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tif" ContentType="image/tif"/>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3.xml" ContentType="application/vnd.openxmlformats-officedocument.drawingml.chart+xml"/>
  <Override PartName="/ppt/charts/style1.xml" ContentType="application/vnd.ms-office.chartstyle+xml"/>
  <Override PartName="/ppt/charts/colors1.xml" ContentType="application/vnd.ms-office.chartcolorstyle+xml"/>
  <Override PartName="/ppt/charts/chart14.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701" r:id="rId5"/>
    <p:sldMasterId id="2147483765" r:id="rId6"/>
  </p:sldMasterIdLst>
  <p:notesMasterIdLst>
    <p:notesMasterId r:id="rId52"/>
  </p:notesMasterIdLst>
  <p:handoutMasterIdLst>
    <p:handoutMasterId r:id="rId53"/>
  </p:handoutMasterIdLst>
  <p:sldIdLst>
    <p:sldId id="285" r:id="rId7"/>
    <p:sldId id="3449" r:id="rId8"/>
    <p:sldId id="3478" r:id="rId9"/>
    <p:sldId id="3573" r:id="rId10"/>
    <p:sldId id="3570" r:id="rId11"/>
    <p:sldId id="3572" r:id="rId12"/>
    <p:sldId id="3587" r:id="rId13"/>
    <p:sldId id="3586" r:id="rId14"/>
    <p:sldId id="3571" r:id="rId15"/>
    <p:sldId id="3628" r:id="rId16"/>
    <p:sldId id="3447" r:id="rId17"/>
    <p:sldId id="3507" r:id="rId18"/>
    <p:sldId id="3519" r:id="rId19"/>
    <p:sldId id="3604" r:id="rId20"/>
    <p:sldId id="3485" r:id="rId21"/>
    <p:sldId id="3580" r:id="rId22"/>
    <p:sldId id="3560" r:id="rId23"/>
    <p:sldId id="3609" r:id="rId24"/>
    <p:sldId id="3457" r:id="rId25"/>
    <p:sldId id="3613" r:id="rId26"/>
    <p:sldId id="3614" r:id="rId27"/>
    <p:sldId id="3464" r:id="rId28"/>
    <p:sldId id="3588" r:id="rId29"/>
    <p:sldId id="3615" r:id="rId30"/>
    <p:sldId id="3616" r:id="rId31"/>
    <p:sldId id="3610" r:id="rId32"/>
    <p:sldId id="3516" r:id="rId33"/>
    <p:sldId id="3594" r:id="rId34"/>
    <p:sldId id="3595" r:id="rId35"/>
    <p:sldId id="3617" r:id="rId36"/>
    <p:sldId id="3618" r:id="rId37"/>
    <p:sldId id="3476" r:id="rId38"/>
    <p:sldId id="3619" r:id="rId39"/>
    <p:sldId id="3620" r:id="rId40"/>
    <p:sldId id="3621" r:id="rId41"/>
    <p:sldId id="3622" r:id="rId42"/>
    <p:sldId id="3623" r:id="rId43"/>
    <p:sldId id="3493" r:id="rId44"/>
    <p:sldId id="3624" r:id="rId45"/>
    <p:sldId id="3625" r:id="rId46"/>
    <p:sldId id="3626" r:id="rId47"/>
    <p:sldId id="3612" r:id="rId48"/>
    <p:sldId id="3534" r:id="rId49"/>
    <p:sldId id="3535" r:id="rId50"/>
    <p:sldId id="3536" r:id="rId51"/>
  </p:sldIdLst>
  <p:sldSz cx="9144000" cy="5143500" type="screen16x9"/>
  <p:notesSz cx="6858000" cy="9144000"/>
  <p:defaultTex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15:guide id="1" orient="horz" pos="1575" userDrawn="1">
          <p15:clr>
            <a:srgbClr val="A4A3A4"/>
          </p15:clr>
        </p15:guide>
        <p15:guide id="2" pos="2880" userDrawn="1">
          <p15:clr>
            <a:srgbClr val="A4A3A4"/>
          </p15:clr>
        </p15:guide>
        <p15:guide id="3" pos="90" userDrawn="1">
          <p15:clr>
            <a:srgbClr val="A4A3A4"/>
          </p15:clr>
        </p15:guide>
        <p15:guide id="4" pos="5670" userDrawn="1">
          <p15:clr>
            <a:srgbClr val="A4A3A4"/>
          </p15:clr>
        </p15:guide>
        <p15:guide id="5" orient="horz" pos="327"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A5B7303-2436-0B42-415F-67464FD5D0C6}" name="Nerys James (Swansea Bay UHB - Digital Services)" initials="NJ" userId="S::Nerys.James3@wales.nhs.uk::1ff49865-1a6a-4e62-ae6f-88ea92d5535d" providerId="AD"/>
  <p188:author id="{285B541C-4041-961F-55C7-1A11AD91EE11}" name="Kirsty Joseph (Swansea Bay UHB - Digital)" initials="KJ(BUD" userId="S::Kirsty.Joseph@wales.nhs.uk::fa9e01d8-fa76-4d83-a76c-b4957a198d87" providerId="AD"/>
  <p188:author id="{56C8AC44-5881-85C1-C693-CFC1CD0F0985}" name="Gareth Westlake (Swansea Bay UHB - Digital Services)" initials="GW" userId="S::Gareth.Westlake@wales.nhs.uk::10c8bfaa-2453-4b04-994f-08819021afed" providerId="AD"/>
  <p188:author id="{376CD66E-CEA1-7D76-8BCB-841A5344CF4D}" name="Thomas Hannah" initials="TH" userId="S::thomas.hannah@thepsc.co.uk::88319857-937d-42c7-8928-f0e7bd9bdb86" providerId="AD"/>
  <p188:author id="{3C80827A-4C64-98E0-8F27-E036D3EAF188}" name="Shuying Xu" initials="SX" userId="S::shuying.xu@thepsc.co.uk::5fe6501c-9a7c-488f-864a-f538f340ca4d" providerId="AD"/>
  <p188:author id="{C8CC9FA0-AB3E-4D88-6AD9-15B7DB0619E5}" name="Emilie Olufsen" initials="EO" userId="S::emilie.olufsen@thepsc.co.uk::09c0d015-e2c0-422a-a540-a7677bbe1119" providerId="AD"/>
  <p188:author id="{1F94A6AE-E6CA-96DA-44D7-67FBCE3349B6}" name="Samuel Rose" initials="SR" userId="S::Samuel.Rose@thepsc.co.uk::0c5d0815-a807-4f0f-9552-ff4f9f9586c2" providerId="AD"/>
  <p188:author id="{6655E8AE-56CF-F90E-05FA-8CEAB6F90C79}" name="Matt John (Swansea Bay UHB - Digital)" initials="" userId="S::Matthew.John@wales.nhs.uk::017b9d50-9420-426f-844e-5be3cf2918e3" providerId="AD"/>
  <p188:author id="{B6B9C4CC-06EB-87F2-632A-55145311084F}" name="Samuel Rose" initials="SR" userId="S::samuel.rose@thepsc.co.uk::0c5d0815-a807-4f0f-9552-ff4f9f9586c2" providerId="AD"/>
  <p188:author id="{623AC9F1-A42C-95A3-37CA-CAB4F81C536B}" name="Elanor Bond" initials="EB" userId="S::Elanor.Bond@thepsc.co.uk::045f0c86-ad93-4bd9-b897-794280813935" providerId="AD"/>
  <p188:author id="{2A9026F3-1841-9635-3FEB-32890205C1DA}" name="Elanor Bond" initials="EB" userId="S::elanor.bond@thepsc.co.uk::045f0c86-ad93-4bd9-b897-79428081393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5CAA"/>
    <a:srgbClr val="CEF2DB"/>
    <a:srgbClr val="C8DEF7"/>
    <a:srgbClr val="2AA053"/>
    <a:srgbClr val="BFBFBF"/>
    <a:srgbClr val="E13717"/>
    <a:srgbClr val="1F355E"/>
    <a:srgbClr val="FFFFFF"/>
    <a:srgbClr val="EA6868"/>
    <a:srgbClr val="D0CE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5F6C979-1019-41F4-8A28-FABC3B32E407}" v="2" dt="2025-01-10T16:42:46.471"/>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940" y="56"/>
      </p:cViewPr>
      <p:guideLst>
        <p:guide orient="horz" pos="1575"/>
        <p:guide pos="2880"/>
        <p:guide pos="90"/>
        <p:guide pos="5670"/>
        <p:guide orient="horz" pos="327"/>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viewProps" Target="view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handoutMaster" Target="handoutMasters/handoutMaster1.xml"/><Relationship Id="rId58" Type="http://schemas.microsoft.com/office/2015/10/relationships/revisionInfo" Target="revisionInfo.xml"/><Relationship Id="rId5" Type="http://schemas.openxmlformats.org/officeDocument/2006/relationships/slideMaster" Target="slideMasters/slideMaster2.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theme" Target="theme/theme1.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microsoft.com/office/2018/10/relationships/authors" Target="author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tableStyles" Target="tableStyles.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14.xml.rels><?xml version="1.0" encoding="UTF-8" standalone="yes"?>
<Relationships xmlns="http://schemas.openxmlformats.org/package/2006/relationships"><Relationship Id="rId3" Type="http://schemas.openxmlformats.org/officeDocument/2006/relationships/oleObject" Target="https://thepublicserviceconsultants.sharepoint.com/sites/ThePSCClientfiles/Clients%20O%20%20S/Swansea%20Bay%20UHB/ProjDocs/SWB001/03%20Working/02%20Engagement/Survey/Survey%20analysis.xlsx" TargetMode="External"/><Relationship Id="rId2" Type="http://schemas.microsoft.com/office/2011/relationships/chartColorStyle" Target="colors2.xml"/><Relationship Id="rId1" Type="http://schemas.microsoft.com/office/2011/relationships/chartStyle" Target="style2.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50" b="0" i="0" u="none" strike="noStrike" kern="1200" spc="0" baseline="0">
                <a:solidFill>
                  <a:srgbClr val="1F355E"/>
                </a:solidFill>
                <a:latin typeface="Arial" panose="020B0604020202020204" pitchFamily="34" charset="0"/>
                <a:ea typeface="+mn-ea"/>
                <a:cs typeface="Arial" panose="020B0604020202020204" pitchFamily="34" charset="0"/>
              </a:defRPr>
            </a:pPr>
            <a:r>
              <a:rPr lang="en-US" sz="1050">
                <a:solidFill>
                  <a:srgbClr val="1F355E"/>
                </a:solidFill>
                <a:latin typeface="Arial" panose="020B0604020202020204" pitchFamily="34" charset="0"/>
                <a:cs typeface="Arial" panose="020B0604020202020204" pitchFamily="34" charset="0"/>
              </a:rPr>
              <a:t>SBU Colleagues' Views on Digital and Data </a:t>
            </a:r>
          </a:p>
        </c:rich>
      </c:tx>
      <c:overlay val="0"/>
      <c:spPr>
        <a:noFill/>
        <a:ln>
          <a:noFill/>
        </a:ln>
        <a:effectLst/>
      </c:spPr>
      <c:txPr>
        <a:bodyPr rot="0" spcFirstLastPara="1" vertOverflow="ellipsis" vert="horz" wrap="square" anchor="ctr" anchorCtr="1"/>
        <a:lstStyle/>
        <a:p>
          <a:pPr>
            <a:defRPr sz="1050" b="0" i="0" u="none" strike="noStrike" kern="1200" spc="0" baseline="0">
              <a:solidFill>
                <a:srgbClr val="1F355E"/>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43525978607512772"/>
          <c:y val="0.21806617551765045"/>
          <c:w val="0.51819535461293142"/>
          <c:h val="0.61393668564136816"/>
        </c:manualLayout>
      </c:layout>
      <c:barChart>
        <c:barDir val="bar"/>
        <c:grouping val="percentStacked"/>
        <c:varyColors val="0"/>
        <c:ser>
          <c:idx val="0"/>
          <c:order val="0"/>
          <c:tx>
            <c:strRef>
              <c:f>'[Survey analysis.xlsx]Org Survey Results'!$C$8</c:f>
              <c:strCache>
                <c:ptCount val="1"/>
                <c:pt idx="0">
                  <c:v>Strongly Agree</c:v>
                </c:pt>
              </c:strCache>
            </c:strRef>
          </c:tx>
          <c:spPr>
            <a:solidFill>
              <a:schemeClr val="accent5"/>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Results'!$C$9:$C$11</c:f>
              <c:numCache>
                <c:formatCode>0%</c:formatCode>
                <c:ptCount val="3"/>
                <c:pt idx="0">
                  <c:v>6.8181818181818177E-2</c:v>
                </c:pt>
                <c:pt idx="1">
                  <c:v>5.6818181818181816E-2</c:v>
                </c:pt>
                <c:pt idx="2">
                  <c:v>0.1</c:v>
                </c:pt>
              </c:numCache>
            </c:numRef>
          </c:val>
          <c:extLst>
            <c:ext xmlns:c16="http://schemas.microsoft.com/office/drawing/2014/chart" uri="{C3380CC4-5D6E-409C-BE32-E72D297353CC}">
              <c16:uniqueId val="{00000000-A0DF-4FF6-916B-51354283B8F3}"/>
            </c:ext>
          </c:extLst>
        </c:ser>
        <c:ser>
          <c:idx val="1"/>
          <c:order val="1"/>
          <c:tx>
            <c:strRef>
              <c:f>'[Survey analysis.xlsx]Org Survey Results'!$D$8</c:f>
              <c:strCache>
                <c:ptCount val="1"/>
                <c:pt idx="0">
                  <c:v>Agree</c:v>
                </c:pt>
              </c:strCache>
            </c:strRef>
          </c:tx>
          <c:spPr>
            <a:solidFill>
              <a:schemeClr val="accent5">
                <a:lumMod val="40000"/>
                <a:lumOff val="60000"/>
              </a:schemeClr>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Results'!$D$9:$D$11</c:f>
              <c:numCache>
                <c:formatCode>0%</c:formatCode>
                <c:ptCount val="3"/>
                <c:pt idx="0">
                  <c:v>0.375</c:v>
                </c:pt>
                <c:pt idx="1">
                  <c:v>0.32954545454545453</c:v>
                </c:pt>
                <c:pt idx="2">
                  <c:v>0.1111111111111111</c:v>
                </c:pt>
              </c:numCache>
            </c:numRef>
          </c:val>
          <c:extLst>
            <c:ext xmlns:c16="http://schemas.microsoft.com/office/drawing/2014/chart" uri="{C3380CC4-5D6E-409C-BE32-E72D297353CC}">
              <c16:uniqueId val="{00000001-A0DF-4FF6-916B-51354283B8F3}"/>
            </c:ext>
          </c:extLst>
        </c:ser>
        <c:ser>
          <c:idx val="2"/>
          <c:order val="2"/>
          <c:tx>
            <c:strRef>
              <c:f>'[Survey analysis.xlsx]Org Survey Results'!$E$8</c:f>
              <c:strCache>
                <c:ptCount val="1"/>
                <c:pt idx="0">
                  <c:v>Neither Disagree or Agree</c:v>
                </c:pt>
              </c:strCache>
            </c:strRef>
          </c:tx>
          <c:spPr>
            <a:solidFill>
              <a:schemeClr val="bg2"/>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Results'!$E$9:$E$11</c:f>
              <c:numCache>
                <c:formatCode>0%</c:formatCode>
                <c:ptCount val="3"/>
                <c:pt idx="0">
                  <c:v>0.25</c:v>
                </c:pt>
                <c:pt idx="1">
                  <c:v>0.26136363636363635</c:v>
                </c:pt>
                <c:pt idx="2">
                  <c:v>0.16666666666666666</c:v>
                </c:pt>
              </c:numCache>
            </c:numRef>
          </c:val>
          <c:extLst>
            <c:ext xmlns:c16="http://schemas.microsoft.com/office/drawing/2014/chart" uri="{C3380CC4-5D6E-409C-BE32-E72D297353CC}">
              <c16:uniqueId val="{00000002-A0DF-4FF6-916B-51354283B8F3}"/>
            </c:ext>
          </c:extLst>
        </c:ser>
        <c:ser>
          <c:idx val="3"/>
          <c:order val="3"/>
          <c:tx>
            <c:strRef>
              <c:f>'[Survey analysis.xlsx]Org Survey Results'!$F$8</c:f>
              <c:strCache>
                <c:ptCount val="1"/>
                <c:pt idx="0">
                  <c:v>Disagree</c:v>
                </c:pt>
              </c:strCache>
            </c:strRef>
          </c:tx>
          <c:spPr>
            <a:solidFill>
              <a:schemeClr val="accent3">
                <a:lumMod val="40000"/>
                <a:lumOff val="60000"/>
              </a:schemeClr>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Results'!$F$9:$F$11</c:f>
              <c:numCache>
                <c:formatCode>0%</c:formatCode>
                <c:ptCount val="3"/>
                <c:pt idx="0">
                  <c:v>0.22727272727272727</c:v>
                </c:pt>
                <c:pt idx="1">
                  <c:v>0.22727272727272727</c:v>
                </c:pt>
                <c:pt idx="2">
                  <c:v>0.4</c:v>
                </c:pt>
              </c:numCache>
            </c:numRef>
          </c:val>
          <c:extLst>
            <c:ext xmlns:c16="http://schemas.microsoft.com/office/drawing/2014/chart" uri="{C3380CC4-5D6E-409C-BE32-E72D297353CC}">
              <c16:uniqueId val="{00000003-A0DF-4FF6-916B-51354283B8F3}"/>
            </c:ext>
          </c:extLst>
        </c:ser>
        <c:ser>
          <c:idx val="4"/>
          <c:order val="4"/>
          <c:tx>
            <c:strRef>
              <c:f>'[Survey analysis.xlsx]Org Survey Results'!$G$8</c:f>
              <c:strCache>
                <c:ptCount val="1"/>
                <c:pt idx="0">
                  <c:v>Strongly Disagree</c:v>
                </c:pt>
              </c:strCache>
            </c:strRef>
          </c:tx>
          <c:spPr>
            <a:solidFill>
              <a:schemeClr val="accent3"/>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Results'!$G$9:$G$11</c:f>
              <c:numCache>
                <c:formatCode>0%</c:formatCode>
                <c:ptCount val="3"/>
                <c:pt idx="0">
                  <c:v>6.8181818181818177E-2</c:v>
                </c:pt>
                <c:pt idx="1">
                  <c:v>0.11363636363636363</c:v>
                </c:pt>
                <c:pt idx="2">
                  <c:v>0.22222222222222221</c:v>
                </c:pt>
              </c:numCache>
            </c:numRef>
          </c:val>
          <c:extLst>
            <c:ext xmlns:c16="http://schemas.microsoft.com/office/drawing/2014/chart" uri="{C3380CC4-5D6E-409C-BE32-E72D297353CC}">
              <c16:uniqueId val="{00000004-A0DF-4FF6-916B-51354283B8F3}"/>
            </c:ext>
          </c:extLst>
        </c:ser>
        <c:ser>
          <c:idx val="5"/>
          <c:order val="5"/>
          <c:tx>
            <c:strRef>
              <c:f>'[Survey analysis.xlsx]Org Survey Results'!$H$8</c:f>
              <c:strCache>
                <c:ptCount val="1"/>
                <c:pt idx="0">
                  <c:v>Unknown / N/A</c:v>
                </c:pt>
              </c:strCache>
            </c:strRef>
          </c:tx>
          <c:spPr>
            <a:solidFill>
              <a:schemeClr val="tx2"/>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Results'!$H$9:$H$11</c:f>
              <c:numCache>
                <c:formatCode>0%</c:formatCode>
                <c:ptCount val="3"/>
                <c:pt idx="0">
                  <c:v>1.1363636363636364E-2</c:v>
                </c:pt>
                <c:pt idx="1">
                  <c:v>1.1363636363636364E-2</c:v>
                </c:pt>
                <c:pt idx="2">
                  <c:v>0</c:v>
                </c:pt>
              </c:numCache>
            </c:numRef>
          </c:val>
          <c:extLst>
            <c:ext xmlns:c16="http://schemas.microsoft.com/office/drawing/2014/chart" uri="{C3380CC4-5D6E-409C-BE32-E72D297353CC}">
              <c16:uniqueId val="{00000005-A0DF-4FF6-916B-51354283B8F3}"/>
            </c:ext>
          </c:extLst>
        </c:ser>
        <c:dLbls>
          <c:showLegendKey val="0"/>
          <c:showVal val="0"/>
          <c:showCatName val="0"/>
          <c:showSerName val="0"/>
          <c:showPercent val="0"/>
          <c:showBubbleSize val="0"/>
        </c:dLbls>
        <c:gapWidth val="150"/>
        <c:overlap val="100"/>
        <c:axId val="1304477191"/>
        <c:axId val="252905480"/>
      </c:barChart>
      <c:catAx>
        <c:axId val="1304477191"/>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rgbClr val="1F355E"/>
                </a:solidFill>
                <a:latin typeface="Arial" panose="020B0604020202020204" pitchFamily="34" charset="0"/>
                <a:ea typeface="+mn-ea"/>
                <a:cs typeface="Arial" panose="020B0604020202020204" pitchFamily="34" charset="0"/>
              </a:defRPr>
            </a:pPr>
            <a:endParaRPr lang="en-US"/>
          </a:p>
        </c:txPr>
        <c:crossAx val="252905480"/>
        <c:crosses val="autoZero"/>
        <c:auto val="1"/>
        <c:lblAlgn val="ctr"/>
        <c:lblOffset val="100"/>
        <c:noMultiLvlLbl val="0"/>
      </c:catAx>
      <c:valAx>
        <c:axId val="252905480"/>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1304477191"/>
        <c:crosses val="autoZero"/>
        <c:crossBetween val="between"/>
        <c:majorUnit val="0.2"/>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rgbClr val="1F355E"/>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bg1"/>
    </a:solidFill>
    <a:ln w="12700">
      <a:solidFill>
        <a:srgbClr val="1F355E"/>
      </a:solidFill>
    </a:ln>
    <a:effectLst/>
  </c:spPr>
  <c:txPr>
    <a:bodyPr/>
    <a:lstStyle/>
    <a:p>
      <a:pPr>
        <a:defRPr>
          <a:solidFill>
            <a:schemeClr val="tx1"/>
          </a:solidFill>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50" b="0" i="0" u="none" strike="noStrike" kern="1200" spc="0" baseline="0">
                <a:solidFill>
                  <a:srgbClr val="1F355E"/>
                </a:solidFill>
                <a:latin typeface="Arial" panose="020B0604020202020204" pitchFamily="34" charset="0"/>
                <a:ea typeface="+mn-ea"/>
                <a:cs typeface="Arial" panose="020B0604020202020204" pitchFamily="34" charset="0"/>
              </a:defRPr>
            </a:pPr>
            <a:r>
              <a:rPr lang="en-US" sz="1050">
                <a:solidFill>
                  <a:srgbClr val="1F355E"/>
                </a:solidFill>
                <a:latin typeface="Arial" panose="020B0604020202020204" pitchFamily="34" charset="0"/>
                <a:cs typeface="Arial" panose="020B0604020202020204" pitchFamily="34" charset="0"/>
              </a:rPr>
              <a:t>SBU’s Colleagues’ Assessment of Digital Enablers</a:t>
            </a:r>
          </a:p>
        </c:rich>
      </c:tx>
      <c:overlay val="0"/>
      <c:spPr>
        <a:noFill/>
        <a:ln>
          <a:noFill/>
        </a:ln>
        <a:effectLst/>
      </c:spPr>
      <c:txPr>
        <a:bodyPr rot="0" spcFirstLastPara="1" vertOverflow="ellipsis" vert="horz" wrap="square" anchor="ctr" anchorCtr="1"/>
        <a:lstStyle/>
        <a:p>
          <a:pPr>
            <a:defRPr sz="1050" b="0" i="0" u="none" strike="noStrike" kern="1200" spc="0" baseline="0">
              <a:solidFill>
                <a:srgbClr val="1F355E"/>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bar"/>
        <c:grouping val="percentStacked"/>
        <c:varyColors val="0"/>
        <c:ser>
          <c:idx val="0"/>
          <c:order val="0"/>
          <c:tx>
            <c:strRef>
              <c:f>'[Survey analysis.xlsx]Data and Analytics'!$W$9</c:f>
              <c:strCache>
                <c:ptCount val="1"/>
                <c:pt idx="0">
                  <c:v>Fully enabled</c:v>
                </c:pt>
              </c:strCache>
            </c:strRef>
          </c:tx>
          <c:spPr>
            <a:solidFill>
              <a:schemeClr val="accent5"/>
            </a:solidFill>
            <a:ln>
              <a:noFill/>
            </a:ln>
            <a:effectLst/>
          </c:spPr>
          <c:invertIfNegative val="0"/>
          <c:cat>
            <c:strRef>
              <c:f>'[1]Data and Analytics'!$V$10:$V$13</c:f>
              <c:strCache>
                <c:ptCount val="4"/>
                <c:pt idx="0">
                  <c:v>Data &amp; Analytics</c:v>
                </c:pt>
                <c:pt idx="1">
                  <c:v>Tech &amp; Digital</c:v>
                </c:pt>
                <c:pt idx="2">
                  <c:v>Workforce &amp; Culture </c:v>
                </c:pt>
                <c:pt idx="3">
                  <c:v>Organisational Functions</c:v>
                </c:pt>
              </c:strCache>
            </c:strRef>
          </c:cat>
          <c:val>
            <c:numRef>
              <c:f>'[1]Data and Analytics'!$W$10:$W$13</c:f>
              <c:numCache>
                <c:formatCode>0%</c:formatCode>
                <c:ptCount val="4"/>
                <c:pt idx="0">
                  <c:v>5.6000000000000001E-2</c:v>
                </c:pt>
                <c:pt idx="1">
                  <c:v>0</c:v>
                </c:pt>
                <c:pt idx="2">
                  <c:v>0.216</c:v>
                </c:pt>
                <c:pt idx="3">
                  <c:v>0.105</c:v>
                </c:pt>
              </c:numCache>
            </c:numRef>
          </c:val>
          <c:extLst>
            <c:ext xmlns:c16="http://schemas.microsoft.com/office/drawing/2014/chart" uri="{C3380CC4-5D6E-409C-BE32-E72D297353CC}">
              <c16:uniqueId val="{00000000-6F8A-40CC-83CC-D51C2A019A9F}"/>
            </c:ext>
          </c:extLst>
        </c:ser>
        <c:ser>
          <c:idx val="1"/>
          <c:order val="1"/>
          <c:tx>
            <c:strRef>
              <c:f>'[Survey analysis.xlsx]Data and Analytics'!$X$9</c:f>
              <c:strCache>
                <c:ptCount val="1"/>
                <c:pt idx="0">
                  <c:v>Mostly enabled</c:v>
                </c:pt>
              </c:strCache>
            </c:strRef>
          </c:tx>
          <c:spPr>
            <a:solidFill>
              <a:schemeClr val="accent5">
                <a:lumMod val="40000"/>
                <a:lumOff val="60000"/>
              </a:schemeClr>
            </a:solidFill>
            <a:ln>
              <a:noFill/>
            </a:ln>
            <a:effectLst/>
          </c:spPr>
          <c:invertIfNegative val="0"/>
          <c:cat>
            <c:strRef>
              <c:f>'[1]Data and Analytics'!$V$10:$V$13</c:f>
              <c:strCache>
                <c:ptCount val="4"/>
                <c:pt idx="0">
                  <c:v>Data &amp; Analytics</c:v>
                </c:pt>
                <c:pt idx="1">
                  <c:v>Tech &amp; Digital</c:v>
                </c:pt>
                <c:pt idx="2">
                  <c:v>Workforce &amp; Culture </c:v>
                </c:pt>
                <c:pt idx="3">
                  <c:v>Organisational Functions</c:v>
                </c:pt>
              </c:strCache>
            </c:strRef>
          </c:cat>
          <c:val>
            <c:numRef>
              <c:f>'[1]Data and Analytics'!$X$10:$X$13</c:f>
              <c:numCache>
                <c:formatCode>0%</c:formatCode>
                <c:ptCount val="4"/>
                <c:pt idx="0">
                  <c:v>0.23200000000000001</c:v>
                </c:pt>
                <c:pt idx="1">
                  <c:v>0.155</c:v>
                </c:pt>
                <c:pt idx="2">
                  <c:v>0.436</c:v>
                </c:pt>
                <c:pt idx="3">
                  <c:v>0.45500000000000002</c:v>
                </c:pt>
              </c:numCache>
            </c:numRef>
          </c:val>
          <c:extLst>
            <c:ext xmlns:c16="http://schemas.microsoft.com/office/drawing/2014/chart" uri="{C3380CC4-5D6E-409C-BE32-E72D297353CC}">
              <c16:uniqueId val="{00000001-6F8A-40CC-83CC-D51C2A019A9F}"/>
            </c:ext>
          </c:extLst>
        </c:ser>
        <c:ser>
          <c:idx val="2"/>
          <c:order val="2"/>
          <c:tx>
            <c:strRef>
              <c:f>'[Survey analysis.xlsx]Data and Analytics'!$Y$9</c:f>
              <c:strCache>
                <c:ptCount val="1"/>
                <c:pt idx="0">
                  <c:v>Somewhat enabled </c:v>
                </c:pt>
              </c:strCache>
            </c:strRef>
          </c:tx>
          <c:spPr>
            <a:solidFill>
              <a:schemeClr val="accent3">
                <a:lumMod val="40000"/>
                <a:lumOff val="60000"/>
              </a:schemeClr>
            </a:solidFill>
            <a:ln>
              <a:noFill/>
            </a:ln>
            <a:effectLst/>
          </c:spPr>
          <c:invertIfNegative val="0"/>
          <c:cat>
            <c:strRef>
              <c:f>'[1]Data and Analytics'!$V$10:$V$13</c:f>
              <c:strCache>
                <c:ptCount val="4"/>
                <c:pt idx="0">
                  <c:v>Data &amp; Analytics</c:v>
                </c:pt>
                <c:pt idx="1">
                  <c:v>Tech &amp; Digital</c:v>
                </c:pt>
                <c:pt idx="2">
                  <c:v>Workforce &amp; Culture </c:v>
                </c:pt>
                <c:pt idx="3">
                  <c:v>Organisational Functions</c:v>
                </c:pt>
              </c:strCache>
            </c:strRef>
          </c:cat>
          <c:val>
            <c:numRef>
              <c:f>'[1]Data and Analytics'!$Y$10:$Y$13</c:f>
              <c:numCache>
                <c:formatCode>0%</c:formatCode>
                <c:ptCount val="4"/>
                <c:pt idx="0">
                  <c:v>0.56399999999999995</c:v>
                </c:pt>
                <c:pt idx="1">
                  <c:v>0.61499999999999999</c:v>
                </c:pt>
                <c:pt idx="2">
                  <c:v>0.27600000000000002</c:v>
                </c:pt>
                <c:pt idx="3">
                  <c:v>0.33</c:v>
                </c:pt>
              </c:numCache>
            </c:numRef>
          </c:val>
          <c:extLst>
            <c:ext xmlns:c16="http://schemas.microsoft.com/office/drawing/2014/chart" uri="{C3380CC4-5D6E-409C-BE32-E72D297353CC}">
              <c16:uniqueId val="{00000002-6F8A-40CC-83CC-D51C2A019A9F}"/>
            </c:ext>
          </c:extLst>
        </c:ser>
        <c:ser>
          <c:idx val="3"/>
          <c:order val="3"/>
          <c:tx>
            <c:strRef>
              <c:f>'[Survey analysis.xlsx]Data and Analytics'!$Z$9</c:f>
              <c:strCache>
                <c:ptCount val="1"/>
                <c:pt idx="0">
                  <c:v>Not enabled</c:v>
                </c:pt>
              </c:strCache>
            </c:strRef>
          </c:tx>
          <c:spPr>
            <a:solidFill>
              <a:schemeClr val="accent3"/>
            </a:solidFill>
            <a:ln>
              <a:noFill/>
            </a:ln>
            <a:effectLst/>
          </c:spPr>
          <c:invertIfNegative val="0"/>
          <c:cat>
            <c:strRef>
              <c:f>'[1]Data and Analytics'!$V$10:$V$13</c:f>
              <c:strCache>
                <c:ptCount val="4"/>
                <c:pt idx="0">
                  <c:v>Data &amp; Analytics</c:v>
                </c:pt>
                <c:pt idx="1">
                  <c:v>Tech &amp; Digital</c:v>
                </c:pt>
                <c:pt idx="2">
                  <c:v>Workforce &amp; Culture </c:v>
                </c:pt>
                <c:pt idx="3">
                  <c:v>Organisational Functions</c:v>
                </c:pt>
              </c:strCache>
            </c:strRef>
          </c:cat>
          <c:val>
            <c:numRef>
              <c:f>'[1]Data and Analytics'!$Z$10:$Z$13</c:f>
              <c:numCache>
                <c:formatCode>0%</c:formatCode>
                <c:ptCount val="4"/>
                <c:pt idx="0">
                  <c:v>0.104</c:v>
                </c:pt>
                <c:pt idx="1">
                  <c:v>0.20499999999999999</c:v>
                </c:pt>
                <c:pt idx="2">
                  <c:v>5.1999999999999998E-2</c:v>
                </c:pt>
                <c:pt idx="3">
                  <c:v>7.4999999999999997E-2</c:v>
                </c:pt>
              </c:numCache>
            </c:numRef>
          </c:val>
          <c:extLst>
            <c:ext xmlns:c16="http://schemas.microsoft.com/office/drawing/2014/chart" uri="{C3380CC4-5D6E-409C-BE32-E72D297353CC}">
              <c16:uniqueId val="{00000003-6F8A-40CC-83CC-D51C2A019A9F}"/>
            </c:ext>
          </c:extLst>
        </c:ser>
        <c:ser>
          <c:idx val="4"/>
          <c:order val="4"/>
          <c:tx>
            <c:strRef>
              <c:f>'[Survey analysis.xlsx]Data and Analytics'!$AA$9</c:f>
              <c:strCache>
                <c:ptCount val="1"/>
                <c:pt idx="0">
                  <c:v>Unknown</c:v>
                </c:pt>
              </c:strCache>
            </c:strRef>
          </c:tx>
          <c:spPr>
            <a:solidFill>
              <a:schemeClr val="accent2"/>
            </a:solidFill>
            <a:ln>
              <a:noFill/>
            </a:ln>
            <a:effectLst/>
          </c:spPr>
          <c:invertIfNegative val="0"/>
          <c:cat>
            <c:strRef>
              <c:f>'[1]Data and Analytics'!$V$10:$V$13</c:f>
              <c:strCache>
                <c:ptCount val="4"/>
                <c:pt idx="0">
                  <c:v>Data &amp; Analytics</c:v>
                </c:pt>
                <c:pt idx="1">
                  <c:v>Tech &amp; Digital</c:v>
                </c:pt>
                <c:pt idx="2">
                  <c:v>Workforce &amp; Culture </c:v>
                </c:pt>
                <c:pt idx="3">
                  <c:v>Organisational Functions</c:v>
                </c:pt>
              </c:strCache>
            </c:strRef>
          </c:cat>
          <c:val>
            <c:numRef>
              <c:f>'[1]Data and Analytics'!$AA$10:$AA$13</c:f>
              <c:numCache>
                <c:formatCode>0%</c:formatCode>
                <c:ptCount val="4"/>
                <c:pt idx="0">
                  <c:v>4.3999999999999997E-2</c:v>
                </c:pt>
                <c:pt idx="1">
                  <c:v>2.5000000000000001E-2</c:v>
                </c:pt>
                <c:pt idx="2">
                  <c:v>0.02</c:v>
                </c:pt>
                <c:pt idx="3">
                  <c:v>3.5000000000000003E-2</c:v>
                </c:pt>
              </c:numCache>
            </c:numRef>
          </c:val>
          <c:extLst>
            <c:ext xmlns:c16="http://schemas.microsoft.com/office/drawing/2014/chart" uri="{C3380CC4-5D6E-409C-BE32-E72D297353CC}">
              <c16:uniqueId val="{00000004-6F8A-40CC-83CC-D51C2A019A9F}"/>
            </c:ext>
          </c:extLst>
        </c:ser>
        <c:dLbls>
          <c:showLegendKey val="0"/>
          <c:showVal val="0"/>
          <c:showCatName val="0"/>
          <c:showSerName val="0"/>
          <c:showPercent val="0"/>
          <c:showBubbleSize val="0"/>
        </c:dLbls>
        <c:gapWidth val="150"/>
        <c:overlap val="100"/>
        <c:axId val="2048999431"/>
        <c:axId val="2049001991"/>
      </c:barChart>
      <c:catAx>
        <c:axId val="2048999431"/>
        <c:scaling>
          <c:orientation val="maxMin"/>
        </c:scaling>
        <c:delete val="0"/>
        <c:axPos val="l"/>
        <c:numFmt formatCode="General" sourceLinked="1"/>
        <c:majorTickMark val="none"/>
        <c:minorTickMark val="none"/>
        <c:tickLblPos val="nextTo"/>
        <c:spPr>
          <a:noFill/>
          <a:ln w="9525" cap="flat" cmpd="sng" algn="ctr">
            <a:solidFill>
              <a:srgbClr val="1F355E"/>
            </a:solidFill>
            <a:round/>
          </a:ln>
          <a:effectLst/>
        </c:spPr>
        <c:txPr>
          <a:bodyPr rot="-60000000" spcFirstLastPara="1" vertOverflow="ellipsis" vert="horz" wrap="square" anchor="ctr" anchorCtr="1"/>
          <a:lstStyle/>
          <a:p>
            <a:pPr>
              <a:defRPr sz="800" b="0" i="0" u="none" strike="noStrike" kern="1200" baseline="0">
                <a:solidFill>
                  <a:srgbClr val="1F355E"/>
                </a:solidFill>
                <a:latin typeface="Arial" panose="020B0604020202020204" pitchFamily="34" charset="0"/>
                <a:ea typeface="+mn-ea"/>
                <a:cs typeface="Arial" panose="020B0604020202020204" pitchFamily="34" charset="0"/>
              </a:defRPr>
            </a:pPr>
            <a:endParaRPr lang="en-US"/>
          </a:p>
        </c:txPr>
        <c:crossAx val="2049001991"/>
        <c:crosses val="autoZero"/>
        <c:auto val="1"/>
        <c:lblAlgn val="ctr"/>
        <c:lblOffset val="100"/>
        <c:noMultiLvlLbl val="0"/>
      </c:catAx>
      <c:valAx>
        <c:axId val="2049001991"/>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20489994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rgbClr val="1F355E"/>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bg1"/>
    </a:solidFill>
    <a:ln w="12700">
      <a:solidFill>
        <a:srgbClr val="1F355E"/>
      </a:solidFill>
    </a:ln>
    <a:effectLst/>
  </c:spPr>
  <c:txPr>
    <a:bodyPr/>
    <a:lstStyle/>
    <a:p>
      <a:pPr>
        <a:defRPr>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4C69EC3-0AC8-45DE-AAB3-D6BD9330356C}" type="datetimeFigureOut">
              <a:rPr lang="en-GB" smtClean="0"/>
              <a:t>13/01/2025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A4EEE62-6E4E-4F7A-8C03-1050113424F3}" type="slidenum">
              <a:rPr lang="en-GB" smtClean="0"/>
              <a:t>‹#›</a:t>
            </a:fld>
            <a:endParaRPr lang="en-GB"/>
          </a:p>
        </p:txBody>
      </p:sp>
    </p:spTree>
    <p:extLst>
      <p:ext uri="{BB962C8B-B14F-4D97-AF65-F5344CB8AC3E}">
        <p14:creationId xmlns:p14="http://schemas.microsoft.com/office/powerpoint/2010/main" val="3871336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171450" latinLnBrk="0">
      <a:lnSpc>
        <a:spcPct val="117999"/>
      </a:lnSpc>
      <a:defRPr sz="825">
        <a:latin typeface="Helvetica Neue"/>
        <a:ea typeface="Helvetica Neue"/>
        <a:cs typeface="Helvetica Neue"/>
        <a:sym typeface="Helvetica Neue"/>
      </a:defRPr>
    </a:lvl1pPr>
    <a:lvl2pPr indent="85725" defTabSz="171450" latinLnBrk="0">
      <a:lnSpc>
        <a:spcPct val="117999"/>
      </a:lnSpc>
      <a:defRPr sz="825">
        <a:latin typeface="Helvetica Neue"/>
        <a:ea typeface="Helvetica Neue"/>
        <a:cs typeface="Helvetica Neue"/>
        <a:sym typeface="Helvetica Neue"/>
      </a:defRPr>
    </a:lvl2pPr>
    <a:lvl3pPr indent="171450" defTabSz="171450" latinLnBrk="0">
      <a:lnSpc>
        <a:spcPct val="117999"/>
      </a:lnSpc>
      <a:defRPr sz="825">
        <a:latin typeface="Helvetica Neue"/>
        <a:ea typeface="Helvetica Neue"/>
        <a:cs typeface="Helvetica Neue"/>
        <a:sym typeface="Helvetica Neue"/>
      </a:defRPr>
    </a:lvl3pPr>
    <a:lvl4pPr indent="257175" defTabSz="171450" latinLnBrk="0">
      <a:lnSpc>
        <a:spcPct val="117999"/>
      </a:lnSpc>
      <a:defRPr sz="825">
        <a:latin typeface="Helvetica Neue"/>
        <a:ea typeface="Helvetica Neue"/>
        <a:cs typeface="Helvetica Neue"/>
        <a:sym typeface="Helvetica Neue"/>
      </a:defRPr>
    </a:lvl4pPr>
    <a:lvl5pPr indent="342900" defTabSz="171450" latinLnBrk="0">
      <a:lnSpc>
        <a:spcPct val="117999"/>
      </a:lnSpc>
      <a:defRPr sz="825">
        <a:latin typeface="Helvetica Neue"/>
        <a:ea typeface="Helvetica Neue"/>
        <a:cs typeface="Helvetica Neue"/>
        <a:sym typeface="Helvetica Neue"/>
      </a:defRPr>
    </a:lvl5pPr>
    <a:lvl6pPr indent="428625" defTabSz="171450" latinLnBrk="0">
      <a:lnSpc>
        <a:spcPct val="117999"/>
      </a:lnSpc>
      <a:defRPr sz="825">
        <a:latin typeface="Helvetica Neue"/>
        <a:ea typeface="Helvetica Neue"/>
        <a:cs typeface="Helvetica Neue"/>
        <a:sym typeface="Helvetica Neue"/>
      </a:defRPr>
    </a:lvl6pPr>
    <a:lvl7pPr indent="514350" defTabSz="171450" latinLnBrk="0">
      <a:lnSpc>
        <a:spcPct val="117999"/>
      </a:lnSpc>
      <a:defRPr sz="825">
        <a:latin typeface="Helvetica Neue"/>
        <a:ea typeface="Helvetica Neue"/>
        <a:cs typeface="Helvetica Neue"/>
        <a:sym typeface="Helvetica Neue"/>
      </a:defRPr>
    </a:lvl7pPr>
    <a:lvl8pPr indent="600075" defTabSz="171450" latinLnBrk="0">
      <a:lnSpc>
        <a:spcPct val="117999"/>
      </a:lnSpc>
      <a:defRPr sz="825">
        <a:latin typeface="Helvetica Neue"/>
        <a:ea typeface="Helvetica Neue"/>
        <a:cs typeface="Helvetica Neue"/>
        <a:sym typeface="Helvetica Neue"/>
      </a:defRPr>
    </a:lvl8pPr>
    <a:lvl9pPr indent="685800" defTabSz="171450" latinLnBrk="0">
      <a:lnSpc>
        <a:spcPct val="117999"/>
      </a:lnSpc>
      <a:defRPr sz="825">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22E3F4-E286-95DA-A0C6-2AFF49760F9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98CD4F2-4FA3-9E75-27CA-FD9987D13CA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33254E-E732-1DD3-F783-88B5A6D239BA}"/>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4618644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04838"/>
            <a:ext cx="6845300" cy="385127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0498694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8342850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551600-DE58-565F-287F-386A69C957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590141-0625-8331-CD82-8B6475EAC93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EE6F390-5385-EB86-0CD3-8271B2554E73}"/>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5524998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1660265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3E6769-92D2-E5F0-80BF-2A5308CFFE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A71EC1A-A09F-3FDA-E24E-CBD9B3DEA560}"/>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8002F1A8-A8CB-42F6-E0EA-873CC9DC24A0}"/>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42686296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91147E-D4F6-E43D-6B7C-6A1FF48AE9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03C118-176B-3858-7ADE-23DD06DB8A83}"/>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6B7CC61E-CA0C-DE9F-F0B8-F26EEA6555B5}"/>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6142212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6E6F2B-AB9C-15E5-BCB7-35031E5836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C3483C6-6A38-AED1-34C7-3FF9899ACCC7}"/>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A6290040-F7BF-D6B7-A24E-91897FDA386E}"/>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2880872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CD013B-D429-95CA-004C-A9EB7023FD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631EC67-5D40-5B13-9727-04BCBDD9947C}"/>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88326795-30AD-7D6B-A692-4DC6D28DABCC}"/>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9652116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06C299-F6CF-D171-CB2C-DB6F9D0F45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E5AAAB-1227-20C0-DAA5-DDA14D2CE627}"/>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596EF734-0DF4-0224-A099-6C4EA97AA6CF}"/>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960804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94B556-4BA2-5E8C-1440-A6179F70FAE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26579D2-7865-B6C4-C078-504741B1C9CE}"/>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FDF25F89-6385-471C-2686-55161E94CFBD}"/>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4927550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9652097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8DCAAF-CB43-B0D3-5722-9DD288DCA6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2D3476-D4E8-F478-2A5A-435D6DF42EFF}"/>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1801F00C-58EC-C344-0637-9025356F2E76}"/>
              </a:ext>
            </a:extLst>
          </p:cNvPr>
          <p:cNvSpPr>
            <a:spLocks noGrp="1"/>
          </p:cNvSpPr>
          <p:nvPr>
            <p:ph type="body" idx="1"/>
          </p:nvPr>
        </p:nvSpPr>
        <p:spPr/>
        <p:txBody>
          <a:bodyPr/>
          <a:lstStyle/>
          <a:p>
            <a:r>
              <a:rPr lang="en-US"/>
              <a:t>To </a:t>
            </a:r>
            <a:endParaRPr lang="en-GB"/>
          </a:p>
        </p:txBody>
      </p:sp>
    </p:spTree>
    <p:extLst>
      <p:ext uri="{BB962C8B-B14F-4D97-AF65-F5344CB8AC3E}">
        <p14:creationId xmlns:p14="http://schemas.microsoft.com/office/powerpoint/2010/main" val="12624410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834622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04838"/>
            <a:ext cx="6845300" cy="385127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572413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18BECE-E7B6-3712-306C-CFEF20BE007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9E54CE-5482-9397-1527-1520AA94451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853D90C-EC2E-1A35-E8AB-55E3ED6C7A1B}"/>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2518360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663BC4-400B-559A-217C-91A7844117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6FA9EE-8F66-17EF-B515-DB330344DF4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6494A1-4A54-B629-9094-BFDBE3977EEE}"/>
              </a:ext>
            </a:extLst>
          </p:cNvPr>
          <p:cNvSpPr>
            <a:spLocks noGrp="1"/>
          </p:cNvSpPr>
          <p:nvPr>
            <p:ph type="body" idx="1"/>
          </p:nvPr>
        </p:nvSpPr>
        <p:spPr/>
        <p:txBody>
          <a:bodyPr/>
          <a:lstStyle/>
          <a:p>
            <a:endParaRPr lang="en-US"/>
          </a:p>
          <a:p>
            <a:endParaRPr lang="en-US"/>
          </a:p>
        </p:txBody>
      </p:sp>
    </p:spTree>
    <p:extLst>
      <p:ext uri="{BB962C8B-B14F-4D97-AF65-F5344CB8AC3E}">
        <p14:creationId xmlns:p14="http://schemas.microsoft.com/office/powerpoint/2010/main" val="21511511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7718223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8DCAAF-CB43-B0D3-5722-9DD288DCA6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2D3476-D4E8-F478-2A5A-435D6DF42EFF}"/>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1801F00C-58EC-C344-0637-9025356F2E76}"/>
              </a:ext>
            </a:extLst>
          </p:cNvPr>
          <p:cNvSpPr>
            <a:spLocks noGrp="1"/>
          </p:cNvSpPr>
          <p:nvPr>
            <p:ph type="body" idx="1"/>
          </p:nvPr>
        </p:nvSpPr>
        <p:spPr/>
        <p:txBody>
          <a:bodyPr/>
          <a:lstStyle/>
          <a:p>
            <a:r>
              <a:rPr lang="en-US"/>
              <a:t>To </a:t>
            </a:r>
            <a:endParaRPr lang="en-GB"/>
          </a:p>
        </p:txBody>
      </p:sp>
    </p:spTree>
    <p:extLst>
      <p:ext uri="{BB962C8B-B14F-4D97-AF65-F5344CB8AC3E}">
        <p14:creationId xmlns:p14="http://schemas.microsoft.com/office/powerpoint/2010/main" val="12698928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8DCAAF-CB43-B0D3-5722-9DD288DCA6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2D3476-D4E8-F478-2A5A-435D6DF42EFF}"/>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1801F00C-58EC-C344-0637-9025356F2E76}"/>
              </a:ext>
            </a:extLst>
          </p:cNvPr>
          <p:cNvSpPr>
            <a:spLocks noGrp="1"/>
          </p:cNvSpPr>
          <p:nvPr>
            <p:ph type="body" idx="1"/>
          </p:nvPr>
        </p:nvSpPr>
        <p:spPr/>
        <p:txBody>
          <a:bodyPr/>
          <a:lstStyle/>
          <a:p>
            <a:r>
              <a:rPr lang="en-US"/>
              <a:t>To </a:t>
            </a:r>
            <a:endParaRPr lang="en-GB"/>
          </a:p>
        </p:txBody>
      </p:sp>
    </p:spTree>
    <p:extLst>
      <p:ext uri="{BB962C8B-B14F-4D97-AF65-F5344CB8AC3E}">
        <p14:creationId xmlns:p14="http://schemas.microsoft.com/office/powerpoint/2010/main" val="4039156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8DCAAF-CB43-B0D3-5722-9DD288DCA6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2D3476-D4E8-F478-2A5A-435D6DF42EFF}"/>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1801F00C-58EC-C344-0637-9025356F2E76}"/>
              </a:ext>
            </a:extLst>
          </p:cNvPr>
          <p:cNvSpPr>
            <a:spLocks noGrp="1"/>
          </p:cNvSpPr>
          <p:nvPr>
            <p:ph type="body" idx="1"/>
          </p:nvPr>
        </p:nvSpPr>
        <p:spPr/>
        <p:txBody>
          <a:bodyPr/>
          <a:lstStyle/>
          <a:p>
            <a:r>
              <a:rPr lang="en-US"/>
              <a:t>To </a:t>
            </a:r>
            <a:endParaRPr lang="en-GB"/>
          </a:p>
        </p:txBody>
      </p:sp>
    </p:spTree>
    <p:extLst>
      <p:ext uri="{BB962C8B-B14F-4D97-AF65-F5344CB8AC3E}">
        <p14:creationId xmlns:p14="http://schemas.microsoft.com/office/powerpoint/2010/main" val="23469538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2DFF85-98F6-787A-A253-16316B129A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3BB99FF-56C0-4A45-4B22-245906145C0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FF50719-5E08-CD91-0EF9-A0A75AAA6F45}"/>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432317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992067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0785011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5971108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3008482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04838"/>
            <a:ext cx="6845300" cy="385127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1705461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04838"/>
            <a:ext cx="6845300" cy="385127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3725271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Master" Target="../slideMasters/slideMaster1.xml"/><Relationship Id="rId4" Type="http://schemas.openxmlformats.org/officeDocument/2006/relationships/chart" Target="../charts/chart3.xml"/></Relationships>
</file>

<file path=ppt/slideLayouts/_rels/slideLayout1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Master" Target="../slideMasters/slideMaster1.xml"/><Relationship Id="rId4" Type="http://schemas.openxmlformats.org/officeDocument/2006/relationships/chart" Target="../charts/chart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Master" Target="../slideMasters/slideMaster2.xml"/><Relationship Id="rId4" Type="http://schemas.openxmlformats.org/officeDocument/2006/relationships/chart" Target="../charts/chart9.xml"/></Relationships>
</file>

<file path=ppt/slideLayouts/_rels/slideLayout3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Master" Target="../slideMasters/slideMaster2.xml"/><Relationship Id="rId4" Type="http://schemas.openxmlformats.org/officeDocument/2006/relationships/chart" Target="../charts/chart1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2" name="Title 31"/>
          <p:cNvSpPr>
            <a:spLocks noGrp="1"/>
          </p:cNvSpPr>
          <p:nvPr>
            <p:ph type="title" hasCustomPrompt="1"/>
          </p:nvPr>
        </p:nvSpPr>
        <p:spPr>
          <a:xfrm>
            <a:off x="97536" y="1341121"/>
            <a:ext cx="8766047" cy="1546792"/>
          </a:xfrm>
        </p:spPr>
        <p:txBody>
          <a:bodyPr>
            <a:noAutofit/>
          </a:bodyPr>
          <a:lstStyle>
            <a:lvl1pPr>
              <a:defRPr sz="6800">
                <a:solidFill>
                  <a:srgbClr val="1F355E"/>
                </a:solidFill>
                <a:latin typeface="Arial Black" panose="020B0A04020102020204" pitchFamily="34" charset="0"/>
              </a:defRPr>
            </a:lvl1pPr>
          </a:lstStyle>
          <a:p>
            <a:r>
              <a:rPr lang="en-US"/>
              <a:t>Presentation title</a:t>
            </a:r>
            <a:endParaRPr lang="en-GB"/>
          </a:p>
        </p:txBody>
      </p:sp>
      <p:sp>
        <p:nvSpPr>
          <p:cNvPr id="34" name="Text Placeholder 33"/>
          <p:cNvSpPr>
            <a:spLocks noGrp="1"/>
          </p:cNvSpPr>
          <p:nvPr>
            <p:ph type="body" sz="quarter" idx="10" hasCustomPrompt="1"/>
          </p:nvPr>
        </p:nvSpPr>
        <p:spPr>
          <a:xfrm>
            <a:off x="628650" y="2887663"/>
            <a:ext cx="7886700" cy="731837"/>
          </a:xfrm>
        </p:spPr>
        <p:txBody>
          <a:bodyPr>
            <a:noAutofit/>
          </a:bodyPr>
          <a:lstStyle>
            <a:lvl1pPr marL="0" indent="0">
              <a:buNone/>
              <a:defRPr sz="5400">
                <a:solidFill>
                  <a:srgbClr val="1F355E"/>
                </a:solidFill>
                <a:latin typeface="Arial Black" panose="020B0A04020102020204" pitchFamily="34" charset="0"/>
              </a:defRPr>
            </a:lvl1pPr>
          </a:lstStyle>
          <a:p>
            <a:pPr lvl="0"/>
            <a:r>
              <a:rPr lang="en-GB">
                <a:latin typeface="Gill Sans MT" panose="020B0502020104020203" pitchFamily="34" charset="0"/>
              </a:rPr>
              <a:t>Subtitle</a:t>
            </a:r>
            <a:endParaRPr lang="en-GB"/>
          </a:p>
        </p:txBody>
      </p:sp>
      <p:pic>
        <p:nvPicPr>
          <p:cNvPr id="5" name="Picture 4">
            <a:extLst>
              <a:ext uri="{FF2B5EF4-FFF2-40B4-BE49-F238E27FC236}">
                <a16:creationId xmlns:a16="http://schemas.microsoft.com/office/drawing/2014/main" id="{1D3D4B50-2289-1F46-B80A-5B1DCF9C9EF4}"/>
              </a:ext>
            </a:extLst>
          </p:cNvPr>
          <p:cNvPicPr>
            <a:picLocks noChangeAspect="1"/>
          </p:cNvPicPr>
          <p:nvPr userDrawn="1"/>
        </p:nvPicPr>
        <p:blipFill>
          <a:blip r:embed="rId2"/>
          <a:stretch>
            <a:fillRect/>
          </a:stretch>
        </p:blipFill>
        <p:spPr>
          <a:xfrm>
            <a:off x="175986" y="3864429"/>
            <a:ext cx="3688400" cy="1140051"/>
          </a:xfrm>
          <a:prstGeom prst="rect">
            <a:avLst/>
          </a:prstGeom>
        </p:spPr>
      </p:pic>
    </p:spTree>
    <p:extLst>
      <p:ext uri="{BB962C8B-B14F-4D97-AF65-F5344CB8AC3E}">
        <p14:creationId xmlns:p14="http://schemas.microsoft.com/office/powerpoint/2010/main" val="1465312259"/>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ablet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officeArt object"/>
          <p:cNvGrpSpPr/>
          <p:nvPr userDrawn="1"/>
        </p:nvGrpSpPr>
        <p:grpSpPr>
          <a:xfrm>
            <a:off x="1760706" y="725388"/>
            <a:ext cx="5943600" cy="3346993"/>
            <a:chOff x="-1" y="1157938"/>
            <a:chExt cx="9177875" cy="5168559"/>
          </a:xfrm>
        </p:grpSpPr>
        <p:sp>
          <p:nvSpPr>
            <p:cNvPr id="5" name="Shape 1073741827"/>
            <p:cNvSpPr/>
            <p:nvPr/>
          </p:nvSpPr>
          <p:spPr>
            <a:xfrm>
              <a:off x="1288180" y="1157938"/>
              <a:ext cx="6599344" cy="4661417"/>
            </a:xfrm>
            <a:custGeom>
              <a:avLst/>
              <a:gdLst/>
              <a:ahLst/>
              <a:cxnLst>
                <a:cxn ang="0">
                  <a:pos x="wd2" y="hd2"/>
                </a:cxn>
                <a:cxn ang="5400000">
                  <a:pos x="wd2" y="hd2"/>
                </a:cxn>
                <a:cxn ang="10800000">
                  <a:pos x="wd2" y="hd2"/>
                </a:cxn>
                <a:cxn ang="16200000">
                  <a:pos x="wd2" y="hd2"/>
                </a:cxn>
              </a:cxnLst>
              <a:rect l="0" t="0" r="r" b="b"/>
              <a:pathLst>
                <a:path w="21600" h="21600" extrusionOk="0">
                  <a:moveTo>
                    <a:pt x="1158" y="0"/>
                  </a:moveTo>
                  <a:cubicBezTo>
                    <a:pt x="1078" y="0"/>
                    <a:pt x="1000" y="12"/>
                    <a:pt x="924" y="34"/>
                  </a:cubicBezTo>
                  <a:cubicBezTo>
                    <a:pt x="849" y="56"/>
                    <a:pt x="775" y="89"/>
                    <a:pt x="706" y="131"/>
                  </a:cubicBezTo>
                  <a:cubicBezTo>
                    <a:pt x="567" y="214"/>
                    <a:pt x="443" y="334"/>
                    <a:pt x="338" y="483"/>
                  </a:cubicBezTo>
                  <a:cubicBezTo>
                    <a:pt x="128" y="781"/>
                    <a:pt x="0" y="1194"/>
                    <a:pt x="0" y="1649"/>
                  </a:cubicBezTo>
                  <a:lnTo>
                    <a:pt x="0" y="19951"/>
                  </a:lnTo>
                  <a:cubicBezTo>
                    <a:pt x="0" y="20406"/>
                    <a:pt x="128" y="20819"/>
                    <a:pt x="338" y="21117"/>
                  </a:cubicBezTo>
                  <a:cubicBezTo>
                    <a:pt x="547" y="21415"/>
                    <a:pt x="838" y="21600"/>
                    <a:pt x="1158" y="21600"/>
                  </a:cubicBezTo>
                  <a:lnTo>
                    <a:pt x="20442" y="21600"/>
                  </a:lnTo>
                  <a:cubicBezTo>
                    <a:pt x="20602" y="21600"/>
                    <a:pt x="20754" y="21553"/>
                    <a:pt x="20893" y="21469"/>
                  </a:cubicBezTo>
                  <a:cubicBezTo>
                    <a:pt x="21031" y="21386"/>
                    <a:pt x="21156" y="21266"/>
                    <a:pt x="21261" y="21117"/>
                  </a:cubicBezTo>
                  <a:cubicBezTo>
                    <a:pt x="21470" y="20819"/>
                    <a:pt x="21600" y="20406"/>
                    <a:pt x="21600" y="19951"/>
                  </a:cubicBezTo>
                  <a:lnTo>
                    <a:pt x="21600" y="1649"/>
                  </a:lnTo>
                  <a:cubicBezTo>
                    <a:pt x="21600" y="1194"/>
                    <a:pt x="21470" y="781"/>
                    <a:pt x="21261" y="483"/>
                  </a:cubicBezTo>
                  <a:cubicBezTo>
                    <a:pt x="21051" y="185"/>
                    <a:pt x="20762" y="0"/>
                    <a:pt x="20442" y="0"/>
                  </a:cubicBezTo>
                  <a:lnTo>
                    <a:pt x="1158" y="0"/>
                  </a:lnTo>
                  <a:close/>
                  <a:moveTo>
                    <a:pt x="1976" y="1351"/>
                  </a:moveTo>
                  <a:lnTo>
                    <a:pt x="19764" y="1351"/>
                  </a:lnTo>
                  <a:lnTo>
                    <a:pt x="19764" y="20278"/>
                  </a:lnTo>
                  <a:lnTo>
                    <a:pt x="1976" y="20278"/>
                  </a:lnTo>
                  <a:lnTo>
                    <a:pt x="1976" y="1351"/>
                  </a:lnTo>
                  <a:close/>
                  <a:moveTo>
                    <a:pt x="989" y="10062"/>
                  </a:moveTo>
                  <a:cubicBezTo>
                    <a:pt x="1123" y="10062"/>
                    <a:pt x="1256" y="10135"/>
                    <a:pt x="1357" y="10279"/>
                  </a:cubicBezTo>
                  <a:cubicBezTo>
                    <a:pt x="1561" y="10567"/>
                    <a:pt x="1561" y="11033"/>
                    <a:pt x="1357" y="11321"/>
                  </a:cubicBezTo>
                  <a:cubicBezTo>
                    <a:pt x="1154" y="11609"/>
                    <a:pt x="825" y="11609"/>
                    <a:pt x="621" y="11321"/>
                  </a:cubicBezTo>
                  <a:cubicBezTo>
                    <a:pt x="418" y="11033"/>
                    <a:pt x="418" y="10567"/>
                    <a:pt x="621" y="10279"/>
                  </a:cubicBezTo>
                  <a:cubicBezTo>
                    <a:pt x="723" y="10135"/>
                    <a:pt x="856" y="10062"/>
                    <a:pt x="989" y="10062"/>
                  </a:cubicBezTo>
                  <a:close/>
                  <a:moveTo>
                    <a:pt x="20630" y="10423"/>
                  </a:moveTo>
                  <a:cubicBezTo>
                    <a:pt x="20698" y="10423"/>
                    <a:pt x="20766" y="10460"/>
                    <a:pt x="20818" y="10534"/>
                  </a:cubicBezTo>
                  <a:cubicBezTo>
                    <a:pt x="20921" y="10681"/>
                    <a:pt x="20921" y="10919"/>
                    <a:pt x="20818" y="11066"/>
                  </a:cubicBezTo>
                  <a:cubicBezTo>
                    <a:pt x="20714" y="11213"/>
                    <a:pt x="20544" y="11213"/>
                    <a:pt x="20440" y="11066"/>
                  </a:cubicBezTo>
                  <a:cubicBezTo>
                    <a:pt x="20336" y="10919"/>
                    <a:pt x="20336" y="10681"/>
                    <a:pt x="20440" y="10534"/>
                  </a:cubicBezTo>
                  <a:cubicBezTo>
                    <a:pt x="20492" y="10460"/>
                    <a:pt x="20561" y="10423"/>
                    <a:pt x="20630" y="10423"/>
                  </a:cubicBezTo>
                  <a:close/>
                </a:path>
              </a:pathLst>
            </a:custGeom>
            <a:solidFill>
              <a:schemeClr val="accent1"/>
            </a:solidFill>
            <a:ln w="12700" cap="flat">
              <a:noFill/>
              <a:miter lim="400000"/>
            </a:ln>
            <a:effectLst/>
          </p:spPr>
          <p:txBody>
            <a:bodyPr/>
            <a:lstStyle/>
            <a:p>
              <a:endParaRPr lang="en-GB"/>
            </a:p>
          </p:txBody>
        </p:sp>
        <p:grpSp>
          <p:nvGrpSpPr>
            <p:cNvPr id="6" name="Group 5"/>
            <p:cNvGrpSpPr/>
            <p:nvPr/>
          </p:nvGrpSpPr>
          <p:grpSpPr>
            <a:xfrm>
              <a:off x="-1" y="3607210"/>
              <a:ext cx="9177875" cy="2719287"/>
              <a:chOff x="-1" y="0"/>
              <a:chExt cx="9177875" cy="2719285"/>
            </a:xfrm>
          </p:grpSpPr>
          <p:sp>
            <p:nvSpPr>
              <p:cNvPr id="7" name="Shape 1073741839"/>
              <p:cNvSpPr/>
              <p:nvPr/>
            </p:nvSpPr>
            <p:spPr>
              <a:xfrm>
                <a:off x="-1" y="0"/>
                <a:ext cx="2323514"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sp>
            <p:nvSpPr>
              <p:cNvPr id="8" name="Shape 1073741840"/>
              <p:cNvSpPr/>
              <p:nvPr/>
            </p:nvSpPr>
            <p:spPr>
              <a:xfrm flipH="1">
                <a:off x="6854361" y="0"/>
                <a:ext cx="2323513"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grpSp>
      </p:grpSp>
      <p:sp>
        <p:nvSpPr>
          <p:cNvPr id="10" name="Content Placeholder 9"/>
          <p:cNvSpPr>
            <a:spLocks noGrp="1"/>
          </p:cNvSpPr>
          <p:nvPr>
            <p:ph sz="quarter" idx="11"/>
          </p:nvPr>
        </p:nvSpPr>
        <p:spPr>
          <a:xfrm>
            <a:off x="3175000" y="1104900"/>
            <a:ext cx="3187700" cy="2260600"/>
          </a:xfrm>
        </p:spPr>
        <p:txBody>
          <a:bodyPr/>
          <a:lstStyle>
            <a:lvl1pPr marL="0" indent="0">
              <a:buNone/>
              <a:defRPr/>
            </a:lvl1pPr>
          </a:lstStyle>
          <a:p>
            <a:pPr lvl="0"/>
            <a:endParaRPr lang="en-GB"/>
          </a:p>
        </p:txBody>
      </p:sp>
    </p:spTree>
    <p:extLst>
      <p:ext uri="{BB962C8B-B14F-4D97-AF65-F5344CB8AC3E}">
        <p14:creationId xmlns:p14="http://schemas.microsoft.com/office/powerpoint/2010/main" val="2864610042"/>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ptop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officeArt object"/>
          <p:cNvSpPr/>
          <p:nvPr userDrawn="1"/>
        </p:nvSpPr>
        <p:spPr>
          <a:xfrm>
            <a:off x="1760706" y="580822"/>
            <a:ext cx="6076150" cy="3597478"/>
          </a:xfrm>
          <a:custGeom>
            <a:avLst/>
            <a:gdLst/>
            <a:ahLst/>
            <a:cxnLst>
              <a:cxn ang="0">
                <a:pos x="wd2" y="hd2"/>
              </a:cxn>
              <a:cxn ang="5400000">
                <a:pos x="wd2" y="hd2"/>
              </a:cxn>
              <a:cxn ang="10800000">
                <a:pos x="wd2" y="hd2"/>
              </a:cxn>
              <a:cxn ang="16200000">
                <a:pos x="wd2" y="hd2"/>
              </a:cxn>
            </a:cxnLst>
            <a:rect l="0" t="0" r="r" b="b"/>
            <a:pathLst>
              <a:path w="21600" h="21600" extrusionOk="0">
                <a:moveTo>
                  <a:pt x="2792" y="0"/>
                </a:moveTo>
                <a:cubicBezTo>
                  <a:pt x="2468" y="0"/>
                  <a:pt x="2205" y="476"/>
                  <a:pt x="2205" y="1065"/>
                </a:cubicBezTo>
                <a:lnTo>
                  <a:pt x="2205" y="19736"/>
                </a:lnTo>
                <a:lnTo>
                  <a:pt x="0" y="19736"/>
                </a:lnTo>
                <a:cubicBezTo>
                  <a:pt x="38" y="20777"/>
                  <a:pt x="516" y="21600"/>
                  <a:pt x="1100" y="21600"/>
                </a:cubicBezTo>
                <a:lnTo>
                  <a:pt x="10799" y="21600"/>
                </a:lnTo>
                <a:lnTo>
                  <a:pt x="20500" y="21600"/>
                </a:lnTo>
                <a:cubicBezTo>
                  <a:pt x="21084" y="21600"/>
                  <a:pt x="21562" y="20777"/>
                  <a:pt x="21600" y="19736"/>
                </a:cubicBezTo>
                <a:lnTo>
                  <a:pt x="19400" y="19736"/>
                </a:lnTo>
                <a:lnTo>
                  <a:pt x="19400" y="1065"/>
                </a:lnTo>
                <a:cubicBezTo>
                  <a:pt x="19400" y="476"/>
                  <a:pt x="19138" y="0"/>
                  <a:pt x="18813" y="0"/>
                </a:cubicBezTo>
                <a:lnTo>
                  <a:pt x="10803" y="0"/>
                </a:lnTo>
                <a:lnTo>
                  <a:pt x="2792" y="0"/>
                </a:lnTo>
                <a:close/>
                <a:moveTo>
                  <a:pt x="10780" y="265"/>
                </a:moveTo>
                <a:cubicBezTo>
                  <a:pt x="10849" y="265"/>
                  <a:pt x="10907" y="367"/>
                  <a:pt x="10907" y="493"/>
                </a:cubicBezTo>
                <a:cubicBezTo>
                  <a:pt x="10907" y="618"/>
                  <a:pt x="10849" y="720"/>
                  <a:pt x="10780" y="720"/>
                </a:cubicBezTo>
                <a:cubicBezTo>
                  <a:pt x="10711" y="720"/>
                  <a:pt x="10655" y="618"/>
                  <a:pt x="10655" y="493"/>
                </a:cubicBezTo>
                <a:cubicBezTo>
                  <a:pt x="10655" y="367"/>
                  <a:pt x="10711" y="265"/>
                  <a:pt x="10780" y="265"/>
                </a:cubicBezTo>
                <a:close/>
                <a:moveTo>
                  <a:pt x="2792" y="1065"/>
                </a:moveTo>
                <a:lnTo>
                  <a:pt x="10803" y="1065"/>
                </a:lnTo>
                <a:lnTo>
                  <a:pt x="18813" y="1065"/>
                </a:lnTo>
                <a:lnTo>
                  <a:pt x="18813" y="1333"/>
                </a:lnTo>
                <a:lnTo>
                  <a:pt x="18813" y="19316"/>
                </a:lnTo>
                <a:lnTo>
                  <a:pt x="18813" y="19581"/>
                </a:lnTo>
                <a:lnTo>
                  <a:pt x="10803" y="19581"/>
                </a:lnTo>
                <a:lnTo>
                  <a:pt x="2792" y="19581"/>
                </a:lnTo>
                <a:lnTo>
                  <a:pt x="2792" y="19316"/>
                </a:lnTo>
                <a:lnTo>
                  <a:pt x="2792" y="1333"/>
                </a:lnTo>
                <a:lnTo>
                  <a:pt x="2792" y="1065"/>
                </a:lnTo>
                <a:close/>
              </a:path>
            </a:pathLst>
          </a:custGeom>
          <a:solidFill>
            <a:schemeClr val="accent1"/>
          </a:solidFill>
          <a:ln w="12700" cap="flat">
            <a:noFill/>
            <a:miter lim="400000"/>
          </a:ln>
          <a:effectLst/>
        </p:spPr>
        <p:txBody>
          <a:bodyPr/>
          <a:lstStyle/>
          <a:p>
            <a:endParaRPr lang="en-GB"/>
          </a:p>
        </p:txBody>
      </p:sp>
      <p:sp>
        <p:nvSpPr>
          <p:cNvPr id="6" name="Content Placeholder 5"/>
          <p:cNvSpPr>
            <a:spLocks noGrp="1"/>
          </p:cNvSpPr>
          <p:nvPr>
            <p:ph sz="quarter" idx="11"/>
          </p:nvPr>
        </p:nvSpPr>
        <p:spPr>
          <a:xfrm>
            <a:off x="2730500" y="939800"/>
            <a:ext cx="4178300" cy="2806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918607305"/>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gital topic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435100" y="0"/>
            <a:ext cx="6096000" cy="3657507"/>
            <a:chOff x="0" y="0"/>
            <a:chExt cx="8370780" cy="5022652"/>
          </a:xfrm>
        </p:grpSpPr>
        <p:sp>
          <p:nvSpPr>
            <p:cNvPr id="5" name="Shape 277"/>
            <p:cNvSpPr/>
            <p:nvPr userDrawn="1"/>
          </p:nvSpPr>
          <p:spPr>
            <a:xfrm>
              <a:off x="0" y="0"/>
              <a:ext cx="3235524" cy="2630552"/>
            </a:xfrm>
            <a:custGeom>
              <a:avLst/>
              <a:gdLst/>
              <a:ahLst/>
              <a:cxnLst/>
              <a:rect l="0" t="0" r="0" b="0"/>
              <a:pathLst>
                <a:path w="3235524" h="2630552">
                  <a:moveTo>
                    <a:pt x="382422" y="0"/>
                  </a:moveTo>
                  <a:lnTo>
                    <a:pt x="2804465" y="0"/>
                  </a:lnTo>
                  <a:lnTo>
                    <a:pt x="2810454" y="7486"/>
                  </a:lnTo>
                  <a:cubicBezTo>
                    <a:pt x="3235524" y="589995"/>
                    <a:pt x="3181244" y="1375264"/>
                    <a:pt x="2721626" y="1893570"/>
                  </a:cubicBezTo>
                  <a:lnTo>
                    <a:pt x="2860360" y="2630552"/>
                  </a:lnTo>
                  <a:lnTo>
                    <a:pt x="2210949" y="2269594"/>
                  </a:lnTo>
                  <a:cubicBezTo>
                    <a:pt x="1575136" y="2555822"/>
                    <a:pt x="804349" y="2369075"/>
                    <a:pt x="376967" y="1783400"/>
                  </a:cubicBezTo>
                  <a:cubicBezTo>
                    <a:pt x="3221" y="1271224"/>
                    <a:pt x="0" y="601955"/>
                    <a:pt x="317132" y="95521"/>
                  </a:cubicBezTo>
                  <a:lnTo>
                    <a:pt x="382422" y="0"/>
                  </a:lnTo>
                  <a:close/>
                </a:path>
              </a:pathLst>
            </a:custGeom>
            <a:solidFill>
              <a:schemeClr val="accent3"/>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6" name="Shape 278"/>
            <p:cNvSpPr/>
            <p:nvPr userDrawn="1"/>
          </p:nvSpPr>
          <p:spPr>
            <a:xfrm>
              <a:off x="3071355" y="1977825"/>
              <a:ext cx="2595017" cy="3044827"/>
            </a:xfrm>
            <a:custGeom>
              <a:avLst/>
              <a:gdLst/>
              <a:ahLst/>
              <a:cxnLst/>
              <a:rect l="0" t="0" r="0" b="0"/>
              <a:pathLst>
                <a:path w="2595017" h="3044827">
                  <a:moveTo>
                    <a:pt x="1251072" y="1419"/>
                  </a:moveTo>
                  <a:cubicBezTo>
                    <a:pt x="1293506" y="0"/>
                    <a:pt x="1336415" y="709"/>
                    <a:pt x="1379686" y="3645"/>
                  </a:cubicBezTo>
                  <a:cubicBezTo>
                    <a:pt x="2072033" y="50612"/>
                    <a:pt x="2595017" y="649715"/>
                    <a:pt x="2548050" y="1342062"/>
                  </a:cubicBezTo>
                  <a:cubicBezTo>
                    <a:pt x="2507337" y="1942206"/>
                    <a:pt x="2051577" y="2414832"/>
                    <a:pt x="1479971" y="2499591"/>
                  </a:cubicBezTo>
                  <a:lnTo>
                    <a:pt x="1173378" y="3044827"/>
                  </a:lnTo>
                  <a:lnTo>
                    <a:pt x="952086" y="2466128"/>
                  </a:lnTo>
                  <a:cubicBezTo>
                    <a:pt x="392328" y="2308113"/>
                    <a:pt x="0" y="1775389"/>
                    <a:pt x="40935" y="1171985"/>
                  </a:cubicBezTo>
                  <a:cubicBezTo>
                    <a:pt x="84967" y="522908"/>
                    <a:pt x="614568" y="22708"/>
                    <a:pt x="1251072" y="1419"/>
                  </a:cubicBezTo>
                  <a:close/>
                </a:path>
              </a:pathLst>
            </a:custGeom>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7" name="Shape 279"/>
            <p:cNvSpPr/>
            <p:nvPr userDrawn="1"/>
          </p:nvSpPr>
          <p:spPr>
            <a:xfrm>
              <a:off x="4375866" y="3410469"/>
              <a:ext cx="81116" cy="110443"/>
            </a:xfrm>
            <a:custGeom>
              <a:avLst/>
              <a:gdLst/>
              <a:ahLst/>
              <a:cxnLst/>
              <a:rect l="0" t="0" r="0" b="0"/>
              <a:pathLst>
                <a:path w="81116" h="110443">
                  <a:moveTo>
                    <a:pt x="49803" y="1732"/>
                  </a:moveTo>
                  <a:cubicBezTo>
                    <a:pt x="55010" y="0"/>
                    <a:pt x="60846" y="155"/>
                    <a:pt x="66140" y="2808"/>
                  </a:cubicBezTo>
                  <a:cubicBezTo>
                    <a:pt x="76731" y="8106"/>
                    <a:pt x="81116" y="21024"/>
                    <a:pt x="75815" y="31614"/>
                  </a:cubicBezTo>
                  <a:lnTo>
                    <a:pt x="43783" y="95678"/>
                  </a:lnTo>
                  <a:cubicBezTo>
                    <a:pt x="38481" y="106275"/>
                    <a:pt x="25570" y="110443"/>
                    <a:pt x="14976" y="105137"/>
                  </a:cubicBezTo>
                  <a:cubicBezTo>
                    <a:pt x="4385" y="99831"/>
                    <a:pt x="0" y="86920"/>
                    <a:pt x="5302" y="76329"/>
                  </a:cubicBezTo>
                  <a:lnTo>
                    <a:pt x="37334" y="12482"/>
                  </a:lnTo>
                  <a:cubicBezTo>
                    <a:pt x="39987" y="7187"/>
                    <a:pt x="44595" y="3465"/>
                    <a:pt x="49803"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8" name="Shape 280"/>
            <p:cNvSpPr/>
            <p:nvPr userDrawn="1"/>
          </p:nvSpPr>
          <p:spPr>
            <a:xfrm>
              <a:off x="4324702" y="3384888"/>
              <a:ext cx="81116" cy="110442"/>
            </a:xfrm>
            <a:custGeom>
              <a:avLst/>
              <a:gdLst/>
              <a:ahLst/>
              <a:cxnLst/>
              <a:rect l="0" t="0" r="0" b="0"/>
              <a:pathLst>
                <a:path w="81116" h="110442">
                  <a:moveTo>
                    <a:pt x="49802" y="1732"/>
                  </a:moveTo>
                  <a:cubicBezTo>
                    <a:pt x="55010" y="0"/>
                    <a:pt x="60846" y="153"/>
                    <a:pt x="66140" y="2806"/>
                  </a:cubicBezTo>
                  <a:cubicBezTo>
                    <a:pt x="76731" y="8113"/>
                    <a:pt x="81116" y="21024"/>
                    <a:pt x="75815" y="31614"/>
                  </a:cubicBezTo>
                  <a:cubicBezTo>
                    <a:pt x="75815" y="31614"/>
                    <a:pt x="43783" y="95462"/>
                    <a:pt x="43783" y="95462"/>
                  </a:cubicBezTo>
                  <a:cubicBezTo>
                    <a:pt x="38477" y="106045"/>
                    <a:pt x="25566" y="110442"/>
                    <a:pt x="14976" y="105135"/>
                  </a:cubicBezTo>
                  <a:cubicBezTo>
                    <a:pt x="4385" y="99837"/>
                    <a:pt x="0" y="86920"/>
                    <a:pt x="5302" y="76329"/>
                  </a:cubicBezTo>
                  <a:lnTo>
                    <a:pt x="37334" y="12480"/>
                  </a:lnTo>
                  <a:cubicBezTo>
                    <a:pt x="39984" y="7186"/>
                    <a:pt x="44595" y="3465"/>
                    <a:pt x="49802"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9" name="Shape 281"/>
            <p:cNvSpPr/>
            <p:nvPr userDrawn="1"/>
          </p:nvSpPr>
          <p:spPr>
            <a:xfrm>
              <a:off x="4273748" y="3359305"/>
              <a:ext cx="80906" cy="110435"/>
            </a:xfrm>
            <a:custGeom>
              <a:avLst/>
              <a:gdLst/>
              <a:ahLst/>
              <a:cxnLst/>
              <a:rect l="0" t="0" r="0" b="0"/>
              <a:pathLst>
                <a:path w="80906" h="110435">
                  <a:moveTo>
                    <a:pt x="49591" y="1732"/>
                  </a:moveTo>
                  <a:cubicBezTo>
                    <a:pt x="54799" y="0"/>
                    <a:pt x="60632" y="155"/>
                    <a:pt x="65930" y="2808"/>
                  </a:cubicBezTo>
                  <a:cubicBezTo>
                    <a:pt x="76520" y="8113"/>
                    <a:pt x="80906" y="21024"/>
                    <a:pt x="75603" y="31614"/>
                  </a:cubicBezTo>
                  <a:cubicBezTo>
                    <a:pt x="75603" y="31614"/>
                    <a:pt x="43573" y="95463"/>
                    <a:pt x="43573" y="95463"/>
                  </a:cubicBezTo>
                  <a:cubicBezTo>
                    <a:pt x="38266" y="106052"/>
                    <a:pt x="25355" y="110435"/>
                    <a:pt x="14765" y="105137"/>
                  </a:cubicBezTo>
                  <a:cubicBezTo>
                    <a:pt x="4175" y="99825"/>
                    <a:pt x="0" y="86920"/>
                    <a:pt x="5306" y="76329"/>
                  </a:cubicBezTo>
                  <a:lnTo>
                    <a:pt x="37122" y="12481"/>
                  </a:lnTo>
                  <a:cubicBezTo>
                    <a:pt x="39774" y="7186"/>
                    <a:pt x="44384" y="3465"/>
                    <a:pt x="49591"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0" name="Shape 282"/>
            <p:cNvSpPr/>
            <p:nvPr userDrawn="1"/>
          </p:nvSpPr>
          <p:spPr>
            <a:xfrm>
              <a:off x="4222584" y="3333722"/>
              <a:ext cx="80906" cy="110443"/>
            </a:xfrm>
            <a:custGeom>
              <a:avLst/>
              <a:gdLst/>
              <a:ahLst/>
              <a:cxnLst/>
              <a:rect l="0" t="0" r="0" b="0"/>
              <a:pathLst>
                <a:path w="80906" h="110443">
                  <a:moveTo>
                    <a:pt x="49591" y="1734"/>
                  </a:moveTo>
                  <a:cubicBezTo>
                    <a:pt x="54799" y="0"/>
                    <a:pt x="60634" y="159"/>
                    <a:pt x="65929" y="2808"/>
                  </a:cubicBezTo>
                  <a:cubicBezTo>
                    <a:pt x="76520" y="8114"/>
                    <a:pt x="80906" y="21025"/>
                    <a:pt x="75603" y="31616"/>
                  </a:cubicBezTo>
                  <a:cubicBezTo>
                    <a:pt x="75603" y="31616"/>
                    <a:pt x="43571" y="95463"/>
                    <a:pt x="43572" y="95463"/>
                  </a:cubicBezTo>
                  <a:cubicBezTo>
                    <a:pt x="38270" y="106054"/>
                    <a:pt x="25355" y="110443"/>
                    <a:pt x="14765" y="105137"/>
                  </a:cubicBezTo>
                  <a:cubicBezTo>
                    <a:pt x="4174" y="99838"/>
                    <a:pt x="0" y="86921"/>
                    <a:pt x="5306" y="76331"/>
                  </a:cubicBezTo>
                  <a:lnTo>
                    <a:pt x="37338" y="12481"/>
                  </a:lnTo>
                  <a:cubicBezTo>
                    <a:pt x="39990" y="7187"/>
                    <a:pt x="44383" y="3466"/>
                    <a:pt x="49591" y="1734"/>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1" name="Shape 283"/>
            <p:cNvSpPr/>
            <p:nvPr userDrawn="1"/>
          </p:nvSpPr>
          <p:spPr>
            <a:xfrm>
              <a:off x="4211336" y="3174867"/>
              <a:ext cx="393491" cy="361781"/>
            </a:xfrm>
            <a:custGeom>
              <a:avLst/>
              <a:gdLst/>
              <a:ahLst/>
              <a:cxnLst/>
              <a:rect l="0" t="0" r="0" b="0"/>
              <a:pathLst>
                <a:path w="393491" h="361781">
                  <a:moveTo>
                    <a:pt x="71373" y="0"/>
                  </a:moveTo>
                  <a:cubicBezTo>
                    <a:pt x="130171" y="0"/>
                    <a:pt x="228736" y="0"/>
                    <a:pt x="228736" y="0"/>
                  </a:cubicBezTo>
                  <a:lnTo>
                    <a:pt x="171552" y="56754"/>
                  </a:lnTo>
                  <a:cubicBezTo>
                    <a:pt x="171552" y="56754"/>
                    <a:pt x="167467" y="124687"/>
                    <a:pt x="178860" y="136080"/>
                  </a:cubicBezTo>
                  <a:cubicBezTo>
                    <a:pt x="189808" y="147028"/>
                    <a:pt x="256468" y="142960"/>
                    <a:pt x="256468" y="142960"/>
                  </a:cubicBezTo>
                  <a:lnTo>
                    <a:pt x="299249" y="103190"/>
                  </a:lnTo>
                  <a:lnTo>
                    <a:pt x="385885" y="257328"/>
                  </a:lnTo>
                  <a:cubicBezTo>
                    <a:pt x="393491" y="271172"/>
                    <a:pt x="390910" y="288851"/>
                    <a:pt x="377071" y="296455"/>
                  </a:cubicBezTo>
                  <a:cubicBezTo>
                    <a:pt x="366950" y="302011"/>
                    <a:pt x="349997" y="293500"/>
                    <a:pt x="338590" y="283126"/>
                  </a:cubicBezTo>
                  <a:lnTo>
                    <a:pt x="333001" y="286135"/>
                  </a:lnTo>
                  <a:cubicBezTo>
                    <a:pt x="335057" y="301264"/>
                    <a:pt x="332114" y="320148"/>
                    <a:pt x="322037" y="325691"/>
                  </a:cubicBezTo>
                  <a:cubicBezTo>
                    <a:pt x="308196" y="333294"/>
                    <a:pt x="290731" y="328141"/>
                    <a:pt x="283125" y="314297"/>
                  </a:cubicBezTo>
                  <a:lnTo>
                    <a:pt x="276890" y="316878"/>
                  </a:lnTo>
                  <a:cubicBezTo>
                    <a:pt x="279620" y="331615"/>
                    <a:pt x="278581" y="348985"/>
                    <a:pt x="268937" y="354283"/>
                  </a:cubicBezTo>
                  <a:cubicBezTo>
                    <a:pt x="255289" y="361781"/>
                    <a:pt x="238219" y="356945"/>
                    <a:pt x="230456" y="343535"/>
                  </a:cubicBezTo>
                  <a:cubicBezTo>
                    <a:pt x="230456" y="343534"/>
                    <a:pt x="259692" y="286135"/>
                    <a:pt x="259692" y="286135"/>
                  </a:cubicBezTo>
                  <a:cubicBezTo>
                    <a:pt x="273838" y="257896"/>
                    <a:pt x="262353" y="223533"/>
                    <a:pt x="234111" y="209389"/>
                  </a:cubicBezTo>
                  <a:lnTo>
                    <a:pt x="93515" y="139090"/>
                  </a:lnTo>
                  <a:cubicBezTo>
                    <a:pt x="65277" y="124954"/>
                    <a:pt x="30912" y="136435"/>
                    <a:pt x="16768" y="164673"/>
                  </a:cubicBezTo>
                  <a:lnTo>
                    <a:pt x="0" y="200144"/>
                  </a:lnTo>
                  <a:cubicBezTo>
                    <a:pt x="0" y="162725"/>
                    <a:pt x="0" y="68263"/>
                    <a:pt x="0" y="42781"/>
                  </a:cubicBezTo>
                  <a:cubicBezTo>
                    <a:pt x="0" y="23485"/>
                    <a:pt x="42412" y="0"/>
                    <a:pt x="71373"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2" name="Shape 284"/>
            <p:cNvSpPr/>
            <p:nvPr userDrawn="1"/>
          </p:nvSpPr>
          <p:spPr>
            <a:xfrm>
              <a:off x="4410287" y="3174771"/>
              <a:ext cx="261531" cy="243450"/>
            </a:xfrm>
            <a:custGeom>
              <a:avLst/>
              <a:gdLst/>
              <a:ahLst/>
              <a:cxnLst/>
              <a:rect l="0" t="0" r="0" b="0"/>
              <a:pathLst>
                <a:path w="261531" h="243450">
                  <a:moveTo>
                    <a:pt x="141990" y="78"/>
                  </a:moveTo>
                  <a:cubicBezTo>
                    <a:pt x="153314" y="103"/>
                    <a:pt x="164807" y="172"/>
                    <a:pt x="175325" y="310"/>
                  </a:cubicBezTo>
                  <a:cubicBezTo>
                    <a:pt x="209879" y="751"/>
                    <a:pt x="232473" y="31021"/>
                    <a:pt x="238313" y="36857"/>
                  </a:cubicBezTo>
                  <a:cubicBezTo>
                    <a:pt x="244597" y="43140"/>
                    <a:pt x="261531" y="71899"/>
                    <a:pt x="261531" y="71899"/>
                  </a:cubicBezTo>
                  <a:cubicBezTo>
                    <a:pt x="261531" y="100493"/>
                    <a:pt x="261514" y="142354"/>
                    <a:pt x="261531" y="229047"/>
                  </a:cubicBezTo>
                  <a:cubicBezTo>
                    <a:pt x="261531" y="243344"/>
                    <a:pt x="218535" y="243450"/>
                    <a:pt x="218535" y="243450"/>
                  </a:cubicBezTo>
                  <a:lnTo>
                    <a:pt x="118140" y="57494"/>
                  </a:lnTo>
                  <a:lnTo>
                    <a:pt x="46984" y="114679"/>
                  </a:lnTo>
                  <a:cubicBezTo>
                    <a:pt x="46984" y="114679"/>
                    <a:pt x="21421" y="118569"/>
                    <a:pt x="11082" y="108229"/>
                  </a:cubicBezTo>
                  <a:cubicBezTo>
                    <a:pt x="0" y="97150"/>
                    <a:pt x="4202" y="71899"/>
                    <a:pt x="4202" y="71899"/>
                  </a:cubicBezTo>
                  <a:lnTo>
                    <a:pt x="18391" y="57494"/>
                  </a:lnTo>
                  <a:lnTo>
                    <a:pt x="75575" y="310"/>
                  </a:lnTo>
                  <a:cubicBezTo>
                    <a:pt x="75575" y="310"/>
                    <a:pt x="108019" y="0"/>
                    <a:pt x="141990" y="7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3" name="Shape 285"/>
            <p:cNvSpPr/>
            <p:nvPr userDrawn="1"/>
          </p:nvSpPr>
          <p:spPr>
            <a:xfrm>
              <a:off x="2781400" y="0"/>
              <a:ext cx="3747372" cy="2489975"/>
            </a:xfrm>
            <a:custGeom>
              <a:avLst/>
              <a:gdLst/>
              <a:ahLst/>
              <a:cxnLst/>
              <a:rect l="0" t="0" r="0" b="0"/>
              <a:pathLst>
                <a:path w="3747372" h="2489975">
                  <a:moveTo>
                    <a:pt x="0" y="0"/>
                  </a:moveTo>
                  <a:lnTo>
                    <a:pt x="3747372" y="0"/>
                  </a:lnTo>
                  <a:lnTo>
                    <a:pt x="3740124" y="165452"/>
                  </a:lnTo>
                  <a:cubicBezTo>
                    <a:pt x="3725179" y="334756"/>
                    <a:pt x="3687230" y="504673"/>
                    <a:pt x="3622891" y="671246"/>
                  </a:cubicBezTo>
                  <a:cubicBezTo>
                    <a:pt x="3297714" y="1513125"/>
                    <a:pt x="2431504" y="1986182"/>
                    <a:pt x="1574818" y="1846876"/>
                  </a:cubicBezTo>
                  <a:lnTo>
                    <a:pt x="910231" y="2489975"/>
                  </a:lnTo>
                  <a:lnTo>
                    <a:pt x="839514" y="1559318"/>
                  </a:lnTo>
                  <a:cubicBezTo>
                    <a:pt x="344157" y="1232264"/>
                    <a:pt x="40077" y="691213"/>
                    <a:pt x="3594" y="112659"/>
                  </a:cubicBezTo>
                  <a:lnTo>
                    <a:pt x="0" y="0"/>
                  </a:lnTo>
                  <a:close/>
                </a:path>
              </a:pathLst>
            </a:custGeom>
            <a:solidFill>
              <a:schemeClr val="accent6"/>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14" name="Shape 286"/>
            <p:cNvSpPr/>
            <p:nvPr userDrawn="1"/>
          </p:nvSpPr>
          <p:spPr>
            <a:xfrm>
              <a:off x="4163344" y="516761"/>
              <a:ext cx="2534727" cy="3057879"/>
            </a:xfrm>
            <a:custGeom>
              <a:avLst/>
              <a:gdLst/>
              <a:ahLst/>
              <a:cxnLst/>
              <a:rect l="0" t="0" r="0" b="0"/>
              <a:pathLst>
                <a:path w="2534727" h="3057879">
                  <a:moveTo>
                    <a:pt x="1290362" y="13284"/>
                  </a:moveTo>
                  <a:cubicBezTo>
                    <a:pt x="1983486" y="26569"/>
                    <a:pt x="2534727" y="599013"/>
                    <a:pt x="2521443" y="1292138"/>
                  </a:cubicBezTo>
                  <a:cubicBezTo>
                    <a:pt x="2509864" y="1896218"/>
                    <a:pt x="2073216" y="2392391"/>
                    <a:pt x="1502422" y="2501121"/>
                  </a:cubicBezTo>
                  <a:lnTo>
                    <a:pt x="1232008" y="3057879"/>
                  </a:lnTo>
                  <a:lnTo>
                    <a:pt x="974150" y="2488656"/>
                  </a:lnTo>
                  <a:cubicBezTo>
                    <a:pt x="412612" y="2354741"/>
                    <a:pt x="0" y="1844848"/>
                    <a:pt x="11516" y="1244031"/>
                  </a:cubicBezTo>
                  <a:cubicBezTo>
                    <a:pt x="24801" y="550907"/>
                    <a:pt x="597239" y="0"/>
                    <a:pt x="1290362" y="13284"/>
                  </a:cubicBezTo>
                  <a:close/>
                </a:path>
              </a:pathLst>
            </a:custGeom>
            <a:solidFill>
              <a:schemeClr val="accent5"/>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15" name="Shape 287"/>
            <p:cNvSpPr/>
            <p:nvPr userDrawn="1"/>
          </p:nvSpPr>
          <p:spPr>
            <a:xfrm>
              <a:off x="5155798" y="1224280"/>
              <a:ext cx="197648" cy="359082"/>
            </a:xfrm>
            <a:custGeom>
              <a:avLst/>
              <a:gdLst/>
              <a:ahLst/>
              <a:cxnLst/>
              <a:rect l="0" t="0" r="0" b="0"/>
              <a:pathLst>
                <a:path w="197648" h="359082">
                  <a:moveTo>
                    <a:pt x="197648" y="0"/>
                  </a:moveTo>
                  <a:lnTo>
                    <a:pt x="197648" y="68684"/>
                  </a:lnTo>
                  <a:lnTo>
                    <a:pt x="156155" y="76620"/>
                  </a:lnTo>
                  <a:cubicBezTo>
                    <a:pt x="142751" y="82006"/>
                    <a:pt x="130180" y="90111"/>
                    <a:pt x="119286" y="100938"/>
                  </a:cubicBezTo>
                  <a:cubicBezTo>
                    <a:pt x="75711" y="144223"/>
                    <a:pt x="75480" y="214631"/>
                    <a:pt x="118740" y="258206"/>
                  </a:cubicBezTo>
                  <a:cubicBezTo>
                    <a:pt x="140376" y="279994"/>
                    <a:pt x="168796" y="290942"/>
                    <a:pt x="197254" y="291033"/>
                  </a:cubicBezTo>
                  <a:lnTo>
                    <a:pt x="197648" y="290958"/>
                  </a:lnTo>
                  <a:lnTo>
                    <a:pt x="197648" y="359082"/>
                  </a:lnTo>
                  <a:lnTo>
                    <a:pt x="177905" y="358568"/>
                  </a:lnTo>
                  <a:cubicBezTo>
                    <a:pt x="138456" y="354279"/>
                    <a:pt x="100173" y="336962"/>
                    <a:pt x="70022" y="306610"/>
                  </a:cubicBezTo>
                  <a:cubicBezTo>
                    <a:pt x="0" y="236103"/>
                    <a:pt x="400" y="122240"/>
                    <a:pt x="70882" y="52220"/>
                  </a:cubicBezTo>
                  <a:cubicBezTo>
                    <a:pt x="97318" y="25962"/>
                    <a:pt x="129855" y="9602"/>
                    <a:pt x="163892" y="3126"/>
                  </a:cubicBezTo>
                  <a:lnTo>
                    <a:pt x="19764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6" name="Shape 288"/>
            <p:cNvSpPr/>
            <p:nvPr userDrawn="1"/>
          </p:nvSpPr>
          <p:spPr>
            <a:xfrm>
              <a:off x="5353446" y="1224224"/>
              <a:ext cx="301162" cy="482884"/>
            </a:xfrm>
            <a:custGeom>
              <a:avLst/>
              <a:gdLst/>
              <a:ahLst/>
              <a:cxnLst/>
              <a:rect l="0" t="0" r="0" b="0"/>
              <a:pathLst>
                <a:path w="301162" h="482884">
                  <a:moveTo>
                    <a:pt x="610" y="0"/>
                  </a:moveTo>
                  <a:cubicBezTo>
                    <a:pt x="46644" y="149"/>
                    <a:pt x="92615" y="17860"/>
                    <a:pt x="127614" y="53100"/>
                  </a:cubicBezTo>
                  <a:cubicBezTo>
                    <a:pt x="187930" y="113854"/>
                    <a:pt x="195850" y="206706"/>
                    <a:pt x="151863" y="276072"/>
                  </a:cubicBezTo>
                  <a:lnTo>
                    <a:pt x="301162" y="426547"/>
                  </a:lnTo>
                  <a:lnTo>
                    <a:pt x="244436" y="482884"/>
                  </a:lnTo>
                  <a:lnTo>
                    <a:pt x="95138" y="332409"/>
                  </a:lnTo>
                  <a:cubicBezTo>
                    <a:pt x="69026" y="348732"/>
                    <a:pt x="39651" y="357729"/>
                    <a:pt x="9954" y="359398"/>
                  </a:cubicBezTo>
                  <a:lnTo>
                    <a:pt x="0" y="359139"/>
                  </a:lnTo>
                  <a:lnTo>
                    <a:pt x="0" y="291014"/>
                  </a:lnTo>
                  <a:lnTo>
                    <a:pt x="41479" y="283081"/>
                  </a:lnTo>
                  <a:cubicBezTo>
                    <a:pt x="54884" y="277696"/>
                    <a:pt x="67455" y="269594"/>
                    <a:pt x="78349" y="258773"/>
                  </a:cubicBezTo>
                  <a:cubicBezTo>
                    <a:pt x="121936" y="215489"/>
                    <a:pt x="122178" y="145079"/>
                    <a:pt x="78894" y="101504"/>
                  </a:cubicBezTo>
                  <a:cubicBezTo>
                    <a:pt x="57258" y="79717"/>
                    <a:pt x="28838" y="68762"/>
                    <a:pt x="380" y="68668"/>
                  </a:cubicBezTo>
                  <a:lnTo>
                    <a:pt x="0" y="68741"/>
                  </a:lnTo>
                  <a:lnTo>
                    <a:pt x="0" y="56"/>
                  </a:lnTo>
                  <a:lnTo>
                    <a:pt x="61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7" name="Shape 289"/>
            <p:cNvSpPr/>
            <p:nvPr userDrawn="1"/>
          </p:nvSpPr>
          <p:spPr>
            <a:xfrm>
              <a:off x="5785377" y="1227"/>
              <a:ext cx="2585403" cy="1231966"/>
            </a:xfrm>
            <a:custGeom>
              <a:avLst/>
              <a:gdLst/>
              <a:ahLst/>
              <a:cxnLst/>
              <a:rect l="0" t="0" r="0" b="0"/>
              <a:pathLst>
                <a:path w="2585403" h="1231966">
                  <a:moveTo>
                    <a:pt x="0" y="0"/>
                  </a:moveTo>
                  <a:lnTo>
                    <a:pt x="2585403" y="0"/>
                  </a:lnTo>
                  <a:cubicBezTo>
                    <a:pt x="2269504" y="530784"/>
                    <a:pt x="1657835" y="813873"/>
                    <a:pt x="1051802" y="715325"/>
                  </a:cubicBezTo>
                  <a:lnTo>
                    <a:pt x="517897" y="1231966"/>
                  </a:lnTo>
                  <a:lnTo>
                    <a:pt x="461085" y="484312"/>
                  </a:lnTo>
                  <a:cubicBezTo>
                    <a:pt x="269210" y="357628"/>
                    <a:pt x="113556" y="190726"/>
                    <a:pt x="0" y="0"/>
                  </a:cubicBezTo>
                  <a:close/>
                </a:path>
              </a:pathLst>
            </a:custGeom>
            <a:solidFill>
              <a:schemeClr val="accent4"/>
            </a:solidFill>
            <a:ln w="0" cap="flat">
              <a:miter lim="127000"/>
            </a:ln>
          </p:spPr>
          <p:style>
            <a:lnRef idx="0">
              <a:srgbClr val="000000">
                <a:alpha val="0"/>
              </a:srgbClr>
            </a:lnRef>
            <a:fillRef idx="1">
              <a:srgbClr val="3483C9"/>
            </a:fillRef>
            <a:effectRef idx="0">
              <a:scrgbClr r="0" g="0" b="0"/>
            </a:effectRef>
            <a:fontRef idx="none"/>
          </p:style>
          <p:txBody>
            <a:bodyPr/>
            <a:lstStyle/>
            <a:p>
              <a:endParaRPr lang="en-GB"/>
            </a:p>
          </p:txBody>
        </p:sp>
        <p:sp>
          <p:nvSpPr>
            <p:cNvPr id="18" name="Shape 290"/>
            <p:cNvSpPr/>
            <p:nvPr userDrawn="1"/>
          </p:nvSpPr>
          <p:spPr>
            <a:xfrm>
              <a:off x="648600" y="842424"/>
              <a:ext cx="2715536" cy="3015393"/>
            </a:xfrm>
            <a:custGeom>
              <a:avLst/>
              <a:gdLst/>
              <a:ahLst/>
              <a:cxnLst/>
              <a:rect l="0" t="0" r="0" b="0"/>
              <a:pathLst>
                <a:path w="2715536" h="3015393">
                  <a:moveTo>
                    <a:pt x="1377957" y="645"/>
                  </a:moveTo>
                  <a:cubicBezTo>
                    <a:pt x="1962315" y="5158"/>
                    <a:pt x="2482436" y="419059"/>
                    <a:pt x="2599533" y="1014857"/>
                  </a:cubicBezTo>
                  <a:cubicBezTo>
                    <a:pt x="2715536" y="1605088"/>
                    <a:pt x="2397631" y="2179570"/>
                    <a:pt x="1867439" y="2409383"/>
                  </a:cubicBezTo>
                  <a:lnTo>
                    <a:pt x="1712411" y="3015393"/>
                  </a:lnTo>
                  <a:lnTo>
                    <a:pt x="1348880" y="2513687"/>
                  </a:lnTo>
                  <a:cubicBezTo>
                    <a:pt x="767299" y="2505932"/>
                    <a:pt x="250459" y="2092903"/>
                    <a:pt x="133826" y="1499463"/>
                  </a:cubicBezTo>
                  <a:cubicBezTo>
                    <a:pt x="0" y="818551"/>
                    <a:pt x="443661" y="158264"/>
                    <a:pt x="1124573" y="24438"/>
                  </a:cubicBezTo>
                  <a:cubicBezTo>
                    <a:pt x="1209686" y="7710"/>
                    <a:pt x="1294477" y="0"/>
                    <a:pt x="1377957" y="645"/>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19" name="Shape 291"/>
            <p:cNvSpPr/>
            <p:nvPr userDrawn="1"/>
          </p:nvSpPr>
          <p:spPr>
            <a:xfrm>
              <a:off x="1717554" y="1821759"/>
              <a:ext cx="241657" cy="481879"/>
            </a:xfrm>
            <a:custGeom>
              <a:avLst/>
              <a:gdLst/>
              <a:ahLst/>
              <a:cxnLst/>
              <a:rect l="0" t="0" r="0" b="0"/>
              <a:pathLst>
                <a:path w="241657" h="481879">
                  <a:moveTo>
                    <a:pt x="192798" y="0"/>
                  </a:moveTo>
                  <a:cubicBezTo>
                    <a:pt x="192798" y="0"/>
                    <a:pt x="203526" y="17223"/>
                    <a:pt x="219156" y="44888"/>
                  </a:cubicBezTo>
                  <a:cubicBezTo>
                    <a:pt x="219911" y="44799"/>
                    <a:pt x="222907" y="44687"/>
                    <a:pt x="227246" y="44618"/>
                  </a:cubicBezTo>
                  <a:lnTo>
                    <a:pt x="241657" y="44612"/>
                  </a:lnTo>
                  <a:lnTo>
                    <a:pt x="241657" y="153778"/>
                  </a:lnTo>
                  <a:lnTo>
                    <a:pt x="208991" y="159727"/>
                  </a:lnTo>
                  <a:cubicBezTo>
                    <a:pt x="163744" y="177766"/>
                    <a:pt x="141681" y="229075"/>
                    <a:pt x="159720" y="274328"/>
                  </a:cubicBezTo>
                  <a:cubicBezTo>
                    <a:pt x="173250" y="308268"/>
                    <a:pt x="205493" y="329157"/>
                    <a:pt x="239861" y="329870"/>
                  </a:cubicBezTo>
                  <a:lnTo>
                    <a:pt x="241657" y="329543"/>
                  </a:lnTo>
                  <a:lnTo>
                    <a:pt x="241657" y="438927"/>
                  </a:lnTo>
                  <a:lnTo>
                    <a:pt x="239793" y="438928"/>
                  </a:lnTo>
                  <a:cubicBezTo>
                    <a:pt x="227167" y="438738"/>
                    <a:pt x="212533" y="438055"/>
                    <a:pt x="203230" y="436227"/>
                  </a:cubicBezTo>
                  <a:cubicBezTo>
                    <a:pt x="184283" y="464420"/>
                    <a:pt x="170993" y="481879"/>
                    <a:pt x="170993" y="481879"/>
                  </a:cubicBezTo>
                  <a:lnTo>
                    <a:pt x="114386" y="457547"/>
                  </a:lnTo>
                  <a:cubicBezTo>
                    <a:pt x="114386" y="457547"/>
                    <a:pt x="117979" y="435614"/>
                    <a:pt x="125541" y="402161"/>
                  </a:cubicBezTo>
                  <a:cubicBezTo>
                    <a:pt x="109540" y="390543"/>
                    <a:pt x="95390" y="376613"/>
                    <a:pt x="83499" y="360834"/>
                  </a:cubicBezTo>
                  <a:cubicBezTo>
                    <a:pt x="52600" y="368471"/>
                    <a:pt x="32668" y="372451"/>
                    <a:pt x="32668" y="372451"/>
                  </a:cubicBezTo>
                  <a:lnTo>
                    <a:pt x="0" y="290516"/>
                  </a:lnTo>
                  <a:cubicBezTo>
                    <a:pt x="0" y="290516"/>
                    <a:pt x="17183" y="279739"/>
                    <a:pt x="44834" y="264056"/>
                  </a:cubicBezTo>
                  <a:cubicBezTo>
                    <a:pt x="44528" y="261334"/>
                    <a:pt x="43748" y="222438"/>
                    <a:pt x="47065" y="204840"/>
                  </a:cubicBezTo>
                  <a:cubicBezTo>
                    <a:pt x="18329" y="185672"/>
                    <a:pt x="500" y="172108"/>
                    <a:pt x="500" y="172108"/>
                  </a:cubicBezTo>
                  <a:lnTo>
                    <a:pt x="25386" y="114215"/>
                  </a:lnTo>
                  <a:cubicBezTo>
                    <a:pt x="25386" y="114215"/>
                    <a:pt x="47603" y="117840"/>
                    <a:pt x="81422" y="125488"/>
                  </a:cubicBezTo>
                  <a:cubicBezTo>
                    <a:pt x="93019" y="109525"/>
                    <a:pt x="106905" y="95413"/>
                    <a:pt x="122648" y="83548"/>
                  </a:cubicBezTo>
                  <a:cubicBezTo>
                    <a:pt x="114930" y="52611"/>
                    <a:pt x="110863" y="32669"/>
                    <a:pt x="110863" y="32669"/>
                  </a:cubicBezTo>
                  <a:lnTo>
                    <a:pt x="19279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0" name="Shape 292"/>
            <p:cNvSpPr/>
            <p:nvPr userDrawn="1"/>
          </p:nvSpPr>
          <p:spPr>
            <a:xfrm>
              <a:off x="1959210" y="1822147"/>
              <a:ext cx="241657" cy="482933"/>
            </a:xfrm>
            <a:custGeom>
              <a:avLst/>
              <a:gdLst/>
              <a:ahLst/>
              <a:cxnLst/>
              <a:rect l="0" t="0" r="0" b="0"/>
              <a:pathLst>
                <a:path w="241657" h="482933">
                  <a:moveTo>
                    <a:pt x="69281" y="0"/>
                  </a:moveTo>
                  <a:lnTo>
                    <a:pt x="127163" y="24891"/>
                  </a:lnTo>
                  <a:cubicBezTo>
                    <a:pt x="127163" y="24891"/>
                    <a:pt x="123500" y="46943"/>
                    <a:pt x="115793" y="80589"/>
                  </a:cubicBezTo>
                  <a:cubicBezTo>
                    <a:pt x="132014" y="92282"/>
                    <a:pt x="146342" y="106351"/>
                    <a:pt x="158373" y="122315"/>
                  </a:cubicBezTo>
                  <a:cubicBezTo>
                    <a:pt x="189169" y="114581"/>
                    <a:pt x="208989" y="110471"/>
                    <a:pt x="208989" y="110471"/>
                  </a:cubicBezTo>
                  <a:lnTo>
                    <a:pt x="241657" y="192417"/>
                  </a:lnTo>
                  <a:cubicBezTo>
                    <a:pt x="241657" y="192417"/>
                    <a:pt x="224521" y="203000"/>
                    <a:pt x="196957" y="218501"/>
                  </a:cubicBezTo>
                  <a:cubicBezTo>
                    <a:pt x="197313" y="221620"/>
                    <a:pt x="198076" y="260860"/>
                    <a:pt x="194844" y="278115"/>
                  </a:cubicBezTo>
                  <a:cubicBezTo>
                    <a:pt x="223252" y="297067"/>
                    <a:pt x="240887" y="310384"/>
                    <a:pt x="240887" y="310384"/>
                  </a:cubicBezTo>
                  <a:lnTo>
                    <a:pt x="216551" y="366997"/>
                  </a:lnTo>
                  <a:cubicBezTo>
                    <a:pt x="216551" y="366997"/>
                    <a:pt x="194897" y="363404"/>
                    <a:pt x="161756" y="355928"/>
                  </a:cubicBezTo>
                  <a:cubicBezTo>
                    <a:pt x="149876" y="372665"/>
                    <a:pt x="135461" y="387392"/>
                    <a:pt x="119079" y="399719"/>
                  </a:cubicBezTo>
                  <a:cubicBezTo>
                    <a:pt x="126759" y="430483"/>
                    <a:pt x="130793" y="450264"/>
                    <a:pt x="130793" y="450264"/>
                  </a:cubicBezTo>
                  <a:lnTo>
                    <a:pt x="48860" y="482933"/>
                  </a:lnTo>
                  <a:cubicBezTo>
                    <a:pt x="48860" y="482933"/>
                    <a:pt x="38204" y="465830"/>
                    <a:pt x="22646" y="438281"/>
                  </a:cubicBezTo>
                  <a:cubicBezTo>
                    <a:pt x="22012" y="438353"/>
                    <a:pt x="19041" y="438466"/>
                    <a:pt x="14651" y="438536"/>
                  </a:cubicBezTo>
                  <a:lnTo>
                    <a:pt x="0" y="438540"/>
                  </a:lnTo>
                  <a:lnTo>
                    <a:pt x="0" y="329155"/>
                  </a:lnTo>
                  <a:lnTo>
                    <a:pt x="32665" y="323206"/>
                  </a:lnTo>
                  <a:cubicBezTo>
                    <a:pt x="77914" y="305167"/>
                    <a:pt x="99975" y="253858"/>
                    <a:pt x="81936" y="208605"/>
                  </a:cubicBezTo>
                  <a:cubicBezTo>
                    <a:pt x="68407" y="174665"/>
                    <a:pt x="36164" y="153776"/>
                    <a:pt x="1796" y="153063"/>
                  </a:cubicBezTo>
                  <a:lnTo>
                    <a:pt x="0" y="153390"/>
                  </a:lnTo>
                  <a:lnTo>
                    <a:pt x="0" y="44224"/>
                  </a:lnTo>
                  <a:lnTo>
                    <a:pt x="1732" y="44224"/>
                  </a:lnTo>
                  <a:cubicBezTo>
                    <a:pt x="13978" y="44396"/>
                    <a:pt x="27994" y="45012"/>
                    <a:pt x="36580" y="46609"/>
                  </a:cubicBezTo>
                  <a:cubicBezTo>
                    <a:pt x="55760" y="17868"/>
                    <a:pt x="69281" y="0"/>
                    <a:pt x="69281"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1" name="Shape 293"/>
            <p:cNvSpPr/>
            <p:nvPr userDrawn="1"/>
          </p:nvSpPr>
          <p:spPr>
            <a:xfrm>
              <a:off x="5822090" y="580719"/>
              <a:ext cx="2259851" cy="2260588"/>
            </a:xfrm>
            <a:custGeom>
              <a:avLst/>
              <a:gdLst/>
              <a:ahLst/>
              <a:cxnLst/>
              <a:rect l="0" t="0" r="0" b="0"/>
              <a:pathLst>
                <a:path w="2259851" h="2260588">
                  <a:moveTo>
                    <a:pt x="1120105" y="2350"/>
                  </a:moveTo>
                  <a:cubicBezTo>
                    <a:pt x="1282029" y="3418"/>
                    <a:pt x="1446013" y="43748"/>
                    <a:pt x="1597769" y="127457"/>
                  </a:cubicBezTo>
                  <a:cubicBezTo>
                    <a:pt x="2083392" y="395324"/>
                    <a:pt x="2259851" y="1005913"/>
                    <a:pt x="1991984" y="1491537"/>
                  </a:cubicBezTo>
                  <a:cubicBezTo>
                    <a:pt x="1759790" y="1912486"/>
                    <a:pt x="1270037" y="2100886"/>
                    <a:pt x="827377" y="1969212"/>
                  </a:cubicBezTo>
                  <a:lnTo>
                    <a:pt x="421146" y="2260588"/>
                  </a:lnTo>
                  <a:lnTo>
                    <a:pt x="456319" y="1766676"/>
                  </a:lnTo>
                  <a:cubicBezTo>
                    <a:pt x="104242" y="1463158"/>
                    <a:pt x="0" y="944780"/>
                    <a:pt x="233456" y="521542"/>
                  </a:cubicBezTo>
                  <a:cubicBezTo>
                    <a:pt x="417614" y="187676"/>
                    <a:pt x="763874" y="0"/>
                    <a:pt x="1120105" y="2350"/>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22" name="Shape 294"/>
            <p:cNvSpPr/>
            <p:nvPr userDrawn="1"/>
          </p:nvSpPr>
          <p:spPr>
            <a:xfrm>
              <a:off x="6800107" y="1640034"/>
              <a:ext cx="48746" cy="111417"/>
            </a:xfrm>
            <a:custGeom>
              <a:avLst/>
              <a:gdLst/>
              <a:ahLst/>
              <a:cxnLst/>
              <a:rect l="0" t="0" r="0" b="0"/>
              <a:pathLst>
                <a:path w="48746" h="111417">
                  <a:moveTo>
                    <a:pt x="27855" y="0"/>
                  </a:moveTo>
                  <a:cubicBezTo>
                    <a:pt x="27855" y="0"/>
                    <a:pt x="34818" y="0"/>
                    <a:pt x="41781" y="0"/>
                  </a:cubicBezTo>
                  <a:lnTo>
                    <a:pt x="48746" y="0"/>
                  </a:lnTo>
                  <a:lnTo>
                    <a:pt x="48746" y="27850"/>
                  </a:lnTo>
                  <a:lnTo>
                    <a:pt x="27855" y="111417"/>
                  </a:lnTo>
                  <a:lnTo>
                    <a:pt x="0" y="111417"/>
                  </a:lnTo>
                  <a:lnTo>
                    <a:pt x="27855"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3" name="Shape 295"/>
            <p:cNvSpPr/>
            <p:nvPr userDrawn="1"/>
          </p:nvSpPr>
          <p:spPr>
            <a:xfrm>
              <a:off x="6786180" y="1347563"/>
              <a:ext cx="62673" cy="278544"/>
            </a:xfrm>
            <a:custGeom>
              <a:avLst/>
              <a:gdLst/>
              <a:ahLst/>
              <a:cxnLst/>
              <a:rect l="0" t="0" r="0" b="0"/>
              <a:pathLst>
                <a:path w="62673" h="278544">
                  <a:moveTo>
                    <a:pt x="0" y="0"/>
                  </a:moveTo>
                  <a:lnTo>
                    <a:pt x="62673" y="0"/>
                  </a:lnTo>
                  <a:lnTo>
                    <a:pt x="62673" y="181054"/>
                  </a:lnTo>
                  <a:lnTo>
                    <a:pt x="41782" y="181054"/>
                  </a:lnTo>
                  <a:lnTo>
                    <a:pt x="41782" y="236762"/>
                  </a:lnTo>
                  <a:lnTo>
                    <a:pt x="62673" y="236762"/>
                  </a:lnTo>
                  <a:lnTo>
                    <a:pt x="62673" y="278544"/>
                  </a:lnTo>
                  <a:lnTo>
                    <a:pt x="52227" y="278544"/>
                  </a:lnTo>
                  <a:cubicBezTo>
                    <a:pt x="20891" y="278544"/>
                    <a:pt x="0" y="278544"/>
                    <a:pt x="0" y="278544"/>
                  </a:cubicBez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4" name="Shape 296"/>
            <p:cNvSpPr/>
            <p:nvPr userDrawn="1"/>
          </p:nvSpPr>
          <p:spPr>
            <a:xfrm>
              <a:off x="6772254" y="1305781"/>
              <a:ext cx="76599" cy="27855"/>
            </a:xfrm>
            <a:custGeom>
              <a:avLst/>
              <a:gdLst/>
              <a:ahLst/>
              <a:cxnLst/>
              <a:rect l="0" t="0" r="0" b="0"/>
              <a:pathLst>
                <a:path w="76599" h="27855">
                  <a:moveTo>
                    <a:pt x="13926" y="0"/>
                  </a:moveTo>
                  <a:lnTo>
                    <a:pt x="76599" y="0"/>
                  </a:lnTo>
                  <a:lnTo>
                    <a:pt x="76599" y="27855"/>
                  </a:lnTo>
                  <a:lnTo>
                    <a:pt x="13926" y="27855"/>
                  </a:lnTo>
                  <a:cubicBezTo>
                    <a:pt x="6235" y="27855"/>
                    <a:pt x="0" y="21619"/>
                    <a:pt x="0" y="13928"/>
                  </a:cubicBezTo>
                  <a:cubicBezTo>
                    <a:pt x="0" y="6237"/>
                    <a:pt x="6235" y="0"/>
                    <a:pt x="1392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5" name="Shape 297"/>
            <p:cNvSpPr/>
            <p:nvPr userDrawn="1"/>
          </p:nvSpPr>
          <p:spPr>
            <a:xfrm>
              <a:off x="6848853" y="1640034"/>
              <a:ext cx="6962" cy="27850"/>
            </a:xfrm>
            <a:custGeom>
              <a:avLst/>
              <a:gdLst/>
              <a:ahLst/>
              <a:cxnLst/>
              <a:rect l="0" t="0" r="0" b="0"/>
              <a:pathLst>
                <a:path w="6962" h="27850">
                  <a:moveTo>
                    <a:pt x="0" y="0"/>
                  </a:moveTo>
                  <a:lnTo>
                    <a:pt x="2610" y="0"/>
                  </a:lnTo>
                  <a:cubicBezTo>
                    <a:pt x="5221" y="0"/>
                    <a:pt x="6962" y="0"/>
                    <a:pt x="6962" y="0"/>
                  </a:cubicBezTo>
                  <a:lnTo>
                    <a:pt x="0" y="2785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6" name="Shape 298"/>
            <p:cNvSpPr/>
            <p:nvPr userDrawn="1"/>
          </p:nvSpPr>
          <p:spPr>
            <a:xfrm>
              <a:off x="6848853" y="1347563"/>
              <a:ext cx="69635" cy="278544"/>
            </a:xfrm>
            <a:custGeom>
              <a:avLst/>
              <a:gdLst/>
              <a:ahLst/>
              <a:cxnLst/>
              <a:rect l="0" t="0" r="0" b="0"/>
              <a:pathLst>
                <a:path w="69635" h="278544">
                  <a:moveTo>
                    <a:pt x="0" y="0"/>
                  </a:moveTo>
                  <a:lnTo>
                    <a:pt x="69635" y="0"/>
                  </a:lnTo>
                  <a:lnTo>
                    <a:pt x="69635" y="97490"/>
                  </a:lnTo>
                  <a:lnTo>
                    <a:pt x="48744" y="97490"/>
                  </a:lnTo>
                  <a:lnTo>
                    <a:pt x="48744" y="236762"/>
                  </a:lnTo>
                  <a:lnTo>
                    <a:pt x="69635" y="236762"/>
                  </a:lnTo>
                  <a:lnTo>
                    <a:pt x="69635" y="278544"/>
                  </a:lnTo>
                  <a:lnTo>
                    <a:pt x="43087" y="278544"/>
                  </a:lnTo>
                  <a:lnTo>
                    <a:pt x="0" y="278544"/>
                  </a:lnTo>
                  <a:lnTo>
                    <a:pt x="0" y="236762"/>
                  </a:lnTo>
                  <a:lnTo>
                    <a:pt x="20891" y="236762"/>
                  </a:lnTo>
                  <a:cubicBezTo>
                    <a:pt x="20891" y="236762"/>
                    <a:pt x="20891" y="181054"/>
                    <a:pt x="20891" y="181054"/>
                  </a:cubicBezTo>
                  <a:lnTo>
                    <a:pt x="0" y="181054"/>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7" name="Shape 3896"/>
            <p:cNvSpPr/>
            <p:nvPr userDrawn="1"/>
          </p:nvSpPr>
          <p:spPr>
            <a:xfrm>
              <a:off x="6848853" y="1305781"/>
              <a:ext cx="69635" cy="27855"/>
            </a:xfrm>
            <a:custGeom>
              <a:avLst/>
              <a:gdLst/>
              <a:ahLst/>
              <a:cxnLst/>
              <a:rect l="0" t="0" r="0" b="0"/>
              <a:pathLst>
                <a:path w="69635" h="27855">
                  <a:moveTo>
                    <a:pt x="0" y="0"/>
                  </a:moveTo>
                  <a:lnTo>
                    <a:pt x="69635" y="0"/>
                  </a:lnTo>
                  <a:lnTo>
                    <a:pt x="69635"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8" name="Shape 300"/>
            <p:cNvSpPr/>
            <p:nvPr userDrawn="1"/>
          </p:nvSpPr>
          <p:spPr>
            <a:xfrm>
              <a:off x="6939379" y="1640034"/>
              <a:ext cx="27855" cy="111417"/>
            </a:xfrm>
            <a:custGeom>
              <a:avLst/>
              <a:gdLst/>
              <a:ahLst/>
              <a:cxnLst/>
              <a:rect l="0" t="0" r="0" b="0"/>
              <a:pathLst>
                <a:path w="27855" h="111417">
                  <a:moveTo>
                    <a:pt x="0" y="0"/>
                  </a:moveTo>
                  <a:lnTo>
                    <a:pt x="27855" y="0"/>
                  </a:lnTo>
                  <a:cubicBezTo>
                    <a:pt x="27855" y="0"/>
                    <a:pt x="27587" y="111417"/>
                    <a:pt x="27587" y="111417"/>
                  </a:cubicBezTo>
                  <a:lnTo>
                    <a:pt x="0" y="111417"/>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9" name="Shape 301"/>
            <p:cNvSpPr/>
            <p:nvPr userDrawn="1"/>
          </p:nvSpPr>
          <p:spPr>
            <a:xfrm>
              <a:off x="6918488" y="1347563"/>
              <a:ext cx="69636" cy="278544"/>
            </a:xfrm>
            <a:custGeom>
              <a:avLst/>
              <a:gdLst/>
              <a:ahLst/>
              <a:cxnLst/>
              <a:rect l="0" t="0" r="0" b="0"/>
              <a:pathLst>
                <a:path w="69636" h="278544">
                  <a:moveTo>
                    <a:pt x="0" y="0"/>
                  </a:moveTo>
                  <a:lnTo>
                    <a:pt x="69636" y="0"/>
                  </a:lnTo>
                  <a:lnTo>
                    <a:pt x="69636" y="139272"/>
                  </a:lnTo>
                  <a:lnTo>
                    <a:pt x="48746" y="139272"/>
                  </a:lnTo>
                  <a:lnTo>
                    <a:pt x="48746" y="236762"/>
                  </a:lnTo>
                  <a:lnTo>
                    <a:pt x="69636" y="236762"/>
                  </a:lnTo>
                  <a:lnTo>
                    <a:pt x="69636" y="278544"/>
                  </a:lnTo>
                  <a:lnTo>
                    <a:pt x="50466" y="278544"/>
                  </a:lnTo>
                  <a:lnTo>
                    <a:pt x="0" y="278544"/>
                  </a:lnTo>
                  <a:lnTo>
                    <a:pt x="0" y="236762"/>
                  </a:lnTo>
                  <a:lnTo>
                    <a:pt x="20891" y="236762"/>
                  </a:lnTo>
                  <a:cubicBezTo>
                    <a:pt x="20891" y="236762"/>
                    <a:pt x="20891" y="97490"/>
                    <a:pt x="20891" y="97490"/>
                  </a:cubicBezTo>
                  <a:lnTo>
                    <a:pt x="0" y="9749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0" name="Shape 3897"/>
            <p:cNvSpPr/>
            <p:nvPr userDrawn="1"/>
          </p:nvSpPr>
          <p:spPr>
            <a:xfrm>
              <a:off x="6918488"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1" name="Shape 303"/>
            <p:cNvSpPr/>
            <p:nvPr userDrawn="1"/>
          </p:nvSpPr>
          <p:spPr>
            <a:xfrm>
              <a:off x="7050796" y="1640034"/>
              <a:ext cx="6964" cy="27855"/>
            </a:xfrm>
            <a:custGeom>
              <a:avLst/>
              <a:gdLst/>
              <a:ahLst/>
              <a:cxnLst/>
              <a:rect l="0" t="0" r="0" b="0"/>
              <a:pathLst>
                <a:path w="6964" h="27855">
                  <a:moveTo>
                    <a:pt x="0" y="0"/>
                  </a:moveTo>
                  <a:lnTo>
                    <a:pt x="6964" y="0"/>
                  </a:lnTo>
                  <a:lnTo>
                    <a:pt x="6964"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2" name="Shape 304"/>
            <p:cNvSpPr/>
            <p:nvPr userDrawn="1"/>
          </p:nvSpPr>
          <p:spPr>
            <a:xfrm>
              <a:off x="6988124" y="1347563"/>
              <a:ext cx="69636" cy="278544"/>
            </a:xfrm>
            <a:custGeom>
              <a:avLst/>
              <a:gdLst/>
              <a:ahLst/>
              <a:cxnLst/>
              <a:rect l="0" t="0" r="0" b="0"/>
              <a:pathLst>
                <a:path w="69636" h="278544">
                  <a:moveTo>
                    <a:pt x="0" y="0"/>
                  </a:moveTo>
                  <a:lnTo>
                    <a:pt x="69636" y="0"/>
                  </a:lnTo>
                  <a:lnTo>
                    <a:pt x="69636" y="41782"/>
                  </a:lnTo>
                  <a:lnTo>
                    <a:pt x="48745" y="41782"/>
                  </a:lnTo>
                  <a:lnTo>
                    <a:pt x="48745" y="236762"/>
                  </a:lnTo>
                  <a:lnTo>
                    <a:pt x="69636" y="236762"/>
                  </a:lnTo>
                  <a:lnTo>
                    <a:pt x="69636" y="278544"/>
                  </a:lnTo>
                  <a:lnTo>
                    <a:pt x="54784" y="278544"/>
                  </a:lnTo>
                  <a:lnTo>
                    <a:pt x="0" y="278544"/>
                  </a:lnTo>
                  <a:lnTo>
                    <a:pt x="0" y="236762"/>
                  </a:lnTo>
                  <a:lnTo>
                    <a:pt x="20890" y="236762"/>
                  </a:lnTo>
                  <a:cubicBezTo>
                    <a:pt x="20890" y="236762"/>
                    <a:pt x="20890" y="139272"/>
                    <a:pt x="20890" y="139272"/>
                  </a:cubicBezTo>
                  <a:lnTo>
                    <a:pt x="0" y="13927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3" name="Shape 3898"/>
            <p:cNvSpPr/>
            <p:nvPr userDrawn="1"/>
          </p:nvSpPr>
          <p:spPr>
            <a:xfrm>
              <a:off x="6988124"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4" name="Shape 306"/>
            <p:cNvSpPr/>
            <p:nvPr userDrawn="1"/>
          </p:nvSpPr>
          <p:spPr>
            <a:xfrm>
              <a:off x="7057760" y="1640034"/>
              <a:ext cx="48744" cy="111417"/>
            </a:xfrm>
            <a:custGeom>
              <a:avLst/>
              <a:gdLst/>
              <a:ahLst/>
              <a:cxnLst/>
              <a:rect l="0" t="0" r="0" b="0"/>
              <a:pathLst>
                <a:path w="48744" h="111417">
                  <a:moveTo>
                    <a:pt x="0" y="0"/>
                  </a:moveTo>
                  <a:lnTo>
                    <a:pt x="20891" y="0"/>
                  </a:lnTo>
                  <a:cubicBezTo>
                    <a:pt x="20891" y="0"/>
                    <a:pt x="48744" y="111417"/>
                    <a:pt x="48744" y="111417"/>
                  </a:cubicBezTo>
                  <a:lnTo>
                    <a:pt x="20891" y="111417"/>
                  </a:ln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5" name="Shape 307"/>
            <p:cNvSpPr/>
            <p:nvPr userDrawn="1"/>
          </p:nvSpPr>
          <p:spPr>
            <a:xfrm>
              <a:off x="7057760" y="1347563"/>
              <a:ext cx="62672" cy="278544"/>
            </a:xfrm>
            <a:custGeom>
              <a:avLst/>
              <a:gdLst/>
              <a:ahLst/>
              <a:cxnLst/>
              <a:rect l="0" t="0" r="0" b="0"/>
              <a:pathLst>
                <a:path w="62672" h="278544">
                  <a:moveTo>
                    <a:pt x="0" y="0"/>
                  </a:moveTo>
                  <a:lnTo>
                    <a:pt x="62672" y="0"/>
                  </a:lnTo>
                  <a:lnTo>
                    <a:pt x="62672" y="278544"/>
                  </a:lnTo>
                  <a:cubicBezTo>
                    <a:pt x="62672" y="278544"/>
                    <a:pt x="44311" y="278544"/>
                    <a:pt x="16196" y="278544"/>
                  </a:cubicBezTo>
                  <a:lnTo>
                    <a:pt x="0" y="278544"/>
                  </a:lnTo>
                  <a:lnTo>
                    <a:pt x="0" y="236762"/>
                  </a:lnTo>
                  <a:lnTo>
                    <a:pt x="20891" y="236762"/>
                  </a:lnTo>
                  <a:cubicBezTo>
                    <a:pt x="20891" y="236762"/>
                    <a:pt x="20891" y="41782"/>
                    <a:pt x="20891" y="41782"/>
                  </a:cubicBezTo>
                  <a:lnTo>
                    <a:pt x="0" y="4178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6" name="Shape 308"/>
            <p:cNvSpPr/>
            <p:nvPr userDrawn="1"/>
          </p:nvSpPr>
          <p:spPr>
            <a:xfrm>
              <a:off x="7057760" y="1305781"/>
              <a:ext cx="76599" cy="27855"/>
            </a:xfrm>
            <a:custGeom>
              <a:avLst/>
              <a:gdLst/>
              <a:ahLst/>
              <a:cxnLst/>
              <a:rect l="0" t="0" r="0" b="0"/>
              <a:pathLst>
                <a:path w="76599" h="27855">
                  <a:moveTo>
                    <a:pt x="0" y="0"/>
                  </a:moveTo>
                  <a:lnTo>
                    <a:pt x="62672" y="0"/>
                  </a:lnTo>
                  <a:cubicBezTo>
                    <a:pt x="70364" y="0"/>
                    <a:pt x="76599" y="6233"/>
                    <a:pt x="76599" y="13928"/>
                  </a:cubicBezTo>
                  <a:cubicBezTo>
                    <a:pt x="76599" y="21615"/>
                    <a:pt x="70364" y="27855"/>
                    <a:pt x="62672" y="27855"/>
                  </a:cubicBez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7" name="Shape 309"/>
            <p:cNvSpPr/>
            <p:nvPr userDrawn="1"/>
          </p:nvSpPr>
          <p:spPr>
            <a:xfrm>
              <a:off x="2650925" y="595902"/>
              <a:ext cx="2254389" cy="2245405"/>
            </a:xfrm>
            <a:custGeom>
              <a:avLst/>
              <a:gdLst/>
              <a:ahLst/>
              <a:cxnLst/>
              <a:rect l="0" t="0" r="0" b="0"/>
              <a:pathLst>
                <a:path w="2254389" h="2245405">
                  <a:moveTo>
                    <a:pt x="1099858" y="16220"/>
                  </a:moveTo>
                  <a:cubicBezTo>
                    <a:pt x="1455659" y="0"/>
                    <a:pt x="1808876" y="174075"/>
                    <a:pt x="2005932" y="500494"/>
                  </a:cubicBezTo>
                  <a:cubicBezTo>
                    <a:pt x="2254389" y="912055"/>
                    <a:pt x="2172671" y="1430393"/>
                    <a:pt x="1837309" y="1747910"/>
                  </a:cubicBezTo>
                  <a:lnTo>
                    <a:pt x="1886532" y="2245405"/>
                  </a:lnTo>
                  <a:lnTo>
                    <a:pt x="1476378" y="1967989"/>
                  </a:lnTo>
                  <a:cubicBezTo>
                    <a:pt x="1037485" y="2121137"/>
                    <a:pt x="536434" y="1952223"/>
                    <a:pt x="286628" y="1538427"/>
                  </a:cubicBezTo>
                  <a:cubicBezTo>
                    <a:pt x="0" y="1063636"/>
                    <a:pt x="152706" y="446482"/>
                    <a:pt x="627497" y="159855"/>
                  </a:cubicBezTo>
                  <a:cubicBezTo>
                    <a:pt x="775869" y="70283"/>
                    <a:pt x="938130" y="23593"/>
                    <a:pt x="1099858" y="16220"/>
                  </a:cubicBezTo>
                  <a:close/>
                </a:path>
              </a:pathLst>
            </a:custGeom>
            <a:solidFill>
              <a:schemeClr val="accent4"/>
            </a:solidFill>
            <a:ln w="0" cap="flat">
              <a:miter lim="127000"/>
            </a:ln>
          </p:spPr>
          <p:style>
            <a:lnRef idx="0">
              <a:srgbClr val="000000">
                <a:alpha val="0"/>
              </a:srgbClr>
            </a:lnRef>
            <a:fillRef idx="1">
              <a:srgbClr val="72B0D7"/>
            </a:fillRef>
            <a:effectRef idx="0">
              <a:scrgbClr r="0" g="0" b="0"/>
            </a:effectRef>
            <a:fontRef idx="none"/>
          </p:style>
          <p:txBody>
            <a:bodyPr/>
            <a:lstStyle/>
            <a:p>
              <a:endParaRPr lang="en-GB"/>
            </a:p>
          </p:txBody>
        </p:sp>
        <p:sp>
          <p:nvSpPr>
            <p:cNvPr id="38" name="Shape 310"/>
            <p:cNvSpPr/>
            <p:nvPr userDrawn="1"/>
          </p:nvSpPr>
          <p:spPr>
            <a:xfrm>
              <a:off x="3758426" y="1812998"/>
              <a:ext cx="89670" cy="44770"/>
            </a:xfrm>
            <a:custGeom>
              <a:avLst/>
              <a:gdLst/>
              <a:ahLst/>
              <a:cxnLst/>
              <a:rect l="0" t="0" r="0" b="0"/>
              <a:pathLst>
                <a:path w="89670" h="44770">
                  <a:moveTo>
                    <a:pt x="0" y="0"/>
                  </a:moveTo>
                  <a:lnTo>
                    <a:pt x="89670" y="0"/>
                  </a:lnTo>
                  <a:cubicBezTo>
                    <a:pt x="89670" y="24729"/>
                    <a:pt x="69600" y="44770"/>
                    <a:pt x="44839" y="44770"/>
                  </a:cubicBezTo>
                  <a:cubicBezTo>
                    <a:pt x="20075" y="44770"/>
                    <a:pt x="0" y="24729"/>
                    <a:pt x="0"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9" name="Shape 311"/>
            <p:cNvSpPr/>
            <p:nvPr userDrawn="1"/>
          </p:nvSpPr>
          <p:spPr>
            <a:xfrm>
              <a:off x="3741671" y="1785602"/>
              <a:ext cx="123180" cy="20065"/>
            </a:xfrm>
            <a:custGeom>
              <a:avLst/>
              <a:gdLst/>
              <a:ahLst/>
              <a:cxnLst/>
              <a:rect l="0" t="0" r="0" b="0"/>
              <a:pathLst>
                <a:path w="123180" h="20065">
                  <a:moveTo>
                    <a:pt x="10045" y="0"/>
                  </a:moveTo>
                  <a:lnTo>
                    <a:pt x="113138" y="0"/>
                  </a:lnTo>
                  <a:cubicBezTo>
                    <a:pt x="118683" y="0"/>
                    <a:pt x="123180" y="4493"/>
                    <a:pt x="123180" y="10035"/>
                  </a:cubicBezTo>
                  <a:cubicBezTo>
                    <a:pt x="123180" y="15573"/>
                    <a:pt x="118683" y="20065"/>
                    <a:pt x="113138" y="20065"/>
                  </a:cubicBezTo>
                  <a:lnTo>
                    <a:pt x="10045" y="20065"/>
                  </a:lnTo>
                  <a:cubicBezTo>
                    <a:pt x="4495" y="20065"/>
                    <a:pt x="0" y="15573"/>
                    <a:pt x="0" y="10035"/>
                  </a:cubicBezTo>
                  <a:cubicBezTo>
                    <a:pt x="0" y="4493"/>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0" name="Shape 312"/>
            <p:cNvSpPr/>
            <p:nvPr userDrawn="1"/>
          </p:nvSpPr>
          <p:spPr>
            <a:xfrm>
              <a:off x="3741671" y="1758206"/>
              <a:ext cx="123180" cy="20064"/>
            </a:xfrm>
            <a:custGeom>
              <a:avLst/>
              <a:gdLst/>
              <a:ahLst/>
              <a:cxnLst/>
              <a:rect l="0" t="0" r="0" b="0"/>
              <a:pathLst>
                <a:path w="123180" h="20064">
                  <a:moveTo>
                    <a:pt x="10045" y="0"/>
                  </a:moveTo>
                  <a:lnTo>
                    <a:pt x="113138" y="0"/>
                  </a:lnTo>
                  <a:cubicBezTo>
                    <a:pt x="118683" y="0"/>
                    <a:pt x="123180" y="4488"/>
                    <a:pt x="123180" y="10025"/>
                  </a:cubicBezTo>
                  <a:cubicBezTo>
                    <a:pt x="123180" y="15566"/>
                    <a:pt x="118683" y="20064"/>
                    <a:pt x="113138" y="20064"/>
                  </a:cubicBezTo>
                  <a:lnTo>
                    <a:pt x="10045" y="20064"/>
                  </a:lnTo>
                  <a:cubicBezTo>
                    <a:pt x="4495" y="20064"/>
                    <a:pt x="0" y="15566"/>
                    <a:pt x="0" y="10025"/>
                  </a:cubicBezTo>
                  <a:cubicBezTo>
                    <a:pt x="0" y="4488"/>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1" name="Shape 313"/>
            <p:cNvSpPr/>
            <p:nvPr userDrawn="1"/>
          </p:nvSpPr>
          <p:spPr>
            <a:xfrm>
              <a:off x="3946012" y="1409897"/>
              <a:ext cx="72206" cy="58374"/>
            </a:xfrm>
            <a:custGeom>
              <a:avLst/>
              <a:gdLst/>
              <a:ahLst/>
              <a:cxnLst/>
              <a:rect l="0" t="0" r="0" b="0"/>
              <a:pathLst>
                <a:path w="72206" h="58374">
                  <a:moveTo>
                    <a:pt x="56749" y="1158"/>
                  </a:moveTo>
                  <a:cubicBezTo>
                    <a:pt x="61078" y="2315"/>
                    <a:pt x="64966" y="5122"/>
                    <a:pt x="67395" y="9306"/>
                  </a:cubicBezTo>
                  <a:cubicBezTo>
                    <a:pt x="72206" y="17673"/>
                    <a:pt x="69341" y="28335"/>
                    <a:pt x="60961" y="33185"/>
                  </a:cubicBezTo>
                  <a:lnTo>
                    <a:pt x="17281" y="58374"/>
                  </a:lnTo>
                  <a:cubicBezTo>
                    <a:pt x="12841" y="48414"/>
                    <a:pt x="7196" y="38100"/>
                    <a:pt x="0" y="27964"/>
                  </a:cubicBezTo>
                  <a:lnTo>
                    <a:pt x="43463" y="2905"/>
                  </a:lnTo>
                  <a:cubicBezTo>
                    <a:pt x="47653" y="492"/>
                    <a:pt x="52421" y="0"/>
                    <a:pt x="56749"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2" name="Shape 314"/>
            <p:cNvSpPr/>
            <p:nvPr userDrawn="1"/>
          </p:nvSpPr>
          <p:spPr>
            <a:xfrm>
              <a:off x="3589029" y="1408630"/>
              <a:ext cx="72316" cy="58309"/>
            </a:xfrm>
            <a:custGeom>
              <a:avLst/>
              <a:gdLst/>
              <a:ahLst/>
              <a:cxnLst/>
              <a:rect l="0" t="0" r="0" b="0"/>
              <a:pathLst>
                <a:path w="72316" h="58309">
                  <a:moveTo>
                    <a:pt x="15461" y="1158"/>
                  </a:moveTo>
                  <a:cubicBezTo>
                    <a:pt x="19786" y="0"/>
                    <a:pt x="24555" y="492"/>
                    <a:pt x="28744" y="2905"/>
                  </a:cubicBezTo>
                  <a:cubicBezTo>
                    <a:pt x="28744" y="2905"/>
                    <a:pt x="72316" y="28030"/>
                    <a:pt x="72316" y="28030"/>
                  </a:cubicBezTo>
                  <a:cubicBezTo>
                    <a:pt x="65054" y="38124"/>
                    <a:pt x="59323" y="48369"/>
                    <a:pt x="54795" y="58309"/>
                  </a:cubicBezTo>
                  <a:lnTo>
                    <a:pt x="11244" y="33184"/>
                  </a:lnTo>
                  <a:cubicBezTo>
                    <a:pt x="2868" y="28356"/>
                    <a:pt x="0" y="17674"/>
                    <a:pt x="4833" y="9306"/>
                  </a:cubicBezTo>
                  <a:cubicBezTo>
                    <a:pt x="7252" y="5122"/>
                    <a:pt x="11135" y="2315"/>
                    <a:pt x="15461"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3" name="Shape 315"/>
            <p:cNvSpPr/>
            <p:nvPr userDrawn="1"/>
          </p:nvSpPr>
          <p:spPr>
            <a:xfrm>
              <a:off x="3645456" y="1390235"/>
              <a:ext cx="315613" cy="361701"/>
            </a:xfrm>
            <a:custGeom>
              <a:avLst/>
              <a:gdLst/>
              <a:ahLst/>
              <a:cxnLst/>
              <a:rect l="0" t="0" r="0" b="0"/>
              <a:pathLst>
                <a:path w="315613" h="361701">
                  <a:moveTo>
                    <a:pt x="157715" y="0"/>
                  </a:moveTo>
                  <a:cubicBezTo>
                    <a:pt x="157731" y="0"/>
                    <a:pt x="157744" y="0"/>
                    <a:pt x="157762" y="4"/>
                  </a:cubicBezTo>
                  <a:cubicBezTo>
                    <a:pt x="157775" y="0"/>
                    <a:pt x="157792" y="0"/>
                    <a:pt x="157809" y="0"/>
                  </a:cubicBezTo>
                  <a:cubicBezTo>
                    <a:pt x="157822" y="0"/>
                    <a:pt x="157838" y="0"/>
                    <a:pt x="157850" y="4"/>
                  </a:cubicBezTo>
                  <a:cubicBezTo>
                    <a:pt x="157869" y="0"/>
                    <a:pt x="157881" y="0"/>
                    <a:pt x="157899" y="0"/>
                  </a:cubicBezTo>
                  <a:cubicBezTo>
                    <a:pt x="272383" y="0"/>
                    <a:pt x="308248" y="91251"/>
                    <a:pt x="312214" y="142530"/>
                  </a:cubicBezTo>
                  <a:cubicBezTo>
                    <a:pt x="315613" y="188788"/>
                    <a:pt x="283587" y="231907"/>
                    <a:pt x="279935" y="238683"/>
                  </a:cubicBezTo>
                  <a:cubicBezTo>
                    <a:pt x="273990" y="249713"/>
                    <a:pt x="236532" y="291826"/>
                    <a:pt x="235197" y="317301"/>
                  </a:cubicBezTo>
                  <a:cubicBezTo>
                    <a:pt x="233354" y="352368"/>
                    <a:pt x="229071" y="353293"/>
                    <a:pt x="211980" y="357458"/>
                  </a:cubicBezTo>
                  <a:cubicBezTo>
                    <a:pt x="194570" y="361701"/>
                    <a:pt x="121043" y="361701"/>
                    <a:pt x="103632" y="357458"/>
                  </a:cubicBezTo>
                  <a:cubicBezTo>
                    <a:pt x="86540" y="353293"/>
                    <a:pt x="82259" y="352368"/>
                    <a:pt x="80418" y="317301"/>
                  </a:cubicBezTo>
                  <a:cubicBezTo>
                    <a:pt x="79078" y="291826"/>
                    <a:pt x="41620" y="249713"/>
                    <a:pt x="35678" y="238683"/>
                  </a:cubicBezTo>
                  <a:cubicBezTo>
                    <a:pt x="32026" y="231907"/>
                    <a:pt x="0" y="188788"/>
                    <a:pt x="3400" y="142530"/>
                  </a:cubicBezTo>
                  <a:cubicBezTo>
                    <a:pt x="7366" y="91251"/>
                    <a:pt x="43230" y="0"/>
                    <a:pt x="15771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4" name="Shape 316"/>
            <p:cNvSpPr/>
            <p:nvPr userDrawn="1"/>
          </p:nvSpPr>
          <p:spPr>
            <a:xfrm>
              <a:off x="3875250" y="1327484"/>
              <a:ext cx="60984" cy="70593"/>
            </a:xfrm>
            <a:custGeom>
              <a:avLst/>
              <a:gdLst/>
              <a:ahLst/>
              <a:cxnLst/>
              <a:rect l="0" t="0" r="0" b="0"/>
              <a:pathLst>
                <a:path w="60984" h="70593">
                  <a:moveTo>
                    <a:pt x="36480" y="1158"/>
                  </a:moveTo>
                  <a:cubicBezTo>
                    <a:pt x="40806" y="0"/>
                    <a:pt x="45574" y="486"/>
                    <a:pt x="49762" y="2889"/>
                  </a:cubicBezTo>
                  <a:cubicBezTo>
                    <a:pt x="58119" y="7741"/>
                    <a:pt x="60984" y="18424"/>
                    <a:pt x="56149" y="26791"/>
                  </a:cubicBezTo>
                  <a:lnTo>
                    <a:pt x="30821" y="70593"/>
                  </a:lnTo>
                  <a:cubicBezTo>
                    <a:pt x="21873" y="64410"/>
                    <a:pt x="11659" y="58731"/>
                    <a:pt x="0" y="54034"/>
                  </a:cubicBezTo>
                  <a:lnTo>
                    <a:pt x="25855" y="9292"/>
                  </a:lnTo>
                  <a:cubicBezTo>
                    <a:pt x="28272" y="5119"/>
                    <a:pt x="32155" y="2317"/>
                    <a:pt x="36480"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5" name="Shape 317"/>
            <p:cNvSpPr/>
            <p:nvPr userDrawn="1"/>
          </p:nvSpPr>
          <p:spPr>
            <a:xfrm>
              <a:off x="3671559" y="1326747"/>
              <a:ext cx="61094" cy="70523"/>
            </a:xfrm>
            <a:custGeom>
              <a:avLst/>
              <a:gdLst/>
              <a:ahLst/>
              <a:cxnLst/>
              <a:rect l="0" t="0" r="0" b="0"/>
              <a:pathLst>
                <a:path w="61094" h="70523">
                  <a:moveTo>
                    <a:pt x="24505" y="1158"/>
                  </a:moveTo>
                  <a:cubicBezTo>
                    <a:pt x="28830" y="2317"/>
                    <a:pt x="32713" y="5125"/>
                    <a:pt x="35130" y="9309"/>
                  </a:cubicBezTo>
                  <a:cubicBezTo>
                    <a:pt x="35130" y="9309"/>
                    <a:pt x="61094" y="54225"/>
                    <a:pt x="61094" y="54225"/>
                  </a:cubicBezTo>
                  <a:cubicBezTo>
                    <a:pt x="49392" y="58812"/>
                    <a:pt x="39111" y="64407"/>
                    <a:pt x="30121" y="70523"/>
                  </a:cubicBezTo>
                  <a:lnTo>
                    <a:pt x="4835" y="26786"/>
                  </a:lnTo>
                  <a:cubicBezTo>
                    <a:pt x="0" y="18418"/>
                    <a:pt x="2865" y="7734"/>
                    <a:pt x="11222" y="2905"/>
                  </a:cubicBezTo>
                  <a:cubicBezTo>
                    <a:pt x="15411" y="491"/>
                    <a:pt x="20179" y="0"/>
                    <a:pt x="24505"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6" name="Shape 318"/>
            <p:cNvSpPr/>
            <p:nvPr userDrawn="1"/>
          </p:nvSpPr>
          <p:spPr>
            <a:xfrm>
              <a:off x="3786486" y="1297603"/>
              <a:ext cx="34999" cy="71527"/>
            </a:xfrm>
            <a:custGeom>
              <a:avLst/>
              <a:gdLst/>
              <a:ahLst/>
              <a:cxnLst/>
              <a:rect l="0" t="0" r="0" b="0"/>
              <a:pathLst>
                <a:path w="34999" h="71527">
                  <a:moveTo>
                    <a:pt x="17498" y="0"/>
                  </a:moveTo>
                  <a:cubicBezTo>
                    <a:pt x="27167" y="0"/>
                    <a:pt x="34999" y="7821"/>
                    <a:pt x="34999" y="17476"/>
                  </a:cubicBezTo>
                  <a:lnTo>
                    <a:pt x="34999" y="71527"/>
                  </a:lnTo>
                  <a:cubicBezTo>
                    <a:pt x="30513" y="71156"/>
                    <a:pt x="4242" y="71068"/>
                    <a:pt x="0" y="71397"/>
                  </a:cubicBezTo>
                  <a:lnTo>
                    <a:pt x="0" y="17476"/>
                  </a:lnTo>
                  <a:cubicBezTo>
                    <a:pt x="0" y="7821"/>
                    <a:pt x="7852" y="0"/>
                    <a:pt x="17498"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7" name="Shape 319"/>
            <p:cNvSpPr/>
            <p:nvPr userDrawn="1"/>
          </p:nvSpPr>
          <p:spPr>
            <a:xfrm>
              <a:off x="4727149" y="1968124"/>
              <a:ext cx="2198670" cy="2412645"/>
            </a:xfrm>
            <a:custGeom>
              <a:avLst/>
              <a:gdLst/>
              <a:ahLst/>
              <a:cxnLst/>
              <a:rect l="0" t="0" r="0" b="0"/>
              <a:pathLst>
                <a:path w="2198670" h="2412645">
                  <a:moveTo>
                    <a:pt x="1130421" y="18912"/>
                  </a:moveTo>
                  <a:cubicBezTo>
                    <a:pt x="1197093" y="21614"/>
                    <a:pt x="1264488" y="31035"/>
                    <a:pt x="1331788" y="47666"/>
                  </a:cubicBezTo>
                  <a:cubicBezTo>
                    <a:pt x="1870192" y="180717"/>
                    <a:pt x="2198670" y="724831"/>
                    <a:pt x="2065619" y="1263235"/>
                  </a:cubicBezTo>
                  <a:cubicBezTo>
                    <a:pt x="1950287" y="1729938"/>
                    <a:pt x="1525982" y="2038675"/>
                    <a:pt x="1064329" y="2026058"/>
                  </a:cubicBezTo>
                  <a:lnTo>
                    <a:pt x="747352" y="2412645"/>
                  </a:lnTo>
                  <a:lnTo>
                    <a:pt x="653493" y="1926459"/>
                  </a:lnTo>
                  <a:cubicBezTo>
                    <a:pt x="234856" y="1724407"/>
                    <a:pt x="0" y="1250672"/>
                    <a:pt x="115959" y="781434"/>
                  </a:cubicBezTo>
                  <a:cubicBezTo>
                    <a:pt x="232379" y="310329"/>
                    <a:pt x="663716" y="0"/>
                    <a:pt x="1130421" y="18912"/>
                  </a:cubicBezTo>
                  <a:close/>
                </a:path>
              </a:pathLst>
            </a:custGeom>
            <a:solidFill>
              <a:schemeClr val="accent3"/>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48" name="Shape 320"/>
            <p:cNvSpPr/>
            <p:nvPr userDrawn="1"/>
          </p:nvSpPr>
          <p:spPr>
            <a:xfrm>
              <a:off x="5632316" y="2732499"/>
              <a:ext cx="146743" cy="564400"/>
            </a:xfrm>
            <a:custGeom>
              <a:avLst/>
              <a:gdLst/>
              <a:ahLst/>
              <a:cxnLst/>
              <a:rect l="0" t="0" r="0" b="0"/>
              <a:pathLst>
                <a:path w="146743" h="564400">
                  <a:moveTo>
                    <a:pt x="35276" y="0"/>
                  </a:moveTo>
                  <a:lnTo>
                    <a:pt x="146743" y="0"/>
                  </a:lnTo>
                  <a:lnTo>
                    <a:pt x="146743" y="52912"/>
                  </a:lnTo>
                  <a:lnTo>
                    <a:pt x="102650" y="52912"/>
                  </a:lnTo>
                  <a:cubicBezTo>
                    <a:pt x="97772" y="52912"/>
                    <a:pt x="93831" y="56854"/>
                    <a:pt x="93831" y="61731"/>
                  </a:cubicBezTo>
                  <a:cubicBezTo>
                    <a:pt x="93831" y="66594"/>
                    <a:pt x="97772" y="70557"/>
                    <a:pt x="102650" y="70557"/>
                  </a:cubicBezTo>
                  <a:lnTo>
                    <a:pt x="146743" y="70557"/>
                  </a:lnTo>
                  <a:lnTo>
                    <a:pt x="146743" y="107243"/>
                  </a:lnTo>
                  <a:lnTo>
                    <a:pt x="38096" y="107243"/>
                  </a:lnTo>
                  <a:lnTo>
                    <a:pt x="38096" y="459992"/>
                  </a:lnTo>
                  <a:lnTo>
                    <a:pt x="146743" y="459992"/>
                  </a:lnTo>
                  <a:lnTo>
                    <a:pt x="146743" y="476214"/>
                  </a:lnTo>
                  <a:lnTo>
                    <a:pt x="146742" y="476213"/>
                  </a:lnTo>
                  <a:cubicBezTo>
                    <a:pt x="132132" y="476213"/>
                    <a:pt x="120287" y="488052"/>
                    <a:pt x="120287" y="502669"/>
                  </a:cubicBezTo>
                  <a:cubicBezTo>
                    <a:pt x="120287" y="517272"/>
                    <a:pt x="132132" y="529125"/>
                    <a:pt x="146742" y="529125"/>
                  </a:cubicBezTo>
                  <a:lnTo>
                    <a:pt x="146743" y="529125"/>
                  </a:lnTo>
                  <a:lnTo>
                    <a:pt x="146743" y="564400"/>
                  </a:lnTo>
                  <a:lnTo>
                    <a:pt x="35276" y="564400"/>
                  </a:lnTo>
                  <a:cubicBezTo>
                    <a:pt x="15794" y="564400"/>
                    <a:pt x="0" y="548606"/>
                    <a:pt x="0" y="529125"/>
                  </a:cubicBezTo>
                  <a:lnTo>
                    <a:pt x="0" y="35274"/>
                  </a:lnTo>
                  <a:cubicBezTo>
                    <a:pt x="0" y="15794"/>
                    <a:pt x="15794" y="0"/>
                    <a:pt x="3527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9" name="Shape 321"/>
            <p:cNvSpPr/>
            <p:nvPr userDrawn="1"/>
          </p:nvSpPr>
          <p:spPr>
            <a:xfrm>
              <a:off x="5779059" y="2732499"/>
              <a:ext cx="146743" cy="564400"/>
            </a:xfrm>
            <a:custGeom>
              <a:avLst/>
              <a:gdLst/>
              <a:ahLst/>
              <a:cxnLst/>
              <a:rect l="0" t="0" r="0" b="0"/>
              <a:pathLst>
                <a:path w="146743" h="564400">
                  <a:moveTo>
                    <a:pt x="0" y="0"/>
                  </a:moveTo>
                  <a:lnTo>
                    <a:pt x="111468" y="0"/>
                  </a:lnTo>
                  <a:cubicBezTo>
                    <a:pt x="130948" y="0"/>
                    <a:pt x="146743" y="15794"/>
                    <a:pt x="146743" y="35274"/>
                  </a:cubicBezTo>
                  <a:lnTo>
                    <a:pt x="146743" y="529125"/>
                  </a:lnTo>
                  <a:cubicBezTo>
                    <a:pt x="146743" y="548606"/>
                    <a:pt x="130948" y="564400"/>
                    <a:pt x="111468" y="564400"/>
                  </a:cubicBezTo>
                  <a:lnTo>
                    <a:pt x="0" y="564400"/>
                  </a:lnTo>
                  <a:lnTo>
                    <a:pt x="0" y="529125"/>
                  </a:lnTo>
                  <a:lnTo>
                    <a:pt x="18704" y="521373"/>
                  </a:lnTo>
                  <a:cubicBezTo>
                    <a:pt x="23492" y="516585"/>
                    <a:pt x="26456" y="509970"/>
                    <a:pt x="26456" y="502669"/>
                  </a:cubicBezTo>
                  <a:cubicBezTo>
                    <a:pt x="26456" y="495360"/>
                    <a:pt x="23492" y="488747"/>
                    <a:pt x="18704" y="483960"/>
                  </a:cubicBezTo>
                  <a:lnTo>
                    <a:pt x="0" y="476214"/>
                  </a:lnTo>
                  <a:lnTo>
                    <a:pt x="0" y="459992"/>
                  </a:lnTo>
                  <a:lnTo>
                    <a:pt x="108647" y="459992"/>
                  </a:lnTo>
                  <a:cubicBezTo>
                    <a:pt x="108647" y="459992"/>
                    <a:pt x="108647" y="107243"/>
                    <a:pt x="108647" y="107243"/>
                  </a:cubicBezTo>
                  <a:lnTo>
                    <a:pt x="0" y="107243"/>
                  </a:lnTo>
                  <a:lnTo>
                    <a:pt x="0" y="70557"/>
                  </a:lnTo>
                  <a:lnTo>
                    <a:pt x="44094" y="70557"/>
                  </a:lnTo>
                  <a:cubicBezTo>
                    <a:pt x="48964" y="70557"/>
                    <a:pt x="52913" y="66601"/>
                    <a:pt x="52913" y="61738"/>
                  </a:cubicBezTo>
                  <a:cubicBezTo>
                    <a:pt x="52913" y="56860"/>
                    <a:pt x="48964" y="52912"/>
                    <a:pt x="44094" y="52912"/>
                  </a:cubicBezTo>
                  <a:lnTo>
                    <a:pt x="0" y="5291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0" name="Shape 322"/>
            <p:cNvSpPr/>
            <p:nvPr userDrawn="1"/>
          </p:nvSpPr>
          <p:spPr>
            <a:xfrm>
              <a:off x="1785630" y="2197005"/>
              <a:ext cx="2259020" cy="2296018"/>
            </a:xfrm>
            <a:custGeom>
              <a:avLst/>
              <a:gdLst/>
              <a:ahLst/>
              <a:cxnLst/>
              <a:rect l="0" t="0" r="0" b="0"/>
              <a:pathLst>
                <a:path w="2259020" h="2296018">
                  <a:moveTo>
                    <a:pt x="1186961" y="6751"/>
                  </a:moveTo>
                  <a:cubicBezTo>
                    <a:pt x="1542821" y="21602"/>
                    <a:pt x="1879522" y="225801"/>
                    <a:pt x="2047380" y="568152"/>
                  </a:cubicBezTo>
                  <a:cubicBezTo>
                    <a:pt x="2259020" y="999801"/>
                    <a:pt x="2132437" y="1509044"/>
                    <a:pt x="1770678" y="1796125"/>
                  </a:cubicBezTo>
                  <a:lnTo>
                    <a:pt x="1776354" y="2296018"/>
                  </a:lnTo>
                  <a:lnTo>
                    <a:pt x="1391940" y="1983909"/>
                  </a:lnTo>
                  <a:cubicBezTo>
                    <a:pt x="941370" y="2098223"/>
                    <a:pt x="456947" y="1886282"/>
                    <a:pt x="244156" y="1452288"/>
                  </a:cubicBezTo>
                  <a:cubicBezTo>
                    <a:pt x="0" y="954322"/>
                    <a:pt x="205914" y="352826"/>
                    <a:pt x="703878" y="108670"/>
                  </a:cubicBezTo>
                  <a:cubicBezTo>
                    <a:pt x="859493" y="32370"/>
                    <a:pt x="1025206" y="0"/>
                    <a:pt x="1186961" y="6751"/>
                  </a:cubicBezTo>
                  <a:close/>
                </a:path>
              </a:pathLst>
            </a:custGeom>
            <a:solidFill>
              <a:schemeClr val="accent5"/>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51" name="Shape 323"/>
            <p:cNvSpPr/>
            <p:nvPr userDrawn="1"/>
          </p:nvSpPr>
          <p:spPr>
            <a:xfrm>
              <a:off x="2920965" y="3136995"/>
              <a:ext cx="279652" cy="218067"/>
            </a:xfrm>
            <a:custGeom>
              <a:avLst/>
              <a:gdLst/>
              <a:ahLst/>
              <a:cxnLst/>
              <a:rect l="0" t="0" r="0" b="0"/>
              <a:pathLst>
                <a:path w="279652" h="218067">
                  <a:moveTo>
                    <a:pt x="194202" y="0"/>
                  </a:moveTo>
                  <a:lnTo>
                    <a:pt x="245598" y="0"/>
                  </a:lnTo>
                  <a:cubicBezTo>
                    <a:pt x="264404" y="0"/>
                    <a:pt x="279652" y="15106"/>
                    <a:pt x="279652" y="33739"/>
                  </a:cubicBezTo>
                  <a:lnTo>
                    <a:pt x="279652" y="154823"/>
                  </a:lnTo>
                  <a:cubicBezTo>
                    <a:pt x="279652" y="173455"/>
                    <a:pt x="264404" y="188562"/>
                    <a:pt x="245598" y="188562"/>
                  </a:cubicBezTo>
                  <a:lnTo>
                    <a:pt x="225275" y="188562"/>
                  </a:lnTo>
                  <a:lnTo>
                    <a:pt x="225275" y="218067"/>
                  </a:lnTo>
                  <a:lnTo>
                    <a:pt x="170147" y="188562"/>
                  </a:lnTo>
                  <a:lnTo>
                    <a:pt x="34054" y="188562"/>
                  </a:lnTo>
                  <a:cubicBezTo>
                    <a:pt x="15246" y="188562"/>
                    <a:pt x="0" y="173455"/>
                    <a:pt x="0" y="154823"/>
                  </a:cubicBezTo>
                  <a:lnTo>
                    <a:pt x="0" y="130839"/>
                  </a:lnTo>
                  <a:lnTo>
                    <a:pt x="133074" y="130839"/>
                  </a:lnTo>
                  <a:cubicBezTo>
                    <a:pt x="167341" y="130839"/>
                    <a:pt x="194202" y="103105"/>
                    <a:pt x="194202" y="69155"/>
                  </a:cubicBezTo>
                  <a:lnTo>
                    <a:pt x="194202"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2" name="Shape 324"/>
            <p:cNvSpPr/>
            <p:nvPr userDrawn="1"/>
          </p:nvSpPr>
          <p:spPr>
            <a:xfrm>
              <a:off x="2715111" y="2994611"/>
              <a:ext cx="384520" cy="306577"/>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53" name="Content Placeholder 55"/>
          <p:cNvSpPr>
            <a:spLocks noGrp="1"/>
          </p:cNvSpPr>
          <p:nvPr>
            <p:ph sz="quarter" idx="11" hasCustomPrompt="1"/>
          </p:nvPr>
        </p:nvSpPr>
        <p:spPr>
          <a:xfrm>
            <a:off x="1907441" y="3861033"/>
            <a:ext cx="5105435" cy="370596"/>
          </a:xfrm>
        </p:spPr>
        <p:txBody>
          <a:bodyPr>
            <a:noAutofit/>
          </a:bodyPr>
          <a:lstStyle>
            <a:lvl1pPr marL="0" indent="0" algn="ctr">
              <a:buNone/>
              <a:defRPr sz="2000">
                <a:solidFill>
                  <a:schemeClr val="tx1"/>
                </a:solidFill>
                <a:latin typeface="Gill Sans MT" panose="020B0502020104020203" pitchFamily="34" charset="0"/>
              </a:defRPr>
            </a:lvl1pPr>
          </a:lstStyle>
          <a:p>
            <a:pPr lvl="0"/>
            <a:r>
              <a:rPr lang="en-GB"/>
              <a:t>Heading here</a:t>
            </a:r>
          </a:p>
        </p:txBody>
      </p:sp>
    </p:spTree>
    <p:extLst>
      <p:ext uri="{BB962C8B-B14F-4D97-AF65-F5344CB8AC3E}">
        <p14:creationId xmlns:p14="http://schemas.microsoft.com/office/powerpoint/2010/main" val="407517329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usiness intelligenc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0" name="Group 49"/>
          <p:cNvGrpSpPr/>
          <p:nvPr userDrawn="1"/>
        </p:nvGrpSpPr>
        <p:grpSpPr>
          <a:xfrm>
            <a:off x="741935" y="795523"/>
            <a:ext cx="4099855" cy="3230377"/>
            <a:chOff x="2291193" y="881473"/>
            <a:chExt cx="6448629" cy="5081034"/>
          </a:xfrm>
        </p:grpSpPr>
        <p:grpSp>
          <p:nvGrpSpPr>
            <p:cNvPr id="51" name="Group"/>
            <p:cNvGrpSpPr/>
            <p:nvPr userDrawn="1"/>
          </p:nvGrpSpPr>
          <p:grpSpPr>
            <a:xfrm>
              <a:off x="2291193" y="881473"/>
              <a:ext cx="6448629" cy="5081034"/>
              <a:chOff x="-454876" y="-3"/>
              <a:chExt cx="9171383" cy="7226358"/>
            </a:xfrm>
          </p:grpSpPr>
          <p:grpSp>
            <p:nvGrpSpPr>
              <p:cNvPr id="57" name="Group"/>
              <p:cNvGrpSpPr/>
              <p:nvPr/>
            </p:nvGrpSpPr>
            <p:grpSpPr>
              <a:xfrm>
                <a:off x="-454876" y="-3"/>
                <a:ext cx="9171383" cy="4775420"/>
                <a:chOff x="-454875" y="-2"/>
                <a:chExt cx="9171381" cy="4775418"/>
              </a:xfrm>
            </p:grpSpPr>
            <p:grpSp>
              <p:nvGrpSpPr>
                <p:cNvPr id="59" name="Group"/>
                <p:cNvGrpSpPr/>
                <p:nvPr/>
              </p:nvGrpSpPr>
              <p:grpSpPr>
                <a:xfrm>
                  <a:off x="499142" y="819661"/>
                  <a:ext cx="7358905" cy="3682561"/>
                  <a:chOff x="0" y="0"/>
                  <a:chExt cx="7358904" cy="3682559"/>
                </a:xfrm>
              </p:grpSpPr>
              <p:sp>
                <p:nvSpPr>
                  <p:cNvPr id="66" name="Line"/>
                  <p:cNvSpPr/>
                  <p:nvPr/>
                </p:nvSpPr>
                <p:spPr>
                  <a:xfrm flipV="1">
                    <a:off x="4285712" y="2144342"/>
                    <a:ext cx="2450029" cy="153821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7" name="Line"/>
                  <p:cNvSpPr/>
                  <p:nvPr/>
                </p:nvSpPr>
                <p:spPr>
                  <a:xfrm flipV="1">
                    <a:off x="6684379" y="65949"/>
                    <a:ext cx="644338" cy="211218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8" name="Line"/>
                  <p:cNvSpPr/>
                  <p:nvPr/>
                </p:nvSpPr>
                <p:spPr>
                  <a:xfrm flipH="1">
                    <a:off x="4296852" y="-1"/>
                    <a:ext cx="3062053" cy="1878963"/>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9" name="Line"/>
                  <p:cNvSpPr/>
                  <p:nvPr/>
                </p:nvSpPr>
                <p:spPr>
                  <a:xfrm flipH="1" flipV="1">
                    <a:off x="576879" y="630777"/>
                    <a:ext cx="3728317" cy="1233932"/>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70" name="Line"/>
                  <p:cNvSpPr/>
                  <p:nvPr/>
                </p:nvSpPr>
                <p:spPr>
                  <a:xfrm flipH="1">
                    <a:off x="0" y="595218"/>
                    <a:ext cx="534345" cy="2310975"/>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0" name="Group"/>
                <p:cNvGrpSpPr/>
                <p:nvPr/>
              </p:nvGrpSpPr>
              <p:grpSpPr>
                <a:xfrm>
                  <a:off x="-454875" y="-2"/>
                  <a:ext cx="9171381" cy="4775418"/>
                  <a:chOff x="-454874" y="-1"/>
                  <a:chExt cx="9171379" cy="4775417"/>
                </a:xfrm>
              </p:grpSpPr>
              <p:sp>
                <p:nvSpPr>
                  <p:cNvPr id="61" name="Circle"/>
                  <p:cNvSpPr/>
                  <p:nvPr/>
                </p:nvSpPr>
                <p:spPr>
                  <a:xfrm>
                    <a:off x="-454874" y="3034171"/>
                    <a:ext cx="1741246" cy="1741245"/>
                  </a:xfrm>
                  <a:prstGeom prst="ellipse">
                    <a:avLst/>
                  </a:prstGeom>
                  <a:solidFill>
                    <a:schemeClr val="accent3"/>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2" name="Circle"/>
                  <p:cNvSpPr/>
                  <p:nvPr userDrawn="1"/>
                </p:nvSpPr>
                <p:spPr>
                  <a:xfrm>
                    <a:off x="653470" y="933475"/>
                    <a:ext cx="1033929" cy="1033929"/>
                  </a:xfrm>
                  <a:prstGeom prst="ellipse">
                    <a:avLst/>
                  </a:prstGeom>
                  <a:solidFill>
                    <a:schemeClr val="accent6"/>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3" name="Circle"/>
                  <p:cNvSpPr/>
                  <p:nvPr/>
                </p:nvSpPr>
                <p:spPr>
                  <a:xfrm>
                    <a:off x="4313868" y="2214378"/>
                    <a:ext cx="908002" cy="908003"/>
                  </a:xfrm>
                  <a:prstGeom prst="ellipse">
                    <a:avLst/>
                  </a:prstGeom>
                  <a:solidFill>
                    <a:schemeClr val="accent5"/>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4" name="Circle"/>
                  <p:cNvSpPr/>
                  <p:nvPr/>
                </p:nvSpPr>
                <p:spPr>
                  <a:xfrm>
                    <a:off x="6581495" y="2280012"/>
                    <a:ext cx="1288873" cy="1288873"/>
                  </a:xfrm>
                  <a:prstGeom prst="ellipse">
                    <a:avLst/>
                  </a:prstGeom>
                  <a:solidFill>
                    <a:srgbClr val="00B0F0"/>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5" name="Circle"/>
                  <p:cNvSpPr/>
                  <p:nvPr/>
                </p:nvSpPr>
                <p:spPr>
                  <a:xfrm>
                    <a:off x="7045795" y="-1"/>
                    <a:ext cx="1670710" cy="1670711"/>
                  </a:xfrm>
                  <a:prstGeom prst="ellipse">
                    <a:avLst/>
                  </a:prstGeom>
                  <a:solidFill>
                    <a:schemeClr val="accent4"/>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sp>
            <p:nvSpPr>
              <p:cNvPr id="58" name="Shape"/>
              <p:cNvSpPr/>
              <p:nvPr/>
            </p:nvSpPr>
            <p:spPr>
              <a:xfrm rot="21564362">
                <a:off x="1810726" y="3359738"/>
                <a:ext cx="3866616" cy="3866617"/>
              </a:xfrm>
              <a:custGeom>
                <a:avLst/>
                <a:gdLst/>
                <a:ahLst/>
                <a:cxnLst>
                  <a:cxn ang="0">
                    <a:pos x="wd2" y="hd2"/>
                  </a:cxn>
                  <a:cxn ang="5400000">
                    <a:pos x="wd2" y="hd2"/>
                  </a:cxn>
                  <a:cxn ang="10800000">
                    <a:pos x="wd2" y="hd2"/>
                  </a:cxn>
                  <a:cxn ang="16200000">
                    <a:pos x="wd2" y="hd2"/>
                  </a:cxn>
                </a:cxnLst>
                <a:rect l="0" t="0" r="r" b="b"/>
                <a:pathLst>
                  <a:path w="21367" h="21010" extrusionOk="0">
                    <a:moveTo>
                      <a:pt x="8505" y="13647"/>
                    </a:moveTo>
                    <a:cubicBezTo>
                      <a:pt x="5529" y="13647"/>
                      <a:pt x="3116" y="11263"/>
                      <a:pt x="3116" y="8322"/>
                    </a:cubicBezTo>
                    <a:cubicBezTo>
                      <a:pt x="3116" y="5382"/>
                      <a:pt x="5529" y="2999"/>
                      <a:pt x="8505" y="2999"/>
                    </a:cubicBezTo>
                    <a:cubicBezTo>
                      <a:pt x="11481" y="2999"/>
                      <a:pt x="13894" y="5382"/>
                      <a:pt x="13894" y="8322"/>
                    </a:cubicBezTo>
                    <a:cubicBezTo>
                      <a:pt x="13894" y="11263"/>
                      <a:pt x="11481" y="13647"/>
                      <a:pt x="8505" y="13647"/>
                    </a:cubicBezTo>
                    <a:close/>
                    <a:moveTo>
                      <a:pt x="21039" y="18205"/>
                    </a:moveTo>
                    <a:cubicBezTo>
                      <a:pt x="20257" y="17063"/>
                      <a:pt x="16910" y="14118"/>
                      <a:pt x="15508" y="12905"/>
                    </a:cubicBezTo>
                    <a:cubicBezTo>
                      <a:pt x="16378" y="11592"/>
                      <a:pt x="16888" y="10026"/>
                      <a:pt x="16888" y="8341"/>
                    </a:cubicBezTo>
                    <a:cubicBezTo>
                      <a:pt x="16888" y="3734"/>
                      <a:pt x="13108" y="0"/>
                      <a:pt x="8445" y="0"/>
                    </a:cubicBezTo>
                    <a:cubicBezTo>
                      <a:pt x="3781" y="0"/>
                      <a:pt x="0" y="3734"/>
                      <a:pt x="0" y="8341"/>
                    </a:cubicBezTo>
                    <a:cubicBezTo>
                      <a:pt x="0" y="12948"/>
                      <a:pt x="3781" y="16682"/>
                      <a:pt x="8445" y="16682"/>
                    </a:cubicBezTo>
                    <a:cubicBezTo>
                      <a:pt x="10043" y="16682"/>
                      <a:pt x="11532" y="16235"/>
                      <a:pt x="12806" y="15473"/>
                    </a:cubicBezTo>
                    <a:lnTo>
                      <a:pt x="18413" y="20577"/>
                    </a:lnTo>
                    <a:cubicBezTo>
                      <a:pt x="18413" y="20577"/>
                      <a:pt x="19615" y="21600"/>
                      <a:pt x="20819" y="20500"/>
                    </a:cubicBezTo>
                    <a:cubicBezTo>
                      <a:pt x="21600" y="19785"/>
                      <a:pt x="21427" y="18770"/>
                      <a:pt x="21039" y="18205"/>
                    </a:cubicBezTo>
                    <a:close/>
                  </a:path>
                </a:pathLst>
              </a:custGeom>
              <a:solidFill>
                <a:srgbClr val="B9B9B9"/>
              </a:solidFill>
              <a:ln w="12700" cap="flat">
                <a:noFill/>
                <a:miter lim="400000"/>
              </a:ln>
              <a:effectLst/>
            </p:spPr>
            <p:txBody>
              <a:bodyPr wrap="square" lIns="0" tIns="0" rIns="0" bIns="0"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52" name="Shape"/>
            <p:cNvSpPr/>
            <p:nvPr userDrawn="1"/>
          </p:nvSpPr>
          <p:spPr>
            <a:xfrm>
              <a:off x="2521253" y="3234705"/>
              <a:ext cx="608051" cy="749384"/>
            </a:xfrm>
            <a:custGeom>
              <a:avLst/>
              <a:gdLst/>
              <a:ahLst/>
              <a:cxnLst>
                <a:cxn ang="0">
                  <a:pos x="wd2" y="hd2"/>
                </a:cxn>
                <a:cxn ang="5400000">
                  <a:pos x="wd2" y="hd2"/>
                </a:cxn>
                <a:cxn ang="10800000">
                  <a:pos x="wd2" y="hd2"/>
                </a:cxn>
                <a:cxn ang="16200000">
                  <a:pos x="wd2" y="hd2"/>
                </a:cxn>
              </a:cxnLst>
              <a:rect l="0" t="0" r="r" b="b"/>
              <a:pathLst>
                <a:path w="21339" h="21341" extrusionOk="0">
                  <a:moveTo>
                    <a:pt x="12205" y="0"/>
                  </a:moveTo>
                  <a:cubicBezTo>
                    <a:pt x="11720" y="1"/>
                    <a:pt x="11326" y="320"/>
                    <a:pt x="11326" y="713"/>
                  </a:cubicBezTo>
                  <a:lnTo>
                    <a:pt x="11325" y="2819"/>
                  </a:lnTo>
                  <a:cubicBezTo>
                    <a:pt x="11950" y="2747"/>
                    <a:pt x="12537" y="2740"/>
                    <a:pt x="13081" y="2776"/>
                  </a:cubicBezTo>
                  <a:lnTo>
                    <a:pt x="13083" y="713"/>
                  </a:lnTo>
                  <a:cubicBezTo>
                    <a:pt x="13083" y="320"/>
                    <a:pt x="12690" y="1"/>
                    <a:pt x="12205" y="0"/>
                  </a:cubicBezTo>
                  <a:close/>
                  <a:moveTo>
                    <a:pt x="18280" y="1334"/>
                  </a:moveTo>
                  <a:cubicBezTo>
                    <a:pt x="17859" y="1138"/>
                    <a:pt x="17322" y="1255"/>
                    <a:pt x="17079" y="1596"/>
                  </a:cubicBezTo>
                  <a:lnTo>
                    <a:pt x="15817" y="3366"/>
                  </a:lnTo>
                  <a:cubicBezTo>
                    <a:pt x="16385" y="3577"/>
                    <a:pt x="16889" y="3826"/>
                    <a:pt x="17333" y="4087"/>
                  </a:cubicBezTo>
                  <a:lnTo>
                    <a:pt x="18600" y="2308"/>
                  </a:lnTo>
                  <a:cubicBezTo>
                    <a:pt x="18843" y="1966"/>
                    <a:pt x="18700" y="1531"/>
                    <a:pt x="18280" y="1334"/>
                  </a:cubicBezTo>
                  <a:close/>
                  <a:moveTo>
                    <a:pt x="879" y="9125"/>
                  </a:moveTo>
                  <a:cubicBezTo>
                    <a:pt x="394" y="9126"/>
                    <a:pt x="0" y="9445"/>
                    <a:pt x="0" y="9839"/>
                  </a:cubicBezTo>
                  <a:cubicBezTo>
                    <a:pt x="0" y="10232"/>
                    <a:pt x="393" y="10551"/>
                    <a:pt x="879" y="10551"/>
                  </a:cubicBezTo>
                  <a:lnTo>
                    <a:pt x="3404" y="10550"/>
                  </a:lnTo>
                  <a:cubicBezTo>
                    <a:pt x="3351" y="10107"/>
                    <a:pt x="3343" y="9629"/>
                    <a:pt x="3405" y="9124"/>
                  </a:cubicBezTo>
                  <a:cubicBezTo>
                    <a:pt x="3405" y="9124"/>
                    <a:pt x="879" y="9125"/>
                    <a:pt x="879" y="9125"/>
                  </a:cubicBezTo>
                  <a:close/>
                  <a:moveTo>
                    <a:pt x="2851" y="4649"/>
                  </a:moveTo>
                  <a:cubicBezTo>
                    <a:pt x="2431" y="4453"/>
                    <a:pt x="1894" y="4570"/>
                    <a:pt x="1651" y="4911"/>
                  </a:cubicBezTo>
                  <a:cubicBezTo>
                    <a:pt x="1408" y="5251"/>
                    <a:pt x="1552" y="5687"/>
                    <a:pt x="1973" y="5884"/>
                  </a:cubicBezTo>
                  <a:lnTo>
                    <a:pt x="4171" y="6912"/>
                  </a:lnTo>
                  <a:cubicBezTo>
                    <a:pt x="4408" y="6513"/>
                    <a:pt x="4715" y="6106"/>
                    <a:pt x="5109" y="5706"/>
                  </a:cubicBezTo>
                  <a:cubicBezTo>
                    <a:pt x="5109" y="5706"/>
                    <a:pt x="2851" y="4649"/>
                    <a:pt x="2851" y="4649"/>
                  </a:cubicBezTo>
                  <a:close/>
                  <a:moveTo>
                    <a:pt x="6118" y="1310"/>
                  </a:moveTo>
                  <a:cubicBezTo>
                    <a:pt x="5698" y="1506"/>
                    <a:pt x="5553" y="1942"/>
                    <a:pt x="5795" y="2283"/>
                  </a:cubicBezTo>
                  <a:lnTo>
                    <a:pt x="7150" y="4186"/>
                  </a:lnTo>
                  <a:cubicBezTo>
                    <a:pt x="7326" y="4088"/>
                    <a:pt x="8471" y="3556"/>
                    <a:pt x="8675" y="3478"/>
                  </a:cubicBezTo>
                  <a:lnTo>
                    <a:pt x="7318" y="1570"/>
                  </a:lnTo>
                  <a:cubicBezTo>
                    <a:pt x="7075" y="1229"/>
                    <a:pt x="6538" y="1113"/>
                    <a:pt x="6118" y="1310"/>
                  </a:cubicBezTo>
                  <a:close/>
                  <a:moveTo>
                    <a:pt x="18708" y="6478"/>
                  </a:moveTo>
                  <a:cubicBezTo>
                    <a:pt x="17247" y="4749"/>
                    <a:pt x="13396" y="2259"/>
                    <a:pt x="8417" y="4592"/>
                  </a:cubicBezTo>
                  <a:cubicBezTo>
                    <a:pt x="8416" y="4592"/>
                    <a:pt x="8415" y="4593"/>
                    <a:pt x="8414" y="4593"/>
                  </a:cubicBezTo>
                  <a:cubicBezTo>
                    <a:pt x="8414" y="4593"/>
                    <a:pt x="8413" y="4593"/>
                    <a:pt x="8413" y="4594"/>
                  </a:cubicBezTo>
                  <a:cubicBezTo>
                    <a:pt x="8412" y="4594"/>
                    <a:pt x="8411" y="4594"/>
                    <a:pt x="8411" y="4595"/>
                  </a:cubicBezTo>
                  <a:cubicBezTo>
                    <a:pt x="8410" y="4595"/>
                    <a:pt x="8409" y="4595"/>
                    <a:pt x="8409" y="4596"/>
                  </a:cubicBezTo>
                  <a:cubicBezTo>
                    <a:pt x="3429" y="6929"/>
                    <a:pt x="4160" y="10880"/>
                    <a:pt x="5276" y="12771"/>
                  </a:cubicBezTo>
                  <a:cubicBezTo>
                    <a:pt x="6289" y="14473"/>
                    <a:pt x="8765" y="15342"/>
                    <a:pt x="9094" y="15507"/>
                  </a:cubicBezTo>
                  <a:cubicBezTo>
                    <a:pt x="9630" y="15775"/>
                    <a:pt x="12317" y="16498"/>
                    <a:pt x="13014" y="17370"/>
                  </a:cubicBezTo>
                  <a:cubicBezTo>
                    <a:pt x="13975" y="18570"/>
                    <a:pt x="14185" y="18516"/>
                    <a:pt x="15033" y="18314"/>
                  </a:cubicBezTo>
                  <a:cubicBezTo>
                    <a:pt x="15896" y="18109"/>
                    <a:pt x="19095" y="16611"/>
                    <a:pt x="19745" y="16106"/>
                  </a:cubicBezTo>
                  <a:cubicBezTo>
                    <a:pt x="20384" y="15611"/>
                    <a:pt x="20547" y="15491"/>
                    <a:pt x="19747" y="14216"/>
                  </a:cubicBezTo>
                  <a:cubicBezTo>
                    <a:pt x="19165" y="13290"/>
                    <a:pt x="19737" y="11040"/>
                    <a:pt x="19718" y="10529"/>
                  </a:cubicBezTo>
                  <a:cubicBezTo>
                    <a:pt x="19707" y="10216"/>
                    <a:pt x="20017" y="8041"/>
                    <a:pt x="18708" y="6478"/>
                  </a:cubicBezTo>
                  <a:close/>
                  <a:moveTo>
                    <a:pt x="21272" y="17648"/>
                  </a:moveTo>
                  <a:cubicBezTo>
                    <a:pt x="21133" y="17452"/>
                    <a:pt x="20824" y="17385"/>
                    <a:pt x="20583" y="17498"/>
                  </a:cubicBezTo>
                  <a:lnTo>
                    <a:pt x="16099" y="19599"/>
                  </a:lnTo>
                  <a:cubicBezTo>
                    <a:pt x="15858" y="19712"/>
                    <a:pt x="15775" y="19962"/>
                    <a:pt x="15914" y="20158"/>
                  </a:cubicBezTo>
                  <a:lnTo>
                    <a:pt x="15914" y="20158"/>
                  </a:lnTo>
                  <a:cubicBezTo>
                    <a:pt x="16053" y="20353"/>
                    <a:pt x="16361" y="20420"/>
                    <a:pt x="16603" y="20307"/>
                  </a:cubicBezTo>
                  <a:lnTo>
                    <a:pt x="21087" y="18206"/>
                  </a:lnTo>
                  <a:cubicBezTo>
                    <a:pt x="21328" y="18093"/>
                    <a:pt x="21411" y="17843"/>
                    <a:pt x="21272" y="17648"/>
                  </a:cubicBezTo>
                  <a:cubicBezTo>
                    <a:pt x="21272" y="17648"/>
                    <a:pt x="21272" y="17648"/>
                    <a:pt x="21272" y="17648"/>
                  </a:cubicBezTo>
                  <a:close/>
                  <a:moveTo>
                    <a:pt x="20584" y="16680"/>
                  </a:moveTo>
                  <a:cubicBezTo>
                    <a:pt x="20445" y="16485"/>
                    <a:pt x="20136" y="16418"/>
                    <a:pt x="19895" y="16531"/>
                  </a:cubicBezTo>
                  <a:lnTo>
                    <a:pt x="15411" y="18632"/>
                  </a:lnTo>
                  <a:cubicBezTo>
                    <a:pt x="15170" y="18745"/>
                    <a:pt x="15087" y="18995"/>
                    <a:pt x="15226" y="19190"/>
                  </a:cubicBezTo>
                  <a:lnTo>
                    <a:pt x="15226" y="19190"/>
                  </a:lnTo>
                  <a:cubicBezTo>
                    <a:pt x="15365" y="19386"/>
                    <a:pt x="15673" y="19453"/>
                    <a:pt x="15915" y="19340"/>
                  </a:cubicBezTo>
                  <a:lnTo>
                    <a:pt x="20399" y="17239"/>
                  </a:lnTo>
                  <a:cubicBezTo>
                    <a:pt x="20640" y="17126"/>
                    <a:pt x="20723" y="16876"/>
                    <a:pt x="20584" y="16680"/>
                  </a:cubicBezTo>
                  <a:cubicBezTo>
                    <a:pt x="20584" y="16680"/>
                    <a:pt x="20584" y="16680"/>
                    <a:pt x="20584" y="16680"/>
                  </a:cubicBezTo>
                  <a:close/>
                  <a:moveTo>
                    <a:pt x="17079" y="20429"/>
                  </a:moveTo>
                  <a:lnTo>
                    <a:pt x="20979" y="18602"/>
                  </a:lnTo>
                  <a:cubicBezTo>
                    <a:pt x="21600" y="19474"/>
                    <a:pt x="21230" y="20591"/>
                    <a:pt x="20153" y="21095"/>
                  </a:cubicBezTo>
                  <a:cubicBezTo>
                    <a:pt x="19076" y="21600"/>
                    <a:pt x="17700" y="21302"/>
                    <a:pt x="17079" y="20429"/>
                  </a:cubicBezTo>
                  <a:close/>
                </a:path>
              </a:pathLst>
            </a:custGeom>
            <a:solidFill>
              <a:schemeClr val="bg1"/>
            </a:solidFill>
            <a:ln w="12700">
              <a:miter lim="400000"/>
            </a:ln>
          </p:spPr>
          <p:txBody>
            <a:bodyPr lIns="0" tIns="0" rIns="0" bIns="0" anchor="ct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3" name="Shape"/>
            <p:cNvSpPr/>
            <p:nvPr userDrawn="1"/>
          </p:nvSpPr>
          <p:spPr>
            <a:xfrm>
              <a:off x="5768231" y="2594543"/>
              <a:ext cx="390408" cy="358409"/>
            </a:xfrm>
            <a:custGeom>
              <a:avLst/>
              <a:gdLst/>
              <a:ahLst/>
              <a:cxnLst>
                <a:cxn ang="0">
                  <a:pos x="wd2" y="hd2"/>
                </a:cxn>
                <a:cxn ang="5400000">
                  <a:pos x="wd2" y="hd2"/>
                </a:cxn>
                <a:cxn ang="10800000">
                  <a:pos x="wd2" y="hd2"/>
                </a:cxn>
                <a:cxn ang="16200000">
                  <a:pos x="wd2" y="hd2"/>
                </a:cxn>
              </a:cxnLst>
              <a:rect l="0" t="0" r="r" b="b"/>
              <a:pathLst>
                <a:path w="20321" h="19826" extrusionOk="0">
                  <a:moveTo>
                    <a:pt x="12958" y="9827"/>
                  </a:moveTo>
                  <a:lnTo>
                    <a:pt x="10443" y="15677"/>
                  </a:lnTo>
                  <a:lnTo>
                    <a:pt x="6675" y="7947"/>
                  </a:lnTo>
                  <a:lnTo>
                    <a:pt x="5154" y="11224"/>
                  </a:lnTo>
                  <a:lnTo>
                    <a:pt x="1617" y="11224"/>
                  </a:lnTo>
                  <a:cubicBezTo>
                    <a:pt x="2002" y="11924"/>
                    <a:pt x="2436" y="12597"/>
                    <a:pt x="2901" y="13221"/>
                  </a:cubicBezTo>
                  <a:cubicBezTo>
                    <a:pt x="5879" y="17216"/>
                    <a:pt x="10161" y="19826"/>
                    <a:pt x="10161" y="19826"/>
                  </a:cubicBezTo>
                  <a:cubicBezTo>
                    <a:pt x="10161" y="19826"/>
                    <a:pt x="14442" y="17216"/>
                    <a:pt x="17420" y="13221"/>
                  </a:cubicBezTo>
                  <a:cubicBezTo>
                    <a:pt x="17889" y="12592"/>
                    <a:pt x="18326" y="11914"/>
                    <a:pt x="18713" y="11207"/>
                  </a:cubicBezTo>
                  <a:lnTo>
                    <a:pt x="13662" y="11207"/>
                  </a:lnTo>
                  <a:cubicBezTo>
                    <a:pt x="13662" y="11207"/>
                    <a:pt x="12958" y="9827"/>
                    <a:pt x="12958" y="9827"/>
                  </a:cubicBezTo>
                  <a:close/>
                  <a:moveTo>
                    <a:pt x="19273" y="10087"/>
                  </a:moveTo>
                  <a:lnTo>
                    <a:pt x="14290" y="10087"/>
                  </a:lnTo>
                  <a:lnTo>
                    <a:pt x="12878" y="7318"/>
                  </a:lnTo>
                  <a:lnTo>
                    <a:pt x="10383" y="13120"/>
                  </a:lnTo>
                  <a:lnTo>
                    <a:pt x="6652" y="5463"/>
                  </a:lnTo>
                  <a:lnTo>
                    <a:pt x="4499" y="10103"/>
                  </a:lnTo>
                  <a:lnTo>
                    <a:pt x="1056" y="10103"/>
                  </a:lnTo>
                  <a:cubicBezTo>
                    <a:pt x="-426" y="6815"/>
                    <a:pt x="-642" y="3168"/>
                    <a:pt x="2347" y="1052"/>
                  </a:cubicBezTo>
                  <a:cubicBezTo>
                    <a:pt x="6340" y="-1774"/>
                    <a:pt x="10161" y="1989"/>
                    <a:pt x="10161" y="1989"/>
                  </a:cubicBezTo>
                  <a:cubicBezTo>
                    <a:pt x="10161" y="1989"/>
                    <a:pt x="13981" y="-1774"/>
                    <a:pt x="17974" y="1052"/>
                  </a:cubicBezTo>
                  <a:cubicBezTo>
                    <a:pt x="20958" y="3164"/>
                    <a:pt x="20748" y="6803"/>
                    <a:pt x="19273" y="1008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4" name="Shape"/>
            <p:cNvSpPr/>
            <p:nvPr userDrawn="1"/>
          </p:nvSpPr>
          <p:spPr>
            <a:xfrm>
              <a:off x="7491911" y="2662051"/>
              <a:ext cx="437086" cy="532898"/>
            </a:xfrm>
            <a:custGeom>
              <a:avLst/>
              <a:gdLst/>
              <a:ahLst/>
              <a:cxnLst>
                <a:cxn ang="0">
                  <a:pos x="wd2" y="hd2"/>
                </a:cxn>
                <a:cxn ang="5400000">
                  <a:pos x="wd2" y="hd2"/>
                </a:cxn>
                <a:cxn ang="10800000">
                  <a:pos x="wd2" y="hd2"/>
                </a:cxn>
                <a:cxn ang="16200000">
                  <a:pos x="wd2" y="hd2"/>
                </a:cxn>
              </a:cxnLst>
              <a:rect l="0" t="0" r="r" b="b"/>
              <a:pathLst>
                <a:path w="21600" h="21600" extrusionOk="0">
                  <a:moveTo>
                    <a:pt x="17940" y="20704"/>
                  </a:moveTo>
                  <a:lnTo>
                    <a:pt x="3661" y="20704"/>
                  </a:lnTo>
                  <a:cubicBezTo>
                    <a:pt x="2245" y="20702"/>
                    <a:pt x="1093" y="19756"/>
                    <a:pt x="1093" y="18595"/>
                  </a:cubicBezTo>
                  <a:cubicBezTo>
                    <a:pt x="1093" y="17996"/>
                    <a:pt x="1512" y="17272"/>
                    <a:pt x="1678" y="17037"/>
                  </a:cubicBezTo>
                  <a:lnTo>
                    <a:pt x="3663" y="14192"/>
                  </a:lnTo>
                  <a:lnTo>
                    <a:pt x="17936" y="14192"/>
                  </a:lnTo>
                  <a:lnTo>
                    <a:pt x="19928" y="17046"/>
                  </a:lnTo>
                  <a:cubicBezTo>
                    <a:pt x="20078" y="17255"/>
                    <a:pt x="20507" y="17990"/>
                    <a:pt x="20507" y="18595"/>
                  </a:cubicBezTo>
                  <a:cubicBezTo>
                    <a:pt x="20507" y="19756"/>
                    <a:pt x="19355" y="20702"/>
                    <a:pt x="17940" y="20704"/>
                  </a:cubicBezTo>
                  <a:close/>
                  <a:moveTo>
                    <a:pt x="20870" y="16591"/>
                  </a:moveTo>
                  <a:lnTo>
                    <a:pt x="13662" y="6263"/>
                  </a:lnTo>
                  <a:lnTo>
                    <a:pt x="13662" y="2419"/>
                  </a:lnTo>
                  <a:lnTo>
                    <a:pt x="14317" y="2419"/>
                  </a:lnTo>
                  <a:cubicBezTo>
                    <a:pt x="14918" y="2419"/>
                    <a:pt x="15406" y="2019"/>
                    <a:pt x="15406" y="1526"/>
                  </a:cubicBezTo>
                  <a:lnTo>
                    <a:pt x="15406" y="893"/>
                  </a:lnTo>
                  <a:cubicBezTo>
                    <a:pt x="15406" y="400"/>
                    <a:pt x="14918" y="0"/>
                    <a:pt x="14317" y="0"/>
                  </a:cubicBezTo>
                  <a:lnTo>
                    <a:pt x="7283" y="0"/>
                  </a:lnTo>
                  <a:cubicBezTo>
                    <a:pt x="6682" y="0"/>
                    <a:pt x="6194" y="400"/>
                    <a:pt x="6194" y="893"/>
                  </a:cubicBezTo>
                  <a:lnTo>
                    <a:pt x="6194" y="1526"/>
                  </a:lnTo>
                  <a:cubicBezTo>
                    <a:pt x="6194" y="2019"/>
                    <a:pt x="6682" y="2419"/>
                    <a:pt x="7283" y="2419"/>
                  </a:cubicBezTo>
                  <a:lnTo>
                    <a:pt x="7938" y="2419"/>
                  </a:lnTo>
                  <a:lnTo>
                    <a:pt x="7938" y="6262"/>
                  </a:lnTo>
                  <a:lnTo>
                    <a:pt x="729" y="16591"/>
                  </a:lnTo>
                  <a:cubicBezTo>
                    <a:pt x="729" y="16591"/>
                    <a:pt x="0" y="17610"/>
                    <a:pt x="0" y="18595"/>
                  </a:cubicBezTo>
                  <a:cubicBezTo>
                    <a:pt x="0" y="20254"/>
                    <a:pt x="1638" y="21598"/>
                    <a:pt x="3660" y="21600"/>
                  </a:cubicBezTo>
                  <a:lnTo>
                    <a:pt x="17940" y="21600"/>
                  </a:lnTo>
                  <a:cubicBezTo>
                    <a:pt x="19962" y="21598"/>
                    <a:pt x="21600" y="20254"/>
                    <a:pt x="21600" y="18595"/>
                  </a:cubicBezTo>
                  <a:cubicBezTo>
                    <a:pt x="21600" y="17610"/>
                    <a:pt x="20870" y="16591"/>
                    <a:pt x="20870" y="16591"/>
                  </a:cubicBezTo>
                  <a:close/>
                </a:path>
              </a:pathLst>
            </a:custGeom>
            <a:solidFill>
              <a:srgbClr val="FFFFFF"/>
            </a:solidFill>
            <a:ln w="12700" cap="flat">
              <a:noFill/>
              <a:miter lim="400000"/>
            </a:ln>
            <a:effectLst/>
          </p:spPr>
          <p:txBody>
            <a:bodyPr wrap="square" lIns="0" tIns="0" rIns="0" bIns="0" numCol="1" anchor="t">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pic>
          <p:nvPicPr>
            <p:cNvPr id="55" name="Picture 5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07096" y="1119734"/>
              <a:ext cx="691557" cy="709166"/>
            </a:xfrm>
            <a:prstGeom prst="rect">
              <a:avLst/>
            </a:prstGeom>
          </p:spPr>
        </p:pic>
        <p:sp>
          <p:nvSpPr>
            <p:cNvPr id="56" name="Shape 324"/>
            <p:cNvSpPr/>
            <p:nvPr userDrawn="1"/>
          </p:nvSpPr>
          <p:spPr>
            <a:xfrm>
              <a:off x="3241036" y="1760651"/>
              <a:ext cx="384510" cy="306550"/>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71" name="Instant communication"/>
          <p:cNvSpPr txBox="1"/>
          <p:nvPr userDrawn="1"/>
        </p:nvSpPr>
        <p:spPr>
          <a:xfrm>
            <a:off x="5071333" y="2112510"/>
            <a:ext cx="3551967" cy="523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457200">
              <a:lnSpc>
                <a:spcPct val="80000"/>
              </a:lnSpc>
              <a:spcBef>
                <a:spcPts val="5500"/>
              </a:spcBef>
              <a:defRPr sz="4800" b="0">
                <a:solidFill>
                  <a:srgbClr val="3483C9"/>
                </a:solidFill>
                <a:latin typeface="Helvetica Neue Thin"/>
                <a:ea typeface="Helvetica Neue Thin"/>
                <a:cs typeface="Helvetica Neue Thin"/>
                <a:sym typeface="Helvetica Neue Thin"/>
              </a:defRPr>
            </a:lvl1pPr>
          </a:lstStyle>
          <a:p>
            <a:pPr algn="l" defTabSz="321457" hangingPunct="0">
              <a:spcBef>
                <a:spcPts val="3867"/>
              </a:spcBef>
            </a:pPr>
            <a:r>
              <a:rPr lang="en-GB" sz="3200" kern="0">
                <a:solidFill>
                  <a:schemeClr val="accent1"/>
                </a:solidFill>
                <a:latin typeface="Gill Sans MT" panose="020B0502020104020203" pitchFamily="34" charset="0"/>
              </a:rPr>
              <a:t>Business</a:t>
            </a:r>
            <a:r>
              <a:rPr lang="en-GB" sz="3200" kern="0" baseline="0">
                <a:solidFill>
                  <a:schemeClr val="accent1"/>
                </a:solidFill>
                <a:latin typeface="Gill Sans MT" panose="020B0502020104020203" pitchFamily="34" charset="0"/>
              </a:rPr>
              <a:t> intelligence</a:t>
            </a:r>
            <a:endParaRPr sz="3200" kern="0">
              <a:solidFill>
                <a:schemeClr val="accent1"/>
              </a:solidFill>
              <a:latin typeface="Gill Sans MT" panose="020B0502020104020203" pitchFamily="34" charset="0"/>
            </a:endParaRPr>
          </a:p>
        </p:txBody>
      </p:sp>
      <p:sp>
        <p:nvSpPr>
          <p:cNvPr id="74" name="Text Placeholder 73"/>
          <p:cNvSpPr>
            <a:spLocks noGrp="1"/>
          </p:cNvSpPr>
          <p:nvPr>
            <p:ph type="body" sz="quarter" idx="11"/>
          </p:nvPr>
        </p:nvSpPr>
        <p:spPr>
          <a:xfrm>
            <a:off x="5072063" y="2635250"/>
            <a:ext cx="3055937" cy="151765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448728624"/>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gital tool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Shape"/>
          <p:cNvSpPr/>
          <p:nvPr userDrawn="1"/>
        </p:nvSpPr>
        <p:spPr>
          <a:xfrm>
            <a:off x="7531371" y="2743746"/>
            <a:ext cx="1064385" cy="1064384"/>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5D238D"/>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5" name="Shape"/>
          <p:cNvSpPr/>
          <p:nvPr userDrawn="1"/>
        </p:nvSpPr>
        <p:spPr>
          <a:xfrm>
            <a:off x="6816991" y="3318600"/>
            <a:ext cx="670144" cy="670144"/>
          </a:xfrm>
          <a:custGeom>
            <a:avLst/>
            <a:gdLst/>
            <a:ahLst/>
            <a:cxnLst>
              <a:cxn ang="0">
                <a:pos x="wd2" y="hd2"/>
              </a:cxn>
              <a:cxn ang="5400000">
                <a:pos x="wd2" y="hd2"/>
              </a:cxn>
              <a:cxn ang="10800000">
                <a:pos x="wd2" y="hd2"/>
              </a:cxn>
              <a:cxn ang="16200000">
                <a:pos x="wd2" y="hd2"/>
              </a:cxn>
            </a:cxnLst>
            <a:rect l="0" t="0" r="r" b="b"/>
            <a:pathLst>
              <a:path w="21600" h="21600" extrusionOk="0">
                <a:moveTo>
                  <a:pt x="9748" y="14468"/>
                </a:moveTo>
                <a:cubicBezTo>
                  <a:pt x="7722" y="13887"/>
                  <a:pt x="6551" y="11774"/>
                  <a:pt x="7132" y="9748"/>
                </a:cubicBezTo>
                <a:cubicBezTo>
                  <a:pt x="7713" y="7722"/>
                  <a:pt x="9826" y="6551"/>
                  <a:pt x="11852" y="7132"/>
                </a:cubicBezTo>
                <a:cubicBezTo>
                  <a:pt x="13878" y="7713"/>
                  <a:pt x="15049" y="9826"/>
                  <a:pt x="14468" y="11852"/>
                </a:cubicBezTo>
                <a:cubicBezTo>
                  <a:pt x="13887" y="13878"/>
                  <a:pt x="11774" y="15049"/>
                  <a:pt x="9748" y="14468"/>
                </a:cubicBezTo>
                <a:close/>
                <a:moveTo>
                  <a:pt x="19802" y="12485"/>
                </a:moveTo>
                <a:cubicBezTo>
                  <a:pt x="20851" y="12367"/>
                  <a:pt x="21492" y="12278"/>
                  <a:pt x="21492" y="12278"/>
                </a:cubicBezTo>
                <a:lnTo>
                  <a:pt x="21600" y="9133"/>
                </a:lnTo>
                <a:cubicBezTo>
                  <a:pt x="21600" y="9133"/>
                  <a:pt x="20895" y="9045"/>
                  <a:pt x="19764" y="8936"/>
                </a:cubicBezTo>
                <a:cubicBezTo>
                  <a:pt x="19523" y="7768"/>
                  <a:pt x="19058" y="6685"/>
                  <a:pt x="18419" y="5727"/>
                </a:cubicBezTo>
                <a:cubicBezTo>
                  <a:pt x="19341" y="4622"/>
                  <a:pt x="19928" y="3889"/>
                  <a:pt x="19928" y="3889"/>
                </a:cubicBezTo>
                <a:lnTo>
                  <a:pt x="17414" y="1580"/>
                </a:lnTo>
                <a:cubicBezTo>
                  <a:pt x="17414" y="1580"/>
                  <a:pt x="16733" y="2157"/>
                  <a:pt x="15699" y="3067"/>
                </a:cubicBezTo>
                <a:cubicBezTo>
                  <a:pt x="14734" y="2454"/>
                  <a:pt x="13649" y="2014"/>
                  <a:pt x="12485" y="1798"/>
                </a:cubicBezTo>
                <a:cubicBezTo>
                  <a:pt x="12367" y="749"/>
                  <a:pt x="12278" y="108"/>
                  <a:pt x="12278" y="108"/>
                </a:cubicBezTo>
                <a:lnTo>
                  <a:pt x="9133" y="0"/>
                </a:lnTo>
                <a:cubicBezTo>
                  <a:pt x="9133" y="0"/>
                  <a:pt x="9045" y="705"/>
                  <a:pt x="8936" y="1836"/>
                </a:cubicBezTo>
                <a:cubicBezTo>
                  <a:pt x="7764" y="2079"/>
                  <a:pt x="6676" y="2545"/>
                  <a:pt x="5716" y="3188"/>
                </a:cubicBezTo>
                <a:cubicBezTo>
                  <a:pt x="4617" y="2262"/>
                  <a:pt x="3889" y="1672"/>
                  <a:pt x="3889" y="1672"/>
                </a:cubicBezTo>
                <a:lnTo>
                  <a:pt x="1580" y="4187"/>
                </a:lnTo>
                <a:cubicBezTo>
                  <a:pt x="1580" y="4187"/>
                  <a:pt x="2153" y="4873"/>
                  <a:pt x="3061" y="5912"/>
                </a:cubicBezTo>
                <a:cubicBezTo>
                  <a:pt x="2451" y="6875"/>
                  <a:pt x="2013" y="7956"/>
                  <a:pt x="1798" y="9116"/>
                </a:cubicBezTo>
                <a:cubicBezTo>
                  <a:pt x="750" y="9234"/>
                  <a:pt x="108" y="9322"/>
                  <a:pt x="108" y="9322"/>
                </a:cubicBezTo>
                <a:lnTo>
                  <a:pt x="0" y="12467"/>
                </a:lnTo>
                <a:cubicBezTo>
                  <a:pt x="0" y="12467"/>
                  <a:pt x="705" y="12554"/>
                  <a:pt x="1836" y="12662"/>
                </a:cubicBezTo>
                <a:cubicBezTo>
                  <a:pt x="2078" y="13835"/>
                  <a:pt x="2545" y="14923"/>
                  <a:pt x="3188" y="15883"/>
                </a:cubicBezTo>
                <a:cubicBezTo>
                  <a:pt x="2262" y="16983"/>
                  <a:pt x="1672" y="17711"/>
                  <a:pt x="1672" y="17711"/>
                </a:cubicBezTo>
                <a:lnTo>
                  <a:pt x="4186" y="20020"/>
                </a:lnTo>
                <a:cubicBezTo>
                  <a:pt x="4186" y="20020"/>
                  <a:pt x="4872" y="19446"/>
                  <a:pt x="5911" y="18539"/>
                </a:cubicBezTo>
                <a:cubicBezTo>
                  <a:pt x="6874" y="19149"/>
                  <a:pt x="7956" y="19587"/>
                  <a:pt x="9116" y="19802"/>
                </a:cubicBezTo>
                <a:cubicBezTo>
                  <a:pt x="9234" y="20850"/>
                  <a:pt x="9322" y="21492"/>
                  <a:pt x="9322" y="21492"/>
                </a:cubicBezTo>
                <a:lnTo>
                  <a:pt x="12467" y="21600"/>
                </a:lnTo>
                <a:cubicBezTo>
                  <a:pt x="12467" y="21600"/>
                  <a:pt x="12554" y="20895"/>
                  <a:pt x="12663" y="19764"/>
                </a:cubicBezTo>
                <a:cubicBezTo>
                  <a:pt x="13831" y="19523"/>
                  <a:pt x="14916" y="19058"/>
                  <a:pt x="15874" y="18418"/>
                </a:cubicBezTo>
                <a:cubicBezTo>
                  <a:pt x="16979" y="19341"/>
                  <a:pt x="17711" y="19928"/>
                  <a:pt x="17711" y="19928"/>
                </a:cubicBezTo>
                <a:lnTo>
                  <a:pt x="20020" y="17414"/>
                </a:lnTo>
                <a:cubicBezTo>
                  <a:pt x="20020" y="17414"/>
                  <a:pt x="19444" y="16733"/>
                  <a:pt x="18533" y="15699"/>
                </a:cubicBezTo>
                <a:cubicBezTo>
                  <a:pt x="19146" y="14733"/>
                  <a:pt x="19586" y="13649"/>
                  <a:pt x="19802" y="12485"/>
                </a:cubicBezTo>
                <a:close/>
              </a:path>
            </a:pathLst>
          </a:custGeom>
          <a:solidFill>
            <a:srgbClr val="FF7F00"/>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6" name="Shape"/>
          <p:cNvSpPr/>
          <p:nvPr userDrawn="1"/>
        </p:nvSpPr>
        <p:spPr>
          <a:xfrm>
            <a:off x="8117869" y="2272654"/>
            <a:ext cx="395138" cy="395138"/>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41AA54"/>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7" name="Shape"/>
          <p:cNvSpPr/>
          <p:nvPr userDrawn="1"/>
        </p:nvSpPr>
        <p:spPr>
          <a:xfrm>
            <a:off x="6513095" y="1650057"/>
            <a:ext cx="1277934" cy="1277493"/>
          </a:xfrm>
          <a:custGeom>
            <a:avLst/>
            <a:gdLst/>
            <a:ahLst/>
            <a:cxnLst>
              <a:cxn ang="0">
                <a:pos x="wd2" y="hd2"/>
              </a:cxn>
              <a:cxn ang="5400000">
                <a:pos x="wd2" y="hd2"/>
              </a:cxn>
              <a:cxn ang="10800000">
                <a:pos x="wd2" y="hd2"/>
              </a:cxn>
              <a:cxn ang="16200000">
                <a:pos x="wd2" y="hd2"/>
              </a:cxn>
            </a:cxnLst>
            <a:rect l="0" t="0" r="r" b="b"/>
            <a:pathLst>
              <a:path w="21588" h="21588" extrusionOk="0">
                <a:moveTo>
                  <a:pt x="10865" y="17991"/>
                </a:moveTo>
                <a:lnTo>
                  <a:pt x="11568" y="14294"/>
                </a:lnTo>
                <a:lnTo>
                  <a:pt x="11564" y="14275"/>
                </a:lnTo>
                <a:cubicBezTo>
                  <a:pt x="9795" y="12709"/>
                  <a:pt x="8045" y="11128"/>
                  <a:pt x="6305" y="9528"/>
                </a:cubicBezTo>
                <a:cubicBezTo>
                  <a:pt x="4566" y="7929"/>
                  <a:pt x="2839" y="6312"/>
                  <a:pt x="1120" y="4691"/>
                </a:cubicBezTo>
                <a:cubicBezTo>
                  <a:pt x="885" y="4470"/>
                  <a:pt x="649" y="4250"/>
                  <a:pt x="462" y="3988"/>
                </a:cubicBezTo>
                <a:cubicBezTo>
                  <a:pt x="178" y="3592"/>
                  <a:pt x="9" y="3109"/>
                  <a:pt x="0" y="2595"/>
                </a:cubicBezTo>
                <a:cubicBezTo>
                  <a:pt x="-12" y="1874"/>
                  <a:pt x="287" y="1228"/>
                  <a:pt x="767" y="763"/>
                </a:cubicBezTo>
                <a:lnTo>
                  <a:pt x="770" y="767"/>
                </a:lnTo>
                <a:cubicBezTo>
                  <a:pt x="1235" y="287"/>
                  <a:pt x="1881" y="-12"/>
                  <a:pt x="2602" y="0"/>
                </a:cubicBezTo>
                <a:cubicBezTo>
                  <a:pt x="3115" y="9"/>
                  <a:pt x="3598" y="178"/>
                  <a:pt x="3994" y="462"/>
                </a:cubicBezTo>
                <a:cubicBezTo>
                  <a:pt x="4256" y="649"/>
                  <a:pt x="4476" y="886"/>
                  <a:pt x="4697" y="1121"/>
                </a:cubicBezTo>
                <a:cubicBezTo>
                  <a:pt x="6318" y="2840"/>
                  <a:pt x="7933" y="4568"/>
                  <a:pt x="9532" y="6307"/>
                </a:cubicBezTo>
                <a:cubicBezTo>
                  <a:pt x="11131" y="8047"/>
                  <a:pt x="12712" y="9798"/>
                  <a:pt x="14278" y="11568"/>
                </a:cubicBezTo>
                <a:lnTo>
                  <a:pt x="14296" y="11565"/>
                </a:lnTo>
                <a:lnTo>
                  <a:pt x="17989" y="10865"/>
                </a:lnTo>
                <a:lnTo>
                  <a:pt x="21588" y="14711"/>
                </a:lnTo>
                <a:lnTo>
                  <a:pt x="20881" y="17697"/>
                </a:lnTo>
                <a:lnTo>
                  <a:pt x="18048" y="14633"/>
                </a:lnTo>
                <a:lnTo>
                  <a:pt x="15837" y="15839"/>
                </a:lnTo>
                <a:lnTo>
                  <a:pt x="14631" y="18051"/>
                </a:lnTo>
                <a:lnTo>
                  <a:pt x="17695" y="20884"/>
                </a:lnTo>
                <a:lnTo>
                  <a:pt x="14713" y="21588"/>
                </a:lnTo>
                <a:lnTo>
                  <a:pt x="10865" y="17991"/>
                </a:lnTo>
                <a:close/>
                <a:moveTo>
                  <a:pt x="1671" y="3485"/>
                </a:moveTo>
                <a:cubicBezTo>
                  <a:pt x="1899" y="3713"/>
                  <a:pt x="2213" y="3854"/>
                  <a:pt x="2561" y="3854"/>
                </a:cubicBezTo>
                <a:cubicBezTo>
                  <a:pt x="3256" y="3854"/>
                  <a:pt x="3819" y="3291"/>
                  <a:pt x="3819" y="2595"/>
                </a:cubicBezTo>
                <a:cubicBezTo>
                  <a:pt x="3819" y="1900"/>
                  <a:pt x="3256" y="1337"/>
                  <a:pt x="2561" y="1337"/>
                </a:cubicBezTo>
                <a:cubicBezTo>
                  <a:pt x="1865" y="1337"/>
                  <a:pt x="1303" y="1900"/>
                  <a:pt x="1303" y="2595"/>
                </a:cubicBezTo>
                <a:cubicBezTo>
                  <a:pt x="1303" y="2943"/>
                  <a:pt x="1443" y="3257"/>
                  <a:pt x="1671" y="3485"/>
                </a:cubicBezTo>
                <a:close/>
              </a:path>
            </a:pathLst>
          </a:custGeom>
          <a:solidFill>
            <a:srgbClr val="2E58A6"/>
          </a:solidFill>
          <a:ln w="12700">
            <a:miter lim="400000"/>
          </a:ln>
        </p:spPr>
        <p:txBody>
          <a:bodyPr lIns="19050" tIns="19050" rIns="19050" bIns="19050"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9" name="Text Placeholder 8"/>
          <p:cNvSpPr>
            <a:spLocks noGrp="1"/>
          </p:cNvSpPr>
          <p:nvPr>
            <p:ph type="body" sz="quarter" idx="11"/>
          </p:nvPr>
        </p:nvSpPr>
        <p:spPr>
          <a:xfrm>
            <a:off x="628650" y="1435100"/>
            <a:ext cx="5391150" cy="2819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96465784"/>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770022311"/>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extLst>
                  <p:ext uri="{D42A27DB-BD31-4B8C-83A1-F6EECF244321}">
                    <p14:modId xmlns:p14="http://schemas.microsoft.com/office/powerpoint/2010/main" val="804377598"/>
                  </p:ext>
                </p:extLst>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extLst>
                  <p:ext uri="{D42A27DB-BD31-4B8C-83A1-F6EECF244321}">
                    <p14:modId xmlns:p14="http://schemas.microsoft.com/office/powerpoint/2010/main" val="726147552"/>
                  </p:ext>
                </p:extLst>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extLst>
                  <p:ext uri="{D42A27DB-BD31-4B8C-83A1-F6EECF244321}">
                    <p14:modId xmlns:p14="http://schemas.microsoft.com/office/powerpoint/2010/main" val="362534452"/>
                  </p:ext>
                </p:extLst>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770022311"/>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p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8" name="Shape 1073741829"/>
          <p:cNvSpPr/>
          <p:nvPr userDrawn="1"/>
        </p:nvSpPr>
        <p:spPr>
          <a:xfrm>
            <a:off x="666750"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49" name="Shape 1073741830"/>
          <p:cNvSpPr txBox="1"/>
          <p:nvPr userDrawn="1"/>
        </p:nvSpPr>
        <p:spPr>
          <a:xfrm>
            <a:off x="810829"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1</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59" name="Shape 1073741838"/>
          <p:cNvSpPr/>
          <p:nvPr userDrawn="1"/>
        </p:nvSpPr>
        <p:spPr>
          <a:xfrm>
            <a:off x="1315733" y="1455687"/>
            <a:ext cx="966146" cy="960667"/>
          </a:xfrm>
          <a:prstGeom prst="ellipse">
            <a:avLst/>
          </a:prstGeom>
          <a:solidFill>
            <a:schemeClr val="accent1"/>
          </a:solidFill>
          <a:ln w="12700" cap="flat">
            <a:noFill/>
            <a:miter lim="400000"/>
          </a:ln>
          <a:effectLst/>
        </p:spPr>
        <p:txBody>
          <a:bodyPr/>
          <a:lstStyle/>
          <a:p>
            <a:endParaRPr lang="en-GB"/>
          </a:p>
        </p:txBody>
      </p:sp>
      <p:sp>
        <p:nvSpPr>
          <p:cNvPr id="64" name="Text Placeholder 63"/>
          <p:cNvSpPr>
            <a:spLocks noGrp="1"/>
          </p:cNvSpPr>
          <p:nvPr>
            <p:ph type="body" sz="quarter" idx="11"/>
          </p:nvPr>
        </p:nvSpPr>
        <p:spPr>
          <a:xfrm>
            <a:off x="811213" y="2934448"/>
            <a:ext cx="2101850" cy="1333500"/>
          </a:xfrm>
        </p:spPr>
        <p:txBody>
          <a:bodyPr>
            <a:normAutofit/>
          </a:bodyPr>
          <a:lstStyle>
            <a:lvl1pPr marL="0" indent="0">
              <a:buNone/>
              <a:defRPr sz="1400"/>
            </a:lvl1pPr>
          </a:lstStyle>
          <a:p>
            <a:pPr lvl="0"/>
            <a:endParaRPr lang="en-GB"/>
          </a:p>
        </p:txBody>
      </p:sp>
      <p:sp>
        <p:nvSpPr>
          <p:cNvPr id="65" name="Shape 1073741829"/>
          <p:cNvSpPr/>
          <p:nvPr userDrawn="1"/>
        </p:nvSpPr>
        <p:spPr>
          <a:xfrm>
            <a:off x="3337735"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66" name="Shape 1073741830"/>
          <p:cNvSpPr txBox="1"/>
          <p:nvPr userDrawn="1"/>
        </p:nvSpPr>
        <p:spPr>
          <a:xfrm>
            <a:off x="3481814"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2</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67" name="Shape 1073741838"/>
          <p:cNvSpPr/>
          <p:nvPr userDrawn="1"/>
        </p:nvSpPr>
        <p:spPr>
          <a:xfrm>
            <a:off x="3986718" y="1455687"/>
            <a:ext cx="966146" cy="960667"/>
          </a:xfrm>
          <a:prstGeom prst="ellipse">
            <a:avLst/>
          </a:prstGeom>
          <a:solidFill>
            <a:schemeClr val="accent3"/>
          </a:solidFill>
          <a:ln w="12700" cap="flat">
            <a:noFill/>
            <a:miter lim="400000"/>
          </a:ln>
          <a:effectLst/>
        </p:spPr>
        <p:txBody>
          <a:bodyPr/>
          <a:lstStyle/>
          <a:p>
            <a:endParaRPr lang="en-GB"/>
          </a:p>
        </p:txBody>
      </p:sp>
      <p:sp>
        <p:nvSpPr>
          <p:cNvPr id="68" name="Text Placeholder 63"/>
          <p:cNvSpPr>
            <a:spLocks noGrp="1"/>
          </p:cNvSpPr>
          <p:nvPr>
            <p:ph type="body" sz="quarter" idx="12"/>
          </p:nvPr>
        </p:nvSpPr>
        <p:spPr>
          <a:xfrm>
            <a:off x="3482198" y="2934448"/>
            <a:ext cx="2101850" cy="1333500"/>
          </a:xfrm>
        </p:spPr>
        <p:txBody>
          <a:bodyPr>
            <a:normAutofit/>
          </a:bodyPr>
          <a:lstStyle>
            <a:lvl1pPr marL="0" indent="0">
              <a:buNone/>
              <a:defRPr sz="1400"/>
            </a:lvl1pPr>
          </a:lstStyle>
          <a:p>
            <a:pPr lvl="0"/>
            <a:endParaRPr lang="en-GB"/>
          </a:p>
        </p:txBody>
      </p:sp>
      <p:sp>
        <p:nvSpPr>
          <p:cNvPr id="69" name="Shape 1073741829"/>
          <p:cNvSpPr/>
          <p:nvPr userDrawn="1"/>
        </p:nvSpPr>
        <p:spPr>
          <a:xfrm>
            <a:off x="6008720" y="1869742"/>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70" name="Shape 1073741830"/>
          <p:cNvSpPr txBox="1"/>
          <p:nvPr userDrawn="1"/>
        </p:nvSpPr>
        <p:spPr>
          <a:xfrm>
            <a:off x="6152799" y="2452798"/>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3</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71" name="Shape 1073741838"/>
          <p:cNvSpPr/>
          <p:nvPr userDrawn="1"/>
        </p:nvSpPr>
        <p:spPr>
          <a:xfrm>
            <a:off x="6657703" y="1411712"/>
            <a:ext cx="966146" cy="960667"/>
          </a:xfrm>
          <a:prstGeom prst="ellipse">
            <a:avLst/>
          </a:prstGeom>
          <a:solidFill>
            <a:schemeClr val="accent5"/>
          </a:solidFill>
          <a:ln w="12700" cap="flat">
            <a:noFill/>
            <a:miter lim="400000"/>
          </a:ln>
          <a:effectLst/>
        </p:spPr>
        <p:txBody>
          <a:bodyPr/>
          <a:lstStyle/>
          <a:p>
            <a:endParaRPr lang="en-GB"/>
          </a:p>
        </p:txBody>
      </p:sp>
      <p:sp>
        <p:nvSpPr>
          <p:cNvPr id="72" name="Text Placeholder 63"/>
          <p:cNvSpPr>
            <a:spLocks noGrp="1"/>
          </p:cNvSpPr>
          <p:nvPr>
            <p:ph type="body" sz="quarter" idx="13"/>
          </p:nvPr>
        </p:nvSpPr>
        <p:spPr>
          <a:xfrm>
            <a:off x="6153183" y="2890473"/>
            <a:ext cx="2101850" cy="133350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1970187131"/>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gagem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5676900" y="1063430"/>
            <a:ext cx="3213100" cy="3443705"/>
            <a:chOff x="7014130" y="2129162"/>
            <a:chExt cx="4339670" cy="4728838"/>
          </a:xfrm>
        </p:grpSpPr>
        <p:sp>
          <p:nvSpPr>
            <p:cNvPr id="5" name="Shape 1073741825"/>
            <p:cNvSpPr/>
            <p:nvPr/>
          </p:nvSpPr>
          <p:spPr>
            <a:xfrm>
              <a:off x="7014130" y="3671050"/>
              <a:ext cx="940151" cy="3186950"/>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8"/>
                    <a:pt x="11046" y="97"/>
                  </a:cubicBezTo>
                  <a:cubicBezTo>
                    <a:pt x="10754" y="166"/>
                    <a:pt x="10557" y="268"/>
                    <a:pt x="10515" y="387"/>
                  </a:cubicBezTo>
                  <a:lnTo>
                    <a:pt x="9930" y="3661"/>
                  </a:lnTo>
                  <a:lnTo>
                    <a:pt x="9345" y="3641"/>
                  </a:lnTo>
                  <a:lnTo>
                    <a:pt x="8040" y="1194"/>
                  </a:lnTo>
                  <a:cubicBezTo>
                    <a:pt x="7997" y="1075"/>
                    <a:pt x="7800" y="972"/>
                    <a:pt x="7509" y="902"/>
                  </a:cubicBezTo>
                  <a:cubicBezTo>
                    <a:pt x="7218" y="832"/>
                    <a:pt x="6836" y="795"/>
                    <a:pt x="6435" y="808"/>
                  </a:cubicBezTo>
                  <a:lnTo>
                    <a:pt x="6271" y="814"/>
                  </a:lnTo>
                  <a:cubicBezTo>
                    <a:pt x="5870" y="826"/>
                    <a:pt x="5527" y="887"/>
                    <a:pt x="5292" y="973"/>
                  </a:cubicBezTo>
                  <a:cubicBezTo>
                    <a:pt x="5057" y="1059"/>
                    <a:pt x="4930" y="1170"/>
                    <a:pt x="4972" y="1289"/>
                  </a:cubicBezTo>
                  <a:cubicBezTo>
                    <a:pt x="5170" y="1973"/>
                    <a:pt x="5458" y="2655"/>
                    <a:pt x="5836" y="3333"/>
                  </a:cubicBezTo>
                  <a:cubicBezTo>
                    <a:pt x="6102" y="3810"/>
                    <a:pt x="6417" y="4284"/>
                    <a:pt x="6700" y="4760"/>
                  </a:cubicBezTo>
                  <a:cubicBezTo>
                    <a:pt x="6771" y="4880"/>
                    <a:pt x="6841" y="5001"/>
                    <a:pt x="6727" y="5116"/>
                  </a:cubicBezTo>
                  <a:cubicBezTo>
                    <a:pt x="6670" y="5175"/>
                    <a:pt x="6566" y="5228"/>
                    <a:pt x="6401" y="5265"/>
                  </a:cubicBezTo>
                  <a:cubicBezTo>
                    <a:pt x="5957" y="5365"/>
                    <a:pt x="5433" y="5318"/>
                    <a:pt x="4993" y="5215"/>
                  </a:cubicBezTo>
                  <a:cubicBezTo>
                    <a:pt x="4584" y="5119"/>
                    <a:pt x="4220" y="4981"/>
                    <a:pt x="3864" y="4855"/>
                  </a:cubicBezTo>
                  <a:cubicBezTo>
                    <a:pt x="3502" y="4727"/>
                    <a:pt x="3055" y="4621"/>
                    <a:pt x="2592" y="4525"/>
                  </a:cubicBezTo>
                  <a:cubicBezTo>
                    <a:pt x="2269" y="4458"/>
                    <a:pt x="1933" y="4396"/>
                    <a:pt x="1552" y="4384"/>
                  </a:cubicBezTo>
                  <a:cubicBezTo>
                    <a:pt x="1148" y="4371"/>
                    <a:pt x="733" y="4417"/>
                    <a:pt x="436" y="4503"/>
                  </a:cubicBezTo>
                  <a:cubicBezTo>
                    <a:pt x="114" y="4596"/>
                    <a:pt x="-36" y="4724"/>
                    <a:pt x="8" y="4849"/>
                  </a:cubicBezTo>
                  <a:cubicBezTo>
                    <a:pt x="48" y="4964"/>
                    <a:pt x="259" y="5068"/>
                    <a:pt x="484" y="5171"/>
                  </a:cubicBezTo>
                  <a:cubicBezTo>
                    <a:pt x="2488" y="6091"/>
                    <a:pt x="4910" y="6923"/>
                    <a:pt x="7232" y="7775"/>
                  </a:cubicBezTo>
                  <a:cubicBezTo>
                    <a:pt x="7488" y="7869"/>
                    <a:pt x="7743" y="7963"/>
                    <a:pt x="7978" y="8062"/>
                  </a:cubicBezTo>
                  <a:cubicBezTo>
                    <a:pt x="8188" y="8150"/>
                    <a:pt x="8382" y="8243"/>
                    <a:pt x="8521" y="8343"/>
                  </a:cubicBezTo>
                  <a:cubicBezTo>
                    <a:pt x="8676" y="8454"/>
                    <a:pt x="8759" y="8573"/>
                    <a:pt x="8771" y="8693"/>
                  </a:cubicBezTo>
                  <a:cubicBezTo>
                    <a:pt x="8775" y="8733"/>
                    <a:pt x="8771" y="8774"/>
                    <a:pt x="8768" y="8814"/>
                  </a:cubicBezTo>
                  <a:cubicBezTo>
                    <a:pt x="8764" y="8886"/>
                    <a:pt x="8763" y="8957"/>
                    <a:pt x="8763" y="9029"/>
                  </a:cubicBezTo>
                  <a:cubicBezTo>
                    <a:pt x="8745" y="13217"/>
                    <a:pt x="8566" y="17404"/>
                    <a:pt x="8225" y="21590"/>
                  </a:cubicBezTo>
                  <a:lnTo>
                    <a:pt x="18572" y="21590"/>
                  </a:lnTo>
                  <a:cubicBezTo>
                    <a:pt x="18365" y="18891"/>
                    <a:pt x="18244" y="16192"/>
                    <a:pt x="18210" y="13492"/>
                  </a:cubicBezTo>
                  <a:cubicBezTo>
                    <a:pt x="18188" y="11757"/>
                    <a:pt x="18201" y="10021"/>
                    <a:pt x="17988" y="8287"/>
                  </a:cubicBezTo>
                  <a:cubicBezTo>
                    <a:pt x="17983" y="8246"/>
                    <a:pt x="17978" y="8206"/>
                    <a:pt x="17981" y="8165"/>
                  </a:cubicBezTo>
                  <a:cubicBezTo>
                    <a:pt x="17986" y="8105"/>
                    <a:pt x="18009" y="8045"/>
                    <a:pt x="18086" y="7990"/>
                  </a:cubicBezTo>
                  <a:cubicBezTo>
                    <a:pt x="18152" y="7943"/>
                    <a:pt x="18255" y="7901"/>
                    <a:pt x="18350" y="7858"/>
                  </a:cubicBezTo>
                  <a:cubicBezTo>
                    <a:pt x="18633" y="7729"/>
                    <a:pt x="18845" y="7589"/>
                    <a:pt x="19043" y="7447"/>
                  </a:cubicBezTo>
                  <a:cubicBezTo>
                    <a:pt x="19283" y="7277"/>
                    <a:pt x="19506" y="7102"/>
                    <a:pt x="19669" y="6922"/>
                  </a:cubicBezTo>
                  <a:cubicBezTo>
                    <a:pt x="19948" y="6613"/>
                    <a:pt x="20053" y="6292"/>
                    <a:pt x="20159" y="5974"/>
                  </a:cubicBezTo>
                  <a:cubicBezTo>
                    <a:pt x="20356" y="5378"/>
                    <a:pt x="20567" y="4782"/>
                    <a:pt x="20791" y="4187"/>
                  </a:cubicBezTo>
                  <a:cubicBezTo>
                    <a:pt x="21015" y="3593"/>
                    <a:pt x="21253" y="3000"/>
                    <a:pt x="21505" y="2408"/>
                  </a:cubicBezTo>
                  <a:cubicBezTo>
                    <a:pt x="21564" y="2290"/>
                    <a:pt x="21466" y="2177"/>
                    <a:pt x="21260" y="2085"/>
                  </a:cubicBezTo>
                  <a:cubicBezTo>
                    <a:pt x="21084" y="2007"/>
                    <a:pt x="20825" y="1942"/>
                    <a:pt x="20506" y="1906"/>
                  </a:cubicBezTo>
                  <a:lnTo>
                    <a:pt x="20540" y="1898"/>
                  </a:lnTo>
                  <a:cubicBezTo>
                    <a:pt x="20142" y="1878"/>
                    <a:pt x="19752" y="1905"/>
                    <a:pt x="19445" y="1969"/>
                  </a:cubicBezTo>
                  <a:cubicBezTo>
                    <a:pt x="19137" y="2032"/>
                    <a:pt x="18909" y="2131"/>
                    <a:pt x="18839" y="2249"/>
                  </a:cubicBezTo>
                  <a:lnTo>
                    <a:pt x="17241" y="3979"/>
                  </a:lnTo>
                  <a:lnTo>
                    <a:pt x="16751" y="3957"/>
                  </a:lnTo>
                  <a:lnTo>
                    <a:pt x="16622" y="3951"/>
                  </a:lnTo>
                  <a:lnTo>
                    <a:pt x="18282" y="1154"/>
                  </a:lnTo>
                  <a:cubicBezTo>
                    <a:pt x="18352" y="1036"/>
                    <a:pt x="18251" y="922"/>
                    <a:pt x="18037" y="832"/>
                  </a:cubicBezTo>
                  <a:cubicBezTo>
                    <a:pt x="17823" y="741"/>
                    <a:pt x="17496" y="673"/>
                    <a:pt x="17098" y="653"/>
                  </a:cubicBezTo>
                  <a:lnTo>
                    <a:pt x="16942" y="644"/>
                  </a:lnTo>
                  <a:cubicBezTo>
                    <a:pt x="16544" y="624"/>
                    <a:pt x="16161" y="653"/>
                    <a:pt x="15854" y="717"/>
                  </a:cubicBezTo>
                  <a:cubicBezTo>
                    <a:pt x="15546" y="781"/>
                    <a:pt x="15319" y="879"/>
                    <a:pt x="15248" y="997"/>
                  </a:cubicBezTo>
                  <a:lnTo>
                    <a:pt x="13582" y="3816"/>
                  </a:lnTo>
                  <a:lnTo>
                    <a:pt x="12977" y="3794"/>
                  </a:lnTo>
                  <a:lnTo>
                    <a:pt x="13582" y="481"/>
                  </a:lnTo>
                  <a:cubicBezTo>
                    <a:pt x="13624" y="363"/>
                    <a:pt x="13499" y="250"/>
                    <a:pt x="13263" y="163"/>
                  </a:cubicBezTo>
                  <a:cubicBezTo>
                    <a:pt x="13027" y="77"/>
                    <a:pt x="12685" y="19"/>
                    <a:pt x="12283" y="7"/>
                  </a:cubicBezTo>
                  <a:lnTo>
                    <a:pt x="12120" y="2"/>
                  </a:lnTo>
                  <a:close/>
                </a:path>
              </a:pathLst>
            </a:custGeom>
            <a:solidFill>
              <a:schemeClr val="accent4"/>
            </a:solidFill>
            <a:ln w="12700" cap="flat">
              <a:noFill/>
              <a:miter lim="400000"/>
            </a:ln>
            <a:effectLst/>
          </p:spPr>
          <p:txBody>
            <a:bodyPr/>
            <a:lstStyle/>
            <a:p>
              <a:endParaRPr lang="en-GB"/>
            </a:p>
          </p:txBody>
        </p:sp>
        <p:sp>
          <p:nvSpPr>
            <p:cNvPr id="6" name="Shape 1073741826"/>
            <p:cNvSpPr/>
            <p:nvPr/>
          </p:nvSpPr>
          <p:spPr>
            <a:xfrm>
              <a:off x="7439810" y="2594884"/>
              <a:ext cx="1306184" cy="4263116"/>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8"/>
                    <a:pt x="11046" y="100"/>
                  </a:cubicBezTo>
                  <a:cubicBezTo>
                    <a:pt x="10754" y="172"/>
                    <a:pt x="10557" y="278"/>
                    <a:pt x="10515" y="401"/>
                  </a:cubicBezTo>
                  <a:lnTo>
                    <a:pt x="9930" y="3802"/>
                  </a:lnTo>
                  <a:lnTo>
                    <a:pt x="9345" y="3781"/>
                  </a:lnTo>
                  <a:lnTo>
                    <a:pt x="8040" y="1239"/>
                  </a:lnTo>
                  <a:cubicBezTo>
                    <a:pt x="7997" y="1116"/>
                    <a:pt x="7800" y="1009"/>
                    <a:pt x="7509" y="936"/>
                  </a:cubicBezTo>
                  <a:cubicBezTo>
                    <a:pt x="7218" y="864"/>
                    <a:pt x="6836" y="825"/>
                    <a:pt x="6435" y="838"/>
                  </a:cubicBezTo>
                  <a:lnTo>
                    <a:pt x="6271" y="844"/>
                  </a:lnTo>
                  <a:cubicBezTo>
                    <a:pt x="5870" y="857"/>
                    <a:pt x="5527" y="920"/>
                    <a:pt x="5292" y="1009"/>
                  </a:cubicBezTo>
                  <a:cubicBezTo>
                    <a:pt x="5057" y="1099"/>
                    <a:pt x="4930" y="1214"/>
                    <a:pt x="4972" y="1338"/>
                  </a:cubicBezTo>
                  <a:cubicBezTo>
                    <a:pt x="5170" y="2049"/>
                    <a:pt x="5458" y="2757"/>
                    <a:pt x="5836" y="3461"/>
                  </a:cubicBezTo>
                  <a:cubicBezTo>
                    <a:pt x="6102" y="3957"/>
                    <a:pt x="6417" y="4449"/>
                    <a:pt x="6700" y="4943"/>
                  </a:cubicBezTo>
                  <a:cubicBezTo>
                    <a:pt x="6771" y="5068"/>
                    <a:pt x="6841" y="5193"/>
                    <a:pt x="6727" y="5313"/>
                  </a:cubicBezTo>
                  <a:cubicBezTo>
                    <a:pt x="6670" y="5374"/>
                    <a:pt x="6566" y="5429"/>
                    <a:pt x="6401" y="5468"/>
                  </a:cubicBezTo>
                  <a:cubicBezTo>
                    <a:pt x="5957" y="5571"/>
                    <a:pt x="5433" y="5523"/>
                    <a:pt x="4993" y="5416"/>
                  </a:cubicBezTo>
                  <a:cubicBezTo>
                    <a:pt x="4584" y="5316"/>
                    <a:pt x="4220" y="5173"/>
                    <a:pt x="3864" y="5042"/>
                  </a:cubicBezTo>
                  <a:cubicBezTo>
                    <a:pt x="3502" y="4908"/>
                    <a:pt x="3055" y="4799"/>
                    <a:pt x="2592" y="4699"/>
                  </a:cubicBezTo>
                  <a:cubicBezTo>
                    <a:pt x="2269" y="4629"/>
                    <a:pt x="1933" y="4565"/>
                    <a:pt x="1552" y="4552"/>
                  </a:cubicBezTo>
                  <a:cubicBezTo>
                    <a:pt x="1148" y="4539"/>
                    <a:pt x="733" y="4586"/>
                    <a:pt x="436" y="4676"/>
                  </a:cubicBezTo>
                  <a:cubicBezTo>
                    <a:pt x="114" y="4773"/>
                    <a:pt x="-36" y="4906"/>
                    <a:pt x="8" y="5035"/>
                  </a:cubicBezTo>
                  <a:cubicBezTo>
                    <a:pt x="48" y="5155"/>
                    <a:pt x="259" y="5263"/>
                    <a:pt x="484" y="5370"/>
                  </a:cubicBezTo>
                  <a:cubicBezTo>
                    <a:pt x="2488" y="6326"/>
                    <a:pt x="4910" y="7189"/>
                    <a:pt x="7232" y="8074"/>
                  </a:cubicBezTo>
                  <a:cubicBezTo>
                    <a:pt x="7488" y="8172"/>
                    <a:pt x="7743" y="8270"/>
                    <a:pt x="7978" y="8372"/>
                  </a:cubicBezTo>
                  <a:cubicBezTo>
                    <a:pt x="8188" y="8464"/>
                    <a:pt x="8382" y="8560"/>
                    <a:pt x="8521" y="8664"/>
                  </a:cubicBezTo>
                  <a:cubicBezTo>
                    <a:pt x="8676" y="8780"/>
                    <a:pt x="8759" y="8903"/>
                    <a:pt x="8771" y="9028"/>
                  </a:cubicBezTo>
                  <a:cubicBezTo>
                    <a:pt x="8775" y="9070"/>
                    <a:pt x="8771" y="9112"/>
                    <a:pt x="8768" y="9153"/>
                  </a:cubicBezTo>
                  <a:cubicBezTo>
                    <a:pt x="8764" y="9228"/>
                    <a:pt x="8763" y="9303"/>
                    <a:pt x="8763" y="9377"/>
                  </a:cubicBezTo>
                  <a:cubicBezTo>
                    <a:pt x="8746" y="13448"/>
                    <a:pt x="8567" y="17519"/>
                    <a:pt x="8225" y="21589"/>
                  </a:cubicBezTo>
                  <a:lnTo>
                    <a:pt x="18572" y="21589"/>
                  </a:lnTo>
                  <a:cubicBezTo>
                    <a:pt x="18367" y="19064"/>
                    <a:pt x="18246" y="16538"/>
                    <a:pt x="18210" y="14012"/>
                  </a:cubicBezTo>
                  <a:cubicBezTo>
                    <a:pt x="18184" y="12210"/>
                    <a:pt x="18201" y="10407"/>
                    <a:pt x="17988" y="8606"/>
                  </a:cubicBezTo>
                  <a:cubicBezTo>
                    <a:pt x="17983" y="8564"/>
                    <a:pt x="17978" y="8522"/>
                    <a:pt x="17981" y="8479"/>
                  </a:cubicBezTo>
                  <a:cubicBezTo>
                    <a:pt x="17986" y="8418"/>
                    <a:pt x="18009" y="8355"/>
                    <a:pt x="18086" y="8298"/>
                  </a:cubicBezTo>
                  <a:cubicBezTo>
                    <a:pt x="18152" y="8249"/>
                    <a:pt x="18255" y="8205"/>
                    <a:pt x="18350" y="8160"/>
                  </a:cubicBezTo>
                  <a:cubicBezTo>
                    <a:pt x="18633" y="8027"/>
                    <a:pt x="18845" y="7881"/>
                    <a:pt x="19043" y="7734"/>
                  </a:cubicBezTo>
                  <a:cubicBezTo>
                    <a:pt x="19283" y="7557"/>
                    <a:pt x="19506" y="7376"/>
                    <a:pt x="19669" y="7188"/>
                  </a:cubicBezTo>
                  <a:cubicBezTo>
                    <a:pt x="19948" y="6868"/>
                    <a:pt x="20053" y="6535"/>
                    <a:pt x="20159" y="6204"/>
                  </a:cubicBezTo>
                  <a:cubicBezTo>
                    <a:pt x="20356" y="5585"/>
                    <a:pt x="20567" y="4966"/>
                    <a:pt x="20791" y="4348"/>
                  </a:cubicBezTo>
                  <a:cubicBezTo>
                    <a:pt x="21015" y="3731"/>
                    <a:pt x="21253" y="3115"/>
                    <a:pt x="21505" y="2500"/>
                  </a:cubicBezTo>
                  <a:cubicBezTo>
                    <a:pt x="21564" y="2378"/>
                    <a:pt x="21466" y="2261"/>
                    <a:pt x="21260" y="2165"/>
                  </a:cubicBezTo>
                  <a:cubicBezTo>
                    <a:pt x="21084" y="2083"/>
                    <a:pt x="20825" y="2016"/>
                    <a:pt x="20506" y="1979"/>
                  </a:cubicBezTo>
                  <a:lnTo>
                    <a:pt x="20540" y="1971"/>
                  </a:lnTo>
                  <a:cubicBezTo>
                    <a:pt x="20142" y="1949"/>
                    <a:pt x="19752" y="1978"/>
                    <a:pt x="19445" y="2044"/>
                  </a:cubicBezTo>
                  <a:cubicBezTo>
                    <a:pt x="19137" y="2110"/>
                    <a:pt x="18909" y="2213"/>
                    <a:pt x="18839" y="2335"/>
                  </a:cubicBezTo>
                  <a:lnTo>
                    <a:pt x="17241" y="4132"/>
                  </a:lnTo>
                  <a:lnTo>
                    <a:pt x="16751" y="4109"/>
                  </a:lnTo>
                  <a:lnTo>
                    <a:pt x="16622" y="4103"/>
                  </a:lnTo>
                  <a:lnTo>
                    <a:pt x="18282" y="1198"/>
                  </a:lnTo>
                  <a:cubicBezTo>
                    <a:pt x="18352" y="1075"/>
                    <a:pt x="18251" y="957"/>
                    <a:pt x="18037" y="863"/>
                  </a:cubicBezTo>
                  <a:cubicBezTo>
                    <a:pt x="17823" y="769"/>
                    <a:pt x="17496" y="699"/>
                    <a:pt x="17098" y="677"/>
                  </a:cubicBezTo>
                  <a:lnTo>
                    <a:pt x="16942" y="669"/>
                  </a:lnTo>
                  <a:cubicBezTo>
                    <a:pt x="16544" y="647"/>
                    <a:pt x="16161" y="678"/>
                    <a:pt x="15854" y="744"/>
                  </a:cubicBezTo>
                  <a:cubicBezTo>
                    <a:pt x="15546" y="810"/>
                    <a:pt x="15319" y="912"/>
                    <a:pt x="15248" y="1035"/>
                  </a:cubicBezTo>
                  <a:lnTo>
                    <a:pt x="13582" y="3963"/>
                  </a:lnTo>
                  <a:lnTo>
                    <a:pt x="12977" y="3940"/>
                  </a:lnTo>
                  <a:lnTo>
                    <a:pt x="13582" y="499"/>
                  </a:lnTo>
                  <a:cubicBezTo>
                    <a:pt x="13624" y="376"/>
                    <a:pt x="13499" y="259"/>
                    <a:pt x="13263" y="169"/>
                  </a:cubicBezTo>
                  <a:cubicBezTo>
                    <a:pt x="13027" y="80"/>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7" name="Shape 1073741827"/>
            <p:cNvSpPr/>
            <p:nvPr/>
          </p:nvSpPr>
          <p:spPr>
            <a:xfrm flipH="1">
              <a:off x="10464595" y="3820836"/>
              <a:ext cx="889205" cy="3037164"/>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7"/>
                    <a:pt x="11046" y="96"/>
                  </a:cubicBezTo>
                  <a:cubicBezTo>
                    <a:pt x="10754" y="165"/>
                    <a:pt x="10557" y="266"/>
                    <a:pt x="10515" y="384"/>
                  </a:cubicBezTo>
                  <a:lnTo>
                    <a:pt x="9930" y="3634"/>
                  </a:lnTo>
                  <a:lnTo>
                    <a:pt x="9345" y="3614"/>
                  </a:lnTo>
                  <a:lnTo>
                    <a:pt x="8040" y="1185"/>
                  </a:lnTo>
                  <a:cubicBezTo>
                    <a:pt x="7997" y="1067"/>
                    <a:pt x="7800" y="964"/>
                    <a:pt x="7509" y="895"/>
                  </a:cubicBezTo>
                  <a:cubicBezTo>
                    <a:pt x="7218" y="826"/>
                    <a:pt x="6836" y="789"/>
                    <a:pt x="6435" y="801"/>
                  </a:cubicBezTo>
                  <a:lnTo>
                    <a:pt x="6271" y="807"/>
                  </a:lnTo>
                  <a:cubicBezTo>
                    <a:pt x="5870" y="820"/>
                    <a:pt x="5527" y="880"/>
                    <a:pt x="5292" y="965"/>
                  </a:cubicBezTo>
                  <a:cubicBezTo>
                    <a:pt x="5057" y="1050"/>
                    <a:pt x="4930" y="1161"/>
                    <a:pt x="4972" y="1279"/>
                  </a:cubicBezTo>
                  <a:cubicBezTo>
                    <a:pt x="5170" y="1958"/>
                    <a:pt x="5458" y="2635"/>
                    <a:pt x="5836" y="3308"/>
                  </a:cubicBezTo>
                  <a:cubicBezTo>
                    <a:pt x="6102" y="3781"/>
                    <a:pt x="6417" y="4252"/>
                    <a:pt x="6700" y="4724"/>
                  </a:cubicBezTo>
                  <a:cubicBezTo>
                    <a:pt x="6771" y="4843"/>
                    <a:pt x="6841" y="4963"/>
                    <a:pt x="6727" y="5078"/>
                  </a:cubicBezTo>
                  <a:cubicBezTo>
                    <a:pt x="6670" y="5136"/>
                    <a:pt x="6566" y="5189"/>
                    <a:pt x="6401" y="5226"/>
                  </a:cubicBezTo>
                  <a:cubicBezTo>
                    <a:pt x="5957" y="5324"/>
                    <a:pt x="5433" y="5278"/>
                    <a:pt x="4993" y="5176"/>
                  </a:cubicBezTo>
                  <a:cubicBezTo>
                    <a:pt x="4584" y="5080"/>
                    <a:pt x="4220" y="4943"/>
                    <a:pt x="3864" y="4818"/>
                  </a:cubicBezTo>
                  <a:cubicBezTo>
                    <a:pt x="3502" y="4691"/>
                    <a:pt x="3053" y="4587"/>
                    <a:pt x="2592" y="4491"/>
                  </a:cubicBezTo>
                  <a:cubicBezTo>
                    <a:pt x="2271" y="4423"/>
                    <a:pt x="1933" y="4363"/>
                    <a:pt x="1552" y="4351"/>
                  </a:cubicBezTo>
                  <a:cubicBezTo>
                    <a:pt x="1148" y="4338"/>
                    <a:pt x="733" y="4383"/>
                    <a:pt x="436" y="4469"/>
                  </a:cubicBezTo>
                  <a:cubicBezTo>
                    <a:pt x="114" y="4562"/>
                    <a:pt x="-36" y="4688"/>
                    <a:pt x="8" y="4812"/>
                  </a:cubicBezTo>
                  <a:cubicBezTo>
                    <a:pt x="48" y="4926"/>
                    <a:pt x="259" y="5029"/>
                    <a:pt x="484" y="5132"/>
                  </a:cubicBezTo>
                  <a:cubicBezTo>
                    <a:pt x="2488" y="6045"/>
                    <a:pt x="4910" y="6870"/>
                    <a:pt x="7232" y="7716"/>
                  </a:cubicBezTo>
                  <a:cubicBezTo>
                    <a:pt x="7488" y="7809"/>
                    <a:pt x="7743" y="7903"/>
                    <a:pt x="7978" y="8001"/>
                  </a:cubicBezTo>
                  <a:cubicBezTo>
                    <a:pt x="8188" y="8089"/>
                    <a:pt x="8382" y="8180"/>
                    <a:pt x="8521" y="8280"/>
                  </a:cubicBezTo>
                  <a:cubicBezTo>
                    <a:pt x="8676" y="8390"/>
                    <a:pt x="8759" y="8508"/>
                    <a:pt x="8771" y="8627"/>
                  </a:cubicBezTo>
                  <a:cubicBezTo>
                    <a:pt x="8775" y="8667"/>
                    <a:pt x="8771" y="8707"/>
                    <a:pt x="8768" y="8747"/>
                  </a:cubicBezTo>
                  <a:cubicBezTo>
                    <a:pt x="8764" y="8819"/>
                    <a:pt x="8763" y="8890"/>
                    <a:pt x="8763" y="8961"/>
                  </a:cubicBezTo>
                  <a:cubicBezTo>
                    <a:pt x="8745" y="13171"/>
                    <a:pt x="8566" y="17381"/>
                    <a:pt x="8225" y="21590"/>
                  </a:cubicBezTo>
                  <a:lnTo>
                    <a:pt x="18572" y="21590"/>
                  </a:lnTo>
                  <a:cubicBezTo>
                    <a:pt x="18365" y="18857"/>
                    <a:pt x="18244" y="16124"/>
                    <a:pt x="18210" y="13391"/>
                  </a:cubicBezTo>
                  <a:cubicBezTo>
                    <a:pt x="18188" y="11668"/>
                    <a:pt x="18201" y="9945"/>
                    <a:pt x="17988" y="8224"/>
                  </a:cubicBezTo>
                  <a:cubicBezTo>
                    <a:pt x="17983" y="8184"/>
                    <a:pt x="17978" y="8144"/>
                    <a:pt x="17981" y="8103"/>
                  </a:cubicBezTo>
                  <a:cubicBezTo>
                    <a:pt x="17986" y="8044"/>
                    <a:pt x="18009" y="7985"/>
                    <a:pt x="18086" y="7930"/>
                  </a:cubicBezTo>
                  <a:cubicBezTo>
                    <a:pt x="18152" y="7883"/>
                    <a:pt x="18255" y="7841"/>
                    <a:pt x="18350" y="7798"/>
                  </a:cubicBezTo>
                  <a:cubicBezTo>
                    <a:pt x="18633" y="7671"/>
                    <a:pt x="18845" y="7532"/>
                    <a:pt x="19043" y="7391"/>
                  </a:cubicBezTo>
                  <a:cubicBezTo>
                    <a:pt x="19283" y="7222"/>
                    <a:pt x="19506" y="7049"/>
                    <a:pt x="19669" y="6869"/>
                  </a:cubicBezTo>
                  <a:cubicBezTo>
                    <a:pt x="19948" y="6563"/>
                    <a:pt x="20053" y="6245"/>
                    <a:pt x="20159" y="5929"/>
                  </a:cubicBezTo>
                  <a:cubicBezTo>
                    <a:pt x="20356" y="5337"/>
                    <a:pt x="20567" y="4746"/>
                    <a:pt x="20791" y="4155"/>
                  </a:cubicBezTo>
                  <a:cubicBezTo>
                    <a:pt x="21015" y="3566"/>
                    <a:pt x="21253" y="2977"/>
                    <a:pt x="21505" y="2389"/>
                  </a:cubicBezTo>
                  <a:cubicBezTo>
                    <a:pt x="21564" y="2273"/>
                    <a:pt x="21466" y="2161"/>
                    <a:pt x="21260" y="2070"/>
                  </a:cubicBezTo>
                  <a:cubicBezTo>
                    <a:pt x="21084" y="1991"/>
                    <a:pt x="20825" y="1927"/>
                    <a:pt x="20506" y="1892"/>
                  </a:cubicBezTo>
                  <a:lnTo>
                    <a:pt x="20540" y="1884"/>
                  </a:lnTo>
                  <a:cubicBezTo>
                    <a:pt x="20142" y="1863"/>
                    <a:pt x="19752" y="1891"/>
                    <a:pt x="19445" y="1954"/>
                  </a:cubicBezTo>
                  <a:cubicBezTo>
                    <a:pt x="19137" y="2017"/>
                    <a:pt x="18909" y="2115"/>
                    <a:pt x="18839" y="2231"/>
                  </a:cubicBezTo>
                  <a:lnTo>
                    <a:pt x="17241" y="3949"/>
                  </a:lnTo>
                  <a:lnTo>
                    <a:pt x="16751" y="3927"/>
                  </a:lnTo>
                  <a:lnTo>
                    <a:pt x="16622" y="3921"/>
                  </a:lnTo>
                  <a:lnTo>
                    <a:pt x="18282" y="1145"/>
                  </a:lnTo>
                  <a:cubicBezTo>
                    <a:pt x="18352" y="1028"/>
                    <a:pt x="18251" y="915"/>
                    <a:pt x="18037" y="825"/>
                  </a:cubicBezTo>
                  <a:cubicBezTo>
                    <a:pt x="17823" y="735"/>
                    <a:pt x="17496" y="668"/>
                    <a:pt x="17098" y="648"/>
                  </a:cubicBezTo>
                  <a:lnTo>
                    <a:pt x="16942" y="640"/>
                  </a:lnTo>
                  <a:cubicBezTo>
                    <a:pt x="16544" y="619"/>
                    <a:pt x="16161" y="648"/>
                    <a:pt x="15854" y="711"/>
                  </a:cubicBezTo>
                  <a:cubicBezTo>
                    <a:pt x="15546" y="775"/>
                    <a:pt x="15319" y="872"/>
                    <a:pt x="15248" y="989"/>
                  </a:cubicBezTo>
                  <a:lnTo>
                    <a:pt x="13582" y="3787"/>
                  </a:lnTo>
                  <a:lnTo>
                    <a:pt x="12977" y="3765"/>
                  </a:lnTo>
                  <a:lnTo>
                    <a:pt x="13582" y="478"/>
                  </a:lnTo>
                  <a:cubicBezTo>
                    <a:pt x="13624" y="360"/>
                    <a:pt x="13499" y="248"/>
                    <a:pt x="13263" y="162"/>
                  </a:cubicBezTo>
                  <a:cubicBezTo>
                    <a:pt x="13027" y="77"/>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8" name="Shape 1073741828"/>
            <p:cNvSpPr/>
            <p:nvPr/>
          </p:nvSpPr>
          <p:spPr>
            <a:xfrm>
              <a:off x="8059114" y="2129162"/>
              <a:ext cx="1464588" cy="4728838"/>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9"/>
                    <a:pt x="11046" y="101"/>
                  </a:cubicBezTo>
                  <a:cubicBezTo>
                    <a:pt x="10754" y="174"/>
                    <a:pt x="10557" y="281"/>
                    <a:pt x="10515" y="406"/>
                  </a:cubicBezTo>
                  <a:lnTo>
                    <a:pt x="9930" y="3843"/>
                  </a:lnTo>
                  <a:lnTo>
                    <a:pt x="9345" y="3822"/>
                  </a:lnTo>
                  <a:lnTo>
                    <a:pt x="8040" y="1253"/>
                  </a:lnTo>
                  <a:cubicBezTo>
                    <a:pt x="7997" y="1128"/>
                    <a:pt x="7800" y="1020"/>
                    <a:pt x="7509" y="947"/>
                  </a:cubicBezTo>
                  <a:cubicBezTo>
                    <a:pt x="7218" y="873"/>
                    <a:pt x="6836" y="834"/>
                    <a:pt x="6435" y="847"/>
                  </a:cubicBezTo>
                  <a:lnTo>
                    <a:pt x="6271" y="854"/>
                  </a:lnTo>
                  <a:cubicBezTo>
                    <a:pt x="5870" y="867"/>
                    <a:pt x="5527" y="930"/>
                    <a:pt x="5292" y="1021"/>
                  </a:cubicBezTo>
                  <a:cubicBezTo>
                    <a:pt x="5057" y="1111"/>
                    <a:pt x="4930" y="1228"/>
                    <a:pt x="4972" y="1352"/>
                  </a:cubicBezTo>
                  <a:cubicBezTo>
                    <a:pt x="5170" y="2071"/>
                    <a:pt x="5458" y="2787"/>
                    <a:pt x="5836" y="3499"/>
                  </a:cubicBezTo>
                  <a:cubicBezTo>
                    <a:pt x="6102" y="4000"/>
                    <a:pt x="6417" y="4498"/>
                    <a:pt x="6700" y="4997"/>
                  </a:cubicBezTo>
                  <a:cubicBezTo>
                    <a:pt x="6771" y="5123"/>
                    <a:pt x="6841" y="5249"/>
                    <a:pt x="6727" y="5371"/>
                  </a:cubicBezTo>
                  <a:cubicBezTo>
                    <a:pt x="6670" y="5432"/>
                    <a:pt x="6566" y="5488"/>
                    <a:pt x="6401" y="5527"/>
                  </a:cubicBezTo>
                  <a:cubicBezTo>
                    <a:pt x="5957" y="5632"/>
                    <a:pt x="5433" y="5583"/>
                    <a:pt x="4993" y="5475"/>
                  </a:cubicBezTo>
                  <a:cubicBezTo>
                    <a:pt x="4584" y="5374"/>
                    <a:pt x="4220" y="5229"/>
                    <a:pt x="3864" y="5096"/>
                  </a:cubicBezTo>
                  <a:cubicBezTo>
                    <a:pt x="3502" y="4962"/>
                    <a:pt x="3055" y="4851"/>
                    <a:pt x="2592" y="4750"/>
                  </a:cubicBezTo>
                  <a:cubicBezTo>
                    <a:pt x="2269" y="4679"/>
                    <a:pt x="1933" y="4615"/>
                    <a:pt x="1552" y="4602"/>
                  </a:cubicBezTo>
                  <a:cubicBezTo>
                    <a:pt x="1148" y="4588"/>
                    <a:pt x="733" y="4636"/>
                    <a:pt x="436" y="4727"/>
                  </a:cubicBezTo>
                  <a:cubicBezTo>
                    <a:pt x="114" y="4825"/>
                    <a:pt x="-36" y="4959"/>
                    <a:pt x="8" y="5090"/>
                  </a:cubicBezTo>
                  <a:cubicBezTo>
                    <a:pt x="48" y="5211"/>
                    <a:pt x="259" y="5320"/>
                    <a:pt x="484" y="5428"/>
                  </a:cubicBezTo>
                  <a:cubicBezTo>
                    <a:pt x="2488" y="6394"/>
                    <a:pt x="4910" y="7267"/>
                    <a:pt x="7232" y="8162"/>
                  </a:cubicBezTo>
                  <a:cubicBezTo>
                    <a:pt x="7488" y="8261"/>
                    <a:pt x="7743" y="8360"/>
                    <a:pt x="7978" y="8463"/>
                  </a:cubicBezTo>
                  <a:cubicBezTo>
                    <a:pt x="8188" y="8556"/>
                    <a:pt x="8382" y="8653"/>
                    <a:pt x="8521" y="8758"/>
                  </a:cubicBezTo>
                  <a:cubicBezTo>
                    <a:pt x="8676" y="8875"/>
                    <a:pt x="8759" y="9000"/>
                    <a:pt x="8771" y="9126"/>
                  </a:cubicBezTo>
                  <a:cubicBezTo>
                    <a:pt x="8775" y="9168"/>
                    <a:pt x="8771" y="9210"/>
                    <a:pt x="8768" y="9253"/>
                  </a:cubicBezTo>
                  <a:cubicBezTo>
                    <a:pt x="8764" y="9328"/>
                    <a:pt x="8763" y="9403"/>
                    <a:pt x="8763" y="9479"/>
                  </a:cubicBezTo>
                  <a:cubicBezTo>
                    <a:pt x="8746" y="13516"/>
                    <a:pt x="8567" y="17553"/>
                    <a:pt x="8225" y="21589"/>
                  </a:cubicBezTo>
                  <a:lnTo>
                    <a:pt x="18572" y="21589"/>
                  </a:lnTo>
                  <a:cubicBezTo>
                    <a:pt x="18368" y="19115"/>
                    <a:pt x="18247" y="16640"/>
                    <a:pt x="18210" y="14164"/>
                  </a:cubicBezTo>
                  <a:cubicBezTo>
                    <a:pt x="18183" y="12342"/>
                    <a:pt x="18201" y="10520"/>
                    <a:pt x="17988" y="8699"/>
                  </a:cubicBezTo>
                  <a:cubicBezTo>
                    <a:pt x="17983" y="8657"/>
                    <a:pt x="17978" y="8614"/>
                    <a:pt x="17981" y="8571"/>
                  </a:cubicBezTo>
                  <a:cubicBezTo>
                    <a:pt x="17986" y="8509"/>
                    <a:pt x="18009" y="8446"/>
                    <a:pt x="18086" y="8388"/>
                  </a:cubicBezTo>
                  <a:cubicBezTo>
                    <a:pt x="18152" y="8338"/>
                    <a:pt x="18255" y="8294"/>
                    <a:pt x="18350" y="8249"/>
                  </a:cubicBezTo>
                  <a:cubicBezTo>
                    <a:pt x="18633" y="8114"/>
                    <a:pt x="18845" y="7967"/>
                    <a:pt x="19043" y="7818"/>
                  </a:cubicBezTo>
                  <a:cubicBezTo>
                    <a:pt x="19283" y="7639"/>
                    <a:pt x="19506" y="7456"/>
                    <a:pt x="19669" y="7266"/>
                  </a:cubicBezTo>
                  <a:cubicBezTo>
                    <a:pt x="19948" y="6943"/>
                    <a:pt x="20053" y="6606"/>
                    <a:pt x="20159" y="6271"/>
                  </a:cubicBezTo>
                  <a:cubicBezTo>
                    <a:pt x="20356" y="5645"/>
                    <a:pt x="20567" y="5020"/>
                    <a:pt x="20791" y="4395"/>
                  </a:cubicBezTo>
                  <a:cubicBezTo>
                    <a:pt x="21015" y="3772"/>
                    <a:pt x="21253" y="3149"/>
                    <a:pt x="21505" y="2527"/>
                  </a:cubicBezTo>
                  <a:cubicBezTo>
                    <a:pt x="21564" y="2404"/>
                    <a:pt x="21466" y="2285"/>
                    <a:pt x="21260" y="2189"/>
                  </a:cubicBezTo>
                  <a:cubicBezTo>
                    <a:pt x="21084" y="2106"/>
                    <a:pt x="20825" y="2038"/>
                    <a:pt x="20506" y="2001"/>
                  </a:cubicBezTo>
                  <a:lnTo>
                    <a:pt x="20540" y="1992"/>
                  </a:lnTo>
                  <a:cubicBezTo>
                    <a:pt x="20142" y="1971"/>
                    <a:pt x="19752" y="2000"/>
                    <a:pt x="19445" y="2066"/>
                  </a:cubicBezTo>
                  <a:cubicBezTo>
                    <a:pt x="19137" y="2133"/>
                    <a:pt x="18909" y="2237"/>
                    <a:pt x="18839" y="2360"/>
                  </a:cubicBezTo>
                  <a:lnTo>
                    <a:pt x="17241" y="4177"/>
                  </a:lnTo>
                  <a:lnTo>
                    <a:pt x="16751" y="4154"/>
                  </a:lnTo>
                  <a:lnTo>
                    <a:pt x="16622" y="4148"/>
                  </a:lnTo>
                  <a:lnTo>
                    <a:pt x="18282" y="1211"/>
                  </a:lnTo>
                  <a:cubicBezTo>
                    <a:pt x="18352" y="1087"/>
                    <a:pt x="18251" y="968"/>
                    <a:pt x="18037" y="873"/>
                  </a:cubicBezTo>
                  <a:cubicBezTo>
                    <a:pt x="17823" y="778"/>
                    <a:pt x="17496" y="706"/>
                    <a:pt x="17098" y="685"/>
                  </a:cubicBezTo>
                  <a:lnTo>
                    <a:pt x="16942" y="676"/>
                  </a:lnTo>
                  <a:cubicBezTo>
                    <a:pt x="16544" y="654"/>
                    <a:pt x="16161" y="685"/>
                    <a:pt x="15854" y="752"/>
                  </a:cubicBezTo>
                  <a:cubicBezTo>
                    <a:pt x="15546" y="819"/>
                    <a:pt x="15319" y="922"/>
                    <a:pt x="15248" y="1046"/>
                  </a:cubicBezTo>
                  <a:lnTo>
                    <a:pt x="13582" y="4006"/>
                  </a:lnTo>
                  <a:lnTo>
                    <a:pt x="12977" y="3983"/>
                  </a:lnTo>
                  <a:lnTo>
                    <a:pt x="13582" y="505"/>
                  </a:lnTo>
                  <a:cubicBezTo>
                    <a:pt x="13624" y="380"/>
                    <a:pt x="13499" y="262"/>
                    <a:pt x="13263" y="171"/>
                  </a:cubicBezTo>
                  <a:cubicBezTo>
                    <a:pt x="13027" y="81"/>
                    <a:pt x="12685" y="19"/>
                    <a:pt x="12283" y="6"/>
                  </a:cubicBezTo>
                  <a:lnTo>
                    <a:pt x="12120" y="2"/>
                  </a:lnTo>
                  <a:close/>
                </a:path>
              </a:pathLst>
            </a:custGeom>
            <a:solidFill>
              <a:schemeClr val="accent1"/>
            </a:solidFill>
            <a:ln w="12700" cap="flat">
              <a:noFill/>
              <a:miter lim="400000"/>
            </a:ln>
            <a:effectLst/>
          </p:spPr>
          <p:txBody>
            <a:bodyPr/>
            <a:lstStyle/>
            <a:p>
              <a:endParaRPr lang="en-GB"/>
            </a:p>
          </p:txBody>
        </p:sp>
        <p:sp>
          <p:nvSpPr>
            <p:cNvPr id="9" name="Shape 1073741829"/>
            <p:cNvSpPr/>
            <p:nvPr/>
          </p:nvSpPr>
          <p:spPr>
            <a:xfrm flipH="1">
              <a:off x="9784690" y="2843469"/>
              <a:ext cx="1221633" cy="4014531"/>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9"/>
                    <a:pt x="11046" y="100"/>
                  </a:cubicBezTo>
                  <a:cubicBezTo>
                    <a:pt x="10754" y="172"/>
                    <a:pt x="10557" y="277"/>
                    <a:pt x="10515" y="399"/>
                  </a:cubicBezTo>
                  <a:lnTo>
                    <a:pt x="9930" y="3777"/>
                  </a:lnTo>
                  <a:lnTo>
                    <a:pt x="9345" y="3756"/>
                  </a:lnTo>
                  <a:lnTo>
                    <a:pt x="8040" y="1232"/>
                  </a:lnTo>
                  <a:cubicBezTo>
                    <a:pt x="7997" y="1109"/>
                    <a:pt x="7800" y="1003"/>
                    <a:pt x="7509" y="931"/>
                  </a:cubicBezTo>
                  <a:cubicBezTo>
                    <a:pt x="7218" y="859"/>
                    <a:pt x="6836" y="820"/>
                    <a:pt x="6435" y="833"/>
                  </a:cubicBezTo>
                  <a:lnTo>
                    <a:pt x="6271" y="840"/>
                  </a:lnTo>
                  <a:cubicBezTo>
                    <a:pt x="5870" y="852"/>
                    <a:pt x="5527" y="915"/>
                    <a:pt x="5292" y="1004"/>
                  </a:cubicBezTo>
                  <a:cubicBezTo>
                    <a:pt x="5057" y="1092"/>
                    <a:pt x="4930" y="1207"/>
                    <a:pt x="4972" y="1329"/>
                  </a:cubicBezTo>
                  <a:cubicBezTo>
                    <a:pt x="5170" y="2036"/>
                    <a:pt x="5458" y="2739"/>
                    <a:pt x="5836" y="3439"/>
                  </a:cubicBezTo>
                  <a:cubicBezTo>
                    <a:pt x="6102" y="3930"/>
                    <a:pt x="6417" y="4420"/>
                    <a:pt x="6700" y="4911"/>
                  </a:cubicBezTo>
                  <a:cubicBezTo>
                    <a:pt x="6771" y="5034"/>
                    <a:pt x="6841" y="5159"/>
                    <a:pt x="6727" y="5278"/>
                  </a:cubicBezTo>
                  <a:cubicBezTo>
                    <a:pt x="6670" y="5338"/>
                    <a:pt x="6566" y="5393"/>
                    <a:pt x="6401" y="5432"/>
                  </a:cubicBezTo>
                  <a:cubicBezTo>
                    <a:pt x="5957" y="5534"/>
                    <a:pt x="5433" y="5486"/>
                    <a:pt x="4993" y="5380"/>
                  </a:cubicBezTo>
                  <a:cubicBezTo>
                    <a:pt x="4584" y="5281"/>
                    <a:pt x="4220" y="5138"/>
                    <a:pt x="3864" y="5008"/>
                  </a:cubicBezTo>
                  <a:cubicBezTo>
                    <a:pt x="3502" y="4876"/>
                    <a:pt x="3055" y="4767"/>
                    <a:pt x="2592" y="4668"/>
                  </a:cubicBezTo>
                  <a:cubicBezTo>
                    <a:pt x="2269" y="4598"/>
                    <a:pt x="1933" y="4535"/>
                    <a:pt x="1552" y="4522"/>
                  </a:cubicBezTo>
                  <a:cubicBezTo>
                    <a:pt x="1148" y="4509"/>
                    <a:pt x="733" y="4556"/>
                    <a:pt x="436" y="4645"/>
                  </a:cubicBezTo>
                  <a:cubicBezTo>
                    <a:pt x="114" y="4741"/>
                    <a:pt x="-36" y="4873"/>
                    <a:pt x="8" y="5002"/>
                  </a:cubicBezTo>
                  <a:cubicBezTo>
                    <a:pt x="48" y="5121"/>
                    <a:pt x="259" y="5228"/>
                    <a:pt x="484" y="5334"/>
                  </a:cubicBezTo>
                  <a:cubicBezTo>
                    <a:pt x="2488" y="6283"/>
                    <a:pt x="4910" y="7141"/>
                    <a:pt x="7232" y="8020"/>
                  </a:cubicBezTo>
                  <a:cubicBezTo>
                    <a:pt x="7488" y="8117"/>
                    <a:pt x="7743" y="8214"/>
                    <a:pt x="7978" y="8316"/>
                  </a:cubicBezTo>
                  <a:cubicBezTo>
                    <a:pt x="8188" y="8408"/>
                    <a:pt x="8382" y="8503"/>
                    <a:pt x="8521" y="8606"/>
                  </a:cubicBezTo>
                  <a:cubicBezTo>
                    <a:pt x="8676" y="8721"/>
                    <a:pt x="8759" y="8843"/>
                    <a:pt x="8771" y="8967"/>
                  </a:cubicBezTo>
                  <a:cubicBezTo>
                    <a:pt x="8775" y="9009"/>
                    <a:pt x="8771" y="9050"/>
                    <a:pt x="8768" y="9092"/>
                  </a:cubicBezTo>
                  <a:cubicBezTo>
                    <a:pt x="8764" y="9166"/>
                    <a:pt x="8763" y="9240"/>
                    <a:pt x="8763" y="9314"/>
                  </a:cubicBezTo>
                  <a:cubicBezTo>
                    <a:pt x="8746" y="13407"/>
                    <a:pt x="8567" y="17499"/>
                    <a:pt x="8225" y="21590"/>
                  </a:cubicBezTo>
                  <a:lnTo>
                    <a:pt x="18572" y="21590"/>
                  </a:lnTo>
                  <a:cubicBezTo>
                    <a:pt x="18367" y="19033"/>
                    <a:pt x="18246" y="16476"/>
                    <a:pt x="18210" y="13918"/>
                  </a:cubicBezTo>
                  <a:cubicBezTo>
                    <a:pt x="18185" y="12128"/>
                    <a:pt x="18201" y="10337"/>
                    <a:pt x="17988" y="8548"/>
                  </a:cubicBezTo>
                  <a:cubicBezTo>
                    <a:pt x="17983" y="8506"/>
                    <a:pt x="17978" y="8464"/>
                    <a:pt x="17981" y="8423"/>
                  </a:cubicBezTo>
                  <a:cubicBezTo>
                    <a:pt x="17986" y="8361"/>
                    <a:pt x="18009" y="8299"/>
                    <a:pt x="18086" y="8242"/>
                  </a:cubicBezTo>
                  <a:cubicBezTo>
                    <a:pt x="18152" y="8193"/>
                    <a:pt x="18255" y="8150"/>
                    <a:pt x="18350" y="8106"/>
                  </a:cubicBezTo>
                  <a:cubicBezTo>
                    <a:pt x="18633" y="7973"/>
                    <a:pt x="18845" y="7828"/>
                    <a:pt x="19043" y="7682"/>
                  </a:cubicBezTo>
                  <a:cubicBezTo>
                    <a:pt x="19283" y="7506"/>
                    <a:pt x="19506" y="7327"/>
                    <a:pt x="19669" y="7140"/>
                  </a:cubicBezTo>
                  <a:cubicBezTo>
                    <a:pt x="19948" y="6822"/>
                    <a:pt x="20053" y="6491"/>
                    <a:pt x="20159" y="6162"/>
                  </a:cubicBezTo>
                  <a:cubicBezTo>
                    <a:pt x="20356" y="5547"/>
                    <a:pt x="20567" y="4933"/>
                    <a:pt x="20791" y="4319"/>
                  </a:cubicBezTo>
                  <a:cubicBezTo>
                    <a:pt x="21015" y="3707"/>
                    <a:pt x="21253" y="3095"/>
                    <a:pt x="21505" y="2484"/>
                  </a:cubicBezTo>
                  <a:cubicBezTo>
                    <a:pt x="21564" y="2363"/>
                    <a:pt x="21466" y="2246"/>
                    <a:pt x="21260" y="2152"/>
                  </a:cubicBezTo>
                  <a:cubicBezTo>
                    <a:pt x="21084" y="2070"/>
                    <a:pt x="20825" y="2003"/>
                    <a:pt x="20506" y="1967"/>
                  </a:cubicBezTo>
                  <a:lnTo>
                    <a:pt x="20540" y="1958"/>
                  </a:lnTo>
                  <a:cubicBezTo>
                    <a:pt x="20142" y="1937"/>
                    <a:pt x="19752" y="1966"/>
                    <a:pt x="19445" y="2031"/>
                  </a:cubicBezTo>
                  <a:cubicBezTo>
                    <a:pt x="19137" y="2097"/>
                    <a:pt x="18909" y="2198"/>
                    <a:pt x="18839" y="2320"/>
                  </a:cubicBezTo>
                  <a:lnTo>
                    <a:pt x="17241" y="4105"/>
                  </a:lnTo>
                  <a:lnTo>
                    <a:pt x="16751" y="4082"/>
                  </a:lnTo>
                  <a:lnTo>
                    <a:pt x="16622" y="4076"/>
                  </a:lnTo>
                  <a:lnTo>
                    <a:pt x="18282" y="1190"/>
                  </a:lnTo>
                  <a:cubicBezTo>
                    <a:pt x="18352" y="1069"/>
                    <a:pt x="18251" y="952"/>
                    <a:pt x="18037" y="858"/>
                  </a:cubicBezTo>
                  <a:cubicBezTo>
                    <a:pt x="17823" y="765"/>
                    <a:pt x="17496" y="695"/>
                    <a:pt x="17098" y="673"/>
                  </a:cubicBezTo>
                  <a:lnTo>
                    <a:pt x="16942" y="665"/>
                  </a:lnTo>
                  <a:cubicBezTo>
                    <a:pt x="16544" y="644"/>
                    <a:pt x="16161" y="674"/>
                    <a:pt x="15854" y="740"/>
                  </a:cubicBezTo>
                  <a:cubicBezTo>
                    <a:pt x="15546" y="806"/>
                    <a:pt x="15319" y="907"/>
                    <a:pt x="15248" y="1028"/>
                  </a:cubicBezTo>
                  <a:lnTo>
                    <a:pt x="13582" y="3937"/>
                  </a:lnTo>
                  <a:lnTo>
                    <a:pt x="12977" y="3914"/>
                  </a:lnTo>
                  <a:lnTo>
                    <a:pt x="13582" y="497"/>
                  </a:lnTo>
                  <a:cubicBezTo>
                    <a:pt x="13624" y="374"/>
                    <a:pt x="13499" y="258"/>
                    <a:pt x="13263" y="169"/>
                  </a:cubicBezTo>
                  <a:cubicBezTo>
                    <a:pt x="13027" y="80"/>
                    <a:pt x="12685" y="20"/>
                    <a:pt x="12283" y="7"/>
                  </a:cubicBezTo>
                  <a:lnTo>
                    <a:pt x="12120" y="3"/>
                  </a:lnTo>
                  <a:close/>
                </a:path>
              </a:pathLst>
            </a:custGeom>
            <a:solidFill>
              <a:schemeClr val="accent1"/>
            </a:solidFill>
            <a:ln w="12700" cap="flat">
              <a:noFill/>
              <a:miter lim="400000"/>
            </a:ln>
            <a:effectLst/>
          </p:spPr>
          <p:txBody>
            <a:bodyPr/>
            <a:lstStyle/>
            <a:p>
              <a:endParaRPr lang="en-GB"/>
            </a:p>
          </p:txBody>
        </p:sp>
        <p:sp>
          <p:nvSpPr>
            <p:cNvPr id="10" name="Shape 1073741830"/>
            <p:cNvSpPr/>
            <p:nvPr/>
          </p:nvSpPr>
          <p:spPr>
            <a:xfrm flipH="1">
              <a:off x="9218316" y="3366514"/>
              <a:ext cx="1043731" cy="3491486"/>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8"/>
                    <a:pt x="11046" y="99"/>
                  </a:cubicBezTo>
                  <a:cubicBezTo>
                    <a:pt x="10754" y="169"/>
                    <a:pt x="10557" y="272"/>
                    <a:pt x="10515" y="392"/>
                  </a:cubicBezTo>
                  <a:lnTo>
                    <a:pt x="9930" y="3710"/>
                  </a:lnTo>
                  <a:lnTo>
                    <a:pt x="9345" y="3690"/>
                  </a:lnTo>
                  <a:lnTo>
                    <a:pt x="8040" y="1210"/>
                  </a:lnTo>
                  <a:cubicBezTo>
                    <a:pt x="7997" y="1090"/>
                    <a:pt x="7800" y="985"/>
                    <a:pt x="7509" y="914"/>
                  </a:cubicBezTo>
                  <a:cubicBezTo>
                    <a:pt x="7218" y="844"/>
                    <a:pt x="6836" y="806"/>
                    <a:pt x="6435" y="818"/>
                  </a:cubicBezTo>
                  <a:lnTo>
                    <a:pt x="6271" y="825"/>
                  </a:lnTo>
                  <a:cubicBezTo>
                    <a:pt x="5870" y="837"/>
                    <a:pt x="5527" y="899"/>
                    <a:pt x="5292" y="986"/>
                  </a:cubicBezTo>
                  <a:cubicBezTo>
                    <a:pt x="5057" y="1073"/>
                    <a:pt x="4930" y="1185"/>
                    <a:pt x="4972" y="1306"/>
                  </a:cubicBezTo>
                  <a:cubicBezTo>
                    <a:pt x="5170" y="2000"/>
                    <a:pt x="5458" y="2691"/>
                    <a:pt x="5836" y="3378"/>
                  </a:cubicBezTo>
                  <a:cubicBezTo>
                    <a:pt x="6102" y="3861"/>
                    <a:pt x="6417" y="4342"/>
                    <a:pt x="6700" y="4824"/>
                  </a:cubicBezTo>
                  <a:cubicBezTo>
                    <a:pt x="6771" y="4945"/>
                    <a:pt x="6841" y="5067"/>
                    <a:pt x="6727" y="5185"/>
                  </a:cubicBezTo>
                  <a:cubicBezTo>
                    <a:pt x="6670" y="5244"/>
                    <a:pt x="6566" y="5298"/>
                    <a:pt x="6401" y="5336"/>
                  </a:cubicBezTo>
                  <a:cubicBezTo>
                    <a:pt x="5957" y="5437"/>
                    <a:pt x="5433" y="5389"/>
                    <a:pt x="4993" y="5285"/>
                  </a:cubicBezTo>
                  <a:cubicBezTo>
                    <a:pt x="4584" y="5188"/>
                    <a:pt x="4220" y="5048"/>
                    <a:pt x="3864" y="4920"/>
                  </a:cubicBezTo>
                  <a:cubicBezTo>
                    <a:pt x="3502" y="4790"/>
                    <a:pt x="3055" y="4683"/>
                    <a:pt x="2592" y="4585"/>
                  </a:cubicBezTo>
                  <a:cubicBezTo>
                    <a:pt x="2269" y="4517"/>
                    <a:pt x="1933" y="4455"/>
                    <a:pt x="1552" y="4442"/>
                  </a:cubicBezTo>
                  <a:cubicBezTo>
                    <a:pt x="1148" y="4429"/>
                    <a:pt x="733" y="4476"/>
                    <a:pt x="436" y="4563"/>
                  </a:cubicBezTo>
                  <a:cubicBezTo>
                    <a:pt x="114" y="4658"/>
                    <a:pt x="-36" y="4787"/>
                    <a:pt x="8" y="4914"/>
                  </a:cubicBezTo>
                  <a:cubicBezTo>
                    <a:pt x="48" y="5030"/>
                    <a:pt x="259" y="5135"/>
                    <a:pt x="484" y="5240"/>
                  </a:cubicBezTo>
                  <a:cubicBezTo>
                    <a:pt x="2488" y="6173"/>
                    <a:pt x="4910" y="7015"/>
                    <a:pt x="7232" y="7879"/>
                  </a:cubicBezTo>
                  <a:cubicBezTo>
                    <a:pt x="7488" y="7974"/>
                    <a:pt x="7743" y="8069"/>
                    <a:pt x="7978" y="8170"/>
                  </a:cubicBezTo>
                  <a:cubicBezTo>
                    <a:pt x="8188" y="8259"/>
                    <a:pt x="8382" y="8353"/>
                    <a:pt x="8521" y="8454"/>
                  </a:cubicBezTo>
                  <a:cubicBezTo>
                    <a:pt x="8676" y="8567"/>
                    <a:pt x="8759" y="8687"/>
                    <a:pt x="8771" y="8809"/>
                  </a:cubicBezTo>
                  <a:cubicBezTo>
                    <a:pt x="8775" y="8850"/>
                    <a:pt x="8771" y="8891"/>
                    <a:pt x="8768" y="8931"/>
                  </a:cubicBezTo>
                  <a:cubicBezTo>
                    <a:pt x="8764" y="9004"/>
                    <a:pt x="8763" y="9077"/>
                    <a:pt x="8763" y="9150"/>
                  </a:cubicBezTo>
                  <a:cubicBezTo>
                    <a:pt x="8746" y="13297"/>
                    <a:pt x="8566" y="17444"/>
                    <a:pt x="8225" y="21590"/>
                  </a:cubicBezTo>
                  <a:lnTo>
                    <a:pt x="18572" y="21590"/>
                  </a:lnTo>
                  <a:cubicBezTo>
                    <a:pt x="18366" y="18951"/>
                    <a:pt x="18245" y="16312"/>
                    <a:pt x="18210" y="13672"/>
                  </a:cubicBezTo>
                  <a:cubicBezTo>
                    <a:pt x="18187" y="11914"/>
                    <a:pt x="18201" y="10155"/>
                    <a:pt x="17988" y="8397"/>
                  </a:cubicBezTo>
                  <a:cubicBezTo>
                    <a:pt x="17983" y="8356"/>
                    <a:pt x="17978" y="8315"/>
                    <a:pt x="17981" y="8274"/>
                  </a:cubicBezTo>
                  <a:cubicBezTo>
                    <a:pt x="17986" y="8214"/>
                    <a:pt x="18009" y="8153"/>
                    <a:pt x="18086" y="8097"/>
                  </a:cubicBezTo>
                  <a:cubicBezTo>
                    <a:pt x="18152" y="8049"/>
                    <a:pt x="18255" y="8006"/>
                    <a:pt x="18350" y="7963"/>
                  </a:cubicBezTo>
                  <a:cubicBezTo>
                    <a:pt x="18633" y="7832"/>
                    <a:pt x="18845" y="7690"/>
                    <a:pt x="19043" y="7547"/>
                  </a:cubicBezTo>
                  <a:cubicBezTo>
                    <a:pt x="19283" y="7374"/>
                    <a:pt x="19506" y="7197"/>
                    <a:pt x="19669" y="7014"/>
                  </a:cubicBezTo>
                  <a:cubicBezTo>
                    <a:pt x="19948" y="6702"/>
                    <a:pt x="20053" y="6376"/>
                    <a:pt x="20159" y="6054"/>
                  </a:cubicBezTo>
                  <a:cubicBezTo>
                    <a:pt x="20356" y="5450"/>
                    <a:pt x="20567" y="4846"/>
                    <a:pt x="20791" y="4243"/>
                  </a:cubicBezTo>
                  <a:cubicBezTo>
                    <a:pt x="21015" y="3641"/>
                    <a:pt x="21253" y="3040"/>
                    <a:pt x="21505" y="2440"/>
                  </a:cubicBezTo>
                  <a:cubicBezTo>
                    <a:pt x="21564" y="2321"/>
                    <a:pt x="21466" y="2207"/>
                    <a:pt x="21260" y="2113"/>
                  </a:cubicBezTo>
                  <a:cubicBezTo>
                    <a:pt x="21084" y="2033"/>
                    <a:pt x="20825" y="1968"/>
                    <a:pt x="20506" y="1932"/>
                  </a:cubicBezTo>
                  <a:lnTo>
                    <a:pt x="20540" y="1924"/>
                  </a:lnTo>
                  <a:cubicBezTo>
                    <a:pt x="20142" y="1903"/>
                    <a:pt x="19752" y="1931"/>
                    <a:pt x="19445" y="1995"/>
                  </a:cubicBezTo>
                  <a:cubicBezTo>
                    <a:pt x="19137" y="2059"/>
                    <a:pt x="18909" y="2159"/>
                    <a:pt x="18839" y="2279"/>
                  </a:cubicBezTo>
                  <a:lnTo>
                    <a:pt x="17241" y="4033"/>
                  </a:lnTo>
                  <a:lnTo>
                    <a:pt x="16751" y="4010"/>
                  </a:lnTo>
                  <a:lnTo>
                    <a:pt x="16622" y="4004"/>
                  </a:lnTo>
                  <a:lnTo>
                    <a:pt x="18282" y="1169"/>
                  </a:lnTo>
                  <a:cubicBezTo>
                    <a:pt x="18352" y="1050"/>
                    <a:pt x="18251" y="935"/>
                    <a:pt x="18037" y="843"/>
                  </a:cubicBezTo>
                  <a:cubicBezTo>
                    <a:pt x="17823" y="751"/>
                    <a:pt x="17496" y="682"/>
                    <a:pt x="17098" y="661"/>
                  </a:cubicBezTo>
                  <a:lnTo>
                    <a:pt x="16942" y="653"/>
                  </a:lnTo>
                  <a:cubicBezTo>
                    <a:pt x="16544" y="632"/>
                    <a:pt x="16161" y="662"/>
                    <a:pt x="15854" y="727"/>
                  </a:cubicBezTo>
                  <a:cubicBezTo>
                    <a:pt x="15546" y="791"/>
                    <a:pt x="15319" y="891"/>
                    <a:pt x="15248" y="1010"/>
                  </a:cubicBezTo>
                  <a:lnTo>
                    <a:pt x="13582" y="3867"/>
                  </a:lnTo>
                  <a:lnTo>
                    <a:pt x="12977" y="3845"/>
                  </a:lnTo>
                  <a:lnTo>
                    <a:pt x="13582" y="488"/>
                  </a:lnTo>
                  <a:cubicBezTo>
                    <a:pt x="13624" y="368"/>
                    <a:pt x="13499" y="253"/>
                    <a:pt x="13263" y="166"/>
                  </a:cubicBezTo>
                  <a:cubicBezTo>
                    <a:pt x="13027" y="78"/>
                    <a:pt x="12685" y="19"/>
                    <a:pt x="12283" y="7"/>
                  </a:cubicBezTo>
                  <a:lnTo>
                    <a:pt x="12120" y="3"/>
                  </a:lnTo>
                  <a:close/>
                </a:path>
              </a:pathLst>
            </a:custGeom>
            <a:solidFill>
              <a:schemeClr val="accent5"/>
            </a:solidFill>
            <a:ln w="12700" cap="flat">
              <a:noFill/>
              <a:miter lim="400000"/>
            </a:ln>
            <a:effectLst/>
          </p:spPr>
          <p:txBody>
            <a:bodyPr/>
            <a:lstStyle/>
            <a:p>
              <a:endParaRPr lang="en-GB"/>
            </a:p>
          </p:txBody>
        </p:sp>
      </p:grpSp>
    </p:spTree>
    <p:extLst>
      <p:ext uri="{BB962C8B-B14F-4D97-AF65-F5344CB8AC3E}">
        <p14:creationId xmlns:p14="http://schemas.microsoft.com/office/powerpoint/2010/main" val="3969382769"/>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de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402464" y="965200"/>
            <a:ext cx="2716484" cy="3545084"/>
            <a:chOff x="-1" y="279625"/>
            <a:chExt cx="6546563" cy="8894774"/>
          </a:xfrm>
        </p:grpSpPr>
        <p:sp>
          <p:nvSpPr>
            <p:cNvPr id="5" name="Shape"/>
            <p:cNvSpPr/>
            <p:nvPr/>
          </p:nvSpPr>
          <p:spPr>
            <a:xfrm>
              <a:off x="6082270" y="6203132"/>
              <a:ext cx="464292" cy="464292"/>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6" name="Group"/>
            <p:cNvGrpSpPr/>
            <p:nvPr/>
          </p:nvGrpSpPr>
          <p:grpSpPr>
            <a:xfrm>
              <a:off x="-1" y="279625"/>
              <a:ext cx="4333221" cy="8894774"/>
              <a:chOff x="0" y="0"/>
              <a:chExt cx="4333219" cy="8894773"/>
            </a:xfrm>
          </p:grpSpPr>
          <p:grpSp>
            <p:nvGrpSpPr>
              <p:cNvPr id="7" name="Group"/>
              <p:cNvGrpSpPr/>
              <p:nvPr/>
            </p:nvGrpSpPr>
            <p:grpSpPr>
              <a:xfrm>
                <a:off x="-1" y="-1"/>
                <a:ext cx="4333221" cy="6791456"/>
                <a:chOff x="0" y="0"/>
                <a:chExt cx="4333219" cy="6791454"/>
              </a:xfrm>
            </p:grpSpPr>
            <p:sp>
              <p:nvSpPr>
                <p:cNvPr id="11" name="Shape"/>
                <p:cNvSpPr/>
                <p:nvPr/>
              </p:nvSpPr>
              <p:spPr>
                <a:xfrm>
                  <a:off x="1257857" y="3135726"/>
                  <a:ext cx="2219397" cy="3655729"/>
                </a:xfrm>
                <a:custGeom>
                  <a:avLst/>
                  <a:gdLst/>
                  <a:ahLst/>
                  <a:cxnLst>
                    <a:cxn ang="0">
                      <a:pos x="wd2" y="hd2"/>
                    </a:cxn>
                    <a:cxn ang="5400000">
                      <a:pos x="wd2" y="hd2"/>
                    </a:cxn>
                    <a:cxn ang="10800000">
                      <a:pos x="wd2" y="hd2"/>
                    </a:cxn>
                    <a:cxn ang="16200000">
                      <a:pos x="wd2" y="hd2"/>
                    </a:cxn>
                  </a:cxnLst>
                  <a:rect l="0" t="0" r="r" b="b"/>
                  <a:pathLst>
                    <a:path w="21596" h="20719" extrusionOk="0">
                      <a:moveTo>
                        <a:pt x="0" y="1576"/>
                      </a:moveTo>
                      <a:lnTo>
                        <a:pt x="134" y="12079"/>
                      </a:lnTo>
                      <a:lnTo>
                        <a:pt x="133" y="12070"/>
                      </a:lnTo>
                      <a:lnTo>
                        <a:pt x="134" y="12070"/>
                      </a:lnTo>
                      <a:lnTo>
                        <a:pt x="135" y="12102"/>
                      </a:lnTo>
                      <a:lnTo>
                        <a:pt x="186" y="12104"/>
                      </a:lnTo>
                      <a:lnTo>
                        <a:pt x="8647" y="17079"/>
                      </a:lnTo>
                      <a:lnTo>
                        <a:pt x="8647" y="20719"/>
                      </a:lnTo>
                      <a:lnTo>
                        <a:pt x="21590" y="20719"/>
                      </a:lnTo>
                      <a:cubicBezTo>
                        <a:pt x="21501" y="16424"/>
                        <a:pt x="21501" y="12128"/>
                        <a:pt x="21590" y="7833"/>
                      </a:cubicBezTo>
                      <a:cubicBezTo>
                        <a:pt x="21595" y="7587"/>
                        <a:pt x="21600" y="7342"/>
                        <a:pt x="21590" y="7096"/>
                      </a:cubicBezTo>
                      <a:cubicBezTo>
                        <a:pt x="21567" y="6562"/>
                        <a:pt x="21470" y="6029"/>
                        <a:pt x="21250" y="5510"/>
                      </a:cubicBezTo>
                      <a:cubicBezTo>
                        <a:pt x="20797" y="4439"/>
                        <a:pt x="19840" y="3464"/>
                        <a:pt x="18555" y="2645"/>
                      </a:cubicBezTo>
                      <a:cubicBezTo>
                        <a:pt x="13747" y="-420"/>
                        <a:pt x="5746" y="-881"/>
                        <a:pt x="0" y="1576"/>
                      </a:cubicBez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12" name="Group"/>
                <p:cNvGrpSpPr/>
                <p:nvPr/>
              </p:nvGrpSpPr>
              <p:grpSpPr>
                <a:xfrm>
                  <a:off x="-1" y="-1"/>
                  <a:ext cx="4333221" cy="5731009"/>
                  <a:chOff x="0" y="0"/>
                  <a:chExt cx="4333219" cy="5731007"/>
                </a:xfrm>
              </p:grpSpPr>
              <p:sp>
                <p:nvSpPr>
                  <p:cNvPr id="16" name="Shape"/>
                  <p:cNvSpPr/>
                  <p:nvPr/>
                </p:nvSpPr>
                <p:spPr>
                  <a:xfrm>
                    <a:off x="0" y="0"/>
                    <a:ext cx="4333220" cy="5731008"/>
                  </a:xfrm>
                  <a:custGeom>
                    <a:avLst/>
                    <a:gdLst/>
                    <a:ahLst/>
                    <a:cxnLst>
                      <a:cxn ang="0">
                        <a:pos x="wd2" y="hd2"/>
                      </a:cxn>
                      <a:cxn ang="5400000">
                        <a:pos x="wd2" y="hd2"/>
                      </a:cxn>
                      <a:cxn ang="10800000">
                        <a:pos x="wd2" y="hd2"/>
                      </a:cxn>
                      <a:cxn ang="16200000">
                        <a:pos x="wd2" y="hd2"/>
                      </a:cxn>
                    </a:cxnLst>
                    <a:rect l="0" t="0" r="r" b="b"/>
                    <a:pathLst>
                      <a:path w="21350" h="21600" extrusionOk="0">
                        <a:moveTo>
                          <a:pt x="10674" y="0"/>
                        </a:moveTo>
                        <a:cubicBezTo>
                          <a:pt x="10188" y="0"/>
                          <a:pt x="9792" y="301"/>
                          <a:pt x="9792" y="673"/>
                        </a:cubicBezTo>
                        <a:lnTo>
                          <a:pt x="9792" y="2752"/>
                        </a:lnTo>
                        <a:cubicBezTo>
                          <a:pt x="10006" y="2740"/>
                          <a:pt x="11331" y="2743"/>
                          <a:pt x="11557" y="2757"/>
                        </a:cubicBezTo>
                        <a:lnTo>
                          <a:pt x="11557" y="673"/>
                        </a:lnTo>
                        <a:cubicBezTo>
                          <a:pt x="11557" y="301"/>
                          <a:pt x="11162" y="0"/>
                          <a:pt x="10674" y="0"/>
                        </a:cubicBezTo>
                        <a:close/>
                        <a:moveTo>
                          <a:pt x="4897" y="1149"/>
                        </a:moveTo>
                        <a:cubicBezTo>
                          <a:pt x="4783" y="1160"/>
                          <a:pt x="4672" y="1189"/>
                          <a:pt x="4566" y="1235"/>
                        </a:cubicBezTo>
                        <a:cubicBezTo>
                          <a:pt x="4145" y="1421"/>
                          <a:pt x="4000" y="1834"/>
                          <a:pt x="4244" y="2157"/>
                        </a:cubicBezTo>
                        <a:lnTo>
                          <a:pt x="5517" y="3842"/>
                        </a:lnTo>
                        <a:cubicBezTo>
                          <a:pt x="5970" y="3607"/>
                          <a:pt x="6489" y="3392"/>
                          <a:pt x="7079" y="3215"/>
                        </a:cubicBezTo>
                        <a:cubicBezTo>
                          <a:pt x="7079" y="3215"/>
                          <a:pt x="5771" y="1482"/>
                          <a:pt x="5771" y="1482"/>
                        </a:cubicBezTo>
                        <a:cubicBezTo>
                          <a:pt x="5588" y="1240"/>
                          <a:pt x="5238" y="1117"/>
                          <a:pt x="4897" y="1149"/>
                        </a:cubicBezTo>
                        <a:close/>
                        <a:moveTo>
                          <a:pt x="16443" y="1178"/>
                        </a:moveTo>
                        <a:cubicBezTo>
                          <a:pt x="16102" y="1146"/>
                          <a:pt x="15752" y="1269"/>
                          <a:pt x="15570" y="1510"/>
                        </a:cubicBezTo>
                        <a:lnTo>
                          <a:pt x="14268" y="3235"/>
                        </a:lnTo>
                        <a:cubicBezTo>
                          <a:pt x="14856" y="3416"/>
                          <a:pt x="15370" y="3636"/>
                          <a:pt x="15821" y="3875"/>
                        </a:cubicBezTo>
                        <a:lnTo>
                          <a:pt x="17098" y="2185"/>
                        </a:lnTo>
                        <a:cubicBezTo>
                          <a:pt x="17342" y="1863"/>
                          <a:pt x="17198" y="1449"/>
                          <a:pt x="16776" y="1262"/>
                        </a:cubicBezTo>
                        <a:cubicBezTo>
                          <a:pt x="16671" y="1216"/>
                          <a:pt x="16557" y="1189"/>
                          <a:pt x="16443" y="1178"/>
                        </a:cubicBezTo>
                        <a:close/>
                        <a:moveTo>
                          <a:pt x="10635" y="3571"/>
                        </a:moveTo>
                        <a:cubicBezTo>
                          <a:pt x="4864" y="3571"/>
                          <a:pt x="3054" y="7090"/>
                          <a:pt x="2854" y="9067"/>
                        </a:cubicBezTo>
                        <a:cubicBezTo>
                          <a:pt x="2683" y="10851"/>
                          <a:pt x="4298" y="12513"/>
                          <a:pt x="4482" y="12774"/>
                        </a:cubicBezTo>
                        <a:cubicBezTo>
                          <a:pt x="4782" y="13200"/>
                          <a:pt x="6669" y="14824"/>
                          <a:pt x="6737" y="15807"/>
                        </a:cubicBezTo>
                        <a:cubicBezTo>
                          <a:pt x="6830" y="17159"/>
                          <a:pt x="7047" y="17194"/>
                          <a:pt x="7908" y="17354"/>
                        </a:cubicBezTo>
                        <a:cubicBezTo>
                          <a:pt x="8786" y="17518"/>
                          <a:pt x="12493" y="17518"/>
                          <a:pt x="13370" y="17354"/>
                        </a:cubicBezTo>
                        <a:cubicBezTo>
                          <a:pt x="14232" y="17194"/>
                          <a:pt x="14447" y="17159"/>
                          <a:pt x="14539" y="15807"/>
                        </a:cubicBezTo>
                        <a:cubicBezTo>
                          <a:pt x="14607" y="14824"/>
                          <a:pt x="16494" y="13200"/>
                          <a:pt x="16794" y="12774"/>
                        </a:cubicBezTo>
                        <a:cubicBezTo>
                          <a:pt x="16978" y="12513"/>
                          <a:pt x="18593" y="10851"/>
                          <a:pt x="18422" y="9067"/>
                        </a:cubicBezTo>
                        <a:cubicBezTo>
                          <a:pt x="18222" y="7090"/>
                          <a:pt x="16415" y="3571"/>
                          <a:pt x="10644" y="3571"/>
                        </a:cubicBezTo>
                        <a:cubicBezTo>
                          <a:pt x="10643" y="3571"/>
                          <a:pt x="10642" y="3571"/>
                          <a:pt x="10641" y="3571"/>
                        </a:cubicBezTo>
                        <a:cubicBezTo>
                          <a:pt x="10641" y="3571"/>
                          <a:pt x="10640" y="3571"/>
                          <a:pt x="10639" y="3571"/>
                        </a:cubicBezTo>
                        <a:cubicBezTo>
                          <a:pt x="10638" y="3571"/>
                          <a:pt x="10638" y="3571"/>
                          <a:pt x="10637" y="3571"/>
                        </a:cubicBezTo>
                        <a:cubicBezTo>
                          <a:pt x="10636" y="3571"/>
                          <a:pt x="10636" y="3571"/>
                          <a:pt x="10635" y="3571"/>
                        </a:cubicBezTo>
                        <a:close/>
                        <a:moveTo>
                          <a:pt x="990" y="4307"/>
                        </a:moveTo>
                        <a:cubicBezTo>
                          <a:pt x="649" y="4274"/>
                          <a:pt x="302" y="4397"/>
                          <a:pt x="119" y="4639"/>
                        </a:cubicBezTo>
                        <a:cubicBezTo>
                          <a:pt x="-125" y="4962"/>
                          <a:pt x="18" y="5374"/>
                          <a:pt x="441" y="5560"/>
                        </a:cubicBezTo>
                        <a:lnTo>
                          <a:pt x="2636" y="6529"/>
                        </a:lnTo>
                        <a:cubicBezTo>
                          <a:pt x="2864" y="6146"/>
                          <a:pt x="3154" y="5750"/>
                          <a:pt x="3520" y="5361"/>
                        </a:cubicBezTo>
                        <a:cubicBezTo>
                          <a:pt x="3520" y="5361"/>
                          <a:pt x="1323" y="4393"/>
                          <a:pt x="1323" y="4393"/>
                        </a:cubicBezTo>
                        <a:cubicBezTo>
                          <a:pt x="1218" y="4346"/>
                          <a:pt x="1104" y="4317"/>
                          <a:pt x="990" y="4307"/>
                        </a:cubicBezTo>
                        <a:close/>
                        <a:moveTo>
                          <a:pt x="20357" y="4355"/>
                        </a:moveTo>
                        <a:cubicBezTo>
                          <a:pt x="20243" y="4366"/>
                          <a:pt x="20131" y="4395"/>
                          <a:pt x="20026" y="4442"/>
                        </a:cubicBezTo>
                        <a:lnTo>
                          <a:pt x="17835" y="5408"/>
                        </a:lnTo>
                        <a:cubicBezTo>
                          <a:pt x="18198" y="5799"/>
                          <a:pt x="18481" y="6195"/>
                          <a:pt x="18704" y="6580"/>
                        </a:cubicBezTo>
                        <a:lnTo>
                          <a:pt x="20908" y="5609"/>
                        </a:lnTo>
                        <a:cubicBezTo>
                          <a:pt x="21331" y="5422"/>
                          <a:pt x="21475" y="5011"/>
                          <a:pt x="21232" y="4688"/>
                        </a:cubicBezTo>
                        <a:cubicBezTo>
                          <a:pt x="21049" y="4446"/>
                          <a:pt x="20698" y="4323"/>
                          <a:pt x="20357" y="4355"/>
                        </a:cubicBezTo>
                        <a:close/>
                        <a:moveTo>
                          <a:pt x="8040" y="17761"/>
                        </a:moveTo>
                        <a:cubicBezTo>
                          <a:pt x="7761" y="17761"/>
                          <a:pt x="7533" y="17934"/>
                          <a:pt x="7533" y="18147"/>
                        </a:cubicBezTo>
                        <a:cubicBezTo>
                          <a:pt x="7533" y="18361"/>
                          <a:pt x="7761" y="18534"/>
                          <a:pt x="8040" y="18534"/>
                        </a:cubicBezTo>
                        <a:lnTo>
                          <a:pt x="13238" y="18534"/>
                        </a:lnTo>
                        <a:cubicBezTo>
                          <a:pt x="13517" y="18534"/>
                          <a:pt x="13743" y="18361"/>
                          <a:pt x="13743" y="18147"/>
                        </a:cubicBezTo>
                        <a:cubicBezTo>
                          <a:pt x="13743" y="17934"/>
                          <a:pt x="13517" y="17761"/>
                          <a:pt x="13238" y="17761"/>
                        </a:cubicBezTo>
                        <a:lnTo>
                          <a:pt x="8040" y="17761"/>
                        </a:lnTo>
                        <a:close/>
                        <a:moveTo>
                          <a:pt x="8040" y="18817"/>
                        </a:moveTo>
                        <a:cubicBezTo>
                          <a:pt x="7761" y="18817"/>
                          <a:pt x="7533" y="18990"/>
                          <a:pt x="7533" y="19204"/>
                        </a:cubicBezTo>
                        <a:cubicBezTo>
                          <a:pt x="7533" y="19417"/>
                          <a:pt x="7761" y="19590"/>
                          <a:pt x="8040" y="19590"/>
                        </a:cubicBezTo>
                        <a:lnTo>
                          <a:pt x="13238" y="19590"/>
                        </a:lnTo>
                        <a:cubicBezTo>
                          <a:pt x="13517" y="19590"/>
                          <a:pt x="13743" y="19417"/>
                          <a:pt x="13743" y="19204"/>
                        </a:cubicBezTo>
                        <a:cubicBezTo>
                          <a:pt x="13743" y="18990"/>
                          <a:pt x="13517" y="18817"/>
                          <a:pt x="13238" y="18817"/>
                        </a:cubicBezTo>
                        <a:lnTo>
                          <a:pt x="8040" y="18817"/>
                        </a:lnTo>
                        <a:close/>
                        <a:moveTo>
                          <a:pt x="8378" y="19874"/>
                        </a:moveTo>
                        <a:cubicBezTo>
                          <a:pt x="8378" y="20827"/>
                          <a:pt x="9391" y="21600"/>
                          <a:pt x="10639" y="21600"/>
                        </a:cubicBezTo>
                        <a:cubicBezTo>
                          <a:pt x="11887" y="21600"/>
                          <a:pt x="12898" y="20827"/>
                          <a:pt x="12898" y="19874"/>
                        </a:cubicBezTo>
                        <a:lnTo>
                          <a:pt x="8378" y="19874"/>
                        </a:lnTo>
                        <a:close/>
                      </a:path>
                    </a:pathLst>
                  </a:custGeom>
                  <a:solidFill>
                    <a:schemeClr val="accent3"/>
                  </a:solidFill>
                  <a:ln w="12700" cap="flat">
                    <a:noFill/>
                    <a:miter lim="400000"/>
                  </a:ln>
                  <a:effectLst/>
                </p:spPr>
                <p:txBody>
                  <a:bodyPr wrap="square" lIns="0" tIns="0" rIns="0" bIns="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7" name="Shape"/>
                  <p:cNvSpPr/>
                  <p:nvPr/>
                </p:nvSpPr>
                <p:spPr>
                  <a:xfrm>
                    <a:off x="1280301" y="2667614"/>
                    <a:ext cx="1772772" cy="2012068"/>
                  </a:xfrm>
                  <a:custGeom>
                    <a:avLst/>
                    <a:gdLst/>
                    <a:ahLst/>
                    <a:cxnLst>
                      <a:cxn ang="0">
                        <a:pos x="wd2" y="hd2"/>
                      </a:cxn>
                      <a:cxn ang="5400000">
                        <a:pos x="wd2" y="hd2"/>
                      </a:cxn>
                      <a:cxn ang="10800000">
                        <a:pos x="wd2" y="hd2"/>
                      </a:cxn>
                      <a:cxn ang="16200000">
                        <a:pos x="wd2" y="hd2"/>
                      </a:cxn>
                    </a:cxnLst>
                    <a:rect l="0" t="0" r="r" b="b"/>
                    <a:pathLst>
                      <a:path w="21600" h="21291" extrusionOk="0">
                        <a:moveTo>
                          <a:pt x="19733" y="4218"/>
                        </a:moveTo>
                        <a:cubicBezTo>
                          <a:pt x="18720" y="5092"/>
                          <a:pt x="16583" y="5468"/>
                          <a:pt x="14349" y="5628"/>
                        </a:cubicBezTo>
                        <a:cubicBezTo>
                          <a:pt x="14556" y="4370"/>
                          <a:pt x="14771" y="3432"/>
                          <a:pt x="14985" y="3035"/>
                        </a:cubicBezTo>
                        <a:cubicBezTo>
                          <a:pt x="15660" y="1786"/>
                          <a:pt x="17178" y="1091"/>
                          <a:pt x="18405" y="1091"/>
                        </a:cubicBezTo>
                        <a:cubicBezTo>
                          <a:pt x="18591" y="1091"/>
                          <a:pt x="18771" y="1107"/>
                          <a:pt x="18939" y="1139"/>
                        </a:cubicBezTo>
                        <a:cubicBezTo>
                          <a:pt x="19855" y="1315"/>
                          <a:pt x="20339" y="1941"/>
                          <a:pt x="20339" y="2950"/>
                        </a:cubicBezTo>
                        <a:cubicBezTo>
                          <a:pt x="20339" y="3451"/>
                          <a:pt x="20141" y="3866"/>
                          <a:pt x="19733" y="4218"/>
                        </a:cubicBezTo>
                        <a:close/>
                        <a:moveTo>
                          <a:pt x="1965" y="4648"/>
                        </a:moveTo>
                        <a:cubicBezTo>
                          <a:pt x="1491" y="4239"/>
                          <a:pt x="1261" y="3683"/>
                          <a:pt x="1261" y="2950"/>
                        </a:cubicBezTo>
                        <a:cubicBezTo>
                          <a:pt x="1261" y="1941"/>
                          <a:pt x="1745" y="1315"/>
                          <a:pt x="2661" y="1139"/>
                        </a:cubicBezTo>
                        <a:cubicBezTo>
                          <a:pt x="2829" y="1107"/>
                          <a:pt x="3009" y="1091"/>
                          <a:pt x="3195" y="1091"/>
                        </a:cubicBezTo>
                        <a:cubicBezTo>
                          <a:pt x="4422" y="1091"/>
                          <a:pt x="5940" y="1786"/>
                          <a:pt x="6615" y="3035"/>
                        </a:cubicBezTo>
                        <a:cubicBezTo>
                          <a:pt x="6836" y="3444"/>
                          <a:pt x="7057" y="4425"/>
                          <a:pt x="7269" y="5739"/>
                        </a:cubicBezTo>
                        <a:cubicBezTo>
                          <a:pt x="5040" y="5704"/>
                          <a:pt x="2980" y="5524"/>
                          <a:pt x="1965" y="4648"/>
                        </a:cubicBezTo>
                        <a:close/>
                        <a:moveTo>
                          <a:pt x="19212" y="76"/>
                        </a:moveTo>
                        <a:cubicBezTo>
                          <a:pt x="17204" y="-309"/>
                          <a:pt x="14795" y="811"/>
                          <a:pt x="13843" y="2574"/>
                        </a:cubicBezTo>
                        <a:cubicBezTo>
                          <a:pt x="13569" y="3080"/>
                          <a:pt x="13309" y="4221"/>
                          <a:pt x="13069" y="5699"/>
                        </a:cubicBezTo>
                        <a:cubicBezTo>
                          <a:pt x="11794" y="5749"/>
                          <a:pt x="10552" y="5748"/>
                          <a:pt x="9532" y="5747"/>
                        </a:cubicBezTo>
                        <a:lnTo>
                          <a:pt x="9035" y="5746"/>
                        </a:lnTo>
                        <a:cubicBezTo>
                          <a:pt x="8969" y="5746"/>
                          <a:pt x="8906" y="5777"/>
                          <a:pt x="8847" y="5793"/>
                        </a:cubicBezTo>
                        <a:cubicBezTo>
                          <a:pt x="8747" y="5798"/>
                          <a:pt x="8648" y="5826"/>
                          <a:pt x="8548" y="5826"/>
                        </a:cubicBezTo>
                        <a:cubicBezTo>
                          <a:pt x="8546" y="5826"/>
                          <a:pt x="8544" y="5826"/>
                          <a:pt x="8542" y="5826"/>
                        </a:cubicBezTo>
                        <a:cubicBezTo>
                          <a:pt x="8312" y="4358"/>
                          <a:pt x="8047" y="3150"/>
                          <a:pt x="7757" y="2614"/>
                        </a:cubicBezTo>
                        <a:cubicBezTo>
                          <a:pt x="6805" y="851"/>
                          <a:pt x="4397" y="-299"/>
                          <a:pt x="2388" y="87"/>
                        </a:cubicBezTo>
                        <a:cubicBezTo>
                          <a:pt x="893" y="373"/>
                          <a:pt x="0" y="1442"/>
                          <a:pt x="0" y="2955"/>
                        </a:cubicBezTo>
                        <a:cubicBezTo>
                          <a:pt x="0" y="3979"/>
                          <a:pt x="361" y="4807"/>
                          <a:pt x="1074" y="5422"/>
                        </a:cubicBezTo>
                        <a:cubicBezTo>
                          <a:pt x="2441" y="6601"/>
                          <a:pt x="4874" y="6800"/>
                          <a:pt x="7433" y="6832"/>
                        </a:cubicBezTo>
                        <a:cubicBezTo>
                          <a:pt x="8037" y="11127"/>
                          <a:pt x="8547" y="17736"/>
                          <a:pt x="8742" y="20777"/>
                        </a:cubicBezTo>
                        <a:cubicBezTo>
                          <a:pt x="8760" y="21067"/>
                          <a:pt x="9038" y="21291"/>
                          <a:pt x="9371" y="21291"/>
                        </a:cubicBezTo>
                        <a:cubicBezTo>
                          <a:pt x="9382" y="21291"/>
                          <a:pt x="9394" y="21291"/>
                          <a:pt x="9406" y="21290"/>
                        </a:cubicBezTo>
                        <a:cubicBezTo>
                          <a:pt x="9754" y="21274"/>
                          <a:pt x="10020" y="21016"/>
                          <a:pt x="10001" y="20716"/>
                        </a:cubicBezTo>
                        <a:cubicBezTo>
                          <a:pt x="9998" y="20677"/>
                          <a:pt x="9743" y="16720"/>
                          <a:pt x="9348" y="12548"/>
                        </a:cubicBezTo>
                        <a:cubicBezTo>
                          <a:pt x="9240" y="11412"/>
                          <a:pt x="9014" y="9024"/>
                          <a:pt x="8706" y="6837"/>
                        </a:cubicBezTo>
                        <a:cubicBezTo>
                          <a:pt x="8819" y="6837"/>
                          <a:pt x="8932" y="6838"/>
                          <a:pt x="9045" y="6837"/>
                        </a:cubicBezTo>
                        <a:lnTo>
                          <a:pt x="9539" y="6838"/>
                        </a:lnTo>
                        <a:cubicBezTo>
                          <a:pt x="9553" y="6838"/>
                          <a:pt x="9566" y="6837"/>
                          <a:pt x="9579" y="6836"/>
                        </a:cubicBezTo>
                        <a:cubicBezTo>
                          <a:pt x="10614" y="6838"/>
                          <a:pt x="11751" y="6838"/>
                          <a:pt x="12902" y="6801"/>
                        </a:cubicBezTo>
                        <a:cubicBezTo>
                          <a:pt x="12181" y="11872"/>
                          <a:pt x="11674" y="19552"/>
                          <a:pt x="11599" y="20716"/>
                        </a:cubicBezTo>
                        <a:cubicBezTo>
                          <a:pt x="11580" y="21016"/>
                          <a:pt x="11846" y="21273"/>
                          <a:pt x="12194" y="21290"/>
                        </a:cubicBezTo>
                        <a:cubicBezTo>
                          <a:pt x="12206" y="21290"/>
                          <a:pt x="12218" y="21291"/>
                          <a:pt x="12229" y="21291"/>
                        </a:cubicBezTo>
                        <a:cubicBezTo>
                          <a:pt x="12562" y="21291"/>
                          <a:pt x="12840" y="21066"/>
                          <a:pt x="12858" y="20776"/>
                        </a:cubicBezTo>
                        <a:cubicBezTo>
                          <a:pt x="13054" y="17714"/>
                          <a:pt x="13570" y="11033"/>
                          <a:pt x="14180" y="6741"/>
                        </a:cubicBezTo>
                        <a:cubicBezTo>
                          <a:pt x="16786" y="6578"/>
                          <a:pt x="19286" y="6143"/>
                          <a:pt x="20624" y="4989"/>
                        </a:cubicBezTo>
                        <a:cubicBezTo>
                          <a:pt x="21272" y="4430"/>
                          <a:pt x="21600" y="3744"/>
                          <a:pt x="21600" y="2950"/>
                        </a:cubicBezTo>
                        <a:cubicBezTo>
                          <a:pt x="21600" y="1437"/>
                          <a:pt x="20707" y="362"/>
                          <a:pt x="19212" y="76"/>
                        </a:cubicBezTo>
                        <a:close/>
                      </a:path>
                    </a:pathLst>
                  </a:custGeom>
                  <a:solidFill>
                    <a:schemeClr val="bg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nvGrpSpPr>
                <p:cNvPr id="13" name="Group"/>
                <p:cNvGrpSpPr/>
                <p:nvPr/>
              </p:nvGrpSpPr>
              <p:grpSpPr>
                <a:xfrm>
                  <a:off x="1084724" y="3400032"/>
                  <a:ext cx="963711" cy="1871247"/>
                  <a:chOff x="0" y="0"/>
                  <a:chExt cx="963710" cy="1871245"/>
                </a:xfrm>
              </p:grpSpPr>
              <p:sp>
                <p:nvSpPr>
                  <p:cNvPr id="14" name="Shape"/>
                  <p:cNvSpPr/>
                  <p:nvPr/>
                </p:nvSpPr>
                <p:spPr>
                  <a:xfrm>
                    <a:off x="0" y="0"/>
                    <a:ext cx="963711" cy="1871246"/>
                  </a:xfrm>
                  <a:custGeom>
                    <a:avLst/>
                    <a:gdLst/>
                    <a:ahLst/>
                    <a:cxnLst>
                      <a:cxn ang="0">
                        <a:pos x="wd2" y="hd2"/>
                      </a:cxn>
                      <a:cxn ang="5400000">
                        <a:pos x="wd2" y="hd2"/>
                      </a:cxn>
                      <a:cxn ang="10800000">
                        <a:pos x="wd2" y="hd2"/>
                      </a:cxn>
                      <a:cxn ang="16200000">
                        <a:pos x="wd2" y="hd2"/>
                      </a:cxn>
                    </a:cxnLst>
                    <a:rect l="0" t="0" r="r" b="b"/>
                    <a:pathLst>
                      <a:path w="21600" h="21600" extrusionOk="0">
                        <a:moveTo>
                          <a:pt x="4738" y="0"/>
                        </a:moveTo>
                        <a:cubicBezTo>
                          <a:pt x="2118" y="0"/>
                          <a:pt x="0" y="1088"/>
                          <a:pt x="0" y="2430"/>
                        </a:cubicBezTo>
                        <a:cubicBezTo>
                          <a:pt x="0" y="3773"/>
                          <a:pt x="2118" y="4861"/>
                          <a:pt x="4738" y="4861"/>
                        </a:cubicBezTo>
                        <a:cubicBezTo>
                          <a:pt x="5196" y="4861"/>
                          <a:pt x="11400" y="4904"/>
                          <a:pt x="11761" y="4904"/>
                        </a:cubicBezTo>
                        <a:cubicBezTo>
                          <a:pt x="14380" y="4904"/>
                          <a:pt x="16508" y="3816"/>
                          <a:pt x="16508" y="2474"/>
                        </a:cubicBezTo>
                        <a:cubicBezTo>
                          <a:pt x="16508" y="1131"/>
                          <a:pt x="14380" y="43"/>
                          <a:pt x="11761" y="43"/>
                        </a:cubicBezTo>
                        <a:cubicBezTo>
                          <a:pt x="11580" y="43"/>
                          <a:pt x="5196" y="0"/>
                          <a:pt x="4738" y="0"/>
                        </a:cubicBezTo>
                        <a:close/>
                        <a:moveTo>
                          <a:pt x="4654" y="5572"/>
                        </a:moveTo>
                        <a:cubicBezTo>
                          <a:pt x="2075" y="5596"/>
                          <a:pt x="0" y="6603"/>
                          <a:pt x="0" y="7930"/>
                        </a:cubicBezTo>
                        <a:cubicBezTo>
                          <a:pt x="0" y="9273"/>
                          <a:pt x="2118" y="10293"/>
                          <a:pt x="4738" y="10293"/>
                        </a:cubicBezTo>
                        <a:cubicBezTo>
                          <a:pt x="5046" y="10293"/>
                          <a:pt x="14446" y="10293"/>
                          <a:pt x="14754" y="10293"/>
                        </a:cubicBezTo>
                        <a:cubicBezTo>
                          <a:pt x="17374" y="10293"/>
                          <a:pt x="19492" y="9273"/>
                          <a:pt x="19492" y="7930"/>
                        </a:cubicBezTo>
                        <a:cubicBezTo>
                          <a:pt x="19492" y="6664"/>
                          <a:pt x="17606" y="5695"/>
                          <a:pt x="15193" y="5581"/>
                        </a:cubicBezTo>
                        <a:lnTo>
                          <a:pt x="4654" y="5572"/>
                        </a:lnTo>
                        <a:close/>
                        <a:moveTo>
                          <a:pt x="4654" y="11067"/>
                        </a:moveTo>
                        <a:cubicBezTo>
                          <a:pt x="2075" y="11091"/>
                          <a:pt x="0" y="12131"/>
                          <a:pt x="0" y="13459"/>
                        </a:cubicBezTo>
                        <a:cubicBezTo>
                          <a:pt x="0" y="14801"/>
                          <a:pt x="2118" y="15851"/>
                          <a:pt x="4738" y="15851"/>
                        </a:cubicBezTo>
                        <a:cubicBezTo>
                          <a:pt x="5046" y="15851"/>
                          <a:pt x="16554" y="15851"/>
                          <a:pt x="16862" y="15851"/>
                        </a:cubicBezTo>
                        <a:cubicBezTo>
                          <a:pt x="19482" y="15851"/>
                          <a:pt x="21600" y="14801"/>
                          <a:pt x="21600" y="13459"/>
                        </a:cubicBezTo>
                        <a:cubicBezTo>
                          <a:pt x="21600" y="12192"/>
                          <a:pt x="19714" y="11190"/>
                          <a:pt x="17301" y="11076"/>
                        </a:cubicBezTo>
                        <a:lnTo>
                          <a:pt x="4654" y="11067"/>
                        </a:lnTo>
                        <a:close/>
                        <a:moveTo>
                          <a:pt x="4738" y="16643"/>
                        </a:moveTo>
                        <a:cubicBezTo>
                          <a:pt x="2118" y="16643"/>
                          <a:pt x="0" y="17784"/>
                          <a:pt x="0" y="19126"/>
                        </a:cubicBezTo>
                        <a:cubicBezTo>
                          <a:pt x="0" y="20469"/>
                          <a:pt x="2118" y="21586"/>
                          <a:pt x="4738" y="21586"/>
                        </a:cubicBezTo>
                        <a:cubicBezTo>
                          <a:pt x="5243" y="21586"/>
                          <a:pt x="8690" y="21600"/>
                          <a:pt x="9196" y="21600"/>
                        </a:cubicBezTo>
                        <a:cubicBezTo>
                          <a:pt x="11815" y="21600"/>
                          <a:pt x="13943" y="20464"/>
                          <a:pt x="13943" y="19122"/>
                        </a:cubicBezTo>
                        <a:cubicBezTo>
                          <a:pt x="13943" y="17779"/>
                          <a:pt x="11815" y="16643"/>
                          <a:pt x="9196" y="16643"/>
                        </a:cubicBezTo>
                        <a:cubicBezTo>
                          <a:pt x="8690" y="16643"/>
                          <a:pt x="5243" y="16643"/>
                          <a:pt x="4738" y="16643"/>
                        </a:cubicBezTo>
                        <a:close/>
                      </a:path>
                    </a:pathLst>
                  </a:custGeom>
                  <a:solidFill>
                    <a:srgbClr val="B9B9B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5" name="Shape"/>
                  <p:cNvSpPr/>
                  <p:nvPr/>
                </p:nvSpPr>
                <p:spPr>
                  <a:xfrm>
                    <a:off x="354962" y="68662"/>
                    <a:ext cx="549682" cy="1731434"/>
                  </a:xfrm>
                  <a:custGeom>
                    <a:avLst/>
                    <a:gdLst/>
                    <a:ahLst/>
                    <a:cxnLst>
                      <a:cxn ang="0">
                        <a:pos x="wd2" y="hd2"/>
                      </a:cxn>
                      <a:cxn ang="5400000">
                        <a:pos x="wd2" y="hd2"/>
                      </a:cxn>
                      <a:cxn ang="10800000">
                        <a:pos x="wd2" y="hd2"/>
                      </a:cxn>
                      <a:cxn ang="16200000">
                        <a:pos x="wd2" y="hd2"/>
                      </a:cxn>
                    </a:cxnLst>
                    <a:rect l="0" t="0" r="r" b="b"/>
                    <a:pathLst>
                      <a:path w="21600" h="21600" extrusionOk="0">
                        <a:moveTo>
                          <a:pt x="3139" y="0"/>
                        </a:moveTo>
                        <a:lnTo>
                          <a:pt x="3139" y="3582"/>
                        </a:lnTo>
                        <a:lnTo>
                          <a:pt x="7538" y="3582"/>
                        </a:lnTo>
                        <a:cubicBezTo>
                          <a:pt x="10710" y="3582"/>
                          <a:pt x="13277" y="2793"/>
                          <a:pt x="13277" y="1791"/>
                        </a:cubicBezTo>
                        <a:cubicBezTo>
                          <a:pt x="13277" y="789"/>
                          <a:pt x="10710" y="0"/>
                          <a:pt x="7538" y="0"/>
                        </a:cubicBezTo>
                        <a:lnTo>
                          <a:pt x="3139" y="0"/>
                        </a:lnTo>
                        <a:close/>
                        <a:moveTo>
                          <a:pt x="8355" y="5928"/>
                        </a:moveTo>
                        <a:lnTo>
                          <a:pt x="8355" y="9505"/>
                        </a:lnTo>
                        <a:lnTo>
                          <a:pt x="12443" y="9505"/>
                        </a:lnTo>
                        <a:cubicBezTo>
                          <a:pt x="15615" y="9505"/>
                          <a:pt x="18199" y="8716"/>
                          <a:pt x="18199" y="7714"/>
                        </a:cubicBezTo>
                        <a:cubicBezTo>
                          <a:pt x="18199" y="6712"/>
                          <a:pt x="15615" y="5928"/>
                          <a:pt x="12443" y="5928"/>
                        </a:cubicBezTo>
                        <a:lnTo>
                          <a:pt x="8355" y="5928"/>
                        </a:lnTo>
                        <a:close/>
                        <a:moveTo>
                          <a:pt x="12345" y="11898"/>
                        </a:moveTo>
                        <a:lnTo>
                          <a:pt x="12345" y="15480"/>
                        </a:lnTo>
                        <a:lnTo>
                          <a:pt x="15861" y="15480"/>
                        </a:lnTo>
                        <a:cubicBezTo>
                          <a:pt x="19033" y="15480"/>
                          <a:pt x="21600" y="14691"/>
                          <a:pt x="21600" y="13689"/>
                        </a:cubicBezTo>
                        <a:cubicBezTo>
                          <a:pt x="21600" y="12687"/>
                          <a:pt x="19033" y="11898"/>
                          <a:pt x="15861" y="11898"/>
                        </a:cubicBezTo>
                        <a:lnTo>
                          <a:pt x="12345" y="11898"/>
                        </a:lnTo>
                        <a:close/>
                        <a:moveTo>
                          <a:pt x="0" y="18018"/>
                        </a:moveTo>
                        <a:lnTo>
                          <a:pt x="0" y="21600"/>
                        </a:lnTo>
                        <a:lnTo>
                          <a:pt x="3058" y="21600"/>
                        </a:lnTo>
                        <a:cubicBezTo>
                          <a:pt x="6230" y="21600"/>
                          <a:pt x="8797" y="20811"/>
                          <a:pt x="8797" y="19809"/>
                        </a:cubicBezTo>
                        <a:cubicBezTo>
                          <a:pt x="8797" y="18807"/>
                          <a:pt x="6230" y="18018"/>
                          <a:pt x="3058" y="18018"/>
                        </a:cubicBezTo>
                        <a:lnTo>
                          <a:pt x="0" y="18018"/>
                        </a:ln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nvGrpSpPr>
              <p:cNvPr id="8" name="Group"/>
              <p:cNvGrpSpPr/>
              <p:nvPr/>
            </p:nvGrpSpPr>
            <p:grpSpPr>
              <a:xfrm>
                <a:off x="1967532" y="6529051"/>
                <a:ext cx="1715125" cy="2365723"/>
                <a:chOff x="0" y="0"/>
                <a:chExt cx="1715123" cy="2365721"/>
              </a:xfrm>
            </p:grpSpPr>
            <p:sp>
              <p:nvSpPr>
                <p:cNvPr id="9" name="Shape"/>
                <p:cNvSpPr/>
                <p:nvPr/>
              </p:nvSpPr>
              <p:spPr>
                <a:xfrm>
                  <a:off x="35004" y="0"/>
                  <a:ext cx="1617118" cy="62304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lumMod val="40000"/>
                    <a:lumOff val="60000"/>
                  </a:schemeClr>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0" name="Shape"/>
                <p:cNvSpPr/>
                <p:nvPr/>
              </p:nvSpPr>
              <p:spPr>
                <a:xfrm>
                  <a:off x="0" y="161021"/>
                  <a:ext cx="1715124" cy="22047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sp>
        <p:nvSpPr>
          <p:cNvPr id="19" name="Text Placeholder 18"/>
          <p:cNvSpPr>
            <a:spLocks noGrp="1"/>
          </p:cNvSpPr>
          <p:nvPr>
            <p:ph type="body" sz="quarter" idx="11"/>
          </p:nvPr>
        </p:nvSpPr>
        <p:spPr>
          <a:xfrm>
            <a:off x="3530600" y="1397000"/>
            <a:ext cx="4984750" cy="28321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06037364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lvl1pPr>
          </a:lstStyle>
          <a:p>
            <a:r>
              <a:rPr lang="en-US"/>
              <a:t>Click to edit Master title style</a:t>
            </a:r>
            <a:endParaRPr lang="en-GB"/>
          </a:p>
        </p:txBody>
      </p:sp>
      <p:sp>
        <p:nvSpPr>
          <p:cNvPr id="5" name="Content Placeholder 4"/>
          <p:cNvSpPr>
            <a:spLocks noGrp="1"/>
          </p:cNvSpPr>
          <p:nvPr>
            <p:ph sz="quarter" idx="11"/>
          </p:nvPr>
        </p:nvSpPr>
        <p:spPr>
          <a:xfrm>
            <a:off x="628650" y="1447800"/>
            <a:ext cx="7886700" cy="28765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10"/>
          <p:cNvSpPr>
            <a:spLocks noGrp="1"/>
          </p:cNvSpPr>
          <p:nvPr>
            <p:ph type="ftr" sz="quarter" idx="3"/>
          </p:nvPr>
        </p:nvSpPr>
        <p:spPr>
          <a:xfrm>
            <a:off x="2201779" y="4589823"/>
            <a:ext cx="4740441" cy="375442"/>
          </a:xfrm>
          <a:prstGeom prst="rect">
            <a:avLst/>
          </a:prstGeom>
        </p:spPr>
        <p:txBody>
          <a:bodyPr vert="horz" lIns="91440" tIns="45720" rIns="91440" bIns="45720" rtlCol="0" anchor="ctr"/>
          <a:lstStyle>
            <a:lvl1pPr algn="ctr">
              <a:defRPr sz="1800" b="0">
                <a:solidFill>
                  <a:srgbClr val="1F355E"/>
                </a:solidFill>
                <a:latin typeface="Arial Black" panose="020B0A04020102020204" pitchFamily="34" charset="0"/>
              </a:defRPr>
            </a:lvl1pPr>
          </a:lstStyle>
          <a:p>
            <a:r>
              <a:rPr lang="en-GB"/>
              <a:t>Digitally Enabling </a:t>
            </a:r>
            <a:r>
              <a:rPr lang="en-US"/>
              <a:t>the One Bay Way</a:t>
            </a:r>
          </a:p>
        </p:txBody>
      </p:sp>
      <p:pic>
        <p:nvPicPr>
          <p:cNvPr id="3" name="Picture 2">
            <a:extLst>
              <a:ext uri="{FF2B5EF4-FFF2-40B4-BE49-F238E27FC236}">
                <a16:creationId xmlns:a16="http://schemas.microsoft.com/office/drawing/2014/main" id="{13066B1F-75E8-2A54-0025-90713DEB5667}"/>
              </a:ext>
            </a:extLst>
          </p:cNvPr>
          <p:cNvPicPr>
            <a:picLocks noChangeAspect="1"/>
          </p:cNvPicPr>
          <p:nvPr userDrawn="1"/>
        </p:nvPicPr>
        <p:blipFill>
          <a:blip r:embed="rId2"/>
          <a:stretch>
            <a:fillRect/>
          </a:stretch>
        </p:blipFill>
        <p:spPr>
          <a:xfrm>
            <a:off x="175986" y="4629038"/>
            <a:ext cx="1214664" cy="375442"/>
          </a:xfrm>
          <a:prstGeom prst="rect">
            <a:avLst/>
          </a:prstGeom>
        </p:spPr>
      </p:pic>
    </p:spTree>
    <p:extLst>
      <p:ext uri="{BB962C8B-B14F-4D97-AF65-F5344CB8AC3E}">
        <p14:creationId xmlns:p14="http://schemas.microsoft.com/office/powerpoint/2010/main" val="1746855354"/>
      </p:ext>
    </p:extLst>
  </p:cSld>
  <p:clrMapOvr>
    <a:masterClrMapping/>
  </p:clrMapOvr>
  <p:transition spd="med"/>
  <p:hf sldNum="0" hdr="0" dt="0"/>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7" name="Diolch. Thank you."/>
          <p:cNvSpPr txBox="1"/>
          <p:nvPr userDrawn="1"/>
        </p:nvSpPr>
        <p:spPr>
          <a:xfrm>
            <a:off x="491879" y="1890417"/>
            <a:ext cx="8142344" cy="5578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lvl1pPr algn="l">
              <a:defRPr sz="9000" b="0">
                <a:latin typeface="Gill Sans Light"/>
                <a:ea typeface="Gill Sans Light"/>
                <a:cs typeface="Gill Sans Light"/>
                <a:sym typeface="Gill Sans Light"/>
              </a:defRPr>
            </a:lvl1pPr>
          </a:lstStyle>
          <a:p>
            <a:r>
              <a:rPr sz="3375">
                <a:solidFill>
                  <a:srgbClr val="1F355E"/>
                </a:solidFill>
                <a:latin typeface="Arial Black" panose="020B0A04020102020204" pitchFamily="34" charset="0"/>
              </a:rPr>
              <a:t>Diolch. Thank you.</a:t>
            </a:r>
          </a:p>
        </p:txBody>
      </p:sp>
      <p:sp>
        <p:nvSpPr>
          <p:cNvPr id="8" name="Any questions?"/>
          <p:cNvSpPr txBox="1"/>
          <p:nvPr userDrawn="1"/>
        </p:nvSpPr>
        <p:spPr>
          <a:xfrm>
            <a:off x="509776" y="2496373"/>
            <a:ext cx="8142345" cy="4078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lvl1pPr algn="l">
              <a:defRPr sz="6400" b="0">
                <a:latin typeface="Gill Sans SemiBold"/>
                <a:ea typeface="Gill Sans SemiBold"/>
                <a:cs typeface="Gill Sans SemiBold"/>
                <a:sym typeface="Gill Sans SemiBold"/>
              </a:defRPr>
            </a:lvl1pPr>
          </a:lstStyle>
          <a:p>
            <a:r>
              <a:rPr sz="2400" b="1">
                <a:solidFill>
                  <a:srgbClr val="1F355E"/>
                </a:solidFill>
                <a:latin typeface="Arial Black" panose="020B0A04020102020204" pitchFamily="34" charset="0"/>
              </a:rPr>
              <a:t>Any questions?</a:t>
            </a:r>
          </a:p>
        </p:txBody>
      </p:sp>
      <p:sp>
        <p:nvSpPr>
          <p:cNvPr id="9" name="Presented by Joe Bloggs, Digital Programme Manager…"/>
          <p:cNvSpPr txBox="1"/>
          <p:nvPr userDrawn="1"/>
        </p:nvSpPr>
        <p:spPr>
          <a:xfrm>
            <a:off x="509776" y="3387638"/>
            <a:ext cx="8142345" cy="4539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p>
            <a:pPr algn="l">
              <a:defRPr sz="3600" b="0">
                <a:solidFill>
                  <a:srgbClr val="FFFFFF"/>
                </a:solidFill>
                <a:latin typeface="Helvetica Neue Light"/>
                <a:ea typeface="Helvetica Neue Light"/>
                <a:cs typeface="Helvetica Neue Light"/>
                <a:sym typeface="Helvetica Neue Light"/>
              </a:defRPr>
            </a:pPr>
            <a:r>
              <a:rPr lang="en-GB" sz="1350">
                <a:solidFill>
                  <a:srgbClr val="1F355E"/>
                </a:solidFill>
                <a:latin typeface="Arial Black" panose="020B0A04020102020204" pitchFamily="34" charset="0"/>
              </a:rPr>
              <a:t>Digital</a:t>
            </a:r>
            <a:r>
              <a:rPr lang="en-GB" sz="1350" baseline="0">
                <a:solidFill>
                  <a:srgbClr val="1F355E"/>
                </a:solidFill>
                <a:latin typeface="Arial Black" panose="020B0A04020102020204" pitchFamily="34" charset="0"/>
              </a:rPr>
              <a:t> Services</a:t>
            </a:r>
            <a:endParaRPr sz="1350">
              <a:solidFill>
                <a:srgbClr val="1F355E"/>
              </a:solidFill>
              <a:latin typeface="Arial Black" panose="020B0A04020102020204" pitchFamily="34" charset="0"/>
            </a:endParaRPr>
          </a:p>
          <a:p>
            <a:pPr algn="l">
              <a:defRPr sz="3600" b="0">
                <a:solidFill>
                  <a:srgbClr val="FFFFFF"/>
                </a:solidFill>
                <a:latin typeface="Helvetica Neue Light"/>
                <a:ea typeface="Helvetica Neue Light"/>
                <a:cs typeface="Helvetica Neue Light"/>
                <a:sym typeface="Helvetica Neue Light"/>
              </a:defRPr>
            </a:pPr>
            <a:r>
              <a:rPr sz="1350">
                <a:solidFill>
                  <a:srgbClr val="1F355E"/>
                </a:solidFill>
                <a:latin typeface="Arial Black" panose="020B0A04020102020204" pitchFamily="34" charset="0"/>
              </a:rPr>
              <a:t>Swansea Bay University Health Board</a:t>
            </a:r>
          </a:p>
        </p:txBody>
      </p:sp>
      <p:pic>
        <p:nvPicPr>
          <p:cNvPr id="11" name="Abertawe_Swansea NHS Health Board WHITE.tif" descr="Abertawe_Swansea NHS Health Board WHITE.tif"/>
          <p:cNvPicPr>
            <a:picLocks noChangeAspect="1"/>
          </p:cNvPicPr>
          <p:nvPr userDrawn="1"/>
        </p:nvPicPr>
        <p:blipFill>
          <a:blip r:embed="rId2"/>
          <a:stretch>
            <a:fillRect/>
          </a:stretch>
        </p:blipFill>
        <p:spPr>
          <a:xfrm>
            <a:off x="6033156" y="4207388"/>
            <a:ext cx="2618965" cy="668579"/>
          </a:xfrm>
          <a:prstGeom prst="rect">
            <a:avLst/>
          </a:prstGeom>
          <a:ln w="12700">
            <a:miter lim="400000"/>
          </a:ln>
        </p:spPr>
      </p:pic>
    </p:spTree>
    <p:extLst>
      <p:ext uri="{BB962C8B-B14F-4D97-AF65-F5344CB8AC3E}">
        <p14:creationId xmlns:p14="http://schemas.microsoft.com/office/powerpoint/2010/main" val="1680702040"/>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EF146-D020-4C2D-9AAB-8DCC69D1D120}"/>
              </a:ext>
            </a:extLst>
          </p:cNvPr>
          <p:cNvSpPr>
            <a:spLocks noGrp="1"/>
          </p:cNvSpPr>
          <p:nvPr>
            <p:ph type="title"/>
          </p:nvPr>
        </p:nvSpPr>
        <p:spPr/>
        <p:txBody>
          <a:bodyPr/>
          <a:lstStyle/>
          <a:p>
            <a:r>
              <a:rPr lang="en-US"/>
              <a:t>Click to edit Master title style</a:t>
            </a:r>
            <a:endParaRPr lang="en-GB"/>
          </a:p>
        </p:txBody>
      </p:sp>
      <p:sp>
        <p:nvSpPr>
          <p:cNvPr id="6" name="Text Placeholder 9">
            <a:extLst>
              <a:ext uri="{FF2B5EF4-FFF2-40B4-BE49-F238E27FC236}">
                <a16:creationId xmlns:a16="http://schemas.microsoft.com/office/drawing/2014/main" id="{DE3A7A47-9EBB-4FEE-9C57-832F8E7B9CB2}"/>
              </a:ext>
            </a:extLst>
          </p:cNvPr>
          <p:cNvSpPr>
            <a:spLocks noGrp="1"/>
          </p:cNvSpPr>
          <p:nvPr>
            <p:ph type="body" sz="quarter" idx="14" hasCustomPrompt="1"/>
          </p:nvPr>
        </p:nvSpPr>
        <p:spPr>
          <a:xfrm>
            <a:off x="2290167" y="4816077"/>
            <a:ext cx="4617244" cy="244079"/>
          </a:xfrm>
        </p:spPr>
        <p:txBody>
          <a:bodyPr anchor="ctr"/>
          <a:lstStyle>
            <a:lvl1pPr marL="135000" indent="-135000">
              <a:spcBef>
                <a:spcPts val="0"/>
              </a:spcBef>
              <a:buNone/>
              <a:defRPr sz="600"/>
            </a:lvl1pPr>
            <a:lvl2pPr>
              <a:spcBef>
                <a:spcPts val="0"/>
              </a:spcBef>
              <a:defRPr sz="750"/>
            </a:lvl2pPr>
            <a:lvl3pPr>
              <a:spcBef>
                <a:spcPts val="0"/>
              </a:spcBef>
              <a:defRPr sz="750"/>
            </a:lvl3pPr>
            <a:lvl4pPr>
              <a:spcBef>
                <a:spcPts val="0"/>
              </a:spcBef>
              <a:defRPr sz="750"/>
            </a:lvl4pPr>
            <a:lvl5pPr>
              <a:spcBef>
                <a:spcPts val="0"/>
              </a:spcBef>
              <a:defRPr sz="750"/>
            </a:lvl5pPr>
          </a:lstStyle>
          <a:p>
            <a:pPr lvl="0"/>
            <a:r>
              <a:rPr lang="en-US"/>
              <a:t>Source: Click to edit Master text styles</a:t>
            </a:r>
            <a:endParaRPr lang="en-GB"/>
          </a:p>
        </p:txBody>
      </p:sp>
    </p:spTree>
    <p:extLst>
      <p:ext uri="{BB962C8B-B14F-4D97-AF65-F5344CB8AC3E}">
        <p14:creationId xmlns:p14="http://schemas.microsoft.com/office/powerpoint/2010/main" val="10800625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1/13/2025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40941184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a:t>Click to edit Master title style</a:t>
            </a:r>
            <a:endParaRPr lang="en-GB"/>
          </a:p>
        </p:txBody>
      </p:sp>
      <p:sp>
        <p:nvSpPr>
          <p:cNvPr id="5" name="Content Placeholder 4"/>
          <p:cNvSpPr>
            <a:spLocks noGrp="1"/>
          </p:cNvSpPr>
          <p:nvPr>
            <p:ph sz="quarter" idx="11"/>
          </p:nvPr>
        </p:nvSpPr>
        <p:spPr>
          <a:xfrm>
            <a:off x="628650" y="1447800"/>
            <a:ext cx="7886700" cy="28765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10"/>
          <p:cNvSpPr>
            <a:spLocks noGrp="1"/>
          </p:cNvSpPr>
          <p:nvPr>
            <p:ph type="ftr" sz="quarter" idx="3"/>
          </p:nvPr>
        </p:nvSpPr>
        <p:spPr>
          <a:xfrm>
            <a:off x="217656" y="4689699"/>
            <a:ext cx="3086100" cy="274637"/>
          </a:xfrm>
          <a:prstGeom prst="rect">
            <a:avLst/>
          </a:prstGeom>
        </p:spPr>
        <p:txBody>
          <a:bodyPr vert="horz" lIns="91440" tIns="45720" rIns="91440" bIns="45720" rtlCol="0" anchor="ctr"/>
          <a:lstStyle>
            <a:lvl1pPr algn="l">
              <a:defRPr sz="1800" b="0">
                <a:solidFill>
                  <a:schemeClr val="bg1"/>
                </a:solidFill>
                <a:latin typeface="Gill Sans MT" panose="020B0502020104020203" pitchFamily="34" charset="0"/>
              </a:defRPr>
            </a:lvl1pPr>
          </a:lstStyle>
          <a:p>
            <a:r>
              <a:rPr lang="en-GB"/>
              <a:t>Presentation title</a:t>
            </a:r>
          </a:p>
        </p:txBody>
      </p:sp>
    </p:spTree>
    <p:extLst>
      <p:ext uri="{BB962C8B-B14F-4D97-AF65-F5344CB8AC3E}">
        <p14:creationId xmlns:p14="http://schemas.microsoft.com/office/powerpoint/2010/main" val="3297302330"/>
      </p:ext>
    </p:extLst>
  </p:cSld>
  <p:clrMapOvr>
    <a:masterClrMapping/>
  </p:clrMapOvr>
  <p:transition spd="med"/>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gital Themes Ros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pic>
        <p:nvPicPr>
          <p:cNvPr id="32" name="Picture 31"/>
          <p:cNvPicPr>
            <a:picLocks noChangeAspect="1"/>
          </p:cNvPicPr>
          <p:nvPr userDrawn="1"/>
        </p:nvPicPr>
        <p:blipFill>
          <a:blip r:embed="rId2"/>
          <a:stretch>
            <a:fillRect/>
          </a:stretch>
        </p:blipFill>
        <p:spPr>
          <a:xfrm>
            <a:off x="666750" y="197403"/>
            <a:ext cx="7668516" cy="4263695"/>
          </a:xfrm>
          <a:prstGeom prst="rect">
            <a:avLst/>
          </a:prstGeom>
        </p:spPr>
      </p:pic>
    </p:spTree>
    <p:extLst>
      <p:ext uri="{BB962C8B-B14F-4D97-AF65-F5344CB8AC3E}">
        <p14:creationId xmlns:p14="http://schemas.microsoft.com/office/powerpoint/2010/main" val="68141528"/>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uzzle piec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024931" y="0"/>
            <a:ext cx="9144004" cy="4505299"/>
            <a:chOff x="-2072487" y="-277100"/>
            <a:chExt cx="16134151" cy="8427506"/>
          </a:xfrm>
        </p:grpSpPr>
        <p:grpSp>
          <p:nvGrpSpPr>
            <p:cNvPr id="5" name="Group 4"/>
            <p:cNvGrpSpPr/>
            <p:nvPr/>
          </p:nvGrpSpPr>
          <p:grpSpPr>
            <a:xfrm>
              <a:off x="10930210" y="3164619"/>
              <a:ext cx="3131454" cy="1963435"/>
              <a:chOff x="3599010" y="419941"/>
              <a:chExt cx="3131451" cy="1963433"/>
            </a:xfrm>
          </p:grpSpPr>
          <p:sp>
            <p:nvSpPr>
              <p:cNvPr id="21" name="Shape 1073741825"/>
              <p:cNvSpPr/>
              <p:nvPr/>
            </p:nvSpPr>
            <p:spPr>
              <a:xfrm rot="900000">
                <a:off x="3599010" y="419941"/>
                <a:ext cx="1369423" cy="1963433"/>
              </a:xfrm>
              <a:custGeom>
                <a:avLst/>
                <a:gdLst/>
                <a:ahLst/>
                <a:cxnLst>
                  <a:cxn ang="0">
                    <a:pos x="wd2" y="hd2"/>
                  </a:cxn>
                  <a:cxn ang="5400000">
                    <a:pos x="wd2" y="hd2"/>
                  </a:cxn>
                  <a:cxn ang="10800000">
                    <a:pos x="wd2" y="hd2"/>
                  </a:cxn>
                  <a:cxn ang="16200000">
                    <a:pos x="wd2" y="hd2"/>
                  </a:cxn>
                </a:cxnLst>
                <a:rect l="0" t="0" r="r" b="b"/>
                <a:pathLst>
                  <a:path w="21600" h="21595" extrusionOk="0">
                    <a:moveTo>
                      <a:pt x="15741" y="15042"/>
                    </a:moveTo>
                    <a:lnTo>
                      <a:pt x="16418" y="15042"/>
                    </a:lnTo>
                    <a:lnTo>
                      <a:pt x="21599" y="15042"/>
                    </a:lnTo>
                    <a:lnTo>
                      <a:pt x="21599" y="11418"/>
                    </a:lnTo>
                    <a:lnTo>
                      <a:pt x="21599" y="3624"/>
                    </a:lnTo>
                    <a:lnTo>
                      <a:pt x="21600" y="3003"/>
                    </a:lnTo>
                    <a:cubicBezTo>
                      <a:pt x="21584" y="2688"/>
                      <a:pt x="21567" y="2383"/>
                      <a:pt x="21528" y="2113"/>
                    </a:cubicBezTo>
                    <a:cubicBezTo>
                      <a:pt x="21488" y="1841"/>
                      <a:pt x="21430" y="1622"/>
                      <a:pt x="21344" y="1427"/>
                    </a:cubicBezTo>
                    <a:cubicBezTo>
                      <a:pt x="21192" y="1138"/>
                      <a:pt x="20957" y="882"/>
                      <a:pt x="20646" y="665"/>
                    </a:cubicBezTo>
                    <a:cubicBezTo>
                      <a:pt x="20334" y="447"/>
                      <a:pt x="19966" y="283"/>
                      <a:pt x="19551" y="177"/>
                    </a:cubicBezTo>
                    <a:cubicBezTo>
                      <a:pt x="19168" y="93"/>
                      <a:pt x="18789" y="47"/>
                      <a:pt x="18285" y="23"/>
                    </a:cubicBezTo>
                    <a:cubicBezTo>
                      <a:pt x="17784" y="0"/>
                      <a:pt x="17172" y="0"/>
                      <a:pt x="16397" y="0"/>
                    </a:cubicBezTo>
                    <a:lnTo>
                      <a:pt x="10809" y="0"/>
                    </a:lnTo>
                    <a:lnTo>
                      <a:pt x="5248" y="0"/>
                    </a:lnTo>
                    <a:lnTo>
                      <a:pt x="23" y="0"/>
                    </a:lnTo>
                    <a:lnTo>
                      <a:pt x="23" y="3024"/>
                    </a:lnTo>
                    <a:lnTo>
                      <a:pt x="23" y="4510"/>
                    </a:lnTo>
                    <a:cubicBezTo>
                      <a:pt x="25" y="4527"/>
                      <a:pt x="27" y="4545"/>
                      <a:pt x="28" y="4562"/>
                    </a:cubicBezTo>
                    <a:cubicBezTo>
                      <a:pt x="29" y="4572"/>
                      <a:pt x="30" y="4583"/>
                      <a:pt x="32" y="4593"/>
                    </a:cubicBezTo>
                    <a:cubicBezTo>
                      <a:pt x="88" y="4819"/>
                      <a:pt x="169" y="4967"/>
                      <a:pt x="296" y="5074"/>
                    </a:cubicBezTo>
                    <a:cubicBezTo>
                      <a:pt x="463" y="5217"/>
                      <a:pt x="712" y="5295"/>
                      <a:pt x="997" y="5295"/>
                    </a:cubicBezTo>
                    <a:cubicBezTo>
                      <a:pt x="1076" y="5295"/>
                      <a:pt x="1156" y="5289"/>
                      <a:pt x="1237" y="5276"/>
                    </a:cubicBezTo>
                    <a:cubicBezTo>
                      <a:pt x="1414" y="5250"/>
                      <a:pt x="1593" y="5184"/>
                      <a:pt x="1758" y="5117"/>
                    </a:cubicBezTo>
                    <a:cubicBezTo>
                      <a:pt x="1799" y="5100"/>
                      <a:pt x="1841" y="5083"/>
                      <a:pt x="1882" y="5066"/>
                    </a:cubicBezTo>
                    <a:cubicBezTo>
                      <a:pt x="1917" y="5051"/>
                      <a:pt x="1952" y="5036"/>
                      <a:pt x="1988" y="5022"/>
                    </a:cubicBezTo>
                    <a:cubicBezTo>
                      <a:pt x="2813" y="4599"/>
                      <a:pt x="3823" y="4366"/>
                      <a:pt x="4834" y="4366"/>
                    </a:cubicBezTo>
                    <a:cubicBezTo>
                      <a:pt x="6096" y="4366"/>
                      <a:pt x="7264" y="4714"/>
                      <a:pt x="8124" y="5345"/>
                    </a:cubicBezTo>
                    <a:cubicBezTo>
                      <a:pt x="9768" y="6552"/>
                      <a:pt x="9758" y="8440"/>
                      <a:pt x="8100" y="9645"/>
                    </a:cubicBezTo>
                    <a:cubicBezTo>
                      <a:pt x="7236" y="10272"/>
                      <a:pt x="6067" y="10617"/>
                      <a:pt x="4808" y="10617"/>
                    </a:cubicBezTo>
                    <a:cubicBezTo>
                      <a:pt x="4000" y="10617"/>
                      <a:pt x="3200" y="10473"/>
                      <a:pt x="2485" y="10199"/>
                    </a:cubicBezTo>
                    <a:cubicBezTo>
                      <a:pt x="2466" y="10196"/>
                      <a:pt x="2448" y="10193"/>
                      <a:pt x="2430" y="10188"/>
                    </a:cubicBezTo>
                    <a:cubicBezTo>
                      <a:pt x="2411" y="10184"/>
                      <a:pt x="2394" y="10178"/>
                      <a:pt x="2376" y="10172"/>
                    </a:cubicBezTo>
                    <a:cubicBezTo>
                      <a:pt x="2165" y="10092"/>
                      <a:pt x="1954" y="10012"/>
                      <a:pt x="1742" y="9933"/>
                    </a:cubicBezTo>
                    <a:cubicBezTo>
                      <a:pt x="1583" y="9854"/>
                      <a:pt x="1385" y="9797"/>
                      <a:pt x="1212" y="9770"/>
                    </a:cubicBezTo>
                    <a:cubicBezTo>
                      <a:pt x="1131" y="9758"/>
                      <a:pt x="1050" y="9751"/>
                      <a:pt x="971" y="9751"/>
                    </a:cubicBezTo>
                    <a:cubicBezTo>
                      <a:pt x="698" y="9752"/>
                      <a:pt x="444" y="9833"/>
                      <a:pt x="273" y="9972"/>
                    </a:cubicBezTo>
                    <a:cubicBezTo>
                      <a:pt x="98" y="10114"/>
                      <a:pt x="27" y="10300"/>
                      <a:pt x="5" y="10486"/>
                    </a:cubicBezTo>
                    <a:cubicBezTo>
                      <a:pt x="3" y="10504"/>
                      <a:pt x="1" y="10521"/>
                      <a:pt x="0" y="10538"/>
                    </a:cubicBezTo>
                    <a:lnTo>
                      <a:pt x="23" y="12042"/>
                    </a:lnTo>
                    <a:lnTo>
                      <a:pt x="23" y="15042"/>
                    </a:lnTo>
                    <a:lnTo>
                      <a:pt x="5190" y="15042"/>
                    </a:lnTo>
                    <a:lnTo>
                      <a:pt x="5886" y="15042"/>
                    </a:lnTo>
                    <a:cubicBezTo>
                      <a:pt x="6146" y="15041"/>
                      <a:pt x="6436" y="15060"/>
                      <a:pt x="6662" y="15088"/>
                    </a:cubicBezTo>
                    <a:cubicBezTo>
                      <a:pt x="6948" y="15122"/>
                      <a:pt x="7361" y="15190"/>
                      <a:pt x="7699" y="15382"/>
                    </a:cubicBezTo>
                    <a:cubicBezTo>
                      <a:pt x="8181" y="15657"/>
                      <a:pt x="8382" y="16106"/>
                      <a:pt x="8243" y="16551"/>
                    </a:cubicBezTo>
                    <a:cubicBezTo>
                      <a:pt x="8136" y="16895"/>
                      <a:pt x="7838" y="17189"/>
                      <a:pt x="7614" y="17503"/>
                    </a:cubicBezTo>
                    <a:cubicBezTo>
                      <a:pt x="6812" y="18628"/>
                      <a:pt x="6963" y="20005"/>
                      <a:pt x="8246" y="20866"/>
                    </a:cubicBezTo>
                    <a:cubicBezTo>
                      <a:pt x="8947" y="21337"/>
                      <a:pt x="9881" y="21591"/>
                      <a:pt x="10854" y="21595"/>
                    </a:cubicBezTo>
                    <a:cubicBezTo>
                      <a:pt x="11831" y="21600"/>
                      <a:pt x="12756" y="21338"/>
                      <a:pt x="13459" y="20867"/>
                    </a:cubicBezTo>
                    <a:cubicBezTo>
                      <a:pt x="14866" y="19923"/>
                      <a:pt x="15035" y="18408"/>
                      <a:pt x="13866" y="17256"/>
                    </a:cubicBezTo>
                    <a:cubicBezTo>
                      <a:pt x="13859" y="17250"/>
                      <a:pt x="13853" y="17242"/>
                      <a:pt x="13847" y="17235"/>
                    </a:cubicBezTo>
                    <a:cubicBezTo>
                      <a:pt x="13824" y="17210"/>
                      <a:pt x="13802" y="17184"/>
                      <a:pt x="13781" y="17158"/>
                    </a:cubicBezTo>
                    <a:cubicBezTo>
                      <a:pt x="13753" y="17125"/>
                      <a:pt x="13725" y="17092"/>
                      <a:pt x="13697" y="17059"/>
                    </a:cubicBezTo>
                    <a:cubicBezTo>
                      <a:pt x="13577" y="16916"/>
                      <a:pt x="13449" y="16745"/>
                      <a:pt x="13388" y="16550"/>
                    </a:cubicBezTo>
                    <a:cubicBezTo>
                      <a:pt x="13249" y="16103"/>
                      <a:pt x="13458" y="15656"/>
                      <a:pt x="13932" y="15382"/>
                    </a:cubicBezTo>
                    <a:cubicBezTo>
                      <a:pt x="14270" y="15188"/>
                      <a:pt x="14686" y="15121"/>
                      <a:pt x="14969" y="15087"/>
                    </a:cubicBezTo>
                    <a:cubicBezTo>
                      <a:pt x="15194" y="15061"/>
                      <a:pt x="15436" y="15046"/>
                      <a:pt x="15733" y="15042"/>
                    </a:cubicBezTo>
                    <a:lnTo>
                      <a:pt x="15737" y="15042"/>
                    </a:lnTo>
                    <a:lnTo>
                      <a:pt x="15741" y="15042"/>
                    </a:lnTo>
                    <a:close/>
                  </a:path>
                </a:pathLst>
              </a:custGeom>
              <a:solidFill>
                <a:schemeClr val="accent4"/>
              </a:solidFill>
              <a:ln w="12700" cap="flat">
                <a:noFill/>
                <a:miter lim="400000"/>
              </a:ln>
              <a:effectLst/>
            </p:spPr>
            <p:txBody>
              <a:bodyPr/>
              <a:lstStyle/>
              <a:p>
                <a:endParaRPr lang="en-GB"/>
              </a:p>
            </p:txBody>
          </p:sp>
          <p:grpSp>
            <p:nvGrpSpPr>
              <p:cNvPr id="22" name="Group 21"/>
              <p:cNvGrpSpPr/>
              <p:nvPr/>
            </p:nvGrpSpPr>
            <p:grpSpPr>
              <a:xfrm>
                <a:off x="4314440" y="827337"/>
                <a:ext cx="2416021" cy="981721"/>
                <a:chOff x="3368250" y="276176"/>
                <a:chExt cx="2416019" cy="981720"/>
              </a:xfrm>
            </p:grpSpPr>
            <p:sp>
              <p:nvSpPr>
                <p:cNvPr id="23" name="Shape 1073741826"/>
                <p:cNvSpPr/>
                <p:nvPr/>
              </p:nvSpPr>
              <p:spPr>
                <a:xfrm>
                  <a:off x="3368250" y="276176"/>
                  <a:ext cx="1767981" cy="981720"/>
                </a:xfrm>
                <a:custGeom>
                  <a:avLst/>
                  <a:gdLst/>
                  <a:ahLst/>
                  <a:cxnLst>
                    <a:cxn ang="0">
                      <a:pos x="wd2" y="hd2"/>
                    </a:cxn>
                    <a:cxn ang="5400000">
                      <a:pos x="wd2" y="hd2"/>
                    </a:cxn>
                    <a:cxn ang="10800000">
                      <a:pos x="wd2" y="hd2"/>
                    </a:cxn>
                    <a:cxn ang="16200000">
                      <a:pos x="wd2" y="hd2"/>
                    </a:cxn>
                  </a:cxnLst>
                  <a:rect l="0" t="0" r="r" b="b"/>
                  <a:pathLst>
                    <a:path w="21600" h="21092" extrusionOk="0">
                      <a:moveTo>
                        <a:pt x="0" y="9706"/>
                      </a:moveTo>
                      <a:cubicBezTo>
                        <a:pt x="0" y="10157"/>
                        <a:pt x="104" y="10564"/>
                        <a:pt x="272" y="10860"/>
                      </a:cubicBezTo>
                      <a:cubicBezTo>
                        <a:pt x="440" y="11155"/>
                        <a:pt x="674" y="11343"/>
                        <a:pt x="931" y="11343"/>
                      </a:cubicBezTo>
                      <a:lnTo>
                        <a:pt x="3773" y="11343"/>
                      </a:lnTo>
                      <a:lnTo>
                        <a:pt x="7547" y="11343"/>
                      </a:lnTo>
                      <a:lnTo>
                        <a:pt x="8346" y="11343"/>
                      </a:lnTo>
                      <a:lnTo>
                        <a:pt x="8346" y="12041"/>
                      </a:lnTo>
                      <a:lnTo>
                        <a:pt x="7547" y="12041"/>
                      </a:lnTo>
                      <a:lnTo>
                        <a:pt x="3773" y="12041"/>
                      </a:lnTo>
                      <a:lnTo>
                        <a:pt x="3142" y="12041"/>
                      </a:lnTo>
                      <a:cubicBezTo>
                        <a:pt x="2886" y="12041"/>
                        <a:pt x="2652" y="12223"/>
                        <a:pt x="2483" y="12518"/>
                      </a:cubicBezTo>
                      <a:cubicBezTo>
                        <a:pt x="2315" y="12814"/>
                        <a:pt x="2212" y="13226"/>
                        <a:pt x="2212" y="13677"/>
                      </a:cubicBezTo>
                      <a:lnTo>
                        <a:pt x="2212" y="13853"/>
                      </a:lnTo>
                      <a:cubicBezTo>
                        <a:pt x="2212" y="14305"/>
                        <a:pt x="2315" y="14716"/>
                        <a:pt x="2483" y="15012"/>
                      </a:cubicBezTo>
                      <a:cubicBezTo>
                        <a:pt x="2652" y="15308"/>
                        <a:pt x="2886" y="15490"/>
                        <a:pt x="3142" y="15490"/>
                      </a:cubicBezTo>
                      <a:lnTo>
                        <a:pt x="3773" y="15490"/>
                      </a:lnTo>
                      <a:lnTo>
                        <a:pt x="7547" y="15490"/>
                      </a:lnTo>
                      <a:lnTo>
                        <a:pt x="8346" y="15490"/>
                      </a:lnTo>
                      <a:lnTo>
                        <a:pt x="9449" y="15490"/>
                      </a:lnTo>
                      <a:lnTo>
                        <a:pt x="11320" y="15490"/>
                      </a:lnTo>
                      <a:cubicBezTo>
                        <a:pt x="11320" y="15491"/>
                        <a:pt x="11321" y="15495"/>
                        <a:pt x="11320" y="15496"/>
                      </a:cubicBezTo>
                      <a:cubicBezTo>
                        <a:pt x="10506" y="16928"/>
                        <a:pt x="9401" y="17969"/>
                        <a:pt x="9299" y="19055"/>
                      </a:cubicBezTo>
                      <a:cubicBezTo>
                        <a:pt x="9282" y="19238"/>
                        <a:pt x="9275" y="19417"/>
                        <a:pt x="9280" y="19588"/>
                      </a:cubicBezTo>
                      <a:cubicBezTo>
                        <a:pt x="9315" y="20786"/>
                        <a:pt x="9880" y="21599"/>
                        <a:pt x="10839" y="20725"/>
                      </a:cubicBezTo>
                      <a:cubicBezTo>
                        <a:pt x="10929" y="20643"/>
                        <a:pt x="11185" y="20404"/>
                        <a:pt x="11320" y="20280"/>
                      </a:cubicBezTo>
                      <a:cubicBezTo>
                        <a:pt x="12377" y="19306"/>
                        <a:pt x="13816" y="17956"/>
                        <a:pt x="15093" y="16759"/>
                      </a:cubicBezTo>
                      <a:cubicBezTo>
                        <a:pt x="15640" y="16247"/>
                        <a:pt x="16706" y="15260"/>
                        <a:pt x="16708" y="15254"/>
                      </a:cubicBezTo>
                      <a:cubicBezTo>
                        <a:pt x="17167" y="14922"/>
                        <a:pt x="17734" y="14188"/>
                        <a:pt x="18173" y="12886"/>
                      </a:cubicBezTo>
                      <a:lnTo>
                        <a:pt x="21600" y="12886"/>
                      </a:lnTo>
                      <a:lnTo>
                        <a:pt x="21600" y="2988"/>
                      </a:lnTo>
                      <a:lnTo>
                        <a:pt x="18155" y="2988"/>
                      </a:lnTo>
                      <a:cubicBezTo>
                        <a:pt x="17204" y="475"/>
                        <a:pt x="15585" y="74"/>
                        <a:pt x="15093" y="11"/>
                      </a:cubicBezTo>
                      <a:cubicBezTo>
                        <a:pt x="15001" y="-1"/>
                        <a:pt x="14937" y="0"/>
                        <a:pt x="14937" y="0"/>
                      </a:cubicBezTo>
                      <a:lnTo>
                        <a:pt x="11320" y="0"/>
                      </a:lnTo>
                      <a:lnTo>
                        <a:pt x="8346" y="0"/>
                      </a:lnTo>
                      <a:lnTo>
                        <a:pt x="8346" y="5"/>
                      </a:lnTo>
                      <a:lnTo>
                        <a:pt x="7547" y="5"/>
                      </a:lnTo>
                      <a:lnTo>
                        <a:pt x="4754" y="5"/>
                      </a:lnTo>
                      <a:cubicBezTo>
                        <a:pt x="4497" y="5"/>
                        <a:pt x="4263" y="187"/>
                        <a:pt x="4095" y="483"/>
                      </a:cubicBezTo>
                      <a:cubicBezTo>
                        <a:pt x="3927" y="779"/>
                        <a:pt x="3823" y="1185"/>
                        <a:pt x="3823" y="1637"/>
                      </a:cubicBezTo>
                      <a:lnTo>
                        <a:pt x="3823" y="1818"/>
                      </a:lnTo>
                      <a:cubicBezTo>
                        <a:pt x="3823" y="2269"/>
                        <a:pt x="3927" y="2681"/>
                        <a:pt x="4095" y="2977"/>
                      </a:cubicBezTo>
                      <a:cubicBezTo>
                        <a:pt x="4263" y="3274"/>
                        <a:pt x="4497" y="3455"/>
                        <a:pt x="4754" y="3455"/>
                      </a:cubicBezTo>
                      <a:lnTo>
                        <a:pt x="7547" y="3455"/>
                      </a:lnTo>
                      <a:lnTo>
                        <a:pt x="8346" y="3455"/>
                      </a:lnTo>
                      <a:lnTo>
                        <a:pt x="8346" y="3900"/>
                      </a:lnTo>
                      <a:lnTo>
                        <a:pt x="7547" y="3900"/>
                      </a:lnTo>
                      <a:lnTo>
                        <a:pt x="3773" y="3900"/>
                      </a:lnTo>
                      <a:lnTo>
                        <a:pt x="2324" y="3900"/>
                      </a:lnTo>
                      <a:cubicBezTo>
                        <a:pt x="2067" y="3900"/>
                        <a:pt x="1836" y="4083"/>
                        <a:pt x="1668" y="4378"/>
                      </a:cubicBezTo>
                      <a:cubicBezTo>
                        <a:pt x="1500" y="4673"/>
                        <a:pt x="1393" y="5085"/>
                        <a:pt x="1393" y="5537"/>
                      </a:cubicBezTo>
                      <a:lnTo>
                        <a:pt x="1393" y="5713"/>
                      </a:lnTo>
                      <a:cubicBezTo>
                        <a:pt x="1393" y="6164"/>
                        <a:pt x="1500" y="6576"/>
                        <a:pt x="1668" y="6872"/>
                      </a:cubicBezTo>
                      <a:cubicBezTo>
                        <a:pt x="1836" y="7167"/>
                        <a:pt x="2067" y="7350"/>
                        <a:pt x="2324" y="7350"/>
                      </a:cubicBezTo>
                      <a:lnTo>
                        <a:pt x="3773" y="7350"/>
                      </a:lnTo>
                      <a:lnTo>
                        <a:pt x="7547" y="7350"/>
                      </a:lnTo>
                      <a:lnTo>
                        <a:pt x="8346" y="7350"/>
                      </a:lnTo>
                      <a:lnTo>
                        <a:pt x="8346" y="7893"/>
                      </a:lnTo>
                      <a:lnTo>
                        <a:pt x="7547" y="7893"/>
                      </a:lnTo>
                      <a:lnTo>
                        <a:pt x="3773" y="7893"/>
                      </a:lnTo>
                      <a:lnTo>
                        <a:pt x="931" y="7893"/>
                      </a:lnTo>
                      <a:cubicBezTo>
                        <a:pt x="674" y="7893"/>
                        <a:pt x="440" y="8075"/>
                        <a:pt x="272" y="8371"/>
                      </a:cubicBezTo>
                      <a:cubicBezTo>
                        <a:pt x="104" y="8668"/>
                        <a:pt x="0" y="9079"/>
                        <a:pt x="0" y="9530"/>
                      </a:cubicBezTo>
                      <a:lnTo>
                        <a:pt x="0" y="9706"/>
                      </a:lnTo>
                      <a:close/>
                    </a:path>
                  </a:pathLst>
                </a:custGeom>
                <a:solidFill>
                  <a:srgbClr val="E5E5E5"/>
                </a:solidFill>
                <a:ln w="12700" cap="flat">
                  <a:noFill/>
                  <a:miter lim="400000"/>
                </a:ln>
                <a:effectLst/>
              </p:spPr>
              <p:txBody>
                <a:bodyPr/>
                <a:lstStyle/>
                <a:p>
                  <a:endParaRPr lang="en-GB"/>
                </a:p>
              </p:txBody>
            </p:sp>
            <p:sp>
              <p:nvSpPr>
                <p:cNvPr id="24" name="Shape 1073741827"/>
                <p:cNvSpPr/>
                <p:nvPr/>
              </p:nvSpPr>
              <p:spPr>
                <a:xfrm>
                  <a:off x="4966113" y="277519"/>
                  <a:ext cx="818156" cy="736340"/>
                </a:xfrm>
                <a:prstGeom prst="rect">
                  <a:avLst/>
                </a:prstGeom>
                <a:solidFill>
                  <a:srgbClr val="7F7F7F"/>
                </a:solidFill>
                <a:ln w="12700" cap="flat">
                  <a:noFill/>
                  <a:miter lim="400000"/>
                </a:ln>
                <a:effectLst/>
              </p:spPr>
              <p:txBody>
                <a:bodyPr/>
                <a:lstStyle/>
                <a:p>
                  <a:endParaRPr lang="en-GB"/>
                </a:p>
              </p:txBody>
            </p:sp>
          </p:grpSp>
        </p:grpSp>
        <p:grpSp>
          <p:nvGrpSpPr>
            <p:cNvPr id="6" name="Group 5"/>
            <p:cNvGrpSpPr/>
            <p:nvPr/>
          </p:nvGrpSpPr>
          <p:grpSpPr>
            <a:xfrm>
              <a:off x="1168921" y="4962700"/>
              <a:ext cx="1963439" cy="3187706"/>
              <a:chOff x="-2947179" y="993167"/>
              <a:chExt cx="1963438" cy="3187704"/>
            </a:xfrm>
          </p:grpSpPr>
          <p:sp>
            <p:nvSpPr>
              <p:cNvPr id="17" name="Shape 1073741830"/>
              <p:cNvSpPr/>
              <p:nvPr/>
            </p:nvSpPr>
            <p:spPr>
              <a:xfrm rot="1800000">
                <a:off x="-2947179" y="993167"/>
                <a:ext cx="1963438" cy="1367323"/>
              </a:xfrm>
              <a:custGeom>
                <a:avLst/>
                <a:gdLst/>
                <a:ahLst/>
                <a:cxnLst>
                  <a:cxn ang="0">
                    <a:pos x="wd2" y="hd2"/>
                  </a:cxn>
                  <a:cxn ang="5400000">
                    <a:pos x="wd2" y="hd2"/>
                  </a:cxn>
                  <a:cxn ang="10800000">
                    <a:pos x="wd2" y="hd2"/>
                  </a:cxn>
                  <a:cxn ang="16200000">
                    <a:pos x="wd2" y="hd2"/>
                  </a:cxn>
                </a:cxnLst>
                <a:rect l="0" t="0" r="r" b="b"/>
                <a:pathLst>
                  <a:path w="21357" h="21600" extrusionOk="0">
                    <a:moveTo>
                      <a:pt x="6487" y="21600"/>
                    </a:moveTo>
                    <a:lnTo>
                      <a:pt x="10070" y="21600"/>
                    </a:lnTo>
                    <a:lnTo>
                      <a:pt x="17774" y="21600"/>
                    </a:lnTo>
                    <a:lnTo>
                      <a:pt x="18314" y="21600"/>
                    </a:lnTo>
                    <a:cubicBezTo>
                      <a:pt x="18338" y="21588"/>
                      <a:pt x="18364" y="21582"/>
                      <a:pt x="18391" y="21581"/>
                    </a:cubicBezTo>
                    <a:cubicBezTo>
                      <a:pt x="19091" y="21569"/>
                      <a:pt x="19547" y="21528"/>
                      <a:pt x="19945" y="21346"/>
                    </a:cubicBezTo>
                    <a:cubicBezTo>
                      <a:pt x="20521" y="21039"/>
                      <a:pt x="20971" y="20385"/>
                      <a:pt x="21182" y="19550"/>
                    </a:cubicBezTo>
                    <a:cubicBezTo>
                      <a:pt x="21357" y="18743"/>
                      <a:pt x="21357" y="17956"/>
                      <a:pt x="21357" y="16392"/>
                    </a:cubicBezTo>
                    <a:lnTo>
                      <a:pt x="21357" y="10798"/>
                    </a:lnTo>
                    <a:lnTo>
                      <a:pt x="21357" y="5231"/>
                    </a:lnTo>
                    <a:lnTo>
                      <a:pt x="21357" y="0"/>
                    </a:lnTo>
                    <a:lnTo>
                      <a:pt x="18394" y="0"/>
                    </a:lnTo>
                    <a:lnTo>
                      <a:pt x="16925" y="0"/>
                    </a:lnTo>
                    <a:cubicBezTo>
                      <a:pt x="16909" y="2"/>
                      <a:pt x="16892" y="4"/>
                      <a:pt x="16874" y="5"/>
                    </a:cubicBezTo>
                    <a:cubicBezTo>
                      <a:pt x="16864" y="6"/>
                      <a:pt x="16854" y="6"/>
                      <a:pt x="16844" y="8"/>
                    </a:cubicBezTo>
                    <a:cubicBezTo>
                      <a:pt x="16620" y="65"/>
                      <a:pt x="16474" y="146"/>
                      <a:pt x="16367" y="273"/>
                    </a:cubicBezTo>
                    <a:cubicBezTo>
                      <a:pt x="16186" y="489"/>
                      <a:pt x="16112" y="841"/>
                      <a:pt x="16168" y="1215"/>
                    </a:cubicBezTo>
                    <a:cubicBezTo>
                      <a:pt x="16193" y="1383"/>
                      <a:pt x="16252" y="1545"/>
                      <a:pt x="16326" y="1740"/>
                    </a:cubicBezTo>
                    <a:cubicBezTo>
                      <a:pt x="16343" y="1783"/>
                      <a:pt x="16361" y="1825"/>
                      <a:pt x="16379" y="1868"/>
                    </a:cubicBezTo>
                    <a:cubicBezTo>
                      <a:pt x="16393" y="1901"/>
                      <a:pt x="16407" y="1934"/>
                      <a:pt x="16420" y="1968"/>
                    </a:cubicBezTo>
                    <a:cubicBezTo>
                      <a:pt x="16876" y="2884"/>
                      <a:pt x="17100" y="3999"/>
                      <a:pt x="17052" y="5110"/>
                    </a:cubicBezTo>
                    <a:cubicBezTo>
                      <a:pt x="17002" y="6254"/>
                      <a:pt x="16665" y="7319"/>
                      <a:pt x="16102" y="8108"/>
                    </a:cubicBezTo>
                    <a:cubicBezTo>
                      <a:pt x="15522" y="8921"/>
                      <a:pt x="14758" y="9369"/>
                      <a:pt x="13950" y="9369"/>
                    </a:cubicBezTo>
                    <a:cubicBezTo>
                      <a:pt x="13143" y="9369"/>
                      <a:pt x="12378" y="8922"/>
                      <a:pt x="11797" y="8109"/>
                    </a:cubicBezTo>
                    <a:cubicBezTo>
                      <a:pt x="10760" y="6658"/>
                      <a:pt x="10541" y="4365"/>
                      <a:pt x="11250" y="2489"/>
                    </a:cubicBezTo>
                    <a:cubicBezTo>
                      <a:pt x="11255" y="2451"/>
                      <a:pt x="11264" y="2414"/>
                      <a:pt x="11277" y="2379"/>
                    </a:cubicBezTo>
                    <a:cubicBezTo>
                      <a:pt x="11356" y="2168"/>
                      <a:pt x="11434" y="1956"/>
                      <a:pt x="11513" y="1745"/>
                    </a:cubicBezTo>
                    <a:lnTo>
                      <a:pt x="11522" y="1719"/>
                    </a:lnTo>
                    <a:cubicBezTo>
                      <a:pt x="11587" y="1544"/>
                      <a:pt x="11648" y="1378"/>
                      <a:pt x="11674" y="1213"/>
                    </a:cubicBezTo>
                    <a:cubicBezTo>
                      <a:pt x="11731" y="841"/>
                      <a:pt x="11656" y="490"/>
                      <a:pt x="11474" y="273"/>
                    </a:cubicBezTo>
                    <a:cubicBezTo>
                      <a:pt x="11367" y="147"/>
                      <a:pt x="11220" y="65"/>
                      <a:pt x="10998" y="8"/>
                    </a:cubicBezTo>
                    <a:cubicBezTo>
                      <a:pt x="10987" y="6"/>
                      <a:pt x="10977" y="6"/>
                      <a:pt x="10966" y="5"/>
                    </a:cubicBezTo>
                    <a:cubicBezTo>
                      <a:pt x="10948" y="4"/>
                      <a:pt x="10930" y="2"/>
                      <a:pt x="10913" y="0"/>
                    </a:cubicBezTo>
                    <a:lnTo>
                      <a:pt x="9450" y="0"/>
                    </a:lnTo>
                    <a:lnTo>
                      <a:pt x="6487" y="0"/>
                    </a:lnTo>
                    <a:lnTo>
                      <a:pt x="6487" y="5208"/>
                    </a:lnTo>
                    <a:lnTo>
                      <a:pt x="6487" y="5904"/>
                    </a:lnTo>
                    <a:cubicBezTo>
                      <a:pt x="6487" y="5907"/>
                      <a:pt x="6487" y="5910"/>
                      <a:pt x="6487" y="5912"/>
                    </a:cubicBezTo>
                    <a:cubicBezTo>
                      <a:pt x="6483" y="6219"/>
                      <a:pt x="6468" y="6464"/>
                      <a:pt x="6442" y="6683"/>
                    </a:cubicBezTo>
                    <a:cubicBezTo>
                      <a:pt x="6408" y="6967"/>
                      <a:pt x="6341" y="7383"/>
                      <a:pt x="6151" y="7719"/>
                    </a:cubicBezTo>
                    <a:cubicBezTo>
                      <a:pt x="5940" y="8094"/>
                      <a:pt x="5619" y="8309"/>
                      <a:pt x="5273" y="8309"/>
                    </a:cubicBezTo>
                    <a:cubicBezTo>
                      <a:pt x="5181" y="8309"/>
                      <a:pt x="5087" y="8294"/>
                      <a:pt x="4995" y="8264"/>
                    </a:cubicBezTo>
                    <a:cubicBezTo>
                      <a:pt x="4813" y="8205"/>
                      <a:pt x="4656" y="8083"/>
                      <a:pt x="4518" y="7975"/>
                    </a:cubicBezTo>
                    <a:lnTo>
                      <a:pt x="4498" y="7960"/>
                    </a:lnTo>
                    <a:cubicBezTo>
                      <a:pt x="4378" y="7866"/>
                      <a:pt x="4259" y="7773"/>
                      <a:pt x="4139" y="7679"/>
                    </a:cubicBezTo>
                    <a:cubicBezTo>
                      <a:pt x="4109" y="7671"/>
                      <a:pt x="4079" y="7656"/>
                      <a:pt x="4052" y="7633"/>
                    </a:cubicBezTo>
                    <a:cubicBezTo>
                      <a:pt x="3618" y="7264"/>
                      <a:pt x="3126" y="7069"/>
                      <a:pt x="2629" y="7069"/>
                    </a:cubicBezTo>
                    <a:cubicBezTo>
                      <a:pt x="1902" y="7068"/>
                      <a:pt x="1227" y="7482"/>
                      <a:pt x="728" y="8233"/>
                    </a:cubicBezTo>
                    <a:cubicBezTo>
                      <a:pt x="-243" y="9698"/>
                      <a:pt x="-243" y="11989"/>
                      <a:pt x="728" y="13450"/>
                    </a:cubicBezTo>
                    <a:cubicBezTo>
                      <a:pt x="1226" y="14199"/>
                      <a:pt x="1901" y="14612"/>
                      <a:pt x="2628" y="14612"/>
                    </a:cubicBezTo>
                    <a:cubicBezTo>
                      <a:pt x="3219" y="14612"/>
                      <a:pt x="3811" y="14329"/>
                      <a:pt x="4296" y="13816"/>
                    </a:cubicBezTo>
                    <a:cubicBezTo>
                      <a:pt x="4303" y="13808"/>
                      <a:pt x="4311" y="13801"/>
                      <a:pt x="4319" y="13794"/>
                    </a:cubicBezTo>
                    <a:cubicBezTo>
                      <a:pt x="4343" y="13774"/>
                      <a:pt x="4366" y="13753"/>
                      <a:pt x="4390" y="13733"/>
                    </a:cubicBezTo>
                    <a:cubicBezTo>
                      <a:pt x="4425" y="13702"/>
                      <a:pt x="4459" y="13672"/>
                      <a:pt x="4495" y="13643"/>
                    </a:cubicBezTo>
                    <a:cubicBezTo>
                      <a:pt x="4622" y="13540"/>
                      <a:pt x="4797" y="13398"/>
                      <a:pt x="4997" y="13335"/>
                    </a:cubicBezTo>
                    <a:cubicBezTo>
                      <a:pt x="5088" y="13306"/>
                      <a:pt x="5180" y="13292"/>
                      <a:pt x="5271" y="13292"/>
                    </a:cubicBezTo>
                    <a:cubicBezTo>
                      <a:pt x="5619" y="13292"/>
                      <a:pt x="5939" y="13506"/>
                      <a:pt x="6151" y="13881"/>
                    </a:cubicBezTo>
                    <a:cubicBezTo>
                      <a:pt x="6341" y="14217"/>
                      <a:pt x="6408" y="14633"/>
                      <a:pt x="6442" y="14917"/>
                    </a:cubicBezTo>
                    <a:cubicBezTo>
                      <a:pt x="6468" y="15136"/>
                      <a:pt x="6483" y="15379"/>
                      <a:pt x="6487" y="15683"/>
                    </a:cubicBezTo>
                    <a:cubicBezTo>
                      <a:pt x="6487" y="15685"/>
                      <a:pt x="6487" y="15688"/>
                      <a:pt x="6487" y="15691"/>
                    </a:cubicBezTo>
                    <a:lnTo>
                      <a:pt x="6487" y="16369"/>
                    </a:lnTo>
                    <a:cubicBezTo>
                      <a:pt x="6487" y="16369"/>
                      <a:pt x="6487" y="21600"/>
                      <a:pt x="6487" y="21600"/>
                    </a:cubicBezTo>
                    <a:close/>
                  </a:path>
                </a:pathLst>
              </a:custGeom>
              <a:solidFill>
                <a:schemeClr val="accent3"/>
              </a:solidFill>
              <a:ln w="12700" cap="flat">
                <a:noFill/>
                <a:miter lim="400000"/>
              </a:ln>
              <a:effectLst/>
            </p:spPr>
            <p:txBody>
              <a:bodyPr/>
              <a:lstStyle/>
              <a:p>
                <a:endParaRPr lang="en-GB"/>
              </a:p>
            </p:txBody>
          </p:sp>
          <p:grpSp>
            <p:nvGrpSpPr>
              <p:cNvPr id="18" name="Group 17"/>
              <p:cNvGrpSpPr/>
              <p:nvPr/>
            </p:nvGrpSpPr>
            <p:grpSpPr>
              <a:xfrm>
                <a:off x="-2420543" y="1764852"/>
                <a:ext cx="981723" cy="2416019"/>
                <a:chOff x="-3157482" y="593903"/>
                <a:chExt cx="981722" cy="2416016"/>
              </a:xfrm>
            </p:grpSpPr>
            <p:sp>
              <p:nvSpPr>
                <p:cNvPr id="19" name="Shape 1073741831"/>
                <p:cNvSpPr/>
                <p:nvPr/>
              </p:nvSpPr>
              <p:spPr>
                <a:xfrm>
                  <a:off x="-3157482" y="593903"/>
                  <a:ext cx="981722"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0"/>
                      </a:moveTo>
                      <a:cubicBezTo>
                        <a:pt x="10935" y="0"/>
                        <a:pt x="10528" y="104"/>
                        <a:pt x="10232" y="272"/>
                      </a:cubicBezTo>
                      <a:cubicBezTo>
                        <a:pt x="9937" y="440"/>
                        <a:pt x="9749" y="674"/>
                        <a:pt x="9749" y="931"/>
                      </a:cubicBezTo>
                      <a:lnTo>
                        <a:pt x="9749" y="3773"/>
                      </a:lnTo>
                      <a:lnTo>
                        <a:pt x="9749" y="7547"/>
                      </a:lnTo>
                      <a:lnTo>
                        <a:pt x="9749" y="8346"/>
                      </a:lnTo>
                      <a:lnTo>
                        <a:pt x="9051" y="8346"/>
                      </a:lnTo>
                      <a:lnTo>
                        <a:pt x="9051" y="7547"/>
                      </a:lnTo>
                      <a:lnTo>
                        <a:pt x="9051" y="3773"/>
                      </a:lnTo>
                      <a:lnTo>
                        <a:pt x="9051" y="3142"/>
                      </a:lnTo>
                      <a:cubicBezTo>
                        <a:pt x="9051" y="2886"/>
                        <a:pt x="8869" y="2652"/>
                        <a:pt x="8574" y="2483"/>
                      </a:cubicBezTo>
                      <a:cubicBezTo>
                        <a:pt x="8278" y="2315"/>
                        <a:pt x="7866" y="2212"/>
                        <a:pt x="7415" y="2212"/>
                      </a:cubicBezTo>
                      <a:lnTo>
                        <a:pt x="7239" y="2212"/>
                      </a:lnTo>
                      <a:cubicBezTo>
                        <a:pt x="6787" y="2212"/>
                        <a:pt x="6376" y="2315"/>
                        <a:pt x="6080" y="2483"/>
                      </a:cubicBezTo>
                      <a:cubicBezTo>
                        <a:pt x="5784" y="2652"/>
                        <a:pt x="5602" y="2886"/>
                        <a:pt x="5602" y="3142"/>
                      </a:cubicBezTo>
                      <a:lnTo>
                        <a:pt x="5602" y="3773"/>
                      </a:lnTo>
                      <a:lnTo>
                        <a:pt x="5602" y="7547"/>
                      </a:lnTo>
                      <a:lnTo>
                        <a:pt x="5602" y="8346"/>
                      </a:lnTo>
                      <a:lnTo>
                        <a:pt x="5602" y="9449"/>
                      </a:lnTo>
                      <a:lnTo>
                        <a:pt x="5602" y="11320"/>
                      </a:lnTo>
                      <a:cubicBezTo>
                        <a:pt x="5601" y="11320"/>
                        <a:pt x="5597" y="11321"/>
                        <a:pt x="5596" y="11320"/>
                      </a:cubicBezTo>
                      <a:cubicBezTo>
                        <a:pt x="4164" y="10506"/>
                        <a:pt x="3123" y="9401"/>
                        <a:pt x="2037" y="9299"/>
                      </a:cubicBezTo>
                      <a:cubicBezTo>
                        <a:pt x="1854" y="9282"/>
                        <a:pt x="1675" y="9275"/>
                        <a:pt x="1504" y="9280"/>
                      </a:cubicBezTo>
                      <a:cubicBezTo>
                        <a:pt x="306" y="9315"/>
                        <a:pt x="-507" y="9880"/>
                        <a:pt x="367" y="10839"/>
                      </a:cubicBezTo>
                      <a:cubicBezTo>
                        <a:pt x="449" y="10929"/>
                        <a:pt x="688" y="11185"/>
                        <a:pt x="812" y="11320"/>
                      </a:cubicBezTo>
                      <a:cubicBezTo>
                        <a:pt x="1786" y="12377"/>
                        <a:pt x="3136" y="13816"/>
                        <a:pt x="4333" y="15093"/>
                      </a:cubicBezTo>
                      <a:cubicBezTo>
                        <a:pt x="4845" y="15640"/>
                        <a:pt x="5832" y="16706"/>
                        <a:pt x="5838" y="16708"/>
                      </a:cubicBezTo>
                      <a:cubicBezTo>
                        <a:pt x="6170" y="17167"/>
                        <a:pt x="6904" y="17734"/>
                        <a:pt x="8206" y="18173"/>
                      </a:cubicBezTo>
                      <a:lnTo>
                        <a:pt x="8206" y="21600"/>
                      </a:lnTo>
                      <a:lnTo>
                        <a:pt x="18104" y="21600"/>
                      </a:lnTo>
                      <a:lnTo>
                        <a:pt x="18104" y="18155"/>
                      </a:lnTo>
                      <a:cubicBezTo>
                        <a:pt x="20617" y="17204"/>
                        <a:pt x="21018" y="15585"/>
                        <a:pt x="21081" y="15093"/>
                      </a:cubicBezTo>
                      <a:cubicBezTo>
                        <a:pt x="21093" y="15001"/>
                        <a:pt x="21092" y="14937"/>
                        <a:pt x="21092" y="14937"/>
                      </a:cubicBezTo>
                      <a:lnTo>
                        <a:pt x="21092" y="11320"/>
                      </a:lnTo>
                      <a:lnTo>
                        <a:pt x="21092" y="8346"/>
                      </a:lnTo>
                      <a:lnTo>
                        <a:pt x="21087" y="8346"/>
                      </a:lnTo>
                      <a:lnTo>
                        <a:pt x="21087" y="7547"/>
                      </a:lnTo>
                      <a:lnTo>
                        <a:pt x="21087" y="4754"/>
                      </a:lnTo>
                      <a:cubicBezTo>
                        <a:pt x="21087" y="4497"/>
                        <a:pt x="20905" y="4263"/>
                        <a:pt x="20609" y="4095"/>
                      </a:cubicBezTo>
                      <a:cubicBezTo>
                        <a:pt x="20313" y="3927"/>
                        <a:pt x="19907" y="3823"/>
                        <a:pt x="19455" y="3823"/>
                      </a:cubicBezTo>
                      <a:lnTo>
                        <a:pt x="19274" y="3823"/>
                      </a:lnTo>
                      <a:cubicBezTo>
                        <a:pt x="18823" y="3823"/>
                        <a:pt x="18411" y="3927"/>
                        <a:pt x="18115" y="4095"/>
                      </a:cubicBezTo>
                      <a:cubicBezTo>
                        <a:pt x="17818" y="4263"/>
                        <a:pt x="17637" y="4497"/>
                        <a:pt x="17637" y="4754"/>
                      </a:cubicBezTo>
                      <a:lnTo>
                        <a:pt x="17637" y="7547"/>
                      </a:lnTo>
                      <a:lnTo>
                        <a:pt x="17637" y="8346"/>
                      </a:lnTo>
                      <a:lnTo>
                        <a:pt x="17192" y="8346"/>
                      </a:lnTo>
                      <a:lnTo>
                        <a:pt x="17192" y="7547"/>
                      </a:lnTo>
                      <a:lnTo>
                        <a:pt x="17192" y="3773"/>
                      </a:lnTo>
                      <a:lnTo>
                        <a:pt x="17192" y="2324"/>
                      </a:lnTo>
                      <a:cubicBezTo>
                        <a:pt x="17192" y="2067"/>
                        <a:pt x="17009" y="1836"/>
                        <a:pt x="16714" y="1668"/>
                      </a:cubicBezTo>
                      <a:cubicBezTo>
                        <a:pt x="16419" y="1500"/>
                        <a:pt x="16007" y="1393"/>
                        <a:pt x="15555" y="1393"/>
                      </a:cubicBezTo>
                      <a:lnTo>
                        <a:pt x="15379" y="1393"/>
                      </a:lnTo>
                      <a:cubicBezTo>
                        <a:pt x="14928" y="1393"/>
                        <a:pt x="14516" y="1500"/>
                        <a:pt x="14220" y="1668"/>
                      </a:cubicBezTo>
                      <a:cubicBezTo>
                        <a:pt x="13925" y="1836"/>
                        <a:pt x="13742" y="2067"/>
                        <a:pt x="13742" y="2324"/>
                      </a:cubicBezTo>
                      <a:lnTo>
                        <a:pt x="13742" y="3773"/>
                      </a:lnTo>
                      <a:lnTo>
                        <a:pt x="13742" y="7547"/>
                      </a:lnTo>
                      <a:lnTo>
                        <a:pt x="13742" y="8346"/>
                      </a:lnTo>
                      <a:lnTo>
                        <a:pt x="13199" y="8346"/>
                      </a:lnTo>
                      <a:lnTo>
                        <a:pt x="13199" y="7547"/>
                      </a:lnTo>
                      <a:lnTo>
                        <a:pt x="13199" y="3773"/>
                      </a:lnTo>
                      <a:lnTo>
                        <a:pt x="13199" y="931"/>
                      </a:lnTo>
                      <a:cubicBezTo>
                        <a:pt x="13199" y="674"/>
                        <a:pt x="13017" y="440"/>
                        <a:pt x="12721" y="272"/>
                      </a:cubicBezTo>
                      <a:cubicBezTo>
                        <a:pt x="12424" y="104"/>
                        <a:pt x="12013" y="0"/>
                        <a:pt x="11562" y="0"/>
                      </a:cubicBezTo>
                      <a:lnTo>
                        <a:pt x="11386" y="0"/>
                      </a:lnTo>
                      <a:close/>
                    </a:path>
                  </a:pathLst>
                </a:custGeom>
                <a:solidFill>
                  <a:srgbClr val="E5E5E5"/>
                </a:solidFill>
                <a:ln w="12700" cap="flat">
                  <a:noFill/>
                  <a:miter lim="400000"/>
                </a:ln>
                <a:effectLst/>
              </p:spPr>
              <p:txBody>
                <a:bodyPr/>
                <a:lstStyle/>
                <a:p>
                  <a:endParaRPr lang="en-GB"/>
                </a:p>
              </p:txBody>
            </p:sp>
            <p:sp>
              <p:nvSpPr>
                <p:cNvPr id="20" name="Shape 1073741832"/>
                <p:cNvSpPr/>
                <p:nvPr/>
              </p:nvSpPr>
              <p:spPr>
                <a:xfrm>
                  <a:off x="-2913448" y="2191764"/>
                  <a:ext cx="736342" cy="818155"/>
                </a:xfrm>
                <a:prstGeom prst="rect">
                  <a:avLst/>
                </a:prstGeom>
                <a:solidFill>
                  <a:srgbClr val="7F7F7F"/>
                </a:solidFill>
                <a:ln w="12700" cap="flat">
                  <a:noFill/>
                  <a:miter lim="400000"/>
                </a:ln>
                <a:effectLst/>
              </p:spPr>
              <p:txBody>
                <a:bodyPr/>
                <a:lstStyle/>
                <a:p>
                  <a:endParaRPr lang="en-GB"/>
                </a:p>
              </p:txBody>
            </p:sp>
          </p:grpSp>
        </p:grpSp>
        <p:grpSp>
          <p:nvGrpSpPr>
            <p:cNvPr id="7" name="Group 6"/>
            <p:cNvGrpSpPr/>
            <p:nvPr/>
          </p:nvGrpSpPr>
          <p:grpSpPr>
            <a:xfrm>
              <a:off x="-2072487" y="2191825"/>
              <a:ext cx="3142154" cy="1963440"/>
              <a:chOff x="-2072485" y="-356072"/>
              <a:chExt cx="3142152" cy="1963439"/>
            </a:xfrm>
          </p:grpSpPr>
          <p:sp>
            <p:nvSpPr>
              <p:cNvPr id="13" name="Shape 1073741835"/>
              <p:cNvSpPr/>
              <p:nvPr/>
            </p:nvSpPr>
            <p:spPr>
              <a:xfrm rot="900000">
                <a:off x="-299847" y="-356072"/>
                <a:ext cx="1369514" cy="1963439"/>
              </a:xfrm>
              <a:custGeom>
                <a:avLst/>
                <a:gdLst/>
                <a:ahLst/>
                <a:cxnLst>
                  <a:cxn ang="0">
                    <a:pos x="wd2" y="hd2"/>
                  </a:cxn>
                  <a:cxn ang="5400000">
                    <a:pos x="wd2" y="hd2"/>
                  </a:cxn>
                  <a:cxn ang="10800000">
                    <a:pos x="wd2" y="hd2"/>
                  </a:cxn>
                  <a:cxn ang="16200000">
                    <a:pos x="wd2" y="hd2"/>
                  </a:cxn>
                </a:cxnLst>
                <a:rect l="0" t="0" r="r" b="b"/>
                <a:pathLst>
                  <a:path w="21600" h="21600" extrusionOk="0">
                    <a:moveTo>
                      <a:pt x="5901" y="6547"/>
                    </a:moveTo>
                    <a:lnTo>
                      <a:pt x="5224" y="6547"/>
                    </a:lnTo>
                    <a:lnTo>
                      <a:pt x="0" y="6547"/>
                    </a:lnTo>
                    <a:lnTo>
                      <a:pt x="0" y="10182"/>
                    </a:lnTo>
                    <a:lnTo>
                      <a:pt x="0" y="17976"/>
                    </a:lnTo>
                    <a:lnTo>
                      <a:pt x="2" y="18601"/>
                    </a:lnTo>
                    <a:cubicBezTo>
                      <a:pt x="16" y="18900"/>
                      <a:pt x="32" y="19215"/>
                      <a:pt x="71" y="19487"/>
                    </a:cubicBezTo>
                    <a:cubicBezTo>
                      <a:pt x="110" y="19759"/>
                      <a:pt x="168" y="19977"/>
                      <a:pt x="254" y="20173"/>
                    </a:cubicBezTo>
                    <a:cubicBezTo>
                      <a:pt x="406" y="20461"/>
                      <a:pt x="641" y="20718"/>
                      <a:pt x="953" y="20935"/>
                    </a:cubicBezTo>
                    <a:cubicBezTo>
                      <a:pt x="1265" y="21153"/>
                      <a:pt x="1633" y="21317"/>
                      <a:pt x="2048" y="21423"/>
                    </a:cubicBezTo>
                    <a:cubicBezTo>
                      <a:pt x="2429" y="21507"/>
                      <a:pt x="2809" y="21553"/>
                      <a:pt x="3313" y="21577"/>
                    </a:cubicBezTo>
                    <a:cubicBezTo>
                      <a:pt x="3814" y="21600"/>
                      <a:pt x="4426" y="21600"/>
                      <a:pt x="5201" y="21600"/>
                    </a:cubicBezTo>
                    <a:lnTo>
                      <a:pt x="10787" y="21600"/>
                    </a:lnTo>
                    <a:lnTo>
                      <a:pt x="16346" y="21600"/>
                    </a:lnTo>
                    <a:lnTo>
                      <a:pt x="21600" y="21600"/>
                    </a:lnTo>
                    <a:lnTo>
                      <a:pt x="21600" y="18603"/>
                    </a:lnTo>
                    <a:lnTo>
                      <a:pt x="21600" y="17117"/>
                    </a:lnTo>
                    <a:cubicBezTo>
                      <a:pt x="21598" y="17100"/>
                      <a:pt x="21596" y="17083"/>
                      <a:pt x="21595" y="17066"/>
                    </a:cubicBezTo>
                    <a:cubicBezTo>
                      <a:pt x="21594" y="17055"/>
                      <a:pt x="21594" y="17044"/>
                      <a:pt x="21592" y="17034"/>
                    </a:cubicBezTo>
                    <a:cubicBezTo>
                      <a:pt x="21544" y="16807"/>
                      <a:pt x="21454" y="16660"/>
                      <a:pt x="21328" y="16553"/>
                    </a:cubicBezTo>
                    <a:cubicBezTo>
                      <a:pt x="21159" y="16409"/>
                      <a:pt x="20905" y="16330"/>
                      <a:pt x="20614" y="16330"/>
                    </a:cubicBezTo>
                    <a:cubicBezTo>
                      <a:pt x="20530" y="16330"/>
                      <a:pt x="20444" y="16337"/>
                      <a:pt x="20359" y="16350"/>
                    </a:cubicBezTo>
                    <a:cubicBezTo>
                      <a:pt x="20178" y="16378"/>
                      <a:pt x="20001" y="16443"/>
                      <a:pt x="19835" y="16510"/>
                    </a:cubicBezTo>
                    <a:cubicBezTo>
                      <a:pt x="19793" y="16527"/>
                      <a:pt x="19751" y="16545"/>
                      <a:pt x="19708" y="16563"/>
                    </a:cubicBezTo>
                    <a:cubicBezTo>
                      <a:pt x="19674" y="16577"/>
                      <a:pt x="19639" y="16591"/>
                      <a:pt x="19605" y="16606"/>
                    </a:cubicBezTo>
                    <a:cubicBezTo>
                      <a:pt x="18778" y="17022"/>
                      <a:pt x="17770" y="17251"/>
                      <a:pt x="16763" y="17251"/>
                    </a:cubicBezTo>
                    <a:cubicBezTo>
                      <a:pt x="15505" y="17251"/>
                      <a:pt x="14337" y="16908"/>
                      <a:pt x="13473" y="16284"/>
                    </a:cubicBezTo>
                    <a:cubicBezTo>
                      <a:pt x="11785" y="15064"/>
                      <a:pt x="11785" y="13152"/>
                      <a:pt x="13473" y="11930"/>
                    </a:cubicBezTo>
                    <a:cubicBezTo>
                      <a:pt x="14337" y="11304"/>
                      <a:pt x="15506" y="10959"/>
                      <a:pt x="16765" y="10959"/>
                    </a:cubicBezTo>
                    <a:cubicBezTo>
                      <a:pt x="17572" y="10959"/>
                      <a:pt x="18371" y="11103"/>
                      <a:pt x="19085" y="11376"/>
                    </a:cubicBezTo>
                    <a:cubicBezTo>
                      <a:pt x="19123" y="11381"/>
                      <a:pt x="19160" y="11390"/>
                      <a:pt x="19195" y="11403"/>
                    </a:cubicBezTo>
                    <a:cubicBezTo>
                      <a:pt x="19405" y="11483"/>
                      <a:pt x="19616" y="11563"/>
                      <a:pt x="19827" y="11642"/>
                    </a:cubicBezTo>
                    <a:cubicBezTo>
                      <a:pt x="19988" y="11720"/>
                      <a:pt x="20186" y="11777"/>
                      <a:pt x="20360" y="11805"/>
                    </a:cubicBezTo>
                    <a:cubicBezTo>
                      <a:pt x="20446" y="11818"/>
                      <a:pt x="20532" y="11826"/>
                      <a:pt x="20616" y="11826"/>
                    </a:cubicBezTo>
                    <a:cubicBezTo>
                      <a:pt x="20906" y="11826"/>
                      <a:pt x="21158" y="11746"/>
                      <a:pt x="21327" y="11602"/>
                    </a:cubicBezTo>
                    <a:cubicBezTo>
                      <a:pt x="21454" y="11495"/>
                      <a:pt x="21535" y="11346"/>
                      <a:pt x="21592" y="11121"/>
                    </a:cubicBezTo>
                    <a:cubicBezTo>
                      <a:pt x="21593" y="11110"/>
                      <a:pt x="21594" y="11099"/>
                      <a:pt x="21595" y="11089"/>
                    </a:cubicBezTo>
                    <a:cubicBezTo>
                      <a:pt x="21597" y="11071"/>
                      <a:pt x="21598" y="11053"/>
                      <a:pt x="21600" y="11035"/>
                    </a:cubicBezTo>
                    <a:lnTo>
                      <a:pt x="21600" y="9555"/>
                    </a:lnTo>
                    <a:lnTo>
                      <a:pt x="21600" y="6547"/>
                    </a:lnTo>
                    <a:lnTo>
                      <a:pt x="16369" y="6547"/>
                    </a:lnTo>
                    <a:lnTo>
                      <a:pt x="15674" y="6547"/>
                    </a:lnTo>
                    <a:lnTo>
                      <a:pt x="15669" y="6547"/>
                    </a:lnTo>
                    <a:cubicBezTo>
                      <a:pt x="15411" y="6546"/>
                      <a:pt x="15153" y="6531"/>
                      <a:pt x="14898" y="6501"/>
                    </a:cubicBezTo>
                    <a:cubicBezTo>
                      <a:pt x="14612" y="6467"/>
                      <a:pt x="14195" y="6399"/>
                      <a:pt x="13859" y="6205"/>
                    </a:cubicBezTo>
                    <a:cubicBezTo>
                      <a:pt x="13384" y="5931"/>
                      <a:pt x="13176" y="5481"/>
                      <a:pt x="13336" y="5034"/>
                    </a:cubicBezTo>
                    <a:cubicBezTo>
                      <a:pt x="13424" y="4790"/>
                      <a:pt x="13605" y="4571"/>
                      <a:pt x="13779" y="4351"/>
                    </a:cubicBezTo>
                    <a:cubicBezTo>
                      <a:pt x="13827" y="4291"/>
                      <a:pt x="13874" y="4230"/>
                      <a:pt x="13921" y="4170"/>
                    </a:cubicBezTo>
                    <a:cubicBezTo>
                      <a:pt x="13928" y="4138"/>
                      <a:pt x="13944" y="4108"/>
                      <a:pt x="13968" y="4080"/>
                    </a:cubicBezTo>
                    <a:cubicBezTo>
                      <a:pt x="14922" y="2965"/>
                      <a:pt x="14675" y="1584"/>
                      <a:pt x="13369" y="721"/>
                    </a:cubicBezTo>
                    <a:cubicBezTo>
                      <a:pt x="12665" y="256"/>
                      <a:pt x="11732" y="0"/>
                      <a:pt x="10741" y="0"/>
                    </a:cubicBezTo>
                    <a:lnTo>
                      <a:pt x="10738" y="0"/>
                    </a:lnTo>
                    <a:cubicBezTo>
                      <a:pt x="9740" y="0"/>
                      <a:pt x="8800" y="260"/>
                      <a:pt x="8093" y="733"/>
                    </a:cubicBezTo>
                    <a:cubicBezTo>
                      <a:pt x="6698" y="1665"/>
                      <a:pt x="6545" y="3213"/>
                      <a:pt x="7727" y="4340"/>
                    </a:cubicBezTo>
                    <a:cubicBezTo>
                      <a:pt x="7735" y="4348"/>
                      <a:pt x="7742" y="4356"/>
                      <a:pt x="7749" y="4364"/>
                    </a:cubicBezTo>
                    <a:cubicBezTo>
                      <a:pt x="7771" y="4388"/>
                      <a:pt x="7791" y="4413"/>
                      <a:pt x="7812" y="4438"/>
                    </a:cubicBezTo>
                    <a:cubicBezTo>
                      <a:pt x="7841" y="4472"/>
                      <a:pt x="7871" y="4506"/>
                      <a:pt x="7899" y="4541"/>
                    </a:cubicBezTo>
                    <a:cubicBezTo>
                      <a:pt x="8017" y="4682"/>
                      <a:pt x="8143" y="4851"/>
                      <a:pt x="8207" y="5048"/>
                    </a:cubicBezTo>
                    <a:cubicBezTo>
                      <a:pt x="8355" y="5498"/>
                      <a:pt x="8170" y="5930"/>
                      <a:pt x="7715" y="6203"/>
                    </a:cubicBezTo>
                    <a:cubicBezTo>
                      <a:pt x="7387" y="6399"/>
                      <a:pt x="6984" y="6465"/>
                      <a:pt x="6670" y="6501"/>
                    </a:cubicBezTo>
                    <a:cubicBezTo>
                      <a:pt x="6450" y="6526"/>
                      <a:pt x="6209" y="6541"/>
                      <a:pt x="5911" y="6547"/>
                    </a:cubicBezTo>
                    <a:lnTo>
                      <a:pt x="5906" y="6547"/>
                    </a:lnTo>
                    <a:lnTo>
                      <a:pt x="5901" y="6547"/>
                    </a:lnTo>
                    <a:close/>
                  </a:path>
                </a:pathLst>
              </a:custGeom>
              <a:solidFill>
                <a:schemeClr val="accent5"/>
              </a:solidFill>
              <a:ln w="12700" cap="flat">
                <a:noFill/>
                <a:miter lim="400000"/>
              </a:ln>
              <a:effectLst/>
            </p:spPr>
            <p:txBody>
              <a:bodyPr/>
              <a:lstStyle/>
              <a:p>
                <a:endParaRPr lang="en-GB"/>
              </a:p>
            </p:txBody>
          </p:sp>
          <p:grpSp>
            <p:nvGrpSpPr>
              <p:cNvPr id="14" name="Group 13"/>
              <p:cNvGrpSpPr/>
              <p:nvPr/>
            </p:nvGrpSpPr>
            <p:grpSpPr>
              <a:xfrm>
                <a:off x="-2072485" y="248094"/>
                <a:ext cx="2416018" cy="981721"/>
                <a:chOff x="-2072484" y="-499848"/>
                <a:chExt cx="2416017" cy="981720"/>
              </a:xfrm>
            </p:grpSpPr>
            <p:sp>
              <p:nvSpPr>
                <p:cNvPr id="15" name="Shape 1073741836"/>
                <p:cNvSpPr/>
                <p:nvPr/>
              </p:nvSpPr>
              <p:spPr>
                <a:xfrm>
                  <a:off x="-1424449" y="-499848"/>
                  <a:ext cx="1767982" cy="981720"/>
                </a:xfrm>
                <a:custGeom>
                  <a:avLst/>
                  <a:gdLst/>
                  <a:ahLst/>
                  <a:cxnLst>
                    <a:cxn ang="0">
                      <a:pos x="wd2" y="hd2"/>
                    </a:cxn>
                    <a:cxn ang="5400000">
                      <a:pos x="wd2" y="hd2"/>
                    </a:cxn>
                    <a:cxn ang="10800000">
                      <a:pos x="wd2" y="hd2"/>
                    </a:cxn>
                    <a:cxn ang="16200000">
                      <a:pos x="wd2" y="hd2"/>
                    </a:cxn>
                  </a:cxnLst>
                  <a:rect l="0" t="0" r="r" b="b"/>
                  <a:pathLst>
                    <a:path w="21600" h="21092" extrusionOk="0">
                      <a:moveTo>
                        <a:pt x="21600" y="11386"/>
                      </a:moveTo>
                      <a:cubicBezTo>
                        <a:pt x="21600" y="10935"/>
                        <a:pt x="21496" y="10528"/>
                        <a:pt x="21328" y="10232"/>
                      </a:cubicBezTo>
                      <a:cubicBezTo>
                        <a:pt x="21160" y="9937"/>
                        <a:pt x="20926" y="9749"/>
                        <a:pt x="20669" y="9749"/>
                      </a:cubicBezTo>
                      <a:lnTo>
                        <a:pt x="17827" y="9749"/>
                      </a:lnTo>
                      <a:lnTo>
                        <a:pt x="14053" y="9749"/>
                      </a:lnTo>
                      <a:lnTo>
                        <a:pt x="13254" y="9749"/>
                      </a:lnTo>
                      <a:lnTo>
                        <a:pt x="13254" y="9051"/>
                      </a:lnTo>
                      <a:lnTo>
                        <a:pt x="14053" y="9051"/>
                      </a:lnTo>
                      <a:lnTo>
                        <a:pt x="17827" y="9051"/>
                      </a:lnTo>
                      <a:lnTo>
                        <a:pt x="18458" y="9051"/>
                      </a:lnTo>
                      <a:cubicBezTo>
                        <a:pt x="18714" y="9051"/>
                        <a:pt x="18948" y="8869"/>
                        <a:pt x="19117" y="8574"/>
                      </a:cubicBezTo>
                      <a:cubicBezTo>
                        <a:pt x="19285" y="8278"/>
                        <a:pt x="19388" y="7866"/>
                        <a:pt x="19388" y="7415"/>
                      </a:cubicBezTo>
                      <a:lnTo>
                        <a:pt x="19388" y="7239"/>
                      </a:lnTo>
                      <a:cubicBezTo>
                        <a:pt x="19388" y="6787"/>
                        <a:pt x="19285" y="6376"/>
                        <a:pt x="19117" y="6080"/>
                      </a:cubicBezTo>
                      <a:cubicBezTo>
                        <a:pt x="18948" y="5784"/>
                        <a:pt x="18714" y="5602"/>
                        <a:pt x="18458" y="5602"/>
                      </a:cubicBezTo>
                      <a:lnTo>
                        <a:pt x="17827" y="5602"/>
                      </a:lnTo>
                      <a:lnTo>
                        <a:pt x="14053" y="5602"/>
                      </a:lnTo>
                      <a:lnTo>
                        <a:pt x="13254" y="5602"/>
                      </a:lnTo>
                      <a:lnTo>
                        <a:pt x="12151" y="5602"/>
                      </a:lnTo>
                      <a:lnTo>
                        <a:pt x="10280" y="5602"/>
                      </a:lnTo>
                      <a:cubicBezTo>
                        <a:pt x="10280" y="5601"/>
                        <a:pt x="10279" y="5597"/>
                        <a:pt x="10280" y="5596"/>
                      </a:cubicBezTo>
                      <a:cubicBezTo>
                        <a:pt x="11094" y="4164"/>
                        <a:pt x="12199" y="3123"/>
                        <a:pt x="12301" y="2037"/>
                      </a:cubicBezTo>
                      <a:cubicBezTo>
                        <a:pt x="12318" y="1854"/>
                        <a:pt x="12325" y="1675"/>
                        <a:pt x="12320" y="1504"/>
                      </a:cubicBezTo>
                      <a:cubicBezTo>
                        <a:pt x="12285" y="306"/>
                        <a:pt x="11720" y="-507"/>
                        <a:pt x="10761" y="367"/>
                      </a:cubicBezTo>
                      <a:cubicBezTo>
                        <a:pt x="10671" y="449"/>
                        <a:pt x="10415" y="688"/>
                        <a:pt x="10280" y="812"/>
                      </a:cubicBezTo>
                      <a:cubicBezTo>
                        <a:pt x="9223" y="1786"/>
                        <a:pt x="7784" y="3136"/>
                        <a:pt x="6507" y="4333"/>
                      </a:cubicBezTo>
                      <a:cubicBezTo>
                        <a:pt x="5960" y="4845"/>
                        <a:pt x="4894" y="5832"/>
                        <a:pt x="4892" y="5838"/>
                      </a:cubicBezTo>
                      <a:cubicBezTo>
                        <a:pt x="4433" y="6170"/>
                        <a:pt x="3866" y="6904"/>
                        <a:pt x="3427" y="8206"/>
                      </a:cubicBezTo>
                      <a:lnTo>
                        <a:pt x="0" y="8206"/>
                      </a:lnTo>
                      <a:lnTo>
                        <a:pt x="0" y="18104"/>
                      </a:lnTo>
                      <a:lnTo>
                        <a:pt x="3445" y="18104"/>
                      </a:lnTo>
                      <a:cubicBezTo>
                        <a:pt x="4396" y="20617"/>
                        <a:pt x="6015" y="21018"/>
                        <a:pt x="6507" y="21081"/>
                      </a:cubicBezTo>
                      <a:cubicBezTo>
                        <a:pt x="6599" y="21093"/>
                        <a:pt x="6663" y="21092"/>
                        <a:pt x="6663" y="21092"/>
                      </a:cubicBezTo>
                      <a:lnTo>
                        <a:pt x="10280" y="21092"/>
                      </a:lnTo>
                      <a:lnTo>
                        <a:pt x="13254" y="21092"/>
                      </a:lnTo>
                      <a:lnTo>
                        <a:pt x="13254" y="21087"/>
                      </a:lnTo>
                      <a:lnTo>
                        <a:pt x="14053" y="21087"/>
                      </a:lnTo>
                      <a:lnTo>
                        <a:pt x="16846" y="21087"/>
                      </a:lnTo>
                      <a:cubicBezTo>
                        <a:pt x="17103" y="21087"/>
                        <a:pt x="17337" y="20905"/>
                        <a:pt x="17505" y="20609"/>
                      </a:cubicBezTo>
                      <a:cubicBezTo>
                        <a:pt x="17673" y="20313"/>
                        <a:pt x="17777" y="19907"/>
                        <a:pt x="17777" y="19455"/>
                      </a:cubicBezTo>
                      <a:lnTo>
                        <a:pt x="17777" y="19274"/>
                      </a:lnTo>
                      <a:cubicBezTo>
                        <a:pt x="17777" y="18823"/>
                        <a:pt x="17673" y="18411"/>
                        <a:pt x="17505" y="18115"/>
                      </a:cubicBezTo>
                      <a:cubicBezTo>
                        <a:pt x="17337" y="17818"/>
                        <a:pt x="17103" y="17637"/>
                        <a:pt x="16846" y="17637"/>
                      </a:cubicBezTo>
                      <a:lnTo>
                        <a:pt x="14053" y="17637"/>
                      </a:lnTo>
                      <a:lnTo>
                        <a:pt x="13254" y="17637"/>
                      </a:lnTo>
                      <a:lnTo>
                        <a:pt x="13254" y="17192"/>
                      </a:lnTo>
                      <a:lnTo>
                        <a:pt x="14053" y="17192"/>
                      </a:lnTo>
                      <a:lnTo>
                        <a:pt x="17827" y="17192"/>
                      </a:lnTo>
                      <a:lnTo>
                        <a:pt x="19276" y="17192"/>
                      </a:lnTo>
                      <a:cubicBezTo>
                        <a:pt x="19533" y="17192"/>
                        <a:pt x="19764" y="17009"/>
                        <a:pt x="19932" y="16714"/>
                      </a:cubicBezTo>
                      <a:cubicBezTo>
                        <a:pt x="20100" y="16419"/>
                        <a:pt x="20207" y="16007"/>
                        <a:pt x="20207" y="15555"/>
                      </a:cubicBezTo>
                      <a:lnTo>
                        <a:pt x="20207" y="15379"/>
                      </a:lnTo>
                      <a:cubicBezTo>
                        <a:pt x="20207" y="14928"/>
                        <a:pt x="20100" y="14516"/>
                        <a:pt x="19932" y="14220"/>
                      </a:cubicBezTo>
                      <a:cubicBezTo>
                        <a:pt x="19764" y="13925"/>
                        <a:pt x="19533" y="13742"/>
                        <a:pt x="19276" y="13742"/>
                      </a:cubicBezTo>
                      <a:lnTo>
                        <a:pt x="17827" y="13742"/>
                      </a:lnTo>
                      <a:lnTo>
                        <a:pt x="14053" y="13742"/>
                      </a:lnTo>
                      <a:lnTo>
                        <a:pt x="13254" y="13742"/>
                      </a:lnTo>
                      <a:lnTo>
                        <a:pt x="13254" y="13199"/>
                      </a:lnTo>
                      <a:lnTo>
                        <a:pt x="14053" y="13199"/>
                      </a:lnTo>
                      <a:lnTo>
                        <a:pt x="17827" y="13199"/>
                      </a:lnTo>
                      <a:lnTo>
                        <a:pt x="20669" y="13199"/>
                      </a:lnTo>
                      <a:cubicBezTo>
                        <a:pt x="20926" y="13199"/>
                        <a:pt x="21160" y="13017"/>
                        <a:pt x="21328" y="12721"/>
                      </a:cubicBezTo>
                      <a:cubicBezTo>
                        <a:pt x="21496" y="12424"/>
                        <a:pt x="21600" y="12013"/>
                        <a:pt x="21600" y="11562"/>
                      </a:cubicBezTo>
                      <a:lnTo>
                        <a:pt x="21600" y="11386"/>
                      </a:lnTo>
                      <a:close/>
                    </a:path>
                  </a:pathLst>
                </a:custGeom>
                <a:solidFill>
                  <a:srgbClr val="E5E5E5"/>
                </a:solidFill>
                <a:ln w="12700" cap="flat">
                  <a:noFill/>
                  <a:miter lim="400000"/>
                </a:ln>
                <a:effectLst/>
              </p:spPr>
              <p:txBody>
                <a:bodyPr/>
                <a:lstStyle/>
                <a:p>
                  <a:endParaRPr lang="en-GB"/>
                </a:p>
              </p:txBody>
            </p:sp>
            <p:sp>
              <p:nvSpPr>
                <p:cNvPr id="16" name="Shape 1073741837"/>
                <p:cNvSpPr/>
                <p:nvPr/>
              </p:nvSpPr>
              <p:spPr>
                <a:xfrm>
                  <a:off x="-2072484" y="-255811"/>
                  <a:ext cx="818154" cy="736340"/>
                </a:xfrm>
                <a:prstGeom prst="rect">
                  <a:avLst/>
                </a:prstGeom>
                <a:solidFill>
                  <a:srgbClr val="7F7F7F"/>
                </a:solidFill>
                <a:ln w="12700" cap="flat">
                  <a:noFill/>
                  <a:miter lim="400000"/>
                </a:ln>
                <a:effectLst/>
              </p:spPr>
              <p:txBody>
                <a:bodyPr/>
                <a:lstStyle/>
                <a:p>
                  <a:endParaRPr lang="en-GB"/>
                </a:p>
              </p:txBody>
            </p:sp>
          </p:grpSp>
        </p:grpSp>
        <p:grpSp>
          <p:nvGrpSpPr>
            <p:cNvPr id="8" name="Group 7"/>
            <p:cNvGrpSpPr/>
            <p:nvPr/>
          </p:nvGrpSpPr>
          <p:grpSpPr>
            <a:xfrm>
              <a:off x="8243300" y="-277100"/>
              <a:ext cx="1963442" cy="3102836"/>
              <a:chOff x="3760164" y="-277100"/>
              <a:chExt cx="1963441" cy="3102835"/>
            </a:xfrm>
          </p:grpSpPr>
          <p:sp>
            <p:nvSpPr>
              <p:cNvPr id="9" name="Shape 1073741840"/>
              <p:cNvSpPr/>
              <p:nvPr/>
            </p:nvSpPr>
            <p:spPr>
              <a:xfrm rot="600000">
                <a:off x="3760164" y="1460175"/>
                <a:ext cx="1963441" cy="1365560"/>
              </a:xfrm>
              <a:custGeom>
                <a:avLst/>
                <a:gdLst/>
                <a:ahLst/>
                <a:cxnLst>
                  <a:cxn ang="0">
                    <a:pos x="wd2" y="hd2"/>
                  </a:cxn>
                  <a:cxn ang="5400000">
                    <a:pos x="wd2" y="hd2"/>
                  </a:cxn>
                  <a:cxn ang="10800000">
                    <a:pos x="wd2" y="hd2"/>
                  </a:cxn>
                  <a:cxn ang="16200000">
                    <a:pos x="wd2" y="hd2"/>
                  </a:cxn>
                </a:cxnLst>
                <a:rect l="0" t="0" r="r" b="b"/>
                <a:pathLst>
                  <a:path w="21359" h="21600" extrusionOk="0">
                    <a:moveTo>
                      <a:pt x="20638" y="8149"/>
                    </a:moveTo>
                    <a:cubicBezTo>
                      <a:pt x="20138" y="7390"/>
                      <a:pt x="19458" y="6971"/>
                      <a:pt x="18724" y="6971"/>
                    </a:cubicBezTo>
                    <a:cubicBezTo>
                      <a:pt x="18133" y="6971"/>
                      <a:pt x="17562" y="7240"/>
                      <a:pt x="17073" y="7747"/>
                    </a:cubicBezTo>
                    <a:cubicBezTo>
                      <a:pt x="17067" y="7754"/>
                      <a:pt x="17060" y="7760"/>
                      <a:pt x="17053" y="7766"/>
                    </a:cubicBezTo>
                    <a:cubicBezTo>
                      <a:pt x="17029" y="7788"/>
                      <a:pt x="17005" y="7808"/>
                      <a:pt x="16981" y="7829"/>
                    </a:cubicBezTo>
                    <a:cubicBezTo>
                      <a:pt x="16946" y="7858"/>
                      <a:pt x="16913" y="7888"/>
                      <a:pt x="16878" y="7917"/>
                    </a:cubicBezTo>
                    <a:cubicBezTo>
                      <a:pt x="16738" y="8032"/>
                      <a:pt x="16572" y="8160"/>
                      <a:pt x="16378" y="8225"/>
                    </a:cubicBezTo>
                    <a:cubicBezTo>
                      <a:pt x="16279" y="8258"/>
                      <a:pt x="16178" y="8275"/>
                      <a:pt x="16080" y="8275"/>
                    </a:cubicBezTo>
                    <a:cubicBezTo>
                      <a:pt x="15737" y="8275"/>
                      <a:pt x="15434" y="8079"/>
                      <a:pt x="15226" y="7725"/>
                    </a:cubicBezTo>
                    <a:cubicBezTo>
                      <a:pt x="15033" y="7396"/>
                      <a:pt x="14967" y="6994"/>
                      <a:pt x="14931" y="6680"/>
                    </a:cubicBezTo>
                    <a:cubicBezTo>
                      <a:pt x="14906" y="6459"/>
                      <a:pt x="14892" y="6218"/>
                      <a:pt x="14887" y="5919"/>
                    </a:cubicBezTo>
                    <a:cubicBezTo>
                      <a:pt x="14886" y="5916"/>
                      <a:pt x="14886" y="5912"/>
                      <a:pt x="14886" y="5909"/>
                    </a:cubicBezTo>
                    <a:lnTo>
                      <a:pt x="14886" y="5231"/>
                    </a:lnTo>
                    <a:lnTo>
                      <a:pt x="14886" y="0"/>
                    </a:lnTo>
                    <a:lnTo>
                      <a:pt x="11274" y="0"/>
                    </a:lnTo>
                    <a:lnTo>
                      <a:pt x="3578" y="0"/>
                    </a:lnTo>
                    <a:lnTo>
                      <a:pt x="3039" y="0"/>
                    </a:lnTo>
                    <a:cubicBezTo>
                      <a:pt x="3015" y="12"/>
                      <a:pt x="2989" y="18"/>
                      <a:pt x="2962" y="19"/>
                    </a:cubicBezTo>
                    <a:cubicBezTo>
                      <a:pt x="2669" y="24"/>
                      <a:pt x="2360" y="34"/>
                      <a:pt x="2084" y="71"/>
                    </a:cubicBezTo>
                    <a:cubicBezTo>
                      <a:pt x="1818" y="107"/>
                      <a:pt x="1604" y="166"/>
                      <a:pt x="1410" y="254"/>
                    </a:cubicBezTo>
                    <a:cubicBezTo>
                      <a:pt x="1124" y="406"/>
                      <a:pt x="871" y="642"/>
                      <a:pt x="656" y="954"/>
                    </a:cubicBezTo>
                    <a:cubicBezTo>
                      <a:pt x="441" y="1266"/>
                      <a:pt x="280" y="1635"/>
                      <a:pt x="175" y="2050"/>
                    </a:cubicBezTo>
                    <a:cubicBezTo>
                      <a:pt x="92" y="2433"/>
                      <a:pt x="46" y="2813"/>
                      <a:pt x="23" y="3318"/>
                    </a:cubicBezTo>
                    <a:cubicBezTo>
                      <a:pt x="0" y="3819"/>
                      <a:pt x="0" y="4432"/>
                      <a:pt x="0" y="5208"/>
                    </a:cubicBezTo>
                    <a:lnTo>
                      <a:pt x="0" y="10802"/>
                    </a:lnTo>
                    <a:lnTo>
                      <a:pt x="0" y="16369"/>
                    </a:lnTo>
                    <a:lnTo>
                      <a:pt x="0" y="21600"/>
                    </a:lnTo>
                    <a:lnTo>
                      <a:pt x="2981" y="21600"/>
                    </a:lnTo>
                    <a:lnTo>
                      <a:pt x="4117" y="21600"/>
                    </a:lnTo>
                    <a:cubicBezTo>
                      <a:pt x="4252" y="21594"/>
                      <a:pt x="4395" y="21583"/>
                      <a:pt x="4527" y="21550"/>
                    </a:cubicBezTo>
                    <a:cubicBezTo>
                      <a:pt x="4751" y="21493"/>
                      <a:pt x="4897" y="21412"/>
                      <a:pt x="5002" y="21286"/>
                    </a:cubicBezTo>
                    <a:cubicBezTo>
                      <a:pt x="5183" y="21069"/>
                      <a:pt x="5258" y="20716"/>
                      <a:pt x="5202" y="20343"/>
                    </a:cubicBezTo>
                    <a:cubicBezTo>
                      <a:pt x="5176" y="20166"/>
                      <a:pt x="5110" y="19988"/>
                      <a:pt x="5045" y="19822"/>
                    </a:cubicBezTo>
                    <a:cubicBezTo>
                      <a:pt x="5028" y="19780"/>
                      <a:pt x="5011" y="19739"/>
                      <a:pt x="4994" y="19697"/>
                    </a:cubicBezTo>
                    <a:cubicBezTo>
                      <a:pt x="4979" y="19662"/>
                      <a:pt x="4965" y="19626"/>
                      <a:pt x="4950" y="19590"/>
                    </a:cubicBezTo>
                    <a:cubicBezTo>
                      <a:pt x="4496" y="18681"/>
                      <a:pt x="4273" y="17573"/>
                      <a:pt x="4320" y="16468"/>
                    </a:cubicBezTo>
                    <a:cubicBezTo>
                      <a:pt x="4369" y="15330"/>
                      <a:pt x="4705" y="14272"/>
                      <a:pt x="5265" y="13487"/>
                    </a:cubicBezTo>
                    <a:cubicBezTo>
                      <a:pt x="5839" y="12684"/>
                      <a:pt x="6595" y="12241"/>
                      <a:pt x="7394" y="12241"/>
                    </a:cubicBezTo>
                    <a:cubicBezTo>
                      <a:pt x="8192" y="12241"/>
                      <a:pt x="8949" y="12684"/>
                      <a:pt x="9525" y="13487"/>
                    </a:cubicBezTo>
                    <a:cubicBezTo>
                      <a:pt x="10556" y="14926"/>
                      <a:pt x="10776" y="17203"/>
                      <a:pt x="10075" y="19069"/>
                    </a:cubicBezTo>
                    <a:cubicBezTo>
                      <a:pt x="10070" y="19107"/>
                      <a:pt x="10061" y="19144"/>
                      <a:pt x="10048" y="19179"/>
                    </a:cubicBezTo>
                    <a:cubicBezTo>
                      <a:pt x="9969" y="19390"/>
                      <a:pt x="9891" y="19602"/>
                      <a:pt x="9812" y="19814"/>
                    </a:cubicBezTo>
                    <a:lnTo>
                      <a:pt x="9802" y="19841"/>
                    </a:lnTo>
                    <a:cubicBezTo>
                      <a:pt x="9738" y="20016"/>
                      <a:pt x="9677" y="20181"/>
                      <a:pt x="9652" y="20345"/>
                    </a:cubicBezTo>
                    <a:cubicBezTo>
                      <a:pt x="9595" y="20716"/>
                      <a:pt x="9670" y="21068"/>
                      <a:pt x="9852" y="21286"/>
                    </a:cubicBezTo>
                    <a:cubicBezTo>
                      <a:pt x="9957" y="21412"/>
                      <a:pt x="10104" y="21493"/>
                      <a:pt x="10327" y="21550"/>
                    </a:cubicBezTo>
                    <a:cubicBezTo>
                      <a:pt x="10459" y="21583"/>
                      <a:pt x="10604" y="21594"/>
                      <a:pt x="10740" y="21600"/>
                    </a:cubicBezTo>
                    <a:lnTo>
                      <a:pt x="14886" y="21600"/>
                    </a:lnTo>
                    <a:lnTo>
                      <a:pt x="14886" y="16392"/>
                    </a:lnTo>
                    <a:lnTo>
                      <a:pt x="14886" y="15696"/>
                    </a:lnTo>
                    <a:cubicBezTo>
                      <a:pt x="14886" y="15692"/>
                      <a:pt x="14886" y="15689"/>
                      <a:pt x="14887" y="15686"/>
                    </a:cubicBezTo>
                    <a:cubicBezTo>
                      <a:pt x="14892" y="15383"/>
                      <a:pt x="14906" y="15140"/>
                      <a:pt x="14931" y="14920"/>
                    </a:cubicBezTo>
                    <a:cubicBezTo>
                      <a:pt x="14967" y="14606"/>
                      <a:pt x="15032" y="14204"/>
                      <a:pt x="15226" y="13875"/>
                    </a:cubicBezTo>
                    <a:cubicBezTo>
                      <a:pt x="15433" y="13523"/>
                      <a:pt x="15734" y="13329"/>
                      <a:pt x="16074" y="13329"/>
                    </a:cubicBezTo>
                    <a:cubicBezTo>
                      <a:pt x="16175" y="13329"/>
                      <a:pt x="16278" y="13347"/>
                      <a:pt x="16380" y="13382"/>
                    </a:cubicBezTo>
                    <a:cubicBezTo>
                      <a:pt x="16561" y="13444"/>
                      <a:pt x="16718" y="13566"/>
                      <a:pt x="16858" y="13674"/>
                    </a:cubicBezTo>
                    <a:cubicBezTo>
                      <a:pt x="16923" y="13724"/>
                      <a:pt x="16988" y="13775"/>
                      <a:pt x="17054" y="13826"/>
                    </a:cubicBezTo>
                    <a:cubicBezTo>
                      <a:pt x="17113" y="13873"/>
                      <a:pt x="17173" y="13920"/>
                      <a:pt x="17232" y="13967"/>
                    </a:cubicBezTo>
                    <a:cubicBezTo>
                      <a:pt x="17261" y="13974"/>
                      <a:pt x="17290" y="13989"/>
                      <a:pt x="17316" y="14011"/>
                    </a:cubicBezTo>
                    <a:cubicBezTo>
                      <a:pt x="17745" y="14366"/>
                      <a:pt x="18230" y="14553"/>
                      <a:pt x="18717" y="14553"/>
                    </a:cubicBezTo>
                    <a:cubicBezTo>
                      <a:pt x="19454" y="14553"/>
                      <a:pt x="20136" y="14132"/>
                      <a:pt x="20638" y="13368"/>
                    </a:cubicBezTo>
                    <a:cubicBezTo>
                      <a:pt x="21600" y="11902"/>
                      <a:pt x="21600" y="9610"/>
                      <a:pt x="20638" y="8149"/>
                    </a:cubicBezTo>
                    <a:close/>
                  </a:path>
                </a:pathLst>
              </a:custGeom>
              <a:solidFill>
                <a:srgbClr val="00B0F0"/>
              </a:solidFill>
              <a:ln w="12700" cap="flat">
                <a:noFill/>
                <a:miter lim="400000"/>
              </a:ln>
              <a:effectLst/>
            </p:spPr>
            <p:txBody>
              <a:bodyPr/>
              <a:lstStyle/>
              <a:p>
                <a:endParaRPr lang="en-GB"/>
              </a:p>
            </p:txBody>
          </p:sp>
          <p:grpSp>
            <p:nvGrpSpPr>
              <p:cNvPr id="10" name="Group 9"/>
              <p:cNvGrpSpPr/>
              <p:nvPr/>
            </p:nvGrpSpPr>
            <p:grpSpPr>
              <a:xfrm>
                <a:off x="4026422" y="-277100"/>
                <a:ext cx="981721" cy="2416018"/>
                <a:chOff x="3656513" y="-277100"/>
                <a:chExt cx="981720" cy="2416017"/>
              </a:xfrm>
            </p:grpSpPr>
            <p:sp>
              <p:nvSpPr>
                <p:cNvPr id="11" name="Shape 1073741841"/>
                <p:cNvSpPr/>
                <p:nvPr/>
              </p:nvSpPr>
              <p:spPr>
                <a:xfrm>
                  <a:off x="3656513" y="370935"/>
                  <a:ext cx="981720"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21600"/>
                      </a:moveTo>
                      <a:cubicBezTo>
                        <a:pt x="10935" y="21600"/>
                        <a:pt x="10528" y="21496"/>
                        <a:pt x="10232" y="21328"/>
                      </a:cubicBezTo>
                      <a:cubicBezTo>
                        <a:pt x="9937" y="21160"/>
                        <a:pt x="9749" y="20926"/>
                        <a:pt x="9749" y="20669"/>
                      </a:cubicBezTo>
                      <a:lnTo>
                        <a:pt x="9749" y="17827"/>
                      </a:lnTo>
                      <a:lnTo>
                        <a:pt x="9749" y="14053"/>
                      </a:lnTo>
                      <a:lnTo>
                        <a:pt x="9749" y="13254"/>
                      </a:lnTo>
                      <a:lnTo>
                        <a:pt x="9051" y="13254"/>
                      </a:lnTo>
                      <a:lnTo>
                        <a:pt x="9051" y="14053"/>
                      </a:lnTo>
                      <a:lnTo>
                        <a:pt x="9051" y="17827"/>
                      </a:lnTo>
                      <a:lnTo>
                        <a:pt x="9051" y="18458"/>
                      </a:lnTo>
                      <a:cubicBezTo>
                        <a:pt x="9051" y="18714"/>
                        <a:pt x="8869" y="18948"/>
                        <a:pt x="8574" y="19117"/>
                      </a:cubicBezTo>
                      <a:cubicBezTo>
                        <a:pt x="8278" y="19285"/>
                        <a:pt x="7866" y="19388"/>
                        <a:pt x="7415" y="19388"/>
                      </a:cubicBezTo>
                      <a:lnTo>
                        <a:pt x="7239" y="19388"/>
                      </a:lnTo>
                      <a:cubicBezTo>
                        <a:pt x="6787" y="19388"/>
                        <a:pt x="6376" y="19285"/>
                        <a:pt x="6080" y="19117"/>
                      </a:cubicBezTo>
                      <a:cubicBezTo>
                        <a:pt x="5784" y="18948"/>
                        <a:pt x="5602" y="18714"/>
                        <a:pt x="5602" y="18458"/>
                      </a:cubicBezTo>
                      <a:lnTo>
                        <a:pt x="5602" y="17827"/>
                      </a:lnTo>
                      <a:lnTo>
                        <a:pt x="5602" y="14053"/>
                      </a:lnTo>
                      <a:lnTo>
                        <a:pt x="5602" y="13254"/>
                      </a:lnTo>
                      <a:lnTo>
                        <a:pt x="5602" y="12151"/>
                      </a:lnTo>
                      <a:lnTo>
                        <a:pt x="5602" y="10280"/>
                      </a:lnTo>
                      <a:cubicBezTo>
                        <a:pt x="5601" y="10280"/>
                        <a:pt x="5597" y="10279"/>
                        <a:pt x="5596" y="10280"/>
                      </a:cubicBezTo>
                      <a:cubicBezTo>
                        <a:pt x="4164" y="11094"/>
                        <a:pt x="3123" y="12199"/>
                        <a:pt x="2037" y="12301"/>
                      </a:cubicBezTo>
                      <a:cubicBezTo>
                        <a:pt x="1854" y="12318"/>
                        <a:pt x="1675" y="12325"/>
                        <a:pt x="1504" y="12320"/>
                      </a:cubicBezTo>
                      <a:cubicBezTo>
                        <a:pt x="306" y="12285"/>
                        <a:pt x="-507" y="11720"/>
                        <a:pt x="367" y="10761"/>
                      </a:cubicBezTo>
                      <a:cubicBezTo>
                        <a:pt x="449" y="10671"/>
                        <a:pt x="688" y="10415"/>
                        <a:pt x="812" y="10280"/>
                      </a:cubicBezTo>
                      <a:cubicBezTo>
                        <a:pt x="1786" y="9223"/>
                        <a:pt x="3136" y="7784"/>
                        <a:pt x="4333" y="6507"/>
                      </a:cubicBezTo>
                      <a:cubicBezTo>
                        <a:pt x="4845" y="5960"/>
                        <a:pt x="5832" y="4894"/>
                        <a:pt x="5838" y="4892"/>
                      </a:cubicBezTo>
                      <a:cubicBezTo>
                        <a:pt x="6170" y="4433"/>
                        <a:pt x="6904" y="3866"/>
                        <a:pt x="8206" y="3427"/>
                      </a:cubicBezTo>
                      <a:lnTo>
                        <a:pt x="8206" y="0"/>
                      </a:lnTo>
                      <a:lnTo>
                        <a:pt x="18104" y="0"/>
                      </a:lnTo>
                      <a:lnTo>
                        <a:pt x="18104" y="3445"/>
                      </a:lnTo>
                      <a:cubicBezTo>
                        <a:pt x="20617" y="4396"/>
                        <a:pt x="21018" y="6015"/>
                        <a:pt x="21081" y="6507"/>
                      </a:cubicBezTo>
                      <a:cubicBezTo>
                        <a:pt x="21093" y="6599"/>
                        <a:pt x="21092" y="6663"/>
                        <a:pt x="21092" y="6663"/>
                      </a:cubicBezTo>
                      <a:lnTo>
                        <a:pt x="21092" y="10280"/>
                      </a:lnTo>
                      <a:lnTo>
                        <a:pt x="21092" y="13254"/>
                      </a:lnTo>
                      <a:lnTo>
                        <a:pt x="21087" y="13254"/>
                      </a:lnTo>
                      <a:lnTo>
                        <a:pt x="21087" y="14053"/>
                      </a:lnTo>
                      <a:lnTo>
                        <a:pt x="21087" y="16846"/>
                      </a:lnTo>
                      <a:cubicBezTo>
                        <a:pt x="21087" y="17103"/>
                        <a:pt x="20905" y="17337"/>
                        <a:pt x="20609" y="17505"/>
                      </a:cubicBezTo>
                      <a:cubicBezTo>
                        <a:pt x="20313" y="17673"/>
                        <a:pt x="19907" y="17777"/>
                        <a:pt x="19455" y="17777"/>
                      </a:cubicBezTo>
                      <a:lnTo>
                        <a:pt x="19274" y="17777"/>
                      </a:lnTo>
                      <a:cubicBezTo>
                        <a:pt x="18823" y="17777"/>
                        <a:pt x="18411" y="17673"/>
                        <a:pt x="18115" y="17505"/>
                      </a:cubicBezTo>
                      <a:cubicBezTo>
                        <a:pt x="17818" y="17337"/>
                        <a:pt x="17637" y="17103"/>
                        <a:pt x="17637" y="16846"/>
                      </a:cubicBezTo>
                      <a:lnTo>
                        <a:pt x="17637" y="14053"/>
                      </a:lnTo>
                      <a:lnTo>
                        <a:pt x="17637" y="13254"/>
                      </a:lnTo>
                      <a:lnTo>
                        <a:pt x="17192" y="13254"/>
                      </a:lnTo>
                      <a:lnTo>
                        <a:pt x="17192" y="14053"/>
                      </a:lnTo>
                      <a:lnTo>
                        <a:pt x="17192" y="17827"/>
                      </a:lnTo>
                      <a:lnTo>
                        <a:pt x="17192" y="19276"/>
                      </a:lnTo>
                      <a:cubicBezTo>
                        <a:pt x="17192" y="19533"/>
                        <a:pt x="17009" y="19764"/>
                        <a:pt x="16714" y="19932"/>
                      </a:cubicBezTo>
                      <a:cubicBezTo>
                        <a:pt x="16419" y="20100"/>
                        <a:pt x="16007" y="20207"/>
                        <a:pt x="15555" y="20207"/>
                      </a:cubicBezTo>
                      <a:lnTo>
                        <a:pt x="15379" y="20207"/>
                      </a:lnTo>
                      <a:cubicBezTo>
                        <a:pt x="14928" y="20207"/>
                        <a:pt x="14516" y="20100"/>
                        <a:pt x="14220" y="19932"/>
                      </a:cubicBezTo>
                      <a:cubicBezTo>
                        <a:pt x="13925" y="19764"/>
                        <a:pt x="13742" y="19533"/>
                        <a:pt x="13742" y="19276"/>
                      </a:cubicBezTo>
                      <a:lnTo>
                        <a:pt x="13742" y="17827"/>
                      </a:lnTo>
                      <a:lnTo>
                        <a:pt x="13742" y="14053"/>
                      </a:lnTo>
                      <a:lnTo>
                        <a:pt x="13742" y="13254"/>
                      </a:lnTo>
                      <a:lnTo>
                        <a:pt x="13199" y="13254"/>
                      </a:lnTo>
                      <a:lnTo>
                        <a:pt x="13199" y="14053"/>
                      </a:lnTo>
                      <a:lnTo>
                        <a:pt x="13199" y="17827"/>
                      </a:lnTo>
                      <a:lnTo>
                        <a:pt x="13199" y="20669"/>
                      </a:lnTo>
                      <a:cubicBezTo>
                        <a:pt x="13199" y="20926"/>
                        <a:pt x="13017" y="21160"/>
                        <a:pt x="12721" y="21328"/>
                      </a:cubicBezTo>
                      <a:cubicBezTo>
                        <a:pt x="12424" y="21496"/>
                        <a:pt x="12013" y="21600"/>
                        <a:pt x="11562" y="21600"/>
                      </a:cubicBezTo>
                      <a:lnTo>
                        <a:pt x="11386" y="21600"/>
                      </a:lnTo>
                      <a:close/>
                    </a:path>
                  </a:pathLst>
                </a:custGeom>
                <a:solidFill>
                  <a:srgbClr val="E5E5E5"/>
                </a:solidFill>
                <a:ln w="12700" cap="flat">
                  <a:noFill/>
                  <a:miter lim="400000"/>
                </a:ln>
                <a:effectLst/>
              </p:spPr>
              <p:txBody>
                <a:bodyPr/>
                <a:lstStyle/>
                <a:p>
                  <a:endParaRPr lang="en-GB"/>
                </a:p>
              </p:txBody>
            </p:sp>
            <p:sp>
              <p:nvSpPr>
                <p:cNvPr id="12" name="Shape 1073741842"/>
                <p:cNvSpPr/>
                <p:nvPr/>
              </p:nvSpPr>
              <p:spPr>
                <a:xfrm>
                  <a:off x="3900550" y="-277100"/>
                  <a:ext cx="736340" cy="818154"/>
                </a:xfrm>
                <a:prstGeom prst="rect">
                  <a:avLst/>
                </a:prstGeom>
                <a:solidFill>
                  <a:srgbClr val="7F7F7F"/>
                </a:solidFill>
                <a:ln w="12700" cap="flat">
                  <a:noFill/>
                  <a:miter lim="400000"/>
                </a:ln>
                <a:effectLst/>
              </p:spPr>
              <p:txBody>
                <a:bodyPr/>
                <a:lstStyle/>
                <a:p>
                  <a:endParaRPr lang="en-GB"/>
                </a:p>
              </p:txBody>
            </p:sp>
          </p:grpSp>
        </p:grpSp>
      </p:grpSp>
      <p:sp>
        <p:nvSpPr>
          <p:cNvPr id="26" name="Text Placeholder 25"/>
          <p:cNvSpPr>
            <a:spLocks noGrp="1"/>
          </p:cNvSpPr>
          <p:nvPr>
            <p:ph type="body" sz="quarter" idx="11"/>
          </p:nvPr>
        </p:nvSpPr>
        <p:spPr>
          <a:xfrm>
            <a:off x="2273300" y="1643063"/>
            <a:ext cx="4533900" cy="1189037"/>
          </a:xfrm>
        </p:spPr>
        <p:txBody>
          <a:bodyPr anchor="ctr">
            <a:normAutofit/>
          </a:bodyPr>
          <a:lstStyle>
            <a:lvl1pPr marL="0" indent="0" algn="ctr">
              <a:buNone/>
              <a:defRPr sz="2400">
                <a:latin typeface="Gill Sans MT" panose="020B0502020104020203" pitchFamily="34" charset="0"/>
              </a:defRPr>
            </a:lvl1pPr>
          </a:lstStyle>
          <a:p>
            <a:pPr lvl="0"/>
            <a:endParaRPr lang="en-GB"/>
          </a:p>
        </p:txBody>
      </p:sp>
    </p:spTree>
    <p:extLst>
      <p:ext uri="{BB962C8B-B14F-4D97-AF65-F5344CB8AC3E}">
        <p14:creationId xmlns:p14="http://schemas.microsoft.com/office/powerpoint/2010/main" val="1930850980"/>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igital journe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5" name="Group 54"/>
          <p:cNvGrpSpPr/>
          <p:nvPr userDrawn="1"/>
        </p:nvGrpSpPr>
        <p:grpSpPr>
          <a:xfrm>
            <a:off x="1569003" y="660401"/>
            <a:ext cx="6139993" cy="3838934"/>
            <a:chOff x="511584" y="547973"/>
            <a:chExt cx="10561708" cy="6603543"/>
          </a:xfrm>
        </p:grpSpPr>
        <p:sp>
          <p:nvSpPr>
            <p:cNvPr id="30" name="Shape 1073741831"/>
            <p:cNvSpPr txBox="1"/>
            <p:nvPr userDrawn="1"/>
          </p:nvSpPr>
          <p:spPr>
            <a:xfrm>
              <a:off x="568216" y="1748500"/>
              <a:ext cx="3953944" cy="1241280"/>
            </a:xfrm>
            <a:prstGeom prst="rect">
              <a:avLst/>
            </a:prstGeom>
            <a:noFill/>
            <a:ln w="12700" cap="flat">
              <a:noFill/>
              <a:miter lim="400000"/>
            </a:ln>
            <a:effectLst/>
          </p:spPr>
          <p:txBody>
            <a:bodyPr wrap="square" lIns="0" tIns="0" rIns="0" bIns="0" numCol="1" anchor="t">
              <a:noAutofit/>
            </a:bodyPr>
            <a:lstStyle/>
            <a:p>
              <a:pPr>
                <a:lnSpc>
                  <a:spcPct val="120000"/>
                </a:lnSpc>
                <a:spcAft>
                  <a:spcPts val="1000"/>
                </a:spcAft>
                <a:tabLst>
                  <a:tab pos="584200" algn="l"/>
                  <a:tab pos="1168400" algn="l"/>
                  <a:tab pos="1752600" algn="l"/>
                </a:tabLst>
              </a:pPr>
              <a:endParaRPr lang="en-GB" sz="1400">
                <a:solidFill>
                  <a:srgbClr val="4C4C4C"/>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1" name="Shape 1073741832"/>
            <p:cNvSpPr txBox="1"/>
            <p:nvPr userDrawn="1"/>
          </p:nvSpPr>
          <p:spPr>
            <a:xfrm>
              <a:off x="563455" y="1379278"/>
              <a:ext cx="5353944" cy="269911"/>
            </a:xfrm>
            <a:prstGeom prst="rect">
              <a:avLst/>
            </a:prstGeom>
            <a:noFill/>
            <a:ln w="12700" cap="flat">
              <a:noFill/>
              <a:miter lim="400000"/>
            </a:ln>
            <a:effectLst/>
          </p:spPr>
          <p:txBody>
            <a:bodyPr wrap="square" lIns="0" tIns="0" rIns="0" bIns="0" numCol="1" anchor="ctr">
              <a:noAutofit/>
            </a:bodyPr>
            <a:lstStyle/>
            <a:p>
              <a:pPr algn="l">
                <a:spcAft>
                  <a:spcPts val="5500"/>
                </a:spcAft>
              </a:pPr>
              <a:endParaRPr lang="en-GB" sz="2400">
                <a:solidFill>
                  <a:srgbClr val="323232"/>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2" name="Shape 1073741838"/>
            <p:cNvSpPr/>
            <p:nvPr userDrawn="1"/>
          </p:nvSpPr>
          <p:spPr>
            <a:xfrm>
              <a:off x="5049705" y="2420994"/>
              <a:ext cx="2777855" cy="213496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20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3" name="Shape 1073741839"/>
            <p:cNvSpPr/>
            <p:nvPr userDrawn="1"/>
          </p:nvSpPr>
          <p:spPr>
            <a:xfrm>
              <a:off x="511584" y="1677798"/>
              <a:ext cx="8146500" cy="241514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4" name="Shape 1073741840"/>
            <p:cNvSpPr/>
            <p:nvPr userDrawn="1"/>
          </p:nvSpPr>
          <p:spPr>
            <a:xfrm>
              <a:off x="5479400" y="547973"/>
              <a:ext cx="3829900" cy="323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5" name="Shape 1073741841"/>
            <p:cNvSpPr/>
            <p:nvPr userDrawn="1"/>
          </p:nvSpPr>
          <p:spPr>
            <a:xfrm>
              <a:off x="511584" y="3533511"/>
              <a:ext cx="6002716" cy="1768991"/>
            </a:xfrm>
            <a:custGeom>
              <a:avLst/>
              <a:gdLst>
                <a:gd name="connsiteX0" fmla="*/ 21600 w 21600"/>
                <a:gd name="connsiteY0" fmla="*/ 21600 h 21600"/>
                <a:gd name="connsiteX1" fmla="*/ 12904 w 21600"/>
                <a:gd name="connsiteY1" fmla="*/ 116 h 21600"/>
                <a:gd name="connsiteX2" fmla="*/ 0 w 21600"/>
                <a:gd name="connsiteY2" fmla="*/ 0 h 21600"/>
                <a:gd name="connsiteX0" fmla="*/ 21600 w 21600"/>
                <a:gd name="connsiteY0" fmla="*/ 21600 h 21600"/>
                <a:gd name="connsiteX1" fmla="*/ 11225 w 21600"/>
                <a:gd name="connsiteY1" fmla="*/ 0 h 21600"/>
                <a:gd name="connsiteX2" fmla="*/ 0 w 21600"/>
                <a:gd name="connsiteY2" fmla="*/ 0 h 21600"/>
              </a:gdLst>
              <a:ahLst/>
              <a:cxnLst>
                <a:cxn ang="0">
                  <a:pos x="connsiteX0" y="connsiteY0"/>
                </a:cxn>
                <a:cxn ang="0">
                  <a:pos x="connsiteX1" y="connsiteY1"/>
                </a:cxn>
                <a:cxn ang="0">
                  <a:pos x="connsiteX2" y="connsiteY2"/>
                </a:cxn>
              </a:cxnLst>
              <a:rect l="l" t="t" r="r" b="b"/>
              <a:pathLst>
                <a:path w="21600" h="21600" extrusionOk="0">
                  <a:moveTo>
                    <a:pt x="21600" y="21600"/>
                  </a:moveTo>
                  <a:lnTo>
                    <a:pt x="1122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6" name="Shape 1073741844"/>
            <p:cNvSpPr/>
            <p:nvPr userDrawn="1"/>
          </p:nvSpPr>
          <p:spPr>
            <a:xfrm>
              <a:off x="1458723" y="4017323"/>
              <a:ext cx="8667429" cy="3134193"/>
            </a:xfrm>
            <a:custGeom>
              <a:avLst/>
              <a:gdLst/>
              <a:ahLst/>
              <a:cxnLst>
                <a:cxn ang="0">
                  <a:pos x="wd2" y="hd2"/>
                </a:cxn>
                <a:cxn ang="5400000">
                  <a:pos x="wd2" y="hd2"/>
                </a:cxn>
                <a:cxn ang="10800000">
                  <a:pos x="wd2" y="hd2"/>
                </a:cxn>
                <a:cxn ang="16200000">
                  <a:pos x="wd2" y="hd2"/>
                </a:cxn>
              </a:cxnLst>
              <a:rect l="0" t="0" r="r" b="b"/>
              <a:pathLst>
                <a:path w="21600" h="21600" extrusionOk="0">
                  <a:moveTo>
                    <a:pt x="19541" y="0"/>
                  </a:moveTo>
                  <a:lnTo>
                    <a:pt x="0" y="21600"/>
                  </a:lnTo>
                  <a:lnTo>
                    <a:pt x="11157" y="21600"/>
                  </a:lnTo>
                  <a:lnTo>
                    <a:pt x="21600" y="0"/>
                  </a:lnTo>
                  <a:lnTo>
                    <a:pt x="19541" y="0"/>
                  </a:lnTo>
                  <a:close/>
                </a:path>
              </a:pathLst>
            </a:custGeom>
            <a:solidFill>
              <a:srgbClr val="E5E5E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7" name="Shape 1073741845"/>
            <p:cNvSpPr/>
            <p:nvPr userDrawn="1"/>
          </p:nvSpPr>
          <p:spPr>
            <a:xfrm>
              <a:off x="9295134" y="1937795"/>
              <a:ext cx="1778158" cy="2079614"/>
            </a:xfrm>
            <a:custGeom>
              <a:avLst/>
              <a:gdLst/>
              <a:ahLst/>
              <a:cxnLst>
                <a:cxn ang="0">
                  <a:pos x="wd2" y="hd2"/>
                </a:cxn>
                <a:cxn ang="5400000">
                  <a:pos x="wd2" y="hd2"/>
                </a:cxn>
                <a:cxn ang="10800000">
                  <a:pos x="wd2" y="hd2"/>
                </a:cxn>
                <a:cxn ang="16200000">
                  <a:pos x="wd2" y="hd2"/>
                </a:cxn>
              </a:cxnLst>
              <a:rect l="0" t="0" r="r" b="b"/>
              <a:pathLst>
                <a:path w="21600" h="21600" extrusionOk="0">
                  <a:moveTo>
                    <a:pt x="18964" y="0"/>
                  </a:moveTo>
                  <a:lnTo>
                    <a:pt x="11385" y="4582"/>
                  </a:lnTo>
                  <a:lnTo>
                    <a:pt x="14002" y="4582"/>
                  </a:lnTo>
                  <a:lnTo>
                    <a:pt x="0" y="21600"/>
                  </a:lnTo>
                  <a:lnTo>
                    <a:pt x="10037" y="21600"/>
                  </a:lnTo>
                  <a:lnTo>
                    <a:pt x="19058" y="4582"/>
                  </a:lnTo>
                  <a:lnTo>
                    <a:pt x="21600" y="4582"/>
                  </a:lnTo>
                  <a:lnTo>
                    <a:pt x="18964" y="0"/>
                  </a:lnTo>
                  <a:close/>
                </a:path>
              </a:pathLst>
            </a:cu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38" name="Group 37"/>
            <p:cNvGrpSpPr/>
            <p:nvPr userDrawn="1"/>
          </p:nvGrpSpPr>
          <p:grpSpPr>
            <a:xfrm>
              <a:off x="5672954" y="4485116"/>
              <a:ext cx="1562217" cy="1628665"/>
              <a:chOff x="0" y="0"/>
              <a:chExt cx="1503531" cy="1627585"/>
            </a:xfrm>
          </p:grpSpPr>
          <p:sp>
            <p:nvSpPr>
              <p:cNvPr id="39"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0" name="Shape 1073741848"/>
              <p:cNvSpPr/>
              <p:nvPr/>
            </p:nvSpPr>
            <p:spPr>
              <a:xfrm>
                <a:off x="0" y="0"/>
                <a:ext cx="1503531" cy="1503531"/>
              </a:xfrm>
              <a:prstGeom prst="ellipse">
                <a:avLst/>
              </a:prstGeom>
              <a:solidFill>
                <a:schemeClr val="accent3"/>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1" name="Group 40"/>
            <p:cNvGrpSpPr/>
            <p:nvPr userDrawn="1"/>
          </p:nvGrpSpPr>
          <p:grpSpPr>
            <a:xfrm>
              <a:off x="7246410" y="4000190"/>
              <a:ext cx="1141969" cy="1190542"/>
              <a:chOff x="0" y="0"/>
              <a:chExt cx="1099069" cy="1189752"/>
            </a:xfrm>
          </p:grpSpPr>
          <p:sp>
            <p:nvSpPr>
              <p:cNvPr id="42" name="Shape 1073741852"/>
              <p:cNvSpPr/>
              <p:nvPr/>
            </p:nvSpPr>
            <p:spPr>
              <a:xfrm>
                <a:off x="0" y="935347"/>
                <a:ext cx="1099068" cy="254405"/>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3" name="Shape 1073741853"/>
              <p:cNvSpPr/>
              <p:nvPr/>
            </p:nvSpPr>
            <p:spPr>
              <a:xfrm>
                <a:off x="0" y="0"/>
                <a:ext cx="1099069" cy="1099069"/>
              </a:xfrm>
              <a:prstGeom prst="ellipse">
                <a:avLst/>
              </a:prstGeom>
              <a:solidFill>
                <a:schemeClr val="accent4"/>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4" name="Group 43"/>
            <p:cNvGrpSpPr/>
            <p:nvPr userDrawn="1"/>
          </p:nvGrpSpPr>
          <p:grpSpPr>
            <a:xfrm>
              <a:off x="9273618" y="3520208"/>
              <a:ext cx="622894" cy="649386"/>
              <a:chOff x="0" y="0"/>
              <a:chExt cx="599493" cy="648955"/>
            </a:xfrm>
          </p:grpSpPr>
          <p:sp>
            <p:nvSpPr>
              <p:cNvPr id="45" name="Shape 1073741857"/>
              <p:cNvSpPr/>
              <p:nvPr/>
            </p:nvSpPr>
            <p:spPr>
              <a:xfrm>
                <a:off x="0" y="510189"/>
                <a:ext cx="599492" cy="13876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6" name="Shape 1073741858"/>
              <p:cNvSpPr/>
              <p:nvPr/>
            </p:nvSpPr>
            <p:spPr>
              <a:xfrm>
                <a:off x="0" y="0"/>
                <a:ext cx="599493" cy="599493"/>
              </a:xfrm>
              <a:prstGeom prst="ellipse">
                <a:avLst/>
              </a:prstGeom>
              <a:solidFill>
                <a:schemeClr val="accent6"/>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7" name="Group 46"/>
            <p:cNvGrpSpPr/>
            <p:nvPr userDrawn="1"/>
          </p:nvGrpSpPr>
          <p:grpSpPr>
            <a:xfrm>
              <a:off x="8400320" y="3781704"/>
              <a:ext cx="830524" cy="865849"/>
              <a:chOff x="0" y="0"/>
              <a:chExt cx="799323" cy="865274"/>
            </a:xfrm>
          </p:grpSpPr>
          <p:sp>
            <p:nvSpPr>
              <p:cNvPr id="48" name="Shape 1073741862"/>
              <p:cNvSpPr/>
              <p:nvPr/>
            </p:nvSpPr>
            <p:spPr>
              <a:xfrm>
                <a:off x="0" y="680252"/>
                <a:ext cx="799322" cy="185022"/>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9" name="Shape 1073741863"/>
              <p:cNvSpPr/>
              <p:nvPr/>
            </p:nvSpPr>
            <p:spPr>
              <a:xfrm>
                <a:off x="0" y="0"/>
                <a:ext cx="799323" cy="799323"/>
              </a:xfrm>
              <a:prstGeom prst="ellipse">
                <a:avLst/>
              </a:prstGeom>
              <a:solidFill>
                <a:schemeClr val="accent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sp>
          <p:nvSpPr>
            <p:cNvPr id="50" name="Rectangle 55"/>
            <p:cNvSpPr>
              <a:spLocks noChangeArrowheads="1"/>
            </p:cNvSpPr>
            <p:nvPr userDrawn="1"/>
          </p:nvSpPr>
          <p:spPr bwMode="auto">
            <a:xfrm>
              <a:off x="1346200" y="690734"/>
              <a:ext cx="18473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600">
                <a:latin typeface="Arial" panose="020B0604020202020204" pitchFamily="34" charset="0"/>
                <a:cs typeface="Arial" panose="020B0604020202020204" pitchFamily="34" charset="0"/>
              </a:endParaRPr>
            </a:p>
          </p:txBody>
        </p:sp>
        <p:sp>
          <p:nvSpPr>
            <p:cNvPr id="51" name="Shape 1073741841"/>
            <p:cNvSpPr/>
            <p:nvPr userDrawn="1"/>
          </p:nvSpPr>
          <p:spPr>
            <a:xfrm>
              <a:off x="931178" y="5077014"/>
              <a:ext cx="3653656" cy="8716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503"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52" name="Group 51"/>
            <p:cNvGrpSpPr/>
            <p:nvPr userDrawn="1"/>
          </p:nvGrpSpPr>
          <p:grpSpPr>
            <a:xfrm>
              <a:off x="3406511" y="4951943"/>
              <a:ext cx="1987345" cy="2071876"/>
              <a:chOff x="0" y="0"/>
              <a:chExt cx="1503531" cy="1627585"/>
            </a:xfrm>
          </p:grpSpPr>
          <p:sp>
            <p:nvSpPr>
              <p:cNvPr id="53"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54" name="Shape 1073741848"/>
              <p:cNvSpPr/>
              <p:nvPr/>
            </p:nvSpPr>
            <p:spPr>
              <a:xfrm>
                <a:off x="0" y="0"/>
                <a:ext cx="1503531" cy="1503531"/>
              </a:xfrm>
              <a:prstGeom prst="ellipse">
                <a:avLst/>
              </a:prstGeom>
              <a:solidFill>
                <a:schemeClr val="accent1"/>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sp>
        <p:nvSpPr>
          <p:cNvPr id="57" name="Text Placeholder 56"/>
          <p:cNvSpPr>
            <a:spLocks noGrp="1"/>
          </p:cNvSpPr>
          <p:nvPr>
            <p:ph type="body" sz="quarter" idx="11"/>
          </p:nvPr>
        </p:nvSpPr>
        <p:spPr>
          <a:xfrm>
            <a:off x="804121" y="2938018"/>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8" name="Text Placeholder 56"/>
          <p:cNvSpPr>
            <a:spLocks noGrp="1"/>
          </p:cNvSpPr>
          <p:nvPr>
            <p:ph type="body" sz="quarter" idx="12"/>
          </p:nvPr>
        </p:nvSpPr>
        <p:spPr>
          <a:xfrm>
            <a:off x="599444" y="199762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9" name="Text Placeholder 56"/>
          <p:cNvSpPr>
            <a:spLocks noGrp="1"/>
          </p:cNvSpPr>
          <p:nvPr>
            <p:ph type="body" sz="quarter" idx="13"/>
          </p:nvPr>
        </p:nvSpPr>
        <p:spPr>
          <a:xfrm>
            <a:off x="2394387" y="1565631"/>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0" name="Text Placeholder 56"/>
          <p:cNvSpPr>
            <a:spLocks noGrp="1"/>
          </p:cNvSpPr>
          <p:nvPr>
            <p:ph type="body" sz="quarter" idx="14"/>
          </p:nvPr>
        </p:nvSpPr>
        <p:spPr>
          <a:xfrm>
            <a:off x="909644" y="906250"/>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1" name="Text Placeholder 56"/>
          <p:cNvSpPr>
            <a:spLocks noGrp="1"/>
          </p:cNvSpPr>
          <p:nvPr>
            <p:ph type="body" sz="quarter" idx="15"/>
          </p:nvPr>
        </p:nvSpPr>
        <p:spPr>
          <a:xfrm>
            <a:off x="2610696" y="46036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Tree>
    <p:extLst>
      <p:ext uri="{BB962C8B-B14F-4D97-AF65-F5344CB8AC3E}">
        <p14:creationId xmlns:p14="http://schemas.microsoft.com/office/powerpoint/2010/main" val="3354904094"/>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5" name="Content Placeholder 4"/>
          <p:cNvSpPr>
            <a:spLocks noGrp="1"/>
          </p:cNvSpPr>
          <p:nvPr>
            <p:ph sz="quarter" idx="11"/>
          </p:nvPr>
        </p:nvSpPr>
        <p:spPr>
          <a:xfrm>
            <a:off x="628650" y="1435100"/>
            <a:ext cx="7886700" cy="284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447004449"/>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Tree>
    <p:extLst>
      <p:ext uri="{BB962C8B-B14F-4D97-AF65-F5344CB8AC3E}">
        <p14:creationId xmlns:p14="http://schemas.microsoft.com/office/powerpoint/2010/main" val="3522842882"/>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Quotatio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14" name="Date Placeholder 2"/>
          <p:cNvSpPr>
            <a:spLocks noGrp="1"/>
          </p:cNvSpPr>
          <p:nvPr>
            <p:ph type="dt" sz="half" idx="11"/>
          </p:nvPr>
        </p:nvSpPr>
        <p:spPr>
          <a:xfrm>
            <a:off x="838200" y="6356350"/>
            <a:ext cx="1818476" cy="242043"/>
          </a:xfrm>
          <a:prstGeom prst="rect">
            <a:avLst/>
          </a:prstGeom>
        </p:spPr>
        <p:txBody>
          <a:bodyPr/>
          <a:lstStyle/>
          <a:p>
            <a:endParaRPr lang="en-GB"/>
          </a:p>
        </p:txBody>
      </p:sp>
      <p:sp>
        <p:nvSpPr>
          <p:cNvPr id="15" name="Slide Number Placeholder 4"/>
          <p:cNvSpPr>
            <a:spLocks noGrp="1"/>
          </p:cNvSpPr>
          <p:nvPr>
            <p:ph type="sldNum" sz="quarter" idx="12"/>
          </p:nvPr>
        </p:nvSpPr>
        <p:spPr>
          <a:xfrm>
            <a:off x="8610600" y="6356350"/>
            <a:ext cx="1818476" cy="242043"/>
          </a:xfrm>
          <a:prstGeom prst="rect">
            <a:avLst/>
          </a:prstGeom>
        </p:spPr>
        <p:txBody>
          <a:bodyPr/>
          <a:lstStyle/>
          <a:p>
            <a:fld id="{1301575C-A1EC-4F11-A8AD-DFA674B82880}" type="slidenum">
              <a:rPr lang="en-GB" smtClean="0"/>
              <a:t>‹#›</a:t>
            </a:fld>
            <a:endParaRPr lang="en-GB"/>
          </a:p>
        </p:txBody>
      </p:sp>
      <p:sp>
        <p:nvSpPr>
          <p:cNvPr id="24" name="Rectangle 23"/>
          <p:cNvSpPr/>
          <p:nvPr userDrawn="1"/>
        </p:nvSpPr>
        <p:spPr>
          <a:xfrm>
            <a:off x="673100" y="381000"/>
            <a:ext cx="7937500" cy="3683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3200" b="0" i="0" u="none" strike="noStrike" cap="none" spc="0" normalizeH="0" baseline="0">
              <a:ln>
                <a:noFill/>
              </a:ln>
              <a:solidFill>
                <a:srgbClr val="FFFFFF"/>
              </a:solidFill>
              <a:effectLst/>
              <a:uFillTx/>
              <a:latin typeface="+mn-lt"/>
              <a:ea typeface="+mn-ea"/>
              <a:cs typeface="+mn-cs"/>
              <a:sym typeface="Helvetica Neue Medium"/>
            </a:endParaRPr>
          </a:p>
        </p:txBody>
      </p:sp>
      <p:grpSp>
        <p:nvGrpSpPr>
          <p:cNvPr id="16" name="Group"/>
          <p:cNvGrpSpPr/>
          <p:nvPr userDrawn="1"/>
        </p:nvGrpSpPr>
        <p:grpSpPr>
          <a:xfrm>
            <a:off x="0" y="-72884"/>
            <a:ext cx="9144000" cy="4575468"/>
            <a:chOff x="0" y="-1"/>
            <a:chExt cx="13010043" cy="9816412"/>
          </a:xfrm>
        </p:grpSpPr>
        <p:sp>
          <p:nvSpPr>
            <p:cNvPr id="17" name="Rectangle"/>
            <p:cNvSpPr/>
            <p:nvPr/>
          </p:nvSpPr>
          <p:spPr>
            <a:xfrm>
              <a:off x="0" y="0"/>
              <a:ext cx="1313974" cy="9714156"/>
            </a:xfrm>
            <a:prstGeom prst="rect">
              <a:avLst/>
            </a:prstGeom>
            <a:solidFill>
              <a:schemeClr val="accent6"/>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8" name="Rectangle"/>
            <p:cNvSpPr/>
            <p:nvPr/>
          </p:nvSpPr>
          <p:spPr>
            <a:xfrm>
              <a:off x="3281210" y="7003422"/>
              <a:ext cx="8414860" cy="2812988"/>
            </a:xfrm>
            <a:prstGeom prst="rect">
              <a:avLst/>
            </a:prstGeom>
            <a:solidFill>
              <a:schemeClr val="accent5"/>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9" name="Shape"/>
            <p:cNvSpPr/>
            <p:nvPr/>
          </p:nvSpPr>
          <p:spPr>
            <a:xfrm>
              <a:off x="0" y="7003422"/>
              <a:ext cx="4426878" cy="281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185" y="0"/>
                  </a:lnTo>
                  <a:lnTo>
                    <a:pt x="21600" y="21600"/>
                  </a:lnTo>
                  <a:lnTo>
                    <a:pt x="0" y="21600"/>
                  </a:lnTo>
                  <a:lnTo>
                    <a:pt x="0" y="0"/>
                  </a:lnTo>
                  <a:close/>
                </a:path>
              </a:pathLst>
            </a:custGeom>
            <a:solidFill>
              <a:schemeClr val="accent4"/>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0" name="Rectangle"/>
            <p:cNvSpPr/>
            <p:nvPr/>
          </p:nvSpPr>
          <p:spPr>
            <a:xfrm>
              <a:off x="11696069" y="-1"/>
              <a:ext cx="1313974" cy="9816412"/>
            </a:xfrm>
            <a:prstGeom prst="rect">
              <a:avLst/>
            </a:prstGeom>
            <a:solidFill>
              <a:schemeClr val="accent3"/>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1" name="Rectangle"/>
            <p:cNvSpPr/>
            <p:nvPr/>
          </p:nvSpPr>
          <p:spPr>
            <a:xfrm>
              <a:off x="0" y="0"/>
              <a:ext cx="11696070" cy="1402994"/>
            </a:xfrm>
            <a:prstGeom prst="rect">
              <a:avLst/>
            </a:prstGeom>
            <a:solidFill>
              <a:schemeClr val="accent1"/>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grpSp>
      <p:sp>
        <p:nvSpPr>
          <p:cNvPr id="26" name="Text Placeholder 25"/>
          <p:cNvSpPr>
            <a:spLocks noGrp="1"/>
          </p:cNvSpPr>
          <p:nvPr>
            <p:ph type="body" sz="quarter" idx="13"/>
          </p:nvPr>
        </p:nvSpPr>
        <p:spPr>
          <a:xfrm>
            <a:off x="1320800" y="850900"/>
            <a:ext cx="6553200" cy="2032000"/>
          </a:xfrm>
        </p:spPr>
        <p:txBody>
          <a:bodyPr anchor="ctr">
            <a:normAutofit/>
          </a:bodyPr>
          <a:lstStyle>
            <a:lvl1pPr marL="0" indent="0" algn="ctr">
              <a:buNone/>
              <a:defRPr sz="2400"/>
            </a:lvl1pPr>
          </a:lstStyle>
          <a:p>
            <a:pPr lvl="0"/>
            <a:endParaRPr lang="en-GB"/>
          </a:p>
        </p:txBody>
      </p:sp>
      <p:sp>
        <p:nvSpPr>
          <p:cNvPr id="28" name="Text Placeholder 27"/>
          <p:cNvSpPr>
            <a:spLocks noGrp="1"/>
          </p:cNvSpPr>
          <p:nvPr>
            <p:ph type="body" sz="quarter" idx="14" hasCustomPrompt="1"/>
          </p:nvPr>
        </p:nvSpPr>
        <p:spPr>
          <a:xfrm>
            <a:off x="3111394" y="3665820"/>
            <a:ext cx="4889500" cy="368300"/>
          </a:xfrm>
        </p:spPr>
        <p:txBody>
          <a:bodyPr>
            <a:noAutofit/>
          </a:bodyPr>
          <a:lstStyle>
            <a:lvl1pPr marL="0" indent="0">
              <a:buNone/>
              <a:defRPr sz="1800" baseline="0">
                <a:solidFill>
                  <a:schemeClr val="bg1"/>
                </a:solidFill>
              </a:defRPr>
            </a:lvl1pPr>
          </a:lstStyle>
          <a:p>
            <a:pPr lvl="0"/>
            <a:r>
              <a:rPr lang="en-GB"/>
              <a:t>Person name</a:t>
            </a:r>
          </a:p>
        </p:txBody>
      </p:sp>
    </p:spTree>
    <p:extLst>
      <p:ext uri="{BB962C8B-B14F-4D97-AF65-F5344CB8AC3E}">
        <p14:creationId xmlns:p14="http://schemas.microsoft.com/office/powerpoint/2010/main" val="83568737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lvl1pPr>
          </a:lstStyle>
          <a:p>
            <a:r>
              <a:rPr lang="en-US"/>
              <a:t>Click to edit Master title style</a:t>
            </a:r>
            <a:endParaRPr lang="en-GB"/>
          </a:p>
        </p:txBody>
      </p:sp>
      <p:sp>
        <p:nvSpPr>
          <p:cNvPr id="5" name="Content Placeholder 4"/>
          <p:cNvSpPr>
            <a:spLocks noGrp="1"/>
          </p:cNvSpPr>
          <p:nvPr>
            <p:ph sz="quarter" idx="11"/>
          </p:nvPr>
        </p:nvSpPr>
        <p:spPr>
          <a:xfrm>
            <a:off x="628650" y="1447800"/>
            <a:ext cx="7886700" cy="28765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4" name="Picture 3">
            <a:extLst>
              <a:ext uri="{FF2B5EF4-FFF2-40B4-BE49-F238E27FC236}">
                <a16:creationId xmlns:a16="http://schemas.microsoft.com/office/drawing/2014/main" id="{DF1CEE18-83F2-3D71-AAB8-E21FFFCA52F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4799" y="4503737"/>
            <a:ext cx="8210551" cy="509112"/>
          </a:xfrm>
          <a:prstGeom prst="rect">
            <a:avLst/>
          </a:prstGeom>
        </p:spPr>
      </p:pic>
    </p:spTree>
    <p:extLst>
      <p:ext uri="{BB962C8B-B14F-4D97-AF65-F5344CB8AC3E}">
        <p14:creationId xmlns:p14="http://schemas.microsoft.com/office/powerpoint/2010/main" val="2280464152"/>
      </p:ext>
    </p:extLst>
  </p:cSld>
  <p:clrMapOvr>
    <a:masterClrMapping/>
  </p:clrMapOvr>
  <p:transition spd="med"/>
  <p:hf sldNum="0" hd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ablet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officeArt object"/>
          <p:cNvGrpSpPr/>
          <p:nvPr userDrawn="1"/>
        </p:nvGrpSpPr>
        <p:grpSpPr>
          <a:xfrm>
            <a:off x="1760706" y="725388"/>
            <a:ext cx="5943600" cy="3346993"/>
            <a:chOff x="-1" y="1157938"/>
            <a:chExt cx="9177875" cy="5168559"/>
          </a:xfrm>
        </p:grpSpPr>
        <p:sp>
          <p:nvSpPr>
            <p:cNvPr id="5" name="Shape 1073741827"/>
            <p:cNvSpPr/>
            <p:nvPr/>
          </p:nvSpPr>
          <p:spPr>
            <a:xfrm>
              <a:off x="1288180" y="1157938"/>
              <a:ext cx="6599344" cy="4661417"/>
            </a:xfrm>
            <a:custGeom>
              <a:avLst/>
              <a:gdLst/>
              <a:ahLst/>
              <a:cxnLst>
                <a:cxn ang="0">
                  <a:pos x="wd2" y="hd2"/>
                </a:cxn>
                <a:cxn ang="5400000">
                  <a:pos x="wd2" y="hd2"/>
                </a:cxn>
                <a:cxn ang="10800000">
                  <a:pos x="wd2" y="hd2"/>
                </a:cxn>
                <a:cxn ang="16200000">
                  <a:pos x="wd2" y="hd2"/>
                </a:cxn>
              </a:cxnLst>
              <a:rect l="0" t="0" r="r" b="b"/>
              <a:pathLst>
                <a:path w="21600" h="21600" extrusionOk="0">
                  <a:moveTo>
                    <a:pt x="1158" y="0"/>
                  </a:moveTo>
                  <a:cubicBezTo>
                    <a:pt x="1078" y="0"/>
                    <a:pt x="1000" y="12"/>
                    <a:pt x="924" y="34"/>
                  </a:cubicBezTo>
                  <a:cubicBezTo>
                    <a:pt x="849" y="56"/>
                    <a:pt x="775" y="89"/>
                    <a:pt x="706" y="131"/>
                  </a:cubicBezTo>
                  <a:cubicBezTo>
                    <a:pt x="567" y="214"/>
                    <a:pt x="443" y="334"/>
                    <a:pt x="338" y="483"/>
                  </a:cubicBezTo>
                  <a:cubicBezTo>
                    <a:pt x="128" y="781"/>
                    <a:pt x="0" y="1194"/>
                    <a:pt x="0" y="1649"/>
                  </a:cubicBezTo>
                  <a:lnTo>
                    <a:pt x="0" y="19951"/>
                  </a:lnTo>
                  <a:cubicBezTo>
                    <a:pt x="0" y="20406"/>
                    <a:pt x="128" y="20819"/>
                    <a:pt x="338" y="21117"/>
                  </a:cubicBezTo>
                  <a:cubicBezTo>
                    <a:pt x="547" y="21415"/>
                    <a:pt x="838" y="21600"/>
                    <a:pt x="1158" y="21600"/>
                  </a:cubicBezTo>
                  <a:lnTo>
                    <a:pt x="20442" y="21600"/>
                  </a:lnTo>
                  <a:cubicBezTo>
                    <a:pt x="20602" y="21600"/>
                    <a:pt x="20754" y="21553"/>
                    <a:pt x="20893" y="21469"/>
                  </a:cubicBezTo>
                  <a:cubicBezTo>
                    <a:pt x="21031" y="21386"/>
                    <a:pt x="21156" y="21266"/>
                    <a:pt x="21261" y="21117"/>
                  </a:cubicBezTo>
                  <a:cubicBezTo>
                    <a:pt x="21470" y="20819"/>
                    <a:pt x="21600" y="20406"/>
                    <a:pt x="21600" y="19951"/>
                  </a:cubicBezTo>
                  <a:lnTo>
                    <a:pt x="21600" y="1649"/>
                  </a:lnTo>
                  <a:cubicBezTo>
                    <a:pt x="21600" y="1194"/>
                    <a:pt x="21470" y="781"/>
                    <a:pt x="21261" y="483"/>
                  </a:cubicBezTo>
                  <a:cubicBezTo>
                    <a:pt x="21051" y="185"/>
                    <a:pt x="20762" y="0"/>
                    <a:pt x="20442" y="0"/>
                  </a:cubicBezTo>
                  <a:lnTo>
                    <a:pt x="1158" y="0"/>
                  </a:lnTo>
                  <a:close/>
                  <a:moveTo>
                    <a:pt x="1976" y="1351"/>
                  </a:moveTo>
                  <a:lnTo>
                    <a:pt x="19764" y="1351"/>
                  </a:lnTo>
                  <a:lnTo>
                    <a:pt x="19764" y="20278"/>
                  </a:lnTo>
                  <a:lnTo>
                    <a:pt x="1976" y="20278"/>
                  </a:lnTo>
                  <a:lnTo>
                    <a:pt x="1976" y="1351"/>
                  </a:lnTo>
                  <a:close/>
                  <a:moveTo>
                    <a:pt x="989" y="10062"/>
                  </a:moveTo>
                  <a:cubicBezTo>
                    <a:pt x="1123" y="10062"/>
                    <a:pt x="1256" y="10135"/>
                    <a:pt x="1357" y="10279"/>
                  </a:cubicBezTo>
                  <a:cubicBezTo>
                    <a:pt x="1561" y="10567"/>
                    <a:pt x="1561" y="11033"/>
                    <a:pt x="1357" y="11321"/>
                  </a:cubicBezTo>
                  <a:cubicBezTo>
                    <a:pt x="1154" y="11609"/>
                    <a:pt x="825" y="11609"/>
                    <a:pt x="621" y="11321"/>
                  </a:cubicBezTo>
                  <a:cubicBezTo>
                    <a:pt x="418" y="11033"/>
                    <a:pt x="418" y="10567"/>
                    <a:pt x="621" y="10279"/>
                  </a:cubicBezTo>
                  <a:cubicBezTo>
                    <a:pt x="723" y="10135"/>
                    <a:pt x="856" y="10062"/>
                    <a:pt x="989" y="10062"/>
                  </a:cubicBezTo>
                  <a:close/>
                  <a:moveTo>
                    <a:pt x="20630" y="10423"/>
                  </a:moveTo>
                  <a:cubicBezTo>
                    <a:pt x="20698" y="10423"/>
                    <a:pt x="20766" y="10460"/>
                    <a:pt x="20818" y="10534"/>
                  </a:cubicBezTo>
                  <a:cubicBezTo>
                    <a:pt x="20921" y="10681"/>
                    <a:pt x="20921" y="10919"/>
                    <a:pt x="20818" y="11066"/>
                  </a:cubicBezTo>
                  <a:cubicBezTo>
                    <a:pt x="20714" y="11213"/>
                    <a:pt x="20544" y="11213"/>
                    <a:pt x="20440" y="11066"/>
                  </a:cubicBezTo>
                  <a:cubicBezTo>
                    <a:pt x="20336" y="10919"/>
                    <a:pt x="20336" y="10681"/>
                    <a:pt x="20440" y="10534"/>
                  </a:cubicBezTo>
                  <a:cubicBezTo>
                    <a:pt x="20492" y="10460"/>
                    <a:pt x="20561" y="10423"/>
                    <a:pt x="20630" y="10423"/>
                  </a:cubicBezTo>
                  <a:close/>
                </a:path>
              </a:pathLst>
            </a:custGeom>
            <a:solidFill>
              <a:schemeClr val="accent1"/>
            </a:solidFill>
            <a:ln w="12700" cap="flat">
              <a:noFill/>
              <a:miter lim="400000"/>
            </a:ln>
            <a:effectLst/>
          </p:spPr>
          <p:txBody>
            <a:bodyPr/>
            <a:lstStyle/>
            <a:p>
              <a:endParaRPr lang="en-GB"/>
            </a:p>
          </p:txBody>
        </p:sp>
        <p:grpSp>
          <p:nvGrpSpPr>
            <p:cNvPr id="6" name="Group 5"/>
            <p:cNvGrpSpPr/>
            <p:nvPr/>
          </p:nvGrpSpPr>
          <p:grpSpPr>
            <a:xfrm>
              <a:off x="-1" y="3607210"/>
              <a:ext cx="9177875" cy="2719287"/>
              <a:chOff x="-1" y="0"/>
              <a:chExt cx="9177875" cy="2719285"/>
            </a:xfrm>
          </p:grpSpPr>
          <p:sp>
            <p:nvSpPr>
              <p:cNvPr id="7" name="Shape 1073741839"/>
              <p:cNvSpPr/>
              <p:nvPr/>
            </p:nvSpPr>
            <p:spPr>
              <a:xfrm>
                <a:off x="-1" y="0"/>
                <a:ext cx="2323514"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sp>
            <p:nvSpPr>
              <p:cNvPr id="8" name="Shape 1073741840"/>
              <p:cNvSpPr/>
              <p:nvPr/>
            </p:nvSpPr>
            <p:spPr>
              <a:xfrm flipH="1">
                <a:off x="6854361" y="0"/>
                <a:ext cx="2323513"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grpSp>
      </p:grpSp>
      <p:sp>
        <p:nvSpPr>
          <p:cNvPr id="10" name="Content Placeholder 9"/>
          <p:cNvSpPr>
            <a:spLocks noGrp="1"/>
          </p:cNvSpPr>
          <p:nvPr>
            <p:ph sz="quarter" idx="11"/>
          </p:nvPr>
        </p:nvSpPr>
        <p:spPr>
          <a:xfrm>
            <a:off x="3175000" y="1104900"/>
            <a:ext cx="3187700" cy="2260600"/>
          </a:xfrm>
        </p:spPr>
        <p:txBody>
          <a:bodyPr/>
          <a:lstStyle>
            <a:lvl1pPr marL="0" indent="0">
              <a:buNone/>
              <a:defRPr/>
            </a:lvl1pPr>
          </a:lstStyle>
          <a:p>
            <a:pPr lvl="0"/>
            <a:endParaRPr lang="en-GB"/>
          </a:p>
        </p:txBody>
      </p:sp>
    </p:spTree>
    <p:extLst>
      <p:ext uri="{BB962C8B-B14F-4D97-AF65-F5344CB8AC3E}">
        <p14:creationId xmlns:p14="http://schemas.microsoft.com/office/powerpoint/2010/main" val="3888144949"/>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aptop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officeArt object"/>
          <p:cNvSpPr/>
          <p:nvPr userDrawn="1"/>
        </p:nvSpPr>
        <p:spPr>
          <a:xfrm>
            <a:off x="1760706" y="580822"/>
            <a:ext cx="6076150" cy="3597478"/>
          </a:xfrm>
          <a:custGeom>
            <a:avLst/>
            <a:gdLst/>
            <a:ahLst/>
            <a:cxnLst>
              <a:cxn ang="0">
                <a:pos x="wd2" y="hd2"/>
              </a:cxn>
              <a:cxn ang="5400000">
                <a:pos x="wd2" y="hd2"/>
              </a:cxn>
              <a:cxn ang="10800000">
                <a:pos x="wd2" y="hd2"/>
              </a:cxn>
              <a:cxn ang="16200000">
                <a:pos x="wd2" y="hd2"/>
              </a:cxn>
            </a:cxnLst>
            <a:rect l="0" t="0" r="r" b="b"/>
            <a:pathLst>
              <a:path w="21600" h="21600" extrusionOk="0">
                <a:moveTo>
                  <a:pt x="2792" y="0"/>
                </a:moveTo>
                <a:cubicBezTo>
                  <a:pt x="2468" y="0"/>
                  <a:pt x="2205" y="476"/>
                  <a:pt x="2205" y="1065"/>
                </a:cubicBezTo>
                <a:lnTo>
                  <a:pt x="2205" y="19736"/>
                </a:lnTo>
                <a:lnTo>
                  <a:pt x="0" y="19736"/>
                </a:lnTo>
                <a:cubicBezTo>
                  <a:pt x="38" y="20777"/>
                  <a:pt x="516" y="21600"/>
                  <a:pt x="1100" y="21600"/>
                </a:cubicBezTo>
                <a:lnTo>
                  <a:pt x="10799" y="21600"/>
                </a:lnTo>
                <a:lnTo>
                  <a:pt x="20500" y="21600"/>
                </a:lnTo>
                <a:cubicBezTo>
                  <a:pt x="21084" y="21600"/>
                  <a:pt x="21562" y="20777"/>
                  <a:pt x="21600" y="19736"/>
                </a:cubicBezTo>
                <a:lnTo>
                  <a:pt x="19400" y="19736"/>
                </a:lnTo>
                <a:lnTo>
                  <a:pt x="19400" y="1065"/>
                </a:lnTo>
                <a:cubicBezTo>
                  <a:pt x="19400" y="476"/>
                  <a:pt x="19138" y="0"/>
                  <a:pt x="18813" y="0"/>
                </a:cubicBezTo>
                <a:lnTo>
                  <a:pt x="10803" y="0"/>
                </a:lnTo>
                <a:lnTo>
                  <a:pt x="2792" y="0"/>
                </a:lnTo>
                <a:close/>
                <a:moveTo>
                  <a:pt x="10780" y="265"/>
                </a:moveTo>
                <a:cubicBezTo>
                  <a:pt x="10849" y="265"/>
                  <a:pt x="10907" y="367"/>
                  <a:pt x="10907" y="493"/>
                </a:cubicBezTo>
                <a:cubicBezTo>
                  <a:pt x="10907" y="618"/>
                  <a:pt x="10849" y="720"/>
                  <a:pt x="10780" y="720"/>
                </a:cubicBezTo>
                <a:cubicBezTo>
                  <a:pt x="10711" y="720"/>
                  <a:pt x="10655" y="618"/>
                  <a:pt x="10655" y="493"/>
                </a:cubicBezTo>
                <a:cubicBezTo>
                  <a:pt x="10655" y="367"/>
                  <a:pt x="10711" y="265"/>
                  <a:pt x="10780" y="265"/>
                </a:cubicBezTo>
                <a:close/>
                <a:moveTo>
                  <a:pt x="2792" y="1065"/>
                </a:moveTo>
                <a:lnTo>
                  <a:pt x="10803" y="1065"/>
                </a:lnTo>
                <a:lnTo>
                  <a:pt x="18813" y="1065"/>
                </a:lnTo>
                <a:lnTo>
                  <a:pt x="18813" y="1333"/>
                </a:lnTo>
                <a:lnTo>
                  <a:pt x="18813" y="19316"/>
                </a:lnTo>
                <a:lnTo>
                  <a:pt x="18813" y="19581"/>
                </a:lnTo>
                <a:lnTo>
                  <a:pt x="10803" y="19581"/>
                </a:lnTo>
                <a:lnTo>
                  <a:pt x="2792" y="19581"/>
                </a:lnTo>
                <a:lnTo>
                  <a:pt x="2792" y="19316"/>
                </a:lnTo>
                <a:lnTo>
                  <a:pt x="2792" y="1333"/>
                </a:lnTo>
                <a:lnTo>
                  <a:pt x="2792" y="1065"/>
                </a:lnTo>
                <a:close/>
              </a:path>
            </a:pathLst>
          </a:custGeom>
          <a:solidFill>
            <a:schemeClr val="accent1"/>
          </a:solidFill>
          <a:ln w="12700" cap="flat">
            <a:noFill/>
            <a:miter lim="400000"/>
          </a:ln>
          <a:effectLst/>
        </p:spPr>
        <p:txBody>
          <a:bodyPr/>
          <a:lstStyle/>
          <a:p>
            <a:endParaRPr lang="en-GB"/>
          </a:p>
        </p:txBody>
      </p:sp>
      <p:sp>
        <p:nvSpPr>
          <p:cNvPr id="6" name="Content Placeholder 5"/>
          <p:cNvSpPr>
            <a:spLocks noGrp="1"/>
          </p:cNvSpPr>
          <p:nvPr>
            <p:ph sz="quarter" idx="11"/>
          </p:nvPr>
        </p:nvSpPr>
        <p:spPr>
          <a:xfrm>
            <a:off x="2730500" y="939800"/>
            <a:ext cx="4178300" cy="2806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126608959"/>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igital topic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435100" y="0"/>
            <a:ext cx="6096000" cy="3657507"/>
            <a:chOff x="0" y="0"/>
            <a:chExt cx="8370780" cy="5022652"/>
          </a:xfrm>
        </p:grpSpPr>
        <p:sp>
          <p:nvSpPr>
            <p:cNvPr id="5" name="Shape 277"/>
            <p:cNvSpPr/>
            <p:nvPr userDrawn="1"/>
          </p:nvSpPr>
          <p:spPr>
            <a:xfrm>
              <a:off x="0" y="0"/>
              <a:ext cx="3235524" cy="2630552"/>
            </a:xfrm>
            <a:custGeom>
              <a:avLst/>
              <a:gdLst/>
              <a:ahLst/>
              <a:cxnLst/>
              <a:rect l="0" t="0" r="0" b="0"/>
              <a:pathLst>
                <a:path w="3235524" h="2630552">
                  <a:moveTo>
                    <a:pt x="382422" y="0"/>
                  </a:moveTo>
                  <a:lnTo>
                    <a:pt x="2804465" y="0"/>
                  </a:lnTo>
                  <a:lnTo>
                    <a:pt x="2810454" y="7486"/>
                  </a:lnTo>
                  <a:cubicBezTo>
                    <a:pt x="3235524" y="589995"/>
                    <a:pt x="3181244" y="1375264"/>
                    <a:pt x="2721626" y="1893570"/>
                  </a:cubicBezTo>
                  <a:lnTo>
                    <a:pt x="2860360" y="2630552"/>
                  </a:lnTo>
                  <a:lnTo>
                    <a:pt x="2210949" y="2269594"/>
                  </a:lnTo>
                  <a:cubicBezTo>
                    <a:pt x="1575136" y="2555822"/>
                    <a:pt x="804349" y="2369075"/>
                    <a:pt x="376967" y="1783400"/>
                  </a:cubicBezTo>
                  <a:cubicBezTo>
                    <a:pt x="3221" y="1271224"/>
                    <a:pt x="0" y="601955"/>
                    <a:pt x="317132" y="95521"/>
                  </a:cubicBezTo>
                  <a:lnTo>
                    <a:pt x="382422" y="0"/>
                  </a:lnTo>
                  <a:close/>
                </a:path>
              </a:pathLst>
            </a:custGeom>
            <a:solidFill>
              <a:schemeClr val="accent3"/>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6" name="Shape 278"/>
            <p:cNvSpPr/>
            <p:nvPr userDrawn="1"/>
          </p:nvSpPr>
          <p:spPr>
            <a:xfrm>
              <a:off x="3071355" y="1977825"/>
              <a:ext cx="2595017" cy="3044827"/>
            </a:xfrm>
            <a:custGeom>
              <a:avLst/>
              <a:gdLst/>
              <a:ahLst/>
              <a:cxnLst/>
              <a:rect l="0" t="0" r="0" b="0"/>
              <a:pathLst>
                <a:path w="2595017" h="3044827">
                  <a:moveTo>
                    <a:pt x="1251072" y="1419"/>
                  </a:moveTo>
                  <a:cubicBezTo>
                    <a:pt x="1293506" y="0"/>
                    <a:pt x="1336415" y="709"/>
                    <a:pt x="1379686" y="3645"/>
                  </a:cubicBezTo>
                  <a:cubicBezTo>
                    <a:pt x="2072033" y="50612"/>
                    <a:pt x="2595017" y="649715"/>
                    <a:pt x="2548050" y="1342062"/>
                  </a:cubicBezTo>
                  <a:cubicBezTo>
                    <a:pt x="2507337" y="1942206"/>
                    <a:pt x="2051577" y="2414832"/>
                    <a:pt x="1479971" y="2499591"/>
                  </a:cubicBezTo>
                  <a:lnTo>
                    <a:pt x="1173378" y="3044827"/>
                  </a:lnTo>
                  <a:lnTo>
                    <a:pt x="952086" y="2466128"/>
                  </a:lnTo>
                  <a:cubicBezTo>
                    <a:pt x="392328" y="2308113"/>
                    <a:pt x="0" y="1775389"/>
                    <a:pt x="40935" y="1171985"/>
                  </a:cubicBezTo>
                  <a:cubicBezTo>
                    <a:pt x="84967" y="522908"/>
                    <a:pt x="614568" y="22708"/>
                    <a:pt x="1251072" y="1419"/>
                  </a:cubicBezTo>
                  <a:close/>
                </a:path>
              </a:pathLst>
            </a:custGeom>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7" name="Shape 279"/>
            <p:cNvSpPr/>
            <p:nvPr userDrawn="1"/>
          </p:nvSpPr>
          <p:spPr>
            <a:xfrm>
              <a:off x="4375866" y="3410469"/>
              <a:ext cx="81116" cy="110443"/>
            </a:xfrm>
            <a:custGeom>
              <a:avLst/>
              <a:gdLst/>
              <a:ahLst/>
              <a:cxnLst/>
              <a:rect l="0" t="0" r="0" b="0"/>
              <a:pathLst>
                <a:path w="81116" h="110443">
                  <a:moveTo>
                    <a:pt x="49803" y="1732"/>
                  </a:moveTo>
                  <a:cubicBezTo>
                    <a:pt x="55010" y="0"/>
                    <a:pt x="60846" y="155"/>
                    <a:pt x="66140" y="2808"/>
                  </a:cubicBezTo>
                  <a:cubicBezTo>
                    <a:pt x="76731" y="8106"/>
                    <a:pt x="81116" y="21024"/>
                    <a:pt x="75815" y="31614"/>
                  </a:cubicBezTo>
                  <a:lnTo>
                    <a:pt x="43783" y="95678"/>
                  </a:lnTo>
                  <a:cubicBezTo>
                    <a:pt x="38481" y="106275"/>
                    <a:pt x="25570" y="110443"/>
                    <a:pt x="14976" y="105137"/>
                  </a:cubicBezTo>
                  <a:cubicBezTo>
                    <a:pt x="4385" y="99831"/>
                    <a:pt x="0" y="86920"/>
                    <a:pt x="5302" y="76329"/>
                  </a:cubicBezTo>
                  <a:lnTo>
                    <a:pt x="37334" y="12482"/>
                  </a:lnTo>
                  <a:cubicBezTo>
                    <a:pt x="39987" y="7187"/>
                    <a:pt x="44595" y="3465"/>
                    <a:pt x="49803"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8" name="Shape 280"/>
            <p:cNvSpPr/>
            <p:nvPr userDrawn="1"/>
          </p:nvSpPr>
          <p:spPr>
            <a:xfrm>
              <a:off x="4324702" y="3384888"/>
              <a:ext cx="81116" cy="110442"/>
            </a:xfrm>
            <a:custGeom>
              <a:avLst/>
              <a:gdLst/>
              <a:ahLst/>
              <a:cxnLst/>
              <a:rect l="0" t="0" r="0" b="0"/>
              <a:pathLst>
                <a:path w="81116" h="110442">
                  <a:moveTo>
                    <a:pt x="49802" y="1732"/>
                  </a:moveTo>
                  <a:cubicBezTo>
                    <a:pt x="55010" y="0"/>
                    <a:pt x="60846" y="153"/>
                    <a:pt x="66140" y="2806"/>
                  </a:cubicBezTo>
                  <a:cubicBezTo>
                    <a:pt x="76731" y="8113"/>
                    <a:pt x="81116" y="21024"/>
                    <a:pt x="75815" y="31614"/>
                  </a:cubicBezTo>
                  <a:cubicBezTo>
                    <a:pt x="75815" y="31614"/>
                    <a:pt x="43783" y="95462"/>
                    <a:pt x="43783" y="95462"/>
                  </a:cubicBezTo>
                  <a:cubicBezTo>
                    <a:pt x="38477" y="106045"/>
                    <a:pt x="25566" y="110442"/>
                    <a:pt x="14976" y="105135"/>
                  </a:cubicBezTo>
                  <a:cubicBezTo>
                    <a:pt x="4385" y="99837"/>
                    <a:pt x="0" y="86920"/>
                    <a:pt x="5302" y="76329"/>
                  </a:cubicBezTo>
                  <a:lnTo>
                    <a:pt x="37334" y="12480"/>
                  </a:lnTo>
                  <a:cubicBezTo>
                    <a:pt x="39984" y="7186"/>
                    <a:pt x="44595" y="3465"/>
                    <a:pt x="49802"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9" name="Shape 281"/>
            <p:cNvSpPr/>
            <p:nvPr userDrawn="1"/>
          </p:nvSpPr>
          <p:spPr>
            <a:xfrm>
              <a:off x="4273748" y="3359305"/>
              <a:ext cx="80906" cy="110435"/>
            </a:xfrm>
            <a:custGeom>
              <a:avLst/>
              <a:gdLst/>
              <a:ahLst/>
              <a:cxnLst/>
              <a:rect l="0" t="0" r="0" b="0"/>
              <a:pathLst>
                <a:path w="80906" h="110435">
                  <a:moveTo>
                    <a:pt x="49591" y="1732"/>
                  </a:moveTo>
                  <a:cubicBezTo>
                    <a:pt x="54799" y="0"/>
                    <a:pt x="60632" y="155"/>
                    <a:pt x="65930" y="2808"/>
                  </a:cubicBezTo>
                  <a:cubicBezTo>
                    <a:pt x="76520" y="8113"/>
                    <a:pt x="80906" y="21024"/>
                    <a:pt x="75603" y="31614"/>
                  </a:cubicBezTo>
                  <a:cubicBezTo>
                    <a:pt x="75603" y="31614"/>
                    <a:pt x="43573" y="95463"/>
                    <a:pt x="43573" y="95463"/>
                  </a:cubicBezTo>
                  <a:cubicBezTo>
                    <a:pt x="38266" y="106052"/>
                    <a:pt x="25355" y="110435"/>
                    <a:pt x="14765" y="105137"/>
                  </a:cubicBezTo>
                  <a:cubicBezTo>
                    <a:pt x="4175" y="99825"/>
                    <a:pt x="0" y="86920"/>
                    <a:pt x="5306" y="76329"/>
                  </a:cubicBezTo>
                  <a:lnTo>
                    <a:pt x="37122" y="12481"/>
                  </a:lnTo>
                  <a:cubicBezTo>
                    <a:pt x="39774" y="7186"/>
                    <a:pt x="44384" y="3465"/>
                    <a:pt x="49591"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0" name="Shape 282"/>
            <p:cNvSpPr/>
            <p:nvPr userDrawn="1"/>
          </p:nvSpPr>
          <p:spPr>
            <a:xfrm>
              <a:off x="4222584" y="3333722"/>
              <a:ext cx="80906" cy="110443"/>
            </a:xfrm>
            <a:custGeom>
              <a:avLst/>
              <a:gdLst/>
              <a:ahLst/>
              <a:cxnLst/>
              <a:rect l="0" t="0" r="0" b="0"/>
              <a:pathLst>
                <a:path w="80906" h="110443">
                  <a:moveTo>
                    <a:pt x="49591" y="1734"/>
                  </a:moveTo>
                  <a:cubicBezTo>
                    <a:pt x="54799" y="0"/>
                    <a:pt x="60634" y="159"/>
                    <a:pt x="65929" y="2808"/>
                  </a:cubicBezTo>
                  <a:cubicBezTo>
                    <a:pt x="76520" y="8114"/>
                    <a:pt x="80906" y="21025"/>
                    <a:pt x="75603" y="31616"/>
                  </a:cubicBezTo>
                  <a:cubicBezTo>
                    <a:pt x="75603" y="31616"/>
                    <a:pt x="43571" y="95463"/>
                    <a:pt x="43572" y="95463"/>
                  </a:cubicBezTo>
                  <a:cubicBezTo>
                    <a:pt x="38270" y="106054"/>
                    <a:pt x="25355" y="110443"/>
                    <a:pt x="14765" y="105137"/>
                  </a:cubicBezTo>
                  <a:cubicBezTo>
                    <a:pt x="4174" y="99838"/>
                    <a:pt x="0" y="86921"/>
                    <a:pt x="5306" y="76331"/>
                  </a:cubicBezTo>
                  <a:lnTo>
                    <a:pt x="37338" y="12481"/>
                  </a:lnTo>
                  <a:cubicBezTo>
                    <a:pt x="39990" y="7187"/>
                    <a:pt x="44383" y="3466"/>
                    <a:pt x="49591" y="1734"/>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1" name="Shape 283"/>
            <p:cNvSpPr/>
            <p:nvPr userDrawn="1"/>
          </p:nvSpPr>
          <p:spPr>
            <a:xfrm>
              <a:off x="4211336" y="3174867"/>
              <a:ext cx="393491" cy="361781"/>
            </a:xfrm>
            <a:custGeom>
              <a:avLst/>
              <a:gdLst/>
              <a:ahLst/>
              <a:cxnLst/>
              <a:rect l="0" t="0" r="0" b="0"/>
              <a:pathLst>
                <a:path w="393491" h="361781">
                  <a:moveTo>
                    <a:pt x="71373" y="0"/>
                  </a:moveTo>
                  <a:cubicBezTo>
                    <a:pt x="130171" y="0"/>
                    <a:pt x="228736" y="0"/>
                    <a:pt x="228736" y="0"/>
                  </a:cubicBezTo>
                  <a:lnTo>
                    <a:pt x="171552" y="56754"/>
                  </a:lnTo>
                  <a:cubicBezTo>
                    <a:pt x="171552" y="56754"/>
                    <a:pt x="167467" y="124687"/>
                    <a:pt x="178860" y="136080"/>
                  </a:cubicBezTo>
                  <a:cubicBezTo>
                    <a:pt x="189808" y="147028"/>
                    <a:pt x="256468" y="142960"/>
                    <a:pt x="256468" y="142960"/>
                  </a:cubicBezTo>
                  <a:lnTo>
                    <a:pt x="299249" y="103190"/>
                  </a:lnTo>
                  <a:lnTo>
                    <a:pt x="385885" y="257328"/>
                  </a:lnTo>
                  <a:cubicBezTo>
                    <a:pt x="393491" y="271172"/>
                    <a:pt x="390910" y="288851"/>
                    <a:pt x="377071" y="296455"/>
                  </a:cubicBezTo>
                  <a:cubicBezTo>
                    <a:pt x="366950" y="302011"/>
                    <a:pt x="349997" y="293500"/>
                    <a:pt x="338590" y="283126"/>
                  </a:cubicBezTo>
                  <a:lnTo>
                    <a:pt x="333001" y="286135"/>
                  </a:lnTo>
                  <a:cubicBezTo>
                    <a:pt x="335057" y="301264"/>
                    <a:pt x="332114" y="320148"/>
                    <a:pt x="322037" y="325691"/>
                  </a:cubicBezTo>
                  <a:cubicBezTo>
                    <a:pt x="308196" y="333294"/>
                    <a:pt x="290731" y="328141"/>
                    <a:pt x="283125" y="314297"/>
                  </a:cubicBezTo>
                  <a:lnTo>
                    <a:pt x="276890" y="316878"/>
                  </a:lnTo>
                  <a:cubicBezTo>
                    <a:pt x="279620" y="331615"/>
                    <a:pt x="278581" y="348985"/>
                    <a:pt x="268937" y="354283"/>
                  </a:cubicBezTo>
                  <a:cubicBezTo>
                    <a:pt x="255289" y="361781"/>
                    <a:pt x="238219" y="356945"/>
                    <a:pt x="230456" y="343535"/>
                  </a:cubicBezTo>
                  <a:cubicBezTo>
                    <a:pt x="230456" y="343534"/>
                    <a:pt x="259692" y="286135"/>
                    <a:pt x="259692" y="286135"/>
                  </a:cubicBezTo>
                  <a:cubicBezTo>
                    <a:pt x="273838" y="257896"/>
                    <a:pt x="262353" y="223533"/>
                    <a:pt x="234111" y="209389"/>
                  </a:cubicBezTo>
                  <a:lnTo>
                    <a:pt x="93515" y="139090"/>
                  </a:lnTo>
                  <a:cubicBezTo>
                    <a:pt x="65277" y="124954"/>
                    <a:pt x="30912" y="136435"/>
                    <a:pt x="16768" y="164673"/>
                  </a:cubicBezTo>
                  <a:lnTo>
                    <a:pt x="0" y="200144"/>
                  </a:lnTo>
                  <a:cubicBezTo>
                    <a:pt x="0" y="162725"/>
                    <a:pt x="0" y="68263"/>
                    <a:pt x="0" y="42781"/>
                  </a:cubicBezTo>
                  <a:cubicBezTo>
                    <a:pt x="0" y="23485"/>
                    <a:pt x="42412" y="0"/>
                    <a:pt x="71373"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2" name="Shape 284"/>
            <p:cNvSpPr/>
            <p:nvPr userDrawn="1"/>
          </p:nvSpPr>
          <p:spPr>
            <a:xfrm>
              <a:off x="4410287" y="3174771"/>
              <a:ext cx="261531" cy="243450"/>
            </a:xfrm>
            <a:custGeom>
              <a:avLst/>
              <a:gdLst/>
              <a:ahLst/>
              <a:cxnLst/>
              <a:rect l="0" t="0" r="0" b="0"/>
              <a:pathLst>
                <a:path w="261531" h="243450">
                  <a:moveTo>
                    <a:pt x="141990" y="78"/>
                  </a:moveTo>
                  <a:cubicBezTo>
                    <a:pt x="153314" y="103"/>
                    <a:pt x="164807" y="172"/>
                    <a:pt x="175325" y="310"/>
                  </a:cubicBezTo>
                  <a:cubicBezTo>
                    <a:pt x="209879" y="751"/>
                    <a:pt x="232473" y="31021"/>
                    <a:pt x="238313" y="36857"/>
                  </a:cubicBezTo>
                  <a:cubicBezTo>
                    <a:pt x="244597" y="43140"/>
                    <a:pt x="261531" y="71899"/>
                    <a:pt x="261531" y="71899"/>
                  </a:cubicBezTo>
                  <a:cubicBezTo>
                    <a:pt x="261531" y="100493"/>
                    <a:pt x="261514" y="142354"/>
                    <a:pt x="261531" y="229047"/>
                  </a:cubicBezTo>
                  <a:cubicBezTo>
                    <a:pt x="261531" y="243344"/>
                    <a:pt x="218535" y="243450"/>
                    <a:pt x="218535" y="243450"/>
                  </a:cubicBezTo>
                  <a:lnTo>
                    <a:pt x="118140" y="57494"/>
                  </a:lnTo>
                  <a:lnTo>
                    <a:pt x="46984" y="114679"/>
                  </a:lnTo>
                  <a:cubicBezTo>
                    <a:pt x="46984" y="114679"/>
                    <a:pt x="21421" y="118569"/>
                    <a:pt x="11082" y="108229"/>
                  </a:cubicBezTo>
                  <a:cubicBezTo>
                    <a:pt x="0" y="97150"/>
                    <a:pt x="4202" y="71899"/>
                    <a:pt x="4202" y="71899"/>
                  </a:cubicBezTo>
                  <a:lnTo>
                    <a:pt x="18391" y="57494"/>
                  </a:lnTo>
                  <a:lnTo>
                    <a:pt x="75575" y="310"/>
                  </a:lnTo>
                  <a:cubicBezTo>
                    <a:pt x="75575" y="310"/>
                    <a:pt x="108019" y="0"/>
                    <a:pt x="141990" y="7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3" name="Shape 285"/>
            <p:cNvSpPr/>
            <p:nvPr userDrawn="1"/>
          </p:nvSpPr>
          <p:spPr>
            <a:xfrm>
              <a:off x="2781400" y="0"/>
              <a:ext cx="3747372" cy="2489975"/>
            </a:xfrm>
            <a:custGeom>
              <a:avLst/>
              <a:gdLst/>
              <a:ahLst/>
              <a:cxnLst/>
              <a:rect l="0" t="0" r="0" b="0"/>
              <a:pathLst>
                <a:path w="3747372" h="2489975">
                  <a:moveTo>
                    <a:pt x="0" y="0"/>
                  </a:moveTo>
                  <a:lnTo>
                    <a:pt x="3747372" y="0"/>
                  </a:lnTo>
                  <a:lnTo>
                    <a:pt x="3740124" y="165452"/>
                  </a:lnTo>
                  <a:cubicBezTo>
                    <a:pt x="3725179" y="334756"/>
                    <a:pt x="3687230" y="504673"/>
                    <a:pt x="3622891" y="671246"/>
                  </a:cubicBezTo>
                  <a:cubicBezTo>
                    <a:pt x="3297714" y="1513125"/>
                    <a:pt x="2431504" y="1986182"/>
                    <a:pt x="1574818" y="1846876"/>
                  </a:cubicBezTo>
                  <a:lnTo>
                    <a:pt x="910231" y="2489975"/>
                  </a:lnTo>
                  <a:lnTo>
                    <a:pt x="839514" y="1559318"/>
                  </a:lnTo>
                  <a:cubicBezTo>
                    <a:pt x="344157" y="1232264"/>
                    <a:pt x="40077" y="691213"/>
                    <a:pt x="3594" y="112659"/>
                  </a:cubicBezTo>
                  <a:lnTo>
                    <a:pt x="0" y="0"/>
                  </a:lnTo>
                  <a:close/>
                </a:path>
              </a:pathLst>
            </a:custGeom>
            <a:solidFill>
              <a:schemeClr val="accent6"/>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14" name="Shape 286"/>
            <p:cNvSpPr/>
            <p:nvPr userDrawn="1"/>
          </p:nvSpPr>
          <p:spPr>
            <a:xfrm>
              <a:off x="4163344" y="516761"/>
              <a:ext cx="2534727" cy="3057879"/>
            </a:xfrm>
            <a:custGeom>
              <a:avLst/>
              <a:gdLst/>
              <a:ahLst/>
              <a:cxnLst/>
              <a:rect l="0" t="0" r="0" b="0"/>
              <a:pathLst>
                <a:path w="2534727" h="3057879">
                  <a:moveTo>
                    <a:pt x="1290362" y="13284"/>
                  </a:moveTo>
                  <a:cubicBezTo>
                    <a:pt x="1983486" y="26569"/>
                    <a:pt x="2534727" y="599013"/>
                    <a:pt x="2521443" y="1292138"/>
                  </a:cubicBezTo>
                  <a:cubicBezTo>
                    <a:pt x="2509864" y="1896218"/>
                    <a:pt x="2073216" y="2392391"/>
                    <a:pt x="1502422" y="2501121"/>
                  </a:cubicBezTo>
                  <a:lnTo>
                    <a:pt x="1232008" y="3057879"/>
                  </a:lnTo>
                  <a:lnTo>
                    <a:pt x="974150" y="2488656"/>
                  </a:lnTo>
                  <a:cubicBezTo>
                    <a:pt x="412612" y="2354741"/>
                    <a:pt x="0" y="1844848"/>
                    <a:pt x="11516" y="1244031"/>
                  </a:cubicBezTo>
                  <a:cubicBezTo>
                    <a:pt x="24801" y="550907"/>
                    <a:pt x="597239" y="0"/>
                    <a:pt x="1290362" y="13284"/>
                  </a:cubicBezTo>
                  <a:close/>
                </a:path>
              </a:pathLst>
            </a:custGeom>
            <a:solidFill>
              <a:schemeClr val="accent5"/>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15" name="Shape 287"/>
            <p:cNvSpPr/>
            <p:nvPr userDrawn="1"/>
          </p:nvSpPr>
          <p:spPr>
            <a:xfrm>
              <a:off x="5155798" y="1224280"/>
              <a:ext cx="197648" cy="359082"/>
            </a:xfrm>
            <a:custGeom>
              <a:avLst/>
              <a:gdLst/>
              <a:ahLst/>
              <a:cxnLst/>
              <a:rect l="0" t="0" r="0" b="0"/>
              <a:pathLst>
                <a:path w="197648" h="359082">
                  <a:moveTo>
                    <a:pt x="197648" y="0"/>
                  </a:moveTo>
                  <a:lnTo>
                    <a:pt x="197648" y="68684"/>
                  </a:lnTo>
                  <a:lnTo>
                    <a:pt x="156155" y="76620"/>
                  </a:lnTo>
                  <a:cubicBezTo>
                    <a:pt x="142751" y="82006"/>
                    <a:pt x="130180" y="90111"/>
                    <a:pt x="119286" y="100938"/>
                  </a:cubicBezTo>
                  <a:cubicBezTo>
                    <a:pt x="75711" y="144223"/>
                    <a:pt x="75480" y="214631"/>
                    <a:pt x="118740" y="258206"/>
                  </a:cubicBezTo>
                  <a:cubicBezTo>
                    <a:pt x="140376" y="279994"/>
                    <a:pt x="168796" y="290942"/>
                    <a:pt x="197254" y="291033"/>
                  </a:cubicBezTo>
                  <a:lnTo>
                    <a:pt x="197648" y="290958"/>
                  </a:lnTo>
                  <a:lnTo>
                    <a:pt x="197648" y="359082"/>
                  </a:lnTo>
                  <a:lnTo>
                    <a:pt x="177905" y="358568"/>
                  </a:lnTo>
                  <a:cubicBezTo>
                    <a:pt x="138456" y="354279"/>
                    <a:pt x="100173" y="336962"/>
                    <a:pt x="70022" y="306610"/>
                  </a:cubicBezTo>
                  <a:cubicBezTo>
                    <a:pt x="0" y="236103"/>
                    <a:pt x="400" y="122240"/>
                    <a:pt x="70882" y="52220"/>
                  </a:cubicBezTo>
                  <a:cubicBezTo>
                    <a:pt x="97318" y="25962"/>
                    <a:pt x="129855" y="9602"/>
                    <a:pt x="163892" y="3126"/>
                  </a:cubicBezTo>
                  <a:lnTo>
                    <a:pt x="19764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6" name="Shape 288"/>
            <p:cNvSpPr/>
            <p:nvPr userDrawn="1"/>
          </p:nvSpPr>
          <p:spPr>
            <a:xfrm>
              <a:off x="5353446" y="1224224"/>
              <a:ext cx="301162" cy="482884"/>
            </a:xfrm>
            <a:custGeom>
              <a:avLst/>
              <a:gdLst/>
              <a:ahLst/>
              <a:cxnLst/>
              <a:rect l="0" t="0" r="0" b="0"/>
              <a:pathLst>
                <a:path w="301162" h="482884">
                  <a:moveTo>
                    <a:pt x="610" y="0"/>
                  </a:moveTo>
                  <a:cubicBezTo>
                    <a:pt x="46644" y="149"/>
                    <a:pt x="92615" y="17860"/>
                    <a:pt x="127614" y="53100"/>
                  </a:cubicBezTo>
                  <a:cubicBezTo>
                    <a:pt x="187930" y="113854"/>
                    <a:pt x="195850" y="206706"/>
                    <a:pt x="151863" y="276072"/>
                  </a:cubicBezTo>
                  <a:lnTo>
                    <a:pt x="301162" y="426547"/>
                  </a:lnTo>
                  <a:lnTo>
                    <a:pt x="244436" y="482884"/>
                  </a:lnTo>
                  <a:lnTo>
                    <a:pt x="95138" y="332409"/>
                  </a:lnTo>
                  <a:cubicBezTo>
                    <a:pt x="69026" y="348732"/>
                    <a:pt x="39651" y="357729"/>
                    <a:pt x="9954" y="359398"/>
                  </a:cubicBezTo>
                  <a:lnTo>
                    <a:pt x="0" y="359139"/>
                  </a:lnTo>
                  <a:lnTo>
                    <a:pt x="0" y="291014"/>
                  </a:lnTo>
                  <a:lnTo>
                    <a:pt x="41479" y="283081"/>
                  </a:lnTo>
                  <a:cubicBezTo>
                    <a:pt x="54884" y="277696"/>
                    <a:pt x="67455" y="269594"/>
                    <a:pt x="78349" y="258773"/>
                  </a:cubicBezTo>
                  <a:cubicBezTo>
                    <a:pt x="121936" y="215489"/>
                    <a:pt x="122178" y="145079"/>
                    <a:pt x="78894" y="101504"/>
                  </a:cubicBezTo>
                  <a:cubicBezTo>
                    <a:pt x="57258" y="79717"/>
                    <a:pt x="28838" y="68762"/>
                    <a:pt x="380" y="68668"/>
                  </a:cubicBezTo>
                  <a:lnTo>
                    <a:pt x="0" y="68741"/>
                  </a:lnTo>
                  <a:lnTo>
                    <a:pt x="0" y="56"/>
                  </a:lnTo>
                  <a:lnTo>
                    <a:pt x="61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7" name="Shape 289"/>
            <p:cNvSpPr/>
            <p:nvPr userDrawn="1"/>
          </p:nvSpPr>
          <p:spPr>
            <a:xfrm>
              <a:off x="5785377" y="1227"/>
              <a:ext cx="2585403" cy="1231966"/>
            </a:xfrm>
            <a:custGeom>
              <a:avLst/>
              <a:gdLst/>
              <a:ahLst/>
              <a:cxnLst/>
              <a:rect l="0" t="0" r="0" b="0"/>
              <a:pathLst>
                <a:path w="2585403" h="1231966">
                  <a:moveTo>
                    <a:pt x="0" y="0"/>
                  </a:moveTo>
                  <a:lnTo>
                    <a:pt x="2585403" y="0"/>
                  </a:lnTo>
                  <a:cubicBezTo>
                    <a:pt x="2269504" y="530784"/>
                    <a:pt x="1657835" y="813873"/>
                    <a:pt x="1051802" y="715325"/>
                  </a:cubicBezTo>
                  <a:lnTo>
                    <a:pt x="517897" y="1231966"/>
                  </a:lnTo>
                  <a:lnTo>
                    <a:pt x="461085" y="484312"/>
                  </a:lnTo>
                  <a:cubicBezTo>
                    <a:pt x="269210" y="357628"/>
                    <a:pt x="113556" y="190726"/>
                    <a:pt x="0" y="0"/>
                  </a:cubicBezTo>
                  <a:close/>
                </a:path>
              </a:pathLst>
            </a:custGeom>
            <a:solidFill>
              <a:schemeClr val="accent4"/>
            </a:solidFill>
            <a:ln w="0" cap="flat">
              <a:miter lim="127000"/>
            </a:ln>
          </p:spPr>
          <p:style>
            <a:lnRef idx="0">
              <a:srgbClr val="000000">
                <a:alpha val="0"/>
              </a:srgbClr>
            </a:lnRef>
            <a:fillRef idx="1">
              <a:srgbClr val="3483C9"/>
            </a:fillRef>
            <a:effectRef idx="0">
              <a:scrgbClr r="0" g="0" b="0"/>
            </a:effectRef>
            <a:fontRef idx="none"/>
          </p:style>
          <p:txBody>
            <a:bodyPr/>
            <a:lstStyle/>
            <a:p>
              <a:endParaRPr lang="en-GB"/>
            </a:p>
          </p:txBody>
        </p:sp>
        <p:sp>
          <p:nvSpPr>
            <p:cNvPr id="18" name="Shape 290"/>
            <p:cNvSpPr/>
            <p:nvPr userDrawn="1"/>
          </p:nvSpPr>
          <p:spPr>
            <a:xfrm>
              <a:off x="648600" y="842424"/>
              <a:ext cx="2715536" cy="3015393"/>
            </a:xfrm>
            <a:custGeom>
              <a:avLst/>
              <a:gdLst/>
              <a:ahLst/>
              <a:cxnLst/>
              <a:rect l="0" t="0" r="0" b="0"/>
              <a:pathLst>
                <a:path w="2715536" h="3015393">
                  <a:moveTo>
                    <a:pt x="1377957" y="645"/>
                  </a:moveTo>
                  <a:cubicBezTo>
                    <a:pt x="1962315" y="5158"/>
                    <a:pt x="2482436" y="419059"/>
                    <a:pt x="2599533" y="1014857"/>
                  </a:cubicBezTo>
                  <a:cubicBezTo>
                    <a:pt x="2715536" y="1605088"/>
                    <a:pt x="2397631" y="2179570"/>
                    <a:pt x="1867439" y="2409383"/>
                  </a:cubicBezTo>
                  <a:lnTo>
                    <a:pt x="1712411" y="3015393"/>
                  </a:lnTo>
                  <a:lnTo>
                    <a:pt x="1348880" y="2513687"/>
                  </a:lnTo>
                  <a:cubicBezTo>
                    <a:pt x="767299" y="2505932"/>
                    <a:pt x="250459" y="2092903"/>
                    <a:pt x="133826" y="1499463"/>
                  </a:cubicBezTo>
                  <a:cubicBezTo>
                    <a:pt x="0" y="818551"/>
                    <a:pt x="443661" y="158264"/>
                    <a:pt x="1124573" y="24438"/>
                  </a:cubicBezTo>
                  <a:cubicBezTo>
                    <a:pt x="1209686" y="7710"/>
                    <a:pt x="1294477" y="0"/>
                    <a:pt x="1377957" y="645"/>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19" name="Shape 291"/>
            <p:cNvSpPr/>
            <p:nvPr userDrawn="1"/>
          </p:nvSpPr>
          <p:spPr>
            <a:xfrm>
              <a:off x="1717554" y="1821759"/>
              <a:ext cx="241657" cy="481879"/>
            </a:xfrm>
            <a:custGeom>
              <a:avLst/>
              <a:gdLst/>
              <a:ahLst/>
              <a:cxnLst/>
              <a:rect l="0" t="0" r="0" b="0"/>
              <a:pathLst>
                <a:path w="241657" h="481879">
                  <a:moveTo>
                    <a:pt x="192798" y="0"/>
                  </a:moveTo>
                  <a:cubicBezTo>
                    <a:pt x="192798" y="0"/>
                    <a:pt x="203526" y="17223"/>
                    <a:pt x="219156" y="44888"/>
                  </a:cubicBezTo>
                  <a:cubicBezTo>
                    <a:pt x="219911" y="44799"/>
                    <a:pt x="222907" y="44687"/>
                    <a:pt x="227246" y="44618"/>
                  </a:cubicBezTo>
                  <a:lnTo>
                    <a:pt x="241657" y="44612"/>
                  </a:lnTo>
                  <a:lnTo>
                    <a:pt x="241657" y="153778"/>
                  </a:lnTo>
                  <a:lnTo>
                    <a:pt x="208991" y="159727"/>
                  </a:lnTo>
                  <a:cubicBezTo>
                    <a:pt x="163744" y="177766"/>
                    <a:pt x="141681" y="229075"/>
                    <a:pt x="159720" y="274328"/>
                  </a:cubicBezTo>
                  <a:cubicBezTo>
                    <a:pt x="173250" y="308268"/>
                    <a:pt x="205493" y="329157"/>
                    <a:pt x="239861" y="329870"/>
                  </a:cubicBezTo>
                  <a:lnTo>
                    <a:pt x="241657" y="329543"/>
                  </a:lnTo>
                  <a:lnTo>
                    <a:pt x="241657" y="438927"/>
                  </a:lnTo>
                  <a:lnTo>
                    <a:pt x="239793" y="438928"/>
                  </a:lnTo>
                  <a:cubicBezTo>
                    <a:pt x="227167" y="438738"/>
                    <a:pt x="212533" y="438055"/>
                    <a:pt x="203230" y="436227"/>
                  </a:cubicBezTo>
                  <a:cubicBezTo>
                    <a:pt x="184283" y="464420"/>
                    <a:pt x="170993" y="481879"/>
                    <a:pt x="170993" y="481879"/>
                  </a:cubicBezTo>
                  <a:lnTo>
                    <a:pt x="114386" y="457547"/>
                  </a:lnTo>
                  <a:cubicBezTo>
                    <a:pt x="114386" y="457547"/>
                    <a:pt x="117979" y="435614"/>
                    <a:pt x="125541" y="402161"/>
                  </a:cubicBezTo>
                  <a:cubicBezTo>
                    <a:pt x="109540" y="390543"/>
                    <a:pt x="95390" y="376613"/>
                    <a:pt x="83499" y="360834"/>
                  </a:cubicBezTo>
                  <a:cubicBezTo>
                    <a:pt x="52600" y="368471"/>
                    <a:pt x="32668" y="372451"/>
                    <a:pt x="32668" y="372451"/>
                  </a:cubicBezTo>
                  <a:lnTo>
                    <a:pt x="0" y="290516"/>
                  </a:lnTo>
                  <a:cubicBezTo>
                    <a:pt x="0" y="290516"/>
                    <a:pt x="17183" y="279739"/>
                    <a:pt x="44834" y="264056"/>
                  </a:cubicBezTo>
                  <a:cubicBezTo>
                    <a:pt x="44528" y="261334"/>
                    <a:pt x="43748" y="222438"/>
                    <a:pt x="47065" y="204840"/>
                  </a:cubicBezTo>
                  <a:cubicBezTo>
                    <a:pt x="18329" y="185672"/>
                    <a:pt x="500" y="172108"/>
                    <a:pt x="500" y="172108"/>
                  </a:cubicBezTo>
                  <a:lnTo>
                    <a:pt x="25386" y="114215"/>
                  </a:lnTo>
                  <a:cubicBezTo>
                    <a:pt x="25386" y="114215"/>
                    <a:pt x="47603" y="117840"/>
                    <a:pt x="81422" y="125488"/>
                  </a:cubicBezTo>
                  <a:cubicBezTo>
                    <a:pt x="93019" y="109525"/>
                    <a:pt x="106905" y="95413"/>
                    <a:pt x="122648" y="83548"/>
                  </a:cubicBezTo>
                  <a:cubicBezTo>
                    <a:pt x="114930" y="52611"/>
                    <a:pt x="110863" y="32669"/>
                    <a:pt x="110863" y="32669"/>
                  </a:cubicBezTo>
                  <a:lnTo>
                    <a:pt x="19279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0" name="Shape 292"/>
            <p:cNvSpPr/>
            <p:nvPr userDrawn="1"/>
          </p:nvSpPr>
          <p:spPr>
            <a:xfrm>
              <a:off x="1959210" y="1822147"/>
              <a:ext cx="241657" cy="482933"/>
            </a:xfrm>
            <a:custGeom>
              <a:avLst/>
              <a:gdLst/>
              <a:ahLst/>
              <a:cxnLst/>
              <a:rect l="0" t="0" r="0" b="0"/>
              <a:pathLst>
                <a:path w="241657" h="482933">
                  <a:moveTo>
                    <a:pt x="69281" y="0"/>
                  </a:moveTo>
                  <a:lnTo>
                    <a:pt x="127163" y="24891"/>
                  </a:lnTo>
                  <a:cubicBezTo>
                    <a:pt x="127163" y="24891"/>
                    <a:pt x="123500" y="46943"/>
                    <a:pt x="115793" y="80589"/>
                  </a:cubicBezTo>
                  <a:cubicBezTo>
                    <a:pt x="132014" y="92282"/>
                    <a:pt x="146342" y="106351"/>
                    <a:pt x="158373" y="122315"/>
                  </a:cubicBezTo>
                  <a:cubicBezTo>
                    <a:pt x="189169" y="114581"/>
                    <a:pt x="208989" y="110471"/>
                    <a:pt x="208989" y="110471"/>
                  </a:cubicBezTo>
                  <a:lnTo>
                    <a:pt x="241657" y="192417"/>
                  </a:lnTo>
                  <a:cubicBezTo>
                    <a:pt x="241657" y="192417"/>
                    <a:pt x="224521" y="203000"/>
                    <a:pt x="196957" y="218501"/>
                  </a:cubicBezTo>
                  <a:cubicBezTo>
                    <a:pt x="197313" y="221620"/>
                    <a:pt x="198076" y="260860"/>
                    <a:pt x="194844" y="278115"/>
                  </a:cubicBezTo>
                  <a:cubicBezTo>
                    <a:pt x="223252" y="297067"/>
                    <a:pt x="240887" y="310384"/>
                    <a:pt x="240887" y="310384"/>
                  </a:cubicBezTo>
                  <a:lnTo>
                    <a:pt x="216551" y="366997"/>
                  </a:lnTo>
                  <a:cubicBezTo>
                    <a:pt x="216551" y="366997"/>
                    <a:pt x="194897" y="363404"/>
                    <a:pt x="161756" y="355928"/>
                  </a:cubicBezTo>
                  <a:cubicBezTo>
                    <a:pt x="149876" y="372665"/>
                    <a:pt x="135461" y="387392"/>
                    <a:pt x="119079" y="399719"/>
                  </a:cubicBezTo>
                  <a:cubicBezTo>
                    <a:pt x="126759" y="430483"/>
                    <a:pt x="130793" y="450264"/>
                    <a:pt x="130793" y="450264"/>
                  </a:cubicBezTo>
                  <a:lnTo>
                    <a:pt x="48860" y="482933"/>
                  </a:lnTo>
                  <a:cubicBezTo>
                    <a:pt x="48860" y="482933"/>
                    <a:pt x="38204" y="465830"/>
                    <a:pt x="22646" y="438281"/>
                  </a:cubicBezTo>
                  <a:cubicBezTo>
                    <a:pt x="22012" y="438353"/>
                    <a:pt x="19041" y="438466"/>
                    <a:pt x="14651" y="438536"/>
                  </a:cubicBezTo>
                  <a:lnTo>
                    <a:pt x="0" y="438540"/>
                  </a:lnTo>
                  <a:lnTo>
                    <a:pt x="0" y="329155"/>
                  </a:lnTo>
                  <a:lnTo>
                    <a:pt x="32665" y="323206"/>
                  </a:lnTo>
                  <a:cubicBezTo>
                    <a:pt x="77914" y="305167"/>
                    <a:pt x="99975" y="253858"/>
                    <a:pt x="81936" y="208605"/>
                  </a:cubicBezTo>
                  <a:cubicBezTo>
                    <a:pt x="68407" y="174665"/>
                    <a:pt x="36164" y="153776"/>
                    <a:pt x="1796" y="153063"/>
                  </a:cubicBezTo>
                  <a:lnTo>
                    <a:pt x="0" y="153390"/>
                  </a:lnTo>
                  <a:lnTo>
                    <a:pt x="0" y="44224"/>
                  </a:lnTo>
                  <a:lnTo>
                    <a:pt x="1732" y="44224"/>
                  </a:lnTo>
                  <a:cubicBezTo>
                    <a:pt x="13978" y="44396"/>
                    <a:pt x="27994" y="45012"/>
                    <a:pt x="36580" y="46609"/>
                  </a:cubicBezTo>
                  <a:cubicBezTo>
                    <a:pt x="55760" y="17868"/>
                    <a:pt x="69281" y="0"/>
                    <a:pt x="69281"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1" name="Shape 293"/>
            <p:cNvSpPr/>
            <p:nvPr userDrawn="1"/>
          </p:nvSpPr>
          <p:spPr>
            <a:xfrm>
              <a:off x="5822090" y="580719"/>
              <a:ext cx="2259851" cy="2260588"/>
            </a:xfrm>
            <a:custGeom>
              <a:avLst/>
              <a:gdLst/>
              <a:ahLst/>
              <a:cxnLst/>
              <a:rect l="0" t="0" r="0" b="0"/>
              <a:pathLst>
                <a:path w="2259851" h="2260588">
                  <a:moveTo>
                    <a:pt x="1120105" y="2350"/>
                  </a:moveTo>
                  <a:cubicBezTo>
                    <a:pt x="1282029" y="3418"/>
                    <a:pt x="1446013" y="43748"/>
                    <a:pt x="1597769" y="127457"/>
                  </a:cubicBezTo>
                  <a:cubicBezTo>
                    <a:pt x="2083392" y="395324"/>
                    <a:pt x="2259851" y="1005913"/>
                    <a:pt x="1991984" y="1491537"/>
                  </a:cubicBezTo>
                  <a:cubicBezTo>
                    <a:pt x="1759790" y="1912486"/>
                    <a:pt x="1270037" y="2100886"/>
                    <a:pt x="827377" y="1969212"/>
                  </a:cubicBezTo>
                  <a:lnTo>
                    <a:pt x="421146" y="2260588"/>
                  </a:lnTo>
                  <a:lnTo>
                    <a:pt x="456319" y="1766676"/>
                  </a:lnTo>
                  <a:cubicBezTo>
                    <a:pt x="104242" y="1463158"/>
                    <a:pt x="0" y="944780"/>
                    <a:pt x="233456" y="521542"/>
                  </a:cubicBezTo>
                  <a:cubicBezTo>
                    <a:pt x="417614" y="187676"/>
                    <a:pt x="763874" y="0"/>
                    <a:pt x="1120105" y="2350"/>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22" name="Shape 294"/>
            <p:cNvSpPr/>
            <p:nvPr userDrawn="1"/>
          </p:nvSpPr>
          <p:spPr>
            <a:xfrm>
              <a:off x="6800107" y="1640034"/>
              <a:ext cx="48746" cy="111417"/>
            </a:xfrm>
            <a:custGeom>
              <a:avLst/>
              <a:gdLst/>
              <a:ahLst/>
              <a:cxnLst/>
              <a:rect l="0" t="0" r="0" b="0"/>
              <a:pathLst>
                <a:path w="48746" h="111417">
                  <a:moveTo>
                    <a:pt x="27855" y="0"/>
                  </a:moveTo>
                  <a:cubicBezTo>
                    <a:pt x="27855" y="0"/>
                    <a:pt x="34818" y="0"/>
                    <a:pt x="41781" y="0"/>
                  </a:cubicBezTo>
                  <a:lnTo>
                    <a:pt x="48746" y="0"/>
                  </a:lnTo>
                  <a:lnTo>
                    <a:pt x="48746" y="27850"/>
                  </a:lnTo>
                  <a:lnTo>
                    <a:pt x="27855" y="111417"/>
                  </a:lnTo>
                  <a:lnTo>
                    <a:pt x="0" y="111417"/>
                  </a:lnTo>
                  <a:lnTo>
                    <a:pt x="27855"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3" name="Shape 295"/>
            <p:cNvSpPr/>
            <p:nvPr userDrawn="1"/>
          </p:nvSpPr>
          <p:spPr>
            <a:xfrm>
              <a:off x="6786180" y="1347563"/>
              <a:ext cx="62673" cy="278544"/>
            </a:xfrm>
            <a:custGeom>
              <a:avLst/>
              <a:gdLst/>
              <a:ahLst/>
              <a:cxnLst/>
              <a:rect l="0" t="0" r="0" b="0"/>
              <a:pathLst>
                <a:path w="62673" h="278544">
                  <a:moveTo>
                    <a:pt x="0" y="0"/>
                  </a:moveTo>
                  <a:lnTo>
                    <a:pt x="62673" y="0"/>
                  </a:lnTo>
                  <a:lnTo>
                    <a:pt x="62673" y="181054"/>
                  </a:lnTo>
                  <a:lnTo>
                    <a:pt x="41782" y="181054"/>
                  </a:lnTo>
                  <a:lnTo>
                    <a:pt x="41782" y="236762"/>
                  </a:lnTo>
                  <a:lnTo>
                    <a:pt x="62673" y="236762"/>
                  </a:lnTo>
                  <a:lnTo>
                    <a:pt x="62673" y="278544"/>
                  </a:lnTo>
                  <a:lnTo>
                    <a:pt x="52227" y="278544"/>
                  </a:lnTo>
                  <a:cubicBezTo>
                    <a:pt x="20891" y="278544"/>
                    <a:pt x="0" y="278544"/>
                    <a:pt x="0" y="278544"/>
                  </a:cubicBez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4" name="Shape 296"/>
            <p:cNvSpPr/>
            <p:nvPr userDrawn="1"/>
          </p:nvSpPr>
          <p:spPr>
            <a:xfrm>
              <a:off x="6772254" y="1305781"/>
              <a:ext cx="76599" cy="27855"/>
            </a:xfrm>
            <a:custGeom>
              <a:avLst/>
              <a:gdLst/>
              <a:ahLst/>
              <a:cxnLst/>
              <a:rect l="0" t="0" r="0" b="0"/>
              <a:pathLst>
                <a:path w="76599" h="27855">
                  <a:moveTo>
                    <a:pt x="13926" y="0"/>
                  </a:moveTo>
                  <a:lnTo>
                    <a:pt x="76599" y="0"/>
                  </a:lnTo>
                  <a:lnTo>
                    <a:pt x="76599" y="27855"/>
                  </a:lnTo>
                  <a:lnTo>
                    <a:pt x="13926" y="27855"/>
                  </a:lnTo>
                  <a:cubicBezTo>
                    <a:pt x="6235" y="27855"/>
                    <a:pt x="0" y="21619"/>
                    <a:pt x="0" y="13928"/>
                  </a:cubicBezTo>
                  <a:cubicBezTo>
                    <a:pt x="0" y="6237"/>
                    <a:pt x="6235" y="0"/>
                    <a:pt x="1392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5" name="Shape 297"/>
            <p:cNvSpPr/>
            <p:nvPr userDrawn="1"/>
          </p:nvSpPr>
          <p:spPr>
            <a:xfrm>
              <a:off x="6848853" y="1640034"/>
              <a:ext cx="6962" cy="27850"/>
            </a:xfrm>
            <a:custGeom>
              <a:avLst/>
              <a:gdLst/>
              <a:ahLst/>
              <a:cxnLst/>
              <a:rect l="0" t="0" r="0" b="0"/>
              <a:pathLst>
                <a:path w="6962" h="27850">
                  <a:moveTo>
                    <a:pt x="0" y="0"/>
                  </a:moveTo>
                  <a:lnTo>
                    <a:pt x="2610" y="0"/>
                  </a:lnTo>
                  <a:cubicBezTo>
                    <a:pt x="5221" y="0"/>
                    <a:pt x="6962" y="0"/>
                    <a:pt x="6962" y="0"/>
                  </a:cubicBezTo>
                  <a:lnTo>
                    <a:pt x="0" y="2785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6" name="Shape 298"/>
            <p:cNvSpPr/>
            <p:nvPr userDrawn="1"/>
          </p:nvSpPr>
          <p:spPr>
            <a:xfrm>
              <a:off x="6848853" y="1347563"/>
              <a:ext cx="69635" cy="278544"/>
            </a:xfrm>
            <a:custGeom>
              <a:avLst/>
              <a:gdLst/>
              <a:ahLst/>
              <a:cxnLst/>
              <a:rect l="0" t="0" r="0" b="0"/>
              <a:pathLst>
                <a:path w="69635" h="278544">
                  <a:moveTo>
                    <a:pt x="0" y="0"/>
                  </a:moveTo>
                  <a:lnTo>
                    <a:pt x="69635" y="0"/>
                  </a:lnTo>
                  <a:lnTo>
                    <a:pt x="69635" y="97490"/>
                  </a:lnTo>
                  <a:lnTo>
                    <a:pt x="48744" y="97490"/>
                  </a:lnTo>
                  <a:lnTo>
                    <a:pt x="48744" y="236762"/>
                  </a:lnTo>
                  <a:lnTo>
                    <a:pt x="69635" y="236762"/>
                  </a:lnTo>
                  <a:lnTo>
                    <a:pt x="69635" y="278544"/>
                  </a:lnTo>
                  <a:lnTo>
                    <a:pt x="43087" y="278544"/>
                  </a:lnTo>
                  <a:lnTo>
                    <a:pt x="0" y="278544"/>
                  </a:lnTo>
                  <a:lnTo>
                    <a:pt x="0" y="236762"/>
                  </a:lnTo>
                  <a:lnTo>
                    <a:pt x="20891" y="236762"/>
                  </a:lnTo>
                  <a:cubicBezTo>
                    <a:pt x="20891" y="236762"/>
                    <a:pt x="20891" y="181054"/>
                    <a:pt x="20891" y="181054"/>
                  </a:cubicBezTo>
                  <a:lnTo>
                    <a:pt x="0" y="181054"/>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7" name="Shape 3896"/>
            <p:cNvSpPr/>
            <p:nvPr userDrawn="1"/>
          </p:nvSpPr>
          <p:spPr>
            <a:xfrm>
              <a:off x="6848853" y="1305781"/>
              <a:ext cx="69635" cy="27855"/>
            </a:xfrm>
            <a:custGeom>
              <a:avLst/>
              <a:gdLst/>
              <a:ahLst/>
              <a:cxnLst/>
              <a:rect l="0" t="0" r="0" b="0"/>
              <a:pathLst>
                <a:path w="69635" h="27855">
                  <a:moveTo>
                    <a:pt x="0" y="0"/>
                  </a:moveTo>
                  <a:lnTo>
                    <a:pt x="69635" y="0"/>
                  </a:lnTo>
                  <a:lnTo>
                    <a:pt x="69635"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8" name="Shape 300"/>
            <p:cNvSpPr/>
            <p:nvPr userDrawn="1"/>
          </p:nvSpPr>
          <p:spPr>
            <a:xfrm>
              <a:off x="6939379" y="1640034"/>
              <a:ext cx="27855" cy="111417"/>
            </a:xfrm>
            <a:custGeom>
              <a:avLst/>
              <a:gdLst/>
              <a:ahLst/>
              <a:cxnLst/>
              <a:rect l="0" t="0" r="0" b="0"/>
              <a:pathLst>
                <a:path w="27855" h="111417">
                  <a:moveTo>
                    <a:pt x="0" y="0"/>
                  </a:moveTo>
                  <a:lnTo>
                    <a:pt x="27855" y="0"/>
                  </a:lnTo>
                  <a:cubicBezTo>
                    <a:pt x="27855" y="0"/>
                    <a:pt x="27587" y="111417"/>
                    <a:pt x="27587" y="111417"/>
                  </a:cubicBezTo>
                  <a:lnTo>
                    <a:pt x="0" y="111417"/>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9" name="Shape 301"/>
            <p:cNvSpPr/>
            <p:nvPr userDrawn="1"/>
          </p:nvSpPr>
          <p:spPr>
            <a:xfrm>
              <a:off x="6918488" y="1347563"/>
              <a:ext cx="69636" cy="278544"/>
            </a:xfrm>
            <a:custGeom>
              <a:avLst/>
              <a:gdLst/>
              <a:ahLst/>
              <a:cxnLst/>
              <a:rect l="0" t="0" r="0" b="0"/>
              <a:pathLst>
                <a:path w="69636" h="278544">
                  <a:moveTo>
                    <a:pt x="0" y="0"/>
                  </a:moveTo>
                  <a:lnTo>
                    <a:pt x="69636" y="0"/>
                  </a:lnTo>
                  <a:lnTo>
                    <a:pt x="69636" y="139272"/>
                  </a:lnTo>
                  <a:lnTo>
                    <a:pt x="48746" y="139272"/>
                  </a:lnTo>
                  <a:lnTo>
                    <a:pt x="48746" y="236762"/>
                  </a:lnTo>
                  <a:lnTo>
                    <a:pt x="69636" y="236762"/>
                  </a:lnTo>
                  <a:lnTo>
                    <a:pt x="69636" y="278544"/>
                  </a:lnTo>
                  <a:lnTo>
                    <a:pt x="50466" y="278544"/>
                  </a:lnTo>
                  <a:lnTo>
                    <a:pt x="0" y="278544"/>
                  </a:lnTo>
                  <a:lnTo>
                    <a:pt x="0" y="236762"/>
                  </a:lnTo>
                  <a:lnTo>
                    <a:pt x="20891" y="236762"/>
                  </a:lnTo>
                  <a:cubicBezTo>
                    <a:pt x="20891" y="236762"/>
                    <a:pt x="20891" y="97490"/>
                    <a:pt x="20891" y="97490"/>
                  </a:cubicBezTo>
                  <a:lnTo>
                    <a:pt x="0" y="9749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0" name="Shape 3897"/>
            <p:cNvSpPr/>
            <p:nvPr userDrawn="1"/>
          </p:nvSpPr>
          <p:spPr>
            <a:xfrm>
              <a:off x="6918488"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1" name="Shape 303"/>
            <p:cNvSpPr/>
            <p:nvPr userDrawn="1"/>
          </p:nvSpPr>
          <p:spPr>
            <a:xfrm>
              <a:off x="7050796" y="1640034"/>
              <a:ext cx="6964" cy="27855"/>
            </a:xfrm>
            <a:custGeom>
              <a:avLst/>
              <a:gdLst/>
              <a:ahLst/>
              <a:cxnLst/>
              <a:rect l="0" t="0" r="0" b="0"/>
              <a:pathLst>
                <a:path w="6964" h="27855">
                  <a:moveTo>
                    <a:pt x="0" y="0"/>
                  </a:moveTo>
                  <a:lnTo>
                    <a:pt x="6964" y="0"/>
                  </a:lnTo>
                  <a:lnTo>
                    <a:pt x="6964"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2" name="Shape 304"/>
            <p:cNvSpPr/>
            <p:nvPr userDrawn="1"/>
          </p:nvSpPr>
          <p:spPr>
            <a:xfrm>
              <a:off x="6988124" y="1347563"/>
              <a:ext cx="69636" cy="278544"/>
            </a:xfrm>
            <a:custGeom>
              <a:avLst/>
              <a:gdLst/>
              <a:ahLst/>
              <a:cxnLst/>
              <a:rect l="0" t="0" r="0" b="0"/>
              <a:pathLst>
                <a:path w="69636" h="278544">
                  <a:moveTo>
                    <a:pt x="0" y="0"/>
                  </a:moveTo>
                  <a:lnTo>
                    <a:pt x="69636" y="0"/>
                  </a:lnTo>
                  <a:lnTo>
                    <a:pt x="69636" y="41782"/>
                  </a:lnTo>
                  <a:lnTo>
                    <a:pt x="48745" y="41782"/>
                  </a:lnTo>
                  <a:lnTo>
                    <a:pt x="48745" y="236762"/>
                  </a:lnTo>
                  <a:lnTo>
                    <a:pt x="69636" y="236762"/>
                  </a:lnTo>
                  <a:lnTo>
                    <a:pt x="69636" y="278544"/>
                  </a:lnTo>
                  <a:lnTo>
                    <a:pt x="54784" y="278544"/>
                  </a:lnTo>
                  <a:lnTo>
                    <a:pt x="0" y="278544"/>
                  </a:lnTo>
                  <a:lnTo>
                    <a:pt x="0" y="236762"/>
                  </a:lnTo>
                  <a:lnTo>
                    <a:pt x="20890" y="236762"/>
                  </a:lnTo>
                  <a:cubicBezTo>
                    <a:pt x="20890" y="236762"/>
                    <a:pt x="20890" y="139272"/>
                    <a:pt x="20890" y="139272"/>
                  </a:cubicBezTo>
                  <a:lnTo>
                    <a:pt x="0" y="13927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3" name="Shape 3898"/>
            <p:cNvSpPr/>
            <p:nvPr userDrawn="1"/>
          </p:nvSpPr>
          <p:spPr>
            <a:xfrm>
              <a:off x="6988124"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4" name="Shape 306"/>
            <p:cNvSpPr/>
            <p:nvPr userDrawn="1"/>
          </p:nvSpPr>
          <p:spPr>
            <a:xfrm>
              <a:off x="7057760" y="1640034"/>
              <a:ext cx="48744" cy="111417"/>
            </a:xfrm>
            <a:custGeom>
              <a:avLst/>
              <a:gdLst/>
              <a:ahLst/>
              <a:cxnLst/>
              <a:rect l="0" t="0" r="0" b="0"/>
              <a:pathLst>
                <a:path w="48744" h="111417">
                  <a:moveTo>
                    <a:pt x="0" y="0"/>
                  </a:moveTo>
                  <a:lnTo>
                    <a:pt x="20891" y="0"/>
                  </a:lnTo>
                  <a:cubicBezTo>
                    <a:pt x="20891" y="0"/>
                    <a:pt x="48744" y="111417"/>
                    <a:pt x="48744" y="111417"/>
                  </a:cubicBezTo>
                  <a:lnTo>
                    <a:pt x="20891" y="111417"/>
                  </a:ln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5" name="Shape 307"/>
            <p:cNvSpPr/>
            <p:nvPr userDrawn="1"/>
          </p:nvSpPr>
          <p:spPr>
            <a:xfrm>
              <a:off x="7057760" y="1347563"/>
              <a:ext cx="62672" cy="278544"/>
            </a:xfrm>
            <a:custGeom>
              <a:avLst/>
              <a:gdLst/>
              <a:ahLst/>
              <a:cxnLst/>
              <a:rect l="0" t="0" r="0" b="0"/>
              <a:pathLst>
                <a:path w="62672" h="278544">
                  <a:moveTo>
                    <a:pt x="0" y="0"/>
                  </a:moveTo>
                  <a:lnTo>
                    <a:pt x="62672" y="0"/>
                  </a:lnTo>
                  <a:lnTo>
                    <a:pt x="62672" y="278544"/>
                  </a:lnTo>
                  <a:cubicBezTo>
                    <a:pt x="62672" y="278544"/>
                    <a:pt x="44311" y="278544"/>
                    <a:pt x="16196" y="278544"/>
                  </a:cubicBezTo>
                  <a:lnTo>
                    <a:pt x="0" y="278544"/>
                  </a:lnTo>
                  <a:lnTo>
                    <a:pt x="0" y="236762"/>
                  </a:lnTo>
                  <a:lnTo>
                    <a:pt x="20891" y="236762"/>
                  </a:lnTo>
                  <a:cubicBezTo>
                    <a:pt x="20891" y="236762"/>
                    <a:pt x="20891" y="41782"/>
                    <a:pt x="20891" y="41782"/>
                  </a:cubicBezTo>
                  <a:lnTo>
                    <a:pt x="0" y="4178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6" name="Shape 308"/>
            <p:cNvSpPr/>
            <p:nvPr userDrawn="1"/>
          </p:nvSpPr>
          <p:spPr>
            <a:xfrm>
              <a:off x="7057760" y="1305781"/>
              <a:ext cx="76599" cy="27855"/>
            </a:xfrm>
            <a:custGeom>
              <a:avLst/>
              <a:gdLst/>
              <a:ahLst/>
              <a:cxnLst/>
              <a:rect l="0" t="0" r="0" b="0"/>
              <a:pathLst>
                <a:path w="76599" h="27855">
                  <a:moveTo>
                    <a:pt x="0" y="0"/>
                  </a:moveTo>
                  <a:lnTo>
                    <a:pt x="62672" y="0"/>
                  </a:lnTo>
                  <a:cubicBezTo>
                    <a:pt x="70364" y="0"/>
                    <a:pt x="76599" y="6233"/>
                    <a:pt x="76599" y="13928"/>
                  </a:cubicBezTo>
                  <a:cubicBezTo>
                    <a:pt x="76599" y="21615"/>
                    <a:pt x="70364" y="27855"/>
                    <a:pt x="62672" y="27855"/>
                  </a:cubicBez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7" name="Shape 309"/>
            <p:cNvSpPr/>
            <p:nvPr userDrawn="1"/>
          </p:nvSpPr>
          <p:spPr>
            <a:xfrm>
              <a:off x="2650925" y="595902"/>
              <a:ext cx="2254389" cy="2245405"/>
            </a:xfrm>
            <a:custGeom>
              <a:avLst/>
              <a:gdLst/>
              <a:ahLst/>
              <a:cxnLst/>
              <a:rect l="0" t="0" r="0" b="0"/>
              <a:pathLst>
                <a:path w="2254389" h="2245405">
                  <a:moveTo>
                    <a:pt x="1099858" y="16220"/>
                  </a:moveTo>
                  <a:cubicBezTo>
                    <a:pt x="1455659" y="0"/>
                    <a:pt x="1808876" y="174075"/>
                    <a:pt x="2005932" y="500494"/>
                  </a:cubicBezTo>
                  <a:cubicBezTo>
                    <a:pt x="2254389" y="912055"/>
                    <a:pt x="2172671" y="1430393"/>
                    <a:pt x="1837309" y="1747910"/>
                  </a:cubicBezTo>
                  <a:lnTo>
                    <a:pt x="1886532" y="2245405"/>
                  </a:lnTo>
                  <a:lnTo>
                    <a:pt x="1476378" y="1967989"/>
                  </a:lnTo>
                  <a:cubicBezTo>
                    <a:pt x="1037485" y="2121137"/>
                    <a:pt x="536434" y="1952223"/>
                    <a:pt x="286628" y="1538427"/>
                  </a:cubicBezTo>
                  <a:cubicBezTo>
                    <a:pt x="0" y="1063636"/>
                    <a:pt x="152706" y="446482"/>
                    <a:pt x="627497" y="159855"/>
                  </a:cubicBezTo>
                  <a:cubicBezTo>
                    <a:pt x="775869" y="70283"/>
                    <a:pt x="938130" y="23593"/>
                    <a:pt x="1099858" y="16220"/>
                  </a:cubicBezTo>
                  <a:close/>
                </a:path>
              </a:pathLst>
            </a:custGeom>
            <a:solidFill>
              <a:schemeClr val="accent4"/>
            </a:solidFill>
            <a:ln w="0" cap="flat">
              <a:miter lim="127000"/>
            </a:ln>
          </p:spPr>
          <p:style>
            <a:lnRef idx="0">
              <a:srgbClr val="000000">
                <a:alpha val="0"/>
              </a:srgbClr>
            </a:lnRef>
            <a:fillRef idx="1">
              <a:srgbClr val="72B0D7"/>
            </a:fillRef>
            <a:effectRef idx="0">
              <a:scrgbClr r="0" g="0" b="0"/>
            </a:effectRef>
            <a:fontRef idx="none"/>
          </p:style>
          <p:txBody>
            <a:bodyPr/>
            <a:lstStyle/>
            <a:p>
              <a:endParaRPr lang="en-GB"/>
            </a:p>
          </p:txBody>
        </p:sp>
        <p:sp>
          <p:nvSpPr>
            <p:cNvPr id="38" name="Shape 310"/>
            <p:cNvSpPr/>
            <p:nvPr userDrawn="1"/>
          </p:nvSpPr>
          <p:spPr>
            <a:xfrm>
              <a:off x="3758426" y="1812998"/>
              <a:ext cx="89670" cy="44770"/>
            </a:xfrm>
            <a:custGeom>
              <a:avLst/>
              <a:gdLst/>
              <a:ahLst/>
              <a:cxnLst/>
              <a:rect l="0" t="0" r="0" b="0"/>
              <a:pathLst>
                <a:path w="89670" h="44770">
                  <a:moveTo>
                    <a:pt x="0" y="0"/>
                  </a:moveTo>
                  <a:lnTo>
                    <a:pt x="89670" y="0"/>
                  </a:lnTo>
                  <a:cubicBezTo>
                    <a:pt x="89670" y="24729"/>
                    <a:pt x="69600" y="44770"/>
                    <a:pt x="44839" y="44770"/>
                  </a:cubicBezTo>
                  <a:cubicBezTo>
                    <a:pt x="20075" y="44770"/>
                    <a:pt x="0" y="24729"/>
                    <a:pt x="0"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9" name="Shape 311"/>
            <p:cNvSpPr/>
            <p:nvPr userDrawn="1"/>
          </p:nvSpPr>
          <p:spPr>
            <a:xfrm>
              <a:off x="3741671" y="1785602"/>
              <a:ext cx="123180" cy="20065"/>
            </a:xfrm>
            <a:custGeom>
              <a:avLst/>
              <a:gdLst/>
              <a:ahLst/>
              <a:cxnLst/>
              <a:rect l="0" t="0" r="0" b="0"/>
              <a:pathLst>
                <a:path w="123180" h="20065">
                  <a:moveTo>
                    <a:pt x="10045" y="0"/>
                  </a:moveTo>
                  <a:lnTo>
                    <a:pt x="113138" y="0"/>
                  </a:lnTo>
                  <a:cubicBezTo>
                    <a:pt x="118683" y="0"/>
                    <a:pt x="123180" y="4493"/>
                    <a:pt x="123180" y="10035"/>
                  </a:cubicBezTo>
                  <a:cubicBezTo>
                    <a:pt x="123180" y="15573"/>
                    <a:pt x="118683" y="20065"/>
                    <a:pt x="113138" y="20065"/>
                  </a:cubicBezTo>
                  <a:lnTo>
                    <a:pt x="10045" y="20065"/>
                  </a:lnTo>
                  <a:cubicBezTo>
                    <a:pt x="4495" y="20065"/>
                    <a:pt x="0" y="15573"/>
                    <a:pt x="0" y="10035"/>
                  </a:cubicBezTo>
                  <a:cubicBezTo>
                    <a:pt x="0" y="4493"/>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0" name="Shape 312"/>
            <p:cNvSpPr/>
            <p:nvPr userDrawn="1"/>
          </p:nvSpPr>
          <p:spPr>
            <a:xfrm>
              <a:off x="3741671" y="1758206"/>
              <a:ext cx="123180" cy="20064"/>
            </a:xfrm>
            <a:custGeom>
              <a:avLst/>
              <a:gdLst/>
              <a:ahLst/>
              <a:cxnLst/>
              <a:rect l="0" t="0" r="0" b="0"/>
              <a:pathLst>
                <a:path w="123180" h="20064">
                  <a:moveTo>
                    <a:pt x="10045" y="0"/>
                  </a:moveTo>
                  <a:lnTo>
                    <a:pt x="113138" y="0"/>
                  </a:lnTo>
                  <a:cubicBezTo>
                    <a:pt x="118683" y="0"/>
                    <a:pt x="123180" y="4488"/>
                    <a:pt x="123180" y="10025"/>
                  </a:cubicBezTo>
                  <a:cubicBezTo>
                    <a:pt x="123180" y="15566"/>
                    <a:pt x="118683" y="20064"/>
                    <a:pt x="113138" y="20064"/>
                  </a:cubicBezTo>
                  <a:lnTo>
                    <a:pt x="10045" y="20064"/>
                  </a:lnTo>
                  <a:cubicBezTo>
                    <a:pt x="4495" y="20064"/>
                    <a:pt x="0" y="15566"/>
                    <a:pt x="0" y="10025"/>
                  </a:cubicBezTo>
                  <a:cubicBezTo>
                    <a:pt x="0" y="4488"/>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1" name="Shape 313"/>
            <p:cNvSpPr/>
            <p:nvPr userDrawn="1"/>
          </p:nvSpPr>
          <p:spPr>
            <a:xfrm>
              <a:off x="3946012" y="1409897"/>
              <a:ext cx="72206" cy="58374"/>
            </a:xfrm>
            <a:custGeom>
              <a:avLst/>
              <a:gdLst/>
              <a:ahLst/>
              <a:cxnLst/>
              <a:rect l="0" t="0" r="0" b="0"/>
              <a:pathLst>
                <a:path w="72206" h="58374">
                  <a:moveTo>
                    <a:pt x="56749" y="1158"/>
                  </a:moveTo>
                  <a:cubicBezTo>
                    <a:pt x="61078" y="2315"/>
                    <a:pt x="64966" y="5122"/>
                    <a:pt x="67395" y="9306"/>
                  </a:cubicBezTo>
                  <a:cubicBezTo>
                    <a:pt x="72206" y="17673"/>
                    <a:pt x="69341" y="28335"/>
                    <a:pt x="60961" y="33185"/>
                  </a:cubicBezTo>
                  <a:lnTo>
                    <a:pt x="17281" y="58374"/>
                  </a:lnTo>
                  <a:cubicBezTo>
                    <a:pt x="12841" y="48414"/>
                    <a:pt x="7196" y="38100"/>
                    <a:pt x="0" y="27964"/>
                  </a:cubicBezTo>
                  <a:lnTo>
                    <a:pt x="43463" y="2905"/>
                  </a:lnTo>
                  <a:cubicBezTo>
                    <a:pt x="47653" y="492"/>
                    <a:pt x="52421" y="0"/>
                    <a:pt x="56749"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2" name="Shape 314"/>
            <p:cNvSpPr/>
            <p:nvPr userDrawn="1"/>
          </p:nvSpPr>
          <p:spPr>
            <a:xfrm>
              <a:off x="3589029" y="1408630"/>
              <a:ext cx="72316" cy="58309"/>
            </a:xfrm>
            <a:custGeom>
              <a:avLst/>
              <a:gdLst/>
              <a:ahLst/>
              <a:cxnLst/>
              <a:rect l="0" t="0" r="0" b="0"/>
              <a:pathLst>
                <a:path w="72316" h="58309">
                  <a:moveTo>
                    <a:pt x="15461" y="1158"/>
                  </a:moveTo>
                  <a:cubicBezTo>
                    <a:pt x="19786" y="0"/>
                    <a:pt x="24555" y="492"/>
                    <a:pt x="28744" y="2905"/>
                  </a:cubicBezTo>
                  <a:cubicBezTo>
                    <a:pt x="28744" y="2905"/>
                    <a:pt x="72316" y="28030"/>
                    <a:pt x="72316" y="28030"/>
                  </a:cubicBezTo>
                  <a:cubicBezTo>
                    <a:pt x="65054" y="38124"/>
                    <a:pt x="59323" y="48369"/>
                    <a:pt x="54795" y="58309"/>
                  </a:cubicBezTo>
                  <a:lnTo>
                    <a:pt x="11244" y="33184"/>
                  </a:lnTo>
                  <a:cubicBezTo>
                    <a:pt x="2868" y="28356"/>
                    <a:pt x="0" y="17674"/>
                    <a:pt x="4833" y="9306"/>
                  </a:cubicBezTo>
                  <a:cubicBezTo>
                    <a:pt x="7252" y="5122"/>
                    <a:pt x="11135" y="2315"/>
                    <a:pt x="15461"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3" name="Shape 315"/>
            <p:cNvSpPr/>
            <p:nvPr userDrawn="1"/>
          </p:nvSpPr>
          <p:spPr>
            <a:xfrm>
              <a:off x="3645456" y="1390235"/>
              <a:ext cx="315613" cy="361701"/>
            </a:xfrm>
            <a:custGeom>
              <a:avLst/>
              <a:gdLst/>
              <a:ahLst/>
              <a:cxnLst/>
              <a:rect l="0" t="0" r="0" b="0"/>
              <a:pathLst>
                <a:path w="315613" h="361701">
                  <a:moveTo>
                    <a:pt x="157715" y="0"/>
                  </a:moveTo>
                  <a:cubicBezTo>
                    <a:pt x="157731" y="0"/>
                    <a:pt x="157744" y="0"/>
                    <a:pt x="157762" y="4"/>
                  </a:cubicBezTo>
                  <a:cubicBezTo>
                    <a:pt x="157775" y="0"/>
                    <a:pt x="157792" y="0"/>
                    <a:pt x="157809" y="0"/>
                  </a:cubicBezTo>
                  <a:cubicBezTo>
                    <a:pt x="157822" y="0"/>
                    <a:pt x="157838" y="0"/>
                    <a:pt x="157850" y="4"/>
                  </a:cubicBezTo>
                  <a:cubicBezTo>
                    <a:pt x="157869" y="0"/>
                    <a:pt x="157881" y="0"/>
                    <a:pt x="157899" y="0"/>
                  </a:cubicBezTo>
                  <a:cubicBezTo>
                    <a:pt x="272383" y="0"/>
                    <a:pt x="308248" y="91251"/>
                    <a:pt x="312214" y="142530"/>
                  </a:cubicBezTo>
                  <a:cubicBezTo>
                    <a:pt x="315613" y="188788"/>
                    <a:pt x="283587" y="231907"/>
                    <a:pt x="279935" y="238683"/>
                  </a:cubicBezTo>
                  <a:cubicBezTo>
                    <a:pt x="273990" y="249713"/>
                    <a:pt x="236532" y="291826"/>
                    <a:pt x="235197" y="317301"/>
                  </a:cubicBezTo>
                  <a:cubicBezTo>
                    <a:pt x="233354" y="352368"/>
                    <a:pt x="229071" y="353293"/>
                    <a:pt x="211980" y="357458"/>
                  </a:cubicBezTo>
                  <a:cubicBezTo>
                    <a:pt x="194570" y="361701"/>
                    <a:pt x="121043" y="361701"/>
                    <a:pt x="103632" y="357458"/>
                  </a:cubicBezTo>
                  <a:cubicBezTo>
                    <a:pt x="86540" y="353293"/>
                    <a:pt x="82259" y="352368"/>
                    <a:pt x="80418" y="317301"/>
                  </a:cubicBezTo>
                  <a:cubicBezTo>
                    <a:pt x="79078" y="291826"/>
                    <a:pt x="41620" y="249713"/>
                    <a:pt x="35678" y="238683"/>
                  </a:cubicBezTo>
                  <a:cubicBezTo>
                    <a:pt x="32026" y="231907"/>
                    <a:pt x="0" y="188788"/>
                    <a:pt x="3400" y="142530"/>
                  </a:cubicBezTo>
                  <a:cubicBezTo>
                    <a:pt x="7366" y="91251"/>
                    <a:pt x="43230" y="0"/>
                    <a:pt x="15771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4" name="Shape 316"/>
            <p:cNvSpPr/>
            <p:nvPr userDrawn="1"/>
          </p:nvSpPr>
          <p:spPr>
            <a:xfrm>
              <a:off x="3875250" y="1327484"/>
              <a:ext cx="60984" cy="70593"/>
            </a:xfrm>
            <a:custGeom>
              <a:avLst/>
              <a:gdLst/>
              <a:ahLst/>
              <a:cxnLst/>
              <a:rect l="0" t="0" r="0" b="0"/>
              <a:pathLst>
                <a:path w="60984" h="70593">
                  <a:moveTo>
                    <a:pt x="36480" y="1158"/>
                  </a:moveTo>
                  <a:cubicBezTo>
                    <a:pt x="40806" y="0"/>
                    <a:pt x="45574" y="486"/>
                    <a:pt x="49762" y="2889"/>
                  </a:cubicBezTo>
                  <a:cubicBezTo>
                    <a:pt x="58119" y="7741"/>
                    <a:pt x="60984" y="18424"/>
                    <a:pt x="56149" y="26791"/>
                  </a:cubicBezTo>
                  <a:lnTo>
                    <a:pt x="30821" y="70593"/>
                  </a:lnTo>
                  <a:cubicBezTo>
                    <a:pt x="21873" y="64410"/>
                    <a:pt x="11659" y="58731"/>
                    <a:pt x="0" y="54034"/>
                  </a:cubicBezTo>
                  <a:lnTo>
                    <a:pt x="25855" y="9292"/>
                  </a:lnTo>
                  <a:cubicBezTo>
                    <a:pt x="28272" y="5119"/>
                    <a:pt x="32155" y="2317"/>
                    <a:pt x="36480"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5" name="Shape 317"/>
            <p:cNvSpPr/>
            <p:nvPr userDrawn="1"/>
          </p:nvSpPr>
          <p:spPr>
            <a:xfrm>
              <a:off x="3671559" y="1326747"/>
              <a:ext cx="61094" cy="70523"/>
            </a:xfrm>
            <a:custGeom>
              <a:avLst/>
              <a:gdLst/>
              <a:ahLst/>
              <a:cxnLst/>
              <a:rect l="0" t="0" r="0" b="0"/>
              <a:pathLst>
                <a:path w="61094" h="70523">
                  <a:moveTo>
                    <a:pt x="24505" y="1158"/>
                  </a:moveTo>
                  <a:cubicBezTo>
                    <a:pt x="28830" y="2317"/>
                    <a:pt x="32713" y="5125"/>
                    <a:pt x="35130" y="9309"/>
                  </a:cubicBezTo>
                  <a:cubicBezTo>
                    <a:pt x="35130" y="9309"/>
                    <a:pt x="61094" y="54225"/>
                    <a:pt x="61094" y="54225"/>
                  </a:cubicBezTo>
                  <a:cubicBezTo>
                    <a:pt x="49392" y="58812"/>
                    <a:pt x="39111" y="64407"/>
                    <a:pt x="30121" y="70523"/>
                  </a:cubicBezTo>
                  <a:lnTo>
                    <a:pt x="4835" y="26786"/>
                  </a:lnTo>
                  <a:cubicBezTo>
                    <a:pt x="0" y="18418"/>
                    <a:pt x="2865" y="7734"/>
                    <a:pt x="11222" y="2905"/>
                  </a:cubicBezTo>
                  <a:cubicBezTo>
                    <a:pt x="15411" y="491"/>
                    <a:pt x="20179" y="0"/>
                    <a:pt x="24505"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6" name="Shape 318"/>
            <p:cNvSpPr/>
            <p:nvPr userDrawn="1"/>
          </p:nvSpPr>
          <p:spPr>
            <a:xfrm>
              <a:off x="3786486" y="1297603"/>
              <a:ext cx="34999" cy="71527"/>
            </a:xfrm>
            <a:custGeom>
              <a:avLst/>
              <a:gdLst/>
              <a:ahLst/>
              <a:cxnLst/>
              <a:rect l="0" t="0" r="0" b="0"/>
              <a:pathLst>
                <a:path w="34999" h="71527">
                  <a:moveTo>
                    <a:pt x="17498" y="0"/>
                  </a:moveTo>
                  <a:cubicBezTo>
                    <a:pt x="27167" y="0"/>
                    <a:pt x="34999" y="7821"/>
                    <a:pt x="34999" y="17476"/>
                  </a:cubicBezTo>
                  <a:lnTo>
                    <a:pt x="34999" y="71527"/>
                  </a:lnTo>
                  <a:cubicBezTo>
                    <a:pt x="30513" y="71156"/>
                    <a:pt x="4242" y="71068"/>
                    <a:pt x="0" y="71397"/>
                  </a:cubicBezTo>
                  <a:lnTo>
                    <a:pt x="0" y="17476"/>
                  </a:lnTo>
                  <a:cubicBezTo>
                    <a:pt x="0" y="7821"/>
                    <a:pt x="7852" y="0"/>
                    <a:pt x="17498"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7" name="Shape 319"/>
            <p:cNvSpPr/>
            <p:nvPr userDrawn="1"/>
          </p:nvSpPr>
          <p:spPr>
            <a:xfrm>
              <a:off x="4727149" y="1968124"/>
              <a:ext cx="2198670" cy="2412645"/>
            </a:xfrm>
            <a:custGeom>
              <a:avLst/>
              <a:gdLst/>
              <a:ahLst/>
              <a:cxnLst/>
              <a:rect l="0" t="0" r="0" b="0"/>
              <a:pathLst>
                <a:path w="2198670" h="2412645">
                  <a:moveTo>
                    <a:pt x="1130421" y="18912"/>
                  </a:moveTo>
                  <a:cubicBezTo>
                    <a:pt x="1197093" y="21614"/>
                    <a:pt x="1264488" y="31035"/>
                    <a:pt x="1331788" y="47666"/>
                  </a:cubicBezTo>
                  <a:cubicBezTo>
                    <a:pt x="1870192" y="180717"/>
                    <a:pt x="2198670" y="724831"/>
                    <a:pt x="2065619" y="1263235"/>
                  </a:cubicBezTo>
                  <a:cubicBezTo>
                    <a:pt x="1950287" y="1729938"/>
                    <a:pt x="1525982" y="2038675"/>
                    <a:pt x="1064329" y="2026058"/>
                  </a:cubicBezTo>
                  <a:lnTo>
                    <a:pt x="747352" y="2412645"/>
                  </a:lnTo>
                  <a:lnTo>
                    <a:pt x="653493" y="1926459"/>
                  </a:lnTo>
                  <a:cubicBezTo>
                    <a:pt x="234856" y="1724407"/>
                    <a:pt x="0" y="1250672"/>
                    <a:pt x="115959" y="781434"/>
                  </a:cubicBezTo>
                  <a:cubicBezTo>
                    <a:pt x="232379" y="310329"/>
                    <a:pt x="663716" y="0"/>
                    <a:pt x="1130421" y="18912"/>
                  </a:cubicBezTo>
                  <a:close/>
                </a:path>
              </a:pathLst>
            </a:custGeom>
            <a:solidFill>
              <a:schemeClr val="accent3"/>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48" name="Shape 320"/>
            <p:cNvSpPr/>
            <p:nvPr userDrawn="1"/>
          </p:nvSpPr>
          <p:spPr>
            <a:xfrm>
              <a:off x="5632316" y="2732499"/>
              <a:ext cx="146743" cy="564400"/>
            </a:xfrm>
            <a:custGeom>
              <a:avLst/>
              <a:gdLst/>
              <a:ahLst/>
              <a:cxnLst/>
              <a:rect l="0" t="0" r="0" b="0"/>
              <a:pathLst>
                <a:path w="146743" h="564400">
                  <a:moveTo>
                    <a:pt x="35276" y="0"/>
                  </a:moveTo>
                  <a:lnTo>
                    <a:pt x="146743" y="0"/>
                  </a:lnTo>
                  <a:lnTo>
                    <a:pt x="146743" y="52912"/>
                  </a:lnTo>
                  <a:lnTo>
                    <a:pt x="102650" y="52912"/>
                  </a:lnTo>
                  <a:cubicBezTo>
                    <a:pt x="97772" y="52912"/>
                    <a:pt x="93831" y="56854"/>
                    <a:pt x="93831" y="61731"/>
                  </a:cubicBezTo>
                  <a:cubicBezTo>
                    <a:pt x="93831" y="66594"/>
                    <a:pt x="97772" y="70557"/>
                    <a:pt x="102650" y="70557"/>
                  </a:cubicBezTo>
                  <a:lnTo>
                    <a:pt x="146743" y="70557"/>
                  </a:lnTo>
                  <a:lnTo>
                    <a:pt x="146743" y="107243"/>
                  </a:lnTo>
                  <a:lnTo>
                    <a:pt x="38096" y="107243"/>
                  </a:lnTo>
                  <a:lnTo>
                    <a:pt x="38096" y="459992"/>
                  </a:lnTo>
                  <a:lnTo>
                    <a:pt x="146743" y="459992"/>
                  </a:lnTo>
                  <a:lnTo>
                    <a:pt x="146743" y="476214"/>
                  </a:lnTo>
                  <a:lnTo>
                    <a:pt x="146742" y="476213"/>
                  </a:lnTo>
                  <a:cubicBezTo>
                    <a:pt x="132132" y="476213"/>
                    <a:pt x="120287" y="488052"/>
                    <a:pt x="120287" y="502669"/>
                  </a:cubicBezTo>
                  <a:cubicBezTo>
                    <a:pt x="120287" y="517272"/>
                    <a:pt x="132132" y="529125"/>
                    <a:pt x="146742" y="529125"/>
                  </a:cubicBezTo>
                  <a:lnTo>
                    <a:pt x="146743" y="529125"/>
                  </a:lnTo>
                  <a:lnTo>
                    <a:pt x="146743" y="564400"/>
                  </a:lnTo>
                  <a:lnTo>
                    <a:pt x="35276" y="564400"/>
                  </a:lnTo>
                  <a:cubicBezTo>
                    <a:pt x="15794" y="564400"/>
                    <a:pt x="0" y="548606"/>
                    <a:pt x="0" y="529125"/>
                  </a:cubicBezTo>
                  <a:lnTo>
                    <a:pt x="0" y="35274"/>
                  </a:lnTo>
                  <a:cubicBezTo>
                    <a:pt x="0" y="15794"/>
                    <a:pt x="15794" y="0"/>
                    <a:pt x="3527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9" name="Shape 321"/>
            <p:cNvSpPr/>
            <p:nvPr userDrawn="1"/>
          </p:nvSpPr>
          <p:spPr>
            <a:xfrm>
              <a:off x="5779059" y="2732499"/>
              <a:ext cx="146743" cy="564400"/>
            </a:xfrm>
            <a:custGeom>
              <a:avLst/>
              <a:gdLst/>
              <a:ahLst/>
              <a:cxnLst/>
              <a:rect l="0" t="0" r="0" b="0"/>
              <a:pathLst>
                <a:path w="146743" h="564400">
                  <a:moveTo>
                    <a:pt x="0" y="0"/>
                  </a:moveTo>
                  <a:lnTo>
                    <a:pt x="111468" y="0"/>
                  </a:lnTo>
                  <a:cubicBezTo>
                    <a:pt x="130948" y="0"/>
                    <a:pt x="146743" y="15794"/>
                    <a:pt x="146743" y="35274"/>
                  </a:cubicBezTo>
                  <a:lnTo>
                    <a:pt x="146743" y="529125"/>
                  </a:lnTo>
                  <a:cubicBezTo>
                    <a:pt x="146743" y="548606"/>
                    <a:pt x="130948" y="564400"/>
                    <a:pt x="111468" y="564400"/>
                  </a:cubicBezTo>
                  <a:lnTo>
                    <a:pt x="0" y="564400"/>
                  </a:lnTo>
                  <a:lnTo>
                    <a:pt x="0" y="529125"/>
                  </a:lnTo>
                  <a:lnTo>
                    <a:pt x="18704" y="521373"/>
                  </a:lnTo>
                  <a:cubicBezTo>
                    <a:pt x="23492" y="516585"/>
                    <a:pt x="26456" y="509970"/>
                    <a:pt x="26456" y="502669"/>
                  </a:cubicBezTo>
                  <a:cubicBezTo>
                    <a:pt x="26456" y="495360"/>
                    <a:pt x="23492" y="488747"/>
                    <a:pt x="18704" y="483960"/>
                  </a:cubicBezTo>
                  <a:lnTo>
                    <a:pt x="0" y="476214"/>
                  </a:lnTo>
                  <a:lnTo>
                    <a:pt x="0" y="459992"/>
                  </a:lnTo>
                  <a:lnTo>
                    <a:pt x="108647" y="459992"/>
                  </a:lnTo>
                  <a:cubicBezTo>
                    <a:pt x="108647" y="459992"/>
                    <a:pt x="108647" y="107243"/>
                    <a:pt x="108647" y="107243"/>
                  </a:cubicBezTo>
                  <a:lnTo>
                    <a:pt x="0" y="107243"/>
                  </a:lnTo>
                  <a:lnTo>
                    <a:pt x="0" y="70557"/>
                  </a:lnTo>
                  <a:lnTo>
                    <a:pt x="44094" y="70557"/>
                  </a:lnTo>
                  <a:cubicBezTo>
                    <a:pt x="48964" y="70557"/>
                    <a:pt x="52913" y="66601"/>
                    <a:pt x="52913" y="61738"/>
                  </a:cubicBezTo>
                  <a:cubicBezTo>
                    <a:pt x="52913" y="56860"/>
                    <a:pt x="48964" y="52912"/>
                    <a:pt x="44094" y="52912"/>
                  </a:cubicBezTo>
                  <a:lnTo>
                    <a:pt x="0" y="5291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0" name="Shape 322"/>
            <p:cNvSpPr/>
            <p:nvPr userDrawn="1"/>
          </p:nvSpPr>
          <p:spPr>
            <a:xfrm>
              <a:off x="1785630" y="2197005"/>
              <a:ext cx="2259020" cy="2296018"/>
            </a:xfrm>
            <a:custGeom>
              <a:avLst/>
              <a:gdLst/>
              <a:ahLst/>
              <a:cxnLst/>
              <a:rect l="0" t="0" r="0" b="0"/>
              <a:pathLst>
                <a:path w="2259020" h="2296018">
                  <a:moveTo>
                    <a:pt x="1186961" y="6751"/>
                  </a:moveTo>
                  <a:cubicBezTo>
                    <a:pt x="1542821" y="21602"/>
                    <a:pt x="1879522" y="225801"/>
                    <a:pt x="2047380" y="568152"/>
                  </a:cubicBezTo>
                  <a:cubicBezTo>
                    <a:pt x="2259020" y="999801"/>
                    <a:pt x="2132437" y="1509044"/>
                    <a:pt x="1770678" y="1796125"/>
                  </a:cubicBezTo>
                  <a:lnTo>
                    <a:pt x="1776354" y="2296018"/>
                  </a:lnTo>
                  <a:lnTo>
                    <a:pt x="1391940" y="1983909"/>
                  </a:lnTo>
                  <a:cubicBezTo>
                    <a:pt x="941370" y="2098223"/>
                    <a:pt x="456947" y="1886282"/>
                    <a:pt x="244156" y="1452288"/>
                  </a:cubicBezTo>
                  <a:cubicBezTo>
                    <a:pt x="0" y="954322"/>
                    <a:pt x="205914" y="352826"/>
                    <a:pt x="703878" y="108670"/>
                  </a:cubicBezTo>
                  <a:cubicBezTo>
                    <a:pt x="859493" y="32370"/>
                    <a:pt x="1025206" y="0"/>
                    <a:pt x="1186961" y="6751"/>
                  </a:cubicBezTo>
                  <a:close/>
                </a:path>
              </a:pathLst>
            </a:custGeom>
            <a:solidFill>
              <a:schemeClr val="accent5"/>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51" name="Shape 323"/>
            <p:cNvSpPr/>
            <p:nvPr userDrawn="1"/>
          </p:nvSpPr>
          <p:spPr>
            <a:xfrm>
              <a:off x="2920965" y="3136995"/>
              <a:ext cx="279652" cy="218067"/>
            </a:xfrm>
            <a:custGeom>
              <a:avLst/>
              <a:gdLst/>
              <a:ahLst/>
              <a:cxnLst/>
              <a:rect l="0" t="0" r="0" b="0"/>
              <a:pathLst>
                <a:path w="279652" h="218067">
                  <a:moveTo>
                    <a:pt x="194202" y="0"/>
                  </a:moveTo>
                  <a:lnTo>
                    <a:pt x="245598" y="0"/>
                  </a:lnTo>
                  <a:cubicBezTo>
                    <a:pt x="264404" y="0"/>
                    <a:pt x="279652" y="15106"/>
                    <a:pt x="279652" y="33739"/>
                  </a:cubicBezTo>
                  <a:lnTo>
                    <a:pt x="279652" y="154823"/>
                  </a:lnTo>
                  <a:cubicBezTo>
                    <a:pt x="279652" y="173455"/>
                    <a:pt x="264404" y="188562"/>
                    <a:pt x="245598" y="188562"/>
                  </a:cubicBezTo>
                  <a:lnTo>
                    <a:pt x="225275" y="188562"/>
                  </a:lnTo>
                  <a:lnTo>
                    <a:pt x="225275" y="218067"/>
                  </a:lnTo>
                  <a:lnTo>
                    <a:pt x="170147" y="188562"/>
                  </a:lnTo>
                  <a:lnTo>
                    <a:pt x="34054" y="188562"/>
                  </a:lnTo>
                  <a:cubicBezTo>
                    <a:pt x="15246" y="188562"/>
                    <a:pt x="0" y="173455"/>
                    <a:pt x="0" y="154823"/>
                  </a:cubicBezTo>
                  <a:lnTo>
                    <a:pt x="0" y="130839"/>
                  </a:lnTo>
                  <a:lnTo>
                    <a:pt x="133074" y="130839"/>
                  </a:lnTo>
                  <a:cubicBezTo>
                    <a:pt x="167341" y="130839"/>
                    <a:pt x="194202" y="103105"/>
                    <a:pt x="194202" y="69155"/>
                  </a:cubicBezTo>
                  <a:lnTo>
                    <a:pt x="194202"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2" name="Shape 324"/>
            <p:cNvSpPr/>
            <p:nvPr userDrawn="1"/>
          </p:nvSpPr>
          <p:spPr>
            <a:xfrm>
              <a:off x="2715111" y="2994611"/>
              <a:ext cx="384520" cy="306577"/>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53" name="Content Placeholder 55"/>
          <p:cNvSpPr>
            <a:spLocks noGrp="1"/>
          </p:cNvSpPr>
          <p:nvPr>
            <p:ph sz="quarter" idx="11" hasCustomPrompt="1"/>
          </p:nvPr>
        </p:nvSpPr>
        <p:spPr>
          <a:xfrm>
            <a:off x="1907441" y="3861033"/>
            <a:ext cx="5105435" cy="370596"/>
          </a:xfrm>
        </p:spPr>
        <p:txBody>
          <a:bodyPr>
            <a:noAutofit/>
          </a:bodyPr>
          <a:lstStyle>
            <a:lvl1pPr marL="0" indent="0" algn="ctr">
              <a:buNone/>
              <a:defRPr sz="2000">
                <a:solidFill>
                  <a:schemeClr val="tx1"/>
                </a:solidFill>
                <a:latin typeface="Gill Sans MT" panose="020B0502020104020203" pitchFamily="34" charset="0"/>
              </a:defRPr>
            </a:lvl1pPr>
          </a:lstStyle>
          <a:p>
            <a:pPr lvl="0"/>
            <a:r>
              <a:rPr lang="en-GB"/>
              <a:t>Heading here</a:t>
            </a:r>
          </a:p>
        </p:txBody>
      </p:sp>
    </p:spTree>
    <p:extLst>
      <p:ext uri="{BB962C8B-B14F-4D97-AF65-F5344CB8AC3E}">
        <p14:creationId xmlns:p14="http://schemas.microsoft.com/office/powerpoint/2010/main" val="2879280879"/>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usiness intelligenc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0" name="Group 49"/>
          <p:cNvGrpSpPr/>
          <p:nvPr userDrawn="1"/>
        </p:nvGrpSpPr>
        <p:grpSpPr>
          <a:xfrm>
            <a:off x="741935" y="795523"/>
            <a:ext cx="4099855" cy="3230377"/>
            <a:chOff x="2291193" y="881473"/>
            <a:chExt cx="6448629" cy="5081034"/>
          </a:xfrm>
        </p:grpSpPr>
        <p:grpSp>
          <p:nvGrpSpPr>
            <p:cNvPr id="51" name="Group"/>
            <p:cNvGrpSpPr/>
            <p:nvPr userDrawn="1"/>
          </p:nvGrpSpPr>
          <p:grpSpPr>
            <a:xfrm>
              <a:off x="2291193" y="881473"/>
              <a:ext cx="6448629" cy="5081034"/>
              <a:chOff x="-454876" y="-3"/>
              <a:chExt cx="9171383" cy="7226358"/>
            </a:xfrm>
          </p:grpSpPr>
          <p:grpSp>
            <p:nvGrpSpPr>
              <p:cNvPr id="57" name="Group"/>
              <p:cNvGrpSpPr/>
              <p:nvPr/>
            </p:nvGrpSpPr>
            <p:grpSpPr>
              <a:xfrm>
                <a:off x="-454876" y="-3"/>
                <a:ext cx="9171383" cy="4775420"/>
                <a:chOff x="-454875" y="-2"/>
                <a:chExt cx="9171381" cy="4775418"/>
              </a:xfrm>
            </p:grpSpPr>
            <p:grpSp>
              <p:nvGrpSpPr>
                <p:cNvPr id="59" name="Group"/>
                <p:cNvGrpSpPr/>
                <p:nvPr/>
              </p:nvGrpSpPr>
              <p:grpSpPr>
                <a:xfrm>
                  <a:off x="499142" y="819661"/>
                  <a:ext cx="7358905" cy="3682561"/>
                  <a:chOff x="0" y="0"/>
                  <a:chExt cx="7358904" cy="3682559"/>
                </a:xfrm>
              </p:grpSpPr>
              <p:sp>
                <p:nvSpPr>
                  <p:cNvPr id="66" name="Line"/>
                  <p:cNvSpPr/>
                  <p:nvPr/>
                </p:nvSpPr>
                <p:spPr>
                  <a:xfrm flipV="1">
                    <a:off x="4285712" y="2144342"/>
                    <a:ext cx="2450029" cy="153821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7" name="Line"/>
                  <p:cNvSpPr/>
                  <p:nvPr/>
                </p:nvSpPr>
                <p:spPr>
                  <a:xfrm flipV="1">
                    <a:off x="6684379" y="65949"/>
                    <a:ext cx="644338" cy="211218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8" name="Line"/>
                  <p:cNvSpPr/>
                  <p:nvPr/>
                </p:nvSpPr>
                <p:spPr>
                  <a:xfrm flipH="1">
                    <a:off x="4296852" y="-1"/>
                    <a:ext cx="3062053" cy="1878963"/>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9" name="Line"/>
                  <p:cNvSpPr/>
                  <p:nvPr/>
                </p:nvSpPr>
                <p:spPr>
                  <a:xfrm flipH="1" flipV="1">
                    <a:off x="576879" y="630777"/>
                    <a:ext cx="3728317" cy="1233932"/>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70" name="Line"/>
                  <p:cNvSpPr/>
                  <p:nvPr/>
                </p:nvSpPr>
                <p:spPr>
                  <a:xfrm flipH="1">
                    <a:off x="0" y="595218"/>
                    <a:ext cx="534345" cy="2310975"/>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0" name="Group"/>
                <p:cNvGrpSpPr/>
                <p:nvPr/>
              </p:nvGrpSpPr>
              <p:grpSpPr>
                <a:xfrm>
                  <a:off x="-454875" y="-2"/>
                  <a:ext cx="9171381" cy="4775418"/>
                  <a:chOff x="-454874" y="-1"/>
                  <a:chExt cx="9171379" cy="4775417"/>
                </a:xfrm>
              </p:grpSpPr>
              <p:sp>
                <p:nvSpPr>
                  <p:cNvPr id="61" name="Circle"/>
                  <p:cNvSpPr/>
                  <p:nvPr/>
                </p:nvSpPr>
                <p:spPr>
                  <a:xfrm>
                    <a:off x="-454874" y="3034171"/>
                    <a:ext cx="1741246" cy="1741245"/>
                  </a:xfrm>
                  <a:prstGeom prst="ellipse">
                    <a:avLst/>
                  </a:prstGeom>
                  <a:solidFill>
                    <a:schemeClr val="accent3"/>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2" name="Circle"/>
                  <p:cNvSpPr/>
                  <p:nvPr userDrawn="1"/>
                </p:nvSpPr>
                <p:spPr>
                  <a:xfrm>
                    <a:off x="653470" y="933475"/>
                    <a:ext cx="1033929" cy="1033929"/>
                  </a:xfrm>
                  <a:prstGeom prst="ellipse">
                    <a:avLst/>
                  </a:prstGeom>
                  <a:solidFill>
                    <a:schemeClr val="accent6"/>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3" name="Circle"/>
                  <p:cNvSpPr/>
                  <p:nvPr/>
                </p:nvSpPr>
                <p:spPr>
                  <a:xfrm>
                    <a:off x="4313868" y="2214378"/>
                    <a:ext cx="908002" cy="908003"/>
                  </a:xfrm>
                  <a:prstGeom prst="ellipse">
                    <a:avLst/>
                  </a:prstGeom>
                  <a:solidFill>
                    <a:schemeClr val="accent5"/>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4" name="Circle"/>
                  <p:cNvSpPr/>
                  <p:nvPr/>
                </p:nvSpPr>
                <p:spPr>
                  <a:xfrm>
                    <a:off x="6581495" y="2280012"/>
                    <a:ext cx="1288873" cy="1288873"/>
                  </a:xfrm>
                  <a:prstGeom prst="ellipse">
                    <a:avLst/>
                  </a:prstGeom>
                  <a:solidFill>
                    <a:srgbClr val="00B0F0"/>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5" name="Circle"/>
                  <p:cNvSpPr/>
                  <p:nvPr/>
                </p:nvSpPr>
                <p:spPr>
                  <a:xfrm>
                    <a:off x="7045795" y="-1"/>
                    <a:ext cx="1670710" cy="1670711"/>
                  </a:xfrm>
                  <a:prstGeom prst="ellipse">
                    <a:avLst/>
                  </a:prstGeom>
                  <a:solidFill>
                    <a:schemeClr val="accent4"/>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sp>
            <p:nvSpPr>
              <p:cNvPr id="58" name="Shape"/>
              <p:cNvSpPr/>
              <p:nvPr/>
            </p:nvSpPr>
            <p:spPr>
              <a:xfrm rot="21564362">
                <a:off x="1810726" y="3359738"/>
                <a:ext cx="3866616" cy="3866617"/>
              </a:xfrm>
              <a:custGeom>
                <a:avLst/>
                <a:gdLst/>
                <a:ahLst/>
                <a:cxnLst>
                  <a:cxn ang="0">
                    <a:pos x="wd2" y="hd2"/>
                  </a:cxn>
                  <a:cxn ang="5400000">
                    <a:pos x="wd2" y="hd2"/>
                  </a:cxn>
                  <a:cxn ang="10800000">
                    <a:pos x="wd2" y="hd2"/>
                  </a:cxn>
                  <a:cxn ang="16200000">
                    <a:pos x="wd2" y="hd2"/>
                  </a:cxn>
                </a:cxnLst>
                <a:rect l="0" t="0" r="r" b="b"/>
                <a:pathLst>
                  <a:path w="21367" h="21010" extrusionOk="0">
                    <a:moveTo>
                      <a:pt x="8505" y="13647"/>
                    </a:moveTo>
                    <a:cubicBezTo>
                      <a:pt x="5529" y="13647"/>
                      <a:pt x="3116" y="11263"/>
                      <a:pt x="3116" y="8322"/>
                    </a:cubicBezTo>
                    <a:cubicBezTo>
                      <a:pt x="3116" y="5382"/>
                      <a:pt x="5529" y="2999"/>
                      <a:pt x="8505" y="2999"/>
                    </a:cubicBezTo>
                    <a:cubicBezTo>
                      <a:pt x="11481" y="2999"/>
                      <a:pt x="13894" y="5382"/>
                      <a:pt x="13894" y="8322"/>
                    </a:cubicBezTo>
                    <a:cubicBezTo>
                      <a:pt x="13894" y="11263"/>
                      <a:pt x="11481" y="13647"/>
                      <a:pt x="8505" y="13647"/>
                    </a:cubicBezTo>
                    <a:close/>
                    <a:moveTo>
                      <a:pt x="21039" y="18205"/>
                    </a:moveTo>
                    <a:cubicBezTo>
                      <a:pt x="20257" y="17063"/>
                      <a:pt x="16910" y="14118"/>
                      <a:pt x="15508" y="12905"/>
                    </a:cubicBezTo>
                    <a:cubicBezTo>
                      <a:pt x="16378" y="11592"/>
                      <a:pt x="16888" y="10026"/>
                      <a:pt x="16888" y="8341"/>
                    </a:cubicBezTo>
                    <a:cubicBezTo>
                      <a:pt x="16888" y="3734"/>
                      <a:pt x="13108" y="0"/>
                      <a:pt x="8445" y="0"/>
                    </a:cubicBezTo>
                    <a:cubicBezTo>
                      <a:pt x="3781" y="0"/>
                      <a:pt x="0" y="3734"/>
                      <a:pt x="0" y="8341"/>
                    </a:cubicBezTo>
                    <a:cubicBezTo>
                      <a:pt x="0" y="12948"/>
                      <a:pt x="3781" y="16682"/>
                      <a:pt x="8445" y="16682"/>
                    </a:cubicBezTo>
                    <a:cubicBezTo>
                      <a:pt x="10043" y="16682"/>
                      <a:pt x="11532" y="16235"/>
                      <a:pt x="12806" y="15473"/>
                    </a:cubicBezTo>
                    <a:lnTo>
                      <a:pt x="18413" y="20577"/>
                    </a:lnTo>
                    <a:cubicBezTo>
                      <a:pt x="18413" y="20577"/>
                      <a:pt x="19615" y="21600"/>
                      <a:pt x="20819" y="20500"/>
                    </a:cubicBezTo>
                    <a:cubicBezTo>
                      <a:pt x="21600" y="19785"/>
                      <a:pt x="21427" y="18770"/>
                      <a:pt x="21039" y="18205"/>
                    </a:cubicBezTo>
                    <a:close/>
                  </a:path>
                </a:pathLst>
              </a:custGeom>
              <a:solidFill>
                <a:srgbClr val="B9B9B9"/>
              </a:solidFill>
              <a:ln w="12700" cap="flat">
                <a:noFill/>
                <a:miter lim="400000"/>
              </a:ln>
              <a:effectLst/>
            </p:spPr>
            <p:txBody>
              <a:bodyPr wrap="square" lIns="0" tIns="0" rIns="0" bIns="0"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52" name="Shape"/>
            <p:cNvSpPr/>
            <p:nvPr userDrawn="1"/>
          </p:nvSpPr>
          <p:spPr>
            <a:xfrm>
              <a:off x="2521253" y="3234705"/>
              <a:ext cx="608051" cy="749384"/>
            </a:xfrm>
            <a:custGeom>
              <a:avLst/>
              <a:gdLst/>
              <a:ahLst/>
              <a:cxnLst>
                <a:cxn ang="0">
                  <a:pos x="wd2" y="hd2"/>
                </a:cxn>
                <a:cxn ang="5400000">
                  <a:pos x="wd2" y="hd2"/>
                </a:cxn>
                <a:cxn ang="10800000">
                  <a:pos x="wd2" y="hd2"/>
                </a:cxn>
                <a:cxn ang="16200000">
                  <a:pos x="wd2" y="hd2"/>
                </a:cxn>
              </a:cxnLst>
              <a:rect l="0" t="0" r="r" b="b"/>
              <a:pathLst>
                <a:path w="21339" h="21341" extrusionOk="0">
                  <a:moveTo>
                    <a:pt x="12205" y="0"/>
                  </a:moveTo>
                  <a:cubicBezTo>
                    <a:pt x="11720" y="1"/>
                    <a:pt x="11326" y="320"/>
                    <a:pt x="11326" y="713"/>
                  </a:cubicBezTo>
                  <a:lnTo>
                    <a:pt x="11325" y="2819"/>
                  </a:lnTo>
                  <a:cubicBezTo>
                    <a:pt x="11950" y="2747"/>
                    <a:pt x="12537" y="2740"/>
                    <a:pt x="13081" y="2776"/>
                  </a:cubicBezTo>
                  <a:lnTo>
                    <a:pt x="13083" y="713"/>
                  </a:lnTo>
                  <a:cubicBezTo>
                    <a:pt x="13083" y="320"/>
                    <a:pt x="12690" y="1"/>
                    <a:pt x="12205" y="0"/>
                  </a:cubicBezTo>
                  <a:close/>
                  <a:moveTo>
                    <a:pt x="18280" y="1334"/>
                  </a:moveTo>
                  <a:cubicBezTo>
                    <a:pt x="17859" y="1138"/>
                    <a:pt x="17322" y="1255"/>
                    <a:pt x="17079" y="1596"/>
                  </a:cubicBezTo>
                  <a:lnTo>
                    <a:pt x="15817" y="3366"/>
                  </a:lnTo>
                  <a:cubicBezTo>
                    <a:pt x="16385" y="3577"/>
                    <a:pt x="16889" y="3826"/>
                    <a:pt x="17333" y="4087"/>
                  </a:cubicBezTo>
                  <a:lnTo>
                    <a:pt x="18600" y="2308"/>
                  </a:lnTo>
                  <a:cubicBezTo>
                    <a:pt x="18843" y="1966"/>
                    <a:pt x="18700" y="1531"/>
                    <a:pt x="18280" y="1334"/>
                  </a:cubicBezTo>
                  <a:close/>
                  <a:moveTo>
                    <a:pt x="879" y="9125"/>
                  </a:moveTo>
                  <a:cubicBezTo>
                    <a:pt x="394" y="9126"/>
                    <a:pt x="0" y="9445"/>
                    <a:pt x="0" y="9839"/>
                  </a:cubicBezTo>
                  <a:cubicBezTo>
                    <a:pt x="0" y="10232"/>
                    <a:pt x="393" y="10551"/>
                    <a:pt x="879" y="10551"/>
                  </a:cubicBezTo>
                  <a:lnTo>
                    <a:pt x="3404" y="10550"/>
                  </a:lnTo>
                  <a:cubicBezTo>
                    <a:pt x="3351" y="10107"/>
                    <a:pt x="3343" y="9629"/>
                    <a:pt x="3405" y="9124"/>
                  </a:cubicBezTo>
                  <a:cubicBezTo>
                    <a:pt x="3405" y="9124"/>
                    <a:pt x="879" y="9125"/>
                    <a:pt x="879" y="9125"/>
                  </a:cubicBezTo>
                  <a:close/>
                  <a:moveTo>
                    <a:pt x="2851" y="4649"/>
                  </a:moveTo>
                  <a:cubicBezTo>
                    <a:pt x="2431" y="4453"/>
                    <a:pt x="1894" y="4570"/>
                    <a:pt x="1651" y="4911"/>
                  </a:cubicBezTo>
                  <a:cubicBezTo>
                    <a:pt x="1408" y="5251"/>
                    <a:pt x="1552" y="5687"/>
                    <a:pt x="1973" y="5884"/>
                  </a:cubicBezTo>
                  <a:lnTo>
                    <a:pt x="4171" y="6912"/>
                  </a:lnTo>
                  <a:cubicBezTo>
                    <a:pt x="4408" y="6513"/>
                    <a:pt x="4715" y="6106"/>
                    <a:pt x="5109" y="5706"/>
                  </a:cubicBezTo>
                  <a:cubicBezTo>
                    <a:pt x="5109" y="5706"/>
                    <a:pt x="2851" y="4649"/>
                    <a:pt x="2851" y="4649"/>
                  </a:cubicBezTo>
                  <a:close/>
                  <a:moveTo>
                    <a:pt x="6118" y="1310"/>
                  </a:moveTo>
                  <a:cubicBezTo>
                    <a:pt x="5698" y="1506"/>
                    <a:pt x="5553" y="1942"/>
                    <a:pt x="5795" y="2283"/>
                  </a:cubicBezTo>
                  <a:lnTo>
                    <a:pt x="7150" y="4186"/>
                  </a:lnTo>
                  <a:cubicBezTo>
                    <a:pt x="7326" y="4088"/>
                    <a:pt x="8471" y="3556"/>
                    <a:pt x="8675" y="3478"/>
                  </a:cubicBezTo>
                  <a:lnTo>
                    <a:pt x="7318" y="1570"/>
                  </a:lnTo>
                  <a:cubicBezTo>
                    <a:pt x="7075" y="1229"/>
                    <a:pt x="6538" y="1113"/>
                    <a:pt x="6118" y="1310"/>
                  </a:cubicBezTo>
                  <a:close/>
                  <a:moveTo>
                    <a:pt x="18708" y="6478"/>
                  </a:moveTo>
                  <a:cubicBezTo>
                    <a:pt x="17247" y="4749"/>
                    <a:pt x="13396" y="2259"/>
                    <a:pt x="8417" y="4592"/>
                  </a:cubicBezTo>
                  <a:cubicBezTo>
                    <a:pt x="8416" y="4592"/>
                    <a:pt x="8415" y="4593"/>
                    <a:pt x="8414" y="4593"/>
                  </a:cubicBezTo>
                  <a:cubicBezTo>
                    <a:pt x="8414" y="4593"/>
                    <a:pt x="8413" y="4593"/>
                    <a:pt x="8413" y="4594"/>
                  </a:cubicBezTo>
                  <a:cubicBezTo>
                    <a:pt x="8412" y="4594"/>
                    <a:pt x="8411" y="4594"/>
                    <a:pt x="8411" y="4595"/>
                  </a:cubicBezTo>
                  <a:cubicBezTo>
                    <a:pt x="8410" y="4595"/>
                    <a:pt x="8409" y="4595"/>
                    <a:pt x="8409" y="4596"/>
                  </a:cubicBezTo>
                  <a:cubicBezTo>
                    <a:pt x="3429" y="6929"/>
                    <a:pt x="4160" y="10880"/>
                    <a:pt x="5276" y="12771"/>
                  </a:cubicBezTo>
                  <a:cubicBezTo>
                    <a:pt x="6289" y="14473"/>
                    <a:pt x="8765" y="15342"/>
                    <a:pt x="9094" y="15507"/>
                  </a:cubicBezTo>
                  <a:cubicBezTo>
                    <a:pt x="9630" y="15775"/>
                    <a:pt x="12317" y="16498"/>
                    <a:pt x="13014" y="17370"/>
                  </a:cubicBezTo>
                  <a:cubicBezTo>
                    <a:pt x="13975" y="18570"/>
                    <a:pt x="14185" y="18516"/>
                    <a:pt x="15033" y="18314"/>
                  </a:cubicBezTo>
                  <a:cubicBezTo>
                    <a:pt x="15896" y="18109"/>
                    <a:pt x="19095" y="16611"/>
                    <a:pt x="19745" y="16106"/>
                  </a:cubicBezTo>
                  <a:cubicBezTo>
                    <a:pt x="20384" y="15611"/>
                    <a:pt x="20547" y="15491"/>
                    <a:pt x="19747" y="14216"/>
                  </a:cubicBezTo>
                  <a:cubicBezTo>
                    <a:pt x="19165" y="13290"/>
                    <a:pt x="19737" y="11040"/>
                    <a:pt x="19718" y="10529"/>
                  </a:cubicBezTo>
                  <a:cubicBezTo>
                    <a:pt x="19707" y="10216"/>
                    <a:pt x="20017" y="8041"/>
                    <a:pt x="18708" y="6478"/>
                  </a:cubicBezTo>
                  <a:close/>
                  <a:moveTo>
                    <a:pt x="21272" y="17648"/>
                  </a:moveTo>
                  <a:cubicBezTo>
                    <a:pt x="21133" y="17452"/>
                    <a:pt x="20824" y="17385"/>
                    <a:pt x="20583" y="17498"/>
                  </a:cubicBezTo>
                  <a:lnTo>
                    <a:pt x="16099" y="19599"/>
                  </a:lnTo>
                  <a:cubicBezTo>
                    <a:pt x="15858" y="19712"/>
                    <a:pt x="15775" y="19962"/>
                    <a:pt x="15914" y="20158"/>
                  </a:cubicBezTo>
                  <a:lnTo>
                    <a:pt x="15914" y="20158"/>
                  </a:lnTo>
                  <a:cubicBezTo>
                    <a:pt x="16053" y="20353"/>
                    <a:pt x="16361" y="20420"/>
                    <a:pt x="16603" y="20307"/>
                  </a:cubicBezTo>
                  <a:lnTo>
                    <a:pt x="21087" y="18206"/>
                  </a:lnTo>
                  <a:cubicBezTo>
                    <a:pt x="21328" y="18093"/>
                    <a:pt x="21411" y="17843"/>
                    <a:pt x="21272" y="17648"/>
                  </a:cubicBezTo>
                  <a:cubicBezTo>
                    <a:pt x="21272" y="17648"/>
                    <a:pt x="21272" y="17648"/>
                    <a:pt x="21272" y="17648"/>
                  </a:cubicBezTo>
                  <a:close/>
                  <a:moveTo>
                    <a:pt x="20584" y="16680"/>
                  </a:moveTo>
                  <a:cubicBezTo>
                    <a:pt x="20445" y="16485"/>
                    <a:pt x="20136" y="16418"/>
                    <a:pt x="19895" y="16531"/>
                  </a:cubicBezTo>
                  <a:lnTo>
                    <a:pt x="15411" y="18632"/>
                  </a:lnTo>
                  <a:cubicBezTo>
                    <a:pt x="15170" y="18745"/>
                    <a:pt x="15087" y="18995"/>
                    <a:pt x="15226" y="19190"/>
                  </a:cubicBezTo>
                  <a:lnTo>
                    <a:pt x="15226" y="19190"/>
                  </a:lnTo>
                  <a:cubicBezTo>
                    <a:pt x="15365" y="19386"/>
                    <a:pt x="15673" y="19453"/>
                    <a:pt x="15915" y="19340"/>
                  </a:cubicBezTo>
                  <a:lnTo>
                    <a:pt x="20399" y="17239"/>
                  </a:lnTo>
                  <a:cubicBezTo>
                    <a:pt x="20640" y="17126"/>
                    <a:pt x="20723" y="16876"/>
                    <a:pt x="20584" y="16680"/>
                  </a:cubicBezTo>
                  <a:cubicBezTo>
                    <a:pt x="20584" y="16680"/>
                    <a:pt x="20584" y="16680"/>
                    <a:pt x="20584" y="16680"/>
                  </a:cubicBezTo>
                  <a:close/>
                  <a:moveTo>
                    <a:pt x="17079" y="20429"/>
                  </a:moveTo>
                  <a:lnTo>
                    <a:pt x="20979" y="18602"/>
                  </a:lnTo>
                  <a:cubicBezTo>
                    <a:pt x="21600" y="19474"/>
                    <a:pt x="21230" y="20591"/>
                    <a:pt x="20153" y="21095"/>
                  </a:cubicBezTo>
                  <a:cubicBezTo>
                    <a:pt x="19076" y="21600"/>
                    <a:pt x="17700" y="21302"/>
                    <a:pt x="17079" y="20429"/>
                  </a:cubicBezTo>
                  <a:close/>
                </a:path>
              </a:pathLst>
            </a:custGeom>
            <a:solidFill>
              <a:schemeClr val="bg1"/>
            </a:solidFill>
            <a:ln w="12700">
              <a:miter lim="400000"/>
            </a:ln>
          </p:spPr>
          <p:txBody>
            <a:bodyPr lIns="0" tIns="0" rIns="0" bIns="0" anchor="ct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3" name="Shape"/>
            <p:cNvSpPr/>
            <p:nvPr userDrawn="1"/>
          </p:nvSpPr>
          <p:spPr>
            <a:xfrm>
              <a:off x="5768231" y="2594543"/>
              <a:ext cx="390408" cy="358409"/>
            </a:xfrm>
            <a:custGeom>
              <a:avLst/>
              <a:gdLst/>
              <a:ahLst/>
              <a:cxnLst>
                <a:cxn ang="0">
                  <a:pos x="wd2" y="hd2"/>
                </a:cxn>
                <a:cxn ang="5400000">
                  <a:pos x="wd2" y="hd2"/>
                </a:cxn>
                <a:cxn ang="10800000">
                  <a:pos x="wd2" y="hd2"/>
                </a:cxn>
                <a:cxn ang="16200000">
                  <a:pos x="wd2" y="hd2"/>
                </a:cxn>
              </a:cxnLst>
              <a:rect l="0" t="0" r="r" b="b"/>
              <a:pathLst>
                <a:path w="20321" h="19826" extrusionOk="0">
                  <a:moveTo>
                    <a:pt x="12958" y="9827"/>
                  </a:moveTo>
                  <a:lnTo>
                    <a:pt x="10443" y="15677"/>
                  </a:lnTo>
                  <a:lnTo>
                    <a:pt x="6675" y="7947"/>
                  </a:lnTo>
                  <a:lnTo>
                    <a:pt x="5154" y="11224"/>
                  </a:lnTo>
                  <a:lnTo>
                    <a:pt x="1617" y="11224"/>
                  </a:lnTo>
                  <a:cubicBezTo>
                    <a:pt x="2002" y="11924"/>
                    <a:pt x="2436" y="12597"/>
                    <a:pt x="2901" y="13221"/>
                  </a:cubicBezTo>
                  <a:cubicBezTo>
                    <a:pt x="5879" y="17216"/>
                    <a:pt x="10161" y="19826"/>
                    <a:pt x="10161" y="19826"/>
                  </a:cubicBezTo>
                  <a:cubicBezTo>
                    <a:pt x="10161" y="19826"/>
                    <a:pt x="14442" y="17216"/>
                    <a:pt x="17420" y="13221"/>
                  </a:cubicBezTo>
                  <a:cubicBezTo>
                    <a:pt x="17889" y="12592"/>
                    <a:pt x="18326" y="11914"/>
                    <a:pt x="18713" y="11207"/>
                  </a:cubicBezTo>
                  <a:lnTo>
                    <a:pt x="13662" y="11207"/>
                  </a:lnTo>
                  <a:cubicBezTo>
                    <a:pt x="13662" y="11207"/>
                    <a:pt x="12958" y="9827"/>
                    <a:pt x="12958" y="9827"/>
                  </a:cubicBezTo>
                  <a:close/>
                  <a:moveTo>
                    <a:pt x="19273" y="10087"/>
                  </a:moveTo>
                  <a:lnTo>
                    <a:pt x="14290" y="10087"/>
                  </a:lnTo>
                  <a:lnTo>
                    <a:pt x="12878" y="7318"/>
                  </a:lnTo>
                  <a:lnTo>
                    <a:pt x="10383" y="13120"/>
                  </a:lnTo>
                  <a:lnTo>
                    <a:pt x="6652" y="5463"/>
                  </a:lnTo>
                  <a:lnTo>
                    <a:pt x="4499" y="10103"/>
                  </a:lnTo>
                  <a:lnTo>
                    <a:pt x="1056" y="10103"/>
                  </a:lnTo>
                  <a:cubicBezTo>
                    <a:pt x="-426" y="6815"/>
                    <a:pt x="-642" y="3168"/>
                    <a:pt x="2347" y="1052"/>
                  </a:cubicBezTo>
                  <a:cubicBezTo>
                    <a:pt x="6340" y="-1774"/>
                    <a:pt x="10161" y="1989"/>
                    <a:pt x="10161" y="1989"/>
                  </a:cubicBezTo>
                  <a:cubicBezTo>
                    <a:pt x="10161" y="1989"/>
                    <a:pt x="13981" y="-1774"/>
                    <a:pt x="17974" y="1052"/>
                  </a:cubicBezTo>
                  <a:cubicBezTo>
                    <a:pt x="20958" y="3164"/>
                    <a:pt x="20748" y="6803"/>
                    <a:pt x="19273" y="1008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4" name="Shape"/>
            <p:cNvSpPr/>
            <p:nvPr userDrawn="1"/>
          </p:nvSpPr>
          <p:spPr>
            <a:xfrm>
              <a:off x="7491911" y="2662051"/>
              <a:ext cx="437086" cy="532898"/>
            </a:xfrm>
            <a:custGeom>
              <a:avLst/>
              <a:gdLst/>
              <a:ahLst/>
              <a:cxnLst>
                <a:cxn ang="0">
                  <a:pos x="wd2" y="hd2"/>
                </a:cxn>
                <a:cxn ang="5400000">
                  <a:pos x="wd2" y="hd2"/>
                </a:cxn>
                <a:cxn ang="10800000">
                  <a:pos x="wd2" y="hd2"/>
                </a:cxn>
                <a:cxn ang="16200000">
                  <a:pos x="wd2" y="hd2"/>
                </a:cxn>
              </a:cxnLst>
              <a:rect l="0" t="0" r="r" b="b"/>
              <a:pathLst>
                <a:path w="21600" h="21600" extrusionOk="0">
                  <a:moveTo>
                    <a:pt x="17940" y="20704"/>
                  </a:moveTo>
                  <a:lnTo>
                    <a:pt x="3661" y="20704"/>
                  </a:lnTo>
                  <a:cubicBezTo>
                    <a:pt x="2245" y="20702"/>
                    <a:pt x="1093" y="19756"/>
                    <a:pt x="1093" y="18595"/>
                  </a:cubicBezTo>
                  <a:cubicBezTo>
                    <a:pt x="1093" y="17996"/>
                    <a:pt x="1512" y="17272"/>
                    <a:pt x="1678" y="17037"/>
                  </a:cubicBezTo>
                  <a:lnTo>
                    <a:pt x="3663" y="14192"/>
                  </a:lnTo>
                  <a:lnTo>
                    <a:pt x="17936" y="14192"/>
                  </a:lnTo>
                  <a:lnTo>
                    <a:pt x="19928" y="17046"/>
                  </a:lnTo>
                  <a:cubicBezTo>
                    <a:pt x="20078" y="17255"/>
                    <a:pt x="20507" y="17990"/>
                    <a:pt x="20507" y="18595"/>
                  </a:cubicBezTo>
                  <a:cubicBezTo>
                    <a:pt x="20507" y="19756"/>
                    <a:pt x="19355" y="20702"/>
                    <a:pt x="17940" y="20704"/>
                  </a:cubicBezTo>
                  <a:close/>
                  <a:moveTo>
                    <a:pt x="20870" y="16591"/>
                  </a:moveTo>
                  <a:lnTo>
                    <a:pt x="13662" y="6263"/>
                  </a:lnTo>
                  <a:lnTo>
                    <a:pt x="13662" y="2419"/>
                  </a:lnTo>
                  <a:lnTo>
                    <a:pt x="14317" y="2419"/>
                  </a:lnTo>
                  <a:cubicBezTo>
                    <a:pt x="14918" y="2419"/>
                    <a:pt x="15406" y="2019"/>
                    <a:pt x="15406" y="1526"/>
                  </a:cubicBezTo>
                  <a:lnTo>
                    <a:pt x="15406" y="893"/>
                  </a:lnTo>
                  <a:cubicBezTo>
                    <a:pt x="15406" y="400"/>
                    <a:pt x="14918" y="0"/>
                    <a:pt x="14317" y="0"/>
                  </a:cubicBezTo>
                  <a:lnTo>
                    <a:pt x="7283" y="0"/>
                  </a:lnTo>
                  <a:cubicBezTo>
                    <a:pt x="6682" y="0"/>
                    <a:pt x="6194" y="400"/>
                    <a:pt x="6194" y="893"/>
                  </a:cubicBezTo>
                  <a:lnTo>
                    <a:pt x="6194" y="1526"/>
                  </a:lnTo>
                  <a:cubicBezTo>
                    <a:pt x="6194" y="2019"/>
                    <a:pt x="6682" y="2419"/>
                    <a:pt x="7283" y="2419"/>
                  </a:cubicBezTo>
                  <a:lnTo>
                    <a:pt x="7938" y="2419"/>
                  </a:lnTo>
                  <a:lnTo>
                    <a:pt x="7938" y="6262"/>
                  </a:lnTo>
                  <a:lnTo>
                    <a:pt x="729" y="16591"/>
                  </a:lnTo>
                  <a:cubicBezTo>
                    <a:pt x="729" y="16591"/>
                    <a:pt x="0" y="17610"/>
                    <a:pt x="0" y="18595"/>
                  </a:cubicBezTo>
                  <a:cubicBezTo>
                    <a:pt x="0" y="20254"/>
                    <a:pt x="1638" y="21598"/>
                    <a:pt x="3660" y="21600"/>
                  </a:cubicBezTo>
                  <a:lnTo>
                    <a:pt x="17940" y="21600"/>
                  </a:lnTo>
                  <a:cubicBezTo>
                    <a:pt x="19962" y="21598"/>
                    <a:pt x="21600" y="20254"/>
                    <a:pt x="21600" y="18595"/>
                  </a:cubicBezTo>
                  <a:cubicBezTo>
                    <a:pt x="21600" y="17610"/>
                    <a:pt x="20870" y="16591"/>
                    <a:pt x="20870" y="16591"/>
                  </a:cubicBezTo>
                  <a:close/>
                </a:path>
              </a:pathLst>
            </a:custGeom>
            <a:solidFill>
              <a:srgbClr val="FFFFFF"/>
            </a:solidFill>
            <a:ln w="12700" cap="flat">
              <a:noFill/>
              <a:miter lim="400000"/>
            </a:ln>
            <a:effectLst/>
          </p:spPr>
          <p:txBody>
            <a:bodyPr wrap="square" lIns="0" tIns="0" rIns="0" bIns="0" numCol="1" anchor="t">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pic>
          <p:nvPicPr>
            <p:cNvPr id="55" name="Picture 5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07096" y="1119734"/>
              <a:ext cx="691557" cy="709166"/>
            </a:xfrm>
            <a:prstGeom prst="rect">
              <a:avLst/>
            </a:prstGeom>
          </p:spPr>
        </p:pic>
        <p:sp>
          <p:nvSpPr>
            <p:cNvPr id="56" name="Shape 324"/>
            <p:cNvSpPr/>
            <p:nvPr userDrawn="1"/>
          </p:nvSpPr>
          <p:spPr>
            <a:xfrm>
              <a:off x="3241036" y="1760651"/>
              <a:ext cx="384510" cy="306550"/>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71" name="Instant communication"/>
          <p:cNvSpPr txBox="1"/>
          <p:nvPr userDrawn="1"/>
        </p:nvSpPr>
        <p:spPr>
          <a:xfrm>
            <a:off x="5071333" y="2112510"/>
            <a:ext cx="3551967" cy="523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anchor="ctr"/>
          <a:lstStyle>
            <a:lvl1pPr defTabSz="457200">
              <a:lnSpc>
                <a:spcPct val="80000"/>
              </a:lnSpc>
              <a:spcBef>
                <a:spcPts val="5500"/>
              </a:spcBef>
              <a:defRPr sz="4800" b="0">
                <a:solidFill>
                  <a:srgbClr val="3483C9"/>
                </a:solidFill>
                <a:latin typeface="Helvetica Neue Thin"/>
                <a:ea typeface="Helvetica Neue Thin"/>
                <a:cs typeface="Helvetica Neue Thin"/>
                <a:sym typeface="Helvetica Neue Thin"/>
              </a:defRPr>
            </a:lvl1pPr>
          </a:lstStyle>
          <a:p>
            <a:pPr algn="l" defTabSz="321457" hangingPunct="0">
              <a:spcBef>
                <a:spcPts val="3867"/>
              </a:spcBef>
            </a:pPr>
            <a:r>
              <a:rPr lang="en-GB" sz="3200" kern="0">
                <a:solidFill>
                  <a:schemeClr val="accent1"/>
                </a:solidFill>
                <a:latin typeface="Gill Sans MT" panose="020B0502020104020203" pitchFamily="34" charset="0"/>
              </a:rPr>
              <a:t>Business</a:t>
            </a:r>
            <a:r>
              <a:rPr lang="en-GB" sz="3200" kern="0" baseline="0">
                <a:solidFill>
                  <a:schemeClr val="accent1"/>
                </a:solidFill>
                <a:latin typeface="Gill Sans MT" panose="020B0502020104020203" pitchFamily="34" charset="0"/>
              </a:rPr>
              <a:t> intelligence</a:t>
            </a:r>
            <a:endParaRPr sz="3200" kern="0">
              <a:solidFill>
                <a:schemeClr val="accent1"/>
              </a:solidFill>
              <a:latin typeface="Gill Sans MT" panose="020B0502020104020203" pitchFamily="34" charset="0"/>
            </a:endParaRPr>
          </a:p>
        </p:txBody>
      </p:sp>
      <p:sp>
        <p:nvSpPr>
          <p:cNvPr id="74" name="Text Placeholder 73"/>
          <p:cNvSpPr>
            <a:spLocks noGrp="1"/>
          </p:cNvSpPr>
          <p:nvPr>
            <p:ph type="body" sz="quarter" idx="11"/>
          </p:nvPr>
        </p:nvSpPr>
        <p:spPr>
          <a:xfrm>
            <a:off x="5072063" y="2635250"/>
            <a:ext cx="3055937" cy="151765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2528994982"/>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igital tool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Shape"/>
          <p:cNvSpPr/>
          <p:nvPr userDrawn="1"/>
        </p:nvSpPr>
        <p:spPr>
          <a:xfrm>
            <a:off x="7531371" y="2743746"/>
            <a:ext cx="1064385" cy="1064384"/>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5D238D"/>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5" name="Shape"/>
          <p:cNvSpPr/>
          <p:nvPr userDrawn="1"/>
        </p:nvSpPr>
        <p:spPr>
          <a:xfrm>
            <a:off x="6816991" y="3318600"/>
            <a:ext cx="670144" cy="670144"/>
          </a:xfrm>
          <a:custGeom>
            <a:avLst/>
            <a:gdLst/>
            <a:ahLst/>
            <a:cxnLst>
              <a:cxn ang="0">
                <a:pos x="wd2" y="hd2"/>
              </a:cxn>
              <a:cxn ang="5400000">
                <a:pos x="wd2" y="hd2"/>
              </a:cxn>
              <a:cxn ang="10800000">
                <a:pos x="wd2" y="hd2"/>
              </a:cxn>
              <a:cxn ang="16200000">
                <a:pos x="wd2" y="hd2"/>
              </a:cxn>
            </a:cxnLst>
            <a:rect l="0" t="0" r="r" b="b"/>
            <a:pathLst>
              <a:path w="21600" h="21600" extrusionOk="0">
                <a:moveTo>
                  <a:pt x="9748" y="14468"/>
                </a:moveTo>
                <a:cubicBezTo>
                  <a:pt x="7722" y="13887"/>
                  <a:pt x="6551" y="11774"/>
                  <a:pt x="7132" y="9748"/>
                </a:cubicBezTo>
                <a:cubicBezTo>
                  <a:pt x="7713" y="7722"/>
                  <a:pt x="9826" y="6551"/>
                  <a:pt x="11852" y="7132"/>
                </a:cubicBezTo>
                <a:cubicBezTo>
                  <a:pt x="13878" y="7713"/>
                  <a:pt x="15049" y="9826"/>
                  <a:pt x="14468" y="11852"/>
                </a:cubicBezTo>
                <a:cubicBezTo>
                  <a:pt x="13887" y="13878"/>
                  <a:pt x="11774" y="15049"/>
                  <a:pt x="9748" y="14468"/>
                </a:cubicBezTo>
                <a:close/>
                <a:moveTo>
                  <a:pt x="19802" y="12485"/>
                </a:moveTo>
                <a:cubicBezTo>
                  <a:pt x="20851" y="12367"/>
                  <a:pt x="21492" y="12278"/>
                  <a:pt x="21492" y="12278"/>
                </a:cubicBezTo>
                <a:lnTo>
                  <a:pt x="21600" y="9133"/>
                </a:lnTo>
                <a:cubicBezTo>
                  <a:pt x="21600" y="9133"/>
                  <a:pt x="20895" y="9045"/>
                  <a:pt x="19764" y="8936"/>
                </a:cubicBezTo>
                <a:cubicBezTo>
                  <a:pt x="19523" y="7768"/>
                  <a:pt x="19058" y="6685"/>
                  <a:pt x="18419" y="5727"/>
                </a:cubicBezTo>
                <a:cubicBezTo>
                  <a:pt x="19341" y="4622"/>
                  <a:pt x="19928" y="3889"/>
                  <a:pt x="19928" y="3889"/>
                </a:cubicBezTo>
                <a:lnTo>
                  <a:pt x="17414" y="1580"/>
                </a:lnTo>
                <a:cubicBezTo>
                  <a:pt x="17414" y="1580"/>
                  <a:pt x="16733" y="2157"/>
                  <a:pt x="15699" y="3067"/>
                </a:cubicBezTo>
                <a:cubicBezTo>
                  <a:pt x="14734" y="2454"/>
                  <a:pt x="13649" y="2014"/>
                  <a:pt x="12485" y="1798"/>
                </a:cubicBezTo>
                <a:cubicBezTo>
                  <a:pt x="12367" y="749"/>
                  <a:pt x="12278" y="108"/>
                  <a:pt x="12278" y="108"/>
                </a:cubicBezTo>
                <a:lnTo>
                  <a:pt x="9133" y="0"/>
                </a:lnTo>
                <a:cubicBezTo>
                  <a:pt x="9133" y="0"/>
                  <a:pt x="9045" y="705"/>
                  <a:pt x="8936" y="1836"/>
                </a:cubicBezTo>
                <a:cubicBezTo>
                  <a:pt x="7764" y="2079"/>
                  <a:pt x="6676" y="2545"/>
                  <a:pt x="5716" y="3188"/>
                </a:cubicBezTo>
                <a:cubicBezTo>
                  <a:pt x="4617" y="2262"/>
                  <a:pt x="3889" y="1672"/>
                  <a:pt x="3889" y="1672"/>
                </a:cubicBezTo>
                <a:lnTo>
                  <a:pt x="1580" y="4187"/>
                </a:lnTo>
                <a:cubicBezTo>
                  <a:pt x="1580" y="4187"/>
                  <a:pt x="2153" y="4873"/>
                  <a:pt x="3061" y="5912"/>
                </a:cubicBezTo>
                <a:cubicBezTo>
                  <a:pt x="2451" y="6875"/>
                  <a:pt x="2013" y="7956"/>
                  <a:pt x="1798" y="9116"/>
                </a:cubicBezTo>
                <a:cubicBezTo>
                  <a:pt x="750" y="9234"/>
                  <a:pt x="108" y="9322"/>
                  <a:pt x="108" y="9322"/>
                </a:cubicBezTo>
                <a:lnTo>
                  <a:pt x="0" y="12467"/>
                </a:lnTo>
                <a:cubicBezTo>
                  <a:pt x="0" y="12467"/>
                  <a:pt x="705" y="12554"/>
                  <a:pt x="1836" y="12662"/>
                </a:cubicBezTo>
                <a:cubicBezTo>
                  <a:pt x="2078" y="13835"/>
                  <a:pt x="2545" y="14923"/>
                  <a:pt x="3188" y="15883"/>
                </a:cubicBezTo>
                <a:cubicBezTo>
                  <a:pt x="2262" y="16983"/>
                  <a:pt x="1672" y="17711"/>
                  <a:pt x="1672" y="17711"/>
                </a:cubicBezTo>
                <a:lnTo>
                  <a:pt x="4186" y="20020"/>
                </a:lnTo>
                <a:cubicBezTo>
                  <a:pt x="4186" y="20020"/>
                  <a:pt x="4872" y="19446"/>
                  <a:pt x="5911" y="18539"/>
                </a:cubicBezTo>
                <a:cubicBezTo>
                  <a:pt x="6874" y="19149"/>
                  <a:pt x="7956" y="19587"/>
                  <a:pt x="9116" y="19802"/>
                </a:cubicBezTo>
                <a:cubicBezTo>
                  <a:pt x="9234" y="20850"/>
                  <a:pt x="9322" y="21492"/>
                  <a:pt x="9322" y="21492"/>
                </a:cubicBezTo>
                <a:lnTo>
                  <a:pt x="12467" y="21600"/>
                </a:lnTo>
                <a:cubicBezTo>
                  <a:pt x="12467" y="21600"/>
                  <a:pt x="12554" y="20895"/>
                  <a:pt x="12663" y="19764"/>
                </a:cubicBezTo>
                <a:cubicBezTo>
                  <a:pt x="13831" y="19523"/>
                  <a:pt x="14916" y="19058"/>
                  <a:pt x="15874" y="18418"/>
                </a:cubicBezTo>
                <a:cubicBezTo>
                  <a:pt x="16979" y="19341"/>
                  <a:pt x="17711" y="19928"/>
                  <a:pt x="17711" y="19928"/>
                </a:cubicBezTo>
                <a:lnTo>
                  <a:pt x="20020" y="17414"/>
                </a:lnTo>
                <a:cubicBezTo>
                  <a:pt x="20020" y="17414"/>
                  <a:pt x="19444" y="16733"/>
                  <a:pt x="18533" y="15699"/>
                </a:cubicBezTo>
                <a:cubicBezTo>
                  <a:pt x="19146" y="14733"/>
                  <a:pt x="19586" y="13649"/>
                  <a:pt x="19802" y="12485"/>
                </a:cubicBezTo>
                <a:close/>
              </a:path>
            </a:pathLst>
          </a:custGeom>
          <a:solidFill>
            <a:srgbClr val="FF7F00"/>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6" name="Shape"/>
          <p:cNvSpPr/>
          <p:nvPr userDrawn="1"/>
        </p:nvSpPr>
        <p:spPr>
          <a:xfrm>
            <a:off x="8117869" y="2272654"/>
            <a:ext cx="395138" cy="395138"/>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41AA54"/>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7" name="Shape"/>
          <p:cNvSpPr/>
          <p:nvPr userDrawn="1"/>
        </p:nvSpPr>
        <p:spPr>
          <a:xfrm>
            <a:off x="6513095" y="1650057"/>
            <a:ext cx="1277934" cy="1277493"/>
          </a:xfrm>
          <a:custGeom>
            <a:avLst/>
            <a:gdLst/>
            <a:ahLst/>
            <a:cxnLst>
              <a:cxn ang="0">
                <a:pos x="wd2" y="hd2"/>
              </a:cxn>
              <a:cxn ang="5400000">
                <a:pos x="wd2" y="hd2"/>
              </a:cxn>
              <a:cxn ang="10800000">
                <a:pos x="wd2" y="hd2"/>
              </a:cxn>
              <a:cxn ang="16200000">
                <a:pos x="wd2" y="hd2"/>
              </a:cxn>
            </a:cxnLst>
            <a:rect l="0" t="0" r="r" b="b"/>
            <a:pathLst>
              <a:path w="21588" h="21588" extrusionOk="0">
                <a:moveTo>
                  <a:pt x="10865" y="17991"/>
                </a:moveTo>
                <a:lnTo>
                  <a:pt x="11568" y="14294"/>
                </a:lnTo>
                <a:lnTo>
                  <a:pt x="11564" y="14275"/>
                </a:lnTo>
                <a:cubicBezTo>
                  <a:pt x="9795" y="12709"/>
                  <a:pt x="8045" y="11128"/>
                  <a:pt x="6305" y="9528"/>
                </a:cubicBezTo>
                <a:cubicBezTo>
                  <a:pt x="4566" y="7929"/>
                  <a:pt x="2839" y="6312"/>
                  <a:pt x="1120" y="4691"/>
                </a:cubicBezTo>
                <a:cubicBezTo>
                  <a:pt x="885" y="4470"/>
                  <a:pt x="649" y="4250"/>
                  <a:pt x="462" y="3988"/>
                </a:cubicBezTo>
                <a:cubicBezTo>
                  <a:pt x="178" y="3592"/>
                  <a:pt x="9" y="3109"/>
                  <a:pt x="0" y="2595"/>
                </a:cubicBezTo>
                <a:cubicBezTo>
                  <a:pt x="-12" y="1874"/>
                  <a:pt x="287" y="1228"/>
                  <a:pt x="767" y="763"/>
                </a:cubicBezTo>
                <a:lnTo>
                  <a:pt x="770" y="767"/>
                </a:lnTo>
                <a:cubicBezTo>
                  <a:pt x="1235" y="287"/>
                  <a:pt x="1881" y="-12"/>
                  <a:pt x="2602" y="0"/>
                </a:cubicBezTo>
                <a:cubicBezTo>
                  <a:pt x="3115" y="9"/>
                  <a:pt x="3598" y="178"/>
                  <a:pt x="3994" y="462"/>
                </a:cubicBezTo>
                <a:cubicBezTo>
                  <a:pt x="4256" y="649"/>
                  <a:pt x="4476" y="886"/>
                  <a:pt x="4697" y="1121"/>
                </a:cubicBezTo>
                <a:cubicBezTo>
                  <a:pt x="6318" y="2840"/>
                  <a:pt x="7933" y="4568"/>
                  <a:pt x="9532" y="6307"/>
                </a:cubicBezTo>
                <a:cubicBezTo>
                  <a:pt x="11131" y="8047"/>
                  <a:pt x="12712" y="9798"/>
                  <a:pt x="14278" y="11568"/>
                </a:cubicBezTo>
                <a:lnTo>
                  <a:pt x="14296" y="11565"/>
                </a:lnTo>
                <a:lnTo>
                  <a:pt x="17989" y="10865"/>
                </a:lnTo>
                <a:lnTo>
                  <a:pt x="21588" y="14711"/>
                </a:lnTo>
                <a:lnTo>
                  <a:pt x="20881" y="17697"/>
                </a:lnTo>
                <a:lnTo>
                  <a:pt x="18048" y="14633"/>
                </a:lnTo>
                <a:lnTo>
                  <a:pt x="15837" y="15839"/>
                </a:lnTo>
                <a:lnTo>
                  <a:pt x="14631" y="18051"/>
                </a:lnTo>
                <a:lnTo>
                  <a:pt x="17695" y="20884"/>
                </a:lnTo>
                <a:lnTo>
                  <a:pt x="14713" y="21588"/>
                </a:lnTo>
                <a:lnTo>
                  <a:pt x="10865" y="17991"/>
                </a:lnTo>
                <a:close/>
                <a:moveTo>
                  <a:pt x="1671" y="3485"/>
                </a:moveTo>
                <a:cubicBezTo>
                  <a:pt x="1899" y="3713"/>
                  <a:pt x="2213" y="3854"/>
                  <a:pt x="2561" y="3854"/>
                </a:cubicBezTo>
                <a:cubicBezTo>
                  <a:pt x="3256" y="3854"/>
                  <a:pt x="3819" y="3291"/>
                  <a:pt x="3819" y="2595"/>
                </a:cubicBezTo>
                <a:cubicBezTo>
                  <a:pt x="3819" y="1900"/>
                  <a:pt x="3256" y="1337"/>
                  <a:pt x="2561" y="1337"/>
                </a:cubicBezTo>
                <a:cubicBezTo>
                  <a:pt x="1865" y="1337"/>
                  <a:pt x="1303" y="1900"/>
                  <a:pt x="1303" y="2595"/>
                </a:cubicBezTo>
                <a:cubicBezTo>
                  <a:pt x="1303" y="2943"/>
                  <a:pt x="1443" y="3257"/>
                  <a:pt x="1671" y="3485"/>
                </a:cubicBezTo>
                <a:close/>
              </a:path>
            </a:pathLst>
          </a:custGeom>
          <a:solidFill>
            <a:srgbClr val="2E58A6"/>
          </a:solidFill>
          <a:ln w="12700">
            <a:miter lim="400000"/>
          </a:ln>
        </p:spPr>
        <p:txBody>
          <a:bodyPr lIns="19050" tIns="19050" rIns="19050" bIns="19050"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9" name="Text Placeholder 8"/>
          <p:cNvSpPr>
            <a:spLocks noGrp="1"/>
          </p:cNvSpPr>
          <p:nvPr>
            <p:ph type="body" sz="quarter" idx="11"/>
          </p:nvPr>
        </p:nvSpPr>
        <p:spPr>
          <a:xfrm>
            <a:off x="628650" y="1435100"/>
            <a:ext cx="5391150" cy="2819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92660164"/>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91220611"/>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extLst>
                  <p:ext uri="{D42A27DB-BD31-4B8C-83A1-F6EECF244321}">
                    <p14:modId xmlns:p14="http://schemas.microsoft.com/office/powerpoint/2010/main" val="804377598"/>
                  </p:ext>
                </p:extLst>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extLst>
                  <p:ext uri="{D42A27DB-BD31-4B8C-83A1-F6EECF244321}">
                    <p14:modId xmlns:p14="http://schemas.microsoft.com/office/powerpoint/2010/main" val="726147552"/>
                  </p:ext>
                </p:extLst>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extLst>
                  <p:ext uri="{D42A27DB-BD31-4B8C-83A1-F6EECF244321}">
                    <p14:modId xmlns:p14="http://schemas.microsoft.com/office/powerpoint/2010/main" val="362534452"/>
                  </p:ext>
                </p:extLst>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583783904"/>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Op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8" name="Shape 1073741829"/>
          <p:cNvSpPr/>
          <p:nvPr userDrawn="1"/>
        </p:nvSpPr>
        <p:spPr>
          <a:xfrm>
            <a:off x="666750"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49" name="Shape 1073741830"/>
          <p:cNvSpPr txBox="1"/>
          <p:nvPr userDrawn="1"/>
        </p:nvSpPr>
        <p:spPr>
          <a:xfrm>
            <a:off x="810829"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1</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59" name="Shape 1073741838"/>
          <p:cNvSpPr/>
          <p:nvPr userDrawn="1"/>
        </p:nvSpPr>
        <p:spPr>
          <a:xfrm>
            <a:off x="1315733" y="1455687"/>
            <a:ext cx="966146" cy="960667"/>
          </a:xfrm>
          <a:prstGeom prst="ellipse">
            <a:avLst/>
          </a:prstGeom>
          <a:solidFill>
            <a:schemeClr val="accent1"/>
          </a:solidFill>
          <a:ln w="12700" cap="flat">
            <a:noFill/>
            <a:miter lim="400000"/>
          </a:ln>
          <a:effectLst/>
        </p:spPr>
        <p:txBody>
          <a:bodyPr/>
          <a:lstStyle/>
          <a:p>
            <a:endParaRPr lang="en-GB"/>
          </a:p>
        </p:txBody>
      </p:sp>
      <p:sp>
        <p:nvSpPr>
          <p:cNvPr id="64" name="Text Placeholder 63"/>
          <p:cNvSpPr>
            <a:spLocks noGrp="1"/>
          </p:cNvSpPr>
          <p:nvPr>
            <p:ph type="body" sz="quarter" idx="11"/>
          </p:nvPr>
        </p:nvSpPr>
        <p:spPr>
          <a:xfrm>
            <a:off x="811213" y="2934448"/>
            <a:ext cx="2101850" cy="1333500"/>
          </a:xfrm>
        </p:spPr>
        <p:txBody>
          <a:bodyPr>
            <a:normAutofit/>
          </a:bodyPr>
          <a:lstStyle>
            <a:lvl1pPr marL="0" indent="0">
              <a:buNone/>
              <a:defRPr sz="1400"/>
            </a:lvl1pPr>
          </a:lstStyle>
          <a:p>
            <a:pPr lvl="0"/>
            <a:endParaRPr lang="en-GB"/>
          </a:p>
        </p:txBody>
      </p:sp>
      <p:sp>
        <p:nvSpPr>
          <p:cNvPr id="65" name="Shape 1073741829"/>
          <p:cNvSpPr/>
          <p:nvPr userDrawn="1"/>
        </p:nvSpPr>
        <p:spPr>
          <a:xfrm>
            <a:off x="3337735"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66" name="Shape 1073741830"/>
          <p:cNvSpPr txBox="1"/>
          <p:nvPr userDrawn="1"/>
        </p:nvSpPr>
        <p:spPr>
          <a:xfrm>
            <a:off x="3481814"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2</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67" name="Shape 1073741838"/>
          <p:cNvSpPr/>
          <p:nvPr userDrawn="1"/>
        </p:nvSpPr>
        <p:spPr>
          <a:xfrm>
            <a:off x="3986718" y="1455687"/>
            <a:ext cx="966146" cy="960667"/>
          </a:xfrm>
          <a:prstGeom prst="ellipse">
            <a:avLst/>
          </a:prstGeom>
          <a:solidFill>
            <a:schemeClr val="accent3"/>
          </a:solidFill>
          <a:ln w="12700" cap="flat">
            <a:noFill/>
            <a:miter lim="400000"/>
          </a:ln>
          <a:effectLst/>
        </p:spPr>
        <p:txBody>
          <a:bodyPr/>
          <a:lstStyle/>
          <a:p>
            <a:endParaRPr lang="en-GB"/>
          </a:p>
        </p:txBody>
      </p:sp>
      <p:sp>
        <p:nvSpPr>
          <p:cNvPr id="68" name="Text Placeholder 63"/>
          <p:cNvSpPr>
            <a:spLocks noGrp="1"/>
          </p:cNvSpPr>
          <p:nvPr>
            <p:ph type="body" sz="quarter" idx="12"/>
          </p:nvPr>
        </p:nvSpPr>
        <p:spPr>
          <a:xfrm>
            <a:off x="3482198" y="2934448"/>
            <a:ext cx="2101850" cy="1333500"/>
          </a:xfrm>
        </p:spPr>
        <p:txBody>
          <a:bodyPr>
            <a:normAutofit/>
          </a:bodyPr>
          <a:lstStyle>
            <a:lvl1pPr marL="0" indent="0">
              <a:buNone/>
              <a:defRPr sz="1400"/>
            </a:lvl1pPr>
          </a:lstStyle>
          <a:p>
            <a:pPr lvl="0"/>
            <a:endParaRPr lang="en-GB"/>
          </a:p>
        </p:txBody>
      </p:sp>
      <p:sp>
        <p:nvSpPr>
          <p:cNvPr id="69" name="Shape 1073741829"/>
          <p:cNvSpPr/>
          <p:nvPr userDrawn="1"/>
        </p:nvSpPr>
        <p:spPr>
          <a:xfrm>
            <a:off x="6008720" y="1869742"/>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70" name="Shape 1073741830"/>
          <p:cNvSpPr txBox="1"/>
          <p:nvPr userDrawn="1"/>
        </p:nvSpPr>
        <p:spPr>
          <a:xfrm>
            <a:off x="6152799" y="2452798"/>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3</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71" name="Shape 1073741838"/>
          <p:cNvSpPr/>
          <p:nvPr userDrawn="1"/>
        </p:nvSpPr>
        <p:spPr>
          <a:xfrm>
            <a:off x="6657703" y="1411712"/>
            <a:ext cx="966146" cy="960667"/>
          </a:xfrm>
          <a:prstGeom prst="ellipse">
            <a:avLst/>
          </a:prstGeom>
          <a:solidFill>
            <a:schemeClr val="accent5"/>
          </a:solidFill>
          <a:ln w="12700" cap="flat">
            <a:noFill/>
            <a:miter lim="400000"/>
          </a:ln>
          <a:effectLst/>
        </p:spPr>
        <p:txBody>
          <a:bodyPr/>
          <a:lstStyle/>
          <a:p>
            <a:endParaRPr lang="en-GB"/>
          </a:p>
        </p:txBody>
      </p:sp>
      <p:sp>
        <p:nvSpPr>
          <p:cNvPr id="72" name="Text Placeholder 63"/>
          <p:cNvSpPr>
            <a:spLocks noGrp="1"/>
          </p:cNvSpPr>
          <p:nvPr>
            <p:ph type="body" sz="quarter" idx="13"/>
          </p:nvPr>
        </p:nvSpPr>
        <p:spPr>
          <a:xfrm>
            <a:off x="6153183" y="2890473"/>
            <a:ext cx="2101850" cy="133350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3169062789"/>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Engagem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5676900" y="1063430"/>
            <a:ext cx="3213100" cy="3443705"/>
            <a:chOff x="7014130" y="2129162"/>
            <a:chExt cx="4339670" cy="4728838"/>
          </a:xfrm>
        </p:grpSpPr>
        <p:sp>
          <p:nvSpPr>
            <p:cNvPr id="5" name="Shape 1073741825"/>
            <p:cNvSpPr/>
            <p:nvPr/>
          </p:nvSpPr>
          <p:spPr>
            <a:xfrm>
              <a:off x="7014130" y="3671050"/>
              <a:ext cx="940151" cy="3186950"/>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8"/>
                    <a:pt x="11046" y="97"/>
                  </a:cubicBezTo>
                  <a:cubicBezTo>
                    <a:pt x="10754" y="166"/>
                    <a:pt x="10557" y="268"/>
                    <a:pt x="10515" y="387"/>
                  </a:cubicBezTo>
                  <a:lnTo>
                    <a:pt x="9930" y="3661"/>
                  </a:lnTo>
                  <a:lnTo>
                    <a:pt x="9345" y="3641"/>
                  </a:lnTo>
                  <a:lnTo>
                    <a:pt x="8040" y="1194"/>
                  </a:lnTo>
                  <a:cubicBezTo>
                    <a:pt x="7997" y="1075"/>
                    <a:pt x="7800" y="972"/>
                    <a:pt x="7509" y="902"/>
                  </a:cubicBezTo>
                  <a:cubicBezTo>
                    <a:pt x="7218" y="832"/>
                    <a:pt x="6836" y="795"/>
                    <a:pt x="6435" y="808"/>
                  </a:cubicBezTo>
                  <a:lnTo>
                    <a:pt x="6271" y="814"/>
                  </a:lnTo>
                  <a:cubicBezTo>
                    <a:pt x="5870" y="826"/>
                    <a:pt x="5527" y="887"/>
                    <a:pt x="5292" y="973"/>
                  </a:cubicBezTo>
                  <a:cubicBezTo>
                    <a:pt x="5057" y="1059"/>
                    <a:pt x="4930" y="1170"/>
                    <a:pt x="4972" y="1289"/>
                  </a:cubicBezTo>
                  <a:cubicBezTo>
                    <a:pt x="5170" y="1973"/>
                    <a:pt x="5458" y="2655"/>
                    <a:pt x="5836" y="3333"/>
                  </a:cubicBezTo>
                  <a:cubicBezTo>
                    <a:pt x="6102" y="3810"/>
                    <a:pt x="6417" y="4284"/>
                    <a:pt x="6700" y="4760"/>
                  </a:cubicBezTo>
                  <a:cubicBezTo>
                    <a:pt x="6771" y="4880"/>
                    <a:pt x="6841" y="5001"/>
                    <a:pt x="6727" y="5116"/>
                  </a:cubicBezTo>
                  <a:cubicBezTo>
                    <a:pt x="6670" y="5175"/>
                    <a:pt x="6566" y="5228"/>
                    <a:pt x="6401" y="5265"/>
                  </a:cubicBezTo>
                  <a:cubicBezTo>
                    <a:pt x="5957" y="5365"/>
                    <a:pt x="5433" y="5318"/>
                    <a:pt x="4993" y="5215"/>
                  </a:cubicBezTo>
                  <a:cubicBezTo>
                    <a:pt x="4584" y="5119"/>
                    <a:pt x="4220" y="4981"/>
                    <a:pt x="3864" y="4855"/>
                  </a:cubicBezTo>
                  <a:cubicBezTo>
                    <a:pt x="3502" y="4727"/>
                    <a:pt x="3055" y="4621"/>
                    <a:pt x="2592" y="4525"/>
                  </a:cubicBezTo>
                  <a:cubicBezTo>
                    <a:pt x="2269" y="4458"/>
                    <a:pt x="1933" y="4396"/>
                    <a:pt x="1552" y="4384"/>
                  </a:cubicBezTo>
                  <a:cubicBezTo>
                    <a:pt x="1148" y="4371"/>
                    <a:pt x="733" y="4417"/>
                    <a:pt x="436" y="4503"/>
                  </a:cubicBezTo>
                  <a:cubicBezTo>
                    <a:pt x="114" y="4596"/>
                    <a:pt x="-36" y="4724"/>
                    <a:pt x="8" y="4849"/>
                  </a:cubicBezTo>
                  <a:cubicBezTo>
                    <a:pt x="48" y="4964"/>
                    <a:pt x="259" y="5068"/>
                    <a:pt x="484" y="5171"/>
                  </a:cubicBezTo>
                  <a:cubicBezTo>
                    <a:pt x="2488" y="6091"/>
                    <a:pt x="4910" y="6923"/>
                    <a:pt x="7232" y="7775"/>
                  </a:cubicBezTo>
                  <a:cubicBezTo>
                    <a:pt x="7488" y="7869"/>
                    <a:pt x="7743" y="7963"/>
                    <a:pt x="7978" y="8062"/>
                  </a:cubicBezTo>
                  <a:cubicBezTo>
                    <a:pt x="8188" y="8150"/>
                    <a:pt x="8382" y="8243"/>
                    <a:pt x="8521" y="8343"/>
                  </a:cubicBezTo>
                  <a:cubicBezTo>
                    <a:pt x="8676" y="8454"/>
                    <a:pt x="8759" y="8573"/>
                    <a:pt x="8771" y="8693"/>
                  </a:cubicBezTo>
                  <a:cubicBezTo>
                    <a:pt x="8775" y="8733"/>
                    <a:pt x="8771" y="8774"/>
                    <a:pt x="8768" y="8814"/>
                  </a:cubicBezTo>
                  <a:cubicBezTo>
                    <a:pt x="8764" y="8886"/>
                    <a:pt x="8763" y="8957"/>
                    <a:pt x="8763" y="9029"/>
                  </a:cubicBezTo>
                  <a:cubicBezTo>
                    <a:pt x="8745" y="13217"/>
                    <a:pt x="8566" y="17404"/>
                    <a:pt x="8225" y="21590"/>
                  </a:cubicBezTo>
                  <a:lnTo>
                    <a:pt x="18572" y="21590"/>
                  </a:lnTo>
                  <a:cubicBezTo>
                    <a:pt x="18365" y="18891"/>
                    <a:pt x="18244" y="16192"/>
                    <a:pt x="18210" y="13492"/>
                  </a:cubicBezTo>
                  <a:cubicBezTo>
                    <a:pt x="18188" y="11757"/>
                    <a:pt x="18201" y="10021"/>
                    <a:pt x="17988" y="8287"/>
                  </a:cubicBezTo>
                  <a:cubicBezTo>
                    <a:pt x="17983" y="8246"/>
                    <a:pt x="17978" y="8206"/>
                    <a:pt x="17981" y="8165"/>
                  </a:cubicBezTo>
                  <a:cubicBezTo>
                    <a:pt x="17986" y="8105"/>
                    <a:pt x="18009" y="8045"/>
                    <a:pt x="18086" y="7990"/>
                  </a:cubicBezTo>
                  <a:cubicBezTo>
                    <a:pt x="18152" y="7943"/>
                    <a:pt x="18255" y="7901"/>
                    <a:pt x="18350" y="7858"/>
                  </a:cubicBezTo>
                  <a:cubicBezTo>
                    <a:pt x="18633" y="7729"/>
                    <a:pt x="18845" y="7589"/>
                    <a:pt x="19043" y="7447"/>
                  </a:cubicBezTo>
                  <a:cubicBezTo>
                    <a:pt x="19283" y="7277"/>
                    <a:pt x="19506" y="7102"/>
                    <a:pt x="19669" y="6922"/>
                  </a:cubicBezTo>
                  <a:cubicBezTo>
                    <a:pt x="19948" y="6613"/>
                    <a:pt x="20053" y="6292"/>
                    <a:pt x="20159" y="5974"/>
                  </a:cubicBezTo>
                  <a:cubicBezTo>
                    <a:pt x="20356" y="5378"/>
                    <a:pt x="20567" y="4782"/>
                    <a:pt x="20791" y="4187"/>
                  </a:cubicBezTo>
                  <a:cubicBezTo>
                    <a:pt x="21015" y="3593"/>
                    <a:pt x="21253" y="3000"/>
                    <a:pt x="21505" y="2408"/>
                  </a:cubicBezTo>
                  <a:cubicBezTo>
                    <a:pt x="21564" y="2290"/>
                    <a:pt x="21466" y="2177"/>
                    <a:pt x="21260" y="2085"/>
                  </a:cubicBezTo>
                  <a:cubicBezTo>
                    <a:pt x="21084" y="2007"/>
                    <a:pt x="20825" y="1942"/>
                    <a:pt x="20506" y="1906"/>
                  </a:cubicBezTo>
                  <a:lnTo>
                    <a:pt x="20540" y="1898"/>
                  </a:lnTo>
                  <a:cubicBezTo>
                    <a:pt x="20142" y="1878"/>
                    <a:pt x="19752" y="1905"/>
                    <a:pt x="19445" y="1969"/>
                  </a:cubicBezTo>
                  <a:cubicBezTo>
                    <a:pt x="19137" y="2032"/>
                    <a:pt x="18909" y="2131"/>
                    <a:pt x="18839" y="2249"/>
                  </a:cubicBezTo>
                  <a:lnTo>
                    <a:pt x="17241" y="3979"/>
                  </a:lnTo>
                  <a:lnTo>
                    <a:pt x="16751" y="3957"/>
                  </a:lnTo>
                  <a:lnTo>
                    <a:pt x="16622" y="3951"/>
                  </a:lnTo>
                  <a:lnTo>
                    <a:pt x="18282" y="1154"/>
                  </a:lnTo>
                  <a:cubicBezTo>
                    <a:pt x="18352" y="1036"/>
                    <a:pt x="18251" y="922"/>
                    <a:pt x="18037" y="832"/>
                  </a:cubicBezTo>
                  <a:cubicBezTo>
                    <a:pt x="17823" y="741"/>
                    <a:pt x="17496" y="673"/>
                    <a:pt x="17098" y="653"/>
                  </a:cubicBezTo>
                  <a:lnTo>
                    <a:pt x="16942" y="644"/>
                  </a:lnTo>
                  <a:cubicBezTo>
                    <a:pt x="16544" y="624"/>
                    <a:pt x="16161" y="653"/>
                    <a:pt x="15854" y="717"/>
                  </a:cubicBezTo>
                  <a:cubicBezTo>
                    <a:pt x="15546" y="781"/>
                    <a:pt x="15319" y="879"/>
                    <a:pt x="15248" y="997"/>
                  </a:cubicBezTo>
                  <a:lnTo>
                    <a:pt x="13582" y="3816"/>
                  </a:lnTo>
                  <a:lnTo>
                    <a:pt x="12977" y="3794"/>
                  </a:lnTo>
                  <a:lnTo>
                    <a:pt x="13582" y="481"/>
                  </a:lnTo>
                  <a:cubicBezTo>
                    <a:pt x="13624" y="363"/>
                    <a:pt x="13499" y="250"/>
                    <a:pt x="13263" y="163"/>
                  </a:cubicBezTo>
                  <a:cubicBezTo>
                    <a:pt x="13027" y="77"/>
                    <a:pt x="12685" y="19"/>
                    <a:pt x="12283" y="7"/>
                  </a:cubicBezTo>
                  <a:lnTo>
                    <a:pt x="12120" y="2"/>
                  </a:lnTo>
                  <a:close/>
                </a:path>
              </a:pathLst>
            </a:custGeom>
            <a:solidFill>
              <a:schemeClr val="accent4"/>
            </a:solidFill>
            <a:ln w="12700" cap="flat">
              <a:noFill/>
              <a:miter lim="400000"/>
            </a:ln>
            <a:effectLst/>
          </p:spPr>
          <p:txBody>
            <a:bodyPr/>
            <a:lstStyle/>
            <a:p>
              <a:endParaRPr lang="en-GB"/>
            </a:p>
          </p:txBody>
        </p:sp>
        <p:sp>
          <p:nvSpPr>
            <p:cNvPr id="6" name="Shape 1073741826"/>
            <p:cNvSpPr/>
            <p:nvPr/>
          </p:nvSpPr>
          <p:spPr>
            <a:xfrm>
              <a:off x="7439810" y="2594884"/>
              <a:ext cx="1306184" cy="4263116"/>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8"/>
                    <a:pt x="11046" y="100"/>
                  </a:cubicBezTo>
                  <a:cubicBezTo>
                    <a:pt x="10754" y="172"/>
                    <a:pt x="10557" y="278"/>
                    <a:pt x="10515" y="401"/>
                  </a:cubicBezTo>
                  <a:lnTo>
                    <a:pt x="9930" y="3802"/>
                  </a:lnTo>
                  <a:lnTo>
                    <a:pt x="9345" y="3781"/>
                  </a:lnTo>
                  <a:lnTo>
                    <a:pt x="8040" y="1239"/>
                  </a:lnTo>
                  <a:cubicBezTo>
                    <a:pt x="7997" y="1116"/>
                    <a:pt x="7800" y="1009"/>
                    <a:pt x="7509" y="936"/>
                  </a:cubicBezTo>
                  <a:cubicBezTo>
                    <a:pt x="7218" y="864"/>
                    <a:pt x="6836" y="825"/>
                    <a:pt x="6435" y="838"/>
                  </a:cubicBezTo>
                  <a:lnTo>
                    <a:pt x="6271" y="844"/>
                  </a:lnTo>
                  <a:cubicBezTo>
                    <a:pt x="5870" y="857"/>
                    <a:pt x="5527" y="920"/>
                    <a:pt x="5292" y="1009"/>
                  </a:cubicBezTo>
                  <a:cubicBezTo>
                    <a:pt x="5057" y="1099"/>
                    <a:pt x="4930" y="1214"/>
                    <a:pt x="4972" y="1338"/>
                  </a:cubicBezTo>
                  <a:cubicBezTo>
                    <a:pt x="5170" y="2049"/>
                    <a:pt x="5458" y="2757"/>
                    <a:pt x="5836" y="3461"/>
                  </a:cubicBezTo>
                  <a:cubicBezTo>
                    <a:pt x="6102" y="3957"/>
                    <a:pt x="6417" y="4449"/>
                    <a:pt x="6700" y="4943"/>
                  </a:cubicBezTo>
                  <a:cubicBezTo>
                    <a:pt x="6771" y="5068"/>
                    <a:pt x="6841" y="5193"/>
                    <a:pt x="6727" y="5313"/>
                  </a:cubicBezTo>
                  <a:cubicBezTo>
                    <a:pt x="6670" y="5374"/>
                    <a:pt x="6566" y="5429"/>
                    <a:pt x="6401" y="5468"/>
                  </a:cubicBezTo>
                  <a:cubicBezTo>
                    <a:pt x="5957" y="5571"/>
                    <a:pt x="5433" y="5523"/>
                    <a:pt x="4993" y="5416"/>
                  </a:cubicBezTo>
                  <a:cubicBezTo>
                    <a:pt x="4584" y="5316"/>
                    <a:pt x="4220" y="5173"/>
                    <a:pt x="3864" y="5042"/>
                  </a:cubicBezTo>
                  <a:cubicBezTo>
                    <a:pt x="3502" y="4908"/>
                    <a:pt x="3055" y="4799"/>
                    <a:pt x="2592" y="4699"/>
                  </a:cubicBezTo>
                  <a:cubicBezTo>
                    <a:pt x="2269" y="4629"/>
                    <a:pt x="1933" y="4565"/>
                    <a:pt x="1552" y="4552"/>
                  </a:cubicBezTo>
                  <a:cubicBezTo>
                    <a:pt x="1148" y="4539"/>
                    <a:pt x="733" y="4586"/>
                    <a:pt x="436" y="4676"/>
                  </a:cubicBezTo>
                  <a:cubicBezTo>
                    <a:pt x="114" y="4773"/>
                    <a:pt x="-36" y="4906"/>
                    <a:pt x="8" y="5035"/>
                  </a:cubicBezTo>
                  <a:cubicBezTo>
                    <a:pt x="48" y="5155"/>
                    <a:pt x="259" y="5263"/>
                    <a:pt x="484" y="5370"/>
                  </a:cubicBezTo>
                  <a:cubicBezTo>
                    <a:pt x="2488" y="6326"/>
                    <a:pt x="4910" y="7189"/>
                    <a:pt x="7232" y="8074"/>
                  </a:cubicBezTo>
                  <a:cubicBezTo>
                    <a:pt x="7488" y="8172"/>
                    <a:pt x="7743" y="8270"/>
                    <a:pt x="7978" y="8372"/>
                  </a:cubicBezTo>
                  <a:cubicBezTo>
                    <a:pt x="8188" y="8464"/>
                    <a:pt x="8382" y="8560"/>
                    <a:pt x="8521" y="8664"/>
                  </a:cubicBezTo>
                  <a:cubicBezTo>
                    <a:pt x="8676" y="8780"/>
                    <a:pt x="8759" y="8903"/>
                    <a:pt x="8771" y="9028"/>
                  </a:cubicBezTo>
                  <a:cubicBezTo>
                    <a:pt x="8775" y="9070"/>
                    <a:pt x="8771" y="9112"/>
                    <a:pt x="8768" y="9153"/>
                  </a:cubicBezTo>
                  <a:cubicBezTo>
                    <a:pt x="8764" y="9228"/>
                    <a:pt x="8763" y="9303"/>
                    <a:pt x="8763" y="9377"/>
                  </a:cubicBezTo>
                  <a:cubicBezTo>
                    <a:pt x="8746" y="13448"/>
                    <a:pt x="8567" y="17519"/>
                    <a:pt x="8225" y="21589"/>
                  </a:cubicBezTo>
                  <a:lnTo>
                    <a:pt x="18572" y="21589"/>
                  </a:lnTo>
                  <a:cubicBezTo>
                    <a:pt x="18367" y="19064"/>
                    <a:pt x="18246" y="16538"/>
                    <a:pt x="18210" y="14012"/>
                  </a:cubicBezTo>
                  <a:cubicBezTo>
                    <a:pt x="18184" y="12210"/>
                    <a:pt x="18201" y="10407"/>
                    <a:pt x="17988" y="8606"/>
                  </a:cubicBezTo>
                  <a:cubicBezTo>
                    <a:pt x="17983" y="8564"/>
                    <a:pt x="17978" y="8522"/>
                    <a:pt x="17981" y="8479"/>
                  </a:cubicBezTo>
                  <a:cubicBezTo>
                    <a:pt x="17986" y="8418"/>
                    <a:pt x="18009" y="8355"/>
                    <a:pt x="18086" y="8298"/>
                  </a:cubicBezTo>
                  <a:cubicBezTo>
                    <a:pt x="18152" y="8249"/>
                    <a:pt x="18255" y="8205"/>
                    <a:pt x="18350" y="8160"/>
                  </a:cubicBezTo>
                  <a:cubicBezTo>
                    <a:pt x="18633" y="8027"/>
                    <a:pt x="18845" y="7881"/>
                    <a:pt x="19043" y="7734"/>
                  </a:cubicBezTo>
                  <a:cubicBezTo>
                    <a:pt x="19283" y="7557"/>
                    <a:pt x="19506" y="7376"/>
                    <a:pt x="19669" y="7188"/>
                  </a:cubicBezTo>
                  <a:cubicBezTo>
                    <a:pt x="19948" y="6868"/>
                    <a:pt x="20053" y="6535"/>
                    <a:pt x="20159" y="6204"/>
                  </a:cubicBezTo>
                  <a:cubicBezTo>
                    <a:pt x="20356" y="5585"/>
                    <a:pt x="20567" y="4966"/>
                    <a:pt x="20791" y="4348"/>
                  </a:cubicBezTo>
                  <a:cubicBezTo>
                    <a:pt x="21015" y="3731"/>
                    <a:pt x="21253" y="3115"/>
                    <a:pt x="21505" y="2500"/>
                  </a:cubicBezTo>
                  <a:cubicBezTo>
                    <a:pt x="21564" y="2378"/>
                    <a:pt x="21466" y="2261"/>
                    <a:pt x="21260" y="2165"/>
                  </a:cubicBezTo>
                  <a:cubicBezTo>
                    <a:pt x="21084" y="2083"/>
                    <a:pt x="20825" y="2016"/>
                    <a:pt x="20506" y="1979"/>
                  </a:cubicBezTo>
                  <a:lnTo>
                    <a:pt x="20540" y="1971"/>
                  </a:lnTo>
                  <a:cubicBezTo>
                    <a:pt x="20142" y="1949"/>
                    <a:pt x="19752" y="1978"/>
                    <a:pt x="19445" y="2044"/>
                  </a:cubicBezTo>
                  <a:cubicBezTo>
                    <a:pt x="19137" y="2110"/>
                    <a:pt x="18909" y="2213"/>
                    <a:pt x="18839" y="2335"/>
                  </a:cubicBezTo>
                  <a:lnTo>
                    <a:pt x="17241" y="4132"/>
                  </a:lnTo>
                  <a:lnTo>
                    <a:pt x="16751" y="4109"/>
                  </a:lnTo>
                  <a:lnTo>
                    <a:pt x="16622" y="4103"/>
                  </a:lnTo>
                  <a:lnTo>
                    <a:pt x="18282" y="1198"/>
                  </a:lnTo>
                  <a:cubicBezTo>
                    <a:pt x="18352" y="1075"/>
                    <a:pt x="18251" y="957"/>
                    <a:pt x="18037" y="863"/>
                  </a:cubicBezTo>
                  <a:cubicBezTo>
                    <a:pt x="17823" y="769"/>
                    <a:pt x="17496" y="699"/>
                    <a:pt x="17098" y="677"/>
                  </a:cubicBezTo>
                  <a:lnTo>
                    <a:pt x="16942" y="669"/>
                  </a:lnTo>
                  <a:cubicBezTo>
                    <a:pt x="16544" y="647"/>
                    <a:pt x="16161" y="678"/>
                    <a:pt x="15854" y="744"/>
                  </a:cubicBezTo>
                  <a:cubicBezTo>
                    <a:pt x="15546" y="810"/>
                    <a:pt x="15319" y="912"/>
                    <a:pt x="15248" y="1035"/>
                  </a:cubicBezTo>
                  <a:lnTo>
                    <a:pt x="13582" y="3963"/>
                  </a:lnTo>
                  <a:lnTo>
                    <a:pt x="12977" y="3940"/>
                  </a:lnTo>
                  <a:lnTo>
                    <a:pt x="13582" y="499"/>
                  </a:lnTo>
                  <a:cubicBezTo>
                    <a:pt x="13624" y="376"/>
                    <a:pt x="13499" y="259"/>
                    <a:pt x="13263" y="169"/>
                  </a:cubicBezTo>
                  <a:cubicBezTo>
                    <a:pt x="13027" y="80"/>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7" name="Shape 1073741827"/>
            <p:cNvSpPr/>
            <p:nvPr/>
          </p:nvSpPr>
          <p:spPr>
            <a:xfrm flipH="1">
              <a:off x="10464595" y="3820836"/>
              <a:ext cx="889205" cy="3037164"/>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7"/>
                    <a:pt x="11046" y="96"/>
                  </a:cubicBezTo>
                  <a:cubicBezTo>
                    <a:pt x="10754" y="165"/>
                    <a:pt x="10557" y="266"/>
                    <a:pt x="10515" y="384"/>
                  </a:cubicBezTo>
                  <a:lnTo>
                    <a:pt x="9930" y="3634"/>
                  </a:lnTo>
                  <a:lnTo>
                    <a:pt x="9345" y="3614"/>
                  </a:lnTo>
                  <a:lnTo>
                    <a:pt x="8040" y="1185"/>
                  </a:lnTo>
                  <a:cubicBezTo>
                    <a:pt x="7997" y="1067"/>
                    <a:pt x="7800" y="964"/>
                    <a:pt x="7509" y="895"/>
                  </a:cubicBezTo>
                  <a:cubicBezTo>
                    <a:pt x="7218" y="826"/>
                    <a:pt x="6836" y="789"/>
                    <a:pt x="6435" y="801"/>
                  </a:cubicBezTo>
                  <a:lnTo>
                    <a:pt x="6271" y="807"/>
                  </a:lnTo>
                  <a:cubicBezTo>
                    <a:pt x="5870" y="820"/>
                    <a:pt x="5527" y="880"/>
                    <a:pt x="5292" y="965"/>
                  </a:cubicBezTo>
                  <a:cubicBezTo>
                    <a:pt x="5057" y="1050"/>
                    <a:pt x="4930" y="1161"/>
                    <a:pt x="4972" y="1279"/>
                  </a:cubicBezTo>
                  <a:cubicBezTo>
                    <a:pt x="5170" y="1958"/>
                    <a:pt x="5458" y="2635"/>
                    <a:pt x="5836" y="3308"/>
                  </a:cubicBezTo>
                  <a:cubicBezTo>
                    <a:pt x="6102" y="3781"/>
                    <a:pt x="6417" y="4252"/>
                    <a:pt x="6700" y="4724"/>
                  </a:cubicBezTo>
                  <a:cubicBezTo>
                    <a:pt x="6771" y="4843"/>
                    <a:pt x="6841" y="4963"/>
                    <a:pt x="6727" y="5078"/>
                  </a:cubicBezTo>
                  <a:cubicBezTo>
                    <a:pt x="6670" y="5136"/>
                    <a:pt x="6566" y="5189"/>
                    <a:pt x="6401" y="5226"/>
                  </a:cubicBezTo>
                  <a:cubicBezTo>
                    <a:pt x="5957" y="5324"/>
                    <a:pt x="5433" y="5278"/>
                    <a:pt x="4993" y="5176"/>
                  </a:cubicBezTo>
                  <a:cubicBezTo>
                    <a:pt x="4584" y="5080"/>
                    <a:pt x="4220" y="4943"/>
                    <a:pt x="3864" y="4818"/>
                  </a:cubicBezTo>
                  <a:cubicBezTo>
                    <a:pt x="3502" y="4691"/>
                    <a:pt x="3053" y="4587"/>
                    <a:pt x="2592" y="4491"/>
                  </a:cubicBezTo>
                  <a:cubicBezTo>
                    <a:pt x="2271" y="4423"/>
                    <a:pt x="1933" y="4363"/>
                    <a:pt x="1552" y="4351"/>
                  </a:cubicBezTo>
                  <a:cubicBezTo>
                    <a:pt x="1148" y="4338"/>
                    <a:pt x="733" y="4383"/>
                    <a:pt x="436" y="4469"/>
                  </a:cubicBezTo>
                  <a:cubicBezTo>
                    <a:pt x="114" y="4562"/>
                    <a:pt x="-36" y="4688"/>
                    <a:pt x="8" y="4812"/>
                  </a:cubicBezTo>
                  <a:cubicBezTo>
                    <a:pt x="48" y="4926"/>
                    <a:pt x="259" y="5029"/>
                    <a:pt x="484" y="5132"/>
                  </a:cubicBezTo>
                  <a:cubicBezTo>
                    <a:pt x="2488" y="6045"/>
                    <a:pt x="4910" y="6870"/>
                    <a:pt x="7232" y="7716"/>
                  </a:cubicBezTo>
                  <a:cubicBezTo>
                    <a:pt x="7488" y="7809"/>
                    <a:pt x="7743" y="7903"/>
                    <a:pt x="7978" y="8001"/>
                  </a:cubicBezTo>
                  <a:cubicBezTo>
                    <a:pt x="8188" y="8089"/>
                    <a:pt x="8382" y="8180"/>
                    <a:pt x="8521" y="8280"/>
                  </a:cubicBezTo>
                  <a:cubicBezTo>
                    <a:pt x="8676" y="8390"/>
                    <a:pt x="8759" y="8508"/>
                    <a:pt x="8771" y="8627"/>
                  </a:cubicBezTo>
                  <a:cubicBezTo>
                    <a:pt x="8775" y="8667"/>
                    <a:pt x="8771" y="8707"/>
                    <a:pt x="8768" y="8747"/>
                  </a:cubicBezTo>
                  <a:cubicBezTo>
                    <a:pt x="8764" y="8819"/>
                    <a:pt x="8763" y="8890"/>
                    <a:pt x="8763" y="8961"/>
                  </a:cubicBezTo>
                  <a:cubicBezTo>
                    <a:pt x="8745" y="13171"/>
                    <a:pt x="8566" y="17381"/>
                    <a:pt x="8225" y="21590"/>
                  </a:cubicBezTo>
                  <a:lnTo>
                    <a:pt x="18572" y="21590"/>
                  </a:lnTo>
                  <a:cubicBezTo>
                    <a:pt x="18365" y="18857"/>
                    <a:pt x="18244" y="16124"/>
                    <a:pt x="18210" y="13391"/>
                  </a:cubicBezTo>
                  <a:cubicBezTo>
                    <a:pt x="18188" y="11668"/>
                    <a:pt x="18201" y="9945"/>
                    <a:pt x="17988" y="8224"/>
                  </a:cubicBezTo>
                  <a:cubicBezTo>
                    <a:pt x="17983" y="8184"/>
                    <a:pt x="17978" y="8144"/>
                    <a:pt x="17981" y="8103"/>
                  </a:cubicBezTo>
                  <a:cubicBezTo>
                    <a:pt x="17986" y="8044"/>
                    <a:pt x="18009" y="7985"/>
                    <a:pt x="18086" y="7930"/>
                  </a:cubicBezTo>
                  <a:cubicBezTo>
                    <a:pt x="18152" y="7883"/>
                    <a:pt x="18255" y="7841"/>
                    <a:pt x="18350" y="7798"/>
                  </a:cubicBezTo>
                  <a:cubicBezTo>
                    <a:pt x="18633" y="7671"/>
                    <a:pt x="18845" y="7532"/>
                    <a:pt x="19043" y="7391"/>
                  </a:cubicBezTo>
                  <a:cubicBezTo>
                    <a:pt x="19283" y="7222"/>
                    <a:pt x="19506" y="7049"/>
                    <a:pt x="19669" y="6869"/>
                  </a:cubicBezTo>
                  <a:cubicBezTo>
                    <a:pt x="19948" y="6563"/>
                    <a:pt x="20053" y="6245"/>
                    <a:pt x="20159" y="5929"/>
                  </a:cubicBezTo>
                  <a:cubicBezTo>
                    <a:pt x="20356" y="5337"/>
                    <a:pt x="20567" y="4746"/>
                    <a:pt x="20791" y="4155"/>
                  </a:cubicBezTo>
                  <a:cubicBezTo>
                    <a:pt x="21015" y="3566"/>
                    <a:pt x="21253" y="2977"/>
                    <a:pt x="21505" y="2389"/>
                  </a:cubicBezTo>
                  <a:cubicBezTo>
                    <a:pt x="21564" y="2273"/>
                    <a:pt x="21466" y="2161"/>
                    <a:pt x="21260" y="2070"/>
                  </a:cubicBezTo>
                  <a:cubicBezTo>
                    <a:pt x="21084" y="1991"/>
                    <a:pt x="20825" y="1927"/>
                    <a:pt x="20506" y="1892"/>
                  </a:cubicBezTo>
                  <a:lnTo>
                    <a:pt x="20540" y="1884"/>
                  </a:lnTo>
                  <a:cubicBezTo>
                    <a:pt x="20142" y="1863"/>
                    <a:pt x="19752" y="1891"/>
                    <a:pt x="19445" y="1954"/>
                  </a:cubicBezTo>
                  <a:cubicBezTo>
                    <a:pt x="19137" y="2017"/>
                    <a:pt x="18909" y="2115"/>
                    <a:pt x="18839" y="2231"/>
                  </a:cubicBezTo>
                  <a:lnTo>
                    <a:pt x="17241" y="3949"/>
                  </a:lnTo>
                  <a:lnTo>
                    <a:pt x="16751" y="3927"/>
                  </a:lnTo>
                  <a:lnTo>
                    <a:pt x="16622" y="3921"/>
                  </a:lnTo>
                  <a:lnTo>
                    <a:pt x="18282" y="1145"/>
                  </a:lnTo>
                  <a:cubicBezTo>
                    <a:pt x="18352" y="1028"/>
                    <a:pt x="18251" y="915"/>
                    <a:pt x="18037" y="825"/>
                  </a:cubicBezTo>
                  <a:cubicBezTo>
                    <a:pt x="17823" y="735"/>
                    <a:pt x="17496" y="668"/>
                    <a:pt x="17098" y="648"/>
                  </a:cubicBezTo>
                  <a:lnTo>
                    <a:pt x="16942" y="640"/>
                  </a:lnTo>
                  <a:cubicBezTo>
                    <a:pt x="16544" y="619"/>
                    <a:pt x="16161" y="648"/>
                    <a:pt x="15854" y="711"/>
                  </a:cubicBezTo>
                  <a:cubicBezTo>
                    <a:pt x="15546" y="775"/>
                    <a:pt x="15319" y="872"/>
                    <a:pt x="15248" y="989"/>
                  </a:cubicBezTo>
                  <a:lnTo>
                    <a:pt x="13582" y="3787"/>
                  </a:lnTo>
                  <a:lnTo>
                    <a:pt x="12977" y="3765"/>
                  </a:lnTo>
                  <a:lnTo>
                    <a:pt x="13582" y="478"/>
                  </a:lnTo>
                  <a:cubicBezTo>
                    <a:pt x="13624" y="360"/>
                    <a:pt x="13499" y="248"/>
                    <a:pt x="13263" y="162"/>
                  </a:cubicBezTo>
                  <a:cubicBezTo>
                    <a:pt x="13027" y="77"/>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8" name="Shape 1073741828"/>
            <p:cNvSpPr/>
            <p:nvPr/>
          </p:nvSpPr>
          <p:spPr>
            <a:xfrm>
              <a:off x="8059114" y="2129162"/>
              <a:ext cx="1464588" cy="4728838"/>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9"/>
                    <a:pt x="11046" y="101"/>
                  </a:cubicBezTo>
                  <a:cubicBezTo>
                    <a:pt x="10754" y="174"/>
                    <a:pt x="10557" y="281"/>
                    <a:pt x="10515" y="406"/>
                  </a:cubicBezTo>
                  <a:lnTo>
                    <a:pt x="9930" y="3843"/>
                  </a:lnTo>
                  <a:lnTo>
                    <a:pt x="9345" y="3822"/>
                  </a:lnTo>
                  <a:lnTo>
                    <a:pt x="8040" y="1253"/>
                  </a:lnTo>
                  <a:cubicBezTo>
                    <a:pt x="7997" y="1128"/>
                    <a:pt x="7800" y="1020"/>
                    <a:pt x="7509" y="947"/>
                  </a:cubicBezTo>
                  <a:cubicBezTo>
                    <a:pt x="7218" y="873"/>
                    <a:pt x="6836" y="834"/>
                    <a:pt x="6435" y="847"/>
                  </a:cubicBezTo>
                  <a:lnTo>
                    <a:pt x="6271" y="854"/>
                  </a:lnTo>
                  <a:cubicBezTo>
                    <a:pt x="5870" y="867"/>
                    <a:pt x="5527" y="930"/>
                    <a:pt x="5292" y="1021"/>
                  </a:cubicBezTo>
                  <a:cubicBezTo>
                    <a:pt x="5057" y="1111"/>
                    <a:pt x="4930" y="1228"/>
                    <a:pt x="4972" y="1352"/>
                  </a:cubicBezTo>
                  <a:cubicBezTo>
                    <a:pt x="5170" y="2071"/>
                    <a:pt x="5458" y="2787"/>
                    <a:pt x="5836" y="3499"/>
                  </a:cubicBezTo>
                  <a:cubicBezTo>
                    <a:pt x="6102" y="4000"/>
                    <a:pt x="6417" y="4498"/>
                    <a:pt x="6700" y="4997"/>
                  </a:cubicBezTo>
                  <a:cubicBezTo>
                    <a:pt x="6771" y="5123"/>
                    <a:pt x="6841" y="5249"/>
                    <a:pt x="6727" y="5371"/>
                  </a:cubicBezTo>
                  <a:cubicBezTo>
                    <a:pt x="6670" y="5432"/>
                    <a:pt x="6566" y="5488"/>
                    <a:pt x="6401" y="5527"/>
                  </a:cubicBezTo>
                  <a:cubicBezTo>
                    <a:pt x="5957" y="5632"/>
                    <a:pt x="5433" y="5583"/>
                    <a:pt x="4993" y="5475"/>
                  </a:cubicBezTo>
                  <a:cubicBezTo>
                    <a:pt x="4584" y="5374"/>
                    <a:pt x="4220" y="5229"/>
                    <a:pt x="3864" y="5096"/>
                  </a:cubicBezTo>
                  <a:cubicBezTo>
                    <a:pt x="3502" y="4962"/>
                    <a:pt x="3055" y="4851"/>
                    <a:pt x="2592" y="4750"/>
                  </a:cubicBezTo>
                  <a:cubicBezTo>
                    <a:pt x="2269" y="4679"/>
                    <a:pt x="1933" y="4615"/>
                    <a:pt x="1552" y="4602"/>
                  </a:cubicBezTo>
                  <a:cubicBezTo>
                    <a:pt x="1148" y="4588"/>
                    <a:pt x="733" y="4636"/>
                    <a:pt x="436" y="4727"/>
                  </a:cubicBezTo>
                  <a:cubicBezTo>
                    <a:pt x="114" y="4825"/>
                    <a:pt x="-36" y="4959"/>
                    <a:pt x="8" y="5090"/>
                  </a:cubicBezTo>
                  <a:cubicBezTo>
                    <a:pt x="48" y="5211"/>
                    <a:pt x="259" y="5320"/>
                    <a:pt x="484" y="5428"/>
                  </a:cubicBezTo>
                  <a:cubicBezTo>
                    <a:pt x="2488" y="6394"/>
                    <a:pt x="4910" y="7267"/>
                    <a:pt x="7232" y="8162"/>
                  </a:cubicBezTo>
                  <a:cubicBezTo>
                    <a:pt x="7488" y="8261"/>
                    <a:pt x="7743" y="8360"/>
                    <a:pt x="7978" y="8463"/>
                  </a:cubicBezTo>
                  <a:cubicBezTo>
                    <a:pt x="8188" y="8556"/>
                    <a:pt x="8382" y="8653"/>
                    <a:pt x="8521" y="8758"/>
                  </a:cubicBezTo>
                  <a:cubicBezTo>
                    <a:pt x="8676" y="8875"/>
                    <a:pt x="8759" y="9000"/>
                    <a:pt x="8771" y="9126"/>
                  </a:cubicBezTo>
                  <a:cubicBezTo>
                    <a:pt x="8775" y="9168"/>
                    <a:pt x="8771" y="9210"/>
                    <a:pt x="8768" y="9253"/>
                  </a:cubicBezTo>
                  <a:cubicBezTo>
                    <a:pt x="8764" y="9328"/>
                    <a:pt x="8763" y="9403"/>
                    <a:pt x="8763" y="9479"/>
                  </a:cubicBezTo>
                  <a:cubicBezTo>
                    <a:pt x="8746" y="13516"/>
                    <a:pt x="8567" y="17553"/>
                    <a:pt x="8225" y="21589"/>
                  </a:cubicBezTo>
                  <a:lnTo>
                    <a:pt x="18572" y="21589"/>
                  </a:lnTo>
                  <a:cubicBezTo>
                    <a:pt x="18368" y="19115"/>
                    <a:pt x="18247" y="16640"/>
                    <a:pt x="18210" y="14164"/>
                  </a:cubicBezTo>
                  <a:cubicBezTo>
                    <a:pt x="18183" y="12342"/>
                    <a:pt x="18201" y="10520"/>
                    <a:pt x="17988" y="8699"/>
                  </a:cubicBezTo>
                  <a:cubicBezTo>
                    <a:pt x="17983" y="8657"/>
                    <a:pt x="17978" y="8614"/>
                    <a:pt x="17981" y="8571"/>
                  </a:cubicBezTo>
                  <a:cubicBezTo>
                    <a:pt x="17986" y="8509"/>
                    <a:pt x="18009" y="8446"/>
                    <a:pt x="18086" y="8388"/>
                  </a:cubicBezTo>
                  <a:cubicBezTo>
                    <a:pt x="18152" y="8338"/>
                    <a:pt x="18255" y="8294"/>
                    <a:pt x="18350" y="8249"/>
                  </a:cubicBezTo>
                  <a:cubicBezTo>
                    <a:pt x="18633" y="8114"/>
                    <a:pt x="18845" y="7967"/>
                    <a:pt x="19043" y="7818"/>
                  </a:cubicBezTo>
                  <a:cubicBezTo>
                    <a:pt x="19283" y="7639"/>
                    <a:pt x="19506" y="7456"/>
                    <a:pt x="19669" y="7266"/>
                  </a:cubicBezTo>
                  <a:cubicBezTo>
                    <a:pt x="19948" y="6943"/>
                    <a:pt x="20053" y="6606"/>
                    <a:pt x="20159" y="6271"/>
                  </a:cubicBezTo>
                  <a:cubicBezTo>
                    <a:pt x="20356" y="5645"/>
                    <a:pt x="20567" y="5020"/>
                    <a:pt x="20791" y="4395"/>
                  </a:cubicBezTo>
                  <a:cubicBezTo>
                    <a:pt x="21015" y="3772"/>
                    <a:pt x="21253" y="3149"/>
                    <a:pt x="21505" y="2527"/>
                  </a:cubicBezTo>
                  <a:cubicBezTo>
                    <a:pt x="21564" y="2404"/>
                    <a:pt x="21466" y="2285"/>
                    <a:pt x="21260" y="2189"/>
                  </a:cubicBezTo>
                  <a:cubicBezTo>
                    <a:pt x="21084" y="2106"/>
                    <a:pt x="20825" y="2038"/>
                    <a:pt x="20506" y="2001"/>
                  </a:cubicBezTo>
                  <a:lnTo>
                    <a:pt x="20540" y="1992"/>
                  </a:lnTo>
                  <a:cubicBezTo>
                    <a:pt x="20142" y="1971"/>
                    <a:pt x="19752" y="2000"/>
                    <a:pt x="19445" y="2066"/>
                  </a:cubicBezTo>
                  <a:cubicBezTo>
                    <a:pt x="19137" y="2133"/>
                    <a:pt x="18909" y="2237"/>
                    <a:pt x="18839" y="2360"/>
                  </a:cubicBezTo>
                  <a:lnTo>
                    <a:pt x="17241" y="4177"/>
                  </a:lnTo>
                  <a:lnTo>
                    <a:pt x="16751" y="4154"/>
                  </a:lnTo>
                  <a:lnTo>
                    <a:pt x="16622" y="4148"/>
                  </a:lnTo>
                  <a:lnTo>
                    <a:pt x="18282" y="1211"/>
                  </a:lnTo>
                  <a:cubicBezTo>
                    <a:pt x="18352" y="1087"/>
                    <a:pt x="18251" y="968"/>
                    <a:pt x="18037" y="873"/>
                  </a:cubicBezTo>
                  <a:cubicBezTo>
                    <a:pt x="17823" y="778"/>
                    <a:pt x="17496" y="706"/>
                    <a:pt x="17098" y="685"/>
                  </a:cubicBezTo>
                  <a:lnTo>
                    <a:pt x="16942" y="676"/>
                  </a:lnTo>
                  <a:cubicBezTo>
                    <a:pt x="16544" y="654"/>
                    <a:pt x="16161" y="685"/>
                    <a:pt x="15854" y="752"/>
                  </a:cubicBezTo>
                  <a:cubicBezTo>
                    <a:pt x="15546" y="819"/>
                    <a:pt x="15319" y="922"/>
                    <a:pt x="15248" y="1046"/>
                  </a:cubicBezTo>
                  <a:lnTo>
                    <a:pt x="13582" y="4006"/>
                  </a:lnTo>
                  <a:lnTo>
                    <a:pt x="12977" y="3983"/>
                  </a:lnTo>
                  <a:lnTo>
                    <a:pt x="13582" y="505"/>
                  </a:lnTo>
                  <a:cubicBezTo>
                    <a:pt x="13624" y="380"/>
                    <a:pt x="13499" y="262"/>
                    <a:pt x="13263" y="171"/>
                  </a:cubicBezTo>
                  <a:cubicBezTo>
                    <a:pt x="13027" y="81"/>
                    <a:pt x="12685" y="19"/>
                    <a:pt x="12283" y="6"/>
                  </a:cubicBezTo>
                  <a:lnTo>
                    <a:pt x="12120" y="2"/>
                  </a:lnTo>
                  <a:close/>
                </a:path>
              </a:pathLst>
            </a:custGeom>
            <a:solidFill>
              <a:schemeClr val="accent1"/>
            </a:solidFill>
            <a:ln w="12700" cap="flat">
              <a:noFill/>
              <a:miter lim="400000"/>
            </a:ln>
            <a:effectLst/>
          </p:spPr>
          <p:txBody>
            <a:bodyPr/>
            <a:lstStyle/>
            <a:p>
              <a:endParaRPr lang="en-GB"/>
            </a:p>
          </p:txBody>
        </p:sp>
        <p:sp>
          <p:nvSpPr>
            <p:cNvPr id="9" name="Shape 1073741829"/>
            <p:cNvSpPr/>
            <p:nvPr/>
          </p:nvSpPr>
          <p:spPr>
            <a:xfrm flipH="1">
              <a:off x="9784690" y="2843469"/>
              <a:ext cx="1221633" cy="4014531"/>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9"/>
                    <a:pt x="11046" y="100"/>
                  </a:cubicBezTo>
                  <a:cubicBezTo>
                    <a:pt x="10754" y="172"/>
                    <a:pt x="10557" y="277"/>
                    <a:pt x="10515" y="399"/>
                  </a:cubicBezTo>
                  <a:lnTo>
                    <a:pt x="9930" y="3777"/>
                  </a:lnTo>
                  <a:lnTo>
                    <a:pt x="9345" y="3756"/>
                  </a:lnTo>
                  <a:lnTo>
                    <a:pt x="8040" y="1232"/>
                  </a:lnTo>
                  <a:cubicBezTo>
                    <a:pt x="7997" y="1109"/>
                    <a:pt x="7800" y="1003"/>
                    <a:pt x="7509" y="931"/>
                  </a:cubicBezTo>
                  <a:cubicBezTo>
                    <a:pt x="7218" y="859"/>
                    <a:pt x="6836" y="820"/>
                    <a:pt x="6435" y="833"/>
                  </a:cubicBezTo>
                  <a:lnTo>
                    <a:pt x="6271" y="840"/>
                  </a:lnTo>
                  <a:cubicBezTo>
                    <a:pt x="5870" y="852"/>
                    <a:pt x="5527" y="915"/>
                    <a:pt x="5292" y="1004"/>
                  </a:cubicBezTo>
                  <a:cubicBezTo>
                    <a:pt x="5057" y="1092"/>
                    <a:pt x="4930" y="1207"/>
                    <a:pt x="4972" y="1329"/>
                  </a:cubicBezTo>
                  <a:cubicBezTo>
                    <a:pt x="5170" y="2036"/>
                    <a:pt x="5458" y="2739"/>
                    <a:pt x="5836" y="3439"/>
                  </a:cubicBezTo>
                  <a:cubicBezTo>
                    <a:pt x="6102" y="3930"/>
                    <a:pt x="6417" y="4420"/>
                    <a:pt x="6700" y="4911"/>
                  </a:cubicBezTo>
                  <a:cubicBezTo>
                    <a:pt x="6771" y="5034"/>
                    <a:pt x="6841" y="5159"/>
                    <a:pt x="6727" y="5278"/>
                  </a:cubicBezTo>
                  <a:cubicBezTo>
                    <a:pt x="6670" y="5338"/>
                    <a:pt x="6566" y="5393"/>
                    <a:pt x="6401" y="5432"/>
                  </a:cubicBezTo>
                  <a:cubicBezTo>
                    <a:pt x="5957" y="5534"/>
                    <a:pt x="5433" y="5486"/>
                    <a:pt x="4993" y="5380"/>
                  </a:cubicBezTo>
                  <a:cubicBezTo>
                    <a:pt x="4584" y="5281"/>
                    <a:pt x="4220" y="5138"/>
                    <a:pt x="3864" y="5008"/>
                  </a:cubicBezTo>
                  <a:cubicBezTo>
                    <a:pt x="3502" y="4876"/>
                    <a:pt x="3055" y="4767"/>
                    <a:pt x="2592" y="4668"/>
                  </a:cubicBezTo>
                  <a:cubicBezTo>
                    <a:pt x="2269" y="4598"/>
                    <a:pt x="1933" y="4535"/>
                    <a:pt x="1552" y="4522"/>
                  </a:cubicBezTo>
                  <a:cubicBezTo>
                    <a:pt x="1148" y="4509"/>
                    <a:pt x="733" y="4556"/>
                    <a:pt x="436" y="4645"/>
                  </a:cubicBezTo>
                  <a:cubicBezTo>
                    <a:pt x="114" y="4741"/>
                    <a:pt x="-36" y="4873"/>
                    <a:pt x="8" y="5002"/>
                  </a:cubicBezTo>
                  <a:cubicBezTo>
                    <a:pt x="48" y="5121"/>
                    <a:pt x="259" y="5228"/>
                    <a:pt x="484" y="5334"/>
                  </a:cubicBezTo>
                  <a:cubicBezTo>
                    <a:pt x="2488" y="6283"/>
                    <a:pt x="4910" y="7141"/>
                    <a:pt x="7232" y="8020"/>
                  </a:cubicBezTo>
                  <a:cubicBezTo>
                    <a:pt x="7488" y="8117"/>
                    <a:pt x="7743" y="8214"/>
                    <a:pt x="7978" y="8316"/>
                  </a:cubicBezTo>
                  <a:cubicBezTo>
                    <a:pt x="8188" y="8408"/>
                    <a:pt x="8382" y="8503"/>
                    <a:pt x="8521" y="8606"/>
                  </a:cubicBezTo>
                  <a:cubicBezTo>
                    <a:pt x="8676" y="8721"/>
                    <a:pt x="8759" y="8843"/>
                    <a:pt x="8771" y="8967"/>
                  </a:cubicBezTo>
                  <a:cubicBezTo>
                    <a:pt x="8775" y="9009"/>
                    <a:pt x="8771" y="9050"/>
                    <a:pt x="8768" y="9092"/>
                  </a:cubicBezTo>
                  <a:cubicBezTo>
                    <a:pt x="8764" y="9166"/>
                    <a:pt x="8763" y="9240"/>
                    <a:pt x="8763" y="9314"/>
                  </a:cubicBezTo>
                  <a:cubicBezTo>
                    <a:pt x="8746" y="13407"/>
                    <a:pt x="8567" y="17499"/>
                    <a:pt x="8225" y="21590"/>
                  </a:cubicBezTo>
                  <a:lnTo>
                    <a:pt x="18572" y="21590"/>
                  </a:lnTo>
                  <a:cubicBezTo>
                    <a:pt x="18367" y="19033"/>
                    <a:pt x="18246" y="16476"/>
                    <a:pt x="18210" y="13918"/>
                  </a:cubicBezTo>
                  <a:cubicBezTo>
                    <a:pt x="18185" y="12128"/>
                    <a:pt x="18201" y="10337"/>
                    <a:pt x="17988" y="8548"/>
                  </a:cubicBezTo>
                  <a:cubicBezTo>
                    <a:pt x="17983" y="8506"/>
                    <a:pt x="17978" y="8464"/>
                    <a:pt x="17981" y="8423"/>
                  </a:cubicBezTo>
                  <a:cubicBezTo>
                    <a:pt x="17986" y="8361"/>
                    <a:pt x="18009" y="8299"/>
                    <a:pt x="18086" y="8242"/>
                  </a:cubicBezTo>
                  <a:cubicBezTo>
                    <a:pt x="18152" y="8193"/>
                    <a:pt x="18255" y="8150"/>
                    <a:pt x="18350" y="8106"/>
                  </a:cubicBezTo>
                  <a:cubicBezTo>
                    <a:pt x="18633" y="7973"/>
                    <a:pt x="18845" y="7828"/>
                    <a:pt x="19043" y="7682"/>
                  </a:cubicBezTo>
                  <a:cubicBezTo>
                    <a:pt x="19283" y="7506"/>
                    <a:pt x="19506" y="7327"/>
                    <a:pt x="19669" y="7140"/>
                  </a:cubicBezTo>
                  <a:cubicBezTo>
                    <a:pt x="19948" y="6822"/>
                    <a:pt x="20053" y="6491"/>
                    <a:pt x="20159" y="6162"/>
                  </a:cubicBezTo>
                  <a:cubicBezTo>
                    <a:pt x="20356" y="5547"/>
                    <a:pt x="20567" y="4933"/>
                    <a:pt x="20791" y="4319"/>
                  </a:cubicBezTo>
                  <a:cubicBezTo>
                    <a:pt x="21015" y="3707"/>
                    <a:pt x="21253" y="3095"/>
                    <a:pt x="21505" y="2484"/>
                  </a:cubicBezTo>
                  <a:cubicBezTo>
                    <a:pt x="21564" y="2363"/>
                    <a:pt x="21466" y="2246"/>
                    <a:pt x="21260" y="2152"/>
                  </a:cubicBezTo>
                  <a:cubicBezTo>
                    <a:pt x="21084" y="2070"/>
                    <a:pt x="20825" y="2003"/>
                    <a:pt x="20506" y="1967"/>
                  </a:cubicBezTo>
                  <a:lnTo>
                    <a:pt x="20540" y="1958"/>
                  </a:lnTo>
                  <a:cubicBezTo>
                    <a:pt x="20142" y="1937"/>
                    <a:pt x="19752" y="1966"/>
                    <a:pt x="19445" y="2031"/>
                  </a:cubicBezTo>
                  <a:cubicBezTo>
                    <a:pt x="19137" y="2097"/>
                    <a:pt x="18909" y="2198"/>
                    <a:pt x="18839" y="2320"/>
                  </a:cubicBezTo>
                  <a:lnTo>
                    <a:pt x="17241" y="4105"/>
                  </a:lnTo>
                  <a:lnTo>
                    <a:pt x="16751" y="4082"/>
                  </a:lnTo>
                  <a:lnTo>
                    <a:pt x="16622" y="4076"/>
                  </a:lnTo>
                  <a:lnTo>
                    <a:pt x="18282" y="1190"/>
                  </a:lnTo>
                  <a:cubicBezTo>
                    <a:pt x="18352" y="1069"/>
                    <a:pt x="18251" y="952"/>
                    <a:pt x="18037" y="858"/>
                  </a:cubicBezTo>
                  <a:cubicBezTo>
                    <a:pt x="17823" y="765"/>
                    <a:pt x="17496" y="695"/>
                    <a:pt x="17098" y="673"/>
                  </a:cubicBezTo>
                  <a:lnTo>
                    <a:pt x="16942" y="665"/>
                  </a:lnTo>
                  <a:cubicBezTo>
                    <a:pt x="16544" y="644"/>
                    <a:pt x="16161" y="674"/>
                    <a:pt x="15854" y="740"/>
                  </a:cubicBezTo>
                  <a:cubicBezTo>
                    <a:pt x="15546" y="806"/>
                    <a:pt x="15319" y="907"/>
                    <a:pt x="15248" y="1028"/>
                  </a:cubicBezTo>
                  <a:lnTo>
                    <a:pt x="13582" y="3937"/>
                  </a:lnTo>
                  <a:lnTo>
                    <a:pt x="12977" y="3914"/>
                  </a:lnTo>
                  <a:lnTo>
                    <a:pt x="13582" y="497"/>
                  </a:lnTo>
                  <a:cubicBezTo>
                    <a:pt x="13624" y="374"/>
                    <a:pt x="13499" y="258"/>
                    <a:pt x="13263" y="169"/>
                  </a:cubicBezTo>
                  <a:cubicBezTo>
                    <a:pt x="13027" y="80"/>
                    <a:pt x="12685" y="20"/>
                    <a:pt x="12283" y="7"/>
                  </a:cubicBezTo>
                  <a:lnTo>
                    <a:pt x="12120" y="3"/>
                  </a:lnTo>
                  <a:close/>
                </a:path>
              </a:pathLst>
            </a:custGeom>
            <a:solidFill>
              <a:schemeClr val="accent1"/>
            </a:solidFill>
            <a:ln w="12700" cap="flat">
              <a:noFill/>
              <a:miter lim="400000"/>
            </a:ln>
            <a:effectLst/>
          </p:spPr>
          <p:txBody>
            <a:bodyPr/>
            <a:lstStyle/>
            <a:p>
              <a:endParaRPr lang="en-GB"/>
            </a:p>
          </p:txBody>
        </p:sp>
        <p:sp>
          <p:nvSpPr>
            <p:cNvPr id="10" name="Shape 1073741830"/>
            <p:cNvSpPr/>
            <p:nvPr/>
          </p:nvSpPr>
          <p:spPr>
            <a:xfrm flipH="1">
              <a:off x="9218316" y="3366514"/>
              <a:ext cx="1043731" cy="3491486"/>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8"/>
                    <a:pt x="11046" y="99"/>
                  </a:cubicBezTo>
                  <a:cubicBezTo>
                    <a:pt x="10754" y="169"/>
                    <a:pt x="10557" y="272"/>
                    <a:pt x="10515" y="392"/>
                  </a:cubicBezTo>
                  <a:lnTo>
                    <a:pt x="9930" y="3710"/>
                  </a:lnTo>
                  <a:lnTo>
                    <a:pt x="9345" y="3690"/>
                  </a:lnTo>
                  <a:lnTo>
                    <a:pt x="8040" y="1210"/>
                  </a:lnTo>
                  <a:cubicBezTo>
                    <a:pt x="7997" y="1090"/>
                    <a:pt x="7800" y="985"/>
                    <a:pt x="7509" y="914"/>
                  </a:cubicBezTo>
                  <a:cubicBezTo>
                    <a:pt x="7218" y="844"/>
                    <a:pt x="6836" y="806"/>
                    <a:pt x="6435" y="818"/>
                  </a:cubicBezTo>
                  <a:lnTo>
                    <a:pt x="6271" y="825"/>
                  </a:lnTo>
                  <a:cubicBezTo>
                    <a:pt x="5870" y="837"/>
                    <a:pt x="5527" y="899"/>
                    <a:pt x="5292" y="986"/>
                  </a:cubicBezTo>
                  <a:cubicBezTo>
                    <a:pt x="5057" y="1073"/>
                    <a:pt x="4930" y="1185"/>
                    <a:pt x="4972" y="1306"/>
                  </a:cubicBezTo>
                  <a:cubicBezTo>
                    <a:pt x="5170" y="2000"/>
                    <a:pt x="5458" y="2691"/>
                    <a:pt x="5836" y="3378"/>
                  </a:cubicBezTo>
                  <a:cubicBezTo>
                    <a:pt x="6102" y="3861"/>
                    <a:pt x="6417" y="4342"/>
                    <a:pt x="6700" y="4824"/>
                  </a:cubicBezTo>
                  <a:cubicBezTo>
                    <a:pt x="6771" y="4945"/>
                    <a:pt x="6841" y="5067"/>
                    <a:pt x="6727" y="5185"/>
                  </a:cubicBezTo>
                  <a:cubicBezTo>
                    <a:pt x="6670" y="5244"/>
                    <a:pt x="6566" y="5298"/>
                    <a:pt x="6401" y="5336"/>
                  </a:cubicBezTo>
                  <a:cubicBezTo>
                    <a:pt x="5957" y="5437"/>
                    <a:pt x="5433" y="5389"/>
                    <a:pt x="4993" y="5285"/>
                  </a:cubicBezTo>
                  <a:cubicBezTo>
                    <a:pt x="4584" y="5188"/>
                    <a:pt x="4220" y="5048"/>
                    <a:pt x="3864" y="4920"/>
                  </a:cubicBezTo>
                  <a:cubicBezTo>
                    <a:pt x="3502" y="4790"/>
                    <a:pt x="3055" y="4683"/>
                    <a:pt x="2592" y="4585"/>
                  </a:cubicBezTo>
                  <a:cubicBezTo>
                    <a:pt x="2269" y="4517"/>
                    <a:pt x="1933" y="4455"/>
                    <a:pt x="1552" y="4442"/>
                  </a:cubicBezTo>
                  <a:cubicBezTo>
                    <a:pt x="1148" y="4429"/>
                    <a:pt x="733" y="4476"/>
                    <a:pt x="436" y="4563"/>
                  </a:cubicBezTo>
                  <a:cubicBezTo>
                    <a:pt x="114" y="4658"/>
                    <a:pt x="-36" y="4787"/>
                    <a:pt x="8" y="4914"/>
                  </a:cubicBezTo>
                  <a:cubicBezTo>
                    <a:pt x="48" y="5030"/>
                    <a:pt x="259" y="5135"/>
                    <a:pt x="484" y="5240"/>
                  </a:cubicBezTo>
                  <a:cubicBezTo>
                    <a:pt x="2488" y="6173"/>
                    <a:pt x="4910" y="7015"/>
                    <a:pt x="7232" y="7879"/>
                  </a:cubicBezTo>
                  <a:cubicBezTo>
                    <a:pt x="7488" y="7974"/>
                    <a:pt x="7743" y="8069"/>
                    <a:pt x="7978" y="8170"/>
                  </a:cubicBezTo>
                  <a:cubicBezTo>
                    <a:pt x="8188" y="8259"/>
                    <a:pt x="8382" y="8353"/>
                    <a:pt x="8521" y="8454"/>
                  </a:cubicBezTo>
                  <a:cubicBezTo>
                    <a:pt x="8676" y="8567"/>
                    <a:pt x="8759" y="8687"/>
                    <a:pt x="8771" y="8809"/>
                  </a:cubicBezTo>
                  <a:cubicBezTo>
                    <a:pt x="8775" y="8850"/>
                    <a:pt x="8771" y="8891"/>
                    <a:pt x="8768" y="8931"/>
                  </a:cubicBezTo>
                  <a:cubicBezTo>
                    <a:pt x="8764" y="9004"/>
                    <a:pt x="8763" y="9077"/>
                    <a:pt x="8763" y="9150"/>
                  </a:cubicBezTo>
                  <a:cubicBezTo>
                    <a:pt x="8746" y="13297"/>
                    <a:pt x="8566" y="17444"/>
                    <a:pt x="8225" y="21590"/>
                  </a:cubicBezTo>
                  <a:lnTo>
                    <a:pt x="18572" y="21590"/>
                  </a:lnTo>
                  <a:cubicBezTo>
                    <a:pt x="18366" y="18951"/>
                    <a:pt x="18245" y="16312"/>
                    <a:pt x="18210" y="13672"/>
                  </a:cubicBezTo>
                  <a:cubicBezTo>
                    <a:pt x="18187" y="11914"/>
                    <a:pt x="18201" y="10155"/>
                    <a:pt x="17988" y="8397"/>
                  </a:cubicBezTo>
                  <a:cubicBezTo>
                    <a:pt x="17983" y="8356"/>
                    <a:pt x="17978" y="8315"/>
                    <a:pt x="17981" y="8274"/>
                  </a:cubicBezTo>
                  <a:cubicBezTo>
                    <a:pt x="17986" y="8214"/>
                    <a:pt x="18009" y="8153"/>
                    <a:pt x="18086" y="8097"/>
                  </a:cubicBezTo>
                  <a:cubicBezTo>
                    <a:pt x="18152" y="8049"/>
                    <a:pt x="18255" y="8006"/>
                    <a:pt x="18350" y="7963"/>
                  </a:cubicBezTo>
                  <a:cubicBezTo>
                    <a:pt x="18633" y="7832"/>
                    <a:pt x="18845" y="7690"/>
                    <a:pt x="19043" y="7547"/>
                  </a:cubicBezTo>
                  <a:cubicBezTo>
                    <a:pt x="19283" y="7374"/>
                    <a:pt x="19506" y="7197"/>
                    <a:pt x="19669" y="7014"/>
                  </a:cubicBezTo>
                  <a:cubicBezTo>
                    <a:pt x="19948" y="6702"/>
                    <a:pt x="20053" y="6376"/>
                    <a:pt x="20159" y="6054"/>
                  </a:cubicBezTo>
                  <a:cubicBezTo>
                    <a:pt x="20356" y="5450"/>
                    <a:pt x="20567" y="4846"/>
                    <a:pt x="20791" y="4243"/>
                  </a:cubicBezTo>
                  <a:cubicBezTo>
                    <a:pt x="21015" y="3641"/>
                    <a:pt x="21253" y="3040"/>
                    <a:pt x="21505" y="2440"/>
                  </a:cubicBezTo>
                  <a:cubicBezTo>
                    <a:pt x="21564" y="2321"/>
                    <a:pt x="21466" y="2207"/>
                    <a:pt x="21260" y="2113"/>
                  </a:cubicBezTo>
                  <a:cubicBezTo>
                    <a:pt x="21084" y="2033"/>
                    <a:pt x="20825" y="1968"/>
                    <a:pt x="20506" y="1932"/>
                  </a:cubicBezTo>
                  <a:lnTo>
                    <a:pt x="20540" y="1924"/>
                  </a:lnTo>
                  <a:cubicBezTo>
                    <a:pt x="20142" y="1903"/>
                    <a:pt x="19752" y="1931"/>
                    <a:pt x="19445" y="1995"/>
                  </a:cubicBezTo>
                  <a:cubicBezTo>
                    <a:pt x="19137" y="2059"/>
                    <a:pt x="18909" y="2159"/>
                    <a:pt x="18839" y="2279"/>
                  </a:cubicBezTo>
                  <a:lnTo>
                    <a:pt x="17241" y="4033"/>
                  </a:lnTo>
                  <a:lnTo>
                    <a:pt x="16751" y="4010"/>
                  </a:lnTo>
                  <a:lnTo>
                    <a:pt x="16622" y="4004"/>
                  </a:lnTo>
                  <a:lnTo>
                    <a:pt x="18282" y="1169"/>
                  </a:lnTo>
                  <a:cubicBezTo>
                    <a:pt x="18352" y="1050"/>
                    <a:pt x="18251" y="935"/>
                    <a:pt x="18037" y="843"/>
                  </a:cubicBezTo>
                  <a:cubicBezTo>
                    <a:pt x="17823" y="751"/>
                    <a:pt x="17496" y="682"/>
                    <a:pt x="17098" y="661"/>
                  </a:cubicBezTo>
                  <a:lnTo>
                    <a:pt x="16942" y="653"/>
                  </a:lnTo>
                  <a:cubicBezTo>
                    <a:pt x="16544" y="632"/>
                    <a:pt x="16161" y="662"/>
                    <a:pt x="15854" y="727"/>
                  </a:cubicBezTo>
                  <a:cubicBezTo>
                    <a:pt x="15546" y="791"/>
                    <a:pt x="15319" y="891"/>
                    <a:pt x="15248" y="1010"/>
                  </a:cubicBezTo>
                  <a:lnTo>
                    <a:pt x="13582" y="3867"/>
                  </a:lnTo>
                  <a:lnTo>
                    <a:pt x="12977" y="3845"/>
                  </a:lnTo>
                  <a:lnTo>
                    <a:pt x="13582" y="488"/>
                  </a:lnTo>
                  <a:cubicBezTo>
                    <a:pt x="13624" y="368"/>
                    <a:pt x="13499" y="253"/>
                    <a:pt x="13263" y="166"/>
                  </a:cubicBezTo>
                  <a:cubicBezTo>
                    <a:pt x="13027" y="78"/>
                    <a:pt x="12685" y="19"/>
                    <a:pt x="12283" y="7"/>
                  </a:cubicBezTo>
                  <a:lnTo>
                    <a:pt x="12120" y="3"/>
                  </a:lnTo>
                  <a:close/>
                </a:path>
              </a:pathLst>
            </a:custGeom>
            <a:solidFill>
              <a:schemeClr val="accent5"/>
            </a:solidFill>
            <a:ln w="12700" cap="flat">
              <a:noFill/>
              <a:miter lim="400000"/>
            </a:ln>
            <a:effectLst/>
          </p:spPr>
          <p:txBody>
            <a:bodyPr/>
            <a:lstStyle/>
            <a:p>
              <a:endParaRPr lang="en-GB"/>
            </a:p>
          </p:txBody>
        </p:sp>
      </p:grpSp>
    </p:spTree>
    <p:extLst>
      <p:ext uri="{BB962C8B-B14F-4D97-AF65-F5344CB8AC3E}">
        <p14:creationId xmlns:p14="http://schemas.microsoft.com/office/powerpoint/2010/main" val="2851239523"/>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Ide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402464" y="965200"/>
            <a:ext cx="2716484" cy="3545084"/>
            <a:chOff x="-1" y="279625"/>
            <a:chExt cx="6546563" cy="8894774"/>
          </a:xfrm>
        </p:grpSpPr>
        <p:sp>
          <p:nvSpPr>
            <p:cNvPr id="5" name="Shape"/>
            <p:cNvSpPr/>
            <p:nvPr/>
          </p:nvSpPr>
          <p:spPr>
            <a:xfrm>
              <a:off x="6082270" y="6203132"/>
              <a:ext cx="464292" cy="464292"/>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6" name="Group"/>
            <p:cNvGrpSpPr/>
            <p:nvPr/>
          </p:nvGrpSpPr>
          <p:grpSpPr>
            <a:xfrm>
              <a:off x="-1" y="279625"/>
              <a:ext cx="4333221" cy="8894774"/>
              <a:chOff x="0" y="0"/>
              <a:chExt cx="4333219" cy="8894773"/>
            </a:xfrm>
          </p:grpSpPr>
          <p:grpSp>
            <p:nvGrpSpPr>
              <p:cNvPr id="7" name="Group"/>
              <p:cNvGrpSpPr/>
              <p:nvPr/>
            </p:nvGrpSpPr>
            <p:grpSpPr>
              <a:xfrm>
                <a:off x="-1" y="-1"/>
                <a:ext cx="4333221" cy="6791456"/>
                <a:chOff x="0" y="0"/>
                <a:chExt cx="4333219" cy="6791454"/>
              </a:xfrm>
            </p:grpSpPr>
            <p:sp>
              <p:nvSpPr>
                <p:cNvPr id="11" name="Shape"/>
                <p:cNvSpPr/>
                <p:nvPr/>
              </p:nvSpPr>
              <p:spPr>
                <a:xfrm>
                  <a:off x="1257857" y="3135726"/>
                  <a:ext cx="2219397" cy="3655729"/>
                </a:xfrm>
                <a:custGeom>
                  <a:avLst/>
                  <a:gdLst/>
                  <a:ahLst/>
                  <a:cxnLst>
                    <a:cxn ang="0">
                      <a:pos x="wd2" y="hd2"/>
                    </a:cxn>
                    <a:cxn ang="5400000">
                      <a:pos x="wd2" y="hd2"/>
                    </a:cxn>
                    <a:cxn ang="10800000">
                      <a:pos x="wd2" y="hd2"/>
                    </a:cxn>
                    <a:cxn ang="16200000">
                      <a:pos x="wd2" y="hd2"/>
                    </a:cxn>
                  </a:cxnLst>
                  <a:rect l="0" t="0" r="r" b="b"/>
                  <a:pathLst>
                    <a:path w="21596" h="20719" extrusionOk="0">
                      <a:moveTo>
                        <a:pt x="0" y="1576"/>
                      </a:moveTo>
                      <a:lnTo>
                        <a:pt x="134" y="12079"/>
                      </a:lnTo>
                      <a:lnTo>
                        <a:pt x="133" y="12070"/>
                      </a:lnTo>
                      <a:lnTo>
                        <a:pt x="134" y="12070"/>
                      </a:lnTo>
                      <a:lnTo>
                        <a:pt x="135" y="12102"/>
                      </a:lnTo>
                      <a:lnTo>
                        <a:pt x="186" y="12104"/>
                      </a:lnTo>
                      <a:lnTo>
                        <a:pt x="8647" y="17079"/>
                      </a:lnTo>
                      <a:lnTo>
                        <a:pt x="8647" y="20719"/>
                      </a:lnTo>
                      <a:lnTo>
                        <a:pt x="21590" y="20719"/>
                      </a:lnTo>
                      <a:cubicBezTo>
                        <a:pt x="21501" y="16424"/>
                        <a:pt x="21501" y="12128"/>
                        <a:pt x="21590" y="7833"/>
                      </a:cubicBezTo>
                      <a:cubicBezTo>
                        <a:pt x="21595" y="7587"/>
                        <a:pt x="21600" y="7342"/>
                        <a:pt x="21590" y="7096"/>
                      </a:cubicBezTo>
                      <a:cubicBezTo>
                        <a:pt x="21567" y="6562"/>
                        <a:pt x="21470" y="6029"/>
                        <a:pt x="21250" y="5510"/>
                      </a:cubicBezTo>
                      <a:cubicBezTo>
                        <a:pt x="20797" y="4439"/>
                        <a:pt x="19840" y="3464"/>
                        <a:pt x="18555" y="2645"/>
                      </a:cubicBezTo>
                      <a:cubicBezTo>
                        <a:pt x="13747" y="-420"/>
                        <a:pt x="5746" y="-881"/>
                        <a:pt x="0" y="1576"/>
                      </a:cubicBez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12" name="Group"/>
                <p:cNvGrpSpPr/>
                <p:nvPr/>
              </p:nvGrpSpPr>
              <p:grpSpPr>
                <a:xfrm>
                  <a:off x="-1" y="-1"/>
                  <a:ext cx="4333221" cy="5731009"/>
                  <a:chOff x="0" y="0"/>
                  <a:chExt cx="4333219" cy="5731007"/>
                </a:xfrm>
              </p:grpSpPr>
              <p:sp>
                <p:nvSpPr>
                  <p:cNvPr id="16" name="Shape"/>
                  <p:cNvSpPr/>
                  <p:nvPr/>
                </p:nvSpPr>
                <p:spPr>
                  <a:xfrm>
                    <a:off x="0" y="0"/>
                    <a:ext cx="4333220" cy="5731008"/>
                  </a:xfrm>
                  <a:custGeom>
                    <a:avLst/>
                    <a:gdLst/>
                    <a:ahLst/>
                    <a:cxnLst>
                      <a:cxn ang="0">
                        <a:pos x="wd2" y="hd2"/>
                      </a:cxn>
                      <a:cxn ang="5400000">
                        <a:pos x="wd2" y="hd2"/>
                      </a:cxn>
                      <a:cxn ang="10800000">
                        <a:pos x="wd2" y="hd2"/>
                      </a:cxn>
                      <a:cxn ang="16200000">
                        <a:pos x="wd2" y="hd2"/>
                      </a:cxn>
                    </a:cxnLst>
                    <a:rect l="0" t="0" r="r" b="b"/>
                    <a:pathLst>
                      <a:path w="21350" h="21600" extrusionOk="0">
                        <a:moveTo>
                          <a:pt x="10674" y="0"/>
                        </a:moveTo>
                        <a:cubicBezTo>
                          <a:pt x="10188" y="0"/>
                          <a:pt x="9792" y="301"/>
                          <a:pt x="9792" y="673"/>
                        </a:cubicBezTo>
                        <a:lnTo>
                          <a:pt x="9792" y="2752"/>
                        </a:lnTo>
                        <a:cubicBezTo>
                          <a:pt x="10006" y="2740"/>
                          <a:pt x="11331" y="2743"/>
                          <a:pt x="11557" y="2757"/>
                        </a:cubicBezTo>
                        <a:lnTo>
                          <a:pt x="11557" y="673"/>
                        </a:lnTo>
                        <a:cubicBezTo>
                          <a:pt x="11557" y="301"/>
                          <a:pt x="11162" y="0"/>
                          <a:pt x="10674" y="0"/>
                        </a:cubicBezTo>
                        <a:close/>
                        <a:moveTo>
                          <a:pt x="4897" y="1149"/>
                        </a:moveTo>
                        <a:cubicBezTo>
                          <a:pt x="4783" y="1160"/>
                          <a:pt x="4672" y="1189"/>
                          <a:pt x="4566" y="1235"/>
                        </a:cubicBezTo>
                        <a:cubicBezTo>
                          <a:pt x="4145" y="1421"/>
                          <a:pt x="4000" y="1834"/>
                          <a:pt x="4244" y="2157"/>
                        </a:cubicBezTo>
                        <a:lnTo>
                          <a:pt x="5517" y="3842"/>
                        </a:lnTo>
                        <a:cubicBezTo>
                          <a:pt x="5970" y="3607"/>
                          <a:pt x="6489" y="3392"/>
                          <a:pt x="7079" y="3215"/>
                        </a:cubicBezTo>
                        <a:cubicBezTo>
                          <a:pt x="7079" y="3215"/>
                          <a:pt x="5771" y="1482"/>
                          <a:pt x="5771" y="1482"/>
                        </a:cubicBezTo>
                        <a:cubicBezTo>
                          <a:pt x="5588" y="1240"/>
                          <a:pt x="5238" y="1117"/>
                          <a:pt x="4897" y="1149"/>
                        </a:cubicBezTo>
                        <a:close/>
                        <a:moveTo>
                          <a:pt x="16443" y="1178"/>
                        </a:moveTo>
                        <a:cubicBezTo>
                          <a:pt x="16102" y="1146"/>
                          <a:pt x="15752" y="1269"/>
                          <a:pt x="15570" y="1510"/>
                        </a:cubicBezTo>
                        <a:lnTo>
                          <a:pt x="14268" y="3235"/>
                        </a:lnTo>
                        <a:cubicBezTo>
                          <a:pt x="14856" y="3416"/>
                          <a:pt x="15370" y="3636"/>
                          <a:pt x="15821" y="3875"/>
                        </a:cubicBezTo>
                        <a:lnTo>
                          <a:pt x="17098" y="2185"/>
                        </a:lnTo>
                        <a:cubicBezTo>
                          <a:pt x="17342" y="1863"/>
                          <a:pt x="17198" y="1449"/>
                          <a:pt x="16776" y="1262"/>
                        </a:cubicBezTo>
                        <a:cubicBezTo>
                          <a:pt x="16671" y="1216"/>
                          <a:pt x="16557" y="1189"/>
                          <a:pt x="16443" y="1178"/>
                        </a:cubicBezTo>
                        <a:close/>
                        <a:moveTo>
                          <a:pt x="10635" y="3571"/>
                        </a:moveTo>
                        <a:cubicBezTo>
                          <a:pt x="4864" y="3571"/>
                          <a:pt x="3054" y="7090"/>
                          <a:pt x="2854" y="9067"/>
                        </a:cubicBezTo>
                        <a:cubicBezTo>
                          <a:pt x="2683" y="10851"/>
                          <a:pt x="4298" y="12513"/>
                          <a:pt x="4482" y="12774"/>
                        </a:cubicBezTo>
                        <a:cubicBezTo>
                          <a:pt x="4782" y="13200"/>
                          <a:pt x="6669" y="14824"/>
                          <a:pt x="6737" y="15807"/>
                        </a:cubicBezTo>
                        <a:cubicBezTo>
                          <a:pt x="6830" y="17159"/>
                          <a:pt x="7047" y="17194"/>
                          <a:pt x="7908" y="17354"/>
                        </a:cubicBezTo>
                        <a:cubicBezTo>
                          <a:pt x="8786" y="17518"/>
                          <a:pt x="12493" y="17518"/>
                          <a:pt x="13370" y="17354"/>
                        </a:cubicBezTo>
                        <a:cubicBezTo>
                          <a:pt x="14232" y="17194"/>
                          <a:pt x="14447" y="17159"/>
                          <a:pt x="14539" y="15807"/>
                        </a:cubicBezTo>
                        <a:cubicBezTo>
                          <a:pt x="14607" y="14824"/>
                          <a:pt x="16494" y="13200"/>
                          <a:pt x="16794" y="12774"/>
                        </a:cubicBezTo>
                        <a:cubicBezTo>
                          <a:pt x="16978" y="12513"/>
                          <a:pt x="18593" y="10851"/>
                          <a:pt x="18422" y="9067"/>
                        </a:cubicBezTo>
                        <a:cubicBezTo>
                          <a:pt x="18222" y="7090"/>
                          <a:pt x="16415" y="3571"/>
                          <a:pt x="10644" y="3571"/>
                        </a:cubicBezTo>
                        <a:cubicBezTo>
                          <a:pt x="10643" y="3571"/>
                          <a:pt x="10642" y="3571"/>
                          <a:pt x="10641" y="3571"/>
                        </a:cubicBezTo>
                        <a:cubicBezTo>
                          <a:pt x="10641" y="3571"/>
                          <a:pt x="10640" y="3571"/>
                          <a:pt x="10639" y="3571"/>
                        </a:cubicBezTo>
                        <a:cubicBezTo>
                          <a:pt x="10638" y="3571"/>
                          <a:pt x="10638" y="3571"/>
                          <a:pt x="10637" y="3571"/>
                        </a:cubicBezTo>
                        <a:cubicBezTo>
                          <a:pt x="10636" y="3571"/>
                          <a:pt x="10636" y="3571"/>
                          <a:pt x="10635" y="3571"/>
                        </a:cubicBezTo>
                        <a:close/>
                        <a:moveTo>
                          <a:pt x="990" y="4307"/>
                        </a:moveTo>
                        <a:cubicBezTo>
                          <a:pt x="649" y="4274"/>
                          <a:pt x="302" y="4397"/>
                          <a:pt x="119" y="4639"/>
                        </a:cubicBezTo>
                        <a:cubicBezTo>
                          <a:pt x="-125" y="4962"/>
                          <a:pt x="18" y="5374"/>
                          <a:pt x="441" y="5560"/>
                        </a:cubicBezTo>
                        <a:lnTo>
                          <a:pt x="2636" y="6529"/>
                        </a:lnTo>
                        <a:cubicBezTo>
                          <a:pt x="2864" y="6146"/>
                          <a:pt x="3154" y="5750"/>
                          <a:pt x="3520" y="5361"/>
                        </a:cubicBezTo>
                        <a:cubicBezTo>
                          <a:pt x="3520" y="5361"/>
                          <a:pt x="1323" y="4393"/>
                          <a:pt x="1323" y="4393"/>
                        </a:cubicBezTo>
                        <a:cubicBezTo>
                          <a:pt x="1218" y="4346"/>
                          <a:pt x="1104" y="4317"/>
                          <a:pt x="990" y="4307"/>
                        </a:cubicBezTo>
                        <a:close/>
                        <a:moveTo>
                          <a:pt x="20357" y="4355"/>
                        </a:moveTo>
                        <a:cubicBezTo>
                          <a:pt x="20243" y="4366"/>
                          <a:pt x="20131" y="4395"/>
                          <a:pt x="20026" y="4442"/>
                        </a:cubicBezTo>
                        <a:lnTo>
                          <a:pt x="17835" y="5408"/>
                        </a:lnTo>
                        <a:cubicBezTo>
                          <a:pt x="18198" y="5799"/>
                          <a:pt x="18481" y="6195"/>
                          <a:pt x="18704" y="6580"/>
                        </a:cubicBezTo>
                        <a:lnTo>
                          <a:pt x="20908" y="5609"/>
                        </a:lnTo>
                        <a:cubicBezTo>
                          <a:pt x="21331" y="5422"/>
                          <a:pt x="21475" y="5011"/>
                          <a:pt x="21232" y="4688"/>
                        </a:cubicBezTo>
                        <a:cubicBezTo>
                          <a:pt x="21049" y="4446"/>
                          <a:pt x="20698" y="4323"/>
                          <a:pt x="20357" y="4355"/>
                        </a:cubicBezTo>
                        <a:close/>
                        <a:moveTo>
                          <a:pt x="8040" y="17761"/>
                        </a:moveTo>
                        <a:cubicBezTo>
                          <a:pt x="7761" y="17761"/>
                          <a:pt x="7533" y="17934"/>
                          <a:pt x="7533" y="18147"/>
                        </a:cubicBezTo>
                        <a:cubicBezTo>
                          <a:pt x="7533" y="18361"/>
                          <a:pt x="7761" y="18534"/>
                          <a:pt x="8040" y="18534"/>
                        </a:cubicBezTo>
                        <a:lnTo>
                          <a:pt x="13238" y="18534"/>
                        </a:lnTo>
                        <a:cubicBezTo>
                          <a:pt x="13517" y="18534"/>
                          <a:pt x="13743" y="18361"/>
                          <a:pt x="13743" y="18147"/>
                        </a:cubicBezTo>
                        <a:cubicBezTo>
                          <a:pt x="13743" y="17934"/>
                          <a:pt x="13517" y="17761"/>
                          <a:pt x="13238" y="17761"/>
                        </a:cubicBezTo>
                        <a:lnTo>
                          <a:pt x="8040" y="17761"/>
                        </a:lnTo>
                        <a:close/>
                        <a:moveTo>
                          <a:pt x="8040" y="18817"/>
                        </a:moveTo>
                        <a:cubicBezTo>
                          <a:pt x="7761" y="18817"/>
                          <a:pt x="7533" y="18990"/>
                          <a:pt x="7533" y="19204"/>
                        </a:cubicBezTo>
                        <a:cubicBezTo>
                          <a:pt x="7533" y="19417"/>
                          <a:pt x="7761" y="19590"/>
                          <a:pt x="8040" y="19590"/>
                        </a:cubicBezTo>
                        <a:lnTo>
                          <a:pt x="13238" y="19590"/>
                        </a:lnTo>
                        <a:cubicBezTo>
                          <a:pt x="13517" y="19590"/>
                          <a:pt x="13743" y="19417"/>
                          <a:pt x="13743" y="19204"/>
                        </a:cubicBezTo>
                        <a:cubicBezTo>
                          <a:pt x="13743" y="18990"/>
                          <a:pt x="13517" y="18817"/>
                          <a:pt x="13238" y="18817"/>
                        </a:cubicBezTo>
                        <a:lnTo>
                          <a:pt x="8040" y="18817"/>
                        </a:lnTo>
                        <a:close/>
                        <a:moveTo>
                          <a:pt x="8378" y="19874"/>
                        </a:moveTo>
                        <a:cubicBezTo>
                          <a:pt x="8378" y="20827"/>
                          <a:pt x="9391" y="21600"/>
                          <a:pt x="10639" y="21600"/>
                        </a:cubicBezTo>
                        <a:cubicBezTo>
                          <a:pt x="11887" y="21600"/>
                          <a:pt x="12898" y="20827"/>
                          <a:pt x="12898" y="19874"/>
                        </a:cubicBezTo>
                        <a:lnTo>
                          <a:pt x="8378" y="19874"/>
                        </a:lnTo>
                        <a:close/>
                      </a:path>
                    </a:pathLst>
                  </a:custGeom>
                  <a:solidFill>
                    <a:schemeClr val="accent3"/>
                  </a:solidFill>
                  <a:ln w="12700" cap="flat">
                    <a:noFill/>
                    <a:miter lim="400000"/>
                  </a:ln>
                  <a:effectLst/>
                </p:spPr>
                <p:txBody>
                  <a:bodyPr wrap="square" lIns="0" tIns="0" rIns="0" bIns="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7" name="Shape"/>
                  <p:cNvSpPr/>
                  <p:nvPr/>
                </p:nvSpPr>
                <p:spPr>
                  <a:xfrm>
                    <a:off x="1280301" y="2667614"/>
                    <a:ext cx="1772772" cy="2012068"/>
                  </a:xfrm>
                  <a:custGeom>
                    <a:avLst/>
                    <a:gdLst/>
                    <a:ahLst/>
                    <a:cxnLst>
                      <a:cxn ang="0">
                        <a:pos x="wd2" y="hd2"/>
                      </a:cxn>
                      <a:cxn ang="5400000">
                        <a:pos x="wd2" y="hd2"/>
                      </a:cxn>
                      <a:cxn ang="10800000">
                        <a:pos x="wd2" y="hd2"/>
                      </a:cxn>
                      <a:cxn ang="16200000">
                        <a:pos x="wd2" y="hd2"/>
                      </a:cxn>
                    </a:cxnLst>
                    <a:rect l="0" t="0" r="r" b="b"/>
                    <a:pathLst>
                      <a:path w="21600" h="21291" extrusionOk="0">
                        <a:moveTo>
                          <a:pt x="19733" y="4218"/>
                        </a:moveTo>
                        <a:cubicBezTo>
                          <a:pt x="18720" y="5092"/>
                          <a:pt x="16583" y="5468"/>
                          <a:pt x="14349" y="5628"/>
                        </a:cubicBezTo>
                        <a:cubicBezTo>
                          <a:pt x="14556" y="4370"/>
                          <a:pt x="14771" y="3432"/>
                          <a:pt x="14985" y="3035"/>
                        </a:cubicBezTo>
                        <a:cubicBezTo>
                          <a:pt x="15660" y="1786"/>
                          <a:pt x="17178" y="1091"/>
                          <a:pt x="18405" y="1091"/>
                        </a:cubicBezTo>
                        <a:cubicBezTo>
                          <a:pt x="18591" y="1091"/>
                          <a:pt x="18771" y="1107"/>
                          <a:pt x="18939" y="1139"/>
                        </a:cubicBezTo>
                        <a:cubicBezTo>
                          <a:pt x="19855" y="1315"/>
                          <a:pt x="20339" y="1941"/>
                          <a:pt x="20339" y="2950"/>
                        </a:cubicBezTo>
                        <a:cubicBezTo>
                          <a:pt x="20339" y="3451"/>
                          <a:pt x="20141" y="3866"/>
                          <a:pt x="19733" y="4218"/>
                        </a:cubicBezTo>
                        <a:close/>
                        <a:moveTo>
                          <a:pt x="1965" y="4648"/>
                        </a:moveTo>
                        <a:cubicBezTo>
                          <a:pt x="1491" y="4239"/>
                          <a:pt x="1261" y="3683"/>
                          <a:pt x="1261" y="2950"/>
                        </a:cubicBezTo>
                        <a:cubicBezTo>
                          <a:pt x="1261" y="1941"/>
                          <a:pt x="1745" y="1315"/>
                          <a:pt x="2661" y="1139"/>
                        </a:cubicBezTo>
                        <a:cubicBezTo>
                          <a:pt x="2829" y="1107"/>
                          <a:pt x="3009" y="1091"/>
                          <a:pt x="3195" y="1091"/>
                        </a:cubicBezTo>
                        <a:cubicBezTo>
                          <a:pt x="4422" y="1091"/>
                          <a:pt x="5940" y="1786"/>
                          <a:pt x="6615" y="3035"/>
                        </a:cubicBezTo>
                        <a:cubicBezTo>
                          <a:pt x="6836" y="3444"/>
                          <a:pt x="7057" y="4425"/>
                          <a:pt x="7269" y="5739"/>
                        </a:cubicBezTo>
                        <a:cubicBezTo>
                          <a:pt x="5040" y="5704"/>
                          <a:pt x="2980" y="5524"/>
                          <a:pt x="1965" y="4648"/>
                        </a:cubicBezTo>
                        <a:close/>
                        <a:moveTo>
                          <a:pt x="19212" y="76"/>
                        </a:moveTo>
                        <a:cubicBezTo>
                          <a:pt x="17204" y="-309"/>
                          <a:pt x="14795" y="811"/>
                          <a:pt x="13843" y="2574"/>
                        </a:cubicBezTo>
                        <a:cubicBezTo>
                          <a:pt x="13569" y="3080"/>
                          <a:pt x="13309" y="4221"/>
                          <a:pt x="13069" y="5699"/>
                        </a:cubicBezTo>
                        <a:cubicBezTo>
                          <a:pt x="11794" y="5749"/>
                          <a:pt x="10552" y="5748"/>
                          <a:pt x="9532" y="5747"/>
                        </a:cubicBezTo>
                        <a:lnTo>
                          <a:pt x="9035" y="5746"/>
                        </a:lnTo>
                        <a:cubicBezTo>
                          <a:pt x="8969" y="5746"/>
                          <a:pt x="8906" y="5777"/>
                          <a:pt x="8847" y="5793"/>
                        </a:cubicBezTo>
                        <a:cubicBezTo>
                          <a:pt x="8747" y="5798"/>
                          <a:pt x="8648" y="5826"/>
                          <a:pt x="8548" y="5826"/>
                        </a:cubicBezTo>
                        <a:cubicBezTo>
                          <a:pt x="8546" y="5826"/>
                          <a:pt x="8544" y="5826"/>
                          <a:pt x="8542" y="5826"/>
                        </a:cubicBezTo>
                        <a:cubicBezTo>
                          <a:pt x="8312" y="4358"/>
                          <a:pt x="8047" y="3150"/>
                          <a:pt x="7757" y="2614"/>
                        </a:cubicBezTo>
                        <a:cubicBezTo>
                          <a:pt x="6805" y="851"/>
                          <a:pt x="4397" y="-299"/>
                          <a:pt x="2388" y="87"/>
                        </a:cubicBezTo>
                        <a:cubicBezTo>
                          <a:pt x="893" y="373"/>
                          <a:pt x="0" y="1442"/>
                          <a:pt x="0" y="2955"/>
                        </a:cubicBezTo>
                        <a:cubicBezTo>
                          <a:pt x="0" y="3979"/>
                          <a:pt x="361" y="4807"/>
                          <a:pt x="1074" y="5422"/>
                        </a:cubicBezTo>
                        <a:cubicBezTo>
                          <a:pt x="2441" y="6601"/>
                          <a:pt x="4874" y="6800"/>
                          <a:pt x="7433" y="6832"/>
                        </a:cubicBezTo>
                        <a:cubicBezTo>
                          <a:pt x="8037" y="11127"/>
                          <a:pt x="8547" y="17736"/>
                          <a:pt x="8742" y="20777"/>
                        </a:cubicBezTo>
                        <a:cubicBezTo>
                          <a:pt x="8760" y="21067"/>
                          <a:pt x="9038" y="21291"/>
                          <a:pt x="9371" y="21291"/>
                        </a:cubicBezTo>
                        <a:cubicBezTo>
                          <a:pt x="9382" y="21291"/>
                          <a:pt x="9394" y="21291"/>
                          <a:pt x="9406" y="21290"/>
                        </a:cubicBezTo>
                        <a:cubicBezTo>
                          <a:pt x="9754" y="21274"/>
                          <a:pt x="10020" y="21016"/>
                          <a:pt x="10001" y="20716"/>
                        </a:cubicBezTo>
                        <a:cubicBezTo>
                          <a:pt x="9998" y="20677"/>
                          <a:pt x="9743" y="16720"/>
                          <a:pt x="9348" y="12548"/>
                        </a:cubicBezTo>
                        <a:cubicBezTo>
                          <a:pt x="9240" y="11412"/>
                          <a:pt x="9014" y="9024"/>
                          <a:pt x="8706" y="6837"/>
                        </a:cubicBezTo>
                        <a:cubicBezTo>
                          <a:pt x="8819" y="6837"/>
                          <a:pt x="8932" y="6838"/>
                          <a:pt x="9045" y="6837"/>
                        </a:cubicBezTo>
                        <a:lnTo>
                          <a:pt x="9539" y="6838"/>
                        </a:lnTo>
                        <a:cubicBezTo>
                          <a:pt x="9553" y="6838"/>
                          <a:pt x="9566" y="6837"/>
                          <a:pt x="9579" y="6836"/>
                        </a:cubicBezTo>
                        <a:cubicBezTo>
                          <a:pt x="10614" y="6838"/>
                          <a:pt x="11751" y="6838"/>
                          <a:pt x="12902" y="6801"/>
                        </a:cubicBezTo>
                        <a:cubicBezTo>
                          <a:pt x="12181" y="11872"/>
                          <a:pt x="11674" y="19552"/>
                          <a:pt x="11599" y="20716"/>
                        </a:cubicBezTo>
                        <a:cubicBezTo>
                          <a:pt x="11580" y="21016"/>
                          <a:pt x="11846" y="21273"/>
                          <a:pt x="12194" y="21290"/>
                        </a:cubicBezTo>
                        <a:cubicBezTo>
                          <a:pt x="12206" y="21290"/>
                          <a:pt x="12218" y="21291"/>
                          <a:pt x="12229" y="21291"/>
                        </a:cubicBezTo>
                        <a:cubicBezTo>
                          <a:pt x="12562" y="21291"/>
                          <a:pt x="12840" y="21066"/>
                          <a:pt x="12858" y="20776"/>
                        </a:cubicBezTo>
                        <a:cubicBezTo>
                          <a:pt x="13054" y="17714"/>
                          <a:pt x="13570" y="11033"/>
                          <a:pt x="14180" y="6741"/>
                        </a:cubicBezTo>
                        <a:cubicBezTo>
                          <a:pt x="16786" y="6578"/>
                          <a:pt x="19286" y="6143"/>
                          <a:pt x="20624" y="4989"/>
                        </a:cubicBezTo>
                        <a:cubicBezTo>
                          <a:pt x="21272" y="4430"/>
                          <a:pt x="21600" y="3744"/>
                          <a:pt x="21600" y="2950"/>
                        </a:cubicBezTo>
                        <a:cubicBezTo>
                          <a:pt x="21600" y="1437"/>
                          <a:pt x="20707" y="362"/>
                          <a:pt x="19212" y="76"/>
                        </a:cubicBezTo>
                        <a:close/>
                      </a:path>
                    </a:pathLst>
                  </a:custGeom>
                  <a:solidFill>
                    <a:schemeClr val="bg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nvGrpSpPr>
                <p:cNvPr id="13" name="Group"/>
                <p:cNvGrpSpPr/>
                <p:nvPr/>
              </p:nvGrpSpPr>
              <p:grpSpPr>
                <a:xfrm>
                  <a:off x="1084724" y="3400032"/>
                  <a:ext cx="963711" cy="1871247"/>
                  <a:chOff x="0" y="0"/>
                  <a:chExt cx="963710" cy="1871245"/>
                </a:xfrm>
              </p:grpSpPr>
              <p:sp>
                <p:nvSpPr>
                  <p:cNvPr id="14" name="Shape"/>
                  <p:cNvSpPr/>
                  <p:nvPr/>
                </p:nvSpPr>
                <p:spPr>
                  <a:xfrm>
                    <a:off x="0" y="0"/>
                    <a:ext cx="963711" cy="1871246"/>
                  </a:xfrm>
                  <a:custGeom>
                    <a:avLst/>
                    <a:gdLst/>
                    <a:ahLst/>
                    <a:cxnLst>
                      <a:cxn ang="0">
                        <a:pos x="wd2" y="hd2"/>
                      </a:cxn>
                      <a:cxn ang="5400000">
                        <a:pos x="wd2" y="hd2"/>
                      </a:cxn>
                      <a:cxn ang="10800000">
                        <a:pos x="wd2" y="hd2"/>
                      </a:cxn>
                      <a:cxn ang="16200000">
                        <a:pos x="wd2" y="hd2"/>
                      </a:cxn>
                    </a:cxnLst>
                    <a:rect l="0" t="0" r="r" b="b"/>
                    <a:pathLst>
                      <a:path w="21600" h="21600" extrusionOk="0">
                        <a:moveTo>
                          <a:pt x="4738" y="0"/>
                        </a:moveTo>
                        <a:cubicBezTo>
                          <a:pt x="2118" y="0"/>
                          <a:pt x="0" y="1088"/>
                          <a:pt x="0" y="2430"/>
                        </a:cubicBezTo>
                        <a:cubicBezTo>
                          <a:pt x="0" y="3773"/>
                          <a:pt x="2118" y="4861"/>
                          <a:pt x="4738" y="4861"/>
                        </a:cubicBezTo>
                        <a:cubicBezTo>
                          <a:pt x="5196" y="4861"/>
                          <a:pt x="11400" y="4904"/>
                          <a:pt x="11761" y="4904"/>
                        </a:cubicBezTo>
                        <a:cubicBezTo>
                          <a:pt x="14380" y="4904"/>
                          <a:pt x="16508" y="3816"/>
                          <a:pt x="16508" y="2474"/>
                        </a:cubicBezTo>
                        <a:cubicBezTo>
                          <a:pt x="16508" y="1131"/>
                          <a:pt x="14380" y="43"/>
                          <a:pt x="11761" y="43"/>
                        </a:cubicBezTo>
                        <a:cubicBezTo>
                          <a:pt x="11580" y="43"/>
                          <a:pt x="5196" y="0"/>
                          <a:pt x="4738" y="0"/>
                        </a:cubicBezTo>
                        <a:close/>
                        <a:moveTo>
                          <a:pt x="4654" y="5572"/>
                        </a:moveTo>
                        <a:cubicBezTo>
                          <a:pt x="2075" y="5596"/>
                          <a:pt x="0" y="6603"/>
                          <a:pt x="0" y="7930"/>
                        </a:cubicBezTo>
                        <a:cubicBezTo>
                          <a:pt x="0" y="9273"/>
                          <a:pt x="2118" y="10293"/>
                          <a:pt x="4738" y="10293"/>
                        </a:cubicBezTo>
                        <a:cubicBezTo>
                          <a:pt x="5046" y="10293"/>
                          <a:pt x="14446" y="10293"/>
                          <a:pt x="14754" y="10293"/>
                        </a:cubicBezTo>
                        <a:cubicBezTo>
                          <a:pt x="17374" y="10293"/>
                          <a:pt x="19492" y="9273"/>
                          <a:pt x="19492" y="7930"/>
                        </a:cubicBezTo>
                        <a:cubicBezTo>
                          <a:pt x="19492" y="6664"/>
                          <a:pt x="17606" y="5695"/>
                          <a:pt x="15193" y="5581"/>
                        </a:cubicBezTo>
                        <a:lnTo>
                          <a:pt x="4654" y="5572"/>
                        </a:lnTo>
                        <a:close/>
                        <a:moveTo>
                          <a:pt x="4654" y="11067"/>
                        </a:moveTo>
                        <a:cubicBezTo>
                          <a:pt x="2075" y="11091"/>
                          <a:pt x="0" y="12131"/>
                          <a:pt x="0" y="13459"/>
                        </a:cubicBezTo>
                        <a:cubicBezTo>
                          <a:pt x="0" y="14801"/>
                          <a:pt x="2118" y="15851"/>
                          <a:pt x="4738" y="15851"/>
                        </a:cubicBezTo>
                        <a:cubicBezTo>
                          <a:pt x="5046" y="15851"/>
                          <a:pt x="16554" y="15851"/>
                          <a:pt x="16862" y="15851"/>
                        </a:cubicBezTo>
                        <a:cubicBezTo>
                          <a:pt x="19482" y="15851"/>
                          <a:pt x="21600" y="14801"/>
                          <a:pt x="21600" y="13459"/>
                        </a:cubicBezTo>
                        <a:cubicBezTo>
                          <a:pt x="21600" y="12192"/>
                          <a:pt x="19714" y="11190"/>
                          <a:pt x="17301" y="11076"/>
                        </a:cubicBezTo>
                        <a:lnTo>
                          <a:pt x="4654" y="11067"/>
                        </a:lnTo>
                        <a:close/>
                        <a:moveTo>
                          <a:pt x="4738" y="16643"/>
                        </a:moveTo>
                        <a:cubicBezTo>
                          <a:pt x="2118" y="16643"/>
                          <a:pt x="0" y="17784"/>
                          <a:pt x="0" y="19126"/>
                        </a:cubicBezTo>
                        <a:cubicBezTo>
                          <a:pt x="0" y="20469"/>
                          <a:pt x="2118" y="21586"/>
                          <a:pt x="4738" y="21586"/>
                        </a:cubicBezTo>
                        <a:cubicBezTo>
                          <a:pt x="5243" y="21586"/>
                          <a:pt x="8690" y="21600"/>
                          <a:pt x="9196" y="21600"/>
                        </a:cubicBezTo>
                        <a:cubicBezTo>
                          <a:pt x="11815" y="21600"/>
                          <a:pt x="13943" y="20464"/>
                          <a:pt x="13943" y="19122"/>
                        </a:cubicBezTo>
                        <a:cubicBezTo>
                          <a:pt x="13943" y="17779"/>
                          <a:pt x="11815" y="16643"/>
                          <a:pt x="9196" y="16643"/>
                        </a:cubicBezTo>
                        <a:cubicBezTo>
                          <a:pt x="8690" y="16643"/>
                          <a:pt x="5243" y="16643"/>
                          <a:pt x="4738" y="16643"/>
                        </a:cubicBezTo>
                        <a:close/>
                      </a:path>
                    </a:pathLst>
                  </a:custGeom>
                  <a:solidFill>
                    <a:srgbClr val="B9B9B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5" name="Shape"/>
                  <p:cNvSpPr/>
                  <p:nvPr/>
                </p:nvSpPr>
                <p:spPr>
                  <a:xfrm>
                    <a:off x="354962" y="68662"/>
                    <a:ext cx="549682" cy="1731434"/>
                  </a:xfrm>
                  <a:custGeom>
                    <a:avLst/>
                    <a:gdLst/>
                    <a:ahLst/>
                    <a:cxnLst>
                      <a:cxn ang="0">
                        <a:pos x="wd2" y="hd2"/>
                      </a:cxn>
                      <a:cxn ang="5400000">
                        <a:pos x="wd2" y="hd2"/>
                      </a:cxn>
                      <a:cxn ang="10800000">
                        <a:pos x="wd2" y="hd2"/>
                      </a:cxn>
                      <a:cxn ang="16200000">
                        <a:pos x="wd2" y="hd2"/>
                      </a:cxn>
                    </a:cxnLst>
                    <a:rect l="0" t="0" r="r" b="b"/>
                    <a:pathLst>
                      <a:path w="21600" h="21600" extrusionOk="0">
                        <a:moveTo>
                          <a:pt x="3139" y="0"/>
                        </a:moveTo>
                        <a:lnTo>
                          <a:pt x="3139" y="3582"/>
                        </a:lnTo>
                        <a:lnTo>
                          <a:pt x="7538" y="3582"/>
                        </a:lnTo>
                        <a:cubicBezTo>
                          <a:pt x="10710" y="3582"/>
                          <a:pt x="13277" y="2793"/>
                          <a:pt x="13277" y="1791"/>
                        </a:cubicBezTo>
                        <a:cubicBezTo>
                          <a:pt x="13277" y="789"/>
                          <a:pt x="10710" y="0"/>
                          <a:pt x="7538" y="0"/>
                        </a:cubicBezTo>
                        <a:lnTo>
                          <a:pt x="3139" y="0"/>
                        </a:lnTo>
                        <a:close/>
                        <a:moveTo>
                          <a:pt x="8355" y="5928"/>
                        </a:moveTo>
                        <a:lnTo>
                          <a:pt x="8355" y="9505"/>
                        </a:lnTo>
                        <a:lnTo>
                          <a:pt x="12443" y="9505"/>
                        </a:lnTo>
                        <a:cubicBezTo>
                          <a:pt x="15615" y="9505"/>
                          <a:pt x="18199" y="8716"/>
                          <a:pt x="18199" y="7714"/>
                        </a:cubicBezTo>
                        <a:cubicBezTo>
                          <a:pt x="18199" y="6712"/>
                          <a:pt x="15615" y="5928"/>
                          <a:pt x="12443" y="5928"/>
                        </a:cubicBezTo>
                        <a:lnTo>
                          <a:pt x="8355" y="5928"/>
                        </a:lnTo>
                        <a:close/>
                        <a:moveTo>
                          <a:pt x="12345" y="11898"/>
                        </a:moveTo>
                        <a:lnTo>
                          <a:pt x="12345" y="15480"/>
                        </a:lnTo>
                        <a:lnTo>
                          <a:pt x="15861" y="15480"/>
                        </a:lnTo>
                        <a:cubicBezTo>
                          <a:pt x="19033" y="15480"/>
                          <a:pt x="21600" y="14691"/>
                          <a:pt x="21600" y="13689"/>
                        </a:cubicBezTo>
                        <a:cubicBezTo>
                          <a:pt x="21600" y="12687"/>
                          <a:pt x="19033" y="11898"/>
                          <a:pt x="15861" y="11898"/>
                        </a:cubicBezTo>
                        <a:lnTo>
                          <a:pt x="12345" y="11898"/>
                        </a:lnTo>
                        <a:close/>
                        <a:moveTo>
                          <a:pt x="0" y="18018"/>
                        </a:moveTo>
                        <a:lnTo>
                          <a:pt x="0" y="21600"/>
                        </a:lnTo>
                        <a:lnTo>
                          <a:pt x="3058" y="21600"/>
                        </a:lnTo>
                        <a:cubicBezTo>
                          <a:pt x="6230" y="21600"/>
                          <a:pt x="8797" y="20811"/>
                          <a:pt x="8797" y="19809"/>
                        </a:cubicBezTo>
                        <a:cubicBezTo>
                          <a:pt x="8797" y="18807"/>
                          <a:pt x="6230" y="18018"/>
                          <a:pt x="3058" y="18018"/>
                        </a:cubicBezTo>
                        <a:lnTo>
                          <a:pt x="0" y="18018"/>
                        </a:ln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nvGrpSpPr>
              <p:cNvPr id="8" name="Group"/>
              <p:cNvGrpSpPr/>
              <p:nvPr/>
            </p:nvGrpSpPr>
            <p:grpSpPr>
              <a:xfrm>
                <a:off x="1967532" y="6529051"/>
                <a:ext cx="1715125" cy="2365723"/>
                <a:chOff x="0" y="0"/>
                <a:chExt cx="1715123" cy="2365721"/>
              </a:xfrm>
            </p:grpSpPr>
            <p:sp>
              <p:nvSpPr>
                <p:cNvPr id="9" name="Shape"/>
                <p:cNvSpPr/>
                <p:nvPr/>
              </p:nvSpPr>
              <p:spPr>
                <a:xfrm>
                  <a:off x="35004" y="0"/>
                  <a:ext cx="1617118" cy="62304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lumMod val="40000"/>
                    <a:lumOff val="60000"/>
                  </a:schemeClr>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0" name="Shape"/>
                <p:cNvSpPr/>
                <p:nvPr/>
              </p:nvSpPr>
              <p:spPr>
                <a:xfrm>
                  <a:off x="0" y="161021"/>
                  <a:ext cx="1715124" cy="22047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sp>
        <p:nvSpPr>
          <p:cNvPr id="19" name="Text Placeholder 18"/>
          <p:cNvSpPr>
            <a:spLocks noGrp="1"/>
          </p:cNvSpPr>
          <p:nvPr>
            <p:ph type="body" sz="quarter" idx="11"/>
          </p:nvPr>
        </p:nvSpPr>
        <p:spPr>
          <a:xfrm>
            <a:off x="3530600" y="1397000"/>
            <a:ext cx="4984750" cy="28321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883799498"/>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gital Themes Ros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pic>
        <p:nvPicPr>
          <p:cNvPr id="32" name="Picture 31"/>
          <p:cNvPicPr>
            <a:picLocks noChangeAspect="1"/>
          </p:cNvPicPr>
          <p:nvPr userDrawn="1"/>
        </p:nvPicPr>
        <p:blipFill>
          <a:blip r:embed="rId2"/>
          <a:stretch>
            <a:fillRect/>
          </a:stretch>
        </p:blipFill>
        <p:spPr>
          <a:xfrm>
            <a:off x="666750" y="197403"/>
            <a:ext cx="7668516" cy="4263695"/>
          </a:xfrm>
          <a:prstGeom prst="rect">
            <a:avLst/>
          </a:prstGeom>
        </p:spPr>
      </p:pic>
    </p:spTree>
    <p:extLst>
      <p:ext uri="{BB962C8B-B14F-4D97-AF65-F5344CB8AC3E}">
        <p14:creationId xmlns:p14="http://schemas.microsoft.com/office/powerpoint/2010/main" val="3635825587"/>
      </p:ext>
    </p:extLst>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7" name="Diolch. Thank you."/>
          <p:cNvSpPr txBox="1"/>
          <p:nvPr userDrawn="1"/>
        </p:nvSpPr>
        <p:spPr>
          <a:xfrm>
            <a:off x="491879" y="1890417"/>
            <a:ext cx="8142344" cy="5578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lvl1pPr algn="l">
              <a:defRPr sz="9000" b="0">
                <a:latin typeface="Gill Sans Light"/>
                <a:ea typeface="Gill Sans Light"/>
                <a:cs typeface="Gill Sans Light"/>
                <a:sym typeface="Gill Sans Light"/>
              </a:defRPr>
            </a:lvl1pPr>
          </a:lstStyle>
          <a:p>
            <a:r>
              <a:rPr sz="3375">
                <a:solidFill>
                  <a:srgbClr val="1F355E"/>
                </a:solidFill>
                <a:latin typeface="Arial Black" panose="020B0A04020102020204" pitchFamily="34" charset="0"/>
              </a:rPr>
              <a:t>Diolch. Thank you.</a:t>
            </a:r>
          </a:p>
        </p:txBody>
      </p:sp>
      <p:sp>
        <p:nvSpPr>
          <p:cNvPr id="8" name="Any questions?"/>
          <p:cNvSpPr txBox="1"/>
          <p:nvPr userDrawn="1"/>
        </p:nvSpPr>
        <p:spPr>
          <a:xfrm>
            <a:off x="509776" y="2496373"/>
            <a:ext cx="8142345" cy="4078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lvl1pPr algn="l">
              <a:defRPr sz="6400" b="0">
                <a:latin typeface="Gill Sans SemiBold"/>
                <a:ea typeface="Gill Sans SemiBold"/>
                <a:cs typeface="Gill Sans SemiBold"/>
                <a:sym typeface="Gill Sans SemiBold"/>
              </a:defRPr>
            </a:lvl1pPr>
          </a:lstStyle>
          <a:p>
            <a:r>
              <a:rPr sz="2400" b="1">
                <a:solidFill>
                  <a:srgbClr val="1F355E"/>
                </a:solidFill>
                <a:latin typeface="Arial Black" panose="020B0A04020102020204" pitchFamily="34" charset="0"/>
              </a:rPr>
              <a:t>Any questions?</a:t>
            </a:r>
          </a:p>
        </p:txBody>
      </p:sp>
      <p:sp>
        <p:nvSpPr>
          <p:cNvPr id="9" name="Presented by Joe Bloggs, Digital Programme Manager…"/>
          <p:cNvSpPr txBox="1"/>
          <p:nvPr userDrawn="1"/>
        </p:nvSpPr>
        <p:spPr>
          <a:xfrm>
            <a:off x="509776" y="3387638"/>
            <a:ext cx="8142345" cy="4539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p>
            <a:pPr algn="l">
              <a:defRPr sz="3600" b="0">
                <a:solidFill>
                  <a:srgbClr val="FFFFFF"/>
                </a:solidFill>
                <a:latin typeface="Helvetica Neue Light"/>
                <a:ea typeface="Helvetica Neue Light"/>
                <a:cs typeface="Helvetica Neue Light"/>
                <a:sym typeface="Helvetica Neue Light"/>
              </a:defRPr>
            </a:pPr>
            <a:r>
              <a:rPr lang="en-GB" sz="1350">
                <a:solidFill>
                  <a:srgbClr val="1F355E"/>
                </a:solidFill>
                <a:latin typeface="Arial" panose="020B0604020202020204" pitchFamily="34" charset="0"/>
                <a:cs typeface="Arial" panose="020B0604020202020204" pitchFamily="34" charset="0"/>
              </a:rPr>
              <a:t>Digital</a:t>
            </a:r>
            <a:r>
              <a:rPr lang="en-GB" sz="1350" baseline="0">
                <a:solidFill>
                  <a:srgbClr val="1F355E"/>
                </a:solidFill>
                <a:latin typeface="Arial" panose="020B0604020202020204" pitchFamily="34" charset="0"/>
                <a:cs typeface="Arial" panose="020B0604020202020204" pitchFamily="34" charset="0"/>
              </a:rPr>
              <a:t> Services</a:t>
            </a:r>
            <a:endParaRPr sz="1350">
              <a:solidFill>
                <a:srgbClr val="1F355E"/>
              </a:solidFill>
              <a:latin typeface="Arial" panose="020B0604020202020204" pitchFamily="34" charset="0"/>
              <a:cs typeface="Arial" panose="020B0604020202020204" pitchFamily="34" charset="0"/>
            </a:endParaRPr>
          </a:p>
          <a:p>
            <a:pPr algn="l">
              <a:defRPr sz="3600" b="0">
                <a:solidFill>
                  <a:srgbClr val="FFFFFF"/>
                </a:solidFill>
                <a:latin typeface="Helvetica Neue Light"/>
                <a:ea typeface="Helvetica Neue Light"/>
                <a:cs typeface="Helvetica Neue Light"/>
                <a:sym typeface="Helvetica Neue Light"/>
              </a:defRPr>
            </a:pPr>
            <a:r>
              <a:rPr sz="1350">
                <a:solidFill>
                  <a:srgbClr val="1F355E"/>
                </a:solidFill>
                <a:latin typeface="Arial" panose="020B0604020202020204" pitchFamily="34" charset="0"/>
                <a:cs typeface="Arial" panose="020B0604020202020204" pitchFamily="34" charset="0"/>
              </a:rPr>
              <a:t>Swansea Bay University Health Board</a:t>
            </a:r>
          </a:p>
        </p:txBody>
      </p:sp>
      <p:pic>
        <p:nvPicPr>
          <p:cNvPr id="2" name="Picture 1">
            <a:extLst>
              <a:ext uri="{FF2B5EF4-FFF2-40B4-BE49-F238E27FC236}">
                <a16:creationId xmlns:a16="http://schemas.microsoft.com/office/drawing/2014/main" id="{6872EA34-9572-2791-FF2B-17E6A692B150}"/>
              </a:ext>
            </a:extLst>
          </p:cNvPr>
          <p:cNvPicPr>
            <a:picLocks noChangeAspect="1"/>
          </p:cNvPicPr>
          <p:nvPr userDrawn="1"/>
        </p:nvPicPr>
        <p:blipFill>
          <a:blip r:embed="rId2"/>
          <a:stretch>
            <a:fillRect/>
          </a:stretch>
        </p:blipFill>
        <p:spPr>
          <a:xfrm>
            <a:off x="5848806" y="4325069"/>
            <a:ext cx="3173791" cy="809006"/>
          </a:xfrm>
          <a:prstGeom prst="rect">
            <a:avLst/>
          </a:prstGeom>
        </p:spPr>
      </p:pic>
    </p:spTree>
    <p:extLst>
      <p:ext uri="{BB962C8B-B14F-4D97-AF65-F5344CB8AC3E}">
        <p14:creationId xmlns:p14="http://schemas.microsoft.com/office/powerpoint/2010/main" val="280182612"/>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EF146-D020-4C2D-9AAB-8DCC69D1D120}"/>
              </a:ext>
            </a:extLst>
          </p:cNvPr>
          <p:cNvSpPr>
            <a:spLocks noGrp="1"/>
          </p:cNvSpPr>
          <p:nvPr>
            <p:ph type="title"/>
          </p:nvPr>
        </p:nvSpPr>
        <p:spPr/>
        <p:txBody>
          <a:bodyPr/>
          <a:lstStyle/>
          <a:p>
            <a:r>
              <a:rPr lang="en-US"/>
              <a:t>Click to edit Master title style</a:t>
            </a:r>
            <a:endParaRPr lang="en-GB"/>
          </a:p>
        </p:txBody>
      </p:sp>
      <p:sp>
        <p:nvSpPr>
          <p:cNvPr id="6" name="Text Placeholder 9">
            <a:extLst>
              <a:ext uri="{FF2B5EF4-FFF2-40B4-BE49-F238E27FC236}">
                <a16:creationId xmlns:a16="http://schemas.microsoft.com/office/drawing/2014/main" id="{DE3A7A47-9EBB-4FEE-9C57-832F8E7B9CB2}"/>
              </a:ext>
            </a:extLst>
          </p:cNvPr>
          <p:cNvSpPr>
            <a:spLocks noGrp="1"/>
          </p:cNvSpPr>
          <p:nvPr>
            <p:ph type="body" sz="quarter" idx="14" hasCustomPrompt="1"/>
          </p:nvPr>
        </p:nvSpPr>
        <p:spPr>
          <a:xfrm>
            <a:off x="2290167" y="4816077"/>
            <a:ext cx="4617244" cy="244079"/>
          </a:xfrm>
        </p:spPr>
        <p:txBody>
          <a:bodyPr anchor="ctr"/>
          <a:lstStyle>
            <a:lvl1pPr marL="135000" indent="-135000">
              <a:spcBef>
                <a:spcPts val="0"/>
              </a:spcBef>
              <a:buNone/>
              <a:defRPr sz="600"/>
            </a:lvl1pPr>
            <a:lvl2pPr>
              <a:spcBef>
                <a:spcPts val="0"/>
              </a:spcBef>
              <a:defRPr sz="750"/>
            </a:lvl2pPr>
            <a:lvl3pPr>
              <a:spcBef>
                <a:spcPts val="0"/>
              </a:spcBef>
              <a:defRPr sz="750"/>
            </a:lvl3pPr>
            <a:lvl4pPr>
              <a:spcBef>
                <a:spcPts val="0"/>
              </a:spcBef>
              <a:defRPr sz="750"/>
            </a:lvl4pPr>
            <a:lvl5pPr>
              <a:spcBef>
                <a:spcPts val="0"/>
              </a:spcBef>
              <a:defRPr sz="750"/>
            </a:lvl5pPr>
          </a:lstStyle>
          <a:p>
            <a:pPr lvl="0"/>
            <a:r>
              <a:rPr lang="en-US"/>
              <a:t>Source: Click to edit Master text styles</a:t>
            </a:r>
            <a:endParaRPr lang="en-GB"/>
          </a:p>
        </p:txBody>
      </p:sp>
    </p:spTree>
    <p:extLst>
      <p:ext uri="{BB962C8B-B14F-4D97-AF65-F5344CB8AC3E}">
        <p14:creationId xmlns:p14="http://schemas.microsoft.com/office/powerpoint/2010/main" val="6127590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A82FE-14FA-69C6-45CE-27ED2C9931B4}"/>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C8E6AF58-9ADB-D8F0-41F7-14E6E2B6BAC3}"/>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F4B14A1-BF38-07D9-5CA9-C0EDBD9038E6}"/>
              </a:ext>
            </a:extLst>
          </p:cNvPr>
          <p:cNvSpPr>
            <a:spLocks noGrp="1"/>
          </p:cNvSpPr>
          <p:nvPr>
            <p:ph type="dt" sz="half" idx="10"/>
          </p:nvPr>
        </p:nvSpPr>
        <p:spPr/>
        <p:txBody>
          <a:bodyPr/>
          <a:lstStyle/>
          <a:p>
            <a:fld id="{CEE736B0-5308-45D4-AC87-5EDCFCA88257}" type="datetimeFigureOut">
              <a:rPr lang="en-GB" smtClean="0"/>
              <a:t>13/01/2025</a:t>
            </a:fld>
            <a:endParaRPr lang="en-GB"/>
          </a:p>
        </p:txBody>
      </p:sp>
      <p:sp>
        <p:nvSpPr>
          <p:cNvPr id="5" name="Footer Placeholder 4">
            <a:extLst>
              <a:ext uri="{FF2B5EF4-FFF2-40B4-BE49-F238E27FC236}">
                <a16:creationId xmlns:a16="http://schemas.microsoft.com/office/drawing/2014/main" id="{2021363E-52EA-C3FB-34CE-F037DC92407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C37D345-B984-CB17-8B5B-158B91F9ABEB}"/>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113972312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16DF3-A421-9B8C-0644-724B003633D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BC0AA17-2F35-8DE4-CC4F-B8B3A810452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E50794-2F00-D59F-3E52-A8125BDCFBE4}"/>
              </a:ext>
            </a:extLst>
          </p:cNvPr>
          <p:cNvSpPr>
            <a:spLocks noGrp="1"/>
          </p:cNvSpPr>
          <p:nvPr>
            <p:ph type="dt" sz="half" idx="10"/>
          </p:nvPr>
        </p:nvSpPr>
        <p:spPr/>
        <p:txBody>
          <a:bodyPr/>
          <a:lstStyle/>
          <a:p>
            <a:fld id="{CEE736B0-5308-45D4-AC87-5EDCFCA88257}" type="datetimeFigureOut">
              <a:rPr lang="en-GB" smtClean="0"/>
              <a:t>13/01/2025</a:t>
            </a:fld>
            <a:endParaRPr lang="en-GB"/>
          </a:p>
        </p:txBody>
      </p:sp>
      <p:sp>
        <p:nvSpPr>
          <p:cNvPr id="5" name="Footer Placeholder 4">
            <a:extLst>
              <a:ext uri="{FF2B5EF4-FFF2-40B4-BE49-F238E27FC236}">
                <a16:creationId xmlns:a16="http://schemas.microsoft.com/office/drawing/2014/main" id="{94BE1135-5DED-B138-EB93-C1252AA7F5C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542FCA4-0A8C-AB5D-3720-A73FEE20986A}"/>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188127261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647F1F-5D7F-A08A-5453-D2A0CF5B4D0F}"/>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3A1658B-8707-14C2-AED4-6EDC7A41F2BB}"/>
              </a:ext>
            </a:extLst>
          </p:cNvPr>
          <p:cNvSpPr>
            <a:spLocks noGrp="1"/>
          </p:cNvSpPr>
          <p:nvPr>
            <p:ph type="body" idx="1"/>
          </p:nvPr>
        </p:nvSpPr>
        <p:spPr>
          <a:xfrm>
            <a:off x="623888" y="3442098"/>
            <a:ext cx="7886700" cy="1125140"/>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BA91DD4-2038-B3E5-0E85-4FBB05D730C9}"/>
              </a:ext>
            </a:extLst>
          </p:cNvPr>
          <p:cNvSpPr>
            <a:spLocks noGrp="1"/>
          </p:cNvSpPr>
          <p:nvPr>
            <p:ph type="dt" sz="half" idx="10"/>
          </p:nvPr>
        </p:nvSpPr>
        <p:spPr/>
        <p:txBody>
          <a:bodyPr/>
          <a:lstStyle/>
          <a:p>
            <a:fld id="{CEE736B0-5308-45D4-AC87-5EDCFCA88257}" type="datetimeFigureOut">
              <a:rPr lang="en-GB" smtClean="0"/>
              <a:t>13/01/2025</a:t>
            </a:fld>
            <a:endParaRPr lang="en-GB"/>
          </a:p>
        </p:txBody>
      </p:sp>
      <p:sp>
        <p:nvSpPr>
          <p:cNvPr id="5" name="Footer Placeholder 4">
            <a:extLst>
              <a:ext uri="{FF2B5EF4-FFF2-40B4-BE49-F238E27FC236}">
                <a16:creationId xmlns:a16="http://schemas.microsoft.com/office/drawing/2014/main" id="{6F14ECC7-4229-3A48-7FB5-81B7DEBAF31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53E6411-A657-C793-9741-8E463224E170}"/>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189423436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BA871-A24A-54A4-2255-BA73CB1131C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490C691-EC1F-6937-EF94-C6053A822D9D}"/>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3DF42D9-8DDA-DBC1-2FE4-2F0BB04B3608}"/>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1FCF54A-D1B6-EAC7-810C-93A7A1297A57}"/>
              </a:ext>
            </a:extLst>
          </p:cNvPr>
          <p:cNvSpPr>
            <a:spLocks noGrp="1"/>
          </p:cNvSpPr>
          <p:nvPr>
            <p:ph type="dt" sz="half" idx="10"/>
          </p:nvPr>
        </p:nvSpPr>
        <p:spPr/>
        <p:txBody>
          <a:bodyPr/>
          <a:lstStyle/>
          <a:p>
            <a:fld id="{CEE736B0-5308-45D4-AC87-5EDCFCA88257}" type="datetimeFigureOut">
              <a:rPr lang="en-GB" smtClean="0"/>
              <a:t>13/01/2025</a:t>
            </a:fld>
            <a:endParaRPr lang="en-GB"/>
          </a:p>
        </p:txBody>
      </p:sp>
      <p:sp>
        <p:nvSpPr>
          <p:cNvPr id="6" name="Footer Placeholder 5">
            <a:extLst>
              <a:ext uri="{FF2B5EF4-FFF2-40B4-BE49-F238E27FC236}">
                <a16:creationId xmlns:a16="http://schemas.microsoft.com/office/drawing/2014/main" id="{933CD46C-016F-659B-2CE8-73ED66D1D30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2481550-7C22-8F82-787B-88236C55C114}"/>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181894225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89C111-972F-E332-4F99-3D968ED4B1E9}"/>
              </a:ext>
            </a:extLst>
          </p:cNvPr>
          <p:cNvSpPr>
            <a:spLocks noGrp="1"/>
          </p:cNvSpPr>
          <p:nvPr>
            <p:ph type="title"/>
          </p:nvPr>
        </p:nvSpPr>
        <p:spPr>
          <a:xfrm>
            <a:off x="629841" y="273844"/>
            <a:ext cx="7886700" cy="99417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7546B4E-8A64-564F-5CFB-C013A44947AA}"/>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90019C2B-FC15-1ACC-2B36-13F9F3517507}"/>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F898C29-79D8-D7CA-ED21-D723CEAEE3DA}"/>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B61548EF-F594-FB8D-2D1E-E32467BA9221}"/>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C33CE51-F5BD-0C5C-1A23-B5863524C96C}"/>
              </a:ext>
            </a:extLst>
          </p:cNvPr>
          <p:cNvSpPr>
            <a:spLocks noGrp="1"/>
          </p:cNvSpPr>
          <p:nvPr>
            <p:ph type="dt" sz="half" idx="10"/>
          </p:nvPr>
        </p:nvSpPr>
        <p:spPr/>
        <p:txBody>
          <a:bodyPr/>
          <a:lstStyle/>
          <a:p>
            <a:fld id="{CEE736B0-5308-45D4-AC87-5EDCFCA88257}" type="datetimeFigureOut">
              <a:rPr lang="en-GB" smtClean="0"/>
              <a:t>13/01/2025</a:t>
            </a:fld>
            <a:endParaRPr lang="en-GB"/>
          </a:p>
        </p:txBody>
      </p:sp>
      <p:sp>
        <p:nvSpPr>
          <p:cNvPr id="8" name="Footer Placeholder 7">
            <a:extLst>
              <a:ext uri="{FF2B5EF4-FFF2-40B4-BE49-F238E27FC236}">
                <a16:creationId xmlns:a16="http://schemas.microsoft.com/office/drawing/2014/main" id="{F92BD5A4-D745-C529-05E0-CF9D0040DE4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DCD21C3-D292-7CD5-9067-3154D40FE860}"/>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275610783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D3116D-65EB-E62D-3905-84FE7CE4DAB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E114397-6081-6B4A-AB3D-866ADD4402EC}"/>
              </a:ext>
            </a:extLst>
          </p:cNvPr>
          <p:cNvSpPr>
            <a:spLocks noGrp="1"/>
          </p:cNvSpPr>
          <p:nvPr>
            <p:ph type="dt" sz="half" idx="10"/>
          </p:nvPr>
        </p:nvSpPr>
        <p:spPr/>
        <p:txBody>
          <a:bodyPr/>
          <a:lstStyle/>
          <a:p>
            <a:fld id="{CEE736B0-5308-45D4-AC87-5EDCFCA88257}" type="datetimeFigureOut">
              <a:rPr lang="en-GB" smtClean="0"/>
              <a:t>13/01/2025</a:t>
            </a:fld>
            <a:endParaRPr lang="en-GB"/>
          </a:p>
        </p:txBody>
      </p:sp>
      <p:sp>
        <p:nvSpPr>
          <p:cNvPr id="4" name="Footer Placeholder 3">
            <a:extLst>
              <a:ext uri="{FF2B5EF4-FFF2-40B4-BE49-F238E27FC236}">
                <a16:creationId xmlns:a16="http://schemas.microsoft.com/office/drawing/2014/main" id="{70FE790A-4CD4-21DD-8AB4-E45A3C05AEB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1919812-05EB-F2D9-8AF2-55ABD0DD3914}"/>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296730061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63AC98-CD47-25F5-1F18-F34E83DAB16F}"/>
              </a:ext>
            </a:extLst>
          </p:cNvPr>
          <p:cNvSpPr>
            <a:spLocks noGrp="1"/>
          </p:cNvSpPr>
          <p:nvPr>
            <p:ph type="dt" sz="half" idx="10"/>
          </p:nvPr>
        </p:nvSpPr>
        <p:spPr/>
        <p:txBody>
          <a:bodyPr/>
          <a:lstStyle/>
          <a:p>
            <a:fld id="{CEE736B0-5308-45D4-AC87-5EDCFCA88257}" type="datetimeFigureOut">
              <a:rPr lang="en-GB" smtClean="0"/>
              <a:t>13/01/2025</a:t>
            </a:fld>
            <a:endParaRPr lang="en-GB"/>
          </a:p>
        </p:txBody>
      </p:sp>
      <p:sp>
        <p:nvSpPr>
          <p:cNvPr id="3" name="Footer Placeholder 2">
            <a:extLst>
              <a:ext uri="{FF2B5EF4-FFF2-40B4-BE49-F238E27FC236}">
                <a16:creationId xmlns:a16="http://schemas.microsoft.com/office/drawing/2014/main" id="{6F2244C3-50B6-AABB-25B4-DF684942DEB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21A7EB5-0785-A9D1-615C-6A8A6470A375}"/>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180058654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BAF26-E2CF-2354-3108-F53F76CE957C}"/>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2AB6D43-DFDF-D418-26D7-EF1927014686}"/>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F596343-C448-E30C-CB55-A93FD5C16384}"/>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DC92515F-A02A-070A-50E0-297F94D5266C}"/>
              </a:ext>
            </a:extLst>
          </p:cNvPr>
          <p:cNvSpPr>
            <a:spLocks noGrp="1"/>
          </p:cNvSpPr>
          <p:nvPr>
            <p:ph type="dt" sz="half" idx="10"/>
          </p:nvPr>
        </p:nvSpPr>
        <p:spPr/>
        <p:txBody>
          <a:bodyPr/>
          <a:lstStyle/>
          <a:p>
            <a:fld id="{CEE736B0-5308-45D4-AC87-5EDCFCA88257}" type="datetimeFigureOut">
              <a:rPr lang="en-GB" smtClean="0"/>
              <a:t>13/01/2025</a:t>
            </a:fld>
            <a:endParaRPr lang="en-GB"/>
          </a:p>
        </p:txBody>
      </p:sp>
      <p:sp>
        <p:nvSpPr>
          <p:cNvPr id="6" name="Footer Placeholder 5">
            <a:extLst>
              <a:ext uri="{FF2B5EF4-FFF2-40B4-BE49-F238E27FC236}">
                <a16:creationId xmlns:a16="http://schemas.microsoft.com/office/drawing/2014/main" id="{E044CE33-7191-7277-5E41-A787D213306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1E26A6B-F9F0-38C8-9543-7B3FBD759251}"/>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1886074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uzzle piec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024931" y="0"/>
            <a:ext cx="9144004" cy="4505299"/>
            <a:chOff x="-2072487" y="-277100"/>
            <a:chExt cx="16134151" cy="8427506"/>
          </a:xfrm>
        </p:grpSpPr>
        <p:grpSp>
          <p:nvGrpSpPr>
            <p:cNvPr id="5" name="Group 4"/>
            <p:cNvGrpSpPr/>
            <p:nvPr/>
          </p:nvGrpSpPr>
          <p:grpSpPr>
            <a:xfrm>
              <a:off x="10930210" y="3164619"/>
              <a:ext cx="3131454" cy="1963435"/>
              <a:chOff x="3599010" y="419941"/>
              <a:chExt cx="3131451" cy="1963433"/>
            </a:xfrm>
          </p:grpSpPr>
          <p:sp>
            <p:nvSpPr>
              <p:cNvPr id="21" name="Shape 1073741825"/>
              <p:cNvSpPr/>
              <p:nvPr/>
            </p:nvSpPr>
            <p:spPr>
              <a:xfrm rot="900000">
                <a:off x="3599010" y="419941"/>
                <a:ext cx="1369423" cy="1963433"/>
              </a:xfrm>
              <a:custGeom>
                <a:avLst/>
                <a:gdLst/>
                <a:ahLst/>
                <a:cxnLst>
                  <a:cxn ang="0">
                    <a:pos x="wd2" y="hd2"/>
                  </a:cxn>
                  <a:cxn ang="5400000">
                    <a:pos x="wd2" y="hd2"/>
                  </a:cxn>
                  <a:cxn ang="10800000">
                    <a:pos x="wd2" y="hd2"/>
                  </a:cxn>
                  <a:cxn ang="16200000">
                    <a:pos x="wd2" y="hd2"/>
                  </a:cxn>
                </a:cxnLst>
                <a:rect l="0" t="0" r="r" b="b"/>
                <a:pathLst>
                  <a:path w="21600" h="21595" extrusionOk="0">
                    <a:moveTo>
                      <a:pt x="15741" y="15042"/>
                    </a:moveTo>
                    <a:lnTo>
                      <a:pt x="16418" y="15042"/>
                    </a:lnTo>
                    <a:lnTo>
                      <a:pt x="21599" y="15042"/>
                    </a:lnTo>
                    <a:lnTo>
                      <a:pt x="21599" y="11418"/>
                    </a:lnTo>
                    <a:lnTo>
                      <a:pt x="21599" y="3624"/>
                    </a:lnTo>
                    <a:lnTo>
                      <a:pt x="21600" y="3003"/>
                    </a:lnTo>
                    <a:cubicBezTo>
                      <a:pt x="21584" y="2688"/>
                      <a:pt x="21567" y="2383"/>
                      <a:pt x="21528" y="2113"/>
                    </a:cubicBezTo>
                    <a:cubicBezTo>
                      <a:pt x="21488" y="1841"/>
                      <a:pt x="21430" y="1622"/>
                      <a:pt x="21344" y="1427"/>
                    </a:cubicBezTo>
                    <a:cubicBezTo>
                      <a:pt x="21192" y="1138"/>
                      <a:pt x="20957" y="882"/>
                      <a:pt x="20646" y="665"/>
                    </a:cubicBezTo>
                    <a:cubicBezTo>
                      <a:pt x="20334" y="447"/>
                      <a:pt x="19966" y="283"/>
                      <a:pt x="19551" y="177"/>
                    </a:cubicBezTo>
                    <a:cubicBezTo>
                      <a:pt x="19168" y="93"/>
                      <a:pt x="18789" y="47"/>
                      <a:pt x="18285" y="23"/>
                    </a:cubicBezTo>
                    <a:cubicBezTo>
                      <a:pt x="17784" y="0"/>
                      <a:pt x="17172" y="0"/>
                      <a:pt x="16397" y="0"/>
                    </a:cubicBezTo>
                    <a:lnTo>
                      <a:pt x="10809" y="0"/>
                    </a:lnTo>
                    <a:lnTo>
                      <a:pt x="5248" y="0"/>
                    </a:lnTo>
                    <a:lnTo>
                      <a:pt x="23" y="0"/>
                    </a:lnTo>
                    <a:lnTo>
                      <a:pt x="23" y="3024"/>
                    </a:lnTo>
                    <a:lnTo>
                      <a:pt x="23" y="4510"/>
                    </a:lnTo>
                    <a:cubicBezTo>
                      <a:pt x="25" y="4527"/>
                      <a:pt x="27" y="4545"/>
                      <a:pt x="28" y="4562"/>
                    </a:cubicBezTo>
                    <a:cubicBezTo>
                      <a:pt x="29" y="4572"/>
                      <a:pt x="30" y="4583"/>
                      <a:pt x="32" y="4593"/>
                    </a:cubicBezTo>
                    <a:cubicBezTo>
                      <a:pt x="88" y="4819"/>
                      <a:pt x="169" y="4967"/>
                      <a:pt x="296" y="5074"/>
                    </a:cubicBezTo>
                    <a:cubicBezTo>
                      <a:pt x="463" y="5217"/>
                      <a:pt x="712" y="5295"/>
                      <a:pt x="997" y="5295"/>
                    </a:cubicBezTo>
                    <a:cubicBezTo>
                      <a:pt x="1076" y="5295"/>
                      <a:pt x="1156" y="5289"/>
                      <a:pt x="1237" y="5276"/>
                    </a:cubicBezTo>
                    <a:cubicBezTo>
                      <a:pt x="1414" y="5250"/>
                      <a:pt x="1593" y="5184"/>
                      <a:pt x="1758" y="5117"/>
                    </a:cubicBezTo>
                    <a:cubicBezTo>
                      <a:pt x="1799" y="5100"/>
                      <a:pt x="1841" y="5083"/>
                      <a:pt x="1882" y="5066"/>
                    </a:cubicBezTo>
                    <a:cubicBezTo>
                      <a:pt x="1917" y="5051"/>
                      <a:pt x="1952" y="5036"/>
                      <a:pt x="1988" y="5022"/>
                    </a:cubicBezTo>
                    <a:cubicBezTo>
                      <a:pt x="2813" y="4599"/>
                      <a:pt x="3823" y="4366"/>
                      <a:pt x="4834" y="4366"/>
                    </a:cubicBezTo>
                    <a:cubicBezTo>
                      <a:pt x="6096" y="4366"/>
                      <a:pt x="7264" y="4714"/>
                      <a:pt x="8124" y="5345"/>
                    </a:cubicBezTo>
                    <a:cubicBezTo>
                      <a:pt x="9768" y="6552"/>
                      <a:pt x="9758" y="8440"/>
                      <a:pt x="8100" y="9645"/>
                    </a:cubicBezTo>
                    <a:cubicBezTo>
                      <a:pt x="7236" y="10272"/>
                      <a:pt x="6067" y="10617"/>
                      <a:pt x="4808" y="10617"/>
                    </a:cubicBezTo>
                    <a:cubicBezTo>
                      <a:pt x="4000" y="10617"/>
                      <a:pt x="3200" y="10473"/>
                      <a:pt x="2485" y="10199"/>
                    </a:cubicBezTo>
                    <a:cubicBezTo>
                      <a:pt x="2466" y="10196"/>
                      <a:pt x="2448" y="10193"/>
                      <a:pt x="2430" y="10188"/>
                    </a:cubicBezTo>
                    <a:cubicBezTo>
                      <a:pt x="2411" y="10184"/>
                      <a:pt x="2394" y="10178"/>
                      <a:pt x="2376" y="10172"/>
                    </a:cubicBezTo>
                    <a:cubicBezTo>
                      <a:pt x="2165" y="10092"/>
                      <a:pt x="1954" y="10012"/>
                      <a:pt x="1742" y="9933"/>
                    </a:cubicBezTo>
                    <a:cubicBezTo>
                      <a:pt x="1583" y="9854"/>
                      <a:pt x="1385" y="9797"/>
                      <a:pt x="1212" y="9770"/>
                    </a:cubicBezTo>
                    <a:cubicBezTo>
                      <a:pt x="1131" y="9758"/>
                      <a:pt x="1050" y="9751"/>
                      <a:pt x="971" y="9751"/>
                    </a:cubicBezTo>
                    <a:cubicBezTo>
                      <a:pt x="698" y="9752"/>
                      <a:pt x="444" y="9833"/>
                      <a:pt x="273" y="9972"/>
                    </a:cubicBezTo>
                    <a:cubicBezTo>
                      <a:pt x="98" y="10114"/>
                      <a:pt x="27" y="10300"/>
                      <a:pt x="5" y="10486"/>
                    </a:cubicBezTo>
                    <a:cubicBezTo>
                      <a:pt x="3" y="10504"/>
                      <a:pt x="1" y="10521"/>
                      <a:pt x="0" y="10538"/>
                    </a:cubicBezTo>
                    <a:lnTo>
                      <a:pt x="23" y="12042"/>
                    </a:lnTo>
                    <a:lnTo>
                      <a:pt x="23" y="15042"/>
                    </a:lnTo>
                    <a:lnTo>
                      <a:pt x="5190" y="15042"/>
                    </a:lnTo>
                    <a:lnTo>
                      <a:pt x="5886" y="15042"/>
                    </a:lnTo>
                    <a:cubicBezTo>
                      <a:pt x="6146" y="15041"/>
                      <a:pt x="6436" y="15060"/>
                      <a:pt x="6662" y="15088"/>
                    </a:cubicBezTo>
                    <a:cubicBezTo>
                      <a:pt x="6948" y="15122"/>
                      <a:pt x="7361" y="15190"/>
                      <a:pt x="7699" y="15382"/>
                    </a:cubicBezTo>
                    <a:cubicBezTo>
                      <a:pt x="8181" y="15657"/>
                      <a:pt x="8382" y="16106"/>
                      <a:pt x="8243" y="16551"/>
                    </a:cubicBezTo>
                    <a:cubicBezTo>
                      <a:pt x="8136" y="16895"/>
                      <a:pt x="7838" y="17189"/>
                      <a:pt x="7614" y="17503"/>
                    </a:cubicBezTo>
                    <a:cubicBezTo>
                      <a:pt x="6812" y="18628"/>
                      <a:pt x="6963" y="20005"/>
                      <a:pt x="8246" y="20866"/>
                    </a:cubicBezTo>
                    <a:cubicBezTo>
                      <a:pt x="8947" y="21337"/>
                      <a:pt x="9881" y="21591"/>
                      <a:pt x="10854" y="21595"/>
                    </a:cubicBezTo>
                    <a:cubicBezTo>
                      <a:pt x="11831" y="21600"/>
                      <a:pt x="12756" y="21338"/>
                      <a:pt x="13459" y="20867"/>
                    </a:cubicBezTo>
                    <a:cubicBezTo>
                      <a:pt x="14866" y="19923"/>
                      <a:pt x="15035" y="18408"/>
                      <a:pt x="13866" y="17256"/>
                    </a:cubicBezTo>
                    <a:cubicBezTo>
                      <a:pt x="13859" y="17250"/>
                      <a:pt x="13853" y="17242"/>
                      <a:pt x="13847" y="17235"/>
                    </a:cubicBezTo>
                    <a:cubicBezTo>
                      <a:pt x="13824" y="17210"/>
                      <a:pt x="13802" y="17184"/>
                      <a:pt x="13781" y="17158"/>
                    </a:cubicBezTo>
                    <a:cubicBezTo>
                      <a:pt x="13753" y="17125"/>
                      <a:pt x="13725" y="17092"/>
                      <a:pt x="13697" y="17059"/>
                    </a:cubicBezTo>
                    <a:cubicBezTo>
                      <a:pt x="13577" y="16916"/>
                      <a:pt x="13449" y="16745"/>
                      <a:pt x="13388" y="16550"/>
                    </a:cubicBezTo>
                    <a:cubicBezTo>
                      <a:pt x="13249" y="16103"/>
                      <a:pt x="13458" y="15656"/>
                      <a:pt x="13932" y="15382"/>
                    </a:cubicBezTo>
                    <a:cubicBezTo>
                      <a:pt x="14270" y="15188"/>
                      <a:pt x="14686" y="15121"/>
                      <a:pt x="14969" y="15087"/>
                    </a:cubicBezTo>
                    <a:cubicBezTo>
                      <a:pt x="15194" y="15061"/>
                      <a:pt x="15436" y="15046"/>
                      <a:pt x="15733" y="15042"/>
                    </a:cubicBezTo>
                    <a:lnTo>
                      <a:pt x="15737" y="15042"/>
                    </a:lnTo>
                    <a:lnTo>
                      <a:pt x="15741" y="15042"/>
                    </a:lnTo>
                    <a:close/>
                  </a:path>
                </a:pathLst>
              </a:custGeom>
              <a:solidFill>
                <a:schemeClr val="accent4"/>
              </a:solidFill>
              <a:ln w="12700" cap="flat">
                <a:noFill/>
                <a:miter lim="400000"/>
              </a:ln>
              <a:effectLst/>
            </p:spPr>
            <p:txBody>
              <a:bodyPr/>
              <a:lstStyle/>
              <a:p>
                <a:endParaRPr lang="en-GB"/>
              </a:p>
            </p:txBody>
          </p:sp>
          <p:grpSp>
            <p:nvGrpSpPr>
              <p:cNvPr id="22" name="Group 21"/>
              <p:cNvGrpSpPr/>
              <p:nvPr/>
            </p:nvGrpSpPr>
            <p:grpSpPr>
              <a:xfrm>
                <a:off x="4314440" y="827337"/>
                <a:ext cx="2416021" cy="981721"/>
                <a:chOff x="3368250" y="276176"/>
                <a:chExt cx="2416019" cy="981720"/>
              </a:xfrm>
            </p:grpSpPr>
            <p:sp>
              <p:nvSpPr>
                <p:cNvPr id="23" name="Shape 1073741826"/>
                <p:cNvSpPr/>
                <p:nvPr/>
              </p:nvSpPr>
              <p:spPr>
                <a:xfrm>
                  <a:off x="3368250" y="276176"/>
                  <a:ext cx="1767981" cy="981720"/>
                </a:xfrm>
                <a:custGeom>
                  <a:avLst/>
                  <a:gdLst/>
                  <a:ahLst/>
                  <a:cxnLst>
                    <a:cxn ang="0">
                      <a:pos x="wd2" y="hd2"/>
                    </a:cxn>
                    <a:cxn ang="5400000">
                      <a:pos x="wd2" y="hd2"/>
                    </a:cxn>
                    <a:cxn ang="10800000">
                      <a:pos x="wd2" y="hd2"/>
                    </a:cxn>
                    <a:cxn ang="16200000">
                      <a:pos x="wd2" y="hd2"/>
                    </a:cxn>
                  </a:cxnLst>
                  <a:rect l="0" t="0" r="r" b="b"/>
                  <a:pathLst>
                    <a:path w="21600" h="21092" extrusionOk="0">
                      <a:moveTo>
                        <a:pt x="0" y="9706"/>
                      </a:moveTo>
                      <a:cubicBezTo>
                        <a:pt x="0" y="10157"/>
                        <a:pt x="104" y="10564"/>
                        <a:pt x="272" y="10860"/>
                      </a:cubicBezTo>
                      <a:cubicBezTo>
                        <a:pt x="440" y="11155"/>
                        <a:pt x="674" y="11343"/>
                        <a:pt x="931" y="11343"/>
                      </a:cubicBezTo>
                      <a:lnTo>
                        <a:pt x="3773" y="11343"/>
                      </a:lnTo>
                      <a:lnTo>
                        <a:pt x="7547" y="11343"/>
                      </a:lnTo>
                      <a:lnTo>
                        <a:pt x="8346" y="11343"/>
                      </a:lnTo>
                      <a:lnTo>
                        <a:pt x="8346" y="12041"/>
                      </a:lnTo>
                      <a:lnTo>
                        <a:pt x="7547" y="12041"/>
                      </a:lnTo>
                      <a:lnTo>
                        <a:pt x="3773" y="12041"/>
                      </a:lnTo>
                      <a:lnTo>
                        <a:pt x="3142" y="12041"/>
                      </a:lnTo>
                      <a:cubicBezTo>
                        <a:pt x="2886" y="12041"/>
                        <a:pt x="2652" y="12223"/>
                        <a:pt x="2483" y="12518"/>
                      </a:cubicBezTo>
                      <a:cubicBezTo>
                        <a:pt x="2315" y="12814"/>
                        <a:pt x="2212" y="13226"/>
                        <a:pt x="2212" y="13677"/>
                      </a:cubicBezTo>
                      <a:lnTo>
                        <a:pt x="2212" y="13853"/>
                      </a:lnTo>
                      <a:cubicBezTo>
                        <a:pt x="2212" y="14305"/>
                        <a:pt x="2315" y="14716"/>
                        <a:pt x="2483" y="15012"/>
                      </a:cubicBezTo>
                      <a:cubicBezTo>
                        <a:pt x="2652" y="15308"/>
                        <a:pt x="2886" y="15490"/>
                        <a:pt x="3142" y="15490"/>
                      </a:cubicBezTo>
                      <a:lnTo>
                        <a:pt x="3773" y="15490"/>
                      </a:lnTo>
                      <a:lnTo>
                        <a:pt x="7547" y="15490"/>
                      </a:lnTo>
                      <a:lnTo>
                        <a:pt x="8346" y="15490"/>
                      </a:lnTo>
                      <a:lnTo>
                        <a:pt x="9449" y="15490"/>
                      </a:lnTo>
                      <a:lnTo>
                        <a:pt x="11320" y="15490"/>
                      </a:lnTo>
                      <a:cubicBezTo>
                        <a:pt x="11320" y="15491"/>
                        <a:pt x="11321" y="15495"/>
                        <a:pt x="11320" y="15496"/>
                      </a:cubicBezTo>
                      <a:cubicBezTo>
                        <a:pt x="10506" y="16928"/>
                        <a:pt x="9401" y="17969"/>
                        <a:pt x="9299" y="19055"/>
                      </a:cubicBezTo>
                      <a:cubicBezTo>
                        <a:pt x="9282" y="19238"/>
                        <a:pt x="9275" y="19417"/>
                        <a:pt x="9280" y="19588"/>
                      </a:cubicBezTo>
                      <a:cubicBezTo>
                        <a:pt x="9315" y="20786"/>
                        <a:pt x="9880" y="21599"/>
                        <a:pt x="10839" y="20725"/>
                      </a:cubicBezTo>
                      <a:cubicBezTo>
                        <a:pt x="10929" y="20643"/>
                        <a:pt x="11185" y="20404"/>
                        <a:pt x="11320" y="20280"/>
                      </a:cubicBezTo>
                      <a:cubicBezTo>
                        <a:pt x="12377" y="19306"/>
                        <a:pt x="13816" y="17956"/>
                        <a:pt x="15093" y="16759"/>
                      </a:cubicBezTo>
                      <a:cubicBezTo>
                        <a:pt x="15640" y="16247"/>
                        <a:pt x="16706" y="15260"/>
                        <a:pt x="16708" y="15254"/>
                      </a:cubicBezTo>
                      <a:cubicBezTo>
                        <a:pt x="17167" y="14922"/>
                        <a:pt x="17734" y="14188"/>
                        <a:pt x="18173" y="12886"/>
                      </a:cubicBezTo>
                      <a:lnTo>
                        <a:pt x="21600" y="12886"/>
                      </a:lnTo>
                      <a:lnTo>
                        <a:pt x="21600" y="2988"/>
                      </a:lnTo>
                      <a:lnTo>
                        <a:pt x="18155" y="2988"/>
                      </a:lnTo>
                      <a:cubicBezTo>
                        <a:pt x="17204" y="475"/>
                        <a:pt x="15585" y="74"/>
                        <a:pt x="15093" y="11"/>
                      </a:cubicBezTo>
                      <a:cubicBezTo>
                        <a:pt x="15001" y="-1"/>
                        <a:pt x="14937" y="0"/>
                        <a:pt x="14937" y="0"/>
                      </a:cubicBezTo>
                      <a:lnTo>
                        <a:pt x="11320" y="0"/>
                      </a:lnTo>
                      <a:lnTo>
                        <a:pt x="8346" y="0"/>
                      </a:lnTo>
                      <a:lnTo>
                        <a:pt x="8346" y="5"/>
                      </a:lnTo>
                      <a:lnTo>
                        <a:pt x="7547" y="5"/>
                      </a:lnTo>
                      <a:lnTo>
                        <a:pt x="4754" y="5"/>
                      </a:lnTo>
                      <a:cubicBezTo>
                        <a:pt x="4497" y="5"/>
                        <a:pt x="4263" y="187"/>
                        <a:pt x="4095" y="483"/>
                      </a:cubicBezTo>
                      <a:cubicBezTo>
                        <a:pt x="3927" y="779"/>
                        <a:pt x="3823" y="1185"/>
                        <a:pt x="3823" y="1637"/>
                      </a:cubicBezTo>
                      <a:lnTo>
                        <a:pt x="3823" y="1818"/>
                      </a:lnTo>
                      <a:cubicBezTo>
                        <a:pt x="3823" y="2269"/>
                        <a:pt x="3927" y="2681"/>
                        <a:pt x="4095" y="2977"/>
                      </a:cubicBezTo>
                      <a:cubicBezTo>
                        <a:pt x="4263" y="3274"/>
                        <a:pt x="4497" y="3455"/>
                        <a:pt x="4754" y="3455"/>
                      </a:cubicBezTo>
                      <a:lnTo>
                        <a:pt x="7547" y="3455"/>
                      </a:lnTo>
                      <a:lnTo>
                        <a:pt x="8346" y="3455"/>
                      </a:lnTo>
                      <a:lnTo>
                        <a:pt x="8346" y="3900"/>
                      </a:lnTo>
                      <a:lnTo>
                        <a:pt x="7547" y="3900"/>
                      </a:lnTo>
                      <a:lnTo>
                        <a:pt x="3773" y="3900"/>
                      </a:lnTo>
                      <a:lnTo>
                        <a:pt x="2324" y="3900"/>
                      </a:lnTo>
                      <a:cubicBezTo>
                        <a:pt x="2067" y="3900"/>
                        <a:pt x="1836" y="4083"/>
                        <a:pt x="1668" y="4378"/>
                      </a:cubicBezTo>
                      <a:cubicBezTo>
                        <a:pt x="1500" y="4673"/>
                        <a:pt x="1393" y="5085"/>
                        <a:pt x="1393" y="5537"/>
                      </a:cubicBezTo>
                      <a:lnTo>
                        <a:pt x="1393" y="5713"/>
                      </a:lnTo>
                      <a:cubicBezTo>
                        <a:pt x="1393" y="6164"/>
                        <a:pt x="1500" y="6576"/>
                        <a:pt x="1668" y="6872"/>
                      </a:cubicBezTo>
                      <a:cubicBezTo>
                        <a:pt x="1836" y="7167"/>
                        <a:pt x="2067" y="7350"/>
                        <a:pt x="2324" y="7350"/>
                      </a:cubicBezTo>
                      <a:lnTo>
                        <a:pt x="3773" y="7350"/>
                      </a:lnTo>
                      <a:lnTo>
                        <a:pt x="7547" y="7350"/>
                      </a:lnTo>
                      <a:lnTo>
                        <a:pt x="8346" y="7350"/>
                      </a:lnTo>
                      <a:lnTo>
                        <a:pt x="8346" y="7893"/>
                      </a:lnTo>
                      <a:lnTo>
                        <a:pt x="7547" y="7893"/>
                      </a:lnTo>
                      <a:lnTo>
                        <a:pt x="3773" y="7893"/>
                      </a:lnTo>
                      <a:lnTo>
                        <a:pt x="931" y="7893"/>
                      </a:lnTo>
                      <a:cubicBezTo>
                        <a:pt x="674" y="7893"/>
                        <a:pt x="440" y="8075"/>
                        <a:pt x="272" y="8371"/>
                      </a:cubicBezTo>
                      <a:cubicBezTo>
                        <a:pt x="104" y="8668"/>
                        <a:pt x="0" y="9079"/>
                        <a:pt x="0" y="9530"/>
                      </a:cubicBezTo>
                      <a:lnTo>
                        <a:pt x="0" y="9706"/>
                      </a:lnTo>
                      <a:close/>
                    </a:path>
                  </a:pathLst>
                </a:custGeom>
                <a:solidFill>
                  <a:srgbClr val="E5E5E5"/>
                </a:solidFill>
                <a:ln w="12700" cap="flat">
                  <a:noFill/>
                  <a:miter lim="400000"/>
                </a:ln>
                <a:effectLst/>
              </p:spPr>
              <p:txBody>
                <a:bodyPr/>
                <a:lstStyle/>
                <a:p>
                  <a:endParaRPr lang="en-GB"/>
                </a:p>
              </p:txBody>
            </p:sp>
            <p:sp>
              <p:nvSpPr>
                <p:cNvPr id="24" name="Shape 1073741827"/>
                <p:cNvSpPr/>
                <p:nvPr/>
              </p:nvSpPr>
              <p:spPr>
                <a:xfrm>
                  <a:off x="4966113" y="277519"/>
                  <a:ext cx="818156" cy="736340"/>
                </a:xfrm>
                <a:prstGeom prst="rect">
                  <a:avLst/>
                </a:prstGeom>
                <a:solidFill>
                  <a:srgbClr val="7F7F7F"/>
                </a:solidFill>
                <a:ln w="12700" cap="flat">
                  <a:noFill/>
                  <a:miter lim="400000"/>
                </a:ln>
                <a:effectLst/>
              </p:spPr>
              <p:txBody>
                <a:bodyPr/>
                <a:lstStyle/>
                <a:p>
                  <a:endParaRPr lang="en-GB"/>
                </a:p>
              </p:txBody>
            </p:sp>
          </p:grpSp>
        </p:grpSp>
        <p:grpSp>
          <p:nvGrpSpPr>
            <p:cNvPr id="6" name="Group 5"/>
            <p:cNvGrpSpPr/>
            <p:nvPr/>
          </p:nvGrpSpPr>
          <p:grpSpPr>
            <a:xfrm>
              <a:off x="1168921" y="4962700"/>
              <a:ext cx="1963439" cy="3187706"/>
              <a:chOff x="-2947179" y="993167"/>
              <a:chExt cx="1963438" cy="3187704"/>
            </a:xfrm>
          </p:grpSpPr>
          <p:sp>
            <p:nvSpPr>
              <p:cNvPr id="17" name="Shape 1073741830"/>
              <p:cNvSpPr/>
              <p:nvPr/>
            </p:nvSpPr>
            <p:spPr>
              <a:xfrm rot="1800000">
                <a:off x="-2947179" y="993167"/>
                <a:ext cx="1963438" cy="1367323"/>
              </a:xfrm>
              <a:custGeom>
                <a:avLst/>
                <a:gdLst/>
                <a:ahLst/>
                <a:cxnLst>
                  <a:cxn ang="0">
                    <a:pos x="wd2" y="hd2"/>
                  </a:cxn>
                  <a:cxn ang="5400000">
                    <a:pos x="wd2" y="hd2"/>
                  </a:cxn>
                  <a:cxn ang="10800000">
                    <a:pos x="wd2" y="hd2"/>
                  </a:cxn>
                  <a:cxn ang="16200000">
                    <a:pos x="wd2" y="hd2"/>
                  </a:cxn>
                </a:cxnLst>
                <a:rect l="0" t="0" r="r" b="b"/>
                <a:pathLst>
                  <a:path w="21357" h="21600" extrusionOk="0">
                    <a:moveTo>
                      <a:pt x="6487" y="21600"/>
                    </a:moveTo>
                    <a:lnTo>
                      <a:pt x="10070" y="21600"/>
                    </a:lnTo>
                    <a:lnTo>
                      <a:pt x="17774" y="21600"/>
                    </a:lnTo>
                    <a:lnTo>
                      <a:pt x="18314" y="21600"/>
                    </a:lnTo>
                    <a:cubicBezTo>
                      <a:pt x="18338" y="21588"/>
                      <a:pt x="18364" y="21582"/>
                      <a:pt x="18391" y="21581"/>
                    </a:cubicBezTo>
                    <a:cubicBezTo>
                      <a:pt x="19091" y="21569"/>
                      <a:pt x="19547" y="21528"/>
                      <a:pt x="19945" y="21346"/>
                    </a:cubicBezTo>
                    <a:cubicBezTo>
                      <a:pt x="20521" y="21039"/>
                      <a:pt x="20971" y="20385"/>
                      <a:pt x="21182" y="19550"/>
                    </a:cubicBezTo>
                    <a:cubicBezTo>
                      <a:pt x="21357" y="18743"/>
                      <a:pt x="21357" y="17956"/>
                      <a:pt x="21357" y="16392"/>
                    </a:cubicBezTo>
                    <a:lnTo>
                      <a:pt x="21357" y="10798"/>
                    </a:lnTo>
                    <a:lnTo>
                      <a:pt x="21357" y="5231"/>
                    </a:lnTo>
                    <a:lnTo>
                      <a:pt x="21357" y="0"/>
                    </a:lnTo>
                    <a:lnTo>
                      <a:pt x="18394" y="0"/>
                    </a:lnTo>
                    <a:lnTo>
                      <a:pt x="16925" y="0"/>
                    </a:lnTo>
                    <a:cubicBezTo>
                      <a:pt x="16909" y="2"/>
                      <a:pt x="16892" y="4"/>
                      <a:pt x="16874" y="5"/>
                    </a:cubicBezTo>
                    <a:cubicBezTo>
                      <a:pt x="16864" y="6"/>
                      <a:pt x="16854" y="6"/>
                      <a:pt x="16844" y="8"/>
                    </a:cubicBezTo>
                    <a:cubicBezTo>
                      <a:pt x="16620" y="65"/>
                      <a:pt x="16474" y="146"/>
                      <a:pt x="16367" y="273"/>
                    </a:cubicBezTo>
                    <a:cubicBezTo>
                      <a:pt x="16186" y="489"/>
                      <a:pt x="16112" y="841"/>
                      <a:pt x="16168" y="1215"/>
                    </a:cubicBezTo>
                    <a:cubicBezTo>
                      <a:pt x="16193" y="1383"/>
                      <a:pt x="16252" y="1545"/>
                      <a:pt x="16326" y="1740"/>
                    </a:cubicBezTo>
                    <a:cubicBezTo>
                      <a:pt x="16343" y="1783"/>
                      <a:pt x="16361" y="1825"/>
                      <a:pt x="16379" y="1868"/>
                    </a:cubicBezTo>
                    <a:cubicBezTo>
                      <a:pt x="16393" y="1901"/>
                      <a:pt x="16407" y="1934"/>
                      <a:pt x="16420" y="1968"/>
                    </a:cubicBezTo>
                    <a:cubicBezTo>
                      <a:pt x="16876" y="2884"/>
                      <a:pt x="17100" y="3999"/>
                      <a:pt x="17052" y="5110"/>
                    </a:cubicBezTo>
                    <a:cubicBezTo>
                      <a:pt x="17002" y="6254"/>
                      <a:pt x="16665" y="7319"/>
                      <a:pt x="16102" y="8108"/>
                    </a:cubicBezTo>
                    <a:cubicBezTo>
                      <a:pt x="15522" y="8921"/>
                      <a:pt x="14758" y="9369"/>
                      <a:pt x="13950" y="9369"/>
                    </a:cubicBezTo>
                    <a:cubicBezTo>
                      <a:pt x="13143" y="9369"/>
                      <a:pt x="12378" y="8922"/>
                      <a:pt x="11797" y="8109"/>
                    </a:cubicBezTo>
                    <a:cubicBezTo>
                      <a:pt x="10760" y="6658"/>
                      <a:pt x="10541" y="4365"/>
                      <a:pt x="11250" y="2489"/>
                    </a:cubicBezTo>
                    <a:cubicBezTo>
                      <a:pt x="11255" y="2451"/>
                      <a:pt x="11264" y="2414"/>
                      <a:pt x="11277" y="2379"/>
                    </a:cubicBezTo>
                    <a:cubicBezTo>
                      <a:pt x="11356" y="2168"/>
                      <a:pt x="11434" y="1956"/>
                      <a:pt x="11513" y="1745"/>
                    </a:cubicBezTo>
                    <a:lnTo>
                      <a:pt x="11522" y="1719"/>
                    </a:lnTo>
                    <a:cubicBezTo>
                      <a:pt x="11587" y="1544"/>
                      <a:pt x="11648" y="1378"/>
                      <a:pt x="11674" y="1213"/>
                    </a:cubicBezTo>
                    <a:cubicBezTo>
                      <a:pt x="11731" y="841"/>
                      <a:pt x="11656" y="490"/>
                      <a:pt x="11474" y="273"/>
                    </a:cubicBezTo>
                    <a:cubicBezTo>
                      <a:pt x="11367" y="147"/>
                      <a:pt x="11220" y="65"/>
                      <a:pt x="10998" y="8"/>
                    </a:cubicBezTo>
                    <a:cubicBezTo>
                      <a:pt x="10987" y="6"/>
                      <a:pt x="10977" y="6"/>
                      <a:pt x="10966" y="5"/>
                    </a:cubicBezTo>
                    <a:cubicBezTo>
                      <a:pt x="10948" y="4"/>
                      <a:pt x="10930" y="2"/>
                      <a:pt x="10913" y="0"/>
                    </a:cubicBezTo>
                    <a:lnTo>
                      <a:pt x="9450" y="0"/>
                    </a:lnTo>
                    <a:lnTo>
                      <a:pt x="6487" y="0"/>
                    </a:lnTo>
                    <a:lnTo>
                      <a:pt x="6487" y="5208"/>
                    </a:lnTo>
                    <a:lnTo>
                      <a:pt x="6487" y="5904"/>
                    </a:lnTo>
                    <a:cubicBezTo>
                      <a:pt x="6487" y="5907"/>
                      <a:pt x="6487" y="5910"/>
                      <a:pt x="6487" y="5912"/>
                    </a:cubicBezTo>
                    <a:cubicBezTo>
                      <a:pt x="6483" y="6219"/>
                      <a:pt x="6468" y="6464"/>
                      <a:pt x="6442" y="6683"/>
                    </a:cubicBezTo>
                    <a:cubicBezTo>
                      <a:pt x="6408" y="6967"/>
                      <a:pt x="6341" y="7383"/>
                      <a:pt x="6151" y="7719"/>
                    </a:cubicBezTo>
                    <a:cubicBezTo>
                      <a:pt x="5940" y="8094"/>
                      <a:pt x="5619" y="8309"/>
                      <a:pt x="5273" y="8309"/>
                    </a:cubicBezTo>
                    <a:cubicBezTo>
                      <a:pt x="5181" y="8309"/>
                      <a:pt x="5087" y="8294"/>
                      <a:pt x="4995" y="8264"/>
                    </a:cubicBezTo>
                    <a:cubicBezTo>
                      <a:pt x="4813" y="8205"/>
                      <a:pt x="4656" y="8083"/>
                      <a:pt x="4518" y="7975"/>
                    </a:cubicBezTo>
                    <a:lnTo>
                      <a:pt x="4498" y="7960"/>
                    </a:lnTo>
                    <a:cubicBezTo>
                      <a:pt x="4378" y="7866"/>
                      <a:pt x="4259" y="7773"/>
                      <a:pt x="4139" y="7679"/>
                    </a:cubicBezTo>
                    <a:cubicBezTo>
                      <a:pt x="4109" y="7671"/>
                      <a:pt x="4079" y="7656"/>
                      <a:pt x="4052" y="7633"/>
                    </a:cubicBezTo>
                    <a:cubicBezTo>
                      <a:pt x="3618" y="7264"/>
                      <a:pt x="3126" y="7069"/>
                      <a:pt x="2629" y="7069"/>
                    </a:cubicBezTo>
                    <a:cubicBezTo>
                      <a:pt x="1902" y="7068"/>
                      <a:pt x="1227" y="7482"/>
                      <a:pt x="728" y="8233"/>
                    </a:cubicBezTo>
                    <a:cubicBezTo>
                      <a:pt x="-243" y="9698"/>
                      <a:pt x="-243" y="11989"/>
                      <a:pt x="728" y="13450"/>
                    </a:cubicBezTo>
                    <a:cubicBezTo>
                      <a:pt x="1226" y="14199"/>
                      <a:pt x="1901" y="14612"/>
                      <a:pt x="2628" y="14612"/>
                    </a:cubicBezTo>
                    <a:cubicBezTo>
                      <a:pt x="3219" y="14612"/>
                      <a:pt x="3811" y="14329"/>
                      <a:pt x="4296" y="13816"/>
                    </a:cubicBezTo>
                    <a:cubicBezTo>
                      <a:pt x="4303" y="13808"/>
                      <a:pt x="4311" y="13801"/>
                      <a:pt x="4319" y="13794"/>
                    </a:cubicBezTo>
                    <a:cubicBezTo>
                      <a:pt x="4343" y="13774"/>
                      <a:pt x="4366" y="13753"/>
                      <a:pt x="4390" y="13733"/>
                    </a:cubicBezTo>
                    <a:cubicBezTo>
                      <a:pt x="4425" y="13702"/>
                      <a:pt x="4459" y="13672"/>
                      <a:pt x="4495" y="13643"/>
                    </a:cubicBezTo>
                    <a:cubicBezTo>
                      <a:pt x="4622" y="13540"/>
                      <a:pt x="4797" y="13398"/>
                      <a:pt x="4997" y="13335"/>
                    </a:cubicBezTo>
                    <a:cubicBezTo>
                      <a:pt x="5088" y="13306"/>
                      <a:pt x="5180" y="13292"/>
                      <a:pt x="5271" y="13292"/>
                    </a:cubicBezTo>
                    <a:cubicBezTo>
                      <a:pt x="5619" y="13292"/>
                      <a:pt x="5939" y="13506"/>
                      <a:pt x="6151" y="13881"/>
                    </a:cubicBezTo>
                    <a:cubicBezTo>
                      <a:pt x="6341" y="14217"/>
                      <a:pt x="6408" y="14633"/>
                      <a:pt x="6442" y="14917"/>
                    </a:cubicBezTo>
                    <a:cubicBezTo>
                      <a:pt x="6468" y="15136"/>
                      <a:pt x="6483" y="15379"/>
                      <a:pt x="6487" y="15683"/>
                    </a:cubicBezTo>
                    <a:cubicBezTo>
                      <a:pt x="6487" y="15685"/>
                      <a:pt x="6487" y="15688"/>
                      <a:pt x="6487" y="15691"/>
                    </a:cubicBezTo>
                    <a:lnTo>
                      <a:pt x="6487" y="16369"/>
                    </a:lnTo>
                    <a:cubicBezTo>
                      <a:pt x="6487" y="16369"/>
                      <a:pt x="6487" y="21600"/>
                      <a:pt x="6487" y="21600"/>
                    </a:cubicBezTo>
                    <a:close/>
                  </a:path>
                </a:pathLst>
              </a:custGeom>
              <a:solidFill>
                <a:schemeClr val="accent3"/>
              </a:solidFill>
              <a:ln w="12700" cap="flat">
                <a:noFill/>
                <a:miter lim="400000"/>
              </a:ln>
              <a:effectLst/>
            </p:spPr>
            <p:txBody>
              <a:bodyPr/>
              <a:lstStyle/>
              <a:p>
                <a:endParaRPr lang="en-GB"/>
              </a:p>
            </p:txBody>
          </p:sp>
          <p:grpSp>
            <p:nvGrpSpPr>
              <p:cNvPr id="18" name="Group 17"/>
              <p:cNvGrpSpPr/>
              <p:nvPr/>
            </p:nvGrpSpPr>
            <p:grpSpPr>
              <a:xfrm>
                <a:off x="-2420543" y="1764852"/>
                <a:ext cx="981723" cy="2416019"/>
                <a:chOff x="-3157482" y="593903"/>
                <a:chExt cx="981722" cy="2416016"/>
              </a:xfrm>
            </p:grpSpPr>
            <p:sp>
              <p:nvSpPr>
                <p:cNvPr id="19" name="Shape 1073741831"/>
                <p:cNvSpPr/>
                <p:nvPr/>
              </p:nvSpPr>
              <p:spPr>
                <a:xfrm>
                  <a:off x="-3157482" y="593903"/>
                  <a:ext cx="981722"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0"/>
                      </a:moveTo>
                      <a:cubicBezTo>
                        <a:pt x="10935" y="0"/>
                        <a:pt x="10528" y="104"/>
                        <a:pt x="10232" y="272"/>
                      </a:cubicBezTo>
                      <a:cubicBezTo>
                        <a:pt x="9937" y="440"/>
                        <a:pt x="9749" y="674"/>
                        <a:pt x="9749" y="931"/>
                      </a:cubicBezTo>
                      <a:lnTo>
                        <a:pt x="9749" y="3773"/>
                      </a:lnTo>
                      <a:lnTo>
                        <a:pt x="9749" y="7547"/>
                      </a:lnTo>
                      <a:lnTo>
                        <a:pt x="9749" y="8346"/>
                      </a:lnTo>
                      <a:lnTo>
                        <a:pt x="9051" y="8346"/>
                      </a:lnTo>
                      <a:lnTo>
                        <a:pt x="9051" y="7547"/>
                      </a:lnTo>
                      <a:lnTo>
                        <a:pt x="9051" y="3773"/>
                      </a:lnTo>
                      <a:lnTo>
                        <a:pt x="9051" y="3142"/>
                      </a:lnTo>
                      <a:cubicBezTo>
                        <a:pt x="9051" y="2886"/>
                        <a:pt x="8869" y="2652"/>
                        <a:pt x="8574" y="2483"/>
                      </a:cubicBezTo>
                      <a:cubicBezTo>
                        <a:pt x="8278" y="2315"/>
                        <a:pt x="7866" y="2212"/>
                        <a:pt x="7415" y="2212"/>
                      </a:cubicBezTo>
                      <a:lnTo>
                        <a:pt x="7239" y="2212"/>
                      </a:lnTo>
                      <a:cubicBezTo>
                        <a:pt x="6787" y="2212"/>
                        <a:pt x="6376" y="2315"/>
                        <a:pt x="6080" y="2483"/>
                      </a:cubicBezTo>
                      <a:cubicBezTo>
                        <a:pt x="5784" y="2652"/>
                        <a:pt x="5602" y="2886"/>
                        <a:pt x="5602" y="3142"/>
                      </a:cubicBezTo>
                      <a:lnTo>
                        <a:pt x="5602" y="3773"/>
                      </a:lnTo>
                      <a:lnTo>
                        <a:pt x="5602" y="7547"/>
                      </a:lnTo>
                      <a:lnTo>
                        <a:pt x="5602" y="8346"/>
                      </a:lnTo>
                      <a:lnTo>
                        <a:pt x="5602" y="9449"/>
                      </a:lnTo>
                      <a:lnTo>
                        <a:pt x="5602" y="11320"/>
                      </a:lnTo>
                      <a:cubicBezTo>
                        <a:pt x="5601" y="11320"/>
                        <a:pt x="5597" y="11321"/>
                        <a:pt x="5596" y="11320"/>
                      </a:cubicBezTo>
                      <a:cubicBezTo>
                        <a:pt x="4164" y="10506"/>
                        <a:pt x="3123" y="9401"/>
                        <a:pt x="2037" y="9299"/>
                      </a:cubicBezTo>
                      <a:cubicBezTo>
                        <a:pt x="1854" y="9282"/>
                        <a:pt x="1675" y="9275"/>
                        <a:pt x="1504" y="9280"/>
                      </a:cubicBezTo>
                      <a:cubicBezTo>
                        <a:pt x="306" y="9315"/>
                        <a:pt x="-507" y="9880"/>
                        <a:pt x="367" y="10839"/>
                      </a:cubicBezTo>
                      <a:cubicBezTo>
                        <a:pt x="449" y="10929"/>
                        <a:pt x="688" y="11185"/>
                        <a:pt x="812" y="11320"/>
                      </a:cubicBezTo>
                      <a:cubicBezTo>
                        <a:pt x="1786" y="12377"/>
                        <a:pt x="3136" y="13816"/>
                        <a:pt x="4333" y="15093"/>
                      </a:cubicBezTo>
                      <a:cubicBezTo>
                        <a:pt x="4845" y="15640"/>
                        <a:pt x="5832" y="16706"/>
                        <a:pt x="5838" y="16708"/>
                      </a:cubicBezTo>
                      <a:cubicBezTo>
                        <a:pt x="6170" y="17167"/>
                        <a:pt x="6904" y="17734"/>
                        <a:pt x="8206" y="18173"/>
                      </a:cubicBezTo>
                      <a:lnTo>
                        <a:pt x="8206" y="21600"/>
                      </a:lnTo>
                      <a:lnTo>
                        <a:pt x="18104" y="21600"/>
                      </a:lnTo>
                      <a:lnTo>
                        <a:pt x="18104" y="18155"/>
                      </a:lnTo>
                      <a:cubicBezTo>
                        <a:pt x="20617" y="17204"/>
                        <a:pt x="21018" y="15585"/>
                        <a:pt x="21081" y="15093"/>
                      </a:cubicBezTo>
                      <a:cubicBezTo>
                        <a:pt x="21093" y="15001"/>
                        <a:pt x="21092" y="14937"/>
                        <a:pt x="21092" y="14937"/>
                      </a:cubicBezTo>
                      <a:lnTo>
                        <a:pt x="21092" y="11320"/>
                      </a:lnTo>
                      <a:lnTo>
                        <a:pt x="21092" y="8346"/>
                      </a:lnTo>
                      <a:lnTo>
                        <a:pt x="21087" y="8346"/>
                      </a:lnTo>
                      <a:lnTo>
                        <a:pt x="21087" y="7547"/>
                      </a:lnTo>
                      <a:lnTo>
                        <a:pt x="21087" y="4754"/>
                      </a:lnTo>
                      <a:cubicBezTo>
                        <a:pt x="21087" y="4497"/>
                        <a:pt x="20905" y="4263"/>
                        <a:pt x="20609" y="4095"/>
                      </a:cubicBezTo>
                      <a:cubicBezTo>
                        <a:pt x="20313" y="3927"/>
                        <a:pt x="19907" y="3823"/>
                        <a:pt x="19455" y="3823"/>
                      </a:cubicBezTo>
                      <a:lnTo>
                        <a:pt x="19274" y="3823"/>
                      </a:lnTo>
                      <a:cubicBezTo>
                        <a:pt x="18823" y="3823"/>
                        <a:pt x="18411" y="3927"/>
                        <a:pt x="18115" y="4095"/>
                      </a:cubicBezTo>
                      <a:cubicBezTo>
                        <a:pt x="17818" y="4263"/>
                        <a:pt x="17637" y="4497"/>
                        <a:pt x="17637" y="4754"/>
                      </a:cubicBezTo>
                      <a:lnTo>
                        <a:pt x="17637" y="7547"/>
                      </a:lnTo>
                      <a:lnTo>
                        <a:pt x="17637" y="8346"/>
                      </a:lnTo>
                      <a:lnTo>
                        <a:pt x="17192" y="8346"/>
                      </a:lnTo>
                      <a:lnTo>
                        <a:pt x="17192" y="7547"/>
                      </a:lnTo>
                      <a:lnTo>
                        <a:pt x="17192" y="3773"/>
                      </a:lnTo>
                      <a:lnTo>
                        <a:pt x="17192" y="2324"/>
                      </a:lnTo>
                      <a:cubicBezTo>
                        <a:pt x="17192" y="2067"/>
                        <a:pt x="17009" y="1836"/>
                        <a:pt x="16714" y="1668"/>
                      </a:cubicBezTo>
                      <a:cubicBezTo>
                        <a:pt x="16419" y="1500"/>
                        <a:pt x="16007" y="1393"/>
                        <a:pt x="15555" y="1393"/>
                      </a:cubicBezTo>
                      <a:lnTo>
                        <a:pt x="15379" y="1393"/>
                      </a:lnTo>
                      <a:cubicBezTo>
                        <a:pt x="14928" y="1393"/>
                        <a:pt x="14516" y="1500"/>
                        <a:pt x="14220" y="1668"/>
                      </a:cubicBezTo>
                      <a:cubicBezTo>
                        <a:pt x="13925" y="1836"/>
                        <a:pt x="13742" y="2067"/>
                        <a:pt x="13742" y="2324"/>
                      </a:cubicBezTo>
                      <a:lnTo>
                        <a:pt x="13742" y="3773"/>
                      </a:lnTo>
                      <a:lnTo>
                        <a:pt x="13742" y="7547"/>
                      </a:lnTo>
                      <a:lnTo>
                        <a:pt x="13742" y="8346"/>
                      </a:lnTo>
                      <a:lnTo>
                        <a:pt x="13199" y="8346"/>
                      </a:lnTo>
                      <a:lnTo>
                        <a:pt x="13199" y="7547"/>
                      </a:lnTo>
                      <a:lnTo>
                        <a:pt x="13199" y="3773"/>
                      </a:lnTo>
                      <a:lnTo>
                        <a:pt x="13199" y="931"/>
                      </a:lnTo>
                      <a:cubicBezTo>
                        <a:pt x="13199" y="674"/>
                        <a:pt x="13017" y="440"/>
                        <a:pt x="12721" y="272"/>
                      </a:cubicBezTo>
                      <a:cubicBezTo>
                        <a:pt x="12424" y="104"/>
                        <a:pt x="12013" y="0"/>
                        <a:pt x="11562" y="0"/>
                      </a:cubicBezTo>
                      <a:lnTo>
                        <a:pt x="11386" y="0"/>
                      </a:lnTo>
                      <a:close/>
                    </a:path>
                  </a:pathLst>
                </a:custGeom>
                <a:solidFill>
                  <a:srgbClr val="E5E5E5"/>
                </a:solidFill>
                <a:ln w="12700" cap="flat">
                  <a:noFill/>
                  <a:miter lim="400000"/>
                </a:ln>
                <a:effectLst/>
              </p:spPr>
              <p:txBody>
                <a:bodyPr/>
                <a:lstStyle/>
                <a:p>
                  <a:endParaRPr lang="en-GB"/>
                </a:p>
              </p:txBody>
            </p:sp>
            <p:sp>
              <p:nvSpPr>
                <p:cNvPr id="20" name="Shape 1073741832"/>
                <p:cNvSpPr/>
                <p:nvPr/>
              </p:nvSpPr>
              <p:spPr>
                <a:xfrm>
                  <a:off x="-2913448" y="2191764"/>
                  <a:ext cx="736342" cy="818155"/>
                </a:xfrm>
                <a:prstGeom prst="rect">
                  <a:avLst/>
                </a:prstGeom>
                <a:solidFill>
                  <a:srgbClr val="7F7F7F"/>
                </a:solidFill>
                <a:ln w="12700" cap="flat">
                  <a:noFill/>
                  <a:miter lim="400000"/>
                </a:ln>
                <a:effectLst/>
              </p:spPr>
              <p:txBody>
                <a:bodyPr/>
                <a:lstStyle/>
                <a:p>
                  <a:endParaRPr lang="en-GB"/>
                </a:p>
              </p:txBody>
            </p:sp>
          </p:grpSp>
        </p:grpSp>
        <p:grpSp>
          <p:nvGrpSpPr>
            <p:cNvPr id="7" name="Group 6"/>
            <p:cNvGrpSpPr/>
            <p:nvPr/>
          </p:nvGrpSpPr>
          <p:grpSpPr>
            <a:xfrm>
              <a:off x="-2072487" y="2191825"/>
              <a:ext cx="3142154" cy="1963440"/>
              <a:chOff x="-2072485" y="-356072"/>
              <a:chExt cx="3142152" cy="1963439"/>
            </a:xfrm>
          </p:grpSpPr>
          <p:sp>
            <p:nvSpPr>
              <p:cNvPr id="13" name="Shape 1073741835"/>
              <p:cNvSpPr/>
              <p:nvPr/>
            </p:nvSpPr>
            <p:spPr>
              <a:xfrm rot="900000">
                <a:off x="-299847" y="-356072"/>
                <a:ext cx="1369514" cy="1963439"/>
              </a:xfrm>
              <a:custGeom>
                <a:avLst/>
                <a:gdLst/>
                <a:ahLst/>
                <a:cxnLst>
                  <a:cxn ang="0">
                    <a:pos x="wd2" y="hd2"/>
                  </a:cxn>
                  <a:cxn ang="5400000">
                    <a:pos x="wd2" y="hd2"/>
                  </a:cxn>
                  <a:cxn ang="10800000">
                    <a:pos x="wd2" y="hd2"/>
                  </a:cxn>
                  <a:cxn ang="16200000">
                    <a:pos x="wd2" y="hd2"/>
                  </a:cxn>
                </a:cxnLst>
                <a:rect l="0" t="0" r="r" b="b"/>
                <a:pathLst>
                  <a:path w="21600" h="21600" extrusionOk="0">
                    <a:moveTo>
                      <a:pt x="5901" y="6547"/>
                    </a:moveTo>
                    <a:lnTo>
                      <a:pt x="5224" y="6547"/>
                    </a:lnTo>
                    <a:lnTo>
                      <a:pt x="0" y="6547"/>
                    </a:lnTo>
                    <a:lnTo>
                      <a:pt x="0" y="10182"/>
                    </a:lnTo>
                    <a:lnTo>
                      <a:pt x="0" y="17976"/>
                    </a:lnTo>
                    <a:lnTo>
                      <a:pt x="2" y="18601"/>
                    </a:lnTo>
                    <a:cubicBezTo>
                      <a:pt x="16" y="18900"/>
                      <a:pt x="32" y="19215"/>
                      <a:pt x="71" y="19487"/>
                    </a:cubicBezTo>
                    <a:cubicBezTo>
                      <a:pt x="110" y="19759"/>
                      <a:pt x="168" y="19977"/>
                      <a:pt x="254" y="20173"/>
                    </a:cubicBezTo>
                    <a:cubicBezTo>
                      <a:pt x="406" y="20461"/>
                      <a:pt x="641" y="20718"/>
                      <a:pt x="953" y="20935"/>
                    </a:cubicBezTo>
                    <a:cubicBezTo>
                      <a:pt x="1265" y="21153"/>
                      <a:pt x="1633" y="21317"/>
                      <a:pt x="2048" y="21423"/>
                    </a:cubicBezTo>
                    <a:cubicBezTo>
                      <a:pt x="2429" y="21507"/>
                      <a:pt x="2809" y="21553"/>
                      <a:pt x="3313" y="21577"/>
                    </a:cubicBezTo>
                    <a:cubicBezTo>
                      <a:pt x="3814" y="21600"/>
                      <a:pt x="4426" y="21600"/>
                      <a:pt x="5201" y="21600"/>
                    </a:cubicBezTo>
                    <a:lnTo>
                      <a:pt x="10787" y="21600"/>
                    </a:lnTo>
                    <a:lnTo>
                      <a:pt x="16346" y="21600"/>
                    </a:lnTo>
                    <a:lnTo>
                      <a:pt x="21600" y="21600"/>
                    </a:lnTo>
                    <a:lnTo>
                      <a:pt x="21600" y="18603"/>
                    </a:lnTo>
                    <a:lnTo>
                      <a:pt x="21600" y="17117"/>
                    </a:lnTo>
                    <a:cubicBezTo>
                      <a:pt x="21598" y="17100"/>
                      <a:pt x="21596" y="17083"/>
                      <a:pt x="21595" y="17066"/>
                    </a:cubicBezTo>
                    <a:cubicBezTo>
                      <a:pt x="21594" y="17055"/>
                      <a:pt x="21594" y="17044"/>
                      <a:pt x="21592" y="17034"/>
                    </a:cubicBezTo>
                    <a:cubicBezTo>
                      <a:pt x="21544" y="16807"/>
                      <a:pt x="21454" y="16660"/>
                      <a:pt x="21328" y="16553"/>
                    </a:cubicBezTo>
                    <a:cubicBezTo>
                      <a:pt x="21159" y="16409"/>
                      <a:pt x="20905" y="16330"/>
                      <a:pt x="20614" y="16330"/>
                    </a:cubicBezTo>
                    <a:cubicBezTo>
                      <a:pt x="20530" y="16330"/>
                      <a:pt x="20444" y="16337"/>
                      <a:pt x="20359" y="16350"/>
                    </a:cubicBezTo>
                    <a:cubicBezTo>
                      <a:pt x="20178" y="16378"/>
                      <a:pt x="20001" y="16443"/>
                      <a:pt x="19835" y="16510"/>
                    </a:cubicBezTo>
                    <a:cubicBezTo>
                      <a:pt x="19793" y="16527"/>
                      <a:pt x="19751" y="16545"/>
                      <a:pt x="19708" y="16563"/>
                    </a:cubicBezTo>
                    <a:cubicBezTo>
                      <a:pt x="19674" y="16577"/>
                      <a:pt x="19639" y="16591"/>
                      <a:pt x="19605" y="16606"/>
                    </a:cubicBezTo>
                    <a:cubicBezTo>
                      <a:pt x="18778" y="17022"/>
                      <a:pt x="17770" y="17251"/>
                      <a:pt x="16763" y="17251"/>
                    </a:cubicBezTo>
                    <a:cubicBezTo>
                      <a:pt x="15505" y="17251"/>
                      <a:pt x="14337" y="16908"/>
                      <a:pt x="13473" y="16284"/>
                    </a:cubicBezTo>
                    <a:cubicBezTo>
                      <a:pt x="11785" y="15064"/>
                      <a:pt x="11785" y="13152"/>
                      <a:pt x="13473" y="11930"/>
                    </a:cubicBezTo>
                    <a:cubicBezTo>
                      <a:pt x="14337" y="11304"/>
                      <a:pt x="15506" y="10959"/>
                      <a:pt x="16765" y="10959"/>
                    </a:cubicBezTo>
                    <a:cubicBezTo>
                      <a:pt x="17572" y="10959"/>
                      <a:pt x="18371" y="11103"/>
                      <a:pt x="19085" y="11376"/>
                    </a:cubicBezTo>
                    <a:cubicBezTo>
                      <a:pt x="19123" y="11381"/>
                      <a:pt x="19160" y="11390"/>
                      <a:pt x="19195" y="11403"/>
                    </a:cubicBezTo>
                    <a:cubicBezTo>
                      <a:pt x="19405" y="11483"/>
                      <a:pt x="19616" y="11563"/>
                      <a:pt x="19827" y="11642"/>
                    </a:cubicBezTo>
                    <a:cubicBezTo>
                      <a:pt x="19988" y="11720"/>
                      <a:pt x="20186" y="11777"/>
                      <a:pt x="20360" y="11805"/>
                    </a:cubicBezTo>
                    <a:cubicBezTo>
                      <a:pt x="20446" y="11818"/>
                      <a:pt x="20532" y="11826"/>
                      <a:pt x="20616" y="11826"/>
                    </a:cubicBezTo>
                    <a:cubicBezTo>
                      <a:pt x="20906" y="11826"/>
                      <a:pt x="21158" y="11746"/>
                      <a:pt x="21327" y="11602"/>
                    </a:cubicBezTo>
                    <a:cubicBezTo>
                      <a:pt x="21454" y="11495"/>
                      <a:pt x="21535" y="11346"/>
                      <a:pt x="21592" y="11121"/>
                    </a:cubicBezTo>
                    <a:cubicBezTo>
                      <a:pt x="21593" y="11110"/>
                      <a:pt x="21594" y="11099"/>
                      <a:pt x="21595" y="11089"/>
                    </a:cubicBezTo>
                    <a:cubicBezTo>
                      <a:pt x="21597" y="11071"/>
                      <a:pt x="21598" y="11053"/>
                      <a:pt x="21600" y="11035"/>
                    </a:cubicBezTo>
                    <a:lnTo>
                      <a:pt x="21600" y="9555"/>
                    </a:lnTo>
                    <a:lnTo>
                      <a:pt x="21600" y="6547"/>
                    </a:lnTo>
                    <a:lnTo>
                      <a:pt x="16369" y="6547"/>
                    </a:lnTo>
                    <a:lnTo>
                      <a:pt x="15674" y="6547"/>
                    </a:lnTo>
                    <a:lnTo>
                      <a:pt x="15669" y="6547"/>
                    </a:lnTo>
                    <a:cubicBezTo>
                      <a:pt x="15411" y="6546"/>
                      <a:pt x="15153" y="6531"/>
                      <a:pt x="14898" y="6501"/>
                    </a:cubicBezTo>
                    <a:cubicBezTo>
                      <a:pt x="14612" y="6467"/>
                      <a:pt x="14195" y="6399"/>
                      <a:pt x="13859" y="6205"/>
                    </a:cubicBezTo>
                    <a:cubicBezTo>
                      <a:pt x="13384" y="5931"/>
                      <a:pt x="13176" y="5481"/>
                      <a:pt x="13336" y="5034"/>
                    </a:cubicBezTo>
                    <a:cubicBezTo>
                      <a:pt x="13424" y="4790"/>
                      <a:pt x="13605" y="4571"/>
                      <a:pt x="13779" y="4351"/>
                    </a:cubicBezTo>
                    <a:cubicBezTo>
                      <a:pt x="13827" y="4291"/>
                      <a:pt x="13874" y="4230"/>
                      <a:pt x="13921" y="4170"/>
                    </a:cubicBezTo>
                    <a:cubicBezTo>
                      <a:pt x="13928" y="4138"/>
                      <a:pt x="13944" y="4108"/>
                      <a:pt x="13968" y="4080"/>
                    </a:cubicBezTo>
                    <a:cubicBezTo>
                      <a:pt x="14922" y="2965"/>
                      <a:pt x="14675" y="1584"/>
                      <a:pt x="13369" y="721"/>
                    </a:cubicBezTo>
                    <a:cubicBezTo>
                      <a:pt x="12665" y="256"/>
                      <a:pt x="11732" y="0"/>
                      <a:pt x="10741" y="0"/>
                    </a:cubicBezTo>
                    <a:lnTo>
                      <a:pt x="10738" y="0"/>
                    </a:lnTo>
                    <a:cubicBezTo>
                      <a:pt x="9740" y="0"/>
                      <a:pt x="8800" y="260"/>
                      <a:pt x="8093" y="733"/>
                    </a:cubicBezTo>
                    <a:cubicBezTo>
                      <a:pt x="6698" y="1665"/>
                      <a:pt x="6545" y="3213"/>
                      <a:pt x="7727" y="4340"/>
                    </a:cubicBezTo>
                    <a:cubicBezTo>
                      <a:pt x="7735" y="4348"/>
                      <a:pt x="7742" y="4356"/>
                      <a:pt x="7749" y="4364"/>
                    </a:cubicBezTo>
                    <a:cubicBezTo>
                      <a:pt x="7771" y="4388"/>
                      <a:pt x="7791" y="4413"/>
                      <a:pt x="7812" y="4438"/>
                    </a:cubicBezTo>
                    <a:cubicBezTo>
                      <a:pt x="7841" y="4472"/>
                      <a:pt x="7871" y="4506"/>
                      <a:pt x="7899" y="4541"/>
                    </a:cubicBezTo>
                    <a:cubicBezTo>
                      <a:pt x="8017" y="4682"/>
                      <a:pt x="8143" y="4851"/>
                      <a:pt x="8207" y="5048"/>
                    </a:cubicBezTo>
                    <a:cubicBezTo>
                      <a:pt x="8355" y="5498"/>
                      <a:pt x="8170" y="5930"/>
                      <a:pt x="7715" y="6203"/>
                    </a:cubicBezTo>
                    <a:cubicBezTo>
                      <a:pt x="7387" y="6399"/>
                      <a:pt x="6984" y="6465"/>
                      <a:pt x="6670" y="6501"/>
                    </a:cubicBezTo>
                    <a:cubicBezTo>
                      <a:pt x="6450" y="6526"/>
                      <a:pt x="6209" y="6541"/>
                      <a:pt x="5911" y="6547"/>
                    </a:cubicBezTo>
                    <a:lnTo>
                      <a:pt x="5906" y="6547"/>
                    </a:lnTo>
                    <a:lnTo>
                      <a:pt x="5901" y="6547"/>
                    </a:lnTo>
                    <a:close/>
                  </a:path>
                </a:pathLst>
              </a:custGeom>
              <a:solidFill>
                <a:schemeClr val="accent5"/>
              </a:solidFill>
              <a:ln w="12700" cap="flat">
                <a:noFill/>
                <a:miter lim="400000"/>
              </a:ln>
              <a:effectLst/>
            </p:spPr>
            <p:txBody>
              <a:bodyPr/>
              <a:lstStyle/>
              <a:p>
                <a:endParaRPr lang="en-GB"/>
              </a:p>
            </p:txBody>
          </p:sp>
          <p:grpSp>
            <p:nvGrpSpPr>
              <p:cNvPr id="14" name="Group 13"/>
              <p:cNvGrpSpPr/>
              <p:nvPr/>
            </p:nvGrpSpPr>
            <p:grpSpPr>
              <a:xfrm>
                <a:off x="-2072485" y="248094"/>
                <a:ext cx="2416018" cy="981721"/>
                <a:chOff x="-2072484" y="-499848"/>
                <a:chExt cx="2416017" cy="981720"/>
              </a:xfrm>
            </p:grpSpPr>
            <p:sp>
              <p:nvSpPr>
                <p:cNvPr id="15" name="Shape 1073741836"/>
                <p:cNvSpPr/>
                <p:nvPr/>
              </p:nvSpPr>
              <p:spPr>
                <a:xfrm>
                  <a:off x="-1424449" y="-499848"/>
                  <a:ext cx="1767982" cy="981720"/>
                </a:xfrm>
                <a:custGeom>
                  <a:avLst/>
                  <a:gdLst/>
                  <a:ahLst/>
                  <a:cxnLst>
                    <a:cxn ang="0">
                      <a:pos x="wd2" y="hd2"/>
                    </a:cxn>
                    <a:cxn ang="5400000">
                      <a:pos x="wd2" y="hd2"/>
                    </a:cxn>
                    <a:cxn ang="10800000">
                      <a:pos x="wd2" y="hd2"/>
                    </a:cxn>
                    <a:cxn ang="16200000">
                      <a:pos x="wd2" y="hd2"/>
                    </a:cxn>
                  </a:cxnLst>
                  <a:rect l="0" t="0" r="r" b="b"/>
                  <a:pathLst>
                    <a:path w="21600" h="21092" extrusionOk="0">
                      <a:moveTo>
                        <a:pt x="21600" y="11386"/>
                      </a:moveTo>
                      <a:cubicBezTo>
                        <a:pt x="21600" y="10935"/>
                        <a:pt x="21496" y="10528"/>
                        <a:pt x="21328" y="10232"/>
                      </a:cubicBezTo>
                      <a:cubicBezTo>
                        <a:pt x="21160" y="9937"/>
                        <a:pt x="20926" y="9749"/>
                        <a:pt x="20669" y="9749"/>
                      </a:cubicBezTo>
                      <a:lnTo>
                        <a:pt x="17827" y="9749"/>
                      </a:lnTo>
                      <a:lnTo>
                        <a:pt x="14053" y="9749"/>
                      </a:lnTo>
                      <a:lnTo>
                        <a:pt x="13254" y="9749"/>
                      </a:lnTo>
                      <a:lnTo>
                        <a:pt x="13254" y="9051"/>
                      </a:lnTo>
                      <a:lnTo>
                        <a:pt x="14053" y="9051"/>
                      </a:lnTo>
                      <a:lnTo>
                        <a:pt x="17827" y="9051"/>
                      </a:lnTo>
                      <a:lnTo>
                        <a:pt x="18458" y="9051"/>
                      </a:lnTo>
                      <a:cubicBezTo>
                        <a:pt x="18714" y="9051"/>
                        <a:pt x="18948" y="8869"/>
                        <a:pt x="19117" y="8574"/>
                      </a:cubicBezTo>
                      <a:cubicBezTo>
                        <a:pt x="19285" y="8278"/>
                        <a:pt x="19388" y="7866"/>
                        <a:pt x="19388" y="7415"/>
                      </a:cubicBezTo>
                      <a:lnTo>
                        <a:pt x="19388" y="7239"/>
                      </a:lnTo>
                      <a:cubicBezTo>
                        <a:pt x="19388" y="6787"/>
                        <a:pt x="19285" y="6376"/>
                        <a:pt x="19117" y="6080"/>
                      </a:cubicBezTo>
                      <a:cubicBezTo>
                        <a:pt x="18948" y="5784"/>
                        <a:pt x="18714" y="5602"/>
                        <a:pt x="18458" y="5602"/>
                      </a:cubicBezTo>
                      <a:lnTo>
                        <a:pt x="17827" y="5602"/>
                      </a:lnTo>
                      <a:lnTo>
                        <a:pt x="14053" y="5602"/>
                      </a:lnTo>
                      <a:lnTo>
                        <a:pt x="13254" y="5602"/>
                      </a:lnTo>
                      <a:lnTo>
                        <a:pt x="12151" y="5602"/>
                      </a:lnTo>
                      <a:lnTo>
                        <a:pt x="10280" y="5602"/>
                      </a:lnTo>
                      <a:cubicBezTo>
                        <a:pt x="10280" y="5601"/>
                        <a:pt x="10279" y="5597"/>
                        <a:pt x="10280" y="5596"/>
                      </a:cubicBezTo>
                      <a:cubicBezTo>
                        <a:pt x="11094" y="4164"/>
                        <a:pt x="12199" y="3123"/>
                        <a:pt x="12301" y="2037"/>
                      </a:cubicBezTo>
                      <a:cubicBezTo>
                        <a:pt x="12318" y="1854"/>
                        <a:pt x="12325" y="1675"/>
                        <a:pt x="12320" y="1504"/>
                      </a:cubicBezTo>
                      <a:cubicBezTo>
                        <a:pt x="12285" y="306"/>
                        <a:pt x="11720" y="-507"/>
                        <a:pt x="10761" y="367"/>
                      </a:cubicBezTo>
                      <a:cubicBezTo>
                        <a:pt x="10671" y="449"/>
                        <a:pt x="10415" y="688"/>
                        <a:pt x="10280" y="812"/>
                      </a:cubicBezTo>
                      <a:cubicBezTo>
                        <a:pt x="9223" y="1786"/>
                        <a:pt x="7784" y="3136"/>
                        <a:pt x="6507" y="4333"/>
                      </a:cubicBezTo>
                      <a:cubicBezTo>
                        <a:pt x="5960" y="4845"/>
                        <a:pt x="4894" y="5832"/>
                        <a:pt x="4892" y="5838"/>
                      </a:cubicBezTo>
                      <a:cubicBezTo>
                        <a:pt x="4433" y="6170"/>
                        <a:pt x="3866" y="6904"/>
                        <a:pt x="3427" y="8206"/>
                      </a:cubicBezTo>
                      <a:lnTo>
                        <a:pt x="0" y="8206"/>
                      </a:lnTo>
                      <a:lnTo>
                        <a:pt x="0" y="18104"/>
                      </a:lnTo>
                      <a:lnTo>
                        <a:pt x="3445" y="18104"/>
                      </a:lnTo>
                      <a:cubicBezTo>
                        <a:pt x="4396" y="20617"/>
                        <a:pt x="6015" y="21018"/>
                        <a:pt x="6507" y="21081"/>
                      </a:cubicBezTo>
                      <a:cubicBezTo>
                        <a:pt x="6599" y="21093"/>
                        <a:pt x="6663" y="21092"/>
                        <a:pt x="6663" y="21092"/>
                      </a:cubicBezTo>
                      <a:lnTo>
                        <a:pt x="10280" y="21092"/>
                      </a:lnTo>
                      <a:lnTo>
                        <a:pt x="13254" y="21092"/>
                      </a:lnTo>
                      <a:lnTo>
                        <a:pt x="13254" y="21087"/>
                      </a:lnTo>
                      <a:lnTo>
                        <a:pt x="14053" y="21087"/>
                      </a:lnTo>
                      <a:lnTo>
                        <a:pt x="16846" y="21087"/>
                      </a:lnTo>
                      <a:cubicBezTo>
                        <a:pt x="17103" y="21087"/>
                        <a:pt x="17337" y="20905"/>
                        <a:pt x="17505" y="20609"/>
                      </a:cubicBezTo>
                      <a:cubicBezTo>
                        <a:pt x="17673" y="20313"/>
                        <a:pt x="17777" y="19907"/>
                        <a:pt x="17777" y="19455"/>
                      </a:cubicBezTo>
                      <a:lnTo>
                        <a:pt x="17777" y="19274"/>
                      </a:lnTo>
                      <a:cubicBezTo>
                        <a:pt x="17777" y="18823"/>
                        <a:pt x="17673" y="18411"/>
                        <a:pt x="17505" y="18115"/>
                      </a:cubicBezTo>
                      <a:cubicBezTo>
                        <a:pt x="17337" y="17818"/>
                        <a:pt x="17103" y="17637"/>
                        <a:pt x="16846" y="17637"/>
                      </a:cubicBezTo>
                      <a:lnTo>
                        <a:pt x="14053" y="17637"/>
                      </a:lnTo>
                      <a:lnTo>
                        <a:pt x="13254" y="17637"/>
                      </a:lnTo>
                      <a:lnTo>
                        <a:pt x="13254" y="17192"/>
                      </a:lnTo>
                      <a:lnTo>
                        <a:pt x="14053" y="17192"/>
                      </a:lnTo>
                      <a:lnTo>
                        <a:pt x="17827" y="17192"/>
                      </a:lnTo>
                      <a:lnTo>
                        <a:pt x="19276" y="17192"/>
                      </a:lnTo>
                      <a:cubicBezTo>
                        <a:pt x="19533" y="17192"/>
                        <a:pt x="19764" y="17009"/>
                        <a:pt x="19932" y="16714"/>
                      </a:cubicBezTo>
                      <a:cubicBezTo>
                        <a:pt x="20100" y="16419"/>
                        <a:pt x="20207" y="16007"/>
                        <a:pt x="20207" y="15555"/>
                      </a:cubicBezTo>
                      <a:lnTo>
                        <a:pt x="20207" y="15379"/>
                      </a:lnTo>
                      <a:cubicBezTo>
                        <a:pt x="20207" y="14928"/>
                        <a:pt x="20100" y="14516"/>
                        <a:pt x="19932" y="14220"/>
                      </a:cubicBezTo>
                      <a:cubicBezTo>
                        <a:pt x="19764" y="13925"/>
                        <a:pt x="19533" y="13742"/>
                        <a:pt x="19276" y="13742"/>
                      </a:cubicBezTo>
                      <a:lnTo>
                        <a:pt x="17827" y="13742"/>
                      </a:lnTo>
                      <a:lnTo>
                        <a:pt x="14053" y="13742"/>
                      </a:lnTo>
                      <a:lnTo>
                        <a:pt x="13254" y="13742"/>
                      </a:lnTo>
                      <a:lnTo>
                        <a:pt x="13254" y="13199"/>
                      </a:lnTo>
                      <a:lnTo>
                        <a:pt x="14053" y="13199"/>
                      </a:lnTo>
                      <a:lnTo>
                        <a:pt x="17827" y="13199"/>
                      </a:lnTo>
                      <a:lnTo>
                        <a:pt x="20669" y="13199"/>
                      </a:lnTo>
                      <a:cubicBezTo>
                        <a:pt x="20926" y="13199"/>
                        <a:pt x="21160" y="13017"/>
                        <a:pt x="21328" y="12721"/>
                      </a:cubicBezTo>
                      <a:cubicBezTo>
                        <a:pt x="21496" y="12424"/>
                        <a:pt x="21600" y="12013"/>
                        <a:pt x="21600" y="11562"/>
                      </a:cubicBezTo>
                      <a:lnTo>
                        <a:pt x="21600" y="11386"/>
                      </a:lnTo>
                      <a:close/>
                    </a:path>
                  </a:pathLst>
                </a:custGeom>
                <a:solidFill>
                  <a:srgbClr val="E5E5E5"/>
                </a:solidFill>
                <a:ln w="12700" cap="flat">
                  <a:noFill/>
                  <a:miter lim="400000"/>
                </a:ln>
                <a:effectLst/>
              </p:spPr>
              <p:txBody>
                <a:bodyPr/>
                <a:lstStyle/>
                <a:p>
                  <a:endParaRPr lang="en-GB"/>
                </a:p>
              </p:txBody>
            </p:sp>
            <p:sp>
              <p:nvSpPr>
                <p:cNvPr id="16" name="Shape 1073741837"/>
                <p:cNvSpPr/>
                <p:nvPr/>
              </p:nvSpPr>
              <p:spPr>
                <a:xfrm>
                  <a:off x="-2072484" y="-255811"/>
                  <a:ext cx="818154" cy="736340"/>
                </a:xfrm>
                <a:prstGeom prst="rect">
                  <a:avLst/>
                </a:prstGeom>
                <a:solidFill>
                  <a:srgbClr val="7F7F7F"/>
                </a:solidFill>
                <a:ln w="12700" cap="flat">
                  <a:noFill/>
                  <a:miter lim="400000"/>
                </a:ln>
                <a:effectLst/>
              </p:spPr>
              <p:txBody>
                <a:bodyPr/>
                <a:lstStyle/>
                <a:p>
                  <a:endParaRPr lang="en-GB"/>
                </a:p>
              </p:txBody>
            </p:sp>
          </p:grpSp>
        </p:grpSp>
        <p:grpSp>
          <p:nvGrpSpPr>
            <p:cNvPr id="8" name="Group 7"/>
            <p:cNvGrpSpPr/>
            <p:nvPr/>
          </p:nvGrpSpPr>
          <p:grpSpPr>
            <a:xfrm>
              <a:off x="8243300" y="-277100"/>
              <a:ext cx="1963442" cy="3102836"/>
              <a:chOff x="3760164" y="-277100"/>
              <a:chExt cx="1963441" cy="3102835"/>
            </a:xfrm>
          </p:grpSpPr>
          <p:sp>
            <p:nvSpPr>
              <p:cNvPr id="9" name="Shape 1073741840"/>
              <p:cNvSpPr/>
              <p:nvPr/>
            </p:nvSpPr>
            <p:spPr>
              <a:xfrm rot="600000">
                <a:off x="3760164" y="1460175"/>
                <a:ext cx="1963441" cy="1365560"/>
              </a:xfrm>
              <a:custGeom>
                <a:avLst/>
                <a:gdLst/>
                <a:ahLst/>
                <a:cxnLst>
                  <a:cxn ang="0">
                    <a:pos x="wd2" y="hd2"/>
                  </a:cxn>
                  <a:cxn ang="5400000">
                    <a:pos x="wd2" y="hd2"/>
                  </a:cxn>
                  <a:cxn ang="10800000">
                    <a:pos x="wd2" y="hd2"/>
                  </a:cxn>
                  <a:cxn ang="16200000">
                    <a:pos x="wd2" y="hd2"/>
                  </a:cxn>
                </a:cxnLst>
                <a:rect l="0" t="0" r="r" b="b"/>
                <a:pathLst>
                  <a:path w="21359" h="21600" extrusionOk="0">
                    <a:moveTo>
                      <a:pt x="20638" y="8149"/>
                    </a:moveTo>
                    <a:cubicBezTo>
                      <a:pt x="20138" y="7390"/>
                      <a:pt x="19458" y="6971"/>
                      <a:pt x="18724" y="6971"/>
                    </a:cubicBezTo>
                    <a:cubicBezTo>
                      <a:pt x="18133" y="6971"/>
                      <a:pt x="17562" y="7240"/>
                      <a:pt x="17073" y="7747"/>
                    </a:cubicBezTo>
                    <a:cubicBezTo>
                      <a:pt x="17067" y="7754"/>
                      <a:pt x="17060" y="7760"/>
                      <a:pt x="17053" y="7766"/>
                    </a:cubicBezTo>
                    <a:cubicBezTo>
                      <a:pt x="17029" y="7788"/>
                      <a:pt x="17005" y="7808"/>
                      <a:pt x="16981" y="7829"/>
                    </a:cubicBezTo>
                    <a:cubicBezTo>
                      <a:pt x="16946" y="7858"/>
                      <a:pt x="16913" y="7888"/>
                      <a:pt x="16878" y="7917"/>
                    </a:cubicBezTo>
                    <a:cubicBezTo>
                      <a:pt x="16738" y="8032"/>
                      <a:pt x="16572" y="8160"/>
                      <a:pt x="16378" y="8225"/>
                    </a:cubicBezTo>
                    <a:cubicBezTo>
                      <a:pt x="16279" y="8258"/>
                      <a:pt x="16178" y="8275"/>
                      <a:pt x="16080" y="8275"/>
                    </a:cubicBezTo>
                    <a:cubicBezTo>
                      <a:pt x="15737" y="8275"/>
                      <a:pt x="15434" y="8079"/>
                      <a:pt x="15226" y="7725"/>
                    </a:cubicBezTo>
                    <a:cubicBezTo>
                      <a:pt x="15033" y="7396"/>
                      <a:pt x="14967" y="6994"/>
                      <a:pt x="14931" y="6680"/>
                    </a:cubicBezTo>
                    <a:cubicBezTo>
                      <a:pt x="14906" y="6459"/>
                      <a:pt x="14892" y="6218"/>
                      <a:pt x="14887" y="5919"/>
                    </a:cubicBezTo>
                    <a:cubicBezTo>
                      <a:pt x="14886" y="5916"/>
                      <a:pt x="14886" y="5912"/>
                      <a:pt x="14886" y="5909"/>
                    </a:cubicBezTo>
                    <a:lnTo>
                      <a:pt x="14886" y="5231"/>
                    </a:lnTo>
                    <a:lnTo>
                      <a:pt x="14886" y="0"/>
                    </a:lnTo>
                    <a:lnTo>
                      <a:pt x="11274" y="0"/>
                    </a:lnTo>
                    <a:lnTo>
                      <a:pt x="3578" y="0"/>
                    </a:lnTo>
                    <a:lnTo>
                      <a:pt x="3039" y="0"/>
                    </a:lnTo>
                    <a:cubicBezTo>
                      <a:pt x="3015" y="12"/>
                      <a:pt x="2989" y="18"/>
                      <a:pt x="2962" y="19"/>
                    </a:cubicBezTo>
                    <a:cubicBezTo>
                      <a:pt x="2669" y="24"/>
                      <a:pt x="2360" y="34"/>
                      <a:pt x="2084" y="71"/>
                    </a:cubicBezTo>
                    <a:cubicBezTo>
                      <a:pt x="1818" y="107"/>
                      <a:pt x="1604" y="166"/>
                      <a:pt x="1410" y="254"/>
                    </a:cubicBezTo>
                    <a:cubicBezTo>
                      <a:pt x="1124" y="406"/>
                      <a:pt x="871" y="642"/>
                      <a:pt x="656" y="954"/>
                    </a:cubicBezTo>
                    <a:cubicBezTo>
                      <a:pt x="441" y="1266"/>
                      <a:pt x="280" y="1635"/>
                      <a:pt x="175" y="2050"/>
                    </a:cubicBezTo>
                    <a:cubicBezTo>
                      <a:pt x="92" y="2433"/>
                      <a:pt x="46" y="2813"/>
                      <a:pt x="23" y="3318"/>
                    </a:cubicBezTo>
                    <a:cubicBezTo>
                      <a:pt x="0" y="3819"/>
                      <a:pt x="0" y="4432"/>
                      <a:pt x="0" y="5208"/>
                    </a:cubicBezTo>
                    <a:lnTo>
                      <a:pt x="0" y="10802"/>
                    </a:lnTo>
                    <a:lnTo>
                      <a:pt x="0" y="16369"/>
                    </a:lnTo>
                    <a:lnTo>
                      <a:pt x="0" y="21600"/>
                    </a:lnTo>
                    <a:lnTo>
                      <a:pt x="2981" y="21600"/>
                    </a:lnTo>
                    <a:lnTo>
                      <a:pt x="4117" y="21600"/>
                    </a:lnTo>
                    <a:cubicBezTo>
                      <a:pt x="4252" y="21594"/>
                      <a:pt x="4395" y="21583"/>
                      <a:pt x="4527" y="21550"/>
                    </a:cubicBezTo>
                    <a:cubicBezTo>
                      <a:pt x="4751" y="21493"/>
                      <a:pt x="4897" y="21412"/>
                      <a:pt x="5002" y="21286"/>
                    </a:cubicBezTo>
                    <a:cubicBezTo>
                      <a:pt x="5183" y="21069"/>
                      <a:pt x="5258" y="20716"/>
                      <a:pt x="5202" y="20343"/>
                    </a:cubicBezTo>
                    <a:cubicBezTo>
                      <a:pt x="5176" y="20166"/>
                      <a:pt x="5110" y="19988"/>
                      <a:pt x="5045" y="19822"/>
                    </a:cubicBezTo>
                    <a:cubicBezTo>
                      <a:pt x="5028" y="19780"/>
                      <a:pt x="5011" y="19739"/>
                      <a:pt x="4994" y="19697"/>
                    </a:cubicBezTo>
                    <a:cubicBezTo>
                      <a:pt x="4979" y="19662"/>
                      <a:pt x="4965" y="19626"/>
                      <a:pt x="4950" y="19590"/>
                    </a:cubicBezTo>
                    <a:cubicBezTo>
                      <a:pt x="4496" y="18681"/>
                      <a:pt x="4273" y="17573"/>
                      <a:pt x="4320" y="16468"/>
                    </a:cubicBezTo>
                    <a:cubicBezTo>
                      <a:pt x="4369" y="15330"/>
                      <a:pt x="4705" y="14272"/>
                      <a:pt x="5265" y="13487"/>
                    </a:cubicBezTo>
                    <a:cubicBezTo>
                      <a:pt x="5839" y="12684"/>
                      <a:pt x="6595" y="12241"/>
                      <a:pt x="7394" y="12241"/>
                    </a:cubicBezTo>
                    <a:cubicBezTo>
                      <a:pt x="8192" y="12241"/>
                      <a:pt x="8949" y="12684"/>
                      <a:pt x="9525" y="13487"/>
                    </a:cubicBezTo>
                    <a:cubicBezTo>
                      <a:pt x="10556" y="14926"/>
                      <a:pt x="10776" y="17203"/>
                      <a:pt x="10075" y="19069"/>
                    </a:cubicBezTo>
                    <a:cubicBezTo>
                      <a:pt x="10070" y="19107"/>
                      <a:pt x="10061" y="19144"/>
                      <a:pt x="10048" y="19179"/>
                    </a:cubicBezTo>
                    <a:cubicBezTo>
                      <a:pt x="9969" y="19390"/>
                      <a:pt x="9891" y="19602"/>
                      <a:pt x="9812" y="19814"/>
                    </a:cubicBezTo>
                    <a:lnTo>
                      <a:pt x="9802" y="19841"/>
                    </a:lnTo>
                    <a:cubicBezTo>
                      <a:pt x="9738" y="20016"/>
                      <a:pt x="9677" y="20181"/>
                      <a:pt x="9652" y="20345"/>
                    </a:cubicBezTo>
                    <a:cubicBezTo>
                      <a:pt x="9595" y="20716"/>
                      <a:pt x="9670" y="21068"/>
                      <a:pt x="9852" y="21286"/>
                    </a:cubicBezTo>
                    <a:cubicBezTo>
                      <a:pt x="9957" y="21412"/>
                      <a:pt x="10104" y="21493"/>
                      <a:pt x="10327" y="21550"/>
                    </a:cubicBezTo>
                    <a:cubicBezTo>
                      <a:pt x="10459" y="21583"/>
                      <a:pt x="10604" y="21594"/>
                      <a:pt x="10740" y="21600"/>
                    </a:cubicBezTo>
                    <a:lnTo>
                      <a:pt x="14886" y="21600"/>
                    </a:lnTo>
                    <a:lnTo>
                      <a:pt x="14886" y="16392"/>
                    </a:lnTo>
                    <a:lnTo>
                      <a:pt x="14886" y="15696"/>
                    </a:lnTo>
                    <a:cubicBezTo>
                      <a:pt x="14886" y="15692"/>
                      <a:pt x="14886" y="15689"/>
                      <a:pt x="14887" y="15686"/>
                    </a:cubicBezTo>
                    <a:cubicBezTo>
                      <a:pt x="14892" y="15383"/>
                      <a:pt x="14906" y="15140"/>
                      <a:pt x="14931" y="14920"/>
                    </a:cubicBezTo>
                    <a:cubicBezTo>
                      <a:pt x="14967" y="14606"/>
                      <a:pt x="15032" y="14204"/>
                      <a:pt x="15226" y="13875"/>
                    </a:cubicBezTo>
                    <a:cubicBezTo>
                      <a:pt x="15433" y="13523"/>
                      <a:pt x="15734" y="13329"/>
                      <a:pt x="16074" y="13329"/>
                    </a:cubicBezTo>
                    <a:cubicBezTo>
                      <a:pt x="16175" y="13329"/>
                      <a:pt x="16278" y="13347"/>
                      <a:pt x="16380" y="13382"/>
                    </a:cubicBezTo>
                    <a:cubicBezTo>
                      <a:pt x="16561" y="13444"/>
                      <a:pt x="16718" y="13566"/>
                      <a:pt x="16858" y="13674"/>
                    </a:cubicBezTo>
                    <a:cubicBezTo>
                      <a:pt x="16923" y="13724"/>
                      <a:pt x="16988" y="13775"/>
                      <a:pt x="17054" y="13826"/>
                    </a:cubicBezTo>
                    <a:cubicBezTo>
                      <a:pt x="17113" y="13873"/>
                      <a:pt x="17173" y="13920"/>
                      <a:pt x="17232" y="13967"/>
                    </a:cubicBezTo>
                    <a:cubicBezTo>
                      <a:pt x="17261" y="13974"/>
                      <a:pt x="17290" y="13989"/>
                      <a:pt x="17316" y="14011"/>
                    </a:cubicBezTo>
                    <a:cubicBezTo>
                      <a:pt x="17745" y="14366"/>
                      <a:pt x="18230" y="14553"/>
                      <a:pt x="18717" y="14553"/>
                    </a:cubicBezTo>
                    <a:cubicBezTo>
                      <a:pt x="19454" y="14553"/>
                      <a:pt x="20136" y="14132"/>
                      <a:pt x="20638" y="13368"/>
                    </a:cubicBezTo>
                    <a:cubicBezTo>
                      <a:pt x="21600" y="11902"/>
                      <a:pt x="21600" y="9610"/>
                      <a:pt x="20638" y="8149"/>
                    </a:cubicBezTo>
                    <a:close/>
                  </a:path>
                </a:pathLst>
              </a:custGeom>
              <a:solidFill>
                <a:srgbClr val="00B0F0"/>
              </a:solidFill>
              <a:ln w="12700" cap="flat">
                <a:noFill/>
                <a:miter lim="400000"/>
              </a:ln>
              <a:effectLst/>
            </p:spPr>
            <p:txBody>
              <a:bodyPr/>
              <a:lstStyle/>
              <a:p>
                <a:endParaRPr lang="en-GB"/>
              </a:p>
            </p:txBody>
          </p:sp>
          <p:grpSp>
            <p:nvGrpSpPr>
              <p:cNvPr id="10" name="Group 9"/>
              <p:cNvGrpSpPr/>
              <p:nvPr/>
            </p:nvGrpSpPr>
            <p:grpSpPr>
              <a:xfrm>
                <a:off x="4026422" y="-277100"/>
                <a:ext cx="981721" cy="2416018"/>
                <a:chOff x="3656513" y="-277100"/>
                <a:chExt cx="981720" cy="2416017"/>
              </a:xfrm>
            </p:grpSpPr>
            <p:sp>
              <p:nvSpPr>
                <p:cNvPr id="11" name="Shape 1073741841"/>
                <p:cNvSpPr/>
                <p:nvPr/>
              </p:nvSpPr>
              <p:spPr>
                <a:xfrm>
                  <a:off x="3656513" y="370935"/>
                  <a:ext cx="981720"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21600"/>
                      </a:moveTo>
                      <a:cubicBezTo>
                        <a:pt x="10935" y="21600"/>
                        <a:pt x="10528" y="21496"/>
                        <a:pt x="10232" y="21328"/>
                      </a:cubicBezTo>
                      <a:cubicBezTo>
                        <a:pt x="9937" y="21160"/>
                        <a:pt x="9749" y="20926"/>
                        <a:pt x="9749" y="20669"/>
                      </a:cubicBezTo>
                      <a:lnTo>
                        <a:pt x="9749" y="17827"/>
                      </a:lnTo>
                      <a:lnTo>
                        <a:pt x="9749" y="14053"/>
                      </a:lnTo>
                      <a:lnTo>
                        <a:pt x="9749" y="13254"/>
                      </a:lnTo>
                      <a:lnTo>
                        <a:pt x="9051" y="13254"/>
                      </a:lnTo>
                      <a:lnTo>
                        <a:pt x="9051" y="14053"/>
                      </a:lnTo>
                      <a:lnTo>
                        <a:pt x="9051" y="17827"/>
                      </a:lnTo>
                      <a:lnTo>
                        <a:pt x="9051" y="18458"/>
                      </a:lnTo>
                      <a:cubicBezTo>
                        <a:pt x="9051" y="18714"/>
                        <a:pt x="8869" y="18948"/>
                        <a:pt x="8574" y="19117"/>
                      </a:cubicBezTo>
                      <a:cubicBezTo>
                        <a:pt x="8278" y="19285"/>
                        <a:pt x="7866" y="19388"/>
                        <a:pt x="7415" y="19388"/>
                      </a:cubicBezTo>
                      <a:lnTo>
                        <a:pt x="7239" y="19388"/>
                      </a:lnTo>
                      <a:cubicBezTo>
                        <a:pt x="6787" y="19388"/>
                        <a:pt x="6376" y="19285"/>
                        <a:pt x="6080" y="19117"/>
                      </a:cubicBezTo>
                      <a:cubicBezTo>
                        <a:pt x="5784" y="18948"/>
                        <a:pt x="5602" y="18714"/>
                        <a:pt x="5602" y="18458"/>
                      </a:cubicBezTo>
                      <a:lnTo>
                        <a:pt x="5602" y="17827"/>
                      </a:lnTo>
                      <a:lnTo>
                        <a:pt x="5602" y="14053"/>
                      </a:lnTo>
                      <a:lnTo>
                        <a:pt x="5602" y="13254"/>
                      </a:lnTo>
                      <a:lnTo>
                        <a:pt x="5602" y="12151"/>
                      </a:lnTo>
                      <a:lnTo>
                        <a:pt x="5602" y="10280"/>
                      </a:lnTo>
                      <a:cubicBezTo>
                        <a:pt x="5601" y="10280"/>
                        <a:pt x="5597" y="10279"/>
                        <a:pt x="5596" y="10280"/>
                      </a:cubicBezTo>
                      <a:cubicBezTo>
                        <a:pt x="4164" y="11094"/>
                        <a:pt x="3123" y="12199"/>
                        <a:pt x="2037" y="12301"/>
                      </a:cubicBezTo>
                      <a:cubicBezTo>
                        <a:pt x="1854" y="12318"/>
                        <a:pt x="1675" y="12325"/>
                        <a:pt x="1504" y="12320"/>
                      </a:cubicBezTo>
                      <a:cubicBezTo>
                        <a:pt x="306" y="12285"/>
                        <a:pt x="-507" y="11720"/>
                        <a:pt x="367" y="10761"/>
                      </a:cubicBezTo>
                      <a:cubicBezTo>
                        <a:pt x="449" y="10671"/>
                        <a:pt x="688" y="10415"/>
                        <a:pt x="812" y="10280"/>
                      </a:cubicBezTo>
                      <a:cubicBezTo>
                        <a:pt x="1786" y="9223"/>
                        <a:pt x="3136" y="7784"/>
                        <a:pt x="4333" y="6507"/>
                      </a:cubicBezTo>
                      <a:cubicBezTo>
                        <a:pt x="4845" y="5960"/>
                        <a:pt x="5832" y="4894"/>
                        <a:pt x="5838" y="4892"/>
                      </a:cubicBezTo>
                      <a:cubicBezTo>
                        <a:pt x="6170" y="4433"/>
                        <a:pt x="6904" y="3866"/>
                        <a:pt x="8206" y="3427"/>
                      </a:cubicBezTo>
                      <a:lnTo>
                        <a:pt x="8206" y="0"/>
                      </a:lnTo>
                      <a:lnTo>
                        <a:pt x="18104" y="0"/>
                      </a:lnTo>
                      <a:lnTo>
                        <a:pt x="18104" y="3445"/>
                      </a:lnTo>
                      <a:cubicBezTo>
                        <a:pt x="20617" y="4396"/>
                        <a:pt x="21018" y="6015"/>
                        <a:pt x="21081" y="6507"/>
                      </a:cubicBezTo>
                      <a:cubicBezTo>
                        <a:pt x="21093" y="6599"/>
                        <a:pt x="21092" y="6663"/>
                        <a:pt x="21092" y="6663"/>
                      </a:cubicBezTo>
                      <a:lnTo>
                        <a:pt x="21092" y="10280"/>
                      </a:lnTo>
                      <a:lnTo>
                        <a:pt x="21092" y="13254"/>
                      </a:lnTo>
                      <a:lnTo>
                        <a:pt x="21087" y="13254"/>
                      </a:lnTo>
                      <a:lnTo>
                        <a:pt x="21087" y="14053"/>
                      </a:lnTo>
                      <a:lnTo>
                        <a:pt x="21087" y="16846"/>
                      </a:lnTo>
                      <a:cubicBezTo>
                        <a:pt x="21087" y="17103"/>
                        <a:pt x="20905" y="17337"/>
                        <a:pt x="20609" y="17505"/>
                      </a:cubicBezTo>
                      <a:cubicBezTo>
                        <a:pt x="20313" y="17673"/>
                        <a:pt x="19907" y="17777"/>
                        <a:pt x="19455" y="17777"/>
                      </a:cubicBezTo>
                      <a:lnTo>
                        <a:pt x="19274" y="17777"/>
                      </a:lnTo>
                      <a:cubicBezTo>
                        <a:pt x="18823" y="17777"/>
                        <a:pt x="18411" y="17673"/>
                        <a:pt x="18115" y="17505"/>
                      </a:cubicBezTo>
                      <a:cubicBezTo>
                        <a:pt x="17818" y="17337"/>
                        <a:pt x="17637" y="17103"/>
                        <a:pt x="17637" y="16846"/>
                      </a:cubicBezTo>
                      <a:lnTo>
                        <a:pt x="17637" y="14053"/>
                      </a:lnTo>
                      <a:lnTo>
                        <a:pt x="17637" y="13254"/>
                      </a:lnTo>
                      <a:lnTo>
                        <a:pt x="17192" y="13254"/>
                      </a:lnTo>
                      <a:lnTo>
                        <a:pt x="17192" y="14053"/>
                      </a:lnTo>
                      <a:lnTo>
                        <a:pt x="17192" y="17827"/>
                      </a:lnTo>
                      <a:lnTo>
                        <a:pt x="17192" y="19276"/>
                      </a:lnTo>
                      <a:cubicBezTo>
                        <a:pt x="17192" y="19533"/>
                        <a:pt x="17009" y="19764"/>
                        <a:pt x="16714" y="19932"/>
                      </a:cubicBezTo>
                      <a:cubicBezTo>
                        <a:pt x="16419" y="20100"/>
                        <a:pt x="16007" y="20207"/>
                        <a:pt x="15555" y="20207"/>
                      </a:cubicBezTo>
                      <a:lnTo>
                        <a:pt x="15379" y="20207"/>
                      </a:lnTo>
                      <a:cubicBezTo>
                        <a:pt x="14928" y="20207"/>
                        <a:pt x="14516" y="20100"/>
                        <a:pt x="14220" y="19932"/>
                      </a:cubicBezTo>
                      <a:cubicBezTo>
                        <a:pt x="13925" y="19764"/>
                        <a:pt x="13742" y="19533"/>
                        <a:pt x="13742" y="19276"/>
                      </a:cubicBezTo>
                      <a:lnTo>
                        <a:pt x="13742" y="17827"/>
                      </a:lnTo>
                      <a:lnTo>
                        <a:pt x="13742" y="14053"/>
                      </a:lnTo>
                      <a:lnTo>
                        <a:pt x="13742" y="13254"/>
                      </a:lnTo>
                      <a:lnTo>
                        <a:pt x="13199" y="13254"/>
                      </a:lnTo>
                      <a:lnTo>
                        <a:pt x="13199" y="14053"/>
                      </a:lnTo>
                      <a:lnTo>
                        <a:pt x="13199" y="17827"/>
                      </a:lnTo>
                      <a:lnTo>
                        <a:pt x="13199" y="20669"/>
                      </a:lnTo>
                      <a:cubicBezTo>
                        <a:pt x="13199" y="20926"/>
                        <a:pt x="13017" y="21160"/>
                        <a:pt x="12721" y="21328"/>
                      </a:cubicBezTo>
                      <a:cubicBezTo>
                        <a:pt x="12424" y="21496"/>
                        <a:pt x="12013" y="21600"/>
                        <a:pt x="11562" y="21600"/>
                      </a:cubicBezTo>
                      <a:lnTo>
                        <a:pt x="11386" y="21600"/>
                      </a:lnTo>
                      <a:close/>
                    </a:path>
                  </a:pathLst>
                </a:custGeom>
                <a:solidFill>
                  <a:srgbClr val="E5E5E5"/>
                </a:solidFill>
                <a:ln w="12700" cap="flat">
                  <a:noFill/>
                  <a:miter lim="400000"/>
                </a:ln>
                <a:effectLst/>
              </p:spPr>
              <p:txBody>
                <a:bodyPr/>
                <a:lstStyle/>
                <a:p>
                  <a:endParaRPr lang="en-GB"/>
                </a:p>
              </p:txBody>
            </p:sp>
            <p:sp>
              <p:nvSpPr>
                <p:cNvPr id="12" name="Shape 1073741842"/>
                <p:cNvSpPr/>
                <p:nvPr/>
              </p:nvSpPr>
              <p:spPr>
                <a:xfrm>
                  <a:off x="3900550" y="-277100"/>
                  <a:ext cx="736340" cy="818154"/>
                </a:xfrm>
                <a:prstGeom prst="rect">
                  <a:avLst/>
                </a:prstGeom>
                <a:solidFill>
                  <a:srgbClr val="7F7F7F"/>
                </a:solidFill>
                <a:ln w="12700" cap="flat">
                  <a:noFill/>
                  <a:miter lim="400000"/>
                </a:ln>
                <a:effectLst/>
              </p:spPr>
              <p:txBody>
                <a:bodyPr/>
                <a:lstStyle/>
                <a:p>
                  <a:endParaRPr lang="en-GB"/>
                </a:p>
              </p:txBody>
            </p:sp>
          </p:grpSp>
        </p:grpSp>
      </p:grpSp>
      <p:sp>
        <p:nvSpPr>
          <p:cNvPr id="26" name="Text Placeholder 25"/>
          <p:cNvSpPr>
            <a:spLocks noGrp="1"/>
          </p:cNvSpPr>
          <p:nvPr>
            <p:ph type="body" sz="quarter" idx="11"/>
          </p:nvPr>
        </p:nvSpPr>
        <p:spPr>
          <a:xfrm>
            <a:off x="2273300" y="1643063"/>
            <a:ext cx="4533900" cy="1189037"/>
          </a:xfrm>
        </p:spPr>
        <p:txBody>
          <a:bodyPr anchor="ctr">
            <a:normAutofit/>
          </a:bodyPr>
          <a:lstStyle>
            <a:lvl1pPr marL="0" indent="0" algn="ctr">
              <a:buNone/>
              <a:defRPr sz="2400">
                <a:solidFill>
                  <a:srgbClr val="1F355E"/>
                </a:solidFill>
                <a:latin typeface="Arial Black" panose="020B0A04020102020204" pitchFamily="34" charset="0"/>
              </a:defRPr>
            </a:lvl1pPr>
          </a:lstStyle>
          <a:p>
            <a:pPr lvl="0"/>
            <a:endParaRPr lang="en-GB"/>
          </a:p>
        </p:txBody>
      </p:sp>
      <p:pic>
        <p:nvPicPr>
          <p:cNvPr id="2" name="Picture 1">
            <a:extLst>
              <a:ext uri="{FF2B5EF4-FFF2-40B4-BE49-F238E27FC236}">
                <a16:creationId xmlns:a16="http://schemas.microsoft.com/office/drawing/2014/main" id="{1567A40E-2118-998C-CB9A-D1702F28CD72}"/>
              </a:ext>
            </a:extLst>
          </p:cNvPr>
          <p:cNvPicPr>
            <a:picLocks noChangeAspect="1"/>
          </p:cNvPicPr>
          <p:nvPr userDrawn="1"/>
        </p:nvPicPr>
        <p:blipFill>
          <a:blip r:embed="rId2"/>
          <a:stretch>
            <a:fillRect/>
          </a:stretch>
        </p:blipFill>
        <p:spPr>
          <a:xfrm>
            <a:off x="175986" y="4629038"/>
            <a:ext cx="1214664" cy="375442"/>
          </a:xfrm>
          <a:prstGeom prst="rect">
            <a:avLst/>
          </a:prstGeom>
        </p:spPr>
      </p:pic>
    </p:spTree>
    <p:extLst>
      <p:ext uri="{BB962C8B-B14F-4D97-AF65-F5344CB8AC3E}">
        <p14:creationId xmlns:p14="http://schemas.microsoft.com/office/powerpoint/2010/main" val="2833649834"/>
      </p:ext>
    </p:extLst>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27216-6EE3-D73D-0023-95A7ED22EB57}"/>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DD5CD07-4B39-71AA-39D9-DE15073FE05F}"/>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5B1263D1-EEC7-9C16-588B-30DF0573E453}"/>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7F84AA12-68BA-1F72-D69E-252FC55CA75B}"/>
              </a:ext>
            </a:extLst>
          </p:cNvPr>
          <p:cNvSpPr>
            <a:spLocks noGrp="1"/>
          </p:cNvSpPr>
          <p:nvPr>
            <p:ph type="dt" sz="half" idx="10"/>
          </p:nvPr>
        </p:nvSpPr>
        <p:spPr/>
        <p:txBody>
          <a:bodyPr/>
          <a:lstStyle/>
          <a:p>
            <a:fld id="{CEE736B0-5308-45D4-AC87-5EDCFCA88257}" type="datetimeFigureOut">
              <a:rPr lang="en-GB" smtClean="0"/>
              <a:t>13/01/2025</a:t>
            </a:fld>
            <a:endParaRPr lang="en-GB"/>
          </a:p>
        </p:txBody>
      </p:sp>
      <p:sp>
        <p:nvSpPr>
          <p:cNvPr id="6" name="Footer Placeholder 5">
            <a:extLst>
              <a:ext uri="{FF2B5EF4-FFF2-40B4-BE49-F238E27FC236}">
                <a16:creationId xmlns:a16="http://schemas.microsoft.com/office/drawing/2014/main" id="{4CD9A8D6-4C1F-BECF-634D-C41A29D4E1F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128CC2F-5F13-9C44-C4B8-81D8D5A6FFE7}"/>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302818313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D056F-5A6B-BEC6-8709-FC9DC47933A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1498C5A-0A91-1BD5-948F-5FC1F29BBD4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4B1DED2-11B5-F4E7-EE28-4114B5C54654}"/>
              </a:ext>
            </a:extLst>
          </p:cNvPr>
          <p:cNvSpPr>
            <a:spLocks noGrp="1"/>
          </p:cNvSpPr>
          <p:nvPr>
            <p:ph type="dt" sz="half" idx="10"/>
          </p:nvPr>
        </p:nvSpPr>
        <p:spPr/>
        <p:txBody>
          <a:bodyPr/>
          <a:lstStyle/>
          <a:p>
            <a:fld id="{CEE736B0-5308-45D4-AC87-5EDCFCA88257}" type="datetimeFigureOut">
              <a:rPr lang="en-GB" smtClean="0"/>
              <a:t>13/01/2025</a:t>
            </a:fld>
            <a:endParaRPr lang="en-GB"/>
          </a:p>
        </p:txBody>
      </p:sp>
      <p:sp>
        <p:nvSpPr>
          <p:cNvPr id="5" name="Footer Placeholder 4">
            <a:extLst>
              <a:ext uri="{FF2B5EF4-FFF2-40B4-BE49-F238E27FC236}">
                <a16:creationId xmlns:a16="http://schemas.microsoft.com/office/drawing/2014/main" id="{3457E58F-9370-A59A-E50D-260CBCD3FA6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E657D33-C61D-6646-DB95-67DE89EBFE78}"/>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302563870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E560739-6F13-5DFF-B8D2-C1415081FA46}"/>
              </a:ext>
            </a:extLst>
          </p:cNvPr>
          <p:cNvSpPr>
            <a:spLocks noGrp="1"/>
          </p:cNvSpPr>
          <p:nvPr>
            <p:ph type="title" orient="vert"/>
          </p:nvPr>
        </p:nvSpPr>
        <p:spPr>
          <a:xfrm>
            <a:off x="6543675" y="273844"/>
            <a:ext cx="1971675" cy="4358879"/>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90BA2A4-86FE-DE30-0112-70485EE35505}"/>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39FF19-6075-D049-171F-439A3D23CF1F}"/>
              </a:ext>
            </a:extLst>
          </p:cNvPr>
          <p:cNvSpPr>
            <a:spLocks noGrp="1"/>
          </p:cNvSpPr>
          <p:nvPr>
            <p:ph type="dt" sz="half" idx="10"/>
          </p:nvPr>
        </p:nvSpPr>
        <p:spPr/>
        <p:txBody>
          <a:bodyPr/>
          <a:lstStyle/>
          <a:p>
            <a:fld id="{CEE736B0-5308-45D4-AC87-5EDCFCA88257}" type="datetimeFigureOut">
              <a:rPr lang="en-GB" smtClean="0"/>
              <a:t>13/01/2025</a:t>
            </a:fld>
            <a:endParaRPr lang="en-GB"/>
          </a:p>
        </p:txBody>
      </p:sp>
      <p:sp>
        <p:nvSpPr>
          <p:cNvPr id="5" name="Footer Placeholder 4">
            <a:extLst>
              <a:ext uri="{FF2B5EF4-FFF2-40B4-BE49-F238E27FC236}">
                <a16:creationId xmlns:a16="http://schemas.microsoft.com/office/drawing/2014/main" id="{6C5C5E60-814C-6152-F635-3007F19F48B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7C2EDD-34FC-6B21-EDC7-4E806116EB03}"/>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398658955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700"/>
            <a:ext cx="3681927" cy="266503"/>
          </a:xfrm>
          <a:prstGeom prst="rect">
            <a:avLst/>
          </a:prstGeom>
        </p:spPr>
        <p:txBody>
          <a:bodyPr/>
          <a:lstStyle/>
          <a:p>
            <a:r>
              <a:rPr lang="en-GB"/>
              <a:t>Presentation title</a:t>
            </a:r>
          </a:p>
        </p:txBody>
      </p:sp>
      <p:sp>
        <p:nvSpPr>
          <p:cNvPr id="5" name="Content Placeholder 4"/>
          <p:cNvSpPr>
            <a:spLocks noGrp="1"/>
          </p:cNvSpPr>
          <p:nvPr>
            <p:ph sz="quarter" idx="11"/>
          </p:nvPr>
        </p:nvSpPr>
        <p:spPr>
          <a:xfrm>
            <a:off x="628650" y="1435101"/>
            <a:ext cx="7886700" cy="284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191523553"/>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gital journe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5" name="Group 54"/>
          <p:cNvGrpSpPr/>
          <p:nvPr userDrawn="1"/>
        </p:nvGrpSpPr>
        <p:grpSpPr>
          <a:xfrm>
            <a:off x="1569003" y="660401"/>
            <a:ext cx="6139993" cy="3838934"/>
            <a:chOff x="511584" y="547973"/>
            <a:chExt cx="10561708" cy="6603543"/>
          </a:xfrm>
        </p:grpSpPr>
        <p:sp>
          <p:nvSpPr>
            <p:cNvPr id="30" name="Shape 1073741831"/>
            <p:cNvSpPr txBox="1"/>
            <p:nvPr userDrawn="1"/>
          </p:nvSpPr>
          <p:spPr>
            <a:xfrm>
              <a:off x="568216" y="1748500"/>
              <a:ext cx="3953944" cy="1241280"/>
            </a:xfrm>
            <a:prstGeom prst="rect">
              <a:avLst/>
            </a:prstGeom>
            <a:noFill/>
            <a:ln w="12700" cap="flat">
              <a:noFill/>
              <a:miter lim="400000"/>
            </a:ln>
            <a:effectLst/>
          </p:spPr>
          <p:txBody>
            <a:bodyPr wrap="square" lIns="0" tIns="0" rIns="0" bIns="0" numCol="1" anchor="t">
              <a:noAutofit/>
            </a:bodyPr>
            <a:lstStyle/>
            <a:p>
              <a:pPr>
                <a:lnSpc>
                  <a:spcPct val="120000"/>
                </a:lnSpc>
                <a:spcAft>
                  <a:spcPts val="1000"/>
                </a:spcAft>
                <a:tabLst>
                  <a:tab pos="584200" algn="l"/>
                  <a:tab pos="1168400" algn="l"/>
                  <a:tab pos="1752600" algn="l"/>
                </a:tabLst>
              </a:pPr>
              <a:endParaRPr lang="en-GB" sz="1400">
                <a:solidFill>
                  <a:srgbClr val="4C4C4C"/>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1" name="Shape 1073741832"/>
            <p:cNvSpPr txBox="1"/>
            <p:nvPr userDrawn="1"/>
          </p:nvSpPr>
          <p:spPr>
            <a:xfrm>
              <a:off x="563455" y="1379278"/>
              <a:ext cx="5353944" cy="269911"/>
            </a:xfrm>
            <a:prstGeom prst="rect">
              <a:avLst/>
            </a:prstGeom>
            <a:noFill/>
            <a:ln w="12700" cap="flat">
              <a:noFill/>
              <a:miter lim="400000"/>
            </a:ln>
            <a:effectLst/>
          </p:spPr>
          <p:txBody>
            <a:bodyPr wrap="square" lIns="0" tIns="0" rIns="0" bIns="0" numCol="1" anchor="ctr">
              <a:noAutofit/>
            </a:bodyPr>
            <a:lstStyle/>
            <a:p>
              <a:pPr algn="l">
                <a:spcAft>
                  <a:spcPts val="5500"/>
                </a:spcAft>
              </a:pPr>
              <a:endParaRPr lang="en-GB" sz="2400">
                <a:solidFill>
                  <a:srgbClr val="323232"/>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2" name="Shape 1073741838"/>
            <p:cNvSpPr/>
            <p:nvPr userDrawn="1"/>
          </p:nvSpPr>
          <p:spPr>
            <a:xfrm>
              <a:off x="5049705" y="2420994"/>
              <a:ext cx="2777855" cy="213496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20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3" name="Shape 1073741839"/>
            <p:cNvSpPr/>
            <p:nvPr userDrawn="1"/>
          </p:nvSpPr>
          <p:spPr>
            <a:xfrm>
              <a:off x="511584" y="1677798"/>
              <a:ext cx="8146500" cy="241514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4" name="Shape 1073741840"/>
            <p:cNvSpPr/>
            <p:nvPr userDrawn="1"/>
          </p:nvSpPr>
          <p:spPr>
            <a:xfrm>
              <a:off x="5479400" y="547973"/>
              <a:ext cx="3829900" cy="323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5" name="Shape 1073741841"/>
            <p:cNvSpPr/>
            <p:nvPr userDrawn="1"/>
          </p:nvSpPr>
          <p:spPr>
            <a:xfrm>
              <a:off x="511584" y="3533511"/>
              <a:ext cx="6002716" cy="1768991"/>
            </a:xfrm>
            <a:custGeom>
              <a:avLst/>
              <a:gdLst>
                <a:gd name="connsiteX0" fmla="*/ 21600 w 21600"/>
                <a:gd name="connsiteY0" fmla="*/ 21600 h 21600"/>
                <a:gd name="connsiteX1" fmla="*/ 12904 w 21600"/>
                <a:gd name="connsiteY1" fmla="*/ 116 h 21600"/>
                <a:gd name="connsiteX2" fmla="*/ 0 w 21600"/>
                <a:gd name="connsiteY2" fmla="*/ 0 h 21600"/>
                <a:gd name="connsiteX0" fmla="*/ 21600 w 21600"/>
                <a:gd name="connsiteY0" fmla="*/ 21600 h 21600"/>
                <a:gd name="connsiteX1" fmla="*/ 11225 w 21600"/>
                <a:gd name="connsiteY1" fmla="*/ 0 h 21600"/>
                <a:gd name="connsiteX2" fmla="*/ 0 w 21600"/>
                <a:gd name="connsiteY2" fmla="*/ 0 h 21600"/>
              </a:gdLst>
              <a:ahLst/>
              <a:cxnLst>
                <a:cxn ang="0">
                  <a:pos x="connsiteX0" y="connsiteY0"/>
                </a:cxn>
                <a:cxn ang="0">
                  <a:pos x="connsiteX1" y="connsiteY1"/>
                </a:cxn>
                <a:cxn ang="0">
                  <a:pos x="connsiteX2" y="connsiteY2"/>
                </a:cxn>
              </a:cxnLst>
              <a:rect l="l" t="t" r="r" b="b"/>
              <a:pathLst>
                <a:path w="21600" h="21600" extrusionOk="0">
                  <a:moveTo>
                    <a:pt x="21600" y="21600"/>
                  </a:moveTo>
                  <a:lnTo>
                    <a:pt x="1122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6" name="Shape 1073741844"/>
            <p:cNvSpPr/>
            <p:nvPr userDrawn="1"/>
          </p:nvSpPr>
          <p:spPr>
            <a:xfrm>
              <a:off x="1458723" y="4017323"/>
              <a:ext cx="8667429" cy="3134193"/>
            </a:xfrm>
            <a:custGeom>
              <a:avLst/>
              <a:gdLst/>
              <a:ahLst/>
              <a:cxnLst>
                <a:cxn ang="0">
                  <a:pos x="wd2" y="hd2"/>
                </a:cxn>
                <a:cxn ang="5400000">
                  <a:pos x="wd2" y="hd2"/>
                </a:cxn>
                <a:cxn ang="10800000">
                  <a:pos x="wd2" y="hd2"/>
                </a:cxn>
                <a:cxn ang="16200000">
                  <a:pos x="wd2" y="hd2"/>
                </a:cxn>
              </a:cxnLst>
              <a:rect l="0" t="0" r="r" b="b"/>
              <a:pathLst>
                <a:path w="21600" h="21600" extrusionOk="0">
                  <a:moveTo>
                    <a:pt x="19541" y="0"/>
                  </a:moveTo>
                  <a:lnTo>
                    <a:pt x="0" y="21600"/>
                  </a:lnTo>
                  <a:lnTo>
                    <a:pt x="11157" y="21600"/>
                  </a:lnTo>
                  <a:lnTo>
                    <a:pt x="21600" y="0"/>
                  </a:lnTo>
                  <a:lnTo>
                    <a:pt x="19541" y="0"/>
                  </a:lnTo>
                  <a:close/>
                </a:path>
              </a:pathLst>
            </a:custGeom>
            <a:solidFill>
              <a:srgbClr val="E5E5E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7" name="Shape 1073741845"/>
            <p:cNvSpPr/>
            <p:nvPr userDrawn="1"/>
          </p:nvSpPr>
          <p:spPr>
            <a:xfrm>
              <a:off x="9295134" y="1937795"/>
              <a:ext cx="1778158" cy="2079614"/>
            </a:xfrm>
            <a:custGeom>
              <a:avLst/>
              <a:gdLst/>
              <a:ahLst/>
              <a:cxnLst>
                <a:cxn ang="0">
                  <a:pos x="wd2" y="hd2"/>
                </a:cxn>
                <a:cxn ang="5400000">
                  <a:pos x="wd2" y="hd2"/>
                </a:cxn>
                <a:cxn ang="10800000">
                  <a:pos x="wd2" y="hd2"/>
                </a:cxn>
                <a:cxn ang="16200000">
                  <a:pos x="wd2" y="hd2"/>
                </a:cxn>
              </a:cxnLst>
              <a:rect l="0" t="0" r="r" b="b"/>
              <a:pathLst>
                <a:path w="21600" h="21600" extrusionOk="0">
                  <a:moveTo>
                    <a:pt x="18964" y="0"/>
                  </a:moveTo>
                  <a:lnTo>
                    <a:pt x="11385" y="4582"/>
                  </a:lnTo>
                  <a:lnTo>
                    <a:pt x="14002" y="4582"/>
                  </a:lnTo>
                  <a:lnTo>
                    <a:pt x="0" y="21600"/>
                  </a:lnTo>
                  <a:lnTo>
                    <a:pt x="10037" y="21600"/>
                  </a:lnTo>
                  <a:lnTo>
                    <a:pt x="19058" y="4582"/>
                  </a:lnTo>
                  <a:lnTo>
                    <a:pt x="21600" y="4582"/>
                  </a:lnTo>
                  <a:lnTo>
                    <a:pt x="18964" y="0"/>
                  </a:lnTo>
                  <a:close/>
                </a:path>
              </a:pathLst>
            </a:cu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38" name="Group 37"/>
            <p:cNvGrpSpPr/>
            <p:nvPr userDrawn="1"/>
          </p:nvGrpSpPr>
          <p:grpSpPr>
            <a:xfrm>
              <a:off x="5672954" y="4485116"/>
              <a:ext cx="1562217" cy="1628665"/>
              <a:chOff x="0" y="0"/>
              <a:chExt cx="1503531" cy="1627585"/>
            </a:xfrm>
          </p:grpSpPr>
          <p:sp>
            <p:nvSpPr>
              <p:cNvPr id="39"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0" name="Shape 1073741848"/>
              <p:cNvSpPr/>
              <p:nvPr/>
            </p:nvSpPr>
            <p:spPr>
              <a:xfrm>
                <a:off x="0" y="0"/>
                <a:ext cx="1503531" cy="1503531"/>
              </a:xfrm>
              <a:prstGeom prst="ellipse">
                <a:avLst/>
              </a:prstGeom>
              <a:solidFill>
                <a:schemeClr val="accent3"/>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1" name="Group 40"/>
            <p:cNvGrpSpPr/>
            <p:nvPr userDrawn="1"/>
          </p:nvGrpSpPr>
          <p:grpSpPr>
            <a:xfrm>
              <a:off x="7246410" y="4000190"/>
              <a:ext cx="1141969" cy="1190542"/>
              <a:chOff x="0" y="0"/>
              <a:chExt cx="1099069" cy="1189752"/>
            </a:xfrm>
          </p:grpSpPr>
          <p:sp>
            <p:nvSpPr>
              <p:cNvPr id="42" name="Shape 1073741852"/>
              <p:cNvSpPr/>
              <p:nvPr/>
            </p:nvSpPr>
            <p:spPr>
              <a:xfrm>
                <a:off x="0" y="935347"/>
                <a:ext cx="1099068" cy="254405"/>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3" name="Shape 1073741853"/>
              <p:cNvSpPr/>
              <p:nvPr/>
            </p:nvSpPr>
            <p:spPr>
              <a:xfrm>
                <a:off x="0" y="0"/>
                <a:ext cx="1099069" cy="1099069"/>
              </a:xfrm>
              <a:prstGeom prst="ellipse">
                <a:avLst/>
              </a:prstGeom>
              <a:solidFill>
                <a:schemeClr val="accent4"/>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4" name="Group 43"/>
            <p:cNvGrpSpPr/>
            <p:nvPr userDrawn="1"/>
          </p:nvGrpSpPr>
          <p:grpSpPr>
            <a:xfrm>
              <a:off x="9273618" y="3520208"/>
              <a:ext cx="622894" cy="649386"/>
              <a:chOff x="0" y="0"/>
              <a:chExt cx="599493" cy="648955"/>
            </a:xfrm>
          </p:grpSpPr>
          <p:sp>
            <p:nvSpPr>
              <p:cNvPr id="45" name="Shape 1073741857"/>
              <p:cNvSpPr/>
              <p:nvPr/>
            </p:nvSpPr>
            <p:spPr>
              <a:xfrm>
                <a:off x="0" y="510189"/>
                <a:ext cx="599492" cy="13876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6" name="Shape 1073741858"/>
              <p:cNvSpPr/>
              <p:nvPr/>
            </p:nvSpPr>
            <p:spPr>
              <a:xfrm>
                <a:off x="0" y="0"/>
                <a:ext cx="599493" cy="599493"/>
              </a:xfrm>
              <a:prstGeom prst="ellipse">
                <a:avLst/>
              </a:prstGeom>
              <a:solidFill>
                <a:schemeClr val="accent6"/>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7" name="Group 46"/>
            <p:cNvGrpSpPr/>
            <p:nvPr userDrawn="1"/>
          </p:nvGrpSpPr>
          <p:grpSpPr>
            <a:xfrm>
              <a:off x="8400320" y="3781704"/>
              <a:ext cx="830524" cy="865849"/>
              <a:chOff x="0" y="0"/>
              <a:chExt cx="799323" cy="865274"/>
            </a:xfrm>
          </p:grpSpPr>
          <p:sp>
            <p:nvSpPr>
              <p:cNvPr id="48" name="Shape 1073741862"/>
              <p:cNvSpPr/>
              <p:nvPr/>
            </p:nvSpPr>
            <p:spPr>
              <a:xfrm>
                <a:off x="0" y="680252"/>
                <a:ext cx="799322" cy="185022"/>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9" name="Shape 1073741863"/>
              <p:cNvSpPr/>
              <p:nvPr/>
            </p:nvSpPr>
            <p:spPr>
              <a:xfrm>
                <a:off x="0" y="0"/>
                <a:ext cx="799323" cy="799323"/>
              </a:xfrm>
              <a:prstGeom prst="ellipse">
                <a:avLst/>
              </a:prstGeom>
              <a:solidFill>
                <a:schemeClr val="accent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sp>
          <p:nvSpPr>
            <p:cNvPr id="50" name="Rectangle 55"/>
            <p:cNvSpPr>
              <a:spLocks noChangeArrowheads="1"/>
            </p:cNvSpPr>
            <p:nvPr userDrawn="1"/>
          </p:nvSpPr>
          <p:spPr bwMode="auto">
            <a:xfrm>
              <a:off x="1346200" y="690734"/>
              <a:ext cx="18473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600">
                <a:latin typeface="Arial" panose="020B0604020202020204" pitchFamily="34" charset="0"/>
                <a:cs typeface="Arial" panose="020B0604020202020204" pitchFamily="34" charset="0"/>
              </a:endParaRPr>
            </a:p>
          </p:txBody>
        </p:sp>
        <p:sp>
          <p:nvSpPr>
            <p:cNvPr id="51" name="Shape 1073741841"/>
            <p:cNvSpPr/>
            <p:nvPr userDrawn="1"/>
          </p:nvSpPr>
          <p:spPr>
            <a:xfrm>
              <a:off x="931178" y="5077014"/>
              <a:ext cx="3653656" cy="8716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503"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52" name="Group 51"/>
            <p:cNvGrpSpPr/>
            <p:nvPr userDrawn="1"/>
          </p:nvGrpSpPr>
          <p:grpSpPr>
            <a:xfrm>
              <a:off x="3406511" y="4951943"/>
              <a:ext cx="1987345" cy="2071876"/>
              <a:chOff x="0" y="0"/>
              <a:chExt cx="1503531" cy="1627585"/>
            </a:xfrm>
          </p:grpSpPr>
          <p:sp>
            <p:nvSpPr>
              <p:cNvPr id="53"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54" name="Shape 1073741848"/>
              <p:cNvSpPr/>
              <p:nvPr/>
            </p:nvSpPr>
            <p:spPr>
              <a:xfrm>
                <a:off x="0" y="0"/>
                <a:ext cx="1503531" cy="1503531"/>
              </a:xfrm>
              <a:prstGeom prst="ellipse">
                <a:avLst/>
              </a:prstGeom>
              <a:solidFill>
                <a:schemeClr val="accent1"/>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sp>
        <p:nvSpPr>
          <p:cNvPr id="57" name="Text Placeholder 56"/>
          <p:cNvSpPr>
            <a:spLocks noGrp="1"/>
          </p:cNvSpPr>
          <p:nvPr>
            <p:ph type="body" sz="quarter" idx="11"/>
          </p:nvPr>
        </p:nvSpPr>
        <p:spPr>
          <a:xfrm>
            <a:off x="804121" y="2938018"/>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8" name="Text Placeholder 56"/>
          <p:cNvSpPr>
            <a:spLocks noGrp="1"/>
          </p:cNvSpPr>
          <p:nvPr>
            <p:ph type="body" sz="quarter" idx="12"/>
          </p:nvPr>
        </p:nvSpPr>
        <p:spPr>
          <a:xfrm>
            <a:off x="599444" y="199762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9" name="Text Placeholder 56"/>
          <p:cNvSpPr>
            <a:spLocks noGrp="1"/>
          </p:cNvSpPr>
          <p:nvPr>
            <p:ph type="body" sz="quarter" idx="13"/>
          </p:nvPr>
        </p:nvSpPr>
        <p:spPr>
          <a:xfrm>
            <a:off x="2394387" y="1565631"/>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0" name="Text Placeholder 56"/>
          <p:cNvSpPr>
            <a:spLocks noGrp="1"/>
          </p:cNvSpPr>
          <p:nvPr>
            <p:ph type="body" sz="quarter" idx="14"/>
          </p:nvPr>
        </p:nvSpPr>
        <p:spPr>
          <a:xfrm>
            <a:off x="909644" y="906250"/>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1" name="Text Placeholder 56"/>
          <p:cNvSpPr>
            <a:spLocks noGrp="1"/>
          </p:cNvSpPr>
          <p:nvPr>
            <p:ph type="body" sz="quarter" idx="15"/>
          </p:nvPr>
        </p:nvSpPr>
        <p:spPr>
          <a:xfrm>
            <a:off x="2610696" y="46036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Tree>
    <p:extLst>
      <p:ext uri="{BB962C8B-B14F-4D97-AF65-F5344CB8AC3E}">
        <p14:creationId xmlns:p14="http://schemas.microsoft.com/office/powerpoint/2010/main" val="3610011034"/>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5" name="Content Placeholder 4"/>
          <p:cNvSpPr>
            <a:spLocks noGrp="1"/>
          </p:cNvSpPr>
          <p:nvPr>
            <p:ph sz="quarter" idx="11"/>
          </p:nvPr>
        </p:nvSpPr>
        <p:spPr>
          <a:xfrm>
            <a:off x="628650" y="1435100"/>
            <a:ext cx="7886700" cy="284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361683611"/>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pic>
        <p:nvPicPr>
          <p:cNvPr id="4" name="Picture 3">
            <a:extLst>
              <a:ext uri="{FF2B5EF4-FFF2-40B4-BE49-F238E27FC236}">
                <a16:creationId xmlns:a16="http://schemas.microsoft.com/office/drawing/2014/main" id="{1E22A9DA-273A-BDAA-4003-324A4B2FF78C}"/>
              </a:ext>
            </a:extLst>
          </p:cNvPr>
          <p:cNvPicPr>
            <a:picLocks noChangeAspect="1"/>
          </p:cNvPicPr>
          <p:nvPr userDrawn="1"/>
        </p:nvPicPr>
        <p:blipFill>
          <a:blip r:embed="rId2"/>
          <a:stretch>
            <a:fillRect/>
          </a:stretch>
        </p:blipFill>
        <p:spPr>
          <a:xfrm>
            <a:off x="175986" y="4629038"/>
            <a:ext cx="1214664" cy="375442"/>
          </a:xfrm>
          <a:prstGeom prst="rect">
            <a:avLst/>
          </a:prstGeom>
        </p:spPr>
      </p:pic>
    </p:spTree>
    <p:extLst>
      <p:ext uri="{BB962C8B-B14F-4D97-AF65-F5344CB8AC3E}">
        <p14:creationId xmlns:p14="http://schemas.microsoft.com/office/powerpoint/2010/main" val="2402665439"/>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atio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14" name="Date Placeholder 2"/>
          <p:cNvSpPr>
            <a:spLocks noGrp="1"/>
          </p:cNvSpPr>
          <p:nvPr>
            <p:ph type="dt" sz="half" idx="11"/>
          </p:nvPr>
        </p:nvSpPr>
        <p:spPr>
          <a:xfrm>
            <a:off x="838200" y="6356350"/>
            <a:ext cx="1818476" cy="242043"/>
          </a:xfrm>
          <a:prstGeom prst="rect">
            <a:avLst/>
          </a:prstGeom>
        </p:spPr>
        <p:txBody>
          <a:bodyPr/>
          <a:lstStyle/>
          <a:p>
            <a:endParaRPr lang="en-GB"/>
          </a:p>
        </p:txBody>
      </p:sp>
      <p:sp>
        <p:nvSpPr>
          <p:cNvPr id="15" name="Slide Number Placeholder 4"/>
          <p:cNvSpPr>
            <a:spLocks noGrp="1"/>
          </p:cNvSpPr>
          <p:nvPr>
            <p:ph type="sldNum" sz="quarter" idx="12"/>
          </p:nvPr>
        </p:nvSpPr>
        <p:spPr>
          <a:xfrm>
            <a:off x="8610600" y="6356350"/>
            <a:ext cx="1818476" cy="242043"/>
          </a:xfrm>
          <a:prstGeom prst="rect">
            <a:avLst/>
          </a:prstGeom>
        </p:spPr>
        <p:txBody>
          <a:bodyPr/>
          <a:lstStyle/>
          <a:p>
            <a:fld id="{1301575C-A1EC-4F11-A8AD-DFA674B82880}" type="slidenum">
              <a:rPr lang="en-GB" smtClean="0"/>
              <a:t>‹#›</a:t>
            </a:fld>
            <a:endParaRPr lang="en-GB"/>
          </a:p>
        </p:txBody>
      </p:sp>
      <p:sp>
        <p:nvSpPr>
          <p:cNvPr id="24" name="Rectangle 23"/>
          <p:cNvSpPr/>
          <p:nvPr userDrawn="1"/>
        </p:nvSpPr>
        <p:spPr>
          <a:xfrm>
            <a:off x="673100" y="381000"/>
            <a:ext cx="7937500" cy="3683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3200" b="0" i="0" u="none" strike="noStrike" cap="none" spc="0" normalizeH="0" baseline="0">
              <a:ln>
                <a:noFill/>
              </a:ln>
              <a:solidFill>
                <a:srgbClr val="FFFFFF"/>
              </a:solidFill>
              <a:effectLst/>
              <a:uFillTx/>
              <a:latin typeface="+mn-lt"/>
              <a:ea typeface="+mn-ea"/>
              <a:cs typeface="+mn-cs"/>
              <a:sym typeface="Helvetica Neue Medium"/>
            </a:endParaRPr>
          </a:p>
        </p:txBody>
      </p:sp>
      <p:grpSp>
        <p:nvGrpSpPr>
          <p:cNvPr id="16" name="Group"/>
          <p:cNvGrpSpPr/>
          <p:nvPr userDrawn="1"/>
        </p:nvGrpSpPr>
        <p:grpSpPr>
          <a:xfrm>
            <a:off x="0" y="-72884"/>
            <a:ext cx="9144000" cy="4575468"/>
            <a:chOff x="0" y="-1"/>
            <a:chExt cx="13010043" cy="9816412"/>
          </a:xfrm>
        </p:grpSpPr>
        <p:sp>
          <p:nvSpPr>
            <p:cNvPr id="17" name="Rectangle"/>
            <p:cNvSpPr/>
            <p:nvPr/>
          </p:nvSpPr>
          <p:spPr>
            <a:xfrm>
              <a:off x="0" y="0"/>
              <a:ext cx="1313974" cy="9714156"/>
            </a:xfrm>
            <a:prstGeom prst="rect">
              <a:avLst/>
            </a:prstGeom>
            <a:solidFill>
              <a:schemeClr val="accent6"/>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8" name="Rectangle"/>
            <p:cNvSpPr/>
            <p:nvPr/>
          </p:nvSpPr>
          <p:spPr>
            <a:xfrm>
              <a:off x="3281210" y="7003422"/>
              <a:ext cx="8414860" cy="2812988"/>
            </a:xfrm>
            <a:prstGeom prst="rect">
              <a:avLst/>
            </a:prstGeom>
            <a:solidFill>
              <a:schemeClr val="accent5"/>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9" name="Shape"/>
            <p:cNvSpPr/>
            <p:nvPr/>
          </p:nvSpPr>
          <p:spPr>
            <a:xfrm>
              <a:off x="0" y="7003422"/>
              <a:ext cx="4426878" cy="281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185" y="0"/>
                  </a:lnTo>
                  <a:lnTo>
                    <a:pt x="21600" y="21600"/>
                  </a:lnTo>
                  <a:lnTo>
                    <a:pt x="0" y="21600"/>
                  </a:lnTo>
                  <a:lnTo>
                    <a:pt x="0" y="0"/>
                  </a:lnTo>
                  <a:close/>
                </a:path>
              </a:pathLst>
            </a:custGeom>
            <a:solidFill>
              <a:schemeClr val="accent4"/>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0" name="Rectangle"/>
            <p:cNvSpPr/>
            <p:nvPr/>
          </p:nvSpPr>
          <p:spPr>
            <a:xfrm>
              <a:off x="11696069" y="-1"/>
              <a:ext cx="1313974" cy="9816412"/>
            </a:xfrm>
            <a:prstGeom prst="rect">
              <a:avLst/>
            </a:prstGeom>
            <a:solidFill>
              <a:schemeClr val="accent3"/>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1" name="Rectangle"/>
            <p:cNvSpPr/>
            <p:nvPr/>
          </p:nvSpPr>
          <p:spPr>
            <a:xfrm>
              <a:off x="0" y="0"/>
              <a:ext cx="11696070" cy="1402994"/>
            </a:xfrm>
            <a:prstGeom prst="rect">
              <a:avLst/>
            </a:prstGeom>
            <a:solidFill>
              <a:schemeClr val="accent1"/>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grpSp>
      <p:sp>
        <p:nvSpPr>
          <p:cNvPr id="26" name="Text Placeholder 25"/>
          <p:cNvSpPr>
            <a:spLocks noGrp="1"/>
          </p:cNvSpPr>
          <p:nvPr>
            <p:ph type="body" sz="quarter" idx="13"/>
          </p:nvPr>
        </p:nvSpPr>
        <p:spPr>
          <a:xfrm>
            <a:off x="1320800" y="850900"/>
            <a:ext cx="6553200" cy="2032000"/>
          </a:xfrm>
        </p:spPr>
        <p:txBody>
          <a:bodyPr anchor="ctr">
            <a:normAutofit/>
          </a:bodyPr>
          <a:lstStyle>
            <a:lvl1pPr marL="0" indent="0" algn="ctr">
              <a:buNone/>
              <a:defRPr sz="2400"/>
            </a:lvl1pPr>
          </a:lstStyle>
          <a:p>
            <a:pPr lvl="0"/>
            <a:endParaRPr lang="en-GB"/>
          </a:p>
        </p:txBody>
      </p:sp>
      <p:sp>
        <p:nvSpPr>
          <p:cNvPr id="28" name="Text Placeholder 27"/>
          <p:cNvSpPr>
            <a:spLocks noGrp="1"/>
          </p:cNvSpPr>
          <p:nvPr>
            <p:ph type="body" sz="quarter" idx="14" hasCustomPrompt="1"/>
          </p:nvPr>
        </p:nvSpPr>
        <p:spPr>
          <a:xfrm>
            <a:off x="3111394" y="3665820"/>
            <a:ext cx="4889500" cy="368300"/>
          </a:xfrm>
        </p:spPr>
        <p:txBody>
          <a:bodyPr>
            <a:noAutofit/>
          </a:bodyPr>
          <a:lstStyle>
            <a:lvl1pPr marL="0" indent="0">
              <a:buNone/>
              <a:defRPr sz="1800" baseline="0">
                <a:solidFill>
                  <a:schemeClr val="bg1"/>
                </a:solidFill>
              </a:defRPr>
            </a:lvl1pPr>
          </a:lstStyle>
          <a:p>
            <a:pPr lvl="0"/>
            <a:r>
              <a:rPr lang="en-GB"/>
              <a:t>Person name</a:t>
            </a:r>
          </a:p>
        </p:txBody>
      </p:sp>
    </p:spTree>
    <p:extLst>
      <p:ext uri="{BB962C8B-B14F-4D97-AF65-F5344CB8AC3E}">
        <p14:creationId xmlns:p14="http://schemas.microsoft.com/office/powerpoint/2010/main" val="3827030798"/>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ti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image" Target="../media/image2.png"/><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theme" Target="../theme/theme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theme" Target="../theme/theme3.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Title Placeholder 7"/>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9" name="Text Placeholder 8"/>
          <p:cNvSpPr>
            <a:spLocks noGrp="1"/>
          </p:cNvSpPr>
          <p:nvPr>
            <p:ph type="body" idx="1"/>
          </p:nvPr>
        </p:nvSpPr>
        <p:spPr>
          <a:xfrm>
            <a:off x="628650" y="1370013"/>
            <a:ext cx="7886700" cy="291988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Abertawe_Swansea NHS Health Board WHITE.tif" descr="Abertawe_Swansea NHS Health Board WHITE.tif"/>
          <p:cNvPicPr>
            <a:picLocks noChangeAspect="1"/>
          </p:cNvPicPr>
          <p:nvPr userDrawn="1"/>
        </p:nvPicPr>
        <p:blipFill>
          <a:blip r:embed="rId24"/>
          <a:stretch>
            <a:fillRect/>
          </a:stretch>
        </p:blipFill>
        <p:spPr>
          <a:xfrm>
            <a:off x="7286018" y="4613756"/>
            <a:ext cx="1613773" cy="411970"/>
          </a:xfrm>
          <a:prstGeom prst="rect">
            <a:avLst/>
          </a:prstGeom>
          <a:ln w="12700">
            <a:miter lim="400000"/>
          </a:ln>
        </p:spPr>
      </p:pic>
      <p:sp>
        <p:nvSpPr>
          <p:cNvPr id="3" name="Footer Placeholder 10">
            <a:extLst>
              <a:ext uri="{FF2B5EF4-FFF2-40B4-BE49-F238E27FC236}">
                <a16:creationId xmlns:a16="http://schemas.microsoft.com/office/drawing/2014/main" id="{61054A9B-1782-F19C-3B7D-F39A4CE05348}"/>
              </a:ext>
            </a:extLst>
          </p:cNvPr>
          <p:cNvSpPr>
            <a:spLocks noGrp="1"/>
          </p:cNvSpPr>
          <p:nvPr>
            <p:ph type="ftr" sz="quarter" idx="3"/>
          </p:nvPr>
        </p:nvSpPr>
        <p:spPr>
          <a:xfrm>
            <a:off x="2071694" y="4682422"/>
            <a:ext cx="5000612" cy="274637"/>
          </a:xfrm>
          <a:prstGeom prst="rect">
            <a:avLst/>
          </a:prstGeom>
        </p:spPr>
        <p:txBody>
          <a:bodyPr vert="horz" lIns="91440" tIns="45720" rIns="91440" bIns="45720" rtlCol="0" anchor="ctr"/>
          <a:lstStyle>
            <a:lvl1pPr algn="l">
              <a:defRPr sz="1800" b="0">
                <a:solidFill>
                  <a:srgbClr val="1F355E"/>
                </a:solidFill>
                <a:latin typeface="Arial Black" panose="020B0A04020102020204" pitchFamily="34" charset="0"/>
              </a:defRPr>
            </a:lvl1pPr>
          </a:lstStyle>
          <a:p>
            <a:r>
              <a:rPr lang="en-GB"/>
              <a:t>Digitally Enabling The One Bay Way</a:t>
            </a:r>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722" r:id="rId3"/>
    <p:sldLayoutId id="2147483661" r:id="rId4"/>
    <p:sldLayoutId id="2147483662" r:id="rId5"/>
    <p:sldLayoutId id="2147483663" r:id="rId6"/>
    <p:sldLayoutId id="2147483664" r:id="rId7"/>
    <p:sldLayoutId id="2147483667" r:id="rId8"/>
    <p:sldLayoutId id="2147483665" r:id="rId9"/>
    <p:sldLayoutId id="2147483666" r:id="rId10"/>
    <p:sldLayoutId id="2147483673" r:id="rId11"/>
    <p:sldLayoutId id="2147483668" r:id="rId12"/>
    <p:sldLayoutId id="2147483669" r:id="rId13"/>
    <p:sldLayoutId id="2147483675" r:id="rId14"/>
    <p:sldLayoutId id="2147483680" r:id="rId15"/>
    <p:sldLayoutId id="2147483670" r:id="rId16"/>
    <p:sldLayoutId id="2147483671" r:id="rId17"/>
    <p:sldLayoutId id="2147483672" r:id="rId18"/>
    <p:sldLayoutId id="2147483674" r:id="rId19"/>
    <p:sldLayoutId id="2147483676" r:id="rId20"/>
    <p:sldLayoutId id="2147483679" r:id="rId21"/>
    <p:sldLayoutId id="2147483764" r:id="rId22"/>
  </p:sldLayoutIdLst>
  <p:transition spd="med"/>
  <p:hf sldNum="0" hdr="0" dt="0"/>
  <p:txStyles>
    <p:titleStyle>
      <a:lvl1pPr marL="0" marR="0" indent="0" algn="l" defTabSz="309563" rtl="0" latinLnBrk="0">
        <a:lnSpc>
          <a:spcPct val="100000"/>
        </a:lnSpc>
        <a:spcBef>
          <a:spcPts val="0"/>
        </a:spcBef>
        <a:spcAft>
          <a:spcPts val="0"/>
        </a:spcAft>
        <a:buClrTx/>
        <a:buSzTx/>
        <a:buFontTx/>
        <a:buNone/>
        <a:tabLst/>
        <a:defRPr sz="2400" b="0" i="0" u="none" strike="noStrike" cap="none" spc="0" baseline="0">
          <a:solidFill>
            <a:srgbClr val="1F355E"/>
          </a:solidFill>
          <a:uFillTx/>
          <a:latin typeface="Arial Black" panose="020B0A04020102020204" pitchFamily="34" charset="0"/>
          <a:ea typeface="+mn-ea"/>
          <a:cs typeface="+mn-cs"/>
          <a:sym typeface="Helvetica Neue Medium"/>
        </a:defRPr>
      </a:lvl1pPr>
      <a:lvl2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2pPr>
      <a:lvl3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3pPr>
      <a:lvl4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4pPr>
      <a:lvl5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5pPr>
      <a:lvl6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6pPr>
      <a:lvl7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7pPr>
      <a:lvl8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8pPr>
      <a:lvl9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9pPr>
    </p:titleStyle>
    <p:bodyStyle>
      <a:lvl1pPr marL="2381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1pPr>
      <a:lvl2pPr marL="47625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2pPr>
      <a:lvl3pPr marL="71437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3pPr>
      <a:lvl4pPr marL="95250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4pPr>
      <a:lvl5pPr marL="11906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5pPr>
      <a:lvl6pPr marL="142875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6pPr>
      <a:lvl7pPr marL="166687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7pPr>
      <a:lvl8pPr marL="190500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8pPr>
      <a:lvl9pPr marL="214312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1pPr>
      <a:lvl2pPr marL="0" marR="0" indent="857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2pPr>
      <a:lvl3pPr marL="0" marR="0" indent="1714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3pPr>
      <a:lvl4pPr marL="0" marR="0" indent="2571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4pPr>
      <a:lvl5pPr marL="0" marR="0" indent="3429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5pPr>
      <a:lvl6pPr marL="0" marR="0" indent="4286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6pPr>
      <a:lvl7pPr marL="0" marR="0" indent="5143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7pPr>
      <a:lvl8pPr marL="0" marR="0" indent="6000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8pPr>
      <a:lvl9pPr marL="0" marR="0" indent="6858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8" name="Title Placeholder 7"/>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9" name="Text Placeholder 8"/>
          <p:cNvSpPr>
            <a:spLocks noGrp="1"/>
          </p:cNvSpPr>
          <p:nvPr>
            <p:ph type="body" idx="1"/>
          </p:nvPr>
        </p:nvSpPr>
        <p:spPr>
          <a:xfrm>
            <a:off x="628650" y="1370013"/>
            <a:ext cx="7886700" cy="291988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4" name="Picture 3">
            <a:extLst>
              <a:ext uri="{FF2B5EF4-FFF2-40B4-BE49-F238E27FC236}">
                <a16:creationId xmlns:a16="http://schemas.microsoft.com/office/drawing/2014/main" id="{AC3466C5-FA5A-99B4-B21F-2F19347DEFA5}"/>
              </a:ext>
            </a:extLst>
          </p:cNvPr>
          <p:cNvPicPr>
            <a:picLocks noChangeAspect="1"/>
          </p:cNvPicPr>
          <p:nvPr userDrawn="1"/>
        </p:nvPicPr>
        <p:blipFill>
          <a:blip r:embed="rId21"/>
          <a:stretch>
            <a:fillRect/>
          </a:stretch>
        </p:blipFill>
        <p:spPr>
          <a:xfrm>
            <a:off x="175986" y="4629038"/>
            <a:ext cx="1214664" cy="375442"/>
          </a:xfrm>
          <a:prstGeom prst="rect">
            <a:avLst/>
          </a:prstGeom>
        </p:spPr>
      </p:pic>
      <p:sp>
        <p:nvSpPr>
          <p:cNvPr id="5" name="Footer Placeholder 10">
            <a:extLst>
              <a:ext uri="{FF2B5EF4-FFF2-40B4-BE49-F238E27FC236}">
                <a16:creationId xmlns:a16="http://schemas.microsoft.com/office/drawing/2014/main" id="{E1632803-48EE-A375-6077-8712B4DAC185}"/>
              </a:ext>
            </a:extLst>
          </p:cNvPr>
          <p:cNvSpPr>
            <a:spLocks noGrp="1"/>
          </p:cNvSpPr>
          <p:nvPr>
            <p:ph type="ftr" sz="quarter" idx="3"/>
          </p:nvPr>
        </p:nvSpPr>
        <p:spPr>
          <a:xfrm>
            <a:off x="2201779" y="4629038"/>
            <a:ext cx="4740441" cy="375442"/>
          </a:xfrm>
          <a:prstGeom prst="rect">
            <a:avLst/>
          </a:prstGeom>
        </p:spPr>
        <p:txBody>
          <a:bodyPr vert="horz" lIns="91440" tIns="45720" rIns="91440" bIns="45720" rtlCol="0" anchor="ctr"/>
          <a:lstStyle>
            <a:lvl1pPr algn="ctr">
              <a:defRPr sz="1800" b="0">
                <a:solidFill>
                  <a:srgbClr val="1F355E"/>
                </a:solidFill>
                <a:latin typeface="Arial Black" panose="020B0A04020102020204" pitchFamily="34" charset="0"/>
              </a:defRPr>
            </a:lvl1pPr>
          </a:lstStyle>
          <a:p>
            <a:r>
              <a:rPr lang="en-GB"/>
              <a:t>Digitally Enabling </a:t>
            </a:r>
            <a:r>
              <a:rPr lang="en-US"/>
              <a:t>the One Bay Way</a:t>
            </a:r>
          </a:p>
        </p:txBody>
      </p:sp>
    </p:spTree>
    <p:extLst>
      <p:ext uri="{BB962C8B-B14F-4D97-AF65-F5344CB8AC3E}">
        <p14:creationId xmlns:p14="http://schemas.microsoft.com/office/powerpoint/2010/main" val="4245407934"/>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 id="2147483720" r:id="rId18"/>
    <p:sldLayoutId id="2147483721" r:id="rId19"/>
  </p:sldLayoutIdLst>
  <p:transition spd="med"/>
  <p:hf sldNum="0" hdr="0" dt="0"/>
  <p:txStyles>
    <p:titleStyle>
      <a:lvl1pPr marL="0" marR="0" indent="0" algn="l" defTabSz="309563" rtl="0" latinLnBrk="0">
        <a:lnSpc>
          <a:spcPct val="100000"/>
        </a:lnSpc>
        <a:spcBef>
          <a:spcPts val="0"/>
        </a:spcBef>
        <a:spcAft>
          <a:spcPts val="0"/>
        </a:spcAft>
        <a:buClrTx/>
        <a:buSzTx/>
        <a:buFontTx/>
        <a:buNone/>
        <a:tabLst/>
        <a:defRPr sz="3200" b="0" i="0" u="none" strike="noStrike" cap="none" spc="0" baseline="0">
          <a:solidFill>
            <a:srgbClr val="1F355E"/>
          </a:solidFill>
          <a:uFillTx/>
          <a:latin typeface="Arial Black" panose="020B0A04020102020204" pitchFamily="34" charset="0"/>
          <a:ea typeface="+mn-ea"/>
          <a:cs typeface="+mn-cs"/>
          <a:sym typeface="Helvetica Neue Medium"/>
        </a:defRPr>
      </a:lvl1pPr>
      <a:lvl2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2pPr>
      <a:lvl3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3pPr>
      <a:lvl4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4pPr>
      <a:lvl5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5pPr>
      <a:lvl6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6pPr>
      <a:lvl7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7pPr>
      <a:lvl8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8pPr>
      <a:lvl9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9pPr>
    </p:titleStyle>
    <p:bodyStyle>
      <a:lvl1pPr marL="2381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1pPr>
      <a:lvl2pPr marL="47625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2pPr>
      <a:lvl3pPr marL="71437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3pPr>
      <a:lvl4pPr marL="95250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4pPr>
      <a:lvl5pPr marL="11906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5pPr>
      <a:lvl6pPr marL="142875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6pPr>
      <a:lvl7pPr marL="166687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7pPr>
      <a:lvl8pPr marL="190500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8pPr>
      <a:lvl9pPr marL="214312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1pPr>
      <a:lvl2pPr marL="0" marR="0" indent="857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2pPr>
      <a:lvl3pPr marL="0" marR="0" indent="1714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3pPr>
      <a:lvl4pPr marL="0" marR="0" indent="2571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4pPr>
      <a:lvl5pPr marL="0" marR="0" indent="3429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5pPr>
      <a:lvl6pPr marL="0" marR="0" indent="4286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6pPr>
      <a:lvl7pPr marL="0" marR="0" indent="5143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7pPr>
      <a:lvl8pPr marL="0" marR="0" indent="6000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8pPr>
      <a:lvl9pPr marL="0" marR="0" indent="6858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F17BEF9-1EC0-877E-4F6B-422874E9D8CD}"/>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425461-6724-57DC-B602-2109FB7685FD}"/>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E5BD702-6EEC-ED61-FD7A-8F71577D56A4}"/>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82000"/>
                  </a:schemeClr>
                </a:solidFill>
              </a:defRPr>
            </a:lvl1pPr>
          </a:lstStyle>
          <a:p>
            <a:fld id="{CEE736B0-5308-45D4-AC87-5EDCFCA88257}" type="datetimeFigureOut">
              <a:rPr lang="en-GB" smtClean="0"/>
              <a:t>13/01/2025</a:t>
            </a:fld>
            <a:endParaRPr lang="en-GB"/>
          </a:p>
        </p:txBody>
      </p:sp>
      <p:sp>
        <p:nvSpPr>
          <p:cNvPr id="5" name="Footer Placeholder 4">
            <a:extLst>
              <a:ext uri="{FF2B5EF4-FFF2-40B4-BE49-F238E27FC236}">
                <a16:creationId xmlns:a16="http://schemas.microsoft.com/office/drawing/2014/main" id="{F41CB5B5-5D2B-A832-E14E-CB4009D6E556}"/>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59CD7D5B-D9AF-5C62-2D5A-29D104B480CE}"/>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82000"/>
                  </a:schemeClr>
                </a:solidFill>
              </a:defRPr>
            </a:lvl1pPr>
          </a:lstStyle>
          <a:p>
            <a:fld id="{78AEAC66-2514-429F-8502-8B4E65FB182F}" type="slidenum">
              <a:rPr lang="en-GB" smtClean="0"/>
              <a:t>‹#›</a:t>
            </a:fld>
            <a:endParaRPr lang="en-GB"/>
          </a:p>
        </p:txBody>
      </p:sp>
    </p:spTree>
    <p:extLst>
      <p:ext uri="{BB962C8B-B14F-4D97-AF65-F5344CB8AC3E}">
        <p14:creationId xmlns:p14="http://schemas.microsoft.com/office/powerpoint/2010/main" val="923593699"/>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2.xml"/><Relationship Id="rId4" Type="http://schemas.openxmlformats.org/officeDocument/2006/relationships/image" Target="../media/image6.emf"/></Relationships>
</file>

<file path=ppt/slides/_rels/slide10.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18.png"/><Relationship Id="rId7"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1.svg"/><Relationship Id="rId5" Type="http://schemas.openxmlformats.org/officeDocument/2006/relationships/image" Target="../media/image20.png"/><Relationship Id="rId10" Type="http://schemas.openxmlformats.org/officeDocument/2006/relationships/image" Target="../media/image27.svg"/><Relationship Id="rId4" Type="http://schemas.openxmlformats.org/officeDocument/2006/relationships/image" Target="../media/image19.svg"/><Relationship Id="rId9" Type="http://schemas.openxmlformats.org/officeDocument/2006/relationships/image" Target="../media/image2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8.xml"/><Relationship Id="rId5" Type="http://schemas.openxmlformats.org/officeDocument/2006/relationships/image" Target="../media/image29.sv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0" Type="http://schemas.openxmlformats.org/officeDocument/2006/relationships/image" Target="../media/image38.jpeg"/><Relationship Id="rId4" Type="http://schemas.openxmlformats.org/officeDocument/2006/relationships/image" Target="../media/image32.png"/><Relationship Id="rId9"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41.svg"/><Relationship Id="rId2" Type="http://schemas.openxmlformats.org/officeDocument/2006/relationships/image" Target="../media/image40.png"/><Relationship Id="rId1" Type="http://schemas.openxmlformats.org/officeDocument/2006/relationships/slideLayout" Target="../slideLayouts/slideLayout23.xml"/><Relationship Id="rId5" Type="http://schemas.openxmlformats.org/officeDocument/2006/relationships/image" Target="../media/image43.svg"/><Relationship Id="rId4" Type="http://schemas.openxmlformats.org/officeDocument/2006/relationships/image" Target="../media/image4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sv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1.sv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s>
</file>

<file path=ppt/slides/_rels/slide23.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svg"/><Relationship Id="rId7" Type="http://schemas.openxmlformats.org/officeDocument/2006/relationships/image" Target="../media/image49.svg"/><Relationship Id="rId12" Type="http://schemas.openxmlformats.org/officeDocument/2006/relationships/image" Target="../media/image54.pn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48.png"/><Relationship Id="rId11" Type="http://schemas.openxmlformats.org/officeDocument/2006/relationships/image" Target="../media/image53.png"/><Relationship Id="rId5" Type="http://schemas.openxmlformats.org/officeDocument/2006/relationships/image" Target="../media/image47.svg"/><Relationship Id="rId10" Type="http://schemas.openxmlformats.org/officeDocument/2006/relationships/image" Target="../media/image52.png"/><Relationship Id="rId4" Type="http://schemas.openxmlformats.org/officeDocument/2006/relationships/image" Target="../media/image46.png"/><Relationship Id="rId9" Type="http://schemas.openxmlformats.org/officeDocument/2006/relationships/image" Target="../media/image51.png"/></Relationships>
</file>

<file path=ppt/slides/_rels/slide24.xml.rels><?xml version="1.0" encoding="UTF-8" standalone="yes"?>
<Relationships xmlns="http://schemas.openxmlformats.org/package/2006/relationships"><Relationship Id="rId3" Type="http://schemas.openxmlformats.org/officeDocument/2006/relationships/image" Target="../media/image55.svg"/><Relationship Id="rId7" Type="http://schemas.openxmlformats.org/officeDocument/2006/relationships/image" Target="../media/image59.sv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7.svg"/><Relationship Id="rId4" Type="http://schemas.openxmlformats.org/officeDocument/2006/relationships/image" Target="../media/image56.png"/></Relationships>
</file>

<file path=ppt/slides/_rels/slide25.xml.rels><?xml version="1.0" encoding="UTF-8" standalone="yes"?>
<Relationships xmlns="http://schemas.openxmlformats.org/package/2006/relationships"><Relationship Id="rId8" Type="http://schemas.openxmlformats.org/officeDocument/2006/relationships/image" Target="../media/image65.sv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63.svg"/><Relationship Id="rId5" Type="http://schemas.openxmlformats.org/officeDocument/2006/relationships/image" Target="../media/image62.png"/><Relationship Id="rId4" Type="http://schemas.openxmlformats.org/officeDocument/2006/relationships/image" Target="../media/image61.svg"/></Relationships>
</file>

<file path=ppt/slides/_rels/slide26.xml.rels><?xml version="1.0" encoding="UTF-8" standalone="yes"?>
<Relationships xmlns="http://schemas.openxmlformats.org/package/2006/relationships"><Relationship Id="rId8" Type="http://schemas.openxmlformats.org/officeDocument/2006/relationships/image" Target="../media/image69.svg"/><Relationship Id="rId13" Type="http://schemas.openxmlformats.org/officeDocument/2006/relationships/image" Target="../media/image74.png"/><Relationship Id="rId3" Type="http://schemas.openxmlformats.org/officeDocument/2006/relationships/image" Target="../media/image28.png"/><Relationship Id="rId7" Type="http://schemas.openxmlformats.org/officeDocument/2006/relationships/image" Target="../media/image68.png"/><Relationship Id="rId12" Type="http://schemas.openxmlformats.org/officeDocument/2006/relationships/image" Target="../media/image73.sv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67.svg"/><Relationship Id="rId11" Type="http://schemas.openxmlformats.org/officeDocument/2006/relationships/image" Target="../media/image72.png"/><Relationship Id="rId5" Type="http://schemas.openxmlformats.org/officeDocument/2006/relationships/image" Target="../media/image66.png"/><Relationship Id="rId10" Type="http://schemas.openxmlformats.org/officeDocument/2006/relationships/image" Target="../media/image71.svg"/><Relationship Id="rId4" Type="http://schemas.openxmlformats.org/officeDocument/2006/relationships/image" Target="../media/image29.svg"/><Relationship Id="rId9" Type="http://schemas.openxmlformats.org/officeDocument/2006/relationships/image" Target="../media/image70.png"/><Relationship Id="rId14" Type="http://schemas.openxmlformats.org/officeDocument/2006/relationships/image" Target="../media/image75.svg"/></Relationships>
</file>

<file path=ppt/slides/_rels/slide27.xml.rels><?xml version="1.0" encoding="UTF-8" standalone="yes"?>
<Relationships xmlns="http://schemas.openxmlformats.org/package/2006/relationships"><Relationship Id="rId8" Type="http://schemas.openxmlformats.org/officeDocument/2006/relationships/image" Target="../media/image81.svg"/><Relationship Id="rId13" Type="http://schemas.openxmlformats.org/officeDocument/2006/relationships/image" Target="../media/image84.png"/><Relationship Id="rId3" Type="http://schemas.openxmlformats.org/officeDocument/2006/relationships/image" Target="../media/image76.png"/><Relationship Id="rId7" Type="http://schemas.openxmlformats.org/officeDocument/2006/relationships/image" Target="../media/image80.png"/><Relationship Id="rId12" Type="http://schemas.openxmlformats.org/officeDocument/2006/relationships/image" Target="../media/image23.svg"/><Relationship Id="rId2" Type="http://schemas.openxmlformats.org/officeDocument/2006/relationships/notesSlide" Target="../notesSlides/notesSlide13.xml"/><Relationship Id="rId16" Type="http://schemas.openxmlformats.org/officeDocument/2006/relationships/image" Target="../media/image2.png"/><Relationship Id="rId1" Type="http://schemas.openxmlformats.org/officeDocument/2006/relationships/slideLayout" Target="../slideLayouts/slideLayout21.xml"/><Relationship Id="rId6" Type="http://schemas.openxmlformats.org/officeDocument/2006/relationships/image" Target="../media/image79.svg"/><Relationship Id="rId11" Type="http://schemas.openxmlformats.org/officeDocument/2006/relationships/image" Target="../media/image22.png"/><Relationship Id="rId5" Type="http://schemas.openxmlformats.org/officeDocument/2006/relationships/image" Target="../media/image78.png"/><Relationship Id="rId15" Type="http://schemas.openxmlformats.org/officeDocument/2006/relationships/hyperlink" Target="https://transform.england.nhs.uk/digitise-connect-transform/what-good-looks-like/what-good-looks-like-publication/" TargetMode="External"/><Relationship Id="rId10" Type="http://schemas.openxmlformats.org/officeDocument/2006/relationships/image" Target="../media/image83.svg"/><Relationship Id="rId4" Type="http://schemas.openxmlformats.org/officeDocument/2006/relationships/image" Target="../media/image77.svg"/><Relationship Id="rId9" Type="http://schemas.openxmlformats.org/officeDocument/2006/relationships/image" Target="../media/image82.png"/><Relationship Id="rId14" Type="http://schemas.openxmlformats.org/officeDocument/2006/relationships/image" Target="../media/image85.svg"/></Relationships>
</file>

<file path=ppt/slides/_rels/slide2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90.svg"/><Relationship Id="rId5" Type="http://schemas.openxmlformats.org/officeDocument/2006/relationships/image" Target="../media/image89.png"/><Relationship Id="rId4" Type="http://schemas.openxmlformats.org/officeDocument/2006/relationships/image" Target="../media/image88.svg"/></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13" Type="http://schemas.microsoft.com/office/2007/relationships/hdphoto" Target="../media/hdphoto5.wdp"/><Relationship Id="rId3" Type="http://schemas.openxmlformats.org/officeDocument/2006/relationships/image" Target="../media/image10.png"/><Relationship Id="rId7" Type="http://schemas.microsoft.com/office/2007/relationships/hdphoto" Target="../media/hdphoto2.wdp"/><Relationship Id="rId12"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2.png"/><Relationship Id="rId11" Type="http://schemas.microsoft.com/office/2007/relationships/hdphoto" Target="../media/hdphoto4.wdp"/><Relationship Id="rId5" Type="http://schemas.microsoft.com/office/2007/relationships/hdphoto" Target="../media/hdphoto1.wdp"/><Relationship Id="rId15" Type="http://schemas.microsoft.com/office/2007/relationships/hdphoto" Target="../media/hdphoto6.wdp"/><Relationship Id="rId10" Type="http://schemas.openxmlformats.org/officeDocument/2006/relationships/image" Target="../media/image14.png"/><Relationship Id="rId4" Type="http://schemas.openxmlformats.org/officeDocument/2006/relationships/image" Target="../media/image11.png"/><Relationship Id="rId9" Type="http://schemas.microsoft.com/office/2007/relationships/hdphoto" Target="../media/hdphoto3.wdp"/><Relationship Id="rId14" Type="http://schemas.openxmlformats.org/officeDocument/2006/relationships/image" Target="../media/image1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57.svg"/></Relationships>
</file>

<file path=ppt/slides/_rels/slide3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63.sv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55.sv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image" Target="../media/image97.svg"/><Relationship Id="rId3" Type="http://schemas.openxmlformats.org/officeDocument/2006/relationships/image" Target="../media/image92.png"/><Relationship Id="rId7" Type="http://schemas.openxmlformats.org/officeDocument/2006/relationships/image" Target="../media/image96.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95.svg"/><Relationship Id="rId5" Type="http://schemas.openxmlformats.org/officeDocument/2006/relationships/image" Target="../media/image94.png"/><Relationship Id="rId10" Type="http://schemas.openxmlformats.org/officeDocument/2006/relationships/image" Target="../media/image99.svg"/><Relationship Id="rId4" Type="http://schemas.openxmlformats.org/officeDocument/2006/relationships/image" Target="../media/image93.svg"/><Relationship Id="rId9" Type="http://schemas.openxmlformats.org/officeDocument/2006/relationships/image" Target="../media/image9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sv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1.sv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2"/>
          <a:stretch>
            <a:fillRect/>
          </a:stretch>
        </p:blipFill>
        <p:spPr>
          <a:xfrm rot="8886303">
            <a:off x="3958929" y="2159835"/>
            <a:ext cx="7760344" cy="6335594"/>
          </a:xfrm>
          <a:prstGeom prst="rect">
            <a:avLst/>
          </a:prstGeom>
        </p:spPr>
      </p:pic>
      <p:pic>
        <p:nvPicPr>
          <p:cNvPr id="4" name="Picture 3"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343992" y="4244780"/>
            <a:ext cx="1678520" cy="519271"/>
          </a:xfrm>
          <a:prstGeom prst="rect">
            <a:avLst/>
          </a:prstGeom>
        </p:spPr>
      </p:pic>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4"/>
          <a:stretch>
            <a:fillRect/>
          </a:stretch>
        </p:blipFill>
        <p:spPr>
          <a:xfrm>
            <a:off x="343991" y="202428"/>
            <a:ext cx="1965288" cy="500956"/>
          </a:xfrm>
          <a:prstGeom prst="rect">
            <a:avLst/>
          </a:prstGeom>
        </p:spPr>
      </p:pic>
      <p:sp>
        <p:nvSpPr>
          <p:cNvPr id="2" name="object 3">
            <a:extLst>
              <a:ext uri="{FF2B5EF4-FFF2-40B4-BE49-F238E27FC236}">
                <a16:creationId xmlns:a16="http://schemas.microsoft.com/office/drawing/2014/main" id="{F99FF89D-C401-B174-FDBF-40234EF16827}"/>
              </a:ext>
            </a:extLst>
          </p:cNvPr>
          <p:cNvSpPr txBox="1"/>
          <p:nvPr/>
        </p:nvSpPr>
        <p:spPr>
          <a:xfrm>
            <a:off x="395857" y="994756"/>
            <a:ext cx="4388581" cy="951020"/>
          </a:xfrm>
          <a:prstGeom prst="rect">
            <a:avLst/>
          </a:prstGeom>
        </p:spPr>
        <p:txBody>
          <a:bodyPr vert="horz" wrap="square" lIns="0" tIns="5198" rIns="0" bIns="0" rtlCol="0">
            <a:spAutoFit/>
          </a:bodyPr>
          <a:lstStyle/>
          <a:p>
            <a:pPr marL="5776" marR="2311" algn="l" defTabSz="415869">
              <a:lnSpc>
                <a:spcPct val="100600"/>
              </a:lnSpc>
              <a:spcBef>
                <a:spcPts val="41"/>
              </a:spcBef>
            </a:pPr>
            <a:r>
              <a:rPr lang="en-GB" sz="3093" spc="7">
                <a:solidFill>
                  <a:srgbClr val="1F355E"/>
                </a:solidFill>
                <a:latin typeface="Arial Black" panose="020B0604020202020204" pitchFamily="34" charset="0"/>
                <a:cs typeface="Arial Black" panose="020B0604020202020204" pitchFamily="34" charset="0"/>
              </a:rPr>
              <a:t>Digitally Enabling the One Bay Way</a:t>
            </a:r>
            <a:endParaRPr lang="en-GB" sz="3093">
              <a:solidFill>
                <a:srgbClr val="1F355E"/>
              </a:solidFill>
              <a:latin typeface="Arial Black" panose="020B0604020202020204" pitchFamily="34" charset="0"/>
              <a:cs typeface="Arial Black" panose="020B0604020202020204" pitchFamily="34" charset="0"/>
            </a:endParaRPr>
          </a:p>
        </p:txBody>
      </p:sp>
      <p:sp>
        <p:nvSpPr>
          <p:cNvPr id="6" name="TextBox 5">
            <a:extLst>
              <a:ext uri="{FF2B5EF4-FFF2-40B4-BE49-F238E27FC236}">
                <a16:creationId xmlns:a16="http://schemas.microsoft.com/office/drawing/2014/main" id="{7770EEC9-88AA-C33C-2414-312BDC267A01}"/>
              </a:ext>
            </a:extLst>
          </p:cNvPr>
          <p:cNvSpPr txBox="1"/>
          <p:nvPr/>
        </p:nvSpPr>
        <p:spPr>
          <a:xfrm>
            <a:off x="354965" y="2136692"/>
            <a:ext cx="6404394" cy="1434239"/>
          </a:xfrm>
          <a:prstGeom prst="rect">
            <a:avLst/>
          </a:prstGeom>
          <a:noFill/>
        </p:spPr>
        <p:txBody>
          <a:bodyPr wrap="square">
            <a:spAutoFit/>
          </a:bodyPr>
          <a:lstStyle/>
          <a:p>
            <a:pPr marL="5776" marR="2311" algn="l" defTabSz="415869">
              <a:lnSpc>
                <a:spcPct val="100600"/>
              </a:lnSpc>
              <a:spcBef>
                <a:spcPts val="41"/>
              </a:spcBef>
            </a:pPr>
            <a:r>
              <a:rPr lang="en-GB" sz="1274" spc="7">
                <a:solidFill>
                  <a:srgbClr val="1F355E"/>
                </a:solidFill>
                <a:latin typeface="Arial Black" panose="020B0604020202020204" pitchFamily="34" charset="0"/>
              </a:rPr>
              <a:t>Our organisational approach to service driven transformation for digital, data and technology</a:t>
            </a:r>
            <a:br>
              <a:rPr lang="en-GB" sz="3093" spc="7">
                <a:solidFill>
                  <a:srgbClr val="1F355E"/>
                </a:solidFill>
                <a:latin typeface="Arial Black" panose="020B0604020202020204" pitchFamily="34" charset="0"/>
              </a:rPr>
            </a:br>
            <a:endParaRPr lang="en-GB" sz="3093" spc="7">
              <a:solidFill>
                <a:srgbClr val="1F355E"/>
              </a:solidFill>
              <a:latin typeface="Arial Black" panose="020B0604020202020204" pitchFamily="34" charset="0"/>
            </a:endParaRPr>
          </a:p>
          <a:p>
            <a:pPr marL="5776" marR="2311" defTabSz="415869">
              <a:lnSpc>
                <a:spcPct val="100600"/>
              </a:lnSpc>
              <a:spcBef>
                <a:spcPts val="41"/>
              </a:spcBef>
            </a:pPr>
            <a:endParaRPr lang="en-GB" sz="3093" spc="7">
              <a:solidFill>
                <a:srgbClr val="1F355E"/>
              </a:solidFill>
              <a:latin typeface="Arial Black" panose="020B0604020202020204" pitchFamily="34" charset="0"/>
            </a:endParaRPr>
          </a:p>
        </p:txBody>
      </p:sp>
    </p:spTree>
    <p:extLst>
      <p:ext uri="{BB962C8B-B14F-4D97-AF65-F5344CB8AC3E}">
        <p14:creationId xmlns:p14="http://schemas.microsoft.com/office/powerpoint/2010/main" val="34473328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Graphic 44" descr="Cheers with solid fill">
            <a:extLst>
              <a:ext uri="{FF2B5EF4-FFF2-40B4-BE49-F238E27FC236}">
                <a16:creationId xmlns:a16="http://schemas.microsoft.com/office/drawing/2014/main" id="{1BDC2F8A-C1AE-64E3-BFC2-6A216782B6C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31581" y="1946884"/>
            <a:ext cx="515252" cy="515252"/>
          </a:xfrm>
          <a:prstGeom prst="rect">
            <a:avLst/>
          </a:prstGeom>
        </p:spPr>
      </p:pic>
      <p:pic>
        <p:nvPicPr>
          <p:cNvPr id="46" name="Graphic 45" descr="Lightbulb and pencil with solid fill">
            <a:extLst>
              <a:ext uri="{FF2B5EF4-FFF2-40B4-BE49-F238E27FC236}">
                <a16:creationId xmlns:a16="http://schemas.microsoft.com/office/drawing/2014/main" id="{FD70F71D-BFD2-C3A0-FD0F-75A01853446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955977" y="2229610"/>
            <a:ext cx="468411" cy="468411"/>
          </a:xfrm>
          <a:prstGeom prst="rect">
            <a:avLst/>
          </a:prstGeom>
        </p:spPr>
      </p:pic>
      <p:pic>
        <p:nvPicPr>
          <p:cNvPr id="48" name="Graphic 47" descr="Hockey Stick Curve Graph with solid fill">
            <a:extLst>
              <a:ext uri="{FF2B5EF4-FFF2-40B4-BE49-F238E27FC236}">
                <a16:creationId xmlns:a16="http://schemas.microsoft.com/office/drawing/2014/main" id="{C4C30D26-E913-3FB2-49CA-8018B3EE833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963102" y="2192643"/>
            <a:ext cx="515252" cy="515252"/>
          </a:xfrm>
          <a:prstGeom prst="rect">
            <a:avLst/>
          </a:prstGeom>
        </p:spPr>
      </p:pic>
      <p:pic>
        <p:nvPicPr>
          <p:cNvPr id="49" name="Graphic 48" descr="Arrow circle with solid fill">
            <a:extLst>
              <a:ext uri="{FF2B5EF4-FFF2-40B4-BE49-F238E27FC236}">
                <a16:creationId xmlns:a16="http://schemas.microsoft.com/office/drawing/2014/main" id="{374FCFE7-2486-51C5-AC74-F6BCE68B5F9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442869" y="1891832"/>
            <a:ext cx="623455" cy="623455"/>
          </a:xfrm>
          <a:prstGeom prst="rect">
            <a:avLst/>
          </a:prstGeom>
        </p:spPr>
      </p:pic>
      <p:cxnSp>
        <p:nvCxnSpPr>
          <p:cNvPr id="54" name="Straight Connector 53">
            <a:extLst>
              <a:ext uri="{FF2B5EF4-FFF2-40B4-BE49-F238E27FC236}">
                <a16:creationId xmlns:a16="http://schemas.microsoft.com/office/drawing/2014/main" id="{9AD68589-8882-4711-C9A9-6B028C3B5A90}"/>
              </a:ext>
            </a:extLst>
          </p:cNvPr>
          <p:cNvCxnSpPr>
            <a:cxnSpLocks/>
          </p:cNvCxnSpPr>
          <p:nvPr/>
        </p:nvCxnSpPr>
        <p:spPr>
          <a:xfrm flipH="1">
            <a:off x="7773537" y="2605624"/>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sp>
        <p:nvSpPr>
          <p:cNvPr id="55" name="Title 1">
            <a:extLst>
              <a:ext uri="{FF2B5EF4-FFF2-40B4-BE49-F238E27FC236}">
                <a16:creationId xmlns:a16="http://schemas.microsoft.com/office/drawing/2014/main" id="{90874498-5AF4-7B4C-E0EE-5A157EA23743}"/>
              </a:ext>
            </a:extLst>
          </p:cNvPr>
          <p:cNvSpPr txBox="1">
            <a:spLocks/>
          </p:cNvSpPr>
          <p:nvPr/>
        </p:nvSpPr>
        <p:spPr>
          <a:xfrm>
            <a:off x="1224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endParaRPr lang="en-GB" sz="2400"/>
          </a:p>
        </p:txBody>
      </p:sp>
      <p:sp>
        <p:nvSpPr>
          <p:cNvPr id="2" name="Footer Placeholder 3">
            <a:extLst>
              <a:ext uri="{FF2B5EF4-FFF2-40B4-BE49-F238E27FC236}">
                <a16:creationId xmlns:a16="http://schemas.microsoft.com/office/drawing/2014/main" id="{8BA0DADF-D958-DA17-A0EF-6B0CC8F3F9BB}"/>
              </a:ext>
            </a:extLst>
          </p:cNvPr>
          <p:cNvSpPr>
            <a:spLocks noGrp="1"/>
          </p:cNvSpPr>
          <p:nvPr>
            <p:ph type="ftr" sz="quarter" idx="3"/>
          </p:nvPr>
        </p:nvSpPr>
        <p:spPr>
          <a:xfrm>
            <a:off x="2211439" y="4742642"/>
            <a:ext cx="5039902" cy="332455"/>
          </a:xfrm>
        </p:spPr>
        <p:txBody>
          <a:bodyPr/>
          <a:lstStyle/>
          <a:p>
            <a:r>
              <a:rPr lang="en-GB"/>
              <a:t>Digitally Enabling The One Bay Way</a:t>
            </a:r>
          </a:p>
        </p:txBody>
      </p:sp>
      <p:grpSp>
        <p:nvGrpSpPr>
          <p:cNvPr id="17" name="Group 16">
            <a:extLst>
              <a:ext uri="{FF2B5EF4-FFF2-40B4-BE49-F238E27FC236}">
                <a16:creationId xmlns:a16="http://schemas.microsoft.com/office/drawing/2014/main" id="{3CEE83E8-0862-B122-342A-A237FB249DDB}"/>
              </a:ext>
            </a:extLst>
          </p:cNvPr>
          <p:cNvGrpSpPr/>
          <p:nvPr/>
        </p:nvGrpSpPr>
        <p:grpSpPr>
          <a:xfrm>
            <a:off x="-1" y="-5787"/>
            <a:ext cx="9143998" cy="165595"/>
            <a:chOff x="374266" y="2474302"/>
            <a:chExt cx="13719657" cy="820603"/>
          </a:xfrm>
        </p:grpSpPr>
        <p:sp>
          <p:nvSpPr>
            <p:cNvPr id="4" name="Arrow: Pentagon 3">
              <a:extLst>
                <a:ext uri="{FF2B5EF4-FFF2-40B4-BE49-F238E27FC236}">
                  <a16:creationId xmlns:a16="http://schemas.microsoft.com/office/drawing/2014/main" id="{FC6027A8-5988-2E0B-F4C6-316B90E63D5D}"/>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2" name="Arrow: Chevron 11">
              <a:extLst>
                <a:ext uri="{FF2B5EF4-FFF2-40B4-BE49-F238E27FC236}">
                  <a16:creationId xmlns:a16="http://schemas.microsoft.com/office/drawing/2014/main" id="{9F5E6257-E4AD-5B90-69C9-C84A743B1F66}"/>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3" name="Arrow: Chevron 12">
              <a:extLst>
                <a:ext uri="{FF2B5EF4-FFF2-40B4-BE49-F238E27FC236}">
                  <a16:creationId xmlns:a16="http://schemas.microsoft.com/office/drawing/2014/main" id="{7BF68D7A-A170-D3F8-B81E-D20CB3D67A98}"/>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4" name="Arrow: Chevron 13">
              <a:extLst>
                <a:ext uri="{FF2B5EF4-FFF2-40B4-BE49-F238E27FC236}">
                  <a16:creationId xmlns:a16="http://schemas.microsoft.com/office/drawing/2014/main" id="{99F2490D-451C-171A-9A86-31CF6721ECBC}"/>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5" name="Arrow: Chevron 14">
              <a:extLst>
                <a:ext uri="{FF2B5EF4-FFF2-40B4-BE49-F238E27FC236}">
                  <a16:creationId xmlns:a16="http://schemas.microsoft.com/office/drawing/2014/main" id="{95063210-ACF0-5AF7-451E-B7F40C17BAEC}"/>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6" name="Arrow: Chevron 15">
              <a:extLst>
                <a:ext uri="{FF2B5EF4-FFF2-40B4-BE49-F238E27FC236}">
                  <a16:creationId xmlns:a16="http://schemas.microsoft.com/office/drawing/2014/main" id="{56A2AF30-69EC-6C1B-DA46-D16138DE306A}"/>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
        <p:nvSpPr>
          <p:cNvPr id="8" name="Rectangle 7">
            <a:extLst>
              <a:ext uri="{FF2B5EF4-FFF2-40B4-BE49-F238E27FC236}">
                <a16:creationId xmlns:a16="http://schemas.microsoft.com/office/drawing/2014/main" id="{5EB8DE19-410C-FE6C-E3F1-7A5CBC1FD8DB}"/>
              </a:ext>
            </a:extLst>
          </p:cNvPr>
          <p:cNvSpPr/>
          <p:nvPr/>
        </p:nvSpPr>
        <p:spPr>
          <a:xfrm>
            <a:off x="2872762" y="2764799"/>
            <a:ext cx="2924751" cy="309599"/>
          </a:xfrm>
          <a:prstGeom prst="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GB" sz="1050" b="0" kern="1200">
                <a:solidFill>
                  <a:prstClr val="white"/>
                </a:solidFill>
                <a:latin typeface="Arial Black" panose="020B0A04020102020204" pitchFamily="34" charset="0"/>
                <a:ea typeface="+mn-ea"/>
                <a:cs typeface="Arial" panose="020B0604020202020204" pitchFamily="34" charset="0"/>
                <a:sym typeface="Helvetica Neue Medium"/>
              </a:rPr>
              <a:t>Financial cash-releasing benefits</a:t>
            </a:r>
          </a:p>
        </p:txBody>
      </p:sp>
      <p:sp>
        <p:nvSpPr>
          <p:cNvPr id="9" name="Rectangle 8">
            <a:extLst>
              <a:ext uri="{FF2B5EF4-FFF2-40B4-BE49-F238E27FC236}">
                <a16:creationId xmlns:a16="http://schemas.microsoft.com/office/drawing/2014/main" id="{28177F2C-6D9E-FBC8-5F69-1BC7B607FE53}"/>
              </a:ext>
            </a:extLst>
          </p:cNvPr>
          <p:cNvSpPr/>
          <p:nvPr/>
        </p:nvSpPr>
        <p:spPr>
          <a:xfrm>
            <a:off x="6076373" y="2764800"/>
            <a:ext cx="2924751" cy="309600"/>
          </a:xfrm>
          <a:prstGeom prst="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GB" sz="1050" b="0" kern="1200">
                <a:solidFill>
                  <a:prstClr val="white"/>
                </a:solidFill>
                <a:latin typeface="Arial Black" panose="020B0A04020102020204" pitchFamily="34" charset="0"/>
                <a:ea typeface="+mn-ea"/>
                <a:cs typeface="Arial" panose="020B0604020202020204" pitchFamily="34" charset="0"/>
                <a:sym typeface="Helvetica Neue Medium"/>
              </a:rPr>
              <a:t>Financial but non-cash releasing benefits</a:t>
            </a:r>
          </a:p>
        </p:txBody>
      </p:sp>
      <p:sp>
        <p:nvSpPr>
          <p:cNvPr id="10" name="Rectangle 9">
            <a:extLst>
              <a:ext uri="{FF2B5EF4-FFF2-40B4-BE49-F238E27FC236}">
                <a16:creationId xmlns:a16="http://schemas.microsoft.com/office/drawing/2014/main" id="{0B607F9F-807F-2F73-326D-42D8668A6FBE}"/>
              </a:ext>
            </a:extLst>
          </p:cNvPr>
          <p:cNvSpPr/>
          <p:nvPr/>
        </p:nvSpPr>
        <p:spPr>
          <a:xfrm>
            <a:off x="2872763" y="592988"/>
            <a:ext cx="2924751" cy="257646"/>
          </a:xfrm>
          <a:prstGeom prst="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GB" sz="1050" b="0" kern="1200">
                <a:solidFill>
                  <a:prstClr val="white"/>
                </a:solidFill>
                <a:latin typeface="Arial Black" panose="020B0A04020102020204" pitchFamily="34" charset="0"/>
                <a:ea typeface="+mn-ea"/>
                <a:cs typeface="Arial" panose="020B0604020202020204" pitchFamily="34" charset="0"/>
                <a:sym typeface="Helvetica Neue Medium"/>
              </a:rPr>
              <a:t>Public / societal benefits</a:t>
            </a:r>
          </a:p>
        </p:txBody>
      </p:sp>
      <p:sp>
        <p:nvSpPr>
          <p:cNvPr id="11" name="Rectangle 10">
            <a:extLst>
              <a:ext uri="{FF2B5EF4-FFF2-40B4-BE49-F238E27FC236}">
                <a16:creationId xmlns:a16="http://schemas.microsoft.com/office/drawing/2014/main" id="{AD9FB41F-5DCF-DEC1-401C-0E77A2B22E94}"/>
              </a:ext>
            </a:extLst>
          </p:cNvPr>
          <p:cNvSpPr/>
          <p:nvPr/>
        </p:nvSpPr>
        <p:spPr>
          <a:xfrm>
            <a:off x="6076375" y="593209"/>
            <a:ext cx="2924751" cy="257646"/>
          </a:xfrm>
          <a:prstGeom prst="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GB" sz="1050" b="0" kern="1200">
                <a:solidFill>
                  <a:prstClr val="white"/>
                </a:solidFill>
                <a:latin typeface="Arial Black" panose="020B0A04020102020204" pitchFamily="34" charset="0"/>
                <a:ea typeface="+mn-ea"/>
                <a:cs typeface="Arial" panose="020B0604020202020204" pitchFamily="34" charset="0"/>
                <a:sym typeface="Helvetica Neue Medium"/>
              </a:rPr>
              <a:t>Qualitative benefits</a:t>
            </a:r>
          </a:p>
        </p:txBody>
      </p:sp>
      <p:sp>
        <p:nvSpPr>
          <p:cNvPr id="18" name="Rectangle 17">
            <a:extLst>
              <a:ext uri="{FF2B5EF4-FFF2-40B4-BE49-F238E27FC236}">
                <a16:creationId xmlns:a16="http://schemas.microsoft.com/office/drawing/2014/main" id="{01DDAA4F-9A02-B035-ADF5-FEA045330CA7}"/>
              </a:ext>
            </a:extLst>
          </p:cNvPr>
          <p:cNvSpPr/>
          <p:nvPr/>
        </p:nvSpPr>
        <p:spPr>
          <a:xfrm>
            <a:off x="2872761" y="3074399"/>
            <a:ext cx="2924751" cy="1604567"/>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Reducing the Lifetime Cost of Care: By using digital and data to improve the health and wellbeing of the population we care for, as well as improved outcomes for our patients, will reduce avoidable admissions to hospital and enable step-down care to happen more quickly </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Prioritising Delivery of Existing Systems: Rationalising and prioritising the delivery of existing systems will lead to some cost savings over time and free up the capacity of our digital team to deliver other solutions</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Reducing Costs from Paper Records: By transitioning to a paperless / paper light service less money will be spent on printing and postage of paper records and letters</a:t>
            </a:r>
          </a:p>
        </p:txBody>
      </p:sp>
      <p:sp>
        <p:nvSpPr>
          <p:cNvPr id="19" name="Rectangle 18">
            <a:extLst>
              <a:ext uri="{FF2B5EF4-FFF2-40B4-BE49-F238E27FC236}">
                <a16:creationId xmlns:a16="http://schemas.microsoft.com/office/drawing/2014/main" id="{733E5DC6-67DC-D3F6-BD26-ED0981858EBC}"/>
              </a:ext>
            </a:extLst>
          </p:cNvPr>
          <p:cNvSpPr/>
          <p:nvPr/>
        </p:nvSpPr>
        <p:spPr>
          <a:xfrm>
            <a:off x="6076373" y="3074400"/>
            <a:ext cx="2924751" cy="1604345"/>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Delivering a Sustainable Service: Providing health and care services which are sustainable - environmentally, financially and operationally</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Improved Clinical Efficiencies: Enabling the use of data, insight and intelligence to iterate, improve and innovate digital and non-digital services thereby increasing the efficiency and efficacy of care delivery </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Delivering Operational Efficiencies: Enhancing the use of data and digital systems for operational purposes, will reduce the burden of administrative processes and allow us to better optimise the use of resources</a:t>
            </a:r>
          </a:p>
        </p:txBody>
      </p:sp>
      <p:sp>
        <p:nvSpPr>
          <p:cNvPr id="36" name="Rectangle 35">
            <a:extLst>
              <a:ext uri="{FF2B5EF4-FFF2-40B4-BE49-F238E27FC236}">
                <a16:creationId xmlns:a16="http://schemas.microsoft.com/office/drawing/2014/main" id="{746ACF30-04EE-80AE-C282-524BE6326DF5}"/>
              </a:ext>
            </a:extLst>
          </p:cNvPr>
          <p:cNvSpPr/>
          <p:nvPr/>
        </p:nvSpPr>
        <p:spPr>
          <a:xfrm>
            <a:off x="2872763" y="850412"/>
            <a:ext cx="2924751" cy="1914388"/>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Improving Patient Care Access: Facilitating easier access to healthcare services, particularly benefitting those who experience barriers in accessing face-to-face services</a:t>
            </a:r>
            <a:endParaRPr lang="en-US" sz="800" b="0" kern="1200">
              <a:solidFill>
                <a:srgbClr val="1F355E"/>
              </a:solidFill>
              <a:latin typeface="Arial" panose="020B0604020202020204" pitchFamily="34" charset="0"/>
              <a:ea typeface="+mn-ea"/>
              <a:cs typeface="Arial" panose="020B0604020202020204" pitchFamily="34" charset="0"/>
              <a:sym typeface="Helvetica Neue Medium"/>
            </a:endParaRPr>
          </a:p>
          <a:p>
            <a:pPr marL="171446" indent="-171446" algn="l" defTabSz="825479">
              <a:buFont typeface="Arial" panose="020B0604020202020204" pitchFamily="34" charset="0"/>
              <a:buChar char="•"/>
            </a:pPr>
            <a:r>
              <a:rPr lang="en-US" sz="800" b="0" kern="1200">
                <a:solidFill>
                  <a:srgbClr val="1F355E"/>
                </a:solidFill>
                <a:latin typeface="Arial" panose="020B0604020202020204" pitchFamily="34" charset="0"/>
                <a:ea typeface="+mn-ea"/>
                <a:cs typeface="Arial" panose="020B0604020202020204" pitchFamily="34" charset="0"/>
                <a:sym typeface="Helvetica Neue Medium"/>
              </a:rPr>
              <a:t>Improving Population Health: Using digital tools and insights to monitor population health trends, enabling timely responses as well as delivering patient-facing digital services to improve the health of our citizens</a:t>
            </a:r>
          </a:p>
          <a:p>
            <a:pPr marL="171446" indent="-171446" algn="l" defTabSz="825479">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Raising the Bar for Digital Provision in Wales: Promoting digital innovation and progress across Wales through leading on implementing the most exciting and innovative solutions</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Strengthening Research &amp; Innovation: Expanding the availability of data for research endeavours will drive long-term improvements in patient care and population health</a:t>
            </a:r>
          </a:p>
        </p:txBody>
      </p:sp>
      <p:sp>
        <p:nvSpPr>
          <p:cNvPr id="56" name="Rectangle 55">
            <a:extLst>
              <a:ext uri="{FF2B5EF4-FFF2-40B4-BE49-F238E27FC236}">
                <a16:creationId xmlns:a16="http://schemas.microsoft.com/office/drawing/2014/main" id="{779BB829-719A-24E5-3904-36559CAEAF4A}"/>
              </a:ext>
            </a:extLst>
          </p:cNvPr>
          <p:cNvSpPr/>
          <p:nvPr/>
        </p:nvSpPr>
        <p:spPr>
          <a:xfrm>
            <a:off x="6076375" y="850635"/>
            <a:ext cx="2924751" cy="1914165"/>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Empowering Patients: Creating digital services which empower patients to actively and meaningfully engage and manage their health care thereby improving the patient experience and their outcomes</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Empowered Healthcare Professionals: Meeting the user needs of our clinical professionals to equip them with the tools and skills to deliver improved care for our patients </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Improved Patient Experience and Outcomes: Delivering digital and non-digital health and care services, improving the quality, safety and timeliness of the care our patients receive improving both their care experience and their care outcomes</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Increased Healthcare Equity: Addressing health inequalities and disparities in terms of access and outcomes for the Swansea Bay population </a:t>
            </a:r>
          </a:p>
          <a:p>
            <a:pPr marL="171446" indent="-171446" algn="l" defTabSz="825479" hangingPunct="1">
              <a:buFont typeface="Arial" panose="020B0604020202020204" pitchFamily="34" charset="0"/>
              <a:buChar char="•"/>
            </a:pPr>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59" name="Rectangle 58">
            <a:extLst>
              <a:ext uri="{FF2B5EF4-FFF2-40B4-BE49-F238E27FC236}">
                <a16:creationId xmlns:a16="http://schemas.microsoft.com/office/drawing/2014/main" id="{3CBC125B-378A-CA61-2298-B45BCC9C33FD}"/>
              </a:ext>
            </a:extLst>
          </p:cNvPr>
          <p:cNvSpPr/>
          <p:nvPr/>
        </p:nvSpPr>
        <p:spPr>
          <a:xfrm>
            <a:off x="256657" y="683391"/>
            <a:ext cx="2173604" cy="3876578"/>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algn="l" defTabSz="825479">
              <a:spcAft>
                <a:spcPts val="600"/>
              </a:spcAft>
            </a:pPr>
            <a:r>
              <a:rPr lang="en-GB" sz="800" b="0" kern="1200">
                <a:solidFill>
                  <a:srgbClr val="1F355E"/>
                </a:solidFill>
                <a:latin typeface="Arial"/>
                <a:ea typeface="+mn-ea"/>
                <a:cs typeface="Arial"/>
                <a:sym typeface="Helvetica Neue Medium"/>
              </a:rPr>
              <a:t>Digitally enabling the One Bay Way will require a significant increase in investment of resources into digital solutions and ways of working, with anticipated annual expenditure on digital solutions expected to double during the next 10 years. </a:t>
            </a:r>
            <a:r>
              <a:rPr lang="en-GB" sz="800" kern="1200">
                <a:solidFill>
                  <a:srgbClr val="1F355E"/>
                </a:solidFill>
                <a:latin typeface="Arial"/>
                <a:ea typeface="+mn-ea"/>
                <a:cs typeface="Arial"/>
                <a:sym typeface="Helvetica Neue Medium"/>
              </a:rPr>
              <a:t>Funding requirements will be identified via the IMTP process and justified via local and national business cases as appropriate. </a:t>
            </a:r>
            <a:endParaRPr lang="en-US" sz="800" kern="1200">
              <a:solidFill>
                <a:srgbClr val="1F355E"/>
              </a:solidFill>
              <a:latin typeface="Arial"/>
              <a:ea typeface="+mn-ea"/>
              <a:cs typeface="Arial"/>
            </a:endParaRPr>
          </a:p>
          <a:p>
            <a:pPr algn="l" defTabSz="825479">
              <a:spcAft>
                <a:spcPts val="600"/>
              </a:spcAft>
            </a:pPr>
            <a:r>
              <a:rPr lang="en-GB" sz="800" b="0" kern="1200">
                <a:solidFill>
                  <a:srgbClr val="1F355E"/>
                </a:solidFill>
                <a:latin typeface="Arial"/>
                <a:ea typeface="+mn-ea"/>
                <a:cs typeface="Arial"/>
                <a:sym typeface="Helvetica Neue Medium"/>
              </a:rPr>
              <a:t>Significant cash releasing savings will be required to ensure the delivery of sustainable high-quality services to our population. </a:t>
            </a:r>
            <a:endParaRPr lang="en-GB" sz="800">
              <a:latin typeface="Arial"/>
              <a:cs typeface="Arial"/>
            </a:endParaRPr>
          </a:p>
          <a:p>
            <a:pPr algn="l" defTabSz="825479">
              <a:spcAft>
                <a:spcPts val="600"/>
              </a:spcAft>
            </a:pPr>
            <a:r>
              <a:rPr lang="en-GB" sz="800" b="0" kern="1200">
                <a:solidFill>
                  <a:srgbClr val="1F355E"/>
                </a:solidFill>
                <a:latin typeface="Arial"/>
                <a:ea typeface="+mn-ea"/>
                <a:cs typeface="Arial"/>
                <a:sym typeface="Helvetica Neue Medium"/>
              </a:rPr>
              <a:t>Investment decisions will have to be taken throughout the strategy period, supported by the appropriate governance, that will influence the pace and scale of change.</a:t>
            </a:r>
            <a:endParaRPr lang="en-GB" sz="800" b="0" kern="1200">
              <a:solidFill>
                <a:srgbClr val="1F355E"/>
              </a:solidFill>
              <a:latin typeface="Arial"/>
              <a:ea typeface="+mn-ea"/>
              <a:cs typeface="Arial"/>
            </a:endParaRPr>
          </a:p>
          <a:p>
            <a:pPr algn="l" defTabSz="825479">
              <a:spcAft>
                <a:spcPts val="600"/>
              </a:spcAft>
            </a:pPr>
            <a:r>
              <a:rPr lang="en-GB" sz="800" b="0" kern="1200">
                <a:solidFill>
                  <a:srgbClr val="1F355E"/>
                </a:solidFill>
                <a:latin typeface="Arial"/>
                <a:ea typeface="+mn-ea"/>
                <a:cs typeface="Arial"/>
                <a:sym typeface="Helvetica Neue Medium"/>
              </a:rPr>
              <a:t>Delivery of the Strategy will allow for more integrated solutions, leading to: </a:t>
            </a:r>
            <a:endParaRPr lang="en-GB" sz="800" b="0" kern="1200">
              <a:solidFill>
                <a:srgbClr val="1F355E"/>
              </a:solidFill>
              <a:latin typeface="Arial"/>
              <a:ea typeface="+mn-ea"/>
              <a:cs typeface="Arial"/>
            </a:endParaRPr>
          </a:p>
          <a:p>
            <a:pPr marL="170815" indent="-170815" algn="l" defTabSz="825479">
              <a:spcAft>
                <a:spcPts val="600"/>
              </a:spcAft>
              <a:buFont typeface="Arial" panose="020B0604020202020204" pitchFamily="34" charset="0"/>
              <a:buChar char="•"/>
            </a:pPr>
            <a:r>
              <a:rPr lang="en-GB" sz="800" b="0" kern="1200">
                <a:solidFill>
                  <a:srgbClr val="1F355E"/>
                </a:solidFill>
                <a:latin typeface="Arial"/>
                <a:ea typeface="+mn-ea"/>
                <a:cs typeface="Arial"/>
                <a:sym typeface="Helvetica Neue Medium"/>
              </a:rPr>
              <a:t>a more streamlined experience for users</a:t>
            </a:r>
            <a:endParaRPr lang="en-GB" sz="800" b="0" kern="1200">
              <a:solidFill>
                <a:srgbClr val="1F355E"/>
              </a:solidFill>
              <a:latin typeface="Arial"/>
              <a:ea typeface="+mn-ea"/>
              <a:cs typeface="Arial"/>
            </a:endParaRPr>
          </a:p>
          <a:p>
            <a:pPr marL="170815" indent="-170815" algn="l" defTabSz="825479">
              <a:spcAft>
                <a:spcPts val="600"/>
              </a:spcAft>
              <a:buFont typeface="Arial" panose="020B0604020202020204" pitchFamily="34" charset="0"/>
              <a:buChar char="•"/>
            </a:pPr>
            <a:r>
              <a:rPr lang="en-GB" sz="800" b="0" kern="1200">
                <a:solidFill>
                  <a:srgbClr val="1F355E"/>
                </a:solidFill>
                <a:latin typeface="Arial"/>
                <a:ea typeface="+mn-ea"/>
                <a:cs typeface="Arial"/>
                <a:sym typeface="Helvetica Neue Medium"/>
              </a:rPr>
              <a:t>reduced maintenance load for digital teams,</a:t>
            </a:r>
            <a:endParaRPr lang="en-GB" sz="800" b="0" kern="1200">
              <a:solidFill>
                <a:srgbClr val="1F355E"/>
              </a:solidFill>
              <a:latin typeface="Arial"/>
              <a:ea typeface="+mn-ea"/>
              <a:cs typeface="Arial"/>
            </a:endParaRPr>
          </a:p>
          <a:p>
            <a:pPr marL="170815" indent="-170815" algn="l" defTabSz="825479">
              <a:spcAft>
                <a:spcPts val="600"/>
              </a:spcAft>
              <a:buFont typeface="Arial" panose="020B0604020202020204" pitchFamily="34" charset="0"/>
              <a:buChar char="•"/>
            </a:pPr>
            <a:r>
              <a:rPr lang="en-GB" sz="800" b="0" kern="1200">
                <a:solidFill>
                  <a:srgbClr val="1F355E"/>
                </a:solidFill>
                <a:latin typeface="Arial"/>
                <a:ea typeface="+mn-ea"/>
                <a:cs typeface="Arial"/>
                <a:sym typeface="Helvetica Neue Medium"/>
              </a:rPr>
              <a:t>improved data security and system resilience in compliance with the ‘5 Safes; framework</a:t>
            </a:r>
            <a:endParaRPr lang="en-GB" sz="800" b="0" kern="1200">
              <a:solidFill>
                <a:srgbClr val="1F355E"/>
              </a:solidFill>
              <a:latin typeface="Arial"/>
              <a:ea typeface="+mn-ea"/>
              <a:cs typeface="Arial"/>
            </a:endParaRPr>
          </a:p>
          <a:p>
            <a:pPr marL="170815" indent="-170815" algn="l" defTabSz="825479">
              <a:spcAft>
                <a:spcPts val="600"/>
              </a:spcAft>
              <a:buFont typeface="Arial" panose="020B0604020202020204" pitchFamily="34" charset="0"/>
              <a:buChar char="•"/>
            </a:pPr>
            <a:r>
              <a:rPr lang="en-GB" sz="800" b="0" kern="1200">
                <a:solidFill>
                  <a:srgbClr val="1F355E"/>
                </a:solidFill>
                <a:latin typeface="Arial"/>
                <a:ea typeface="+mn-ea"/>
                <a:cs typeface="Arial"/>
                <a:sym typeface="Helvetica Neue Medium"/>
              </a:rPr>
              <a:t>reduced financial risk of overrun across multiple contracts </a:t>
            </a:r>
            <a:endParaRPr lang="en-GB" sz="800" b="0" kern="1200">
              <a:solidFill>
                <a:srgbClr val="1F355E"/>
              </a:solidFill>
              <a:latin typeface="Arial"/>
              <a:ea typeface="+mn-ea"/>
              <a:cs typeface="Arial"/>
            </a:endParaRPr>
          </a:p>
          <a:p>
            <a:pPr algn="l" defTabSz="825479">
              <a:spcAft>
                <a:spcPts val="600"/>
              </a:spcAft>
            </a:pPr>
            <a:endParaRPr lang="en-GB" sz="1050" b="0" kern="1200">
              <a:solidFill>
                <a:srgbClr val="1F355E"/>
              </a:solidFill>
              <a:latin typeface="Arial" panose="020B0604020202020204" pitchFamily="34" charset="0"/>
              <a:ea typeface="+mn-ea"/>
              <a:cs typeface="Arial" panose="020B0604020202020204" pitchFamily="34" charset="0"/>
              <a:sym typeface="Helvetica Neue Medium"/>
            </a:endParaRPr>
          </a:p>
          <a:p>
            <a:pPr algn="l" defTabSz="825479">
              <a:spcAft>
                <a:spcPts val="600"/>
              </a:spcAft>
            </a:pPr>
            <a:endParaRPr lang="en-GB" sz="1050" b="0" kern="1200">
              <a:solidFill>
                <a:prstClr val="black"/>
              </a:solidFill>
              <a:latin typeface="Aptos" panose="02110004020202020204"/>
              <a:ea typeface="+mn-ea"/>
              <a:cs typeface="+mn-cs"/>
              <a:sym typeface="Helvetica Neue Medium"/>
            </a:endParaRPr>
          </a:p>
          <a:p>
            <a:pPr marL="227965" indent="-227965" algn="l" defTabSz="825479">
              <a:spcAft>
                <a:spcPts val="600"/>
              </a:spcAft>
              <a:buFont typeface="+mj-lt"/>
              <a:buAutoNum type="arabicPeriod"/>
            </a:pPr>
            <a:endParaRPr lang="en-GB" sz="1050" b="0" kern="1200">
              <a:solidFill>
                <a:prstClr val="black"/>
              </a:solidFill>
              <a:latin typeface="Aptos" panose="02110004020202020204"/>
              <a:ea typeface="+mn-ea"/>
              <a:cs typeface="+mn-cs"/>
            </a:endParaRPr>
          </a:p>
          <a:p>
            <a:pPr algn="l" defTabSz="825479">
              <a:spcAft>
                <a:spcPts val="600"/>
              </a:spcAft>
            </a:pPr>
            <a:endParaRPr lang="en-GB" sz="1050" b="0" kern="1200">
              <a:solidFill>
                <a:prstClr val="black"/>
              </a:solidFill>
              <a:latin typeface="Aptos" panose="02110004020202020204"/>
              <a:ea typeface="+mn-ea"/>
              <a:cs typeface="+mn-cs"/>
              <a:sym typeface="Helvetica Neue Medium"/>
            </a:endParaRPr>
          </a:p>
        </p:txBody>
      </p:sp>
      <p:sp>
        <p:nvSpPr>
          <p:cNvPr id="60" name="Title 1">
            <a:extLst>
              <a:ext uri="{FF2B5EF4-FFF2-40B4-BE49-F238E27FC236}">
                <a16:creationId xmlns:a16="http://schemas.microsoft.com/office/drawing/2014/main" id="{985B34AA-5408-D741-55D2-3FAA5DB2F036}"/>
              </a:ext>
            </a:extLst>
          </p:cNvPr>
          <p:cNvSpPr txBox="1">
            <a:spLocks/>
          </p:cNvSpPr>
          <p:nvPr/>
        </p:nvSpPr>
        <p:spPr>
          <a:xfrm>
            <a:off x="93600" y="-7200"/>
            <a:ext cx="8793743"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defTabSz="309555" hangingPunct="1">
              <a:defRPr/>
            </a:pPr>
            <a:r>
              <a:rPr lang="en-GB" sz="1800">
                <a:solidFill>
                  <a:srgbClr val="1F355E"/>
                </a:solidFill>
                <a:latin typeface="Arial Black" panose="020B0A04020102020204" pitchFamily="34" charset="0"/>
              </a:rPr>
              <a:t>Delivering a Sustainable Future for Swansea Bay Health Board</a:t>
            </a:r>
            <a:endParaRPr lang="en-GB" sz="1800" strike="sngStrike">
              <a:solidFill>
                <a:srgbClr val="1F355E"/>
              </a:solidFill>
              <a:latin typeface="Arial Black" panose="020B0A04020102020204" pitchFamily="34" charset="0"/>
            </a:endParaRPr>
          </a:p>
        </p:txBody>
      </p:sp>
    </p:spTree>
    <p:extLst>
      <p:ext uri="{BB962C8B-B14F-4D97-AF65-F5344CB8AC3E}">
        <p14:creationId xmlns:p14="http://schemas.microsoft.com/office/powerpoint/2010/main" val="4084637241"/>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75BBB74-9614-12BF-C948-2DFF671AFF3A}"/>
              </a:ext>
            </a:extLst>
          </p:cNvPr>
          <p:cNvSpPr>
            <a:spLocks noGrp="1"/>
          </p:cNvSpPr>
          <p:nvPr>
            <p:ph type="body" sz="quarter" idx="11"/>
          </p:nvPr>
        </p:nvSpPr>
        <p:spPr/>
        <p:txBody>
          <a:bodyPr/>
          <a:lstStyle/>
          <a:p>
            <a:r>
              <a:rPr lang="en-GB">
                <a:cs typeface="Arial"/>
              </a:rPr>
              <a:t>Our Context  </a:t>
            </a:r>
          </a:p>
        </p:txBody>
      </p:sp>
      <p:grpSp>
        <p:nvGrpSpPr>
          <p:cNvPr id="2" name="Group 1">
            <a:extLst>
              <a:ext uri="{FF2B5EF4-FFF2-40B4-BE49-F238E27FC236}">
                <a16:creationId xmlns:a16="http://schemas.microsoft.com/office/drawing/2014/main" id="{18716077-6667-7D02-3BDC-06BA7396D26C}"/>
              </a:ext>
            </a:extLst>
          </p:cNvPr>
          <p:cNvGrpSpPr/>
          <p:nvPr/>
        </p:nvGrpSpPr>
        <p:grpSpPr>
          <a:xfrm>
            <a:off x="-1" y="-5787"/>
            <a:ext cx="9144001" cy="165595"/>
            <a:chOff x="374266" y="2474302"/>
            <a:chExt cx="13719657" cy="820603"/>
          </a:xfrm>
        </p:grpSpPr>
        <p:sp>
          <p:nvSpPr>
            <p:cNvPr id="5" name="Arrow: Pentagon 4">
              <a:extLst>
                <a:ext uri="{FF2B5EF4-FFF2-40B4-BE49-F238E27FC236}">
                  <a16:creationId xmlns:a16="http://schemas.microsoft.com/office/drawing/2014/main" id="{E46D7206-7339-8AD4-784A-ACA5FC1BCF0C}"/>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B31ADB4E-4105-49C9-5AE9-C1DD2F740A2F}"/>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52AE4D17-9CE0-C32F-1821-3D3C1CB0B475}"/>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8A937DDA-81C6-BDA4-F92B-842454156BD8}"/>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9" name="Arrow: Chevron 8">
              <a:extLst>
                <a:ext uri="{FF2B5EF4-FFF2-40B4-BE49-F238E27FC236}">
                  <a16:creationId xmlns:a16="http://schemas.microsoft.com/office/drawing/2014/main" id="{FFB0DA28-9AB5-80F0-0B58-7D58F3EA169A}"/>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0" name="Arrow: Chevron 9">
              <a:extLst>
                <a:ext uri="{FF2B5EF4-FFF2-40B4-BE49-F238E27FC236}">
                  <a16:creationId xmlns:a16="http://schemas.microsoft.com/office/drawing/2014/main" id="{ED9A0021-F357-D4C4-1309-3A5EDF742399}"/>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
        <p:nvSpPr>
          <p:cNvPr id="12" name="Footer Placeholder 3">
            <a:extLst>
              <a:ext uri="{FF2B5EF4-FFF2-40B4-BE49-F238E27FC236}">
                <a16:creationId xmlns:a16="http://schemas.microsoft.com/office/drawing/2014/main" id="{51C1DAD0-4445-098F-B121-E7E30CD3E3C4}"/>
              </a:ext>
            </a:extLst>
          </p:cNvPr>
          <p:cNvSpPr txBox="1">
            <a:spLocks/>
          </p:cNvSpPr>
          <p:nvPr/>
        </p:nvSpPr>
        <p:spPr>
          <a:xfrm>
            <a:off x="2020299" y="4627210"/>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1496128075"/>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21FCA50D-FE70-0246-F2A1-FD4D30F6513D}"/>
              </a:ext>
            </a:extLst>
          </p:cNvPr>
          <p:cNvGrpSpPr/>
          <p:nvPr/>
        </p:nvGrpSpPr>
        <p:grpSpPr>
          <a:xfrm>
            <a:off x="133530" y="609601"/>
            <a:ext cx="8894356" cy="3852626"/>
            <a:chOff x="2652852" y="672962"/>
            <a:chExt cx="6268792" cy="2302654"/>
          </a:xfrm>
        </p:grpSpPr>
        <p:sp>
          <p:nvSpPr>
            <p:cNvPr id="16" name="Rectangle 15">
              <a:extLst>
                <a:ext uri="{FF2B5EF4-FFF2-40B4-BE49-F238E27FC236}">
                  <a16:creationId xmlns:a16="http://schemas.microsoft.com/office/drawing/2014/main" id="{5410FCC1-98B6-FF46-B6BA-E317E309EAF8}"/>
                </a:ext>
              </a:extLst>
            </p:cNvPr>
            <p:cNvSpPr/>
            <p:nvPr/>
          </p:nvSpPr>
          <p:spPr>
            <a:xfrm>
              <a:off x="2652852" y="672962"/>
              <a:ext cx="6268792" cy="2302654"/>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1260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br>
                <a:rPr kumimoji="0" lang="en-US" sz="105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br>
              <a:endParaRPr kumimoji="0" lang="en-US" sz="105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228600" indent="-228600" algn="l" defTabSz="825500">
                <a:spcAft>
                  <a:spcPts val="200"/>
                </a:spcAft>
                <a:buAutoNum type="arabicPeriod"/>
              </a:pPr>
              <a:r>
                <a:rPr lang="en-US" sz="800">
                  <a:solidFill>
                    <a:srgbClr val="1F355E"/>
                  </a:solidFill>
                  <a:latin typeface="Arial" panose="020B0604020202020204" pitchFamily="34" charset="0"/>
                  <a:cs typeface="Arial" panose="020B0604020202020204" pitchFamily="34" charset="0"/>
                </a:rPr>
                <a:t>Demand for our services is growing.</a:t>
              </a: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r>
                <a:rPr lang="en-US" sz="800">
                  <a:solidFill>
                    <a:srgbClr val="1F355E"/>
                  </a:solidFill>
                  <a:latin typeface="Arial" panose="020B0604020202020204" pitchFamily="34" charset="0"/>
                  <a:cs typeface="Arial" panose="020B0604020202020204" pitchFamily="34" charset="0"/>
                </a:rPr>
                <a:t>We are still an unequal society, and this impacts our health.</a:t>
              </a: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r>
                <a:rPr lang="en-US" sz="800">
                  <a:solidFill>
                    <a:srgbClr val="1F355E"/>
                  </a:solidFill>
                  <a:latin typeface="Arial" panose="020B0604020202020204" pitchFamily="34" charset="0"/>
                  <a:cs typeface="Arial" panose="020B0604020202020204" pitchFamily="34" charset="0"/>
                </a:rPr>
                <a:t>Satisfaction with healthcare services is falling. </a:t>
              </a:r>
            </a:p>
          </p:txBody>
        </p:sp>
        <p:grpSp>
          <p:nvGrpSpPr>
            <p:cNvPr id="15" name="Group 14">
              <a:extLst>
                <a:ext uri="{FF2B5EF4-FFF2-40B4-BE49-F238E27FC236}">
                  <a16:creationId xmlns:a16="http://schemas.microsoft.com/office/drawing/2014/main" id="{34BA8523-D297-1B27-BB6B-52C70499C36F}"/>
                </a:ext>
              </a:extLst>
            </p:cNvPr>
            <p:cNvGrpSpPr/>
            <p:nvPr/>
          </p:nvGrpSpPr>
          <p:grpSpPr>
            <a:xfrm>
              <a:off x="2652852" y="2600242"/>
              <a:ext cx="6268792" cy="364972"/>
              <a:chOff x="3132304" y="3370052"/>
              <a:chExt cx="6007192" cy="364972"/>
            </a:xfrm>
          </p:grpSpPr>
          <p:sp>
            <p:nvSpPr>
              <p:cNvPr id="7" name="Rectangle 6">
                <a:extLst>
                  <a:ext uri="{FF2B5EF4-FFF2-40B4-BE49-F238E27FC236}">
                    <a16:creationId xmlns:a16="http://schemas.microsoft.com/office/drawing/2014/main" id="{57E88A75-65E1-E13D-C922-BB7989EDAE7B}"/>
                  </a:ext>
                </a:extLst>
              </p:cNvPr>
              <p:cNvSpPr/>
              <p:nvPr/>
            </p:nvSpPr>
            <p:spPr>
              <a:xfrm>
                <a:off x="3132304" y="3370059"/>
                <a:ext cx="750899" cy="364965"/>
              </a:xfrm>
              <a:prstGeom prst="rect">
                <a:avLst/>
              </a:prstGeom>
              <a:solidFill>
                <a:srgbClr val="1F355E"/>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50">
                    <a:solidFill>
                      <a:schemeClr val="bg1"/>
                    </a:solidFill>
                    <a:latin typeface="+mj-lt"/>
                    <a:ea typeface="+mn-ea"/>
                    <a:cs typeface="+mn-cs"/>
                    <a:sym typeface="Helvetica Neue Medium"/>
                  </a:rPr>
                  <a:t>£1.2bn </a:t>
                </a:r>
              </a:p>
              <a:p>
                <a:pPr marL="0" marR="0" indent="0" algn="ctr" defTabSz="825500" rtl="0" fontAlgn="auto" latinLnBrk="0" hangingPunct="0">
                  <a:lnSpc>
                    <a:spcPct val="100000"/>
                  </a:lnSpc>
                  <a:spcBef>
                    <a:spcPts val="0"/>
                  </a:spcBef>
                  <a:spcAft>
                    <a:spcPts val="0"/>
                  </a:spcAft>
                  <a:buClrTx/>
                  <a:buSzTx/>
                  <a:buFontTx/>
                  <a:buNone/>
                  <a:tabLst/>
                </a:pPr>
                <a:r>
                  <a:rPr lang="en-GB" sz="1050" b="0">
                    <a:solidFill>
                      <a:schemeClr val="bg1"/>
                    </a:solidFill>
                    <a:latin typeface="+mj-lt"/>
                    <a:ea typeface="+mn-ea"/>
                    <a:cs typeface="+mn-cs"/>
                    <a:sym typeface="Helvetica Neue Medium"/>
                  </a:rPr>
                  <a:t>health budget</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a:ln>
                    <a:noFill/>
                  </a:ln>
                  <a:solidFill>
                    <a:schemeClr val="bg1"/>
                  </a:solidFill>
                  <a:effectLst/>
                  <a:uFillTx/>
                  <a:latin typeface="+mj-lt"/>
                  <a:ea typeface="+mn-ea"/>
                  <a:cs typeface="+mn-cs"/>
                  <a:sym typeface="Helvetica Neue Medium"/>
                </a:endParaRPr>
              </a:p>
            </p:txBody>
          </p:sp>
          <p:sp>
            <p:nvSpPr>
              <p:cNvPr id="8" name="Rectangle 7">
                <a:extLst>
                  <a:ext uri="{FF2B5EF4-FFF2-40B4-BE49-F238E27FC236}">
                    <a16:creationId xmlns:a16="http://schemas.microsoft.com/office/drawing/2014/main" id="{C2752CD2-7224-CC23-5CAD-9816105DA09F}"/>
                  </a:ext>
                </a:extLst>
              </p:cNvPr>
              <p:cNvSpPr/>
              <p:nvPr/>
            </p:nvSpPr>
            <p:spPr>
              <a:xfrm>
                <a:off x="3883203" y="3370058"/>
                <a:ext cx="750899" cy="364961"/>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50">
                    <a:solidFill>
                      <a:schemeClr val="tx1"/>
                    </a:solidFill>
                    <a:latin typeface="+mj-lt"/>
                    <a:ea typeface="+mn-ea"/>
                    <a:cs typeface="+mn-cs"/>
                    <a:sym typeface="Helvetica Neue Medium"/>
                  </a:rPr>
                  <a:t>13,500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Health &amp; Care staff</a:t>
                </a:r>
              </a:p>
            </p:txBody>
          </p:sp>
          <p:sp>
            <p:nvSpPr>
              <p:cNvPr id="9" name="Rectangle 8">
                <a:extLst>
                  <a:ext uri="{FF2B5EF4-FFF2-40B4-BE49-F238E27FC236}">
                    <a16:creationId xmlns:a16="http://schemas.microsoft.com/office/drawing/2014/main" id="{E7C6999C-D287-FF57-A0B3-F91418AC680E}"/>
                  </a:ext>
                </a:extLst>
              </p:cNvPr>
              <p:cNvSpPr/>
              <p:nvPr/>
            </p:nvSpPr>
            <p:spPr>
              <a:xfrm>
                <a:off x="4634102" y="3370058"/>
                <a:ext cx="750899" cy="364961"/>
              </a:xfrm>
              <a:prstGeom prst="rect">
                <a:avLst/>
              </a:prstGeom>
              <a:solidFill>
                <a:srgbClr val="1F355E"/>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mj-lt"/>
                    <a:ea typeface="+mn-ea"/>
                    <a:cs typeface="+mn-cs"/>
                    <a:sym typeface="Helvetica Neue Medium"/>
                  </a:rPr>
                  <a:t>3</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bg1"/>
                    </a:solidFill>
                    <a:effectLst/>
                    <a:uFillTx/>
                    <a:latin typeface="+mj-lt"/>
                    <a:ea typeface="+mn-ea"/>
                    <a:cs typeface="+mn-cs"/>
                    <a:sym typeface="Helvetica Neue Medium"/>
                  </a:rPr>
                  <a:t>ma</a:t>
                </a:r>
                <a:r>
                  <a:rPr lang="en-GB" sz="1050" b="0">
                    <a:solidFill>
                      <a:schemeClr val="bg1"/>
                    </a:solidFill>
                    <a:latin typeface="+mj-lt"/>
                    <a:ea typeface="+mn-ea"/>
                    <a:cs typeface="+mn-cs"/>
                    <a:sym typeface="Helvetica Neue Medium"/>
                  </a:rPr>
                  <a:t>jor hospitals</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a:ln>
                    <a:noFill/>
                  </a:ln>
                  <a:solidFill>
                    <a:schemeClr val="tx1"/>
                  </a:solidFill>
                  <a:effectLst/>
                  <a:uFillTx/>
                  <a:latin typeface="+mj-lt"/>
                  <a:ea typeface="+mn-ea"/>
                  <a:cs typeface="+mn-cs"/>
                  <a:sym typeface="Helvetica Neue Medium"/>
                </a:endParaRPr>
              </a:p>
            </p:txBody>
          </p:sp>
          <p:sp>
            <p:nvSpPr>
              <p:cNvPr id="10" name="Rectangle 9">
                <a:extLst>
                  <a:ext uri="{FF2B5EF4-FFF2-40B4-BE49-F238E27FC236}">
                    <a16:creationId xmlns:a16="http://schemas.microsoft.com/office/drawing/2014/main" id="{20AEE4AA-701C-2B29-7C98-7E9C347BB0DA}"/>
                  </a:ext>
                </a:extLst>
              </p:cNvPr>
              <p:cNvSpPr/>
              <p:nvPr/>
            </p:nvSpPr>
            <p:spPr>
              <a:xfrm>
                <a:off x="7637698" y="3370057"/>
                <a:ext cx="750899" cy="364963"/>
              </a:xfrm>
              <a:prstGeom prst="rect">
                <a:avLst/>
              </a:prstGeom>
              <a:solidFill>
                <a:srgbClr val="1F355E"/>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mj-lt"/>
                    <a:ea typeface="+mn-ea"/>
                    <a:cs typeface="+mn-cs"/>
                    <a:sym typeface="Helvetica Neue Medium"/>
                  </a:rPr>
                  <a:t>72 </a:t>
                </a:r>
              </a:p>
              <a:p>
                <a:pPr marL="0" marR="0" indent="0" algn="ctr" defTabSz="825500" rtl="0" fontAlgn="auto" latinLnBrk="0" hangingPunct="0">
                  <a:lnSpc>
                    <a:spcPct val="100000"/>
                  </a:lnSpc>
                  <a:spcBef>
                    <a:spcPts val="0"/>
                  </a:spcBef>
                  <a:spcAft>
                    <a:spcPts val="0"/>
                  </a:spcAft>
                  <a:buClrTx/>
                  <a:buSzTx/>
                  <a:buFontTx/>
                  <a:buNone/>
                  <a:tabLst/>
                </a:pPr>
                <a:r>
                  <a:rPr lang="en-GB" sz="1050" b="0">
                    <a:solidFill>
                      <a:schemeClr val="bg1"/>
                    </a:solidFill>
                    <a:latin typeface="+mj-lt"/>
                    <a:ea typeface="+mn-ea"/>
                    <a:cs typeface="+mn-cs"/>
                    <a:sym typeface="Helvetica Neue Medium"/>
                  </a:rPr>
                  <a:t>dental practices</a:t>
                </a:r>
                <a:endParaRPr kumimoji="0" lang="en-GB" sz="1050" b="0" i="0" u="none" strike="noStrike" cap="none" spc="0" normalizeH="0" baseline="0">
                  <a:ln>
                    <a:noFill/>
                  </a:ln>
                  <a:solidFill>
                    <a:schemeClr val="bg1"/>
                  </a:solidFill>
                  <a:effectLst/>
                  <a:uFillTx/>
                  <a:latin typeface="+mj-lt"/>
                  <a:ea typeface="+mn-ea"/>
                  <a:cs typeface="+mn-cs"/>
                  <a:sym typeface="Helvetica Neue Medium"/>
                </a:endParaRPr>
              </a:p>
            </p:txBody>
          </p:sp>
          <p:sp>
            <p:nvSpPr>
              <p:cNvPr id="11" name="Rectangle 10">
                <a:extLst>
                  <a:ext uri="{FF2B5EF4-FFF2-40B4-BE49-F238E27FC236}">
                    <a16:creationId xmlns:a16="http://schemas.microsoft.com/office/drawing/2014/main" id="{A3A1B980-F576-B38C-9A73-F43C5738E01C}"/>
                  </a:ext>
                </a:extLst>
              </p:cNvPr>
              <p:cNvSpPr/>
              <p:nvPr/>
            </p:nvSpPr>
            <p:spPr>
              <a:xfrm>
                <a:off x="8388597" y="3370052"/>
                <a:ext cx="750899" cy="364964"/>
              </a:xfrm>
              <a:prstGeom prst="rect">
                <a:avLst/>
              </a:prstGeom>
              <a:solidFill>
                <a:schemeClr val="bg1"/>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tx1"/>
                    </a:solidFill>
                    <a:effectLst/>
                    <a:uFillTx/>
                    <a:latin typeface="+mj-lt"/>
                    <a:ea typeface="+mn-ea"/>
                    <a:cs typeface="+mn-cs"/>
                    <a:sym typeface="Helvetica Neue Medium"/>
                  </a:rPr>
                  <a:t>32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optometry practices</a:t>
                </a:r>
              </a:p>
            </p:txBody>
          </p:sp>
          <p:sp>
            <p:nvSpPr>
              <p:cNvPr id="12" name="Rectangle 11">
                <a:extLst>
                  <a:ext uri="{FF2B5EF4-FFF2-40B4-BE49-F238E27FC236}">
                    <a16:creationId xmlns:a16="http://schemas.microsoft.com/office/drawing/2014/main" id="{3A1885C3-EA20-BBC0-EA31-F83974898245}"/>
                  </a:ext>
                </a:extLst>
              </p:cNvPr>
              <p:cNvSpPr/>
              <p:nvPr/>
            </p:nvSpPr>
            <p:spPr>
              <a:xfrm>
                <a:off x="6135900" y="3370058"/>
                <a:ext cx="750899" cy="364962"/>
              </a:xfrm>
              <a:prstGeom prst="rect">
                <a:avLst/>
              </a:prstGeom>
              <a:solidFill>
                <a:srgbClr val="1F355E"/>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mj-lt"/>
                    <a:ea typeface="+mn-ea"/>
                    <a:cs typeface="+mn-cs"/>
                    <a:sym typeface="Helvetica Neue Medium"/>
                  </a:rPr>
                  <a:t>92</a:t>
                </a:r>
                <a:r>
                  <a:rPr kumimoji="0" lang="en-GB" sz="1050" b="0" i="0" u="none" strike="noStrike" cap="none" spc="0" normalizeH="0" baseline="0">
                    <a:ln>
                      <a:noFill/>
                    </a:ln>
                    <a:solidFill>
                      <a:schemeClr val="bg1"/>
                    </a:solidFill>
                    <a:effectLst/>
                    <a:uFillTx/>
                    <a:latin typeface="+mj-lt"/>
                    <a:ea typeface="+mn-ea"/>
                    <a:cs typeface="+mn-cs"/>
                    <a:sym typeface="Helvetica Neue Medium"/>
                  </a:rPr>
                  <a:t>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bg1"/>
                    </a:solidFill>
                    <a:effectLst/>
                    <a:uFillTx/>
                    <a:latin typeface="+mj-lt"/>
                    <a:ea typeface="+mn-ea"/>
                    <a:cs typeface="+mn-cs"/>
                    <a:sym typeface="Helvetica Neue Medium"/>
                  </a:rPr>
                  <a:t>community pharmacies</a:t>
                </a:r>
              </a:p>
            </p:txBody>
          </p:sp>
          <p:sp>
            <p:nvSpPr>
              <p:cNvPr id="13" name="Rectangle 12">
                <a:extLst>
                  <a:ext uri="{FF2B5EF4-FFF2-40B4-BE49-F238E27FC236}">
                    <a16:creationId xmlns:a16="http://schemas.microsoft.com/office/drawing/2014/main" id="{E1967628-C8F0-F6C3-1352-136C3BB49FB6}"/>
                  </a:ext>
                </a:extLst>
              </p:cNvPr>
              <p:cNvSpPr/>
              <p:nvPr/>
            </p:nvSpPr>
            <p:spPr>
              <a:xfrm>
                <a:off x="6886799" y="3370058"/>
                <a:ext cx="750899" cy="364962"/>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tx1"/>
                    </a:solidFill>
                    <a:effectLst/>
                    <a:uFillTx/>
                    <a:latin typeface="+mj-lt"/>
                    <a:ea typeface="+mn-ea"/>
                    <a:cs typeface="+mn-cs"/>
                    <a:sym typeface="Helvetica Neue Medium"/>
                  </a:rPr>
                  <a:t>51</a:t>
                </a:r>
                <a:r>
                  <a:rPr kumimoji="0" lang="en-GB" sz="1050" b="0" i="0" u="none" strike="noStrike" cap="none" spc="0" normalizeH="0" baseline="0">
                    <a:ln>
                      <a:noFill/>
                    </a:ln>
                    <a:solidFill>
                      <a:schemeClr val="tx1"/>
                    </a:solidFill>
                    <a:effectLst/>
                    <a:uFillTx/>
                    <a:latin typeface="+mj-lt"/>
                    <a:ea typeface="+mn-ea"/>
                    <a:cs typeface="+mn-cs"/>
                    <a:sym typeface="Helvetica Neue Medium"/>
                  </a:rPr>
                  <a:t>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GP practices</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a:ln>
                    <a:noFill/>
                  </a:ln>
                  <a:solidFill>
                    <a:schemeClr val="tx1"/>
                  </a:solidFill>
                  <a:effectLst/>
                  <a:uFillTx/>
                  <a:latin typeface="+mj-lt"/>
                  <a:ea typeface="+mn-ea"/>
                  <a:cs typeface="+mn-cs"/>
                  <a:sym typeface="Helvetica Neue Medium"/>
                </a:endParaRPr>
              </a:p>
            </p:txBody>
          </p:sp>
          <p:sp>
            <p:nvSpPr>
              <p:cNvPr id="14" name="Rectangle 13">
                <a:extLst>
                  <a:ext uri="{FF2B5EF4-FFF2-40B4-BE49-F238E27FC236}">
                    <a16:creationId xmlns:a16="http://schemas.microsoft.com/office/drawing/2014/main" id="{DEB6E691-1979-B30A-BD43-C7C33F6E1653}"/>
                  </a:ext>
                </a:extLst>
              </p:cNvPr>
              <p:cNvSpPr/>
              <p:nvPr/>
            </p:nvSpPr>
            <p:spPr>
              <a:xfrm>
                <a:off x="5385001" y="3370058"/>
                <a:ext cx="750899" cy="364962"/>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tx1"/>
                    </a:solidFill>
                    <a:effectLst/>
                    <a:uFillTx/>
                    <a:latin typeface="+mj-lt"/>
                    <a:ea typeface="+mn-ea"/>
                    <a:cs typeface="+mn-cs"/>
                    <a:sym typeface="Helvetica Neue Medium"/>
                  </a:rPr>
                  <a:t>390,000 </a:t>
                </a:r>
                <a:r>
                  <a:rPr kumimoji="0" lang="en-GB" sz="1050" b="0" i="0" u="none" strike="noStrike" cap="none" spc="0" normalizeH="0" baseline="0">
                    <a:ln>
                      <a:noFill/>
                    </a:ln>
                    <a:solidFill>
                      <a:schemeClr val="tx1"/>
                    </a:solidFill>
                    <a:effectLst/>
                    <a:uFillTx/>
                    <a:latin typeface="+mj-lt"/>
                    <a:ea typeface="+mn-ea"/>
                    <a:cs typeface="+mn-cs"/>
                    <a:sym typeface="Helvetica Neue Medium"/>
                  </a:rPr>
                  <a:t>population</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 </a:t>
                </a:r>
              </a:p>
            </p:txBody>
          </p:sp>
          <p:sp>
            <p:nvSpPr>
              <p:cNvPr id="35" name="Rectangle 34">
                <a:extLst>
                  <a:ext uri="{FF2B5EF4-FFF2-40B4-BE49-F238E27FC236}">
                    <a16:creationId xmlns:a16="http://schemas.microsoft.com/office/drawing/2014/main" id="{12F8ED4F-DD55-F605-E83E-C20E8070B540}"/>
                  </a:ext>
                </a:extLst>
              </p:cNvPr>
              <p:cNvSpPr/>
              <p:nvPr/>
            </p:nvSpPr>
            <p:spPr>
              <a:xfrm>
                <a:off x="3132304" y="3370056"/>
                <a:ext cx="750899" cy="364965"/>
              </a:xfrm>
              <a:prstGeom prst="rect">
                <a:avLst/>
              </a:prstGeom>
              <a:solidFill>
                <a:srgbClr val="1F355E"/>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50">
                    <a:solidFill>
                      <a:schemeClr val="bg1"/>
                    </a:solidFill>
                    <a:latin typeface="+mj-lt"/>
                    <a:ea typeface="+mn-ea"/>
                    <a:cs typeface="+mn-cs"/>
                    <a:sym typeface="Helvetica Neue Medium"/>
                  </a:rPr>
                  <a:t>£1.2bn </a:t>
                </a:r>
              </a:p>
              <a:p>
                <a:pPr marL="0" marR="0" indent="0" algn="ctr" defTabSz="825500" rtl="0" fontAlgn="auto" latinLnBrk="0" hangingPunct="0">
                  <a:lnSpc>
                    <a:spcPct val="100000"/>
                  </a:lnSpc>
                  <a:spcBef>
                    <a:spcPts val="0"/>
                  </a:spcBef>
                  <a:spcAft>
                    <a:spcPts val="0"/>
                  </a:spcAft>
                  <a:buClrTx/>
                  <a:buSzTx/>
                  <a:buFontTx/>
                  <a:buNone/>
                  <a:tabLst/>
                </a:pPr>
                <a:r>
                  <a:rPr lang="en-GB" sz="1050" b="0">
                    <a:solidFill>
                      <a:schemeClr val="bg1"/>
                    </a:solidFill>
                    <a:latin typeface="+mj-lt"/>
                    <a:ea typeface="+mn-ea"/>
                    <a:cs typeface="+mn-cs"/>
                    <a:sym typeface="Helvetica Neue Medium"/>
                  </a:rPr>
                  <a:t>health budget</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a:ln>
                    <a:noFill/>
                  </a:ln>
                  <a:solidFill>
                    <a:schemeClr val="bg1"/>
                  </a:solidFill>
                  <a:effectLst/>
                  <a:uFillTx/>
                  <a:latin typeface="+mj-lt"/>
                  <a:ea typeface="+mn-ea"/>
                  <a:cs typeface="+mn-cs"/>
                  <a:sym typeface="Helvetica Neue Medium"/>
                </a:endParaRPr>
              </a:p>
            </p:txBody>
          </p:sp>
          <p:sp>
            <p:nvSpPr>
              <p:cNvPr id="36" name="Rectangle 35">
                <a:extLst>
                  <a:ext uri="{FF2B5EF4-FFF2-40B4-BE49-F238E27FC236}">
                    <a16:creationId xmlns:a16="http://schemas.microsoft.com/office/drawing/2014/main" id="{F51A1A3A-5267-45FE-95EC-37E53DA3E939}"/>
                  </a:ext>
                </a:extLst>
              </p:cNvPr>
              <p:cNvSpPr/>
              <p:nvPr/>
            </p:nvSpPr>
            <p:spPr>
              <a:xfrm>
                <a:off x="3883203" y="3370054"/>
                <a:ext cx="750899" cy="364961"/>
              </a:xfrm>
              <a:prstGeom prst="rect">
                <a:avLst/>
              </a:prstGeom>
              <a:solidFill>
                <a:schemeClr val="bg1"/>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50">
                    <a:solidFill>
                      <a:schemeClr val="tx1"/>
                    </a:solidFill>
                    <a:latin typeface="+mj-lt"/>
                    <a:ea typeface="+mn-ea"/>
                    <a:cs typeface="+mn-cs"/>
                    <a:sym typeface="Helvetica Neue Medium"/>
                  </a:rPr>
                  <a:t>13,500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Health &amp; Care staff</a:t>
                </a:r>
              </a:p>
            </p:txBody>
          </p:sp>
          <p:sp>
            <p:nvSpPr>
              <p:cNvPr id="37" name="Rectangle 36">
                <a:extLst>
                  <a:ext uri="{FF2B5EF4-FFF2-40B4-BE49-F238E27FC236}">
                    <a16:creationId xmlns:a16="http://schemas.microsoft.com/office/drawing/2014/main" id="{3E06B072-F3C2-F98C-044E-37FF3CBCD919}"/>
                  </a:ext>
                </a:extLst>
              </p:cNvPr>
              <p:cNvSpPr/>
              <p:nvPr/>
            </p:nvSpPr>
            <p:spPr>
              <a:xfrm>
                <a:off x="4634102" y="3370054"/>
                <a:ext cx="750899" cy="364961"/>
              </a:xfrm>
              <a:prstGeom prst="rect">
                <a:avLst/>
              </a:prstGeom>
              <a:solidFill>
                <a:srgbClr val="1F355E"/>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mj-lt"/>
                    <a:ea typeface="+mn-ea"/>
                    <a:cs typeface="+mn-cs"/>
                    <a:sym typeface="Helvetica Neue Medium"/>
                  </a:rPr>
                  <a:t>3</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bg1"/>
                    </a:solidFill>
                    <a:effectLst/>
                    <a:uFillTx/>
                    <a:latin typeface="+mj-lt"/>
                    <a:ea typeface="+mn-ea"/>
                    <a:cs typeface="+mn-cs"/>
                    <a:sym typeface="Helvetica Neue Medium"/>
                  </a:rPr>
                  <a:t>ma</a:t>
                </a:r>
                <a:r>
                  <a:rPr lang="en-GB" sz="1050" b="0">
                    <a:solidFill>
                      <a:schemeClr val="bg1"/>
                    </a:solidFill>
                    <a:latin typeface="+mj-lt"/>
                    <a:ea typeface="+mn-ea"/>
                    <a:cs typeface="+mn-cs"/>
                    <a:sym typeface="Helvetica Neue Medium"/>
                  </a:rPr>
                  <a:t>jor hospitals</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a:ln>
                    <a:noFill/>
                  </a:ln>
                  <a:solidFill>
                    <a:schemeClr val="tx1"/>
                  </a:solidFill>
                  <a:effectLst/>
                  <a:uFillTx/>
                  <a:latin typeface="+mj-lt"/>
                  <a:ea typeface="+mn-ea"/>
                  <a:cs typeface="+mn-cs"/>
                  <a:sym typeface="Helvetica Neue Medium"/>
                </a:endParaRPr>
              </a:p>
            </p:txBody>
          </p:sp>
          <p:sp>
            <p:nvSpPr>
              <p:cNvPr id="38" name="Rectangle 37">
                <a:extLst>
                  <a:ext uri="{FF2B5EF4-FFF2-40B4-BE49-F238E27FC236}">
                    <a16:creationId xmlns:a16="http://schemas.microsoft.com/office/drawing/2014/main" id="{5463AEDE-D775-A25C-4204-155E0FCFA9C4}"/>
                  </a:ext>
                </a:extLst>
              </p:cNvPr>
              <p:cNvSpPr/>
              <p:nvPr/>
            </p:nvSpPr>
            <p:spPr>
              <a:xfrm>
                <a:off x="7637698" y="3370053"/>
                <a:ext cx="750899" cy="364963"/>
              </a:xfrm>
              <a:prstGeom prst="rect">
                <a:avLst/>
              </a:prstGeom>
              <a:solidFill>
                <a:srgbClr val="1F355E"/>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mj-lt"/>
                    <a:ea typeface="+mn-ea"/>
                    <a:cs typeface="+mn-cs"/>
                    <a:sym typeface="Helvetica Neue Medium"/>
                  </a:rPr>
                  <a:t>72 </a:t>
                </a:r>
              </a:p>
              <a:p>
                <a:pPr marL="0" marR="0" indent="0" algn="ctr" defTabSz="825500" rtl="0" fontAlgn="auto" latinLnBrk="0" hangingPunct="0">
                  <a:lnSpc>
                    <a:spcPct val="100000"/>
                  </a:lnSpc>
                  <a:spcBef>
                    <a:spcPts val="0"/>
                  </a:spcBef>
                  <a:spcAft>
                    <a:spcPts val="0"/>
                  </a:spcAft>
                  <a:buClrTx/>
                  <a:buSzTx/>
                  <a:buFontTx/>
                  <a:buNone/>
                  <a:tabLst/>
                </a:pPr>
                <a:r>
                  <a:rPr lang="en-GB" sz="1050" b="0">
                    <a:solidFill>
                      <a:schemeClr val="bg1"/>
                    </a:solidFill>
                    <a:latin typeface="+mj-lt"/>
                    <a:ea typeface="+mn-ea"/>
                    <a:cs typeface="+mn-cs"/>
                    <a:sym typeface="Helvetica Neue Medium"/>
                  </a:rPr>
                  <a:t>dental practices</a:t>
                </a:r>
                <a:endParaRPr kumimoji="0" lang="en-GB" sz="1050" b="0" i="0" u="none" strike="noStrike" cap="none" spc="0" normalizeH="0" baseline="0">
                  <a:ln>
                    <a:noFill/>
                  </a:ln>
                  <a:solidFill>
                    <a:schemeClr val="bg1"/>
                  </a:solidFill>
                  <a:effectLst/>
                  <a:uFillTx/>
                  <a:latin typeface="+mj-lt"/>
                  <a:ea typeface="+mn-ea"/>
                  <a:cs typeface="+mn-cs"/>
                  <a:sym typeface="Helvetica Neue Medium"/>
                </a:endParaRPr>
              </a:p>
            </p:txBody>
          </p:sp>
          <p:sp>
            <p:nvSpPr>
              <p:cNvPr id="39" name="Rectangle 38">
                <a:extLst>
                  <a:ext uri="{FF2B5EF4-FFF2-40B4-BE49-F238E27FC236}">
                    <a16:creationId xmlns:a16="http://schemas.microsoft.com/office/drawing/2014/main" id="{C34CD96D-162A-10FB-23A0-B5658131E2AA}"/>
                  </a:ext>
                </a:extLst>
              </p:cNvPr>
              <p:cNvSpPr/>
              <p:nvPr/>
            </p:nvSpPr>
            <p:spPr>
              <a:xfrm>
                <a:off x="6135900" y="3370054"/>
                <a:ext cx="750899" cy="364962"/>
              </a:xfrm>
              <a:prstGeom prst="rect">
                <a:avLst/>
              </a:prstGeom>
              <a:solidFill>
                <a:srgbClr val="1F355E"/>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mj-lt"/>
                    <a:ea typeface="+mn-ea"/>
                    <a:cs typeface="+mn-cs"/>
                    <a:sym typeface="Helvetica Neue Medium"/>
                  </a:rPr>
                  <a:t>92</a:t>
                </a:r>
                <a:r>
                  <a:rPr kumimoji="0" lang="en-GB" sz="1050" b="0" i="0" u="none" strike="noStrike" cap="none" spc="0" normalizeH="0" baseline="0">
                    <a:ln>
                      <a:noFill/>
                    </a:ln>
                    <a:solidFill>
                      <a:schemeClr val="bg1"/>
                    </a:solidFill>
                    <a:effectLst/>
                    <a:uFillTx/>
                    <a:latin typeface="+mj-lt"/>
                    <a:ea typeface="+mn-ea"/>
                    <a:cs typeface="+mn-cs"/>
                    <a:sym typeface="Helvetica Neue Medium"/>
                  </a:rPr>
                  <a:t>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bg1"/>
                    </a:solidFill>
                    <a:effectLst/>
                    <a:uFillTx/>
                    <a:latin typeface="+mj-lt"/>
                    <a:ea typeface="+mn-ea"/>
                    <a:cs typeface="+mn-cs"/>
                    <a:sym typeface="Helvetica Neue Medium"/>
                  </a:rPr>
                  <a:t>community pharmacies</a:t>
                </a:r>
              </a:p>
            </p:txBody>
          </p:sp>
          <p:sp>
            <p:nvSpPr>
              <p:cNvPr id="40" name="Rectangle 39">
                <a:extLst>
                  <a:ext uri="{FF2B5EF4-FFF2-40B4-BE49-F238E27FC236}">
                    <a16:creationId xmlns:a16="http://schemas.microsoft.com/office/drawing/2014/main" id="{61DF2801-E29C-AC15-73F3-B368E0EC8BD9}"/>
                  </a:ext>
                </a:extLst>
              </p:cNvPr>
              <p:cNvSpPr/>
              <p:nvPr/>
            </p:nvSpPr>
            <p:spPr>
              <a:xfrm>
                <a:off x="6886799" y="3370054"/>
                <a:ext cx="750899" cy="364962"/>
              </a:xfrm>
              <a:prstGeom prst="rect">
                <a:avLst/>
              </a:prstGeom>
              <a:solidFill>
                <a:schemeClr val="bg1"/>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tx1"/>
                    </a:solidFill>
                    <a:effectLst/>
                    <a:uFillTx/>
                    <a:latin typeface="+mj-lt"/>
                    <a:ea typeface="+mn-ea"/>
                    <a:cs typeface="+mn-cs"/>
                    <a:sym typeface="Helvetica Neue Medium"/>
                  </a:rPr>
                  <a:t>51</a:t>
                </a:r>
                <a:r>
                  <a:rPr kumimoji="0" lang="en-GB" sz="1050" b="0" i="0" u="none" strike="noStrike" cap="none" spc="0" normalizeH="0" baseline="0">
                    <a:ln>
                      <a:noFill/>
                    </a:ln>
                    <a:solidFill>
                      <a:schemeClr val="tx1"/>
                    </a:solidFill>
                    <a:effectLst/>
                    <a:uFillTx/>
                    <a:latin typeface="+mj-lt"/>
                    <a:ea typeface="+mn-ea"/>
                    <a:cs typeface="+mn-cs"/>
                    <a:sym typeface="Helvetica Neue Medium"/>
                  </a:rPr>
                  <a:t>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GP practices</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a:ln>
                    <a:noFill/>
                  </a:ln>
                  <a:solidFill>
                    <a:schemeClr val="tx1"/>
                  </a:solidFill>
                  <a:effectLst/>
                  <a:uFillTx/>
                  <a:latin typeface="+mj-lt"/>
                  <a:ea typeface="+mn-ea"/>
                  <a:cs typeface="+mn-cs"/>
                  <a:sym typeface="Helvetica Neue Medium"/>
                </a:endParaRPr>
              </a:p>
            </p:txBody>
          </p:sp>
          <p:sp>
            <p:nvSpPr>
              <p:cNvPr id="41" name="Rectangle 40">
                <a:extLst>
                  <a:ext uri="{FF2B5EF4-FFF2-40B4-BE49-F238E27FC236}">
                    <a16:creationId xmlns:a16="http://schemas.microsoft.com/office/drawing/2014/main" id="{DD523D0C-FEDC-1ECE-71E6-298A9C23CA87}"/>
                  </a:ext>
                </a:extLst>
              </p:cNvPr>
              <p:cNvSpPr/>
              <p:nvPr/>
            </p:nvSpPr>
            <p:spPr>
              <a:xfrm>
                <a:off x="5385001" y="3370054"/>
                <a:ext cx="750899" cy="364962"/>
              </a:xfrm>
              <a:prstGeom prst="rect">
                <a:avLst/>
              </a:prstGeom>
              <a:solidFill>
                <a:schemeClr val="bg1"/>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tx1"/>
                    </a:solidFill>
                    <a:effectLst/>
                    <a:uFillTx/>
                    <a:latin typeface="+mj-lt"/>
                    <a:ea typeface="+mn-ea"/>
                    <a:cs typeface="+mn-cs"/>
                    <a:sym typeface="Helvetica Neue Medium"/>
                  </a:rPr>
                  <a:t>390,000 </a:t>
                </a:r>
                <a:r>
                  <a:rPr kumimoji="0" lang="en-GB" sz="1050" b="0" i="0" u="none" strike="noStrike" cap="none" spc="0" normalizeH="0" baseline="0">
                    <a:ln>
                      <a:noFill/>
                    </a:ln>
                    <a:solidFill>
                      <a:schemeClr val="tx1"/>
                    </a:solidFill>
                    <a:effectLst/>
                    <a:uFillTx/>
                    <a:latin typeface="+mj-lt"/>
                    <a:ea typeface="+mn-ea"/>
                    <a:cs typeface="+mn-cs"/>
                    <a:sym typeface="Helvetica Neue Medium"/>
                  </a:rPr>
                  <a:t>population</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 </a:t>
                </a:r>
              </a:p>
            </p:txBody>
          </p:sp>
        </p:grpSp>
      </p:grpSp>
      <p:sp>
        <p:nvSpPr>
          <p:cNvPr id="20" name="Rectangle 19">
            <a:extLst>
              <a:ext uri="{FF2B5EF4-FFF2-40B4-BE49-F238E27FC236}">
                <a16:creationId xmlns:a16="http://schemas.microsoft.com/office/drawing/2014/main" id="{3A7D804A-65CE-C470-D229-182390E5517D}"/>
              </a:ext>
            </a:extLst>
          </p:cNvPr>
          <p:cNvSpPr/>
          <p:nvPr/>
        </p:nvSpPr>
        <p:spPr>
          <a:xfrm>
            <a:off x="5968362" y="609601"/>
            <a:ext cx="3004940" cy="3155366"/>
          </a:xfrm>
          <a:prstGeom prst="rect">
            <a:avLst/>
          </a:prstGeom>
          <a:solidFill>
            <a:schemeClr val="bg1"/>
          </a:solidFill>
          <a:ln w="28575"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lvl="0" defTabSz="825500" rtl="0" eaLnBrk="1" fontAlgn="auto" latinLnBrk="0" hangingPunct="0">
              <a:lnSpc>
                <a:spcPct val="100000"/>
              </a:lnSpc>
              <a:spcBef>
                <a:spcPts val="0"/>
              </a:spcBef>
              <a:spcAft>
                <a:spcPts val="600"/>
              </a:spcAft>
              <a:buClrTx/>
              <a:buSzTx/>
              <a:tabLst/>
              <a:defRPr/>
            </a:pPr>
            <a:r>
              <a:rPr kumimoji="0" lang="en-US" sz="105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Our Strategic Aims</a:t>
            </a:r>
          </a:p>
          <a:p>
            <a:pPr marL="228600" marR="0" lvl="0" indent="-228600" algn="l" defTabSz="825500" rtl="0" eaLnBrk="1" fontAlgn="auto" latinLnBrk="0" hangingPunct="0">
              <a:lnSpc>
                <a:spcPct val="100000"/>
              </a:lnSpc>
              <a:spcBef>
                <a:spcPts val="0"/>
              </a:spcBef>
              <a:spcAft>
                <a:spcPts val="600"/>
              </a:spcAft>
              <a:buClrTx/>
              <a:buSzTx/>
              <a:buAutoNum type="arabicPeriod"/>
              <a:tabLst/>
              <a:defRPr/>
            </a:pPr>
            <a:r>
              <a:rPr kumimoji="0" lang="en-US" sz="105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Support better health </a:t>
            </a: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and wellbeing by actively promoting and empowering people to live well in resilient communities</a:t>
            </a:r>
          </a:p>
          <a:p>
            <a:pPr marL="228600" marR="0" lvl="0" indent="-228600" algn="l" defTabSz="825500" rtl="0" eaLnBrk="1" fontAlgn="auto" latinLnBrk="0" hangingPunct="0">
              <a:lnSpc>
                <a:spcPct val="100000"/>
              </a:lnSpc>
              <a:spcBef>
                <a:spcPts val="0"/>
              </a:spcBef>
              <a:spcAft>
                <a:spcPts val="600"/>
              </a:spcAft>
              <a:buClrTx/>
              <a:buSzTx/>
              <a:buAutoNum type="arabicPeriod"/>
              <a:tabLst/>
              <a:defRPr/>
            </a:pPr>
            <a:r>
              <a:rPr kumimoji="0" lang="en-US" sz="105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Deliver better care </a:t>
            </a: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through excellent health and care services achieving the outcomes that matter most to people</a:t>
            </a:r>
            <a:endParaRPr lang="en-US" sz="1050">
              <a:solidFill>
                <a:srgbClr val="1F355E"/>
              </a:solidFill>
              <a:latin typeface="Arial" panose="020B0604020202020204" pitchFamily="34" charset="0"/>
              <a:ea typeface="+mn-ea"/>
              <a:cs typeface="Arial" panose="020B0604020202020204" pitchFamily="34" charset="0"/>
              <a:sym typeface="Helvetica Neue Medium"/>
            </a:endParaRPr>
          </a:p>
          <a:p>
            <a:pPr marR="0" lvl="0" defTabSz="825500" rtl="0" eaLnBrk="1" fontAlgn="auto" latinLnBrk="0" hangingPunct="0">
              <a:lnSpc>
                <a:spcPct val="100000"/>
              </a:lnSpc>
              <a:spcBef>
                <a:spcPts val="0"/>
              </a:spcBef>
              <a:spcAft>
                <a:spcPts val="600"/>
              </a:spcAft>
              <a:buClrTx/>
              <a:buSzTx/>
              <a:tabLst/>
              <a:defRPr/>
            </a:pPr>
            <a:r>
              <a:rPr lang="en-US" sz="1050">
                <a:solidFill>
                  <a:srgbClr val="1F355E"/>
                </a:solidFill>
                <a:latin typeface="Arial" panose="020B0604020202020204" pitchFamily="34" charset="0"/>
                <a:ea typeface="+mn-ea"/>
                <a:cs typeface="Arial" panose="020B0604020202020204" pitchFamily="34" charset="0"/>
                <a:sym typeface="Helvetica Neue Medium"/>
              </a:rPr>
              <a:t>Our Organisational Values</a:t>
            </a: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r>
              <a:rPr lang="en-US" sz="1050">
                <a:solidFill>
                  <a:srgbClr val="1F355E"/>
                </a:solidFill>
                <a:latin typeface="Arial" panose="020B0604020202020204" pitchFamily="34" charset="0"/>
                <a:ea typeface="+mn-ea"/>
                <a:cs typeface="Arial" panose="020B0604020202020204" pitchFamily="34" charset="0"/>
                <a:sym typeface="Helvetica Neue Medium"/>
              </a:rPr>
              <a:t>Caring for each other </a:t>
            </a:r>
            <a:r>
              <a:rPr lang="en-US" sz="1050" b="0">
                <a:solidFill>
                  <a:srgbClr val="1F355E"/>
                </a:solidFill>
                <a:latin typeface="Arial" panose="020B0604020202020204" pitchFamily="34" charset="0"/>
                <a:ea typeface="+mn-ea"/>
                <a:cs typeface="Arial" panose="020B0604020202020204" pitchFamily="34" charset="0"/>
                <a:sym typeface="Helvetica Neue Medium"/>
              </a:rPr>
              <a:t>– in every human contact, in all of our communities and each of our hospitals</a:t>
            </a: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r>
              <a:rPr lang="en-US" sz="1050">
                <a:solidFill>
                  <a:srgbClr val="1F355E"/>
                </a:solidFill>
                <a:latin typeface="Arial" panose="020B0604020202020204" pitchFamily="34" charset="0"/>
                <a:ea typeface="+mn-ea"/>
                <a:cs typeface="Arial" panose="020B0604020202020204" pitchFamily="34" charset="0"/>
                <a:sym typeface="Helvetica Neue Medium"/>
              </a:rPr>
              <a:t>Working together </a:t>
            </a:r>
            <a:r>
              <a:rPr lang="en-US" sz="1050" b="0">
                <a:solidFill>
                  <a:srgbClr val="1F355E"/>
                </a:solidFill>
                <a:latin typeface="Arial" panose="020B0604020202020204" pitchFamily="34" charset="0"/>
                <a:ea typeface="+mn-ea"/>
                <a:cs typeface="Arial" panose="020B0604020202020204" pitchFamily="34" charset="0"/>
                <a:sym typeface="Helvetica Neue Medium"/>
              </a:rPr>
              <a:t>– as patients, families, carers, staff and communities so that we always put our patients first</a:t>
            </a: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r>
              <a:rPr lang="en-US" sz="1050">
                <a:solidFill>
                  <a:srgbClr val="1F355E"/>
                </a:solidFill>
                <a:latin typeface="Arial" panose="020B0604020202020204" pitchFamily="34" charset="0"/>
                <a:ea typeface="+mn-ea"/>
                <a:cs typeface="Arial" panose="020B0604020202020204" pitchFamily="34" charset="0"/>
                <a:sym typeface="Helvetica Neue Medium"/>
              </a:rPr>
              <a:t>Always improving </a:t>
            </a:r>
            <a:r>
              <a:rPr lang="en-US" sz="1050" b="0">
                <a:solidFill>
                  <a:srgbClr val="1F355E"/>
                </a:solidFill>
                <a:latin typeface="Arial" panose="020B0604020202020204" pitchFamily="34" charset="0"/>
                <a:ea typeface="+mn-ea"/>
                <a:cs typeface="Arial" panose="020B0604020202020204" pitchFamily="34" charset="0"/>
                <a:sym typeface="Helvetica Neue Medium"/>
              </a:rPr>
              <a:t>– so that we are at our best for every patient and for each other</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 name="TextBox 1">
            <a:extLst>
              <a:ext uri="{FF2B5EF4-FFF2-40B4-BE49-F238E27FC236}">
                <a16:creationId xmlns:a16="http://schemas.microsoft.com/office/drawing/2014/main" id="{38481BB6-BC49-C11A-81B5-13A1CD4900FD}"/>
              </a:ext>
            </a:extLst>
          </p:cNvPr>
          <p:cNvSpPr txBox="1"/>
          <p:nvPr/>
        </p:nvSpPr>
        <p:spPr>
          <a:xfrm>
            <a:off x="-143955" y="4948575"/>
            <a:ext cx="2890611" cy="19492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600" b="1" i="0" u="none" strike="noStrike" cap="none" spc="0" normalizeH="0" baseline="0">
                <a:ln>
                  <a:noFill/>
                </a:ln>
                <a:solidFill>
                  <a:schemeClr val="bg1"/>
                </a:solidFill>
                <a:effectLst/>
                <a:uFillTx/>
                <a:latin typeface="Helvetica Neue"/>
                <a:ea typeface="Helvetica Neue"/>
                <a:cs typeface="Helvetica Neue"/>
                <a:sym typeface="Helvetica Neue"/>
              </a:rPr>
              <a:t>Source</a:t>
            </a:r>
            <a:r>
              <a:rPr kumimoji="0" lang="en-US" sz="600" b="0" i="1" strike="noStrike" cap="none" spc="0" normalizeH="0" baseline="0">
                <a:ln>
                  <a:noFill/>
                </a:ln>
                <a:solidFill>
                  <a:schemeClr val="bg1"/>
                </a:solidFill>
                <a:effectLst/>
                <a:uFillTx/>
                <a:latin typeface="Helvetica Neue"/>
                <a:ea typeface="Helvetica Neue"/>
                <a:cs typeface="Helvetica Neue"/>
                <a:sym typeface="Helvetica Neue"/>
              </a:rPr>
              <a:t>: A Conversation with the Public – Local Report 2024</a:t>
            </a:r>
            <a:endParaRPr kumimoji="0" lang="en-GB" sz="600" b="0" i="1" strike="noStrike" cap="none" spc="0" normalizeH="0" baseline="0">
              <a:ln>
                <a:noFill/>
              </a:ln>
              <a:solidFill>
                <a:schemeClr val="bg1"/>
              </a:solidFill>
              <a:effectLst/>
              <a:uFillTx/>
              <a:latin typeface="Helvetica Neue"/>
              <a:ea typeface="Helvetica Neue"/>
              <a:cs typeface="Helvetica Neue"/>
              <a:sym typeface="Helvetica Neue"/>
            </a:endParaRPr>
          </a:p>
        </p:txBody>
      </p:sp>
      <p:grpSp>
        <p:nvGrpSpPr>
          <p:cNvPr id="6" name="Group 5">
            <a:extLst>
              <a:ext uri="{FF2B5EF4-FFF2-40B4-BE49-F238E27FC236}">
                <a16:creationId xmlns:a16="http://schemas.microsoft.com/office/drawing/2014/main" id="{0231E94D-4E3F-BDE1-7C3D-489D39A275C4}"/>
              </a:ext>
            </a:extLst>
          </p:cNvPr>
          <p:cNvGrpSpPr/>
          <p:nvPr/>
        </p:nvGrpSpPr>
        <p:grpSpPr>
          <a:xfrm>
            <a:off x="466895" y="2070120"/>
            <a:ext cx="5380841" cy="594665"/>
            <a:chOff x="467012" y="2291751"/>
            <a:chExt cx="6039632" cy="594665"/>
          </a:xfrm>
        </p:grpSpPr>
        <p:sp>
          <p:nvSpPr>
            <p:cNvPr id="18" name="Rectangle 17">
              <a:extLst>
                <a:ext uri="{FF2B5EF4-FFF2-40B4-BE49-F238E27FC236}">
                  <a16:creationId xmlns:a16="http://schemas.microsoft.com/office/drawing/2014/main" id="{C68EBC37-7313-3D58-149E-EE41E8EACD74}"/>
                </a:ext>
              </a:extLst>
            </p:cNvPr>
            <p:cNvSpPr/>
            <p:nvPr/>
          </p:nvSpPr>
          <p:spPr>
            <a:xfrm>
              <a:off x="2512988" y="2291751"/>
              <a:ext cx="1947680" cy="594665"/>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tx1"/>
                  </a:solidFill>
                  <a:effectLst/>
                  <a:uFillTx/>
                  <a:latin typeface="+mj-lt"/>
                  <a:ea typeface="+mn-ea"/>
                  <a:cs typeface="+mn-cs"/>
                  <a:sym typeface="Helvetica Neue Medium"/>
                </a:rPr>
                <a:t>There is a </a:t>
              </a:r>
              <a:r>
                <a:rPr kumimoji="0" lang="en-US" sz="1000" i="0" u="none" strike="noStrike" cap="none" spc="0" normalizeH="0" baseline="0">
                  <a:ln>
                    <a:noFill/>
                  </a:ln>
                  <a:solidFill>
                    <a:schemeClr val="tx1"/>
                  </a:solidFill>
                  <a:effectLst/>
                  <a:uFillTx/>
                  <a:latin typeface="+mj-lt"/>
                  <a:ea typeface="+mn-ea"/>
                  <a:cs typeface="+mn-cs"/>
                  <a:sym typeface="Helvetica Neue Medium"/>
                </a:rPr>
                <a:t>9-year difference</a:t>
              </a:r>
              <a:r>
                <a:rPr kumimoji="0" lang="en-US" sz="1000" b="0" i="0" u="none" strike="noStrike" cap="none" spc="0" normalizeH="0" baseline="0">
                  <a:ln>
                    <a:noFill/>
                  </a:ln>
                  <a:solidFill>
                    <a:schemeClr val="tx1"/>
                  </a:solidFill>
                  <a:effectLst/>
                  <a:uFillTx/>
                  <a:latin typeface="+mj-lt"/>
                  <a:ea typeface="+mn-ea"/>
                  <a:cs typeface="+mn-cs"/>
                  <a:sym typeface="Helvetica Neue Medium"/>
                </a:rPr>
                <a:t> </a:t>
              </a:r>
              <a:r>
                <a:rPr kumimoji="0" lang="en-US" sz="800" b="0" i="0" u="none" strike="noStrike" cap="none" spc="0" normalizeH="0" baseline="0">
                  <a:ln>
                    <a:noFill/>
                  </a:ln>
                  <a:solidFill>
                    <a:schemeClr val="tx1"/>
                  </a:solidFill>
                  <a:effectLst/>
                  <a:uFillTx/>
                  <a:latin typeface="+mj-lt"/>
                  <a:ea typeface="+mn-ea"/>
                  <a:cs typeface="+mn-cs"/>
                  <a:sym typeface="Helvetica Neue Medium"/>
                </a:rPr>
                <a:t>in life expectancy between the wealthiest and poorest fifths of our population</a:t>
              </a:r>
            </a:p>
          </p:txBody>
        </p:sp>
        <p:sp>
          <p:nvSpPr>
            <p:cNvPr id="27" name="Rectangle 26">
              <a:extLst>
                <a:ext uri="{FF2B5EF4-FFF2-40B4-BE49-F238E27FC236}">
                  <a16:creationId xmlns:a16="http://schemas.microsoft.com/office/drawing/2014/main" id="{D0FDBC51-4649-55DD-856B-93F67C437829}"/>
                </a:ext>
              </a:extLst>
            </p:cNvPr>
            <p:cNvSpPr/>
            <p:nvPr/>
          </p:nvSpPr>
          <p:spPr>
            <a:xfrm>
              <a:off x="4556660" y="2291751"/>
              <a:ext cx="1949984" cy="593040"/>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kumimoji="0" lang="en-US" sz="1000" i="0" u="none" strike="noStrike" cap="none" spc="0" normalizeH="0" baseline="0">
                  <a:ln>
                    <a:noFill/>
                  </a:ln>
                  <a:solidFill>
                    <a:schemeClr val="tx1"/>
                  </a:solidFill>
                  <a:effectLst/>
                  <a:uFillTx/>
                  <a:latin typeface="+mj-lt"/>
                  <a:ea typeface="+mn-ea"/>
                  <a:cs typeface="+mn-cs"/>
                  <a:sym typeface="Helvetica Neue Medium"/>
                </a:rPr>
                <a:t>30% of Children </a:t>
              </a:r>
              <a:r>
                <a:rPr kumimoji="0" lang="en-US" sz="800" b="0" i="0" u="none" strike="noStrike" cap="none" spc="0" normalizeH="0" baseline="0">
                  <a:ln>
                    <a:noFill/>
                  </a:ln>
                  <a:solidFill>
                    <a:schemeClr val="tx1"/>
                  </a:solidFill>
                  <a:effectLst/>
                  <a:uFillTx/>
                  <a:latin typeface="+mj-lt"/>
                  <a:ea typeface="+mn-ea"/>
                  <a:cs typeface="+mn-cs"/>
                  <a:sym typeface="Helvetica Neue Medium"/>
                </a:rPr>
                <a:t>in Swansea bay are living in poverty</a:t>
              </a:r>
              <a:endParaRPr kumimoji="0" lang="en-GB" sz="800" b="0" i="0" u="none" strike="noStrike" cap="none" spc="0" normalizeH="0" baseline="0">
                <a:ln>
                  <a:noFill/>
                </a:ln>
                <a:solidFill>
                  <a:schemeClr val="tx1"/>
                </a:solidFill>
                <a:effectLst/>
                <a:uFillTx/>
                <a:latin typeface="+mj-lt"/>
                <a:ea typeface="+mn-ea"/>
                <a:cs typeface="+mn-cs"/>
                <a:sym typeface="Helvetica Neue Medium"/>
              </a:endParaRPr>
            </a:p>
          </p:txBody>
        </p:sp>
        <p:sp>
          <p:nvSpPr>
            <p:cNvPr id="28" name="Rectangle 27">
              <a:extLst>
                <a:ext uri="{FF2B5EF4-FFF2-40B4-BE49-F238E27FC236}">
                  <a16:creationId xmlns:a16="http://schemas.microsoft.com/office/drawing/2014/main" id="{3F2E40C3-41DE-F3A2-1EE6-0CDE224EFC25}"/>
                </a:ext>
              </a:extLst>
            </p:cNvPr>
            <p:cNvSpPr/>
            <p:nvPr/>
          </p:nvSpPr>
          <p:spPr>
            <a:xfrm>
              <a:off x="467012" y="2291751"/>
              <a:ext cx="1949984" cy="593040"/>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tx1"/>
                  </a:solidFill>
                  <a:effectLst/>
                  <a:uFillTx/>
                  <a:latin typeface="+mj-lt"/>
                  <a:ea typeface="+mn-ea"/>
                  <a:cs typeface="+mn-cs"/>
                  <a:sym typeface="Helvetica Neue Medium"/>
                </a:rPr>
                <a:t>Concerns have been raised by residents over </a:t>
              </a:r>
              <a:r>
                <a:rPr kumimoji="0" lang="en-US" sz="800" i="0" u="none" strike="noStrike" cap="none" spc="0" normalizeH="0" baseline="0">
                  <a:ln>
                    <a:noFill/>
                  </a:ln>
                  <a:solidFill>
                    <a:schemeClr val="tx1"/>
                  </a:solidFill>
                  <a:effectLst/>
                  <a:uFillTx/>
                  <a:latin typeface="+mj-lt"/>
                  <a:ea typeface="+mn-ea"/>
                  <a:cs typeface="+mn-cs"/>
                  <a:sym typeface="Helvetica Neue Medium"/>
                </a:rPr>
                <a:t>‘</a:t>
              </a:r>
              <a:r>
                <a:rPr kumimoji="0" lang="en-US" sz="1000" i="0" u="none" strike="noStrike" cap="none" spc="0" normalizeH="0" baseline="0">
                  <a:ln>
                    <a:noFill/>
                  </a:ln>
                  <a:solidFill>
                    <a:schemeClr val="tx1"/>
                  </a:solidFill>
                  <a:effectLst/>
                  <a:uFillTx/>
                  <a:latin typeface="+mj-lt"/>
                  <a:ea typeface="+mn-ea"/>
                  <a:cs typeface="+mn-cs"/>
                  <a:sym typeface="Helvetica Neue Medium"/>
                </a:rPr>
                <a:t>rural poverty’ </a:t>
              </a:r>
              <a:r>
                <a:rPr kumimoji="0" lang="en-US" sz="800" b="0" i="0" u="none" strike="noStrike" cap="none" spc="0" normalizeH="0" baseline="0">
                  <a:ln>
                    <a:noFill/>
                  </a:ln>
                  <a:solidFill>
                    <a:schemeClr val="tx1"/>
                  </a:solidFill>
                  <a:effectLst/>
                  <a:uFillTx/>
                  <a:latin typeface="+mj-lt"/>
                  <a:ea typeface="+mn-ea"/>
                  <a:cs typeface="+mn-cs"/>
                  <a:sym typeface="Helvetica Neue Medium"/>
                </a:rPr>
                <a:t>with inequity of access to services</a:t>
              </a:r>
              <a:endParaRPr kumimoji="0" lang="en-GB" sz="800" b="0" i="0" u="none" strike="noStrike" cap="none" spc="0" normalizeH="0" baseline="0">
                <a:ln>
                  <a:noFill/>
                </a:ln>
                <a:solidFill>
                  <a:schemeClr val="tx1"/>
                </a:solidFill>
                <a:effectLst/>
                <a:uFillTx/>
                <a:latin typeface="+mj-lt"/>
                <a:ea typeface="+mn-ea"/>
                <a:cs typeface="+mn-cs"/>
                <a:sym typeface="Helvetica Neue Medium"/>
              </a:endParaRPr>
            </a:p>
          </p:txBody>
        </p:sp>
      </p:grpSp>
      <p:grpSp>
        <p:nvGrpSpPr>
          <p:cNvPr id="26" name="Group 25">
            <a:extLst>
              <a:ext uri="{FF2B5EF4-FFF2-40B4-BE49-F238E27FC236}">
                <a16:creationId xmlns:a16="http://schemas.microsoft.com/office/drawing/2014/main" id="{93E24C77-09F0-3361-E4B0-3666E4129B65}"/>
              </a:ext>
            </a:extLst>
          </p:cNvPr>
          <p:cNvGrpSpPr/>
          <p:nvPr/>
        </p:nvGrpSpPr>
        <p:grpSpPr>
          <a:xfrm>
            <a:off x="468321" y="1174343"/>
            <a:ext cx="5379412" cy="475776"/>
            <a:chOff x="468453" y="1405926"/>
            <a:chExt cx="6038191" cy="475776"/>
          </a:xfrm>
        </p:grpSpPr>
        <p:sp>
          <p:nvSpPr>
            <p:cNvPr id="29" name="Rectangle 28">
              <a:extLst>
                <a:ext uri="{FF2B5EF4-FFF2-40B4-BE49-F238E27FC236}">
                  <a16:creationId xmlns:a16="http://schemas.microsoft.com/office/drawing/2014/main" id="{399EEF73-5566-6B9B-47ED-28FEF42369AD}"/>
                </a:ext>
              </a:extLst>
            </p:cNvPr>
            <p:cNvSpPr/>
            <p:nvPr/>
          </p:nvSpPr>
          <p:spPr>
            <a:xfrm>
              <a:off x="468453" y="1405926"/>
              <a:ext cx="1949984" cy="475776"/>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R="0" defTabSz="825500" rtl="0" fontAlgn="auto" latinLnBrk="0" hangingPunct="0">
                <a:lnSpc>
                  <a:spcPct val="100000"/>
                </a:lnSpc>
                <a:spcBef>
                  <a:spcPts val="0"/>
                </a:spcBef>
                <a:spcAft>
                  <a:spcPts val="200"/>
                </a:spcAft>
                <a:buClrTx/>
                <a:buSzTx/>
                <a:tabLst/>
              </a:pPr>
              <a:r>
                <a:rPr kumimoji="0" lang="en-US" sz="800" b="0" i="0" u="none" strike="noStrike" cap="none" spc="0" normalizeH="0" baseline="0">
                  <a:ln>
                    <a:noFill/>
                  </a:ln>
                  <a:solidFill>
                    <a:schemeClr val="tx1"/>
                  </a:solidFill>
                  <a:effectLst/>
                  <a:uFillTx/>
                  <a:latin typeface="+mj-lt"/>
                  <a:ea typeface="+mn-ea"/>
                  <a:cs typeface="+mn-cs"/>
                  <a:sym typeface="Helvetica Neue Medium"/>
                </a:rPr>
                <a:t>The percentage of our citizens</a:t>
              </a:r>
              <a:r>
                <a:rPr lang="en-GB" sz="800" kern="1200">
                  <a:latin typeface="+mj-lt"/>
                </a:rPr>
                <a:t> </a:t>
              </a:r>
              <a:r>
                <a:rPr lang="en-GB" sz="1000" kern="1200">
                  <a:latin typeface="+mj-lt"/>
                </a:rPr>
                <a:t>aged &gt;85 will double</a:t>
              </a:r>
              <a:r>
                <a:rPr lang="en-GB" sz="800" b="0" kern="1200">
                  <a:latin typeface="+mj-lt"/>
                </a:rPr>
                <a:t> by 2035</a:t>
              </a:r>
            </a:p>
          </p:txBody>
        </p:sp>
        <p:sp>
          <p:nvSpPr>
            <p:cNvPr id="30" name="Rectangle 29">
              <a:extLst>
                <a:ext uri="{FF2B5EF4-FFF2-40B4-BE49-F238E27FC236}">
                  <a16:creationId xmlns:a16="http://schemas.microsoft.com/office/drawing/2014/main" id="{44084982-1C6F-47C4-2ACA-A969D31FC682}"/>
                </a:ext>
              </a:extLst>
            </p:cNvPr>
            <p:cNvSpPr/>
            <p:nvPr/>
          </p:nvSpPr>
          <p:spPr>
            <a:xfrm>
              <a:off x="2512557" y="1405926"/>
              <a:ext cx="1949984" cy="475776"/>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defTabSz="825500">
                <a:spcAft>
                  <a:spcPts val="200"/>
                </a:spcAft>
              </a:pPr>
              <a:r>
                <a:rPr kumimoji="0" lang="en-GB" sz="1000" i="0" u="none" strike="noStrike" kern="1200" cap="none" spc="0" normalizeH="0" baseline="0">
                  <a:ln>
                    <a:noFill/>
                  </a:ln>
                  <a:solidFill>
                    <a:schemeClr val="tx1"/>
                  </a:solidFill>
                  <a:effectLst/>
                  <a:uFillTx/>
                  <a:latin typeface="+mj-lt"/>
                  <a:ea typeface="+mn-ea"/>
                  <a:cs typeface="+mn-cs"/>
                  <a:sym typeface="Helvetica Neue Medium"/>
                </a:rPr>
                <a:t>35% </a:t>
              </a:r>
              <a:r>
                <a:rPr kumimoji="0" lang="en-GB" sz="800" b="0" i="0" u="none" strike="noStrike" kern="1200" cap="none" spc="0" normalizeH="0" baseline="0">
                  <a:ln>
                    <a:noFill/>
                  </a:ln>
                  <a:solidFill>
                    <a:schemeClr val="tx1"/>
                  </a:solidFill>
                  <a:effectLst/>
                  <a:uFillTx/>
                  <a:latin typeface="+mj-lt"/>
                  <a:ea typeface="+mn-ea"/>
                  <a:cs typeface="+mn-cs"/>
                  <a:sym typeface="Helvetica Neue Medium"/>
                </a:rPr>
                <a:t>of our citizens </a:t>
              </a:r>
              <a:r>
                <a:rPr lang="en-GB" sz="800" b="0" kern="1200">
                  <a:latin typeface="+mj-lt"/>
                </a:rPr>
                <a:t>report feeling limited by a longstanding condition </a:t>
              </a:r>
            </a:p>
          </p:txBody>
        </p:sp>
        <p:sp>
          <p:nvSpPr>
            <p:cNvPr id="31" name="Rectangle 30">
              <a:extLst>
                <a:ext uri="{FF2B5EF4-FFF2-40B4-BE49-F238E27FC236}">
                  <a16:creationId xmlns:a16="http://schemas.microsoft.com/office/drawing/2014/main" id="{D73C7B91-D42D-A56D-8E5A-95E44E2B279A}"/>
                </a:ext>
              </a:extLst>
            </p:cNvPr>
            <p:cNvSpPr/>
            <p:nvPr/>
          </p:nvSpPr>
          <p:spPr>
            <a:xfrm>
              <a:off x="4556660" y="1405926"/>
              <a:ext cx="1949984" cy="475776"/>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defTabSz="825500">
                <a:spcAft>
                  <a:spcPts val="200"/>
                </a:spcAft>
              </a:pPr>
              <a:r>
                <a:rPr lang="en-GB" sz="1000" kern="1200">
                  <a:latin typeface="+mj-lt"/>
                </a:rPr>
                <a:t>67%</a:t>
              </a:r>
              <a:r>
                <a:rPr lang="en-GB" sz="1000" b="0" kern="1200">
                  <a:latin typeface="+mj-lt"/>
                </a:rPr>
                <a:t> </a:t>
              </a:r>
              <a:r>
                <a:rPr lang="en-GB" sz="800" b="0" kern="1200">
                  <a:latin typeface="+mj-lt"/>
                </a:rPr>
                <a:t>of people in Swansea Bay have had contact with us in the last 6 months. </a:t>
              </a:r>
            </a:p>
          </p:txBody>
        </p:sp>
      </p:grpSp>
      <p:grpSp>
        <p:nvGrpSpPr>
          <p:cNvPr id="34" name="Group 33">
            <a:extLst>
              <a:ext uri="{FF2B5EF4-FFF2-40B4-BE49-F238E27FC236}">
                <a16:creationId xmlns:a16="http://schemas.microsoft.com/office/drawing/2014/main" id="{D8CA519E-0599-C585-4114-C89FD91F7EF9}"/>
              </a:ext>
            </a:extLst>
          </p:cNvPr>
          <p:cNvGrpSpPr/>
          <p:nvPr/>
        </p:nvGrpSpPr>
        <p:grpSpPr>
          <a:xfrm>
            <a:off x="456297" y="3083161"/>
            <a:ext cx="5391438" cy="458549"/>
            <a:chOff x="456297" y="3306417"/>
            <a:chExt cx="5450747" cy="458549"/>
          </a:xfrm>
        </p:grpSpPr>
        <p:sp>
          <p:nvSpPr>
            <p:cNvPr id="32" name="Rectangle 31">
              <a:extLst>
                <a:ext uri="{FF2B5EF4-FFF2-40B4-BE49-F238E27FC236}">
                  <a16:creationId xmlns:a16="http://schemas.microsoft.com/office/drawing/2014/main" id="{E91B8F52-4599-88CC-96FB-24D3DCD447FB}"/>
                </a:ext>
              </a:extLst>
            </p:cNvPr>
            <p:cNvSpPr/>
            <p:nvPr/>
          </p:nvSpPr>
          <p:spPr>
            <a:xfrm>
              <a:off x="456297" y="3306417"/>
              <a:ext cx="1967590" cy="458549"/>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defTabSz="825500">
                <a:spcAft>
                  <a:spcPts val="200"/>
                </a:spcAft>
              </a:pPr>
              <a:r>
                <a:rPr lang="en-GB" sz="800" b="0" kern="1200">
                  <a:latin typeface="+mj-lt"/>
                </a:rPr>
                <a:t>In a recent survey of Swansea Bay, </a:t>
              </a:r>
              <a:r>
                <a:rPr lang="en-GB" sz="1000" kern="1200">
                  <a:latin typeface="+mj-lt"/>
                </a:rPr>
                <a:t>52% </a:t>
              </a:r>
              <a:r>
                <a:rPr lang="en-GB" sz="800" b="0" kern="1200">
                  <a:latin typeface="+mj-lt"/>
                </a:rPr>
                <a:t>of respondents were satisfied with the quality of health and social care </a:t>
              </a:r>
            </a:p>
          </p:txBody>
        </p:sp>
        <p:sp>
          <p:nvSpPr>
            <p:cNvPr id="33" name="Rectangle 32">
              <a:extLst>
                <a:ext uri="{FF2B5EF4-FFF2-40B4-BE49-F238E27FC236}">
                  <a16:creationId xmlns:a16="http://schemas.microsoft.com/office/drawing/2014/main" id="{3FCBBD8B-BF4E-7B80-8EBF-33B7C24FE88C}"/>
                </a:ext>
              </a:extLst>
            </p:cNvPr>
            <p:cNvSpPr/>
            <p:nvPr/>
          </p:nvSpPr>
          <p:spPr>
            <a:xfrm>
              <a:off x="2545841" y="3306418"/>
              <a:ext cx="3361203" cy="45854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defTabSz="825500">
                <a:spcAft>
                  <a:spcPts val="200"/>
                </a:spcAft>
              </a:pPr>
              <a:r>
                <a:rPr lang="en-US" sz="1000">
                  <a:latin typeface="+mj-lt"/>
                </a:rPr>
                <a:t>Two thirds </a:t>
              </a:r>
              <a:r>
                <a:rPr lang="en-US" sz="800" b="0">
                  <a:latin typeface="+mj-lt"/>
                </a:rPr>
                <a:t>of the public think the standard of NHS care has gotten worse over the last 12 months, whilst </a:t>
              </a:r>
              <a:r>
                <a:rPr lang="en-US" sz="1000">
                  <a:latin typeface="+mj-lt"/>
                </a:rPr>
                <a:t>over 50% </a:t>
              </a:r>
              <a:r>
                <a:rPr lang="en-US" sz="800" b="0">
                  <a:latin typeface="+mj-lt"/>
                </a:rPr>
                <a:t>think it will continue to get worse.</a:t>
              </a:r>
              <a:endParaRPr lang="en-GB" sz="800" b="0" kern="1200">
                <a:latin typeface="+mj-lt"/>
              </a:endParaRPr>
            </a:p>
          </p:txBody>
        </p:sp>
      </p:grpSp>
      <p:sp>
        <p:nvSpPr>
          <p:cNvPr id="19" name="Title 1">
            <a:extLst>
              <a:ext uri="{FF2B5EF4-FFF2-40B4-BE49-F238E27FC236}">
                <a16:creationId xmlns:a16="http://schemas.microsoft.com/office/drawing/2014/main" id="{F3396336-F781-A30E-9941-97EB0E700E31}"/>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Addressing Healthcare Needs in Swansea Bay</a:t>
            </a:r>
          </a:p>
        </p:txBody>
      </p:sp>
      <p:sp>
        <p:nvSpPr>
          <p:cNvPr id="42" name="Footer Placeholder 3">
            <a:extLst>
              <a:ext uri="{FF2B5EF4-FFF2-40B4-BE49-F238E27FC236}">
                <a16:creationId xmlns:a16="http://schemas.microsoft.com/office/drawing/2014/main" id="{43BFBDEB-B00D-4BF5-1BEC-6CD7D8331173}"/>
              </a:ext>
            </a:extLst>
          </p:cNvPr>
          <p:cNvSpPr txBox="1">
            <a:spLocks/>
          </p:cNvSpPr>
          <p:nvPr/>
        </p:nvSpPr>
        <p:spPr>
          <a:xfrm>
            <a:off x="2052049" y="4633524"/>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49" name="Group 48">
            <a:extLst>
              <a:ext uri="{FF2B5EF4-FFF2-40B4-BE49-F238E27FC236}">
                <a16:creationId xmlns:a16="http://schemas.microsoft.com/office/drawing/2014/main" id="{448E5ED8-81D0-D393-0DCD-5F0983C0D268}"/>
              </a:ext>
            </a:extLst>
          </p:cNvPr>
          <p:cNvGrpSpPr/>
          <p:nvPr/>
        </p:nvGrpSpPr>
        <p:grpSpPr>
          <a:xfrm>
            <a:off x="-1" y="-5787"/>
            <a:ext cx="9143998" cy="165595"/>
            <a:chOff x="374266" y="2474302"/>
            <a:chExt cx="13719657" cy="820603"/>
          </a:xfrm>
        </p:grpSpPr>
        <p:sp>
          <p:nvSpPr>
            <p:cNvPr id="43" name="Arrow: Pentagon 42">
              <a:extLst>
                <a:ext uri="{FF2B5EF4-FFF2-40B4-BE49-F238E27FC236}">
                  <a16:creationId xmlns:a16="http://schemas.microsoft.com/office/drawing/2014/main" id="{0613B48D-58E9-444D-CBEE-D2664A69A1BA}"/>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44" name="Arrow: Chevron 43">
              <a:extLst>
                <a:ext uri="{FF2B5EF4-FFF2-40B4-BE49-F238E27FC236}">
                  <a16:creationId xmlns:a16="http://schemas.microsoft.com/office/drawing/2014/main" id="{83F4CAF7-7163-FC7E-051E-C6898ADF6DCA}"/>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45" name="Arrow: Chevron 44">
              <a:extLst>
                <a:ext uri="{FF2B5EF4-FFF2-40B4-BE49-F238E27FC236}">
                  <a16:creationId xmlns:a16="http://schemas.microsoft.com/office/drawing/2014/main" id="{B56A9D20-B27A-A378-01C6-412D26A42CB6}"/>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46" name="Arrow: Chevron 45">
              <a:extLst>
                <a:ext uri="{FF2B5EF4-FFF2-40B4-BE49-F238E27FC236}">
                  <a16:creationId xmlns:a16="http://schemas.microsoft.com/office/drawing/2014/main" id="{7BC06865-8660-D9BB-BC10-A3DD65603F5D}"/>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47" name="Arrow: Chevron 46">
              <a:extLst>
                <a:ext uri="{FF2B5EF4-FFF2-40B4-BE49-F238E27FC236}">
                  <a16:creationId xmlns:a16="http://schemas.microsoft.com/office/drawing/2014/main" id="{D48525F9-F8F1-7289-2E4C-3F29EEC57D32}"/>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48" name="Arrow: Chevron 47">
              <a:extLst>
                <a:ext uri="{FF2B5EF4-FFF2-40B4-BE49-F238E27FC236}">
                  <a16:creationId xmlns:a16="http://schemas.microsoft.com/office/drawing/2014/main" id="{57038214-2036-8783-A4A3-53694259210B}"/>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57370531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1EF2CE-96C2-7C72-BE5A-C334B3182A65}"/>
            </a:ext>
          </a:extLst>
        </p:cNvPr>
        <p:cNvGrpSpPr/>
        <p:nvPr/>
      </p:nvGrpSpPr>
      <p:grpSpPr>
        <a:xfrm>
          <a:off x="0" y="0"/>
          <a:ext cx="0" cy="0"/>
          <a:chOff x="0" y="0"/>
          <a:chExt cx="0" cy="0"/>
        </a:xfrm>
      </p:grpSpPr>
      <p:sp>
        <p:nvSpPr>
          <p:cNvPr id="39" name="Rectangle 38">
            <a:extLst>
              <a:ext uri="{FF2B5EF4-FFF2-40B4-BE49-F238E27FC236}">
                <a16:creationId xmlns:a16="http://schemas.microsoft.com/office/drawing/2014/main" id="{84E19FC2-7EFC-BE56-BF71-52A0D41C2A1A}"/>
              </a:ext>
            </a:extLst>
          </p:cNvPr>
          <p:cNvSpPr/>
          <p:nvPr/>
        </p:nvSpPr>
        <p:spPr>
          <a:xfrm>
            <a:off x="4852538" y="169665"/>
            <a:ext cx="4152760" cy="432677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endParaRPr kumimoji="0" lang="en-GB" sz="1050" b="0" i="0" u="none" strike="noStrike" kern="1200" cap="none" spc="0" normalizeH="0" baseline="0" noProof="0">
              <a:ln>
                <a:noFill/>
              </a:ln>
              <a:solidFill>
                <a:schemeClr val="tx1"/>
              </a:solidFill>
              <a:effectLst/>
              <a:uLnTx/>
              <a:uFillTx/>
              <a:latin typeface="Helvetica Neue Medium"/>
              <a:sym typeface="Helvetica Neue Medium"/>
            </a:endParaRPr>
          </a:p>
        </p:txBody>
      </p:sp>
      <p:sp>
        <p:nvSpPr>
          <p:cNvPr id="2" name="Title 1">
            <a:extLst>
              <a:ext uri="{FF2B5EF4-FFF2-40B4-BE49-F238E27FC236}">
                <a16:creationId xmlns:a16="http://schemas.microsoft.com/office/drawing/2014/main" id="{577FD41D-1D9F-3FA0-DFAC-771C4FED000F}"/>
              </a:ext>
            </a:extLst>
          </p:cNvPr>
          <p:cNvSpPr>
            <a:spLocks noGrp="1"/>
          </p:cNvSpPr>
          <p:nvPr>
            <p:ph type="title"/>
          </p:nvPr>
        </p:nvSpPr>
        <p:spPr>
          <a:xfrm>
            <a:off x="93600" y="-7200"/>
            <a:ext cx="8866596" cy="826668"/>
          </a:xfrm>
        </p:spPr>
        <p:txBody>
          <a:bodyPr>
            <a:normAutofit/>
          </a:bodyPr>
          <a:lstStyle/>
          <a:p>
            <a:r>
              <a:rPr lang="en-GB" sz="2400"/>
              <a:t>Our digital journey at SBU</a:t>
            </a:r>
          </a:p>
        </p:txBody>
      </p:sp>
      <p:sp>
        <p:nvSpPr>
          <p:cNvPr id="12" name="Rectangle 11">
            <a:extLst>
              <a:ext uri="{FF2B5EF4-FFF2-40B4-BE49-F238E27FC236}">
                <a16:creationId xmlns:a16="http://schemas.microsoft.com/office/drawing/2014/main" id="{9FB09F72-0F62-1FA6-DE9D-92256BC173FA}"/>
              </a:ext>
            </a:extLst>
          </p:cNvPr>
          <p:cNvSpPr/>
          <p:nvPr/>
        </p:nvSpPr>
        <p:spPr>
          <a:xfrm>
            <a:off x="138702" y="617097"/>
            <a:ext cx="4584061" cy="3879341"/>
          </a:xfrm>
          <a:prstGeom prst="rect">
            <a:avLst/>
          </a:prstGeom>
          <a:solidFill>
            <a:schemeClr val="bg1"/>
          </a:solidFill>
          <a:ln>
            <a:solidFill>
              <a:srgbClr val="1F355E"/>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lstStyle/>
          <a:p>
            <a:pPr algn="l">
              <a:spcAft>
                <a:spcPts val="600"/>
              </a:spcAft>
            </a:pPr>
            <a:r>
              <a:rPr lang="en-GB" sz="900">
                <a:solidFill>
                  <a:srgbClr val="1F355E"/>
                </a:solidFill>
                <a:latin typeface="Arial" panose="020B0604020202020204" pitchFamily="34" charset="0"/>
                <a:cs typeface="Arial" panose="020B0604020202020204" pitchFamily="34" charset="0"/>
              </a:rPr>
              <a:t>Since we introduced the first Swansea Bay Digital Strategy in 2017, we have been faced with multiple hurdles yet made large strides.  </a:t>
            </a:r>
          </a:p>
          <a:p>
            <a:pPr algn="l">
              <a:spcAft>
                <a:spcPts val="600"/>
              </a:spcAft>
            </a:pPr>
            <a:r>
              <a:rPr lang="en-GB" sz="900" b="0">
                <a:solidFill>
                  <a:srgbClr val="1F355E"/>
                </a:solidFill>
                <a:latin typeface="Arial" panose="020B0604020202020204" pitchFamily="34" charset="0"/>
                <a:cs typeface="Arial" panose="020B0604020202020204" pitchFamily="34" charset="0"/>
              </a:rPr>
              <a:t>During the COVID-19 pandemic, while acknowledging the devastating impacts on our citizens and people, we were able to drive digital transformation at an exceptional pace, transforming the way we work to deliver care to our patients. </a:t>
            </a:r>
          </a:p>
          <a:p>
            <a:pPr algn="l">
              <a:spcAft>
                <a:spcPts val="600"/>
              </a:spcAft>
            </a:pPr>
            <a:r>
              <a:rPr lang="en-GB" sz="900">
                <a:solidFill>
                  <a:srgbClr val="1F355E"/>
                </a:solidFill>
                <a:latin typeface="Arial" panose="020B0604020202020204" pitchFamily="34" charset="0"/>
                <a:cs typeface="Arial" panose="020B0604020202020204" pitchFamily="34" charset="0"/>
              </a:rPr>
              <a:t>Since 2017, we have worked hard to make Swansea Bay a Welsh leader for digital and data innovation in health and care. We have successfully aligned solution delivery with organisational and national priorities. A few examples of the work we’ve done include:</a:t>
            </a:r>
          </a:p>
          <a:p>
            <a:pPr marL="171450" indent="-171450" algn="l">
              <a:spcAft>
                <a:spcPts val="600"/>
              </a:spcAft>
              <a:buFont typeface="Arial" panose="020B0604020202020204" pitchFamily="34" charset="0"/>
              <a:buChar char="•"/>
            </a:pPr>
            <a:r>
              <a:rPr lang="en-GB" sz="900" b="0">
                <a:solidFill>
                  <a:srgbClr val="1F355E"/>
                </a:solidFill>
                <a:latin typeface="Arial" panose="020B0604020202020204" pitchFamily="34" charset="0"/>
                <a:cs typeface="Arial" panose="020B0604020202020204" pitchFamily="34" charset="0"/>
              </a:rPr>
              <a:t>Local development of the Welsh Nursing Care Record which has since been rolled out across Wales, transforming nursing documentation from paper to digital </a:t>
            </a:r>
          </a:p>
          <a:p>
            <a:pPr marL="171450" indent="-171450" algn="l">
              <a:spcAft>
                <a:spcPts val="600"/>
              </a:spcAft>
              <a:buFont typeface="Arial" panose="020B0604020202020204" pitchFamily="34" charset="0"/>
              <a:buChar char="•"/>
            </a:pPr>
            <a:r>
              <a:rPr lang="en-GB" sz="900" b="0">
                <a:solidFill>
                  <a:srgbClr val="1F355E"/>
                </a:solidFill>
                <a:latin typeface="Arial" panose="020B0604020202020204" pitchFamily="34" charset="0"/>
                <a:cs typeface="Arial" panose="020B0604020202020204" pitchFamily="34" charset="0"/>
              </a:rPr>
              <a:t>Creation and deployment of SIGNAL digitising patient flow in a hospital setting</a:t>
            </a:r>
          </a:p>
          <a:p>
            <a:pPr marL="171450" indent="-171450" algn="l">
              <a:spcAft>
                <a:spcPts val="600"/>
              </a:spcAft>
              <a:buFont typeface="Arial" panose="020B0604020202020204" pitchFamily="34" charset="0"/>
              <a:buChar char="•"/>
            </a:pPr>
            <a:r>
              <a:rPr lang="en-GB" sz="900" b="0">
                <a:solidFill>
                  <a:srgbClr val="1F355E"/>
                </a:solidFill>
                <a:latin typeface="Arial" panose="020B0604020202020204" pitchFamily="34" charset="0"/>
                <a:cs typeface="Arial" panose="020B0604020202020204" pitchFamily="34" charset="0"/>
              </a:rPr>
              <a:t>Pilot site for the Hospital Electronic Prescribing and Medicines Administration system </a:t>
            </a:r>
          </a:p>
          <a:p>
            <a:pPr marL="171450" indent="-171450" algn="l">
              <a:spcAft>
                <a:spcPts val="600"/>
              </a:spcAft>
              <a:buFont typeface="Arial" panose="020B0604020202020204" pitchFamily="34" charset="0"/>
              <a:buChar char="•"/>
            </a:pPr>
            <a:r>
              <a:rPr lang="en-GB" sz="900" b="0">
                <a:solidFill>
                  <a:srgbClr val="1F355E"/>
                </a:solidFill>
                <a:latin typeface="Arial" panose="020B0604020202020204" pitchFamily="34" charset="0"/>
                <a:cs typeface="Arial" panose="020B0604020202020204" pitchFamily="34" charset="0"/>
              </a:rPr>
              <a:t>Delivering data analytics through the availability of a vast amount of Business Intelligence dashboards</a:t>
            </a:r>
          </a:p>
          <a:p>
            <a:pPr marL="171450" indent="-171450" algn="l">
              <a:spcAft>
                <a:spcPts val="600"/>
              </a:spcAft>
              <a:buFont typeface="Arial" panose="020B0604020202020204" pitchFamily="34" charset="0"/>
              <a:buChar char="•"/>
            </a:pPr>
            <a:r>
              <a:rPr lang="en-GB" sz="900" b="0">
                <a:solidFill>
                  <a:srgbClr val="1F355E"/>
                </a:solidFill>
                <a:latin typeface="Arial" panose="020B0604020202020204" pitchFamily="34" charset="0"/>
                <a:cs typeface="Arial" panose="020B0604020202020204" pitchFamily="34" charset="0"/>
              </a:rPr>
              <a:t>Roll-out of Office 365 across Swansea Bay for all our staff</a:t>
            </a:r>
          </a:p>
          <a:p>
            <a:pPr marL="171450" indent="-171450" algn="l">
              <a:spcAft>
                <a:spcPts val="600"/>
              </a:spcAft>
              <a:buFont typeface="Arial" panose="020B0604020202020204" pitchFamily="34" charset="0"/>
              <a:buChar char="•"/>
            </a:pPr>
            <a:r>
              <a:rPr lang="en-GB" sz="900" b="0">
                <a:solidFill>
                  <a:srgbClr val="1F355E"/>
                </a:solidFill>
                <a:latin typeface="Arial" panose="020B0604020202020204" pitchFamily="34" charset="0"/>
                <a:cs typeface="Arial" panose="020B0604020202020204" pitchFamily="34" charset="0"/>
              </a:rPr>
              <a:t>Implementing the Swansea Bay Patient Portal to empower our patients and citizens to engage with their care</a:t>
            </a:r>
          </a:p>
          <a:p>
            <a:pPr algn="l">
              <a:spcAft>
                <a:spcPts val="600"/>
              </a:spcAft>
            </a:pPr>
            <a:r>
              <a:rPr lang="en-GB" sz="900" b="0">
                <a:solidFill>
                  <a:srgbClr val="1F355E"/>
                </a:solidFill>
                <a:latin typeface="Arial" panose="020B0604020202020204" pitchFamily="34" charset="0"/>
                <a:cs typeface="Arial" panose="020B0604020202020204" pitchFamily="34" charset="0"/>
              </a:rPr>
              <a:t>But we know there is still a lot more to do to make the most of digital and data solutions for our patients, our staff and our organisation. This strategy sets out how we will work towards achieving this.</a:t>
            </a:r>
          </a:p>
          <a:p>
            <a:pPr marL="171450" indent="-171450" algn="l">
              <a:spcAft>
                <a:spcPts val="600"/>
              </a:spcAft>
              <a:buFont typeface="Arial" panose="020B0604020202020204" pitchFamily="34" charset="0"/>
              <a:buChar char="•"/>
            </a:pPr>
            <a:endParaRPr lang="en-GB" sz="800" b="0">
              <a:solidFill>
                <a:schemeClr val="tx1"/>
              </a:solidFill>
            </a:endParaRPr>
          </a:p>
          <a:p>
            <a:pPr marL="171450" indent="-171450" algn="l">
              <a:spcAft>
                <a:spcPts val="600"/>
              </a:spcAft>
              <a:buFont typeface="Arial" panose="020B0604020202020204" pitchFamily="34" charset="0"/>
              <a:buChar char="•"/>
            </a:pPr>
            <a:endParaRPr lang="en-GB" sz="800" b="0">
              <a:solidFill>
                <a:schemeClr val="tx1"/>
              </a:solidFill>
            </a:endParaRPr>
          </a:p>
          <a:p>
            <a:pPr marL="171450" indent="-171450" algn="l">
              <a:spcAft>
                <a:spcPts val="600"/>
              </a:spcAft>
              <a:buFont typeface="Arial" panose="020B0604020202020204" pitchFamily="34" charset="0"/>
              <a:buChar char="•"/>
            </a:pPr>
            <a:endParaRPr lang="en-GB" sz="800" b="0">
              <a:solidFill>
                <a:schemeClr val="tx1"/>
              </a:solidFill>
            </a:endParaRPr>
          </a:p>
        </p:txBody>
      </p:sp>
      <p:sp>
        <p:nvSpPr>
          <p:cNvPr id="38" name="Rectangle 37">
            <a:extLst>
              <a:ext uri="{FF2B5EF4-FFF2-40B4-BE49-F238E27FC236}">
                <a16:creationId xmlns:a16="http://schemas.microsoft.com/office/drawing/2014/main" id="{34CBD753-7FD1-1791-64F5-DA0E1579F939}"/>
              </a:ext>
            </a:extLst>
          </p:cNvPr>
          <p:cNvSpPr/>
          <p:nvPr/>
        </p:nvSpPr>
        <p:spPr>
          <a:xfrm>
            <a:off x="4892709" y="2009072"/>
            <a:ext cx="4067478" cy="258855"/>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chemeClr val="bg1"/>
                </a:solidFill>
                <a:effectLst/>
                <a:uLnTx/>
                <a:uFillTx/>
                <a:latin typeface="Helvetica Neue Medium"/>
                <a:sym typeface="Helvetica Neue Medium"/>
              </a:rPr>
              <a:t>Through our engagement process we have listened to …</a:t>
            </a:r>
          </a:p>
        </p:txBody>
      </p:sp>
      <p:sp>
        <p:nvSpPr>
          <p:cNvPr id="40" name="Rectangle 39">
            <a:extLst>
              <a:ext uri="{FF2B5EF4-FFF2-40B4-BE49-F238E27FC236}">
                <a16:creationId xmlns:a16="http://schemas.microsoft.com/office/drawing/2014/main" id="{EC8EA92F-EFE8-B2F4-D4C6-8540B2E09BA9}"/>
              </a:ext>
            </a:extLst>
          </p:cNvPr>
          <p:cNvSpPr/>
          <p:nvPr/>
        </p:nvSpPr>
        <p:spPr>
          <a:xfrm>
            <a:off x="4892709" y="358242"/>
            <a:ext cx="4067478" cy="258855"/>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chemeClr val="bg1"/>
                </a:solidFill>
                <a:effectLst/>
                <a:uLnTx/>
                <a:uFillTx/>
                <a:latin typeface="Helvetica Neue Medium"/>
                <a:sym typeface="Helvetica Neue Medium"/>
              </a:rPr>
              <a:t>Our approach to developing our </a:t>
            </a:r>
            <a:r>
              <a:rPr kumimoji="0" lang="en-GB" sz="1050" b="0" i="0" u="none" strike="sngStrike" kern="1200" cap="none" spc="0" normalizeH="0" baseline="0" noProof="0">
                <a:ln>
                  <a:noFill/>
                </a:ln>
                <a:solidFill>
                  <a:schemeClr val="bg1"/>
                </a:solidFill>
                <a:effectLst/>
                <a:uLnTx/>
                <a:uFillTx/>
                <a:latin typeface="Helvetica Neue Medium"/>
                <a:sym typeface="Helvetica Neue Medium"/>
              </a:rPr>
              <a:t>Digital</a:t>
            </a:r>
            <a:r>
              <a:rPr kumimoji="0" lang="en-GB" sz="1050" b="0" i="0" u="none" strike="noStrike" kern="1200" cap="none" spc="0" normalizeH="0" baseline="0" noProof="0">
                <a:ln>
                  <a:noFill/>
                </a:ln>
                <a:solidFill>
                  <a:schemeClr val="bg1"/>
                </a:solidFill>
                <a:effectLst/>
                <a:uLnTx/>
                <a:uFillTx/>
                <a:latin typeface="Helvetica Neue Medium"/>
                <a:sym typeface="Helvetica Neue Medium"/>
              </a:rPr>
              <a:t> Strategy included … </a:t>
            </a:r>
          </a:p>
        </p:txBody>
      </p:sp>
      <p:grpSp>
        <p:nvGrpSpPr>
          <p:cNvPr id="66" name="Group 65">
            <a:extLst>
              <a:ext uri="{FF2B5EF4-FFF2-40B4-BE49-F238E27FC236}">
                <a16:creationId xmlns:a16="http://schemas.microsoft.com/office/drawing/2014/main" id="{6D716744-C920-298D-4CB9-C63784947A59}"/>
              </a:ext>
            </a:extLst>
          </p:cNvPr>
          <p:cNvGrpSpPr/>
          <p:nvPr/>
        </p:nvGrpSpPr>
        <p:grpSpPr>
          <a:xfrm>
            <a:off x="4892707" y="676321"/>
            <a:ext cx="4066969" cy="1088440"/>
            <a:chOff x="4892714" y="714421"/>
            <a:chExt cx="3330380" cy="1088440"/>
          </a:xfrm>
        </p:grpSpPr>
        <p:sp>
          <p:nvSpPr>
            <p:cNvPr id="58" name="Rectangle 57">
              <a:extLst>
                <a:ext uri="{FF2B5EF4-FFF2-40B4-BE49-F238E27FC236}">
                  <a16:creationId xmlns:a16="http://schemas.microsoft.com/office/drawing/2014/main" id="{11E06705-66C5-D6B5-607A-2966D0A7EC90}"/>
                </a:ext>
              </a:extLst>
            </p:cNvPr>
            <p:cNvSpPr/>
            <p:nvPr/>
          </p:nvSpPr>
          <p:spPr>
            <a:xfrm>
              <a:off x="4892714" y="714421"/>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and organisation-wide surveys</a:t>
              </a:r>
            </a:p>
          </p:txBody>
        </p:sp>
        <p:sp>
          <p:nvSpPr>
            <p:cNvPr id="59" name="Rectangle 58">
              <a:extLst>
                <a:ext uri="{FF2B5EF4-FFF2-40B4-BE49-F238E27FC236}">
                  <a16:creationId xmlns:a16="http://schemas.microsoft.com/office/drawing/2014/main" id="{D77C29A6-9385-DFAC-00BE-09CA22CF747A}"/>
                </a:ext>
              </a:extLst>
            </p:cNvPr>
            <p:cNvSpPr/>
            <p:nvPr/>
          </p:nvSpPr>
          <p:spPr>
            <a:xfrm>
              <a:off x="4892714" y="1305973"/>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Comprehensive documentation review</a:t>
              </a:r>
            </a:p>
          </p:txBody>
        </p:sp>
        <p:sp>
          <p:nvSpPr>
            <p:cNvPr id="60" name="Rectangle 59">
              <a:extLst>
                <a:ext uri="{FF2B5EF4-FFF2-40B4-BE49-F238E27FC236}">
                  <a16:creationId xmlns:a16="http://schemas.microsoft.com/office/drawing/2014/main" id="{3AF64F20-81D2-E47C-3150-F2F7D3C3545B}"/>
                </a:ext>
              </a:extLst>
            </p:cNvPr>
            <p:cNvSpPr/>
            <p:nvPr/>
          </p:nvSpPr>
          <p:spPr>
            <a:xfrm>
              <a:off x="6029532" y="714421"/>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1:1s with digital </a:t>
              </a:r>
              <a:r>
                <a:rPr lang="en-GB" sz="1050" b="0">
                  <a:solidFill>
                    <a:srgbClr val="1F355E"/>
                  </a:solidFill>
                  <a:latin typeface="Arial" panose="020B0604020202020204" pitchFamily="34" charset="0"/>
                  <a:ea typeface="+mn-ea"/>
                  <a:cs typeface="Arial" panose="020B0604020202020204" pitchFamily="34" charset="0"/>
                  <a:sym typeface="Helvetica Neue Medium"/>
                </a:rPr>
                <a:t>l</a:t>
              </a: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eaders and health board Executives</a:t>
              </a:r>
            </a:p>
          </p:txBody>
        </p:sp>
        <p:sp>
          <p:nvSpPr>
            <p:cNvPr id="61" name="Rectangle 60">
              <a:extLst>
                <a:ext uri="{FF2B5EF4-FFF2-40B4-BE49-F238E27FC236}">
                  <a16:creationId xmlns:a16="http://schemas.microsoft.com/office/drawing/2014/main" id="{442788D5-C40F-1CD3-7B19-988CAC56A035}"/>
                </a:ext>
              </a:extLst>
            </p:cNvPr>
            <p:cNvSpPr/>
            <p:nvPr/>
          </p:nvSpPr>
          <p:spPr>
            <a:xfrm>
              <a:off x="6029532" y="1305973"/>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50" b="0">
                  <a:solidFill>
                    <a:srgbClr val="1F355E"/>
                  </a:solidFill>
                  <a:latin typeface="Arial" panose="020B0604020202020204" pitchFamily="34" charset="0"/>
                  <a:ea typeface="+mn-ea"/>
                  <a:cs typeface="Arial" panose="020B0604020202020204" pitchFamily="34" charset="0"/>
                  <a:sym typeface="Helvetica Neue Medium"/>
                </a:rPr>
                <a:t>4-part workshop series</a:t>
              </a:r>
              <a:endPar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62" name="Rectangle 61">
              <a:extLst>
                <a:ext uri="{FF2B5EF4-FFF2-40B4-BE49-F238E27FC236}">
                  <a16:creationId xmlns:a16="http://schemas.microsoft.com/office/drawing/2014/main" id="{27FAA4BD-49E0-4D26-5FB4-029C83841C12}"/>
                </a:ext>
              </a:extLst>
            </p:cNvPr>
            <p:cNvSpPr/>
            <p:nvPr/>
          </p:nvSpPr>
          <p:spPr>
            <a:xfrm>
              <a:off x="7165942" y="714421"/>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Clinical engagement sessions</a:t>
              </a:r>
            </a:p>
          </p:txBody>
        </p:sp>
        <p:sp>
          <p:nvSpPr>
            <p:cNvPr id="63" name="Rectangle 62">
              <a:extLst>
                <a:ext uri="{FF2B5EF4-FFF2-40B4-BE49-F238E27FC236}">
                  <a16:creationId xmlns:a16="http://schemas.microsoft.com/office/drawing/2014/main" id="{0210AB78-E80F-D904-D2A6-749D290923C2}"/>
                </a:ext>
              </a:extLst>
            </p:cNvPr>
            <p:cNvSpPr/>
            <p:nvPr/>
          </p:nvSpPr>
          <p:spPr>
            <a:xfrm>
              <a:off x="7165944" y="1305973"/>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Working sessions for </a:t>
              </a:r>
              <a:r>
                <a:rPr lang="en-GB" sz="1050" b="0">
                  <a:solidFill>
                    <a:srgbClr val="1F355E"/>
                  </a:solidFill>
                  <a:latin typeface="Arial" panose="020B0604020202020204" pitchFamily="34" charset="0"/>
                  <a:ea typeface="+mn-ea"/>
                  <a:cs typeface="Arial" panose="020B0604020202020204" pitchFamily="34" charset="0"/>
                  <a:sym typeface="Helvetica Neue Medium"/>
                </a:rPr>
                <a:t>f</a:t>
              </a: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eedback and iteration</a:t>
              </a:r>
            </a:p>
          </p:txBody>
        </p:sp>
      </p:grpSp>
      <p:grpSp>
        <p:nvGrpSpPr>
          <p:cNvPr id="5" name="Group 4">
            <a:extLst>
              <a:ext uri="{FF2B5EF4-FFF2-40B4-BE49-F238E27FC236}">
                <a16:creationId xmlns:a16="http://schemas.microsoft.com/office/drawing/2014/main" id="{4D3C049A-5125-CB9E-8ADC-E15CBB793891}"/>
              </a:ext>
            </a:extLst>
          </p:cNvPr>
          <p:cNvGrpSpPr/>
          <p:nvPr/>
        </p:nvGrpSpPr>
        <p:grpSpPr>
          <a:xfrm>
            <a:off x="5019630" y="2335696"/>
            <a:ext cx="3791328" cy="2020462"/>
            <a:chOff x="4605981" y="2335696"/>
            <a:chExt cx="3791328" cy="2020462"/>
          </a:xfrm>
        </p:grpSpPr>
        <p:sp>
          <p:nvSpPr>
            <p:cNvPr id="3" name="Oval 2">
              <a:extLst>
                <a:ext uri="{FF2B5EF4-FFF2-40B4-BE49-F238E27FC236}">
                  <a16:creationId xmlns:a16="http://schemas.microsoft.com/office/drawing/2014/main" id="{502F0FBF-9BE6-BDEC-10A9-4D401B180C58}"/>
                </a:ext>
              </a:extLst>
            </p:cNvPr>
            <p:cNvSpPr>
              <a:spLocks/>
            </p:cNvSpPr>
            <p:nvPr/>
          </p:nvSpPr>
          <p:spPr>
            <a:xfrm>
              <a:off x="4605981" y="2491335"/>
              <a:ext cx="904486" cy="869304"/>
            </a:xfrm>
            <a:prstGeom prst="ellipse">
              <a:avLst/>
            </a:prstGeom>
            <a:solidFill>
              <a:schemeClr val="accent5">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2000">
                  <a:solidFill>
                    <a:srgbClr val="1F355E"/>
                  </a:solidFill>
                  <a:latin typeface="Arial" panose="020B0604020202020204" pitchFamily="34" charset="0"/>
                  <a:ea typeface="Helvetica Neue Medium"/>
                  <a:cs typeface="Arial" panose="020B0604020202020204" pitchFamily="34" charset="0"/>
                  <a:sym typeface="Helvetica Neue Medium"/>
                </a:rPr>
                <a:t>20</a:t>
              </a:r>
            </a:p>
            <a:p>
              <a:pPr defTabSz="619125"/>
              <a:r>
                <a:rPr lang="en-GB" sz="800" b="0">
                  <a:solidFill>
                    <a:srgbClr val="1F355E"/>
                  </a:solidFill>
                  <a:latin typeface="Arial" panose="020B0604020202020204" pitchFamily="34" charset="0"/>
                  <a:ea typeface="Helvetica Neue Medium"/>
                  <a:cs typeface="Arial" panose="020B0604020202020204" pitchFamily="34" charset="0"/>
                  <a:sym typeface="Helvetica Neue Medium"/>
                </a:rPr>
                <a:t>Grand Rounds participants</a:t>
              </a:r>
              <a:endParaRPr lang="en-GB" sz="1000" b="0">
                <a:solidFill>
                  <a:srgbClr val="1F355E"/>
                </a:solidFill>
                <a:latin typeface="Arial" panose="020B0604020202020204" pitchFamily="34" charset="0"/>
                <a:ea typeface="Helvetica Neue Medium"/>
                <a:cs typeface="Arial" panose="020B0604020202020204" pitchFamily="34" charset="0"/>
                <a:sym typeface="Helvetica Neue Medium"/>
              </a:endParaRPr>
            </a:p>
          </p:txBody>
        </p:sp>
        <p:grpSp>
          <p:nvGrpSpPr>
            <p:cNvPr id="29" name="Group 28">
              <a:extLst>
                <a:ext uri="{FF2B5EF4-FFF2-40B4-BE49-F238E27FC236}">
                  <a16:creationId xmlns:a16="http://schemas.microsoft.com/office/drawing/2014/main" id="{D66C9FA9-27BC-A8BE-ED89-35216478F5E5}"/>
                </a:ext>
              </a:extLst>
            </p:cNvPr>
            <p:cNvGrpSpPr/>
            <p:nvPr/>
          </p:nvGrpSpPr>
          <p:grpSpPr>
            <a:xfrm>
              <a:off x="4949862" y="2335696"/>
              <a:ext cx="3447447" cy="2020462"/>
              <a:chOff x="-385024" y="1421189"/>
              <a:chExt cx="4588548" cy="2689238"/>
            </a:xfrm>
          </p:grpSpPr>
          <p:grpSp>
            <p:nvGrpSpPr>
              <p:cNvPr id="31" name="Group 30">
                <a:extLst>
                  <a:ext uri="{FF2B5EF4-FFF2-40B4-BE49-F238E27FC236}">
                    <a16:creationId xmlns:a16="http://schemas.microsoft.com/office/drawing/2014/main" id="{6C42D54D-23D0-1E52-4978-C9A706FE241A}"/>
                  </a:ext>
                </a:extLst>
              </p:cNvPr>
              <p:cNvGrpSpPr/>
              <p:nvPr/>
            </p:nvGrpSpPr>
            <p:grpSpPr>
              <a:xfrm>
                <a:off x="-385024" y="1421189"/>
                <a:ext cx="4588548" cy="2689238"/>
                <a:chOff x="-235916" y="1309868"/>
                <a:chExt cx="5229577" cy="3132873"/>
              </a:xfrm>
            </p:grpSpPr>
            <p:sp>
              <p:nvSpPr>
                <p:cNvPr id="32" name="Oval 31">
                  <a:extLst>
                    <a:ext uri="{FF2B5EF4-FFF2-40B4-BE49-F238E27FC236}">
                      <a16:creationId xmlns:a16="http://schemas.microsoft.com/office/drawing/2014/main" id="{328C8635-956A-FE43-DEE8-E0480D7E7A30}"/>
                    </a:ext>
                  </a:extLst>
                </p:cNvPr>
                <p:cNvSpPr/>
                <p:nvPr/>
              </p:nvSpPr>
              <p:spPr>
                <a:xfrm>
                  <a:off x="1926549" y="2489025"/>
                  <a:ext cx="1911346" cy="1953716"/>
                </a:xfrm>
                <a:prstGeom prst="ellipse">
                  <a:avLst/>
                </a:prstGeom>
                <a:solidFill>
                  <a:srgbClr val="E13717">
                    <a:lumMod val="20000"/>
                    <a:lumOff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3600">
                      <a:solidFill>
                        <a:srgbClr val="1F355E"/>
                      </a:solidFill>
                      <a:latin typeface="Arial" panose="020B0604020202020204" pitchFamily="34" charset="0"/>
                      <a:ea typeface="Helvetica Neue Medium"/>
                      <a:cs typeface="Arial" panose="020B0604020202020204" pitchFamily="34" charset="0"/>
                      <a:sym typeface="Helvetica Neue Medium"/>
                    </a:rPr>
                    <a:t>141</a:t>
                  </a:r>
                  <a:r>
                    <a:rPr lang="en-GB" sz="4500" b="0">
                      <a:solidFill>
                        <a:srgbClr val="1F355E"/>
                      </a:solidFill>
                      <a:latin typeface="Arial" panose="020B0604020202020204" pitchFamily="34" charset="0"/>
                      <a:ea typeface="Helvetica Neue Medium"/>
                      <a:cs typeface="Arial" panose="020B0604020202020204" pitchFamily="34" charset="0"/>
                      <a:sym typeface="Helvetica Neue Medium"/>
                    </a:rPr>
                    <a:t> </a:t>
                  </a:r>
                  <a:br>
                    <a:rPr lang="en-GB" sz="4500" b="0">
                      <a:solidFill>
                        <a:srgbClr val="1F355E"/>
                      </a:solidFill>
                      <a:latin typeface="Arial" panose="020B0604020202020204" pitchFamily="34" charset="0"/>
                      <a:ea typeface="Helvetica Neue Medium"/>
                      <a:cs typeface="Arial" panose="020B0604020202020204" pitchFamily="34" charset="0"/>
                      <a:sym typeface="Helvetica Neue Medium"/>
                    </a:rPr>
                  </a:br>
                  <a:r>
                    <a:rPr lang="en-GB" sz="800" b="0">
                      <a:solidFill>
                        <a:srgbClr val="1F355E"/>
                      </a:solidFill>
                      <a:latin typeface="Arial" panose="020B0604020202020204" pitchFamily="34" charset="0"/>
                      <a:ea typeface="Helvetica Neue Medium"/>
                      <a:cs typeface="Arial" panose="020B0604020202020204" pitchFamily="34" charset="0"/>
                      <a:sym typeface="Helvetica Neue Medium"/>
                    </a:rPr>
                    <a:t>Survey responses submitted</a:t>
                  </a:r>
                  <a:endParaRPr lang="en-GB" sz="1050" b="0">
                    <a:solidFill>
                      <a:srgbClr val="1F355E"/>
                    </a:solidFill>
                    <a:latin typeface="Arial" panose="020B0604020202020204" pitchFamily="34" charset="0"/>
                    <a:ea typeface="Helvetica Neue Medium"/>
                    <a:cs typeface="Arial" panose="020B0604020202020204" pitchFamily="34" charset="0"/>
                    <a:sym typeface="Helvetica Neue Medium"/>
                  </a:endParaRPr>
                </a:p>
              </p:txBody>
            </p:sp>
            <p:sp>
              <p:nvSpPr>
                <p:cNvPr id="34" name="Oval 33">
                  <a:extLst>
                    <a:ext uri="{FF2B5EF4-FFF2-40B4-BE49-F238E27FC236}">
                      <a16:creationId xmlns:a16="http://schemas.microsoft.com/office/drawing/2014/main" id="{6DE69F7B-7312-DE50-0A09-72A12D5323C7}"/>
                    </a:ext>
                  </a:extLst>
                </p:cNvPr>
                <p:cNvSpPr/>
                <p:nvPr/>
              </p:nvSpPr>
              <p:spPr>
                <a:xfrm>
                  <a:off x="3557639" y="2627382"/>
                  <a:ext cx="1436022" cy="1467859"/>
                </a:xfrm>
                <a:prstGeom prst="ellipse">
                  <a:avLst/>
                </a:prstGeom>
                <a:solidFill>
                  <a:srgbClr val="602D80">
                    <a:lumMod val="20000"/>
                    <a:lumOff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2000">
                      <a:solidFill>
                        <a:srgbClr val="1F355E"/>
                      </a:solidFill>
                      <a:latin typeface="Arial" panose="020B0604020202020204" pitchFamily="34" charset="0"/>
                      <a:ea typeface="Helvetica Neue Medium"/>
                      <a:cs typeface="Arial" panose="020B0604020202020204" pitchFamily="34" charset="0"/>
                      <a:sym typeface="Helvetica Neue Medium"/>
                    </a:rPr>
                    <a:t>14</a:t>
                  </a:r>
                  <a:r>
                    <a:rPr lang="en-GB" sz="1050">
                      <a:solidFill>
                        <a:srgbClr val="1F355E"/>
                      </a:solidFill>
                      <a:latin typeface="Arial" panose="020B0604020202020204" pitchFamily="34" charset="0"/>
                      <a:ea typeface="Helvetica Neue Medium"/>
                      <a:cs typeface="Arial" panose="020B0604020202020204" pitchFamily="34" charset="0"/>
                      <a:sym typeface="Helvetica Neue Medium"/>
                    </a:rPr>
                    <a:t> </a:t>
                  </a:r>
                </a:p>
                <a:p>
                  <a:pPr defTabSz="619125"/>
                  <a:r>
                    <a:rPr lang="en-GB" sz="800" b="0">
                      <a:solidFill>
                        <a:srgbClr val="1F355E"/>
                      </a:solidFill>
                      <a:latin typeface="Arial" panose="020B0604020202020204" pitchFamily="34" charset="0"/>
                      <a:cs typeface="Arial" panose="020B0604020202020204" pitchFamily="34" charset="0"/>
                      <a:sym typeface="Helvetica Neue Medium"/>
                    </a:rPr>
                    <a:t>Attendees at MH&amp;LD Digital Services Group</a:t>
                  </a:r>
                  <a:endParaRPr lang="en-GB" sz="800" b="0">
                    <a:solidFill>
                      <a:srgbClr val="1F355E"/>
                    </a:solidFill>
                    <a:latin typeface="Arial" panose="020B0604020202020204" pitchFamily="34" charset="0"/>
                    <a:ea typeface="Helvetica Neue Medium"/>
                    <a:cs typeface="Arial" panose="020B0604020202020204" pitchFamily="34" charset="0"/>
                    <a:sym typeface="Helvetica Neue Medium"/>
                  </a:endParaRPr>
                </a:p>
              </p:txBody>
            </p:sp>
            <p:sp>
              <p:nvSpPr>
                <p:cNvPr id="33" name="Oval 32">
                  <a:extLst>
                    <a:ext uri="{FF2B5EF4-FFF2-40B4-BE49-F238E27FC236}">
                      <a16:creationId xmlns:a16="http://schemas.microsoft.com/office/drawing/2014/main" id="{2143FBD0-6B83-EFB3-1879-2773EA5C82E8}"/>
                    </a:ext>
                  </a:extLst>
                </p:cNvPr>
                <p:cNvSpPr>
                  <a:spLocks/>
                </p:cNvSpPr>
                <p:nvPr/>
              </p:nvSpPr>
              <p:spPr>
                <a:xfrm>
                  <a:off x="2762455" y="1388861"/>
                  <a:ext cx="1509257" cy="1482705"/>
                </a:xfrm>
                <a:prstGeom prst="ellipse">
                  <a:avLst/>
                </a:prstGeom>
                <a:solidFill>
                  <a:srgbClr val="2AA053">
                    <a:lumMod val="20000"/>
                    <a:lumOff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2700">
                      <a:solidFill>
                        <a:srgbClr val="1F355E"/>
                      </a:solidFill>
                      <a:latin typeface="Arial" panose="020B0604020202020204" pitchFamily="34" charset="0"/>
                      <a:ea typeface="Helvetica Neue Medium"/>
                      <a:cs typeface="Arial" panose="020B0604020202020204" pitchFamily="34" charset="0"/>
                      <a:sym typeface="Helvetica Neue Medium"/>
                    </a:rPr>
                    <a:t>25 </a:t>
                  </a:r>
                </a:p>
                <a:p>
                  <a:pPr defTabSz="619125"/>
                  <a:r>
                    <a:rPr lang="en-GB" sz="800" b="0">
                      <a:solidFill>
                        <a:srgbClr val="1F355E"/>
                      </a:solidFill>
                      <a:latin typeface="Arial" panose="020B0604020202020204" pitchFamily="34" charset="0"/>
                      <a:ea typeface="Helvetica Neue Medium"/>
                      <a:cs typeface="Arial" panose="020B0604020202020204" pitchFamily="34" charset="0"/>
                      <a:sym typeface="Helvetica Neue Medium"/>
                    </a:rPr>
                    <a:t>SRO and Executive interviews</a:t>
                  </a:r>
                  <a:endParaRPr lang="en-GB" sz="1000" b="0">
                    <a:solidFill>
                      <a:srgbClr val="1F355E"/>
                    </a:solidFill>
                    <a:latin typeface="Arial" panose="020B0604020202020204" pitchFamily="34" charset="0"/>
                    <a:ea typeface="Helvetica Neue Medium"/>
                    <a:cs typeface="Arial" panose="020B0604020202020204" pitchFamily="34" charset="0"/>
                    <a:sym typeface="Helvetica Neue Medium"/>
                  </a:endParaRPr>
                </a:p>
              </p:txBody>
            </p:sp>
            <p:sp>
              <p:nvSpPr>
                <p:cNvPr id="35" name="Oval 34">
                  <a:extLst>
                    <a:ext uri="{FF2B5EF4-FFF2-40B4-BE49-F238E27FC236}">
                      <a16:creationId xmlns:a16="http://schemas.microsoft.com/office/drawing/2014/main" id="{95703F4A-C73F-F16F-BD2D-61C840F759A6}"/>
                    </a:ext>
                  </a:extLst>
                </p:cNvPr>
                <p:cNvSpPr/>
                <p:nvPr/>
              </p:nvSpPr>
              <p:spPr>
                <a:xfrm>
                  <a:off x="1398810" y="1309868"/>
                  <a:ext cx="1606399" cy="1555129"/>
                </a:xfrm>
                <a:prstGeom prst="ellipse">
                  <a:avLst/>
                </a:prstGeom>
                <a:solidFill>
                  <a:srgbClr val="195CAA">
                    <a:lumMod val="20000"/>
                    <a:lumOff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3200">
                      <a:solidFill>
                        <a:srgbClr val="1F355E"/>
                      </a:solidFill>
                      <a:latin typeface="Arial" panose="020B0604020202020204" pitchFamily="34" charset="0"/>
                      <a:ea typeface="Helvetica Neue Medium"/>
                      <a:cs typeface="Arial" panose="020B0604020202020204" pitchFamily="34" charset="0"/>
                      <a:sym typeface="Helvetica Neue Medium"/>
                    </a:rPr>
                    <a:t>76</a:t>
                  </a:r>
                </a:p>
                <a:p>
                  <a:pPr defTabSz="619125"/>
                  <a:r>
                    <a:rPr lang="en-GB" sz="800" b="0">
                      <a:solidFill>
                        <a:srgbClr val="1F355E"/>
                      </a:solidFill>
                      <a:latin typeface="Arial" panose="020B0604020202020204" pitchFamily="34" charset="0"/>
                      <a:ea typeface="Helvetica Neue Medium"/>
                      <a:cs typeface="Arial" panose="020B0604020202020204" pitchFamily="34" charset="0"/>
                      <a:sym typeface="Helvetica Neue Medium"/>
                    </a:rPr>
                    <a:t>Workshop participants</a:t>
                  </a:r>
                  <a:endParaRPr lang="en-GB" sz="800" b="0">
                    <a:solidFill>
                      <a:srgbClr val="1F355E"/>
                    </a:solidFill>
                    <a:latin typeface="Arial" panose="020B0604020202020204" pitchFamily="34" charset="0"/>
                    <a:ea typeface="Helvetica Neue Medium"/>
                    <a:cs typeface="Arial" panose="020B0604020202020204" pitchFamily="34" charset="0"/>
                  </a:endParaRPr>
                </a:p>
              </p:txBody>
            </p:sp>
            <p:sp>
              <p:nvSpPr>
                <p:cNvPr id="36" name="Oval 35">
                  <a:extLst>
                    <a:ext uri="{FF2B5EF4-FFF2-40B4-BE49-F238E27FC236}">
                      <a16:creationId xmlns:a16="http://schemas.microsoft.com/office/drawing/2014/main" id="{FBF8C329-E0FC-AAE2-7CB3-FD2B067ED27E}"/>
                    </a:ext>
                  </a:extLst>
                </p:cNvPr>
                <p:cNvSpPr/>
                <p:nvPr/>
              </p:nvSpPr>
              <p:spPr>
                <a:xfrm>
                  <a:off x="641413" y="2632083"/>
                  <a:ext cx="1647028" cy="1600842"/>
                </a:xfrm>
                <a:prstGeom prst="ellipse">
                  <a:avLst/>
                </a:prstGeom>
                <a:solidFill>
                  <a:srgbClr val="EE7F07">
                    <a:lumMod val="20000"/>
                    <a:lumOff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3200">
                      <a:solidFill>
                        <a:srgbClr val="1F355E"/>
                      </a:solidFill>
                      <a:latin typeface="Arial" panose="020B0604020202020204" pitchFamily="34" charset="0"/>
                      <a:ea typeface="Helvetica Neue Medium"/>
                      <a:cs typeface="Arial" panose="020B0604020202020204" pitchFamily="34" charset="0"/>
                      <a:sym typeface="Helvetica Neue Medium"/>
                    </a:rPr>
                    <a:t>82</a:t>
                  </a:r>
                </a:p>
                <a:p>
                  <a:pPr defTabSz="619125"/>
                  <a:r>
                    <a:rPr lang="en-GB" sz="800" b="0">
                      <a:solidFill>
                        <a:srgbClr val="1F355E"/>
                      </a:solidFill>
                      <a:latin typeface="Arial" panose="020B0604020202020204" pitchFamily="34" charset="0"/>
                      <a:ea typeface="Helvetica Neue Medium"/>
                      <a:cs typeface="Arial" panose="020B0604020202020204" pitchFamily="34" charset="0"/>
                      <a:sym typeface="Helvetica Neue Medium"/>
                    </a:rPr>
                    <a:t>Attendees at Digital Directorate session</a:t>
                  </a:r>
                </a:p>
              </p:txBody>
            </p:sp>
            <p:sp>
              <p:nvSpPr>
                <p:cNvPr id="6" name="Oval 5">
                  <a:extLst>
                    <a:ext uri="{FF2B5EF4-FFF2-40B4-BE49-F238E27FC236}">
                      <a16:creationId xmlns:a16="http://schemas.microsoft.com/office/drawing/2014/main" id="{1F717438-7D52-FF30-9010-FD26816FBB28}"/>
                    </a:ext>
                  </a:extLst>
                </p:cNvPr>
                <p:cNvSpPr>
                  <a:spLocks noChangeAspect="1"/>
                </p:cNvSpPr>
                <p:nvPr/>
              </p:nvSpPr>
              <p:spPr>
                <a:xfrm>
                  <a:off x="-235916" y="2719374"/>
                  <a:ext cx="1256028" cy="1283874"/>
                </a:xfrm>
                <a:prstGeom prst="ellipse">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1400">
                      <a:solidFill>
                        <a:srgbClr val="1F355E"/>
                      </a:solidFill>
                      <a:latin typeface="Arial" panose="020B0604020202020204" pitchFamily="34" charset="0"/>
                      <a:ea typeface="Helvetica Neue Medium"/>
                      <a:cs typeface="Arial" panose="020B0604020202020204" pitchFamily="34" charset="0"/>
                      <a:sym typeface="Helvetica Neue Medium"/>
                    </a:rPr>
                    <a:t>2</a:t>
                  </a:r>
                </a:p>
                <a:p>
                  <a:pPr defTabSz="619125"/>
                  <a:r>
                    <a:rPr lang="en-GB" sz="800" b="0">
                      <a:solidFill>
                        <a:srgbClr val="1F355E"/>
                      </a:solidFill>
                      <a:latin typeface="Arial" panose="020B0604020202020204" pitchFamily="34" charset="0"/>
                      <a:ea typeface="Helvetica Neue Medium"/>
                      <a:cs typeface="Arial" panose="020B0604020202020204" pitchFamily="34" charset="0"/>
                      <a:sym typeface="Helvetica Neue Medium"/>
                    </a:rPr>
                    <a:t>Patient and public engagement reports</a:t>
                  </a:r>
                </a:p>
              </p:txBody>
            </p:sp>
          </p:grpSp>
          <p:sp>
            <p:nvSpPr>
              <p:cNvPr id="30" name="Oval 29">
                <a:extLst>
                  <a:ext uri="{FF2B5EF4-FFF2-40B4-BE49-F238E27FC236}">
                    <a16:creationId xmlns:a16="http://schemas.microsoft.com/office/drawing/2014/main" id="{4814BA7E-251E-3ED3-54BB-E18BC9C59C9C}"/>
                  </a:ext>
                </a:extLst>
              </p:cNvPr>
              <p:cNvSpPr/>
              <p:nvPr/>
            </p:nvSpPr>
            <p:spPr>
              <a:xfrm>
                <a:off x="104573" y="1675296"/>
                <a:ext cx="1133793" cy="1108079"/>
              </a:xfrm>
              <a:prstGeom prst="ellipse">
                <a:avLst/>
              </a:prstGeom>
              <a:solidFill>
                <a:srgbClr val="602D80">
                  <a:lumMod val="40000"/>
                  <a:lumOff val="6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825500"/>
                <a:r>
                  <a:rPr lang="en-US" sz="2000">
                    <a:solidFill>
                      <a:srgbClr val="1F355E"/>
                    </a:solidFill>
                    <a:latin typeface="Arial" panose="020B0604020202020204" pitchFamily="34" charset="0"/>
                    <a:ea typeface="Helvetica Neue Medium"/>
                    <a:cs typeface="Arial" panose="020B0604020202020204" pitchFamily="34" charset="0"/>
                  </a:rPr>
                  <a:t>18</a:t>
                </a:r>
                <a:r>
                  <a:rPr lang="en-US" sz="2000" b="0">
                    <a:solidFill>
                      <a:srgbClr val="1F355E"/>
                    </a:solidFill>
                    <a:latin typeface="Arial" panose="020B0604020202020204" pitchFamily="34" charset="0"/>
                    <a:ea typeface="Helvetica Neue Medium"/>
                    <a:cs typeface="Arial" panose="020B0604020202020204" pitchFamily="34" charset="0"/>
                  </a:rPr>
                  <a:t> </a:t>
                </a:r>
              </a:p>
              <a:p>
                <a:pPr defTabSz="825500"/>
                <a:r>
                  <a:rPr lang="en-US" sz="800" b="0">
                    <a:solidFill>
                      <a:srgbClr val="1F355E"/>
                    </a:solidFill>
                    <a:latin typeface="Arial" panose="020B0604020202020204" pitchFamily="34" charset="0"/>
                    <a:ea typeface="Helvetica Neue Medium"/>
                    <a:cs typeface="Arial" panose="020B0604020202020204" pitchFamily="34" charset="0"/>
                  </a:rPr>
                  <a:t>Clinical Senate participants </a:t>
                </a:r>
              </a:p>
            </p:txBody>
          </p:sp>
        </p:grpSp>
      </p:grpSp>
      <p:sp>
        <p:nvSpPr>
          <p:cNvPr id="7" name="Footer Placeholder 3">
            <a:extLst>
              <a:ext uri="{FF2B5EF4-FFF2-40B4-BE49-F238E27FC236}">
                <a16:creationId xmlns:a16="http://schemas.microsoft.com/office/drawing/2014/main" id="{B8656CE2-75BC-BB25-6767-1D5A8BB18766}"/>
              </a:ext>
            </a:extLst>
          </p:cNvPr>
          <p:cNvSpPr txBox="1">
            <a:spLocks/>
          </p:cNvSpPr>
          <p:nvPr/>
        </p:nvSpPr>
        <p:spPr>
          <a:xfrm>
            <a:off x="2006947" y="468501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15" name="Group 14">
            <a:extLst>
              <a:ext uri="{FF2B5EF4-FFF2-40B4-BE49-F238E27FC236}">
                <a16:creationId xmlns:a16="http://schemas.microsoft.com/office/drawing/2014/main" id="{67EA366B-1755-621C-A346-0FAD1E3507AD}"/>
              </a:ext>
            </a:extLst>
          </p:cNvPr>
          <p:cNvGrpSpPr/>
          <p:nvPr/>
        </p:nvGrpSpPr>
        <p:grpSpPr>
          <a:xfrm>
            <a:off x="-1" y="-5787"/>
            <a:ext cx="9143998" cy="165595"/>
            <a:chOff x="374266" y="2474302"/>
            <a:chExt cx="13719657" cy="820603"/>
          </a:xfrm>
        </p:grpSpPr>
        <p:sp>
          <p:nvSpPr>
            <p:cNvPr id="8" name="Arrow: Pentagon 7">
              <a:extLst>
                <a:ext uri="{FF2B5EF4-FFF2-40B4-BE49-F238E27FC236}">
                  <a16:creationId xmlns:a16="http://schemas.microsoft.com/office/drawing/2014/main" id="{72165F24-C7DD-8615-BAE1-E587B60141D4}"/>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9" name="Arrow: Chevron 8">
              <a:extLst>
                <a:ext uri="{FF2B5EF4-FFF2-40B4-BE49-F238E27FC236}">
                  <a16:creationId xmlns:a16="http://schemas.microsoft.com/office/drawing/2014/main" id="{EAF4F565-08D3-0367-FD18-42FE9D0C8A2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0" name="Arrow: Chevron 9">
              <a:extLst>
                <a:ext uri="{FF2B5EF4-FFF2-40B4-BE49-F238E27FC236}">
                  <a16:creationId xmlns:a16="http://schemas.microsoft.com/office/drawing/2014/main" id="{1BB881B6-A529-8D37-3A1D-F758611EB04C}"/>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1" name="Arrow: Chevron 10">
              <a:extLst>
                <a:ext uri="{FF2B5EF4-FFF2-40B4-BE49-F238E27FC236}">
                  <a16:creationId xmlns:a16="http://schemas.microsoft.com/office/drawing/2014/main" id="{010BFA92-03E3-F31D-22A0-35171F825F45}"/>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3" name="Arrow: Chevron 12">
              <a:extLst>
                <a:ext uri="{FF2B5EF4-FFF2-40B4-BE49-F238E27FC236}">
                  <a16:creationId xmlns:a16="http://schemas.microsoft.com/office/drawing/2014/main" id="{6B202408-ED72-A6B6-E929-452731126DC2}"/>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4" name="Arrow: Chevron 13">
              <a:extLst>
                <a:ext uri="{FF2B5EF4-FFF2-40B4-BE49-F238E27FC236}">
                  <a16:creationId xmlns:a16="http://schemas.microsoft.com/office/drawing/2014/main" id="{6556557A-44CC-4379-8E78-0322422E5C27}"/>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558916957"/>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2034A2-1E36-3484-E93E-D48190F82329}"/>
            </a:ext>
          </a:extLst>
        </p:cNvPr>
        <p:cNvGrpSpPr/>
        <p:nvPr/>
      </p:nvGrpSpPr>
      <p:grpSpPr>
        <a:xfrm>
          <a:off x="0" y="0"/>
          <a:ext cx="0" cy="0"/>
          <a:chOff x="0" y="0"/>
          <a:chExt cx="0" cy="0"/>
        </a:xfrm>
      </p:grpSpPr>
      <p:sp>
        <p:nvSpPr>
          <p:cNvPr id="21" name="Title 1">
            <a:extLst>
              <a:ext uri="{FF2B5EF4-FFF2-40B4-BE49-F238E27FC236}">
                <a16:creationId xmlns:a16="http://schemas.microsoft.com/office/drawing/2014/main" id="{43682E9A-204D-BB77-F6FC-A584E18F83F8}"/>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Learnings from the Survey</a:t>
            </a:r>
          </a:p>
        </p:txBody>
      </p:sp>
      <p:graphicFrame>
        <p:nvGraphicFramePr>
          <p:cNvPr id="13" name="Chart 12">
            <a:extLst>
              <a:ext uri="{FF2B5EF4-FFF2-40B4-BE49-F238E27FC236}">
                <a16:creationId xmlns:a16="http://schemas.microsoft.com/office/drawing/2014/main" id="{6643FE2F-2091-463E-AE2B-FB68FF9E2FB4}"/>
              </a:ext>
              <a:ext uri="{147F2762-F138-4A5C-976F-8EAC2B608ADB}">
                <a16:predDERef xmlns:a16="http://schemas.microsoft.com/office/drawing/2014/main" pred="{3C0E6CD5-C783-52EE-5BD0-9EDDAFB134E8}"/>
              </a:ext>
            </a:extLst>
          </p:cNvPr>
          <p:cNvGraphicFramePr>
            <a:graphicFrameLocks/>
          </p:cNvGraphicFramePr>
          <p:nvPr>
            <p:extLst>
              <p:ext uri="{D42A27DB-BD31-4B8C-83A1-F6EECF244321}">
                <p14:modId xmlns:p14="http://schemas.microsoft.com/office/powerpoint/2010/main" val="1995620485"/>
              </p:ext>
            </p:extLst>
          </p:nvPr>
        </p:nvGraphicFramePr>
        <p:xfrm>
          <a:off x="4572000" y="265471"/>
          <a:ext cx="4429125" cy="223484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4" name="Chart 23">
            <a:extLst>
              <a:ext uri="{FF2B5EF4-FFF2-40B4-BE49-F238E27FC236}">
                <a16:creationId xmlns:a16="http://schemas.microsoft.com/office/drawing/2014/main" id="{D2922E23-B922-4B7B-A014-528E357A1759}"/>
              </a:ext>
              <a:ext uri="{147F2762-F138-4A5C-976F-8EAC2B608ADB}">
                <a16:predDERef xmlns:a16="http://schemas.microsoft.com/office/drawing/2014/main" pred="{1149D79B-8FE0-437E-973D-27AD9074BDAC}"/>
              </a:ext>
            </a:extLst>
          </p:cNvPr>
          <p:cNvGraphicFramePr>
            <a:graphicFrameLocks/>
          </p:cNvGraphicFramePr>
          <p:nvPr>
            <p:extLst>
              <p:ext uri="{D42A27DB-BD31-4B8C-83A1-F6EECF244321}">
                <p14:modId xmlns:p14="http://schemas.microsoft.com/office/powerpoint/2010/main" val="3987020344"/>
              </p:ext>
            </p:extLst>
          </p:nvPr>
        </p:nvGraphicFramePr>
        <p:xfrm>
          <a:off x="4572022" y="2567603"/>
          <a:ext cx="4429104" cy="2498467"/>
        </p:xfrm>
        <a:graphic>
          <a:graphicData uri="http://schemas.openxmlformats.org/drawingml/2006/chart">
            <c:chart xmlns:c="http://schemas.openxmlformats.org/drawingml/2006/chart" xmlns:r="http://schemas.openxmlformats.org/officeDocument/2006/relationships" r:id="rId3"/>
          </a:graphicData>
        </a:graphic>
      </p:graphicFrame>
      <p:sp>
        <p:nvSpPr>
          <p:cNvPr id="31" name="Rectangle 30">
            <a:extLst>
              <a:ext uri="{FF2B5EF4-FFF2-40B4-BE49-F238E27FC236}">
                <a16:creationId xmlns:a16="http://schemas.microsoft.com/office/drawing/2014/main" id="{4BDB46AA-AFAA-C050-BABE-CF914195510B}"/>
              </a:ext>
            </a:extLst>
          </p:cNvPr>
          <p:cNvSpPr/>
          <p:nvPr/>
        </p:nvSpPr>
        <p:spPr>
          <a:xfrm>
            <a:off x="142875" y="626310"/>
            <a:ext cx="4344289" cy="2905929"/>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0" rIns="72000" bIns="36000" numCol="1" spcCol="38100" rtlCol="0" anchor="t">
            <a:noAutofit/>
          </a:bodyPr>
          <a:lstStyle/>
          <a:p>
            <a:pPr algn="l" defTabSz="825500">
              <a:spcAft>
                <a:spcPts val="600"/>
              </a:spcAf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In total, we received 141 responses from colleagues across SBU </a:t>
            </a:r>
            <a:r>
              <a:rPr lang="en-US" sz="800" b="0">
                <a:solidFill>
                  <a:srgbClr val="1F355E"/>
                </a:solidFill>
                <a:latin typeface="Arial" panose="020B0604020202020204" pitchFamily="34" charset="0"/>
                <a:ea typeface="+mn-ea"/>
                <a:cs typeface="Arial" panose="020B0604020202020204" pitchFamily="34" charset="0"/>
              </a:rPr>
              <a:t>sharing their views on Digital and Data as well as their assessment of the extent to which Digital Enablers are currently supported. At a high-level we found that:</a:t>
            </a:r>
          </a:p>
          <a:p>
            <a:pPr marL="171450" indent="-171450" algn="l" defTabSz="825500">
              <a:spcAft>
                <a:spcPts val="600"/>
              </a:spcAft>
              <a:buFont typeface="Arial" panose="020B0604020202020204" pitchFamily="34" charset="0"/>
              <a:buChar char="•"/>
              <a:defRPr/>
            </a:pPr>
            <a:r>
              <a:rPr lang="en-US" sz="800" b="0">
                <a:solidFill>
                  <a:srgbClr val="1F355E"/>
                </a:solidFill>
                <a:latin typeface="Arial" panose="020B0604020202020204" pitchFamily="34" charset="0"/>
                <a:ea typeface="+mn-ea"/>
                <a:cs typeface="Arial" panose="020B0604020202020204" pitchFamily="34" charset="0"/>
              </a:rPr>
              <a:t>Non-digital colleagues shared </a:t>
            </a:r>
            <a:r>
              <a:rPr lang="en-US" sz="800">
                <a:solidFill>
                  <a:srgbClr val="1F355E"/>
                </a:solidFill>
                <a:latin typeface="Arial" panose="020B0604020202020204" pitchFamily="34" charset="0"/>
                <a:ea typeface="+mn-ea"/>
                <a:cs typeface="Arial" panose="020B0604020202020204" pitchFamily="34" charset="0"/>
              </a:rPr>
              <a:t>positive reflections on working with the Digital Services team</a:t>
            </a:r>
            <a:r>
              <a:rPr lang="en-US" sz="800" b="0">
                <a:solidFill>
                  <a:srgbClr val="1F355E"/>
                </a:solidFill>
                <a:latin typeface="Arial" panose="020B0604020202020204" pitchFamily="34" charset="0"/>
                <a:ea typeface="+mn-ea"/>
                <a:cs typeface="Arial" panose="020B0604020202020204" pitchFamily="34" charset="0"/>
              </a:rPr>
              <a:t>, particularly highlighting the proactiveness of the team. </a:t>
            </a:r>
          </a:p>
          <a:p>
            <a:pPr marL="171450" marR="0" lvl="0" indent="-171450" algn="l" defTabSz="825500" rtl="0" eaLnBrk="1" fontAlgn="auto" latinLnBrk="0" hangingPunct="0">
              <a:lnSpc>
                <a:spcPct val="100000"/>
              </a:lnSpc>
              <a:spcBef>
                <a:spcPts val="0"/>
              </a:spcBef>
              <a:spcAft>
                <a:spcPts val="600"/>
              </a:spcAft>
              <a:buClrTx/>
              <a:buSzTx/>
              <a:buFont typeface="Arial" panose="020B0604020202020204" pitchFamily="34" charset="0"/>
              <a:buChar char="•"/>
              <a:tabLst/>
              <a:defRPr/>
            </a:pPr>
            <a:r>
              <a:rPr lang="en-US" sz="800" b="0">
                <a:solidFill>
                  <a:srgbClr val="1F355E"/>
                </a:solidFill>
                <a:latin typeface="Arial" panose="020B0604020202020204" pitchFamily="34" charset="0"/>
                <a:ea typeface="+mn-ea"/>
                <a:cs typeface="Arial" panose="020B0604020202020204" pitchFamily="34" charset="0"/>
              </a:rPr>
              <a:t>Among the digital enablers, </a:t>
            </a:r>
            <a:r>
              <a:rPr lang="en-US" sz="800">
                <a:solidFill>
                  <a:srgbClr val="1F355E"/>
                </a:solidFill>
                <a:latin typeface="Arial" panose="020B0604020202020204" pitchFamily="34" charset="0"/>
                <a:ea typeface="+mn-ea"/>
                <a:cs typeface="Arial" panose="020B0604020202020204" pitchFamily="34" charset="0"/>
              </a:rPr>
              <a:t>technology and digital was the lowest rated </a:t>
            </a:r>
            <a:r>
              <a:rPr lang="en-US" sz="800" b="0">
                <a:solidFill>
                  <a:srgbClr val="1F355E"/>
                </a:solidFill>
                <a:latin typeface="Arial" panose="020B0604020202020204" pitchFamily="34" charset="0"/>
                <a:ea typeface="+mn-ea"/>
                <a:cs typeface="Arial" panose="020B0604020202020204" pitchFamily="34" charset="0"/>
              </a:rPr>
              <a:t>with large opportunities for improvement including working towards an </a:t>
            </a:r>
            <a:r>
              <a:rPr lang="en-US" sz="800">
                <a:solidFill>
                  <a:srgbClr val="1F355E"/>
                </a:solidFill>
                <a:latin typeface="Arial" panose="020B0604020202020204" pitchFamily="34" charset="0"/>
                <a:ea typeface="+mn-ea"/>
                <a:cs typeface="Arial" panose="020B0604020202020204" pitchFamily="34" charset="0"/>
              </a:rPr>
              <a:t>EPR approach </a:t>
            </a:r>
            <a:r>
              <a:rPr lang="en-US" sz="800" b="0">
                <a:solidFill>
                  <a:srgbClr val="1F355E"/>
                </a:solidFill>
                <a:latin typeface="Arial" panose="020B0604020202020204" pitchFamily="34" charset="0"/>
                <a:ea typeface="+mn-ea"/>
                <a:cs typeface="Arial" panose="020B0604020202020204" pitchFamily="34" charset="0"/>
              </a:rPr>
              <a:t>and the provision of digital services in </a:t>
            </a:r>
            <a:r>
              <a:rPr lang="en-US" sz="800">
                <a:solidFill>
                  <a:srgbClr val="1F355E"/>
                </a:solidFill>
                <a:latin typeface="Arial" panose="020B0604020202020204" pitchFamily="34" charset="0"/>
                <a:ea typeface="+mn-ea"/>
                <a:cs typeface="Arial" panose="020B0604020202020204" pitchFamily="34" charset="0"/>
              </a:rPr>
              <a:t>community and primary care.</a:t>
            </a:r>
          </a:p>
          <a:p>
            <a:pPr marL="171450" indent="-171450" algn="l" defTabSz="825500">
              <a:spcAft>
                <a:spcPts val="600"/>
              </a:spcAft>
              <a:buFont typeface="Arial" panose="020B0604020202020204" pitchFamily="34" charset="0"/>
              <a:buChar char="•"/>
              <a:defRPr/>
            </a:pPr>
            <a:r>
              <a:rPr lang="en-US" sz="800">
                <a:solidFill>
                  <a:srgbClr val="1F355E"/>
                </a:solidFill>
                <a:latin typeface="Arial" panose="020B0604020202020204" pitchFamily="34" charset="0"/>
                <a:ea typeface="+mn-ea"/>
                <a:cs typeface="Arial" panose="020B0604020202020204" pitchFamily="34" charset="0"/>
              </a:rPr>
              <a:t>Workforce and culture was the highest rated </a:t>
            </a:r>
            <a:r>
              <a:rPr lang="en-US" sz="800" b="0">
                <a:solidFill>
                  <a:srgbClr val="1F355E"/>
                </a:solidFill>
                <a:latin typeface="Arial" panose="020B0604020202020204" pitchFamily="34" charset="0"/>
                <a:ea typeface="+mn-ea"/>
                <a:cs typeface="Arial" panose="020B0604020202020204" pitchFamily="34" charset="0"/>
              </a:rPr>
              <a:t>digital enabler, with opportunities for improving digital literacy and the adoption of new technologies. A common theme was empowering both our workforce and patients through digital solutions. </a:t>
            </a:r>
            <a:endParaRPr lang="en-US" sz="800">
              <a:solidFill>
                <a:srgbClr val="1F355E"/>
              </a:solidFill>
              <a:latin typeface="Arial" panose="020B0604020202020204" pitchFamily="34" charset="0"/>
              <a:ea typeface="+mn-ea"/>
              <a:cs typeface="Arial" panose="020B0604020202020204" pitchFamily="34" charset="0"/>
            </a:endParaRPr>
          </a:p>
          <a:p>
            <a:pPr marL="171450" indent="-171450" algn="l" defTabSz="825500">
              <a:spcAft>
                <a:spcPts val="600"/>
              </a:spcAft>
              <a:buFont typeface="Arial" panose="020B0604020202020204" pitchFamily="34" charset="0"/>
              <a:buChar char="•"/>
              <a:defRPr/>
            </a:pPr>
            <a:r>
              <a:rPr lang="en-US" sz="800">
                <a:solidFill>
                  <a:srgbClr val="1F355E"/>
                </a:solidFill>
                <a:latin typeface="Arial" panose="020B0604020202020204" pitchFamily="34" charset="0"/>
                <a:ea typeface="+mn-ea"/>
                <a:cs typeface="Arial" panose="020B0604020202020204" pitchFamily="34" charset="0"/>
              </a:rPr>
              <a:t>Non-digital staff gave notably lower assessments </a:t>
            </a:r>
            <a:r>
              <a:rPr lang="en-US" sz="800" b="0">
                <a:solidFill>
                  <a:srgbClr val="1F355E"/>
                </a:solidFill>
                <a:latin typeface="Arial" panose="020B0604020202020204" pitchFamily="34" charset="0"/>
                <a:ea typeface="+mn-ea"/>
                <a:cs typeface="Arial" panose="020B0604020202020204" pitchFamily="34" charset="0"/>
              </a:rPr>
              <a:t>across all digital enablers – the reoccurring reasons given for this included poor SBU wide communication and training, a lag in the delivery of benefits, and a misalignment of digital solutions to clinical needs.</a:t>
            </a:r>
            <a:endParaRPr lang="en-US" sz="800">
              <a:solidFill>
                <a:srgbClr val="1F355E"/>
              </a:solidFill>
              <a:latin typeface="Arial" panose="020B0604020202020204" pitchFamily="34" charset="0"/>
              <a:ea typeface="+mn-ea"/>
              <a:cs typeface="Arial" panose="020B0604020202020204" pitchFamily="34" charset="0"/>
            </a:endParaRPr>
          </a:p>
          <a:p>
            <a:pPr algn="l" defTabSz="825500">
              <a:spcAft>
                <a:spcPts val="600"/>
              </a:spcAft>
              <a:defRPr/>
            </a:pPr>
            <a:r>
              <a:rPr lang="en-US" sz="800" b="0">
                <a:solidFill>
                  <a:srgbClr val="1F355E"/>
                </a:solidFill>
                <a:latin typeface="Arial" panose="020B0604020202020204" pitchFamily="34" charset="0"/>
                <a:ea typeface="+mn-ea"/>
                <a:cs typeface="Arial" panose="020B0604020202020204" pitchFamily="34" charset="0"/>
              </a:rPr>
              <a:t>The findings from the survey have been crucial in developing our baseline understanding of the state of Data and Digital at SBU and forming the starting point for recommendations as part of this strategy. </a:t>
            </a:r>
          </a:p>
          <a:p>
            <a:pPr marL="171450" marR="0" lvl="0" indent="-171450" algn="l" defTabSz="825500" rtl="0" eaLnBrk="1" fontAlgn="auto" latinLnBrk="0" hangingPunct="0">
              <a:lnSpc>
                <a:spcPct val="100000"/>
              </a:lnSpc>
              <a:spcBef>
                <a:spcPts val="0"/>
              </a:spcBef>
              <a:spcAft>
                <a:spcPts val="600"/>
              </a:spcAft>
              <a:buClrTx/>
              <a:buSzTx/>
              <a:buFont typeface="Arial" panose="020B0604020202020204" pitchFamily="34" charset="0"/>
              <a:buChar char="•"/>
              <a:tabLst/>
              <a:defRPr/>
            </a:pPr>
            <a:endParaRPr lang="en-US" sz="800" b="0">
              <a:solidFill>
                <a:srgbClr val="1F355E"/>
              </a:solidFill>
              <a:latin typeface="Arial" panose="020B0604020202020204" pitchFamily="34" charset="0"/>
              <a:ea typeface="+mn-ea"/>
              <a:cs typeface="Arial" panose="020B0604020202020204" pitchFamily="34" charset="0"/>
            </a:endParaRPr>
          </a:p>
          <a:p>
            <a:pPr marL="171450" marR="0" lvl="0" indent="-171450" algn="l" defTabSz="825500" rtl="0" eaLnBrk="1" fontAlgn="auto" latinLnBrk="0" hangingPunct="0">
              <a:lnSpc>
                <a:spcPct val="100000"/>
              </a:lnSpc>
              <a:spcBef>
                <a:spcPts val="0"/>
              </a:spcBef>
              <a:spcAft>
                <a:spcPts val="600"/>
              </a:spcAft>
              <a:buClrTx/>
              <a:buSzTx/>
              <a:buFont typeface="Arial" panose="020B0604020202020204" pitchFamily="34" charset="0"/>
              <a:buChar char="•"/>
              <a:tabLst/>
              <a:defRPr/>
            </a:pPr>
            <a:endPar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p:txBody>
      </p:sp>
      <p:sp>
        <p:nvSpPr>
          <p:cNvPr id="32" name="TextBox 31">
            <a:extLst>
              <a:ext uri="{FF2B5EF4-FFF2-40B4-BE49-F238E27FC236}">
                <a16:creationId xmlns:a16="http://schemas.microsoft.com/office/drawing/2014/main" id="{F10AB517-2F92-90C3-E893-0B4D679CDF0E}"/>
              </a:ext>
            </a:extLst>
          </p:cNvPr>
          <p:cNvSpPr txBox="1"/>
          <p:nvPr/>
        </p:nvSpPr>
        <p:spPr>
          <a:xfrm>
            <a:off x="8590608" y="2567603"/>
            <a:ext cx="392736"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t>n = 50</a:t>
            </a:r>
            <a:endParaRPr kumimoji="0" lang="en-GB" sz="800" b="0" i="0" u="none" strike="noStrike" cap="none" spc="0" normalizeH="0" baseline="0">
              <a:ln>
                <a:noFill/>
              </a:ln>
              <a:solidFill>
                <a:srgbClr val="000000"/>
              </a:solidFill>
              <a:effectLst/>
              <a:uFillTx/>
              <a:latin typeface="Helvetica Neue"/>
              <a:ea typeface="Helvetica Neue"/>
              <a:cs typeface="Helvetica Neue"/>
              <a:sym typeface="Helvetica Neue"/>
            </a:endParaRPr>
          </a:p>
        </p:txBody>
      </p:sp>
      <p:sp>
        <p:nvSpPr>
          <p:cNvPr id="34" name="TextBox 33">
            <a:extLst>
              <a:ext uri="{FF2B5EF4-FFF2-40B4-BE49-F238E27FC236}">
                <a16:creationId xmlns:a16="http://schemas.microsoft.com/office/drawing/2014/main" id="{3D0417F6-7012-74C3-0373-87B11B78D57B}"/>
              </a:ext>
            </a:extLst>
          </p:cNvPr>
          <p:cNvSpPr txBox="1"/>
          <p:nvPr/>
        </p:nvSpPr>
        <p:spPr>
          <a:xfrm>
            <a:off x="8590608" y="265471"/>
            <a:ext cx="392736"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t>n = 91</a:t>
            </a:r>
            <a:endParaRPr kumimoji="0" lang="en-GB" sz="800" b="0" i="0" u="none" strike="noStrike" cap="none" spc="0" normalizeH="0" baseline="0">
              <a:ln>
                <a:noFill/>
              </a:ln>
              <a:solidFill>
                <a:srgbClr val="000000"/>
              </a:solidFill>
              <a:effectLst/>
              <a:uFillTx/>
              <a:latin typeface="Helvetica Neue"/>
              <a:ea typeface="Helvetica Neue"/>
              <a:cs typeface="Helvetica Neue"/>
              <a:sym typeface="Helvetica Neue"/>
            </a:endParaRPr>
          </a:p>
        </p:txBody>
      </p:sp>
      <p:sp>
        <p:nvSpPr>
          <p:cNvPr id="35" name="Speech Bubble: Rectangle with Corners Rounded 34">
            <a:extLst>
              <a:ext uri="{FF2B5EF4-FFF2-40B4-BE49-F238E27FC236}">
                <a16:creationId xmlns:a16="http://schemas.microsoft.com/office/drawing/2014/main" id="{507834AF-F2AD-BE3C-5718-632E939B25CB}"/>
              </a:ext>
            </a:extLst>
          </p:cNvPr>
          <p:cNvSpPr/>
          <p:nvPr/>
        </p:nvSpPr>
        <p:spPr>
          <a:xfrm>
            <a:off x="465816" y="3124055"/>
            <a:ext cx="1681316" cy="656303"/>
          </a:xfrm>
          <a:prstGeom prst="wedgeRoundRectCallout">
            <a:avLst>
              <a:gd name="adj1" fmla="val 43695"/>
              <a:gd name="adj2" fmla="val 71287"/>
              <a:gd name="adj3" fmla="val 16667"/>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42% </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of respondents said that </a:t>
            </a: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improving the digital training </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offer was a significant opportunity for Data &amp; Digital</a:t>
            </a:r>
          </a:p>
        </p:txBody>
      </p:sp>
      <p:sp>
        <p:nvSpPr>
          <p:cNvPr id="36" name="Speech Bubble: Rectangle with Corners Rounded 35">
            <a:extLst>
              <a:ext uri="{FF2B5EF4-FFF2-40B4-BE49-F238E27FC236}">
                <a16:creationId xmlns:a16="http://schemas.microsoft.com/office/drawing/2014/main" id="{CADE808C-1829-128C-4F40-35261A424009}"/>
              </a:ext>
            </a:extLst>
          </p:cNvPr>
          <p:cNvSpPr/>
          <p:nvPr/>
        </p:nvSpPr>
        <p:spPr>
          <a:xfrm>
            <a:off x="2831692" y="3623048"/>
            <a:ext cx="1681316" cy="792037"/>
          </a:xfrm>
          <a:prstGeom prst="wedgeRoundRectCallout">
            <a:avLst>
              <a:gd name="adj1" fmla="val -54986"/>
              <a:gd name="adj2" fmla="val -2309"/>
              <a:gd name="adj3" fmla="val 16667"/>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ea typeface="+mn-ea"/>
                <a:cs typeface="Arial" panose="020B0604020202020204" pitchFamily="34" charset="0"/>
                <a:sym typeface="Helvetica Neue Medium"/>
              </a:rPr>
              <a:t>35</a:t>
            </a: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of respondents highlighted </a:t>
            </a: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integration </a:t>
            </a:r>
            <a:r>
              <a:rPr lang="en-GB" sz="800" b="0">
                <a:solidFill>
                  <a:srgbClr val="1F355E"/>
                </a:solidFill>
                <a:latin typeface="Arial" panose="020B0604020202020204" pitchFamily="34" charset="0"/>
                <a:ea typeface="+mn-ea"/>
                <a:cs typeface="Arial" panose="020B0604020202020204" pitchFamily="34" charset="0"/>
                <a:sym typeface="Helvetica Neue Medium"/>
              </a:rPr>
              <a:t>and </a:t>
            </a:r>
            <a:r>
              <a:rPr lang="en-GB" sz="800">
                <a:solidFill>
                  <a:srgbClr val="1F355E"/>
                </a:solidFill>
                <a:latin typeface="Arial" panose="020B0604020202020204" pitchFamily="34" charset="0"/>
                <a:ea typeface="+mn-ea"/>
                <a:cs typeface="Arial" panose="020B0604020202020204" pitchFamily="34" charset="0"/>
                <a:sym typeface="Helvetica Neue Medium"/>
              </a:rPr>
              <a:t>interoperability </a:t>
            </a:r>
            <a:r>
              <a:rPr lang="en-GB" sz="800" b="0">
                <a:solidFill>
                  <a:srgbClr val="1F355E"/>
                </a:solidFill>
                <a:latin typeface="Arial" panose="020B0604020202020204" pitchFamily="34" charset="0"/>
                <a:ea typeface="+mn-ea"/>
                <a:cs typeface="Arial" panose="020B0604020202020204" pitchFamily="34" charset="0"/>
                <a:sym typeface="Helvetica Neue Medium"/>
              </a:rPr>
              <a:t>of existing clinical systems as a key priority, building towards an </a:t>
            </a:r>
            <a:r>
              <a:rPr lang="en-GB" sz="800">
                <a:solidFill>
                  <a:srgbClr val="1F355E"/>
                </a:solidFill>
                <a:latin typeface="Arial" panose="020B0604020202020204" pitchFamily="34" charset="0"/>
                <a:ea typeface="+mn-ea"/>
                <a:cs typeface="Arial" panose="020B0604020202020204" pitchFamily="34" charset="0"/>
                <a:sym typeface="Helvetica Neue Medium"/>
              </a:rPr>
              <a:t>integrated EPR model </a:t>
            </a:r>
            <a:endPar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37" name="Speech Bubble: Rectangle with Corners Rounded 36">
            <a:extLst>
              <a:ext uri="{FF2B5EF4-FFF2-40B4-BE49-F238E27FC236}">
                <a16:creationId xmlns:a16="http://schemas.microsoft.com/office/drawing/2014/main" id="{9637B80E-3B63-E773-E0F6-A3A89BC936A2}"/>
              </a:ext>
            </a:extLst>
          </p:cNvPr>
          <p:cNvSpPr/>
          <p:nvPr/>
        </p:nvSpPr>
        <p:spPr>
          <a:xfrm>
            <a:off x="178598" y="3840889"/>
            <a:ext cx="1560207" cy="693176"/>
          </a:xfrm>
          <a:prstGeom prst="wedgeRoundRectCallout">
            <a:avLst>
              <a:gd name="adj1" fmla="val 68196"/>
              <a:gd name="adj2" fmla="val 6632"/>
              <a:gd name="adj3" fmla="val 16667"/>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 don’t think </a:t>
            </a: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is given enough strategic importance</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to revolutionise the way we offer services and the way we work”</a:t>
            </a:r>
          </a:p>
        </p:txBody>
      </p:sp>
      <p:sp>
        <p:nvSpPr>
          <p:cNvPr id="38" name="Speech Bubble: Rectangle with Corners Rounded 37">
            <a:extLst>
              <a:ext uri="{FF2B5EF4-FFF2-40B4-BE49-F238E27FC236}">
                <a16:creationId xmlns:a16="http://schemas.microsoft.com/office/drawing/2014/main" id="{36EA1E72-A992-F10A-350B-A560624AB7F4}"/>
              </a:ext>
            </a:extLst>
          </p:cNvPr>
          <p:cNvSpPr/>
          <p:nvPr/>
        </p:nvSpPr>
        <p:spPr>
          <a:xfrm>
            <a:off x="2508442" y="3065821"/>
            <a:ext cx="1681316" cy="487387"/>
          </a:xfrm>
          <a:prstGeom prst="wedgeRoundRectCallout">
            <a:avLst>
              <a:gd name="adj1" fmla="val -46656"/>
              <a:gd name="adj2" fmla="val 75781"/>
              <a:gd name="adj3" fmla="val 16667"/>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GB" sz="800" b="0" kern="1200">
                <a:solidFill>
                  <a:srgbClr val="1F355E"/>
                </a:solidFill>
                <a:latin typeface="Arial" panose="020B0604020202020204" pitchFamily="34" charset="0"/>
                <a:cs typeface="Arial" panose="020B0604020202020204" pitchFamily="34" charset="0"/>
                <a:sym typeface="Helvetica Neue Medium"/>
              </a:rPr>
              <a:t>“There are huge </a:t>
            </a:r>
            <a:r>
              <a:rPr lang="en-GB" sz="800" kern="1200">
                <a:solidFill>
                  <a:srgbClr val="1F355E"/>
                </a:solidFill>
                <a:latin typeface="Arial" panose="020B0604020202020204" pitchFamily="34" charset="0"/>
                <a:cs typeface="Arial" panose="020B0604020202020204" pitchFamily="34" charset="0"/>
                <a:sym typeface="Helvetica Neue Medium"/>
              </a:rPr>
              <a:t>discrepancies in digital capability and confidence</a:t>
            </a:r>
            <a:r>
              <a:rPr lang="en-GB" sz="800" b="0" kern="1200">
                <a:solidFill>
                  <a:srgbClr val="1F355E"/>
                </a:solidFill>
                <a:latin typeface="Arial" panose="020B0604020202020204" pitchFamily="34" charset="0"/>
                <a:cs typeface="Arial" panose="020B0604020202020204" pitchFamily="34" charset="0"/>
                <a:sym typeface="Helvetica Neue Medium"/>
              </a:rPr>
              <a:t>”</a:t>
            </a:r>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40" name="Speech Bubble: Rectangle with Corners Rounded 39">
            <a:extLst>
              <a:ext uri="{FF2B5EF4-FFF2-40B4-BE49-F238E27FC236}">
                <a16:creationId xmlns:a16="http://schemas.microsoft.com/office/drawing/2014/main" id="{2141CC04-5101-83EA-A3AB-A83CBAE6880F}"/>
              </a:ext>
            </a:extLst>
          </p:cNvPr>
          <p:cNvSpPr/>
          <p:nvPr/>
        </p:nvSpPr>
        <p:spPr>
          <a:xfrm>
            <a:off x="1738805" y="4505894"/>
            <a:ext cx="1766540" cy="608816"/>
          </a:xfrm>
          <a:prstGeom prst="wedgeRoundRectCallout">
            <a:avLst>
              <a:gd name="adj1" fmla="val -2974"/>
              <a:gd name="adj2" fmla="val -72614"/>
              <a:gd name="adj3" fmla="val 16667"/>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GB" sz="800" b="0" kern="1200">
                <a:solidFill>
                  <a:srgbClr val="1F355E"/>
                </a:solidFill>
                <a:latin typeface="Arial" panose="020B0604020202020204" pitchFamily="34" charset="0"/>
                <a:ea typeface="+mn-ea"/>
                <a:cs typeface="Arial" panose="020B0604020202020204" pitchFamily="34" charset="0"/>
                <a:sym typeface="Helvetica Neue Medium"/>
              </a:rPr>
              <a:t>“I hugely </a:t>
            </a:r>
            <a:r>
              <a:rPr lang="en-GB" sz="800" kern="1200">
                <a:solidFill>
                  <a:srgbClr val="1F355E"/>
                </a:solidFill>
                <a:latin typeface="Arial" panose="020B0604020202020204" pitchFamily="34" charset="0"/>
                <a:ea typeface="+mn-ea"/>
                <a:cs typeface="Arial" panose="020B0604020202020204" pitchFamily="34" charset="0"/>
                <a:sym typeface="Helvetica Neue Medium"/>
              </a:rPr>
              <a:t>value the relationship we have with our clinical colleagues </a:t>
            </a:r>
            <a:r>
              <a:rPr lang="en-GB" sz="800" b="0" kern="1200">
                <a:solidFill>
                  <a:srgbClr val="1F355E"/>
                </a:solidFill>
                <a:latin typeface="Arial" panose="020B0604020202020204" pitchFamily="34" charset="0"/>
                <a:ea typeface="+mn-ea"/>
                <a:cs typeface="Arial" panose="020B0604020202020204" pitchFamily="34" charset="0"/>
                <a:sym typeface="Helvetica Neue Medium"/>
              </a:rPr>
              <a:t>– we need to continue to listen to them whe</a:t>
            </a:r>
            <a:r>
              <a:rPr lang="en-GB" sz="800" b="0" kern="1200">
                <a:solidFill>
                  <a:srgbClr val="1F355E"/>
                </a:solidFill>
                <a:latin typeface="Arial" panose="020B0604020202020204" pitchFamily="34" charset="0"/>
                <a:cs typeface="Arial" panose="020B0604020202020204" pitchFamily="34" charset="0"/>
                <a:sym typeface="Helvetica Neue Medium"/>
              </a:rPr>
              <a:t>n designing clinical services.”</a:t>
            </a:r>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p:txBody>
      </p:sp>
      <p:pic>
        <p:nvPicPr>
          <p:cNvPr id="42" name="Graphic 41" descr="Group of people with solid fill">
            <a:extLst>
              <a:ext uri="{FF2B5EF4-FFF2-40B4-BE49-F238E27FC236}">
                <a16:creationId xmlns:a16="http://schemas.microsoft.com/office/drawing/2014/main" id="{475A188B-012A-AC63-730E-DD1D8E537B2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042064" y="3669921"/>
            <a:ext cx="687003" cy="687003"/>
          </a:xfrm>
          <a:prstGeom prst="rect">
            <a:avLst/>
          </a:prstGeom>
        </p:spPr>
      </p:pic>
      <p:grpSp>
        <p:nvGrpSpPr>
          <p:cNvPr id="17" name="Group 16">
            <a:extLst>
              <a:ext uri="{FF2B5EF4-FFF2-40B4-BE49-F238E27FC236}">
                <a16:creationId xmlns:a16="http://schemas.microsoft.com/office/drawing/2014/main" id="{E8F98B02-431C-B487-0EB3-669381D0C7C6}"/>
              </a:ext>
            </a:extLst>
          </p:cNvPr>
          <p:cNvGrpSpPr/>
          <p:nvPr/>
        </p:nvGrpSpPr>
        <p:grpSpPr>
          <a:xfrm>
            <a:off x="-1" y="-5787"/>
            <a:ext cx="9143998" cy="165595"/>
            <a:chOff x="374266" y="2474302"/>
            <a:chExt cx="13719657" cy="820603"/>
          </a:xfrm>
        </p:grpSpPr>
        <p:sp>
          <p:nvSpPr>
            <p:cNvPr id="4" name="Arrow: Pentagon 3">
              <a:extLst>
                <a:ext uri="{FF2B5EF4-FFF2-40B4-BE49-F238E27FC236}">
                  <a16:creationId xmlns:a16="http://schemas.microsoft.com/office/drawing/2014/main" id="{B5AB76F9-5DB0-B212-7575-1682FD61B4C6}"/>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5" name="Arrow: Chevron 4">
              <a:extLst>
                <a:ext uri="{FF2B5EF4-FFF2-40B4-BE49-F238E27FC236}">
                  <a16:creationId xmlns:a16="http://schemas.microsoft.com/office/drawing/2014/main" id="{CA5BF9B9-2857-E1F1-D552-4BDFF4BA0FD9}"/>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2" name="Arrow: Chevron 11">
              <a:extLst>
                <a:ext uri="{FF2B5EF4-FFF2-40B4-BE49-F238E27FC236}">
                  <a16:creationId xmlns:a16="http://schemas.microsoft.com/office/drawing/2014/main" id="{BF4A438B-E148-D6AB-4199-403F0D110640}"/>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4" name="Arrow: Chevron 13">
              <a:extLst>
                <a:ext uri="{FF2B5EF4-FFF2-40B4-BE49-F238E27FC236}">
                  <a16:creationId xmlns:a16="http://schemas.microsoft.com/office/drawing/2014/main" id="{A14ACAF4-63BB-BE6B-2991-12ED6A4BDFE0}"/>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5" name="Arrow: Chevron 14">
              <a:extLst>
                <a:ext uri="{FF2B5EF4-FFF2-40B4-BE49-F238E27FC236}">
                  <a16:creationId xmlns:a16="http://schemas.microsoft.com/office/drawing/2014/main" id="{28914D6E-D654-5229-F593-FDDCB1894D1A}"/>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6" name="Arrow: Chevron 15">
              <a:extLst>
                <a:ext uri="{FF2B5EF4-FFF2-40B4-BE49-F238E27FC236}">
                  <a16:creationId xmlns:a16="http://schemas.microsoft.com/office/drawing/2014/main" id="{601BF1C7-E239-B1C8-4AE0-0580549A4254}"/>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340983442"/>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D41259-0032-2062-3C9B-EEBEE1DCAD24}"/>
              </a:ext>
            </a:extLst>
          </p:cNvPr>
          <p:cNvSpPr>
            <a:spLocks noGrp="1"/>
          </p:cNvSpPr>
          <p:nvPr>
            <p:ph type="title"/>
          </p:nvPr>
        </p:nvSpPr>
        <p:spPr>
          <a:xfrm>
            <a:off x="93600" y="-6161"/>
            <a:ext cx="8364147" cy="795918"/>
          </a:xfrm>
        </p:spPr>
        <p:txBody>
          <a:bodyPr>
            <a:normAutofit/>
          </a:bodyPr>
          <a:lstStyle/>
          <a:p>
            <a:r>
              <a:rPr lang="en-GB" sz="2400"/>
              <a:t>Aligning with existing strategies</a:t>
            </a:r>
          </a:p>
        </p:txBody>
      </p:sp>
      <p:grpSp>
        <p:nvGrpSpPr>
          <p:cNvPr id="59" name="Group 58">
            <a:extLst>
              <a:ext uri="{FF2B5EF4-FFF2-40B4-BE49-F238E27FC236}">
                <a16:creationId xmlns:a16="http://schemas.microsoft.com/office/drawing/2014/main" id="{6E065B1A-2268-F7F4-A682-E0F84F168642}"/>
              </a:ext>
            </a:extLst>
          </p:cNvPr>
          <p:cNvGrpSpPr/>
          <p:nvPr/>
        </p:nvGrpSpPr>
        <p:grpSpPr>
          <a:xfrm>
            <a:off x="145632" y="1013476"/>
            <a:ext cx="8852736" cy="3473936"/>
            <a:chOff x="247856" y="878306"/>
            <a:chExt cx="8852736" cy="3473936"/>
          </a:xfrm>
        </p:grpSpPr>
        <p:cxnSp>
          <p:nvCxnSpPr>
            <p:cNvPr id="41" name="Straight Connector 40">
              <a:extLst>
                <a:ext uri="{FF2B5EF4-FFF2-40B4-BE49-F238E27FC236}">
                  <a16:creationId xmlns:a16="http://schemas.microsoft.com/office/drawing/2014/main" id="{5B224C17-5177-A27C-6573-714806CC6187}"/>
                </a:ext>
              </a:extLst>
            </p:cNvPr>
            <p:cNvCxnSpPr>
              <a:cxnSpLocks/>
              <a:stCxn id="37" idx="0"/>
            </p:cNvCxnSpPr>
            <p:nvPr/>
          </p:nvCxnSpPr>
          <p:spPr>
            <a:xfrm flipH="1" flipV="1">
              <a:off x="8400584" y="2676269"/>
              <a:ext cx="2" cy="445857"/>
            </a:xfrm>
            <a:prstGeom prst="line">
              <a:avLst/>
            </a:prstGeom>
            <a:noFill/>
            <a:ln w="25400" cap="flat">
              <a:solidFill>
                <a:srgbClr val="040E1A"/>
              </a:solidFill>
              <a:prstDash val="solid"/>
              <a:miter lim="400000"/>
            </a:ln>
            <a:effectLst/>
            <a:sp3d/>
          </p:spPr>
          <p:style>
            <a:lnRef idx="0">
              <a:scrgbClr r="0" g="0" b="0"/>
            </a:lnRef>
            <a:fillRef idx="0">
              <a:scrgbClr r="0" g="0" b="0"/>
            </a:fillRef>
            <a:effectRef idx="0">
              <a:scrgbClr r="0" g="0" b="0"/>
            </a:effectRef>
            <a:fontRef idx="none"/>
          </p:style>
        </p:cxnSp>
        <p:cxnSp>
          <p:nvCxnSpPr>
            <p:cNvPr id="52" name="Straight Connector 51">
              <a:extLst>
                <a:ext uri="{FF2B5EF4-FFF2-40B4-BE49-F238E27FC236}">
                  <a16:creationId xmlns:a16="http://schemas.microsoft.com/office/drawing/2014/main" id="{B9D30874-5465-71D0-0A29-028DA7BF79E1}"/>
                </a:ext>
              </a:extLst>
            </p:cNvPr>
            <p:cNvCxnSpPr>
              <a:cxnSpLocks/>
              <a:stCxn id="28" idx="0"/>
              <a:endCxn id="27" idx="2"/>
            </p:cNvCxnSpPr>
            <p:nvPr/>
          </p:nvCxnSpPr>
          <p:spPr>
            <a:xfrm>
              <a:off x="7342272" y="1228200"/>
              <a:ext cx="0" cy="3078269"/>
            </a:xfrm>
            <a:prstGeom prst="line">
              <a:avLst/>
            </a:prstGeom>
            <a:noFill/>
            <a:ln w="25400" cap="flat">
              <a:solidFill>
                <a:srgbClr val="091F39"/>
              </a:solidFill>
              <a:prstDash val="solid"/>
              <a:miter lim="400000"/>
            </a:ln>
            <a:effectLst/>
            <a:sp3d/>
          </p:spPr>
          <p:style>
            <a:lnRef idx="0">
              <a:scrgbClr r="0" g="0" b="0"/>
            </a:lnRef>
            <a:fillRef idx="0">
              <a:scrgbClr r="0" g="0" b="0"/>
            </a:fillRef>
            <a:effectRef idx="0">
              <a:scrgbClr r="0" g="0" b="0"/>
            </a:effectRef>
            <a:fontRef idx="none"/>
          </p:style>
        </p:cxnSp>
        <p:cxnSp>
          <p:nvCxnSpPr>
            <p:cNvPr id="50" name="Straight Connector 49">
              <a:extLst>
                <a:ext uri="{FF2B5EF4-FFF2-40B4-BE49-F238E27FC236}">
                  <a16:creationId xmlns:a16="http://schemas.microsoft.com/office/drawing/2014/main" id="{6A24E2B5-9975-F592-67E1-BA4032DB025B}"/>
                </a:ext>
              </a:extLst>
            </p:cNvPr>
            <p:cNvCxnSpPr>
              <a:cxnSpLocks/>
            </p:cNvCxnSpPr>
            <p:nvPr/>
          </p:nvCxnSpPr>
          <p:spPr>
            <a:xfrm>
              <a:off x="6288672" y="878306"/>
              <a:ext cx="0" cy="1743810"/>
            </a:xfrm>
            <a:prstGeom prst="line">
              <a:avLst/>
            </a:prstGeom>
            <a:noFill/>
            <a:ln w="25400" cap="flat">
              <a:solidFill>
                <a:srgbClr val="0D2E55"/>
              </a:solidFill>
              <a:prstDash val="solid"/>
              <a:miter lim="400000"/>
            </a:ln>
            <a:effectLst/>
            <a:sp3d/>
          </p:spPr>
          <p:style>
            <a:lnRef idx="0">
              <a:scrgbClr r="0" g="0" b="0"/>
            </a:lnRef>
            <a:fillRef idx="0">
              <a:scrgbClr r="0" g="0" b="0"/>
            </a:fillRef>
            <a:effectRef idx="0">
              <a:scrgbClr r="0" g="0" b="0"/>
            </a:effectRef>
            <a:fontRef idx="none"/>
          </p:style>
        </p:cxnSp>
        <p:cxnSp>
          <p:nvCxnSpPr>
            <p:cNvPr id="47" name="Straight Connector 46">
              <a:extLst>
                <a:ext uri="{FF2B5EF4-FFF2-40B4-BE49-F238E27FC236}">
                  <a16:creationId xmlns:a16="http://schemas.microsoft.com/office/drawing/2014/main" id="{8384DADC-3B04-55A7-BCA7-5F3C7C1363F6}"/>
                </a:ext>
              </a:extLst>
            </p:cNvPr>
            <p:cNvCxnSpPr>
              <a:cxnSpLocks/>
              <a:endCxn id="25" idx="0"/>
            </p:cNvCxnSpPr>
            <p:nvPr/>
          </p:nvCxnSpPr>
          <p:spPr>
            <a:xfrm>
              <a:off x="5182187" y="2575316"/>
              <a:ext cx="1" cy="549876"/>
            </a:xfrm>
            <a:prstGeom prst="line">
              <a:avLst/>
            </a:prstGeom>
            <a:noFill/>
            <a:ln w="25400" cap="flat">
              <a:solidFill>
                <a:srgbClr val="13457F"/>
              </a:solidFill>
              <a:prstDash val="solid"/>
              <a:miter lim="400000"/>
            </a:ln>
            <a:effectLst/>
            <a:sp3d/>
          </p:spPr>
          <p:style>
            <a:lnRef idx="0">
              <a:scrgbClr r="0" g="0" b="0"/>
            </a:lnRef>
            <a:fillRef idx="0">
              <a:scrgbClr r="0" g="0" b="0"/>
            </a:fillRef>
            <a:effectRef idx="0">
              <a:scrgbClr r="0" g="0" b="0"/>
            </a:effectRef>
            <a:fontRef idx="none"/>
          </p:style>
        </p:cxnSp>
        <p:grpSp>
          <p:nvGrpSpPr>
            <p:cNvPr id="18" name="Group 17">
              <a:extLst>
                <a:ext uri="{FF2B5EF4-FFF2-40B4-BE49-F238E27FC236}">
                  <a16:creationId xmlns:a16="http://schemas.microsoft.com/office/drawing/2014/main" id="{EC92AF7D-85B2-9CCD-DD07-2452FDB6D98C}"/>
                </a:ext>
              </a:extLst>
            </p:cNvPr>
            <p:cNvGrpSpPr/>
            <p:nvPr/>
          </p:nvGrpSpPr>
          <p:grpSpPr>
            <a:xfrm>
              <a:off x="247856" y="2575316"/>
              <a:ext cx="8852736" cy="442800"/>
              <a:chOff x="145632" y="2613765"/>
              <a:chExt cx="8852736" cy="442800"/>
            </a:xfrm>
          </p:grpSpPr>
          <p:sp>
            <p:nvSpPr>
              <p:cNvPr id="22" name="Freeform 14">
                <a:extLst>
                  <a:ext uri="{FF2B5EF4-FFF2-40B4-BE49-F238E27FC236}">
                    <a16:creationId xmlns:a16="http://schemas.microsoft.com/office/drawing/2014/main" id="{0941FBBB-711F-73C4-E7EE-650D81909CA6}"/>
                  </a:ext>
                </a:extLst>
              </p:cNvPr>
              <p:cNvSpPr/>
              <p:nvPr/>
            </p:nvSpPr>
            <p:spPr>
              <a:xfrm flipH="1">
                <a:off x="7178319" y="2613765"/>
                <a:ext cx="1820049" cy="442800"/>
              </a:xfrm>
              <a:prstGeom prst="roundRect">
                <a:avLst>
                  <a:gd name="adj" fmla="val 50000"/>
                </a:avLst>
              </a:prstGeom>
              <a:solidFill>
                <a:srgbClr val="040E1A"/>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2024</a:t>
                </a:r>
              </a:p>
            </p:txBody>
          </p:sp>
          <p:sp>
            <p:nvSpPr>
              <p:cNvPr id="16" name="Freeform 14">
                <a:extLst>
                  <a:ext uri="{FF2B5EF4-FFF2-40B4-BE49-F238E27FC236}">
                    <a16:creationId xmlns:a16="http://schemas.microsoft.com/office/drawing/2014/main" id="{8032533B-440A-DFB3-B455-83BF51EEC085}"/>
                  </a:ext>
                </a:extLst>
              </p:cNvPr>
              <p:cNvSpPr/>
              <p:nvPr/>
            </p:nvSpPr>
            <p:spPr>
              <a:xfrm flipH="1">
                <a:off x="6118537" y="2613765"/>
                <a:ext cx="1820049" cy="442800"/>
              </a:xfrm>
              <a:prstGeom prst="roundRect">
                <a:avLst>
                  <a:gd name="adj" fmla="val 50000"/>
                </a:avLst>
              </a:prstGeom>
              <a:solidFill>
                <a:srgbClr val="091F39"/>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2023</a:t>
                </a:r>
              </a:p>
            </p:txBody>
          </p:sp>
          <p:sp>
            <p:nvSpPr>
              <p:cNvPr id="6" name="Freeform 14">
                <a:extLst>
                  <a:ext uri="{FF2B5EF4-FFF2-40B4-BE49-F238E27FC236}">
                    <a16:creationId xmlns:a16="http://schemas.microsoft.com/office/drawing/2014/main" id="{78F2EE66-0F94-8DE6-C85A-CC86FB5F2ACE}"/>
                  </a:ext>
                </a:extLst>
              </p:cNvPr>
              <p:cNvSpPr/>
              <p:nvPr/>
            </p:nvSpPr>
            <p:spPr>
              <a:xfrm flipH="1">
                <a:off x="5058757" y="2613765"/>
                <a:ext cx="1820049" cy="442800"/>
              </a:xfrm>
              <a:prstGeom prst="roundRect">
                <a:avLst>
                  <a:gd name="adj" fmla="val 5000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2022</a:t>
                </a:r>
              </a:p>
            </p:txBody>
          </p:sp>
          <p:sp>
            <p:nvSpPr>
              <p:cNvPr id="17" name="Freeform 14">
                <a:extLst>
                  <a:ext uri="{FF2B5EF4-FFF2-40B4-BE49-F238E27FC236}">
                    <a16:creationId xmlns:a16="http://schemas.microsoft.com/office/drawing/2014/main" id="{334EA121-ED64-1696-7EB9-685BD77B0958}"/>
                  </a:ext>
                </a:extLst>
              </p:cNvPr>
              <p:cNvSpPr/>
              <p:nvPr/>
            </p:nvSpPr>
            <p:spPr>
              <a:xfrm flipH="1">
                <a:off x="3998977" y="2613765"/>
                <a:ext cx="1820049" cy="442800"/>
              </a:xfrm>
              <a:prstGeom prst="roundRect">
                <a:avLst>
                  <a:gd name="adj" fmla="val 5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2021</a:t>
                </a:r>
              </a:p>
            </p:txBody>
          </p:sp>
          <p:sp>
            <p:nvSpPr>
              <p:cNvPr id="7" name="Freeform 14">
                <a:extLst>
                  <a:ext uri="{FF2B5EF4-FFF2-40B4-BE49-F238E27FC236}">
                    <a16:creationId xmlns:a16="http://schemas.microsoft.com/office/drawing/2014/main" id="{B09B53B0-64CD-9BBA-0667-2E5DFC49DBD6}"/>
                  </a:ext>
                </a:extLst>
              </p:cNvPr>
              <p:cNvSpPr/>
              <p:nvPr/>
            </p:nvSpPr>
            <p:spPr>
              <a:xfrm flipH="1">
                <a:off x="2939197" y="2613765"/>
                <a:ext cx="1820049" cy="4428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2020</a:t>
                </a:r>
              </a:p>
            </p:txBody>
          </p:sp>
          <p:sp>
            <p:nvSpPr>
              <p:cNvPr id="8" name="Freeform 14">
                <a:extLst>
                  <a:ext uri="{FF2B5EF4-FFF2-40B4-BE49-F238E27FC236}">
                    <a16:creationId xmlns:a16="http://schemas.microsoft.com/office/drawing/2014/main" id="{EBBDA3FD-A320-2F28-B4BB-EFE2C7A7C3FA}"/>
                  </a:ext>
                </a:extLst>
              </p:cNvPr>
              <p:cNvSpPr/>
              <p:nvPr/>
            </p:nvSpPr>
            <p:spPr>
              <a:xfrm flipH="1">
                <a:off x="1879417" y="2613765"/>
                <a:ext cx="1820049" cy="442800"/>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2019</a:t>
                </a:r>
              </a:p>
            </p:txBody>
          </p:sp>
          <p:sp>
            <p:nvSpPr>
              <p:cNvPr id="9" name="Freeform 14">
                <a:extLst>
                  <a:ext uri="{FF2B5EF4-FFF2-40B4-BE49-F238E27FC236}">
                    <a16:creationId xmlns:a16="http://schemas.microsoft.com/office/drawing/2014/main" id="{2ECBFA53-D19D-7159-2DF1-57BFFCDBD945}"/>
                  </a:ext>
                </a:extLst>
              </p:cNvPr>
              <p:cNvSpPr/>
              <p:nvPr/>
            </p:nvSpPr>
            <p:spPr>
              <a:xfrm flipH="1">
                <a:off x="819637" y="2613765"/>
                <a:ext cx="1820049" cy="442800"/>
              </a:xfrm>
              <a:prstGeom prst="roundRect">
                <a:avLst>
                  <a:gd name="adj" fmla="val 50000"/>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2018</a:t>
                </a:r>
              </a:p>
            </p:txBody>
          </p:sp>
          <p:sp>
            <p:nvSpPr>
              <p:cNvPr id="10" name="Freeform 14">
                <a:extLst>
                  <a:ext uri="{FF2B5EF4-FFF2-40B4-BE49-F238E27FC236}">
                    <a16:creationId xmlns:a16="http://schemas.microsoft.com/office/drawing/2014/main" id="{D29AC287-9481-0C9D-1C4C-6A555F5AA29A}"/>
                  </a:ext>
                </a:extLst>
              </p:cNvPr>
              <p:cNvSpPr/>
              <p:nvPr/>
            </p:nvSpPr>
            <p:spPr>
              <a:xfrm>
                <a:off x="145632" y="2613765"/>
                <a:ext cx="1434274" cy="442800"/>
              </a:xfrm>
              <a:prstGeom prst="roundRect">
                <a:avLst>
                  <a:gd name="adj" fmla="val 50000"/>
                </a:avLst>
              </a:prstGeom>
              <a:solidFill>
                <a:srgbClr val="BDD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latin typeface="Arial" panose="020B0604020202020204" pitchFamily="34" charset="0"/>
                    <a:cs typeface="Arial" panose="020B0604020202020204" pitchFamily="34" charset="0"/>
                  </a:rPr>
                  <a:t>2017</a:t>
                </a:r>
              </a:p>
            </p:txBody>
          </p:sp>
        </p:grpSp>
        <p:sp>
          <p:nvSpPr>
            <p:cNvPr id="19" name="Rectangle: Rounded Corners 18">
              <a:extLst>
                <a:ext uri="{FF2B5EF4-FFF2-40B4-BE49-F238E27FC236}">
                  <a16:creationId xmlns:a16="http://schemas.microsoft.com/office/drawing/2014/main" id="{B594F701-03B8-4329-B0F0-69D9DF893713}"/>
                </a:ext>
              </a:extLst>
            </p:cNvPr>
            <p:cNvSpPr/>
            <p:nvPr/>
          </p:nvSpPr>
          <p:spPr>
            <a:xfrm>
              <a:off x="6831429" y="3129817"/>
              <a:ext cx="1021685" cy="648000"/>
            </a:xfrm>
            <a:prstGeom prst="round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and Data Strategy for Health and Social Care in Wales, WG</a:t>
              </a:r>
            </a:p>
          </p:txBody>
        </p:sp>
        <p:sp>
          <p:nvSpPr>
            <p:cNvPr id="21" name="Rectangle: Rounded Corners 20">
              <a:extLst>
                <a:ext uri="{FF2B5EF4-FFF2-40B4-BE49-F238E27FC236}">
                  <a16:creationId xmlns:a16="http://schemas.microsoft.com/office/drawing/2014/main" id="{8F39D357-1182-8429-9BC3-60E7B6FEDCFE}"/>
                </a:ext>
              </a:extLst>
            </p:cNvPr>
            <p:cNvSpPr/>
            <p:nvPr/>
          </p:nvSpPr>
          <p:spPr>
            <a:xfrm>
              <a:off x="450647" y="3125192"/>
              <a:ext cx="1021685" cy="396000"/>
            </a:xfrm>
            <a:prstGeom prst="round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Strategy, SBU</a:t>
              </a:r>
            </a:p>
          </p:txBody>
        </p:sp>
        <p:sp>
          <p:nvSpPr>
            <p:cNvPr id="23" name="Rectangle: Rounded Corners 22">
              <a:extLst>
                <a:ext uri="{FF2B5EF4-FFF2-40B4-BE49-F238E27FC236}">
                  <a16:creationId xmlns:a16="http://schemas.microsoft.com/office/drawing/2014/main" id="{33118CF7-FD0C-2ED7-B24C-0001B520B7F6}"/>
                </a:ext>
              </a:extLst>
            </p:cNvPr>
            <p:cNvSpPr/>
            <p:nvPr/>
          </p:nvSpPr>
          <p:spPr>
            <a:xfrm>
              <a:off x="5777830" y="2072240"/>
              <a:ext cx="1021685" cy="39600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Quality Strategy, SBU</a:t>
              </a:r>
            </a:p>
          </p:txBody>
        </p:sp>
        <p:sp>
          <p:nvSpPr>
            <p:cNvPr id="24" name="Rectangle: Rounded Corners 23">
              <a:extLst>
                <a:ext uri="{FF2B5EF4-FFF2-40B4-BE49-F238E27FC236}">
                  <a16:creationId xmlns:a16="http://schemas.microsoft.com/office/drawing/2014/main" id="{4A765834-1621-9BEA-F3A3-BF60E3D0515C}"/>
                </a:ext>
              </a:extLst>
            </p:cNvPr>
            <p:cNvSpPr/>
            <p:nvPr/>
          </p:nvSpPr>
          <p:spPr>
            <a:xfrm>
              <a:off x="5777830" y="1489382"/>
              <a:ext cx="1021685" cy="504000"/>
            </a:xfrm>
            <a:prstGeom prst="round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National Data Resource Strategy, DHCW</a:t>
              </a:r>
            </a:p>
          </p:txBody>
        </p:sp>
        <p:sp>
          <p:nvSpPr>
            <p:cNvPr id="25" name="Rectangle: Rounded Corners 24">
              <a:extLst>
                <a:ext uri="{FF2B5EF4-FFF2-40B4-BE49-F238E27FC236}">
                  <a16:creationId xmlns:a16="http://schemas.microsoft.com/office/drawing/2014/main" id="{8380A00C-4559-E6D3-33E6-D7C1E68E8AC0}"/>
                </a:ext>
              </a:extLst>
            </p:cNvPr>
            <p:cNvSpPr/>
            <p:nvPr/>
          </p:nvSpPr>
          <p:spPr>
            <a:xfrm>
              <a:off x="4671345" y="3125192"/>
              <a:ext cx="1021685" cy="396000"/>
            </a:xfrm>
            <a:prstGeom prst="round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Strategy for Wales, WG</a:t>
              </a:r>
            </a:p>
          </p:txBody>
        </p:sp>
        <p:sp>
          <p:nvSpPr>
            <p:cNvPr id="26" name="Rectangle: Rounded Corners 25">
              <a:extLst>
                <a:ext uri="{FF2B5EF4-FFF2-40B4-BE49-F238E27FC236}">
                  <a16:creationId xmlns:a16="http://schemas.microsoft.com/office/drawing/2014/main" id="{5A0517D2-B11B-179C-3BE9-0E9BD7C357D1}"/>
                </a:ext>
              </a:extLst>
            </p:cNvPr>
            <p:cNvSpPr/>
            <p:nvPr/>
          </p:nvSpPr>
          <p:spPr>
            <a:xfrm>
              <a:off x="6831429" y="2072240"/>
              <a:ext cx="1021685" cy="396000"/>
            </a:xfrm>
            <a:prstGeom prst="round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Long-Term Strategy 2023 - 2035</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PHW</a:t>
              </a:r>
            </a:p>
          </p:txBody>
        </p:sp>
        <p:sp>
          <p:nvSpPr>
            <p:cNvPr id="27" name="Rectangle: Rounded Corners 26">
              <a:extLst>
                <a:ext uri="{FF2B5EF4-FFF2-40B4-BE49-F238E27FC236}">
                  <a16:creationId xmlns:a16="http://schemas.microsoft.com/office/drawing/2014/main" id="{CDDC7969-5B99-D00C-DC64-209D86B47DEE}"/>
                </a:ext>
              </a:extLst>
            </p:cNvPr>
            <p:cNvSpPr/>
            <p:nvPr/>
          </p:nvSpPr>
          <p:spPr>
            <a:xfrm>
              <a:off x="6831429" y="3848287"/>
              <a:ext cx="1021685" cy="458182"/>
            </a:xfrm>
            <a:prstGeom prst="round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Integrated Medium Term Plan 2023-26</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PHW</a:t>
              </a:r>
            </a:p>
          </p:txBody>
        </p:sp>
        <p:sp>
          <p:nvSpPr>
            <p:cNvPr id="28" name="Rectangle: Rounded Corners 27">
              <a:extLst>
                <a:ext uri="{FF2B5EF4-FFF2-40B4-BE49-F238E27FC236}">
                  <a16:creationId xmlns:a16="http://schemas.microsoft.com/office/drawing/2014/main" id="{5E0EE2E3-5725-661B-2689-323416C77FCF}"/>
                </a:ext>
              </a:extLst>
            </p:cNvPr>
            <p:cNvSpPr/>
            <p:nvPr/>
          </p:nvSpPr>
          <p:spPr>
            <a:xfrm>
              <a:off x="6831429" y="1228200"/>
              <a:ext cx="1021685" cy="28800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One Bay Way, SBU</a:t>
              </a:r>
            </a:p>
          </p:txBody>
        </p:sp>
        <p:sp>
          <p:nvSpPr>
            <p:cNvPr id="29" name="Rectangle: Rounded Corners 28">
              <a:extLst>
                <a:ext uri="{FF2B5EF4-FFF2-40B4-BE49-F238E27FC236}">
                  <a16:creationId xmlns:a16="http://schemas.microsoft.com/office/drawing/2014/main" id="{ADCD4EFF-E767-858C-CA14-DA002643FA47}"/>
                </a:ext>
              </a:extLst>
            </p:cNvPr>
            <p:cNvSpPr/>
            <p:nvPr/>
          </p:nvSpPr>
          <p:spPr>
            <a:xfrm>
              <a:off x="5777830" y="878306"/>
              <a:ext cx="1021685" cy="504000"/>
            </a:xfrm>
            <a:prstGeom prst="round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Business Intelligence Strategy, SBU</a:t>
              </a:r>
            </a:p>
          </p:txBody>
        </p:sp>
        <p:sp>
          <p:nvSpPr>
            <p:cNvPr id="31" name="Rectangle: Rounded Corners 30">
              <a:extLst>
                <a:ext uri="{FF2B5EF4-FFF2-40B4-BE49-F238E27FC236}">
                  <a16:creationId xmlns:a16="http://schemas.microsoft.com/office/drawing/2014/main" id="{45E16702-9E57-AA14-2BF3-E8912DB5F5BE}"/>
                </a:ext>
              </a:extLst>
            </p:cNvPr>
            <p:cNvSpPr/>
            <p:nvPr/>
          </p:nvSpPr>
          <p:spPr>
            <a:xfrm>
              <a:off x="2521048" y="3956242"/>
              <a:ext cx="1021685" cy="39600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Clinical Services Plan, SBU</a:t>
              </a:r>
            </a:p>
          </p:txBody>
        </p:sp>
        <p:sp>
          <p:nvSpPr>
            <p:cNvPr id="33" name="Rectangle: Rounded Corners 32">
              <a:extLst>
                <a:ext uri="{FF2B5EF4-FFF2-40B4-BE49-F238E27FC236}">
                  <a16:creationId xmlns:a16="http://schemas.microsoft.com/office/drawing/2014/main" id="{98DAA948-F67A-97C6-E55E-A187665788CC}"/>
                </a:ext>
              </a:extLst>
            </p:cNvPr>
            <p:cNvSpPr/>
            <p:nvPr/>
          </p:nvSpPr>
          <p:spPr>
            <a:xfrm>
              <a:off x="6831429" y="1597382"/>
              <a:ext cx="1021685" cy="39600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Population Health Strategy, SBU</a:t>
              </a:r>
            </a:p>
          </p:txBody>
        </p:sp>
        <p:cxnSp>
          <p:nvCxnSpPr>
            <p:cNvPr id="35" name="Straight Connector 34">
              <a:extLst>
                <a:ext uri="{FF2B5EF4-FFF2-40B4-BE49-F238E27FC236}">
                  <a16:creationId xmlns:a16="http://schemas.microsoft.com/office/drawing/2014/main" id="{563A9A2E-F512-D5A1-2CE9-C6FBF9B9F754}"/>
                </a:ext>
              </a:extLst>
            </p:cNvPr>
            <p:cNvCxnSpPr>
              <a:cxnSpLocks/>
              <a:stCxn id="10" idx="2"/>
              <a:endCxn id="21" idx="0"/>
            </p:cNvCxnSpPr>
            <p:nvPr/>
          </p:nvCxnSpPr>
          <p:spPr>
            <a:xfrm flipH="1">
              <a:off x="961490" y="3018116"/>
              <a:ext cx="3503" cy="107076"/>
            </a:xfrm>
            <a:prstGeom prst="line">
              <a:avLst/>
            </a:prstGeom>
            <a:noFill/>
            <a:ln w="25400" cap="flat">
              <a:solidFill>
                <a:srgbClr val="BDD8F5"/>
              </a:solidFill>
              <a:prstDash val="solid"/>
              <a:miter lim="400000"/>
            </a:ln>
            <a:effectLst/>
            <a:sp3d/>
          </p:spPr>
          <p:style>
            <a:lnRef idx="0">
              <a:scrgbClr r="0" g="0" b="0"/>
            </a:lnRef>
            <a:fillRef idx="0">
              <a:scrgbClr r="0" g="0" b="0"/>
            </a:fillRef>
            <a:effectRef idx="0">
              <a:scrgbClr r="0" g="0" b="0"/>
            </a:effectRef>
            <a:fontRef idx="none"/>
          </p:style>
        </p:cxnSp>
        <p:cxnSp>
          <p:nvCxnSpPr>
            <p:cNvPr id="38" name="Straight Connector 37">
              <a:extLst>
                <a:ext uri="{FF2B5EF4-FFF2-40B4-BE49-F238E27FC236}">
                  <a16:creationId xmlns:a16="http://schemas.microsoft.com/office/drawing/2014/main" id="{5567DAD0-DB10-CD78-4652-DC4F2BF67BDF}"/>
                </a:ext>
              </a:extLst>
            </p:cNvPr>
            <p:cNvCxnSpPr>
              <a:cxnSpLocks/>
              <a:endCxn id="31" idx="0"/>
            </p:cNvCxnSpPr>
            <p:nvPr/>
          </p:nvCxnSpPr>
          <p:spPr>
            <a:xfrm>
              <a:off x="3031890" y="3018116"/>
              <a:ext cx="1" cy="938126"/>
            </a:xfrm>
            <a:prstGeom prst="line">
              <a:avLst/>
            </a:prstGeom>
            <a:noFill/>
            <a:ln w="25400" cap="flat">
              <a:solidFill>
                <a:srgbClr val="5A9BE7"/>
              </a:solidFill>
              <a:prstDash val="solid"/>
              <a:miter lim="400000"/>
            </a:ln>
            <a:effectLst/>
            <a:sp3d/>
          </p:spPr>
          <p:style>
            <a:lnRef idx="0">
              <a:scrgbClr r="0" g="0" b="0"/>
            </a:lnRef>
            <a:fillRef idx="0">
              <a:scrgbClr r="0" g="0" b="0"/>
            </a:fillRef>
            <a:effectRef idx="0">
              <a:scrgbClr r="0" g="0" b="0"/>
            </a:effectRef>
            <a:fontRef idx="none"/>
          </p:style>
        </p:cxnSp>
        <p:sp>
          <p:nvSpPr>
            <p:cNvPr id="20" name="Rectangle: Rounded Corners 19">
              <a:extLst>
                <a:ext uri="{FF2B5EF4-FFF2-40B4-BE49-F238E27FC236}">
                  <a16:creationId xmlns:a16="http://schemas.microsoft.com/office/drawing/2014/main" id="{2B501730-EB3C-51E7-5B7A-93933FAD846E}"/>
                </a:ext>
              </a:extLst>
            </p:cNvPr>
            <p:cNvSpPr/>
            <p:nvPr/>
          </p:nvSpPr>
          <p:spPr>
            <a:xfrm>
              <a:off x="2513228" y="3125192"/>
              <a:ext cx="1021685" cy="78408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Organisational Strategy: Better Health, Better Care, Better Lives, SBU</a:t>
              </a:r>
            </a:p>
          </p:txBody>
        </p:sp>
        <p:sp>
          <p:nvSpPr>
            <p:cNvPr id="37" name="Rectangle: Rounded Corners 36">
              <a:extLst>
                <a:ext uri="{FF2B5EF4-FFF2-40B4-BE49-F238E27FC236}">
                  <a16:creationId xmlns:a16="http://schemas.microsoft.com/office/drawing/2014/main" id="{A821B481-3F7D-11B6-DD96-794C7271A5A6}"/>
                </a:ext>
              </a:extLst>
            </p:cNvPr>
            <p:cNvSpPr/>
            <p:nvPr/>
          </p:nvSpPr>
          <p:spPr>
            <a:xfrm>
              <a:off x="7889743" y="3122126"/>
              <a:ext cx="1021685" cy="39600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People Strategy, SBU</a:t>
              </a:r>
            </a:p>
          </p:txBody>
        </p:sp>
      </p:grpSp>
      <p:sp>
        <p:nvSpPr>
          <p:cNvPr id="60" name="Rectangle 59">
            <a:extLst>
              <a:ext uri="{FF2B5EF4-FFF2-40B4-BE49-F238E27FC236}">
                <a16:creationId xmlns:a16="http://schemas.microsoft.com/office/drawing/2014/main" id="{83078533-21F0-9C6B-00BF-BE0C74B4F369}"/>
              </a:ext>
            </a:extLst>
          </p:cNvPr>
          <p:cNvSpPr/>
          <p:nvPr/>
        </p:nvSpPr>
        <p:spPr>
          <a:xfrm>
            <a:off x="151203" y="732288"/>
            <a:ext cx="5342887" cy="1409141"/>
          </a:xfrm>
          <a:prstGeom prst="rect">
            <a:avLst/>
          </a:prstGeom>
          <a:solidFill>
            <a:schemeClr val="bg1"/>
          </a:solidFill>
          <a:ln w="12700">
            <a:solidFill>
              <a:srgbClr val="1F355E"/>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lstStyle/>
          <a:p>
            <a:pPr algn="l"/>
            <a:r>
              <a:rPr lang="en-GB" sz="800" b="0">
                <a:solidFill>
                  <a:srgbClr val="1F355E"/>
                </a:solidFill>
                <a:latin typeface="Arial" panose="020B0604020202020204" pitchFamily="34" charset="0"/>
                <a:cs typeface="Arial" panose="020B0604020202020204" pitchFamily="34" charset="0"/>
              </a:rPr>
              <a:t>The success of Digitally Enabling The One Bay Way is dependent on strong alignment with both the national direction of travel, the regional priorities and the broader organisational strategy. It is crucial that we continue to develop and deploy digital solutions that are closely aligned with these wider strategies and the priorities they set out.</a:t>
            </a:r>
          </a:p>
          <a:p>
            <a:pPr algn="l"/>
            <a:endParaRPr lang="en-GB" sz="800" b="0">
              <a:solidFill>
                <a:srgbClr val="1F355E"/>
              </a:solidFill>
              <a:latin typeface="Arial" panose="020B0604020202020204" pitchFamily="34" charset="0"/>
              <a:cs typeface="Arial" panose="020B0604020202020204" pitchFamily="34" charset="0"/>
            </a:endParaRPr>
          </a:p>
          <a:p>
            <a:pPr algn="l"/>
            <a:r>
              <a:rPr lang="en-GB" sz="800" b="0">
                <a:solidFill>
                  <a:srgbClr val="1F355E"/>
                </a:solidFill>
                <a:latin typeface="Arial" panose="020B0604020202020204" pitchFamily="34" charset="0"/>
                <a:cs typeface="Arial" panose="020B0604020202020204" pitchFamily="34" charset="0"/>
              </a:rPr>
              <a:t>These strategies in conjunction with the engagement across the health board have been used extensively to develop the priorities and have acted as guiderails throughout the entire Digital Strategy development process. </a:t>
            </a:r>
          </a:p>
          <a:p>
            <a:pPr algn="l"/>
            <a:endParaRPr lang="en-GB" sz="800" b="0">
              <a:solidFill>
                <a:srgbClr val="1F355E"/>
              </a:solidFill>
              <a:latin typeface="Arial" panose="020B0604020202020204" pitchFamily="34" charset="0"/>
              <a:cs typeface="Arial" panose="020B0604020202020204" pitchFamily="34" charset="0"/>
            </a:endParaRPr>
          </a:p>
          <a:p>
            <a:pPr algn="l"/>
            <a:r>
              <a:rPr lang="en-GB" sz="800" b="0">
                <a:solidFill>
                  <a:srgbClr val="1F355E"/>
                </a:solidFill>
                <a:latin typeface="Arial" panose="020B0604020202020204" pitchFamily="34" charset="0"/>
                <a:cs typeface="Arial" panose="020B0604020202020204" pitchFamily="34" charset="0"/>
              </a:rPr>
              <a:t>The digital strategy is aligned with “The One Bay Way” setting out SBU’s 10-year vision to become a High Quality Organisation. This includes a relentless focus on the patient and staff at the centre of our digital services, supported by a leadership culture which encourages our staff to be supported, engaged and involved in the success of the organisation through digitally enabled transformation. </a:t>
            </a:r>
          </a:p>
        </p:txBody>
      </p:sp>
      <p:graphicFrame>
        <p:nvGraphicFramePr>
          <p:cNvPr id="62" name="Table 61">
            <a:extLst>
              <a:ext uri="{FF2B5EF4-FFF2-40B4-BE49-F238E27FC236}">
                <a16:creationId xmlns:a16="http://schemas.microsoft.com/office/drawing/2014/main" id="{A9547868-44BA-F4D3-11A7-6E453EABAF1A}"/>
              </a:ext>
            </a:extLst>
          </p:cNvPr>
          <p:cNvGraphicFramePr>
            <a:graphicFrameLocks noGrp="1"/>
          </p:cNvGraphicFramePr>
          <p:nvPr>
            <p:extLst>
              <p:ext uri="{D42A27DB-BD31-4B8C-83A1-F6EECF244321}">
                <p14:modId xmlns:p14="http://schemas.microsoft.com/office/powerpoint/2010/main" val="430815965"/>
              </p:ext>
            </p:extLst>
          </p:nvPr>
        </p:nvGraphicFramePr>
        <p:xfrm>
          <a:off x="6016639" y="257769"/>
          <a:ext cx="3128400" cy="335280"/>
        </p:xfrm>
        <a:graphic>
          <a:graphicData uri="http://schemas.openxmlformats.org/drawingml/2006/table">
            <a:tbl>
              <a:tblPr firstRow="1" bandRow="1">
                <a:tableStyleId>{5940675A-B579-460E-94D1-54222C63F5DA}</a:tableStyleId>
              </a:tblPr>
              <a:tblGrid>
                <a:gridCol w="334800">
                  <a:extLst>
                    <a:ext uri="{9D8B030D-6E8A-4147-A177-3AD203B41FA5}">
                      <a16:colId xmlns:a16="http://schemas.microsoft.com/office/drawing/2014/main" val="1779889753"/>
                    </a:ext>
                  </a:extLst>
                </a:gridCol>
                <a:gridCol w="684000">
                  <a:extLst>
                    <a:ext uri="{9D8B030D-6E8A-4147-A177-3AD203B41FA5}">
                      <a16:colId xmlns:a16="http://schemas.microsoft.com/office/drawing/2014/main" val="2726868804"/>
                    </a:ext>
                  </a:extLst>
                </a:gridCol>
                <a:gridCol w="334800">
                  <a:extLst>
                    <a:ext uri="{9D8B030D-6E8A-4147-A177-3AD203B41FA5}">
                      <a16:colId xmlns:a16="http://schemas.microsoft.com/office/drawing/2014/main" val="1062790752"/>
                    </a:ext>
                  </a:extLst>
                </a:gridCol>
                <a:gridCol w="684000">
                  <a:extLst>
                    <a:ext uri="{9D8B030D-6E8A-4147-A177-3AD203B41FA5}">
                      <a16:colId xmlns:a16="http://schemas.microsoft.com/office/drawing/2014/main" val="579700240"/>
                    </a:ext>
                  </a:extLst>
                </a:gridCol>
                <a:gridCol w="334800">
                  <a:extLst>
                    <a:ext uri="{9D8B030D-6E8A-4147-A177-3AD203B41FA5}">
                      <a16:colId xmlns:a16="http://schemas.microsoft.com/office/drawing/2014/main" val="4103483015"/>
                    </a:ext>
                  </a:extLst>
                </a:gridCol>
                <a:gridCol w="756000">
                  <a:extLst>
                    <a:ext uri="{9D8B030D-6E8A-4147-A177-3AD203B41FA5}">
                      <a16:colId xmlns:a16="http://schemas.microsoft.com/office/drawing/2014/main" val="1700309073"/>
                    </a:ext>
                  </a:extLst>
                </a:gridCol>
              </a:tblGrid>
              <a:tr h="220855">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20000"/>
                        <a:lumOff val="80000"/>
                      </a:schemeClr>
                    </a:solidFill>
                  </a:tcPr>
                </a:tc>
                <a:tc>
                  <a:txBody>
                    <a:bodyPr/>
                    <a:lstStyle/>
                    <a:p>
                      <a:pPr algn="l"/>
                      <a:r>
                        <a:rPr lang="en-GB" sz="800">
                          <a:solidFill>
                            <a:srgbClr val="1F355E"/>
                          </a:solidFill>
                          <a:latin typeface="Arial" panose="020B0604020202020204" pitchFamily="34" charset="0"/>
                          <a:cs typeface="Arial" panose="020B0604020202020204" pitchFamily="34" charset="0"/>
                        </a:rPr>
                        <a:t>National strategies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c>
                  <a:txBody>
                    <a:bodyPr/>
                    <a:lstStyle/>
                    <a:p>
                      <a:pPr algn="l"/>
                      <a:r>
                        <a:rPr lang="en-GB" sz="800">
                          <a:solidFill>
                            <a:srgbClr val="1F355E"/>
                          </a:solidFill>
                          <a:latin typeface="Arial" panose="020B0604020202020204" pitchFamily="34" charset="0"/>
                          <a:cs typeface="Arial" panose="020B0604020202020204" pitchFamily="34" charset="0"/>
                        </a:rPr>
                        <a:t>SBU strategies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l"/>
                      <a:r>
                        <a:rPr lang="en-GB" sz="800">
                          <a:solidFill>
                            <a:srgbClr val="1F355E"/>
                          </a:solidFill>
                          <a:latin typeface="Arial" panose="020B0604020202020204" pitchFamily="34" charset="0"/>
                          <a:cs typeface="Arial" panose="020B0604020202020204" pitchFamily="34" charset="0"/>
                        </a:rPr>
                        <a:t>SBU digital strategies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518119409"/>
                  </a:ext>
                </a:extLst>
              </a:tr>
            </a:tbl>
          </a:graphicData>
        </a:graphic>
      </p:graphicFrame>
      <p:sp>
        <p:nvSpPr>
          <p:cNvPr id="30" name="Footer Placeholder 3">
            <a:extLst>
              <a:ext uri="{FF2B5EF4-FFF2-40B4-BE49-F238E27FC236}">
                <a16:creationId xmlns:a16="http://schemas.microsoft.com/office/drawing/2014/main" id="{FF128259-F7FD-2B2C-CA3C-3955EED5BF3F}"/>
              </a:ext>
            </a:extLst>
          </p:cNvPr>
          <p:cNvSpPr txBox="1">
            <a:spLocks/>
          </p:cNvSpPr>
          <p:nvPr/>
        </p:nvSpPr>
        <p:spPr>
          <a:xfrm>
            <a:off x="1956320" y="4678015"/>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43" name="Group 42">
            <a:extLst>
              <a:ext uri="{FF2B5EF4-FFF2-40B4-BE49-F238E27FC236}">
                <a16:creationId xmlns:a16="http://schemas.microsoft.com/office/drawing/2014/main" id="{16A1BDB8-31EE-31B8-957B-485FA9B19024}"/>
              </a:ext>
            </a:extLst>
          </p:cNvPr>
          <p:cNvGrpSpPr/>
          <p:nvPr/>
        </p:nvGrpSpPr>
        <p:grpSpPr>
          <a:xfrm>
            <a:off x="-1" y="-5787"/>
            <a:ext cx="9143998" cy="165595"/>
            <a:chOff x="374266" y="2474302"/>
            <a:chExt cx="13719657" cy="820603"/>
          </a:xfrm>
        </p:grpSpPr>
        <p:sp>
          <p:nvSpPr>
            <p:cNvPr id="32" name="Arrow: Pentagon 31">
              <a:extLst>
                <a:ext uri="{FF2B5EF4-FFF2-40B4-BE49-F238E27FC236}">
                  <a16:creationId xmlns:a16="http://schemas.microsoft.com/office/drawing/2014/main" id="{CFD26291-6150-0EF1-BA7A-6ED5D8AF7AF2}"/>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34" name="Arrow: Chevron 33">
              <a:extLst>
                <a:ext uri="{FF2B5EF4-FFF2-40B4-BE49-F238E27FC236}">
                  <a16:creationId xmlns:a16="http://schemas.microsoft.com/office/drawing/2014/main" id="{DD971A2D-02E9-FF47-EC1E-E027C10CC47C}"/>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36" name="Arrow: Chevron 35">
              <a:extLst>
                <a:ext uri="{FF2B5EF4-FFF2-40B4-BE49-F238E27FC236}">
                  <a16:creationId xmlns:a16="http://schemas.microsoft.com/office/drawing/2014/main" id="{039DF968-9F24-5C19-6DEE-8FBEAD847AA4}"/>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39" name="Arrow: Chevron 38">
              <a:extLst>
                <a:ext uri="{FF2B5EF4-FFF2-40B4-BE49-F238E27FC236}">
                  <a16:creationId xmlns:a16="http://schemas.microsoft.com/office/drawing/2014/main" id="{69156227-D3C2-19B2-9E6E-695A2D7F9B89}"/>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40" name="Arrow: Chevron 39">
              <a:extLst>
                <a:ext uri="{FF2B5EF4-FFF2-40B4-BE49-F238E27FC236}">
                  <a16:creationId xmlns:a16="http://schemas.microsoft.com/office/drawing/2014/main" id="{DA3C5A1B-D254-92A0-FD69-B5F965A14F22}"/>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42" name="Arrow: Chevron 41">
              <a:extLst>
                <a:ext uri="{FF2B5EF4-FFF2-40B4-BE49-F238E27FC236}">
                  <a16:creationId xmlns:a16="http://schemas.microsoft.com/office/drawing/2014/main" id="{C28EF07B-2E24-52E4-1A96-9A72D856F1A0}"/>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708487227"/>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4" descr="Swansea Bay University Health Board - Wikipedia">
            <a:extLst>
              <a:ext uri="{FF2B5EF4-FFF2-40B4-BE49-F238E27FC236}">
                <a16:creationId xmlns:a16="http://schemas.microsoft.com/office/drawing/2014/main" id="{AF5B0D30-7E0E-FFF7-4EDF-43E72FC59B4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74088" y="-1"/>
            <a:ext cx="3827037" cy="4519749"/>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1948EC76-9706-3236-7B0B-E77FEFEF69BB}"/>
              </a:ext>
            </a:extLst>
          </p:cNvPr>
          <p:cNvSpPr/>
          <p:nvPr/>
        </p:nvSpPr>
        <p:spPr>
          <a:xfrm>
            <a:off x="5184302" y="-8507"/>
            <a:ext cx="3816823" cy="3449799"/>
          </a:xfrm>
          <a:prstGeom prst="rect">
            <a:avLst/>
          </a:prstGeom>
          <a:solidFill>
            <a:schemeClr val="accent1">
              <a:lumMod val="20000"/>
              <a:lumOff val="80000"/>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7" name="Rectangle 6">
            <a:extLst>
              <a:ext uri="{FF2B5EF4-FFF2-40B4-BE49-F238E27FC236}">
                <a16:creationId xmlns:a16="http://schemas.microsoft.com/office/drawing/2014/main" id="{239A4D7E-AB5F-2BCD-BDE6-EA1CAFEB8377}"/>
              </a:ext>
            </a:extLst>
          </p:cNvPr>
          <p:cNvSpPr/>
          <p:nvPr/>
        </p:nvSpPr>
        <p:spPr>
          <a:xfrm>
            <a:off x="5172891" y="3441293"/>
            <a:ext cx="1480458" cy="1078456"/>
          </a:xfrm>
          <a:prstGeom prst="rect">
            <a:avLst/>
          </a:prstGeom>
          <a:solidFill>
            <a:schemeClr val="accent1">
              <a:lumMod val="20000"/>
              <a:lumOff val="80000"/>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8" name="Rectangle 7">
            <a:extLst>
              <a:ext uri="{FF2B5EF4-FFF2-40B4-BE49-F238E27FC236}">
                <a16:creationId xmlns:a16="http://schemas.microsoft.com/office/drawing/2014/main" id="{E3570B77-6009-E7E0-D13A-1A1ADBA0F1B0}"/>
              </a:ext>
            </a:extLst>
          </p:cNvPr>
          <p:cNvSpPr/>
          <p:nvPr/>
        </p:nvSpPr>
        <p:spPr>
          <a:xfrm>
            <a:off x="7663542" y="3441292"/>
            <a:ext cx="1337583" cy="1062446"/>
          </a:xfrm>
          <a:prstGeom prst="rect">
            <a:avLst/>
          </a:prstGeom>
          <a:solidFill>
            <a:schemeClr val="accent1">
              <a:lumMod val="20000"/>
              <a:lumOff val="80000"/>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 name="Rectangle 8">
            <a:extLst>
              <a:ext uri="{FF2B5EF4-FFF2-40B4-BE49-F238E27FC236}">
                <a16:creationId xmlns:a16="http://schemas.microsoft.com/office/drawing/2014/main" id="{1C56B036-07A2-9CB6-600E-788B9224382D}"/>
              </a:ext>
            </a:extLst>
          </p:cNvPr>
          <p:cNvSpPr/>
          <p:nvPr/>
        </p:nvSpPr>
        <p:spPr>
          <a:xfrm>
            <a:off x="6653349" y="4084320"/>
            <a:ext cx="1010193" cy="419418"/>
          </a:xfrm>
          <a:prstGeom prst="rect">
            <a:avLst/>
          </a:prstGeom>
          <a:solidFill>
            <a:schemeClr val="accent1">
              <a:lumMod val="20000"/>
              <a:lumOff val="80000"/>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0" name="Rectangle 9">
            <a:extLst>
              <a:ext uri="{FF2B5EF4-FFF2-40B4-BE49-F238E27FC236}">
                <a16:creationId xmlns:a16="http://schemas.microsoft.com/office/drawing/2014/main" id="{B89F2570-9962-4985-F5CF-A43B3FE921CC}"/>
              </a:ext>
            </a:extLst>
          </p:cNvPr>
          <p:cNvSpPr/>
          <p:nvPr/>
        </p:nvSpPr>
        <p:spPr>
          <a:xfrm>
            <a:off x="6653349" y="3441292"/>
            <a:ext cx="1010193" cy="627017"/>
          </a:xfrm>
          <a:prstGeom prst="rect">
            <a:avLst/>
          </a:prstGeom>
          <a:no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3" name="Rectangle 22">
            <a:extLst>
              <a:ext uri="{FF2B5EF4-FFF2-40B4-BE49-F238E27FC236}">
                <a16:creationId xmlns:a16="http://schemas.microsoft.com/office/drawing/2014/main" id="{401F8E62-F276-ED54-8CEA-10CC83086709}"/>
              </a:ext>
            </a:extLst>
          </p:cNvPr>
          <p:cNvSpPr/>
          <p:nvPr/>
        </p:nvSpPr>
        <p:spPr>
          <a:xfrm>
            <a:off x="150462" y="595103"/>
            <a:ext cx="4969030" cy="3499415"/>
          </a:xfrm>
          <a:prstGeom prst="rect">
            <a:avLst/>
          </a:prstGeom>
          <a:solidFill>
            <a:srgbClr val="F4F4F4"/>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t"/>
          <a:lstStyle/>
          <a:p>
            <a:pPr algn="l">
              <a:spcAft>
                <a:spcPts val="600"/>
              </a:spcAft>
            </a:pPr>
            <a:r>
              <a:rPr lang="en-GB" sz="1050" b="0">
                <a:solidFill>
                  <a:srgbClr val="1F355E"/>
                </a:solidFill>
                <a:latin typeface="Arial Black" panose="020B0A04020102020204" pitchFamily="34" charset="0"/>
                <a:cs typeface="Arial" panose="020B0604020202020204" pitchFamily="34" charset="0"/>
              </a:rPr>
              <a:t>In order to go further faster, SBU needs to work together with partners at a national, regional and local level whilst also maintaining a clear view on its own priorities as an organisation. </a:t>
            </a:r>
          </a:p>
        </p:txBody>
      </p:sp>
      <p:sp>
        <p:nvSpPr>
          <p:cNvPr id="2" name="Rectangle 1">
            <a:extLst>
              <a:ext uri="{FF2B5EF4-FFF2-40B4-BE49-F238E27FC236}">
                <a16:creationId xmlns:a16="http://schemas.microsoft.com/office/drawing/2014/main" id="{30FF5DCD-8833-40BE-19A5-635EE7405EA1}"/>
              </a:ext>
            </a:extLst>
          </p:cNvPr>
          <p:cNvSpPr/>
          <p:nvPr/>
        </p:nvSpPr>
        <p:spPr>
          <a:xfrm>
            <a:off x="153315" y="1149080"/>
            <a:ext cx="1000691" cy="1268240"/>
          </a:xfrm>
          <a:prstGeom prst="rect">
            <a:avLst/>
          </a:prstGeom>
          <a:solidFill>
            <a:srgbClr val="E13717"/>
          </a:solidFill>
          <a:ln w="12700" cap="flat">
            <a:solidFill>
              <a:srgbClr val="E1371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rPr>
              <a:t>National </a:t>
            </a:r>
            <a:endParaRPr kumimoji="0" lang="en-GB"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endParaRPr>
          </a:p>
        </p:txBody>
      </p:sp>
      <p:sp>
        <p:nvSpPr>
          <p:cNvPr id="11" name="Rectangle 10">
            <a:extLst>
              <a:ext uri="{FF2B5EF4-FFF2-40B4-BE49-F238E27FC236}">
                <a16:creationId xmlns:a16="http://schemas.microsoft.com/office/drawing/2014/main" id="{F0E97F46-3F7F-9B3F-86C8-D03E5450633A}"/>
              </a:ext>
            </a:extLst>
          </p:cNvPr>
          <p:cNvSpPr/>
          <p:nvPr/>
        </p:nvSpPr>
        <p:spPr>
          <a:xfrm>
            <a:off x="1220094" y="1149080"/>
            <a:ext cx="3907312" cy="1268240"/>
          </a:xfrm>
          <a:prstGeom prst="rect">
            <a:avLst/>
          </a:prstGeom>
          <a:solidFill>
            <a:schemeClr val="bg1"/>
          </a:solidFill>
          <a:ln w="12700" cap="flat">
            <a:solidFill>
              <a:srgbClr val="E1371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SBU has historically been a leading partner in supporting NHS Wales digital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programmes</a:t>
            </a:r>
            <a:r>
              <a:rPr lang="en-US" sz="800" b="0">
                <a:solidFill>
                  <a:srgbClr val="1F355E"/>
                </a:solidFill>
                <a:latin typeface="Arial" panose="020B0604020202020204" pitchFamily="34" charset="0"/>
                <a:ea typeface="+mn-ea"/>
                <a:cs typeface="Arial" panose="020B0604020202020204" pitchFamily="34" charset="0"/>
                <a:sym typeface="Helvetica Neue Medium"/>
              </a:rPr>
              <a:t>, with examples of local Swansea Bay innovation that has gone on to be implemented nationally</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As part of Digitally Enabling The One Bay Way, we want to deepen our engagement with Welsh Government Digital Leads, DHCW and other NHS Wales </a:t>
            </a:r>
            <a:r>
              <a:rPr lang="en-US" sz="800" b="0" err="1">
                <a:solidFill>
                  <a:srgbClr val="1F355E"/>
                </a:solidFill>
                <a:latin typeface="Arial" panose="020B0604020202020204" pitchFamily="34" charset="0"/>
                <a:ea typeface="+mn-ea"/>
                <a:cs typeface="Arial" panose="020B0604020202020204" pitchFamily="34" charset="0"/>
                <a:sym typeface="Helvetica Neue Medium"/>
              </a:rPr>
              <a:t>organisation</a:t>
            </a:r>
            <a:r>
              <a:rPr lang="en-US" sz="800" b="0">
                <a:solidFill>
                  <a:srgbClr val="1F355E"/>
                </a:solidFill>
                <a:latin typeface="Arial" panose="020B0604020202020204" pitchFamily="34" charset="0"/>
                <a:ea typeface="+mn-ea"/>
                <a:cs typeface="Arial" panose="020B0604020202020204" pitchFamily="34" charset="0"/>
                <a:sym typeface="Helvetica Neue Medium"/>
              </a:rPr>
              <a:t>, enabling us to showcase our ideas and positively steer the digital agenda as a leading digital innovator.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We want to work with national partners to explore new ways of working with the private sector to accelerate our digital maturity journey and deliver improved patient outcomes.</a:t>
            </a:r>
          </a:p>
        </p:txBody>
      </p:sp>
      <p:sp>
        <p:nvSpPr>
          <p:cNvPr id="12" name="Rectangle 11">
            <a:extLst>
              <a:ext uri="{FF2B5EF4-FFF2-40B4-BE49-F238E27FC236}">
                <a16:creationId xmlns:a16="http://schemas.microsoft.com/office/drawing/2014/main" id="{7A986780-1877-76F7-4DA3-D34085A2A61A}"/>
              </a:ext>
            </a:extLst>
          </p:cNvPr>
          <p:cNvSpPr/>
          <p:nvPr/>
        </p:nvSpPr>
        <p:spPr>
          <a:xfrm>
            <a:off x="1220094" y="2526568"/>
            <a:ext cx="3907312" cy="1268240"/>
          </a:xfrm>
          <a:prstGeom prst="rect">
            <a:avLst/>
          </a:prstGeom>
          <a:solidFill>
            <a:schemeClr val="bg1"/>
          </a:solidFill>
          <a:ln w="12700" cap="flat">
            <a:solidFill>
              <a:srgbClr val="E1371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171450" indent="-171450" algn="l" defTabSz="825500">
              <a:buFont typeface="Arial" panose="020B0604020202020204" pitchFamily="34" charset="0"/>
              <a:buChar char="•"/>
            </a:pPr>
            <a:r>
              <a:rPr lang="en-US" sz="800" b="0">
                <a:solidFill>
                  <a:srgbClr val="1F355E"/>
                </a:solidFill>
                <a:latin typeface="Arial" panose="020B0604020202020204" pitchFamily="34" charset="0"/>
                <a:ea typeface="+mn-ea"/>
                <a:cs typeface="Arial" panose="020B0604020202020204" pitchFamily="34" charset="0"/>
                <a:sym typeface="Helvetica Neue Medium"/>
              </a:rPr>
              <a:t>Strengthening the links between health and social care and working closely with local authorities will be increasingly important for delivering integrated care</a:t>
            </a: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We will continue to strengthen our engagement with </a:t>
            </a:r>
            <a:r>
              <a:rPr lang="en-US" sz="800" b="0">
                <a:solidFill>
                  <a:srgbClr val="1F355E"/>
                </a:solidFill>
                <a:latin typeface="Arial" panose="020B0604020202020204" pitchFamily="34" charset="0"/>
                <a:ea typeface="+mn-ea"/>
                <a:cs typeface="Arial" panose="020B0604020202020204" pitchFamily="34" charset="0"/>
                <a:sym typeface="Helvetica Neue Medium"/>
              </a:rPr>
              <a:t>regional partnerships including Hywel Dda University Health Board, West Glamorgan Regional Partnership and the</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ARCH programme, working to create and implement projects within ARCH’s 3 regional priorities such as the Regional </a:t>
            </a:r>
            <a:r>
              <a:rPr lang="en-US" sz="800" b="0">
                <a:solidFill>
                  <a:srgbClr val="1F355E"/>
                </a:solidFill>
                <a:latin typeface="Arial" panose="020B0604020202020204" pitchFamily="34" charset="0"/>
                <a:ea typeface="+mn-ea"/>
                <a:cs typeface="Arial" panose="020B0604020202020204" pitchFamily="34" charset="0"/>
                <a:sym typeface="Helvetica Neue Medium"/>
              </a:rPr>
              <a:t>P</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athology </a:t>
            </a:r>
            <a:r>
              <a:rPr lang="en-US" sz="800" b="0">
                <a:solidFill>
                  <a:srgbClr val="1F355E"/>
                </a:solidFill>
                <a:latin typeface="Arial" panose="020B0604020202020204" pitchFamily="34" charset="0"/>
                <a:ea typeface="+mn-ea"/>
                <a:cs typeface="Arial" panose="020B0604020202020204" pitchFamily="34" charset="0"/>
                <a:sym typeface="Helvetica Neue Medium"/>
              </a:rPr>
              <a:t>P</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rogramme. </a:t>
            </a:r>
          </a:p>
          <a:p>
            <a:pPr marL="171450" indent="-171450" algn="l" defTabSz="825500">
              <a:buFont typeface="Arial" panose="020B0604020202020204" pitchFamily="34" charset="0"/>
              <a:buChar char="•"/>
            </a:pPr>
            <a:r>
              <a:rPr lang="en-US" sz="800" b="0">
                <a:solidFill>
                  <a:srgbClr val="1F355E"/>
                </a:solidFill>
                <a:latin typeface="Arial" panose="020B0604020202020204" pitchFamily="34" charset="0"/>
                <a:ea typeface="+mn-ea"/>
                <a:cs typeface="Arial" panose="020B0604020202020204" pitchFamily="34" charset="0"/>
                <a:sym typeface="Helvetica Neue Medium"/>
              </a:rPr>
              <a:t>We also want to grow our relationships with local higher education centres, and research organisations - bringing the benefits of their work to our patients through increased innovation and continuous improvement.</a:t>
            </a: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3" name="Rectangle 12">
            <a:extLst>
              <a:ext uri="{FF2B5EF4-FFF2-40B4-BE49-F238E27FC236}">
                <a16:creationId xmlns:a16="http://schemas.microsoft.com/office/drawing/2014/main" id="{200672E5-B359-AC73-1E2F-C247829318E3}"/>
              </a:ext>
            </a:extLst>
          </p:cNvPr>
          <p:cNvSpPr/>
          <p:nvPr/>
        </p:nvSpPr>
        <p:spPr>
          <a:xfrm>
            <a:off x="1220094" y="3904056"/>
            <a:ext cx="3907312" cy="486816"/>
          </a:xfrm>
          <a:prstGeom prst="rect">
            <a:avLst/>
          </a:prstGeom>
          <a:solidFill>
            <a:schemeClr val="bg1"/>
          </a:solidFill>
          <a:ln w="12700" cap="flat">
            <a:solidFill>
              <a:srgbClr val="E1371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171450" indent="-171450" algn="l" defTabSz="825500">
              <a:buFont typeface="Arial" panose="020B0604020202020204" pitchFamily="34" charset="0"/>
              <a:buChar char="•"/>
            </a:pPr>
            <a:r>
              <a:rPr lang="en-GB" sz="800" b="0">
                <a:solidFill>
                  <a:srgbClr val="1F355E"/>
                </a:solidFill>
                <a:latin typeface="Arial" panose="020B0604020202020204" pitchFamily="34" charset="0"/>
                <a:ea typeface="+mn-ea"/>
                <a:cs typeface="Arial" panose="020B0604020202020204" pitchFamily="34" charset="0"/>
                <a:sym typeface="Helvetica Neue Medium"/>
              </a:rPr>
              <a:t>Locally, we want to focus on collaborative approaches and engagement with our clinicians, patients, non-clinical staff and other end-users during the design, development and implementation of  digital solutions and initiatives.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4" name="Rectangle 23">
            <a:extLst>
              <a:ext uri="{FF2B5EF4-FFF2-40B4-BE49-F238E27FC236}">
                <a16:creationId xmlns:a16="http://schemas.microsoft.com/office/drawing/2014/main" id="{C72D5F1D-F934-5637-36D2-27C290136F97}"/>
              </a:ext>
            </a:extLst>
          </p:cNvPr>
          <p:cNvSpPr/>
          <p:nvPr/>
        </p:nvSpPr>
        <p:spPr>
          <a:xfrm>
            <a:off x="153315" y="3904056"/>
            <a:ext cx="1000691" cy="486816"/>
          </a:xfrm>
          <a:prstGeom prst="rect">
            <a:avLst/>
          </a:prstGeom>
          <a:solidFill>
            <a:srgbClr val="E13717"/>
          </a:solidFill>
          <a:ln w="12700" cap="flat">
            <a:solidFill>
              <a:srgbClr val="E1371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rPr>
              <a:t>Local </a:t>
            </a:r>
            <a:endParaRPr kumimoji="0" lang="en-GB"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endParaRPr>
          </a:p>
        </p:txBody>
      </p:sp>
      <p:sp>
        <p:nvSpPr>
          <p:cNvPr id="25" name="Rectangle 24">
            <a:extLst>
              <a:ext uri="{FF2B5EF4-FFF2-40B4-BE49-F238E27FC236}">
                <a16:creationId xmlns:a16="http://schemas.microsoft.com/office/drawing/2014/main" id="{6E517363-78DE-6BA6-2CCE-46431D95EF91}"/>
              </a:ext>
            </a:extLst>
          </p:cNvPr>
          <p:cNvSpPr/>
          <p:nvPr/>
        </p:nvSpPr>
        <p:spPr>
          <a:xfrm>
            <a:off x="153315" y="2526568"/>
            <a:ext cx="1000691" cy="1268240"/>
          </a:xfrm>
          <a:prstGeom prst="rect">
            <a:avLst/>
          </a:prstGeom>
          <a:solidFill>
            <a:srgbClr val="E13717"/>
          </a:solidFill>
          <a:ln w="12700" cap="flat">
            <a:solidFill>
              <a:srgbClr val="E1371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rPr>
              <a:t>Regional </a:t>
            </a:r>
            <a:endParaRPr kumimoji="0" lang="en-GB"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endParaRPr>
          </a:p>
        </p:txBody>
      </p:sp>
      <p:sp>
        <p:nvSpPr>
          <p:cNvPr id="30" name="Freeform: Shape 29">
            <a:extLst>
              <a:ext uri="{FF2B5EF4-FFF2-40B4-BE49-F238E27FC236}">
                <a16:creationId xmlns:a16="http://schemas.microsoft.com/office/drawing/2014/main" id="{7F8A7366-F754-A817-DC83-EB7030E24B66}"/>
              </a:ext>
            </a:extLst>
          </p:cNvPr>
          <p:cNvSpPr/>
          <p:nvPr/>
        </p:nvSpPr>
        <p:spPr>
          <a:xfrm>
            <a:off x="6203020" y="3276638"/>
            <a:ext cx="436800" cy="545689"/>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Lst>
            <a:ahLst/>
            <a:cxnLst>
              <a:cxn ang="0">
                <a:pos x="connsiteX0" y="connsiteY0"/>
              </a:cxn>
              <a:cxn ang="0">
                <a:pos x="connsiteX1" y="connsiteY1"/>
              </a:cxn>
              <a:cxn ang="0">
                <a:pos x="connsiteX2" y="connsiteY2"/>
              </a:cxn>
            </a:cxnLst>
            <a:rect l="l" t="t" r="r" b="b"/>
            <a:pathLst>
              <a:path w="436800" h="545689">
                <a:moveTo>
                  <a:pt x="0" y="0"/>
                </a:moveTo>
                <a:cubicBezTo>
                  <a:pt x="208936" y="229214"/>
                  <a:pt x="63911" y="185583"/>
                  <a:pt x="140110" y="331838"/>
                </a:cubicBezTo>
                <a:cubicBezTo>
                  <a:pt x="282678" y="470718"/>
                  <a:pt x="455972" y="487925"/>
                  <a:pt x="435078" y="545689"/>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36" name="Freeform: Shape 35">
            <a:extLst>
              <a:ext uri="{FF2B5EF4-FFF2-40B4-BE49-F238E27FC236}">
                <a16:creationId xmlns:a16="http://schemas.microsoft.com/office/drawing/2014/main" id="{D51BA1B8-CB36-6670-AE3C-6943DBC80822}"/>
              </a:ext>
            </a:extLst>
          </p:cNvPr>
          <p:cNvSpPr/>
          <p:nvPr/>
        </p:nvSpPr>
        <p:spPr>
          <a:xfrm>
            <a:off x="7564791" y="1415882"/>
            <a:ext cx="778727" cy="2042650"/>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1631913 w 1647857"/>
              <a:gd name="connsiteY0" fmla="*/ 0 h 2558844"/>
              <a:gd name="connsiteX1" fmla="*/ 2217 w 1647857"/>
              <a:gd name="connsiteY1" fmla="*/ 2344993 h 2558844"/>
              <a:gd name="connsiteX2" fmla="*/ 297185 w 1647857"/>
              <a:gd name="connsiteY2" fmla="*/ 2558844 h 2558844"/>
              <a:gd name="connsiteX0" fmla="*/ 1334728 w 1371946"/>
              <a:gd name="connsiteY0" fmla="*/ 0 h 2558844"/>
              <a:gd name="connsiteX1" fmla="*/ 877528 w 1371946"/>
              <a:gd name="connsiteY1" fmla="*/ 1991032 h 2558844"/>
              <a:gd name="connsiteX2" fmla="*/ 0 w 1371946"/>
              <a:gd name="connsiteY2" fmla="*/ 2558844 h 2558844"/>
              <a:gd name="connsiteX0" fmla="*/ 619431 w 656649"/>
              <a:gd name="connsiteY0" fmla="*/ 0 h 2123767"/>
              <a:gd name="connsiteX1" fmla="*/ 162231 w 656649"/>
              <a:gd name="connsiteY1" fmla="*/ 1991032 h 2123767"/>
              <a:gd name="connsiteX2" fmla="*/ 0 w 656649"/>
              <a:gd name="connsiteY2" fmla="*/ 2123767 h 2123767"/>
              <a:gd name="connsiteX0" fmla="*/ 619431 w 775137"/>
              <a:gd name="connsiteY0" fmla="*/ 0 h 2123767"/>
              <a:gd name="connsiteX1" fmla="*/ 759541 w 775137"/>
              <a:gd name="connsiteY1" fmla="*/ 398206 h 2123767"/>
              <a:gd name="connsiteX2" fmla="*/ 0 w 775137"/>
              <a:gd name="connsiteY2" fmla="*/ 2123767 h 2123767"/>
              <a:gd name="connsiteX0" fmla="*/ 560437 w 717143"/>
              <a:gd name="connsiteY0" fmla="*/ 0 h 2042650"/>
              <a:gd name="connsiteX1" fmla="*/ 700547 w 717143"/>
              <a:gd name="connsiteY1" fmla="*/ 398206 h 2042650"/>
              <a:gd name="connsiteX2" fmla="*/ 0 w 717143"/>
              <a:gd name="connsiteY2" fmla="*/ 2042650 h 2042650"/>
              <a:gd name="connsiteX0" fmla="*/ 560437 w 717143"/>
              <a:gd name="connsiteY0" fmla="*/ 0 h 2042650"/>
              <a:gd name="connsiteX1" fmla="*/ 700547 w 717143"/>
              <a:gd name="connsiteY1" fmla="*/ 626806 h 2042650"/>
              <a:gd name="connsiteX2" fmla="*/ 0 w 717143"/>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805397"/>
              <a:gd name="connsiteY0" fmla="*/ 0 h 2042650"/>
              <a:gd name="connsiteX1" fmla="*/ 796411 w 805397"/>
              <a:gd name="connsiteY1" fmla="*/ 641555 h 2042650"/>
              <a:gd name="connsiteX2" fmla="*/ 0 w 805397"/>
              <a:gd name="connsiteY2" fmla="*/ 2042650 h 2042650"/>
              <a:gd name="connsiteX0" fmla="*/ 560437 w 736877"/>
              <a:gd name="connsiteY0" fmla="*/ 0 h 2042650"/>
              <a:gd name="connsiteX1" fmla="*/ 715295 w 736877"/>
              <a:gd name="connsiteY1" fmla="*/ 700548 h 2042650"/>
              <a:gd name="connsiteX2" fmla="*/ 0 w 736877"/>
              <a:gd name="connsiteY2" fmla="*/ 2042650 h 2042650"/>
              <a:gd name="connsiteX0" fmla="*/ 560437 w 736877"/>
              <a:gd name="connsiteY0" fmla="*/ 0 h 2042650"/>
              <a:gd name="connsiteX1" fmla="*/ 715295 w 736877"/>
              <a:gd name="connsiteY1" fmla="*/ 700548 h 2042650"/>
              <a:gd name="connsiteX2" fmla="*/ 0 w 736877"/>
              <a:gd name="connsiteY2" fmla="*/ 2042650 h 2042650"/>
              <a:gd name="connsiteX0" fmla="*/ 560437 w 766108"/>
              <a:gd name="connsiteY0" fmla="*/ 0 h 2042650"/>
              <a:gd name="connsiteX1" fmla="*/ 752166 w 766108"/>
              <a:gd name="connsiteY1" fmla="*/ 648928 h 2042650"/>
              <a:gd name="connsiteX2" fmla="*/ 0 w 766108"/>
              <a:gd name="connsiteY2" fmla="*/ 2042650 h 2042650"/>
              <a:gd name="connsiteX0" fmla="*/ 560437 w 778727"/>
              <a:gd name="connsiteY0" fmla="*/ 0 h 2042650"/>
              <a:gd name="connsiteX1" fmla="*/ 752166 w 778727"/>
              <a:gd name="connsiteY1" fmla="*/ 648928 h 2042650"/>
              <a:gd name="connsiteX2" fmla="*/ 0 w 778727"/>
              <a:gd name="connsiteY2" fmla="*/ 2042650 h 2042650"/>
              <a:gd name="connsiteX0" fmla="*/ 560437 w 778727"/>
              <a:gd name="connsiteY0" fmla="*/ 0 h 2042650"/>
              <a:gd name="connsiteX1" fmla="*/ 752166 w 778727"/>
              <a:gd name="connsiteY1" fmla="*/ 648928 h 2042650"/>
              <a:gd name="connsiteX2" fmla="*/ 0 w 778727"/>
              <a:gd name="connsiteY2" fmla="*/ 2042650 h 2042650"/>
            </a:gdLst>
            <a:ahLst/>
            <a:cxnLst>
              <a:cxn ang="0">
                <a:pos x="connsiteX0" y="connsiteY0"/>
              </a:cxn>
              <a:cxn ang="0">
                <a:pos x="connsiteX1" y="connsiteY1"/>
              </a:cxn>
              <a:cxn ang="0">
                <a:pos x="connsiteX2" y="connsiteY2"/>
              </a:cxn>
            </a:cxnLst>
            <a:rect l="l" t="t" r="r" b="b"/>
            <a:pathLst>
              <a:path w="778727" h="2042650">
                <a:moveTo>
                  <a:pt x="560437" y="0"/>
                </a:moveTo>
                <a:cubicBezTo>
                  <a:pt x="769373" y="229214"/>
                  <a:pt x="816077" y="377312"/>
                  <a:pt x="752166" y="648928"/>
                </a:cubicBezTo>
                <a:cubicBezTo>
                  <a:pt x="666134" y="920543"/>
                  <a:pt x="20894" y="1984886"/>
                  <a:pt x="0" y="2042650"/>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37" name="Freeform: Shape 36">
            <a:extLst>
              <a:ext uri="{FF2B5EF4-FFF2-40B4-BE49-F238E27FC236}">
                <a16:creationId xmlns:a16="http://schemas.microsoft.com/office/drawing/2014/main" id="{17878769-3200-4694-AAD3-59EA3146F154}"/>
              </a:ext>
            </a:extLst>
          </p:cNvPr>
          <p:cNvSpPr/>
          <p:nvPr/>
        </p:nvSpPr>
        <p:spPr>
          <a:xfrm>
            <a:off x="6252818" y="1445984"/>
            <a:ext cx="385546" cy="2145890"/>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1631913 w 1647857"/>
              <a:gd name="connsiteY0" fmla="*/ 0 h 2558844"/>
              <a:gd name="connsiteX1" fmla="*/ 2217 w 1647857"/>
              <a:gd name="connsiteY1" fmla="*/ 2344993 h 2558844"/>
              <a:gd name="connsiteX2" fmla="*/ 297185 w 1647857"/>
              <a:gd name="connsiteY2" fmla="*/ 2558844 h 2558844"/>
              <a:gd name="connsiteX0" fmla="*/ 1334728 w 1371946"/>
              <a:gd name="connsiteY0" fmla="*/ 0 h 2558844"/>
              <a:gd name="connsiteX1" fmla="*/ 877528 w 1371946"/>
              <a:gd name="connsiteY1" fmla="*/ 1991032 h 2558844"/>
              <a:gd name="connsiteX2" fmla="*/ 0 w 1371946"/>
              <a:gd name="connsiteY2" fmla="*/ 2558844 h 2558844"/>
              <a:gd name="connsiteX0" fmla="*/ 619431 w 656649"/>
              <a:gd name="connsiteY0" fmla="*/ 0 h 2123767"/>
              <a:gd name="connsiteX1" fmla="*/ 162231 w 656649"/>
              <a:gd name="connsiteY1" fmla="*/ 1991032 h 2123767"/>
              <a:gd name="connsiteX2" fmla="*/ 0 w 656649"/>
              <a:gd name="connsiteY2" fmla="*/ 2123767 h 2123767"/>
              <a:gd name="connsiteX0" fmla="*/ 619431 w 775137"/>
              <a:gd name="connsiteY0" fmla="*/ 0 h 2123767"/>
              <a:gd name="connsiteX1" fmla="*/ 759541 w 775137"/>
              <a:gd name="connsiteY1" fmla="*/ 398206 h 2123767"/>
              <a:gd name="connsiteX2" fmla="*/ 0 w 775137"/>
              <a:gd name="connsiteY2" fmla="*/ 2123767 h 2123767"/>
              <a:gd name="connsiteX0" fmla="*/ 560437 w 717143"/>
              <a:gd name="connsiteY0" fmla="*/ 0 h 2042650"/>
              <a:gd name="connsiteX1" fmla="*/ 700547 w 717143"/>
              <a:gd name="connsiteY1" fmla="*/ 398206 h 2042650"/>
              <a:gd name="connsiteX2" fmla="*/ 0 w 717143"/>
              <a:gd name="connsiteY2" fmla="*/ 2042650 h 2042650"/>
              <a:gd name="connsiteX0" fmla="*/ 560437 w 717143"/>
              <a:gd name="connsiteY0" fmla="*/ 0 h 2042650"/>
              <a:gd name="connsiteX1" fmla="*/ 700547 w 717143"/>
              <a:gd name="connsiteY1" fmla="*/ 626806 h 2042650"/>
              <a:gd name="connsiteX2" fmla="*/ 0 w 717143"/>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805397"/>
              <a:gd name="connsiteY0" fmla="*/ 0 h 2042650"/>
              <a:gd name="connsiteX1" fmla="*/ 796411 w 805397"/>
              <a:gd name="connsiteY1" fmla="*/ 641555 h 2042650"/>
              <a:gd name="connsiteX2" fmla="*/ 0 w 805397"/>
              <a:gd name="connsiteY2" fmla="*/ 2042650 h 2042650"/>
              <a:gd name="connsiteX0" fmla="*/ 796412 w 897403"/>
              <a:gd name="connsiteY0" fmla="*/ 0 h 1946786"/>
              <a:gd name="connsiteX1" fmla="*/ 796411 w 897403"/>
              <a:gd name="connsiteY1" fmla="*/ 545691 h 1946786"/>
              <a:gd name="connsiteX2" fmla="*/ 0 w 897403"/>
              <a:gd name="connsiteY2" fmla="*/ 1946786 h 1946786"/>
              <a:gd name="connsiteX0" fmla="*/ 13231 w 213385"/>
              <a:gd name="connsiteY0" fmla="*/ 0 h 2160638"/>
              <a:gd name="connsiteX1" fmla="*/ 13230 w 213385"/>
              <a:gd name="connsiteY1" fmla="*/ 545691 h 2160638"/>
              <a:gd name="connsiteX2" fmla="*/ 212335 w 213385"/>
              <a:gd name="connsiteY2" fmla="*/ 2160638 h 2160638"/>
              <a:gd name="connsiteX0" fmla="*/ 345937 w 545543"/>
              <a:gd name="connsiteY0" fmla="*/ 0 h 2160638"/>
              <a:gd name="connsiteX1" fmla="*/ 6723 w 545543"/>
              <a:gd name="connsiteY1" fmla="*/ 1135627 h 2160638"/>
              <a:gd name="connsiteX2" fmla="*/ 545041 w 545543"/>
              <a:gd name="connsiteY2" fmla="*/ 2160638 h 2160638"/>
              <a:gd name="connsiteX0" fmla="*/ 185773 w 385546"/>
              <a:gd name="connsiteY0" fmla="*/ 0 h 2160638"/>
              <a:gd name="connsiteX1" fmla="*/ 8791 w 385546"/>
              <a:gd name="connsiteY1" fmla="*/ 1135627 h 2160638"/>
              <a:gd name="connsiteX2" fmla="*/ 384877 w 385546"/>
              <a:gd name="connsiteY2" fmla="*/ 2160638 h 2160638"/>
              <a:gd name="connsiteX0" fmla="*/ 23540 w 385546"/>
              <a:gd name="connsiteY0" fmla="*/ 0 h 2145890"/>
              <a:gd name="connsiteX1" fmla="*/ 8791 w 385546"/>
              <a:gd name="connsiteY1" fmla="*/ 1120879 h 2145890"/>
              <a:gd name="connsiteX2" fmla="*/ 384877 w 385546"/>
              <a:gd name="connsiteY2" fmla="*/ 2145890 h 2145890"/>
            </a:gdLst>
            <a:ahLst/>
            <a:cxnLst>
              <a:cxn ang="0">
                <a:pos x="connsiteX0" y="connsiteY0"/>
              </a:cxn>
              <a:cxn ang="0">
                <a:pos x="connsiteX1" y="connsiteY1"/>
              </a:cxn>
              <a:cxn ang="0">
                <a:pos x="connsiteX2" y="connsiteY2"/>
              </a:cxn>
            </a:cxnLst>
            <a:rect l="l" t="t" r="r" b="b"/>
            <a:pathLst>
              <a:path w="385546" h="2145890">
                <a:moveTo>
                  <a:pt x="23540" y="0"/>
                </a:moveTo>
                <a:cubicBezTo>
                  <a:pt x="232476" y="229214"/>
                  <a:pt x="43205" y="871385"/>
                  <a:pt x="8791" y="1120879"/>
                </a:cubicBezTo>
                <a:cubicBezTo>
                  <a:pt x="-69867" y="1399869"/>
                  <a:pt x="405771" y="2088126"/>
                  <a:pt x="384877" y="2145890"/>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pic>
        <p:nvPicPr>
          <p:cNvPr id="2052" name="Picture 4" descr="NHS Wales">
            <a:extLst>
              <a:ext uri="{FF2B5EF4-FFF2-40B4-BE49-F238E27FC236}">
                <a16:creationId xmlns:a16="http://schemas.microsoft.com/office/drawing/2014/main" id="{69ECC67C-3C76-8ACD-1791-1D1FF1B1661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663" t="21209" r="16333" b="23532"/>
          <a:stretch/>
        </p:blipFill>
        <p:spPr bwMode="auto">
          <a:xfrm>
            <a:off x="5872511" y="943517"/>
            <a:ext cx="1260837" cy="683213"/>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Swansea University logo | Swansea University | Flickr">
            <a:extLst>
              <a:ext uri="{FF2B5EF4-FFF2-40B4-BE49-F238E27FC236}">
                <a16:creationId xmlns:a16="http://schemas.microsoft.com/office/drawing/2014/main" id="{CCF499D7-55B5-F6DA-13F1-24A5EEBC96F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35980" y="3704328"/>
            <a:ext cx="927190" cy="658793"/>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Home | GOV.WALES">
            <a:extLst>
              <a:ext uri="{FF2B5EF4-FFF2-40B4-BE49-F238E27FC236}">
                <a16:creationId xmlns:a16="http://schemas.microsoft.com/office/drawing/2014/main" id="{F063575A-4065-C1DF-13B9-1A7C24B5BA8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04421" y="904171"/>
            <a:ext cx="773474" cy="911728"/>
          </a:xfrm>
          <a:prstGeom prst="rect">
            <a:avLst/>
          </a:prstGeom>
          <a:noFill/>
          <a:extLst>
            <a:ext uri="{909E8E84-426E-40DD-AFC4-6F175D3DCCD1}">
              <a14:hiddenFill xmlns:a14="http://schemas.microsoft.com/office/drawing/2010/main">
                <a:solidFill>
                  <a:srgbClr val="FFFFFF"/>
                </a:solidFill>
              </a14:hiddenFill>
            </a:ext>
          </a:extLst>
        </p:spPr>
      </p:pic>
      <p:sp>
        <p:nvSpPr>
          <p:cNvPr id="38" name="Freeform: Shape 37">
            <a:extLst>
              <a:ext uri="{FF2B5EF4-FFF2-40B4-BE49-F238E27FC236}">
                <a16:creationId xmlns:a16="http://schemas.microsoft.com/office/drawing/2014/main" id="{C0A09CE5-2184-B433-C5DA-87E45A8E159C}"/>
              </a:ext>
            </a:extLst>
          </p:cNvPr>
          <p:cNvSpPr/>
          <p:nvPr/>
        </p:nvSpPr>
        <p:spPr>
          <a:xfrm>
            <a:off x="7660251" y="3500925"/>
            <a:ext cx="811161" cy="184355"/>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1631913 w 1647857"/>
              <a:gd name="connsiteY0" fmla="*/ 0 h 2558844"/>
              <a:gd name="connsiteX1" fmla="*/ 2217 w 1647857"/>
              <a:gd name="connsiteY1" fmla="*/ 2344993 h 2558844"/>
              <a:gd name="connsiteX2" fmla="*/ 297185 w 1647857"/>
              <a:gd name="connsiteY2" fmla="*/ 2558844 h 2558844"/>
              <a:gd name="connsiteX0" fmla="*/ 1334728 w 1371946"/>
              <a:gd name="connsiteY0" fmla="*/ 0 h 2558844"/>
              <a:gd name="connsiteX1" fmla="*/ 877528 w 1371946"/>
              <a:gd name="connsiteY1" fmla="*/ 1991032 h 2558844"/>
              <a:gd name="connsiteX2" fmla="*/ 0 w 1371946"/>
              <a:gd name="connsiteY2" fmla="*/ 2558844 h 2558844"/>
              <a:gd name="connsiteX0" fmla="*/ 619431 w 656649"/>
              <a:gd name="connsiteY0" fmla="*/ 0 h 2123767"/>
              <a:gd name="connsiteX1" fmla="*/ 162231 w 656649"/>
              <a:gd name="connsiteY1" fmla="*/ 1991032 h 2123767"/>
              <a:gd name="connsiteX2" fmla="*/ 0 w 656649"/>
              <a:gd name="connsiteY2" fmla="*/ 2123767 h 2123767"/>
              <a:gd name="connsiteX0" fmla="*/ 619431 w 775137"/>
              <a:gd name="connsiteY0" fmla="*/ 0 h 2123767"/>
              <a:gd name="connsiteX1" fmla="*/ 759541 w 775137"/>
              <a:gd name="connsiteY1" fmla="*/ 398206 h 2123767"/>
              <a:gd name="connsiteX2" fmla="*/ 0 w 775137"/>
              <a:gd name="connsiteY2" fmla="*/ 2123767 h 2123767"/>
              <a:gd name="connsiteX0" fmla="*/ 560437 w 717143"/>
              <a:gd name="connsiteY0" fmla="*/ 0 h 2042650"/>
              <a:gd name="connsiteX1" fmla="*/ 700547 w 717143"/>
              <a:gd name="connsiteY1" fmla="*/ 398206 h 2042650"/>
              <a:gd name="connsiteX2" fmla="*/ 0 w 717143"/>
              <a:gd name="connsiteY2" fmla="*/ 2042650 h 2042650"/>
              <a:gd name="connsiteX0" fmla="*/ 560437 w 717143"/>
              <a:gd name="connsiteY0" fmla="*/ 0 h 2042650"/>
              <a:gd name="connsiteX1" fmla="*/ 700547 w 717143"/>
              <a:gd name="connsiteY1" fmla="*/ 626806 h 2042650"/>
              <a:gd name="connsiteX2" fmla="*/ 0 w 717143"/>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805397"/>
              <a:gd name="connsiteY0" fmla="*/ 0 h 2042650"/>
              <a:gd name="connsiteX1" fmla="*/ 796411 w 805397"/>
              <a:gd name="connsiteY1" fmla="*/ 641555 h 2042650"/>
              <a:gd name="connsiteX2" fmla="*/ 0 w 805397"/>
              <a:gd name="connsiteY2" fmla="*/ 2042650 h 2042650"/>
              <a:gd name="connsiteX0" fmla="*/ 796412 w 897403"/>
              <a:gd name="connsiteY0" fmla="*/ 0 h 1946786"/>
              <a:gd name="connsiteX1" fmla="*/ 796411 w 897403"/>
              <a:gd name="connsiteY1" fmla="*/ 545691 h 1946786"/>
              <a:gd name="connsiteX2" fmla="*/ 0 w 897403"/>
              <a:gd name="connsiteY2" fmla="*/ 1946786 h 1946786"/>
              <a:gd name="connsiteX0" fmla="*/ 13231 w 213385"/>
              <a:gd name="connsiteY0" fmla="*/ 0 h 2160638"/>
              <a:gd name="connsiteX1" fmla="*/ 13230 w 213385"/>
              <a:gd name="connsiteY1" fmla="*/ 545691 h 2160638"/>
              <a:gd name="connsiteX2" fmla="*/ 212335 w 213385"/>
              <a:gd name="connsiteY2" fmla="*/ 2160638 h 2160638"/>
              <a:gd name="connsiteX0" fmla="*/ 345937 w 545543"/>
              <a:gd name="connsiteY0" fmla="*/ 0 h 2160638"/>
              <a:gd name="connsiteX1" fmla="*/ 6723 w 545543"/>
              <a:gd name="connsiteY1" fmla="*/ 1135627 h 2160638"/>
              <a:gd name="connsiteX2" fmla="*/ 545041 w 545543"/>
              <a:gd name="connsiteY2" fmla="*/ 2160638 h 2160638"/>
              <a:gd name="connsiteX0" fmla="*/ 185773 w 385546"/>
              <a:gd name="connsiteY0" fmla="*/ 0 h 2160638"/>
              <a:gd name="connsiteX1" fmla="*/ 8791 w 385546"/>
              <a:gd name="connsiteY1" fmla="*/ 1135627 h 2160638"/>
              <a:gd name="connsiteX2" fmla="*/ 384877 w 385546"/>
              <a:gd name="connsiteY2" fmla="*/ 2160638 h 2160638"/>
              <a:gd name="connsiteX0" fmla="*/ 1926083 w 1940750"/>
              <a:gd name="connsiteY0" fmla="*/ 814526 h 1057874"/>
              <a:gd name="connsiteX1" fmla="*/ 8791 w 1940750"/>
              <a:gd name="connsiteY1" fmla="*/ 32863 h 1057874"/>
              <a:gd name="connsiteX2" fmla="*/ 384877 w 1940750"/>
              <a:gd name="connsiteY2" fmla="*/ 1057874 h 1057874"/>
              <a:gd name="connsiteX0" fmla="*/ 1541206 w 1582691"/>
              <a:gd name="connsiteY0" fmla="*/ 0 h 261810"/>
              <a:gd name="connsiteX1" fmla="*/ 1069256 w 1582691"/>
              <a:gd name="connsiteY1" fmla="*/ 110615 h 261810"/>
              <a:gd name="connsiteX2" fmla="*/ 0 w 1582691"/>
              <a:gd name="connsiteY2" fmla="*/ 243348 h 261810"/>
              <a:gd name="connsiteX0" fmla="*/ 671051 w 712536"/>
              <a:gd name="connsiteY0" fmla="*/ 0 h 241448"/>
              <a:gd name="connsiteX1" fmla="*/ 199101 w 712536"/>
              <a:gd name="connsiteY1" fmla="*/ 110615 h 241448"/>
              <a:gd name="connsiteX2" fmla="*/ 0 w 712536"/>
              <a:gd name="connsiteY2" fmla="*/ 184355 h 241448"/>
              <a:gd name="connsiteX0" fmla="*/ 671051 w 726990"/>
              <a:gd name="connsiteY0" fmla="*/ 0 h 241448"/>
              <a:gd name="connsiteX1" fmla="*/ 199101 w 726990"/>
              <a:gd name="connsiteY1" fmla="*/ 110615 h 241448"/>
              <a:gd name="connsiteX2" fmla="*/ 0 w 726990"/>
              <a:gd name="connsiteY2" fmla="*/ 184355 h 241448"/>
              <a:gd name="connsiteX0" fmla="*/ 671051 w 726990"/>
              <a:gd name="connsiteY0" fmla="*/ 0 h 184355"/>
              <a:gd name="connsiteX1" fmla="*/ 199101 w 726990"/>
              <a:gd name="connsiteY1" fmla="*/ 110615 h 184355"/>
              <a:gd name="connsiteX2" fmla="*/ 0 w 726990"/>
              <a:gd name="connsiteY2" fmla="*/ 184355 h 184355"/>
              <a:gd name="connsiteX0" fmla="*/ 811161 w 856577"/>
              <a:gd name="connsiteY0" fmla="*/ 0 h 184355"/>
              <a:gd name="connsiteX1" fmla="*/ 199101 w 856577"/>
              <a:gd name="connsiteY1" fmla="*/ 110615 h 184355"/>
              <a:gd name="connsiteX2" fmla="*/ 0 w 856577"/>
              <a:gd name="connsiteY2" fmla="*/ 184355 h 184355"/>
              <a:gd name="connsiteX0" fmla="*/ 811161 w 811161"/>
              <a:gd name="connsiteY0" fmla="*/ 0 h 184355"/>
              <a:gd name="connsiteX1" fmla="*/ 199101 w 811161"/>
              <a:gd name="connsiteY1" fmla="*/ 110615 h 184355"/>
              <a:gd name="connsiteX2" fmla="*/ 0 w 811161"/>
              <a:gd name="connsiteY2" fmla="*/ 184355 h 184355"/>
            </a:gdLst>
            <a:ahLst/>
            <a:cxnLst>
              <a:cxn ang="0">
                <a:pos x="connsiteX0" y="connsiteY0"/>
              </a:cxn>
              <a:cxn ang="0">
                <a:pos x="connsiteX1" y="connsiteY1"/>
              </a:cxn>
              <a:cxn ang="0">
                <a:pos x="connsiteX2" y="connsiteY2"/>
              </a:cxn>
            </a:cxnLst>
            <a:rect l="l" t="t" r="r" b="b"/>
            <a:pathLst>
              <a:path w="811161" h="184355">
                <a:moveTo>
                  <a:pt x="811161" y="0"/>
                </a:moveTo>
                <a:cubicBezTo>
                  <a:pt x="644013" y="184969"/>
                  <a:pt x="454741" y="8605"/>
                  <a:pt x="199101" y="110615"/>
                </a:cubicBezTo>
                <a:cubicBezTo>
                  <a:pt x="-56538" y="227373"/>
                  <a:pt x="20894" y="126591"/>
                  <a:pt x="0" y="184355"/>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41" name="Freeform: Shape 40">
            <a:extLst>
              <a:ext uri="{FF2B5EF4-FFF2-40B4-BE49-F238E27FC236}">
                <a16:creationId xmlns:a16="http://schemas.microsoft.com/office/drawing/2014/main" id="{642C1FA4-1DB9-F489-18A8-4E8F55BCBED2}"/>
              </a:ext>
            </a:extLst>
          </p:cNvPr>
          <p:cNvSpPr/>
          <p:nvPr/>
        </p:nvSpPr>
        <p:spPr>
          <a:xfrm>
            <a:off x="7203051" y="4078400"/>
            <a:ext cx="544827" cy="287290"/>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1631913 w 1647857"/>
              <a:gd name="connsiteY0" fmla="*/ 0 h 2558844"/>
              <a:gd name="connsiteX1" fmla="*/ 2217 w 1647857"/>
              <a:gd name="connsiteY1" fmla="*/ 2344993 h 2558844"/>
              <a:gd name="connsiteX2" fmla="*/ 297185 w 1647857"/>
              <a:gd name="connsiteY2" fmla="*/ 2558844 h 2558844"/>
              <a:gd name="connsiteX0" fmla="*/ 1334728 w 1371946"/>
              <a:gd name="connsiteY0" fmla="*/ 0 h 2558844"/>
              <a:gd name="connsiteX1" fmla="*/ 877528 w 1371946"/>
              <a:gd name="connsiteY1" fmla="*/ 1991032 h 2558844"/>
              <a:gd name="connsiteX2" fmla="*/ 0 w 1371946"/>
              <a:gd name="connsiteY2" fmla="*/ 2558844 h 2558844"/>
              <a:gd name="connsiteX0" fmla="*/ 619431 w 656649"/>
              <a:gd name="connsiteY0" fmla="*/ 0 h 2123767"/>
              <a:gd name="connsiteX1" fmla="*/ 162231 w 656649"/>
              <a:gd name="connsiteY1" fmla="*/ 1991032 h 2123767"/>
              <a:gd name="connsiteX2" fmla="*/ 0 w 656649"/>
              <a:gd name="connsiteY2" fmla="*/ 2123767 h 2123767"/>
              <a:gd name="connsiteX0" fmla="*/ 619431 w 775137"/>
              <a:gd name="connsiteY0" fmla="*/ 0 h 2123767"/>
              <a:gd name="connsiteX1" fmla="*/ 759541 w 775137"/>
              <a:gd name="connsiteY1" fmla="*/ 398206 h 2123767"/>
              <a:gd name="connsiteX2" fmla="*/ 0 w 775137"/>
              <a:gd name="connsiteY2" fmla="*/ 2123767 h 2123767"/>
              <a:gd name="connsiteX0" fmla="*/ 560437 w 717143"/>
              <a:gd name="connsiteY0" fmla="*/ 0 h 2042650"/>
              <a:gd name="connsiteX1" fmla="*/ 700547 w 717143"/>
              <a:gd name="connsiteY1" fmla="*/ 398206 h 2042650"/>
              <a:gd name="connsiteX2" fmla="*/ 0 w 717143"/>
              <a:gd name="connsiteY2" fmla="*/ 2042650 h 2042650"/>
              <a:gd name="connsiteX0" fmla="*/ 560437 w 717143"/>
              <a:gd name="connsiteY0" fmla="*/ 0 h 2042650"/>
              <a:gd name="connsiteX1" fmla="*/ 700547 w 717143"/>
              <a:gd name="connsiteY1" fmla="*/ 626806 h 2042650"/>
              <a:gd name="connsiteX2" fmla="*/ 0 w 717143"/>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805397"/>
              <a:gd name="connsiteY0" fmla="*/ 0 h 2042650"/>
              <a:gd name="connsiteX1" fmla="*/ 796411 w 805397"/>
              <a:gd name="connsiteY1" fmla="*/ 641555 h 2042650"/>
              <a:gd name="connsiteX2" fmla="*/ 0 w 805397"/>
              <a:gd name="connsiteY2" fmla="*/ 2042650 h 2042650"/>
              <a:gd name="connsiteX0" fmla="*/ 796412 w 897403"/>
              <a:gd name="connsiteY0" fmla="*/ 0 h 1946786"/>
              <a:gd name="connsiteX1" fmla="*/ 796411 w 897403"/>
              <a:gd name="connsiteY1" fmla="*/ 545691 h 1946786"/>
              <a:gd name="connsiteX2" fmla="*/ 0 w 897403"/>
              <a:gd name="connsiteY2" fmla="*/ 1946786 h 1946786"/>
              <a:gd name="connsiteX0" fmla="*/ 13231 w 213385"/>
              <a:gd name="connsiteY0" fmla="*/ 0 h 2160638"/>
              <a:gd name="connsiteX1" fmla="*/ 13230 w 213385"/>
              <a:gd name="connsiteY1" fmla="*/ 545691 h 2160638"/>
              <a:gd name="connsiteX2" fmla="*/ 212335 w 213385"/>
              <a:gd name="connsiteY2" fmla="*/ 2160638 h 2160638"/>
              <a:gd name="connsiteX0" fmla="*/ 345937 w 545543"/>
              <a:gd name="connsiteY0" fmla="*/ 0 h 2160638"/>
              <a:gd name="connsiteX1" fmla="*/ 6723 w 545543"/>
              <a:gd name="connsiteY1" fmla="*/ 1135627 h 2160638"/>
              <a:gd name="connsiteX2" fmla="*/ 545041 w 545543"/>
              <a:gd name="connsiteY2" fmla="*/ 2160638 h 2160638"/>
              <a:gd name="connsiteX0" fmla="*/ 185773 w 385546"/>
              <a:gd name="connsiteY0" fmla="*/ 0 h 2160638"/>
              <a:gd name="connsiteX1" fmla="*/ 8791 w 385546"/>
              <a:gd name="connsiteY1" fmla="*/ 1135627 h 2160638"/>
              <a:gd name="connsiteX2" fmla="*/ 384877 w 385546"/>
              <a:gd name="connsiteY2" fmla="*/ 2160638 h 2160638"/>
              <a:gd name="connsiteX0" fmla="*/ 1926083 w 1940750"/>
              <a:gd name="connsiteY0" fmla="*/ 814526 h 1057874"/>
              <a:gd name="connsiteX1" fmla="*/ 8791 w 1940750"/>
              <a:gd name="connsiteY1" fmla="*/ 32863 h 1057874"/>
              <a:gd name="connsiteX2" fmla="*/ 384877 w 1940750"/>
              <a:gd name="connsiteY2" fmla="*/ 1057874 h 1057874"/>
              <a:gd name="connsiteX0" fmla="*/ 1541206 w 1582691"/>
              <a:gd name="connsiteY0" fmla="*/ 0 h 261810"/>
              <a:gd name="connsiteX1" fmla="*/ 1069256 w 1582691"/>
              <a:gd name="connsiteY1" fmla="*/ 110615 h 261810"/>
              <a:gd name="connsiteX2" fmla="*/ 0 w 1582691"/>
              <a:gd name="connsiteY2" fmla="*/ 243348 h 261810"/>
              <a:gd name="connsiteX0" fmla="*/ 671051 w 712536"/>
              <a:gd name="connsiteY0" fmla="*/ 0 h 241448"/>
              <a:gd name="connsiteX1" fmla="*/ 199101 w 712536"/>
              <a:gd name="connsiteY1" fmla="*/ 110615 h 241448"/>
              <a:gd name="connsiteX2" fmla="*/ 0 w 712536"/>
              <a:gd name="connsiteY2" fmla="*/ 184355 h 241448"/>
              <a:gd name="connsiteX0" fmla="*/ 671051 w 726990"/>
              <a:gd name="connsiteY0" fmla="*/ 0 h 241448"/>
              <a:gd name="connsiteX1" fmla="*/ 199101 w 726990"/>
              <a:gd name="connsiteY1" fmla="*/ 110615 h 241448"/>
              <a:gd name="connsiteX2" fmla="*/ 0 w 726990"/>
              <a:gd name="connsiteY2" fmla="*/ 184355 h 241448"/>
              <a:gd name="connsiteX0" fmla="*/ 671051 w 726990"/>
              <a:gd name="connsiteY0" fmla="*/ 0 h 184355"/>
              <a:gd name="connsiteX1" fmla="*/ 199101 w 726990"/>
              <a:gd name="connsiteY1" fmla="*/ 110615 h 184355"/>
              <a:gd name="connsiteX2" fmla="*/ 0 w 726990"/>
              <a:gd name="connsiteY2" fmla="*/ 184355 h 184355"/>
              <a:gd name="connsiteX0" fmla="*/ 811161 w 856577"/>
              <a:gd name="connsiteY0" fmla="*/ 0 h 184355"/>
              <a:gd name="connsiteX1" fmla="*/ 199101 w 856577"/>
              <a:gd name="connsiteY1" fmla="*/ 110615 h 184355"/>
              <a:gd name="connsiteX2" fmla="*/ 0 w 856577"/>
              <a:gd name="connsiteY2" fmla="*/ 184355 h 184355"/>
              <a:gd name="connsiteX0" fmla="*/ 811161 w 811161"/>
              <a:gd name="connsiteY0" fmla="*/ 0 h 184355"/>
              <a:gd name="connsiteX1" fmla="*/ 199101 w 811161"/>
              <a:gd name="connsiteY1" fmla="*/ 110615 h 184355"/>
              <a:gd name="connsiteX2" fmla="*/ 0 w 811161"/>
              <a:gd name="connsiteY2" fmla="*/ 184355 h 184355"/>
              <a:gd name="connsiteX0" fmla="*/ 882983 w 882983"/>
              <a:gd name="connsiteY0" fmla="*/ 437723 h 468454"/>
              <a:gd name="connsiteX1" fmla="*/ 199101 w 882983"/>
              <a:gd name="connsiteY1" fmla="*/ 10022 h 468454"/>
              <a:gd name="connsiteX2" fmla="*/ 0 w 882983"/>
              <a:gd name="connsiteY2" fmla="*/ 83762 h 468454"/>
              <a:gd name="connsiteX0" fmla="*/ 1792707 w 1792707"/>
              <a:gd name="connsiteY0" fmla="*/ 437723 h 468454"/>
              <a:gd name="connsiteX1" fmla="*/ 1108825 w 1792707"/>
              <a:gd name="connsiteY1" fmla="*/ 10022 h 468454"/>
              <a:gd name="connsiteX2" fmla="*/ 0 w 1792707"/>
              <a:gd name="connsiteY2" fmla="*/ 260743 h 468454"/>
              <a:gd name="connsiteX0" fmla="*/ 1792707 w 1792707"/>
              <a:gd name="connsiteY0" fmla="*/ 182879 h 253236"/>
              <a:gd name="connsiteX1" fmla="*/ 845483 w 1792707"/>
              <a:gd name="connsiteY1" fmla="*/ 219752 h 253236"/>
              <a:gd name="connsiteX2" fmla="*/ 0 w 1792707"/>
              <a:gd name="connsiteY2" fmla="*/ 5899 h 253236"/>
              <a:gd name="connsiteX0" fmla="*/ 1792707 w 1792707"/>
              <a:gd name="connsiteY0" fmla="*/ 182879 h 282536"/>
              <a:gd name="connsiteX1" fmla="*/ 845483 w 1792707"/>
              <a:gd name="connsiteY1" fmla="*/ 219752 h 282536"/>
              <a:gd name="connsiteX2" fmla="*/ 0 w 1792707"/>
              <a:gd name="connsiteY2" fmla="*/ 5899 h 282536"/>
              <a:gd name="connsiteX0" fmla="*/ 1792707 w 1792707"/>
              <a:gd name="connsiteY0" fmla="*/ 186610 h 286267"/>
              <a:gd name="connsiteX1" fmla="*/ 845483 w 1792707"/>
              <a:gd name="connsiteY1" fmla="*/ 223483 h 286267"/>
              <a:gd name="connsiteX2" fmla="*/ 0 w 1792707"/>
              <a:gd name="connsiteY2" fmla="*/ 9630 h 286267"/>
              <a:gd name="connsiteX0" fmla="*/ 1792707 w 1792707"/>
              <a:gd name="connsiteY0" fmla="*/ 186610 h 300444"/>
              <a:gd name="connsiteX1" fmla="*/ 845483 w 1792707"/>
              <a:gd name="connsiteY1" fmla="*/ 223483 h 300444"/>
              <a:gd name="connsiteX2" fmla="*/ 0 w 1792707"/>
              <a:gd name="connsiteY2" fmla="*/ 9630 h 300444"/>
              <a:gd name="connsiteX0" fmla="*/ 1792707 w 1792707"/>
              <a:gd name="connsiteY0" fmla="*/ 186610 h 283167"/>
              <a:gd name="connsiteX1" fmla="*/ 845483 w 1792707"/>
              <a:gd name="connsiteY1" fmla="*/ 223483 h 283167"/>
              <a:gd name="connsiteX2" fmla="*/ 0 w 1792707"/>
              <a:gd name="connsiteY2" fmla="*/ 9630 h 283167"/>
              <a:gd name="connsiteX0" fmla="*/ 1792707 w 1792707"/>
              <a:gd name="connsiteY0" fmla="*/ 188554 h 266228"/>
              <a:gd name="connsiteX1" fmla="*/ 653964 w 1792707"/>
              <a:gd name="connsiteY1" fmla="*/ 181182 h 266228"/>
              <a:gd name="connsiteX2" fmla="*/ 0 w 1792707"/>
              <a:gd name="connsiteY2" fmla="*/ 11574 h 266228"/>
              <a:gd name="connsiteX0" fmla="*/ 1768767 w 1768767"/>
              <a:gd name="connsiteY0" fmla="*/ 209616 h 287290"/>
              <a:gd name="connsiteX1" fmla="*/ 630024 w 1768767"/>
              <a:gd name="connsiteY1" fmla="*/ 202244 h 287290"/>
              <a:gd name="connsiteX2" fmla="*/ 0 w 1768767"/>
              <a:gd name="connsiteY2" fmla="*/ 10514 h 287290"/>
            </a:gdLst>
            <a:ahLst/>
            <a:cxnLst>
              <a:cxn ang="0">
                <a:pos x="connsiteX0" y="connsiteY0"/>
              </a:cxn>
              <a:cxn ang="0">
                <a:pos x="connsiteX1" y="connsiteY1"/>
              </a:cxn>
              <a:cxn ang="0">
                <a:pos x="connsiteX2" y="connsiteY2"/>
              </a:cxn>
            </a:cxnLst>
            <a:rect l="l" t="t" r="r" b="b"/>
            <a:pathLst>
              <a:path w="1768767" h="287290">
                <a:moveTo>
                  <a:pt x="1768767" y="209616"/>
                </a:moveTo>
                <a:cubicBezTo>
                  <a:pt x="1290396" y="350340"/>
                  <a:pt x="1101123" y="269842"/>
                  <a:pt x="630024" y="202244"/>
                </a:cubicBezTo>
                <a:cubicBezTo>
                  <a:pt x="182864" y="149395"/>
                  <a:pt x="20894" y="-47250"/>
                  <a:pt x="0" y="10514"/>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42" name="Title 1">
            <a:extLst>
              <a:ext uri="{FF2B5EF4-FFF2-40B4-BE49-F238E27FC236}">
                <a16:creationId xmlns:a16="http://schemas.microsoft.com/office/drawing/2014/main" id="{BDBF125F-0E37-76BC-F3F6-396671E737E6}"/>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cs typeface="Arial" panose="020B0604020202020204" pitchFamily="34" charset="0"/>
              </a:rPr>
              <a:t>Working together with our partners	</a:t>
            </a:r>
          </a:p>
        </p:txBody>
      </p:sp>
      <p:sp>
        <p:nvSpPr>
          <p:cNvPr id="3" name="Freeform: Shape 2">
            <a:extLst>
              <a:ext uri="{FF2B5EF4-FFF2-40B4-BE49-F238E27FC236}">
                <a16:creationId xmlns:a16="http://schemas.microsoft.com/office/drawing/2014/main" id="{6C905DF4-8D22-44B3-64B9-840B650AC036}"/>
              </a:ext>
            </a:extLst>
          </p:cNvPr>
          <p:cNvSpPr/>
          <p:nvPr/>
        </p:nvSpPr>
        <p:spPr>
          <a:xfrm>
            <a:off x="7404769" y="832074"/>
            <a:ext cx="342415" cy="2610464"/>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1631913 w 1647857"/>
              <a:gd name="connsiteY0" fmla="*/ 0 h 2558844"/>
              <a:gd name="connsiteX1" fmla="*/ 2217 w 1647857"/>
              <a:gd name="connsiteY1" fmla="*/ 2344993 h 2558844"/>
              <a:gd name="connsiteX2" fmla="*/ 297185 w 1647857"/>
              <a:gd name="connsiteY2" fmla="*/ 2558844 h 2558844"/>
              <a:gd name="connsiteX0" fmla="*/ 1334728 w 1371946"/>
              <a:gd name="connsiteY0" fmla="*/ 0 h 2558844"/>
              <a:gd name="connsiteX1" fmla="*/ 877528 w 1371946"/>
              <a:gd name="connsiteY1" fmla="*/ 1991032 h 2558844"/>
              <a:gd name="connsiteX2" fmla="*/ 0 w 1371946"/>
              <a:gd name="connsiteY2" fmla="*/ 2558844 h 2558844"/>
              <a:gd name="connsiteX0" fmla="*/ 619431 w 656649"/>
              <a:gd name="connsiteY0" fmla="*/ 0 h 2123767"/>
              <a:gd name="connsiteX1" fmla="*/ 162231 w 656649"/>
              <a:gd name="connsiteY1" fmla="*/ 1991032 h 2123767"/>
              <a:gd name="connsiteX2" fmla="*/ 0 w 656649"/>
              <a:gd name="connsiteY2" fmla="*/ 2123767 h 2123767"/>
              <a:gd name="connsiteX0" fmla="*/ 619431 w 775137"/>
              <a:gd name="connsiteY0" fmla="*/ 0 h 2123767"/>
              <a:gd name="connsiteX1" fmla="*/ 759541 w 775137"/>
              <a:gd name="connsiteY1" fmla="*/ 398206 h 2123767"/>
              <a:gd name="connsiteX2" fmla="*/ 0 w 775137"/>
              <a:gd name="connsiteY2" fmla="*/ 2123767 h 2123767"/>
              <a:gd name="connsiteX0" fmla="*/ 560437 w 717143"/>
              <a:gd name="connsiteY0" fmla="*/ 0 h 2042650"/>
              <a:gd name="connsiteX1" fmla="*/ 700547 w 717143"/>
              <a:gd name="connsiteY1" fmla="*/ 398206 h 2042650"/>
              <a:gd name="connsiteX2" fmla="*/ 0 w 717143"/>
              <a:gd name="connsiteY2" fmla="*/ 2042650 h 2042650"/>
              <a:gd name="connsiteX0" fmla="*/ 560437 w 717143"/>
              <a:gd name="connsiteY0" fmla="*/ 0 h 2042650"/>
              <a:gd name="connsiteX1" fmla="*/ 700547 w 717143"/>
              <a:gd name="connsiteY1" fmla="*/ 626806 h 2042650"/>
              <a:gd name="connsiteX2" fmla="*/ 0 w 717143"/>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805397"/>
              <a:gd name="connsiteY0" fmla="*/ 0 h 2042650"/>
              <a:gd name="connsiteX1" fmla="*/ 796411 w 805397"/>
              <a:gd name="connsiteY1" fmla="*/ 641555 h 2042650"/>
              <a:gd name="connsiteX2" fmla="*/ 0 w 805397"/>
              <a:gd name="connsiteY2" fmla="*/ 2042650 h 2042650"/>
              <a:gd name="connsiteX0" fmla="*/ 796412 w 897403"/>
              <a:gd name="connsiteY0" fmla="*/ 0 h 1946786"/>
              <a:gd name="connsiteX1" fmla="*/ 796411 w 897403"/>
              <a:gd name="connsiteY1" fmla="*/ 545691 h 1946786"/>
              <a:gd name="connsiteX2" fmla="*/ 0 w 897403"/>
              <a:gd name="connsiteY2" fmla="*/ 1946786 h 1946786"/>
              <a:gd name="connsiteX0" fmla="*/ 13231 w 213385"/>
              <a:gd name="connsiteY0" fmla="*/ 0 h 2160638"/>
              <a:gd name="connsiteX1" fmla="*/ 13230 w 213385"/>
              <a:gd name="connsiteY1" fmla="*/ 545691 h 2160638"/>
              <a:gd name="connsiteX2" fmla="*/ 212335 w 213385"/>
              <a:gd name="connsiteY2" fmla="*/ 2160638 h 2160638"/>
              <a:gd name="connsiteX0" fmla="*/ 345937 w 545543"/>
              <a:gd name="connsiteY0" fmla="*/ 0 h 2160638"/>
              <a:gd name="connsiteX1" fmla="*/ 6723 w 545543"/>
              <a:gd name="connsiteY1" fmla="*/ 1135627 h 2160638"/>
              <a:gd name="connsiteX2" fmla="*/ 545041 w 545543"/>
              <a:gd name="connsiteY2" fmla="*/ 2160638 h 2160638"/>
              <a:gd name="connsiteX0" fmla="*/ 185773 w 385546"/>
              <a:gd name="connsiteY0" fmla="*/ 0 h 2160638"/>
              <a:gd name="connsiteX1" fmla="*/ 8791 w 385546"/>
              <a:gd name="connsiteY1" fmla="*/ 1135627 h 2160638"/>
              <a:gd name="connsiteX2" fmla="*/ 384877 w 385546"/>
              <a:gd name="connsiteY2" fmla="*/ 2160638 h 2160638"/>
              <a:gd name="connsiteX0" fmla="*/ 488115 w 529218"/>
              <a:gd name="connsiteY0" fmla="*/ 0 h 2735825"/>
              <a:gd name="connsiteX1" fmla="*/ 8791 w 529218"/>
              <a:gd name="connsiteY1" fmla="*/ 1710814 h 2735825"/>
              <a:gd name="connsiteX2" fmla="*/ 384877 w 529218"/>
              <a:gd name="connsiteY2" fmla="*/ 2735825 h 2735825"/>
              <a:gd name="connsiteX0" fmla="*/ 107347 w 191666"/>
              <a:gd name="connsiteY0" fmla="*/ 0 h 2735825"/>
              <a:gd name="connsiteX1" fmla="*/ 40978 w 191666"/>
              <a:gd name="connsiteY1" fmla="*/ 1143001 h 2735825"/>
              <a:gd name="connsiteX2" fmla="*/ 4109 w 191666"/>
              <a:gd name="connsiteY2" fmla="*/ 2735825 h 2735825"/>
              <a:gd name="connsiteX0" fmla="*/ 250722 w 335041"/>
              <a:gd name="connsiteY0" fmla="*/ 0 h 2529348"/>
              <a:gd name="connsiteX1" fmla="*/ 184353 w 335041"/>
              <a:gd name="connsiteY1" fmla="*/ 1143001 h 2529348"/>
              <a:gd name="connsiteX2" fmla="*/ 0 w 335041"/>
              <a:gd name="connsiteY2" fmla="*/ 2529348 h 2529348"/>
              <a:gd name="connsiteX0" fmla="*/ 258096 w 342415"/>
              <a:gd name="connsiteY0" fmla="*/ 0 h 2610464"/>
              <a:gd name="connsiteX1" fmla="*/ 191727 w 342415"/>
              <a:gd name="connsiteY1" fmla="*/ 1143001 h 2610464"/>
              <a:gd name="connsiteX2" fmla="*/ 0 w 342415"/>
              <a:gd name="connsiteY2" fmla="*/ 2610464 h 2610464"/>
            </a:gdLst>
            <a:ahLst/>
            <a:cxnLst>
              <a:cxn ang="0">
                <a:pos x="connsiteX0" y="connsiteY0"/>
              </a:cxn>
              <a:cxn ang="0">
                <a:pos x="connsiteX1" y="connsiteY1"/>
              </a:cxn>
              <a:cxn ang="0">
                <a:pos x="connsiteX2" y="connsiteY2"/>
              </a:cxn>
            </a:cxnLst>
            <a:rect l="l" t="t" r="r" b="b"/>
            <a:pathLst>
              <a:path w="342415" h="2610464">
                <a:moveTo>
                  <a:pt x="258096" y="0"/>
                </a:moveTo>
                <a:cubicBezTo>
                  <a:pt x="467032" y="229214"/>
                  <a:pt x="226141" y="893507"/>
                  <a:pt x="191727" y="1143001"/>
                </a:cubicBezTo>
                <a:cubicBezTo>
                  <a:pt x="113069" y="1421991"/>
                  <a:pt x="20894" y="2552700"/>
                  <a:pt x="0" y="2610464"/>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pic>
        <p:nvPicPr>
          <p:cNvPr id="1026" name="Picture 2" descr="Digital Inclusion Alliance Wales (@DIAWales) / X">
            <a:extLst>
              <a:ext uri="{FF2B5EF4-FFF2-40B4-BE49-F238E27FC236}">
                <a16:creationId xmlns:a16="http://schemas.microsoft.com/office/drawing/2014/main" id="{141C70B2-EB39-6357-AFB4-31D20CDDC5B6}"/>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26728" b="28146"/>
          <a:stretch/>
        </p:blipFill>
        <p:spPr bwMode="auto">
          <a:xfrm>
            <a:off x="6476606" y="234571"/>
            <a:ext cx="1393371" cy="62877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ome">
            <a:extLst>
              <a:ext uri="{FF2B5EF4-FFF2-40B4-BE49-F238E27FC236}">
                <a16:creationId xmlns:a16="http://schemas.microsoft.com/office/drawing/2014/main" id="{9B1E7FD2-C6CA-6734-C2D8-97F14C3A5406}"/>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9593" t="25791" r="6734" b="24414"/>
          <a:stretch/>
        </p:blipFill>
        <p:spPr bwMode="auto">
          <a:xfrm>
            <a:off x="6745914" y="2505370"/>
            <a:ext cx="1073403" cy="63880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The West Glamorgan Regional Partnership - Swansea Bay University Health  Board">
            <a:extLst>
              <a:ext uri="{FF2B5EF4-FFF2-40B4-BE49-F238E27FC236}">
                <a16:creationId xmlns:a16="http://schemas.microsoft.com/office/drawing/2014/main" id="{BA9AE5CA-09E0-2C4C-A82C-C6CD0BE1A57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93804" y="1795692"/>
            <a:ext cx="2022127" cy="628771"/>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SAIL Databank - HDR UK">
            <a:extLst>
              <a:ext uri="{FF2B5EF4-FFF2-40B4-BE49-F238E27FC236}">
                <a16:creationId xmlns:a16="http://schemas.microsoft.com/office/drawing/2014/main" id="{54C67C0A-C4EE-48B8-D450-9A999BE4DBC5}"/>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901087" y="2997324"/>
            <a:ext cx="1056955" cy="50408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ywel Dda University Health Board">
            <a:extLst>
              <a:ext uri="{FF2B5EF4-FFF2-40B4-BE49-F238E27FC236}">
                <a16:creationId xmlns:a16="http://schemas.microsoft.com/office/drawing/2014/main" id="{50615F9F-1911-30A9-EFB1-458AFB246DB1}"/>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213907" y="2980788"/>
            <a:ext cx="1480458" cy="376026"/>
          </a:xfrm>
          <a:prstGeom prst="rect">
            <a:avLst/>
          </a:prstGeom>
          <a:noFill/>
          <a:extLst>
            <a:ext uri="{909E8E84-426E-40DD-AFC4-6F175D3DCCD1}">
              <a14:hiddenFill xmlns:a14="http://schemas.microsoft.com/office/drawing/2010/main">
                <a:solidFill>
                  <a:srgbClr val="FFFFFF"/>
                </a:solidFill>
              </a14:hiddenFill>
            </a:ext>
          </a:extLst>
        </p:spPr>
      </p:pic>
      <p:sp>
        <p:nvSpPr>
          <p:cNvPr id="27" name="Freeform: Shape 26">
            <a:extLst>
              <a:ext uri="{FF2B5EF4-FFF2-40B4-BE49-F238E27FC236}">
                <a16:creationId xmlns:a16="http://schemas.microsoft.com/office/drawing/2014/main" id="{F2E89CDD-8E4A-5A04-5652-052B02993814}"/>
              </a:ext>
            </a:extLst>
          </p:cNvPr>
          <p:cNvSpPr/>
          <p:nvPr/>
        </p:nvSpPr>
        <p:spPr>
          <a:xfrm>
            <a:off x="6190320" y="4078400"/>
            <a:ext cx="674776" cy="330177"/>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0 w 601900"/>
              <a:gd name="connsiteY0" fmla="*/ 472951 h 513201"/>
              <a:gd name="connsiteX1" fmla="*/ 305210 w 601900"/>
              <a:gd name="connsiteY1" fmla="*/ 17389 h 513201"/>
              <a:gd name="connsiteX2" fmla="*/ 600178 w 601900"/>
              <a:gd name="connsiteY2" fmla="*/ 231240 h 513201"/>
              <a:gd name="connsiteX0" fmla="*/ 0 w 603335"/>
              <a:gd name="connsiteY0" fmla="*/ 245732 h 414778"/>
              <a:gd name="connsiteX1" fmla="*/ 394110 w 603335"/>
              <a:gd name="connsiteY1" fmla="*/ 393420 h 414778"/>
              <a:gd name="connsiteX2" fmla="*/ 600178 w 603335"/>
              <a:gd name="connsiteY2" fmla="*/ 4021 h 414778"/>
              <a:gd name="connsiteX0" fmla="*/ 0 w 628135"/>
              <a:gd name="connsiteY0" fmla="*/ 88367 h 263979"/>
              <a:gd name="connsiteX1" fmla="*/ 394110 w 628135"/>
              <a:gd name="connsiteY1" fmla="*/ 236055 h 263979"/>
              <a:gd name="connsiteX2" fmla="*/ 625578 w 628135"/>
              <a:gd name="connsiteY2" fmla="*/ 5406 h 263979"/>
              <a:gd name="connsiteX0" fmla="*/ 0 w 628135"/>
              <a:gd name="connsiteY0" fmla="*/ 88367 h 263979"/>
              <a:gd name="connsiteX1" fmla="*/ 394110 w 628135"/>
              <a:gd name="connsiteY1" fmla="*/ 236055 h 263979"/>
              <a:gd name="connsiteX2" fmla="*/ 625578 w 628135"/>
              <a:gd name="connsiteY2" fmla="*/ 5406 h 263979"/>
              <a:gd name="connsiteX0" fmla="*/ 0 w 629091"/>
              <a:gd name="connsiteY0" fmla="*/ 93576 h 257973"/>
              <a:gd name="connsiteX1" fmla="*/ 394110 w 629091"/>
              <a:gd name="connsiteY1" fmla="*/ 241264 h 257973"/>
              <a:gd name="connsiteX2" fmla="*/ 625578 w 629091"/>
              <a:gd name="connsiteY2" fmla="*/ 10615 h 257973"/>
              <a:gd name="connsiteX0" fmla="*/ 0 w 630611"/>
              <a:gd name="connsiteY0" fmla="*/ 91920 h 288870"/>
              <a:gd name="connsiteX1" fmla="*/ 425860 w 630611"/>
              <a:gd name="connsiteY1" fmla="*/ 284058 h 288870"/>
              <a:gd name="connsiteX2" fmla="*/ 625578 w 630611"/>
              <a:gd name="connsiteY2" fmla="*/ 8959 h 288870"/>
              <a:gd name="connsiteX0" fmla="*/ 0 w 630611"/>
              <a:gd name="connsiteY0" fmla="*/ 91920 h 284058"/>
              <a:gd name="connsiteX1" fmla="*/ 425860 w 630611"/>
              <a:gd name="connsiteY1" fmla="*/ 284058 h 284058"/>
              <a:gd name="connsiteX2" fmla="*/ 625578 w 630611"/>
              <a:gd name="connsiteY2" fmla="*/ 8959 h 284058"/>
              <a:gd name="connsiteX0" fmla="*/ 0 w 630243"/>
              <a:gd name="connsiteY0" fmla="*/ 92535 h 284673"/>
              <a:gd name="connsiteX1" fmla="*/ 425860 w 630243"/>
              <a:gd name="connsiteY1" fmla="*/ 284673 h 284673"/>
              <a:gd name="connsiteX2" fmla="*/ 625578 w 630243"/>
              <a:gd name="connsiteY2" fmla="*/ 9574 h 284673"/>
              <a:gd name="connsiteX0" fmla="*/ 0 w 630243"/>
              <a:gd name="connsiteY0" fmla="*/ 92535 h 284673"/>
              <a:gd name="connsiteX1" fmla="*/ 425860 w 630243"/>
              <a:gd name="connsiteY1" fmla="*/ 284673 h 284673"/>
              <a:gd name="connsiteX2" fmla="*/ 625578 w 630243"/>
              <a:gd name="connsiteY2" fmla="*/ 9574 h 284673"/>
            </a:gdLst>
            <a:ahLst/>
            <a:cxnLst>
              <a:cxn ang="0">
                <a:pos x="connsiteX0" y="connsiteY0"/>
              </a:cxn>
              <a:cxn ang="0">
                <a:pos x="connsiteX1" y="connsiteY1"/>
              </a:cxn>
              <a:cxn ang="0">
                <a:pos x="connsiteX2" y="connsiteY2"/>
              </a:cxn>
            </a:cxnLst>
            <a:rect l="l" t="t" r="r" b="b"/>
            <a:pathLst>
              <a:path w="630243" h="284673">
                <a:moveTo>
                  <a:pt x="0" y="92535"/>
                </a:moveTo>
                <a:cubicBezTo>
                  <a:pt x="234336" y="283649"/>
                  <a:pt x="229011" y="271768"/>
                  <a:pt x="425860" y="284673"/>
                </a:cubicBezTo>
                <a:cubicBezTo>
                  <a:pt x="600178" y="169553"/>
                  <a:pt x="646472" y="-48190"/>
                  <a:pt x="625578" y="9574"/>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pic>
        <p:nvPicPr>
          <p:cNvPr id="2062" name="Picture 14" descr="City and County of Swansea Council - Wikipedia">
            <a:extLst>
              <a:ext uri="{FF2B5EF4-FFF2-40B4-BE49-F238E27FC236}">
                <a16:creationId xmlns:a16="http://schemas.microsoft.com/office/drawing/2014/main" id="{211018ED-E6D6-79C6-895C-20EB39A8C720}"/>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475023" y="3540237"/>
            <a:ext cx="776046" cy="914760"/>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3">
            <a:extLst>
              <a:ext uri="{FF2B5EF4-FFF2-40B4-BE49-F238E27FC236}">
                <a16:creationId xmlns:a16="http://schemas.microsoft.com/office/drawing/2014/main" id="{CF95506B-2417-2E7F-7923-8D9D501288FD}"/>
              </a:ext>
            </a:extLst>
          </p:cNvPr>
          <p:cNvSpPr txBox="1">
            <a:spLocks/>
          </p:cNvSpPr>
          <p:nvPr/>
        </p:nvSpPr>
        <p:spPr>
          <a:xfrm>
            <a:off x="1956320" y="462899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33" name="Group 32">
            <a:extLst>
              <a:ext uri="{FF2B5EF4-FFF2-40B4-BE49-F238E27FC236}">
                <a16:creationId xmlns:a16="http://schemas.microsoft.com/office/drawing/2014/main" id="{F57E8557-F2C1-4524-1091-E31561BE1118}"/>
              </a:ext>
            </a:extLst>
          </p:cNvPr>
          <p:cNvGrpSpPr/>
          <p:nvPr/>
        </p:nvGrpSpPr>
        <p:grpSpPr>
          <a:xfrm>
            <a:off x="-1" y="-5787"/>
            <a:ext cx="9143998" cy="165595"/>
            <a:chOff x="374266" y="2474302"/>
            <a:chExt cx="13719657" cy="820603"/>
          </a:xfrm>
        </p:grpSpPr>
        <p:sp>
          <p:nvSpPr>
            <p:cNvPr id="22" name="Arrow: Pentagon 21">
              <a:extLst>
                <a:ext uri="{FF2B5EF4-FFF2-40B4-BE49-F238E27FC236}">
                  <a16:creationId xmlns:a16="http://schemas.microsoft.com/office/drawing/2014/main" id="{5F97D592-007E-0200-13CE-07FAD9F0B802}"/>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6" name="Arrow: Chevron 25">
              <a:extLst>
                <a:ext uri="{FF2B5EF4-FFF2-40B4-BE49-F238E27FC236}">
                  <a16:creationId xmlns:a16="http://schemas.microsoft.com/office/drawing/2014/main" id="{C3356D84-9E52-6596-4EB4-E0A3EBA4DBD5}"/>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8" name="Arrow: Chevron 27">
              <a:extLst>
                <a:ext uri="{FF2B5EF4-FFF2-40B4-BE49-F238E27FC236}">
                  <a16:creationId xmlns:a16="http://schemas.microsoft.com/office/drawing/2014/main" id="{989E75FA-7814-06F9-1F56-26E53DA5B4CD}"/>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9" name="Arrow: Chevron 28">
              <a:extLst>
                <a:ext uri="{FF2B5EF4-FFF2-40B4-BE49-F238E27FC236}">
                  <a16:creationId xmlns:a16="http://schemas.microsoft.com/office/drawing/2014/main" id="{CBFDF466-A6F1-924B-0463-A28B1837F34F}"/>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31" name="Arrow: Chevron 30">
              <a:extLst>
                <a:ext uri="{FF2B5EF4-FFF2-40B4-BE49-F238E27FC236}">
                  <a16:creationId xmlns:a16="http://schemas.microsoft.com/office/drawing/2014/main" id="{7E9C18E9-4984-8099-99DC-9BBED15515BA}"/>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32" name="Arrow: Chevron 31">
              <a:extLst>
                <a:ext uri="{FF2B5EF4-FFF2-40B4-BE49-F238E27FC236}">
                  <a16:creationId xmlns:a16="http://schemas.microsoft.com/office/drawing/2014/main" id="{5F304062-AD24-DF5B-C543-B751271902D9}"/>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058558946"/>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32856CEB-BC76-DAA6-798C-89CF54BD2F3D}"/>
              </a:ext>
            </a:extLst>
          </p:cNvPr>
          <p:cNvSpPr/>
          <p:nvPr/>
        </p:nvSpPr>
        <p:spPr>
          <a:xfrm>
            <a:off x="4572000" y="611195"/>
            <a:ext cx="4448558" cy="2492077"/>
          </a:xfrm>
          <a:prstGeom prst="roundRect">
            <a:avLst>
              <a:gd name="adj" fmla="val 10552"/>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17" name="Oval 16">
            <a:extLst>
              <a:ext uri="{FF2B5EF4-FFF2-40B4-BE49-F238E27FC236}">
                <a16:creationId xmlns:a16="http://schemas.microsoft.com/office/drawing/2014/main" id="{E97798EA-D9E4-ED96-285A-D25476D2F3A7}"/>
              </a:ext>
            </a:extLst>
          </p:cNvPr>
          <p:cNvSpPr/>
          <p:nvPr/>
        </p:nvSpPr>
        <p:spPr>
          <a:xfrm>
            <a:off x="5397419" y="1483424"/>
            <a:ext cx="1593424" cy="1531018"/>
          </a:xfrm>
          <a:prstGeom prst="ellipse">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Only  </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36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36%</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of the &gt;75s </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have basic </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digital skills </a:t>
            </a:r>
            <a:endParaRPr kumimoji="0" lang="en-GB"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 name="Oval 14">
            <a:extLst>
              <a:ext uri="{FF2B5EF4-FFF2-40B4-BE49-F238E27FC236}">
                <a16:creationId xmlns:a16="http://schemas.microsoft.com/office/drawing/2014/main" id="{541337B5-DA8F-AC63-5706-6E1CD0C5CF09}"/>
              </a:ext>
            </a:extLst>
          </p:cNvPr>
          <p:cNvSpPr/>
          <p:nvPr/>
        </p:nvSpPr>
        <p:spPr>
          <a:xfrm>
            <a:off x="4514358" y="394086"/>
            <a:ext cx="1593424" cy="1531018"/>
          </a:xfrm>
          <a:prstGeom prst="ellipse">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36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27%</a:t>
            </a:r>
          </a:p>
          <a:p>
            <a:pPr marL="0" marR="0" lvl="0" indent="0" algn="ctr" defTabSz="825500" rtl="0" eaLnBrk="1" fontAlgn="auto" latinLnBrk="0" hangingPunct="0">
              <a:lnSpc>
                <a:spcPct val="100000"/>
              </a:lnSpc>
              <a:spcBef>
                <a:spcPts val="0"/>
              </a:spcBef>
              <a:spcAft>
                <a:spcPts val="0"/>
              </a:spcAft>
              <a:buClrTx/>
              <a:buSzTx/>
              <a:buFontTx/>
              <a:buNone/>
              <a:tabLst/>
              <a:defRPr/>
            </a:pPr>
            <a:r>
              <a:rPr lang="en-US" sz="1050" b="0">
                <a:solidFill>
                  <a:prstClr val="white"/>
                </a:solidFill>
                <a:latin typeface="Arial" panose="020B0604020202020204" pitchFamily="34" charset="0"/>
                <a:ea typeface="+mn-ea"/>
                <a:cs typeface="Arial" panose="020B0604020202020204" pitchFamily="34" charset="0"/>
                <a:sym typeface="Helvetica Neue Medium"/>
              </a:rPr>
              <a:t>of people don’t demonstrate the skills required to complete basic</a:t>
            </a: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 digital tasks </a:t>
            </a:r>
            <a:endParaRPr kumimoji="0" lang="en-GB"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9" name="Oval 18">
            <a:extLst>
              <a:ext uri="{FF2B5EF4-FFF2-40B4-BE49-F238E27FC236}">
                <a16:creationId xmlns:a16="http://schemas.microsoft.com/office/drawing/2014/main" id="{06A3862A-8FAF-3A81-3ED0-68B112B003AB}"/>
              </a:ext>
            </a:extLst>
          </p:cNvPr>
          <p:cNvSpPr/>
          <p:nvPr/>
        </p:nvSpPr>
        <p:spPr>
          <a:xfrm>
            <a:off x="6234897" y="566990"/>
            <a:ext cx="1593424" cy="1531018"/>
          </a:xfrm>
          <a:prstGeom prst="ellipse">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  </a:t>
            </a:r>
            <a:r>
              <a:rPr kumimoji="0" lang="en-US" sz="36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19%</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of people with disabilities do not personally use the internet </a:t>
            </a:r>
            <a:endParaRPr kumimoji="0" lang="en-GB"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0" name="Oval 19">
            <a:extLst>
              <a:ext uri="{FF2B5EF4-FFF2-40B4-BE49-F238E27FC236}">
                <a16:creationId xmlns:a16="http://schemas.microsoft.com/office/drawing/2014/main" id="{52D97BC8-7386-73D1-A49E-3223E5F67774}"/>
              </a:ext>
            </a:extLst>
          </p:cNvPr>
          <p:cNvSpPr/>
          <p:nvPr/>
        </p:nvSpPr>
        <p:spPr>
          <a:xfrm>
            <a:off x="7453348" y="1496651"/>
            <a:ext cx="1593424" cy="1531018"/>
          </a:xfrm>
          <a:prstGeom prst="ellipse">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b">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People with higher </a:t>
            </a:r>
            <a:r>
              <a:rPr lang="en-US" sz="1050" b="0">
                <a:solidFill>
                  <a:prstClr val="white"/>
                </a:solidFill>
                <a:latin typeface="Arial" panose="020B0604020202020204" pitchFamily="34" charset="0"/>
                <a:ea typeface="+mn-ea"/>
                <a:cs typeface="Arial" panose="020B0604020202020204" pitchFamily="34" charset="0"/>
                <a:sym typeface="Helvetica Neue Medium"/>
              </a:rPr>
              <a:t>levels of education are more likely to be digitally included </a:t>
            </a:r>
            <a:endPar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pic>
        <p:nvPicPr>
          <p:cNvPr id="22" name="Graphic 21" descr="Remote learning math with solid fill">
            <a:extLst>
              <a:ext uri="{FF2B5EF4-FFF2-40B4-BE49-F238E27FC236}">
                <a16:creationId xmlns:a16="http://schemas.microsoft.com/office/drawing/2014/main" id="{67F4EA18-C32B-634F-4D43-40FEA492A2E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39092" y="1666714"/>
            <a:ext cx="392447" cy="392447"/>
          </a:xfrm>
          <a:prstGeom prst="rect">
            <a:avLst/>
          </a:prstGeom>
        </p:spPr>
      </p:pic>
      <p:grpSp>
        <p:nvGrpSpPr>
          <p:cNvPr id="26" name="Group 25">
            <a:extLst>
              <a:ext uri="{FF2B5EF4-FFF2-40B4-BE49-F238E27FC236}">
                <a16:creationId xmlns:a16="http://schemas.microsoft.com/office/drawing/2014/main" id="{388971C4-35AA-C28C-8CE9-738DFBD08AEA}"/>
              </a:ext>
            </a:extLst>
          </p:cNvPr>
          <p:cNvGrpSpPr/>
          <p:nvPr/>
        </p:nvGrpSpPr>
        <p:grpSpPr>
          <a:xfrm>
            <a:off x="4574960" y="1840165"/>
            <a:ext cx="1239325" cy="1230792"/>
            <a:chOff x="4725618" y="901054"/>
            <a:chExt cx="1239325" cy="1230792"/>
          </a:xfrm>
          <a:solidFill>
            <a:schemeClr val="accent6"/>
          </a:solidFill>
        </p:grpSpPr>
        <p:sp>
          <p:nvSpPr>
            <p:cNvPr id="23" name="Oval 22">
              <a:extLst>
                <a:ext uri="{FF2B5EF4-FFF2-40B4-BE49-F238E27FC236}">
                  <a16:creationId xmlns:a16="http://schemas.microsoft.com/office/drawing/2014/main" id="{B3A4FD06-BDB0-19E1-E5E0-0265F586071D}"/>
                </a:ext>
              </a:extLst>
            </p:cNvPr>
            <p:cNvSpPr/>
            <p:nvPr/>
          </p:nvSpPr>
          <p:spPr>
            <a:xfrm>
              <a:off x="4725618" y="901054"/>
              <a:ext cx="1239325" cy="1230792"/>
            </a:xfrm>
            <a:prstGeom prst="ellipse">
              <a:avLst/>
            </a:prstGeom>
            <a:solidFill>
              <a:schemeClr val="accent6">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b">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There is a higher level of digital literacy among young people</a:t>
              </a:r>
              <a:endParaRPr kumimoji="0" lang="en-GB"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pic>
          <p:nvPicPr>
            <p:cNvPr id="25" name="Graphic 24" descr="School boy with solid fill">
              <a:extLst>
                <a:ext uri="{FF2B5EF4-FFF2-40B4-BE49-F238E27FC236}">
                  <a16:creationId xmlns:a16="http://schemas.microsoft.com/office/drawing/2014/main" id="{68871D6C-30A7-FE9D-F7E0-006D9BE8E7E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220969" y="923538"/>
              <a:ext cx="244216" cy="244216"/>
            </a:xfrm>
            <a:prstGeom prst="rect">
              <a:avLst/>
            </a:prstGeom>
          </p:spPr>
        </p:pic>
      </p:grpSp>
      <p:sp>
        <p:nvSpPr>
          <p:cNvPr id="28" name="Oval 27">
            <a:extLst>
              <a:ext uri="{FF2B5EF4-FFF2-40B4-BE49-F238E27FC236}">
                <a16:creationId xmlns:a16="http://schemas.microsoft.com/office/drawing/2014/main" id="{5F18761B-4A4E-0A97-52C9-7E0016096BED}"/>
              </a:ext>
            </a:extLst>
          </p:cNvPr>
          <p:cNvSpPr>
            <a:spLocks noChangeAspect="1"/>
          </p:cNvSpPr>
          <p:nvPr/>
        </p:nvSpPr>
        <p:spPr>
          <a:xfrm>
            <a:off x="7642358" y="400362"/>
            <a:ext cx="1318394" cy="1318394"/>
          </a:xfrm>
          <a:prstGeom prst="ellipse">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Residents in Social Housing</a:t>
            </a:r>
            <a:r>
              <a:rPr lang="en-US" sz="1050" b="0">
                <a:solidFill>
                  <a:prstClr val="white"/>
                </a:solidFill>
                <a:latin typeface="Arial" panose="020B0604020202020204" pitchFamily="34" charset="0"/>
                <a:ea typeface="+mn-ea"/>
                <a:cs typeface="Arial" panose="020B0604020202020204" pitchFamily="34" charset="0"/>
                <a:sym typeface="Helvetica Neue Medium"/>
              </a:rPr>
              <a:t> are</a:t>
            </a: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 </a:t>
            </a:r>
            <a:r>
              <a:rPr kumimoji="0" lang="en-US" sz="18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15%</a:t>
            </a: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 less likely to have internet access</a:t>
            </a:r>
            <a:endParaRPr kumimoji="0" lang="en-GB"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30" name="Rectangle 29">
            <a:extLst>
              <a:ext uri="{FF2B5EF4-FFF2-40B4-BE49-F238E27FC236}">
                <a16:creationId xmlns:a16="http://schemas.microsoft.com/office/drawing/2014/main" id="{CB1811CC-32D9-557D-9F8E-4D4C3748212B}"/>
              </a:ext>
            </a:extLst>
          </p:cNvPr>
          <p:cNvSpPr/>
          <p:nvPr/>
        </p:nvSpPr>
        <p:spPr>
          <a:xfrm>
            <a:off x="147484" y="610517"/>
            <a:ext cx="4340660" cy="391072"/>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sym typeface="Helvetica Neue Medium"/>
              </a:rPr>
              <a:t>A large minority of our population do not have the necessary access, skills, motivation and trust required to be able to utilise digital services. </a:t>
            </a:r>
            <a:endParaRPr kumimoji="0" lang="en-GB" sz="1050" b="0" i="0" u="none" strike="noStrike" kern="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sym typeface="Helvetica Neue Medium"/>
            </a:endParaRPr>
          </a:p>
        </p:txBody>
      </p:sp>
      <p:sp>
        <p:nvSpPr>
          <p:cNvPr id="39" name="Rectangle 38">
            <a:extLst>
              <a:ext uri="{FF2B5EF4-FFF2-40B4-BE49-F238E27FC236}">
                <a16:creationId xmlns:a16="http://schemas.microsoft.com/office/drawing/2014/main" id="{7235C2AE-DCE3-CFEE-A1CF-B3730336A5C9}"/>
              </a:ext>
            </a:extLst>
          </p:cNvPr>
          <p:cNvSpPr/>
          <p:nvPr/>
        </p:nvSpPr>
        <p:spPr>
          <a:xfrm>
            <a:off x="4572000" y="3131802"/>
            <a:ext cx="4448559" cy="1361584"/>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Actions to Encourage Digital Uptake: </a:t>
            </a: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Evaluating digital interventions for inclusivity is critical to preventing a two-tier health system emerging, where those with poor digital access are excluded from aspects of the health services. </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SBU will work together with national and local partners</a:t>
            </a:r>
            <a:r>
              <a:rPr lang="en-US" sz="1050" b="0">
                <a:solidFill>
                  <a:srgbClr val="1F355E"/>
                </a:solidFill>
                <a:latin typeface="Arial" panose="020B0604020202020204" pitchFamily="34" charset="0"/>
                <a:ea typeface="+mn-ea"/>
                <a:cs typeface="Arial" panose="020B0604020202020204" pitchFamily="34" charset="0"/>
                <a:sym typeface="Helvetica Neue Medium"/>
              </a:rPr>
              <a:t>, e.g. Digital Inclusion Alliance Wales, Digital Communities Wales and Local Authorities, </a:t>
            </a: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to deliver the Digital Inclusion Charter and improve the digital literacy </a:t>
            </a:r>
            <a:r>
              <a:rPr lang="en-US" sz="1050" b="0">
                <a:solidFill>
                  <a:srgbClr val="1F355E"/>
                </a:solidFill>
                <a:latin typeface="Arial" panose="020B0604020202020204" pitchFamily="34" charset="0"/>
                <a:ea typeface="+mn-ea"/>
                <a:cs typeface="Arial" panose="020B0604020202020204" pitchFamily="34" charset="0"/>
                <a:sym typeface="Helvetica Neue Medium"/>
              </a:rPr>
              <a:t>of</a:t>
            </a: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our citizens and patients.</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p:txBody>
      </p:sp>
      <p:sp>
        <p:nvSpPr>
          <p:cNvPr id="2" name="TextBox 1">
            <a:extLst>
              <a:ext uri="{FF2B5EF4-FFF2-40B4-BE49-F238E27FC236}">
                <a16:creationId xmlns:a16="http://schemas.microsoft.com/office/drawing/2014/main" id="{51521874-8834-001D-21BE-2409024406B9}"/>
              </a:ext>
            </a:extLst>
          </p:cNvPr>
          <p:cNvSpPr txBox="1"/>
          <p:nvPr/>
        </p:nvSpPr>
        <p:spPr>
          <a:xfrm>
            <a:off x="4869022" y="112760"/>
            <a:ext cx="3869029" cy="3488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800" b="0" i="1"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*SOURCE: Digital Inclusion and Basic Digital Skills in Wales (2019-2020), Welsh Government, 2020</a:t>
            </a:r>
            <a:r>
              <a:rPr lang="en-GB" sz="800" b="0" i="1">
                <a:solidFill>
                  <a:srgbClr val="1F355E"/>
                </a:solidFill>
                <a:latin typeface="Arial" panose="020B0604020202020204" pitchFamily="34" charset="0"/>
                <a:cs typeface="Arial" panose="020B0604020202020204" pitchFamily="34" charset="0"/>
              </a:rPr>
              <a:t>; Digital inclusion: collaborative opportunities, DHCW, 2023.</a:t>
            </a:r>
            <a:endParaRPr kumimoji="0" lang="en-GB" sz="800" b="0" i="1"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14" name="Rectangle 13">
            <a:extLst>
              <a:ext uri="{FF2B5EF4-FFF2-40B4-BE49-F238E27FC236}">
                <a16:creationId xmlns:a16="http://schemas.microsoft.com/office/drawing/2014/main" id="{F84A214E-B92A-73FD-132E-A58ABDDA09BF}"/>
              </a:ext>
            </a:extLst>
          </p:cNvPr>
          <p:cNvSpPr/>
          <p:nvPr/>
        </p:nvSpPr>
        <p:spPr>
          <a:xfrm>
            <a:off x="147483" y="1054013"/>
            <a:ext cx="4344289" cy="3446182"/>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0" rIns="72000" bIns="36000" numCol="1" spcCol="38100" rtlCol="0" anchor="t">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Who is likely to be digitally excluded:</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Older adults</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rPr>
              <a:t>People with disabilities or long-term health conditions</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Lower educational attainment </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rPr>
              <a:t>Lower income individuals and families</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rPr>
              <a:t>People living in rural areas</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rPr>
              <a:t>Welsh speakers and individuals whose first language is not English</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rPr>
              <a:t>Socially isolated and lonely people</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rPr>
              <a:t>Homeless people</a:t>
            </a:r>
          </a:p>
          <a:p>
            <a:pPr marR="0" lvl="0" algn="l" defTabSz="825500" rtl="0" eaLnBrk="1" fontAlgn="auto" latinLnBrk="0" hangingPunct="0">
              <a:lnSpc>
                <a:spcPct val="100000"/>
              </a:lnSpc>
              <a:spcBef>
                <a:spcPts val="0"/>
              </a:spcBef>
              <a:spcAft>
                <a:spcPts val="0"/>
              </a:spcAft>
              <a:buClrTx/>
              <a:buSzTx/>
              <a:tabLst/>
              <a:defRPr/>
            </a:pPr>
            <a:r>
              <a:rPr lang="en-US" sz="1050" b="0">
                <a:solidFill>
                  <a:srgbClr val="1F355E"/>
                </a:solidFill>
                <a:latin typeface="Arial" panose="020B0604020202020204" pitchFamily="34" charset="0"/>
                <a:ea typeface="+mn-ea"/>
                <a:cs typeface="Arial" panose="020B0604020202020204" pitchFamily="34" charset="0"/>
              </a:rPr>
              <a:t>Many of these groups are likely to be the heaviest users of health and  care services, so risk being left in the digital health transformation.</a:t>
            </a:r>
          </a:p>
          <a:p>
            <a:pPr marR="0" lvl="0" algn="l" defTabSz="825500" rtl="0" eaLnBrk="1" fontAlgn="auto" latinLnBrk="0" hangingPunct="0">
              <a:lnSpc>
                <a:spcPct val="100000"/>
              </a:lnSpc>
              <a:spcBef>
                <a:spcPts val="0"/>
              </a:spcBef>
              <a:spcAft>
                <a:spcPts val="0"/>
              </a:spcAft>
              <a:buClrTx/>
              <a:buSzTx/>
              <a:tabLst/>
              <a:defRPr/>
            </a:pPr>
            <a:endParaRPr lang="en-US" sz="1050" b="0">
              <a:solidFill>
                <a:srgbClr val="1F355E"/>
              </a:solidFill>
              <a:latin typeface="Arial" panose="020B0604020202020204" pitchFamily="34" charset="0"/>
              <a:ea typeface="+mn-ea"/>
              <a:cs typeface="Arial" panose="020B0604020202020204" pitchFamily="34" charset="0"/>
            </a:endParaRPr>
          </a:p>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Implications for Swansea Bay Patients: </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Our digital transformation and redesign processes must be conscious never to exclude our patients from healthcare on the basis of digital ability. This means a number of settings will need both digital and non-digital options available to meet patient need. </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 designing patient facing digital services, we must ensure the design is as intuitive and accessible as possible (e.g.</a:t>
            </a:r>
            <a:r>
              <a:rPr lang="en-US" sz="1050" b="0">
                <a:solidFill>
                  <a:srgbClr val="1F355E"/>
                </a:solidFill>
                <a:latin typeface="Arial" panose="020B0604020202020204" pitchFamily="34" charset="0"/>
                <a:ea typeface="+mn-ea"/>
                <a:cs typeface="Arial" panose="020B0604020202020204" pitchFamily="34" charset="0"/>
                <a:sym typeface="Helvetica Neue Medium"/>
              </a:rPr>
              <a:t> multi-lingual, device agnostic etc.)</a:t>
            </a: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to maximise adoption. Patient facing services should be simple to use with no training.</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p:txBody>
      </p:sp>
      <p:sp>
        <p:nvSpPr>
          <p:cNvPr id="16" name="Oval 15">
            <a:extLst>
              <a:ext uri="{FF2B5EF4-FFF2-40B4-BE49-F238E27FC236}">
                <a16:creationId xmlns:a16="http://schemas.microsoft.com/office/drawing/2014/main" id="{D4A39495-76CB-7188-2972-FE84985EC0D6}"/>
              </a:ext>
            </a:extLst>
          </p:cNvPr>
          <p:cNvSpPr>
            <a:spLocks noChangeAspect="1"/>
          </p:cNvSpPr>
          <p:nvPr/>
        </p:nvSpPr>
        <p:spPr>
          <a:xfrm>
            <a:off x="6613706" y="2050307"/>
            <a:ext cx="1088330" cy="1045706"/>
          </a:xfrm>
          <a:prstGeom prst="ellipse">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Digital Exclusion in Wales is higher than the rest of the UK</a:t>
            </a:r>
            <a:endParaRPr kumimoji="0" lang="en-GB"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1" name="Title 1">
            <a:extLst>
              <a:ext uri="{FF2B5EF4-FFF2-40B4-BE49-F238E27FC236}">
                <a16:creationId xmlns:a16="http://schemas.microsoft.com/office/drawing/2014/main" id="{653F098C-45BB-974B-5A87-CCB4C010A73C}"/>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Digital Inclusion Matters</a:t>
            </a:r>
          </a:p>
        </p:txBody>
      </p:sp>
      <p:sp>
        <p:nvSpPr>
          <p:cNvPr id="12" name="Footer Placeholder 3">
            <a:extLst>
              <a:ext uri="{FF2B5EF4-FFF2-40B4-BE49-F238E27FC236}">
                <a16:creationId xmlns:a16="http://schemas.microsoft.com/office/drawing/2014/main" id="{1937C0F8-64BB-281D-FFD3-7B9C0C5D241D}"/>
              </a:ext>
            </a:extLst>
          </p:cNvPr>
          <p:cNvSpPr txBox="1">
            <a:spLocks/>
          </p:cNvSpPr>
          <p:nvPr/>
        </p:nvSpPr>
        <p:spPr>
          <a:xfrm>
            <a:off x="1968193" y="4649785"/>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32" name="Group 31">
            <a:extLst>
              <a:ext uri="{FF2B5EF4-FFF2-40B4-BE49-F238E27FC236}">
                <a16:creationId xmlns:a16="http://schemas.microsoft.com/office/drawing/2014/main" id="{01E90CDB-17F3-7B04-8FAC-BA2972B7E9C9}"/>
              </a:ext>
            </a:extLst>
          </p:cNvPr>
          <p:cNvGrpSpPr/>
          <p:nvPr/>
        </p:nvGrpSpPr>
        <p:grpSpPr>
          <a:xfrm>
            <a:off x="-1" y="-5787"/>
            <a:ext cx="9143998" cy="165595"/>
            <a:chOff x="374266" y="2474302"/>
            <a:chExt cx="13719657" cy="820603"/>
          </a:xfrm>
        </p:grpSpPr>
        <p:sp>
          <p:nvSpPr>
            <p:cNvPr id="13" name="Arrow: Pentagon 12">
              <a:extLst>
                <a:ext uri="{FF2B5EF4-FFF2-40B4-BE49-F238E27FC236}">
                  <a16:creationId xmlns:a16="http://schemas.microsoft.com/office/drawing/2014/main" id="{F5AE52CC-FE65-C42B-FC74-BABFB6E40472}"/>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8" name="Arrow: Chevron 17">
              <a:extLst>
                <a:ext uri="{FF2B5EF4-FFF2-40B4-BE49-F238E27FC236}">
                  <a16:creationId xmlns:a16="http://schemas.microsoft.com/office/drawing/2014/main" id="{11C7DEB7-DBD5-0452-9521-D1C946314997}"/>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4" name="Arrow: Chevron 23">
              <a:extLst>
                <a:ext uri="{FF2B5EF4-FFF2-40B4-BE49-F238E27FC236}">
                  <a16:creationId xmlns:a16="http://schemas.microsoft.com/office/drawing/2014/main" id="{3F22981F-04CC-D098-FB20-77A2956DD3EB}"/>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7" name="Arrow: Chevron 26">
              <a:extLst>
                <a:ext uri="{FF2B5EF4-FFF2-40B4-BE49-F238E27FC236}">
                  <a16:creationId xmlns:a16="http://schemas.microsoft.com/office/drawing/2014/main" id="{5847CF25-4CE9-03BF-28AB-824CCB15A562}"/>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9" name="Arrow: Chevron 28">
              <a:extLst>
                <a:ext uri="{FF2B5EF4-FFF2-40B4-BE49-F238E27FC236}">
                  <a16:creationId xmlns:a16="http://schemas.microsoft.com/office/drawing/2014/main" id="{FB935536-683A-D256-BA92-9E06899F6489}"/>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31" name="Arrow: Chevron 30">
              <a:extLst>
                <a:ext uri="{FF2B5EF4-FFF2-40B4-BE49-F238E27FC236}">
                  <a16:creationId xmlns:a16="http://schemas.microsoft.com/office/drawing/2014/main" id="{E61FA48D-D803-56AF-4869-8CD4300DEF94}"/>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728238078"/>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33C33B-E0EC-C889-BAE9-C67369F1B9B5}"/>
            </a:ext>
          </a:extLst>
        </p:cNvPr>
        <p:cNvGrpSpPr/>
        <p:nvPr/>
      </p:nvGrpSpPr>
      <p:grpSpPr>
        <a:xfrm>
          <a:off x="0" y="0"/>
          <a:ext cx="0" cy="0"/>
          <a:chOff x="0" y="0"/>
          <a:chExt cx="0" cy="0"/>
        </a:xfrm>
      </p:grpSpPr>
      <p:sp>
        <p:nvSpPr>
          <p:cNvPr id="21" name="Title 1">
            <a:extLst>
              <a:ext uri="{FF2B5EF4-FFF2-40B4-BE49-F238E27FC236}">
                <a16:creationId xmlns:a16="http://schemas.microsoft.com/office/drawing/2014/main" id="{EC0A5722-03F2-333E-E691-70DAB2D2B7B9}"/>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200">
                <a:solidFill>
                  <a:srgbClr val="1F355E"/>
                </a:solidFill>
                <a:latin typeface="Arial Black" panose="020B0A04020102020204" pitchFamily="34" charset="0"/>
              </a:rPr>
              <a:t>The Role of Cyber Security in Digital Transformation</a:t>
            </a:r>
          </a:p>
        </p:txBody>
      </p:sp>
      <p:sp>
        <p:nvSpPr>
          <p:cNvPr id="18" name="Rectangle 17">
            <a:extLst>
              <a:ext uri="{FF2B5EF4-FFF2-40B4-BE49-F238E27FC236}">
                <a16:creationId xmlns:a16="http://schemas.microsoft.com/office/drawing/2014/main" id="{B3A6C41C-417D-CB44-A2A8-A4494FB5B481}"/>
              </a:ext>
            </a:extLst>
          </p:cNvPr>
          <p:cNvSpPr/>
          <p:nvPr/>
        </p:nvSpPr>
        <p:spPr>
          <a:xfrm>
            <a:off x="142875" y="578048"/>
            <a:ext cx="8853642" cy="391072"/>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Helvetica Neue Medium"/>
                <a:ea typeface="+mn-ea"/>
                <a:cs typeface="+mn-cs"/>
                <a:sym typeface="Helvetica Neue Medium"/>
              </a:rPr>
              <a:t>Protecting SBU against the ever-increasing sophistication of cyber attacks is crucial to guarantee uninterrupted availability and delivery of all our digital solutions. Without robust cyber security in place the safety, quality and timeliness of the patient care we deliver is at risk. </a:t>
            </a:r>
            <a:endParaRPr kumimoji="0" lang="en-GB" sz="105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24" name="Rectangle 23">
            <a:extLst>
              <a:ext uri="{FF2B5EF4-FFF2-40B4-BE49-F238E27FC236}">
                <a16:creationId xmlns:a16="http://schemas.microsoft.com/office/drawing/2014/main" id="{F10D76FD-1743-53BE-2632-A83B5C5F8D76}"/>
              </a:ext>
            </a:extLst>
          </p:cNvPr>
          <p:cNvSpPr/>
          <p:nvPr/>
        </p:nvSpPr>
        <p:spPr>
          <a:xfrm>
            <a:off x="4299155" y="1042611"/>
            <a:ext cx="4701969" cy="3449352"/>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lang="en-US" sz="1050">
                <a:solidFill>
                  <a:srgbClr val="1F355E"/>
                </a:solidFill>
                <a:latin typeface="Arial" panose="020B0604020202020204" pitchFamily="34" charset="0"/>
                <a:ea typeface="+mn-ea"/>
                <a:cs typeface="Arial" panose="020B0604020202020204" pitchFamily="34" charset="0"/>
                <a:sym typeface="Helvetica Neue Medium"/>
              </a:rPr>
              <a:t>Why is Cyber Security so important?</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Reduced risk of successful cyber attacks means less risk of:</a:t>
            </a:r>
          </a:p>
          <a:p>
            <a:pPr marL="288000" lvl="6" indent="-171450" algn="l" defTabSz="825500">
              <a:buFont typeface="Courier New" panose="02070309020205020404" pitchFamily="49" charset="0"/>
              <a:buChar char="o"/>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Loss of access to digital systems / data</a:t>
            </a:r>
          </a:p>
          <a:p>
            <a:pPr marL="288000" lvl="6" indent="-171450" algn="l" defTabSz="825500">
              <a:buFont typeface="Courier New" panose="02070309020205020404" pitchFamily="49" charset="0"/>
              <a:buChar char="o"/>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Loss / unauthorised access to information </a:t>
            </a:r>
          </a:p>
          <a:p>
            <a:pPr marL="288000" lvl="6" indent="-171450" algn="l" defTabSz="825500">
              <a:buFont typeface="Courier New" panose="02070309020205020404" pitchFamily="49" charset="0"/>
              <a:buChar char="o"/>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Fraudulent transactions and financial loss</a:t>
            </a:r>
          </a:p>
          <a:p>
            <a:pPr marL="171450" indent="-171450" algn="l" defTabSz="825500">
              <a:buFont typeface="Arial" panose="020B0604020202020204" pitchFamily="34" charset="0"/>
              <a:buChar char="•"/>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Better knowledge of data privacy laws empowering us to go further with our data </a:t>
            </a:r>
          </a:p>
          <a:p>
            <a:pPr marL="171450" indent="-171450" algn="l" defTabSz="825500">
              <a:buFont typeface="Arial" panose="020B0604020202020204" pitchFamily="34" charset="0"/>
              <a:buChar char="•"/>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Reduced risk of legal challenge from incorrect application of data privacy laws</a:t>
            </a:r>
          </a:p>
          <a:p>
            <a:pPr marL="0" marR="0" lvl="0" indent="0" algn="l" defTabSz="825500" rtl="0" eaLnBrk="1" fontAlgn="auto" latinLnBrk="0" hangingPunct="0">
              <a:lnSpc>
                <a:spcPct val="100000"/>
              </a:lnSpc>
              <a:spcBef>
                <a:spcPts val="0"/>
              </a:spcBef>
              <a:spcAft>
                <a:spcPts val="0"/>
              </a:spcAft>
              <a:buClrTx/>
              <a:buSzTx/>
              <a:buFontTx/>
              <a:buNone/>
              <a:tabLst/>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To address this at scale we will need to work in partnership with partners such as the Welsh Government, DHCW and the NCSC, among others.</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l" defTabSz="825500" rtl="0" eaLnBrk="1" fontAlgn="auto" latinLnBrk="0" hangingPunct="0">
              <a:lnSpc>
                <a:spcPct val="100000"/>
              </a:lnSpc>
              <a:spcBef>
                <a:spcPts val="0"/>
              </a:spcBef>
              <a:spcAft>
                <a:spcPts val="0"/>
              </a:spcAft>
              <a:buClrTx/>
              <a:buSzTx/>
              <a:buFontTx/>
              <a:buNone/>
              <a:tabLst/>
              <a:defRPr/>
            </a:pPr>
            <a:endParaRPr lang="en-US" sz="1050">
              <a:solidFill>
                <a:srgbClr val="1F355E"/>
              </a:solidFill>
              <a:latin typeface="Arial" panose="020B0604020202020204" pitchFamily="34" charset="0"/>
              <a:ea typeface="+mn-ea"/>
              <a:cs typeface="Arial" panose="020B0604020202020204" pitchFamily="34" charset="0"/>
              <a:sym typeface="Helvetica Neue Medium"/>
            </a:endParaRPr>
          </a:p>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Cyber Security Commitments for Digitally Enabling The One Bay Way:</a:t>
            </a: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Committing to maintaining and increasing proactive cyber protection and prompt responses </a:t>
            </a: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Continuing to assure, test and monitor live and developing services, ensuring robust, secure and resilient services across SBU </a:t>
            </a: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Educating all our staff in cyber security, equipping them with the information to help mitigate cyber risks and protect sensitive information</a:t>
            </a: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Developing a robust Cyber Security plan, accompanied by a committed cyber security investment plan</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p:txBody>
      </p:sp>
      <p:sp>
        <p:nvSpPr>
          <p:cNvPr id="27" name="Rectangle: Rounded Corners 26">
            <a:extLst>
              <a:ext uri="{FF2B5EF4-FFF2-40B4-BE49-F238E27FC236}">
                <a16:creationId xmlns:a16="http://schemas.microsoft.com/office/drawing/2014/main" id="{F599161B-1D56-6B50-8CD6-D6EE12A118E9}"/>
              </a:ext>
            </a:extLst>
          </p:cNvPr>
          <p:cNvSpPr/>
          <p:nvPr/>
        </p:nvSpPr>
        <p:spPr>
          <a:xfrm>
            <a:off x="142874" y="1042611"/>
            <a:ext cx="4100859" cy="2204652"/>
          </a:xfrm>
          <a:prstGeom prst="roundRect">
            <a:avLst>
              <a:gd name="adj" fmla="val 10552"/>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400"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The Cyber Assessment Framework</a:t>
            </a:r>
            <a:endParaRPr lang="en-GB" sz="800">
              <a:solidFill>
                <a:srgbClr val="1F355E"/>
              </a:solidFill>
              <a:latin typeface="Arial Black" panose="020B0A04020102020204" pitchFamily="34" charset="0"/>
              <a:ea typeface="+mn-ea"/>
              <a:cs typeface="+mn-cs"/>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Developed by the National Cyber Security Centre (NCSC), and used by Welsh Government and DHCW, the Cyber Assessment Framework (CAF) is a comprehensive approach to assessing the extent </a:t>
            </a:r>
            <a:r>
              <a:rPr lang="en-GB" sz="800" b="0">
                <a:solidFill>
                  <a:srgbClr val="1F355E"/>
                </a:solidFill>
                <a:latin typeface="Arial Black" panose="020B0A04020102020204" pitchFamily="34" charset="0"/>
                <a:ea typeface="+mn-ea"/>
                <a:cs typeface="+mn-cs"/>
                <a:sym typeface="Helvetica Neue Medium"/>
              </a:rPr>
              <a:t>to </a:t>
            </a:r>
            <a:r>
              <a:rPr kumimoji="0" lang="en-GB" sz="800" b="0"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which cyber risks are being managed. </a:t>
            </a: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33" name="TextBox 32">
            <a:extLst>
              <a:ext uri="{FF2B5EF4-FFF2-40B4-BE49-F238E27FC236}">
                <a16:creationId xmlns:a16="http://schemas.microsoft.com/office/drawing/2014/main" id="{598013B6-D1D3-565A-AE02-6E2F82448F1C}"/>
              </a:ext>
            </a:extLst>
          </p:cNvPr>
          <p:cNvSpPr txBox="1"/>
          <p:nvPr/>
        </p:nvSpPr>
        <p:spPr>
          <a:xfrm>
            <a:off x="969581" y="4345482"/>
            <a:ext cx="3369661"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800" b="0" i="1"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*SOURCE: Centre for Digital Public Services, Welsh Government, 2022</a:t>
            </a:r>
          </a:p>
        </p:txBody>
      </p:sp>
      <p:grpSp>
        <p:nvGrpSpPr>
          <p:cNvPr id="35" name="Group 34">
            <a:extLst>
              <a:ext uri="{FF2B5EF4-FFF2-40B4-BE49-F238E27FC236}">
                <a16:creationId xmlns:a16="http://schemas.microsoft.com/office/drawing/2014/main" id="{7C12D2F2-2C85-4243-7691-4F916D834E36}"/>
              </a:ext>
            </a:extLst>
          </p:cNvPr>
          <p:cNvGrpSpPr/>
          <p:nvPr/>
        </p:nvGrpSpPr>
        <p:grpSpPr>
          <a:xfrm>
            <a:off x="154485" y="3070602"/>
            <a:ext cx="4116959" cy="1332873"/>
            <a:chOff x="154485" y="5577825"/>
            <a:chExt cx="4116959" cy="1332873"/>
          </a:xfrm>
        </p:grpSpPr>
        <p:sp>
          <p:nvSpPr>
            <p:cNvPr id="31" name="Oval 30">
              <a:extLst>
                <a:ext uri="{FF2B5EF4-FFF2-40B4-BE49-F238E27FC236}">
                  <a16:creationId xmlns:a16="http://schemas.microsoft.com/office/drawing/2014/main" id="{695AC234-BDEF-B58A-01BA-241CD7E501DF}"/>
                </a:ext>
              </a:extLst>
            </p:cNvPr>
            <p:cNvSpPr>
              <a:spLocks noChangeAspect="1"/>
            </p:cNvSpPr>
            <p:nvPr/>
          </p:nvSpPr>
          <p:spPr>
            <a:xfrm>
              <a:off x="154485" y="5665997"/>
              <a:ext cx="1355121" cy="1244701"/>
            </a:xfrm>
            <a:prstGeom prst="ellipse">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solidFill>
                    <a:prstClr val="white"/>
                  </a:solidFill>
                  <a:effectLst/>
                  <a:uLnTx/>
                  <a:uFillTx/>
                  <a:latin typeface="Helvetica Neue Medium"/>
                  <a:ea typeface="+mn-ea"/>
                  <a:cs typeface="+mn-cs"/>
                  <a:sym typeface="Helvetica Neue Medium"/>
                </a:rPr>
                <a:t> The most common types of cyber crime (phishing &amp; malware) make up </a:t>
              </a:r>
              <a:r>
                <a:rPr kumimoji="0" lang="en-US" sz="1050" i="0" u="none" strike="noStrike" kern="0" cap="none" spc="0" normalizeH="0" baseline="0" noProof="0">
                  <a:solidFill>
                    <a:prstClr val="white"/>
                  </a:solidFill>
                  <a:effectLst/>
                  <a:uLnTx/>
                  <a:uFillTx/>
                  <a:latin typeface="Helvetica Neue Medium"/>
                  <a:ea typeface="+mn-ea"/>
                  <a:cs typeface="+mn-cs"/>
                  <a:sym typeface="Helvetica Neue Medium"/>
                </a:rPr>
                <a:t>60% of cyber crime</a:t>
              </a:r>
              <a:endParaRPr kumimoji="0" lang="en-GB" sz="1050" i="0" u="none" strike="noStrike" kern="0" cap="none" spc="0" normalizeH="0" baseline="0" noProof="0">
                <a:solidFill>
                  <a:prstClr val="white"/>
                </a:solidFill>
                <a:effectLst/>
                <a:uLnTx/>
                <a:uFillTx/>
                <a:latin typeface="Helvetica Neue Medium"/>
                <a:ea typeface="+mn-ea"/>
                <a:cs typeface="+mn-cs"/>
                <a:sym typeface="Helvetica Neue Medium"/>
              </a:endParaRPr>
            </a:p>
          </p:txBody>
        </p:sp>
        <p:sp>
          <p:nvSpPr>
            <p:cNvPr id="32" name="Oval 31">
              <a:extLst>
                <a:ext uri="{FF2B5EF4-FFF2-40B4-BE49-F238E27FC236}">
                  <a16:creationId xmlns:a16="http://schemas.microsoft.com/office/drawing/2014/main" id="{A69C6164-9A13-0DD5-63D2-DFBBE441D417}"/>
                </a:ext>
              </a:extLst>
            </p:cNvPr>
            <p:cNvSpPr>
              <a:spLocks noChangeAspect="1"/>
            </p:cNvSpPr>
            <p:nvPr/>
          </p:nvSpPr>
          <p:spPr>
            <a:xfrm>
              <a:off x="1560429" y="5623509"/>
              <a:ext cx="1265087" cy="1162003"/>
            </a:xfrm>
            <a:prstGeom prst="ellipse">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solidFill>
                    <a:prstClr val="white"/>
                  </a:solidFill>
                  <a:effectLst/>
                  <a:uLnTx/>
                  <a:uFillTx/>
                  <a:latin typeface="Helvetica Neue Medium"/>
                  <a:ea typeface="+mn-ea"/>
                  <a:cs typeface="+mn-cs"/>
                  <a:sym typeface="Helvetica Neue Medium"/>
                </a:rPr>
                <a:t> Estimated cost of cyber crime to Welsh public services is </a:t>
              </a:r>
              <a:r>
                <a:rPr kumimoji="0" lang="en-US" sz="1050" i="0" u="none" strike="noStrike" kern="0" cap="none" spc="0" normalizeH="0" baseline="0" noProof="0">
                  <a:solidFill>
                    <a:prstClr val="white"/>
                  </a:solidFill>
                  <a:effectLst/>
                  <a:uLnTx/>
                  <a:uFillTx/>
                  <a:latin typeface="Helvetica Neue Medium"/>
                  <a:ea typeface="+mn-ea"/>
                  <a:cs typeface="+mn-cs"/>
                  <a:sym typeface="Helvetica Neue Medium"/>
                </a:rPr>
                <a:t>£113m / year</a:t>
              </a:r>
              <a:endParaRPr kumimoji="0" lang="en-GB" sz="1050" i="0" u="none" strike="noStrike" kern="0" cap="none" spc="0" normalizeH="0" baseline="0" noProof="0">
                <a:solidFill>
                  <a:prstClr val="white"/>
                </a:solidFill>
                <a:effectLst/>
                <a:uLnTx/>
                <a:uFillTx/>
                <a:latin typeface="Helvetica Neue Medium"/>
                <a:ea typeface="+mn-ea"/>
                <a:cs typeface="+mn-cs"/>
                <a:sym typeface="Helvetica Neue Medium"/>
              </a:endParaRPr>
            </a:p>
          </p:txBody>
        </p:sp>
        <p:sp>
          <p:nvSpPr>
            <p:cNvPr id="34" name="Oval 33">
              <a:extLst>
                <a:ext uri="{FF2B5EF4-FFF2-40B4-BE49-F238E27FC236}">
                  <a16:creationId xmlns:a16="http://schemas.microsoft.com/office/drawing/2014/main" id="{B85CED0C-7162-84AC-87D2-63A9052EECC7}"/>
                </a:ext>
              </a:extLst>
            </p:cNvPr>
            <p:cNvSpPr>
              <a:spLocks noChangeAspect="1"/>
            </p:cNvSpPr>
            <p:nvPr/>
          </p:nvSpPr>
          <p:spPr>
            <a:xfrm>
              <a:off x="2876339" y="5577825"/>
              <a:ext cx="1395105" cy="1281427"/>
            </a:xfrm>
            <a:prstGeom prst="ellipse">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solidFill>
                    <a:prstClr val="white"/>
                  </a:solidFill>
                  <a:effectLst/>
                  <a:uLnTx/>
                  <a:uFillTx/>
                  <a:latin typeface="Helvetica Neue Medium"/>
                  <a:ea typeface="+mn-ea"/>
                  <a:cs typeface="+mn-cs"/>
                  <a:sym typeface="Helvetica Neue Medium"/>
                </a:rPr>
                <a:t> Around </a:t>
              </a:r>
              <a:r>
                <a:rPr kumimoji="0" lang="en-US" sz="1050" i="0" u="none" strike="noStrike" kern="0" cap="none" spc="0" normalizeH="0" baseline="0" noProof="0">
                  <a:solidFill>
                    <a:prstClr val="white"/>
                  </a:solidFill>
                  <a:effectLst/>
                  <a:uLnTx/>
                  <a:uFillTx/>
                  <a:latin typeface="Helvetica Neue Medium"/>
                  <a:ea typeface="+mn-ea"/>
                  <a:cs typeface="+mn-cs"/>
                  <a:sym typeface="Helvetica Neue Medium"/>
                </a:rPr>
                <a:t>40% of major incidents </a:t>
              </a:r>
              <a:r>
                <a:rPr kumimoji="0" lang="en-US" sz="800" b="0" i="0" u="none" strike="noStrike" kern="0" cap="none" spc="0" normalizeH="0" baseline="0" noProof="0">
                  <a:solidFill>
                    <a:prstClr val="white"/>
                  </a:solidFill>
                  <a:effectLst/>
                  <a:uLnTx/>
                  <a:uFillTx/>
                  <a:latin typeface="Helvetica Neue Medium"/>
                  <a:ea typeface="+mn-ea"/>
                  <a:cs typeface="+mn-cs"/>
                  <a:sym typeface="Helvetica Neue Medium"/>
                </a:rPr>
                <a:t>reported to NCSC were aimed at public sector bodies</a:t>
              </a:r>
              <a:endParaRPr kumimoji="0" lang="en-GB" sz="800" i="0" u="none" strike="noStrike" kern="0" cap="none" spc="0" normalizeH="0" baseline="0" noProof="0">
                <a:solidFill>
                  <a:prstClr val="white"/>
                </a:solidFill>
                <a:effectLst/>
                <a:uLnTx/>
                <a:uFillTx/>
                <a:latin typeface="Helvetica Neue Medium"/>
                <a:ea typeface="+mn-ea"/>
                <a:cs typeface="+mn-cs"/>
                <a:sym typeface="Helvetica Neue Medium"/>
              </a:endParaRPr>
            </a:p>
          </p:txBody>
        </p:sp>
      </p:grpSp>
      <p:sp>
        <p:nvSpPr>
          <p:cNvPr id="36" name="Rectangle: Rounded Corners 35">
            <a:extLst>
              <a:ext uri="{FF2B5EF4-FFF2-40B4-BE49-F238E27FC236}">
                <a16:creationId xmlns:a16="http://schemas.microsoft.com/office/drawing/2014/main" id="{30B5D1E9-5BAA-D0B7-0803-689A6E4C92A4}"/>
              </a:ext>
            </a:extLst>
          </p:cNvPr>
          <p:cNvSpPr/>
          <p:nvPr/>
        </p:nvSpPr>
        <p:spPr>
          <a:xfrm>
            <a:off x="217656" y="1923555"/>
            <a:ext cx="3911892" cy="175870"/>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chemeClr val="tx1"/>
                </a:solidFill>
                <a:effectLst/>
                <a:uFillTx/>
                <a:latin typeface="+mn-lt"/>
                <a:ea typeface="+mn-ea"/>
                <a:cs typeface="+mn-cs"/>
                <a:sym typeface="Helvetica Neue Medium"/>
              </a:rPr>
              <a:t>Objectives</a:t>
            </a:r>
          </a:p>
        </p:txBody>
      </p:sp>
      <p:sp>
        <p:nvSpPr>
          <p:cNvPr id="42" name="Arrow: Chevron 41">
            <a:extLst>
              <a:ext uri="{FF2B5EF4-FFF2-40B4-BE49-F238E27FC236}">
                <a16:creationId xmlns:a16="http://schemas.microsoft.com/office/drawing/2014/main" id="{00465E3A-F5C7-7D92-41FF-9E5CF4A097CE}"/>
              </a:ext>
            </a:extLst>
          </p:cNvPr>
          <p:cNvSpPr/>
          <p:nvPr/>
        </p:nvSpPr>
        <p:spPr>
          <a:xfrm>
            <a:off x="3041945" y="2144317"/>
            <a:ext cx="1088981" cy="758729"/>
          </a:xfrm>
          <a:prstGeom prst="chevron">
            <a:avLst>
              <a:gd name="adj" fmla="val 30562"/>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Minimising the impact of cyber security incidents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54" name="Arrow: Chevron 53">
            <a:extLst>
              <a:ext uri="{FF2B5EF4-FFF2-40B4-BE49-F238E27FC236}">
                <a16:creationId xmlns:a16="http://schemas.microsoft.com/office/drawing/2014/main" id="{BC81B313-F8EC-D290-D526-5D995A272311}"/>
              </a:ext>
            </a:extLst>
          </p:cNvPr>
          <p:cNvSpPr/>
          <p:nvPr/>
        </p:nvSpPr>
        <p:spPr>
          <a:xfrm>
            <a:off x="2109922" y="2144317"/>
            <a:ext cx="1088981" cy="758729"/>
          </a:xfrm>
          <a:prstGeom prst="chevron">
            <a:avLst>
              <a:gd name="adj" fmla="val 30562"/>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Detecting cyber security events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55" name="Arrow: Chevron 54">
            <a:extLst>
              <a:ext uri="{FF2B5EF4-FFF2-40B4-BE49-F238E27FC236}">
                <a16:creationId xmlns:a16="http://schemas.microsoft.com/office/drawing/2014/main" id="{143A411A-6350-EFB2-6FED-905C692FB008}"/>
              </a:ext>
            </a:extLst>
          </p:cNvPr>
          <p:cNvSpPr/>
          <p:nvPr/>
        </p:nvSpPr>
        <p:spPr>
          <a:xfrm>
            <a:off x="245876" y="2144317"/>
            <a:ext cx="1088981" cy="758729"/>
          </a:xfrm>
          <a:prstGeom prst="chevron">
            <a:avLst>
              <a:gd name="adj" fmla="val 30562"/>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Managing security risk</a:t>
            </a:r>
          </a:p>
        </p:txBody>
      </p:sp>
      <p:sp>
        <p:nvSpPr>
          <p:cNvPr id="56" name="Arrow: Chevron 55">
            <a:extLst>
              <a:ext uri="{FF2B5EF4-FFF2-40B4-BE49-F238E27FC236}">
                <a16:creationId xmlns:a16="http://schemas.microsoft.com/office/drawing/2014/main" id="{AE310B66-62D7-2598-FC78-15C9ADEAD5E8}"/>
              </a:ext>
            </a:extLst>
          </p:cNvPr>
          <p:cNvSpPr/>
          <p:nvPr/>
        </p:nvSpPr>
        <p:spPr>
          <a:xfrm>
            <a:off x="1177899" y="2144317"/>
            <a:ext cx="1088981" cy="758729"/>
          </a:xfrm>
          <a:prstGeom prst="chevron">
            <a:avLst>
              <a:gd name="adj" fmla="val 30562"/>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Protecting against cyber attack</a:t>
            </a:r>
          </a:p>
        </p:txBody>
      </p:sp>
      <p:sp>
        <p:nvSpPr>
          <p:cNvPr id="2" name="Footer Placeholder 3">
            <a:extLst>
              <a:ext uri="{FF2B5EF4-FFF2-40B4-BE49-F238E27FC236}">
                <a16:creationId xmlns:a16="http://schemas.microsoft.com/office/drawing/2014/main" id="{101B60E2-A339-9DC6-D4DB-B2E614817DF7}"/>
              </a:ext>
            </a:extLst>
          </p:cNvPr>
          <p:cNvSpPr txBox="1">
            <a:spLocks/>
          </p:cNvSpPr>
          <p:nvPr/>
        </p:nvSpPr>
        <p:spPr>
          <a:xfrm>
            <a:off x="1956319" y="4638378"/>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17" name="Group 16">
            <a:extLst>
              <a:ext uri="{FF2B5EF4-FFF2-40B4-BE49-F238E27FC236}">
                <a16:creationId xmlns:a16="http://schemas.microsoft.com/office/drawing/2014/main" id="{9EA51BBB-CC93-1513-24C3-D16B713B5E26}"/>
              </a:ext>
            </a:extLst>
          </p:cNvPr>
          <p:cNvGrpSpPr/>
          <p:nvPr/>
        </p:nvGrpSpPr>
        <p:grpSpPr>
          <a:xfrm>
            <a:off x="-1" y="-5787"/>
            <a:ext cx="9143998" cy="165595"/>
            <a:chOff x="374266" y="2474302"/>
            <a:chExt cx="13719657" cy="820603"/>
          </a:xfrm>
        </p:grpSpPr>
        <p:sp>
          <p:nvSpPr>
            <p:cNvPr id="5" name="Arrow: Pentagon 4">
              <a:extLst>
                <a:ext uri="{FF2B5EF4-FFF2-40B4-BE49-F238E27FC236}">
                  <a16:creationId xmlns:a16="http://schemas.microsoft.com/office/drawing/2014/main" id="{80B61289-9526-019C-602D-D81304866502}"/>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2" name="Arrow: Chevron 11">
              <a:extLst>
                <a:ext uri="{FF2B5EF4-FFF2-40B4-BE49-F238E27FC236}">
                  <a16:creationId xmlns:a16="http://schemas.microsoft.com/office/drawing/2014/main" id="{D711DE40-8DB2-B429-82B3-95B6FE0D4392}"/>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3" name="Arrow: Chevron 12">
              <a:extLst>
                <a:ext uri="{FF2B5EF4-FFF2-40B4-BE49-F238E27FC236}">
                  <a16:creationId xmlns:a16="http://schemas.microsoft.com/office/drawing/2014/main" id="{3A858239-A5D3-FC3F-6439-35E9D5B68919}"/>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4" name="Arrow: Chevron 13">
              <a:extLst>
                <a:ext uri="{FF2B5EF4-FFF2-40B4-BE49-F238E27FC236}">
                  <a16:creationId xmlns:a16="http://schemas.microsoft.com/office/drawing/2014/main" id="{87EB8583-9150-2F3B-6292-4924980D7E91}"/>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5" name="Arrow: Chevron 14">
              <a:extLst>
                <a:ext uri="{FF2B5EF4-FFF2-40B4-BE49-F238E27FC236}">
                  <a16:creationId xmlns:a16="http://schemas.microsoft.com/office/drawing/2014/main" id="{7AEE445B-D921-C2DE-65D1-F65AF8BC926D}"/>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6" name="Arrow: Chevron 15">
              <a:extLst>
                <a:ext uri="{FF2B5EF4-FFF2-40B4-BE49-F238E27FC236}">
                  <a16:creationId xmlns:a16="http://schemas.microsoft.com/office/drawing/2014/main" id="{F4B640FE-2644-F393-97EE-85B8A9DD4065}"/>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39609029"/>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8FEF4E-F776-E64E-4F8F-CDE26468BFEC}"/>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3467B088-A2BB-FAD6-8323-1742F7D79312}"/>
              </a:ext>
            </a:extLst>
          </p:cNvPr>
          <p:cNvSpPr>
            <a:spLocks noGrp="1"/>
          </p:cNvSpPr>
          <p:nvPr>
            <p:ph type="body" sz="quarter" idx="11"/>
          </p:nvPr>
        </p:nvSpPr>
        <p:spPr/>
        <p:txBody>
          <a:bodyPr>
            <a:normAutofit/>
          </a:bodyPr>
          <a:lstStyle/>
          <a:p>
            <a:r>
              <a:rPr lang="en-GB">
                <a:cs typeface="Arial"/>
              </a:rPr>
              <a:t>Our Vision</a:t>
            </a:r>
            <a:endParaRPr lang="en-GB"/>
          </a:p>
        </p:txBody>
      </p:sp>
      <p:grpSp>
        <p:nvGrpSpPr>
          <p:cNvPr id="2" name="Group 1">
            <a:extLst>
              <a:ext uri="{FF2B5EF4-FFF2-40B4-BE49-F238E27FC236}">
                <a16:creationId xmlns:a16="http://schemas.microsoft.com/office/drawing/2014/main" id="{2821CDB6-CCEE-E917-BF6D-2684464C1012}"/>
              </a:ext>
            </a:extLst>
          </p:cNvPr>
          <p:cNvGrpSpPr/>
          <p:nvPr/>
        </p:nvGrpSpPr>
        <p:grpSpPr>
          <a:xfrm>
            <a:off x="-1" y="-5787"/>
            <a:ext cx="9143998" cy="165595"/>
            <a:chOff x="374266" y="2474302"/>
            <a:chExt cx="13719657" cy="820603"/>
          </a:xfrm>
        </p:grpSpPr>
        <p:sp>
          <p:nvSpPr>
            <p:cNvPr id="5" name="Arrow: Pentagon 4">
              <a:extLst>
                <a:ext uri="{FF2B5EF4-FFF2-40B4-BE49-F238E27FC236}">
                  <a16:creationId xmlns:a16="http://schemas.microsoft.com/office/drawing/2014/main" id="{03DD1E97-1017-A90E-450D-A225FFF8F6E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4F5C087D-6CC5-011D-D1D0-6E1112FE472B}"/>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B1CBB975-66BD-01F5-6D32-C4CAE4A914C6}"/>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7BFC2811-2B6C-D121-E0A0-0976DDC0C133}"/>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9" name="Arrow: Chevron 8">
              <a:extLst>
                <a:ext uri="{FF2B5EF4-FFF2-40B4-BE49-F238E27FC236}">
                  <a16:creationId xmlns:a16="http://schemas.microsoft.com/office/drawing/2014/main" id="{9FD3C893-FB60-D231-35D4-C07CB22B7A44}"/>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0" name="Arrow: Chevron 9">
              <a:extLst>
                <a:ext uri="{FF2B5EF4-FFF2-40B4-BE49-F238E27FC236}">
                  <a16:creationId xmlns:a16="http://schemas.microsoft.com/office/drawing/2014/main" id="{223A1946-C3B6-8E12-1BF2-117C7ED41883}"/>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11" name="Footer Placeholder 3">
            <a:extLst>
              <a:ext uri="{FF2B5EF4-FFF2-40B4-BE49-F238E27FC236}">
                <a16:creationId xmlns:a16="http://schemas.microsoft.com/office/drawing/2014/main" id="{59EDB584-988A-B0B8-088C-85EC7FEFCDA8}"/>
              </a:ext>
            </a:extLst>
          </p:cNvPr>
          <p:cNvSpPr txBox="1">
            <a:spLocks/>
          </p:cNvSpPr>
          <p:nvPr/>
        </p:nvSpPr>
        <p:spPr>
          <a:xfrm>
            <a:off x="2052049" y="464368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112825673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hossili Bay in Wales is named the best beach in Europe | The Independent |  The Independent">
            <a:extLst>
              <a:ext uri="{FF2B5EF4-FFF2-40B4-BE49-F238E27FC236}">
                <a16:creationId xmlns:a16="http://schemas.microsoft.com/office/drawing/2014/main" id="{18A30B24-D63A-4479-30AC-3D2BB3B80D6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560" r="13073"/>
          <a:stretch/>
        </p:blipFill>
        <p:spPr bwMode="auto">
          <a:xfrm>
            <a:off x="5185482" y="-1"/>
            <a:ext cx="3958514" cy="466198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FD41259-0032-2062-3C9B-EEBEE1DCAD24}"/>
              </a:ext>
            </a:extLst>
          </p:cNvPr>
          <p:cNvSpPr>
            <a:spLocks noGrp="1"/>
          </p:cNvSpPr>
          <p:nvPr>
            <p:ph type="title"/>
          </p:nvPr>
        </p:nvSpPr>
        <p:spPr>
          <a:xfrm>
            <a:off x="93600" y="-6364"/>
            <a:ext cx="8416734" cy="517164"/>
          </a:xfrm>
        </p:spPr>
        <p:txBody>
          <a:bodyPr>
            <a:normAutofit fontScale="90000"/>
          </a:bodyPr>
          <a:lstStyle/>
          <a:p>
            <a:r>
              <a:rPr lang="en-GB" sz="2400">
                <a:latin typeface="Gill Sans MT"/>
              </a:rPr>
              <a:t>Contents</a:t>
            </a:r>
            <a:r>
              <a:rPr lang="en-GB" sz="3200">
                <a:latin typeface="Gill Sans MT"/>
              </a:rPr>
              <a:t> </a:t>
            </a:r>
          </a:p>
        </p:txBody>
      </p:sp>
      <p:sp>
        <p:nvSpPr>
          <p:cNvPr id="4" name="Footer Placeholder 3">
            <a:extLst>
              <a:ext uri="{FF2B5EF4-FFF2-40B4-BE49-F238E27FC236}">
                <a16:creationId xmlns:a16="http://schemas.microsoft.com/office/drawing/2014/main" id="{6CEA3922-03F1-A354-EB35-B0CBA90D33D8}"/>
              </a:ext>
            </a:extLst>
          </p:cNvPr>
          <p:cNvSpPr>
            <a:spLocks noGrp="1"/>
          </p:cNvSpPr>
          <p:nvPr>
            <p:ph type="ftr" sz="quarter" idx="3"/>
          </p:nvPr>
        </p:nvSpPr>
        <p:spPr>
          <a:xfrm>
            <a:off x="2219760" y="4661984"/>
            <a:ext cx="4944979" cy="270711"/>
          </a:xfrm>
        </p:spPr>
        <p:txBody>
          <a:bodyPr/>
          <a:lstStyle/>
          <a:p>
            <a:r>
              <a:rPr lang="en-GB">
                <a:latin typeface="Arial Black" panose="020B0A04020102020204" pitchFamily="34" charset="0"/>
              </a:rPr>
              <a:t>Digitally Enabling The One Bay Way</a:t>
            </a:r>
          </a:p>
        </p:txBody>
      </p:sp>
      <p:graphicFrame>
        <p:nvGraphicFramePr>
          <p:cNvPr id="7" name="Table 6">
            <a:extLst>
              <a:ext uri="{FF2B5EF4-FFF2-40B4-BE49-F238E27FC236}">
                <a16:creationId xmlns:a16="http://schemas.microsoft.com/office/drawing/2014/main" id="{E4A1D944-3A29-9519-9FE1-7124161D8E30}"/>
              </a:ext>
            </a:extLst>
          </p:cNvPr>
          <p:cNvGraphicFramePr>
            <a:graphicFrameLocks noGrp="1"/>
          </p:cNvGraphicFramePr>
          <p:nvPr>
            <p:extLst>
              <p:ext uri="{D42A27DB-BD31-4B8C-83A1-F6EECF244321}">
                <p14:modId xmlns:p14="http://schemas.microsoft.com/office/powerpoint/2010/main" val="276608055"/>
              </p:ext>
            </p:extLst>
          </p:nvPr>
        </p:nvGraphicFramePr>
        <p:xfrm>
          <a:off x="142875" y="510799"/>
          <a:ext cx="5042606" cy="4105675"/>
        </p:xfrm>
        <a:graphic>
          <a:graphicData uri="http://schemas.openxmlformats.org/drawingml/2006/table">
            <a:tbl>
              <a:tblPr firstRow="1" bandRow="1">
                <a:tableStyleId>{5940675A-B579-460E-94D1-54222C63F5DA}</a:tableStyleId>
              </a:tblPr>
              <a:tblGrid>
                <a:gridCol w="458947">
                  <a:extLst>
                    <a:ext uri="{9D8B030D-6E8A-4147-A177-3AD203B41FA5}">
                      <a16:colId xmlns:a16="http://schemas.microsoft.com/office/drawing/2014/main" val="2275579043"/>
                    </a:ext>
                  </a:extLst>
                </a:gridCol>
                <a:gridCol w="3710581">
                  <a:extLst>
                    <a:ext uri="{9D8B030D-6E8A-4147-A177-3AD203B41FA5}">
                      <a16:colId xmlns:a16="http://schemas.microsoft.com/office/drawing/2014/main" val="1870967752"/>
                    </a:ext>
                  </a:extLst>
                </a:gridCol>
                <a:gridCol w="873078">
                  <a:extLst>
                    <a:ext uri="{9D8B030D-6E8A-4147-A177-3AD203B41FA5}">
                      <a16:colId xmlns:a16="http://schemas.microsoft.com/office/drawing/2014/main" val="3850148591"/>
                    </a:ext>
                  </a:extLst>
                </a:gridCol>
              </a:tblGrid>
              <a:tr h="360290">
                <a:tc>
                  <a:txBody>
                    <a:bodyPr/>
                    <a:lstStyle/>
                    <a:p>
                      <a:r>
                        <a:rPr lang="en-GB" sz="800" b="1">
                          <a:solidFill>
                            <a:srgbClr val="1F355E"/>
                          </a:solidFill>
                          <a:latin typeface="Arial Black"/>
                        </a:rPr>
                        <a:t>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800" b="1">
                          <a:solidFill>
                            <a:srgbClr val="1F355E"/>
                          </a:solidFill>
                          <a:latin typeface="Arial Black"/>
                        </a:rPr>
                        <a:t>Executive Summary</a:t>
                      </a:r>
                    </a:p>
                    <a:p>
                      <a:pPr algn="l"/>
                      <a:endParaRPr lang="en-GB" sz="800" b="1">
                        <a:solidFill>
                          <a:srgbClr val="1F355E"/>
                        </a:solidFill>
                        <a:latin typeface="Arial Black"/>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800">
                          <a:solidFill>
                            <a:srgbClr val="1F355E"/>
                          </a:solidFill>
                          <a:latin typeface="Arial Black"/>
                        </a:rPr>
                        <a:t>p.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793017670"/>
                  </a:ext>
                </a:extLst>
              </a:tr>
              <a:tr h="618472">
                <a:tc>
                  <a:txBody>
                    <a:bodyPr/>
                    <a:lstStyle/>
                    <a:p>
                      <a:r>
                        <a:rPr lang="en-GB" sz="800" b="1">
                          <a:solidFill>
                            <a:srgbClr val="1F355E"/>
                          </a:solidFill>
                          <a:latin typeface="Arial Black"/>
                        </a:rPr>
                        <a:t>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800" b="1">
                          <a:solidFill>
                            <a:srgbClr val="1F355E"/>
                          </a:solidFill>
                          <a:latin typeface="Arial Black"/>
                        </a:rPr>
                        <a:t>Our Context</a:t>
                      </a:r>
                    </a:p>
                    <a:p>
                      <a:pPr marL="171450" indent="-171450" algn="l">
                        <a:buFont typeface="Arial" panose="020B0604020202020204" pitchFamily="34" charset="0"/>
                        <a:buChar char="•"/>
                      </a:pPr>
                      <a:r>
                        <a:rPr lang="en-GB" sz="800" b="0">
                          <a:solidFill>
                            <a:srgbClr val="1F355E"/>
                          </a:solidFill>
                          <a:latin typeface="Arial Black"/>
                        </a:rPr>
                        <a:t>SBU’s </a:t>
                      </a:r>
                      <a:r>
                        <a:rPr lang="en-GB" sz="800" b="0" strike="noStrike">
                          <a:solidFill>
                            <a:srgbClr val="1F355E"/>
                          </a:solidFill>
                          <a:latin typeface="Arial Black"/>
                        </a:rPr>
                        <a:t>Digital</a:t>
                      </a:r>
                      <a:r>
                        <a:rPr lang="en-GB" sz="800" b="0">
                          <a:solidFill>
                            <a:srgbClr val="1F355E"/>
                          </a:solidFill>
                          <a:latin typeface="Arial Black"/>
                        </a:rPr>
                        <a:t> Journey</a:t>
                      </a:r>
                    </a:p>
                    <a:p>
                      <a:pPr marL="171450" indent="-171450" algn="l">
                        <a:buFont typeface="Arial" panose="020B0604020202020204" pitchFamily="34" charset="0"/>
                        <a:buChar char="•"/>
                      </a:pPr>
                      <a:r>
                        <a:rPr lang="en-GB" sz="800" b="0">
                          <a:solidFill>
                            <a:srgbClr val="1F355E"/>
                          </a:solidFill>
                          <a:latin typeface="Arial Black"/>
                        </a:rPr>
                        <a:t>Interfacing with existing partnerships and strategies</a:t>
                      </a:r>
                    </a:p>
                    <a:p>
                      <a:pPr marL="171450" indent="-171450" algn="l">
                        <a:buFont typeface="Arial" panose="020B0604020202020204" pitchFamily="34" charset="0"/>
                        <a:buChar char="•"/>
                      </a:pPr>
                      <a:r>
                        <a:rPr lang="en-GB" sz="800" b="0">
                          <a:solidFill>
                            <a:srgbClr val="1F355E"/>
                          </a:solidFill>
                          <a:latin typeface="Arial Black"/>
                        </a:rPr>
                        <a:t>Digital Inclusion Matters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800">
                          <a:solidFill>
                            <a:srgbClr val="1F355E"/>
                          </a:solidFill>
                          <a:latin typeface="Arial Black"/>
                        </a:rPr>
                        <a:t>p. 10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220026715"/>
                  </a:ext>
                </a:extLst>
              </a:tr>
              <a:tr h="868993">
                <a:tc>
                  <a:txBody>
                    <a:bodyPr/>
                    <a:lstStyle/>
                    <a:p>
                      <a:r>
                        <a:rPr lang="en-GB" sz="800" b="1">
                          <a:solidFill>
                            <a:srgbClr val="1F355E"/>
                          </a:solidFill>
                          <a:latin typeface="Arial Black"/>
                        </a:rPr>
                        <a:t>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800" b="1">
                          <a:solidFill>
                            <a:srgbClr val="1F355E"/>
                          </a:solidFill>
                          <a:latin typeface="Arial Black"/>
                        </a:rPr>
                        <a:t>Our Vision</a:t>
                      </a:r>
                    </a:p>
                    <a:p>
                      <a:pPr marL="171450" indent="-171450" algn="l">
                        <a:buFont typeface="Arial" panose="020B0604020202020204" pitchFamily="34" charset="0"/>
                        <a:buChar char="•"/>
                      </a:pPr>
                      <a:r>
                        <a:rPr lang="en-GB" sz="800" b="0">
                          <a:solidFill>
                            <a:srgbClr val="1F355E"/>
                          </a:solidFill>
                          <a:latin typeface="Arial Black"/>
                        </a:rPr>
                        <a:t>The Strategy Framework and the </a:t>
                      </a:r>
                      <a:r>
                        <a:rPr lang="en-GB" sz="800" b="0" strike="noStrike">
                          <a:solidFill>
                            <a:srgbClr val="1F355E"/>
                          </a:solidFill>
                          <a:latin typeface="Arial Black"/>
                        </a:rPr>
                        <a:t>Digital</a:t>
                      </a:r>
                      <a:r>
                        <a:rPr lang="en-GB" sz="800" b="0">
                          <a:solidFill>
                            <a:srgbClr val="1F355E"/>
                          </a:solidFill>
                          <a:latin typeface="Arial Black"/>
                        </a:rPr>
                        <a:t> Vision</a:t>
                      </a:r>
                    </a:p>
                    <a:p>
                      <a:pPr marL="171450" marR="0" lvl="0" indent="-171450" algn="l" defTabSz="309563"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b="0">
                          <a:solidFill>
                            <a:srgbClr val="1F355E"/>
                          </a:solidFill>
                          <a:latin typeface="Arial Black"/>
                        </a:rPr>
                        <a:t>Adapting as an Organisation </a:t>
                      </a:r>
                    </a:p>
                    <a:p>
                      <a:pPr marL="171450" indent="-171450" algn="l">
                        <a:buFont typeface="Arial" panose="020B0604020202020204" pitchFamily="34" charset="0"/>
                        <a:buChar char="•"/>
                      </a:pPr>
                      <a:r>
                        <a:rPr lang="en-GB" sz="800" b="0">
                          <a:solidFill>
                            <a:srgbClr val="1F355E"/>
                          </a:solidFill>
                          <a:latin typeface="Arial Black"/>
                        </a:rPr>
                        <a:t>Our Digital Capabilities</a:t>
                      </a:r>
                    </a:p>
                    <a:p>
                      <a:pPr marL="171450" indent="-171450" algn="l">
                        <a:buFont typeface="Arial" panose="020B0604020202020204" pitchFamily="34" charset="0"/>
                        <a:buChar char="•"/>
                      </a:pPr>
                      <a:r>
                        <a:rPr lang="en-GB" sz="800" b="0">
                          <a:solidFill>
                            <a:srgbClr val="1F355E"/>
                          </a:solidFill>
                          <a:latin typeface="Arial Black"/>
                        </a:rPr>
                        <a:t>Digital Enablers Overview</a:t>
                      </a:r>
                    </a:p>
                    <a:p>
                      <a:pPr marL="171450" indent="-171450" algn="l">
                        <a:buFont typeface="Arial" panose="020B0604020202020204" pitchFamily="34" charset="0"/>
                        <a:buChar char="•"/>
                      </a:pPr>
                      <a:r>
                        <a:rPr lang="en-GB" sz="800" b="0">
                          <a:solidFill>
                            <a:srgbClr val="1F355E"/>
                          </a:solidFill>
                          <a:latin typeface="Arial Black"/>
                        </a:rPr>
                        <a:t>Expected Benefits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800">
                          <a:solidFill>
                            <a:srgbClr val="1F355E"/>
                          </a:solidFill>
                          <a:latin typeface="Arial Black"/>
                        </a:rPr>
                        <a:t>p. 18</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803382097"/>
                  </a:ext>
                </a:extLst>
              </a:tr>
              <a:tr h="1053157">
                <a:tc>
                  <a:txBody>
                    <a:bodyPr/>
                    <a:lstStyle/>
                    <a:p>
                      <a:r>
                        <a:rPr lang="en-GB" sz="800" b="1">
                          <a:solidFill>
                            <a:srgbClr val="1F355E"/>
                          </a:solidFill>
                          <a:latin typeface="Arial Black"/>
                        </a:rPr>
                        <a:t>4.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lvl="0" algn="l">
                        <a:buNone/>
                      </a:pPr>
                      <a:r>
                        <a:rPr lang="en-GB" sz="800" b="0" i="0" u="none" strike="noStrike" noProof="0">
                          <a:solidFill>
                            <a:srgbClr val="1F355E"/>
                          </a:solidFill>
                          <a:latin typeface="Arial Black"/>
                        </a:rPr>
                        <a:t>Digital Enablers</a:t>
                      </a:r>
                      <a:endParaRPr lang="en-GB"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Data &amp; Analytics: Overview</a:t>
                      </a:r>
                      <a:endParaRPr lang="en-GB"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Technology &amp; Digital : Overview</a:t>
                      </a:r>
                      <a:endParaRPr lang="en-GB"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Key Considerations for the EPR Strategy and final EPR Model</a:t>
                      </a:r>
                      <a:endParaRPr lang="en-GB"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High-level view of the number &amp; complexity of our digital systems</a:t>
                      </a:r>
                      <a:endParaRPr lang="en-GB"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Workforce &amp; Culture: Overview</a:t>
                      </a:r>
                      <a:endParaRPr lang="en-GB"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Expected Benefits and Outcomes of Digitally Enabling The One Bay Way</a:t>
                      </a:r>
                      <a:endParaRPr lang="en-GB" sz="8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lvl="0" algn="l">
                        <a:buNone/>
                      </a:pPr>
                      <a:r>
                        <a:rPr lang="en-GB" sz="800" b="0" i="0" u="none" strike="noStrike" noProof="0">
                          <a:solidFill>
                            <a:srgbClr val="1F355E"/>
                          </a:solidFill>
                          <a:latin typeface="Arial Black"/>
                        </a:rPr>
                        <a:t>p. 31</a:t>
                      </a:r>
                      <a:endParaRPr lang="en-GB" sz="8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3278263525"/>
                  </a:ext>
                </a:extLst>
              </a:tr>
              <a:tr h="947280">
                <a:tc>
                  <a:txBody>
                    <a:bodyPr/>
                    <a:lstStyle/>
                    <a:p>
                      <a:pPr lvl="0">
                        <a:buNone/>
                      </a:pPr>
                      <a:r>
                        <a:rPr lang="en-GB" sz="800" b="1">
                          <a:solidFill>
                            <a:srgbClr val="1F355E"/>
                          </a:solidFill>
                          <a:latin typeface="Arial Black"/>
                        </a:rPr>
                        <a:t>5.</a:t>
                      </a:r>
                    </a:p>
                  </a:txBody>
                  <a:tcPr>
                    <a:lnL w="0">
                      <a:noFill/>
                    </a:lnL>
                    <a:lnR w="0">
                      <a:noFill/>
                    </a:lnR>
                    <a:lnT w="0">
                      <a:noFill/>
                    </a:lnT>
                    <a:lnB w="0">
                      <a:noFill/>
                    </a:lnB>
                    <a:lnTlToBr w="0">
                      <a:noFill/>
                    </a:lnTlToBr>
                    <a:lnBlToTr w="0">
                      <a:noFill/>
                    </a:lnBlToTr>
                    <a:solidFill>
                      <a:srgbClr val="F4F4F4"/>
                    </a:solidFill>
                  </a:tcPr>
                </a:tc>
                <a:tc>
                  <a:txBody>
                    <a:bodyPr/>
                    <a:lstStyle/>
                    <a:p>
                      <a:pPr lvl="0" algn="l">
                        <a:buNone/>
                      </a:pPr>
                      <a:r>
                        <a:rPr lang="en-GB" sz="800" b="1" i="0" u="none" strike="noStrike" noProof="0">
                          <a:solidFill>
                            <a:srgbClr val="1F355E"/>
                          </a:solidFill>
                          <a:latin typeface="Arial Black"/>
                        </a:rPr>
                        <a:t>Our Plan</a:t>
                      </a:r>
                      <a:endParaRPr lang="en-US"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Digital Enabling The One Bay Way Overview</a:t>
                      </a:r>
                      <a:endParaRPr lang="en-US"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Our 3-Year Transformation Plan </a:t>
                      </a:r>
                      <a:endParaRPr lang="en-US"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Key Solutions Across the Five Clinical Programmes</a:t>
                      </a:r>
                      <a:endParaRPr lang="en-US"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High-level Digital Strategy Investment Requirement</a:t>
                      </a:r>
                      <a:endParaRPr lang="en-GB" sz="800"/>
                    </a:p>
                  </a:txBody>
                  <a:tcPr>
                    <a:lnL w="0">
                      <a:noFill/>
                    </a:lnL>
                    <a:lnR w="0">
                      <a:noFill/>
                    </a:lnR>
                    <a:lnT w="0">
                      <a:noFill/>
                    </a:lnT>
                    <a:lnB w="0">
                      <a:noFill/>
                    </a:lnB>
                    <a:lnTlToBr w="0">
                      <a:noFill/>
                    </a:lnTlToBr>
                    <a:lnBlToTr w="0">
                      <a:noFill/>
                    </a:lnBlToTr>
                    <a:solidFill>
                      <a:srgbClr val="F4F4F4"/>
                    </a:solidFill>
                  </a:tcPr>
                </a:tc>
                <a:tc>
                  <a:txBody>
                    <a:bodyPr/>
                    <a:lstStyle/>
                    <a:p>
                      <a:pPr lvl="0" algn="l">
                        <a:buNone/>
                      </a:pPr>
                      <a:r>
                        <a:rPr lang="en-GB" sz="800" b="0" i="0" u="none" strike="noStrike" noProof="0">
                          <a:solidFill>
                            <a:srgbClr val="1F355E"/>
                          </a:solidFill>
                          <a:latin typeface="Arial Black"/>
                        </a:rPr>
                        <a:t>p. 38</a:t>
                      </a:r>
                      <a:endParaRPr lang="en-US" sz="800"/>
                    </a:p>
                  </a:txBody>
                  <a:tcPr>
                    <a:lnL w="0">
                      <a:noFill/>
                    </a:lnL>
                    <a:lnR w="0">
                      <a:noFill/>
                    </a:lnR>
                    <a:lnT w="0">
                      <a:noFill/>
                    </a:lnT>
                    <a:lnB w="0">
                      <a:noFill/>
                    </a:lnB>
                    <a:lnTlToBr w="0">
                      <a:noFill/>
                    </a:lnTlToBr>
                    <a:lnBlToTr w="0">
                      <a:noFill/>
                    </a:lnBlToTr>
                    <a:solidFill>
                      <a:srgbClr val="F4F4F4"/>
                    </a:solidFill>
                  </a:tcPr>
                </a:tc>
                <a:extLst>
                  <a:ext uri="{0D108BD9-81ED-4DB2-BD59-A6C34878D82A}">
                    <a16:rowId xmlns:a16="http://schemas.microsoft.com/office/drawing/2014/main" val="2539671938"/>
                  </a:ext>
                </a:extLst>
              </a:tr>
            </a:tbl>
          </a:graphicData>
        </a:graphic>
      </p:graphicFrame>
      <p:grpSp>
        <p:nvGrpSpPr>
          <p:cNvPr id="3" name="Group 2">
            <a:extLst>
              <a:ext uri="{FF2B5EF4-FFF2-40B4-BE49-F238E27FC236}">
                <a16:creationId xmlns:a16="http://schemas.microsoft.com/office/drawing/2014/main" id="{1D419606-A2B4-CCAB-925E-A0FC3F6645F2}"/>
              </a:ext>
            </a:extLst>
          </p:cNvPr>
          <p:cNvGrpSpPr/>
          <p:nvPr/>
        </p:nvGrpSpPr>
        <p:grpSpPr>
          <a:xfrm>
            <a:off x="-1" y="0"/>
            <a:ext cx="9143998" cy="165595"/>
            <a:chOff x="374266" y="2474302"/>
            <a:chExt cx="13719657" cy="820603"/>
          </a:xfrm>
        </p:grpSpPr>
        <p:sp>
          <p:nvSpPr>
            <p:cNvPr id="5" name="Arrow: Pentagon 4">
              <a:extLst>
                <a:ext uri="{FF2B5EF4-FFF2-40B4-BE49-F238E27FC236}">
                  <a16:creationId xmlns:a16="http://schemas.microsoft.com/office/drawing/2014/main" id="{19FD6D8B-533F-06A0-43E8-CBCD86C6FDF3}"/>
                </a:ext>
              </a:extLst>
            </p:cNvPr>
            <p:cNvSpPr/>
            <p:nvPr/>
          </p:nvSpPr>
          <p:spPr>
            <a:xfrm>
              <a:off x="374266" y="2474302"/>
              <a:ext cx="2448389" cy="820603"/>
            </a:xfrm>
            <a:prstGeom prst="homePlate">
              <a:avLst/>
            </a:prstGeom>
            <a:solidFill>
              <a:schemeClr val="accent3"/>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8A87E83D-04D9-28E0-FCE1-D54DBB7FBF71}"/>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81147291-C11C-F315-F60B-D7672DA490EC}"/>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6" name="Arrow: Chevron 15">
              <a:extLst>
                <a:ext uri="{FF2B5EF4-FFF2-40B4-BE49-F238E27FC236}">
                  <a16:creationId xmlns:a16="http://schemas.microsoft.com/office/drawing/2014/main" id="{848F17DE-010F-15FA-768B-3C5865DF19A3}"/>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17" name="Arrow: Chevron 16">
              <a:extLst>
                <a:ext uri="{FF2B5EF4-FFF2-40B4-BE49-F238E27FC236}">
                  <a16:creationId xmlns:a16="http://schemas.microsoft.com/office/drawing/2014/main" id="{A7633AFB-230C-7D0D-D8B0-DE25DA79E5F9}"/>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18" name="Arrow: Chevron 17">
              <a:extLst>
                <a:ext uri="{FF2B5EF4-FFF2-40B4-BE49-F238E27FC236}">
                  <a16:creationId xmlns:a16="http://schemas.microsoft.com/office/drawing/2014/main" id="{65AFD658-5748-A3D0-F5E0-B8FE5BF78F24}"/>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Tree>
    <p:extLst>
      <p:ext uri="{BB962C8B-B14F-4D97-AF65-F5344CB8AC3E}">
        <p14:creationId xmlns:p14="http://schemas.microsoft.com/office/powerpoint/2010/main" val="4130647605"/>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74A58B4C-5A70-8441-9E6E-273608BD5F7A}"/>
              </a:ext>
            </a:extLst>
          </p:cNvPr>
          <p:cNvGrpSpPr/>
          <p:nvPr/>
        </p:nvGrpSpPr>
        <p:grpSpPr>
          <a:xfrm>
            <a:off x="2927135" y="788373"/>
            <a:ext cx="3941665" cy="3566753"/>
            <a:chOff x="1997124" y="847012"/>
            <a:chExt cx="8262987" cy="3566753"/>
          </a:xfrm>
        </p:grpSpPr>
        <p:cxnSp>
          <p:nvCxnSpPr>
            <p:cNvPr id="51" name="Connector: Elbow 50">
              <a:extLst>
                <a:ext uri="{FF2B5EF4-FFF2-40B4-BE49-F238E27FC236}">
                  <a16:creationId xmlns:a16="http://schemas.microsoft.com/office/drawing/2014/main" id="{3DE3ED34-EAF1-222B-C68D-00499B6A5C57}"/>
                </a:ext>
              </a:extLst>
            </p:cNvPr>
            <p:cNvCxnSpPr>
              <a:cxnSpLocks/>
            </p:cNvCxnSpPr>
            <p:nvPr/>
          </p:nvCxnSpPr>
          <p:spPr>
            <a:xfrm rot="16200000" flipH="1">
              <a:off x="8689210" y="2732830"/>
              <a:ext cx="428899" cy="564388"/>
            </a:xfrm>
            <a:prstGeom prst="bentConnector3">
              <a:avLst>
                <a:gd name="adj1" fmla="val 3807"/>
              </a:avLst>
            </a:prstGeom>
            <a:noFill/>
            <a:ln w="28575" cap="flat">
              <a:solidFill>
                <a:schemeClr val="accent2">
                  <a:lumMod val="5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28" name="Straight Connector 27">
              <a:extLst>
                <a:ext uri="{FF2B5EF4-FFF2-40B4-BE49-F238E27FC236}">
                  <a16:creationId xmlns:a16="http://schemas.microsoft.com/office/drawing/2014/main" id="{E20BAA98-CA4C-E69E-ADB6-035C0FFF15E9}"/>
                </a:ext>
              </a:extLst>
            </p:cNvPr>
            <p:cNvCxnSpPr>
              <a:cxnSpLocks/>
            </p:cNvCxnSpPr>
            <p:nvPr/>
          </p:nvCxnSpPr>
          <p:spPr>
            <a:xfrm>
              <a:off x="1997124" y="2350558"/>
              <a:ext cx="316106" cy="0"/>
            </a:xfrm>
            <a:prstGeom prst="line">
              <a:avLst/>
            </a:prstGeom>
            <a:noFill/>
            <a:ln w="28575" cap="flat" cmpd="sng" algn="ctr">
              <a:solidFill>
                <a:schemeClr val="accent1"/>
              </a:solidFill>
              <a:prstDash val="solid"/>
              <a:miter lim="800000"/>
            </a:ln>
            <a:effectLst/>
          </p:spPr>
        </p:cxnSp>
        <p:cxnSp>
          <p:nvCxnSpPr>
            <p:cNvPr id="43" name="Straight Connector 42">
              <a:extLst>
                <a:ext uri="{FF2B5EF4-FFF2-40B4-BE49-F238E27FC236}">
                  <a16:creationId xmlns:a16="http://schemas.microsoft.com/office/drawing/2014/main" id="{B9AD1CCC-A521-8E35-A6DB-25C0BA8F2BBD}"/>
                </a:ext>
              </a:extLst>
            </p:cNvPr>
            <p:cNvCxnSpPr>
              <a:cxnSpLocks/>
            </p:cNvCxnSpPr>
            <p:nvPr/>
          </p:nvCxnSpPr>
          <p:spPr>
            <a:xfrm>
              <a:off x="8683201" y="3229474"/>
              <a:ext cx="1078824" cy="0"/>
            </a:xfrm>
            <a:prstGeom prst="line">
              <a:avLst/>
            </a:prstGeom>
            <a:noFill/>
            <a:ln w="28575" cap="flat" cmpd="sng" algn="ctr">
              <a:solidFill>
                <a:schemeClr val="accent2">
                  <a:lumMod val="50000"/>
                </a:schemeClr>
              </a:solidFill>
              <a:prstDash val="solid"/>
              <a:miter lim="800000"/>
            </a:ln>
            <a:effectLst/>
          </p:spPr>
        </p:cxnSp>
        <p:sp>
          <p:nvSpPr>
            <p:cNvPr id="3" name="Rectangle 2">
              <a:extLst>
                <a:ext uri="{FF2B5EF4-FFF2-40B4-BE49-F238E27FC236}">
                  <a16:creationId xmlns:a16="http://schemas.microsoft.com/office/drawing/2014/main" id="{0212B69D-0400-EF79-C9DF-4E3C79F8A3D1}"/>
                </a:ext>
              </a:extLst>
            </p:cNvPr>
            <p:cNvSpPr/>
            <p:nvPr/>
          </p:nvSpPr>
          <p:spPr>
            <a:xfrm>
              <a:off x="2342271" y="847012"/>
              <a:ext cx="6288258" cy="51944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b="0" kern="1200">
                  <a:solidFill>
                    <a:prstClr val="white"/>
                  </a:solidFill>
                  <a:latin typeface="Arial Black" panose="020B0A04020102020204" pitchFamily="34" charset="0"/>
                  <a:sym typeface="Helvetica Neue Medium"/>
                </a:rPr>
                <a:t>SBU’s Digital Vision</a:t>
              </a:r>
            </a:p>
          </p:txBody>
        </p:sp>
        <p:cxnSp>
          <p:nvCxnSpPr>
            <p:cNvPr id="4" name="Straight Connector 3">
              <a:extLst>
                <a:ext uri="{FF2B5EF4-FFF2-40B4-BE49-F238E27FC236}">
                  <a16:creationId xmlns:a16="http://schemas.microsoft.com/office/drawing/2014/main" id="{856A77C1-3151-ACDD-BE3C-2C86FE20A15C}"/>
                </a:ext>
              </a:extLst>
            </p:cNvPr>
            <p:cNvCxnSpPr>
              <a:cxnSpLocks/>
            </p:cNvCxnSpPr>
            <p:nvPr/>
          </p:nvCxnSpPr>
          <p:spPr>
            <a:xfrm>
              <a:off x="8440401" y="1581332"/>
              <a:ext cx="1819710" cy="0"/>
            </a:xfrm>
            <a:prstGeom prst="line">
              <a:avLst/>
            </a:prstGeom>
            <a:noFill/>
            <a:ln w="28575" cap="flat" cmpd="sng" algn="ctr">
              <a:solidFill>
                <a:schemeClr val="accent6">
                  <a:lumMod val="50000"/>
                </a:schemeClr>
              </a:solidFill>
              <a:prstDash val="solid"/>
              <a:miter lim="800000"/>
            </a:ln>
            <a:effectLst/>
          </p:spPr>
        </p:cxnSp>
        <p:grpSp>
          <p:nvGrpSpPr>
            <p:cNvPr id="23" name="Group 22">
              <a:extLst>
                <a:ext uri="{FF2B5EF4-FFF2-40B4-BE49-F238E27FC236}">
                  <a16:creationId xmlns:a16="http://schemas.microsoft.com/office/drawing/2014/main" id="{0D208B30-C432-50AC-8829-FD1BA041C0F3}"/>
                </a:ext>
              </a:extLst>
            </p:cNvPr>
            <p:cNvGrpSpPr/>
            <p:nvPr/>
          </p:nvGrpSpPr>
          <p:grpSpPr>
            <a:xfrm>
              <a:off x="2333208" y="1877396"/>
              <a:ext cx="6288257" cy="1995342"/>
              <a:chOff x="2254817" y="2388821"/>
              <a:chExt cx="7606059" cy="3313657"/>
            </a:xfrm>
          </p:grpSpPr>
          <p:sp>
            <p:nvSpPr>
              <p:cNvPr id="24" name="Rectangle: Rounded Corners 23">
                <a:extLst>
                  <a:ext uri="{FF2B5EF4-FFF2-40B4-BE49-F238E27FC236}">
                    <a16:creationId xmlns:a16="http://schemas.microsoft.com/office/drawing/2014/main" id="{92A5399B-FA99-4690-4856-686079198188}"/>
                  </a:ext>
                </a:extLst>
              </p:cNvPr>
              <p:cNvSpPr/>
              <p:nvPr/>
            </p:nvSpPr>
            <p:spPr>
              <a:xfrm>
                <a:off x="2254817" y="2388821"/>
                <a:ext cx="2340825" cy="3313657"/>
              </a:xfrm>
              <a:prstGeom prst="roundRect">
                <a:avLst/>
              </a:prstGeom>
              <a:solidFill>
                <a:srgbClr val="FFE5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defTabSz="685800" hangingPunct="1"/>
                <a:endParaRPr lang="en-GB" sz="1050" b="0" kern="1200">
                  <a:solidFill>
                    <a:prstClr val="white"/>
                  </a:solidFill>
                  <a:latin typeface="Helvetica Neue Medium"/>
                </a:endParaRPr>
              </a:p>
            </p:txBody>
          </p:sp>
          <p:sp>
            <p:nvSpPr>
              <p:cNvPr id="25" name="Rectangle: Rounded Corners 24">
                <a:extLst>
                  <a:ext uri="{FF2B5EF4-FFF2-40B4-BE49-F238E27FC236}">
                    <a16:creationId xmlns:a16="http://schemas.microsoft.com/office/drawing/2014/main" id="{C4DE9CB0-7F68-E2C2-8D2C-C30E46CE2348}"/>
                  </a:ext>
                </a:extLst>
              </p:cNvPr>
              <p:cNvSpPr/>
              <p:nvPr/>
            </p:nvSpPr>
            <p:spPr>
              <a:xfrm>
                <a:off x="4887434" y="2388821"/>
                <a:ext cx="2340825" cy="3313657"/>
              </a:xfrm>
              <a:prstGeom prst="round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defTabSz="685800" hangingPunct="1"/>
                <a:endParaRPr lang="en-GB" sz="1050" b="0" kern="1200">
                  <a:solidFill>
                    <a:prstClr val="white"/>
                  </a:solidFill>
                  <a:latin typeface="Helvetica Neue Medium"/>
                </a:endParaRPr>
              </a:p>
            </p:txBody>
          </p:sp>
          <p:sp>
            <p:nvSpPr>
              <p:cNvPr id="26" name="Rectangle: Rounded Corners 25">
                <a:extLst>
                  <a:ext uri="{FF2B5EF4-FFF2-40B4-BE49-F238E27FC236}">
                    <a16:creationId xmlns:a16="http://schemas.microsoft.com/office/drawing/2014/main" id="{DA4F9B9A-6F84-D522-EFBC-56868CD7AE60}"/>
                  </a:ext>
                </a:extLst>
              </p:cNvPr>
              <p:cNvSpPr/>
              <p:nvPr/>
            </p:nvSpPr>
            <p:spPr>
              <a:xfrm>
                <a:off x="7520051" y="2388821"/>
                <a:ext cx="2340825" cy="3313657"/>
              </a:xfrm>
              <a:prstGeom prst="roundRect">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defTabSz="685800" hangingPunct="1"/>
                <a:endParaRPr lang="en-GB" sz="1050" b="0" kern="1200">
                  <a:solidFill>
                    <a:prstClr val="white"/>
                  </a:solidFill>
                  <a:latin typeface="Helvetica Neue Medium"/>
                </a:endParaRPr>
              </a:p>
            </p:txBody>
          </p:sp>
        </p:grpSp>
        <p:grpSp>
          <p:nvGrpSpPr>
            <p:cNvPr id="30" name="Group 29">
              <a:extLst>
                <a:ext uri="{FF2B5EF4-FFF2-40B4-BE49-F238E27FC236}">
                  <a16:creationId xmlns:a16="http://schemas.microsoft.com/office/drawing/2014/main" id="{0C83A015-8B4E-5223-F744-0353FFF96DE6}"/>
                </a:ext>
              </a:extLst>
            </p:cNvPr>
            <p:cNvGrpSpPr/>
            <p:nvPr/>
          </p:nvGrpSpPr>
          <p:grpSpPr>
            <a:xfrm>
              <a:off x="2234869" y="3097724"/>
              <a:ext cx="6444924" cy="269381"/>
              <a:chOff x="1513729" y="2523452"/>
              <a:chExt cx="7562213" cy="330917"/>
            </a:xfrm>
            <a:solidFill>
              <a:schemeClr val="accent2">
                <a:lumMod val="20000"/>
                <a:lumOff val="80000"/>
              </a:schemeClr>
            </a:solidFill>
          </p:grpSpPr>
          <p:sp>
            <p:nvSpPr>
              <p:cNvPr id="32" name="Rectangle: Rounded Corners 31">
                <a:extLst>
                  <a:ext uri="{FF2B5EF4-FFF2-40B4-BE49-F238E27FC236}">
                    <a16:creationId xmlns:a16="http://schemas.microsoft.com/office/drawing/2014/main" id="{6337055E-1859-F85A-F446-A0A077F6A966}"/>
                  </a:ext>
                </a:extLst>
              </p:cNvPr>
              <p:cNvSpPr/>
              <p:nvPr/>
            </p:nvSpPr>
            <p:spPr>
              <a:xfrm>
                <a:off x="1513729" y="2523452"/>
                <a:ext cx="7562213" cy="330917"/>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hangingPunct="1"/>
                <a:endParaRPr lang="en-GB" sz="1050" b="0" kern="1200">
                  <a:solidFill>
                    <a:prstClr val="black"/>
                  </a:solidFill>
                  <a:latin typeface="Helvetica Neue Medium"/>
                </a:endParaRPr>
              </a:p>
            </p:txBody>
          </p:sp>
          <p:sp>
            <p:nvSpPr>
              <p:cNvPr id="33" name="Rectangle: Rounded Corners 32">
                <a:extLst>
                  <a:ext uri="{FF2B5EF4-FFF2-40B4-BE49-F238E27FC236}">
                    <a16:creationId xmlns:a16="http://schemas.microsoft.com/office/drawing/2014/main" id="{9B4FD4C5-180A-F70D-F786-1BC6D41001A6}"/>
                  </a:ext>
                </a:extLst>
              </p:cNvPr>
              <p:cNvSpPr/>
              <p:nvPr/>
            </p:nvSpPr>
            <p:spPr>
              <a:xfrm>
                <a:off x="3522640" y="2534196"/>
                <a:ext cx="4072361" cy="302204"/>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hangingPunct="1"/>
                <a:r>
                  <a:rPr lang="en-US" sz="1050" b="0" kern="1200">
                    <a:solidFill>
                      <a:srgbClr val="1F355E"/>
                    </a:solidFill>
                    <a:latin typeface="Arial Black" panose="020B0A04020102020204" pitchFamily="34" charset="0"/>
                  </a:rPr>
                  <a:t>Digital Services</a:t>
                </a:r>
                <a:endParaRPr lang="en-GB" sz="1050" b="0" kern="1200">
                  <a:solidFill>
                    <a:srgbClr val="1F355E"/>
                  </a:solidFill>
                  <a:latin typeface="Arial Black" panose="020B0A04020102020204" pitchFamily="34" charset="0"/>
                </a:endParaRPr>
              </a:p>
            </p:txBody>
          </p:sp>
        </p:grpSp>
        <p:sp>
          <p:nvSpPr>
            <p:cNvPr id="38" name="Rectangle: Rounded Corners 37">
              <a:extLst>
                <a:ext uri="{FF2B5EF4-FFF2-40B4-BE49-F238E27FC236}">
                  <a16:creationId xmlns:a16="http://schemas.microsoft.com/office/drawing/2014/main" id="{3C5795D3-30BA-AE8D-7715-F5B7FC46AA3E}"/>
                </a:ext>
              </a:extLst>
            </p:cNvPr>
            <p:cNvSpPr/>
            <p:nvPr/>
          </p:nvSpPr>
          <p:spPr>
            <a:xfrm>
              <a:off x="2234871" y="2609468"/>
              <a:ext cx="6448330" cy="394400"/>
            </a:xfrm>
            <a:prstGeom prst="round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hangingPunct="1"/>
              <a:r>
                <a:rPr lang="en-GB" sz="1050" b="0" kern="1200">
                  <a:solidFill>
                    <a:srgbClr val="1F355E"/>
                  </a:solidFill>
                  <a:latin typeface="Arial Black" panose="020B0A04020102020204" pitchFamily="34" charset="0"/>
                </a:rPr>
                <a:t>5 clinical programmes</a:t>
              </a:r>
            </a:p>
          </p:txBody>
        </p:sp>
        <p:sp>
          <p:nvSpPr>
            <p:cNvPr id="46" name="Rectangle: Rounded Corners 45">
              <a:extLst>
                <a:ext uri="{FF2B5EF4-FFF2-40B4-BE49-F238E27FC236}">
                  <a16:creationId xmlns:a16="http://schemas.microsoft.com/office/drawing/2014/main" id="{56916C74-BFC6-04D7-6DE1-DA3F0802E1C8}"/>
                </a:ext>
              </a:extLst>
            </p:cNvPr>
            <p:cNvSpPr/>
            <p:nvPr/>
          </p:nvSpPr>
          <p:spPr>
            <a:xfrm>
              <a:off x="2342272" y="3990217"/>
              <a:ext cx="6279193" cy="423548"/>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defTabSz="685800" hangingPunct="1"/>
              <a:r>
                <a:rPr lang="en-GB" sz="1100" b="0" kern="1200">
                  <a:solidFill>
                    <a:prstClr val="white"/>
                  </a:solidFill>
                  <a:latin typeface="Arial Black" panose="020B0A04020102020204" pitchFamily="34" charset="0"/>
                </a:rPr>
                <a:t>Organisational Functions</a:t>
              </a:r>
            </a:p>
          </p:txBody>
        </p:sp>
        <p:cxnSp>
          <p:nvCxnSpPr>
            <p:cNvPr id="49" name="Connector: Elbow 48">
              <a:extLst>
                <a:ext uri="{FF2B5EF4-FFF2-40B4-BE49-F238E27FC236}">
                  <a16:creationId xmlns:a16="http://schemas.microsoft.com/office/drawing/2014/main" id="{0AFAFEF3-4F82-6FF5-596A-B0A72547CFA1}"/>
                </a:ext>
              </a:extLst>
            </p:cNvPr>
            <p:cNvCxnSpPr>
              <a:cxnSpLocks/>
              <a:endCxn id="46" idx="1"/>
            </p:cNvCxnSpPr>
            <p:nvPr/>
          </p:nvCxnSpPr>
          <p:spPr>
            <a:xfrm rot="16200000" flipH="1">
              <a:off x="1258502" y="3118222"/>
              <a:ext cx="1851432" cy="316106"/>
            </a:xfrm>
            <a:prstGeom prst="bentConnector2">
              <a:avLst/>
            </a:prstGeom>
            <a:noFill/>
            <a:ln w="28575" cap="flat">
              <a:solidFill>
                <a:schemeClr val="accent1"/>
              </a:solidFill>
              <a:prstDash val="solid"/>
              <a:miter lim="400000"/>
            </a:ln>
            <a:effectLst/>
            <a:sp3d/>
          </p:spPr>
          <p:style>
            <a:lnRef idx="0">
              <a:scrgbClr r="0" g="0" b="0"/>
            </a:lnRef>
            <a:fillRef idx="0">
              <a:scrgbClr r="0" g="0" b="0"/>
            </a:fillRef>
            <a:effectRef idx="0">
              <a:scrgbClr r="0" g="0" b="0"/>
            </a:effectRef>
            <a:fontRef idx="none"/>
          </p:style>
        </p:cxnSp>
        <p:sp>
          <p:nvSpPr>
            <p:cNvPr id="7" name="Rectangle 6">
              <a:extLst>
                <a:ext uri="{FF2B5EF4-FFF2-40B4-BE49-F238E27FC236}">
                  <a16:creationId xmlns:a16="http://schemas.microsoft.com/office/drawing/2014/main" id="{749EF62C-C848-0394-64A0-3A3E711CC041}"/>
                </a:ext>
              </a:extLst>
            </p:cNvPr>
            <p:cNvSpPr/>
            <p:nvPr/>
          </p:nvSpPr>
          <p:spPr>
            <a:xfrm>
              <a:off x="2342271" y="1450834"/>
              <a:ext cx="6279194" cy="344536"/>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US" sz="1050" b="0" kern="1200">
                  <a:solidFill>
                    <a:prstClr val="white"/>
                  </a:solidFill>
                  <a:latin typeface="Arial Black" panose="020B0A04020102020204" pitchFamily="34" charset="0"/>
                  <a:sym typeface="Helvetica Neue Medium"/>
                </a:rPr>
                <a:t>Principles</a:t>
              </a:r>
              <a:endParaRPr lang="en-GB" sz="1050" b="0" kern="1200">
                <a:solidFill>
                  <a:prstClr val="white"/>
                </a:solidFill>
                <a:latin typeface="Arial Black" panose="020B0A04020102020204" pitchFamily="34" charset="0"/>
                <a:sym typeface="Helvetica Neue Medium"/>
              </a:endParaRPr>
            </a:p>
          </p:txBody>
        </p:sp>
      </p:grpSp>
      <p:cxnSp>
        <p:nvCxnSpPr>
          <p:cNvPr id="42" name="Straight Connector 41">
            <a:extLst>
              <a:ext uri="{FF2B5EF4-FFF2-40B4-BE49-F238E27FC236}">
                <a16:creationId xmlns:a16="http://schemas.microsoft.com/office/drawing/2014/main" id="{ADEC7160-EEC9-FBFA-EC34-67D413155861}"/>
              </a:ext>
            </a:extLst>
          </p:cNvPr>
          <p:cNvCxnSpPr>
            <a:cxnSpLocks/>
          </p:cNvCxnSpPr>
          <p:nvPr/>
        </p:nvCxnSpPr>
        <p:spPr>
          <a:xfrm>
            <a:off x="2393093" y="3010723"/>
            <a:ext cx="535671" cy="0"/>
          </a:xfrm>
          <a:prstGeom prst="line">
            <a:avLst/>
          </a:prstGeom>
          <a:noFill/>
          <a:ln w="28575" cap="flat" cmpd="sng" algn="ctr">
            <a:solidFill>
              <a:schemeClr val="accent1"/>
            </a:solidFill>
            <a:prstDash val="solid"/>
            <a:miter lim="800000"/>
          </a:ln>
          <a:effectLst/>
        </p:spPr>
      </p:cxnSp>
      <p:sp>
        <p:nvSpPr>
          <p:cNvPr id="52" name="TextBox 51">
            <a:extLst>
              <a:ext uri="{FF2B5EF4-FFF2-40B4-BE49-F238E27FC236}">
                <a16:creationId xmlns:a16="http://schemas.microsoft.com/office/drawing/2014/main" id="{D336B0F2-C651-A4A3-E973-18727B7162BE}"/>
              </a:ext>
            </a:extLst>
          </p:cNvPr>
          <p:cNvSpPr txBox="1"/>
          <p:nvPr/>
        </p:nvSpPr>
        <p:spPr>
          <a:xfrm>
            <a:off x="215633" y="2109963"/>
            <a:ext cx="2162594" cy="2350250"/>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rgbClr val="1F355E"/>
                </a:solidFill>
                <a:effectLst/>
                <a:uFillTx/>
                <a:latin typeface="Arial Black" panose="020B0A04020102020204" pitchFamily="34" charset="0"/>
                <a:cs typeface="Arial" panose="020B0604020202020204" pitchFamily="34" charset="0"/>
                <a:sym typeface="Helvetica Neue"/>
              </a:rPr>
              <a:t>Digital Enablers:</a:t>
            </a:r>
          </a:p>
          <a:p>
            <a:pPr marL="0" marR="0" indent="0" algn="just"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rPr>
              <a:t>We have identified four key digital enablers. These are: Data &amp; Analytics, Technology &amp; Digital, Workforce &amp; Culture and </a:t>
            </a:r>
            <a:r>
              <a:rPr lang="en-US" sz="800" b="0" err="1">
                <a:solidFill>
                  <a:srgbClr val="1F355E"/>
                </a:solidFill>
                <a:latin typeface="Arial" panose="020B0604020202020204" pitchFamily="34" charset="0"/>
                <a:cs typeface="Arial" panose="020B0604020202020204" pitchFamily="34" charset="0"/>
              </a:rPr>
              <a:t>Organisational</a:t>
            </a:r>
            <a:r>
              <a:rPr lang="en-US" sz="800" b="0">
                <a:solidFill>
                  <a:srgbClr val="1F355E"/>
                </a:solidFill>
                <a:latin typeface="Arial" panose="020B0604020202020204" pitchFamily="34" charset="0"/>
                <a:cs typeface="Arial" panose="020B0604020202020204" pitchFamily="34" charset="0"/>
              </a:rPr>
              <a:t> Functions – all of which are intricately aligned with the vision of our Strategy. </a:t>
            </a:r>
            <a:r>
              <a:rPr lang="en-US" sz="800" b="0" err="1">
                <a:solidFill>
                  <a:srgbClr val="1F355E"/>
                </a:solidFill>
                <a:latin typeface="Arial" panose="020B0604020202020204" pitchFamily="34" charset="0"/>
                <a:cs typeface="Arial" panose="020B0604020202020204" pitchFamily="34" charset="0"/>
              </a:rPr>
              <a:t>Organisational</a:t>
            </a:r>
            <a:r>
              <a:rPr lang="en-US" sz="800" b="0">
                <a:solidFill>
                  <a:srgbClr val="1F355E"/>
                </a:solidFill>
                <a:latin typeface="Arial" panose="020B0604020202020204" pitchFamily="34" charset="0"/>
                <a:cs typeface="Arial" panose="020B0604020202020204" pitchFamily="34" charset="0"/>
              </a:rPr>
              <a:t> Functions encompass the SBU activities which are not exclusively digital in nature, yet are essential to the success of digital transformation, for example governance, leadership and finance. Initiatives and solutions targeted at these digital enablers  have a transformative effect on our entire </a:t>
            </a:r>
            <a:r>
              <a:rPr lang="en-US" sz="800" b="0" err="1">
                <a:solidFill>
                  <a:srgbClr val="1F355E"/>
                </a:solidFill>
                <a:latin typeface="Arial" panose="020B0604020202020204" pitchFamily="34" charset="0"/>
                <a:cs typeface="Arial" panose="020B0604020202020204" pitchFamily="34" charset="0"/>
              </a:rPr>
              <a:t>organisation</a:t>
            </a:r>
            <a:r>
              <a:rPr lang="en-US" sz="800" b="0">
                <a:solidFill>
                  <a:srgbClr val="1F355E"/>
                </a:solidFill>
                <a:latin typeface="Arial" panose="020B0604020202020204" pitchFamily="34" charset="0"/>
                <a:cs typeface="Arial" panose="020B0604020202020204" pitchFamily="34" charset="0"/>
              </a:rPr>
              <a:t>, driving progress across the Health Board. All four enablers are fundamentally interlinked. Therefore, we must </a:t>
            </a:r>
            <a:r>
              <a:rPr lang="en-US" sz="800" b="0" err="1">
                <a:solidFill>
                  <a:srgbClr val="1F355E"/>
                </a:solidFill>
                <a:latin typeface="Arial" panose="020B0604020202020204" pitchFamily="34" charset="0"/>
                <a:cs typeface="Arial" panose="020B0604020202020204" pitchFamily="34" charset="0"/>
              </a:rPr>
              <a:t>prioritise</a:t>
            </a:r>
            <a:r>
              <a:rPr lang="en-US" sz="800" b="0">
                <a:solidFill>
                  <a:srgbClr val="1F355E"/>
                </a:solidFill>
                <a:latin typeface="Arial" panose="020B0604020202020204" pitchFamily="34" charset="0"/>
                <a:cs typeface="Arial" panose="020B0604020202020204" pitchFamily="34" charset="0"/>
              </a:rPr>
              <a:t> all enablers to ensure the success of our strategy. </a:t>
            </a:r>
            <a:endParaRPr kumimoji="0" lang="en-US" sz="12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16" name="Title 1">
            <a:extLst>
              <a:ext uri="{FF2B5EF4-FFF2-40B4-BE49-F238E27FC236}">
                <a16:creationId xmlns:a16="http://schemas.microsoft.com/office/drawing/2014/main" id="{8C937A20-2FF8-CBEB-4EE8-07C7900EFE7E}"/>
              </a:ext>
            </a:extLst>
          </p:cNvPr>
          <p:cNvSpPr txBox="1">
            <a:spLocks/>
          </p:cNvSpPr>
          <p:nvPr/>
        </p:nvSpPr>
        <p:spPr>
          <a:xfrm>
            <a:off x="93600" y="156428"/>
            <a:ext cx="8944228" cy="713234"/>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Introduction to the Digital Strategy Framework</a:t>
            </a:r>
          </a:p>
        </p:txBody>
      </p:sp>
      <p:cxnSp>
        <p:nvCxnSpPr>
          <p:cNvPr id="13" name="Connector: Elbow 12">
            <a:extLst>
              <a:ext uri="{FF2B5EF4-FFF2-40B4-BE49-F238E27FC236}">
                <a16:creationId xmlns:a16="http://schemas.microsoft.com/office/drawing/2014/main" id="{0A62BA06-F8FB-2FF0-862F-BD004CE377E2}"/>
              </a:ext>
            </a:extLst>
          </p:cNvPr>
          <p:cNvCxnSpPr>
            <a:cxnSpLocks/>
            <a:endCxn id="3" idx="1"/>
          </p:cNvCxnSpPr>
          <p:nvPr/>
        </p:nvCxnSpPr>
        <p:spPr>
          <a:xfrm flipV="1">
            <a:off x="2201662" y="1048093"/>
            <a:ext cx="890117" cy="344102"/>
          </a:xfrm>
          <a:prstGeom prst="bentConnector3">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50" name="TextBox 49">
            <a:extLst>
              <a:ext uri="{FF2B5EF4-FFF2-40B4-BE49-F238E27FC236}">
                <a16:creationId xmlns:a16="http://schemas.microsoft.com/office/drawing/2014/main" id="{4DFF2422-9709-55FD-22F4-34559D9A23E2}"/>
              </a:ext>
            </a:extLst>
          </p:cNvPr>
          <p:cNvSpPr txBox="1"/>
          <p:nvPr/>
        </p:nvSpPr>
        <p:spPr>
          <a:xfrm>
            <a:off x="217657" y="954044"/>
            <a:ext cx="2162594" cy="996033"/>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rgbClr val="1F355E"/>
                </a:solidFill>
                <a:effectLst/>
                <a:uFillTx/>
                <a:latin typeface="Arial Black" panose="020B0A04020102020204" pitchFamily="34" charset="0"/>
                <a:cs typeface="Arial" panose="020B0604020202020204" pitchFamily="34" charset="0"/>
                <a:sym typeface="Helvetica Neue"/>
              </a:rPr>
              <a:t>Vision: </a:t>
            </a:r>
          </a:p>
          <a:p>
            <a:pPr marL="0" marR="0" indent="0" algn="just"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rPr>
              <a:t>Our vision provides us with a call to action that guides and aligns all our colleagues under one ambitious path. Our vision also sets a high standard that all our patients can expect to receive whenever they interact with our </a:t>
            </a:r>
            <a:r>
              <a:rPr lang="en-US" sz="800" b="0" err="1">
                <a:solidFill>
                  <a:srgbClr val="1F355E"/>
                </a:solidFill>
                <a:latin typeface="Arial" panose="020B0604020202020204" pitchFamily="34" charset="0"/>
                <a:cs typeface="Arial" panose="020B0604020202020204" pitchFamily="34" charset="0"/>
              </a:rPr>
              <a:t>organisation</a:t>
            </a:r>
            <a:r>
              <a:rPr lang="en-US" sz="800" b="0">
                <a:solidFill>
                  <a:srgbClr val="1F355E"/>
                </a:solidFill>
                <a:latin typeface="Arial" panose="020B0604020202020204" pitchFamily="34" charset="0"/>
                <a:cs typeface="Arial" panose="020B0604020202020204" pitchFamily="34" charset="0"/>
              </a:rPr>
              <a:t>. </a:t>
            </a:r>
            <a:endPar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47" name="TextBox 46">
            <a:extLst>
              <a:ext uri="{FF2B5EF4-FFF2-40B4-BE49-F238E27FC236}">
                <a16:creationId xmlns:a16="http://schemas.microsoft.com/office/drawing/2014/main" id="{D2A9E9D9-F496-1F31-6F30-C3386F7DF78F}"/>
              </a:ext>
            </a:extLst>
          </p:cNvPr>
          <p:cNvSpPr txBox="1"/>
          <p:nvPr/>
        </p:nvSpPr>
        <p:spPr>
          <a:xfrm>
            <a:off x="6815152" y="1059414"/>
            <a:ext cx="2162594" cy="1025922"/>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spAutoFit/>
          </a:bodyPr>
          <a:lstStyle/>
          <a:p>
            <a:pPr marL="0" marR="0" indent="0" algn="l" defTabSz="825500" rtl="0" fontAlgn="auto" latinLnBrk="0" hangingPunct="0">
              <a:lnSpc>
                <a:spcPct val="100000"/>
              </a:lnSpc>
              <a:spcBef>
                <a:spcPts val="0"/>
              </a:spcBef>
              <a:spcAft>
                <a:spcPts val="0"/>
              </a:spcAft>
              <a:buClrTx/>
              <a:buSzTx/>
              <a:buFontTx/>
              <a:buNone/>
              <a:tabLst/>
            </a:pPr>
            <a:r>
              <a:rPr lang="en-US" sz="1200">
                <a:solidFill>
                  <a:srgbClr val="1F355E"/>
                </a:solidFill>
                <a:latin typeface="Arial Black" panose="020B0A04020102020204" pitchFamily="34" charset="0"/>
                <a:cs typeface="Arial" panose="020B0604020202020204" pitchFamily="34" charset="0"/>
              </a:rPr>
              <a:t>Principles</a:t>
            </a:r>
            <a:r>
              <a:rPr kumimoji="0" lang="en-US" sz="1200" b="0" i="0" u="none" strike="noStrike" cap="none" spc="0" normalizeH="0" baseline="0">
                <a:ln>
                  <a:noFill/>
                </a:ln>
                <a:solidFill>
                  <a:srgbClr val="1F355E"/>
                </a:solidFill>
                <a:effectLst/>
                <a:uFillTx/>
                <a:latin typeface="Arial Black" panose="020B0A04020102020204" pitchFamily="34" charset="0"/>
                <a:cs typeface="Arial" panose="020B0604020202020204" pitchFamily="34" charset="0"/>
                <a:sym typeface="Helvetica Neue"/>
              </a:rPr>
              <a:t> </a:t>
            </a:r>
          </a:p>
          <a:p>
            <a:pPr marL="0" marR="0" indent="0" algn="just"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rPr>
              <a:t>The five principles act as our central guiding themes. They inform our vision for a ‘digital first’ </a:t>
            </a:r>
            <a:r>
              <a:rPr lang="en-US" sz="800" b="0" err="1">
                <a:solidFill>
                  <a:srgbClr val="1F355E"/>
                </a:solidFill>
                <a:latin typeface="Arial" panose="020B0604020202020204" pitchFamily="34" charset="0"/>
                <a:cs typeface="Arial" panose="020B0604020202020204" pitchFamily="34" charset="0"/>
              </a:rPr>
              <a:t>organisation</a:t>
            </a:r>
            <a:r>
              <a:rPr lang="en-US" sz="800" b="0">
                <a:solidFill>
                  <a:srgbClr val="1F355E"/>
                </a:solidFill>
                <a:latin typeface="Arial" panose="020B0604020202020204" pitchFamily="34" charset="0"/>
                <a:cs typeface="Arial" panose="020B0604020202020204" pitchFamily="34" charset="0"/>
              </a:rPr>
              <a:t> and are the fundamental criteria for evaluating any initiative which is conducted as part of this overarching  strategy. </a:t>
            </a:r>
            <a:endPar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53" name="TextBox 52">
            <a:extLst>
              <a:ext uri="{FF2B5EF4-FFF2-40B4-BE49-F238E27FC236}">
                <a16:creationId xmlns:a16="http://schemas.microsoft.com/office/drawing/2014/main" id="{DB9F2788-1A14-AB6D-BA10-2E246272C5BD}"/>
              </a:ext>
            </a:extLst>
          </p:cNvPr>
          <p:cNvSpPr txBox="1"/>
          <p:nvPr/>
        </p:nvSpPr>
        <p:spPr>
          <a:xfrm>
            <a:off x="6566409" y="2353683"/>
            <a:ext cx="2411337" cy="1857807"/>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spAutoFit/>
          </a:bodyPr>
          <a:lstStyle/>
          <a:p>
            <a:pPr marL="0" marR="0" indent="0" algn="just"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rgbClr val="1F355E"/>
                </a:solidFill>
                <a:effectLst/>
                <a:uFillTx/>
                <a:latin typeface="Arial Black" panose="020B0A04020102020204" pitchFamily="34" charset="0"/>
                <a:cs typeface="Arial" panose="020B0604020202020204" pitchFamily="34" charset="0"/>
                <a:sym typeface="Helvetica Neue"/>
              </a:rPr>
              <a:t>Programmes:</a:t>
            </a:r>
          </a:p>
          <a:p>
            <a:pPr marL="0" marR="0" indent="0" algn="just"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rPr>
              <a:t>There are five high-level </a:t>
            </a:r>
            <a:r>
              <a:rPr lang="en-US" sz="800" b="0" err="1">
                <a:solidFill>
                  <a:srgbClr val="1F355E"/>
                </a:solidFill>
                <a:latin typeface="Arial" panose="020B0604020202020204" pitchFamily="34" charset="0"/>
                <a:cs typeface="Arial" panose="020B0604020202020204" pitchFamily="34" charset="0"/>
              </a:rPr>
              <a:t>programme</a:t>
            </a:r>
            <a:r>
              <a:rPr lang="en-US" sz="800" b="0">
                <a:solidFill>
                  <a:srgbClr val="1F355E"/>
                </a:solidFill>
                <a:latin typeface="Arial" panose="020B0604020202020204" pitchFamily="34" charset="0"/>
                <a:cs typeface="Arial" panose="020B0604020202020204" pitchFamily="34" charset="0"/>
              </a:rPr>
              <a:t> areas. Digital Services influences and collaborates with each of these. They represent the broad areas where our strategy will be implemented through solutions based on our digital enablers. We believe these represent the substantially different environments of the NHS where digital solutions are likely to show the greatest variety. However, it is crucial to remember that our citizens often use multiple </a:t>
            </a:r>
            <a:r>
              <a:rPr lang="en-US" sz="800" b="0" err="1">
                <a:solidFill>
                  <a:srgbClr val="1F355E"/>
                </a:solidFill>
                <a:latin typeface="Arial" panose="020B0604020202020204" pitchFamily="34" charset="0"/>
                <a:cs typeface="Arial" panose="020B0604020202020204" pitchFamily="34" charset="0"/>
              </a:rPr>
              <a:t>programme</a:t>
            </a:r>
            <a:r>
              <a:rPr lang="en-US" sz="800" b="0">
                <a:solidFill>
                  <a:srgbClr val="1F355E"/>
                </a:solidFill>
                <a:latin typeface="Arial" panose="020B0604020202020204" pitchFamily="34" charset="0"/>
                <a:cs typeface="Arial" panose="020B0604020202020204" pitchFamily="34" charset="0"/>
              </a:rPr>
              <a:t> areas simultaneously. Our  strategy sees these areas as part of a seamlessly integrated patient journey with digital at the core of our service provision. </a:t>
            </a:r>
            <a:endParaRPr kumimoji="0" lang="en-US"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grpSp>
        <p:nvGrpSpPr>
          <p:cNvPr id="22" name="Group 21">
            <a:extLst>
              <a:ext uri="{FF2B5EF4-FFF2-40B4-BE49-F238E27FC236}">
                <a16:creationId xmlns:a16="http://schemas.microsoft.com/office/drawing/2014/main" id="{67A0905F-9C11-452A-D533-9A3A6109978B}"/>
              </a:ext>
            </a:extLst>
          </p:cNvPr>
          <p:cNvGrpSpPr/>
          <p:nvPr/>
        </p:nvGrpSpPr>
        <p:grpSpPr>
          <a:xfrm>
            <a:off x="-1" y="-5787"/>
            <a:ext cx="9143998" cy="165595"/>
            <a:chOff x="374266" y="2474302"/>
            <a:chExt cx="13719657" cy="820603"/>
          </a:xfrm>
        </p:grpSpPr>
        <p:sp>
          <p:nvSpPr>
            <p:cNvPr id="14" name="Arrow: Pentagon 13">
              <a:extLst>
                <a:ext uri="{FF2B5EF4-FFF2-40B4-BE49-F238E27FC236}">
                  <a16:creationId xmlns:a16="http://schemas.microsoft.com/office/drawing/2014/main" id="{E7A3340A-8E57-3018-A604-97C04B3E358A}"/>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7" name="Arrow: Chevron 16">
              <a:extLst>
                <a:ext uri="{FF2B5EF4-FFF2-40B4-BE49-F238E27FC236}">
                  <a16:creationId xmlns:a16="http://schemas.microsoft.com/office/drawing/2014/main" id="{47FEDB13-F960-FAE8-8530-50CD614EF587}"/>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8" name="Arrow: Chevron 17">
              <a:extLst>
                <a:ext uri="{FF2B5EF4-FFF2-40B4-BE49-F238E27FC236}">
                  <a16:creationId xmlns:a16="http://schemas.microsoft.com/office/drawing/2014/main" id="{F6651F66-3FDE-B927-BAF7-A3BEAC669C1A}"/>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9" name="Arrow: Chevron 18">
              <a:extLst>
                <a:ext uri="{FF2B5EF4-FFF2-40B4-BE49-F238E27FC236}">
                  <a16:creationId xmlns:a16="http://schemas.microsoft.com/office/drawing/2014/main" id="{9CBA99FE-6865-E73F-E189-813890D26680}"/>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0" name="Arrow: Chevron 19">
              <a:extLst>
                <a:ext uri="{FF2B5EF4-FFF2-40B4-BE49-F238E27FC236}">
                  <a16:creationId xmlns:a16="http://schemas.microsoft.com/office/drawing/2014/main" id="{6BCA5000-9502-5667-802D-AF5AFBE9F228}"/>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21" name="Arrow: Chevron 20">
              <a:extLst>
                <a:ext uri="{FF2B5EF4-FFF2-40B4-BE49-F238E27FC236}">
                  <a16:creationId xmlns:a16="http://schemas.microsoft.com/office/drawing/2014/main" id="{B918E399-BFEC-140E-20F1-F1F8E47D4D8A}"/>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2" name="Footer Placeholder 3">
            <a:extLst>
              <a:ext uri="{FF2B5EF4-FFF2-40B4-BE49-F238E27FC236}">
                <a16:creationId xmlns:a16="http://schemas.microsoft.com/office/drawing/2014/main" id="{7349178F-5CA5-6F6F-F0E9-75075F021E5F}"/>
              </a:ext>
            </a:extLst>
          </p:cNvPr>
          <p:cNvSpPr>
            <a:spLocks noGrp="1"/>
          </p:cNvSpPr>
          <p:nvPr>
            <p:ph type="ftr" sz="quarter" idx="3"/>
          </p:nvPr>
        </p:nvSpPr>
        <p:spPr>
          <a:xfrm>
            <a:off x="2261839" y="4684875"/>
            <a:ext cx="5039902" cy="332455"/>
          </a:xfrm>
        </p:spPr>
        <p:txBody>
          <a:bodyPr/>
          <a:lstStyle/>
          <a:p>
            <a:r>
              <a:rPr lang="en-GB"/>
              <a:t>Digitally Enabling The One Bay Way</a:t>
            </a:r>
          </a:p>
        </p:txBody>
      </p:sp>
    </p:spTree>
    <p:extLst>
      <p:ext uri="{BB962C8B-B14F-4D97-AF65-F5344CB8AC3E}">
        <p14:creationId xmlns:p14="http://schemas.microsoft.com/office/powerpoint/2010/main" val="2294821638"/>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A9B03F82-696C-C635-2414-E50C7F4FDFF5}"/>
              </a:ext>
            </a:extLst>
          </p:cNvPr>
          <p:cNvSpPr/>
          <p:nvPr/>
        </p:nvSpPr>
        <p:spPr>
          <a:xfrm>
            <a:off x="142875" y="607483"/>
            <a:ext cx="8907525" cy="4509901"/>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1" name="Title 1">
            <a:extLst>
              <a:ext uri="{FF2B5EF4-FFF2-40B4-BE49-F238E27FC236}">
                <a16:creationId xmlns:a16="http://schemas.microsoft.com/office/drawing/2014/main" id="{626CF3C9-467F-BB44-6C15-F7D4AB48ECE3}"/>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The Digital Strategy Framework</a:t>
            </a:r>
          </a:p>
        </p:txBody>
      </p:sp>
      <p:grpSp>
        <p:nvGrpSpPr>
          <p:cNvPr id="12" name="Group 11">
            <a:extLst>
              <a:ext uri="{FF2B5EF4-FFF2-40B4-BE49-F238E27FC236}">
                <a16:creationId xmlns:a16="http://schemas.microsoft.com/office/drawing/2014/main" id="{9696C2C6-333A-B922-2764-4A425C9A1787}"/>
              </a:ext>
            </a:extLst>
          </p:cNvPr>
          <p:cNvGrpSpPr/>
          <p:nvPr/>
        </p:nvGrpSpPr>
        <p:grpSpPr>
          <a:xfrm>
            <a:off x="217656" y="718263"/>
            <a:ext cx="8473116" cy="3748012"/>
            <a:chOff x="217656" y="718263"/>
            <a:chExt cx="8473116" cy="3748012"/>
          </a:xfrm>
        </p:grpSpPr>
        <p:cxnSp>
          <p:nvCxnSpPr>
            <p:cNvPr id="28" name="Straight Connector 27">
              <a:extLst>
                <a:ext uri="{FF2B5EF4-FFF2-40B4-BE49-F238E27FC236}">
                  <a16:creationId xmlns:a16="http://schemas.microsoft.com/office/drawing/2014/main" id="{E20BAA98-CA4C-E69E-ADB6-035C0FFF15E9}"/>
                </a:ext>
              </a:extLst>
            </p:cNvPr>
            <p:cNvCxnSpPr>
              <a:cxnSpLocks/>
            </p:cNvCxnSpPr>
            <p:nvPr/>
          </p:nvCxnSpPr>
          <p:spPr>
            <a:xfrm>
              <a:off x="1670401" y="2350558"/>
              <a:ext cx="671871" cy="0"/>
            </a:xfrm>
            <a:prstGeom prst="line">
              <a:avLst/>
            </a:prstGeom>
            <a:noFill/>
            <a:ln w="28575" cap="flat" cmpd="sng" algn="ctr">
              <a:solidFill>
                <a:schemeClr val="accent1"/>
              </a:solidFill>
              <a:prstDash val="solid"/>
              <a:miter lim="800000"/>
            </a:ln>
            <a:effectLst/>
          </p:spPr>
        </p:cxnSp>
        <p:cxnSp>
          <p:nvCxnSpPr>
            <p:cNvPr id="43" name="Straight Connector 42">
              <a:extLst>
                <a:ext uri="{FF2B5EF4-FFF2-40B4-BE49-F238E27FC236}">
                  <a16:creationId xmlns:a16="http://schemas.microsoft.com/office/drawing/2014/main" id="{B9AD1CCC-A521-8E35-A6DB-25C0BA8F2BBD}"/>
                </a:ext>
              </a:extLst>
            </p:cNvPr>
            <p:cNvCxnSpPr>
              <a:cxnSpLocks/>
            </p:cNvCxnSpPr>
            <p:nvPr/>
          </p:nvCxnSpPr>
          <p:spPr>
            <a:xfrm>
              <a:off x="1491950" y="3301130"/>
              <a:ext cx="841257" cy="0"/>
            </a:xfrm>
            <a:prstGeom prst="line">
              <a:avLst/>
            </a:prstGeom>
            <a:noFill/>
            <a:ln w="28575" cap="flat" cmpd="sng" algn="ctr">
              <a:solidFill>
                <a:schemeClr val="accent2">
                  <a:lumMod val="50000"/>
                </a:schemeClr>
              </a:solidFill>
              <a:prstDash val="solid"/>
              <a:miter lim="800000"/>
            </a:ln>
            <a:effectLst/>
          </p:spPr>
        </p:cxnSp>
        <p:sp>
          <p:nvSpPr>
            <p:cNvPr id="3" name="Rectangle 2">
              <a:extLst>
                <a:ext uri="{FF2B5EF4-FFF2-40B4-BE49-F238E27FC236}">
                  <a16:creationId xmlns:a16="http://schemas.microsoft.com/office/drawing/2014/main" id="{0212B69D-0400-EF79-C9DF-4E3C79F8A3D1}"/>
                </a:ext>
              </a:extLst>
            </p:cNvPr>
            <p:cNvSpPr/>
            <p:nvPr/>
          </p:nvSpPr>
          <p:spPr>
            <a:xfrm>
              <a:off x="2342272" y="718263"/>
              <a:ext cx="6288258" cy="69120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defTabSz="825479" rtl="0" eaLnBrk="1" fontAlgn="auto" latinLnBrk="0" hangingPunct="0">
                <a:lnSpc>
                  <a:spcPct val="100000"/>
                </a:lnSpc>
                <a:spcBef>
                  <a:spcPts val="0"/>
                </a:spcBef>
                <a:spcAft>
                  <a:spcPts val="0"/>
                </a:spcAft>
                <a:buClrTx/>
                <a:buSzTx/>
                <a:buFontTx/>
                <a:buNone/>
                <a:tabLst/>
                <a:defRPr/>
              </a:pPr>
              <a:r>
                <a:rPr lang="en-GB" sz="1050" kern="1200">
                  <a:solidFill>
                    <a:prstClr val="white"/>
                  </a:solidFill>
                  <a:latin typeface="Arial" panose="020B0604020202020204" pitchFamily="34" charset="0"/>
                  <a:cs typeface="Arial" panose="020B0604020202020204" pitchFamily="34" charset="0"/>
                  <a:sym typeface="Helvetica Neue Medium"/>
                </a:rPr>
                <a:t>T</a:t>
              </a:r>
              <a:r>
                <a:rPr kumimoji="0" lang="en-GB" sz="105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o improve the health and well-being of the population of Swansea Bay </a:t>
              </a:r>
            </a:p>
            <a:p>
              <a:pPr marL="0" marR="0" lvl="0" indent="0" defTabSz="825479" rtl="0" eaLnBrk="1" fontAlgn="auto" latinLnBrk="0" hangingPunct="0">
                <a:lnSpc>
                  <a:spcPct val="100000"/>
                </a:lnSpc>
                <a:spcBef>
                  <a:spcPts val="0"/>
                </a:spcBef>
                <a:spcAft>
                  <a:spcPts val="0"/>
                </a:spcAft>
                <a:buClrTx/>
                <a:buSzTx/>
                <a:buFontTx/>
                <a:buNone/>
                <a:tabLst/>
                <a:defRPr/>
              </a:pPr>
              <a:r>
                <a:rPr lang="en-GB" sz="1050" kern="1200">
                  <a:solidFill>
                    <a:prstClr val="white"/>
                  </a:solidFill>
                  <a:latin typeface="Arial" panose="020B0604020202020204" pitchFamily="34" charset="0"/>
                  <a:cs typeface="Arial" panose="020B0604020202020204" pitchFamily="34" charset="0"/>
                  <a:sym typeface="Helvetica Neue Medium"/>
                </a:rPr>
                <a:t>by</a:t>
              </a:r>
              <a:r>
                <a:rPr kumimoji="0" lang="en-GB" sz="105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 harnessing the power of digital technology and digital transformation </a:t>
              </a:r>
            </a:p>
          </p:txBody>
        </p:sp>
        <p:cxnSp>
          <p:nvCxnSpPr>
            <p:cNvPr id="4" name="Straight Connector 3">
              <a:extLst>
                <a:ext uri="{FF2B5EF4-FFF2-40B4-BE49-F238E27FC236}">
                  <a16:creationId xmlns:a16="http://schemas.microsoft.com/office/drawing/2014/main" id="{856A77C1-3151-ACDD-BE3C-2C86FE20A15C}"/>
                </a:ext>
              </a:extLst>
            </p:cNvPr>
            <p:cNvCxnSpPr>
              <a:cxnSpLocks/>
            </p:cNvCxnSpPr>
            <p:nvPr/>
          </p:nvCxnSpPr>
          <p:spPr>
            <a:xfrm>
              <a:off x="1501015" y="1017646"/>
              <a:ext cx="841257" cy="0"/>
            </a:xfrm>
            <a:prstGeom prst="line">
              <a:avLst/>
            </a:prstGeom>
            <a:noFill/>
            <a:ln w="28575" cap="flat" cmpd="sng" algn="ctr">
              <a:solidFill>
                <a:schemeClr val="accent6"/>
              </a:solidFill>
              <a:prstDash val="solid"/>
              <a:miter lim="800000"/>
            </a:ln>
            <a:effectLst/>
          </p:spPr>
        </p:cxnSp>
        <p:sp>
          <p:nvSpPr>
            <p:cNvPr id="5" name="TextBox 4">
              <a:extLst>
                <a:ext uri="{FF2B5EF4-FFF2-40B4-BE49-F238E27FC236}">
                  <a16:creationId xmlns:a16="http://schemas.microsoft.com/office/drawing/2014/main" id="{F8DB5CB7-BB45-B13E-BB28-96BE7B0A00DE}"/>
                </a:ext>
              </a:extLst>
            </p:cNvPr>
            <p:cNvSpPr txBox="1"/>
            <p:nvPr/>
          </p:nvSpPr>
          <p:spPr>
            <a:xfrm>
              <a:off x="217658" y="839308"/>
              <a:ext cx="2017214" cy="600164"/>
            </a:xfrm>
            <a:prstGeom prst="rect">
              <a:avLst/>
            </a:prstGeom>
            <a:noFill/>
            <a:ln w="19050">
              <a:noFill/>
            </a:ln>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1F355E"/>
                  </a:solidFill>
                  <a:effectLst/>
                  <a:uLnTx/>
                  <a:uFillTx/>
                  <a:latin typeface="Helvetica Neue Medium"/>
                  <a:sym typeface="Helvetica Neue"/>
                </a:rPr>
                <a:t>Vision</a:t>
              </a:r>
            </a:p>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Helvetica Neue Medium"/>
                  <a:sym typeface="Helvetica Neue"/>
                </a:rPr>
                <a:t>The aspirational outline of the future state</a:t>
              </a:r>
            </a:p>
          </p:txBody>
        </p:sp>
        <p:grpSp>
          <p:nvGrpSpPr>
            <p:cNvPr id="23" name="Group 22">
              <a:extLst>
                <a:ext uri="{FF2B5EF4-FFF2-40B4-BE49-F238E27FC236}">
                  <a16:creationId xmlns:a16="http://schemas.microsoft.com/office/drawing/2014/main" id="{0D208B30-C432-50AC-8829-FD1BA041C0F3}"/>
                </a:ext>
              </a:extLst>
            </p:cNvPr>
            <p:cNvGrpSpPr/>
            <p:nvPr/>
          </p:nvGrpSpPr>
          <p:grpSpPr>
            <a:xfrm>
              <a:off x="2333208" y="1877396"/>
              <a:ext cx="6288257" cy="1995342"/>
              <a:chOff x="2254817" y="2388821"/>
              <a:chExt cx="7606059" cy="3313657"/>
            </a:xfrm>
          </p:grpSpPr>
          <p:sp>
            <p:nvSpPr>
              <p:cNvPr id="24" name="Rectangle: Rounded Corners 23">
                <a:extLst>
                  <a:ext uri="{FF2B5EF4-FFF2-40B4-BE49-F238E27FC236}">
                    <a16:creationId xmlns:a16="http://schemas.microsoft.com/office/drawing/2014/main" id="{92A5399B-FA99-4690-4856-686079198188}"/>
                  </a:ext>
                </a:extLst>
              </p:cNvPr>
              <p:cNvSpPr/>
              <p:nvPr/>
            </p:nvSpPr>
            <p:spPr>
              <a:xfrm>
                <a:off x="2254817" y="2388821"/>
                <a:ext cx="2340825" cy="3313657"/>
              </a:xfrm>
              <a:prstGeom prst="roundRect">
                <a:avLst/>
              </a:prstGeom>
              <a:solidFill>
                <a:srgbClr val="FFE5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Data &amp; Analytics</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Goal and Priorities</a:t>
                </a:r>
              </a:p>
            </p:txBody>
          </p:sp>
          <p:sp>
            <p:nvSpPr>
              <p:cNvPr id="25" name="Rectangle: Rounded Corners 24">
                <a:extLst>
                  <a:ext uri="{FF2B5EF4-FFF2-40B4-BE49-F238E27FC236}">
                    <a16:creationId xmlns:a16="http://schemas.microsoft.com/office/drawing/2014/main" id="{C4DE9CB0-7F68-E2C2-8D2C-C30E46CE2348}"/>
                  </a:ext>
                </a:extLst>
              </p:cNvPr>
              <p:cNvSpPr/>
              <p:nvPr/>
            </p:nvSpPr>
            <p:spPr>
              <a:xfrm>
                <a:off x="4887434" y="2388821"/>
                <a:ext cx="2340825" cy="3313657"/>
              </a:xfrm>
              <a:prstGeom prst="round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Technology &amp; Digital</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Goal and Priorities</a:t>
                </a: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050" b="0" i="0" u="none" strike="noStrike" kern="1200" cap="none" spc="0" normalizeH="0" baseline="0" noProof="0">
                  <a:ln>
                    <a:noFill/>
                  </a:ln>
                  <a:solidFill>
                    <a:srgbClr val="1F355E"/>
                  </a:solidFill>
                  <a:effectLst/>
                  <a:uLnTx/>
                  <a:uFillTx/>
                  <a:latin typeface="Helvetica Neue Medium"/>
                  <a:sym typeface="Helvetica Neue"/>
                </a:endParaRPr>
              </a:p>
            </p:txBody>
          </p:sp>
          <p:sp>
            <p:nvSpPr>
              <p:cNvPr id="26" name="Rectangle: Rounded Corners 25">
                <a:extLst>
                  <a:ext uri="{FF2B5EF4-FFF2-40B4-BE49-F238E27FC236}">
                    <a16:creationId xmlns:a16="http://schemas.microsoft.com/office/drawing/2014/main" id="{DA4F9B9A-6F84-D522-EFBC-56868CD7AE60}"/>
                  </a:ext>
                </a:extLst>
              </p:cNvPr>
              <p:cNvSpPr/>
              <p:nvPr/>
            </p:nvSpPr>
            <p:spPr>
              <a:xfrm>
                <a:off x="7520051" y="2388821"/>
                <a:ext cx="2340825" cy="3313657"/>
              </a:xfrm>
              <a:prstGeom prst="round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Workforce &amp; Culture</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Goal and Priorities</a:t>
                </a: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050" b="0" i="0" u="none" strike="noStrike" kern="1200" cap="none" spc="0" normalizeH="0" baseline="0" noProof="0">
                  <a:ln>
                    <a:noFill/>
                  </a:ln>
                  <a:solidFill>
                    <a:srgbClr val="1F355E"/>
                  </a:solidFill>
                  <a:effectLst/>
                  <a:uLnTx/>
                  <a:uFillTx/>
                  <a:latin typeface="Helvetica Neue Medium"/>
                  <a:sym typeface="Helvetica Neue"/>
                </a:endParaRPr>
              </a:p>
            </p:txBody>
          </p:sp>
        </p:grpSp>
        <p:sp>
          <p:nvSpPr>
            <p:cNvPr id="29" name="TextBox 28">
              <a:extLst>
                <a:ext uri="{FF2B5EF4-FFF2-40B4-BE49-F238E27FC236}">
                  <a16:creationId xmlns:a16="http://schemas.microsoft.com/office/drawing/2014/main" id="{F495A878-A1DD-6485-C9F0-9E22F0A098CF}"/>
                </a:ext>
              </a:extLst>
            </p:cNvPr>
            <p:cNvSpPr txBox="1"/>
            <p:nvPr/>
          </p:nvSpPr>
          <p:spPr>
            <a:xfrm>
              <a:off x="217657" y="2206723"/>
              <a:ext cx="1564305" cy="923330"/>
            </a:xfrm>
            <a:prstGeom prst="rect">
              <a:avLst/>
            </a:prstGeom>
            <a:noFill/>
            <a:ln w="19050">
              <a:noFill/>
            </a:ln>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1F355E"/>
                  </a:solidFill>
                  <a:effectLst/>
                  <a:uLnTx/>
                  <a:uFillTx/>
                  <a:latin typeface="Helvetica Neue Medium"/>
                  <a:sym typeface="Helvetica Neue"/>
                </a:rPr>
                <a:t>Digital Enablers</a:t>
              </a:r>
            </a:p>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Helvetica Neue Medium"/>
                  <a:sym typeface="Helvetica Neue"/>
                </a:rPr>
                <a:t>The core pillars of the strategy which will deliver the overall vision</a:t>
              </a:r>
            </a:p>
          </p:txBody>
        </p:sp>
        <p:grpSp>
          <p:nvGrpSpPr>
            <p:cNvPr id="30" name="Group 29">
              <a:extLst>
                <a:ext uri="{FF2B5EF4-FFF2-40B4-BE49-F238E27FC236}">
                  <a16:creationId xmlns:a16="http://schemas.microsoft.com/office/drawing/2014/main" id="{0C83A015-8B4E-5223-F744-0353FFF96DE6}"/>
                </a:ext>
              </a:extLst>
            </p:cNvPr>
            <p:cNvGrpSpPr/>
            <p:nvPr/>
          </p:nvGrpSpPr>
          <p:grpSpPr>
            <a:xfrm>
              <a:off x="2239684" y="2609143"/>
              <a:ext cx="6451088" cy="515196"/>
              <a:chOff x="-10718" y="2568351"/>
              <a:chExt cx="7569448" cy="492732"/>
            </a:xfrm>
            <a:solidFill>
              <a:schemeClr val="accent2">
                <a:lumMod val="20000"/>
                <a:lumOff val="80000"/>
              </a:schemeClr>
            </a:solidFill>
          </p:grpSpPr>
          <p:sp>
            <p:nvSpPr>
              <p:cNvPr id="31" name="Rectangle: Rounded Corners 30">
                <a:extLst>
                  <a:ext uri="{FF2B5EF4-FFF2-40B4-BE49-F238E27FC236}">
                    <a16:creationId xmlns:a16="http://schemas.microsoft.com/office/drawing/2014/main" id="{059876AE-89E0-0BCF-555C-6F6D9EEE0CDD}"/>
                  </a:ext>
                </a:extLst>
              </p:cNvPr>
              <p:cNvSpPr/>
              <p:nvPr/>
            </p:nvSpPr>
            <p:spPr>
              <a:xfrm>
                <a:off x="1513731" y="2568352"/>
                <a:ext cx="1481363" cy="484495"/>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Primary Care and Care Closer to Home </a:t>
                </a:r>
              </a:p>
            </p:txBody>
          </p:sp>
          <p:sp>
            <p:nvSpPr>
              <p:cNvPr id="32" name="Rectangle: Rounded Corners 31">
                <a:extLst>
                  <a:ext uri="{FF2B5EF4-FFF2-40B4-BE49-F238E27FC236}">
                    <a16:creationId xmlns:a16="http://schemas.microsoft.com/office/drawing/2014/main" id="{6337055E-1859-F85A-F446-A0A077F6A966}"/>
                  </a:ext>
                </a:extLst>
              </p:cNvPr>
              <p:cNvSpPr/>
              <p:nvPr/>
            </p:nvSpPr>
            <p:spPr>
              <a:xfrm>
                <a:off x="3034943" y="2568351"/>
                <a:ext cx="1481363" cy="484495"/>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Mental Health and Learning Disability</a:t>
                </a:r>
              </a:p>
            </p:txBody>
          </p:sp>
          <p:sp>
            <p:nvSpPr>
              <p:cNvPr id="33" name="Rectangle: Rounded Corners 32">
                <a:extLst>
                  <a:ext uri="{FF2B5EF4-FFF2-40B4-BE49-F238E27FC236}">
                    <a16:creationId xmlns:a16="http://schemas.microsoft.com/office/drawing/2014/main" id="{9B4FD4C5-180A-F70D-F786-1BC6D41001A6}"/>
                  </a:ext>
                </a:extLst>
              </p:cNvPr>
              <p:cNvSpPr/>
              <p:nvPr/>
            </p:nvSpPr>
            <p:spPr>
              <a:xfrm>
                <a:off x="4556155" y="2568351"/>
                <a:ext cx="1481363" cy="484495"/>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Planned Care</a:t>
                </a:r>
              </a:p>
            </p:txBody>
          </p:sp>
          <p:sp>
            <p:nvSpPr>
              <p:cNvPr id="34" name="Rectangle: Rounded Corners 33">
                <a:extLst>
                  <a:ext uri="{FF2B5EF4-FFF2-40B4-BE49-F238E27FC236}">
                    <a16:creationId xmlns:a16="http://schemas.microsoft.com/office/drawing/2014/main" id="{6CEB6877-2FB1-32B1-4F9F-B8B310522D4E}"/>
                  </a:ext>
                </a:extLst>
              </p:cNvPr>
              <p:cNvSpPr/>
              <p:nvPr/>
            </p:nvSpPr>
            <p:spPr>
              <a:xfrm>
                <a:off x="-10718" y="2576588"/>
                <a:ext cx="1481363" cy="484495"/>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Population Health and Keeping Well</a:t>
                </a:r>
              </a:p>
            </p:txBody>
          </p:sp>
          <p:sp>
            <p:nvSpPr>
              <p:cNvPr id="35" name="Rectangle: Rounded Corners 34">
                <a:extLst>
                  <a:ext uri="{FF2B5EF4-FFF2-40B4-BE49-F238E27FC236}">
                    <a16:creationId xmlns:a16="http://schemas.microsoft.com/office/drawing/2014/main" id="{6DC0BBAE-7A60-54D3-BEB8-9B4E7CBB3CA3}"/>
                  </a:ext>
                </a:extLst>
              </p:cNvPr>
              <p:cNvSpPr/>
              <p:nvPr/>
            </p:nvSpPr>
            <p:spPr>
              <a:xfrm>
                <a:off x="6077367" y="2568351"/>
                <a:ext cx="1481363" cy="484495"/>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Unscheduled Care</a:t>
                </a:r>
              </a:p>
            </p:txBody>
          </p:sp>
        </p:grpSp>
        <p:sp>
          <p:nvSpPr>
            <p:cNvPr id="38" name="Rectangle: Rounded Corners 37">
              <a:extLst>
                <a:ext uri="{FF2B5EF4-FFF2-40B4-BE49-F238E27FC236}">
                  <a16:creationId xmlns:a16="http://schemas.microsoft.com/office/drawing/2014/main" id="{3C5795D3-30BA-AE8D-7715-F5B7FC46AA3E}"/>
                </a:ext>
              </a:extLst>
            </p:cNvPr>
            <p:cNvSpPr/>
            <p:nvPr/>
          </p:nvSpPr>
          <p:spPr>
            <a:xfrm>
              <a:off x="2234871" y="3178003"/>
              <a:ext cx="6448330" cy="269380"/>
            </a:xfrm>
            <a:prstGeom prst="round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Digital Services</a:t>
              </a:r>
            </a:p>
          </p:txBody>
        </p:sp>
        <p:sp>
          <p:nvSpPr>
            <p:cNvPr id="44" name="TextBox 43">
              <a:extLst>
                <a:ext uri="{FF2B5EF4-FFF2-40B4-BE49-F238E27FC236}">
                  <a16:creationId xmlns:a16="http://schemas.microsoft.com/office/drawing/2014/main" id="{DF42CD1F-2EAE-FE4B-87FF-A65DD6A46100}"/>
                </a:ext>
              </a:extLst>
            </p:cNvPr>
            <p:cNvSpPr txBox="1"/>
            <p:nvPr/>
          </p:nvSpPr>
          <p:spPr>
            <a:xfrm>
              <a:off x="217656" y="3123944"/>
              <a:ext cx="1746773" cy="623248"/>
            </a:xfrm>
            <a:prstGeom prst="rect">
              <a:avLst/>
            </a:prstGeom>
            <a:noFill/>
            <a:ln w="19050">
              <a:noFill/>
            </a:ln>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1F355E"/>
                  </a:solidFill>
                  <a:effectLst/>
                  <a:uLnTx/>
                  <a:uFillTx/>
                  <a:latin typeface="Helvetica Neue Medium"/>
                  <a:sym typeface="Helvetica Neue"/>
                </a:rPr>
                <a:t>Programme </a:t>
              </a:r>
              <a:br>
                <a:rPr kumimoji="0" lang="en-GB" sz="1200" b="1" i="0" u="none" strike="noStrike" kern="1200" cap="none" spc="0" normalizeH="0" baseline="0" noProof="0">
                  <a:ln>
                    <a:noFill/>
                  </a:ln>
                  <a:solidFill>
                    <a:srgbClr val="1F355E"/>
                  </a:solidFill>
                  <a:effectLst/>
                  <a:uLnTx/>
                  <a:uFillTx/>
                  <a:latin typeface="Helvetica Neue Medium"/>
                  <a:sym typeface="Helvetica Neue"/>
                </a:rPr>
              </a:br>
              <a:r>
                <a:rPr kumimoji="0" lang="en-GB" sz="1200" b="1" i="0" u="none" strike="noStrike" kern="1200" cap="none" spc="0" normalizeH="0" baseline="0" noProof="0">
                  <a:ln>
                    <a:noFill/>
                  </a:ln>
                  <a:solidFill>
                    <a:srgbClr val="1F355E"/>
                  </a:solidFill>
                  <a:effectLst/>
                  <a:uLnTx/>
                  <a:uFillTx/>
                  <a:latin typeface="Helvetica Neue Medium"/>
                  <a:sym typeface="Helvetica Neue"/>
                </a:rPr>
                <a:t>Areas</a:t>
              </a:r>
            </a:p>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Helvetica Neue Medium"/>
                  <a:sym typeface="Helvetica Neue"/>
                </a:rPr>
                <a:t>Key areas of work </a:t>
              </a:r>
            </a:p>
          </p:txBody>
        </p:sp>
        <p:sp>
          <p:nvSpPr>
            <p:cNvPr id="46" name="Rectangle: Rounded Corners 45">
              <a:extLst>
                <a:ext uri="{FF2B5EF4-FFF2-40B4-BE49-F238E27FC236}">
                  <a16:creationId xmlns:a16="http://schemas.microsoft.com/office/drawing/2014/main" id="{56916C74-BFC6-04D7-6DE1-DA3F0802E1C8}"/>
                </a:ext>
              </a:extLst>
            </p:cNvPr>
            <p:cNvSpPr/>
            <p:nvPr/>
          </p:nvSpPr>
          <p:spPr>
            <a:xfrm>
              <a:off x="2342272" y="3990217"/>
              <a:ext cx="6279193" cy="423548"/>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a:endParaRPr>
            </a:p>
          </p:txBody>
        </p:sp>
        <p:cxnSp>
          <p:nvCxnSpPr>
            <p:cNvPr id="49" name="Connector: Elbow 48">
              <a:extLst>
                <a:ext uri="{FF2B5EF4-FFF2-40B4-BE49-F238E27FC236}">
                  <a16:creationId xmlns:a16="http://schemas.microsoft.com/office/drawing/2014/main" id="{0AFAFEF3-4F82-6FF5-596A-B0A72547CFA1}"/>
                </a:ext>
              </a:extLst>
            </p:cNvPr>
            <p:cNvCxnSpPr>
              <a:cxnSpLocks/>
              <a:endCxn id="46" idx="1"/>
            </p:cNvCxnSpPr>
            <p:nvPr/>
          </p:nvCxnSpPr>
          <p:spPr>
            <a:xfrm rot="16200000" flipH="1">
              <a:off x="1258502" y="3118222"/>
              <a:ext cx="1851432" cy="316106"/>
            </a:xfrm>
            <a:prstGeom prst="bentConnector2">
              <a:avLst/>
            </a:prstGeom>
            <a:noFill/>
            <a:ln w="28575" cap="flat">
              <a:solidFill>
                <a:schemeClr val="accent1"/>
              </a:solidFill>
              <a:prstDash val="solid"/>
              <a:miter lim="400000"/>
            </a:ln>
            <a:effectLst/>
            <a:sp3d/>
          </p:spPr>
          <p:style>
            <a:lnRef idx="0">
              <a:scrgbClr r="0" g="0" b="0"/>
            </a:lnRef>
            <a:fillRef idx="0">
              <a:scrgbClr r="0" g="0" b="0"/>
            </a:fillRef>
            <a:effectRef idx="0">
              <a:scrgbClr r="0" g="0" b="0"/>
            </a:effectRef>
            <a:fontRef idx="none"/>
          </p:style>
        </p:cxnSp>
        <p:cxnSp>
          <p:nvCxnSpPr>
            <p:cNvPr id="51" name="Connector: Elbow 50">
              <a:extLst>
                <a:ext uri="{FF2B5EF4-FFF2-40B4-BE49-F238E27FC236}">
                  <a16:creationId xmlns:a16="http://schemas.microsoft.com/office/drawing/2014/main" id="{3DE3ED34-EAF1-222B-C68D-00499B6A5C57}"/>
                </a:ext>
              </a:extLst>
            </p:cNvPr>
            <p:cNvCxnSpPr>
              <a:cxnSpLocks/>
            </p:cNvCxnSpPr>
            <p:nvPr/>
          </p:nvCxnSpPr>
          <p:spPr>
            <a:xfrm flipV="1">
              <a:off x="1725624" y="2889931"/>
              <a:ext cx="518072" cy="403136"/>
            </a:xfrm>
            <a:prstGeom prst="bentConnector3">
              <a:avLst>
                <a:gd name="adj1" fmla="val 3733"/>
              </a:avLst>
            </a:prstGeom>
            <a:noFill/>
            <a:ln w="28575" cap="flat">
              <a:solidFill>
                <a:schemeClr val="accent2">
                  <a:lumMod val="5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64" name="Straight Connector 63">
              <a:extLst>
                <a:ext uri="{FF2B5EF4-FFF2-40B4-BE49-F238E27FC236}">
                  <a16:creationId xmlns:a16="http://schemas.microsoft.com/office/drawing/2014/main" id="{CF130A16-5BEE-B2D2-EFF9-A4B6EB69F662}"/>
                </a:ext>
              </a:extLst>
            </p:cNvPr>
            <p:cNvCxnSpPr>
              <a:cxnSpLocks/>
            </p:cNvCxnSpPr>
            <p:nvPr/>
          </p:nvCxnSpPr>
          <p:spPr>
            <a:xfrm>
              <a:off x="1501015" y="1581332"/>
              <a:ext cx="841257" cy="0"/>
            </a:xfrm>
            <a:prstGeom prst="line">
              <a:avLst/>
            </a:prstGeom>
            <a:noFill/>
            <a:ln w="28575" cap="flat" cmpd="sng" algn="ctr">
              <a:solidFill>
                <a:schemeClr val="accent6">
                  <a:lumMod val="50000"/>
                </a:schemeClr>
              </a:solidFill>
              <a:prstDash val="solid"/>
              <a:miter lim="800000"/>
            </a:ln>
            <a:effectLst/>
          </p:spPr>
        </p:cxnSp>
        <p:sp>
          <p:nvSpPr>
            <p:cNvPr id="65" name="TextBox 64">
              <a:extLst>
                <a:ext uri="{FF2B5EF4-FFF2-40B4-BE49-F238E27FC236}">
                  <a16:creationId xmlns:a16="http://schemas.microsoft.com/office/drawing/2014/main" id="{25BBF8EF-E901-0659-A36F-29E1A3E7AE91}"/>
                </a:ext>
              </a:extLst>
            </p:cNvPr>
            <p:cNvSpPr txBox="1"/>
            <p:nvPr/>
          </p:nvSpPr>
          <p:spPr>
            <a:xfrm>
              <a:off x="217658" y="1402994"/>
              <a:ext cx="2017214" cy="761747"/>
            </a:xfrm>
            <a:prstGeom prst="rect">
              <a:avLst/>
            </a:prstGeom>
            <a:noFill/>
            <a:ln w="19050">
              <a:noFill/>
            </a:ln>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1F355E"/>
                  </a:solidFill>
                  <a:effectLst/>
                  <a:uLnTx/>
                  <a:uFillTx/>
                  <a:latin typeface="Helvetica Neue Medium"/>
                  <a:sym typeface="Helvetica Neue"/>
                </a:rPr>
                <a:t>Principles</a:t>
              </a:r>
            </a:p>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Helvetica Neue Medium"/>
                  <a:sym typeface="Helvetica Neue"/>
                </a:rPr>
                <a:t>The foundational values that drive the success of the strategy</a:t>
              </a:r>
            </a:p>
          </p:txBody>
        </p:sp>
        <p:grpSp>
          <p:nvGrpSpPr>
            <p:cNvPr id="6" name="Group 5">
              <a:extLst>
                <a:ext uri="{FF2B5EF4-FFF2-40B4-BE49-F238E27FC236}">
                  <a16:creationId xmlns:a16="http://schemas.microsoft.com/office/drawing/2014/main" id="{CE04141B-E6F8-672F-586F-AA456A8B9F81}"/>
                </a:ext>
              </a:extLst>
            </p:cNvPr>
            <p:cNvGrpSpPr/>
            <p:nvPr/>
          </p:nvGrpSpPr>
          <p:grpSpPr>
            <a:xfrm>
              <a:off x="2342271" y="1450120"/>
              <a:ext cx="6288258" cy="345257"/>
              <a:chOff x="2333206" y="1420404"/>
              <a:chExt cx="8414474" cy="520527"/>
            </a:xfrm>
          </p:grpSpPr>
          <p:sp>
            <p:nvSpPr>
              <p:cNvPr id="7" name="Rectangle 6">
                <a:extLst>
                  <a:ext uri="{FF2B5EF4-FFF2-40B4-BE49-F238E27FC236}">
                    <a16:creationId xmlns:a16="http://schemas.microsoft.com/office/drawing/2014/main" id="{749EF62C-C848-0394-64A0-3A3E711CC041}"/>
                  </a:ext>
                </a:extLst>
              </p:cNvPr>
              <p:cNvSpPr/>
              <p:nvPr/>
            </p:nvSpPr>
            <p:spPr>
              <a:xfrm>
                <a:off x="2333206" y="1421479"/>
                <a:ext cx="1647951" cy="519440"/>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Collaborative</a:t>
                </a:r>
              </a:p>
            </p:txBody>
          </p:sp>
          <p:sp>
            <p:nvSpPr>
              <p:cNvPr id="8" name="Rectangle 7">
                <a:extLst>
                  <a:ext uri="{FF2B5EF4-FFF2-40B4-BE49-F238E27FC236}">
                    <a16:creationId xmlns:a16="http://schemas.microsoft.com/office/drawing/2014/main" id="{E56E2F16-D045-87CC-8263-2AFB22D0C8AD}"/>
                  </a:ext>
                </a:extLst>
              </p:cNvPr>
              <p:cNvSpPr/>
              <p:nvPr/>
            </p:nvSpPr>
            <p:spPr>
              <a:xfrm>
                <a:off x="4024837" y="1420404"/>
                <a:ext cx="1647951" cy="519440"/>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Innovative</a:t>
                </a:r>
              </a:p>
            </p:txBody>
          </p:sp>
          <p:sp>
            <p:nvSpPr>
              <p:cNvPr id="9" name="Rectangle 8">
                <a:extLst>
                  <a:ext uri="{FF2B5EF4-FFF2-40B4-BE49-F238E27FC236}">
                    <a16:creationId xmlns:a16="http://schemas.microsoft.com/office/drawing/2014/main" id="{5234D6DE-9B81-D3A2-D206-6505A661F743}"/>
                  </a:ext>
                </a:extLst>
              </p:cNvPr>
              <p:cNvSpPr/>
              <p:nvPr/>
            </p:nvSpPr>
            <p:spPr>
              <a:xfrm>
                <a:off x="5716468" y="1421491"/>
                <a:ext cx="1647951" cy="519440"/>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Inclusive</a:t>
                </a:r>
              </a:p>
            </p:txBody>
          </p:sp>
          <p:sp>
            <p:nvSpPr>
              <p:cNvPr id="10" name="Rectangle 9">
                <a:extLst>
                  <a:ext uri="{FF2B5EF4-FFF2-40B4-BE49-F238E27FC236}">
                    <a16:creationId xmlns:a16="http://schemas.microsoft.com/office/drawing/2014/main" id="{B74E18C8-A6FF-6E2F-39B2-70D19911BE66}"/>
                  </a:ext>
                </a:extLst>
              </p:cNvPr>
              <p:cNvSpPr/>
              <p:nvPr/>
            </p:nvSpPr>
            <p:spPr>
              <a:xfrm>
                <a:off x="7408100" y="1420404"/>
                <a:ext cx="1647951" cy="519440"/>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Flexible</a:t>
                </a:r>
              </a:p>
            </p:txBody>
          </p:sp>
          <p:sp>
            <p:nvSpPr>
              <p:cNvPr id="11" name="Rectangle 10">
                <a:extLst>
                  <a:ext uri="{FF2B5EF4-FFF2-40B4-BE49-F238E27FC236}">
                    <a16:creationId xmlns:a16="http://schemas.microsoft.com/office/drawing/2014/main" id="{0013C32F-0360-BBCA-DC8F-B74E9AE01841}"/>
                  </a:ext>
                </a:extLst>
              </p:cNvPr>
              <p:cNvSpPr/>
              <p:nvPr/>
            </p:nvSpPr>
            <p:spPr>
              <a:xfrm>
                <a:off x="9099729" y="1420404"/>
                <a:ext cx="1647951" cy="519440"/>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Sustainable</a:t>
                </a:r>
              </a:p>
            </p:txBody>
          </p:sp>
        </p:grpSp>
        <p:sp>
          <p:nvSpPr>
            <p:cNvPr id="20" name="Rectangle: Rounded Corners 19">
              <a:extLst>
                <a:ext uri="{FF2B5EF4-FFF2-40B4-BE49-F238E27FC236}">
                  <a16:creationId xmlns:a16="http://schemas.microsoft.com/office/drawing/2014/main" id="{C264B7DB-ED0E-CF67-6730-67DBC8BF4849}"/>
                </a:ext>
              </a:extLst>
            </p:cNvPr>
            <p:cNvSpPr/>
            <p:nvPr/>
          </p:nvSpPr>
          <p:spPr>
            <a:xfrm>
              <a:off x="4049006" y="3959692"/>
              <a:ext cx="2874789" cy="506583"/>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chemeClr val="bg1"/>
                  </a:solidFill>
                  <a:effectLst/>
                  <a:uLnTx/>
                  <a:uFillTx/>
                  <a:latin typeface="Helvetica Neue Medium"/>
                  <a:sym typeface="Helvetica Neue"/>
                </a:rPr>
                <a:t>Organisational Functions</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chemeClr val="bg1"/>
                  </a:solidFill>
                  <a:effectLst/>
                  <a:uLnTx/>
                  <a:uFillTx/>
                  <a:latin typeface="Helvetica Neue Medium"/>
                  <a:sym typeface="Helvetica Neue"/>
                </a:rPr>
                <a:t>e.g. governance, leadership, procurement and finance</a:t>
              </a:r>
            </a:p>
          </p:txBody>
        </p:sp>
      </p:grpSp>
      <p:pic>
        <p:nvPicPr>
          <p:cNvPr id="36" name="Picture 35">
            <a:extLst>
              <a:ext uri="{FF2B5EF4-FFF2-40B4-BE49-F238E27FC236}">
                <a16:creationId xmlns:a16="http://schemas.microsoft.com/office/drawing/2014/main" id="{7566A4D7-92A0-5E4D-9D94-DE2846C2D35F}"/>
              </a:ext>
            </a:extLst>
          </p:cNvPr>
          <p:cNvPicPr>
            <a:picLocks noChangeAspect="1"/>
          </p:cNvPicPr>
          <p:nvPr/>
        </p:nvPicPr>
        <p:blipFill>
          <a:blip r:embed="rId3"/>
          <a:stretch>
            <a:fillRect/>
          </a:stretch>
        </p:blipFill>
        <p:spPr>
          <a:xfrm>
            <a:off x="286351" y="4601328"/>
            <a:ext cx="1214664" cy="375442"/>
          </a:xfrm>
          <a:prstGeom prst="rect">
            <a:avLst/>
          </a:prstGeom>
        </p:spPr>
      </p:pic>
      <p:grpSp>
        <p:nvGrpSpPr>
          <p:cNvPr id="42" name="Group 41">
            <a:extLst>
              <a:ext uri="{FF2B5EF4-FFF2-40B4-BE49-F238E27FC236}">
                <a16:creationId xmlns:a16="http://schemas.microsoft.com/office/drawing/2014/main" id="{7F38F1FA-2D27-A7E5-9585-02DED99F8C47}"/>
              </a:ext>
            </a:extLst>
          </p:cNvPr>
          <p:cNvGrpSpPr/>
          <p:nvPr/>
        </p:nvGrpSpPr>
        <p:grpSpPr>
          <a:xfrm>
            <a:off x="-1" y="-5787"/>
            <a:ext cx="9143998" cy="165595"/>
            <a:chOff x="374266" y="2474302"/>
            <a:chExt cx="13719657" cy="820603"/>
          </a:xfrm>
        </p:grpSpPr>
        <p:sp>
          <p:nvSpPr>
            <p:cNvPr id="22" name="Arrow: Pentagon 21">
              <a:extLst>
                <a:ext uri="{FF2B5EF4-FFF2-40B4-BE49-F238E27FC236}">
                  <a16:creationId xmlns:a16="http://schemas.microsoft.com/office/drawing/2014/main" id="{493B178C-3CAF-BB53-032F-CFA2F1045815}"/>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7" name="Arrow: Chevron 26">
              <a:extLst>
                <a:ext uri="{FF2B5EF4-FFF2-40B4-BE49-F238E27FC236}">
                  <a16:creationId xmlns:a16="http://schemas.microsoft.com/office/drawing/2014/main" id="{EBEEE046-6718-B54F-A844-292EB759D654}"/>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37" name="Arrow: Chevron 36">
              <a:extLst>
                <a:ext uri="{FF2B5EF4-FFF2-40B4-BE49-F238E27FC236}">
                  <a16:creationId xmlns:a16="http://schemas.microsoft.com/office/drawing/2014/main" id="{F8055692-A39D-1B11-D885-5952C35E767C}"/>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39" name="Arrow: Chevron 38">
              <a:extLst>
                <a:ext uri="{FF2B5EF4-FFF2-40B4-BE49-F238E27FC236}">
                  <a16:creationId xmlns:a16="http://schemas.microsoft.com/office/drawing/2014/main" id="{6A4F047A-0A1D-6906-CDFA-950413EFF5DD}"/>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40" name="Arrow: Chevron 39">
              <a:extLst>
                <a:ext uri="{FF2B5EF4-FFF2-40B4-BE49-F238E27FC236}">
                  <a16:creationId xmlns:a16="http://schemas.microsoft.com/office/drawing/2014/main" id="{B93EB02D-E634-D5EF-835B-84CFD10126A3}"/>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41" name="Arrow: Chevron 40">
              <a:extLst>
                <a:ext uri="{FF2B5EF4-FFF2-40B4-BE49-F238E27FC236}">
                  <a16:creationId xmlns:a16="http://schemas.microsoft.com/office/drawing/2014/main" id="{27CB66FC-07EE-797E-1DED-85CCDA370A1E}"/>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2" name="Footer Placeholder 3">
            <a:extLst>
              <a:ext uri="{FF2B5EF4-FFF2-40B4-BE49-F238E27FC236}">
                <a16:creationId xmlns:a16="http://schemas.microsoft.com/office/drawing/2014/main" id="{0322A9C1-10DC-D3E3-87AC-683C7AE57147}"/>
              </a:ext>
            </a:extLst>
          </p:cNvPr>
          <p:cNvSpPr>
            <a:spLocks noGrp="1"/>
          </p:cNvSpPr>
          <p:nvPr>
            <p:ph type="ftr" sz="quarter" idx="3"/>
          </p:nvPr>
        </p:nvSpPr>
        <p:spPr>
          <a:xfrm>
            <a:off x="2261839" y="4684875"/>
            <a:ext cx="5039902" cy="332455"/>
          </a:xfrm>
        </p:spPr>
        <p:txBody>
          <a:bodyPr/>
          <a:lstStyle/>
          <a:p>
            <a:r>
              <a:rPr lang="en-GB"/>
              <a:t>Digitally Enabling The One Bay Way</a:t>
            </a:r>
          </a:p>
        </p:txBody>
      </p:sp>
    </p:spTree>
    <p:extLst>
      <p:ext uri="{BB962C8B-B14F-4D97-AF65-F5344CB8AC3E}">
        <p14:creationId xmlns:p14="http://schemas.microsoft.com/office/powerpoint/2010/main" val="1762930687"/>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1" name="Straight Connector 90">
            <a:extLst>
              <a:ext uri="{FF2B5EF4-FFF2-40B4-BE49-F238E27FC236}">
                <a16:creationId xmlns:a16="http://schemas.microsoft.com/office/drawing/2014/main" id="{4B559302-4955-55F7-4782-B26C3AB5E228}"/>
              </a:ext>
            </a:extLst>
          </p:cNvPr>
          <p:cNvCxnSpPr>
            <a:cxnSpLocks/>
            <a:stCxn id="45" idx="6"/>
            <a:endCxn id="47" idx="2"/>
          </p:cNvCxnSpPr>
          <p:nvPr/>
        </p:nvCxnSpPr>
        <p:spPr>
          <a:xfrm flipV="1">
            <a:off x="3375475" y="2823193"/>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94" name="Straight Connector 93">
            <a:extLst>
              <a:ext uri="{FF2B5EF4-FFF2-40B4-BE49-F238E27FC236}">
                <a16:creationId xmlns:a16="http://schemas.microsoft.com/office/drawing/2014/main" id="{C3F88B16-B69E-92BD-8A7E-9A82F42415AC}"/>
              </a:ext>
            </a:extLst>
          </p:cNvPr>
          <p:cNvCxnSpPr>
            <a:cxnSpLocks/>
            <a:stCxn id="48" idx="2"/>
            <a:endCxn id="47" idx="6"/>
          </p:cNvCxnSpPr>
          <p:nvPr/>
        </p:nvCxnSpPr>
        <p:spPr>
          <a:xfrm flipH="1" flipV="1">
            <a:off x="4918058" y="2823193"/>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97" name="Straight Connector 96">
            <a:extLst>
              <a:ext uri="{FF2B5EF4-FFF2-40B4-BE49-F238E27FC236}">
                <a16:creationId xmlns:a16="http://schemas.microsoft.com/office/drawing/2014/main" id="{B4938D7E-B346-767A-708F-506827608EE1}"/>
              </a:ext>
            </a:extLst>
          </p:cNvPr>
          <p:cNvCxnSpPr>
            <a:cxnSpLocks/>
            <a:stCxn id="48" idx="6"/>
            <a:endCxn id="50" idx="2"/>
          </p:cNvCxnSpPr>
          <p:nvPr/>
        </p:nvCxnSpPr>
        <p:spPr>
          <a:xfrm flipV="1">
            <a:off x="6460642" y="2823193"/>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9" name="Straight Connector 88">
            <a:extLst>
              <a:ext uri="{FF2B5EF4-FFF2-40B4-BE49-F238E27FC236}">
                <a16:creationId xmlns:a16="http://schemas.microsoft.com/office/drawing/2014/main" id="{C8CEC9B5-6E57-96FB-C241-CCA265E19B39}"/>
              </a:ext>
            </a:extLst>
          </p:cNvPr>
          <p:cNvCxnSpPr>
            <a:cxnSpLocks/>
            <a:stCxn id="42" idx="6"/>
            <a:endCxn id="45" idx="2"/>
          </p:cNvCxnSpPr>
          <p:nvPr/>
        </p:nvCxnSpPr>
        <p:spPr>
          <a:xfrm>
            <a:off x="1832891" y="2823193"/>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grpSp>
        <p:nvGrpSpPr>
          <p:cNvPr id="69" name="Group 68">
            <a:extLst>
              <a:ext uri="{FF2B5EF4-FFF2-40B4-BE49-F238E27FC236}">
                <a16:creationId xmlns:a16="http://schemas.microsoft.com/office/drawing/2014/main" id="{5D3961C8-DDAE-A766-62A1-E34CD5A7AA5D}"/>
              </a:ext>
            </a:extLst>
          </p:cNvPr>
          <p:cNvGrpSpPr/>
          <p:nvPr/>
        </p:nvGrpSpPr>
        <p:grpSpPr>
          <a:xfrm>
            <a:off x="4155652" y="2403686"/>
            <a:ext cx="839014" cy="839014"/>
            <a:chOff x="5530396" y="3128714"/>
            <a:chExt cx="1118685" cy="1118685"/>
          </a:xfrm>
        </p:grpSpPr>
        <p:sp>
          <p:nvSpPr>
            <p:cNvPr id="63" name="Oval 62">
              <a:extLst>
                <a:ext uri="{FF2B5EF4-FFF2-40B4-BE49-F238E27FC236}">
                  <a16:creationId xmlns:a16="http://schemas.microsoft.com/office/drawing/2014/main" id="{012F2452-0A73-DF71-7220-ABE3CB53D293}"/>
                </a:ext>
              </a:extLst>
            </p:cNvPr>
            <p:cNvSpPr/>
            <p:nvPr/>
          </p:nvSpPr>
          <p:spPr>
            <a:xfrm>
              <a:off x="5530396" y="3128714"/>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47" name="Oval 46">
              <a:extLst>
                <a:ext uri="{FF2B5EF4-FFF2-40B4-BE49-F238E27FC236}">
                  <a16:creationId xmlns:a16="http://schemas.microsoft.com/office/drawing/2014/main" id="{7A04CF54-A592-7143-0C11-93E8A17B83D7}"/>
                </a:ext>
              </a:extLst>
            </p:cNvPr>
            <p:cNvSpPr/>
            <p:nvPr/>
          </p:nvSpPr>
          <p:spPr>
            <a:xfrm>
              <a:off x="5632538" y="3230856"/>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71" name="Group 70">
            <a:extLst>
              <a:ext uri="{FF2B5EF4-FFF2-40B4-BE49-F238E27FC236}">
                <a16:creationId xmlns:a16="http://schemas.microsoft.com/office/drawing/2014/main" id="{81010ECB-ADBF-94BD-7501-A390F5A35945}"/>
              </a:ext>
            </a:extLst>
          </p:cNvPr>
          <p:cNvGrpSpPr/>
          <p:nvPr/>
        </p:nvGrpSpPr>
        <p:grpSpPr>
          <a:xfrm>
            <a:off x="7240820" y="2403686"/>
            <a:ext cx="839014" cy="839014"/>
            <a:chOff x="9822874" y="3128714"/>
            <a:chExt cx="1118685" cy="1118685"/>
          </a:xfrm>
        </p:grpSpPr>
        <p:sp>
          <p:nvSpPr>
            <p:cNvPr id="66" name="Oval 65">
              <a:extLst>
                <a:ext uri="{FF2B5EF4-FFF2-40B4-BE49-F238E27FC236}">
                  <a16:creationId xmlns:a16="http://schemas.microsoft.com/office/drawing/2014/main" id="{9C4316EF-F7A3-E25F-1056-FD74D6B074D9}"/>
                </a:ext>
              </a:extLst>
            </p:cNvPr>
            <p:cNvSpPr/>
            <p:nvPr/>
          </p:nvSpPr>
          <p:spPr>
            <a:xfrm>
              <a:off x="9822874" y="3128714"/>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50" name="Oval 49">
              <a:extLst>
                <a:ext uri="{FF2B5EF4-FFF2-40B4-BE49-F238E27FC236}">
                  <a16:creationId xmlns:a16="http://schemas.microsoft.com/office/drawing/2014/main" id="{00979510-8D24-94BD-4BE9-C6790921AE74}"/>
                </a:ext>
              </a:extLst>
            </p:cNvPr>
            <p:cNvSpPr/>
            <p:nvPr/>
          </p:nvSpPr>
          <p:spPr>
            <a:xfrm>
              <a:off x="9925016" y="3230856"/>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70" name="Group 69">
            <a:extLst>
              <a:ext uri="{FF2B5EF4-FFF2-40B4-BE49-F238E27FC236}">
                <a16:creationId xmlns:a16="http://schemas.microsoft.com/office/drawing/2014/main" id="{5968FF79-C921-C5AC-1DC7-82B358104D06}"/>
              </a:ext>
            </a:extLst>
          </p:cNvPr>
          <p:cNvGrpSpPr/>
          <p:nvPr/>
        </p:nvGrpSpPr>
        <p:grpSpPr>
          <a:xfrm>
            <a:off x="5698236" y="2684587"/>
            <a:ext cx="839014" cy="839014"/>
            <a:chOff x="7679262" y="3508908"/>
            <a:chExt cx="1118685" cy="1118685"/>
          </a:xfrm>
        </p:grpSpPr>
        <p:sp>
          <p:nvSpPr>
            <p:cNvPr id="67" name="Oval 66">
              <a:extLst>
                <a:ext uri="{FF2B5EF4-FFF2-40B4-BE49-F238E27FC236}">
                  <a16:creationId xmlns:a16="http://schemas.microsoft.com/office/drawing/2014/main" id="{E6A16EF9-04E6-6B30-85D0-6EA681D9B31D}"/>
                </a:ext>
              </a:extLst>
            </p:cNvPr>
            <p:cNvSpPr/>
            <p:nvPr/>
          </p:nvSpPr>
          <p:spPr>
            <a:xfrm>
              <a:off x="7679262" y="3508908"/>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48" name="Oval 47">
              <a:extLst>
                <a:ext uri="{FF2B5EF4-FFF2-40B4-BE49-F238E27FC236}">
                  <a16:creationId xmlns:a16="http://schemas.microsoft.com/office/drawing/2014/main" id="{1A8CA7B5-08D4-B6B7-2A8C-388276D3430A}"/>
                </a:ext>
              </a:extLst>
            </p:cNvPr>
            <p:cNvSpPr/>
            <p:nvPr/>
          </p:nvSpPr>
          <p:spPr>
            <a:xfrm>
              <a:off x="7781404" y="3611050"/>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72" name="Group 71">
            <a:extLst>
              <a:ext uri="{FF2B5EF4-FFF2-40B4-BE49-F238E27FC236}">
                <a16:creationId xmlns:a16="http://schemas.microsoft.com/office/drawing/2014/main" id="{2492DA38-71D6-1BF5-0EBE-C4E536808FA4}"/>
              </a:ext>
            </a:extLst>
          </p:cNvPr>
          <p:cNvGrpSpPr/>
          <p:nvPr/>
        </p:nvGrpSpPr>
        <p:grpSpPr>
          <a:xfrm>
            <a:off x="2613069" y="2684587"/>
            <a:ext cx="839014" cy="839014"/>
            <a:chOff x="3391745" y="3497590"/>
            <a:chExt cx="1118685" cy="1118685"/>
          </a:xfrm>
        </p:grpSpPr>
        <p:sp>
          <p:nvSpPr>
            <p:cNvPr id="68" name="Oval 67">
              <a:extLst>
                <a:ext uri="{FF2B5EF4-FFF2-40B4-BE49-F238E27FC236}">
                  <a16:creationId xmlns:a16="http://schemas.microsoft.com/office/drawing/2014/main" id="{A2162B75-EB02-5D80-31EF-1D69B441E1C1}"/>
                </a:ext>
              </a:extLst>
            </p:cNvPr>
            <p:cNvSpPr/>
            <p:nvPr/>
          </p:nvSpPr>
          <p:spPr>
            <a:xfrm>
              <a:off x="3391745" y="3497590"/>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45" name="Oval 44">
              <a:extLst>
                <a:ext uri="{FF2B5EF4-FFF2-40B4-BE49-F238E27FC236}">
                  <a16:creationId xmlns:a16="http://schemas.microsoft.com/office/drawing/2014/main" id="{5ECD1155-E0FD-93BC-5A88-ABD1D0E12968}"/>
                </a:ext>
              </a:extLst>
            </p:cNvPr>
            <p:cNvSpPr/>
            <p:nvPr/>
          </p:nvSpPr>
          <p:spPr>
            <a:xfrm>
              <a:off x="3493887" y="3599732"/>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sp>
        <p:nvSpPr>
          <p:cNvPr id="3" name="Rectangle 2">
            <a:extLst>
              <a:ext uri="{FF2B5EF4-FFF2-40B4-BE49-F238E27FC236}">
                <a16:creationId xmlns:a16="http://schemas.microsoft.com/office/drawing/2014/main" id="{0212B69D-0400-EF79-C9DF-4E3C79F8A3D1}"/>
              </a:ext>
            </a:extLst>
          </p:cNvPr>
          <p:cNvSpPr/>
          <p:nvPr/>
        </p:nvSpPr>
        <p:spPr>
          <a:xfrm>
            <a:off x="628650" y="909146"/>
            <a:ext cx="8001880" cy="678762"/>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defTabSz="825479" rtl="0" eaLnBrk="1" fontAlgn="auto" latinLnBrk="0" hangingPunct="0">
              <a:lnSpc>
                <a:spcPct val="100000"/>
              </a:lnSpc>
              <a:spcBef>
                <a:spcPts val="0"/>
              </a:spcBef>
              <a:spcAft>
                <a:spcPts val="0"/>
              </a:spcAft>
              <a:buClrTx/>
              <a:buSzTx/>
              <a:buFontTx/>
              <a:buNone/>
              <a:tabLst/>
              <a:defRPr/>
            </a:pPr>
            <a:r>
              <a:rPr lang="en-GB" sz="1050" kern="1200">
                <a:solidFill>
                  <a:prstClr val="white"/>
                </a:solidFill>
                <a:latin typeface="Arial" panose="020B0604020202020204" pitchFamily="34" charset="0"/>
                <a:cs typeface="Arial" panose="020B0604020202020204" pitchFamily="34" charset="0"/>
                <a:sym typeface="Helvetica Neue Medium"/>
              </a:rPr>
              <a:t>T</a:t>
            </a:r>
            <a:r>
              <a:rPr kumimoji="0" lang="en-GB" sz="105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o improve the health and well-being of the population of Swansea Bay </a:t>
            </a:r>
          </a:p>
          <a:p>
            <a:pPr marL="0" marR="0" lvl="0" indent="0" defTabSz="825479" rtl="0" eaLnBrk="1" fontAlgn="auto" latinLnBrk="0" hangingPunct="0">
              <a:lnSpc>
                <a:spcPct val="100000"/>
              </a:lnSpc>
              <a:spcBef>
                <a:spcPts val="0"/>
              </a:spcBef>
              <a:spcAft>
                <a:spcPts val="0"/>
              </a:spcAft>
              <a:buClrTx/>
              <a:buSzTx/>
              <a:buFontTx/>
              <a:buNone/>
              <a:tabLst/>
              <a:defRPr/>
            </a:pPr>
            <a:r>
              <a:rPr lang="en-GB" sz="1050" kern="1200">
                <a:solidFill>
                  <a:prstClr val="white"/>
                </a:solidFill>
                <a:latin typeface="Arial" panose="020B0604020202020204" pitchFamily="34" charset="0"/>
                <a:cs typeface="Arial" panose="020B0604020202020204" pitchFamily="34" charset="0"/>
                <a:sym typeface="Helvetica Neue Medium"/>
              </a:rPr>
              <a:t>by</a:t>
            </a:r>
            <a:r>
              <a:rPr kumimoji="0" lang="en-GB" sz="105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 harnessing the power of digital technology and digital transformation</a:t>
            </a:r>
            <a:r>
              <a:rPr lang="en-GB" sz="1050" kern="1200">
                <a:solidFill>
                  <a:prstClr val="white"/>
                </a:solidFill>
                <a:latin typeface="Arial" panose="020B0604020202020204" pitchFamily="34" charset="0"/>
                <a:cs typeface="Arial" panose="020B0604020202020204" pitchFamily="34" charset="0"/>
              </a:rPr>
              <a:t>. </a:t>
            </a:r>
          </a:p>
        </p:txBody>
      </p:sp>
      <p:sp>
        <p:nvSpPr>
          <p:cNvPr id="5" name="TextBox 4">
            <a:extLst>
              <a:ext uri="{FF2B5EF4-FFF2-40B4-BE49-F238E27FC236}">
                <a16:creationId xmlns:a16="http://schemas.microsoft.com/office/drawing/2014/main" id="{F8DB5CB7-BB45-B13E-BB28-96BE7B0A00DE}"/>
              </a:ext>
            </a:extLst>
          </p:cNvPr>
          <p:cNvSpPr txBox="1"/>
          <p:nvPr/>
        </p:nvSpPr>
        <p:spPr>
          <a:xfrm>
            <a:off x="618433" y="678211"/>
            <a:ext cx="807105" cy="276999"/>
          </a:xfrm>
          <a:prstGeom prst="rect">
            <a:avLst/>
          </a:prstGeom>
          <a:noFill/>
          <a:ln w="19050">
            <a:noFill/>
          </a:ln>
        </p:spPr>
        <p:txBody>
          <a:bodyPr wrap="square" rtlCol="0">
            <a:spAutoFit/>
          </a:bodyPr>
          <a:lstStyle/>
          <a:p>
            <a:pPr algn="l" defTabSz="914378" hangingPunct="1">
              <a:defRPr/>
            </a:pPr>
            <a:r>
              <a:rPr lang="en-GB" sz="1200" kern="1200">
                <a:solidFill>
                  <a:srgbClr val="1F355E"/>
                </a:solidFill>
                <a:latin typeface="Arial" panose="020B0604020202020204" pitchFamily="34" charset="0"/>
                <a:cs typeface="Arial" panose="020B0604020202020204" pitchFamily="34" charset="0"/>
              </a:rPr>
              <a:t>Vision</a:t>
            </a:r>
          </a:p>
        </p:txBody>
      </p:sp>
      <p:sp>
        <p:nvSpPr>
          <p:cNvPr id="7" name="TextBox 6">
            <a:extLst>
              <a:ext uri="{FF2B5EF4-FFF2-40B4-BE49-F238E27FC236}">
                <a16:creationId xmlns:a16="http://schemas.microsoft.com/office/drawing/2014/main" id="{2973D3D3-2ADF-4612-7714-D71296F33EDF}"/>
              </a:ext>
            </a:extLst>
          </p:cNvPr>
          <p:cNvSpPr txBox="1"/>
          <p:nvPr/>
        </p:nvSpPr>
        <p:spPr>
          <a:xfrm>
            <a:off x="618433" y="1577198"/>
            <a:ext cx="921404" cy="276999"/>
          </a:xfrm>
          <a:prstGeom prst="rect">
            <a:avLst/>
          </a:prstGeom>
          <a:noFill/>
          <a:ln w="19050">
            <a:noFill/>
          </a:ln>
        </p:spPr>
        <p:txBody>
          <a:bodyPr wrap="square" rtlCol="0">
            <a:spAutoFit/>
          </a:bodyPr>
          <a:lstStyle/>
          <a:p>
            <a:pPr algn="l" defTabSz="914378" hangingPunct="1">
              <a:defRPr/>
            </a:pPr>
            <a:r>
              <a:rPr lang="en-GB" sz="1200" kern="1200">
                <a:solidFill>
                  <a:srgbClr val="1F355E"/>
                </a:solidFill>
                <a:latin typeface="Arial" panose="020B0604020202020204" pitchFamily="34" charset="0"/>
                <a:cs typeface="Arial" panose="020B0604020202020204" pitchFamily="34" charset="0"/>
              </a:rPr>
              <a:t>Principles</a:t>
            </a:r>
          </a:p>
        </p:txBody>
      </p:sp>
      <p:sp>
        <p:nvSpPr>
          <p:cNvPr id="11" name="Rectangle 10">
            <a:extLst>
              <a:ext uri="{FF2B5EF4-FFF2-40B4-BE49-F238E27FC236}">
                <a16:creationId xmlns:a16="http://schemas.microsoft.com/office/drawing/2014/main" id="{D2C9BEB3-7494-16EB-03EE-164678143A5C}"/>
              </a:ext>
            </a:extLst>
          </p:cNvPr>
          <p:cNvSpPr/>
          <p:nvPr/>
        </p:nvSpPr>
        <p:spPr>
          <a:xfrm>
            <a:off x="453573" y="3322389"/>
            <a:ext cx="2077033" cy="10414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Collaborative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Working together as a health board, by actively engaging clinicians, non-clinical staff and our population, and maintaining a strong focus on national, regional and local partnerships</a:t>
            </a:r>
            <a:endParaRPr lang="en-GB" sz="900" b="0" kern="1200">
              <a:solidFill>
                <a:srgbClr val="1F355E"/>
              </a:solidFill>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EE8DB0BF-E5D2-405E-D173-8C7B578D4C68}"/>
              </a:ext>
            </a:extLst>
          </p:cNvPr>
          <p:cNvSpPr/>
          <p:nvPr/>
        </p:nvSpPr>
        <p:spPr>
          <a:xfrm>
            <a:off x="2131576" y="1706743"/>
            <a:ext cx="1808164" cy="8361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Innovative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Realising benefits through embracing creative, modern and secure approaches to deliver high-quality, efficient and value-driven solutions</a:t>
            </a:r>
          </a:p>
        </p:txBody>
      </p:sp>
      <p:sp>
        <p:nvSpPr>
          <p:cNvPr id="13" name="Rectangle 12">
            <a:extLst>
              <a:ext uri="{FF2B5EF4-FFF2-40B4-BE49-F238E27FC236}">
                <a16:creationId xmlns:a16="http://schemas.microsoft.com/office/drawing/2014/main" id="{89EE332F-AB2C-D16E-F8E8-15DB03A1823B}"/>
              </a:ext>
            </a:extLst>
          </p:cNvPr>
          <p:cNvSpPr/>
          <p:nvPr/>
        </p:nvSpPr>
        <p:spPr>
          <a:xfrm>
            <a:off x="3608936" y="3322389"/>
            <a:ext cx="1917706" cy="10414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Inclusive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Building solutions with everybody's needs and skills in mind, maintaining intuitive design, digital inclusion and accessibility as fundamental components of our digital philosophy</a:t>
            </a:r>
          </a:p>
        </p:txBody>
      </p:sp>
      <p:sp>
        <p:nvSpPr>
          <p:cNvPr id="15" name="Rectangle 14">
            <a:extLst>
              <a:ext uri="{FF2B5EF4-FFF2-40B4-BE49-F238E27FC236}">
                <a16:creationId xmlns:a16="http://schemas.microsoft.com/office/drawing/2014/main" id="{7B3ED80A-1E37-4319-8EF9-E14853E0B0F3}"/>
              </a:ext>
            </a:extLst>
          </p:cNvPr>
          <p:cNvSpPr/>
          <p:nvPr/>
        </p:nvSpPr>
        <p:spPr>
          <a:xfrm>
            <a:off x="5211846" y="1706743"/>
            <a:ext cx="1808164" cy="8361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Flexible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Focussing on crafting fewer, yet improved and adaptable, systems which are agile in their response to national and local circumstances, embracing new opportunities whilst maintaining a best practice service</a:t>
            </a:r>
          </a:p>
        </p:txBody>
      </p:sp>
      <p:sp>
        <p:nvSpPr>
          <p:cNvPr id="16" name="Rectangle 15">
            <a:extLst>
              <a:ext uri="{FF2B5EF4-FFF2-40B4-BE49-F238E27FC236}">
                <a16:creationId xmlns:a16="http://schemas.microsoft.com/office/drawing/2014/main" id="{07812DCF-1426-9B23-66B0-B2951B1A7035}"/>
              </a:ext>
            </a:extLst>
          </p:cNvPr>
          <p:cNvSpPr/>
          <p:nvPr/>
        </p:nvSpPr>
        <p:spPr>
          <a:xfrm>
            <a:off x="6774141" y="3322389"/>
            <a:ext cx="1780255" cy="10414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Sustainable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Delivering secure, resilient and achievable solutions to ensure lasting impact of initiatives and financially sustainable use of resources</a:t>
            </a:r>
          </a:p>
        </p:txBody>
      </p:sp>
      <p:grpSp>
        <p:nvGrpSpPr>
          <p:cNvPr id="73" name="Group 72">
            <a:extLst>
              <a:ext uri="{FF2B5EF4-FFF2-40B4-BE49-F238E27FC236}">
                <a16:creationId xmlns:a16="http://schemas.microsoft.com/office/drawing/2014/main" id="{973FAF60-22BD-7886-5A1E-E2F4CF51385D}"/>
              </a:ext>
            </a:extLst>
          </p:cNvPr>
          <p:cNvGrpSpPr/>
          <p:nvPr/>
        </p:nvGrpSpPr>
        <p:grpSpPr>
          <a:xfrm>
            <a:off x="1070485" y="2403686"/>
            <a:ext cx="839014" cy="839014"/>
            <a:chOff x="1246833" y="3128714"/>
            <a:chExt cx="1118685" cy="1118685"/>
          </a:xfrm>
        </p:grpSpPr>
        <p:sp>
          <p:nvSpPr>
            <p:cNvPr id="62" name="Oval 61">
              <a:extLst>
                <a:ext uri="{FF2B5EF4-FFF2-40B4-BE49-F238E27FC236}">
                  <a16:creationId xmlns:a16="http://schemas.microsoft.com/office/drawing/2014/main" id="{512B2282-F61E-9DF6-3DC3-FEEE4C63F82B}"/>
                </a:ext>
              </a:extLst>
            </p:cNvPr>
            <p:cNvSpPr/>
            <p:nvPr/>
          </p:nvSpPr>
          <p:spPr>
            <a:xfrm>
              <a:off x="1246833" y="3128714"/>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42" name="Oval 41">
              <a:extLst>
                <a:ext uri="{FF2B5EF4-FFF2-40B4-BE49-F238E27FC236}">
                  <a16:creationId xmlns:a16="http://schemas.microsoft.com/office/drawing/2014/main" id="{63A92143-D9EC-9FA2-FF60-F62025D2F940}"/>
                </a:ext>
              </a:extLst>
            </p:cNvPr>
            <p:cNvSpPr/>
            <p:nvPr/>
          </p:nvSpPr>
          <p:spPr>
            <a:xfrm>
              <a:off x="1348975" y="3230856"/>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pic>
        <p:nvPicPr>
          <p:cNvPr id="18" name="Graphic 17" descr="Cheers with solid fill">
            <a:extLst>
              <a:ext uri="{FF2B5EF4-FFF2-40B4-BE49-F238E27FC236}">
                <a16:creationId xmlns:a16="http://schemas.microsoft.com/office/drawing/2014/main" id="{E053BDA6-5708-E4E4-6176-8B1D4BF0674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18370" y="2583959"/>
            <a:ext cx="515252" cy="515252"/>
          </a:xfrm>
          <a:prstGeom prst="rect">
            <a:avLst/>
          </a:prstGeom>
        </p:spPr>
      </p:pic>
      <p:pic>
        <p:nvPicPr>
          <p:cNvPr id="20" name="Graphic 19" descr="Lightbulb and pencil with solid fill">
            <a:extLst>
              <a:ext uri="{FF2B5EF4-FFF2-40B4-BE49-F238E27FC236}">
                <a16:creationId xmlns:a16="http://schemas.microsoft.com/office/drawing/2014/main" id="{C143324B-EE13-1741-0C2B-1D436179AAD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842766" y="2866685"/>
            <a:ext cx="468411" cy="468411"/>
          </a:xfrm>
          <a:prstGeom prst="rect">
            <a:avLst/>
          </a:prstGeom>
        </p:spPr>
      </p:pic>
      <p:pic>
        <p:nvPicPr>
          <p:cNvPr id="22" name="Graphic 21" descr="Group success with solid fill">
            <a:extLst>
              <a:ext uri="{FF2B5EF4-FFF2-40B4-BE49-F238E27FC236}">
                <a16:creationId xmlns:a16="http://schemas.microsoft.com/office/drawing/2014/main" id="{59BFEE71-E0F4-059B-E650-41193C8604F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309679" y="2570339"/>
            <a:ext cx="515252" cy="515252"/>
          </a:xfrm>
          <a:prstGeom prst="rect">
            <a:avLst/>
          </a:prstGeom>
        </p:spPr>
      </p:pic>
      <p:pic>
        <p:nvPicPr>
          <p:cNvPr id="36" name="Graphic 35" descr="Hockey Stick Curve Graph with solid fill">
            <a:extLst>
              <a:ext uri="{FF2B5EF4-FFF2-40B4-BE49-F238E27FC236}">
                <a16:creationId xmlns:a16="http://schemas.microsoft.com/office/drawing/2014/main" id="{C5467536-9C3E-69DE-B029-14158A847A7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849891" y="2829718"/>
            <a:ext cx="515252" cy="515252"/>
          </a:xfrm>
          <a:prstGeom prst="rect">
            <a:avLst/>
          </a:prstGeom>
        </p:spPr>
      </p:pic>
      <p:pic>
        <p:nvPicPr>
          <p:cNvPr id="41" name="Graphic 40" descr="Arrow circle with solid fill">
            <a:extLst>
              <a:ext uri="{FF2B5EF4-FFF2-40B4-BE49-F238E27FC236}">
                <a16:creationId xmlns:a16="http://schemas.microsoft.com/office/drawing/2014/main" id="{E766AAC2-62C6-CB2C-3361-772992C56868}"/>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329658" y="2528907"/>
            <a:ext cx="623455" cy="623455"/>
          </a:xfrm>
          <a:prstGeom prst="rect">
            <a:avLst/>
          </a:prstGeom>
        </p:spPr>
      </p:pic>
      <p:cxnSp>
        <p:nvCxnSpPr>
          <p:cNvPr id="75" name="Straight Connector 74">
            <a:extLst>
              <a:ext uri="{FF2B5EF4-FFF2-40B4-BE49-F238E27FC236}">
                <a16:creationId xmlns:a16="http://schemas.microsoft.com/office/drawing/2014/main" id="{40A9F17F-F30C-CBD6-CE6B-EBFA766CE3AA}"/>
              </a:ext>
            </a:extLst>
          </p:cNvPr>
          <p:cNvCxnSpPr>
            <a:cxnSpLocks/>
          </p:cNvCxnSpPr>
          <p:nvPr/>
        </p:nvCxnSpPr>
        <p:spPr>
          <a:xfrm flipH="1">
            <a:off x="1485966" y="3242699"/>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77" name="Straight Connector 76">
            <a:extLst>
              <a:ext uri="{FF2B5EF4-FFF2-40B4-BE49-F238E27FC236}">
                <a16:creationId xmlns:a16="http://schemas.microsoft.com/office/drawing/2014/main" id="{B1855ED0-3E74-6F8F-A943-75AF908C0BEF}"/>
              </a:ext>
            </a:extLst>
          </p:cNvPr>
          <p:cNvCxnSpPr>
            <a:cxnSpLocks/>
          </p:cNvCxnSpPr>
          <p:nvPr/>
        </p:nvCxnSpPr>
        <p:spPr>
          <a:xfrm>
            <a:off x="4567304" y="3242699"/>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79" name="Straight Connector 78">
            <a:extLst>
              <a:ext uri="{FF2B5EF4-FFF2-40B4-BE49-F238E27FC236}">
                <a16:creationId xmlns:a16="http://schemas.microsoft.com/office/drawing/2014/main" id="{E229C198-B6E4-15E6-1825-898357CBBC25}"/>
              </a:ext>
            </a:extLst>
          </p:cNvPr>
          <p:cNvCxnSpPr>
            <a:cxnSpLocks/>
          </p:cNvCxnSpPr>
          <p:nvPr/>
        </p:nvCxnSpPr>
        <p:spPr>
          <a:xfrm>
            <a:off x="6114660" y="2524260"/>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5" name="Straight Connector 84">
            <a:extLst>
              <a:ext uri="{FF2B5EF4-FFF2-40B4-BE49-F238E27FC236}">
                <a16:creationId xmlns:a16="http://schemas.microsoft.com/office/drawing/2014/main" id="{43A21091-50A0-3B11-516A-0AC2E4CCFC27}"/>
              </a:ext>
            </a:extLst>
          </p:cNvPr>
          <p:cNvCxnSpPr>
            <a:cxnSpLocks/>
          </p:cNvCxnSpPr>
          <p:nvPr/>
        </p:nvCxnSpPr>
        <p:spPr>
          <a:xfrm>
            <a:off x="3027610" y="2524259"/>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0" name="Straight Connector 99">
            <a:extLst>
              <a:ext uri="{FF2B5EF4-FFF2-40B4-BE49-F238E27FC236}">
                <a16:creationId xmlns:a16="http://schemas.microsoft.com/office/drawing/2014/main" id="{BB3F8A4A-9BA6-8DBC-36E1-8512CDCFC731}"/>
              </a:ext>
            </a:extLst>
          </p:cNvPr>
          <p:cNvCxnSpPr>
            <a:cxnSpLocks/>
          </p:cNvCxnSpPr>
          <p:nvPr/>
        </p:nvCxnSpPr>
        <p:spPr>
          <a:xfrm flipH="1">
            <a:off x="7660326" y="3242699"/>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sp>
        <p:nvSpPr>
          <p:cNvPr id="2" name="Title 1">
            <a:extLst>
              <a:ext uri="{FF2B5EF4-FFF2-40B4-BE49-F238E27FC236}">
                <a16:creationId xmlns:a16="http://schemas.microsoft.com/office/drawing/2014/main" id="{F0109261-2BB7-7A3F-96B5-4319F0182BE1}"/>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The Strategy Vision &amp; Principles</a:t>
            </a:r>
          </a:p>
        </p:txBody>
      </p:sp>
      <p:sp>
        <p:nvSpPr>
          <p:cNvPr id="4" name="Footer Placeholder 3">
            <a:extLst>
              <a:ext uri="{FF2B5EF4-FFF2-40B4-BE49-F238E27FC236}">
                <a16:creationId xmlns:a16="http://schemas.microsoft.com/office/drawing/2014/main" id="{528144CD-A1FA-C2ED-E306-86C238BC40DA}"/>
              </a:ext>
            </a:extLst>
          </p:cNvPr>
          <p:cNvSpPr txBox="1">
            <a:spLocks/>
          </p:cNvSpPr>
          <p:nvPr/>
        </p:nvSpPr>
        <p:spPr>
          <a:xfrm>
            <a:off x="2055208" y="464472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29" name="Group 28">
            <a:extLst>
              <a:ext uri="{FF2B5EF4-FFF2-40B4-BE49-F238E27FC236}">
                <a16:creationId xmlns:a16="http://schemas.microsoft.com/office/drawing/2014/main" id="{90272411-6028-B89A-284F-8503464ED7AC}"/>
              </a:ext>
            </a:extLst>
          </p:cNvPr>
          <p:cNvGrpSpPr/>
          <p:nvPr/>
        </p:nvGrpSpPr>
        <p:grpSpPr>
          <a:xfrm>
            <a:off x="-1" y="-5787"/>
            <a:ext cx="9143998" cy="165595"/>
            <a:chOff x="374266" y="2474302"/>
            <a:chExt cx="13719657" cy="820603"/>
          </a:xfrm>
        </p:grpSpPr>
        <p:sp>
          <p:nvSpPr>
            <p:cNvPr id="23" name="Arrow: Pentagon 22">
              <a:extLst>
                <a:ext uri="{FF2B5EF4-FFF2-40B4-BE49-F238E27FC236}">
                  <a16:creationId xmlns:a16="http://schemas.microsoft.com/office/drawing/2014/main" id="{AC0EF8FB-D7FA-8D31-5FC5-F65748E7EE6D}"/>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4" name="Arrow: Chevron 23">
              <a:extLst>
                <a:ext uri="{FF2B5EF4-FFF2-40B4-BE49-F238E27FC236}">
                  <a16:creationId xmlns:a16="http://schemas.microsoft.com/office/drawing/2014/main" id="{03E4117C-831A-DBDA-35F7-E644690345F0}"/>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5" name="Arrow: Chevron 24">
              <a:extLst>
                <a:ext uri="{FF2B5EF4-FFF2-40B4-BE49-F238E27FC236}">
                  <a16:creationId xmlns:a16="http://schemas.microsoft.com/office/drawing/2014/main" id="{11B2B275-CF0C-E6CD-075F-54743CDD523C}"/>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6" name="Arrow: Chevron 25">
              <a:extLst>
                <a:ext uri="{FF2B5EF4-FFF2-40B4-BE49-F238E27FC236}">
                  <a16:creationId xmlns:a16="http://schemas.microsoft.com/office/drawing/2014/main" id="{600398F7-F6E5-2748-56AD-1C58B55812A0}"/>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7" name="Arrow: Chevron 26">
              <a:extLst>
                <a:ext uri="{FF2B5EF4-FFF2-40B4-BE49-F238E27FC236}">
                  <a16:creationId xmlns:a16="http://schemas.microsoft.com/office/drawing/2014/main" id="{085BBEEA-FD4D-7101-E032-EA8305DD7B16}"/>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28" name="Arrow: Chevron 27">
              <a:extLst>
                <a:ext uri="{FF2B5EF4-FFF2-40B4-BE49-F238E27FC236}">
                  <a16:creationId xmlns:a16="http://schemas.microsoft.com/office/drawing/2014/main" id="{63B3993E-A53D-945E-A4F0-30BB1ECC305B}"/>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534577888"/>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AAB4D8-189D-158E-C7F8-38D98E74A5EF}"/>
            </a:ext>
          </a:extLst>
        </p:cNvPr>
        <p:cNvGrpSpPr/>
        <p:nvPr/>
      </p:nvGrpSpPr>
      <p:grpSpPr>
        <a:xfrm>
          <a:off x="0" y="0"/>
          <a:ext cx="0" cy="0"/>
          <a:chOff x="0" y="0"/>
          <a:chExt cx="0" cy="0"/>
        </a:xfrm>
      </p:grpSpPr>
      <p:sp>
        <p:nvSpPr>
          <p:cNvPr id="108" name="Rectangle 107">
            <a:extLst>
              <a:ext uri="{FF2B5EF4-FFF2-40B4-BE49-F238E27FC236}">
                <a16:creationId xmlns:a16="http://schemas.microsoft.com/office/drawing/2014/main" id="{6B0A58B6-1362-05C7-5822-F0F16D6580E2}"/>
              </a:ext>
            </a:extLst>
          </p:cNvPr>
          <p:cNvSpPr/>
          <p:nvPr/>
        </p:nvSpPr>
        <p:spPr>
          <a:xfrm>
            <a:off x="0" y="4304906"/>
            <a:ext cx="9143997" cy="846180"/>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83" name="Rectangle 282">
            <a:extLst>
              <a:ext uri="{FF2B5EF4-FFF2-40B4-BE49-F238E27FC236}">
                <a16:creationId xmlns:a16="http://schemas.microsoft.com/office/drawing/2014/main" id="{C62F240A-1D1E-DF63-2750-6D67873F4BAC}"/>
              </a:ext>
            </a:extLst>
          </p:cNvPr>
          <p:cNvSpPr/>
          <p:nvPr/>
        </p:nvSpPr>
        <p:spPr>
          <a:xfrm>
            <a:off x="3189643" y="4265250"/>
            <a:ext cx="683112" cy="800875"/>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82" name="Rectangle 281">
            <a:extLst>
              <a:ext uri="{FF2B5EF4-FFF2-40B4-BE49-F238E27FC236}">
                <a16:creationId xmlns:a16="http://schemas.microsoft.com/office/drawing/2014/main" id="{49A9BC66-CDE6-AFB3-C0A3-599D385A990A}"/>
              </a:ext>
            </a:extLst>
          </p:cNvPr>
          <p:cNvSpPr/>
          <p:nvPr/>
        </p:nvSpPr>
        <p:spPr>
          <a:xfrm>
            <a:off x="3189643" y="3409509"/>
            <a:ext cx="683112" cy="800875"/>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81" name="Rectangle 280">
            <a:extLst>
              <a:ext uri="{FF2B5EF4-FFF2-40B4-BE49-F238E27FC236}">
                <a16:creationId xmlns:a16="http://schemas.microsoft.com/office/drawing/2014/main" id="{9EB1A16B-34F8-93AA-3836-DC1FFBB40AFD}"/>
              </a:ext>
            </a:extLst>
          </p:cNvPr>
          <p:cNvSpPr/>
          <p:nvPr/>
        </p:nvSpPr>
        <p:spPr>
          <a:xfrm>
            <a:off x="3189643" y="2549333"/>
            <a:ext cx="683112" cy="800875"/>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80" name="Rectangle 279">
            <a:extLst>
              <a:ext uri="{FF2B5EF4-FFF2-40B4-BE49-F238E27FC236}">
                <a16:creationId xmlns:a16="http://schemas.microsoft.com/office/drawing/2014/main" id="{149FBF64-42FF-3B9E-5900-4DA382894FF3}"/>
              </a:ext>
            </a:extLst>
          </p:cNvPr>
          <p:cNvSpPr/>
          <p:nvPr/>
        </p:nvSpPr>
        <p:spPr>
          <a:xfrm>
            <a:off x="3189643" y="1665657"/>
            <a:ext cx="683112" cy="800875"/>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78" name="Rectangle 277">
            <a:extLst>
              <a:ext uri="{FF2B5EF4-FFF2-40B4-BE49-F238E27FC236}">
                <a16:creationId xmlns:a16="http://schemas.microsoft.com/office/drawing/2014/main" id="{33194D12-193C-CD3F-2C28-0C28CBDAD926}"/>
              </a:ext>
            </a:extLst>
          </p:cNvPr>
          <p:cNvSpPr/>
          <p:nvPr/>
        </p:nvSpPr>
        <p:spPr>
          <a:xfrm>
            <a:off x="3189643" y="824520"/>
            <a:ext cx="683112" cy="800875"/>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7" name="Rectangle: Rounded Corners 6">
            <a:extLst>
              <a:ext uri="{FF2B5EF4-FFF2-40B4-BE49-F238E27FC236}">
                <a16:creationId xmlns:a16="http://schemas.microsoft.com/office/drawing/2014/main" id="{CE44038E-B4D5-D13A-AEE1-F1CCCD06C01A}"/>
              </a:ext>
            </a:extLst>
          </p:cNvPr>
          <p:cNvSpPr/>
          <p:nvPr/>
        </p:nvSpPr>
        <p:spPr>
          <a:xfrm>
            <a:off x="497814" y="612263"/>
            <a:ext cx="2079914" cy="165669"/>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b="0">
                <a:solidFill>
                  <a:srgbClr val="1F355E"/>
                </a:solidFill>
                <a:latin typeface="Arial Black" panose="020B0A04020102020204" pitchFamily="34" charset="0"/>
                <a:ea typeface="+mn-ea"/>
                <a:cs typeface="+mn-cs"/>
                <a:sym typeface="Helvetica Neue Medium"/>
              </a:rPr>
              <a:t>Example needs we’ve heard</a:t>
            </a:r>
            <a:endParaRPr kumimoji="0" lang="en-GB" sz="1050" b="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sp>
        <p:nvSpPr>
          <p:cNvPr id="8" name="Rectangle: Rounded Corners 7">
            <a:extLst>
              <a:ext uri="{FF2B5EF4-FFF2-40B4-BE49-F238E27FC236}">
                <a16:creationId xmlns:a16="http://schemas.microsoft.com/office/drawing/2014/main" id="{CFEABF0E-8F14-6729-F7BB-4648DB81123A}"/>
              </a:ext>
            </a:extLst>
          </p:cNvPr>
          <p:cNvSpPr/>
          <p:nvPr/>
        </p:nvSpPr>
        <p:spPr>
          <a:xfrm>
            <a:off x="6500644" y="612263"/>
            <a:ext cx="2079914" cy="165669"/>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b="0">
                <a:solidFill>
                  <a:srgbClr val="1F355E"/>
                </a:solidFill>
                <a:latin typeface="Arial Black" panose="020B0A04020102020204" pitchFamily="34" charset="0"/>
                <a:ea typeface="+mn-ea"/>
                <a:cs typeface="+mn-cs"/>
                <a:sym typeface="Helvetica Neue Medium"/>
              </a:rPr>
              <a:t>Future Experience</a:t>
            </a:r>
            <a:endParaRPr kumimoji="0" lang="en-GB" sz="1050" b="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sp>
        <p:nvSpPr>
          <p:cNvPr id="9" name="Rectangle: Rounded Corners 8">
            <a:extLst>
              <a:ext uri="{FF2B5EF4-FFF2-40B4-BE49-F238E27FC236}">
                <a16:creationId xmlns:a16="http://schemas.microsoft.com/office/drawing/2014/main" id="{23999B67-D57D-F6AA-0455-54BF908C3898}"/>
              </a:ext>
            </a:extLst>
          </p:cNvPr>
          <p:cNvSpPr/>
          <p:nvPr/>
        </p:nvSpPr>
        <p:spPr>
          <a:xfrm>
            <a:off x="3189643" y="622846"/>
            <a:ext cx="2640422" cy="155086"/>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050" b="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rPr>
              <a:t>Applying our principles</a:t>
            </a:r>
            <a:endParaRPr kumimoji="0" lang="en-GB" sz="1050" b="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grpSp>
        <p:nvGrpSpPr>
          <p:cNvPr id="109" name="Group 108">
            <a:extLst>
              <a:ext uri="{FF2B5EF4-FFF2-40B4-BE49-F238E27FC236}">
                <a16:creationId xmlns:a16="http://schemas.microsoft.com/office/drawing/2014/main" id="{D154EB98-235A-8E01-D3B0-71D3BCE9B19C}"/>
              </a:ext>
            </a:extLst>
          </p:cNvPr>
          <p:cNvGrpSpPr/>
          <p:nvPr/>
        </p:nvGrpSpPr>
        <p:grpSpPr>
          <a:xfrm>
            <a:off x="196665" y="871050"/>
            <a:ext cx="210156" cy="719749"/>
            <a:chOff x="159677" y="871050"/>
            <a:chExt cx="210156" cy="719749"/>
          </a:xfrm>
        </p:grpSpPr>
        <p:grpSp>
          <p:nvGrpSpPr>
            <p:cNvPr id="19" name="Group 18">
              <a:extLst>
                <a:ext uri="{FF2B5EF4-FFF2-40B4-BE49-F238E27FC236}">
                  <a16:creationId xmlns:a16="http://schemas.microsoft.com/office/drawing/2014/main" id="{80683102-60B3-3371-FFE3-0767D1EA20A1}"/>
                </a:ext>
              </a:extLst>
            </p:cNvPr>
            <p:cNvGrpSpPr/>
            <p:nvPr/>
          </p:nvGrpSpPr>
          <p:grpSpPr>
            <a:xfrm>
              <a:off x="159677" y="871050"/>
              <a:ext cx="210156" cy="211085"/>
              <a:chOff x="2407162" y="2853786"/>
              <a:chExt cx="367842" cy="366927"/>
            </a:xfrm>
          </p:grpSpPr>
          <p:sp>
            <p:nvSpPr>
              <p:cNvPr id="20" name="Oval 19">
                <a:extLst>
                  <a:ext uri="{FF2B5EF4-FFF2-40B4-BE49-F238E27FC236}">
                    <a16:creationId xmlns:a16="http://schemas.microsoft.com/office/drawing/2014/main" id="{900CB52F-B17F-4831-5F11-427DF7E99478}"/>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5" name="Graphic 24" descr="Man with solid fill">
                <a:extLst>
                  <a:ext uri="{FF2B5EF4-FFF2-40B4-BE49-F238E27FC236}">
                    <a16:creationId xmlns:a16="http://schemas.microsoft.com/office/drawing/2014/main" id="{52F519B8-4D83-9338-17BB-3AC4E3788B9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26" name="Group 25">
              <a:extLst>
                <a:ext uri="{FF2B5EF4-FFF2-40B4-BE49-F238E27FC236}">
                  <a16:creationId xmlns:a16="http://schemas.microsoft.com/office/drawing/2014/main" id="{B3E8EC16-87D6-C77C-6CBA-F2DA45A88CFC}"/>
                </a:ext>
              </a:extLst>
            </p:cNvPr>
            <p:cNvGrpSpPr/>
            <p:nvPr/>
          </p:nvGrpSpPr>
          <p:grpSpPr>
            <a:xfrm>
              <a:off x="159677" y="1379714"/>
              <a:ext cx="210156" cy="211085"/>
              <a:chOff x="3250385" y="3959913"/>
              <a:chExt cx="367842" cy="366927"/>
            </a:xfrm>
          </p:grpSpPr>
          <p:sp>
            <p:nvSpPr>
              <p:cNvPr id="32" name="Oval 31">
                <a:extLst>
                  <a:ext uri="{FF2B5EF4-FFF2-40B4-BE49-F238E27FC236}">
                    <a16:creationId xmlns:a16="http://schemas.microsoft.com/office/drawing/2014/main" id="{8C7DDBB0-8A82-4220-F0A0-611BAFC265B7}"/>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35" name="Graphic 34" descr="Female Profile with solid fill">
                <a:extLst>
                  <a:ext uri="{FF2B5EF4-FFF2-40B4-BE49-F238E27FC236}">
                    <a16:creationId xmlns:a16="http://schemas.microsoft.com/office/drawing/2014/main" id="{3B1C1879-426A-FCBC-13F7-3AE40253F48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37" name="Group 36">
              <a:extLst>
                <a:ext uri="{FF2B5EF4-FFF2-40B4-BE49-F238E27FC236}">
                  <a16:creationId xmlns:a16="http://schemas.microsoft.com/office/drawing/2014/main" id="{844A7E2F-A413-2CEE-3E38-3FC8E95C158D}"/>
                </a:ext>
              </a:extLst>
            </p:cNvPr>
            <p:cNvGrpSpPr/>
            <p:nvPr/>
          </p:nvGrpSpPr>
          <p:grpSpPr>
            <a:xfrm>
              <a:off x="159677" y="1125382"/>
              <a:ext cx="210156" cy="211085"/>
              <a:chOff x="1732873" y="4066608"/>
              <a:chExt cx="367842" cy="366927"/>
            </a:xfrm>
          </p:grpSpPr>
          <p:sp>
            <p:nvSpPr>
              <p:cNvPr id="38" name="Oval 37">
                <a:extLst>
                  <a:ext uri="{FF2B5EF4-FFF2-40B4-BE49-F238E27FC236}">
                    <a16:creationId xmlns:a16="http://schemas.microsoft.com/office/drawing/2014/main" id="{02D4F84B-7822-B175-A5C1-6057B5281596}"/>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39" name="Graphic 38" descr="Doctor male with solid fill">
                <a:extLst>
                  <a:ext uri="{FF2B5EF4-FFF2-40B4-BE49-F238E27FC236}">
                    <a16:creationId xmlns:a16="http://schemas.microsoft.com/office/drawing/2014/main" id="{1EC027BF-0623-3290-6A2D-DC761C218F56}"/>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sp>
        <p:nvSpPr>
          <p:cNvPr id="110" name="TextBox 109">
            <a:extLst>
              <a:ext uri="{FF2B5EF4-FFF2-40B4-BE49-F238E27FC236}">
                <a16:creationId xmlns:a16="http://schemas.microsoft.com/office/drawing/2014/main" id="{106A29FE-7A3B-3F07-64F1-71516AA42DEC}"/>
              </a:ext>
            </a:extLst>
          </p:cNvPr>
          <p:cNvSpPr txBox="1"/>
          <p:nvPr/>
        </p:nvSpPr>
        <p:spPr>
          <a:xfrm>
            <a:off x="429298" y="861503"/>
            <a:ext cx="2624590"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patient I want to be able to schedule my care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111" name="TextBox 110">
            <a:extLst>
              <a:ext uri="{FF2B5EF4-FFF2-40B4-BE49-F238E27FC236}">
                <a16:creationId xmlns:a16="http://schemas.microsoft.com/office/drawing/2014/main" id="{7FF00B7E-8D94-7C7C-8D4E-021CBE42F1CA}"/>
              </a:ext>
            </a:extLst>
          </p:cNvPr>
          <p:cNvSpPr txBox="1"/>
          <p:nvPr/>
        </p:nvSpPr>
        <p:spPr>
          <a:xfrm>
            <a:off x="429298" y="1125078"/>
            <a:ext cx="2860404"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clinician I want to work together with digital teams</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112" name="TextBox 111">
            <a:extLst>
              <a:ext uri="{FF2B5EF4-FFF2-40B4-BE49-F238E27FC236}">
                <a16:creationId xmlns:a16="http://schemas.microsoft.com/office/drawing/2014/main" id="{1ACC4939-BA26-2BC8-8AC9-0288E980170D}"/>
              </a:ext>
            </a:extLst>
          </p:cNvPr>
          <p:cNvSpPr txBox="1"/>
          <p:nvPr/>
        </p:nvSpPr>
        <p:spPr>
          <a:xfrm>
            <a:off x="429298" y="1376087"/>
            <a:ext cx="307330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digital lead I want to develop solutions with users</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grpSp>
        <p:nvGrpSpPr>
          <p:cNvPr id="115" name="Group 114">
            <a:extLst>
              <a:ext uri="{FF2B5EF4-FFF2-40B4-BE49-F238E27FC236}">
                <a16:creationId xmlns:a16="http://schemas.microsoft.com/office/drawing/2014/main" id="{F9888406-7B27-8739-28FB-5794543B62BE}"/>
              </a:ext>
            </a:extLst>
          </p:cNvPr>
          <p:cNvGrpSpPr/>
          <p:nvPr/>
        </p:nvGrpSpPr>
        <p:grpSpPr>
          <a:xfrm>
            <a:off x="196665" y="1733345"/>
            <a:ext cx="210156" cy="719749"/>
            <a:chOff x="159677" y="871050"/>
            <a:chExt cx="210156" cy="719749"/>
          </a:xfrm>
        </p:grpSpPr>
        <p:grpSp>
          <p:nvGrpSpPr>
            <p:cNvPr id="119" name="Group 118">
              <a:extLst>
                <a:ext uri="{FF2B5EF4-FFF2-40B4-BE49-F238E27FC236}">
                  <a16:creationId xmlns:a16="http://schemas.microsoft.com/office/drawing/2014/main" id="{4746040C-0F24-1717-12CF-5CB38B09F5D6}"/>
                </a:ext>
              </a:extLst>
            </p:cNvPr>
            <p:cNvGrpSpPr/>
            <p:nvPr/>
          </p:nvGrpSpPr>
          <p:grpSpPr>
            <a:xfrm>
              <a:off x="159677" y="871050"/>
              <a:ext cx="210156" cy="211085"/>
              <a:chOff x="2407162" y="2853786"/>
              <a:chExt cx="367842" cy="366927"/>
            </a:xfrm>
          </p:grpSpPr>
          <p:sp>
            <p:nvSpPr>
              <p:cNvPr id="126" name="Oval 125">
                <a:extLst>
                  <a:ext uri="{FF2B5EF4-FFF2-40B4-BE49-F238E27FC236}">
                    <a16:creationId xmlns:a16="http://schemas.microsoft.com/office/drawing/2014/main" id="{E2314A4D-C160-AE2C-5FE5-7C1FDACA751A}"/>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27" name="Graphic 126" descr="Man with solid fill">
                <a:extLst>
                  <a:ext uri="{FF2B5EF4-FFF2-40B4-BE49-F238E27FC236}">
                    <a16:creationId xmlns:a16="http://schemas.microsoft.com/office/drawing/2014/main" id="{59C7F878-10C6-F82B-436E-FE594AB14D9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120" name="Group 119">
              <a:extLst>
                <a:ext uri="{FF2B5EF4-FFF2-40B4-BE49-F238E27FC236}">
                  <a16:creationId xmlns:a16="http://schemas.microsoft.com/office/drawing/2014/main" id="{146DA450-9F7C-E16A-DAE6-377882A6836B}"/>
                </a:ext>
              </a:extLst>
            </p:cNvPr>
            <p:cNvGrpSpPr/>
            <p:nvPr/>
          </p:nvGrpSpPr>
          <p:grpSpPr>
            <a:xfrm>
              <a:off x="159677" y="1379714"/>
              <a:ext cx="210156" cy="211085"/>
              <a:chOff x="3250385" y="3959913"/>
              <a:chExt cx="367842" cy="366927"/>
            </a:xfrm>
          </p:grpSpPr>
          <p:sp>
            <p:nvSpPr>
              <p:cNvPr id="124" name="Oval 123">
                <a:extLst>
                  <a:ext uri="{FF2B5EF4-FFF2-40B4-BE49-F238E27FC236}">
                    <a16:creationId xmlns:a16="http://schemas.microsoft.com/office/drawing/2014/main" id="{79A2B410-AF4D-8C86-49E4-6B51EBB8B53D}"/>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25" name="Graphic 124" descr="Female Profile with solid fill">
                <a:extLst>
                  <a:ext uri="{FF2B5EF4-FFF2-40B4-BE49-F238E27FC236}">
                    <a16:creationId xmlns:a16="http://schemas.microsoft.com/office/drawing/2014/main" id="{CC17C93A-1E39-F6D4-5970-759BAE3491B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121" name="Group 120">
              <a:extLst>
                <a:ext uri="{FF2B5EF4-FFF2-40B4-BE49-F238E27FC236}">
                  <a16:creationId xmlns:a16="http://schemas.microsoft.com/office/drawing/2014/main" id="{CF7C90C0-807D-AE84-902B-B61DE9D2B2AC}"/>
                </a:ext>
              </a:extLst>
            </p:cNvPr>
            <p:cNvGrpSpPr/>
            <p:nvPr/>
          </p:nvGrpSpPr>
          <p:grpSpPr>
            <a:xfrm>
              <a:off x="159677" y="1125382"/>
              <a:ext cx="210156" cy="211085"/>
              <a:chOff x="1732873" y="4066608"/>
              <a:chExt cx="367842" cy="366927"/>
            </a:xfrm>
          </p:grpSpPr>
          <p:sp>
            <p:nvSpPr>
              <p:cNvPr id="122" name="Oval 121">
                <a:extLst>
                  <a:ext uri="{FF2B5EF4-FFF2-40B4-BE49-F238E27FC236}">
                    <a16:creationId xmlns:a16="http://schemas.microsoft.com/office/drawing/2014/main" id="{F0A51609-8636-E759-02E7-2DD045F06D77}"/>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23" name="Graphic 122" descr="Doctor male with solid fill">
                <a:extLst>
                  <a:ext uri="{FF2B5EF4-FFF2-40B4-BE49-F238E27FC236}">
                    <a16:creationId xmlns:a16="http://schemas.microsoft.com/office/drawing/2014/main" id="{2A723F23-9C1C-2806-4E7F-9076A5A31218}"/>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grpSp>
        <p:nvGrpSpPr>
          <p:cNvPr id="129" name="Group 128">
            <a:extLst>
              <a:ext uri="{FF2B5EF4-FFF2-40B4-BE49-F238E27FC236}">
                <a16:creationId xmlns:a16="http://schemas.microsoft.com/office/drawing/2014/main" id="{6ABF2BC9-27B2-5BD6-67B1-A4BA8A7ADA7B}"/>
              </a:ext>
            </a:extLst>
          </p:cNvPr>
          <p:cNvGrpSpPr/>
          <p:nvPr/>
        </p:nvGrpSpPr>
        <p:grpSpPr>
          <a:xfrm>
            <a:off x="196665" y="2595640"/>
            <a:ext cx="210156" cy="719749"/>
            <a:chOff x="159677" y="871050"/>
            <a:chExt cx="210156" cy="719749"/>
          </a:xfrm>
        </p:grpSpPr>
        <p:grpSp>
          <p:nvGrpSpPr>
            <p:cNvPr id="133" name="Group 132">
              <a:extLst>
                <a:ext uri="{FF2B5EF4-FFF2-40B4-BE49-F238E27FC236}">
                  <a16:creationId xmlns:a16="http://schemas.microsoft.com/office/drawing/2014/main" id="{A50AFE32-B381-AF85-8458-962E261BF45D}"/>
                </a:ext>
              </a:extLst>
            </p:cNvPr>
            <p:cNvGrpSpPr/>
            <p:nvPr/>
          </p:nvGrpSpPr>
          <p:grpSpPr>
            <a:xfrm>
              <a:off x="159677" y="871050"/>
              <a:ext cx="210156" cy="211085"/>
              <a:chOff x="2407162" y="2853786"/>
              <a:chExt cx="367842" cy="366927"/>
            </a:xfrm>
          </p:grpSpPr>
          <p:sp>
            <p:nvSpPr>
              <p:cNvPr id="140" name="Oval 139">
                <a:extLst>
                  <a:ext uri="{FF2B5EF4-FFF2-40B4-BE49-F238E27FC236}">
                    <a16:creationId xmlns:a16="http://schemas.microsoft.com/office/drawing/2014/main" id="{D4DCCF30-6377-A056-7160-514659B068E1}"/>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41" name="Graphic 140" descr="Man with solid fill">
                <a:extLst>
                  <a:ext uri="{FF2B5EF4-FFF2-40B4-BE49-F238E27FC236}">
                    <a16:creationId xmlns:a16="http://schemas.microsoft.com/office/drawing/2014/main" id="{4CA9497A-4C0A-A06F-DE19-7736561A80A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134" name="Group 133">
              <a:extLst>
                <a:ext uri="{FF2B5EF4-FFF2-40B4-BE49-F238E27FC236}">
                  <a16:creationId xmlns:a16="http://schemas.microsoft.com/office/drawing/2014/main" id="{2B92D5CC-2735-0ABF-9AC6-DBD68DA36AEB}"/>
                </a:ext>
              </a:extLst>
            </p:cNvPr>
            <p:cNvGrpSpPr/>
            <p:nvPr/>
          </p:nvGrpSpPr>
          <p:grpSpPr>
            <a:xfrm>
              <a:off x="159677" y="1379714"/>
              <a:ext cx="210156" cy="211085"/>
              <a:chOff x="3250385" y="3959913"/>
              <a:chExt cx="367842" cy="366927"/>
            </a:xfrm>
          </p:grpSpPr>
          <p:sp>
            <p:nvSpPr>
              <p:cNvPr id="138" name="Oval 137">
                <a:extLst>
                  <a:ext uri="{FF2B5EF4-FFF2-40B4-BE49-F238E27FC236}">
                    <a16:creationId xmlns:a16="http://schemas.microsoft.com/office/drawing/2014/main" id="{6F4666D7-DF3B-3014-1730-A1D995B6DC3A}"/>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39" name="Graphic 138" descr="Female Profile with solid fill">
                <a:extLst>
                  <a:ext uri="{FF2B5EF4-FFF2-40B4-BE49-F238E27FC236}">
                    <a16:creationId xmlns:a16="http://schemas.microsoft.com/office/drawing/2014/main" id="{00C7C1F0-F392-F268-A481-49D5955D445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135" name="Group 134">
              <a:extLst>
                <a:ext uri="{FF2B5EF4-FFF2-40B4-BE49-F238E27FC236}">
                  <a16:creationId xmlns:a16="http://schemas.microsoft.com/office/drawing/2014/main" id="{5EADAB9E-5BDE-82DF-5731-785FD46D35BE}"/>
                </a:ext>
              </a:extLst>
            </p:cNvPr>
            <p:cNvGrpSpPr/>
            <p:nvPr/>
          </p:nvGrpSpPr>
          <p:grpSpPr>
            <a:xfrm>
              <a:off x="159677" y="1125382"/>
              <a:ext cx="210156" cy="211085"/>
              <a:chOff x="1732873" y="4066608"/>
              <a:chExt cx="367842" cy="366927"/>
            </a:xfrm>
          </p:grpSpPr>
          <p:sp>
            <p:nvSpPr>
              <p:cNvPr id="136" name="Oval 135">
                <a:extLst>
                  <a:ext uri="{FF2B5EF4-FFF2-40B4-BE49-F238E27FC236}">
                    <a16:creationId xmlns:a16="http://schemas.microsoft.com/office/drawing/2014/main" id="{AD0DBF1B-8B45-71BF-C3C1-40DC0100BDB1}"/>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37" name="Graphic 136" descr="Doctor male with solid fill">
                <a:extLst>
                  <a:ext uri="{FF2B5EF4-FFF2-40B4-BE49-F238E27FC236}">
                    <a16:creationId xmlns:a16="http://schemas.microsoft.com/office/drawing/2014/main" id="{81EC11B9-9488-51BF-38A9-799884C2EC76}"/>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grpSp>
        <p:nvGrpSpPr>
          <p:cNvPr id="143" name="Group 142">
            <a:extLst>
              <a:ext uri="{FF2B5EF4-FFF2-40B4-BE49-F238E27FC236}">
                <a16:creationId xmlns:a16="http://schemas.microsoft.com/office/drawing/2014/main" id="{FCA346CB-84DB-0142-5172-DDBC2FA7F834}"/>
              </a:ext>
            </a:extLst>
          </p:cNvPr>
          <p:cNvGrpSpPr/>
          <p:nvPr/>
        </p:nvGrpSpPr>
        <p:grpSpPr>
          <a:xfrm>
            <a:off x="196665" y="3457935"/>
            <a:ext cx="210156" cy="719749"/>
            <a:chOff x="159677" y="871050"/>
            <a:chExt cx="210156" cy="719749"/>
          </a:xfrm>
        </p:grpSpPr>
        <p:grpSp>
          <p:nvGrpSpPr>
            <p:cNvPr id="147" name="Group 146">
              <a:extLst>
                <a:ext uri="{FF2B5EF4-FFF2-40B4-BE49-F238E27FC236}">
                  <a16:creationId xmlns:a16="http://schemas.microsoft.com/office/drawing/2014/main" id="{E673A536-09AC-2C0B-BD01-C00A1555DA03}"/>
                </a:ext>
              </a:extLst>
            </p:cNvPr>
            <p:cNvGrpSpPr/>
            <p:nvPr/>
          </p:nvGrpSpPr>
          <p:grpSpPr>
            <a:xfrm>
              <a:off x="159677" y="871050"/>
              <a:ext cx="210156" cy="211085"/>
              <a:chOff x="2407162" y="2853786"/>
              <a:chExt cx="367842" cy="366927"/>
            </a:xfrm>
          </p:grpSpPr>
          <p:sp>
            <p:nvSpPr>
              <p:cNvPr id="154" name="Oval 153">
                <a:extLst>
                  <a:ext uri="{FF2B5EF4-FFF2-40B4-BE49-F238E27FC236}">
                    <a16:creationId xmlns:a16="http://schemas.microsoft.com/office/drawing/2014/main" id="{194AEF15-3355-9E55-AD41-232A22156EEC}"/>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55" name="Graphic 154" descr="Man with solid fill">
                <a:extLst>
                  <a:ext uri="{FF2B5EF4-FFF2-40B4-BE49-F238E27FC236}">
                    <a16:creationId xmlns:a16="http://schemas.microsoft.com/office/drawing/2014/main" id="{B2BE7DE9-6B7C-69C5-A648-3FA1DC6B656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148" name="Group 147">
              <a:extLst>
                <a:ext uri="{FF2B5EF4-FFF2-40B4-BE49-F238E27FC236}">
                  <a16:creationId xmlns:a16="http://schemas.microsoft.com/office/drawing/2014/main" id="{21B6DD68-78F7-F76F-93F2-1FF1B19F6EC9}"/>
                </a:ext>
              </a:extLst>
            </p:cNvPr>
            <p:cNvGrpSpPr/>
            <p:nvPr/>
          </p:nvGrpSpPr>
          <p:grpSpPr>
            <a:xfrm>
              <a:off x="159677" y="1379714"/>
              <a:ext cx="210156" cy="211085"/>
              <a:chOff x="3250385" y="3959913"/>
              <a:chExt cx="367842" cy="366927"/>
            </a:xfrm>
          </p:grpSpPr>
          <p:sp>
            <p:nvSpPr>
              <p:cNvPr id="152" name="Oval 151">
                <a:extLst>
                  <a:ext uri="{FF2B5EF4-FFF2-40B4-BE49-F238E27FC236}">
                    <a16:creationId xmlns:a16="http://schemas.microsoft.com/office/drawing/2014/main" id="{1328C961-3E87-6C16-6B4B-0A24466E236C}"/>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53" name="Graphic 152" descr="Female Profile with solid fill">
                <a:extLst>
                  <a:ext uri="{FF2B5EF4-FFF2-40B4-BE49-F238E27FC236}">
                    <a16:creationId xmlns:a16="http://schemas.microsoft.com/office/drawing/2014/main" id="{4312C1C6-8C18-A6EF-3947-2B7F1AB3588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149" name="Group 148">
              <a:extLst>
                <a:ext uri="{FF2B5EF4-FFF2-40B4-BE49-F238E27FC236}">
                  <a16:creationId xmlns:a16="http://schemas.microsoft.com/office/drawing/2014/main" id="{2EC68D53-3715-C9A0-13EF-0F13503BB46C}"/>
                </a:ext>
              </a:extLst>
            </p:cNvPr>
            <p:cNvGrpSpPr/>
            <p:nvPr/>
          </p:nvGrpSpPr>
          <p:grpSpPr>
            <a:xfrm>
              <a:off x="159677" y="1125382"/>
              <a:ext cx="210156" cy="211085"/>
              <a:chOff x="1732873" y="4066608"/>
              <a:chExt cx="367842" cy="366927"/>
            </a:xfrm>
          </p:grpSpPr>
          <p:sp>
            <p:nvSpPr>
              <p:cNvPr id="150" name="Oval 149">
                <a:extLst>
                  <a:ext uri="{FF2B5EF4-FFF2-40B4-BE49-F238E27FC236}">
                    <a16:creationId xmlns:a16="http://schemas.microsoft.com/office/drawing/2014/main" id="{BB923EB8-A3C9-0F99-37BA-B0DF710565A8}"/>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51" name="Graphic 150" descr="Doctor male with solid fill">
                <a:extLst>
                  <a:ext uri="{FF2B5EF4-FFF2-40B4-BE49-F238E27FC236}">
                    <a16:creationId xmlns:a16="http://schemas.microsoft.com/office/drawing/2014/main" id="{4915C809-F16D-BBD8-4ABB-03911DAC1BCC}"/>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grpSp>
        <p:nvGrpSpPr>
          <p:cNvPr id="157" name="Group 156">
            <a:extLst>
              <a:ext uri="{FF2B5EF4-FFF2-40B4-BE49-F238E27FC236}">
                <a16:creationId xmlns:a16="http://schemas.microsoft.com/office/drawing/2014/main" id="{F67F0315-5C2D-F655-5151-A3C6ADE393C5}"/>
              </a:ext>
            </a:extLst>
          </p:cNvPr>
          <p:cNvGrpSpPr/>
          <p:nvPr/>
        </p:nvGrpSpPr>
        <p:grpSpPr>
          <a:xfrm>
            <a:off x="196665" y="4320232"/>
            <a:ext cx="210156" cy="719749"/>
            <a:chOff x="159677" y="871050"/>
            <a:chExt cx="210156" cy="719749"/>
          </a:xfrm>
        </p:grpSpPr>
        <p:grpSp>
          <p:nvGrpSpPr>
            <p:cNvPr id="161" name="Group 160">
              <a:extLst>
                <a:ext uri="{FF2B5EF4-FFF2-40B4-BE49-F238E27FC236}">
                  <a16:creationId xmlns:a16="http://schemas.microsoft.com/office/drawing/2014/main" id="{90AE09EC-7858-4188-49ED-06DACFCA44ED}"/>
                </a:ext>
              </a:extLst>
            </p:cNvPr>
            <p:cNvGrpSpPr/>
            <p:nvPr/>
          </p:nvGrpSpPr>
          <p:grpSpPr>
            <a:xfrm>
              <a:off x="159677" y="871050"/>
              <a:ext cx="210156" cy="211085"/>
              <a:chOff x="2407162" y="2853786"/>
              <a:chExt cx="367842" cy="366927"/>
            </a:xfrm>
          </p:grpSpPr>
          <p:sp>
            <p:nvSpPr>
              <p:cNvPr id="168" name="Oval 167">
                <a:extLst>
                  <a:ext uri="{FF2B5EF4-FFF2-40B4-BE49-F238E27FC236}">
                    <a16:creationId xmlns:a16="http://schemas.microsoft.com/office/drawing/2014/main" id="{54F66AC5-326B-3254-9B47-471BCDA3D6B9}"/>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69" name="Graphic 168" descr="Man with solid fill">
                <a:extLst>
                  <a:ext uri="{FF2B5EF4-FFF2-40B4-BE49-F238E27FC236}">
                    <a16:creationId xmlns:a16="http://schemas.microsoft.com/office/drawing/2014/main" id="{3968F4FD-6E49-1653-D2AA-82B45E4F619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162" name="Group 161">
              <a:extLst>
                <a:ext uri="{FF2B5EF4-FFF2-40B4-BE49-F238E27FC236}">
                  <a16:creationId xmlns:a16="http://schemas.microsoft.com/office/drawing/2014/main" id="{AC1BDDA5-8752-CBB8-9E06-68756D221590}"/>
                </a:ext>
              </a:extLst>
            </p:cNvPr>
            <p:cNvGrpSpPr/>
            <p:nvPr/>
          </p:nvGrpSpPr>
          <p:grpSpPr>
            <a:xfrm>
              <a:off x="159677" y="1379714"/>
              <a:ext cx="210156" cy="211085"/>
              <a:chOff x="3250385" y="3959913"/>
              <a:chExt cx="367842" cy="366927"/>
            </a:xfrm>
          </p:grpSpPr>
          <p:sp>
            <p:nvSpPr>
              <p:cNvPr id="166" name="Oval 165">
                <a:extLst>
                  <a:ext uri="{FF2B5EF4-FFF2-40B4-BE49-F238E27FC236}">
                    <a16:creationId xmlns:a16="http://schemas.microsoft.com/office/drawing/2014/main" id="{EC8D3A96-BE82-D164-D518-50CAE5FF6E60}"/>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67" name="Graphic 166" descr="Female Profile with solid fill">
                <a:extLst>
                  <a:ext uri="{FF2B5EF4-FFF2-40B4-BE49-F238E27FC236}">
                    <a16:creationId xmlns:a16="http://schemas.microsoft.com/office/drawing/2014/main" id="{E1501540-4957-3228-C599-0D065CEBECE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163" name="Group 162">
              <a:extLst>
                <a:ext uri="{FF2B5EF4-FFF2-40B4-BE49-F238E27FC236}">
                  <a16:creationId xmlns:a16="http://schemas.microsoft.com/office/drawing/2014/main" id="{111565E8-AE4B-DAD0-8350-EB58AF19612E}"/>
                </a:ext>
              </a:extLst>
            </p:cNvPr>
            <p:cNvGrpSpPr/>
            <p:nvPr/>
          </p:nvGrpSpPr>
          <p:grpSpPr>
            <a:xfrm>
              <a:off x="159677" y="1125382"/>
              <a:ext cx="210156" cy="211085"/>
              <a:chOff x="1732873" y="4066608"/>
              <a:chExt cx="367842" cy="366927"/>
            </a:xfrm>
          </p:grpSpPr>
          <p:sp>
            <p:nvSpPr>
              <p:cNvPr id="164" name="Oval 163">
                <a:extLst>
                  <a:ext uri="{FF2B5EF4-FFF2-40B4-BE49-F238E27FC236}">
                    <a16:creationId xmlns:a16="http://schemas.microsoft.com/office/drawing/2014/main" id="{5DE55DF2-3F84-90B9-18B2-237D89C54B86}"/>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65" name="Graphic 164" descr="Doctor male with solid fill">
                <a:extLst>
                  <a:ext uri="{FF2B5EF4-FFF2-40B4-BE49-F238E27FC236}">
                    <a16:creationId xmlns:a16="http://schemas.microsoft.com/office/drawing/2014/main" id="{B249CD46-A921-3613-AC62-C74CCBE0C856}"/>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sp>
        <p:nvSpPr>
          <p:cNvPr id="170" name="Rectangle 169">
            <a:extLst>
              <a:ext uri="{FF2B5EF4-FFF2-40B4-BE49-F238E27FC236}">
                <a16:creationId xmlns:a16="http://schemas.microsoft.com/office/drawing/2014/main" id="{446AA428-0F2C-28C1-5ED9-52CB9BB4C18F}"/>
              </a:ext>
            </a:extLst>
          </p:cNvPr>
          <p:cNvSpPr/>
          <p:nvPr/>
        </p:nvSpPr>
        <p:spPr>
          <a:xfrm>
            <a:off x="142875" y="816813"/>
            <a:ext cx="8858252" cy="807056"/>
          </a:xfrm>
          <a:prstGeom prst="rect">
            <a:avLst/>
          </a:prstGeom>
          <a:no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1" name="Rectangle 170">
            <a:extLst>
              <a:ext uri="{FF2B5EF4-FFF2-40B4-BE49-F238E27FC236}">
                <a16:creationId xmlns:a16="http://schemas.microsoft.com/office/drawing/2014/main" id="{6A2DAB3E-CBA8-410D-C0FE-528F96F37B5F}"/>
              </a:ext>
            </a:extLst>
          </p:cNvPr>
          <p:cNvSpPr/>
          <p:nvPr/>
        </p:nvSpPr>
        <p:spPr>
          <a:xfrm>
            <a:off x="142875" y="1674037"/>
            <a:ext cx="8858252" cy="807056"/>
          </a:xfrm>
          <a:prstGeom prst="rect">
            <a:avLst/>
          </a:prstGeom>
          <a:no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2" name="Rectangle 171">
            <a:extLst>
              <a:ext uri="{FF2B5EF4-FFF2-40B4-BE49-F238E27FC236}">
                <a16:creationId xmlns:a16="http://schemas.microsoft.com/office/drawing/2014/main" id="{953F0CCA-C383-8878-A6FD-C0459E029CC0}"/>
              </a:ext>
            </a:extLst>
          </p:cNvPr>
          <p:cNvSpPr/>
          <p:nvPr/>
        </p:nvSpPr>
        <p:spPr>
          <a:xfrm>
            <a:off x="142873" y="2544167"/>
            <a:ext cx="8858252" cy="807056"/>
          </a:xfrm>
          <a:prstGeom prst="rect">
            <a:avLst/>
          </a:prstGeom>
          <a:no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3" name="Rectangle 172">
            <a:extLst>
              <a:ext uri="{FF2B5EF4-FFF2-40B4-BE49-F238E27FC236}">
                <a16:creationId xmlns:a16="http://schemas.microsoft.com/office/drawing/2014/main" id="{56E6E47A-CD40-320B-0396-939F2B5B0CF3}"/>
              </a:ext>
            </a:extLst>
          </p:cNvPr>
          <p:cNvSpPr/>
          <p:nvPr/>
        </p:nvSpPr>
        <p:spPr>
          <a:xfrm>
            <a:off x="142875" y="3406462"/>
            <a:ext cx="8858252" cy="807056"/>
          </a:xfrm>
          <a:prstGeom prst="rect">
            <a:avLst/>
          </a:prstGeom>
          <a:no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4" name="Rectangle 173">
            <a:extLst>
              <a:ext uri="{FF2B5EF4-FFF2-40B4-BE49-F238E27FC236}">
                <a16:creationId xmlns:a16="http://schemas.microsoft.com/office/drawing/2014/main" id="{7FE42771-FAE5-CCA3-A6E7-8F92E5FCF9E5}"/>
              </a:ext>
            </a:extLst>
          </p:cNvPr>
          <p:cNvSpPr/>
          <p:nvPr/>
        </p:nvSpPr>
        <p:spPr>
          <a:xfrm>
            <a:off x="142873" y="4266121"/>
            <a:ext cx="8858252" cy="807056"/>
          </a:xfrm>
          <a:prstGeom prst="rect">
            <a:avLst/>
          </a:prstGeom>
          <a:no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5" name="Rectangle 174">
            <a:extLst>
              <a:ext uri="{FF2B5EF4-FFF2-40B4-BE49-F238E27FC236}">
                <a16:creationId xmlns:a16="http://schemas.microsoft.com/office/drawing/2014/main" id="{0D6B9DDF-22E3-80C3-4EFC-5C6F342D103B}"/>
              </a:ext>
            </a:extLst>
          </p:cNvPr>
          <p:cNvSpPr/>
          <p:nvPr/>
        </p:nvSpPr>
        <p:spPr>
          <a:xfrm>
            <a:off x="3872755" y="824520"/>
            <a:ext cx="1957310" cy="794278"/>
          </a:xfrm>
          <a:prstGeom prst="rect">
            <a:avLst/>
          </a:prstGeom>
          <a:solidFill>
            <a:schemeClr val="accent6"/>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marL="0" lvl="0" indent="0" algn="ctr" defTabSz="622300">
              <a:lnSpc>
                <a:spcPct val="90000"/>
              </a:lnSpc>
              <a:spcBef>
                <a:spcPct val="0"/>
              </a:spcBef>
              <a:spcAft>
                <a:spcPct val="35000"/>
              </a:spcAft>
              <a:buNone/>
            </a:pPr>
            <a:r>
              <a:rPr lang="en-GB" sz="800" kern="1200">
                <a:solidFill>
                  <a:schemeClr val="bg1"/>
                </a:solidFill>
                <a:latin typeface="Arial" panose="020B0604020202020204" pitchFamily="34" charset="0"/>
                <a:cs typeface="Arial" panose="020B0604020202020204" pitchFamily="34" charset="0"/>
                <a:sym typeface="Helvetica Neue Medium"/>
              </a:rPr>
              <a:t>Collaborative</a:t>
            </a:r>
          </a:p>
          <a:p>
            <a:pPr marL="0" lvl="0" indent="0" algn="l" defTabSz="622300">
              <a:lnSpc>
                <a:spcPct val="90000"/>
              </a:lnSpc>
              <a:spcBef>
                <a:spcPct val="0"/>
              </a:spcBef>
              <a:spcAft>
                <a:spcPct val="35000"/>
              </a:spcAft>
              <a:buNone/>
            </a:pPr>
            <a:r>
              <a:rPr lang="en-GB" sz="800" b="0" kern="1200">
                <a:solidFill>
                  <a:schemeClr val="bg1"/>
                </a:solidFill>
                <a:latin typeface="Arial" panose="020B0604020202020204" pitchFamily="34" charset="0"/>
                <a:cs typeface="Arial" panose="020B0604020202020204" pitchFamily="34" charset="0"/>
                <a:sym typeface="Helvetica Neue Medium"/>
              </a:rPr>
              <a:t>Working together as a health board, by actively engaging clinicians and patients, and maintaining a strong focus on national, regional and local partnerships</a:t>
            </a:r>
          </a:p>
        </p:txBody>
      </p:sp>
      <p:sp>
        <p:nvSpPr>
          <p:cNvPr id="176" name="Rectangle 175">
            <a:extLst>
              <a:ext uri="{FF2B5EF4-FFF2-40B4-BE49-F238E27FC236}">
                <a16:creationId xmlns:a16="http://schemas.microsoft.com/office/drawing/2014/main" id="{9C78ED80-887E-EEBF-0419-5468B05BE984}"/>
              </a:ext>
            </a:extLst>
          </p:cNvPr>
          <p:cNvSpPr/>
          <p:nvPr/>
        </p:nvSpPr>
        <p:spPr>
          <a:xfrm>
            <a:off x="3872755" y="1678928"/>
            <a:ext cx="1957310" cy="787604"/>
          </a:xfrm>
          <a:prstGeom prst="rect">
            <a:avLst/>
          </a:prstGeom>
          <a:solidFill>
            <a:schemeClr val="accent6"/>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marL="0" lvl="0" indent="0" algn="ctr" defTabSz="622300">
              <a:lnSpc>
                <a:spcPct val="90000"/>
              </a:lnSpc>
              <a:spcBef>
                <a:spcPct val="0"/>
              </a:spcBef>
              <a:spcAft>
                <a:spcPct val="35000"/>
              </a:spcAft>
              <a:buNone/>
            </a:pPr>
            <a:r>
              <a:rPr lang="en-GB" sz="800" kern="1200">
                <a:solidFill>
                  <a:schemeClr val="bg1"/>
                </a:solidFill>
                <a:latin typeface="Arial" panose="020B0604020202020204" pitchFamily="34" charset="0"/>
                <a:cs typeface="Arial" panose="020B0604020202020204" pitchFamily="34" charset="0"/>
                <a:sym typeface="Helvetica Neue Medium"/>
              </a:rPr>
              <a:t>Innovative</a:t>
            </a:r>
          </a:p>
          <a:p>
            <a:pPr marL="0" lvl="0" indent="0" algn="l" defTabSz="622300">
              <a:lnSpc>
                <a:spcPct val="90000"/>
              </a:lnSpc>
              <a:spcBef>
                <a:spcPct val="0"/>
              </a:spcBef>
              <a:spcAft>
                <a:spcPct val="35000"/>
              </a:spcAft>
              <a:buNone/>
            </a:pPr>
            <a:r>
              <a:rPr lang="en-GB" sz="800" b="0" kern="1200">
                <a:solidFill>
                  <a:schemeClr val="bg1"/>
                </a:solidFill>
                <a:latin typeface="Arial" panose="020B0604020202020204" pitchFamily="34" charset="0"/>
                <a:cs typeface="Arial" panose="020B0604020202020204" pitchFamily="34" charset="0"/>
                <a:sym typeface="Helvetica Neue Medium"/>
              </a:rPr>
              <a:t>Realising benefits through embracing creative approaches to deliver high-quality, efficient and value-driven solutions</a:t>
            </a:r>
          </a:p>
        </p:txBody>
      </p:sp>
      <p:sp>
        <p:nvSpPr>
          <p:cNvPr id="177" name="Rectangle 176">
            <a:extLst>
              <a:ext uri="{FF2B5EF4-FFF2-40B4-BE49-F238E27FC236}">
                <a16:creationId xmlns:a16="http://schemas.microsoft.com/office/drawing/2014/main" id="{1D95CCE7-90CC-87E8-07A5-7323367C1817}"/>
              </a:ext>
            </a:extLst>
          </p:cNvPr>
          <p:cNvSpPr/>
          <p:nvPr/>
        </p:nvSpPr>
        <p:spPr>
          <a:xfrm>
            <a:off x="3872755" y="2545888"/>
            <a:ext cx="1957310" cy="803306"/>
          </a:xfrm>
          <a:prstGeom prst="rect">
            <a:avLst/>
          </a:prstGeom>
          <a:solidFill>
            <a:schemeClr val="accent6"/>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marL="0" lvl="0" indent="0" algn="ctr" defTabSz="622300">
              <a:lnSpc>
                <a:spcPct val="90000"/>
              </a:lnSpc>
              <a:spcBef>
                <a:spcPct val="0"/>
              </a:spcBef>
              <a:spcAft>
                <a:spcPct val="35000"/>
              </a:spcAft>
              <a:buNone/>
            </a:pPr>
            <a:r>
              <a:rPr lang="en-GB" sz="800" kern="1200">
                <a:solidFill>
                  <a:schemeClr val="bg1"/>
                </a:solidFill>
                <a:latin typeface="Arial" panose="020B0604020202020204" pitchFamily="34" charset="0"/>
                <a:cs typeface="Arial" panose="020B0604020202020204" pitchFamily="34" charset="0"/>
                <a:sym typeface="Helvetica Neue Medium"/>
              </a:rPr>
              <a:t>Inclusive</a:t>
            </a:r>
          </a:p>
          <a:p>
            <a:pPr marL="0" lvl="0" indent="0" algn="l" defTabSz="622300">
              <a:lnSpc>
                <a:spcPct val="90000"/>
              </a:lnSpc>
              <a:spcBef>
                <a:spcPct val="0"/>
              </a:spcBef>
              <a:spcAft>
                <a:spcPct val="35000"/>
              </a:spcAft>
              <a:buNone/>
            </a:pPr>
            <a:r>
              <a:rPr lang="en-GB" sz="800" b="0" kern="1200">
                <a:solidFill>
                  <a:schemeClr val="bg1"/>
                </a:solidFill>
                <a:latin typeface="Arial" panose="020B0604020202020204" pitchFamily="34" charset="0"/>
                <a:cs typeface="Arial" panose="020B0604020202020204" pitchFamily="34" charset="0"/>
                <a:sym typeface="Helvetica Neue Medium"/>
              </a:rPr>
              <a:t>Building solutions with everybody's needs and skills in mind, maintaining intuitive design, digital inclusion and accessibility as fundamental components of our digital philosophy</a:t>
            </a:r>
          </a:p>
        </p:txBody>
      </p:sp>
      <p:sp>
        <p:nvSpPr>
          <p:cNvPr id="178" name="Rectangle 177">
            <a:extLst>
              <a:ext uri="{FF2B5EF4-FFF2-40B4-BE49-F238E27FC236}">
                <a16:creationId xmlns:a16="http://schemas.microsoft.com/office/drawing/2014/main" id="{9CA40DDE-FD69-0C02-E87C-D9ADD9514107}"/>
              </a:ext>
            </a:extLst>
          </p:cNvPr>
          <p:cNvSpPr/>
          <p:nvPr/>
        </p:nvSpPr>
        <p:spPr>
          <a:xfrm>
            <a:off x="3872755" y="3408466"/>
            <a:ext cx="1957310" cy="805052"/>
          </a:xfrm>
          <a:prstGeom prst="rect">
            <a:avLst/>
          </a:prstGeom>
          <a:solidFill>
            <a:schemeClr val="accent6"/>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marL="0" lvl="0" indent="0" algn="ctr" defTabSz="622300">
              <a:lnSpc>
                <a:spcPct val="90000"/>
              </a:lnSpc>
              <a:spcBef>
                <a:spcPct val="0"/>
              </a:spcBef>
              <a:spcAft>
                <a:spcPct val="35000"/>
              </a:spcAft>
              <a:buNone/>
            </a:pPr>
            <a:r>
              <a:rPr lang="en-GB" sz="800" kern="1200">
                <a:solidFill>
                  <a:schemeClr val="bg1"/>
                </a:solidFill>
                <a:latin typeface="Arial" panose="020B0604020202020204" pitchFamily="34" charset="0"/>
                <a:cs typeface="Arial" panose="020B0604020202020204" pitchFamily="34" charset="0"/>
                <a:sym typeface="Helvetica Neue Medium"/>
              </a:rPr>
              <a:t>Flexible</a:t>
            </a:r>
          </a:p>
          <a:p>
            <a:pPr lvl="0" algn="l" defTabSz="622300">
              <a:lnSpc>
                <a:spcPct val="90000"/>
              </a:lnSpc>
              <a:spcBef>
                <a:spcPct val="0"/>
              </a:spcBef>
              <a:spcAft>
                <a:spcPct val="35000"/>
              </a:spcAft>
            </a:pPr>
            <a:r>
              <a:rPr lang="en-GB" sz="800" b="0" kern="1200">
                <a:solidFill>
                  <a:schemeClr val="bg1"/>
                </a:solidFill>
                <a:latin typeface="Arial" panose="020B0604020202020204" pitchFamily="34" charset="0"/>
                <a:cs typeface="Arial" panose="020B0604020202020204" pitchFamily="34" charset="0"/>
                <a:sym typeface="Helvetica Neue Medium"/>
              </a:rPr>
              <a:t>Focusing on crafting fewer, yet improved and adaptable, systems which are agile in their response to national and local circumstances, embracing new opportunities whilst maintaining a best practice service</a:t>
            </a:r>
          </a:p>
        </p:txBody>
      </p:sp>
      <p:sp>
        <p:nvSpPr>
          <p:cNvPr id="179" name="Rectangle 178">
            <a:extLst>
              <a:ext uri="{FF2B5EF4-FFF2-40B4-BE49-F238E27FC236}">
                <a16:creationId xmlns:a16="http://schemas.microsoft.com/office/drawing/2014/main" id="{A9D50C55-98FE-9B34-9FE4-891E6A970543}"/>
              </a:ext>
            </a:extLst>
          </p:cNvPr>
          <p:cNvSpPr/>
          <p:nvPr/>
        </p:nvSpPr>
        <p:spPr>
          <a:xfrm>
            <a:off x="3872755" y="4262160"/>
            <a:ext cx="1957310" cy="807057"/>
          </a:xfrm>
          <a:prstGeom prst="rect">
            <a:avLst/>
          </a:prstGeom>
          <a:solidFill>
            <a:schemeClr val="accent6"/>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marL="0" lvl="0" indent="0" algn="ctr" defTabSz="622300">
              <a:lnSpc>
                <a:spcPct val="90000"/>
              </a:lnSpc>
              <a:spcBef>
                <a:spcPct val="0"/>
              </a:spcBef>
              <a:spcAft>
                <a:spcPct val="35000"/>
              </a:spcAft>
              <a:buNone/>
            </a:pPr>
            <a:r>
              <a:rPr lang="en-GB" sz="800" kern="1200">
                <a:solidFill>
                  <a:schemeClr val="bg1"/>
                </a:solidFill>
                <a:latin typeface="Arial" panose="020B0604020202020204" pitchFamily="34" charset="0"/>
                <a:cs typeface="Arial" panose="020B0604020202020204" pitchFamily="34" charset="0"/>
                <a:sym typeface="Helvetica Neue Medium"/>
              </a:rPr>
              <a:t>Sustainable</a:t>
            </a:r>
          </a:p>
          <a:p>
            <a:pPr marL="0" lvl="0" indent="0" algn="l" defTabSz="622300">
              <a:lnSpc>
                <a:spcPct val="90000"/>
              </a:lnSpc>
              <a:spcBef>
                <a:spcPct val="0"/>
              </a:spcBef>
              <a:spcAft>
                <a:spcPct val="35000"/>
              </a:spcAft>
              <a:buNone/>
            </a:pPr>
            <a:r>
              <a:rPr lang="en-GB" sz="800" b="0" kern="1200">
                <a:solidFill>
                  <a:schemeClr val="bg1"/>
                </a:solidFill>
                <a:latin typeface="Arial" panose="020B0604020202020204" pitchFamily="34" charset="0"/>
                <a:cs typeface="Arial" panose="020B0604020202020204" pitchFamily="34" charset="0"/>
                <a:sym typeface="Helvetica Neue Medium"/>
              </a:rPr>
              <a:t>Delivering secure, resilient and achievable solutions to ensure lasting impact of initiatives and financially sustainable use of resources</a:t>
            </a:r>
          </a:p>
        </p:txBody>
      </p:sp>
      <p:grpSp>
        <p:nvGrpSpPr>
          <p:cNvPr id="181" name="Group 180">
            <a:extLst>
              <a:ext uri="{FF2B5EF4-FFF2-40B4-BE49-F238E27FC236}">
                <a16:creationId xmlns:a16="http://schemas.microsoft.com/office/drawing/2014/main" id="{D7BF7455-95E1-2BE7-7778-9459A5A5A162}"/>
              </a:ext>
            </a:extLst>
          </p:cNvPr>
          <p:cNvGrpSpPr/>
          <p:nvPr/>
        </p:nvGrpSpPr>
        <p:grpSpPr>
          <a:xfrm>
            <a:off x="5906323" y="866949"/>
            <a:ext cx="210156" cy="719749"/>
            <a:chOff x="159677" y="871050"/>
            <a:chExt cx="210156" cy="719749"/>
          </a:xfrm>
        </p:grpSpPr>
        <p:grpSp>
          <p:nvGrpSpPr>
            <p:cNvPr id="185" name="Group 184">
              <a:extLst>
                <a:ext uri="{FF2B5EF4-FFF2-40B4-BE49-F238E27FC236}">
                  <a16:creationId xmlns:a16="http://schemas.microsoft.com/office/drawing/2014/main" id="{6A36AFCE-3F4B-9BD9-6E08-7F86BCCFC3E1}"/>
                </a:ext>
              </a:extLst>
            </p:cNvPr>
            <p:cNvGrpSpPr/>
            <p:nvPr/>
          </p:nvGrpSpPr>
          <p:grpSpPr>
            <a:xfrm>
              <a:off x="159677" y="871050"/>
              <a:ext cx="210156" cy="211085"/>
              <a:chOff x="2407162" y="2853786"/>
              <a:chExt cx="367842" cy="366927"/>
            </a:xfrm>
          </p:grpSpPr>
          <p:sp>
            <p:nvSpPr>
              <p:cNvPr id="192" name="Oval 191">
                <a:extLst>
                  <a:ext uri="{FF2B5EF4-FFF2-40B4-BE49-F238E27FC236}">
                    <a16:creationId xmlns:a16="http://schemas.microsoft.com/office/drawing/2014/main" id="{D5F240D2-71ED-0734-E187-13FDA8ABB479}"/>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93" name="Graphic 192" descr="Man with solid fill">
                <a:extLst>
                  <a:ext uri="{FF2B5EF4-FFF2-40B4-BE49-F238E27FC236}">
                    <a16:creationId xmlns:a16="http://schemas.microsoft.com/office/drawing/2014/main" id="{26DC05BD-E423-528D-8EC3-AEAC43C63AF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186" name="Group 185">
              <a:extLst>
                <a:ext uri="{FF2B5EF4-FFF2-40B4-BE49-F238E27FC236}">
                  <a16:creationId xmlns:a16="http://schemas.microsoft.com/office/drawing/2014/main" id="{8D3E641C-94F3-FF75-97F0-BE2B1C80E3E9}"/>
                </a:ext>
              </a:extLst>
            </p:cNvPr>
            <p:cNvGrpSpPr/>
            <p:nvPr/>
          </p:nvGrpSpPr>
          <p:grpSpPr>
            <a:xfrm>
              <a:off x="159677" y="1379714"/>
              <a:ext cx="210156" cy="211085"/>
              <a:chOff x="3250385" y="3959913"/>
              <a:chExt cx="367842" cy="366927"/>
            </a:xfrm>
          </p:grpSpPr>
          <p:sp>
            <p:nvSpPr>
              <p:cNvPr id="190" name="Oval 189">
                <a:extLst>
                  <a:ext uri="{FF2B5EF4-FFF2-40B4-BE49-F238E27FC236}">
                    <a16:creationId xmlns:a16="http://schemas.microsoft.com/office/drawing/2014/main" id="{3531B458-0E53-550B-5803-E8EA86FEE8C2}"/>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91" name="Graphic 190" descr="Female Profile with solid fill">
                <a:extLst>
                  <a:ext uri="{FF2B5EF4-FFF2-40B4-BE49-F238E27FC236}">
                    <a16:creationId xmlns:a16="http://schemas.microsoft.com/office/drawing/2014/main" id="{848FFDE8-A8F0-D032-3B6D-2D03F11D2AD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187" name="Group 186">
              <a:extLst>
                <a:ext uri="{FF2B5EF4-FFF2-40B4-BE49-F238E27FC236}">
                  <a16:creationId xmlns:a16="http://schemas.microsoft.com/office/drawing/2014/main" id="{B32C475F-D005-72DE-1395-88A57F8EC258}"/>
                </a:ext>
              </a:extLst>
            </p:cNvPr>
            <p:cNvGrpSpPr/>
            <p:nvPr/>
          </p:nvGrpSpPr>
          <p:grpSpPr>
            <a:xfrm>
              <a:off x="159677" y="1125382"/>
              <a:ext cx="210156" cy="211085"/>
              <a:chOff x="1732873" y="4066608"/>
              <a:chExt cx="367842" cy="366927"/>
            </a:xfrm>
          </p:grpSpPr>
          <p:sp>
            <p:nvSpPr>
              <p:cNvPr id="188" name="Oval 187">
                <a:extLst>
                  <a:ext uri="{FF2B5EF4-FFF2-40B4-BE49-F238E27FC236}">
                    <a16:creationId xmlns:a16="http://schemas.microsoft.com/office/drawing/2014/main" id="{67B75B5B-3CBE-D638-2862-2CEF9CD365B4}"/>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89" name="Graphic 188" descr="Doctor male with solid fill">
                <a:extLst>
                  <a:ext uri="{FF2B5EF4-FFF2-40B4-BE49-F238E27FC236}">
                    <a16:creationId xmlns:a16="http://schemas.microsoft.com/office/drawing/2014/main" id="{D7646DF0-DF15-C7A6-20DF-9E4744E7D669}"/>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sp>
        <p:nvSpPr>
          <p:cNvPr id="182" name="TextBox 181">
            <a:extLst>
              <a:ext uri="{FF2B5EF4-FFF2-40B4-BE49-F238E27FC236}">
                <a16:creationId xmlns:a16="http://schemas.microsoft.com/office/drawing/2014/main" id="{FEDE7BD4-8809-B8B1-B5F2-7B419A2F8A15}"/>
              </a:ext>
            </a:extLst>
          </p:cNvPr>
          <p:cNvSpPr txBox="1"/>
          <p:nvPr/>
        </p:nvSpPr>
        <p:spPr>
          <a:xfrm>
            <a:off x="6138955" y="849080"/>
            <a:ext cx="267384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Intuitive tools make it eas</a:t>
            </a:r>
            <a:r>
              <a:rPr lang="en-GB" sz="800">
                <a:solidFill>
                  <a:srgbClr val="1F355E"/>
                </a:solidFill>
                <a:latin typeface="Arial" panose="020B0604020202020204" pitchFamily="34" charset="0"/>
                <a:cs typeface="Arial" panose="020B0604020202020204" pitchFamily="34" charset="0"/>
              </a:rPr>
              <a:t>y to book my appointment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183" name="TextBox 182">
            <a:extLst>
              <a:ext uri="{FF2B5EF4-FFF2-40B4-BE49-F238E27FC236}">
                <a16:creationId xmlns:a16="http://schemas.microsoft.com/office/drawing/2014/main" id="{AEFAE700-7F83-E99F-CE3A-084C4C41D2AD}"/>
              </a:ext>
            </a:extLst>
          </p:cNvPr>
          <p:cNvSpPr txBox="1"/>
          <p:nvPr/>
        </p:nvSpPr>
        <p:spPr>
          <a:xfrm>
            <a:off x="6138955" y="1100103"/>
            <a:ext cx="2718338"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Digital colleagues work with me to solve problems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184" name="TextBox 183">
            <a:extLst>
              <a:ext uri="{FF2B5EF4-FFF2-40B4-BE49-F238E27FC236}">
                <a16:creationId xmlns:a16="http://schemas.microsoft.com/office/drawing/2014/main" id="{3EB09CC0-72ED-0280-EC85-13CDE0AEC022}"/>
              </a:ext>
            </a:extLst>
          </p:cNvPr>
          <p:cNvSpPr txBox="1"/>
          <p:nvPr/>
        </p:nvSpPr>
        <p:spPr>
          <a:xfrm>
            <a:off x="6138955" y="1351127"/>
            <a:ext cx="2620056"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Co-production with users is standard practice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grpSp>
        <p:nvGrpSpPr>
          <p:cNvPr id="195" name="Group 194">
            <a:extLst>
              <a:ext uri="{FF2B5EF4-FFF2-40B4-BE49-F238E27FC236}">
                <a16:creationId xmlns:a16="http://schemas.microsoft.com/office/drawing/2014/main" id="{56C06092-D671-B64A-627C-13A2E5516B3A}"/>
              </a:ext>
            </a:extLst>
          </p:cNvPr>
          <p:cNvGrpSpPr/>
          <p:nvPr/>
        </p:nvGrpSpPr>
        <p:grpSpPr>
          <a:xfrm>
            <a:off x="5906323" y="1729244"/>
            <a:ext cx="210156" cy="719749"/>
            <a:chOff x="159677" y="871050"/>
            <a:chExt cx="210156" cy="719749"/>
          </a:xfrm>
        </p:grpSpPr>
        <p:grpSp>
          <p:nvGrpSpPr>
            <p:cNvPr id="199" name="Group 198">
              <a:extLst>
                <a:ext uri="{FF2B5EF4-FFF2-40B4-BE49-F238E27FC236}">
                  <a16:creationId xmlns:a16="http://schemas.microsoft.com/office/drawing/2014/main" id="{CC51AC28-ACD6-5014-6FF7-2EBFB4C5490F}"/>
                </a:ext>
              </a:extLst>
            </p:cNvPr>
            <p:cNvGrpSpPr/>
            <p:nvPr/>
          </p:nvGrpSpPr>
          <p:grpSpPr>
            <a:xfrm>
              <a:off x="159677" y="871050"/>
              <a:ext cx="210156" cy="211085"/>
              <a:chOff x="2407162" y="2853786"/>
              <a:chExt cx="367842" cy="366927"/>
            </a:xfrm>
          </p:grpSpPr>
          <p:sp>
            <p:nvSpPr>
              <p:cNvPr id="206" name="Oval 205">
                <a:extLst>
                  <a:ext uri="{FF2B5EF4-FFF2-40B4-BE49-F238E27FC236}">
                    <a16:creationId xmlns:a16="http://schemas.microsoft.com/office/drawing/2014/main" id="{D3A06D86-2AC0-18E5-EC37-97F237DE9809}"/>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07" name="Graphic 206" descr="Man with solid fill">
                <a:extLst>
                  <a:ext uri="{FF2B5EF4-FFF2-40B4-BE49-F238E27FC236}">
                    <a16:creationId xmlns:a16="http://schemas.microsoft.com/office/drawing/2014/main" id="{9AEFF10A-35D2-DE04-47D5-636E1DCA66F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200" name="Group 199">
              <a:extLst>
                <a:ext uri="{FF2B5EF4-FFF2-40B4-BE49-F238E27FC236}">
                  <a16:creationId xmlns:a16="http://schemas.microsoft.com/office/drawing/2014/main" id="{CB8F2466-0B5E-2A8A-8F85-2D9304053533}"/>
                </a:ext>
              </a:extLst>
            </p:cNvPr>
            <p:cNvGrpSpPr/>
            <p:nvPr/>
          </p:nvGrpSpPr>
          <p:grpSpPr>
            <a:xfrm>
              <a:off x="159677" y="1379714"/>
              <a:ext cx="210156" cy="211085"/>
              <a:chOff x="3250385" y="3959913"/>
              <a:chExt cx="367842" cy="366927"/>
            </a:xfrm>
          </p:grpSpPr>
          <p:sp>
            <p:nvSpPr>
              <p:cNvPr id="204" name="Oval 203">
                <a:extLst>
                  <a:ext uri="{FF2B5EF4-FFF2-40B4-BE49-F238E27FC236}">
                    <a16:creationId xmlns:a16="http://schemas.microsoft.com/office/drawing/2014/main" id="{E82B6511-CFD5-027C-783C-6F5AF2DF2595}"/>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05" name="Graphic 204" descr="Female Profile with solid fill">
                <a:extLst>
                  <a:ext uri="{FF2B5EF4-FFF2-40B4-BE49-F238E27FC236}">
                    <a16:creationId xmlns:a16="http://schemas.microsoft.com/office/drawing/2014/main" id="{6FA23168-83C9-CFAF-D57F-A1D9F00A967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201" name="Group 200">
              <a:extLst>
                <a:ext uri="{FF2B5EF4-FFF2-40B4-BE49-F238E27FC236}">
                  <a16:creationId xmlns:a16="http://schemas.microsoft.com/office/drawing/2014/main" id="{18A5560C-749B-9A03-2E76-D805B183E370}"/>
                </a:ext>
              </a:extLst>
            </p:cNvPr>
            <p:cNvGrpSpPr/>
            <p:nvPr/>
          </p:nvGrpSpPr>
          <p:grpSpPr>
            <a:xfrm>
              <a:off x="159677" y="1125382"/>
              <a:ext cx="210156" cy="211085"/>
              <a:chOff x="1732873" y="4066608"/>
              <a:chExt cx="367842" cy="366927"/>
            </a:xfrm>
          </p:grpSpPr>
          <p:sp>
            <p:nvSpPr>
              <p:cNvPr id="202" name="Oval 201">
                <a:extLst>
                  <a:ext uri="{FF2B5EF4-FFF2-40B4-BE49-F238E27FC236}">
                    <a16:creationId xmlns:a16="http://schemas.microsoft.com/office/drawing/2014/main" id="{404A26C3-162A-4721-46D0-848A1A51A761}"/>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03" name="Graphic 202" descr="Doctor male with solid fill">
                <a:extLst>
                  <a:ext uri="{FF2B5EF4-FFF2-40B4-BE49-F238E27FC236}">
                    <a16:creationId xmlns:a16="http://schemas.microsoft.com/office/drawing/2014/main" id="{3F051A11-AF92-3F04-AF41-447AB00D985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grpSp>
        <p:nvGrpSpPr>
          <p:cNvPr id="209" name="Group 208">
            <a:extLst>
              <a:ext uri="{FF2B5EF4-FFF2-40B4-BE49-F238E27FC236}">
                <a16:creationId xmlns:a16="http://schemas.microsoft.com/office/drawing/2014/main" id="{CB1390C9-CA8A-21A5-B812-B38B029B92E7}"/>
              </a:ext>
            </a:extLst>
          </p:cNvPr>
          <p:cNvGrpSpPr/>
          <p:nvPr/>
        </p:nvGrpSpPr>
        <p:grpSpPr>
          <a:xfrm>
            <a:off x="5906323" y="2591539"/>
            <a:ext cx="210156" cy="719749"/>
            <a:chOff x="159677" y="871050"/>
            <a:chExt cx="210156" cy="719749"/>
          </a:xfrm>
        </p:grpSpPr>
        <p:grpSp>
          <p:nvGrpSpPr>
            <p:cNvPr id="213" name="Group 212">
              <a:extLst>
                <a:ext uri="{FF2B5EF4-FFF2-40B4-BE49-F238E27FC236}">
                  <a16:creationId xmlns:a16="http://schemas.microsoft.com/office/drawing/2014/main" id="{A0E20EE8-20C4-DF1C-F264-FAF3FCF26E57}"/>
                </a:ext>
              </a:extLst>
            </p:cNvPr>
            <p:cNvGrpSpPr/>
            <p:nvPr/>
          </p:nvGrpSpPr>
          <p:grpSpPr>
            <a:xfrm>
              <a:off x="159677" y="871050"/>
              <a:ext cx="210156" cy="211085"/>
              <a:chOff x="2407162" y="2853786"/>
              <a:chExt cx="367842" cy="366927"/>
            </a:xfrm>
          </p:grpSpPr>
          <p:sp>
            <p:nvSpPr>
              <p:cNvPr id="220" name="Oval 219">
                <a:extLst>
                  <a:ext uri="{FF2B5EF4-FFF2-40B4-BE49-F238E27FC236}">
                    <a16:creationId xmlns:a16="http://schemas.microsoft.com/office/drawing/2014/main" id="{4BD10F37-C238-46F5-5C67-8717E625D3D9}"/>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21" name="Graphic 220" descr="Man with solid fill">
                <a:extLst>
                  <a:ext uri="{FF2B5EF4-FFF2-40B4-BE49-F238E27FC236}">
                    <a16:creationId xmlns:a16="http://schemas.microsoft.com/office/drawing/2014/main" id="{DB65047D-6A2F-D62E-B0F8-8D53B932B84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214" name="Group 213">
              <a:extLst>
                <a:ext uri="{FF2B5EF4-FFF2-40B4-BE49-F238E27FC236}">
                  <a16:creationId xmlns:a16="http://schemas.microsoft.com/office/drawing/2014/main" id="{E858A2CB-A783-9937-3066-A0EC166222DD}"/>
                </a:ext>
              </a:extLst>
            </p:cNvPr>
            <p:cNvGrpSpPr/>
            <p:nvPr/>
          </p:nvGrpSpPr>
          <p:grpSpPr>
            <a:xfrm>
              <a:off x="159677" y="1379714"/>
              <a:ext cx="210156" cy="211085"/>
              <a:chOff x="3250385" y="3959913"/>
              <a:chExt cx="367842" cy="366927"/>
            </a:xfrm>
          </p:grpSpPr>
          <p:sp>
            <p:nvSpPr>
              <p:cNvPr id="218" name="Oval 217">
                <a:extLst>
                  <a:ext uri="{FF2B5EF4-FFF2-40B4-BE49-F238E27FC236}">
                    <a16:creationId xmlns:a16="http://schemas.microsoft.com/office/drawing/2014/main" id="{E0F8E5CD-62E6-8370-39AE-721F33A789F4}"/>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19" name="Graphic 218" descr="Female Profile with solid fill">
                <a:extLst>
                  <a:ext uri="{FF2B5EF4-FFF2-40B4-BE49-F238E27FC236}">
                    <a16:creationId xmlns:a16="http://schemas.microsoft.com/office/drawing/2014/main" id="{1FF27DB4-660C-01FB-84AC-28CD009260D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215" name="Group 214">
              <a:extLst>
                <a:ext uri="{FF2B5EF4-FFF2-40B4-BE49-F238E27FC236}">
                  <a16:creationId xmlns:a16="http://schemas.microsoft.com/office/drawing/2014/main" id="{97CDE17D-BBFA-FF40-37B9-4816D7277419}"/>
                </a:ext>
              </a:extLst>
            </p:cNvPr>
            <p:cNvGrpSpPr/>
            <p:nvPr/>
          </p:nvGrpSpPr>
          <p:grpSpPr>
            <a:xfrm>
              <a:off x="159677" y="1125382"/>
              <a:ext cx="210156" cy="211085"/>
              <a:chOff x="1732873" y="4066608"/>
              <a:chExt cx="367842" cy="366927"/>
            </a:xfrm>
          </p:grpSpPr>
          <p:sp>
            <p:nvSpPr>
              <p:cNvPr id="216" name="Oval 215">
                <a:extLst>
                  <a:ext uri="{FF2B5EF4-FFF2-40B4-BE49-F238E27FC236}">
                    <a16:creationId xmlns:a16="http://schemas.microsoft.com/office/drawing/2014/main" id="{F7A7B439-31E5-A670-A061-9A55944BC17E}"/>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17" name="Graphic 216" descr="Doctor male with solid fill">
                <a:extLst>
                  <a:ext uri="{FF2B5EF4-FFF2-40B4-BE49-F238E27FC236}">
                    <a16:creationId xmlns:a16="http://schemas.microsoft.com/office/drawing/2014/main" id="{D29764D3-8927-8640-19CD-42D58E905C06}"/>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grpSp>
        <p:nvGrpSpPr>
          <p:cNvPr id="223" name="Group 222">
            <a:extLst>
              <a:ext uri="{FF2B5EF4-FFF2-40B4-BE49-F238E27FC236}">
                <a16:creationId xmlns:a16="http://schemas.microsoft.com/office/drawing/2014/main" id="{E4D0ED0A-F599-7952-9123-F31A925CC52C}"/>
              </a:ext>
            </a:extLst>
          </p:cNvPr>
          <p:cNvGrpSpPr/>
          <p:nvPr/>
        </p:nvGrpSpPr>
        <p:grpSpPr>
          <a:xfrm>
            <a:off x="5906323" y="3453834"/>
            <a:ext cx="210156" cy="719749"/>
            <a:chOff x="159677" y="871050"/>
            <a:chExt cx="210156" cy="719749"/>
          </a:xfrm>
        </p:grpSpPr>
        <p:grpSp>
          <p:nvGrpSpPr>
            <p:cNvPr id="227" name="Group 226">
              <a:extLst>
                <a:ext uri="{FF2B5EF4-FFF2-40B4-BE49-F238E27FC236}">
                  <a16:creationId xmlns:a16="http://schemas.microsoft.com/office/drawing/2014/main" id="{3C909202-56FD-C23C-AFC3-C0F3A9F0A0FF}"/>
                </a:ext>
              </a:extLst>
            </p:cNvPr>
            <p:cNvGrpSpPr/>
            <p:nvPr/>
          </p:nvGrpSpPr>
          <p:grpSpPr>
            <a:xfrm>
              <a:off x="159677" y="871050"/>
              <a:ext cx="210156" cy="211085"/>
              <a:chOff x="2407162" y="2853786"/>
              <a:chExt cx="367842" cy="366927"/>
            </a:xfrm>
          </p:grpSpPr>
          <p:sp>
            <p:nvSpPr>
              <p:cNvPr id="234" name="Oval 233">
                <a:extLst>
                  <a:ext uri="{FF2B5EF4-FFF2-40B4-BE49-F238E27FC236}">
                    <a16:creationId xmlns:a16="http://schemas.microsoft.com/office/drawing/2014/main" id="{F2D99181-C8E2-84F5-F7AD-A81D432537D0}"/>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35" name="Graphic 234" descr="Man with solid fill">
                <a:extLst>
                  <a:ext uri="{FF2B5EF4-FFF2-40B4-BE49-F238E27FC236}">
                    <a16:creationId xmlns:a16="http://schemas.microsoft.com/office/drawing/2014/main" id="{8FADB051-F454-5565-492F-B6C302EAC3D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228" name="Group 227">
              <a:extLst>
                <a:ext uri="{FF2B5EF4-FFF2-40B4-BE49-F238E27FC236}">
                  <a16:creationId xmlns:a16="http://schemas.microsoft.com/office/drawing/2014/main" id="{1A48C938-B8C8-2954-6CBF-C3D985B8FFC2}"/>
                </a:ext>
              </a:extLst>
            </p:cNvPr>
            <p:cNvGrpSpPr/>
            <p:nvPr/>
          </p:nvGrpSpPr>
          <p:grpSpPr>
            <a:xfrm>
              <a:off x="159677" y="1379714"/>
              <a:ext cx="210156" cy="211085"/>
              <a:chOff x="3250385" y="3959913"/>
              <a:chExt cx="367842" cy="366927"/>
            </a:xfrm>
          </p:grpSpPr>
          <p:sp>
            <p:nvSpPr>
              <p:cNvPr id="232" name="Oval 231">
                <a:extLst>
                  <a:ext uri="{FF2B5EF4-FFF2-40B4-BE49-F238E27FC236}">
                    <a16:creationId xmlns:a16="http://schemas.microsoft.com/office/drawing/2014/main" id="{2D9EAF62-9422-B9BE-125F-54DF90940496}"/>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33" name="Graphic 232" descr="Female Profile with solid fill">
                <a:extLst>
                  <a:ext uri="{FF2B5EF4-FFF2-40B4-BE49-F238E27FC236}">
                    <a16:creationId xmlns:a16="http://schemas.microsoft.com/office/drawing/2014/main" id="{0233632B-D08D-DD02-3B12-11DC139214F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229" name="Group 228">
              <a:extLst>
                <a:ext uri="{FF2B5EF4-FFF2-40B4-BE49-F238E27FC236}">
                  <a16:creationId xmlns:a16="http://schemas.microsoft.com/office/drawing/2014/main" id="{334B0A1E-6D14-29D0-7387-74F5B8CF6EC5}"/>
                </a:ext>
              </a:extLst>
            </p:cNvPr>
            <p:cNvGrpSpPr/>
            <p:nvPr/>
          </p:nvGrpSpPr>
          <p:grpSpPr>
            <a:xfrm>
              <a:off x="159677" y="1125382"/>
              <a:ext cx="210156" cy="211085"/>
              <a:chOff x="1732873" y="4066608"/>
              <a:chExt cx="367842" cy="366927"/>
            </a:xfrm>
          </p:grpSpPr>
          <p:sp>
            <p:nvSpPr>
              <p:cNvPr id="230" name="Oval 229">
                <a:extLst>
                  <a:ext uri="{FF2B5EF4-FFF2-40B4-BE49-F238E27FC236}">
                    <a16:creationId xmlns:a16="http://schemas.microsoft.com/office/drawing/2014/main" id="{D4C27B9E-1647-425F-E07E-F93F89AE3990}"/>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31" name="Graphic 230" descr="Doctor male with solid fill">
                <a:extLst>
                  <a:ext uri="{FF2B5EF4-FFF2-40B4-BE49-F238E27FC236}">
                    <a16:creationId xmlns:a16="http://schemas.microsoft.com/office/drawing/2014/main" id="{1ED7ED27-E850-248C-6802-36E0F06E61F8}"/>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grpSp>
        <p:nvGrpSpPr>
          <p:cNvPr id="237" name="Group 236">
            <a:extLst>
              <a:ext uri="{FF2B5EF4-FFF2-40B4-BE49-F238E27FC236}">
                <a16:creationId xmlns:a16="http://schemas.microsoft.com/office/drawing/2014/main" id="{1A3CDDCB-B532-E8D2-0F12-CDB41CB6B5D9}"/>
              </a:ext>
            </a:extLst>
          </p:cNvPr>
          <p:cNvGrpSpPr/>
          <p:nvPr/>
        </p:nvGrpSpPr>
        <p:grpSpPr>
          <a:xfrm>
            <a:off x="5906323" y="4316131"/>
            <a:ext cx="210156" cy="719749"/>
            <a:chOff x="159677" y="871050"/>
            <a:chExt cx="210156" cy="719749"/>
          </a:xfrm>
        </p:grpSpPr>
        <p:grpSp>
          <p:nvGrpSpPr>
            <p:cNvPr id="241" name="Group 240">
              <a:extLst>
                <a:ext uri="{FF2B5EF4-FFF2-40B4-BE49-F238E27FC236}">
                  <a16:creationId xmlns:a16="http://schemas.microsoft.com/office/drawing/2014/main" id="{B74AF630-211E-732E-EE2A-EDC9F548E167}"/>
                </a:ext>
              </a:extLst>
            </p:cNvPr>
            <p:cNvGrpSpPr/>
            <p:nvPr/>
          </p:nvGrpSpPr>
          <p:grpSpPr>
            <a:xfrm>
              <a:off x="159677" y="871050"/>
              <a:ext cx="210156" cy="211085"/>
              <a:chOff x="2407162" y="2853786"/>
              <a:chExt cx="367842" cy="366927"/>
            </a:xfrm>
          </p:grpSpPr>
          <p:sp>
            <p:nvSpPr>
              <p:cNvPr id="248" name="Oval 247">
                <a:extLst>
                  <a:ext uri="{FF2B5EF4-FFF2-40B4-BE49-F238E27FC236}">
                    <a16:creationId xmlns:a16="http://schemas.microsoft.com/office/drawing/2014/main" id="{C14F1A4C-77F6-8498-A5D2-C8386AF01A28}"/>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49" name="Graphic 248" descr="Man with solid fill">
                <a:extLst>
                  <a:ext uri="{FF2B5EF4-FFF2-40B4-BE49-F238E27FC236}">
                    <a16:creationId xmlns:a16="http://schemas.microsoft.com/office/drawing/2014/main" id="{21243522-F3ED-0B3F-95EF-07986AE4CF3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242" name="Group 241">
              <a:extLst>
                <a:ext uri="{FF2B5EF4-FFF2-40B4-BE49-F238E27FC236}">
                  <a16:creationId xmlns:a16="http://schemas.microsoft.com/office/drawing/2014/main" id="{445C3F47-E9F2-D10A-5A0C-04D78ABFF7D8}"/>
                </a:ext>
              </a:extLst>
            </p:cNvPr>
            <p:cNvGrpSpPr/>
            <p:nvPr/>
          </p:nvGrpSpPr>
          <p:grpSpPr>
            <a:xfrm>
              <a:off x="159677" y="1379714"/>
              <a:ext cx="210156" cy="211085"/>
              <a:chOff x="3250385" y="3959913"/>
              <a:chExt cx="367842" cy="366927"/>
            </a:xfrm>
          </p:grpSpPr>
          <p:sp>
            <p:nvSpPr>
              <p:cNvPr id="246" name="Oval 245">
                <a:extLst>
                  <a:ext uri="{FF2B5EF4-FFF2-40B4-BE49-F238E27FC236}">
                    <a16:creationId xmlns:a16="http://schemas.microsoft.com/office/drawing/2014/main" id="{0D43400E-A49A-15A0-824C-840AC5EFE0E2}"/>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47" name="Graphic 246" descr="Female Profile with solid fill">
                <a:extLst>
                  <a:ext uri="{FF2B5EF4-FFF2-40B4-BE49-F238E27FC236}">
                    <a16:creationId xmlns:a16="http://schemas.microsoft.com/office/drawing/2014/main" id="{56D6C0EA-29E2-5CCF-33AD-8AA080FB527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243" name="Group 242">
              <a:extLst>
                <a:ext uri="{FF2B5EF4-FFF2-40B4-BE49-F238E27FC236}">
                  <a16:creationId xmlns:a16="http://schemas.microsoft.com/office/drawing/2014/main" id="{460F8349-25CF-3E9E-643B-5BD2BB3999BB}"/>
                </a:ext>
              </a:extLst>
            </p:cNvPr>
            <p:cNvGrpSpPr/>
            <p:nvPr/>
          </p:nvGrpSpPr>
          <p:grpSpPr>
            <a:xfrm>
              <a:off x="159677" y="1125382"/>
              <a:ext cx="210156" cy="211085"/>
              <a:chOff x="1732873" y="4066608"/>
              <a:chExt cx="367842" cy="366927"/>
            </a:xfrm>
          </p:grpSpPr>
          <p:sp>
            <p:nvSpPr>
              <p:cNvPr id="244" name="Oval 243">
                <a:extLst>
                  <a:ext uri="{FF2B5EF4-FFF2-40B4-BE49-F238E27FC236}">
                    <a16:creationId xmlns:a16="http://schemas.microsoft.com/office/drawing/2014/main" id="{A2B79AF5-39F9-108F-2901-9130AFD74530}"/>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45" name="Graphic 244" descr="Doctor male with solid fill">
                <a:extLst>
                  <a:ext uri="{FF2B5EF4-FFF2-40B4-BE49-F238E27FC236}">
                    <a16:creationId xmlns:a16="http://schemas.microsoft.com/office/drawing/2014/main" id="{DC722914-257D-10DF-4615-C03FDFDEDB92}"/>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pic>
        <p:nvPicPr>
          <p:cNvPr id="257" name="Picture 256">
            <a:extLst>
              <a:ext uri="{FF2B5EF4-FFF2-40B4-BE49-F238E27FC236}">
                <a16:creationId xmlns:a16="http://schemas.microsoft.com/office/drawing/2014/main" id="{5EA32353-6F9E-9321-2B39-52153EE28760}"/>
              </a:ext>
            </a:extLst>
          </p:cNvPr>
          <p:cNvPicPr>
            <a:picLocks noChangeAspect="1"/>
          </p:cNvPicPr>
          <p:nvPr/>
        </p:nvPicPr>
        <p:blipFill>
          <a:blip r:embed="rId8"/>
          <a:stretch>
            <a:fillRect/>
          </a:stretch>
        </p:blipFill>
        <p:spPr>
          <a:xfrm>
            <a:off x="3252410" y="952724"/>
            <a:ext cx="592192" cy="592192"/>
          </a:xfrm>
          <a:prstGeom prst="rect">
            <a:avLst/>
          </a:prstGeom>
        </p:spPr>
      </p:pic>
      <p:pic>
        <p:nvPicPr>
          <p:cNvPr id="262" name="Picture 261">
            <a:extLst>
              <a:ext uri="{FF2B5EF4-FFF2-40B4-BE49-F238E27FC236}">
                <a16:creationId xmlns:a16="http://schemas.microsoft.com/office/drawing/2014/main" id="{4E264DBB-860A-5723-C85E-9D91D3190923}"/>
              </a:ext>
            </a:extLst>
          </p:cNvPr>
          <p:cNvPicPr>
            <a:picLocks noChangeAspect="1"/>
          </p:cNvPicPr>
          <p:nvPr/>
        </p:nvPicPr>
        <p:blipFill>
          <a:blip r:embed="rId9"/>
          <a:stretch>
            <a:fillRect/>
          </a:stretch>
        </p:blipFill>
        <p:spPr>
          <a:xfrm>
            <a:off x="3258970" y="1812440"/>
            <a:ext cx="592192" cy="592192"/>
          </a:xfrm>
          <a:prstGeom prst="rect">
            <a:avLst/>
          </a:prstGeom>
        </p:spPr>
      </p:pic>
      <p:pic>
        <p:nvPicPr>
          <p:cNvPr id="267" name="Picture 266">
            <a:extLst>
              <a:ext uri="{FF2B5EF4-FFF2-40B4-BE49-F238E27FC236}">
                <a16:creationId xmlns:a16="http://schemas.microsoft.com/office/drawing/2014/main" id="{602EA1C1-24C7-ECD8-AB5A-DA423AA43C52}"/>
              </a:ext>
            </a:extLst>
          </p:cNvPr>
          <p:cNvPicPr>
            <a:picLocks noChangeAspect="1"/>
          </p:cNvPicPr>
          <p:nvPr/>
        </p:nvPicPr>
        <p:blipFill>
          <a:blip r:embed="rId10"/>
          <a:stretch>
            <a:fillRect/>
          </a:stretch>
        </p:blipFill>
        <p:spPr>
          <a:xfrm>
            <a:off x="3252409" y="2672156"/>
            <a:ext cx="592192" cy="592192"/>
          </a:xfrm>
          <a:prstGeom prst="rect">
            <a:avLst/>
          </a:prstGeom>
        </p:spPr>
      </p:pic>
      <p:pic>
        <p:nvPicPr>
          <p:cNvPr id="272" name="Picture 271">
            <a:extLst>
              <a:ext uri="{FF2B5EF4-FFF2-40B4-BE49-F238E27FC236}">
                <a16:creationId xmlns:a16="http://schemas.microsoft.com/office/drawing/2014/main" id="{65B30F51-B1E6-E9D1-B282-615F516A5721}"/>
              </a:ext>
            </a:extLst>
          </p:cNvPr>
          <p:cNvPicPr>
            <a:picLocks noChangeAspect="1"/>
          </p:cNvPicPr>
          <p:nvPr/>
        </p:nvPicPr>
        <p:blipFill>
          <a:blip r:embed="rId11"/>
          <a:stretch>
            <a:fillRect/>
          </a:stretch>
        </p:blipFill>
        <p:spPr>
          <a:xfrm>
            <a:off x="3254688" y="3531872"/>
            <a:ext cx="592192" cy="592192"/>
          </a:xfrm>
          <a:prstGeom prst="rect">
            <a:avLst/>
          </a:prstGeom>
        </p:spPr>
      </p:pic>
      <p:pic>
        <p:nvPicPr>
          <p:cNvPr id="277" name="Picture 276">
            <a:extLst>
              <a:ext uri="{FF2B5EF4-FFF2-40B4-BE49-F238E27FC236}">
                <a16:creationId xmlns:a16="http://schemas.microsoft.com/office/drawing/2014/main" id="{83283ADE-C8E0-8556-600E-F5EB6E961702}"/>
              </a:ext>
            </a:extLst>
          </p:cNvPr>
          <p:cNvPicPr>
            <a:picLocks noChangeAspect="1"/>
          </p:cNvPicPr>
          <p:nvPr/>
        </p:nvPicPr>
        <p:blipFill>
          <a:blip r:embed="rId12"/>
          <a:stretch>
            <a:fillRect/>
          </a:stretch>
        </p:blipFill>
        <p:spPr>
          <a:xfrm>
            <a:off x="3252408" y="4391589"/>
            <a:ext cx="592192" cy="592192"/>
          </a:xfrm>
          <a:prstGeom prst="rect">
            <a:avLst/>
          </a:prstGeom>
        </p:spPr>
      </p:pic>
      <p:sp>
        <p:nvSpPr>
          <p:cNvPr id="284" name="TextBox 283">
            <a:extLst>
              <a:ext uri="{FF2B5EF4-FFF2-40B4-BE49-F238E27FC236}">
                <a16:creationId xmlns:a16="http://schemas.microsoft.com/office/drawing/2014/main" id="{B4D78DBF-A437-2837-FCDD-B7B0494A0C88}"/>
              </a:ext>
            </a:extLst>
          </p:cNvPr>
          <p:cNvSpPr txBox="1"/>
          <p:nvPr/>
        </p:nvSpPr>
        <p:spPr>
          <a:xfrm>
            <a:off x="425927" y="1744526"/>
            <a:ext cx="2624590"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patient I want access to cutting edge treatment</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85" name="TextBox 284">
            <a:extLst>
              <a:ext uri="{FF2B5EF4-FFF2-40B4-BE49-F238E27FC236}">
                <a16:creationId xmlns:a16="http://schemas.microsoft.com/office/drawing/2014/main" id="{6E413EAA-215C-FAE7-BBAE-09867AC5BD5C}"/>
              </a:ext>
            </a:extLst>
          </p:cNvPr>
          <p:cNvSpPr txBox="1"/>
          <p:nvPr/>
        </p:nvSpPr>
        <p:spPr>
          <a:xfrm>
            <a:off x="425927" y="2008101"/>
            <a:ext cx="2860404"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clinician I need seamless access to patient’s data</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86" name="TextBox 285">
            <a:extLst>
              <a:ext uri="{FF2B5EF4-FFF2-40B4-BE49-F238E27FC236}">
                <a16:creationId xmlns:a16="http://schemas.microsoft.com/office/drawing/2014/main" id="{D5B04512-D406-C65C-DEB8-72E07B285500}"/>
              </a:ext>
            </a:extLst>
          </p:cNvPr>
          <p:cNvSpPr txBox="1"/>
          <p:nvPr/>
        </p:nvSpPr>
        <p:spPr>
          <a:xfrm>
            <a:off x="425927" y="2259110"/>
            <a:ext cx="307330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digital lead I want to identify new technologies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87" name="TextBox 286">
            <a:extLst>
              <a:ext uri="{FF2B5EF4-FFF2-40B4-BE49-F238E27FC236}">
                <a16:creationId xmlns:a16="http://schemas.microsoft.com/office/drawing/2014/main" id="{90DD9B1A-1937-44B5-7403-B4FEC0FEC78B}"/>
              </a:ext>
            </a:extLst>
          </p:cNvPr>
          <p:cNvSpPr txBox="1"/>
          <p:nvPr/>
        </p:nvSpPr>
        <p:spPr>
          <a:xfrm>
            <a:off x="412638" y="2593372"/>
            <a:ext cx="2921112"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patient I want access to support for staying well</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88" name="TextBox 287">
            <a:extLst>
              <a:ext uri="{FF2B5EF4-FFF2-40B4-BE49-F238E27FC236}">
                <a16:creationId xmlns:a16="http://schemas.microsoft.com/office/drawing/2014/main" id="{0D847777-C77A-0A81-74BC-76111416B55A}"/>
              </a:ext>
            </a:extLst>
          </p:cNvPr>
          <p:cNvSpPr txBox="1"/>
          <p:nvPr/>
        </p:nvSpPr>
        <p:spPr>
          <a:xfrm>
            <a:off x="412638" y="2856947"/>
            <a:ext cx="2860404"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clinician I need tools that are easy to use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89" name="TextBox 288">
            <a:extLst>
              <a:ext uri="{FF2B5EF4-FFF2-40B4-BE49-F238E27FC236}">
                <a16:creationId xmlns:a16="http://schemas.microsoft.com/office/drawing/2014/main" id="{DCFE1F0E-70C0-C8B0-7F70-89F52F86F239}"/>
              </a:ext>
            </a:extLst>
          </p:cNvPr>
          <p:cNvSpPr txBox="1"/>
          <p:nvPr/>
        </p:nvSpPr>
        <p:spPr>
          <a:xfrm>
            <a:off x="412638" y="3107956"/>
            <a:ext cx="307330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digital lead I want to optimise user experience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0" name="TextBox 289">
            <a:extLst>
              <a:ext uri="{FF2B5EF4-FFF2-40B4-BE49-F238E27FC236}">
                <a16:creationId xmlns:a16="http://schemas.microsoft.com/office/drawing/2014/main" id="{CC1BEA0C-5FBB-9E36-5FCE-4CE2B4EC6394}"/>
              </a:ext>
            </a:extLst>
          </p:cNvPr>
          <p:cNvSpPr txBox="1"/>
          <p:nvPr/>
        </p:nvSpPr>
        <p:spPr>
          <a:xfrm>
            <a:off x="395062" y="3458313"/>
            <a:ext cx="2624590"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patient I want services that adapt to my needs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1" name="TextBox 290">
            <a:extLst>
              <a:ext uri="{FF2B5EF4-FFF2-40B4-BE49-F238E27FC236}">
                <a16:creationId xmlns:a16="http://schemas.microsoft.com/office/drawing/2014/main" id="{93BE7621-7FF2-ADCD-7232-97CCAC2BE543}"/>
              </a:ext>
            </a:extLst>
          </p:cNvPr>
          <p:cNvSpPr txBox="1"/>
          <p:nvPr/>
        </p:nvSpPr>
        <p:spPr>
          <a:xfrm>
            <a:off x="395062" y="3721888"/>
            <a:ext cx="2860404"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clinician I need adaptable clinical systems</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2" name="TextBox 291">
            <a:extLst>
              <a:ext uri="{FF2B5EF4-FFF2-40B4-BE49-F238E27FC236}">
                <a16:creationId xmlns:a16="http://schemas.microsoft.com/office/drawing/2014/main" id="{C63D39AB-8ECE-6746-412E-5A904C6C2763}"/>
              </a:ext>
            </a:extLst>
          </p:cNvPr>
          <p:cNvSpPr txBox="1"/>
          <p:nvPr/>
        </p:nvSpPr>
        <p:spPr>
          <a:xfrm>
            <a:off x="395062" y="3972897"/>
            <a:ext cx="307330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digital lead I want to be flexible to changing needs</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3" name="TextBox 292">
            <a:extLst>
              <a:ext uri="{FF2B5EF4-FFF2-40B4-BE49-F238E27FC236}">
                <a16:creationId xmlns:a16="http://schemas.microsoft.com/office/drawing/2014/main" id="{F22FFF42-B924-1E3C-33D6-1B65DFD71753}"/>
              </a:ext>
            </a:extLst>
          </p:cNvPr>
          <p:cNvSpPr txBox="1"/>
          <p:nvPr/>
        </p:nvSpPr>
        <p:spPr>
          <a:xfrm>
            <a:off x="403462" y="4314218"/>
            <a:ext cx="285550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patient I want public resources to be used well</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4" name="TextBox 293">
            <a:extLst>
              <a:ext uri="{FF2B5EF4-FFF2-40B4-BE49-F238E27FC236}">
                <a16:creationId xmlns:a16="http://schemas.microsoft.com/office/drawing/2014/main" id="{253BC89F-36AC-8A08-081D-6C7F33AAD595}"/>
              </a:ext>
            </a:extLst>
          </p:cNvPr>
          <p:cNvSpPr txBox="1"/>
          <p:nvPr/>
        </p:nvSpPr>
        <p:spPr>
          <a:xfrm>
            <a:off x="403463" y="4577793"/>
            <a:ext cx="2860404"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clinician I want to know our systems are robust</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5" name="TextBox 294">
            <a:extLst>
              <a:ext uri="{FF2B5EF4-FFF2-40B4-BE49-F238E27FC236}">
                <a16:creationId xmlns:a16="http://schemas.microsoft.com/office/drawing/2014/main" id="{FED28E1A-A37D-E0D7-5AEA-3DE414788057}"/>
              </a:ext>
            </a:extLst>
          </p:cNvPr>
          <p:cNvSpPr txBox="1"/>
          <p:nvPr/>
        </p:nvSpPr>
        <p:spPr>
          <a:xfrm>
            <a:off x="403463" y="4828802"/>
            <a:ext cx="307330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digital lead I want to build secure systems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6" name="TextBox 295">
            <a:extLst>
              <a:ext uri="{FF2B5EF4-FFF2-40B4-BE49-F238E27FC236}">
                <a16:creationId xmlns:a16="http://schemas.microsoft.com/office/drawing/2014/main" id="{E866B07F-2E09-9C64-F732-C16D47772B0C}"/>
              </a:ext>
            </a:extLst>
          </p:cNvPr>
          <p:cNvSpPr txBox="1"/>
          <p:nvPr/>
        </p:nvSpPr>
        <p:spPr>
          <a:xfrm>
            <a:off x="6130368" y="1709257"/>
            <a:ext cx="267384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Treatment is informed by leading digital tools and AI</a:t>
            </a:r>
          </a:p>
        </p:txBody>
      </p:sp>
      <p:sp>
        <p:nvSpPr>
          <p:cNvPr id="297" name="TextBox 296">
            <a:extLst>
              <a:ext uri="{FF2B5EF4-FFF2-40B4-BE49-F238E27FC236}">
                <a16:creationId xmlns:a16="http://schemas.microsoft.com/office/drawing/2014/main" id="{71B68E2A-4967-40B4-E262-0FF26533688B}"/>
              </a:ext>
            </a:extLst>
          </p:cNvPr>
          <p:cNvSpPr txBox="1"/>
          <p:nvPr/>
        </p:nvSpPr>
        <p:spPr>
          <a:xfrm>
            <a:off x="6130367" y="1960280"/>
            <a:ext cx="281696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I can instantly access a single view of my patients’ data</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8" name="TextBox 297">
            <a:extLst>
              <a:ext uri="{FF2B5EF4-FFF2-40B4-BE49-F238E27FC236}">
                <a16:creationId xmlns:a16="http://schemas.microsoft.com/office/drawing/2014/main" id="{898D773F-70CB-5A04-EB7E-D382952616EC}"/>
              </a:ext>
            </a:extLst>
          </p:cNvPr>
          <p:cNvSpPr txBox="1"/>
          <p:nvPr/>
        </p:nvSpPr>
        <p:spPr>
          <a:xfrm>
            <a:off x="6130367" y="2211304"/>
            <a:ext cx="2765513"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Have the agility to innovate and implement at pace</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9" name="TextBox 298">
            <a:extLst>
              <a:ext uri="{FF2B5EF4-FFF2-40B4-BE49-F238E27FC236}">
                <a16:creationId xmlns:a16="http://schemas.microsoft.com/office/drawing/2014/main" id="{5BC5B9CC-8298-AD64-B84A-D991D3E4F46F}"/>
              </a:ext>
            </a:extLst>
          </p:cNvPr>
          <p:cNvSpPr txBox="1"/>
          <p:nvPr/>
        </p:nvSpPr>
        <p:spPr>
          <a:xfrm>
            <a:off x="6117617" y="2590240"/>
            <a:ext cx="267384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Intuitive apps support me to</a:t>
            </a:r>
            <a:r>
              <a:rPr lang="en-GB" sz="800">
                <a:solidFill>
                  <a:srgbClr val="1F355E"/>
                </a:solidFill>
                <a:latin typeface="Arial" panose="020B0604020202020204" pitchFamily="34" charset="0"/>
                <a:cs typeface="Arial" panose="020B0604020202020204" pitchFamily="34" charset="0"/>
              </a:rPr>
              <a:t> look after my health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300" name="TextBox 299">
            <a:extLst>
              <a:ext uri="{FF2B5EF4-FFF2-40B4-BE49-F238E27FC236}">
                <a16:creationId xmlns:a16="http://schemas.microsoft.com/office/drawing/2014/main" id="{28AC4AE9-284C-09E2-C70C-7238E7739AAF}"/>
              </a:ext>
            </a:extLst>
          </p:cNvPr>
          <p:cNvSpPr txBox="1"/>
          <p:nvPr/>
        </p:nvSpPr>
        <p:spPr>
          <a:xfrm>
            <a:off x="6117617" y="2841263"/>
            <a:ext cx="2718338"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Digital tools make my life easier and are easy to use</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301" name="TextBox 300">
            <a:extLst>
              <a:ext uri="{FF2B5EF4-FFF2-40B4-BE49-F238E27FC236}">
                <a16:creationId xmlns:a16="http://schemas.microsoft.com/office/drawing/2014/main" id="{6C1399FD-9BB2-F6F3-1198-92212FA82BB9}"/>
              </a:ext>
            </a:extLst>
          </p:cNvPr>
          <p:cNvSpPr txBox="1"/>
          <p:nvPr/>
        </p:nvSpPr>
        <p:spPr>
          <a:xfrm>
            <a:off x="6117617" y="3092287"/>
            <a:ext cx="2620056"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Solutions are designed with inclusion in mind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302" name="TextBox 301">
            <a:extLst>
              <a:ext uri="{FF2B5EF4-FFF2-40B4-BE49-F238E27FC236}">
                <a16:creationId xmlns:a16="http://schemas.microsoft.com/office/drawing/2014/main" id="{A5F75B58-B4C6-E555-5992-495F747C86F2}"/>
              </a:ext>
            </a:extLst>
          </p:cNvPr>
          <p:cNvSpPr txBox="1"/>
          <p:nvPr/>
        </p:nvSpPr>
        <p:spPr>
          <a:xfrm>
            <a:off x="6112348" y="3460451"/>
            <a:ext cx="267384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Care is consistent across settings and geography</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303" name="TextBox 302">
            <a:extLst>
              <a:ext uri="{FF2B5EF4-FFF2-40B4-BE49-F238E27FC236}">
                <a16:creationId xmlns:a16="http://schemas.microsoft.com/office/drawing/2014/main" id="{72BE48E9-AB19-605F-389A-D2570412766B}"/>
              </a:ext>
            </a:extLst>
          </p:cNvPr>
          <p:cNvSpPr txBox="1"/>
          <p:nvPr/>
        </p:nvSpPr>
        <p:spPr>
          <a:xfrm>
            <a:off x="6112348" y="3711474"/>
            <a:ext cx="2718338"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Tools have enough tailoring to meet individual needs </a:t>
            </a:r>
          </a:p>
        </p:txBody>
      </p:sp>
      <p:sp>
        <p:nvSpPr>
          <p:cNvPr id="304" name="TextBox 303">
            <a:extLst>
              <a:ext uri="{FF2B5EF4-FFF2-40B4-BE49-F238E27FC236}">
                <a16:creationId xmlns:a16="http://schemas.microsoft.com/office/drawing/2014/main" id="{02E84BEC-EDB5-BDB3-C62B-8930F051675F}"/>
              </a:ext>
            </a:extLst>
          </p:cNvPr>
          <p:cNvSpPr txBox="1"/>
          <p:nvPr/>
        </p:nvSpPr>
        <p:spPr>
          <a:xfrm>
            <a:off x="6112347" y="3962498"/>
            <a:ext cx="274494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Our digital tools evolve with changing service needs</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305" name="TextBox 304">
            <a:extLst>
              <a:ext uri="{FF2B5EF4-FFF2-40B4-BE49-F238E27FC236}">
                <a16:creationId xmlns:a16="http://schemas.microsoft.com/office/drawing/2014/main" id="{B3D260BA-3F06-F668-721F-4C32958ED540}"/>
              </a:ext>
            </a:extLst>
          </p:cNvPr>
          <p:cNvSpPr txBox="1"/>
          <p:nvPr/>
        </p:nvSpPr>
        <p:spPr>
          <a:xfrm>
            <a:off x="6112683" y="4309357"/>
            <a:ext cx="267384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Digital initiatives improve care quality and efficiency</a:t>
            </a:r>
          </a:p>
        </p:txBody>
      </p:sp>
      <p:sp>
        <p:nvSpPr>
          <p:cNvPr id="306" name="TextBox 305">
            <a:extLst>
              <a:ext uri="{FF2B5EF4-FFF2-40B4-BE49-F238E27FC236}">
                <a16:creationId xmlns:a16="http://schemas.microsoft.com/office/drawing/2014/main" id="{394A5818-37AA-4425-BEBC-9448965DD9E4}"/>
              </a:ext>
            </a:extLst>
          </p:cNvPr>
          <p:cNvSpPr txBox="1"/>
          <p:nvPr/>
        </p:nvSpPr>
        <p:spPr>
          <a:xfrm>
            <a:off x="6112682" y="4560380"/>
            <a:ext cx="2923531"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My patients’ data is always available, accurate and secure</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307" name="TextBox 306">
            <a:extLst>
              <a:ext uri="{FF2B5EF4-FFF2-40B4-BE49-F238E27FC236}">
                <a16:creationId xmlns:a16="http://schemas.microsoft.com/office/drawing/2014/main" id="{C6845FE5-83B5-B6D9-D7BA-BA2A8914DE53}"/>
              </a:ext>
            </a:extLst>
          </p:cNvPr>
          <p:cNvSpPr txBox="1"/>
          <p:nvPr/>
        </p:nvSpPr>
        <p:spPr>
          <a:xfrm>
            <a:off x="6112682" y="4811404"/>
            <a:ext cx="270011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My work ensures protection from risk of cyber attack</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48" name="Title 1">
            <a:extLst>
              <a:ext uri="{FF2B5EF4-FFF2-40B4-BE49-F238E27FC236}">
                <a16:creationId xmlns:a16="http://schemas.microsoft.com/office/drawing/2014/main" id="{BEAEB03D-A38C-CFDE-E0EB-FBE4BD736F97}"/>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cs typeface="Arial" panose="020B0604020202020204" pitchFamily="34" charset="0"/>
              </a:rPr>
              <a:t>Our principles in practice</a:t>
            </a:r>
          </a:p>
        </p:txBody>
      </p:sp>
      <p:grpSp>
        <p:nvGrpSpPr>
          <p:cNvPr id="21" name="Group 20">
            <a:extLst>
              <a:ext uri="{FF2B5EF4-FFF2-40B4-BE49-F238E27FC236}">
                <a16:creationId xmlns:a16="http://schemas.microsoft.com/office/drawing/2014/main" id="{5F489667-A7B2-3F05-31F8-708C96C0FC86}"/>
              </a:ext>
            </a:extLst>
          </p:cNvPr>
          <p:cNvGrpSpPr/>
          <p:nvPr/>
        </p:nvGrpSpPr>
        <p:grpSpPr>
          <a:xfrm>
            <a:off x="-1" y="-5787"/>
            <a:ext cx="9143998" cy="165595"/>
            <a:chOff x="374266" y="2474302"/>
            <a:chExt cx="13719657" cy="820603"/>
          </a:xfrm>
        </p:grpSpPr>
        <p:sp>
          <p:nvSpPr>
            <p:cNvPr id="4" name="Arrow: Pentagon 3">
              <a:extLst>
                <a:ext uri="{FF2B5EF4-FFF2-40B4-BE49-F238E27FC236}">
                  <a16:creationId xmlns:a16="http://schemas.microsoft.com/office/drawing/2014/main" id="{A352FBFA-3685-6DE9-9B47-37791934BFA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5" name="Arrow: Chevron 4">
              <a:extLst>
                <a:ext uri="{FF2B5EF4-FFF2-40B4-BE49-F238E27FC236}">
                  <a16:creationId xmlns:a16="http://schemas.microsoft.com/office/drawing/2014/main" id="{1EA06071-DB71-CFD3-0DFD-47AD8CD2F855}"/>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6" name="Arrow: Chevron 5">
              <a:extLst>
                <a:ext uri="{FF2B5EF4-FFF2-40B4-BE49-F238E27FC236}">
                  <a16:creationId xmlns:a16="http://schemas.microsoft.com/office/drawing/2014/main" id="{D87519B8-6009-DF02-3450-E9F8957D88D3}"/>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6" name="Arrow: Chevron 15">
              <a:extLst>
                <a:ext uri="{FF2B5EF4-FFF2-40B4-BE49-F238E27FC236}">
                  <a16:creationId xmlns:a16="http://schemas.microsoft.com/office/drawing/2014/main" id="{F647C221-2ADA-259D-5B92-230DFA2C4A35}"/>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7" name="Arrow: Chevron 16">
              <a:extLst>
                <a:ext uri="{FF2B5EF4-FFF2-40B4-BE49-F238E27FC236}">
                  <a16:creationId xmlns:a16="http://schemas.microsoft.com/office/drawing/2014/main" id="{151D0584-AEE6-6DB0-1BD3-31AD4B91DFFA}"/>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8" name="Arrow: Chevron 17">
              <a:extLst>
                <a:ext uri="{FF2B5EF4-FFF2-40B4-BE49-F238E27FC236}">
                  <a16:creationId xmlns:a16="http://schemas.microsoft.com/office/drawing/2014/main" id="{016E9121-86C8-93F9-CB9B-CC93F4BDD8AF}"/>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2631816439"/>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a:extLst>
              <a:ext uri="{FF2B5EF4-FFF2-40B4-BE49-F238E27FC236}">
                <a16:creationId xmlns:a16="http://schemas.microsoft.com/office/drawing/2014/main" id="{28C82A9E-D832-B9E7-777B-E95B3E632D27}"/>
              </a:ext>
            </a:extLst>
          </p:cNvPr>
          <p:cNvSpPr txBox="1"/>
          <p:nvPr/>
        </p:nvSpPr>
        <p:spPr>
          <a:xfrm>
            <a:off x="6338145" y="662253"/>
            <a:ext cx="2664215" cy="39600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defTabSz="825500"/>
            <a:r>
              <a:rPr lang="en-US" sz="1050">
                <a:solidFill>
                  <a:srgbClr val="1F355E"/>
                </a:solidFill>
                <a:latin typeface="Arial" panose="020B0604020202020204" pitchFamily="34" charset="0"/>
                <a:cs typeface="Arial" panose="020B0604020202020204" pitchFamily="34" charset="0"/>
              </a:rPr>
              <a:t>Data &amp; Analytics: </a:t>
            </a:r>
            <a:r>
              <a:rPr lang="en-US" sz="1050" b="0">
                <a:solidFill>
                  <a:srgbClr val="1F355E"/>
                </a:solidFill>
                <a:latin typeface="Arial" panose="020B0604020202020204" pitchFamily="34" charset="0"/>
                <a:cs typeface="Arial" panose="020B0604020202020204" pitchFamily="34" charset="0"/>
              </a:rPr>
              <a:t>Our </a:t>
            </a:r>
            <a:r>
              <a:rPr lang="en-US" sz="1050" b="0" err="1">
                <a:solidFill>
                  <a:srgbClr val="1F355E"/>
                </a:solidFill>
                <a:latin typeface="Arial" panose="020B0604020202020204" pitchFamily="34" charset="0"/>
                <a:cs typeface="Arial" panose="020B0604020202020204" pitchFamily="34" charset="0"/>
              </a:rPr>
              <a:t>organisation</a:t>
            </a:r>
            <a:r>
              <a:rPr lang="en-US" sz="1050" b="0">
                <a:solidFill>
                  <a:srgbClr val="1F355E"/>
                </a:solidFill>
                <a:latin typeface="Arial" panose="020B0604020202020204" pitchFamily="34" charset="0"/>
                <a:cs typeface="Arial" panose="020B0604020202020204" pitchFamily="34" charset="0"/>
              </a:rPr>
              <a:t> will </a:t>
            </a:r>
            <a:r>
              <a:rPr lang="en-US" sz="1050" b="0" err="1">
                <a:solidFill>
                  <a:srgbClr val="1F355E"/>
                </a:solidFill>
                <a:latin typeface="Arial" panose="020B0604020202020204" pitchFamily="34" charset="0"/>
                <a:cs typeface="Arial" panose="020B0604020202020204" pitchFamily="34" charset="0"/>
              </a:rPr>
              <a:t>realise</a:t>
            </a:r>
            <a:r>
              <a:rPr lang="en-US" sz="1050" b="0">
                <a:solidFill>
                  <a:srgbClr val="1F355E"/>
                </a:solidFill>
                <a:latin typeface="Arial" panose="020B0604020202020204" pitchFamily="34" charset="0"/>
                <a:cs typeface="Arial" panose="020B0604020202020204" pitchFamily="34" charset="0"/>
              </a:rPr>
              <a:t> tangible benefits from using data to generate insights that will increase the health of our citizens whilst relieving pressures on our staff. This requires a greater collaboration in which our clinical colleagues feed-forward into the design and iteration of our digital environment. The ability of our clinical systems to deliver improved patient outcomes hinges on the quality and availability of data and analytics.</a:t>
            </a:r>
            <a:endParaRPr kumimoji="0" lang="en-GB" sz="105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a:p>
            <a:pPr marL="0" marR="0" indent="0" algn="l" defTabSz="825500" rtl="0" fontAlgn="auto" latinLnBrk="0" hangingPunct="0">
              <a:lnSpc>
                <a:spcPct val="100000"/>
              </a:lnSpc>
              <a:spcBef>
                <a:spcPts val="0"/>
              </a:spcBef>
              <a:spcAft>
                <a:spcPts val="0"/>
              </a:spcAft>
              <a:buClrTx/>
              <a:buSzTx/>
              <a:buFontTx/>
              <a:buNone/>
              <a:tabLst/>
            </a:pPr>
            <a:endParaRPr lang="en-US" sz="1050">
              <a:solidFill>
                <a:srgbClr val="1F355E"/>
              </a:solidFill>
              <a:latin typeface="Arial" panose="020B0604020202020204" pitchFamily="34" charset="0"/>
              <a:cs typeface="Arial" panose="020B0604020202020204" pitchFamily="34" charset="0"/>
            </a:endParaRPr>
          </a:p>
          <a:p>
            <a:pPr marL="0" marR="0" indent="0" algn="l" defTabSz="825500" rtl="0" fontAlgn="auto" latinLnBrk="0" hangingPunct="0">
              <a:lnSpc>
                <a:spcPct val="100000"/>
              </a:lnSpc>
              <a:spcBef>
                <a:spcPts val="0"/>
              </a:spcBef>
              <a:spcAft>
                <a:spcPts val="0"/>
              </a:spcAft>
              <a:buClrTx/>
              <a:buSzTx/>
              <a:buFontTx/>
              <a:buNone/>
              <a:tabLst/>
            </a:pPr>
            <a:r>
              <a:rPr lang="en-US" sz="1050">
                <a:solidFill>
                  <a:srgbClr val="1F355E"/>
                </a:solidFill>
                <a:latin typeface="Arial" panose="020B0604020202020204" pitchFamily="34" charset="0"/>
                <a:cs typeface="Arial" panose="020B0604020202020204" pitchFamily="34" charset="0"/>
              </a:rPr>
              <a:t>Workforce &amp; Culture: </a:t>
            </a:r>
            <a:r>
              <a:rPr kumimoji="0" lang="en-US" sz="105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The pre-requisite of an excellent digital </a:t>
            </a:r>
            <a:r>
              <a:rPr kumimoji="0" lang="en-US" sz="1050" b="0" i="0" u="none" strike="noStrike" cap="none" spc="0" normalizeH="0" baseline="0" err="1">
                <a:ln>
                  <a:noFill/>
                </a:ln>
                <a:solidFill>
                  <a:srgbClr val="1F355E"/>
                </a:solidFill>
                <a:effectLst/>
                <a:uFillTx/>
                <a:latin typeface="Arial" panose="020B0604020202020204" pitchFamily="34" charset="0"/>
                <a:cs typeface="Arial" panose="020B0604020202020204" pitchFamily="34" charset="0"/>
                <a:sym typeface="Helvetica Neue"/>
              </a:rPr>
              <a:t>organisation</a:t>
            </a:r>
            <a:r>
              <a:rPr kumimoji="0" lang="en-US" sz="105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 is a confident and supported workforce. In order for</a:t>
            </a:r>
            <a:r>
              <a:rPr lang="en-US" sz="1050" b="0">
                <a:solidFill>
                  <a:srgbClr val="1F355E"/>
                </a:solidFill>
                <a:latin typeface="Arial" panose="020B0604020202020204" pitchFamily="34" charset="0"/>
                <a:cs typeface="Arial" panose="020B0604020202020204" pitchFamily="34" charset="0"/>
              </a:rPr>
              <a:t> innovations in data, analytics or time- saving technology systems to be effective, we need our staff to feel certain that they have the skills and training needed to </a:t>
            </a:r>
            <a:r>
              <a:rPr lang="en-US" sz="1050" b="0" err="1">
                <a:solidFill>
                  <a:srgbClr val="1F355E"/>
                </a:solidFill>
                <a:latin typeface="Arial" panose="020B0604020202020204" pitchFamily="34" charset="0"/>
                <a:cs typeface="Arial" panose="020B0604020202020204" pitchFamily="34" charset="0"/>
              </a:rPr>
              <a:t>realise</a:t>
            </a:r>
            <a:r>
              <a:rPr lang="en-US" sz="1050" b="0">
                <a:solidFill>
                  <a:srgbClr val="1F355E"/>
                </a:solidFill>
                <a:latin typeface="Arial" panose="020B0604020202020204" pitchFamily="34" charset="0"/>
                <a:cs typeface="Arial" panose="020B0604020202020204" pitchFamily="34" charset="0"/>
              </a:rPr>
              <a:t> these exciting outcomes for staff and patients. </a:t>
            </a:r>
          </a:p>
          <a:p>
            <a:pPr marL="0" marR="0" indent="0" algn="l" defTabSz="825500" rtl="0" fontAlgn="auto" latinLnBrk="0" hangingPunct="0">
              <a:lnSpc>
                <a:spcPct val="100000"/>
              </a:lnSpc>
              <a:spcBef>
                <a:spcPts val="0"/>
              </a:spcBef>
              <a:spcAft>
                <a:spcPts val="0"/>
              </a:spcAft>
              <a:buClrTx/>
              <a:buSzTx/>
              <a:buFontTx/>
              <a:buNone/>
              <a:tabLst/>
            </a:pPr>
            <a:endParaRPr kumimoji="0" lang="en-US" sz="1050" b="0" i="0" u="none" strike="noStrike" cap="none" spc="0" normalizeH="0" baseline="0">
              <a:ln>
                <a:noFill/>
              </a:ln>
              <a:solidFill>
                <a:srgbClr val="000000"/>
              </a:solidFill>
              <a:effectLst/>
              <a:uFillTx/>
              <a:latin typeface="Helvetica Neue"/>
              <a:ea typeface="Helvetica Neue"/>
              <a:cs typeface="Helvetica Neue"/>
              <a:sym typeface="Helvetica Neue"/>
            </a:endParaRPr>
          </a:p>
        </p:txBody>
      </p:sp>
      <p:sp>
        <p:nvSpPr>
          <p:cNvPr id="41" name="TextBox 40">
            <a:extLst>
              <a:ext uri="{FF2B5EF4-FFF2-40B4-BE49-F238E27FC236}">
                <a16:creationId xmlns:a16="http://schemas.microsoft.com/office/drawing/2014/main" id="{56440391-CD52-8259-8837-44D857FB628E}"/>
              </a:ext>
            </a:extLst>
          </p:cNvPr>
          <p:cNvSpPr txBox="1"/>
          <p:nvPr/>
        </p:nvSpPr>
        <p:spPr>
          <a:xfrm>
            <a:off x="142875" y="536103"/>
            <a:ext cx="2677251" cy="43037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kumimoji="0" lang="en-US" sz="1050" i="0" u="none" strike="noStrike" cap="none" spc="0" normalizeH="0" baseline="0">
                <a:ln>
                  <a:noFill/>
                </a:ln>
                <a:solidFill>
                  <a:srgbClr val="1F355E"/>
                </a:solidFill>
                <a:effectLst/>
                <a:uFillTx/>
                <a:latin typeface="Helvetica Neue"/>
                <a:ea typeface="Helvetica Neue"/>
                <a:cs typeface="Helvetica Neue"/>
                <a:sym typeface="Helvetica Neue"/>
              </a:rPr>
              <a:t>Technology &amp; Digital: </a:t>
            </a:r>
            <a:r>
              <a:rPr kumimoji="0" lang="en-US" sz="1050" b="0" i="0" u="none" strike="noStrike" cap="none" spc="0" normalizeH="0" baseline="0">
                <a:ln>
                  <a:noFill/>
                </a:ln>
                <a:solidFill>
                  <a:srgbClr val="1F355E"/>
                </a:solidFill>
                <a:effectLst/>
                <a:uFillTx/>
                <a:latin typeface="Helvetica Neue"/>
                <a:ea typeface="Helvetica Neue"/>
                <a:cs typeface="Helvetica Neue"/>
                <a:sym typeface="Helvetica Neue"/>
              </a:rPr>
              <a:t>The engines of our strategy are powerful, streamlined digital systems and technology, of increasing maturity and complexity, which will benefit both patients and colleagues. We will operate in innovative new ways, taking full advantage of cloud-based infrastructure</a:t>
            </a:r>
            <a:r>
              <a:rPr lang="en-US" sz="1050" b="0">
                <a:solidFill>
                  <a:srgbClr val="1F355E"/>
                </a:solidFill>
              </a:rPr>
              <a:t> improving </a:t>
            </a:r>
            <a:r>
              <a:rPr kumimoji="0" lang="en-US" sz="1050" b="0" i="0" u="none" strike="noStrike" cap="none" spc="0" normalizeH="0" baseline="0">
                <a:ln>
                  <a:noFill/>
                </a:ln>
                <a:solidFill>
                  <a:srgbClr val="1F355E"/>
                </a:solidFill>
                <a:effectLst/>
                <a:uFillTx/>
                <a:latin typeface="Helvetica Neue"/>
                <a:ea typeface="Helvetica Neue"/>
                <a:cs typeface="Helvetica Neue"/>
                <a:sym typeface="Helvetica Neue"/>
              </a:rPr>
              <a:t>resilience, security and functionality requiring more complex financial management. </a:t>
            </a:r>
            <a:r>
              <a:rPr lang="en-US" sz="1050" b="0">
                <a:solidFill>
                  <a:srgbClr val="1F355E"/>
                </a:solidFill>
              </a:rPr>
              <a:t>However, having f</a:t>
            </a:r>
            <a:r>
              <a:rPr kumimoji="0" lang="en-US" sz="1050" b="0" i="0" u="none" strike="noStrike" cap="none" spc="0" normalizeH="0" baseline="0">
                <a:ln>
                  <a:noFill/>
                </a:ln>
                <a:solidFill>
                  <a:srgbClr val="1F355E"/>
                </a:solidFill>
                <a:effectLst/>
                <a:uFillTx/>
                <a:latin typeface="Helvetica Neue"/>
                <a:ea typeface="Helvetica Neue"/>
                <a:cs typeface="Helvetica Neue"/>
                <a:sym typeface="Helvetica Neue"/>
              </a:rPr>
              <a:t>ewer </a:t>
            </a:r>
            <a:r>
              <a:rPr kumimoji="0" lang="en-US" sz="105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streamlined</a:t>
            </a:r>
            <a:r>
              <a:rPr kumimoji="0" lang="en-US" sz="1050" b="0" i="0" u="none" strike="noStrike" cap="none" spc="0" normalizeH="0" baseline="0">
                <a:ln>
                  <a:noFill/>
                </a:ln>
                <a:solidFill>
                  <a:srgbClr val="1F355E"/>
                </a:solidFill>
                <a:effectLst/>
                <a:uFillTx/>
                <a:latin typeface="Helvetica Neue"/>
                <a:ea typeface="Helvetica Neue"/>
                <a:cs typeface="Helvetica Neue"/>
                <a:sym typeface="Helvetica Neue"/>
              </a:rPr>
              <a:t> systems </a:t>
            </a:r>
            <a:r>
              <a:rPr lang="en-US" sz="1050" b="0">
                <a:solidFill>
                  <a:srgbClr val="1F355E"/>
                </a:solidFill>
              </a:rPr>
              <a:t>will reduce the complexity of the contracts we engage, making the most efficient use of resources</a:t>
            </a:r>
          </a:p>
          <a:p>
            <a:pPr algn="l" defTabSz="825500"/>
            <a:endParaRPr lang="en-US" sz="1050">
              <a:solidFill>
                <a:srgbClr val="1F355E"/>
              </a:solidFill>
            </a:endParaRPr>
          </a:p>
          <a:p>
            <a:pPr algn="l" defTabSz="825500"/>
            <a:r>
              <a:rPr lang="en-US" sz="1050" err="1">
                <a:solidFill>
                  <a:srgbClr val="1F355E"/>
                </a:solidFill>
              </a:rPr>
              <a:t>Organisational</a:t>
            </a:r>
            <a:r>
              <a:rPr lang="en-US" sz="1050">
                <a:solidFill>
                  <a:srgbClr val="1F355E"/>
                </a:solidFill>
              </a:rPr>
              <a:t> Functions: </a:t>
            </a:r>
            <a:r>
              <a:rPr lang="en-GB" sz="1050" b="0">
                <a:solidFill>
                  <a:srgbClr val="1F355E"/>
                </a:solidFill>
              </a:rPr>
              <a:t>Successful delivery of service-led transformation will be dependent on organisational functions working efficiently to support progress. This means that clear governance routes, robust business case practices and tight financial oversight, supported by effective change management is critical to ensure a clear view of performance and benefits as well as successful engagement and collaboration with national programmes</a:t>
            </a:r>
          </a:p>
          <a:p>
            <a:pPr marL="0" marR="0" indent="0" algn="l" defTabSz="825500" rtl="0" fontAlgn="auto" latinLnBrk="0" hangingPunct="0">
              <a:lnSpc>
                <a:spcPct val="100000"/>
              </a:lnSpc>
              <a:spcBef>
                <a:spcPts val="0"/>
              </a:spcBef>
              <a:spcAft>
                <a:spcPts val="0"/>
              </a:spcAft>
              <a:buClrTx/>
              <a:buSzTx/>
              <a:buFontTx/>
              <a:buNone/>
              <a:tabLst/>
            </a:pPr>
            <a:endParaRPr lang="en-US" sz="1050" b="0"/>
          </a:p>
        </p:txBody>
      </p:sp>
      <p:grpSp>
        <p:nvGrpSpPr>
          <p:cNvPr id="12" name="Group 11">
            <a:extLst>
              <a:ext uri="{FF2B5EF4-FFF2-40B4-BE49-F238E27FC236}">
                <a16:creationId xmlns:a16="http://schemas.microsoft.com/office/drawing/2014/main" id="{7682A1A5-38DA-D6C6-67F5-285AA821B16F}"/>
              </a:ext>
            </a:extLst>
          </p:cNvPr>
          <p:cNvGrpSpPr/>
          <p:nvPr/>
        </p:nvGrpSpPr>
        <p:grpSpPr>
          <a:xfrm>
            <a:off x="2805856" y="867311"/>
            <a:ext cx="3532289" cy="3459665"/>
            <a:chOff x="2802533" y="1088571"/>
            <a:chExt cx="3532289" cy="3459665"/>
          </a:xfrm>
        </p:grpSpPr>
        <p:sp>
          <p:nvSpPr>
            <p:cNvPr id="3" name="Rectangle 2">
              <a:extLst>
                <a:ext uri="{FF2B5EF4-FFF2-40B4-BE49-F238E27FC236}">
                  <a16:creationId xmlns:a16="http://schemas.microsoft.com/office/drawing/2014/main" id="{CC9C6F55-7916-1B62-981B-A8FF5C65D6BF}"/>
                </a:ext>
              </a:extLst>
            </p:cNvPr>
            <p:cNvSpPr/>
            <p:nvPr/>
          </p:nvSpPr>
          <p:spPr>
            <a:xfrm>
              <a:off x="2802533" y="1088571"/>
              <a:ext cx="3532289" cy="3316514"/>
            </a:xfrm>
            <a:prstGeom prst="rect">
              <a:avLst/>
            </a:prstGeom>
            <a:noFill/>
            <a:ln w="1905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grpSp>
          <p:nvGrpSpPr>
            <p:cNvPr id="10" name="Group 9">
              <a:extLst>
                <a:ext uri="{FF2B5EF4-FFF2-40B4-BE49-F238E27FC236}">
                  <a16:creationId xmlns:a16="http://schemas.microsoft.com/office/drawing/2014/main" id="{DCB1F04F-723C-122D-D3D5-22EA9AC6BDB6}"/>
                </a:ext>
              </a:extLst>
            </p:cNvPr>
            <p:cNvGrpSpPr/>
            <p:nvPr/>
          </p:nvGrpSpPr>
          <p:grpSpPr>
            <a:xfrm>
              <a:off x="2802533" y="1144415"/>
              <a:ext cx="3253155" cy="3403821"/>
              <a:chOff x="2560653" y="1144415"/>
              <a:chExt cx="3253155" cy="3403821"/>
            </a:xfrm>
          </p:grpSpPr>
          <p:grpSp>
            <p:nvGrpSpPr>
              <p:cNvPr id="4" name="Group 3">
                <a:extLst>
                  <a:ext uri="{FF2B5EF4-FFF2-40B4-BE49-F238E27FC236}">
                    <a16:creationId xmlns:a16="http://schemas.microsoft.com/office/drawing/2014/main" id="{651B67D1-47C6-85C9-4CAB-10884DFB54EA}"/>
                  </a:ext>
                </a:extLst>
              </p:cNvPr>
              <p:cNvGrpSpPr/>
              <p:nvPr/>
            </p:nvGrpSpPr>
            <p:grpSpPr>
              <a:xfrm>
                <a:off x="2560653" y="1144415"/>
                <a:ext cx="3253155" cy="3403821"/>
                <a:chOff x="703541" y="0"/>
                <a:chExt cx="3253155" cy="3403821"/>
              </a:xfrm>
              <a:solidFill>
                <a:schemeClr val="accent3">
                  <a:lumMod val="20000"/>
                  <a:lumOff val="80000"/>
                </a:schemeClr>
              </a:solidFill>
            </p:grpSpPr>
            <p:sp>
              <p:nvSpPr>
                <p:cNvPr id="5" name="Shape 4">
                  <a:extLst>
                    <a:ext uri="{FF2B5EF4-FFF2-40B4-BE49-F238E27FC236}">
                      <a16:creationId xmlns:a16="http://schemas.microsoft.com/office/drawing/2014/main" id="{D6E97766-AEDA-8FF7-90D7-33421EACE57F}"/>
                    </a:ext>
                  </a:extLst>
                </p:cNvPr>
                <p:cNvSpPr/>
                <p:nvPr/>
              </p:nvSpPr>
              <p:spPr>
                <a:xfrm>
                  <a:off x="2345231" y="0"/>
                  <a:ext cx="1611465" cy="1640206"/>
                </a:xfrm>
                <a:prstGeom prst="gear9">
                  <a:avLst/>
                </a:prstGeom>
                <a:solidFill>
                  <a:srgbClr val="FFF3C5"/>
                </a:solidFill>
                <a:ln>
                  <a:solidFill>
                    <a:srgbClr val="FFE588"/>
                  </a:solidFill>
                </a:ln>
              </p:spPr>
              <p:style>
                <a:lnRef idx="2">
                  <a:schemeClr val="accent5">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6" name="Shape 4">
                  <a:extLst>
                    <a:ext uri="{FF2B5EF4-FFF2-40B4-BE49-F238E27FC236}">
                      <a16:creationId xmlns:a16="http://schemas.microsoft.com/office/drawing/2014/main" id="{908A34FE-0794-9A03-68EF-0894F9B0CF75}"/>
                    </a:ext>
                  </a:extLst>
                </p:cNvPr>
                <p:cNvSpPr txBox="1"/>
                <p:nvPr/>
              </p:nvSpPr>
              <p:spPr>
                <a:xfrm>
                  <a:off x="2669207" y="382301"/>
                  <a:ext cx="963513" cy="846793"/>
                </a:xfrm>
                <a:prstGeom prst="rect">
                  <a:avLst/>
                </a:prstGeom>
                <a:solidFill>
                  <a:srgbClr val="FFF3C5"/>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b" anchorCtr="0">
                  <a:noAutofit/>
                </a:bodyPr>
                <a:lstStyle/>
                <a:p>
                  <a:pPr marL="0" lvl="0" indent="0" algn="ctr" defTabSz="711200">
                    <a:lnSpc>
                      <a:spcPct val="90000"/>
                    </a:lnSpc>
                    <a:spcBef>
                      <a:spcPct val="0"/>
                    </a:spcBef>
                    <a:spcAft>
                      <a:spcPct val="35000"/>
                    </a:spcAft>
                    <a:buNone/>
                  </a:pPr>
                  <a:r>
                    <a:rPr lang="en-US" sz="1200" b="0" kern="1200">
                      <a:solidFill>
                        <a:srgbClr val="1F355E"/>
                      </a:solidFill>
                      <a:latin typeface="Arial" panose="020B0604020202020204" pitchFamily="34" charset="0"/>
                      <a:cs typeface="Arial" panose="020B0604020202020204" pitchFamily="34" charset="0"/>
                    </a:rPr>
                    <a:t>Data &amp; Analytics</a:t>
                  </a:r>
                  <a:endParaRPr lang="en-GB" sz="1200" b="0" kern="1200">
                    <a:solidFill>
                      <a:srgbClr val="1F355E"/>
                    </a:solidFill>
                    <a:latin typeface="Arial" panose="020B0604020202020204" pitchFamily="34" charset="0"/>
                    <a:cs typeface="Arial" panose="020B0604020202020204" pitchFamily="34" charset="0"/>
                  </a:endParaRPr>
                </a:p>
              </p:txBody>
            </p:sp>
            <p:sp>
              <p:nvSpPr>
                <p:cNvPr id="11" name="Shape 4">
                  <a:extLst>
                    <a:ext uri="{FF2B5EF4-FFF2-40B4-BE49-F238E27FC236}">
                      <a16:creationId xmlns:a16="http://schemas.microsoft.com/office/drawing/2014/main" id="{4F12A4A4-B8E6-5692-C01B-4DF16B5A7D9A}"/>
                    </a:ext>
                  </a:extLst>
                </p:cNvPr>
                <p:cNvSpPr txBox="1"/>
                <p:nvPr/>
              </p:nvSpPr>
              <p:spPr>
                <a:xfrm>
                  <a:off x="703541" y="3028862"/>
                  <a:ext cx="1821585" cy="374959"/>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t" anchorCtr="0">
                  <a:noAutofit/>
                </a:bodyPr>
                <a:lstStyle/>
                <a:p>
                  <a:pPr marL="0" lvl="0" indent="0" algn="ctr" defTabSz="711200">
                    <a:lnSpc>
                      <a:spcPct val="90000"/>
                    </a:lnSpc>
                    <a:spcBef>
                      <a:spcPct val="0"/>
                    </a:spcBef>
                    <a:spcAft>
                      <a:spcPct val="35000"/>
                    </a:spcAft>
                    <a:buNone/>
                  </a:pPr>
                  <a:r>
                    <a:rPr lang="en-US" sz="1200" b="0" kern="1200">
                      <a:solidFill>
                        <a:srgbClr val="1F355E"/>
                      </a:solidFill>
                      <a:latin typeface="Arial" panose="020B0604020202020204" pitchFamily="34" charset="0"/>
                      <a:cs typeface="Arial" panose="020B0604020202020204" pitchFamily="34" charset="0"/>
                    </a:rPr>
                    <a:t>Organisational Functions</a:t>
                  </a:r>
                  <a:endParaRPr lang="en-GB" sz="1200" b="0" kern="1200">
                    <a:solidFill>
                      <a:srgbClr val="1F355E"/>
                    </a:solidFill>
                    <a:latin typeface="Arial" panose="020B0604020202020204" pitchFamily="34" charset="0"/>
                    <a:cs typeface="Arial" panose="020B0604020202020204" pitchFamily="34" charset="0"/>
                  </a:endParaRPr>
                </a:p>
              </p:txBody>
            </p:sp>
          </p:grpSp>
          <p:grpSp>
            <p:nvGrpSpPr>
              <p:cNvPr id="7" name="Group 6">
                <a:extLst>
                  <a:ext uri="{FF2B5EF4-FFF2-40B4-BE49-F238E27FC236}">
                    <a16:creationId xmlns:a16="http://schemas.microsoft.com/office/drawing/2014/main" id="{945456C2-E6C1-8B4F-93A5-CF306729B369}"/>
                  </a:ext>
                </a:extLst>
              </p:cNvPr>
              <p:cNvGrpSpPr/>
              <p:nvPr/>
            </p:nvGrpSpPr>
            <p:grpSpPr>
              <a:xfrm>
                <a:off x="2846433" y="1906169"/>
                <a:ext cx="1611465" cy="1640206"/>
                <a:chOff x="2345231" y="0"/>
                <a:chExt cx="1611465" cy="1640206"/>
              </a:xfrm>
              <a:solidFill>
                <a:schemeClr val="accent5">
                  <a:lumMod val="20000"/>
                  <a:lumOff val="80000"/>
                </a:schemeClr>
              </a:solidFill>
            </p:grpSpPr>
            <p:sp>
              <p:nvSpPr>
                <p:cNvPr id="8" name="Shape 7">
                  <a:extLst>
                    <a:ext uri="{FF2B5EF4-FFF2-40B4-BE49-F238E27FC236}">
                      <a16:creationId xmlns:a16="http://schemas.microsoft.com/office/drawing/2014/main" id="{9A82C665-CAEC-A5CE-7842-CC43B5042F17}"/>
                    </a:ext>
                  </a:extLst>
                </p:cNvPr>
                <p:cNvSpPr/>
                <p:nvPr/>
              </p:nvSpPr>
              <p:spPr>
                <a:xfrm>
                  <a:off x="2345231" y="0"/>
                  <a:ext cx="1611465" cy="1640206"/>
                </a:xfrm>
                <a:prstGeom prst="gear9">
                  <a:avLst/>
                </a:prstGeom>
                <a:solidFill>
                  <a:schemeClr val="accent1">
                    <a:lumMod val="20000"/>
                    <a:lumOff val="80000"/>
                  </a:schemeClr>
                </a:solidFill>
                <a:ln>
                  <a:solidFill>
                    <a:schemeClr val="accent1">
                      <a:lumMod val="40000"/>
                      <a:lumOff val="60000"/>
                    </a:schemeClr>
                  </a:solidFill>
                </a:ln>
              </p:spPr>
              <p:style>
                <a:lnRef idx="2">
                  <a:schemeClr val="accent5">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9" name="Shape 4">
                  <a:extLst>
                    <a:ext uri="{FF2B5EF4-FFF2-40B4-BE49-F238E27FC236}">
                      <a16:creationId xmlns:a16="http://schemas.microsoft.com/office/drawing/2014/main" id="{B27E7AFC-AD8F-A99F-FE23-606B2ED274FF}"/>
                    </a:ext>
                  </a:extLst>
                </p:cNvPr>
                <p:cNvSpPr txBox="1"/>
                <p:nvPr/>
              </p:nvSpPr>
              <p:spPr>
                <a:xfrm>
                  <a:off x="2669207" y="382301"/>
                  <a:ext cx="963513" cy="846793"/>
                </a:xfrm>
                <a:prstGeom prst="rect">
                  <a:avLst/>
                </a:prstGeom>
                <a:solidFill>
                  <a:schemeClr val="accent1">
                    <a:lumMod val="20000"/>
                    <a:lumOff val="80000"/>
                  </a:schemeClr>
                </a:solid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b" anchorCtr="0">
                  <a:noAutofit/>
                </a:bodyPr>
                <a:lstStyle/>
                <a:p>
                  <a:pPr marL="0" lvl="0" indent="0" algn="ctr" defTabSz="711200">
                    <a:lnSpc>
                      <a:spcPct val="90000"/>
                    </a:lnSpc>
                    <a:spcBef>
                      <a:spcPct val="0"/>
                    </a:spcBef>
                    <a:spcAft>
                      <a:spcPct val="35000"/>
                    </a:spcAft>
                    <a:buNone/>
                  </a:pPr>
                  <a:r>
                    <a:rPr lang="en-US" sz="1200" b="0" kern="1200">
                      <a:solidFill>
                        <a:srgbClr val="1F355E"/>
                      </a:solidFill>
                      <a:latin typeface="Arial" panose="020B0604020202020204" pitchFamily="34" charset="0"/>
                      <a:cs typeface="Arial" panose="020B0604020202020204" pitchFamily="34" charset="0"/>
                    </a:rPr>
                    <a:t>Technology &amp; Digital </a:t>
                  </a:r>
                  <a:endParaRPr lang="en-GB" sz="1200" b="0" kern="1200">
                    <a:solidFill>
                      <a:srgbClr val="1F355E"/>
                    </a:solidFill>
                    <a:latin typeface="Arial" panose="020B0604020202020204" pitchFamily="34" charset="0"/>
                    <a:cs typeface="Arial" panose="020B0604020202020204" pitchFamily="34" charset="0"/>
                  </a:endParaRPr>
                </a:p>
              </p:txBody>
            </p:sp>
          </p:grpSp>
          <p:grpSp>
            <p:nvGrpSpPr>
              <p:cNvPr id="19" name="Group 18">
                <a:extLst>
                  <a:ext uri="{FF2B5EF4-FFF2-40B4-BE49-F238E27FC236}">
                    <a16:creationId xmlns:a16="http://schemas.microsoft.com/office/drawing/2014/main" id="{E07EBAC4-50A8-6716-3C20-DB642C650DA4}"/>
                  </a:ext>
                </a:extLst>
              </p:cNvPr>
              <p:cNvGrpSpPr/>
              <p:nvPr/>
            </p:nvGrpSpPr>
            <p:grpSpPr>
              <a:xfrm>
                <a:off x="4184523" y="2681386"/>
                <a:ext cx="1611465" cy="1640206"/>
                <a:chOff x="2345231" y="0"/>
                <a:chExt cx="1611465" cy="1640206"/>
              </a:xfrm>
              <a:solidFill>
                <a:schemeClr val="accent4">
                  <a:lumMod val="20000"/>
                  <a:lumOff val="80000"/>
                </a:schemeClr>
              </a:solidFill>
            </p:grpSpPr>
            <p:sp>
              <p:nvSpPr>
                <p:cNvPr id="21" name="Shape 20">
                  <a:extLst>
                    <a:ext uri="{FF2B5EF4-FFF2-40B4-BE49-F238E27FC236}">
                      <a16:creationId xmlns:a16="http://schemas.microsoft.com/office/drawing/2014/main" id="{212EFE94-7AB7-CDFF-F0C4-DD10E0299365}"/>
                    </a:ext>
                  </a:extLst>
                </p:cNvPr>
                <p:cNvSpPr/>
                <p:nvPr/>
              </p:nvSpPr>
              <p:spPr>
                <a:xfrm>
                  <a:off x="2345231" y="0"/>
                  <a:ext cx="1611465" cy="1640206"/>
                </a:xfrm>
                <a:prstGeom prst="gear9">
                  <a:avLst/>
                </a:prstGeom>
                <a:solidFill>
                  <a:schemeClr val="accent6">
                    <a:lumMod val="20000"/>
                    <a:lumOff val="80000"/>
                  </a:schemeClr>
                </a:solidFill>
                <a:ln>
                  <a:solidFill>
                    <a:schemeClr val="accent6">
                      <a:lumMod val="40000"/>
                      <a:lumOff val="60000"/>
                    </a:schemeClr>
                  </a:solidFill>
                </a:ln>
              </p:spPr>
              <p:style>
                <a:lnRef idx="2">
                  <a:schemeClr val="accent5">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23" name="Shape 4">
                  <a:extLst>
                    <a:ext uri="{FF2B5EF4-FFF2-40B4-BE49-F238E27FC236}">
                      <a16:creationId xmlns:a16="http://schemas.microsoft.com/office/drawing/2014/main" id="{D5C0738D-57E0-1001-3405-DAC0B710CF8A}"/>
                    </a:ext>
                  </a:extLst>
                </p:cNvPr>
                <p:cNvSpPr txBox="1"/>
                <p:nvPr/>
              </p:nvSpPr>
              <p:spPr>
                <a:xfrm>
                  <a:off x="2669207" y="382301"/>
                  <a:ext cx="963513" cy="846793"/>
                </a:xfrm>
                <a:prstGeom prst="rect">
                  <a:avLst/>
                </a:prstGeom>
                <a:solidFill>
                  <a:schemeClr val="accent6">
                    <a:lumMod val="20000"/>
                    <a:lumOff val="80000"/>
                  </a:scheme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b" anchorCtr="0">
                  <a:noAutofit/>
                </a:bodyPr>
                <a:lstStyle/>
                <a:p>
                  <a:pPr marL="0" lvl="0" indent="0" algn="ctr" defTabSz="711200">
                    <a:lnSpc>
                      <a:spcPct val="90000"/>
                    </a:lnSpc>
                    <a:spcBef>
                      <a:spcPct val="0"/>
                    </a:spcBef>
                    <a:spcAft>
                      <a:spcPct val="35000"/>
                    </a:spcAft>
                    <a:buNone/>
                  </a:pPr>
                  <a:r>
                    <a:rPr lang="en-US" sz="1200" b="0" kern="1200">
                      <a:solidFill>
                        <a:srgbClr val="1F355E"/>
                      </a:solidFill>
                      <a:latin typeface="Arial" panose="020B0604020202020204" pitchFamily="34" charset="0"/>
                      <a:cs typeface="Arial" panose="020B0604020202020204" pitchFamily="34" charset="0"/>
                    </a:rPr>
                    <a:t>Workforce &amp; Culture</a:t>
                  </a:r>
                  <a:endParaRPr lang="en-GB" sz="1200" b="0" kern="1200">
                    <a:solidFill>
                      <a:srgbClr val="1F355E"/>
                    </a:solidFill>
                    <a:latin typeface="Arial" panose="020B0604020202020204" pitchFamily="34" charset="0"/>
                    <a:cs typeface="Arial" panose="020B0604020202020204" pitchFamily="34" charset="0"/>
                  </a:endParaRPr>
                </a:p>
              </p:txBody>
            </p:sp>
          </p:grpSp>
          <p:pic>
            <p:nvPicPr>
              <p:cNvPr id="24" name="Graphic 23" descr="Group of people with solid fill">
                <a:extLst>
                  <a:ext uri="{FF2B5EF4-FFF2-40B4-BE49-F238E27FC236}">
                    <a16:creationId xmlns:a16="http://schemas.microsoft.com/office/drawing/2014/main" id="{2EF16502-F979-478D-2A96-1C88ABA8AFB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748787" y="3055981"/>
                <a:ext cx="482936" cy="421645"/>
              </a:xfrm>
              <a:prstGeom prst="rect">
                <a:avLst/>
              </a:prstGeom>
            </p:spPr>
          </p:pic>
          <p:pic>
            <p:nvPicPr>
              <p:cNvPr id="26" name="Graphic 25" descr="Server with solid fill">
                <a:extLst>
                  <a:ext uri="{FF2B5EF4-FFF2-40B4-BE49-F238E27FC236}">
                    <a16:creationId xmlns:a16="http://schemas.microsoft.com/office/drawing/2014/main" id="{880C81CB-50CE-988C-0D2F-8E37A5E1AC6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39848" y="1573273"/>
                <a:ext cx="376839" cy="376839"/>
              </a:xfrm>
              <a:prstGeom prst="rect">
                <a:avLst/>
              </a:prstGeom>
            </p:spPr>
          </p:pic>
        </p:grpSp>
      </p:grpSp>
      <p:sp>
        <p:nvSpPr>
          <p:cNvPr id="2" name="Title 1">
            <a:extLst>
              <a:ext uri="{FF2B5EF4-FFF2-40B4-BE49-F238E27FC236}">
                <a16:creationId xmlns:a16="http://schemas.microsoft.com/office/drawing/2014/main" id="{45EEEE3A-B876-C1DD-EE4E-95026A265C21}"/>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The Digital Enablers: A Whole System Approach</a:t>
            </a:r>
          </a:p>
        </p:txBody>
      </p:sp>
      <p:pic>
        <p:nvPicPr>
          <p:cNvPr id="13" name="Graphic 12" descr="Double Tap Gesture with solid fill">
            <a:extLst>
              <a:ext uri="{FF2B5EF4-FFF2-40B4-BE49-F238E27FC236}">
                <a16:creationId xmlns:a16="http://schemas.microsoft.com/office/drawing/2014/main" id="{0FCE4104-8D8F-680E-5A7F-36A44EC34DD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618698" y="1968229"/>
            <a:ext cx="557339" cy="557339"/>
          </a:xfrm>
          <a:prstGeom prst="rect">
            <a:avLst/>
          </a:prstGeom>
        </p:spPr>
      </p:pic>
      <p:grpSp>
        <p:nvGrpSpPr>
          <p:cNvPr id="25" name="Group 24">
            <a:extLst>
              <a:ext uri="{FF2B5EF4-FFF2-40B4-BE49-F238E27FC236}">
                <a16:creationId xmlns:a16="http://schemas.microsoft.com/office/drawing/2014/main" id="{83F39540-6847-4934-32AD-50725F0127F2}"/>
              </a:ext>
            </a:extLst>
          </p:cNvPr>
          <p:cNvGrpSpPr/>
          <p:nvPr/>
        </p:nvGrpSpPr>
        <p:grpSpPr>
          <a:xfrm>
            <a:off x="-1" y="-5787"/>
            <a:ext cx="9143998" cy="165595"/>
            <a:chOff x="374266" y="2474302"/>
            <a:chExt cx="13719657" cy="820603"/>
          </a:xfrm>
        </p:grpSpPr>
        <p:sp>
          <p:nvSpPr>
            <p:cNvPr id="15" name="Arrow: Pentagon 14">
              <a:extLst>
                <a:ext uri="{FF2B5EF4-FFF2-40B4-BE49-F238E27FC236}">
                  <a16:creationId xmlns:a16="http://schemas.microsoft.com/office/drawing/2014/main" id="{8FC38F15-8FA9-C886-B79A-9D388069215F}"/>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6" name="Arrow: Chevron 15">
              <a:extLst>
                <a:ext uri="{FF2B5EF4-FFF2-40B4-BE49-F238E27FC236}">
                  <a16:creationId xmlns:a16="http://schemas.microsoft.com/office/drawing/2014/main" id="{4072565E-EE6D-5C22-86E5-8F2B4F2111E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7" name="Arrow: Chevron 16">
              <a:extLst>
                <a:ext uri="{FF2B5EF4-FFF2-40B4-BE49-F238E27FC236}">
                  <a16:creationId xmlns:a16="http://schemas.microsoft.com/office/drawing/2014/main" id="{24B7BF49-093B-20FE-BB27-897060B74F8E}"/>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8" name="Arrow: Chevron 17">
              <a:extLst>
                <a:ext uri="{FF2B5EF4-FFF2-40B4-BE49-F238E27FC236}">
                  <a16:creationId xmlns:a16="http://schemas.microsoft.com/office/drawing/2014/main" id="{BB13C12C-D57F-8496-4F40-E34EF0DE70A5}"/>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0" name="Arrow: Chevron 19">
              <a:extLst>
                <a:ext uri="{FF2B5EF4-FFF2-40B4-BE49-F238E27FC236}">
                  <a16:creationId xmlns:a16="http://schemas.microsoft.com/office/drawing/2014/main" id="{DA6FA7DF-3AE6-7075-E01A-002BDE1FE62B}"/>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22" name="Arrow: Chevron 21">
              <a:extLst>
                <a:ext uri="{FF2B5EF4-FFF2-40B4-BE49-F238E27FC236}">
                  <a16:creationId xmlns:a16="http://schemas.microsoft.com/office/drawing/2014/main" id="{1750E7E5-1F12-7DAC-FDD5-44FD1F4AB459}"/>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14" name="Footer Placeholder 3">
            <a:extLst>
              <a:ext uri="{FF2B5EF4-FFF2-40B4-BE49-F238E27FC236}">
                <a16:creationId xmlns:a16="http://schemas.microsoft.com/office/drawing/2014/main" id="{2C1C7E2D-B3B1-0A03-AFA4-0F093589B734}"/>
              </a:ext>
            </a:extLst>
          </p:cNvPr>
          <p:cNvSpPr>
            <a:spLocks noGrp="1"/>
          </p:cNvSpPr>
          <p:nvPr>
            <p:ph type="ftr" sz="quarter" idx="3"/>
          </p:nvPr>
        </p:nvSpPr>
        <p:spPr>
          <a:xfrm>
            <a:off x="2261839" y="4684875"/>
            <a:ext cx="5039902" cy="332455"/>
          </a:xfrm>
        </p:spPr>
        <p:txBody>
          <a:bodyPr/>
          <a:lstStyle/>
          <a:p>
            <a:r>
              <a:rPr lang="en-GB"/>
              <a:t>Digitally Enabling The One Bay Way</a:t>
            </a:r>
          </a:p>
        </p:txBody>
      </p:sp>
    </p:spTree>
    <p:extLst>
      <p:ext uri="{BB962C8B-B14F-4D97-AF65-F5344CB8AC3E}">
        <p14:creationId xmlns:p14="http://schemas.microsoft.com/office/powerpoint/2010/main" val="2637976502"/>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rrow: Left-Right 25">
            <a:extLst>
              <a:ext uri="{FF2B5EF4-FFF2-40B4-BE49-F238E27FC236}">
                <a16:creationId xmlns:a16="http://schemas.microsoft.com/office/drawing/2014/main" id="{667312BE-6E64-DDDD-A1FC-F8447BA3B920}"/>
              </a:ext>
            </a:extLst>
          </p:cNvPr>
          <p:cNvSpPr/>
          <p:nvPr/>
        </p:nvSpPr>
        <p:spPr>
          <a:xfrm>
            <a:off x="312126" y="3454748"/>
            <a:ext cx="8519746" cy="294620"/>
          </a:xfrm>
          <a:prstGeom prst="leftRight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309563" rtl="0" eaLnBrk="1" fontAlgn="auto" latinLnBrk="0" hangingPunct="0">
              <a:lnSpc>
                <a:spcPct val="100000"/>
              </a:lnSpc>
              <a:spcBef>
                <a:spcPts val="0"/>
              </a:spcBef>
              <a:spcAft>
                <a:spcPts val="0"/>
              </a:spcAft>
              <a:buClrTx/>
              <a:buSzTx/>
              <a:buFontTx/>
              <a:buNone/>
              <a:tabLst/>
              <a:defRPr/>
            </a:pPr>
            <a:endParaRPr kumimoji="0" lang="en-GB" sz="1050" b="1" i="0" u="none" strike="noStrike" kern="0" cap="none" spc="0" normalizeH="0" baseline="0" noProof="0">
              <a:ln>
                <a:noFill/>
              </a:ln>
              <a:solidFill>
                <a:prstClr val="black"/>
              </a:solidFill>
              <a:effectLst/>
              <a:uLnTx/>
              <a:uFillTx/>
              <a:latin typeface="Helvetica Neue Medium"/>
              <a:sym typeface="Helvetica Neue"/>
            </a:endParaRPr>
          </a:p>
        </p:txBody>
      </p:sp>
      <p:sp>
        <p:nvSpPr>
          <p:cNvPr id="28" name="Rectangle: Rounded Corners 27">
            <a:extLst>
              <a:ext uri="{FF2B5EF4-FFF2-40B4-BE49-F238E27FC236}">
                <a16:creationId xmlns:a16="http://schemas.microsoft.com/office/drawing/2014/main" id="{89C57736-5345-7AE6-BAF4-55D04085FD8A}"/>
              </a:ext>
            </a:extLst>
          </p:cNvPr>
          <p:cNvSpPr/>
          <p:nvPr/>
        </p:nvSpPr>
        <p:spPr>
          <a:xfrm>
            <a:off x="3777327" y="3405115"/>
            <a:ext cx="1589343" cy="423548"/>
          </a:xfrm>
          <a:prstGeom prst="round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solidFill>
                  <a:schemeClr val="bg1"/>
                </a:solidFill>
                <a:effectLst/>
                <a:uLnTx/>
                <a:uFillTx/>
                <a:latin typeface="Arial" panose="020B0604020202020204" pitchFamily="34" charset="0"/>
                <a:cs typeface="Arial" panose="020B0604020202020204" pitchFamily="34" charset="0"/>
                <a:sym typeface="Helvetica Neue"/>
              </a:rPr>
              <a:t>Organisational functions</a:t>
            </a:r>
          </a:p>
        </p:txBody>
      </p:sp>
      <p:grpSp>
        <p:nvGrpSpPr>
          <p:cNvPr id="40" name="Group 39">
            <a:extLst>
              <a:ext uri="{FF2B5EF4-FFF2-40B4-BE49-F238E27FC236}">
                <a16:creationId xmlns:a16="http://schemas.microsoft.com/office/drawing/2014/main" id="{D3988DE2-292D-B10B-7AD6-73E1077D3E42}"/>
              </a:ext>
            </a:extLst>
          </p:cNvPr>
          <p:cNvGrpSpPr/>
          <p:nvPr/>
        </p:nvGrpSpPr>
        <p:grpSpPr>
          <a:xfrm>
            <a:off x="368255" y="978328"/>
            <a:ext cx="8407491" cy="2329373"/>
            <a:chOff x="424382" y="1039845"/>
            <a:chExt cx="8407491" cy="2329373"/>
          </a:xfrm>
        </p:grpSpPr>
        <p:grpSp>
          <p:nvGrpSpPr>
            <p:cNvPr id="35" name="Group 34">
              <a:extLst>
                <a:ext uri="{FF2B5EF4-FFF2-40B4-BE49-F238E27FC236}">
                  <a16:creationId xmlns:a16="http://schemas.microsoft.com/office/drawing/2014/main" id="{93EE31A4-2238-30F3-D177-B68681D1196E}"/>
                </a:ext>
              </a:extLst>
            </p:cNvPr>
            <p:cNvGrpSpPr/>
            <p:nvPr/>
          </p:nvGrpSpPr>
          <p:grpSpPr>
            <a:xfrm>
              <a:off x="424382" y="1039845"/>
              <a:ext cx="2268000" cy="1844625"/>
              <a:chOff x="424382" y="1039845"/>
              <a:chExt cx="2268000" cy="1844625"/>
            </a:xfrm>
          </p:grpSpPr>
          <p:grpSp>
            <p:nvGrpSpPr>
              <p:cNvPr id="32" name="Group 31">
                <a:extLst>
                  <a:ext uri="{FF2B5EF4-FFF2-40B4-BE49-F238E27FC236}">
                    <a16:creationId xmlns:a16="http://schemas.microsoft.com/office/drawing/2014/main" id="{39D356D1-D79B-9F67-E170-BA787E35561E}"/>
                  </a:ext>
                </a:extLst>
              </p:cNvPr>
              <p:cNvGrpSpPr/>
              <p:nvPr/>
            </p:nvGrpSpPr>
            <p:grpSpPr>
              <a:xfrm>
                <a:off x="601450" y="1039845"/>
                <a:ext cx="1809000" cy="1135838"/>
                <a:chOff x="729711" y="1071132"/>
                <a:chExt cx="1809000" cy="1135838"/>
              </a:xfrm>
            </p:grpSpPr>
            <p:sp>
              <p:nvSpPr>
                <p:cNvPr id="6" name="TextBox 5">
                  <a:extLst>
                    <a:ext uri="{FF2B5EF4-FFF2-40B4-BE49-F238E27FC236}">
                      <a16:creationId xmlns:a16="http://schemas.microsoft.com/office/drawing/2014/main" id="{DD4D7FC3-E206-7FEC-6F7D-2555D6265114}"/>
                    </a:ext>
                  </a:extLst>
                </p:cNvPr>
                <p:cNvSpPr txBox="1"/>
                <p:nvPr/>
              </p:nvSpPr>
              <p:spPr>
                <a:xfrm>
                  <a:off x="729711" y="1071132"/>
                  <a:ext cx="1809000" cy="757238"/>
                </a:xfrm>
                <a:prstGeom prst="rect">
                  <a:avLst/>
                </a:prstGeom>
                <a:noFill/>
              </p:spPr>
              <p:txBody>
                <a:bodyPr wrap="square" lIns="27000" tIns="27000" rIns="27000" bIns="27000" rtlCol="0" anchor="t">
                  <a:noAutofit/>
                </a:body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Data &amp; Analytics</a:t>
                  </a:r>
                </a:p>
              </p:txBody>
            </p:sp>
            <p:sp>
              <p:nvSpPr>
                <p:cNvPr id="5" name="Flowchart: Connector 4">
                  <a:extLst>
                    <a:ext uri="{FF2B5EF4-FFF2-40B4-BE49-F238E27FC236}">
                      <a16:creationId xmlns:a16="http://schemas.microsoft.com/office/drawing/2014/main" id="{714CBB75-4E32-3644-D1A5-5C56D6F07BE5}"/>
                    </a:ext>
                  </a:extLst>
                </p:cNvPr>
                <p:cNvSpPr/>
                <p:nvPr/>
              </p:nvSpPr>
              <p:spPr>
                <a:xfrm>
                  <a:off x="1188711" y="1315970"/>
                  <a:ext cx="891000" cy="891000"/>
                </a:xfrm>
                <a:prstGeom prst="flowChartConnector">
                  <a:avLst/>
                </a:prstGeom>
                <a:solidFill>
                  <a:srgbClr val="FFE588"/>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309563" rtl="0" eaLnBrk="1" fontAlgn="auto" latinLnBrk="0" hangingPunct="0">
                    <a:lnSpc>
                      <a:spcPct val="100000"/>
                    </a:lnSpc>
                    <a:spcBef>
                      <a:spcPts val="0"/>
                    </a:spcBef>
                    <a:spcAft>
                      <a:spcPts val="0"/>
                    </a:spcAft>
                    <a:buClrTx/>
                    <a:buSzTx/>
                    <a:buFontTx/>
                    <a:buNone/>
                    <a:tabLst/>
                    <a:defRPr/>
                  </a:pPr>
                  <a:endParaRPr kumimoji="0" lang="en-GB" sz="1050" b="1" i="0" u="none" strike="noStrike" kern="0" cap="none" spc="0" normalizeH="0" baseline="0" noProof="0">
                    <a:ln>
                      <a:noFill/>
                    </a:ln>
                    <a:solidFill>
                      <a:prstClr val="black"/>
                    </a:solidFill>
                    <a:effectLst/>
                    <a:uLnTx/>
                    <a:uFillTx/>
                    <a:latin typeface="Helvetica Neue Medium"/>
                    <a:sym typeface="Helvetica Neue"/>
                  </a:endParaRPr>
                </a:p>
              </p:txBody>
            </p:sp>
            <p:pic>
              <p:nvPicPr>
                <p:cNvPr id="23" name="Graphic 22" descr="Server with solid fill">
                  <a:extLst>
                    <a:ext uri="{FF2B5EF4-FFF2-40B4-BE49-F238E27FC236}">
                      <a16:creationId xmlns:a16="http://schemas.microsoft.com/office/drawing/2014/main" id="{26F23123-9080-8145-4671-CAFE34F44F3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50326" y="1457999"/>
                  <a:ext cx="567771" cy="567771"/>
                </a:xfrm>
                <a:prstGeom prst="rect">
                  <a:avLst/>
                </a:prstGeom>
              </p:spPr>
            </p:pic>
          </p:grpSp>
          <p:sp>
            <p:nvSpPr>
              <p:cNvPr id="30" name="Rectangle 29">
                <a:extLst>
                  <a:ext uri="{FF2B5EF4-FFF2-40B4-BE49-F238E27FC236}">
                    <a16:creationId xmlns:a16="http://schemas.microsoft.com/office/drawing/2014/main" id="{162BF574-6128-64F9-06AF-33C8F6CFFD30}"/>
                  </a:ext>
                </a:extLst>
              </p:cNvPr>
              <p:cNvSpPr/>
              <p:nvPr/>
            </p:nvSpPr>
            <p:spPr>
              <a:xfrm>
                <a:off x="424382" y="2238139"/>
                <a:ext cx="2268000"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exchange and sharing </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Business Intelligence</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collection and storage</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standards</a:t>
                </a:r>
              </a:p>
            </p:txBody>
          </p:sp>
        </p:grpSp>
        <p:grpSp>
          <p:nvGrpSpPr>
            <p:cNvPr id="36" name="Group 35">
              <a:extLst>
                <a:ext uri="{FF2B5EF4-FFF2-40B4-BE49-F238E27FC236}">
                  <a16:creationId xmlns:a16="http://schemas.microsoft.com/office/drawing/2014/main" id="{E749DCA8-9005-6A59-C840-C4A495BBFF29}"/>
                </a:ext>
              </a:extLst>
            </p:cNvPr>
            <p:cNvGrpSpPr/>
            <p:nvPr/>
          </p:nvGrpSpPr>
          <p:grpSpPr>
            <a:xfrm>
              <a:off x="3102674" y="1071132"/>
              <a:ext cx="2859445" cy="2298086"/>
              <a:chOff x="3102674" y="1071132"/>
              <a:chExt cx="2859445" cy="2298086"/>
            </a:xfrm>
          </p:grpSpPr>
          <p:grpSp>
            <p:nvGrpSpPr>
              <p:cNvPr id="31" name="Group 30">
                <a:extLst>
                  <a:ext uri="{FF2B5EF4-FFF2-40B4-BE49-F238E27FC236}">
                    <a16:creationId xmlns:a16="http://schemas.microsoft.com/office/drawing/2014/main" id="{4DCA4449-CE9D-80BD-8EA1-4BCE861A0CA3}"/>
                  </a:ext>
                </a:extLst>
              </p:cNvPr>
              <p:cNvGrpSpPr/>
              <p:nvPr/>
            </p:nvGrpSpPr>
            <p:grpSpPr>
              <a:xfrm>
                <a:off x="3578455" y="1071132"/>
                <a:ext cx="1809000" cy="1135838"/>
                <a:chOff x="3519271" y="1071132"/>
                <a:chExt cx="1809000" cy="1135838"/>
              </a:xfrm>
            </p:grpSpPr>
            <p:sp>
              <p:nvSpPr>
                <p:cNvPr id="21" name="TextBox 20">
                  <a:extLst>
                    <a:ext uri="{FF2B5EF4-FFF2-40B4-BE49-F238E27FC236}">
                      <a16:creationId xmlns:a16="http://schemas.microsoft.com/office/drawing/2014/main" id="{E452C4A7-2B28-7B21-4750-D1A3C7DF33C3}"/>
                    </a:ext>
                  </a:extLst>
                </p:cNvPr>
                <p:cNvSpPr txBox="1"/>
                <p:nvPr/>
              </p:nvSpPr>
              <p:spPr>
                <a:xfrm>
                  <a:off x="3519271" y="1071132"/>
                  <a:ext cx="1809000" cy="757238"/>
                </a:xfrm>
                <a:prstGeom prst="rect">
                  <a:avLst/>
                </a:prstGeom>
                <a:noFill/>
              </p:spPr>
              <p:txBody>
                <a:bodyPr wrap="square" lIns="27000" tIns="27000" rIns="27000" bIns="27000" rtlCol="0" anchor="t">
                  <a:noAutofit/>
                </a:body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Tech &amp; Digital</a:t>
                  </a:r>
                </a:p>
              </p:txBody>
            </p:sp>
            <p:sp>
              <p:nvSpPr>
                <p:cNvPr id="7" name="Flowchart: Connector 6">
                  <a:extLst>
                    <a:ext uri="{FF2B5EF4-FFF2-40B4-BE49-F238E27FC236}">
                      <a16:creationId xmlns:a16="http://schemas.microsoft.com/office/drawing/2014/main" id="{8FCF7565-8E54-B4AE-E2CD-0A52A50F8CB1}"/>
                    </a:ext>
                  </a:extLst>
                </p:cNvPr>
                <p:cNvSpPr/>
                <p:nvPr/>
              </p:nvSpPr>
              <p:spPr>
                <a:xfrm>
                  <a:off x="3978271" y="1315970"/>
                  <a:ext cx="891000" cy="891000"/>
                </a:xfrm>
                <a:prstGeom prst="flowChartConnector">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309563" rtl="0" eaLnBrk="1" fontAlgn="auto" latinLnBrk="0" hangingPunct="0">
                    <a:lnSpc>
                      <a:spcPct val="100000"/>
                    </a:lnSpc>
                    <a:spcBef>
                      <a:spcPts val="0"/>
                    </a:spcBef>
                    <a:spcAft>
                      <a:spcPts val="0"/>
                    </a:spcAft>
                    <a:buClrTx/>
                    <a:buSzTx/>
                    <a:buFontTx/>
                    <a:buNone/>
                    <a:tabLst/>
                    <a:defRPr/>
                  </a:pPr>
                  <a:endParaRPr kumimoji="0" lang="en-GB" sz="1050" b="1" i="0" u="none" strike="noStrike" kern="0" cap="none" spc="0" normalizeH="0" baseline="0" noProof="0">
                    <a:ln>
                      <a:noFill/>
                    </a:ln>
                    <a:solidFill>
                      <a:prstClr val="black"/>
                    </a:solidFill>
                    <a:effectLst/>
                    <a:uLnTx/>
                    <a:uFillTx/>
                    <a:latin typeface="Helvetica Neue Medium"/>
                    <a:sym typeface="Helvetica Neue"/>
                  </a:endParaRPr>
                </a:p>
              </p:txBody>
            </p:sp>
            <p:pic>
              <p:nvPicPr>
                <p:cNvPr id="24" name="Graphic 23" descr="Double Tap Gesture with solid fill">
                  <a:extLst>
                    <a:ext uri="{FF2B5EF4-FFF2-40B4-BE49-F238E27FC236}">
                      <a16:creationId xmlns:a16="http://schemas.microsoft.com/office/drawing/2014/main" id="{AD767427-4C64-76A5-CB7F-61EAAD2C836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145102" y="1495376"/>
                  <a:ext cx="557339" cy="557339"/>
                </a:xfrm>
                <a:prstGeom prst="rect">
                  <a:avLst/>
                </a:prstGeom>
              </p:spPr>
            </p:pic>
          </p:grpSp>
          <p:sp>
            <p:nvSpPr>
              <p:cNvPr id="34" name="Rectangle 33">
                <a:extLst>
                  <a:ext uri="{FF2B5EF4-FFF2-40B4-BE49-F238E27FC236}">
                    <a16:creationId xmlns:a16="http://schemas.microsoft.com/office/drawing/2014/main" id="{0134CA88-BE07-2F23-F296-E2E872AADA96}"/>
                  </a:ext>
                </a:extLst>
              </p:cNvPr>
              <p:cNvSpPr/>
              <p:nvPr/>
            </p:nvSpPr>
            <p:spPr>
              <a:xfrm>
                <a:off x="3102674" y="2238139"/>
                <a:ext cx="2859445" cy="11310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Technology and equipment</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Clinical software and platforms</a:t>
                </a:r>
              </a:p>
              <a:p>
                <a:pPr marL="171450" indent="-171450" algn="l" defTabSz="825500">
                  <a:buFont typeface="Arial" panose="020B0604020202020204" pitchFamily="34" charset="0"/>
                  <a:buChar char="•"/>
                  <a:defRPr/>
                </a:pPr>
                <a:r>
                  <a:rPr lang="en-GB" sz="1050" b="0">
                    <a:solidFill>
                      <a:srgbClr val="1F355E"/>
                    </a:solidFill>
                    <a:latin typeface="Arial" panose="020B0604020202020204" pitchFamily="34" charset="0"/>
                    <a:ea typeface="+mn-ea"/>
                    <a:cs typeface="Arial" panose="020B0604020202020204" pitchFamily="34" charset="0"/>
                    <a:sym typeface="Helvetica Neue Medium"/>
                  </a:rPr>
                  <a:t>Enterprise Architecture and Design Authority</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Integration and interoperability</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facing digital services</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Cybersecurity and resilience</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GB" sz="1050" b="0">
                    <a:solidFill>
                      <a:srgbClr val="1F355E"/>
                    </a:solidFill>
                    <a:latin typeface="Arial" panose="020B0604020202020204" pitchFamily="34" charset="0"/>
                    <a:ea typeface="+mn-ea"/>
                    <a:cs typeface="Arial" panose="020B0604020202020204" pitchFamily="34" charset="0"/>
                    <a:sym typeface="Helvetica Neue Medium"/>
                  </a:rPr>
                  <a:t>Workforce and administrative software </a:t>
                </a:r>
              </a:p>
            </p:txBody>
          </p:sp>
        </p:grpSp>
        <p:grpSp>
          <p:nvGrpSpPr>
            <p:cNvPr id="38" name="Group 37">
              <a:extLst>
                <a:ext uri="{FF2B5EF4-FFF2-40B4-BE49-F238E27FC236}">
                  <a16:creationId xmlns:a16="http://schemas.microsoft.com/office/drawing/2014/main" id="{80B491E6-61F3-F274-D6ED-8014927E8EEB}"/>
                </a:ext>
              </a:extLst>
            </p:cNvPr>
            <p:cNvGrpSpPr/>
            <p:nvPr/>
          </p:nvGrpSpPr>
          <p:grpSpPr>
            <a:xfrm>
              <a:off x="6289993" y="1071132"/>
              <a:ext cx="2541880" cy="2298086"/>
              <a:chOff x="6289993" y="1071132"/>
              <a:chExt cx="2541880" cy="2298086"/>
            </a:xfrm>
          </p:grpSpPr>
          <p:grpSp>
            <p:nvGrpSpPr>
              <p:cNvPr id="33" name="Group 32">
                <a:extLst>
                  <a:ext uri="{FF2B5EF4-FFF2-40B4-BE49-F238E27FC236}">
                    <a16:creationId xmlns:a16="http://schemas.microsoft.com/office/drawing/2014/main" id="{C1E0CBFE-CEF1-1A27-781B-6494C3FD7812}"/>
                  </a:ext>
                </a:extLst>
              </p:cNvPr>
              <p:cNvGrpSpPr/>
              <p:nvPr/>
            </p:nvGrpSpPr>
            <p:grpSpPr>
              <a:xfrm>
                <a:off x="6289993" y="1071132"/>
                <a:ext cx="2541880" cy="1135838"/>
                <a:chOff x="5947429" y="1071132"/>
                <a:chExt cx="2541880" cy="1135838"/>
              </a:xfrm>
            </p:grpSpPr>
            <p:sp>
              <p:nvSpPr>
                <p:cNvPr id="10" name="TextBox 9">
                  <a:extLst>
                    <a:ext uri="{FF2B5EF4-FFF2-40B4-BE49-F238E27FC236}">
                      <a16:creationId xmlns:a16="http://schemas.microsoft.com/office/drawing/2014/main" id="{ECE3CA08-317A-DF48-EAB1-E44666D51A78}"/>
                    </a:ext>
                  </a:extLst>
                </p:cNvPr>
                <p:cNvSpPr txBox="1"/>
                <p:nvPr/>
              </p:nvSpPr>
              <p:spPr>
                <a:xfrm>
                  <a:off x="5947429" y="1071132"/>
                  <a:ext cx="2541880" cy="757238"/>
                </a:xfrm>
                <a:prstGeom prst="rect">
                  <a:avLst/>
                </a:prstGeom>
                <a:noFill/>
              </p:spPr>
              <p:txBody>
                <a:bodyPr wrap="square" lIns="27000" tIns="27000" rIns="27000" bIns="27000" rtlCol="0" anchor="t">
                  <a:noAutofit/>
                </a:body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Workforce &amp; Culture</a:t>
                  </a:r>
                </a:p>
              </p:txBody>
            </p:sp>
            <p:sp>
              <p:nvSpPr>
                <p:cNvPr id="9" name="Flowchart: Connector 8">
                  <a:extLst>
                    <a:ext uri="{FF2B5EF4-FFF2-40B4-BE49-F238E27FC236}">
                      <a16:creationId xmlns:a16="http://schemas.microsoft.com/office/drawing/2014/main" id="{F0113A85-9A3E-12D3-CF5D-B31BA855ED0F}"/>
                    </a:ext>
                  </a:extLst>
                </p:cNvPr>
                <p:cNvSpPr/>
                <p:nvPr/>
              </p:nvSpPr>
              <p:spPr>
                <a:xfrm>
                  <a:off x="6767830" y="1315970"/>
                  <a:ext cx="891000" cy="891000"/>
                </a:xfrm>
                <a:prstGeom prst="flowChartConnector">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309563" rtl="0" eaLnBrk="1" fontAlgn="auto" latinLnBrk="0" hangingPunct="0">
                    <a:lnSpc>
                      <a:spcPct val="100000"/>
                    </a:lnSpc>
                    <a:spcBef>
                      <a:spcPts val="0"/>
                    </a:spcBef>
                    <a:spcAft>
                      <a:spcPts val="0"/>
                    </a:spcAft>
                    <a:buClrTx/>
                    <a:buSzTx/>
                    <a:buFontTx/>
                    <a:buNone/>
                    <a:tabLst/>
                    <a:defRPr/>
                  </a:pPr>
                  <a:endParaRPr kumimoji="0" lang="en-GB" sz="1050" b="1" i="0" u="none" strike="noStrike" kern="0" cap="none" spc="0" normalizeH="0" baseline="0" noProof="0">
                    <a:ln>
                      <a:noFill/>
                    </a:ln>
                    <a:solidFill>
                      <a:prstClr val="black"/>
                    </a:solidFill>
                    <a:effectLst/>
                    <a:uLnTx/>
                    <a:uFillTx/>
                    <a:latin typeface="Helvetica Neue Medium"/>
                    <a:sym typeface="Helvetica Neue"/>
                  </a:endParaRPr>
                </a:p>
              </p:txBody>
            </p:sp>
            <p:pic>
              <p:nvPicPr>
                <p:cNvPr id="19" name="Graphic 18" descr="Group of people with solid fill">
                  <a:extLst>
                    <a:ext uri="{FF2B5EF4-FFF2-40B4-BE49-F238E27FC236}">
                      <a16:creationId xmlns:a16="http://schemas.microsoft.com/office/drawing/2014/main" id="{23141DD8-FAB6-CECD-261E-F0E111D3AEB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901056" y="1450056"/>
                  <a:ext cx="624548" cy="624548"/>
                </a:xfrm>
                <a:prstGeom prst="rect">
                  <a:avLst/>
                </a:prstGeom>
              </p:spPr>
            </p:pic>
          </p:grpSp>
          <p:sp>
            <p:nvSpPr>
              <p:cNvPr id="37" name="Rectangle 36">
                <a:extLst>
                  <a:ext uri="{FF2B5EF4-FFF2-40B4-BE49-F238E27FC236}">
                    <a16:creationId xmlns:a16="http://schemas.microsoft.com/office/drawing/2014/main" id="{43EBDB6E-A366-0C51-6B6A-A303531E31D5}"/>
                  </a:ext>
                </a:extLst>
              </p:cNvPr>
              <p:cNvSpPr/>
              <p:nvPr/>
            </p:nvSpPr>
            <p:spPr>
              <a:xfrm>
                <a:off x="6289993" y="2238139"/>
                <a:ext cx="2541880" cy="11310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and data teams' development</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Recruitment and retention of digital staff</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Workforce’s digital skills, awareness and confidence</a:t>
                </a: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and clinical collaboration</a:t>
                </a: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Digital culture and ways of working</a:t>
                </a:r>
              </a:p>
              <a:p>
                <a:pPr marR="0" lvl="0" algn="l" defTabSz="825500" rtl="0" eaLnBrk="1" fontAlgn="auto" latinLnBrk="0" hangingPunct="0">
                  <a:lnSpc>
                    <a:spcPct val="100000"/>
                  </a:lnSpc>
                  <a:spcBef>
                    <a:spcPts val="0"/>
                  </a:spcBef>
                  <a:spcAft>
                    <a:spcPts val="0"/>
                  </a:spcAft>
                  <a:buClrTx/>
                  <a:buSzTx/>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p:txBody>
          </p:sp>
        </p:grpSp>
      </p:grpSp>
      <p:grpSp>
        <p:nvGrpSpPr>
          <p:cNvPr id="43" name="Group 42">
            <a:extLst>
              <a:ext uri="{FF2B5EF4-FFF2-40B4-BE49-F238E27FC236}">
                <a16:creationId xmlns:a16="http://schemas.microsoft.com/office/drawing/2014/main" id="{7BA8F881-8737-35A5-7D5F-86FD198E04BD}"/>
              </a:ext>
            </a:extLst>
          </p:cNvPr>
          <p:cNvGrpSpPr/>
          <p:nvPr/>
        </p:nvGrpSpPr>
        <p:grpSpPr>
          <a:xfrm>
            <a:off x="1624637" y="3707482"/>
            <a:ext cx="5894724" cy="969496"/>
            <a:chOff x="2029321" y="3606124"/>
            <a:chExt cx="5072794" cy="969496"/>
          </a:xfrm>
        </p:grpSpPr>
        <p:sp>
          <p:nvSpPr>
            <p:cNvPr id="39" name="Rectangle 38">
              <a:extLst>
                <a:ext uri="{FF2B5EF4-FFF2-40B4-BE49-F238E27FC236}">
                  <a16:creationId xmlns:a16="http://schemas.microsoft.com/office/drawing/2014/main" id="{C335D6EF-1094-736C-38B1-D28415FBE8EB}"/>
                </a:ext>
              </a:extLst>
            </p:cNvPr>
            <p:cNvSpPr/>
            <p:nvPr/>
          </p:nvSpPr>
          <p:spPr>
            <a:xfrm>
              <a:off x="2029321" y="3606124"/>
              <a:ext cx="2536397" cy="96949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Business cases, funding, procurement and contract management</a:t>
              </a: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Partnering with national programmes and regional partnerships </a:t>
              </a: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42" name="Rectangle 41">
              <a:extLst>
                <a:ext uri="{FF2B5EF4-FFF2-40B4-BE49-F238E27FC236}">
                  <a16:creationId xmlns:a16="http://schemas.microsoft.com/office/drawing/2014/main" id="{9AC60F7C-242C-6688-8202-EE1CCE5B2213}"/>
                </a:ext>
              </a:extLst>
            </p:cNvPr>
            <p:cNvSpPr/>
            <p:nvPr/>
          </p:nvSpPr>
          <p:spPr>
            <a:xfrm>
              <a:off x="4565718" y="3606124"/>
              <a:ext cx="2536397" cy="8079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Programme evaluation, benefits realisation, governance and information governance</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Strategy, leadership, communication and change management</a:t>
              </a:r>
            </a:p>
          </p:txBody>
        </p:sp>
      </p:grpSp>
      <p:sp>
        <p:nvSpPr>
          <p:cNvPr id="4" name="Rectangle 3">
            <a:extLst>
              <a:ext uri="{FF2B5EF4-FFF2-40B4-BE49-F238E27FC236}">
                <a16:creationId xmlns:a16="http://schemas.microsoft.com/office/drawing/2014/main" id="{F09FA3F7-323E-BC84-0875-3B0D7D068171}"/>
              </a:ext>
            </a:extLst>
          </p:cNvPr>
          <p:cNvSpPr/>
          <p:nvPr/>
        </p:nvSpPr>
        <p:spPr>
          <a:xfrm>
            <a:off x="142117" y="534235"/>
            <a:ext cx="8124338" cy="3456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12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Based on engagement, we created a framework for digital enablers to assess SBU and the constituent programmes. </a:t>
            </a:r>
          </a:p>
        </p:txBody>
      </p:sp>
      <p:sp>
        <p:nvSpPr>
          <p:cNvPr id="29" name="Title 1">
            <a:extLst>
              <a:ext uri="{FF2B5EF4-FFF2-40B4-BE49-F238E27FC236}">
                <a16:creationId xmlns:a16="http://schemas.microsoft.com/office/drawing/2014/main" id="{B2D6FFFB-C7E3-CCB1-EB92-3157A2A21371}"/>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The Digital Enablers</a:t>
            </a:r>
          </a:p>
        </p:txBody>
      </p:sp>
      <p:grpSp>
        <p:nvGrpSpPr>
          <p:cNvPr id="27" name="Group 26">
            <a:extLst>
              <a:ext uri="{FF2B5EF4-FFF2-40B4-BE49-F238E27FC236}">
                <a16:creationId xmlns:a16="http://schemas.microsoft.com/office/drawing/2014/main" id="{6ABD5A56-A5CE-C779-123A-2B5D9042064A}"/>
              </a:ext>
            </a:extLst>
          </p:cNvPr>
          <p:cNvGrpSpPr/>
          <p:nvPr/>
        </p:nvGrpSpPr>
        <p:grpSpPr>
          <a:xfrm>
            <a:off x="-1" y="-5787"/>
            <a:ext cx="9143998" cy="165595"/>
            <a:chOff x="374266" y="2474302"/>
            <a:chExt cx="13719657" cy="820603"/>
          </a:xfrm>
        </p:grpSpPr>
        <p:sp>
          <p:nvSpPr>
            <p:cNvPr id="3" name="Arrow: Pentagon 2">
              <a:extLst>
                <a:ext uri="{FF2B5EF4-FFF2-40B4-BE49-F238E27FC236}">
                  <a16:creationId xmlns:a16="http://schemas.microsoft.com/office/drawing/2014/main" id="{64343679-7E7D-E99F-252A-13B6CBE3E54D}"/>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4" name="Arrow: Chevron 13">
              <a:extLst>
                <a:ext uri="{FF2B5EF4-FFF2-40B4-BE49-F238E27FC236}">
                  <a16:creationId xmlns:a16="http://schemas.microsoft.com/office/drawing/2014/main" id="{92EDDB35-F832-926B-4BD8-51605B861D61}"/>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8" name="Arrow: Chevron 17">
              <a:extLst>
                <a:ext uri="{FF2B5EF4-FFF2-40B4-BE49-F238E27FC236}">
                  <a16:creationId xmlns:a16="http://schemas.microsoft.com/office/drawing/2014/main" id="{D8B9D5DD-E4A4-9879-342E-B384219843C9}"/>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0" name="Arrow: Chevron 19">
              <a:extLst>
                <a:ext uri="{FF2B5EF4-FFF2-40B4-BE49-F238E27FC236}">
                  <a16:creationId xmlns:a16="http://schemas.microsoft.com/office/drawing/2014/main" id="{C1365BBA-1A7A-66FE-E537-50840E56253B}"/>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2" name="Arrow: Chevron 21">
              <a:extLst>
                <a:ext uri="{FF2B5EF4-FFF2-40B4-BE49-F238E27FC236}">
                  <a16:creationId xmlns:a16="http://schemas.microsoft.com/office/drawing/2014/main" id="{1075B5D0-C0C0-F239-0D83-C3575346B3FE}"/>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25" name="Arrow: Chevron 24">
              <a:extLst>
                <a:ext uri="{FF2B5EF4-FFF2-40B4-BE49-F238E27FC236}">
                  <a16:creationId xmlns:a16="http://schemas.microsoft.com/office/drawing/2014/main" id="{6A10280D-E061-8E59-04FA-2261EB12564B}"/>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8" name="Footer Placeholder 3">
            <a:extLst>
              <a:ext uri="{FF2B5EF4-FFF2-40B4-BE49-F238E27FC236}">
                <a16:creationId xmlns:a16="http://schemas.microsoft.com/office/drawing/2014/main" id="{89CD0A7B-34E1-D1FB-CBA2-7081F8252306}"/>
              </a:ext>
            </a:extLst>
          </p:cNvPr>
          <p:cNvSpPr txBox="1">
            <a:spLocks/>
          </p:cNvSpPr>
          <p:nvPr/>
        </p:nvSpPr>
        <p:spPr>
          <a:xfrm>
            <a:off x="2052049" y="464368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3561598661"/>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6B3E46-45DE-C716-5F5D-2F8A7A6BF42A}"/>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F799D767-ED13-A15F-3736-BA207939EFCD}"/>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Clinical Programmes as Vehicles for Delivery </a:t>
            </a:r>
          </a:p>
        </p:txBody>
      </p:sp>
      <p:sp>
        <p:nvSpPr>
          <p:cNvPr id="13" name="Rectangle: Rounded Corners 12">
            <a:extLst>
              <a:ext uri="{FF2B5EF4-FFF2-40B4-BE49-F238E27FC236}">
                <a16:creationId xmlns:a16="http://schemas.microsoft.com/office/drawing/2014/main" id="{E0B0CD0F-031C-DD0C-B4D0-5221C98F5C23}"/>
              </a:ext>
            </a:extLst>
          </p:cNvPr>
          <p:cNvSpPr/>
          <p:nvPr/>
        </p:nvSpPr>
        <p:spPr>
          <a:xfrm>
            <a:off x="142875" y="612229"/>
            <a:ext cx="8858249" cy="557257"/>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1050" b="0">
                <a:solidFill>
                  <a:srgbClr val="1F355E"/>
                </a:solidFill>
                <a:latin typeface="Arial" panose="020B0604020202020204" pitchFamily="34" charset="0"/>
                <a:ea typeface="+mn-ea"/>
                <a:cs typeface="Arial" panose="020B0604020202020204" pitchFamily="34" charset="0"/>
                <a:sym typeface="Helvetica Neue Medium"/>
              </a:rPr>
              <a:t>Our p</a:t>
            </a:r>
            <a:r>
              <a:rPr kumimoji="0" lang="en-US" sz="1050" b="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atients often require a range of clinical services on their care pathway. </a:t>
            </a:r>
            <a:r>
              <a:rPr lang="en-US" sz="1050" b="0">
                <a:solidFill>
                  <a:srgbClr val="1F355E"/>
                </a:solidFill>
                <a:latin typeface="Arial" panose="020B0604020202020204" pitchFamily="34" charset="0"/>
                <a:ea typeface="+mn-ea"/>
                <a:cs typeface="Arial" panose="020B0604020202020204" pitchFamily="34" charset="0"/>
                <a:sym typeface="Helvetica Neue Medium"/>
              </a:rPr>
              <a:t>In practice t</a:t>
            </a:r>
            <a:r>
              <a:rPr kumimoji="0" lang="en-US" sz="1050" b="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hese clinical areas are </a:t>
            </a:r>
            <a:r>
              <a:rPr lang="en-US" sz="1050" b="0">
                <a:solidFill>
                  <a:srgbClr val="1F355E"/>
                </a:solidFill>
                <a:latin typeface="Arial" panose="020B0604020202020204" pitchFamily="34" charset="0"/>
                <a:ea typeface="+mn-ea"/>
                <a:cs typeface="Arial" panose="020B0604020202020204" pitchFamily="34" charset="0"/>
                <a:sym typeface="Helvetica Neue Medium"/>
              </a:rPr>
              <a:t>fundamentally </a:t>
            </a:r>
            <a:r>
              <a:rPr kumimoji="0" lang="en-US" sz="1050" b="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interconnected, but by using discrete categories we can better coordinate activity, ensure ownership of workstreams, and allo</a:t>
            </a:r>
            <a:r>
              <a:rPr lang="en-US" sz="1050" b="0">
                <a:solidFill>
                  <a:srgbClr val="1F355E"/>
                </a:solidFill>
                <a:latin typeface="Arial" panose="020B0604020202020204" pitchFamily="34" charset="0"/>
                <a:ea typeface="+mn-ea"/>
                <a:cs typeface="Arial" panose="020B0604020202020204" pitchFamily="34" charset="0"/>
                <a:sym typeface="Helvetica Neue Medium"/>
              </a:rPr>
              <a:t>w for more targeted interventions and initiatives. However, it is important to acknowledge that our digital solutions commonly affect multiple clinical programmes simultaneously. </a:t>
            </a:r>
            <a:endParaRPr kumimoji="0" lang="en-GB" sz="1050" b="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 name="Freeform: Shape 1">
            <a:extLst>
              <a:ext uri="{FF2B5EF4-FFF2-40B4-BE49-F238E27FC236}">
                <a16:creationId xmlns:a16="http://schemas.microsoft.com/office/drawing/2014/main" id="{B5D59CAF-72FA-325C-180C-AE53667A3A8F}"/>
              </a:ext>
            </a:extLst>
          </p:cNvPr>
          <p:cNvSpPr/>
          <p:nvPr/>
        </p:nvSpPr>
        <p:spPr>
          <a:xfrm>
            <a:off x="142875" y="1563329"/>
            <a:ext cx="1593209" cy="54544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252000" rIns="72000" bIns="72000" numCol="1" spcCol="1270" anchor="ctr" anchorCtr="0">
            <a:noAutofit/>
          </a:bodyPr>
          <a:lstStyle/>
          <a:p>
            <a:pPr marL="0" lvl="0" indent="0" algn="ctr" defTabSz="889000">
              <a:lnSpc>
                <a:spcPct val="90000"/>
              </a:lnSpc>
              <a:spcBef>
                <a:spcPct val="0"/>
              </a:spcBef>
              <a:spcAft>
                <a:spcPct val="35000"/>
              </a:spcAft>
              <a:buNone/>
            </a:pPr>
            <a:r>
              <a:rPr lang="en-US" sz="1050" kern="1200">
                <a:latin typeface="Arial Black" panose="020B0A04020102020204" pitchFamily="34" charset="0"/>
              </a:rPr>
              <a:t>Population Health &amp; Keeping Well </a:t>
            </a:r>
            <a:endParaRPr lang="en-GB" sz="1050" kern="1200">
              <a:latin typeface="Arial Black" panose="020B0A04020102020204" pitchFamily="34" charset="0"/>
            </a:endParaRPr>
          </a:p>
        </p:txBody>
      </p:sp>
      <p:sp>
        <p:nvSpPr>
          <p:cNvPr id="4" name="Freeform: Shape 3">
            <a:extLst>
              <a:ext uri="{FF2B5EF4-FFF2-40B4-BE49-F238E27FC236}">
                <a16:creationId xmlns:a16="http://schemas.microsoft.com/office/drawing/2014/main" id="{721563A4-DD83-E41D-1BEF-9649E9F74DA7}"/>
              </a:ext>
            </a:extLst>
          </p:cNvPr>
          <p:cNvSpPr/>
          <p:nvPr/>
        </p:nvSpPr>
        <p:spPr>
          <a:xfrm>
            <a:off x="1959135" y="1563329"/>
            <a:ext cx="1593209" cy="54544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252000" rIns="72000" bIns="72000" numCol="1" spcCol="1270" anchor="ctr" anchorCtr="0">
            <a:noAutofit/>
          </a:bodyPr>
          <a:lstStyle/>
          <a:p>
            <a:pPr marL="0" lvl="0" indent="0" algn="ctr" defTabSz="889000">
              <a:lnSpc>
                <a:spcPct val="90000"/>
              </a:lnSpc>
              <a:spcBef>
                <a:spcPct val="0"/>
              </a:spcBef>
              <a:spcAft>
                <a:spcPct val="35000"/>
              </a:spcAft>
              <a:buNone/>
            </a:pPr>
            <a:r>
              <a:rPr lang="en-US" sz="1050" kern="1200">
                <a:latin typeface="Arial Black" panose="020B0A04020102020204" pitchFamily="34" charset="0"/>
              </a:rPr>
              <a:t>Primary Care &amp; Care Closer to Home</a:t>
            </a:r>
            <a:endParaRPr lang="en-GB" sz="1050" kern="1200">
              <a:latin typeface="Arial Black" panose="020B0A04020102020204" pitchFamily="34" charset="0"/>
            </a:endParaRPr>
          </a:p>
        </p:txBody>
      </p:sp>
      <p:sp>
        <p:nvSpPr>
          <p:cNvPr id="7" name="Freeform: Shape 6">
            <a:extLst>
              <a:ext uri="{FF2B5EF4-FFF2-40B4-BE49-F238E27FC236}">
                <a16:creationId xmlns:a16="http://schemas.microsoft.com/office/drawing/2014/main" id="{82B9A718-6B19-EEA1-BDDB-474344505DEE}"/>
              </a:ext>
            </a:extLst>
          </p:cNvPr>
          <p:cNvSpPr/>
          <p:nvPr/>
        </p:nvSpPr>
        <p:spPr>
          <a:xfrm>
            <a:off x="3775395" y="1563329"/>
            <a:ext cx="1593209" cy="54544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252000" rIns="72000" bIns="72000" numCol="1" spcCol="1270" anchor="ctr" anchorCtr="0">
            <a:noAutofit/>
          </a:bodyPr>
          <a:lstStyle/>
          <a:p>
            <a:pPr marL="0" lvl="0" indent="0" algn="ctr" defTabSz="889000">
              <a:lnSpc>
                <a:spcPct val="90000"/>
              </a:lnSpc>
              <a:spcBef>
                <a:spcPct val="0"/>
              </a:spcBef>
              <a:spcAft>
                <a:spcPct val="35000"/>
              </a:spcAft>
              <a:buNone/>
            </a:pPr>
            <a:r>
              <a:rPr lang="en-US" sz="1050" kern="1200">
                <a:latin typeface="Arial Black" panose="020B0A04020102020204" pitchFamily="34" charset="0"/>
              </a:rPr>
              <a:t>Mental Health &amp; Learning Disability </a:t>
            </a:r>
            <a:endParaRPr lang="en-GB" sz="1050" kern="1200">
              <a:latin typeface="Arial Black" panose="020B0A04020102020204" pitchFamily="34" charset="0"/>
            </a:endParaRPr>
          </a:p>
        </p:txBody>
      </p:sp>
      <p:sp>
        <p:nvSpPr>
          <p:cNvPr id="10" name="Freeform: Shape 9">
            <a:extLst>
              <a:ext uri="{FF2B5EF4-FFF2-40B4-BE49-F238E27FC236}">
                <a16:creationId xmlns:a16="http://schemas.microsoft.com/office/drawing/2014/main" id="{AD7D2D5C-BEF7-1FDD-456D-D7797279BEE3}"/>
              </a:ext>
            </a:extLst>
          </p:cNvPr>
          <p:cNvSpPr/>
          <p:nvPr/>
        </p:nvSpPr>
        <p:spPr>
          <a:xfrm>
            <a:off x="5591656" y="1563329"/>
            <a:ext cx="1593209" cy="54544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252000" rIns="72000" bIns="72000" numCol="1" spcCol="1270" anchor="ctr" anchorCtr="0">
            <a:noAutofit/>
          </a:bodyPr>
          <a:lstStyle/>
          <a:p>
            <a:pPr marL="0" lvl="0" indent="0" algn="ctr" defTabSz="889000">
              <a:lnSpc>
                <a:spcPct val="90000"/>
              </a:lnSpc>
              <a:spcBef>
                <a:spcPct val="0"/>
              </a:spcBef>
              <a:spcAft>
                <a:spcPct val="35000"/>
              </a:spcAft>
              <a:buNone/>
            </a:pPr>
            <a:r>
              <a:rPr lang="en-US" sz="1050" kern="1200">
                <a:latin typeface="Arial Black" panose="020B0A04020102020204" pitchFamily="34" charset="0"/>
              </a:rPr>
              <a:t>Planned Care </a:t>
            </a:r>
            <a:endParaRPr lang="en-GB" sz="1050" kern="1200">
              <a:latin typeface="Arial Black" panose="020B0A04020102020204" pitchFamily="34" charset="0"/>
            </a:endParaRPr>
          </a:p>
        </p:txBody>
      </p:sp>
      <p:sp>
        <p:nvSpPr>
          <p:cNvPr id="11" name="Freeform: Shape 10">
            <a:extLst>
              <a:ext uri="{FF2B5EF4-FFF2-40B4-BE49-F238E27FC236}">
                <a16:creationId xmlns:a16="http://schemas.microsoft.com/office/drawing/2014/main" id="{EDFF31D2-65C0-1746-85F7-CAD1876C5C93}"/>
              </a:ext>
            </a:extLst>
          </p:cNvPr>
          <p:cNvSpPr/>
          <p:nvPr/>
        </p:nvSpPr>
        <p:spPr>
          <a:xfrm>
            <a:off x="7407915" y="1563329"/>
            <a:ext cx="1593209" cy="54544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252000" rIns="72000" bIns="72000" numCol="1" spcCol="1270" anchor="ctr" anchorCtr="0">
            <a:noAutofit/>
          </a:bodyPr>
          <a:lstStyle/>
          <a:p>
            <a:pPr marL="0" lvl="0" indent="0" algn="ctr" defTabSz="889000">
              <a:lnSpc>
                <a:spcPct val="90000"/>
              </a:lnSpc>
              <a:spcBef>
                <a:spcPct val="0"/>
              </a:spcBef>
              <a:spcAft>
                <a:spcPct val="35000"/>
              </a:spcAft>
              <a:buNone/>
            </a:pPr>
            <a:r>
              <a:rPr lang="en-US" sz="1050" kern="1200">
                <a:latin typeface="Arial Black" panose="020B0A04020102020204" pitchFamily="34" charset="0"/>
              </a:rPr>
              <a:t>Unscheduled Care </a:t>
            </a:r>
            <a:endParaRPr lang="en-GB" sz="1050" kern="1200">
              <a:latin typeface="Arial Black" panose="020B0A04020102020204" pitchFamily="34" charset="0"/>
            </a:endParaRPr>
          </a:p>
        </p:txBody>
      </p:sp>
      <p:sp>
        <p:nvSpPr>
          <p:cNvPr id="69" name="Freeform: Shape 68">
            <a:extLst>
              <a:ext uri="{FF2B5EF4-FFF2-40B4-BE49-F238E27FC236}">
                <a16:creationId xmlns:a16="http://schemas.microsoft.com/office/drawing/2014/main" id="{F61007CF-427B-67D2-14BF-C8431CAC14E4}"/>
              </a:ext>
            </a:extLst>
          </p:cNvPr>
          <p:cNvSpPr/>
          <p:nvPr/>
        </p:nvSpPr>
        <p:spPr>
          <a:xfrm>
            <a:off x="294967" y="3950664"/>
            <a:ext cx="8706157" cy="41126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04000" tIns="72000" rIns="72000" bIns="72000" numCol="1" spcCol="1270" anchor="ctr" anchorCtr="0">
            <a:noAutofit/>
          </a:bodyPr>
          <a:lstStyle/>
          <a:p>
            <a:pPr marL="0" lvl="0" indent="0" algn="l" defTabSz="889000">
              <a:lnSpc>
                <a:spcPct val="90000"/>
              </a:lnSpc>
              <a:spcBef>
                <a:spcPct val="0"/>
              </a:spcBef>
              <a:spcAft>
                <a:spcPct val="35000"/>
              </a:spcAft>
              <a:buNone/>
            </a:pPr>
            <a:r>
              <a:rPr lang="en-US" sz="1050" kern="1200">
                <a:latin typeface="Arial Black" panose="020B0A04020102020204" pitchFamily="34" charset="0"/>
              </a:rPr>
              <a:t>Digital Services</a:t>
            </a:r>
            <a:endParaRPr lang="en-GB" sz="1050" kern="1200">
              <a:latin typeface="Arial Black" panose="020B0A04020102020204" pitchFamily="34" charset="0"/>
            </a:endParaRPr>
          </a:p>
        </p:txBody>
      </p:sp>
      <p:sp>
        <p:nvSpPr>
          <p:cNvPr id="74" name="Freeform: Shape 73">
            <a:extLst>
              <a:ext uri="{FF2B5EF4-FFF2-40B4-BE49-F238E27FC236}">
                <a16:creationId xmlns:a16="http://schemas.microsoft.com/office/drawing/2014/main" id="{C59ED5CA-7BA6-0FEF-ADCF-553D6BCF529B}"/>
              </a:ext>
            </a:extLst>
          </p:cNvPr>
          <p:cNvSpPr/>
          <p:nvPr/>
        </p:nvSpPr>
        <p:spPr>
          <a:xfrm>
            <a:off x="142875" y="2104818"/>
            <a:ext cx="1593209" cy="164127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bg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lvl="1" indent="0" algn="l" defTabSz="889000">
              <a:lnSpc>
                <a:spcPct val="90000"/>
              </a:lnSpc>
              <a:spcBef>
                <a:spcPct val="0"/>
              </a:spcBef>
              <a:spcAft>
                <a:spcPct val="15000"/>
              </a:spcAft>
            </a:pPr>
            <a:r>
              <a:rPr lang="en-GB" sz="800" b="0" kern="1200">
                <a:solidFill>
                  <a:srgbClr val="1F355E"/>
                </a:solidFill>
                <a:latin typeface="Arial" panose="020B0604020202020204" pitchFamily="34" charset="0"/>
                <a:cs typeface="Arial" panose="020B0604020202020204" pitchFamily="34" charset="0"/>
              </a:rPr>
              <a:t>Delivering care with a strong emphasis on well-being, self-care and prevention - supporting our population in maintaining good health.</a:t>
            </a:r>
          </a:p>
          <a:p>
            <a:pPr lvl="1" indent="0" algn="l" defTabSz="889000">
              <a:lnSpc>
                <a:spcPct val="90000"/>
              </a:lnSpc>
              <a:spcBef>
                <a:spcPct val="0"/>
              </a:spcBef>
              <a:spcAft>
                <a:spcPct val="15000"/>
              </a:spcAft>
            </a:pPr>
            <a:endParaRPr lang="en-GB" sz="800" b="0" kern="1200">
              <a:solidFill>
                <a:srgbClr val="1F355E"/>
              </a:solidFill>
              <a:latin typeface="Arial" panose="020B0604020202020204" pitchFamily="34" charset="0"/>
              <a:cs typeface="Arial" panose="020B0604020202020204" pitchFamily="34" charset="0"/>
            </a:endParaRPr>
          </a:p>
          <a:p>
            <a:pPr lvl="1" indent="0" algn="l" defTabSz="889000">
              <a:lnSpc>
                <a:spcPct val="90000"/>
              </a:lnSpc>
              <a:spcBef>
                <a:spcPct val="0"/>
              </a:spcBef>
              <a:spcAft>
                <a:spcPct val="15000"/>
              </a:spcAft>
            </a:pPr>
            <a:r>
              <a:rPr lang="en-GB" sz="800" b="0" kern="1200">
                <a:solidFill>
                  <a:srgbClr val="1F355E"/>
                </a:solidFill>
                <a:latin typeface="Arial" panose="020B0604020202020204" pitchFamily="34" charset="0"/>
                <a:cs typeface="Arial" panose="020B0604020202020204" pitchFamily="34" charset="0"/>
              </a:rPr>
              <a:t>We need to deepen our understanding of the health and care needs of our population, reducing inequalities in health and care quality and outcomes, and introducing targeted interventions that improve population outcomes.</a:t>
            </a:r>
          </a:p>
        </p:txBody>
      </p:sp>
      <p:sp>
        <p:nvSpPr>
          <p:cNvPr id="75" name="Freeform: Shape 74">
            <a:extLst>
              <a:ext uri="{FF2B5EF4-FFF2-40B4-BE49-F238E27FC236}">
                <a16:creationId xmlns:a16="http://schemas.microsoft.com/office/drawing/2014/main" id="{84D1647D-5C9D-6408-F537-9A3BA1CAFB1F}"/>
              </a:ext>
            </a:extLst>
          </p:cNvPr>
          <p:cNvSpPr/>
          <p:nvPr/>
        </p:nvSpPr>
        <p:spPr>
          <a:xfrm>
            <a:off x="1959135" y="2104818"/>
            <a:ext cx="1593209" cy="164127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bg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sym typeface="Helvetica Neue Medium"/>
              </a:rPr>
              <a:t>Delivering care in primary care and community settings and optimising these resourcing models to deliver care that improves patient outcomes. </a:t>
            </a:r>
          </a:p>
          <a:p>
            <a:pPr marL="0" marR="0" indent="0" algn="l" defTabSz="825500" rtl="0" fontAlgn="auto" latinLnBrk="0" hangingPunct="0">
              <a:lnSpc>
                <a:spcPct val="100000"/>
              </a:lnSpc>
              <a:spcBef>
                <a:spcPts val="0"/>
              </a:spcBef>
              <a:spcAft>
                <a:spcPts val="0"/>
              </a:spcAft>
              <a:buClrTx/>
              <a:buSzTx/>
              <a:buFontTx/>
              <a:buNone/>
              <a:tabLst/>
            </a:pPr>
            <a:endParaRPr lang="en-US" sz="800" b="0">
              <a:solidFill>
                <a:srgbClr val="1F355E"/>
              </a:solidFill>
              <a:latin typeface="Arial" panose="020B0604020202020204" pitchFamily="34" charset="0"/>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sym typeface="Helvetica Neue Medium"/>
              </a:rPr>
              <a:t>Working better together as an integrated health board, to transition care out of hospitals and into the community or people’s homes to ensure care is delivered in the best possible setting for each individual.</a:t>
            </a:r>
            <a:endPar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endParaRPr>
          </a:p>
        </p:txBody>
      </p:sp>
      <p:sp>
        <p:nvSpPr>
          <p:cNvPr id="76" name="Freeform: Shape 75">
            <a:extLst>
              <a:ext uri="{FF2B5EF4-FFF2-40B4-BE49-F238E27FC236}">
                <a16:creationId xmlns:a16="http://schemas.microsoft.com/office/drawing/2014/main" id="{065BE436-ADE7-F62D-F051-2D80116F2BDB}"/>
              </a:ext>
            </a:extLst>
          </p:cNvPr>
          <p:cNvSpPr/>
          <p:nvPr/>
        </p:nvSpPr>
        <p:spPr>
          <a:xfrm>
            <a:off x="3775395" y="2104818"/>
            <a:ext cx="1593209" cy="164127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bg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rPr>
              <a:t>Improving the emotional and mental wellbeing of our population, through supporting choice and responsibility</a:t>
            </a:r>
            <a:r>
              <a:rPr lang="en-US" sz="800" b="0">
                <a:solidFill>
                  <a:srgbClr val="1F355E"/>
                </a:solidFill>
                <a:latin typeface="Arial" panose="020B0604020202020204" pitchFamily="34" charset="0"/>
                <a:cs typeface="Arial" panose="020B0604020202020204" pitchFamily="34" charset="0"/>
                <a:sym typeface="Helvetica Neue Medium"/>
              </a:rPr>
              <a:t>,</a:t>
            </a:r>
            <a:r>
              <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rPr>
              <a:t> where hospital-based care is the exception rather than the norm.</a:t>
            </a:r>
          </a:p>
          <a:p>
            <a:pPr marL="0" marR="0" indent="0" algn="l" defTabSz="825500" rtl="0" fontAlgn="auto" latinLnBrk="0" hangingPunct="0">
              <a:lnSpc>
                <a:spcPct val="100000"/>
              </a:lnSpc>
              <a:spcBef>
                <a:spcPts val="0"/>
              </a:spcBef>
              <a:spcAft>
                <a:spcPts val="0"/>
              </a:spcAft>
              <a:buClrTx/>
              <a:buSzTx/>
              <a:buFontTx/>
              <a:buNone/>
              <a:tabLst/>
            </a:pPr>
            <a:endParaRPr lang="en-US" sz="800" b="0">
              <a:solidFill>
                <a:srgbClr val="1F355E"/>
              </a:solidFill>
              <a:latin typeface="Arial" panose="020B0604020202020204" pitchFamily="34" charset="0"/>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rPr>
              <a:t>Delivering MH &amp; LD services that minimise barriers to good mental and physical health and ensuring we make reasonable adjustments in how we provide health services</a:t>
            </a:r>
            <a:endPar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endParaRPr>
          </a:p>
        </p:txBody>
      </p:sp>
      <p:sp>
        <p:nvSpPr>
          <p:cNvPr id="77" name="Freeform: Shape 76">
            <a:extLst>
              <a:ext uri="{FF2B5EF4-FFF2-40B4-BE49-F238E27FC236}">
                <a16:creationId xmlns:a16="http://schemas.microsoft.com/office/drawing/2014/main" id="{1AAD9088-17DA-347E-B6E6-43606EC8DD6C}"/>
              </a:ext>
            </a:extLst>
          </p:cNvPr>
          <p:cNvSpPr/>
          <p:nvPr/>
        </p:nvSpPr>
        <p:spPr>
          <a:xfrm>
            <a:off x="5591656" y="2104818"/>
            <a:ext cx="1593209" cy="164127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bg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sym typeface="Helvetica Neue Medium"/>
              </a:rPr>
              <a:t>Delivering scheduled health and care services in such a way that patients are seen at the ‘right time, by the right person, in the right place’ including a focus on ‘my home first’ where possible. </a:t>
            </a:r>
          </a:p>
          <a:p>
            <a:pPr marL="0" marR="0" indent="0" algn="l" defTabSz="825500" rtl="0" fontAlgn="auto" latinLnBrk="0" hangingPunct="0">
              <a:lnSpc>
                <a:spcPct val="100000"/>
              </a:lnSpc>
              <a:spcBef>
                <a:spcPts val="0"/>
              </a:spcBef>
              <a:spcAft>
                <a:spcPts val="0"/>
              </a:spcAft>
              <a:buClrTx/>
              <a:buSzTx/>
              <a:buFontTx/>
              <a:buNone/>
              <a:tabLst/>
            </a:pPr>
            <a:endParaRPr lang="en-US" sz="800" b="0">
              <a:solidFill>
                <a:srgbClr val="1F355E"/>
              </a:solidFill>
              <a:latin typeface="Arial" panose="020B0604020202020204" pitchFamily="34" charset="0"/>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sym typeface="Helvetica Neue Medium"/>
              </a:rPr>
              <a:t>This includes day cases, inpatient care and outpatient services. </a:t>
            </a:r>
            <a:endPar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endParaRPr>
          </a:p>
        </p:txBody>
      </p:sp>
      <p:sp>
        <p:nvSpPr>
          <p:cNvPr id="78" name="Freeform: Shape 77">
            <a:extLst>
              <a:ext uri="{FF2B5EF4-FFF2-40B4-BE49-F238E27FC236}">
                <a16:creationId xmlns:a16="http://schemas.microsoft.com/office/drawing/2014/main" id="{C3C07F36-E178-F24F-0F10-381968B7746F}"/>
              </a:ext>
            </a:extLst>
          </p:cNvPr>
          <p:cNvSpPr/>
          <p:nvPr/>
        </p:nvSpPr>
        <p:spPr>
          <a:xfrm>
            <a:off x="7407915" y="2104818"/>
            <a:ext cx="1593209" cy="164127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bg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rPr>
              <a:t>Creating ‘one unscheduled care system’ which clearly supports patients and communities in knowing where and when they can get the care they need in an emergency. </a:t>
            </a:r>
          </a:p>
          <a:p>
            <a:pPr marL="0" marR="0" indent="0" algn="l" defTabSz="825500" rtl="0" fontAlgn="auto" latinLnBrk="0" hangingPunct="0">
              <a:lnSpc>
                <a:spcPct val="100000"/>
              </a:lnSpc>
              <a:spcBef>
                <a:spcPts val="0"/>
              </a:spcBef>
              <a:spcAft>
                <a:spcPts val="0"/>
              </a:spcAft>
              <a:buClrTx/>
              <a:buSzTx/>
              <a:buFontTx/>
              <a:buNone/>
              <a:tabLst/>
            </a:pPr>
            <a:endParaRPr lang="en-US" sz="800" b="0">
              <a:solidFill>
                <a:srgbClr val="1F355E"/>
              </a:solidFill>
              <a:latin typeface="Arial" panose="020B0604020202020204" pitchFamily="34" charset="0"/>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rPr>
              <a:t>All our front-door services are included within unscheduled care, including the Emergency Department, ambulatory, short stay and specialist services.</a:t>
            </a:r>
            <a:endPar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endParaRPr>
          </a:p>
        </p:txBody>
      </p:sp>
      <p:sp>
        <p:nvSpPr>
          <p:cNvPr id="79" name="Freeform: Shape 78">
            <a:extLst>
              <a:ext uri="{FF2B5EF4-FFF2-40B4-BE49-F238E27FC236}">
                <a16:creationId xmlns:a16="http://schemas.microsoft.com/office/drawing/2014/main" id="{9634863B-FEBB-A57D-C590-68D14D2B08EB}"/>
              </a:ext>
            </a:extLst>
          </p:cNvPr>
          <p:cNvSpPr/>
          <p:nvPr/>
        </p:nvSpPr>
        <p:spPr>
          <a:xfrm>
            <a:off x="1966508" y="4000409"/>
            <a:ext cx="6991516" cy="30612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bg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algn="l" defTabSz="889000">
              <a:lnSpc>
                <a:spcPct val="90000"/>
              </a:lnSpc>
              <a:spcBef>
                <a:spcPct val="0"/>
              </a:spcBef>
              <a:spcAft>
                <a:spcPct val="35000"/>
              </a:spcAft>
            </a:pPr>
            <a:r>
              <a:rPr lang="en-GB" sz="800" b="0">
                <a:solidFill>
                  <a:srgbClr val="1F355E"/>
                </a:solidFill>
                <a:latin typeface="Arial" panose="020B0604020202020204" pitchFamily="34" charset="0"/>
                <a:cs typeface="Arial" panose="020B0604020202020204" pitchFamily="34" charset="0"/>
                <a:sym typeface="Helvetica Neue Medium"/>
              </a:rPr>
              <a:t>Taking ownership of the overall direction and monitoring of digital delivery on behalf of the Health Board, while working together with clinical programmes and empowering them to own and deliver service-led transformation through digitally enabled solutions. </a:t>
            </a:r>
            <a:endParaRPr lang="en-GB" sz="800" b="0" kern="1200">
              <a:solidFill>
                <a:srgbClr val="1F355E"/>
              </a:solidFill>
              <a:latin typeface="Arial" panose="020B0604020202020204" pitchFamily="34" charset="0"/>
              <a:cs typeface="Arial" panose="020B0604020202020204" pitchFamily="34" charset="0"/>
            </a:endParaRPr>
          </a:p>
        </p:txBody>
      </p:sp>
      <p:sp>
        <p:nvSpPr>
          <p:cNvPr id="14" name="Oval 13">
            <a:extLst>
              <a:ext uri="{FF2B5EF4-FFF2-40B4-BE49-F238E27FC236}">
                <a16:creationId xmlns:a16="http://schemas.microsoft.com/office/drawing/2014/main" id="{A34F67BA-578E-8B9A-01BE-341C5FC87D0D}"/>
              </a:ext>
            </a:extLst>
          </p:cNvPr>
          <p:cNvSpPr>
            <a:spLocks noChangeAspect="1"/>
          </p:cNvSpPr>
          <p:nvPr/>
        </p:nvSpPr>
        <p:spPr>
          <a:xfrm>
            <a:off x="661761" y="1204000"/>
            <a:ext cx="555436" cy="555436"/>
          </a:xfrm>
          <a:prstGeom prst="ellipse">
            <a:avLst/>
          </a:prstGeom>
          <a:solidFill>
            <a:schemeClr val="accent6">
              <a:lumMod val="20000"/>
              <a:lumOff val="80000"/>
            </a:schemeClr>
          </a:solidFill>
          <a:ln w="1905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5" name="Oval 14">
            <a:extLst>
              <a:ext uri="{FF2B5EF4-FFF2-40B4-BE49-F238E27FC236}">
                <a16:creationId xmlns:a16="http://schemas.microsoft.com/office/drawing/2014/main" id="{5CE02C2B-EA14-0F17-29B6-DC0D99062E43}"/>
              </a:ext>
            </a:extLst>
          </p:cNvPr>
          <p:cNvSpPr>
            <a:spLocks noChangeAspect="1"/>
          </p:cNvSpPr>
          <p:nvPr/>
        </p:nvSpPr>
        <p:spPr>
          <a:xfrm>
            <a:off x="2478021" y="1204000"/>
            <a:ext cx="555436" cy="555436"/>
          </a:xfrm>
          <a:prstGeom prst="ellipse">
            <a:avLst/>
          </a:prstGeom>
          <a:solidFill>
            <a:schemeClr val="accent6">
              <a:lumMod val="20000"/>
              <a:lumOff val="80000"/>
            </a:schemeClr>
          </a:solidFill>
          <a:ln w="1905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6" name="Oval 15">
            <a:extLst>
              <a:ext uri="{FF2B5EF4-FFF2-40B4-BE49-F238E27FC236}">
                <a16:creationId xmlns:a16="http://schemas.microsoft.com/office/drawing/2014/main" id="{D4224001-82B8-BEF9-4344-05EBDF1DACAE}"/>
              </a:ext>
            </a:extLst>
          </p:cNvPr>
          <p:cNvSpPr>
            <a:spLocks noChangeAspect="1"/>
          </p:cNvSpPr>
          <p:nvPr/>
        </p:nvSpPr>
        <p:spPr>
          <a:xfrm>
            <a:off x="4302840" y="1204000"/>
            <a:ext cx="555436" cy="555436"/>
          </a:xfrm>
          <a:prstGeom prst="ellipse">
            <a:avLst/>
          </a:prstGeom>
          <a:solidFill>
            <a:schemeClr val="accent6">
              <a:lumMod val="20000"/>
              <a:lumOff val="80000"/>
            </a:schemeClr>
          </a:solidFill>
          <a:ln w="1905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 name="Oval 16">
            <a:extLst>
              <a:ext uri="{FF2B5EF4-FFF2-40B4-BE49-F238E27FC236}">
                <a16:creationId xmlns:a16="http://schemas.microsoft.com/office/drawing/2014/main" id="{35A3B971-14A6-396B-85C5-8220B03E7AE1}"/>
              </a:ext>
            </a:extLst>
          </p:cNvPr>
          <p:cNvSpPr>
            <a:spLocks noChangeAspect="1"/>
          </p:cNvSpPr>
          <p:nvPr/>
        </p:nvSpPr>
        <p:spPr>
          <a:xfrm>
            <a:off x="6110542" y="1204000"/>
            <a:ext cx="555436" cy="555436"/>
          </a:xfrm>
          <a:prstGeom prst="ellipse">
            <a:avLst/>
          </a:prstGeom>
          <a:solidFill>
            <a:schemeClr val="accent6">
              <a:lumMod val="20000"/>
              <a:lumOff val="80000"/>
            </a:schemeClr>
          </a:solidFill>
          <a:ln w="1905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8" name="Oval 17">
            <a:extLst>
              <a:ext uri="{FF2B5EF4-FFF2-40B4-BE49-F238E27FC236}">
                <a16:creationId xmlns:a16="http://schemas.microsoft.com/office/drawing/2014/main" id="{2864CF1C-5FAB-E4EE-5DE5-524DDE3F071D}"/>
              </a:ext>
            </a:extLst>
          </p:cNvPr>
          <p:cNvSpPr>
            <a:spLocks noChangeAspect="1"/>
          </p:cNvSpPr>
          <p:nvPr/>
        </p:nvSpPr>
        <p:spPr>
          <a:xfrm>
            <a:off x="7926801" y="1204000"/>
            <a:ext cx="555436" cy="555436"/>
          </a:xfrm>
          <a:prstGeom prst="ellipse">
            <a:avLst/>
          </a:prstGeom>
          <a:solidFill>
            <a:schemeClr val="accent6">
              <a:lumMod val="20000"/>
              <a:lumOff val="80000"/>
            </a:schemeClr>
          </a:solidFill>
          <a:ln w="1905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22" name="Graphic 21" descr="Group of people with solid fill">
            <a:extLst>
              <a:ext uri="{FF2B5EF4-FFF2-40B4-BE49-F238E27FC236}">
                <a16:creationId xmlns:a16="http://schemas.microsoft.com/office/drawing/2014/main" id="{EC192CBE-D62C-D126-E917-E63DA6AB061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04862" y="1224979"/>
            <a:ext cx="469233" cy="469233"/>
          </a:xfrm>
          <a:prstGeom prst="rect">
            <a:avLst/>
          </a:prstGeom>
        </p:spPr>
      </p:pic>
      <p:pic>
        <p:nvPicPr>
          <p:cNvPr id="27" name="Graphic 26" descr="Ambulance with solid fill">
            <a:extLst>
              <a:ext uri="{FF2B5EF4-FFF2-40B4-BE49-F238E27FC236}">
                <a16:creationId xmlns:a16="http://schemas.microsoft.com/office/drawing/2014/main" id="{37D5D34E-1FAC-E9A3-C70E-CCDDA5F8988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71282" y="1262618"/>
            <a:ext cx="469232" cy="469232"/>
          </a:xfrm>
          <a:prstGeom prst="rect">
            <a:avLst/>
          </a:prstGeom>
        </p:spPr>
      </p:pic>
      <p:pic>
        <p:nvPicPr>
          <p:cNvPr id="30" name="Graphic 29" descr="Heart with pulse with solid fill">
            <a:extLst>
              <a:ext uri="{FF2B5EF4-FFF2-40B4-BE49-F238E27FC236}">
                <a16:creationId xmlns:a16="http://schemas.microsoft.com/office/drawing/2014/main" id="{B4D4DB73-17A3-31E5-C4D1-4D754A03D43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153644" y="1259065"/>
            <a:ext cx="469232" cy="469232"/>
          </a:xfrm>
          <a:prstGeom prst="rect">
            <a:avLst/>
          </a:prstGeom>
        </p:spPr>
      </p:pic>
      <p:pic>
        <p:nvPicPr>
          <p:cNvPr id="39" name="Graphic 38" descr="Stethoscope with solid fill">
            <a:extLst>
              <a:ext uri="{FF2B5EF4-FFF2-40B4-BE49-F238E27FC236}">
                <a16:creationId xmlns:a16="http://schemas.microsoft.com/office/drawing/2014/main" id="{8D821DC4-95A9-0709-C9DF-F1D2B1D9E6D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528496" y="1266742"/>
            <a:ext cx="469232" cy="469232"/>
          </a:xfrm>
          <a:prstGeom prst="rect">
            <a:avLst/>
          </a:prstGeom>
        </p:spPr>
      </p:pic>
      <p:pic>
        <p:nvPicPr>
          <p:cNvPr id="66" name="Graphic 65" descr="Care with solid fill">
            <a:extLst>
              <a:ext uri="{FF2B5EF4-FFF2-40B4-BE49-F238E27FC236}">
                <a16:creationId xmlns:a16="http://schemas.microsoft.com/office/drawing/2014/main" id="{D2F12C14-88A8-05EC-F82E-C567EB39243B}"/>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373438" y="1258574"/>
            <a:ext cx="426575" cy="426575"/>
          </a:xfrm>
          <a:prstGeom prst="rect">
            <a:avLst/>
          </a:prstGeom>
        </p:spPr>
      </p:pic>
      <p:sp>
        <p:nvSpPr>
          <p:cNvPr id="72" name="Oval 71">
            <a:extLst>
              <a:ext uri="{FF2B5EF4-FFF2-40B4-BE49-F238E27FC236}">
                <a16:creationId xmlns:a16="http://schemas.microsoft.com/office/drawing/2014/main" id="{688EC494-5598-E36E-A889-2E10CDD6A430}"/>
              </a:ext>
            </a:extLst>
          </p:cNvPr>
          <p:cNvSpPr>
            <a:spLocks noChangeAspect="1"/>
          </p:cNvSpPr>
          <p:nvPr/>
        </p:nvSpPr>
        <p:spPr>
          <a:xfrm>
            <a:off x="142875" y="3848637"/>
            <a:ext cx="555436" cy="555436"/>
          </a:xfrm>
          <a:prstGeom prst="ellipse">
            <a:avLst/>
          </a:prstGeom>
          <a:solidFill>
            <a:schemeClr val="accent6">
              <a:lumMod val="20000"/>
              <a:lumOff val="80000"/>
            </a:schemeClr>
          </a:solidFill>
          <a:ln w="1905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71" name="Graphic 70" descr="Programmer female with solid fill">
            <a:extLst>
              <a:ext uri="{FF2B5EF4-FFF2-40B4-BE49-F238E27FC236}">
                <a16:creationId xmlns:a16="http://schemas.microsoft.com/office/drawing/2014/main" id="{1A6C1D22-5023-C428-7057-850E71517BA6}"/>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85976" y="3891739"/>
            <a:ext cx="469232" cy="469232"/>
          </a:xfrm>
          <a:prstGeom prst="rect">
            <a:avLst/>
          </a:prstGeom>
        </p:spPr>
      </p:pic>
      <p:cxnSp>
        <p:nvCxnSpPr>
          <p:cNvPr id="84" name="Straight Arrow Connector 83">
            <a:extLst>
              <a:ext uri="{FF2B5EF4-FFF2-40B4-BE49-F238E27FC236}">
                <a16:creationId xmlns:a16="http://schemas.microsoft.com/office/drawing/2014/main" id="{69E37DBD-6555-7FEF-490A-9B2697C30DB6}"/>
              </a:ext>
            </a:extLst>
          </p:cNvPr>
          <p:cNvCxnSpPr/>
          <p:nvPr/>
        </p:nvCxnSpPr>
        <p:spPr>
          <a:xfrm flipV="1">
            <a:off x="927685" y="3746090"/>
            <a:ext cx="0" cy="204574"/>
          </a:xfrm>
          <a:prstGeom prst="straightConnector1">
            <a:avLst/>
          </a:prstGeom>
          <a:noFill/>
          <a:ln w="25400" cap="flat">
            <a:solidFill>
              <a:schemeClr val="accent6"/>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85" name="Straight Arrow Connector 84">
            <a:extLst>
              <a:ext uri="{FF2B5EF4-FFF2-40B4-BE49-F238E27FC236}">
                <a16:creationId xmlns:a16="http://schemas.microsoft.com/office/drawing/2014/main" id="{E074A579-A138-2E0C-81CF-CB9E189AECBC}"/>
              </a:ext>
            </a:extLst>
          </p:cNvPr>
          <p:cNvCxnSpPr/>
          <p:nvPr/>
        </p:nvCxnSpPr>
        <p:spPr>
          <a:xfrm flipV="1">
            <a:off x="2763112" y="3746090"/>
            <a:ext cx="0" cy="204574"/>
          </a:xfrm>
          <a:prstGeom prst="straightConnector1">
            <a:avLst/>
          </a:prstGeom>
          <a:noFill/>
          <a:ln w="25400" cap="flat">
            <a:solidFill>
              <a:schemeClr val="accent6"/>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87" name="Straight Arrow Connector 86">
            <a:extLst>
              <a:ext uri="{FF2B5EF4-FFF2-40B4-BE49-F238E27FC236}">
                <a16:creationId xmlns:a16="http://schemas.microsoft.com/office/drawing/2014/main" id="{F2A5F926-B9DE-B75F-0E09-18999F91661D}"/>
              </a:ext>
            </a:extLst>
          </p:cNvPr>
          <p:cNvCxnSpPr/>
          <p:nvPr/>
        </p:nvCxnSpPr>
        <p:spPr>
          <a:xfrm flipV="1">
            <a:off x="4571999" y="3746090"/>
            <a:ext cx="0" cy="204574"/>
          </a:xfrm>
          <a:prstGeom prst="straightConnector1">
            <a:avLst/>
          </a:prstGeom>
          <a:noFill/>
          <a:ln w="25400" cap="flat">
            <a:solidFill>
              <a:schemeClr val="accent6"/>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88" name="Straight Arrow Connector 87">
            <a:extLst>
              <a:ext uri="{FF2B5EF4-FFF2-40B4-BE49-F238E27FC236}">
                <a16:creationId xmlns:a16="http://schemas.microsoft.com/office/drawing/2014/main" id="{3F1322D7-35CF-BCC8-F30D-088F8E9FDF1A}"/>
              </a:ext>
            </a:extLst>
          </p:cNvPr>
          <p:cNvCxnSpPr/>
          <p:nvPr/>
        </p:nvCxnSpPr>
        <p:spPr>
          <a:xfrm flipV="1">
            <a:off x="6388260" y="3746090"/>
            <a:ext cx="0" cy="204574"/>
          </a:xfrm>
          <a:prstGeom prst="straightConnector1">
            <a:avLst/>
          </a:prstGeom>
          <a:noFill/>
          <a:ln w="25400" cap="flat">
            <a:solidFill>
              <a:schemeClr val="accent6"/>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89" name="Straight Arrow Connector 88">
            <a:extLst>
              <a:ext uri="{FF2B5EF4-FFF2-40B4-BE49-F238E27FC236}">
                <a16:creationId xmlns:a16="http://schemas.microsoft.com/office/drawing/2014/main" id="{6AF6F136-72C9-542A-325A-B7178B0CF5FB}"/>
              </a:ext>
            </a:extLst>
          </p:cNvPr>
          <p:cNvCxnSpPr/>
          <p:nvPr/>
        </p:nvCxnSpPr>
        <p:spPr>
          <a:xfrm flipV="1">
            <a:off x="8204519" y="3746090"/>
            <a:ext cx="0" cy="204574"/>
          </a:xfrm>
          <a:prstGeom prst="straightConnector1">
            <a:avLst/>
          </a:prstGeom>
          <a:noFill/>
          <a:ln w="25400" cap="flat">
            <a:solidFill>
              <a:schemeClr val="accent6"/>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5" name="Footer Placeholder 3">
            <a:extLst>
              <a:ext uri="{FF2B5EF4-FFF2-40B4-BE49-F238E27FC236}">
                <a16:creationId xmlns:a16="http://schemas.microsoft.com/office/drawing/2014/main" id="{ACBF0B7F-177D-F722-1EB7-192D4A1AC95C}"/>
              </a:ext>
            </a:extLst>
          </p:cNvPr>
          <p:cNvSpPr txBox="1">
            <a:spLocks/>
          </p:cNvSpPr>
          <p:nvPr/>
        </p:nvSpPr>
        <p:spPr>
          <a:xfrm>
            <a:off x="2052049" y="464368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23" name="Group 22">
            <a:extLst>
              <a:ext uri="{FF2B5EF4-FFF2-40B4-BE49-F238E27FC236}">
                <a16:creationId xmlns:a16="http://schemas.microsoft.com/office/drawing/2014/main" id="{3B718FA4-A237-86CA-D54B-9139A2C5DD6C}"/>
              </a:ext>
            </a:extLst>
          </p:cNvPr>
          <p:cNvGrpSpPr/>
          <p:nvPr/>
        </p:nvGrpSpPr>
        <p:grpSpPr>
          <a:xfrm>
            <a:off x="-1" y="-5787"/>
            <a:ext cx="9143998" cy="165595"/>
            <a:chOff x="374266" y="2474302"/>
            <a:chExt cx="13719657" cy="820603"/>
          </a:xfrm>
        </p:grpSpPr>
        <p:sp>
          <p:nvSpPr>
            <p:cNvPr id="8" name="Arrow: Pentagon 7">
              <a:extLst>
                <a:ext uri="{FF2B5EF4-FFF2-40B4-BE49-F238E27FC236}">
                  <a16:creationId xmlns:a16="http://schemas.microsoft.com/office/drawing/2014/main" id="{57B24E5F-514F-0617-D833-22F9A3CEDB00}"/>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9" name="Arrow: Chevron 8">
              <a:extLst>
                <a:ext uri="{FF2B5EF4-FFF2-40B4-BE49-F238E27FC236}">
                  <a16:creationId xmlns:a16="http://schemas.microsoft.com/office/drawing/2014/main" id="{2A8307A5-E7D3-503D-A318-ABE2769EAE9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2" name="Arrow: Chevron 11">
              <a:extLst>
                <a:ext uri="{FF2B5EF4-FFF2-40B4-BE49-F238E27FC236}">
                  <a16:creationId xmlns:a16="http://schemas.microsoft.com/office/drawing/2014/main" id="{1FBEEEB6-E703-0BE9-5D2D-90B8595BEAF3}"/>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9" name="Arrow: Chevron 18">
              <a:extLst>
                <a:ext uri="{FF2B5EF4-FFF2-40B4-BE49-F238E27FC236}">
                  <a16:creationId xmlns:a16="http://schemas.microsoft.com/office/drawing/2014/main" id="{E01E1D34-5ED0-E6D1-5AA5-96E3D1D641CC}"/>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0" name="Arrow: Chevron 19">
              <a:extLst>
                <a:ext uri="{FF2B5EF4-FFF2-40B4-BE49-F238E27FC236}">
                  <a16:creationId xmlns:a16="http://schemas.microsoft.com/office/drawing/2014/main" id="{60F33281-6887-00A9-13EE-C30FD78D4EF3}"/>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21" name="Arrow: Chevron 20">
              <a:extLst>
                <a:ext uri="{FF2B5EF4-FFF2-40B4-BE49-F238E27FC236}">
                  <a16:creationId xmlns:a16="http://schemas.microsoft.com/office/drawing/2014/main" id="{F8F53CF8-05D4-75A3-1805-00BACCBF10F1}"/>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699166523"/>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4A2C98-3C5B-3899-3075-1668527298FB}"/>
            </a:ext>
          </a:extLst>
        </p:cNvPr>
        <p:cNvGrpSpPr/>
        <p:nvPr/>
      </p:nvGrpSpPr>
      <p:grpSpPr>
        <a:xfrm>
          <a:off x="0" y="0"/>
          <a:ext cx="0" cy="0"/>
          <a:chOff x="0" y="0"/>
          <a:chExt cx="0" cy="0"/>
        </a:xfrm>
      </p:grpSpPr>
      <p:grpSp>
        <p:nvGrpSpPr>
          <p:cNvPr id="5" name="Group 4">
            <a:extLst>
              <a:ext uri="{FF2B5EF4-FFF2-40B4-BE49-F238E27FC236}">
                <a16:creationId xmlns:a16="http://schemas.microsoft.com/office/drawing/2014/main" id="{FD306005-808E-E905-C9C9-661067779853}"/>
              </a:ext>
            </a:extLst>
          </p:cNvPr>
          <p:cNvGrpSpPr/>
          <p:nvPr/>
        </p:nvGrpSpPr>
        <p:grpSpPr>
          <a:xfrm>
            <a:off x="5266788" y="1065138"/>
            <a:ext cx="3629369" cy="3230403"/>
            <a:chOff x="5266788" y="1065138"/>
            <a:chExt cx="3629369" cy="3230403"/>
          </a:xfrm>
        </p:grpSpPr>
        <p:sp>
          <p:nvSpPr>
            <p:cNvPr id="4" name="Hexagon 3">
              <a:extLst>
                <a:ext uri="{FF2B5EF4-FFF2-40B4-BE49-F238E27FC236}">
                  <a16:creationId xmlns:a16="http://schemas.microsoft.com/office/drawing/2014/main" id="{A86A2A25-FA9F-63B4-EA56-424A9E9EFF7E}"/>
                </a:ext>
              </a:extLst>
            </p:cNvPr>
            <p:cNvSpPr/>
            <p:nvPr/>
          </p:nvSpPr>
          <p:spPr>
            <a:xfrm rot="3389246">
              <a:off x="6107253" y="1701323"/>
              <a:ext cx="568453" cy="415533"/>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grpSp>
          <p:nvGrpSpPr>
            <p:cNvPr id="11" name="Group 10">
              <a:extLst>
                <a:ext uri="{FF2B5EF4-FFF2-40B4-BE49-F238E27FC236}">
                  <a16:creationId xmlns:a16="http://schemas.microsoft.com/office/drawing/2014/main" id="{507A6D77-1A7D-2158-FDD8-3A0692AB43B9}"/>
                </a:ext>
              </a:extLst>
            </p:cNvPr>
            <p:cNvGrpSpPr/>
            <p:nvPr/>
          </p:nvGrpSpPr>
          <p:grpSpPr>
            <a:xfrm>
              <a:off x="5266788" y="1065138"/>
              <a:ext cx="3629369" cy="3230403"/>
              <a:chOff x="2747365" y="661956"/>
              <a:chExt cx="3649270" cy="3828620"/>
            </a:xfrm>
          </p:grpSpPr>
          <p:sp>
            <p:nvSpPr>
              <p:cNvPr id="12" name="Freeform: Shape 11">
                <a:extLst>
                  <a:ext uri="{FF2B5EF4-FFF2-40B4-BE49-F238E27FC236}">
                    <a16:creationId xmlns:a16="http://schemas.microsoft.com/office/drawing/2014/main" id="{02D43180-38C8-F667-C73D-9548F1CB13BB}"/>
                  </a:ext>
                </a:extLst>
              </p:cNvPr>
              <p:cNvSpPr/>
              <p:nvPr/>
            </p:nvSpPr>
            <p:spPr>
              <a:xfrm>
                <a:off x="3836628" y="1871993"/>
                <a:ext cx="1470353" cy="1399106"/>
              </a:xfrm>
              <a:custGeom>
                <a:avLst/>
                <a:gdLst>
                  <a:gd name="connsiteX0" fmla="*/ 0 w 1666396"/>
                  <a:gd name="connsiteY0" fmla="*/ 720750 h 1441500"/>
                  <a:gd name="connsiteX1" fmla="*/ 411837 w 1666396"/>
                  <a:gd name="connsiteY1" fmla="*/ 0 h 1441500"/>
                  <a:gd name="connsiteX2" fmla="*/ 1254559 w 1666396"/>
                  <a:gd name="connsiteY2" fmla="*/ 0 h 1441500"/>
                  <a:gd name="connsiteX3" fmla="*/ 1666396 w 1666396"/>
                  <a:gd name="connsiteY3" fmla="*/ 720750 h 1441500"/>
                  <a:gd name="connsiteX4" fmla="*/ 1254559 w 1666396"/>
                  <a:gd name="connsiteY4" fmla="*/ 1441500 h 1441500"/>
                  <a:gd name="connsiteX5" fmla="*/ 411837 w 1666396"/>
                  <a:gd name="connsiteY5" fmla="*/ 1441500 h 1441500"/>
                  <a:gd name="connsiteX6" fmla="*/ 0 w 1666396"/>
                  <a:gd name="connsiteY6" fmla="*/ 720750 h 144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66396" h="1441500">
                    <a:moveTo>
                      <a:pt x="0" y="720750"/>
                    </a:moveTo>
                    <a:lnTo>
                      <a:pt x="411837" y="0"/>
                    </a:lnTo>
                    <a:lnTo>
                      <a:pt x="1254559" y="0"/>
                    </a:lnTo>
                    <a:lnTo>
                      <a:pt x="1666396" y="720750"/>
                    </a:lnTo>
                    <a:lnTo>
                      <a:pt x="1254559" y="1441500"/>
                    </a:lnTo>
                    <a:lnTo>
                      <a:pt x="411837" y="1441500"/>
                    </a:lnTo>
                    <a:lnTo>
                      <a:pt x="0" y="720750"/>
                    </a:lnTo>
                    <a:close/>
                  </a:path>
                </a:pathLst>
              </a:custGeom>
              <a:solidFill>
                <a:schemeClr val="accent6">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91385" tIns="254117" rIns="291385" bIns="254117" numCol="1" spcCol="1270" anchor="ctr" anchorCtr="0">
                <a:noAutofit/>
              </a:bodyPr>
              <a:lstStyle/>
              <a:p>
                <a:pPr marL="0" lvl="0" indent="0" algn="ctr" defTabSz="533400">
                  <a:lnSpc>
                    <a:spcPct val="90000"/>
                  </a:lnSpc>
                  <a:spcBef>
                    <a:spcPct val="0"/>
                  </a:spcBef>
                  <a:spcAft>
                    <a:spcPct val="35000"/>
                  </a:spcAft>
                  <a:buNone/>
                </a:pPr>
                <a:r>
                  <a:rPr lang="en-US" sz="1200" kern="1200">
                    <a:latin typeface="Arial" panose="020B0604020202020204" pitchFamily="34" charset="0"/>
                    <a:cs typeface="Arial" panose="020B0604020202020204" pitchFamily="34" charset="0"/>
                  </a:rPr>
                  <a:t>Measures of Success</a:t>
                </a:r>
                <a:endParaRPr lang="en-GB" sz="1200" kern="1200">
                  <a:latin typeface="Arial" panose="020B0604020202020204" pitchFamily="34" charset="0"/>
                  <a:cs typeface="Arial" panose="020B0604020202020204" pitchFamily="34" charset="0"/>
                </a:endParaRPr>
              </a:p>
            </p:txBody>
          </p:sp>
          <p:sp>
            <p:nvSpPr>
              <p:cNvPr id="13" name="Hexagon 12">
                <a:extLst>
                  <a:ext uri="{FF2B5EF4-FFF2-40B4-BE49-F238E27FC236}">
                    <a16:creationId xmlns:a16="http://schemas.microsoft.com/office/drawing/2014/main" id="{585D9491-72CA-F285-D68A-E272A767D2E1}"/>
                  </a:ext>
                </a:extLst>
              </p:cNvPr>
              <p:cNvSpPr/>
              <p:nvPr/>
            </p:nvSpPr>
            <p:spPr>
              <a:xfrm>
                <a:off x="4736121" y="1242415"/>
                <a:ext cx="628726" cy="541731"/>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sp>
            <p:nvSpPr>
              <p:cNvPr id="14" name="Freeform: Shape 13">
                <a:extLst>
                  <a:ext uri="{FF2B5EF4-FFF2-40B4-BE49-F238E27FC236}">
                    <a16:creationId xmlns:a16="http://schemas.microsoft.com/office/drawing/2014/main" id="{16110E5D-11BD-03C8-581D-10319706C3D2}"/>
                  </a:ext>
                </a:extLst>
              </p:cNvPr>
              <p:cNvSpPr/>
              <p:nvPr/>
            </p:nvSpPr>
            <p:spPr>
              <a:xfrm>
                <a:off x="3928976" y="661956"/>
                <a:ext cx="1291863" cy="1117615"/>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1549" tIns="211024" rIns="241549"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Well-led &amp; Efficient</a:t>
                </a:r>
                <a:endParaRPr lang="en-GB" sz="1050" kern="1200">
                  <a:latin typeface="Arial" panose="020B0604020202020204" pitchFamily="34" charset="0"/>
                  <a:cs typeface="Arial" panose="020B0604020202020204" pitchFamily="34" charset="0"/>
                </a:endParaRPr>
              </a:p>
            </p:txBody>
          </p:sp>
          <p:sp>
            <p:nvSpPr>
              <p:cNvPr id="15" name="Hexagon 14">
                <a:extLst>
                  <a:ext uri="{FF2B5EF4-FFF2-40B4-BE49-F238E27FC236}">
                    <a16:creationId xmlns:a16="http://schemas.microsoft.com/office/drawing/2014/main" id="{AF5872B5-07BF-F221-E59E-EB74D0F384D6}"/>
                  </a:ext>
                </a:extLst>
              </p:cNvPr>
              <p:cNvSpPr/>
              <p:nvPr/>
            </p:nvSpPr>
            <p:spPr>
              <a:xfrm>
                <a:off x="5431585" y="2173884"/>
                <a:ext cx="628726" cy="541731"/>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sp>
            <p:nvSpPr>
              <p:cNvPr id="16" name="Freeform: Shape 15">
                <a:extLst>
                  <a:ext uri="{FF2B5EF4-FFF2-40B4-BE49-F238E27FC236}">
                    <a16:creationId xmlns:a16="http://schemas.microsoft.com/office/drawing/2014/main" id="{A1C693FB-8ACB-9BE2-015E-65B32CF0783C}"/>
                  </a:ext>
                </a:extLst>
              </p:cNvPr>
              <p:cNvSpPr/>
              <p:nvPr/>
            </p:nvSpPr>
            <p:spPr>
              <a:xfrm>
                <a:off x="5104772" y="1387787"/>
                <a:ext cx="1291863" cy="1117614"/>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4000" tIns="211024" rIns="144000"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Secure &amp; Resilient Processes</a:t>
                </a:r>
                <a:endParaRPr lang="en-GB" sz="1050" kern="1200">
                  <a:latin typeface="Arial" panose="020B0604020202020204" pitchFamily="34" charset="0"/>
                  <a:cs typeface="Arial" panose="020B0604020202020204" pitchFamily="34" charset="0"/>
                </a:endParaRPr>
              </a:p>
            </p:txBody>
          </p:sp>
          <p:sp>
            <p:nvSpPr>
              <p:cNvPr id="17" name="Hexagon 16">
                <a:extLst>
                  <a:ext uri="{FF2B5EF4-FFF2-40B4-BE49-F238E27FC236}">
                    <a16:creationId xmlns:a16="http://schemas.microsoft.com/office/drawing/2014/main" id="{B0F22CA2-EB75-C885-E93A-B10DF16498BD}"/>
                  </a:ext>
                </a:extLst>
              </p:cNvPr>
              <p:cNvSpPr/>
              <p:nvPr/>
            </p:nvSpPr>
            <p:spPr>
              <a:xfrm>
                <a:off x="4983153" y="3217744"/>
                <a:ext cx="628726" cy="541731"/>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sp>
            <p:nvSpPr>
              <p:cNvPr id="18" name="Freeform: Shape 17">
                <a:extLst>
                  <a:ext uri="{FF2B5EF4-FFF2-40B4-BE49-F238E27FC236}">
                    <a16:creationId xmlns:a16="http://schemas.microsoft.com/office/drawing/2014/main" id="{2549550E-EE09-040D-0BF8-1582FC1D9E97}"/>
                  </a:ext>
                </a:extLst>
              </p:cNvPr>
              <p:cNvSpPr/>
              <p:nvPr/>
            </p:nvSpPr>
            <p:spPr>
              <a:xfrm>
                <a:off x="5104772" y="2645912"/>
                <a:ext cx="1291863" cy="1117614"/>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1549" tIns="211024" rIns="241549"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Support Staff</a:t>
                </a:r>
                <a:endParaRPr lang="en-GB" sz="1050" kern="1200">
                  <a:latin typeface="Arial" panose="020B0604020202020204" pitchFamily="34" charset="0"/>
                  <a:cs typeface="Arial" panose="020B0604020202020204" pitchFamily="34" charset="0"/>
                </a:endParaRPr>
              </a:p>
            </p:txBody>
          </p:sp>
          <p:sp>
            <p:nvSpPr>
              <p:cNvPr id="20" name="Hexagon 19">
                <a:extLst>
                  <a:ext uri="{FF2B5EF4-FFF2-40B4-BE49-F238E27FC236}">
                    <a16:creationId xmlns:a16="http://schemas.microsoft.com/office/drawing/2014/main" id="{5299A327-389B-225B-0AB7-2A308737B702}"/>
                  </a:ext>
                </a:extLst>
              </p:cNvPr>
              <p:cNvSpPr/>
              <p:nvPr/>
            </p:nvSpPr>
            <p:spPr>
              <a:xfrm>
                <a:off x="3757032" y="3372538"/>
                <a:ext cx="628726" cy="541731"/>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sp>
            <p:nvSpPr>
              <p:cNvPr id="22" name="Freeform: Shape 21">
                <a:extLst>
                  <a:ext uri="{FF2B5EF4-FFF2-40B4-BE49-F238E27FC236}">
                    <a16:creationId xmlns:a16="http://schemas.microsoft.com/office/drawing/2014/main" id="{A935C1A7-0297-7034-5F59-E4CED93B4F39}"/>
                  </a:ext>
                </a:extLst>
              </p:cNvPr>
              <p:cNvSpPr/>
              <p:nvPr/>
            </p:nvSpPr>
            <p:spPr>
              <a:xfrm>
                <a:off x="3928976" y="3372962"/>
                <a:ext cx="1291863" cy="1117614"/>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1549" tIns="211024" rIns="241549"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Better Care </a:t>
                </a:r>
                <a:endParaRPr lang="en-GB" sz="1050" kern="1200">
                  <a:latin typeface="Arial" panose="020B0604020202020204" pitchFamily="34" charset="0"/>
                  <a:cs typeface="Arial" panose="020B0604020202020204" pitchFamily="34" charset="0"/>
                </a:endParaRPr>
              </a:p>
            </p:txBody>
          </p:sp>
          <p:sp>
            <p:nvSpPr>
              <p:cNvPr id="27" name="Hexagon 26">
                <a:extLst>
                  <a:ext uri="{FF2B5EF4-FFF2-40B4-BE49-F238E27FC236}">
                    <a16:creationId xmlns:a16="http://schemas.microsoft.com/office/drawing/2014/main" id="{B9C20406-1FD3-5B3E-3A4F-FCF50AAF7F9D}"/>
                  </a:ext>
                </a:extLst>
              </p:cNvPr>
              <p:cNvSpPr/>
              <p:nvPr/>
            </p:nvSpPr>
            <p:spPr>
              <a:xfrm>
                <a:off x="3080199" y="2423414"/>
                <a:ext cx="628726" cy="541731"/>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sp>
            <p:nvSpPr>
              <p:cNvPr id="28" name="Freeform: Shape 27">
                <a:extLst>
                  <a:ext uri="{FF2B5EF4-FFF2-40B4-BE49-F238E27FC236}">
                    <a16:creationId xmlns:a16="http://schemas.microsoft.com/office/drawing/2014/main" id="{DA043099-A3CF-5694-07E3-F21ABBA466BD}"/>
                  </a:ext>
                </a:extLst>
              </p:cNvPr>
              <p:cNvSpPr/>
              <p:nvPr/>
            </p:nvSpPr>
            <p:spPr>
              <a:xfrm>
                <a:off x="2747365" y="2645912"/>
                <a:ext cx="1291863" cy="1117614"/>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1549" tIns="211024" rIns="241549"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Healthy Citizens</a:t>
                </a:r>
                <a:endParaRPr lang="en-GB" sz="1050" kern="1200">
                  <a:latin typeface="Arial" panose="020B0604020202020204" pitchFamily="34" charset="0"/>
                  <a:cs typeface="Arial" panose="020B0604020202020204" pitchFamily="34" charset="0"/>
                </a:endParaRPr>
              </a:p>
            </p:txBody>
          </p:sp>
          <p:sp>
            <p:nvSpPr>
              <p:cNvPr id="30" name="Freeform: Shape 29">
                <a:extLst>
                  <a:ext uri="{FF2B5EF4-FFF2-40B4-BE49-F238E27FC236}">
                    <a16:creationId xmlns:a16="http://schemas.microsoft.com/office/drawing/2014/main" id="{494C4740-0E15-DE34-0B11-D20A4C4B9F96}"/>
                  </a:ext>
                </a:extLst>
              </p:cNvPr>
              <p:cNvSpPr/>
              <p:nvPr/>
            </p:nvSpPr>
            <p:spPr>
              <a:xfrm>
                <a:off x="2747365" y="1387788"/>
                <a:ext cx="1291863" cy="1117612"/>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1549" tIns="211024" rIns="241549"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Empower</a:t>
                </a:r>
                <a:r>
                  <a:rPr lang="en-US" sz="1050" kern="1200" baseline="0">
                    <a:latin typeface="Arial" panose="020B0604020202020204" pitchFamily="34" charset="0"/>
                    <a:cs typeface="Arial" panose="020B0604020202020204" pitchFamily="34" charset="0"/>
                  </a:rPr>
                  <a:t> Patients </a:t>
                </a:r>
                <a:endParaRPr lang="en-GB" sz="1050" kern="1200">
                  <a:latin typeface="Arial" panose="020B0604020202020204" pitchFamily="34" charset="0"/>
                  <a:cs typeface="Arial" panose="020B0604020202020204" pitchFamily="34" charset="0"/>
                </a:endParaRPr>
              </a:p>
            </p:txBody>
          </p:sp>
        </p:grpSp>
      </p:grpSp>
      <p:sp>
        <p:nvSpPr>
          <p:cNvPr id="31" name="Rectangle 30">
            <a:extLst>
              <a:ext uri="{FF2B5EF4-FFF2-40B4-BE49-F238E27FC236}">
                <a16:creationId xmlns:a16="http://schemas.microsoft.com/office/drawing/2014/main" id="{ACA11CE9-E128-2A82-00FE-347044F6EBDA}"/>
              </a:ext>
            </a:extLst>
          </p:cNvPr>
          <p:cNvSpPr/>
          <p:nvPr/>
        </p:nvSpPr>
        <p:spPr>
          <a:xfrm>
            <a:off x="193897" y="698029"/>
            <a:ext cx="5042546" cy="3755512"/>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60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How will we know that our strategy for Digitally Enabling The One Bay Way is </a:t>
            </a:r>
            <a:r>
              <a:rPr lang="en-US" sz="800">
                <a:solidFill>
                  <a:srgbClr val="1F355E"/>
                </a:solidFill>
                <a:latin typeface="Arial" panose="020B0604020202020204" pitchFamily="34" charset="0"/>
                <a:ea typeface="+mn-ea"/>
                <a:cs typeface="Arial" panose="020B0604020202020204" pitchFamily="34" charset="0"/>
                <a:sym typeface="Helvetica Neue Medium"/>
              </a:rPr>
              <a:t>working and where should be expect to see benefits?</a:t>
            </a:r>
            <a:endParaRPr lang="en-US" sz="800" b="0">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60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Our Measure of Success framework </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identifies the 6 key pillars that a successful </a:t>
            </a:r>
            <a:r>
              <a:rPr kumimoji="0" lang="en-GB" sz="800" b="0" i="0" u="non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strategy will achieve for Swansea Bay. </a:t>
            </a:r>
            <a:r>
              <a:rPr lang="en-GB" sz="800" b="0">
                <a:solidFill>
                  <a:srgbClr val="1F355E"/>
                </a:solidFill>
                <a:latin typeface="Arial" panose="020B0604020202020204" pitchFamily="34" charset="0"/>
                <a:ea typeface="+mn-ea"/>
                <a:cs typeface="Arial" panose="020B0604020202020204" pitchFamily="34" charset="0"/>
                <a:sym typeface="Helvetica Neue Medium"/>
              </a:rPr>
              <a:t>Each of our proposed digital solutions must work towards one or more of these pillars to deliver impactful benefits and improved outcomes for citizens, patients, clinicians and system colleagues. </a:t>
            </a:r>
            <a:endParaRPr lang="en-GB" sz="800">
              <a:solidFill>
                <a:srgbClr val="1F355E"/>
              </a:solidFill>
              <a:latin typeface="Arial" panose="020B0604020202020204" pitchFamily="34" charset="0"/>
              <a:ea typeface="+mn-ea"/>
              <a:cs typeface="Arial" panose="020B0604020202020204" pitchFamily="34" charset="0"/>
              <a:sym typeface="Helvetica Neue Medium"/>
            </a:endParaRPr>
          </a:p>
          <a:p>
            <a:pPr marL="228600" indent="-228600" algn="l" defTabSz="825500">
              <a:spcAft>
                <a:spcPts val="600"/>
              </a:spcAft>
              <a:buFont typeface="+mj-lt"/>
              <a:buAutoNum type="arabicPeriod"/>
            </a:pPr>
            <a:r>
              <a:rPr lang="en-GB" sz="800">
                <a:solidFill>
                  <a:srgbClr val="1F355E"/>
                </a:solidFill>
                <a:latin typeface="Arial" panose="020B0604020202020204" pitchFamily="34" charset="0"/>
                <a:ea typeface="+mn-ea"/>
                <a:cs typeface="Arial" panose="020B0604020202020204" pitchFamily="34" charset="0"/>
                <a:sym typeface="Helvetica Neue Medium"/>
              </a:rPr>
              <a:t>Well-led &amp; Efficient: </a:t>
            </a:r>
            <a:r>
              <a:rPr lang="en-GB" sz="800" b="0">
                <a:solidFill>
                  <a:srgbClr val="1F355E"/>
                </a:solidFill>
                <a:latin typeface="Arial" panose="020B0604020202020204" pitchFamily="34" charset="0"/>
                <a:ea typeface="+mn-ea"/>
                <a:cs typeface="Arial" panose="020B0604020202020204" pitchFamily="34" charset="0"/>
                <a:sym typeface="Helvetica Neue Medium"/>
              </a:rPr>
              <a:t>Inclusive, collaborative and compassionate leadership drives the strategy forward using an evidence-based understanding of the most effective use of resources to support our teams to deliver digitally enabled service-led transformation. Leadership ensures the strategy capitalises on the increases in efficiency that digital maturity can deliver.  </a:t>
            </a:r>
          </a:p>
          <a:p>
            <a:pPr marL="228600" indent="-228600" algn="l" defTabSz="825500">
              <a:spcAft>
                <a:spcPts val="600"/>
              </a:spcAft>
              <a:buFont typeface="+mj-lt"/>
              <a:buAutoNum type="arabicPeriod"/>
            </a:pPr>
            <a:r>
              <a:rPr lang="en-GB" sz="800">
                <a:solidFill>
                  <a:srgbClr val="1F355E"/>
                </a:solidFill>
                <a:latin typeface="Arial" panose="020B0604020202020204" pitchFamily="34" charset="0"/>
                <a:ea typeface="+mn-ea"/>
                <a:cs typeface="Arial" panose="020B0604020202020204" pitchFamily="34" charset="0"/>
                <a:sym typeface="Helvetica Neue Medium"/>
              </a:rPr>
              <a:t>Secure &amp; Resilient Processes</a:t>
            </a:r>
            <a:r>
              <a:rPr lang="en-GB" sz="800" b="0">
                <a:solidFill>
                  <a:srgbClr val="1F355E"/>
                </a:solidFill>
                <a:latin typeface="Arial" panose="020B0604020202020204" pitchFamily="34" charset="0"/>
                <a:ea typeface="+mn-ea"/>
                <a:cs typeface="Arial" panose="020B0604020202020204" pitchFamily="34" charset="0"/>
                <a:sym typeface="Helvetica Neue Medium"/>
              </a:rPr>
              <a:t>: We earn the upmost trust of our citizens by maintaining robust cyber security and handling their data securely and in accordance with the Caldicott principles. Our digital strategy ensures that we are forward facing in identifying and pre-emptively responding to safety alerts and cyber risks to ensure continuity of service. </a:t>
            </a:r>
            <a:endParaRPr lang="en-GB" sz="800">
              <a:solidFill>
                <a:srgbClr val="1F355E"/>
              </a:solidFill>
              <a:latin typeface="Arial" panose="020B0604020202020204" pitchFamily="34" charset="0"/>
              <a:ea typeface="+mn-ea"/>
              <a:cs typeface="Arial" panose="020B0604020202020204" pitchFamily="34" charset="0"/>
              <a:sym typeface="Helvetica Neue Medium"/>
            </a:endParaRPr>
          </a:p>
          <a:p>
            <a:pPr marL="228600" indent="-228600" algn="l" defTabSz="825500">
              <a:spcAft>
                <a:spcPts val="600"/>
              </a:spcAft>
              <a:buFont typeface="+mj-lt"/>
              <a:buAutoNum type="arabicPeriod"/>
            </a:pPr>
            <a:r>
              <a:rPr lang="en-GB" sz="800">
                <a:solidFill>
                  <a:srgbClr val="1F355E"/>
                </a:solidFill>
                <a:latin typeface="Arial" panose="020B0604020202020204" pitchFamily="34" charset="0"/>
                <a:ea typeface="+mn-ea"/>
                <a:cs typeface="Arial" panose="020B0604020202020204" pitchFamily="34" charset="0"/>
                <a:sym typeface="Helvetica Neue Medium"/>
              </a:rPr>
              <a:t>Support Staff: </a:t>
            </a:r>
            <a:r>
              <a:rPr lang="en-GB" sz="800" b="0">
                <a:solidFill>
                  <a:srgbClr val="1F355E"/>
                </a:solidFill>
                <a:latin typeface="Arial" panose="020B0604020202020204" pitchFamily="34" charset="0"/>
                <a:ea typeface="+mn-ea"/>
                <a:cs typeface="Arial" panose="020B0604020202020204" pitchFamily="34" charset="0"/>
                <a:sym typeface="Helvetica Neue Medium"/>
              </a:rPr>
              <a:t>Our staff are the strength of our organisation. Our strategy increases digital literacy and confidence across our organisation, enabling colleagues to work optimally with data and digital solutions to improve the care they deliver for patients. </a:t>
            </a:r>
          </a:p>
          <a:p>
            <a:pPr marL="228600" indent="-228600" algn="l" defTabSz="825500">
              <a:spcAft>
                <a:spcPts val="600"/>
              </a:spcAft>
              <a:buFont typeface="+mj-lt"/>
              <a:buAutoNum type="arabicPeriod"/>
            </a:pPr>
            <a:r>
              <a:rPr lang="en-GB" sz="800">
                <a:solidFill>
                  <a:srgbClr val="1F355E"/>
                </a:solidFill>
                <a:latin typeface="Arial" panose="020B0604020202020204" pitchFamily="34" charset="0"/>
                <a:ea typeface="+mn-ea"/>
                <a:cs typeface="Arial" panose="020B0604020202020204" pitchFamily="34" charset="0"/>
                <a:sym typeface="Helvetica Neue Medium"/>
              </a:rPr>
              <a:t>Better Care: </a:t>
            </a:r>
            <a:r>
              <a:rPr lang="en-GB" sz="800" b="0">
                <a:solidFill>
                  <a:srgbClr val="1F355E"/>
                </a:solidFill>
                <a:latin typeface="Arial" panose="020B0604020202020204" pitchFamily="34" charset="0"/>
                <a:ea typeface="+mn-ea"/>
                <a:cs typeface="Arial" panose="020B0604020202020204" pitchFamily="34" charset="0"/>
                <a:sym typeface="Helvetica Neue Medium"/>
              </a:rPr>
              <a:t>Our digital and data initiatives enable us to provide better care to our citizens, which is safer, higher quality and timelier, leading to better outcomes, delivering better value and improving efficiency. Digital and data solutions enhance services for patients, reduce unwarranted variation and positively transform care delivery. </a:t>
            </a:r>
          </a:p>
          <a:p>
            <a:pPr marL="228600" indent="-228600" algn="l" defTabSz="825500">
              <a:spcAft>
                <a:spcPts val="600"/>
              </a:spcAft>
              <a:buFont typeface="+mj-lt"/>
              <a:buAutoNum type="arabicPeriod"/>
            </a:pPr>
            <a:r>
              <a:rPr lang="en-GB" sz="800">
                <a:solidFill>
                  <a:srgbClr val="1F355E"/>
                </a:solidFill>
                <a:latin typeface="Arial" panose="020B0604020202020204" pitchFamily="34" charset="0"/>
                <a:ea typeface="+mn-ea"/>
                <a:cs typeface="Arial" panose="020B0604020202020204" pitchFamily="34" charset="0"/>
                <a:sym typeface="Helvetica Neue Medium"/>
              </a:rPr>
              <a:t>Healthy Citizens</a:t>
            </a:r>
            <a:r>
              <a:rPr lang="en-GB" sz="800" b="0">
                <a:solidFill>
                  <a:srgbClr val="1F355E"/>
                </a:solidFill>
                <a:latin typeface="Arial" panose="020B0604020202020204" pitchFamily="34" charset="0"/>
                <a:ea typeface="+mn-ea"/>
                <a:cs typeface="Arial" panose="020B0604020202020204" pitchFamily="34" charset="0"/>
                <a:sym typeface="Helvetica Neue Medium"/>
              </a:rPr>
              <a:t>: We make best use data and digital services to improve the health and wellbeing of our population, using data insights and analytics to make data-driven decisions that improve health outcomes, improve access for underserved communities and reduce health inequalities.</a:t>
            </a:r>
          </a:p>
          <a:p>
            <a:pPr marL="228600" marR="0" indent="-228600" algn="l" defTabSz="825500" rtl="0" fontAlgn="auto" latinLnBrk="0" hangingPunct="0">
              <a:lnSpc>
                <a:spcPct val="100000"/>
              </a:lnSpc>
              <a:spcBef>
                <a:spcPts val="0"/>
              </a:spcBef>
              <a:spcAft>
                <a:spcPts val="600"/>
              </a:spcAft>
              <a:buClrTx/>
              <a:buSzTx/>
              <a:buFont typeface="+mj-lt"/>
              <a:buAutoNum type="arabicPeriod"/>
              <a:tabLst/>
            </a:pPr>
            <a:r>
              <a:rPr lang="en-GB" sz="800">
                <a:solidFill>
                  <a:srgbClr val="1F355E"/>
                </a:solidFill>
                <a:latin typeface="Arial" panose="020B0604020202020204" pitchFamily="34" charset="0"/>
                <a:ea typeface="+mn-ea"/>
                <a:cs typeface="Arial" panose="020B0604020202020204" pitchFamily="34" charset="0"/>
                <a:sym typeface="Helvetica Neue Medium"/>
              </a:rPr>
              <a:t>Empower Patients</a:t>
            </a:r>
            <a:r>
              <a:rPr lang="en-GB" sz="800" b="0">
                <a:solidFill>
                  <a:srgbClr val="1F355E"/>
                </a:solidFill>
                <a:latin typeface="Arial" panose="020B0604020202020204" pitchFamily="34" charset="0"/>
                <a:ea typeface="+mn-ea"/>
                <a:cs typeface="Arial" panose="020B0604020202020204" pitchFamily="34" charset="0"/>
                <a:sym typeface="Helvetica Neue Medium"/>
              </a:rPr>
              <a:t>: Patients are at the centre of our mission. Our digital strategy empowers patients to play an active and meaningful role in managing their health and keeping well.</a:t>
            </a:r>
          </a:p>
          <a:p>
            <a:pPr marL="228600" marR="0" indent="-228600" algn="l" defTabSz="825500" rtl="0" fontAlgn="auto" latinLnBrk="0" hangingPunct="0">
              <a:lnSpc>
                <a:spcPct val="100000"/>
              </a:lnSpc>
              <a:spcBef>
                <a:spcPts val="0"/>
              </a:spcBef>
              <a:spcAft>
                <a:spcPts val="600"/>
              </a:spcAft>
              <a:buClrTx/>
              <a:buSzTx/>
              <a:buFont typeface="+mj-lt"/>
              <a:buAutoNum type="arabicPeriod"/>
              <a:tabLst/>
            </a:pPr>
            <a:endParaRPr lang="en-GB" sz="800" b="0">
              <a:solidFill>
                <a:schemeClr val="tx1"/>
              </a:solidFill>
              <a:latin typeface="+mn-lt"/>
              <a:ea typeface="+mn-ea"/>
              <a:cs typeface="+mn-cs"/>
              <a:sym typeface="Helvetica Neue Medium"/>
            </a:endParaRPr>
          </a:p>
          <a:p>
            <a:pPr marL="228600" marR="0" indent="-228600" algn="l" defTabSz="825500" rtl="0" fontAlgn="auto" latinLnBrk="0" hangingPunct="0">
              <a:lnSpc>
                <a:spcPct val="100000"/>
              </a:lnSpc>
              <a:spcBef>
                <a:spcPts val="0"/>
              </a:spcBef>
              <a:spcAft>
                <a:spcPts val="600"/>
              </a:spcAft>
              <a:buClrTx/>
              <a:buSzTx/>
              <a:buFont typeface="+mj-lt"/>
              <a:buAutoNum type="arabicPeriod"/>
              <a:tabLst/>
            </a:pP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a:p>
            <a:pPr marL="0" marR="0" indent="0" algn="l" defTabSz="825500" rtl="0" fontAlgn="auto" latinLnBrk="0" hangingPunct="0">
              <a:lnSpc>
                <a:spcPct val="100000"/>
              </a:lnSpc>
              <a:spcBef>
                <a:spcPts val="0"/>
              </a:spcBef>
              <a:spcAft>
                <a:spcPts val="600"/>
              </a:spcAft>
              <a:buClrTx/>
              <a:buSzTx/>
              <a:buFontTx/>
              <a:buNone/>
              <a:tabLst/>
            </a:pP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6" name="Graphic 5" descr="Care with solid fill">
            <a:extLst>
              <a:ext uri="{FF2B5EF4-FFF2-40B4-BE49-F238E27FC236}">
                <a16:creationId xmlns:a16="http://schemas.microsoft.com/office/drawing/2014/main" id="{602713F2-079B-E1DB-16AD-E6F488EE528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136089" y="3384878"/>
            <a:ext cx="320760" cy="320760"/>
          </a:xfrm>
          <a:prstGeom prst="rect">
            <a:avLst/>
          </a:prstGeom>
        </p:spPr>
      </p:pic>
      <p:pic>
        <p:nvPicPr>
          <p:cNvPr id="8" name="Graphic 7" descr="Business Growth with solid fill">
            <a:extLst>
              <a:ext uri="{FF2B5EF4-FFF2-40B4-BE49-F238E27FC236}">
                <a16:creationId xmlns:a16="http://schemas.microsoft.com/office/drawing/2014/main" id="{E976889E-6BD9-F925-61D1-06F926E4EA8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44286" y="2751684"/>
            <a:ext cx="320760" cy="320760"/>
          </a:xfrm>
          <a:prstGeom prst="rect">
            <a:avLst/>
          </a:prstGeom>
        </p:spPr>
      </p:pic>
      <p:pic>
        <p:nvPicPr>
          <p:cNvPr id="10" name="Graphic 9" descr="Lock with solid fill">
            <a:extLst>
              <a:ext uri="{FF2B5EF4-FFF2-40B4-BE49-F238E27FC236}">
                <a16:creationId xmlns:a16="http://schemas.microsoft.com/office/drawing/2014/main" id="{EDF61170-C56A-936E-0B1D-957407A69F64}"/>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348039" y="1671583"/>
            <a:ext cx="291356" cy="291356"/>
          </a:xfrm>
          <a:prstGeom prst="rect">
            <a:avLst/>
          </a:prstGeom>
        </p:spPr>
      </p:pic>
      <p:pic>
        <p:nvPicPr>
          <p:cNvPr id="21" name="Graphic 20" descr="Management with solid fill">
            <a:extLst>
              <a:ext uri="{FF2B5EF4-FFF2-40B4-BE49-F238E27FC236}">
                <a16:creationId xmlns:a16="http://schemas.microsoft.com/office/drawing/2014/main" id="{9CF9252F-65DD-B6D6-2470-F590612808A3}"/>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136089" y="1100418"/>
            <a:ext cx="320760" cy="320760"/>
          </a:xfrm>
          <a:prstGeom prst="rect">
            <a:avLst/>
          </a:prstGeom>
        </p:spPr>
      </p:pic>
      <p:pic>
        <p:nvPicPr>
          <p:cNvPr id="24" name="Graphic 23" descr="Group success with solid fill">
            <a:extLst>
              <a:ext uri="{FF2B5EF4-FFF2-40B4-BE49-F238E27FC236}">
                <a16:creationId xmlns:a16="http://schemas.microsoft.com/office/drawing/2014/main" id="{98355B0E-17A9-33D0-3403-29D6395E1C2B}"/>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906679" y="1678217"/>
            <a:ext cx="320760" cy="320760"/>
          </a:xfrm>
          <a:prstGeom prst="rect">
            <a:avLst/>
          </a:prstGeom>
        </p:spPr>
      </p:pic>
      <p:pic>
        <p:nvPicPr>
          <p:cNvPr id="26" name="Graphic 25" descr="Doctor female with solid fill">
            <a:extLst>
              <a:ext uri="{FF2B5EF4-FFF2-40B4-BE49-F238E27FC236}">
                <a16:creationId xmlns:a16="http://schemas.microsoft.com/office/drawing/2014/main" id="{6D87C280-570E-D9CD-C123-656322B34E49}"/>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8333215" y="2759102"/>
            <a:ext cx="320760" cy="320760"/>
          </a:xfrm>
          <a:prstGeom prst="rect">
            <a:avLst/>
          </a:prstGeom>
        </p:spPr>
      </p:pic>
      <p:sp>
        <p:nvSpPr>
          <p:cNvPr id="7" name="TextBox 6">
            <a:extLst>
              <a:ext uri="{FF2B5EF4-FFF2-40B4-BE49-F238E27FC236}">
                <a16:creationId xmlns:a16="http://schemas.microsoft.com/office/drawing/2014/main" id="{4B941876-237F-4AC1-0F85-B516EF3D07EE}"/>
              </a:ext>
            </a:extLst>
          </p:cNvPr>
          <p:cNvSpPr txBox="1"/>
          <p:nvPr/>
        </p:nvSpPr>
        <p:spPr>
          <a:xfrm>
            <a:off x="7803039" y="3868766"/>
            <a:ext cx="1465403" cy="584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r>
              <a:rPr lang="en-GB" sz="800" b="0" i="1">
                <a:solidFill>
                  <a:srgbClr val="1F355E"/>
                </a:solidFill>
                <a:latin typeface="Arial" panose="020B0604020202020204" pitchFamily="34" charset="0"/>
                <a:ea typeface="+mn-ea"/>
                <a:cs typeface="Arial" panose="020B0604020202020204" pitchFamily="34" charset="0"/>
                <a:sym typeface="Helvetica Neue Medium"/>
              </a:rPr>
              <a:t>Tailored for Swansea Bay and adapted from </a:t>
            </a:r>
            <a:r>
              <a:rPr kumimoji="0" lang="en-GB" sz="800" b="0" i="1"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NHS England’s ‘</a:t>
            </a:r>
            <a:r>
              <a:rPr kumimoji="0" lang="en-GB" sz="800" b="0" i="1"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hlinkClick r:id="rId15">
                  <a:extLst>
                    <a:ext uri="{A12FA001-AC4F-418D-AE19-62706E023703}">
                      <ahyp:hlinkClr xmlns:ahyp="http://schemas.microsoft.com/office/drawing/2018/hyperlinkcolor" val="tx"/>
                    </a:ext>
                  </a:extLst>
                </a:hlinkClick>
              </a:rPr>
              <a:t>What Good Looks Like Programme</a:t>
            </a:r>
            <a:r>
              <a:rPr kumimoji="0" lang="en-GB" sz="800" b="0" i="1"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endParaRPr lang="en-GB" sz="800" i="1">
              <a:solidFill>
                <a:srgbClr val="1F355E"/>
              </a:solidFill>
              <a:latin typeface="Arial" panose="020B0604020202020204" pitchFamily="34" charset="0"/>
              <a:cs typeface="Arial" panose="020B0604020202020204" pitchFamily="34" charset="0"/>
            </a:endParaRPr>
          </a:p>
        </p:txBody>
      </p:sp>
      <p:sp>
        <p:nvSpPr>
          <p:cNvPr id="19" name="Title 1">
            <a:extLst>
              <a:ext uri="{FF2B5EF4-FFF2-40B4-BE49-F238E27FC236}">
                <a16:creationId xmlns:a16="http://schemas.microsoft.com/office/drawing/2014/main" id="{39081CCC-99EA-1BEA-EC09-F236C106A589}"/>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Our Measures of Success Framework</a:t>
            </a:r>
          </a:p>
        </p:txBody>
      </p:sp>
      <p:pic>
        <p:nvPicPr>
          <p:cNvPr id="2" name="Picture 1">
            <a:extLst>
              <a:ext uri="{FF2B5EF4-FFF2-40B4-BE49-F238E27FC236}">
                <a16:creationId xmlns:a16="http://schemas.microsoft.com/office/drawing/2014/main" id="{0837528A-BB37-6974-AC9D-FEED7273EF3C}"/>
              </a:ext>
            </a:extLst>
          </p:cNvPr>
          <p:cNvPicPr>
            <a:picLocks noChangeAspect="1"/>
          </p:cNvPicPr>
          <p:nvPr/>
        </p:nvPicPr>
        <p:blipFill>
          <a:blip r:embed="rId16"/>
          <a:stretch>
            <a:fillRect/>
          </a:stretch>
        </p:blipFill>
        <p:spPr>
          <a:xfrm>
            <a:off x="175986" y="4629038"/>
            <a:ext cx="1214664" cy="375442"/>
          </a:xfrm>
          <a:prstGeom prst="rect">
            <a:avLst/>
          </a:prstGeom>
        </p:spPr>
      </p:pic>
      <p:sp>
        <p:nvSpPr>
          <p:cNvPr id="3" name="Footer Placeholder 3">
            <a:extLst>
              <a:ext uri="{FF2B5EF4-FFF2-40B4-BE49-F238E27FC236}">
                <a16:creationId xmlns:a16="http://schemas.microsoft.com/office/drawing/2014/main" id="{201CA631-F993-0D48-7D29-711F443E4901}"/>
              </a:ext>
            </a:extLst>
          </p:cNvPr>
          <p:cNvSpPr txBox="1">
            <a:spLocks/>
          </p:cNvSpPr>
          <p:nvPr/>
        </p:nvSpPr>
        <p:spPr>
          <a:xfrm>
            <a:off x="2052049" y="4613347"/>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35" name="Group 34">
            <a:extLst>
              <a:ext uri="{FF2B5EF4-FFF2-40B4-BE49-F238E27FC236}">
                <a16:creationId xmlns:a16="http://schemas.microsoft.com/office/drawing/2014/main" id="{3BB4676C-37E2-E16B-5D50-26DFD4819B3B}"/>
              </a:ext>
            </a:extLst>
          </p:cNvPr>
          <p:cNvGrpSpPr/>
          <p:nvPr/>
        </p:nvGrpSpPr>
        <p:grpSpPr>
          <a:xfrm>
            <a:off x="-1" y="-5787"/>
            <a:ext cx="9143998" cy="165595"/>
            <a:chOff x="374266" y="2474302"/>
            <a:chExt cx="13719657" cy="820603"/>
          </a:xfrm>
        </p:grpSpPr>
        <p:sp>
          <p:nvSpPr>
            <p:cNvPr id="23" name="Arrow: Pentagon 22">
              <a:extLst>
                <a:ext uri="{FF2B5EF4-FFF2-40B4-BE49-F238E27FC236}">
                  <a16:creationId xmlns:a16="http://schemas.microsoft.com/office/drawing/2014/main" id="{03C2E66A-D718-BCBF-B027-FCAD72D22D6D}"/>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5" name="Arrow: Chevron 24">
              <a:extLst>
                <a:ext uri="{FF2B5EF4-FFF2-40B4-BE49-F238E27FC236}">
                  <a16:creationId xmlns:a16="http://schemas.microsoft.com/office/drawing/2014/main" id="{7D438CA6-8B2B-237E-BEFB-78651DEFBA12}"/>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9" name="Arrow: Chevron 28">
              <a:extLst>
                <a:ext uri="{FF2B5EF4-FFF2-40B4-BE49-F238E27FC236}">
                  <a16:creationId xmlns:a16="http://schemas.microsoft.com/office/drawing/2014/main" id="{2DD71318-C9EB-96F0-DA0F-2923847E2583}"/>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32" name="Arrow: Chevron 31">
              <a:extLst>
                <a:ext uri="{FF2B5EF4-FFF2-40B4-BE49-F238E27FC236}">
                  <a16:creationId xmlns:a16="http://schemas.microsoft.com/office/drawing/2014/main" id="{3E9303E9-B9E5-D084-84DB-085F9727F140}"/>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33" name="Arrow: Chevron 32">
              <a:extLst>
                <a:ext uri="{FF2B5EF4-FFF2-40B4-BE49-F238E27FC236}">
                  <a16:creationId xmlns:a16="http://schemas.microsoft.com/office/drawing/2014/main" id="{09D5899F-0C16-9C62-9976-600F23D302F4}"/>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34" name="Arrow: Chevron 33">
              <a:extLst>
                <a:ext uri="{FF2B5EF4-FFF2-40B4-BE49-F238E27FC236}">
                  <a16:creationId xmlns:a16="http://schemas.microsoft.com/office/drawing/2014/main" id="{9075B69F-746A-166C-C979-71CC7E7962A7}"/>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23279485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25CBB-E006-EDCF-14B2-14C2B0A49CD0}"/>
            </a:ext>
          </a:extLst>
        </p:cNvPr>
        <p:cNvGrpSpPr/>
        <p:nvPr/>
      </p:nvGrpSpPr>
      <p:grpSpPr>
        <a:xfrm>
          <a:off x="0" y="0"/>
          <a:ext cx="0" cy="0"/>
          <a:chOff x="0" y="0"/>
          <a:chExt cx="0" cy="0"/>
        </a:xfrm>
      </p:grpSpPr>
      <p:pic>
        <p:nvPicPr>
          <p:cNvPr id="67" name="Picture 66">
            <a:extLst>
              <a:ext uri="{FF2B5EF4-FFF2-40B4-BE49-F238E27FC236}">
                <a16:creationId xmlns:a16="http://schemas.microsoft.com/office/drawing/2014/main" id="{12BB625B-CECA-1AF0-BB56-958A054D871C}"/>
              </a:ext>
            </a:extLst>
          </p:cNvPr>
          <p:cNvPicPr>
            <a:picLocks noChangeAspect="1"/>
          </p:cNvPicPr>
          <p:nvPr/>
        </p:nvPicPr>
        <p:blipFill rotWithShape="1">
          <a:blip r:embed="rId3"/>
          <a:srcRect l="6854" t="2216"/>
          <a:stretch/>
        </p:blipFill>
        <p:spPr>
          <a:xfrm flipH="1">
            <a:off x="3912498" y="1110690"/>
            <a:ext cx="5083460" cy="3324509"/>
          </a:xfrm>
          <a:prstGeom prst="rect">
            <a:avLst/>
          </a:prstGeom>
          <a:ln>
            <a:noFill/>
          </a:ln>
        </p:spPr>
      </p:pic>
      <p:sp>
        <p:nvSpPr>
          <p:cNvPr id="3" name="Rectangle 2">
            <a:extLst>
              <a:ext uri="{FF2B5EF4-FFF2-40B4-BE49-F238E27FC236}">
                <a16:creationId xmlns:a16="http://schemas.microsoft.com/office/drawing/2014/main" id="{DAB6177C-0D53-A37C-715A-9333C7953E92}"/>
              </a:ext>
            </a:extLst>
          </p:cNvPr>
          <p:cNvSpPr/>
          <p:nvPr/>
        </p:nvSpPr>
        <p:spPr>
          <a:xfrm>
            <a:off x="142875" y="1110690"/>
            <a:ext cx="6131007" cy="3324509"/>
          </a:xfrm>
          <a:prstGeom prst="rect">
            <a:avLst/>
          </a:prstGeom>
          <a:solidFill>
            <a:schemeClr val="bg1"/>
          </a:solid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500">
              <a:buFont typeface="Arial" panose="020B0604020202020204" pitchFamily="34" charset="0"/>
              <a:buChar char="•"/>
            </a:pPr>
            <a:r>
              <a:rPr lang="en-GB" sz="1050" b="0">
                <a:solidFill>
                  <a:srgbClr val="1F355E"/>
                </a:solidFill>
                <a:latin typeface="Arial" panose="020B0604020202020204" pitchFamily="34" charset="0"/>
                <a:ea typeface="+mn-ea"/>
                <a:cs typeface="Arial" panose="020B0604020202020204" pitchFamily="34" charset="0"/>
              </a:rPr>
              <a:t>Delivering this strategy requires a fundamental shift in ways of working, with digital no longer just the work of the Digital Services team, but the responsibility of the whole organisation with service-led transformation the key driver for realising improved outcomes for the people of Swansea Bay. </a:t>
            </a:r>
            <a:br>
              <a:rPr lang="en-GB" sz="1050" b="0">
                <a:solidFill>
                  <a:srgbClr val="1F355E"/>
                </a:solidFill>
                <a:latin typeface="Arial" panose="020B0604020202020204" pitchFamily="34" charset="0"/>
                <a:ea typeface="+mn-ea"/>
                <a:cs typeface="Arial" panose="020B0604020202020204" pitchFamily="34" charset="0"/>
              </a:rPr>
            </a:br>
            <a:endParaRPr lang="en-GB" sz="1050" b="0">
              <a:solidFill>
                <a:srgbClr val="1F355E"/>
              </a:solidFill>
              <a:latin typeface="Arial" panose="020B0604020202020204" pitchFamily="34" charset="0"/>
              <a:ea typeface="+mn-ea"/>
              <a:cs typeface="Arial" panose="020B0604020202020204" pitchFamily="34" charset="0"/>
            </a:endParaRPr>
          </a:p>
          <a:p>
            <a:pPr marL="171450" indent="-171450" algn="l" defTabSz="825500">
              <a:buFont typeface="Arial" panose="020B0604020202020204" pitchFamily="34" charset="0"/>
              <a:buChar char="•"/>
            </a:pPr>
            <a:r>
              <a:rPr lang="en-GB" sz="1050" b="0">
                <a:solidFill>
                  <a:srgbClr val="1F355E"/>
                </a:solidFill>
                <a:latin typeface="Arial" panose="020B0604020202020204" pitchFamily="34" charset="0"/>
                <a:ea typeface="+mn-ea"/>
                <a:cs typeface="Arial" panose="020B0604020202020204" pitchFamily="34" charset="0"/>
              </a:rPr>
              <a:t>To support this, we will need much greater clarity on roles and responsibilities across digital and non-digital teams and to ensure that our organisational structure doesn’t encourage siloed working or the creation of digital solutions that only support one part of the system. </a:t>
            </a:r>
            <a:br>
              <a:rPr lang="en-GB" sz="1050" b="0">
                <a:solidFill>
                  <a:srgbClr val="1F355E"/>
                </a:solidFill>
                <a:latin typeface="Arial" panose="020B0604020202020204" pitchFamily="34" charset="0"/>
                <a:ea typeface="+mn-ea"/>
                <a:cs typeface="Arial" panose="020B0604020202020204" pitchFamily="34" charset="0"/>
              </a:rPr>
            </a:br>
            <a:endParaRPr lang="en-GB" sz="1050" b="0">
              <a:solidFill>
                <a:srgbClr val="1F355E"/>
              </a:solidFill>
              <a:latin typeface="Arial" panose="020B0604020202020204" pitchFamily="34" charset="0"/>
              <a:ea typeface="+mn-ea"/>
              <a:cs typeface="Arial" panose="020B0604020202020204" pitchFamily="34" charset="0"/>
            </a:endParaRPr>
          </a:p>
          <a:p>
            <a:pPr marL="171450" indent="-171450" algn="l" defTabSz="825500">
              <a:buFont typeface="Arial" panose="020B0604020202020204" pitchFamily="34" charset="0"/>
              <a:buChar char="•"/>
            </a:pPr>
            <a:r>
              <a:rPr lang="en-GB" sz="1050" b="0">
                <a:solidFill>
                  <a:srgbClr val="1F355E"/>
                </a:solidFill>
                <a:latin typeface="Arial" panose="020B0604020202020204" pitchFamily="34" charset="0"/>
                <a:ea typeface="+mn-ea"/>
                <a:cs typeface="Arial" panose="020B0604020202020204" pitchFamily="34" charset="0"/>
              </a:rPr>
              <a:t>The people in the Digital Services team are a huge asset to our organisation. However, there is currently a tendency for them to take on too much as they try to fight every fire rather than being able to focus on the work that will most benefit the system overall. The result is that our digital people often struggle with work-life balance and are not being stretched to work on projects that make full use of their skills and expertise. This strategy can support SBU to deliver impactful digital transformation sustainably whilst looking after, and making best use of, our digital people. </a:t>
            </a:r>
            <a:br>
              <a:rPr lang="en-GB" sz="1050" b="0">
                <a:solidFill>
                  <a:srgbClr val="1F355E"/>
                </a:solidFill>
                <a:latin typeface="Arial" panose="020B0604020202020204" pitchFamily="34" charset="0"/>
                <a:ea typeface="+mn-ea"/>
                <a:cs typeface="Arial" panose="020B0604020202020204" pitchFamily="34" charset="0"/>
              </a:rPr>
            </a:br>
            <a:endParaRPr lang="en-GB" sz="1050" b="0">
              <a:solidFill>
                <a:srgbClr val="1F355E"/>
              </a:solidFill>
              <a:latin typeface="Arial" panose="020B0604020202020204" pitchFamily="34" charset="0"/>
              <a:ea typeface="+mn-ea"/>
              <a:cs typeface="Arial" panose="020B0604020202020204" pitchFamily="34" charset="0"/>
            </a:endParaRPr>
          </a:p>
          <a:p>
            <a:pPr marL="171450" indent="-171450" algn="l" defTabSz="825500">
              <a:buFont typeface="Arial" panose="020B0604020202020204" pitchFamily="34" charset="0"/>
              <a:buChar char="•"/>
            </a:pPr>
            <a:r>
              <a:rPr lang="en-GB" sz="1050" b="0">
                <a:solidFill>
                  <a:srgbClr val="1F355E"/>
                </a:solidFill>
                <a:latin typeface="Arial" panose="020B0604020202020204" pitchFamily="34" charset="0"/>
                <a:ea typeface="+mn-ea"/>
                <a:cs typeface="Arial" panose="020B0604020202020204" pitchFamily="34" charset="0"/>
              </a:rPr>
              <a:t>Through the extensive engagement undertaken for this strategy, feedback consistently highlighted  an EPR model and the capability to do advanced, predictive data analytics as the key priorities most important to our teams. Delivering these priorities together will require some tough decisions with Digital Services teams being more discerning about what they say “yes” to and stopping projects that aren’t either business critical or focussed on achieving the future vision.</a:t>
            </a:r>
          </a:p>
        </p:txBody>
      </p:sp>
      <p:sp>
        <p:nvSpPr>
          <p:cNvPr id="4" name="Rectangle: Rounded Corners 3">
            <a:extLst>
              <a:ext uri="{FF2B5EF4-FFF2-40B4-BE49-F238E27FC236}">
                <a16:creationId xmlns:a16="http://schemas.microsoft.com/office/drawing/2014/main" id="{8D724BE8-0F57-FEB8-1A00-F2D48C67C906}"/>
              </a:ext>
            </a:extLst>
          </p:cNvPr>
          <p:cNvSpPr/>
          <p:nvPr/>
        </p:nvSpPr>
        <p:spPr>
          <a:xfrm>
            <a:off x="142875" y="580907"/>
            <a:ext cx="6131007" cy="423548"/>
          </a:xfrm>
          <a:prstGeom prst="round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kern="1200">
                <a:solidFill>
                  <a:prstClr val="white"/>
                </a:solidFill>
                <a:latin typeface="Arial Black" panose="020B0A04020102020204" pitchFamily="34" charset="0"/>
              </a:rPr>
              <a:t>Organisational functions are critical to Digitally Enabling The One Bay Way </a:t>
            </a:r>
            <a:r>
              <a:rPr kumimoji="0" lang="en-GB" sz="1200" b="0" i="0" u="none" kern="1200" cap="none" spc="0" normalizeH="0" baseline="0" noProof="0">
                <a:ln>
                  <a:noFill/>
                </a:ln>
                <a:solidFill>
                  <a:prstClr val="white"/>
                </a:solidFill>
                <a:effectLst/>
                <a:uLnTx/>
                <a:uFillTx/>
                <a:latin typeface="Arial Black" panose="020B0A04020102020204" pitchFamily="34" charset="0"/>
                <a:sym typeface="Helvetica Neue"/>
              </a:rPr>
              <a:t>succeeding</a:t>
            </a:r>
          </a:p>
        </p:txBody>
      </p:sp>
      <p:sp>
        <p:nvSpPr>
          <p:cNvPr id="5" name="Title 1">
            <a:extLst>
              <a:ext uri="{FF2B5EF4-FFF2-40B4-BE49-F238E27FC236}">
                <a16:creationId xmlns:a16="http://schemas.microsoft.com/office/drawing/2014/main" id="{5AD95E17-72B0-251B-BE94-C257C3E26D87}"/>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1700">
                <a:solidFill>
                  <a:srgbClr val="1F355E"/>
                </a:solidFill>
                <a:latin typeface="Arial Black" panose="020B0A04020102020204" pitchFamily="34" charset="0"/>
              </a:rPr>
              <a:t>Adapting as an organisation to support these measures of success</a:t>
            </a:r>
          </a:p>
        </p:txBody>
      </p:sp>
      <p:sp>
        <p:nvSpPr>
          <p:cNvPr id="2" name="Footer Placeholder 3">
            <a:extLst>
              <a:ext uri="{FF2B5EF4-FFF2-40B4-BE49-F238E27FC236}">
                <a16:creationId xmlns:a16="http://schemas.microsoft.com/office/drawing/2014/main" id="{64E043C2-FE1D-5770-AD9F-6CF07472713E}"/>
              </a:ext>
            </a:extLst>
          </p:cNvPr>
          <p:cNvSpPr txBox="1">
            <a:spLocks/>
          </p:cNvSpPr>
          <p:nvPr/>
        </p:nvSpPr>
        <p:spPr>
          <a:xfrm>
            <a:off x="1770124" y="4667471"/>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13" name="Group 12">
            <a:extLst>
              <a:ext uri="{FF2B5EF4-FFF2-40B4-BE49-F238E27FC236}">
                <a16:creationId xmlns:a16="http://schemas.microsoft.com/office/drawing/2014/main" id="{C440199D-484B-3951-03F1-CFAF3CE28F63}"/>
              </a:ext>
            </a:extLst>
          </p:cNvPr>
          <p:cNvGrpSpPr/>
          <p:nvPr/>
        </p:nvGrpSpPr>
        <p:grpSpPr>
          <a:xfrm>
            <a:off x="-1" y="-5787"/>
            <a:ext cx="9143998" cy="165595"/>
            <a:chOff x="374266" y="2474302"/>
            <a:chExt cx="13719657" cy="820603"/>
          </a:xfrm>
        </p:grpSpPr>
        <p:sp>
          <p:nvSpPr>
            <p:cNvPr id="7" name="Arrow: Pentagon 6">
              <a:extLst>
                <a:ext uri="{FF2B5EF4-FFF2-40B4-BE49-F238E27FC236}">
                  <a16:creationId xmlns:a16="http://schemas.microsoft.com/office/drawing/2014/main" id="{A34FACA8-C8DC-738C-915A-CDEB33F3856A}"/>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8" name="Arrow: Chevron 7">
              <a:extLst>
                <a:ext uri="{FF2B5EF4-FFF2-40B4-BE49-F238E27FC236}">
                  <a16:creationId xmlns:a16="http://schemas.microsoft.com/office/drawing/2014/main" id="{3D9DCA0C-842C-DC94-BC24-248A87886DF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9" name="Arrow: Chevron 8">
              <a:extLst>
                <a:ext uri="{FF2B5EF4-FFF2-40B4-BE49-F238E27FC236}">
                  <a16:creationId xmlns:a16="http://schemas.microsoft.com/office/drawing/2014/main" id="{4E724766-912D-16C6-3FEF-4E086F2B1EB7}"/>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0" name="Arrow: Chevron 9">
              <a:extLst>
                <a:ext uri="{FF2B5EF4-FFF2-40B4-BE49-F238E27FC236}">
                  <a16:creationId xmlns:a16="http://schemas.microsoft.com/office/drawing/2014/main" id="{E918F8D2-C563-2F81-5858-52CD835B4510}"/>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1" name="Arrow: Chevron 10">
              <a:extLst>
                <a:ext uri="{FF2B5EF4-FFF2-40B4-BE49-F238E27FC236}">
                  <a16:creationId xmlns:a16="http://schemas.microsoft.com/office/drawing/2014/main" id="{CD05E94D-738D-55B3-9474-B0EF36FF5F3A}"/>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2" name="Arrow: Chevron 11">
              <a:extLst>
                <a:ext uri="{FF2B5EF4-FFF2-40B4-BE49-F238E27FC236}">
                  <a16:creationId xmlns:a16="http://schemas.microsoft.com/office/drawing/2014/main" id="{F5E32A9A-2E70-CD5D-7B43-CA85335F8FA7}"/>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2826769089"/>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7A701B-9149-E03D-7CE5-20E813CEAC7E}"/>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5A1B4F24-D84F-D1A9-D8A2-597A242010CB}"/>
              </a:ext>
            </a:extLst>
          </p:cNvPr>
          <p:cNvSpPr/>
          <p:nvPr/>
        </p:nvSpPr>
        <p:spPr>
          <a:xfrm>
            <a:off x="1058779" y="617075"/>
            <a:ext cx="2329314" cy="304471"/>
          </a:xfrm>
          <a:prstGeom prst="rect">
            <a:avLst/>
          </a:prstGeom>
          <a:solidFill>
            <a:srgbClr val="7030A0"/>
          </a:solid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rPr>
              <a:t>Obstacles</a:t>
            </a:r>
            <a:endParaRPr kumimoji="0" lang="en-GB" sz="120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endParaRPr>
          </a:p>
        </p:txBody>
      </p:sp>
      <p:sp>
        <p:nvSpPr>
          <p:cNvPr id="10" name="Rectangle 9">
            <a:extLst>
              <a:ext uri="{FF2B5EF4-FFF2-40B4-BE49-F238E27FC236}">
                <a16:creationId xmlns:a16="http://schemas.microsoft.com/office/drawing/2014/main" id="{B2020BC7-8C16-5DFE-F905-EA8D42E73622}"/>
              </a:ext>
            </a:extLst>
          </p:cNvPr>
          <p:cNvSpPr/>
          <p:nvPr/>
        </p:nvSpPr>
        <p:spPr>
          <a:xfrm>
            <a:off x="5782169" y="617075"/>
            <a:ext cx="2197174" cy="304471"/>
          </a:xfrm>
          <a:prstGeom prst="rect">
            <a:avLst/>
          </a:prstGeom>
          <a:solidFill>
            <a:srgbClr val="7030A0"/>
          </a:solid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200">
                <a:solidFill>
                  <a:schemeClr val="bg1"/>
                </a:solidFill>
                <a:latin typeface="Arial Black" panose="020B0A04020102020204" pitchFamily="34" charset="0"/>
                <a:ea typeface="+mn-ea"/>
                <a:cs typeface="+mn-cs"/>
                <a:sym typeface="Helvetica Neue Medium"/>
              </a:rPr>
              <a:t>Our Solutions Checklist  </a:t>
            </a:r>
            <a:endParaRPr kumimoji="0" lang="en-GB" sz="120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endParaRPr>
          </a:p>
        </p:txBody>
      </p:sp>
      <p:grpSp>
        <p:nvGrpSpPr>
          <p:cNvPr id="17" name="Group 16">
            <a:extLst>
              <a:ext uri="{FF2B5EF4-FFF2-40B4-BE49-F238E27FC236}">
                <a16:creationId xmlns:a16="http://schemas.microsoft.com/office/drawing/2014/main" id="{F974F80C-775D-CF18-42C6-05F51D3BF2B8}"/>
              </a:ext>
            </a:extLst>
          </p:cNvPr>
          <p:cNvGrpSpPr/>
          <p:nvPr/>
        </p:nvGrpSpPr>
        <p:grpSpPr>
          <a:xfrm>
            <a:off x="4605382" y="1208224"/>
            <a:ext cx="260350" cy="287781"/>
            <a:chOff x="4572000" y="952500"/>
            <a:chExt cx="260350" cy="247650"/>
          </a:xfrm>
          <a:solidFill>
            <a:srgbClr val="7030A0"/>
          </a:solidFill>
        </p:grpSpPr>
        <p:sp>
          <p:nvSpPr>
            <p:cNvPr id="15" name="Oval 14">
              <a:extLst>
                <a:ext uri="{FF2B5EF4-FFF2-40B4-BE49-F238E27FC236}">
                  <a16:creationId xmlns:a16="http://schemas.microsoft.com/office/drawing/2014/main" id="{BFB93DE9-8C80-696A-F239-52C7DD0D509C}"/>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13" name="Graphic 12" descr="Checkmark with solid fill">
              <a:extLst>
                <a:ext uri="{FF2B5EF4-FFF2-40B4-BE49-F238E27FC236}">
                  <a16:creationId xmlns:a16="http://schemas.microsoft.com/office/drawing/2014/main" id="{C436A32A-6DDD-6FFE-4150-9EFADEB4E67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sp>
        <p:nvSpPr>
          <p:cNvPr id="3" name="Rectangle 2">
            <a:extLst>
              <a:ext uri="{FF2B5EF4-FFF2-40B4-BE49-F238E27FC236}">
                <a16:creationId xmlns:a16="http://schemas.microsoft.com/office/drawing/2014/main" id="{080B8331-D663-B995-86AD-F083037640E1}"/>
              </a:ext>
            </a:extLst>
          </p:cNvPr>
          <p:cNvSpPr/>
          <p:nvPr/>
        </p:nvSpPr>
        <p:spPr>
          <a:xfrm>
            <a:off x="449843" y="966648"/>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Obstacle 1</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The Digital team is already stretched very thin and </a:t>
            </a:r>
            <a:r>
              <a:rPr lang="en-US" sz="800" b="0">
                <a:solidFill>
                  <a:srgbClr val="1F355E"/>
                </a:solidFill>
                <a:latin typeface="Arial" panose="020B0604020202020204" pitchFamily="34" charset="0"/>
                <a:ea typeface="+mn-ea"/>
                <a:cs typeface="Arial" panose="020B0604020202020204" pitchFamily="34" charset="0"/>
                <a:sym typeface="Helvetica Neue Medium"/>
              </a:rPr>
              <a:t>will need to free up some capacity to deliver this work successfully </a:t>
            </a:r>
          </a:p>
        </p:txBody>
      </p:sp>
      <p:sp>
        <p:nvSpPr>
          <p:cNvPr id="4" name="Rectangle 3">
            <a:extLst>
              <a:ext uri="{FF2B5EF4-FFF2-40B4-BE49-F238E27FC236}">
                <a16:creationId xmlns:a16="http://schemas.microsoft.com/office/drawing/2014/main" id="{52D461EE-0E3F-3327-508A-A68F121CD7E4}"/>
              </a:ext>
            </a:extLst>
          </p:cNvPr>
          <p:cNvSpPr/>
          <p:nvPr/>
        </p:nvSpPr>
        <p:spPr>
          <a:xfrm>
            <a:off x="449843" y="1551924"/>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lang="en-US" sz="800">
                <a:solidFill>
                  <a:srgbClr val="1F355E"/>
                </a:solidFill>
                <a:latin typeface="Arial" panose="020B0604020202020204" pitchFamily="34" charset="0"/>
                <a:ea typeface="+mn-ea"/>
                <a:cs typeface="Arial" panose="020B0604020202020204" pitchFamily="34" charset="0"/>
                <a:sym typeface="Helvetica Neue Medium"/>
              </a:rPr>
              <a:t>Obstacle 2: </a:t>
            </a:r>
            <a:r>
              <a:rPr lang="en-US" sz="800" b="0">
                <a:solidFill>
                  <a:srgbClr val="1F355E"/>
                </a:solidFill>
                <a:latin typeface="Arial" panose="020B0604020202020204" pitchFamily="34" charset="0"/>
                <a:ea typeface="+mn-ea"/>
                <a:cs typeface="Arial" panose="020B0604020202020204" pitchFamily="34" charset="0"/>
                <a:sym typeface="Helvetica Neue Medium"/>
              </a:rPr>
              <a:t>Continuing to align and partner effectively with national, regional and local initiatives is time consuming </a:t>
            </a:r>
          </a:p>
        </p:txBody>
      </p:sp>
      <p:sp>
        <p:nvSpPr>
          <p:cNvPr id="5" name="Rectangle 4">
            <a:extLst>
              <a:ext uri="{FF2B5EF4-FFF2-40B4-BE49-F238E27FC236}">
                <a16:creationId xmlns:a16="http://schemas.microsoft.com/office/drawing/2014/main" id="{58AAE105-44E3-CBF7-638B-F7E6D3B9C1A8}"/>
              </a:ext>
            </a:extLst>
          </p:cNvPr>
          <p:cNvSpPr/>
          <p:nvPr/>
        </p:nvSpPr>
        <p:spPr>
          <a:xfrm>
            <a:off x="449843" y="2137200"/>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algn="l" defTabSz="825500">
              <a:spcAft>
                <a:spcPts val="300"/>
              </a:spcAft>
            </a:pPr>
            <a:r>
              <a:rPr lang="en-US" sz="800">
                <a:solidFill>
                  <a:srgbClr val="1F355E"/>
                </a:solidFill>
                <a:latin typeface="Arial" panose="020B0604020202020204" pitchFamily="34" charset="0"/>
                <a:ea typeface="+mn-ea"/>
                <a:cs typeface="Arial" panose="020B0604020202020204" pitchFamily="34" charset="0"/>
                <a:sym typeface="Helvetica Neue Medium"/>
              </a:rPr>
              <a:t>Obstacle 3</a:t>
            </a:r>
            <a:r>
              <a:rPr lang="en-US" sz="800" b="0">
                <a:solidFill>
                  <a:srgbClr val="1F355E"/>
                </a:solidFill>
                <a:latin typeface="Arial" panose="020B0604020202020204" pitchFamily="34" charset="0"/>
                <a:ea typeface="+mn-ea"/>
                <a:cs typeface="Arial" panose="020B0604020202020204" pitchFamily="34" charset="0"/>
                <a:sym typeface="Helvetica Neue Medium"/>
              </a:rPr>
              <a:t>: Securing and maintaining buy-in and commitment from across the whole organisation is challenging however, this is imperative given the prominent role the strategy work needs to play in SBU’s workload for the next decade</a:t>
            </a:r>
          </a:p>
        </p:txBody>
      </p:sp>
      <p:sp>
        <p:nvSpPr>
          <p:cNvPr id="6" name="Rectangle 5">
            <a:extLst>
              <a:ext uri="{FF2B5EF4-FFF2-40B4-BE49-F238E27FC236}">
                <a16:creationId xmlns:a16="http://schemas.microsoft.com/office/drawing/2014/main" id="{E83B8E9F-2232-D48C-EA20-F44EAF4238E9}"/>
              </a:ext>
            </a:extLst>
          </p:cNvPr>
          <p:cNvSpPr/>
          <p:nvPr/>
        </p:nvSpPr>
        <p:spPr>
          <a:xfrm>
            <a:off x="449843" y="2722476"/>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lang="en-US" sz="800">
                <a:solidFill>
                  <a:srgbClr val="1F355E"/>
                </a:solidFill>
                <a:latin typeface="Arial" panose="020B0604020202020204" pitchFamily="34" charset="0"/>
                <a:ea typeface="+mn-ea"/>
                <a:cs typeface="Arial" panose="020B0604020202020204" pitchFamily="34" charset="0"/>
                <a:sym typeface="Helvetica Neue Medium"/>
              </a:rPr>
              <a:t>Obstacle 4: </a:t>
            </a:r>
            <a:r>
              <a:rPr lang="en-US" sz="800" b="0">
                <a:solidFill>
                  <a:srgbClr val="1F355E"/>
                </a:solidFill>
                <a:latin typeface="Arial" panose="020B0604020202020204" pitchFamily="34" charset="0"/>
                <a:ea typeface="+mn-ea"/>
                <a:cs typeface="Arial" panose="020B0604020202020204" pitchFamily="34" charset="0"/>
                <a:sym typeface="Helvetica Neue Medium"/>
              </a:rPr>
              <a:t>It can be difficult to establish clear expectations on what’s achievable to what timelines across SBU so that the organisation goes on the journey together  </a:t>
            </a:r>
          </a:p>
        </p:txBody>
      </p:sp>
      <p:sp>
        <p:nvSpPr>
          <p:cNvPr id="8" name="Rectangle 7">
            <a:extLst>
              <a:ext uri="{FF2B5EF4-FFF2-40B4-BE49-F238E27FC236}">
                <a16:creationId xmlns:a16="http://schemas.microsoft.com/office/drawing/2014/main" id="{4067A87F-87E0-6221-02E0-AF9EF7B85BF8}"/>
              </a:ext>
            </a:extLst>
          </p:cNvPr>
          <p:cNvSpPr/>
          <p:nvPr/>
        </p:nvSpPr>
        <p:spPr>
          <a:xfrm>
            <a:off x="449843" y="3307752"/>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lang="en-US" sz="800">
                <a:solidFill>
                  <a:srgbClr val="1F355E"/>
                </a:solidFill>
                <a:latin typeface="Arial" panose="020B0604020202020204" pitchFamily="34" charset="0"/>
                <a:ea typeface="+mn-ea"/>
                <a:cs typeface="Arial" panose="020B0604020202020204" pitchFamily="34" charset="0"/>
                <a:sym typeface="Helvetica Neue Medium"/>
              </a:rPr>
              <a:t>Obstacle 5: </a:t>
            </a:r>
            <a:r>
              <a:rPr lang="en-US" sz="800" b="0">
                <a:solidFill>
                  <a:srgbClr val="1F355E"/>
                </a:solidFill>
                <a:latin typeface="Arial" panose="020B0604020202020204" pitchFamily="34" charset="0"/>
                <a:ea typeface="+mn-ea"/>
                <a:cs typeface="Arial" panose="020B0604020202020204" pitchFamily="34" charset="0"/>
                <a:sym typeface="Helvetica Neue Medium"/>
              </a:rPr>
              <a:t>Sometimes siloed management of digital initiatives without a comprehensive overarching digital governance structure and sufficient technical and clinical input, increases the risk of fragmented strategic components</a:t>
            </a:r>
          </a:p>
        </p:txBody>
      </p:sp>
      <p:sp>
        <p:nvSpPr>
          <p:cNvPr id="12" name="Rectangle 11">
            <a:extLst>
              <a:ext uri="{FF2B5EF4-FFF2-40B4-BE49-F238E27FC236}">
                <a16:creationId xmlns:a16="http://schemas.microsoft.com/office/drawing/2014/main" id="{291899CB-FB9D-0B68-CA33-34F09B8ED8EB}"/>
              </a:ext>
            </a:extLst>
          </p:cNvPr>
          <p:cNvSpPr/>
          <p:nvPr/>
        </p:nvSpPr>
        <p:spPr>
          <a:xfrm>
            <a:off x="449843" y="3893030"/>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Obstacle 6: </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Organisational pressures and a historic approach to IT has resulted in </a:t>
            </a:r>
            <a:r>
              <a:rPr lang="en-GB" sz="800" b="0">
                <a:solidFill>
                  <a:srgbClr val="1F355E"/>
                </a:solidFill>
                <a:latin typeface="Arial" panose="020B0604020202020204" pitchFamily="34" charset="0"/>
                <a:ea typeface="+mn-ea"/>
                <a:cs typeface="Arial" panose="020B0604020202020204" pitchFamily="34" charset="0"/>
                <a:sym typeface="Helvetica Neue Medium"/>
              </a:rPr>
              <a:t>D</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igital </a:t>
            </a:r>
            <a:r>
              <a:rPr lang="en-GB" sz="800" b="0">
                <a:solidFill>
                  <a:srgbClr val="1F355E"/>
                </a:solidFill>
                <a:latin typeface="Arial" panose="020B0604020202020204" pitchFamily="34" charset="0"/>
                <a:ea typeface="+mn-ea"/>
                <a:cs typeface="Arial" panose="020B0604020202020204" pitchFamily="34" charset="0"/>
                <a:sym typeface="Helvetica Neue Medium"/>
              </a:rPr>
              <a:t>S</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ervices leading projects and pushing digital initiatives on their own. The organisation must now buy-in to digital as a team sport, each understanding </a:t>
            </a:r>
            <a:r>
              <a:rPr lang="en-GB" sz="800" b="0">
                <a:solidFill>
                  <a:srgbClr val="1F355E"/>
                </a:solidFill>
                <a:latin typeface="Arial" panose="020B0604020202020204" pitchFamily="34" charset="0"/>
                <a:ea typeface="+mn-ea"/>
                <a:cs typeface="Arial" panose="020B0604020202020204" pitchFamily="34" charset="0"/>
                <a:sym typeface="Helvetica Neue Medium"/>
              </a:rPr>
              <a:t>our</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role in delivering the benefits together</a:t>
            </a:r>
          </a:p>
        </p:txBody>
      </p:sp>
      <p:grpSp>
        <p:nvGrpSpPr>
          <p:cNvPr id="29" name="Group 28">
            <a:extLst>
              <a:ext uri="{FF2B5EF4-FFF2-40B4-BE49-F238E27FC236}">
                <a16:creationId xmlns:a16="http://schemas.microsoft.com/office/drawing/2014/main" id="{7AD95C53-31C5-B18C-E7FF-208B4E02DCC4}"/>
              </a:ext>
            </a:extLst>
          </p:cNvPr>
          <p:cNvGrpSpPr/>
          <p:nvPr/>
        </p:nvGrpSpPr>
        <p:grpSpPr>
          <a:xfrm>
            <a:off x="176363" y="1208224"/>
            <a:ext cx="260350" cy="287781"/>
            <a:chOff x="4237623" y="1770368"/>
            <a:chExt cx="260350" cy="247650"/>
          </a:xfrm>
          <a:solidFill>
            <a:srgbClr val="7030A0"/>
          </a:solidFill>
        </p:grpSpPr>
        <p:sp>
          <p:nvSpPr>
            <p:cNvPr id="27" name="Oval 26">
              <a:extLst>
                <a:ext uri="{FF2B5EF4-FFF2-40B4-BE49-F238E27FC236}">
                  <a16:creationId xmlns:a16="http://schemas.microsoft.com/office/drawing/2014/main" id="{F63DD4C2-6975-0D3B-91F7-BF8DAA0FB183}"/>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22" name="Graphic 21" descr="Question mark with solid fill">
              <a:extLst>
                <a:ext uri="{FF2B5EF4-FFF2-40B4-BE49-F238E27FC236}">
                  <a16:creationId xmlns:a16="http://schemas.microsoft.com/office/drawing/2014/main" id="{A987539C-EA15-6816-A05C-4FE1EDB0E913}"/>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grpSp>
        <p:nvGrpSpPr>
          <p:cNvPr id="21" name="Group 20">
            <a:extLst>
              <a:ext uri="{FF2B5EF4-FFF2-40B4-BE49-F238E27FC236}">
                <a16:creationId xmlns:a16="http://schemas.microsoft.com/office/drawing/2014/main" id="{E89B2F7F-764C-61D1-F0C6-3495D3E3C702}"/>
              </a:ext>
            </a:extLst>
          </p:cNvPr>
          <p:cNvGrpSpPr/>
          <p:nvPr/>
        </p:nvGrpSpPr>
        <p:grpSpPr>
          <a:xfrm>
            <a:off x="176363" y="1777731"/>
            <a:ext cx="260350" cy="287781"/>
            <a:chOff x="4237623" y="1770368"/>
            <a:chExt cx="260350" cy="247650"/>
          </a:xfrm>
          <a:solidFill>
            <a:srgbClr val="7030A0"/>
          </a:solidFill>
        </p:grpSpPr>
        <p:sp>
          <p:nvSpPr>
            <p:cNvPr id="26" name="Oval 25">
              <a:extLst>
                <a:ext uri="{FF2B5EF4-FFF2-40B4-BE49-F238E27FC236}">
                  <a16:creationId xmlns:a16="http://schemas.microsoft.com/office/drawing/2014/main" id="{8731569B-A789-AFED-6166-4D0C316FD261}"/>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28" name="Graphic 27" descr="Question mark with solid fill">
              <a:extLst>
                <a:ext uri="{FF2B5EF4-FFF2-40B4-BE49-F238E27FC236}">
                  <a16:creationId xmlns:a16="http://schemas.microsoft.com/office/drawing/2014/main" id="{01E728C9-DC0B-4D42-5945-D33245BD9F4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grpSp>
        <p:nvGrpSpPr>
          <p:cNvPr id="43" name="Group 42">
            <a:extLst>
              <a:ext uri="{FF2B5EF4-FFF2-40B4-BE49-F238E27FC236}">
                <a16:creationId xmlns:a16="http://schemas.microsoft.com/office/drawing/2014/main" id="{95CAAF7E-218E-10E6-FAE1-7235FB319FFA}"/>
              </a:ext>
            </a:extLst>
          </p:cNvPr>
          <p:cNvGrpSpPr/>
          <p:nvPr/>
        </p:nvGrpSpPr>
        <p:grpSpPr>
          <a:xfrm>
            <a:off x="176363" y="2361463"/>
            <a:ext cx="260350" cy="287781"/>
            <a:chOff x="4237623" y="1770368"/>
            <a:chExt cx="260350" cy="247650"/>
          </a:xfrm>
          <a:solidFill>
            <a:srgbClr val="7030A0"/>
          </a:solidFill>
        </p:grpSpPr>
        <p:sp>
          <p:nvSpPr>
            <p:cNvPr id="44" name="Oval 43">
              <a:extLst>
                <a:ext uri="{FF2B5EF4-FFF2-40B4-BE49-F238E27FC236}">
                  <a16:creationId xmlns:a16="http://schemas.microsoft.com/office/drawing/2014/main" id="{5BB42546-B886-503A-8714-A0D9A75B8A85}"/>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45" name="Graphic 44" descr="Question mark with solid fill">
              <a:extLst>
                <a:ext uri="{FF2B5EF4-FFF2-40B4-BE49-F238E27FC236}">
                  <a16:creationId xmlns:a16="http://schemas.microsoft.com/office/drawing/2014/main" id="{A7E9DBEA-8D78-42D7-5B67-ABC0DCF32F16}"/>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grpSp>
        <p:nvGrpSpPr>
          <p:cNvPr id="46" name="Group 45">
            <a:extLst>
              <a:ext uri="{FF2B5EF4-FFF2-40B4-BE49-F238E27FC236}">
                <a16:creationId xmlns:a16="http://schemas.microsoft.com/office/drawing/2014/main" id="{97808683-47ED-65EA-356D-1ED15499E6EF}"/>
              </a:ext>
            </a:extLst>
          </p:cNvPr>
          <p:cNvGrpSpPr/>
          <p:nvPr/>
        </p:nvGrpSpPr>
        <p:grpSpPr>
          <a:xfrm>
            <a:off x="176363" y="2930970"/>
            <a:ext cx="260350" cy="287781"/>
            <a:chOff x="4237623" y="1770368"/>
            <a:chExt cx="260350" cy="247650"/>
          </a:xfrm>
          <a:solidFill>
            <a:srgbClr val="7030A0"/>
          </a:solidFill>
        </p:grpSpPr>
        <p:sp>
          <p:nvSpPr>
            <p:cNvPr id="47" name="Oval 46">
              <a:extLst>
                <a:ext uri="{FF2B5EF4-FFF2-40B4-BE49-F238E27FC236}">
                  <a16:creationId xmlns:a16="http://schemas.microsoft.com/office/drawing/2014/main" id="{F5567814-CC8B-B46D-E93B-30DDE6B724BF}"/>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48" name="Graphic 47" descr="Question mark with solid fill">
              <a:extLst>
                <a:ext uri="{FF2B5EF4-FFF2-40B4-BE49-F238E27FC236}">
                  <a16:creationId xmlns:a16="http://schemas.microsoft.com/office/drawing/2014/main" id="{9A8ADDFA-757D-D595-D6E0-4185AA1F925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grpSp>
        <p:nvGrpSpPr>
          <p:cNvPr id="61" name="Group 60">
            <a:extLst>
              <a:ext uri="{FF2B5EF4-FFF2-40B4-BE49-F238E27FC236}">
                <a16:creationId xmlns:a16="http://schemas.microsoft.com/office/drawing/2014/main" id="{47F5064A-C7E1-574E-DCF4-97004D4D67D1}"/>
              </a:ext>
            </a:extLst>
          </p:cNvPr>
          <p:cNvGrpSpPr/>
          <p:nvPr/>
        </p:nvGrpSpPr>
        <p:grpSpPr>
          <a:xfrm>
            <a:off x="176363" y="3483225"/>
            <a:ext cx="260350" cy="287781"/>
            <a:chOff x="4237623" y="1770368"/>
            <a:chExt cx="260350" cy="247650"/>
          </a:xfrm>
          <a:solidFill>
            <a:srgbClr val="7030A0"/>
          </a:solidFill>
        </p:grpSpPr>
        <p:sp>
          <p:nvSpPr>
            <p:cNvPr id="62" name="Oval 61">
              <a:extLst>
                <a:ext uri="{FF2B5EF4-FFF2-40B4-BE49-F238E27FC236}">
                  <a16:creationId xmlns:a16="http://schemas.microsoft.com/office/drawing/2014/main" id="{1F1EF57C-84AB-036A-DA23-EDEAD04535D9}"/>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63" name="Graphic 62" descr="Question mark with solid fill">
              <a:extLst>
                <a:ext uri="{FF2B5EF4-FFF2-40B4-BE49-F238E27FC236}">
                  <a16:creationId xmlns:a16="http://schemas.microsoft.com/office/drawing/2014/main" id="{1B94E794-F196-FD55-6763-CCA0172D211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grpSp>
        <p:nvGrpSpPr>
          <p:cNvPr id="64" name="Group 63">
            <a:extLst>
              <a:ext uri="{FF2B5EF4-FFF2-40B4-BE49-F238E27FC236}">
                <a16:creationId xmlns:a16="http://schemas.microsoft.com/office/drawing/2014/main" id="{B94CBEF5-664B-D11E-1F16-FC92BD3C8103}"/>
              </a:ext>
            </a:extLst>
          </p:cNvPr>
          <p:cNvGrpSpPr/>
          <p:nvPr/>
        </p:nvGrpSpPr>
        <p:grpSpPr>
          <a:xfrm>
            <a:off x="176363" y="4021389"/>
            <a:ext cx="260350" cy="287781"/>
            <a:chOff x="4237623" y="1770368"/>
            <a:chExt cx="260350" cy="247650"/>
          </a:xfrm>
          <a:solidFill>
            <a:srgbClr val="7030A0"/>
          </a:solidFill>
        </p:grpSpPr>
        <p:sp>
          <p:nvSpPr>
            <p:cNvPr id="65" name="Oval 64">
              <a:extLst>
                <a:ext uri="{FF2B5EF4-FFF2-40B4-BE49-F238E27FC236}">
                  <a16:creationId xmlns:a16="http://schemas.microsoft.com/office/drawing/2014/main" id="{D2793179-1D28-050A-2A94-745261C7EB79}"/>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66" name="Graphic 65" descr="Question mark with solid fill">
              <a:extLst>
                <a:ext uri="{FF2B5EF4-FFF2-40B4-BE49-F238E27FC236}">
                  <a16:creationId xmlns:a16="http://schemas.microsoft.com/office/drawing/2014/main" id="{ED0FFD2A-92A2-55AE-1727-B340271B6CA3}"/>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sp>
        <p:nvSpPr>
          <p:cNvPr id="70" name="Rectangle 69">
            <a:extLst>
              <a:ext uri="{FF2B5EF4-FFF2-40B4-BE49-F238E27FC236}">
                <a16:creationId xmlns:a16="http://schemas.microsoft.com/office/drawing/2014/main" id="{4050A14B-1C21-6F4C-DEE4-9066C2DBE992}"/>
              </a:ext>
            </a:extLst>
          </p:cNvPr>
          <p:cNvSpPr/>
          <p:nvPr/>
        </p:nvSpPr>
        <p:spPr>
          <a:xfrm>
            <a:off x="4929233" y="966647"/>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Solution 1: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digital team must </a:t>
            </a:r>
            <a:r>
              <a:rPr lang="en-US" sz="800" b="0">
                <a:solidFill>
                  <a:srgbClr val="1F355E"/>
                </a:solidFill>
                <a:latin typeface="Arial" panose="020B0604020202020204" pitchFamily="34" charset="0"/>
                <a:ea typeface="+mn-ea"/>
                <a:cs typeface="Arial" panose="020B0604020202020204" pitchFamily="34" charset="0"/>
                <a:sym typeface="Helvetica Neue Medium"/>
              </a:rPr>
              <a:t>promptly</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conduct an internal mapping to </a:t>
            </a:r>
            <a:r>
              <a:rPr lang="en-US" sz="800" b="0">
                <a:solidFill>
                  <a:srgbClr val="1F355E"/>
                </a:solidFill>
                <a:latin typeface="Arial" panose="020B0604020202020204" pitchFamily="34" charset="0"/>
                <a:ea typeface="+mn-ea"/>
                <a:cs typeface="Arial" panose="020B0604020202020204" pitchFamily="34" charset="0"/>
                <a:sym typeface="Helvetica Neue Medium"/>
              </a:rPr>
              <a:t>understand the full range of work they're currently supporting. This will enable them to prioritise their workload based on what aligns with the delivery of necessary BAU and the delivery of the strategy</a:t>
            </a:r>
          </a:p>
        </p:txBody>
      </p:sp>
      <p:sp>
        <p:nvSpPr>
          <p:cNvPr id="71" name="Rectangle 70">
            <a:extLst>
              <a:ext uri="{FF2B5EF4-FFF2-40B4-BE49-F238E27FC236}">
                <a16:creationId xmlns:a16="http://schemas.microsoft.com/office/drawing/2014/main" id="{8D47A717-72C9-92A0-5653-881F7CA64843}"/>
              </a:ext>
            </a:extLst>
          </p:cNvPr>
          <p:cNvSpPr/>
          <p:nvPr/>
        </p:nvSpPr>
        <p:spPr>
          <a:xfrm>
            <a:off x="4929233" y="1551923"/>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lang="en-US" sz="800">
                <a:solidFill>
                  <a:srgbClr val="1F355E"/>
                </a:solidFill>
                <a:latin typeface="Arial" panose="020B0604020202020204" pitchFamily="34" charset="0"/>
                <a:ea typeface="+mn-ea"/>
                <a:cs typeface="Arial" panose="020B0604020202020204" pitchFamily="34" charset="0"/>
                <a:sym typeface="Helvetica Neue Medium"/>
              </a:rPr>
              <a:t>Solution 2: </a:t>
            </a: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SBU must consider how it best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organises</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its resource to support working </a:t>
            </a:r>
            <a:r>
              <a:rPr lang="en-US" sz="800" b="0">
                <a:solidFill>
                  <a:srgbClr val="1F355E"/>
                </a:solidFill>
                <a:latin typeface="Arial" panose="020B0604020202020204" pitchFamily="34" charset="0"/>
                <a:ea typeface="+mn-ea"/>
                <a:cs typeface="Arial" panose="020B0604020202020204" pitchFamily="34" charset="0"/>
                <a:sym typeface="Helvetica Neue Medium"/>
              </a:rPr>
              <a:t>with its partners and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delivering shared objectives. Maintaining and growing</a:t>
            </a:r>
            <a:r>
              <a:rPr lang="en-US" sz="800" b="0">
                <a:solidFill>
                  <a:srgbClr val="1F355E"/>
                </a:solidFill>
                <a:latin typeface="Arial" panose="020B0604020202020204" pitchFamily="34" charset="0"/>
                <a:ea typeface="+mn-ea"/>
                <a:cs typeface="Arial" panose="020B0604020202020204" pitchFamily="34" charset="0"/>
                <a:sym typeface="Helvetica Neue Medium"/>
              </a:rPr>
              <a:t> these relationships will be crucial as the complexity and scope of digital projects increases in the coming years</a:t>
            </a:r>
            <a:endParaRPr lang="en-US" sz="80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72" name="Rectangle 71">
            <a:extLst>
              <a:ext uri="{FF2B5EF4-FFF2-40B4-BE49-F238E27FC236}">
                <a16:creationId xmlns:a16="http://schemas.microsoft.com/office/drawing/2014/main" id="{3EABD941-7633-020B-B321-E40C9ADBBE67}"/>
              </a:ext>
            </a:extLst>
          </p:cNvPr>
          <p:cNvSpPr/>
          <p:nvPr/>
        </p:nvSpPr>
        <p:spPr>
          <a:xfrm>
            <a:off x="4929233" y="2137199"/>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Solution 3: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digital team must engage effectively with the executive teams to help them understand how the strategy will drive benefits across their portfolios and why the strategy needs to be seen as a shared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organisational</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mission with robust investment </a:t>
            </a:r>
          </a:p>
        </p:txBody>
      </p:sp>
      <p:sp>
        <p:nvSpPr>
          <p:cNvPr id="73" name="Rectangle 72">
            <a:extLst>
              <a:ext uri="{FF2B5EF4-FFF2-40B4-BE49-F238E27FC236}">
                <a16:creationId xmlns:a16="http://schemas.microsoft.com/office/drawing/2014/main" id="{BAA5BFC5-317C-E488-0DF6-3868E4850258}"/>
              </a:ext>
            </a:extLst>
          </p:cNvPr>
          <p:cNvSpPr/>
          <p:nvPr/>
        </p:nvSpPr>
        <p:spPr>
          <a:xfrm>
            <a:off x="4929233" y="2722475"/>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lang="en-GB" sz="800">
                <a:solidFill>
                  <a:srgbClr val="1F355E"/>
                </a:solidFill>
                <a:latin typeface="Arial" panose="020B0604020202020204" pitchFamily="34" charset="0"/>
                <a:ea typeface="+mn-ea"/>
                <a:cs typeface="Arial" panose="020B0604020202020204" pitchFamily="34" charset="0"/>
                <a:sym typeface="Helvetica Neue Medium"/>
              </a:rPr>
              <a:t>Solution 4: </a:t>
            </a:r>
            <a:r>
              <a:rPr lang="en-GB" sz="800" b="0">
                <a:solidFill>
                  <a:srgbClr val="1F355E"/>
                </a:solidFill>
                <a:latin typeface="Arial" panose="020B0604020202020204" pitchFamily="34" charset="0"/>
                <a:ea typeface="+mn-ea"/>
                <a:cs typeface="Arial" panose="020B0604020202020204" pitchFamily="34" charset="0"/>
                <a:sym typeface="Helvetica Neue Medium"/>
              </a:rPr>
              <a:t>The digital team must quickly establish a regular interface with the SBU board and wider colleagues to set clear expectations of what the digital team intends to do and the resources requested alongside strategic communication </a:t>
            </a:r>
          </a:p>
        </p:txBody>
      </p:sp>
      <p:sp>
        <p:nvSpPr>
          <p:cNvPr id="74" name="Rectangle 73">
            <a:extLst>
              <a:ext uri="{FF2B5EF4-FFF2-40B4-BE49-F238E27FC236}">
                <a16:creationId xmlns:a16="http://schemas.microsoft.com/office/drawing/2014/main" id="{98A8E169-8E8F-529A-831F-F83BDAAD75FF}"/>
              </a:ext>
            </a:extLst>
          </p:cNvPr>
          <p:cNvSpPr/>
          <p:nvPr/>
        </p:nvSpPr>
        <p:spPr>
          <a:xfrm>
            <a:off x="4929233" y="3307751"/>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algn="l" defTabSz="825500">
              <a:spcAft>
                <a:spcPts val="300"/>
              </a:spcAft>
            </a:pPr>
            <a:r>
              <a:rPr lang="en-GB" sz="800">
                <a:solidFill>
                  <a:srgbClr val="1F355E"/>
                </a:solidFill>
                <a:latin typeface="Arial" panose="020B0604020202020204" pitchFamily="34" charset="0"/>
                <a:ea typeface="+mn-ea"/>
                <a:cs typeface="Arial" panose="020B0604020202020204" pitchFamily="34" charset="0"/>
                <a:sym typeface="Helvetica Neue Medium"/>
              </a:rPr>
              <a:t>Solution 5: </a:t>
            </a:r>
            <a:r>
              <a:rPr lang="en-GB" sz="800" b="0">
                <a:solidFill>
                  <a:srgbClr val="1F355E"/>
                </a:solidFill>
                <a:latin typeface="Arial" panose="020B0604020202020204" pitchFamily="34" charset="0"/>
                <a:ea typeface="+mn-ea"/>
                <a:cs typeface="Arial" panose="020B0604020202020204" pitchFamily="34" charset="0"/>
                <a:sym typeface="Helvetica Neue Medium"/>
              </a:rPr>
              <a:t>Effective governance processes and review forums are needed to support the delivery of the programme at pace. Given that multiple digital solutions will be delivered simultaneously, governance structures, including technical assurance, need to be streamlined to allow delegation of responsibilities to appropriate delivery teams. </a:t>
            </a:r>
          </a:p>
        </p:txBody>
      </p:sp>
      <p:sp>
        <p:nvSpPr>
          <p:cNvPr id="75" name="Rectangle 74">
            <a:extLst>
              <a:ext uri="{FF2B5EF4-FFF2-40B4-BE49-F238E27FC236}">
                <a16:creationId xmlns:a16="http://schemas.microsoft.com/office/drawing/2014/main" id="{0D9BDF9D-CA97-E3C1-153D-E99D5207BF52}"/>
              </a:ext>
            </a:extLst>
          </p:cNvPr>
          <p:cNvSpPr/>
          <p:nvPr/>
        </p:nvSpPr>
        <p:spPr>
          <a:xfrm>
            <a:off x="4923442" y="3893029"/>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Solution 6: </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 new process of co-ownership and delivery of digital initiatives needs to be designed and implemented, clearly setting out the roles and responsibilities of digital and non-digital teams in delivering service-led transformation supported by digital initiatives to improve outcomes for the people of Swansea Bay </a:t>
            </a:r>
          </a:p>
        </p:txBody>
      </p:sp>
      <p:grpSp>
        <p:nvGrpSpPr>
          <p:cNvPr id="76" name="Group 75">
            <a:extLst>
              <a:ext uri="{FF2B5EF4-FFF2-40B4-BE49-F238E27FC236}">
                <a16:creationId xmlns:a16="http://schemas.microsoft.com/office/drawing/2014/main" id="{5B2B9DA5-E2E8-2CC0-C182-8AC4C65D2627}"/>
              </a:ext>
            </a:extLst>
          </p:cNvPr>
          <p:cNvGrpSpPr/>
          <p:nvPr/>
        </p:nvGrpSpPr>
        <p:grpSpPr>
          <a:xfrm>
            <a:off x="4605382" y="1777731"/>
            <a:ext cx="260350" cy="287781"/>
            <a:chOff x="4572000" y="952500"/>
            <a:chExt cx="260350" cy="247650"/>
          </a:xfrm>
          <a:solidFill>
            <a:srgbClr val="7030A0"/>
          </a:solidFill>
        </p:grpSpPr>
        <p:sp>
          <p:nvSpPr>
            <p:cNvPr id="77" name="Oval 76">
              <a:extLst>
                <a:ext uri="{FF2B5EF4-FFF2-40B4-BE49-F238E27FC236}">
                  <a16:creationId xmlns:a16="http://schemas.microsoft.com/office/drawing/2014/main" id="{9D5501AF-9A1B-7671-37F5-7BF5F607678F}"/>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78" name="Graphic 77" descr="Checkmark with solid fill">
              <a:extLst>
                <a:ext uri="{FF2B5EF4-FFF2-40B4-BE49-F238E27FC236}">
                  <a16:creationId xmlns:a16="http://schemas.microsoft.com/office/drawing/2014/main" id="{02D1CD99-345D-D311-C464-014FAB22D63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grpSp>
        <p:nvGrpSpPr>
          <p:cNvPr id="79" name="Group 78">
            <a:extLst>
              <a:ext uri="{FF2B5EF4-FFF2-40B4-BE49-F238E27FC236}">
                <a16:creationId xmlns:a16="http://schemas.microsoft.com/office/drawing/2014/main" id="{97F45D75-68F8-45A4-B6D8-7FE38E594CEB}"/>
              </a:ext>
            </a:extLst>
          </p:cNvPr>
          <p:cNvGrpSpPr/>
          <p:nvPr/>
        </p:nvGrpSpPr>
        <p:grpSpPr>
          <a:xfrm>
            <a:off x="4605382" y="2360565"/>
            <a:ext cx="260350" cy="287781"/>
            <a:chOff x="4572000" y="952500"/>
            <a:chExt cx="260350" cy="247650"/>
          </a:xfrm>
          <a:solidFill>
            <a:srgbClr val="7030A0"/>
          </a:solidFill>
        </p:grpSpPr>
        <p:sp>
          <p:nvSpPr>
            <p:cNvPr id="80" name="Oval 79">
              <a:extLst>
                <a:ext uri="{FF2B5EF4-FFF2-40B4-BE49-F238E27FC236}">
                  <a16:creationId xmlns:a16="http://schemas.microsoft.com/office/drawing/2014/main" id="{020B0074-86E0-6F61-EA86-A46BFCEF51CA}"/>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81" name="Graphic 80" descr="Checkmark with solid fill">
              <a:extLst>
                <a:ext uri="{FF2B5EF4-FFF2-40B4-BE49-F238E27FC236}">
                  <a16:creationId xmlns:a16="http://schemas.microsoft.com/office/drawing/2014/main" id="{708AAAAF-B927-A0B4-340D-6DEF99AFCB5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grpSp>
        <p:nvGrpSpPr>
          <p:cNvPr id="82" name="Group 81">
            <a:extLst>
              <a:ext uri="{FF2B5EF4-FFF2-40B4-BE49-F238E27FC236}">
                <a16:creationId xmlns:a16="http://schemas.microsoft.com/office/drawing/2014/main" id="{6294A2F6-A63C-0403-D312-28D3B6A92E29}"/>
              </a:ext>
            </a:extLst>
          </p:cNvPr>
          <p:cNvGrpSpPr/>
          <p:nvPr/>
        </p:nvGrpSpPr>
        <p:grpSpPr>
          <a:xfrm>
            <a:off x="4605382" y="2930970"/>
            <a:ext cx="260350" cy="287781"/>
            <a:chOff x="4572000" y="952500"/>
            <a:chExt cx="260350" cy="247650"/>
          </a:xfrm>
          <a:solidFill>
            <a:srgbClr val="7030A0"/>
          </a:solidFill>
        </p:grpSpPr>
        <p:sp>
          <p:nvSpPr>
            <p:cNvPr id="83" name="Oval 82">
              <a:extLst>
                <a:ext uri="{FF2B5EF4-FFF2-40B4-BE49-F238E27FC236}">
                  <a16:creationId xmlns:a16="http://schemas.microsoft.com/office/drawing/2014/main" id="{2C372E29-E6CA-45B5-6F4F-AB80DE08A1CB}"/>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84" name="Graphic 83" descr="Checkmark with solid fill">
              <a:extLst>
                <a:ext uri="{FF2B5EF4-FFF2-40B4-BE49-F238E27FC236}">
                  <a16:creationId xmlns:a16="http://schemas.microsoft.com/office/drawing/2014/main" id="{FEF461A3-EEAF-D67D-C9AC-DC95454E932B}"/>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grpSp>
        <p:nvGrpSpPr>
          <p:cNvPr id="85" name="Group 84">
            <a:extLst>
              <a:ext uri="{FF2B5EF4-FFF2-40B4-BE49-F238E27FC236}">
                <a16:creationId xmlns:a16="http://schemas.microsoft.com/office/drawing/2014/main" id="{CD47EA69-FBDE-2F01-CD25-D39BF41EF885}"/>
              </a:ext>
            </a:extLst>
          </p:cNvPr>
          <p:cNvGrpSpPr/>
          <p:nvPr/>
        </p:nvGrpSpPr>
        <p:grpSpPr>
          <a:xfrm>
            <a:off x="4605382" y="3483225"/>
            <a:ext cx="260350" cy="287781"/>
            <a:chOff x="4572000" y="952500"/>
            <a:chExt cx="260350" cy="247650"/>
          </a:xfrm>
          <a:solidFill>
            <a:srgbClr val="7030A0"/>
          </a:solidFill>
        </p:grpSpPr>
        <p:sp>
          <p:nvSpPr>
            <p:cNvPr id="86" name="Oval 85">
              <a:extLst>
                <a:ext uri="{FF2B5EF4-FFF2-40B4-BE49-F238E27FC236}">
                  <a16:creationId xmlns:a16="http://schemas.microsoft.com/office/drawing/2014/main" id="{BCDBB59C-F409-6BAE-13C5-1C88D1403C74}"/>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87" name="Graphic 86" descr="Checkmark with solid fill">
              <a:extLst>
                <a:ext uri="{FF2B5EF4-FFF2-40B4-BE49-F238E27FC236}">
                  <a16:creationId xmlns:a16="http://schemas.microsoft.com/office/drawing/2014/main" id="{AB34F442-218E-054D-8327-3BDEEE25F7A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grpSp>
        <p:nvGrpSpPr>
          <p:cNvPr id="88" name="Group 87">
            <a:extLst>
              <a:ext uri="{FF2B5EF4-FFF2-40B4-BE49-F238E27FC236}">
                <a16:creationId xmlns:a16="http://schemas.microsoft.com/office/drawing/2014/main" id="{D6AEF31E-AB21-0DB2-0DB6-7336DC4DED3C}"/>
              </a:ext>
            </a:extLst>
          </p:cNvPr>
          <p:cNvGrpSpPr/>
          <p:nvPr/>
        </p:nvGrpSpPr>
        <p:grpSpPr>
          <a:xfrm>
            <a:off x="4605382" y="4021389"/>
            <a:ext cx="260350" cy="287781"/>
            <a:chOff x="4572000" y="952500"/>
            <a:chExt cx="260350" cy="247650"/>
          </a:xfrm>
          <a:solidFill>
            <a:srgbClr val="7030A0"/>
          </a:solidFill>
        </p:grpSpPr>
        <p:sp>
          <p:nvSpPr>
            <p:cNvPr id="89" name="Oval 88">
              <a:extLst>
                <a:ext uri="{FF2B5EF4-FFF2-40B4-BE49-F238E27FC236}">
                  <a16:creationId xmlns:a16="http://schemas.microsoft.com/office/drawing/2014/main" id="{83BCD77E-4994-C3F6-4FEF-D1D2A672BD2F}"/>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90" name="Graphic 89" descr="Checkmark with solid fill">
              <a:extLst>
                <a:ext uri="{FF2B5EF4-FFF2-40B4-BE49-F238E27FC236}">
                  <a16:creationId xmlns:a16="http://schemas.microsoft.com/office/drawing/2014/main" id="{A83CAB28-17AE-2D70-F04B-95C7571120E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sp>
        <p:nvSpPr>
          <p:cNvPr id="91" name="Arrow: Right 90">
            <a:extLst>
              <a:ext uri="{FF2B5EF4-FFF2-40B4-BE49-F238E27FC236}">
                <a16:creationId xmlns:a16="http://schemas.microsoft.com/office/drawing/2014/main" id="{BABB0446-8044-C3CA-FB09-DF99BDF903B0}"/>
              </a:ext>
            </a:extLst>
          </p:cNvPr>
          <p:cNvSpPr/>
          <p:nvPr/>
        </p:nvSpPr>
        <p:spPr>
          <a:xfrm>
            <a:off x="4099786" y="2203667"/>
            <a:ext cx="472214" cy="563165"/>
          </a:xfrm>
          <a:prstGeom prst="rightArrow">
            <a:avLst/>
          </a:prstGeom>
          <a:solidFill>
            <a:srgbClr val="7030A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2" name="Title 1">
            <a:extLst>
              <a:ext uri="{FF2B5EF4-FFF2-40B4-BE49-F238E27FC236}">
                <a16:creationId xmlns:a16="http://schemas.microsoft.com/office/drawing/2014/main" id="{2885043A-8F25-627D-0DEE-4A370CD40DFC}"/>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Potential Obstacles and Solutions</a:t>
            </a:r>
          </a:p>
        </p:txBody>
      </p:sp>
      <p:sp>
        <p:nvSpPr>
          <p:cNvPr id="2" name="Footer Placeholder 3">
            <a:extLst>
              <a:ext uri="{FF2B5EF4-FFF2-40B4-BE49-F238E27FC236}">
                <a16:creationId xmlns:a16="http://schemas.microsoft.com/office/drawing/2014/main" id="{C9B9E44E-86DB-BF6F-1984-3D8E8317DB48}"/>
              </a:ext>
            </a:extLst>
          </p:cNvPr>
          <p:cNvSpPr txBox="1">
            <a:spLocks/>
          </p:cNvSpPr>
          <p:nvPr/>
        </p:nvSpPr>
        <p:spPr>
          <a:xfrm>
            <a:off x="1956320" y="463423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35" name="Group 34">
            <a:extLst>
              <a:ext uri="{FF2B5EF4-FFF2-40B4-BE49-F238E27FC236}">
                <a16:creationId xmlns:a16="http://schemas.microsoft.com/office/drawing/2014/main" id="{4B272AF7-C971-11CA-6B86-88CE633E193A}"/>
              </a:ext>
            </a:extLst>
          </p:cNvPr>
          <p:cNvGrpSpPr/>
          <p:nvPr/>
        </p:nvGrpSpPr>
        <p:grpSpPr>
          <a:xfrm>
            <a:off x="-1" y="-5787"/>
            <a:ext cx="9143998" cy="165595"/>
            <a:chOff x="374266" y="2474302"/>
            <a:chExt cx="13719657" cy="820603"/>
          </a:xfrm>
        </p:grpSpPr>
        <p:sp>
          <p:nvSpPr>
            <p:cNvPr id="11" name="Arrow: Pentagon 10">
              <a:extLst>
                <a:ext uri="{FF2B5EF4-FFF2-40B4-BE49-F238E27FC236}">
                  <a16:creationId xmlns:a16="http://schemas.microsoft.com/office/drawing/2014/main" id="{5CDB84E4-C7DF-3EA0-0E39-D61E9BD0A20F}"/>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4" name="Arrow: Chevron 13">
              <a:extLst>
                <a:ext uri="{FF2B5EF4-FFF2-40B4-BE49-F238E27FC236}">
                  <a16:creationId xmlns:a16="http://schemas.microsoft.com/office/drawing/2014/main" id="{6289A346-02F0-205C-C58F-C713FA14F496}"/>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30" name="Arrow: Chevron 29">
              <a:extLst>
                <a:ext uri="{FF2B5EF4-FFF2-40B4-BE49-F238E27FC236}">
                  <a16:creationId xmlns:a16="http://schemas.microsoft.com/office/drawing/2014/main" id="{D99107BF-EADE-B5D3-4A50-A0168BFF11BF}"/>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31" name="Arrow: Chevron 30">
              <a:extLst>
                <a:ext uri="{FF2B5EF4-FFF2-40B4-BE49-F238E27FC236}">
                  <a16:creationId xmlns:a16="http://schemas.microsoft.com/office/drawing/2014/main" id="{BCFD4EFF-48BF-9F8F-046C-F9283B8CDC74}"/>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33" name="Arrow: Chevron 32">
              <a:extLst>
                <a:ext uri="{FF2B5EF4-FFF2-40B4-BE49-F238E27FC236}">
                  <a16:creationId xmlns:a16="http://schemas.microsoft.com/office/drawing/2014/main" id="{FE19AA4B-62AF-CF90-5271-B8A47932F3E5}"/>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34" name="Arrow: Chevron 33">
              <a:extLst>
                <a:ext uri="{FF2B5EF4-FFF2-40B4-BE49-F238E27FC236}">
                  <a16:creationId xmlns:a16="http://schemas.microsoft.com/office/drawing/2014/main" id="{62678C96-9139-E044-FFA6-CD4BA420411D}"/>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396179906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5CF5E6-04DE-7FE0-6430-F299B07F01BD}"/>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19999E67-9F65-1B18-9C00-1CECCFD38DF1}"/>
              </a:ext>
            </a:extLst>
          </p:cNvPr>
          <p:cNvSpPr/>
          <p:nvPr/>
        </p:nvSpPr>
        <p:spPr>
          <a:xfrm>
            <a:off x="129600" y="885600"/>
            <a:ext cx="4652192" cy="3470400"/>
          </a:xfrm>
          <a:prstGeom prst="rect">
            <a:avLst/>
          </a:prstGeom>
          <a:solidFill>
            <a:srgbClr val="F7F8FA"/>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endParaRPr lang="en-US" sz="1200" b="0">
              <a:solidFill>
                <a:schemeClr val="tx1"/>
              </a:solidFill>
              <a:latin typeface="+mn-lt"/>
              <a:ea typeface="+mn-ea"/>
              <a:cs typeface="+mn-cs"/>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lang="en-US" sz="1200" b="0">
              <a:solidFill>
                <a:schemeClr val="tx1"/>
              </a:solidFill>
              <a:latin typeface="+mn-lt"/>
              <a:ea typeface="+mn-ea"/>
              <a:cs typeface="+mn-cs"/>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lang="en-US" sz="1200" b="0">
              <a:solidFill>
                <a:schemeClr val="tx1"/>
              </a:solidFill>
              <a:latin typeface="+mn-lt"/>
              <a:ea typeface="+mn-ea"/>
              <a:cs typeface="+mn-cs"/>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lang="en-US" sz="1400" b="0">
              <a:solidFill>
                <a:schemeClr val="tx1"/>
              </a:solidFill>
              <a:latin typeface="+mn-lt"/>
              <a:ea typeface="+mn-ea"/>
              <a:cs typeface="+mn-cs"/>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kumimoji="0" lang="en-US" sz="1400" b="0" i="0" u="none" strike="noStrike" cap="none" spc="0" normalizeH="0" baseline="0">
              <a:ln>
                <a:noFill/>
              </a:ln>
              <a:solidFill>
                <a:schemeClr val="tx1"/>
              </a:solidFill>
              <a:effectLst/>
              <a:uFillTx/>
              <a:latin typeface="+mn-lt"/>
              <a:ea typeface="+mn-ea"/>
              <a:cs typeface="+mn-cs"/>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4" name="TextBox 13">
            <a:extLst>
              <a:ext uri="{FF2B5EF4-FFF2-40B4-BE49-F238E27FC236}">
                <a16:creationId xmlns:a16="http://schemas.microsoft.com/office/drawing/2014/main" id="{032482B7-01E1-7A3F-75B5-0A818BF73E81}"/>
              </a:ext>
            </a:extLst>
          </p:cNvPr>
          <p:cNvSpPr txBox="1"/>
          <p:nvPr/>
        </p:nvSpPr>
        <p:spPr>
          <a:xfrm>
            <a:off x="129600" y="905346"/>
            <a:ext cx="4627996" cy="34265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1" u="none" strike="noStrike" cap="none" spc="0" normalizeH="0" baseline="0">
                <a:ln>
                  <a:noFill/>
                </a:ln>
                <a:solidFill>
                  <a:srgbClr val="1F355E"/>
                </a:solidFill>
                <a:effectLst/>
                <a:uFillTx/>
                <a:latin typeface="Arial"/>
                <a:ea typeface="+mn-ea"/>
                <a:cs typeface="Arial"/>
                <a:sym typeface="Helvetica Neue Medium"/>
              </a:rPr>
              <a:t>The last five years have been an extremely challenging time for healthcare. Following the pandemic, demand for health services in Swansea Bay has remained high, and staff across both clinical and </a:t>
            </a:r>
            <a:r>
              <a:rPr lang="en-US" sz="800" b="0" i="1">
                <a:solidFill>
                  <a:srgbClr val="1F355E"/>
                </a:solidFill>
                <a:latin typeface="Arial"/>
                <a:ea typeface="+mn-ea"/>
                <a:cs typeface="Arial"/>
                <a:sym typeface="Helvetica Neue Medium"/>
              </a:rPr>
              <a:t>operational</a:t>
            </a:r>
            <a:r>
              <a:rPr kumimoji="0" lang="en-US" sz="800" b="0" i="1" u="none" strike="noStrike" cap="none" spc="0" normalizeH="0" baseline="0">
                <a:ln>
                  <a:noFill/>
                </a:ln>
                <a:solidFill>
                  <a:srgbClr val="1F355E"/>
                </a:solidFill>
                <a:effectLst/>
                <a:uFillTx/>
                <a:latin typeface="Arial"/>
                <a:ea typeface="+mn-ea"/>
                <a:cs typeface="Arial"/>
                <a:sym typeface="Helvetica Neue Medium"/>
              </a:rPr>
              <a:t> teams ar</a:t>
            </a:r>
            <a:r>
              <a:rPr lang="en-US" sz="800" b="0" i="1">
                <a:solidFill>
                  <a:srgbClr val="1F355E"/>
                </a:solidFill>
                <a:latin typeface="Arial"/>
                <a:ea typeface="+mn-ea"/>
                <a:cs typeface="Arial"/>
                <a:sym typeface="Helvetica Neue Medium"/>
              </a:rPr>
              <a:t>e still working under significant pressures to deliver high quality care for the people of Swansea Bay. </a:t>
            </a:r>
            <a:br>
              <a:rPr lang="en-US" sz="800" b="0" i="1">
                <a:latin typeface="Arial" panose="020B0604020202020204" pitchFamily="34" charset="0"/>
                <a:ea typeface="+mn-ea"/>
                <a:cs typeface="Arial" panose="020B0604020202020204" pitchFamily="34" charset="0"/>
              </a:rPr>
            </a:br>
            <a:endParaRPr lang="en-US" sz="800" b="0" i="1">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i="1">
                <a:solidFill>
                  <a:srgbClr val="1F355E"/>
                </a:solidFill>
                <a:latin typeface="Arial"/>
                <a:ea typeface="+mn-ea"/>
                <a:cs typeface="Arial"/>
                <a:sym typeface="Helvetica Neue Medium"/>
              </a:rPr>
              <a:t>The pandemic greatly accelerated the rate of digital progress and adoption across our </a:t>
            </a:r>
            <a:r>
              <a:rPr lang="en-US" sz="800" b="0" i="1" err="1">
                <a:solidFill>
                  <a:srgbClr val="1F355E"/>
                </a:solidFill>
                <a:latin typeface="Arial"/>
                <a:ea typeface="+mn-ea"/>
                <a:cs typeface="Arial"/>
                <a:sym typeface="Helvetica Neue Medium"/>
              </a:rPr>
              <a:t>organisation</a:t>
            </a:r>
            <a:r>
              <a:rPr lang="en-US" sz="800" b="0" i="1">
                <a:solidFill>
                  <a:srgbClr val="1F355E"/>
                </a:solidFill>
                <a:latin typeface="Arial"/>
                <a:ea typeface="+mn-ea"/>
                <a:cs typeface="Arial"/>
                <a:sym typeface="Helvetica Neue Medium"/>
              </a:rPr>
              <a:t> making now the perfect time to </a:t>
            </a:r>
            <a:r>
              <a:rPr lang="en-US" sz="800" b="0" i="1" err="1">
                <a:solidFill>
                  <a:srgbClr val="1F355E"/>
                </a:solidFill>
                <a:latin typeface="Arial"/>
                <a:ea typeface="+mn-ea"/>
                <a:cs typeface="Arial"/>
                <a:sym typeface="Helvetica Neue Medium"/>
              </a:rPr>
              <a:t>capitalise</a:t>
            </a:r>
            <a:r>
              <a:rPr lang="en-US" sz="800" b="0" i="1">
                <a:solidFill>
                  <a:srgbClr val="1F355E"/>
                </a:solidFill>
                <a:latin typeface="Arial"/>
                <a:ea typeface="+mn-ea"/>
                <a:cs typeface="Arial"/>
                <a:sym typeface="Helvetica Neue Medium"/>
              </a:rPr>
              <a:t> on our strong foundations and push forward with our digital agenda. We </a:t>
            </a:r>
            <a:r>
              <a:rPr lang="en-US" sz="800" b="0" i="1" err="1">
                <a:solidFill>
                  <a:srgbClr val="1F355E"/>
                </a:solidFill>
                <a:latin typeface="Arial"/>
                <a:ea typeface="+mn-ea"/>
                <a:cs typeface="Arial"/>
                <a:sym typeface="Helvetica Neue Medium"/>
              </a:rPr>
              <a:t>recognise</a:t>
            </a:r>
            <a:r>
              <a:rPr lang="en-US" sz="800" b="0" i="1">
                <a:solidFill>
                  <a:srgbClr val="1F355E"/>
                </a:solidFill>
                <a:latin typeface="Arial"/>
                <a:ea typeface="+mn-ea"/>
                <a:cs typeface="Arial"/>
                <a:sym typeface="Helvetica Neue Medium"/>
              </a:rPr>
              <a:t> the need for thoughtful, transformational change across our health board with robust, data driven decision making and analysis at the heart to help us make the very best decisions for the people we serve. </a:t>
            </a:r>
            <a:endParaRPr lang="en-US" sz="800" b="0" i="1">
              <a:solidFill>
                <a:srgbClr val="1F355E"/>
              </a:solidFill>
              <a:latin typeface="Arial"/>
              <a:ea typeface="+mn-ea"/>
              <a:cs typeface="Arial"/>
            </a:endParaRPr>
          </a:p>
          <a:p>
            <a:pPr marL="0" marR="0" indent="0" algn="l" defTabSz="825500" rtl="0" fontAlgn="auto" latinLnBrk="0" hangingPunct="0">
              <a:lnSpc>
                <a:spcPct val="100000"/>
              </a:lnSpc>
              <a:spcBef>
                <a:spcPts val="0"/>
              </a:spcBef>
              <a:spcAft>
                <a:spcPts val="0"/>
              </a:spcAft>
              <a:buClrTx/>
              <a:buSzTx/>
              <a:buFontTx/>
              <a:buNone/>
              <a:tabLst/>
            </a:pPr>
            <a:endParaRPr lang="en-US" sz="800" b="0" i="1">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i="1">
                <a:solidFill>
                  <a:srgbClr val="1F355E"/>
                </a:solidFill>
                <a:latin typeface="Arial"/>
                <a:ea typeface="+mn-ea"/>
                <a:cs typeface="Arial"/>
                <a:sym typeface="Helvetica Neue Medium"/>
              </a:rPr>
              <a:t>Digitally Enabling The One Bay, outlines our ambitions for making SBU an inclusive, ‘digital first’ </a:t>
            </a:r>
            <a:r>
              <a:rPr lang="en-US" sz="800" b="0" i="1" err="1">
                <a:solidFill>
                  <a:srgbClr val="1F355E"/>
                </a:solidFill>
                <a:latin typeface="Arial"/>
                <a:ea typeface="+mn-ea"/>
                <a:cs typeface="Arial"/>
                <a:sym typeface="Helvetica Neue Medium"/>
              </a:rPr>
              <a:t>organisation</a:t>
            </a:r>
            <a:r>
              <a:rPr lang="en-US" sz="800" b="0" i="1">
                <a:solidFill>
                  <a:srgbClr val="1F355E"/>
                </a:solidFill>
                <a:latin typeface="Arial"/>
                <a:ea typeface="+mn-ea"/>
                <a:cs typeface="Arial"/>
                <a:sym typeface="Helvetica Neue Medium"/>
              </a:rPr>
              <a:t>, using the most appropriate digital tools intelligently and selectively to support service-led transformation and deliver tangible benefits for all our colleagues and patients.</a:t>
            </a:r>
            <a:endParaRPr lang="en-US" sz="800" b="0" i="1">
              <a:solidFill>
                <a:srgbClr val="1F355E"/>
              </a:solidFill>
              <a:latin typeface="Arial"/>
              <a:ea typeface="+mn-ea"/>
              <a:cs typeface="Arial"/>
            </a:endParaRPr>
          </a:p>
          <a:p>
            <a:pPr marL="0" marR="0" indent="0" algn="l" defTabSz="825500" rtl="0" fontAlgn="auto" latinLnBrk="0" hangingPunct="0">
              <a:lnSpc>
                <a:spcPct val="100000"/>
              </a:lnSpc>
              <a:spcBef>
                <a:spcPts val="0"/>
              </a:spcBef>
              <a:spcAft>
                <a:spcPts val="0"/>
              </a:spcAft>
              <a:buClrTx/>
              <a:buSzTx/>
              <a:buFontTx/>
              <a:buNone/>
              <a:tabLst/>
            </a:pPr>
            <a:endParaRPr lang="en-US" sz="800" b="0" i="1">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i="1">
                <a:solidFill>
                  <a:srgbClr val="1F355E"/>
                </a:solidFill>
                <a:latin typeface="Arial"/>
                <a:ea typeface="+mn-ea"/>
                <a:cs typeface="Arial"/>
                <a:sym typeface="Helvetica Neue Medium"/>
              </a:rPr>
              <a:t>We have worked hard to ensure that this strategy strikes a balance between </a:t>
            </a:r>
            <a:br>
              <a:rPr lang="en-US" sz="800" b="0" i="1">
                <a:latin typeface="Arial" panose="020B0604020202020204" pitchFamily="34" charset="0"/>
                <a:ea typeface="+mn-ea"/>
                <a:cs typeface="Arial" panose="020B0604020202020204" pitchFamily="34" charset="0"/>
              </a:rPr>
            </a:br>
            <a:r>
              <a:rPr lang="en-US" sz="800" b="0" i="1">
                <a:solidFill>
                  <a:srgbClr val="1F355E"/>
                </a:solidFill>
                <a:latin typeface="Arial"/>
                <a:ea typeface="+mn-ea"/>
                <a:cs typeface="Arial"/>
                <a:sym typeface="Helvetica Neue Medium"/>
              </a:rPr>
              <a:t>being highly ambitious whilst still being realistic and feasible. </a:t>
            </a:r>
            <a:endParaRPr lang="en-US" sz="800" b="0" i="1">
              <a:solidFill>
                <a:srgbClr val="1F355E"/>
              </a:solidFill>
              <a:latin typeface="Arial"/>
              <a:ea typeface="+mn-ea"/>
              <a:cs typeface="Arial"/>
            </a:endParaRPr>
          </a:p>
          <a:p>
            <a:pPr marL="0" marR="0" indent="0" algn="l" defTabSz="825500" rtl="0" fontAlgn="auto" latinLnBrk="0" hangingPunct="0">
              <a:lnSpc>
                <a:spcPct val="100000"/>
              </a:lnSpc>
              <a:spcBef>
                <a:spcPts val="0"/>
              </a:spcBef>
              <a:spcAft>
                <a:spcPts val="0"/>
              </a:spcAft>
              <a:buClrTx/>
              <a:buSzTx/>
              <a:buFontTx/>
              <a:buNone/>
              <a:tabLst/>
            </a:pPr>
            <a:endParaRPr lang="en-US" sz="800" b="0" i="1">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i="1" err="1">
                <a:solidFill>
                  <a:srgbClr val="1F355E"/>
                </a:solidFill>
                <a:latin typeface="Arial"/>
                <a:ea typeface="+mn-ea"/>
                <a:cs typeface="Arial"/>
                <a:sym typeface="Helvetica Neue Medium"/>
              </a:rPr>
              <a:t>Realising</a:t>
            </a:r>
            <a:r>
              <a:rPr lang="en-US" sz="800" b="0" i="1">
                <a:solidFill>
                  <a:srgbClr val="1F355E"/>
                </a:solidFill>
                <a:latin typeface="Arial"/>
                <a:ea typeface="+mn-ea"/>
                <a:cs typeface="Arial"/>
                <a:sym typeface="Helvetica Neue Medium"/>
              </a:rPr>
              <a:t> our vision will require the skills and commitment of all our colleagues, </a:t>
            </a:r>
            <a:br>
              <a:rPr lang="en-US" sz="800" b="0" i="1">
                <a:latin typeface="Arial" panose="020B0604020202020204" pitchFamily="34" charset="0"/>
                <a:ea typeface="+mn-ea"/>
                <a:cs typeface="Arial" panose="020B0604020202020204" pitchFamily="34" charset="0"/>
              </a:rPr>
            </a:br>
            <a:r>
              <a:rPr lang="en-US" sz="800" b="0" i="1">
                <a:solidFill>
                  <a:srgbClr val="1F355E"/>
                </a:solidFill>
                <a:latin typeface="Arial"/>
                <a:ea typeface="+mn-ea"/>
                <a:cs typeface="Arial"/>
                <a:sym typeface="Helvetica Neue Medium"/>
              </a:rPr>
              <a:t>digital and non-digitally minded alike, working together with our key partners </a:t>
            </a:r>
            <a:br>
              <a:rPr lang="en-US" sz="800" b="0" i="1">
                <a:latin typeface="Arial" panose="020B0604020202020204" pitchFamily="34" charset="0"/>
                <a:ea typeface="+mn-ea"/>
                <a:cs typeface="Arial" panose="020B0604020202020204" pitchFamily="34" charset="0"/>
              </a:rPr>
            </a:br>
            <a:r>
              <a:rPr lang="en-US" sz="800" b="0" i="1">
                <a:solidFill>
                  <a:srgbClr val="1F355E"/>
                </a:solidFill>
                <a:latin typeface="Arial"/>
                <a:ea typeface="+mn-ea"/>
                <a:cs typeface="Arial"/>
                <a:sym typeface="Helvetica Neue Medium"/>
              </a:rPr>
              <a:t>across Wales and of course the people of Swansea Bay. </a:t>
            </a:r>
            <a:endParaRPr lang="en-US" sz="800" b="0" i="1">
              <a:solidFill>
                <a:srgbClr val="1F355E"/>
              </a:solidFill>
              <a:latin typeface="Arial"/>
              <a:ea typeface="+mn-ea"/>
              <a:cs typeface="Arial"/>
            </a:endParaRPr>
          </a:p>
          <a:p>
            <a:pPr marL="0" marR="0" indent="0" algn="l" defTabSz="825500" rtl="0" fontAlgn="auto" latinLnBrk="0" hangingPunct="0">
              <a:lnSpc>
                <a:spcPct val="100000"/>
              </a:lnSpc>
              <a:spcBef>
                <a:spcPts val="0"/>
              </a:spcBef>
              <a:spcAft>
                <a:spcPts val="0"/>
              </a:spcAft>
              <a:buClrTx/>
              <a:buSzTx/>
              <a:buFontTx/>
              <a:buNone/>
              <a:tabLst/>
            </a:pPr>
            <a:endParaRPr lang="en-US" sz="800" b="0" i="1">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i="1">
                <a:solidFill>
                  <a:srgbClr val="1F355E"/>
                </a:solidFill>
                <a:latin typeface="Arial"/>
                <a:ea typeface="+mn-ea"/>
                <a:cs typeface="Arial"/>
                <a:sym typeface="Helvetica Neue Medium"/>
              </a:rPr>
              <a:t>We are excited by the potential of this strategy to establish SBU as a UK</a:t>
            </a:r>
            <a:br>
              <a:rPr lang="en-US" sz="800" b="0" i="1">
                <a:latin typeface="Arial" panose="020B0604020202020204" pitchFamily="34" charset="0"/>
                <a:ea typeface="+mn-ea"/>
                <a:cs typeface="Arial" panose="020B0604020202020204" pitchFamily="34" charset="0"/>
              </a:rPr>
            </a:br>
            <a:r>
              <a:rPr lang="en-US" sz="800" b="0" i="1">
                <a:solidFill>
                  <a:srgbClr val="1F355E"/>
                </a:solidFill>
                <a:latin typeface="Arial"/>
                <a:ea typeface="+mn-ea"/>
                <a:cs typeface="Arial"/>
                <a:sym typeface="Helvetica Neue Medium"/>
              </a:rPr>
              <a:t>digital exempla – delivering a modern, safe, high-quality service for the </a:t>
            </a:r>
            <a:br>
              <a:rPr lang="en-US" sz="800" b="0" i="1">
                <a:latin typeface="Arial" panose="020B0604020202020204" pitchFamily="34" charset="0"/>
                <a:ea typeface="+mn-ea"/>
                <a:cs typeface="Arial" panose="020B0604020202020204" pitchFamily="34" charset="0"/>
              </a:rPr>
            </a:br>
            <a:r>
              <a:rPr lang="en-US" sz="800" b="0" i="1">
                <a:solidFill>
                  <a:srgbClr val="1F355E"/>
                </a:solidFill>
                <a:latin typeface="Arial"/>
                <a:ea typeface="+mn-ea"/>
                <a:cs typeface="Arial"/>
                <a:sym typeface="Helvetica Neue Medium"/>
              </a:rPr>
              <a:t>people of Swansea Bay. </a:t>
            </a:r>
            <a:endParaRPr lang="en-US" sz="800" b="0" i="1">
              <a:solidFill>
                <a:srgbClr val="1F355E"/>
              </a:solidFill>
              <a:latin typeface="Arial"/>
              <a:ea typeface="+mn-ea"/>
              <a:cs typeface="Arial"/>
            </a:endParaRPr>
          </a:p>
          <a:p>
            <a:pPr marL="0" marR="0" indent="0" algn="l" defTabSz="825500" rtl="0" fontAlgn="auto" latinLnBrk="0" hangingPunct="0">
              <a:lnSpc>
                <a:spcPct val="100000"/>
              </a:lnSpc>
              <a:spcBef>
                <a:spcPts val="0"/>
              </a:spcBef>
              <a:spcAft>
                <a:spcPts val="0"/>
              </a:spcAft>
              <a:buClrTx/>
              <a:buSzTx/>
              <a:buFontTx/>
              <a:buNone/>
              <a:tabLst/>
            </a:pPr>
            <a:r>
              <a:rPr lang="en-US" sz="800" b="0" i="1">
                <a:solidFill>
                  <a:srgbClr val="1F355E"/>
                </a:solidFill>
                <a:latin typeface="Arial"/>
                <a:ea typeface="+mn-ea"/>
                <a:cs typeface="Arial"/>
                <a:sym typeface="Helvetica Neue Medium"/>
              </a:rPr>
              <a:t>		 Matthew John – Director of Digital</a:t>
            </a:r>
            <a:endParaRPr lang="en-US" sz="800" b="0" i="1">
              <a:solidFill>
                <a:srgbClr val="1F355E"/>
              </a:solidFill>
              <a:latin typeface="Arial"/>
              <a:ea typeface="+mn-ea"/>
              <a:cs typeface="Arial"/>
            </a:endParaRPr>
          </a:p>
        </p:txBody>
      </p:sp>
      <p:sp>
        <p:nvSpPr>
          <p:cNvPr id="4" name="Footer Placeholder 3">
            <a:extLst>
              <a:ext uri="{FF2B5EF4-FFF2-40B4-BE49-F238E27FC236}">
                <a16:creationId xmlns:a16="http://schemas.microsoft.com/office/drawing/2014/main" id="{8F968F4B-085F-8886-FF20-C383DE96FFF3}"/>
              </a:ext>
            </a:extLst>
          </p:cNvPr>
          <p:cNvSpPr>
            <a:spLocks noGrp="1"/>
          </p:cNvSpPr>
          <p:nvPr>
            <p:ph type="ftr" sz="quarter" idx="3"/>
          </p:nvPr>
        </p:nvSpPr>
        <p:spPr>
          <a:xfrm>
            <a:off x="2200041" y="4579809"/>
            <a:ext cx="4743917" cy="378477"/>
          </a:xfrm>
        </p:spPr>
        <p:txBody>
          <a:bodyPr/>
          <a:lstStyle/>
          <a:p>
            <a:r>
              <a:rPr lang="en-GB"/>
              <a:t>Digitally Enabling the One Bay Way</a:t>
            </a:r>
          </a:p>
        </p:txBody>
      </p:sp>
      <p:pic>
        <p:nvPicPr>
          <p:cNvPr id="15" name="Picture 14">
            <a:extLst>
              <a:ext uri="{FF2B5EF4-FFF2-40B4-BE49-F238E27FC236}">
                <a16:creationId xmlns:a16="http://schemas.microsoft.com/office/drawing/2014/main" id="{D70DEEC0-29D0-5295-8B7C-909525EC6CC5}"/>
              </a:ext>
            </a:extLst>
          </p:cNvPr>
          <p:cNvPicPr>
            <a:picLocks noChangeAspect="1"/>
          </p:cNvPicPr>
          <p:nvPr/>
        </p:nvPicPr>
        <p:blipFill>
          <a:blip r:embed="rId3"/>
          <a:stretch>
            <a:fillRect/>
          </a:stretch>
        </p:blipFill>
        <p:spPr>
          <a:xfrm>
            <a:off x="3780129" y="2846437"/>
            <a:ext cx="994639" cy="1502539"/>
          </a:xfrm>
          <a:prstGeom prst="rect">
            <a:avLst/>
          </a:prstGeom>
        </p:spPr>
      </p:pic>
      <p:sp>
        <p:nvSpPr>
          <p:cNvPr id="17" name="TextBox 16">
            <a:extLst>
              <a:ext uri="{FF2B5EF4-FFF2-40B4-BE49-F238E27FC236}">
                <a16:creationId xmlns:a16="http://schemas.microsoft.com/office/drawing/2014/main" id="{83AEB255-8B39-7201-6F98-99C7EE9E3F7E}"/>
              </a:ext>
            </a:extLst>
          </p:cNvPr>
          <p:cNvSpPr txBox="1"/>
          <p:nvPr/>
        </p:nvSpPr>
        <p:spPr>
          <a:xfrm>
            <a:off x="4939766" y="657023"/>
            <a:ext cx="4061359" cy="2539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indent="0" algn="l" defTabSz="825500" rtl="0" fontAlgn="auto" latinLnBrk="0" hangingPunct="0">
              <a:lnSpc>
                <a:spcPct val="100000"/>
              </a:lnSpc>
              <a:spcBef>
                <a:spcPts val="0"/>
              </a:spcBef>
              <a:spcAft>
                <a:spcPts val="600"/>
              </a:spcAft>
              <a:buClrTx/>
              <a:buSzTx/>
              <a:buFontTx/>
              <a:buNone/>
              <a:tabLst/>
            </a:pPr>
            <a:r>
              <a:rPr lang="en-GB" sz="1050">
                <a:solidFill>
                  <a:srgbClr val="1F355E"/>
                </a:solidFill>
                <a:latin typeface="Arial" panose="020B0604020202020204" pitchFamily="34" charset="0"/>
                <a:ea typeface="+mn-ea"/>
                <a:cs typeface="Arial" panose="020B0604020202020204" pitchFamily="34" charset="0"/>
                <a:sym typeface="Helvetica Neue Medium"/>
              </a:rPr>
              <a:t>Who is Digitally Enabling The One Bay Way for?</a:t>
            </a:r>
          </a:p>
        </p:txBody>
      </p:sp>
      <p:sp>
        <p:nvSpPr>
          <p:cNvPr id="19" name="Rectangle: Rounded Corners 18">
            <a:extLst>
              <a:ext uri="{FF2B5EF4-FFF2-40B4-BE49-F238E27FC236}">
                <a16:creationId xmlns:a16="http://schemas.microsoft.com/office/drawing/2014/main" id="{DA52FB6D-4D1C-8B82-4CB2-8C04F014BB0B}"/>
              </a:ext>
            </a:extLst>
          </p:cNvPr>
          <p:cNvSpPr/>
          <p:nvPr/>
        </p:nvSpPr>
        <p:spPr>
          <a:xfrm>
            <a:off x="4939766" y="885600"/>
            <a:ext cx="3306714" cy="586245"/>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a:solidFill>
                  <a:srgbClr val="1F355E"/>
                </a:solidFill>
                <a:latin typeface="Arial" panose="020B0604020202020204" pitchFamily="34" charset="0"/>
                <a:ea typeface="+mn-ea"/>
                <a:cs typeface="Arial" panose="020B0604020202020204" pitchFamily="34" charset="0"/>
                <a:sym typeface="Helvetica Neue Medium"/>
              </a:rPr>
              <a:t>Swansea Bay University Health Board (SBU) leadership - </a:t>
            </a:r>
            <a:r>
              <a:rPr lang="en-GB" sz="800" b="0">
                <a:solidFill>
                  <a:srgbClr val="1F355E"/>
                </a:solidFill>
                <a:latin typeface="Arial" panose="020B0604020202020204" pitchFamily="34" charset="0"/>
                <a:ea typeface="+mn-ea"/>
                <a:cs typeface="Arial" panose="020B0604020202020204" pitchFamily="34" charset="0"/>
                <a:sym typeface="Helvetica Neue Medium"/>
              </a:rPr>
              <a:t>to establish the vision and strategic direction for digital, data and technology to enable our SBU organisational ambitions, and build momentum and support for the work required to make this a reality </a:t>
            </a:r>
          </a:p>
        </p:txBody>
      </p:sp>
      <p:sp>
        <p:nvSpPr>
          <p:cNvPr id="20" name="Rectangle: Rounded Corners 19">
            <a:extLst>
              <a:ext uri="{FF2B5EF4-FFF2-40B4-BE49-F238E27FC236}">
                <a16:creationId xmlns:a16="http://schemas.microsoft.com/office/drawing/2014/main" id="{19E5DDB6-2E01-91E0-F017-818EEB678FD2}"/>
              </a:ext>
            </a:extLst>
          </p:cNvPr>
          <p:cNvSpPr/>
          <p:nvPr/>
        </p:nvSpPr>
        <p:spPr>
          <a:xfrm>
            <a:off x="4939766" y="1556087"/>
            <a:ext cx="3306714" cy="492589"/>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a:solidFill>
                  <a:srgbClr val="1F355E"/>
                </a:solidFill>
                <a:latin typeface="Arial" panose="020B0604020202020204" pitchFamily="34" charset="0"/>
                <a:ea typeface="+mn-ea"/>
                <a:cs typeface="Arial" panose="020B0604020202020204" pitchFamily="34" charset="0"/>
                <a:sym typeface="Helvetica Neue Medium"/>
              </a:rPr>
              <a:t>Digital and clinical Digital leaders and their teams - </a:t>
            </a:r>
            <a:r>
              <a:rPr lang="en-GB" sz="800" b="0">
                <a:solidFill>
                  <a:srgbClr val="1F355E"/>
                </a:solidFill>
                <a:latin typeface="Arial" panose="020B0604020202020204" pitchFamily="34" charset="0"/>
                <a:ea typeface="+mn-ea"/>
                <a:cs typeface="Arial" panose="020B0604020202020204" pitchFamily="34" charset="0"/>
                <a:sym typeface="Helvetica Neue Medium"/>
              </a:rPr>
              <a:t>to establish the strategic direction for digital in SBU and to ensure colleagues understand how their work contributes to achieving this vision </a:t>
            </a:r>
          </a:p>
        </p:txBody>
      </p:sp>
      <p:sp>
        <p:nvSpPr>
          <p:cNvPr id="21" name="Rectangle: Rounded Corners 20">
            <a:extLst>
              <a:ext uri="{FF2B5EF4-FFF2-40B4-BE49-F238E27FC236}">
                <a16:creationId xmlns:a16="http://schemas.microsoft.com/office/drawing/2014/main" id="{B91324F6-3FB2-18EB-734A-730AECFA15FA}"/>
              </a:ext>
            </a:extLst>
          </p:cNvPr>
          <p:cNvSpPr/>
          <p:nvPr/>
        </p:nvSpPr>
        <p:spPr>
          <a:xfrm>
            <a:off x="4939766" y="2132918"/>
            <a:ext cx="3306714" cy="492589"/>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a:solidFill>
                  <a:srgbClr val="1F355E"/>
                </a:solidFill>
                <a:latin typeface="Arial" panose="020B0604020202020204" pitchFamily="34" charset="0"/>
                <a:ea typeface="+mn-ea"/>
                <a:cs typeface="Arial" panose="020B0604020202020204" pitchFamily="34" charset="0"/>
                <a:sym typeface="Helvetica Neue Medium"/>
              </a:rPr>
              <a:t>All employees of SBU – </a:t>
            </a:r>
            <a:r>
              <a:rPr lang="en-GB" sz="800" b="0">
                <a:solidFill>
                  <a:srgbClr val="1F355E"/>
                </a:solidFill>
                <a:latin typeface="Arial" panose="020B0604020202020204" pitchFamily="34" charset="0"/>
                <a:ea typeface="+mn-ea"/>
                <a:cs typeface="Arial" panose="020B0604020202020204" pitchFamily="34" charset="0"/>
                <a:sym typeface="Helvetica Neue Medium"/>
              </a:rPr>
              <a:t>to highlight what the strategy means for colleagues across SBU in their day-to-day roles including operational staff and clinical and care professionals </a:t>
            </a:r>
            <a:endParaRPr lang="en-GB" sz="80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22" name="Rectangle: Rounded Corners 21">
            <a:extLst>
              <a:ext uri="{FF2B5EF4-FFF2-40B4-BE49-F238E27FC236}">
                <a16:creationId xmlns:a16="http://schemas.microsoft.com/office/drawing/2014/main" id="{59AFD060-2AFA-CE6D-722C-778B45AFDEBF}"/>
              </a:ext>
            </a:extLst>
          </p:cNvPr>
          <p:cNvSpPr/>
          <p:nvPr/>
        </p:nvSpPr>
        <p:spPr>
          <a:xfrm>
            <a:off x="4939766" y="2709749"/>
            <a:ext cx="3306714" cy="492589"/>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a:solidFill>
                  <a:srgbClr val="1F355E"/>
                </a:solidFill>
                <a:latin typeface="Arial" panose="020B0604020202020204" pitchFamily="34" charset="0"/>
                <a:ea typeface="+mn-ea"/>
                <a:cs typeface="Arial" panose="020B0604020202020204" pitchFamily="34" charset="0"/>
                <a:sym typeface="Helvetica Neue Medium"/>
              </a:rPr>
              <a:t>Our patients and wider population - </a:t>
            </a:r>
            <a:r>
              <a:rPr lang="en-GB" sz="800" b="0">
                <a:solidFill>
                  <a:srgbClr val="1F355E"/>
                </a:solidFill>
                <a:latin typeface="Arial" panose="020B0604020202020204" pitchFamily="34" charset="0"/>
                <a:ea typeface="+mn-ea"/>
                <a:cs typeface="Arial" panose="020B0604020202020204" pitchFamily="34" charset="0"/>
                <a:sym typeface="Helvetica Neue Medium"/>
              </a:rPr>
              <a:t>to communicate what digital, data and technology transformation means for the care and well-being of the people of Swansea Bay </a:t>
            </a:r>
            <a:endParaRPr lang="en-GB" sz="80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23" name="Rectangle: Rounded Corners 22">
            <a:extLst>
              <a:ext uri="{FF2B5EF4-FFF2-40B4-BE49-F238E27FC236}">
                <a16:creationId xmlns:a16="http://schemas.microsoft.com/office/drawing/2014/main" id="{84944ABE-9D0F-1839-00F3-AEAA639B307F}"/>
              </a:ext>
            </a:extLst>
          </p:cNvPr>
          <p:cNvSpPr/>
          <p:nvPr/>
        </p:nvSpPr>
        <p:spPr>
          <a:xfrm>
            <a:off x="4939766" y="3286580"/>
            <a:ext cx="3306714" cy="492589"/>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a:solidFill>
                  <a:srgbClr val="1F355E"/>
                </a:solidFill>
                <a:latin typeface="Arial" panose="020B0604020202020204" pitchFamily="34" charset="0"/>
                <a:ea typeface="+mn-ea"/>
                <a:cs typeface="Arial" panose="020B0604020202020204" pitchFamily="34" charset="0"/>
                <a:sym typeface="Helvetica Neue Medium"/>
              </a:rPr>
              <a:t>Our local partner organisations - </a:t>
            </a:r>
            <a:r>
              <a:rPr lang="en-GB" sz="800" b="0">
                <a:solidFill>
                  <a:srgbClr val="1F355E"/>
                </a:solidFill>
                <a:latin typeface="Arial" panose="020B0604020202020204" pitchFamily="34" charset="0"/>
                <a:ea typeface="+mn-ea"/>
                <a:cs typeface="Arial" panose="020B0604020202020204" pitchFamily="34" charset="0"/>
                <a:sym typeface="Helvetica Neue Medium"/>
              </a:rPr>
              <a:t>to set out how we will work together towards achieving our shared objectives</a:t>
            </a:r>
          </a:p>
        </p:txBody>
      </p:sp>
      <p:sp>
        <p:nvSpPr>
          <p:cNvPr id="24" name="Rectangle: Rounded Corners 23">
            <a:extLst>
              <a:ext uri="{FF2B5EF4-FFF2-40B4-BE49-F238E27FC236}">
                <a16:creationId xmlns:a16="http://schemas.microsoft.com/office/drawing/2014/main" id="{2D74C165-CEF3-4739-1982-7D472ED1F9D9}"/>
              </a:ext>
            </a:extLst>
          </p:cNvPr>
          <p:cNvSpPr/>
          <p:nvPr/>
        </p:nvSpPr>
        <p:spPr>
          <a:xfrm>
            <a:off x="4939766" y="3863411"/>
            <a:ext cx="3306714" cy="492589"/>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a:solidFill>
                  <a:srgbClr val="1F355E"/>
                </a:solidFill>
                <a:latin typeface="Arial" panose="020B0604020202020204" pitchFamily="34" charset="0"/>
                <a:ea typeface="+mn-ea"/>
                <a:cs typeface="Arial" panose="020B0604020202020204" pitchFamily="34" charset="0"/>
                <a:sym typeface="Helvetica Neue Medium"/>
              </a:rPr>
              <a:t>Regional and national partners - </a:t>
            </a:r>
            <a:r>
              <a:rPr lang="en-GB" sz="800" b="0">
                <a:solidFill>
                  <a:srgbClr val="1F355E"/>
                </a:solidFill>
                <a:latin typeface="Arial" panose="020B0604020202020204" pitchFamily="34" charset="0"/>
                <a:ea typeface="+mn-ea"/>
                <a:cs typeface="Arial" panose="020B0604020202020204" pitchFamily="34" charset="0"/>
                <a:sym typeface="Helvetica Neue Medium"/>
              </a:rPr>
              <a:t>to show how we will work together and align with our partners to achieve collective goals</a:t>
            </a:r>
          </a:p>
        </p:txBody>
      </p:sp>
      <p:sp>
        <p:nvSpPr>
          <p:cNvPr id="33" name="TextBox 32">
            <a:extLst>
              <a:ext uri="{FF2B5EF4-FFF2-40B4-BE49-F238E27FC236}">
                <a16:creationId xmlns:a16="http://schemas.microsoft.com/office/drawing/2014/main" id="{BB5F8A44-BD6A-80AF-F716-2B6A0D24EDDA}"/>
              </a:ext>
            </a:extLst>
          </p:cNvPr>
          <p:cNvSpPr txBox="1"/>
          <p:nvPr/>
        </p:nvSpPr>
        <p:spPr>
          <a:xfrm>
            <a:off x="142875" y="623681"/>
            <a:ext cx="4333396" cy="2872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1200" b="1" i="0" u="none" strike="noStrike" cap="none" spc="0" normalizeH="0" baseline="0">
                <a:ln>
                  <a:noFill/>
                </a:ln>
                <a:solidFill>
                  <a:srgbClr val="1F355E"/>
                </a:solidFill>
                <a:effectLst/>
                <a:uFillTx/>
                <a:latin typeface="Arial Black" panose="020B0A04020102020204" pitchFamily="34" charset="0"/>
                <a:sym typeface="Helvetica Neue"/>
              </a:rPr>
              <a:t>A Foreword From the Director of Digital </a:t>
            </a:r>
          </a:p>
        </p:txBody>
      </p:sp>
      <p:sp>
        <p:nvSpPr>
          <p:cNvPr id="16" name="Rectangle 15">
            <a:extLst>
              <a:ext uri="{FF2B5EF4-FFF2-40B4-BE49-F238E27FC236}">
                <a16:creationId xmlns:a16="http://schemas.microsoft.com/office/drawing/2014/main" id="{66ECCBBF-04A1-7C57-EF8D-17F19BB72119}"/>
              </a:ext>
            </a:extLst>
          </p:cNvPr>
          <p:cNvSpPr/>
          <p:nvPr/>
        </p:nvSpPr>
        <p:spPr>
          <a:xfrm>
            <a:off x="8164799" y="885600"/>
            <a:ext cx="545175" cy="586245"/>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8" name="Rectangle 17">
            <a:extLst>
              <a:ext uri="{FF2B5EF4-FFF2-40B4-BE49-F238E27FC236}">
                <a16:creationId xmlns:a16="http://schemas.microsoft.com/office/drawing/2014/main" id="{CA342508-A5A3-5299-7D52-C940088972F1}"/>
              </a:ext>
            </a:extLst>
          </p:cNvPr>
          <p:cNvSpPr/>
          <p:nvPr/>
        </p:nvSpPr>
        <p:spPr>
          <a:xfrm>
            <a:off x="8164799" y="1556087"/>
            <a:ext cx="545175" cy="492589"/>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1" name="Rectangle 30">
            <a:extLst>
              <a:ext uri="{FF2B5EF4-FFF2-40B4-BE49-F238E27FC236}">
                <a16:creationId xmlns:a16="http://schemas.microsoft.com/office/drawing/2014/main" id="{D7461371-8AEA-0F3F-50E6-1B366114EEB4}"/>
              </a:ext>
            </a:extLst>
          </p:cNvPr>
          <p:cNvSpPr/>
          <p:nvPr/>
        </p:nvSpPr>
        <p:spPr>
          <a:xfrm>
            <a:off x="8164799" y="2132918"/>
            <a:ext cx="545175" cy="492589"/>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2" name="Rectangle 31">
            <a:extLst>
              <a:ext uri="{FF2B5EF4-FFF2-40B4-BE49-F238E27FC236}">
                <a16:creationId xmlns:a16="http://schemas.microsoft.com/office/drawing/2014/main" id="{E13318DC-68AF-1F23-F7F9-B2FA5491686F}"/>
              </a:ext>
            </a:extLst>
          </p:cNvPr>
          <p:cNvSpPr/>
          <p:nvPr/>
        </p:nvSpPr>
        <p:spPr>
          <a:xfrm>
            <a:off x="8164799" y="2709749"/>
            <a:ext cx="545175" cy="492589"/>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4" name="Rectangle 33">
            <a:extLst>
              <a:ext uri="{FF2B5EF4-FFF2-40B4-BE49-F238E27FC236}">
                <a16:creationId xmlns:a16="http://schemas.microsoft.com/office/drawing/2014/main" id="{2B9EF57E-2377-ED66-427A-E08AA6ECAA89}"/>
              </a:ext>
            </a:extLst>
          </p:cNvPr>
          <p:cNvSpPr/>
          <p:nvPr/>
        </p:nvSpPr>
        <p:spPr>
          <a:xfrm>
            <a:off x="8164799" y="3286579"/>
            <a:ext cx="545175" cy="492589"/>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5" name="Rectangle 34">
            <a:extLst>
              <a:ext uri="{FF2B5EF4-FFF2-40B4-BE49-F238E27FC236}">
                <a16:creationId xmlns:a16="http://schemas.microsoft.com/office/drawing/2014/main" id="{1CE9FBED-BA3A-F039-0898-143F5AE7B378}"/>
              </a:ext>
            </a:extLst>
          </p:cNvPr>
          <p:cNvSpPr/>
          <p:nvPr/>
        </p:nvSpPr>
        <p:spPr>
          <a:xfrm>
            <a:off x="8164799" y="3863411"/>
            <a:ext cx="545175" cy="492589"/>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37" name="Picture 36">
            <a:extLst>
              <a:ext uri="{FF2B5EF4-FFF2-40B4-BE49-F238E27FC236}">
                <a16:creationId xmlns:a16="http://schemas.microsoft.com/office/drawing/2014/main" id="{DB93D739-80EC-EDCD-DB8F-DAEF7A470C0B}"/>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9843" b="89764" l="9796" r="90612">
                        <a14:foregroundMark x1="90612" y1="33465" x2="90612" y2="33465"/>
                        <a14:foregroundMark x1="72653" y1="39370" x2="72653" y2="39370"/>
                        <a14:foregroundMark x1="63265" y1="41339" x2="63265" y2="41339"/>
                        <a14:foregroundMark x1="55102" y1="43307" x2="55102" y2="43307"/>
                        <a14:foregroundMark x1="43265" y1="45669" x2="43265" y2="45669"/>
                        <a14:foregroundMark x1="38776" y1="33465" x2="38776" y2="33465"/>
                        <a14:foregroundMark x1="28980" y1="69685" x2="28980" y2="69685"/>
                        <a14:foregroundMark x1="32653" y1="85433" x2="32653" y2="85433"/>
                        <a14:foregroundMark x1="46939" y1="84646" x2="46939" y2="84646"/>
                        <a14:foregroundMark x1="59184" y1="73228" x2="59184" y2="73228"/>
                        <a14:foregroundMark x1="76327" y1="83071" x2="76327" y2="83071"/>
                        <a14:foregroundMark x1="76327" y1="72047" x2="76327" y2="72047"/>
                      </a14:backgroundRemoval>
                    </a14:imgEffect>
                  </a14:imgLayer>
                </a14:imgProps>
              </a:ext>
            </a:extLst>
          </a:blip>
          <a:stretch>
            <a:fillRect/>
          </a:stretch>
        </p:blipFill>
        <p:spPr>
          <a:xfrm>
            <a:off x="8196185" y="926632"/>
            <a:ext cx="482401" cy="500122"/>
          </a:xfrm>
          <a:prstGeom prst="rect">
            <a:avLst/>
          </a:prstGeom>
        </p:spPr>
      </p:pic>
      <p:pic>
        <p:nvPicPr>
          <p:cNvPr id="39" name="Picture 38">
            <a:extLst>
              <a:ext uri="{FF2B5EF4-FFF2-40B4-BE49-F238E27FC236}">
                <a16:creationId xmlns:a16="http://schemas.microsoft.com/office/drawing/2014/main" id="{68FABE91-7F0D-EC78-9B2F-26828CB3C0A3}"/>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9960" b="89641" l="9811" r="94340">
                        <a14:foregroundMark x1="16226" y1="13147" x2="16226" y2="13147"/>
                        <a14:foregroundMark x1="30189" y1="34661" x2="30189" y2="34661"/>
                        <a14:foregroundMark x1="14717" y1="55378" x2="14717" y2="55378"/>
                        <a14:foregroundMark x1="29811" y1="63745" x2="29811" y2="63745"/>
                        <a14:foregroundMark x1="29811" y1="81275" x2="29811" y2="81275"/>
                        <a14:foregroundMark x1="59245" y1="86056" x2="59245" y2="86056"/>
                        <a14:foregroundMark x1="55849" y1="63347" x2="55849" y2="63347"/>
                        <a14:foregroundMark x1="82642" y1="85657" x2="82642" y2="85657"/>
                        <a14:foregroundMark x1="80755" y1="67729" x2="80755" y2="67729"/>
                        <a14:foregroundMark x1="94340" y1="54582" x2="94340" y2="54582"/>
                        <a14:foregroundMark x1="53208" y1="29482" x2="53208" y2="29482"/>
                        <a14:foregroundMark x1="30189" y1="45020" x2="30189" y2="45020"/>
                        <a14:foregroundMark x1="93208" y1="15139" x2="93208" y2="15139"/>
                        <a14:foregroundMark x1="81509" y1="35060" x2="81509" y2="35060"/>
                      </a14:backgroundRemoval>
                    </a14:imgEffect>
                  </a14:imgLayer>
                </a14:imgProps>
              </a:ext>
            </a:extLst>
          </a:blip>
          <a:stretch>
            <a:fillRect/>
          </a:stretch>
        </p:blipFill>
        <p:spPr>
          <a:xfrm>
            <a:off x="8205638" y="1582793"/>
            <a:ext cx="463494" cy="439008"/>
          </a:xfrm>
          <a:prstGeom prst="rect">
            <a:avLst/>
          </a:prstGeom>
        </p:spPr>
      </p:pic>
      <p:pic>
        <p:nvPicPr>
          <p:cNvPr id="41" name="Picture 40">
            <a:extLst>
              <a:ext uri="{FF2B5EF4-FFF2-40B4-BE49-F238E27FC236}">
                <a16:creationId xmlns:a16="http://schemas.microsoft.com/office/drawing/2014/main" id="{532913A4-C12B-CB05-F6DF-E36F6D0126F9}"/>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9709" b="89806" l="9738" r="93258">
                        <a14:foregroundMark x1="36330" y1="38350" x2="36330" y2="38350"/>
                        <a14:foregroundMark x1="18727" y1="64078" x2="18727" y2="64078"/>
                        <a14:foregroundMark x1="49064" y1="69903" x2="49064" y2="69903"/>
                        <a14:foregroundMark x1="68539" y1="41748" x2="68539" y2="41748"/>
                        <a14:foregroundMark x1="79026" y1="68447" x2="79026" y2="68447"/>
                        <a14:foregroundMark x1="93258" y1="42233" x2="93258" y2="42233"/>
                      </a14:backgroundRemoval>
                    </a14:imgEffect>
                  </a14:imgLayer>
                </a14:imgProps>
              </a:ext>
            </a:extLst>
          </a:blip>
          <a:stretch>
            <a:fillRect/>
          </a:stretch>
        </p:blipFill>
        <p:spPr>
          <a:xfrm>
            <a:off x="8205638" y="2212144"/>
            <a:ext cx="466092" cy="359606"/>
          </a:xfrm>
          <a:prstGeom prst="rect">
            <a:avLst/>
          </a:prstGeom>
        </p:spPr>
      </p:pic>
      <p:pic>
        <p:nvPicPr>
          <p:cNvPr id="43" name="Picture 42">
            <a:extLst>
              <a:ext uri="{FF2B5EF4-FFF2-40B4-BE49-F238E27FC236}">
                <a16:creationId xmlns:a16="http://schemas.microsoft.com/office/drawing/2014/main" id="{30D66DED-FF58-6A2B-9DD3-9ABB0E2FF9F7}"/>
              </a:ext>
            </a:extLst>
          </p:cNvPr>
          <p:cNvPicPr>
            <a:picLocks noChangeAspect="1"/>
          </p:cNvPicPr>
          <p:nvPr/>
        </p:nvPicPr>
        <p:blipFill>
          <a:blip r:embed="rId10">
            <a:extLst>
              <a:ext uri="{BEBA8EAE-BF5A-486C-A8C5-ECC9F3942E4B}">
                <a14:imgProps xmlns:a14="http://schemas.microsoft.com/office/drawing/2010/main">
                  <a14:imgLayer r:embed="rId11">
                    <a14:imgEffect>
                      <a14:backgroundRemoval t="10000" b="90000" l="8494" r="92278">
                        <a14:foregroundMark x1="32432" y1="52400" x2="32432" y2="52400"/>
                        <a14:foregroundMark x1="8880" y1="69600" x2="8880" y2="69600"/>
                        <a14:foregroundMark x1="92278" y1="67200" x2="92278" y2="67200"/>
                        <a14:foregroundMark x1="22780" y1="35200" x2="22780" y2="35200"/>
                        <a14:foregroundMark x1="67954" y1="12800" x2="67954" y2="12800"/>
                        <a14:foregroundMark x1="67954" y1="28400" x2="67954" y2="28400"/>
                      </a14:backgroundRemoval>
                    </a14:imgEffect>
                  </a14:imgLayer>
                </a14:imgProps>
              </a:ext>
            </a:extLst>
          </a:blip>
          <a:stretch>
            <a:fillRect/>
          </a:stretch>
        </p:blipFill>
        <p:spPr>
          <a:xfrm>
            <a:off x="8189268" y="2739147"/>
            <a:ext cx="479864" cy="463189"/>
          </a:xfrm>
          <a:prstGeom prst="rect">
            <a:avLst/>
          </a:prstGeom>
        </p:spPr>
      </p:pic>
      <p:pic>
        <p:nvPicPr>
          <p:cNvPr id="45" name="Picture 44">
            <a:extLst>
              <a:ext uri="{FF2B5EF4-FFF2-40B4-BE49-F238E27FC236}">
                <a16:creationId xmlns:a16="http://schemas.microsoft.com/office/drawing/2014/main" id="{B67B3615-E3F5-F411-A71C-16C6F1798FB8}"/>
              </a:ext>
            </a:extLst>
          </p:cNvPr>
          <p:cNvPicPr>
            <a:picLocks noChangeAspect="1"/>
          </p:cNvPicPr>
          <p:nvPr/>
        </p:nvPicPr>
        <p:blipFill>
          <a:blip r:embed="rId12">
            <a:extLst>
              <a:ext uri="{BEBA8EAE-BF5A-486C-A8C5-ECC9F3942E4B}">
                <a14:imgProps xmlns:a14="http://schemas.microsoft.com/office/drawing/2010/main">
                  <a14:imgLayer r:embed="rId13">
                    <a14:imgEffect>
                      <a14:backgroundRemoval t="9962" b="92337" l="8468" r="92339">
                        <a14:foregroundMark x1="43952" y1="61686" x2="43952" y2="61686"/>
                        <a14:foregroundMark x1="91532" y1="22605" x2="91532" y2="22605"/>
                        <a14:foregroundMark x1="8468" y1="55172" x2="8468" y2="55172"/>
                        <a14:foregroundMark x1="44355" y1="89272" x2="44355" y2="89272"/>
                        <a14:foregroundMark x1="47984" y1="92720" x2="47984" y2="92720"/>
                        <a14:foregroundMark x1="92339" y1="54406" x2="92339" y2="54406"/>
                      </a14:backgroundRemoval>
                    </a14:imgEffect>
                  </a14:imgLayer>
                </a14:imgProps>
              </a:ext>
            </a:extLst>
          </a:blip>
          <a:stretch>
            <a:fillRect/>
          </a:stretch>
        </p:blipFill>
        <p:spPr>
          <a:xfrm>
            <a:off x="8205638" y="3296696"/>
            <a:ext cx="448826" cy="472353"/>
          </a:xfrm>
          <a:prstGeom prst="rect">
            <a:avLst/>
          </a:prstGeom>
        </p:spPr>
      </p:pic>
      <p:pic>
        <p:nvPicPr>
          <p:cNvPr id="47" name="Picture 46">
            <a:extLst>
              <a:ext uri="{FF2B5EF4-FFF2-40B4-BE49-F238E27FC236}">
                <a16:creationId xmlns:a16="http://schemas.microsoft.com/office/drawing/2014/main" id="{9EDE7E4B-303B-49AB-EECB-17B3F5EBCABE}"/>
              </a:ext>
            </a:extLst>
          </p:cNvPr>
          <p:cNvPicPr>
            <a:picLocks noChangeAspect="1"/>
          </p:cNvPicPr>
          <p:nvPr/>
        </p:nvPicPr>
        <p:blipFill>
          <a:blip r:embed="rId14">
            <a:extLst>
              <a:ext uri="{BEBA8EAE-BF5A-486C-A8C5-ECC9F3942E4B}">
                <a14:imgProps xmlns:a14="http://schemas.microsoft.com/office/drawing/2010/main">
                  <a14:imgLayer r:embed="rId15">
                    <a14:imgEffect>
                      <a14:backgroundRemoval t="10000" b="90000" l="10000" r="90000">
                        <a14:foregroundMark x1="49275" y1="50800" x2="49275" y2="50800"/>
                        <a14:foregroundMark x1="42029" y1="45600" x2="42029" y2="53600"/>
                        <a14:foregroundMark x1="42029" y1="41600" x2="42029" y2="45600"/>
                        <a14:foregroundMark x1="42029" y1="39600" x2="42029" y2="41600"/>
                        <a14:foregroundMark x1="37319" y1="59600" x2="54348" y2="56000"/>
                        <a14:foregroundMark x1="27174" y1="34400" x2="27174" y2="34400"/>
                        <a14:foregroundMark x1="62681" y1="37200" x2="62681" y2="37200"/>
                        <a14:foregroundMark x1="55797" y1="38000" x2="50000" y2="50000"/>
                        <a14:foregroundMark x1="55435" y1="54000" x2="66667" y2="57200"/>
                        <a14:foregroundMark x1="76449" y1="39200" x2="76449" y2="39200"/>
                        <a14:backgroundMark x1="28261" y1="23200" x2="57246" y2="20800"/>
                        <a14:backgroundMark x1="18478" y1="36800" x2="22826" y2="65200"/>
                        <a14:backgroundMark x1="82609" y1="30400" x2="86957" y2="55200"/>
                        <a14:backgroundMark x1="86957" y1="55200" x2="86957" y2="55200"/>
                        <a14:backgroundMark x1="67029" y1="45200" x2="67029" y2="45200"/>
                        <a14:backgroundMark x1="61957" y1="47200" x2="61957" y2="47200"/>
                        <a14:backgroundMark x1="50000" y1="66000" x2="50000" y2="66000"/>
                        <a14:backgroundMark x1="46377" y1="41600" x2="46377" y2="41600"/>
                        <a14:backgroundMark x1="44928" y1="45600" x2="44928" y2="45600"/>
                      </a14:backgroundRemoval>
                    </a14:imgEffect>
                  </a14:imgLayer>
                </a14:imgProps>
              </a:ext>
            </a:extLst>
          </a:blip>
          <a:stretch>
            <a:fillRect/>
          </a:stretch>
        </p:blipFill>
        <p:spPr>
          <a:xfrm>
            <a:off x="8027071" y="3769049"/>
            <a:ext cx="754765" cy="683664"/>
          </a:xfrm>
          <a:prstGeom prst="rect">
            <a:avLst/>
          </a:prstGeom>
        </p:spPr>
      </p:pic>
      <p:sp>
        <p:nvSpPr>
          <p:cNvPr id="12" name="Title 1">
            <a:extLst>
              <a:ext uri="{FF2B5EF4-FFF2-40B4-BE49-F238E27FC236}">
                <a16:creationId xmlns:a16="http://schemas.microsoft.com/office/drawing/2014/main" id="{EB3E0622-04DA-9C5E-D935-35114CBC1E2D}"/>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000">
                <a:solidFill>
                  <a:srgbClr val="1F355E"/>
                </a:solidFill>
                <a:latin typeface="Arial Black" panose="020B0A04020102020204" pitchFamily="34" charset="0"/>
              </a:rPr>
              <a:t>Introducing the Digitally Enabled One Bay Way</a:t>
            </a:r>
            <a:endParaRPr lang="en-GB" sz="2000" strike="sngStrike">
              <a:solidFill>
                <a:srgbClr val="1F355E"/>
              </a:solidFill>
              <a:highlight>
                <a:srgbClr val="FFFF00"/>
              </a:highlight>
              <a:latin typeface="Arial Black" panose="020B0A04020102020204" pitchFamily="34" charset="0"/>
            </a:endParaRPr>
          </a:p>
        </p:txBody>
      </p:sp>
      <p:grpSp>
        <p:nvGrpSpPr>
          <p:cNvPr id="2" name="Group 1">
            <a:extLst>
              <a:ext uri="{FF2B5EF4-FFF2-40B4-BE49-F238E27FC236}">
                <a16:creationId xmlns:a16="http://schemas.microsoft.com/office/drawing/2014/main" id="{C990E125-41BA-0AB0-0486-99520AB1C683}"/>
              </a:ext>
            </a:extLst>
          </p:cNvPr>
          <p:cNvGrpSpPr/>
          <p:nvPr/>
        </p:nvGrpSpPr>
        <p:grpSpPr>
          <a:xfrm>
            <a:off x="-1" y="-5787"/>
            <a:ext cx="9143998" cy="165595"/>
            <a:chOff x="374266" y="2474302"/>
            <a:chExt cx="13719657" cy="820603"/>
          </a:xfrm>
        </p:grpSpPr>
        <p:sp>
          <p:nvSpPr>
            <p:cNvPr id="13" name="Arrow: Pentagon 12">
              <a:extLst>
                <a:ext uri="{FF2B5EF4-FFF2-40B4-BE49-F238E27FC236}">
                  <a16:creationId xmlns:a16="http://schemas.microsoft.com/office/drawing/2014/main" id="{E266CB9F-3A4F-3AFB-4176-70BAC9678653}"/>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5" name="Arrow: Chevron 24">
              <a:extLst>
                <a:ext uri="{FF2B5EF4-FFF2-40B4-BE49-F238E27FC236}">
                  <a16:creationId xmlns:a16="http://schemas.microsoft.com/office/drawing/2014/main" id="{80BA916C-F1E5-4301-AC3C-490F8EC69267}"/>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6" name="Arrow: Chevron 25">
              <a:extLst>
                <a:ext uri="{FF2B5EF4-FFF2-40B4-BE49-F238E27FC236}">
                  <a16:creationId xmlns:a16="http://schemas.microsoft.com/office/drawing/2014/main" id="{B5556F9F-582F-1ADA-D076-BFF13B0CE084}"/>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7" name="Arrow: Chevron 26">
              <a:extLst>
                <a:ext uri="{FF2B5EF4-FFF2-40B4-BE49-F238E27FC236}">
                  <a16:creationId xmlns:a16="http://schemas.microsoft.com/office/drawing/2014/main" id="{348E0E36-0E6F-AA30-0F9A-AC7EF6609170}"/>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8" name="Arrow: Chevron 27">
              <a:extLst>
                <a:ext uri="{FF2B5EF4-FFF2-40B4-BE49-F238E27FC236}">
                  <a16:creationId xmlns:a16="http://schemas.microsoft.com/office/drawing/2014/main" id="{0077E7EB-F9A1-14A2-9048-8D0372701E74}"/>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29" name="Arrow: Chevron 28">
              <a:extLst>
                <a:ext uri="{FF2B5EF4-FFF2-40B4-BE49-F238E27FC236}">
                  <a16:creationId xmlns:a16="http://schemas.microsoft.com/office/drawing/2014/main" id="{75A9A0A8-D677-0C22-D919-651AC7B748B9}"/>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187105386"/>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FFCB73-8C79-5A19-393B-2709A8FC36AA}"/>
            </a:ext>
          </a:extLst>
        </p:cNvPr>
        <p:cNvGrpSpPr/>
        <p:nvPr/>
      </p:nvGrpSpPr>
      <p:grpSpPr>
        <a:xfrm>
          <a:off x="0" y="0"/>
          <a:ext cx="0" cy="0"/>
          <a:chOff x="0" y="0"/>
          <a:chExt cx="0" cy="0"/>
        </a:xfrm>
      </p:grpSpPr>
      <p:sp>
        <p:nvSpPr>
          <p:cNvPr id="40" name="Rectangle: Rounded Corners 39">
            <a:extLst>
              <a:ext uri="{FF2B5EF4-FFF2-40B4-BE49-F238E27FC236}">
                <a16:creationId xmlns:a16="http://schemas.microsoft.com/office/drawing/2014/main" id="{5611DCED-9D9D-94EE-5A69-AA2BC511E13E}"/>
              </a:ext>
            </a:extLst>
          </p:cNvPr>
          <p:cNvSpPr/>
          <p:nvPr/>
        </p:nvSpPr>
        <p:spPr>
          <a:xfrm>
            <a:off x="-1" y="4467886"/>
            <a:ext cx="9144001" cy="682085"/>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Digital management services</a:t>
            </a:r>
          </a:p>
        </p:txBody>
      </p:sp>
      <p:sp>
        <p:nvSpPr>
          <p:cNvPr id="43" name="Rectangle: Rounded Corners 42">
            <a:extLst>
              <a:ext uri="{FF2B5EF4-FFF2-40B4-BE49-F238E27FC236}">
                <a16:creationId xmlns:a16="http://schemas.microsoft.com/office/drawing/2014/main" id="{59B51784-503C-90FE-89D9-9EBCB9976E17}"/>
              </a:ext>
            </a:extLst>
          </p:cNvPr>
          <p:cNvSpPr/>
          <p:nvPr/>
        </p:nvSpPr>
        <p:spPr>
          <a:xfrm>
            <a:off x="46519" y="4808721"/>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Training &amp; Support</a:t>
            </a:r>
          </a:p>
        </p:txBody>
      </p:sp>
      <p:sp>
        <p:nvSpPr>
          <p:cNvPr id="44" name="Rectangle: Rounded Corners 43">
            <a:extLst>
              <a:ext uri="{FF2B5EF4-FFF2-40B4-BE49-F238E27FC236}">
                <a16:creationId xmlns:a16="http://schemas.microsoft.com/office/drawing/2014/main" id="{9D4C0124-2CBC-0E1E-13AD-6B256650E8D5}"/>
              </a:ext>
            </a:extLst>
          </p:cNvPr>
          <p:cNvSpPr/>
          <p:nvPr/>
        </p:nvSpPr>
        <p:spPr>
          <a:xfrm>
            <a:off x="953679" y="4808721"/>
            <a:ext cx="879723" cy="27113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Contract Management</a:t>
            </a:r>
          </a:p>
        </p:txBody>
      </p:sp>
      <p:sp>
        <p:nvSpPr>
          <p:cNvPr id="45" name="Rectangle: Rounded Corners 44">
            <a:extLst>
              <a:ext uri="{FF2B5EF4-FFF2-40B4-BE49-F238E27FC236}">
                <a16:creationId xmlns:a16="http://schemas.microsoft.com/office/drawing/2014/main" id="{BEDE576E-1217-69FC-6D4A-8E3B544BBE1E}"/>
              </a:ext>
            </a:extLst>
          </p:cNvPr>
          <p:cNvSpPr/>
          <p:nvPr/>
        </p:nvSpPr>
        <p:spPr>
          <a:xfrm>
            <a:off x="1860839" y="4822559"/>
            <a:ext cx="879723" cy="27113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Data Governance and Collaboration</a:t>
            </a:r>
          </a:p>
        </p:txBody>
      </p:sp>
      <p:sp>
        <p:nvSpPr>
          <p:cNvPr id="46" name="Rectangle: Rounded Corners 45">
            <a:extLst>
              <a:ext uri="{FF2B5EF4-FFF2-40B4-BE49-F238E27FC236}">
                <a16:creationId xmlns:a16="http://schemas.microsoft.com/office/drawing/2014/main" id="{5456A5DD-BEA0-E0D0-5A26-C2960D4BC61E}"/>
              </a:ext>
            </a:extLst>
          </p:cNvPr>
          <p:cNvSpPr/>
          <p:nvPr/>
        </p:nvSpPr>
        <p:spPr>
          <a:xfrm>
            <a:off x="2775121" y="4822559"/>
            <a:ext cx="879723" cy="27113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Project Management</a:t>
            </a:r>
          </a:p>
        </p:txBody>
      </p:sp>
      <p:sp>
        <p:nvSpPr>
          <p:cNvPr id="47" name="Rectangle: Rounded Corners 46">
            <a:extLst>
              <a:ext uri="{FF2B5EF4-FFF2-40B4-BE49-F238E27FC236}">
                <a16:creationId xmlns:a16="http://schemas.microsoft.com/office/drawing/2014/main" id="{5C0A1A24-F167-7C99-8C33-3265EE241CE3}"/>
              </a:ext>
            </a:extLst>
          </p:cNvPr>
          <p:cNvSpPr/>
          <p:nvPr/>
        </p:nvSpPr>
        <p:spPr>
          <a:xfrm>
            <a:off x="3689402" y="4822559"/>
            <a:ext cx="879723" cy="27113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Financial management</a:t>
            </a:r>
          </a:p>
        </p:txBody>
      </p:sp>
      <p:sp>
        <p:nvSpPr>
          <p:cNvPr id="48" name="Rectangle: Rounded Corners 47">
            <a:extLst>
              <a:ext uri="{FF2B5EF4-FFF2-40B4-BE49-F238E27FC236}">
                <a16:creationId xmlns:a16="http://schemas.microsoft.com/office/drawing/2014/main" id="{063ADE32-6968-D856-AF87-E2FCEE7AD48B}"/>
              </a:ext>
            </a:extLst>
          </p:cNvPr>
          <p:cNvSpPr/>
          <p:nvPr/>
        </p:nvSpPr>
        <p:spPr>
          <a:xfrm>
            <a:off x="4603683" y="4822559"/>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Workforce planning</a:t>
            </a:r>
          </a:p>
        </p:txBody>
      </p:sp>
      <p:sp>
        <p:nvSpPr>
          <p:cNvPr id="49" name="Rectangle: Rounded Corners 48">
            <a:extLst>
              <a:ext uri="{FF2B5EF4-FFF2-40B4-BE49-F238E27FC236}">
                <a16:creationId xmlns:a16="http://schemas.microsoft.com/office/drawing/2014/main" id="{57597AD1-5FD3-977A-BBB1-974CEBA7002C}"/>
              </a:ext>
            </a:extLst>
          </p:cNvPr>
          <p:cNvSpPr/>
          <p:nvPr/>
        </p:nvSpPr>
        <p:spPr>
          <a:xfrm>
            <a:off x="5498539" y="4822559"/>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Human Resources</a:t>
            </a:r>
          </a:p>
        </p:txBody>
      </p:sp>
      <p:sp>
        <p:nvSpPr>
          <p:cNvPr id="93" name="Rectangle: Rounded Corners 92">
            <a:extLst>
              <a:ext uri="{FF2B5EF4-FFF2-40B4-BE49-F238E27FC236}">
                <a16:creationId xmlns:a16="http://schemas.microsoft.com/office/drawing/2014/main" id="{743D6448-DDEE-3CB2-AFCA-8521741B8663}"/>
              </a:ext>
            </a:extLst>
          </p:cNvPr>
          <p:cNvSpPr/>
          <p:nvPr/>
        </p:nvSpPr>
        <p:spPr>
          <a:xfrm>
            <a:off x="6392620" y="4822559"/>
            <a:ext cx="879723" cy="27113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Benefits realisations</a:t>
            </a:r>
          </a:p>
        </p:txBody>
      </p:sp>
      <p:sp>
        <p:nvSpPr>
          <p:cNvPr id="94" name="Rectangle: Rounded Corners 93">
            <a:extLst>
              <a:ext uri="{FF2B5EF4-FFF2-40B4-BE49-F238E27FC236}">
                <a16:creationId xmlns:a16="http://schemas.microsoft.com/office/drawing/2014/main" id="{10718E3B-1801-07BE-3BB1-B217F685DD22}"/>
              </a:ext>
            </a:extLst>
          </p:cNvPr>
          <p:cNvSpPr/>
          <p:nvPr/>
        </p:nvSpPr>
        <p:spPr>
          <a:xfrm>
            <a:off x="7294924" y="4822559"/>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leadership</a:t>
            </a:r>
          </a:p>
        </p:txBody>
      </p:sp>
      <p:sp>
        <p:nvSpPr>
          <p:cNvPr id="107" name="Rectangle: Rounded Corners 106">
            <a:extLst>
              <a:ext uri="{FF2B5EF4-FFF2-40B4-BE49-F238E27FC236}">
                <a16:creationId xmlns:a16="http://schemas.microsoft.com/office/drawing/2014/main" id="{5A6BE533-3CA8-AD19-65E1-7B83CCCFF0F2}"/>
              </a:ext>
            </a:extLst>
          </p:cNvPr>
          <p:cNvSpPr/>
          <p:nvPr/>
        </p:nvSpPr>
        <p:spPr>
          <a:xfrm>
            <a:off x="8200817" y="4822559"/>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Recruitment and retention</a:t>
            </a:r>
          </a:p>
        </p:txBody>
      </p:sp>
      <p:sp>
        <p:nvSpPr>
          <p:cNvPr id="32" name="Rectangle: Rounded Corners 31">
            <a:extLst>
              <a:ext uri="{FF2B5EF4-FFF2-40B4-BE49-F238E27FC236}">
                <a16:creationId xmlns:a16="http://schemas.microsoft.com/office/drawing/2014/main" id="{F2497785-DEAC-9BE1-8814-942A37A1BB2E}"/>
              </a:ext>
            </a:extLst>
          </p:cNvPr>
          <p:cNvSpPr/>
          <p:nvPr/>
        </p:nvSpPr>
        <p:spPr>
          <a:xfrm>
            <a:off x="7294924" y="4505368"/>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Agile development</a:t>
            </a:r>
          </a:p>
        </p:txBody>
      </p:sp>
      <p:sp>
        <p:nvSpPr>
          <p:cNvPr id="34" name="Rectangle: Rounded Corners 33">
            <a:extLst>
              <a:ext uri="{FF2B5EF4-FFF2-40B4-BE49-F238E27FC236}">
                <a16:creationId xmlns:a16="http://schemas.microsoft.com/office/drawing/2014/main" id="{EF4924E8-9C37-3A95-EC35-BFD725B77AE9}"/>
              </a:ext>
            </a:extLst>
          </p:cNvPr>
          <p:cNvSpPr/>
          <p:nvPr/>
        </p:nvSpPr>
        <p:spPr>
          <a:xfrm>
            <a:off x="8200817" y="4505368"/>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User experience design</a:t>
            </a:r>
          </a:p>
        </p:txBody>
      </p:sp>
      <p:sp>
        <p:nvSpPr>
          <p:cNvPr id="75" name="Rectangle: Rounded Corners 74">
            <a:extLst>
              <a:ext uri="{FF2B5EF4-FFF2-40B4-BE49-F238E27FC236}">
                <a16:creationId xmlns:a16="http://schemas.microsoft.com/office/drawing/2014/main" id="{045AA729-8FAD-34B6-BB72-B7EFBC448BB4}"/>
              </a:ext>
            </a:extLst>
          </p:cNvPr>
          <p:cNvSpPr/>
          <p:nvPr/>
        </p:nvSpPr>
        <p:spPr>
          <a:xfrm>
            <a:off x="6392620" y="4504344"/>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Communication and engagement</a:t>
            </a:r>
          </a:p>
        </p:txBody>
      </p:sp>
      <p:sp>
        <p:nvSpPr>
          <p:cNvPr id="76" name="Rectangle: Rounded Corners 75">
            <a:extLst>
              <a:ext uri="{FF2B5EF4-FFF2-40B4-BE49-F238E27FC236}">
                <a16:creationId xmlns:a16="http://schemas.microsoft.com/office/drawing/2014/main" id="{865EC2C0-32DD-739C-47F1-753E322B0D10}"/>
              </a:ext>
            </a:extLst>
          </p:cNvPr>
          <p:cNvSpPr/>
          <p:nvPr/>
        </p:nvSpPr>
        <p:spPr>
          <a:xfrm>
            <a:off x="5498539" y="4505368"/>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Horizon scanning</a:t>
            </a:r>
          </a:p>
        </p:txBody>
      </p:sp>
      <p:sp>
        <p:nvSpPr>
          <p:cNvPr id="59" name="Rectangle: Rounded Corners 58">
            <a:extLst>
              <a:ext uri="{FF2B5EF4-FFF2-40B4-BE49-F238E27FC236}">
                <a16:creationId xmlns:a16="http://schemas.microsoft.com/office/drawing/2014/main" id="{B3CA3DDE-EE2B-E1C6-E3F3-0BF8B3FF6D00}"/>
              </a:ext>
            </a:extLst>
          </p:cNvPr>
          <p:cNvSpPr/>
          <p:nvPr/>
        </p:nvSpPr>
        <p:spPr>
          <a:xfrm>
            <a:off x="46519" y="4505368"/>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Change management</a:t>
            </a:r>
          </a:p>
        </p:txBody>
      </p:sp>
      <p:sp>
        <p:nvSpPr>
          <p:cNvPr id="57" name="Rectangle: Rounded Corners 56">
            <a:extLst>
              <a:ext uri="{FF2B5EF4-FFF2-40B4-BE49-F238E27FC236}">
                <a16:creationId xmlns:a16="http://schemas.microsoft.com/office/drawing/2014/main" id="{A6864FC3-6A29-6DCE-2E72-8C907FF51782}"/>
              </a:ext>
            </a:extLst>
          </p:cNvPr>
          <p:cNvSpPr/>
          <p:nvPr/>
        </p:nvSpPr>
        <p:spPr>
          <a:xfrm>
            <a:off x="953679" y="4505368"/>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Mobilised workforce</a:t>
            </a:r>
          </a:p>
        </p:txBody>
      </p:sp>
      <p:sp>
        <p:nvSpPr>
          <p:cNvPr id="30" name="Rectangle: Rounded Corners 29">
            <a:extLst>
              <a:ext uri="{FF2B5EF4-FFF2-40B4-BE49-F238E27FC236}">
                <a16:creationId xmlns:a16="http://schemas.microsoft.com/office/drawing/2014/main" id="{89443727-C4FB-DFBD-AF92-2B6DBABC8661}"/>
              </a:ext>
            </a:extLst>
          </p:cNvPr>
          <p:cNvSpPr/>
          <p:nvPr/>
        </p:nvSpPr>
        <p:spPr>
          <a:xfrm>
            <a:off x="3144760" y="2015545"/>
            <a:ext cx="2923559" cy="689702"/>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Diagnostics</a:t>
            </a:r>
          </a:p>
        </p:txBody>
      </p:sp>
      <p:grpSp>
        <p:nvGrpSpPr>
          <p:cNvPr id="84" name="Group 83">
            <a:extLst>
              <a:ext uri="{FF2B5EF4-FFF2-40B4-BE49-F238E27FC236}">
                <a16:creationId xmlns:a16="http://schemas.microsoft.com/office/drawing/2014/main" id="{159F53E5-2255-40AD-D677-BE57D4DDA0F7}"/>
              </a:ext>
            </a:extLst>
          </p:cNvPr>
          <p:cNvGrpSpPr/>
          <p:nvPr/>
        </p:nvGrpSpPr>
        <p:grpSpPr>
          <a:xfrm>
            <a:off x="3247248" y="2328669"/>
            <a:ext cx="2771005" cy="305973"/>
            <a:chOff x="2942511" y="1784238"/>
            <a:chExt cx="2681141" cy="241106"/>
          </a:xfrm>
          <a:solidFill>
            <a:srgbClr val="91BCEF"/>
          </a:solidFill>
        </p:grpSpPr>
        <p:sp>
          <p:nvSpPr>
            <p:cNvPr id="3" name="Rectangle: Rounded Corners 2">
              <a:extLst>
                <a:ext uri="{FF2B5EF4-FFF2-40B4-BE49-F238E27FC236}">
                  <a16:creationId xmlns:a16="http://schemas.microsoft.com/office/drawing/2014/main" id="{1832EEF1-5AE6-47DD-85A6-CF254EDA4F3E}"/>
                </a:ext>
              </a:extLst>
            </p:cNvPr>
            <p:cNvSpPr/>
            <p:nvPr/>
          </p:nvSpPr>
          <p:spPr>
            <a:xfrm>
              <a:off x="2942511" y="1784238"/>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a:t>
              </a:r>
              <a:r>
                <a:rPr kumimoji="0" lang="en-GB"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edical</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Imaging</a:t>
              </a:r>
            </a:p>
          </p:txBody>
        </p:sp>
        <p:sp>
          <p:nvSpPr>
            <p:cNvPr id="33" name="Rectangle: Rounded Corners 32">
              <a:extLst>
                <a:ext uri="{FF2B5EF4-FFF2-40B4-BE49-F238E27FC236}">
                  <a16:creationId xmlns:a16="http://schemas.microsoft.com/office/drawing/2014/main" id="{2ACACA98-79E1-83D7-5109-31B09E409602}"/>
                </a:ext>
              </a:extLst>
            </p:cNvPr>
            <p:cNvSpPr/>
            <p:nvPr/>
          </p:nvSpPr>
          <p:spPr>
            <a:xfrm>
              <a:off x="4770358" y="1784238"/>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lang="en-US" sz="800" b="0">
                  <a:solidFill>
                    <a:srgbClr val="1F355E"/>
                  </a:solidFill>
                  <a:latin typeface="Arial" panose="020B0604020202020204" pitchFamily="34" charset="0"/>
                  <a:ea typeface="+mn-ea"/>
                  <a:cs typeface="Arial" panose="020B0604020202020204" pitchFamily="34" charset="0"/>
                  <a:sym typeface="Helvetica Neue Medium"/>
                </a:rPr>
                <a:t>Diagnostic results and reporting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55" name="Rectangle: Rounded Corners 54">
              <a:extLst>
                <a:ext uri="{FF2B5EF4-FFF2-40B4-BE49-F238E27FC236}">
                  <a16:creationId xmlns:a16="http://schemas.microsoft.com/office/drawing/2014/main" id="{512EB56E-C31C-BF95-29BB-5EA522CBAA37}"/>
                </a:ext>
              </a:extLst>
            </p:cNvPr>
            <p:cNvSpPr/>
            <p:nvPr/>
          </p:nvSpPr>
          <p:spPr>
            <a:xfrm>
              <a:off x="3856434" y="1793115"/>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Electronic Test Requesting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grpSp>
      <p:sp>
        <p:nvSpPr>
          <p:cNvPr id="42" name="Rectangle: Rounded Corners 41">
            <a:extLst>
              <a:ext uri="{FF2B5EF4-FFF2-40B4-BE49-F238E27FC236}">
                <a16:creationId xmlns:a16="http://schemas.microsoft.com/office/drawing/2014/main" id="{1EB14240-178F-5C30-837E-956A059EA595}"/>
              </a:ext>
            </a:extLst>
          </p:cNvPr>
          <p:cNvSpPr/>
          <p:nvPr/>
        </p:nvSpPr>
        <p:spPr>
          <a:xfrm>
            <a:off x="40852" y="2823122"/>
            <a:ext cx="3073209" cy="1041492"/>
          </a:xfrm>
          <a:prstGeom prst="roundRect">
            <a:avLst>
              <a:gd name="adj" fmla="val 129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Security and Information Governance</a:t>
            </a:r>
          </a:p>
        </p:txBody>
      </p:sp>
      <p:sp>
        <p:nvSpPr>
          <p:cNvPr id="2" name="Rectangle: Rounded Corners 1">
            <a:extLst>
              <a:ext uri="{FF2B5EF4-FFF2-40B4-BE49-F238E27FC236}">
                <a16:creationId xmlns:a16="http://schemas.microsoft.com/office/drawing/2014/main" id="{FFE8B49B-27E5-D8D4-1058-4A5C605F38D2}"/>
              </a:ext>
            </a:extLst>
          </p:cNvPr>
          <p:cNvSpPr/>
          <p:nvPr/>
        </p:nvSpPr>
        <p:spPr>
          <a:xfrm>
            <a:off x="162548" y="3285800"/>
            <a:ext cx="917107" cy="245926"/>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A</a:t>
            </a:r>
            <a:r>
              <a:rPr kumimoji="0" lang="en-GB" sz="800" b="0" i="0" u="none" strike="noStrike" kern="0" cap="none" spc="0" normalizeH="0" baseline="0" noProof="0" err="1">
                <a:ln>
                  <a:noFill/>
                </a:ln>
                <a:solidFill>
                  <a:prstClr val="white"/>
                </a:solidFill>
                <a:effectLst/>
                <a:uLnTx/>
                <a:uFillTx/>
                <a:latin typeface="Helvetica Neue Medium"/>
                <a:ea typeface="+mn-ea"/>
                <a:cs typeface="+mn-cs"/>
                <a:sym typeface="Helvetica Neue Medium"/>
              </a:rPr>
              <a:t>udit</a:t>
            </a: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 </a:t>
            </a:r>
          </a:p>
        </p:txBody>
      </p:sp>
      <p:sp>
        <p:nvSpPr>
          <p:cNvPr id="50" name="Rectangle: Rounded Corners 49">
            <a:extLst>
              <a:ext uri="{FF2B5EF4-FFF2-40B4-BE49-F238E27FC236}">
                <a16:creationId xmlns:a16="http://schemas.microsoft.com/office/drawing/2014/main" id="{2AC39F1F-9E68-9601-68CC-90DAF20140E6}"/>
              </a:ext>
            </a:extLst>
          </p:cNvPr>
          <p:cNvSpPr/>
          <p:nvPr/>
        </p:nvSpPr>
        <p:spPr>
          <a:xfrm>
            <a:off x="162548" y="3009625"/>
            <a:ext cx="917107" cy="245926"/>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Ethics</a:t>
            </a:r>
          </a:p>
        </p:txBody>
      </p:sp>
      <p:sp>
        <p:nvSpPr>
          <p:cNvPr id="51" name="Rectangle: Rounded Corners 50">
            <a:extLst>
              <a:ext uri="{FF2B5EF4-FFF2-40B4-BE49-F238E27FC236}">
                <a16:creationId xmlns:a16="http://schemas.microsoft.com/office/drawing/2014/main" id="{1677C966-BB1C-8946-0C67-65B24302924B}"/>
              </a:ext>
            </a:extLst>
          </p:cNvPr>
          <p:cNvSpPr/>
          <p:nvPr/>
        </p:nvSpPr>
        <p:spPr>
          <a:xfrm>
            <a:off x="1102221" y="3009625"/>
            <a:ext cx="917107" cy="245926"/>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Single Sign-on</a:t>
            </a:r>
          </a:p>
        </p:txBody>
      </p:sp>
      <p:sp>
        <p:nvSpPr>
          <p:cNvPr id="52" name="Rectangle: Rounded Corners 51">
            <a:extLst>
              <a:ext uri="{FF2B5EF4-FFF2-40B4-BE49-F238E27FC236}">
                <a16:creationId xmlns:a16="http://schemas.microsoft.com/office/drawing/2014/main" id="{FA182394-A069-9AA4-FCB8-C4603F0E5B42}"/>
              </a:ext>
            </a:extLst>
          </p:cNvPr>
          <p:cNvSpPr/>
          <p:nvPr/>
        </p:nvSpPr>
        <p:spPr>
          <a:xfrm>
            <a:off x="1102221" y="3278963"/>
            <a:ext cx="917107" cy="245926"/>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Cyber Security</a:t>
            </a:r>
          </a:p>
        </p:txBody>
      </p:sp>
      <p:sp>
        <p:nvSpPr>
          <p:cNvPr id="53" name="Rectangle: Rounded Corners 52">
            <a:extLst>
              <a:ext uri="{FF2B5EF4-FFF2-40B4-BE49-F238E27FC236}">
                <a16:creationId xmlns:a16="http://schemas.microsoft.com/office/drawing/2014/main" id="{C9719B30-3196-7E1E-3F09-5058BBEC9220}"/>
              </a:ext>
            </a:extLst>
          </p:cNvPr>
          <p:cNvSpPr/>
          <p:nvPr/>
        </p:nvSpPr>
        <p:spPr>
          <a:xfrm>
            <a:off x="2052375" y="3285800"/>
            <a:ext cx="974518" cy="245926"/>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DPIA</a:t>
            </a:r>
          </a:p>
        </p:txBody>
      </p:sp>
      <p:sp>
        <p:nvSpPr>
          <p:cNvPr id="54" name="Rectangle: Rounded Corners 53">
            <a:extLst>
              <a:ext uri="{FF2B5EF4-FFF2-40B4-BE49-F238E27FC236}">
                <a16:creationId xmlns:a16="http://schemas.microsoft.com/office/drawing/2014/main" id="{136BB98B-9E6A-4D00-EF59-7985A4015896}"/>
              </a:ext>
            </a:extLst>
          </p:cNvPr>
          <p:cNvSpPr/>
          <p:nvPr/>
        </p:nvSpPr>
        <p:spPr>
          <a:xfrm>
            <a:off x="2052375" y="3025926"/>
            <a:ext cx="974518" cy="245926"/>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Information Sharing Agreement</a:t>
            </a:r>
          </a:p>
        </p:txBody>
      </p:sp>
      <p:sp>
        <p:nvSpPr>
          <p:cNvPr id="56" name="Rectangle: Rounded Corners 55">
            <a:extLst>
              <a:ext uri="{FF2B5EF4-FFF2-40B4-BE49-F238E27FC236}">
                <a16:creationId xmlns:a16="http://schemas.microsoft.com/office/drawing/2014/main" id="{7D54F4BD-A1D4-4DDB-CF6A-15E603E70447}"/>
              </a:ext>
            </a:extLst>
          </p:cNvPr>
          <p:cNvSpPr/>
          <p:nvPr/>
        </p:nvSpPr>
        <p:spPr>
          <a:xfrm>
            <a:off x="162548" y="3562887"/>
            <a:ext cx="917107" cy="245926"/>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Patient privacy preferences</a:t>
            </a:r>
          </a:p>
        </p:txBody>
      </p:sp>
      <p:sp>
        <p:nvSpPr>
          <p:cNvPr id="64" name="Rectangle: Rounded Corners 63">
            <a:extLst>
              <a:ext uri="{FF2B5EF4-FFF2-40B4-BE49-F238E27FC236}">
                <a16:creationId xmlns:a16="http://schemas.microsoft.com/office/drawing/2014/main" id="{403DFF08-5D36-66BD-7554-D494DD758E16}"/>
              </a:ext>
            </a:extLst>
          </p:cNvPr>
          <p:cNvSpPr/>
          <p:nvPr/>
        </p:nvSpPr>
        <p:spPr>
          <a:xfrm>
            <a:off x="1102221" y="3562350"/>
            <a:ext cx="917107" cy="245926"/>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Digital Risk Management</a:t>
            </a:r>
          </a:p>
        </p:txBody>
      </p:sp>
      <p:sp>
        <p:nvSpPr>
          <p:cNvPr id="39" name="Rectangle: Rounded Corners 38">
            <a:extLst>
              <a:ext uri="{FF2B5EF4-FFF2-40B4-BE49-F238E27FC236}">
                <a16:creationId xmlns:a16="http://schemas.microsoft.com/office/drawing/2014/main" id="{69278198-FE67-F112-D1FB-DB547B6C3D0A}"/>
              </a:ext>
            </a:extLst>
          </p:cNvPr>
          <p:cNvSpPr/>
          <p:nvPr/>
        </p:nvSpPr>
        <p:spPr>
          <a:xfrm>
            <a:off x="3154461" y="2823806"/>
            <a:ext cx="2888622" cy="943357"/>
          </a:xfrm>
          <a:prstGeom prst="roundRect">
            <a:avLst>
              <a:gd name="adj" fmla="val 116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Reporting &amp; BI</a:t>
            </a:r>
          </a:p>
        </p:txBody>
      </p:sp>
      <p:sp>
        <p:nvSpPr>
          <p:cNvPr id="62" name="Rectangle: Rounded Corners 61">
            <a:extLst>
              <a:ext uri="{FF2B5EF4-FFF2-40B4-BE49-F238E27FC236}">
                <a16:creationId xmlns:a16="http://schemas.microsoft.com/office/drawing/2014/main" id="{EFAB4BC8-A0DC-352A-931F-709268078CEC}"/>
              </a:ext>
            </a:extLst>
          </p:cNvPr>
          <p:cNvSpPr/>
          <p:nvPr/>
        </p:nvSpPr>
        <p:spPr>
          <a:xfrm>
            <a:off x="3226857" y="2997689"/>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Incident Reporting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65" name="Rectangle: Rounded Corners 64">
            <a:extLst>
              <a:ext uri="{FF2B5EF4-FFF2-40B4-BE49-F238E27FC236}">
                <a16:creationId xmlns:a16="http://schemas.microsoft.com/office/drawing/2014/main" id="{142F5829-4CBD-EDF5-CAB4-B9C70B7F9AF8}"/>
              </a:ext>
            </a:extLst>
          </p:cNvPr>
          <p:cNvSpPr/>
          <p:nvPr/>
        </p:nvSpPr>
        <p:spPr>
          <a:xfrm>
            <a:off x="3232301" y="3256571"/>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a:t>
            </a:r>
            <a:r>
              <a:rPr kumimoji="0" lang="en-US"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visualisation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68" name="Rectangle: Rounded Corners 67">
            <a:extLst>
              <a:ext uri="{FF2B5EF4-FFF2-40B4-BE49-F238E27FC236}">
                <a16:creationId xmlns:a16="http://schemas.microsoft.com/office/drawing/2014/main" id="{B5D1CB65-89FF-B9EE-5EB8-005944F53BEA}"/>
              </a:ext>
            </a:extLst>
          </p:cNvPr>
          <p:cNvSpPr/>
          <p:nvPr/>
        </p:nvSpPr>
        <p:spPr>
          <a:xfrm>
            <a:off x="4130904" y="2997689"/>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Predictive models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69" name="Rectangle: Rounded Corners 68">
            <a:extLst>
              <a:ext uri="{FF2B5EF4-FFF2-40B4-BE49-F238E27FC236}">
                <a16:creationId xmlns:a16="http://schemas.microsoft.com/office/drawing/2014/main" id="{40904C19-B126-9D12-81A8-D63C00D95F36}"/>
              </a:ext>
            </a:extLst>
          </p:cNvPr>
          <p:cNvSpPr/>
          <p:nvPr/>
        </p:nvSpPr>
        <p:spPr>
          <a:xfrm>
            <a:off x="4133688" y="3256571"/>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Population Health</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0" name="Rectangle: Rounded Corners 69">
            <a:extLst>
              <a:ext uri="{FF2B5EF4-FFF2-40B4-BE49-F238E27FC236}">
                <a16:creationId xmlns:a16="http://schemas.microsoft.com/office/drawing/2014/main" id="{0B2703AC-72E6-4E80-3351-9558FB9BBE6D}"/>
              </a:ext>
            </a:extLst>
          </p:cNvPr>
          <p:cNvSpPr/>
          <p:nvPr/>
        </p:nvSpPr>
        <p:spPr>
          <a:xfrm>
            <a:off x="5039200" y="2997689"/>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Planning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1" name="Rectangle: Rounded Corners 70">
            <a:extLst>
              <a:ext uri="{FF2B5EF4-FFF2-40B4-BE49-F238E27FC236}">
                <a16:creationId xmlns:a16="http://schemas.microsoft.com/office/drawing/2014/main" id="{4D7501AC-3027-1C1A-AD1A-D6520E5A9FF2}"/>
              </a:ext>
            </a:extLst>
          </p:cNvPr>
          <p:cNvSpPr/>
          <p:nvPr/>
        </p:nvSpPr>
        <p:spPr>
          <a:xfrm>
            <a:off x="5039200" y="3256571"/>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Automated detection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88" name="Rectangle: Rounded Corners 87">
            <a:extLst>
              <a:ext uri="{FF2B5EF4-FFF2-40B4-BE49-F238E27FC236}">
                <a16:creationId xmlns:a16="http://schemas.microsoft.com/office/drawing/2014/main" id="{94723E27-1E66-F46B-CDA7-829EE4C241A9}"/>
              </a:ext>
            </a:extLst>
          </p:cNvPr>
          <p:cNvSpPr/>
          <p:nvPr/>
        </p:nvSpPr>
        <p:spPr>
          <a:xfrm>
            <a:off x="3232301" y="3515452"/>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Near-miss reporting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 name="Rectangle: Rounded Corners 17">
            <a:extLst>
              <a:ext uri="{FF2B5EF4-FFF2-40B4-BE49-F238E27FC236}">
                <a16:creationId xmlns:a16="http://schemas.microsoft.com/office/drawing/2014/main" id="{C1D74C69-81CC-8B5B-A1E0-6A3CE67EEB8D}"/>
              </a:ext>
            </a:extLst>
          </p:cNvPr>
          <p:cNvSpPr/>
          <p:nvPr/>
        </p:nvSpPr>
        <p:spPr>
          <a:xfrm>
            <a:off x="4133688" y="3515954"/>
            <a:ext cx="100623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Robust data classification system</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5" name="Rectangle: Rounded Corners 24">
            <a:extLst>
              <a:ext uri="{FF2B5EF4-FFF2-40B4-BE49-F238E27FC236}">
                <a16:creationId xmlns:a16="http://schemas.microsoft.com/office/drawing/2014/main" id="{4E60D650-0BD9-6C2E-121F-06240CBBAD7D}"/>
              </a:ext>
            </a:extLst>
          </p:cNvPr>
          <p:cNvSpPr/>
          <p:nvPr/>
        </p:nvSpPr>
        <p:spPr>
          <a:xfrm>
            <a:off x="40852" y="1869942"/>
            <a:ext cx="3063509" cy="883060"/>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Integrated Health and Care</a:t>
            </a:r>
          </a:p>
        </p:txBody>
      </p:sp>
      <p:sp>
        <p:nvSpPr>
          <p:cNvPr id="31" name="Rectangle: Rounded Corners 30">
            <a:extLst>
              <a:ext uri="{FF2B5EF4-FFF2-40B4-BE49-F238E27FC236}">
                <a16:creationId xmlns:a16="http://schemas.microsoft.com/office/drawing/2014/main" id="{9C34B067-1E65-36EF-16DD-743F361C0084}"/>
              </a:ext>
            </a:extLst>
          </p:cNvPr>
          <p:cNvSpPr/>
          <p:nvPr/>
        </p:nvSpPr>
        <p:spPr>
          <a:xfrm>
            <a:off x="6108721" y="1699803"/>
            <a:ext cx="2988730" cy="2155506"/>
          </a:xfrm>
          <a:prstGeom prst="roundRect">
            <a:avLst>
              <a:gd name="adj" fmla="val 8749"/>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Hospital patient, safety and flow</a:t>
            </a: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800" b="1"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sym typeface="Helvetica Neue Medium"/>
            </a:endParaRPr>
          </a:p>
        </p:txBody>
      </p:sp>
      <p:sp>
        <p:nvSpPr>
          <p:cNvPr id="66" name="Rectangle: Rounded Corners 65">
            <a:extLst>
              <a:ext uri="{FF2B5EF4-FFF2-40B4-BE49-F238E27FC236}">
                <a16:creationId xmlns:a16="http://schemas.microsoft.com/office/drawing/2014/main" id="{3B3E5257-380E-BAD8-2AFB-F0E65E8986AB}"/>
              </a:ext>
            </a:extLst>
          </p:cNvPr>
          <p:cNvSpPr/>
          <p:nvPr/>
        </p:nvSpPr>
        <p:spPr>
          <a:xfrm>
            <a:off x="6209075" y="1920556"/>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Bed Management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2" name="Rectangle: Rounded Corners 71">
            <a:extLst>
              <a:ext uri="{FF2B5EF4-FFF2-40B4-BE49-F238E27FC236}">
                <a16:creationId xmlns:a16="http://schemas.microsoft.com/office/drawing/2014/main" id="{41C9085B-4CC4-8A93-553C-7FB4581360D3}"/>
              </a:ext>
            </a:extLst>
          </p:cNvPr>
          <p:cNvSpPr/>
          <p:nvPr/>
        </p:nvSpPr>
        <p:spPr>
          <a:xfrm>
            <a:off x="6209075" y="2189975"/>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Compliance alerts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3" name="Rectangle: Rounded Corners 72">
            <a:extLst>
              <a:ext uri="{FF2B5EF4-FFF2-40B4-BE49-F238E27FC236}">
                <a16:creationId xmlns:a16="http://schemas.microsoft.com/office/drawing/2014/main" id="{71CFCA49-2FD6-505A-3C6F-11FC206A8ECD}"/>
              </a:ext>
            </a:extLst>
          </p:cNvPr>
          <p:cNvSpPr/>
          <p:nvPr/>
        </p:nvSpPr>
        <p:spPr>
          <a:xfrm>
            <a:off x="7163455" y="1920556"/>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Appointment Scheduling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8" name="Rectangle: Rounded Corners 107">
            <a:extLst>
              <a:ext uri="{FF2B5EF4-FFF2-40B4-BE49-F238E27FC236}">
                <a16:creationId xmlns:a16="http://schemas.microsoft.com/office/drawing/2014/main" id="{2399A7A7-0716-4F34-CA9E-C51B3798920C}"/>
              </a:ext>
            </a:extLst>
          </p:cNvPr>
          <p:cNvSpPr/>
          <p:nvPr/>
        </p:nvSpPr>
        <p:spPr>
          <a:xfrm>
            <a:off x="8117834" y="1920556"/>
            <a:ext cx="913979" cy="230872"/>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champions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4" name="Rectangle: Rounded Corners 73">
            <a:extLst>
              <a:ext uri="{FF2B5EF4-FFF2-40B4-BE49-F238E27FC236}">
                <a16:creationId xmlns:a16="http://schemas.microsoft.com/office/drawing/2014/main" id="{183F6BD5-0437-032A-E396-D02626BD8195}"/>
              </a:ext>
            </a:extLst>
          </p:cNvPr>
          <p:cNvSpPr/>
          <p:nvPr/>
        </p:nvSpPr>
        <p:spPr>
          <a:xfrm>
            <a:off x="7163455" y="2189975"/>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Bedside Observations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1" name="Rectangle: Rounded Corners 100">
            <a:extLst>
              <a:ext uri="{FF2B5EF4-FFF2-40B4-BE49-F238E27FC236}">
                <a16:creationId xmlns:a16="http://schemas.microsoft.com/office/drawing/2014/main" id="{DD51DC48-175D-846B-801F-F526DF7D2895}"/>
              </a:ext>
            </a:extLst>
          </p:cNvPr>
          <p:cNvSpPr/>
          <p:nvPr/>
        </p:nvSpPr>
        <p:spPr>
          <a:xfrm>
            <a:off x="6209075" y="2459394"/>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Pre-operative Assessment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0" name="Rectangle: Rounded Corners 89">
            <a:extLst>
              <a:ext uri="{FF2B5EF4-FFF2-40B4-BE49-F238E27FC236}">
                <a16:creationId xmlns:a16="http://schemas.microsoft.com/office/drawing/2014/main" id="{00EDB155-270F-258D-EB42-EF126F52944D}"/>
              </a:ext>
            </a:extLst>
          </p:cNvPr>
          <p:cNvSpPr/>
          <p:nvPr/>
        </p:nvSpPr>
        <p:spPr>
          <a:xfrm>
            <a:off x="6209075" y="2728813"/>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administration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8" name="Rectangle: Rounded Corners 7">
            <a:extLst>
              <a:ext uri="{FF2B5EF4-FFF2-40B4-BE49-F238E27FC236}">
                <a16:creationId xmlns:a16="http://schemas.microsoft.com/office/drawing/2014/main" id="{722CA5D5-CFB8-45D3-4A84-3B5221DDB634}"/>
              </a:ext>
            </a:extLst>
          </p:cNvPr>
          <p:cNvSpPr/>
          <p:nvPr/>
        </p:nvSpPr>
        <p:spPr>
          <a:xfrm>
            <a:off x="7163455" y="2459394"/>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Maternity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4" name="Rectangle: Rounded Corners 13">
            <a:extLst>
              <a:ext uri="{FF2B5EF4-FFF2-40B4-BE49-F238E27FC236}">
                <a16:creationId xmlns:a16="http://schemas.microsoft.com/office/drawing/2014/main" id="{9345813B-5541-08F2-C5B4-2D987B8BA1DE}"/>
              </a:ext>
            </a:extLst>
          </p:cNvPr>
          <p:cNvSpPr/>
          <p:nvPr/>
        </p:nvSpPr>
        <p:spPr>
          <a:xfrm>
            <a:off x="7163455" y="2728813"/>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Nursing Care</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5" name="Rectangle: Rounded Corners 94">
            <a:extLst>
              <a:ext uri="{FF2B5EF4-FFF2-40B4-BE49-F238E27FC236}">
                <a16:creationId xmlns:a16="http://schemas.microsoft.com/office/drawing/2014/main" id="{31633286-23CF-964D-2D63-159CCD0E9AF3}"/>
              </a:ext>
            </a:extLst>
          </p:cNvPr>
          <p:cNvSpPr/>
          <p:nvPr/>
        </p:nvSpPr>
        <p:spPr>
          <a:xfrm>
            <a:off x="7163455" y="2998232"/>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flow</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6" name="Rectangle: Rounded Corners 95">
            <a:extLst>
              <a:ext uri="{FF2B5EF4-FFF2-40B4-BE49-F238E27FC236}">
                <a16:creationId xmlns:a16="http://schemas.microsoft.com/office/drawing/2014/main" id="{D0D630E0-233F-5F88-13D5-7880CFBAFC3A}"/>
              </a:ext>
            </a:extLst>
          </p:cNvPr>
          <p:cNvSpPr/>
          <p:nvPr/>
        </p:nvSpPr>
        <p:spPr>
          <a:xfrm>
            <a:off x="7163455" y="3267651"/>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communication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7" name="Rectangle: Rounded Corners 96">
            <a:extLst>
              <a:ext uri="{FF2B5EF4-FFF2-40B4-BE49-F238E27FC236}">
                <a16:creationId xmlns:a16="http://schemas.microsoft.com/office/drawing/2014/main" id="{2D851D4E-6AAE-9F44-0883-B082236D8D74}"/>
              </a:ext>
            </a:extLst>
          </p:cNvPr>
          <p:cNvSpPr/>
          <p:nvPr/>
        </p:nvSpPr>
        <p:spPr>
          <a:xfrm>
            <a:off x="6209075" y="3267651"/>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Records, plans and assessments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8" name="Rectangle: Rounded Corners 97">
            <a:extLst>
              <a:ext uri="{FF2B5EF4-FFF2-40B4-BE49-F238E27FC236}">
                <a16:creationId xmlns:a16="http://schemas.microsoft.com/office/drawing/2014/main" id="{564126F9-062A-5392-D677-33F5F784C35D}"/>
              </a:ext>
            </a:extLst>
          </p:cNvPr>
          <p:cNvSpPr/>
          <p:nvPr/>
        </p:nvSpPr>
        <p:spPr>
          <a:xfrm>
            <a:off x="6209075" y="2998232"/>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Workflow management</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9" name="Rectangle: Rounded Corners 98">
            <a:extLst>
              <a:ext uri="{FF2B5EF4-FFF2-40B4-BE49-F238E27FC236}">
                <a16:creationId xmlns:a16="http://schemas.microsoft.com/office/drawing/2014/main" id="{D686147E-DC68-0197-E7EE-ACF69AA1B028}"/>
              </a:ext>
            </a:extLst>
          </p:cNvPr>
          <p:cNvSpPr/>
          <p:nvPr/>
        </p:nvSpPr>
        <p:spPr>
          <a:xfrm>
            <a:off x="8117834" y="3267651"/>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ePrescribing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0" name="Rectangle: Rounded Corners 99">
            <a:extLst>
              <a:ext uri="{FF2B5EF4-FFF2-40B4-BE49-F238E27FC236}">
                <a16:creationId xmlns:a16="http://schemas.microsoft.com/office/drawing/2014/main" id="{6F3A23F4-9AAA-2A1A-7CF5-F9A976F1BEB0}"/>
              </a:ext>
            </a:extLst>
          </p:cNvPr>
          <p:cNvSpPr/>
          <p:nvPr/>
        </p:nvSpPr>
        <p:spPr>
          <a:xfrm>
            <a:off x="8117834" y="2998232"/>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Longitudinal care record</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2" name="Rectangle: Rounded Corners 101">
            <a:extLst>
              <a:ext uri="{FF2B5EF4-FFF2-40B4-BE49-F238E27FC236}">
                <a16:creationId xmlns:a16="http://schemas.microsoft.com/office/drawing/2014/main" id="{F162B975-D542-0819-019D-B4DA65CB9003}"/>
              </a:ext>
            </a:extLst>
          </p:cNvPr>
          <p:cNvSpPr/>
          <p:nvPr/>
        </p:nvSpPr>
        <p:spPr>
          <a:xfrm>
            <a:off x="8117834" y="2728813"/>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Mental Health Information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3" name="Rectangle: Rounded Corners 102">
            <a:extLst>
              <a:ext uri="{FF2B5EF4-FFF2-40B4-BE49-F238E27FC236}">
                <a16:creationId xmlns:a16="http://schemas.microsoft.com/office/drawing/2014/main" id="{75CD6A9F-1838-8342-8DE5-76AFED9F7258}"/>
              </a:ext>
            </a:extLst>
          </p:cNvPr>
          <p:cNvSpPr/>
          <p:nvPr/>
        </p:nvSpPr>
        <p:spPr>
          <a:xfrm>
            <a:off x="8117834" y="2459394"/>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Staff rostering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1" name="Rectangle: Rounded Corners 20">
            <a:extLst>
              <a:ext uri="{FF2B5EF4-FFF2-40B4-BE49-F238E27FC236}">
                <a16:creationId xmlns:a16="http://schemas.microsoft.com/office/drawing/2014/main" id="{E600DF6B-A46B-D151-A900-EE41E2E395AD}"/>
              </a:ext>
            </a:extLst>
          </p:cNvPr>
          <p:cNvSpPr/>
          <p:nvPr/>
        </p:nvSpPr>
        <p:spPr>
          <a:xfrm>
            <a:off x="6209075" y="3537071"/>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Pre-hospital flow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8" name="Rectangle: Rounded Corners 27">
            <a:extLst>
              <a:ext uri="{FF2B5EF4-FFF2-40B4-BE49-F238E27FC236}">
                <a16:creationId xmlns:a16="http://schemas.microsoft.com/office/drawing/2014/main" id="{3F08E6BE-DD88-B4AD-14A9-95335F6515FD}"/>
              </a:ext>
            </a:extLst>
          </p:cNvPr>
          <p:cNvSpPr/>
          <p:nvPr/>
        </p:nvSpPr>
        <p:spPr>
          <a:xfrm>
            <a:off x="8117834" y="2189975"/>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Ward Board management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6" name="Rectangle: Rounded Corners 5">
            <a:extLst>
              <a:ext uri="{FF2B5EF4-FFF2-40B4-BE49-F238E27FC236}">
                <a16:creationId xmlns:a16="http://schemas.microsoft.com/office/drawing/2014/main" id="{6A0FF8F3-C21E-333F-393A-55EB02FB2598}"/>
              </a:ext>
            </a:extLst>
          </p:cNvPr>
          <p:cNvSpPr/>
          <p:nvPr/>
        </p:nvSpPr>
        <p:spPr>
          <a:xfrm>
            <a:off x="7163455" y="3536291"/>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Asset tracking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4" name="Rectangle: Rounded Corners 3">
            <a:extLst>
              <a:ext uri="{FF2B5EF4-FFF2-40B4-BE49-F238E27FC236}">
                <a16:creationId xmlns:a16="http://schemas.microsoft.com/office/drawing/2014/main" id="{84FF69BB-37B5-CCA1-C048-555119804CAB}"/>
              </a:ext>
            </a:extLst>
          </p:cNvPr>
          <p:cNvSpPr/>
          <p:nvPr/>
        </p:nvSpPr>
        <p:spPr>
          <a:xfrm>
            <a:off x="486552" y="1169954"/>
            <a:ext cx="8170896" cy="496330"/>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Patient and Citizen Empowerment</a:t>
            </a:r>
          </a:p>
        </p:txBody>
      </p:sp>
      <p:sp>
        <p:nvSpPr>
          <p:cNvPr id="5" name="Rectangle: Rounded Corners 4">
            <a:extLst>
              <a:ext uri="{FF2B5EF4-FFF2-40B4-BE49-F238E27FC236}">
                <a16:creationId xmlns:a16="http://schemas.microsoft.com/office/drawing/2014/main" id="{94233447-C8AF-FEAB-C5F6-63136AA77B3A}"/>
              </a:ext>
            </a:extLst>
          </p:cNvPr>
          <p:cNvSpPr/>
          <p:nvPr/>
        </p:nvSpPr>
        <p:spPr>
          <a:xfrm>
            <a:off x="599686"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Portal</a:t>
            </a:r>
          </a:p>
        </p:txBody>
      </p:sp>
      <p:sp>
        <p:nvSpPr>
          <p:cNvPr id="7" name="Rectangle: Rounded Corners 6">
            <a:extLst>
              <a:ext uri="{FF2B5EF4-FFF2-40B4-BE49-F238E27FC236}">
                <a16:creationId xmlns:a16="http://schemas.microsoft.com/office/drawing/2014/main" id="{B57AAB4F-CA09-62A5-AAD3-EC37DB897E3D}"/>
              </a:ext>
            </a:extLst>
          </p:cNvPr>
          <p:cNvSpPr/>
          <p:nvPr/>
        </p:nvSpPr>
        <p:spPr>
          <a:xfrm>
            <a:off x="5660161"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Collaboration Tools</a:t>
            </a:r>
          </a:p>
        </p:txBody>
      </p:sp>
      <p:sp>
        <p:nvSpPr>
          <p:cNvPr id="10" name="Rectangle: Rounded Corners 9">
            <a:extLst>
              <a:ext uri="{FF2B5EF4-FFF2-40B4-BE49-F238E27FC236}">
                <a16:creationId xmlns:a16="http://schemas.microsoft.com/office/drawing/2014/main" id="{DFB4D7F3-DCD9-D061-647D-4186589FE384}"/>
              </a:ext>
            </a:extLst>
          </p:cNvPr>
          <p:cNvSpPr/>
          <p:nvPr/>
        </p:nvSpPr>
        <p:spPr>
          <a:xfrm>
            <a:off x="6672256"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Appointment Booking</a:t>
            </a:r>
          </a:p>
        </p:txBody>
      </p:sp>
      <p:sp>
        <p:nvSpPr>
          <p:cNvPr id="22" name="Rectangle: Rounded Corners 21">
            <a:extLst>
              <a:ext uri="{FF2B5EF4-FFF2-40B4-BE49-F238E27FC236}">
                <a16:creationId xmlns:a16="http://schemas.microsoft.com/office/drawing/2014/main" id="{8588B25F-E3C9-B52A-B511-48282ACFB152}"/>
              </a:ext>
            </a:extLst>
          </p:cNvPr>
          <p:cNvSpPr/>
          <p:nvPr/>
        </p:nvSpPr>
        <p:spPr>
          <a:xfrm>
            <a:off x="3635971"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Self Care</a:t>
            </a:r>
          </a:p>
        </p:txBody>
      </p:sp>
      <p:sp>
        <p:nvSpPr>
          <p:cNvPr id="23" name="Rectangle: Rounded Corners 22">
            <a:extLst>
              <a:ext uri="{FF2B5EF4-FFF2-40B4-BE49-F238E27FC236}">
                <a16:creationId xmlns:a16="http://schemas.microsoft.com/office/drawing/2014/main" id="{9AB1FD14-F7CA-F4B4-DDF9-44EB6A40AD4E}"/>
              </a:ext>
            </a:extLst>
          </p:cNvPr>
          <p:cNvSpPr/>
          <p:nvPr/>
        </p:nvSpPr>
        <p:spPr>
          <a:xfrm>
            <a:off x="1611781"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Information Input</a:t>
            </a:r>
          </a:p>
        </p:txBody>
      </p:sp>
      <p:sp>
        <p:nvSpPr>
          <p:cNvPr id="24" name="Rectangle: Rounded Corners 23">
            <a:extLst>
              <a:ext uri="{FF2B5EF4-FFF2-40B4-BE49-F238E27FC236}">
                <a16:creationId xmlns:a16="http://schemas.microsoft.com/office/drawing/2014/main" id="{0552BC08-2C53-12A9-6931-B6DAF845F984}"/>
              </a:ext>
            </a:extLst>
          </p:cNvPr>
          <p:cNvSpPr/>
          <p:nvPr/>
        </p:nvSpPr>
        <p:spPr>
          <a:xfrm>
            <a:off x="2623876"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outcomes reporting</a:t>
            </a:r>
          </a:p>
        </p:txBody>
      </p:sp>
      <p:sp>
        <p:nvSpPr>
          <p:cNvPr id="29" name="Rectangle: Rounded Corners 28">
            <a:extLst>
              <a:ext uri="{FF2B5EF4-FFF2-40B4-BE49-F238E27FC236}">
                <a16:creationId xmlns:a16="http://schemas.microsoft.com/office/drawing/2014/main" id="{FAAA5B36-12B7-99B8-01DC-BA32BFFAC97A}"/>
              </a:ext>
            </a:extLst>
          </p:cNvPr>
          <p:cNvSpPr/>
          <p:nvPr/>
        </p:nvSpPr>
        <p:spPr>
          <a:xfrm>
            <a:off x="4648066"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Self referring</a:t>
            </a:r>
          </a:p>
        </p:txBody>
      </p:sp>
      <p:sp>
        <p:nvSpPr>
          <p:cNvPr id="58" name="Rectangle: Rounded Corners 57">
            <a:extLst>
              <a:ext uri="{FF2B5EF4-FFF2-40B4-BE49-F238E27FC236}">
                <a16:creationId xmlns:a16="http://schemas.microsoft.com/office/drawing/2014/main" id="{3D2724F2-4BBD-9C13-54B3-6DADFD29EC0C}"/>
              </a:ext>
            </a:extLst>
          </p:cNvPr>
          <p:cNvSpPr/>
          <p:nvPr/>
        </p:nvSpPr>
        <p:spPr>
          <a:xfrm>
            <a:off x="7684350"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data consent</a:t>
            </a:r>
          </a:p>
        </p:txBody>
      </p:sp>
      <p:sp>
        <p:nvSpPr>
          <p:cNvPr id="115" name="Rectangle: Rounded Corners 114">
            <a:extLst>
              <a:ext uri="{FF2B5EF4-FFF2-40B4-BE49-F238E27FC236}">
                <a16:creationId xmlns:a16="http://schemas.microsoft.com/office/drawing/2014/main" id="{98DBC688-EEF1-2D23-4560-AA64FAF435AF}"/>
              </a:ext>
            </a:extLst>
          </p:cNvPr>
          <p:cNvSpPr/>
          <p:nvPr/>
        </p:nvSpPr>
        <p:spPr>
          <a:xfrm>
            <a:off x="6939017" y="575102"/>
            <a:ext cx="853294"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&amp; Analytics</a:t>
            </a:r>
          </a:p>
        </p:txBody>
      </p:sp>
      <p:sp>
        <p:nvSpPr>
          <p:cNvPr id="116" name="Rectangle: Rounded Corners 115">
            <a:extLst>
              <a:ext uri="{FF2B5EF4-FFF2-40B4-BE49-F238E27FC236}">
                <a16:creationId xmlns:a16="http://schemas.microsoft.com/office/drawing/2014/main" id="{1607DDB6-238D-4CD0-A113-7E001893C465}"/>
              </a:ext>
            </a:extLst>
          </p:cNvPr>
          <p:cNvSpPr/>
          <p:nvPr/>
        </p:nvSpPr>
        <p:spPr>
          <a:xfrm>
            <a:off x="7810728" y="575102"/>
            <a:ext cx="853294" cy="232229"/>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Technology &amp; Digital</a:t>
            </a:r>
          </a:p>
        </p:txBody>
      </p:sp>
      <p:sp>
        <p:nvSpPr>
          <p:cNvPr id="117" name="Rectangle: Rounded Corners 116">
            <a:extLst>
              <a:ext uri="{FF2B5EF4-FFF2-40B4-BE49-F238E27FC236}">
                <a16:creationId xmlns:a16="http://schemas.microsoft.com/office/drawing/2014/main" id="{C1C2371A-A2A0-D00A-FDD6-A4A902F591A5}"/>
              </a:ext>
            </a:extLst>
          </p:cNvPr>
          <p:cNvSpPr/>
          <p:nvPr/>
        </p:nvSpPr>
        <p:spPr>
          <a:xfrm>
            <a:off x="6939017" y="835399"/>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Workforce &amp; Culture</a:t>
            </a:r>
          </a:p>
        </p:txBody>
      </p:sp>
      <p:sp>
        <p:nvSpPr>
          <p:cNvPr id="118" name="Rectangle: Rounded Corners 117">
            <a:extLst>
              <a:ext uri="{FF2B5EF4-FFF2-40B4-BE49-F238E27FC236}">
                <a16:creationId xmlns:a16="http://schemas.microsoft.com/office/drawing/2014/main" id="{7E9A9CE8-A6DE-2D1C-BC9A-D10B301D8EE3}"/>
              </a:ext>
            </a:extLst>
          </p:cNvPr>
          <p:cNvSpPr/>
          <p:nvPr/>
        </p:nvSpPr>
        <p:spPr>
          <a:xfrm>
            <a:off x="7810728" y="835399"/>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Organisational Functions</a:t>
            </a:r>
          </a:p>
        </p:txBody>
      </p:sp>
      <p:sp>
        <p:nvSpPr>
          <p:cNvPr id="119" name="Rectangle: Rounded Corners 118">
            <a:extLst>
              <a:ext uri="{FF2B5EF4-FFF2-40B4-BE49-F238E27FC236}">
                <a16:creationId xmlns:a16="http://schemas.microsoft.com/office/drawing/2014/main" id="{593D2DB8-6589-277A-D831-59A27074C9EC}"/>
              </a:ext>
            </a:extLst>
          </p:cNvPr>
          <p:cNvSpPr/>
          <p:nvPr/>
        </p:nvSpPr>
        <p:spPr>
          <a:xfrm>
            <a:off x="6435504" y="576924"/>
            <a:ext cx="426647" cy="232229"/>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Key</a:t>
            </a:r>
            <a:r>
              <a:rPr kumimoji="0" lang="en-GB" sz="800" b="1"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sym typeface="Helvetica Neue Medium"/>
              </a:rPr>
              <a:t>:</a:t>
            </a:r>
          </a:p>
        </p:txBody>
      </p:sp>
      <p:sp>
        <p:nvSpPr>
          <p:cNvPr id="9" name="Rectangle: Rounded Corners 8">
            <a:extLst>
              <a:ext uri="{FF2B5EF4-FFF2-40B4-BE49-F238E27FC236}">
                <a16:creationId xmlns:a16="http://schemas.microsoft.com/office/drawing/2014/main" id="{E12721F6-DCC7-AF17-AA70-FA3293EEF020}"/>
              </a:ext>
            </a:extLst>
          </p:cNvPr>
          <p:cNvSpPr/>
          <p:nvPr/>
        </p:nvSpPr>
        <p:spPr>
          <a:xfrm>
            <a:off x="324594" y="2063618"/>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Virtual consultations</a:t>
            </a:r>
          </a:p>
        </p:txBody>
      </p:sp>
      <p:sp>
        <p:nvSpPr>
          <p:cNvPr id="11" name="Rectangle: Rounded Corners 10">
            <a:extLst>
              <a:ext uri="{FF2B5EF4-FFF2-40B4-BE49-F238E27FC236}">
                <a16:creationId xmlns:a16="http://schemas.microsoft.com/office/drawing/2014/main" id="{62E97A27-629E-0B5C-85B6-6A624C24C1ED}"/>
              </a:ext>
            </a:extLst>
          </p:cNvPr>
          <p:cNvSpPr/>
          <p:nvPr/>
        </p:nvSpPr>
        <p:spPr>
          <a:xfrm>
            <a:off x="1198739" y="2330869"/>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Remote monitoring</a:t>
            </a:r>
          </a:p>
        </p:txBody>
      </p:sp>
      <p:sp>
        <p:nvSpPr>
          <p:cNvPr id="12" name="Rectangle: Rounded Corners 11">
            <a:extLst>
              <a:ext uri="{FF2B5EF4-FFF2-40B4-BE49-F238E27FC236}">
                <a16:creationId xmlns:a16="http://schemas.microsoft.com/office/drawing/2014/main" id="{4A292C1D-E2CE-A9EC-37E3-3FE71D1CBDFC}"/>
              </a:ext>
            </a:extLst>
          </p:cNvPr>
          <p:cNvSpPr/>
          <p:nvPr/>
        </p:nvSpPr>
        <p:spPr>
          <a:xfrm>
            <a:off x="1196932" y="2063619"/>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OOH Handover</a:t>
            </a:r>
            <a:endPar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endParaRPr>
          </a:p>
        </p:txBody>
      </p:sp>
      <p:sp>
        <p:nvSpPr>
          <p:cNvPr id="13" name="Rectangle: Rounded Corners 12">
            <a:extLst>
              <a:ext uri="{FF2B5EF4-FFF2-40B4-BE49-F238E27FC236}">
                <a16:creationId xmlns:a16="http://schemas.microsoft.com/office/drawing/2014/main" id="{7A1B182A-E408-5E1B-E69F-4B79466370C6}"/>
              </a:ext>
            </a:extLst>
          </p:cNvPr>
          <p:cNvSpPr/>
          <p:nvPr/>
        </p:nvSpPr>
        <p:spPr>
          <a:xfrm>
            <a:off x="2072885" y="2330869"/>
            <a:ext cx="93701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MH &amp; LD records and assessments</a:t>
            </a:r>
          </a:p>
        </p:txBody>
      </p:sp>
      <p:sp>
        <p:nvSpPr>
          <p:cNvPr id="15" name="Rectangle: Rounded Corners 14">
            <a:extLst>
              <a:ext uri="{FF2B5EF4-FFF2-40B4-BE49-F238E27FC236}">
                <a16:creationId xmlns:a16="http://schemas.microsoft.com/office/drawing/2014/main" id="{090C59DE-F057-445F-57EB-362A874E76DF}"/>
              </a:ext>
            </a:extLst>
          </p:cNvPr>
          <p:cNvSpPr/>
          <p:nvPr/>
        </p:nvSpPr>
        <p:spPr>
          <a:xfrm>
            <a:off x="2069270" y="2063619"/>
            <a:ext cx="940626"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Primary community care records</a:t>
            </a:r>
            <a:endPar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endParaRPr>
          </a:p>
        </p:txBody>
      </p:sp>
      <p:sp>
        <p:nvSpPr>
          <p:cNvPr id="16" name="Rectangle: Rounded Corners 15">
            <a:extLst>
              <a:ext uri="{FF2B5EF4-FFF2-40B4-BE49-F238E27FC236}">
                <a16:creationId xmlns:a16="http://schemas.microsoft.com/office/drawing/2014/main" id="{F32B6B38-1E04-0FB6-88C8-BF5DDE5564D6}"/>
              </a:ext>
            </a:extLst>
          </p:cNvPr>
          <p:cNvSpPr/>
          <p:nvPr/>
        </p:nvSpPr>
        <p:spPr>
          <a:xfrm>
            <a:off x="324594" y="2330869"/>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Transfer of care</a:t>
            </a:r>
            <a:endPar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endParaRPr>
          </a:p>
        </p:txBody>
      </p:sp>
      <p:sp>
        <p:nvSpPr>
          <p:cNvPr id="87" name="Rectangle 86">
            <a:extLst>
              <a:ext uri="{FF2B5EF4-FFF2-40B4-BE49-F238E27FC236}">
                <a16:creationId xmlns:a16="http://schemas.microsoft.com/office/drawing/2014/main" id="{5D3B8596-CB69-E6A1-7D81-617A80B6922E}"/>
              </a:ext>
            </a:extLst>
          </p:cNvPr>
          <p:cNvSpPr/>
          <p:nvPr/>
        </p:nvSpPr>
        <p:spPr>
          <a:xfrm>
            <a:off x="142875" y="620735"/>
            <a:ext cx="6292626" cy="450028"/>
          </a:xfrm>
          <a:prstGeom prst="rect">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l"/>
            <a:r>
              <a:rPr lang="en-GB" sz="800" b="0">
                <a:solidFill>
                  <a:srgbClr val="1F355E"/>
                </a:solidFill>
                <a:latin typeface="Arial" panose="020B0604020202020204" pitchFamily="34" charset="0"/>
                <a:cs typeface="Arial" panose="020B0604020202020204" pitchFamily="34" charset="0"/>
              </a:rPr>
              <a:t>Below is a comprehensive and ambitious list of the digital and data capabilities that SBU aims to achieve by 2036 through the successful delivery and implementation of the. These capabilities are categorised based on the main digital enabler they align with, although many of them cut across multiple.  </a:t>
            </a:r>
          </a:p>
        </p:txBody>
      </p:sp>
      <p:sp>
        <p:nvSpPr>
          <p:cNvPr id="83" name="Title 1">
            <a:extLst>
              <a:ext uri="{FF2B5EF4-FFF2-40B4-BE49-F238E27FC236}">
                <a16:creationId xmlns:a16="http://schemas.microsoft.com/office/drawing/2014/main" id="{E8C3DFC1-698B-58A1-855A-7717BCFC34F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a:ln>
                  <a:noFill/>
                </a:ln>
                <a:solidFill>
                  <a:srgbClr val="1F355E"/>
                </a:solidFill>
                <a:effectLst/>
                <a:uLnTx/>
                <a:uFillTx/>
                <a:latin typeface="Arial Black" panose="020B0A04020102020204" pitchFamily="34" charset="0"/>
                <a:cs typeface="Arial" panose="020B0604020202020204" pitchFamily="34" charset="0"/>
                <a:sym typeface="Helvetica Neue Medium"/>
              </a:rPr>
              <a:t>Our Vision for SBU’s </a:t>
            </a:r>
            <a:r>
              <a:rPr kumimoji="0" lang="en-US" sz="2400" b="0" i="0" u="none" kern="0" cap="none" spc="0" normalizeH="0" baseline="0" noProof="0">
                <a:ln>
                  <a:noFill/>
                </a:ln>
                <a:solidFill>
                  <a:srgbClr val="1F355E"/>
                </a:solidFill>
                <a:effectLst/>
                <a:uLnTx/>
                <a:uFillTx/>
                <a:latin typeface="Arial Black" panose="020B0A04020102020204" pitchFamily="34" charset="0"/>
                <a:cs typeface="Arial" panose="020B0604020202020204" pitchFamily="34" charset="0"/>
                <a:sym typeface="Helvetica Neue Medium"/>
              </a:rPr>
              <a:t>Digital</a:t>
            </a:r>
            <a:r>
              <a:rPr kumimoji="0" lang="en-US" sz="2400" b="0" i="0" u="none" strike="noStrike" kern="0" cap="none" spc="0" normalizeH="0" baseline="0" noProof="0">
                <a:ln>
                  <a:noFill/>
                </a:ln>
                <a:solidFill>
                  <a:srgbClr val="1F355E"/>
                </a:solidFill>
                <a:effectLst/>
                <a:uLnTx/>
                <a:uFillTx/>
                <a:latin typeface="Arial Black" panose="020B0A04020102020204" pitchFamily="34" charset="0"/>
                <a:cs typeface="Arial" panose="020B0604020202020204" pitchFamily="34" charset="0"/>
                <a:sym typeface="Helvetica Neue Medium"/>
              </a:rPr>
              <a:t> Capabilities in 2036</a:t>
            </a:r>
            <a:endParaRPr kumimoji="0" lang="en-GB" sz="2400" b="0" i="0" u="none" strike="noStrike" kern="0" cap="none" spc="0" normalizeH="0" baseline="0" noProof="0">
              <a:ln>
                <a:noFill/>
              </a:ln>
              <a:solidFill>
                <a:srgbClr val="1F355E"/>
              </a:solidFill>
              <a:effectLst/>
              <a:uLnTx/>
              <a:uFillTx/>
              <a:latin typeface="Arial Black" panose="020B0A04020102020204" pitchFamily="34" charset="0"/>
              <a:cs typeface="Arial" panose="020B0604020202020204" pitchFamily="34" charset="0"/>
              <a:sym typeface="Helvetica Neue Medium"/>
            </a:endParaRPr>
          </a:p>
        </p:txBody>
      </p:sp>
      <p:sp>
        <p:nvSpPr>
          <p:cNvPr id="91" name="Rectangle: Rounded Corners 90">
            <a:extLst>
              <a:ext uri="{FF2B5EF4-FFF2-40B4-BE49-F238E27FC236}">
                <a16:creationId xmlns:a16="http://schemas.microsoft.com/office/drawing/2014/main" id="{3AA68D6F-7608-928C-0432-4BF8A188B37A}"/>
              </a:ext>
            </a:extLst>
          </p:cNvPr>
          <p:cNvSpPr/>
          <p:nvPr/>
        </p:nvSpPr>
        <p:spPr>
          <a:xfrm>
            <a:off x="-1" y="3902393"/>
            <a:ext cx="9144001" cy="527714"/>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Enabling digital technology</a:t>
            </a:r>
          </a:p>
        </p:txBody>
      </p:sp>
      <p:sp>
        <p:nvSpPr>
          <p:cNvPr id="92" name="Rectangle: Rounded Corners 91">
            <a:extLst>
              <a:ext uri="{FF2B5EF4-FFF2-40B4-BE49-F238E27FC236}">
                <a16:creationId xmlns:a16="http://schemas.microsoft.com/office/drawing/2014/main" id="{311BA21D-4117-3BD9-70CE-F63B71197AD9}"/>
              </a:ext>
            </a:extLst>
          </p:cNvPr>
          <p:cNvSpPr/>
          <p:nvPr/>
        </p:nvSpPr>
        <p:spPr>
          <a:xfrm>
            <a:off x="1857813" y="4073728"/>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AI tools</a:t>
            </a:r>
          </a:p>
        </p:txBody>
      </p:sp>
      <p:sp>
        <p:nvSpPr>
          <p:cNvPr id="104" name="Rectangle: Rounded Corners 103">
            <a:extLst>
              <a:ext uri="{FF2B5EF4-FFF2-40B4-BE49-F238E27FC236}">
                <a16:creationId xmlns:a16="http://schemas.microsoft.com/office/drawing/2014/main" id="{D90E7F38-FDEA-F43A-AA35-3913628EBE73}"/>
              </a:ext>
            </a:extLst>
          </p:cNvPr>
          <p:cNvSpPr/>
          <p:nvPr/>
        </p:nvSpPr>
        <p:spPr>
          <a:xfrm>
            <a:off x="2766294" y="4071201"/>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Smart Devices</a:t>
            </a:r>
          </a:p>
        </p:txBody>
      </p:sp>
      <p:sp>
        <p:nvSpPr>
          <p:cNvPr id="105" name="Rectangle: Rounded Corners 104">
            <a:extLst>
              <a:ext uri="{FF2B5EF4-FFF2-40B4-BE49-F238E27FC236}">
                <a16:creationId xmlns:a16="http://schemas.microsoft.com/office/drawing/2014/main" id="{93CB9C3B-8600-2C22-4341-7EA7E620E241}"/>
              </a:ext>
            </a:extLst>
          </p:cNvPr>
          <p:cNvSpPr/>
          <p:nvPr/>
        </p:nvSpPr>
        <p:spPr>
          <a:xfrm>
            <a:off x="3674774" y="4071201"/>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On-Prem / Cloud hosting</a:t>
            </a:r>
          </a:p>
        </p:txBody>
      </p:sp>
      <p:sp>
        <p:nvSpPr>
          <p:cNvPr id="106" name="Rectangle: Rounded Corners 105">
            <a:extLst>
              <a:ext uri="{FF2B5EF4-FFF2-40B4-BE49-F238E27FC236}">
                <a16:creationId xmlns:a16="http://schemas.microsoft.com/office/drawing/2014/main" id="{DAD847E1-7B31-34C8-173D-3FF8ACD57109}"/>
              </a:ext>
            </a:extLst>
          </p:cNvPr>
          <p:cNvSpPr/>
          <p:nvPr/>
        </p:nvSpPr>
        <p:spPr>
          <a:xfrm>
            <a:off x="4583255" y="4071201"/>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Wi-fi</a:t>
            </a:r>
          </a:p>
        </p:txBody>
      </p:sp>
      <p:sp>
        <p:nvSpPr>
          <p:cNvPr id="109" name="Rectangle: Rounded Corners 108">
            <a:extLst>
              <a:ext uri="{FF2B5EF4-FFF2-40B4-BE49-F238E27FC236}">
                <a16:creationId xmlns:a16="http://schemas.microsoft.com/office/drawing/2014/main" id="{F8DC4B37-B9C1-08E5-DBF2-4F12A77F7C9B}"/>
              </a:ext>
            </a:extLst>
          </p:cNvPr>
          <p:cNvSpPr/>
          <p:nvPr/>
        </p:nvSpPr>
        <p:spPr>
          <a:xfrm>
            <a:off x="5491736" y="4071201"/>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Desktop, printers and devices</a:t>
            </a:r>
          </a:p>
        </p:txBody>
      </p:sp>
      <p:sp>
        <p:nvSpPr>
          <p:cNvPr id="111" name="Rectangle: Rounded Corners 110">
            <a:extLst>
              <a:ext uri="{FF2B5EF4-FFF2-40B4-BE49-F238E27FC236}">
                <a16:creationId xmlns:a16="http://schemas.microsoft.com/office/drawing/2014/main" id="{07E8F5C2-9D0E-50D6-652B-2B642FC8B91E}"/>
              </a:ext>
            </a:extLst>
          </p:cNvPr>
          <p:cNvSpPr/>
          <p:nvPr/>
        </p:nvSpPr>
        <p:spPr>
          <a:xfrm>
            <a:off x="6400216" y="4071201"/>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Integration and Interoperability</a:t>
            </a:r>
          </a:p>
        </p:txBody>
      </p:sp>
      <p:sp>
        <p:nvSpPr>
          <p:cNvPr id="112" name="Rectangle: Rounded Corners 111">
            <a:extLst>
              <a:ext uri="{FF2B5EF4-FFF2-40B4-BE49-F238E27FC236}">
                <a16:creationId xmlns:a16="http://schemas.microsoft.com/office/drawing/2014/main" id="{01EC3932-504A-45AF-F706-BF9854A39F8A}"/>
              </a:ext>
            </a:extLst>
          </p:cNvPr>
          <p:cNvSpPr/>
          <p:nvPr/>
        </p:nvSpPr>
        <p:spPr>
          <a:xfrm>
            <a:off x="7308697" y="4071201"/>
            <a:ext cx="880271"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standards</a:t>
            </a:r>
          </a:p>
        </p:txBody>
      </p:sp>
      <p:sp>
        <p:nvSpPr>
          <p:cNvPr id="113" name="Rectangle: Rounded Corners 112">
            <a:extLst>
              <a:ext uri="{FF2B5EF4-FFF2-40B4-BE49-F238E27FC236}">
                <a16:creationId xmlns:a16="http://schemas.microsoft.com/office/drawing/2014/main" id="{9B38FFDB-D84A-1D4B-C96B-209B1EAB9D77}"/>
              </a:ext>
            </a:extLst>
          </p:cNvPr>
          <p:cNvSpPr/>
          <p:nvPr/>
        </p:nvSpPr>
        <p:spPr>
          <a:xfrm>
            <a:off x="8217180" y="4071201"/>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Document management</a:t>
            </a:r>
          </a:p>
        </p:txBody>
      </p:sp>
      <p:sp>
        <p:nvSpPr>
          <p:cNvPr id="114" name="Rectangle: Rounded Corners 113">
            <a:extLst>
              <a:ext uri="{FF2B5EF4-FFF2-40B4-BE49-F238E27FC236}">
                <a16:creationId xmlns:a16="http://schemas.microsoft.com/office/drawing/2014/main" id="{37816C9E-50C7-51DB-79AA-B3745A807C72}"/>
              </a:ext>
            </a:extLst>
          </p:cNvPr>
          <p:cNvSpPr/>
          <p:nvPr/>
        </p:nvSpPr>
        <p:spPr>
          <a:xfrm>
            <a:off x="949333" y="4071201"/>
            <a:ext cx="880271"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Repository</a:t>
            </a:r>
          </a:p>
        </p:txBody>
      </p:sp>
      <p:sp>
        <p:nvSpPr>
          <p:cNvPr id="41" name="Rectangle: Rounded Corners 40">
            <a:extLst>
              <a:ext uri="{FF2B5EF4-FFF2-40B4-BE49-F238E27FC236}">
                <a16:creationId xmlns:a16="http://schemas.microsoft.com/office/drawing/2014/main" id="{8E03C39F-6BB5-A589-A0D3-D44C45E0B003}"/>
              </a:ext>
            </a:extLst>
          </p:cNvPr>
          <p:cNvSpPr/>
          <p:nvPr/>
        </p:nvSpPr>
        <p:spPr>
          <a:xfrm>
            <a:off x="40852" y="4071200"/>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Identity Management</a:t>
            </a:r>
          </a:p>
        </p:txBody>
      </p:sp>
      <p:grpSp>
        <p:nvGrpSpPr>
          <p:cNvPr id="78" name="Group 77">
            <a:extLst>
              <a:ext uri="{FF2B5EF4-FFF2-40B4-BE49-F238E27FC236}">
                <a16:creationId xmlns:a16="http://schemas.microsoft.com/office/drawing/2014/main" id="{ADF5DE0E-893C-2D7C-0703-58103358CDAA}"/>
              </a:ext>
            </a:extLst>
          </p:cNvPr>
          <p:cNvGrpSpPr/>
          <p:nvPr/>
        </p:nvGrpSpPr>
        <p:grpSpPr>
          <a:xfrm>
            <a:off x="-1" y="-5787"/>
            <a:ext cx="9143998" cy="165595"/>
            <a:chOff x="374266" y="2474302"/>
            <a:chExt cx="13719657" cy="820603"/>
          </a:xfrm>
        </p:grpSpPr>
        <p:sp>
          <p:nvSpPr>
            <p:cNvPr id="19" name="Arrow: Pentagon 18">
              <a:extLst>
                <a:ext uri="{FF2B5EF4-FFF2-40B4-BE49-F238E27FC236}">
                  <a16:creationId xmlns:a16="http://schemas.microsoft.com/office/drawing/2014/main" id="{4F0188E5-316F-77A6-ADBB-5B54CB589F47}"/>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60" name="Arrow: Chevron 59">
              <a:extLst>
                <a:ext uri="{FF2B5EF4-FFF2-40B4-BE49-F238E27FC236}">
                  <a16:creationId xmlns:a16="http://schemas.microsoft.com/office/drawing/2014/main" id="{3F6A3D95-7BBE-2609-BB4A-F92C0FA94537}"/>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61" name="Arrow: Chevron 60">
              <a:extLst>
                <a:ext uri="{FF2B5EF4-FFF2-40B4-BE49-F238E27FC236}">
                  <a16:creationId xmlns:a16="http://schemas.microsoft.com/office/drawing/2014/main" id="{E6981B9D-89E0-2738-86E3-57C15A645D8B}"/>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63" name="Arrow: Chevron 62">
              <a:extLst>
                <a:ext uri="{FF2B5EF4-FFF2-40B4-BE49-F238E27FC236}">
                  <a16:creationId xmlns:a16="http://schemas.microsoft.com/office/drawing/2014/main" id="{566944C1-4EE4-86F2-F314-09502FDB5BD2}"/>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67" name="Arrow: Chevron 66">
              <a:extLst>
                <a:ext uri="{FF2B5EF4-FFF2-40B4-BE49-F238E27FC236}">
                  <a16:creationId xmlns:a16="http://schemas.microsoft.com/office/drawing/2014/main" id="{71A1408F-256E-EDCC-C82B-DAE7B1C31039}"/>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77" name="Arrow: Chevron 76">
              <a:extLst>
                <a:ext uri="{FF2B5EF4-FFF2-40B4-BE49-F238E27FC236}">
                  <a16:creationId xmlns:a16="http://schemas.microsoft.com/office/drawing/2014/main" id="{E176E915-D2E9-2E5E-52A6-3D0433D97519}"/>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2359329297"/>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3EA1A3-4AB8-E468-48AB-7DBB1CF326A7}"/>
            </a:ext>
          </a:extLst>
        </p:cNvPr>
        <p:cNvGrpSpPr/>
        <p:nvPr/>
      </p:nvGrpSpPr>
      <p:grpSpPr>
        <a:xfrm>
          <a:off x="0" y="0"/>
          <a:ext cx="0" cy="0"/>
          <a:chOff x="0" y="0"/>
          <a:chExt cx="0" cy="0"/>
        </a:xfrm>
      </p:grpSpPr>
      <p:sp>
        <p:nvSpPr>
          <p:cNvPr id="87" name="Rectangle 86">
            <a:extLst>
              <a:ext uri="{FF2B5EF4-FFF2-40B4-BE49-F238E27FC236}">
                <a16:creationId xmlns:a16="http://schemas.microsoft.com/office/drawing/2014/main" id="{74693D48-4B9D-E312-5982-2E30B1E1BA28}"/>
              </a:ext>
            </a:extLst>
          </p:cNvPr>
          <p:cNvSpPr/>
          <p:nvPr/>
        </p:nvSpPr>
        <p:spPr>
          <a:xfrm>
            <a:off x="142875" y="620735"/>
            <a:ext cx="6292626" cy="450028"/>
          </a:xfrm>
          <a:prstGeom prst="rect">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l"/>
            <a:r>
              <a:rPr lang="en-GB" sz="800" b="0">
                <a:solidFill>
                  <a:srgbClr val="1F355E"/>
                </a:solidFill>
                <a:latin typeface="Arial" panose="020B0604020202020204" pitchFamily="34" charset="0"/>
                <a:cs typeface="Arial" panose="020B0604020202020204" pitchFamily="34" charset="0"/>
              </a:rPr>
              <a:t>Despite SBU’s position as a Welsh digital leader there remains substantial progress to be made before fully realising the digital vision. The below is an indicative assessment of the extent to which these Digital Capabilities are currently supported within SBU, indicating those which are fully supported, those which are yet to be implemented, and those which are in progress. </a:t>
            </a:r>
          </a:p>
        </p:txBody>
      </p:sp>
      <p:sp>
        <p:nvSpPr>
          <p:cNvPr id="91" name="Rectangle: Rounded Corners 90">
            <a:extLst>
              <a:ext uri="{FF2B5EF4-FFF2-40B4-BE49-F238E27FC236}">
                <a16:creationId xmlns:a16="http://schemas.microsoft.com/office/drawing/2014/main" id="{20EC6358-6A8D-E69B-882C-99136FCF63AB}"/>
              </a:ext>
            </a:extLst>
          </p:cNvPr>
          <p:cNvSpPr/>
          <p:nvPr/>
        </p:nvSpPr>
        <p:spPr>
          <a:xfrm>
            <a:off x="60472" y="4447809"/>
            <a:ext cx="9050397" cy="660903"/>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Digital management services</a:t>
            </a:r>
          </a:p>
        </p:txBody>
      </p:sp>
      <p:sp>
        <p:nvSpPr>
          <p:cNvPr id="92" name="Rectangle: Rounded Corners 91">
            <a:extLst>
              <a:ext uri="{FF2B5EF4-FFF2-40B4-BE49-F238E27FC236}">
                <a16:creationId xmlns:a16="http://schemas.microsoft.com/office/drawing/2014/main" id="{C524D188-92A8-8256-43B3-6A3C7C272C1D}"/>
              </a:ext>
            </a:extLst>
          </p:cNvPr>
          <p:cNvSpPr/>
          <p:nvPr/>
        </p:nvSpPr>
        <p:spPr>
          <a:xfrm>
            <a:off x="106515" y="4778060"/>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Training &amp; Support</a:t>
            </a:r>
          </a:p>
        </p:txBody>
      </p:sp>
      <p:sp>
        <p:nvSpPr>
          <p:cNvPr id="104" name="Rectangle: Rounded Corners 103">
            <a:extLst>
              <a:ext uri="{FF2B5EF4-FFF2-40B4-BE49-F238E27FC236}">
                <a16:creationId xmlns:a16="http://schemas.microsoft.com/office/drawing/2014/main" id="{617BC05F-CD38-BEF4-60DA-C5D612CD0EB0}"/>
              </a:ext>
            </a:extLst>
          </p:cNvPr>
          <p:cNvSpPr/>
          <p:nvPr/>
        </p:nvSpPr>
        <p:spPr>
          <a:xfrm>
            <a:off x="1004389" y="4778060"/>
            <a:ext cx="870718" cy="262710"/>
          </a:xfrm>
          <a:prstGeom prst="roundRect">
            <a:avLst/>
          </a:prstGeom>
          <a:gradFill>
            <a:gsLst>
              <a:gs pos="50000">
                <a:schemeClr val="accent1"/>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Contract Management</a:t>
            </a:r>
          </a:p>
        </p:txBody>
      </p:sp>
      <p:sp>
        <p:nvSpPr>
          <p:cNvPr id="105" name="Rectangle: Rounded Corners 104">
            <a:extLst>
              <a:ext uri="{FF2B5EF4-FFF2-40B4-BE49-F238E27FC236}">
                <a16:creationId xmlns:a16="http://schemas.microsoft.com/office/drawing/2014/main" id="{F8B225FE-2F88-E702-CCA6-47311DEE5D76}"/>
              </a:ext>
            </a:extLst>
          </p:cNvPr>
          <p:cNvSpPr/>
          <p:nvPr/>
        </p:nvSpPr>
        <p:spPr>
          <a:xfrm>
            <a:off x="1902264" y="4791467"/>
            <a:ext cx="870718" cy="26271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Data Governance and Collaboration</a:t>
            </a:r>
          </a:p>
        </p:txBody>
      </p:sp>
      <p:sp>
        <p:nvSpPr>
          <p:cNvPr id="106" name="Rectangle: Rounded Corners 105">
            <a:extLst>
              <a:ext uri="{FF2B5EF4-FFF2-40B4-BE49-F238E27FC236}">
                <a16:creationId xmlns:a16="http://schemas.microsoft.com/office/drawing/2014/main" id="{7D956B92-108B-13FF-D9FD-C625B3289583}"/>
              </a:ext>
            </a:extLst>
          </p:cNvPr>
          <p:cNvSpPr/>
          <p:nvPr/>
        </p:nvSpPr>
        <p:spPr>
          <a:xfrm>
            <a:off x="2807186" y="4791467"/>
            <a:ext cx="870718" cy="26271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Project Management</a:t>
            </a:r>
          </a:p>
        </p:txBody>
      </p:sp>
      <p:sp>
        <p:nvSpPr>
          <p:cNvPr id="109" name="Rectangle: Rounded Corners 108">
            <a:extLst>
              <a:ext uri="{FF2B5EF4-FFF2-40B4-BE49-F238E27FC236}">
                <a16:creationId xmlns:a16="http://schemas.microsoft.com/office/drawing/2014/main" id="{95B560A6-7187-81AC-C7FF-9A5778F333A2}"/>
              </a:ext>
            </a:extLst>
          </p:cNvPr>
          <p:cNvSpPr/>
          <p:nvPr/>
        </p:nvSpPr>
        <p:spPr>
          <a:xfrm>
            <a:off x="3712108" y="4791467"/>
            <a:ext cx="870718" cy="262710"/>
          </a:xfrm>
          <a:prstGeom prst="roundRect">
            <a:avLst/>
          </a:prstGeom>
          <a:gradFill>
            <a:gsLst>
              <a:gs pos="50000">
                <a:schemeClr val="accent1"/>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Financial management</a:t>
            </a:r>
          </a:p>
        </p:txBody>
      </p:sp>
      <p:sp>
        <p:nvSpPr>
          <p:cNvPr id="111" name="Rectangle: Rounded Corners 110">
            <a:extLst>
              <a:ext uri="{FF2B5EF4-FFF2-40B4-BE49-F238E27FC236}">
                <a16:creationId xmlns:a16="http://schemas.microsoft.com/office/drawing/2014/main" id="{CF38A974-38BF-17EC-90BA-4ACCB55BCCF4}"/>
              </a:ext>
            </a:extLst>
          </p:cNvPr>
          <p:cNvSpPr/>
          <p:nvPr/>
        </p:nvSpPr>
        <p:spPr>
          <a:xfrm>
            <a:off x="4617030" y="4791467"/>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Workforce planning</a:t>
            </a:r>
          </a:p>
        </p:txBody>
      </p:sp>
      <p:sp>
        <p:nvSpPr>
          <p:cNvPr id="112" name="Rectangle: Rounded Corners 111">
            <a:extLst>
              <a:ext uri="{FF2B5EF4-FFF2-40B4-BE49-F238E27FC236}">
                <a16:creationId xmlns:a16="http://schemas.microsoft.com/office/drawing/2014/main" id="{BF632B18-DDC0-DC1B-CC0A-C69646C56AC4}"/>
              </a:ext>
            </a:extLst>
          </p:cNvPr>
          <p:cNvSpPr/>
          <p:nvPr/>
        </p:nvSpPr>
        <p:spPr>
          <a:xfrm>
            <a:off x="5502725" y="4791467"/>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Human Resources</a:t>
            </a:r>
          </a:p>
        </p:txBody>
      </p:sp>
      <p:sp>
        <p:nvSpPr>
          <p:cNvPr id="113" name="Rectangle: Rounded Corners 112">
            <a:extLst>
              <a:ext uri="{FF2B5EF4-FFF2-40B4-BE49-F238E27FC236}">
                <a16:creationId xmlns:a16="http://schemas.microsoft.com/office/drawing/2014/main" id="{BFFB7DEF-5B2D-92BA-4865-49269019EC7E}"/>
              </a:ext>
            </a:extLst>
          </p:cNvPr>
          <p:cNvSpPr/>
          <p:nvPr/>
        </p:nvSpPr>
        <p:spPr>
          <a:xfrm>
            <a:off x="6387653" y="4791467"/>
            <a:ext cx="870718" cy="262710"/>
          </a:xfrm>
          <a:prstGeom prst="roundRect">
            <a:avLst/>
          </a:prstGeom>
          <a:gradFill>
            <a:gsLst>
              <a:gs pos="50000">
                <a:srgbClr val="195CAA"/>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sym typeface="Helvetica Neue Medium"/>
              </a:rPr>
              <a:t>Benefits realisations</a:t>
            </a:r>
          </a:p>
        </p:txBody>
      </p:sp>
      <p:sp>
        <p:nvSpPr>
          <p:cNvPr id="114" name="Rectangle: Rounded Corners 113">
            <a:extLst>
              <a:ext uri="{FF2B5EF4-FFF2-40B4-BE49-F238E27FC236}">
                <a16:creationId xmlns:a16="http://schemas.microsoft.com/office/drawing/2014/main" id="{54005C28-E445-7D75-E002-3E700DEECDB4}"/>
              </a:ext>
            </a:extLst>
          </p:cNvPr>
          <p:cNvSpPr/>
          <p:nvPr/>
        </p:nvSpPr>
        <p:spPr>
          <a:xfrm>
            <a:off x="7280721" y="4791467"/>
            <a:ext cx="870718" cy="26271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leadership</a:t>
            </a:r>
          </a:p>
        </p:txBody>
      </p:sp>
      <p:sp>
        <p:nvSpPr>
          <p:cNvPr id="120" name="Rectangle: Rounded Corners 119">
            <a:extLst>
              <a:ext uri="{FF2B5EF4-FFF2-40B4-BE49-F238E27FC236}">
                <a16:creationId xmlns:a16="http://schemas.microsoft.com/office/drawing/2014/main" id="{248F6036-C0E5-8850-881A-5338E7F43916}"/>
              </a:ext>
            </a:extLst>
          </p:cNvPr>
          <p:cNvSpPr/>
          <p:nvPr/>
        </p:nvSpPr>
        <p:spPr>
          <a:xfrm>
            <a:off x="8177341" y="4791467"/>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Recruitment and retention</a:t>
            </a:r>
          </a:p>
        </p:txBody>
      </p:sp>
      <p:sp>
        <p:nvSpPr>
          <p:cNvPr id="121" name="Rectangle: Rounded Corners 120">
            <a:extLst>
              <a:ext uri="{FF2B5EF4-FFF2-40B4-BE49-F238E27FC236}">
                <a16:creationId xmlns:a16="http://schemas.microsoft.com/office/drawing/2014/main" id="{443A0A66-E151-BFBA-BD67-0AC5B335E5EA}"/>
              </a:ext>
            </a:extLst>
          </p:cNvPr>
          <p:cNvSpPr/>
          <p:nvPr/>
        </p:nvSpPr>
        <p:spPr>
          <a:xfrm>
            <a:off x="7280721" y="4484127"/>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Agile development</a:t>
            </a:r>
          </a:p>
        </p:txBody>
      </p:sp>
      <p:sp>
        <p:nvSpPr>
          <p:cNvPr id="122" name="Rectangle: Rounded Corners 121">
            <a:extLst>
              <a:ext uri="{FF2B5EF4-FFF2-40B4-BE49-F238E27FC236}">
                <a16:creationId xmlns:a16="http://schemas.microsoft.com/office/drawing/2014/main" id="{9D216EF4-E86E-0089-2BEF-37D2B7661B34}"/>
              </a:ext>
            </a:extLst>
          </p:cNvPr>
          <p:cNvSpPr/>
          <p:nvPr/>
        </p:nvSpPr>
        <p:spPr>
          <a:xfrm>
            <a:off x="8177341" y="4484127"/>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User experience design</a:t>
            </a:r>
          </a:p>
        </p:txBody>
      </p:sp>
      <p:sp>
        <p:nvSpPr>
          <p:cNvPr id="123" name="Rectangle: Rounded Corners 122">
            <a:extLst>
              <a:ext uri="{FF2B5EF4-FFF2-40B4-BE49-F238E27FC236}">
                <a16:creationId xmlns:a16="http://schemas.microsoft.com/office/drawing/2014/main" id="{5F4758BA-B75E-BDB3-7BE6-D664730DE8B8}"/>
              </a:ext>
            </a:extLst>
          </p:cNvPr>
          <p:cNvSpPr/>
          <p:nvPr/>
        </p:nvSpPr>
        <p:spPr>
          <a:xfrm>
            <a:off x="6387653" y="4483135"/>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Communication and engagement</a:t>
            </a:r>
          </a:p>
        </p:txBody>
      </p:sp>
      <p:sp>
        <p:nvSpPr>
          <p:cNvPr id="124" name="Rectangle: Rounded Corners 123">
            <a:extLst>
              <a:ext uri="{FF2B5EF4-FFF2-40B4-BE49-F238E27FC236}">
                <a16:creationId xmlns:a16="http://schemas.microsoft.com/office/drawing/2014/main" id="{05549FBA-3F15-1E9F-5E92-D7D5A34370A9}"/>
              </a:ext>
            </a:extLst>
          </p:cNvPr>
          <p:cNvSpPr/>
          <p:nvPr/>
        </p:nvSpPr>
        <p:spPr>
          <a:xfrm>
            <a:off x="5502725" y="4484127"/>
            <a:ext cx="870718" cy="262710"/>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Horizon scanning</a:t>
            </a:r>
          </a:p>
        </p:txBody>
      </p:sp>
      <p:sp>
        <p:nvSpPr>
          <p:cNvPr id="136" name="Rectangle: Rounded Corners 135">
            <a:extLst>
              <a:ext uri="{FF2B5EF4-FFF2-40B4-BE49-F238E27FC236}">
                <a16:creationId xmlns:a16="http://schemas.microsoft.com/office/drawing/2014/main" id="{06903A3D-D541-A9E6-6AA1-8C582B599ADE}"/>
              </a:ext>
            </a:extLst>
          </p:cNvPr>
          <p:cNvSpPr/>
          <p:nvPr/>
        </p:nvSpPr>
        <p:spPr>
          <a:xfrm>
            <a:off x="3191739" y="2015545"/>
            <a:ext cx="2828748" cy="645426"/>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Diagnostics</a:t>
            </a:r>
          </a:p>
        </p:txBody>
      </p:sp>
      <p:sp>
        <p:nvSpPr>
          <p:cNvPr id="138" name="Rectangle: Rounded Corners 137">
            <a:extLst>
              <a:ext uri="{FF2B5EF4-FFF2-40B4-BE49-F238E27FC236}">
                <a16:creationId xmlns:a16="http://schemas.microsoft.com/office/drawing/2014/main" id="{094DFF4A-A09F-92A1-0E73-53850080D03E}"/>
              </a:ext>
            </a:extLst>
          </p:cNvPr>
          <p:cNvSpPr/>
          <p:nvPr/>
        </p:nvSpPr>
        <p:spPr>
          <a:xfrm>
            <a:off x="3290903" y="2308568"/>
            <a:ext cx="853294" cy="27578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a:t>
            </a:r>
            <a:r>
              <a:rPr kumimoji="0" lang="en-GB"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edical</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Imaging</a:t>
            </a:r>
          </a:p>
        </p:txBody>
      </p:sp>
      <p:sp>
        <p:nvSpPr>
          <p:cNvPr id="139" name="Rectangle: Rounded Corners 138">
            <a:extLst>
              <a:ext uri="{FF2B5EF4-FFF2-40B4-BE49-F238E27FC236}">
                <a16:creationId xmlns:a16="http://schemas.microsoft.com/office/drawing/2014/main" id="{8844D58D-F3BF-398B-FF54-976DAA909C8E}"/>
              </a:ext>
            </a:extLst>
          </p:cNvPr>
          <p:cNvSpPr/>
          <p:nvPr/>
        </p:nvSpPr>
        <p:spPr>
          <a:xfrm>
            <a:off x="5118750" y="2308568"/>
            <a:ext cx="853294" cy="27578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lang="en-US" sz="800" b="0">
                <a:solidFill>
                  <a:srgbClr val="1F355E"/>
                </a:solidFill>
                <a:latin typeface="Arial" panose="020B0604020202020204" pitchFamily="34" charset="0"/>
                <a:ea typeface="+mn-ea"/>
                <a:cs typeface="Arial" panose="020B0604020202020204" pitchFamily="34" charset="0"/>
                <a:sym typeface="Helvetica Neue Medium"/>
              </a:rPr>
              <a:t>Diagnostic results and reporting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40" name="Rectangle: Rounded Corners 139">
            <a:extLst>
              <a:ext uri="{FF2B5EF4-FFF2-40B4-BE49-F238E27FC236}">
                <a16:creationId xmlns:a16="http://schemas.microsoft.com/office/drawing/2014/main" id="{84696F85-6DE3-D730-4378-CCB56AC80030}"/>
              </a:ext>
            </a:extLst>
          </p:cNvPr>
          <p:cNvSpPr/>
          <p:nvPr/>
        </p:nvSpPr>
        <p:spPr>
          <a:xfrm>
            <a:off x="4204826" y="2319110"/>
            <a:ext cx="853294" cy="27578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Electronic Test Requesting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42" name="Rectangle: Rounded Corners 141">
            <a:extLst>
              <a:ext uri="{FF2B5EF4-FFF2-40B4-BE49-F238E27FC236}">
                <a16:creationId xmlns:a16="http://schemas.microsoft.com/office/drawing/2014/main" id="{8B4A3478-040E-57BA-4E51-F51D224C52F2}"/>
              </a:ext>
            </a:extLst>
          </p:cNvPr>
          <p:cNvSpPr/>
          <p:nvPr/>
        </p:nvSpPr>
        <p:spPr>
          <a:xfrm>
            <a:off x="242570" y="2772867"/>
            <a:ext cx="2859372" cy="1009217"/>
          </a:xfrm>
          <a:prstGeom prst="roundRect">
            <a:avLst>
              <a:gd name="adj" fmla="val 129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Security and Information Governance</a:t>
            </a:r>
          </a:p>
        </p:txBody>
      </p:sp>
      <p:sp>
        <p:nvSpPr>
          <p:cNvPr id="143" name="Rectangle: Rounded Corners 142">
            <a:extLst>
              <a:ext uri="{FF2B5EF4-FFF2-40B4-BE49-F238E27FC236}">
                <a16:creationId xmlns:a16="http://schemas.microsoft.com/office/drawing/2014/main" id="{A5B93578-E5AF-5682-8AB2-A0B959524532}"/>
              </a:ext>
            </a:extLst>
          </p:cNvPr>
          <p:cNvSpPr/>
          <p:nvPr/>
        </p:nvSpPr>
        <p:spPr>
          <a:xfrm>
            <a:off x="355798" y="3221207"/>
            <a:ext cx="853294" cy="238305"/>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A</a:t>
            </a:r>
            <a:r>
              <a:rPr kumimoji="0" lang="en-GB" sz="800" b="0" i="0" u="none" strike="noStrike" kern="0" cap="none" spc="0" normalizeH="0" baseline="0" noProof="0" err="1">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udit</a:t>
            </a: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 </a:t>
            </a:r>
          </a:p>
        </p:txBody>
      </p:sp>
      <p:sp>
        <p:nvSpPr>
          <p:cNvPr id="144" name="Rectangle: Rounded Corners 143">
            <a:extLst>
              <a:ext uri="{FF2B5EF4-FFF2-40B4-BE49-F238E27FC236}">
                <a16:creationId xmlns:a16="http://schemas.microsoft.com/office/drawing/2014/main" id="{595F4F2C-6E5D-3271-365A-DCE0CF08E3F7}"/>
              </a:ext>
            </a:extLst>
          </p:cNvPr>
          <p:cNvSpPr/>
          <p:nvPr/>
        </p:nvSpPr>
        <p:spPr>
          <a:xfrm>
            <a:off x="355798" y="2953590"/>
            <a:ext cx="853294" cy="238305"/>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Ethics</a:t>
            </a:r>
          </a:p>
        </p:txBody>
      </p:sp>
      <p:sp>
        <p:nvSpPr>
          <p:cNvPr id="145" name="Rectangle: Rounded Corners 144">
            <a:extLst>
              <a:ext uri="{FF2B5EF4-FFF2-40B4-BE49-F238E27FC236}">
                <a16:creationId xmlns:a16="http://schemas.microsoft.com/office/drawing/2014/main" id="{BE3D5AC8-583D-BCDC-FFEC-02BE6C65C754}"/>
              </a:ext>
            </a:extLst>
          </p:cNvPr>
          <p:cNvSpPr/>
          <p:nvPr/>
        </p:nvSpPr>
        <p:spPr>
          <a:xfrm>
            <a:off x="1230088" y="2953590"/>
            <a:ext cx="853294" cy="238305"/>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Single Sign-on</a:t>
            </a:r>
          </a:p>
        </p:txBody>
      </p:sp>
      <p:sp>
        <p:nvSpPr>
          <p:cNvPr id="146" name="Rectangle: Rounded Corners 145">
            <a:extLst>
              <a:ext uri="{FF2B5EF4-FFF2-40B4-BE49-F238E27FC236}">
                <a16:creationId xmlns:a16="http://schemas.microsoft.com/office/drawing/2014/main" id="{D2CAFECC-CDE8-E3A5-A927-B1DD6C3E4C60}"/>
              </a:ext>
            </a:extLst>
          </p:cNvPr>
          <p:cNvSpPr/>
          <p:nvPr/>
        </p:nvSpPr>
        <p:spPr>
          <a:xfrm>
            <a:off x="1230088" y="3214582"/>
            <a:ext cx="853294" cy="238305"/>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Cyber Security</a:t>
            </a:r>
          </a:p>
        </p:txBody>
      </p:sp>
      <p:sp>
        <p:nvSpPr>
          <p:cNvPr id="147" name="Rectangle: Rounded Corners 146">
            <a:extLst>
              <a:ext uri="{FF2B5EF4-FFF2-40B4-BE49-F238E27FC236}">
                <a16:creationId xmlns:a16="http://schemas.microsoft.com/office/drawing/2014/main" id="{4B701202-8E8E-ED23-21AC-5438CF2AF7CD}"/>
              </a:ext>
            </a:extLst>
          </p:cNvPr>
          <p:cNvSpPr/>
          <p:nvPr/>
        </p:nvSpPr>
        <p:spPr>
          <a:xfrm>
            <a:off x="2114129" y="3221207"/>
            <a:ext cx="906710" cy="238305"/>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DPIA</a:t>
            </a:r>
          </a:p>
        </p:txBody>
      </p:sp>
      <p:sp>
        <p:nvSpPr>
          <p:cNvPr id="148" name="Rectangle: Rounded Corners 147">
            <a:extLst>
              <a:ext uri="{FF2B5EF4-FFF2-40B4-BE49-F238E27FC236}">
                <a16:creationId xmlns:a16="http://schemas.microsoft.com/office/drawing/2014/main" id="{0CB0168B-F4BF-F19B-D5B9-C5FE60D37191}"/>
              </a:ext>
            </a:extLst>
          </p:cNvPr>
          <p:cNvSpPr/>
          <p:nvPr/>
        </p:nvSpPr>
        <p:spPr>
          <a:xfrm>
            <a:off x="2114129" y="2969386"/>
            <a:ext cx="906710" cy="238305"/>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Information Sharing Agreement</a:t>
            </a:r>
          </a:p>
        </p:txBody>
      </p:sp>
      <p:sp>
        <p:nvSpPr>
          <p:cNvPr id="149" name="Rectangle: Rounded Corners 148">
            <a:extLst>
              <a:ext uri="{FF2B5EF4-FFF2-40B4-BE49-F238E27FC236}">
                <a16:creationId xmlns:a16="http://schemas.microsoft.com/office/drawing/2014/main" id="{1CCCB3C3-3876-84B8-C505-1081B2291402}"/>
              </a:ext>
            </a:extLst>
          </p:cNvPr>
          <p:cNvSpPr/>
          <p:nvPr/>
        </p:nvSpPr>
        <p:spPr>
          <a:xfrm>
            <a:off x="355798" y="3489707"/>
            <a:ext cx="853294" cy="238305"/>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privacy preferences</a:t>
            </a:r>
          </a:p>
        </p:txBody>
      </p:sp>
      <p:sp>
        <p:nvSpPr>
          <p:cNvPr id="150" name="Rectangle: Rounded Corners 149">
            <a:extLst>
              <a:ext uri="{FF2B5EF4-FFF2-40B4-BE49-F238E27FC236}">
                <a16:creationId xmlns:a16="http://schemas.microsoft.com/office/drawing/2014/main" id="{CC82AA65-95BE-3814-CFF7-9596498270B4}"/>
              </a:ext>
            </a:extLst>
          </p:cNvPr>
          <p:cNvSpPr/>
          <p:nvPr/>
        </p:nvSpPr>
        <p:spPr>
          <a:xfrm>
            <a:off x="1230088" y="3489187"/>
            <a:ext cx="853294" cy="238305"/>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Risk Management</a:t>
            </a:r>
          </a:p>
        </p:txBody>
      </p:sp>
      <p:sp>
        <p:nvSpPr>
          <p:cNvPr id="152" name="Rectangle: Rounded Corners 151">
            <a:extLst>
              <a:ext uri="{FF2B5EF4-FFF2-40B4-BE49-F238E27FC236}">
                <a16:creationId xmlns:a16="http://schemas.microsoft.com/office/drawing/2014/main" id="{CB6B39CE-FF63-338B-9B44-E592C94B6E03}"/>
              </a:ext>
            </a:extLst>
          </p:cNvPr>
          <p:cNvSpPr/>
          <p:nvPr/>
        </p:nvSpPr>
        <p:spPr>
          <a:xfrm>
            <a:off x="3191739" y="2752150"/>
            <a:ext cx="2858400" cy="1050274"/>
          </a:xfrm>
          <a:prstGeom prst="roundRect">
            <a:avLst>
              <a:gd name="adj" fmla="val 116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Reporting &amp; BI</a:t>
            </a:r>
          </a:p>
        </p:txBody>
      </p:sp>
      <p:sp>
        <p:nvSpPr>
          <p:cNvPr id="153" name="Rectangle: Rounded Corners 152">
            <a:extLst>
              <a:ext uri="{FF2B5EF4-FFF2-40B4-BE49-F238E27FC236}">
                <a16:creationId xmlns:a16="http://schemas.microsoft.com/office/drawing/2014/main" id="{ABED8B2B-BEDF-90F6-6F30-2496667EED2D}"/>
              </a:ext>
            </a:extLst>
          </p:cNvPr>
          <p:cNvSpPr/>
          <p:nvPr/>
        </p:nvSpPr>
        <p:spPr>
          <a:xfrm>
            <a:off x="3263378" y="2945740"/>
            <a:ext cx="853294" cy="248173"/>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Incident Reporting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4" name="Rectangle: Rounded Corners 153">
            <a:extLst>
              <a:ext uri="{FF2B5EF4-FFF2-40B4-BE49-F238E27FC236}">
                <a16:creationId xmlns:a16="http://schemas.microsoft.com/office/drawing/2014/main" id="{0D32D097-F605-718C-3B34-F03C8D7EF6EB}"/>
              </a:ext>
            </a:extLst>
          </p:cNvPr>
          <p:cNvSpPr/>
          <p:nvPr/>
        </p:nvSpPr>
        <p:spPr>
          <a:xfrm>
            <a:off x="3268765" y="3233963"/>
            <a:ext cx="853294" cy="248173"/>
          </a:xfrm>
          <a:prstGeom prst="roundRect">
            <a:avLst/>
          </a:prstGeom>
          <a:gradFill>
            <a:gsLst>
              <a:gs pos="50000">
                <a:srgbClr val="FFE588"/>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a:t>
            </a:r>
            <a:r>
              <a:rPr kumimoji="0" lang="en-US"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visualisation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5" name="Rectangle: Rounded Corners 154">
            <a:extLst>
              <a:ext uri="{FF2B5EF4-FFF2-40B4-BE49-F238E27FC236}">
                <a16:creationId xmlns:a16="http://schemas.microsoft.com/office/drawing/2014/main" id="{7E8E9FBD-4D94-F748-5BC2-678599C2BEE9}"/>
              </a:ext>
            </a:extLst>
          </p:cNvPr>
          <p:cNvSpPr/>
          <p:nvPr/>
        </p:nvSpPr>
        <p:spPr>
          <a:xfrm>
            <a:off x="4157966" y="2945740"/>
            <a:ext cx="853294" cy="248173"/>
          </a:xfrm>
          <a:prstGeom prst="roundRect">
            <a:avLst/>
          </a:prstGeom>
          <a:gradFill>
            <a:gsLst>
              <a:gs pos="50000">
                <a:srgbClr val="FFE588"/>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Predictive models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6" name="Rectangle: Rounded Corners 155">
            <a:extLst>
              <a:ext uri="{FF2B5EF4-FFF2-40B4-BE49-F238E27FC236}">
                <a16:creationId xmlns:a16="http://schemas.microsoft.com/office/drawing/2014/main" id="{E552B59A-121C-1B77-DC22-C087FAFB1ADC}"/>
              </a:ext>
            </a:extLst>
          </p:cNvPr>
          <p:cNvSpPr/>
          <p:nvPr/>
        </p:nvSpPr>
        <p:spPr>
          <a:xfrm>
            <a:off x="4160721" y="3233963"/>
            <a:ext cx="853294" cy="248173"/>
          </a:xfrm>
          <a:prstGeom prst="roundRect">
            <a:avLst/>
          </a:prstGeom>
          <a:gradFill>
            <a:gsLst>
              <a:gs pos="50000">
                <a:srgbClr val="FFE588"/>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Population Health</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7" name="Rectangle: Rounded Corners 156">
            <a:extLst>
              <a:ext uri="{FF2B5EF4-FFF2-40B4-BE49-F238E27FC236}">
                <a16:creationId xmlns:a16="http://schemas.microsoft.com/office/drawing/2014/main" id="{58781E05-E6B4-3236-DEFA-4C43A8E14B02}"/>
              </a:ext>
            </a:extLst>
          </p:cNvPr>
          <p:cNvSpPr/>
          <p:nvPr/>
        </p:nvSpPr>
        <p:spPr>
          <a:xfrm>
            <a:off x="5056759" y="2945740"/>
            <a:ext cx="853294" cy="248173"/>
          </a:xfrm>
          <a:prstGeom prst="roundRect">
            <a:avLst/>
          </a:prstGeom>
          <a:gradFill>
            <a:gsLst>
              <a:gs pos="50000">
                <a:srgbClr val="FFE588"/>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Planning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8" name="Rectangle: Rounded Corners 157">
            <a:extLst>
              <a:ext uri="{FF2B5EF4-FFF2-40B4-BE49-F238E27FC236}">
                <a16:creationId xmlns:a16="http://schemas.microsoft.com/office/drawing/2014/main" id="{F3D3170D-78B9-8EA3-F9ED-E397CCBB2DB1}"/>
              </a:ext>
            </a:extLst>
          </p:cNvPr>
          <p:cNvSpPr/>
          <p:nvPr/>
        </p:nvSpPr>
        <p:spPr>
          <a:xfrm>
            <a:off x="5056759" y="3233963"/>
            <a:ext cx="853294" cy="248173"/>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Automated detection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9" name="Rectangle: Rounded Corners 158">
            <a:extLst>
              <a:ext uri="{FF2B5EF4-FFF2-40B4-BE49-F238E27FC236}">
                <a16:creationId xmlns:a16="http://schemas.microsoft.com/office/drawing/2014/main" id="{D55E3337-BDDD-6617-75CF-142F44B308BB}"/>
              </a:ext>
            </a:extLst>
          </p:cNvPr>
          <p:cNvSpPr/>
          <p:nvPr/>
        </p:nvSpPr>
        <p:spPr>
          <a:xfrm>
            <a:off x="3268765" y="3522185"/>
            <a:ext cx="853294" cy="248173"/>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Near-miss reporting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63" name="Rectangle: Rounded Corners 162">
            <a:extLst>
              <a:ext uri="{FF2B5EF4-FFF2-40B4-BE49-F238E27FC236}">
                <a16:creationId xmlns:a16="http://schemas.microsoft.com/office/drawing/2014/main" id="{BDF7008E-28D3-CD49-D5DF-241E48AAF47F}"/>
              </a:ext>
            </a:extLst>
          </p:cNvPr>
          <p:cNvSpPr/>
          <p:nvPr/>
        </p:nvSpPr>
        <p:spPr>
          <a:xfrm>
            <a:off x="244990" y="1869942"/>
            <a:ext cx="2859371" cy="791029"/>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Integrated Health and Care</a:t>
            </a:r>
          </a:p>
        </p:txBody>
      </p:sp>
      <p:sp>
        <p:nvSpPr>
          <p:cNvPr id="164" name="Rectangle: Rounded Corners 163">
            <a:extLst>
              <a:ext uri="{FF2B5EF4-FFF2-40B4-BE49-F238E27FC236}">
                <a16:creationId xmlns:a16="http://schemas.microsoft.com/office/drawing/2014/main" id="{F9A6A806-C26E-72FF-2E32-EEC5057EE583}"/>
              </a:ext>
            </a:extLst>
          </p:cNvPr>
          <p:cNvSpPr/>
          <p:nvPr/>
        </p:nvSpPr>
        <p:spPr>
          <a:xfrm>
            <a:off x="324594" y="2063618"/>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Virtual consultations</a:t>
            </a:r>
          </a:p>
        </p:txBody>
      </p:sp>
      <p:sp>
        <p:nvSpPr>
          <p:cNvPr id="165" name="Rectangle: Rounded Corners 164">
            <a:extLst>
              <a:ext uri="{FF2B5EF4-FFF2-40B4-BE49-F238E27FC236}">
                <a16:creationId xmlns:a16="http://schemas.microsoft.com/office/drawing/2014/main" id="{9F6E8CF1-C33C-E221-62FC-97C4B1436ED3}"/>
              </a:ext>
            </a:extLst>
          </p:cNvPr>
          <p:cNvSpPr/>
          <p:nvPr/>
        </p:nvSpPr>
        <p:spPr>
          <a:xfrm>
            <a:off x="1198739" y="2330869"/>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Remote monitoring</a:t>
            </a:r>
          </a:p>
        </p:txBody>
      </p:sp>
      <p:sp>
        <p:nvSpPr>
          <p:cNvPr id="166" name="Rectangle: Rounded Corners 165">
            <a:extLst>
              <a:ext uri="{FF2B5EF4-FFF2-40B4-BE49-F238E27FC236}">
                <a16:creationId xmlns:a16="http://schemas.microsoft.com/office/drawing/2014/main" id="{1462339E-F720-5152-36CD-0D04BDDE0F38}"/>
              </a:ext>
            </a:extLst>
          </p:cNvPr>
          <p:cNvSpPr/>
          <p:nvPr/>
        </p:nvSpPr>
        <p:spPr>
          <a:xfrm>
            <a:off x="1196932" y="2063619"/>
            <a:ext cx="853294" cy="232229"/>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OOH Handover</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67" name="Rectangle: Rounded Corners 166">
            <a:extLst>
              <a:ext uri="{FF2B5EF4-FFF2-40B4-BE49-F238E27FC236}">
                <a16:creationId xmlns:a16="http://schemas.microsoft.com/office/drawing/2014/main" id="{2D5058AF-6BD1-4873-BCF9-721587C998E3}"/>
              </a:ext>
            </a:extLst>
          </p:cNvPr>
          <p:cNvSpPr/>
          <p:nvPr/>
        </p:nvSpPr>
        <p:spPr>
          <a:xfrm>
            <a:off x="2072885" y="2330869"/>
            <a:ext cx="937011" cy="232229"/>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MH &amp; LD records and assessments</a:t>
            </a:r>
          </a:p>
        </p:txBody>
      </p:sp>
      <p:sp>
        <p:nvSpPr>
          <p:cNvPr id="168" name="Rectangle: Rounded Corners 167">
            <a:extLst>
              <a:ext uri="{FF2B5EF4-FFF2-40B4-BE49-F238E27FC236}">
                <a16:creationId xmlns:a16="http://schemas.microsoft.com/office/drawing/2014/main" id="{102B5F2D-AE54-1929-4B48-468C5A135509}"/>
              </a:ext>
            </a:extLst>
          </p:cNvPr>
          <p:cNvSpPr/>
          <p:nvPr/>
        </p:nvSpPr>
        <p:spPr>
          <a:xfrm>
            <a:off x="2069270" y="2063619"/>
            <a:ext cx="940626" cy="232229"/>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Primary community care records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62" name="Rectangle: Rounded Corners 161">
            <a:extLst>
              <a:ext uri="{FF2B5EF4-FFF2-40B4-BE49-F238E27FC236}">
                <a16:creationId xmlns:a16="http://schemas.microsoft.com/office/drawing/2014/main" id="{F8A3C065-BA24-D933-7641-9FA0334C5A09}"/>
              </a:ext>
            </a:extLst>
          </p:cNvPr>
          <p:cNvSpPr/>
          <p:nvPr/>
        </p:nvSpPr>
        <p:spPr>
          <a:xfrm>
            <a:off x="324594" y="2330869"/>
            <a:ext cx="853294" cy="232229"/>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Transfer of care</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8" name="Rectangle: Rounded Corners 187">
            <a:extLst>
              <a:ext uri="{FF2B5EF4-FFF2-40B4-BE49-F238E27FC236}">
                <a16:creationId xmlns:a16="http://schemas.microsoft.com/office/drawing/2014/main" id="{F81D1CDC-E1CD-6E18-72BC-BA98608F5901}"/>
              </a:ext>
            </a:extLst>
          </p:cNvPr>
          <p:cNvSpPr/>
          <p:nvPr/>
        </p:nvSpPr>
        <p:spPr>
          <a:xfrm>
            <a:off x="6108721" y="1699567"/>
            <a:ext cx="2790289" cy="2106251"/>
          </a:xfrm>
          <a:prstGeom prst="roundRect">
            <a:avLst>
              <a:gd name="adj" fmla="val 8749"/>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Hospital patient, safety and flow</a:t>
            </a: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800" b="1"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9" name="Rectangle: Rounded Corners 188">
            <a:extLst>
              <a:ext uri="{FF2B5EF4-FFF2-40B4-BE49-F238E27FC236}">
                <a16:creationId xmlns:a16="http://schemas.microsoft.com/office/drawing/2014/main" id="{C2A3D902-6784-0696-6B79-F72248BC89A1}"/>
              </a:ext>
            </a:extLst>
          </p:cNvPr>
          <p:cNvSpPr/>
          <p:nvPr/>
        </p:nvSpPr>
        <p:spPr>
          <a:xfrm>
            <a:off x="6202412" y="1915504"/>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Bed Management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90" name="Rectangle: Rounded Corners 189">
            <a:extLst>
              <a:ext uri="{FF2B5EF4-FFF2-40B4-BE49-F238E27FC236}">
                <a16:creationId xmlns:a16="http://schemas.microsoft.com/office/drawing/2014/main" id="{1F89A775-46AF-13B5-5587-2DBDF50E1C4E}"/>
              </a:ext>
            </a:extLst>
          </p:cNvPr>
          <p:cNvSpPr/>
          <p:nvPr/>
        </p:nvSpPr>
        <p:spPr>
          <a:xfrm>
            <a:off x="6202412" y="2178766"/>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Compliance alerts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91" name="Rectangle: Rounded Corners 190">
            <a:extLst>
              <a:ext uri="{FF2B5EF4-FFF2-40B4-BE49-F238E27FC236}">
                <a16:creationId xmlns:a16="http://schemas.microsoft.com/office/drawing/2014/main" id="{6DA0CA43-D797-FA7B-D847-CF560BFD989B}"/>
              </a:ext>
            </a:extLst>
          </p:cNvPr>
          <p:cNvSpPr/>
          <p:nvPr/>
        </p:nvSpPr>
        <p:spPr>
          <a:xfrm>
            <a:off x="7093424" y="1915504"/>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Appointment Scheduling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92" name="Rectangle: Rounded Corners 191">
            <a:extLst>
              <a:ext uri="{FF2B5EF4-FFF2-40B4-BE49-F238E27FC236}">
                <a16:creationId xmlns:a16="http://schemas.microsoft.com/office/drawing/2014/main" id="{93325A61-F277-36E9-2EED-15B88088CD62}"/>
              </a:ext>
            </a:extLst>
          </p:cNvPr>
          <p:cNvSpPr/>
          <p:nvPr/>
        </p:nvSpPr>
        <p:spPr>
          <a:xfrm>
            <a:off x="7984436" y="1915504"/>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champions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5" name="Rectangle: Rounded Corners 184">
            <a:extLst>
              <a:ext uri="{FF2B5EF4-FFF2-40B4-BE49-F238E27FC236}">
                <a16:creationId xmlns:a16="http://schemas.microsoft.com/office/drawing/2014/main" id="{4A84FC66-56C6-E13C-E032-D3B2B93BE2D9}"/>
              </a:ext>
            </a:extLst>
          </p:cNvPr>
          <p:cNvSpPr/>
          <p:nvPr/>
        </p:nvSpPr>
        <p:spPr>
          <a:xfrm>
            <a:off x="7093424" y="2178766"/>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Bedside Observations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6" name="Rectangle: Rounded Corners 185">
            <a:extLst>
              <a:ext uri="{FF2B5EF4-FFF2-40B4-BE49-F238E27FC236}">
                <a16:creationId xmlns:a16="http://schemas.microsoft.com/office/drawing/2014/main" id="{51005214-2E6D-BFCD-878A-1D84D533B8D9}"/>
              </a:ext>
            </a:extLst>
          </p:cNvPr>
          <p:cNvSpPr/>
          <p:nvPr/>
        </p:nvSpPr>
        <p:spPr>
          <a:xfrm>
            <a:off x="6202412" y="2442029"/>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Pre-operative Assessment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7" name="Rectangle: Rounded Corners 186">
            <a:extLst>
              <a:ext uri="{FF2B5EF4-FFF2-40B4-BE49-F238E27FC236}">
                <a16:creationId xmlns:a16="http://schemas.microsoft.com/office/drawing/2014/main" id="{01EB1DB2-A0C9-3B5A-5296-0A8E21199008}"/>
              </a:ext>
            </a:extLst>
          </p:cNvPr>
          <p:cNvSpPr/>
          <p:nvPr/>
        </p:nvSpPr>
        <p:spPr>
          <a:xfrm>
            <a:off x="6202412" y="2705292"/>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administration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1" name="Rectangle: Rounded Corners 170">
            <a:extLst>
              <a:ext uri="{FF2B5EF4-FFF2-40B4-BE49-F238E27FC236}">
                <a16:creationId xmlns:a16="http://schemas.microsoft.com/office/drawing/2014/main" id="{28A171B0-5711-E4A4-2506-61CD9B5D5CC8}"/>
              </a:ext>
            </a:extLst>
          </p:cNvPr>
          <p:cNvSpPr/>
          <p:nvPr/>
        </p:nvSpPr>
        <p:spPr>
          <a:xfrm>
            <a:off x="7093424" y="2442029"/>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Maternity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2" name="Rectangle: Rounded Corners 171">
            <a:extLst>
              <a:ext uri="{FF2B5EF4-FFF2-40B4-BE49-F238E27FC236}">
                <a16:creationId xmlns:a16="http://schemas.microsoft.com/office/drawing/2014/main" id="{1384CA39-542D-B84A-F086-69033CF1BF26}"/>
              </a:ext>
            </a:extLst>
          </p:cNvPr>
          <p:cNvSpPr/>
          <p:nvPr/>
        </p:nvSpPr>
        <p:spPr>
          <a:xfrm>
            <a:off x="7093424" y="2705292"/>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Nursing Care</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3" name="Rectangle: Rounded Corners 172">
            <a:extLst>
              <a:ext uri="{FF2B5EF4-FFF2-40B4-BE49-F238E27FC236}">
                <a16:creationId xmlns:a16="http://schemas.microsoft.com/office/drawing/2014/main" id="{D139A51C-73A6-AFBC-ADF1-9016904C8DD3}"/>
              </a:ext>
            </a:extLst>
          </p:cNvPr>
          <p:cNvSpPr/>
          <p:nvPr/>
        </p:nvSpPr>
        <p:spPr>
          <a:xfrm>
            <a:off x="7093424" y="2968554"/>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flow</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4" name="Rectangle: Rounded Corners 173">
            <a:extLst>
              <a:ext uri="{FF2B5EF4-FFF2-40B4-BE49-F238E27FC236}">
                <a16:creationId xmlns:a16="http://schemas.microsoft.com/office/drawing/2014/main" id="{F5B326C5-357A-5F68-9FB6-B75A4DECF5F9}"/>
              </a:ext>
            </a:extLst>
          </p:cNvPr>
          <p:cNvSpPr/>
          <p:nvPr/>
        </p:nvSpPr>
        <p:spPr>
          <a:xfrm>
            <a:off x="7093424" y="3231817"/>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communication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5" name="Rectangle: Rounded Corners 174">
            <a:extLst>
              <a:ext uri="{FF2B5EF4-FFF2-40B4-BE49-F238E27FC236}">
                <a16:creationId xmlns:a16="http://schemas.microsoft.com/office/drawing/2014/main" id="{1AC651D1-89F8-D608-08E5-B719D02F3942}"/>
              </a:ext>
            </a:extLst>
          </p:cNvPr>
          <p:cNvSpPr/>
          <p:nvPr/>
        </p:nvSpPr>
        <p:spPr>
          <a:xfrm>
            <a:off x="6202412" y="3231817"/>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Records, plans and assessments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6" name="Rectangle: Rounded Corners 175">
            <a:extLst>
              <a:ext uri="{FF2B5EF4-FFF2-40B4-BE49-F238E27FC236}">
                <a16:creationId xmlns:a16="http://schemas.microsoft.com/office/drawing/2014/main" id="{1572429F-9086-3E19-1F74-F8252D4372C8}"/>
              </a:ext>
            </a:extLst>
          </p:cNvPr>
          <p:cNvSpPr/>
          <p:nvPr/>
        </p:nvSpPr>
        <p:spPr>
          <a:xfrm>
            <a:off x="6202412" y="2968554"/>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Workflow management</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7" name="Rectangle: Rounded Corners 176">
            <a:extLst>
              <a:ext uri="{FF2B5EF4-FFF2-40B4-BE49-F238E27FC236}">
                <a16:creationId xmlns:a16="http://schemas.microsoft.com/office/drawing/2014/main" id="{6EED99EA-AB84-15C5-99F3-5B8291A5523C}"/>
              </a:ext>
            </a:extLst>
          </p:cNvPr>
          <p:cNvSpPr/>
          <p:nvPr/>
        </p:nvSpPr>
        <p:spPr>
          <a:xfrm>
            <a:off x="7984436" y="3231817"/>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ePrescribing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8" name="Rectangle: Rounded Corners 177">
            <a:extLst>
              <a:ext uri="{FF2B5EF4-FFF2-40B4-BE49-F238E27FC236}">
                <a16:creationId xmlns:a16="http://schemas.microsoft.com/office/drawing/2014/main" id="{5C868764-235D-4902-E3D1-5F5DD847AFC3}"/>
              </a:ext>
            </a:extLst>
          </p:cNvPr>
          <p:cNvSpPr/>
          <p:nvPr/>
        </p:nvSpPr>
        <p:spPr>
          <a:xfrm>
            <a:off x="7984436" y="2968554"/>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Longitudinal care record</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9" name="Rectangle: Rounded Corners 178">
            <a:extLst>
              <a:ext uri="{FF2B5EF4-FFF2-40B4-BE49-F238E27FC236}">
                <a16:creationId xmlns:a16="http://schemas.microsoft.com/office/drawing/2014/main" id="{26A84674-EB40-337B-4BA7-DCBEF7901DE9}"/>
              </a:ext>
            </a:extLst>
          </p:cNvPr>
          <p:cNvSpPr/>
          <p:nvPr/>
        </p:nvSpPr>
        <p:spPr>
          <a:xfrm>
            <a:off x="7984436" y="2705292"/>
            <a:ext cx="853294" cy="225597"/>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Mental Health Information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0" name="Rectangle: Rounded Corners 179">
            <a:extLst>
              <a:ext uri="{FF2B5EF4-FFF2-40B4-BE49-F238E27FC236}">
                <a16:creationId xmlns:a16="http://schemas.microsoft.com/office/drawing/2014/main" id="{18B838E2-A722-7727-5FC8-361DCDAAFF2E}"/>
              </a:ext>
            </a:extLst>
          </p:cNvPr>
          <p:cNvSpPr/>
          <p:nvPr/>
        </p:nvSpPr>
        <p:spPr>
          <a:xfrm>
            <a:off x="7984436" y="2442029"/>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Staff rostering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1" name="Rectangle: Rounded Corners 180">
            <a:extLst>
              <a:ext uri="{FF2B5EF4-FFF2-40B4-BE49-F238E27FC236}">
                <a16:creationId xmlns:a16="http://schemas.microsoft.com/office/drawing/2014/main" id="{FE41AF3A-CBD6-3C75-3455-300E4608747B}"/>
              </a:ext>
            </a:extLst>
          </p:cNvPr>
          <p:cNvSpPr/>
          <p:nvPr/>
        </p:nvSpPr>
        <p:spPr>
          <a:xfrm>
            <a:off x="6202412" y="3495080"/>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Pre-hospital flow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2" name="Rectangle: Rounded Corners 181">
            <a:extLst>
              <a:ext uri="{FF2B5EF4-FFF2-40B4-BE49-F238E27FC236}">
                <a16:creationId xmlns:a16="http://schemas.microsoft.com/office/drawing/2014/main" id="{F9545EE6-086F-5F1F-CC49-1A5CD625C038}"/>
              </a:ext>
            </a:extLst>
          </p:cNvPr>
          <p:cNvSpPr/>
          <p:nvPr/>
        </p:nvSpPr>
        <p:spPr>
          <a:xfrm>
            <a:off x="7984436" y="2178766"/>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Ward Board management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3" name="Rectangle: Rounded Corners 182">
            <a:extLst>
              <a:ext uri="{FF2B5EF4-FFF2-40B4-BE49-F238E27FC236}">
                <a16:creationId xmlns:a16="http://schemas.microsoft.com/office/drawing/2014/main" id="{6AD22DC9-8E53-D115-A0C4-3981A7F484C1}"/>
              </a:ext>
            </a:extLst>
          </p:cNvPr>
          <p:cNvSpPr/>
          <p:nvPr/>
        </p:nvSpPr>
        <p:spPr>
          <a:xfrm>
            <a:off x="7093424" y="3494319"/>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Asset tracking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02" name="Rectangle: Rounded Corners 201">
            <a:extLst>
              <a:ext uri="{FF2B5EF4-FFF2-40B4-BE49-F238E27FC236}">
                <a16:creationId xmlns:a16="http://schemas.microsoft.com/office/drawing/2014/main" id="{F5AED8C7-EAA2-7165-3169-581A394A8167}"/>
              </a:ext>
            </a:extLst>
          </p:cNvPr>
          <p:cNvSpPr/>
          <p:nvPr/>
        </p:nvSpPr>
        <p:spPr>
          <a:xfrm>
            <a:off x="4144197" y="3522185"/>
            <a:ext cx="995708"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Robust data classification system</a:t>
            </a:r>
            <a:endPar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endParaRPr>
          </a:p>
        </p:txBody>
      </p:sp>
      <p:sp>
        <p:nvSpPr>
          <p:cNvPr id="203" name="Rectangle: Rounded Corners 202">
            <a:extLst>
              <a:ext uri="{FF2B5EF4-FFF2-40B4-BE49-F238E27FC236}">
                <a16:creationId xmlns:a16="http://schemas.microsoft.com/office/drawing/2014/main" id="{467C1743-32B3-BD9D-147C-C7A65FC30F29}"/>
              </a:ext>
            </a:extLst>
          </p:cNvPr>
          <p:cNvSpPr/>
          <p:nvPr/>
        </p:nvSpPr>
        <p:spPr>
          <a:xfrm>
            <a:off x="7810728" y="314805"/>
            <a:ext cx="853294" cy="232229"/>
          </a:xfrm>
          <a:prstGeom prst="roundRect">
            <a:avLst/>
          </a:prstGeom>
          <a:solidFill>
            <a:schemeClr val="bg1">
              <a:lumMod val="6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Not currently supported</a:t>
            </a:r>
          </a:p>
        </p:txBody>
      </p:sp>
      <p:sp>
        <p:nvSpPr>
          <p:cNvPr id="204" name="Right Brace 203">
            <a:extLst>
              <a:ext uri="{FF2B5EF4-FFF2-40B4-BE49-F238E27FC236}">
                <a16:creationId xmlns:a16="http://schemas.microsoft.com/office/drawing/2014/main" id="{73120C90-14D2-4DB2-81AD-82A100476859}"/>
              </a:ext>
            </a:extLst>
          </p:cNvPr>
          <p:cNvSpPr/>
          <p:nvPr/>
        </p:nvSpPr>
        <p:spPr>
          <a:xfrm>
            <a:off x="8655921" y="561454"/>
            <a:ext cx="129378" cy="502980"/>
          </a:xfrm>
          <a:prstGeom prst="rightBrace">
            <a:avLst/>
          </a:prstGeom>
          <a:noFill/>
          <a:ln w="9525" cap="flat">
            <a:solidFill>
              <a:srgbClr val="000000"/>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00000"/>
              </a:solidFill>
              <a:effectLst/>
              <a:uLnTx/>
              <a:uFillTx/>
              <a:latin typeface="Helvetica Neue"/>
              <a:sym typeface="Helvetica Neue"/>
            </a:endParaRPr>
          </a:p>
        </p:txBody>
      </p:sp>
      <p:sp>
        <p:nvSpPr>
          <p:cNvPr id="205" name="Rectangle: Rounded Corners 204">
            <a:extLst>
              <a:ext uri="{FF2B5EF4-FFF2-40B4-BE49-F238E27FC236}">
                <a16:creationId xmlns:a16="http://schemas.microsoft.com/office/drawing/2014/main" id="{0A130499-A431-00FF-EAEB-0B8A301608FE}"/>
              </a:ext>
            </a:extLst>
          </p:cNvPr>
          <p:cNvSpPr/>
          <p:nvPr/>
        </p:nvSpPr>
        <p:spPr>
          <a:xfrm rot="5400000">
            <a:off x="8441691" y="691217"/>
            <a:ext cx="853294" cy="232229"/>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Fully supported</a:t>
            </a:r>
          </a:p>
        </p:txBody>
      </p:sp>
      <p:sp>
        <p:nvSpPr>
          <p:cNvPr id="2" name="Title 1">
            <a:extLst>
              <a:ext uri="{FF2B5EF4-FFF2-40B4-BE49-F238E27FC236}">
                <a16:creationId xmlns:a16="http://schemas.microsoft.com/office/drawing/2014/main" id="{FFC690CB-9F7E-50BE-82A9-55E81E2825C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rPr>
              <a:t>SBU’s Current Digital Capabilities</a:t>
            </a:r>
            <a:endParaRPr kumimoji="0" lang="en-GB"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endParaRPr>
          </a:p>
        </p:txBody>
      </p:sp>
      <p:sp>
        <p:nvSpPr>
          <p:cNvPr id="15" name="Rectangle: Rounded Corners 14">
            <a:extLst>
              <a:ext uri="{FF2B5EF4-FFF2-40B4-BE49-F238E27FC236}">
                <a16:creationId xmlns:a16="http://schemas.microsoft.com/office/drawing/2014/main" id="{EE838EC8-8C6F-CDB6-7F9F-A9833EE1ADD7}"/>
              </a:ext>
            </a:extLst>
          </p:cNvPr>
          <p:cNvSpPr/>
          <p:nvPr/>
        </p:nvSpPr>
        <p:spPr>
          <a:xfrm>
            <a:off x="182476" y="4499990"/>
            <a:ext cx="853294" cy="232229"/>
          </a:xfrm>
          <a:prstGeom prst="roundRect">
            <a:avLst/>
          </a:prstGeom>
          <a:gradFill>
            <a:gsLst>
              <a:gs pos="50000">
                <a:schemeClr val="accent6">
                  <a:lumMod val="40000"/>
                  <a:lumOff val="60000"/>
                </a:schemeClr>
              </a:gs>
              <a:gs pos="50000">
                <a:schemeClr val="accent4"/>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Change management</a:t>
            </a:r>
          </a:p>
        </p:txBody>
      </p:sp>
      <p:sp>
        <p:nvSpPr>
          <p:cNvPr id="29" name="Rectangle: Rounded Corners 28">
            <a:extLst>
              <a:ext uri="{FF2B5EF4-FFF2-40B4-BE49-F238E27FC236}">
                <a16:creationId xmlns:a16="http://schemas.microsoft.com/office/drawing/2014/main" id="{8910895C-252B-BF3A-4D1D-79E0F8E5958F}"/>
              </a:ext>
            </a:extLst>
          </p:cNvPr>
          <p:cNvSpPr/>
          <p:nvPr/>
        </p:nvSpPr>
        <p:spPr>
          <a:xfrm>
            <a:off x="52428" y="3827926"/>
            <a:ext cx="9039144" cy="594381"/>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Enabling digital technology</a:t>
            </a:r>
          </a:p>
        </p:txBody>
      </p:sp>
      <p:sp>
        <p:nvSpPr>
          <p:cNvPr id="30" name="Rectangle: Rounded Corners 29">
            <a:extLst>
              <a:ext uri="{FF2B5EF4-FFF2-40B4-BE49-F238E27FC236}">
                <a16:creationId xmlns:a16="http://schemas.microsoft.com/office/drawing/2014/main" id="{3BDEFD95-8DFD-0D3C-CE25-93AFF1F3562B}"/>
              </a:ext>
            </a:extLst>
          </p:cNvPr>
          <p:cNvSpPr/>
          <p:nvPr/>
        </p:nvSpPr>
        <p:spPr>
          <a:xfrm>
            <a:off x="1888938" y="4020906"/>
            <a:ext cx="870177" cy="26156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AI tools</a:t>
            </a:r>
          </a:p>
        </p:txBody>
      </p:sp>
      <p:sp>
        <p:nvSpPr>
          <p:cNvPr id="31" name="Rectangle: Rounded Corners 30">
            <a:extLst>
              <a:ext uri="{FF2B5EF4-FFF2-40B4-BE49-F238E27FC236}">
                <a16:creationId xmlns:a16="http://schemas.microsoft.com/office/drawing/2014/main" id="{5CB458BA-7B46-5C90-43E6-C4737C6550C0}"/>
              </a:ext>
            </a:extLst>
          </p:cNvPr>
          <p:cNvSpPr/>
          <p:nvPr/>
        </p:nvSpPr>
        <p:spPr>
          <a:xfrm>
            <a:off x="2787001" y="4018060"/>
            <a:ext cx="870177" cy="26156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Smart Devices</a:t>
            </a:r>
          </a:p>
        </p:txBody>
      </p:sp>
      <p:sp>
        <p:nvSpPr>
          <p:cNvPr id="32" name="Rectangle: Rounded Corners 31">
            <a:extLst>
              <a:ext uri="{FF2B5EF4-FFF2-40B4-BE49-F238E27FC236}">
                <a16:creationId xmlns:a16="http://schemas.microsoft.com/office/drawing/2014/main" id="{62E42A5E-2948-4951-D929-F3A42450EB59}"/>
              </a:ext>
            </a:extLst>
          </p:cNvPr>
          <p:cNvSpPr/>
          <p:nvPr/>
        </p:nvSpPr>
        <p:spPr>
          <a:xfrm>
            <a:off x="3685064" y="4018060"/>
            <a:ext cx="870177" cy="261567"/>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On-Prem / Cloud hosting</a:t>
            </a:r>
          </a:p>
        </p:txBody>
      </p:sp>
      <p:sp>
        <p:nvSpPr>
          <p:cNvPr id="33" name="Rectangle: Rounded Corners 32">
            <a:extLst>
              <a:ext uri="{FF2B5EF4-FFF2-40B4-BE49-F238E27FC236}">
                <a16:creationId xmlns:a16="http://schemas.microsoft.com/office/drawing/2014/main" id="{905D048F-3224-77A0-937B-F9F83FB135E2}"/>
              </a:ext>
            </a:extLst>
          </p:cNvPr>
          <p:cNvSpPr/>
          <p:nvPr/>
        </p:nvSpPr>
        <p:spPr>
          <a:xfrm>
            <a:off x="4583126" y="4018060"/>
            <a:ext cx="870177" cy="26156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Wi-fi</a:t>
            </a:r>
          </a:p>
        </p:txBody>
      </p:sp>
      <p:sp>
        <p:nvSpPr>
          <p:cNvPr id="34" name="Rectangle: Rounded Corners 33">
            <a:extLst>
              <a:ext uri="{FF2B5EF4-FFF2-40B4-BE49-F238E27FC236}">
                <a16:creationId xmlns:a16="http://schemas.microsoft.com/office/drawing/2014/main" id="{988966D7-5965-17E6-8C6B-C247DDDFF1A9}"/>
              </a:ext>
            </a:extLst>
          </p:cNvPr>
          <p:cNvSpPr/>
          <p:nvPr/>
        </p:nvSpPr>
        <p:spPr>
          <a:xfrm>
            <a:off x="5481189" y="4018060"/>
            <a:ext cx="870177" cy="26156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Desktop, printers and devices</a:t>
            </a:r>
          </a:p>
        </p:txBody>
      </p:sp>
      <p:sp>
        <p:nvSpPr>
          <p:cNvPr id="39" name="Rectangle: Rounded Corners 38">
            <a:extLst>
              <a:ext uri="{FF2B5EF4-FFF2-40B4-BE49-F238E27FC236}">
                <a16:creationId xmlns:a16="http://schemas.microsoft.com/office/drawing/2014/main" id="{5B48D9A2-234A-1A9B-FF56-4CEFCD9B421E}"/>
              </a:ext>
            </a:extLst>
          </p:cNvPr>
          <p:cNvSpPr/>
          <p:nvPr/>
        </p:nvSpPr>
        <p:spPr>
          <a:xfrm>
            <a:off x="6379252" y="4018060"/>
            <a:ext cx="870177" cy="261567"/>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Integration and Interoperability</a:t>
            </a:r>
          </a:p>
        </p:txBody>
      </p:sp>
      <p:sp>
        <p:nvSpPr>
          <p:cNvPr id="40" name="Rectangle: Rounded Corners 39">
            <a:extLst>
              <a:ext uri="{FF2B5EF4-FFF2-40B4-BE49-F238E27FC236}">
                <a16:creationId xmlns:a16="http://schemas.microsoft.com/office/drawing/2014/main" id="{2B47A3C2-2ABD-9611-44E9-07EFCCC0056E}"/>
              </a:ext>
            </a:extLst>
          </p:cNvPr>
          <p:cNvSpPr/>
          <p:nvPr/>
        </p:nvSpPr>
        <p:spPr>
          <a:xfrm>
            <a:off x="7277315" y="4018060"/>
            <a:ext cx="870177" cy="26156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standards</a:t>
            </a:r>
          </a:p>
        </p:txBody>
      </p:sp>
      <p:sp>
        <p:nvSpPr>
          <p:cNvPr id="41" name="Rectangle: Rounded Corners 40">
            <a:extLst>
              <a:ext uri="{FF2B5EF4-FFF2-40B4-BE49-F238E27FC236}">
                <a16:creationId xmlns:a16="http://schemas.microsoft.com/office/drawing/2014/main" id="{086BFF26-20A0-E914-9CF7-DD25C024AFE0}"/>
              </a:ext>
            </a:extLst>
          </p:cNvPr>
          <p:cNvSpPr/>
          <p:nvPr/>
        </p:nvSpPr>
        <p:spPr>
          <a:xfrm>
            <a:off x="8175381" y="4018060"/>
            <a:ext cx="870177" cy="26156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Document management</a:t>
            </a:r>
          </a:p>
        </p:txBody>
      </p:sp>
      <p:sp>
        <p:nvSpPr>
          <p:cNvPr id="42" name="Rectangle: Rounded Corners 41">
            <a:extLst>
              <a:ext uri="{FF2B5EF4-FFF2-40B4-BE49-F238E27FC236}">
                <a16:creationId xmlns:a16="http://schemas.microsoft.com/office/drawing/2014/main" id="{16A41EE3-5C95-2681-DE38-70BBF534DCB8}"/>
              </a:ext>
            </a:extLst>
          </p:cNvPr>
          <p:cNvSpPr/>
          <p:nvPr/>
        </p:nvSpPr>
        <p:spPr>
          <a:xfrm>
            <a:off x="990875" y="4018060"/>
            <a:ext cx="870177" cy="26156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Repository</a:t>
            </a:r>
          </a:p>
        </p:txBody>
      </p:sp>
      <p:sp>
        <p:nvSpPr>
          <p:cNvPr id="43" name="Rectangle: Rounded Corners 42">
            <a:extLst>
              <a:ext uri="{FF2B5EF4-FFF2-40B4-BE49-F238E27FC236}">
                <a16:creationId xmlns:a16="http://schemas.microsoft.com/office/drawing/2014/main" id="{F5C175AB-31BC-CF17-178B-1564B3A6689B}"/>
              </a:ext>
            </a:extLst>
          </p:cNvPr>
          <p:cNvSpPr/>
          <p:nvPr/>
        </p:nvSpPr>
        <p:spPr>
          <a:xfrm>
            <a:off x="92813" y="4018059"/>
            <a:ext cx="870177" cy="261567"/>
          </a:xfrm>
          <a:prstGeom prst="roundRect">
            <a:avLst/>
          </a:prstGeom>
          <a:gradFill>
            <a:gsLst>
              <a:gs pos="50000">
                <a:schemeClr val="accent1">
                  <a:lumMod val="40000"/>
                  <a:lumOff val="60000"/>
                </a:schemeClr>
              </a:gs>
              <a:gs pos="50000">
                <a:srgbClr val="BBBBBB"/>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Identity Management</a:t>
            </a:r>
          </a:p>
        </p:txBody>
      </p:sp>
      <p:sp>
        <p:nvSpPr>
          <p:cNvPr id="44" name="Rectangle: Rounded Corners 43">
            <a:extLst>
              <a:ext uri="{FF2B5EF4-FFF2-40B4-BE49-F238E27FC236}">
                <a16:creationId xmlns:a16="http://schemas.microsoft.com/office/drawing/2014/main" id="{543BCF8C-0866-43C0-6179-09599034BD55}"/>
              </a:ext>
            </a:extLst>
          </p:cNvPr>
          <p:cNvSpPr/>
          <p:nvPr/>
        </p:nvSpPr>
        <p:spPr>
          <a:xfrm>
            <a:off x="1062383" y="4499990"/>
            <a:ext cx="853294" cy="232229"/>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Mobilised workforce</a:t>
            </a:r>
          </a:p>
        </p:txBody>
      </p:sp>
      <p:grpSp>
        <p:nvGrpSpPr>
          <p:cNvPr id="45" name="Group 44">
            <a:extLst>
              <a:ext uri="{FF2B5EF4-FFF2-40B4-BE49-F238E27FC236}">
                <a16:creationId xmlns:a16="http://schemas.microsoft.com/office/drawing/2014/main" id="{628DBB03-188C-C027-C37C-1DA9F1A53794}"/>
              </a:ext>
            </a:extLst>
          </p:cNvPr>
          <p:cNvGrpSpPr/>
          <p:nvPr/>
        </p:nvGrpSpPr>
        <p:grpSpPr>
          <a:xfrm>
            <a:off x="486552" y="1169954"/>
            <a:ext cx="8170896" cy="496330"/>
            <a:chOff x="358701" y="1169954"/>
            <a:chExt cx="8170896" cy="496330"/>
          </a:xfrm>
        </p:grpSpPr>
        <p:sp>
          <p:nvSpPr>
            <p:cNvPr id="46" name="Rectangle: Rounded Corners 45">
              <a:extLst>
                <a:ext uri="{FF2B5EF4-FFF2-40B4-BE49-F238E27FC236}">
                  <a16:creationId xmlns:a16="http://schemas.microsoft.com/office/drawing/2014/main" id="{53EB423E-8122-1FEA-CAC8-81D70D8EF05E}"/>
                </a:ext>
              </a:extLst>
            </p:cNvPr>
            <p:cNvSpPr/>
            <p:nvPr/>
          </p:nvSpPr>
          <p:spPr>
            <a:xfrm>
              <a:off x="358701" y="1169954"/>
              <a:ext cx="8170896" cy="496330"/>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Patient and Citizen Empowerment</a:t>
              </a:r>
            </a:p>
          </p:txBody>
        </p:sp>
        <p:sp>
          <p:nvSpPr>
            <p:cNvPr id="47" name="Rectangle: Rounded Corners 46">
              <a:extLst>
                <a:ext uri="{FF2B5EF4-FFF2-40B4-BE49-F238E27FC236}">
                  <a16:creationId xmlns:a16="http://schemas.microsoft.com/office/drawing/2014/main" id="{F6E54728-7D3D-0219-B682-C80E06A2EF55}"/>
                </a:ext>
              </a:extLst>
            </p:cNvPr>
            <p:cNvSpPr/>
            <p:nvPr/>
          </p:nvSpPr>
          <p:spPr>
            <a:xfrm>
              <a:off x="471835" y="1371961"/>
              <a:ext cx="853294" cy="232229"/>
            </a:xfrm>
            <a:prstGeom prst="roundRect">
              <a:avLst/>
            </a:prstGeom>
            <a:gradFill>
              <a:gsLst>
                <a:gs pos="50000">
                  <a:srgbClr val="91BCEF"/>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Portal</a:t>
              </a:r>
            </a:p>
          </p:txBody>
        </p:sp>
        <p:sp>
          <p:nvSpPr>
            <p:cNvPr id="48" name="Rectangle: Rounded Corners 47">
              <a:extLst>
                <a:ext uri="{FF2B5EF4-FFF2-40B4-BE49-F238E27FC236}">
                  <a16:creationId xmlns:a16="http://schemas.microsoft.com/office/drawing/2014/main" id="{E28B883A-42C5-3C48-CFAD-702A180A931C}"/>
                </a:ext>
              </a:extLst>
            </p:cNvPr>
            <p:cNvSpPr/>
            <p:nvPr/>
          </p:nvSpPr>
          <p:spPr>
            <a:xfrm>
              <a:off x="5532310"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Collaboration Tools</a:t>
              </a:r>
            </a:p>
          </p:txBody>
        </p:sp>
        <p:sp>
          <p:nvSpPr>
            <p:cNvPr id="49" name="Rectangle: Rounded Corners 48">
              <a:extLst>
                <a:ext uri="{FF2B5EF4-FFF2-40B4-BE49-F238E27FC236}">
                  <a16:creationId xmlns:a16="http://schemas.microsoft.com/office/drawing/2014/main" id="{E24959F3-32E5-AAB9-F01F-E5699B062173}"/>
                </a:ext>
              </a:extLst>
            </p:cNvPr>
            <p:cNvSpPr/>
            <p:nvPr/>
          </p:nvSpPr>
          <p:spPr>
            <a:xfrm>
              <a:off x="6544405"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Appointment Booking</a:t>
              </a:r>
            </a:p>
          </p:txBody>
        </p:sp>
        <p:sp>
          <p:nvSpPr>
            <p:cNvPr id="50" name="Rectangle: Rounded Corners 49">
              <a:extLst>
                <a:ext uri="{FF2B5EF4-FFF2-40B4-BE49-F238E27FC236}">
                  <a16:creationId xmlns:a16="http://schemas.microsoft.com/office/drawing/2014/main" id="{67E002BB-1548-06C1-F3E2-6502FB740896}"/>
                </a:ext>
              </a:extLst>
            </p:cNvPr>
            <p:cNvSpPr/>
            <p:nvPr/>
          </p:nvSpPr>
          <p:spPr>
            <a:xfrm>
              <a:off x="3508120"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Self Care</a:t>
              </a:r>
            </a:p>
          </p:txBody>
        </p:sp>
        <p:sp>
          <p:nvSpPr>
            <p:cNvPr id="51" name="Rectangle: Rounded Corners 50">
              <a:extLst>
                <a:ext uri="{FF2B5EF4-FFF2-40B4-BE49-F238E27FC236}">
                  <a16:creationId xmlns:a16="http://schemas.microsoft.com/office/drawing/2014/main" id="{6C731F1B-F035-6007-BB56-E3B8116A9D70}"/>
                </a:ext>
              </a:extLst>
            </p:cNvPr>
            <p:cNvSpPr/>
            <p:nvPr/>
          </p:nvSpPr>
          <p:spPr>
            <a:xfrm>
              <a:off x="1483930"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Information Input</a:t>
              </a:r>
            </a:p>
          </p:txBody>
        </p:sp>
        <p:sp>
          <p:nvSpPr>
            <p:cNvPr id="52" name="Rectangle: Rounded Corners 51">
              <a:extLst>
                <a:ext uri="{FF2B5EF4-FFF2-40B4-BE49-F238E27FC236}">
                  <a16:creationId xmlns:a16="http://schemas.microsoft.com/office/drawing/2014/main" id="{1DCC6CD3-8765-406E-153E-AD10564A2F2B}"/>
                </a:ext>
              </a:extLst>
            </p:cNvPr>
            <p:cNvSpPr/>
            <p:nvPr/>
          </p:nvSpPr>
          <p:spPr>
            <a:xfrm>
              <a:off x="2496025"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outcomes reporting</a:t>
              </a:r>
            </a:p>
          </p:txBody>
        </p:sp>
        <p:sp>
          <p:nvSpPr>
            <p:cNvPr id="53" name="Rectangle: Rounded Corners 52">
              <a:extLst>
                <a:ext uri="{FF2B5EF4-FFF2-40B4-BE49-F238E27FC236}">
                  <a16:creationId xmlns:a16="http://schemas.microsoft.com/office/drawing/2014/main" id="{C356DCE6-0E8B-0964-9E71-CE5C6696F6EB}"/>
                </a:ext>
              </a:extLst>
            </p:cNvPr>
            <p:cNvSpPr/>
            <p:nvPr/>
          </p:nvSpPr>
          <p:spPr>
            <a:xfrm>
              <a:off x="4520215"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Self referring</a:t>
              </a:r>
            </a:p>
          </p:txBody>
        </p:sp>
        <p:sp>
          <p:nvSpPr>
            <p:cNvPr id="54" name="Rectangle: Rounded Corners 53">
              <a:extLst>
                <a:ext uri="{FF2B5EF4-FFF2-40B4-BE49-F238E27FC236}">
                  <a16:creationId xmlns:a16="http://schemas.microsoft.com/office/drawing/2014/main" id="{31167FAC-9BC5-A22A-0CD2-A35D9D0117E5}"/>
                </a:ext>
              </a:extLst>
            </p:cNvPr>
            <p:cNvSpPr/>
            <p:nvPr/>
          </p:nvSpPr>
          <p:spPr>
            <a:xfrm>
              <a:off x="7556499" y="1371961"/>
              <a:ext cx="853294" cy="232229"/>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data consent</a:t>
              </a:r>
            </a:p>
          </p:txBody>
        </p:sp>
      </p:grpSp>
      <p:sp>
        <p:nvSpPr>
          <p:cNvPr id="3" name="Rectangle: Rounded Corners 2">
            <a:extLst>
              <a:ext uri="{FF2B5EF4-FFF2-40B4-BE49-F238E27FC236}">
                <a16:creationId xmlns:a16="http://schemas.microsoft.com/office/drawing/2014/main" id="{745F2960-0039-C00C-B00F-3FE7A7C3BDCD}"/>
              </a:ext>
            </a:extLst>
          </p:cNvPr>
          <p:cNvSpPr/>
          <p:nvPr/>
        </p:nvSpPr>
        <p:spPr>
          <a:xfrm>
            <a:off x="6939017" y="575102"/>
            <a:ext cx="853294"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&amp; Analytics</a:t>
            </a:r>
          </a:p>
        </p:txBody>
      </p:sp>
      <p:sp>
        <p:nvSpPr>
          <p:cNvPr id="4" name="Rectangle: Rounded Corners 3">
            <a:extLst>
              <a:ext uri="{FF2B5EF4-FFF2-40B4-BE49-F238E27FC236}">
                <a16:creationId xmlns:a16="http://schemas.microsoft.com/office/drawing/2014/main" id="{7A939A98-8141-ADC8-036E-609AEAFFCD90}"/>
              </a:ext>
            </a:extLst>
          </p:cNvPr>
          <p:cNvSpPr/>
          <p:nvPr/>
        </p:nvSpPr>
        <p:spPr>
          <a:xfrm>
            <a:off x="7810728" y="575102"/>
            <a:ext cx="853294" cy="232229"/>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Technology &amp; Digital</a:t>
            </a:r>
          </a:p>
        </p:txBody>
      </p:sp>
      <p:sp>
        <p:nvSpPr>
          <p:cNvPr id="5" name="Rectangle: Rounded Corners 4">
            <a:extLst>
              <a:ext uri="{FF2B5EF4-FFF2-40B4-BE49-F238E27FC236}">
                <a16:creationId xmlns:a16="http://schemas.microsoft.com/office/drawing/2014/main" id="{84A37422-ECFB-75B9-99E0-3402DD361EF5}"/>
              </a:ext>
            </a:extLst>
          </p:cNvPr>
          <p:cNvSpPr/>
          <p:nvPr/>
        </p:nvSpPr>
        <p:spPr>
          <a:xfrm>
            <a:off x="6939017" y="835399"/>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Workforce &amp; Culture</a:t>
            </a:r>
          </a:p>
        </p:txBody>
      </p:sp>
      <p:sp>
        <p:nvSpPr>
          <p:cNvPr id="6" name="Rectangle: Rounded Corners 5">
            <a:extLst>
              <a:ext uri="{FF2B5EF4-FFF2-40B4-BE49-F238E27FC236}">
                <a16:creationId xmlns:a16="http://schemas.microsoft.com/office/drawing/2014/main" id="{64E51035-E025-B73A-6477-1D01050BF88D}"/>
              </a:ext>
            </a:extLst>
          </p:cNvPr>
          <p:cNvSpPr/>
          <p:nvPr/>
        </p:nvSpPr>
        <p:spPr>
          <a:xfrm>
            <a:off x="7810728" y="835399"/>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Organisational Functions</a:t>
            </a:r>
          </a:p>
        </p:txBody>
      </p:sp>
      <p:sp>
        <p:nvSpPr>
          <p:cNvPr id="7" name="Rectangle: Rounded Corners 6">
            <a:extLst>
              <a:ext uri="{FF2B5EF4-FFF2-40B4-BE49-F238E27FC236}">
                <a16:creationId xmlns:a16="http://schemas.microsoft.com/office/drawing/2014/main" id="{6BC270F4-4555-018A-E47C-F7BEB93B8AFB}"/>
              </a:ext>
            </a:extLst>
          </p:cNvPr>
          <p:cNvSpPr/>
          <p:nvPr/>
        </p:nvSpPr>
        <p:spPr>
          <a:xfrm>
            <a:off x="6435504" y="576924"/>
            <a:ext cx="426647" cy="232229"/>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Key</a:t>
            </a:r>
            <a:r>
              <a:rPr kumimoji="0" lang="en-GB" sz="800" b="1"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sym typeface="Helvetica Neue Medium"/>
              </a:rPr>
              <a:t>:</a:t>
            </a:r>
          </a:p>
        </p:txBody>
      </p:sp>
      <p:grpSp>
        <p:nvGrpSpPr>
          <p:cNvPr id="16" name="Group 15">
            <a:extLst>
              <a:ext uri="{FF2B5EF4-FFF2-40B4-BE49-F238E27FC236}">
                <a16:creationId xmlns:a16="http://schemas.microsoft.com/office/drawing/2014/main" id="{897FBA1D-714F-FC2D-D1FC-71C84BDF96FD}"/>
              </a:ext>
            </a:extLst>
          </p:cNvPr>
          <p:cNvGrpSpPr/>
          <p:nvPr/>
        </p:nvGrpSpPr>
        <p:grpSpPr>
          <a:xfrm>
            <a:off x="-1" y="-5787"/>
            <a:ext cx="9143998" cy="165595"/>
            <a:chOff x="374266" y="2474302"/>
            <a:chExt cx="13719657" cy="820603"/>
          </a:xfrm>
        </p:grpSpPr>
        <p:sp>
          <p:nvSpPr>
            <p:cNvPr id="9" name="Arrow: Pentagon 8">
              <a:extLst>
                <a:ext uri="{FF2B5EF4-FFF2-40B4-BE49-F238E27FC236}">
                  <a16:creationId xmlns:a16="http://schemas.microsoft.com/office/drawing/2014/main" id="{4EFF0422-F68B-81BE-6935-3973D025490C}"/>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0" name="Arrow: Chevron 9">
              <a:extLst>
                <a:ext uri="{FF2B5EF4-FFF2-40B4-BE49-F238E27FC236}">
                  <a16:creationId xmlns:a16="http://schemas.microsoft.com/office/drawing/2014/main" id="{246FE0B8-C6A8-EE0F-61F4-B43B9EA0E3A7}"/>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1" name="Arrow: Chevron 10">
              <a:extLst>
                <a:ext uri="{FF2B5EF4-FFF2-40B4-BE49-F238E27FC236}">
                  <a16:creationId xmlns:a16="http://schemas.microsoft.com/office/drawing/2014/main" id="{00382976-B4BA-4BBC-55CC-697C78569F76}"/>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2" name="Arrow: Chevron 11">
              <a:extLst>
                <a:ext uri="{FF2B5EF4-FFF2-40B4-BE49-F238E27FC236}">
                  <a16:creationId xmlns:a16="http://schemas.microsoft.com/office/drawing/2014/main" id="{29447832-4874-2F7C-9FF1-85877984D62C}"/>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3" name="Arrow: Chevron 12">
              <a:extLst>
                <a:ext uri="{FF2B5EF4-FFF2-40B4-BE49-F238E27FC236}">
                  <a16:creationId xmlns:a16="http://schemas.microsoft.com/office/drawing/2014/main" id="{9B3DF5BF-07E5-147B-4810-48CBE8139CF9}"/>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4" name="Arrow: Chevron 13">
              <a:extLst>
                <a:ext uri="{FF2B5EF4-FFF2-40B4-BE49-F238E27FC236}">
                  <a16:creationId xmlns:a16="http://schemas.microsoft.com/office/drawing/2014/main" id="{31A93CED-B65E-0684-35EB-49BA1C8A3797}"/>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994023636"/>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4895EA-2524-C06E-2FC8-A7EDC8673CCB}"/>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44BCBD39-1A48-9D27-507B-8AA7245637CA}"/>
              </a:ext>
            </a:extLst>
          </p:cNvPr>
          <p:cNvSpPr>
            <a:spLocks noGrp="1"/>
          </p:cNvSpPr>
          <p:nvPr>
            <p:ph type="body" sz="quarter" idx="11"/>
          </p:nvPr>
        </p:nvSpPr>
        <p:spPr/>
        <p:txBody>
          <a:bodyPr>
            <a:normAutofit/>
          </a:bodyPr>
          <a:lstStyle/>
          <a:p>
            <a:r>
              <a:rPr lang="en-US"/>
              <a:t>The Digital Enablers </a:t>
            </a:r>
            <a:endParaRPr lang="en-GB"/>
          </a:p>
        </p:txBody>
      </p:sp>
      <p:grpSp>
        <p:nvGrpSpPr>
          <p:cNvPr id="2" name="Group 1">
            <a:extLst>
              <a:ext uri="{FF2B5EF4-FFF2-40B4-BE49-F238E27FC236}">
                <a16:creationId xmlns:a16="http://schemas.microsoft.com/office/drawing/2014/main" id="{A0BABEC4-BE8D-2C9D-83EF-44D95D0386F0}"/>
              </a:ext>
            </a:extLst>
          </p:cNvPr>
          <p:cNvGrpSpPr/>
          <p:nvPr/>
        </p:nvGrpSpPr>
        <p:grpSpPr>
          <a:xfrm>
            <a:off x="-1" y="0"/>
            <a:ext cx="9143998" cy="165595"/>
            <a:chOff x="374266" y="2474302"/>
            <a:chExt cx="13719657" cy="820603"/>
          </a:xfrm>
        </p:grpSpPr>
        <p:sp>
          <p:nvSpPr>
            <p:cNvPr id="5" name="Arrow: Pentagon 4">
              <a:extLst>
                <a:ext uri="{FF2B5EF4-FFF2-40B4-BE49-F238E27FC236}">
                  <a16:creationId xmlns:a16="http://schemas.microsoft.com/office/drawing/2014/main" id="{E7F84A7B-4300-7733-E2DD-2EEB7B4C297B}"/>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61C4109E-0576-A347-F31E-A52F7E4BCB7A}"/>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06A17690-6A8F-B433-A7B5-C43AA43B4BBE}"/>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D91F69FC-504C-463A-2453-D9F1EDC9914E}"/>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9" name="Arrow: Chevron 8">
              <a:extLst>
                <a:ext uri="{FF2B5EF4-FFF2-40B4-BE49-F238E27FC236}">
                  <a16:creationId xmlns:a16="http://schemas.microsoft.com/office/drawing/2014/main" id="{37E2B917-AD6A-42B8-D9CB-87E70585D158}"/>
                </a:ext>
              </a:extLst>
            </p:cNvPr>
            <p:cNvSpPr/>
            <p:nvPr/>
          </p:nvSpPr>
          <p:spPr>
            <a:xfrm>
              <a:off x="9329198" y="2474302"/>
              <a:ext cx="2487481" cy="820603"/>
            </a:xfrm>
            <a:prstGeom prst="chevron">
              <a:avLst/>
            </a:prstGeom>
            <a:solidFill>
              <a:srgbClr val="FFC00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10" name="Arrow: Chevron 9">
              <a:extLst>
                <a:ext uri="{FF2B5EF4-FFF2-40B4-BE49-F238E27FC236}">
                  <a16:creationId xmlns:a16="http://schemas.microsoft.com/office/drawing/2014/main" id="{B33DE323-C66D-2204-9FB6-A62D3332E34D}"/>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11" name="Footer Placeholder 3">
            <a:extLst>
              <a:ext uri="{FF2B5EF4-FFF2-40B4-BE49-F238E27FC236}">
                <a16:creationId xmlns:a16="http://schemas.microsoft.com/office/drawing/2014/main" id="{071D0B8C-5429-51A1-344D-5473388864E8}"/>
              </a:ext>
            </a:extLst>
          </p:cNvPr>
          <p:cNvSpPr txBox="1">
            <a:spLocks/>
          </p:cNvSpPr>
          <p:nvPr/>
        </p:nvSpPr>
        <p:spPr>
          <a:xfrm>
            <a:off x="1956320" y="4635448"/>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818890850"/>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8E3AE8-D200-F32F-6150-BE871F4AADB6}"/>
            </a:ext>
          </a:extLst>
        </p:cNvPr>
        <p:cNvGrpSpPr/>
        <p:nvPr/>
      </p:nvGrpSpPr>
      <p:grpSpPr>
        <a:xfrm>
          <a:off x="0" y="0"/>
          <a:ext cx="0" cy="0"/>
          <a:chOff x="0" y="0"/>
          <a:chExt cx="0" cy="0"/>
        </a:xfrm>
      </p:grpSpPr>
      <p:sp>
        <p:nvSpPr>
          <p:cNvPr id="12" name="Rectangle 11">
            <a:extLst>
              <a:ext uri="{FF2B5EF4-FFF2-40B4-BE49-F238E27FC236}">
                <a16:creationId xmlns:a16="http://schemas.microsoft.com/office/drawing/2014/main" id="{4CE806FE-5F5F-199D-F18D-6A708B61E3D3}"/>
              </a:ext>
            </a:extLst>
          </p:cNvPr>
          <p:cNvSpPr/>
          <p:nvPr/>
        </p:nvSpPr>
        <p:spPr>
          <a:xfrm>
            <a:off x="-1" y="4523077"/>
            <a:ext cx="9144001" cy="62755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6" name="Rectangle 35">
            <a:extLst>
              <a:ext uri="{FF2B5EF4-FFF2-40B4-BE49-F238E27FC236}">
                <a16:creationId xmlns:a16="http://schemas.microsoft.com/office/drawing/2014/main" id="{9780DF3B-6A82-095F-0AD1-1C4D9F56F654}"/>
              </a:ext>
            </a:extLst>
          </p:cNvPr>
          <p:cNvSpPr/>
          <p:nvPr/>
        </p:nvSpPr>
        <p:spPr>
          <a:xfrm>
            <a:off x="180474" y="4291554"/>
            <a:ext cx="2876235" cy="806129"/>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00000"/>
                </a:solidFill>
                <a:effectLst/>
                <a:uLnTx/>
                <a:uFillTx/>
                <a:latin typeface="helvetica neue medium"/>
                <a:sym typeface="Helvetica Neue"/>
              </a:rPr>
              <a:t> </a:t>
            </a:r>
            <a:endParaRPr kumimoji="0" lang="en-GB" sz="800" b="0" i="0" u="none" strike="noStrike" kern="0" cap="none" spc="0" normalizeH="0" baseline="0" noProof="0">
              <a:ln>
                <a:noFill/>
              </a:ln>
              <a:solidFill>
                <a:srgbClr val="000000"/>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p:txBody>
      </p:sp>
      <p:sp>
        <p:nvSpPr>
          <p:cNvPr id="3" name="Rectangle 2">
            <a:extLst>
              <a:ext uri="{FF2B5EF4-FFF2-40B4-BE49-F238E27FC236}">
                <a16:creationId xmlns:a16="http://schemas.microsoft.com/office/drawing/2014/main" id="{1BCD7D7A-C7E4-14E3-E366-BBE63AC2C554}"/>
              </a:ext>
            </a:extLst>
          </p:cNvPr>
          <p:cNvSpPr/>
          <p:nvPr/>
        </p:nvSpPr>
        <p:spPr>
          <a:xfrm>
            <a:off x="180474" y="771873"/>
            <a:ext cx="2876235" cy="3454211"/>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algn="l" defTabSz="685800" hangingPunct="1">
              <a:spcAft>
                <a:spcPts val="450"/>
              </a:spcAft>
            </a:pPr>
            <a:r>
              <a:rPr lang="en-US" sz="800" i="1">
                <a:solidFill>
                  <a:srgbClr val="1F355E"/>
                </a:solidFill>
                <a:latin typeface="Arial" panose="020B0604020202020204" pitchFamily="34" charset="0"/>
                <a:cs typeface="Arial" panose="020B0604020202020204" pitchFamily="34" charset="0"/>
              </a:rPr>
              <a:t>We will leverage secure, trusted and insightful data to empower our colleagues to increase their provision of efficient high-quality care, resulting in improved patient outcomes and population health</a:t>
            </a:r>
          </a:p>
          <a:p>
            <a:pPr algn="l" defTabSz="685800" hangingPunct="1">
              <a:spcAft>
                <a:spcPts val="450"/>
              </a:spcAft>
            </a:pPr>
            <a:endParaRPr lang="en-US" sz="800" i="1"/>
          </a:p>
          <a:p>
            <a:pPr marL="171450" indent="-171450" algn="l" defTabSz="685800" hangingPunct="1">
              <a:buFont typeface="Arial" panose="020B0604020202020204" pitchFamily="34" charset="0"/>
              <a:buChar char="•"/>
            </a:pPr>
            <a:endParaRPr lang="en-GB" sz="800" i="1" kern="1200">
              <a:solidFill>
                <a:prstClr val="black"/>
              </a:solidFill>
              <a:latin typeface="Helvetica Neue Medium"/>
            </a:endParaRP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Inconsistent data standardisation and low data quality</a:t>
            </a: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Challenges in delivering BI at scale</a:t>
            </a: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Limited data-sharing across SBU organisations as well as local, national and regional partners</a:t>
            </a: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Increased volume of data and systems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00000"/>
                </a:solidFill>
                <a:effectLst/>
                <a:uLnTx/>
                <a:uFillTx/>
                <a:latin typeface="helvetica neue medium"/>
                <a:sym typeface="Helvetica Neue"/>
              </a:rPr>
              <a:t> </a:t>
            </a:r>
            <a:endParaRPr kumimoji="0" lang="en-GB" sz="800" b="0" i="0" u="none" strike="noStrike" kern="0" cap="none" spc="0" normalizeH="0" baseline="0" noProof="0">
              <a:ln>
                <a:noFill/>
              </a:ln>
              <a:solidFill>
                <a:srgbClr val="000000"/>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p:txBody>
      </p:sp>
      <p:sp>
        <p:nvSpPr>
          <p:cNvPr id="19" name="Arrow: Pentagon 18">
            <a:extLst>
              <a:ext uri="{FF2B5EF4-FFF2-40B4-BE49-F238E27FC236}">
                <a16:creationId xmlns:a16="http://schemas.microsoft.com/office/drawing/2014/main" id="{C643DAA4-FC81-05C6-27CE-D17D146C3F3D}"/>
              </a:ext>
            </a:extLst>
          </p:cNvPr>
          <p:cNvSpPr/>
          <p:nvPr/>
        </p:nvSpPr>
        <p:spPr>
          <a:xfrm>
            <a:off x="180474" y="587216"/>
            <a:ext cx="2948944" cy="369313"/>
          </a:xfrm>
          <a:prstGeom prst="homePlate">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2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Data &amp; Analytics</a:t>
            </a:r>
          </a:p>
        </p:txBody>
      </p:sp>
      <p:sp>
        <p:nvSpPr>
          <p:cNvPr id="23" name="Rectangle 22">
            <a:extLst>
              <a:ext uri="{FF2B5EF4-FFF2-40B4-BE49-F238E27FC236}">
                <a16:creationId xmlns:a16="http://schemas.microsoft.com/office/drawing/2014/main" id="{EBCE17F9-C657-0CFE-976E-696A7209CEA4}"/>
              </a:ext>
            </a:extLst>
          </p:cNvPr>
          <p:cNvSpPr/>
          <p:nvPr/>
        </p:nvSpPr>
        <p:spPr>
          <a:xfrm>
            <a:off x="427271" y="2830287"/>
            <a:ext cx="2550541" cy="1385490"/>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128270" marR="0" lvl="0" indent="-12827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800" b="0" i="0" u="none" strike="noStrike" kern="1200" cap="none" spc="0" normalizeH="0" baseline="0" noProof="0">
              <a:ln>
                <a:noFill/>
              </a:ln>
              <a:solidFill>
                <a:prstClr val="black"/>
              </a:solidFill>
              <a:effectLst/>
              <a:uLnTx/>
              <a:uFillTx/>
              <a:latin typeface="Helvetica Neue Medium"/>
              <a:ea typeface="+mn-lt"/>
              <a:cs typeface="+mn-lt"/>
            </a:endParaRPr>
          </a:p>
          <a:p>
            <a:pPr marL="128270" indent="-128270" algn="l" defTabSz="685800" hangingPunct="1">
              <a:buFont typeface="Arial" panose="020B0604020202020204" pitchFamily="34" charset="0"/>
              <a:buChar char="•"/>
              <a:defRPr/>
            </a:pPr>
            <a:r>
              <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rPr>
              <a:t>Our staff confidently utilise comprehensive, standardised </a:t>
            </a:r>
            <a:r>
              <a:rPr lang="en-GB" sz="800" b="0" kern="1200">
                <a:solidFill>
                  <a:srgbClr val="1F355E"/>
                </a:solidFill>
                <a:latin typeface="Arial" panose="020B0604020202020204" pitchFamily="34" charset="0"/>
                <a:ea typeface="+mn-lt"/>
                <a:cs typeface="Arial" panose="020B0604020202020204" pitchFamily="34" charset="0"/>
              </a:rPr>
              <a:t>and high-quality </a:t>
            </a:r>
            <a:r>
              <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rPr>
              <a:t>data</a:t>
            </a:r>
            <a:r>
              <a:rPr lang="en-GB" sz="800" b="0" kern="1200">
                <a:solidFill>
                  <a:srgbClr val="1F355E"/>
                </a:solidFill>
                <a:latin typeface="Arial" panose="020B0604020202020204" pitchFamily="34" charset="0"/>
                <a:ea typeface="+mn-lt"/>
                <a:cs typeface="Arial" panose="020B0604020202020204" pitchFamily="34" charset="0"/>
              </a:rPr>
              <a:t> </a:t>
            </a:r>
            <a:endParaRPr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endParaRPr>
          </a:p>
          <a:p>
            <a:pPr marL="128270" marR="0" lvl="0" indent="-12827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rPr>
              <a:t>Data </a:t>
            </a:r>
            <a:r>
              <a:rPr lang="en-GB" sz="800" b="0" kern="1200">
                <a:solidFill>
                  <a:srgbClr val="1F355E"/>
                </a:solidFill>
                <a:latin typeface="Arial" panose="020B0604020202020204" pitchFamily="34" charset="0"/>
                <a:ea typeface="+mn-lt"/>
                <a:cs typeface="Arial" panose="020B0604020202020204" pitchFamily="34" charset="0"/>
              </a:rPr>
              <a:t>insights are core to informing clinical and operational decisions to improve patient outcomes</a:t>
            </a:r>
            <a:endParaRPr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endParaRPr>
          </a:p>
          <a:p>
            <a:pPr marL="128270" marR="0" lvl="0" indent="-12827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rPr>
              <a:t>Our patients receive care that </a:t>
            </a:r>
            <a:r>
              <a:rPr lang="en-GB" sz="800" b="0" kern="1200">
                <a:solidFill>
                  <a:srgbClr val="1F355E"/>
                </a:solidFill>
                <a:latin typeface="Arial" panose="020B0604020202020204" pitchFamily="34" charset="0"/>
                <a:ea typeface="+mn-lt"/>
                <a:cs typeface="Arial" panose="020B0604020202020204" pitchFamily="34" charset="0"/>
              </a:rPr>
              <a:t>is</a:t>
            </a:r>
            <a:r>
              <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rPr>
              <a:t> better informed by their health and care information and spend less time repeating themselves</a:t>
            </a:r>
            <a:endParaRPr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endParaRPr>
          </a:p>
          <a:p>
            <a:pPr marR="0" lvl="0" algn="l" defTabSz="685800" rtl="0" eaLnBrk="1" fontAlgn="auto" latinLnBrk="0" hangingPunct="1">
              <a:lnSpc>
                <a:spcPct val="100000"/>
              </a:lnSpc>
              <a:spcBef>
                <a:spcPts val="0"/>
              </a:spcBef>
              <a:spcAft>
                <a:spcPts val="450"/>
              </a:spcAft>
              <a:buClrTx/>
              <a:buSzTx/>
              <a:tabLst/>
              <a:defRPr/>
            </a:pPr>
            <a:endParaRPr kumimoji="0" lang="en-GB" sz="800" b="0" i="0" u="none" strike="noStrike" kern="1200" cap="none" spc="0" normalizeH="0" baseline="0" noProof="0">
              <a:ln>
                <a:noFill/>
              </a:ln>
              <a:solidFill>
                <a:prstClr val="black"/>
              </a:solidFill>
              <a:effectLst/>
              <a:uLnTx/>
              <a:uFillTx/>
              <a:latin typeface="Helvetica Neue Medium"/>
              <a:ea typeface="+mn-lt"/>
              <a:cs typeface="+mn-lt"/>
              <a:sym typeface="Helvetica Neue"/>
            </a:endParaRPr>
          </a:p>
          <a:p>
            <a:pPr marL="128270" marR="0" lvl="0" indent="-128270"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lang="en-GB" sz="800" b="0" i="0" u="none" strike="noStrike" kern="1200" cap="none" spc="0" normalizeH="0" baseline="0" noProof="0">
              <a:ln>
                <a:noFill/>
              </a:ln>
              <a:solidFill>
                <a:prstClr val="black"/>
              </a:solidFill>
              <a:effectLst/>
              <a:uLnTx/>
              <a:uFillTx/>
              <a:latin typeface="Helvetica Neue Medium"/>
            </a:endParaRPr>
          </a:p>
          <a:p>
            <a:pPr marL="128270" marR="0" lvl="0" indent="-128270"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lang="en-GB" sz="800" b="0" i="0" u="none" strike="noStrike" kern="1200" cap="none" spc="0" normalizeH="0" baseline="0" noProof="0">
              <a:ln>
                <a:noFill/>
              </a:ln>
              <a:solidFill>
                <a:prstClr val="black"/>
              </a:solidFill>
              <a:effectLst/>
              <a:uLnTx/>
              <a:uFillTx/>
              <a:latin typeface="Helvetica Neue Medium"/>
              <a:ea typeface="+mn-lt"/>
              <a:cs typeface="+mn-lt"/>
            </a:endParaRPr>
          </a:p>
          <a:p>
            <a:pPr marL="128270" marR="0" lvl="0" indent="-128270"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lang="en-GB" sz="800" b="0" i="0" u="none" strike="noStrike" kern="1200" cap="none" spc="0" normalizeH="0" baseline="0" noProof="0">
              <a:ln>
                <a:noFill/>
              </a:ln>
              <a:solidFill>
                <a:prstClr val="black"/>
              </a:solidFill>
              <a:effectLst/>
              <a:uLnTx/>
              <a:uFillTx/>
              <a:latin typeface="Helvetica Neue Medium"/>
              <a:ea typeface="+mn-lt"/>
              <a:cs typeface="+mn-lt"/>
            </a:endParaRPr>
          </a:p>
        </p:txBody>
      </p:sp>
      <p:sp>
        <p:nvSpPr>
          <p:cNvPr id="25" name="Rectangle 24">
            <a:extLst>
              <a:ext uri="{FF2B5EF4-FFF2-40B4-BE49-F238E27FC236}">
                <a16:creationId xmlns:a16="http://schemas.microsoft.com/office/drawing/2014/main" id="{5694B540-79CA-482C-4675-1F86AEA573E5}"/>
              </a:ext>
            </a:extLst>
          </p:cNvPr>
          <p:cNvSpPr/>
          <p:nvPr/>
        </p:nvSpPr>
        <p:spPr>
          <a:xfrm>
            <a:off x="3205242" y="1955842"/>
            <a:ext cx="5559759" cy="180000"/>
          </a:xfrm>
          <a:prstGeom prst="rect">
            <a:avLst/>
          </a:prstGeom>
          <a:solidFill>
            <a:srgbClr val="FFDC5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srgbClr val="1F355E"/>
                </a:solidFill>
                <a:effectLst/>
                <a:uLnTx/>
                <a:uFillTx/>
                <a:latin typeface="Arial Black" panose="020B0A04020102020204" pitchFamily="34" charset="0"/>
                <a:sym typeface="Helvetica Neue"/>
              </a:rPr>
              <a:t>Solutions</a:t>
            </a:r>
            <a:endParaRPr kumimoji="0" lang="en-GB" sz="800" b="1" i="1" u="none" strike="noStrike" kern="1200" cap="none" spc="0" normalizeH="0" baseline="0" noProof="0">
              <a:ln>
                <a:noFill/>
              </a:ln>
              <a:solidFill>
                <a:srgbClr val="1F355E"/>
              </a:solidFill>
              <a:effectLst/>
              <a:uLnTx/>
              <a:uFillTx/>
              <a:latin typeface="Arial Black" panose="020B0A04020102020204" pitchFamily="34" charset="0"/>
              <a:sym typeface="Helvetica Neue"/>
            </a:endParaRPr>
          </a:p>
        </p:txBody>
      </p:sp>
      <p:sp>
        <p:nvSpPr>
          <p:cNvPr id="24" name="Rectangle 23">
            <a:extLst>
              <a:ext uri="{FF2B5EF4-FFF2-40B4-BE49-F238E27FC236}">
                <a16:creationId xmlns:a16="http://schemas.microsoft.com/office/drawing/2014/main" id="{5E9B36B8-C6AC-606D-6F2E-86387F2DB3E9}"/>
              </a:ext>
            </a:extLst>
          </p:cNvPr>
          <p:cNvSpPr/>
          <p:nvPr/>
        </p:nvSpPr>
        <p:spPr>
          <a:xfrm>
            <a:off x="3205243" y="587216"/>
            <a:ext cx="5559759" cy="180000"/>
          </a:xfrm>
          <a:prstGeom prst="rect">
            <a:avLst/>
          </a:prstGeom>
          <a:solidFill>
            <a:srgbClr val="FFDC5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srgbClr val="1F355E"/>
                </a:solidFill>
                <a:effectLst/>
                <a:uLnTx/>
                <a:uFillTx/>
                <a:latin typeface="Arial Black" panose="020B0A04020102020204" pitchFamily="34" charset="0"/>
                <a:sym typeface="Helvetica Neue"/>
              </a:rPr>
              <a:t>Priorities</a:t>
            </a:r>
            <a:endParaRPr kumimoji="0" lang="en-GB" sz="800" b="1" i="1" u="none" strike="noStrike" kern="1200" cap="none" spc="0" normalizeH="0" baseline="0" noProof="0">
              <a:ln>
                <a:noFill/>
              </a:ln>
              <a:solidFill>
                <a:srgbClr val="1F355E"/>
              </a:solidFill>
              <a:effectLst/>
              <a:uLnTx/>
              <a:uFillTx/>
              <a:latin typeface="Arial Black" panose="020B0A04020102020204" pitchFamily="34" charset="0"/>
              <a:sym typeface="Helvetica Neue"/>
            </a:endParaRPr>
          </a:p>
        </p:txBody>
      </p:sp>
      <p:sp>
        <p:nvSpPr>
          <p:cNvPr id="26" name="Rectangle 25">
            <a:extLst>
              <a:ext uri="{FF2B5EF4-FFF2-40B4-BE49-F238E27FC236}">
                <a16:creationId xmlns:a16="http://schemas.microsoft.com/office/drawing/2014/main" id="{B12529A2-8061-D38D-67EA-9B8DBFB10A90}"/>
              </a:ext>
            </a:extLst>
          </p:cNvPr>
          <p:cNvSpPr/>
          <p:nvPr/>
        </p:nvSpPr>
        <p:spPr>
          <a:xfrm>
            <a:off x="3205242" y="790708"/>
            <a:ext cx="2758851" cy="545685"/>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1. </a:t>
            </a:r>
            <a:r>
              <a:rPr lang="en-GB" sz="800" b="0" i="0" u="none" strike="noStrike">
                <a:solidFill>
                  <a:srgbClr val="1F355E"/>
                </a:solidFill>
                <a:effectLst/>
                <a:latin typeface="Arial" panose="020B0604020202020204" pitchFamily="34" charset="0"/>
                <a:cs typeface="Arial" panose="020B0604020202020204" pitchFamily="34" charset="0"/>
              </a:rPr>
              <a:t>Increase digital literacy to increase the use of data to inform clinical and operational decision and for predictive health analytics to improve population health management</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7" name="Rectangle 26">
            <a:extLst>
              <a:ext uri="{FF2B5EF4-FFF2-40B4-BE49-F238E27FC236}">
                <a16:creationId xmlns:a16="http://schemas.microsoft.com/office/drawing/2014/main" id="{932A0ED5-130C-1E64-7053-5C6B64AE1CE5}"/>
              </a:ext>
            </a:extLst>
          </p:cNvPr>
          <p:cNvSpPr/>
          <p:nvPr/>
        </p:nvSpPr>
        <p:spPr>
          <a:xfrm>
            <a:off x="6006151" y="790708"/>
            <a:ext cx="2758851" cy="545685"/>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2. </a:t>
            </a:r>
            <a:r>
              <a:rPr lang="en-GB" sz="800" b="0" i="0" u="none" strike="noStrike">
                <a:solidFill>
                  <a:srgbClr val="1F355E"/>
                </a:solidFill>
                <a:effectLst/>
                <a:latin typeface="Arial" panose="020B0604020202020204" pitchFamily="34" charset="0"/>
                <a:cs typeface="Arial" panose="020B0604020202020204" pitchFamily="34" charset="0"/>
              </a:rPr>
              <a:t>Improve data standardisation and quality using clinical data standards, and digitisation of data collection by moving towards a paper-light/paperless service</a:t>
            </a: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 </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9" name="Rectangle 28">
            <a:extLst>
              <a:ext uri="{FF2B5EF4-FFF2-40B4-BE49-F238E27FC236}">
                <a16:creationId xmlns:a16="http://schemas.microsoft.com/office/drawing/2014/main" id="{83E1F549-C2BC-6C19-76CF-20B7C876E128}"/>
              </a:ext>
            </a:extLst>
          </p:cNvPr>
          <p:cNvSpPr/>
          <p:nvPr/>
        </p:nvSpPr>
        <p:spPr>
          <a:xfrm>
            <a:off x="3205242" y="1364669"/>
            <a:ext cx="2758851" cy="545685"/>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algn="l" defTabSz="685800" hangingPunct="1"/>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3. </a:t>
            </a:r>
            <a:r>
              <a:rPr lang="en-GB" sz="800" b="0" i="0" u="none" strike="noStrike">
                <a:solidFill>
                  <a:srgbClr val="1F355E"/>
                </a:solidFill>
                <a:effectLst/>
                <a:latin typeface="Arial" panose="020B0604020202020204" pitchFamily="34" charset="0"/>
                <a:cs typeface="Arial" panose="020B0604020202020204" pitchFamily="34" charset="0"/>
              </a:rPr>
              <a:t>Expand partnership working to support more extensive data sharing and improve data accessibility across SBU, including addressing complexities of IG</a:t>
            </a:r>
            <a:endParaRPr lang="en-GB" sz="800" kern="1200">
              <a:solidFill>
                <a:srgbClr val="1F355E"/>
              </a:solidFill>
              <a:latin typeface="Arial" panose="020B0604020202020204" pitchFamily="34" charset="0"/>
              <a:cs typeface="Arial" panose="020B0604020202020204" pitchFamily="34" charset="0"/>
            </a:endParaRPr>
          </a:p>
        </p:txBody>
      </p:sp>
      <p:sp>
        <p:nvSpPr>
          <p:cNvPr id="30" name="Rectangle 29">
            <a:extLst>
              <a:ext uri="{FF2B5EF4-FFF2-40B4-BE49-F238E27FC236}">
                <a16:creationId xmlns:a16="http://schemas.microsoft.com/office/drawing/2014/main" id="{11F8BD14-641F-CBC7-7C98-F8D2DAF78B35}"/>
              </a:ext>
            </a:extLst>
          </p:cNvPr>
          <p:cNvSpPr/>
          <p:nvPr/>
        </p:nvSpPr>
        <p:spPr>
          <a:xfrm>
            <a:off x="6006151" y="1364669"/>
            <a:ext cx="2758851" cy="545685"/>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4. </a:t>
            </a:r>
            <a:r>
              <a:rPr lang="en-GB" sz="800" b="0" i="0" u="none" strike="noStrike">
                <a:solidFill>
                  <a:srgbClr val="1F355E"/>
                </a:solidFill>
                <a:effectLst/>
                <a:latin typeface="Arial" panose="020B0604020202020204" pitchFamily="34" charset="0"/>
                <a:cs typeface="Arial" panose="020B0604020202020204" pitchFamily="34" charset="0"/>
              </a:rPr>
              <a:t>Encourage consistent use of data analytics with a cloud first approach to increase real-time understanding of clinical outcomes, tracking of KPIs and monitoring of strategic indicators </a:t>
            </a:r>
            <a:endParaRPr kumimoji="0" lang="en-GB" sz="800" b="0"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32" name="Arrow: Pentagon 31">
            <a:extLst>
              <a:ext uri="{FF2B5EF4-FFF2-40B4-BE49-F238E27FC236}">
                <a16:creationId xmlns:a16="http://schemas.microsoft.com/office/drawing/2014/main" id="{28E4FC33-0694-9E48-13CE-A2BB94892D87}"/>
              </a:ext>
            </a:extLst>
          </p:cNvPr>
          <p:cNvSpPr/>
          <p:nvPr/>
        </p:nvSpPr>
        <p:spPr>
          <a:xfrm>
            <a:off x="180474" y="1627805"/>
            <a:ext cx="1451349" cy="229314"/>
          </a:xfrm>
          <a:prstGeom prst="homePlate">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Current Challenges</a:t>
            </a:r>
          </a:p>
        </p:txBody>
      </p:sp>
      <p:sp>
        <p:nvSpPr>
          <p:cNvPr id="22" name="Arrow: Pentagon 21">
            <a:extLst>
              <a:ext uri="{FF2B5EF4-FFF2-40B4-BE49-F238E27FC236}">
                <a16:creationId xmlns:a16="http://schemas.microsoft.com/office/drawing/2014/main" id="{C3CC3B3C-58D9-563F-47EE-70E866ADD29D}"/>
              </a:ext>
            </a:extLst>
          </p:cNvPr>
          <p:cNvSpPr/>
          <p:nvPr/>
        </p:nvSpPr>
        <p:spPr>
          <a:xfrm>
            <a:off x="180474" y="2716350"/>
            <a:ext cx="1451349" cy="229314"/>
          </a:xfrm>
          <a:prstGeom prst="homePlate">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Desired Outcomes</a:t>
            </a:r>
          </a:p>
        </p:txBody>
      </p:sp>
      <p:sp>
        <p:nvSpPr>
          <p:cNvPr id="4" name="Rectangle 3">
            <a:extLst>
              <a:ext uri="{FF2B5EF4-FFF2-40B4-BE49-F238E27FC236}">
                <a16:creationId xmlns:a16="http://schemas.microsoft.com/office/drawing/2014/main" id="{21587A33-4873-F12D-37B9-5EB308AE0F11}"/>
              </a:ext>
            </a:extLst>
          </p:cNvPr>
          <p:cNvSpPr/>
          <p:nvPr/>
        </p:nvSpPr>
        <p:spPr>
          <a:xfrm>
            <a:off x="3210623" y="3665552"/>
            <a:ext cx="2757600" cy="1420316"/>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sym typeface="Helvetica Neue"/>
              </a:rPr>
              <a:t>Cloud Strategy</a:t>
            </a:r>
            <a:endParaRPr lang="en-GB" sz="800" b="0">
              <a:latin typeface="Arial" panose="020B0604020202020204" pitchFamily="34" charset="0"/>
              <a:cs typeface="Arial" panose="020B0604020202020204" pitchFamily="34" charset="0"/>
            </a:endParaRPr>
          </a:p>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sym typeface="Helvetica Neue"/>
              </a:rPr>
              <a:t>Migrating, at pace, to a cloud-first compute and storage solution throughout the entire health board, underpinned by a robust Cloud Strategy</a:t>
            </a:r>
            <a:r>
              <a:rPr lang="en-GB" sz="800" b="0">
                <a:latin typeface="Arial" panose="020B0604020202020204" pitchFamily="34" charset="0"/>
                <a:cs typeface="Arial" panose="020B0604020202020204" pitchFamily="34" charset="0"/>
              </a:rPr>
              <a:t>, which recognises the needed for some continued on-prem compute and storage for business continuity purposes. Including conducting an infrastructure review with the view of creating the best environment available to deliver data and analytics. Establishing cloud as an underpinning principle in the development and procurement of digital systems. </a:t>
            </a:r>
            <a:endParaRPr kumimoji="0" lang="en-GB" sz="8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sym typeface="Helvetica Neue Medium"/>
            </a:endParaRPr>
          </a:p>
        </p:txBody>
      </p:sp>
      <p:sp>
        <p:nvSpPr>
          <p:cNvPr id="7" name="Rectangle 6">
            <a:extLst>
              <a:ext uri="{FF2B5EF4-FFF2-40B4-BE49-F238E27FC236}">
                <a16:creationId xmlns:a16="http://schemas.microsoft.com/office/drawing/2014/main" id="{833E86A4-F107-0C0F-A1F6-24AA58A003E2}"/>
              </a:ext>
            </a:extLst>
          </p:cNvPr>
          <p:cNvSpPr/>
          <p:nvPr/>
        </p:nvSpPr>
        <p:spPr>
          <a:xfrm>
            <a:off x="3210623" y="2203959"/>
            <a:ext cx="2757600" cy="1420316"/>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1" i="0" u="none" strike="noStrike">
                <a:solidFill>
                  <a:srgbClr val="000000"/>
                </a:solidFill>
                <a:effectLst/>
                <a:latin typeface="Arial" panose="020B0604020202020204" pitchFamily="34" charset="0"/>
                <a:cs typeface="Arial" panose="020B0604020202020204" pitchFamily="34" charset="0"/>
              </a:rPr>
              <a:t>BI Capability</a:t>
            </a:r>
          </a:p>
          <a:p>
            <a:pPr marL="0" marR="0" indent="0" algn="l" defTabSz="825500" rtl="0" fontAlgn="auto" latinLnBrk="0" hangingPunct="0">
              <a:lnSpc>
                <a:spcPct val="100000"/>
              </a:lnSpc>
              <a:spcBef>
                <a:spcPts val="0"/>
              </a:spcBef>
              <a:spcAft>
                <a:spcPts val="0"/>
              </a:spcAft>
              <a:buClrTx/>
              <a:buSzTx/>
              <a:buFontTx/>
              <a:buNone/>
              <a:tabLst/>
            </a:pPr>
            <a:r>
              <a:rPr lang="en-GB" sz="800" b="0">
                <a:latin typeface="Arial" panose="020B0604020202020204" pitchFamily="34" charset="0"/>
                <a:cs typeface="Arial" panose="020B0604020202020204" pitchFamily="34" charset="0"/>
              </a:rPr>
              <a:t>Establishing a best-practice Business Intelligence capability. Core to this a centralised resource capable of analysing trends and providing predictive insight into population health management, organisational finance and workforce, and makes best use of the opportunities that AI present for data &amp; analytics. This needs to be coupled with an increase in the digital literacy and adoption of BI capabilities throughout organisation. </a:t>
            </a:r>
            <a:endParaRPr lang="en-GB" sz="800" b="0" i="0" u="none" strike="noStrike">
              <a:solidFill>
                <a:srgbClr val="000000"/>
              </a:solidFill>
              <a:effectLst/>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39E15853-3E67-6504-0F12-06E988F49DE3}"/>
              </a:ext>
            </a:extLst>
          </p:cNvPr>
          <p:cNvSpPr/>
          <p:nvPr/>
        </p:nvSpPr>
        <p:spPr>
          <a:xfrm>
            <a:off x="6033454" y="3665552"/>
            <a:ext cx="2757600" cy="1420316"/>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a:solidFill>
                  <a:srgbClr val="000000"/>
                </a:solidFill>
                <a:effectLst/>
                <a:latin typeface="Arial" panose="020B0604020202020204" pitchFamily="34" charset="0"/>
                <a:cs typeface="Arial" panose="020B0604020202020204" pitchFamily="34" charset="0"/>
              </a:rPr>
              <a:t>Care Data Repository</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a:solidFill>
                  <a:srgbClr val="000000"/>
                </a:solidFill>
                <a:effectLst/>
                <a:latin typeface="Arial" panose="020B0604020202020204" pitchFamily="34" charset="0"/>
                <a:cs typeface="Arial" panose="020B0604020202020204" pitchFamily="34" charset="0"/>
              </a:rPr>
              <a:t>Delivering a data repository for SBU’s health and care data, linking data from across the organisation, helping to create a full picture of the health of </a:t>
            </a:r>
            <a:r>
              <a:rPr lang="en-GB" sz="800" b="0">
                <a:latin typeface="Arial" panose="020B0604020202020204" pitchFamily="34" charset="0"/>
                <a:cs typeface="Arial" panose="020B0604020202020204" pitchFamily="34" charset="0"/>
              </a:rPr>
              <a:t>patients and the population. This would allow data to be inputted once but used many times. The CDR is key in p</a:t>
            </a:r>
            <a:r>
              <a:rPr lang="en-GB" sz="800" b="0" i="0" u="none" strike="noStrike">
                <a:solidFill>
                  <a:srgbClr val="000000"/>
                </a:solidFill>
                <a:effectLst/>
                <a:latin typeface="Arial" panose="020B0604020202020204" pitchFamily="34" charset="0"/>
                <a:cs typeface="Arial" panose="020B0604020202020204" pitchFamily="34" charset="0"/>
              </a:rPr>
              <a:t>lacing SBU as a key partner of the NDR national programme, shaping and influencing both the development and delivery of the NDR.</a:t>
            </a:r>
            <a:endParaRPr kumimoji="0" lang="en-GB" sz="8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sym typeface="Helvetica Neue Medium"/>
            </a:endParaRPr>
          </a:p>
        </p:txBody>
      </p:sp>
      <p:sp>
        <p:nvSpPr>
          <p:cNvPr id="35" name="Rectangle 34">
            <a:extLst>
              <a:ext uri="{FF2B5EF4-FFF2-40B4-BE49-F238E27FC236}">
                <a16:creationId xmlns:a16="http://schemas.microsoft.com/office/drawing/2014/main" id="{F1180E6E-1C6D-C7D4-E37B-39827E972CF8}"/>
              </a:ext>
            </a:extLst>
          </p:cNvPr>
          <p:cNvSpPr/>
          <p:nvPr/>
        </p:nvSpPr>
        <p:spPr>
          <a:xfrm>
            <a:off x="180474" y="4290849"/>
            <a:ext cx="2876235" cy="232228"/>
          </a:xfrm>
          <a:prstGeom prst="rect">
            <a:avLst/>
          </a:prstGeom>
          <a:solidFill>
            <a:srgbClr val="FFDC5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srgbClr val="1F355E"/>
                </a:solidFill>
                <a:effectLst/>
                <a:uLnTx/>
                <a:uFillTx/>
                <a:latin typeface="Arial Black" panose="020B0A04020102020204" pitchFamily="34" charset="0"/>
                <a:sym typeface="Helvetica Neue"/>
              </a:rPr>
              <a:t>Key Enabling Capabilities</a:t>
            </a:r>
            <a:endParaRPr kumimoji="0" lang="en-GB" sz="800" b="1" i="1" u="none" strike="noStrike" kern="1200" cap="none" spc="0" normalizeH="0" baseline="0" noProof="0">
              <a:ln>
                <a:noFill/>
              </a:ln>
              <a:solidFill>
                <a:srgbClr val="1F355E"/>
              </a:solidFill>
              <a:effectLst/>
              <a:uLnTx/>
              <a:uFillTx/>
              <a:latin typeface="Arial Black" panose="020B0A04020102020204" pitchFamily="34" charset="0"/>
              <a:sym typeface="Helvetica Neue"/>
            </a:endParaRPr>
          </a:p>
        </p:txBody>
      </p:sp>
      <p:sp>
        <p:nvSpPr>
          <p:cNvPr id="37" name="Rectangle: Rounded Corners 36">
            <a:extLst>
              <a:ext uri="{FF2B5EF4-FFF2-40B4-BE49-F238E27FC236}">
                <a16:creationId xmlns:a16="http://schemas.microsoft.com/office/drawing/2014/main" id="{5FEDADA5-E4E3-9877-D7CD-198C07EF23BE}"/>
              </a:ext>
            </a:extLst>
          </p:cNvPr>
          <p:cNvSpPr/>
          <p:nvPr/>
        </p:nvSpPr>
        <p:spPr>
          <a:xfrm>
            <a:off x="348375" y="4665131"/>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Data Governance and Collaboration</a:t>
            </a:r>
          </a:p>
        </p:txBody>
      </p:sp>
      <p:sp>
        <p:nvSpPr>
          <p:cNvPr id="38" name="Rectangle: Rounded Corners 37">
            <a:extLst>
              <a:ext uri="{FF2B5EF4-FFF2-40B4-BE49-F238E27FC236}">
                <a16:creationId xmlns:a16="http://schemas.microsoft.com/office/drawing/2014/main" id="{882EC688-C03F-A1AF-564D-6AD2F844C7EE}"/>
              </a:ext>
            </a:extLst>
          </p:cNvPr>
          <p:cNvSpPr/>
          <p:nvPr/>
        </p:nvSpPr>
        <p:spPr>
          <a:xfrm>
            <a:off x="2184479" y="4665131"/>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leadership</a:t>
            </a:r>
          </a:p>
        </p:txBody>
      </p:sp>
      <p:pic>
        <p:nvPicPr>
          <p:cNvPr id="14" name="Graphic 13" descr="Server with solid fill">
            <a:extLst>
              <a:ext uri="{FF2B5EF4-FFF2-40B4-BE49-F238E27FC236}">
                <a16:creationId xmlns:a16="http://schemas.microsoft.com/office/drawing/2014/main" id="{25B37236-5E3E-F276-F012-6CBC988D837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91417" y="593725"/>
            <a:ext cx="352541" cy="352541"/>
          </a:xfrm>
          <a:prstGeom prst="rect">
            <a:avLst/>
          </a:prstGeom>
        </p:spPr>
      </p:pic>
      <p:sp>
        <p:nvSpPr>
          <p:cNvPr id="5" name="Rectangle: Rounded Corners 4">
            <a:extLst>
              <a:ext uri="{FF2B5EF4-FFF2-40B4-BE49-F238E27FC236}">
                <a16:creationId xmlns:a16="http://schemas.microsoft.com/office/drawing/2014/main" id="{E860FDB4-FF3B-A910-40F3-58C70B036725}"/>
              </a:ext>
            </a:extLst>
          </p:cNvPr>
          <p:cNvSpPr/>
          <p:nvPr/>
        </p:nvSpPr>
        <p:spPr>
          <a:xfrm>
            <a:off x="1266427" y="4665131"/>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Training &amp; Support</a:t>
            </a:r>
          </a:p>
        </p:txBody>
      </p:sp>
      <p:sp>
        <p:nvSpPr>
          <p:cNvPr id="17" name="Rectangle 16">
            <a:extLst>
              <a:ext uri="{FF2B5EF4-FFF2-40B4-BE49-F238E27FC236}">
                <a16:creationId xmlns:a16="http://schemas.microsoft.com/office/drawing/2014/main" id="{4A07EE64-B5D9-26C6-7F52-FCDAF2DD6AAD}"/>
              </a:ext>
            </a:extLst>
          </p:cNvPr>
          <p:cNvSpPr/>
          <p:nvPr/>
        </p:nvSpPr>
        <p:spPr>
          <a:xfrm>
            <a:off x="6033454" y="2190536"/>
            <a:ext cx="2757600" cy="1420316"/>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1" i="0" u="none" strike="noStrike">
                <a:solidFill>
                  <a:srgbClr val="000000"/>
                </a:solidFill>
                <a:effectLst/>
                <a:latin typeface="Arial" panose="020B0604020202020204" pitchFamily="34" charset="0"/>
                <a:cs typeface="Arial" panose="020B0604020202020204" pitchFamily="34" charset="0"/>
              </a:rPr>
              <a:t>Consistent Data Standard</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a:solidFill>
                  <a:srgbClr val="000000"/>
                </a:solidFill>
                <a:effectLst/>
                <a:latin typeface="Arial" panose="020B0604020202020204" pitchFamily="34" charset="0"/>
                <a:cs typeface="Arial" panose="020B0604020202020204" pitchFamily="34" charset="0"/>
              </a:rPr>
              <a:t>Implementing a consistent data standard across the </a:t>
            </a:r>
            <a:r>
              <a:rPr lang="en-GB" sz="800" b="0">
                <a:latin typeface="Arial" panose="020B0604020202020204" pitchFamily="34" charset="0"/>
                <a:cs typeface="Arial" panose="020B0604020202020204" pitchFamily="34" charset="0"/>
              </a:rPr>
              <a:t>H</a:t>
            </a:r>
            <a:r>
              <a:rPr lang="en-GB" sz="800" b="0" i="0" u="none" strike="noStrike">
                <a:solidFill>
                  <a:srgbClr val="000000"/>
                </a:solidFill>
                <a:effectLst/>
                <a:latin typeface="Arial" panose="020B0604020202020204" pitchFamily="34" charset="0"/>
                <a:cs typeface="Arial" panose="020B0604020202020204" pitchFamily="34" charset="0"/>
              </a:rPr>
              <a:t>ealth </a:t>
            </a:r>
            <a:r>
              <a:rPr lang="en-GB" sz="800" b="0">
                <a:latin typeface="Arial" panose="020B0604020202020204" pitchFamily="34" charset="0"/>
                <a:cs typeface="Arial" panose="020B0604020202020204" pitchFamily="34" charset="0"/>
              </a:rPr>
              <a:t>B</a:t>
            </a:r>
            <a:r>
              <a:rPr lang="en-GB" sz="800" b="0" i="0" u="none" strike="noStrike">
                <a:solidFill>
                  <a:srgbClr val="000000"/>
                </a:solidFill>
                <a:effectLst/>
                <a:latin typeface="Arial" panose="020B0604020202020204" pitchFamily="34" charset="0"/>
                <a:cs typeface="Arial" panose="020B0604020202020204" pitchFamily="34" charset="0"/>
              </a:rPr>
              <a:t>oard to allow easier data sharing between clinical </a:t>
            </a:r>
            <a:r>
              <a:rPr lang="en-GB" sz="800" b="0">
                <a:latin typeface="Arial" panose="020B0604020202020204" pitchFamily="34" charset="0"/>
                <a:cs typeface="Arial" panose="020B0604020202020204" pitchFamily="34" charset="0"/>
              </a:rPr>
              <a:t>systems, programmes and partner organisation </a:t>
            </a:r>
            <a:r>
              <a:rPr lang="en-GB" sz="800" b="0" i="0" u="none" strike="noStrike">
                <a:solidFill>
                  <a:srgbClr val="000000"/>
                </a:solidFill>
                <a:effectLst/>
                <a:latin typeface="Arial" panose="020B0604020202020204" pitchFamily="34" charset="0"/>
                <a:cs typeface="Arial" panose="020B0604020202020204" pitchFamily="34" charset="0"/>
              </a:rPr>
              <a:t>and increase the potential for powerful and insightful analysis. </a:t>
            </a:r>
            <a:r>
              <a:rPr lang="en-GB" sz="800" b="0">
                <a:latin typeface="Arial" panose="020B0604020202020204" pitchFamily="34" charset="0"/>
                <a:cs typeface="Arial" panose="020B0604020202020204" pitchFamily="34" charset="0"/>
              </a:rPr>
              <a:t>A consistent data standard underpins the success of many of the digital strategy solutions including CDR and EPR implementation. </a:t>
            </a:r>
            <a:endParaRPr kumimoji="0" lang="en-GB" sz="800" b="0" i="0" u="none" strike="noStrike" cap="none" spc="0" normalizeH="0" baseline="0">
              <a:ln>
                <a:noFill/>
              </a:ln>
              <a:solidFill>
                <a:schemeClr val="tx1"/>
              </a:solidFill>
              <a:effectLst/>
              <a:uFillTx/>
              <a:latin typeface="Arial" panose="020B0604020202020204" pitchFamily="34" charset="0"/>
              <a:ea typeface="+mn-ea"/>
              <a:cs typeface="Arial" panose="020B0604020202020204" pitchFamily="34" charset="0"/>
              <a:sym typeface="Helvetica Neue Medium"/>
            </a:endParaRPr>
          </a:p>
        </p:txBody>
      </p:sp>
      <p:sp>
        <p:nvSpPr>
          <p:cNvPr id="40" name="Title 1">
            <a:extLst>
              <a:ext uri="{FF2B5EF4-FFF2-40B4-BE49-F238E27FC236}">
                <a16:creationId xmlns:a16="http://schemas.microsoft.com/office/drawing/2014/main" id="{D464D523-1B0F-8A67-BD99-711B9028477C}"/>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rPr>
              <a:t>Data &amp; Analytics: Overview</a:t>
            </a:r>
            <a:endParaRPr kumimoji="0" lang="en-GB"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endParaRPr>
          </a:p>
        </p:txBody>
      </p:sp>
      <p:sp>
        <p:nvSpPr>
          <p:cNvPr id="2" name="Rectangle 1">
            <a:extLst>
              <a:ext uri="{FF2B5EF4-FFF2-40B4-BE49-F238E27FC236}">
                <a16:creationId xmlns:a16="http://schemas.microsoft.com/office/drawing/2014/main" id="{4E71AC94-6A6A-81A5-46D7-3660831F597F}"/>
              </a:ext>
            </a:extLst>
          </p:cNvPr>
          <p:cNvSpPr/>
          <p:nvPr/>
        </p:nvSpPr>
        <p:spPr>
          <a:xfrm>
            <a:off x="3210623" y="3642923"/>
            <a:ext cx="2757600" cy="1420316"/>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Cloud Strategy</a:t>
            </a:r>
            <a:endParaRPr lang="en-GB" sz="800" b="0">
              <a:solidFill>
                <a:srgbClr val="1F355E"/>
              </a:solidFill>
              <a:latin typeface="Arial" panose="020B0604020202020204" pitchFamily="34" charset="0"/>
              <a:cs typeface="Arial" panose="020B0604020202020204" pitchFamily="34" charset="0"/>
            </a:endParaRPr>
          </a:p>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Migrating, at pace, to a cloud-first compute and storage solution throughout the entire health board, underpinned by a robust Cloud Strategy</a:t>
            </a:r>
            <a:r>
              <a:rPr lang="en-GB" sz="800" b="0">
                <a:solidFill>
                  <a:srgbClr val="1F355E"/>
                </a:solidFill>
                <a:latin typeface="Arial" panose="020B0604020202020204" pitchFamily="34" charset="0"/>
                <a:cs typeface="Arial" panose="020B0604020202020204" pitchFamily="34" charset="0"/>
              </a:rPr>
              <a:t>, which recognises the needed for some continued on-prem compute and storage for business continuity purposes. Including conducting an infrastructure review with the view of creating the best environment available to deliver data and analytics. Establishing cloud as an underpinning principle in the development and procurement of digital systems.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6" name="Rectangle 5">
            <a:extLst>
              <a:ext uri="{FF2B5EF4-FFF2-40B4-BE49-F238E27FC236}">
                <a16:creationId xmlns:a16="http://schemas.microsoft.com/office/drawing/2014/main" id="{C33519A2-14DC-88A3-0946-1C82E75EC9B9}"/>
              </a:ext>
            </a:extLst>
          </p:cNvPr>
          <p:cNvSpPr/>
          <p:nvPr/>
        </p:nvSpPr>
        <p:spPr>
          <a:xfrm>
            <a:off x="3210623" y="2181330"/>
            <a:ext cx="2757600" cy="1420316"/>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1" i="0" u="none" strike="noStrike">
                <a:solidFill>
                  <a:srgbClr val="1F355E"/>
                </a:solidFill>
                <a:effectLst/>
                <a:latin typeface="Arial" panose="020B0604020202020204" pitchFamily="34" charset="0"/>
                <a:cs typeface="Arial" panose="020B0604020202020204" pitchFamily="34" charset="0"/>
              </a:rPr>
              <a:t>BI Capability</a:t>
            </a:r>
          </a:p>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cs typeface="Arial" panose="020B0604020202020204" pitchFamily="34" charset="0"/>
              </a:rPr>
              <a:t>Establishing a best-practice Business Intelligence capability. Core to this a centralised resource capable of analysing trends and providing predictive insight into population health management, organisational finance and workforce, and makes best use of the opportunities that AI present for data &amp; analytics. This needs to be coupled with an increase in the digital literacy and adoption of BI capabilities throughout organisation. </a:t>
            </a:r>
            <a:endParaRPr lang="en-GB" sz="800" b="0" i="0" u="none" strike="noStrike">
              <a:solidFill>
                <a:srgbClr val="1F355E"/>
              </a:solidFill>
              <a:effectLst/>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79849AE2-6474-9A52-8D6A-8BEA8289C2E0}"/>
              </a:ext>
            </a:extLst>
          </p:cNvPr>
          <p:cNvSpPr/>
          <p:nvPr/>
        </p:nvSpPr>
        <p:spPr>
          <a:xfrm>
            <a:off x="6033454" y="3642923"/>
            <a:ext cx="2757600" cy="1420316"/>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a:solidFill>
                  <a:srgbClr val="1F355E"/>
                </a:solidFill>
                <a:effectLst/>
                <a:latin typeface="Arial" panose="020B0604020202020204" pitchFamily="34" charset="0"/>
                <a:cs typeface="Arial" panose="020B0604020202020204" pitchFamily="34" charset="0"/>
              </a:rPr>
              <a:t>Care Data Repository</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a:solidFill>
                  <a:srgbClr val="1F355E"/>
                </a:solidFill>
                <a:effectLst/>
                <a:latin typeface="Arial" panose="020B0604020202020204" pitchFamily="34" charset="0"/>
                <a:cs typeface="Arial" panose="020B0604020202020204" pitchFamily="34" charset="0"/>
              </a:rPr>
              <a:t>Delivering a data repository for SBU’s health and care data, linking data from across the organisation, helping to create a full picture of the health of </a:t>
            </a:r>
            <a:r>
              <a:rPr lang="en-GB" sz="800" b="0">
                <a:solidFill>
                  <a:srgbClr val="1F355E"/>
                </a:solidFill>
                <a:latin typeface="Arial" panose="020B0604020202020204" pitchFamily="34" charset="0"/>
                <a:cs typeface="Arial" panose="020B0604020202020204" pitchFamily="34" charset="0"/>
              </a:rPr>
              <a:t>patients and the population. This would allow data to be inputted once but used many times. The CDR is key in p</a:t>
            </a:r>
            <a:r>
              <a:rPr lang="en-GB" sz="800" b="0" i="0" u="none" strike="noStrike">
                <a:solidFill>
                  <a:srgbClr val="1F355E"/>
                </a:solidFill>
                <a:effectLst/>
                <a:latin typeface="Arial" panose="020B0604020202020204" pitchFamily="34" charset="0"/>
                <a:cs typeface="Arial" panose="020B0604020202020204" pitchFamily="34" charset="0"/>
              </a:rPr>
              <a:t>lacing SBU as a key partner of the NDR national programme, shaping and influencing both the development and delivery of the NDR.</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1" name="Rectangle 10">
            <a:extLst>
              <a:ext uri="{FF2B5EF4-FFF2-40B4-BE49-F238E27FC236}">
                <a16:creationId xmlns:a16="http://schemas.microsoft.com/office/drawing/2014/main" id="{0DC1C612-8A8D-6EE9-4780-063D276ACFC3}"/>
              </a:ext>
            </a:extLst>
          </p:cNvPr>
          <p:cNvSpPr/>
          <p:nvPr/>
        </p:nvSpPr>
        <p:spPr>
          <a:xfrm>
            <a:off x="6033454" y="2167907"/>
            <a:ext cx="2757600" cy="1420316"/>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1" i="0" u="none" strike="noStrike">
                <a:solidFill>
                  <a:srgbClr val="1F355E"/>
                </a:solidFill>
                <a:effectLst/>
                <a:latin typeface="Arial" panose="020B0604020202020204" pitchFamily="34" charset="0"/>
                <a:cs typeface="Arial" panose="020B0604020202020204" pitchFamily="34" charset="0"/>
              </a:rPr>
              <a:t>Consistent Data Standard</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a:solidFill>
                  <a:srgbClr val="1F355E"/>
                </a:solidFill>
                <a:effectLst/>
                <a:latin typeface="Arial" panose="020B0604020202020204" pitchFamily="34" charset="0"/>
                <a:cs typeface="Arial" panose="020B0604020202020204" pitchFamily="34" charset="0"/>
              </a:rPr>
              <a:t>Implementing a consistent data standard across the </a:t>
            </a:r>
            <a:r>
              <a:rPr lang="en-GB" sz="800" b="0">
                <a:solidFill>
                  <a:srgbClr val="1F355E"/>
                </a:solidFill>
                <a:latin typeface="Arial" panose="020B0604020202020204" pitchFamily="34" charset="0"/>
                <a:cs typeface="Arial" panose="020B0604020202020204" pitchFamily="34" charset="0"/>
              </a:rPr>
              <a:t>H</a:t>
            </a:r>
            <a:r>
              <a:rPr lang="en-GB" sz="800" b="0" i="0" u="none" strike="noStrike">
                <a:solidFill>
                  <a:srgbClr val="1F355E"/>
                </a:solidFill>
                <a:effectLst/>
                <a:latin typeface="Arial" panose="020B0604020202020204" pitchFamily="34" charset="0"/>
                <a:cs typeface="Arial" panose="020B0604020202020204" pitchFamily="34" charset="0"/>
              </a:rPr>
              <a:t>ealth </a:t>
            </a:r>
            <a:r>
              <a:rPr lang="en-GB" sz="800" b="0">
                <a:solidFill>
                  <a:srgbClr val="1F355E"/>
                </a:solidFill>
                <a:latin typeface="Arial" panose="020B0604020202020204" pitchFamily="34" charset="0"/>
                <a:cs typeface="Arial" panose="020B0604020202020204" pitchFamily="34" charset="0"/>
              </a:rPr>
              <a:t>B</a:t>
            </a:r>
            <a:r>
              <a:rPr lang="en-GB" sz="800" b="0" i="0" u="none" strike="noStrike">
                <a:solidFill>
                  <a:srgbClr val="1F355E"/>
                </a:solidFill>
                <a:effectLst/>
                <a:latin typeface="Arial" panose="020B0604020202020204" pitchFamily="34" charset="0"/>
                <a:cs typeface="Arial" panose="020B0604020202020204" pitchFamily="34" charset="0"/>
              </a:rPr>
              <a:t>oard to allow easier data sharing between clinical </a:t>
            </a:r>
            <a:r>
              <a:rPr lang="en-GB" sz="800" b="0">
                <a:solidFill>
                  <a:srgbClr val="1F355E"/>
                </a:solidFill>
                <a:latin typeface="Arial" panose="020B0604020202020204" pitchFamily="34" charset="0"/>
                <a:cs typeface="Arial" panose="020B0604020202020204" pitchFamily="34" charset="0"/>
              </a:rPr>
              <a:t>systems, programmes and partner organisation </a:t>
            </a:r>
            <a:r>
              <a:rPr lang="en-GB" sz="800" b="0" i="0" u="none" strike="noStrike">
                <a:solidFill>
                  <a:srgbClr val="1F355E"/>
                </a:solidFill>
                <a:effectLst/>
                <a:latin typeface="Arial" panose="020B0604020202020204" pitchFamily="34" charset="0"/>
                <a:cs typeface="Arial" panose="020B0604020202020204" pitchFamily="34" charset="0"/>
              </a:rPr>
              <a:t>and increase the potential for powerful and insightful analysis. </a:t>
            </a:r>
            <a:r>
              <a:rPr lang="en-GB" sz="800" b="0">
                <a:solidFill>
                  <a:srgbClr val="1F355E"/>
                </a:solidFill>
                <a:latin typeface="Arial" panose="020B0604020202020204" pitchFamily="34" charset="0"/>
                <a:cs typeface="Arial" panose="020B0604020202020204" pitchFamily="34" charset="0"/>
              </a:rPr>
              <a:t>A consistent data standard underpins the success of many of the strategy solutions including CDR and EPR implementation.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43" name="Group 42">
            <a:extLst>
              <a:ext uri="{FF2B5EF4-FFF2-40B4-BE49-F238E27FC236}">
                <a16:creationId xmlns:a16="http://schemas.microsoft.com/office/drawing/2014/main" id="{2CE0B3CA-4EEA-675C-3A84-9A350DF37F50}"/>
              </a:ext>
            </a:extLst>
          </p:cNvPr>
          <p:cNvGrpSpPr/>
          <p:nvPr/>
        </p:nvGrpSpPr>
        <p:grpSpPr>
          <a:xfrm>
            <a:off x="-1" y="0"/>
            <a:ext cx="9143998" cy="165595"/>
            <a:chOff x="374266" y="2474302"/>
            <a:chExt cx="13719657" cy="820603"/>
          </a:xfrm>
        </p:grpSpPr>
        <p:sp>
          <p:nvSpPr>
            <p:cNvPr id="15" name="Arrow: Pentagon 14">
              <a:extLst>
                <a:ext uri="{FF2B5EF4-FFF2-40B4-BE49-F238E27FC236}">
                  <a16:creationId xmlns:a16="http://schemas.microsoft.com/office/drawing/2014/main" id="{9EEECAE4-ED55-DABB-FAB5-F6512DA9F3B8}"/>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16" name="Arrow: Chevron 15">
              <a:extLst>
                <a:ext uri="{FF2B5EF4-FFF2-40B4-BE49-F238E27FC236}">
                  <a16:creationId xmlns:a16="http://schemas.microsoft.com/office/drawing/2014/main" id="{3301044A-7F80-DCA5-8412-9C48278E2E05}"/>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34" name="Arrow: Chevron 33">
              <a:extLst>
                <a:ext uri="{FF2B5EF4-FFF2-40B4-BE49-F238E27FC236}">
                  <a16:creationId xmlns:a16="http://schemas.microsoft.com/office/drawing/2014/main" id="{36132F93-13BB-4A30-BC51-430A20FF78D9}"/>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39" name="Arrow: Chevron 38">
              <a:extLst>
                <a:ext uri="{FF2B5EF4-FFF2-40B4-BE49-F238E27FC236}">
                  <a16:creationId xmlns:a16="http://schemas.microsoft.com/office/drawing/2014/main" id="{24B6D03A-CD9C-F046-EE1F-B70F994C8D69}"/>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41" name="Arrow: Chevron 40">
              <a:extLst>
                <a:ext uri="{FF2B5EF4-FFF2-40B4-BE49-F238E27FC236}">
                  <a16:creationId xmlns:a16="http://schemas.microsoft.com/office/drawing/2014/main" id="{F06AB5BF-0DE1-E37F-ACA7-070D45899654}"/>
                </a:ext>
              </a:extLst>
            </p:cNvPr>
            <p:cNvSpPr/>
            <p:nvPr/>
          </p:nvSpPr>
          <p:spPr>
            <a:xfrm>
              <a:off x="9329198" y="2474302"/>
              <a:ext cx="2487481" cy="820603"/>
            </a:xfrm>
            <a:prstGeom prst="chevron">
              <a:avLst/>
            </a:prstGeom>
            <a:solidFill>
              <a:srgbClr val="FFC00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42" name="Arrow: Chevron 41">
              <a:extLst>
                <a:ext uri="{FF2B5EF4-FFF2-40B4-BE49-F238E27FC236}">
                  <a16:creationId xmlns:a16="http://schemas.microsoft.com/office/drawing/2014/main" id="{A8901010-09BF-F7EF-FA33-6DDC8BDE22F4}"/>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62818626"/>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1B657-040E-2533-1E26-55F47BCEDFB0}"/>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B23DEE43-58EF-B934-B9F6-6895041BA04F}"/>
              </a:ext>
            </a:extLst>
          </p:cNvPr>
          <p:cNvSpPr/>
          <p:nvPr/>
        </p:nvSpPr>
        <p:spPr>
          <a:xfrm>
            <a:off x="-1" y="4523077"/>
            <a:ext cx="9144001" cy="62755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6" name="Rectangle 35">
            <a:extLst>
              <a:ext uri="{FF2B5EF4-FFF2-40B4-BE49-F238E27FC236}">
                <a16:creationId xmlns:a16="http://schemas.microsoft.com/office/drawing/2014/main" id="{21677B70-05AE-8D1B-A583-D10ADCE091FD}"/>
              </a:ext>
            </a:extLst>
          </p:cNvPr>
          <p:cNvSpPr/>
          <p:nvPr/>
        </p:nvSpPr>
        <p:spPr>
          <a:xfrm>
            <a:off x="180474" y="4291554"/>
            <a:ext cx="2876235" cy="806129"/>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00000"/>
                </a:solidFill>
                <a:effectLst/>
                <a:uLnTx/>
                <a:uFillTx/>
                <a:latin typeface="helvetica neue medium"/>
                <a:sym typeface="Helvetica Neue"/>
              </a:rPr>
              <a:t> </a:t>
            </a:r>
            <a:endParaRPr kumimoji="0" lang="en-GB" sz="800" b="0" i="0" u="none" strike="noStrike" kern="0" cap="none" spc="0" normalizeH="0" baseline="0" noProof="0">
              <a:ln>
                <a:noFill/>
              </a:ln>
              <a:solidFill>
                <a:srgbClr val="000000"/>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p:txBody>
      </p:sp>
      <p:sp>
        <p:nvSpPr>
          <p:cNvPr id="3" name="Rectangle 2">
            <a:extLst>
              <a:ext uri="{FF2B5EF4-FFF2-40B4-BE49-F238E27FC236}">
                <a16:creationId xmlns:a16="http://schemas.microsoft.com/office/drawing/2014/main" id="{9DF6AC88-B1CA-847E-2094-9CD04B496884}"/>
              </a:ext>
            </a:extLst>
          </p:cNvPr>
          <p:cNvSpPr/>
          <p:nvPr/>
        </p:nvSpPr>
        <p:spPr>
          <a:xfrm>
            <a:off x="180474" y="771873"/>
            <a:ext cx="2876235" cy="3454211"/>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algn="l" defTabSz="685800" hangingPunct="1">
              <a:spcAft>
                <a:spcPts val="450"/>
              </a:spcAft>
            </a:pPr>
            <a:r>
              <a:rPr lang="en-US" sz="800" i="1">
                <a:solidFill>
                  <a:srgbClr val="1F355E"/>
                </a:solidFill>
                <a:latin typeface="Arial" panose="020B0604020202020204" pitchFamily="34" charset="0"/>
                <a:cs typeface="Arial" panose="020B0604020202020204" pitchFamily="34" charset="0"/>
              </a:rPr>
              <a:t>Empower our patients to make informed and meaningful choices about their health and care, while simultaneously empowering </a:t>
            </a:r>
            <a:r>
              <a:rPr lang="en-GB" sz="800" i="1" kern="1200">
                <a:solidFill>
                  <a:srgbClr val="1F355E"/>
                </a:solidFill>
                <a:latin typeface="Arial" panose="020B0604020202020204" pitchFamily="34" charset="0"/>
                <a:cs typeface="Arial" panose="020B0604020202020204" pitchFamily="34" charset="0"/>
              </a:rPr>
              <a:t>our staff to work more efficiently, safely and effectively for our patients.</a:t>
            </a: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Patients lack support to manage their own health</a:t>
            </a: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High volume of systems is challenging for users and hinders ability of our clinicians to get a single view of an individual patient</a:t>
            </a:r>
          </a:p>
          <a:p>
            <a:pPr marL="171450" indent="-171450" algn="l" defTabSz="685800" hangingPunct="1">
              <a:buFont typeface="Arial" panose="020B0604020202020204" pitchFamily="34" charset="0"/>
              <a:buChar char="•"/>
            </a:pPr>
            <a:r>
              <a:rPr lang="en-GB" sz="800">
                <a:solidFill>
                  <a:srgbClr val="1F355E"/>
                </a:solidFill>
                <a:latin typeface="Arial" panose="020B0604020202020204" pitchFamily="34" charset="0"/>
                <a:cs typeface="Arial" panose="020B0604020202020204" pitchFamily="34" charset="0"/>
              </a:rPr>
              <a:t>Some clinical services l</a:t>
            </a:r>
            <a:r>
              <a:rPr lang="en-GB" sz="800" u="none" strike="noStrike">
                <a:solidFill>
                  <a:srgbClr val="1F355E"/>
                </a:solidFill>
                <a:effectLst/>
                <a:latin typeface="Arial" panose="020B0604020202020204" pitchFamily="34" charset="0"/>
                <a:cs typeface="Arial" panose="020B0604020202020204" pitchFamily="34" charset="0"/>
              </a:rPr>
              <a:t>ack </a:t>
            </a:r>
            <a:r>
              <a:rPr lang="en-GB" sz="800">
                <a:solidFill>
                  <a:srgbClr val="1F355E"/>
                </a:solidFill>
                <a:latin typeface="Arial" panose="020B0604020202020204" pitchFamily="34" charset="0"/>
                <a:cs typeface="Arial" panose="020B0604020202020204" pitchFamily="34" charset="0"/>
              </a:rPr>
              <a:t>a </a:t>
            </a:r>
            <a:r>
              <a:rPr lang="en-GB" sz="800" u="none" strike="noStrike">
                <a:solidFill>
                  <a:srgbClr val="1F355E"/>
                </a:solidFill>
                <a:effectLst/>
                <a:latin typeface="Arial" panose="020B0604020202020204" pitchFamily="34" charset="0"/>
                <a:cs typeface="Arial" panose="020B0604020202020204" pitchFamily="34" charset="0"/>
              </a:rPr>
              <a:t>consistent clinical record and have continued reliance on paper-based systems</a:t>
            </a: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Existing systems are not consistently intuitive and don’t meet all the needs of our clinicians </a:t>
            </a: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19" name="Arrow: Pentagon 18">
            <a:extLst>
              <a:ext uri="{FF2B5EF4-FFF2-40B4-BE49-F238E27FC236}">
                <a16:creationId xmlns:a16="http://schemas.microsoft.com/office/drawing/2014/main" id="{B648F585-0A7B-906B-0529-659D3BFA4212}"/>
              </a:ext>
            </a:extLst>
          </p:cNvPr>
          <p:cNvSpPr/>
          <p:nvPr/>
        </p:nvSpPr>
        <p:spPr>
          <a:xfrm>
            <a:off x="180474" y="587216"/>
            <a:ext cx="2948944" cy="369313"/>
          </a:xfrm>
          <a:prstGeom prst="homePlate">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2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Technology &amp; Digital</a:t>
            </a:r>
          </a:p>
        </p:txBody>
      </p:sp>
      <p:sp>
        <p:nvSpPr>
          <p:cNvPr id="23" name="Rectangle 22">
            <a:extLst>
              <a:ext uri="{FF2B5EF4-FFF2-40B4-BE49-F238E27FC236}">
                <a16:creationId xmlns:a16="http://schemas.microsoft.com/office/drawing/2014/main" id="{8915B1DC-2FC6-6C5F-B58A-0C3EFCA39C6B}"/>
              </a:ext>
            </a:extLst>
          </p:cNvPr>
          <p:cNvSpPr/>
          <p:nvPr/>
        </p:nvSpPr>
        <p:spPr>
          <a:xfrm>
            <a:off x="427271" y="3220239"/>
            <a:ext cx="2550541" cy="995538"/>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171450" indent="-171450" algn="l" defTabSz="685800" hangingPunct="1">
              <a:buFont typeface="Arial" panose="020B0604020202020204" pitchFamily="34" charset="0"/>
              <a:buChar char="•"/>
            </a:pPr>
            <a:r>
              <a:rPr lang="en-GB" sz="800" b="0">
                <a:solidFill>
                  <a:srgbClr val="1F355E"/>
                </a:solidFill>
                <a:latin typeface="Arial" panose="020B0604020202020204" pitchFamily="34" charset="0"/>
                <a:cs typeface="Arial" panose="020B0604020202020204" pitchFamily="34" charset="0"/>
              </a:rPr>
              <a:t>P</a:t>
            </a:r>
            <a:r>
              <a:rPr lang="en-GB" sz="800" b="0" i="0" u="none" strike="noStrike">
                <a:solidFill>
                  <a:srgbClr val="1F355E"/>
                </a:solidFill>
                <a:effectLst/>
                <a:latin typeface="Arial" panose="020B0604020202020204" pitchFamily="34" charset="0"/>
                <a:cs typeface="Arial" panose="020B0604020202020204" pitchFamily="34" charset="0"/>
              </a:rPr>
              <a:t>atients are empowered to engage and manage their own care and well-being</a:t>
            </a:r>
          </a:p>
          <a:p>
            <a:pPr marL="171450" indent="-171450" algn="l" defTabSz="685800" hangingPunct="1">
              <a:buFont typeface="Arial" panose="020B0604020202020204" pitchFamily="34" charset="0"/>
              <a:buChar char="•"/>
            </a:pPr>
            <a:r>
              <a:rPr lang="en-GB" sz="800" b="0" i="0" u="none" strike="noStrike">
                <a:solidFill>
                  <a:srgbClr val="1F355E"/>
                </a:solidFill>
                <a:effectLst/>
                <a:latin typeface="Arial" panose="020B0604020202020204" pitchFamily="34" charset="0"/>
                <a:cs typeface="Arial" panose="020B0604020202020204" pitchFamily="34" charset="0"/>
              </a:rPr>
              <a:t>Patients receive care that is personalised to them and informed by their entire clinical background</a:t>
            </a:r>
          </a:p>
          <a:p>
            <a:pPr marL="171450" indent="-171450" algn="l" defTabSz="685800" hangingPunct="1">
              <a:buFont typeface="Arial" panose="020B0604020202020204" pitchFamily="34" charset="0"/>
              <a:buChar char="•"/>
            </a:pPr>
            <a:r>
              <a:rPr lang="en-GB" sz="800" b="0" i="0" u="none" strike="noStrike">
                <a:solidFill>
                  <a:srgbClr val="1F355E"/>
                </a:solidFill>
                <a:effectLst/>
                <a:latin typeface="Arial" panose="020B0604020202020204" pitchFamily="34" charset="0"/>
                <a:cs typeface="Arial" panose="020B0604020202020204" pitchFamily="34" charset="0"/>
              </a:rPr>
              <a:t>Clinicians access a minimal number of clinical systems, and can easily view and find all the relevant information</a:t>
            </a:r>
          </a:p>
          <a:p>
            <a:pPr marL="128588" marR="0" lvl="0" indent="-12858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endParaRPr>
          </a:p>
        </p:txBody>
      </p:sp>
      <p:sp>
        <p:nvSpPr>
          <p:cNvPr id="25" name="Rectangle 24">
            <a:extLst>
              <a:ext uri="{FF2B5EF4-FFF2-40B4-BE49-F238E27FC236}">
                <a16:creationId xmlns:a16="http://schemas.microsoft.com/office/drawing/2014/main" id="{E61EA6B6-C2F6-1D45-C1BE-D3027B2E16D6}"/>
              </a:ext>
            </a:extLst>
          </p:cNvPr>
          <p:cNvSpPr/>
          <p:nvPr/>
        </p:nvSpPr>
        <p:spPr>
          <a:xfrm>
            <a:off x="3205242" y="1955842"/>
            <a:ext cx="5559759" cy="180000"/>
          </a:xfrm>
          <a:prstGeom prst="rect">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prstClr val="white"/>
                </a:solidFill>
                <a:effectLst/>
                <a:uLnTx/>
                <a:uFillTx/>
                <a:latin typeface="Helvetica Neue Medium"/>
                <a:sym typeface="Helvetica Neue"/>
              </a:rPr>
              <a:t>Solutions</a:t>
            </a:r>
            <a:endParaRPr kumimoji="0" lang="en-GB" sz="800" b="1" i="1" u="none" strike="noStrike" kern="1200" cap="none" spc="0" normalizeH="0" baseline="0" noProof="0">
              <a:ln>
                <a:noFill/>
              </a:ln>
              <a:solidFill>
                <a:prstClr val="white"/>
              </a:solidFill>
              <a:effectLst/>
              <a:uLnTx/>
              <a:uFillTx/>
              <a:latin typeface="Helvetica Neue Medium"/>
              <a:sym typeface="Helvetica Neue"/>
            </a:endParaRPr>
          </a:p>
        </p:txBody>
      </p:sp>
      <p:sp>
        <p:nvSpPr>
          <p:cNvPr id="24" name="Rectangle 23">
            <a:extLst>
              <a:ext uri="{FF2B5EF4-FFF2-40B4-BE49-F238E27FC236}">
                <a16:creationId xmlns:a16="http://schemas.microsoft.com/office/drawing/2014/main" id="{C0419A43-B69E-04CE-25B1-3D4D8FC65D75}"/>
              </a:ext>
            </a:extLst>
          </p:cNvPr>
          <p:cNvSpPr/>
          <p:nvPr/>
        </p:nvSpPr>
        <p:spPr>
          <a:xfrm>
            <a:off x="3205243" y="587216"/>
            <a:ext cx="5559759" cy="180000"/>
          </a:xfrm>
          <a:prstGeom prst="rect">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prstClr val="white"/>
                </a:solidFill>
                <a:effectLst/>
                <a:uLnTx/>
                <a:uFillTx/>
                <a:latin typeface="Helvetica Neue Medium"/>
                <a:sym typeface="Helvetica Neue"/>
              </a:rPr>
              <a:t>Priorities</a:t>
            </a:r>
            <a:endParaRPr kumimoji="0" lang="en-GB" sz="800" b="1" i="1" u="none" strike="noStrike" kern="1200" cap="none" spc="0" normalizeH="0" baseline="0" noProof="0">
              <a:ln>
                <a:noFill/>
              </a:ln>
              <a:solidFill>
                <a:prstClr val="white"/>
              </a:solidFill>
              <a:effectLst/>
              <a:uLnTx/>
              <a:uFillTx/>
              <a:latin typeface="Helvetica Neue Medium"/>
              <a:sym typeface="Helvetica Neue"/>
            </a:endParaRPr>
          </a:p>
        </p:txBody>
      </p:sp>
      <p:sp>
        <p:nvSpPr>
          <p:cNvPr id="26" name="Rectangle 25">
            <a:extLst>
              <a:ext uri="{FF2B5EF4-FFF2-40B4-BE49-F238E27FC236}">
                <a16:creationId xmlns:a16="http://schemas.microsoft.com/office/drawing/2014/main" id="{3B7FFDC3-DDD9-4D65-773B-E2A1BBFCADB7}"/>
              </a:ext>
            </a:extLst>
          </p:cNvPr>
          <p:cNvSpPr/>
          <p:nvPr/>
        </p:nvSpPr>
        <p:spPr>
          <a:xfrm>
            <a:off x="3205242" y="790708"/>
            <a:ext cx="2758851" cy="545685"/>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1. </a:t>
            </a:r>
            <a:r>
              <a:rPr lang="en-GB" sz="800" b="0" i="0" u="none" strike="noStrike">
                <a:solidFill>
                  <a:srgbClr val="1F355E"/>
                </a:solidFill>
                <a:effectLst/>
                <a:latin typeface="Arial" panose="020B0604020202020204" pitchFamily="34" charset="0"/>
                <a:cs typeface="Arial" panose="020B0604020202020204" pitchFamily="34" charset="0"/>
              </a:rPr>
              <a:t>Replace and consolidate existing systems, optimising what already exists and </a:t>
            </a:r>
            <a:r>
              <a:rPr lang="en-GB" sz="800" b="0">
                <a:solidFill>
                  <a:srgbClr val="1F355E"/>
                </a:solidFill>
                <a:latin typeface="Arial" panose="020B0604020202020204" pitchFamily="34" charset="0"/>
                <a:cs typeface="Arial" panose="020B0604020202020204" pitchFamily="34" charset="0"/>
              </a:rPr>
              <a:t>ensuring meaningful integration between systems that will remain post consolidation</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7" name="Rectangle 26">
            <a:extLst>
              <a:ext uri="{FF2B5EF4-FFF2-40B4-BE49-F238E27FC236}">
                <a16:creationId xmlns:a16="http://schemas.microsoft.com/office/drawing/2014/main" id="{C4115165-3CA0-E485-218F-7D4F30F1EA3A}"/>
              </a:ext>
            </a:extLst>
          </p:cNvPr>
          <p:cNvSpPr/>
          <p:nvPr/>
        </p:nvSpPr>
        <p:spPr>
          <a:xfrm>
            <a:off x="6006151" y="790708"/>
            <a:ext cx="2758851" cy="545685"/>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2. </a:t>
            </a:r>
            <a:r>
              <a:rPr lang="en-GB" sz="800" b="0" i="0" u="none" strike="noStrike">
                <a:solidFill>
                  <a:srgbClr val="1F355E"/>
                </a:solidFill>
                <a:effectLst/>
                <a:latin typeface="Arial" panose="020B0604020202020204" pitchFamily="34" charset="0"/>
                <a:cs typeface="Arial" panose="020B0604020202020204" pitchFamily="34" charset="0"/>
              </a:rPr>
              <a:t>Enhance patient-facing digital solutions to empower patients and residents to manage their own care whilst also promoting digital inclusion </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9" name="Rectangle 28">
            <a:extLst>
              <a:ext uri="{FF2B5EF4-FFF2-40B4-BE49-F238E27FC236}">
                <a16:creationId xmlns:a16="http://schemas.microsoft.com/office/drawing/2014/main" id="{FC1565B5-C7C9-9668-6E73-A861509B4C87}"/>
              </a:ext>
            </a:extLst>
          </p:cNvPr>
          <p:cNvSpPr/>
          <p:nvPr/>
        </p:nvSpPr>
        <p:spPr>
          <a:xfrm>
            <a:off x="3205242" y="1364669"/>
            <a:ext cx="2758851" cy="545685"/>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3. </a:t>
            </a:r>
            <a:r>
              <a:rPr lang="en-US" sz="800" b="0" i="0" u="none" strike="noStrike">
                <a:solidFill>
                  <a:srgbClr val="1F355E"/>
                </a:solidFill>
                <a:effectLst/>
                <a:latin typeface="Arial" panose="020B0604020202020204" pitchFamily="34" charset="0"/>
                <a:cs typeface="Arial" panose="020B0604020202020204" pitchFamily="34" charset="0"/>
              </a:rPr>
              <a:t>Focus on intuitive user centered and collaborative </a:t>
            </a:r>
            <a:r>
              <a:rPr lang="en-US" sz="800" b="0">
                <a:solidFill>
                  <a:srgbClr val="1F355E"/>
                </a:solidFill>
                <a:latin typeface="Arial" panose="020B0604020202020204" pitchFamily="34" charset="0"/>
                <a:cs typeface="Arial" panose="020B0604020202020204" pitchFamily="34" charset="0"/>
              </a:rPr>
              <a:t>solutions</a:t>
            </a:r>
            <a:r>
              <a:rPr lang="en-US" sz="800" b="0" i="0" u="none" strike="noStrike">
                <a:solidFill>
                  <a:srgbClr val="1F355E"/>
                </a:solidFill>
                <a:effectLst/>
                <a:latin typeface="Arial" panose="020B0604020202020204" pitchFamily="34" charset="0"/>
                <a:cs typeface="Arial" panose="020B0604020202020204" pitchFamily="34" charset="0"/>
              </a:rPr>
              <a:t> to provide an opportunity to transform ways of working</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30" name="Rectangle 29">
            <a:extLst>
              <a:ext uri="{FF2B5EF4-FFF2-40B4-BE49-F238E27FC236}">
                <a16:creationId xmlns:a16="http://schemas.microsoft.com/office/drawing/2014/main" id="{B4BDB9C1-EBB9-168E-75B7-61B0A1D5196D}"/>
              </a:ext>
            </a:extLst>
          </p:cNvPr>
          <p:cNvSpPr/>
          <p:nvPr/>
        </p:nvSpPr>
        <p:spPr>
          <a:xfrm>
            <a:off x="6006151" y="1364669"/>
            <a:ext cx="2758851" cy="545685"/>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algn="l" defTabSz="685800" hangingPunct="1"/>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4. </a:t>
            </a:r>
            <a:r>
              <a:rPr lang="en-GB" sz="800" b="0" kern="1200">
                <a:solidFill>
                  <a:srgbClr val="1F355E"/>
                </a:solidFill>
                <a:latin typeface="Arial" panose="020B0604020202020204" pitchFamily="34" charset="0"/>
                <a:cs typeface="Arial" panose="020B0604020202020204" pitchFamily="34" charset="0"/>
              </a:rPr>
              <a:t>Adopt </a:t>
            </a:r>
            <a:r>
              <a:rPr lang="en-GB" sz="800" b="0" i="0" u="none" strike="noStrike">
                <a:solidFill>
                  <a:srgbClr val="1F355E"/>
                </a:solidFill>
                <a:effectLst/>
                <a:latin typeface="Arial" panose="020B0604020202020204" pitchFamily="34" charset="0"/>
                <a:cs typeface="Arial" panose="020B0604020202020204" pitchFamily="34" charset="0"/>
              </a:rPr>
              <a:t>a consistent clinical record system in primary and community care and MH &amp; LD, while enhancing integration of existing clinical systems, with a view to building a single view of a patient’s record</a:t>
            </a:r>
            <a:endParaRPr lang="en-GB" sz="800" kern="1200">
              <a:solidFill>
                <a:srgbClr val="1F355E"/>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C356A4C4-DD76-335E-BB1F-A858F7A28D8A}"/>
              </a:ext>
            </a:extLst>
          </p:cNvPr>
          <p:cNvSpPr/>
          <p:nvPr/>
        </p:nvSpPr>
        <p:spPr>
          <a:xfrm>
            <a:off x="3205242" y="2190538"/>
            <a:ext cx="2757600" cy="1420316"/>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algn="l" rtl="0" fontAlgn="base"/>
            <a:r>
              <a:rPr lang="en-GB" sz="800" b="1" i="0" u="none" strike="noStrike">
                <a:solidFill>
                  <a:srgbClr val="1F355E"/>
                </a:solidFill>
                <a:effectLst/>
                <a:latin typeface="Arial" panose="020B0604020202020204" pitchFamily="34" charset="0"/>
                <a:cs typeface="Arial" panose="020B0604020202020204" pitchFamily="34" charset="0"/>
              </a:rPr>
              <a:t>Integrated EPR </a:t>
            </a:r>
            <a:r>
              <a:rPr lang="en-GB" sz="800">
                <a:solidFill>
                  <a:srgbClr val="1F355E"/>
                </a:solidFill>
                <a:latin typeface="Arial" panose="020B0604020202020204" pitchFamily="34" charset="0"/>
                <a:cs typeface="Arial" panose="020B0604020202020204" pitchFamily="34" charset="0"/>
              </a:rPr>
              <a:t>Model</a:t>
            </a:r>
            <a:endParaRPr lang="en-GB" sz="800" b="1" i="0" u="none" strike="noStrike">
              <a:solidFill>
                <a:srgbClr val="1F355E"/>
              </a:solidFill>
              <a:effectLst/>
              <a:latin typeface="Arial" panose="020B0604020202020204" pitchFamily="34" charset="0"/>
              <a:cs typeface="Arial" panose="020B0604020202020204" pitchFamily="34" charset="0"/>
            </a:endParaRPr>
          </a:p>
          <a:p>
            <a:pPr algn="l" rtl="0" fontAlgn="base"/>
            <a:r>
              <a:rPr lang="en-GB" sz="800" b="0" i="0" u="none" strike="noStrike">
                <a:solidFill>
                  <a:srgbClr val="1F355E"/>
                </a:solidFill>
                <a:effectLst/>
                <a:latin typeface="Arial" panose="020B0604020202020204" pitchFamily="34" charset="0"/>
                <a:cs typeface="Arial" panose="020B0604020202020204" pitchFamily="34" charset="0"/>
              </a:rPr>
              <a:t>Implementing an integrated EPR model across the entire health board</a:t>
            </a:r>
            <a:r>
              <a:rPr lang="en-GB" sz="800" b="0">
                <a:solidFill>
                  <a:srgbClr val="1F355E"/>
                </a:solidFill>
                <a:latin typeface="Arial" panose="020B0604020202020204" pitchFamily="34" charset="0"/>
                <a:cs typeface="Arial" panose="020B0604020202020204" pitchFamily="34" charset="0"/>
              </a:rPr>
              <a:t> with a strategy that includes an approach to incorporating interim clinical systems such as those required for</a:t>
            </a:r>
            <a:r>
              <a:rPr lang="en-GB" sz="800" b="0" i="0" u="none" strike="noStrike">
                <a:solidFill>
                  <a:srgbClr val="1F355E"/>
                </a:solidFill>
                <a:effectLst/>
                <a:latin typeface="Arial" panose="020B0604020202020204" pitchFamily="34" charset="0"/>
                <a:cs typeface="Arial" panose="020B0604020202020204" pitchFamily="34" charset="0"/>
              </a:rPr>
              <a:t> MH&amp; LD and primary and community care. The EPR model </a:t>
            </a:r>
            <a:r>
              <a:rPr lang="en-GB" sz="800" b="0">
                <a:solidFill>
                  <a:srgbClr val="1F355E"/>
                </a:solidFill>
                <a:latin typeface="Arial" panose="020B0604020202020204" pitchFamily="34" charset="0"/>
                <a:cs typeface="Arial" panose="020B0604020202020204" pitchFamily="34" charset="0"/>
              </a:rPr>
              <a:t>c</a:t>
            </a:r>
            <a:r>
              <a:rPr lang="en-GB" sz="800" b="0" i="0" u="none" strike="noStrike">
                <a:solidFill>
                  <a:srgbClr val="1F355E"/>
                </a:solidFill>
                <a:effectLst/>
                <a:latin typeface="Arial" panose="020B0604020202020204" pitchFamily="34" charset="0"/>
                <a:cs typeface="Arial" panose="020B0604020202020204" pitchFamily="34" charset="0"/>
              </a:rPr>
              <a:t>onsolidates multiple patient record functions into a single front facing solution. Where possible, users can access the EPR solution through</a:t>
            </a:r>
            <a:r>
              <a:rPr lang="en-GB" sz="800" b="0">
                <a:solidFill>
                  <a:srgbClr val="1F355E"/>
                </a:solidFill>
                <a:latin typeface="Arial" panose="020B0604020202020204" pitchFamily="34" charset="0"/>
                <a:cs typeface="Arial" panose="020B0604020202020204" pitchFamily="34" charset="0"/>
              </a:rPr>
              <a:t> </a:t>
            </a:r>
            <a:r>
              <a:rPr lang="en-GB" sz="800" b="0" i="0" u="none" strike="noStrike">
                <a:solidFill>
                  <a:srgbClr val="1F355E"/>
                </a:solidFill>
                <a:effectLst/>
                <a:latin typeface="Arial" panose="020B0604020202020204" pitchFamily="34" charset="0"/>
                <a:cs typeface="Arial" panose="020B0604020202020204" pitchFamily="34" charset="0"/>
              </a:rPr>
              <a:t>all existing clinical systems, and where this is not possible, these clinical systems are replaced or meaningfully integrated. </a:t>
            </a:r>
          </a:p>
        </p:txBody>
      </p:sp>
      <p:sp>
        <p:nvSpPr>
          <p:cNvPr id="7" name="Rectangle 6">
            <a:extLst>
              <a:ext uri="{FF2B5EF4-FFF2-40B4-BE49-F238E27FC236}">
                <a16:creationId xmlns:a16="http://schemas.microsoft.com/office/drawing/2014/main" id="{C50995DB-88B9-09AB-1506-D8EA98BCD9F0}"/>
              </a:ext>
            </a:extLst>
          </p:cNvPr>
          <p:cNvSpPr/>
          <p:nvPr/>
        </p:nvSpPr>
        <p:spPr>
          <a:xfrm>
            <a:off x="6007402" y="3665552"/>
            <a:ext cx="2757600" cy="1420316"/>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a:solidFill>
                  <a:srgbClr val="1F355E"/>
                </a:solidFill>
                <a:effectLst/>
                <a:latin typeface="Arial" panose="020B0604020202020204" pitchFamily="34" charset="0"/>
                <a:cs typeface="Arial" panose="020B0604020202020204" pitchFamily="34" charset="0"/>
              </a:rPr>
              <a:t>Filling Core Digital Gaps in Clinical Programmes</a:t>
            </a:r>
          </a:p>
          <a:p>
            <a:pPr algn="l" defTabSz="825500"/>
            <a:r>
              <a:rPr lang="en-US" sz="800" b="0" i="0" u="none" strike="noStrike">
                <a:solidFill>
                  <a:srgbClr val="1F355E"/>
                </a:solidFill>
                <a:effectLst/>
                <a:latin typeface="Arial" panose="020B0604020202020204" pitchFamily="34" charset="0"/>
                <a:cs typeface="Arial" panose="020B0604020202020204" pitchFamily="34" charset="0"/>
              </a:rPr>
              <a:t>Replacing and consolidating legacy paper systems across mental health, learning disabilities and </a:t>
            </a:r>
            <a:r>
              <a:rPr lang="en-US" sz="800" b="0">
                <a:solidFill>
                  <a:srgbClr val="1F355E"/>
                </a:solidFill>
                <a:latin typeface="Arial" panose="020B0604020202020204" pitchFamily="34" charset="0"/>
                <a:cs typeface="Arial" panose="020B0604020202020204" pitchFamily="34" charset="0"/>
              </a:rPr>
              <a:t>care closer to home</a:t>
            </a:r>
            <a:r>
              <a:rPr lang="en-US" sz="800" b="0" i="0" u="none" strike="noStrike">
                <a:solidFill>
                  <a:srgbClr val="1F355E"/>
                </a:solidFill>
                <a:effectLst/>
                <a:latin typeface="Arial" panose="020B0604020202020204" pitchFamily="34" charset="0"/>
                <a:cs typeface="Arial" panose="020B0604020202020204" pitchFamily="34" charset="0"/>
              </a:rPr>
              <a:t> into a new consistent digital clinical record system. This will ensure patient information can be more reliably accessed and to transform ways of working, delivering benefits through moving away from paper-based processes. Additionally, addressing the need for dependable IT </a:t>
            </a:r>
            <a:r>
              <a:rPr lang="en-US" sz="800" b="0">
                <a:solidFill>
                  <a:srgbClr val="1F355E"/>
                </a:solidFill>
                <a:latin typeface="Arial" panose="020B0604020202020204" pitchFamily="34" charset="0"/>
                <a:cs typeface="Arial" panose="020B0604020202020204" pitchFamily="34" charset="0"/>
              </a:rPr>
              <a:t>equipment and hardware for our clinicians.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 name="Rectangle 7">
            <a:extLst>
              <a:ext uri="{FF2B5EF4-FFF2-40B4-BE49-F238E27FC236}">
                <a16:creationId xmlns:a16="http://schemas.microsoft.com/office/drawing/2014/main" id="{C576A62A-C41B-22C9-CBEC-1BB3EC59361D}"/>
              </a:ext>
            </a:extLst>
          </p:cNvPr>
          <p:cNvSpPr/>
          <p:nvPr/>
        </p:nvSpPr>
        <p:spPr>
          <a:xfrm>
            <a:off x="6007402" y="2190536"/>
            <a:ext cx="2757600" cy="1420316"/>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a:solidFill>
                  <a:srgbClr val="1F355E"/>
                </a:solidFill>
                <a:effectLst/>
                <a:latin typeface="Arial" panose="020B0604020202020204" pitchFamily="34" charset="0"/>
                <a:cs typeface="Arial" panose="020B0604020202020204" pitchFamily="34" charset="0"/>
              </a:rPr>
              <a:t>Patient-Facing Digital Services</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a:solidFill>
                  <a:srgbClr val="1F355E"/>
                </a:solidFill>
                <a:effectLst/>
                <a:latin typeface="Arial" panose="020B0604020202020204" pitchFamily="34" charset="0"/>
                <a:cs typeface="Arial" panose="020B0604020202020204" pitchFamily="34" charset="0"/>
              </a:rPr>
              <a:t>Committing to improving the offering of </a:t>
            </a:r>
            <a:r>
              <a:rPr lang="en-GB" sz="800" b="0">
                <a:solidFill>
                  <a:srgbClr val="1F355E"/>
                </a:solidFill>
                <a:latin typeface="Arial" panose="020B0604020202020204" pitchFamily="34" charset="0"/>
                <a:cs typeface="Arial" panose="020B0604020202020204" pitchFamily="34" charset="0"/>
              </a:rPr>
              <a:t>patient-facing digital services to empower patients to manage their care, including the ability for patients to manage their own appointments, interact with clinicians and report their health and care outcomes in line with Value Based Healthcare priorities. Working towards establishing the NHS Wales App as the single front door for patients in Wales.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 name="Rectangle 9">
            <a:extLst>
              <a:ext uri="{FF2B5EF4-FFF2-40B4-BE49-F238E27FC236}">
                <a16:creationId xmlns:a16="http://schemas.microsoft.com/office/drawing/2014/main" id="{1DA79FED-D407-BCF2-82C4-C268234F54D4}"/>
              </a:ext>
            </a:extLst>
          </p:cNvPr>
          <p:cNvSpPr/>
          <p:nvPr/>
        </p:nvSpPr>
        <p:spPr>
          <a:xfrm>
            <a:off x="3205242" y="3665552"/>
            <a:ext cx="2757600" cy="1420316"/>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a:solidFill>
                  <a:srgbClr val="1F355E"/>
                </a:solidFill>
                <a:effectLst/>
                <a:latin typeface="Arial" panose="020B0604020202020204" pitchFamily="34" charset="0"/>
                <a:cs typeface="Arial" panose="020B0604020202020204" pitchFamily="34" charset="0"/>
              </a:rPr>
              <a:t>Single-sign-on Process</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a:solidFill>
                  <a:srgbClr val="1F355E"/>
                </a:solidFill>
                <a:effectLst/>
                <a:latin typeface="Arial" panose="020B0604020202020204" pitchFamily="34" charset="0"/>
                <a:cs typeface="Arial" panose="020B0604020202020204" pitchFamily="34" charset="0"/>
              </a:rPr>
              <a:t>Implementing an identity management solution which ensures staff only need to log-in once to access all the systems they need for their session. </a:t>
            </a:r>
          </a:p>
        </p:txBody>
      </p:sp>
      <p:sp>
        <p:nvSpPr>
          <p:cNvPr id="35" name="Rectangle 34">
            <a:extLst>
              <a:ext uri="{FF2B5EF4-FFF2-40B4-BE49-F238E27FC236}">
                <a16:creationId xmlns:a16="http://schemas.microsoft.com/office/drawing/2014/main" id="{002CC80C-AC42-5E64-1A8A-BFAC0257149E}"/>
              </a:ext>
            </a:extLst>
          </p:cNvPr>
          <p:cNvSpPr/>
          <p:nvPr/>
        </p:nvSpPr>
        <p:spPr>
          <a:xfrm>
            <a:off x="180474" y="4290849"/>
            <a:ext cx="2876235" cy="180000"/>
          </a:xfrm>
          <a:prstGeom prst="rect">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lang="en-GB" sz="1050" kern="1200">
                <a:solidFill>
                  <a:prstClr val="white"/>
                </a:solidFill>
                <a:latin typeface="Arial Black" panose="020B0A04020102020204" pitchFamily="34" charset="0"/>
              </a:rPr>
              <a:t>K</a:t>
            </a:r>
            <a:r>
              <a:rPr kumimoji="0" lang="en-GB" sz="1050" i="0" u="none" strike="noStrike" kern="1200" cap="none" spc="0" normalizeH="0" baseline="0" noProof="0" err="1">
                <a:ln>
                  <a:noFill/>
                </a:ln>
                <a:solidFill>
                  <a:prstClr val="white"/>
                </a:solidFill>
                <a:effectLst/>
                <a:uLnTx/>
                <a:uFillTx/>
                <a:latin typeface="Arial Black" panose="020B0A04020102020204" pitchFamily="34" charset="0"/>
                <a:sym typeface="Helvetica Neue"/>
              </a:rPr>
              <a:t>ey</a:t>
            </a:r>
            <a:r>
              <a:rPr kumimoji="0" lang="en-GB" sz="1050" i="0" u="none" strike="noStrike" kern="1200" cap="none" spc="0" normalizeH="0" baseline="0" noProof="0">
                <a:ln>
                  <a:noFill/>
                </a:ln>
                <a:solidFill>
                  <a:prstClr val="white"/>
                </a:solidFill>
                <a:effectLst/>
                <a:uLnTx/>
                <a:uFillTx/>
                <a:latin typeface="Arial Black" panose="020B0A04020102020204" pitchFamily="34" charset="0"/>
                <a:sym typeface="Helvetica Neue"/>
              </a:rPr>
              <a:t> Enabling</a:t>
            </a:r>
            <a:r>
              <a:rPr kumimoji="0" lang="en-GB" sz="1050" i="0" u="none" strike="noStrike" kern="1200" cap="none" spc="0" normalizeH="0" baseline="0" noProof="0">
                <a:ln>
                  <a:noFill/>
                </a:ln>
                <a:solidFill>
                  <a:prstClr val="white"/>
                </a:solidFill>
                <a:effectLst/>
                <a:uLnTx/>
                <a:uFillTx/>
                <a:latin typeface="Helvetica Neue Medium"/>
                <a:sym typeface="Helvetica Neue"/>
              </a:rPr>
              <a:t> </a:t>
            </a:r>
            <a:r>
              <a:rPr kumimoji="0" lang="en-GB" sz="1050" i="0" u="none" strike="noStrike" kern="1200" cap="none" spc="0" normalizeH="0" baseline="0" noProof="0">
                <a:ln>
                  <a:noFill/>
                </a:ln>
                <a:solidFill>
                  <a:prstClr val="white"/>
                </a:solidFill>
                <a:effectLst/>
                <a:uLnTx/>
                <a:uFillTx/>
                <a:latin typeface="Arial Black" panose="020B0A04020102020204" pitchFamily="34" charset="0"/>
                <a:sym typeface="Helvetica Neue"/>
              </a:rPr>
              <a:t>Capabilities</a:t>
            </a:r>
            <a:endParaRPr kumimoji="0" lang="en-GB" sz="800" i="1" u="none" strike="noStrike" kern="1200" cap="none" spc="0" normalizeH="0" baseline="0" noProof="0">
              <a:ln>
                <a:noFill/>
              </a:ln>
              <a:solidFill>
                <a:prstClr val="white"/>
              </a:solidFill>
              <a:effectLst/>
              <a:uLnTx/>
              <a:uFillTx/>
              <a:latin typeface="Arial Black" panose="020B0A04020102020204" pitchFamily="34" charset="0"/>
              <a:sym typeface="Helvetica Neue"/>
            </a:endParaRPr>
          </a:p>
        </p:txBody>
      </p:sp>
      <p:sp>
        <p:nvSpPr>
          <p:cNvPr id="37" name="Rectangle: Rounded Corners 36">
            <a:extLst>
              <a:ext uri="{FF2B5EF4-FFF2-40B4-BE49-F238E27FC236}">
                <a16:creationId xmlns:a16="http://schemas.microsoft.com/office/drawing/2014/main" id="{B9009E8B-A5B0-3FF4-5DD6-AA21705D65E6}"/>
              </a:ext>
            </a:extLst>
          </p:cNvPr>
          <p:cNvSpPr/>
          <p:nvPr/>
        </p:nvSpPr>
        <p:spPr>
          <a:xfrm>
            <a:off x="348375" y="4672495"/>
            <a:ext cx="853294" cy="232229"/>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Cyber Security</a:t>
            </a:r>
          </a:p>
        </p:txBody>
      </p:sp>
      <p:sp>
        <p:nvSpPr>
          <p:cNvPr id="38" name="Rectangle: Rounded Corners 37">
            <a:extLst>
              <a:ext uri="{FF2B5EF4-FFF2-40B4-BE49-F238E27FC236}">
                <a16:creationId xmlns:a16="http://schemas.microsoft.com/office/drawing/2014/main" id="{A26F07ED-E946-2976-CD9C-4FF1D28AFEF2}"/>
              </a:ext>
            </a:extLst>
          </p:cNvPr>
          <p:cNvSpPr/>
          <p:nvPr/>
        </p:nvSpPr>
        <p:spPr>
          <a:xfrm>
            <a:off x="2184479" y="4672495"/>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lang="en-GB" sz="800" b="0">
                <a:solidFill>
                  <a:srgbClr val="1F355E"/>
                </a:solidFill>
                <a:latin typeface="Arial" panose="020B0604020202020204" pitchFamily="34" charset="0"/>
                <a:ea typeface="+mn-ea"/>
                <a:cs typeface="Arial" panose="020B0604020202020204" pitchFamily="34" charset="0"/>
                <a:sym typeface="Helvetica Neue Medium"/>
              </a:rPr>
              <a:t>Data standards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39" name="Rectangle: Rounded Corners 38">
            <a:extLst>
              <a:ext uri="{FF2B5EF4-FFF2-40B4-BE49-F238E27FC236}">
                <a16:creationId xmlns:a16="http://schemas.microsoft.com/office/drawing/2014/main" id="{078C9499-AF91-630A-1921-9AFF7330378B}"/>
              </a:ext>
            </a:extLst>
          </p:cNvPr>
          <p:cNvSpPr/>
          <p:nvPr/>
        </p:nvSpPr>
        <p:spPr>
          <a:xfrm>
            <a:off x="1266427" y="4672496"/>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lang="en-GB" sz="800" b="0">
                <a:solidFill>
                  <a:srgbClr val="1F355E"/>
                </a:solidFill>
                <a:latin typeface="Arial" panose="020B0604020202020204" pitchFamily="34" charset="0"/>
                <a:ea typeface="+mn-ea"/>
                <a:cs typeface="Arial" panose="020B0604020202020204" pitchFamily="34" charset="0"/>
                <a:sym typeface="Helvetica Neue Medium"/>
              </a:rPr>
              <a:t>On-Prem / Cloud hosting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pic>
        <p:nvPicPr>
          <p:cNvPr id="14" name="Graphic 13" descr="Double Tap Gesture with solid fill">
            <a:extLst>
              <a:ext uri="{FF2B5EF4-FFF2-40B4-BE49-F238E27FC236}">
                <a16:creationId xmlns:a16="http://schemas.microsoft.com/office/drawing/2014/main" id="{681DD81E-77E5-E238-AAA3-8387EB4CCDA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96393" y="603175"/>
            <a:ext cx="346064" cy="346064"/>
          </a:xfrm>
          <a:prstGeom prst="rect">
            <a:avLst/>
          </a:prstGeom>
        </p:spPr>
      </p:pic>
      <p:sp>
        <p:nvSpPr>
          <p:cNvPr id="40" name="Title 1">
            <a:extLst>
              <a:ext uri="{FF2B5EF4-FFF2-40B4-BE49-F238E27FC236}">
                <a16:creationId xmlns:a16="http://schemas.microsoft.com/office/drawing/2014/main" id="{839C88F1-1D6F-D3F9-D48F-05E8A0A5163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rPr>
              <a:t>Technology &amp; Digital: Overview</a:t>
            </a:r>
            <a:endParaRPr kumimoji="0" lang="en-GB"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endParaRPr>
          </a:p>
        </p:txBody>
      </p:sp>
      <p:sp>
        <p:nvSpPr>
          <p:cNvPr id="6" name="Arrow: Pentagon 5">
            <a:extLst>
              <a:ext uri="{FF2B5EF4-FFF2-40B4-BE49-F238E27FC236}">
                <a16:creationId xmlns:a16="http://schemas.microsoft.com/office/drawing/2014/main" id="{0BF4C176-EABF-3EAA-8AA0-886EF0735F7C}"/>
              </a:ext>
            </a:extLst>
          </p:cNvPr>
          <p:cNvSpPr/>
          <p:nvPr/>
        </p:nvSpPr>
        <p:spPr>
          <a:xfrm>
            <a:off x="180474" y="1540721"/>
            <a:ext cx="1451349" cy="229314"/>
          </a:xfrm>
          <a:prstGeom prst="homePlate">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Current Challenges</a:t>
            </a:r>
          </a:p>
        </p:txBody>
      </p:sp>
      <p:sp>
        <p:nvSpPr>
          <p:cNvPr id="9" name="Arrow: Pentagon 8">
            <a:extLst>
              <a:ext uri="{FF2B5EF4-FFF2-40B4-BE49-F238E27FC236}">
                <a16:creationId xmlns:a16="http://schemas.microsoft.com/office/drawing/2014/main" id="{B374CFE4-C7C4-CB20-C5A5-2A0151AAF69B}"/>
              </a:ext>
            </a:extLst>
          </p:cNvPr>
          <p:cNvSpPr/>
          <p:nvPr/>
        </p:nvSpPr>
        <p:spPr>
          <a:xfrm>
            <a:off x="180474" y="3040112"/>
            <a:ext cx="1451349" cy="229314"/>
          </a:xfrm>
          <a:prstGeom prst="homePlate">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Desired Outcomes</a:t>
            </a:r>
          </a:p>
        </p:txBody>
      </p:sp>
      <p:grpSp>
        <p:nvGrpSpPr>
          <p:cNvPr id="33" name="Group 32">
            <a:extLst>
              <a:ext uri="{FF2B5EF4-FFF2-40B4-BE49-F238E27FC236}">
                <a16:creationId xmlns:a16="http://schemas.microsoft.com/office/drawing/2014/main" id="{5B04B803-3619-8636-FFC2-090A710D33F6}"/>
              </a:ext>
            </a:extLst>
          </p:cNvPr>
          <p:cNvGrpSpPr/>
          <p:nvPr/>
        </p:nvGrpSpPr>
        <p:grpSpPr>
          <a:xfrm>
            <a:off x="-1" y="0"/>
            <a:ext cx="9143998" cy="165595"/>
            <a:chOff x="374266" y="2474302"/>
            <a:chExt cx="13719657" cy="820603"/>
          </a:xfrm>
        </p:grpSpPr>
        <p:sp>
          <p:nvSpPr>
            <p:cNvPr id="12" name="Arrow: Pentagon 11">
              <a:extLst>
                <a:ext uri="{FF2B5EF4-FFF2-40B4-BE49-F238E27FC236}">
                  <a16:creationId xmlns:a16="http://schemas.microsoft.com/office/drawing/2014/main" id="{F035AFF4-C8E9-22AA-86C0-4BFBE41BFC97}"/>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13" name="Arrow: Chevron 12">
              <a:extLst>
                <a:ext uri="{FF2B5EF4-FFF2-40B4-BE49-F238E27FC236}">
                  <a16:creationId xmlns:a16="http://schemas.microsoft.com/office/drawing/2014/main" id="{B49168C4-CD6B-DD40-37D2-69449B581946}"/>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5" name="Arrow: Chevron 14">
              <a:extLst>
                <a:ext uri="{FF2B5EF4-FFF2-40B4-BE49-F238E27FC236}">
                  <a16:creationId xmlns:a16="http://schemas.microsoft.com/office/drawing/2014/main" id="{3EE585B8-C4DC-D5EC-C8F6-9DB1C5F87A33}"/>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6" name="Arrow: Chevron 15">
              <a:extLst>
                <a:ext uri="{FF2B5EF4-FFF2-40B4-BE49-F238E27FC236}">
                  <a16:creationId xmlns:a16="http://schemas.microsoft.com/office/drawing/2014/main" id="{785676C4-87EF-E4FB-E843-AC179A1F2759}"/>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22" name="Arrow: Chevron 21">
              <a:extLst>
                <a:ext uri="{FF2B5EF4-FFF2-40B4-BE49-F238E27FC236}">
                  <a16:creationId xmlns:a16="http://schemas.microsoft.com/office/drawing/2014/main" id="{96BA6FDE-42FE-FADE-09E9-88B1FD9CE654}"/>
                </a:ext>
              </a:extLst>
            </p:cNvPr>
            <p:cNvSpPr/>
            <p:nvPr/>
          </p:nvSpPr>
          <p:spPr>
            <a:xfrm>
              <a:off x="9329198" y="2474302"/>
              <a:ext cx="2487481" cy="820603"/>
            </a:xfrm>
            <a:prstGeom prst="chevron">
              <a:avLst/>
            </a:prstGeom>
            <a:solidFill>
              <a:srgbClr val="FFC00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32" name="Arrow: Chevron 31">
              <a:extLst>
                <a:ext uri="{FF2B5EF4-FFF2-40B4-BE49-F238E27FC236}">
                  <a16:creationId xmlns:a16="http://schemas.microsoft.com/office/drawing/2014/main" id="{FE815581-047D-D866-1897-7C5C1481519D}"/>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1271927042"/>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A6F787-9FF6-960E-4779-19107DC2E8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DFF4CD-6B66-20D2-37D3-65F7B075C8CE}"/>
              </a:ext>
            </a:extLst>
          </p:cNvPr>
          <p:cNvSpPr>
            <a:spLocks noGrp="1"/>
          </p:cNvSpPr>
          <p:nvPr>
            <p:ph type="title"/>
          </p:nvPr>
        </p:nvSpPr>
        <p:spPr>
          <a:xfrm>
            <a:off x="142874" y="3921"/>
            <a:ext cx="8809768" cy="771097"/>
          </a:xfrm>
        </p:spPr>
        <p:txBody>
          <a:bodyPr>
            <a:normAutofit/>
          </a:bodyPr>
          <a:lstStyle/>
          <a:p>
            <a:r>
              <a:rPr lang="en-GB" sz="2000"/>
              <a:t>Key Considerations for the EPR Strategy and final EPR Model</a:t>
            </a:r>
          </a:p>
        </p:txBody>
      </p:sp>
      <p:sp>
        <p:nvSpPr>
          <p:cNvPr id="5" name="Rectangle 4">
            <a:extLst>
              <a:ext uri="{FF2B5EF4-FFF2-40B4-BE49-F238E27FC236}">
                <a16:creationId xmlns:a16="http://schemas.microsoft.com/office/drawing/2014/main" id="{472D1C46-8FF3-4E29-9B01-A71676BE6FF7}"/>
              </a:ext>
            </a:extLst>
          </p:cNvPr>
          <p:cNvSpPr/>
          <p:nvPr/>
        </p:nvSpPr>
        <p:spPr>
          <a:xfrm>
            <a:off x="4629460" y="704167"/>
            <a:ext cx="2128376"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Obsolescence in Parallel Systems</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EPR strategy will set out </a:t>
            </a:r>
            <a:r>
              <a:rPr lang="en-GB" sz="800" b="0">
                <a:solidFill>
                  <a:srgbClr val="1F355E"/>
                </a:solidFill>
                <a:latin typeface="Arial" panose="020B0604020202020204" pitchFamily="34" charset="0"/>
                <a:ea typeface="+mn-ea"/>
                <a:cs typeface="Arial" panose="020B0604020202020204" pitchFamily="34" charset="0"/>
                <a:sym typeface="Helvetica Neue Medium"/>
              </a:rPr>
              <a:t>w</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hat clinical systems currently in use the new EPR model will replace over time and how interim solutions are incorporated</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a:solidFill>
                  <a:srgbClr val="1F355E"/>
                </a:solidFill>
                <a:latin typeface="Arial" panose="020B0604020202020204" pitchFamily="34" charset="0"/>
                <a:ea typeface="+mn-ea"/>
                <a:cs typeface="Arial" panose="020B0604020202020204" pitchFamily="34" charset="0"/>
                <a:sym typeface="Helvetica Neue Medium"/>
              </a:rPr>
              <a:t>This requires clear understanding of contract cycles and upfront planning for when divesting and turning-off duplicative systems could be possible</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a:solidFill>
                  <a:srgbClr val="1F355E"/>
                </a:solidFill>
                <a:latin typeface="Arial" panose="020B0604020202020204" pitchFamily="34" charset="0"/>
                <a:ea typeface="+mn-ea"/>
                <a:cs typeface="Arial" panose="020B0604020202020204" pitchFamily="34" charset="0"/>
                <a:sym typeface="Helvetica Neue Medium"/>
              </a:rPr>
              <a:t>It’s possible that some double running will be required as systems are established to avoid staff losing functionality and this must be built into the EPR strategy where required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7" name="Rectangle 16">
            <a:extLst>
              <a:ext uri="{FF2B5EF4-FFF2-40B4-BE49-F238E27FC236}">
                <a16:creationId xmlns:a16="http://schemas.microsoft.com/office/drawing/2014/main" id="{EC6A4B77-748A-D766-1081-376BB0FAF309}"/>
              </a:ext>
            </a:extLst>
          </p:cNvPr>
          <p:cNvSpPr/>
          <p:nvPr/>
        </p:nvSpPr>
        <p:spPr>
          <a:xfrm>
            <a:off x="2386566" y="2671964"/>
            <a:ext cx="2128376"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Potential EPR Capabilities:</a:t>
            </a:r>
          </a:p>
          <a:p>
            <a:pPr marL="0" marR="0" indent="0" algn="l" defTabSz="825500" rtl="0" fontAlgn="auto" latinLnBrk="0" hangingPunct="0">
              <a:lnSpc>
                <a:spcPct val="100000"/>
              </a:lnSpc>
              <a:spcBef>
                <a:spcPts val="0"/>
              </a:spcBef>
              <a:spcAft>
                <a:spcPts val="0"/>
              </a:spcAft>
              <a:buClrTx/>
              <a:buSzTx/>
              <a:buFontTx/>
              <a:buNone/>
              <a:tabLst/>
            </a:pPr>
            <a:endParaRPr lang="en-US" sz="1050">
              <a:solidFill>
                <a:schemeClr val="tx1"/>
              </a:solidFill>
              <a:latin typeface="+mn-lt"/>
              <a:ea typeface="+mn-ea"/>
              <a:cs typeface="+mn-cs"/>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kumimoji="0" lang="en-GB" sz="1050" i="0" u="none" strike="noStrike" cap="none" spc="0" normalizeH="0" baseline="0">
              <a:ln>
                <a:noFill/>
              </a:ln>
              <a:solidFill>
                <a:schemeClr val="tx1"/>
              </a:solidFill>
              <a:effectLst/>
              <a:uFillTx/>
              <a:latin typeface="+mn-lt"/>
              <a:ea typeface="+mn-ea"/>
              <a:cs typeface="+mn-cs"/>
              <a:sym typeface="Helvetica Neue Medium"/>
            </a:endParaRPr>
          </a:p>
        </p:txBody>
      </p:sp>
      <p:sp>
        <p:nvSpPr>
          <p:cNvPr id="20" name="Rectangle 19">
            <a:extLst>
              <a:ext uri="{FF2B5EF4-FFF2-40B4-BE49-F238E27FC236}">
                <a16:creationId xmlns:a16="http://schemas.microsoft.com/office/drawing/2014/main" id="{A7D28B41-777C-3FAC-B70E-D460F4A3B229}"/>
              </a:ext>
            </a:extLst>
          </p:cNvPr>
          <p:cNvSpPr/>
          <p:nvPr/>
        </p:nvSpPr>
        <p:spPr>
          <a:xfrm>
            <a:off x="4629657" y="2671964"/>
            <a:ext cx="2128376"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System Character:</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Single ‘off the shelf’ solutions bring a risk of vendor lock-in making it difficult to change approach in the future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Fully in-house enterprise solutions take longer to implement and have higher workforce and maintenance costs overall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We will likely adopt a balanced approach with some </a:t>
            </a:r>
            <a:r>
              <a:rPr lang="en-US" sz="800" b="0" err="1">
                <a:solidFill>
                  <a:srgbClr val="1F355E"/>
                </a:solidFill>
                <a:latin typeface="Arial" panose="020B0604020202020204" pitchFamily="34" charset="0"/>
                <a:ea typeface="+mn-ea"/>
                <a:cs typeface="Arial" panose="020B0604020202020204" pitchFamily="34" charset="0"/>
                <a:sym typeface="Helvetica Neue Medium"/>
              </a:rPr>
              <a:t>customised</a:t>
            </a:r>
            <a:r>
              <a:rPr lang="en-US" sz="800" b="0">
                <a:solidFill>
                  <a:srgbClr val="1F355E"/>
                </a:solidFill>
                <a:latin typeface="Arial" panose="020B0604020202020204" pitchFamily="34" charset="0"/>
                <a:ea typeface="+mn-ea"/>
                <a:cs typeface="Arial" panose="020B0604020202020204" pitchFamily="34" charset="0"/>
                <a:sym typeface="Helvetica Neue Medium"/>
              </a:rPr>
              <a:t> third party components and other elements developed more bespoke in-house to meet SBU specific needs </a:t>
            </a:r>
          </a:p>
        </p:txBody>
      </p:sp>
      <p:sp>
        <p:nvSpPr>
          <p:cNvPr id="71" name="Rectangle 70">
            <a:extLst>
              <a:ext uri="{FF2B5EF4-FFF2-40B4-BE49-F238E27FC236}">
                <a16:creationId xmlns:a16="http://schemas.microsoft.com/office/drawing/2014/main" id="{293A3BD3-57AE-6FA3-3705-FDD288CC3022}"/>
              </a:ext>
            </a:extLst>
          </p:cNvPr>
          <p:cNvSpPr/>
          <p:nvPr/>
        </p:nvSpPr>
        <p:spPr>
          <a:xfrm>
            <a:off x="6872750" y="704167"/>
            <a:ext cx="2128376"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a:solidFill>
                  <a:srgbClr val="1F355E"/>
                </a:solidFill>
                <a:latin typeface="Arial" panose="020B0604020202020204" pitchFamily="34" charset="0"/>
                <a:ea typeface="+mn-ea"/>
                <a:cs typeface="Arial" panose="020B0604020202020204" pitchFamily="34" charset="0"/>
                <a:sym typeface="Helvetica Neue Medium"/>
              </a:rPr>
              <a:t>M</a:t>
            </a: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aintenance</a:t>
            </a:r>
            <a:r>
              <a:rPr lang="en-US" sz="800">
                <a:solidFill>
                  <a:srgbClr val="1F355E"/>
                </a:solidFill>
                <a:latin typeface="Arial" panose="020B0604020202020204" pitchFamily="34" charset="0"/>
                <a:ea typeface="+mn-ea"/>
                <a:cs typeface="Arial" panose="020B0604020202020204" pitchFamily="34" charset="0"/>
                <a:sym typeface="Helvetica Neue Medium"/>
              </a:rPr>
              <a:t> &amp; W</a:t>
            </a: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orkforce implications  </a:t>
            </a:r>
            <a:endParaRPr lang="en-US" sz="800" b="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EPR strategy will need to be explicit about the size and skills of the workforce needed for delivery including the procurement, migration and maintenance to any new third party systems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Recurrent maintenance costs will then  need to be built into the SBU financial baseline</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2" name="Rectangle 71">
            <a:extLst>
              <a:ext uri="{FF2B5EF4-FFF2-40B4-BE49-F238E27FC236}">
                <a16:creationId xmlns:a16="http://schemas.microsoft.com/office/drawing/2014/main" id="{8621364D-D3E0-6683-B2D6-57475B472665}"/>
              </a:ext>
            </a:extLst>
          </p:cNvPr>
          <p:cNvSpPr/>
          <p:nvPr/>
        </p:nvSpPr>
        <p:spPr>
          <a:xfrm>
            <a:off x="143473" y="2671964"/>
            <a:ext cx="2128378"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Cost Profile:</a:t>
            </a:r>
            <a:endParaRPr lang="en-US" sz="80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Third party products tend to have higher upfront costs with in-house solutions taking longer to implement and incurring additional costs over the longer term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Developing in-house means we may </a:t>
            </a:r>
            <a:r>
              <a:rPr lang="en-US" sz="800" b="0" err="1">
                <a:solidFill>
                  <a:srgbClr val="1F355E"/>
                </a:solidFill>
                <a:latin typeface="Arial" panose="020B0604020202020204" pitchFamily="34" charset="0"/>
                <a:ea typeface="+mn-ea"/>
                <a:cs typeface="Arial" panose="020B0604020202020204" pitchFamily="34" charset="0"/>
                <a:sym typeface="Helvetica Neue Medium"/>
              </a:rPr>
              <a:t>capitalise</a:t>
            </a:r>
            <a:r>
              <a:rPr lang="en-US" sz="800" b="0">
                <a:solidFill>
                  <a:srgbClr val="1F355E"/>
                </a:solidFill>
                <a:latin typeface="Arial" panose="020B0604020202020204" pitchFamily="34" charset="0"/>
                <a:ea typeface="+mn-ea"/>
                <a:cs typeface="Arial" panose="020B0604020202020204" pitchFamily="34" charset="0"/>
                <a:sym typeface="Helvetica Neue Medium"/>
              </a:rPr>
              <a:t> some of the development costs, compared to the </a:t>
            </a:r>
            <a:r>
              <a:rPr lang="en-US" sz="800" b="0" err="1">
                <a:solidFill>
                  <a:srgbClr val="1F355E"/>
                </a:solidFill>
                <a:latin typeface="Arial" panose="020B0604020202020204" pitchFamily="34" charset="0"/>
                <a:ea typeface="+mn-ea"/>
                <a:cs typeface="Arial" panose="020B0604020202020204" pitchFamily="34" charset="0"/>
                <a:sym typeface="Helvetica Neue Medium"/>
              </a:rPr>
              <a:t>predominanly</a:t>
            </a:r>
            <a:r>
              <a:rPr lang="en-US" sz="800" b="0">
                <a:solidFill>
                  <a:srgbClr val="1F355E"/>
                </a:solidFill>
                <a:latin typeface="Arial" panose="020B0604020202020204" pitchFamily="34" charset="0"/>
                <a:ea typeface="+mn-ea"/>
                <a:cs typeface="Arial" panose="020B0604020202020204" pitchFamily="34" charset="0"/>
                <a:sym typeface="Helvetica Neue Medium"/>
              </a:rPr>
              <a:t> revenue costs if purchasing a third-party solution</a:t>
            </a:r>
          </a:p>
          <a:p>
            <a:pPr marL="171450" indent="-171450" algn="l" defTabSz="825500">
              <a:buFont typeface="Arial" panose="020B0604020202020204" pitchFamily="34" charset="0"/>
              <a:buChar char="•"/>
            </a:pPr>
            <a:r>
              <a:rPr lang="en-US" sz="800" b="0">
                <a:solidFill>
                  <a:srgbClr val="1F355E"/>
                </a:solidFill>
                <a:latin typeface="Arial" panose="020B0604020202020204" pitchFamily="34" charset="0"/>
                <a:ea typeface="+mn-ea"/>
                <a:cs typeface="Arial" panose="020B0604020202020204" pitchFamily="34" charset="0"/>
                <a:sym typeface="Helvetica Neue Medium"/>
              </a:rPr>
              <a:t>Where are the best opportunities for savings following successful implementation and how will we measure them </a:t>
            </a:r>
            <a:endPar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3" name="Rectangle 72">
            <a:extLst>
              <a:ext uri="{FF2B5EF4-FFF2-40B4-BE49-F238E27FC236}">
                <a16:creationId xmlns:a16="http://schemas.microsoft.com/office/drawing/2014/main" id="{34985868-7637-0F01-026E-950850A2116E}"/>
              </a:ext>
            </a:extLst>
          </p:cNvPr>
          <p:cNvSpPr/>
          <p:nvPr/>
        </p:nvSpPr>
        <p:spPr>
          <a:xfrm>
            <a:off x="142874" y="704167"/>
            <a:ext cx="2128378"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a:solidFill>
                  <a:srgbClr val="1F355E"/>
                </a:solidFill>
                <a:latin typeface="Arial" panose="020B0604020202020204" pitchFamily="34" charset="0"/>
                <a:ea typeface="+mn-ea"/>
                <a:cs typeface="Arial" panose="020B0604020202020204" pitchFamily="34" charset="0"/>
                <a:sym typeface="Helvetica Neue Medium"/>
              </a:rPr>
              <a:t>Compatibility and interoperability:</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No EPR system has full clinical or administrative functionality and so designing an EPR strategy means balancing specificity to your needs and what can be achieved with efficient implementation and cost and tailoring.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err="1">
                <a:solidFill>
                  <a:srgbClr val="1F355E"/>
                </a:solidFill>
                <a:latin typeface="Arial" panose="020B0604020202020204" pitchFamily="34" charset="0"/>
                <a:ea typeface="+mn-ea"/>
                <a:cs typeface="Arial" panose="020B0604020202020204" pitchFamily="34" charset="0"/>
                <a:sym typeface="Helvetica Neue Medium"/>
              </a:rPr>
              <a:t>Standardised</a:t>
            </a:r>
            <a:r>
              <a:rPr lang="en-US" sz="800" b="0">
                <a:solidFill>
                  <a:srgbClr val="1F355E"/>
                </a:solidFill>
                <a:latin typeface="Arial" panose="020B0604020202020204" pitchFamily="34" charset="0"/>
                <a:ea typeface="+mn-ea"/>
                <a:cs typeface="Arial" panose="020B0604020202020204" pitchFamily="34" charset="0"/>
                <a:sym typeface="Helvetica Neue Medium"/>
              </a:rPr>
              <a:t> data across SBU will allow improved communication between different systems making it easier to identify biggest gaps in functionality</a:t>
            </a:r>
            <a:endParaRPr lang="en-US" sz="80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lang="en-US" sz="800" b="0">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4" name="Rectangle 73">
            <a:extLst>
              <a:ext uri="{FF2B5EF4-FFF2-40B4-BE49-F238E27FC236}">
                <a16:creationId xmlns:a16="http://schemas.microsoft.com/office/drawing/2014/main" id="{58BB1883-EF16-90B4-EBFD-BAF3877B544C}"/>
              </a:ext>
            </a:extLst>
          </p:cNvPr>
          <p:cNvSpPr/>
          <p:nvPr/>
        </p:nvSpPr>
        <p:spPr>
          <a:xfrm>
            <a:off x="2386167" y="704167"/>
            <a:ext cx="2128378"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Product Lifecycle:</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a:solidFill>
                  <a:srgbClr val="1F355E"/>
                </a:solidFill>
                <a:latin typeface="Arial" panose="020B0604020202020204" pitchFamily="34" charset="0"/>
                <a:ea typeface="+mn-ea"/>
                <a:cs typeface="Arial" panose="020B0604020202020204" pitchFamily="34" charset="0"/>
                <a:sym typeface="Helvetica Neue Medium"/>
              </a:rPr>
              <a:t>The EPR strategy will clearly define expectations around delivery timelines including the implementation of any third party products we may procure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a:solidFill>
                  <a:srgbClr val="1F355E"/>
                </a:solidFill>
                <a:latin typeface="Arial" panose="020B0604020202020204" pitchFamily="34" charset="0"/>
                <a:ea typeface="+mn-ea"/>
                <a:cs typeface="Arial" panose="020B0604020202020204" pitchFamily="34" charset="0"/>
                <a:sym typeface="Helvetica Neue Medium"/>
              </a:rPr>
              <a:t>This will include understanding what aspects of the EPR model can be implemented in parallel and what work will need to be staggered, how updates are made during product use as well as the estimated operating life before replacement is needed (unlikely to be more than 10 years)</a:t>
            </a:r>
          </a:p>
        </p:txBody>
      </p:sp>
      <p:sp>
        <p:nvSpPr>
          <p:cNvPr id="77" name="Rectangle 76">
            <a:extLst>
              <a:ext uri="{FF2B5EF4-FFF2-40B4-BE49-F238E27FC236}">
                <a16:creationId xmlns:a16="http://schemas.microsoft.com/office/drawing/2014/main" id="{C2A0CF68-4495-EE68-BA98-C082E8D746C4}"/>
              </a:ext>
            </a:extLst>
          </p:cNvPr>
          <p:cNvSpPr/>
          <p:nvPr/>
        </p:nvSpPr>
        <p:spPr>
          <a:xfrm>
            <a:off x="6872748" y="2671964"/>
            <a:ext cx="2128378"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Partnership Opportunities: </a:t>
            </a:r>
            <a:endParaRPr lang="en-US" sz="800" b="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Alongside the development of our EPR strategy and the delivery of our future EPR model we will continue to liaise closely with national </a:t>
            </a:r>
            <a:r>
              <a:rPr lang="en-US" sz="800" b="0" err="1">
                <a:solidFill>
                  <a:srgbClr val="1F355E"/>
                </a:solidFill>
                <a:latin typeface="Arial" panose="020B0604020202020204" pitchFamily="34" charset="0"/>
                <a:ea typeface="+mn-ea"/>
                <a:cs typeface="Arial" panose="020B0604020202020204" pitchFamily="34" charset="0"/>
                <a:sym typeface="Helvetica Neue Medium"/>
              </a:rPr>
              <a:t>programmes</a:t>
            </a:r>
            <a:r>
              <a:rPr lang="en-US" sz="800" b="0">
                <a:solidFill>
                  <a:srgbClr val="1F355E"/>
                </a:solidFill>
                <a:latin typeface="Arial" panose="020B0604020202020204" pitchFamily="34" charset="0"/>
                <a:ea typeface="+mn-ea"/>
                <a:cs typeface="Arial" panose="020B0604020202020204" pitchFamily="34" charset="0"/>
                <a:sym typeface="Helvetica Neue Medium"/>
              </a:rPr>
              <a:t> aligning the lifecycle of our solutions to national </a:t>
            </a:r>
            <a:r>
              <a:rPr lang="en-US" sz="800" b="0" err="1">
                <a:solidFill>
                  <a:srgbClr val="1F355E"/>
                </a:solidFill>
                <a:latin typeface="Arial" panose="020B0604020202020204" pitchFamily="34" charset="0"/>
                <a:ea typeface="+mn-ea"/>
                <a:cs typeface="Arial" panose="020B0604020202020204" pitchFamily="34" charset="0"/>
                <a:sym typeface="Helvetica Neue Medium"/>
              </a:rPr>
              <a:t>programmes</a:t>
            </a:r>
            <a:r>
              <a:rPr lang="en-US" sz="800" b="0">
                <a:solidFill>
                  <a:srgbClr val="1F355E"/>
                </a:solidFill>
                <a:latin typeface="Arial" panose="020B0604020202020204" pitchFamily="34" charset="0"/>
                <a:ea typeface="+mn-ea"/>
                <a:cs typeface="Arial" panose="020B0604020202020204" pitchFamily="34" charset="0"/>
                <a:sym typeface="Helvetica Neue Medium"/>
              </a:rPr>
              <a:t> wherever possible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SBU also hope t</a:t>
            </a:r>
            <a:r>
              <a:rPr lang="en-US" sz="800" b="0">
                <a:solidFill>
                  <a:srgbClr val="1F355E"/>
                </a:solidFill>
                <a:latin typeface="Arial" panose="020B0604020202020204" pitchFamily="34" charset="0"/>
                <a:ea typeface="+mn-ea"/>
                <a:cs typeface="Arial" panose="020B0604020202020204" pitchFamily="34" charset="0"/>
                <a:sym typeface="Helvetica Neue Medium"/>
              </a:rPr>
              <a:t>o act as an early innovator for Wales demonstrating the benefits and potential of an EPR approach in supporting improved outcomes </a:t>
            </a: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11" name="Group 10">
            <a:extLst>
              <a:ext uri="{FF2B5EF4-FFF2-40B4-BE49-F238E27FC236}">
                <a16:creationId xmlns:a16="http://schemas.microsoft.com/office/drawing/2014/main" id="{B8EEF1D5-0962-A73E-14B8-A0FEF510365A}"/>
              </a:ext>
            </a:extLst>
          </p:cNvPr>
          <p:cNvGrpSpPr/>
          <p:nvPr/>
        </p:nvGrpSpPr>
        <p:grpSpPr>
          <a:xfrm>
            <a:off x="2569762" y="2852094"/>
            <a:ext cx="1761187" cy="1587239"/>
            <a:chOff x="2552112" y="2854244"/>
            <a:chExt cx="1761187" cy="1587239"/>
          </a:xfrm>
          <a:solidFill>
            <a:schemeClr val="accent1">
              <a:lumMod val="40000"/>
              <a:lumOff val="60000"/>
            </a:schemeClr>
          </a:solidFill>
        </p:grpSpPr>
        <p:sp>
          <p:nvSpPr>
            <p:cNvPr id="90" name="Rectangle: Rounded Corners 89">
              <a:extLst>
                <a:ext uri="{FF2B5EF4-FFF2-40B4-BE49-F238E27FC236}">
                  <a16:creationId xmlns:a16="http://schemas.microsoft.com/office/drawing/2014/main" id="{AFE2F6F8-663D-EBB9-8A02-C9A025BF68C8}"/>
                </a:ext>
              </a:extLst>
            </p:cNvPr>
            <p:cNvSpPr/>
            <p:nvPr/>
          </p:nvSpPr>
          <p:spPr>
            <a:xfrm>
              <a:off x="2557534" y="2854244"/>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mn-lt"/>
                  <a:ea typeface="+mn-ea"/>
                  <a:cs typeface="+mn-cs"/>
                  <a:sym typeface="Helvetica Neue Medium"/>
                </a:rPr>
                <a:t>Compliance alerts</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1" name="Rectangle: Rounded Corners 90">
              <a:extLst>
                <a:ext uri="{FF2B5EF4-FFF2-40B4-BE49-F238E27FC236}">
                  <a16:creationId xmlns:a16="http://schemas.microsoft.com/office/drawing/2014/main" id="{63461D95-1D9D-01A3-C726-86A3E22AE247}"/>
                </a:ext>
              </a:extLst>
            </p:cNvPr>
            <p:cNvSpPr/>
            <p:nvPr/>
          </p:nvSpPr>
          <p:spPr>
            <a:xfrm>
              <a:off x="3448546" y="2854244"/>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mn-lt"/>
                  <a:ea typeface="+mn-ea"/>
                  <a:cs typeface="+mn-cs"/>
                  <a:sym typeface="Helvetica Neue Medium"/>
                </a:rPr>
                <a:t>Bedside Observations </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2" name="Rectangle: Rounded Corners 91">
              <a:extLst>
                <a:ext uri="{FF2B5EF4-FFF2-40B4-BE49-F238E27FC236}">
                  <a16:creationId xmlns:a16="http://schemas.microsoft.com/office/drawing/2014/main" id="{8CFF91ED-2E42-7A78-B0D2-A724CF3D2D45}"/>
                </a:ext>
              </a:extLst>
            </p:cNvPr>
            <p:cNvSpPr/>
            <p:nvPr/>
          </p:nvSpPr>
          <p:spPr>
            <a:xfrm>
              <a:off x="2557534" y="3125246"/>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mn-lt"/>
                  <a:ea typeface="+mn-ea"/>
                  <a:cs typeface="+mn-cs"/>
                  <a:sym typeface="Helvetica Neue Medium"/>
                </a:rPr>
                <a:t>Pre-operative Assessment </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3" name="Rectangle: Rounded Corners 92">
              <a:extLst>
                <a:ext uri="{FF2B5EF4-FFF2-40B4-BE49-F238E27FC236}">
                  <a16:creationId xmlns:a16="http://schemas.microsoft.com/office/drawing/2014/main" id="{9D396596-B505-C8FB-AB5B-047D44CCEB05}"/>
                </a:ext>
              </a:extLst>
            </p:cNvPr>
            <p:cNvSpPr/>
            <p:nvPr/>
          </p:nvSpPr>
          <p:spPr>
            <a:xfrm>
              <a:off x="2557534" y="3396248"/>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mn-lt"/>
                  <a:ea typeface="+mn-ea"/>
                  <a:cs typeface="+mn-cs"/>
                  <a:sym typeface="Helvetica Neue Medium"/>
                </a:rPr>
                <a:t>Patient administration</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4" name="Rectangle: Rounded Corners 93">
              <a:extLst>
                <a:ext uri="{FF2B5EF4-FFF2-40B4-BE49-F238E27FC236}">
                  <a16:creationId xmlns:a16="http://schemas.microsoft.com/office/drawing/2014/main" id="{BF9502CE-ABB0-6673-8A9B-DC9D89C50B8D}"/>
                </a:ext>
              </a:extLst>
            </p:cNvPr>
            <p:cNvSpPr/>
            <p:nvPr/>
          </p:nvSpPr>
          <p:spPr>
            <a:xfrm>
              <a:off x="3448546" y="3125246"/>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mn-lt"/>
                  <a:ea typeface="+mn-ea"/>
                  <a:cs typeface="+mn-cs"/>
                  <a:sym typeface="Helvetica Neue Medium"/>
                </a:rPr>
                <a:t>Maternity  </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5" name="Rectangle: Rounded Corners 94">
              <a:extLst>
                <a:ext uri="{FF2B5EF4-FFF2-40B4-BE49-F238E27FC236}">
                  <a16:creationId xmlns:a16="http://schemas.microsoft.com/office/drawing/2014/main" id="{362AF324-7B8C-2257-1184-17471CCECA67}"/>
                </a:ext>
              </a:extLst>
            </p:cNvPr>
            <p:cNvSpPr/>
            <p:nvPr/>
          </p:nvSpPr>
          <p:spPr>
            <a:xfrm>
              <a:off x="3448546" y="3396248"/>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mn-lt"/>
                  <a:ea typeface="+mn-ea"/>
                  <a:cs typeface="+mn-cs"/>
                  <a:sym typeface="Helvetica Neue Medium"/>
                </a:rPr>
                <a:t>Nursing Care</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6" name="Rectangle: Rounded Corners 95">
              <a:extLst>
                <a:ext uri="{FF2B5EF4-FFF2-40B4-BE49-F238E27FC236}">
                  <a16:creationId xmlns:a16="http://schemas.microsoft.com/office/drawing/2014/main" id="{9A25E8D8-C2F6-1AFD-3AB5-E716CB580CAE}"/>
                </a:ext>
              </a:extLst>
            </p:cNvPr>
            <p:cNvSpPr/>
            <p:nvPr/>
          </p:nvSpPr>
          <p:spPr>
            <a:xfrm>
              <a:off x="3448546" y="3667250"/>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mn-lt"/>
                  <a:ea typeface="+mn-ea"/>
                  <a:cs typeface="+mn-cs"/>
                  <a:sym typeface="Helvetica Neue Medium"/>
                </a:rPr>
                <a:t>Patient flow</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7" name="Rectangle: Rounded Corners 96">
              <a:extLst>
                <a:ext uri="{FF2B5EF4-FFF2-40B4-BE49-F238E27FC236}">
                  <a16:creationId xmlns:a16="http://schemas.microsoft.com/office/drawing/2014/main" id="{B080E0AE-3A6E-6EF2-233F-249D5F8EEC57}"/>
                </a:ext>
              </a:extLst>
            </p:cNvPr>
            <p:cNvSpPr/>
            <p:nvPr/>
          </p:nvSpPr>
          <p:spPr>
            <a:xfrm>
              <a:off x="2557534" y="3938252"/>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mn-lt"/>
                  <a:ea typeface="+mn-ea"/>
                  <a:cs typeface="+mn-cs"/>
                  <a:sym typeface="Helvetica Neue Medium"/>
                </a:rPr>
                <a:t>Records, plans and assessments</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8" name="Rectangle: Rounded Corners 97">
              <a:extLst>
                <a:ext uri="{FF2B5EF4-FFF2-40B4-BE49-F238E27FC236}">
                  <a16:creationId xmlns:a16="http://schemas.microsoft.com/office/drawing/2014/main" id="{C1196F8E-16D0-F990-0B8E-00DCCE59FBB8}"/>
                </a:ext>
              </a:extLst>
            </p:cNvPr>
            <p:cNvSpPr/>
            <p:nvPr/>
          </p:nvSpPr>
          <p:spPr>
            <a:xfrm>
              <a:off x="2557534" y="3667250"/>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mn-lt"/>
                  <a:ea typeface="+mn-ea"/>
                  <a:cs typeface="+mn-cs"/>
                  <a:sym typeface="Helvetica Neue Medium"/>
                </a:rPr>
                <a:t>Workflow management</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9" name="Rectangle: Rounded Corners 98">
              <a:extLst>
                <a:ext uri="{FF2B5EF4-FFF2-40B4-BE49-F238E27FC236}">
                  <a16:creationId xmlns:a16="http://schemas.microsoft.com/office/drawing/2014/main" id="{72461F32-0E12-A620-56F8-B00372084D9A}"/>
                </a:ext>
              </a:extLst>
            </p:cNvPr>
            <p:cNvSpPr/>
            <p:nvPr/>
          </p:nvSpPr>
          <p:spPr>
            <a:xfrm>
              <a:off x="2552112" y="4209254"/>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err="1">
                  <a:solidFill>
                    <a:srgbClr val="1F355E"/>
                  </a:solidFill>
                  <a:latin typeface="+mn-lt"/>
                  <a:ea typeface="+mn-ea"/>
                  <a:cs typeface="+mn-cs"/>
                  <a:sym typeface="Helvetica Neue Medium"/>
                </a:rPr>
                <a:t>ePrescribing</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100" name="Rectangle: Rounded Corners 99">
              <a:extLst>
                <a:ext uri="{FF2B5EF4-FFF2-40B4-BE49-F238E27FC236}">
                  <a16:creationId xmlns:a16="http://schemas.microsoft.com/office/drawing/2014/main" id="{BFD26DC0-6E20-8ADB-46B1-BC14E5729955}"/>
                </a:ext>
              </a:extLst>
            </p:cNvPr>
            <p:cNvSpPr/>
            <p:nvPr/>
          </p:nvSpPr>
          <p:spPr>
            <a:xfrm>
              <a:off x="3460005" y="4200762"/>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mn-lt"/>
                  <a:ea typeface="+mn-ea"/>
                  <a:cs typeface="+mn-cs"/>
                  <a:sym typeface="Helvetica Neue Medium"/>
                </a:rPr>
                <a:t>Mental Health Information</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101" name="Rectangle: Rounded Corners 100">
              <a:extLst>
                <a:ext uri="{FF2B5EF4-FFF2-40B4-BE49-F238E27FC236}">
                  <a16:creationId xmlns:a16="http://schemas.microsoft.com/office/drawing/2014/main" id="{D6168DB4-D3CF-93DA-DA15-1547916EFA54}"/>
                </a:ext>
              </a:extLst>
            </p:cNvPr>
            <p:cNvSpPr/>
            <p:nvPr/>
          </p:nvSpPr>
          <p:spPr>
            <a:xfrm>
              <a:off x="3448546" y="3924312"/>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mn-lt"/>
                  <a:ea typeface="+mn-ea"/>
                  <a:cs typeface="+mn-cs"/>
                  <a:sym typeface="Helvetica Neue Medium"/>
                </a:rPr>
                <a:t>Ward Board management </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grpSp>
      <p:grpSp>
        <p:nvGrpSpPr>
          <p:cNvPr id="21" name="Group 20">
            <a:extLst>
              <a:ext uri="{FF2B5EF4-FFF2-40B4-BE49-F238E27FC236}">
                <a16:creationId xmlns:a16="http://schemas.microsoft.com/office/drawing/2014/main" id="{26B7A0A3-0B37-617A-5B5A-FEBF3E2DCB93}"/>
              </a:ext>
            </a:extLst>
          </p:cNvPr>
          <p:cNvGrpSpPr/>
          <p:nvPr/>
        </p:nvGrpSpPr>
        <p:grpSpPr>
          <a:xfrm>
            <a:off x="-1" y="0"/>
            <a:ext cx="9143998" cy="165595"/>
            <a:chOff x="374266" y="2474302"/>
            <a:chExt cx="13719657" cy="820603"/>
          </a:xfrm>
        </p:grpSpPr>
        <p:sp>
          <p:nvSpPr>
            <p:cNvPr id="12" name="Arrow: Pentagon 11">
              <a:extLst>
                <a:ext uri="{FF2B5EF4-FFF2-40B4-BE49-F238E27FC236}">
                  <a16:creationId xmlns:a16="http://schemas.microsoft.com/office/drawing/2014/main" id="{F6CC0C18-0130-E9AD-F2EF-CE56C9B74680}"/>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13" name="Arrow: Chevron 12">
              <a:extLst>
                <a:ext uri="{FF2B5EF4-FFF2-40B4-BE49-F238E27FC236}">
                  <a16:creationId xmlns:a16="http://schemas.microsoft.com/office/drawing/2014/main" id="{F2C5A998-9A1B-FF6E-3A97-A17E3B244463}"/>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4" name="Arrow: Chevron 13">
              <a:extLst>
                <a:ext uri="{FF2B5EF4-FFF2-40B4-BE49-F238E27FC236}">
                  <a16:creationId xmlns:a16="http://schemas.microsoft.com/office/drawing/2014/main" id="{0F590475-1543-31B4-62BF-F6A39E311450}"/>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5" name="Arrow: Chevron 14">
              <a:extLst>
                <a:ext uri="{FF2B5EF4-FFF2-40B4-BE49-F238E27FC236}">
                  <a16:creationId xmlns:a16="http://schemas.microsoft.com/office/drawing/2014/main" id="{C6393357-B07F-36E7-7B89-E4C16DCD1650}"/>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16" name="Arrow: Chevron 15">
              <a:extLst>
                <a:ext uri="{FF2B5EF4-FFF2-40B4-BE49-F238E27FC236}">
                  <a16:creationId xmlns:a16="http://schemas.microsoft.com/office/drawing/2014/main" id="{8875D532-DB9B-63A3-A379-5A6D42626E72}"/>
                </a:ext>
              </a:extLst>
            </p:cNvPr>
            <p:cNvSpPr/>
            <p:nvPr/>
          </p:nvSpPr>
          <p:spPr>
            <a:xfrm>
              <a:off x="9329198" y="2474302"/>
              <a:ext cx="2487481" cy="820603"/>
            </a:xfrm>
            <a:prstGeom prst="chevron">
              <a:avLst/>
            </a:prstGeom>
            <a:solidFill>
              <a:srgbClr val="FFC00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18" name="Arrow: Chevron 17">
              <a:extLst>
                <a:ext uri="{FF2B5EF4-FFF2-40B4-BE49-F238E27FC236}">
                  <a16:creationId xmlns:a16="http://schemas.microsoft.com/office/drawing/2014/main" id="{CEADC59C-9EAF-E78F-73A1-0949D2DD950F}"/>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3" name="Footer Placeholder 3">
            <a:extLst>
              <a:ext uri="{FF2B5EF4-FFF2-40B4-BE49-F238E27FC236}">
                <a16:creationId xmlns:a16="http://schemas.microsoft.com/office/drawing/2014/main" id="{FE4F08F1-4FC9-9543-A693-1C1AEBCE13EC}"/>
              </a:ext>
            </a:extLst>
          </p:cNvPr>
          <p:cNvSpPr>
            <a:spLocks noGrp="1"/>
          </p:cNvSpPr>
          <p:nvPr>
            <p:ph type="ftr" sz="quarter" idx="3"/>
          </p:nvPr>
        </p:nvSpPr>
        <p:spPr>
          <a:xfrm>
            <a:off x="2261839" y="4684875"/>
            <a:ext cx="5039902" cy="332455"/>
          </a:xfrm>
        </p:spPr>
        <p:txBody>
          <a:bodyPr/>
          <a:lstStyle/>
          <a:p>
            <a:r>
              <a:rPr lang="en-GB"/>
              <a:t>Digitally Enabling The One Bay Way</a:t>
            </a:r>
          </a:p>
        </p:txBody>
      </p:sp>
    </p:spTree>
    <p:extLst>
      <p:ext uri="{BB962C8B-B14F-4D97-AF65-F5344CB8AC3E}">
        <p14:creationId xmlns:p14="http://schemas.microsoft.com/office/powerpoint/2010/main" val="2981628392"/>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3D2552-76E7-26D5-A8B1-57E91AAAF7E4}"/>
            </a:ext>
          </a:extLst>
        </p:cNvPr>
        <p:cNvGrpSpPr/>
        <p:nvPr/>
      </p:nvGrpSpPr>
      <p:grpSpPr>
        <a:xfrm>
          <a:off x="0" y="0"/>
          <a:ext cx="0" cy="0"/>
          <a:chOff x="0" y="0"/>
          <a:chExt cx="0" cy="0"/>
        </a:xfrm>
      </p:grpSpPr>
      <p:sp>
        <p:nvSpPr>
          <p:cNvPr id="1027" name="Rectangle 1026">
            <a:extLst>
              <a:ext uri="{FF2B5EF4-FFF2-40B4-BE49-F238E27FC236}">
                <a16:creationId xmlns:a16="http://schemas.microsoft.com/office/drawing/2014/main" id="{A88C8354-A4B1-B017-E773-D3F3F8321A99}"/>
              </a:ext>
            </a:extLst>
          </p:cNvPr>
          <p:cNvSpPr/>
          <p:nvPr/>
        </p:nvSpPr>
        <p:spPr>
          <a:xfrm>
            <a:off x="142875" y="561122"/>
            <a:ext cx="7298418" cy="711688"/>
          </a:xfrm>
          <a:prstGeom prst="rect">
            <a:avLst/>
          </a:prstGeom>
          <a:solidFill>
            <a:schemeClr val="bg1"/>
          </a:solidFill>
          <a:ln w="127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lstStyle/>
          <a:p>
            <a:pPr algn="l"/>
            <a:r>
              <a:rPr lang="en-GB" sz="1050" b="0">
                <a:solidFill>
                  <a:srgbClr val="1F355E"/>
                </a:solidFill>
                <a:latin typeface="Arial" panose="020B0604020202020204" pitchFamily="34" charset="0"/>
                <a:cs typeface="Arial" panose="020B0604020202020204" pitchFamily="34" charset="0"/>
              </a:rPr>
              <a:t>SBU currently maintains a high-volume of digital systems, with integration and interoperability existing to varying degrees within and across programmes. The below table provides a high-level overview of the current digital assets in places across SBU. While not exhaustive, it illustrates the complexity of SBU’s digital landscape, made up of many separate systems, which poses significant challenges for integration and interoperability. </a:t>
            </a:r>
          </a:p>
        </p:txBody>
      </p:sp>
      <p:sp>
        <p:nvSpPr>
          <p:cNvPr id="60" name="Rectangle 59">
            <a:extLst>
              <a:ext uri="{FF2B5EF4-FFF2-40B4-BE49-F238E27FC236}">
                <a16:creationId xmlns:a16="http://schemas.microsoft.com/office/drawing/2014/main" id="{330A152E-E968-E001-A9D1-49ED277690B8}"/>
              </a:ext>
            </a:extLst>
          </p:cNvPr>
          <p:cNvSpPr/>
          <p:nvPr/>
        </p:nvSpPr>
        <p:spPr>
          <a:xfrm>
            <a:off x="-1" y="4347424"/>
            <a:ext cx="9144000" cy="819150"/>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graphicFrame>
        <p:nvGraphicFramePr>
          <p:cNvPr id="30" name="Table 29">
            <a:extLst>
              <a:ext uri="{FF2B5EF4-FFF2-40B4-BE49-F238E27FC236}">
                <a16:creationId xmlns:a16="http://schemas.microsoft.com/office/drawing/2014/main" id="{D02B68EE-260E-C2D6-A477-C90787DEC2E0}"/>
              </a:ext>
            </a:extLst>
          </p:cNvPr>
          <p:cNvGraphicFramePr>
            <a:graphicFrameLocks noGrp="1"/>
          </p:cNvGraphicFramePr>
          <p:nvPr/>
        </p:nvGraphicFramePr>
        <p:xfrm>
          <a:off x="142875" y="1337164"/>
          <a:ext cx="8856000" cy="3779449"/>
        </p:xfrm>
        <a:graphic>
          <a:graphicData uri="http://schemas.openxmlformats.org/drawingml/2006/table">
            <a:tbl>
              <a:tblPr firstRow="1" bandRow="1">
                <a:tableStyleId>{5940675A-B579-460E-94D1-54222C63F5DA}</a:tableStyleId>
              </a:tblPr>
              <a:tblGrid>
                <a:gridCol w="900000">
                  <a:extLst>
                    <a:ext uri="{9D8B030D-6E8A-4147-A177-3AD203B41FA5}">
                      <a16:colId xmlns:a16="http://schemas.microsoft.com/office/drawing/2014/main" val="3005687154"/>
                    </a:ext>
                  </a:extLst>
                </a:gridCol>
                <a:gridCol w="7956000">
                  <a:extLst>
                    <a:ext uri="{9D8B030D-6E8A-4147-A177-3AD203B41FA5}">
                      <a16:colId xmlns:a16="http://schemas.microsoft.com/office/drawing/2014/main" val="3015148579"/>
                    </a:ext>
                  </a:extLst>
                </a:gridCol>
              </a:tblGrid>
              <a:tr h="432000">
                <a:tc>
                  <a:txBody>
                    <a:bodyPr/>
                    <a:lstStyle/>
                    <a:p>
                      <a:r>
                        <a:rPr lang="en-GB" sz="800" b="1">
                          <a:solidFill>
                            <a:srgbClr val="1F355E"/>
                          </a:solidFill>
                          <a:latin typeface="Arial" panose="020B0604020202020204" pitchFamily="34" charset="0"/>
                          <a:cs typeface="Arial" panose="020B0604020202020204" pitchFamily="34" charset="0"/>
                        </a:rPr>
                        <a:t>Patient &amp; citizen empowerment</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2175907268"/>
                  </a:ext>
                </a:extLst>
              </a:tr>
              <a:tr h="457200">
                <a:tc>
                  <a:txBody>
                    <a:bodyPr/>
                    <a:lstStyle/>
                    <a:p>
                      <a:r>
                        <a:rPr lang="en-GB" sz="800" b="1">
                          <a:solidFill>
                            <a:srgbClr val="1F355E"/>
                          </a:solidFill>
                          <a:latin typeface="Arial" panose="020B0604020202020204" pitchFamily="34" charset="0"/>
                          <a:cs typeface="Arial" panose="020B0604020202020204" pitchFamily="34" charset="0"/>
                        </a:rPr>
                        <a:t>Integrated health &amp; care</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1761571506"/>
                  </a:ext>
                </a:extLst>
              </a:tr>
              <a:tr h="917449">
                <a:tc>
                  <a:txBody>
                    <a:bodyPr/>
                    <a:lstStyle/>
                    <a:p>
                      <a:r>
                        <a:rPr lang="en-GB" sz="800" b="1">
                          <a:solidFill>
                            <a:srgbClr val="1F355E"/>
                          </a:solidFill>
                          <a:latin typeface="Arial" panose="020B0604020202020204" pitchFamily="34" charset="0"/>
                          <a:cs typeface="Arial" panose="020B0604020202020204" pitchFamily="34" charset="0"/>
                        </a:rPr>
                        <a:t>Hospital patient safety &amp; flow</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47418714"/>
                  </a:ext>
                </a:extLst>
              </a:tr>
              <a:tr h="576000">
                <a:tc>
                  <a:txBody>
                    <a:bodyPr/>
                    <a:lstStyle/>
                    <a:p>
                      <a:r>
                        <a:rPr lang="en-GB" sz="800" b="1">
                          <a:solidFill>
                            <a:srgbClr val="1F355E"/>
                          </a:solidFill>
                          <a:latin typeface="Arial" panose="020B0604020202020204" pitchFamily="34" charset="0"/>
                          <a:cs typeface="Arial" panose="020B0604020202020204" pitchFamily="34" charset="0"/>
                        </a:rPr>
                        <a:t>Diagnostics &amp; treatment</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1196254007"/>
                  </a:ext>
                </a:extLst>
              </a:tr>
              <a:tr h="457200">
                <a:tc>
                  <a:txBody>
                    <a:bodyPr/>
                    <a:lstStyle/>
                    <a:p>
                      <a:r>
                        <a:rPr lang="en-GB" sz="800" b="1">
                          <a:solidFill>
                            <a:srgbClr val="1F355E"/>
                          </a:solidFill>
                          <a:latin typeface="Arial" panose="020B0604020202020204" pitchFamily="34" charset="0"/>
                          <a:cs typeface="Arial" panose="020B0604020202020204" pitchFamily="34" charset="0"/>
                        </a:rPr>
                        <a:t>Document management</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288208395"/>
                  </a:ext>
                </a:extLst>
              </a:tr>
              <a:tr h="457200">
                <a:tc>
                  <a:txBody>
                    <a:bodyPr/>
                    <a:lstStyle/>
                    <a:p>
                      <a:r>
                        <a:rPr lang="en-GB" sz="800" b="1">
                          <a:solidFill>
                            <a:srgbClr val="1F355E"/>
                          </a:solidFill>
                          <a:latin typeface="Arial" panose="020B0604020202020204" pitchFamily="34" charset="0"/>
                          <a:cs typeface="Arial" panose="020B0604020202020204" pitchFamily="34" charset="0"/>
                        </a:rPr>
                        <a:t>Reporting &amp; BI</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481253167"/>
                  </a:ext>
                </a:extLst>
              </a:tr>
              <a:tr h="457200">
                <a:tc>
                  <a:txBody>
                    <a:bodyPr/>
                    <a:lstStyle/>
                    <a:p>
                      <a:r>
                        <a:rPr lang="en-GB" sz="800" b="1">
                          <a:solidFill>
                            <a:srgbClr val="1F355E"/>
                          </a:solidFill>
                          <a:latin typeface="Arial" panose="020B0604020202020204" pitchFamily="34" charset="0"/>
                          <a:cs typeface="Arial" panose="020B0604020202020204" pitchFamily="34" charset="0"/>
                        </a:rPr>
                        <a:t>Workforce &amp; operational</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135765551"/>
                  </a:ext>
                </a:extLst>
              </a:tr>
            </a:tbl>
          </a:graphicData>
        </a:graphic>
      </p:graphicFrame>
      <p:sp>
        <p:nvSpPr>
          <p:cNvPr id="35" name="Rectangle: Rounded Corners 34">
            <a:extLst>
              <a:ext uri="{FF2B5EF4-FFF2-40B4-BE49-F238E27FC236}">
                <a16:creationId xmlns:a16="http://schemas.microsoft.com/office/drawing/2014/main" id="{8EF78480-BA71-771F-ECDB-9F872F942036}"/>
              </a:ext>
            </a:extLst>
          </p:cNvPr>
          <p:cNvSpPr/>
          <p:nvPr/>
        </p:nvSpPr>
        <p:spPr>
          <a:xfrm>
            <a:off x="2532673" y="2849097"/>
            <a:ext cx="717274" cy="258178"/>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WPAS</a:t>
            </a:r>
          </a:p>
        </p:txBody>
      </p:sp>
      <p:sp>
        <p:nvSpPr>
          <p:cNvPr id="38" name="Rectangle: Rounded Corners 37">
            <a:extLst>
              <a:ext uri="{FF2B5EF4-FFF2-40B4-BE49-F238E27FC236}">
                <a16:creationId xmlns:a16="http://schemas.microsoft.com/office/drawing/2014/main" id="{9879196A-9F01-1043-E054-5F2C487A25E5}"/>
              </a:ext>
            </a:extLst>
          </p:cNvPr>
          <p:cNvSpPr/>
          <p:nvPr/>
        </p:nvSpPr>
        <p:spPr>
          <a:xfrm>
            <a:off x="3984525" y="2565698"/>
            <a:ext cx="717274"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EPOA</a:t>
            </a:r>
          </a:p>
        </p:txBody>
      </p:sp>
      <p:sp>
        <p:nvSpPr>
          <p:cNvPr id="39" name="Rectangle: Rounded Corners 38">
            <a:extLst>
              <a:ext uri="{FF2B5EF4-FFF2-40B4-BE49-F238E27FC236}">
                <a16:creationId xmlns:a16="http://schemas.microsoft.com/office/drawing/2014/main" id="{639B1447-9EBB-F62A-3A99-BBD089B3D59C}"/>
              </a:ext>
            </a:extLst>
          </p:cNvPr>
          <p:cNvSpPr/>
          <p:nvPr/>
        </p:nvSpPr>
        <p:spPr>
          <a:xfrm>
            <a:off x="3984525" y="2848574"/>
            <a:ext cx="717274"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CANISC</a:t>
            </a:r>
          </a:p>
        </p:txBody>
      </p:sp>
      <p:sp>
        <p:nvSpPr>
          <p:cNvPr id="40" name="Rectangle: Rounded Corners 39">
            <a:extLst>
              <a:ext uri="{FF2B5EF4-FFF2-40B4-BE49-F238E27FC236}">
                <a16:creationId xmlns:a16="http://schemas.microsoft.com/office/drawing/2014/main" id="{269CD2E4-26C3-31CF-3A82-6F6DC9BA30B3}"/>
              </a:ext>
            </a:extLst>
          </p:cNvPr>
          <p:cNvSpPr/>
          <p:nvPr/>
        </p:nvSpPr>
        <p:spPr>
          <a:xfrm>
            <a:off x="5436377" y="2848574"/>
            <a:ext cx="717274"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WNCR</a:t>
            </a:r>
          </a:p>
        </p:txBody>
      </p:sp>
      <p:sp>
        <p:nvSpPr>
          <p:cNvPr id="45" name="Rectangle: Rounded Corners 44">
            <a:extLst>
              <a:ext uri="{FF2B5EF4-FFF2-40B4-BE49-F238E27FC236}">
                <a16:creationId xmlns:a16="http://schemas.microsoft.com/office/drawing/2014/main" id="{AFD3A727-61AB-FB40-D8B7-BE4135A5967F}"/>
              </a:ext>
            </a:extLst>
          </p:cNvPr>
          <p:cNvSpPr/>
          <p:nvPr/>
        </p:nvSpPr>
        <p:spPr>
          <a:xfrm>
            <a:off x="1807196" y="2290355"/>
            <a:ext cx="717274" cy="258701"/>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WEDS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46" name="Rectangle: Rounded Corners 45">
            <a:extLst>
              <a:ext uri="{FF2B5EF4-FFF2-40B4-BE49-F238E27FC236}">
                <a16:creationId xmlns:a16="http://schemas.microsoft.com/office/drawing/2014/main" id="{7F660AC0-2048-61D8-C3E2-E08DF4651D69}"/>
              </a:ext>
            </a:extLst>
          </p:cNvPr>
          <p:cNvSpPr/>
          <p:nvPr/>
        </p:nvSpPr>
        <p:spPr>
          <a:xfrm>
            <a:off x="4710002" y="2290355"/>
            <a:ext cx="717274" cy="258701"/>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CDR/NDR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47" name="Rectangle: Rounded Corners 46">
            <a:extLst>
              <a:ext uri="{FF2B5EF4-FFF2-40B4-BE49-F238E27FC236}">
                <a16:creationId xmlns:a16="http://schemas.microsoft.com/office/drawing/2014/main" id="{105ED43C-CB03-AF4D-4AD1-087F34E83895}"/>
              </a:ext>
            </a:extLst>
          </p:cNvPr>
          <p:cNvSpPr/>
          <p:nvPr/>
        </p:nvSpPr>
        <p:spPr>
          <a:xfrm>
            <a:off x="4710002" y="2848574"/>
            <a:ext cx="717274" cy="258701"/>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Maternity Cymraeg</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49" name="Rectangle: Rounded Corners 48">
            <a:extLst>
              <a:ext uri="{FF2B5EF4-FFF2-40B4-BE49-F238E27FC236}">
                <a16:creationId xmlns:a16="http://schemas.microsoft.com/office/drawing/2014/main" id="{58A06847-B215-E4D5-5116-AF5ECE3A6B22}"/>
              </a:ext>
            </a:extLst>
          </p:cNvPr>
          <p:cNvSpPr/>
          <p:nvPr/>
        </p:nvSpPr>
        <p:spPr>
          <a:xfrm>
            <a:off x="8367948" y="1834727"/>
            <a:ext cx="578037" cy="1882362"/>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WCP</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51" name="Rectangle: Rounded Corners 50">
            <a:extLst>
              <a:ext uri="{FF2B5EF4-FFF2-40B4-BE49-F238E27FC236}">
                <a16:creationId xmlns:a16="http://schemas.microsoft.com/office/drawing/2014/main" id="{A019D8DC-E14C-E927-AAE8-ACBC73F1426E}"/>
              </a:ext>
            </a:extLst>
          </p:cNvPr>
          <p:cNvSpPr/>
          <p:nvPr/>
        </p:nvSpPr>
        <p:spPr>
          <a:xfrm>
            <a:off x="3044188"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LIMS</a:t>
            </a:r>
          </a:p>
        </p:txBody>
      </p:sp>
      <p:sp>
        <p:nvSpPr>
          <p:cNvPr id="52" name="Rectangle: Rounded Corners 51">
            <a:extLst>
              <a:ext uri="{FF2B5EF4-FFF2-40B4-BE49-F238E27FC236}">
                <a16:creationId xmlns:a16="http://schemas.microsoft.com/office/drawing/2014/main" id="{81CE605B-294F-1A72-3AEA-B06E83B2878C}"/>
              </a:ext>
            </a:extLst>
          </p:cNvPr>
          <p:cNvSpPr/>
          <p:nvPr/>
        </p:nvSpPr>
        <p:spPr>
          <a:xfrm>
            <a:off x="5089477"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WRIS</a:t>
            </a:r>
          </a:p>
        </p:txBody>
      </p:sp>
      <p:sp>
        <p:nvSpPr>
          <p:cNvPr id="16" name="Rectangle: Rounded Corners 15">
            <a:extLst>
              <a:ext uri="{FF2B5EF4-FFF2-40B4-BE49-F238E27FC236}">
                <a16:creationId xmlns:a16="http://schemas.microsoft.com/office/drawing/2014/main" id="{DAC986B5-D774-5D12-5E06-024535F4891C}"/>
              </a:ext>
            </a:extLst>
          </p:cNvPr>
          <p:cNvSpPr/>
          <p:nvPr/>
        </p:nvSpPr>
        <p:spPr>
          <a:xfrm>
            <a:off x="1738138"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Mosaic Radiotherapy</a:t>
            </a:r>
          </a:p>
        </p:txBody>
      </p:sp>
      <p:sp>
        <p:nvSpPr>
          <p:cNvPr id="21" name="Rectangle: Rounded Corners 20">
            <a:extLst>
              <a:ext uri="{FF2B5EF4-FFF2-40B4-BE49-F238E27FC236}">
                <a16:creationId xmlns:a16="http://schemas.microsoft.com/office/drawing/2014/main" id="{71CF01B0-D994-2224-EF54-9D2C44FD0E4C}"/>
              </a:ext>
            </a:extLst>
          </p:cNvPr>
          <p:cNvSpPr/>
          <p:nvPr/>
        </p:nvSpPr>
        <p:spPr>
          <a:xfrm>
            <a:off x="4350238"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Roche </a:t>
            </a: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Accu</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2" name="Rectangle: Rounded Corners 21">
            <a:extLst>
              <a:ext uri="{FF2B5EF4-FFF2-40B4-BE49-F238E27FC236}">
                <a16:creationId xmlns:a16="http://schemas.microsoft.com/office/drawing/2014/main" id="{D95AD52B-2552-B8BE-FCBB-E01B27B89B46}"/>
              </a:ext>
            </a:extLst>
          </p:cNvPr>
          <p:cNvSpPr/>
          <p:nvPr/>
        </p:nvSpPr>
        <p:spPr>
          <a:xfrm>
            <a:off x="4422083"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EMS &amp; </a:t>
            </a: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tdoc</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9" name="Rectangle: Rounded Corners 28">
            <a:extLst>
              <a:ext uri="{FF2B5EF4-FFF2-40B4-BE49-F238E27FC236}">
                <a16:creationId xmlns:a16="http://schemas.microsoft.com/office/drawing/2014/main" id="{4431A8E4-12FB-434A-2773-6CDCB754C82C}"/>
              </a:ext>
            </a:extLst>
          </p:cNvPr>
          <p:cNvSpPr/>
          <p:nvPr/>
        </p:nvSpPr>
        <p:spPr>
          <a:xfrm>
            <a:off x="5756871"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PATS</a:t>
            </a:r>
          </a:p>
        </p:txBody>
      </p:sp>
      <p:sp>
        <p:nvSpPr>
          <p:cNvPr id="37" name="Rectangle: Rounded Corners 36">
            <a:extLst>
              <a:ext uri="{FF2B5EF4-FFF2-40B4-BE49-F238E27FC236}">
                <a16:creationId xmlns:a16="http://schemas.microsoft.com/office/drawing/2014/main" id="{70612199-CB7C-535F-E6E9-C6DBDAF514DA}"/>
              </a:ext>
            </a:extLst>
          </p:cNvPr>
          <p:cNvSpPr/>
          <p:nvPr/>
        </p:nvSpPr>
        <p:spPr>
          <a:xfrm>
            <a:off x="6424265"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MIMS WABA</a:t>
            </a:r>
          </a:p>
        </p:txBody>
      </p:sp>
      <p:sp>
        <p:nvSpPr>
          <p:cNvPr id="41" name="Rectangle: Rounded Corners 40">
            <a:extLst>
              <a:ext uri="{FF2B5EF4-FFF2-40B4-BE49-F238E27FC236}">
                <a16:creationId xmlns:a16="http://schemas.microsoft.com/office/drawing/2014/main" id="{CC3028BB-D789-C916-E826-1CD28F0375A3}"/>
              </a:ext>
            </a:extLst>
          </p:cNvPr>
          <p:cNvSpPr/>
          <p:nvPr/>
        </p:nvSpPr>
        <p:spPr>
          <a:xfrm>
            <a:off x="7091656" y="318974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POCT</a:t>
            </a:r>
          </a:p>
        </p:txBody>
      </p:sp>
      <p:sp>
        <p:nvSpPr>
          <p:cNvPr id="1045" name="Rectangle: Rounded Corners 1044">
            <a:extLst>
              <a:ext uri="{FF2B5EF4-FFF2-40B4-BE49-F238E27FC236}">
                <a16:creationId xmlns:a16="http://schemas.microsoft.com/office/drawing/2014/main" id="{3E18110D-5DF2-067C-EFBB-F700FFFE9A1F}"/>
              </a:ext>
            </a:extLst>
          </p:cNvPr>
          <p:cNvSpPr/>
          <p:nvPr/>
        </p:nvSpPr>
        <p:spPr>
          <a:xfrm>
            <a:off x="3697213" y="3470055"/>
            <a:ext cx="648000" cy="259200"/>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Cardiology PACS</a:t>
            </a:r>
          </a:p>
        </p:txBody>
      </p:sp>
      <p:sp>
        <p:nvSpPr>
          <p:cNvPr id="1046" name="Rectangle: Rounded Corners 1045">
            <a:extLst>
              <a:ext uri="{FF2B5EF4-FFF2-40B4-BE49-F238E27FC236}">
                <a16:creationId xmlns:a16="http://schemas.microsoft.com/office/drawing/2014/main" id="{11FFBF5B-BCDE-8B48-6A62-A2F58E99BBAA}"/>
              </a:ext>
            </a:extLst>
          </p:cNvPr>
          <p:cNvSpPr/>
          <p:nvPr/>
        </p:nvSpPr>
        <p:spPr>
          <a:xfrm>
            <a:off x="5010637" y="3470055"/>
            <a:ext cx="63071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Cardiobase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48" name="Rectangle: Rounded Corners 1047">
            <a:extLst>
              <a:ext uri="{FF2B5EF4-FFF2-40B4-BE49-F238E27FC236}">
                <a16:creationId xmlns:a16="http://schemas.microsoft.com/office/drawing/2014/main" id="{3863EB99-7982-686F-3C1B-6FC54E0A0E5A}"/>
              </a:ext>
            </a:extLst>
          </p:cNvPr>
          <p:cNvSpPr/>
          <p:nvPr/>
        </p:nvSpPr>
        <p:spPr>
          <a:xfrm>
            <a:off x="3087295"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Auditbase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49" name="Rectangle: Rounded Corners 1048">
            <a:extLst>
              <a:ext uri="{FF2B5EF4-FFF2-40B4-BE49-F238E27FC236}">
                <a16:creationId xmlns:a16="http://schemas.microsoft.com/office/drawing/2014/main" id="{5E44D224-217D-1C64-0A2A-485BBC72F636}"/>
              </a:ext>
            </a:extLst>
          </p:cNvPr>
          <p:cNvSpPr/>
          <p:nvPr/>
        </p:nvSpPr>
        <p:spPr>
          <a:xfrm>
            <a:off x="1085113"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DAWNAC</a:t>
            </a:r>
          </a:p>
        </p:txBody>
      </p:sp>
      <p:sp>
        <p:nvSpPr>
          <p:cNvPr id="1050" name="Rectangle: Rounded Corners 1049">
            <a:extLst>
              <a:ext uri="{FF2B5EF4-FFF2-40B4-BE49-F238E27FC236}">
                <a16:creationId xmlns:a16="http://schemas.microsoft.com/office/drawing/2014/main" id="{F2F82167-F146-E738-9FAA-A9ADF2745947}"/>
              </a:ext>
            </a:extLst>
          </p:cNvPr>
          <p:cNvSpPr/>
          <p:nvPr/>
        </p:nvSpPr>
        <p:spPr>
          <a:xfrm>
            <a:off x="1085113"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Vitaldata</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51" name="Rectangle: Rounded Corners 1050">
            <a:extLst>
              <a:ext uri="{FF2B5EF4-FFF2-40B4-BE49-F238E27FC236}">
                <a16:creationId xmlns:a16="http://schemas.microsoft.com/office/drawing/2014/main" id="{86BA9068-9BCF-38D4-D861-954E7805AF0C}"/>
              </a:ext>
            </a:extLst>
          </p:cNvPr>
          <p:cNvSpPr/>
          <p:nvPr/>
        </p:nvSpPr>
        <p:spPr>
          <a:xfrm>
            <a:off x="5656288"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Hermes</a:t>
            </a:r>
          </a:p>
        </p:txBody>
      </p:sp>
      <p:sp>
        <p:nvSpPr>
          <p:cNvPr id="1056" name="Rectangle: Rounded Corners 1055">
            <a:extLst>
              <a:ext uri="{FF2B5EF4-FFF2-40B4-BE49-F238E27FC236}">
                <a16:creationId xmlns:a16="http://schemas.microsoft.com/office/drawing/2014/main" id="{BCB883FF-5429-B71A-BDFA-5A863FCFF89E}"/>
              </a:ext>
            </a:extLst>
          </p:cNvPr>
          <p:cNvSpPr/>
          <p:nvPr/>
        </p:nvSpPr>
        <p:spPr>
          <a:xfrm>
            <a:off x="2419901"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MUSE</a:t>
            </a:r>
          </a:p>
        </p:txBody>
      </p:sp>
      <p:sp>
        <p:nvSpPr>
          <p:cNvPr id="1057" name="Rectangle: Rounded Corners 1056">
            <a:extLst>
              <a:ext uri="{FF2B5EF4-FFF2-40B4-BE49-F238E27FC236}">
                <a16:creationId xmlns:a16="http://schemas.microsoft.com/office/drawing/2014/main" id="{78B479BF-0276-E0C2-51E4-AB2624A24CD0}"/>
              </a:ext>
            </a:extLst>
          </p:cNvPr>
          <p:cNvSpPr/>
          <p:nvPr/>
        </p:nvSpPr>
        <p:spPr>
          <a:xfrm>
            <a:off x="6309313"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Neuroworks</a:t>
            </a: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EEG</a:t>
            </a:r>
          </a:p>
        </p:txBody>
      </p:sp>
      <p:sp>
        <p:nvSpPr>
          <p:cNvPr id="1059" name="Rectangle: Rounded Corners 1058">
            <a:extLst>
              <a:ext uri="{FF2B5EF4-FFF2-40B4-BE49-F238E27FC236}">
                <a16:creationId xmlns:a16="http://schemas.microsoft.com/office/drawing/2014/main" id="{301E87ED-7A85-AB2F-C663-A6EB14F0436E}"/>
              </a:ext>
            </a:extLst>
          </p:cNvPr>
          <p:cNvSpPr/>
          <p:nvPr/>
        </p:nvSpPr>
        <p:spPr>
          <a:xfrm>
            <a:off x="2391163"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RADIS</a:t>
            </a:r>
          </a:p>
        </p:txBody>
      </p:sp>
      <p:sp>
        <p:nvSpPr>
          <p:cNvPr id="1060" name="Rectangle: Rounded Corners 1059">
            <a:extLst>
              <a:ext uri="{FF2B5EF4-FFF2-40B4-BE49-F238E27FC236}">
                <a16:creationId xmlns:a16="http://schemas.microsoft.com/office/drawing/2014/main" id="{922D2BD4-D724-2A2F-6EC2-9EC2CC78DA26}"/>
              </a:ext>
            </a:extLst>
          </p:cNvPr>
          <p:cNvSpPr/>
          <p:nvPr/>
        </p:nvSpPr>
        <p:spPr>
          <a:xfrm>
            <a:off x="3754689" y="3195533"/>
            <a:ext cx="648000" cy="259200"/>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Radiology PACS</a:t>
            </a:r>
          </a:p>
        </p:txBody>
      </p:sp>
      <p:sp>
        <p:nvSpPr>
          <p:cNvPr id="1061" name="Rectangle: Rounded Corners 1060">
            <a:extLst>
              <a:ext uri="{FF2B5EF4-FFF2-40B4-BE49-F238E27FC236}">
                <a16:creationId xmlns:a16="http://schemas.microsoft.com/office/drawing/2014/main" id="{E322F71F-4F8A-D5D8-8A12-FB7A9B1B7E35}"/>
              </a:ext>
            </a:extLst>
          </p:cNvPr>
          <p:cNvSpPr/>
          <p:nvPr/>
        </p:nvSpPr>
        <p:spPr>
          <a:xfrm>
            <a:off x="1752507"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Spacelabs</a:t>
            </a:r>
          </a:p>
        </p:txBody>
      </p:sp>
      <p:sp>
        <p:nvSpPr>
          <p:cNvPr id="1065" name="Rectangle: Rounded Corners 1064">
            <a:extLst>
              <a:ext uri="{FF2B5EF4-FFF2-40B4-BE49-F238E27FC236}">
                <a16:creationId xmlns:a16="http://schemas.microsoft.com/office/drawing/2014/main" id="{7F4C3A6D-0477-327E-7628-08FCA45D5692}"/>
              </a:ext>
            </a:extLst>
          </p:cNvPr>
          <p:cNvSpPr/>
          <p:nvPr/>
        </p:nvSpPr>
        <p:spPr>
          <a:xfrm>
            <a:off x="6972254" y="3470055"/>
            <a:ext cx="767402"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Wales Pathology Handbook</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56" name="Rectangle: Rounded Corners 55">
            <a:extLst>
              <a:ext uri="{FF2B5EF4-FFF2-40B4-BE49-F238E27FC236}">
                <a16:creationId xmlns:a16="http://schemas.microsoft.com/office/drawing/2014/main" id="{A8DC04D9-7C55-7FF4-EE82-0853075ECA47}"/>
              </a:ext>
            </a:extLst>
          </p:cNvPr>
          <p:cNvSpPr/>
          <p:nvPr/>
        </p:nvSpPr>
        <p:spPr>
          <a:xfrm>
            <a:off x="7876330" y="379147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Office 365</a:t>
            </a:r>
          </a:p>
        </p:txBody>
      </p:sp>
      <p:grpSp>
        <p:nvGrpSpPr>
          <p:cNvPr id="1025" name="Group 1024">
            <a:extLst>
              <a:ext uri="{FF2B5EF4-FFF2-40B4-BE49-F238E27FC236}">
                <a16:creationId xmlns:a16="http://schemas.microsoft.com/office/drawing/2014/main" id="{DCEF45FB-1A17-E48B-3A8D-DC76CBE387EC}"/>
              </a:ext>
            </a:extLst>
          </p:cNvPr>
          <p:cNvGrpSpPr/>
          <p:nvPr/>
        </p:nvGrpSpPr>
        <p:grpSpPr>
          <a:xfrm>
            <a:off x="7441293" y="483666"/>
            <a:ext cx="1512169" cy="817160"/>
            <a:chOff x="911832" y="436437"/>
            <a:chExt cx="1512169" cy="817160"/>
          </a:xfrm>
        </p:grpSpPr>
        <p:sp>
          <p:nvSpPr>
            <p:cNvPr id="62" name="Rectangle: Rounded Corners 61">
              <a:extLst>
                <a:ext uri="{FF2B5EF4-FFF2-40B4-BE49-F238E27FC236}">
                  <a16:creationId xmlns:a16="http://schemas.microsoft.com/office/drawing/2014/main" id="{46166646-846B-DA7A-C4F1-F5561D21F2AC}"/>
                </a:ext>
              </a:extLst>
            </p:cNvPr>
            <p:cNvSpPr/>
            <p:nvPr/>
          </p:nvSpPr>
          <p:spPr>
            <a:xfrm>
              <a:off x="1272001" y="1018414"/>
              <a:ext cx="1152000" cy="235183"/>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Implemented</a:t>
              </a:r>
            </a:p>
          </p:txBody>
        </p:sp>
        <p:sp>
          <p:nvSpPr>
            <p:cNvPr id="63" name="Rectangle: Rounded Corners 62">
              <a:extLst>
                <a:ext uri="{FF2B5EF4-FFF2-40B4-BE49-F238E27FC236}">
                  <a16:creationId xmlns:a16="http://schemas.microsoft.com/office/drawing/2014/main" id="{81CABA82-0C61-86E0-B953-625B32A6E0D2}"/>
                </a:ext>
              </a:extLst>
            </p:cNvPr>
            <p:cNvSpPr/>
            <p:nvPr/>
          </p:nvSpPr>
          <p:spPr>
            <a:xfrm>
              <a:off x="1272001" y="742772"/>
              <a:ext cx="1152000" cy="235183"/>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Partially implemented / awaiting replacement</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24" name="Rectangle: Rounded Corners 1023">
              <a:extLst>
                <a:ext uri="{FF2B5EF4-FFF2-40B4-BE49-F238E27FC236}">
                  <a16:creationId xmlns:a16="http://schemas.microsoft.com/office/drawing/2014/main" id="{D9A8E00D-8B64-F617-AB61-10FF82BD218E}"/>
                </a:ext>
              </a:extLst>
            </p:cNvPr>
            <p:cNvSpPr/>
            <p:nvPr/>
          </p:nvSpPr>
          <p:spPr>
            <a:xfrm>
              <a:off x="911832" y="436437"/>
              <a:ext cx="360169" cy="235183"/>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Key</a:t>
              </a:r>
              <a:r>
                <a:rPr kumimoji="0" lang="en-GB" sz="800" i="0" u="none" strike="noStrike" cap="none" spc="0" normalizeH="0" baseline="0">
                  <a:ln>
                    <a:noFill/>
                  </a:ln>
                  <a:solidFill>
                    <a:schemeClr val="tx1"/>
                  </a:solidFill>
                  <a:effectLst/>
                  <a:uFillTx/>
                  <a:latin typeface="+mn-lt"/>
                  <a:ea typeface="+mn-ea"/>
                  <a:cs typeface="+mn-cs"/>
                  <a:sym typeface="Helvetica Neue Medium"/>
                </a:rPr>
                <a:t>:</a:t>
              </a:r>
            </a:p>
          </p:txBody>
        </p:sp>
        <p:sp>
          <p:nvSpPr>
            <p:cNvPr id="3" name="Rectangle: Rounded Corners 2">
              <a:extLst>
                <a:ext uri="{FF2B5EF4-FFF2-40B4-BE49-F238E27FC236}">
                  <a16:creationId xmlns:a16="http://schemas.microsoft.com/office/drawing/2014/main" id="{3E5AAB7F-BEF4-ECFC-80FF-862FB12E3FBE}"/>
                </a:ext>
              </a:extLst>
            </p:cNvPr>
            <p:cNvSpPr/>
            <p:nvPr/>
          </p:nvSpPr>
          <p:spPr>
            <a:xfrm>
              <a:off x="1272001" y="467130"/>
              <a:ext cx="1152000" cy="235183"/>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Awaiting implementation</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sp>
        <p:nvSpPr>
          <p:cNvPr id="31" name="Rectangle: Rounded Corners 30">
            <a:extLst>
              <a:ext uri="{FF2B5EF4-FFF2-40B4-BE49-F238E27FC236}">
                <a16:creationId xmlns:a16="http://schemas.microsoft.com/office/drawing/2014/main" id="{2948A964-497E-C3E2-428E-1BA435CCCCF0}"/>
              </a:ext>
            </a:extLst>
          </p:cNvPr>
          <p:cNvSpPr/>
          <p:nvPr/>
        </p:nvSpPr>
        <p:spPr>
          <a:xfrm>
            <a:off x="1079651" y="1383963"/>
            <a:ext cx="1286350"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SBPP</a:t>
            </a:r>
          </a:p>
        </p:txBody>
      </p:sp>
      <p:sp>
        <p:nvSpPr>
          <p:cNvPr id="32" name="Rectangle: Rounded Corners 31">
            <a:extLst>
              <a:ext uri="{FF2B5EF4-FFF2-40B4-BE49-F238E27FC236}">
                <a16:creationId xmlns:a16="http://schemas.microsoft.com/office/drawing/2014/main" id="{4494BF95-0791-1CB1-9F13-230E6633E2B6}"/>
              </a:ext>
            </a:extLst>
          </p:cNvPr>
          <p:cNvSpPr/>
          <p:nvPr/>
        </p:nvSpPr>
        <p:spPr>
          <a:xfrm>
            <a:off x="2431127" y="1390876"/>
            <a:ext cx="1248518"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Woundcare</a:t>
            </a: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App</a:t>
            </a:r>
          </a:p>
        </p:txBody>
      </p:sp>
      <p:sp>
        <p:nvSpPr>
          <p:cNvPr id="33" name="Rectangle: Rounded Corners 32">
            <a:extLst>
              <a:ext uri="{FF2B5EF4-FFF2-40B4-BE49-F238E27FC236}">
                <a16:creationId xmlns:a16="http://schemas.microsoft.com/office/drawing/2014/main" id="{7DE91CAD-D1C3-5451-0BF8-F9C31D97AE6E}"/>
              </a:ext>
            </a:extLst>
          </p:cNvPr>
          <p:cNvSpPr/>
          <p:nvPr/>
        </p:nvSpPr>
        <p:spPr>
          <a:xfrm>
            <a:off x="5005458" y="1390876"/>
            <a:ext cx="1286350" cy="360000"/>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PROMs</a:t>
            </a:r>
          </a:p>
        </p:txBody>
      </p:sp>
      <p:sp>
        <p:nvSpPr>
          <p:cNvPr id="59" name="Rectangle: Rounded Corners 58">
            <a:extLst>
              <a:ext uri="{FF2B5EF4-FFF2-40B4-BE49-F238E27FC236}">
                <a16:creationId xmlns:a16="http://schemas.microsoft.com/office/drawing/2014/main" id="{AC9753E4-F587-470E-AF79-5B01D0E80761}"/>
              </a:ext>
            </a:extLst>
          </p:cNvPr>
          <p:cNvSpPr/>
          <p:nvPr/>
        </p:nvSpPr>
        <p:spPr>
          <a:xfrm>
            <a:off x="7655451" y="1390876"/>
            <a:ext cx="1286350" cy="360000"/>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NHS Wales App</a:t>
            </a:r>
          </a:p>
        </p:txBody>
      </p:sp>
      <p:sp>
        <p:nvSpPr>
          <p:cNvPr id="1036" name="Rectangle: Rounded Corners 1035">
            <a:extLst>
              <a:ext uri="{FF2B5EF4-FFF2-40B4-BE49-F238E27FC236}">
                <a16:creationId xmlns:a16="http://schemas.microsoft.com/office/drawing/2014/main" id="{0CF522EF-B7D1-423B-D643-F9FC7DF60B59}"/>
              </a:ext>
            </a:extLst>
          </p:cNvPr>
          <p:cNvSpPr/>
          <p:nvPr/>
        </p:nvSpPr>
        <p:spPr>
          <a:xfrm>
            <a:off x="6330456" y="1390876"/>
            <a:ext cx="1286350" cy="360000"/>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Attend Anywhere</a:t>
            </a:r>
          </a:p>
        </p:txBody>
      </p:sp>
      <p:sp>
        <p:nvSpPr>
          <p:cNvPr id="1035" name="Rectangle: Rounded Corners 1034">
            <a:extLst>
              <a:ext uri="{FF2B5EF4-FFF2-40B4-BE49-F238E27FC236}">
                <a16:creationId xmlns:a16="http://schemas.microsoft.com/office/drawing/2014/main" id="{A039F7C9-5808-223E-9810-BD69467C7810}"/>
              </a:ext>
            </a:extLst>
          </p:cNvPr>
          <p:cNvSpPr/>
          <p:nvPr/>
        </p:nvSpPr>
        <p:spPr>
          <a:xfrm>
            <a:off x="3718293" y="1383401"/>
            <a:ext cx="1248518"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Synertec</a:t>
            </a: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Document Management (hybrid mail)</a:t>
            </a:r>
          </a:p>
        </p:txBody>
      </p:sp>
      <p:sp>
        <p:nvSpPr>
          <p:cNvPr id="1038" name="Rectangle: Rounded Corners 1037">
            <a:extLst>
              <a:ext uri="{FF2B5EF4-FFF2-40B4-BE49-F238E27FC236}">
                <a16:creationId xmlns:a16="http://schemas.microsoft.com/office/drawing/2014/main" id="{0DB3112D-A2AB-549A-BA2C-E3EC423DD6D3}"/>
              </a:ext>
            </a:extLst>
          </p:cNvPr>
          <p:cNvSpPr/>
          <p:nvPr/>
        </p:nvSpPr>
        <p:spPr>
          <a:xfrm>
            <a:off x="2532673" y="2290355"/>
            <a:ext cx="717274" cy="258701"/>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HEPMA  /</a:t>
            </a:r>
            <a:r>
              <a:rPr lang="en-GB" sz="700" b="0" err="1">
                <a:solidFill>
                  <a:srgbClr val="1F355E"/>
                </a:solidFill>
                <a:latin typeface="Arial" panose="020B0604020202020204" pitchFamily="34" charset="0"/>
                <a:ea typeface="+mn-ea"/>
                <a:cs typeface="Arial" panose="020B0604020202020204" pitchFamily="34" charset="0"/>
                <a:sym typeface="Helvetica Neue Medium"/>
              </a:rPr>
              <a:t>ePMA</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34" name="Rectangle: Rounded Corners 33">
            <a:extLst>
              <a:ext uri="{FF2B5EF4-FFF2-40B4-BE49-F238E27FC236}">
                <a16:creationId xmlns:a16="http://schemas.microsoft.com/office/drawing/2014/main" id="{C9855FC7-A2FC-C37A-C4F8-6845B43393BB}"/>
              </a:ext>
            </a:extLst>
          </p:cNvPr>
          <p:cNvSpPr/>
          <p:nvPr/>
        </p:nvSpPr>
        <p:spPr>
          <a:xfrm>
            <a:off x="6161854" y="2289075"/>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SIGNAL</a:t>
            </a:r>
          </a:p>
        </p:txBody>
      </p:sp>
      <p:sp>
        <p:nvSpPr>
          <p:cNvPr id="1039" name="Rectangle: Rounded Corners 1038">
            <a:extLst>
              <a:ext uri="{FF2B5EF4-FFF2-40B4-BE49-F238E27FC236}">
                <a16:creationId xmlns:a16="http://schemas.microsoft.com/office/drawing/2014/main" id="{8AC563A2-BBB6-AF71-394D-BF361CDB0CCE}"/>
              </a:ext>
            </a:extLst>
          </p:cNvPr>
          <p:cNvSpPr/>
          <p:nvPr/>
        </p:nvSpPr>
        <p:spPr>
          <a:xfrm>
            <a:off x="1081719" y="2848574"/>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TOMS</a:t>
            </a:r>
          </a:p>
        </p:txBody>
      </p:sp>
      <p:sp>
        <p:nvSpPr>
          <p:cNvPr id="1043" name="Rectangle: Rounded Corners 1042">
            <a:extLst>
              <a:ext uri="{FF2B5EF4-FFF2-40B4-BE49-F238E27FC236}">
                <a16:creationId xmlns:a16="http://schemas.microsoft.com/office/drawing/2014/main" id="{90D75204-DD42-2AC3-D39E-F650AEE220B6}"/>
              </a:ext>
            </a:extLst>
          </p:cNvPr>
          <p:cNvSpPr/>
          <p:nvPr/>
        </p:nvSpPr>
        <p:spPr>
          <a:xfrm>
            <a:off x="3258150" y="2290355"/>
            <a:ext cx="717274" cy="258701"/>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WICIS</a:t>
            </a:r>
          </a:p>
        </p:txBody>
      </p:sp>
      <p:sp>
        <p:nvSpPr>
          <p:cNvPr id="36" name="Rectangle: Rounded Corners 35">
            <a:extLst>
              <a:ext uri="{FF2B5EF4-FFF2-40B4-BE49-F238E27FC236}">
                <a16:creationId xmlns:a16="http://schemas.microsoft.com/office/drawing/2014/main" id="{E8C596D6-493C-2B03-2EAA-A607D28B573F}"/>
              </a:ext>
            </a:extLst>
          </p:cNvPr>
          <p:cNvSpPr/>
          <p:nvPr/>
        </p:nvSpPr>
        <p:spPr>
          <a:xfrm>
            <a:off x="2298006" y="1845711"/>
            <a:ext cx="1153439"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mn-lt"/>
                <a:ea typeface="+mn-ea"/>
                <a:cs typeface="+mn-cs"/>
                <a:sym typeface="Helvetica Neue Medium"/>
              </a:rPr>
              <a:t>Adastra GP OOH</a:t>
            </a:r>
          </a:p>
        </p:txBody>
      </p:sp>
      <p:sp>
        <p:nvSpPr>
          <p:cNvPr id="44" name="Rectangle: Rounded Corners 43">
            <a:extLst>
              <a:ext uri="{FF2B5EF4-FFF2-40B4-BE49-F238E27FC236}">
                <a16:creationId xmlns:a16="http://schemas.microsoft.com/office/drawing/2014/main" id="{071073DF-C8C1-AEA5-434A-F7C7E7E2BFDA}"/>
              </a:ext>
            </a:extLst>
          </p:cNvPr>
          <p:cNvSpPr/>
          <p:nvPr/>
        </p:nvSpPr>
        <p:spPr>
          <a:xfrm>
            <a:off x="1079651" y="1845711"/>
            <a:ext cx="1153439" cy="360000"/>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Connecting Care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44" name="Rectangle: Rounded Corners 1043">
            <a:extLst>
              <a:ext uri="{FF2B5EF4-FFF2-40B4-BE49-F238E27FC236}">
                <a16:creationId xmlns:a16="http://schemas.microsoft.com/office/drawing/2014/main" id="{363B3816-E1AE-7709-F6E5-61E1C7BD7EF9}"/>
              </a:ext>
            </a:extLst>
          </p:cNvPr>
          <p:cNvSpPr/>
          <p:nvPr/>
        </p:nvSpPr>
        <p:spPr>
          <a:xfrm>
            <a:off x="5953071" y="1845711"/>
            <a:ext cx="1153439" cy="360000"/>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Consultant</a:t>
            </a:r>
          </a:p>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Connect</a:t>
            </a: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p>
        </p:txBody>
      </p:sp>
      <p:sp>
        <p:nvSpPr>
          <p:cNvPr id="4" name="Rectangle: Rounded Corners 3">
            <a:extLst>
              <a:ext uri="{FF2B5EF4-FFF2-40B4-BE49-F238E27FC236}">
                <a16:creationId xmlns:a16="http://schemas.microsoft.com/office/drawing/2014/main" id="{56F2AD13-8344-1358-C6E7-460E883323A9}"/>
              </a:ext>
            </a:extLst>
          </p:cNvPr>
          <p:cNvSpPr/>
          <p:nvPr/>
        </p:nvSpPr>
        <p:spPr>
          <a:xfrm>
            <a:off x="7171426" y="1845711"/>
            <a:ext cx="1153439"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ETR</a:t>
            </a:r>
          </a:p>
        </p:txBody>
      </p:sp>
      <p:sp>
        <p:nvSpPr>
          <p:cNvPr id="5" name="Rectangle: Rounded Corners 4">
            <a:extLst>
              <a:ext uri="{FF2B5EF4-FFF2-40B4-BE49-F238E27FC236}">
                <a16:creationId xmlns:a16="http://schemas.microsoft.com/office/drawing/2014/main" id="{61FC88B4-7E52-F3C2-3B9B-C9205A907B4A}"/>
              </a:ext>
            </a:extLst>
          </p:cNvPr>
          <p:cNvSpPr/>
          <p:nvPr/>
        </p:nvSpPr>
        <p:spPr>
          <a:xfrm>
            <a:off x="6895238" y="2565698"/>
            <a:ext cx="1419820"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Hero K2 (Foetal monitoring)</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1075" name="Group 1074">
            <a:extLst>
              <a:ext uri="{FF2B5EF4-FFF2-40B4-BE49-F238E27FC236}">
                <a16:creationId xmlns:a16="http://schemas.microsoft.com/office/drawing/2014/main" id="{6C239F9F-E349-FCAB-E00A-FE34472A8608}"/>
              </a:ext>
            </a:extLst>
          </p:cNvPr>
          <p:cNvGrpSpPr/>
          <p:nvPr/>
        </p:nvGrpSpPr>
        <p:grpSpPr>
          <a:xfrm>
            <a:off x="1091309" y="4254095"/>
            <a:ext cx="7860805" cy="360000"/>
            <a:chOff x="1091310" y="4215995"/>
            <a:chExt cx="5435588" cy="360000"/>
          </a:xfrm>
          <a:solidFill>
            <a:schemeClr val="accent1">
              <a:lumMod val="40000"/>
              <a:lumOff val="60000"/>
            </a:schemeClr>
          </a:solidFill>
        </p:grpSpPr>
        <p:sp>
          <p:nvSpPr>
            <p:cNvPr id="57" name="Rectangle: Rounded Corners 56">
              <a:extLst>
                <a:ext uri="{FF2B5EF4-FFF2-40B4-BE49-F238E27FC236}">
                  <a16:creationId xmlns:a16="http://schemas.microsoft.com/office/drawing/2014/main" id="{C98D4046-C843-AF1E-0779-32F6B6CAC4D2}"/>
                </a:ext>
              </a:extLst>
            </p:cNvPr>
            <p:cNvSpPr/>
            <p:nvPr/>
          </p:nvSpPr>
          <p:spPr>
            <a:xfrm>
              <a:off x="1091310" y="4215995"/>
              <a:ext cx="1800000" cy="360000"/>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Data Warehouse</a:t>
              </a:r>
            </a:p>
          </p:txBody>
        </p:sp>
        <p:sp>
          <p:nvSpPr>
            <p:cNvPr id="55" name="Rectangle: Rounded Corners 54">
              <a:extLst>
                <a:ext uri="{FF2B5EF4-FFF2-40B4-BE49-F238E27FC236}">
                  <a16:creationId xmlns:a16="http://schemas.microsoft.com/office/drawing/2014/main" id="{3FC9D1F2-BE89-1611-73BC-4D71B9619EC4}"/>
                </a:ext>
              </a:extLst>
            </p:cNvPr>
            <p:cNvSpPr/>
            <p:nvPr/>
          </p:nvSpPr>
          <p:spPr>
            <a:xfrm>
              <a:off x="2909104" y="4215995"/>
              <a:ext cx="1800000" cy="360000"/>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Qlik</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74" name="Rectangle: Rounded Corners 1073">
              <a:extLst>
                <a:ext uri="{FF2B5EF4-FFF2-40B4-BE49-F238E27FC236}">
                  <a16:creationId xmlns:a16="http://schemas.microsoft.com/office/drawing/2014/main" id="{32632888-4768-0C02-07AB-06BBBCCC1B42}"/>
                </a:ext>
              </a:extLst>
            </p:cNvPr>
            <p:cNvSpPr/>
            <p:nvPr/>
          </p:nvSpPr>
          <p:spPr>
            <a:xfrm>
              <a:off x="4726898" y="4215995"/>
              <a:ext cx="1800000" cy="360000"/>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PowerBI</a:t>
              </a:r>
            </a:p>
          </p:txBody>
        </p:sp>
      </p:grpSp>
      <p:sp>
        <p:nvSpPr>
          <p:cNvPr id="8" name="Rectangle: Rounded Corners 7">
            <a:extLst>
              <a:ext uri="{FF2B5EF4-FFF2-40B4-BE49-F238E27FC236}">
                <a16:creationId xmlns:a16="http://schemas.microsoft.com/office/drawing/2014/main" id="{E352EC93-CF51-A80D-B620-A0A4FA38FA28}"/>
              </a:ext>
            </a:extLst>
          </p:cNvPr>
          <p:cNvSpPr/>
          <p:nvPr/>
        </p:nvSpPr>
        <p:spPr>
          <a:xfrm>
            <a:off x="6161854" y="2848574"/>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Chemocare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53" name="Rectangle: Rounded Corners 52">
            <a:extLst>
              <a:ext uri="{FF2B5EF4-FFF2-40B4-BE49-F238E27FC236}">
                <a16:creationId xmlns:a16="http://schemas.microsoft.com/office/drawing/2014/main" id="{57B74082-52ED-5EDC-86C6-CA0CC8A65651}"/>
              </a:ext>
            </a:extLst>
          </p:cNvPr>
          <p:cNvSpPr/>
          <p:nvPr/>
        </p:nvSpPr>
        <p:spPr>
          <a:xfrm>
            <a:off x="1085113" y="379151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DMS</a:t>
            </a:r>
          </a:p>
        </p:txBody>
      </p:sp>
      <p:sp>
        <p:nvSpPr>
          <p:cNvPr id="17" name="Rectangle: Rounded Corners 16">
            <a:extLst>
              <a:ext uri="{FF2B5EF4-FFF2-40B4-BE49-F238E27FC236}">
                <a16:creationId xmlns:a16="http://schemas.microsoft.com/office/drawing/2014/main" id="{1332B28E-3992-BF58-B5FB-883ABFBE9697}"/>
              </a:ext>
            </a:extLst>
          </p:cNvPr>
          <p:cNvSpPr/>
          <p:nvPr/>
        </p:nvSpPr>
        <p:spPr>
          <a:xfrm>
            <a:off x="6744460" y="379147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BigHand</a:t>
            </a:r>
          </a:p>
        </p:txBody>
      </p:sp>
      <p:sp>
        <p:nvSpPr>
          <p:cNvPr id="1071" name="Rectangle: Rounded Corners 1070">
            <a:extLst>
              <a:ext uri="{FF2B5EF4-FFF2-40B4-BE49-F238E27FC236}">
                <a16:creationId xmlns:a16="http://schemas.microsoft.com/office/drawing/2014/main" id="{B28AAAD1-BCF8-A3FC-7113-7E10BE5867BA}"/>
              </a:ext>
            </a:extLst>
          </p:cNvPr>
          <p:cNvSpPr/>
          <p:nvPr/>
        </p:nvSpPr>
        <p:spPr>
          <a:xfrm>
            <a:off x="5612590" y="379147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SharePoint Online</a:t>
            </a:r>
          </a:p>
        </p:txBody>
      </p:sp>
      <p:sp>
        <p:nvSpPr>
          <p:cNvPr id="1072" name="Rectangle: Rounded Corners 1071">
            <a:extLst>
              <a:ext uri="{FF2B5EF4-FFF2-40B4-BE49-F238E27FC236}">
                <a16:creationId xmlns:a16="http://schemas.microsoft.com/office/drawing/2014/main" id="{B39A7E31-12BF-C2B1-DAA3-6736BB3AB759}"/>
              </a:ext>
            </a:extLst>
          </p:cNvPr>
          <p:cNvSpPr/>
          <p:nvPr/>
        </p:nvSpPr>
        <p:spPr>
          <a:xfrm>
            <a:off x="3348851" y="379147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Share Drives</a:t>
            </a:r>
          </a:p>
        </p:txBody>
      </p:sp>
      <p:sp>
        <p:nvSpPr>
          <p:cNvPr id="1073" name="Rectangle: Rounded Corners 1072">
            <a:extLst>
              <a:ext uri="{FF2B5EF4-FFF2-40B4-BE49-F238E27FC236}">
                <a16:creationId xmlns:a16="http://schemas.microsoft.com/office/drawing/2014/main" id="{401729D4-E6C8-30B8-A69C-2F80E34B5EE1}"/>
              </a:ext>
            </a:extLst>
          </p:cNvPr>
          <p:cNvSpPr/>
          <p:nvPr/>
        </p:nvSpPr>
        <p:spPr>
          <a:xfrm>
            <a:off x="2216982" y="379147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Z-drives</a:t>
            </a:r>
          </a:p>
        </p:txBody>
      </p:sp>
      <p:sp>
        <p:nvSpPr>
          <p:cNvPr id="20" name="Rectangle: Rounded Corners 19">
            <a:extLst>
              <a:ext uri="{FF2B5EF4-FFF2-40B4-BE49-F238E27FC236}">
                <a16:creationId xmlns:a16="http://schemas.microsoft.com/office/drawing/2014/main" id="{88A1EE5E-718F-D814-AA92-E7FB76B4BDA7}"/>
              </a:ext>
            </a:extLst>
          </p:cNvPr>
          <p:cNvSpPr/>
          <p:nvPr/>
        </p:nvSpPr>
        <p:spPr>
          <a:xfrm>
            <a:off x="5435479" y="2290355"/>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Leicester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3" name="Rectangle: Rounded Corners 22">
            <a:extLst>
              <a:ext uri="{FF2B5EF4-FFF2-40B4-BE49-F238E27FC236}">
                <a16:creationId xmlns:a16="http://schemas.microsoft.com/office/drawing/2014/main" id="{A2684DAA-AA37-B872-94CF-E7DF69BEF057}"/>
              </a:ext>
            </a:extLst>
          </p:cNvPr>
          <p:cNvSpPr/>
          <p:nvPr/>
        </p:nvSpPr>
        <p:spPr>
          <a:xfrm>
            <a:off x="1081719" y="2565698"/>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Child Health</a:t>
            </a:r>
          </a:p>
        </p:txBody>
      </p:sp>
      <p:sp>
        <p:nvSpPr>
          <p:cNvPr id="24" name="Rectangle: Rounded Corners 23">
            <a:extLst>
              <a:ext uri="{FF2B5EF4-FFF2-40B4-BE49-F238E27FC236}">
                <a16:creationId xmlns:a16="http://schemas.microsoft.com/office/drawing/2014/main" id="{C7F0C142-43C7-05EF-05E6-7CFB79DDB6AF}"/>
              </a:ext>
            </a:extLst>
          </p:cNvPr>
          <p:cNvSpPr/>
          <p:nvPr/>
        </p:nvSpPr>
        <p:spPr>
          <a:xfrm>
            <a:off x="1807196" y="2565698"/>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HSDU theatre utensils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5" name="Rectangle: Rounded Corners 24">
            <a:extLst>
              <a:ext uri="{FF2B5EF4-FFF2-40B4-BE49-F238E27FC236}">
                <a16:creationId xmlns:a16="http://schemas.microsoft.com/office/drawing/2014/main" id="{C358BF3D-7F86-976C-BE75-922D3BC2C259}"/>
              </a:ext>
            </a:extLst>
          </p:cNvPr>
          <p:cNvSpPr/>
          <p:nvPr/>
        </p:nvSpPr>
        <p:spPr>
          <a:xfrm>
            <a:off x="1079923" y="2288764"/>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ICNET</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6" name="Rectangle: Rounded Corners 25">
            <a:extLst>
              <a:ext uri="{FF2B5EF4-FFF2-40B4-BE49-F238E27FC236}">
                <a16:creationId xmlns:a16="http://schemas.microsoft.com/office/drawing/2014/main" id="{BDD2337C-C452-8B88-9393-4CC11395A7D8}"/>
              </a:ext>
            </a:extLst>
          </p:cNvPr>
          <p:cNvSpPr/>
          <p:nvPr/>
        </p:nvSpPr>
        <p:spPr>
          <a:xfrm>
            <a:off x="6895238" y="2848574"/>
            <a:ext cx="841059"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err="1">
                <a:solidFill>
                  <a:srgbClr val="1F355E"/>
                </a:solidFill>
                <a:latin typeface="Arial" panose="020B0604020202020204" pitchFamily="34" charset="0"/>
                <a:ea typeface="+mn-ea"/>
                <a:cs typeface="Arial" panose="020B0604020202020204" pitchFamily="34" charset="0"/>
                <a:sym typeface="Helvetica Neue Medium"/>
              </a:rPr>
              <a:t>Badgernet</a:t>
            </a:r>
            <a:r>
              <a:rPr lang="en-GB" sz="700" b="0">
                <a:solidFill>
                  <a:srgbClr val="1F355E"/>
                </a:solidFill>
                <a:latin typeface="Arial" panose="020B0604020202020204" pitchFamily="34" charset="0"/>
                <a:ea typeface="+mn-ea"/>
                <a:cs typeface="Arial" panose="020B0604020202020204" pitchFamily="34" charset="0"/>
                <a:sym typeface="Helvetica Neue Medium"/>
              </a:rPr>
              <a:t> (Foetal monitoring)</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7" name="Rectangle: Rounded Corners 26">
            <a:extLst>
              <a:ext uri="{FF2B5EF4-FFF2-40B4-BE49-F238E27FC236}">
                <a16:creationId xmlns:a16="http://schemas.microsoft.com/office/drawing/2014/main" id="{B814B991-8FB7-756B-71A2-E57A2D436E90}"/>
              </a:ext>
            </a:extLst>
          </p:cNvPr>
          <p:cNvSpPr/>
          <p:nvPr/>
        </p:nvSpPr>
        <p:spPr>
          <a:xfrm>
            <a:off x="3983627" y="2290355"/>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ICNET</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8" name="Rectangle: Rounded Corners 27">
            <a:extLst>
              <a:ext uri="{FF2B5EF4-FFF2-40B4-BE49-F238E27FC236}">
                <a16:creationId xmlns:a16="http://schemas.microsoft.com/office/drawing/2014/main" id="{78051DE0-BE3A-E716-7E4B-2FF6A3648209}"/>
              </a:ext>
            </a:extLst>
          </p:cNvPr>
          <p:cNvSpPr/>
          <p:nvPr/>
        </p:nvSpPr>
        <p:spPr>
          <a:xfrm>
            <a:off x="4709104" y="2565698"/>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err="1">
                <a:solidFill>
                  <a:srgbClr val="1F355E"/>
                </a:solidFill>
                <a:latin typeface="Arial" panose="020B0604020202020204" pitchFamily="34" charset="0"/>
                <a:ea typeface="+mn-ea"/>
                <a:cs typeface="Arial" panose="020B0604020202020204" pitchFamily="34" charset="0"/>
                <a:sym typeface="Helvetica Neue Medium"/>
              </a:rPr>
              <a:t>Meditec</a:t>
            </a:r>
            <a:r>
              <a:rPr lang="en-GB" sz="700" b="0">
                <a:solidFill>
                  <a:srgbClr val="1F355E"/>
                </a:solidFill>
                <a:latin typeface="Arial" panose="020B0604020202020204" pitchFamily="34" charset="0"/>
                <a:ea typeface="+mn-ea"/>
                <a:cs typeface="Arial" panose="020B0604020202020204" pitchFamily="34" charset="0"/>
                <a:sym typeface="Helvetica Neue Medium"/>
              </a:rPr>
              <a:t> IVF</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42" name="Rectangle: Rounded Corners 41">
            <a:extLst>
              <a:ext uri="{FF2B5EF4-FFF2-40B4-BE49-F238E27FC236}">
                <a16:creationId xmlns:a16="http://schemas.microsoft.com/office/drawing/2014/main" id="{CB25916A-C395-AD1A-A6EF-C7EB43B3D80C}"/>
              </a:ext>
            </a:extLst>
          </p:cNvPr>
          <p:cNvSpPr/>
          <p:nvPr/>
        </p:nvSpPr>
        <p:spPr>
          <a:xfrm>
            <a:off x="6895238" y="2289075"/>
            <a:ext cx="1419820"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Pharmacy Hospital Management</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48" name="Rectangle: Rounded Corners 47">
            <a:extLst>
              <a:ext uri="{FF2B5EF4-FFF2-40B4-BE49-F238E27FC236}">
                <a16:creationId xmlns:a16="http://schemas.microsoft.com/office/drawing/2014/main" id="{B7910B58-B226-42C4-090E-7837D01E3C2A}"/>
              </a:ext>
            </a:extLst>
          </p:cNvPr>
          <p:cNvSpPr/>
          <p:nvPr/>
        </p:nvSpPr>
        <p:spPr>
          <a:xfrm>
            <a:off x="6161854" y="2565698"/>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Omnicell</a:t>
            </a:r>
          </a:p>
        </p:txBody>
      </p:sp>
      <p:sp>
        <p:nvSpPr>
          <p:cNvPr id="1026" name="Rectangle: Rounded Corners 1025">
            <a:extLst>
              <a:ext uri="{FF2B5EF4-FFF2-40B4-BE49-F238E27FC236}">
                <a16:creationId xmlns:a16="http://schemas.microsoft.com/office/drawing/2014/main" id="{4627A1B0-8A66-13CC-2769-D571E3DC35D4}"/>
              </a:ext>
            </a:extLst>
          </p:cNvPr>
          <p:cNvSpPr/>
          <p:nvPr/>
        </p:nvSpPr>
        <p:spPr>
          <a:xfrm>
            <a:off x="3257252" y="2562981"/>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err="1">
                <a:solidFill>
                  <a:srgbClr val="1F355E"/>
                </a:solidFill>
                <a:latin typeface="Arial" panose="020B0604020202020204" pitchFamily="34" charset="0"/>
                <a:ea typeface="+mn-ea"/>
                <a:cs typeface="Arial" panose="020B0604020202020204" pitchFamily="34" charset="0"/>
                <a:sym typeface="Helvetica Neue Medium"/>
              </a:rPr>
              <a:t>Cellma</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40" name="Rectangle: Rounded Corners 1039">
            <a:extLst>
              <a:ext uri="{FF2B5EF4-FFF2-40B4-BE49-F238E27FC236}">
                <a16:creationId xmlns:a16="http://schemas.microsoft.com/office/drawing/2014/main" id="{763F6193-4540-35AF-B52E-53E66F0040AE}"/>
              </a:ext>
            </a:extLst>
          </p:cNvPr>
          <p:cNvSpPr/>
          <p:nvPr/>
        </p:nvSpPr>
        <p:spPr>
          <a:xfrm>
            <a:off x="5435479" y="2565698"/>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err="1">
                <a:solidFill>
                  <a:srgbClr val="1F355E"/>
                </a:solidFill>
                <a:latin typeface="Arial" panose="020B0604020202020204" pitchFamily="34" charset="0"/>
                <a:ea typeface="+mn-ea"/>
                <a:cs typeface="Arial" panose="020B0604020202020204" pitchFamily="34" charset="0"/>
                <a:sym typeface="Helvetica Neue Medium"/>
              </a:rPr>
              <a:t>Millcare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1068" name="Group 1067">
            <a:extLst>
              <a:ext uri="{FF2B5EF4-FFF2-40B4-BE49-F238E27FC236}">
                <a16:creationId xmlns:a16="http://schemas.microsoft.com/office/drawing/2014/main" id="{F4D1703D-C149-AC0B-6BD1-8D05ADAD9687}"/>
              </a:ext>
            </a:extLst>
          </p:cNvPr>
          <p:cNvGrpSpPr/>
          <p:nvPr/>
        </p:nvGrpSpPr>
        <p:grpSpPr>
          <a:xfrm>
            <a:off x="1112450" y="4674054"/>
            <a:ext cx="7841009" cy="387618"/>
            <a:chOff x="1112451" y="4713809"/>
            <a:chExt cx="3599488" cy="387618"/>
          </a:xfrm>
          <a:solidFill>
            <a:schemeClr val="accent1">
              <a:lumMod val="40000"/>
              <a:lumOff val="60000"/>
            </a:schemeClr>
          </a:solidFill>
        </p:grpSpPr>
        <p:sp>
          <p:nvSpPr>
            <p:cNvPr id="61" name="Rectangle: Rounded Corners 60">
              <a:extLst>
                <a:ext uri="{FF2B5EF4-FFF2-40B4-BE49-F238E27FC236}">
                  <a16:creationId xmlns:a16="http://schemas.microsoft.com/office/drawing/2014/main" id="{6B9A4C50-E603-3452-F5E9-6F652657C6CC}"/>
                </a:ext>
              </a:extLst>
            </p:cNvPr>
            <p:cNvSpPr/>
            <p:nvPr/>
          </p:nvSpPr>
          <p:spPr>
            <a:xfrm>
              <a:off x="1112451" y="4722663"/>
              <a:ext cx="864000" cy="378764"/>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MyPorter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52" name="Rectangle: Rounded Corners 1051">
              <a:extLst>
                <a:ext uri="{FF2B5EF4-FFF2-40B4-BE49-F238E27FC236}">
                  <a16:creationId xmlns:a16="http://schemas.microsoft.com/office/drawing/2014/main" id="{8540896F-C7DB-EA2B-8B17-ED8BF23688FC}"/>
                </a:ext>
              </a:extLst>
            </p:cNvPr>
            <p:cNvSpPr/>
            <p:nvPr/>
          </p:nvSpPr>
          <p:spPr>
            <a:xfrm>
              <a:off x="2027645" y="4715916"/>
              <a:ext cx="864000" cy="378764"/>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ESR</a:t>
              </a:r>
            </a:p>
          </p:txBody>
        </p:sp>
        <p:sp>
          <p:nvSpPr>
            <p:cNvPr id="1053" name="Rectangle: Rounded Corners 1052">
              <a:extLst>
                <a:ext uri="{FF2B5EF4-FFF2-40B4-BE49-F238E27FC236}">
                  <a16:creationId xmlns:a16="http://schemas.microsoft.com/office/drawing/2014/main" id="{5853C207-E035-8127-BBFA-9C25AE06FCCB}"/>
                </a:ext>
              </a:extLst>
            </p:cNvPr>
            <p:cNvSpPr/>
            <p:nvPr/>
          </p:nvSpPr>
          <p:spPr>
            <a:xfrm>
              <a:off x="2940947" y="4722293"/>
              <a:ext cx="864000" cy="378764"/>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E-Roster</a:t>
              </a:r>
            </a:p>
          </p:txBody>
        </p:sp>
        <p:sp>
          <p:nvSpPr>
            <p:cNvPr id="1054" name="Rectangle: Rounded Corners 1053">
              <a:extLst>
                <a:ext uri="{FF2B5EF4-FFF2-40B4-BE49-F238E27FC236}">
                  <a16:creationId xmlns:a16="http://schemas.microsoft.com/office/drawing/2014/main" id="{19EF43C8-9F22-8719-AAFA-8F6D35BAF219}"/>
                </a:ext>
              </a:extLst>
            </p:cNvPr>
            <p:cNvSpPr/>
            <p:nvPr/>
          </p:nvSpPr>
          <p:spPr>
            <a:xfrm>
              <a:off x="3847939" y="4713809"/>
              <a:ext cx="864000" cy="378764"/>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Allocate</a:t>
              </a:r>
            </a:p>
          </p:txBody>
        </p:sp>
      </p:grpSp>
      <p:sp>
        <p:nvSpPr>
          <p:cNvPr id="1055" name="Rectangle: Rounded Corners 1054">
            <a:extLst>
              <a:ext uri="{FF2B5EF4-FFF2-40B4-BE49-F238E27FC236}">
                <a16:creationId xmlns:a16="http://schemas.microsoft.com/office/drawing/2014/main" id="{A77FD0C4-3022-7C08-1937-F3B4CD0E04F8}"/>
              </a:ext>
            </a:extLst>
          </p:cNvPr>
          <p:cNvSpPr/>
          <p:nvPr/>
        </p:nvSpPr>
        <p:spPr>
          <a:xfrm>
            <a:off x="3257252" y="2848574"/>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MIMS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58" name="Rectangle: Rounded Corners 1057">
            <a:extLst>
              <a:ext uri="{FF2B5EF4-FFF2-40B4-BE49-F238E27FC236}">
                <a16:creationId xmlns:a16="http://schemas.microsoft.com/office/drawing/2014/main" id="{FE4FC8A9-5E11-F651-F316-BCC207893919}"/>
              </a:ext>
            </a:extLst>
          </p:cNvPr>
          <p:cNvSpPr/>
          <p:nvPr/>
        </p:nvSpPr>
        <p:spPr>
          <a:xfrm>
            <a:off x="2532673" y="2565698"/>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err="1">
                <a:solidFill>
                  <a:srgbClr val="1F355E"/>
                </a:solidFill>
                <a:latin typeface="Arial" panose="020B0604020202020204" pitchFamily="34" charset="0"/>
                <a:ea typeface="+mn-ea"/>
                <a:cs typeface="Arial" panose="020B0604020202020204" pitchFamily="34" charset="0"/>
                <a:sym typeface="Helvetica Neue Medium"/>
              </a:rPr>
              <a:t>Nugensis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62" name="Rectangle: Rounded Corners 1061">
            <a:extLst>
              <a:ext uri="{FF2B5EF4-FFF2-40B4-BE49-F238E27FC236}">
                <a16:creationId xmlns:a16="http://schemas.microsoft.com/office/drawing/2014/main" id="{DF621C59-A1CC-7119-EFEE-2945F31BD2B6}"/>
              </a:ext>
            </a:extLst>
          </p:cNvPr>
          <p:cNvSpPr/>
          <p:nvPr/>
        </p:nvSpPr>
        <p:spPr>
          <a:xfrm>
            <a:off x="1807196" y="2848574"/>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Twinkle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63" name="Rectangle: Rounded Corners 1062">
            <a:extLst>
              <a:ext uri="{FF2B5EF4-FFF2-40B4-BE49-F238E27FC236}">
                <a16:creationId xmlns:a16="http://schemas.microsoft.com/office/drawing/2014/main" id="{5AD15616-5510-EFDF-8528-5CE048BDF62A}"/>
              </a:ext>
            </a:extLst>
          </p:cNvPr>
          <p:cNvSpPr/>
          <p:nvPr/>
        </p:nvSpPr>
        <p:spPr>
          <a:xfrm>
            <a:off x="3516361" y="1845711"/>
            <a:ext cx="1153439"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WCCG</a:t>
            </a:r>
          </a:p>
        </p:txBody>
      </p:sp>
      <p:sp>
        <p:nvSpPr>
          <p:cNvPr id="1064" name="Rectangle: Rounded Corners 1063">
            <a:extLst>
              <a:ext uri="{FF2B5EF4-FFF2-40B4-BE49-F238E27FC236}">
                <a16:creationId xmlns:a16="http://schemas.microsoft.com/office/drawing/2014/main" id="{88631DFC-559C-988A-9C2D-41A5A40E8771}"/>
              </a:ext>
            </a:extLst>
          </p:cNvPr>
          <p:cNvSpPr/>
          <p:nvPr/>
        </p:nvSpPr>
        <p:spPr>
          <a:xfrm>
            <a:off x="4734716" y="1845711"/>
            <a:ext cx="1153439"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Malinko</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67" name="Rectangle: Rounded Corners 1066">
            <a:extLst>
              <a:ext uri="{FF2B5EF4-FFF2-40B4-BE49-F238E27FC236}">
                <a16:creationId xmlns:a16="http://schemas.microsoft.com/office/drawing/2014/main" id="{46A8CBD4-D7B4-1C96-345B-AAC9F778F8D5}"/>
              </a:ext>
            </a:extLst>
          </p:cNvPr>
          <p:cNvSpPr/>
          <p:nvPr/>
        </p:nvSpPr>
        <p:spPr>
          <a:xfrm>
            <a:off x="7754597" y="2842320"/>
            <a:ext cx="583469" cy="874769"/>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DATIX</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76" name="Rectangle: Rounded Corners 1075">
            <a:extLst>
              <a:ext uri="{FF2B5EF4-FFF2-40B4-BE49-F238E27FC236}">
                <a16:creationId xmlns:a16="http://schemas.microsoft.com/office/drawing/2014/main" id="{A5F9DA4E-76E4-F5D1-7018-4DA0C18668D0}"/>
              </a:ext>
            </a:extLst>
          </p:cNvPr>
          <p:cNvSpPr/>
          <p:nvPr/>
        </p:nvSpPr>
        <p:spPr>
          <a:xfrm>
            <a:off x="4480720" y="379147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Excel</a:t>
            </a:r>
          </a:p>
        </p:txBody>
      </p:sp>
      <p:sp>
        <p:nvSpPr>
          <p:cNvPr id="14" name="Title 1">
            <a:extLst>
              <a:ext uri="{FF2B5EF4-FFF2-40B4-BE49-F238E27FC236}">
                <a16:creationId xmlns:a16="http://schemas.microsoft.com/office/drawing/2014/main" id="{4984D591-9F6A-7234-0DCF-C90A6FAC3128}"/>
              </a:ext>
            </a:extLst>
          </p:cNvPr>
          <p:cNvSpPr txBox="1">
            <a:spLocks/>
          </p:cNvSpPr>
          <p:nvPr/>
        </p:nvSpPr>
        <p:spPr>
          <a:xfrm>
            <a:off x="93599" y="-7200"/>
            <a:ext cx="8905275"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GB" sz="1900" b="0" i="0" u="none" strike="noStrike" kern="0" cap="none" spc="0" normalizeH="0" baseline="0" noProof="0">
                <a:ln>
                  <a:noFill/>
                </a:ln>
                <a:solidFill>
                  <a:srgbClr val="1F355E"/>
                </a:solidFill>
                <a:effectLst/>
                <a:uLnTx/>
                <a:uFillTx/>
                <a:latin typeface="Arial Black" panose="020B0A04020102020204" pitchFamily="34" charset="0"/>
                <a:sym typeface="Helvetica Neue Medium"/>
              </a:rPr>
              <a:t>High-level view of the number &amp; complexity of our digital systems</a:t>
            </a:r>
          </a:p>
        </p:txBody>
      </p:sp>
      <p:grpSp>
        <p:nvGrpSpPr>
          <p:cNvPr id="58" name="Group 57">
            <a:extLst>
              <a:ext uri="{FF2B5EF4-FFF2-40B4-BE49-F238E27FC236}">
                <a16:creationId xmlns:a16="http://schemas.microsoft.com/office/drawing/2014/main" id="{E674945E-2235-0494-1126-2678E379C35D}"/>
              </a:ext>
            </a:extLst>
          </p:cNvPr>
          <p:cNvGrpSpPr/>
          <p:nvPr/>
        </p:nvGrpSpPr>
        <p:grpSpPr>
          <a:xfrm>
            <a:off x="-1" y="0"/>
            <a:ext cx="9143998" cy="165595"/>
            <a:chOff x="374266" y="2474302"/>
            <a:chExt cx="13719657" cy="820603"/>
          </a:xfrm>
        </p:grpSpPr>
        <p:sp>
          <p:nvSpPr>
            <p:cNvPr id="15" name="Arrow: Pentagon 14">
              <a:extLst>
                <a:ext uri="{FF2B5EF4-FFF2-40B4-BE49-F238E27FC236}">
                  <a16:creationId xmlns:a16="http://schemas.microsoft.com/office/drawing/2014/main" id="{4245E623-A264-1B70-F99D-7DEE76510ECF}"/>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18" name="Arrow: Chevron 17">
              <a:extLst>
                <a:ext uri="{FF2B5EF4-FFF2-40B4-BE49-F238E27FC236}">
                  <a16:creationId xmlns:a16="http://schemas.microsoft.com/office/drawing/2014/main" id="{E6AA7FCB-523D-E269-CDC2-27CFC92438E1}"/>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9" name="Arrow: Chevron 18">
              <a:extLst>
                <a:ext uri="{FF2B5EF4-FFF2-40B4-BE49-F238E27FC236}">
                  <a16:creationId xmlns:a16="http://schemas.microsoft.com/office/drawing/2014/main" id="{9667C8F0-261A-E414-58CB-A6B31B882D45}"/>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43" name="Arrow: Chevron 42">
              <a:extLst>
                <a:ext uri="{FF2B5EF4-FFF2-40B4-BE49-F238E27FC236}">
                  <a16:creationId xmlns:a16="http://schemas.microsoft.com/office/drawing/2014/main" id="{4A444741-4CD4-F8E9-86DA-7E6F2FB3ED6C}"/>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50" name="Arrow: Chevron 49">
              <a:extLst>
                <a:ext uri="{FF2B5EF4-FFF2-40B4-BE49-F238E27FC236}">
                  <a16:creationId xmlns:a16="http://schemas.microsoft.com/office/drawing/2014/main" id="{A1655559-34B6-0CFF-6839-BE8034274B04}"/>
                </a:ext>
              </a:extLst>
            </p:cNvPr>
            <p:cNvSpPr/>
            <p:nvPr/>
          </p:nvSpPr>
          <p:spPr>
            <a:xfrm>
              <a:off x="9329198" y="2474302"/>
              <a:ext cx="2487481" cy="820603"/>
            </a:xfrm>
            <a:prstGeom prst="chevron">
              <a:avLst/>
            </a:prstGeom>
            <a:solidFill>
              <a:srgbClr val="FFC00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54" name="Arrow: Chevron 53">
              <a:extLst>
                <a:ext uri="{FF2B5EF4-FFF2-40B4-BE49-F238E27FC236}">
                  <a16:creationId xmlns:a16="http://schemas.microsoft.com/office/drawing/2014/main" id="{097D6F0D-89BB-92C3-4242-AB5816D8AAEA}"/>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4256461871"/>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85D10DD-BFE3-A043-60D9-80988E7E0036}"/>
              </a:ext>
            </a:extLst>
          </p:cNvPr>
          <p:cNvSpPr/>
          <p:nvPr/>
        </p:nvSpPr>
        <p:spPr>
          <a:xfrm>
            <a:off x="-1" y="4523077"/>
            <a:ext cx="9144001" cy="62755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6" name="Rectangle 35">
            <a:extLst>
              <a:ext uri="{FF2B5EF4-FFF2-40B4-BE49-F238E27FC236}">
                <a16:creationId xmlns:a16="http://schemas.microsoft.com/office/drawing/2014/main" id="{556664CF-2EC6-BFF6-110F-9B8B3DC77D43}"/>
              </a:ext>
            </a:extLst>
          </p:cNvPr>
          <p:cNvSpPr/>
          <p:nvPr/>
        </p:nvSpPr>
        <p:spPr>
          <a:xfrm>
            <a:off x="93600" y="4291554"/>
            <a:ext cx="2963109" cy="806129"/>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00000"/>
                </a:solidFill>
                <a:effectLst/>
                <a:uLnTx/>
                <a:uFillTx/>
                <a:latin typeface="helvetica neue medium"/>
                <a:sym typeface="Helvetica Neue"/>
              </a:rPr>
              <a:t> </a:t>
            </a:r>
            <a:endParaRPr kumimoji="0" lang="en-GB" sz="800" b="0" i="0" u="none" strike="noStrike" kern="0" cap="none" spc="0" normalizeH="0" baseline="0" noProof="0">
              <a:ln>
                <a:noFill/>
              </a:ln>
              <a:solidFill>
                <a:srgbClr val="000000"/>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p:txBody>
      </p:sp>
      <p:sp>
        <p:nvSpPr>
          <p:cNvPr id="3" name="Rectangle 2">
            <a:extLst>
              <a:ext uri="{FF2B5EF4-FFF2-40B4-BE49-F238E27FC236}">
                <a16:creationId xmlns:a16="http://schemas.microsoft.com/office/drawing/2014/main" id="{EFA7AF51-3E99-3253-CB35-9DFDCC2F0020}"/>
              </a:ext>
            </a:extLst>
          </p:cNvPr>
          <p:cNvSpPr/>
          <p:nvPr/>
        </p:nvSpPr>
        <p:spPr>
          <a:xfrm>
            <a:off x="93600" y="771873"/>
            <a:ext cx="2963109" cy="3454211"/>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r>
              <a:rPr kumimoji="0" lang="en-US" sz="800" b="1" i="1"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We will cultivate a digitally inclusive culture, where</a:t>
            </a:r>
            <a:r>
              <a:rPr lang="en-US" sz="800" i="1">
                <a:solidFill>
                  <a:srgbClr val="1F355E"/>
                </a:solidFill>
                <a:latin typeface="Arial" panose="020B0604020202020204" pitchFamily="34" charset="0"/>
                <a:cs typeface="Arial" panose="020B0604020202020204" pitchFamily="34" charset="0"/>
              </a:rPr>
              <a:t> we work collaboratively with patients, clinicians and non-clinical colleagues to </a:t>
            </a:r>
            <a:r>
              <a:rPr kumimoji="0" lang="en-US" sz="800" b="1" i="1"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create effective and efficient services. </a:t>
            </a: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Inconsistent levels of digital and data literacy</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Attraction and retention of digital expertise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Resource constraints and limited technical support coupled with limited training capacity can cause delays in the implementation</a:t>
            </a:r>
            <a:r>
              <a:rPr lang="en-GB" sz="800">
                <a:solidFill>
                  <a:srgbClr val="1F355E"/>
                </a:solidFill>
                <a:latin typeface="Arial" panose="020B0604020202020204" pitchFamily="34" charset="0"/>
                <a:cs typeface="Arial" panose="020B0604020202020204" pitchFamily="34" charset="0"/>
              </a:rPr>
              <a:t> and adoption</a:t>
            </a:r>
            <a:endPar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Change management is hard and requires incentivised adoption of new practices</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Digital and clinical teams often work in parallel rather than in an integrated way</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 </a:t>
            </a: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19" name="Arrow: Pentagon 18">
            <a:extLst>
              <a:ext uri="{FF2B5EF4-FFF2-40B4-BE49-F238E27FC236}">
                <a16:creationId xmlns:a16="http://schemas.microsoft.com/office/drawing/2014/main" id="{37458F09-7C42-CD9B-97D0-46EC202EC347}"/>
              </a:ext>
            </a:extLst>
          </p:cNvPr>
          <p:cNvSpPr/>
          <p:nvPr/>
        </p:nvSpPr>
        <p:spPr>
          <a:xfrm>
            <a:off x="93600" y="576583"/>
            <a:ext cx="2832678" cy="369313"/>
          </a:xfrm>
          <a:prstGeom prst="homePlate">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2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Workforce &amp; Culture</a:t>
            </a:r>
          </a:p>
        </p:txBody>
      </p:sp>
      <p:sp>
        <p:nvSpPr>
          <p:cNvPr id="23" name="Rectangle 22">
            <a:extLst>
              <a:ext uri="{FF2B5EF4-FFF2-40B4-BE49-F238E27FC236}">
                <a16:creationId xmlns:a16="http://schemas.microsoft.com/office/drawing/2014/main" id="{DF0B21DD-C081-7151-7914-E060542347F3}"/>
              </a:ext>
            </a:extLst>
          </p:cNvPr>
          <p:cNvSpPr/>
          <p:nvPr/>
        </p:nvSpPr>
        <p:spPr>
          <a:xfrm>
            <a:off x="196771" y="3082413"/>
            <a:ext cx="2781041" cy="1133363"/>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128588" marR="0" lvl="0" indent="-128588"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800" b="0" i="0" u="none" strike="noStrike" kern="1200" cap="none" spc="0" normalizeH="0" baseline="0" noProof="0">
                <a:ln>
                  <a:noFill/>
                </a:ln>
                <a:solidFill>
                  <a:prstClr val="black"/>
                </a:solidFill>
                <a:effectLst/>
                <a:uLnTx/>
                <a:uFillTx/>
                <a:latin typeface="Helvetica Neue Medium"/>
                <a:ea typeface="+mn-lt"/>
                <a:cs typeface="+mn-lt"/>
                <a:sym typeface="Helvetica Neue"/>
              </a:rPr>
              <a:t>Staff have increased confidence and feel supported to adopt a digital </a:t>
            </a:r>
            <a:r>
              <a:rPr kumimoji="0" lang="en-GB" sz="800" b="0" i="0" u="none" strike="noStrike" kern="1200" cap="none" spc="0" normalizeH="0" baseline="0" noProof="0">
                <a:ln>
                  <a:noFill/>
                </a:ln>
                <a:solidFill>
                  <a:srgbClr val="1F355E"/>
                </a:solidFill>
                <a:effectLst/>
                <a:uLnTx/>
                <a:uFillTx/>
                <a:latin typeface="Helvetica Neue Medium"/>
                <a:ea typeface="+mn-lt"/>
                <a:cs typeface="+mn-lt"/>
                <a:sym typeface="Helvetica Neue"/>
              </a:rPr>
              <a:t>first</a:t>
            </a:r>
            <a:r>
              <a:rPr kumimoji="0" lang="en-GB" sz="800" b="0" i="0" u="none" strike="noStrike" kern="1200" cap="none" spc="0" normalizeH="0" baseline="0" noProof="0">
                <a:ln>
                  <a:noFill/>
                </a:ln>
                <a:solidFill>
                  <a:prstClr val="black"/>
                </a:solidFill>
                <a:effectLst/>
                <a:uLnTx/>
                <a:uFillTx/>
                <a:latin typeface="Helvetica Neue Medium"/>
                <a:ea typeface="+mn-lt"/>
                <a:cs typeface="+mn-lt"/>
                <a:sym typeface="Helvetica Neue"/>
              </a:rPr>
              <a:t> mindset</a:t>
            </a:r>
          </a:p>
          <a:p>
            <a:pPr marL="128588" marR="0" lvl="0" indent="-12858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1200" cap="none" spc="0" normalizeH="0" baseline="0" noProof="0">
                <a:ln>
                  <a:noFill/>
                </a:ln>
                <a:solidFill>
                  <a:prstClr val="black"/>
                </a:solidFill>
                <a:effectLst/>
                <a:uLnTx/>
                <a:uFillTx/>
                <a:latin typeface="Helvetica Neue Medium"/>
                <a:sym typeface="Helvetica Neue"/>
              </a:rPr>
              <a:t>All staff have the right amount of digital and tech support, in the right place and at the right time</a:t>
            </a:r>
          </a:p>
          <a:p>
            <a:pPr marL="128588" marR="0" lvl="0" indent="-12858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1200" cap="none" spc="0" normalizeH="0" baseline="0" noProof="0">
                <a:ln>
                  <a:noFill/>
                </a:ln>
                <a:solidFill>
                  <a:prstClr val="black"/>
                </a:solidFill>
                <a:effectLst/>
                <a:uLnTx/>
                <a:uFillTx/>
                <a:latin typeface="Helvetica Neue Medium"/>
                <a:ea typeface="+mn-lt"/>
                <a:cs typeface="+mn-lt"/>
                <a:sym typeface="Helvetica Neue"/>
              </a:rPr>
              <a:t>Staff are empowered to deliver service-led transformation enabled and supported by digital and clinical teams have joint ownership of digital solutions at every process stage </a:t>
            </a:r>
          </a:p>
          <a:p>
            <a:pPr marL="128588" marR="0" lvl="0" indent="-12858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800" b="0" i="0" u="none" strike="noStrike" kern="1200" cap="none" spc="0" normalizeH="0" baseline="0" noProof="0">
              <a:ln>
                <a:noFill/>
              </a:ln>
              <a:solidFill>
                <a:prstClr val="black"/>
              </a:solidFill>
              <a:effectLst/>
              <a:uLnTx/>
              <a:uFillTx/>
              <a:latin typeface="Helvetica Neue Medium"/>
              <a:ea typeface="+mn-lt"/>
              <a:cs typeface="+mn-lt"/>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prstClr val="black"/>
              </a:solidFill>
              <a:effectLst/>
              <a:uLnTx/>
              <a:uFillTx/>
              <a:latin typeface="Helvetica Neue Medium"/>
              <a:ea typeface="+mn-lt"/>
              <a:cs typeface="+mn-lt"/>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prstClr val="black"/>
              </a:solidFill>
              <a:effectLst/>
              <a:uLnTx/>
              <a:uFillTx/>
              <a:latin typeface="Helvetica Neue Medium"/>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prstClr val="black"/>
              </a:solidFill>
              <a:effectLst/>
              <a:uLnTx/>
              <a:uFillTx/>
              <a:latin typeface="Helvetica Neue Medium"/>
              <a:ea typeface="+mn-lt"/>
              <a:cs typeface="+mn-lt"/>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prstClr val="black"/>
              </a:solidFill>
              <a:effectLst/>
              <a:uLnTx/>
              <a:uFillTx/>
              <a:latin typeface="Helvetica Neue Medium"/>
              <a:ea typeface="+mn-lt"/>
              <a:cs typeface="+mn-lt"/>
              <a:sym typeface="Helvetica Neue"/>
            </a:endParaRPr>
          </a:p>
        </p:txBody>
      </p:sp>
      <p:sp>
        <p:nvSpPr>
          <p:cNvPr id="25" name="Rectangle 24">
            <a:extLst>
              <a:ext uri="{FF2B5EF4-FFF2-40B4-BE49-F238E27FC236}">
                <a16:creationId xmlns:a16="http://schemas.microsoft.com/office/drawing/2014/main" id="{C07A68A8-2D43-D370-CEFC-DF2CAD73AF84}"/>
              </a:ext>
            </a:extLst>
          </p:cNvPr>
          <p:cNvSpPr/>
          <p:nvPr/>
        </p:nvSpPr>
        <p:spPr>
          <a:xfrm>
            <a:off x="3205243" y="1955842"/>
            <a:ext cx="5559759" cy="180000"/>
          </a:xfrm>
          <a:prstGeom prst="rect">
            <a:avLst/>
          </a:prstGeom>
          <a:solidFill>
            <a:schemeClr val="accent6">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prstClr val="white"/>
                </a:solidFill>
                <a:effectLst/>
                <a:uLnTx/>
                <a:uFillTx/>
                <a:latin typeface="Arial Black" panose="020B0A04020102020204" pitchFamily="34" charset="0"/>
                <a:sym typeface="Helvetica Neue"/>
              </a:rPr>
              <a:t>Solutions</a:t>
            </a:r>
            <a:endParaRPr kumimoji="0" lang="en-GB" sz="800" b="1" i="1" u="none" strike="noStrike" kern="1200" cap="none" spc="0" normalizeH="0" baseline="0" noProof="0">
              <a:ln>
                <a:noFill/>
              </a:ln>
              <a:solidFill>
                <a:prstClr val="white"/>
              </a:solidFill>
              <a:effectLst/>
              <a:uLnTx/>
              <a:uFillTx/>
              <a:latin typeface="Arial Black" panose="020B0A04020102020204" pitchFamily="34" charset="0"/>
              <a:sym typeface="Helvetica Neue"/>
            </a:endParaRPr>
          </a:p>
        </p:txBody>
      </p:sp>
      <p:sp>
        <p:nvSpPr>
          <p:cNvPr id="24" name="Rectangle 23">
            <a:extLst>
              <a:ext uri="{FF2B5EF4-FFF2-40B4-BE49-F238E27FC236}">
                <a16:creationId xmlns:a16="http://schemas.microsoft.com/office/drawing/2014/main" id="{3C9D8FDE-5B8E-08C3-A324-733DFC3C047B}"/>
              </a:ext>
            </a:extLst>
          </p:cNvPr>
          <p:cNvSpPr/>
          <p:nvPr/>
        </p:nvSpPr>
        <p:spPr>
          <a:xfrm>
            <a:off x="3205243" y="587216"/>
            <a:ext cx="5559759" cy="180000"/>
          </a:xfrm>
          <a:prstGeom prst="rect">
            <a:avLst/>
          </a:prstGeom>
          <a:solidFill>
            <a:schemeClr val="accent6">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prstClr val="white"/>
                </a:solidFill>
                <a:effectLst/>
                <a:uLnTx/>
                <a:uFillTx/>
                <a:latin typeface="Arial Black" panose="020B0A04020102020204" pitchFamily="34" charset="0"/>
                <a:sym typeface="Helvetica Neue"/>
              </a:rPr>
              <a:t>Priorities</a:t>
            </a:r>
            <a:endParaRPr kumimoji="0" lang="en-GB" sz="800" b="1" i="1" u="none" strike="noStrike" kern="1200" cap="none" spc="0" normalizeH="0" baseline="0" noProof="0">
              <a:ln>
                <a:noFill/>
              </a:ln>
              <a:solidFill>
                <a:prstClr val="white"/>
              </a:solidFill>
              <a:effectLst/>
              <a:uLnTx/>
              <a:uFillTx/>
              <a:latin typeface="Arial Black" panose="020B0A04020102020204" pitchFamily="34" charset="0"/>
              <a:sym typeface="Helvetica Neue"/>
            </a:endParaRPr>
          </a:p>
        </p:txBody>
      </p:sp>
      <p:sp>
        <p:nvSpPr>
          <p:cNvPr id="26" name="Rectangle 25">
            <a:extLst>
              <a:ext uri="{FF2B5EF4-FFF2-40B4-BE49-F238E27FC236}">
                <a16:creationId xmlns:a16="http://schemas.microsoft.com/office/drawing/2014/main" id="{64CF4E72-3CB3-F929-6481-1693803B0154}"/>
              </a:ext>
            </a:extLst>
          </p:cNvPr>
          <p:cNvSpPr/>
          <p:nvPr/>
        </p:nvSpPr>
        <p:spPr>
          <a:xfrm>
            <a:off x="3205243" y="790708"/>
            <a:ext cx="2758851" cy="545685"/>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1. </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Creating a culture of digital innovation across the organisation and making the digital team at SBU a desirable place to work and progress one's career</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7" name="Rectangle 26">
            <a:extLst>
              <a:ext uri="{FF2B5EF4-FFF2-40B4-BE49-F238E27FC236}">
                <a16:creationId xmlns:a16="http://schemas.microsoft.com/office/drawing/2014/main" id="{A6C60DB1-6259-BBFD-8054-69DDF047FF26}"/>
              </a:ext>
            </a:extLst>
          </p:cNvPr>
          <p:cNvSpPr/>
          <p:nvPr/>
        </p:nvSpPr>
        <p:spPr>
          <a:xfrm>
            <a:off x="6006151" y="790708"/>
            <a:ext cx="2758851" cy="545685"/>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2. </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Enhance the showcase of benefits of data and digital, communicating positive outcomes for both patients and staff to encourage adoption of digital solutions</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9" name="Rectangle 28">
            <a:extLst>
              <a:ext uri="{FF2B5EF4-FFF2-40B4-BE49-F238E27FC236}">
                <a16:creationId xmlns:a16="http://schemas.microsoft.com/office/drawing/2014/main" id="{70FFCAE6-BDC6-5E2F-3BC8-00CC3B1B643B}"/>
              </a:ext>
            </a:extLst>
          </p:cNvPr>
          <p:cNvSpPr/>
          <p:nvPr/>
        </p:nvSpPr>
        <p:spPr>
          <a:xfrm>
            <a:off x="3205243" y="1364669"/>
            <a:ext cx="2758851" cy="545685"/>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3. </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Focus on improving ways of working between clinical-facing and digital teams creating a joint ownership of digital systems throughout the health board</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30" name="Rectangle 29">
            <a:extLst>
              <a:ext uri="{FF2B5EF4-FFF2-40B4-BE49-F238E27FC236}">
                <a16:creationId xmlns:a16="http://schemas.microsoft.com/office/drawing/2014/main" id="{28F382C8-69A2-6627-A031-025F4385B2BA}"/>
              </a:ext>
            </a:extLst>
          </p:cNvPr>
          <p:cNvSpPr/>
          <p:nvPr/>
        </p:nvSpPr>
        <p:spPr>
          <a:xfrm>
            <a:off x="6006151" y="1364669"/>
            <a:ext cx="2758851" cy="545685"/>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4. </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Grow staff confidence and capability in data and digital through enhanced training and development programs that maximise impact and improve retention, while addressing the need for 24/7 support</a:t>
            </a:r>
            <a:endParaRPr kumimoji="0" lang="en-GB" sz="800" b="0"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pic>
        <p:nvPicPr>
          <p:cNvPr id="5" name="Graphic 4" descr="Group of people with solid fill">
            <a:extLst>
              <a:ext uri="{FF2B5EF4-FFF2-40B4-BE49-F238E27FC236}">
                <a16:creationId xmlns:a16="http://schemas.microsoft.com/office/drawing/2014/main" id="{AD01E2FC-7B07-349F-64FB-D12A1F2E251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3219" y="586831"/>
            <a:ext cx="352541" cy="352541"/>
          </a:xfrm>
          <a:prstGeom prst="rect">
            <a:avLst/>
          </a:prstGeom>
        </p:spPr>
      </p:pic>
      <p:sp>
        <p:nvSpPr>
          <p:cNvPr id="4" name="Rectangle 3">
            <a:extLst>
              <a:ext uri="{FF2B5EF4-FFF2-40B4-BE49-F238E27FC236}">
                <a16:creationId xmlns:a16="http://schemas.microsoft.com/office/drawing/2014/main" id="{514B69FB-1485-F5DE-6101-D0BCEB38B279}"/>
              </a:ext>
            </a:extLst>
          </p:cNvPr>
          <p:cNvSpPr/>
          <p:nvPr/>
        </p:nvSpPr>
        <p:spPr>
          <a:xfrm>
            <a:off x="3205243" y="2190538"/>
            <a:ext cx="2758850" cy="1420316"/>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Digital Co-production and Innovation Model</a:t>
            </a:r>
          </a:p>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Developing an SBU delivery framework that outlines how digital services, end-users and the broader health board come together to collaborate, pilot and implement new digital innovation in the process of designing and delivering service-led digital transformation.</a:t>
            </a:r>
            <a:endParaRPr kumimoji="0" lang="en-US" sz="105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 name="Rectangle 6">
            <a:extLst>
              <a:ext uri="{FF2B5EF4-FFF2-40B4-BE49-F238E27FC236}">
                <a16:creationId xmlns:a16="http://schemas.microsoft.com/office/drawing/2014/main" id="{92887088-24DB-E004-6BFA-9FB11B3F3A67}"/>
              </a:ext>
            </a:extLst>
          </p:cNvPr>
          <p:cNvSpPr/>
          <p:nvPr/>
        </p:nvSpPr>
        <p:spPr>
          <a:xfrm>
            <a:off x="6006151" y="3665552"/>
            <a:ext cx="2757600" cy="1420316"/>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Clinical Digital Champions and Joint Ownership</a:t>
            </a:r>
          </a:p>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Establishing a network of ‘clinical digital champions’ across the organisation to champion the digital vision, provide support and feedback on challenges and opportunities supporting joint ownership across projects – service led digitally delivered. </a:t>
            </a:r>
            <a:r>
              <a:rPr lang="en-GB" sz="800" b="0">
                <a:solidFill>
                  <a:srgbClr val="1F355E"/>
                </a:solidFill>
                <a:latin typeface="Arial" panose="020B0604020202020204" pitchFamily="34" charset="0"/>
                <a:cs typeface="Arial" panose="020B0604020202020204" pitchFamily="34" charset="0"/>
              </a:rPr>
              <a:t>Embedding Digital Business Partners within the service delivery groups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8" name="Rectangle 7">
            <a:extLst>
              <a:ext uri="{FF2B5EF4-FFF2-40B4-BE49-F238E27FC236}">
                <a16:creationId xmlns:a16="http://schemas.microsoft.com/office/drawing/2014/main" id="{4BAF7923-3831-439B-A542-8F98D542DE35}"/>
              </a:ext>
            </a:extLst>
          </p:cNvPr>
          <p:cNvSpPr/>
          <p:nvPr/>
        </p:nvSpPr>
        <p:spPr>
          <a:xfrm>
            <a:off x="6006150" y="2190536"/>
            <a:ext cx="2757600" cy="1420316"/>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Digital Training, Literacy &amp; Support </a:t>
            </a:r>
          </a:p>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Developing an accessible, high quality modular training pathway for the entire health board staff, which provides a clear development trajectory for staff across the organisation to improve </a:t>
            </a:r>
            <a:r>
              <a:rPr lang="en-GB" sz="800" b="0">
                <a:solidFill>
                  <a:srgbClr val="1F355E"/>
                </a:solidFill>
                <a:latin typeface="Arial" panose="020B0604020202020204" pitchFamily="34" charset="0"/>
                <a:cs typeface="Arial" panose="020B0604020202020204" pitchFamily="34" charset="0"/>
              </a:rPr>
              <a:t>our</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 digital skills</a:t>
            </a:r>
            <a:r>
              <a:rPr lang="en-GB" sz="800" b="0">
                <a:solidFill>
                  <a:srgbClr val="1F355E"/>
                </a:solidFill>
                <a:latin typeface="Arial" panose="020B0604020202020204" pitchFamily="34" charset="0"/>
                <a:cs typeface="Arial" panose="020B0604020202020204" pitchFamily="34" charset="0"/>
              </a:rPr>
              <a:t> - interfacing</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 with</a:t>
            </a:r>
            <a:r>
              <a:rPr lang="en-GB" sz="800" b="0">
                <a:solidFill>
                  <a:srgbClr val="1F355E"/>
                </a:solidFill>
                <a:latin typeface="Arial" panose="020B0604020202020204" pitchFamily="34" charset="0"/>
                <a:cs typeface="Arial" panose="020B0604020202020204" pitchFamily="34" charset="0"/>
              </a:rPr>
              <a:t> a</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 broader digital support offer, digital induction packages and cloud adoption training ensuring integration of digital training into existing clinical training arrangements.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 name="Rectangle 9">
            <a:extLst>
              <a:ext uri="{FF2B5EF4-FFF2-40B4-BE49-F238E27FC236}">
                <a16:creationId xmlns:a16="http://schemas.microsoft.com/office/drawing/2014/main" id="{A9E59B80-CBC6-7A18-9848-69317C7C91A4}"/>
              </a:ext>
            </a:extLst>
          </p:cNvPr>
          <p:cNvSpPr/>
          <p:nvPr/>
        </p:nvSpPr>
        <p:spPr>
          <a:xfrm>
            <a:off x="3205242" y="3665552"/>
            <a:ext cx="2758849" cy="1420316"/>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Digital Workforce Strategy: Recruitment &amp; Retention</a:t>
            </a:r>
          </a:p>
          <a:p>
            <a:pPr marL="0" marR="0" lvl="0" indent="0" algn="l" defTabSz="825500" rtl="0" eaLnBrk="1" fontAlgn="auto" latinLnBrk="0" hangingPunct="0">
              <a:lnSpc>
                <a:spcPct val="100000"/>
              </a:lnSpc>
              <a:spcBef>
                <a:spcPts val="0"/>
              </a:spcBef>
              <a:spcAft>
                <a:spcPts val="0"/>
              </a:spcAft>
              <a:buClrTx/>
              <a:buSzTx/>
              <a:buFontTx/>
              <a:buNone/>
              <a:tabLst/>
              <a:defRPr/>
            </a:pPr>
            <a:r>
              <a:rPr lang="en-US" sz="800" b="0">
                <a:solidFill>
                  <a:srgbClr val="1F355E"/>
                </a:solidFill>
                <a:latin typeface="Arial" panose="020B0604020202020204" pitchFamily="34" charset="0"/>
                <a:cs typeface="Arial" panose="020B0604020202020204" pitchFamily="34" charset="0"/>
              </a:rPr>
              <a:t>Developing a comprehensive workforce strategy that sets out the workforce requirement to deliver and sustain the digital transformation including the recruitment and establishment of a Clinical Digital Leadership team with the responsibility of leading the Clinical Design Authority - establishing a strategy to increase the retention </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and recruitment of digital services staff by reviewing the employee value proposition and ensuring opportunities for progression, including protected learning time and regular development time with managers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35" name="Rectangle 34">
            <a:extLst>
              <a:ext uri="{FF2B5EF4-FFF2-40B4-BE49-F238E27FC236}">
                <a16:creationId xmlns:a16="http://schemas.microsoft.com/office/drawing/2014/main" id="{9FB317D6-81AF-B540-2CEF-52E3A5AB98F4}"/>
              </a:ext>
            </a:extLst>
          </p:cNvPr>
          <p:cNvSpPr/>
          <p:nvPr/>
        </p:nvSpPr>
        <p:spPr>
          <a:xfrm>
            <a:off x="93600" y="4273041"/>
            <a:ext cx="2963109" cy="180000"/>
          </a:xfrm>
          <a:prstGeom prst="rect">
            <a:avLst/>
          </a:prstGeom>
          <a:solidFill>
            <a:schemeClr val="accent6">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Key Enabling Capabilities</a:t>
            </a:r>
            <a:endParaRPr kumimoji="0" lang="en-GB" sz="800" b="1" i="1"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endParaRPr>
          </a:p>
        </p:txBody>
      </p:sp>
      <p:sp>
        <p:nvSpPr>
          <p:cNvPr id="37" name="Rectangle: Rounded Corners 36">
            <a:extLst>
              <a:ext uri="{FF2B5EF4-FFF2-40B4-BE49-F238E27FC236}">
                <a16:creationId xmlns:a16="http://schemas.microsoft.com/office/drawing/2014/main" id="{CB2C7334-558A-E983-812E-245DE4CE6C6F}"/>
              </a:ext>
            </a:extLst>
          </p:cNvPr>
          <p:cNvSpPr/>
          <p:nvPr/>
        </p:nvSpPr>
        <p:spPr>
          <a:xfrm>
            <a:off x="232263" y="4636210"/>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Change management</a:t>
            </a:r>
          </a:p>
        </p:txBody>
      </p:sp>
      <p:sp>
        <p:nvSpPr>
          <p:cNvPr id="38" name="Rectangle: Rounded Corners 37">
            <a:extLst>
              <a:ext uri="{FF2B5EF4-FFF2-40B4-BE49-F238E27FC236}">
                <a16:creationId xmlns:a16="http://schemas.microsoft.com/office/drawing/2014/main" id="{096F1BAC-6A03-C189-6D43-A5496BA85724}"/>
              </a:ext>
            </a:extLst>
          </p:cNvPr>
          <p:cNvSpPr/>
          <p:nvPr/>
        </p:nvSpPr>
        <p:spPr>
          <a:xfrm>
            <a:off x="2068367" y="4636210"/>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leadership</a:t>
            </a:r>
          </a:p>
        </p:txBody>
      </p:sp>
      <p:sp>
        <p:nvSpPr>
          <p:cNvPr id="39" name="Rectangle: Rounded Corners 38">
            <a:extLst>
              <a:ext uri="{FF2B5EF4-FFF2-40B4-BE49-F238E27FC236}">
                <a16:creationId xmlns:a16="http://schemas.microsoft.com/office/drawing/2014/main" id="{CDD25271-D9E0-7785-8B46-64B1938B4E58}"/>
              </a:ext>
            </a:extLst>
          </p:cNvPr>
          <p:cNvSpPr/>
          <p:nvPr/>
        </p:nvSpPr>
        <p:spPr>
          <a:xfrm>
            <a:off x="1150315" y="4636211"/>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Communication and engagement</a:t>
            </a:r>
          </a:p>
        </p:txBody>
      </p:sp>
      <p:grpSp>
        <p:nvGrpSpPr>
          <p:cNvPr id="14" name="Group 13">
            <a:extLst>
              <a:ext uri="{FF2B5EF4-FFF2-40B4-BE49-F238E27FC236}">
                <a16:creationId xmlns:a16="http://schemas.microsoft.com/office/drawing/2014/main" id="{0FE0D553-3119-DC2C-A05B-24F6FE5F1957}"/>
              </a:ext>
            </a:extLst>
          </p:cNvPr>
          <p:cNvGrpSpPr/>
          <p:nvPr/>
        </p:nvGrpSpPr>
        <p:grpSpPr>
          <a:xfrm>
            <a:off x="-1" y="-5787"/>
            <a:ext cx="9144001" cy="165595"/>
            <a:chOff x="374266" y="2474302"/>
            <a:chExt cx="13719657" cy="820603"/>
          </a:xfrm>
        </p:grpSpPr>
        <p:sp>
          <p:nvSpPr>
            <p:cNvPr id="17" name="Arrow: Pentagon 16">
              <a:extLst>
                <a:ext uri="{FF2B5EF4-FFF2-40B4-BE49-F238E27FC236}">
                  <a16:creationId xmlns:a16="http://schemas.microsoft.com/office/drawing/2014/main" id="{6D44DD7F-7617-CA86-68FE-0B665CD8828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8" name="Arrow: Chevron 17">
              <a:extLst>
                <a:ext uri="{FF2B5EF4-FFF2-40B4-BE49-F238E27FC236}">
                  <a16:creationId xmlns:a16="http://schemas.microsoft.com/office/drawing/2014/main" id="{884D767C-B719-99F9-0C47-F1FB6C06E688}"/>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0" name="Arrow: Chevron 19">
              <a:extLst>
                <a:ext uri="{FF2B5EF4-FFF2-40B4-BE49-F238E27FC236}">
                  <a16:creationId xmlns:a16="http://schemas.microsoft.com/office/drawing/2014/main" id="{492B6CE4-4DDB-BB03-E725-4949CF0E9106}"/>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1" name="Arrow: Chevron 20">
              <a:extLst>
                <a:ext uri="{FF2B5EF4-FFF2-40B4-BE49-F238E27FC236}">
                  <a16:creationId xmlns:a16="http://schemas.microsoft.com/office/drawing/2014/main" id="{213FF026-EDDC-912D-2F5D-9861A103EB29}"/>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8" name="Arrow: Chevron 27">
              <a:extLst>
                <a:ext uri="{FF2B5EF4-FFF2-40B4-BE49-F238E27FC236}">
                  <a16:creationId xmlns:a16="http://schemas.microsoft.com/office/drawing/2014/main" id="{E4A1126C-00F5-E22A-37C6-D62E8C9CDDF2}"/>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31" name="Arrow: Chevron 30">
              <a:extLst>
                <a:ext uri="{FF2B5EF4-FFF2-40B4-BE49-F238E27FC236}">
                  <a16:creationId xmlns:a16="http://schemas.microsoft.com/office/drawing/2014/main" id="{FAB5827A-B607-11FF-D54B-A6568AF3C294}"/>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40" name="Title 1">
            <a:extLst>
              <a:ext uri="{FF2B5EF4-FFF2-40B4-BE49-F238E27FC236}">
                <a16:creationId xmlns:a16="http://schemas.microsoft.com/office/drawing/2014/main" id="{3171D488-669A-EFD6-8F6E-FE3B8C3CABE0}"/>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rPr>
              <a:t>Workforce &amp; Culture: Overview</a:t>
            </a:r>
            <a:endParaRPr kumimoji="0" lang="en-GB"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endParaRPr>
          </a:p>
        </p:txBody>
      </p:sp>
      <p:sp>
        <p:nvSpPr>
          <p:cNvPr id="6" name="Arrow: Pentagon 5">
            <a:extLst>
              <a:ext uri="{FF2B5EF4-FFF2-40B4-BE49-F238E27FC236}">
                <a16:creationId xmlns:a16="http://schemas.microsoft.com/office/drawing/2014/main" id="{C4C481C2-D14E-CEDC-39C5-1A03D45552AC}"/>
              </a:ext>
            </a:extLst>
          </p:cNvPr>
          <p:cNvSpPr/>
          <p:nvPr/>
        </p:nvSpPr>
        <p:spPr>
          <a:xfrm>
            <a:off x="93600" y="1540721"/>
            <a:ext cx="1538223" cy="229314"/>
          </a:xfrm>
          <a:prstGeom prst="homePlate">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Current Challenges</a:t>
            </a:r>
          </a:p>
        </p:txBody>
      </p:sp>
      <p:sp>
        <p:nvSpPr>
          <p:cNvPr id="9" name="Arrow: Pentagon 8">
            <a:extLst>
              <a:ext uri="{FF2B5EF4-FFF2-40B4-BE49-F238E27FC236}">
                <a16:creationId xmlns:a16="http://schemas.microsoft.com/office/drawing/2014/main" id="{BD2D1776-AF16-22E4-5262-B9D396826CD1}"/>
              </a:ext>
            </a:extLst>
          </p:cNvPr>
          <p:cNvSpPr/>
          <p:nvPr/>
        </p:nvSpPr>
        <p:spPr>
          <a:xfrm>
            <a:off x="93600" y="2963089"/>
            <a:ext cx="1538223" cy="229314"/>
          </a:xfrm>
          <a:prstGeom prst="homePlate">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Desired Outcomes</a:t>
            </a:r>
          </a:p>
        </p:txBody>
      </p:sp>
      <p:grpSp>
        <p:nvGrpSpPr>
          <p:cNvPr id="33" name="Group 32">
            <a:extLst>
              <a:ext uri="{FF2B5EF4-FFF2-40B4-BE49-F238E27FC236}">
                <a16:creationId xmlns:a16="http://schemas.microsoft.com/office/drawing/2014/main" id="{14184663-4C4F-3142-F0EA-A2B871117011}"/>
              </a:ext>
            </a:extLst>
          </p:cNvPr>
          <p:cNvGrpSpPr/>
          <p:nvPr/>
        </p:nvGrpSpPr>
        <p:grpSpPr>
          <a:xfrm>
            <a:off x="-1" y="0"/>
            <a:ext cx="9143998" cy="165595"/>
            <a:chOff x="374266" y="2474302"/>
            <a:chExt cx="13719657" cy="820603"/>
          </a:xfrm>
        </p:grpSpPr>
        <p:sp>
          <p:nvSpPr>
            <p:cNvPr id="12" name="Arrow: Pentagon 11">
              <a:extLst>
                <a:ext uri="{FF2B5EF4-FFF2-40B4-BE49-F238E27FC236}">
                  <a16:creationId xmlns:a16="http://schemas.microsoft.com/office/drawing/2014/main" id="{E842BBC5-8102-A596-A5A4-201C48A5B3C3}"/>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13" name="Arrow: Chevron 12">
              <a:extLst>
                <a:ext uri="{FF2B5EF4-FFF2-40B4-BE49-F238E27FC236}">
                  <a16:creationId xmlns:a16="http://schemas.microsoft.com/office/drawing/2014/main" id="{358E287B-6322-A664-57BD-3AE735796F15}"/>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5" name="Arrow: Chevron 14">
              <a:extLst>
                <a:ext uri="{FF2B5EF4-FFF2-40B4-BE49-F238E27FC236}">
                  <a16:creationId xmlns:a16="http://schemas.microsoft.com/office/drawing/2014/main" id="{C2310E1B-999A-39AB-2298-34926DD10E22}"/>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6" name="Arrow: Chevron 15">
              <a:extLst>
                <a:ext uri="{FF2B5EF4-FFF2-40B4-BE49-F238E27FC236}">
                  <a16:creationId xmlns:a16="http://schemas.microsoft.com/office/drawing/2014/main" id="{714D746D-E00F-324E-DEAD-7589AA6ACEC2}"/>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22" name="Arrow: Chevron 21">
              <a:extLst>
                <a:ext uri="{FF2B5EF4-FFF2-40B4-BE49-F238E27FC236}">
                  <a16:creationId xmlns:a16="http://schemas.microsoft.com/office/drawing/2014/main" id="{F7E94A79-1D43-3A07-E53A-801C26A675B0}"/>
                </a:ext>
              </a:extLst>
            </p:cNvPr>
            <p:cNvSpPr/>
            <p:nvPr/>
          </p:nvSpPr>
          <p:spPr>
            <a:xfrm>
              <a:off x="9329198" y="2474302"/>
              <a:ext cx="2487481" cy="820603"/>
            </a:xfrm>
            <a:prstGeom prst="chevron">
              <a:avLst/>
            </a:prstGeom>
            <a:solidFill>
              <a:srgbClr val="FFC00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32" name="Arrow: Chevron 31">
              <a:extLst>
                <a:ext uri="{FF2B5EF4-FFF2-40B4-BE49-F238E27FC236}">
                  <a16:creationId xmlns:a16="http://schemas.microsoft.com/office/drawing/2014/main" id="{B7934245-5715-9965-B4A3-A5885DEA783A}"/>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1194208973"/>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33A6E9-DA6E-5221-918C-55FFB0DB1746}"/>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28A164DF-76AA-016C-D016-272CC5B77816}"/>
              </a:ext>
            </a:extLst>
          </p:cNvPr>
          <p:cNvSpPr>
            <a:spLocks noGrp="1"/>
          </p:cNvSpPr>
          <p:nvPr>
            <p:ph type="body" sz="quarter" idx="11"/>
          </p:nvPr>
        </p:nvSpPr>
        <p:spPr/>
        <p:txBody>
          <a:bodyPr>
            <a:normAutofit/>
          </a:bodyPr>
          <a:lstStyle/>
          <a:p>
            <a:r>
              <a:rPr lang="en-US"/>
              <a:t>Our Plan</a:t>
            </a:r>
          </a:p>
        </p:txBody>
      </p:sp>
      <p:grpSp>
        <p:nvGrpSpPr>
          <p:cNvPr id="2" name="Group 1">
            <a:extLst>
              <a:ext uri="{FF2B5EF4-FFF2-40B4-BE49-F238E27FC236}">
                <a16:creationId xmlns:a16="http://schemas.microsoft.com/office/drawing/2014/main" id="{3101C57C-3B0C-67C7-3704-B323ED45AD1A}"/>
              </a:ext>
            </a:extLst>
          </p:cNvPr>
          <p:cNvGrpSpPr/>
          <p:nvPr/>
        </p:nvGrpSpPr>
        <p:grpSpPr>
          <a:xfrm>
            <a:off x="-1" y="-5787"/>
            <a:ext cx="9143998" cy="165595"/>
            <a:chOff x="374266" y="2474302"/>
            <a:chExt cx="13719657" cy="820603"/>
          </a:xfrm>
        </p:grpSpPr>
        <p:sp>
          <p:nvSpPr>
            <p:cNvPr id="5" name="Arrow: Pentagon 4">
              <a:extLst>
                <a:ext uri="{FF2B5EF4-FFF2-40B4-BE49-F238E27FC236}">
                  <a16:creationId xmlns:a16="http://schemas.microsoft.com/office/drawing/2014/main" id="{97527972-FA84-E768-C78D-78AF8EDAA28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E7405910-DD39-D0D4-39EB-E3267EA25E10}"/>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7778771D-6A1A-5A9B-56CE-D307182FC5CA}"/>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35E2FEAA-B726-D9B0-A52F-D23B95A2D301}"/>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9" name="Arrow: Chevron 8">
              <a:extLst>
                <a:ext uri="{FF2B5EF4-FFF2-40B4-BE49-F238E27FC236}">
                  <a16:creationId xmlns:a16="http://schemas.microsoft.com/office/drawing/2014/main" id="{4E418CDE-856A-157A-FC1E-18C5C96166EF}"/>
                </a:ext>
              </a:extLst>
            </p:cNvPr>
            <p:cNvSpPr/>
            <p:nvPr/>
          </p:nvSpPr>
          <p:spPr>
            <a:xfrm>
              <a:off x="9329198"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0" name="Arrow: Chevron 9">
              <a:extLst>
                <a:ext uri="{FF2B5EF4-FFF2-40B4-BE49-F238E27FC236}">
                  <a16:creationId xmlns:a16="http://schemas.microsoft.com/office/drawing/2014/main" id="{1BE0D599-687C-0D36-C5BF-03DFCC509FA0}"/>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11" name="Footer Placeholder 3">
            <a:extLst>
              <a:ext uri="{FF2B5EF4-FFF2-40B4-BE49-F238E27FC236}">
                <a16:creationId xmlns:a16="http://schemas.microsoft.com/office/drawing/2014/main" id="{CED7B635-4DDE-EBC9-6696-6CACE66155B2}"/>
              </a:ext>
            </a:extLst>
          </p:cNvPr>
          <p:cNvSpPr txBox="1">
            <a:spLocks/>
          </p:cNvSpPr>
          <p:nvPr/>
        </p:nvSpPr>
        <p:spPr>
          <a:xfrm>
            <a:off x="1956319" y="4651924"/>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18" name="Group 17">
            <a:extLst>
              <a:ext uri="{FF2B5EF4-FFF2-40B4-BE49-F238E27FC236}">
                <a16:creationId xmlns:a16="http://schemas.microsoft.com/office/drawing/2014/main" id="{E3FDDD29-E515-5C71-7146-3937E42BD5AF}"/>
              </a:ext>
            </a:extLst>
          </p:cNvPr>
          <p:cNvGrpSpPr/>
          <p:nvPr/>
        </p:nvGrpSpPr>
        <p:grpSpPr>
          <a:xfrm>
            <a:off x="-1" y="0"/>
            <a:ext cx="9143998" cy="165595"/>
            <a:chOff x="374266" y="2474302"/>
            <a:chExt cx="13719657" cy="820603"/>
          </a:xfrm>
        </p:grpSpPr>
        <p:sp>
          <p:nvSpPr>
            <p:cNvPr id="12" name="Arrow: Pentagon 11">
              <a:extLst>
                <a:ext uri="{FF2B5EF4-FFF2-40B4-BE49-F238E27FC236}">
                  <a16:creationId xmlns:a16="http://schemas.microsoft.com/office/drawing/2014/main" id="{9BCF326D-ADCA-C91F-087E-9F5E2759678D}"/>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13" name="Arrow: Chevron 12">
              <a:extLst>
                <a:ext uri="{FF2B5EF4-FFF2-40B4-BE49-F238E27FC236}">
                  <a16:creationId xmlns:a16="http://schemas.microsoft.com/office/drawing/2014/main" id="{3025493F-440C-7206-C7C5-EC7BBD0E0B4A}"/>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4" name="Arrow: Chevron 13">
              <a:extLst>
                <a:ext uri="{FF2B5EF4-FFF2-40B4-BE49-F238E27FC236}">
                  <a16:creationId xmlns:a16="http://schemas.microsoft.com/office/drawing/2014/main" id="{24C9647B-D759-534A-9E0B-327A9A28CB92}"/>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5" name="Arrow: Chevron 14">
              <a:extLst>
                <a:ext uri="{FF2B5EF4-FFF2-40B4-BE49-F238E27FC236}">
                  <a16:creationId xmlns:a16="http://schemas.microsoft.com/office/drawing/2014/main" id="{FD77E081-AF4B-5A88-B689-26C654793AD7}"/>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16" name="Arrow: Chevron 15">
              <a:extLst>
                <a:ext uri="{FF2B5EF4-FFF2-40B4-BE49-F238E27FC236}">
                  <a16:creationId xmlns:a16="http://schemas.microsoft.com/office/drawing/2014/main" id="{D10DE8B8-A12D-50D2-F06B-0036F9E26763}"/>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17" name="Arrow: Chevron 16">
              <a:extLst>
                <a:ext uri="{FF2B5EF4-FFF2-40B4-BE49-F238E27FC236}">
                  <a16:creationId xmlns:a16="http://schemas.microsoft.com/office/drawing/2014/main" id="{43FED9E3-7769-7279-5365-4561EDF42815}"/>
                </a:ext>
              </a:extLst>
            </p:cNvPr>
            <p:cNvSpPr/>
            <p:nvPr/>
          </p:nvSpPr>
          <p:spPr>
            <a:xfrm>
              <a:off x="11606442"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1758729008"/>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1B1654-8DE2-F0DC-87FC-1184D3B52E87}"/>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16FC658E-C190-C9DE-C173-7F4A058F107F}"/>
              </a:ext>
            </a:extLst>
          </p:cNvPr>
          <p:cNvGraphicFramePr>
            <a:graphicFrameLocks noGrp="1"/>
          </p:cNvGraphicFramePr>
          <p:nvPr/>
        </p:nvGraphicFramePr>
        <p:xfrm>
          <a:off x="151124" y="435842"/>
          <a:ext cx="8853096" cy="4701398"/>
        </p:xfrm>
        <a:graphic>
          <a:graphicData uri="http://schemas.openxmlformats.org/drawingml/2006/table">
            <a:tbl>
              <a:tblPr firstRow="1" bandRow="1">
                <a:tableStyleId>{0E3FDE45-AF77-4B5C-9715-49D594BDF05E}</a:tableStyleId>
              </a:tblPr>
              <a:tblGrid>
                <a:gridCol w="211968">
                  <a:extLst>
                    <a:ext uri="{9D8B030D-6E8A-4147-A177-3AD203B41FA5}">
                      <a16:colId xmlns:a16="http://schemas.microsoft.com/office/drawing/2014/main" val="648060485"/>
                    </a:ext>
                  </a:extLst>
                </a:gridCol>
                <a:gridCol w="893928">
                  <a:extLst>
                    <a:ext uri="{9D8B030D-6E8A-4147-A177-3AD203B41FA5}">
                      <a16:colId xmlns:a16="http://schemas.microsoft.com/office/drawing/2014/main" val="4038171830"/>
                    </a:ext>
                  </a:extLst>
                </a:gridCol>
                <a:gridCol w="1936800">
                  <a:extLst>
                    <a:ext uri="{9D8B030D-6E8A-4147-A177-3AD203B41FA5}">
                      <a16:colId xmlns:a16="http://schemas.microsoft.com/office/drawing/2014/main" val="1832079200"/>
                    </a:ext>
                  </a:extLst>
                </a:gridCol>
                <a:gridCol w="1936800">
                  <a:extLst>
                    <a:ext uri="{9D8B030D-6E8A-4147-A177-3AD203B41FA5}">
                      <a16:colId xmlns:a16="http://schemas.microsoft.com/office/drawing/2014/main" val="1402621661"/>
                    </a:ext>
                  </a:extLst>
                </a:gridCol>
                <a:gridCol w="1936800">
                  <a:extLst>
                    <a:ext uri="{9D8B030D-6E8A-4147-A177-3AD203B41FA5}">
                      <a16:colId xmlns:a16="http://schemas.microsoft.com/office/drawing/2014/main" val="2606007907"/>
                    </a:ext>
                  </a:extLst>
                </a:gridCol>
                <a:gridCol w="1936800">
                  <a:extLst>
                    <a:ext uri="{9D8B030D-6E8A-4147-A177-3AD203B41FA5}">
                      <a16:colId xmlns:a16="http://schemas.microsoft.com/office/drawing/2014/main" val="509903485"/>
                    </a:ext>
                  </a:extLst>
                </a:gridCol>
              </a:tblGrid>
              <a:tr h="396000">
                <a:tc>
                  <a:txBody>
                    <a:bodyPr/>
                    <a:lstStyle/>
                    <a:p>
                      <a:endParaRPr lang="en-GB">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600">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600">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60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60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600">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54855875"/>
                  </a:ext>
                </a:extLst>
              </a:tr>
              <a:tr h="308385">
                <a:tc rowSpan="4">
                  <a:txBody>
                    <a:bodyPr/>
                    <a:lstStyle/>
                    <a:p>
                      <a:r>
                        <a:rPr lang="en-US" sz="800" b="1">
                          <a:solidFill>
                            <a:srgbClr val="1F355E"/>
                          </a:solidFill>
                          <a:latin typeface="Arial" panose="020B0604020202020204" pitchFamily="34" charset="0"/>
                          <a:cs typeface="Arial" panose="020B0604020202020204" pitchFamily="34" charset="0"/>
                        </a:rPr>
                        <a:t>Data &amp; Analytics </a:t>
                      </a:r>
                      <a:endParaRPr lang="en-GB" sz="800" b="1">
                        <a:solidFill>
                          <a:srgbClr val="1F355E"/>
                        </a:solidFill>
                        <a:latin typeface="Arial" panose="020B0604020202020204" pitchFamily="34" charset="0"/>
                        <a:cs typeface="Arial" panose="020B0604020202020204" pitchFamily="34" charset="0"/>
                      </a:endParaRPr>
                    </a:p>
                  </a:txBody>
                  <a:tcPr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E588"/>
                    </a:solidFill>
                  </a:tcPr>
                </a:tc>
                <a:tc>
                  <a:txBody>
                    <a:bodyPr/>
                    <a:lstStyle/>
                    <a:p>
                      <a:r>
                        <a:rPr lang="en-GB" sz="800" b="0">
                          <a:solidFill>
                            <a:srgbClr val="1F355E"/>
                          </a:solidFill>
                          <a:latin typeface="Arial" panose="020B0604020202020204" pitchFamily="34" charset="0"/>
                          <a:cs typeface="Arial" panose="020B0604020202020204" pitchFamily="34" charset="0"/>
                        </a:rPr>
                        <a:t>BI</a:t>
                      </a:r>
                    </a:p>
                  </a:txBody>
                  <a:tcPr marL="72000" marR="72000" marT="36000" marB="3600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FFE588"/>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FFF3C5">
                        <a:alpha val="92000"/>
                      </a:srgbClr>
                    </a:solidFill>
                  </a:tcPr>
                </a:tc>
                <a:tc hMerge="1">
                  <a:txBody>
                    <a:bodyPr/>
                    <a:lstStyle/>
                    <a:p>
                      <a:endParaRPr lang="en-GB"/>
                    </a:p>
                  </a:txBody>
                  <a:tcPr/>
                </a:tc>
                <a:tc hMerge="1">
                  <a:txBody>
                    <a:bodyPr/>
                    <a:lstStyle/>
                    <a:p>
                      <a:endParaRPr lang="en-GB"/>
                    </a:p>
                  </a:txBody>
                  <a:tcPr/>
                </a:tc>
                <a:tc hMerge="1">
                  <a:txBody>
                    <a:bodyPr/>
                    <a:lstStyle/>
                    <a:p>
                      <a:endParaRPr lang="en-GB"/>
                    </a:p>
                  </a:txBody>
                  <a:tcPr>
                    <a:lnT w="12700" cmpd="sng">
                      <a:noFill/>
                    </a:lnT>
                  </a:tcPr>
                </a:tc>
                <a:extLst>
                  <a:ext uri="{0D108BD9-81ED-4DB2-BD59-A6C34878D82A}">
                    <a16:rowId xmlns:a16="http://schemas.microsoft.com/office/drawing/2014/main" val="3833269904"/>
                  </a:ext>
                </a:extLst>
              </a:tr>
              <a:tr h="308385">
                <a:tc vMerge="1">
                  <a:txBody>
                    <a:bodyPr/>
                    <a:lstStyle/>
                    <a:p>
                      <a:endParaRPr lang="en-GB"/>
                    </a:p>
                  </a:txBody>
                  <a:tcPr/>
                </a:tc>
                <a:tc>
                  <a:txBody>
                    <a:bodyPr/>
                    <a:lstStyle/>
                    <a:p>
                      <a:r>
                        <a:rPr lang="en-GB" sz="800" b="0">
                          <a:solidFill>
                            <a:srgbClr val="1F355E"/>
                          </a:solidFill>
                          <a:latin typeface="Arial" panose="020B0604020202020204" pitchFamily="34" charset="0"/>
                          <a:cs typeface="Arial" panose="020B0604020202020204" pitchFamily="34" charset="0"/>
                        </a:rPr>
                        <a:t>Data Standard</a:t>
                      </a:r>
                    </a:p>
                  </a:txBody>
                  <a:tcPr marL="72000" marR="72000" marT="36000" marB="36000" anchor="ctr">
                    <a:lnL w="12700" cap="flat" cmpd="sng" algn="ctr">
                      <a:noFill/>
                      <a:prstDash val="solid"/>
                      <a:round/>
                      <a:headEnd type="none" w="med" len="med"/>
                      <a:tailEnd type="none" w="med" len="med"/>
                    </a:lnL>
                    <a:lnR>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FFE588"/>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FFF3C5">
                        <a:alpha val="92000"/>
                      </a:srgb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638307499"/>
                  </a:ext>
                </a:extLst>
              </a:tr>
              <a:tr h="308385">
                <a:tc vMerge="1">
                  <a:txBody>
                    <a:bodyPr/>
                    <a:lstStyle/>
                    <a:p>
                      <a:endParaRPr lang="en-GB"/>
                    </a:p>
                  </a:txBody>
                  <a:tcPr/>
                </a:tc>
                <a:tc>
                  <a:txBody>
                    <a:bodyPr/>
                    <a:lstStyle/>
                    <a:p>
                      <a:r>
                        <a:rPr lang="en-GB" sz="800" b="0">
                          <a:solidFill>
                            <a:srgbClr val="1F355E"/>
                          </a:solidFill>
                          <a:latin typeface="Arial" panose="020B0604020202020204" pitchFamily="34" charset="0"/>
                          <a:cs typeface="Arial" panose="020B0604020202020204" pitchFamily="34" charset="0"/>
                        </a:rPr>
                        <a:t>Cloud</a:t>
                      </a:r>
                    </a:p>
                  </a:txBody>
                  <a:tcPr marL="72000" marR="72000" marT="36000" marB="36000" anchor="ctr">
                    <a:lnL w="12700" cap="flat" cmpd="sng" algn="ctr">
                      <a:noFill/>
                      <a:prstDash val="solid"/>
                      <a:round/>
                      <a:headEnd type="none" w="med" len="med"/>
                      <a:tailEnd type="none" w="med" len="med"/>
                    </a:lnL>
                    <a:lnR>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FFE588"/>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FFF3C5">
                        <a:alpha val="92000"/>
                      </a:srgb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639284035"/>
                  </a:ext>
                </a:extLst>
              </a:tr>
              <a:tr h="308385">
                <a:tc vMerge="1">
                  <a:txBody>
                    <a:bodyPr/>
                    <a:lstStyle/>
                    <a:p>
                      <a:endParaRPr lang="en-GB"/>
                    </a:p>
                  </a:txBody>
                  <a:tcPr/>
                </a:tc>
                <a:tc>
                  <a:txBody>
                    <a:bodyPr/>
                    <a:lstStyle/>
                    <a:p>
                      <a:r>
                        <a:rPr lang="en-GB" sz="800" b="0">
                          <a:solidFill>
                            <a:srgbClr val="1F355E"/>
                          </a:solidFill>
                          <a:latin typeface="Arial" panose="020B0604020202020204" pitchFamily="34" charset="0"/>
                          <a:cs typeface="Arial" panose="020B0604020202020204" pitchFamily="34" charset="0"/>
                        </a:rPr>
                        <a:t>CDR</a:t>
                      </a:r>
                    </a:p>
                  </a:txBody>
                  <a:tcPr marL="72000" marR="72000" marT="36000" marB="36000" anchor="ctr">
                    <a:lnL w="12700" cap="flat" cmpd="sng" algn="ctr">
                      <a:noFill/>
                      <a:prstDash val="solid"/>
                      <a:round/>
                      <a:headEnd type="none" w="med" len="med"/>
                      <a:tailEnd type="none" w="med" len="med"/>
                    </a:lnL>
                    <a:lnR>
                      <a:noFill/>
                    </a:lnR>
                    <a:lnT w="12700" cap="flat" cmpd="sng" algn="ctr">
                      <a:solidFill>
                        <a:schemeClr val="bg1"/>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E588"/>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T w="12700" cap="flat" cmpd="sng" algn="ctr">
                      <a:solidFill>
                        <a:schemeClr val="bg1"/>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3C5">
                        <a:alpha val="92000"/>
                      </a:srgb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12349745"/>
                  </a:ext>
                </a:extLst>
              </a:tr>
              <a:tr h="308385">
                <a:tc rowSpan="4">
                  <a:txBody>
                    <a:bodyPr/>
                    <a:lstStyle/>
                    <a:p>
                      <a:r>
                        <a:rPr lang="en-US" sz="800" b="1">
                          <a:solidFill>
                            <a:srgbClr val="1F355E"/>
                          </a:solidFill>
                          <a:latin typeface="Arial" panose="020B0604020202020204" pitchFamily="34" charset="0"/>
                          <a:cs typeface="Arial" panose="020B0604020202020204" pitchFamily="34" charset="0"/>
                        </a:rPr>
                        <a:t>Technology &amp; Digital</a:t>
                      </a:r>
                      <a:endParaRPr lang="en-GB" sz="800" b="1">
                        <a:solidFill>
                          <a:srgbClr val="1F355E"/>
                        </a:solidFill>
                        <a:latin typeface="Arial" panose="020B0604020202020204" pitchFamily="34" charset="0"/>
                        <a:cs typeface="Arial" panose="020B0604020202020204" pitchFamily="34" charset="0"/>
                      </a:endParaRPr>
                    </a:p>
                  </a:txBody>
                  <a:tcPr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r>
                        <a:rPr lang="en-GB" sz="800" b="0">
                          <a:solidFill>
                            <a:srgbClr val="1F355E"/>
                          </a:solidFill>
                          <a:latin typeface="Arial" panose="020B0604020202020204" pitchFamily="34" charset="0"/>
                          <a:cs typeface="Arial" panose="020B0604020202020204" pitchFamily="34" charset="0"/>
                        </a:rPr>
                        <a:t>EPR</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1">
                        <a:lumMod val="20000"/>
                        <a:lumOff val="80000"/>
                        <a:alpha val="92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lnL>
                      <a:noFill/>
                    </a:lnL>
                  </a:tcPr>
                </a:tc>
                <a:extLst>
                  <a:ext uri="{0D108BD9-81ED-4DB2-BD59-A6C34878D82A}">
                    <a16:rowId xmlns:a16="http://schemas.microsoft.com/office/drawing/2014/main" val="3043268788"/>
                  </a:ext>
                </a:extLst>
              </a:tr>
              <a:tr h="308385">
                <a:tc vMerge="1">
                  <a:txBody>
                    <a:bodyPr/>
                    <a:lstStyle/>
                    <a:p>
                      <a:endParaRPr lang="en-GB"/>
                    </a:p>
                  </a:txBody>
                  <a:tcPr/>
                </a:tc>
                <a:tc>
                  <a:txBody>
                    <a:bodyPr/>
                    <a:lstStyle/>
                    <a:p>
                      <a:r>
                        <a:rPr lang="en-GB" sz="800" b="0">
                          <a:solidFill>
                            <a:srgbClr val="1F355E"/>
                          </a:solidFill>
                          <a:latin typeface="Arial" panose="020B0604020202020204" pitchFamily="34" charset="0"/>
                          <a:cs typeface="Arial" panose="020B0604020202020204" pitchFamily="34" charset="0"/>
                        </a:rPr>
                        <a:t>Patient-Facing</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1">
                        <a:lumMod val="20000"/>
                        <a:lumOff val="80000"/>
                        <a:alpha val="92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050418705"/>
                  </a:ext>
                </a:extLst>
              </a:tr>
              <a:tr h="308385">
                <a:tc vMerge="1">
                  <a:txBody>
                    <a:bodyPr/>
                    <a:lstStyle/>
                    <a:p>
                      <a:endParaRPr lang="en-GB"/>
                    </a:p>
                  </a:txBody>
                  <a:tcPr/>
                </a:tc>
                <a:tc>
                  <a:txBody>
                    <a:bodyPr/>
                    <a:lstStyle/>
                    <a:p>
                      <a:r>
                        <a:rPr lang="en-GB" sz="800" b="0">
                          <a:solidFill>
                            <a:srgbClr val="1F355E"/>
                          </a:solidFill>
                          <a:latin typeface="Arial" panose="020B0604020202020204" pitchFamily="34" charset="0"/>
                          <a:cs typeface="Arial" panose="020B0604020202020204" pitchFamily="34" charset="0"/>
                        </a:rPr>
                        <a:t>SSO</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1">
                        <a:lumMod val="20000"/>
                        <a:lumOff val="80000"/>
                        <a:alpha val="92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1869095"/>
                  </a:ext>
                </a:extLst>
              </a:tr>
              <a:tr h="308385">
                <a:tc vMerge="1">
                  <a:txBody>
                    <a:bodyPr/>
                    <a:lstStyle/>
                    <a:p>
                      <a:endParaRPr lang="en-GB"/>
                    </a:p>
                  </a:txBody>
                  <a:tcPr/>
                </a:tc>
                <a:tc>
                  <a:txBody>
                    <a:bodyPr/>
                    <a:lstStyle/>
                    <a:p>
                      <a:r>
                        <a:rPr lang="en-GB" sz="800" b="0">
                          <a:solidFill>
                            <a:srgbClr val="1F355E"/>
                          </a:solidFill>
                          <a:latin typeface="Arial" panose="020B0604020202020204" pitchFamily="34" charset="0"/>
                          <a:cs typeface="Arial" panose="020B0604020202020204" pitchFamily="34" charset="0"/>
                        </a:rPr>
                        <a:t>Specific Clinical Programmes</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alpha val="92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114503377"/>
                  </a:ext>
                </a:extLst>
              </a:tr>
              <a:tr h="308385">
                <a:tc rowSpan="4">
                  <a:txBody>
                    <a:bodyPr/>
                    <a:lstStyle/>
                    <a:p>
                      <a:r>
                        <a:rPr lang="en-US" sz="800" b="1">
                          <a:solidFill>
                            <a:srgbClr val="1F355E"/>
                          </a:solidFill>
                          <a:latin typeface="Arial" panose="020B0604020202020204" pitchFamily="34" charset="0"/>
                          <a:cs typeface="Arial" panose="020B0604020202020204" pitchFamily="34" charset="0"/>
                        </a:rPr>
                        <a:t>Workforce &amp; Culture </a:t>
                      </a:r>
                      <a:endParaRPr lang="en-GB" sz="800" b="1">
                        <a:solidFill>
                          <a:srgbClr val="1F355E"/>
                        </a:solidFill>
                        <a:latin typeface="Arial" panose="020B0604020202020204" pitchFamily="34" charset="0"/>
                        <a:cs typeface="Arial" panose="020B0604020202020204" pitchFamily="34" charset="0"/>
                      </a:endParaRPr>
                    </a:p>
                  </a:txBody>
                  <a:tcPr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r>
                        <a:rPr lang="en-GB" sz="800" b="0">
                          <a:solidFill>
                            <a:srgbClr val="1F355E"/>
                          </a:solidFill>
                          <a:latin typeface="Arial" panose="020B0604020202020204" pitchFamily="34" charset="0"/>
                          <a:cs typeface="Arial" panose="020B0604020202020204" pitchFamily="34" charset="0"/>
                        </a:rPr>
                        <a:t>Co-production</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6">
                        <a:lumMod val="20000"/>
                        <a:lumOff val="80000"/>
                        <a:alpha val="92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lnL>
                      <a:noFill/>
                    </a:lnL>
                  </a:tcPr>
                </a:tc>
                <a:extLst>
                  <a:ext uri="{0D108BD9-81ED-4DB2-BD59-A6C34878D82A}">
                    <a16:rowId xmlns:a16="http://schemas.microsoft.com/office/drawing/2014/main" val="3113123558"/>
                  </a:ext>
                </a:extLst>
              </a:tr>
              <a:tr h="308385">
                <a:tc vMerge="1">
                  <a:txBody>
                    <a:bodyPr/>
                    <a:lstStyle/>
                    <a:p>
                      <a:endParaRPr lang="en-GB"/>
                    </a:p>
                  </a:txBody>
                  <a:tcPr/>
                </a:tc>
                <a:tc>
                  <a:txBody>
                    <a:bodyPr/>
                    <a:lstStyle/>
                    <a:p>
                      <a:r>
                        <a:rPr lang="en-GB" sz="800" b="0">
                          <a:solidFill>
                            <a:srgbClr val="1F355E"/>
                          </a:solidFill>
                          <a:latin typeface="Arial" panose="020B0604020202020204" pitchFamily="34" charset="0"/>
                          <a:cs typeface="Arial" panose="020B0604020202020204" pitchFamily="34" charset="0"/>
                        </a:rPr>
                        <a:t>Training &amp; Support</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6">
                        <a:lumMod val="20000"/>
                        <a:lumOff val="80000"/>
                        <a:alpha val="92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959636649"/>
                  </a:ext>
                </a:extLst>
              </a:tr>
              <a:tr h="308385">
                <a:tc vMerge="1">
                  <a:txBody>
                    <a:bodyPr/>
                    <a:lstStyle/>
                    <a:p>
                      <a:endParaRPr lang="en-GB"/>
                    </a:p>
                  </a:txBody>
                  <a:tcPr/>
                </a:tc>
                <a:tc>
                  <a:txBody>
                    <a:bodyPr/>
                    <a:lstStyle/>
                    <a:p>
                      <a:r>
                        <a:rPr lang="en-GB" sz="800" b="0">
                          <a:solidFill>
                            <a:srgbClr val="1F355E"/>
                          </a:solidFill>
                          <a:latin typeface="Arial" panose="020B0604020202020204" pitchFamily="34" charset="0"/>
                          <a:cs typeface="Arial" panose="020B0604020202020204" pitchFamily="34" charset="0"/>
                        </a:rPr>
                        <a:t>Digital Services Workforce</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6">
                        <a:lumMod val="20000"/>
                        <a:lumOff val="80000"/>
                        <a:alpha val="92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085977207"/>
                  </a:ext>
                </a:extLst>
              </a:tr>
              <a:tr h="0">
                <a:tc vMerge="1">
                  <a:txBody>
                    <a:bodyPr/>
                    <a:lstStyle/>
                    <a:p>
                      <a:endParaRPr lang="en-GB"/>
                    </a:p>
                  </a:txBody>
                  <a:tcPr/>
                </a:tc>
                <a:tc>
                  <a:txBody>
                    <a:bodyPr/>
                    <a:lstStyle/>
                    <a:p>
                      <a:r>
                        <a:rPr lang="en-GB" sz="800" b="0">
                          <a:solidFill>
                            <a:srgbClr val="1F355E"/>
                          </a:solidFill>
                          <a:latin typeface="Arial" panose="020B0604020202020204" pitchFamily="34" charset="0"/>
                          <a:cs typeface="Arial" panose="020B0604020202020204" pitchFamily="34" charset="0"/>
                        </a:rPr>
                        <a:t>Clinical Digital Champions</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alpha val="92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017323398"/>
                  </a:ext>
                </a:extLst>
              </a:tr>
              <a:tr h="574958">
                <a:tc gridSpan="2">
                  <a:txBody>
                    <a:bodyPr/>
                    <a:lstStyle/>
                    <a:p>
                      <a:r>
                        <a:rPr lang="en-US" sz="800" b="1">
                          <a:solidFill>
                            <a:schemeClr val="bg1"/>
                          </a:solidFill>
                          <a:latin typeface="Arial" panose="020B0604020202020204" pitchFamily="34" charset="0"/>
                          <a:cs typeface="Arial" panose="020B0604020202020204" pitchFamily="34" charset="0"/>
                        </a:rPr>
                        <a:t>Org Functions </a:t>
                      </a:r>
                      <a:endParaRPr lang="en-GB" sz="800" b="1">
                        <a:solidFill>
                          <a:schemeClr val="bg1"/>
                        </a:solidFill>
                        <a:latin typeface="Arial" panose="020B0604020202020204" pitchFamily="34" charset="0"/>
                        <a:cs typeface="Arial" panose="020B0604020202020204" pitchFamily="34" charset="0"/>
                      </a:endParaRPr>
                    </a:p>
                  </a:txBody>
                  <a:tcPr marT="36000" marB="36000"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b="1"/>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alpha val="92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lnL>
                      <a:noFill/>
                    </a:lnL>
                  </a:tcPr>
                </a:tc>
                <a:extLst>
                  <a:ext uri="{0D108BD9-81ED-4DB2-BD59-A6C34878D82A}">
                    <a16:rowId xmlns:a16="http://schemas.microsoft.com/office/drawing/2014/main" val="2668440886"/>
                  </a:ext>
                </a:extLst>
              </a:tr>
            </a:tbl>
          </a:graphicData>
        </a:graphic>
      </p:graphicFrame>
      <p:sp>
        <p:nvSpPr>
          <p:cNvPr id="11" name="Rectangle 10">
            <a:extLst>
              <a:ext uri="{FF2B5EF4-FFF2-40B4-BE49-F238E27FC236}">
                <a16:creationId xmlns:a16="http://schemas.microsoft.com/office/drawing/2014/main" id="{7A3EC960-2BB6-712E-30F1-54BFB6D70D23}"/>
              </a:ext>
            </a:extLst>
          </p:cNvPr>
          <p:cNvSpPr/>
          <p:nvPr/>
        </p:nvSpPr>
        <p:spPr>
          <a:xfrm>
            <a:off x="7181688" y="158855"/>
            <a:ext cx="1827696" cy="256436"/>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 name="Rectangle 8">
            <a:extLst>
              <a:ext uri="{FF2B5EF4-FFF2-40B4-BE49-F238E27FC236}">
                <a16:creationId xmlns:a16="http://schemas.microsoft.com/office/drawing/2014/main" id="{7B14F557-5E1F-5F03-DDC0-34A4499CB53A}"/>
              </a:ext>
            </a:extLst>
          </p:cNvPr>
          <p:cNvSpPr/>
          <p:nvPr/>
        </p:nvSpPr>
        <p:spPr>
          <a:xfrm>
            <a:off x="142874" y="401787"/>
            <a:ext cx="8854960" cy="436902"/>
          </a:xfrm>
          <a:prstGeom prst="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36000" rIns="0" bIns="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chemeClr val="tx1"/>
                </a:solidFill>
                <a:effectLst/>
                <a:uFillTx/>
                <a:latin typeface="+mn-lt"/>
                <a:ea typeface="+mn-ea"/>
                <a:cs typeface="+mn-cs"/>
                <a:sym typeface="Helvetica Neue Medium"/>
              </a:rPr>
              <a:t>                           </a:t>
            </a:r>
            <a:endParaRPr kumimoji="0" lang="en-GB" sz="800" i="0" u="none" strike="noStrike" cap="none" spc="0" normalizeH="0" baseline="0">
              <a:ln>
                <a:noFill/>
              </a:ln>
              <a:solidFill>
                <a:schemeClr val="tx1"/>
              </a:solidFill>
              <a:effectLst/>
              <a:uFillTx/>
              <a:latin typeface="+mn-lt"/>
              <a:ea typeface="+mn-ea"/>
              <a:cs typeface="+mn-cs"/>
              <a:sym typeface="Helvetica Neue Medium"/>
            </a:endParaRPr>
          </a:p>
        </p:txBody>
      </p:sp>
      <p:sp>
        <p:nvSpPr>
          <p:cNvPr id="7" name="Title 1">
            <a:extLst>
              <a:ext uri="{FF2B5EF4-FFF2-40B4-BE49-F238E27FC236}">
                <a16:creationId xmlns:a16="http://schemas.microsoft.com/office/drawing/2014/main" id="{89F9595A-FB95-78D8-C657-1F933E22F6FD}"/>
              </a:ext>
            </a:extLst>
          </p:cNvPr>
          <p:cNvSpPr>
            <a:spLocks noGrp="1"/>
          </p:cNvSpPr>
          <p:nvPr>
            <p:ph type="title"/>
          </p:nvPr>
        </p:nvSpPr>
        <p:spPr>
          <a:xfrm>
            <a:off x="65915" y="-134057"/>
            <a:ext cx="7886700" cy="812710"/>
          </a:xfrm>
        </p:spPr>
        <p:txBody>
          <a:bodyPr>
            <a:normAutofit/>
          </a:bodyPr>
          <a:lstStyle/>
          <a:p>
            <a:r>
              <a:rPr lang="en-US" sz="1400"/>
              <a:t>2025-2036 Digitally Enabling The One Bay Way Overview </a:t>
            </a:r>
          </a:p>
        </p:txBody>
      </p:sp>
      <p:sp>
        <p:nvSpPr>
          <p:cNvPr id="3" name="Arrow: Right 2">
            <a:extLst>
              <a:ext uri="{FF2B5EF4-FFF2-40B4-BE49-F238E27FC236}">
                <a16:creationId xmlns:a16="http://schemas.microsoft.com/office/drawing/2014/main" id="{ACE55192-2F9F-307D-F979-FC087C853550}"/>
              </a:ext>
            </a:extLst>
          </p:cNvPr>
          <p:cNvSpPr/>
          <p:nvPr/>
        </p:nvSpPr>
        <p:spPr>
          <a:xfrm>
            <a:off x="1283885" y="633012"/>
            <a:ext cx="7303544" cy="258333"/>
          </a:xfrm>
          <a:prstGeom prst="rightArrow">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400" b="0">
                <a:solidFill>
                  <a:schemeClr val="tx1"/>
                </a:solidFill>
                <a:latin typeface="+mn-lt"/>
                <a:ea typeface="+mn-ea"/>
                <a:cs typeface="+mn-cs"/>
                <a:sym typeface="Helvetica Neue Medium"/>
              </a:rPr>
              <a:t>		</a:t>
            </a: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cxnSp>
        <p:nvCxnSpPr>
          <p:cNvPr id="37" name="Straight Connector 36">
            <a:extLst>
              <a:ext uri="{FF2B5EF4-FFF2-40B4-BE49-F238E27FC236}">
                <a16:creationId xmlns:a16="http://schemas.microsoft.com/office/drawing/2014/main" id="{C326E953-E304-93E8-ECF1-5CEEC2340FA1}"/>
              </a:ext>
            </a:extLst>
          </p:cNvPr>
          <p:cNvCxnSpPr>
            <a:cxnSpLocks/>
          </p:cNvCxnSpPr>
          <p:nvPr/>
        </p:nvCxnSpPr>
        <p:spPr>
          <a:xfrm>
            <a:off x="6330495" y="832867"/>
            <a:ext cx="0" cy="4122344"/>
          </a:xfrm>
          <a:prstGeom prst="line">
            <a:avLst/>
          </a:prstGeom>
          <a:noFill/>
          <a:ln w="28575" cap="flat">
            <a:solidFill>
              <a:schemeClr val="bg1">
                <a:lumMod val="75000"/>
              </a:schemeClr>
            </a:solidFill>
            <a:prstDash val="sysDash"/>
            <a:miter lim="400000"/>
          </a:ln>
          <a:effectLst/>
          <a:sp3d/>
        </p:spPr>
        <p:style>
          <a:lnRef idx="0">
            <a:scrgbClr r="0" g="0" b="0"/>
          </a:lnRef>
          <a:fillRef idx="0">
            <a:scrgbClr r="0" g="0" b="0"/>
          </a:fillRef>
          <a:effectRef idx="0">
            <a:scrgbClr r="0" g="0" b="0"/>
          </a:effectRef>
          <a:fontRef idx="none"/>
        </p:style>
      </p:cxnSp>
      <p:sp>
        <p:nvSpPr>
          <p:cNvPr id="5" name="Rectangle 4">
            <a:extLst>
              <a:ext uri="{FF2B5EF4-FFF2-40B4-BE49-F238E27FC236}">
                <a16:creationId xmlns:a16="http://schemas.microsoft.com/office/drawing/2014/main" id="{9C0539E3-25F3-9726-B1C6-4E152B72CD7A}"/>
              </a:ext>
            </a:extLst>
          </p:cNvPr>
          <p:cNvSpPr/>
          <p:nvPr/>
        </p:nvSpPr>
        <p:spPr>
          <a:xfrm>
            <a:off x="1235573" y="659342"/>
            <a:ext cx="409565" cy="175770"/>
          </a:xfrm>
          <a:prstGeom prst="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rPr>
              <a:t>2025</a:t>
            </a:r>
          </a:p>
        </p:txBody>
      </p:sp>
      <p:sp>
        <p:nvSpPr>
          <p:cNvPr id="6" name="Rectangle 5">
            <a:extLst>
              <a:ext uri="{FF2B5EF4-FFF2-40B4-BE49-F238E27FC236}">
                <a16:creationId xmlns:a16="http://schemas.microsoft.com/office/drawing/2014/main" id="{B9C92781-222A-D2C4-205A-13363558F358}"/>
              </a:ext>
            </a:extLst>
          </p:cNvPr>
          <p:cNvSpPr/>
          <p:nvPr/>
        </p:nvSpPr>
        <p:spPr>
          <a:xfrm>
            <a:off x="8587849" y="659342"/>
            <a:ext cx="409565" cy="175770"/>
          </a:xfrm>
          <a:prstGeom prst="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rPr>
              <a:t>2036</a:t>
            </a:r>
          </a:p>
        </p:txBody>
      </p:sp>
      <p:sp>
        <p:nvSpPr>
          <p:cNvPr id="24" name="Rectangle 23">
            <a:extLst>
              <a:ext uri="{FF2B5EF4-FFF2-40B4-BE49-F238E27FC236}">
                <a16:creationId xmlns:a16="http://schemas.microsoft.com/office/drawing/2014/main" id="{D2791BEF-00BE-A448-850E-2884FB09BFD1}"/>
              </a:ext>
            </a:extLst>
          </p:cNvPr>
          <p:cNvSpPr/>
          <p:nvPr/>
        </p:nvSpPr>
        <p:spPr>
          <a:xfrm>
            <a:off x="3686332" y="659342"/>
            <a:ext cx="409565" cy="175770"/>
          </a:xfrm>
          <a:prstGeom prst="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rPr>
              <a:t>20</a:t>
            </a:r>
            <a:r>
              <a:rPr lang="en-GB" sz="1050">
                <a:solidFill>
                  <a:srgbClr val="1F355E"/>
                </a:solidFill>
                <a:latin typeface="Arial Black" panose="020B0A04020102020204" pitchFamily="34" charset="0"/>
                <a:ea typeface="+mn-ea"/>
                <a:cs typeface="+mn-cs"/>
                <a:sym typeface="Helvetica Neue Medium"/>
              </a:rPr>
              <a:t>28</a:t>
            </a:r>
            <a:endParaRPr kumimoji="0" lang="en-GB" sz="105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cxnSp>
        <p:nvCxnSpPr>
          <p:cNvPr id="42" name="Straight Connector 41">
            <a:extLst>
              <a:ext uri="{FF2B5EF4-FFF2-40B4-BE49-F238E27FC236}">
                <a16:creationId xmlns:a16="http://schemas.microsoft.com/office/drawing/2014/main" id="{D4752AAA-9247-1255-D1AB-AC2EB68F2E4E}"/>
              </a:ext>
            </a:extLst>
          </p:cNvPr>
          <p:cNvCxnSpPr>
            <a:cxnSpLocks/>
            <a:stCxn id="24" idx="2"/>
          </p:cNvCxnSpPr>
          <p:nvPr/>
        </p:nvCxnSpPr>
        <p:spPr>
          <a:xfrm>
            <a:off x="3891115" y="835112"/>
            <a:ext cx="0" cy="4299815"/>
          </a:xfrm>
          <a:prstGeom prst="line">
            <a:avLst/>
          </a:prstGeom>
          <a:noFill/>
          <a:ln w="28575" cap="flat">
            <a:solidFill>
              <a:schemeClr val="bg1">
                <a:lumMod val="75000"/>
              </a:schemeClr>
            </a:solidFill>
            <a:prstDash val="sysDash"/>
            <a:miter lim="400000"/>
          </a:ln>
          <a:effectLst/>
          <a:sp3d/>
        </p:spPr>
        <p:style>
          <a:lnRef idx="0">
            <a:scrgbClr r="0" g="0" b="0"/>
          </a:lnRef>
          <a:fillRef idx="0">
            <a:scrgbClr r="0" g="0" b="0"/>
          </a:fillRef>
          <a:effectRef idx="0">
            <a:scrgbClr r="0" g="0" b="0"/>
          </a:effectRef>
          <a:fontRef idx="none"/>
        </p:style>
      </p:cxnSp>
      <p:sp>
        <p:nvSpPr>
          <p:cNvPr id="43" name="Rectangle 42">
            <a:extLst>
              <a:ext uri="{FF2B5EF4-FFF2-40B4-BE49-F238E27FC236}">
                <a16:creationId xmlns:a16="http://schemas.microsoft.com/office/drawing/2014/main" id="{9BF04D19-4E8E-2241-E997-058EAD0A07E8}"/>
              </a:ext>
            </a:extLst>
          </p:cNvPr>
          <p:cNvSpPr/>
          <p:nvPr/>
        </p:nvSpPr>
        <p:spPr>
          <a:xfrm>
            <a:off x="6137091" y="659342"/>
            <a:ext cx="409565" cy="175770"/>
          </a:xfrm>
          <a:prstGeom prst="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rPr>
              <a:t>2032</a:t>
            </a:r>
          </a:p>
        </p:txBody>
      </p:sp>
      <p:sp>
        <p:nvSpPr>
          <p:cNvPr id="92" name="Diamond 91">
            <a:extLst>
              <a:ext uri="{FF2B5EF4-FFF2-40B4-BE49-F238E27FC236}">
                <a16:creationId xmlns:a16="http://schemas.microsoft.com/office/drawing/2014/main" id="{2968346E-30E0-26B7-46CA-91DD526834B8}"/>
              </a:ext>
            </a:extLst>
          </p:cNvPr>
          <p:cNvSpPr/>
          <p:nvPr/>
        </p:nvSpPr>
        <p:spPr>
          <a:xfrm>
            <a:off x="5082097" y="706560"/>
            <a:ext cx="98850" cy="99336"/>
          </a:xfrm>
          <a:prstGeom prst="diamond">
            <a:avLst/>
          </a:prstGeom>
          <a:solidFill>
            <a:srgbClr val="FFFF00"/>
          </a:solid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3" name="Diamond 92">
            <a:extLst>
              <a:ext uri="{FF2B5EF4-FFF2-40B4-BE49-F238E27FC236}">
                <a16:creationId xmlns:a16="http://schemas.microsoft.com/office/drawing/2014/main" id="{58EBAC02-8496-2318-B8B4-B9C5C32AD5AE}"/>
              </a:ext>
            </a:extLst>
          </p:cNvPr>
          <p:cNvSpPr/>
          <p:nvPr/>
        </p:nvSpPr>
        <p:spPr>
          <a:xfrm>
            <a:off x="4386670" y="706560"/>
            <a:ext cx="98850" cy="99336"/>
          </a:xfrm>
          <a:prstGeom prst="diamond">
            <a:avLst/>
          </a:prstGeom>
          <a:solidFill>
            <a:srgbClr val="FFFF00"/>
          </a:solid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4" name="Oval 93">
            <a:extLst>
              <a:ext uri="{FF2B5EF4-FFF2-40B4-BE49-F238E27FC236}">
                <a16:creationId xmlns:a16="http://schemas.microsoft.com/office/drawing/2014/main" id="{8874E29E-9E66-371E-4275-7DE5CA70CC74}"/>
              </a:ext>
            </a:extLst>
          </p:cNvPr>
          <p:cNvSpPr/>
          <p:nvPr/>
        </p:nvSpPr>
        <p:spPr>
          <a:xfrm>
            <a:off x="3807552" y="438779"/>
            <a:ext cx="1274125" cy="267781"/>
          </a:xfrm>
          <a:prstGeom prst="ellipse">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Cloud data storage implemented</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5" name="Oval 94">
            <a:extLst>
              <a:ext uri="{FF2B5EF4-FFF2-40B4-BE49-F238E27FC236}">
                <a16:creationId xmlns:a16="http://schemas.microsoft.com/office/drawing/2014/main" id="{F713780C-6CF6-29EA-8B3A-36F72F2F1302}"/>
              </a:ext>
            </a:extLst>
          </p:cNvPr>
          <p:cNvSpPr/>
          <p:nvPr/>
        </p:nvSpPr>
        <p:spPr>
          <a:xfrm>
            <a:off x="4726625" y="438779"/>
            <a:ext cx="837960" cy="267781"/>
          </a:xfrm>
          <a:prstGeom prst="ellipse">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EPR</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implemented</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cxnSp>
        <p:nvCxnSpPr>
          <p:cNvPr id="35" name="Straight Connector 34">
            <a:extLst>
              <a:ext uri="{FF2B5EF4-FFF2-40B4-BE49-F238E27FC236}">
                <a16:creationId xmlns:a16="http://schemas.microsoft.com/office/drawing/2014/main" id="{E01F2BDD-5E73-0F14-ED5F-9B434E446E4B}"/>
              </a:ext>
            </a:extLst>
          </p:cNvPr>
          <p:cNvCxnSpPr>
            <a:cxnSpLocks/>
          </p:cNvCxnSpPr>
          <p:nvPr/>
        </p:nvCxnSpPr>
        <p:spPr>
          <a:xfrm>
            <a:off x="7520313" y="289403"/>
            <a:ext cx="311173" cy="0"/>
          </a:xfrm>
          <a:prstGeom prst="line">
            <a:avLst/>
          </a:prstGeom>
          <a:noFill/>
          <a:ln w="19050" cap="flat">
            <a:solidFill>
              <a:schemeClr val="accent4"/>
            </a:solidFill>
            <a:prstDash val="sysDash"/>
            <a:miter lim="400000"/>
          </a:ln>
          <a:effectLst/>
          <a:sp3d/>
        </p:spPr>
        <p:style>
          <a:lnRef idx="0">
            <a:scrgbClr r="0" g="0" b="0"/>
          </a:lnRef>
          <a:fillRef idx="0">
            <a:scrgbClr r="0" g="0" b="0"/>
          </a:fillRef>
          <a:effectRef idx="0">
            <a:scrgbClr r="0" g="0" b="0"/>
          </a:effectRef>
          <a:fontRef idx="none"/>
        </p:style>
      </p:cxnSp>
      <p:sp>
        <p:nvSpPr>
          <p:cNvPr id="52" name="Rectangle 51">
            <a:extLst>
              <a:ext uri="{FF2B5EF4-FFF2-40B4-BE49-F238E27FC236}">
                <a16:creationId xmlns:a16="http://schemas.microsoft.com/office/drawing/2014/main" id="{4BF28DC0-57F3-69C8-BCCD-5CB36CE0FB67}"/>
              </a:ext>
            </a:extLst>
          </p:cNvPr>
          <p:cNvSpPr/>
          <p:nvPr/>
        </p:nvSpPr>
        <p:spPr>
          <a:xfrm>
            <a:off x="1795801" y="2106950"/>
            <a:ext cx="1102795" cy="216000"/>
          </a:xfrm>
          <a:prstGeom prst="rect">
            <a:avLst/>
          </a:prstGeom>
          <a:solidFill>
            <a:schemeClr val="accent1">
              <a:lumMod val="40000"/>
              <a:lumOff val="6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Developing EPR Strategy</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53" name="Rectangle 52">
            <a:extLst>
              <a:ext uri="{FF2B5EF4-FFF2-40B4-BE49-F238E27FC236}">
                <a16:creationId xmlns:a16="http://schemas.microsoft.com/office/drawing/2014/main" id="{028DC575-0177-6D3E-ED57-76AAB73EEB62}"/>
              </a:ext>
            </a:extLst>
          </p:cNvPr>
          <p:cNvSpPr/>
          <p:nvPr/>
        </p:nvSpPr>
        <p:spPr>
          <a:xfrm>
            <a:off x="2945315" y="2084828"/>
            <a:ext cx="1565900" cy="108000"/>
          </a:xfrm>
          <a:prstGeom prst="rect">
            <a:avLst/>
          </a:prstGeom>
          <a:solidFill>
            <a:schemeClr val="accent1">
              <a:lumMod val="40000"/>
              <a:lumOff val="6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P</a:t>
            </a: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rocuring / developing EPR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60" name="Rectangle 59">
            <a:extLst>
              <a:ext uri="{FF2B5EF4-FFF2-40B4-BE49-F238E27FC236}">
                <a16:creationId xmlns:a16="http://schemas.microsoft.com/office/drawing/2014/main" id="{FEEDF989-1C7D-7197-47F1-ACB135F0FB85}"/>
              </a:ext>
            </a:extLst>
          </p:cNvPr>
          <p:cNvSpPr/>
          <p:nvPr/>
        </p:nvSpPr>
        <p:spPr>
          <a:xfrm>
            <a:off x="4572000" y="2106950"/>
            <a:ext cx="1758492" cy="216000"/>
          </a:xfrm>
          <a:prstGeom prst="rect">
            <a:avLst/>
          </a:prstGeom>
          <a:solidFill>
            <a:schemeClr val="accent1">
              <a:lumMod val="40000"/>
              <a:lumOff val="6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err="1">
                <a:solidFill>
                  <a:srgbClr val="1F355E"/>
                </a:solidFill>
                <a:latin typeface="Arial" panose="020B0604020202020204" pitchFamily="34" charset="0"/>
                <a:ea typeface="+mn-ea"/>
                <a:cs typeface="Arial" panose="020B0604020202020204" pitchFamily="34" charset="0"/>
                <a:sym typeface="Helvetica Neue Medium"/>
              </a:rPr>
              <a:t>Mobilising</a:t>
            </a:r>
            <a:r>
              <a:rPr lang="en-US" sz="700" b="0">
                <a:solidFill>
                  <a:srgbClr val="1F355E"/>
                </a:solidFill>
                <a:latin typeface="Arial" panose="020B0604020202020204" pitchFamily="34" charset="0"/>
                <a:ea typeface="+mn-ea"/>
                <a:cs typeface="Arial" panose="020B0604020202020204" pitchFamily="34" charset="0"/>
                <a:sym typeface="Helvetica Neue Medium"/>
              </a:rPr>
              <a:t> the EPR Model </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61" name="Rectangle 60">
            <a:extLst>
              <a:ext uri="{FF2B5EF4-FFF2-40B4-BE49-F238E27FC236}">
                <a16:creationId xmlns:a16="http://schemas.microsoft.com/office/drawing/2014/main" id="{8D58C806-54C1-7391-B762-346C4AA74E57}"/>
              </a:ext>
            </a:extLst>
          </p:cNvPr>
          <p:cNvSpPr/>
          <p:nvPr/>
        </p:nvSpPr>
        <p:spPr>
          <a:xfrm>
            <a:off x="6394931" y="2106950"/>
            <a:ext cx="2606193" cy="216000"/>
          </a:xfrm>
          <a:prstGeom prst="rect">
            <a:avLst/>
          </a:prstGeom>
          <a:solidFill>
            <a:schemeClr val="accent1">
              <a:lumMod val="40000"/>
              <a:lumOff val="6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Maintenance of the EPR Model and potential to integrate capabilities e.g. workflow and back-office </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6" name="Rectangle 85">
            <a:extLst>
              <a:ext uri="{FF2B5EF4-FFF2-40B4-BE49-F238E27FC236}">
                <a16:creationId xmlns:a16="http://schemas.microsoft.com/office/drawing/2014/main" id="{2B7164FA-BFE1-9B6D-C270-7DA98042C3CA}"/>
              </a:ext>
            </a:extLst>
          </p:cNvPr>
          <p:cNvSpPr/>
          <p:nvPr/>
        </p:nvSpPr>
        <p:spPr>
          <a:xfrm>
            <a:off x="1245589" y="1500351"/>
            <a:ext cx="1023407" cy="216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Business Case for Cloud Strategy</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8" name="Rectangle 97">
            <a:extLst>
              <a:ext uri="{FF2B5EF4-FFF2-40B4-BE49-F238E27FC236}">
                <a16:creationId xmlns:a16="http://schemas.microsoft.com/office/drawing/2014/main" id="{46FB0516-0879-EF3B-9D25-44D5F8B2D7B0}"/>
              </a:ext>
            </a:extLst>
          </p:cNvPr>
          <p:cNvSpPr/>
          <p:nvPr/>
        </p:nvSpPr>
        <p:spPr>
          <a:xfrm>
            <a:off x="2318595" y="1498751"/>
            <a:ext cx="1508086" cy="216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Procure &amp; pilot cloud storage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9" name="Rectangle 98">
            <a:extLst>
              <a:ext uri="{FF2B5EF4-FFF2-40B4-BE49-F238E27FC236}">
                <a16:creationId xmlns:a16="http://schemas.microsoft.com/office/drawing/2014/main" id="{F3F921D1-153C-9B30-07CC-F89A50EA9233}"/>
              </a:ext>
            </a:extLst>
          </p:cNvPr>
          <p:cNvSpPr/>
          <p:nvPr/>
        </p:nvSpPr>
        <p:spPr>
          <a:xfrm>
            <a:off x="3876281" y="1498750"/>
            <a:ext cx="2454212" cy="108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Continued migration of clinical systems and data</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0" name="Rectangle 99">
            <a:extLst>
              <a:ext uri="{FF2B5EF4-FFF2-40B4-BE49-F238E27FC236}">
                <a16:creationId xmlns:a16="http://schemas.microsoft.com/office/drawing/2014/main" id="{197A717A-9EAC-F3CD-B103-092100BB40F1}"/>
              </a:ext>
            </a:extLst>
          </p:cNvPr>
          <p:cNvSpPr/>
          <p:nvPr/>
        </p:nvSpPr>
        <p:spPr>
          <a:xfrm>
            <a:off x="6370655" y="1498751"/>
            <a:ext cx="2606191" cy="216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Maintenance of cloud </a:t>
            </a:r>
            <a:r>
              <a:rPr lang="en-US" sz="700" b="0" err="1">
                <a:solidFill>
                  <a:srgbClr val="1F355E"/>
                </a:solidFill>
                <a:latin typeface="Arial" panose="020B0604020202020204" pitchFamily="34" charset="0"/>
                <a:ea typeface="+mn-ea"/>
                <a:cs typeface="Arial" panose="020B0604020202020204" pitchFamily="34" charset="0"/>
                <a:sym typeface="Helvetica Neue Medium"/>
              </a:rPr>
              <a:t>infrasturcture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3" name="Rectangle 102">
            <a:extLst>
              <a:ext uri="{FF2B5EF4-FFF2-40B4-BE49-F238E27FC236}">
                <a16:creationId xmlns:a16="http://schemas.microsoft.com/office/drawing/2014/main" id="{9C9A2842-48AF-8CA6-58F9-6F1F6468A8A8}"/>
              </a:ext>
            </a:extLst>
          </p:cNvPr>
          <p:cNvSpPr/>
          <p:nvPr/>
        </p:nvSpPr>
        <p:spPr>
          <a:xfrm>
            <a:off x="1345913" y="882210"/>
            <a:ext cx="1336321" cy="216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cs typeface="Arial" panose="020B0604020202020204" pitchFamily="34" charset="0"/>
              </a:rPr>
              <a:t>R</a:t>
            </a:r>
            <a:r>
              <a:rPr lang="en-US" sz="700" b="0" i="0">
                <a:solidFill>
                  <a:srgbClr val="1F355E"/>
                </a:solidFill>
                <a:effectLst/>
                <a:latin typeface="Arial" panose="020B0604020202020204" pitchFamily="34" charset="0"/>
                <a:cs typeface="Arial" panose="020B0604020202020204" pitchFamily="34" charset="0"/>
              </a:rPr>
              <a:t>eal-time data available through a modern BI platform </a:t>
            </a:r>
            <a:endParaRPr kumimoji="0" lang="en-GB" sz="700" b="0" i="0" u="none" strike="noStrike" cap="none" spc="0" normalizeH="0" baseline="0">
              <a:ln>
                <a:noFill/>
              </a:ln>
              <a:solidFill>
                <a:srgbClr val="1F355E"/>
              </a:solidFill>
              <a:effectLst/>
              <a:highlight>
                <a:srgbClr val="FFFF00"/>
              </a:highlight>
              <a:uFillTx/>
              <a:latin typeface="Arial" panose="020B0604020202020204" pitchFamily="34" charset="0"/>
              <a:ea typeface="+mn-ea"/>
              <a:cs typeface="Arial" panose="020B0604020202020204" pitchFamily="34" charset="0"/>
              <a:sym typeface="Helvetica Neue Medium"/>
            </a:endParaRPr>
          </a:p>
        </p:txBody>
      </p:sp>
      <p:sp>
        <p:nvSpPr>
          <p:cNvPr id="104" name="Rectangle 103">
            <a:extLst>
              <a:ext uri="{FF2B5EF4-FFF2-40B4-BE49-F238E27FC236}">
                <a16:creationId xmlns:a16="http://schemas.microsoft.com/office/drawing/2014/main" id="{09CE63B9-7A45-5C11-F08B-EFE88ABD4C9F}"/>
              </a:ext>
            </a:extLst>
          </p:cNvPr>
          <p:cNvSpPr/>
          <p:nvPr/>
        </p:nvSpPr>
        <p:spPr>
          <a:xfrm>
            <a:off x="2736377" y="884793"/>
            <a:ext cx="1121403" cy="216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Managing patient cohorts with holistic data </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0" name="Rectangle 109">
            <a:extLst>
              <a:ext uri="{FF2B5EF4-FFF2-40B4-BE49-F238E27FC236}">
                <a16:creationId xmlns:a16="http://schemas.microsoft.com/office/drawing/2014/main" id="{A14819CC-262E-05C4-6870-63BF9E7A81AB}"/>
              </a:ext>
            </a:extLst>
          </p:cNvPr>
          <p:cNvSpPr/>
          <p:nvPr/>
        </p:nvSpPr>
        <p:spPr>
          <a:xfrm>
            <a:off x="6336076" y="1005196"/>
            <a:ext cx="2656800" cy="108000"/>
          </a:xfrm>
          <a:prstGeom prst="rect">
            <a:avLst/>
          </a:prstGeom>
          <a:solidFill>
            <a:srgbClr val="FFE588"/>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Longitudinal data </a:t>
            </a:r>
            <a:r>
              <a:rPr lang="en-US" sz="700" b="0">
                <a:solidFill>
                  <a:srgbClr val="1F355E"/>
                </a:solidFill>
                <a:latin typeface="Arial" panose="020B0604020202020204" pitchFamily="34" charset="0"/>
                <a:ea typeface="+mn-ea"/>
                <a:cs typeface="Arial" panose="020B0604020202020204" pitchFamily="34" charset="0"/>
                <a:sym typeface="Helvetica Neue Medium"/>
              </a:rPr>
              <a:t>sets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1" name="Rectangle 110">
            <a:extLst>
              <a:ext uri="{FF2B5EF4-FFF2-40B4-BE49-F238E27FC236}">
                <a16:creationId xmlns:a16="http://schemas.microsoft.com/office/drawing/2014/main" id="{1DDE0BF5-C177-AD5C-A02D-8A2755A5DBF6}"/>
              </a:ext>
            </a:extLst>
          </p:cNvPr>
          <p:cNvSpPr/>
          <p:nvPr/>
        </p:nvSpPr>
        <p:spPr>
          <a:xfrm>
            <a:off x="6826552" y="857544"/>
            <a:ext cx="2165115" cy="107443"/>
          </a:xfrm>
          <a:prstGeom prst="rect">
            <a:avLst/>
          </a:prstGeom>
          <a:solidFill>
            <a:srgbClr val="FFE588"/>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cap="none" spc="0" normalizeH="0" baseline="0">
                <a:ln>
                  <a:noFill/>
                </a:ln>
                <a:solidFill>
                  <a:srgbClr val="1F355E"/>
                </a:solidFill>
                <a:uFillTx/>
                <a:latin typeface="Arial" panose="020B0604020202020204" pitchFamily="34" charset="0"/>
                <a:ea typeface="+mn-ea"/>
                <a:cs typeface="Arial" panose="020B0604020202020204" pitchFamily="34" charset="0"/>
                <a:sym typeface="Helvetica Neue Medium"/>
              </a:rPr>
              <a:t>Extensive BI capability including AI integration </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2" name="Rectangle 111">
            <a:extLst>
              <a:ext uri="{FF2B5EF4-FFF2-40B4-BE49-F238E27FC236}">
                <a16:creationId xmlns:a16="http://schemas.microsoft.com/office/drawing/2014/main" id="{CF29E6DE-A911-1F1E-4D42-A7BDB7796FC4}"/>
              </a:ext>
            </a:extLst>
          </p:cNvPr>
          <p:cNvSpPr/>
          <p:nvPr/>
        </p:nvSpPr>
        <p:spPr>
          <a:xfrm>
            <a:off x="1245589" y="1181303"/>
            <a:ext cx="876638" cy="216000"/>
          </a:xfrm>
          <a:prstGeom prst="rect">
            <a:avLst/>
          </a:prstGeom>
          <a:solidFill>
            <a:srgbClr val="FFE588"/>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Data assessment and mapping</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3" name="Rectangle 112">
            <a:extLst>
              <a:ext uri="{FF2B5EF4-FFF2-40B4-BE49-F238E27FC236}">
                <a16:creationId xmlns:a16="http://schemas.microsoft.com/office/drawing/2014/main" id="{6905C859-708E-2876-6E4C-B0448357C670}"/>
              </a:ext>
            </a:extLst>
          </p:cNvPr>
          <p:cNvSpPr/>
          <p:nvPr/>
        </p:nvSpPr>
        <p:spPr>
          <a:xfrm>
            <a:off x="5098852" y="858801"/>
            <a:ext cx="1674502" cy="108000"/>
          </a:xfrm>
          <a:prstGeom prst="rect">
            <a:avLst/>
          </a:prstGeom>
          <a:solidFill>
            <a:srgbClr val="FFE588"/>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cap="none" spc="0" normalizeH="0" baseline="0">
                <a:ln>
                  <a:noFill/>
                </a:ln>
                <a:solidFill>
                  <a:srgbClr val="1F355E"/>
                </a:solidFill>
                <a:uFillTx/>
                <a:latin typeface="Arial" panose="020B0604020202020204" pitchFamily="34" charset="0"/>
                <a:ea typeface="+mn-ea"/>
                <a:cs typeface="Arial" panose="020B0604020202020204" pitchFamily="34" charset="0"/>
                <a:sym typeface="Helvetica Neue Medium"/>
              </a:rPr>
              <a:t>Developing predictive models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5" name="Rectangle 114">
            <a:extLst>
              <a:ext uri="{FF2B5EF4-FFF2-40B4-BE49-F238E27FC236}">
                <a16:creationId xmlns:a16="http://schemas.microsoft.com/office/drawing/2014/main" id="{EC18925E-842B-AD07-69D1-2DE2A386D17F}"/>
              </a:ext>
            </a:extLst>
          </p:cNvPr>
          <p:cNvSpPr/>
          <p:nvPr/>
        </p:nvSpPr>
        <p:spPr>
          <a:xfrm>
            <a:off x="3922216" y="1003727"/>
            <a:ext cx="2376000" cy="108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Partne</a:t>
            </a:r>
            <a:r>
              <a:rPr lang="en-US" sz="700" b="0">
                <a:solidFill>
                  <a:srgbClr val="1F355E"/>
                </a:solidFill>
                <a:latin typeface="Arial" panose="020B0604020202020204" pitchFamily="34" charset="0"/>
                <a:ea typeface="+mn-ea"/>
                <a:cs typeface="Arial" panose="020B0604020202020204" pitchFamily="34" charset="0"/>
                <a:sym typeface="Helvetica Neue Medium"/>
              </a:rPr>
              <a:t>rship with and dataflow to SAIL</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6" name="Rectangle 115">
            <a:extLst>
              <a:ext uri="{FF2B5EF4-FFF2-40B4-BE49-F238E27FC236}">
                <a16:creationId xmlns:a16="http://schemas.microsoft.com/office/drawing/2014/main" id="{139EED0E-E222-619A-BF0D-D22BF2A894E8}"/>
              </a:ext>
            </a:extLst>
          </p:cNvPr>
          <p:cNvSpPr/>
          <p:nvPr/>
        </p:nvSpPr>
        <p:spPr>
          <a:xfrm>
            <a:off x="1245589" y="1792070"/>
            <a:ext cx="1023407" cy="216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Planning and scoping of CDR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7" name="Rectangle 116">
            <a:extLst>
              <a:ext uri="{FF2B5EF4-FFF2-40B4-BE49-F238E27FC236}">
                <a16:creationId xmlns:a16="http://schemas.microsoft.com/office/drawing/2014/main" id="{2A8A9EDB-8F2D-E40D-1002-124FBDC804A9}"/>
              </a:ext>
            </a:extLst>
          </p:cNvPr>
          <p:cNvSpPr/>
          <p:nvPr/>
        </p:nvSpPr>
        <p:spPr>
          <a:xfrm>
            <a:off x="2317525" y="1792070"/>
            <a:ext cx="1023407" cy="216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Development of CDR infrastructure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8" name="Rectangle 117">
            <a:extLst>
              <a:ext uri="{FF2B5EF4-FFF2-40B4-BE49-F238E27FC236}">
                <a16:creationId xmlns:a16="http://schemas.microsoft.com/office/drawing/2014/main" id="{A8B51278-F535-7A66-4F9D-1E1A6AF8D486}"/>
              </a:ext>
            </a:extLst>
          </p:cNvPr>
          <p:cNvSpPr/>
          <p:nvPr/>
        </p:nvSpPr>
        <p:spPr>
          <a:xfrm>
            <a:off x="3389461" y="1792070"/>
            <a:ext cx="1023407" cy="216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Migration of data to CDR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21" name="Rectangle 120">
            <a:extLst>
              <a:ext uri="{FF2B5EF4-FFF2-40B4-BE49-F238E27FC236}">
                <a16:creationId xmlns:a16="http://schemas.microsoft.com/office/drawing/2014/main" id="{7BE79B0A-D963-43FB-825A-B814F7AB7C6F}"/>
              </a:ext>
            </a:extLst>
          </p:cNvPr>
          <p:cNvSpPr/>
          <p:nvPr/>
        </p:nvSpPr>
        <p:spPr>
          <a:xfrm>
            <a:off x="4463216" y="1792070"/>
            <a:ext cx="1867276" cy="216000"/>
          </a:xfrm>
          <a:prstGeom prst="rect">
            <a:avLst/>
          </a:prstGeom>
          <a:solidFill>
            <a:srgbClr val="FFE588"/>
          </a:solidFill>
          <a:ln w="19050" cap="flat">
            <a:solidFill>
              <a:schemeClr val="accent4"/>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Integration of CDR with NDR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22" name="Rectangle 121">
            <a:extLst>
              <a:ext uri="{FF2B5EF4-FFF2-40B4-BE49-F238E27FC236}">
                <a16:creationId xmlns:a16="http://schemas.microsoft.com/office/drawing/2014/main" id="{D864DD13-1B19-1ABC-F6FA-E2F4165235E1}"/>
              </a:ext>
            </a:extLst>
          </p:cNvPr>
          <p:cNvSpPr/>
          <p:nvPr/>
        </p:nvSpPr>
        <p:spPr>
          <a:xfrm>
            <a:off x="2186660" y="1181303"/>
            <a:ext cx="1689617" cy="216000"/>
          </a:xfrm>
          <a:prstGeom prst="rect">
            <a:avLst/>
          </a:prstGeom>
          <a:solidFill>
            <a:srgbClr val="FFE588"/>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Adopting consistent data standards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24" name="Rectangle 123">
            <a:extLst>
              <a:ext uri="{FF2B5EF4-FFF2-40B4-BE49-F238E27FC236}">
                <a16:creationId xmlns:a16="http://schemas.microsoft.com/office/drawing/2014/main" id="{361558E3-F353-C7D7-CC5E-59874AFC1528}"/>
              </a:ext>
            </a:extLst>
          </p:cNvPr>
          <p:cNvSpPr/>
          <p:nvPr/>
        </p:nvSpPr>
        <p:spPr>
          <a:xfrm>
            <a:off x="3922217" y="2414373"/>
            <a:ext cx="2408276" cy="108000"/>
          </a:xfrm>
          <a:prstGeom prst="rect">
            <a:avLst/>
          </a:prstGeom>
          <a:solidFill>
            <a:schemeClr val="accent1">
              <a:lumMod val="40000"/>
              <a:lumOff val="60000"/>
            </a:schemeClr>
          </a:solidFill>
          <a:ln w="19050" cap="flat">
            <a:solidFill>
              <a:schemeClr val="accent4"/>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cs typeface="Arial" panose="020B0604020202020204" pitchFamily="34" charset="0"/>
              </a:rPr>
              <a:t>Integrating with</a:t>
            </a:r>
            <a:r>
              <a:rPr lang="en-US" sz="700" b="0" i="0" u="none" strike="noStrike">
                <a:solidFill>
                  <a:srgbClr val="1F355E"/>
                </a:solidFill>
                <a:effectLst/>
                <a:latin typeface="Arial" panose="020B0604020202020204" pitchFamily="34" charset="0"/>
                <a:cs typeface="Arial" panose="020B0604020202020204" pitchFamily="34" charset="0"/>
              </a:rPr>
              <a:t> NHS Wales App</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28" name="Rectangle 127">
            <a:extLst>
              <a:ext uri="{FF2B5EF4-FFF2-40B4-BE49-F238E27FC236}">
                <a16:creationId xmlns:a16="http://schemas.microsoft.com/office/drawing/2014/main" id="{441294E2-56E7-D359-C55D-F1A193EAF105}"/>
              </a:ext>
            </a:extLst>
          </p:cNvPr>
          <p:cNvSpPr/>
          <p:nvPr/>
        </p:nvSpPr>
        <p:spPr>
          <a:xfrm>
            <a:off x="1751655" y="3168023"/>
            <a:ext cx="2133875" cy="108000"/>
          </a:xfrm>
          <a:prstGeom prst="rect">
            <a:avLst/>
          </a:prstGeom>
          <a:solidFill>
            <a:schemeClr val="accent1">
              <a:lumMod val="40000"/>
              <a:lumOff val="60000"/>
            </a:schemeClr>
          </a:solidFill>
          <a:ln w="28575" cap="flat">
            <a:solidFill>
              <a:schemeClr val="accent1">
                <a:lumMod val="40000"/>
                <a:lumOff val="60000"/>
              </a:schemeClr>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Interim clinical system for MH&amp;LD/Community</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29" name="Rectangle 128">
            <a:extLst>
              <a:ext uri="{FF2B5EF4-FFF2-40B4-BE49-F238E27FC236}">
                <a16:creationId xmlns:a16="http://schemas.microsoft.com/office/drawing/2014/main" id="{BC22DDC8-0D7A-20D2-B64D-6D40FB86C531}"/>
              </a:ext>
            </a:extLst>
          </p:cNvPr>
          <p:cNvSpPr/>
          <p:nvPr/>
        </p:nvSpPr>
        <p:spPr>
          <a:xfrm>
            <a:off x="1876566" y="2412341"/>
            <a:ext cx="1998025" cy="216000"/>
          </a:xfrm>
          <a:prstGeom prst="rect">
            <a:avLst/>
          </a:prstGeom>
          <a:solidFill>
            <a:schemeClr val="accent1">
              <a:lumMod val="40000"/>
              <a:lumOff val="6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SBPP </a:t>
            </a:r>
            <a:r>
              <a:rPr lang="en-US" sz="700" b="0" i="0" u="none" strike="noStrike" err="1">
                <a:solidFill>
                  <a:srgbClr val="1F355E"/>
                </a:solidFill>
                <a:effectLst/>
                <a:latin typeface="Arial" panose="020B0604020202020204" pitchFamily="34" charset="0"/>
                <a:ea typeface="+mn-ea"/>
                <a:cs typeface="Arial" panose="020B0604020202020204" pitchFamily="34" charset="0"/>
                <a:sym typeface="Helvetica Neue Medium"/>
              </a:rPr>
              <a:t>reprocurement</a:t>
            </a:r>
            <a:r>
              <a:rPr lang="en-US" sz="7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 and ex</a:t>
            </a:r>
            <a:r>
              <a:rPr lang="en-US" sz="700" b="0">
                <a:solidFill>
                  <a:srgbClr val="1F355E"/>
                </a:solidFill>
                <a:latin typeface="Arial" panose="020B0604020202020204" pitchFamily="34" charset="0"/>
                <a:ea typeface="+mn-ea"/>
                <a:cs typeface="Arial" panose="020B0604020202020204" pitchFamily="34" charset="0"/>
                <a:sym typeface="Helvetica Neue Medium"/>
              </a:rPr>
              <a:t>panded functionality</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31" name="Rectangle 130">
            <a:extLst>
              <a:ext uri="{FF2B5EF4-FFF2-40B4-BE49-F238E27FC236}">
                <a16:creationId xmlns:a16="http://schemas.microsoft.com/office/drawing/2014/main" id="{E4A2F279-F7BC-E844-B28C-9F3C351B8EE8}"/>
              </a:ext>
            </a:extLst>
          </p:cNvPr>
          <p:cNvSpPr/>
          <p:nvPr/>
        </p:nvSpPr>
        <p:spPr>
          <a:xfrm>
            <a:off x="1258792" y="3029921"/>
            <a:ext cx="7732875" cy="108000"/>
          </a:xfrm>
          <a:prstGeom prst="rect">
            <a:avLst/>
          </a:prstGeom>
          <a:solidFill>
            <a:schemeClr val="accent1">
              <a:lumMod val="40000"/>
              <a:lumOff val="6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Optimisation</a:t>
            </a: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of </a:t>
            </a:r>
            <a:r>
              <a:rPr kumimoji="0" lang="en-US"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organisational</a:t>
            </a: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user hardware </a:t>
            </a:r>
            <a:r>
              <a:rPr kumimoji="0" lang="en-US"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eg</a:t>
            </a: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r>
              <a:rPr kumimoji="0" lang="en-US"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wifi</a:t>
            </a:r>
            <a:r>
              <a:rPr lang="en-US" sz="700" b="0">
                <a:solidFill>
                  <a:srgbClr val="1F355E"/>
                </a:solidFill>
                <a:latin typeface="Arial" panose="020B0604020202020204" pitchFamily="34" charset="0"/>
                <a:ea typeface="+mn-ea"/>
                <a:cs typeface="Arial" panose="020B0604020202020204" pitchFamily="34" charset="0"/>
                <a:sym typeface="Helvetica Neue Medium"/>
              </a:rPr>
              <a:t>, </a:t>
            </a: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computers, devices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32" name="Rectangle 131">
            <a:extLst>
              <a:ext uri="{FF2B5EF4-FFF2-40B4-BE49-F238E27FC236}">
                <a16:creationId xmlns:a16="http://schemas.microsoft.com/office/drawing/2014/main" id="{2F708ECD-C936-6019-49B6-550E971089CC}"/>
              </a:ext>
            </a:extLst>
          </p:cNvPr>
          <p:cNvSpPr/>
          <p:nvPr/>
        </p:nvSpPr>
        <p:spPr>
          <a:xfrm>
            <a:off x="1876567" y="2723164"/>
            <a:ext cx="2008967" cy="216000"/>
          </a:xfrm>
          <a:prstGeom prst="rect">
            <a:avLst/>
          </a:prstGeom>
          <a:solidFill>
            <a:schemeClr val="accent1">
              <a:lumMod val="40000"/>
              <a:lumOff val="6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Implementation of identity management solution</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35" name="Rectangle 134">
            <a:extLst>
              <a:ext uri="{FF2B5EF4-FFF2-40B4-BE49-F238E27FC236}">
                <a16:creationId xmlns:a16="http://schemas.microsoft.com/office/drawing/2014/main" id="{23D39594-FEFE-7DBB-9839-2333199A23D8}"/>
              </a:ext>
            </a:extLst>
          </p:cNvPr>
          <p:cNvSpPr/>
          <p:nvPr/>
        </p:nvSpPr>
        <p:spPr>
          <a:xfrm>
            <a:off x="1748701" y="4268793"/>
            <a:ext cx="1207073"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Pilot digital champions </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37" name="Rectangle 136">
            <a:extLst>
              <a:ext uri="{FF2B5EF4-FFF2-40B4-BE49-F238E27FC236}">
                <a16:creationId xmlns:a16="http://schemas.microsoft.com/office/drawing/2014/main" id="{95237E2A-08F8-5F14-8643-72A6A8224655}"/>
              </a:ext>
            </a:extLst>
          </p:cNvPr>
          <p:cNvSpPr/>
          <p:nvPr/>
        </p:nvSpPr>
        <p:spPr>
          <a:xfrm>
            <a:off x="1763293" y="3659910"/>
            <a:ext cx="2059039"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Development of universal digital training</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38" name="Rectangle 137">
            <a:extLst>
              <a:ext uri="{FF2B5EF4-FFF2-40B4-BE49-F238E27FC236}">
                <a16:creationId xmlns:a16="http://schemas.microsoft.com/office/drawing/2014/main" id="{72953195-BA12-B6BF-7696-ABAC1B35BEE9}"/>
              </a:ext>
            </a:extLst>
          </p:cNvPr>
          <p:cNvSpPr/>
          <p:nvPr/>
        </p:nvSpPr>
        <p:spPr>
          <a:xfrm>
            <a:off x="3900251" y="4268793"/>
            <a:ext cx="2430239"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Further expand digital champions</a:t>
            </a: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  </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48" name="Rectangle 147">
            <a:extLst>
              <a:ext uri="{FF2B5EF4-FFF2-40B4-BE49-F238E27FC236}">
                <a16:creationId xmlns:a16="http://schemas.microsoft.com/office/drawing/2014/main" id="{8F255DF1-8BE9-AF93-BA18-9E1EFFB60CCE}"/>
              </a:ext>
            </a:extLst>
          </p:cNvPr>
          <p:cNvSpPr/>
          <p:nvPr/>
        </p:nvSpPr>
        <p:spPr>
          <a:xfrm>
            <a:off x="1245471" y="4732011"/>
            <a:ext cx="1424702" cy="216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Internal mapping process to </a:t>
            </a:r>
            <a:r>
              <a:rPr kumimoji="0" lang="en-US" sz="700" b="0" i="0" u="none" strike="noStrike" cap="none" spc="0" normalizeH="0" baseline="0" err="1">
                <a:ln>
                  <a:noFill/>
                </a:ln>
                <a:solidFill>
                  <a:schemeClr val="bg1"/>
                </a:solidFill>
                <a:effectLst/>
                <a:uFillTx/>
                <a:latin typeface="Arial" panose="020B0604020202020204" pitchFamily="34" charset="0"/>
                <a:ea typeface="+mn-ea"/>
                <a:cs typeface="Arial" panose="020B0604020202020204" pitchFamily="34" charset="0"/>
                <a:sym typeface="Helvetica Neue Medium"/>
              </a:rPr>
              <a:t>rationalise</a:t>
            </a: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 work</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51" name="Rectangle 150">
            <a:extLst>
              <a:ext uri="{FF2B5EF4-FFF2-40B4-BE49-F238E27FC236}">
                <a16:creationId xmlns:a16="http://schemas.microsoft.com/office/drawing/2014/main" id="{3670D5D1-E50F-BFFA-246F-2DE9CF975DB3}"/>
              </a:ext>
            </a:extLst>
          </p:cNvPr>
          <p:cNvSpPr/>
          <p:nvPr/>
        </p:nvSpPr>
        <p:spPr>
          <a:xfrm>
            <a:off x="4838577" y="2723164"/>
            <a:ext cx="1744491" cy="216000"/>
          </a:xfrm>
          <a:prstGeom prst="rect">
            <a:avLst/>
          </a:prstGeom>
          <a:solidFill>
            <a:schemeClr val="accent1">
              <a:lumMod val="40000"/>
              <a:lumOff val="6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Integration of identity management solution with the EPR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55" name="Rectangle 154">
            <a:extLst>
              <a:ext uri="{FF2B5EF4-FFF2-40B4-BE49-F238E27FC236}">
                <a16:creationId xmlns:a16="http://schemas.microsoft.com/office/drawing/2014/main" id="{379F6C12-40D7-CB1B-0FCD-15803547CE2A}"/>
              </a:ext>
            </a:extLst>
          </p:cNvPr>
          <p:cNvSpPr/>
          <p:nvPr/>
        </p:nvSpPr>
        <p:spPr>
          <a:xfrm>
            <a:off x="5501087" y="3168023"/>
            <a:ext cx="2132684" cy="107940"/>
          </a:xfrm>
          <a:prstGeom prst="rect">
            <a:avLst/>
          </a:prstGeom>
          <a:solidFill>
            <a:schemeClr val="accent1">
              <a:lumMod val="40000"/>
              <a:lumOff val="60000"/>
            </a:schemeClr>
          </a:solidFill>
          <a:ln w="28575" cap="flat">
            <a:solidFill>
              <a:schemeClr val="accent1">
                <a:lumMod val="40000"/>
                <a:lumOff val="60000"/>
              </a:schemeClr>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Integration with EPR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56" name="Rectangle 155">
            <a:extLst>
              <a:ext uri="{FF2B5EF4-FFF2-40B4-BE49-F238E27FC236}">
                <a16:creationId xmlns:a16="http://schemas.microsoft.com/office/drawing/2014/main" id="{E9D52AB0-093F-0847-F9E5-194EE097955C}"/>
              </a:ext>
            </a:extLst>
          </p:cNvPr>
          <p:cNvSpPr/>
          <p:nvPr/>
        </p:nvSpPr>
        <p:spPr>
          <a:xfrm>
            <a:off x="3900252" y="3168023"/>
            <a:ext cx="1548000" cy="107940"/>
          </a:xfrm>
          <a:prstGeom prst="rect">
            <a:avLst/>
          </a:prstGeom>
          <a:solidFill>
            <a:schemeClr val="accent1">
              <a:lumMod val="40000"/>
              <a:lumOff val="60000"/>
            </a:schemeClr>
          </a:solidFill>
          <a:ln w="19050" cap="flat">
            <a:solidFill>
              <a:schemeClr val="accent4"/>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Implementation of Connecting Care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57" name="Rectangle 156">
            <a:extLst>
              <a:ext uri="{FF2B5EF4-FFF2-40B4-BE49-F238E27FC236}">
                <a16:creationId xmlns:a16="http://schemas.microsoft.com/office/drawing/2014/main" id="{D464220C-D10C-1D9A-95E5-A770D353A697}"/>
              </a:ext>
            </a:extLst>
          </p:cNvPr>
          <p:cNvSpPr/>
          <p:nvPr/>
        </p:nvSpPr>
        <p:spPr>
          <a:xfrm>
            <a:off x="6399278" y="2414373"/>
            <a:ext cx="2592000" cy="108000"/>
          </a:xfrm>
          <a:prstGeom prst="rect">
            <a:avLst/>
          </a:prstGeom>
          <a:solidFill>
            <a:schemeClr val="accent1">
              <a:lumMod val="40000"/>
              <a:lumOff val="60000"/>
            </a:schemeClr>
          </a:solidFill>
          <a:ln w="19050" cap="flat">
            <a:solidFill>
              <a:schemeClr val="accent4"/>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cs typeface="Arial" panose="020B0604020202020204" pitchFamily="34" charset="0"/>
              </a:rPr>
              <a:t>Maintenance of services via</a:t>
            </a:r>
            <a:r>
              <a:rPr lang="en-US" sz="700" b="0" i="0" u="none" strike="noStrike">
                <a:solidFill>
                  <a:srgbClr val="1F355E"/>
                </a:solidFill>
                <a:effectLst/>
                <a:latin typeface="Arial" panose="020B0604020202020204" pitchFamily="34" charset="0"/>
                <a:cs typeface="Arial" panose="020B0604020202020204" pitchFamily="34" charset="0"/>
              </a:rPr>
              <a:t> </a:t>
            </a:r>
            <a:r>
              <a:rPr lang="en-US" sz="700" b="0">
                <a:solidFill>
                  <a:srgbClr val="1F355E"/>
                </a:solidFill>
                <a:latin typeface="Arial" panose="020B0604020202020204" pitchFamily="34" charset="0"/>
                <a:cs typeface="Arial" panose="020B0604020202020204" pitchFamily="34" charset="0"/>
              </a:rPr>
              <a:t>NHS</a:t>
            </a:r>
            <a:r>
              <a:rPr lang="en-US" sz="700" b="0" i="0" u="none" strike="noStrike">
                <a:solidFill>
                  <a:srgbClr val="1F355E"/>
                </a:solidFill>
                <a:effectLst/>
                <a:latin typeface="Arial" panose="020B0604020202020204" pitchFamily="34" charset="0"/>
                <a:cs typeface="Arial" panose="020B0604020202020204" pitchFamily="34" charset="0"/>
              </a:rPr>
              <a:t> Wales App</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58" name="Rectangle 157">
            <a:extLst>
              <a:ext uri="{FF2B5EF4-FFF2-40B4-BE49-F238E27FC236}">
                <a16:creationId xmlns:a16="http://schemas.microsoft.com/office/drawing/2014/main" id="{188E244B-A2B2-4C6C-281C-E867FF1F3BC2}"/>
              </a:ext>
            </a:extLst>
          </p:cNvPr>
          <p:cNvSpPr/>
          <p:nvPr/>
        </p:nvSpPr>
        <p:spPr>
          <a:xfrm>
            <a:off x="2592543" y="3346489"/>
            <a:ext cx="1779974" cy="216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Developing collaborative delivery framework</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59" name="Rectangle 158">
            <a:extLst>
              <a:ext uri="{FF2B5EF4-FFF2-40B4-BE49-F238E27FC236}">
                <a16:creationId xmlns:a16="http://schemas.microsoft.com/office/drawing/2014/main" id="{2724679E-DAF7-40A2-C136-C4B403E95967}"/>
              </a:ext>
            </a:extLst>
          </p:cNvPr>
          <p:cNvSpPr/>
          <p:nvPr/>
        </p:nvSpPr>
        <p:spPr>
          <a:xfrm>
            <a:off x="4441299" y="3346489"/>
            <a:ext cx="1627752" cy="216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Embedding a patient feedback mechanism</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0" name="Rectangle 159">
            <a:extLst>
              <a:ext uri="{FF2B5EF4-FFF2-40B4-BE49-F238E27FC236}">
                <a16:creationId xmlns:a16="http://schemas.microsoft.com/office/drawing/2014/main" id="{ADC5B324-C733-DBF6-E275-FDD0D6C3EF83}"/>
              </a:ext>
            </a:extLst>
          </p:cNvPr>
          <p:cNvSpPr/>
          <p:nvPr/>
        </p:nvSpPr>
        <p:spPr>
          <a:xfrm>
            <a:off x="6152476" y="3346489"/>
            <a:ext cx="2838802" cy="216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Supporting clinical and patient co-production in digital services </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1" name="Rectangle 160">
            <a:extLst>
              <a:ext uri="{FF2B5EF4-FFF2-40B4-BE49-F238E27FC236}">
                <a16:creationId xmlns:a16="http://schemas.microsoft.com/office/drawing/2014/main" id="{397CACD1-2DD4-5B71-3940-1C9F8D39C6E8}"/>
              </a:ext>
            </a:extLst>
          </p:cNvPr>
          <p:cNvSpPr/>
          <p:nvPr/>
        </p:nvSpPr>
        <p:spPr>
          <a:xfrm>
            <a:off x="1244673" y="3809744"/>
            <a:ext cx="1944000"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Expanding to deliver 24/7 working support</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2" name="Rectangle 161">
            <a:extLst>
              <a:ext uri="{FF2B5EF4-FFF2-40B4-BE49-F238E27FC236}">
                <a16:creationId xmlns:a16="http://schemas.microsoft.com/office/drawing/2014/main" id="{AF899019-A7E4-AF13-8AED-9238909CCA2D}"/>
              </a:ext>
            </a:extLst>
          </p:cNvPr>
          <p:cNvSpPr/>
          <p:nvPr/>
        </p:nvSpPr>
        <p:spPr>
          <a:xfrm>
            <a:off x="4826456" y="3659910"/>
            <a:ext cx="2059039"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Development of </a:t>
            </a:r>
            <a:r>
              <a:rPr lang="en-US" sz="700" b="0" err="1">
                <a:solidFill>
                  <a:schemeClr val="bg1"/>
                </a:solidFill>
                <a:latin typeface="Arial" panose="020B0604020202020204" pitchFamily="34" charset="0"/>
                <a:ea typeface="+mn-ea"/>
                <a:cs typeface="Arial" panose="020B0604020202020204" pitchFamily="34" charset="0"/>
                <a:sym typeface="Helvetica Neue Medium"/>
              </a:rPr>
              <a:t>specialised</a:t>
            </a:r>
            <a:r>
              <a:rPr lang="en-US" sz="700" b="0">
                <a:solidFill>
                  <a:schemeClr val="bg1"/>
                </a:solidFill>
                <a:latin typeface="Arial" panose="020B0604020202020204" pitchFamily="34" charset="0"/>
                <a:ea typeface="+mn-ea"/>
                <a:cs typeface="Arial" panose="020B0604020202020204" pitchFamily="34" charset="0"/>
                <a:sym typeface="Helvetica Neue Medium"/>
              </a:rPr>
              <a:t> digital training</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3" name="Rectangle 162">
            <a:extLst>
              <a:ext uri="{FF2B5EF4-FFF2-40B4-BE49-F238E27FC236}">
                <a16:creationId xmlns:a16="http://schemas.microsoft.com/office/drawing/2014/main" id="{F0367138-7692-6ADB-33B7-B7D33F7884BD}"/>
              </a:ext>
            </a:extLst>
          </p:cNvPr>
          <p:cNvSpPr/>
          <p:nvPr/>
        </p:nvSpPr>
        <p:spPr>
          <a:xfrm>
            <a:off x="3243851" y="3809744"/>
            <a:ext cx="2059039"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Expansion of digital training team</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5" name="Rectangle 164">
            <a:extLst>
              <a:ext uri="{FF2B5EF4-FFF2-40B4-BE49-F238E27FC236}">
                <a16:creationId xmlns:a16="http://schemas.microsoft.com/office/drawing/2014/main" id="{0A64F1FC-4B36-0C19-3737-5F0D64D24215}"/>
              </a:ext>
            </a:extLst>
          </p:cNvPr>
          <p:cNvSpPr/>
          <p:nvPr/>
        </p:nvSpPr>
        <p:spPr>
          <a:xfrm>
            <a:off x="1737944" y="4431724"/>
            <a:ext cx="2160000"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Implement Digital Business Partners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6" name="Rectangle 165">
            <a:extLst>
              <a:ext uri="{FF2B5EF4-FFF2-40B4-BE49-F238E27FC236}">
                <a16:creationId xmlns:a16="http://schemas.microsoft.com/office/drawing/2014/main" id="{24C5017E-04EE-A8EB-818C-48E770D2FCCB}"/>
              </a:ext>
            </a:extLst>
          </p:cNvPr>
          <p:cNvSpPr/>
          <p:nvPr/>
        </p:nvSpPr>
        <p:spPr>
          <a:xfrm>
            <a:off x="6412214" y="4288541"/>
            <a:ext cx="2448000" cy="216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Continued closer collaboration between clinical and digital teams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7" name="Rectangle 166">
            <a:extLst>
              <a:ext uri="{FF2B5EF4-FFF2-40B4-BE49-F238E27FC236}">
                <a16:creationId xmlns:a16="http://schemas.microsoft.com/office/drawing/2014/main" id="{7376D216-D199-1F28-6764-87C819E94E2A}"/>
              </a:ext>
            </a:extLst>
          </p:cNvPr>
          <p:cNvSpPr/>
          <p:nvPr/>
        </p:nvSpPr>
        <p:spPr>
          <a:xfrm>
            <a:off x="1255956" y="3976655"/>
            <a:ext cx="800296" cy="216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Digital workforce strategy</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8" name="Rectangle 167">
            <a:extLst>
              <a:ext uri="{FF2B5EF4-FFF2-40B4-BE49-F238E27FC236}">
                <a16:creationId xmlns:a16="http://schemas.microsoft.com/office/drawing/2014/main" id="{F99CDD68-AF9D-7BC4-E929-8B6BDE371D7E}"/>
              </a:ext>
            </a:extLst>
          </p:cNvPr>
          <p:cNvSpPr/>
          <p:nvPr/>
        </p:nvSpPr>
        <p:spPr>
          <a:xfrm>
            <a:off x="4335892" y="3953625"/>
            <a:ext cx="2059039"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Leadership development </a:t>
            </a:r>
            <a:r>
              <a:rPr lang="en-US" sz="700" b="0" err="1">
                <a:solidFill>
                  <a:schemeClr val="bg1"/>
                </a:solidFill>
                <a:latin typeface="Arial" panose="020B0604020202020204" pitchFamily="34" charset="0"/>
                <a:ea typeface="+mn-ea"/>
                <a:cs typeface="Arial" panose="020B0604020202020204" pitchFamily="34" charset="0"/>
                <a:sym typeface="Helvetica Neue Medium"/>
              </a:rPr>
              <a:t>programmes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9" name="Rectangle 168">
            <a:extLst>
              <a:ext uri="{FF2B5EF4-FFF2-40B4-BE49-F238E27FC236}">
                <a16:creationId xmlns:a16="http://schemas.microsoft.com/office/drawing/2014/main" id="{B98790FA-9A89-E47F-5F9B-7CD8ADD857DC}"/>
              </a:ext>
            </a:extLst>
          </p:cNvPr>
          <p:cNvSpPr/>
          <p:nvPr/>
        </p:nvSpPr>
        <p:spPr>
          <a:xfrm>
            <a:off x="5375704" y="4103459"/>
            <a:ext cx="1548000"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Explore partnerships with universities </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1" name="Rectangle 170">
            <a:extLst>
              <a:ext uri="{FF2B5EF4-FFF2-40B4-BE49-F238E27FC236}">
                <a16:creationId xmlns:a16="http://schemas.microsoft.com/office/drawing/2014/main" id="{1B68232D-A87D-CE1A-E043-5F70E794B4BE}"/>
              </a:ext>
            </a:extLst>
          </p:cNvPr>
          <p:cNvSpPr/>
          <p:nvPr/>
        </p:nvSpPr>
        <p:spPr>
          <a:xfrm>
            <a:off x="7262131" y="3946301"/>
            <a:ext cx="1728000"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Establish horizon scanning taskforce</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3" name="Rectangle 172">
            <a:extLst>
              <a:ext uri="{FF2B5EF4-FFF2-40B4-BE49-F238E27FC236}">
                <a16:creationId xmlns:a16="http://schemas.microsoft.com/office/drawing/2014/main" id="{D270E4A4-72AE-6419-0ACD-EDD918705029}"/>
              </a:ext>
            </a:extLst>
          </p:cNvPr>
          <p:cNvSpPr/>
          <p:nvPr/>
        </p:nvSpPr>
        <p:spPr>
          <a:xfrm>
            <a:off x="2110040" y="3953625"/>
            <a:ext cx="1512000"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Develop target operating model</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4" name="Rectangle 173">
            <a:extLst>
              <a:ext uri="{FF2B5EF4-FFF2-40B4-BE49-F238E27FC236}">
                <a16:creationId xmlns:a16="http://schemas.microsoft.com/office/drawing/2014/main" id="{67E4A5E4-3097-31A3-D8A4-7995D709E8DE}"/>
              </a:ext>
            </a:extLst>
          </p:cNvPr>
          <p:cNvSpPr/>
          <p:nvPr/>
        </p:nvSpPr>
        <p:spPr>
          <a:xfrm>
            <a:off x="6461688" y="3954777"/>
            <a:ext cx="720000"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Review TOM</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5" name="Rectangle 174">
            <a:extLst>
              <a:ext uri="{FF2B5EF4-FFF2-40B4-BE49-F238E27FC236}">
                <a16:creationId xmlns:a16="http://schemas.microsoft.com/office/drawing/2014/main" id="{5006D5D6-1F33-3DE6-2459-9D31B38CBD5C}"/>
              </a:ext>
            </a:extLst>
          </p:cNvPr>
          <p:cNvSpPr/>
          <p:nvPr/>
        </p:nvSpPr>
        <p:spPr>
          <a:xfrm>
            <a:off x="2277530" y="4103459"/>
            <a:ext cx="1836000"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Recruit clinical digital leads &amp; establish CDA</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6" name="Rectangle 175">
            <a:extLst>
              <a:ext uri="{FF2B5EF4-FFF2-40B4-BE49-F238E27FC236}">
                <a16:creationId xmlns:a16="http://schemas.microsoft.com/office/drawing/2014/main" id="{0E8DE805-D40E-F600-517D-27680B626A7C}"/>
              </a:ext>
            </a:extLst>
          </p:cNvPr>
          <p:cNvSpPr/>
          <p:nvPr/>
        </p:nvSpPr>
        <p:spPr>
          <a:xfrm>
            <a:off x="4173547" y="4103459"/>
            <a:ext cx="1152000"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Recruitment &amp; comms drive</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8" name="Rectangle 177">
            <a:extLst>
              <a:ext uri="{FF2B5EF4-FFF2-40B4-BE49-F238E27FC236}">
                <a16:creationId xmlns:a16="http://schemas.microsoft.com/office/drawing/2014/main" id="{6819F5E1-E72F-BE0F-0A9B-F55D97613343}"/>
              </a:ext>
            </a:extLst>
          </p:cNvPr>
          <p:cNvSpPr/>
          <p:nvPr/>
        </p:nvSpPr>
        <p:spPr>
          <a:xfrm>
            <a:off x="3219088" y="4589567"/>
            <a:ext cx="1057086" cy="216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Defining and supporting partnership working</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9" name="Rectangle 178">
            <a:extLst>
              <a:ext uri="{FF2B5EF4-FFF2-40B4-BE49-F238E27FC236}">
                <a16:creationId xmlns:a16="http://schemas.microsoft.com/office/drawing/2014/main" id="{15DE4156-05D1-0D5B-0709-6DEB577F86A4}"/>
              </a:ext>
            </a:extLst>
          </p:cNvPr>
          <p:cNvSpPr/>
          <p:nvPr/>
        </p:nvSpPr>
        <p:spPr>
          <a:xfrm>
            <a:off x="2523497" y="5012478"/>
            <a:ext cx="2342073" cy="108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err="1">
                <a:solidFill>
                  <a:schemeClr val="bg1"/>
                </a:solidFill>
                <a:latin typeface="Arial" panose="020B0604020202020204" pitchFamily="34" charset="0"/>
                <a:ea typeface="+mn-ea"/>
                <a:cs typeface="Arial" panose="020B0604020202020204" pitchFamily="34" charset="0"/>
                <a:sym typeface="Helvetica Neue Medium"/>
              </a:rPr>
              <a:t>Optimising</a:t>
            </a:r>
            <a:r>
              <a:rPr lang="en-US" sz="700" b="0">
                <a:solidFill>
                  <a:schemeClr val="bg1"/>
                </a:solidFill>
                <a:latin typeface="Arial" panose="020B0604020202020204" pitchFamily="34" charset="0"/>
                <a:ea typeface="+mn-ea"/>
                <a:cs typeface="Arial" panose="020B0604020202020204" pitchFamily="34" charset="0"/>
                <a:sym typeface="Helvetica Neue Medium"/>
              </a:rPr>
              <a:t> health board digital leadership &amp; governance  </a:t>
            </a: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 </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80" name="Rectangle 179">
            <a:extLst>
              <a:ext uri="{FF2B5EF4-FFF2-40B4-BE49-F238E27FC236}">
                <a16:creationId xmlns:a16="http://schemas.microsoft.com/office/drawing/2014/main" id="{B47BB783-8637-A5E5-7563-E462C5EB8497}"/>
              </a:ext>
            </a:extLst>
          </p:cNvPr>
          <p:cNvSpPr/>
          <p:nvPr/>
        </p:nvSpPr>
        <p:spPr>
          <a:xfrm>
            <a:off x="1255956" y="5008650"/>
            <a:ext cx="1190584" cy="108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Review of digital governance</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81" name="Rectangle 180">
            <a:extLst>
              <a:ext uri="{FF2B5EF4-FFF2-40B4-BE49-F238E27FC236}">
                <a16:creationId xmlns:a16="http://schemas.microsoft.com/office/drawing/2014/main" id="{9DBE51CB-D937-AF75-14CD-064C83C1ACC8}"/>
              </a:ext>
            </a:extLst>
          </p:cNvPr>
          <p:cNvSpPr/>
          <p:nvPr/>
        </p:nvSpPr>
        <p:spPr>
          <a:xfrm>
            <a:off x="5022468" y="4859638"/>
            <a:ext cx="3972557" cy="216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Continued financial investment, programme review, and developing a sustainable funding model  </a:t>
            </a: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 </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82" name="Rectangle 181">
            <a:extLst>
              <a:ext uri="{FF2B5EF4-FFF2-40B4-BE49-F238E27FC236}">
                <a16:creationId xmlns:a16="http://schemas.microsoft.com/office/drawing/2014/main" id="{A4412823-38CD-8D8A-344D-3B4DCDFCB2A4}"/>
              </a:ext>
            </a:extLst>
          </p:cNvPr>
          <p:cNvSpPr/>
          <p:nvPr/>
        </p:nvSpPr>
        <p:spPr>
          <a:xfrm>
            <a:off x="4323576" y="4580351"/>
            <a:ext cx="2199863" cy="216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Developing a process of digital co-ownership across SBU teams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4" name="TextBox 3">
            <a:extLst>
              <a:ext uri="{FF2B5EF4-FFF2-40B4-BE49-F238E27FC236}">
                <a16:creationId xmlns:a16="http://schemas.microsoft.com/office/drawing/2014/main" id="{C22B85A8-BD43-49AF-79BC-EFAC857497A7}"/>
              </a:ext>
            </a:extLst>
          </p:cNvPr>
          <p:cNvSpPr txBox="1"/>
          <p:nvPr/>
        </p:nvSpPr>
        <p:spPr>
          <a:xfrm>
            <a:off x="7794171" y="110702"/>
            <a:ext cx="1182675" cy="3488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Interdependencies with national partners</a:t>
            </a:r>
          </a:p>
        </p:txBody>
      </p:sp>
      <p:sp>
        <p:nvSpPr>
          <p:cNvPr id="8" name="TextBox 7">
            <a:extLst>
              <a:ext uri="{FF2B5EF4-FFF2-40B4-BE49-F238E27FC236}">
                <a16:creationId xmlns:a16="http://schemas.microsoft.com/office/drawing/2014/main" id="{227D8E34-8475-6A00-14D2-14AF8FB4E094}"/>
              </a:ext>
            </a:extLst>
          </p:cNvPr>
          <p:cNvSpPr txBox="1"/>
          <p:nvPr/>
        </p:nvSpPr>
        <p:spPr>
          <a:xfrm>
            <a:off x="167154" y="454354"/>
            <a:ext cx="1088987" cy="3488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Major</a:t>
            </a:r>
            <a:br>
              <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br>
            <a:r>
              <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Milestones</a:t>
            </a:r>
          </a:p>
        </p:txBody>
      </p:sp>
      <p:sp>
        <p:nvSpPr>
          <p:cNvPr id="10" name="TextBox 9">
            <a:extLst>
              <a:ext uri="{FF2B5EF4-FFF2-40B4-BE49-F238E27FC236}">
                <a16:creationId xmlns:a16="http://schemas.microsoft.com/office/drawing/2014/main" id="{6A9A612F-A2E9-0A3C-11CC-FB7C74888565}"/>
              </a:ext>
            </a:extLst>
          </p:cNvPr>
          <p:cNvSpPr txBox="1"/>
          <p:nvPr/>
        </p:nvSpPr>
        <p:spPr>
          <a:xfrm>
            <a:off x="7136987" y="156022"/>
            <a:ext cx="383013"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Key</a:t>
            </a:r>
          </a:p>
        </p:txBody>
      </p:sp>
      <p:sp>
        <p:nvSpPr>
          <p:cNvPr id="12" name="Rectangle 11">
            <a:extLst>
              <a:ext uri="{FF2B5EF4-FFF2-40B4-BE49-F238E27FC236}">
                <a16:creationId xmlns:a16="http://schemas.microsoft.com/office/drawing/2014/main" id="{4C059AF4-1F3E-95BE-B18F-A405E737C5B0}"/>
              </a:ext>
            </a:extLst>
          </p:cNvPr>
          <p:cNvSpPr/>
          <p:nvPr/>
        </p:nvSpPr>
        <p:spPr>
          <a:xfrm>
            <a:off x="1244673" y="4577154"/>
            <a:ext cx="1190584" cy="108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Benefits Analysis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3" name="Rectangle 12">
            <a:extLst>
              <a:ext uri="{FF2B5EF4-FFF2-40B4-BE49-F238E27FC236}">
                <a16:creationId xmlns:a16="http://schemas.microsoft.com/office/drawing/2014/main" id="{0DE3E843-194C-20C4-51C1-909929B5A953}"/>
              </a:ext>
            </a:extLst>
          </p:cNvPr>
          <p:cNvSpPr/>
          <p:nvPr/>
        </p:nvSpPr>
        <p:spPr>
          <a:xfrm>
            <a:off x="2720101" y="4854759"/>
            <a:ext cx="2240655" cy="108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Strategic approach to decommissioning legacy services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4" name="Rectangle 13">
            <a:extLst>
              <a:ext uri="{FF2B5EF4-FFF2-40B4-BE49-F238E27FC236}">
                <a16:creationId xmlns:a16="http://schemas.microsoft.com/office/drawing/2014/main" id="{11DE7500-B4C1-6684-D1A0-944F7806CCD9}"/>
              </a:ext>
            </a:extLst>
          </p:cNvPr>
          <p:cNvSpPr/>
          <p:nvPr/>
        </p:nvSpPr>
        <p:spPr>
          <a:xfrm>
            <a:off x="2704266" y="4589567"/>
            <a:ext cx="482543" cy="216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Establishing a TDA</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5" name="Rectangle 14">
            <a:extLst>
              <a:ext uri="{FF2B5EF4-FFF2-40B4-BE49-F238E27FC236}">
                <a16:creationId xmlns:a16="http://schemas.microsoft.com/office/drawing/2014/main" id="{580F7E39-97CB-8DC1-334E-ADCDA553CC87}"/>
              </a:ext>
            </a:extLst>
          </p:cNvPr>
          <p:cNvSpPr/>
          <p:nvPr/>
        </p:nvSpPr>
        <p:spPr>
          <a:xfrm>
            <a:off x="6380840" y="1797306"/>
            <a:ext cx="2612036" cy="216000"/>
          </a:xfrm>
          <a:prstGeom prst="rect">
            <a:avLst/>
          </a:prstGeom>
          <a:solidFill>
            <a:srgbClr val="FFE588"/>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IG model to support integrated working</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6" name="Rectangle 15">
            <a:extLst>
              <a:ext uri="{FF2B5EF4-FFF2-40B4-BE49-F238E27FC236}">
                <a16:creationId xmlns:a16="http://schemas.microsoft.com/office/drawing/2014/main" id="{A89BE9F0-54A7-BE64-F08E-C9E08CD5FA60}"/>
              </a:ext>
            </a:extLst>
          </p:cNvPr>
          <p:cNvSpPr/>
          <p:nvPr/>
        </p:nvSpPr>
        <p:spPr>
          <a:xfrm>
            <a:off x="3876281" y="1646116"/>
            <a:ext cx="2454212" cy="108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Cloud contract and financial management processes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7" name="Rectangle 16">
            <a:extLst>
              <a:ext uri="{FF2B5EF4-FFF2-40B4-BE49-F238E27FC236}">
                <a16:creationId xmlns:a16="http://schemas.microsoft.com/office/drawing/2014/main" id="{7C0DB4AE-D51C-56F2-5B0D-164DB7B11FFF}"/>
              </a:ext>
            </a:extLst>
          </p:cNvPr>
          <p:cNvSpPr/>
          <p:nvPr/>
        </p:nvSpPr>
        <p:spPr>
          <a:xfrm>
            <a:off x="2945315" y="2239640"/>
            <a:ext cx="1565900" cy="108000"/>
          </a:xfrm>
          <a:prstGeom prst="rect">
            <a:avLst/>
          </a:prstGeom>
          <a:solidFill>
            <a:schemeClr val="accent1">
              <a:lumMod val="40000"/>
              <a:lumOff val="6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Procurement models &amp; support</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26" name="Group 25">
            <a:extLst>
              <a:ext uri="{FF2B5EF4-FFF2-40B4-BE49-F238E27FC236}">
                <a16:creationId xmlns:a16="http://schemas.microsoft.com/office/drawing/2014/main" id="{CEC18ECE-9F0A-40F9-CA7A-D6B9C760E543}"/>
              </a:ext>
            </a:extLst>
          </p:cNvPr>
          <p:cNvGrpSpPr/>
          <p:nvPr/>
        </p:nvGrpSpPr>
        <p:grpSpPr>
          <a:xfrm>
            <a:off x="-1" y="0"/>
            <a:ext cx="9143998" cy="165595"/>
            <a:chOff x="374266" y="2474302"/>
            <a:chExt cx="13719657" cy="820603"/>
          </a:xfrm>
        </p:grpSpPr>
        <p:sp>
          <p:nvSpPr>
            <p:cNvPr id="19" name="Arrow: Pentagon 18">
              <a:extLst>
                <a:ext uri="{FF2B5EF4-FFF2-40B4-BE49-F238E27FC236}">
                  <a16:creationId xmlns:a16="http://schemas.microsoft.com/office/drawing/2014/main" id="{D1EB48E7-468F-10BD-C057-FAB341594EBA}"/>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20" name="Arrow: Chevron 19">
              <a:extLst>
                <a:ext uri="{FF2B5EF4-FFF2-40B4-BE49-F238E27FC236}">
                  <a16:creationId xmlns:a16="http://schemas.microsoft.com/office/drawing/2014/main" id="{1F5A7915-3EE4-A097-981E-0E073E214F64}"/>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21" name="Arrow: Chevron 20">
              <a:extLst>
                <a:ext uri="{FF2B5EF4-FFF2-40B4-BE49-F238E27FC236}">
                  <a16:creationId xmlns:a16="http://schemas.microsoft.com/office/drawing/2014/main" id="{23320126-56AB-7DCC-2A76-5F03A4E1829D}"/>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22" name="Arrow: Chevron 21">
              <a:extLst>
                <a:ext uri="{FF2B5EF4-FFF2-40B4-BE49-F238E27FC236}">
                  <a16:creationId xmlns:a16="http://schemas.microsoft.com/office/drawing/2014/main" id="{879D92D5-CB86-AD83-8922-FDAF312C7187}"/>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23" name="Arrow: Chevron 22">
              <a:extLst>
                <a:ext uri="{FF2B5EF4-FFF2-40B4-BE49-F238E27FC236}">
                  <a16:creationId xmlns:a16="http://schemas.microsoft.com/office/drawing/2014/main" id="{2BE45B06-2442-A241-92C8-477EDAD4C325}"/>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25" name="Arrow: Chevron 24">
              <a:extLst>
                <a:ext uri="{FF2B5EF4-FFF2-40B4-BE49-F238E27FC236}">
                  <a16:creationId xmlns:a16="http://schemas.microsoft.com/office/drawing/2014/main" id="{D6275459-8A25-1402-7EB4-99795B6C7E60}"/>
                </a:ext>
              </a:extLst>
            </p:cNvPr>
            <p:cNvSpPr/>
            <p:nvPr/>
          </p:nvSpPr>
          <p:spPr>
            <a:xfrm>
              <a:off x="11606442"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671935718"/>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832FF29-7ACF-8E51-F166-6624AC436665}"/>
              </a:ext>
            </a:extLst>
          </p:cNvPr>
          <p:cNvSpPr/>
          <p:nvPr/>
        </p:nvSpPr>
        <p:spPr>
          <a:xfrm>
            <a:off x="151886" y="2008971"/>
            <a:ext cx="2517731" cy="226890"/>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5" name="Rectangle 4">
            <a:extLst>
              <a:ext uri="{FF2B5EF4-FFF2-40B4-BE49-F238E27FC236}">
                <a16:creationId xmlns:a16="http://schemas.microsoft.com/office/drawing/2014/main" id="{1A0463AE-3D87-8BB5-1AE0-A236DC7D49AF}"/>
              </a:ext>
            </a:extLst>
          </p:cNvPr>
          <p:cNvSpPr/>
          <p:nvPr/>
        </p:nvSpPr>
        <p:spPr>
          <a:xfrm>
            <a:off x="142875" y="3510339"/>
            <a:ext cx="2520000" cy="880498"/>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algn="l" defTabSz="825500"/>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 CDR is like a big digital storage space where all the system’s health and care information is kept. It collects information from different care settings and puts it all together in one safe, secure and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organised</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system. Among things, it is where the data </a:t>
            </a:r>
            <a:r>
              <a:rPr lang="en-US" sz="800" b="0">
                <a:solidFill>
                  <a:srgbClr val="1F355E"/>
                </a:solidFill>
                <a:latin typeface="Arial" panose="020B0604020202020204" pitchFamily="34" charset="0"/>
                <a:ea typeface="+mn-ea"/>
                <a:cs typeface="Arial" panose="020B0604020202020204" pitchFamily="34" charset="0"/>
                <a:sym typeface="Helvetica Neue Medium"/>
              </a:rPr>
              <a:t>inputted in the EPR is stored. It helps create a full picture of the health of both individuals and the population.</a:t>
            </a: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6" name="Rectangle 5">
            <a:extLst>
              <a:ext uri="{FF2B5EF4-FFF2-40B4-BE49-F238E27FC236}">
                <a16:creationId xmlns:a16="http://schemas.microsoft.com/office/drawing/2014/main" id="{79BC312B-9404-FE98-2134-E0D6E334DA89}"/>
              </a:ext>
            </a:extLst>
          </p:cNvPr>
          <p:cNvSpPr/>
          <p:nvPr/>
        </p:nvSpPr>
        <p:spPr>
          <a:xfrm>
            <a:off x="142875" y="2240637"/>
            <a:ext cx="2520000" cy="882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cs typeface="Arial" panose="020B0604020202020204" pitchFamily="34" charset="0"/>
              </a:rPr>
              <a:t>A healthcare EPR is like a digital file that keeps all your health information together in one place, such as your medical history, test results, and medications. It is the digital interface which doctors, nurses and those involved in your care use to seamlessly access your medical information, whilst keeping your information safe and private</a:t>
            </a:r>
            <a:r>
              <a:rPr lang="en-US" sz="800" b="0" i="0">
                <a:solidFill>
                  <a:srgbClr val="1F355E"/>
                </a:solidFill>
                <a:effectLst/>
                <a:latin typeface="Arial" panose="020B0604020202020204" pitchFamily="34" charset="0"/>
                <a:cs typeface="Arial" panose="020B0604020202020204" pitchFamily="34" charset="0"/>
              </a:rPr>
              <a:t>.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 name="Rectangle 6">
            <a:extLst>
              <a:ext uri="{FF2B5EF4-FFF2-40B4-BE49-F238E27FC236}">
                <a16:creationId xmlns:a16="http://schemas.microsoft.com/office/drawing/2014/main" id="{DFA5DDD0-C08C-9BE1-70DD-63C7FD4BBA6E}"/>
              </a:ext>
            </a:extLst>
          </p:cNvPr>
          <p:cNvSpPr/>
          <p:nvPr/>
        </p:nvSpPr>
        <p:spPr>
          <a:xfrm>
            <a:off x="3319126" y="895302"/>
            <a:ext cx="2520000" cy="972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This is the process of making sure all the information recorded across the health system is organised and recorded in the same way. This is done by </a:t>
            </a:r>
            <a:r>
              <a:rPr lang="en-US" sz="800" b="0">
                <a:solidFill>
                  <a:srgbClr val="1F355E"/>
                </a:solidFill>
                <a:latin typeface="Arial" panose="020B0604020202020204" pitchFamily="34" charset="0"/>
                <a:ea typeface="+mn-ea"/>
                <a:cs typeface="Arial" panose="020B0604020202020204" pitchFamily="34" charset="0"/>
                <a:sym typeface="Helvetica Neue Medium"/>
              </a:rPr>
              <a:t>applying ‘data standards’ or a data language so that the data can move more easily between systems and everyone can understand and analyse information more easily to drive improvements in care. </a:t>
            </a:r>
          </a:p>
        </p:txBody>
      </p:sp>
      <p:sp>
        <p:nvSpPr>
          <p:cNvPr id="8" name="Rectangle 7">
            <a:extLst>
              <a:ext uri="{FF2B5EF4-FFF2-40B4-BE49-F238E27FC236}">
                <a16:creationId xmlns:a16="http://schemas.microsoft.com/office/drawing/2014/main" id="{C5E17B5A-687E-08C6-A33A-EBDBAC6C606F}"/>
              </a:ext>
            </a:extLst>
          </p:cNvPr>
          <p:cNvSpPr/>
          <p:nvPr/>
        </p:nvSpPr>
        <p:spPr>
          <a:xfrm>
            <a:off x="142875" y="895302"/>
            <a:ext cx="2520000" cy="972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tools, applications, or platforms designed to empower patients and facilitate their engagement in their own healthcare, including services such as online appointment scheduling, telemedicine consultations, patient portals for accessing health records, educational resources, remote monitoring devices, and mobile health apps.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 name="Rectangle 9">
            <a:extLst>
              <a:ext uri="{FF2B5EF4-FFF2-40B4-BE49-F238E27FC236}">
                <a16:creationId xmlns:a16="http://schemas.microsoft.com/office/drawing/2014/main" id="{51A7286B-EBAE-5121-DEB3-E52D9D9C326D}"/>
              </a:ext>
            </a:extLst>
          </p:cNvPr>
          <p:cNvSpPr/>
          <p:nvPr/>
        </p:nvSpPr>
        <p:spPr>
          <a:xfrm>
            <a:off x="3319126" y="3510339"/>
            <a:ext cx="2520000" cy="880498"/>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0" i="0">
                <a:solidFill>
                  <a:srgbClr val="1F355E"/>
                </a:solidFill>
                <a:effectLst/>
                <a:latin typeface="Arial" panose="020B0604020202020204" pitchFamily="34" charset="0"/>
                <a:cs typeface="Arial" panose="020B0604020202020204" pitchFamily="34" charset="0"/>
              </a:rPr>
              <a:t>A rapidly evolving branch of computer science that enables problem-solving, decision-making, language understanding, and pattern recognition.</a:t>
            </a:r>
            <a:r>
              <a:rPr lang="en-US" sz="800" b="0">
                <a:solidFill>
                  <a:srgbClr val="1F355E"/>
                </a:solidFill>
                <a:latin typeface="Arial" panose="020B0604020202020204" pitchFamily="34" charset="0"/>
                <a:cs typeface="Arial" panose="020B0604020202020204" pitchFamily="34" charset="0"/>
              </a:rPr>
              <a:t> AI tools can act as a smart helper that supports clinicians to make better decisions through activities such as </a:t>
            </a:r>
            <a:r>
              <a:rPr lang="en-US" sz="800" b="0" err="1">
                <a:solidFill>
                  <a:srgbClr val="1F355E"/>
                </a:solidFill>
                <a:latin typeface="Arial" panose="020B0604020202020204" pitchFamily="34" charset="0"/>
                <a:cs typeface="Arial" panose="020B0604020202020204" pitchFamily="34" charset="0"/>
              </a:rPr>
              <a:t>analysing</a:t>
            </a:r>
            <a:r>
              <a:rPr lang="en-US" sz="800" b="0">
                <a:solidFill>
                  <a:srgbClr val="1F355E"/>
                </a:solidFill>
                <a:latin typeface="Arial" panose="020B0604020202020204" pitchFamily="34" charset="0"/>
                <a:cs typeface="Arial" panose="020B0604020202020204" pitchFamily="34" charset="0"/>
              </a:rPr>
              <a:t> medical images, predicting diseases and even suggesting treatments. </a:t>
            </a:r>
            <a:endParaRPr lang="en-US" sz="800" b="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11" name="Rectangle 10">
            <a:extLst>
              <a:ext uri="{FF2B5EF4-FFF2-40B4-BE49-F238E27FC236}">
                <a16:creationId xmlns:a16="http://schemas.microsoft.com/office/drawing/2014/main" id="{BDD8A182-0FEB-9A68-1F3A-F33F0384DA87}"/>
              </a:ext>
            </a:extLst>
          </p:cNvPr>
          <p:cNvSpPr/>
          <p:nvPr/>
        </p:nvSpPr>
        <p:spPr>
          <a:xfrm>
            <a:off x="6471649" y="2249248"/>
            <a:ext cx="2520000" cy="882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A system that enables clinicians to access multiple applications or systems with a single set of login credentials that only have to be entered once per session. This makes it much easier than having to sign-in to each system individually saving clinicians time and effort in the process.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2" name="Rectangle 11">
            <a:extLst>
              <a:ext uri="{FF2B5EF4-FFF2-40B4-BE49-F238E27FC236}">
                <a16:creationId xmlns:a16="http://schemas.microsoft.com/office/drawing/2014/main" id="{8DED261C-D909-8CFA-B78A-31A96D5D5666}"/>
              </a:ext>
            </a:extLst>
          </p:cNvPr>
          <p:cNvSpPr/>
          <p:nvPr/>
        </p:nvSpPr>
        <p:spPr>
          <a:xfrm>
            <a:off x="6471649" y="895302"/>
            <a:ext cx="2520000" cy="972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Storing health data in the cloud or is like putting your information in a safe and secure digital locker on the internet. It reduces the risk of paper-based reports which can get lost or damaged and improves the security of your data. It can also allow for easier access and scalability over time.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3" name="Rectangle 12">
            <a:extLst>
              <a:ext uri="{FF2B5EF4-FFF2-40B4-BE49-F238E27FC236}">
                <a16:creationId xmlns:a16="http://schemas.microsoft.com/office/drawing/2014/main" id="{4D1F2358-F532-9A28-85C1-9F48EADE286F}"/>
              </a:ext>
            </a:extLst>
          </p:cNvPr>
          <p:cNvSpPr/>
          <p:nvPr/>
        </p:nvSpPr>
        <p:spPr>
          <a:xfrm>
            <a:off x="6471649" y="3510339"/>
            <a:ext cx="2520000" cy="880498"/>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Tools and techniques employed as part of your digital infrastructure to protect computers, systems and data stores from any unauthorised access, cyberattacks/hackers, viruses or data breaches. Cyber security keeps valuable health information safe and ensures onl</a:t>
            </a:r>
            <a:r>
              <a:rPr lang="en-US" sz="800" b="0">
                <a:solidFill>
                  <a:srgbClr val="1F355E"/>
                </a:solidFill>
                <a:latin typeface="Arial" panose="020B0604020202020204" pitchFamily="34" charset="0"/>
                <a:ea typeface="+mn-ea"/>
                <a:cs typeface="Arial" panose="020B0604020202020204" pitchFamily="34" charset="0"/>
                <a:sym typeface="Helvetica Neue Medium"/>
              </a:rPr>
              <a:t>y the right people can access it.</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6" name="Rectangle 15">
            <a:extLst>
              <a:ext uri="{FF2B5EF4-FFF2-40B4-BE49-F238E27FC236}">
                <a16:creationId xmlns:a16="http://schemas.microsoft.com/office/drawing/2014/main" id="{69173B68-4676-6774-4E06-86A16F38B482}"/>
              </a:ext>
            </a:extLst>
          </p:cNvPr>
          <p:cNvSpPr/>
          <p:nvPr/>
        </p:nvSpPr>
        <p:spPr>
          <a:xfrm>
            <a:off x="142875" y="326410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050" i="0" u="none" strike="noStrike" cap="none" spc="0" normalizeH="0" baseline="0">
                <a:ln>
                  <a:noFill/>
                </a:ln>
                <a:solidFill>
                  <a:schemeClr val="bg1"/>
                </a:solidFill>
                <a:effectLst/>
                <a:uFillTx/>
                <a:latin typeface="+mn-lt"/>
                <a:ea typeface="+mn-ea"/>
                <a:cs typeface="+mn-cs"/>
                <a:sym typeface="Helvetica Neue Medium"/>
              </a:rPr>
              <a:t>CDR </a:t>
            </a:r>
            <a:r>
              <a:rPr kumimoji="0" lang="en-US" sz="1050" i="1" strike="noStrike" cap="none" spc="0" normalizeH="0" baseline="0">
                <a:ln>
                  <a:noFill/>
                </a:ln>
                <a:solidFill>
                  <a:schemeClr val="bg1"/>
                </a:solidFill>
                <a:effectLst/>
                <a:uFillTx/>
                <a:latin typeface="+mn-lt"/>
                <a:ea typeface="+mn-ea"/>
                <a:cs typeface="+mn-cs"/>
                <a:sym typeface="Helvetica Neue Medium"/>
              </a:rPr>
              <a:t>(Care Data </a:t>
            </a:r>
            <a:r>
              <a:rPr lang="en-US" sz="1050" i="1">
                <a:solidFill>
                  <a:schemeClr val="bg1"/>
                </a:solidFill>
                <a:latin typeface="+mn-lt"/>
                <a:ea typeface="+mn-ea"/>
                <a:cs typeface="+mn-cs"/>
                <a:sym typeface="Helvetica Neue Medium"/>
              </a:rPr>
              <a:t>R</a:t>
            </a:r>
            <a:r>
              <a:rPr kumimoji="0" lang="en-US" sz="1050" i="1" strike="noStrike" cap="none" spc="0" normalizeH="0" baseline="0">
                <a:ln>
                  <a:noFill/>
                </a:ln>
                <a:solidFill>
                  <a:schemeClr val="bg1"/>
                </a:solidFill>
                <a:effectLst/>
                <a:uFillTx/>
                <a:latin typeface="+mn-lt"/>
                <a:ea typeface="+mn-ea"/>
                <a:cs typeface="+mn-cs"/>
                <a:sym typeface="Helvetica Neue Medium"/>
              </a:rPr>
              <a:t>epository</a:t>
            </a:r>
            <a:r>
              <a:rPr kumimoji="0" lang="en-US" sz="1050" i="0" u="none" strike="noStrike" cap="none" spc="0" normalizeH="0" baseline="0">
                <a:ln>
                  <a:noFill/>
                </a:ln>
                <a:solidFill>
                  <a:schemeClr val="bg1"/>
                </a:solidFill>
                <a:effectLst/>
                <a:uFillTx/>
                <a:latin typeface="+mn-lt"/>
                <a:ea typeface="+mn-ea"/>
                <a:cs typeface="+mn-cs"/>
                <a:sym typeface="Helvetica Neue Medium"/>
              </a:rPr>
              <a:t>)</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17" name="Rectangle 16">
            <a:extLst>
              <a:ext uri="{FF2B5EF4-FFF2-40B4-BE49-F238E27FC236}">
                <a16:creationId xmlns:a16="http://schemas.microsoft.com/office/drawing/2014/main" id="{6C2F7067-D73D-0AE8-053B-3FFF1F687FCD}"/>
              </a:ext>
            </a:extLst>
          </p:cNvPr>
          <p:cNvSpPr/>
          <p:nvPr/>
        </p:nvSpPr>
        <p:spPr>
          <a:xfrm>
            <a:off x="142875" y="2004232"/>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mn-lt"/>
                <a:ea typeface="+mn-ea"/>
                <a:cs typeface="+mn-cs"/>
                <a:sym typeface="Helvetica Neue Medium"/>
              </a:rPr>
              <a:t>EP</a:t>
            </a:r>
            <a:r>
              <a:rPr kumimoji="0" lang="en-US" sz="1050" i="0" u="none" strike="noStrike" cap="none" spc="0" normalizeH="0" baseline="0">
                <a:ln>
                  <a:noFill/>
                </a:ln>
                <a:solidFill>
                  <a:schemeClr val="bg1"/>
                </a:solidFill>
                <a:effectLst/>
                <a:uFillTx/>
                <a:latin typeface="+mn-lt"/>
                <a:ea typeface="+mn-ea"/>
                <a:cs typeface="+mn-cs"/>
                <a:sym typeface="Helvetica Neue Medium"/>
              </a:rPr>
              <a:t>R </a:t>
            </a:r>
            <a:r>
              <a:rPr kumimoji="0" lang="en-US" sz="1050" i="1" strike="noStrike" cap="none" spc="0" normalizeH="0" baseline="0">
                <a:ln>
                  <a:noFill/>
                </a:ln>
                <a:solidFill>
                  <a:schemeClr val="bg1"/>
                </a:solidFill>
                <a:effectLst/>
                <a:uFillTx/>
                <a:latin typeface="+mn-lt"/>
                <a:ea typeface="+mn-ea"/>
                <a:cs typeface="+mn-cs"/>
                <a:sym typeface="Helvetica Neue Medium"/>
              </a:rPr>
              <a:t>(Electronic Patient Record</a:t>
            </a:r>
            <a:r>
              <a:rPr kumimoji="0" lang="en-US" sz="1050" i="0" u="none" strike="noStrike" cap="none" spc="0" normalizeH="0" baseline="0">
                <a:ln>
                  <a:noFill/>
                </a:ln>
                <a:solidFill>
                  <a:schemeClr val="bg1"/>
                </a:solidFill>
                <a:effectLst/>
                <a:uFillTx/>
                <a:latin typeface="+mn-lt"/>
                <a:ea typeface="+mn-ea"/>
                <a:cs typeface="+mn-cs"/>
                <a:sym typeface="Helvetica Neue Medium"/>
              </a:rPr>
              <a:t>)</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18" name="Rectangle 17">
            <a:extLst>
              <a:ext uri="{FF2B5EF4-FFF2-40B4-BE49-F238E27FC236}">
                <a16:creationId xmlns:a16="http://schemas.microsoft.com/office/drawing/2014/main" id="{0B75384F-9758-FD1A-32E7-6848578A12DA}"/>
              </a:ext>
            </a:extLst>
          </p:cNvPr>
          <p:cNvSpPr/>
          <p:nvPr/>
        </p:nvSpPr>
        <p:spPr>
          <a:xfrm>
            <a:off x="3319126" y="64929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mn-lt"/>
                <a:ea typeface="+mn-ea"/>
                <a:cs typeface="+mn-cs"/>
                <a:sym typeface="Helvetica Neue Medium"/>
              </a:rPr>
              <a:t>Data Standardisation </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19" name="Rectangle 18">
            <a:extLst>
              <a:ext uri="{FF2B5EF4-FFF2-40B4-BE49-F238E27FC236}">
                <a16:creationId xmlns:a16="http://schemas.microsoft.com/office/drawing/2014/main" id="{3D6C436B-753B-7566-ECA7-709D8DF34089}"/>
              </a:ext>
            </a:extLst>
          </p:cNvPr>
          <p:cNvSpPr/>
          <p:nvPr/>
        </p:nvSpPr>
        <p:spPr>
          <a:xfrm>
            <a:off x="142875" y="64929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mn-lt"/>
                <a:ea typeface="+mn-ea"/>
                <a:cs typeface="+mn-cs"/>
                <a:sym typeface="Helvetica Neue Medium"/>
              </a:rPr>
              <a:t>Patient Facing Services </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21" name="Rectangle 20">
            <a:extLst>
              <a:ext uri="{FF2B5EF4-FFF2-40B4-BE49-F238E27FC236}">
                <a16:creationId xmlns:a16="http://schemas.microsoft.com/office/drawing/2014/main" id="{6648572F-4D12-2248-F4F1-77B1E7CC2D9C}"/>
              </a:ext>
            </a:extLst>
          </p:cNvPr>
          <p:cNvSpPr/>
          <p:nvPr/>
        </p:nvSpPr>
        <p:spPr>
          <a:xfrm>
            <a:off x="3319126" y="326410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050" i="0" u="none" strike="noStrike" cap="none" spc="0" normalizeH="0" baseline="0">
                <a:ln>
                  <a:noFill/>
                </a:ln>
                <a:solidFill>
                  <a:schemeClr val="bg1"/>
                </a:solidFill>
                <a:effectLst/>
                <a:uFillTx/>
                <a:latin typeface="+mn-lt"/>
                <a:ea typeface="+mn-ea"/>
                <a:cs typeface="+mn-cs"/>
                <a:sym typeface="Helvetica Neue Medium"/>
              </a:rPr>
              <a:t>AI </a:t>
            </a:r>
            <a:r>
              <a:rPr kumimoji="0" lang="en-US" sz="1050" i="1" u="none" strike="noStrike" cap="none" spc="0" normalizeH="0" baseline="0">
                <a:ln>
                  <a:noFill/>
                </a:ln>
                <a:solidFill>
                  <a:schemeClr val="bg1"/>
                </a:solidFill>
                <a:effectLst/>
                <a:uFillTx/>
                <a:latin typeface="+mn-lt"/>
                <a:ea typeface="+mn-ea"/>
                <a:cs typeface="+mn-cs"/>
                <a:sym typeface="Helvetica Neue Medium"/>
              </a:rPr>
              <a:t>(Artificial Intelligence) </a:t>
            </a:r>
            <a:endParaRPr kumimoji="0" lang="en-GB" sz="1050" i="1" u="none" strike="noStrike" cap="none" spc="0" normalizeH="0" baseline="0">
              <a:ln>
                <a:noFill/>
              </a:ln>
              <a:solidFill>
                <a:schemeClr val="bg1"/>
              </a:solidFill>
              <a:effectLst/>
              <a:uFillTx/>
              <a:latin typeface="+mn-lt"/>
              <a:ea typeface="+mn-ea"/>
              <a:cs typeface="+mn-cs"/>
              <a:sym typeface="Helvetica Neue Medium"/>
            </a:endParaRPr>
          </a:p>
        </p:txBody>
      </p:sp>
      <p:sp>
        <p:nvSpPr>
          <p:cNvPr id="22" name="Rectangle 21">
            <a:extLst>
              <a:ext uri="{FF2B5EF4-FFF2-40B4-BE49-F238E27FC236}">
                <a16:creationId xmlns:a16="http://schemas.microsoft.com/office/drawing/2014/main" id="{FC8369F8-6BB3-DDD8-FEB9-5ABCF3FF68B2}"/>
              </a:ext>
            </a:extLst>
          </p:cNvPr>
          <p:cNvSpPr/>
          <p:nvPr/>
        </p:nvSpPr>
        <p:spPr>
          <a:xfrm>
            <a:off x="6471649" y="64929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050" i="0" u="none" strike="noStrike" cap="none" spc="0" normalizeH="0" baseline="0">
                <a:ln>
                  <a:noFill/>
                </a:ln>
                <a:solidFill>
                  <a:schemeClr val="bg1"/>
                </a:solidFill>
                <a:effectLst/>
                <a:uFillTx/>
                <a:latin typeface="+mn-lt"/>
                <a:ea typeface="+mn-ea"/>
                <a:cs typeface="+mn-cs"/>
                <a:sym typeface="Helvetica Neue Medium"/>
              </a:rPr>
              <a:t>The Cloud / Cloud</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23" name="Rectangle 22">
            <a:extLst>
              <a:ext uri="{FF2B5EF4-FFF2-40B4-BE49-F238E27FC236}">
                <a16:creationId xmlns:a16="http://schemas.microsoft.com/office/drawing/2014/main" id="{8380A442-80F2-4492-7B04-F605BEC5E82B}"/>
              </a:ext>
            </a:extLst>
          </p:cNvPr>
          <p:cNvSpPr/>
          <p:nvPr/>
        </p:nvSpPr>
        <p:spPr>
          <a:xfrm>
            <a:off x="6471649" y="2004232"/>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mn-lt"/>
                <a:ea typeface="+mn-ea"/>
                <a:cs typeface="+mn-cs"/>
                <a:sym typeface="Helvetica Neue Medium"/>
              </a:rPr>
              <a:t>Single Sign on Process</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24" name="Rectangle 23">
            <a:extLst>
              <a:ext uri="{FF2B5EF4-FFF2-40B4-BE49-F238E27FC236}">
                <a16:creationId xmlns:a16="http://schemas.microsoft.com/office/drawing/2014/main" id="{471F3118-9E5D-1F5E-4634-092E08E7F4DB}"/>
              </a:ext>
            </a:extLst>
          </p:cNvPr>
          <p:cNvSpPr/>
          <p:nvPr/>
        </p:nvSpPr>
        <p:spPr>
          <a:xfrm>
            <a:off x="6471649" y="326410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050" i="0" u="none" strike="noStrike" cap="none" spc="0" normalizeH="0" baseline="0">
                <a:ln>
                  <a:noFill/>
                </a:ln>
                <a:solidFill>
                  <a:schemeClr val="bg1"/>
                </a:solidFill>
                <a:effectLst/>
                <a:uFillTx/>
                <a:latin typeface="+mn-lt"/>
                <a:ea typeface="+mn-ea"/>
                <a:cs typeface="+mn-cs"/>
                <a:sym typeface="Helvetica Neue Medium"/>
              </a:rPr>
              <a:t>Cyber Security </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grpSp>
        <p:nvGrpSpPr>
          <p:cNvPr id="33" name="Group 32">
            <a:extLst>
              <a:ext uri="{FF2B5EF4-FFF2-40B4-BE49-F238E27FC236}">
                <a16:creationId xmlns:a16="http://schemas.microsoft.com/office/drawing/2014/main" id="{59F0108C-1EC9-A736-B85D-EE61F800BA29}"/>
              </a:ext>
            </a:extLst>
          </p:cNvPr>
          <p:cNvGrpSpPr/>
          <p:nvPr/>
        </p:nvGrpSpPr>
        <p:grpSpPr>
          <a:xfrm>
            <a:off x="-1" y="-5787"/>
            <a:ext cx="9143998" cy="165595"/>
            <a:chOff x="374266" y="2474302"/>
            <a:chExt cx="13719657" cy="820603"/>
          </a:xfrm>
        </p:grpSpPr>
        <p:sp>
          <p:nvSpPr>
            <p:cNvPr id="34" name="Arrow: Pentagon 33">
              <a:extLst>
                <a:ext uri="{FF2B5EF4-FFF2-40B4-BE49-F238E27FC236}">
                  <a16:creationId xmlns:a16="http://schemas.microsoft.com/office/drawing/2014/main" id="{29893FAF-4CC1-1973-C1FB-128637582D3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35" name="Arrow: Chevron 34">
              <a:extLst>
                <a:ext uri="{FF2B5EF4-FFF2-40B4-BE49-F238E27FC236}">
                  <a16:creationId xmlns:a16="http://schemas.microsoft.com/office/drawing/2014/main" id="{67FB905B-6B0B-3C2C-2F1F-C7AFEB0A20BF}"/>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36" name="Arrow: Chevron 35">
              <a:extLst>
                <a:ext uri="{FF2B5EF4-FFF2-40B4-BE49-F238E27FC236}">
                  <a16:creationId xmlns:a16="http://schemas.microsoft.com/office/drawing/2014/main" id="{E800FE9F-1D5C-2FEB-45A7-124B535E1080}"/>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37" name="Arrow: Chevron 36">
              <a:extLst>
                <a:ext uri="{FF2B5EF4-FFF2-40B4-BE49-F238E27FC236}">
                  <a16:creationId xmlns:a16="http://schemas.microsoft.com/office/drawing/2014/main" id="{556027C7-AFD6-1136-CECF-B32A6049E07A}"/>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38" name="Arrow: Chevron 37">
              <a:extLst>
                <a:ext uri="{FF2B5EF4-FFF2-40B4-BE49-F238E27FC236}">
                  <a16:creationId xmlns:a16="http://schemas.microsoft.com/office/drawing/2014/main" id="{A3A2EFC4-45BB-21E3-9A2B-E28210DA4EF0}"/>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err="1">
                <a:latin typeface="Arial" panose="020B0604020202020204" pitchFamily="34" charset="0"/>
                <a:cs typeface="Arial" panose="020B0604020202020204" pitchFamily="34" charset="0"/>
              </a:endParaRPr>
            </a:p>
          </p:txBody>
        </p:sp>
        <p:sp>
          <p:nvSpPr>
            <p:cNvPr id="39" name="Arrow: Chevron 38">
              <a:extLst>
                <a:ext uri="{FF2B5EF4-FFF2-40B4-BE49-F238E27FC236}">
                  <a16:creationId xmlns:a16="http://schemas.microsoft.com/office/drawing/2014/main" id="{31C5E96F-0D3C-FAFD-1663-F8B9C49535AC}"/>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
        <p:nvSpPr>
          <p:cNvPr id="40" name="Rectangle 39">
            <a:extLst>
              <a:ext uri="{FF2B5EF4-FFF2-40B4-BE49-F238E27FC236}">
                <a16:creationId xmlns:a16="http://schemas.microsoft.com/office/drawing/2014/main" id="{C29D9992-1EFC-F05A-AF4A-E183C836F36F}"/>
              </a:ext>
            </a:extLst>
          </p:cNvPr>
          <p:cNvSpPr/>
          <p:nvPr/>
        </p:nvSpPr>
        <p:spPr>
          <a:xfrm>
            <a:off x="3319126" y="2004232"/>
            <a:ext cx="1562976" cy="1125516"/>
          </a:xfrm>
          <a:prstGeom prst="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Here are a few digital terms it will be useful </a:t>
            </a:r>
            <a:br>
              <a:rPr kumimoji="0" lang="en-GB" sz="105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br>
            <a:r>
              <a:rPr kumimoji="0" lang="en-GB" sz="105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to understand when engaging with the strategy</a:t>
            </a:r>
          </a:p>
        </p:txBody>
      </p:sp>
      <p:pic>
        <p:nvPicPr>
          <p:cNvPr id="45" name="Picture 44">
            <a:extLst>
              <a:ext uri="{FF2B5EF4-FFF2-40B4-BE49-F238E27FC236}">
                <a16:creationId xmlns:a16="http://schemas.microsoft.com/office/drawing/2014/main" id="{071B3981-A697-A8EA-6104-3D7A3922B204}"/>
              </a:ext>
            </a:extLst>
          </p:cNvPr>
          <p:cNvPicPr>
            <a:picLocks noChangeAspect="1"/>
          </p:cNvPicPr>
          <p:nvPr/>
        </p:nvPicPr>
        <p:blipFill>
          <a:blip r:embed="rId2"/>
          <a:stretch>
            <a:fillRect/>
          </a:stretch>
        </p:blipFill>
        <p:spPr>
          <a:xfrm>
            <a:off x="4869877" y="2004233"/>
            <a:ext cx="964976" cy="1125516"/>
          </a:xfrm>
          <a:prstGeom prst="rect">
            <a:avLst/>
          </a:prstGeom>
          <a:ln>
            <a:solidFill>
              <a:schemeClr val="accent1"/>
            </a:solidFill>
          </a:ln>
        </p:spPr>
      </p:pic>
      <p:sp>
        <p:nvSpPr>
          <p:cNvPr id="3" name="Title 1">
            <a:extLst>
              <a:ext uri="{FF2B5EF4-FFF2-40B4-BE49-F238E27FC236}">
                <a16:creationId xmlns:a16="http://schemas.microsoft.com/office/drawing/2014/main" id="{B60981E8-3FA6-E000-545C-3F25721E9D92}"/>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Understanding the Terminology</a:t>
            </a:r>
          </a:p>
        </p:txBody>
      </p:sp>
      <p:sp>
        <p:nvSpPr>
          <p:cNvPr id="2" name="Footer Placeholder 3">
            <a:extLst>
              <a:ext uri="{FF2B5EF4-FFF2-40B4-BE49-F238E27FC236}">
                <a16:creationId xmlns:a16="http://schemas.microsoft.com/office/drawing/2014/main" id="{CCBA772E-21AB-702A-0E4F-2920AF0F8AEA}"/>
              </a:ext>
            </a:extLst>
          </p:cNvPr>
          <p:cNvSpPr>
            <a:spLocks noGrp="1"/>
          </p:cNvSpPr>
          <p:nvPr>
            <p:ph type="ftr" sz="quarter" idx="3"/>
          </p:nvPr>
        </p:nvSpPr>
        <p:spPr>
          <a:xfrm>
            <a:off x="2261839" y="4637068"/>
            <a:ext cx="5039902" cy="332455"/>
          </a:xfrm>
        </p:spPr>
        <p:txBody>
          <a:bodyPr/>
          <a:lstStyle/>
          <a:p>
            <a:r>
              <a:rPr lang="en-GB"/>
              <a:t>Digitally Enabling The One Bay Way</a:t>
            </a:r>
          </a:p>
        </p:txBody>
      </p:sp>
    </p:spTree>
    <p:extLst>
      <p:ext uri="{BB962C8B-B14F-4D97-AF65-F5344CB8AC3E}">
        <p14:creationId xmlns:p14="http://schemas.microsoft.com/office/powerpoint/2010/main" val="3141439706"/>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D57563-809C-D63E-8B93-950E23ED320E}"/>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6D0AF1C9-C4CA-1998-A5F9-D320CD55B428}"/>
              </a:ext>
            </a:extLst>
          </p:cNvPr>
          <p:cNvSpPr/>
          <p:nvPr/>
        </p:nvSpPr>
        <p:spPr>
          <a:xfrm>
            <a:off x="-1" y="4523077"/>
            <a:ext cx="9144001" cy="62755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59" name="Rectangle 58">
            <a:extLst>
              <a:ext uri="{FF2B5EF4-FFF2-40B4-BE49-F238E27FC236}">
                <a16:creationId xmlns:a16="http://schemas.microsoft.com/office/drawing/2014/main" id="{96C9FB2E-573E-DEB4-BFFB-238180C3923F}"/>
              </a:ext>
            </a:extLst>
          </p:cNvPr>
          <p:cNvSpPr/>
          <p:nvPr/>
        </p:nvSpPr>
        <p:spPr>
          <a:xfrm>
            <a:off x="-9812" y="1281722"/>
            <a:ext cx="386777" cy="1080000"/>
          </a:xfrm>
          <a:prstGeom prst="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rgbClr val="1F355E"/>
                </a:solidFill>
                <a:latin typeface="Arial Black" panose="020B0A04020102020204" pitchFamily="34" charset="0"/>
                <a:ea typeface="+mn-ea"/>
                <a:cs typeface="+mn-cs"/>
                <a:sym typeface="Helvetica Neue Medium"/>
              </a:rPr>
              <a:t>Data &amp; Analytics </a:t>
            </a:r>
            <a:endParaRPr kumimoji="0" lang="en-GB" sz="105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sp>
        <p:nvSpPr>
          <p:cNvPr id="60" name="Rectangle 59">
            <a:extLst>
              <a:ext uri="{FF2B5EF4-FFF2-40B4-BE49-F238E27FC236}">
                <a16:creationId xmlns:a16="http://schemas.microsoft.com/office/drawing/2014/main" id="{C2B5E878-5490-BF91-1A33-E6DE5916E9D4}"/>
              </a:ext>
            </a:extLst>
          </p:cNvPr>
          <p:cNvSpPr/>
          <p:nvPr/>
        </p:nvSpPr>
        <p:spPr>
          <a:xfrm>
            <a:off x="-7156" y="3383534"/>
            <a:ext cx="386777" cy="1080000"/>
          </a:xfrm>
          <a:prstGeom prst="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rgbClr val="1F355E"/>
                </a:solidFill>
                <a:latin typeface="Arial Black" panose="020B0A04020102020204" pitchFamily="34" charset="0"/>
                <a:ea typeface="+mn-ea"/>
                <a:cs typeface="+mn-cs"/>
                <a:sym typeface="Helvetica Neue Medium"/>
              </a:rPr>
              <a:t>Technology &amp; Digital  </a:t>
            </a:r>
            <a:endParaRPr kumimoji="0" lang="en-GB" sz="105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sp>
        <p:nvSpPr>
          <p:cNvPr id="61" name="Rectangle 60">
            <a:extLst>
              <a:ext uri="{FF2B5EF4-FFF2-40B4-BE49-F238E27FC236}">
                <a16:creationId xmlns:a16="http://schemas.microsoft.com/office/drawing/2014/main" id="{B10C5DC7-9049-61D2-F0BB-B4C0DEE7F743}"/>
              </a:ext>
            </a:extLst>
          </p:cNvPr>
          <p:cNvSpPr/>
          <p:nvPr/>
        </p:nvSpPr>
        <p:spPr>
          <a:xfrm rot="5400000">
            <a:off x="7657267" y="4315807"/>
            <a:ext cx="386777" cy="1271788"/>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Arial Black" panose="020B0A04020102020204" pitchFamily="34" charset="0"/>
                <a:ea typeface="+mn-ea"/>
                <a:cs typeface="+mn-cs"/>
                <a:sym typeface="Helvetica Neue Medium"/>
              </a:rPr>
              <a:t>Organisational Functions  </a:t>
            </a:r>
            <a:endPar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endParaRPr>
          </a:p>
        </p:txBody>
      </p:sp>
      <p:cxnSp>
        <p:nvCxnSpPr>
          <p:cNvPr id="64" name="Straight Connector 63">
            <a:extLst>
              <a:ext uri="{FF2B5EF4-FFF2-40B4-BE49-F238E27FC236}">
                <a16:creationId xmlns:a16="http://schemas.microsoft.com/office/drawing/2014/main" id="{9B3FE14A-4BC7-3C04-4151-B5F632A0B88A}"/>
              </a:ext>
            </a:extLst>
          </p:cNvPr>
          <p:cNvCxnSpPr>
            <a:cxnSpLocks/>
            <a:endCxn id="98" idx="3"/>
          </p:cNvCxnSpPr>
          <p:nvPr/>
        </p:nvCxnSpPr>
        <p:spPr>
          <a:xfrm flipV="1">
            <a:off x="-9812" y="1281719"/>
            <a:ext cx="7284830" cy="1528389"/>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67" name="Straight Connector 66">
            <a:extLst>
              <a:ext uri="{FF2B5EF4-FFF2-40B4-BE49-F238E27FC236}">
                <a16:creationId xmlns:a16="http://schemas.microsoft.com/office/drawing/2014/main" id="{B2EF9C78-6A7D-7549-B762-1BA090806B5C}"/>
              </a:ext>
            </a:extLst>
          </p:cNvPr>
          <p:cNvCxnSpPr>
            <a:cxnSpLocks/>
          </p:cNvCxnSpPr>
          <p:nvPr/>
        </p:nvCxnSpPr>
        <p:spPr>
          <a:xfrm flipV="1">
            <a:off x="805306" y="1602265"/>
            <a:ext cx="6565444" cy="3541235"/>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68" name="Straight Connector 67">
            <a:extLst>
              <a:ext uri="{FF2B5EF4-FFF2-40B4-BE49-F238E27FC236}">
                <a16:creationId xmlns:a16="http://schemas.microsoft.com/office/drawing/2014/main" id="{2B1751D0-1C82-8436-2E26-BBD6C1B0E72E}"/>
              </a:ext>
            </a:extLst>
          </p:cNvPr>
          <p:cNvCxnSpPr>
            <a:cxnSpLocks/>
          </p:cNvCxnSpPr>
          <p:nvPr/>
        </p:nvCxnSpPr>
        <p:spPr>
          <a:xfrm flipV="1">
            <a:off x="5997424" y="1923742"/>
            <a:ext cx="1849514" cy="3219758"/>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6" name="Straight Connector 85">
            <a:extLst>
              <a:ext uri="{FF2B5EF4-FFF2-40B4-BE49-F238E27FC236}">
                <a16:creationId xmlns:a16="http://schemas.microsoft.com/office/drawing/2014/main" id="{5EE3A943-C4C5-BD2B-8554-89AAF65B6223}"/>
              </a:ext>
            </a:extLst>
          </p:cNvPr>
          <p:cNvCxnSpPr>
            <a:cxnSpLocks/>
          </p:cNvCxnSpPr>
          <p:nvPr/>
        </p:nvCxnSpPr>
        <p:spPr>
          <a:xfrm flipV="1">
            <a:off x="-1" y="923850"/>
            <a:ext cx="7426713" cy="47147"/>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sp>
        <p:nvSpPr>
          <p:cNvPr id="90" name="Freeform: Shape 89">
            <a:extLst>
              <a:ext uri="{FF2B5EF4-FFF2-40B4-BE49-F238E27FC236}">
                <a16:creationId xmlns:a16="http://schemas.microsoft.com/office/drawing/2014/main" id="{964839A2-8D70-C76D-4732-6DBA3990FEF4}"/>
              </a:ext>
            </a:extLst>
          </p:cNvPr>
          <p:cNvSpPr/>
          <p:nvPr/>
        </p:nvSpPr>
        <p:spPr>
          <a:xfrm>
            <a:off x="1635512" y="973873"/>
            <a:ext cx="7478751" cy="2921620"/>
          </a:xfrm>
          <a:custGeom>
            <a:avLst/>
            <a:gdLst>
              <a:gd name="connsiteX0" fmla="*/ 0 w 7478751"/>
              <a:gd name="connsiteY0" fmla="*/ 0 h 2921620"/>
              <a:gd name="connsiteX1" fmla="*/ 7478751 w 7478751"/>
              <a:gd name="connsiteY1" fmla="*/ 2921620 h 2921620"/>
            </a:gdLst>
            <a:ahLst/>
            <a:cxnLst>
              <a:cxn ang="0">
                <a:pos x="connsiteX0" y="connsiteY0"/>
              </a:cxn>
              <a:cxn ang="0">
                <a:pos x="connsiteX1" y="connsiteY1"/>
              </a:cxn>
            </a:cxnLst>
            <a:rect l="l" t="t" r="r" b="b"/>
            <a:pathLst>
              <a:path w="7478751" h="2921620">
                <a:moveTo>
                  <a:pt x="0" y="0"/>
                </a:moveTo>
                <a:cubicBezTo>
                  <a:pt x="3567770" y="1326995"/>
                  <a:pt x="7135541" y="2653991"/>
                  <a:pt x="7478751" y="2921620"/>
                </a:cubicBezTo>
              </a:path>
            </a:pathLst>
          </a:cu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95" name="Arc 94">
            <a:extLst>
              <a:ext uri="{FF2B5EF4-FFF2-40B4-BE49-F238E27FC236}">
                <a16:creationId xmlns:a16="http://schemas.microsoft.com/office/drawing/2014/main" id="{D595466D-D7BE-715D-1346-500D9A10554E}"/>
              </a:ext>
            </a:extLst>
          </p:cNvPr>
          <p:cNvSpPr/>
          <p:nvPr/>
        </p:nvSpPr>
        <p:spPr>
          <a:xfrm rot="10800000">
            <a:off x="4515343" y="-1785819"/>
            <a:ext cx="10594574" cy="4633055"/>
          </a:xfrm>
          <a:prstGeom prst="arc">
            <a:avLst>
              <a:gd name="adj1" fmla="val 17207071"/>
              <a:gd name="adj2" fmla="val 21306021"/>
            </a:avLst>
          </a:prstGeom>
          <a:noFill/>
          <a:ln w="28575" cap="flat">
            <a:solidFill>
              <a:schemeClr val="bg2">
                <a:lumMod val="75000"/>
              </a:schemeClr>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96" name="Arc 95">
            <a:extLst>
              <a:ext uri="{FF2B5EF4-FFF2-40B4-BE49-F238E27FC236}">
                <a16:creationId xmlns:a16="http://schemas.microsoft.com/office/drawing/2014/main" id="{0AE99D45-021F-FC71-75C6-E6A9B91F5CF8}"/>
              </a:ext>
            </a:extLst>
          </p:cNvPr>
          <p:cNvSpPr/>
          <p:nvPr/>
        </p:nvSpPr>
        <p:spPr>
          <a:xfrm rot="11250502">
            <a:off x="1822776" y="-1109283"/>
            <a:ext cx="11038453" cy="5350191"/>
          </a:xfrm>
          <a:prstGeom prst="arc">
            <a:avLst>
              <a:gd name="adj1" fmla="val 13736810"/>
              <a:gd name="adj2" fmla="val 21513943"/>
            </a:avLst>
          </a:prstGeom>
          <a:noFill/>
          <a:ln w="28575" cap="flat">
            <a:solidFill>
              <a:schemeClr val="bg2">
                <a:lumMod val="75000"/>
              </a:schemeClr>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98" name="Flowchart: Delay 97">
            <a:extLst>
              <a:ext uri="{FF2B5EF4-FFF2-40B4-BE49-F238E27FC236}">
                <a16:creationId xmlns:a16="http://schemas.microsoft.com/office/drawing/2014/main" id="{491868B9-961D-8D6F-D5A0-124969BC368A}"/>
              </a:ext>
            </a:extLst>
          </p:cNvPr>
          <p:cNvSpPr/>
          <p:nvPr/>
        </p:nvSpPr>
        <p:spPr>
          <a:xfrm rot="10800000">
            <a:off x="7275018" y="605849"/>
            <a:ext cx="1868981" cy="1351741"/>
          </a:xfrm>
          <a:prstGeom prst="flowChartDelay">
            <a:avLst/>
          </a:prstGeom>
          <a:solidFill>
            <a:schemeClr val="accent6"/>
          </a:solidFill>
          <a:ln w="28575" cap="flat">
            <a:solidFill>
              <a:schemeClr val="bg2">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i="0" u="none" strike="noStrike" cap="none" spc="0" normalizeH="0" baseline="0">
              <a:ln>
                <a:noFill/>
              </a:ln>
              <a:solidFill>
                <a:schemeClr val="bg1"/>
              </a:solidFill>
              <a:effectLst/>
              <a:uFillTx/>
              <a:latin typeface="+mn-lt"/>
              <a:ea typeface="+mn-ea"/>
              <a:cs typeface="+mn-cs"/>
              <a:sym typeface="Helvetica Neue Medium"/>
            </a:endParaRPr>
          </a:p>
        </p:txBody>
      </p:sp>
      <p:sp>
        <p:nvSpPr>
          <p:cNvPr id="106" name="Rectangle 105">
            <a:extLst>
              <a:ext uri="{FF2B5EF4-FFF2-40B4-BE49-F238E27FC236}">
                <a16:creationId xmlns:a16="http://schemas.microsoft.com/office/drawing/2014/main" id="{08403956-F3C1-4495-37F3-4C2155CDD9B6}"/>
              </a:ext>
            </a:extLst>
          </p:cNvPr>
          <p:cNvSpPr/>
          <p:nvPr/>
        </p:nvSpPr>
        <p:spPr>
          <a:xfrm rot="5400000">
            <a:off x="5787141" y="258227"/>
            <a:ext cx="272737" cy="108000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Arial Black" panose="020B0A04020102020204" pitchFamily="34" charset="0"/>
                <a:ea typeface="+mn-ea"/>
                <a:cs typeface="+mn-cs"/>
                <a:sym typeface="Helvetica Neue Medium"/>
              </a:rPr>
              <a:t>2027/28</a:t>
            </a:r>
            <a:endPar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endParaRPr>
          </a:p>
        </p:txBody>
      </p:sp>
      <p:sp>
        <p:nvSpPr>
          <p:cNvPr id="107" name="Rectangle 106">
            <a:extLst>
              <a:ext uri="{FF2B5EF4-FFF2-40B4-BE49-F238E27FC236}">
                <a16:creationId xmlns:a16="http://schemas.microsoft.com/office/drawing/2014/main" id="{50F893FA-277F-3F6F-0197-C2AFE704883A}"/>
              </a:ext>
            </a:extLst>
          </p:cNvPr>
          <p:cNvSpPr/>
          <p:nvPr/>
        </p:nvSpPr>
        <p:spPr>
          <a:xfrm rot="5400000">
            <a:off x="1126538" y="277113"/>
            <a:ext cx="272737" cy="108000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Arial Black" panose="020B0A04020102020204" pitchFamily="34" charset="0"/>
                <a:ea typeface="+mn-ea"/>
                <a:cs typeface="+mn-cs"/>
                <a:sym typeface="Helvetica Neue Medium"/>
              </a:rPr>
              <a:t>2025/26</a:t>
            </a:r>
            <a:endPar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endParaRPr>
          </a:p>
        </p:txBody>
      </p:sp>
      <p:sp>
        <p:nvSpPr>
          <p:cNvPr id="108" name="Rectangle 107">
            <a:extLst>
              <a:ext uri="{FF2B5EF4-FFF2-40B4-BE49-F238E27FC236}">
                <a16:creationId xmlns:a16="http://schemas.microsoft.com/office/drawing/2014/main" id="{69B5F728-9D19-2722-C6CF-915F6079816E}"/>
              </a:ext>
            </a:extLst>
          </p:cNvPr>
          <p:cNvSpPr/>
          <p:nvPr/>
        </p:nvSpPr>
        <p:spPr>
          <a:xfrm rot="5400000">
            <a:off x="3310407" y="273096"/>
            <a:ext cx="272737" cy="108000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Arial Black" panose="020B0A04020102020204" pitchFamily="34" charset="0"/>
                <a:ea typeface="+mn-ea"/>
                <a:cs typeface="+mn-cs"/>
                <a:sym typeface="Helvetica Neue Medium"/>
              </a:rPr>
              <a:t>2026/27</a:t>
            </a:r>
            <a:endPar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endParaRPr>
          </a:p>
        </p:txBody>
      </p:sp>
      <p:sp>
        <p:nvSpPr>
          <p:cNvPr id="109" name="Rectangle 108">
            <a:extLst>
              <a:ext uri="{FF2B5EF4-FFF2-40B4-BE49-F238E27FC236}">
                <a16:creationId xmlns:a16="http://schemas.microsoft.com/office/drawing/2014/main" id="{4971479E-7939-3DA8-EFB1-19EEC548AFD6}"/>
              </a:ext>
            </a:extLst>
          </p:cNvPr>
          <p:cNvSpPr/>
          <p:nvPr/>
        </p:nvSpPr>
        <p:spPr>
          <a:xfrm rot="5400000">
            <a:off x="4026750" y="4411700"/>
            <a:ext cx="386777" cy="1080000"/>
          </a:xfrm>
          <a:prstGeom prst="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rgbClr val="1F355E"/>
                </a:solidFill>
                <a:latin typeface="Arial Black" panose="020B0A04020102020204" pitchFamily="34" charset="0"/>
                <a:ea typeface="+mn-ea"/>
                <a:cs typeface="+mn-cs"/>
                <a:sym typeface="Helvetica Neue Medium"/>
              </a:rPr>
              <a:t>Workforce &amp; Culture   </a:t>
            </a:r>
            <a:endParaRPr kumimoji="0" lang="en-GB" sz="105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sp>
        <p:nvSpPr>
          <p:cNvPr id="114" name="TextBox 113">
            <a:extLst>
              <a:ext uri="{FF2B5EF4-FFF2-40B4-BE49-F238E27FC236}">
                <a16:creationId xmlns:a16="http://schemas.microsoft.com/office/drawing/2014/main" id="{4DC2D37D-C575-2151-71F5-8CDDF8E4ADBC}"/>
              </a:ext>
            </a:extLst>
          </p:cNvPr>
          <p:cNvSpPr txBox="1"/>
          <p:nvPr/>
        </p:nvSpPr>
        <p:spPr>
          <a:xfrm>
            <a:off x="7486674" y="847936"/>
            <a:ext cx="1657326"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600" b="1" i="0" u="none" strike="noStrike" cap="none" spc="0" normalizeH="0" baseline="0">
                <a:ln>
                  <a:noFill/>
                </a:ln>
                <a:solidFill>
                  <a:schemeClr val="bg1"/>
                </a:solidFill>
                <a:effectLst/>
                <a:uFillTx/>
                <a:latin typeface="Arial Black" panose="020B0A04020102020204" pitchFamily="34" charset="0"/>
                <a:sym typeface="Helvetica Neue"/>
              </a:rPr>
              <a:t>Our 3-year Transformation Plan</a:t>
            </a:r>
            <a:endParaRPr kumimoji="0" lang="en-GB" sz="1600" b="1" i="0" u="none" strike="noStrike" cap="none" spc="0" normalizeH="0" baseline="0">
              <a:ln>
                <a:noFill/>
              </a:ln>
              <a:solidFill>
                <a:schemeClr val="bg1"/>
              </a:solidFill>
              <a:effectLst/>
              <a:uFillTx/>
              <a:latin typeface="Arial Black" panose="020B0A04020102020204" pitchFamily="34" charset="0"/>
              <a:sym typeface="Helvetica Neue"/>
            </a:endParaRPr>
          </a:p>
        </p:txBody>
      </p:sp>
      <p:sp>
        <p:nvSpPr>
          <p:cNvPr id="58" name="Rectangle 57">
            <a:extLst>
              <a:ext uri="{FF2B5EF4-FFF2-40B4-BE49-F238E27FC236}">
                <a16:creationId xmlns:a16="http://schemas.microsoft.com/office/drawing/2014/main" id="{865A8828-0392-2FDC-1794-22A6AA302A60}"/>
              </a:ext>
            </a:extLst>
          </p:cNvPr>
          <p:cNvSpPr/>
          <p:nvPr/>
        </p:nvSpPr>
        <p:spPr>
          <a:xfrm>
            <a:off x="3712270" y="2674038"/>
            <a:ext cx="897554" cy="360000"/>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Developing EPR Model</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65" name="Rectangle 64">
            <a:extLst>
              <a:ext uri="{FF2B5EF4-FFF2-40B4-BE49-F238E27FC236}">
                <a16:creationId xmlns:a16="http://schemas.microsoft.com/office/drawing/2014/main" id="{40138A98-B04A-724E-9FCD-FD6CA1E28568}"/>
              </a:ext>
            </a:extLst>
          </p:cNvPr>
          <p:cNvSpPr/>
          <p:nvPr/>
        </p:nvSpPr>
        <p:spPr>
          <a:xfrm>
            <a:off x="478520" y="1482679"/>
            <a:ext cx="900000" cy="3600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Business Case for Cloud Strategy</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3" name="Rectangle 72">
            <a:extLst>
              <a:ext uri="{FF2B5EF4-FFF2-40B4-BE49-F238E27FC236}">
                <a16:creationId xmlns:a16="http://schemas.microsoft.com/office/drawing/2014/main" id="{BD268066-FC49-8835-C836-A12FD1DCF626}"/>
              </a:ext>
            </a:extLst>
          </p:cNvPr>
          <p:cNvSpPr/>
          <p:nvPr/>
        </p:nvSpPr>
        <p:spPr>
          <a:xfrm>
            <a:off x="3750477" y="1067362"/>
            <a:ext cx="736438" cy="3600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Procure &amp; pilot cloud storage</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4" name="Rectangle 73">
            <a:extLst>
              <a:ext uri="{FF2B5EF4-FFF2-40B4-BE49-F238E27FC236}">
                <a16:creationId xmlns:a16="http://schemas.microsoft.com/office/drawing/2014/main" id="{A0173EBD-37B6-B716-877C-24D7C847BCA4}"/>
              </a:ext>
            </a:extLst>
          </p:cNvPr>
          <p:cNvSpPr/>
          <p:nvPr/>
        </p:nvSpPr>
        <p:spPr>
          <a:xfrm>
            <a:off x="2268027" y="1020000"/>
            <a:ext cx="990000" cy="4356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rPr>
              <a:t>R</a:t>
            </a:r>
            <a:r>
              <a:rPr lang="en-US" sz="800" b="0" i="0">
                <a:solidFill>
                  <a:srgbClr val="1F355E"/>
                </a:solidFill>
                <a:effectLst/>
                <a:latin typeface="Arial" panose="020B0604020202020204" pitchFamily="34" charset="0"/>
                <a:cs typeface="Arial" panose="020B0604020202020204" pitchFamily="34" charset="0"/>
              </a:rPr>
              <a:t>eal-time data available through a modern BI platform </a:t>
            </a:r>
            <a:endParaRPr kumimoji="0" lang="en-GB" sz="800" b="0" i="0" u="none" strike="noStrike" cap="none" spc="0" normalizeH="0" baseline="0">
              <a:ln>
                <a:noFill/>
              </a:ln>
              <a:solidFill>
                <a:srgbClr val="1F355E"/>
              </a:solidFill>
              <a:effectLst/>
              <a:highlight>
                <a:srgbClr val="FFFF00"/>
              </a:highlight>
              <a:uFillTx/>
              <a:latin typeface="Arial" panose="020B0604020202020204" pitchFamily="34" charset="0"/>
              <a:ea typeface="+mn-ea"/>
              <a:cs typeface="Arial" panose="020B0604020202020204" pitchFamily="34" charset="0"/>
              <a:sym typeface="Helvetica Neue Medium"/>
            </a:endParaRPr>
          </a:p>
        </p:txBody>
      </p:sp>
      <p:sp>
        <p:nvSpPr>
          <p:cNvPr id="75" name="Rectangle 74">
            <a:extLst>
              <a:ext uri="{FF2B5EF4-FFF2-40B4-BE49-F238E27FC236}">
                <a16:creationId xmlns:a16="http://schemas.microsoft.com/office/drawing/2014/main" id="{9FB7856C-F721-9629-1DFC-125425C8C13B}"/>
              </a:ext>
            </a:extLst>
          </p:cNvPr>
          <p:cNvSpPr/>
          <p:nvPr/>
        </p:nvSpPr>
        <p:spPr>
          <a:xfrm>
            <a:off x="4590278" y="973689"/>
            <a:ext cx="900000" cy="3600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Managing patient cohorts with holistic data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3" name="Rectangle 82">
            <a:extLst>
              <a:ext uri="{FF2B5EF4-FFF2-40B4-BE49-F238E27FC236}">
                <a16:creationId xmlns:a16="http://schemas.microsoft.com/office/drawing/2014/main" id="{6CE22C87-54F0-3220-12AB-789841D3346F}"/>
              </a:ext>
            </a:extLst>
          </p:cNvPr>
          <p:cNvSpPr/>
          <p:nvPr/>
        </p:nvSpPr>
        <p:spPr>
          <a:xfrm>
            <a:off x="1492090" y="1891488"/>
            <a:ext cx="900000" cy="367809"/>
          </a:xfrm>
          <a:prstGeom prst="rect">
            <a:avLst/>
          </a:prstGeom>
          <a:solidFill>
            <a:srgbClr val="FFF3C5"/>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Data assessment and mapping</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4" name="Rectangle 83">
            <a:extLst>
              <a:ext uri="{FF2B5EF4-FFF2-40B4-BE49-F238E27FC236}">
                <a16:creationId xmlns:a16="http://schemas.microsoft.com/office/drawing/2014/main" id="{3A4DCC2A-4A09-08C3-75CF-C5064B29926B}"/>
              </a:ext>
            </a:extLst>
          </p:cNvPr>
          <p:cNvSpPr/>
          <p:nvPr/>
        </p:nvSpPr>
        <p:spPr>
          <a:xfrm>
            <a:off x="1067444" y="1051807"/>
            <a:ext cx="900000" cy="3600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Planning and scoping of CDR</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5" name="Rectangle 84">
            <a:extLst>
              <a:ext uri="{FF2B5EF4-FFF2-40B4-BE49-F238E27FC236}">
                <a16:creationId xmlns:a16="http://schemas.microsoft.com/office/drawing/2014/main" id="{C824836E-AEB7-7ACB-2740-8F4EA836CBE2}"/>
              </a:ext>
            </a:extLst>
          </p:cNvPr>
          <p:cNvSpPr/>
          <p:nvPr/>
        </p:nvSpPr>
        <p:spPr>
          <a:xfrm>
            <a:off x="4557787" y="1433928"/>
            <a:ext cx="900000" cy="3600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Development of CDR infrastructure</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7" name="Rectangle 86">
            <a:extLst>
              <a:ext uri="{FF2B5EF4-FFF2-40B4-BE49-F238E27FC236}">
                <a16:creationId xmlns:a16="http://schemas.microsoft.com/office/drawing/2014/main" id="{85E50DC3-32D4-5E75-FEA9-65BE398D027A}"/>
              </a:ext>
            </a:extLst>
          </p:cNvPr>
          <p:cNvSpPr/>
          <p:nvPr/>
        </p:nvSpPr>
        <p:spPr>
          <a:xfrm>
            <a:off x="6423649" y="965882"/>
            <a:ext cx="818182" cy="3600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tx1"/>
                </a:solidFill>
                <a:effectLst/>
                <a:uFillTx/>
                <a:latin typeface="+mn-lt"/>
                <a:ea typeface="+mn-ea"/>
                <a:cs typeface="+mn-cs"/>
                <a:sym typeface="Helvetica Neue Medium"/>
              </a:rPr>
              <a:t>Migration of data to CDR</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88" name="Rectangle 87">
            <a:extLst>
              <a:ext uri="{FF2B5EF4-FFF2-40B4-BE49-F238E27FC236}">
                <a16:creationId xmlns:a16="http://schemas.microsoft.com/office/drawing/2014/main" id="{0B9CA5BE-429A-DF75-9680-4BEA819EE5B3}"/>
              </a:ext>
            </a:extLst>
          </p:cNvPr>
          <p:cNvSpPr/>
          <p:nvPr/>
        </p:nvSpPr>
        <p:spPr>
          <a:xfrm>
            <a:off x="5705404" y="1031116"/>
            <a:ext cx="818182" cy="360000"/>
          </a:xfrm>
          <a:prstGeom prst="rect">
            <a:avLst/>
          </a:prstGeom>
          <a:solidFill>
            <a:srgbClr val="FFF3C5"/>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Adopting consistent data standards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9" name="Rectangle 88">
            <a:extLst>
              <a:ext uri="{FF2B5EF4-FFF2-40B4-BE49-F238E27FC236}">
                <a16:creationId xmlns:a16="http://schemas.microsoft.com/office/drawing/2014/main" id="{668D52D0-611E-9C05-DD5C-390E5F10BD10}"/>
              </a:ext>
            </a:extLst>
          </p:cNvPr>
          <p:cNvSpPr/>
          <p:nvPr/>
        </p:nvSpPr>
        <p:spPr>
          <a:xfrm>
            <a:off x="2517138" y="2239792"/>
            <a:ext cx="1054706" cy="475247"/>
          </a:xfrm>
          <a:prstGeom prst="rect">
            <a:avLst/>
          </a:prstGeom>
          <a:solidFill>
            <a:schemeClr val="accent1">
              <a:lumMod val="20000"/>
              <a:lumOff val="80000"/>
            </a:schemeClr>
          </a:solidFill>
          <a:ln w="28575" cap="flat">
            <a:solidFill>
              <a:schemeClr val="accent1">
                <a:lumMod val="40000"/>
                <a:lumOff val="60000"/>
              </a:schemeClr>
            </a:solidFill>
            <a:prstDash val="solid"/>
            <a:miter lim="400000"/>
            <a:extLst>
              <a:ext uri="{C807C97D-BFC1-408E-A445-0C87EB9F89A2}">
                <ask:lineSketchStyleProps xmlns:ask="http://schemas.microsoft.com/office/drawing/2018/sketchyshapes">
                  <ask:type>
                    <ask:lineSketchNone/>
                  </ask:type>
                </ask:lineSketchStyleProps>
              </a:ext>
            </a:extLst>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Implementing interim clinical system for MH&amp;LD/Community</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1" name="Rectangle 90">
            <a:extLst>
              <a:ext uri="{FF2B5EF4-FFF2-40B4-BE49-F238E27FC236}">
                <a16:creationId xmlns:a16="http://schemas.microsoft.com/office/drawing/2014/main" id="{DAA32C2B-C937-F935-0149-F16381AF54D4}"/>
              </a:ext>
            </a:extLst>
          </p:cNvPr>
          <p:cNvSpPr/>
          <p:nvPr/>
        </p:nvSpPr>
        <p:spPr>
          <a:xfrm>
            <a:off x="4681706" y="2241789"/>
            <a:ext cx="1076194" cy="360000"/>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SBPP </a:t>
            </a:r>
            <a:r>
              <a:rPr lang="en-US" sz="800" b="0" i="0" u="none" strike="noStrike" err="1">
                <a:solidFill>
                  <a:srgbClr val="1F355E"/>
                </a:solidFill>
                <a:effectLst/>
                <a:latin typeface="Arial" panose="020B0604020202020204" pitchFamily="34" charset="0"/>
                <a:ea typeface="+mn-ea"/>
                <a:cs typeface="Arial" panose="020B0604020202020204" pitchFamily="34" charset="0"/>
                <a:sym typeface="Helvetica Neue Medium"/>
              </a:rPr>
              <a:t>reprocurement</a:t>
            </a:r>
            <a:r>
              <a:rPr lang="en-US" sz="8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 and ex</a:t>
            </a:r>
            <a:r>
              <a:rPr lang="en-US" sz="800" b="0">
                <a:solidFill>
                  <a:srgbClr val="1F355E"/>
                </a:solidFill>
                <a:latin typeface="Arial" panose="020B0604020202020204" pitchFamily="34" charset="0"/>
                <a:ea typeface="+mn-ea"/>
                <a:cs typeface="Arial" panose="020B0604020202020204" pitchFamily="34" charset="0"/>
                <a:sym typeface="Helvetica Neue Medium"/>
              </a:rPr>
              <a:t>panded functionality</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2" name="Rectangle 91">
            <a:extLst>
              <a:ext uri="{FF2B5EF4-FFF2-40B4-BE49-F238E27FC236}">
                <a16:creationId xmlns:a16="http://schemas.microsoft.com/office/drawing/2014/main" id="{55817045-933C-2DD8-EED8-D3F652D39D8D}"/>
              </a:ext>
            </a:extLst>
          </p:cNvPr>
          <p:cNvSpPr/>
          <p:nvPr/>
        </p:nvSpPr>
        <p:spPr>
          <a:xfrm>
            <a:off x="748765" y="3739780"/>
            <a:ext cx="1080000" cy="587122"/>
          </a:xfrm>
          <a:prstGeom prst="rect">
            <a:avLst/>
          </a:prstGeom>
          <a:solidFill>
            <a:schemeClr val="accent1">
              <a:lumMod val="20000"/>
              <a:lumOff val="80000"/>
            </a:schemeClr>
          </a:solidFill>
          <a:ln w="28575" cap="flat">
            <a:solidFill>
              <a:schemeClr val="accent1">
                <a:lumMod val="40000"/>
                <a:lumOff val="60000"/>
              </a:schemeClr>
            </a:solidFill>
            <a:miter lim="400000"/>
            <a:extLst>
              <a:ext uri="{C807C97D-BFC1-408E-A445-0C87EB9F89A2}">
                <ask:lineSketchStyleProps xmlns:ask="http://schemas.microsoft.com/office/drawing/2018/sketchyshapes">
                  <ask:type>
                    <ask:lineSketchNone/>
                  </ask:type>
                </ask:lineSketchStyleProps>
              </a:ext>
            </a:extLst>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Optimisation</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of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organisational</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user hardware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eg</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wifi</a:t>
            </a:r>
            <a:r>
              <a:rPr lang="en-US" sz="800" b="0">
                <a:solidFill>
                  <a:srgbClr val="1F355E"/>
                </a:solidFill>
                <a:latin typeface="Arial" panose="020B0604020202020204" pitchFamily="34" charset="0"/>
                <a:ea typeface="+mn-ea"/>
                <a:cs typeface="Arial" panose="020B0604020202020204" pitchFamily="34" charset="0"/>
                <a:sym typeface="Helvetica Neue Medium"/>
              </a:rPr>
              <a:t>,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computers, devices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3" name="Rectangle 92">
            <a:extLst>
              <a:ext uri="{FF2B5EF4-FFF2-40B4-BE49-F238E27FC236}">
                <a16:creationId xmlns:a16="http://schemas.microsoft.com/office/drawing/2014/main" id="{6EA3D314-0093-7ECF-863C-55DD1D2498BD}"/>
              </a:ext>
            </a:extLst>
          </p:cNvPr>
          <p:cNvSpPr/>
          <p:nvPr/>
        </p:nvSpPr>
        <p:spPr>
          <a:xfrm>
            <a:off x="3703082" y="1991434"/>
            <a:ext cx="900000" cy="533747"/>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Implementation of identity management solution</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4" name="Rectangle 93">
            <a:extLst>
              <a:ext uri="{FF2B5EF4-FFF2-40B4-BE49-F238E27FC236}">
                <a16:creationId xmlns:a16="http://schemas.microsoft.com/office/drawing/2014/main" id="{D7B8BD6B-0844-48FC-F786-3B47C03A9A48}"/>
              </a:ext>
            </a:extLst>
          </p:cNvPr>
          <p:cNvSpPr/>
          <p:nvPr/>
        </p:nvSpPr>
        <p:spPr>
          <a:xfrm>
            <a:off x="6341831" y="2929694"/>
            <a:ext cx="900000" cy="360000"/>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Pilot clinical digital champions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7" name="Rectangle 96">
            <a:extLst>
              <a:ext uri="{FF2B5EF4-FFF2-40B4-BE49-F238E27FC236}">
                <a16:creationId xmlns:a16="http://schemas.microsoft.com/office/drawing/2014/main" id="{601E39E3-6A0D-7D28-30B1-1CAFAEE3F9FA}"/>
              </a:ext>
            </a:extLst>
          </p:cNvPr>
          <p:cNvSpPr/>
          <p:nvPr/>
        </p:nvSpPr>
        <p:spPr>
          <a:xfrm>
            <a:off x="5410205" y="3385718"/>
            <a:ext cx="1227902" cy="557985"/>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Development and roll out of universal digital training approach for all SBU staff</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0" name="Rectangle 99">
            <a:extLst>
              <a:ext uri="{FF2B5EF4-FFF2-40B4-BE49-F238E27FC236}">
                <a16:creationId xmlns:a16="http://schemas.microsoft.com/office/drawing/2014/main" id="{1B7EEDB1-B887-48ED-2470-89ADB736066B}"/>
              </a:ext>
            </a:extLst>
          </p:cNvPr>
          <p:cNvSpPr/>
          <p:nvPr/>
        </p:nvSpPr>
        <p:spPr>
          <a:xfrm>
            <a:off x="5820880" y="2165026"/>
            <a:ext cx="1137941" cy="360000"/>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Developing collaborative delivery framework</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1" name="Rectangle 100">
            <a:extLst>
              <a:ext uri="{FF2B5EF4-FFF2-40B4-BE49-F238E27FC236}">
                <a16:creationId xmlns:a16="http://schemas.microsoft.com/office/drawing/2014/main" id="{33D6DD8A-132B-3C82-070E-CFD6E0164E4D}"/>
              </a:ext>
            </a:extLst>
          </p:cNvPr>
          <p:cNvSpPr/>
          <p:nvPr/>
        </p:nvSpPr>
        <p:spPr>
          <a:xfrm>
            <a:off x="4690691" y="4184876"/>
            <a:ext cx="1078453" cy="360000"/>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Expanding workforce  to deliver 24/7 working support</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2" name="Rectangle 101">
            <a:extLst>
              <a:ext uri="{FF2B5EF4-FFF2-40B4-BE49-F238E27FC236}">
                <a16:creationId xmlns:a16="http://schemas.microsoft.com/office/drawing/2014/main" id="{0932C4BD-9AC5-5630-A859-562DA2DE5632}"/>
              </a:ext>
            </a:extLst>
          </p:cNvPr>
          <p:cNvSpPr/>
          <p:nvPr/>
        </p:nvSpPr>
        <p:spPr>
          <a:xfrm>
            <a:off x="4841487" y="3030855"/>
            <a:ext cx="942466" cy="306653"/>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Implement Digital Business Partners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3" name="Rectangle 102">
            <a:extLst>
              <a:ext uri="{FF2B5EF4-FFF2-40B4-BE49-F238E27FC236}">
                <a16:creationId xmlns:a16="http://schemas.microsoft.com/office/drawing/2014/main" id="{96700FEA-14BC-4B34-1355-83D20EAEF060}"/>
              </a:ext>
            </a:extLst>
          </p:cNvPr>
          <p:cNvSpPr/>
          <p:nvPr/>
        </p:nvSpPr>
        <p:spPr>
          <a:xfrm>
            <a:off x="2725536" y="4261375"/>
            <a:ext cx="969732" cy="422631"/>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Digital workforce strategy</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4" name="Rectangle 103">
            <a:extLst>
              <a:ext uri="{FF2B5EF4-FFF2-40B4-BE49-F238E27FC236}">
                <a16:creationId xmlns:a16="http://schemas.microsoft.com/office/drawing/2014/main" id="{8B086969-EB3B-F3AA-4D44-F58A35848BEB}"/>
              </a:ext>
            </a:extLst>
          </p:cNvPr>
          <p:cNvSpPr/>
          <p:nvPr/>
        </p:nvSpPr>
        <p:spPr>
          <a:xfrm>
            <a:off x="4244754" y="3392986"/>
            <a:ext cx="900000" cy="526612"/>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Develop target operating model for the digital services team</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5" name="Rectangle 104">
            <a:extLst>
              <a:ext uri="{FF2B5EF4-FFF2-40B4-BE49-F238E27FC236}">
                <a16:creationId xmlns:a16="http://schemas.microsoft.com/office/drawing/2014/main" id="{4372D8BB-FA36-5916-D13F-9CEE3970EB70}"/>
              </a:ext>
            </a:extLst>
          </p:cNvPr>
          <p:cNvSpPr/>
          <p:nvPr/>
        </p:nvSpPr>
        <p:spPr>
          <a:xfrm>
            <a:off x="5498260" y="2636278"/>
            <a:ext cx="900000" cy="360000"/>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Recruitment clinical digital leads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3" name="Rectangle 112">
            <a:extLst>
              <a:ext uri="{FF2B5EF4-FFF2-40B4-BE49-F238E27FC236}">
                <a16:creationId xmlns:a16="http://schemas.microsoft.com/office/drawing/2014/main" id="{B65F81C6-01DF-071D-1812-1BF1C32809C3}"/>
              </a:ext>
            </a:extLst>
          </p:cNvPr>
          <p:cNvSpPr/>
          <p:nvPr/>
        </p:nvSpPr>
        <p:spPr>
          <a:xfrm>
            <a:off x="2571618" y="1581783"/>
            <a:ext cx="1122196" cy="367809"/>
          </a:xfrm>
          <a:prstGeom prst="rect">
            <a:avLst/>
          </a:prstGeom>
          <a:solidFill>
            <a:srgbClr val="FFF3C5"/>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Preparation work to adopt consistent data standards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5" name="Rectangle 114">
            <a:extLst>
              <a:ext uri="{FF2B5EF4-FFF2-40B4-BE49-F238E27FC236}">
                <a16:creationId xmlns:a16="http://schemas.microsoft.com/office/drawing/2014/main" id="{2A10E4A0-F622-D069-C59A-DDE550BD1FBA}"/>
              </a:ext>
            </a:extLst>
          </p:cNvPr>
          <p:cNvSpPr/>
          <p:nvPr/>
        </p:nvSpPr>
        <p:spPr>
          <a:xfrm>
            <a:off x="4876480" y="1824399"/>
            <a:ext cx="1042320" cy="360000"/>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Procuring/developing EPR components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6" name="Rectangle 115">
            <a:extLst>
              <a:ext uri="{FF2B5EF4-FFF2-40B4-BE49-F238E27FC236}">
                <a16:creationId xmlns:a16="http://schemas.microsoft.com/office/drawing/2014/main" id="{B94796A7-6D09-C1F9-DA84-6DA0003E0CB6}"/>
              </a:ext>
            </a:extLst>
          </p:cNvPr>
          <p:cNvSpPr/>
          <p:nvPr/>
        </p:nvSpPr>
        <p:spPr>
          <a:xfrm>
            <a:off x="1214157" y="2711081"/>
            <a:ext cx="1080000" cy="475247"/>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Scoping &amp; Business Case for </a:t>
            </a: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clinical system for MH&amp;LD/Community</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7" name="Rectangle 116">
            <a:extLst>
              <a:ext uri="{FF2B5EF4-FFF2-40B4-BE49-F238E27FC236}">
                <a16:creationId xmlns:a16="http://schemas.microsoft.com/office/drawing/2014/main" id="{90926CB4-263F-71C5-C8BF-05C9E96377CC}"/>
              </a:ext>
            </a:extLst>
          </p:cNvPr>
          <p:cNvSpPr/>
          <p:nvPr/>
        </p:nvSpPr>
        <p:spPr>
          <a:xfrm>
            <a:off x="2737094" y="3064816"/>
            <a:ext cx="908518" cy="411060"/>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Evaluation of EPR: Capabilities and interdependencies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8" name="Rectangle 117">
            <a:extLst>
              <a:ext uri="{FF2B5EF4-FFF2-40B4-BE49-F238E27FC236}">
                <a16:creationId xmlns:a16="http://schemas.microsoft.com/office/drawing/2014/main" id="{49F8E0E3-31DB-8E12-E415-F5F9CA4BBC81}"/>
              </a:ext>
            </a:extLst>
          </p:cNvPr>
          <p:cNvSpPr/>
          <p:nvPr/>
        </p:nvSpPr>
        <p:spPr>
          <a:xfrm>
            <a:off x="6996102" y="2254019"/>
            <a:ext cx="900000" cy="360000"/>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Expansion of digital</a:t>
            </a:r>
            <a:r>
              <a:rPr lang="en-US" sz="800" b="0">
                <a:solidFill>
                  <a:srgbClr val="1F355E"/>
                </a:solidFill>
                <a:latin typeface="Arial" panose="020B0604020202020204" pitchFamily="34" charset="0"/>
                <a:ea typeface="+mn-ea"/>
                <a:cs typeface="Arial" panose="020B0604020202020204" pitchFamily="34" charset="0"/>
                <a:sym typeface="Helvetica Neue Medium"/>
              </a:rPr>
              <a:t> training team</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9" name="Rectangle 118">
            <a:extLst>
              <a:ext uri="{FF2B5EF4-FFF2-40B4-BE49-F238E27FC236}">
                <a16:creationId xmlns:a16="http://schemas.microsoft.com/office/drawing/2014/main" id="{0DBB5936-B678-46BC-B1B5-DE21ED15C850}"/>
              </a:ext>
            </a:extLst>
          </p:cNvPr>
          <p:cNvSpPr/>
          <p:nvPr/>
        </p:nvSpPr>
        <p:spPr>
          <a:xfrm>
            <a:off x="3333778" y="3747818"/>
            <a:ext cx="828000" cy="360001"/>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Digital workforce survey</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2" name="Title 1">
            <a:extLst>
              <a:ext uri="{FF2B5EF4-FFF2-40B4-BE49-F238E27FC236}">
                <a16:creationId xmlns:a16="http://schemas.microsoft.com/office/drawing/2014/main" id="{AE77A589-23B0-4AC5-85B0-5567639D058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GB"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rPr>
              <a:t>Our 3-Year Transformation Plan</a:t>
            </a:r>
          </a:p>
        </p:txBody>
      </p:sp>
      <p:sp>
        <p:nvSpPr>
          <p:cNvPr id="4" name="Rectangle 3">
            <a:extLst>
              <a:ext uri="{FF2B5EF4-FFF2-40B4-BE49-F238E27FC236}">
                <a16:creationId xmlns:a16="http://schemas.microsoft.com/office/drawing/2014/main" id="{127ADA69-790A-B320-76D2-8F4E08CBF924}"/>
              </a:ext>
            </a:extLst>
          </p:cNvPr>
          <p:cNvSpPr/>
          <p:nvPr/>
        </p:nvSpPr>
        <p:spPr>
          <a:xfrm>
            <a:off x="6828506" y="3932019"/>
            <a:ext cx="900000" cy="557985"/>
          </a:xfrm>
          <a:prstGeom prst="rect">
            <a:avLst/>
          </a:prstGeom>
          <a:solidFill>
            <a:schemeClr val="accent1">
              <a:lumMod val="40000"/>
              <a:lumOff val="60000"/>
            </a:schemeClr>
          </a:solidFill>
          <a:ln w="28575" cap="flat">
            <a:solidFill>
              <a:srgbClr val="195CAA"/>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Internal mapping process to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rationalise</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work</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5" name="Rectangle 4">
            <a:extLst>
              <a:ext uri="{FF2B5EF4-FFF2-40B4-BE49-F238E27FC236}">
                <a16:creationId xmlns:a16="http://schemas.microsoft.com/office/drawing/2014/main" id="{ACE705CA-F1D2-2550-A1F5-FB039CF78C98}"/>
              </a:ext>
            </a:extLst>
          </p:cNvPr>
          <p:cNvSpPr/>
          <p:nvPr/>
        </p:nvSpPr>
        <p:spPr>
          <a:xfrm>
            <a:off x="7287072" y="3189574"/>
            <a:ext cx="900000" cy="590838"/>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Defining and supporting partnership working</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6" name="Rectangle 5">
            <a:extLst>
              <a:ext uri="{FF2B5EF4-FFF2-40B4-BE49-F238E27FC236}">
                <a16:creationId xmlns:a16="http://schemas.microsoft.com/office/drawing/2014/main" id="{2F6F052C-319E-42AC-5AA5-C7B8CD5C7B53}"/>
              </a:ext>
            </a:extLst>
          </p:cNvPr>
          <p:cNvSpPr/>
          <p:nvPr/>
        </p:nvSpPr>
        <p:spPr>
          <a:xfrm>
            <a:off x="8069315" y="2500313"/>
            <a:ext cx="1040094" cy="494721"/>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err="1">
                <a:solidFill>
                  <a:srgbClr val="1F355E"/>
                </a:solidFill>
                <a:latin typeface="Arial" panose="020B0604020202020204" pitchFamily="34" charset="0"/>
                <a:ea typeface="+mn-ea"/>
                <a:cs typeface="Arial" panose="020B0604020202020204" pitchFamily="34" charset="0"/>
                <a:sym typeface="Helvetica Neue Medium"/>
              </a:rPr>
              <a:t>Optimising</a:t>
            </a:r>
            <a:r>
              <a:rPr lang="en-US" sz="800" b="0">
                <a:solidFill>
                  <a:srgbClr val="1F355E"/>
                </a:solidFill>
                <a:latin typeface="Arial" panose="020B0604020202020204" pitchFamily="34" charset="0"/>
                <a:ea typeface="+mn-ea"/>
                <a:cs typeface="Arial" panose="020B0604020202020204" pitchFamily="34" charset="0"/>
                <a:sym typeface="Helvetica Neue Medium"/>
              </a:rPr>
              <a:t> health board digital leadership and governance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 name="Rectangle 7">
            <a:extLst>
              <a:ext uri="{FF2B5EF4-FFF2-40B4-BE49-F238E27FC236}">
                <a16:creationId xmlns:a16="http://schemas.microsoft.com/office/drawing/2014/main" id="{4EBF80FA-896E-730B-C2D0-26308981D9F6}"/>
              </a:ext>
            </a:extLst>
          </p:cNvPr>
          <p:cNvSpPr/>
          <p:nvPr/>
        </p:nvSpPr>
        <p:spPr>
          <a:xfrm>
            <a:off x="6241208" y="4563233"/>
            <a:ext cx="900000" cy="360000"/>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Review of digital governance</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 name="Rectangle 8">
            <a:extLst>
              <a:ext uri="{FF2B5EF4-FFF2-40B4-BE49-F238E27FC236}">
                <a16:creationId xmlns:a16="http://schemas.microsoft.com/office/drawing/2014/main" id="{5759C40D-1337-035F-E79D-DC0CEC108E47}"/>
              </a:ext>
            </a:extLst>
          </p:cNvPr>
          <p:cNvSpPr/>
          <p:nvPr/>
        </p:nvSpPr>
        <p:spPr>
          <a:xfrm>
            <a:off x="8071300" y="4388575"/>
            <a:ext cx="1040094" cy="360000"/>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Benefits analysis of digital </a:t>
            </a:r>
            <a:r>
              <a:rPr lang="en-US" sz="800" b="0" err="1">
                <a:solidFill>
                  <a:srgbClr val="1F355E"/>
                </a:solidFill>
                <a:latin typeface="Arial" panose="020B0604020202020204" pitchFamily="34" charset="0"/>
                <a:ea typeface="+mn-ea"/>
                <a:cs typeface="Arial" panose="020B0604020202020204" pitchFamily="34" charset="0"/>
                <a:sym typeface="Helvetica Neue Medium"/>
              </a:rPr>
              <a:t>programmes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 name="Rectangle 9">
            <a:extLst>
              <a:ext uri="{FF2B5EF4-FFF2-40B4-BE49-F238E27FC236}">
                <a16:creationId xmlns:a16="http://schemas.microsoft.com/office/drawing/2014/main" id="{6AD0EE3F-070C-FFCB-9E39-1DA33099D751}"/>
              </a:ext>
            </a:extLst>
          </p:cNvPr>
          <p:cNvSpPr/>
          <p:nvPr/>
        </p:nvSpPr>
        <p:spPr>
          <a:xfrm>
            <a:off x="8236133" y="3123184"/>
            <a:ext cx="821977" cy="494721"/>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Developing a cyber security plan</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7" name="Rectangle 16">
            <a:extLst>
              <a:ext uri="{FF2B5EF4-FFF2-40B4-BE49-F238E27FC236}">
                <a16:creationId xmlns:a16="http://schemas.microsoft.com/office/drawing/2014/main" id="{9B4ADF81-F9A4-8989-136E-FAF9D2FB9911}"/>
              </a:ext>
            </a:extLst>
          </p:cNvPr>
          <p:cNvSpPr/>
          <p:nvPr/>
        </p:nvSpPr>
        <p:spPr>
          <a:xfrm>
            <a:off x="1942090" y="3569439"/>
            <a:ext cx="908518" cy="411060"/>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Supporting the N</a:t>
            </a:r>
            <a:r>
              <a:rPr lang="en-US" sz="800" b="0">
                <a:solidFill>
                  <a:srgbClr val="1F355E"/>
                </a:solidFill>
                <a:latin typeface="Arial" panose="020B0604020202020204" pitchFamily="34" charset="0"/>
                <a:ea typeface="+mn-ea"/>
                <a:cs typeface="Arial" panose="020B0604020202020204" pitchFamily="34" charset="0"/>
                <a:sym typeface="Helvetica Neue Medium"/>
              </a:rPr>
              <a:t>HS Wales App roll-out</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8" name="Rectangle 17">
            <a:extLst>
              <a:ext uri="{FF2B5EF4-FFF2-40B4-BE49-F238E27FC236}">
                <a16:creationId xmlns:a16="http://schemas.microsoft.com/office/drawing/2014/main" id="{AB6103CE-0302-C81D-30F3-D022B4141828}"/>
              </a:ext>
            </a:extLst>
          </p:cNvPr>
          <p:cNvSpPr/>
          <p:nvPr/>
        </p:nvSpPr>
        <p:spPr>
          <a:xfrm>
            <a:off x="5993587" y="1555794"/>
            <a:ext cx="852503" cy="360000"/>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Implementing EPR components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4" name="Rectangle 23">
            <a:extLst>
              <a:ext uri="{FF2B5EF4-FFF2-40B4-BE49-F238E27FC236}">
                <a16:creationId xmlns:a16="http://schemas.microsoft.com/office/drawing/2014/main" id="{F8276053-2A9E-16E5-41F4-505F26C683B6}"/>
              </a:ext>
            </a:extLst>
          </p:cNvPr>
          <p:cNvSpPr/>
          <p:nvPr/>
        </p:nvSpPr>
        <p:spPr>
          <a:xfrm>
            <a:off x="8069315" y="2031529"/>
            <a:ext cx="1040094" cy="403033"/>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Strategic approach to decommissioning legacy services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5" name="Rectangle 24">
            <a:extLst>
              <a:ext uri="{FF2B5EF4-FFF2-40B4-BE49-F238E27FC236}">
                <a16:creationId xmlns:a16="http://schemas.microsoft.com/office/drawing/2014/main" id="{7D36846D-8BEF-F64B-3657-F361B57C8F19}"/>
              </a:ext>
            </a:extLst>
          </p:cNvPr>
          <p:cNvSpPr/>
          <p:nvPr/>
        </p:nvSpPr>
        <p:spPr>
          <a:xfrm>
            <a:off x="8326684" y="3753157"/>
            <a:ext cx="623953" cy="494721"/>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Establishing a TDA</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28" name="Group 27">
            <a:extLst>
              <a:ext uri="{FF2B5EF4-FFF2-40B4-BE49-F238E27FC236}">
                <a16:creationId xmlns:a16="http://schemas.microsoft.com/office/drawing/2014/main" id="{7265951A-BB55-E6E1-BC1A-44B2FF581DBB}"/>
              </a:ext>
            </a:extLst>
          </p:cNvPr>
          <p:cNvGrpSpPr/>
          <p:nvPr/>
        </p:nvGrpSpPr>
        <p:grpSpPr>
          <a:xfrm>
            <a:off x="-1" y="0"/>
            <a:ext cx="9143998" cy="165595"/>
            <a:chOff x="374266" y="2474302"/>
            <a:chExt cx="13719657" cy="820603"/>
          </a:xfrm>
        </p:grpSpPr>
        <p:sp>
          <p:nvSpPr>
            <p:cNvPr id="11" name="Arrow: Pentagon 10">
              <a:extLst>
                <a:ext uri="{FF2B5EF4-FFF2-40B4-BE49-F238E27FC236}">
                  <a16:creationId xmlns:a16="http://schemas.microsoft.com/office/drawing/2014/main" id="{203E9390-9F11-A1E6-AB1B-30319907870C}"/>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13" name="Arrow: Chevron 12">
              <a:extLst>
                <a:ext uri="{FF2B5EF4-FFF2-40B4-BE49-F238E27FC236}">
                  <a16:creationId xmlns:a16="http://schemas.microsoft.com/office/drawing/2014/main" id="{30A3D4D5-37D6-A51D-2B9C-CC5EB1A0D109}"/>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4" name="Arrow: Chevron 13">
              <a:extLst>
                <a:ext uri="{FF2B5EF4-FFF2-40B4-BE49-F238E27FC236}">
                  <a16:creationId xmlns:a16="http://schemas.microsoft.com/office/drawing/2014/main" id="{6CCB5105-D39A-3FF0-66C3-BA184A7AF8AE}"/>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5" name="Arrow: Chevron 14">
              <a:extLst>
                <a:ext uri="{FF2B5EF4-FFF2-40B4-BE49-F238E27FC236}">
                  <a16:creationId xmlns:a16="http://schemas.microsoft.com/office/drawing/2014/main" id="{51E2E666-6C83-40F5-D7D2-75053EB0B22B}"/>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26" name="Arrow: Chevron 25">
              <a:extLst>
                <a:ext uri="{FF2B5EF4-FFF2-40B4-BE49-F238E27FC236}">
                  <a16:creationId xmlns:a16="http://schemas.microsoft.com/office/drawing/2014/main" id="{F64CBFD7-7AA5-7632-4C31-0649269E7CCF}"/>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27" name="Arrow: Chevron 26">
              <a:extLst>
                <a:ext uri="{FF2B5EF4-FFF2-40B4-BE49-F238E27FC236}">
                  <a16:creationId xmlns:a16="http://schemas.microsoft.com/office/drawing/2014/main" id="{9ABDCBE9-7EB1-9590-699A-93834D17727D}"/>
                </a:ext>
              </a:extLst>
            </p:cNvPr>
            <p:cNvSpPr/>
            <p:nvPr/>
          </p:nvSpPr>
          <p:spPr>
            <a:xfrm>
              <a:off x="11606442"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1468595586"/>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9C6DA8-DEEA-AF0A-6E72-8095FFD8EA38}"/>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5F0899A3-F018-EFA3-DB4E-74178ACC555E}"/>
              </a:ext>
            </a:extLst>
          </p:cNvPr>
          <p:cNvSpPr/>
          <p:nvPr/>
        </p:nvSpPr>
        <p:spPr>
          <a:xfrm>
            <a:off x="-1" y="4523077"/>
            <a:ext cx="9144001" cy="62755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graphicFrame>
        <p:nvGraphicFramePr>
          <p:cNvPr id="2" name="Table 1">
            <a:extLst>
              <a:ext uri="{FF2B5EF4-FFF2-40B4-BE49-F238E27FC236}">
                <a16:creationId xmlns:a16="http://schemas.microsoft.com/office/drawing/2014/main" id="{0B0C1E63-228B-03D5-DD03-C3EAF6EDC25E}"/>
              </a:ext>
            </a:extLst>
          </p:cNvPr>
          <p:cNvGraphicFramePr>
            <a:graphicFrameLocks noGrp="1"/>
          </p:cNvGraphicFramePr>
          <p:nvPr/>
        </p:nvGraphicFramePr>
        <p:xfrm>
          <a:off x="59333" y="531806"/>
          <a:ext cx="9002781" cy="4581420"/>
        </p:xfrm>
        <a:graphic>
          <a:graphicData uri="http://schemas.openxmlformats.org/drawingml/2006/table">
            <a:tbl>
              <a:tblPr firstRow="1" firstCol="1" bandRow="1">
                <a:tableStyleId>{C7B018BB-80A7-4F77-B60F-C8B233D01FF8}</a:tableStyleId>
              </a:tblPr>
              <a:tblGrid>
                <a:gridCol w="808785">
                  <a:extLst>
                    <a:ext uri="{9D8B030D-6E8A-4147-A177-3AD203B41FA5}">
                      <a16:colId xmlns:a16="http://schemas.microsoft.com/office/drawing/2014/main" val="737933090"/>
                    </a:ext>
                  </a:extLst>
                </a:gridCol>
                <a:gridCol w="1365666">
                  <a:extLst>
                    <a:ext uri="{9D8B030D-6E8A-4147-A177-3AD203B41FA5}">
                      <a16:colId xmlns:a16="http://schemas.microsoft.com/office/drawing/2014/main" val="289749533"/>
                    </a:ext>
                  </a:extLst>
                </a:gridCol>
                <a:gridCol w="1365666">
                  <a:extLst>
                    <a:ext uri="{9D8B030D-6E8A-4147-A177-3AD203B41FA5}">
                      <a16:colId xmlns:a16="http://schemas.microsoft.com/office/drawing/2014/main" val="1235829918"/>
                    </a:ext>
                  </a:extLst>
                </a:gridCol>
                <a:gridCol w="1365666">
                  <a:extLst>
                    <a:ext uri="{9D8B030D-6E8A-4147-A177-3AD203B41FA5}">
                      <a16:colId xmlns:a16="http://schemas.microsoft.com/office/drawing/2014/main" val="1803089678"/>
                    </a:ext>
                  </a:extLst>
                </a:gridCol>
                <a:gridCol w="1365666">
                  <a:extLst>
                    <a:ext uri="{9D8B030D-6E8A-4147-A177-3AD203B41FA5}">
                      <a16:colId xmlns:a16="http://schemas.microsoft.com/office/drawing/2014/main" val="3237553477"/>
                    </a:ext>
                  </a:extLst>
                </a:gridCol>
                <a:gridCol w="1365666">
                  <a:extLst>
                    <a:ext uri="{9D8B030D-6E8A-4147-A177-3AD203B41FA5}">
                      <a16:colId xmlns:a16="http://schemas.microsoft.com/office/drawing/2014/main" val="2292579130"/>
                    </a:ext>
                  </a:extLst>
                </a:gridCol>
                <a:gridCol w="1365666">
                  <a:extLst>
                    <a:ext uri="{9D8B030D-6E8A-4147-A177-3AD203B41FA5}">
                      <a16:colId xmlns:a16="http://schemas.microsoft.com/office/drawing/2014/main" val="3176695238"/>
                    </a:ext>
                  </a:extLst>
                </a:gridCol>
              </a:tblGrid>
              <a:tr h="324000">
                <a:tc>
                  <a:txBody>
                    <a:bodyPr/>
                    <a:lstStyle/>
                    <a:p>
                      <a:endParaRPr lang="en-GB">
                        <a:solidFill>
                          <a:srgbClr val="1F355E"/>
                        </a:solidFill>
                        <a:latin typeface="Arial" panose="020B0604020202020204" pitchFamily="34" charset="0"/>
                        <a:cs typeface="Arial" panose="020B0604020202020204" pitchFamily="34" charset="0"/>
                      </a:endParaRPr>
                    </a:p>
                  </a:txBody>
                  <a:tcPr>
                    <a:lnL w="12700" cap="flat">
                      <a:noFill/>
                      <a:prstDash val="solid"/>
                      <a:miter lim="400000"/>
                    </a:lnL>
                    <a:lnR w="12700" cap="flat" cmpd="sng" algn="ctr">
                      <a:solidFill>
                        <a:schemeClr val="tx2">
                          <a:lumMod val="40000"/>
                          <a:lumOff val="60000"/>
                        </a:schemeClr>
                      </a:solidFill>
                      <a:prstDash val="solid"/>
                      <a:round/>
                      <a:headEnd type="none" w="med" len="med"/>
                      <a:tailEnd type="none" w="med" len="med"/>
                    </a:lnR>
                    <a:lnT w="12700" cap="flat">
                      <a:noFill/>
                      <a:prstDash val="solid"/>
                      <a:miter lim="400000"/>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800" b="1">
                          <a:solidFill>
                            <a:srgbClr val="1F355E"/>
                          </a:solidFill>
                          <a:latin typeface="Arial" panose="020B0604020202020204" pitchFamily="34" charset="0"/>
                          <a:cs typeface="Arial" panose="020B0604020202020204" pitchFamily="34" charset="0"/>
                        </a:rPr>
                        <a:t>Population Health &amp; Keeping Well</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lang="en-US" sz="800" b="1">
                          <a:solidFill>
                            <a:srgbClr val="1F355E"/>
                          </a:solidFill>
                          <a:latin typeface="Arial" panose="020B0604020202020204" pitchFamily="34" charset="0"/>
                          <a:cs typeface="Arial" panose="020B0604020202020204" pitchFamily="34" charset="0"/>
                        </a:rPr>
                        <a:t>Primary Care &amp; Care Closer to Home</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lang="en-US" sz="800" b="1">
                          <a:solidFill>
                            <a:srgbClr val="1F355E"/>
                          </a:solidFill>
                          <a:latin typeface="Arial" panose="020B0604020202020204" pitchFamily="34" charset="0"/>
                          <a:cs typeface="Arial" panose="020B0604020202020204" pitchFamily="34" charset="0"/>
                        </a:rPr>
                        <a:t>Mental Health &amp; Learning Disability</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lang="en-US" sz="800" b="1">
                          <a:solidFill>
                            <a:srgbClr val="1F355E"/>
                          </a:solidFill>
                          <a:latin typeface="Arial" panose="020B0604020202020204" pitchFamily="34" charset="0"/>
                          <a:cs typeface="Arial" panose="020B0604020202020204" pitchFamily="34" charset="0"/>
                        </a:rPr>
                        <a:t>Planned Care</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lang="en-US" sz="800" b="1">
                          <a:solidFill>
                            <a:srgbClr val="1F355E"/>
                          </a:solidFill>
                          <a:latin typeface="Arial" panose="020B0604020202020204" pitchFamily="34" charset="0"/>
                          <a:cs typeface="Arial" panose="020B0604020202020204" pitchFamily="34" charset="0"/>
                        </a:rPr>
                        <a:t>Unscheduled Care</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lang="en-US" sz="800" b="1">
                          <a:solidFill>
                            <a:srgbClr val="1F355E"/>
                          </a:solidFill>
                          <a:latin typeface="Arial" panose="020B0604020202020204" pitchFamily="34" charset="0"/>
                          <a:cs typeface="Arial" panose="020B0604020202020204" pitchFamily="34" charset="0"/>
                        </a:rPr>
                        <a:t>Digital Services</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extLst>
                  <a:ext uri="{0D108BD9-81ED-4DB2-BD59-A6C34878D82A}">
                    <a16:rowId xmlns:a16="http://schemas.microsoft.com/office/drawing/2014/main" val="3223818948"/>
                  </a:ext>
                </a:extLst>
              </a:tr>
              <a:tr h="1415380">
                <a:tc>
                  <a:txBody>
                    <a:bodyPr/>
                    <a:lstStyle/>
                    <a:p>
                      <a:r>
                        <a:rPr lang="en-US" sz="800" b="1">
                          <a:solidFill>
                            <a:srgbClr val="1F355E"/>
                          </a:solidFill>
                          <a:latin typeface="Arial" panose="020B0604020202020204" pitchFamily="34" charset="0"/>
                          <a:cs typeface="Arial" panose="020B0604020202020204" pitchFamily="34" charset="0"/>
                        </a:rPr>
                        <a:t>Data &amp; Analytics</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FFE588"/>
                    </a:solid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a:buFont typeface="Arial" panose="020B0604020202020204" pitchFamily="34" charset="0"/>
                        <a:buNone/>
                      </a:pPr>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a:buFont typeface="Arial" panose="020B0604020202020204" pitchFamily="34" charset="0"/>
                        <a:buNone/>
                      </a:pPr>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6236497"/>
                  </a:ext>
                </a:extLst>
              </a:tr>
              <a:tr h="1415380">
                <a:tc>
                  <a:txBody>
                    <a:bodyPr/>
                    <a:lstStyle/>
                    <a:p>
                      <a:r>
                        <a:rPr lang="en-US" sz="800" b="1">
                          <a:solidFill>
                            <a:srgbClr val="1F355E"/>
                          </a:solidFill>
                          <a:latin typeface="Arial" panose="020B0604020202020204" pitchFamily="34" charset="0"/>
                          <a:cs typeface="Arial" panose="020B0604020202020204" pitchFamily="34" charset="0"/>
                        </a:rPr>
                        <a:t>Technology &amp; Digital </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94951383"/>
                  </a:ext>
                </a:extLst>
              </a:tr>
              <a:tr h="1415380">
                <a:tc>
                  <a:txBody>
                    <a:bodyPr/>
                    <a:lstStyle/>
                    <a:p>
                      <a:r>
                        <a:rPr lang="en-US" sz="800" b="1">
                          <a:solidFill>
                            <a:srgbClr val="1F355E"/>
                          </a:solidFill>
                          <a:latin typeface="Arial" panose="020B0604020202020204" pitchFamily="34" charset="0"/>
                          <a:cs typeface="Arial" panose="020B0604020202020204" pitchFamily="34" charset="0"/>
                        </a:rPr>
                        <a:t>Workforce &amp; Culture </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38370639"/>
                  </a:ext>
                </a:extLst>
              </a:tr>
            </a:tbl>
          </a:graphicData>
        </a:graphic>
      </p:graphicFrame>
      <p:sp>
        <p:nvSpPr>
          <p:cNvPr id="9" name="Rectangle: Rounded Corners 8">
            <a:extLst>
              <a:ext uri="{FF2B5EF4-FFF2-40B4-BE49-F238E27FC236}">
                <a16:creationId xmlns:a16="http://schemas.microsoft.com/office/drawing/2014/main" id="{A216CFB9-05EE-5CD5-2E78-C73642924C4C}"/>
              </a:ext>
            </a:extLst>
          </p:cNvPr>
          <p:cNvSpPr/>
          <p:nvPr/>
        </p:nvSpPr>
        <p:spPr>
          <a:xfrm>
            <a:off x="907741" y="915966"/>
            <a:ext cx="8093384" cy="216000"/>
          </a:xfrm>
          <a:prstGeom prst="roundRect">
            <a:avLst/>
          </a:prstGeom>
          <a:solidFill>
            <a:srgbClr val="FFE588"/>
          </a:solidFill>
          <a:ln w="12700"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US" sz="800">
                <a:solidFill>
                  <a:srgbClr val="1F355E"/>
                </a:solidFill>
                <a:latin typeface="+mn-lt"/>
                <a:ea typeface="+mn-ea"/>
                <a:cs typeface="+mn-cs"/>
              </a:rPr>
              <a:t>Cloud Migration </a:t>
            </a:r>
            <a:endParaRPr kumimoji="0" lang="en-US" sz="800" i="0" u="none" strike="noStrike" cap="none" spc="0" normalizeH="0" baseline="0">
              <a:ln>
                <a:noFill/>
              </a:ln>
              <a:solidFill>
                <a:srgbClr val="1F355E"/>
              </a:solidFill>
              <a:effectLst/>
              <a:uFillTx/>
              <a:latin typeface="+mn-lt"/>
              <a:ea typeface="+mn-ea"/>
              <a:cs typeface="+mn-cs"/>
              <a:sym typeface="Helvetica Neue Medium"/>
            </a:endParaRPr>
          </a:p>
        </p:txBody>
      </p:sp>
      <p:sp>
        <p:nvSpPr>
          <p:cNvPr id="10" name="Rectangle: Rounded Corners 9">
            <a:extLst>
              <a:ext uri="{FF2B5EF4-FFF2-40B4-BE49-F238E27FC236}">
                <a16:creationId xmlns:a16="http://schemas.microsoft.com/office/drawing/2014/main" id="{C9E236EC-E9F7-535C-7916-3F4483D931E6}"/>
              </a:ext>
            </a:extLst>
          </p:cNvPr>
          <p:cNvSpPr/>
          <p:nvPr/>
        </p:nvSpPr>
        <p:spPr>
          <a:xfrm>
            <a:off x="908079" y="1512230"/>
            <a:ext cx="6721553" cy="226783"/>
          </a:xfrm>
          <a:prstGeom prst="roundRect">
            <a:avLst/>
          </a:prstGeom>
          <a:solidFill>
            <a:srgbClr val="FFE588"/>
          </a:solidFill>
          <a:ln w="12700"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US" sz="800">
                <a:solidFill>
                  <a:srgbClr val="1F355E"/>
                </a:solidFill>
                <a:latin typeface="+mn-lt"/>
                <a:ea typeface="+mn-ea"/>
                <a:cs typeface="+mn-cs"/>
              </a:rPr>
              <a:t>Care Data Repository </a:t>
            </a:r>
            <a:endParaRPr kumimoji="0" lang="en-US" sz="800" i="0" u="none" strike="noStrike" cap="none" spc="0" normalizeH="0" baseline="0">
              <a:ln>
                <a:noFill/>
              </a:ln>
              <a:solidFill>
                <a:srgbClr val="1F355E"/>
              </a:solidFill>
              <a:effectLst/>
              <a:uFillTx/>
              <a:latin typeface="+mn-lt"/>
              <a:ea typeface="+mn-ea"/>
              <a:cs typeface="+mn-cs"/>
              <a:sym typeface="Helvetica Neue Medium"/>
            </a:endParaRPr>
          </a:p>
        </p:txBody>
      </p:sp>
      <p:sp>
        <p:nvSpPr>
          <p:cNvPr id="11" name="Rectangle: Rounded Corners 10">
            <a:extLst>
              <a:ext uri="{FF2B5EF4-FFF2-40B4-BE49-F238E27FC236}">
                <a16:creationId xmlns:a16="http://schemas.microsoft.com/office/drawing/2014/main" id="{D18F2AE5-17AD-5540-45F5-BA1AFA23FC9A}"/>
              </a:ext>
            </a:extLst>
          </p:cNvPr>
          <p:cNvSpPr/>
          <p:nvPr/>
        </p:nvSpPr>
        <p:spPr>
          <a:xfrm>
            <a:off x="916269" y="1214098"/>
            <a:ext cx="6709838" cy="216000"/>
          </a:xfrm>
          <a:prstGeom prst="roundRect">
            <a:avLst/>
          </a:prstGeom>
          <a:solidFill>
            <a:srgbClr val="FFE588"/>
          </a:solidFill>
          <a:ln w="12700"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US" sz="800">
                <a:solidFill>
                  <a:srgbClr val="1F355E"/>
                </a:solidFill>
                <a:latin typeface="+mn-lt"/>
                <a:ea typeface="+mn-ea"/>
                <a:cs typeface="+mn-cs"/>
              </a:rPr>
              <a:t>Consistent Data Standard </a:t>
            </a:r>
            <a:endParaRPr kumimoji="0" lang="en-US" sz="800" i="0" u="none" strike="noStrike" cap="none" spc="0" normalizeH="0" baseline="0">
              <a:ln>
                <a:noFill/>
              </a:ln>
              <a:solidFill>
                <a:srgbClr val="1F355E"/>
              </a:solidFill>
              <a:effectLst/>
              <a:uFillTx/>
              <a:latin typeface="+mn-lt"/>
              <a:ea typeface="+mn-ea"/>
              <a:cs typeface="+mn-cs"/>
              <a:sym typeface="Helvetica Neue Medium"/>
            </a:endParaRPr>
          </a:p>
        </p:txBody>
      </p:sp>
      <p:sp>
        <p:nvSpPr>
          <p:cNvPr id="5" name="Rectangle: Rounded Corners 4">
            <a:extLst>
              <a:ext uri="{FF2B5EF4-FFF2-40B4-BE49-F238E27FC236}">
                <a16:creationId xmlns:a16="http://schemas.microsoft.com/office/drawing/2014/main" id="{19C77672-6E0B-AABC-3C36-9A59926BF665}"/>
              </a:ext>
            </a:extLst>
          </p:cNvPr>
          <p:cNvSpPr/>
          <p:nvPr/>
        </p:nvSpPr>
        <p:spPr>
          <a:xfrm>
            <a:off x="904556" y="2362313"/>
            <a:ext cx="6721552" cy="216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kumimoji="0" lang="en-US" sz="800" i="0" u="none" strike="noStrike" cap="none" spc="0" normalizeH="0" baseline="0">
                <a:ln>
                  <a:noFill/>
                </a:ln>
                <a:solidFill>
                  <a:srgbClr val="1F355E"/>
                </a:solidFill>
                <a:effectLst/>
                <a:uFillTx/>
                <a:latin typeface="+mn-lt"/>
                <a:ea typeface="+mn-ea"/>
                <a:cs typeface="+mn-cs"/>
                <a:sym typeface="Helvetica Neue Medium"/>
              </a:rPr>
              <a:t> Integrated EPR Model</a:t>
            </a:r>
          </a:p>
        </p:txBody>
      </p:sp>
      <p:sp>
        <p:nvSpPr>
          <p:cNvPr id="6" name="Rectangle: Rounded Corners 5">
            <a:extLst>
              <a:ext uri="{FF2B5EF4-FFF2-40B4-BE49-F238E27FC236}">
                <a16:creationId xmlns:a16="http://schemas.microsoft.com/office/drawing/2014/main" id="{0F255D5E-B7C1-97B8-18CA-8200AB1DCAA4}"/>
              </a:ext>
            </a:extLst>
          </p:cNvPr>
          <p:cNvSpPr/>
          <p:nvPr/>
        </p:nvSpPr>
        <p:spPr>
          <a:xfrm>
            <a:off x="2286000" y="2711910"/>
            <a:ext cx="5340108" cy="216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kumimoji="0" lang="en-US" sz="800" i="0" u="none" strike="noStrike" cap="none" spc="0" normalizeH="0" baseline="0">
                <a:ln>
                  <a:noFill/>
                </a:ln>
                <a:solidFill>
                  <a:srgbClr val="1F355E"/>
                </a:solidFill>
                <a:effectLst/>
                <a:uFillTx/>
                <a:latin typeface="+mn-lt"/>
                <a:ea typeface="+mn-ea"/>
                <a:cs typeface="+mn-cs"/>
                <a:sym typeface="Helvetica Neue Medium"/>
              </a:rPr>
              <a:t>Single-sign-on </a:t>
            </a:r>
            <a:r>
              <a:rPr lang="en-US" sz="800">
                <a:solidFill>
                  <a:srgbClr val="1F355E"/>
                </a:solidFill>
                <a:latin typeface="+mn-lt"/>
                <a:ea typeface="+mn-ea"/>
                <a:cs typeface="+mn-cs"/>
                <a:sym typeface="Helvetica Neue Medium"/>
              </a:rPr>
              <a:t>P</a:t>
            </a:r>
            <a:r>
              <a:rPr kumimoji="0" lang="en-US" sz="800" i="0" u="none" strike="noStrike" cap="none" spc="0" normalizeH="0" baseline="0">
                <a:ln>
                  <a:noFill/>
                </a:ln>
                <a:solidFill>
                  <a:srgbClr val="1F355E"/>
                </a:solidFill>
                <a:effectLst/>
                <a:uFillTx/>
                <a:latin typeface="+mn-lt"/>
                <a:ea typeface="+mn-ea"/>
                <a:cs typeface="+mn-cs"/>
                <a:sym typeface="Helvetica Neue Medium"/>
              </a:rPr>
              <a:t>rocess</a:t>
            </a:r>
          </a:p>
        </p:txBody>
      </p:sp>
      <p:sp>
        <p:nvSpPr>
          <p:cNvPr id="8" name="Rectangle: Rounded Corners 7">
            <a:extLst>
              <a:ext uri="{FF2B5EF4-FFF2-40B4-BE49-F238E27FC236}">
                <a16:creationId xmlns:a16="http://schemas.microsoft.com/office/drawing/2014/main" id="{B339D8E5-9187-5E4C-24A7-1BAAAB852E43}"/>
              </a:ext>
            </a:extLst>
          </p:cNvPr>
          <p:cNvSpPr/>
          <p:nvPr/>
        </p:nvSpPr>
        <p:spPr>
          <a:xfrm>
            <a:off x="904557" y="3061507"/>
            <a:ext cx="6721550" cy="216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kumimoji="0" lang="en-US" sz="800" i="0" u="none" strike="noStrike" cap="none" spc="0" normalizeH="0" baseline="0">
                <a:ln>
                  <a:noFill/>
                </a:ln>
                <a:solidFill>
                  <a:srgbClr val="1F355E"/>
                </a:solidFill>
                <a:effectLst/>
                <a:uFillTx/>
                <a:latin typeface="+mn-lt"/>
                <a:ea typeface="+mn-ea"/>
                <a:cs typeface="+mn-cs"/>
                <a:sym typeface="Helvetica Neue Medium"/>
              </a:rPr>
              <a:t>Patient-Facing </a:t>
            </a:r>
            <a:r>
              <a:rPr lang="en-US" sz="800">
                <a:solidFill>
                  <a:srgbClr val="1F355E"/>
                </a:solidFill>
                <a:latin typeface="+mn-lt"/>
                <a:ea typeface="+mn-ea"/>
                <a:cs typeface="+mn-cs"/>
                <a:sym typeface="Helvetica Neue Medium"/>
              </a:rPr>
              <a:t>D</a:t>
            </a:r>
            <a:r>
              <a:rPr kumimoji="0" lang="en-US" sz="800" i="0" u="none" strike="noStrike" cap="none" spc="0" normalizeH="0" baseline="0">
                <a:ln>
                  <a:noFill/>
                </a:ln>
                <a:solidFill>
                  <a:srgbClr val="1F355E"/>
                </a:solidFill>
                <a:effectLst/>
                <a:uFillTx/>
                <a:latin typeface="+mn-lt"/>
                <a:ea typeface="+mn-ea"/>
                <a:cs typeface="+mn-cs"/>
                <a:sym typeface="Helvetica Neue Medium"/>
              </a:rPr>
              <a:t>igital </a:t>
            </a:r>
            <a:r>
              <a:rPr lang="en-US" sz="800">
                <a:solidFill>
                  <a:srgbClr val="1F355E"/>
                </a:solidFill>
                <a:latin typeface="+mn-lt"/>
                <a:ea typeface="+mn-ea"/>
                <a:cs typeface="+mn-cs"/>
                <a:sym typeface="Helvetica Neue Medium"/>
              </a:rPr>
              <a:t>S</a:t>
            </a:r>
            <a:r>
              <a:rPr kumimoji="0" lang="en-US" sz="800" i="0" u="none" strike="noStrike" cap="none" spc="0" normalizeH="0" baseline="0">
                <a:ln>
                  <a:noFill/>
                </a:ln>
                <a:solidFill>
                  <a:srgbClr val="1F355E"/>
                </a:solidFill>
                <a:effectLst/>
                <a:uFillTx/>
                <a:latin typeface="+mn-lt"/>
                <a:ea typeface="+mn-ea"/>
                <a:cs typeface="+mn-cs"/>
                <a:sym typeface="Helvetica Neue Medium"/>
              </a:rPr>
              <a:t>ervices</a:t>
            </a:r>
          </a:p>
        </p:txBody>
      </p:sp>
      <p:sp>
        <p:nvSpPr>
          <p:cNvPr id="13" name="Rectangle: Rounded Corners 12">
            <a:extLst>
              <a:ext uri="{FF2B5EF4-FFF2-40B4-BE49-F238E27FC236}">
                <a16:creationId xmlns:a16="http://schemas.microsoft.com/office/drawing/2014/main" id="{6A2E6004-5564-9538-6641-153F601DDF4F}"/>
              </a:ext>
            </a:extLst>
          </p:cNvPr>
          <p:cNvSpPr/>
          <p:nvPr/>
        </p:nvSpPr>
        <p:spPr>
          <a:xfrm>
            <a:off x="2285999" y="3389004"/>
            <a:ext cx="5364039" cy="216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GB" sz="800">
                <a:solidFill>
                  <a:srgbClr val="1F355E"/>
                </a:solidFill>
                <a:latin typeface="+mn-lt"/>
                <a:ea typeface="+mn-ea"/>
                <a:cs typeface="+mn-cs"/>
                <a:sym typeface="Helvetica Neue Medium"/>
              </a:rPr>
              <a:t>Filling Core Digital Gaps in Clinical Programmes</a:t>
            </a:r>
          </a:p>
        </p:txBody>
      </p:sp>
      <p:sp>
        <p:nvSpPr>
          <p:cNvPr id="14" name="Rectangle: Rounded Corners 13">
            <a:extLst>
              <a:ext uri="{FF2B5EF4-FFF2-40B4-BE49-F238E27FC236}">
                <a16:creationId xmlns:a16="http://schemas.microsoft.com/office/drawing/2014/main" id="{6DC6754F-C012-AA8E-AC0B-56C85610BA40}"/>
              </a:ext>
            </a:extLst>
          </p:cNvPr>
          <p:cNvSpPr/>
          <p:nvPr/>
        </p:nvSpPr>
        <p:spPr>
          <a:xfrm>
            <a:off x="7735135" y="3794288"/>
            <a:ext cx="1265990" cy="278644"/>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US" sz="800">
                <a:solidFill>
                  <a:srgbClr val="1F355E"/>
                </a:solidFill>
                <a:latin typeface="+mn-lt"/>
                <a:ea typeface="+mn-ea"/>
                <a:cs typeface="+mn-cs"/>
                <a:sym typeface="Helvetica Neue Medium"/>
              </a:rPr>
              <a:t>Digital Co-production and Innovation Model </a:t>
            </a:r>
            <a:endParaRPr kumimoji="0" lang="en-US" sz="800" i="0" u="none" strike="noStrike" cap="none" spc="0" normalizeH="0" baseline="0">
              <a:ln>
                <a:noFill/>
              </a:ln>
              <a:solidFill>
                <a:srgbClr val="1F355E"/>
              </a:solidFill>
              <a:effectLst/>
              <a:uFillTx/>
              <a:latin typeface="+mn-lt"/>
              <a:ea typeface="+mn-ea"/>
              <a:cs typeface="+mn-cs"/>
              <a:sym typeface="Helvetica Neue Medium"/>
            </a:endParaRPr>
          </a:p>
        </p:txBody>
      </p:sp>
      <p:sp>
        <p:nvSpPr>
          <p:cNvPr id="15" name="Rectangle: Rounded Corners 14">
            <a:extLst>
              <a:ext uri="{FF2B5EF4-FFF2-40B4-BE49-F238E27FC236}">
                <a16:creationId xmlns:a16="http://schemas.microsoft.com/office/drawing/2014/main" id="{4729CF00-5C0F-B34E-636B-BE18845B6C5C}"/>
              </a:ext>
            </a:extLst>
          </p:cNvPr>
          <p:cNvSpPr/>
          <p:nvPr/>
        </p:nvSpPr>
        <p:spPr>
          <a:xfrm>
            <a:off x="904556" y="4113350"/>
            <a:ext cx="8096569" cy="21600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kumimoji="0" lang="en-US" sz="800" i="0" u="none" strike="noStrike" cap="none" spc="0" normalizeH="0" baseline="0">
                <a:ln>
                  <a:noFill/>
                </a:ln>
                <a:solidFill>
                  <a:srgbClr val="1F355E"/>
                </a:solidFill>
                <a:effectLst/>
                <a:uFillTx/>
                <a:latin typeface="+mn-lt"/>
                <a:ea typeface="+mn-ea"/>
                <a:cs typeface="+mn-cs"/>
                <a:sym typeface="Helvetica Neue Medium"/>
              </a:rPr>
              <a:t>Digital Training, Literacy </a:t>
            </a:r>
            <a:r>
              <a:rPr lang="en-US" sz="800">
                <a:solidFill>
                  <a:srgbClr val="1F355E"/>
                </a:solidFill>
                <a:latin typeface="+mn-lt"/>
                <a:ea typeface="+mn-ea"/>
                <a:cs typeface="+mn-cs"/>
                <a:sym typeface="Helvetica Neue Medium"/>
              </a:rPr>
              <a:t>&amp; Support</a:t>
            </a:r>
            <a:endParaRPr kumimoji="0" lang="en-US" sz="800" i="0" u="none" strike="noStrike" cap="none" spc="0" normalizeH="0" baseline="0">
              <a:ln>
                <a:noFill/>
              </a:ln>
              <a:solidFill>
                <a:srgbClr val="1F355E"/>
              </a:solidFill>
              <a:effectLst/>
              <a:uFillTx/>
              <a:latin typeface="+mn-lt"/>
              <a:ea typeface="+mn-ea"/>
              <a:cs typeface="+mn-cs"/>
              <a:sym typeface="Helvetica Neue Medium"/>
            </a:endParaRPr>
          </a:p>
        </p:txBody>
      </p:sp>
      <p:sp>
        <p:nvSpPr>
          <p:cNvPr id="16" name="Rectangle: Rounded Corners 15">
            <a:extLst>
              <a:ext uri="{FF2B5EF4-FFF2-40B4-BE49-F238E27FC236}">
                <a16:creationId xmlns:a16="http://schemas.microsoft.com/office/drawing/2014/main" id="{0FD547BC-1CAB-EF08-79EA-FE01A2124036}"/>
              </a:ext>
            </a:extLst>
          </p:cNvPr>
          <p:cNvSpPr/>
          <p:nvPr/>
        </p:nvSpPr>
        <p:spPr>
          <a:xfrm>
            <a:off x="7741559" y="4348203"/>
            <a:ext cx="1259566" cy="261418"/>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kumimoji="0" lang="en-US" sz="800" i="0" u="none" strike="noStrike" cap="none" spc="0" normalizeH="0" baseline="0">
                <a:ln>
                  <a:noFill/>
                </a:ln>
                <a:solidFill>
                  <a:srgbClr val="1F355E"/>
                </a:solidFill>
                <a:effectLst/>
                <a:uFillTx/>
                <a:latin typeface="+mn-lt"/>
                <a:ea typeface="+mn-ea"/>
                <a:cs typeface="+mn-cs"/>
                <a:sym typeface="Helvetica Neue Medium"/>
              </a:rPr>
              <a:t>Digital Services Workforce Strategy</a:t>
            </a:r>
          </a:p>
        </p:txBody>
      </p:sp>
      <p:sp>
        <p:nvSpPr>
          <p:cNvPr id="17" name="Rectangle: Rounded Corners 16">
            <a:extLst>
              <a:ext uri="{FF2B5EF4-FFF2-40B4-BE49-F238E27FC236}">
                <a16:creationId xmlns:a16="http://schemas.microsoft.com/office/drawing/2014/main" id="{2F84ED88-BC60-02BE-CD7F-59DCF9D276F8}"/>
              </a:ext>
            </a:extLst>
          </p:cNvPr>
          <p:cNvSpPr/>
          <p:nvPr/>
        </p:nvSpPr>
        <p:spPr>
          <a:xfrm>
            <a:off x="904556" y="4643412"/>
            <a:ext cx="8096569" cy="2165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kumimoji="0" lang="en-US" sz="800" i="0" u="none" strike="noStrike" cap="none" spc="0" normalizeH="0" baseline="0">
                <a:ln>
                  <a:noFill/>
                </a:ln>
                <a:solidFill>
                  <a:srgbClr val="1F355E"/>
                </a:solidFill>
                <a:effectLst/>
                <a:uFillTx/>
                <a:latin typeface="+mn-lt"/>
                <a:ea typeface="+mn-ea"/>
                <a:cs typeface="+mn-cs"/>
                <a:sym typeface="Helvetica Neue Medium"/>
              </a:rPr>
              <a:t>Clinical Digital Champions and Joint Ownership </a:t>
            </a:r>
          </a:p>
        </p:txBody>
      </p:sp>
      <p:sp>
        <p:nvSpPr>
          <p:cNvPr id="19" name="Title 1">
            <a:extLst>
              <a:ext uri="{FF2B5EF4-FFF2-40B4-BE49-F238E27FC236}">
                <a16:creationId xmlns:a16="http://schemas.microsoft.com/office/drawing/2014/main" id="{67AF0D57-8459-B965-2FBC-0477667579CC}"/>
              </a:ext>
            </a:extLst>
          </p:cNvPr>
          <p:cNvSpPr txBox="1">
            <a:spLocks/>
          </p:cNvSpPr>
          <p:nvPr/>
        </p:nvSpPr>
        <p:spPr>
          <a:xfrm>
            <a:off x="81886" y="-164431"/>
            <a:ext cx="8834327" cy="993775"/>
          </a:xfrm>
          <a:prstGeom prst="rect">
            <a:avLst/>
          </a:prstGeom>
        </p:spPr>
        <p:txBody>
          <a:bodyPr vert="horz" lIns="91440" tIns="45720" rIns="91440" bIns="45720" rtlCol="0" anchor="ctr">
            <a:normAutofit/>
          </a:bodyPr>
          <a:lstStyle>
            <a:lvl1pPr marL="0" marR="0" indent="0" algn="l" defTabSz="309563" rtl="0" latinLnBrk="0">
              <a:lnSpc>
                <a:spcPct val="100000"/>
              </a:lnSpc>
              <a:spcBef>
                <a:spcPts val="0"/>
              </a:spcBef>
              <a:spcAft>
                <a:spcPts val="0"/>
              </a:spcAft>
              <a:buClrTx/>
              <a:buSzTx/>
              <a:buFontTx/>
              <a:buNone/>
              <a:tabLst/>
              <a:defRPr sz="32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2pPr>
            <a:lvl3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3pPr>
            <a:lvl4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4pPr>
            <a:lvl5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5pPr>
            <a:lvl6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6pPr>
            <a:lvl7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7pPr>
            <a:lvl8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8pPr>
            <a:lvl9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9pPr>
          </a:lstStyle>
          <a:p>
            <a:pPr hangingPunct="1"/>
            <a:endParaRPr lang="en-US" sz="2400"/>
          </a:p>
        </p:txBody>
      </p:sp>
      <p:sp>
        <p:nvSpPr>
          <p:cNvPr id="4" name="Rectangle: Rounded Corners 3">
            <a:extLst>
              <a:ext uri="{FF2B5EF4-FFF2-40B4-BE49-F238E27FC236}">
                <a16:creationId xmlns:a16="http://schemas.microsoft.com/office/drawing/2014/main" id="{56D29292-A80B-337F-D7F5-CF9CF664AB1D}"/>
              </a:ext>
            </a:extLst>
          </p:cNvPr>
          <p:cNvSpPr/>
          <p:nvPr/>
        </p:nvSpPr>
        <p:spPr>
          <a:xfrm>
            <a:off x="2108579" y="1810363"/>
            <a:ext cx="5957248" cy="216000"/>
          </a:xfrm>
          <a:prstGeom prst="roundRect">
            <a:avLst/>
          </a:prstGeom>
          <a:solidFill>
            <a:srgbClr val="FFE588">
              <a:alpha val="26000"/>
            </a:srgbClr>
          </a:solidFill>
          <a:ln w="12700" cap="flat">
            <a:solidFill>
              <a:srgbClr val="FFE588"/>
            </a:solidFill>
            <a:prstDash val="sys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endParaRPr kumimoji="0" lang="en-US" sz="800" i="0" u="none" strike="noStrike" cap="none" spc="0" normalizeH="0" baseline="0">
              <a:ln>
                <a:noFill/>
              </a:ln>
              <a:solidFill>
                <a:schemeClr val="bg1"/>
              </a:solidFill>
              <a:effectLst/>
              <a:uFillTx/>
              <a:latin typeface="+mn-lt"/>
              <a:ea typeface="+mn-ea"/>
              <a:cs typeface="+mn-cs"/>
              <a:sym typeface="Helvetica Neue Medium"/>
            </a:endParaRPr>
          </a:p>
        </p:txBody>
      </p:sp>
      <p:sp>
        <p:nvSpPr>
          <p:cNvPr id="12" name="Rectangle: Rounded Corners 11">
            <a:extLst>
              <a:ext uri="{FF2B5EF4-FFF2-40B4-BE49-F238E27FC236}">
                <a16:creationId xmlns:a16="http://schemas.microsoft.com/office/drawing/2014/main" id="{20A3F106-50FC-ED39-BF6D-DC93B29963D2}"/>
              </a:ext>
            </a:extLst>
          </p:cNvPr>
          <p:cNvSpPr/>
          <p:nvPr/>
        </p:nvSpPr>
        <p:spPr>
          <a:xfrm>
            <a:off x="7743905" y="1810363"/>
            <a:ext cx="1257220" cy="216000"/>
          </a:xfrm>
          <a:prstGeom prst="roundRect">
            <a:avLst/>
          </a:prstGeom>
          <a:solidFill>
            <a:srgbClr val="FFE588"/>
          </a:solidFill>
          <a:ln w="12700"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US" sz="800">
                <a:solidFill>
                  <a:srgbClr val="1F355E"/>
                </a:solidFill>
                <a:latin typeface="+mn-lt"/>
                <a:ea typeface="+mn-ea"/>
                <a:cs typeface="+mn-cs"/>
              </a:rPr>
              <a:t>BI Capability </a:t>
            </a:r>
            <a:endParaRPr kumimoji="0" lang="en-US" sz="800" i="0" u="none" strike="noStrike" cap="none" spc="0" normalizeH="0" baseline="0">
              <a:ln>
                <a:noFill/>
              </a:ln>
              <a:solidFill>
                <a:srgbClr val="1F355E"/>
              </a:solidFill>
              <a:effectLst/>
              <a:uFillTx/>
              <a:latin typeface="+mn-lt"/>
              <a:ea typeface="+mn-ea"/>
              <a:cs typeface="+mn-cs"/>
              <a:sym typeface="Helvetica Neue Medium"/>
            </a:endParaRPr>
          </a:p>
        </p:txBody>
      </p:sp>
      <p:sp>
        <p:nvSpPr>
          <p:cNvPr id="3" name="Rectangle: Rounded Corners 2">
            <a:extLst>
              <a:ext uri="{FF2B5EF4-FFF2-40B4-BE49-F238E27FC236}">
                <a16:creationId xmlns:a16="http://schemas.microsoft.com/office/drawing/2014/main" id="{0EE65F78-E632-B8D8-4DBD-F6513EB11FDA}"/>
              </a:ext>
            </a:extLst>
          </p:cNvPr>
          <p:cNvSpPr/>
          <p:nvPr/>
        </p:nvSpPr>
        <p:spPr>
          <a:xfrm>
            <a:off x="916269" y="1810363"/>
            <a:ext cx="1257220" cy="216000"/>
          </a:xfrm>
          <a:prstGeom prst="roundRect">
            <a:avLst/>
          </a:prstGeom>
          <a:solidFill>
            <a:srgbClr val="FFE588"/>
          </a:solidFill>
          <a:ln w="12700"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US" sz="800">
                <a:solidFill>
                  <a:srgbClr val="1F355E"/>
                </a:solidFill>
                <a:latin typeface="+mn-lt"/>
                <a:ea typeface="+mn-ea"/>
                <a:cs typeface="+mn-cs"/>
              </a:rPr>
              <a:t>BI Capability </a:t>
            </a:r>
            <a:endParaRPr kumimoji="0" lang="en-US" sz="800" i="0" u="none" strike="noStrike" cap="none" spc="0" normalizeH="0" baseline="0">
              <a:ln>
                <a:noFill/>
              </a:ln>
              <a:solidFill>
                <a:srgbClr val="1F355E"/>
              </a:solidFill>
              <a:effectLst/>
              <a:uFillTx/>
              <a:latin typeface="+mn-lt"/>
              <a:ea typeface="+mn-ea"/>
              <a:cs typeface="+mn-cs"/>
              <a:sym typeface="Helvetica Neue Medium"/>
            </a:endParaRPr>
          </a:p>
        </p:txBody>
      </p:sp>
      <p:grpSp>
        <p:nvGrpSpPr>
          <p:cNvPr id="26" name="Group 25">
            <a:extLst>
              <a:ext uri="{FF2B5EF4-FFF2-40B4-BE49-F238E27FC236}">
                <a16:creationId xmlns:a16="http://schemas.microsoft.com/office/drawing/2014/main" id="{1EB62DEC-8ED3-B6E5-2CB8-12C9E386859F}"/>
              </a:ext>
            </a:extLst>
          </p:cNvPr>
          <p:cNvGrpSpPr/>
          <p:nvPr/>
        </p:nvGrpSpPr>
        <p:grpSpPr>
          <a:xfrm>
            <a:off x="-1" y="-5787"/>
            <a:ext cx="9143998" cy="165595"/>
            <a:chOff x="374266" y="2474302"/>
            <a:chExt cx="13719657" cy="820603"/>
          </a:xfrm>
        </p:grpSpPr>
        <p:sp>
          <p:nvSpPr>
            <p:cNvPr id="27" name="Arrow: Pentagon 26">
              <a:extLst>
                <a:ext uri="{FF2B5EF4-FFF2-40B4-BE49-F238E27FC236}">
                  <a16:creationId xmlns:a16="http://schemas.microsoft.com/office/drawing/2014/main" id="{AFF86A83-A239-FE84-4419-31EC53F32200}"/>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8" name="Arrow: Chevron 27">
              <a:extLst>
                <a:ext uri="{FF2B5EF4-FFF2-40B4-BE49-F238E27FC236}">
                  <a16:creationId xmlns:a16="http://schemas.microsoft.com/office/drawing/2014/main" id="{C3977E4F-581B-AF55-CDF6-5D27544F17E6}"/>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9" name="Arrow: Chevron 28">
              <a:extLst>
                <a:ext uri="{FF2B5EF4-FFF2-40B4-BE49-F238E27FC236}">
                  <a16:creationId xmlns:a16="http://schemas.microsoft.com/office/drawing/2014/main" id="{48A266B5-DFB9-19B0-4C9C-C91FCCFBAC06}"/>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30" name="Arrow: Chevron 29">
              <a:extLst>
                <a:ext uri="{FF2B5EF4-FFF2-40B4-BE49-F238E27FC236}">
                  <a16:creationId xmlns:a16="http://schemas.microsoft.com/office/drawing/2014/main" id="{EA5C17F6-5D73-B085-B83D-A945C009771E}"/>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31" name="Arrow: Chevron 30">
              <a:extLst>
                <a:ext uri="{FF2B5EF4-FFF2-40B4-BE49-F238E27FC236}">
                  <a16:creationId xmlns:a16="http://schemas.microsoft.com/office/drawing/2014/main" id="{08F04213-5A21-BD87-ED45-F558371A617C}"/>
                </a:ext>
              </a:extLst>
            </p:cNvPr>
            <p:cNvSpPr/>
            <p:nvPr/>
          </p:nvSpPr>
          <p:spPr>
            <a:xfrm>
              <a:off x="9329198"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32" name="Arrow: Chevron 31">
              <a:extLst>
                <a:ext uri="{FF2B5EF4-FFF2-40B4-BE49-F238E27FC236}">
                  <a16:creationId xmlns:a16="http://schemas.microsoft.com/office/drawing/2014/main" id="{7A5CE459-0D6F-E6A6-C602-0B3C5CFC60C6}"/>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grpSp>
        <p:nvGrpSpPr>
          <p:cNvPr id="34" name="Group 33">
            <a:extLst>
              <a:ext uri="{FF2B5EF4-FFF2-40B4-BE49-F238E27FC236}">
                <a16:creationId xmlns:a16="http://schemas.microsoft.com/office/drawing/2014/main" id="{A9918AF4-603B-C599-302D-AA92BD7491C2}"/>
              </a:ext>
            </a:extLst>
          </p:cNvPr>
          <p:cNvGrpSpPr/>
          <p:nvPr/>
        </p:nvGrpSpPr>
        <p:grpSpPr>
          <a:xfrm>
            <a:off x="-1" y="0"/>
            <a:ext cx="9143998" cy="165595"/>
            <a:chOff x="374266" y="2474302"/>
            <a:chExt cx="13719657" cy="820603"/>
          </a:xfrm>
        </p:grpSpPr>
        <p:sp>
          <p:nvSpPr>
            <p:cNvPr id="20" name="Arrow: Pentagon 19">
              <a:extLst>
                <a:ext uri="{FF2B5EF4-FFF2-40B4-BE49-F238E27FC236}">
                  <a16:creationId xmlns:a16="http://schemas.microsoft.com/office/drawing/2014/main" id="{4CD37832-C994-7C4C-EB0C-7ACE0A1EB786}"/>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21" name="Arrow: Chevron 20">
              <a:extLst>
                <a:ext uri="{FF2B5EF4-FFF2-40B4-BE49-F238E27FC236}">
                  <a16:creationId xmlns:a16="http://schemas.microsoft.com/office/drawing/2014/main" id="{151728DE-05CE-5CF5-97C2-3259BC3B6DB3}"/>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22" name="Arrow: Chevron 21">
              <a:extLst>
                <a:ext uri="{FF2B5EF4-FFF2-40B4-BE49-F238E27FC236}">
                  <a16:creationId xmlns:a16="http://schemas.microsoft.com/office/drawing/2014/main" id="{8CD28446-5BD3-6B0D-435F-23855D4CCAC1}"/>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23" name="Arrow: Chevron 22">
              <a:extLst>
                <a:ext uri="{FF2B5EF4-FFF2-40B4-BE49-F238E27FC236}">
                  <a16:creationId xmlns:a16="http://schemas.microsoft.com/office/drawing/2014/main" id="{3AEC3708-AECD-BFDF-877C-810312F951CE}"/>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24" name="Arrow: Chevron 23">
              <a:extLst>
                <a:ext uri="{FF2B5EF4-FFF2-40B4-BE49-F238E27FC236}">
                  <a16:creationId xmlns:a16="http://schemas.microsoft.com/office/drawing/2014/main" id="{59E4BB7C-D3BA-3FB6-DCD1-6B819C8AE6BA}"/>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25" name="Arrow: Chevron 24">
              <a:extLst>
                <a:ext uri="{FF2B5EF4-FFF2-40B4-BE49-F238E27FC236}">
                  <a16:creationId xmlns:a16="http://schemas.microsoft.com/office/drawing/2014/main" id="{F349EE5B-437F-1062-658D-6DC1CF1D0CA4}"/>
                </a:ext>
              </a:extLst>
            </p:cNvPr>
            <p:cNvSpPr/>
            <p:nvPr/>
          </p:nvSpPr>
          <p:spPr>
            <a:xfrm>
              <a:off x="11606442"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33" name="TextBox 32">
            <a:extLst>
              <a:ext uri="{FF2B5EF4-FFF2-40B4-BE49-F238E27FC236}">
                <a16:creationId xmlns:a16="http://schemas.microsoft.com/office/drawing/2014/main" id="{F8857456-69FC-E5A1-16CF-EED8643CF3FA}"/>
              </a:ext>
            </a:extLst>
          </p:cNvPr>
          <p:cNvSpPr txBox="1"/>
          <p:nvPr/>
        </p:nvSpPr>
        <p:spPr>
          <a:xfrm>
            <a:off x="57150" y="199538"/>
            <a:ext cx="8243886"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ctr" anchorCtr="0" forceAA="0" compatLnSpc="1">
            <a:prstTxWarp prst="textNoShape">
              <a:avLst/>
            </a:prstTxWarp>
            <a:spAutoFit/>
          </a:bodyPr>
          <a:lstStyle/>
          <a:p>
            <a:pPr algn="l" defTabSz="825500"/>
            <a:r>
              <a:rPr lang="en-GB" sz="1800">
                <a:solidFill>
                  <a:srgbClr val="1F355E"/>
                </a:solidFill>
                <a:latin typeface="Arial Black"/>
                <a:cs typeface="Arial"/>
              </a:rPr>
              <a:t>Key Solutions Across the Five Clinical Programmes</a:t>
            </a:r>
            <a:r>
              <a:rPr lang="en-US" sz="1800">
                <a:latin typeface="Arial Black"/>
                <a:cs typeface="Arial"/>
              </a:rPr>
              <a:t>​</a:t>
            </a:r>
            <a:endParaRPr lang="en-US" sz="1800"/>
          </a:p>
        </p:txBody>
      </p:sp>
    </p:spTree>
    <p:extLst>
      <p:ext uri="{BB962C8B-B14F-4D97-AF65-F5344CB8AC3E}">
        <p14:creationId xmlns:p14="http://schemas.microsoft.com/office/powerpoint/2010/main" val="3860199309"/>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7C3CD3-6797-149A-ED51-557D8257973A}"/>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36A41EBA-9109-68F7-596E-463A6159CAF0}"/>
              </a:ext>
            </a:extLst>
          </p:cNvPr>
          <p:cNvSpPr/>
          <p:nvPr/>
        </p:nvSpPr>
        <p:spPr>
          <a:xfrm>
            <a:off x="142876" y="580906"/>
            <a:ext cx="4497525" cy="4320000"/>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algn="l" defTabSz="825479" hangingPunct="1"/>
            <a:r>
              <a:rPr lang="en-GB" sz="800" b="0" kern="1200">
                <a:solidFill>
                  <a:srgbClr val="1F355E"/>
                </a:solidFill>
                <a:latin typeface="Arial" panose="020B0604020202020204" pitchFamily="34" charset="0"/>
                <a:ea typeface="+mn-ea"/>
                <a:cs typeface="Arial" panose="020B0604020202020204" pitchFamily="34" charset="0"/>
                <a:sym typeface="Helvetica Neue Medium"/>
              </a:rPr>
              <a:t>Digital transformation sits within the context of a complex and constrained financial landscape both for SBU and for NHS Wales more broadly. However, to achieve the service-led digitally-enabled transformation set out in this vision, a considerable increase in investment into digital, data and technology will be required. Digital experts suggest that allocating 5-10% of total Health Board income to digital and data is the benchmark for achieving Digital Transformation and reaching HIMSS Stage 7. This is much higher than the current annual spend on Data and Digital at SBU of just over 2%.</a:t>
            </a:r>
          </a:p>
          <a:p>
            <a:pPr algn="l" defTabSz="825479"/>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a:p>
            <a:pPr algn="l" defTabSz="825479" hangingPunct="1"/>
            <a:r>
              <a:rPr lang="en-GB" sz="800" b="0" kern="1200">
                <a:solidFill>
                  <a:srgbClr val="1F355E"/>
                </a:solidFill>
                <a:latin typeface="Arial" panose="020B0604020202020204" pitchFamily="34" charset="0"/>
                <a:ea typeface="+mn-ea"/>
                <a:cs typeface="Arial" panose="020B0604020202020204" pitchFamily="34" charset="0"/>
                <a:sym typeface="Helvetica Neue Medium"/>
              </a:rPr>
              <a:t>Given that SBU is already making good progress against higher HIMSS levels, we believe that SBU can achieve our digital vision by allocating less that the suggested 5-10% of Health Board budget (~£1.16bn). The financial modelling suggests that an increase from £23 million per annum in spending on Digital and Data to £54 million per annum over the next 10 years will be required to achieve the Digital vision. This represents an increase from ~2.0% of the total Health Board budget to ~4.6%. This spending is made up of:</a:t>
            </a:r>
          </a:p>
          <a:p>
            <a:pPr algn="l" defTabSz="825479" hangingPunct="1"/>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a:p>
            <a:pPr marL="228594" indent="-228594" algn="l" defTabSz="825479">
              <a:buFont typeface="+mj-lt"/>
              <a:buAutoNum type="arabicPeriod"/>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Baseline Spending: The spending required to sustain the current Digital Services initiatives including re-procurement and replacement of existing systems. It represents the spending required to ‘keep the lights on’ for existing Digital solutions</a:t>
            </a:r>
          </a:p>
          <a:p>
            <a:pPr marL="228594" indent="-228594" algn="l" defTabSz="825479">
              <a:buFont typeface="+mj-lt"/>
              <a:buAutoNum type="arabicPeriod"/>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Digital Strategy Solutions: The additional investment required to deliver the  digital transformation required to enable the delivering of the One Bay Way</a:t>
            </a:r>
          </a:p>
          <a:p>
            <a:pPr algn="l" defTabSz="825479" hangingPunct="1"/>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a:p>
            <a:pPr algn="l" defTabSz="825479" hangingPunct="1"/>
            <a:r>
              <a:rPr lang="en-GB" sz="800" b="0" kern="1200">
                <a:solidFill>
                  <a:srgbClr val="1F355E"/>
                </a:solidFill>
                <a:latin typeface="Arial" panose="020B0604020202020204" pitchFamily="34" charset="0"/>
                <a:ea typeface="+mn-ea"/>
                <a:cs typeface="Arial" panose="020B0604020202020204" pitchFamily="34" charset="0"/>
                <a:sym typeface="Helvetica Neue Medium"/>
              </a:rPr>
              <a:t>Furthermore, there is an expectation that Digital Services costs will progressively decrease their dependency on capital funding, transitioning further towards revenue funding as SBU adopts a cloud-first approach, in line with WG and NHS Wales strategy. </a:t>
            </a:r>
          </a:p>
          <a:p>
            <a:pPr algn="l" defTabSz="825479" hangingPunct="1"/>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a:p>
            <a:pPr algn="l" defTabSz="825479" hangingPunct="1"/>
            <a:r>
              <a:rPr lang="en-GB" sz="800" b="0" kern="1200">
                <a:solidFill>
                  <a:srgbClr val="1F355E"/>
                </a:solidFill>
                <a:latin typeface="Arial"/>
                <a:ea typeface="+mn-ea"/>
                <a:cs typeface="Arial"/>
                <a:sym typeface="Helvetica Neue Medium"/>
              </a:rPr>
              <a:t>The pace of change and delivery of the strategy will have to be set in the context of the availability of funding and the speed in which the organisation is able to increase the proportion of its budget allocated to digital transformation and solutions.  The plan that has been set out is ambitious and describes a rapid acceleration towards embedding digital ways of working throughout our service delivery, with the goal of providing the highest quality care. Whilst this is a statement of intent and commitment of the Health Board to the Digital journey it is acknowledged there are likely times where investments will need to prioritised and assessed, in light of service demands and other economic factors, that may impact on the pace of delivery. </a:t>
            </a:r>
            <a:r>
              <a:rPr lang="en-GB" sz="800" b="0" kern="1200">
                <a:solidFill>
                  <a:srgbClr val="1F355E"/>
                </a:solidFill>
                <a:latin typeface="Arial"/>
                <a:ea typeface="+mn-ea"/>
                <a:cs typeface="Arial"/>
              </a:rPr>
              <a:t>Funding requirements will be identified via the IMTP process and justified via local and national business cases as appropriate. </a:t>
            </a:r>
          </a:p>
          <a:p>
            <a:pPr algn="l" defTabSz="825479"/>
            <a:endParaRPr lang="en-GB" sz="800" b="0" kern="1200">
              <a:solidFill>
                <a:srgbClr val="1F355E"/>
              </a:solidFill>
              <a:latin typeface="Arial"/>
              <a:ea typeface="+mn-ea"/>
              <a:cs typeface="Arial"/>
            </a:endParaRPr>
          </a:p>
          <a:p>
            <a:pPr algn="l" defTabSz="825479" hangingPunct="1"/>
            <a:endParaRPr lang="en-GB" sz="800" b="0" kern="1200">
              <a:solidFill>
                <a:srgbClr val="1F355E"/>
              </a:solidFill>
              <a:latin typeface="Arial" panose="020B0604020202020204" pitchFamily="34" charset="0"/>
              <a:ea typeface="+mn-ea"/>
              <a:cs typeface="Arial" panose="020B0604020202020204" pitchFamily="34" charset="0"/>
            </a:endParaRPr>
          </a:p>
          <a:p>
            <a:pPr algn="l" defTabSz="825479" hangingPunct="1"/>
            <a:endParaRPr lang="en-GB" sz="800" b="0" kern="1200">
              <a:solidFill>
                <a:sysClr val="windowText" lastClr="000000"/>
              </a:solidFill>
              <a:latin typeface="Aptos" panose="02110004020202020204"/>
              <a:ea typeface="+mn-ea"/>
              <a:cs typeface="+mn-cs"/>
            </a:endParaRPr>
          </a:p>
          <a:p>
            <a:pPr marL="228594" indent="-228594" algn="l" defTabSz="825479">
              <a:buFont typeface="+mj-lt"/>
              <a:buAutoNum type="arabicPeriod"/>
            </a:pPr>
            <a:endParaRPr lang="en-GB" sz="800" b="0" kern="1200">
              <a:solidFill>
                <a:sysClr val="windowText" lastClr="000000"/>
              </a:solidFill>
              <a:latin typeface="Aptos" panose="02110004020202020204"/>
              <a:ea typeface="+mn-ea"/>
              <a:cs typeface="+mn-cs"/>
            </a:endParaRPr>
          </a:p>
        </p:txBody>
      </p:sp>
      <p:sp>
        <p:nvSpPr>
          <p:cNvPr id="7" name="TextBox 6">
            <a:extLst>
              <a:ext uri="{FF2B5EF4-FFF2-40B4-BE49-F238E27FC236}">
                <a16:creationId xmlns:a16="http://schemas.microsoft.com/office/drawing/2014/main" id="{9CCC21AD-DF8F-CDFC-6CC7-0D98FB027812}"/>
              </a:ext>
            </a:extLst>
          </p:cNvPr>
          <p:cNvSpPr txBox="1"/>
          <p:nvPr/>
        </p:nvSpPr>
        <p:spPr>
          <a:xfrm>
            <a:off x="4476271" y="538992"/>
            <a:ext cx="753929"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825479"/>
            <a:r>
              <a:rPr lang="en-GB" sz="700" i="1" kern="1200">
                <a:solidFill>
                  <a:prstClr val="white"/>
                </a:solidFill>
              </a:rPr>
              <a:t>2023/24</a:t>
            </a:r>
          </a:p>
        </p:txBody>
      </p:sp>
      <p:sp>
        <p:nvSpPr>
          <p:cNvPr id="6" name="Rectangle 5">
            <a:extLst>
              <a:ext uri="{FF2B5EF4-FFF2-40B4-BE49-F238E27FC236}">
                <a16:creationId xmlns:a16="http://schemas.microsoft.com/office/drawing/2014/main" id="{1755FCD7-5C58-8199-9CFA-B53718F0EEE5}"/>
              </a:ext>
            </a:extLst>
          </p:cNvPr>
          <p:cNvSpPr/>
          <p:nvPr/>
        </p:nvSpPr>
        <p:spPr>
          <a:xfrm>
            <a:off x="4924614" y="3918088"/>
            <a:ext cx="2087492" cy="963846"/>
          </a:xfrm>
          <a:prstGeom prst="rect">
            <a:avLst/>
          </a:prstGeom>
          <a:solidFill>
            <a:schemeClr val="accent6">
              <a:lumMod val="20000"/>
              <a:lumOff val="80000"/>
            </a:schemeClr>
          </a:solid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0" numCol="1" spcCol="38100" rtlCol="0" anchor="ctr">
            <a:noAutofit/>
          </a:bodyPr>
          <a:lstStyle/>
          <a:p>
            <a:pPr defTabSz="825479"/>
            <a:r>
              <a:rPr lang="en-GB" sz="1050" b="0" kern="1200">
                <a:solidFill>
                  <a:prstClr val="white"/>
                </a:solidFill>
                <a:latin typeface="Arial" panose="020B0604020202020204" pitchFamily="34" charset="0"/>
                <a:ea typeface="+mn-ea"/>
                <a:cs typeface="Arial" panose="020B0604020202020204" pitchFamily="34" charset="0"/>
                <a:sym typeface="Helvetica Neue Medium"/>
              </a:rPr>
              <a:t>2035/36</a:t>
            </a:r>
          </a:p>
          <a:p>
            <a:pPr defTabSz="825479"/>
            <a:r>
              <a:rPr lang="en-GB" sz="2100" b="0" kern="1200">
                <a:solidFill>
                  <a:prstClr val="white"/>
                </a:solidFill>
                <a:latin typeface="Arial" panose="020B0604020202020204" pitchFamily="34" charset="0"/>
                <a:ea typeface="+mn-ea"/>
                <a:cs typeface="Arial" panose="020B0604020202020204" pitchFamily="34" charset="0"/>
                <a:sym typeface="Helvetica Neue Medium"/>
              </a:rPr>
              <a:t>£54 million</a:t>
            </a:r>
          </a:p>
          <a:p>
            <a:pPr defTabSz="825479"/>
            <a:r>
              <a:rPr lang="en-GB" sz="1050" b="0" kern="1200">
                <a:solidFill>
                  <a:prstClr val="white"/>
                </a:solidFill>
                <a:latin typeface="Arial" panose="020B0604020202020204" pitchFamily="34" charset="0"/>
                <a:ea typeface="+mn-ea"/>
                <a:cs typeface="Arial" panose="020B0604020202020204" pitchFamily="34" charset="0"/>
                <a:sym typeface="Helvetica Neue Medium"/>
              </a:rPr>
              <a:t>total spend on Digital and Data, equal to ~4.6% of total annual Health Board budget</a:t>
            </a:r>
          </a:p>
        </p:txBody>
      </p:sp>
      <p:sp>
        <p:nvSpPr>
          <p:cNvPr id="8" name="TextBox 7">
            <a:extLst>
              <a:ext uri="{FF2B5EF4-FFF2-40B4-BE49-F238E27FC236}">
                <a16:creationId xmlns:a16="http://schemas.microsoft.com/office/drawing/2014/main" id="{D56647E0-5C2C-B831-4955-2206E10CFE74}"/>
              </a:ext>
            </a:extLst>
          </p:cNvPr>
          <p:cNvSpPr txBox="1"/>
          <p:nvPr/>
        </p:nvSpPr>
        <p:spPr>
          <a:xfrm>
            <a:off x="5902216" y="643026"/>
            <a:ext cx="753929"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825479"/>
            <a:r>
              <a:rPr lang="en-GB" sz="800" i="1" kern="1200">
                <a:solidFill>
                  <a:prstClr val="white"/>
                </a:solidFill>
              </a:rPr>
              <a:t>2035/36</a:t>
            </a:r>
          </a:p>
        </p:txBody>
      </p:sp>
      <p:sp>
        <p:nvSpPr>
          <p:cNvPr id="4" name="TextBox 3">
            <a:extLst>
              <a:ext uri="{FF2B5EF4-FFF2-40B4-BE49-F238E27FC236}">
                <a16:creationId xmlns:a16="http://schemas.microsoft.com/office/drawing/2014/main" id="{4C3AA5D1-A58D-E7F0-275B-8515887AB645}"/>
              </a:ext>
            </a:extLst>
          </p:cNvPr>
          <p:cNvSpPr txBox="1"/>
          <p:nvPr/>
        </p:nvSpPr>
        <p:spPr>
          <a:xfrm>
            <a:off x="96761" y="4973190"/>
            <a:ext cx="527831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ctr" anchorCtr="0" forceAA="0" compatLnSpc="1">
            <a:prstTxWarp prst="textNoShape">
              <a:avLst/>
            </a:prstTxWarp>
            <a:spAutoFit/>
          </a:bodyPr>
          <a:lstStyle/>
          <a:p>
            <a:pPr algn="l" defTabSz="825479"/>
            <a:r>
              <a:rPr lang="en-GB" sz="800" b="0" kern="1200">
                <a:solidFill>
                  <a:prstClr val="black"/>
                </a:solidFill>
                <a:latin typeface="Helvetica Neue Medium"/>
                <a:ea typeface="+mn-ea"/>
                <a:cs typeface="Arial"/>
              </a:rPr>
              <a:t>​</a:t>
            </a:r>
          </a:p>
        </p:txBody>
      </p:sp>
      <p:sp>
        <p:nvSpPr>
          <p:cNvPr id="30" name="Title 1">
            <a:extLst>
              <a:ext uri="{FF2B5EF4-FFF2-40B4-BE49-F238E27FC236}">
                <a16:creationId xmlns:a16="http://schemas.microsoft.com/office/drawing/2014/main" id="{E15E7EDD-3906-BB00-8C20-67493189758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defTabSz="309555" hangingPunct="1"/>
            <a:r>
              <a:rPr lang="en-US" sz="1400" kern="1200">
                <a:solidFill>
                  <a:srgbClr val="1F355E"/>
                </a:solidFill>
                <a:latin typeface="Arial Black" panose="020B0A04020102020204" pitchFamily="34" charset="0"/>
              </a:rPr>
              <a:t>Indicative Investment Requirement for Digitally Enabling The One Bay Way</a:t>
            </a:r>
          </a:p>
        </p:txBody>
      </p:sp>
      <p:sp>
        <p:nvSpPr>
          <p:cNvPr id="3" name="Callout: Down Arrow 2">
            <a:extLst>
              <a:ext uri="{FF2B5EF4-FFF2-40B4-BE49-F238E27FC236}">
                <a16:creationId xmlns:a16="http://schemas.microsoft.com/office/drawing/2014/main" id="{ACCB1B24-597E-B022-5838-6D1CC118BF27}"/>
              </a:ext>
            </a:extLst>
          </p:cNvPr>
          <p:cNvSpPr/>
          <p:nvPr/>
        </p:nvSpPr>
        <p:spPr>
          <a:xfrm>
            <a:off x="4924615" y="580906"/>
            <a:ext cx="2087492" cy="1600718"/>
          </a:xfrm>
          <a:prstGeom prst="downArrowCallout">
            <a:avLst/>
          </a:prstGeom>
          <a:solidFill>
            <a:srgbClr val="2AA05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hangingPunct="1"/>
            <a:r>
              <a:rPr lang="en-GB" sz="1050" b="0" kern="1200">
                <a:solidFill>
                  <a:prstClr val="white"/>
                </a:solidFill>
                <a:latin typeface="Arial" panose="020B0604020202020204" pitchFamily="34" charset="0"/>
                <a:cs typeface="Arial" panose="020B0604020202020204" pitchFamily="34" charset="0"/>
              </a:rPr>
              <a:t>2023/24</a:t>
            </a:r>
          </a:p>
          <a:p>
            <a:pPr defTabSz="685800" hangingPunct="1"/>
            <a:r>
              <a:rPr lang="en-GB" sz="2100" b="0" kern="1200">
                <a:solidFill>
                  <a:prstClr val="white"/>
                </a:solidFill>
                <a:latin typeface="Arial" panose="020B0604020202020204" pitchFamily="34" charset="0"/>
                <a:cs typeface="Arial" panose="020B0604020202020204" pitchFamily="34" charset="0"/>
              </a:rPr>
              <a:t>£23 million pa</a:t>
            </a:r>
          </a:p>
          <a:p>
            <a:pPr defTabSz="685800" hangingPunct="1"/>
            <a:r>
              <a:rPr lang="en-GB" sz="1050" b="0" kern="1200">
                <a:solidFill>
                  <a:prstClr val="white"/>
                </a:solidFill>
                <a:latin typeface="Arial" panose="020B0604020202020204" pitchFamily="34" charset="0"/>
                <a:cs typeface="Arial" panose="020B0604020202020204" pitchFamily="34" charset="0"/>
              </a:rPr>
              <a:t>total spend on Digital and Data, equal to ~2.0% of total annual Health Board budget</a:t>
            </a:r>
          </a:p>
        </p:txBody>
      </p:sp>
      <p:sp>
        <p:nvSpPr>
          <p:cNvPr id="10" name="Callout: Down Arrow 9">
            <a:extLst>
              <a:ext uri="{FF2B5EF4-FFF2-40B4-BE49-F238E27FC236}">
                <a16:creationId xmlns:a16="http://schemas.microsoft.com/office/drawing/2014/main" id="{D1537B6F-3FBC-B036-1E33-89ABB3A2A918}"/>
              </a:ext>
            </a:extLst>
          </p:cNvPr>
          <p:cNvSpPr/>
          <p:nvPr/>
        </p:nvSpPr>
        <p:spPr>
          <a:xfrm>
            <a:off x="4924615" y="2201211"/>
            <a:ext cx="2087492" cy="1716877"/>
          </a:xfrm>
          <a:prstGeom prst="downArrowCallou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hangingPunct="1"/>
            <a:endParaRPr lang="en-GB" sz="1200" b="0" kern="1200">
              <a:solidFill>
                <a:prstClr val="white"/>
              </a:solidFill>
              <a:latin typeface="Aptos" panose="02110004020202020204"/>
            </a:endParaRPr>
          </a:p>
        </p:txBody>
      </p:sp>
      <p:sp>
        <p:nvSpPr>
          <p:cNvPr id="13" name="TextBox 12">
            <a:extLst>
              <a:ext uri="{FF2B5EF4-FFF2-40B4-BE49-F238E27FC236}">
                <a16:creationId xmlns:a16="http://schemas.microsoft.com/office/drawing/2014/main" id="{9D56BBE9-39FD-6597-DDF5-C44985C1C52B}"/>
              </a:ext>
            </a:extLst>
          </p:cNvPr>
          <p:cNvSpPr txBox="1"/>
          <p:nvPr/>
        </p:nvSpPr>
        <p:spPr>
          <a:xfrm>
            <a:off x="4924614" y="2200540"/>
            <a:ext cx="2087492" cy="507831"/>
          </a:xfrm>
          <a:prstGeom prst="rect">
            <a:avLst/>
          </a:prstGeom>
          <a:solidFill>
            <a:schemeClr val="accent6">
              <a:lumMod val="60000"/>
              <a:lumOff val="40000"/>
            </a:schemeClr>
          </a:solidFill>
        </p:spPr>
        <p:txBody>
          <a:bodyPr wrap="square" rtlCol="0">
            <a:spAutoFit/>
          </a:bodyPr>
          <a:lstStyle/>
          <a:p>
            <a:pPr defTabSz="685800" hangingPunct="1"/>
            <a:r>
              <a:rPr lang="en-GB" sz="900" b="0" kern="1200">
                <a:solidFill>
                  <a:prstClr val="white"/>
                </a:solidFill>
                <a:latin typeface="Arial" panose="020B0604020202020204" pitchFamily="34" charset="0"/>
                <a:ea typeface="+mn-ea"/>
                <a:cs typeface="Arial" panose="020B0604020202020204" pitchFamily="34" charset="0"/>
              </a:rPr>
              <a:t>£16m pa increase in baseline spending for existing/replacement</a:t>
            </a:r>
          </a:p>
          <a:p>
            <a:pPr defTabSz="685800" hangingPunct="1"/>
            <a:r>
              <a:rPr lang="en-GB" sz="900" b="0" kern="1200">
                <a:solidFill>
                  <a:prstClr val="white"/>
                </a:solidFill>
                <a:latin typeface="Arial" panose="020B0604020202020204" pitchFamily="34" charset="0"/>
                <a:ea typeface="+mn-ea"/>
                <a:cs typeface="Arial" panose="020B0604020202020204" pitchFamily="34" charset="0"/>
              </a:rPr>
              <a:t> digital solutions</a:t>
            </a:r>
            <a:r>
              <a:rPr lang="en-GB" sz="900" b="0" kern="1200">
                <a:solidFill>
                  <a:prstClr val="white"/>
                </a:solidFill>
                <a:latin typeface="Aptos" panose="02110004020202020204"/>
                <a:ea typeface="+mn-ea"/>
                <a:cs typeface="+mn-cs"/>
              </a:rPr>
              <a:t> </a:t>
            </a:r>
          </a:p>
        </p:txBody>
      </p:sp>
      <p:sp>
        <p:nvSpPr>
          <p:cNvPr id="14" name="TextBox 13">
            <a:extLst>
              <a:ext uri="{FF2B5EF4-FFF2-40B4-BE49-F238E27FC236}">
                <a16:creationId xmlns:a16="http://schemas.microsoft.com/office/drawing/2014/main" id="{87543ABD-78AA-7638-1AF4-9221FD662366}"/>
              </a:ext>
            </a:extLst>
          </p:cNvPr>
          <p:cNvSpPr txBox="1"/>
          <p:nvPr/>
        </p:nvSpPr>
        <p:spPr>
          <a:xfrm>
            <a:off x="4924614" y="2937388"/>
            <a:ext cx="2087492" cy="369332"/>
          </a:xfrm>
          <a:prstGeom prst="rect">
            <a:avLst/>
          </a:prstGeom>
          <a:solidFill>
            <a:schemeClr val="accent6">
              <a:lumMod val="40000"/>
              <a:lumOff val="60000"/>
            </a:schemeClr>
          </a:solidFill>
        </p:spPr>
        <p:txBody>
          <a:bodyPr wrap="square" rtlCol="0">
            <a:spAutoFit/>
          </a:bodyPr>
          <a:lstStyle/>
          <a:p>
            <a:pPr defTabSz="685800" hangingPunct="1"/>
            <a:r>
              <a:rPr lang="en-GB" sz="900" b="0" kern="1200">
                <a:solidFill>
                  <a:prstClr val="white"/>
                </a:solidFill>
                <a:latin typeface="Arial" panose="020B0604020202020204" pitchFamily="34" charset="0"/>
                <a:ea typeface="+mn-ea"/>
                <a:cs typeface="Arial" panose="020B0604020202020204" pitchFamily="34" charset="0"/>
              </a:rPr>
              <a:t>£15m pa increase in Digital strategy solutions</a:t>
            </a:r>
            <a:r>
              <a:rPr lang="en-GB" sz="900" b="0" kern="1200">
                <a:solidFill>
                  <a:prstClr val="white"/>
                </a:solidFill>
                <a:latin typeface="Aptos" panose="02110004020202020204"/>
                <a:ea typeface="+mn-ea"/>
                <a:cs typeface="+mn-cs"/>
              </a:rPr>
              <a:t> </a:t>
            </a:r>
          </a:p>
        </p:txBody>
      </p:sp>
      <p:sp>
        <p:nvSpPr>
          <p:cNvPr id="17" name="Speech Bubble: Rectangle with Corners Rounded 16">
            <a:extLst>
              <a:ext uri="{FF2B5EF4-FFF2-40B4-BE49-F238E27FC236}">
                <a16:creationId xmlns:a16="http://schemas.microsoft.com/office/drawing/2014/main" id="{0DD08E81-9835-71CC-88A4-CAC1FD654F25}"/>
              </a:ext>
            </a:extLst>
          </p:cNvPr>
          <p:cNvSpPr/>
          <p:nvPr/>
        </p:nvSpPr>
        <p:spPr>
          <a:xfrm>
            <a:off x="7343246" y="1422415"/>
            <a:ext cx="1657878" cy="1819834"/>
          </a:xfrm>
          <a:prstGeom prst="wedgeRoundRectCallout">
            <a:avLst>
              <a:gd name="adj1" fmla="val -70058"/>
              <a:gd name="adj2" fmla="val -6192"/>
              <a:gd name="adj3" fmla="val 16667"/>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defTabSz="685800" hangingPunct="1"/>
            <a:r>
              <a:rPr lang="en-GB" sz="750" b="0" kern="1200">
                <a:solidFill>
                  <a:prstClr val="white"/>
                </a:solidFill>
                <a:latin typeface="Arial" panose="020B0604020202020204" pitchFamily="34" charset="0"/>
                <a:cs typeface="Arial" panose="020B0604020202020204" pitchFamily="34" charset="0"/>
              </a:rPr>
              <a:t>It is estimated that, without the strategy being implemented,  baseline expenditure will have to  increase significantly to reprocure existing systems and infrastructure and fund the anticipated shift in suppliers’ service models to the cloud. The strategy would reutilise this spend more effectively to better support service transformation and maximise quality and efficiency benefits.</a:t>
            </a:r>
          </a:p>
        </p:txBody>
      </p:sp>
      <p:grpSp>
        <p:nvGrpSpPr>
          <p:cNvPr id="23" name="Group 22">
            <a:extLst>
              <a:ext uri="{FF2B5EF4-FFF2-40B4-BE49-F238E27FC236}">
                <a16:creationId xmlns:a16="http://schemas.microsoft.com/office/drawing/2014/main" id="{EF87D199-71C3-7614-0F8F-18937D18BC2F}"/>
              </a:ext>
            </a:extLst>
          </p:cNvPr>
          <p:cNvGrpSpPr/>
          <p:nvPr/>
        </p:nvGrpSpPr>
        <p:grpSpPr>
          <a:xfrm>
            <a:off x="-1" y="0"/>
            <a:ext cx="9143998" cy="165595"/>
            <a:chOff x="374266" y="2474302"/>
            <a:chExt cx="13719657" cy="820603"/>
          </a:xfrm>
        </p:grpSpPr>
        <p:sp>
          <p:nvSpPr>
            <p:cNvPr id="9" name="Arrow: Pentagon 8">
              <a:extLst>
                <a:ext uri="{FF2B5EF4-FFF2-40B4-BE49-F238E27FC236}">
                  <a16:creationId xmlns:a16="http://schemas.microsoft.com/office/drawing/2014/main" id="{3A50D084-5195-1A85-3479-D99D8BF62D79}"/>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11" name="Arrow: Chevron 10">
              <a:extLst>
                <a:ext uri="{FF2B5EF4-FFF2-40B4-BE49-F238E27FC236}">
                  <a16:creationId xmlns:a16="http://schemas.microsoft.com/office/drawing/2014/main" id="{45BA8D3B-F106-952A-017E-48681269583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2" name="Arrow: Chevron 11">
              <a:extLst>
                <a:ext uri="{FF2B5EF4-FFF2-40B4-BE49-F238E27FC236}">
                  <a16:creationId xmlns:a16="http://schemas.microsoft.com/office/drawing/2014/main" id="{234DFF9A-42FA-6DB0-7CB8-752BC9FF025C}"/>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5" name="Arrow: Chevron 14">
              <a:extLst>
                <a:ext uri="{FF2B5EF4-FFF2-40B4-BE49-F238E27FC236}">
                  <a16:creationId xmlns:a16="http://schemas.microsoft.com/office/drawing/2014/main" id="{C0A34007-B5E2-50B4-A9D3-BB82F9948E07}"/>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16" name="Arrow: Chevron 15">
              <a:extLst>
                <a:ext uri="{FF2B5EF4-FFF2-40B4-BE49-F238E27FC236}">
                  <a16:creationId xmlns:a16="http://schemas.microsoft.com/office/drawing/2014/main" id="{8A373D8D-EC9B-182E-58B0-2D9C0AD9A25B}"/>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18" name="Arrow: Chevron 17">
              <a:extLst>
                <a:ext uri="{FF2B5EF4-FFF2-40B4-BE49-F238E27FC236}">
                  <a16:creationId xmlns:a16="http://schemas.microsoft.com/office/drawing/2014/main" id="{D6E09C0F-6C21-294F-EE62-7D1642684D36}"/>
                </a:ext>
              </a:extLst>
            </p:cNvPr>
            <p:cNvSpPr/>
            <p:nvPr/>
          </p:nvSpPr>
          <p:spPr>
            <a:xfrm>
              <a:off x="11606442" y="2474302"/>
              <a:ext cx="2487481" cy="820603"/>
            </a:xfrm>
            <a:prstGeom prst="chevron">
              <a:avLst/>
            </a:prstGeom>
            <a:solidFill>
              <a:srgbClr val="2AA053"/>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3724389913"/>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A6F787-9FF6-960E-4779-19107DC2E8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DFF4CD-6B66-20D2-37D3-65F7B075C8CE}"/>
              </a:ext>
            </a:extLst>
          </p:cNvPr>
          <p:cNvSpPr>
            <a:spLocks noGrp="1"/>
          </p:cNvSpPr>
          <p:nvPr>
            <p:ph type="title"/>
          </p:nvPr>
        </p:nvSpPr>
        <p:spPr>
          <a:xfrm>
            <a:off x="142875" y="309243"/>
            <a:ext cx="8809768" cy="457948"/>
          </a:xfrm>
        </p:spPr>
        <p:txBody>
          <a:bodyPr>
            <a:normAutofit/>
          </a:bodyPr>
          <a:lstStyle/>
          <a:p>
            <a:r>
              <a:rPr lang="en-GB" sz="2000"/>
              <a:t>Delivering a Sustainable Organisation</a:t>
            </a:r>
          </a:p>
        </p:txBody>
      </p:sp>
      <p:sp>
        <p:nvSpPr>
          <p:cNvPr id="3" name="Rectangle 2">
            <a:extLst>
              <a:ext uri="{FF2B5EF4-FFF2-40B4-BE49-F238E27FC236}">
                <a16:creationId xmlns:a16="http://schemas.microsoft.com/office/drawing/2014/main" id="{358FC846-81B7-76FD-264A-2E9BE1BFDEAC}"/>
              </a:ext>
            </a:extLst>
          </p:cNvPr>
          <p:cNvSpPr/>
          <p:nvPr/>
        </p:nvSpPr>
        <p:spPr>
          <a:xfrm>
            <a:off x="237336" y="766550"/>
            <a:ext cx="2173604" cy="3876578"/>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lvl="0" indent="0" algn="l" defTabSz="825500" rtl="0" eaLnBrk="1" fontAlgn="auto" latinLnBrk="0" hangingPunct="0">
              <a:lnSpc>
                <a:spcPct val="100000"/>
              </a:lnSpc>
              <a:spcBef>
                <a:spcPts val="0"/>
              </a:spcBef>
              <a:spcAft>
                <a:spcPts val="600"/>
              </a:spcAft>
              <a:buClrTx/>
              <a:buSzTx/>
              <a:buFontTx/>
              <a:buNone/>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Digitally enabling the One Bay Way will require significant investment of resources and will require significant cash releasing savings to ensure the delivery of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sustainable</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high-quality services to our population.</a:t>
            </a:r>
          </a:p>
          <a:p>
            <a:pPr marL="0" marR="0" lvl="0" indent="0" algn="l" defTabSz="825500" rtl="0" eaLnBrk="1" fontAlgn="auto" latinLnBrk="0" hangingPunct="0">
              <a:lnSpc>
                <a:spcPct val="100000"/>
              </a:lnSpc>
              <a:spcBef>
                <a:spcPts val="0"/>
              </a:spcBef>
              <a:spcAft>
                <a:spcPts val="600"/>
              </a:spcAft>
              <a:buClrTx/>
              <a:buSzTx/>
              <a:buFontTx/>
              <a:buNone/>
              <a:tabLst/>
              <a:defRPr/>
            </a:pPr>
            <a:endPar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l" defTabSz="309563" rtl="0" eaLnBrk="1" fontAlgn="auto" latinLnBrk="0" hangingPunct="0">
              <a:lnSpc>
                <a:spcPct val="107000"/>
              </a:lnSpc>
              <a:spcBef>
                <a:spcPts val="0"/>
              </a:spcBef>
              <a:spcAft>
                <a:spcPts val="800"/>
              </a:spcAft>
              <a:buClrTx/>
              <a:buSzTx/>
              <a:buFontTx/>
              <a:buNone/>
              <a:tabLst/>
              <a:defRPr/>
            </a:pP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The Kings Fund briefing</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“A digital NHS: An introduction to the digital agenda and plans for implementation in 2016”, highlighted McKinsey estimated that the digital transformation of Health organisations can save between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7%</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and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11.5%</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of their health expenditure. For SBUHB this would equate to between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£81.2m</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and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£133.4m </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per annum (based on the current allocation).</a:t>
            </a: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l" defTabSz="825500" rtl="0" eaLnBrk="1" fontAlgn="auto" latinLnBrk="0" hangingPunct="0">
              <a:lnSpc>
                <a:spcPct val="100000"/>
              </a:lnSpc>
              <a:spcBef>
                <a:spcPts val="0"/>
              </a:spcBef>
              <a:spcAft>
                <a:spcPts val="600"/>
              </a:spcAft>
              <a:buClrTx/>
              <a:buSzTx/>
              <a:buFontTx/>
              <a:buNone/>
              <a:tabLst/>
              <a:defRPr/>
            </a:pPr>
            <a:endPar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4" name="Rectangle 3">
            <a:extLst>
              <a:ext uri="{FF2B5EF4-FFF2-40B4-BE49-F238E27FC236}">
                <a16:creationId xmlns:a16="http://schemas.microsoft.com/office/drawing/2014/main" id="{B079B51D-682F-354E-E6C7-BF978D766A89}"/>
              </a:ext>
            </a:extLst>
          </p:cNvPr>
          <p:cNvSpPr/>
          <p:nvPr/>
        </p:nvSpPr>
        <p:spPr>
          <a:xfrm>
            <a:off x="2546035" y="779285"/>
            <a:ext cx="2023917" cy="257646"/>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50" b="1" i="0" u="none" strike="noStrike" kern="0" cap="none" spc="0" normalizeH="0" baseline="0" noProof="0">
                <a:ln>
                  <a:noFill/>
                </a:ln>
                <a:solidFill>
                  <a:prstClr val="white"/>
                </a:solidFill>
                <a:effectLst/>
                <a:uLnTx/>
                <a:uFillTx/>
                <a:latin typeface="Arial Black" panose="020B0A04020102020204" pitchFamily="34" charset="0"/>
                <a:ea typeface="+mn-ea"/>
                <a:cs typeface="Arial" panose="020B0604020202020204" pitchFamily="34" charset="0"/>
                <a:sym typeface="Helvetica Neue Medium"/>
              </a:rPr>
              <a:t>Challenges</a:t>
            </a:r>
          </a:p>
        </p:txBody>
      </p:sp>
      <p:sp>
        <p:nvSpPr>
          <p:cNvPr id="5" name="Rectangle 4">
            <a:extLst>
              <a:ext uri="{FF2B5EF4-FFF2-40B4-BE49-F238E27FC236}">
                <a16:creationId xmlns:a16="http://schemas.microsoft.com/office/drawing/2014/main" id="{507CB395-1625-EF1C-CD2B-3A03C5B71104}"/>
              </a:ext>
            </a:extLst>
          </p:cNvPr>
          <p:cNvSpPr/>
          <p:nvPr/>
        </p:nvSpPr>
        <p:spPr>
          <a:xfrm>
            <a:off x="2546035" y="1027622"/>
            <a:ext cx="2023917" cy="3593685"/>
          </a:xfrm>
          <a:prstGeom prst="rect">
            <a:avLst/>
          </a:prstGeom>
          <a:solidFill>
            <a:srgbClr val="CEF2DB"/>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a:ea typeface="+mn-ea"/>
                <a:cs typeface="Arial"/>
                <a:sym typeface="Helvetica Neue Medium"/>
              </a:rPr>
              <a:t>Cultural and Transformative Shift: </a:t>
            </a:r>
            <a:r>
              <a:rPr kumimoji="0" lang="en-GB" sz="800" b="0" i="0" u="none" strike="noStrike" kern="0" cap="none" spc="0" normalizeH="0" baseline="0" noProof="0">
                <a:ln>
                  <a:noFill/>
                </a:ln>
                <a:solidFill>
                  <a:srgbClr val="1F355E"/>
                </a:solidFill>
                <a:effectLst/>
                <a:uLnTx/>
                <a:uFillTx/>
                <a:latin typeface="Arial"/>
                <a:ea typeface="+mn-ea"/>
                <a:cs typeface="Arial"/>
                <a:sym typeface="Helvetica Neue Medium"/>
              </a:rPr>
              <a:t>Achieving the magnitude of savings will require a cultural and transformative shift in approach.</a:t>
            </a: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US" sz="800" b="0" i="0" u="none" strike="noStrike" kern="0" cap="none" spc="0" normalizeH="0" baseline="0" noProof="0">
              <a:ln>
                <a:noFill/>
              </a:ln>
              <a:solidFill>
                <a:srgbClr val="1F355E"/>
              </a:solidFill>
              <a:effectLst/>
              <a:uLnTx/>
              <a:uFillTx/>
              <a:latin typeface="Arial"/>
              <a:ea typeface="+mn-ea"/>
              <a:cs typeface="Arial"/>
              <a:sym typeface="Helvetica Neue Medium"/>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800" b="1" i="0" u="none" strike="noStrike" kern="0" cap="none" spc="0" normalizeH="0" baseline="0" noProof="0">
                <a:ln>
                  <a:noFill/>
                </a:ln>
                <a:solidFill>
                  <a:srgbClr val="1F355E"/>
                </a:solidFill>
                <a:effectLst/>
                <a:uLnTx/>
                <a:uFillTx/>
                <a:latin typeface="Arial"/>
                <a:ea typeface="+mn-ea"/>
                <a:cs typeface="Arial"/>
                <a:sym typeface="Helvetica Neue Medium"/>
              </a:rPr>
              <a:t>Higher Quality and Better Preventative Care Provision: </a:t>
            </a:r>
            <a:r>
              <a:rPr kumimoji="0" lang="en-US" sz="800" b="0" i="0" u="none" strike="noStrike" kern="0" cap="none" spc="0" normalizeH="0" baseline="0" noProof="0">
                <a:ln>
                  <a:noFill/>
                </a:ln>
                <a:solidFill>
                  <a:srgbClr val="1F355E"/>
                </a:solidFill>
                <a:effectLst/>
                <a:uLnTx/>
                <a:uFillTx/>
                <a:latin typeface="Arial"/>
                <a:ea typeface="+mn-ea"/>
                <a:cs typeface="Arial"/>
                <a:sym typeface="Helvetica Neue Medium"/>
              </a:rPr>
              <a:t>Will reduce admissions and length of stay, however translating this into cash benefits is challenging given the increase in demand caused by an aging population and the accelerating complexity of care provision.</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endParaRPr kumimoji="0" lang="en-US" sz="800" b="0" i="0" u="none" strike="noStrike" kern="0" cap="none" spc="0" normalizeH="0" baseline="0" noProof="0">
              <a:ln>
                <a:noFill/>
              </a:ln>
              <a:solidFill>
                <a:srgbClr val="1F355E"/>
              </a:solidFill>
              <a:effectLst/>
              <a:uLnTx/>
              <a:uFillTx/>
              <a:latin typeface="Arial"/>
              <a:ea typeface="+mn-ea"/>
              <a:cs typeface="Arial"/>
              <a:sym typeface="Helvetica Neue Medium"/>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800" b="1" i="0" u="none" strike="noStrike" kern="0" cap="none" spc="0" normalizeH="0" baseline="0" noProof="0">
                <a:ln>
                  <a:noFill/>
                </a:ln>
                <a:solidFill>
                  <a:srgbClr val="1F355E"/>
                </a:solidFill>
                <a:effectLst/>
                <a:uLnTx/>
                <a:uFillTx/>
                <a:latin typeface="Arial"/>
                <a:ea typeface="+mn-ea"/>
                <a:cs typeface="Arial"/>
                <a:sym typeface="Helvetica Neue Medium"/>
              </a:rPr>
              <a:t>Appetite for Risk: </a:t>
            </a:r>
            <a:r>
              <a:rPr kumimoji="0" lang="en-US" sz="800" b="0" i="0" u="none" strike="noStrike" kern="0" cap="none" spc="0" normalizeH="0" baseline="0" noProof="0">
                <a:ln>
                  <a:noFill/>
                </a:ln>
                <a:solidFill>
                  <a:srgbClr val="1F355E"/>
                </a:solidFill>
                <a:effectLst/>
                <a:uLnTx/>
                <a:uFillTx/>
                <a:latin typeface="Arial"/>
                <a:ea typeface="+mn-ea"/>
                <a:cs typeface="Arial"/>
                <a:sym typeface="Helvetica Neue Medium"/>
              </a:rPr>
              <a:t>The health boards risk management policy states that </a:t>
            </a:r>
            <a:r>
              <a:rPr kumimoji="0" lang="en-GB" sz="800" b="0" i="0" u="none" strike="noStrike" kern="0" cap="none" spc="0" normalizeH="0" baseline="0" noProof="0">
                <a:ln>
                  <a:noFill/>
                </a:ln>
                <a:solidFill>
                  <a:srgbClr val="1F355E"/>
                </a:solidFill>
                <a:effectLst/>
                <a:uLnTx/>
                <a:uFillTx/>
                <a:latin typeface="Arial"/>
                <a:ea typeface="+mn-ea"/>
                <a:cs typeface="Arial"/>
                <a:sym typeface="Helvetica Neue"/>
              </a:rPr>
              <a:t>“</a:t>
            </a:r>
            <a:r>
              <a:rPr kumimoji="0" lang="en-GB" sz="800" b="0" i="1" u="none" strike="noStrike" kern="0" cap="none" spc="0" normalizeH="0" baseline="0" noProof="0">
                <a:ln>
                  <a:noFill/>
                </a:ln>
                <a:solidFill>
                  <a:srgbClr val="1F355E"/>
                </a:solidFill>
                <a:effectLst/>
                <a:uLnTx/>
                <a:uFillTx/>
                <a:latin typeface="Arial"/>
                <a:ea typeface="+mn-ea"/>
                <a:cs typeface="Arial"/>
                <a:sym typeface="Helvetica Neue"/>
              </a:rPr>
              <a:t>it has a risk-seeking appetite to the development of new systems and managing system changes that are aimed at improving service delivery</a:t>
            </a:r>
            <a:r>
              <a:rPr kumimoji="0" lang="en-GB" sz="800" b="0" i="0" u="none" strike="noStrike" kern="0" cap="none" spc="0" normalizeH="0" baseline="0" noProof="0">
                <a:ln>
                  <a:noFill/>
                </a:ln>
                <a:solidFill>
                  <a:srgbClr val="1F355E"/>
                </a:solidFill>
                <a:effectLst/>
                <a:uLnTx/>
                <a:uFillTx/>
                <a:latin typeface="Arial"/>
                <a:ea typeface="+mn-ea"/>
                <a:cs typeface="Arial"/>
                <a:sym typeface="Helvetica Neue"/>
              </a:rPr>
              <a:t>.” Maintaining this appetite to risk for investment into technology and a commitment to transformative change is essential to digitally enabling the One Bay Way. This will need to be underpinned by a robust approach to governance, finance and procurement.  </a:t>
            </a:r>
            <a:endParaRPr kumimoji="0" lang="en-US" sz="800" b="0" i="0" u="none" strike="noStrike" kern="0" cap="none" spc="0" normalizeH="0" baseline="0" noProof="0">
              <a:ln>
                <a:noFill/>
              </a:ln>
              <a:solidFill>
                <a:srgbClr val="1F355E"/>
              </a:solidFill>
              <a:effectLst/>
              <a:uLnTx/>
              <a:uFillTx/>
              <a:latin typeface="Arial"/>
              <a:ea typeface="+mn-ea"/>
              <a:cs typeface="Arial"/>
              <a:sym typeface="Helvetica Neue Medium"/>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endParaRPr kumimoji="0" lang="en-US" sz="800" b="0" i="0" u="none" strike="noStrike" kern="0" cap="none" spc="0" normalizeH="0" baseline="0" noProof="0">
              <a:ln>
                <a:noFill/>
              </a:ln>
              <a:solidFill>
                <a:srgbClr val="1F355E"/>
              </a:solidFill>
              <a:effectLst/>
              <a:uLnTx/>
              <a:uFillTx/>
              <a:latin typeface="Arial"/>
              <a:ea typeface="+mn-ea"/>
              <a:cs typeface="Arial"/>
              <a:sym typeface="Helvetica Neue"/>
            </a:endParaRPr>
          </a:p>
        </p:txBody>
      </p:sp>
      <p:sp>
        <p:nvSpPr>
          <p:cNvPr id="6" name="Rectangle 5">
            <a:extLst>
              <a:ext uri="{FF2B5EF4-FFF2-40B4-BE49-F238E27FC236}">
                <a16:creationId xmlns:a16="http://schemas.microsoft.com/office/drawing/2014/main" id="{29EC67A3-10EC-779C-8FF4-4A5D47FED93E}"/>
              </a:ext>
            </a:extLst>
          </p:cNvPr>
          <p:cNvSpPr/>
          <p:nvPr/>
        </p:nvSpPr>
        <p:spPr>
          <a:xfrm>
            <a:off x="4711445" y="771456"/>
            <a:ext cx="2061793" cy="257646"/>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prstClr val="white"/>
                </a:solidFill>
                <a:effectLst/>
                <a:uLnTx/>
                <a:uFillTx/>
                <a:latin typeface="Arial Black" panose="020B0A04020102020204" pitchFamily="34" charset="0"/>
                <a:ea typeface="+mn-ea"/>
                <a:cs typeface="Arial" panose="020B0604020202020204" pitchFamily="34" charset="0"/>
                <a:sym typeface="Helvetica Neue Medium"/>
              </a:rPr>
              <a:t>Local Evidence</a:t>
            </a:r>
          </a:p>
        </p:txBody>
      </p:sp>
      <p:sp>
        <p:nvSpPr>
          <p:cNvPr id="7" name="Rectangle 6">
            <a:extLst>
              <a:ext uri="{FF2B5EF4-FFF2-40B4-BE49-F238E27FC236}">
                <a16:creationId xmlns:a16="http://schemas.microsoft.com/office/drawing/2014/main" id="{07D43F50-BEEA-F219-B80C-062FAEFE7356}"/>
              </a:ext>
            </a:extLst>
          </p:cNvPr>
          <p:cNvSpPr/>
          <p:nvPr/>
        </p:nvSpPr>
        <p:spPr>
          <a:xfrm>
            <a:off x="4711444" y="1027622"/>
            <a:ext cx="2061793" cy="3593685"/>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Evidence within SBU that digitally enabling processes and care can significantly reduce costs and improve the quality of care.  Examples include:</a:t>
            </a:r>
          </a:p>
          <a:p>
            <a:pPr marL="0" marR="0" lvl="2" indent="171450" algn="l" defTabSz="309563" rtl="0" eaLnBrk="1" fontAlgn="auto" latinLnBrk="0" hangingPunct="0">
              <a:lnSpc>
                <a:spcPct val="107000"/>
              </a:lnSpc>
              <a:spcBef>
                <a:spcPts val="0"/>
              </a:spcBef>
              <a:spcAft>
                <a:spcPts val="0"/>
              </a:spcAft>
              <a:buClrTx/>
              <a:buSzTx/>
              <a:buFontTx/>
              <a:buNone/>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358775" marR="0" lvl="2" indent="-179388" algn="l" defTabSz="269875" rtl="0" eaLnBrk="1" fontAlgn="auto" latinLnBrk="0" hangingPunct="0">
              <a:lnSpc>
                <a:spcPct val="107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RFID -</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Patient note tracking Released 10 </a:t>
            </a:r>
            <a:r>
              <a:rPr kumimoji="0" lang="en-GB"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a:rPr>
              <a:t>wte</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Band 2 £232k pa and eradicated previous high levels of agency spend within the Health Records team.</a:t>
            </a:r>
          </a:p>
          <a:p>
            <a:pPr marL="358775" marR="0" lvl="4" indent="-179388" algn="l" defTabSz="269875" rtl="0" eaLnBrk="1" fontAlgn="auto" latinLnBrk="0" hangingPunct="0">
              <a:lnSpc>
                <a:spcPct val="107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Connecting Care - </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The SBU business case for WCCIS identified the opportunity of £371k cash releasing and £1.099m non-cash releasing savings per annum</a:t>
            </a:r>
          </a:p>
          <a:p>
            <a:pPr marL="358775" marR="0" lvl="2" indent="-179388" algn="l" defTabSz="269875" rtl="0" eaLnBrk="1" fontAlgn="auto" latinLnBrk="0" hangingPunct="0">
              <a:lnSpc>
                <a:spcPct val="107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HEPMA – </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5600 hours of prescriber time and 8900 of nursing hours saved per annum from rewriting or searching for medication charts across NPT and Singleton</a:t>
            </a:r>
          </a:p>
          <a:p>
            <a:pPr marL="358775" marR="0" lvl="2" indent="-179388" algn="l" defTabSz="269875" rtl="0" eaLnBrk="1" fontAlgn="auto" latinLnBrk="0" hangingPunct="0">
              <a:lnSpc>
                <a:spcPct val="107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MS365</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 Teams – Reduction in travel expenditure of c£</a:t>
            </a:r>
            <a:r>
              <a:rPr kumimoji="0" lang="en-GB" sz="800" b="0" i="0" u="none" strike="noStrike" kern="0" cap="none" spc="0" normalizeH="0" baseline="0" noProof="0">
                <a:ln>
                  <a:noFill/>
                </a:ln>
                <a:solidFill>
                  <a:srgbClr val="002060"/>
                </a:solidFill>
                <a:effectLst/>
                <a:uLnTx/>
                <a:uFillTx/>
                <a:latin typeface="Arial" panose="020B0604020202020204" pitchFamily="34" charset="0"/>
                <a:ea typeface="+mn-ea"/>
                <a:cs typeface="Arial" panose="020B0604020202020204" pitchFamily="34" charset="0"/>
                <a:sym typeface="Helvetica Neue"/>
              </a:rPr>
              <a:t>1m</a:t>
            </a:r>
          </a:p>
          <a:p>
            <a:pPr marL="0" marR="0" lvl="0" indent="0" algn="l" defTabSz="179388" rtl="0" eaLnBrk="1" fontAlgn="auto" latinLnBrk="0" hangingPunct="0">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8" name="Rectangle 7">
            <a:extLst>
              <a:ext uri="{FF2B5EF4-FFF2-40B4-BE49-F238E27FC236}">
                <a16:creationId xmlns:a16="http://schemas.microsoft.com/office/drawing/2014/main" id="{2A966F5C-FA91-790F-D09E-773E2D49CDBE}"/>
              </a:ext>
            </a:extLst>
          </p:cNvPr>
          <p:cNvSpPr/>
          <p:nvPr/>
        </p:nvSpPr>
        <p:spPr>
          <a:xfrm>
            <a:off x="6891246" y="763627"/>
            <a:ext cx="2062800" cy="257646"/>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prstClr val="white"/>
                </a:solidFill>
                <a:effectLst/>
                <a:uLnTx/>
                <a:uFillTx/>
                <a:latin typeface="Arial Black" panose="020B0A04020102020204" pitchFamily="34" charset="0"/>
                <a:ea typeface="+mn-ea"/>
                <a:cs typeface="Arial" panose="020B0604020202020204" pitchFamily="34" charset="0"/>
                <a:sym typeface="Helvetica Neue Medium"/>
              </a:rPr>
              <a:t>National Evidence</a:t>
            </a:r>
          </a:p>
        </p:txBody>
      </p:sp>
      <p:sp>
        <p:nvSpPr>
          <p:cNvPr id="9" name="Rectangle 8">
            <a:extLst>
              <a:ext uri="{FF2B5EF4-FFF2-40B4-BE49-F238E27FC236}">
                <a16:creationId xmlns:a16="http://schemas.microsoft.com/office/drawing/2014/main" id="{5A0B3055-DD80-9963-6EE5-0850D6F54991}"/>
              </a:ext>
            </a:extLst>
          </p:cNvPr>
          <p:cNvSpPr/>
          <p:nvPr/>
        </p:nvSpPr>
        <p:spPr>
          <a:xfrm>
            <a:off x="6891246" y="1011965"/>
            <a:ext cx="2062800" cy="3606421"/>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Global/National examples of how digital transformation can support the reduction of costs and increase in quality of care include.</a:t>
            </a: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358775" marR="0" lvl="1" indent="-17907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Intermountain Healthcare USA </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implemented a systematic approach to standardise clinical workflows across its facilities, using digital solutions and business intelligence. This involved identifying best practices, reducing unnecessary variation, and integrating evidence-based protocols into daily operations. They have estimated that this has resulted in a 30% reduction in costs.</a:t>
            </a:r>
          </a:p>
          <a:p>
            <a:pPr marL="358775" marR="0" lvl="1" indent="-17907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Kaiser Permanente (an American integrated managed care consortium</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 a wide scale transformational approach to service provision with the implementation of Telemedicine services, has estimated an average saving of $174 per appointment and has increased their customer satisfaction ratings.</a:t>
            </a:r>
          </a:p>
          <a:p>
            <a:pPr marL="179705" marR="0" lvl="1" indent="0" algn="l" defTabSz="825500" rtl="0" eaLnBrk="1" fontAlgn="auto" latinLnBrk="0" hangingPunct="0">
              <a:lnSpc>
                <a:spcPct val="100000"/>
              </a:lnSpc>
              <a:spcBef>
                <a:spcPts val="0"/>
              </a:spcBef>
              <a:spcAft>
                <a:spcPts val="0"/>
              </a:spcAft>
              <a:buClrTx/>
              <a:buSzTx/>
              <a:buFontTx/>
              <a:buNone/>
              <a:tabLst/>
              <a:defRPr/>
            </a:pPr>
            <a:endPar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358775" marR="0" lvl="1" indent="-17907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0" marR="0" lvl="0" indent="0" algn="l" defTabSz="179388" rtl="0" eaLnBrk="1" fontAlgn="auto" latinLnBrk="0" hangingPunct="0">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grpSp>
        <p:nvGrpSpPr>
          <p:cNvPr id="17" name="Group 16">
            <a:extLst>
              <a:ext uri="{FF2B5EF4-FFF2-40B4-BE49-F238E27FC236}">
                <a16:creationId xmlns:a16="http://schemas.microsoft.com/office/drawing/2014/main" id="{B56CD571-8F4A-06DC-6C80-14DBA458C335}"/>
              </a:ext>
            </a:extLst>
          </p:cNvPr>
          <p:cNvGrpSpPr/>
          <p:nvPr/>
        </p:nvGrpSpPr>
        <p:grpSpPr>
          <a:xfrm>
            <a:off x="-1" y="0"/>
            <a:ext cx="9143998" cy="165595"/>
            <a:chOff x="374266" y="2474302"/>
            <a:chExt cx="13719657" cy="820603"/>
          </a:xfrm>
        </p:grpSpPr>
        <p:sp>
          <p:nvSpPr>
            <p:cNvPr id="11" name="Arrow: Pentagon 10">
              <a:extLst>
                <a:ext uri="{FF2B5EF4-FFF2-40B4-BE49-F238E27FC236}">
                  <a16:creationId xmlns:a16="http://schemas.microsoft.com/office/drawing/2014/main" id="{CF2E123E-1034-502C-CDFE-F5755FC8E639}"/>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12" name="Arrow: Chevron 11">
              <a:extLst>
                <a:ext uri="{FF2B5EF4-FFF2-40B4-BE49-F238E27FC236}">
                  <a16:creationId xmlns:a16="http://schemas.microsoft.com/office/drawing/2014/main" id="{569C3754-430C-A318-3110-0ADEA9FABE0A}"/>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3" name="Arrow: Chevron 12">
              <a:extLst>
                <a:ext uri="{FF2B5EF4-FFF2-40B4-BE49-F238E27FC236}">
                  <a16:creationId xmlns:a16="http://schemas.microsoft.com/office/drawing/2014/main" id="{BDE3E818-1CCC-90C3-102F-02F9D6E2AA4A}"/>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4" name="Arrow: Chevron 13">
              <a:extLst>
                <a:ext uri="{FF2B5EF4-FFF2-40B4-BE49-F238E27FC236}">
                  <a16:creationId xmlns:a16="http://schemas.microsoft.com/office/drawing/2014/main" id="{60D1ED12-EE5E-AAEE-BE32-F0EDCE2EDDEC}"/>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15" name="Arrow: Chevron 14">
              <a:extLst>
                <a:ext uri="{FF2B5EF4-FFF2-40B4-BE49-F238E27FC236}">
                  <a16:creationId xmlns:a16="http://schemas.microsoft.com/office/drawing/2014/main" id="{40B06EF1-4553-660C-D1BA-CFDE498890A4}"/>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16" name="Arrow: Chevron 15">
              <a:extLst>
                <a:ext uri="{FF2B5EF4-FFF2-40B4-BE49-F238E27FC236}">
                  <a16:creationId xmlns:a16="http://schemas.microsoft.com/office/drawing/2014/main" id="{AA628598-4433-FC38-C797-BCA23A739EA8}"/>
                </a:ext>
              </a:extLst>
            </p:cNvPr>
            <p:cNvSpPr/>
            <p:nvPr/>
          </p:nvSpPr>
          <p:spPr>
            <a:xfrm>
              <a:off x="11606442" y="2474302"/>
              <a:ext cx="2487481" cy="820603"/>
            </a:xfrm>
            <a:prstGeom prst="chevron">
              <a:avLst/>
            </a:prstGeom>
            <a:solidFill>
              <a:srgbClr val="2AA053"/>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10" name="Footer Placeholder 3">
            <a:extLst>
              <a:ext uri="{FF2B5EF4-FFF2-40B4-BE49-F238E27FC236}">
                <a16:creationId xmlns:a16="http://schemas.microsoft.com/office/drawing/2014/main" id="{7459FFD6-8BFB-8CBE-6C77-8FDCF5AA0E82}"/>
              </a:ext>
            </a:extLst>
          </p:cNvPr>
          <p:cNvSpPr>
            <a:spLocks noGrp="1"/>
          </p:cNvSpPr>
          <p:nvPr>
            <p:ph type="ftr" sz="quarter" idx="3"/>
          </p:nvPr>
        </p:nvSpPr>
        <p:spPr>
          <a:xfrm>
            <a:off x="2261839" y="4684875"/>
            <a:ext cx="5039902" cy="332455"/>
          </a:xfrm>
        </p:spPr>
        <p:txBody>
          <a:bodyPr/>
          <a:lstStyle/>
          <a:p>
            <a:r>
              <a:rPr lang="en-GB"/>
              <a:t>Digitally Enabling The One Bay Way</a:t>
            </a:r>
          </a:p>
        </p:txBody>
      </p:sp>
    </p:spTree>
    <p:extLst>
      <p:ext uri="{BB962C8B-B14F-4D97-AF65-F5344CB8AC3E}">
        <p14:creationId xmlns:p14="http://schemas.microsoft.com/office/powerpoint/2010/main" val="3210131843"/>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A6F787-9FF6-960E-4779-19107DC2E8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DFF4CD-6B66-20D2-37D3-65F7B075C8CE}"/>
              </a:ext>
            </a:extLst>
          </p:cNvPr>
          <p:cNvSpPr>
            <a:spLocks noGrp="1"/>
          </p:cNvSpPr>
          <p:nvPr>
            <p:ph type="title"/>
          </p:nvPr>
        </p:nvSpPr>
        <p:spPr>
          <a:xfrm>
            <a:off x="93689" y="332478"/>
            <a:ext cx="8809768" cy="512748"/>
          </a:xfrm>
        </p:spPr>
        <p:txBody>
          <a:bodyPr>
            <a:normAutofit/>
          </a:bodyPr>
          <a:lstStyle/>
          <a:p>
            <a:r>
              <a:rPr lang="en-GB" sz="2000"/>
              <a:t>Establishing a Benefits Framework across the Organisation</a:t>
            </a:r>
          </a:p>
        </p:txBody>
      </p:sp>
      <p:sp>
        <p:nvSpPr>
          <p:cNvPr id="3" name="Rectangle 2">
            <a:extLst>
              <a:ext uri="{FF2B5EF4-FFF2-40B4-BE49-F238E27FC236}">
                <a16:creationId xmlns:a16="http://schemas.microsoft.com/office/drawing/2014/main" id="{358FC846-81B7-76FD-264A-2E9BE1BFDEAC}"/>
              </a:ext>
            </a:extLst>
          </p:cNvPr>
          <p:cNvSpPr/>
          <p:nvPr/>
        </p:nvSpPr>
        <p:spPr>
          <a:xfrm>
            <a:off x="346168" y="845661"/>
            <a:ext cx="8306689" cy="875344"/>
          </a:xfrm>
          <a:prstGeom prst="rect">
            <a:avLst/>
          </a:prstGeom>
          <a:solidFill>
            <a:srgbClr val="CEF2DB"/>
          </a:solidFill>
          <a:ln w="12700" cap="flat">
            <a:solidFill>
              <a:schemeClr val="accent5">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lvl="0" indent="0" algn="l" defTabSz="825500" rtl="0" eaLnBrk="1" fontAlgn="auto" latinLnBrk="0" hangingPunct="0">
              <a:lnSpc>
                <a:spcPct val="100000"/>
              </a:lnSpc>
              <a:spcBef>
                <a:spcPts val="0"/>
              </a:spcBef>
              <a:spcAft>
                <a:spcPts val="600"/>
              </a:spcAft>
              <a:buClrTx/>
              <a:buSzTx/>
              <a:buFontTx/>
              <a:buNone/>
              <a:tabLst/>
              <a:defRPr/>
            </a:pPr>
            <a:r>
              <a:rPr kumimoji="0" lang="en-GB" sz="1050" b="0" i="0" u="none" strike="noStrike" kern="0" cap="none" spc="0" normalizeH="0" baseline="0" noProof="0">
                <a:ln>
                  <a:noFill/>
                </a:ln>
                <a:solidFill>
                  <a:srgbClr val="1F355E"/>
                </a:solidFill>
                <a:effectLst/>
                <a:uLnTx/>
                <a:uFillTx/>
                <a:latin typeface="Arial"/>
                <a:ea typeface="+mn-ea"/>
                <a:cs typeface="Arial"/>
                <a:sym typeface="Helvetica Neue Medium"/>
              </a:rPr>
              <a:t>Digitally enabling the One Bay Way is underpinned by the Organisational Functions which will need to be transformative in their approach.  This includes the development of a holistic approach to benefits realisation and management to ensure service transformation is sustainable and achieves the overarching objective of SBU being a </a:t>
            </a:r>
            <a:r>
              <a:rPr lang="en-GB" sz="1050" b="0">
                <a:solidFill>
                  <a:srgbClr val="1F355E"/>
                </a:solidFill>
                <a:latin typeface="Arial"/>
                <a:ea typeface="+mn-ea"/>
                <a:cs typeface="Arial"/>
                <a:sym typeface="Helvetica Neue Medium"/>
              </a:rPr>
              <a:t>high-quality</a:t>
            </a:r>
            <a:r>
              <a:rPr kumimoji="0" lang="en-GB" sz="1050" b="0" i="0" u="none" strike="noStrike" kern="0" cap="none" spc="0" normalizeH="0" baseline="0" noProof="0">
                <a:ln>
                  <a:noFill/>
                </a:ln>
                <a:solidFill>
                  <a:srgbClr val="1F355E"/>
                </a:solidFill>
                <a:effectLst/>
                <a:uLnTx/>
                <a:uFillTx/>
                <a:latin typeface="Arial"/>
                <a:ea typeface="+mn-ea"/>
                <a:cs typeface="Arial"/>
                <a:sym typeface="Helvetica Neue Medium"/>
              </a:rPr>
              <a:t> driven organisation.  The health board will establish a benefits framework to ensure benefits realisation is achieved through the lifespan of digital solutions.</a:t>
            </a:r>
          </a:p>
          <a:p>
            <a:pPr marL="0" marR="0" lvl="0" indent="0" algn="l" defTabSz="825500" rtl="0" eaLnBrk="1" fontAlgn="auto" latinLnBrk="0" hangingPunct="0">
              <a:lnSpc>
                <a:spcPct val="100000"/>
              </a:lnSpc>
              <a:spcBef>
                <a:spcPts val="0"/>
              </a:spcBef>
              <a:spcAft>
                <a:spcPts val="600"/>
              </a:spcAft>
              <a:buClrTx/>
              <a:buSzTx/>
              <a:buFontTx/>
              <a:buNone/>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l" defTabSz="825500" rtl="0" eaLnBrk="1" fontAlgn="auto" latinLnBrk="0" hangingPunct="0">
              <a:lnSpc>
                <a:spcPct val="100000"/>
              </a:lnSpc>
              <a:spcBef>
                <a:spcPts val="0"/>
              </a:spcBef>
              <a:spcAft>
                <a:spcPts val="600"/>
              </a:spcAft>
              <a:buClrTx/>
              <a:buSzTx/>
              <a:buFontTx/>
              <a:buNone/>
              <a:tabLst/>
              <a:defRPr/>
            </a:pPr>
            <a:endPar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pic>
        <p:nvPicPr>
          <p:cNvPr id="11" name="Picture 10">
            <a:extLst>
              <a:ext uri="{FF2B5EF4-FFF2-40B4-BE49-F238E27FC236}">
                <a16:creationId xmlns:a16="http://schemas.microsoft.com/office/drawing/2014/main" id="{78C06459-8093-4A31-D059-AF20ED3DA8FF}"/>
              </a:ext>
            </a:extLst>
          </p:cNvPr>
          <p:cNvPicPr>
            <a:picLocks noChangeAspect="1"/>
          </p:cNvPicPr>
          <p:nvPr/>
        </p:nvPicPr>
        <p:blipFill rotWithShape="1">
          <a:blip r:embed="rId3"/>
          <a:srcRect t="2945"/>
          <a:stretch/>
        </p:blipFill>
        <p:spPr>
          <a:xfrm>
            <a:off x="888548" y="1785299"/>
            <a:ext cx="7362804" cy="2855342"/>
          </a:xfrm>
          <a:prstGeom prst="rect">
            <a:avLst/>
          </a:prstGeom>
        </p:spPr>
      </p:pic>
      <p:sp>
        <p:nvSpPr>
          <p:cNvPr id="12" name="Arrow: Right 11">
            <a:extLst>
              <a:ext uri="{FF2B5EF4-FFF2-40B4-BE49-F238E27FC236}">
                <a16:creationId xmlns:a16="http://schemas.microsoft.com/office/drawing/2014/main" id="{78005D90-272C-8896-316D-11E5D28206B0}"/>
              </a:ext>
            </a:extLst>
          </p:cNvPr>
          <p:cNvSpPr/>
          <p:nvPr/>
        </p:nvSpPr>
        <p:spPr>
          <a:xfrm>
            <a:off x="2106270" y="4571846"/>
            <a:ext cx="4931460" cy="451585"/>
          </a:xfrm>
          <a:prstGeom prst="rightArrow">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a:ln>
                  <a:noFill/>
                </a:ln>
                <a:solidFill>
                  <a:prstClr val="white"/>
                </a:solidFill>
                <a:effectLst/>
                <a:uLnTx/>
                <a:uFillTx/>
                <a:latin typeface="Calibri"/>
                <a:ea typeface="Verdana"/>
                <a:cs typeface="Calibri"/>
                <a:sym typeface="Helvetica Neue Medium"/>
              </a:rPr>
              <a:t>Service Driven – Digitally Enabled </a:t>
            </a:r>
            <a:endParaRPr kumimoji="0" lang="en-GB" sz="2400" b="1" i="0" u="none" strike="noStrike" kern="1200" cap="none" spc="0" normalizeH="0" baseline="0" noProof="0">
              <a:ln>
                <a:noFill/>
              </a:ln>
              <a:solidFill>
                <a:prstClr val="white"/>
              </a:solidFill>
              <a:effectLst/>
              <a:uLnTx/>
              <a:uFillTx/>
              <a:latin typeface="Helvetica Neue Medium"/>
              <a:sym typeface="Helvetica Neue"/>
            </a:endParaRPr>
          </a:p>
        </p:txBody>
      </p:sp>
      <p:grpSp>
        <p:nvGrpSpPr>
          <p:cNvPr id="13" name="Group 12">
            <a:extLst>
              <a:ext uri="{FF2B5EF4-FFF2-40B4-BE49-F238E27FC236}">
                <a16:creationId xmlns:a16="http://schemas.microsoft.com/office/drawing/2014/main" id="{8D873FDD-AB8C-6AE6-F959-57FB01E33666}"/>
              </a:ext>
            </a:extLst>
          </p:cNvPr>
          <p:cNvGrpSpPr/>
          <p:nvPr/>
        </p:nvGrpSpPr>
        <p:grpSpPr>
          <a:xfrm>
            <a:off x="-1" y="0"/>
            <a:ext cx="9143998" cy="165595"/>
            <a:chOff x="374266" y="2474302"/>
            <a:chExt cx="13719657" cy="820603"/>
          </a:xfrm>
        </p:grpSpPr>
        <p:sp>
          <p:nvSpPr>
            <p:cNvPr id="5" name="Arrow: Pentagon 4">
              <a:extLst>
                <a:ext uri="{FF2B5EF4-FFF2-40B4-BE49-F238E27FC236}">
                  <a16:creationId xmlns:a16="http://schemas.microsoft.com/office/drawing/2014/main" id="{671D14D5-68C7-0DE7-92AD-10E72A5659CE}"/>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81A98D4D-45F7-FBFE-A1CB-7B87FCC0F92C}"/>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839AD5DE-CDD2-925F-A8BA-F8D1CEDA0D1F}"/>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4350772C-9827-F106-5560-BDF16DF094A4}"/>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9" name="Arrow: Chevron 8">
              <a:extLst>
                <a:ext uri="{FF2B5EF4-FFF2-40B4-BE49-F238E27FC236}">
                  <a16:creationId xmlns:a16="http://schemas.microsoft.com/office/drawing/2014/main" id="{46702CB8-AD52-9F98-0915-1D57FC386CD0}"/>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10" name="Arrow: Chevron 9">
              <a:extLst>
                <a:ext uri="{FF2B5EF4-FFF2-40B4-BE49-F238E27FC236}">
                  <a16:creationId xmlns:a16="http://schemas.microsoft.com/office/drawing/2014/main" id="{0A29A2B2-CEE4-32BA-D16E-72506EF15A22}"/>
                </a:ext>
              </a:extLst>
            </p:cNvPr>
            <p:cNvSpPr/>
            <p:nvPr/>
          </p:nvSpPr>
          <p:spPr>
            <a:xfrm>
              <a:off x="11606442" y="2474302"/>
              <a:ext cx="2487481" cy="820603"/>
            </a:xfrm>
            <a:prstGeom prst="chevron">
              <a:avLst/>
            </a:prstGeom>
            <a:solidFill>
              <a:srgbClr val="2AA053"/>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1542975428"/>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A6F787-9FF6-960E-4779-19107DC2E8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DFF4CD-6B66-20D2-37D3-65F7B075C8CE}"/>
              </a:ext>
            </a:extLst>
          </p:cNvPr>
          <p:cNvSpPr>
            <a:spLocks noGrp="1"/>
          </p:cNvSpPr>
          <p:nvPr>
            <p:ph type="title"/>
          </p:nvPr>
        </p:nvSpPr>
        <p:spPr>
          <a:xfrm>
            <a:off x="142875" y="3922"/>
            <a:ext cx="8809768" cy="771097"/>
          </a:xfrm>
        </p:spPr>
        <p:txBody>
          <a:bodyPr>
            <a:normAutofit/>
          </a:bodyPr>
          <a:lstStyle/>
          <a:p>
            <a:r>
              <a:rPr lang="en-GB" sz="2000"/>
              <a:t>Options for Funding</a:t>
            </a:r>
          </a:p>
        </p:txBody>
      </p:sp>
      <p:sp>
        <p:nvSpPr>
          <p:cNvPr id="3" name="Rectangle 2">
            <a:extLst>
              <a:ext uri="{FF2B5EF4-FFF2-40B4-BE49-F238E27FC236}">
                <a16:creationId xmlns:a16="http://schemas.microsoft.com/office/drawing/2014/main" id="{358FC846-81B7-76FD-264A-2E9BE1BFDEAC}"/>
              </a:ext>
            </a:extLst>
          </p:cNvPr>
          <p:cNvSpPr/>
          <p:nvPr/>
        </p:nvSpPr>
        <p:spPr>
          <a:xfrm>
            <a:off x="268391" y="655549"/>
            <a:ext cx="8611489" cy="1539250"/>
          </a:xfrm>
          <a:prstGeom prst="rect">
            <a:avLst/>
          </a:prstGeom>
          <a:solidFill>
            <a:srgbClr val="CEF2DB"/>
          </a:solidFill>
          <a:ln w="12700" cap="flat">
            <a:solidFill>
              <a:schemeClr val="accent5">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Delivery of the funding requirement to digitally enable the One Bay Way will be challenging and SBU will need to explore a wide range of funding options.</a:t>
            </a: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Traditionally, beyond its own allocations into Digital solutions, SBU has been relatively successful in securing funding from traditional funding routes namely the Digital funding available via WG Digital funds and wider WG capital year end slippage. In the last 3 years SBU has received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£9.3m </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capital (excluding allocations for COVID response )  and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£2.3m </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revenue to invest in technology refresh and delivery of new projects such as HEPMA.  Whilst work will continue to secure funding through these routes it is recognised that these traditional funding routes alone will not be sufficient and, that the shift into the cloud and software as a service, is changing the funding requirement from Capital to Revenue. The Health </a:t>
            </a:r>
            <a:r>
              <a:rPr lang="en-GB" sz="1050" b="0">
                <a:solidFill>
                  <a:srgbClr val="1F355E"/>
                </a:solidFill>
                <a:latin typeface="Arial" panose="020B0604020202020204" pitchFamily="34" charset="0"/>
                <a:ea typeface="+mn-ea"/>
                <a:cs typeface="Arial" panose="020B0604020202020204" pitchFamily="34" charset="0"/>
              </a:rPr>
              <a:t>B</a:t>
            </a:r>
            <a:r>
              <a:rPr kumimoji="0" lang="en-GB" sz="105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a:rPr>
              <a:t>oard</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will, therefore, need to broaden its approach to include:  </a:t>
            </a:r>
            <a:endParaRPr kumimoji="0" lang="en-GB" sz="1050" b="0" i="0" u="none" strike="noStrike" kern="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sym typeface="Helvetica Neue"/>
            </a:endParaRP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l" defTabSz="825500" rtl="0" eaLnBrk="1" fontAlgn="auto" latinLnBrk="0" hangingPunct="0">
              <a:lnSpc>
                <a:spcPct val="100000"/>
              </a:lnSpc>
              <a:spcBef>
                <a:spcPts val="0"/>
              </a:spcBef>
              <a:spcAft>
                <a:spcPts val="600"/>
              </a:spcAft>
              <a:buClrTx/>
              <a:buSzTx/>
              <a:buFontTx/>
              <a:buNone/>
              <a:tabLst/>
              <a:defRPr/>
            </a:pPr>
            <a:endPar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grpSp>
        <p:nvGrpSpPr>
          <p:cNvPr id="4" name="Group 3">
            <a:extLst>
              <a:ext uri="{FF2B5EF4-FFF2-40B4-BE49-F238E27FC236}">
                <a16:creationId xmlns:a16="http://schemas.microsoft.com/office/drawing/2014/main" id="{038FAF12-1AD3-D6C3-2C0E-E5B8A93CC849}"/>
              </a:ext>
            </a:extLst>
          </p:cNvPr>
          <p:cNvGrpSpPr/>
          <p:nvPr/>
        </p:nvGrpSpPr>
        <p:grpSpPr>
          <a:xfrm>
            <a:off x="405082" y="2194799"/>
            <a:ext cx="8338811" cy="2439801"/>
            <a:chOff x="422667" y="2089291"/>
            <a:chExt cx="8338811" cy="2439801"/>
          </a:xfrm>
        </p:grpSpPr>
        <p:sp>
          <p:nvSpPr>
            <p:cNvPr id="54" name="Flowchart: Connector 53">
              <a:extLst>
                <a:ext uri="{FF2B5EF4-FFF2-40B4-BE49-F238E27FC236}">
                  <a16:creationId xmlns:a16="http://schemas.microsoft.com/office/drawing/2014/main" id="{73EE2B38-B4BA-A776-EAAC-E405733CCAE7}"/>
                </a:ext>
              </a:extLst>
            </p:cNvPr>
            <p:cNvSpPr/>
            <p:nvPr/>
          </p:nvSpPr>
          <p:spPr>
            <a:xfrm>
              <a:off x="5169207" y="2586110"/>
              <a:ext cx="900000" cy="900141"/>
            </a:xfrm>
            <a:prstGeom prst="flowChartConnector">
              <a:avLst/>
            </a:prstGeom>
            <a:solidFill>
              <a:srgbClr val="CEF2DB"/>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55" name="Flowchart: Connector 54">
              <a:extLst>
                <a:ext uri="{FF2B5EF4-FFF2-40B4-BE49-F238E27FC236}">
                  <a16:creationId xmlns:a16="http://schemas.microsoft.com/office/drawing/2014/main" id="{FFD0523D-BB0F-EF00-4BAB-97E9366E88BF}"/>
                </a:ext>
              </a:extLst>
            </p:cNvPr>
            <p:cNvSpPr/>
            <p:nvPr/>
          </p:nvSpPr>
          <p:spPr>
            <a:xfrm>
              <a:off x="7279864" y="2588791"/>
              <a:ext cx="900000" cy="899887"/>
            </a:xfrm>
            <a:prstGeom prst="flowChartConnector">
              <a:avLst/>
            </a:prstGeom>
            <a:solidFill>
              <a:srgbClr val="CEF2DB"/>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53" name="Flowchart: Connector 52">
              <a:extLst>
                <a:ext uri="{FF2B5EF4-FFF2-40B4-BE49-F238E27FC236}">
                  <a16:creationId xmlns:a16="http://schemas.microsoft.com/office/drawing/2014/main" id="{744B7493-D377-085C-3166-0E6BA9A6D1FA}"/>
                </a:ext>
              </a:extLst>
            </p:cNvPr>
            <p:cNvSpPr/>
            <p:nvPr/>
          </p:nvSpPr>
          <p:spPr>
            <a:xfrm>
              <a:off x="3037819" y="2606459"/>
              <a:ext cx="900000" cy="900000"/>
            </a:xfrm>
            <a:prstGeom prst="flowChartConnector">
              <a:avLst/>
            </a:prstGeom>
            <a:solidFill>
              <a:srgbClr val="CEF2DB"/>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52" name="Flowchart: Connector 51">
              <a:extLst>
                <a:ext uri="{FF2B5EF4-FFF2-40B4-BE49-F238E27FC236}">
                  <a16:creationId xmlns:a16="http://schemas.microsoft.com/office/drawing/2014/main" id="{F9E802E5-2B79-B774-41CF-6327E5031547}"/>
                </a:ext>
              </a:extLst>
            </p:cNvPr>
            <p:cNvSpPr/>
            <p:nvPr/>
          </p:nvSpPr>
          <p:spPr>
            <a:xfrm>
              <a:off x="884219" y="2606459"/>
              <a:ext cx="900000" cy="900000"/>
            </a:xfrm>
            <a:prstGeom prst="flowChartConnector">
              <a:avLst/>
            </a:prstGeom>
            <a:solidFill>
              <a:srgbClr val="CEF2DB"/>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pic>
          <p:nvPicPr>
            <p:cNvPr id="32" name="Graphic 31" descr="Pound with solid fill">
              <a:extLst>
                <a:ext uri="{FF2B5EF4-FFF2-40B4-BE49-F238E27FC236}">
                  <a16:creationId xmlns:a16="http://schemas.microsoft.com/office/drawing/2014/main" id="{2205CB80-4DEE-2968-DDFF-E6607B9A60B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99619" y="2729910"/>
              <a:ext cx="612537" cy="612537"/>
            </a:xfrm>
            <a:prstGeom prst="rect">
              <a:avLst/>
            </a:prstGeom>
          </p:spPr>
        </p:pic>
        <p:pic>
          <p:nvPicPr>
            <p:cNvPr id="34" name="Graphic 33" descr="Handshake with solid fill">
              <a:extLst>
                <a:ext uri="{FF2B5EF4-FFF2-40B4-BE49-F238E27FC236}">
                  <a16:creationId xmlns:a16="http://schemas.microsoft.com/office/drawing/2014/main" id="{43B14121-3748-8388-F03A-8DEE7808112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29750" y="2643148"/>
              <a:ext cx="914400" cy="914400"/>
            </a:xfrm>
            <a:prstGeom prst="rect">
              <a:avLst/>
            </a:prstGeom>
          </p:spPr>
        </p:pic>
        <p:pic>
          <p:nvPicPr>
            <p:cNvPr id="38" name="Graphic 37" descr="Arrow circle with solid fill">
              <a:extLst>
                <a:ext uri="{FF2B5EF4-FFF2-40B4-BE49-F238E27FC236}">
                  <a16:creationId xmlns:a16="http://schemas.microsoft.com/office/drawing/2014/main" id="{A645B4EF-55CD-D692-8599-B9C62542B9C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154807" y="2592059"/>
              <a:ext cx="914400" cy="914400"/>
            </a:xfrm>
            <a:prstGeom prst="rect">
              <a:avLst/>
            </a:prstGeom>
          </p:spPr>
        </p:pic>
        <p:sp>
          <p:nvSpPr>
            <p:cNvPr id="39" name="TextBox 9">
              <a:extLst>
                <a:ext uri="{FF2B5EF4-FFF2-40B4-BE49-F238E27FC236}">
                  <a16:creationId xmlns:a16="http://schemas.microsoft.com/office/drawing/2014/main" id="{F4D63C1D-9CE1-612D-213F-8FE4B002F7E8}"/>
                </a:ext>
              </a:extLst>
            </p:cNvPr>
            <p:cNvSpPr txBox="1"/>
            <p:nvPr/>
          </p:nvSpPr>
          <p:spPr>
            <a:xfrm>
              <a:off x="6912947" y="2089291"/>
              <a:ext cx="1758512" cy="577081"/>
            </a:xfrm>
            <a:prstGeom prst="rect">
              <a:avLst/>
            </a:prstGeom>
            <a:noFill/>
          </p:spPr>
          <p:txBody>
            <a:bodyPr wrap="square" lIns="27000" tIns="27000" rIns="27000" bIns="27000" rtlCol="0" anchor="t">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Income Generation</a:t>
              </a:r>
            </a:p>
          </p:txBody>
        </p:sp>
        <p:sp>
          <p:nvSpPr>
            <p:cNvPr id="40" name="TextBox 9">
              <a:extLst>
                <a:ext uri="{FF2B5EF4-FFF2-40B4-BE49-F238E27FC236}">
                  <a16:creationId xmlns:a16="http://schemas.microsoft.com/office/drawing/2014/main" id="{3D97FBFD-F37D-FE0F-9F63-66FBF257DBB0}"/>
                </a:ext>
              </a:extLst>
            </p:cNvPr>
            <p:cNvSpPr txBox="1"/>
            <p:nvPr/>
          </p:nvSpPr>
          <p:spPr>
            <a:xfrm>
              <a:off x="472541" y="2193131"/>
              <a:ext cx="1758512" cy="757238"/>
            </a:xfrm>
            <a:prstGeom prst="rect">
              <a:avLst/>
            </a:prstGeom>
            <a:noFill/>
          </p:spPr>
          <p:txBody>
            <a:bodyPr wrap="square" lIns="27000" tIns="27000" rIns="27000" bIns="27000" rtlCol="0" anchor="t">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WG Funding</a:t>
              </a:r>
            </a:p>
          </p:txBody>
        </p:sp>
        <p:sp>
          <p:nvSpPr>
            <p:cNvPr id="41" name="TextBox 9">
              <a:extLst>
                <a:ext uri="{FF2B5EF4-FFF2-40B4-BE49-F238E27FC236}">
                  <a16:creationId xmlns:a16="http://schemas.microsoft.com/office/drawing/2014/main" id="{07676630-CAC8-70E4-198E-5CAB37B48E9F}"/>
                </a:ext>
              </a:extLst>
            </p:cNvPr>
            <p:cNvSpPr txBox="1"/>
            <p:nvPr/>
          </p:nvSpPr>
          <p:spPr>
            <a:xfrm>
              <a:off x="2662188" y="2144392"/>
              <a:ext cx="1758512" cy="757238"/>
            </a:xfrm>
            <a:prstGeom prst="rect">
              <a:avLst/>
            </a:prstGeom>
            <a:noFill/>
          </p:spPr>
          <p:txBody>
            <a:bodyPr wrap="square" lIns="27000" tIns="27000" rIns="27000" bIns="27000" rtlCol="0" anchor="t">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Strategic Partnerships</a:t>
              </a:r>
            </a:p>
          </p:txBody>
        </p:sp>
        <p:sp>
          <p:nvSpPr>
            <p:cNvPr id="42" name="TextBox 9">
              <a:extLst>
                <a:ext uri="{FF2B5EF4-FFF2-40B4-BE49-F238E27FC236}">
                  <a16:creationId xmlns:a16="http://schemas.microsoft.com/office/drawing/2014/main" id="{3DC88089-B041-68B1-1830-E94C3552E4F1}"/>
                </a:ext>
              </a:extLst>
            </p:cNvPr>
            <p:cNvSpPr txBox="1"/>
            <p:nvPr/>
          </p:nvSpPr>
          <p:spPr>
            <a:xfrm>
              <a:off x="4788199" y="2168973"/>
              <a:ext cx="1758512" cy="757238"/>
            </a:xfrm>
            <a:prstGeom prst="rect">
              <a:avLst/>
            </a:prstGeom>
            <a:noFill/>
          </p:spPr>
          <p:txBody>
            <a:bodyPr wrap="square" lIns="27000" tIns="27000" rIns="27000" bIns="27000" rtlCol="0" anchor="t">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Reinvestment</a:t>
              </a:r>
            </a:p>
          </p:txBody>
        </p:sp>
        <p:pic>
          <p:nvPicPr>
            <p:cNvPr id="45" name="Graphic 44" descr="Coins with solid fill">
              <a:extLst>
                <a:ext uri="{FF2B5EF4-FFF2-40B4-BE49-F238E27FC236}">
                  <a16:creationId xmlns:a16="http://schemas.microsoft.com/office/drawing/2014/main" id="{9C278ED3-FFC0-2990-2D60-2BFEFB37322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369340" y="2675656"/>
              <a:ext cx="721047" cy="721047"/>
            </a:xfrm>
            <a:prstGeom prst="rect">
              <a:avLst/>
            </a:prstGeom>
          </p:spPr>
        </p:pic>
        <p:sp>
          <p:nvSpPr>
            <p:cNvPr id="47" name="Rectangle 46">
              <a:extLst>
                <a:ext uri="{FF2B5EF4-FFF2-40B4-BE49-F238E27FC236}">
                  <a16:creationId xmlns:a16="http://schemas.microsoft.com/office/drawing/2014/main" id="{016221C8-86FD-BEF5-BE44-CDEEDCD2CCC2}"/>
                </a:ext>
              </a:extLst>
            </p:cNvPr>
            <p:cNvSpPr/>
            <p:nvPr/>
          </p:nvSpPr>
          <p:spPr>
            <a:xfrm>
              <a:off x="422667" y="3628846"/>
              <a:ext cx="1858259" cy="8079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t">
              <a:sp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Welsh Government funding from wider transformational initiatives by embedding digital ways of working in everything we do.</a:t>
              </a:r>
            </a:p>
          </p:txBody>
        </p:sp>
        <p:sp>
          <p:nvSpPr>
            <p:cNvPr id="48" name="Rectangle 47">
              <a:extLst>
                <a:ext uri="{FF2B5EF4-FFF2-40B4-BE49-F238E27FC236}">
                  <a16:creationId xmlns:a16="http://schemas.microsoft.com/office/drawing/2014/main" id="{D186696A-9664-95EF-CEF4-B826F9A91677}"/>
                </a:ext>
              </a:extLst>
            </p:cNvPr>
            <p:cNvSpPr/>
            <p:nvPr/>
          </p:nvSpPr>
          <p:spPr>
            <a:xfrm>
              <a:off x="2612315" y="3670556"/>
              <a:ext cx="1858259" cy="8079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t">
              <a:sp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Developing Strategic Partnerships with commercial suppliers to co-develop solutions that benefit both parties. </a:t>
              </a:r>
            </a:p>
          </p:txBody>
        </p:sp>
        <p:sp>
          <p:nvSpPr>
            <p:cNvPr id="50" name="TextBox 49">
              <a:extLst>
                <a:ext uri="{FF2B5EF4-FFF2-40B4-BE49-F238E27FC236}">
                  <a16:creationId xmlns:a16="http://schemas.microsoft.com/office/drawing/2014/main" id="{3046480C-FEC5-43E4-D887-CC946326D1C8}"/>
                </a:ext>
              </a:extLst>
            </p:cNvPr>
            <p:cNvSpPr txBox="1"/>
            <p:nvPr/>
          </p:nvSpPr>
          <p:spPr>
            <a:xfrm>
              <a:off x="4737595" y="3628846"/>
              <a:ext cx="1893043" cy="90024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Reinvestment of efficiencies released from projects back into other digital enablement projects.</a:t>
              </a:r>
            </a:p>
          </p:txBody>
        </p:sp>
        <p:sp>
          <p:nvSpPr>
            <p:cNvPr id="51" name="TextBox 50">
              <a:extLst>
                <a:ext uri="{FF2B5EF4-FFF2-40B4-BE49-F238E27FC236}">
                  <a16:creationId xmlns:a16="http://schemas.microsoft.com/office/drawing/2014/main" id="{EFA2D4EB-F688-B9CF-2EA1-B2C6242867B8}"/>
                </a:ext>
              </a:extLst>
            </p:cNvPr>
            <p:cNvSpPr txBox="1"/>
            <p:nvPr/>
          </p:nvSpPr>
          <p:spPr>
            <a:xfrm>
              <a:off x="6868435" y="3628846"/>
              <a:ext cx="1893043" cy="57708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Income generation from solutions developed within SBU.</a:t>
              </a:r>
            </a:p>
          </p:txBody>
        </p:sp>
      </p:grpSp>
      <p:grpSp>
        <p:nvGrpSpPr>
          <p:cNvPr id="12" name="Group 11">
            <a:extLst>
              <a:ext uri="{FF2B5EF4-FFF2-40B4-BE49-F238E27FC236}">
                <a16:creationId xmlns:a16="http://schemas.microsoft.com/office/drawing/2014/main" id="{5F712AD4-6ECA-FBBC-494B-91D748E4E786}"/>
              </a:ext>
            </a:extLst>
          </p:cNvPr>
          <p:cNvGrpSpPr/>
          <p:nvPr/>
        </p:nvGrpSpPr>
        <p:grpSpPr>
          <a:xfrm>
            <a:off x="-1" y="0"/>
            <a:ext cx="9143998" cy="165595"/>
            <a:chOff x="374266" y="2474302"/>
            <a:chExt cx="13719657" cy="820603"/>
          </a:xfrm>
        </p:grpSpPr>
        <p:sp>
          <p:nvSpPr>
            <p:cNvPr id="6" name="Arrow: Pentagon 5">
              <a:extLst>
                <a:ext uri="{FF2B5EF4-FFF2-40B4-BE49-F238E27FC236}">
                  <a16:creationId xmlns:a16="http://schemas.microsoft.com/office/drawing/2014/main" id="{510839B4-DFB2-F176-94F1-96A039E44A45}"/>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A7AC8DFA-91A3-6E5D-5975-F67AB94C8308}"/>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3C087F8C-7372-3C4A-098A-CE78BECC367C}"/>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9" name="Arrow: Chevron 8">
              <a:extLst>
                <a:ext uri="{FF2B5EF4-FFF2-40B4-BE49-F238E27FC236}">
                  <a16:creationId xmlns:a16="http://schemas.microsoft.com/office/drawing/2014/main" id="{947BC588-51B7-75CD-BD58-4870F210E54E}"/>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10" name="Arrow: Chevron 9">
              <a:extLst>
                <a:ext uri="{FF2B5EF4-FFF2-40B4-BE49-F238E27FC236}">
                  <a16:creationId xmlns:a16="http://schemas.microsoft.com/office/drawing/2014/main" id="{BC197995-0EEB-8DF9-FBD8-CD62F772F2C3}"/>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11" name="Arrow: Chevron 10">
              <a:extLst>
                <a:ext uri="{FF2B5EF4-FFF2-40B4-BE49-F238E27FC236}">
                  <a16:creationId xmlns:a16="http://schemas.microsoft.com/office/drawing/2014/main" id="{7627AFA4-EFE8-1D1F-4045-6DD9395EE912}"/>
                </a:ext>
              </a:extLst>
            </p:cNvPr>
            <p:cNvSpPr/>
            <p:nvPr/>
          </p:nvSpPr>
          <p:spPr>
            <a:xfrm>
              <a:off x="11606442" y="2474302"/>
              <a:ext cx="2487481" cy="820603"/>
            </a:xfrm>
            <a:prstGeom prst="chevron">
              <a:avLst/>
            </a:prstGeom>
            <a:solidFill>
              <a:srgbClr val="2AA053"/>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5" name="Footer Placeholder 3">
            <a:extLst>
              <a:ext uri="{FF2B5EF4-FFF2-40B4-BE49-F238E27FC236}">
                <a16:creationId xmlns:a16="http://schemas.microsoft.com/office/drawing/2014/main" id="{C11461EC-B1B8-A220-B56E-BD9739E1E391}"/>
              </a:ext>
            </a:extLst>
          </p:cNvPr>
          <p:cNvSpPr>
            <a:spLocks noGrp="1"/>
          </p:cNvSpPr>
          <p:nvPr>
            <p:ph type="ftr" sz="quarter" idx="3"/>
          </p:nvPr>
        </p:nvSpPr>
        <p:spPr>
          <a:xfrm>
            <a:off x="2261839" y="4684875"/>
            <a:ext cx="5039902" cy="332455"/>
          </a:xfrm>
        </p:spPr>
        <p:txBody>
          <a:bodyPr/>
          <a:lstStyle/>
          <a:p>
            <a:r>
              <a:rPr lang="en-GB"/>
              <a:t>Digitally Enabling The One Bay Way</a:t>
            </a:r>
          </a:p>
        </p:txBody>
      </p:sp>
    </p:spTree>
    <p:extLst>
      <p:ext uri="{BB962C8B-B14F-4D97-AF65-F5344CB8AC3E}">
        <p14:creationId xmlns:p14="http://schemas.microsoft.com/office/powerpoint/2010/main" val="4163419387"/>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801C4A-023E-625D-4685-EA076DDE9CD0}"/>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68134B-D0D1-E2D5-D891-2390F330F1E0}"/>
              </a:ext>
            </a:extLst>
          </p:cNvPr>
          <p:cNvSpPr>
            <a:spLocks noGrp="1"/>
          </p:cNvSpPr>
          <p:nvPr>
            <p:ph sz="quarter" idx="11"/>
          </p:nvPr>
        </p:nvSpPr>
        <p:spPr>
          <a:xfrm>
            <a:off x="133179" y="1178230"/>
            <a:ext cx="8865393" cy="3457152"/>
          </a:xfrm>
          <a:solidFill>
            <a:schemeClr val="bg1"/>
          </a:solidFill>
          <a:ln w="12700">
            <a:solidFill>
              <a:schemeClr val="accent1"/>
            </a:solidFill>
          </a:ln>
        </p:spPr>
        <p:txBody>
          <a:bodyPr vert="horz" lIns="91440" tIns="45720" rIns="91440" bIns="45720" rtlCol="0" anchor="t">
            <a:noAutofit/>
          </a:bodyPr>
          <a:lstStyle/>
          <a:p>
            <a:pPr marL="0" indent="0" rtl="0">
              <a:spcBef>
                <a:spcPts val="800"/>
              </a:spcBef>
              <a:buNone/>
            </a:pPr>
            <a:r>
              <a:rPr lang="en-GB" sz="800" b="1">
                <a:solidFill>
                  <a:schemeClr val="accent1"/>
                </a:solidFill>
                <a:latin typeface="Arial" panose="020B0604020202020204" pitchFamily="34" charset="0"/>
              </a:rPr>
              <a:t>Swansea Bay University Health Board (SBU) has established itself as a leading digital innovator in health and care in Wales. </a:t>
            </a:r>
            <a:r>
              <a:rPr lang="en-GB" sz="800">
                <a:latin typeface="Arial" panose="020B0604020202020204" pitchFamily="34" charset="0"/>
              </a:rPr>
              <a:t>We have led the way as a key partner to the NHS Wales national digital programmes, including our development of the Welsh Nursing Care Record and being the first health board to adopt electronic prescribing. SBU have also forged ahead with our own digital initiatives, successfully launching SIGNAL to support our patient flow and developing the capabilities of the Swansea Bay Patient Portal, an online record that helps patients better manage their care and feel more in control of their health and wellbeing. </a:t>
            </a:r>
          </a:p>
          <a:p>
            <a:pPr marL="0" indent="0" rtl="0">
              <a:spcBef>
                <a:spcPts val="800"/>
              </a:spcBef>
              <a:buNone/>
            </a:pPr>
            <a:r>
              <a:rPr lang="en-GB" sz="800">
                <a:latin typeface="Arial" panose="020B0604020202020204" pitchFamily="34" charset="0"/>
              </a:rPr>
              <a:t>Our </a:t>
            </a:r>
            <a:r>
              <a:rPr lang="en-GB" sz="800" b="1">
                <a:solidFill>
                  <a:schemeClr val="accent1"/>
                </a:solidFill>
                <a:latin typeface="Arial" panose="020B0604020202020204" pitchFamily="34" charset="0"/>
              </a:rPr>
              <a:t>strong internal digital capabilities combined with impactful commitment to collaboration </a:t>
            </a:r>
            <a:r>
              <a:rPr lang="en-GB" sz="800">
                <a:latin typeface="Arial" panose="020B0604020202020204" pitchFamily="34" charset="0"/>
              </a:rPr>
              <a:t>on regional and national programmes has enabled us to build the strong digital foundations SBU has today. Despite these considerable strengths, as we look ahead to 2036 </a:t>
            </a:r>
            <a:r>
              <a:rPr lang="en-GB" sz="800" b="1">
                <a:solidFill>
                  <a:schemeClr val="accent1"/>
                </a:solidFill>
                <a:latin typeface="Arial" panose="020B0604020202020204" pitchFamily="34" charset="0"/>
              </a:rPr>
              <a:t>there are key challenges we need to address if we are to realise our ambitious digital vision</a:t>
            </a:r>
            <a:r>
              <a:rPr lang="en-GB" sz="800">
                <a:latin typeface="Arial" panose="020B0604020202020204" pitchFamily="34" charset="0"/>
              </a:rPr>
              <a:t>. Too many competing priorities has resulted in </a:t>
            </a:r>
            <a:r>
              <a:rPr lang="en-GB" sz="800" b="1">
                <a:solidFill>
                  <a:schemeClr val="accent1"/>
                </a:solidFill>
                <a:latin typeface="Arial" panose="020B0604020202020204" pitchFamily="34" charset="0"/>
              </a:rPr>
              <a:t>a proliferation of siloed projects</a:t>
            </a:r>
            <a:r>
              <a:rPr lang="en-GB" sz="800" b="1">
                <a:latin typeface="Arial" panose="020B0604020202020204" pitchFamily="34" charset="0"/>
              </a:rPr>
              <a:t> </a:t>
            </a:r>
            <a:r>
              <a:rPr lang="en-GB" sz="800">
                <a:latin typeface="Arial" panose="020B0604020202020204" pitchFamily="34" charset="0"/>
              </a:rPr>
              <a:t>focusing on solving specific problems that doesn’t support the broader digital agenda. Our current digital assets can feel clunky and difficult to navigate, and this negatively impacts staff confidence and enthusiasm for using digital tools. There are lots of different systems to manage and data is often recorded in different ways across systems, making it complicated and time consuming to analyse effectively. </a:t>
            </a:r>
          </a:p>
          <a:p>
            <a:pPr marL="0" indent="0" rtl="0">
              <a:spcBef>
                <a:spcPts val="800"/>
              </a:spcBef>
              <a:buNone/>
            </a:pPr>
            <a:r>
              <a:rPr lang="en-GB" sz="800">
                <a:latin typeface="Arial" panose="020B0604020202020204" pitchFamily="34" charset="0"/>
              </a:rPr>
              <a:t>Finally, we now have </a:t>
            </a:r>
            <a:r>
              <a:rPr lang="en-GB" sz="800" b="1">
                <a:solidFill>
                  <a:schemeClr val="accent1"/>
                </a:solidFill>
                <a:latin typeface="Arial" panose="020B0604020202020204" pitchFamily="34" charset="0"/>
              </a:rPr>
              <a:t>too many systems to run efficiently</a:t>
            </a:r>
            <a:r>
              <a:rPr lang="en-GB" sz="800" b="1">
                <a:latin typeface="Arial" panose="020B0604020202020204" pitchFamily="34" charset="0"/>
              </a:rPr>
              <a:t> </a:t>
            </a:r>
            <a:r>
              <a:rPr lang="en-GB" sz="800">
                <a:latin typeface="Arial" panose="020B0604020202020204" pitchFamily="34" charset="0"/>
              </a:rPr>
              <a:t>with each one requiring significant resources to support delivery and to manage the complex contracting and procurement cycles. It is challenging to sustain our current technology stack, and a significant investment will be required just to refresh equipment and systems over the next 10-years, whilst the move to cloud and software subscriptions also poses challenges with a financial shift from capital to revenue. Our digital team has been stretched with limited resources, forced too often to focus our time on reacting to user needs and requests, instead of delivering ambitious and lasting digital transformation. The result is that our staff, clinicians and patients lack the accessible, intuitive digital tools we need to play our part in achieving the best possible health outcomes for the people of Swansea Bay. </a:t>
            </a:r>
          </a:p>
          <a:p>
            <a:pPr marL="0" indent="0" rtl="0">
              <a:spcBef>
                <a:spcPts val="800"/>
              </a:spcBef>
              <a:buNone/>
            </a:pPr>
            <a:r>
              <a:rPr kumimoji="0" lang="en-GB" sz="800" b="0" i="0" u="none" strike="noStrike" cap="none" spc="0" normalizeH="0" baseline="0">
                <a:ln>
                  <a:noFill/>
                </a:ln>
                <a:effectLst/>
                <a:uFillTx/>
                <a:latin typeface="Arial" panose="020B0604020202020204" pitchFamily="34" charset="0"/>
                <a:ea typeface="+mn-ea"/>
                <a:sym typeface="Helvetica Neue Medium"/>
              </a:rPr>
              <a:t>Despite these challenges, there is considerable </a:t>
            </a:r>
            <a:r>
              <a:rPr kumimoji="0" lang="en-GB" sz="800" i="0" u="none" strike="noStrike" cap="none" spc="0" normalizeH="0" baseline="0">
                <a:ln>
                  <a:noFill/>
                </a:ln>
                <a:effectLst/>
                <a:uFillTx/>
                <a:latin typeface="Arial" panose="020B0604020202020204" pitchFamily="34" charset="0"/>
                <a:ea typeface="+mn-ea"/>
                <a:sym typeface="Helvetica Neue Medium"/>
              </a:rPr>
              <a:t>enthusiasm and momentum for digital transformation </a:t>
            </a:r>
            <a:r>
              <a:rPr kumimoji="0" lang="en-GB" sz="800" b="0" i="0" u="none" strike="noStrike" cap="none" spc="0" normalizeH="0" baseline="0">
                <a:ln>
                  <a:noFill/>
                </a:ln>
                <a:effectLst/>
                <a:uFillTx/>
                <a:latin typeface="Arial" panose="020B0604020202020204" pitchFamily="34" charset="0"/>
                <a:ea typeface="+mn-ea"/>
                <a:sym typeface="Helvetica Neue Medium"/>
              </a:rPr>
              <a:t>across the health board. </a:t>
            </a:r>
            <a:r>
              <a:rPr lang="en-GB" sz="800">
                <a:latin typeface="Arial" panose="020B0604020202020204" pitchFamily="34" charset="0"/>
              </a:rPr>
              <a:t>This strategy sets out how we can </a:t>
            </a:r>
            <a:r>
              <a:rPr lang="en-GB" sz="800" b="1">
                <a:solidFill>
                  <a:schemeClr val="accent1"/>
                </a:solidFill>
                <a:latin typeface="Arial" panose="020B0604020202020204" pitchFamily="34" charset="0"/>
              </a:rPr>
              <a:t>maximise the enormous potential from our strong digital foundations, to build a modern, consolidated suite of digital and data capabilities</a:t>
            </a:r>
            <a:r>
              <a:rPr lang="en-GB" sz="800" b="1">
                <a:latin typeface="Arial" panose="020B0604020202020204" pitchFamily="34" charset="0"/>
              </a:rPr>
              <a:t> </a:t>
            </a:r>
            <a:r>
              <a:rPr lang="en-GB" sz="800">
                <a:latin typeface="Arial" panose="020B0604020202020204" pitchFamily="34" charset="0"/>
              </a:rPr>
              <a:t>for the future, while aligning our ambition with the organisational priorities and </a:t>
            </a:r>
            <a:r>
              <a:rPr lang="en-GB" sz="800" b="1">
                <a:solidFill>
                  <a:schemeClr val="accent1"/>
                </a:solidFill>
                <a:latin typeface="Arial" panose="020B0604020202020204" pitchFamily="34" charset="0"/>
              </a:rPr>
              <a:t>The</a:t>
            </a:r>
            <a:r>
              <a:rPr lang="en-GB" sz="800">
                <a:solidFill>
                  <a:schemeClr val="accent1"/>
                </a:solidFill>
                <a:latin typeface="Arial" panose="020B0604020202020204" pitchFamily="34" charset="0"/>
              </a:rPr>
              <a:t> </a:t>
            </a:r>
            <a:r>
              <a:rPr lang="en-GB" sz="800" b="1">
                <a:solidFill>
                  <a:schemeClr val="accent1"/>
                </a:solidFill>
                <a:latin typeface="Arial" panose="020B0604020202020204" pitchFamily="34" charset="0"/>
              </a:rPr>
              <a:t>One Bay Way.</a:t>
            </a:r>
            <a:endParaRPr lang="en-GB" sz="800">
              <a:solidFill>
                <a:schemeClr val="accent1"/>
              </a:solidFill>
              <a:latin typeface="Arial" panose="020B0604020202020204" pitchFamily="34" charset="0"/>
            </a:endParaRPr>
          </a:p>
          <a:p>
            <a:pPr marL="0" indent="0" rtl="0">
              <a:spcBef>
                <a:spcPts val="800"/>
              </a:spcBef>
              <a:buNone/>
            </a:pPr>
            <a:r>
              <a:rPr lang="en-GB" sz="800">
                <a:latin typeface="Arial" panose="020B0604020202020204" pitchFamily="34" charset="0"/>
              </a:rPr>
              <a:t>The </a:t>
            </a:r>
            <a:r>
              <a:rPr lang="en-GB" sz="800" b="1">
                <a:solidFill>
                  <a:schemeClr val="accent1"/>
                </a:solidFill>
                <a:latin typeface="Arial" panose="020B0604020202020204" pitchFamily="34" charset="0"/>
              </a:rPr>
              <a:t>SBU digital landscape needs to be simplified, rationalising current systems and developing a central Electronic Patient Record (EPR) model and Care Data Repository (CDR). </a:t>
            </a:r>
            <a:r>
              <a:rPr lang="en-GB" sz="800">
                <a:latin typeface="Arial" panose="020B0604020202020204" pitchFamily="34" charset="0"/>
              </a:rPr>
              <a:t>This approach will enable ‘true integration’, where information about a patient can be entered once and will automatically populate across all relevant systems thus feeding a rich data repository that is capable of supporting advanced business intelligence and analytics. Alongside this, the EPR model will make it possible for all clinicians to access the patient information they need to make the highest quality clinical decisions regardless of where they sit in the system, reducing the need for patients to repeat their stories and ensuring clinicians and care professionals understand a person’s full medical history and circumstances when engaging in their care. Key to this is a focus on </a:t>
            </a:r>
            <a:r>
              <a:rPr lang="en-GB" sz="800" b="1">
                <a:solidFill>
                  <a:schemeClr val="accent1"/>
                </a:solidFill>
                <a:latin typeface="Arial" panose="020B0604020202020204" pitchFamily="34" charset="0"/>
              </a:rPr>
              <a:t>digital inclusion </a:t>
            </a:r>
            <a:r>
              <a:rPr lang="en-GB" sz="800">
                <a:latin typeface="Arial" panose="020B0604020202020204" pitchFamily="34" charset="0"/>
              </a:rPr>
              <a:t>– we must ensure that our digital transformation never excludes our patients from health and care or creates increased barriers to accessing our services, on the basis of digital ability. </a:t>
            </a:r>
          </a:p>
        </p:txBody>
      </p:sp>
      <p:sp>
        <p:nvSpPr>
          <p:cNvPr id="60" name="Title 1">
            <a:extLst>
              <a:ext uri="{FF2B5EF4-FFF2-40B4-BE49-F238E27FC236}">
                <a16:creationId xmlns:a16="http://schemas.microsoft.com/office/drawing/2014/main" id="{7D419997-B10F-69A7-9772-14DA372DBFB1}"/>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1800">
                <a:solidFill>
                  <a:srgbClr val="1F355E"/>
                </a:solidFill>
                <a:latin typeface="Arial Black"/>
              </a:rPr>
              <a:t>Digital Strategy - Digitally Enabling the One Bay Way </a:t>
            </a:r>
            <a:endParaRPr lang="en-GB" sz="1800">
              <a:solidFill>
                <a:srgbClr val="1F355E"/>
              </a:solidFill>
              <a:latin typeface="Arial Black" panose="020B0A04020102020204" pitchFamily="34" charset="0"/>
            </a:endParaRPr>
          </a:p>
        </p:txBody>
      </p:sp>
      <p:sp>
        <p:nvSpPr>
          <p:cNvPr id="2" name="Rectangle 1">
            <a:extLst>
              <a:ext uri="{FF2B5EF4-FFF2-40B4-BE49-F238E27FC236}">
                <a16:creationId xmlns:a16="http://schemas.microsoft.com/office/drawing/2014/main" id="{C9B3E8FA-1442-5B4D-4B17-18D25F9300D9}"/>
              </a:ext>
            </a:extLst>
          </p:cNvPr>
          <p:cNvSpPr/>
          <p:nvPr/>
        </p:nvSpPr>
        <p:spPr>
          <a:xfrm>
            <a:off x="135948" y="605322"/>
            <a:ext cx="8867730" cy="572314"/>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0" rIns="72000" bIns="0" numCol="1" spcCol="38100" rtlCol="0" anchor="ctr">
            <a:noAutofit/>
          </a:bodyPr>
          <a:lstStyle/>
          <a:p>
            <a:pPr marL="0" marR="0" lvl="0" indent="0" defTabSz="825479" rtl="0" eaLnBrk="1" fontAlgn="auto" latinLnBrk="0" hangingPunct="0">
              <a:lnSpc>
                <a:spcPct val="100000"/>
              </a:lnSpc>
              <a:spcBef>
                <a:spcPts val="0"/>
              </a:spcBef>
              <a:spcAft>
                <a:spcPts val="0"/>
              </a:spcAft>
              <a:buClrTx/>
              <a:buSzTx/>
              <a:buFontTx/>
              <a:buNone/>
              <a:tabLst/>
              <a:defRPr/>
            </a:pPr>
            <a:r>
              <a:rPr lang="en-GB" sz="1200" kern="1200">
                <a:solidFill>
                  <a:prstClr val="white"/>
                </a:solidFill>
                <a:latin typeface="Helvetica Neue Medium"/>
                <a:sym typeface="Helvetica Neue Medium"/>
              </a:rPr>
              <a:t>Our Digital Vision: </a:t>
            </a:r>
            <a:r>
              <a:rPr lang="en-GB" sz="1200" b="0" i="1" kern="1200">
                <a:solidFill>
                  <a:prstClr val="white"/>
                </a:solidFill>
                <a:latin typeface="Helvetica Neue Medium"/>
                <a:sym typeface="Helvetica Neue Medium"/>
              </a:rPr>
              <a:t>T</a:t>
            </a:r>
            <a:r>
              <a:rPr kumimoji="0" lang="en-GB" sz="1200" b="0" i="1" u="none" strike="noStrike" kern="1200" cap="none" spc="0" normalizeH="0" baseline="0" noProof="0">
                <a:ln>
                  <a:noFill/>
                </a:ln>
                <a:solidFill>
                  <a:prstClr val="white"/>
                </a:solidFill>
                <a:effectLst/>
                <a:uLnTx/>
                <a:uFillTx/>
                <a:latin typeface="Helvetica Neue Medium"/>
                <a:sym typeface="Helvetica Neue Medium"/>
              </a:rPr>
              <a:t>o improve the health and well-being of the population of Swansea Bay </a:t>
            </a:r>
          </a:p>
          <a:p>
            <a:pPr marL="0" marR="0" lvl="0" indent="0" defTabSz="825479" rtl="0" eaLnBrk="1" fontAlgn="auto" latinLnBrk="0" hangingPunct="0">
              <a:lnSpc>
                <a:spcPct val="100000"/>
              </a:lnSpc>
              <a:spcBef>
                <a:spcPts val="0"/>
              </a:spcBef>
              <a:spcAft>
                <a:spcPts val="0"/>
              </a:spcAft>
              <a:buClrTx/>
              <a:buSzTx/>
              <a:buFontTx/>
              <a:buNone/>
              <a:tabLst/>
              <a:defRPr/>
            </a:pPr>
            <a:r>
              <a:rPr lang="en-GB" sz="1200" b="0" i="1" kern="1200">
                <a:solidFill>
                  <a:prstClr val="white"/>
                </a:solidFill>
                <a:latin typeface="Helvetica Neue Medium"/>
                <a:sym typeface="Helvetica Neue Medium"/>
              </a:rPr>
              <a:t>by</a:t>
            </a:r>
            <a:r>
              <a:rPr kumimoji="0" lang="en-GB" sz="1200" b="0" i="1" u="none" strike="noStrike" kern="1200" cap="none" spc="0" normalizeH="0" baseline="0" noProof="0">
                <a:ln>
                  <a:noFill/>
                </a:ln>
                <a:solidFill>
                  <a:prstClr val="white"/>
                </a:solidFill>
                <a:effectLst/>
                <a:uLnTx/>
                <a:uFillTx/>
                <a:latin typeface="Helvetica Neue Medium"/>
                <a:sym typeface="Helvetica Neue Medium"/>
              </a:rPr>
              <a:t> harnessing the power of digital technology and digital transformation </a:t>
            </a:r>
          </a:p>
        </p:txBody>
      </p:sp>
      <p:sp>
        <p:nvSpPr>
          <p:cNvPr id="4" name="Footer Placeholder 3">
            <a:extLst>
              <a:ext uri="{FF2B5EF4-FFF2-40B4-BE49-F238E27FC236}">
                <a16:creationId xmlns:a16="http://schemas.microsoft.com/office/drawing/2014/main" id="{057F973F-FEDF-E08D-A9D2-3E2E1A0BF497}"/>
              </a:ext>
            </a:extLst>
          </p:cNvPr>
          <p:cNvSpPr>
            <a:spLocks noGrp="1"/>
          </p:cNvSpPr>
          <p:nvPr>
            <p:ph type="ftr" sz="quarter" idx="3"/>
          </p:nvPr>
        </p:nvSpPr>
        <p:spPr>
          <a:xfrm>
            <a:off x="2197488" y="4637474"/>
            <a:ext cx="4743917" cy="378477"/>
          </a:xfrm>
        </p:spPr>
        <p:txBody>
          <a:bodyPr/>
          <a:lstStyle/>
          <a:p>
            <a:r>
              <a:rPr lang="en-GB"/>
              <a:t>Digitally Enabling the One Bay Way</a:t>
            </a:r>
          </a:p>
        </p:txBody>
      </p:sp>
      <p:grpSp>
        <p:nvGrpSpPr>
          <p:cNvPr id="12" name="Group 11">
            <a:extLst>
              <a:ext uri="{FF2B5EF4-FFF2-40B4-BE49-F238E27FC236}">
                <a16:creationId xmlns:a16="http://schemas.microsoft.com/office/drawing/2014/main" id="{D19C080D-8820-F1B2-DCDB-55444617340C}"/>
              </a:ext>
            </a:extLst>
          </p:cNvPr>
          <p:cNvGrpSpPr/>
          <p:nvPr/>
        </p:nvGrpSpPr>
        <p:grpSpPr>
          <a:xfrm>
            <a:off x="-1" y="-5787"/>
            <a:ext cx="9143998" cy="165595"/>
            <a:chOff x="374266" y="2474302"/>
            <a:chExt cx="13719657" cy="820603"/>
          </a:xfrm>
        </p:grpSpPr>
        <p:sp>
          <p:nvSpPr>
            <p:cNvPr id="6" name="Arrow: Pentagon 5">
              <a:extLst>
                <a:ext uri="{FF2B5EF4-FFF2-40B4-BE49-F238E27FC236}">
                  <a16:creationId xmlns:a16="http://schemas.microsoft.com/office/drawing/2014/main" id="{EF733847-B2CA-7093-09E9-45E50C66ADB9}"/>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1F9C9790-FA86-1CE7-26CD-A7844FEAEEFE}"/>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B4CF1F49-79C2-7A9B-38DD-C420A9DEDCD6}"/>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9" name="Arrow: Chevron 8">
              <a:extLst>
                <a:ext uri="{FF2B5EF4-FFF2-40B4-BE49-F238E27FC236}">
                  <a16:creationId xmlns:a16="http://schemas.microsoft.com/office/drawing/2014/main" id="{6D425364-EB83-719B-6A8B-3BB0C92F3DEF}"/>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0" name="Arrow: Chevron 9">
              <a:extLst>
                <a:ext uri="{FF2B5EF4-FFF2-40B4-BE49-F238E27FC236}">
                  <a16:creationId xmlns:a16="http://schemas.microsoft.com/office/drawing/2014/main" id="{27FC719B-7984-F451-76A4-480B94E46E4D}"/>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1" name="Arrow: Chevron 10">
              <a:extLst>
                <a:ext uri="{FF2B5EF4-FFF2-40B4-BE49-F238E27FC236}">
                  <a16:creationId xmlns:a16="http://schemas.microsoft.com/office/drawing/2014/main" id="{A3BFA47C-45EA-C253-A4CE-01164963513C}"/>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604148392"/>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58260D-CC85-8832-CAFD-52650436E6B9}"/>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D3007E04-E655-55C5-CA5D-5E359AA22791}"/>
              </a:ext>
            </a:extLst>
          </p:cNvPr>
          <p:cNvSpPr/>
          <p:nvPr/>
        </p:nvSpPr>
        <p:spPr>
          <a:xfrm>
            <a:off x="142875" y="561600"/>
            <a:ext cx="8858250" cy="3916800"/>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60" name="Title 1">
            <a:extLst>
              <a:ext uri="{FF2B5EF4-FFF2-40B4-BE49-F238E27FC236}">
                <a16:creationId xmlns:a16="http://schemas.microsoft.com/office/drawing/2014/main" id="{D454ACAA-468A-C7BF-CBC9-D3C778B01ACA}"/>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The Need to Act Now</a:t>
            </a:r>
          </a:p>
        </p:txBody>
      </p:sp>
      <p:sp>
        <p:nvSpPr>
          <p:cNvPr id="22" name="Rectangle 21">
            <a:extLst>
              <a:ext uri="{FF2B5EF4-FFF2-40B4-BE49-F238E27FC236}">
                <a16:creationId xmlns:a16="http://schemas.microsoft.com/office/drawing/2014/main" id="{D97DD93F-7770-EC96-763A-838B6D759D3B}"/>
              </a:ext>
            </a:extLst>
          </p:cNvPr>
          <p:cNvSpPr/>
          <p:nvPr/>
        </p:nvSpPr>
        <p:spPr>
          <a:xfrm>
            <a:off x="1015406" y="645662"/>
            <a:ext cx="3466214" cy="1101394"/>
          </a:xfrm>
          <a:prstGeom prst="rect">
            <a:avLst/>
          </a:prstGeom>
          <a:noFill/>
          <a:ln w="12700" cap="flat" cmpd="sng" algn="ctr">
            <a:noFill/>
            <a:prstDash val="solid"/>
            <a:miter lim="800000"/>
          </a:ln>
          <a:effectLst/>
        </p:spPr>
        <p:txBody>
          <a:bodyPr lIns="0" tIns="0" rIns="0" bIns="0" rtlCol="0" anchor="t"/>
          <a:lstStyle/>
          <a:p>
            <a:pPr algn="l" defTabSz="447714">
              <a:defRPr/>
            </a:pPr>
            <a:r>
              <a:rPr lang="en-GB" sz="1200" b="1">
                <a:solidFill>
                  <a:srgbClr val="1F355E"/>
                </a:solidFill>
                <a:latin typeface="Arial" panose="020B0604020202020204" pitchFamily="34" charset="0"/>
                <a:cs typeface="Arial" panose="020B0604020202020204" pitchFamily="34" charset="0"/>
              </a:rPr>
              <a:t>MAINTAINING HIGH</a:t>
            </a:r>
            <a:r>
              <a:rPr lang="en-GB" sz="1200">
                <a:solidFill>
                  <a:srgbClr val="1F355E"/>
                </a:solidFill>
                <a:latin typeface="Arial" panose="020B0604020202020204" pitchFamily="34" charset="0"/>
                <a:cs typeface="Arial" panose="020B0604020202020204" pitchFamily="34" charset="0"/>
              </a:rPr>
              <a:t>-</a:t>
            </a:r>
            <a:r>
              <a:rPr lang="en-GB" sz="1200" b="1">
                <a:solidFill>
                  <a:srgbClr val="1F355E"/>
                </a:solidFill>
                <a:latin typeface="Arial" panose="020B0604020202020204" pitchFamily="34" charset="0"/>
                <a:cs typeface="Arial" panose="020B0604020202020204" pitchFamily="34" charset="0"/>
              </a:rPr>
              <a:t>QUALITY CARE </a:t>
            </a:r>
          </a:p>
          <a:p>
            <a:pPr algn="l" defTabSz="447714">
              <a:defRPr/>
            </a:pPr>
            <a:r>
              <a:rPr lang="en-GB" sz="1050" b="0">
                <a:solidFill>
                  <a:srgbClr val="1F355E"/>
                </a:solidFill>
                <a:latin typeface="Arial" panose="020B0604020202020204" pitchFamily="34" charset="0"/>
                <a:cs typeface="Arial" panose="020B0604020202020204" pitchFamily="34" charset="0"/>
              </a:rPr>
              <a:t>Modern digital, data and technology is essential to delivering the high-quality care our patients expect and enacting a more preventative model that supports residents to stay healthy. If SBU don’t act now to keep pace with more digitally mature health systems, our patients risk poorer outcomes in the longer-term by comparison</a:t>
            </a:r>
          </a:p>
        </p:txBody>
      </p:sp>
      <p:sp>
        <p:nvSpPr>
          <p:cNvPr id="23" name="Rectangle 22">
            <a:extLst>
              <a:ext uri="{FF2B5EF4-FFF2-40B4-BE49-F238E27FC236}">
                <a16:creationId xmlns:a16="http://schemas.microsoft.com/office/drawing/2014/main" id="{E4847C27-26F1-89D4-0EB8-41E6827B2EED}"/>
              </a:ext>
            </a:extLst>
          </p:cNvPr>
          <p:cNvSpPr/>
          <p:nvPr/>
        </p:nvSpPr>
        <p:spPr>
          <a:xfrm>
            <a:off x="5470884" y="3464434"/>
            <a:ext cx="3556594" cy="1101394"/>
          </a:xfrm>
          <a:prstGeom prst="rect">
            <a:avLst/>
          </a:prstGeom>
          <a:noFill/>
          <a:ln w="12700" cap="flat" cmpd="sng" algn="ctr">
            <a:noFill/>
            <a:prstDash val="solid"/>
            <a:miter lim="800000"/>
          </a:ln>
          <a:effectLst/>
        </p:spPr>
        <p:txBody>
          <a:bodyPr lIns="0" tIns="0" rIns="0" bIns="0" rtlCol="0" anchor="t"/>
          <a:lstStyle/>
          <a:p>
            <a:pPr algn="l" defTabSz="447714">
              <a:defRPr/>
            </a:pPr>
            <a:endParaRPr lang="en-GB" sz="1050"/>
          </a:p>
        </p:txBody>
      </p:sp>
      <p:sp>
        <p:nvSpPr>
          <p:cNvPr id="24" name="Rectangle 23">
            <a:extLst>
              <a:ext uri="{FF2B5EF4-FFF2-40B4-BE49-F238E27FC236}">
                <a16:creationId xmlns:a16="http://schemas.microsoft.com/office/drawing/2014/main" id="{E5654F51-566E-3EE9-47F7-913BCC7A36BD}"/>
              </a:ext>
            </a:extLst>
          </p:cNvPr>
          <p:cNvSpPr/>
          <p:nvPr/>
        </p:nvSpPr>
        <p:spPr>
          <a:xfrm>
            <a:off x="5470884" y="2010804"/>
            <a:ext cx="3556594" cy="1101394"/>
          </a:xfrm>
          <a:prstGeom prst="rect">
            <a:avLst/>
          </a:prstGeom>
          <a:noFill/>
          <a:ln w="12700" cap="flat" cmpd="sng" algn="ctr">
            <a:noFill/>
            <a:prstDash val="solid"/>
            <a:miter lim="800000"/>
          </a:ln>
          <a:effectLst/>
        </p:spPr>
        <p:txBody>
          <a:bodyPr lIns="0" tIns="0" rIns="0" bIns="0" rtlCol="0" anchor="t"/>
          <a:lstStyle/>
          <a:p>
            <a:pPr algn="l" defTabSz="447714">
              <a:defRPr/>
            </a:pPr>
            <a:r>
              <a:rPr lang="en-GB" sz="1200" b="1">
                <a:solidFill>
                  <a:srgbClr val="1F355E"/>
                </a:solidFill>
                <a:latin typeface="Arial" panose="020B0604020202020204" pitchFamily="34" charset="0"/>
                <a:cs typeface="Arial" panose="020B0604020202020204" pitchFamily="34" charset="0"/>
              </a:rPr>
              <a:t>AVOID LEAVING IT TOO LATE</a:t>
            </a:r>
          </a:p>
          <a:p>
            <a:pPr marL="0" lvl="1" indent="0" algn="l">
              <a:lnSpc>
                <a:spcPct val="100000"/>
              </a:lnSpc>
              <a:buClr>
                <a:srgbClr val="7F7F7F"/>
              </a:buClr>
              <a:defRPr/>
            </a:pPr>
            <a:r>
              <a:rPr lang="en-GB" sz="1050" b="0">
                <a:solidFill>
                  <a:srgbClr val="1F355E"/>
                </a:solidFill>
                <a:latin typeface="Arial" panose="020B0604020202020204" pitchFamily="34" charset="0"/>
                <a:cs typeface="Arial" panose="020B0604020202020204" pitchFamily="34" charset="0"/>
              </a:rPr>
              <a:t>On average it takes ten years, supported by considerable investment, for an organisation to move from a HIMSS digital maturity score of Stage 1 to Stage 7 – SBU wants to be a UK exempla Stage 7 by 2036 and that means investing in our system now. We outline the importance of HIMSS scores on the next slide</a:t>
            </a:r>
          </a:p>
        </p:txBody>
      </p:sp>
      <p:sp>
        <p:nvSpPr>
          <p:cNvPr id="25" name="Rectangle 24">
            <a:extLst>
              <a:ext uri="{FF2B5EF4-FFF2-40B4-BE49-F238E27FC236}">
                <a16:creationId xmlns:a16="http://schemas.microsoft.com/office/drawing/2014/main" id="{E19E3653-E332-BA35-B9A5-B44EE551752C}"/>
              </a:ext>
            </a:extLst>
          </p:cNvPr>
          <p:cNvSpPr/>
          <p:nvPr/>
        </p:nvSpPr>
        <p:spPr>
          <a:xfrm>
            <a:off x="1015405" y="3191594"/>
            <a:ext cx="3556595" cy="1101395"/>
          </a:xfrm>
          <a:prstGeom prst="rect">
            <a:avLst/>
          </a:prstGeom>
          <a:noFill/>
          <a:ln w="12700" cap="flat" cmpd="sng" algn="ctr">
            <a:noFill/>
            <a:prstDash val="solid"/>
            <a:miter lim="800000"/>
          </a:ln>
          <a:effectLst/>
        </p:spPr>
        <p:txBody>
          <a:bodyPr lIns="0" tIns="0" rIns="0" bIns="0" rtlCol="0" anchor="t"/>
          <a:lstStyle/>
          <a:p>
            <a:pPr algn="l" defTabSz="447714">
              <a:defRPr/>
            </a:pPr>
            <a:r>
              <a:rPr lang="en-GB" sz="1200">
                <a:solidFill>
                  <a:srgbClr val="1F355E"/>
                </a:solidFill>
                <a:latin typeface="Arial" panose="020B0604020202020204" pitchFamily="34" charset="0"/>
                <a:cs typeface="Arial" panose="020B0604020202020204" pitchFamily="34" charset="0"/>
              </a:rPr>
              <a:t>STRIKING A BALANCE BETWEEN NATIONAL COLLABORATION &amp; LOCAL INNOVATION</a:t>
            </a:r>
            <a:endParaRPr lang="en-GB" sz="1200" b="1">
              <a:solidFill>
                <a:srgbClr val="1F355E"/>
              </a:solidFill>
              <a:latin typeface="Arial" panose="020B0604020202020204" pitchFamily="34" charset="0"/>
              <a:cs typeface="Arial" panose="020B0604020202020204" pitchFamily="34" charset="0"/>
            </a:endParaRPr>
          </a:p>
          <a:p>
            <a:pPr marL="0" lvl="1" indent="0" algn="l">
              <a:lnSpc>
                <a:spcPct val="100000"/>
              </a:lnSpc>
              <a:buClr>
                <a:srgbClr val="7F7F7F"/>
              </a:buClr>
              <a:defRPr/>
            </a:pPr>
            <a:r>
              <a:rPr lang="en-GB" sz="1050" b="0">
                <a:solidFill>
                  <a:srgbClr val="1F355E"/>
                </a:solidFill>
                <a:latin typeface="Arial" panose="020B0604020202020204" pitchFamily="34" charset="0"/>
                <a:cs typeface="Arial" panose="020B0604020202020204" pitchFamily="34" charset="0"/>
              </a:rPr>
              <a:t>SBU needs to continue to shape, lead and influence the national digital strategy, in its position as a national digital influencer. However, this must be balanced against the need to act locally to meet SBU specific needs. If we don’t get this balance right, risk being unable to capitalise on both local and national opportunities for our population</a:t>
            </a:r>
          </a:p>
        </p:txBody>
      </p:sp>
      <p:sp>
        <p:nvSpPr>
          <p:cNvPr id="26" name="Rectangle 25">
            <a:extLst>
              <a:ext uri="{FF2B5EF4-FFF2-40B4-BE49-F238E27FC236}">
                <a16:creationId xmlns:a16="http://schemas.microsoft.com/office/drawing/2014/main" id="{A27D2345-F160-A6AD-4C4F-D9675A9C4394}"/>
              </a:ext>
            </a:extLst>
          </p:cNvPr>
          <p:cNvSpPr/>
          <p:nvPr/>
        </p:nvSpPr>
        <p:spPr>
          <a:xfrm>
            <a:off x="1015406" y="2010804"/>
            <a:ext cx="3460864" cy="1101395"/>
          </a:xfrm>
          <a:prstGeom prst="rect">
            <a:avLst/>
          </a:prstGeom>
          <a:noFill/>
          <a:ln w="12700" cap="flat" cmpd="sng" algn="ctr">
            <a:noFill/>
            <a:prstDash val="solid"/>
            <a:miter lim="800000"/>
          </a:ln>
          <a:effectLst/>
        </p:spPr>
        <p:txBody>
          <a:bodyPr lIns="0" tIns="0" rIns="0" bIns="0" rtlCol="0" anchor="t"/>
          <a:lstStyle/>
          <a:p>
            <a:pPr algn="l" defTabSz="447714">
              <a:defRPr/>
            </a:pPr>
            <a:r>
              <a:rPr lang="en-GB" sz="1200">
                <a:solidFill>
                  <a:srgbClr val="1F355E"/>
                </a:solidFill>
                <a:latin typeface="Arial" panose="020B0604020202020204" pitchFamily="34" charset="0"/>
                <a:cs typeface="Arial" panose="020B0604020202020204" pitchFamily="34" charset="0"/>
              </a:rPr>
              <a:t>REDUCING</a:t>
            </a:r>
            <a:r>
              <a:rPr lang="en-GB" sz="1200">
                <a:solidFill>
                  <a:srgbClr val="1F355E"/>
                </a:solidFill>
              </a:rPr>
              <a:t> PRESSURE ON RESOURCES</a:t>
            </a:r>
            <a:endParaRPr lang="en-GB" sz="1200" b="1">
              <a:solidFill>
                <a:srgbClr val="1F355E"/>
              </a:solidFill>
            </a:endParaRPr>
          </a:p>
          <a:p>
            <a:pPr algn="l" defTabSz="447714">
              <a:defRPr/>
            </a:pPr>
            <a:r>
              <a:rPr lang="en-GB" sz="1050" b="0" kern="0">
                <a:solidFill>
                  <a:srgbClr val="1F355E"/>
                </a:solidFill>
              </a:rPr>
              <a:t>As the complexity of the SBU digital infrastructure increases organically across the system it puts more and more pressure </a:t>
            </a:r>
            <a:r>
              <a:rPr lang="en-GB" sz="1050" b="0">
                <a:solidFill>
                  <a:srgbClr val="1F355E"/>
                </a:solidFill>
              </a:rPr>
              <a:t>on the digital team and wider NHS service</a:t>
            </a:r>
            <a:r>
              <a:rPr lang="en-GB" sz="1050" b="0" kern="0">
                <a:solidFill>
                  <a:srgbClr val="1F355E"/>
                </a:solidFill>
              </a:rPr>
              <a:t>. SBU needs to work towards a simpler overarching architecture now to ensure we are maximising the value of our resources over the next ten years</a:t>
            </a:r>
            <a:endParaRPr lang="en-GB" sz="1050" b="0" kern="0">
              <a:solidFill>
                <a:srgbClr val="1F355E"/>
              </a:solidFill>
              <a:latin typeface="Arial" panose="020B0604020202020204"/>
            </a:endParaRPr>
          </a:p>
        </p:txBody>
      </p:sp>
      <p:sp>
        <p:nvSpPr>
          <p:cNvPr id="27" name="Rectangle 26">
            <a:extLst>
              <a:ext uri="{FF2B5EF4-FFF2-40B4-BE49-F238E27FC236}">
                <a16:creationId xmlns:a16="http://schemas.microsoft.com/office/drawing/2014/main" id="{CBA22FBD-E1C7-1E14-E489-3B71380F495A}"/>
              </a:ext>
            </a:extLst>
          </p:cNvPr>
          <p:cNvSpPr/>
          <p:nvPr/>
        </p:nvSpPr>
        <p:spPr>
          <a:xfrm>
            <a:off x="5473902" y="645662"/>
            <a:ext cx="3546698" cy="1101395"/>
          </a:xfrm>
          <a:prstGeom prst="rect">
            <a:avLst/>
          </a:prstGeom>
          <a:noFill/>
          <a:ln w="12700" cap="flat" cmpd="sng" algn="ctr">
            <a:noFill/>
            <a:prstDash val="solid"/>
            <a:miter lim="800000"/>
          </a:ln>
          <a:effectLst/>
        </p:spPr>
        <p:txBody>
          <a:bodyPr lIns="0" tIns="0" rIns="0" bIns="0" rtlCol="0" anchor="t"/>
          <a:lstStyle/>
          <a:p>
            <a:pPr algn="l" defTabSz="447714">
              <a:defRPr/>
            </a:pPr>
            <a:r>
              <a:rPr lang="en-GB" sz="1200" b="1">
                <a:solidFill>
                  <a:srgbClr val="1F355E"/>
                </a:solidFill>
                <a:latin typeface="Arial" panose="020B0604020202020204" pitchFamily="34" charset="0"/>
                <a:cs typeface="Arial" panose="020B0604020202020204" pitchFamily="34" charset="0"/>
              </a:rPr>
              <a:t>REDUCING INEQUALITIES</a:t>
            </a:r>
          </a:p>
          <a:p>
            <a:pPr marL="0" lvl="1" indent="0" algn="l">
              <a:lnSpc>
                <a:spcPct val="100000"/>
              </a:lnSpc>
              <a:buClr>
                <a:srgbClr val="7F7F7F"/>
              </a:buClr>
              <a:defRPr/>
            </a:pPr>
            <a:r>
              <a:rPr lang="en-GB" sz="1050" b="0" kern="0">
                <a:solidFill>
                  <a:srgbClr val="1F355E"/>
                </a:solidFill>
                <a:latin typeface="Arial" panose="020B0604020202020204" pitchFamily="34" charset="0"/>
                <a:cs typeface="Arial" panose="020B0604020202020204" pitchFamily="34" charset="0"/>
              </a:rPr>
              <a:t>We know that </a:t>
            </a:r>
            <a:r>
              <a:rPr lang="en-GB" sz="1050" b="0">
                <a:solidFill>
                  <a:srgbClr val="1F355E"/>
                </a:solidFill>
                <a:latin typeface="Arial" panose="020B0604020202020204" pitchFamily="34" charset="0"/>
                <a:cs typeface="Arial" panose="020B0604020202020204" pitchFamily="34" charset="0"/>
              </a:rPr>
              <a:t>minorities and </a:t>
            </a:r>
            <a:r>
              <a:rPr lang="en-GB" sz="1050" b="0" kern="0">
                <a:solidFill>
                  <a:srgbClr val="1F355E"/>
                </a:solidFill>
                <a:latin typeface="Arial" panose="020B0604020202020204" pitchFamily="34" charset="0"/>
                <a:cs typeface="Arial" panose="020B0604020202020204" pitchFamily="34" charset="0"/>
              </a:rPr>
              <a:t>underserved groups in Swansea Bay experience worse health outcomes than the general population. By investing in our data and developing more advanced analytics capabilities we can better meet the needs of those communities. </a:t>
            </a:r>
            <a:r>
              <a:rPr lang="en-GB" sz="1050" b="0">
                <a:solidFill>
                  <a:srgbClr val="1F355E"/>
                </a:solidFill>
                <a:latin typeface="Arial" panose="020B0604020202020204" pitchFamily="34" charset="0"/>
                <a:cs typeface="Arial" panose="020B0604020202020204" pitchFamily="34" charset="0"/>
              </a:rPr>
              <a:t>We need to act now to grow those capabilities and improve the equity of outcomes for our patients by 2036</a:t>
            </a:r>
            <a:endParaRPr lang="en-GB" sz="1050" b="0" kern="0">
              <a:solidFill>
                <a:srgbClr val="1F355E"/>
              </a:solidFill>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4B1B0713-FCA0-22EA-6C31-5BED3D7FDD27}"/>
              </a:ext>
            </a:extLst>
          </p:cNvPr>
          <p:cNvSpPr txBox="1"/>
          <p:nvPr/>
        </p:nvSpPr>
        <p:spPr>
          <a:xfrm>
            <a:off x="114186" y="672280"/>
            <a:ext cx="1002401" cy="886275"/>
          </a:xfrm>
          <a:prstGeom prst="rect">
            <a:avLst/>
          </a:prstGeom>
          <a:noFill/>
        </p:spPr>
        <p:txBody>
          <a:bodyPr wrap="square" lIns="0" tIns="0" rIns="0" bIns="0" rtlCol="0" anchor="ctr">
            <a:noAutofit/>
          </a:bodyPr>
          <a:lstStyle/>
          <a:p>
            <a:pPr algn="ctr"/>
            <a:r>
              <a:rPr lang="en-GB" sz="11500" baseline="3000">
                <a:solidFill>
                  <a:schemeClr val="accent1">
                    <a:alpha val="20000"/>
                  </a:schemeClr>
                </a:solidFill>
                <a:latin typeface="Arial Black" panose="020B0A04020102020204" pitchFamily="34" charset="0"/>
              </a:rPr>
              <a:t>1</a:t>
            </a:r>
          </a:p>
        </p:txBody>
      </p:sp>
      <p:sp>
        <p:nvSpPr>
          <p:cNvPr id="29" name="TextBox 28">
            <a:extLst>
              <a:ext uri="{FF2B5EF4-FFF2-40B4-BE49-F238E27FC236}">
                <a16:creationId xmlns:a16="http://schemas.microsoft.com/office/drawing/2014/main" id="{095A6B88-3B94-BCC8-E308-E6CB3E19CEB7}"/>
              </a:ext>
            </a:extLst>
          </p:cNvPr>
          <p:cNvSpPr txBox="1"/>
          <p:nvPr/>
        </p:nvSpPr>
        <p:spPr>
          <a:xfrm>
            <a:off x="114186" y="3187087"/>
            <a:ext cx="1002401" cy="886275"/>
          </a:xfrm>
          <a:prstGeom prst="rect">
            <a:avLst/>
          </a:prstGeom>
          <a:noFill/>
        </p:spPr>
        <p:txBody>
          <a:bodyPr wrap="square" lIns="0" tIns="0" rIns="0" bIns="0" rtlCol="0" anchor="ctr">
            <a:noAutofit/>
          </a:bodyPr>
          <a:lstStyle/>
          <a:p>
            <a:pPr algn="ctr"/>
            <a:r>
              <a:rPr lang="en-GB" sz="11500" baseline="3000">
                <a:solidFill>
                  <a:schemeClr val="accent1">
                    <a:alpha val="20000"/>
                  </a:schemeClr>
                </a:solidFill>
                <a:latin typeface="Arial Black" panose="020B0A04020102020204" pitchFamily="34" charset="0"/>
              </a:rPr>
              <a:t>3</a:t>
            </a:r>
          </a:p>
        </p:txBody>
      </p:sp>
      <p:sp>
        <p:nvSpPr>
          <p:cNvPr id="30" name="TextBox 29">
            <a:extLst>
              <a:ext uri="{FF2B5EF4-FFF2-40B4-BE49-F238E27FC236}">
                <a16:creationId xmlns:a16="http://schemas.microsoft.com/office/drawing/2014/main" id="{69222FF5-CB4A-4230-D62B-C5076307259E}"/>
              </a:ext>
            </a:extLst>
          </p:cNvPr>
          <p:cNvSpPr txBox="1"/>
          <p:nvPr/>
        </p:nvSpPr>
        <p:spPr>
          <a:xfrm>
            <a:off x="114186" y="2021860"/>
            <a:ext cx="1002401" cy="886275"/>
          </a:xfrm>
          <a:prstGeom prst="rect">
            <a:avLst/>
          </a:prstGeom>
          <a:noFill/>
        </p:spPr>
        <p:txBody>
          <a:bodyPr wrap="square" lIns="0" tIns="0" rIns="0" bIns="0" rtlCol="0" anchor="ctr">
            <a:noAutofit/>
          </a:bodyPr>
          <a:lstStyle/>
          <a:p>
            <a:pPr algn="ctr"/>
            <a:r>
              <a:rPr lang="en-GB" sz="11500" baseline="3000">
                <a:solidFill>
                  <a:schemeClr val="accent1">
                    <a:alpha val="20000"/>
                  </a:schemeClr>
                </a:solidFill>
                <a:latin typeface="Arial Black" panose="020B0A04020102020204" pitchFamily="34" charset="0"/>
              </a:rPr>
              <a:t>2</a:t>
            </a:r>
          </a:p>
        </p:txBody>
      </p:sp>
      <p:sp>
        <p:nvSpPr>
          <p:cNvPr id="31" name="TextBox 30">
            <a:extLst>
              <a:ext uri="{FF2B5EF4-FFF2-40B4-BE49-F238E27FC236}">
                <a16:creationId xmlns:a16="http://schemas.microsoft.com/office/drawing/2014/main" id="{931B875F-0FF7-B123-AF0D-5F17C7993FBD}"/>
              </a:ext>
            </a:extLst>
          </p:cNvPr>
          <p:cNvSpPr txBox="1"/>
          <p:nvPr/>
        </p:nvSpPr>
        <p:spPr>
          <a:xfrm>
            <a:off x="4479928" y="672280"/>
            <a:ext cx="1002401" cy="886275"/>
          </a:xfrm>
          <a:prstGeom prst="rect">
            <a:avLst/>
          </a:prstGeom>
          <a:noFill/>
        </p:spPr>
        <p:txBody>
          <a:bodyPr wrap="square" lIns="0" tIns="0" rIns="0" bIns="0" rtlCol="0" anchor="ctr">
            <a:noAutofit/>
          </a:bodyPr>
          <a:lstStyle/>
          <a:p>
            <a:pPr algn="ctr"/>
            <a:r>
              <a:rPr lang="en-GB" sz="11500" baseline="3000">
                <a:solidFill>
                  <a:schemeClr val="accent1">
                    <a:alpha val="20000"/>
                  </a:schemeClr>
                </a:solidFill>
                <a:latin typeface="Arial Black" panose="020B0A04020102020204" pitchFamily="34" charset="0"/>
              </a:rPr>
              <a:t>4</a:t>
            </a:r>
          </a:p>
        </p:txBody>
      </p:sp>
      <p:sp>
        <p:nvSpPr>
          <p:cNvPr id="32" name="TextBox 31">
            <a:extLst>
              <a:ext uri="{FF2B5EF4-FFF2-40B4-BE49-F238E27FC236}">
                <a16:creationId xmlns:a16="http://schemas.microsoft.com/office/drawing/2014/main" id="{E6C4DF72-9A79-DB82-A2B0-3D37E159AF9D}"/>
              </a:ext>
            </a:extLst>
          </p:cNvPr>
          <p:cNvSpPr txBox="1"/>
          <p:nvPr/>
        </p:nvSpPr>
        <p:spPr>
          <a:xfrm>
            <a:off x="4477109" y="2021860"/>
            <a:ext cx="1002401" cy="886275"/>
          </a:xfrm>
          <a:prstGeom prst="rect">
            <a:avLst/>
          </a:prstGeom>
          <a:noFill/>
        </p:spPr>
        <p:txBody>
          <a:bodyPr wrap="square" lIns="0" tIns="0" rIns="0" bIns="0" rtlCol="0" anchor="ctr">
            <a:noAutofit/>
          </a:bodyPr>
          <a:lstStyle/>
          <a:p>
            <a:pPr algn="ctr"/>
            <a:r>
              <a:rPr lang="en-GB" sz="11500" baseline="3000">
                <a:solidFill>
                  <a:schemeClr val="accent1">
                    <a:alpha val="20000"/>
                  </a:schemeClr>
                </a:solidFill>
                <a:latin typeface="Arial Black" panose="020B0A04020102020204" pitchFamily="34" charset="0"/>
              </a:rPr>
              <a:t>5</a:t>
            </a:r>
          </a:p>
        </p:txBody>
      </p:sp>
      <p:sp>
        <p:nvSpPr>
          <p:cNvPr id="36" name="Rectangle 35">
            <a:extLst>
              <a:ext uri="{FF2B5EF4-FFF2-40B4-BE49-F238E27FC236}">
                <a16:creationId xmlns:a16="http://schemas.microsoft.com/office/drawing/2014/main" id="{F7911D2D-6079-794F-EDBA-FDC02F2397EF}"/>
              </a:ext>
            </a:extLst>
          </p:cNvPr>
          <p:cNvSpPr/>
          <p:nvPr/>
        </p:nvSpPr>
        <p:spPr>
          <a:xfrm>
            <a:off x="4978309" y="3222808"/>
            <a:ext cx="3722892" cy="1101394"/>
          </a:xfrm>
          <a:prstGeom prst="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2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Having made considerable progress in recent years, SBU have created the perfect opportunity to deliver a single unified digital, data and technology vision for the people of Swansea Bay by 2036. But - this will only be possible if we act now!</a:t>
            </a:r>
          </a:p>
        </p:txBody>
      </p:sp>
      <p:sp>
        <p:nvSpPr>
          <p:cNvPr id="3" name="Footer Placeholder 3">
            <a:extLst>
              <a:ext uri="{FF2B5EF4-FFF2-40B4-BE49-F238E27FC236}">
                <a16:creationId xmlns:a16="http://schemas.microsoft.com/office/drawing/2014/main" id="{6733880A-68D0-461E-BC39-24E9BA0F0C5C}"/>
              </a:ext>
            </a:extLst>
          </p:cNvPr>
          <p:cNvSpPr>
            <a:spLocks noGrp="1"/>
          </p:cNvSpPr>
          <p:nvPr>
            <p:ph type="ftr" sz="quarter" idx="3"/>
          </p:nvPr>
        </p:nvSpPr>
        <p:spPr>
          <a:xfrm>
            <a:off x="2200041" y="4646887"/>
            <a:ext cx="4743917" cy="378477"/>
          </a:xfrm>
        </p:spPr>
        <p:txBody>
          <a:bodyPr/>
          <a:lstStyle/>
          <a:p>
            <a:r>
              <a:rPr lang="en-GB"/>
              <a:t>Digitally Enabling the One Bay Way</a:t>
            </a:r>
          </a:p>
        </p:txBody>
      </p:sp>
      <p:grpSp>
        <p:nvGrpSpPr>
          <p:cNvPr id="11" name="Group 10">
            <a:extLst>
              <a:ext uri="{FF2B5EF4-FFF2-40B4-BE49-F238E27FC236}">
                <a16:creationId xmlns:a16="http://schemas.microsoft.com/office/drawing/2014/main" id="{06832B2A-5E2F-5345-514D-B23B24497DCB}"/>
              </a:ext>
            </a:extLst>
          </p:cNvPr>
          <p:cNvGrpSpPr/>
          <p:nvPr/>
        </p:nvGrpSpPr>
        <p:grpSpPr>
          <a:xfrm>
            <a:off x="3652" y="-2134"/>
            <a:ext cx="9143998" cy="165595"/>
            <a:chOff x="374266" y="2474302"/>
            <a:chExt cx="13719657" cy="820603"/>
          </a:xfrm>
        </p:grpSpPr>
        <p:sp>
          <p:nvSpPr>
            <p:cNvPr id="5" name="Arrow: Pentagon 4">
              <a:extLst>
                <a:ext uri="{FF2B5EF4-FFF2-40B4-BE49-F238E27FC236}">
                  <a16:creationId xmlns:a16="http://schemas.microsoft.com/office/drawing/2014/main" id="{BFDFD6B0-4173-6E16-9165-CFE3AD5A121E}"/>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02C2624F-C4BB-7E14-4BF9-3BFE0B278DFD}"/>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D3DF62B6-A214-FAE8-86CD-1EA138BFF542}"/>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0C5A5F80-29CF-1419-ED77-3BE0762E19C6}"/>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9" name="Arrow: Chevron 8">
              <a:extLst>
                <a:ext uri="{FF2B5EF4-FFF2-40B4-BE49-F238E27FC236}">
                  <a16:creationId xmlns:a16="http://schemas.microsoft.com/office/drawing/2014/main" id="{0AB57AFB-A73B-CC77-267E-099D62116D7F}"/>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0" name="Arrow: Chevron 9">
              <a:extLst>
                <a:ext uri="{FF2B5EF4-FFF2-40B4-BE49-F238E27FC236}">
                  <a16:creationId xmlns:a16="http://schemas.microsoft.com/office/drawing/2014/main" id="{E7DB8B39-29F2-6DB5-42C2-70DE017226E5}"/>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9127675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486F61-9BD9-E660-0ED4-D32C145F565C}"/>
            </a:ext>
          </a:extLst>
        </p:cNvPr>
        <p:cNvGrpSpPr/>
        <p:nvPr/>
      </p:nvGrpSpPr>
      <p:grpSpPr>
        <a:xfrm>
          <a:off x="0" y="0"/>
          <a:ext cx="0" cy="0"/>
          <a:chOff x="0" y="0"/>
          <a:chExt cx="0" cy="0"/>
        </a:xfrm>
      </p:grpSpPr>
      <p:sp>
        <p:nvSpPr>
          <p:cNvPr id="25" name="Rectangle 24">
            <a:extLst>
              <a:ext uri="{FF2B5EF4-FFF2-40B4-BE49-F238E27FC236}">
                <a16:creationId xmlns:a16="http://schemas.microsoft.com/office/drawing/2014/main" id="{37A12686-AC2A-4425-4F86-5B5E71530450}"/>
              </a:ext>
            </a:extLst>
          </p:cNvPr>
          <p:cNvSpPr/>
          <p:nvPr/>
        </p:nvSpPr>
        <p:spPr>
          <a:xfrm>
            <a:off x="5104800" y="216000"/>
            <a:ext cx="4039196" cy="4240975"/>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 name="Content Placeholder 2">
            <a:extLst>
              <a:ext uri="{FF2B5EF4-FFF2-40B4-BE49-F238E27FC236}">
                <a16:creationId xmlns:a16="http://schemas.microsoft.com/office/drawing/2014/main" id="{FD6F8370-396E-71FD-0F8B-EA97DCBEB654}"/>
              </a:ext>
            </a:extLst>
          </p:cNvPr>
          <p:cNvSpPr>
            <a:spLocks noGrp="1"/>
          </p:cNvSpPr>
          <p:nvPr>
            <p:ph sz="quarter" idx="4294967295"/>
          </p:nvPr>
        </p:nvSpPr>
        <p:spPr>
          <a:xfrm>
            <a:off x="138525" y="506842"/>
            <a:ext cx="5178425" cy="3771900"/>
          </a:xfrm>
          <a:solidFill>
            <a:schemeClr val="bg1"/>
          </a:solidFill>
          <a:ln w="12700">
            <a:solidFill>
              <a:schemeClr val="accent1"/>
            </a:solidFill>
          </a:ln>
        </p:spPr>
        <p:txBody>
          <a:bodyPr vert="horz" lIns="91440" tIns="45720" rIns="91440" bIns="45720" rtlCol="0" anchor="t">
            <a:noAutofit/>
          </a:bodyPr>
          <a:lstStyle/>
          <a:p>
            <a:pPr marL="0" indent="0" rtl="0">
              <a:spcBef>
                <a:spcPts val="800"/>
              </a:spcBef>
              <a:buNone/>
            </a:pPr>
            <a:r>
              <a:rPr lang="en-GB" sz="800">
                <a:latin typeface="Arial" panose="020B0604020202020204" pitchFamily="34" charset="0"/>
              </a:rPr>
              <a:t>The Healthcare Information and Management Systems Society (HIMSS) digital maturity models provide an internationality regarded standard by which to assess digital maturity in healthcare systems between Stage 0 and Stage 7. </a:t>
            </a:r>
          </a:p>
          <a:p>
            <a:pPr marL="0" indent="0" rtl="0">
              <a:spcBef>
                <a:spcPts val="800"/>
              </a:spcBef>
              <a:buNone/>
            </a:pPr>
            <a:r>
              <a:rPr lang="en-GB" sz="800">
                <a:latin typeface="Arial" panose="020B0604020202020204" pitchFamily="34" charset="0"/>
              </a:rPr>
              <a:t>A recent HIMSS </a:t>
            </a:r>
            <a:r>
              <a:rPr lang="en-GB" sz="800" b="1">
                <a:solidFill>
                  <a:schemeClr val="accent1"/>
                </a:solidFill>
                <a:latin typeface="Arial" panose="020B0604020202020204" pitchFamily="34" charset="0"/>
              </a:rPr>
              <a:t>Electronic Medical Record Adoption Model </a:t>
            </a:r>
            <a:r>
              <a:rPr lang="en-GB" sz="800">
                <a:solidFill>
                  <a:schemeClr val="tx1"/>
                </a:solidFill>
                <a:latin typeface="Arial" panose="020B0604020202020204" pitchFamily="34" charset="0"/>
              </a:rPr>
              <a:t>(</a:t>
            </a:r>
            <a:r>
              <a:rPr lang="en-GB" sz="800">
                <a:latin typeface="Arial" panose="020B0604020202020204" pitchFamily="34" charset="0"/>
              </a:rPr>
              <a:t>EMRAM) assessment at Moriston, resulted in SBU receiving a </a:t>
            </a:r>
            <a:r>
              <a:rPr lang="en-GB" sz="800" b="1">
                <a:latin typeface="Arial" panose="020B0604020202020204" pitchFamily="34" charset="0"/>
              </a:rPr>
              <a:t>Stage 1 </a:t>
            </a:r>
            <a:r>
              <a:rPr lang="en-GB" sz="800">
                <a:latin typeface="Arial" panose="020B0604020202020204" pitchFamily="34" charset="0"/>
              </a:rPr>
              <a:t>result, performing favourably in comparison to other Welsh health boards and making strong progress against many of the criteria of the higher stages. However, we are currently </a:t>
            </a:r>
            <a:r>
              <a:rPr lang="en-GB" sz="800" b="1">
                <a:solidFill>
                  <a:schemeClr val="accent1"/>
                </a:solidFill>
                <a:latin typeface="Arial" panose="020B0604020202020204" pitchFamily="34" charset="0"/>
              </a:rPr>
              <a:t>unable to progress </a:t>
            </a:r>
            <a:r>
              <a:rPr lang="en-GB" sz="800">
                <a:latin typeface="Arial" panose="020B0604020202020204" pitchFamily="34" charset="0"/>
              </a:rPr>
              <a:t>beyond Stage 1 without addressing the </a:t>
            </a:r>
            <a:r>
              <a:rPr lang="en-GB" sz="800" b="1">
                <a:solidFill>
                  <a:schemeClr val="accent1"/>
                </a:solidFill>
                <a:latin typeface="Arial" panose="020B0604020202020204" pitchFamily="34" charset="0"/>
              </a:rPr>
              <a:t>mandatory criterion of a CDR </a:t>
            </a:r>
            <a:r>
              <a:rPr lang="en-GB" sz="800">
                <a:latin typeface="Arial" panose="020B0604020202020204" pitchFamily="34" charset="0"/>
              </a:rPr>
              <a:t>in place as a single data repository</a:t>
            </a:r>
            <a:r>
              <a:rPr lang="en-GB" sz="800" b="1">
                <a:latin typeface="Arial" panose="020B0604020202020204" pitchFamily="34" charset="0"/>
              </a:rPr>
              <a:t>. </a:t>
            </a:r>
            <a:r>
              <a:rPr lang="en-GB" sz="800" b="1">
                <a:solidFill>
                  <a:schemeClr val="accent1"/>
                </a:solidFill>
                <a:latin typeface="Arial" panose="020B0604020202020204" pitchFamily="34" charset="0"/>
              </a:rPr>
              <a:t>By simply adding a CDR, it is highly likely that SBU could progress rapidly to Stage 5.</a:t>
            </a:r>
          </a:p>
          <a:p>
            <a:pPr marL="0" indent="0" rtl="0">
              <a:spcBef>
                <a:spcPts val="800"/>
              </a:spcBef>
              <a:buNone/>
            </a:pPr>
            <a:r>
              <a:rPr lang="en-GB" sz="800">
                <a:latin typeface="Arial" panose="020B0604020202020204" pitchFamily="34" charset="0"/>
              </a:rPr>
              <a:t>Having mature digital, data and technology infrastructures in place is the only way to keep pace with modern innovation in healthcare and ensure SBU continue to deliver the best possible outcomes for our population. </a:t>
            </a:r>
          </a:p>
          <a:p>
            <a:pPr marL="0" indent="0" rtl="0">
              <a:spcBef>
                <a:spcPts val="800"/>
              </a:spcBef>
              <a:buNone/>
            </a:pPr>
            <a:r>
              <a:rPr lang="en-GB" sz="800">
                <a:latin typeface="Arial" panose="020B0604020202020204" pitchFamily="34" charset="0"/>
              </a:rPr>
              <a:t>A study of 1700 leaders found digitally mature organisations gain abilities in dynamically and accurately understanding the needs of the population they serve, through an increased quantity of data that can be more intelligently analysed, enabling them to “</a:t>
            </a:r>
            <a:r>
              <a:rPr lang="en-US" sz="800">
                <a:latin typeface="Arial" panose="020B0604020202020204" pitchFamily="34" charset="0"/>
              </a:rPr>
              <a:t>develop new offerings based on evolving customer needs and desires”</a:t>
            </a:r>
            <a:r>
              <a:rPr lang="en-US" sz="800" baseline="30000">
                <a:latin typeface="Arial" panose="020B0604020202020204" pitchFamily="34" charset="0"/>
              </a:rPr>
              <a:t>1</a:t>
            </a:r>
            <a:r>
              <a:rPr lang="en-US" sz="800">
                <a:latin typeface="Arial" panose="020B0604020202020204" pitchFamily="34" charset="0"/>
              </a:rPr>
              <a:t>.</a:t>
            </a:r>
            <a:endParaRPr lang="en-GB" sz="800">
              <a:latin typeface="Arial" panose="020B0604020202020204" pitchFamily="34" charset="0"/>
            </a:endParaRPr>
          </a:p>
          <a:p>
            <a:pPr marL="0" indent="0" rtl="0">
              <a:spcBef>
                <a:spcPts val="800"/>
              </a:spcBef>
              <a:buNone/>
            </a:pPr>
            <a:r>
              <a:rPr lang="en-GB" sz="800">
                <a:latin typeface="Arial" panose="020B0604020202020204" pitchFamily="34" charset="0"/>
              </a:rPr>
              <a:t>Research conducted across 1,000s of healthcare organisations</a:t>
            </a:r>
            <a:r>
              <a:rPr lang="en-GB" sz="800" baseline="30000">
                <a:latin typeface="Arial" panose="020B0604020202020204" pitchFamily="34" charset="0"/>
              </a:rPr>
              <a:t>2</a:t>
            </a:r>
            <a:r>
              <a:rPr lang="en-GB" sz="800">
                <a:latin typeface="Arial" panose="020B0604020202020204" pitchFamily="34" charset="0"/>
              </a:rPr>
              <a:t> showed that those with</a:t>
            </a:r>
            <a:r>
              <a:rPr lang="en-GB" sz="800">
                <a:solidFill>
                  <a:schemeClr val="tx1"/>
                </a:solidFill>
                <a:latin typeface="Arial" panose="020B0604020202020204" pitchFamily="34" charset="0"/>
              </a:rPr>
              <a:t> </a:t>
            </a:r>
            <a:r>
              <a:rPr lang="en-GB" sz="800" b="1">
                <a:solidFill>
                  <a:schemeClr val="accent1"/>
                </a:solidFill>
                <a:latin typeface="Arial" panose="020B0604020202020204" pitchFamily="34" charset="0"/>
              </a:rPr>
              <a:t>advanced HIMSS scores (Stage 6 and Stage 7)</a:t>
            </a:r>
            <a:r>
              <a:rPr lang="en-GB" sz="800">
                <a:solidFill>
                  <a:schemeClr val="tx1"/>
                </a:solidFill>
                <a:latin typeface="Arial" panose="020B0604020202020204" pitchFamily="34" charset="0"/>
              </a:rPr>
              <a:t>:</a:t>
            </a:r>
          </a:p>
          <a:p>
            <a:pPr rtl="0">
              <a:spcBef>
                <a:spcPts val="800"/>
              </a:spcBef>
            </a:pPr>
            <a:r>
              <a:rPr lang="en-GB" sz="800">
                <a:latin typeface="Arial" panose="020B0604020202020204" pitchFamily="34" charset="0"/>
              </a:rPr>
              <a:t>Have</a:t>
            </a:r>
            <a:r>
              <a:rPr lang="en-GB" sz="800">
                <a:solidFill>
                  <a:schemeClr val="tx1"/>
                </a:solidFill>
                <a:latin typeface="Arial" panose="020B0604020202020204" pitchFamily="34" charset="0"/>
              </a:rPr>
              <a:t> </a:t>
            </a:r>
            <a:r>
              <a:rPr lang="en-GB" sz="800" b="1">
                <a:solidFill>
                  <a:schemeClr val="accent1"/>
                </a:solidFill>
                <a:latin typeface="Arial" panose="020B0604020202020204" pitchFamily="34" charset="0"/>
              </a:rPr>
              <a:t>significantly stronger patient experience </a:t>
            </a:r>
            <a:r>
              <a:rPr lang="en-GB" sz="800">
                <a:latin typeface="Arial" panose="020B0604020202020204" pitchFamily="34" charset="0"/>
              </a:rPr>
              <a:t>scores </a:t>
            </a:r>
          </a:p>
          <a:p>
            <a:pPr rtl="0">
              <a:spcBef>
                <a:spcPts val="800"/>
              </a:spcBef>
            </a:pPr>
            <a:r>
              <a:rPr lang="en-GB" sz="800">
                <a:latin typeface="Arial" panose="020B0604020202020204" pitchFamily="34" charset="0"/>
              </a:rPr>
              <a:t>Perform</a:t>
            </a:r>
            <a:r>
              <a:rPr lang="en-GB" sz="800">
                <a:solidFill>
                  <a:schemeClr val="tx1"/>
                </a:solidFill>
                <a:latin typeface="Arial" panose="020B0604020202020204" pitchFamily="34" charset="0"/>
              </a:rPr>
              <a:t> </a:t>
            </a:r>
            <a:r>
              <a:rPr lang="en-GB" sz="800" b="1">
                <a:solidFill>
                  <a:schemeClr val="accent1"/>
                </a:solidFill>
                <a:latin typeface="Arial" panose="020B0604020202020204" pitchFamily="34" charset="0"/>
              </a:rPr>
              <a:t>significantly higher on patient safety </a:t>
            </a:r>
            <a:r>
              <a:rPr lang="en-GB" sz="800">
                <a:latin typeface="Arial" panose="020B0604020202020204" pitchFamily="34" charset="0"/>
              </a:rPr>
              <a:t>- including on surgery safety outcome measures such as collapsed lung, post operative respiratory failure and accidental cuts and tears</a:t>
            </a:r>
          </a:p>
          <a:p>
            <a:pPr rtl="0">
              <a:spcBef>
                <a:spcPts val="800"/>
              </a:spcBef>
            </a:pPr>
            <a:r>
              <a:rPr lang="en-GB" sz="800">
                <a:latin typeface="Arial" panose="020B0604020202020204" pitchFamily="34" charset="0"/>
              </a:rPr>
              <a:t>Have</a:t>
            </a:r>
            <a:r>
              <a:rPr lang="en-GB" sz="800">
                <a:solidFill>
                  <a:schemeClr val="tx1"/>
                </a:solidFill>
                <a:latin typeface="Arial" panose="020B0604020202020204" pitchFamily="34" charset="0"/>
              </a:rPr>
              <a:t> </a:t>
            </a:r>
            <a:r>
              <a:rPr lang="en-GB" sz="800" b="1">
                <a:solidFill>
                  <a:schemeClr val="accent1"/>
                </a:solidFill>
                <a:latin typeface="Arial" panose="020B0604020202020204" pitchFamily="34" charset="0"/>
              </a:rPr>
              <a:t>significantly lower numbers of adverse events </a:t>
            </a:r>
            <a:r>
              <a:rPr lang="en-GB" sz="800">
                <a:latin typeface="Arial" panose="020B0604020202020204" pitchFamily="34" charset="0"/>
              </a:rPr>
              <a:t>– with statistically significant correlations found in measures on retained foreign objects, falls and trauma, and pressure ulcers</a:t>
            </a:r>
          </a:p>
          <a:p>
            <a:pPr rtl="0">
              <a:spcBef>
                <a:spcPts val="800"/>
              </a:spcBef>
            </a:pPr>
            <a:r>
              <a:rPr lang="en-GB" sz="800">
                <a:latin typeface="Arial" panose="020B0604020202020204" pitchFamily="34" charset="0"/>
              </a:rPr>
              <a:t>Hospitals at Stage 7 also had </a:t>
            </a:r>
            <a:r>
              <a:rPr lang="en-GB" sz="800" b="1">
                <a:solidFill>
                  <a:schemeClr val="accent1"/>
                </a:solidFill>
                <a:latin typeface="Arial" panose="020B0604020202020204" pitchFamily="34" charset="0"/>
              </a:rPr>
              <a:t>statistically better operational outcomes</a:t>
            </a:r>
            <a:r>
              <a:rPr lang="en-GB" sz="800">
                <a:solidFill>
                  <a:schemeClr val="tx1"/>
                </a:solidFill>
                <a:latin typeface="Arial" panose="020B0604020202020204" pitchFamily="34" charset="0"/>
              </a:rPr>
              <a:t>, </a:t>
            </a:r>
            <a:r>
              <a:rPr lang="en-GB" sz="800">
                <a:latin typeface="Arial" panose="020B0604020202020204" pitchFamily="34" charset="0"/>
              </a:rPr>
              <a:t>such as bed occupancy rates and shorter patient transfer times, compared to those at Stages 0 – 4</a:t>
            </a:r>
          </a:p>
        </p:txBody>
      </p:sp>
      <p:sp>
        <p:nvSpPr>
          <p:cNvPr id="60" name="Title 1">
            <a:extLst>
              <a:ext uri="{FF2B5EF4-FFF2-40B4-BE49-F238E27FC236}">
                <a16:creationId xmlns:a16="http://schemas.microsoft.com/office/drawing/2014/main" id="{91C81804-9737-030D-7BAE-459D98324873}"/>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000">
                <a:solidFill>
                  <a:srgbClr val="1F355E"/>
                </a:solidFill>
                <a:latin typeface="Arial Black" panose="020B0A04020102020204" pitchFamily="34" charset="0"/>
              </a:rPr>
              <a:t>The Importance of Digital Maturity </a:t>
            </a:r>
          </a:p>
        </p:txBody>
      </p:sp>
      <p:sp>
        <p:nvSpPr>
          <p:cNvPr id="7" name="Rectangle 6">
            <a:extLst>
              <a:ext uri="{FF2B5EF4-FFF2-40B4-BE49-F238E27FC236}">
                <a16:creationId xmlns:a16="http://schemas.microsoft.com/office/drawing/2014/main" id="{20EFB13C-EE01-A3FA-3FFA-C8AE7333A2D5}"/>
              </a:ext>
            </a:extLst>
          </p:cNvPr>
          <p:cNvSpPr/>
          <p:nvPr/>
        </p:nvSpPr>
        <p:spPr>
          <a:xfrm>
            <a:off x="5464800" y="210037"/>
            <a:ext cx="3536324" cy="30266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1100639" hangingPunct="0"/>
            <a:r>
              <a:rPr lang="en-GB" sz="1200">
                <a:solidFill>
                  <a:srgbClr val="1F355E"/>
                </a:solidFill>
                <a:latin typeface="Arial Black" panose="020B0A04020102020204" pitchFamily="34" charset="0"/>
                <a:sym typeface="Helvetica Neue Medium"/>
              </a:rPr>
              <a:t>KEY DECISIONS</a:t>
            </a:r>
          </a:p>
        </p:txBody>
      </p:sp>
      <p:sp>
        <p:nvSpPr>
          <p:cNvPr id="5" name="TextBox 4">
            <a:extLst>
              <a:ext uri="{FF2B5EF4-FFF2-40B4-BE49-F238E27FC236}">
                <a16:creationId xmlns:a16="http://schemas.microsoft.com/office/drawing/2014/main" id="{6AC5FC92-5996-E3EF-5C2A-706B2F324C74}"/>
              </a:ext>
            </a:extLst>
          </p:cNvPr>
          <p:cNvSpPr txBox="1"/>
          <p:nvPr/>
        </p:nvSpPr>
        <p:spPr>
          <a:xfrm>
            <a:off x="5464799" y="4808502"/>
            <a:ext cx="3741539"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600" b="0" i="0" u="none" strike="noStrike" cap="none" spc="0" normalizeH="0" baseline="30000">
                <a:ln>
                  <a:noFill/>
                </a:ln>
                <a:solidFill>
                  <a:srgbClr val="1F355E"/>
                </a:solidFill>
                <a:effectLst/>
                <a:uFillTx/>
                <a:latin typeface="Arial" panose="020B0604020202020204" pitchFamily="34" charset="0"/>
                <a:cs typeface="Arial" panose="020B0604020202020204" pitchFamily="34" charset="0"/>
                <a:sym typeface="Helvetica Neue"/>
              </a:rPr>
              <a:t>1 </a:t>
            </a:r>
            <a:r>
              <a:rPr kumimoji="0" lang="en-GB" sz="6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https://hbswk.hbs.edu/item/leading-in-the-digital-era-where-can-digital-transformation-take-you</a:t>
            </a:r>
          </a:p>
          <a:p>
            <a:pPr marL="0" marR="0" indent="0" algn="l" defTabSz="825500" rtl="0" fontAlgn="auto" latinLnBrk="0" hangingPunct="0">
              <a:lnSpc>
                <a:spcPct val="100000"/>
              </a:lnSpc>
              <a:spcBef>
                <a:spcPts val="0"/>
              </a:spcBef>
              <a:spcAft>
                <a:spcPts val="0"/>
              </a:spcAft>
              <a:buClrTx/>
              <a:buSzTx/>
              <a:buFontTx/>
              <a:buNone/>
              <a:tabLst/>
            </a:pPr>
            <a:r>
              <a:rPr kumimoji="0" lang="en-GB" sz="600" b="0" i="0" u="none" strike="noStrike" cap="none" spc="0" normalizeH="0" baseline="30000">
                <a:ln>
                  <a:noFill/>
                </a:ln>
                <a:solidFill>
                  <a:srgbClr val="1F355E"/>
                </a:solidFill>
                <a:effectLst/>
                <a:uFillTx/>
                <a:latin typeface="Arial" panose="020B0604020202020204" pitchFamily="34" charset="0"/>
                <a:cs typeface="Arial" panose="020B0604020202020204" pitchFamily="34" charset="0"/>
                <a:sym typeface="Helvetica Neue"/>
              </a:rPr>
              <a:t>2</a:t>
            </a:r>
            <a:r>
              <a:rPr kumimoji="0" lang="en-GB" sz="6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 https://www.digitalhealth.net/2023/04/himss-study-suggests-digitally-mature-hospitals-perform-better-on-safety/</a:t>
            </a:r>
          </a:p>
        </p:txBody>
      </p:sp>
      <p:sp>
        <p:nvSpPr>
          <p:cNvPr id="6" name="Rectangle 5">
            <a:extLst>
              <a:ext uri="{FF2B5EF4-FFF2-40B4-BE49-F238E27FC236}">
                <a16:creationId xmlns:a16="http://schemas.microsoft.com/office/drawing/2014/main" id="{9B3A9759-8166-868E-FC76-9CC2BB17614C}"/>
              </a:ext>
            </a:extLst>
          </p:cNvPr>
          <p:cNvSpPr/>
          <p:nvPr/>
        </p:nvSpPr>
        <p:spPr>
          <a:xfrm>
            <a:off x="5464800" y="506842"/>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200" i="0" u="none" strike="noStrike" cap="none" spc="0" normalizeH="0" baseline="0">
                <a:ln>
                  <a:noFill/>
                </a:ln>
                <a:solidFill>
                  <a:schemeClr val="bg1"/>
                </a:solidFill>
                <a:effectLst/>
                <a:uFillTx/>
                <a:latin typeface="+mn-lt"/>
                <a:ea typeface="+mn-ea"/>
                <a:cs typeface="+mn-cs"/>
                <a:sym typeface="Helvetica Neue Medium"/>
              </a:rPr>
              <a:t>ALIGN</a:t>
            </a:r>
          </a:p>
        </p:txBody>
      </p:sp>
      <p:sp>
        <p:nvSpPr>
          <p:cNvPr id="8" name="Rectangle 7">
            <a:extLst>
              <a:ext uri="{FF2B5EF4-FFF2-40B4-BE49-F238E27FC236}">
                <a16:creationId xmlns:a16="http://schemas.microsoft.com/office/drawing/2014/main" id="{8244B10C-CAB0-1A58-7C93-7418CE9B1B03}"/>
              </a:ext>
            </a:extLst>
          </p:cNvPr>
          <p:cNvSpPr/>
          <p:nvPr/>
        </p:nvSpPr>
        <p:spPr>
          <a:xfrm>
            <a:off x="5464800" y="1148920"/>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200">
                <a:solidFill>
                  <a:schemeClr val="bg1"/>
                </a:solidFill>
                <a:latin typeface="+mn-lt"/>
                <a:ea typeface="+mn-ea"/>
                <a:cs typeface="+mn-cs"/>
                <a:sym typeface="Helvetica Neue Medium"/>
              </a:rPr>
              <a:t>RATIONALISE</a:t>
            </a:r>
            <a:endParaRPr kumimoji="0" lang="en-GB" sz="1200" i="0" u="none" strike="noStrike" cap="none" spc="0" normalizeH="0" baseline="0">
              <a:ln>
                <a:noFill/>
              </a:ln>
              <a:solidFill>
                <a:schemeClr val="bg1"/>
              </a:solidFill>
              <a:effectLst/>
              <a:uFillTx/>
              <a:latin typeface="+mn-lt"/>
              <a:ea typeface="+mn-ea"/>
              <a:cs typeface="+mn-cs"/>
              <a:sym typeface="Helvetica Neue Medium"/>
            </a:endParaRPr>
          </a:p>
        </p:txBody>
      </p:sp>
      <p:sp>
        <p:nvSpPr>
          <p:cNvPr id="9" name="Rectangle 8">
            <a:extLst>
              <a:ext uri="{FF2B5EF4-FFF2-40B4-BE49-F238E27FC236}">
                <a16:creationId xmlns:a16="http://schemas.microsoft.com/office/drawing/2014/main" id="{381AC244-706E-1338-D5F3-9508F0B66C0C}"/>
              </a:ext>
            </a:extLst>
          </p:cNvPr>
          <p:cNvSpPr/>
          <p:nvPr/>
        </p:nvSpPr>
        <p:spPr>
          <a:xfrm>
            <a:off x="5464800" y="1790998"/>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200">
                <a:solidFill>
                  <a:schemeClr val="bg1"/>
                </a:solidFill>
                <a:latin typeface="+mn-lt"/>
                <a:ea typeface="+mn-ea"/>
                <a:cs typeface="+mn-cs"/>
                <a:sym typeface="Helvetica Neue Medium"/>
              </a:rPr>
              <a:t>STRUCTURE</a:t>
            </a:r>
            <a:endParaRPr kumimoji="0" lang="en-GB" sz="1200" i="0" u="none" strike="noStrike" cap="none" spc="0" normalizeH="0" baseline="0">
              <a:ln>
                <a:noFill/>
              </a:ln>
              <a:solidFill>
                <a:schemeClr val="bg1"/>
              </a:solidFill>
              <a:effectLst/>
              <a:uFillTx/>
              <a:latin typeface="+mn-lt"/>
              <a:ea typeface="+mn-ea"/>
              <a:cs typeface="+mn-cs"/>
              <a:sym typeface="Helvetica Neue Medium"/>
            </a:endParaRPr>
          </a:p>
        </p:txBody>
      </p:sp>
      <p:sp>
        <p:nvSpPr>
          <p:cNvPr id="10" name="Rectangle 9">
            <a:extLst>
              <a:ext uri="{FF2B5EF4-FFF2-40B4-BE49-F238E27FC236}">
                <a16:creationId xmlns:a16="http://schemas.microsoft.com/office/drawing/2014/main" id="{84858B25-2ADB-E505-5202-EBABE363C081}"/>
              </a:ext>
            </a:extLst>
          </p:cNvPr>
          <p:cNvSpPr/>
          <p:nvPr/>
        </p:nvSpPr>
        <p:spPr>
          <a:xfrm>
            <a:off x="5464800" y="2433076"/>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200">
                <a:solidFill>
                  <a:schemeClr val="bg1"/>
                </a:solidFill>
                <a:latin typeface="+mn-lt"/>
                <a:ea typeface="+mn-ea"/>
                <a:cs typeface="+mn-cs"/>
                <a:sym typeface="Helvetica Neue Medium"/>
              </a:rPr>
              <a:t>COMMIT</a:t>
            </a:r>
            <a:endParaRPr kumimoji="0" lang="en-GB" sz="1200" i="0" u="none" strike="noStrike" cap="none" spc="0" normalizeH="0" baseline="0">
              <a:ln>
                <a:noFill/>
              </a:ln>
              <a:solidFill>
                <a:schemeClr val="bg1"/>
              </a:solidFill>
              <a:effectLst/>
              <a:uFillTx/>
              <a:latin typeface="+mn-lt"/>
              <a:ea typeface="+mn-ea"/>
              <a:cs typeface="+mn-cs"/>
              <a:sym typeface="Helvetica Neue Medium"/>
            </a:endParaRPr>
          </a:p>
        </p:txBody>
      </p:sp>
      <p:sp>
        <p:nvSpPr>
          <p:cNvPr id="11" name="Rectangle 10">
            <a:extLst>
              <a:ext uri="{FF2B5EF4-FFF2-40B4-BE49-F238E27FC236}">
                <a16:creationId xmlns:a16="http://schemas.microsoft.com/office/drawing/2014/main" id="{AED69B49-E0B5-D9D7-1AFF-A81DAD0A2265}"/>
              </a:ext>
            </a:extLst>
          </p:cNvPr>
          <p:cNvSpPr/>
          <p:nvPr/>
        </p:nvSpPr>
        <p:spPr>
          <a:xfrm>
            <a:off x="5464800" y="3717232"/>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200" i="0" u="none" strike="noStrike" cap="none" spc="0" normalizeH="0" baseline="0">
                <a:ln>
                  <a:noFill/>
                </a:ln>
                <a:solidFill>
                  <a:schemeClr val="bg1"/>
                </a:solidFill>
                <a:effectLst/>
                <a:uFillTx/>
                <a:latin typeface="+mn-lt"/>
                <a:ea typeface="+mn-ea"/>
                <a:cs typeface="+mn-cs"/>
                <a:sym typeface="Helvetica Neue Medium"/>
              </a:rPr>
              <a:t>INVEST</a:t>
            </a:r>
          </a:p>
        </p:txBody>
      </p:sp>
      <p:sp>
        <p:nvSpPr>
          <p:cNvPr id="12" name="Rectangle 11">
            <a:extLst>
              <a:ext uri="{FF2B5EF4-FFF2-40B4-BE49-F238E27FC236}">
                <a16:creationId xmlns:a16="http://schemas.microsoft.com/office/drawing/2014/main" id="{16E4E910-FCDB-01BB-2000-D43A48A64116}"/>
              </a:ext>
            </a:extLst>
          </p:cNvPr>
          <p:cNvSpPr/>
          <p:nvPr/>
        </p:nvSpPr>
        <p:spPr>
          <a:xfrm>
            <a:off x="5464800" y="4359309"/>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200" i="0" u="none" strike="noStrike" cap="none" spc="0" normalizeH="0" baseline="0">
                <a:ln>
                  <a:noFill/>
                </a:ln>
                <a:solidFill>
                  <a:schemeClr val="bg1"/>
                </a:solidFill>
                <a:effectLst/>
                <a:uFillTx/>
                <a:latin typeface="+mn-lt"/>
                <a:ea typeface="+mn-ea"/>
                <a:cs typeface="+mn-cs"/>
                <a:sym typeface="Helvetica Neue Medium"/>
              </a:rPr>
              <a:t>DELIVER</a:t>
            </a:r>
          </a:p>
        </p:txBody>
      </p:sp>
      <p:sp>
        <p:nvSpPr>
          <p:cNvPr id="13" name="Oval 12">
            <a:extLst>
              <a:ext uri="{FF2B5EF4-FFF2-40B4-BE49-F238E27FC236}">
                <a16:creationId xmlns:a16="http://schemas.microsoft.com/office/drawing/2014/main" id="{167EC36B-680B-DBF8-3835-E82599E831DA}"/>
              </a:ext>
            </a:extLst>
          </p:cNvPr>
          <p:cNvSpPr/>
          <p:nvPr/>
        </p:nvSpPr>
        <p:spPr>
          <a:xfrm>
            <a:off x="5874892" y="265035"/>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00" i="0" u="none" strike="noStrike" cap="none" spc="0" normalizeH="0" baseline="0">
                <a:ln>
                  <a:noFill/>
                </a:ln>
                <a:solidFill>
                  <a:schemeClr val="tx1"/>
                </a:solidFill>
                <a:effectLst/>
                <a:uFillTx/>
                <a:latin typeface="+mn-lt"/>
                <a:ea typeface="+mn-ea"/>
                <a:cs typeface="+mn-cs"/>
                <a:sym typeface="Helvetica Neue Medium"/>
              </a:rPr>
              <a:t>1</a:t>
            </a:r>
          </a:p>
        </p:txBody>
      </p:sp>
      <p:sp>
        <p:nvSpPr>
          <p:cNvPr id="14" name="Oval 13">
            <a:extLst>
              <a:ext uri="{FF2B5EF4-FFF2-40B4-BE49-F238E27FC236}">
                <a16:creationId xmlns:a16="http://schemas.microsoft.com/office/drawing/2014/main" id="{6D74BA80-E947-90C5-96C2-8FCE38A02F4A}"/>
              </a:ext>
            </a:extLst>
          </p:cNvPr>
          <p:cNvSpPr/>
          <p:nvPr/>
        </p:nvSpPr>
        <p:spPr>
          <a:xfrm>
            <a:off x="5874892" y="907113"/>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00">
                <a:solidFill>
                  <a:schemeClr val="tx1"/>
                </a:solidFill>
                <a:latin typeface="+mn-lt"/>
                <a:ea typeface="+mn-ea"/>
                <a:cs typeface="+mn-cs"/>
                <a:sym typeface="Helvetica Neue Medium"/>
              </a:rPr>
              <a:t>2</a:t>
            </a:r>
            <a:endParaRPr kumimoji="0" lang="en-GB" sz="1000" i="0" u="none" strike="noStrike" cap="none" spc="0" normalizeH="0" baseline="0">
              <a:ln>
                <a:noFill/>
              </a:ln>
              <a:solidFill>
                <a:schemeClr val="tx1"/>
              </a:solidFill>
              <a:effectLst/>
              <a:uFillTx/>
              <a:latin typeface="+mn-lt"/>
              <a:ea typeface="+mn-ea"/>
              <a:cs typeface="+mn-cs"/>
              <a:sym typeface="Helvetica Neue Medium"/>
            </a:endParaRPr>
          </a:p>
        </p:txBody>
      </p:sp>
      <p:sp>
        <p:nvSpPr>
          <p:cNvPr id="15" name="Oval 14">
            <a:extLst>
              <a:ext uri="{FF2B5EF4-FFF2-40B4-BE49-F238E27FC236}">
                <a16:creationId xmlns:a16="http://schemas.microsoft.com/office/drawing/2014/main" id="{A935EA73-7CB6-3919-3EC3-D7ED662C0B0A}"/>
              </a:ext>
            </a:extLst>
          </p:cNvPr>
          <p:cNvSpPr/>
          <p:nvPr/>
        </p:nvSpPr>
        <p:spPr>
          <a:xfrm>
            <a:off x="5874892" y="1549191"/>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00">
                <a:solidFill>
                  <a:schemeClr val="tx1"/>
                </a:solidFill>
                <a:latin typeface="+mn-lt"/>
                <a:ea typeface="+mn-ea"/>
                <a:cs typeface="+mn-cs"/>
                <a:sym typeface="Helvetica Neue Medium"/>
              </a:rPr>
              <a:t>3</a:t>
            </a:r>
            <a:endParaRPr kumimoji="0" lang="en-GB" sz="1000" i="0" u="none" strike="noStrike" cap="none" spc="0" normalizeH="0" baseline="0">
              <a:ln>
                <a:noFill/>
              </a:ln>
              <a:solidFill>
                <a:schemeClr val="tx1"/>
              </a:solidFill>
              <a:effectLst/>
              <a:uFillTx/>
              <a:latin typeface="+mn-lt"/>
              <a:ea typeface="+mn-ea"/>
              <a:cs typeface="+mn-cs"/>
              <a:sym typeface="Helvetica Neue Medium"/>
            </a:endParaRPr>
          </a:p>
        </p:txBody>
      </p:sp>
      <p:sp>
        <p:nvSpPr>
          <p:cNvPr id="16" name="Oval 15">
            <a:extLst>
              <a:ext uri="{FF2B5EF4-FFF2-40B4-BE49-F238E27FC236}">
                <a16:creationId xmlns:a16="http://schemas.microsoft.com/office/drawing/2014/main" id="{C07E5804-E5F9-6658-989C-1FE24319DC77}"/>
              </a:ext>
            </a:extLst>
          </p:cNvPr>
          <p:cNvSpPr/>
          <p:nvPr/>
        </p:nvSpPr>
        <p:spPr>
          <a:xfrm>
            <a:off x="5874892" y="2191269"/>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00">
                <a:solidFill>
                  <a:schemeClr val="tx1"/>
                </a:solidFill>
                <a:latin typeface="+mn-lt"/>
                <a:ea typeface="+mn-ea"/>
                <a:cs typeface="+mn-cs"/>
                <a:sym typeface="Helvetica Neue Medium"/>
              </a:rPr>
              <a:t>4</a:t>
            </a:r>
            <a:endParaRPr kumimoji="0" lang="en-GB" sz="1000" i="0" u="none" strike="noStrike" cap="none" spc="0" normalizeH="0" baseline="0">
              <a:ln>
                <a:noFill/>
              </a:ln>
              <a:solidFill>
                <a:schemeClr val="tx1"/>
              </a:solidFill>
              <a:effectLst/>
              <a:uFillTx/>
              <a:latin typeface="+mn-lt"/>
              <a:ea typeface="+mn-ea"/>
              <a:cs typeface="+mn-cs"/>
              <a:sym typeface="Helvetica Neue Medium"/>
            </a:endParaRPr>
          </a:p>
        </p:txBody>
      </p:sp>
      <p:sp>
        <p:nvSpPr>
          <p:cNvPr id="17" name="Oval 16">
            <a:extLst>
              <a:ext uri="{FF2B5EF4-FFF2-40B4-BE49-F238E27FC236}">
                <a16:creationId xmlns:a16="http://schemas.microsoft.com/office/drawing/2014/main" id="{DAB2D1BE-8B55-C7F7-259C-AD4F27D31053}"/>
              </a:ext>
            </a:extLst>
          </p:cNvPr>
          <p:cNvSpPr/>
          <p:nvPr/>
        </p:nvSpPr>
        <p:spPr>
          <a:xfrm>
            <a:off x="5874892" y="3475425"/>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00" i="0" u="none" strike="noStrike" cap="none" spc="0" normalizeH="0" baseline="0">
                <a:ln>
                  <a:noFill/>
                </a:ln>
                <a:solidFill>
                  <a:schemeClr val="tx1"/>
                </a:solidFill>
                <a:effectLst/>
                <a:uFillTx/>
                <a:latin typeface="+mn-lt"/>
                <a:ea typeface="+mn-ea"/>
                <a:cs typeface="+mn-cs"/>
                <a:sym typeface="Helvetica Neue Medium"/>
              </a:rPr>
              <a:t>6</a:t>
            </a:r>
          </a:p>
        </p:txBody>
      </p:sp>
      <p:sp>
        <p:nvSpPr>
          <p:cNvPr id="18" name="Oval 17">
            <a:extLst>
              <a:ext uri="{FF2B5EF4-FFF2-40B4-BE49-F238E27FC236}">
                <a16:creationId xmlns:a16="http://schemas.microsoft.com/office/drawing/2014/main" id="{71ED9299-DA1A-325D-4F9D-84681859338F}"/>
              </a:ext>
            </a:extLst>
          </p:cNvPr>
          <p:cNvSpPr/>
          <p:nvPr/>
        </p:nvSpPr>
        <p:spPr>
          <a:xfrm>
            <a:off x="5874892" y="4117502"/>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00" i="0" u="none" strike="noStrike" cap="none" spc="0" normalizeH="0" baseline="0">
                <a:ln>
                  <a:noFill/>
                </a:ln>
                <a:solidFill>
                  <a:schemeClr val="tx1"/>
                </a:solidFill>
                <a:effectLst/>
                <a:uFillTx/>
                <a:latin typeface="+mn-lt"/>
                <a:ea typeface="+mn-ea"/>
                <a:cs typeface="+mn-cs"/>
                <a:sym typeface="Helvetica Neue Medium"/>
              </a:rPr>
              <a:t>7</a:t>
            </a:r>
          </a:p>
        </p:txBody>
      </p:sp>
      <p:sp>
        <p:nvSpPr>
          <p:cNvPr id="19" name="TextBox 18">
            <a:extLst>
              <a:ext uri="{FF2B5EF4-FFF2-40B4-BE49-F238E27FC236}">
                <a16:creationId xmlns:a16="http://schemas.microsoft.com/office/drawing/2014/main" id="{CE255EC9-A0B6-D21A-0824-23BEC1C76CEF}"/>
              </a:ext>
            </a:extLst>
          </p:cNvPr>
          <p:cNvSpPr txBox="1"/>
          <p:nvPr/>
        </p:nvSpPr>
        <p:spPr>
          <a:xfrm>
            <a:off x="6635671" y="450267"/>
            <a:ext cx="2365453"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This strategy requires energy &amp; commitment from all SBU teams at all levels led from the top by our CEO and our executive team </a:t>
            </a:r>
            <a:br>
              <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br>
            <a:r>
              <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1) Is the whole organisation signed-up? </a:t>
            </a:r>
          </a:p>
        </p:txBody>
      </p:sp>
      <p:sp>
        <p:nvSpPr>
          <p:cNvPr id="20" name="TextBox 19">
            <a:extLst>
              <a:ext uri="{FF2B5EF4-FFF2-40B4-BE49-F238E27FC236}">
                <a16:creationId xmlns:a16="http://schemas.microsoft.com/office/drawing/2014/main" id="{E2709BB0-04F4-4D58-880D-2CD9B09CD8E2}"/>
              </a:ext>
            </a:extLst>
          </p:cNvPr>
          <p:cNvSpPr txBox="1"/>
          <p:nvPr/>
        </p:nvSpPr>
        <p:spPr>
          <a:xfrm>
            <a:off x="6635671" y="1092533"/>
            <a:ext cx="2365453"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cs typeface="Arial" panose="020B0604020202020204" pitchFamily="34" charset="0"/>
              </a:rPr>
              <a:t>Focussing on our digital vision means prioritising work that progresses the vision - some</a:t>
            </a:r>
            <a:r>
              <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 digital projects will have to stop and others won’t start</a:t>
            </a:r>
            <a:br>
              <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br>
            <a:r>
              <a:rPr lang="en-GB" sz="800">
                <a:solidFill>
                  <a:srgbClr val="1F355E"/>
                </a:solidFill>
                <a:latin typeface="Arial" panose="020B0604020202020204" pitchFamily="34" charset="0"/>
                <a:cs typeface="Arial" panose="020B0604020202020204" pitchFamily="34" charset="0"/>
              </a:rPr>
              <a:t>2</a:t>
            </a:r>
            <a:r>
              <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 Are we prepared to start saying ‘No’? </a:t>
            </a:r>
          </a:p>
        </p:txBody>
      </p:sp>
      <p:sp>
        <p:nvSpPr>
          <p:cNvPr id="21" name="TextBox 20">
            <a:extLst>
              <a:ext uri="{FF2B5EF4-FFF2-40B4-BE49-F238E27FC236}">
                <a16:creationId xmlns:a16="http://schemas.microsoft.com/office/drawing/2014/main" id="{6DB1D36E-15DA-8B49-9E1D-DF70BC2CBC18}"/>
              </a:ext>
            </a:extLst>
          </p:cNvPr>
          <p:cNvSpPr txBox="1"/>
          <p:nvPr/>
        </p:nvSpPr>
        <p:spPr>
          <a:xfrm>
            <a:off x="6635672" y="1741999"/>
            <a:ext cx="2377134"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cs typeface="Arial" panose="020B0604020202020204" pitchFamily="34" charset="0"/>
              </a:rPr>
              <a:t>Delivering this strategy requires an optimal delivery vehicle making use of the right staff with the right skills in the right programme structure</a:t>
            </a:r>
            <a:br>
              <a:rPr lang="en-GB" sz="800" b="0">
                <a:solidFill>
                  <a:srgbClr val="1F355E"/>
                </a:solidFill>
                <a:latin typeface="Arial" panose="020B0604020202020204" pitchFamily="34" charset="0"/>
                <a:cs typeface="Arial" panose="020B0604020202020204" pitchFamily="34" charset="0"/>
              </a:rPr>
            </a:br>
            <a:r>
              <a:rPr lang="en-GB" sz="800">
                <a:solidFill>
                  <a:srgbClr val="1F355E"/>
                </a:solidFill>
                <a:latin typeface="Arial" panose="020B0604020202020204" pitchFamily="34" charset="0"/>
                <a:cs typeface="Arial" panose="020B0604020202020204" pitchFamily="34" charset="0"/>
              </a:rPr>
              <a:t>3) Are we willing to change how we work?</a:t>
            </a:r>
            <a:endPar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2" name="TextBox 21">
            <a:extLst>
              <a:ext uri="{FF2B5EF4-FFF2-40B4-BE49-F238E27FC236}">
                <a16:creationId xmlns:a16="http://schemas.microsoft.com/office/drawing/2014/main" id="{CA5E714A-FD5C-3AFB-F5AA-6597CD301F0F}"/>
              </a:ext>
            </a:extLst>
          </p:cNvPr>
          <p:cNvSpPr txBox="1"/>
          <p:nvPr/>
        </p:nvSpPr>
        <p:spPr>
          <a:xfrm>
            <a:off x="6635671" y="2307977"/>
            <a:ext cx="2365454"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cs typeface="Arial" panose="020B0604020202020204" pitchFamily="34" charset="0"/>
              </a:rPr>
              <a:t>To maximise the impact of digital solutions, all users – clinicians, patients and operational staff – must be ready to embrace digital</a:t>
            </a:r>
          </a:p>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4) Are end-users committed to changing their processes to make the most of digitals?</a:t>
            </a:r>
            <a:endPar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3" name="TextBox 22">
            <a:extLst>
              <a:ext uri="{FF2B5EF4-FFF2-40B4-BE49-F238E27FC236}">
                <a16:creationId xmlns:a16="http://schemas.microsoft.com/office/drawing/2014/main" id="{3C20FC5E-215C-39C0-1708-05E4D35303BA}"/>
              </a:ext>
            </a:extLst>
          </p:cNvPr>
          <p:cNvSpPr txBox="1"/>
          <p:nvPr/>
        </p:nvSpPr>
        <p:spPr>
          <a:xfrm>
            <a:off x="6635670" y="3733993"/>
            <a:ext cx="2377134"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cs typeface="Arial" panose="020B0604020202020204" pitchFamily="34" charset="0"/>
              </a:rPr>
              <a:t>Realising the benefits on the left requires significantly increasing our digital spend </a:t>
            </a:r>
            <a:br>
              <a:rPr lang="en-GB" sz="800" b="0">
                <a:solidFill>
                  <a:srgbClr val="1F355E"/>
                </a:solidFill>
                <a:latin typeface="Arial" panose="020B0604020202020204" pitchFamily="34" charset="0"/>
                <a:cs typeface="Arial" panose="020B0604020202020204" pitchFamily="34" charset="0"/>
              </a:rPr>
            </a:br>
            <a:r>
              <a:rPr lang="en-GB" sz="800">
                <a:solidFill>
                  <a:srgbClr val="1F355E"/>
                </a:solidFill>
                <a:latin typeface="Arial" panose="020B0604020202020204" pitchFamily="34" charset="0"/>
                <a:cs typeface="Arial" panose="020B0604020202020204" pitchFamily="34" charset="0"/>
              </a:rPr>
              <a:t>5) Can we prioritise investment in digital to achieve our vision?</a:t>
            </a:r>
            <a:endPar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4" name="TextBox 23">
            <a:extLst>
              <a:ext uri="{FF2B5EF4-FFF2-40B4-BE49-F238E27FC236}">
                <a16:creationId xmlns:a16="http://schemas.microsoft.com/office/drawing/2014/main" id="{9F0E76D7-DD2C-6985-6E67-AA78A39144AE}"/>
              </a:ext>
            </a:extLst>
          </p:cNvPr>
          <p:cNvSpPr txBox="1"/>
          <p:nvPr/>
        </p:nvSpPr>
        <p:spPr>
          <a:xfrm>
            <a:off x="6635667" y="4311243"/>
            <a:ext cx="2508329"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cs typeface="Arial" panose="020B0604020202020204" pitchFamily="34" charset="0"/>
              </a:rPr>
              <a:t>Lag time between implementation and benefits realisation is likely as we all adopt new digital processes and learn to make better use of data </a:t>
            </a:r>
            <a:br>
              <a:rPr lang="en-GB" sz="800" b="0">
                <a:solidFill>
                  <a:srgbClr val="1F355E"/>
                </a:solidFill>
                <a:latin typeface="Arial" panose="020B0604020202020204" pitchFamily="34" charset="0"/>
                <a:cs typeface="Arial" panose="020B0604020202020204" pitchFamily="34" charset="0"/>
              </a:rPr>
            </a:br>
            <a:r>
              <a:rPr lang="en-GB" sz="800">
                <a:solidFill>
                  <a:srgbClr val="1F355E"/>
                </a:solidFill>
                <a:latin typeface="Arial" panose="020B0604020202020204" pitchFamily="34" charset="0"/>
                <a:cs typeface="Arial" panose="020B0604020202020204" pitchFamily="34" charset="0"/>
              </a:rPr>
              <a:t>6)</a:t>
            </a:r>
            <a:r>
              <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 Are we committed for the duration? </a:t>
            </a:r>
          </a:p>
        </p:txBody>
      </p:sp>
      <p:sp>
        <p:nvSpPr>
          <p:cNvPr id="27" name="TextBox 26">
            <a:extLst>
              <a:ext uri="{FF2B5EF4-FFF2-40B4-BE49-F238E27FC236}">
                <a16:creationId xmlns:a16="http://schemas.microsoft.com/office/drawing/2014/main" id="{D05EE754-1B58-1D64-AEEE-B032C9031C14}"/>
              </a:ext>
            </a:extLst>
          </p:cNvPr>
          <p:cNvSpPr txBox="1"/>
          <p:nvPr/>
        </p:nvSpPr>
        <p:spPr>
          <a:xfrm>
            <a:off x="137899" y="4362237"/>
            <a:ext cx="5179051" cy="57708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indent="0" rtl="0">
              <a:spcBef>
                <a:spcPts val="1200"/>
              </a:spcBef>
              <a:buNone/>
            </a:pPr>
            <a:r>
              <a:rPr lang="en-GB" sz="1050">
                <a:solidFill>
                  <a:schemeClr val="bg1"/>
                </a:solidFill>
                <a:latin typeface="+mn-lt"/>
              </a:rPr>
              <a:t>If SBU fails to focus on digital maturity now, then we risk falling behind over the next decade. By acting on this strategy here in 2024, we can deliver better care for the people of Swansea Bay in 2036.</a:t>
            </a:r>
          </a:p>
        </p:txBody>
      </p:sp>
      <p:sp>
        <p:nvSpPr>
          <p:cNvPr id="37" name="Rectangle 36">
            <a:extLst>
              <a:ext uri="{FF2B5EF4-FFF2-40B4-BE49-F238E27FC236}">
                <a16:creationId xmlns:a16="http://schemas.microsoft.com/office/drawing/2014/main" id="{A0B6455B-264B-4071-E87F-A28FD528D18B}"/>
              </a:ext>
            </a:extLst>
          </p:cNvPr>
          <p:cNvSpPr/>
          <p:nvPr/>
        </p:nvSpPr>
        <p:spPr>
          <a:xfrm>
            <a:off x="5464800" y="3075154"/>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200">
                <a:solidFill>
                  <a:schemeClr val="bg1"/>
                </a:solidFill>
                <a:latin typeface="+mn-lt"/>
                <a:ea typeface="+mn-ea"/>
                <a:cs typeface="+mn-cs"/>
                <a:sym typeface="Helvetica Neue Medium"/>
              </a:rPr>
              <a:t>ASSURE</a:t>
            </a:r>
            <a:endParaRPr kumimoji="0" lang="en-GB" sz="1200" i="0" u="none" strike="noStrike" cap="none" spc="0" normalizeH="0" baseline="0">
              <a:ln>
                <a:noFill/>
              </a:ln>
              <a:solidFill>
                <a:schemeClr val="bg1"/>
              </a:solidFill>
              <a:effectLst/>
              <a:uFillTx/>
              <a:latin typeface="+mn-lt"/>
              <a:ea typeface="+mn-ea"/>
              <a:cs typeface="+mn-cs"/>
              <a:sym typeface="Helvetica Neue Medium"/>
            </a:endParaRPr>
          </a:p>
        </p:txBody>
      </p:sp>
      <p:sp>
        <p:nvSpPr>
          <p:cNvPr id="38" name="Oval 37">
            <a:extLst>
              <a:ext uri="{FF2B5EF4-FFF2-40B4-BE49-F238E27FC236}">
                <a16:creationId xmlns:a16="http://schemas.microsoft.com/office/drawing/2014/main" id="{F8BF15AE-DD57-A296-46D4-50FCF95DFD23}"/>
              </a:ext>
            </a:extLst>
          </p:cNvPr>
          <p:cNvSpPr/>
          <p:nvPr/>
        </p:nvSpPr>
        <p:spPr>
          <a:xfrm>
            <a:off x="5874892" y="2833347"/>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00">
                <a:solidFill>
                  <a:schemeClr val="tx1"/>
                </a:solidFill>
                <a:latin typeface="+mn-lt"/>
                <a:ea typeface="+mn-ea"/>
                <a:cs typeface="+mn-cs"/>
                <a:sym typeface="Helvetica Neue Medium"/>
              </a:rPr>
              <a:t>5</a:t>
            </a:r>
            <a:endParaRPr kumimoji="0" lang="en-GB" sz="1000" i="0" u="none" strike="noStrike" cap="none" spc="0" normalizeH="0" baseline="0">
              <a:ln>
                <a:noFill/>
              </a:ln>
              <a:solidFill>
                <a:schemeClr val="tx1"/>
              </a:solidFill>
              <a:effectLst/>
              <a:uFillTx/>
              <a:latin typeface="+mn-lt"/>
              <a:ea typeface="+mn-ea"/>
              <a:cs typeface="+mn-cs"/>
              <a:sym typeface="Helvetica Neue Medium"/>
            </a:endParaRPr>
          </a:p>
        </p:txBody>
      </p:sp>
      <p:sp>
        <p:nvSpPr>
          <p:cNvPr id="39" name="TextBox 38">
            <a:extLst>
              <a:ext uri="{FF2B5EF4-FFF2-40B4-BE49-F238E27FC236}">
                <a16:creationId xmlns:a16="http://schemas.microsoft.com/office/drawing/2014/main" id="{BF5F32E8-0594-A7B0-1C23-2F9254D631E2}"/>
              </a:ext>
            </a:extLst>
          </p:cNvPr>
          <p:cNvSpPr txBox="1"/>
          <p:nvPr/>
        </p:nvSpPr>
        <p:spPr>
          <a:xfrm>
            <a:off x="6635671" y="2966255"/>
            <a:ext cx="2377134"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cs typeface="Arial" panose="020B0604020202020204" pitchFamily="34" charset="0"/>
              </a:rPr>
              <a:t>This work requires technical expertise to guide decisions, such as what should be built in-house versus procured, alongside robust governance processes to progress the work safely at pace </a:t>
            </a:r>
            <a:br>
              <a:rPr lang="en-GB" sz="800" b="0">
                <a:solidFill>
                  <a:srgbClr val="1F355E"/>
                </a:solidFill>
                <a:latin typeface="Arial" panose="020B0604020202020204" pitchFamily="34" charset="0"/>
                <a:cs typeface="Arial" panose="020B0604020202020204" pitchFamily="34" charset="0"/>
              </a:rPr>
            </a:br>
            <a:r>
              <a:rPr lang="en-GB" sz="800">
                <a:solidFill>
                  <a:srgbClr val="1F355E"/>
                </a:solidFill>
                <a:latin typeface="Arial" panose="020B0604020202020204" pitchFamily="34" charset="0"/>
                <a:cs typeface="Arial" panose="020B0604020202020204" pitchFamily="34" charset="0"/>
              </a:rPr>
              <a:t>5) Who are the leaders and experts we need to assure this work?</a:t>
            </a:r>
            <a:endPar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grpSp>
        <p:nvGrpSpPr>
          <p:cNvPr id="32" name="Group 31">
            <a:extLst>
              <a:ext uri="{FF2B5EF4-FFF2-40B4-BE49-F238E27FC236}">
                <a16:creationId xmlns:a16="http://schemas.microsoft.com/office/drawing/2014/main" id="{449E7794-6B59-4C73-69F0-F0071EF3E7E2}"/>
              </a:ext>
            </a:extLst>
          </p:cNvPr>
          <p:cNvGrpSpPr/>
          <p:nvPr/>
        </p:nvGrpSpPr>
        <p:grpSpPr>
          <a:xfrm>
            <a:off x="-1" y="-5787"/>
            <a:ext cx="9143998" cy="165595"/>
            <a:chOff x="374266" y="2474302"/>
            <a:chExt cx="13719657" cy="820603"/>
          </a:xfrm>
        </p:grpSpPr>
        <p:sp>
          <p:nvSpPr>
            <p:cNvPr id="4" name="Arrow: Pentagon 3">
              <a:extLst>
                <a:ext uri="{FF2B5EF4-FFF2-40B4-BE49-F238E27FC236}">
                  <a16:creationId xmlns:a16="http://schemas.microsoft.com/office/drawing/2014/main" id="{2E5650B0-CBA7-B8CA-7AE2-824E6B5B47F2}"/>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6" name="Arrow: Chevron 25">
              <a:extLst>
                <a:ext uri="{FF2B5EF4-FFF2-40B4-BE49-F238E27FC236}">
                  <a16:creationId xmlns:a16="http://schemas.microsoft.com/office/drawing/2014/main" id="{5729BA6B-F082-8E04-6C3D-7D6649E63BC9}"/>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8" name="Arrow: Chevron 27">
              <a:extLst>
                <a:ext uri="{FF2B5EF4-FFF2-40B4-BE49-F238E27FC236}">
                  <a16:creationId xmlns:a16="http://schemas.microsoft.com/office/drawing/2014/main" id="{588CC1E4-221A-ACB2-F4EC-61953ADD9E98}"/>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9" name="Arrow: Chevron 28">
              <a:extLst>
                <a:ext uri="{FF2B5EF4-FFF2-40B4-BE49-F238E27FC236}">
                  <a16:creationId xmlns:a16="http://schemas.microsoft.com/office/drawing/2014/main" id="{D67C40E4-E831-F8D8-2EA5-FC7B5657D0B4}"/>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30" name="Arrow: Chevron 29">
              <a:extLst>
                <a:ext uri="{FF2B5EF4-FFF2-40B4-BE49-F238E27FC236}">
                  <a16:creationId xmlns:a16="http://schemas.microsoft.com/office/drawing/2014/main" id="{8FDE7471-6298-5D46-4616-5DEC750AD5F5}"/>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31" name="Arrow: Chevron 30">
              <a:extLst>
                <a:ext uri="{FF2B5EF4-FFF2-40B4-BE49-F238E27FC236}">
                  <a16:creationId xmlns:a16="http://schemas.microsoft.com/office/drawing/2014/main" id="{9FCD2BE9-391D-C2F9-7391-9242CB1E20A1}"/>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93225256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4EF7AC-BA37-FFE3-8061-3FC186E1D99F}"/>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322AA974-C7EA-B087-2C4C-24350E7EB07D}"/>
              </a:ext>
            </a:extLst>
          </p:cNvPr>
          <p:cNvSpPr>
            <a:spLocks noGrp="1" noRot="1" noMove="1" noResize="1" noEditPoints="1" noAdjustHandles="1" noChangeArrowheads="1" noChangeShapeType="1"/>
          </p:cNvSpPr>
          <p:nvPr/>
        </p:nvSpPr>
        <p:spPr>
          <a:xfrm>
            <a:off x="-5" y="1959429"/>
            <a:ext cx="9144001" cy="2540572"/>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36" name="Rectangle 135">
            <a:extLst>
              <a:ext uri="{FF2B5EF4-FFF2-40B4-BE49-F238E27FC236}">
                <a16:creationId xmlns:a16="http://schemas.microsoft.com/office/drawing/2014/main" id="{49A83E31-753A-7B2E-28CE-FB139BE7312F}"/>
              </a:ext>
            </a:extLst>
          </p:cNvPr>
          <p:cNvSpPr/>
          <p:nvPr/>
        </p:nvSpPr>
        <p:spPr>
          <a:xfrm>
            <a:off x="5722324" y="2334630"/>
            <a:ext cx="1998133" cy="2166535"/>
          </a:xfrm>
          <a:prstGeom prst="rect">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5" name="Flowchart: Delay 14">
            <a:extLst>
              <a:ext uri="{FF2B5EF4-FFF2-40B4-BE49-F238E27FC236}">
                <a16:creationId xmlns:a16="http://schemas.microsoft.com/office/drawing/2014/main" id="{ACAA1EA5-DAC8-7C12-3EE2-F8B59B612BEB}"/>
              </a:ext>
            </a:extLst>
          </p:cNvPr>
          <p:cNvSpPr>
            <a:spLocks noGrp="1" noRot="1" noMove="1" noResize="1" noEditPoints="1" noAdjustHandles="1" noChangeArrowheads="1" noChangeShapeType="1"/>
          </p:cNvSpPr>
          <p:nvPr/>
        </p:nvSpPr>
        <p:spPr>
          <a:xfrm rot="5400000">
            <a:off x="3968990" y="-2603260"/>
            <a:ext cx="1206018" cy="9144002"/>
          </a:xfrm>
          <a:prstGeom prst="flowChartDelay">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6" name="Rectangle 15">
            <a:extLst>
              <a:ext uri="{FF2B5EF4-FFF2-40B4-BE49-F238E27FC236}">
                <a16:creationId xmlns:a16="http://schemas.microsoft.com/office/drawing/2014/main" id="{309C3FD7-204F-6B55-4B0D-B50D876FDD4B}"/>
              </a:ext>
            </a:extLst>
          </p:cNvPr>
          <p:cNvSpPr>
            <a:spLocks noGrp="1" noRot="1" noMove="1" noResize="1" noEditPoints="1" noAdjustHandles="1" noChangeArrowheads="1" noChangeShapeType="1"/>
          </p:cNvSpPr>
          <p:nvPr/>
        </p:nvSpPr>
        <p:spPr>
          <a:xfrm>
            <a:off x="0" y="0"/>
            <a:ext cx="9144000" cy="1371600"/>
          </a:xfrm>
          <a:prstGeom prst="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 name="Footer Placeholder 3">
            <a:extLst>
              <a:ext uri="{FF2B5EF4-FFF2-40B4-BE49-F238E27FC236}">
                <a16:creationId xmlns:a16="http://schemas.microsoft.com/office/drawing/2014/main" id="{066ABBD9-26B9-D9AB-D20F-57B1319FB96A}"/>
              </a:ext>
            </a:extLst>
          </p:cNvPr>
          <p:cNvSpPr>
            <a:spLocks noGrp="1"/>
          </p:cNvSpPr>
          <p:nvPr>
            <p:ph type="ftr" sz="quarter" idx="3"/>
          </p:nvPr>
        </p:nvSpPr>
        <p:spPr>
          <a:xfrm>
            <a:off x="2261839" y="4665603"/>
            <a:ext cx="5039902" cy="332455"/>
          </a:xfrm>
        </p:spPr>
        <p:txBody>
          <a:bodyPr/>
          <a:lstStyle/>
          <a:p>
            <a:r>
              <a:rPr lang="en-GB"/>
              <a:t>Digitally Enabling The One Bay Way</a:t>
            </a:r>
          </a:p>
        </p:txBody>
      </p:sp>
      <p:sp>
        <p:nvSpPr>
          <p:cNvPr id="26" name="Cloud 25">
            <a:extLst>
              <a:ext uri="{FF2B5EF4-FFF2-40B4-BE49-F238E27FC236}">
                <a16:creationId xmlns:a16="http://schemas.microsoft.com/office/drawing/2014/main" id="{6923B905-0898-68FB-72A2-2A093FB1DD5F}"/>
              </a:ext>
            </a:extLst>
          </p:cNvPr>
          <p:cNvSpPr/>
          <p:nvPr/>
        </p:nvSpPr>
        <p:spPr>
          <a:xfrm>
            <a:off x="6134076" y="191594"/>
            <a:ext cx="2081349" cy="903810"/>
          </a:xfrm>
          <a:prstGeom prst="cloud">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22" name="TextBox 121">
            <a:extLst>
              <a:ext uri="{FF2B5EF4-FFF2-40B4-BE49-F238E27FC236}">
                <a16:creationId xmlns:a16="http://schemas.microsoft.com/office/drawing/2014/main" id="{15F6FE31-65DA-39EF-6AF4-02A6D077456D}"/>
              </a:ext>
            </a:extLst>
          </p:cNvPr>
          <p:cNvSpPr txBox="1"/>
          <p:nvPr/>
        </p:nvSpPr>
        <p:spPr>
          <a:xfrm>
            <a:off x="1467413" y="664119"/>
            <a:ext cx="5470473" cy="656590"/>
          </a:xfrm>
          <a:prstGeom prst="rect">
            <a:avLst/>
          </a:prstGeom>
          <a:solidFill>
            <a:schemeClr val="accent1">
              <a:lumMod val="20000"/>
              <a:lumOff val="80000"/>
              <a:alpha val="3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GB" sz="1200" b="0">
                <a:solidFill>
                  <a:srgbClr val="1F355E"/>
                </a:solidFill>
                <a:latin typeface="Arial Black" panose="020B0A04020102020204" pitchFamily="34" charset="0"/>
              </a:rPr>
              <a:t>A high-level view of the key activities and areas of progress we need to focus on for SBU to successfully deliver on our digital vision in 2036</a:t>
            </a:r>
            <a:endParaRPr kumimoji="0" lang="en-GB" sz="1200" b="0" i="0" u="none" strike="noStrike" cap="none" spc="0" normalizeH="0" baseline="0">
              <a:ln>
                <a:noFill/>
              </a:ln>
              <a:solidFill>
                <a:srgbClr val="1F355E"/>
              </a:solidFill>
              <a:effectLst/>
              <a:uFillTx/>
              <a:latin typeface="Arial Black" panose="020B0A04020102020204" pitchFamily="34" charset="0"/>
              <a:sym typeface="Helvetica Neue"/>
            </a:endParaRPr>
          </a:p>
        </p:txBody>
      </p:sp>
      <p:cxnSp>
        <p:nvCxnSpPr>
          <p:cNvPr id="25" name="Straight Connector 24">
            <a:extLst>
              <a:ext uri="{FF2B5EF4-FFF2-40B4-BE49-F238E27FC236}">
                <a16:creationId xmlns:a16="http://schemas.microsoft.com/office/drawing/2014/main" id="{BCC31B92-2636-2701-8D43-1B6ABBCB50D6}"/>
              </a:ext>
            </a:extLst>
          </p:cNvPr>
          <p:cNvCxnSpPr>
            <a:cxnSpLocks noGrp="1" noRot="1" noMove="1" noResize="1" noEditPoints="1" noAdjustHandles="1" noChangeArrowheads="1" noChangeShapeType="1"/>
          </p:cNvCxnSpPr>
          <p:nvPr/>
        </p:nvCxnSpPr>
        <p:spPr>
          <a:xfrm flipV="1">
            <a:off x="4721" y="1371600"/>
            <a:ext cx="9139279" cy="10964"/>
          </a:xfrm>
          <a:prstGeom prst="line">
            <a:avLst/>
          </a:prstGeom>
          <a:noFill/>
          <a:ln w="9525" cap="flat">
            <a:solidFill>
              <a:schemeClr val="bg1"/>
            </a:solidFill>
            <a:prstDash val="solid"/>
            <a:miter lim="400000"/>
          </a:ln>
          <a:effectLst/>
          <a:sp3d/>
        </p:spPr>
        <p:style>
          <a:lnRef idx="0">
            <a:scrgbClr r="0" g="0" b="0"/>
          </a:lnRef>
          <a:fillRef idx="0">
            <a:scrgbClr r="0" g="0" b="0"/>
          </a:fillRef>
          <a:effectRef idx="0">
            <a:scrgbClr r="0" g="0" b="0"/>
          </a:effectRef>
          <a:fontRef idx="none"/>
        </p:style>
      </p:cxnSp>
      <p:sp>
        <p:nvSpPr>
          <p:cNvPr id="8" name="Chord 7">
            <a:extLst>
              <a:ext uri="{FF2B5EF4-FFF2-40B4-BE49-F238E27FC236}">
                <a16:creationId xmlns:a16="http://schemas.microsoft.com/office/drawing/2014/main" id="{2F60DDAD-AD0E-580F-3B96-CF9F4F7F16A4}"/>
              </a:ext>
            </a:extLst>
          </p:cNvPr>
          <p:cNvSpPr>
            <a:spLocks noGrp="1" noRot="1" noMove="1" noResize="1" noEditPoints="1" noAdjustHandles="1" noChangeArrowheads="1" noChangeShapeType="1"/>
          </p:cNvSpPr>
          <p:nvPr/>
        </p:nvSpPr>
        <p:spPr>
          <a:xfrm rot="16439609">
            <a:off x="830467" y="905702"/>
            <a:ext cx="747351" cy="2361992"/>
          </a:xfrm>
          <a:prstGeom prst="chord">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 name="Chord 8">
            <a:extLst>
              <a:ext uri="{FF2B5EF4-FFF2-40B4-BE49-F238E27FC236}">
                <a16:creationId xmlns:a16="http://schemas.microsoft.com/office/drawing/2014/main" id="{39DBCC6C-30AB-5341-AD25-E4E362AD2B8F}"/>
              </a:ext>
            </a:extLst>
          </p:cNvPr>
          <p:cNvSpPr>
            <a:spLocks noGrp="1" noRot="1" noMove="1" noResize="1" noEditPoints="1" noAdjustHandles="1" noChangeArrowheads="1" noChangeShapeType="1"/>
          </p:cNvSpPr>
          <p:nvPr/>
        </p:nvSpPr>
        <p:spPr>
          <a:xfrm rot="16200000">
            <a:off x="4604223" y="283024"/>
            <a:ext cx="747351" cy="4325160"/>
          </a:xfrm>
          <a:prstGeom prst="chord">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4" name="Freeform: Shape 13">
            <a:extLst>
              <a:ext uri="{FF2B5EF4-FFF2-40B4-BE49-F238E27FC236}">
                <a16:creationId xmlns:a16="http://schemas.microsoft.com/office/drawing/2014/main" id="{E9C2BAA1-7972-E902-3707-AD76BCF835DE}"/>
              </a:ext>
            </a:extLst>
          </p:cNvPr>
          <p:cNvSpPr>
            <a:spLocks noGrp="1" noRot="1" noMove="1" noResize="1" noEditPoints="1" noAdjustHandles="1" noChangeArrowheads="1" noChangeShapeType="1"/>
          </p:cNvSpPr>
          <p:nvPr/>
        </p:nvSpPr>
        <p:spPr>
          <a:xfrm>
            <a:off x="0" y="1978925"/>
            <a:ext cx="8823278" cy="825690"/>
          </a:xfrm>
          <a:custGeom>
            <a:avLst/>
            <a:gdLst>
              <a:gd name="connsiteX0" fmla="*/ 0 w 8823278"/>
              <a:gd name="connsiteY0" fmla="*/ 0 h 825690"/>
              <a:gd name="connsiteX1" fmla="*/ 54591 w 8823278"/>
              <a:gd name="connsiteY1" fmla="*/ 150126 h 825690"/>
              <a:gd name="connsiteX2" fmla="*/ 197893 w 8823278"/>
              <a:gd name="connsiteY2" fmla="*/ 266132 h 825690"/>
              <a:gd name="connsiteX3" fmla="*/ 504967 w 8823278"/>
              <a:gd name="connsiteY3" fmla="*/ 361666 h 825690"/>
              <a:gd name="connsiteX4" fmla="*/ 921224 w 8823278"/>
              <a:gd name="connsiteY4" fmla="*/ 457200 h 825690"/>
              <a:gd name="connsiteX5" fmla="*/ 1392072 w 8823278"/>
              <a:gd name="connsiteY5" fmla="*/ 491320 h 825690"/>
              <a:gd name="connsiteX6" fmla="*/ 1549021 w 8823278"/>
              <a:gd name="connsiteY6" fmla="*/ 484496 h 825690"/>
              <a:gd name="connsiteX7" fmla="*/ 1692322 w 8823278"/>
              <a:gd name="connsiteY7" fmla="*/ 484496 h 825690"/>
              <a:gd name="connsiteX8" fmla="*/ 1781033 w 8823278"/>
              <a:gd name="connsiteY8" fmla="*/ 484496 h 825690"/>
              <a:gd name="connsiteX9" fmla="*/ 1801504 w 8823278"/>
              <a:gd name="connsiteY9" fmla="*/ 464024 h 825690"/>
              <a:gd name="connsiteX10" fmla="*/ 2006221 w 8823278"/>
              <a:gd name="connsiteY10" fmla="*/ 491320 h 825690"/>
              <a:gd name="connsiteX11" fmla="*/ 2094931 w 8823278"/>
              <a:gd name="connsiteY11" fmla="*/ 504968 h 825690"/>
              <a:gd name="connsiteX12" fmla="*/ 2204113 w 8823278"/>
              <a:gd name="connsiteY12" fmla="*/ 504968 h 825690"/>
              <a:gd name="connsiteX13" fmla="*/ 2367887 w 8823278"/>
              <a:gd name="connsiteY13" fmla="*/ 511791 h 825690"/>
              <a:gd name="connsiteX14" fmla="*/ 2518012 w 8823278"/>
              <a:gd name="connsiteY14" fmla="*/ 525439 h 825690"/>
              <a:gd name="connsiteX15" fmla="*/ 2695433 w 8823278"/>
              <a:gd name="connsiteY15" fmla="*/ 532263 h 825690"/>
              <a:gd name="connsiteX16" fmla="*/ 2859206 w 8823278"/>
              <a:gd name="connsiteY16" fmla="*/ 545911 h 825690"/>
              <a:gd name="connsiteX17" fmla="*/ 2995684 w 8823278"/>
              <a:gd name="connsiteY17" fmla="*/ 607326 h 825690"/>
              <a:gd name="connsiteX18" fmla="*/ 3282287 w 8823278"/>
              <a:gd name="connsiteY18" fmla="*/ 716508 h 825690"/>
              <a:gd name="connsiteX19" fmla="*/ 3637128 w 8823278"/>
              <a:gd name="connsiteY19" fmla="*/ 750627 h 825690"/>
              <a:gd name="connsiteX20" fmla="*/ 3951027 w 8823278"/>
              <a:gd name="connsiteY20" fmla="*/ 791571 h 825690"/>
              <a:gd name="connsiteX21" fmla="*/ 4415051 w 8823278"/>
              <a:gd name="connsiteY21" fmla="*/ 812042 h 825690"/>
              <a:gd name="connsiteX22" fmla="*/ 4817660 w 8823278"/>
              <a:gd name="connsiteY22" fmla="*/ 825690 h 825690"/>
              <a:gd name="connsiteX23" fmla="*/ 5281684 w 8823278"/>
              <a:gd name="connsiteY23" fmla="*/ 818866 h 825690"/>
              <a:gd name="connsiteX24" fmla="*/ 5663821 w 8823278"/>
              <a:gd name="connsiteY24" fmla="*/ 805218 h 825690"/>
              <a:gd name="connsiteX25" fmla="*/ 6107373 w 8823278"/>
              <a:gd name="connsiteY25" fmla="*/ 784747 h 825690"/>
              <a:gd name="connsiteX26" fmla="*/ 6305266 w 8823278"/>
              <a:gd name="connsiteY26" fmla="*/ 764275 h 825690"/>
              <a:gd name="connsiteX27" fmla="*/ 6571397 w 8823278"/>
              <a:gd name="connsiteY27" fmla="*/ 716508 h 825690"/>
              <a:gd name="connsiteX28" fmla="*/ 6837528 w 8823278"/>
              <a:gd name="connsiteY28" fmla="*/ 661917 h 825690"/>
              <a:gd name="connsiteX29" fmla="*/ 7001301 w 8823278"/>
              <a:gd name="connsiteY29" fmla="*/ 607326 h 825690"/>
              <a:gd name="connsiteX30" fmla="*/ 7110484 w 8823278"/>
              <a:gd name="connsiteY30" fmla="*/ 545911 h 825690"/>
              <a:gd name="connsiteX31" fmla="*/ 7151427 w 8823278"/>
              <a:gd name="connsiteY31" fmla="*/ 504968 h 825690"/>
              <a:gd name="connsiteX32" fmla="*/ 7165075 w 8823278"/>
              <a:gd name="connsiteY32" fmla="*/ 484496 h 825690"/>
              <a:gd name="connsiteX33" fmla="*/ 7267433 w 8823278"/>
              <a:gd name="connsiteY33" fmla="*/ 477672 h 825690"/>
              <a:gd name="connsiteX34" fmla="*/ 7383439 w 8823278"/>
              <a:gd name="connsiteY34" fmla="*/ 470848 h 825690"/>
              <a:gd name="connsiteX35" fmla="*/ 7676866 w 8823278"/>
              <a:gd name="connsiteY35" fmla="*/ 416257 h 825690"/>
              <a:gd name="connsiteX36" fmla="*/ 8209128 w 8823278"/>
              <a:gd name="connsiteY36" fmla="*/ 361666 h 825690"/>
              <a:gd name="connsiteX37" fmla="*/ 8468436 w 8823278"/>
              <a:gd name="connsiteY37" fmla="*/ 300251 h 825690"/>
              <a:gd name="connsiteX38" fmla="*/ 8823278 w 8823278"/>
              <a:gd name="connsiteY38" fmla="*/ 197893 h 825690"/>
              <a:gd name="connsiteX39" fmla="*/ 8823278 w 8823278"/>
              <a:gd name="connsiteY39" fmla="*/ 197893 h 825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8823278" h="825690">
                <a:moveTo>
                  <a:pt x="0" y="0"/>
                </a:moveTo>
                <a:cubicBezTo>
                  <a:pt x="10804" y="52885"/>
                  <a:pt x="21609" y="105771"/>
                  <a:pt x="54591" y="150126"/>
                </a:cubicBezTo>
                <a:cubicBezTo>
                  <a:pt x="87573" y="194481"/>
                  <a:pt x="122830" y="230875"/>
                  <a:pt x="197893" y="266132"/>
                </a:cubicBezTo>
                <a:cubicBezTo>
                  <a:pt x="272956" y="301389"/>
                  <a:pt x="384412" y="329821"/>
                  <a:pt x="504967" y="361666"/>
                </a:cubicBezTo>
                <a:cubicBezTo>
                  <a:pt x="625522" y="393511"/>
                  <a:pt x="773373" y="435591"/>
                  <a:pt x="921224" y="457200"/>
                </a:cubicBezTo>
                <a:cubicBezTo>
                  <a:pt x="1069075" y="478809"/>
                  <a:pt x="1287439" y="486771"/>
                  <a:pt x="1392072" y="491320"/>
                </a:cubicBezTo>
                <a:lnTo>
                  <a:pt x="1549021" y="484496"/>
                </a:lnTo>
                <a:cubicBezTo>
                  <a:pt x="1599063" y="483359"/>
                  <a:pt x="1692322" y="484496"/>
                  <a:pt x="1692322" y="484496"/>
                </a:cubicBezTo>
                <a:cubicBezTo>
                  <a:pt x="1730991" y="484496"/>
                  <a:pt x="1762836" y="487908"/>
                  <a:pt x="1781033" y="484496"/>
                </a:cubicBezTo>
                <a:cubicBezTo>
                  <a:pt x="1799230" y="481084"/>
                  <a:pt x="1763973" y="462887"/>
                  <a:pt x="1801504" y="464024"/>
                </a:cubicBezTo>
                <a:cubicBezTo>
                  <a:pt x="1839035" y="465161"/>
                  <a:pt x="1957316" y="484496"/>
                  <a:pt x="2006221" y="491320"/>
                </a:cubicBezTo>
                <a:cubicBezTo>
                  <a:pt x="2055126" y="498144"/>
                  <a:pt x="2061949" y="502693"/>
                  <a:pt x="2094931" y="504968"/>
                </a:cubicBezTo>
                <a:cubicBezTo>
                  <a:pt x="2127913" y="507243"/>
                  <a:pt x="2158620" y="503831"/>
                  <a:pt x="2204113" y="504968"/>
                </a:cubicBezTo>
                <a:cubicBezTo>
                  <a:pt x="2249606" y="506105"/>
                  <a:pt x="2315571" y="508379"/>
                  <a:pt x="2367887" y="511791"/>
                </a:cubicBezTo>
                <a:cubicBezTo>
                  <a:pt x="2420203" y="515203"/>
                  <a:pt x="2463421" y="522027"/>
                  <a:pt x="2518012" y="525439"/>
                </a:cubicBezTo>
                <a:cubicBezTo>
                  <a:pt x="2572603" y="528851"/>
                  <a:pt x="2638567" y="528851"/>
                  <a:pt x="2695433" y="532263"/>
                </a:cubicBezTo>
                <a:cubicBezTo>
                  <a:pt x="2752299" y="535675"/>
                  <a:pt x="2809164" y="533401"/>
                  <a:pt x="2859206" y="545911"/>
                </a:cubicBezTo>
                <a:cubicBezTo>
                  <a:pt x="2909248" y="558421"/>
                  <a:pt x="2925171" y="578893"/>
                  <a:pt x="2995684" y="607326"/>
                </a:cubicBezTo>
                <a:cubicBezTo>
                  <a:pt x="3066198" y="635759"/>
                  <a:pt x="3175380" y="692625"/>
                  <a:pt x="3282287" y="716508"/>
                </a:cubicBezTo>
                <a:cubicBezTo>
                  <a:pt x="3389194" y="740391"/>
                  <a:pt x="3525671" y="738117"/>
                  <a:pt x="3637128" y="750627"/>
                </a:cubicBezTo>
                <a:cubicBezTo>
                  <a:pt x="3748585" y="763138"/>
                  <a:pt x="3821373" y="781335"/>
                  <a:pt x="3951027" y="791571"/>
                </a:cubicBezTo>
                <a:cubicBezTo>
                  <a:pt x="4080681" y="801807"/>
                  <a:pt x="4415051" y="812042"/>
                  <a:pt x="4415051" y="812042"/>
                </a:cubicBezTo>
                <a:lnTo>
                  <a:pt x="4817660" y="825690"/>
                </a:lnTo>
                <a:lnTo>
                  <a:pt x="5281684" y="818866"/>
                </a:lnTo>
                <a:cubicBezTo>
                  <a:pt x="5422711" y="815454"/>
                  <a:pt x="5663821" y="805218"/>
                  <a:pt x="5663821" y="805218"/>
                </a:cubicBezTo>
                <a:lnTo>
                  <a:pt x="6107373" y="784747"/>
                </a:lnTo>
                <a:cubicBezTo>
                  <a:pt x="6214281" y="777923"/>
                  <a:pt x="6227929" y="775648"/>
                  <a:pt x="6305266" y="764275"/>
                </a:cubicBezTo>
                <a:cubicBezTo>
                  <a:pt x="6382603" y="752902"/>
                  <a:pt x="6482687" y="733568"/>
                  <a:pt x="6571397" y="716508"/>
                </a:cubicBezTo>
                <a:cubicBezTo>
                  <a:pt x="6660107" y="699448"/>
                  <a:pt x="6765877" y="680114"/>
                  <a:pt x="6837528" y="661917"/>
                </a:cubicBezTo>
                <a:cubicBezTo>
                  <a:pt x="6909179" y="643720"/>
                  <a:pt x="6955808" y="626660"/>
                  <a:pt x="7001301" y="607326"/>
                </a:cubicBezTo>
                <a:cubicBezTo>
                  <a:pt x="7046794" y="587992"/>
                  <a:pt x="7085463" y="562971"/>
                  <a:pt x="7110484" y="545911"/>
                </a:cubicBezTo>
                <a:cubicBezTo>
                  <a:pt x="7135505" y="528851"/>
                  <a:pt x="7151427" y="504968"/>
                  <a:pt x="7151427" y="504968"/>
                </a:cubicBezTo>
                <a:cubicBezTo>
                  <a:pt x="7160526" y="494732"/>
                  <a:pt x="7145741" y="489045"/>
                  <a:pt x="7165075" y="484496"/>
                </a:cubicBezTo>
                <a:cubicBezTo>
                  <a:pt x="7184409" y="479947"/>
                  <a:pt x="7267433" y="477672"/>
                  <a:pt x="7267433" y="477672"/>
                </a:cubicBezTo>
                <a:cubicBezTo>
                  <a:pt x="7303827" y="475397"/>
                  <a:pt x="7315200" y="481084"/>
                  <a:pt x="7383439" y="470848"/>
                </a:cubicBezTo>
                <a:cubicBezTo>
                  <a:pt x="7451678" y="460612"/>
                  <a:pt x="7539251" y="434454"/>
                  <a:pt x="7676866" y="416257"/>
                </a:cubicBezTo>
                <a:cubicBezTo>
                  <a:pt x="7814481" y="398060"/>
                  <a:pt x="8077200" y="381000"/>
                  <a:pt x="8209128" y="361666"/>
                </a:cubicBezTo>
                <a:cubicBezTo>
                  <a:pt x="8341056" y="342332"/>
                  <a:pt x="8366078" y="327547"/>
                  <a:pt x="8468436" y="300251"/>
                </a:cubicBezTo>
                <a:cubicBezTo>
                  <a:pt x="8570794" y="272956"/>
                  <a:pt x="8823278" y="197893"/>
                  <a:pt x="8823278" y="197893"/>
                </a:cubicBezTo>
                <a:lnTo>
                  <a:pt x="8823278" y="197893"/>
                </a:lnTo>
              </a:path>
            </a:pathLst>
          </a:custGeom>
          <a:no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solidFill>
                  <a:schemeClr val="bg1"/>
                </a:solidFill>
              </a:ln>
              <a:solidFill>
                <a:srgbClr val="000000"/>
              </a:solidFill>
              <a:effectLst/>
              <a:uFillTx/>
            </a:endParaRPr>
          </a:p>
        </p:txBody>
      </p:sp>
      <p:sp>
        <p:nvSpPr>
          <p:cNvPr id="20" name="Chord 19">
            <a:extLst>
              <a:ext uri="{FF2B5EF4-FFF2-40B4-BE49-F238E27FC236}">
                <a16:creationId xmlns:a16="http://schemas.microsoft.com/office/drawing/2014/main" id="{4569FC7D-70A3-4800-7ADD-8CE3E53623E1}"/>
              </a:ext>
            </a:extLst>
          </p:cNvPr>
          <p:cNvSpPr>
            <a:spLocks noGrp="1" noRot="1" noMove="1" noResize="1" noEditPoints="1" noAdjustHandles="1" noChangeArrowheads="1" noChangeShapeType="1"/>
          </p:cNvSpPr>
          <p:nvPr/>
        </p:nvSpPr>
        <p:spPr>
          <a:xfrm rot="6847466">
            <a:off x="6638342" y="507913"/>
            <a:ext cx="2369742" cy="1813058"/>
          </a:xfrm>
          <a:prstGeom prst="chord">
            <a:avLst>
              <a:gd name="adj1" fmla="val 2700000"/>
              <a:gd name="adj2" fmla="val 15915235"/>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9" name="Flowchart: Delay 18">
            <a:extLst>
              <a:ext uri="{FF2B5EF4-FFF2-40B4-BE49-F238E27FC236}">
                <a16:creationId xmlns:a16="http://schemas.microsoft.com/office/drawing/2014/main" id="{3B527323-418E-5970-C2B2-01471E3C1AEA}"/>
              </a:ext>
            </a:extLst>
          </p:cNvPr>
          <p:cNvSpPr>
            <a:spLocks/>
          </p:cNvSpPr>
          <p:nvPr/>
        </p:nvSpPr>
        <p:spPr>
          <a:xfrm rot="16200000">
            <a:off x="7307113" y="800184"/>
            <a:ext cx="2465060" cy="1247879"/>
          </a:xfrm>
          <a:prstGeom prst="flowChartDelay">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2" name="Right Triangle 21">
            <a:extLst>
              <a:ext uri="{FF2B5EF4-FFF2-40B4-BE49-F238E27FC236}">
                <a16:creationId xmlns:a16="http://schemas.microsoft.com/office/drawing/2014/main" id="{9410C64E-3BCC-1DDB-3589-DD019F0DFA25}"/>
              </a:ext>
            </a:extLst>
          </p:cNvPr>
          <p:cNvSpPr>
            <a:spLocks noGrp="1" noRot="1" noMove="1" noResize="1" noEditPoints="1" noAdjustHandles="1" noChangeArrowheads="1" noChangeShapeType="1"/>
          </p:cNvSpPr>
          <p:nvPr/>
        </p:nvSpPr>
        <p:spPr>
          <a:xfrm rot="10800000">
            <a:off x="7710367" y="1744843"/>
            <a:ext cx="205335" cy="120076"/>
          </a:xfrm>
          <a:prstGeom prst="rtTriangle">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cxnSp>
        <p:nvCxnSpPr>
          <p:cNvPr id="37" name="Straight Connector 36">
            <a:extLst>
              <a:ext uri="{FF2B5EF4-FFF2-40B4-BE49-F238E27FC236}">
                <a16:creationId xmlns:a16="http://schemas.microsoft.com/office/drawing/2014/main" id="{D60F0B43-4D3F-3103-31FE-AD46B4898781}"/>
              </a:ext>
            </a:extLst>
          </p:cNvPr>
          <p:cNvCxnSpPr>
            <a:cxnSpLocks noGrp="1" noRot="1" noMove="1" noResize="1" noEditPoints="1" noAdjustHandles="1" noChangeArrowheads="1" noChangeShapeType="1"/>
            <a:stCxn id="22" idx="4"/>
          </p:cNvCxnSpPr>
          <p:nvPr/>
        </p:nvCxnSpPr>
        <p:spPr>
          <a:xfrm>
            <a:off x="7710367" y="1744843"/>
            <a:ext cx="205335" cy="120076"/>
          </a:xfrm>
          <a:prstGeom prst="line">
            <a:avLst/>
          </a:prstGeom>
          <a:noFill/>
          <a:ln w="3175" cap="flat">
            <a:solidFill>
              <a:schemeClr val="bg1"/>
            </a:solidFill>
            <a:prstDash val="solid"/>
            <a:miter lim="400000"/>
          </a:ln>
          <a:effectLst/>
          <a:sp3d/>
        </p:spPr>
        <p:style>
          <a:lnRef idx="0">
            <a:scrgbClr r="0" g="0" b="0"/>
          </a:lnRef>
          <a:fillRef idx="0">
            <a:scrgbClr r="0" g="0" b="0"/>
          </a:fillRef>
          <a:effectRef idx="0">
            <a:scrgbClr r="0" g="0" b="0"/>
          </a:effectRef>
          <a:fontRef idx="none"/>
        </p:style>
      </p:cxnSp>
      <p:sp>
        <p:nvSpPr>
          <p:cNvPr id="38" name="Flowchart: Delay 37">
            <a:extLst>
              <a:ext uri="{FF2B5EF4-FFF2-40B4-BE49-F238E27FC236}">
                <a16:creationId xmlns:a16="http://schemas.microsoft.com/office/drawing/2014/main" id="{129FFC12-F43F-79AA-C2E6-F98E52DBB066}"/>
              </a:ext>
            </a:extLst>
          </p:cNvPr>
          <p:cNvSpPr>
            <a:spLocks/>
          </p:cNvSpPr>
          <p:nvPr/>
        </p:nvSpPr>
        <p:spPr>
          <a:xfrm rot="16200000">
            <a:off x="7217418" y="1146330"/>
            <a:ext cx="2199455" cy="821194"/>
          </a:xfrm>
          <a:prstGeom prst="flowChartDelay">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2" name="Flowchart: Delay 41">
            <a:extLst>
              <a:ext uri="{FF2B5EF4-FFF2-40B4-BE49-F238E27FC236}">
                <a16:creationId xmlns:a16="http://schemas.microsoft.com/office/drawing/2014/main" id="{3CDEF70A-6B34-A794-1B79-EFF267A6D868}"/>
              </a:ext>
            </a:extLst>
          </p:cNvPr>
          <p:cNvSpPr>
            <a:spLocks noGrp="1" noRot="1" noMove="1" noResize="1" noEditPoints="1" noAdjustHandles="1" noChangeArrowheads="1" noChangeShapeType="1"/>
          </p:cNvSpPr>
          <p:nvPr/>
        </p:nvSpPr>
        <p:spPr>
          <a:xfrm rot="16200000">
            <a:off x="-118781" y="701869"/>
            <a:ext cx="1048593" cy="811034"/>
          </a:xfrm>
          <a:prstGeom prst="flowChartDelay">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1" name="Flowchart: Delay 40">
            <a:extLst>
              <a:ext uri="{FF2B5EF4-FFF2-40B4-BE49-F238E27FC236}">
                <a16:creationId xmlns:a16="http://schemas.microsoft.com/office/drawing/2014/main" id="{FD5126A3-369D-D016-78F1-5E86FFD4163F}"/>
              </a:ext>
            </a:extLst>
          </p:cNvPr>
          <p:cNvSpPr>
            <a:spLocks noGrp="1" noRot="1" noMove="1" noResize="1" noEditPoints="1" noAdjustHandles="1" noChangeArrowheads="1" noChangeShapeType="1"/>
          </p:cNvSpPr>
          <p:nvPr/>
        </p:nvSpPr>
        <p:spPr>
          <a:xfrm rot="16200000">
            <a:off x="-577398" y="1329441"/>
            <a:ext cx="1574205" cy="442278"/>
          </a:xfrm>
          <a:prstGeom prst="flowChartDelay">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5" name="Rectangle 44">
            <a:extLst>
              <a:ext uri="{FF2B5EF4-FFF2-40B4-BE49-F238E27FC236}">
                <a16:creationId xmlns:a16="http://schemas.microsoft.com/office/drawing/2014/main" id="{4768D5F1-5E5A-2364-F519-9F8BD053F826}"/>
              </a:ext>
            </a:extLst>
          </p:cNvPr>
          <p:cNvSpPr>
            <a:spLocks noGrp="1" noRot="1" noMove="1" noResize="1" noEditPoints="1" noAdjustHandles="1" noChangeArrowheads="1" noChangeShapeType="1"/>
          </p:cNvSpPr>
          <p:nvPr/>
        </p:nvSpPr>
        <p:spPr>
          <a:xfrm>
            <a:off x="0" y="763477"/>
            <a:ext cx="140964" cy="558792"/>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7" name="Flowchart: Terminator 46">
            <a:extLst>
              <a:ext uri="{FF2B5EF4-FFF2-40B4-BE49-F238E27FC236}">
                <a16:creationId xmlns:a16="http://schemas.microsoft.com/office/drawing/2014/main" id="{67FCD451-78D7-457E-A09B-B908A50D7431}"/>
              </a:ext>
            </a:extLst>
          </p:cNvPr>
          <p:cNvSpPr>
            <a:spLocks noGrp="1" noRot="1" noMove="1" noResize="1" noEditPoints="1" noAdjustHandles="1" noChangeArrowheads="1" noChangeShapeType="1"/>
          </p:cNvSpPr>
          <p:nvPr/>
        </p:nvSpPr>
        <p:spPr>
          <a:xfrm>
            <a:off x="0" y="699156"/>
            <a:ext cx="274628" cy="145368"/>
          </a:xfrm>
          <a:prstGeom prst="flowChartTerminator">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8" name="Rectangle 47">
            <a:extLst>
              <a:ext uri="{FF2B5EF4-FFF2-40B4-BE49-F238E27FC236}">
                <a16:creationId xmlns:a16="http://schemas.microsoft.com/office/drawing/2014/main" id="{919BB83B-9F7C-0DFE-F394-CD06D4E8EB29}"/>
              </a:ext>
            </a:extLst>
          </p:cNvPr>
          <p:cNvSpPr>
            <a:spLocks noGrp="1" noRot="1" noMove="1" noResize="1" noEditPoints="1" noAdjustHandles="1" noChangeArrowheads="1" noChangeShapeType="1"/>
          </p:cNvSpPr>
          <p:nvPr/>
        </p:nvSpPr>
        <p:spPr>
          <a:xfrm>
            <a:off x="0" y="699156"/>
            <a:ext cx="45719" cy="145368"/>
          </a:xfrm>
          <a:prstGeom prst="rect">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6" name="Flowchart: Terminator 45">
            <a:extLst>
              <a:ext uri="{FF2B5EF4-FFF2-40B4-BE49-F238E27FC236}">
                <a16:creationId xmlns:a16="http://schemas.microsoft.com/office/drawing/2014/main" id="{D2C91822-2D78-2E5F-0AB7-E71D4DD35F31}"/>
              </a:ext>
            </a:extLst>
          </p:cNvPr>
          <p:cNvSpPr>
            <a:spLocks noGrp="1" noRot="1" noMove="1" noResize="1" noEditPoints="1" noAdjustHandles="1" noChangeArrowheads="1" noChangeShapeType="1"/>
          </p:cNvSpPr>
          <p:nvPr/>
        </p:nvSpPr>
        <p:spPr>
          <a:xfrm rot="16200000">
            <a:off x="-35557" y="797660"/>
            <a:ext cx="345742" cy="274628"/>
          </a:xfrm>
          <a:prstGeom prst="flowChartTerminator">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3" name="Flowchart: Delay 42">
            <a:extLst>
              <a:ext uri="{FF2B5EF4-FFF2-40B4-BE49-F238E27FC236}">
                <a16:creationId xmlns:a16="http://schemas.microsoft.com/office/drawing/2014/main" id="{0A4E7316-D68C-F772-4D40-6308D4625A24}"/>
              </a:ext>
            </a:extLst>
          </p:cNvPr>
          <p:cNvSpPr>
            <a:spLocks/>
          </p:cNvSpPr>
          <p:nvPr/>
        </p:nvSpPr>
        <p:spPr>
          <a:xfrm rot="16200000">
            <a:off x="-423472" y="1480315"/>
            <a:ext cx="1418755" cy="289878"/>
          </a:xfrm>
          <a:prstGeom prst="flowChartDelay">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5" name="Arrow: Right 34">
            <a:extLst>
              <a:ext uri="{FF2B5EF4-FFF2-40B4-BE49-F238E27FC236}">
                <a16:creationId xmlns:a16="http://schemas.microsoft.com/office/drawing/2014/main" id="{316AF6EB-B08D-F834-886F-E4ED45BD292C}"/>
              </a:ext>
            </a:extLst>
          </p:cNvPr>
          <p:cNvSpPr/>
          <p:nvPr/>
        </p:nvSpPr>
        <p:spPr>
          <a:xfrm>
            <a:off x="61398" y="1773931"/>
            <a:ext cx="8797080" cy="487753"/>
          </a:xfrm>
          <a:prstGeom prst="rightArrow">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rPr>
              <a:t>Digital Maturity over Time </a:t>
            </a:r>
          </a:p>
        </p:txBody>
      </p:sp>
      <p:sp>
        <p:nvSpPr>
          <p:cNvPr id="51" name="TextBox 50">
            <a:extLst>
              <a:ext uri="{FF2B5EF4-FFF2-40B4-BE49-F238E27FC236}">
                <a16:creationId xmlns:a16="http://schemas.microsoft.com/office/drawing/2014/main" id="{6431B682-140F-A471-CEA2-8C9D3F57FF39}"/>
              </a:ext>
            </a:extLst>
          </p:cNvPr>
          <p:cNvSpPr txBox="1"/>
          <p:nvPr/>
        </p:nvSpPr>
        <p:spPr>
          <a:xfrm>
            <a:off x="0" y="4001406"/>
            <a:ext cx="1086576" cy="5180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Dependable IT equipment &amp; robust Wi-Fi</a:t>
            </a:r>
          </a:p>
        </p:txBody>
      </p:sp>
      <p:sp>
        <p:nvSpPr>
          <p:cNvPr id="52" name="TextBox 51">
            <a:extLst>
              <a:ext uri="{FF2B5EF4-FFF2-40B4-BE49-F238E27FC236}">
                <a16:creationId xmlns:a16="http://schemas.microsoft.com/office/drawing/2014/main" id="{E93CA4D4-CD83-A7DF-731A-1CDA908BF84E}"/>
              </a:ext>
            </a:extLst>
          </p:cNvPr>
          <p:cNvSpPr txBox="1"/>
          <p:nvPr/>
        </p:nvSpPr>
        <p:spPr>
          <a:xfrm>
            <a:off x="-7965" y="3396767"/>
            <a:ext cx="1086576"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Paperless / Paper-light records captured electronically </a:t>
            </a:r>
          </a:p>
        </p:txBody>
      </p:sp>
      <p:sp>
        <p:nvSpPr>
          <p:cNvPr id="53" name="TextBox 52">
            <a:extLst>
              <a:ext uri="{FF2B5EF4-FFF2-40B4-BE49-F238E27FC236}">
                <a16:creationId xmlns:a16="http://schemas.microsoft.com/office/drawing/2014/main" id="{A6D32FAC-8170-14E6-B46C-18079F538276}"/>
              </a:ext>
            </a:extLst>
          </p:cNvPr>
          <p:cNvSpPr txBox="1"/>
          <p:nvPr/>
        </p:nvSpPr>
        <p:spPr>
          <a:xfrm>
            <a:off x="-31364" y="2455621"/>
            <a:ext cx="1190435"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Clinical &amp; Care data stored safely in the Cloud and </a:t>
            </a:r>
            <a:r>
              <a:rPr lang="en-GB" sz="900" b="0">
                <a:solidFill>
                  <a:srgbClr val="1F355E"/>
                </a:solidFill>
                <a:latin typeface="Arial" panose="020B0604020202020204" pitchFamily="34" charset="0"/>
                <a:cs typeface="Arial" panose="020B0604020202020204" pitchFamily="34" charset="0"/>
              </a:rPr>
              <a:t>expanding our existing</a:t>
            </a: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 cloud-based service provision</a:t>
            </a:r>
          </a:p>
        </p:txBody>
      </p:sp>
      <p:sp>
        <p:nvSpPr>
          <p:cNvPr id="54" name="TextBox 53">
            <a:extLst>
              <a:ext uri="{FF2B5EF4-FFF2-40B4-BE49-F238E27FC236}">
                <a16:creationId xmlns:a16="http://schemas.microsoft.com/office/drawing/2014/main" id="{6623742A-619D-E830-60A5-21B9C8B430E7}"/>
              </a:ext>
            </a:extLst>
          </p:cNvPr>
          <p:cNvSpPr txBox="1"/>
          <p:nvPr/>
        </p:nvSpPr>
        <p:spPr>
          <a:xfrm>
            <a:off x="1125362" y="3018275"/>
            <a:ext cx="1389200"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A Digital Workforce Strategy </a:t>
            </a:r>
            <a:r>
              <a:rPr lang="en-GB" sz="900" b="0">
                <a:solidFill>
                  <a:srgbClr val="1F355E"/>
                </a:solidFill>
                <a:latin typeface="Arial" panose="020B0604020202020204" pitchFamily="34" charset="0"/>
                <a:cs typeface="Arial" panose="020B0604020202020204" pitchFamily="34" charset="0"/>
              </a:rPr>
              <a:t>that </a:t>
            </a: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attracts and retains top talent &amp; valuable skills</a:t>
            </a:r>
          </a:p>
        </p:txBody>
      </p:sp>
      <p:sp>
        <p:nvSpPr>
          <p:cNvPr id="59" name="TextBox 58">
            <a:extLst>
              <a:ext uri="{FF2B5EF4-FFF2-40B4-BE49-F238E27FC236}">
                <a16:creationId xmlns:a16="http://schemas.microsoft.com/office/drawing/2014/main" id="{83D269E9-9D11-F350-DC54-7C911F5F50AF}"/>
              </a:ext>
            </a:extLst>
          </p:cNvPr>
          <p:cNvSpPr txBox="1"/>
          <p:nvPr/>
        </p:nvSpPr>
        <p:spPr>
          <a:xfrm>
            <a:off x="1112338" y="2518564"/>
            <a:ext cx="1395535" cy="5180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Enhanced patient facing digital tools that empower our people</a:t>
            </a:r>
          </a:p>
        </p:txBody>
      </p:sp>
      <p:sp>
        <p:nvSpPr>
          <p:cNvPr id="65" name="TextBox 64">
            <a:extLst>
              <a:ext uri="{FF2B5EF4-FFF2-40B4-BE49-F238E27FC236}">
                <a16:creationId xmlns:a16="http://schemas.microsoft.com/office/drawing/2014/main" id="{D21F460C-C3D2-D030-1D06-1144094813DE}"/>
              </a:ext>
            </a:extLst>
          </p:cNvPr>
          <p:cNvSpPr txBox="1"/>
          <p:nvPr/>
        </p:nvSpPr>
        <p:spPr>
          <a:xfrm>
            <a:off x="1100568" y="3629409"/>
            <a:ext cx="1416652"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Identity management through ‘single-sign-on’ ensures staff need only log-in once to access all the systems they need </a:t>
            </a:r>
            <a:b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b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fo</a:t>
            </a:r>
            <a:r>
              <a:rPr lang="en-GB" sz="900" b="0">
                <a:solidFill>
                  <a:srgbClr val="1F355E"/>
                </a:solidFill>
                <a:latin typeface="Arial" panose="020B0604020202020204" pitchFamily="34" charset="0"/>
                <a:cs typeface="Arial" panose="020B0604020202020204" pitchFamily="34" charset="0"/>
              </a:rPr>
              <a:t>r their session </a:t>
            </a:r>
            <a:endPar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66" name="TextBox 65">
            <a:extLst>
              <a:ext uri="{FF2B5EF4-FFF2-40B4-BE49-F238E27FC236}">
                <a16:creationId xmlns:a16="http://schemas.microsoft.com/office/drawing/2014/main" id="{051DDF80-A122-A2E4-5738-7A47F6A134C2}"/>
              </a:ext>
            </a:extLst>
          </p:cNvPr>
          <p:cNvSpPr txBox="1"/>
          <p:nvPr/>
        </p:nvSpPr>
        <p:spPr>
          <a:xfrm>
            <a:off x="2450826" y="2728692"/>
            <a:ext cx="1711985"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Dedicated projects target the biggest gaps in current digital provision e.g. mental health and community </a:t>
            </a:r>
          </a:p>
        </p:txBody>
      </p:sp>
      <p:sp>
        <p:nvSpPr>
          <p:cNvPr id="67" name="TextBox 66">
            <a:extLst>
              <a:ext uri="{FF2B5EF4-FFF2-40B4-BE49-F238E27FC236}">
                <a16:creationId xmlns:a16="http://schemas.microsoft.com/office/drawing/2014/main" id="{21BDBD78-D6BA-B1FB-7257-38085497981E}"/>
              </a:ext>
            </a:extLst>
          </p:cNvPr>
          <p:cNvSpPr txBox="1"/>
          <p:nvPr/>
        </p:nvSpPr>
        <p:spPr>
          <a:xfrm>
            <a:off x="2501222" y="3871287"/>
            <a:ext cx="168441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A unified Digital Training and Support offer improves staff digital literacy and confidence using digital tools </a:t>
            </a:r>
          </a:p>
        </p:txBody>
      </p:sp>
      <p:sp>
        <p:nvSpPr>
          <p:cNvPr id="68" name="TextBox 67">
            <a:extLst>
              <a:ext uri="{FF2B5EF4-FFF2-40B4-BE49-F238E27FC236}">
                <a16:creationId xmlns:a16="http://schemas.microsoft.com/office/drawing/2014/main" id="{7CADFDF8-5E77-CF3D-C46F-D9881741AFAB}"/>
              </a:ext>
            </a:extLst>
          </p:cNvPr>
          <p:cNvSpPr txBox="1"/>
          <p:nvPr/>
        </p:nvSpPr>
        <p:spPr>
          <a:xfrm>
            <a:off x="2467319" y="3348242"/>
            <a:ext cx="1711985" cy="5180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Common data standards and data entry create a single version of the truth </a:t>
            </a:r>
          </a:p>
        </p:txBody>
      </p:sp>
      <p:sp>
        <p:nvSpPr>
          <p:cNvPr id="73" name="Rectangle 72">
            <a:extLst>
              <a:ext uri="{FF2B5EF4-FFF2-40B4-BE49-F238E27FC236}">
                <a16:creationId xmlns:a16="http://schemas.microsoft.com/office/drawing/2014/main" id="{709B1B14-DDE9-FBE5-B889-66FCE86AFAA6}"/>
              </a:ext>
            </a:extLst>
          </p:cNvPr>
          <p:cNvSpPr/>
          <p:nvPr/>
        </p:nvSpPr>
        <p:spPr>
          <a:xfrm>
            <a:off x="4173498" y="3927182"/>
            <a:ext cx="1515074" cy="50571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900" b="0">
                <a:solidFill>
                  <a:srgbClr val="1F355E"/>
                </a:solidFill>
                <a:latin typeface="Arial" panose="020B0604020202020204" pitchFamily="34" charset="0"/>
                <a:ea typeface="+mn-ea"/>
                <a:cs typeface="Arial" panose="020B0604020202020204" pitchFamily="34" charset="0"/>
                <a:sym typeface="Helvetica Neue Medium"/>
              </a:rPr>
              <a:t>A Digital Co-production and Innovation model supports SBU to embed best practice  and pilot new initiatives </a:t>
            </a:r>
            <a:endPar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4" name="Rectangle 73">
            <a:extLst>
              <a:ext uri="{FF2B5EF4-FFF2-40B4-BE49-F238E27FC236}">
                <a16:creationId xmlns:a16="http://schemas.microsoft.com/office/drawing/2014/main" id="{C6AA4E77-BC7C-57E5-9E0B-D454FE1D3AF1}"/>
              </a:ext>
            </a:extLst>
          </p:cNvPr>
          <p:cNvSpPr/>
          <p:nvPr/>
        </p:nvSpPr>
        <p:spPr>
          <a:xfrm>
            <a:off x="4202650" y="3116650"/>
            <a:ext cx="1481323" cy="5057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An enhanced Business </a:t>
            </a:r>
            <a:r>
              <a:rPr lang="en-GB" sz="900" b="0">
                <a:solidFill>
                  <a:srgbClr val="1F355E"/>
                </a:solidFill>
                <a:latin typeface="Arial" panose="020B0604020202020204" pitchFamily="34" charset="0"/>
                <a:ea typeface="+mn-ea"/>
                <a:cs typeface="Arial" panose="020B0604020202020204" pitchFamily="34" charset="0"/>
                <a:sym typeface="Helvetica Neue Medium"/>
              </a:rPr>
              <a:t>I</a:t>
            </a:r>
            <a:r>
              <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ntelligence and Analytics capability optimises the use of data to drive evidence-based decisions and  improvements in care </a:t>
            </a:r>
          </a:p>
        </p:txBody>
      </p:sp>
      <p:sp>
        <p:nvSpPr>
          <p:cNvPr id="75" name="Rectangle 74">
            <a:extLst>
              <a:ext uri="{FF2B5EF4-FFF2-40B4-BE49-F238E27FC236}">
                <a16:creationId xmlns:a16="http://schemas.microsoft.com/office/drawing/2014/main" id="{C0D9D306-0EC7-454B-C3B2-59CD493C41F9}"/>
              </a:ext>
            </a:extLst>
          </p:cNvPr>
          <p:cNvSpPr/>
          <p:nvPr/>
        </p:nvSpPr>
        <p:spPr>
          <a:xfrm>
            <a:off x="5800314" y="2900721"/>
            <a:ext cx="1830286" cy="15147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 Care Data Repository (CDR) connected to an Electronic Patient Record (EPR) model provides </a:t>
            </a:r>
            <a:r>
              <a:rPr lang="en-GB" sz="900">
                <a:solidFill>
                  <a:srgbClr val="1F355E"/>
                </a:solidFill>
                <a:latin typeface="Arial" panose="020B0604020202020204" pitchFamily="34" charset="0"/>
                <a:ea typeface="+mn-ea"/>
                <a:cs typeface="Arial" panose="020B0604020202020204" pitchFamily="34" charset="0"/>
                <a:sym typeface="Helvetica Neue Medium"/>
              </a:rPr>
              <a:t>all</a:t>
            </a:r>
            <a:r>
              <a:rPr kumimoji="0" lang="en-GB" sz="9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clinicians with access to the patient information they need to make the best clinical decisions, </a:t>
            </a:r>
            <a:r>
              <a:rPr lang="en-GB" sz="900">
                <a:solidFill>
                  <a:srgbClr val="1F355E"/>
                </a:solidFill>
                <a:latin typeface="Arial" panose="020B0604020202020204" pitchFamily="34" charset="0"/>
                <a:ea typeface="+mn-ea"/>
                <a:cs typeface="Arial" panose="020B0604020202020204" pitchFamily="34" charset="0"/>
                <a:sym typeface="Helvetica Neue Medium"/>
              </a:rPr>
              <a:t>whilst providing </a:t>
            </a:r>
            <a:r>
              <a:rPr kumimoji="0" lang="en-GB" sz="9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SBU with rich and accurate data to </a:t>
            </a:r>
            <a:r>
              <a:rPr lang="en-GB" sz="900">
                <a:solidFill>
                  <a:srgbClr val="1F355E"/>
                </a:solidFill>
                <a:latin typeface="Arial" panose="020B0604020202020204" pitchFamily="34" charset="0"/>
                <a:ea typeface="+mn-ea"/>
                <a:cs typeface="Arial" panose="020B0604020202020204" pitchFamily="34" charset="0"/>
                <a:sym typeface="Helvetica Neue Medium"/>
              </a:rPr>
              <a:t>plan care effectively for the people of Swansea Bay</a:t>
            </a:r>
          </a:p>
        </p:txBody>
      </p:sp>
      <p:sp>
        <p:nvSpPr>
          <p:cNvPr id="76" name="Rectangle 75">
            <a:extLst>
              <a:ext uri="{FF2B5EF4-FFF2-40B4-BE49-F238E27FC236}">
                <a16:creationId xmlns:a16="http://schemas.microsoft.com/office/drawing/2014/main" id="{91018F82-39D3-D34D-438F-2315C880295A}"/>
              </a:ext>
            </a:extLst>
          </p:cNvPr>
          <p:cNvSpPr/>
          <p:nvPr/>
        </p:nvSpPr>
        <p:spPr>
          <a:xfrm>
            <a:off x="7747460" y="2650245"/>
            <a:ext cx="1438236" cy="5057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NHS Wales App becomes </a:t>
            </a:r>
            <a:r>
              <a:rPr lang="en-GB" sz="900" b="0">
                <a:solidFill>
                  <a:srgbClr val="1F355E"/>
                </a:solidFill>
                <a:latin typeface="Arial" panose="020B0604020202020204" pitchFamily="34" charset="0"/>
                <a:ea typeface="+mn-ea"/>
                <a:cs typeface="Arial" panose="020B0604020202020204" pitchFamily="34" charset="0"/>
                <a:sym typeface="Helvetica Neue Medium"/>
              </a:rPr>
              <a:t>the</a:t>
            </a:r>
            <a:r>
              <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single digital front door for patients in Wales</a:t>
            </a:r>
          </a:p>
        </p:txBody>
      </p:sp>
      <p:sp>
        <p:nvSpPr>
          <p:cNvPr id="77" name="Rectangle 76">
            <a:extLst>
              <a:ext uri="{FF2B5EF4-FFF2-40B4-BE49-F238E27FC236}">
                <a16:creationId xmlns:a16="http://schemas.microsoft.com/office/drawing/2014/main" id="{69DBADCD-61FF-3558-BB59-4F6367734BF3}"/>
              </a:ext>
            </a:extLst>
          </p:cNvPr>
          <p:cNvSpPr/>
          <p:nvPr/>
        </p:nvSpPr>
        <p:spPr>
          <a:xfrm>
            <a:off x="7767318" y="3224835"/>
            <a:ext cx="1408730" cy="5102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lang="en-GB" sz="900" b="0">
                <a:solidFill>
                  <a:srgbClr val="1F355E"/>
                </a:solidFill>
                <a:latin typeface="Arial" panose="020B0604020202020204" pitchFamily="34" charset="0"/>
                <a:ea typeface="+mn-ea"/>
                <a:cs typeface="Arial" panose="020B0604020202020204" pitchFamily="34" charset="0"/>
                <a:sym typeface="Helvetica Neue Medium"/>
              </a:rPr>
              <a:t>Advanced analytics and use of AI tools support proactive and preventative care planning and assist clinical decisions</a:t>
            </a:r>
            <a:endPar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cxnSp>
        <p:nvCxnSpPr>
          <p:cNvPr id="84" name="Straight Connector 83">
            <a:extLst>
              <a:ext uri="{FF2B5EF4-FFF2-40B4-BE49-F238E27FC236}">
                <a16:creationId xmlns:a16="http://schemas.microsoft.com/office/drawing/2014/main" id="{A4F7E70C-5662-CE54-B48B-5E2D140765BB}"/>
              </a:ext>
            </a:extLst>
          </p:cNvPr>
          <p:cNvCxnSpPr>
            <a:cxnSpLocks/>
          </p:cNvCxnSpPr>
          <p:nvPr/>
        </p:nvCxnSpPr>
        <p:spPr>
          <a:xfrm>
            <a:off x="-5" y="3441259"/>
            <a:ext cx="1178808" cy="3276"/>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6" name="Straight Connector 85">
            <a:extLst>
              <a:ext uri="{FF2B5EF4-FFF2-40B4-BE49-F238E27FC236}">
                <a16:creationId xmlns:a16="http://schemas.microsoft.com/office/drawing/2014/main" id="{567697C9-D729-7D75-E45D-166ED5A2E04C}"/>
              </a:ext>
            </a:extLst>
          </p:cNvPr>
          <p:cNvCxnSpPr>
            <a:cxnSpLocks/>
          </p:cNvCxnSpPr>
          <p:nvPr/>
        </p:nvCxnSpPr>
        <p:spPr>
          <a:xfrm>
            <a:off x="-7960" y="4028702"/>
            <a:ext cx="1178803" cy="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8" name="Straight Connector 87">
            <a:extLst>
              <a:ext uri="{FF2B5EF4-FFF2-40B4-BE49-F238E27FC236}">
                <a16:creationId xmlns:a16="http://schemas.microsoft.com/office/drawing/2014/main" id="{9C1B26DB-7EC0-74A9-EB84-69D0B81E458D}"/>
              </a:ext>
            </a:extLst>
          </p:cNvPr>
          <p:cNvCxnSpPr>
            <a:cxnSpLocks/>
          </p:cNvCxnSpPr>
          <p:nvPr/>
        </p:nvCxnSpPr>
        <p:spPr>
          <a:xfrm flipH="1">
            <a:off x="1152641" y="2463735"/>
            <a:ext cx="18202" cy="2015261"/>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95" name="Straight Connector 94">
            <a:extLst>
              <a:ext uri="{FF2B5EF4-FFF2-40B4-BE49-F238E27FC236}">
                <a16:creationId xmlns:a16="http://schemas.microsoft.com/office/drawing/2014/main" id="{AE4644AE-7D61-0C01-550F-CE13E9565860}"/>
              </a:ext>
            </a:extLst>
          </p:cNvPr>
          <p:cNvCxnSpPr>
            <a:cxnSpLocks/>
          </p:cNvCxnSpPr>
          <p:nvPr/>
        </p:nvCxnSpPr>
        <p:spPr>
          <a:xfrm flipH="1">
            <a:off x="2489974" y="2528245"/>
            <a:ext cx="24586" cy="1971756"/>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97" name="Straight Connector 96">
            <a:extLst>
              <a:ext uri="{FF2B5EF4-FFF2-40B4-BE49-F238E27FC236}">
                <a16:creationId xmlns:a16="http://schemas.microsoft.com/office/drawing/2014/main" id="{BC3AA8BE-09DC-A23F-8671-B1D1F493FA14}"/>
              </a:ext>
            </a:extLst>
          </p:cNvPr>
          <p:cNvCxnSpPr>
            <a:cxnSpLocks/>
          </p:cNvCxnSpPr>
          <p:nvPr/>
        </p:nvCxnSpPr>
        <p:spPr>
          <a:xfrm>
            <a:off x="1152641" y="3679164"/>
            <a:ext cx="1335361" cy="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0" name="Straight Connector 99">
            <a:extLst>
              <a:ext uri="{FF2B5EF4-FFF2-40B4-BE49-F238E27FC236}">
                <a16:creationId xmlns:a16="http://schemas.microsoft.com/office/drawing/2014/main" id="{4053374C-50BF-A611-7910-EF6133FCEB72}"/>
              </a:ext>
            </a:extLst>
          </p:cNvPr>
          <p:cNvCxnSpPr>
            <a:cxnSpLocks/>
          </p:cNvCxnSpPr>
          <p:nvPr/>
        </p:nvCxnSpPr>
        <p:spPr>
          <a:xfrm>
            <a:off x="1152641" y="3025247"/>
            <a:ext cx="1355231" cy="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3" name="Straight Connector 102">
            <a:extLst>
              <a:ext uri="{FF2B5EF4-FFF2-40B4-BE49-F238E27FC236}">
                <a16:creationId xmlns:a16="http://schemas.microsoft.com/office/drawing/2014/main" id="{6DC9F2E3-DE01-D277-7C6B-01AF53FCE733}"/>
              </a:ext>
            </a:extLst>
          </p:cNvPr>
          <p:cNvCxnSpPr>
            <a:cxnSpLocks/>
          </p:cNvCxnSpPr>
          <p:nvPr/>
        </p:nvCxnSpPr>
        <p:spPr>
          <a:xfrm>
            <a:off x="2507872" y="3383296"/>
            <a:ext cx="1654939" cy="2118"/>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5" name="Straight Connector 104">
            <a:extLst>
              <a:ext uri="{FF2B5EF4-FFF2-40B4-BE49-F238E27FC236}">
                <a16:creationId xmlns:a16="http://schemas.microsoft.com/office/drawing/2014/main" id="{9107502E-1BE9-A21A-2569-BA796AD77F0E}"/>
              </a:ext>
            </a:extLst>
          </p:cNvPr>
          <p:cNvCxnSpPr>
            <a:cxnSpLocks/>
          </p:cNvCxnSpPr>
          <p:nvPr/>
        </p:nvCxnSpPr>
        <p:spPr>
          <a:xfrm>
            <a:off x="2529267" y="3887150"/>
            <a:ext cx="3173250" cy="4506"/>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7" name="Straight Connector 106">
            <a:extLst>
              <a:ext uri="{FF2B5EF4-FFF2-40B4-BE49-F238E27FC236}">
                <a16:creationId xmlns:a16="http://schemas.microsoft.com/office/drawing/2014/main" id="{B93E843A-4DF7-5392-0AE7-691046863EDD}"/>
              </a:ext>
            </a:extLst>
          </p:cNvPr>
          <p:cNvCxnSpPr>
            <a:cxnSpLocks/>
          </p:cNvCxnSpPr>
          <p:nvPr/>
        </p:nvCxnSpPr>
        <p:spPr>
          <a:xfrm flipH="1">
            <a:off x="4141417" y="2782747"/>
            <a:ext cx="13943" cy="1118211"/>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9" name="Straight Connector 108">
            <a:extLst>
              <a:ext uri="{FF2B5EF4-FFF2-40B4-BE49-F238E27FC236}">
                <a16:creationId xmlns:a16="http://schemas.microsoft.com/office/drawing/2014/main" id="{F43B2FD3-6168-1403-1C49-B9723408031F}"/>
              </a:ext>
            </a:extLst>
          </p:cNvPr>
          <p:cNvCxnSpPr>
            <a:cxnSpLocks/>
          </p:cNvCxnSpPr>
          <p:nvPr/>
        </p:nvCxnSpPr>
        <p:spPr>
          <a:xfrm>
            <a:off x="4142313" y="3879199"/>
            <a:ext cx="0" cy="632347"/>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14" name="Straight Connector 113">
            <a:extLst>
              <a:ext uri="{FF2B5EF4-FFF2-40B4-BE49-F238E27FC236}">
                <a16:creationId xmlns:a16="http://schemas.microsoft.com/office/drawing/2014/main" id="{7FF7FCA1-E6E0-BE95-972F-474C66DF28CF}"/>
              </a:ext>
            </a:extLst>
          </p:cNvPr>
          <p:cNvCxnSpPr>
            <a:cxnSpLocks/>
          </p:cNvCxnSpPr>
          <p:nvPr/>
        </p:nvCxnSpPr>
        <p:spPr>
          <a:xfrm>
            <a:off x="5702517" y="2804615"/>
            <a:ext cx="0" cy="1706931"/>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18" name="Straight Connector 117">
            <a:extLst>
              <a:ext uri="{FF2B5EF4-FFF2-40B4-BE49-F238E27FC236}">
                <a16:creationId xmlns:a16="http://schemas.microsoft.com/office/drawing/2014/main" id="{92A1065C-CE11-03FF-6E50-8F15274A3D83}"/>
              </a:ext>
            </a:extLst>
          </p:cNvPr>
          <p:cNvCxnSpPr>
            <a:cxnSpLocks/>
          </p:cNvCxnSpPr>
          <p:nvPr/>
        </p:nvCxnSpPr>
        <p:spPr>
          <a:xfrm>
            <a:off x="7733127" y="2393346"/>
            <a:ext cx="0" cy="208565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20" name="Straight Connector 119">
            <a:extLst>
              <a:ext uri="{FF2B5EF4-FFF2-40B4-BE49-F238E27FC236}">
                <a16:creationId xmlns:a16="http://schemas.microsoft.com/office/drawing/2014/main" id="{E0427160-9002-07AA-33AC-033EB7E51D67}"/>
              </a:ext>
            </a:extLst>
          </p:cNvPr>
          <p:cNvCxnSpPr>
            <a:cxnSpLocks/>
          </p:cNvCxnSpPr>
          <p:nvPr/>
        </p:nvCxnSpPr>
        <p:spPr>
          <a:xfrm>
            <a:off x="7754397" y="3128673"/>
            <a:ext cx="1371055" cy="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sp>
        <p:nvSpPr>
          <p:cNvPr id="135" name="Arrow: Right 134">
            <a:extLst>
              <a:ext uri="{FF2B5EF4-FFF2-40B4-BE49-F238E27FC236}">
                <a16:creationId xmlns:a16="http://schemas.microsoft.com/office/drawing/2014/main" id="{0A54A925-D7DF-9516-75F1-EBE5A557FCF3}"/>
              </a:ext>
            </a:extLst>
          </p:cNvPr>
          <p:cNvSpPr/>
          <p:nvPr/>
        </p:nvSpPr>
        <p:spPr>
          <a:xfrm rot="10800000" flipH="1" flipV="1">
            <a:off x="201713" y="2043920"/>
            <a:ext cx="8526029" cy="309041"/>
          </a:xfrm>
          <a:prstGeom prst="rightArrow">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rPr>
              <a:t>Partnering with Local, </a:t>
            </a:r>
            <a:r>
              <a:rPr lang="en-GB" sz="1050">
                <a:solidFill>
                  <a:schemeClr val="bg1"/>
                </a:solidFill>
                <a:latin typeface="Arial Black" panose="020B0A04020102020204" pitchFamily="34" charset="0"/>
                <a:ea typeface="+mn-ea"/>
                <a:cs typeface="+mn-cs"/>
                <a:sym typeface="Helvetica Neue Medium"/>
              </a:rPr>
              <a:t>Regional and </a:t>
            </a:r>
            <a:r>
              <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rPr>
              <a:t>National Programmes </a:t>
            </a:r>
          </a:p>
        </p:txBody>
      </p:sp>
      <p:sp>
        <p:nvSpPr>
          <p:cNvPr id="5" name="TextBox 4">
            <a:extLst>
              <a:ext uri="{FF2B5EF4-FFF2-40B4-BE49-F238E27FC236}">
                <a16:creationId xmlns:a16="http://schemas.microsoft.com/office/drawing/2014/main" id="{A2C892C5-6683-F2BD-1247-506EFA393504}"/>
              </a:ext>
            </a:extLst>
          </p:cNvPr>
          <p:cNvSpPr txBox="1"/>
          <p:nvPr/>
        </p:nvSpPr>
        <p:spPr>
          <a:xfrm>
            <a:off x="5872492" y="2540817"/>
            <a:ext cx="1594007" cy="287258"/>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200" b="1" i="0" u="none" strike="noStrike" cap="none" spc="0" normalizeH="0" baseline="0">
                <a:ln>
                  <a:noFill/>
                </a:ln>
                <a:solidFill>
                  <a:srgbClr val="1F355E"/>
                </a:solidFill>
                <a:effectLst/>
                <a:uFillTx/>
                <a:latin typeface="Arial Black" panose="020B0A04020102020204" pitchFamily="34" charset="0"/>
                <a:cs typeface="Arial" panose="020B0604020202020204" pitchFamily="34" charset="0"/>
                <a:sym typeface="Helvetica Neue"/>
              </a:rPr>
              <a:t>The critical step </a:t>
            </a:r>
          </a:p>
        </p:txBody>
      </p:sp>
      <p:cxnSp>
        <p:nvCxnSpPr>
          <p:cNvPr id="3" name="Straight Connector 2">
            <a:extLst>
              <a:ext uri="{FF2B5EF4-FFF2-40B4-BE49-F238E27FC236}">
                <a16:creationId xmlns:a16="http://schemas.microsoft.com/office/drawing/2014/main" id="{51CE1159-DCEB-2C86-1722-C820A8F8A578}"/>
              </a:ext>
            </a:extLst>
          </p:cNvPr>
          <p:cNvCxnSpPr>
            <a:cxnSpLocks/>
          </p:cNvCxnSpPr>
          <p:nvPr/>
        </p:nvCxnSpPr>
        <p:spPr>
          <a:xfrm>
            <a:off x="7733127" y="3859977"/>
            <a:ext cx="1410873" cy="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sp>
        <p:nvSpPr>
          <p:cNvPr id="10" name="Rectangle 9">
            <a:extLst>
              <a:ext uri="{FF2B5EF4-FFF2-40B4-BE49-F238E27FC236}">
                <a16:creationId xmlns:a16="http://schemas.microsoft.com/office/drawing/2014/main" id="{B266B4F7-A5CB-09AB-F2DD-B69628B0B61A}"/>
              </a:ext>
            </a:extLst>
          </p:cNvPr>
          <p:cNvSpPr/>
          <p:nvPr/>
        </p:nvSpPr>
        <p:spPr>
          <a:xfrm>
            <a:off x="7767969" y="3933382"/>
            <a:ext cx="1341187" cy="5057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GB" sz="900" b="0">
                <a:solidFill>
                  <a:srgbClr val="1F355E"/>
                </a:solidFill>
                <a:latin typeface="Arial" panose="020B0604020202020204" pitchFamily="34" charset="0"/>
                <a:ea typeface="+mn-ea"/>
                <a:cs typeface="Arial" panose="020B0604020202020204" pitchFamily="34" charset="0"/>
                <a:sym typeface="Helvetica Neue Medium"/>
              </a:rPr>
              <a:t>Capability of w</a:t>
            </a:r>
            <a:r>
              <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orkflow and back-office systems </a:t>
            </a:r>
            <a:r>
              <a:rPr lang="en-GB" sz="900" b="0">
                <a:solidFill>
                  <a:srgbClr val="1F355E"/>
                </a:solidFill>
                <a:latin typeface="Arial" panose="020B0604020202020204" pitchFamily="34" charset="0"/>
                <a:ea typeface="+mn-ea"/>
                <a:cs typeface="Arial" panose="020B0604020202020204" pitchFamily="34" charset="0"/>
                <a:sym typeface="Helvetica Neue Medium"/>
              </a:rPr>
              <a:t>increases by linking</a:t>
            </a:r>
            <a:r>
              <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into CDR and central tooling</a:t>
            </a:r>
          </a:p>
        </p:txBody>
      </p:sp>
      <p:sp>
        <p:nvSpPr>
          <p:cNvPr id="6" name="Title 1">
            <a:extLst>
              <a:ext uri="{FF2B5EF4-FFF2-40B4-BE49-F238E27FC236}">
                <a16:creationId xmlns:a16="http://schemas.microsoft.com/office/drawing/2014/main" id="{354DEFB2-6A0B-CC90-1FD2-5C890C44E08D}"/>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The journey to the future</a:t>
            </a:r>
            <a:r>
              <a:rPr lang="en-GB" sz="2400">
                <a:latin typeface="Gill Sans MT"/>
              </a:rPr>
              <a:t>	</a:t>
            </a:r>
            <a:endParaRPr lang="en-GB" sz="2400"/>
          </a:p>
        </p:txBody>
      </p:sp>
      <p:grpSp>
        <p:nvGrpSpPr>
          <p:cNvPr id="23" name="Group 22">
            <a:extLst>
              <a:ext uri="{FF2B5EF4-FFF2-40B4-BE49-F238E27FC236}">
                <a16:creationId xmlns:a16="http://schemas.microsoft.com/office/drawing/2014/main" id="{372D68EC-3FB4-E07A-1407-5DDC40349C4A}"/>
              </a:ext>
            </a:extLst>
          </p:cNvPr>
          <p:cNvGrpSpPr/>
          <p:nvPr/>
        </p:nvGrpSpPr>
        <p:grpSpPr>
          <a:xfrm>
            <a:off x="-1" y="-5787"/>
            <a:ext cx="9143998" cy="165595"/>
            <a:chOff x="374266" y="2474302"/>
            <a:chExt cx="13719657" cy="820603"/>
          </a:xfrm>
        </p:grpSpPr>
        <p:sp>
          <p:nvSpPr>
            <p:cNvPr id="11" name="Arrow: Pentagon 10">
              <a:extLst>
                <a:ext uri="{FF2B5EF4-FFF2-40B4-BE49-F238E27FC236}">
                  <a16:creationId xmlns:a16="http://schemas.microsoft.com/office/drawing/2014/main" id="{AEB7C7AD-F3E6-0AE4-1949-B589A8A4859D}"/>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2" name="Arrow: Chevron 11">
              <a:extLst>
                <a:ext uri="{FF2B5EF4-FFF2-40B4-BE49-F238E27FC236}">
                  <a16:creationId xmlns:a16="http://schemas.microsoft.com/office/drawing/2014/main" id="{9C4ECC5D-C5BC-7A95-9FE6-C939EEEC7224}"/>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3" name="Arrow: Chevron 12">
              <a:extLst>
                <a:ext uri="{FF2B5EF4-FFF2-40B4-BE49-F238E27FC236}">
                  <a16:creationId xmlns:a16="http://schemas.microsoft.com/office/drawing/2014/main" id="{F20E19EC-6630-817C-ACD9-4E2A5F371340}"/>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7" name="Arrow: Chevron 16">
              <a:extLst>
                <a:ext uri="{FF2B5EF4-FFF2-40B4-BE49-F238E27FC236}">
                  <a16:creationId xmlns:a16="http://schemas.microsoft.com/office/drawing/2014/main" id="{ADFE03BC-E791-8B8F-DD95-E67C346AE7DA}"/>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8" name="Arrow: Chevron 17">
              <a:extLst>
                <a:ext uri="{FF2B5EF4-FFF2-40B4-BE49-F238E27FC236}">
                  <a16:creationId xmlns:a16="http://schemas.microsoft.com/office/drawing/2014/main" id="{024BCDC1-0ECB-5035-E3FC-CC3FCD0F413C}"/>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21" name="Arrow: Chevron 20">
              <a:extLst>
                <a:ext uri="{FF2B5EF4-FFF2-40B4-BE49-F238E27FC236}">
                  <a16:creationId xmlns:a16="http://schemas.microsoft.com/office/drawing/2014/main" id="{5604AC7A-A9F5-8695-7307-66D02FA3CD7C}"/>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34013896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CB3413AF-710E-A4A8-B68D-0849C988356E}"/>
              </a:ext>
            </a:extLst>
          </p:cNvPr>
          <p:cNvSpPr/>
          <p:nvPr/>
        </p:nvSpPr>
        <p:spPr>
          <a:xfrm>
            <a:off x="142875" y="781080"/>
            <a:ext cx="8858250" cy="3434211"/>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cxnSp>
        <p:nvCxnSpPr>
          <p:cNvPr id="20" name="Straight Connector 19">
            <a:extLst>
              <a:ext uri="{FF2B5EF4-FFF2-40B4-BE49-F238E27FC236}">
                <a16:creationId xmlns:a16="http://schemas.microsoft.com/office/drawing/2014/main" id="{BAEF4AF8-955B-12E5-DD34-F48768B24B42}"/>
              </a:ext>
            </a:extLst>
          </p:cNvPr>
          <p:cNvCxnSpPr>
            <a:cxnSpLocks/>
            <a:stCxn id="35" idx="6"/>
            <a:endCxn id="26" idx="2"/>
          </p:cNvCxnSpPr>
          <p:nvPr/>
        </p:nvCxnSpPr>
        <p:spPr>
          <a:xfrm flipV="1">
            <a:off x="3488686" y="2186118"/>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21" name="Straight Connector 20">
            <a:extLst>
              <a:ext uri="{FF2B5EF4-FFF2-40B4-BE49-F238E27FC236}">
                <a16:creationId xmlns:a16="http://schemas.microsoft.com/office/drawing/2014/main" id="{54C005E0-A8C8-845F-99DA-5D56776B357C}"/>
              </a:ext>
            </a:extLst>
          </p:cNvPr>
          <p:cNvCxnSpPr>
            <a:cxnSpLocks/>
            <a:stCxn id="32" idx="2"/>
            <a:endCxn id="26" idx="6"/>
          </p:cNvCxnSpPr>
          <p:nvPr/>
        </p:nvCxnSpPr>
        <p:spPr>
          <a:xfrm flipH="1" flipV="1">
            <a:off x="5031269" y="2186118"/>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22" name="Straight Connector 21">
            <a:extLst>
              <a:ext uri="{FF2B5EF4-FFF2-40B4-BE49-F238E27FC236}">
                <a16:creationId xmlns:a16="http://schemas.microsoft.com/office/drawing/2014/main" id="{18047890-4EAD-6A78-9B79-BC8333308787}"/>
              </a:ext>
            </a:extLst>
          </p:cNvPr>
          <p:cNvCxnSpPr>
            <a:cxnSpLocks/>
            <a:stCxn id="32" idx="6"/>
            <a:endCxn id="29" idx="2"/>
          </p:cNvCxnSpPr>
          <p:nvPr/>
        </p:nvCxnSpPr>
        <p:spPr>
          <a:xfrm flipV="1">
            <a:off x="6573853" y="2186118"/>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23" name="Straight Connector 22">
            <a:extLst>
              <a:ext uri="{FF2B5EF4-FFF2-40B4-BE49-F238E27FC236}">
                <a16:creationId xmlns:a16="http://schemas.microsoft.com/office/drawing/2014/main" id="{393DEB73-41C1-930D-44D4-BB5A56498E69}"/>
              </a:ext>
            </a:extLst>
          </p:cNvPr>
          <p:cNvCxnSpPr>
            <a:cxnSpLocks/>
            <a:stCxn id="44" idx="6"/>
            <a:endCxn id="35" idx="2"/>
          </p:cNvCxnSpPr>
          <p:nvPr/>
        </p:nvCxnSpPr>
        <p:spPr>
          <a:xfrm>
            <a:off x="1946102" y="2186118"/>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grpSp>
        <p:nvGrpSpPr>
          <p:cNvPr id="24" name="Group 23">
            <a:extLst>
              <a:ext uri="{FF2B5EF4-FFF2-40B4-BE49-F238E27FC236}">
                <a16:creationId xmlns:a16="http://schemas.microsoft.com/office/drawing/2014/main" id="{751F1522-64F0-F70D-E94A-9144C5C35EE4}"/>
              </a:ext>
            </a:extLst>
          </p:cNvPr>
          <p:cNvGrpSpPr/>
          <p:nvPr/>
        </p:nvGrpSpPr>
        <p:grpSpPr>
          <a:xfrm>
            <a:off x="4268863" y="1766611"/>
            <a:ext cx="839014" cy="839014"/>
            <a:chOff x="5530396" y="3128714"/>
            <a:chExt cx="1118685" cy="1118685"/>
          </a:xfrm>
        </p:grpSpPr>
        <p:sp>
          <p:nvSpPr>
            <p:cNvPr id="25" name="Oval 24">
              <a:extLst>
                <a:ext uri="{FF2B5EF4-FFF2-40B4-BE49-F238E27FC236}">
                  <a16:creationId xmlns:a16="http://schemas.microsoft.com/office/drawing/2014/main" id="{78BFA2D1-F4A7-F903-9EF9-3A99B58A1CF9}"/>
                </a:ext>
              </a:extLst>
            </p:cNvPr>
            <p:cNvSpPr/>
            <p:nvPr/>
          </p:nvSpPr>
          <p:spPr>
            <a:xfrm>
              <a:off x="5530396" y="3128714"/>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26" name="Oval 25">
              <a:extLst>
                <a:ext uri="{FF2B5EF4-FFF2-40B4-BE49-F238E27FC236}">
                  <a16:creationId xmlns:a16="http://schemas.microsoft.com/office/drawing/2014/main" id="{FF4BD733-C036-173A-26AA-74A528891BBC}"/>
                </a:ext>
              </a:extLst>
            </p:cNvPr>
            <p:cNvSpPr/>
            <p:nvPr/>
          </p:nvSpPr>
          <p:spPr>
            <a:xfrm>
              <a:off x="5632538" y="3230856"/>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27" name="Group 26">
            <a:extLst>
              <a:ext uri="{FF2B5EF4-FFF2-40B4-BE49-F238E27FC236}">
                <a16:creationId xmlns:a16="http://schemas.microsoft.com/office/drawing/2014/main" id="{A6E60DB2-11FE-0997-EC38-73BE1398DC81}"/>
              </a:ext>
            </a:extLst>
          </p:cNvPr>
          <p:cNvGrpSpPr/>
          <p:nvPr/>
        </p:nvGrpSpPr>
        <p:grpSpPr>
          <a:xfrm>
            <a:off x="7354031" y="1766611"/>
            <a:ext cx="839014" cy="839014"/>
            <a:chOff x="9822874" y="3128714"/>
            <a:chExt cx="1118685" cy="1118685"/>
          </a:xfrm>
        </p:grpSpPr>
        <p:sp>
          <p:nvSpPr>
            <p:cNvPr id="28" name="Oval 27">
              <a:extLst>
                <a:ext uri="{FF2B5EF4-FFF2-40B4-BE49-F238E27FC236}">
                  <a16:creationId xmlns:a16="http://schemas.microsoft.com/office/drawing/2014/main" id="{B5531192-EBA2-CFBA-D86A-F633E4CE8863}"/>
                </a:ext>
              </a:extLst>
            </p:cNvPr>
            <p:cNvSpPr/>
            <p:nvPr/>
          </p:nvSpPr>
          <p:spPr>
            <a:xfrm>
              <a:off x="9822874" y="3128714"/>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29" name="Oval 28">
              <a:extLst>
                <a:ext uri="{FF2B5EF4-FFF2-40B4-BE49-F238E27FC236}">
                  <a16:creationId xmlns:a16="http://schemas.microsoft.com/office/drawing/2014/main" id="{9317C454-CF16-0D79-2440-E35AD514862D}"/>
                </a:ext>
              </a:extLst>
            </p:cNvPr>
            <p:cNvSpPr/>
            <p:nvPr/>
          </p:nvSpPr>
          <p:spPr>
            <a:xfrm>
              <a:off x="9925016" y="3230856"/>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30" name="Group 29">
            <a:extLst>
              <a:ext uri="{FF2B5EF4-FFF2-40B4-BE49-F238E27FC236}">
                <a16:creationId xmlns:a16="http://schemas.microsoft.com/office/drawing/2014/main" id="{C8FB4560-A863-644D-320C-3AA5F98739FA}"/>
              </a:ext>
            </a:extLst>
          </p:cNvPr>
          <p:cNvGrpSpPr/>
          <p:nvPr/>
        </p:nvGrpSpPr>
        <p:grpSpPr>
          <a:xfrm>
            <a:off x="5811447" y="2047512"/>
            <a:ext cx="839014" cy="839014"/>
            <a:chOff x="7679262" y="3508908"/>
            <a:chExt cx="1118685" cy="1118685"/>
          </a:xfrm>
        </p:grpSpPr>
        <p:sp>
          <p:nvSpPr>
            <p:cNvPr id="31" name="Oval 30">
              <a:extLst>
                <a:ext uri="{FF2B5EF4-FFF2-40B4-BE49-F238E27FC236}">
                  <a16:creationId xmlns:a16="http://schemas.microsoft.com/office/drawing/2014/main" id="{DEA4F172-F410-D548-53A8-895BB50A76E2}"/>
                </a:ext>
              </a:extLst>
            </p:cNvPr>
            <p:cNvSpPr/>
            <p:nvPr/>
          </p:nvSpPr>
          <p:spPr>
            <a:xfrm>
              <a:off x="7679262" y="3508908"/>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32" name="Oval 31">
              <a:extLst>
                <a:ext uri="{FF2B5EF4-FFF2-40B4-BE49-F238E27FC236}">
                  <a16:creationId xmlns:a16="http://schemas.microsoft.com/office/drawing/2014/main" id="{E3C7CA80-387D-D19C-B8AE-922772A7C876}"/>
                </a:ext>
              </a:extLst>
            </p:cNvPr>
            <p:cNvSpPr/>
            <p:nvPr/>
          </p:nvSpPr>
          <p:spPr>
            <a:xfrm>
              <a:off x="7781404" y="3611050"/>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33" name="Group 32">
            <a:extLst>
              <a:ext uri="{FF2B5EF4-FFF2-40B4-BE49-F238E27FC236}">
                <a16:creationId xmlns:a16="http://schemas.microsoft.com/office/drawing/2014/main" id="{FF2932FC-B443-5D63-6341-3EA4C324167B}"/>
              </a:ext>
            </a:extLst>
          </p:cNvPr>
          <p:cNvGrpSpPr/>
          <p:nvPr/>
        </p:nvGrpSpPr>
        <p:grpSpPr>
          <a:xfrm>
            <a:off x="2726280" y="2047512"/>
            <a:ext cx="839014" cy="839014"/>
            <a:chOff x="3391745" y="3497590"/>
            <a:chExt cx="1118685" cy="1118685"/>
          </a:xfrm>
        </p:grpSpPr>
        <p:sp>
          <p:nvSpPr>
            <p:cNvPr id="34" name="Oval 33">
              <a:extLst>
                <a:ext uri="{FF2B5EF4-FFF2-40B4-BE49-F238E27FC236}">
                  <a16:creationId xmlns:a16="http://schemas.microsoft.com/office/drawing/2014/main" id="{CA2C68CE-61A2-7469-9148-39D1089F7561}"/>
                </a:ext>
              </a:extLst>
            </p:cNvPr>
            <p:cNvSpPr/>
            <p:nvPr/>
          </p:nvSpPr>
          <p:spPr>
            <a:xfrm>
              <a:off x="3391745" y="3497590"/>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35" name="Oval 34">
              <a:extLst>
                <a:ext uri="{FF2B5EF4-FFF2-40B4-BE49-F238E27FC236}">
                  <a16:creationId xmlns:a16="http://schemas.microsoft.com/office/drawing/2014/main" id="{7B5C29A6-17E4-B306-FDDF-179BB99D0706}"/>
                </a:ext>
              </a:extLst>
            </p:cNvPr>
            <p:cNvSpPr/>
            <p:nvPr/>
          </p:nvSpPr>
          <p:spPr>
            <a:xfrm>
              <a:off x="3493887" y="3599732"/>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sp>
        <p:nvSpPr>
          <p:cNvPr id="37" name="Rectangle 36">
            <a:extLst>
              <a:ext uri="{FF2B5EF4-FFF2-40B4-BE49-F238E27FC236}">
                <a16:creationId xmlns:a16="http://schemas.microsoft.com/office/drawing/2014/main" id="{07F89C8D-5A88-3682-93EE-57A398C604E3}"/>
              </a:ext>
            </a:extLst>
          </p:cNvPr>
          <p:cNvSpPr/>
          <p:nvPr/>
        </p:nvSpPr>
        <p:spPr>
          <a:xfrm>
            <a:off x="567135" y="2689303"/>
            <a:ext cx="2077033" cy="10414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Collaborative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Working together as a health board, by actively engaging clinicians, non-clinical staff and our population, and maintaining a strong focus on national, regional and local partnerships</a:t>
            </a:r>
            <a:endParaRPr lang="en-GB" sz="900" b="0" kern="1200">
              <a:solidFill>
                <a:srgbClr val="1F355E"/>
              </a:solidFill>
              <a:latin typeface="Arial" panose="020B0604020202020204" pitchFamily="34" charset="0"/>
              <a:cs typeface="Arial" panose="020B0604020202020204" pitchFamily="34" charset="0"/>
            </a:endParaRPr>
          </a:p>
        </p:txBody>
      </p:sp>
      <p:sp>
        <p:nvSpPr>
          <p:cNvPr id="38" name="Rectangle 37">
            <a:extLst>
              <a:ext uri="{FF2B5EF4-FFF2-40B4-BE49-F238E27FC236}">
                <a16:creationId xmlns:a16="http://schemas.microsoft.com/office/drawing/2014/main" id="{D209305F-A23F-6F68-77F5-2A8A6E19E4EB}"/>
              </a:ext>
            </a:extLst>
          </p:cNvPr>
          <p:cNvSpPr/>
          <p:nvPr/>
        </p:nvSpPr>
        <p:spPr>
          <a:xfrm>
            <a:off x="2296468" y="928209"/>
            <a:ext cx="1685273" cy="9454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Innovative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Realising benefits through embracing creative, modern and secure approaches to deliver high-quality, efficient and value-driven solutions</a:t>
            </a:r>
          </a:p>
        </p:txBody>
      </p:sp>
      <p:sp>
        <p:nvSpPr>
          <p:cNvPr id="39" name="Rectangle 38">
            <a:extLst>
              <a:ext uri="{FF2B5EF4-FFF2-40B4-BE49-F238E27FC236}">
                <a16:creationId xmlns:a16="http://schemas.microsoft.com/office/drawing/2014/main" id="{025D8937-4800-75CA-CE38-DEEFC288F866}"/>
              </a:ext>
            </a:extLst>
          </p:cNvPr>
          <p:cNvSpPr/>
          <p:nvPr/>
        </p:nvSpPr>
        <p:spPr>
          <a:xfrm>
            <a:off x="3729517" y="2691463"/>
            <a:ext cx="1917706" cy="10414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Inclusive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Building solutions with everybody's needs and skills in mind, maintaining intuitive design, digital inclusion and accessibility as fundamental components of our digital philosophy</a:t>
            </a:r>
          </a:p>
        </p:txBody>
      </p:sp>
      <p:sp>
        <p:nvSpPr>
          <p:cNvPr id="40" name="Rectangle 39">
            <a:extLst>
              <a:ext uri="{FF2B5EF4-FFF2-40B4-BE49-F238E27FC236}">
                <a16:creationId xmlns:a16="http://schemas.microsoft.com/office/drawing/2014/main" id="{BD0177A1-1239-097A-8BF1-62006E567E7F}"/>
              </a:ext>
            </a:extLst>
          </p:cNvPr>
          <p:cNvSpPr/>
          <p:nvPr/>
        </p:nvSpPr>
        <p:spPr>
          <a:xfrm>
            <a:off x="5325057" y="928208"/>
            <a:ext cx="1808164" cy="9454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Flexible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Focusing on crafting fewer, yet improved and adaptable, systems which are agile in their response to national and local circumstances, embracing new opportunities whilst maintaining a best practice service</a:t>
            </a:r>
          </a:p>
        </p:txBody>
      </p:sp>
      <p:sp>
        <p:nvSpPr>
          <p:cNvPr id="41" name="Rectangle 40">
            <a:extLst>
              <a:ext uri="{FF2B5EF4-FFF2-40B4-BE49-F238E27FC236}">
                <a16:creationId xmlns:a16="http://schemas.microsoft.com/office/drawing/2014/main" id="{41196923-D401-FE67-8FEA-780C5640A690}"/>
              </a:ext>
            </a:extLst>
          </p:cNvPr>
          <p:cNvSpPr/>
          <p:nvPr/>
        </p:nvSpPr>
        <p:spPr>
          <a:xfrm>
            <a:off x="6887352" y="2685314"/>
            <a:ext cx="1780255" cy="10414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Sustainable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Delivering secure, resilient and achievable solutions to ensure lasting impact of initiatives and financially sustainable use of resources</a:t>
            </a:r>
          </a:p>
        </p:txBody>
      </p:sp>
      <p:grpSp>
        <p:nvGrpSpPr>
          <p:cNvPr id="42" name="Group 41">
            <a:extLst>
              <a:ext uri="{FF2B5EF4-FFF2-40B4-BE49-F238E27FC236}">
                <a16:creationId xmlns:a16="http://schemas.microsoft.com/office/drawing/2014/main" id="{398AFA7C-CB5E-9E01-ABB3-AE8A67EC8ADD}"/>
              </a:ext>
            </a:extLst>
          </p:cNvPr>
          <p:cNvGrpSpPr/>
          <p:nvPr/>
        </p:nvGrpSpPr>
        <p:grpSpPr>
          <a:xfrm>
            <a:off x="1183696" y="1766611"/>
            <a:ext cx="839014" cy="839014"/>
            <a:chOff x="1246833" y="3128714"/>
            <a:chExt cx="1118685" cy="1118685"/>
          </a:xfrm>
        </p:grpSpPr>
        <p:sp>
          <p:nvSpPr>
            <p:cNvPr id="43" name="Oval 42">
              <a:extLst>
                <a:ext uri="{FF2B5EF4-FFF2-40B4-BE49-F238E27FC236}">
                  <a16:creationId xmlns:a16="http://schemas.microsoft.com/office/drawing/2014/main" id="{8E43CA12-2A47-6ABF-8D9A-B83F7AB09037}"/>
                </a:ext>
              </a:extLst>
            </p:cNvPr>
            <p:cNvSpPr/>
            <p:nvPr/>
          </p:nvSpPr>
          <p:spPr>
            <a:xfrm>
              <a:off x="1246833" y="3128714"/>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44" name="Oval 43">
              <a:extLst>
                <a:ext uri="{FF2B5EF4-FFF2-40B4-BE49-F238E27FC236}">
                  <a16:creationId xmlns:a16="http://schemas.microsoft.com/office/drawing/2014/main" id="{44A22325-5ECB-E1BB-7453-88D11EEDF0E3}"/>
                </a:ext>
              </a:extLst>
            </p:cNvPr>
            <p:cNvSpPr/>
            <p:nvPr/>
          </p:nvSpPr>
          <p:spPr>
            <a:xfrm>
              <a:off x="1348975" y="3230856"/>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pic>
        <p:nvPicPr>
          <p:cNvPr id="45" name="Graphic 44" descr="Cheers with solid fill">
            <a:extLst>
              <a:ext uri="{FF2B5EF4-FFF2-40B4-BE49-F238E27FC236}">
                <a16:creationId xmlns:a16="http://schemas.microsoft.com/office/drawing/2014/main" id="{1BDC2F8A-C1AE-64E3-BFC2-6A216782B6C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31581" y="1946884"/>
            <a:ext cx="515252" cy="515252"/>
          </a:xfrm>
          <a:prstGeom prst="rect">
            <a:avLst/>
          </a:prstGeom>
        </p:spPr>
      </p:pic>
      <p:pic>
        <p:nvPicPr>
          <p:cNvPr id="46" name="Graphic 45" descr="Lightbulb and pencil with solid fill">
            <a:extLst>
              <a:ext uri="{FF2B5EF4-FFF2-40B4-BE49-F238E27FC236}">
                <a16:creationId xmlns:a16="http://schemas.microsoft.com/office/drawing/2014/main" id="{FD70F71D-BFD2-C3A0-FD0F-75A01853446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955977" y="2229610"/>
            <a:ext cx="468411" cy="468411"/>
          </a:xfrm>
          <a:prstGeom prst="rect">
            <a:avLst/>
          </a:prstGeom>
        </p:spPr>
      </p:pic>
      <p:pic>
        <p:nvPicPr>
          <p:cNvPr id="47" name="Graphic 46" descr="Group success with solid fill">
            <a:extLst>
              <a:ext uri="{FF2B5EF4-FFF2-40B4-BE49-F238E27FC236}">
                <a16:creationId xmlns:a16="http://schemas.microsoft.com/office/drawing/2014/main" id="{BBA57483-DD54-BF96-E3E6-073174DC7A5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422890" y="1933264"/>
            <a:ext cx="515252" cy="515252"/>
          </a:xfrm>
          <a:prstGeom prst="rect">
            <a:avLst/>
          </a:prstGeom>
        </p:spPr>
      </p:pic>
      <p:pic>
        <p:nvPicPr>
          <p:cNvPr id="48" name="Graphic 47" descr="Hockey Stick Curve Graph with solid fill">
            <a:extLst>
              <a:ext uri="{FF2B5EF4-FFF2-40B4-BE49-F238E27FC236}">
                <a16:creationId xmlns:a16="http://schemas.microsoft.com/office/drawing/2014/main" id="{C4C30D26-E913-3FB2-49CA-8018B3EE833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963102" y="2192643"/>
            <a:ext cx="515252" cy="515252"/>
          </a:xfrm>
          <a:prstGeom prst="rect">
            <a:avLst/>
          </a:prstGeom>
        </p:spPr>
      </p:pic>
      <p:pic>
        <p:nvPicPr>
          <p:cNvPr id="49" name="Graphic 48" descr="Arrow circle with solid fill">
            <a:extLst>
              <a:ext uri="{FF2B5EF4-FFF2-40B4-BE49-F238E27FC236}">
                <a16:creationId xmlns:a16="http://schemas.microsoft.com/office/drawing/2014/main" id="{374FCFE7-2486-51C5-AC74-F6BCE68B5F95}"/>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442869" y="1891832"/>
            <a:ext cx="623455" cy="623455"/>
          </a:xfrm>
          <a:prstGeom prst="rect">
            <a:avLst/>
          </a:prstGeom>
        </p:spPr>
      </p:pic>
      <p:cxnSp>
        <p:nvCxnSpPr>
          <p:cNvPr id="50" name="Straight Connector 49">
            <a:extLst>
              <a:ext uri="{FF2B5EF4-FFF2-40B4-BE49-F238E27FC236}">
                <a16:creationId xmlns:a16="http://schemas.microsoft.com/office/drawing/2014/main" id="{BB71F9DB-2A97-AEFF-4B77-EC36AFA85A33}"/>
              </a:ext>
            </a:extLst>
          </p:cNvPr>
          <p:cNvCxnSpPr>
            <a:cxnSpLocks/>
          </p:cNvCxnSpPr>
          <p:nvPr/>
        </p:nvCxnSpPr>
        <p:spPr>
          <a:xfrm flipH="1">
            <a:off x="1599177" y="2605624"/>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51" name="Straight Connector 50">
            <a:extLst>
              <a:ext uri="{FF2B5EF4-FFF2-40B4-BE49-F238E27FC236}">
                <a16:creationId xmlns:a16="http://schemas.microsoft.com/office/drawing/2014/main" id="{0AC46295-C5A3-DD19-B23D-24D093D92430}"/>
              </a:ext>
            </a:extLst>
          </p:cNvPr>
          <p:cNvCxnSpPr>
            <a:cxnSpLocks/>
          </p:cNvCxnSpPr>
          <p:nvPr/>
        </p:nvCxnSpPr>
        <p:spPr>
          <a:xfrm>
            <a:off x="4680515" y="2605624"/>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52" name="Straight Connector 51">
            <a:extLst>
              <a:ext uri="{FF2B5EF4-FFF2-40B4-BE49-F238E27FC236}">
                <a16:creationId xmlns:a16="http://schemas.microsoft.com/office/drawing/2014/main" id="{10ABDA18-9039-BD6A-F35E-C00265A29630}"/>
              </a:ext>
            </a:extLst>
          </p:cNvPr>
          <p:cNvCxnSpPr>
            <a:cxnSpLocks/>
          </p:cNvCxnSpPr>
          <p:nvPr/>
        </p:nvCxnSpPr>
        <p:spPr>
          <a:xfrm>
            <a:off x="6227871" y="1887185"/>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53" name="Straight Connector 52">
            <a:extLst>
              <a:ext uri="{FF2B5EF4-FFF2-40B4-BE49-F238E27FC236}">
                <a16:creationId xmlns:a16="http://schemas.microsoft.com/office/drawing/2014/main" id="{BF27C1F7-059E-F6C0-EDFE-BA5AC578A869}"/>
              </a:ext>
            </a:extLst>
          </p:cNvPr>
          <p:cNvCxnSpPr>
            <a:cxnSpLocks/>
          </p:cNvCxnSpPr>
          <p:nvPr/>
        </p:nvCxnSpPr>
        <p:spPr>
          <a:xfrm>
            <a:off x="3140821" y="1887184"/>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54" name="Straight Connector 53">
            <a:extLst>
              <a:ext uri="{FF2B5EF4-FFF2-40B4-BE49-F238E27FC236}">
                <a16:creationId xmlns:a16="http://schemas.microsoft.com/office/drawing/2014/main" id="{9AD68589-8882-4711-C9A9-6B028C3B5A90}"/>
              </a:ext>
            </a:extLst>
          </p:cNvPr>
          <p:cNvCxnSpPr>
            <a:cxnSpLocks/>
          </p:cNvCxnSpPr>
          <p:nvPr/>
        </p:nvCxnSpPr>
        <p:spPr>
          <a:xfrm flipH="1">
            <a:off x="7773537" y="2605624"/>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sp>
        <p:nvSpPr>
          <p:cNvPr id="55" name="Title 1">
            <a:extLst>
              <a:ext uri="{FF2B5EF4-FFF2-40B4-BE49-F238E27FC236}">
                <a16:creationId xmlns:a16="http://schemas.microsoft.com/office/drawing/2014/main" id="{90874498-5AF4-7B4C-E0EE-5A157EA23743}"/>
              </a:ext>
            </a:extLst>
          </p:cNvPr>
          <p:cNvSpPr txBox="1">
            <a:spLocks/>
          </p:cNvSpPr>
          <p:nvPr/>
        </p:nvSpPr>
        <p:spPr>
          <a:xfrm>
            <a:off x="1224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endParaRPr lang="en-GB" sz="2400"/>
          </a:p>
        </p:txBody>
      </p:sp>
      <p:sp>
        <p:nvSpPr>
          <p:cNvPr id="58" name="Title 1">
            <a:extLst>
              <a:ext uri="{FF2B5EF4-FFF2-40B4-BE49-F238E27FC236}">
                <a16:creationId xmlns:a16="http://schemas.microsoft.com/office/drawing/2014/main" id="{D7E0ABE8-439A-FD06-5F54-1616E1182E74}"/>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a:rPr>
              <a:t>Our 5 Digital Principles</a:t>
            </a:r>
          </a:p>
        </p:txBody>
      </p:sp>
      <p:sp>
        <p:nvSpPr>
          <p:cNvPr id="2" name="Footer Placeholder 3">
            <a:extLst>
              <a:ext uri="{FF2B5EF4-FFF2-40B4-BE49-F238E27FC236}">
                <a16:creationId xmlns:a16="http://schemas.microsoft.com/office/drawing/2014/main" id="{8BA0DADF-D958-DA17-A0EF-6B0CC8F3F9BB}"/>
              </a:ext>
            </a:extLst>
          </p:cNvPr>
          <p:cNvSpPr>
            <a:spLocks noGrp="1"/>
          </p:cNvSpPr>
          <p:nvPr>
            <p:ph type="ftr" sz="quarter" idx="3"/>
          </p:nvPr>
        </p:nvSpPr>
        <p:spPr>
          <a:xfrm>
            <a:off x="2261839" y="4684875"/>
            <a:ext cx="5039902" cy="332455"/>
          </a:xfrm>
        </p:spPr>
        <p:txBody>
          <a:bodyPr/>
          <a:lstStyle/>
          <a:p>
            <a:r>
              <a:rPr lang="en-GB"/>
              <a:t>Digitally Enabling The One Bay Way</a:t>
            </a:r>
          </a:p>
        </p:txBody>
      </p:sp>
      <p:grpSp>
        <p:nvGrpSpPr>
          <p:cNvPr id="17" name="Group 16">
            <a:extLst>
              <a:ext uri="{FF2B5EF4-FFF2-40B4-BE49-F238E27FC236}">
                <a16:creationId xmlns:a16="http://schemas.microsoft.com/office/drawing/2014/main" id="{3CEE83E8-0862-B122-342A-A237FB249DDB}"/>
              </a:ext>
            </a:extLst>
          </p:cNvPr>
          <p:cNvGrpSpPr/>
          <p:nvPr/>
        </p:nvGrpSpPr>
        <p:grpSpPr>
          <a:xfrm>
            <a:off x="-1" y="-5787"/>
            <a:ext cx="9143998" cy="165595"/>
            <a:chOff x="374266" y="2474302"/>
            <a:chExt cx="13719657" cy="820603"/>
          </a:xfrm>
        </p:grpSpPr>
        <p:sp>
          <p:nvSpPr>
            <p:cNvPr id="4" name="Arrow: Pentagon 3">
              <a:extLst>
                <a:ext uri="{FF2B5EF4-FFF2-40B4-BE49-F238E27FC236}">
                  <a16:creationId xmlns:a16="http://schemas.microsoft.com/office/drawing/2014/main" id="{FC6027A8-5988-2E0B-F4C6-316B90E63D5D}"/>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2" name="Arrow: Chevron 11">
              <a:extLst>
                <a:ext uri="{FF2B5EF4-FFF2-40B4-BE49-F238E27FC236}">
                  <a16:creationId xmlns:a16="http://schemas.microsoft.com/office/drawing/2014/main" id="{9F5E6257-E4AD-5B90-69C9-C84A743B1F66}"/>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3" name="Arrow: Chevron 12">
              <a:extLst>
                <a:ext uri="{FF2B5EF4-FFF2-40B4-BE49-F238E27FC236}">
                  <a16:creationId xmlns:a16="http://schemas.microsoft.com/office/drawing/2014/main" id="{7BF68D7A-A170-D3F8-B81E-D20CB3D67A98}"/>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4" name="Arrow: Chevron 13">
              <a:extLst>
                <a:ext uri="{FF2B5EF4-FFF2-40B4-BE49-F238E27FC236}">
                  <a16:creationId xmlns:a16="http://schemas.microsoft.com/office/drawing/2014/main" id="{99F2490D-451C-171A-9A86-31CF6721ECBC}"/>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5" name="Arrow: Chevron 14">
              <a:extLst>
                <a:ext uri="{FF2B5EF4-FFF2-40B4-BE49-F238E27FC236}">
                  <a16:creationId xmlns:a16="http://schemas.microsoft.com/office/drawing/2014/main" id="{95063210-ACF0-5AF7-451E-B7F40C17BAEC}"/>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6" name="Arrow: Chevron 15">
              <a:extLst>
                <a:ext uri="{FF2B5EF4-FFF2-40B4-BE49-F238E27FC236}">
                  <a16:creationId xmlns:a16="http://schemas.microsoft.com/office/drawing/2014/main" id="{56A2AF30-69EC-6C1B-DA46-D16138DE306A}"/>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824247319"/>
      </p:ext>
    </p:extLst>
  </p:cSld>
  <p:clrMapOvr>
    <a:masterClrMapping/>
  </p:clrMapOvr>
  <p:transition spd="med"/>
</p:sld>
</file>

<file path=ppt/theme/theme1.xml><?xml version="1.0" encoding="utf-8"?>
<a:theme xmlns:a="http://schemas.openxmlformats.org/drawingml/2006/main" name="White">
  <a:themeElements>
    <a:clrScheme name="Digital Services">
      <a:dk1>
        <a:sysClr val="windowText" lastClr="000000"/>
      </a:dk1>
      <a:lt1>
        <a:sysClr val="window" lastClr="FFFFFF"/>
      </a:lt1>
      <a:dk2>
        <a:srgbClr val="7F7F7F"/>
      </a:dk2>
      <a:lt2>
        <a:srgbClr val="E7E6E6"/>
      </a:lt2>
      <a:accent1>
        <a:srgbClr val="195CAA"/>
      </a:accent1>
      <a:accent2>
        <a:srgbClr val="7F7F7F"/>
      </a:accent2>
      <a:accent3>
        <a:srgbClr val="EE7F07"/>
      </a:accent3>
      <a:accent4>
        <a:srgbClr val="E13717"/>
      </a:accent4>
      <a:accent5>
        <a:srgbClr val="2AA053"/>
      </a:accent5>
      <a:accent6>
        <a:srgbClr val="602D80"/>
      </a:accent6>
      <a:hlink>
        <a:srgbClr val="000000"/>
      </a:hlink>
      <a:folHlink>
        <a:srgbClr val="000000"/>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Mod val="20000"/>
            <a:lumOff val="80000"/>
          </a:schemeClr>
        </a:solidFill>
        <a:ln w="12700" cap="flat">
          <a:noFill/>
          <a:miter lim="400000"/>
        </a:ln>
        <a:effectLst/>
        <a:sp3d/>
      </a:spPr>
      <a:bodyPr rot="0" spcFirstLastPara="1" vertOverflow="overflow" horzOverflow="overflow" vert="horz" wrap="square" lIns="0" tIns="0" rIns="0" bIns="0" numCol="1" spcCol="38100" rtlCol="0" anchor="ctr">
        <a:noAutofit/>
      </a:bodyPr>
      <a:lstStyle>
        <a:defPPr marL="0" marR="0" indent="0" algn="ctr" defTabSz="825500" rtl="0" fontAlgn="auto" latinLnBrk="0" hangingPunct="0">
          <a:lnSpc>
            <a:spcPct val="100000"/>
          </a:lnSpc>
          <a:spcBef>
            <a:spcPts val="0"/>
          </a:spcBef>
          <a:spcAft>
            <a:spcPts val="0"/>
          </a:spcAft>
          <a:buClrTx/>
          <a:buSzTx/>
          <a:buFontTx/>
          <a:buNone/>
          <a:tabLst/>
          <a:defRPr kumimoji="0" sz="1400" b="0" i="0" u="none" strike="noStrike" cap="none" spc="0" normalizeH="0" baseline="0" dirty="0">
            <a:ln>
              <a:noFill/>
            </a:ln>
            <a:solidFill>
              <a:schemeClr val="tx1"/>
            </a:solidFill>
            <a:effectLst/>
            <a:uFillTx/>
            <a:latin typeface="+mn-lt"/>
            <a:ea typeface="+mn-ea"/>
            <a:cs typeface="+mn-cs"/>
            <a:sym typeface="Helvetica Neue Medium"/>
          </a:defRPr>
        </a:def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_White">
  <a:themeElements>
    <a:clrScheme name="Digital Services">
      <a:dk1>
        <a:sysClr val="windowText" lastClr="000000"/>
      </a:dk1>
      <a:lt1>
        <a:sysClr val="window" lastClr="FFFFFF"/>
      </a:lt1>
      <a:dk2>
        <a:srgbClr val="7F7F7F"/>
      </a:dk2>
      <a:lt2>
        <a:srgbClr val="E7E6E6"/>
      </a:lt2>
      <a:accent1>
        <a:srgbClr val="195CAA"/>
      </a:accent1>
      <a:accent2>
        <a:srgbClr val="7F7F7F"/>
      </a:accent2>
      <a:accent3>
        <a:srgbClr val="EE7F07"/>
      </a:accent3>
      <a:accent4>
        <a:srgbClr val="E13717"/>
      </a:accent4>
      <a:accent5>
        <a:srgbClr val="2AA053"/>
      </a:accent5>
      <a:accent6>
        <a:srgbClr val="602D80"/>
      </a:accent6>
      <a:hlink>
        <a:srgbClr val="000000"/>
      </a:hlink>
      <a:folHlink>
        <a:srgbClr val="000000"/>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Mod val="20000"/>
            <a:lumOff val="80000"/>
          </a:schemeClr>
        </a:solidFill>
        <a:ln w="12700" cap="flat">
          <a:noFill/>
          <a:miter lim="400000"/>
        </a:ln>
        <a:effectLst/>
        <a:sp3d/>
      </a:spPr>
      <a:bodyPr rot="0" spcFirstLastPara="1" vertOverflow="overflow" horzOverflow="overflow" vert="horz" wrap="square" lIns="0" tIns="0" rIns="0" bIns="0" numCol="1" spcCol="38100" rtlCol="0" anchor="ctr">
        <a:noAutofit/>
      </a:bodyPr>
      <a:lstStyle>
        <a:defPPr marL="0" marR="0" indent="0" algn="ctr" defTabSz="825500" rtl="0" fontAlgn="auto" latinLnBrk="0" hangingPunct="0">
          <a:lnSpc>
            <a:spcPct val="100000"/>
          </a:lnSpc>
          <a:spcBef>
            <a:spcPts val="0"/>
          </a:spcBef>
          <a:spcAft>
            <a:spcPts val="0"/>
          </a:spcAft>
          <a:buClrTx/>
          <a:buSzTx/>
          <a:buFontTx/>
          <a:buNone/>
          <a:tabLst/>
          <a:defRPr kumimoji="0" sz="1400" b="0" i="0" u="none" strike="noStrike" cap="none" spc="0" normalizeH="0" baseline="0" dirty="0">
            <a:ln>
              <a:noFill/>
            </a:ln>
            <a:solidFill>
              <a:schemeClr val="tx1"/>
            </a:solidFill>
            <a:effectLst/>
            <a:uFillTx/>
            <a:latin typeface="+mn-lt"/>
            <a:ea typeface="+mn-ea"/>
            <a:cs typeface="+mn-cs"/>
            <a:sym typeface="Helvetica Neue Medium"/>
          </a:defRPr>
        </a:def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829B2717E9A474A9922C56D5700C502" ma:contentTypeVersion="6" ma:contentTypeDescription="Create a new document." ma:contentTypeScope="" ma:versionID="87392c52db0d7d02a165591c08329025">
  <xsd:schema xmlns:xsd="http://www.w3.org/2001/XMLSchema" xmlns:xs="http://www.w3.org/2001/XMLSchema" xmlns:p="http://schemas.microsoft.com/office/2006/metadata/properties" xmlns:ns2="1a7783e7-0302-4867-bb81-00a86327fbf0" xmlns:ns3="bb9b0f22-fc13-4739-8073-a3b688a298c6" targetNamespace="http://schemas.microsoft.com/office/2006/metadata/properties" ma:root="true" ma:fieldsID="4b74f08fd829cc80a040308acdcea934" ns2:_="" ns3:_="">
    <xsd:import namespace="1a7783e7-0302-4867-bb81-00a86327fbf0"/>
    <xsd:import namespace="bb9b0f22-fc13-4739-8073-a3b688a298c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7783e7-0302-4867-bb81-00a86327fbf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b9b0f22-fc13-4739-8073-a3b688a298c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342F744-3B91-4B28-AD40-6344B4AB7818}">
  <ds:schemaRefs>
    <ds:schemaRef ds:uri="1a7783e7-0302-4867-bb81-00a86327fbf0"/>
    <ds:schemaRef ds:uri="bb9b0f22-fc13-4739-8073-a3b688a298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E1934F16-1FC8-4445-B760-FD3B5166263B}">
  <ds:schemaRefs>
    <ds:schemaRef ds:uri="http://schemas.microsoft.com/office/2006/documentManagement/types"/>
    <ds:schemaRef ds:uri="http://purl.org/dc/terms/"/>
    <ds:schemaRef ds:uri="http://www.w3.org/XML/1998/namespace"/>
    <ds:schemaRef ds:uri="http://schemas.microsoft.com/office/2006/metadata/properties"/>
    <ds:schemaRef ds:uri="http://purl.org/dc/elements/1.1/"/>
    <ds:schemaRef ds:uri="http://schemas.microsoft.com/office/infopath/2007/PartnerControls"/>
    <ds:schemaRef ds:uri="http://purl.org/dc/dcmitype/"/>
    <ds:schemaRef ds:uri="1a7783e7-0302-4867-bb81-00a86327fbf0"/>
    <ds:schemaRef ds:uri="http://schemas.openxmlformats.org/package/2006/metadata/core-properties"/>
    <ds:schemaRef ds:uri="bb9b0f22-fc13-4739-8073-a3b688a298c6"/>
  </ds:schemaRefs>
</ds:datastoreItem>
</file>

<file path=customXml/itemProps3.xml><?xml version="1.0" encoding="utf-8"?>
<ds:datastoreItem xmlns:ds="http://schemas.openxmlformats.org/officeDocument/2006/customXml" ds:itemID="{0690C5AA-C298-4F0F-A750-DBA1B3E6C4E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15213</Words>
  <Application>Microsoft Office PowerPoint</Application>
  <PresentationFormat>On-screen Show (16:9)</PresentationFormat>
  <Paragraphs>1623</Paragraphs>
  <Slides>45</Slides>
  <Notes>28</Notes>
  <HiddenSlides>0</HiddenSlides>
  <MMClips>0</MMClips>
  <ScaleCrop>false</ScaleCrop>
  <HeadingPairs>
    <vt:vector size="6" baseType="variant">
      <vt:variant>
        <vt:lpstr>Fonts Used</vt:lpstr>
      </vt:variant>
      <vt:variant>
        <vt:i4>12</vt:i4>
      </vt:variant>
      <vt:variant>
        <vt:lpstr>Theme</vt:lpstr>
      </vt:variant>
      <vt:variant>
        <vt:i4>3</vt:i4>
      </vt:variant>
      <vt:variant>
        <vt:lpstr>Slide Titles</vt:lpstr>
      </vt:variant>
      <vt:variant>
        <vt:i4>45</vt:i4>
      </vt:variant>
    </vt:vector>
  </HeadingPairs>
  <TitlesOfParts>
    <vt:vector size="60" baseType="lpstr">
      <vt:lpstr>Aptos</vt:lpstr>
      <vt:lpstr>Aptos Display</vt:lpstr>
      <vt:lpstr>Arial</vt:lpstr>
      <vt:lpstr>Arial Black</vt:lpstr>
      <vt:lpstr>Arial,Sans-Serif</vt:lpstr>
      <vt:lpstr>Calibri</vt:lpstr>
      <vt:lpstr>Courier New</vt:lpstr>
      <vt:lpstr>Gill Sans MT</vt:lpstr>
      <vt:lpstr>Helvetica Neue</vt:lpstr>
      <vt:lpstr>Helvetica Neue Medium</vt:lpstr>
      <vt:lpstr>Helvetica Neue Medium</vt:lpstr>
      <vt:lpstr>Helvetica Neue Thin</vt:lpstr>
      <vt:lpstr>White</vt:lpstr>
      <vt:lpstr>2_White</vt:lpstr>
      <vt:lpstr>Office Theme</vt:lpstr>
      <vt:lpstr>PowerPoint Presentation</vt:lpstr>
      <vt:lpstr>Contents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Our digital journey at SBU</vt:lpstr>
      <vt:lpstr>PowerPoint Presentation</vt:lpstr>
      <vt:lpstr>Aligning with existing strategies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Key Considerations for the EPR Strategy and final EPR Model</vt:lpstr>
      <vt:lpstr>PowerPoint Presentation</vt:lpstr>
      <vt:lpstr>PowerPoint Presentation</vt:lpstr>
      <vt:lpstr>PowerPoint Presentation</vt:lpstr>
      <vt:lpstr>2025-2036 Digitally Enabling The One Bay Way Overview </vt:lpstr>
      <vt:lpstr>PowerPoint Presentation</vt:lpstr>
      <vt:lpstr>PowerPoint Presentation</vt:lpstr>
      <vt:lpstr>PowerPoint Presentation</vt:lpstr>
      <vt:lpstr>Delivering a Sustainable Organisation</vt:lpstr>
      <vt:lpstr>Establishing a Benefits Framework across the Organisation</vt:lpstr>
      <vt:lpstr>Options for Funding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 Brown (Swansea Bay UHB - Informatics)</dc:creator>
  <cp:lastModifiedBy>Georgia Lewis  (Swansea Bay UHB - Corporate Governance )</cp:lastModifiedBy>
  <cp:revision>2</cp:revision>
  <dcterms:modified xsi:type="dcterms:W3CDTF">2025-01-13T13:26:26Z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0x010100F829B2717E9A474A9922C56D5700C502</vt:lpwstr>
  </property>
  <property fmtid="{D5CDD505-2E9C-101B-9397-08002B2CF9AE}" pid="3" name="MediaServiceImageTags">
    <vt:lpwstr/>
  </property>
</Properties>
</file>