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93" r:id="rId5"/>
    <p:sldMasterId id="2147483700" r:id="rId6"/>
    <p:sldMasterId id="2147483716" r:id="rId7"/>
    <p:sldMasterId id="2147483724" r:id="rId8"/>
    <p:sldMasterId id="2147483729" r:id="rId9"/>
  </p:sldMasterIdLst>
  <p:notesMasterIdLst>
    <p:notesMasterId r:id="rId15"/>
  </p:notesMasterIdLst>
  <p:handoutMasterIdLst>
    <p:handoutMasterId r:id="rId16"/>
  </p:handoutMasterIdLst>
  <p:sldIdLst>
    <p:sldId id="309" r:id="rId10"/>
    <p:sldId id="336" r:id="rId11"/>
    <p:sldId id="337" r:id="rId12"/>
    <p:sldId id="338" r:id="rId13"/>
    <p:sldId id="339" r:id="rId14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55E"/>
    <a:srgbClr val="CE3636"/>
    <a:srgbClr val="00BC62"/>
    <a:srgbClr val="181924"/>
    <a:srgbClr val="7EB0DE"/>
    <a:srgbClr val="9E4ECA"/>
    <a:srgbClr val="FFD550"/>
    <a:srgbClr val="325A8A"/>
    <a:srgbClr val="F8CD47"/>
    <a:srgbClr val="79C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98" autoAdjust="0"/>
    <p:restoredTop sz="94770"/>
  </p:normalViewPr>
  <p:slideViewPr>
    <p:cSldViewPr>
      <p:cViewPr varScale="1">
        <p:scale>
          <a:sx n="64" d="100"/>
          <a:sy n="64" d="100"/>
        </p:scale>
        <p:origin x="91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120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\\cymru.nhs.uk\abm_ulhb\group\thq_fs1\Vol6\RESOURCE\Reporting%20&amp;%20Insight%20Team\Reporting\24-25\Month%205\Workings%20Papers%20and%20Graphs%20day%205%20Repo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/>
              <a:t>Financial Performance  2024/25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'Section 1 Graphs'!$C$8</c:f>
              <c:strCache>
                <c:ptCount val="1"/>
                <c:pt idx="0">
                  <c:v>Health Board Position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'Section 1 Graphs'!$B$9:$B$20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Graphs'!$C$9:$C$20</c:f>
              <c:numCache>
                <c:formatCode>#,##0;[Red]\(#,##0\)</c:formatCode>
                <c:ptCount val="12"/>
                <c:pt idx="0">
                  <c:v>9456.9946666666674</c:v>
                </c:pt>
                <c:pt idx="1">
                  <c:v>8884</c:v>
                </c:pt>
                <c:pt idx="2">
                  <c:v>7483.2</c:v>
                </c:pt>
                <c:pt idx="3">
                  <c:v>7147</c:v>
                </c:pt>
                <c:pt idx="4">
                  <c:v>6851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F1-491B-8D50-A59A3326A08D}"/>
            </c:ext>
          </c:extLst>
        </c:ser>
        <c:ser>
          <c:idx val="1"/>
          <c:order val="1"/>
          <c:tx>
            <c:strRef>
              <c:f>'Section 1 Graphs'!$D$8</c:f>
              <c:strCache>
                <c:ptCount val="1"/>
                <c:pt idx="0">
                  <c:v>Required Hit Plan Target £50.1m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invertIfNegative val="0"/>
          <c:cat>
            <c:strRef>
              <c:f>'Section 1 Graphs'!$B$9:$B$20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Graphs'!$D$9:$D$20</c:f>
              <c:numCache>
                <c:formatCode>General</c:formatCode>
                <c:ptCount val="12"/>
                <c:pt idx="5" formatCode="#,##0">
                  <c:v>1468.2579047619054</c:v>
                </c:pt>
                <c:pt idx="6" formatCode="#,##0">
                  <c:v>1468.2579047619054</c:v>
                </c:pt>
                <c:pt idx="7" formatCode="#,##0">
                  <c:v>1468.2579047619054</c:v>
                </c:pt>
                <c:pt idx="8" formatCode="#,##0">
                  <c:v>1468.2579047619054</c:v>
                </c:pt>
                <c:pt idx="9" formatCode="#,##0">
                  <c:v>1468.2579047619054</c:v>
                </c:pt>
                <c:pt idx="10" formatCode="#,##0">
                  <c:v>1468.2579047619054</c:v>
                </c:pt>
                <c:pt idx="11" formatCode="#,##0">
                  <c:v>1468.2579047619054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F1-491B-8D50-A59A3326A0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38280624"/>
        <c:axId val="1038279792"/>
      </c:barChart>
      <c:lineChart>
        <c:grouping val="standard"/>
        <c:varyColors val="0"/>
        <c:ser>
          <c:idx val="2"/>
          <c:order val="2"/>
          <c:tx>
            <c:strRef>
              <c:f>'Section 1 Graphs'!$E$8</c:f>
              <c:strCache>
                <c:ptCount val="1"/>
                <c:pt idx="0">
                  <c:v>Target Profile £17.1m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cat>
            <c:strRef>
              <c:f>'Section 1 Graphs'!$B$9:$B$20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Graphs'!$E$9:$E$20</c:f>
              <c:numCache>
                <c:formatCode>#,##0;[Red]\(#,##0\)</c:formatCode>
                <c:ptCount val="12"/>
                <c:pt idx="0">
                  <c:v>1427.8333333333333</c:v>
                </c:pt>
                <c:pt idx="1">
                  <c:v>1427.8333333333333</c:v>
                </c:pt>
                <c:pt idx="2">
                  <c:v>1427.8333333333333</c:v>
                </c:pt>
                <c:pt idx="3">
                  <c:v>1427.8333333333333</c:v>
                </c:pt>
                <c:pt idx="4">
                  <c:v>1427.8333333333333</c:v>
                </c:pt>
                <c:pt idx="5">
                  <c:v>1427.8333333333333</c:v>
                </c:pt>
                <c:pt idx="6">
                  <c:v>1427.8333333333333</c:v>
                </c:pt>
                <c:pt idx="7">
                  <c:v>1427.8333333333333</c:v>
                </c:pt>
                <c:pt idx="8">
                  <c:v>1427.8333333333333</c:v>
                </c:pt>
                <c:pt idx="9">
                  <c:v>1427.8333333333333</c:v>
                </c:pt>
                <c:pt idx="10">
                  <c:v>1427.8333333333333</c:v>
                </c:pt>
                <c:pt idx="11">
                  <c:v>1427.8333333333333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0F1-491B-8D50-A59A3326A08D}"/>
            </c:ext>
          </c:extLst>
        </c:ser>
        <c:ser>
          <c:idx val="3"/>
          <c:order val="3"/>
          <c:tx>
            <c:strRef>
              <c:f>'Section 1 Graphs'!$F$8</c:f>
              <c:strCache>
                <c:ptCount val="1"/>
                <c:pt idx="0">
                  <c:v>Target Profile £50.1m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'Section 1 Graphs'!$B$9:$B$20</c:f>
              <c:strCache>
                <c:ptCount val="12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M4</c:v>
                </c:pt>
                <c:pt idx="4">
                  <c:v>M5</c:v>
                </c:pt>
                <c:pt idx="5">
                  <c:v>M6</c:v>
                </c:pt>
                <c:pt idx="6">
                  <c:v>M7</c:v>
                </c:pt>
                <c:pt idx="7">
                  <c:v>M8</c:v>
                </c:pt>
                <c:pt idx="8">
                  <c:v>M9</c:v>
                </c:pt>
                <c:pt idx="9">
                  <c:v>M10</c:v>
                </c:pt>
                <c:pt idx="10">
                  <c:v>M11</c:v>
                </c:pt>
                <c:pt idx="11">
                  <c:v>M12</c:v>
                </c:pt>
              </c:strCache>
            </c:strRef>
          </c:cat>
          <c:val>
            <c:numRef>
              <c:f>'Section 1 Graphs'!$F$9:$F$20</c:f>
              <c:numCache>
                <c:formatCode>#,##0;[Red]\(#,##0\)</c:formatCode>
                <c:ptCount val="12"/>
                <c:pt idx="0">
                  <c:v>4175</c:v>
                </c:pt>
                <c:pt idx="1">
                  <c:v>4175</c:v>
                </c:pt>
                <c:pt idx="2">
                  <c:v>4175</c:v>
                </c:pt>
                <c:pt idx="3">
                  <c:v>4175</c:v>
                </c:pt>
                <c:pt idx="4">
                  <c:v>4175</c:v>
                </c:pt>
                <c:pt idx="5">
                  <c:v>4175</c:v>
                </c:pt>
                <c:pt idx="6">
                  <c:v>4175</c:v>
                </c:pt>
                <c:pt idx="7">
                  <c:v>4175</c:v>
                </c:pt>
                <c:pt idx="8">
                  <c:v>4175</c:v>
                </c:pt>
                <c:pt idx="9">
                  <c:v>4175</c:v>
                </c:pt>
                <c:pt idx="10">
                  <c:v>4175</c:v>
                </c:pt>
                <c:pt idx="11">
                  <c:v>4175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0F1-491B-8D50-A59A3326A0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8280624"/>
        <c:axId val="1038279792"/>
      </c:lineChart>
      <c:catAx>
        <c:axId val="1038280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8279792"/>
        <c:crosses val="autoZero"/>
        <c:auto val="1"/>
        <c:lblAlgn val="ctr"/>
        <c:lblOffset val="100"/>
        <c:noMultiLvlLbl val="0"/>
      </c:catAx>
      <c:valAx>
        <c:axId val="1038279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8280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'Visual Split YTD1'!$B$3:$B$5</cx:f>
        <cx:lvl ptCount="3">
          <cx:pt idx="0">Planned Deficit £20.9m</cx:pt>
          <cx:pt idx="1">Savings  £2.1m</cx:pt>
          <cx:pt idx="2">Operational Run Rate £16.8m</cx:pt>
        </cx:lvl>
      </cx:strDim>
      <cx:numDim type="size">
        <cx:f>'Visual Split YTD1'!$C$3:$C$5</cx:f>
        <cx:lvl ptCount="3" formatCode="_-* #,##0.0_-;\-* #,##0.0_-;_-* &quot;-&quot;??_-;_-@_-">
          <cx:pt idx="0">20.875</cx:pt>
          <cx:pt idx="1">2.1000000000000001</cx:pt>
          <cx:pt idx="2">16.824999999999996</cx:pt>
        </cx:lvl>
      </cx:numDim>
    </cx:data>
  </cx:chartData>
  <cx:chart>
    <cx:title pos="t" align="ctr" overlay="0">
      <cx:tx>
        <cx:txData>
          <cx:v>Proportion of YTD £39.8m By Driver</cx:v>
        </cx:txData>
      </cx:tx>
      <cx:txPr>
        <a:bodyPr spcFirstLastPara="1" vertOverflow="ellipsis" wrap="square" lIns="0" tIns="0" rIns="0" bIns="0" anchor="ctr" anchorCtr="1"/>
        <a:lstStyle/>
        <a:p>
          <a:pPr algn="ctr">
            <a:defRPr sz="200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defRPr>
          </a:pPr>
          <a:r>
            <a:rPr lang="en-US" sz="20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Proportion of YTD £39.8m By Driver</a:t>
          </a:r>
        </a:p>
      </cx:txPr>
    </cx:title>
    <cx:plotArea>
      <cx:plotAreaRegion>
        <cx:series layoutId="treemap" uniqueId="{FE687EAF-89C4-4235-8616-0622003454B1}">
          <cx:dataPt idx="0">
            <cx:spPr>
              <a:solidFill>
                <a:srgbClr val="FF0000"/>
              </a:solidFill>
              <a:ln>
                <a:solidFill>
                  <a:srgbClr val="FF0000"/>
                </a:solidFill>
              </a:ln>
            </cx:spPr>
          </cx:dataPt>
          <cx:dataPt idx="1">
            <cx:spPr>
              <a:solidFill>
                <a:srgbClr val="FFC000"/>
              </a:solidFill>
              <a:ln>
                <a:solidFill>
                  <a:srgbClr val="FFC000"/>
                </a:solidFill>
              </a:ln>
            </cx:spPr>
          </cx:dataPt>
          <cx:dataPt idx="2">
            <cx:spPr>
              <a:solidFill>
                <a:srgbClr val="0070C0"/>
              </a:solidFill>
              <a:ln>
                <a:solidFill>
                  <a:srgbClr val="0070C0"/>
                </a:solidFill>
              </a:ln>
            </cx:spPr>
          </cx:dataPt>
          <cx:dataLabels pos="inEnd">
            <cx:txPr>
              <a:bodyPr spcFirstLastPara="1" vertOverflow="ellipsis" wrap="square" lIns="0" tIns="0" rIns="0" bIns="0" anchor="ctr" anchorCtr="1">
                <a:spAutoFit/>
              </a:bodyPr>
              <a:lstStyle/>
              <a:p>
                <a:pPr>
                  <a:defRPr lang="en-US" sz="2000" b="1" i="0" u="none" strike="noStrike" kern="1200" baseline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20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cx:txPr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bg1"/>
    </cs:fontRef>
    <cs:defRPr sz="900" kern="1200"/>
    <cs:bodyPr lIns="38100" tIns="19050" rIns="38100" bIns="19050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  <a:lumOff val="10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FF07-D416-4C2C-85F3-1B087AD86F7F}" type="datetimeFigureOut">
              <a:rPr lang="pt-BR" smtClean="0"/>
              <a:t>10/09/2024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3879D-8347-4C3B-8580-C424A6D4BD38}" type="datetimeFigureOut">
              <a:rPr lang="pt-BR" smtClean="0"/>
              <a:t>10/09/2024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</a:t>
            </a:r>
            <a:r>
              <a:rPr lang="en-GB" baseline="0" dirty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7678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377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This is a generic copy</a:t>
            </a:r>
            <a:r>
              <a:rPr lang="en-GB" baseline="0"/>
              <a:t> slide.</a:t>
            </a: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146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/>
              <a:t>Slide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r>
              <a:rPr lang="pt-BR" dirty="0"/>
              <a:t> (delete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not</a:t>
            </a:r>
            <a:r>
              <a:rPr lang="pt-BR" dirty="0"/>
              <a:t> </a:t>
            </a:r>
            <a:r>
              <a:rPr lang="pt-BR" dirty="0" err="1"/>
              <a:t>required</a:t>
            </a:r>
            <a:r>
              <a:rPr lang="pt-BR" dirty="0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Body Copy </a:t>
            </a:r>
            <a:r>
              <a:rPr lang="pt-BR" dirty="0" err="1"/>
              <a:t>goes</a:t>
            </a:r>
            <a:r>
              <a:rPr lang="pt-BR" dirty="0"/>
              <a:t> </a:t>
            </a:r>
            <a:r>
              <a:rPr lang="pt-BR" dirty="0" err="1"/>
              <a:t>here</a:t>
            </a:r>
            <a:endParaRPr lang="pt-B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Thank</a:t>
            </a:r>
            <a:r>
              <a:rPr lang="pt-BR" dirty="0"/>
              <a:t> </a:t>
            </a:r>
            <a:r>
              <a:rPr lang="pt-BR" dirty="0" err="1"/>
              <a:t>You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dirty="0" err="1"/>
              <a:t>Example</a:t>
            </a:r>
            <a:r>
              <a:rPr lang="pt-BR" kern="0" dirty="0"/>
              <a:t> </a:t>
            </a:r>
            <a:r>
              <a:rPr lang="pt-BR" kern="0" dirty="0" err="1"/>
              <a:t>Title</a:t>
            </a:r>
            <a:r>
              <a:rPr lang="pt-BR" kern="0" dirty="0"/>
              <a:t> </a:t>
            </a:r>
            <a:r>
              <a:rPr lang="pt-BR" kern="0" dirty="0" err="1"/>
              <a:t>Text</a:t>
            </a:r>
            <a:endParaRPr lang="pt-BR" kern="0" dirty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dirty="0" err="1"/>
              <a:t>Example</a:t>
            </a:r>
            <a:r>
              <a:rPr lang="pt-BR" dirty="0"/>
              <a:t>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Text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14/relationships/chartEx" Target="../charts/chartEx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sz="quarter" idx="10"/>
          </p:nvPr>
        </p:nvSpPr>
        <p:spPr>
          <a:xfrm>
            <a:off x="375444" y="3521075"/>
            <a:ext cx="174091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Summary Financial Position</a:t>
            </a:r>
          </a:p>
          <a:p>
            <a:r>
              <a:rPr lang="en-GB" sz="6000" dirty="0">
                <a:solidFill>
                  <a:schemeClr val="bg1"/>
                </a:solidFill>
              </a:rPr>
              <a:t>Month 5 FY 2024/25</a:t>
            </a:r>
          </a:p>
          <a:p>
            <a:r>
              <a:rPr lang="en-GB" sz="6000" dirty="0">
                <a:solidFill>
                  <a:schemeClr val="bg1"/>
                </a:solidFill>
              </a:rPr>
              <a:t> 6</a:t>
            </a:r>
            <a:r>
              <a:rPr lang="en-GB" sz="6000" baseline="30000" dirty="0">
                <a:solidFill>
                  <a:schemeClr val="bg1"/>
                </a:solidFill>
              </a:rPr>
              <a:t>th</a:t>
            </a:r>
            <a:r>
              <a:rPr lang="en-GB" sz="6000" dirty="0">
                <a:solidFill>
                  <a:schemeClr val="bg1"/>
                </a:solidFill>
              </a:rPr>
              <a:t> </a:t>
            </a:r>
            <a:r>
              <a:rPr lang="en-GB" sz="6000" dirty="0"/>
              <a:t>September</a:t>
            </a:r>
            <a:r>
              <a:rPr lang="en-GB" sz="6000" dirty="0">
                <a:solidFill>
                  <a:schemeClr val="bg1"/>
                </a:solidFill>
              </a:rPr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Financial Performance Month 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811" cy="6279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3244" y="4740275"/>
            <a:ext cx="62484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Health Board Plan submitted at end March 2024 reported a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£50.1m </a:t>
            </a:r>
            <a:r>
              <a:rPr lang="en-GB" sz="2200" dirty="0"/>
              <a:t>planned deficit but control total set by Welsh Government is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£17.1m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In Month 5 there is an in-month overspend of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£6.9m</a:t>
            </a:r>
            <a:r>
              <a:rPr lang="en-GB" sz="22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YTD at Month 5 is an overspend of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£39.8m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Overall, the Health Board YTD position is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£18.9m </a:t>
            </a:r>
            <a:r>
              <a:rPr lang="en-GB" sz="2200" dirty="0"/>
              <a:t>off the delivery of the £50.1m deficit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10027492" y="7788275"/>
            <a:ext cx="87715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In the graph above the orange bars illustrate the potential financial change required to be able to deliver the £50.1m </a:t>
            </a:r>
          </a:p>
          <a:p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The yellow line depicted the level required if the HB were to achieve the £17.1m control total.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C607C81-1128-6E3B-49D8-A6F4E41E1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374268"/>
              </p:ext>
            </p:extLst>
          </p:nvPr>
        </p:nvGraphicFramePr>
        <p:xfrm>
          <a:off x="1787708" y="1846807"/>
          <a:ext cx="6248400" cy="2514600"/>
        </p:xfrm>
        <a:graphic>
          <a:graphicData uri="http://schemas.openxmlformats.org/drawingml/2006/table">
            <a:tbl>
              <a:tblPr/>
              <a:tblGrid>
                <a:gridCol w="2933891">
                  <a:extLst>
                    <a:ext uri="{9D8B030D-6E8A-4147-A177-3AD203B41FA5}">
                      <a16:colId xmlns:a16="http://schemas.microsoft.com/office/drawing/2014/main" val="3490402695"/>
                    </a:ext>
                  </a:extLst>
                </a:gridCol>
                <a:gridCol w="1068009">
                  <a:extLst>
                    <a:ext uri="{9D8B030D-6E8A-4147-A177-3AD203B41FA5}">
                      <a16:colId xmlns:a16="http://schemas.microsoft.com/office/drawing/2014/main" val="3395325243"/>
                    </a:ext>
                  </a:extLst>
                </a:gridCol>
                <a:gridCol w="702751">
                  <a:extLst>
                    <a:ext uri="{9D8B030D-6E8A-4147-A177-3AD203B41FA5}">
                      <a16:colId xmlns:a16="http://schemas.microsoft.com/office/drawing/2014/main" val="1630180794"/>
                    </a:ext>
                  </a:extLst>
                </a:gridCol>
                <a:gridCol w="840998">
                  <a:extLst>
                    <a:ext uri="{9D8B030D-6E8A-4147-A177-3AD203B41FA5}">
                      <a16:colId xmlns:a16="http://schemas.microsoft.com/office/drawing/2014/main" val="1813117169"/>
                    </a:ext>
                  </a:extLst>
                </a:gridCol>
                <a:gridCol w="702751">
                  <a:extLst>
                    <a:ext uri="{9D8B030D-6E8A-4147-A177-3AD203B41FA5}">
                      <a16:colId xmlns:a16="http://schemas.microsoft.com/office/drawing/2014/main" val="2497229409"/>
                    </a:ext>
                  </a:extLst>
                </a:gridCol>
              </a:tblGrid>
              <a:tr h="40323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In Mth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YTD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360153"/>
                  </a:ext>
                </a:extLst>
              </a:tr>
              <a:tr h="40323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£'m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RAG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£'m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RAG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553178"/>
                  </a:ext>
                </a:extLst>
              </a:tr>
              <a:tr h="8400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Performance Against RRL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   6.9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 39.8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695850"/>
                  </a:ext>
                </a:extLst>
              </a:tr>
              <a:tr h="86806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70C0"/>
                          </a:highlight>
                          <a:latin typeface="Arial" panose="020B0604020202020204" pitchFamily="34" charset="0"/>
                        </a:rPr>
                        <a:t>Performance Against £50.1m Plan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  2.7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</a:rPr>
                        <a:t> 18.9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393520"/>
                  </a:ext>
                </a:extLst>
              </a:tr>
            </a:tbl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6813632"/>
              </p:ext>
            </p:extLst>
          </p:nvPr>
        </p:nvGraphicFramePr>
        <p:xfrm>
          <a:off x="9900444" y="1735971"/>
          <a:ext cx="8305800" cy="582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5535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Key Elements of the Mth 5 &amp; YTD Position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5144" y="6562957"/>
            <a:ext cx="16916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Key Message:</a:t>
            </a:r>
          </a:p>
          <a:p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Planned Deficit remains at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£4.2m </a:t>
            </a:r>
            <a:r>
              <a:rPr lang="en-GB" sz="2200" dirty="0"/>
              <a:t>or 1/12</a:t>
            </a:r>
            <a:r>
              <a:rPr lang="en-GB" sz="2200" baseline="30000" dirty="0"/>
              <a:t>th</a:t>
            </a:r>
            <a:r>
              <a:rPr lang="en-GB" sz="2200" dirty="0"/>
              <a:t> of £50.1m deficit plan in month and £20.9m YTD.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Savings were overachieved in month by £1.5m and so reduced the operational run rate value. But overall there remains a shortfall in delivery of the £26.1m targets YTD of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£2.1m</a:t>
            </a:r>
            <a:r>
              <a:rPr lang="en-GB" sz="22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Net Operational Run Rate after over achievement of savings: in month </a:t>
            </a:r>
            <a:r>
              <a:rPr lang="en-GB" sz="2200" dirty="0" err="1"/>
              <a:t>Mth</a:t>
            </a:r>
            <a:r>
              <a:rPr lang="en-GB" sz="2200"/>
              <a:t> 5 </a:t>
            </a:r>
            <a:r>
              <a:rPr lang="en-GB" sz="2200" dirty="0"/>
              <a:t>the main drives for the £2.7m were variable pay, deterioration in JCC performance and increase in secondary care drugs expenditure and other areas of clinical consumables. Overall, the YTD is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£16.8m </a:t>
            </a:r>
            <a:r>
              <a:rPr lang="en-GB" sz="2200" dirty="0"/>
              <a:t>over.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00000000-0008-0000-0300-00000200000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04811800"/>
                  </p:ext>
                </p:extLst>
              </p:nvPr>
            </p:nvGraphicFramePr>
            <p:xfrm>
              <a:off x="10052844" y="1289477"/>
              <a:ext cx="7467600" cy="512719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7" name="Chart 6">
                <a:extLst>
                  <a:ext uri="{FF2B5EF4-FFF2-40B4-BE49-F238E27FC236}">
                    <a16:creationId xmlns:a16="http://schemas.microsoft.com/office/drawing/2014/main" id="{00000000-0008-0000-0300-00000200000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52844" y="1289477"/>
                <a:ext cx="7467600" cy="5127197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66338598-370A-0AB0-71FF-FFEA560566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1844" y="1365935"/>
            <a:ext cx="7467600" cy="502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97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4730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Month 5 &amp; Movement In Month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544E67-9DF0-3A4B-B6AB-9D4156331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77044" y="1374891"/>
            <a:ext cx="5262112" cy="4648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3715FA-8D30-C105-9B4D-B550C94ED6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1285" y="1287244"/>
            <a:ext cx="10466447" cy="848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67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1F493F74-F1B4-0547-DBFB-D6A102FD7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3444" y="168275"/>
            <a:ext cx="12293600" cy="558800"/>
          </a:xfrm>
        </p:spPr>
        <p:txBody>
          <a:bodyPr/>
          <a:lstStyle/>
          <a:p>
            <a:pPr algn="ctr"/>
            <a:r>
              <a:rPr lang="pt-BR" dirty="0"/>
              <a:t>Summary Variable Pay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5844" y="9998075"/>
            <a:ext cx="682227" cy="6279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6FF073-FDA7-146F-5465-08060335E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7620" y="1616075"/>
            <a:ext cx="11782680" cy="7315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A1C81E-BE5D-7009-3832-F23E221010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14292" y="1616075"/>
            <a:ext cx="3533776" cy="616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26665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98499688950E47A46788D588840711" ma:contentTypeVersion="17" ma:contentTypeDescription="Create a new document." ma:contentTypeScope="" ma:versionID="0f9e9ecc6fd893035fc248295f24ac48">
  <xsd:schema xmlns:xsd="http://www.w3.org/2001/XMLSchema" xmlns:xs="http://www.w3.org/2001/XMLSchema" xmlns:p="http://schemas.microsoft.com/office/2006/metadata/properties" xmlns:ns2="6652e9e4-105f-4208-b9a1-5776dfccd132" xmlns:ns3="81d0f8ba-7dd4-497d-b53e-2ae497223135" targetNamespace="http://schemas.microsoft.com/office/2006/metadata/properties" ma:root="true" ma:fieldsID="d02109b1b197fc0b117ad9a5186d04ca" ns2:_="" ns3:_="">
    <xsd:import namespace="6652e9e4-105f-4208-b9a1-5776dfccd132"/>
    <xsd:import namespace="81d0f8ba-7dd4-497d-b53e-2ae4972231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Documentcategory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2e9e4-105f-4208-b9a1-5776dfccd1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Documentcategory" ma:index="14" nillable="true" ma:displayName="Document category" ma:format="Dropdown" ma:internalName="Documentcategory">
      <xsd:simpleType>
        <xsd:restriction base="dms:Choice">
          <xsd:enumeration value="New site"/>
          <xsd:enumeration value="Site development"/>
          <xsd:enumeration value="Choice 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d0f8ba-7dd4-497d-b53e-2ae49722313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863a877-622f-442f-bd42-7ce6b36f1b6e}" ma:internalName="TaxCatchAll" ma:showField="CatchAllData" ma:web="81d0f8ba-7dd4-497d-b53e-2ae4972231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52e9e4-105f-4208-b9a1-5776dfccd132">
      <Terms xmlns="http://schemas.microsoft.com/office/infopath/2007/PartnerControls"/>
    </lcf76f155ced4ddcb4097134ff3c332f>
    <TaxCatchAll xmlns="81d0f8ba-7dd4-497d-b53e-2ae497223135" xsi:nil="true"/>
    <Documentcategory xmlns="6652e9e4-105f-4208-b9a1-5776dfccd13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7524CE-1C45-4A00-AD4D-937A1D3067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52e9e4-105f-4208-b9a1-5776dfccd132"/>
    <ds:schemaRef ds:uri="81d0f8ba-7dd4-497d-b53e-2ae4972231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53AC40-0A0E-4F46-A609-E30D51CC4C15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6652e9e4-105f-4208-b9a1-5776dfccd132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81d0f8ba-7dd4-497d-b53e-2ae497223135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1281</TotalTime>
  <Words>366</Words>
  <Application>Microsoft Office PowerPoint</Application>
  <PresentationFormat>Custom</PresentationFormat>
  <Paragraphs>54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Arial Black</vt:lpstr>
      <vt:lpstr>Calibri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Samantha Moss (Swansea Bay UHB - Finance)</cp:lastModifiedBy>
  <cp:revision>55</cp:revision>
  <dcterms:created xsi:type="dcterms:W3CDTF">2023-11-15T10:54:55Z</dcterms:created>
  <dcterms:modified xsi:type="dcterms:W3CDTF">2024-09-10T15:08:01Z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0x010100B798499688950E47A46788D588840711</vt:lpwstr>
  </property>
</Properties>
</file>