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4.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5.xml" ContentType="application/vnd.openxmlformats-officedocument.theme+xml"/>
  <Override PartName="/ppt/slideLayouts/slideLayout27.xml" ContentType="application/vnd.openxmlformats-officedocument.presentationml.slideLayout+xml"/>
  <Override PartName="/ppt/theme/theme6.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7.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8.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93" r:id="rId5"/>
    <p:sldMasterId id="2147483700" r:id="rId6"/>
    <p:sldMasterId id="2147483716" r:id="rId7"/>
    <p:sldMasterId id="2147483724" r:id="rId8"/>
    <p:sldMasterId id="2147483729" r:id="rId9"/>
    <p:sldMasterId id="2147483731" r:id="rId10"/>
    <p:sldMasterId id="2147483734" r:id="rId11"/>
    <p:sldMasterId id="2147483750" r:id="rId12"/>
  </p:sldMasterIdLst>
  <p:notesMasterIdLst>
    <p:notesMasterId r:id="rId26"/>
  </p:notesMasterIdLst>
  <p:handoutMasterIdLst>
    <p:handoutMasterId r:id="rId27"/>
  </p:handoutMasterIdLst>
  <p:sldIdLst>
    <p:sldId id="309" r:id="rId13"/>
    <p:sldId id="336" r:id="rId14"/>
    <p:sldId id="338" r:id="rId15"/>
    <p:sldId id="337" r:id="rId16"/>
    <p:sldId id="339" r:id="rId17"/>
    <p:sldId id="340" r:id="rId18"/>
    <p:sldId id="344" r:id="rId19"/>
    <p:sldId id="343" r:id="rId20"/>
    <p:sldId id="447" r:id="rId21"/>
    <p:sldId id="2147482510" r:id="rId22"/>
    <p:sldId id="2147482485" r:id="rId23"/>
    <p:sldId id="345" r:id="rId24"/>
    <p:sldId id="341" r:id="rId25"/>
  </p:sldIdLst>
  <p:sldSz cx="20105688" cy="11309350"/>
  <p:notesSz cx="9926638" cy="67976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25A8A"/>
    <a:srgbClr val="181924"/>
    <a:srgbClr val="1F355E"/>
    <a:srgbClr val="CE3636"/>
    <a:srgbClr val="00BC62"/>
    <a:srgbClr val="7EB0DE"/>
    <a:srgbClr val="9E4ECA"/>
    <a:srgbClr val="FFD550"/>
    <a:srgbClr val="F8CD47"/>
    <a:srgbClr val="79C5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218" autoAdjust="0"/>
    <p:restoredTop sz="93447" autoAdjust="0"/>
  </p:normalViewPr>
  <p:slideViewPr>
    <p:cSldViewPr>
      <p:cViewPr varScale="1">
        <p:scale>
          <a:sx n="63" d="100"/>
          <a:sy n="63" d="100"/>
        </p:scale>
        <p:origin x="32" y="32"/>
      </p:cViewPr>
      <p:guideLst>
        <p:guide orient="horz" pos="2880"/>
        <p:guide pos="216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102" d="100"/>
          <a:sy n="102" d="100"/>
        </p:scale>
        <p:origin x="1208"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9.xml"/><Relationship Id="rId7" Type="http://schemas.openxmlformats.org/officeDocument/2006/relationships/slideMaster" Target="slideMasters/slideMaster4.xml"/><Relationship Id="rId12" Type="http://schemas.openxmlformats.org/officeDocument/2006/relationships/slideMaster" Target="slideMasters/slideMaster9.xml"/><Relationship Id="rId17" Type="http://schemas.openxmlformats.org/officeDocument/2006/relationships/slide" Target="slides/slide5.xml"/><Relationship Id="rId25"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12.xml"/><Relationship Id="rId5" Type="http://schemas.openxmlformats.org/officeDocument/2006/relationships/slideMaster" Target="slideMasters/slideMaster2.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presProps" Target="presProps.xml"/><Relationship Id="rId10" Type="http://schemas.openxmlformats.org/officeDocument/2006/relationships/slideMaster" Target="slideMasters/slideMaster7.xml"/><Relationship Id="rId19" Type="http://schemas.openxmlformats.org/officeDocument/2006/relationships/slide" Target="slides/slide7.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a:extLst>
              <a:ext uri="{FF2B5EF4-FFF2-40B4-BE49-F238E27FC236}">
                <a16:creationId xmlns:a16="http://schemas.microsoft.com/office/drawing/2014/main" id="{8EE7ECD9-44F3-DEBB-BA72-DE5516BF946D}"/>
              </a:ext>
            </a:extLst>
          </p:cNvPr>
          <p:cNvSpPr>
            <a:spLocks noGrp="1"/>
          </p:cNvSpPr>
          <p:nvPr>
            <p:ph type="hdr" sz="quarter"/>
          </p:nvPr>
        </p:nvSpPr>
        <p:spPr>
          <a:xfrm>
            <a:off x="0" y="0"/>
            <a:ext cx="4301752" cy="340647"/>
          </a:xfrm>
          <a:prstGeom prst="rect">
            <a:avLst/>
          </a:prstGeom>
        </p:spPr>
        <p:txBody>
          <a:bodyPr vert="horz" lIns="48674" tIns="24337" rIns="48674" bIns="24337" rtlCol="0"/>
          <a:lstStyle>
            <a:lvl1pPr algn="l">
              <a:defRPr sz="600"/>
            </a:lvl1pPr>
          </a:lstStyle>
          <a:p>
            <a:endParaRPr lang="pt-BR"/>
          </a:p>
        </p:txBody>
      </p:sp>
      <p:sp>
        <p:nvSpPr>
          <p:cNvPr id="3" name="Espaço Reservado para Data 2">
            <a:extLst>
              <a:ext uri="{FF2B5EF4-FFF2-40B4-BE49-F238E27FC236}">
                <a16:creationId xmlns:a16="http://schemas.microsoft.com/office/drawing/2014/main" id="{F1BE2199-4116-BDE3-4F84-2224CBF2D687}"/>
              </a:ext>
            </a:extLst>
          </p:cNvPr>
          <p:cNvSpPr>
            <a:spLocks noGrp="1"/>
          </p:cNvSpPr>
          <p:nvPr>
            <p:ph type="dt" sz="quarter" idx="1"/>
          </p:nvPr>
        </p:nvSpPr>
        <p:spPr>
          <a:xfrm>
            <a:off x="5622535" y="0"/>
            <a:ext cx="4301752" cy="340647"/>
          </a:xfrm>
          <a:prstGeom prst="rect">
            <a:avLst/>
          </a:prstGeom>
        </p:spPr>
        <p:txBody>
          <a:bodyPr vert="horz" lIns="48674" tIns="24337" rIns="48674" bIns="24337" rtlCol="0"/>
          <a:lstStyle>
            <a:lvl1pPr algn="r">
              <a:defRPr sz="600"/>
            </a:lvl1pPr>
          </a:lstStyle>
          <a:p>
            <a:fld id="{2333FF07-D416-4C2C-85F3-1B087AD86F7F}" type="datetimeFigureOut">
              <a:rPr lang="pt-BR" smtClean="0"/>
              <a:t>11/11/2025</a:t>
            </a:fld>
            <a:endParaRPr lang="pt-BR"/>
          </a:p>
        </p:txBody>
      </p:sp>
      <p:sp>
        <p:nvSpPr>
          <p:cNvPr id="4" name="Espaço Reservado para Rodapé 3">
            <a:extLst>
              <a:ext uri="{FF2B5EF4-FFF2-40B4-BE49-F238E27FC236}">
                <a16:creationId xmlns:a16="http://schemas.microsoft.com/office/drawing/2014/main" id="{4D68A4BD-4B7C-6155-441A-AE2DCD77C67D}"/>
              </a:ext>
            </a:extLst>
          </p:cNvPr>
          <p:cNvSpPr>
            <a:spLocks noGrp="1"/>
          </p:cNvSpPr>
          <p:nvPr>
            <p:ph type="ftr" sz="quarter" idx="2"/>
          </p:nvPr>
        </p:nvSpPr>
        <p:spPr>
          <a:xfrm>
            <a:off x="0" y="6457028"/>
            <a:ext cx="4301752" cy="340647"/>
          </a:xfrm>
          <a:prstGeom prst="rect">
            <a:avLst/>
          </a:prstGeom>
        </p:spPr>
        <p:txBody>
          <a:bodyPr vert="horz" lIns="48674" tIns="24337" rIns="48674" bIns="24337" rtlCol="0" anchor="b"/>
          <a:lstStyle>
            <a:lvl1pPr algn="l">
              <a:defRPr sz="600"/>
            </a:lvl1pPr>
          </a:lstStyle>
          <a:p>
            <a:endParaRPr lang="pt-BR"/>
          </a:p>
        </p:txBody>
      </p:sp>
      <p:sp>
        <p:nvSpPr>
          <p:cNvPr id="5" name="Espaço Reservado para Número de Slide 4">
            <a:extLst>
              <a:ext uri="{FF2B5EF4-FFF2-40B4-BE49-F238E27FC236}">
                <a16:creationId xmlns:a16="http://schemas.microsoft.com/office/drawing/2014/main" id="{4C0BBA66-9424-88F5-D52A-96D4FF1EB8EC}"/>
              </a:ext>
            </a:extLst>
          </p:cNvPr>
          <p:cNvSpPr>
            <a:spLocks noGrp="1"/>
          </p:cNvSpPr>
          <p:nvPr>
            <p:ph type="sldNum" sz="quarter" idx="3"/>
          </p:nvPr>
        </p:nvSpPr>
        <p:spPr>
          <a:xfrm>
            <a:off x="5622535" y="6457028"/>
            <a:ext cx="4301752" cy="340647"/>
          </a:xfrm>
          <a:prstGeom prst="rect">
            <a:avLst/>
          </a:prstGeom>
        </p:spPr>
        <p:txBody>
          <a:bodyPr vert="horz" lIns="48674" tIns="24337" rIns="48674" bIns="24337" rtlCol="0" anchor="b"/>
          <a:lstStyle>
            <a:lvl1pPr algn="r">
              <a:defRPr sz="600"/>
            </a:lvl1pPr>
          </a:lstStyle>
          <a:p>
            <a:fld id="{0BEBD6FC-EFCB-47FE-B920-DC5304983EAE}" type="slidenum">
              <a:rPr lang="pt-BR" smtClean="0"/>
              <a:t>‹#›</a:t>
            </a:fld>
            <a:endParaRPr lang="pt-BR"/>
          </a:p>
        </p:txBody>
      </p:sp>
    </p:spTree>
    <p:extLst>
      <p:ext uri="{BB962C8B-B14F-4D97-AF65-F5344CB8AC3E}">
        <p14:creationId xmlns:p14="http://schemas.microsoft.com/office/powerpoint/2010/main" val="4070727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4301752" cy="340647"/>
          </a:xfrm>
          <a:prstGeom prst="rect">
            <a:avLst/>
          </a:prstGeom>
        </p:spPr>
        <p:txBody>
          <a:bodyPr vert="horz" lIns="48674" tIns="24337" rIns="48674" bIns="24337" rtlCol="0"/>
          <a:lstStyle>
            <a:lvl1pPr algn="l">
              <a:defRPr sz="600"/>
            </a:lvl1pPr>
          </a:lstStyle>
          <a:p>
            <a:endParaRPr lang="pt-BR"/>
          </a:p>
        </p:txBody>
      </p:sp>
      <p:sp>
        <p:nvSpPr>
          <p:cNvPr id="3" name="Espaço Reservado para Data 2"/>
          <p:cNvSpPr>
            <a:spLocks noGrp="1"/>
          </p:cNvSpPr>
          <p:nvPr>
            <p:ph type="dt" idx="1"/>
          </p:nvPr>
        </p:nvSpPr>
        <p:spPr>
          <a:xfrm>
            <a:off x="5622535" y="0"/>
            <a:ext cx="4301752" cy="340647"/>
          </a:xfrm>
          <a:prstGeom prst="rect">
            <a:avLst/>
          </a:prstGeom>
        </p:spPr>
        <p:txBody>
          <a:bodyPr vert="horz" lIns="48674" tIns="24337" rIns="48674" bIns="24337" rtlCol="0"/>
          <a:lstStyle>
            <a:lvl1pPr algn="r">
              <a:defRPr sz="600"/>
            </a:lvl1pPr>
          </a:lstStyle>
          <a:p>
            <a:fld id="{A8B3879D-8347-4C3B-8580-C424A6D4BD38}" type="datetimeFigureOut">
              <a:rPr lang="pt-BR" smtClean="0"/>
              <a:t>11/11/2025</a:t>
            </a:fld>
            <a:endParaRPr lang="pt-BR"/>
          </a:p>
        </p:txBody>
      </p:sp>
      <p:sp>
        <p:nvSpPr>
          <p:cNvPr id="4" name="Espaço Reservado para Imagem de Slide 3"/>
          <p:cNvSpPr>
            <a:spLocks noGrp="1" noRot="1" noChangeAspect="1"/>
          </p:cNvSpPr>
          <p:nvPr>
            <p:ph type="sldImg" idx="2"/>
          </p:nvPr>
        </p:nvSpPr>
        <p:spPr>
          <a:xfrm>
            <a:off x="2925763" y="850900"/>
            <a:ext cx="4075112" cy="2293938"/>
          </a:xfrm>
          <a:prstGeom prst="rect">
            <a:avLst/>
          </a:prstGeom>
          <a:noFill/>
          <a:ln w="12700">
            <a:solidFill>
              <a:prstClr val="black"/>
            </a:solidFill>
          </a:ln>
        </p:spPr>
        <p:txBody>
          <a:bodyPr vert="horz" lIns="48674" tIns="24337" rIns="48674" bIns="24337" rtlCol="0" anchor="ctr"/>
          <a:lstStyle/>
          <a:p>
            <a:endParaRPr lang="pt-BR"/>
          </a:p>
        </p:txBody>
      </p:sp>
      <p:sp>
        <p:nvSpPr>
          <p:cNvPr id="5" name="Espaço Reservado para Anotações 4"/>
          <p:cNvSpPr>
            <a:spLocks noGrp="1"/>
          </p:cNvSpPr>
          <p:nvPr>
            <p:ph type="body" sz="quarter" idx="3"/>
          </p:nvPr>
        </p:nvSpPr>
        <p:spPr>
          <a:xfrm>
            <a:off x="992351" y="3270976"/>
            <a:ext cx="7941937" cy="2677467"/>
          </a:xfrm>
          <a:prstGeom prst="rect">
            <a:avLst/>
          </a:prstGeom>
        </p:spPr>
        <p:txBody>
          <a:bodyPr vert="horz" lIns="48674" tIns="24337" rIns="48674" bIns="24337"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6457028"/>
            <a:ext cx="4301752" cy="340647"/>
          </a:xfrm>
          <a:prstGeom prst="rect">
            <a:avLst/>
          </a:prstGeom>
        </p:spPr>
        <p:txBody>
          <a:bodyPr vert="horz" lIns="48674" tIns="24337" rIns="48674" bIns="24337" rtlCol="0" anchor="b"/>
          <a:lstStyle>
            <a:lvl1pPr algn="l">
              <a:defRPr sz="600"/>
            </a:lvl1pPr>
          </a:lstStyle>
          <a:p>
            <a:endParaRPr lang="pt-BR"/>
          </a:p>
        </p:txBody>
      </p:sp>
      <p:sp>
        <p:nvSpPr>
          <p:cNvPr id="7" name="Espaço Reservado para Número de Slide 6"/>
          <p:cNvSpPr>
            <a:spLocks noGrp="1"/>
          </p:cNvSpPr>
          <p:nvPr>
            <p:ph type="sldNum" sz="quarter" idx="5"/>
          </p:nvPr>
        </p:nvSpPr>
        <p:spPr>
          <a:xfrm>
            <a:off x="5622535" y="6457028"/>
            <a:ext cx="4301752" cy="340647"/>
          </a:xfrm>
          <a:prstGeom prst="rect">
            <a:avLst/>
          </a:prstGeom>
        </p:spPr>
        <p:txBody>
          <a:bodyPr vert="horz" lIns="48674" tIns="24337" rIns="48674" bIns="24337" rtlCol="0" anchor="b"/>
          <a:lstStyle>
            <a:lvl1pPr algn="r">
              <a:defRPr sz="600"/>
            </a:lvl1pPr>
          </a:lstStyle>
          <a:p>
            <a:fld id="{7632F1A2-D638-401F-83A8-37BE82B69C5E}" type="slidenum">
              <a:rPr lang="pt-BR" smtClean="0"/>
              <a:t>‹#›</a:t>
            </a:fld>
            <a:endParaRPr lang="pt-BR"/>
          </a:p>
        </p:txBody>
      </p:sp>
    </p:spTree>
    <p:extLst>
      <p:ext uri="{BB962C8B-B14F-4D97-AF65-F5344CB8AC3E}">
        <p14:creationId xmlns:p14="http://schemas.microsoft.com/office/powerpoint/2010/main" val="2224972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a:t>
            </a:r>
            <a:r>
              <a:rPr lang="en-GB" baseline="0" dirty="0"/>
              <a:t> can be used for presentations which are from a health board-wide perspective or for a whole HB audience as the graphic device to the right of the slide includes all four service group colours and red for the corporate team.</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a:t>
            </a:fld>
            <a:endParaRPr lang="pt-BR"/>
          </a:p>
        </p:txBody>
      </p:sp>
    </p:spTree>
    <p:extLst>
      <p:ext uri="{BB962C8B-B14F-4D97-AF65-F5344CB8AC3E}">
        <p14:creationId xmlns:p14="http://schemas.microsoft.com/office/powerpoint/2010/main" val="40227545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5837962-C18A-4EED-A8D6-5008FC630888}"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0078113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A0E0B6-7F29-4E4A-E14D-7F7FDCD17F0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C64447F-960F-6DB6-2422-8750D2560DD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5690145-711A-8B14-D165-2D3CC7D45ACE}"/>
              </a:ext>
            </a:extLst>
          </p:cNvPr>
          <p:cNvSpPr>
            <a:spLocks noGrp="1"/>
          </p:cNvSpPr>
          <p:nvPr>
            <p:ph type="body" idx="1"/>
          </p:nvPr>
        </p:nvSpPr>
        <p:spPr/>
        <p:txBody>
          <a:bodyPr/>
          <a:lstStyle/>
          <a:p>
            <a:r>
              <a:rPr lang="en-GB" dirty="0"/>
              <a:t>This slide</a:t>
            </a:r>
            <a:r>
              <a:rPr lang="en-GB" baseline="0" dirty="0"/>
              <a:t> can be used for presentations which are from a health board-wide perspective or for a whole HB audience as the graphic device to the right of the slide includes all four service group colours and red for the corporate team.</a:t>
            </a:r>
            <a:endParaRPr lang="en-GB" dirty="0"/>
          </a:p>
        </p:txBody>
      </p:sp>
      <p:sp>
        <p:nvSpPr>
          <p:cNvPr id="4" name="Slide Number Placeholder 3">
            <a:extLst>
              <a:ext uri="{FF2B5EF4-FFF2-40B4-BE49-F238E27FC236}">
                <a16:creationId xmlns:a16="http://schemas.microsoft.com/office/drawing/2014/main" id="{42D496F4-31A3-F7F6-5EFF-33CD0D56F417}"/>
              </a:ext>
            </a:extLst>
          </p:cNvPr>
          <p:cNvSpPr>
            <a:spLocks noGrp="1"/>
          </p:cNvSpPr>
          <p:nvPr>
            <p:ph type="sldNum" sz="quarter" idx="10"/>
          </p:nvPr>
        </p:nvSpPr>
        <p:spPr/>
        <p:txBody>
          <a:bodyPr/>
          <a:lstStyle/>
          <a:p>
            <a:pPr defTabSz="486735">
              <a:defRPr/>
            </a:pPr>
            <a:fld id="{7632F1A2-D638-401F-83A8-37BE82B69C5E}" type="slidenum">
              <a:rPr lang="pt-BR">
                <a:solidFill>
                  <a:prstClr val="black"/>
                </a:solidFill>
                <a:latin typeface="Calibri" panose="020F0502020204030204"/>
              </a:rPr>
              <a:pPr defTabSz="486735">
                <a:defRPr/>
              </a:pPr>
              <a:t>12</a:t>
            </a:fld>
            <a:endParaRPr lang="pt-BR">
              <a:solidFill>
                <a:prstClr val="black"/>
              </a:solidFill>
              <a:latin typeface="Calibri" panose="020F0502020204030204"/>
            </a:endParaRPr>
          </a:p>
        </p:txBody>
      </p:sp>
    </p:spTree>
    <p:extLst>
      <p:ext uri="{BB962C8B-B14F-4D97-AF65-F5344CB8AC3E}">
        <p14:creationId xmlns:p14="http://schemas.microsoft.com/office/powerpoint/2010/main" val="4335417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00CAC3-D5F2-9191-1ECF-3D6D1F4CB19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C4D60E5-2A36-47F6-7AE8-84DE31C29C2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0F9B343-F904-E378-3441-C93A417D12A8}"/>
              </a:ext>
            </a:extLst>
          </p:cNvPr>
          <p:cNvSpPr>
            <a:spLocks noGrp="1"/>
          </p:cNvSpPr>
          <p:nvPr>
            <p:ph type="body" idx="1"/>
          </p:nvPr>
        </p:nvSpPr>
        <p:spPr/>
        <p:txBody>
          <a:bodyPr/>
          <a:lstStyle/>
          <a:p>
            <a:pPr defTabSz="486735">
              <a:defRPr/>
            </a:pPr>
            <a:r>
              <a:rPr lang="en-GB" dirty="0"/>
              <a:t>This is a generic copy</a:t>
            </a:r>
            <a:r>
              <a:rPr lang="en-GB" baseline="0" dirty="0"/>
              <a:t> slide.</a:t>
            </a:r>
            <a:endParaRPr lang="en-GB" dirty="0"/>
          </a:p>
          <a:p>
            <a:endParaRPr lang="en-GB" dirty="0"/>
          </a:p>
        </p:txBody>
      </p:sp>
      <p:sp>
        <p:nvSpPr>
          <p:cNvPr id="4" name="Slide Number Placeholder 3">
            <a:extLst>
              <a:ext uri="{FF2B5EF4-FFF2-40B4-BE49-F238E27FC236}">
                <a16:creationId xmlns:a16="http://schemas.microsoft.com/office/drawing/2014/main" id="{B78C3629-2141-3C23-7110-7071D17C3DF3}"/>
              </a:ext>
            </a:extLst>
          </p:cNvPr>
          <p:cNvSpPr>
            <a:spLocks noGrp="1"/>
          </p:cNvSpPr>
          <p:nvPr>
            <p:ph type="sldNum" sz="quarter" idx="10"/>
          </p:nvPr>
        </p:nvSpPr>
        <p:spPr/>
        <p:txBody>
          <a:bodyPr/>
          <a:lstStyle/>
          <a:p>
            <a:pPr defTabSz="486735">
              <a:defRPr/>
            </a:pPr>
            <a:fld id="{7632F1A2-D638-401F-83A8-37BE82B69C5E}" type="slidenum">
              <a:rPr lang="pt-BR">
                <a:solidFill>
                  <a:prstClr val="black"/>
                </a:solidFill>
                <a:latin typeface="Calibri" panose="020F0502020204030204"/>
              </a:rPr>
              <a:pPr defTabSz="486735">
                <a:defRPr/>
              </a:pPr>
              <a:t>13</a:t>
            </a:fld>
            <a:endParaRPr lang="pt-BR">
              <a:solidFill>
                <a:prstClr val="black"/>
              </a:solidFill>
              <a:latin typeface="Calibri" panose="020F0502020204030204"/>
            </a:endParaRPr>
          </a:p>
        </p:txBody>
      </p:sp>
    </p:spTree>
    <p:extLst>
      <p:ext uri="{BB962C8B-B14F-4D97-AF65-F5344CB8AC3E}">
        <p14:creationId xmlns:p14="http://schemas.microsoft.com/office/powerpoint/2010/main" val="32850035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86735">
              <a:defRPr/>
            </a:pPr>
            <a:r>
              <a:rPr lang="en-GB" dirty="0"/>
              <a:t>This is a generic copy</a:t>
            </a:r>
            <a:r>
              <a:rPr lang="en-GB" baseline="0" dirty="0"/>
              <a:t> slide.</a:t>
            </a:r>
            <a:endParaRPr lang="en-GB" dirty="0"/>
          </a:p>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2</a:t>
            </a:fld>
            <a:endParaRPr lang="pt-BR"/>
          </a:p>
        </p:txBody>
      </p:sp>
    </p:spTree>
    <p:extLst>
      <p:ext uri="{BB962C8B-B14F-4D97-AF65-F5344CB8AC3E}">
        <p14:creationId xmlns:p14="http://schemas.microsoft.com/office/powerpoint/2010/main" val="36538544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86735">
              <a:defRPr/>
            </a:pPr>
            <a:r>
              <a:rPr lang="en-GB" dirty="0"/>
              <a:t>This is a generic copy</a:t>
            </a:r>
            <a:r>
              <a:rPr lang="en-GB" baseline="0" dirty="0"/>
              <a:t> slide.</a:t>
            </a:r>
            <a:endParaRPr lang="en-GB" dirty="0"/>
          </a:p>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3</a:t>
            </a:fld>
            <a:endParaRPr lang="pt-BR"/>
          </a:p>
        </p:txBody>
      </p:sp>
    </p:spTree>
    <p:extLst>
      <p:ext uri="{BB962C8B-B14F-4D97-AF65-F5344CB8AC3E}">
        <p14:creationId xmlns:p14="http://schemas.microsoft.com/office/powerpoint/2010/main" val="783775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86735">
              <a:defRPr/>
            </a:pPr>
            <a:r>
              <a:rPr lang="en-GB" dirty="0"/>
              <a:t>This is a generic copy</a:t>
            </a:r>
            <a:r>
              <a:rPr lang="en-GB" baseline="0" dirty="0"/>
              <a:t> slide.</a:t>
            </a:r>
            <a:endParaRPr lang="en-GB" dirty="0"/>
          </a:p>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4</a:t>
            </a:fld>
            <a:endParaRPr lang="pt-BR"/>
          </a:p>
        </p:txBody>
      </p:sp>
    </p:spTree>
    <p:extLst>
      <p:ext uri="{BB962C8B-B14F-4D97-AF65-F5344CB8AC3E}">
        <p14:creationId xmlns:p14="http://schemas.microsoft.com/office/powerpoint/2010/main" val="16576785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86735">
              <a:defRPr/>
            </a:pPr>
            <a:r>
              <a:rPr lang="en-GB" dirty="0"/>
              <a:t>This is a generic copy</a:t>
            </a:r>
            <a:r>
              <a:rPr lang="en-GB" baseline="0" dirty="0"/>
              <a:t> slide.</a:t>
            </a:r>
            <a:endParaRPr lang="en-GB" dirty="0"/>
          </a:p>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5</a:t>
            </a:fld>
            <a:endParaRPr lang="pt-BR"/>
          </a:p>
        </p:txBody>
      </p:sp>
    </p:spTree>
    <p:extLst>
      <p:ext uri="{BB962C8B-B14F-4D97-AF65-F5344CB8AC3E}">
        <p14:creationId xmlns:p14="http://schemas.microsoft.com/office/powerpoint/2010/main" val="34071463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86735">
              <a:defRPr/>
            </a:pPr>
            <a:r>
              <a:rPr lang="en-GB" dirty="0"/>
              <a:t>This is a generic copy</a:t>
            </a:r>
            <a:r>
              <a:rPr lang="en-GB" baseline="0" dirty="0"/>
              <a:t> slide.</a:t>
            </a:r>
            <a:endParaRPr lang="en-GB" dirty="0"/>
          </a:p>
          <a:p>
            <a:endParaRPr lang="en-GB" dirty="0"/>
          </a:p>
        </p:txBody>
      </p:sp>
      <p:sp>
        <p:nvSpPr>
          <p:cNvPr id="4" name="Slide Number Placeholder 3"/>
          <p:cNvSpPr>
            <a:spLocks noGrp="1"/>
          </p:cNvSpPr>
          <p:nvPr>
            <p:ph type="sldNum" sz="quarter" idx="10"/>
          </p:nvPr>
        </p:nvSpPr>
        <p:spPr/>
        <p:txBody>
          <a:bodyPr/>
          <a:lstStyle/>
          <a:p>
            <a:pPr defTabSz="486735">
              <a:defRPr/>
            </a:pPr>
            <a:fld id="{7632F1A2-D638-401F-83A8-37BE82B69C5E}" type="slidenum">
              <a:rPr lang="pt-BR">
                <a:solidFill>
                  <a:prstClr val="black"/>
                </a:solidFill>
                <a:latin typeface="Calibri" panose="020F0502020204030204"/>
              </a:rPr>
              <a:pPr defTabSz="486735">
                <a:defRPr/>
              </a:pPr>
              <a:t>6</a:t>
            </a:fld>
            <a:endParaRPr lang="pt-BR">
              <a:solidFill>
                <a:prstClr val="black"/>
              </a:solidFill>
              <a:latin typeface="Calibri" panose="020F0502020204030204"/>
            </a:endParaRPr>
          </a:p>
        </p:txBody>
      </p:sp>
    </p:spTree>
    <p:extLst>
      <p:ext uri="{BB962C8B-B14F-4D97-AF65-F5344CB8AC3E}">
        <p14:creationId xmlns:p14="http://schemas.microsoft.com/office/powerpoint/2010/main" val="20813212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86735">
              <a:defRPr/>
            </a:pPr>
            <a:r>
              <a:rPr lang="en-GB" dirty="0"/>
              <a:t>This is a generic copy</a:t>
            </a:r>
            <a:r>
              <a:rPr lang="en-GB" baseline="0" dirty="0"/>
              <a:t> slide.</a:t>
            </a:r>
            <a:endParaRPr lang="en-GB" dirty="0"/>
          </a:p>
          <a:p>
            <a:endParaRPr lang="en-GB" dirty="0"/>
          </a:p>
        </p:txBody>
      </p:sp>
      <p:sp>
        <p:nvSpPr>
          <p:cNvPr id="4" name="Slide Number Placeholder 3"/>
          <p:cNvSpPr>
            <a:spLocks noGrp="1"/>
          </p:cNvSpPr>
          <p:nvPr>
            <p:ph type="sldNum" sz="quarter" idx="10"/>
          </p:nvPr>
        </p:nvSpPr>
        <p:spPr/>
        <p:txBody>
          <a:bodyPr/>
          <a:lstStyle/>
          <a:p>
            <a:pPr defTabSz="486735">
              <a:defRPr/>
            </a:pPr>
            <a:fld id="{7632F1A2-D638-401F-83A8-37BE82B69C5E}" type="slidenum">
              <a:rPr lang="pt-BR">
                <a:solidFill>
                  <a:prstClr val="black"/>
                </a:solidFill>
                <a:latin typeface="Calibri" panose="020F0502020204030204"/>
              </a:rPr>
              <a:pPr defTabSz="486735">
                <a:defRPr/>
              </a:pPr>
              <a:t>7</a:t>
            </a:fld>
            <a:endParaRPr lang="pt-BR">
              <a:solidFill>
                <a:prstClr val="black"/>
              </a:solidFill>
              <a:latin typeface="Calibri" panose="020F0502020204030204"/>
            </a:endParaRPr>
          </a:p>
        </p:txBody>
      </p:sp>
    </p:spTree>
    <p:extLst>
      <p:ext uri="{BB962C8B-B14F-4D97-AF65-F5344CB8AC3E}">
        <p14:creationId xmlns:p14="http://schemas.microsoft.com/office/powerpoint/2010/main" val="10478639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EEB66E-E283-5988-B165-EFD6BADA647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4396BDC-91CF-25E7-92FE-A3D85CCB217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D63212D-096E-36F7-5FA0-17745104239A}"/>
              </a:ext>
            </a:extLst>
          </p:cNvPr>
          <p:cNvSpPr>
            <a:spLocks noGrp="1"/>
          </p:cNvSpPr>
          <p:nvPr>
            <p:ph type="body" idx="1"/>
          </p:nvPr>
        </p:nvSpPr>
        <p:spPr/>
        <p:txBody>
          <a:bodyPr/>
          <a:lstStyle/>
          <a:p>
            <a:r>
              <a:rPr lang="en-GB" dirty="0"/>
              <a:t>This slide</a:t>
            </a:r>
            <a:r>
              <a:rPr lang="en-GB" baseline="0" dirty="0"/>
              <a:t> can be used for presentations which are from a health board-wide perspective or for a whole HB audience as the graphic device to the right of the slide includes all four service group colours and red for the corporate team.</a:t>
            </a:r>
            <a:endParaRPr lang="en-GB" dirty="0"/>
          </a:p>
        </p:txBody>
      </p:sp>
      <p:sp>
        <p:nvSpPr>
          <p:cNvPr id="4" name="Slide Number Placeholder 3">
            <a:extLst>
              <a:ext uri="{FF2B5EF4-FFF2-40B4-BE49-F238E27FC236}">
                <a16:creationId xmlns:a16="http://schemas.microsoft.com/office/drawing/2014/main" id="{69D8EC04-9CDD-CD66-1EF7-890344D55FD4}"/>
              </a:ext>
            </a:extLst>
          </p:cNvPr>
          <p:cNvSpPr>
            <a:spLocks noGrp="1"/>
          </p:cNvSpPr>
          <p:nvPr>
            <p:ph type="sldNum" sz="quarter" idx="10"/>
          </p:nvPr>
        </p:nvSpPr>
        <p:spPr/>
        <p:txBody>
          <a:bodyPr/>
          <a:lstStyle/>
          <a:p>
            <a:pPr defTabSz="486735">
              <a:defRPr/>
            </a:pPr>
            <a:fld id="{7632F1A2-D638-401F-83A8-37BE82B69C5E}" type="slidenum">
              <a:rPr lang="pt-BR">
                <a:solidFill>
                  <a:prstClr val="black"/>
                </a:solidFill>
                <a:latin typeface="Calibri" panose="020F0502020204030204"/>
              </a:rPr>
              <a:pPr defTabSz="486735">
                <a:defRPr/>
              </a:pPr>
              <a:t>8</a:t>
            </a:fld>
            <a:endParaRPr lang="pt-BR">
              <a:solidFill>
                <a:prstClr val="black"/>
              </a:solidFill>
              <a:latin typeface="Calibri" panose="020F0502020204030204"/>
            </a:endParaRPr>
          </a:p>
        </p:txBody>
      </p:sp>
    </p:spTree>
    <p:extLst>
      <p:ext uri="{BB962C8B-B14F-4D97-AF65-F5344CB8AC3E}">
        <p14:creationId xmlns:p14="http://schemas.microsoft.com/office/powerpoint/2010/main" val="15590882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7F9391-24DF-A09F-96FD-CB3F8EE32DB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4E40564-14F7-7015-7720-403A6647E2A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0EDB989-9B17-66F5-A4F5-71555F070CCC}"/>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 is a generic copy</a:t>
            </a:r>
            <a:r>
              <a:rPr lang="en-GB" baseline="0" dirty="0"/>
              <a:t> slide.</a:t>
            </a:r>
            <a:endParaRPr lang="en-GB" dirty="0"/>
          </a:p>
          <a:p>
            <a:endParaRPr lang="en-GB" dirty="0"/>
          </a:p>
        </p:txBody>
      </p:sp>
      <p:sp>
        <p:nvSpPr>
          <p:cNvPr id="4" name="Slide Number Placeholder 3">
            <a:extLst>
              <a:ext uri="{FF2B5EF4-FFF2-40B4-BE49-F238E27FC236}">
                <a16:creationId xmlns:a16="http://schemas.microsoft.com/office/drawing/2014/main" id="{F3113648-E505-816A-38EE-55697838E147}"/>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459500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8.xml"/><Relationship Id="rId5" Type="http://schemas.openxmlformats.org/officeDocument/2006/relationships/image" Target="../media/image12.png"/><Relationship Id="rId4" Type="http://schemas.openxmlformats.org/officeDocument/2006/relationships/image" Target="../media/image11.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8.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8.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9.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9.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91967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715361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788287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4" name="Picture 5" descr="A rainbow colored lines on a black background&#10;&#10;Description automatically generated">
            <a:extLst>
              <a:ext uri="{FF2B5EF4-FFF2-40B4-BE49-F238E27FC236}">
                <a16:creationId xmlns:a16="http://schemas.microsoft.com/office/drawing/2014/main" id="{6CC31DD0-DA09-F977-542F-B0A1B12DABC2}"/>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8" name="Espaço Reservado para Texto 12">
            <a:extLst>
              <a:ext uri="{FF2B5EF4-FFF2-40B4-BE49-F238E27FC236}">
                <a16:creationId xmlns:a16="http://schemas.microsoft.com/office/drawing/2014/main" id="{5799AAF5-40A5-D79D-5581-2786C5316C4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5972070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4EC1FC05-905A-A0AC-CFCE-18BA082631B9}"/>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2243408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11" name="Espaço Reservado para Texto 12">
            <a:extLst>
              <a:ext uri="{FF2B5EF4-FFF2-40B4-BE49-F238E27FC236}">
                <a16:creationId xmlns:a16="http://schemas.microsoft.com/office/drawing/2014/main" id="{66E96822-215A-B2BF-C4C3-A7E5C7DEE31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019308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D000F453-C420-8936-C2A4-472908B448C1}"/>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1284412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17532496-D5C2-5766-E577-459629D5AA6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0980465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B985E978-43A4-04F9-E476-8C8640E00BF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57356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2" name="Picture 5" descr="A rainbow colored lines on a black background&#10;&#10;Description automatically generated">
            <a:extLst>
              <a:ext uri="{FF2B5EF4-FFF2-40B4-BE49-F238E27FC236}">
                <a16:creationId xmlns:a16="http://schemas.microsoft.com/office/drawing/2014/main" id="{99D578DB-F853-5B63-B23C-4BC39EF2F803}"/>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128956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848843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C457A853-9695-A7ED-A422-962DFCCBD32C}"/>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681853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3" name="Espaço Reservado para Texto 12">
            <a:extLst>
              <a:ext uri="{FF2B5EF4-FFF2-40B4-BE49-F238E27FC236}">
                <a16:creationId xmlns:a16="http://schemas.microsoft.com/office/drawing/2014/main" id="{6137D377-6665-C263-BB55-097D5AA80E8F}"/>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4980520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AFEA53-06E1-60BE-6408-DE0AF00C303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564347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5B7979-CB75-D66B-A798-9A6116AEEA12}"/>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5046708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1CDF2689-BE96-8C7A-E3E3-2EE9B9F4A6C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529803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27160904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361522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sp>
        <p:nvSpPr>
          <p:cNvPr id="2" name="Espaço Reservado para Texto 12">
            <a:extLst>
              <a:ext uri="{FF2B5EF4-FFF2-40B4-BE49-F238E27FC236}">
                <a16:creationId xmlns:a16="http://schemas.microsoft.com/office/drawing/2014/main" id="{05156341-0DC6-0F59-319D-7530768F394D}"/>
              </a:ext>
            </a:extLst>
          </p:cNvPr>
          <p:cNvSpPr>
            <a:spLocks noGrp="1"/>
          </p:cNvSpPr>
          <p:nvPr>
            <p:ph type="body" sz="quarter" idx="10" hasCustomPrompt="1"/>
          </p:nvPr>
        </p:nvSpPr>
        <p:spPr>
          <a:xfrm>
            <a:off x="657358" y="4297599"/>
            <a:ext cx="80238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Thank</a:t>
            </a:r>
            <a:r>
              <a:rPr lang="pt-BR" dirty="0"/>
              <a:t> </a:t>
            </a:r>
            <a:r>
              <a:rPr lang="pt-BR" dirty="0" err="1"/>
              <a:t>You</a:t>
            </a:r>
            <a:endParaRPr lang="pt-BR" dirty="0"/>
          </a:p>
        </p:txBody>
      </p:sp>
    </p:spTree>
    <p:extLst>
      <p:ext uri="{BB962C8B-B14F-4D97-AF65-F5344CB8AC3E}">
        <p14:creationId xmlns:p14="http://schemas.microsoft.com/office/powerpoint/2010/main" val="85401587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5" y="828676"/>
            <a:ext cx="12293599"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266462169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5" y="828676"/>
            <a:ext cx="12293599"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60" y="9694841"/>
            <a:ext cx="18414787" cy="1141845"/>
          </a:xfrm>
          <a:prstGeom prst="rect">
            <a:avLst/>
          </a:prstGeom>
        </p:spPr>
      </p:pic>
    </p:spTree>
    <p:extLst>
      <p:ext uri="{BB962C8B-B14F-4D97-AF65-F5344CB8AC3E}">
        <p14:creationId xmlns:p14="http://schemas.microsoft.com/office/powerpoint/2010/main" val="649469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5187319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691F493-5A55-2F27-56BD-AAADCE67F5BF}"/>
              </a:ext>
            </a:extLst>
          </p:cNvPr>
          <p:cNvPicPr>
            <a:picLocks noChangeAspect="1"/>
          </p:cNvPicPr>
          <p:nvPr userDrawn="1"/>
        </p:nvPicPr>
        <p:blipFill>
          <a:blip r:embed="rId2"/>
          <a:stretch>
            <a:fillRect/>
          </a:stretch>
        </p:blipFill>
        <p:spPr>
          <a:xfrm>
            <a:off x="0" y="0"/>
            <a:ext cx="20105688" cy="11309350"/>
          </a:xfrm>
          <a:prstGeom prst="rect">
            <a:avLst/>
          </a:prstGeom>
        </p:spPr>
      </p:pic>
      <p:pic>
        <p:nvPicPr>
          <p:cNvPr id="10" name="Picture 9">
            <a:extLst>
              <a:ext uri="{FF2B5EF4-FFF2-40B4-BE49-F238E27FC236}">
                <a16:creationId xmlns:a16="http://schemas.microsoft.com/office/drawing/2014/main" id="{688C96C9-3BFE-C74E-37B1-56E6402513B0}"/>
              </a:ext>
            </a:extLst>
          </p:cNvPr>
          <p:cNvPicPr>
            <a:picLocks noChangeAspect="1"/>
          </p:cNvPicPr>
          <p:nvPr userDrawn="1"/>
        </p:nvPicPr>
        <p:blipFill>
          <a:blip r:embed="rId3"/>
          <a:stretch>
            <a:fillRect/>
          </a:stretch>
        </p:blipFill>
        <p:spPr>
          <a:xfrm>
            <a:off x="17592477" y="346050"/>
            <a:ext cx="2209531" cy="890088"/>
          </a:xfrm>
          <a:prstGeom prst="rect">
            <a:avLst/>
          </a:prstGeom>
        </p:spPr>
      </p:pic>
      <p:pic>
        <p:nvPicPr>
          <p:cNvPr id="12" name="Picture 11">
            <a:extLst>
              <a:ext uri="{FF2B5EF4-FFF2-40B4-BE49-F238E27FC236}">
                <a16:creationId xmlns:a16="http://schemas.microsoft.com/office/drawing/2014/main" id="{7C43B6CB-362B-8EB4-56AC-D7E588AAEB63}"/>
              </a:ext>
            </a:extLst>
          </p:cNvPr>
          <p:cNvPicPr>
            <a:picLocks noChangeAspect="1"/>
          </p:cNvPicPr>
          <p:nvPr userDrawn="1"/>
        </p:nvPicPr>
        <p:blipFill>
          <a:blip r:embed="rId4"/>
          <a:stretch>
            <a:fillRect/>
          </a:stretch>
        </p:blipFill>
        <p:spPr>
          <a:xfrm>
            <a:off x="779729" y="9481530"/>
            <a:ext cx="4879818" cy="1068105"/>
          </a:xfrm>
          <a:prstGeom prst="rect">
            <a:avLst/>
          </a:prstGeom>
        </p:spPr>
      </p:pic>
      <p:pic>
        <p:nvPicPr>
          <p:cNvPr id="3" name="Picture 2">
            <a:extLst>
              <a:ext uri="{FF2B5EF4-FFF2-40B4-BE49-F238E27FC236}">
                <a16:creationId xmlns:a16="http://schemas.microsoft.com/office/drawing/2014/main" id="{7A3BE821-8E7F-0C43-B7AD-FEA9D40E8C76}"/>
              </a:ext>
            </a:extLst>
          </p:cNvPr>
          <p:cNvPicPr>
            <a:picLocks noChangeAspect="1"/>
          </p:cNvPicPr>
          <p:nvPr userDrawn="1"/>
        </p:nvPicPr>
        <p:blipFill>
          <a:blip r:embed="rId5"/>
          <a:stretch>
            <a:fillRect/>
          </a:stretch>
        </p:blipFill>
        <p:spPr>
          <a:xfrm>
            <a:off x="15209235" y="8907211"/>
            <a:ext cx="4408916" cy="1840599"/>
          </a:xfrm>
          <a:prstGeom prst="rect">
            <a:avLst/>
          </a:prstGeom>
        </p:spPr>
      </p:pic>
      <p:sp>
        <p:nvSpPr>
          <p:cNvPr id="7" name="Title 1">
            <a:extLst>
              <a:ext uri="{FF2B5EF4-FFF2-40B4-BE49-F238E27FC236}">
                <a16:creationId xmlns:a16="http://schemas.microsoft.com/office/drawing/2014/main" id="{B7D5DB09-4E5E-E5BF-0A24-79986BEB5BE4}"/>
              </a:ext>
            </a:extLst>
          </p:cNvPr>
          <p:cNvSpPr>
            <a:spLocks noGrp="1"/>
          </p:cNvSpPr>
          <p:nvPr>
            <p:ph type="title"/>
          </p:nvPr>
        </p:nvSpPr>
        <p:spPr>
          <a:xfrm>
            <a:off x="779729" y="3360631"/>
            <a:ext cx="15991766" cy="2185952"/>
          </a:xfrm>
        </p:spPr>
        <p:txBody>
          <a:bodyPr/>
          <a:lstStyle>
            <a:lvl1pPr algn="ctr">
              <a:defRPr b="1">
                <a:solidFill>
                  <a:schemeClr val="accent1">
                    <a:lumMod val="75000"/>
                  </a:schemeClr>
                </a:solidFill>
              </a:defRPr>
            </a:lvl1pPr>
          </a:lstStyle>
          <a:p>
            <a:r>
              <a:rPr lang="en-US"/>
              <a:t>Click to edit Master title style</a:t>
            </a:r>
          </a:p>
        </p:txBody>
      </p:sp>
      <p:sp>
        <p:nvSpPr>
          <p:cNvPr id="2" name="Date Placeholder 1">
            <a:extLst>
              <a:ext uri="{FF2B5EF4-FFF2-40B4-BE49-F238E27FC236}">
                <a16:creationId xmlns:a16="http://schemas.microsoft.com/office/drawing/2014/main" id="{02ACA868-19E5-ABFC-B073-FF1A74F1F6D2}"/>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CA1F2F24-918C-03C2-0536-6EC6946A994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F70D294-641C-A540-B313-8F61D83A0136}"/>
              </a:ext>
            </a:extLst>
          </p:cNvPr>
          <p:cNvSpPr>
            <a:spLocks noGrp="1"/>
          </p:cNvSpPr>
          <p:nvPr>
            <p:ph type="sldNum" sz="quarter" idx="12"/>
          </p:nvPr>
        </p:nvSpPr>
        <p:spPr/>
        <p:txBody>
          <a:bodyPr/>
          <a:lstStyle/>
          <a:p>
            <a:fld id="{A6252A08-B62E-4848-A3A6-A215B0E9B12A}" type="slidenum">
              <a:rPr lang="en-GB" smtClean="0"/>
              <a:t>‹#›</a:t>
            </a:fld>
            <a:endParaRPr lang="en-GB"/>
          </a:p>
        </p:txBody>
      </p:sp>
    </p:spTree>
    <p:extLst>
      <p:ext uri="{BB962C8B-B14F-4D97-AF65-F5344CB8AC3E}">
        <p14:creationId xmlns:p14="http://schemas.microsoft.com/office/powerpoint/2010/main" val="19111585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9D0523B3-B678-DF56-7E24-C3E9334946B5}"/>
              </a:ext>
            </a:extLst>
          </p:cNvPr>
          <p:cNvPicPr>
            <a:picLocks noChangeAspect="1"/>
          </p:cNvPicPr>
          <p:nvPr userDrawn="1"/>
        </p:nvPicPr>
        <p:blipFill>
          <a:blip r:embed="rId2"/>
          <a:stretch>
            <a:fillRect/>
          </a:stretch>
        </p:blipFill>
        <p:spPr>
          <a:xfrm>
            <a:off x="0" y="0"/>
            <a:ext cx="20105688" cy="11309350"/>
          </a:xfrm>
          <a:prstGeom prst="rect">
            <a:avLst/>
          </a:prstGeom>
        </p:spPr>
      </p:pic>
      <p:sp>
        <p:nvSpPr>
          <p:cNvPr id="2" name="Title 1">
            <a:extLst>
              <a:ext uri="{FF2B5EF4-FFF2-40B4-BE49-F238E27FC236}">
                <a16:creationId xmlns:a16="http://schemas.microsoft.com/office/drawing/2014/main" id="{CA5030F0-F06D-C8AF-456B-DFD8CDE923D3}"/>
              </a:ext>
            </a:extLst>
          </p:cNvPr>
          <p:cNvSpPr>
            <a:spLocks noGrp="1"/>
          </p:cNvSpPr>
          <p:nvPr>
            <p:ph type="title"/>
          </p:nvPr>
        </p:nvSpPr>
        <p:spPr/>
        <p:txBody>
          <a:bodyPr/>
          <a:lstStyle>
            <a:lvl1pPr>
              <a:defRPr>
                <a:solidFill>
                  <a:schemeClr val="accent1">
                    <a:lumMod val="75000"/>
                  </a:schemeClr>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F5C0A123-C2FC-E299-6DE1-C6471C1C36F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4B6066C-0179-9161-51ED-B0DCB3073D0A}"/>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833062B8-FEF6-C746-93AB-8EC479F7D9B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80547FA-8297-1D75-90D7-9F39BF514B71}"/>
              </a:ext>
            </a:extLst>
          </p:cNvPr>
          <p:cNvSpPr>
            <a:spLocks noGrp="1"/>
          </p:cNvSpPr>
          <p:nvPr>
            <p:ph type="sldNum" sz="quarter" idx="12"/>
          </p:nvPr>
        </p:nvSpPr>
        <p:spPr/>
        <p:txBody>
          <a:bodyPr/>
          <a:lstStyle/>
          <a:p>
            <a:fld id="{A6252A08-B62E-4848-A3A6-A215B0E9B12A}" type="slidenum">
              <a:rPr lang="en-GB" smtClean="0"/>
              <a:t>‹#›</a:t>
            </a:fld>
            <a:endParaRPr lang="en-GB"/>
          </a:p>
        </p:txBody>
      </p:sp>
    </p:spTree>
    <p:extLst>
      <p:ext uri="{BB962C8B-B14F-4D97-AF65-F5344CB8AC3E}">
        <p14:creationId xmlns:p14="http://schemas.microsoft.com/office/powerpoint/2010/main" val="214226220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9D0523B3-B678-DF56-7E24-C3E9334946B5}"/>
              </a:ext>
            </a:extLst>
          </p:cNvPr>
          <p:cNvPicPr>
            <a:picLocks noChangeAspect="1"/>
          </p:cNvPicPr>
          <p:nvPr userDrawn="1"/>
        </p:nvPicPr>
        <p:blipFill>
          <a:blip r:embed="rId2"/>
          <a:stretch>
            <a:fillRect/>
          </a:stretch>
        </p:blipFill>
        <p:spPr>
          <a:xfrm>
            <a:off x="0" y="0"/>
            <a:ext cx="20105688" cy="11309350"/>
          </a:xfrm>
          <a:prstGeom prst="rect">
            <a:avLst/>
          </a:prstGeom>
        </p:spPr>
      </p:pic>
      <p:sp>
        <p:nvSpPr>
          <p:cNvPr id="2" name="Title 1">
            <a:extLst>
              <a:ext uri="{FF2B5EF4-FFF2-40B4-BE49-F238E27FC236}">
                <a16:creationId xmlns:a16="http://schemas.microsoft.com/office/drawing/2014/main" id="{CA5030F0-F06D-C8AF-456B-DFD8CDE923D3}"/>
              </a:ext>
            </a:extLst>
          </p:cNvPr>
          <p:cNvSpPr>
            <a:spLocks noGrp="1"/>
          </p:cNvSpPr>
          <p:nvPr>
            <p:ph type="title"/>
          </p:nvPr>
        </p:nvSpPr>
        <p:spPr/>
        <p:txBody>
          <a:bodyPr/>
          <a:lstStyle>
            <a:lvl1pPr>
              <a:defRPr>
                <a:solidFill>
                  <a:schemeClr val="accent1">
                    <a:lumMod val="75000"/>
                  </a:schemeClr>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F5C0A123-C2FC-E299-6DE1-C6471C1C36F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BCA5DA1-0925-33EB-7C8D-793593C8AB6C}"/>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A4F70CCA-05BA-EF13-314A-D8E3E2656EE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ED9393-E9CB-B45C-2423-1D252F228A24}"/>
              </a:ext>
            </a:extLst>
          </p:cNvPr>
          <p:cNvSpPr>
            <a:spLocks noGrp="1"/>
          </p:cNvSpPr>
          <p:nvPr>
            <p:ph type="sldNum" sz="quarter" idx="12"/>
          </p:nvPr>
        </p:nvSpPr>
        <p:spPr/>
        <p:txBody>
          <a:bodyPr/>
          <a:lstStyle/>
          <a:p>
            <a:fld id="{A6252A08-B62E-4848-A3A6-A215B0E9B12A}" type="slidenum">
              <a:rPr lang="en-GB" smtClean="0"/>
              <a:t>‹#›</a:t>
            </a:fld>
            <a:endParaRPr lang="en-GB"/>
          </a:p>
        </p:txBody>
      </p:sp>
    </p:spTree>
    <p:extLst>
      <p:ext uri="{BB962C8B-B14F-4D97-AF65-F5344CB8AC3E}">
        <p14:creationId xmlns:p14="http://schemas.microsoft.com/office/powerpoint/2010/main" val="378462532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CD1C15-90E5-7770-11AB-F85E9D922ACA}"/>
              </a:ext>
            </a:extLst>
          </p:cNvPr>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p>
        </p:txBody>
      </p:sp>
      <p:sp>
        <p:nvSpPr>
          <p:cNvPr id="3" name="Text Placeholder 2">
            <a:extLst>
              <a:ext uri="{FF2B5EF4-FFF2-40B4-BE49-F238E27FC236}">
                <a16:creationId xmlns:a16="http://schemas.microsoft.com/office/drawing/2014/main" id="{E1F0E5A4-2A0D-A4F3-0745-94D4F80C9311}"/>
              </a:ext>
            </a:extLst>
          </p:cNvPr>
          <p:cNvSpPr>
            <a:spLocks noGrp="1"/>
          </p:cNvSpPr>
          <p:nvPr>
            <p:ph type="body" idx="1"/>
          </p:nvPr>
        </p:nvSpPr>
        <p:spPr>
          <a:xfrm>
            <a:off x="1371794" y="7568366"/>
            <a:ext cx="17341156" cy="2473919"/>
          </a:xfrm>
        </p:spPr>
        <p:txBody>
          <a:bodyPr/>
          <a:lstStyle>
            <a:lvl1pPr marL="0" indent="0">
              <a:buNone/>
              <a:defRPr sz="3958">
                <a:solidFill>
                  <a:schemeClr val="tx1">
                    <a:tint val="75000"/>
                  </a:schemeClr>
                </a:solidFill>
              </a:defRPr>
            </a:lvl1pPr>
            <a:lvl2pPr marL="753969" indent="0">
              <a:buNone/>
              <a:defRPr sz="3298">
                <a:solidFill>
                  <a:schemeClr val="tx1">
                    <a:tint val="75000"/>
                  </a:schemeClr>
                </a:solidFill>
              </a:defRPr>
            </a:lvl2pPr>
            <a:lvl3pPr marL="1507937" indent="0">
              <a:buNone/>
              <a:defRPr sz="2968">
                <a:solidFill>
                  <a:schemeClr val="tx1">
                    <a:tint val="75000"/>
                  </a:schemeClr>
                </a:solidFill>
              </a:defRPr>
            </a:lvl3pPr>
            <a:lvl4pPr marL="2261906" indent="0">
              <a:buNone/>
              <a:defRPr sz="2639">
                <a:solidFill>
                  <a:schemeClr val="tx1">
                    <a:tint val="75000"/>
                  </a:schemeClr>
                </a:solidFill>
              </a:defRPr>
            </a:lvl4pPr>
            <a:lvl5pPr marL="3015874" indent="0">
              <a:buNone/>
              <a:defRPr sz="2639">
                <a:solidFill>
                  <a:schemeClr val="tx1">
                    <a:tint val="75000"/>
                  </a:schemeClr>
                </a:solidFill>
              </a:defRPr>
            </a:lvl5pPr>
            <a:lvl6pPr marL="3769843" indent="0">
              <a:buNone/>
              <a:defRPr sz="2639">
                <a:solidFill>
                  <a:schemeClr val="tx1">
                    <a:tint val="75000"/>
                  </a:schemeClr>
                </a:solidFill>
              </a:defRPr>
            </a:lvl6pPr>
            <a:lvl7pPr marL="4523811" indent="0">
              <a:buNone/>
              <a:defRPr sz="2639">
                <a:solidFill>
                  <a:schemeClr val="tx1">
                    <a:tint val="75000"/>
                  </a:schemeClr>
                </a:solidFill>
              </a:defRPr>
            </a:lvl7pPr>
            <a:lvl8pPr marL="5277780" indent="0">
              <a:buNone/>
              <a:defRPr sz="2639">
                <a:solidFill>
                  <a:schemeClr val="tx1">
                    <a:tint val="75000"/>
                  </a:schemeClr>
                </a:solidFill>
              </a:defRPr>
            </a:lvl8pPr>
            <a:lvl9pPr marL="6031748" indent="0">
              <a:buNone/>
              <a:defRPr sz="2639">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8D88BF9-9222-F19D-BD3A-F3FC5C77EA1F}"/>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1835DE08-8E5E-A134-212F-8D46919DA84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BB22050-0069-566E-74C2-C7215CC2816C}"/>
              </a:ext>
            </a:extLst>
          </p:cNvPr>
          <p:cNvSpPr>
            <a:spLocks noGrp="1"/>
          </p:cNvSpPr>
          <p:nvPr>
            <p:ph type="sldNum" sz="quarter" idx="12"/>
          </p:nvPr>
        </p:nvSpPr>
        <p:spPr>
          <a:xfrm>
            <a:off x="14199642" y="10482093"/>
            <a:ext cx="4523780" cy="602118"/>
          </a:xfrm>
          <a:prstGeom prst="rect">
            <a:avLst/>
          </a:prstGeom>
        </p:spPr>
        <p:txBody>
          <a:bodyPr/>
          <a:lstStyle/>
          <a:p>
            <a:fld id="{21666512-A070-7449-8B86-A844461A9065}" type="slidenum">
              <a:rPr lang="en-US" smtClean="0"/>
              <a:t>‹#›</a:t>
            </a:fld>
            <a:endParaRPr lang="en-US"/>
          </a:p>
        </p:txBody>
      </p:sp>
    </p:spTree>
    <p:extLst>
      <p:ext uri="{BB962C8B-B14F-4D97-AF65-F5344CB8AC3E}">
        <p14:creationId xmlns:p14="http://schemas.microsoft.com/office/powerpoint/2010/main" val="251368563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B6CEB2-EF8C-5B8A-612D-00B8F8EB642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04FD967-FD29-93F0-2D4A-5CE9EAA62732}"/>
              </a:ext>
            </a:extLst>
          </p:cNvPr>
          <p:cNvSpPr>
            <a:spLocks noGrp="1"/>
          </p:cNvSpPr>
          <p:nvPr>
            <p:ph sz="half" idx="1"/>
          </p:nvPr>
        </p:nvSpPr>
        <p:spPr>
          <a:xfrm>
            <a:off x="1382266"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CF01BF4-D0F9-5C9F-1B3E-460A1CB78007}"/>
              </a:ext>
            </a:extLst>
          </p:cNvPr>
          <p:cNvSpPr>
            <a:spLocks noGrp="1"/>
          </p:cNvSpPr>
          <p:nvPr>
            <p:ph sz="half" idx="2"/>
          </p:nvPr>
        </p:nvSpPr>
        <p:spPr>
          <a:xfrm>
            <a:off x="10178505"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F81C03D-DA4E-93FF-DB84-32A19794F8B8}"/>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4841D3B0-808A-30B4-A36F-B6367E4F63F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892690D-A154-A867-10AD-BC480C60EB3B}"/>
              </a:ext>
            </a:extLst>
          </p:cNvPr>
          <p:cNvSpPr>
            <a:spLocks noGrp="1"/>
          </p:cNvSpPr>
          <p:nvPr>
            <p:ph type="sldNum" sz="quarter" idx="12"/>
          </p:nvPr>
        </p:nvSpPr>
        <p:spPr>
          <a:xfrm>
            <a:off x="14199642" y="10482093"/>
            <a:ext cx="4523780" cy="602118"/>
          </a:xfrm>
          <a:prstGeom prst="rect">
            <a:avLst/>
          </a:prstGeom>
        </p:spPr>
        <p:txBody>
          <a:bodyPr/>
          <a:lstStyle/>
          <a:p>
            <a:fld id="{21666512-A070-7449-8B86-A844461A9065}" type="slidenum">
              <a:rPr lang="en-US" smtClean="0"/>
              <a:t>‹#›</a:t>
            </a:fld>
            <a:endParaRPr lang="en-US"/>
          </a:p>
        </p:txBody>
      </p:sp>
    </p:spTree>
    <p:extLst>
      <p:ext uri="{BB962C8B-B14F-4D97-AF65-F5344CB8AC3E}">
        <p14:creationId xmlns:p14="http://schemas.microsoft.com/office/powerpoint/2010/main" val="185066518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5AF859-2040-02BF-2CD4-92438725E19D}"/>
              </a:ext>
            </a:extLst>
          </p:cNvPr>
          <p:cNvSpPr>
            <a:spLocks noGrp="1"/>
          </p:cNvSpPr>
          <p:nvPr>
            <p:ph type="title"/>
          </p:nvPr>
        </p:nvSpPr>
        <p:spPr>
          <a:xfrm>
            <a:off x="1384885" y="602119"/>
            <a:ext cx="17341156" cy="2185952"/>
          </a:xfrm>
        </p:spPr>
        <p:txBody>
          <a:bodyPr/>
          <a:lstStyle/>
          <a:p>
            <a:r>
              <a:rPr lang="en-US"/>
              <a:t>Click to edit Master title style</a:t>
            </a:r>
          </a:p>
        </p:txBody>
      </p:sp>
      <p:sp>
        <p:nvSpPr>
          <p:cNvPr id="3" name="Text Placeholder 2">
            <a:extLst>
              <a:ext uri="{FF2B5EF4-FFF2-40B4-BE49-F238E27FC236}">
                <a16:creationId xmlns:a16="http://schemas.microsoft.com/office/drawing/2014/main" id="{964BABBF-2335-681B-D841-ECEE108588CA}"/>
              </a:ext>
            </a:extLst>
          </p:cNvPr>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4" name="Content Placeholder 3">
            <a:extLst>
              <a:ext uri="{FF2B5EF4-FFF2-40B4-BE49-F238E27FC236}">
                <a16:creationId xmlns:a16="http://schemas.microsoft.com/office/drawing/2014/main" id="{DC516F56-D7AE-01A1-5DA5-232278173064}"/>
              </a:ext>
            </a:extLst>
          </p:cNvPr>
          <p:cNvSpPr>
            <a:spLocks noGrp="1"/>
          </p:cNvSpPr>
          <p:nvPr>
            <p:ph sz="half" idx="2"/>
          </p:nvPr>
        </p:nvSpPr>
        <p:spPr>
          <a:xfrm>
            <a:off x="1384885" y="4131054"/>
            <a:ext cx="8505648"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98AC97D-9F97-8999-F59E-DC26B6EA6DE4}"/>
              </a:ext>
            </a:extLst>
          </p:cNvPr>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6" name="Content Placeholder 5">
            <a:extLst>
              <a:ext uri="{FF2B5EF4-FFF2-40B4-BE49-F238E27FC236}">
                <a16:creationId xmlns:a16="http://schemas.microsoft.com/office/drawing/2014/main" id="{E6FC8084-9819-C3E2-0F99-CF20D9BA2487}"/>
              </a:ext>
            </a:extLst>
          </p:cNvPr>
          <p:cNvSpPr>
            <a:spLocks noGrp="1"/>
          </p:cNvSpPr>
          <p:nvPr>
            <p:ph sz="quarter" idx="4"/>
          </p:nvPr>
        </p:nvSpPr>
        <p:spPr>
          <a:xfrm>
            <a:off x="10178505" y="4131054"/>
            <a:ext cx="8547536"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0A5BB6F-458A-1EB8-C0A8-C39F79FC6708}"/>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a16="http://schemas.microsoft.com/office/drawing/2014/main" id="{10387796-F2F7-40FC-D407-8DBB700C291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97978DB-F78A-7D4F-331F-F60413434A36}"/>
              </a:ext>
            </a:extLst>
          </p:cNvPr>
          <p:cNvSpPr>
            <a:spLocks noGrp="1"/>
          </p:cNvSpPr>
          <p:nvPr>
            <p:ph type="sldNum" sz="quarter" idx="12"/>
          </p:nvPr>
        </p:nvSpPr>
        <p:spPr>
          <a:xfrm>
            <a:off x="14199642" y="10482093"/>
            <a:ext cx="4523780" cy="602118"/>
          </a:xfrm>
          <a:prstGeom prst="rect">
            <a:avLst/>
          </a:prstGeom>
        </p:spPr>
        <p:txBody>
          <a:bodyPr/>
          <a:lstStyle/>
          <a:p>
            <a:fld id="{21666512-A070-7449-8B86-A844461A9065}" type="slidenum">
              <a:rPr lang="en-US" smtClean="0"/>
              <a:t>‹#›</a:t>
            </a:fld>
            <a:endParaRPr lang="en-US"/>
          </a:p>
        </p:txBody>
      </p:sp>
    </p:spTree>
    <p:extLst>
      <p:ext uri="{BB962C8B-B14F-4D97-AF65-F5344CB8AC3E}">
        <p14:creationId xmlns:p14="http://schemas.microsoft.com/office/powerpoint/2010/main" val="273924105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291AE-108C-995C-E16A-5CEBA30675D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D2A3599-536D-2BA8-E35D-FD4BA27FD00C}"/>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9585D065-C17E-96FB-05E2-AC4FCE2CA0E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E1B9F5D-5B96-4D4C-23C1-90D4E84E70DC}"/>
              </a:ext>
            </a:extLst>
          </p:cNvPr>
          <p:cNvSpPr>
            <a:spLocks noGrp="1"/>
          </p:cNvSpPr>
          <p:nvPr>
            <p:ph type="sldNum" sz="quarter" idx="12"/>
          </p:nvPr>
        </p:nvSpPr>
        <p:spPr>
          <a:xfrm>
            <a:off x="14199642" y="10482093"/>
            <a:ext cx="4523780" cy="602118"/>
          </a:xfrm>
          <a:prstGeom prst="rect">
            <a:avLst/>
          </a:prstGeom>
        </p:spPr>
        <p:txBody>
          <a:bodyPr/>
          <a:lstStyle/>
          <a:p>
            <a:fld id="{21666512-A070-7449-8B86-A844461A9065}" type="slidenum">
              <a:rPr lang="en-US" smtClean="0"/>
              <a:t>‹#›</a:t>
            </a:fld>
            <a:endParaRPr lang="en-US"/>
          </a:p>
        </p:txBody>
      </p:sp>
    </p:spTree>
    <p:extLst>
      <p:ext uri="{BB962C8B-B14F-4D97-AF65-F5344CB8AC3E}">
        <p14:creationId xmlns:p14="http://schemas.microsoft.com/office/powerpoint/2010/main" val="317399158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DAF21E1-F6E4-0E56-9C29-45D9CFD98463}"/>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32CF4924-DDD5-EE9A-C382-BFB7611AD95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A2BFD11-56C8-1E19-5456-75C664540164}"/>
              </a:ext>
            </a:extLst>
          </p:cNvPr>
          <p:cNvSpPr>
            <a:spLocks noGrp="1"/>
          </p:cNvSpPr>
          <p:nvPr>
            <p:ph type="sldNum" sz="quarter" idx="12"/>
          </p:nvPr>
        </p:nvSpPr>
        <p:spPr>
          <a:xfrm>
            <a:off x="14199642" y="10482093"/>
            <a:ext cx="4523780" cy="602118"/>
          </a:xfrm>
          <a:prstGeom prst="rect">
            <a:avLst/>
          </a:prstGeom>
        </p:spPr>
        <p:txBody>
          <a:bodyPr/>
          <a:lstStyle/>
          <a:p>
            <a:fld id="{21666512-A070-7449-8B86-A844461A9065}" type="slidenum">
              <a:rPr lang="en-US" smtClean="0"/>
              <a:t>‹#›</a:t>
            </a:fld>
            <a:endParaRPr lang="en-US"/>
          </a:p>
        </p:txBody>
      </p:sp>
    </p:spTree>
    <p:extLst>
      <p:ext uri="{BB962C8B-B14F-4D97-AF65-F5344CB8AC3E}">
        <p14:creationId xmlns:p14="http://schemas.microsoft.com/office/powerpoint/2010/main" val="323801160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A5B780-5946-0EBE-ED42-FBB991D6AF02}"/>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p>
        </p:txBody>
      </p:sp>
      <p:sp>
        <p:nvSpPr>
          <p:cNvPr id="3" name="Content Placeholder 2">
            <a:extLst>
              <a:ext uri="{FF2B5EF4-FFF2-40B4-BE49-F238E27FC236}">
                <a16:creationId xmlns:a16="http://schemas.microsoft.com/office/drawing/2014/main" id="{528A9FE0-D4B7-60AC-F865-0A74257C2F1F}"/>
              </a:ext>
            </a:extLst>
          </p:cNvPr>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C93C273-7438-6E91-5045-F388E3BE56D2}"/>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5" name="Date Placeholder 4">
            <a:extLst>
              <a:ext uri="{FF2B5EF4-FFF2-40B4-BE49-F238E27FC236}">
                <a16:creationId xmlns:a16="http://schemas.microsoft.com/office/drawing/2014/main" id="{F0BB3481-EBF1-D1A8-06A6-4108AD1908D9}"/>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648A268E-2C80-13F1-253D-25DEB8CAE6B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EC2CC7D-A688-91C6-7BDA-3F2F22BD076E}"/>
              </a:ext>
            </a:extLst>
          </p:cNvPr>
          <p:cNvSpPr>
            <a:spLocks noGrp="1"/>
          </p:cNvSpPr>
          <p:nvPr>
            <p:ph type="sldNum" sz="quarter" idx="12"/>
          </p:nvPr>
        </p:nvSpPr>
        <p:spPr>
          <a:xfrm>
            <a:off x="14199642" y="10482093"/>
            <a:ext cx="4523780" cy="602118"/>
          </a:xfrm>
          <a:prstGeom prst="rect">
            <a:avLst/>
          </a:prstGeom>
        </p:spPr>
        <p:txBody>
          <a:bodyPr/>
          <a:lstStyle/>
          <a:p>
            <a:fld id="{21666512-A070-7449-8B86-A844461A9065}" type="slidenum">
              <a:rPr lang="en-US" smtClean="0"/>
              <a:t>‹#›</a:t>
            </a:fld>
            <a:endParaRPr lang="en-US"/>
          </a:p>
        </p:txBody>
      </p:sp>
    </p:spTree>
    <p:extLst>
      <p:ext uri="{BB962C8B-B14F-4D97-AF65-F5344CB8AC3E}">
        <p14:creationId xmlns:p14="http://schemas.microsoft.com/office/powerpoint/2010/main" val="245008318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E42C04-6EFC-A284-4ECE-51CA79350AF7}"/>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p>
        </p:txBody>
      </p:sp>
      <p:sp>
        <p:nvSpPr>
          <p:cNvPr id="3" name="Picture Placeholder 2">
            <a:extLst>
              <a:ext uri="{FF2B5EF4-FFF2-40B4-BE49-F238E27FC236}">
                <a16:creationId xmlns:a16="http://schemas.microsoft.com/office/drawing/2014/main" id="{31161896-4AFC-F38E-E2DF-D408F702E927}"/>
              </a:ext>
            </a:extLst>
          </p:cNvPr>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US"/>
          </a:p>
        </p:txBody>
      </p:sp>
      <p:sp>
        <p:nvSpPr>
          <p:cNvPr id="4" name="Text Placeholder 3">
            <a:extLst>
              <a:ext uri="{FF2B5EF4-FFF2-40B4-BE49-F238E27FC236}">
                <a16:creationId xmlns:a16="http://schemas.microsoft.com/office/drawing/2014/main" id="{F3FC5823-5DAC-E977-BCDF-1BF548BDAB7C}"/>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5" name="Date Placeholder 4">
            <a:extLst>
              <a:ext uri="{FF2B5EF4-FFF2-40B4-BE49-F238E27FC236}">
                <a16:creationId xmlns:a16="http://schemas.microsoft.com/office/drawing/2014/main" id="{5FEC18F8-D143-67B6-1ED9-D951451F6FC7}"/>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3D71130C-AA61-C97E-E51F-B3120A93809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EBCEFFE-5755-3650-27D5-AD62292A4D91}"/>
              </a:ext>
            </a:extLst>
          </p:cNvPr>
          <p:cNvSpPr>
            <a:spLocks noGrp="1"/>
          </p:cNvSpPr>
          <p:nvPr>
            <p:ph type="sldNum" sz="quarter" idx="12"/>
          </p:nvPr>
        </p:nvSpPr>
        <p:spPr>
          <a:xfrm>
            <a:off x="14199642" y="10482093"/>
            <a:ext cx="4523780" cy="602118"/>
          </a:xfrm>
          <a:prstGeom prst="rect">
            <a:avLst/>
          </a:prstGeom>
        </p:spPr>
        <p:txBody>
          <a:bodyPr/>
          <a:lstStyle/>
          <a:p>
            <a:fld id="{21666512-A070-7449-8B86-A844461A9065}" type="slidenum">
              <a:rPr lang="en-US" smtClean="0"/>
              <a:t>‹#›</a:t>
            </a:fld>
            <a:endParaRPr lang="en-US"/>
          </a:p>
        </p:txBody>
      </p:sp>
    </p:spTree>
    <p:extLst>
      <p:ext uri="{BB962C8B-B14F-4D97-AF65-F5344CB8AC3E}">
        <p14:creationId xmlns:p14="http://schemas.microsoft.com/office/powerpoint/2010/main" val="1271953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46534672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C13E20-DF22-156C-5437-F0F13CF73FC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753EB91-277B-DEC8-94A2-5DCD3580C5C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9139F88-8C26-B52D-D90C-8D8E6AFDA75F}"/>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631018FD-34B2-3A3A-4347-C24214A0111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80FE61-9BF0-BE83-F248-F5692590A301}"/>
              </a:ext>
            </a:extLst>
          </p:cNvPr>
          <p:cNvSpPr>
            <a:spLocks noGrp="1"/>
          </p:cNvSpPr>
          <p:nvPr>
            <p:ph type="sldNum" sz="quarter" idx="12"/>
          </p:nvPr>
        </p:nvSpPr>
        <p:spPr>
          <a:xfrm>
            <a:off x="14199642" y="10482093"/>
            <a:ext cx="4523780" cy="602118"/>
          </a:xfrm>
          <a:prstGeom prst="rect">
            <a:avLst/>
          </a:prstGeom>
        </p:spPr>
        <p:txBody>
          <a:bodyPr/>
          <a:lstStyle/>
          <a:p>
            <a:fld id="{21666512-A070-7449-8B86-A844461A9065}" type="slidenum">
              <a:rPr lang="en-US" smtClean="0"/>
              <a:t>‹#›</a:t>
            </a:fld>
            <a:endParaRPr lang="en-US"/>
          </a:p>
        </p:txBody>
      </p:sp>
    </p:spTree>
    <p:extLst>
      <p:ext uri="{BB962C8B-B14F-4D97-AF65-F5344CB8AC3E}">
        <p14:creationId xmlns:p14="http://schemas.microsoft.com/office/powerpoint/2010/main" val="93572304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A725A74-E3DB-5B4F-CBC2-E4ADC33DC4B0}"/>
              </a:ext>
            </a:extLst>
          </p:cNvPr>
          <p:cNvSpPr>
            <a:spLocks noGrp="1"/>
          </p:cNvSpPr>
          <p:nvPr>
            <p:ph type="title" orient="vert"/>
          </p:nvPr>
        </p:nvSpPr>
        <p:spPr>
          <a:xfrm>
            <a:off x="14388133" y="602118"/>
            <a:ext cx="4335289" cy="9584151"/>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F03FE61-3956-E890-287D-44B016BDE9FF}"/>
              </a:ext>
            </a:extLst>
          </p:cNvPr>
          <p:cNvSpPr>
            <a:spLocks noGrp="1"/>
          </p:cNvSpPr>
          <p:nvPr>
            <p:ph type="body" orient="vert" idx="1"/>
          </p:nvPr>
        </p:nvSpPr>
        <p:spPr>
          <a:xfrm>
            <a:off x="1382266" y="602118"/>
            <a:ext cx="12754546" cy="958415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2B0F904-4896-778A-2BA4-D21FEC0CCD6B}"/>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76CAFE8B-75AC-476E-DC2F-6BE3AC8D354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440261-A867-DC32-31B1-D5CC58134DCE}"/>
              </a:ext>
            </a:extLst>
          </p:cNvPr>
          <p:cNvSpPr>
            <a:spLocks noGrp="1"/>
          </p:cNvSpPr>
          <p:nvPr>
            <p:ph type="sldNum" sz="quarter" idx="12"/>
          </p:nvPr>
        </p:nvSpPr>
        <p:spPr>
          <a:xfrm>
            <a:off x="14199642" y="10482093"/>
            <a:ext cx="4523780" cy="602118"/>
          </a:xfrm>
          <a:prstGeom prst="rect">
            <a:avLst/>
          </a:prstGeom>
        </p:spPr>
        <p:txBody>
          <a:bodyPr/>
          <a:lstStyle/>
          <a:p>
            <a:fld id="{21666512-A070-7449-8B86-A844461A9065}" type="slidenum">
              <a:rPr lang="en-US" smtClean="0"/>
              <a:t>‹#›</a:t>
            </a:fld>
            <a:endParaRPr lang="en-US"/>
          </a:p>
        </p:txBody>
      </p:sp>
    </p:spTree>
    <p:extLst>
      <p:ext uri="{BB962C8B-B14F-4D97-AF65-F5344CB8AC3E}">
        <p14:creationId xmlns:p14="http://schemas.microsoft.com/office/powerpoint/2010/main" val="395221744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5" y="828676"/>
            <a:ext cx="12293599"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sp>
        <p:nvSpPr>
          <p:cNvPr id="2" name="Date Placeholder 1">
            <a:extLst>
              <a:ext uri="{FF2B5EF4-FFF2-40B4-BE49-F238E27FC236}">
                <a16:creationId xmlns:a16="http://schemas.microsoft.com/office/drawing/2014/main" id="{6F582CBE-2BB4-AAB1-91A5-64FEA209FD86}"/>
              </a:ext>
            </a:extLst>
          </p:cNvPr>
          <p:cNvSpPr>
            <a:spLocks noGrp="1"/>
          </p:cNvSpPr>
          <p:nvPr>
            <p:ph type="dt" sz="half" idx="12"/>
          </p:nvPr>
        </p:nvSpPr>
        <p:spPr/>
        <p:txBody>
          <a:bodyPr/>
          <a:lstStyle/>
          <a:p>
            <a:endParaRPr lang="en-US"/>
          </a:p>
        </p:txBody>
      </p:sp>
      <p:sp>
        <p:nvSpPr>
          <p:cNvPr id="5" name="Footer Placeholder 4">
            <a:extLst>
              <a:ext uri="{FF2B5EF4-FFF2-40B4-BE49-F238E27FC236}">
                <a16:creationId xmlns:a16="http://schemas.microsoft.com/office/drawing/2014/main" id="{8F183253-0F2D-192B-46F8-60F056BBF696}"/>
              </a:ext>
            </a:extLst>
          </p:cNvPr>
          <p:cNvSpPr>
            <a:spLocks noGrp="1"/>
          </p:cNvSpPr>
          <p:nvPr>
            <p:ph type="ftr" sz="quarter" idx="13"/>
          </p:nvPr>
        </p:nvSpPr>
        <p:spPr/>
        <p:txBody>
          <a:bodyPr/>
          <a:lstStyle/>
          <a:p>
            <a:endParaRPr lang="en-US"/>
          </a:p>
        </p:txBody>
      </p:sp>
      <p:sp>
        <p:nvSpPr>
          <p:cNvPr id="6" name="Slide Number Placeholder 5">
            <a:extLst>
              <a:ext uri="{FF2B5EF4-FFF2-40B4-BE49-F238E27FC236}">
                <a16:creationId xmlns:a16="http://schemas.microsoft.com/office/drawing/2014/main" id="{0EFA5320-2EA8-D846-C951-7A7A2977C2FF}"/>
              </a:ext>
            </a:extLst>
          </p:cNvPr>
          <p:cNvSpPr>
            <a:spLocks noGrp="1"/>
          </p:cNvSpPr>
          <p:nvPr>
            <p:ph type="sldNum" sz="quarter" idx="14"/>
          </p:nvPr>
        </p:nvSpPr>
        <p:spPr/>
        <p:txBody>
          <a:bodyPr/>
          <a:lstStyle/>
          <a:p>
            <a:fld id="{A6252A08-B62E-4848-A3A6-A215B0E9B12A}" type="slidenum">
              <a:rPr lang="en-GB" smtClean="0"/>
              <a:t>‹#›</a:t>
            </a:fld>
            <a:endParaRPr lang="en-GB"/>
          </a:p>
        </p:txBody>
      </p:sp>
    </p:spTree>
    <p:extLst>
      <p:ext uri="{BB962C8B-B14F-4D97-AF65-F5344CB8AC3E}">
        <p14:creationId xmlns:p14="http://schemas.microsoft.com/office/powerpoint/2010/main" val="414622799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1_STYLE 02">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sp>
        <p:nvSpPr>
          <p:cNvPr id="5" name="Espaço Reservado para Texto 12">
            <a:extLst>
              <a:ext uri="{FF2B5EF4-FFF2-40B4-BE49-F238E27FC236}">
                <a16:creationId xmlns:a16="http://schemas.microsoft.com/office/drawing/2014/main" id="{587F1C15-1BA6-548F-3A63-49D822259A0F}"/>
              </a:ext>
            </a:extLst>
          </p:cNvPr>
          <p:cNvSpPr>
            <a:spLocks noGrp="1"/>
          </p:cNvSpPr>
          <p:nvPr>
            <p:ph type="body" sz="quarter" idx="10" hasCustomPrompt="1"/>
          </p:nvPr>
        </p:nvSpPr>
        <p:spPr>
          <a:xfrm>
            <a:off x="654845" y="828676"/>
            <a:ext cx="18509301"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6" name="Espaço Reservado para Texto 12">
            <a:extLst>
              <a:ext uri="{FF2B5EF4-FFF2-40B4-BE49-F238E27FC236}">
                <a16:creationId xmlns:a16="http://schemas.microsoft.com/office/drawing/2014/main" id="{C6EB0B0A-BFAC-5210-2A08-F1F69BAEC731}"/>
              </a:ext>
            </a:extLst>
          </p:cNvPr>
          <p:cNvSpPr>
            <a:spLocks noGrp="1"/>
          </p:cNvSpPr>
          <p:nvPr>
            <p:ph type="body" sz="quarter" idx="12" hasCustomPrompt="1"/>
          </p:nvPr>
        </p:nvSpPr>
        <p:spPr>
          <a:xfrm>
            <a:off x="654845" y="1425576"/>
            <a:ext cx="18509301" cy="558800"/>
          </a:xfrm>
          <a:prstGeom prst="rect">
            <a:avLst/>
          </a:prstGeom>
        </p:spPr>
        <p:txBody>
          <a:bodyPr/>
          <a:lstStyle>
            <a:lvl1pPr marL="0" indent="0">
              <a:buFontTx/>
              <a:buNone/>
              <a:defRPr sz="2000"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4" name="TextBox 3">
            <a:extLst>
              <a:ext uri="{FF2B5EF4-FFF2-40B4-BE49-F238E27FC236}">
                <a16:creationId xmlns:a16="http://schemas.microsoft.com/office/drawing/2014/main" id="{2A84048A-9854-25A6-21AC-0238FB006208}"/>
              </a:ext>
            </a:extLst>
          </p:cNvPr>
          <p:cNvSpPr txBox="1"/>
          <p:nvPr userDrawn="1"/>
        </p:nvSpPr>
        <p:spPr>
          <a:xfrm>
            <a:off x="19672300" y="11010900"/>
            <a:ext cx="307976" cy="215444"/>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1400" noProof="0" smtClean="0">
                <a:solidFill>
                  <a:schemeClr val="tx2"/>
                </a:solidFill>
                <a:latin typeface="+mn-lt"/>
                <a:cs typeface="Aptos" panose="020B0004020202020204" pitchFamily="34" charset="0"/>
              </a:rPr>
              <a:pPr marL="0" indent="0" algn="r">
                <a:spcBef>
                  <a:spcPts val="450"/>
                </a:spcBef>
                <a:buSzPct val="100000"/>
                <a:buFont typeface="Arial"/>
                <a:buNone/>
              </a:pPr>
              <a:t>‹#›</a:t>
            </a:fld>
            <a:endParaRPr lang="en-US" sz="1400" noProof="0">
              <a:solidFill>
                <a:schemeClr val="tx2"/>
              </a:solidFill>
              <a:latin typeface="+mn-lt"/>
              <a:cs typeface="Aptos" panose="020B0004020202020204" pitchFamily="34" charset="0"/>
            </a:endParaRPr>
          </a:p>
        </p:txBody>
      </p:sp>
      <p:sp>
        <p:nvSpPr>
          <p:cNvPr id="2" name="Date Placeholder 1">
            <a:extLst>
              <a:ext uri="{FF2B5EF4-FFF2-40B4-BE49-F238E27FC236}">
                <a16:creationId xmlns:a16="http://schemas.microsoft.com/office/drawing/2014/main" id="{21D5297B-4717-9D0F-4E0F-CACB9C52E5D5}"/>
              </a:ext>
            </a:extLst>
          </p:cNvPr>
          <p:cNvSpPr>
            <a:spLocks noGrp="1"/>
          </p:cNvSpPr>
          <p:nvPr>
            <p:ph type="dt" sz="half" idx="13"/>
          </p:nvPr>
        </p:nvSpPr>
        <p:spPr/>
        <p:txBody>
          <a:bodyPr/>
          <a:lstStyle/>
          <a:p>
            <a:endParaRPr lang="en-US"/>
          </a:p>
        </p:txBody>
      </p:sp>
      <p:sp>
        <p:nvSpPr>
          <p:cNvPr id="7" name="Footer Placeholder 6">
            <a:extLst>
              <a:ext uri="{FF2B5EF4-FFF2-40B4-BE49-F238E27FC236}">
                <a16:creationId xmlns:a16="http://schemas.microsoft.com/office/drawing/2014/main" id="{D6CBFB6A-84F4-D5A5-8855-A9B2E4B471E7}"/>
              </a:ext>
            </a:extLst>
          </p:cNvPr>
          <p:cNvSpPr>
            <a:spLocks noGrp="1"/>
          </p:cNvSpPr>
          <p:nvPr>
            <p:ph type="ftr" sz="quarter" idx="14"/>
          </p:nvPr>
        </p:nvSpPr>
        <p:spPr/>
        <p:txBody>
          <a:bodyPr/>
          <a:lstStyle/>
          <a:p>
            <a:endParaRPr lang="en-US"/>
          </a:p>
        </p:txBody>
      </p:sp>
      <p:sp>
        <p:nvSpPr>
          <p:cNvPr id="8" name="Slide Number Placeholder 7">
            <a:extLst>
              <a:ext uri="{FF2B5EF4-FFF2-40B4-BE49-F238E27FC236}">
                <a16:creationId xmlns:a16="http://schemas.microsoft.com/office/drawing/2014/main" id="{2C22DD43-53B6-8EEE-F837-DA77A36E9AF3}"/>
              </a:ext>
            </a:extLst>
          </p:cNvPr>
          <p:cNvSpPr>
            <a:spLocks noGrp="1"/>
          </p:cNvSpPr>
          <p:nvPr>
            <p:ph type="sldNum" sz="quarter" idx="15"/>
          </p:nvPr>
        </p:nvSpPr>
        <p:spPr/>
        <p:txBody>
          <a:bodyPr/>
          <a:lstStyle/>
          <a:p>
            <a:fld id="{A6252A08-B62E-4848-A3A6-A215B0E9B12A}" type="slidenum">
              <a:rPr lang="en-GB" smtClean="0"/>
              <a:t>‹#›</a:t>
            </a:fld>
            <a:endParaRPr lang="en-GB"/>
          </a:p>
        </p:txBody>
      </p:sp>
    </p:spTree>
    <p:extLst>
      <p:ext uri="{BB962C8B-B14F-4D97-AF65-F5344CB8AC3E}">
        <p14:creationId xmlns:p14="http://schemas.microsoft.com/office/powerpoint/2010/main" val="310181499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2_STYLE 02">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sp>
        <p:nvSpPr>
          <p:cNvPr id="5" name="Espaço Reservado para Texto 12">
            <a:extLst>
              <a:ext uri="{FF2B5EF4-FFF2-40B4-BE49-F238E27FC236}">
                <a16:creationId xmlns:a16="http://schemas.microsoft.com/office/drawing/2014/main" id="{587F1C15-1BA6-548F-3A63-49D822259A0F}"/>
              </a:ext>
            </a:extLst>
          </p:cNvPr>
          <p:cNvSpPr>
            <a:spLocks noGrp="1"/>
          </p:cNvSpPr>
          <p:nvPr>
            <p:ph type="body" sz="quarter" idx="10" hasCustomPrompt="1"/>
          </p:nvPr>
        </p:nvSpPr>
        <p:spPr>
          <a:xfrm>
            <a:off x="654845" y="828676"/>
            <a:ext cx="18509301"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6" name="Espaço Reservado para Texto 12">
            <a:extLst>
              <a:ext uri="{FF2B5EF4-FFF2-40B4-BE49-F238E27FC236}">
                <a16:creationId xmlns:a16="http://schemas.microsoft.com/office/drawing/2014/main" id="{C6EB0B0A-BFAC-5210-2A08-F1F69BAEC731}"/>
              </a:ext>
            </a:extLst>
          </p:cNvPr>
          <p:cNvSpPr>
            <a:spLocks noGrp="1"/>
          </p:cNvSpPr>
          <p:nvPr>
            <p:ph type="body" sz="quarter" idx="12" hasCustomPrompt="1"/>
          </p:nvPr>
        </p:nvSpPr>
        <p:spPr>
          <a:xfrm>
            <a:off x="654845" y="1425576"/>
            <a:ext cx="18509301" cy="558800"/>
          </a:xfrm>
          <a:prstGeom prst="rect">
            <a:avLst/>
          </a:prstGeom>
        </p:spPr>
        <p:txBody>
          <a:bodyPr/>
          <a:lstStyle>
            <a:lvl1pPr marL="0" indent="0">
              <a:buFontTx/>
              <a:buNone/>
              <a:defRPr sz="2000"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4" name="TextBox 3">
            <a:extLst>
              <a:ext uri="{FF2B5EF4-FFF2-40B4-BE49-F238E27FC236}">
                <a16:creationId xmlns:a16="http://schemas.microsoft.com/office/drawing/2014/main" id="{2A84048A-9854-25A6-21AC-0238FB006208}"/>
              </a:ext>
            </a:extLst>
          </p:cNvPr>
          <p:cNvSpPr txBox="1"/>
          <p:nvPr userDrawn="1"/>
        </p:nvSpPr>
        <p:spPr>
          <a:xfrm>
            <a:off x="19672300" y="11010900"/>
            <a:ext cx="307976" cy="215444"/>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1400" noProof="0" smtClean="0">
                <a:solidFill>
                  <a:schemeClr val="tx2"/>
                </a:solidFill>
                <a:latin typeface="+mn-lt"/>
                <a:cs typeface="Aptos" panose="020B0004020202020204" pitchFamily="34" charset="0"/>
              </a:rPr>
              <a:pPr marL="0" indent="0" algn="r">
                <a:spcBef>
                  <a:spcPts val="450"/>
                </a:spcBef>
                <a:buSzPct val="100000"/>
                <a:buFont typeface="Arial"/>
                <a:buNone/>
              </a:pPr>
              <a:t>‹#›</a:t>
            </a:fld>
            <a:endParaRPr lang="en-US" sz="1400" noProof="0">
              <a:solidFill>
                <a:schemeClr val="tx2"/>
              </a:solidFill>
              <a:latin typeface="+mn-lt"/>
              <a:cs typeface="Aptos" panose="020B0004020202020204" pitchFamily="34" charset="0"/>
            </a:endParaRPr>
          </a:p>
        </p:txBody>
      </p:sp>
      <p:sp>
        <p:nvSpPr>
          <p:cNvPr id="2" name="Date Placeholder 1">
            <a:extLst>
              <a:ext uri="{FF2B5EF4-FFF2-40B4-BE49-F238E27FC236}">
                <a16:creationId xmlns:a16="http://schemas.microsoft.com/office/drawing/2014/main" id="{EDBC0B9C-E915-1BF2-6E91-D8589CC586B2}"/>
              </a:ext>
            </a:extLst>
          </p:cNvPr>
          <p:cNvSpPr>
            <a:spLocks noGrp="1"/>
          </p:cNvSpPr>
          <p:nvPr>
            <p:ph type="dt" sz="half" idx="13"/>
          </p:nvPr>
        </p:nvSpPr>
        <p:spPr/>
        <p:txBody>
          <a:bodyPr/>
          <a:lstStyle/>
          <a:p>
            <a:endParaRPr lang="en-US"/>
          </a:p>
        </p:txBody>
      </p:sp>
      <p:sp>
        <p:nvSpPr>
          <p:cNvPr id="7" name="Footer Placeholder 6">
            <a:extLst>
              <a:ext uri="{FF2B5EF4-FFF2-40B4-BE49-F238E27FC236}">
                <a16:creationId xmlns:a16="http://schemas.microsoft.com/office/drawing/2014/main" id="{7557C269-AB9E-0292-C217-4B0EFE07395B}"/>
              </a:ext>
            </a:extLst>
          </p:cNvPr>
          <p:cNvSpPr>
            <a:spLocks noGrp="1"/>
          </p:cNvSpPr>
          <p:nvPr>
            <p:ph type="ftr" sz="quarter" idx="14"/>
          </p:nvPr>
        </p:nvSpPr>
        <p:spPr/>
        <p:txBody>
          <a:bodyPr/>
          <a:lstStyle/>
          <a:p>
            <a:endParaRPr lang="en-US"/>
          </a:p>
        </p:txBody>
      </p:sp>
      <p:sp>
        <p:nvSpPr>
          <p:cNvPr id="8" name="Slide Number Placeholder 7">
            <a:extLst>
              <a:ext uri="{FF2B5EF4-FFF2-40B4-BE49-F238E27FC236}">
                <a16:creationId xmlns:a16="http://schemas.microsoft.com/office/drawing/2014/main" id="{FFFD5608-B014-F6E4-53A6-370D53112589}"/>
              </a:ext>
            </a:extLst>
          </p:cNvPr>
          <p:cNvSpPr>
            <a:spLocks noGrp="1"/>
          </p:cNvSpPr>
          <p:nvPr>
            <p:ph type="sldNum" sz="quarter" idx="15"/>
          </p:nvPr>
        </p:nvSpPr>
        <p:spPr/>
        <p:txBody>
          <a:bodyPr/>
          <a:lstStyle/>
          <a:p>
            <a:fld id="{A6252A08-B62E-4848-A3A6-A215B0E9B12A}" type="slidenum">
              <a:rPr lang="en-GB" smtClean="0"/>
              <a:t>‹#›</a:t>
            </a:fld>
            <a:endParaRPr lang="en-GB"/>
          </a:p>
        </p:txBody>
      </p:sp>
    </p:spTree>
    <p:extLst>
      <p:ext uri="{BB962C8B-B14F-4D97-AF65-F5344CB8AC3E}">
        <p14:creationId xmlns:p14="http://schemas.microsoft.com/office/powerpoint/2010/main" val="360279941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
        <p:nvSpPr>
          <p:cNvPr id="10" name="Espaço Reservado para Texto 12">
            <a:extLst>
              <a:ext uri="{FF2B5EF4-FFF2-40B4-BE49-F238E27FC236}">
                <a16:creationId xmlns:a16="http://schemas.microsoft.com/office/drawing/2014/main" id="{AB6E9ACB-B8E9-4A92-7167-B3EF1E666DBC}"/>
              </a:ext>
            </a:extLst>
          </p:cNvPr>
          <p:cNvSpPr>
            <a:spLocks noGrp="1"/>
          </p:cNvSpPr>
          <p:nvPr>
            <p:ph type="body" sz="quarter" idx="10" hasCustomPrompt="1"/>
          </p:nvPr>
        </p:nvSpPr>
        <p:spPr>
          <a:xfrm>
            <a:off x="654843" y="828676"/>
            <a:ext cx="18511201"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11" name="Espaço Reservado para Texto 12">
            <a:extLst>
              <a:ext uri="{FF2B5EF4-FFF2-40B4-BE49-F238E27FC236}">
                <a16:creationId xmlns:a16="http://schemas.microsoft.com/office/drawing/2014/main" id="{A30FFCFB-52B2-272B-763C-438B563B9FD0}"/>
              </a:ext>
            </a:extLst>
          </p:cNvPr>
          <p:cNvSpPr>
            <a:spLocks noGrp="1"/>
          </p:cNvSpPr>
          <p:nvPr>
            <p:ph type="body" sz="quarter" idx="13" hasCustomPrompt="1"/>
          </p:nvPr>
        </p:nvSpPr>
        <p:spPr>
          <a:xfrm>
            <a:off x="654843" y="1425576"/>
            <a:ext cx="18511201" cy="558800"/>
          </a:xfrm>
          <a:prstGeom prst="rect">
            <a:avLst/>
          </a:prstGeom>
        </p:spPr>
        <p:txBody>
          <a:bodyPr/>
          <a:lstStyle>
            <a:lvl1pPr marL="0" indent="0">
              <a:buFontTx/>
              <a:buNone/>
              <a:defRPr sz="2000"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2" name="Slide Number Placeholder 1">
            <a:extLst>
              <a:ext uri="{FF2B5EF4-FFF2-40B4-BE49-F238E27FC236}">
                <a16:creationId xmlns:a16="http://schemas.microsoft.com/office/drawing/2014/main" id="{D9DF76AF-1E8F-D68E-840D-838FB030E6DA}"/>
              </a:ext>
            </a:extLst>
          </p:cNvPr>
          <p:cNvSpPr>
            <a:spLocks noGrp="1"/>
          </p:cNvSpPr>
          <p:nvPr>
            <p:ph type="sldNum" sz="quarter" idx="14"/>
          </p:nvPr>
        </p:nvSpPr>
        <p:spPr/>
        <p:txBody>
          <a:bodyPr/>
          <a:lstStyle/>
          <a:p>
            <a:fld id="{660CA314-6EE4-4734-BE24-5A644D0E40C9}" type="slidenum">
              <a:rPr lang="en-GB" smtClean="0"/>
              <a:t>‹#›</a:t>
            </a:fld>
            <a:endParaRPr lang="en-GB"/>
          </a:p>
        </p:txBody>
      </p:sp>
    </p:spTree>
    <p:extLst>
      <p:ext uri="{BB962C8B-B14F-4D97-AF65-F5344CB8AC3E}">
        <p14:creationId xmlns:p14="http://schemas.microsoft.com/office/powerpoint/2010/main" val="270579789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60" y="9694841"/>
            <a:ext cx="18414787" cy="1141845"/>
          </a:xfrm>
          <a:prstGeom prst="rect">
            <a:avLst/>
          </a:prstGeom>
        </p:spPr>
      </p:pic>
      <p:sp>
        <p:nvSpPr>
          <p:cNvPr id="5" name="Espaço Reservado para Texto 12">
            <a:extLst>
              <a:ext uri="{FF2B5EF4-FFF2-40B4-BE49-F238E27FC236}">
                <a16:creationId xmlns:a16="http://schemas.microsoft.com/office/drawing/2014/main" id="{587F1C15-1BA6-548F-3A63-49D822259A0F}"/>
              </a:ext>
            </a:extLst>
          </p:cNvPr>
          <p:cNvSpPr>
            <a:spLocks noGrp="1"/>
          </p:cNvSpPr>
          <p:nvPr>
            <p:ph type="body" sz="quarter" idx="10" hasCustomPrompt="1"/>
          </p:nvPr>
        </p:nvSpPr>
        <p:spPr>
          <a:xfrm>
            <a:off x="654845" y="828676"/>
            <a:ext cx="18509301"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6" name="Espaço Reservado para Texto 12">
            <a:extLst>
              <a:ext uri="{FF2B5EF4-FFF2-40B4-BE49-F238E27FC236}">
                <a16:creationId xmlns:a16="http://schemas.microsoft.com/office/drawing/2014/main" id="{C6EB0B0A-BFAC-5210-2A08-F1F69BAEC731}"/>
              </a:ext>
            </a:extLst>
          </p:cNvPr>
          <p:cNvSpPr>
            <a:spLocks noGrp="1"/>
          </p:cNvSpPr>
          <p:nvPr>
            <p:ph type="body" sz="quarter" idx="12" hasCustomPrompt="1"/>
          </p:nvPr>
        </p:nvSpPr>
        <p:spPr>
          <a:xfrm>
            <a:off x="654845" y="1425576"/>
            <a:ext cx="18509301" cy="558800"/>
          </a:xfrm>
          <a:prstGeom prst="rect">
            <a:avLst/>
          </a:prstGeom>
        </p:spPr>
        <p:txBody>
          <a:bodyPr/>
          <a:lstStyle>
            <a:lvl1pPr marL="0" indent="0">
              <a:buFontTx/>
              <a:buNone/>
              <a:defRPr sz="2000"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7" name="Slide Number Placeholder 6">
            <a:extLst>
              <a:ext uri="{FF2B5EF4-FFF2-40B4-BE49-F238E27FC236}">
                <a16:creationId xmlns:a16="http://schemas.microsoft.com/office/drawing/2014/main" id="{27DC36A2-A924-BA2E-7D6A-394F8943DC62}"/>
              </a:ext>
            </a:extLst>
          </p:cNvPr>
          <p:cNvSpPr>
            <a:spLocks noGrp="1"/>
          </p:cNvSpPr>
          <p:nvPr>
            <p:ph type="sldNum" sz="quarter" idx="13"/>
          </p:nvPr>
        </p:nvSpPr>
        <p:spPr/>
        <p:txBody>
          <a:bodyPr/>
          <a:lstStyle/>
          <a:p>
            <a:fld id="{660CA314-6EE4-4734-BE24-5A644D0E40C9}" type="slidenum">
              <a:rPr lang="en-GB" smtClean="0"/>
              <a:t>‹#›</a:t>
            </a:fld>
            <a:endParaRPr lang="en-GB"/>
          </a:p>
        </p:txBody>
      </p:sp>
    </p:spTree>
    <p:extLst>
      <p:ext uri="{BB962C8B-B14F-4D97-AF65-F5344CB8AC3E}">
        <p14:creationId xmlns:p14="http://schemas.microsoft.com/office/powerpoint/2010/main" val="36989767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066728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53481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653402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962088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6641890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 Id="rId9" Type="http://schemas.openxmlformats.org/officeDocument/2006/relationships/image" Target="../media/image5.emf"/></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15.xml"/><Relationship Id="rId7"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9"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21.xml"/><Relationship Id="rId7" Type="http://schemas.openxmlformats.org/officeDocument/2006/relationships/theme" Target="../theme/theme4.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 Id="rId9" Type="http://schemas.openxmlformats.org/officeDocument/2006/relationships/image" Target="../media/image5.emf"/></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26.xml"/><Relationship Id="rId1" Type="http://schemas.openxmlformats.org/officeDocument/2006/relationships/slideLayout" Target="../slideLayouts/slideLayout2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6.xml"/><Relationship Id="rId1" Type="http://schemas.openxmlformats.org/officeDocument/2006/relationships/slideLayout" Target="../slideLayouts/slideLayout27.xml"/><Relationship Id="rId5" Type="http://schemas.openxmlformats.org/officeDocument/2006/relationships/image" Target="../media/image2.png"/><Relationship Id="rId4" Type="http://schemas.openxmlformats.org/officeDocument/2006/relationships/image" Target="../media/image8.emf"/></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29.xml"/><Relationship Id="rId1" Type="http://schemas.openxmlformats.org/officeDocument/2006/relationships/slideLayout" Target="../slideLayouts/slideLayout28.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2" Type="http://schemas.openxmlformats.org/officeDocument/2006/relationships/slideLayout" Target="../slideLayouts/slideLayout31.xml"/><Relationship Id="rId16" Type="http://schemas.openxmlformats.org/officeDocument/2006/relationships/theme" Target="../theme/theme8.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s>
</file>

<file path=ppt/slideMasters/_rels/slideMaster9.xml.rels><?xml version="1.0" encoding="UTF-8" standalone="yes"?>
<Relationships xmlns="http://schemas.openxmlformats.org/package/2006/relationships"><Relationship Id="rId3" Type="http://schemas.openxmlformats.org/officeDocument/2006/relationships/theme" Target="../theme/theme9.xml"/><Relationship Id="rId2" Type="http://schemas.openxmlformats.org/officeDocument/2006/relationships/slideLayout" Target="../slideLayouts/slideLayout46.xml"/><Relationship Id="rId1"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dirty="0">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8"/>
          <a:stretch>
            <a:fillRect/>
          </a:stretch>
        </p:blipFill>
        <p:spPr>
          <a:xfrm>
            <a:off x="15124022" y="751246"/>
            <a:ext cx="4225956" cy="1077204"/>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9"/>
          <a:stretch>
            <a:fillRect/>
          </a:stretch>
        </p:blipFill>
        <p:spPr>
          <a:xfrm>
            <a:off x="726978" y="9333565"/>
            <a:ext cx="3690966" cy="1141845"/>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 id="2147483688" r:id="rId2"/>
    <p:sldLayoutId id="2147483689" r:id="rId3"/>
    <p:sldLayoutId id="2147483690" r:id="rId4"/>
    <p:sldLayoutId id="2147483691" r:id="rId5"/>
    <p:sldLayoutId id="2147483692"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445358318"/>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D9AF0F01-5FF9-F09C-DDB3-0C0AB315ADC3}"/>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dirty="0"/>
          </a:p>
        </p:txBody>
      </p:sp>
      <p:pic>
        <p:nvPicPr>
          <p:cNvPr id="9" name="Picture 39">
            <a:extLst>
              <a:ext uri="{FF2B5EF4-FFF2-40B4-BE49-F238E27FC236}">
                <a16:creationId xmlns:a16="http://schemas.microsoft.com/office/drawing/2014/main" id="{759ACAD1-D133-C1E0-8B20-C493A7651410}"/>
              </a:ext>
            </a:extLst>
          </p:cNvPr>
          <p:cNvPicPr>
            <a:picLocks noChangeAspect="1"/>
          </p:cNvPicPr>
          <p:nvPr userDrawn="1"/>
        </p:nvPicPr>
        <p:blipFill>
          <a:blip r:embed="rId8"/>
          <a:stretch>
            <a:fillRect/>
          </a:stretch>
        </p:blipFill>
        <p:spPr>
          <a:xfrm>
            <a:off x="733699" y="751246"/>
            <a:ext cx="4225956" cy="1077204"/>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77A7B19E-E40A-E314-E4D6-9DDE45399BB0}"/>
              </a:ext>
            </a:extLst>
          </p:cNvPr>
          <p:cNvPicPr>
            <a:picLocks noChangeAspect="1"/>
          </p:cNvPicPr>
          <p:nvPr userDrawn="1"/>
        </p:nvPicPr>
        <p:blipFill>
          <a:blip r:embed="rId9"/>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2251778348"/>
      </p:ext>
    </p:extLst>
  </p:cSld>
  <p:clrMap bg1="lt1" tx1="dk1" bg2="lt2" tx2="dk2" accent1="accent1" accent2="accent2" accent3="accent3" accent4="accent4" accent5="accent5" accent6="accent6" hlink="hlink" folHlink="folHlink"/>
  <p:sldLayoutIdLst>
    <p:sldLayoutId id="2147483712" r:id="rId1"/>
    <p:sldLayoutId id="2147483722" r:id="rId2"/>
    <p:sldLayoutId id="2147483711" r:id="rId3"/>
    <p:sldLayoutId id="2147483713" r:id="rId4"/>
    <p:sldLayoutId id="2147483714" r:id="rId5"/>
    <p:sldLayoutId id="2147483715"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4" descr="A black background with blue text&#10;&#10;Description automatically generated">
            <a:extLst>
              <a:ext uri="{FF2B5EF4-FFF2-40B4-BE49-F238E27FC236}">
                <a16:creationId xmlns:a16="http://schemas.microsoft.com/office/drawing/2014/main" id="{25C07BA3-9066-96C0-1A4F-39B4D3E15B4A}"/>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3" name="Picture 6">
            <a:extLst>
              <a:ext uri="{FF2B5EF4-FFF2-40B4-BE49-F238E27FC236}">
                <a16:creationId xmlns:a16="http://schemas.microsoft.com/office/drawing/2014/main" id="{65A37F4B-86DB-56EB-30D3-272527875853}"/>
              </a:ext>
            </a:extLst>
          </p:cNvPr>
          <p:cNvPicPr>
            <a:picLocks noChangeAspect="1"/>
          </p:cNvPicPr>
          <p:nvPr userDrawn="1"/>
        </p:nvPicPr>
        <p:blipFill>
          <a:blip r:embed="rId9"/>
          <a:stretch>
            <a:fillRect/>
          </a:stretch>
        </p:blipFill>
        <p:spPr>
          <a:xfrm>
            <a:off x="701699" y="739755"/>
            <a:ext cx="4321548" cy="1101571"/>
          </a:xfrm>
          <a:prstGeom prst="rect">
            <a:avLst/>
          </a:prstGeom>
        </p:spPr>
      </p:pic>
    </p:spTree>
    <p:extLst>
      <p:ext uri="{BB962C8B-B14F-4D97-AF65-F5344CB8AC3E}">
        <p14:creationId xmlns:p14="http://schemas.microsoft.com/office/powerpoint/2010/main" val="1095305777"/>
      </p:ext>
    </p:extLst>
  </p:cSld>
  <p:clrMap bg1="lt1" tx1="dk1" bg2="lt2" tx2="dk2" accent1="accent1" accent2="accent2" accent3="accent3" accent4="accent4" accent5="accent5" accent6="accent6" hlink="hlink" folHlink="folHlink"/>
  <p:sldLayoutIdLst>
    <p:sldLayoutId id="2147483717" r:id="rId1"/>
    <p:sldLayoutId id="2147483723" r:id="rId2"/>
    <p:sldLayoutId id="2147483718" r:id="rId3"/>
    <p:sldLayoutId id="2147483719" r:id="rId4"/>
    <p:sldLayoutId id="2147483720" r:id="rId5"/>
    <p:sldLayoutId id="2147483721"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0263380"/>
      </p:ext>
    </p:extLst>
  </p:cSld>
  <p:clrMap bg1="lt1" tx1="dk1" bg2="lt2" tx2="dk2" accent1="accent1" accent2="accent2" accent3="accent3" accent4="accent4" accent5="accent5" accent6="accent6" hlink="hlink" folHlink="folHlink"/>
  <p:sldLayoutIdLst>
    <p:sldLayoutId id="2147483725" r:id="rId1"/>
    <p:sldLayoutId id="214748372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CC6DF583-6229-4B21-6A6F-414DD652D88E}"/>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dirty="0"/>
          </a:p>
        </p:txBody>
      </p:sp>
      <p:pic>
        <p:nvPicPr>
          <p:cNvPr id="4" name="Picture 45">
            <a:extLst>
              <a:ext uri="{FF2B5EF4-FFF2-40B4-BE49-F238E27FC236}">
                <a16:creationId xmlns:a16="http://schemas.microsoft.com/office/drawing/2014/main" id="{352CB714-0D0D-0137-2145-4628998E3503}"/>
              </a:ext>
            </a:extLst>
          </p:cNvPr>
          <p:cNvPicPr>
            <a:picLocks noChangeAspect="1"/>
          </p:cNvPicPr>
          <p:nvPr userDrawn="1"/>
        </p:nvPicPr>
        <p:blipFill>
          <a:blip r:embed="rId3"/>
          <a:stretch>
            <a:fillRect/>
          </a:stretch>
        </p:blipFill>
        <p:spPr>
          <a:xfrm>
            <a:off x="15124022" y="751246"/>
            <a:ext cx="4225956" cy="1077204"/>
          </a:xfrm>
          <a:prstGeom prst="rect">
            <a:avLst/>
          </a:prstGeom>
        </p:spPr>
      </p:pic>
      <p:pic>
        <p:nvPicPr>
          <p:cNvPr id="5" name="Picture 4">
            <a:extLst>
              <a:ext uri="{FF2B5EF4-FFF2-40B4-BE49-F238E27FC236}">
                <a16:creationId xmlns:a16="http://schemas.microsoft.com/office/drawing/2014/main" id="{6615C335-F55A-4D1C-A863-0249996E00C5}"/>
              </a:ext>
            </a:extLst>
          </p:cNvPr>
          <p:cNvPicPr>
            <a:picLocks noChangeAspect="1"/>
          </p:cNvPicPr>
          <p:nvPr userDrawn="1"/>
        </p:nvPicPr>
        <p:blipFill>
          <a:blip r:embed="rId4"/>
          <a:stretch>
            <a:fillRect/>
          </a:stretch>
        </p:blipFill>
        <p:spPr>
          <a:xfrm rot="10605549">
            <a:off x="10778872" y="4057117"/>
            <a:ext cx="11139024" cy="9093968"/>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77F5684F-D2B3-6F5A-1982-4E939AFFA590}"/>
              </a:ext>
            </a:extLst>
          </p:cNvPr>
          <p:cNvPicPr>
            <a:picLocks noChangeAspect="1"/>
          </p:cNvPicPr>
          <p:nvPr userDrawn="1"/>
        </p:nvPicPr>
        <p:blipFill>
          <a:blip r:embed="rId5"/>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654077253"/>
      </p:ext>
    </p:extLst>
  </p:cSld>
  <p:clrMap bg1="lt1" tx1="dk1" bg2="lt2" tx2="dk2" accent1="accent1" accent2="accent2" accent3="accent3" accent4="accent4" accent5="accent5" accent6="accent6" hlink="hlink" folHlink="folHlink"/>
  <p:sldLayoutIdLst>
    <p:sldLayoutId id="2147483730" r:id="rId1"/>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2104791"/>
      </p:ext>
    </p:extLst>
  </p:cSld>
  <p:clrMap bg1="lt1" tx1="dk1" bg2="lt2" tx2="dk2" accent1="accent1" accent2="accent2" accent3="accent3" accent4="accent4" accent5="accent5" accent6="accent6" hlink="hlink" folHlink="folHlink"/>
  <p:sldLayoutIdLst>
    <p:sldLayoutId id="2147483732" r:id="rId1"/>
    <p:sldLayoutId id="2147483733" r:id="rId2"/>
  </p:sldLayoutIdLst>
  <p:txStyles>
    <p:titleStyle>
      <a:lvl1pPr algn="l" defTabSz="914413"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3" indent="-228603" algn="l" defTabSz="914413" rtl="0" eaLnBrk="1" latinLnBrk="0" hangingPunct="1">
        <a:lnSpc>
          <a:spcPct val="90000"/>
        </a:lnSpc>
        <a:spcBef>
          <a:spcPts val="999"/>
        </a:spcBef>
        <a:buFont typeface="Arial" panose="020B0604020202020204" pitchFamily="34" charset="0"/>
        <a:buChar char="•"/>
        <a:defRPr sz="2800" kern="1200">
          <a:solidFill>
            <a:schemeClr val="tx1"/>
          </a:solidFill>
          <a:latin typeface="+mn-lt"/>
          <a:ea typeface="+mn-ea"/>
          <a:cs typeface="+mn-cs"/>
        </a:defRPr>
      </a:lvl1pPr>
      <a:lvl2pPr marL="685810" indent="-228603" algn="l" defTabSz="914413" rtl="0" eaLnBrk="1" latinLnBrk="0" hangingPunct="1">
        <a:lnSpc>
          <a:spcPct val="90000"/>
        </a:lnSpc>
        <a:spcBef>
          <a:spcPts val="500"/>
        </a:spcBef>
        <a:buFont typeface="Arial" panose="020B0604020202020204" pitchFamily="34" charset="0"/>
        <a:buChar char="•"/>
        <a:defRPr sz="2399" kern="1200">
          <a:solidFill>
            <a:schemeClr val="tx1"/>
          </a:solidFill>
          <a:latin typeface="+mn-lt"/>
          <a:ea typeface="+mn-ea"/>
          <a:cs typeface="+mn-cs"/>
        </a:defRPr>
      </a:lvl2pPr>
      <a:lvl3pPr marL="1143016" indent="-228603" algn="l" defTabSz="91441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22" indent="-228603" algn="l" defTabSz="914413"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4pPr>
      <a:lvl5pPr marL="2057429" indent="-228603" algn="l" defTabSz="914413"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5pPr>
      <a:lvl6pPr marL="2514635" indent="-228603" algn="l" defTabSz="914413"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6pPr>
      <a:lvl7pPr marL="2971843" indent="-228603" algn="l" defTabSz="914413"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7pPr>
      <a:lvl8pPr marL="3429049" indent="-228603" algn="l" defTabSz="914413"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8pPr>
      <a:lvl9pPr marL="3886256" indent="-228603" algn="l" defTabSz="914413"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9pPr>
    </p:bodyStyle>
    <p:otherStyle>
      <a:defPPr>
        <a:defRPr lang="pt-BR"/>
      </a:defPPr>
      <a:lvl1pPr marL="0" algn="l" defTabSz="914413" rtl="0" eaLnBrk="1" latinLnBrk="0" hangingPunct="1">
        <a:defRPr sz="1801" kern="1200">
          <a:solidFill>
            <a:schemeClr val="tx1"/>
          </a:solidFill>
          <a:latin typeface="+mn-lt"/>
          <a:ea typeface="+mn-ea"/>
          <a:cs typeface="+mn-cs"/>
        </a:defRPr>
      </a:lvl1pPr>
      <a:lvl2pPr marL="457206" algn="l" defTabSz="914413" rtl="0" eaLnBrk="1" latinLnBrk="0" hangingPunct="1">
        <a:defRPr sz="1801" kern="1200">
          <a:solidFill>
            <a:schemeClr val="tx1"/>
          </a:solidFill>
          <a:latin typeface="+mn-lt"/>
          <a:ea typeface="+mn-ea"/>
          <a:cs typeface="+mn-cs"/>
        </a:defRPr>
      </a:lvl2pPr>
      <a:lvl3pPr marL="914413" algn="l" defTabSz="914413" rtl="0" eaLnBrk="1" latinLnBrk="0" hangingPunct="1">
        <a:defRPr sz="1801" kern="1200">
          <a:solidFill>
            <a:schemeClr val="tx1"/>
          </a:solidFill>
          <a:latin typeface="+mn-lt"/>
          <a:ea typeface="+mn-ea"/>
          <a:cs typeface="+mn-cs"/>
        </a:defRPr>
      </a:lvl3pPr>
      <a:lvl4pPr marL="1371619" algn="l" defTabSz="914413" rtl="0" eaLnBrk="1" latinLnBrk="0" hangingPunct="1">
        <a:defRPr sz="1801" kern="1200">
          <a:solidFill>
            <a:schemeClr val="tx1"/>
          </a:solidFill>
          <a:latin typeface="+mn-lt"/>
          <a:ea typeface="+mn-ea"/>
          <a:cs typeface="+mn-cs"/>
        </a:defRPr>
      </a:lvl4pPr>
      <a:lvl5pPr marL="1828826" algn="l" defTabSz="914413" rtl="0" eaLnBrk="1" latinLnBrk="0" hangingPunct="1">
        <a:defRPr sz="1801" kern="1200">
          <a:solidFill>
            <a:schemeClr val="tx1"/>
          </a:solidFill>
          <a:latin typeface="+mn-lt"/>
          <a:ea typeface="+mn-ea"/>
          <a:cs typeface="+mn-cs"/>
        </a:defRPr>
      </a:lvl5pPr>
      <a:lvl6pPr marL="2286032" algn="l" defTabSz="914413" rtl="0" eaLnBrk="1" latinLnBrk="0" hangingPunct="1">
        <a:defRPr sz="1801" kern="1200">
          <a:solidFill>
            <a:schemeClr val="tx1"/>
          </a:solidFill>
          <a:latin typeface="+mn-lt"/>
          <a:ea typeface="+mn-ea"/>
          <a:cs typeface="+mn-cs"/>
        </a:defRPr>
      </a:lvl6pPr>
      <a:lvl7pPr marL="2743238" algn="l" defTabSz="914413" rtl="0" eaLnBrk="1" latinLnBrk="0" hangingPunct="1">
        <a:defRPr sz="1801" kern="1200">
          <a:solidFill>
            <a:schemeClr val="tx1"/>
          </a:solidFill>
          <a:latin typeface="+mn-lt"/>
          <a:ea typeface="+mn-ea"/>
          <a:cs typeface="+mn-cs"/>
        </a:defRPr>
      </a:lvl7pPr>
      <a:lvl8pPr marL="3200446" algn="l" defTabSz="914413" rtl="0" eaLnBrk="1" latinLnBrk="0" hangingPunct="1">
        <a:defRPr sz="1801" kern="1200">
          <a:solidFill>
            <a:schemeClr val="tx1"/>
          </a:solidFill>
          <a:latin typeface="+mn-lt"/>
          <a:ea typeface="+mn-ea"/>
          <a:cs typeface="+mn-cs"/>
        </a:defRPr>
      </a:lvl8pPr>
      <a:lvl9pPr marL="3657653" algn="l" defTabSz="914413" rtl="0" eaLnBrk="1" latinLnBrk="0" hangingPunct="1">
        <a:defRPr sz="1801"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B008D94-F7A9-7EEC-7FCE-980B2160CFE3}"/>
              </a:ext>
            </a:extLst>
          </p:cNvPr>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90C3ACC-2C6A-C558-AFB5-6F3F3CAEAB38}"/>
              </a:ext>
            </a:extLst>
          </p:cNvPr>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F7082BA-0722-8044-7AFF-EC9619EF44A1}"/>
              </a:ext>
            </a:extLst>
          </p:cNvPr>
          <p:cNvSpPr>
            <a:spLocks noGrp="1"/>
          </p:cNvSpPr>
          <p:nvPr>
            <p:ph type="dt" sz="half" idx="2"/>
          </p:nvPr>
        </p:nvSpPr>
        <p:spPr>
          <a:xfrm>
            <a:off x="1382266" y="10482093"/>
            <a:ext cx="4523780" cy="602118"/>
          </a:xfrm>
          <a:prstGeom prst="rect">
            <a:avLst/>
          </a:prstGeom>
        </p:spPr>
        <p:txBody>
          <a:bodyPr vert="horz" lIns="91440" tIns="45720" rIns="91440" bIns="45720" rtlCol="0" anchor="ctr"/>
          <a:lstStyle>
            <a:lvl1pPr algn="l">
              <a:defRPr sz="1979">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1CD2568C-3542-2D98-1391-FDC4CB1DF50F}"/>
              </a:ext>
            </a:extLst>
          </p:cNvPr>
          <p:cNvSpPr>
            <a:spLocks noGrp="1"/>
          </p:cNvSpPr>
          <p:nvPr>
            <p:ph type="ftr" sz="quarter" idx="3"/>
          </p:nvPr>
        </p:nvSpPr>
        <p:spPr>
          <a:xfrm>
            <a:off x="6660009" y="10482093"/>
            <a:ext cx="6785670" cy="602118"/>
          </a:xfrm>
          <a:prstGeom prst="rect">
            <a:avLst/>
          </a:prstGeom>
        </p:spPr>
        <p:txBody>
          <a:bodyPr vert="horz" lIns="91440" tIns="45720" rIns="91440" bIns="45720" rtlCol="0" anchor="ctr"/>
          <a:lstStyle>
            <a:lvl1pPr algn="ctr">
              <a:defRPr sz="1979">
                <a:solidFill>
                  <a:schemeClr val="tx1">
                    <a:tint val="75000"/>
                  </a:schemeClr>
                </a:solidFill>
              </a:defRPr>
            </a:lvl1pPr>
          </a:lstStyle>
          <a:p>
            <a:endParaRPr lang="en-US"/>
          </a:p>
        </p:txBody>
      </p:sp>
      <p:sp>
        <p:nvSpPr>
          <p:cNvPr id="8" name="Rectangle 7">
            <a:extLst>
              <a:ext uri="{FF2B5EF4-FFF2-40B4-BE49-F238E27FC236}">
                <a16:creationId xmlns:a16="http://schemas.microsoft.com/office/drawing/2014/main" id="{A55FBE87-EE71-C06A-8D94-3DA61B3B68EB}"/>
              </a:ext>
            </a:extLst>
          </p:cNvPr>
          <p:cNvSpPr/>
          <p:nvPr userDrawn="1"/>
        </p:nvSpPr>
        <p:spPr>
          <a:xfrm>
            <a:off x="6800674" y="154886"/>
            <a:ext cx="6504340" cy="19954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14" b="1">
                <a:solidFill>
                  <a:srgbClr val="FF0000"/>
                </a:solidFill>
              </a:rPr>
              <a:t>Draft for Discussion</a:t>
            </a:r>
          </a:p>
        </p:txBody>
      </p:sp>
      <p:sp>
        <p:nvSpPr>
          <p:cNvPr id="6" name="Slide Number Placeholder 5">
            <a:extLst>
              <a:ext uri="{FF2B5EF4-FFF2-40B4-BE49-F238E27FC236}">
                <a16:creationId xmlns:a16="http://schemas.microsoft.com/office/drawing/2014/main" id="{EE362155-48A9-6530-8857-A4D3EA13DE8B}"/>
              </a:ext>
            </a:extLst>
          </p:cNvPr>
          <p:cNvSpPr>
            <a:spLocks noGrp="1"/>
          </p:cNvSpPr>
          <p:nvPr>
            <p:ph type="sldNum" sz="quarter" idx="4"/>
          </p:nvPr>
        </p:nvSpPr>
        <p:spPr>
          <a:xfrm>
            <a:off x="14199642" y="10482093"/>
            <a:ext cx="4523780" cy="602118"/>
          </a:xfrm>
          <a:prstGeom prst="rect">
            <a:avLst/>
          </a:prstGeom>
        </p:spPr>
        <p:txBody>
          <a:bodyPr vert="horz" lIns="91440" tIns="45720" rIns="91440" bIns="45720" rtlCol="0" anchor="ctr"/>
          <a:lstStyle>
            <a:lvl1pPr algn="r">
              <a:defRPr sz="1979">
                <a:solidFill>
                  <a:schemeClr val="tx1">
                    <a:tint val="82000"/>
                  </a:schemeClr>
                </a:solidFill>
              </a:defRPr>
            </a:lvl1pPr>
          </a:lstStyle>
          <a:p>
            <a:fld id="{A6252A08-B62E-4848-A3A6-A215B0E9B12A}" type="slidenum">
              <a:rPr lang="en-GB" smtClean="0"/>
              <a:t>‹#›</a:t>
            </a:fld>
            <a:endParaRPr lang="en-GB"/>
          </a:p>
        </p:txBody>
      </p:sp>
    </p:spTree>
    <p:extLst>
      <p:ext uri="{BB962C8B-B14F-4D97-AF65-F5344CB8AC3E}">
        <p14:creationId xmlns:p14="http://schemas.microsoft.com/office/powerpoint/2010/main" val="1033875873"/>
      </p:ext>
    </p:extLst>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 id="2147483746" r:id="rId12"/>
    <p:sldLayoutId id="2147483747" r:id="rId13"/>
    <p:sldLayoutId id="2147483748" r:id="rId14"/>
    <p:sldLayoutId id="2147483749" r:id="rId15"/>
  </p:sldLayoutIdLst>
  <p:hf hdr="0" ftr="0" dt="0"/>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2A31244-9633-782F-C177-68E0EB75633D}"/>
              </a:ext>
            </a:extLst>
          </p:cNvPr>
          <p:cNvSpPr txBox="1"/>
          <p:nvPr userDrawn="1"/>
        </p:nvSpPr>
        <p:spPr>
          <a:xfrm>
            <a:off x="5026422" y="0"/>
            <a:ext cx="10052844" cy="371512"/>
          </a:xfrm>
          <a:prstGeom prst="rect">
            <a:avLst/>
          </a:prstGeom>
          <a:noFill/>
        </p:spPr>
        <p:txBody>
          <a:bodyPr wrap="square">
            <a:spAutoFit/>
          </a:bodyPr>
          <a:lstStyle/>
          <a:p>
            <a:pPr algn="ctr"/>
            <a:r>
              <a:rPr lang="en-GB" sz="1814" b="1">
                <a:solidFill>
                  <a:srgbClr val="FF0000"/>
                </a:solidFill>
              </a:rPr>
              <a:t>Draft for Discussion</a:t>
            </a:r>
          </a:p>
        </p:txBody>
      </p:sp>
      <p:sp>
        <p:nvSpPr>
          <p:cNvPr id="3" name="Slide Number Placeholder 2">
            <a:extLst>
              <a:ext uri="{FF2B5EF4-FFF2-40B4-BE49-F238E27FC236}">
                <a16:creationId xmlns:a16="http://schemas.microsoft.com/office/drawing/2014/main" id="{4F089301-33FB-7265-FD74-9FCC0410821D}"/>
              </a:ext>
            </a:extLst>
          </p:cNvPr>
          <p:cNvSpPr>
            <a:spLocks noGrp="1"/>
          </p:cNvSpPr>
          <p:nvPr>
            <p:ph type="sldNum" sz="quarter" idx="4"/>
          </p:nvPr>
        </p:nvSpPr>
        <p:spPr>
          <a:xfrm>
            <a:off x="14199642" y="10482093"/>
            <a:ext cx="4523780" cy="602118"/>
          </a:xfrm>
          <a:prstGeom prst="rect">
            <a:avLst/>
          </a:prstGeom>
        </p:spPr>
        <p:txBody>
          <a:bodyPr vert="horz" lIns="91440" tIns="45720" rIns="91440" bIns="45720" rtlCol="0" anchor="ctr"/>
          <a:lstStyle>
            <a:lvl1pPr algn="r">
              <a:defRPr sz="1979">
                <a:solidFill>
                  <a:schemeClr val="tx1">
                    <a:tint val="82000"/>
                  </a:schemeClr>
                </a:solidFill>
              </a:defRPr>
            </a:lvl1pPr>
          </a:lstStyle>
          <a:p>
            <a:fld id="{660CA314-6EE4-4734-BE24-5A644D0E40C9}" type="slidenum">
              <a:rPr lang="en-GB" smtClean="0"/>
              <a:t>‹#›</a:t>
            </a:fld>
            <a:endParaRPr lang="en-GB"/>
          </a:p>
        </p:txBody>
      </p:sp>
    </p:spTree>
    <p:extLst>
      <p:ext uri="{BB962C8B-B14F-4D97-AF65-F5344CB8AC3E}">
        <p14:creationId xmlns:p14="http://schemas.microsoft.com/office/powerpoint/2010/main" val="1588711286"/>
      </p:ext>
    </p:extLst>
  </p:cSld>
  <p:clrMap bg1="lt1" tx1="dk1" bg2="lt2" tx2="dk2" accent1="accent1" accent2="accent2" accent3="accent3" accent4="accent4" accent5="accent5" accent6="accent6" hlink="hlink" folHlink="folHlink"/>
  <p:sldLayoutIdLst>
    <p:sldLayoutId id="2147483751" r:id="rId1"/>
    <p:sldLayoutId id="2147483752" r:id="rId2"/>
  </p:sldLayoutIdLst>
  <p:hf hdr="0" ftr="0" dt="0"/>
  <p:txStyles>
    <p:titleStyle>
      <a:lvl1pPr algn="l" defTabSz="914413"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3" indent="-228603" algn="l" defTabSz="914413" rtl="0" eaLnBrk="1" latinLnBrk="0" hangingPunct="1">
        <a:lnSpc>
          <a:spcPct val="90000"/>
        </a:lnSpc>
        <a:spcBef>
          <a:spcPts val="999"/>
        </a:spcBef>
        <a:buFont typeface="Arial" panose="020B0604020202020204" pitchFamily="34" charset="0"/>
        <a:buChar char="•"/>
        <a:defRPr sz="2800" kern="1200">
          <a:solidFill>
            <a:schemeClr val="tx1"/>
          </a:solidFill>
          <a:latin typeface="+mn-lt"/>
          <a:ea typeface="+mn-ea"/>
          <a:cs typeface="+mn-cs"/>
        </a:defRPr>
      </a:lvl1pPr>
      <a:lvl2pPr marL="685810" indent="-228603" algn="l" defTabSz="914413" rtl="0" eaLnBrk="1" latinLnBrk="0" hangingPunct="1">
        <a:lnSpc>
          <a:spcPct val="90000"/>
        </a:lnSpc>
        <a:spcBef>
          <a:spcPts val="500"/>
        </a:spcBef>
        <a:buFont typeface="Arial" panose="020B0604020202020204" pitchFamily="34" charset="0"/>
        <a:buChar char="•"/>
        <a:defRPr sz="2399" kern="1200">
          <a:solidFill>
            <a:schemeClr val="tx1"/>
          </a:solidFill>
          <a:latin typeface="+mn-lt"/>
          <a:ea typeface="+mn-ea"/>
          <a:cs typeface="+mn-cs"/>
        </a:defRPr>
      </a:lvl2pPr>
      <a:lvl3pPr marL="1143016" indent="-228603" algn="l" defTabSz="91441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22" indent="-228603" algn="l" defTabSz="914413"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4pPr>
      <a:lvl5pPr marL="2057429" indent="-228603" algn="l" defTabSz="914413"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5pPr>
      <a:lvl6pPr marL="2514635" indent="-228603" algn="l" defTabSz="914413"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6pPr>
      <a:lvl7pPr marL="2971843" indent="-228603" algn="l" defTabSz="914413"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7pPr>
      <a:lvl8pPr marL="3429049" indent="-228603" algn="l" defTabSz="914413"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8pPr>
      <a:lvl9pPr marL="3886256" indent="-228603" algn="l" defTabSz="914413"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9pPr>
    </p:bodyStyle>
    <p:otherStyle>
      <a:defPPr>
        <a:defRPr lang="pt-BR"/>
      </a:defPPr>
      <a:lvl1pPr marL="0" algn="l" defTabSz="914413" rtl="0" eaLnBrk="1" latinLnBrk="0" hangingPunct="1">
        <a:defRPr sz="1801" kern="1200">
          <a:solidFill>
            <a:schemeClr val="tx1"/>
          </a:solidFill>
          <a:latin typeface="+mn-lt"/>
          <a:ea typeface="+mn-ea"/>
          <a:cs typeface="+mn-cs"/>
        </a:defRPr>
      </a:lvl1pPr>
      <a:lvl2pPr marL="457206" algn="l" defTabSz="914413" rtl="0" eaLnBrk="1" latinLnBrk="0" hangingPunct="1">
        <a:defRPr sz="1801" kern="1200">
          <a:solidFill>
            <a:schemeClr val="tx1"/>
          </a:solidFill>
          <a:latin typeface="+mn-lt"/>
          <a:ea typeface="+mn-ea"/>
          <a:cs typeface="+mn-cs"/>
        </a:defRPr>
      </a:lvl2pPr>
      <a:lvl3pPr marL="914413" algn="l" defTabSz="914413" rtl="0" eaLnBrk="1" latinLnBrk="0" hangingPunct="1">
        <a:defRPr sz="1801" kern="1200">
          <a:solidFill>
            <a:schemeClr val="tx1"/>
          </a:solidFill>
          <a:latin typeface="+mn-lt"/>
          <a:ea typeface="+mn-ea"/>
          <a:cs typeface="+mn-cs"/>
        </a:defRPr>
      </a:lvl3pPr>
      <a:lvl4pPr marL="1371619" algn="l" defTabSz="914413" rtl="0" eaLnBrk="1" latinLnBrk="0" hangingPunct="1">
        <a:defRPr sz="1801" kern="1200">
          <a:solidFill>
            <a:schemeClr val="tx1"/>
          </a:solidFill>
          <a:latin typeface="+mn-lt"/>
          <a:ea typeface="+mn-ea"/>
          <a:cs typeface="+mn-cs"/>
        </a:defRPr>
      </a:lvl4pPr>
      <a:lvl5pPr marL="1828826" algn="l" defTabSz="914413" rtl="0" eaLnBrk="1" latinLnBrk="0" hangingPunct="1">
        <a:defRPr sz="1801" kern="1200">
          <a:solidFill>
            <a:schemeClr val="tx1"/>
          </a:solidFill>
          <a:latin typeface="+mn-lt"/>
          <a:ea typeface="+mn-ea"/>
          <a:cs typeface="+mn-cs"/>
        </a:defRPr>
      </a:lvl5pPr>
      <a:lvl6pPr marL="2286032" algn="l" defTabSz="914413" rtl="0" eaLnBrk="1" latinLnBrk="0" hangingPunct="1">
        <a:defRPr sz="1801" kern="1200">
          <a:solidFill>
            <a:schemeClr val="tx1"/>
          </a:solidFill>
          <a:latin typeface="+mn-lt"/>
          <a:ea typeface="+mn-ea"/>
          <a:cs typeface="+mn-cs"/>
        </a:defRPr>
      </a:lvl6pPr>
      <a:lvl7pPr marL="2743238" algn="l" defTabSz="914413" rtl="0" eaLnBrk="1" latinLnBrk="0" hangingPunct="1">
        <a:defRPr sz="1801" kern="1200">
          <a:solidFill>
            <a:schemeClr val="tx1"/>
          </a:solidFill>
          <a:latin typeface="+mn-lt"/>
          <a:ea typeface="+mn-ea"/>
          <a:cs typeface="+mn-cs"/>
        </a:defRPr>
      </a:lvl7pPr>
      <a:lvl8pPr marL="3200446" algn="l" defTabSz="914413" rtl="0" eaLnBrk="1" latinLnBrk="0" hangingPunct="1">
        <a:defRPr sz="1801" kern="1200">
          <a:solidFill>
            <a:schemeClr val="tx1"/>
          </a:solidFill>
          <a:latin typeface="+mn-lt"/>
          <a:ea typeface="+mn-ea"/>
          <a:cs typeface="+mn-cs"/>
        </a:defRPr>
      </a:lvl8pPr>
      <a:lvl9pPr marL="3657653" algn="l" defTabSz="914413" rtl="0" eaLnBrk="1" latinLnBrk="0" hangingPunct="1">
        <a:defRPr sz="18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26.xml"/><Relationship Id="rId4" Type="http://schemas.openxmlformats.org/officeDocument/2006/relationships/image" Target="../media/image28.emf"/></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3.xml"/><Relationship Id="rId1" Type="http://schemas.openxmlformats.org/officeDocument/2006/relationships/slideLayout" Target="../slideLayouts/slideLayout26.xml"/><Relationship Id="rId4" Type="http://schemas.openxmlformats.org/officeDocument/2006/relationships/image" Target="../media/image16.emf"/></Relationships>
</file>

<file path=ppt/slides/_rels/slide4.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4.xml"/><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26.xml"/><Relationship Id="rId5" Type="http://schemas.openxmlformats.org/officeDocument/2006/relationships/image" Target="../media/image21.emf"/><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7.xml"/><Relationship Id="rId1" Type="http://schemas.openxmlformats.org/officeDocument/2006/relationships/slideLayout" Target="../slideLayouts/slideLayout26.xml"/><Relationship Id="rId5" Type="http://schemas.openxmlformats.org/officeDocument/2006/relationships/image" Target="../media/image24.emf"/><Relationship Id="rId4" Type="http://schemas.openxmlformats.org/officeDocument/2006/relationships/image" Target="../media/image23.e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26.xml"/><Relationship Id="rId5" Type="http://schemas.openxmlformats.org/officeDocument/2006/relationships/image" Target="../media/image27.emf"/><Relationship Id="rId4" Type="http://schemas.openxmlformats.org/officeDocument/2006/relationships/image" Target="../media/image2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txBox="1">
            <a:spLocks noGrp="1"/>
          </p:cNvSpPr>
          <p:nvPr>
            <p:ph type="body" sz="quarter" idx="10"/>
          </p:nvPr>
        </p:nvSpPr>
        <p:spPr>
          <a:xfrm>
            <a:off x="375444" y="3521075"/>
            <a:ext cx="19507200" cy="4708981"/>
          </a:xfrm>
          <a:prstGeom prst="rect">
            <a:avLst/>
          </a:prstGeom>
          <a:noFill/>
        </p:spPr>
        <p:txBody>
          <a:bodyPr wrap="square" rtlCol="0">
            <a:spAutoFit/>
          </a:bodyPr>
          <a:lstStyle/>
          <a:p>
            <a:r>
              <a:rPr lang="en-GB" sz="6000" dirty="0">
                <a:solidFill>
                  <a:schemeClr val="bg1"/>
                </a:solidFill>
              </a:rPr>
              <a:t>Financial Position Month </a:t>
            </a:r>
            <a:r>
              <a:rPr lang="en-GB" sz="6000" dirty="0"/>
              <a:t>07</a:t>
            </a:r>
            <a:r>
              <a:rPr lang="en-GB" sz="6000" dirty="0">
                <a:solidFill>
                  <a:schemeClr val="bg1"/>
                </a:solidFill>
              </a:rPr>
              <a:t> 2025/26</a:t>
            </a:r>
          </a:p>
          <a:p>
            <a:endParaRPr lang="en-GB" sz="6000" dirty="0"/>
          </a:p>
          <a:p>
            <a:r>
              <a:rPr lang="en-GB" sz="6000" dirty="0"/>
              <a:t>Audit Committee</a:t>
            </a:r>
          </a:p>
          <a:p>
            <a:endParaRPr lang="en-GB" sz="6000" dirty="0"/>
          </a:p>
          <a:p>
            <a:r>
              <a:rPr lang="en-GB" sz="6000"/>
              <a:t>20</a:t>
            </a:r>
            <a:r>
              <a:rPr lang="en-GB" sz="6000" baseline="30000"/>
              <a:t>th</a:t>
            </a:r>
            <a:r>
              <a:rPr lang="en-GB" sz="6000"/>
              <a:t> </a:t>
            </a:r>
            <a:r>
              <a:rPr lang="en-GB" sz="6000" dirty="0"/>
              <a:t>November 2025</a:t>
            </a:r>
            <a:endParaRPr lang="en-GB" sz="6000" dirty="0">
              <a:solidFill>
                <a:schemeClr val="bg1"/>
              </a:solidFill>
            </a:endParaRPr>
          </a:p>
        </p:txBody>
      </p:sp>
    </p:spTree>
    <p:extLst>
      <p:ext uri="{BB962C8B-B14F-4D97-AF65-F5344CB8AC3E}">
        <p14:creationId xmlns:p14="http://schemas.microsoft.com/office/powerpoint/2010/main" val="32415190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921861-AC3F-7996-3FC6-0130B528AAC2}"/>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0E1D3FBE-4BD7-755D-9FE2-39865B3FD0A7}"/>
              </a:ext>
            </a:extLst>
          </p:cNvPr>
          <p:cNvSpPr>
            <a:spLocks noGrp="1"/>
          </p:cNvSpPr>
          <p:nvPr>
            <p:ph type="body" sz="quarter" idx="10"/>
          </p:nvPr>
        </p:nvSpPr>
        <p:spPr>
          <a:xfrm>
            <a:off x="654928" y="828676"/>
            <a:ext cx="12881313" cy="558800"/>
          </a:xfrm>
        </p:spPr>
        <p:txBody>
          <a:bodyPr>
            <a:normAutofit fontScale="85000" lnSpcReduction="10000"/>
          </a:bodyPr>
          <a:lstStyle/>
          <a:p>
            <a:r>
              <a:rPr lang="en-GB" dirty="0"/>
              <a:t>Executive Summary: Key findings – Deficit Drivers</a:t>
            </a:r>
          </a:p>
        </p:txBody>
      </p:sp>
      <p:sp>
        <p:nvSpPr>
          <p:cNvPr id="18" name="TextBox 17">
            <a:extLst>
              <a:ext uri="{FF2B5EF4-FFF2-40B4-BE49-F238E27FC236}">
                <a16:creationId xmlns:a16="http://schemas.microsoft.com/office/drawing/2014/main" id="{A666D80E-EDA1-D6B5-0168-801A798CD92C}"/>
              </a:ext>
            </a:extLst>
          </p:cNvPr>
          <p:cNvSpPr txBox="1"/>
          <p:nvPr/>
        </p:nvSpPr>
        <p:spPr>
          <a:xfrm>
            <a:off x="654927" y="3115202"/>
            <a:ext cx="10052756" cy="320729"/>
          </a:xfrm>
          <a:prstGeom prst="rect">
            <a:avLst/>
          </a:prstGeom>
          <a:noFill/>
        </p:spPr>
        <p:txBody>
          <a:bodyPr wrap="square">
            <a:spAutoFit/>
          </a:bodyPr>
          <a:lstStyle/>
          <a:p>
            <a:pPr defTabSz="1507937"/>
            <a:r>
              <a:rPr lang="en-GB" sz="1484" b="1" dirty="0">
                <a:solidFill>
                  <a:prstClr val="black"/>
                </a:solidFill>
                <a:latin typeface="Arial" panose="020B0604020202020204" pitchFamily="34" charset="0"/>
                <a:cs typeface="Arial" panose="020B0604020202020204" pitchFamily="34" charset="0"/>
              </a:rPr>
              <a:t>Table 1: Quantification of Deficit Drivers</a:t>
            </a:r>
          </a:p>
        </p:txBody>
      </p:sp>
      <p:sp>
        <p:nvSpPr>
          <p:cNvPr id="4" name="Slide Number Placeholder 3">
            <a:extLst>
              <a:ext uri="{FF2B5EF4-FFF2-40B4-BE49-F238E27FC236}">
                <a16:creationId xmlns:a16="http://schemas.microsoft.com/office/drawing/2014/main" id="{31C2BFB6-FCBC-AADC-D83B-9E64DA8682EA}"/>
              </a:ext>
            </a:extLst>
          </p:cNvPr>
          <p:cNvSpPr>
            <a:spLocks noGrp="1"/>
          </p:cNvSpPr>
          <p:nvPr>
            <p:ph type="sldNum" sz="quarter" idx="14"/>
          </p:nvPr>
        </p:nvSpPr>
        <p:spPr/>
        <p:txBody>
          <a:bodyPr/>
          <a:lstStyle/>
          <a:p>
            <a:pPr defTabSz="1507937"/>
            <a:fld id="{A6252A08-B62E-4848-A3A6-A215B0E9B12A}" type="slidenum">
              <a:rPr lang="en-GB">
                <a:solidFill>
                  <a:prstClr val="black">
                    <a:tint val="82000"/>
                  </a:prstClr>
                </a:solidFill>
                <a:latin typeface="Calibri" panose="020F0502020204030204"/>
              </a:rPr>
              <a:pPr defTabSz="1507937"/>
              <a:t>10</a:t>
            </a:fld>
            <a:endParaRPr lang="en-GB">
              <a:solidFill>
                <a:prstClr val="black">
                  <a:tint val="82000"/>
                </a:prstClr>
              </a:solidFill>
              <a:latin typeface="Calibri" panose="020F0502020204030204"/>
            </a:endParaRPr>
          </a:p>
        </p:txBody>
      </p:sp>
      <p:sp>
        <p:nvSpPr>
          <p:cNvPr id="6" name="Text Placeholder 2">
            <a:extLst>
              <a:ext uri="{FF2B5EF4-FFF2-40B4-BE49-F238E27FC236}">
                <a16:creationId xmlns:a16="http://schemas.microsoft.com/office/drawing/2014/main" id="{27862565-C501-869E-F28D-397251D20644}"/>
              </a:ext>
            </a:extLst>
          </p:cNvPr>
          <p:cNvSpPr>
            <a:spLocks noGrp="1"/>
          </p:cNvSpPr>
          <p:nvPr>
            <p:ph type="body" sz="quarter" idx="11"/>
          </p:nvPr>
        </p:nvSpPr>
        <p:spPr>
          <a:xfrm>
            <a:off x="756527" y="1704599"/>
            <a:ext cx="18592634" cy="938134"/>
          </a:xfrm>
          <a:solidFill>
            <a:schemeClr val="bg1"/>
          </a:solidFill>
        </p:spPr>
        <p:txBody>
          <a:bodyPr numCol="1">
            <a:noAutofit/>
          </a:bodyPr>
          <a:lstStyle/>
          <a:p>
            <a:r>
              <a:rPr lang="en-GB" sz="1814" dirty="0"/>
              <a:t>Deficit drivers have been quantified based on a combination of Health Board provided information and independent analysis where appropriate. The values have been identified across a range of KLOEs and subsequently included as deficit drivers where relevant.</a:t>
            </a:r>
          </a:p>
          <a:p>
            <a:r>
              <a:rPr lang="en-GB" sz="1814" dirty="0"/>
              <a:t>This has identified deficit drivers in the region of £94m - £108m as set out in the table below. 78-80% of the deficit drivers have been categorised as either operational or strategic and therefore within the Health Board’s to </a:t>
            </a:r>
            <a:r>
              <a:rPr lang="en-GB" sz="1814"/>
              <a:t>control to lead</a:t>
            </a:r>
            <a:r>
              <a:rPr lang="en-GB" sz="1814" dirty="0"/>
              <a:t> opportunities to address.</a:t>
            </a:r>
          </a:p>
        </p:txBody>
      </p:sp>
      <p:graphicFrame>
        <p:nvGraphicFramePr>
          <p:cNvPr id="17" name="Table 16">
            <a:extLst>
              <a:ext uri="{FF2B5EF4-FFF2-40B4-BE49-F238E27FC236}">
                <a16:creationId xmlns:a16="http://schemas.microsoft.com/office/drawing/2014/main" id="{486CE7AB-BBFF-CCE2-028C-3F9FBBE6A60B}"/>
              </a:ext>
            </a:extLst>
          </p:cNvPr>
          <p:cNvGraphicFramePr>
            <a:graphicFrameLocks noGrp="1"/>
          </p:cNvGraphicFramePr>
          <p:nvPr/>
        </p:nvGraphicFramePr>
        <p:xfrm>
          <a:off x="554292" y="3495861"/>
          <a:ext cx="18592632" cy="7614963"/>
        </p:xfrm>
        <a:graphic>
          <a:graphicData uri="http://schemas.openxmlformats.org/drawingml/2006/table">
            <a:tbl>
              <a:tblPr firstRow="1" bandRow="1">
                <a:tableStyleId>{5940675A-B579-460E-94D1-54222C63F5DA}</a:tableStyleId>
              </a:tblPr>
              <a:tblGrid>
                <a:gridCol w="2027513">
                  <a:extLst>
                    <a:ext uri="{9D8B030D-6E8A-4147-A177-3AD203B41FA5}">
                      <a16:colId xmlns:a16="http://schemas.microsoft.com/office/drawing/2014/main" val="996285498"/>
                    </a:ext>
                  </a:extLst>
                </a:gridCol>
                <a:gridCol w="7874713">
                  <a:extLst>
                    <a:ext uri="{9D8B030D-6E8A-4147-A177-3AD203B41FA5}">
                      <a16:colId xmlns:a16="http://schemas.microsoft.com/office/drawing/2014/main" val="2315663936"/>
                    </a:ext>
                  </a:extLst>
                </a:gridCol>
                <a:gridCol w="1796140">
                  <a:extLst>
                    <a:ext uri="{9D8B030D-6E8A-4147-A177-3AD203B41FA5}">
                      <a16:colId xmlns:a16="http://schemas.microsoft.com/office/drawing/2014/main" val="2037172488"/>
                    </a:ext>
                  </a:extLst>
                </a:gridCol>
                <a:gridCol w="1864964">
                  <a:extLst>
                    <a:ext uri="{9D8B030D-6E8A-4147-A177-3AD203B41FA5}">
                      <a16:colId xmlns:a16="http://schemas.microsoft.com/office/drawing/2014/main" val="2799520046"/>
                    </a:ext>
                  </a:extLst>
                </a:gridCol>
                <a:gridCol w="1676434">
                  <a:extLst>
                    <a:ext uri="{9D8B030D-6E8A-4147-A177-3AD203B41FA5}">
                      <a16:colId xmlns:a16="http://schemas.microsoft.com/office/drawing/2014/main" val="2743162907"/>
                    </a:ext>
                  </a:extLst>
                </a:gridCol>
                <a:gridCol w="1676434">
                  <a:extLst>
                    <a:ext uri="{9D8B030D-6E8A-4147-A177-3AD203B41FA5}">
                      <a16:colId xmlns:a16="http://schemas.microsoft.com/office/drawing/2014/main" val="2032348003"/>
                    </a:ext>
                  </a:extLst>
                </a:gridCol>
                <a:gridCol w="1676434">
                  <a:extLst>
                    <a:ext uri="{9D8B030D-6E8A-4147-A177-3AD203B41FA5}">
                      <a16:colId xmlns:a16="http://schemas.microsoft.com/office/drawing/2014/main" val="1379572757"/>
                    </a:ext>
                  </a:extLst>
                </a:gridCol>
              </a:tblGrid>
              <a:tr h="427242">
                <a:tc rowSpan="2">
                  <a:txBody>
                    <a:bodyPr/>
                    <a:lstStyle/>
                    <a:p>
                      <a:pPr algn="ctr"/>
                      <a:r>
                        <a:rPr lang="en-GB" sz="1800" b="1" dirty="0">
                          <a:solidFill>
                            <a:schemeClr val="bg1"/>
                          </a:solidFill>
                          <a:latin typeface="Arial" panose="020B0604020202020204" pitchFamily="34" charset="0"/>
                          <a:cs typeface="Arial" panose="020B0604020202020204" pitchFamily="34" charset="0"/>
                        </a:rPr>
                        <a:t>Theme</a:t>
                      </a:r>
                    </a:p>
                  </a:txBody>
                  <a:tcPr marL="150791" marR="150791" marT="75396" marB="75396" anchor="ctr">
                    <a:solidFill>
                      <a:schemeClr val="tx2"/>
                    </a:solidFill>
                  </a:tcPr>
                </a:tc>
                <a:tc rowSpan="2">
                  <a:txBody>
                    <a:bodyPr/>
                    <a:lstStyle/>
                    <a:p>
                      <a:pPr algn="ctr"/>
                      <a:r>
                        <a:rPr lang="en-GB" sz="1800" b="1" dirty="0">
                          <a:solidFill>
                            <a:schemeClr val="bg1"/>
                          </a:solidFill>
                          <a:latin typeface="Arial" panose="020B0604020202020204" pitchFamily="34" charset="0"/>
                          <a:cs typeface="Arial" panose="020B0604020202020204" pitchFamily="34" charset="0"/>
                        </a:rPr>
                        <a:t>Key Line of Enquiry</a:t>
                      </a:r>
                    </a:p>
                  </a:txBody>
                  <a:tcPr marL="150791" marR="150791" marT="75396" marB="75396" anchor="ctr">
                    <a:solidFill>
                      <a:schemeClr val="tx2"/>
                    </a:solidFill>
                  </a:tcPr>
                </a:tc>
                <a:tc rowSpan="2">
                  <a:txBody>
                    <a:bodyPr/>
                    <a:lstStyle/>
                    <a:p>
                      <a:pPr algn="ctr"/>
                      <a:r>
                        <a:rPr lang="en-GB" sz="1800" b="1" dirty="0">
                          <a:solidFill>
                            <a:schemeClr val="bg1"/>
                          </a:solidFill>
                          <a:latin typeface="Arial" panose="020B0604020202020204" pitchFamily="34" charset="0"/>
                          <a:cs typeface="Arial" panose="020B0604020202020204" pitchFamily="34" charset="0"/>
                        </a:rPr>
                        <a:t>Value Identified</a:t>
                      </a:r>
                    </a:p>
                  </a:txBody>
                  <a:tcPr marL="150791" marR="150791" marT="75396" marB="75396" anchor="ctr">
                    <a:solidFill>
                      <a:schemeClr val="tx2"/>
                    </a:solidFill>
                  </a:tcPr>
                </a:tc>
                <a:tc rowSpan="2">
                  <a:txBody>
                    <a:bodyPr/>
                    <a:lstStyle/>
                    <a:p>
                      <a:pPr algn="ctr"/>
                      <a:r>
                        <a:rPr lang="en-GB" sz="1800" b="1" dirty="0">
                          <a:solidFill>
                            <a:schemeClr val="bg1"/>
                          </a:solidFill>
                          <a:latin typeface="Arial" panose="020B0604020202020204" pitchFamily="34" charset="0"/>
                          <a:cs typeface="Arial" panose="020B0604020202020204" pitchFamily="34" charset="0"/>
                        </a:rPr>
                        <a:t>Deficit Driver Value Included</a:t>
                      </a:r>
                    </a:p>
                  </a:txBody>
                  <a:tcPr marL="150791" marR="150791" marT="75396" marB="75396" anchor="ctr">
                    <a:solidFill>
                      <a:schemeClr val="tx2"/>
                    </a:solidFill>
                  </a:tcPr>
                </a:tc>
                <a:tc gridSpan="3">
                  <a:txBody>
                    <a:bodyPr/>
                    <a:lstStyle/>
                    <a:p>
                      <a:pPr algn="ctr"/>
                      <a:r>
                        <a:rPr lang="en-GB" sz="1800" b="1" dirty="0">
                          <a:solidFill>
                            <a:schemeClr val="bg1"/>
                          </a:solidFill>
                          <a:latin typeface="Arial" panose="020B0604020202020204" pitchFamily="34" charset="0"/>
                          <a:cs typeface="Arial" panose="020B0604020202020204" pitchFamily="34" charset="0"/>
                        </a:rPr>
                        <a:t>Driver Segmentation</a:t>
                      </a:r>
                    </a:p>
                  </a:txBody>
                  <a:tcPr marL="150791" marR="150791" marT="75396" marB="75396" anchor="ctr">
                    <a:solidFill>
                      <a:schemeClr val="tx2"/>
                    </a:solidFill>
                  </a:tcPr>
                </a:tc>
                <a:tc hMerge="1">
                  <a:txBody>
                    <a:bodyPr/>
                    <a:lstStyle/>
                    <a:p>
                      <a:pPr algn="ctr"/>
                      <a:endParaRPr lang="en-GB" sz="1100" b="1" dirty="0">
                        <a:solidFill>
                          <a:schemeClr val="bg1"/>
                        </a:solidFill>
                        <a:latin typeface="Arial" panose="020B0604020202020204" pitchFamily="34" charset="0"/>
                        <a:cs typeface="Arial" panose="020B0604020202020204" pitchFamily="34" charset="0"/>
                      </a:endParaRPr>
                    </a:p>
                  </a:txBody>
                  <a:tcPr>
                    <a:solidFill>
                      <a:schemeClr val="tx2"/>
                    </a:solidFill>
                  </a:tcPr>
                </a:tc>
                <a:tc hMerge="1">
                  <a:txBody>
                    <a:bodyPr/>
                    <a:lstStyle/>
                    <a:p>
                      <a:pPr algn="ctr"/>
                      <a:endParaRPr lang="en-GB" sz="1100" b="1" dirty="0">
                        <a:solidFill>
                          <a:schemeClr val="bg1"/>
                        </a:solidFill>
                        <a:latin typeface="Arial" panose="020B0604020202020204" pitchFamily="34" charset="0"/>
                        <a:cs typeface="Arial" panose="020B0604020202020204" pitchFamily="34" charset="0"/>
                      </a:endParaRPr>
                    </a:p>
                  </a:txBody>
                  <a:tcPr>
                    <a:solidFill>
                      <a:schemeClr val="tx2"/>
                    </a:solidFill>
                  </a:tcPr>
                </a:tc>
                <a:extLst>
                  <a:ext uri="{0D108BD9-81ED-4DB2-BD59-A6C34878D82A}">
                    <a16:rowId xmlns:a16="http://schemas.microsoft.com/office/drawing/2014/main" val="3406075683"/>
                  </a:ext>
                </a:extLst>
              </a:tr>
              <a:tr h="552902">
                <a:tc vMerge="1">
                  <a:txBody>
                    <a:bodyPr/>
                    <a:lstStyle/>
                    <a:p>
                      <a:pPr algn="ctr"/>
                      <a:endParaRPr lang="en-GB" sz="1100" b="1" dirty="0">
                        <a:solidFill>
                          <a:schemeClr val="bg1"/>
                        </a:solidFill>
                        <a:latin typeface="Arial" panose="020B0604020202020204" pitchFamily="34" charset="0"/>
                        <a:cs typeface="Arial" panose="020B0604020202020204" pitchFamily="34" charset="0"/>
                      </a:endParaRPr>
                    </a:p>
                  </a:txBody>
                  <a:tcPr>
                    <a:solidFill>
                      <a:schemeClr val="tx2"/>
                    </a:solidFill>
                  </a:tcPr>
                </a:tc>
                <a:tc vMerge="1">
                  <a:txBody>
                    <a:bodyPr/>
                    <a:lstStyle/>
                    <a:p>
                      <a:pPr algn="ctr"/>
                      <a:endParaRPr lang="en-GB" sz="1100" b="1" dirty="0">
                        <a:solidFill>
                          <a:schemeClr val="bg1"/>
                        </a:solidFill>
                        <a:latin typeface="Arial" panose="020B0604020202020204" pitchFamily="34" charset="0"/>
                        <a:cs typeface="Arial" panose="020B0604020202020204" pitchFamily="34" charset="0"/>
                      </a:endParaRPr>
                    </a:p>
                  </a:txBody>
                  <a:tcPr>
                    <a:solidFill>
                      <a:schemeClr val="tx2"/>
                    </a:solidFill>
                  </a:tcPr>
                </a:tc>
                <a:tc vMerge="1">
                  <a:txBody>
                    <a:bodyPr/>
                    <a:lstStyle/>
                    <a:p>
                      <a:pPr algn="ctr"/>
                      <a:endParaRPr lang="en-GB" sz="1100" b="1" dirty="0">
                        <a:solidFill>
                          <a:schemeClr val="bg1"/>
                        </a:solidFill>
                        <a:latin typeface="Arial" panose="020B0604020202020204" pitchFamily="34" charset="0"/>
                        <a:cs typeface="Arial" panose="020B0604020202020204" pitchFamily="34" charset="0"/>
                      </a:endParaRPr>
                    </a:p>
                  </a:txBody>
                  <a:tcPr>
                    <a:solidFill>
                      <a:schemeClr val="tx2"/>
                    </a:solidFill>
                  </a:tcPr>
                </a:tc>
                <a:tc vMerge="1">
                  <a:txBody>
                    <a:bodyPr/>
                    <a:lstStyle/>
                    <a:p>
                      <a:pPr algn="ctr"/>
                      <a:endParaRPr lang="en-GB" sz="1100" b="1" dirty="0">
                        <a:solidFill>
                          <a:schemeClr val="bg1"/>
                        </a:solidFill>
                        <a:latin typeface="Arial" panose="020B0604020202020204" pitchFamily="34" charset="0"/>
                        <a:cs typeface="Arial" panose="020B0604020202020204" pitchFamily="34" charset="0"/>
                      </a:endParaRPr>
                    </a:p>
                  </a:txBody>
                  <a:tcPr>
                    <a:solidFill>
                      <a:schemeClr val="tx2"/>
                    </a:solidFill>
                  </a:tcPr>
                </a:tc>
                <a:tc>
                  <a:txBody>
                    <a:bodyPr/>
                    <a:lstStyle/>
                    <a:p>
                      <a:pPr algn="ctr"/>
                      <a:r>
                        <a:rPr lang="en-GB" sz="1800" b="1" dirty="0">
                          <a:solidFill>
                            <a:schemeClr val="bg1"/>
                          </a:solidFill>
                          <a:latin typeface="Arial" panose="020B0604020202020204" pitchFamily="34" charset="0"/>
                          <a:cs typeface="Arial" panose="020B0604020202020204" pitchFamily="34" charset="0"/>
                        </a:rPr>
                        <a:t>Operational</a:t>
                      </a:r>
                    </a:p>
                  </a:txBody>
                  <a:tcPr marL="150791" marR="150791" marT="75396" marB="75396" anchor="ctr">
                    <a:solidFill>
                      <a:schemeClr val="tx2"/>
                    </a:solidFill>
                  </a:tcPr>
                </a:tc>
                <a:tc>
                  <a:txBody>
                    <a:bodyPr/>
                    <a:lstStyle/>
                    <a:p>
                      <a:pPr algn="ctr"/>
                      <a:r>
                        <a:rPr lang="en-GB" sz="1800" b="1" dirty="0">
                          <a:solidFill>
                            <a:schemeClr val="bg1"/>
                          </a:solidFill>
                          <a:latin typeface="Arial" panose="020B0604020202020204" pitchFamily="34" charset="0"/>
                          <a:cs typeface="Arial" panose="020B0604020202020204" pitchFamily="34" charset="0"/>
                        </a:rPr>
                        <a:t>Strategic</a:t>
                      </a:r>
                    </a:p>
                  </a:txBody>
                  <a:tcPr marL="150791" marR="150791" marT="75396" marB="75396" anchor="ctr">
                    <a:solidFill>
                      <a:schemeClr val="tx2"/>
                    </a:solidFill>
                  </a:tcPr>
                </a:tc>
                <a:tc>
                  <a:txBody>
                    <a:bodyPr/>
                    <a:lstStyle/>
                    <a:p>
                      <a:pPr algn="ctr"/>
                      <a:r>
                        <a:rPr lang="en-GB" sz="1800" b="1" dirty="0">
                          <a:solidFill>
                            <a:schemeClr val="bg1"/>
                          </a:solidFill>
                          <a:latin typeface="Arial" panose="020B0604020202020204" pitchFamily="34" charset="0"/>
                          <a:cs typeface="Arial" panose="020B0604020202020204" pitchFamily="34" charset="0"/>
                        </a:rPr>
                        <a:t>Structural</a:t>
                      </a:r>
                    </a:p>
                  </a:txBody>
                  <a:tcPr marL="150791" marR="150791" marT="75396" marB="75396" anchor="ctr">
                    <a:solidFill>
                      <a:schemeClr val="tx2"/>
                    </a:solidFill>
                  </a:tcPr>
                </a:tc>
                <a:extLst>
                  <a:ext uri="{0D108BD9-81ED-4DB2-BD59-A6C34878D82A}">
                    <a16:rowId xmlns:a16="http://schemas.microsoft.com/office/drawing/2014/main" val="4137647804"/>
                  </a:ext>
                </a:extLst>
              </a:tr>
              <a:tr h="703693">
                <a:tc>
                  <a:txBody>
                    <a:bodyPr/>
                    <a:lstStyle/>
                    <a:p>
                      <a:pPr algn="ctr"/>
                      <a:r>
                        <a:rPr lang="en-GB" sz="1800" dirty="0">
                          <a:latin typeface="Arial" panose="020B0604020202020204" pitchFamily="34" charset="0"/>
                          <a:cs typeface="Arial" panose="020B0604020202020204" pitchFamily="34" charset="0"/>
                        </a:rPr>
                        <a:t>Expenditure Growth</a:t>
                      </a:r>
                    </a:p>
                  </a:txBody>
                  <a:tcPr marL="150791" marR="150791" marT="75396" marB="75396" anchor="ctr"/>
                </a:tc>
                <a:tc>
                  <a:txBody>
                    <a:bodyPr/>
                    <a:lstStyle/>
                    <a:p>
                      <a:pPr marL="171450" indent="-171450">
                        <a:buFont typeface="Arial" panose="020B0604020202020204" pitchFamily="34" charset="0"/>
                        <a:buChar char="•"/>
                      </a:pPr>
                      <a:r>
                        <a:rPr lang="en-GB" sz="1800" dirty="0">
                          <a:latin typeface="Arial" panose="020B0604020202020204" pitchFamily="34" charset="0"/>
                          <a:cs typeface="Arial" panose="020B0604020202020204" pitchFamily="34" charset="0"/>
                        </a:rPr>
                        <a:t>Review of expenditure growth 19/20 to 25/26 (FOT)</a:t>
                      </a:r>
                    </a:p>
                  </a:txBody>
                  <a:tcPr marL="150791" marR="150791" marT="75396" marB="75396"/>
                </a:tc>
                <a:tc>
                  <a:txBody>
                    <a:bodyPr/>
                    <a:lstStyle/>
                    <a:p>
                      <a:pPr algn="ctr"/>
                      <a:r>
                        <a:rPr lang="en-GB" sz="1800" dirty="0">
                          <a:latin typeface="Arial" panose="020B0604020202020204" pitchFamily="34" charset="0"/>
                          <a:cs typeface="Arial" panose="020B0604020202020204" pitchFamily="34" charset="0"/>
                        </a:rPr>
                        <a:t>Not quantified</a:t>
                      </a:r>
                    </a:p>
                  </a:txBody>
                  <a:tcPr marL="150791" marR="150791" marT="75396" marB="75396" anchor="ctr"/>
                </a:tc>
                <a:tc>
                  <a:txBody>
                    <a:bodyPr/>
                    <a:lstStyle/>
                    <a:p>
                      <a:pPr algn="ctr"/>
                      <a:r>
                        <a:rPr lang="en-GB" sz="1800" b="1" dirty="0">
                          <a:latin typeface="Arial" panose="020B0604020202020204" pitchFamily="34" charset="0"/>
                          <a:cs typeface="Arial" panose="020B0604020202020204" pitchFamily="34" charset="0"/>
                        </a:rPr>
                        <a:t>N/A</a:t>
                      </a:r>
                    </a:p>
                  </a:txBody>
                  <a:tcPr marL="150791" marR="150791" marT="75396" marB="75396" anchor="ctr">
                    <a:solidFill>
                      <a:schemeClr val="accent5">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N/A</a:t>
                      </a:r>
                    </a:p>
                  </a:txBody>
                  <a:tcPr marL="150791" marR="150791" marT="75396" marB="75396" anchor="ctr">
                    <a:solidFill>
                      <a:schemeClr val="accent5">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N/A</a:t>
                      </a:r>
                    </a:p>
                  </a:txBody>
                  <a:tcPr marL="150791" marR="150791" marT="75396" marB="75396" anchor="ctr">
                    <a:solidFill>
                      <a:schemeClr val="accent5">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N/A</a:t>
                      </a:r>
                    </a:p>
                  </a:txBody>
                  <a:tcPr marL="150791" marR="150791" marT="75396" marB="75396" anchor="ctr">
                    <a:solidFill>
                      <a:schemeClr val="accent5">
                        <a:lumMod val="20000"/>
                        <a:lumOff val="80000"/>
                      </a:schemeClr>
                    </a:solidFill>
                  </a:tcPr>
                </a:tc>
                <a:extLst>
                  <a:ext uri="{0D108BD9-81ED-4DB2-BD59-A6C34878D82A}">
                    <a16:rowId xmlns:a16="http://schemas.microsoft.com/office/drawing/2014/main" val="2255514126"/>
                  </a:ext>
                </a:extLst>
              </a:tr>
              <a:tr h="703693">
                <a:tc>
                  <a:txBody>
                    <a:bodyPr/>
                    <a:lstStyle/>
                    <a:p>
                      <a:pPr algn="ctr"/>
                      <a:r>
                        <a:rPr lang="en-GB" sz="1800" dirty="0">
                          <a:latin typeface="Arial" panose="020B0604020202020204" pitchFamily="34" charset="0"/>
                          <a:cs typeface="Arial" panose="020B0604020202020204" pitchFamily="34" charset="0"/>
                        </a:rPr>
                        <a:t>Workforce Growth</a:t>
                      </a:r>
                    </a:p>
                  </a:txBody>
                  <a:tcPr marL="150791" marR="150791" marT="75396" marB="75396" anchor="ctr"/>
                </a:tc>
                <a:tc>
                  <a:txBody>
                    <a:bodyPr/>
                    <a:lstStyle/>
                    <a:p>
                      <a:pPr marL="171450" indent="-171450">
                        <a:buFont typeface="Arial" panose="020B0604020202020204" pitchFamily="34" charset="0"/>
                        <a:buChar char="•"/>
                      </a:pPr>
                      <a:r>
                        <a:rPr lang="en-GB" sz="1800" dirty="0">
                          <a:latin typeface="Arial" panose="020B0604020202020204" pitchFamily="34" charset="0"/>
                          <a:cs typeface="Arial" panose="020B0604020202020204" pitchFamily="34" charset="0"/>
                        </a:rPr>
                        <a:t>Total HB workforce growth 19/20 to 25/26</a:t>
                      </a:r>
                    </a:p>
                  </a:txBody>
                  <a:tcPr marL="150791" marR="150791" marT="75396" marB="75396"/>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£104.0m</a:t>
                      </a:r>
                    </a:p>
                  </a:txBody>
                  <a:tcPr marL="150791" marR="150791" marT="75396" marB="75396" anchor="ctr"/>
                </a:tc>
                <a:tc>
                  <a:txBody>
                    <a:bodyPr/>
                    <a:lstStyle/>
                    <a:p>
                      <a:pPr algn="ctr"/>
                      <a:r>
                        <a:rPr lang="en-GB" sz="1800" b="1" dirty="0">
                          <a:solidFill>
                            <a:schemeClr val="tx1"/>
                          </a:solidFill>
                          <a:latin typeface="Arial" panose="020B0604020202020204" pitchFamily="34" charset="0"/>
                          <a:cs typeface="Arial" panose="020B0604020202020204" pitchFamily="34" charset="0"/>
                        </a:rPr>
                        <a:t>-</a:t>
                      </a:r>
                    </a:p>
                  </a:txBody>
                  <a:tcPr marL="150791" marR="150791" marT="75396" marB="75396" anchor="ctr">
                    <a:solidFill>
                      <a:schemeClr val="accent5">
                        <a:lumMod val="20000"/>
                        <a:lumOff val="80000"/>
                      </a:schemeClr>
                    </a:solidFill>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Arial" panose="020B0604020202020204" pitchFamily="34" charset="0"/>
                          <a:cs typeface="Arial" panose="020B0604020202020204" pitchFamily="34" charset="0"/>
                        </a:rPr>
                        <a:t>Excluded to mitigate overlaps with other themes</a:t>
                      </a:r>
                    </a:p>
                  </a:txBody>
                  <a:tcPr marL="150791" marR="150791" marT="75396" marB="75396" anchor="ctr">
                    <a:solidFill>
                      <a:schemeClr val="accent5">
                        <a:lumMod val="20000"/>
                        <a:lumOff val="80000"/>
                      </a:schemeClr>
                    </a:solidFill>
                  </a:tcPr>
                </a:tc>
                <a:tc hMerge="1">
                  <a:txBody>
                    <a:bodyPr/>
                    <a:lstStyle/>
                    <a:p>
                      <a:pPr algn="ctr"/>
                      <a:endParaRPr lang="en-GB" sz="1100" dirty="0">
                        <a:solidFill>
                          <a:schemeClr val="tx1"/>
                        </a:solidFill>
                        <a:latin typeface="Arial" panose="020B0604020202020204" pitchFamily="34" charset="0"/>
                        <a:cs typeface="Arial" panose="020B0604020202020204" pitchFamily="34" charset="0"/>
                      </a:endParaRPr>
                    </a:p>
                  </a:txBody>
                  <a:tcPr anchor="ctr"/>
                </a:tc>
                <a:tc hMerge="1">
                  <a:txBody>
                    <a:bodyPr/>
                    <a:lstStyle/>
                    <a:p>
                      <a:pPr algn="ctr"/>
                      <a:endParaRPr lang="en-GB" sz="1100" dirty="0">
                        <a:solidFill>
                          <a:schemeClr val="tx1"/>
                        </a:solidFill>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850914415"/>
                  </a:ext>
                </a:extLst>
              </a:tr>
              <a:tr h="703693">
                <a:tc>
                  <a:txBody>
                    <a:bodyPr/>
                    <a:lstStyle/>
                    <a:p>
                      <a:pPr algn="ctr"/>
                      <a:r>
                        <a:rPr lang="en-GB" sz="1800" dirty="0">
                          <a:latin typeface="Arial" panose="020B0604020202020204" pitchFamily="34" charset="0"/>
                          <a:cs typeface="Arial" panose="020B0604020202020204" pitchFamily="34" charset="0"/>
                        </a:rPr>
                        <a:t>UEC</a:t>
                      </a:r>
                    </a:p>
                  </a:txBody>
                  <a:tcPr marL="150791" marR="150791" marT="75396" marB="75396" anchor="ctr"/>
                </a:tc>
                <a:tc>
                  <a:txBody>
                    <a:bodyPr/>
                    <a:lstStyle/>
                    <a:p>
                      <a:pPr marL="171450" indent="-171450">
                        <a:buFont typeface="Arial" panose="020B0604020202020204" pitchFamily="34" charset="0"/>
                        <a:buChar char="•"/>
                      </a:pPr>
                      <a:r>
                        <a:rPr lang="en-GB" sz="1800" dirty="0">
                          <a:latin typeface="Arial" panose="020B0604020202020204" pitchFamily="34" charset="0"/>
                          <a:cs typeface="Arial" panose="020B0604020202020204" pitchFamily="34" charset="0"/>
                        </a:rPr>
                        <a:t>UEC Workforce growth</a:t>
                      </a:r>
                    </a:p>
                    <a:p>
                      <a:pPr marL="171450" indent="-171450">
                        <a:buFont typeface="Arial" panose="020B0604020202020204" pitchFamily="34" charset="0"/>
                        <a:buChar char="•"/>
                      </a:pPr>
                      <a:r>
                        <a:rPr lang="en-GB" sz="1800" dirty="0">
                          <a:latin typeface="Arial" panose="020B0604020202020204" pitchFamily="34" charset="0"/>
                          <a:cs typeface="Arial" panose="020B0604020202020204" pitchFamily="34" charset="0"/>
                        </a:rPr>
                        <a:t>UEC Investments &amp; Choices</a:t>
                      </a:r>
                    </a:p>
                  </a:txBody>
                  <a:tcPr marL="150791" marR="150791" marT="75396" marB="75396"/>
                </a:tc>
                <a:tc>
                  <a:txBody>
                    <a:bodyPr/>
                    <a:lstStyle/>
                    <a:p>
                      <a:pPr algn="ctr"/>
                      <a:r>
                        <a:rPr lang="en-GB" sz="1800" dirty="0">
                          <a:latin typeface="Arial" panose="020B0604020202020204" pitchFamily="34" charset="0"/>
                          <a:cs typeface="Arial" panose="020B0604020202020204" pitchFamily="34" charset="0"/>
                        </a:rPr>
                        <a:t>£21.8m</a:t>
                      </a:r>
                    </a:p>
                  </a:txBody>
                  <a:tcPr marL="150791" marR="150791" marT="75396" marB="75396" anchor="ctr"/>
                </a:tc>
                <a:tc>
                  <a:txBody>
                    <a:bodyPr/>
                    <a:lstStyle/>
                    <a:p>
                      <a:pPr algn="ctr"/>
                      <a:r>
                        <a:rPr lang="en-GB" sz="1800" b="1" dirty="0">
                          <a:latin typeface="Arial" panose="020B0604020202020204" pitchFamily="34" charset="0"/>
                          <a:cs typeface="Arial" panose="020B0604020202020204" pitchFamily="34" charset="0"/>
                        </a:rPr>
                        <a:t>£21.8m</a:t>
                      </a:r>
                    </a:p>
                  </a:txBody>
                  <a:tcPr marL="150791" marR="150791" marT="75396" marB="75396" anchor="ctr">
                    <a:solidFill>
                      <a:schemeClr val="accent5">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£15.7m</a:t>
                      </a:r>
                    </a:p>
                  </a:txBody>
                  <a:tcPr marL="150791" marR="150791" marT="75396" marB="75396" anchor="ctr">
                    <a:solidFill>
                      <a:schemeClr val="accent5">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£6.1m</a:t>
                      </a:r>
                    </a:p>
                  </a:txBody>
                  <a:tcPr marL="150791" marR="150791" marT="75396" marB="75396" anchor="ctr">
                    <a:solidFill>
                      <a:schemeClr val="accent5">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a:t>
                      </a:r>
                    </a:p>
                  </a:txBody>
                  <a:tcPr marL="150791" marR="150791" marT="75396" marB="75396" anchor="ctr">
                    <a:solidFill>
                      <a:schemeClr val="accent5">
                        <a:lumMod val="20000"/>
                        <a:lumOff val="80000"/>
                      </a:schemeClr>
                    </a:solidFill>
                  </a:tcPr>
                </a:tc>
                <a:extLst>
                  <a:ext uri="{0D108BD9-81ED-4DB2-BD59-A6C34878D82A}">
                    <a16:rowId xmlns:a16="http://schemas.microsoft.com/office/drawing/2014/main" val="4167038763"/>
                  </a:ext>
                </a:extLst>
              </a:tr>
              <a:tr h="427242">
                <a:tc>
                  <a:txBody>
                    <a:bodyPr/>
                    <a:lstStyle/>
                    <a:p>
                      <a:pPr algn="ctr"/>
                      <a:r>
                        <a:rPr lang="en-GB" sz="1800" dirty="0">
                          <a:latin typeface="Arial" panose="020B0604020202020204" pitchFamily="34" charset="0"/>
                          <a:cs typeface="Arial" panose="020B0604020202020204" pitchFamily="34" charset="0"/>
                        </a:rPr>
                        <a:t>CHC</a:t>
                      </a:r>
                    </a:p>
                  </a:txBody>
                  <a:tcPr marL="150791" marR="150791" marT="75396" marB="75396" anchor="ctr"/>
                </a:tc>
                <a:tc>
                  <a:txBody>
                    <a:bodyPr/>
                    <a:lstStyle/>
                    <a:p>
                      <a:pPr marL="171450" indent="-171450">
                        <a:buFont typeface="Arial" panose="020B0604020202020204" pitchFamily="34" charset="0"/>
                        <a:buChar char="•"/>
                      </a:pPr>
                      <a:r>
                        <a:rPr lang="en-GB" sz="1800" dirty="0">
                          <a:latin typeface="Arial" panose="020B0604020202020204" pitchFamily="34" charset="0"/>
                          <a:cs typeface="Arial" panose="020B0604020202020204" pitchFamily="34" charset="0"/>
                        </a:rPr>
                        <a:t>CHC expenditure growth compared to Wales Health Boards average</a:t>
                      </a:r>
                    </a:p>
                  </a:txBody>
                  <a:tcPr marL="150791" marR="150791" marT="75396" marB="75396"/>
                </a:tc>
                <a:tc>
                  <a:txBody>
                    <a:bodyPr/>
                    <a:lstStyle/>
                    <a:p>
                      <a:pPr algn="ctr"/>
                      <a:r>
                        <a:rPr lang="en-GB" sz="1800" dirty="0">
                          <a:latin typeface="Arial" panose="020B0604020202020204" pitchFamily="34" charset="0"/>
                          <a:cs typeface="Arial" panose="020B0604020202020204" pitchFamily="34" charset="0"/>
                        </a:rPr>
                        <a:t>£20m - £34m</a:t>
                      </a:r>
                    </a:p>
                  </a:txBody>
                  <a:tcPr marL="150791" marR="150791" marT="75396" marB="75396" anchor="ctr"/>
                </a:tc>
                <a:tc>
                  <a:txBody>
                    <a:bodyPr/>
                    <a:lstStyle/>
                    <a:p>
                      <a:pPr algn="ctr"/>
                      <a:r>
                        <a:rPr lang="en-GB" sz="1800" b="1" dirty="0">
                          <a:latin typeface="Arial" panose="020B0604020202020204" pitchFamily="34" charset="0"/>
                          <a:cs typeface="Arial" panose="020B0604020202020204" pitchFamily="34" charset="0"/>
                        </a:rPr>
                        <a:t>£20m - £34m</a:t>
                      </a:r>
                    </a:p>
                  </a:txBody>
                  <a:tcPr marL="150791" marR="150791" marT="75396" marB="75396" anchor="ctr">
                    <a:solidFill>
                      <a:schemeClr val="accent5">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£20m</a:t>
                      </a:r>
                    </a:p>
                  </a:txBody>
                  <a:tcPr marL="150791" marR="150791" marT="75396" marB="75396" anchor="ctr">
                    <a:solidFill>
                      <a:schemeClr val="accent5">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£14m</a:t>
                      </a:r>
                    </a:p>
                  </a:txBody>
                  <a:tcPr marL="150791" marR="150791" marT="75396" marB="75396" anchor="ctr">
                    <a:solidFill>
                      <a:schemeClr val="accent5">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a:t>
                      </a:r>
                    </a:p>
                  </a:txBody>
                  <a:tcPr marL="150791" marR="150791" marT="75396" marB="75396" anchor="ctr">
                    <a:solidFill>
                      <a:schemeClr val="accent5">
                        <a:lumMod val="20000"/>
                        <a:lumOff val="80000"/>
                      </a:schemeClr>
                    </a:solidFill>
                  </a:tcPr>
                </a:tc>
                <a:extLst>
                  <a:ext uri="{0D108BD9-81ED-4DB2-BD59-A6C34878D82A}">
                    <a16:rowId xmlns:a16="http://schemas.microsoft.com/office/drawing/2014/main" val="1924357586"/>
                  </a:ext>
                </a:extLst>
              </a:tr>
              <a:tr h="427242">
                <a:tc rowSpan="2">
                  <a:txBody>
                    <a:bodyPr/>
                    <a:lstStyle/>
                    <a:p>
                      <a:pPr algn="ctr"/>
                      <a:r>
                        <a:rPr lang="en-GB" sz="1800" dirty="0">
                          <a:latin typeface="Arial" panose="020B0604020202020204" pitchFamily="34" charset="0"/>
                          <a:cs typeface="Arial" panose="020B0604020202020204" pitchFamily="34" charset="0"/>
                        </a:rPr>
                        <a:t>Acute Income &amp; Cost </a:t>
                      </a:r>
                    </a:p>
                  </a:txBody>
                  <a:tcPr marL="150791" marR="150791" marT="75396" marB="75396" anchor="ct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latin typeface="Arial" panose="020B0604020202020204" pitchFamily="34" charset="0"/>
                          <a:cs typeface="Arial" panose="020B0604020202020204" pitchFamily="34" charset="0"/>
                        </a:rPr>
                        <a:t>Long Term Agreements and JCC cost of activity vs income received.</a:t>
                      </a:r>
                    </a:p>
                  </a:txBody>
                  <a:tcPr marL="150791" marR="150791" marT="75396" marB="75396"/>
                </a:tc>
                <a:tc>
                  <a:txBody>
                    <a:bodyPr/>
                    <a:lstStyle/>
                    <a:p>
                      <a:pPr algn="ctr"/>
                      <a:r>
                        <a:rPr lang="en-GB" sz="1800" dirty="0">
                          <a:latin typeface="Arial" panose="020B0604020202020204" pitchFamily="34" charset="0"/>
                          <a:cs typeface="Arial" panose="020B0604020202020204" pitchFamily="34" charset="0"/>
                        </a:rPr>
                        <a:t>£17.6m</a:t>
                      </a:r>
                    </a:p>
                  </a:txBody>
                  <a:tcPr marL="150791" marR="150791" marT="75396" marB="75396" anchor="ctr"/>
                </a:tc>
                <a:tc>
                  <a:txBody>
                    <a:bodyPr/>
                    <a:lstStyle/>
                    <a:p>
                      <a:pPr algn="ctr"/>
                      <a:r>
                        <a:rPr lang="en-GB" sz="1800" b="1" dirty="0">
                          <a:latin typeface="Arial" panose="020B0604020202020204" pitchFamily="34" charset="0"/>
                          <a:cs typeface="Arial" panose="020B0604020202020204" pitchFamily="34" charset="0"/>
                        </a:rPr>
                        <a:t>£17.6m</a:t>
                      </a:r>
                    </a:p>
                  </a:txBody>
                  <a:tcPr marL="150791" marR="150791" marT="75396" marB="75396" anchor="ctr">
                    <a:solidFill>
                      <a:schemeClr val="accent5">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£5.9m</a:t>
                      </a:r>
                    </a:p>
                  </a:txBody>
                  <a:tcPr marL="150791" marR="150791" marT="75396" marB="75396" anchor="ctr">
                    <a:solidFill>
                      <a:schemeClr val="accent5">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£5.9m</a:t>
                      </a:r>
                    </a:p>
                  </a:txBody>
                  <a:tcPr marL="150791" marR="150791" marT="75396" marB="75396" anchor="ctr">
                    <a:solidFill>
                      <a:schemeClr val="accent5">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£5.9m</a:t>
                      </a:r>
                    </a:p>
                  </a:txBody>
                  <a:tcPr marL="150791" marR="150791" marT="75396" marB="75396" anchor="ctr">
                    <a:solidFill>
                      <a:schemeClr val="accent5">
                        <a:lumMod val="20000"/>
                        <a:lumOff val="80000"/>
                      </a:schemeClr>
                    </a:solidFill>
                  </a:tcPr>
                </a:tc>
                <a:extLst>
                  <a:ext uri="{0D108BD9-81ED-4DB2-BD59-A6C34878D82A}">
                    <a16:rowId xmlns:a16="http://schemas.microsoft.com/office/drawing/2014/main" val="2076030995"/>
                  </a:ext>
                </a:extLst>
              </a:tr>
              <a:tr h="703693">
                <a:tc vMerge="1">
                  <a:txBody>
                    <a:bodyPr/>
                    <a:lstStyle/>
                    <a:p>
                      <a:endParaRPr lang="en-GB"/>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latin typeface="Arial" panose="020B0604020202020204" pitchFamily="34" charset="0"/>
                          <a:cs typeface="Arial" panose="020B0604020202020204" pitchFamily="34" charset="0"/>
                        </a:rPr>
                        <a:t>SBUHB Income &amp; Cost</a:t>
                      </a:r>
                    </a:p>
                  </a:txBody>
                  <a:tcPr marL="150791" marR="150791" marT="75396" marB="75396"/>
                </a:tc>
                <a:tc>
                  <a:txBody>
                    <a:bodyPr/>
                    <a:lstStyle/>
                    <a:p>
                      <a:pPr algn="ctr"/>
                      <a:r>
                        <a:rPr lang="en-GB" sz="1800" dirty="0">
                          <a:latin typeface="Arial" panose="020B0604020202020204" pitchFamily="34" charset="0"/>
                          <a:cs typeface="Arial" panose="020B0604020202020204" pitchFamily="34" charset="0"/>
                        </a:rPr>
                        <a:t>£20.4m</a:t>
                      </a:r>
                    </a:p>
                  </a:txBody>
                  <a:tcPr marL="150791" marR="150791" marT="75396" marB="75396" anchor="ctr"/>
                </a:tc>
                <a:tc>
                  <a:txBody>
                    <a:bodyPr/>
                    <a:lstStyle/>
                    <a:p>
                      <a:pPr algn="ctr"/>
                      <a:r>
                        <a:rPr lang="en-GB" sz="1800" b="1" dirty="0">
                          <a:latin typeface="Arial" panose="020B0604020202020204" pitchFamily="34" charset="0"/>
                          <a:cs typeface="Arial" panose="020B0604020202020204" pitchFamily="34" charset="0"/>
                        </a:rPr>
                        <a:t>-</a:t>
                      </a:r>
                    </a:p>
                  </a:txBody>
                  <a:tcPr marL="150791" marR="150791" marT="75396" marB="75396" anchor="ctr">
                    <a:solidFill>
                      <a:schemeClr val="accent5">
                        <a:lumMod val="20000"/>
                        <a:lumOff val="80000"/>
                      </a:schemeClr>
                    </a:solidFill>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Arial" panose="020B0604020202020204" pitchFamily="34" charset="0"/>
                          <a:cs typeface="Arial" panose="020B0604020202020204" pitchFamily="34" charset="0"/>
                        </a:rPr>
                        <a:t>Excluded to mitigate overlaps with other themes</a:t>
                      </a:r>
                    </a:p>
                  </a:txBody>
                  <a:tcPr marL="150791" marR="150791" marT="75396" marB="75396" anchor="ctr">
                    <a:solidFill>
                      <a:schemeClr val="accent5">
                        <a:lumMod val="20000"/>
                        <a:lumOff val="80000"/>
                      </a:schemeClr>
                    </a:solidFill>
                  </a:tcPr>
                </a:tc>
                <a:tc hMerge="1">
                  <a:txBody>
                    <a:bodyPr/>
                    <a:lstStyle/>
                    <a:p>
                      <a:endParaRPr/>
                    </a:p>
                  </a:txBody>
                  <a:tcPr anchor="ctr"/>
                </a:tc>
                <a:tc hMerge="1">
                  <a:txBody>
                    <a:bodyPr/>
                    <a:lstStyle/>
                    <a:p>
                      <a:endParaRPr dirty="0"/>
                    </a:p>
                  </a:txBody>
                  <a:tcPr anchor="ctr"/>
                </a:tc>
                <a:extLst>
                  <a:ext uri="{0D108BD9-81ED-4DB2-BD59-A6C34878D82A}">
                    <a16:rowId xmlns:a16="http://schemas.microsoft.com/office/drawing/2014/main" val="2242998860"/>
                  </a:ext>
                </a:extLst>
              </a:tr>
              <a:tr h="703693">
                <a:tc>
                  <a:txBody>
                    <a:bodyPr/>
                    <a:lstStyle/>
                    <a:p>
                      <a:pPr algn="ctr"/>
                      <a:r>
                        <a:rPr lang="en-GB" sz="1800" dirty="0">
                          <a:latin typeface="Arial" panose="020B0604020202020204" pitchFamily="34" charset="0"/>
                          <a:cs typeface="Arial" panose="020B0604020202020204" pitchFamily="34" charset="0"/>
                        </a:rPr>
                        <a:t>Planned Care Productivity</a:t>
                      </a:r>
                    </a:p>
                  </a:txBody>
                  <a:tcPr marL="150791" marR="150791" marT="75396" marB="75396" anchor="ctr"/>
                </a:tc>
                <a:tc>
                  <a:txBody>
                    <a:bodyPr/>
                    <a:lstStyle/>
                    <a:p>
                      <a:pPr marL="171450" indent="-171450">
                        <a:buFont typeface="Arial" panose="020B0604020202020204" pitchFamily="34" charset="0"/>
                        <a:buChar char="•"/>
                      </a:pPr>
                      <a:r>
                        <a:rPr lang="en-GB" sz="1800" dirty="0">
                          <a:latin typeface="Arial" panose="020B0604020202020204" pitchFamily="34" charset="0"/>
                          <a:cs typeface="Arial" panose="020B0604020202020204" pitchFamily="34" charset="0"/>
                        </a:rPr>
                        <a:t>Planned Care Productivity</a:t>
                      </a:r>
                      <a:endParaRPr lang="en-GB" sz="4900" dirty="0"/>
                    </a:p>
                  </a:txBody>
                  <a:tcPr marL="150791" marR="150791" marT="75396" marB="75396"/>
                </a:tc>
                <a:tc>
                  <a:txBody>
                    <a:bodyPr/>
                    <a:lstStyle/>
                    <a:p>
                      <a:pPr algn="ctr"/>
                      <a:r>
                        <a:rPr lang="en-GB" sz="1800" dirty="0">
                          <a:latin typeface="Arial" panose="020B0604020202020204" pitchFamily="34" charset="0"/>
                          <a:cs typeface="Arial" panose="020B0604020202020204" pitchFamily="34" charset="0"/>
                        </a:rPr>
                        <a:t>£16.0m</a:t>
                      </a:r>
                      <a:endParaRPr lang="en-GB" sz="4900" dirty="0"/>
                    </a:p>
                  </a:txBody>
                  <a:tcPr marL="150791" marR="150791" marT="75396" marB="75396" anchor="ctr"/>
                </a:tc>
                <a:tc>
                  <a:txBody>
                    <a:bodyPr/>
                    <a:lstStyle/>
                    <a:p>
                      <a:pPr algn="ctr"/>
                      <a:r>
                        <a:rPr lang="en-GB" sz="1800" b="1" dirty="0">
                          <a:latin typeface="Arial" panose="020B0604020202020204" pitchFamily="34" charset="0"/>
                          <a:cs typeface="Arial" panose="020B0604020202020204" pitchFamily="34" charset="0"/>
                        </a:rPr>
                        <a:t>£16.0m</a:t>
                      </a:r>
                      <a:endParaRPr lang="en-GB" sz="4900" b="1" dirty="0"/>
                    </a:p>
                  </a:txBody>
                  <a:tcPr marL="150791" marR="150791" marT="75396" marB="75396" anchor="ctr">
                    <a:solidFill>
                      <a:schemeClr val="accent5">
                        <a:lumMod val="20000"/>
                        <a:lumOff val="80000"/>
                      </a:schemeClr>
                    </a:solidFill>
                  </a:tcPr>
                </a:tc>
                <a:tc>
                  <a:txBody>
                    <a:bodyPr/>
                    <a:lstStyle/>
                    <a:p>
                      <a:pPr algn="ctr"/>
                      <a:r>
                        <a:rPr kumimoji="0" lang="en-GB" sz="18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£16.0m</a:t>
                      </a:r>
                      <a:endParaRPr lang="en-GB" sz="4900" dirty="0">
                        <a:solidFill>
                          <a:schemeClr val="tx1"/>
                        </a:solidFill>
                      </a:endParaRPr>
                    </a:p>
                  </a:txBody>
                  <a:tcPr marL="150791" marR="150791" marT="75396" marB="75396" anchor="ctr">
                    <a:solidFill>
                      <a:schemeClr val="accent5">
                        <a:lumMod val="20000"/>
                        <a:lumOff val="80000"/>
                      </a:schemeClr>
                    </a:solidFill>
                  </a:tcPr>
                </a:tc>
                <a:tc>
                  <a:txBody>
                    <a:bodyPr/>
                    <a:lstStyle/>
                    <a:p>
                      <a:pPr algn="ctr"/>
                      <a:r>
                        <a:rPr kumimoji="0" lang="en-GB" sz="18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a:t>
                      </a:r>
                      <a:endParaRPr lang="en-GB" sz="4900" dirty="0">
                        <a:solidFill>
                          <a:schemeClr val="tx1"/>
                        </a:solidFill>
                      </a:endParaRPr>
                    </a:p>
                  </a:txBody>
                  <a:tcPr marL="150791" marR="150791" marT="75396" marB="75396" anchor="ctr">
                    <a:solidFill>
                      <a:schemeClr val="accent5">
                        <a:lumMod val="20000"/>
                        <a:lumOff val="80000"/>
                      </a:schemeClr>
                    </a:solidFill>
                  </a:tcPr>
                </a:tc>
                <a:tc>
                  <a:txBody>
                    <a:bodyPr/>
                    <a:lstStyle/>
                    <a:p>
                      <a:pPr algn="ctr"/>
                      <a:r>
                        <a:rPr kumimoji="0" lang="en-GB" sz="18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a:t>
                      </a:r>
                      <a:endParaRPr lang="en-GB" sz="4900" dirty="0">
                        <a:solidFill>
                          <a:schemeClr val="tx1"/>
                        </a:solidFill>
                      </a:endParaRPr>
                    </a:p>
                  </a:txBody>
                  <a:tcPr marL="150791" marR="150791" marT="75396" marB="75396" anchor="ctr">
                    <a:solidFill>
                      <a:schemeClr val="accent5">
                        <a:lumMod val="20000"/>
                        <a:lumOff val="80000"/>
                      </a:schemeClr>
                    </a:solidFill>
                  </a:tcPr>
                </a:tc>
                <a:extLst>
                  <a:ext uri="{0D108BD9-81ED-4DB2-BD59-A6C34878D82A}">
                    <a16:rowId xmlns:a16="http://schemas.microsoft.com/office/drawing/2014/main" val="2937703489"/>
                  </a:ext>
                </a:extLst>
              </a:tr>
              <a:tr h="427242">
                <a:tc rowSpan="2">
                  <a:txBody>
                    <a:bodyPr/>
                    <a:lstStyle/>
                    <a:p>
                      <a:pPr algn="ctr"/>
                      <a:r>
                        <a:rPr lang="en-GB" sz="1800" dirty="0">
                          <a:latin typeface="Arial" panose="020B0604020202020204" pitchFamily="34" charset="0"/>
                          <a:cs typeface="Arial" panose="020B0604020202020204" pitchFamily="34" charset="0"/>
                        </a:rPr>
                        <a:t>Sites, Beds and Rurality </a:t>
                      </a:r>
                    </a:p>
                  </a:txBody>
                  <a:tcPr marL="150791" marR="150791" marT="75396" marB="75396" anchor="ctr"/>
                </a:tc>
                <a:tc>
                  <a:txBody>
                    <a:bodyPr/>
                    <a:lstStyle/>
                    <a:p>
                      <a:pPr marL="171450" indent="-171450">
                        <a:buFont typeface="Arial" panose="020B0604020202020204" pitchFamily="34" charset="0"/>
                        <a:buChar char="•"/>
                      </a:pPr>
                      <a:r>
                        <a:rPr lang="en-GB" sz="1800" dirty="0">
                          <a:latin typeface="Arial" panose="020B0604020202020204" pitchFamily="34" charset="0"/>
                          <a:cs typeface="Arial" panose="020B0604020202020204" pitchFamily="34" charset="0"/>
                        </a:rPr>
                        <a:t>Number of sites compared to England average</a:t>
                      </a:r>
                    </a:p>
                  </a:txBody>
                  <a:tcPr marL="150791" marR="150791" marT="75396" marB="75396"/>
                </a:tc>
                <a:tc>
                  <a:txBody>
                    <a:bodyPr/>
                    <a:lstStyle/>
                    <a:p>
                      <a:pPr algn="ctr"/>
                      <a:r>
                        <a:rPr lang="en-GB" sz="1800" dirty="0">
                          <a:latin typeface="Arial" panose="020B0604020202020204" pitchFamily="34" charset="0"/>
                          <a:cs typeface="Arial" panose="020B0604020202020204" pitchFamily="34" charset="0"/>
                        </a:rPr>
                        <a:t>Not quantified</a:t>
                      </a:r>
                    </a:p>
                  </a:txBody>
                  <a:tcPr marL="150791" marR="150791" marT="75396" marB="75396" anchor="ctr"/>
                </a:tc>
                <a:tc>
                  <a:txBody>
                    <a:bodyPr/>
                    <a:lstStyle/>
                    <a:p>
                      <a:pPr algn="ctr"/>
                      <a:r>
                        <a:rPr lang="en-GB" sz="1800" b="1" dirty="0">
                          <a:latin typeface="Arial" panose="020B0604020202020204" pitchFamily="34" charset="0"/>
                          <a:cs typeface="Arial" panose="020B0604020202020204" pitchFamily="34" charset="0"/>
                        </a:rPr>
                        <a:t>N/A</a:t>
                      </a:r>
                    </a:p>
                  </a:txBody>
                  <a:tcPr marL="150791" marR="150791" marT="75396" marB="75396" anchor="ctr">
                    <a:solidFill>
                      <a:schemeClr val="accent5">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N/A</a:t>
                      </a:r>
                    </a:p>
                  </a:txBody>
                  <a:tcPr marL="150791" marR="150791" marT="75396" marB="75396" anchor="ctr">
                    <a:solidFill>
                      <a:schemeClr val="accent5">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N/A</a:t>
                      </a:r>
                    </a:p>
                  </a:txBody>
                  <a:tcPr marL="150791" marR="150791" marT="75396" marB="75396" anchor="ctr">
                    <a:solidFill>
                      <a:schemeClr val="accent5">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N/A</a:t>
                      </a:r>
                    </a:p>
                  </a:txBody>
                  <a:tcPr marL="150791" marR="150791" marT="75396" marB="75396" anchor="ctr">
                    <a:solidFill>
                      <a:schemeClr val="accent5">
                        <a:lumMod val="20000"/>
                        <a:lumOff val="80000"/>
                      </a:schemeClr>
                    </a:solidFill>
                  </a:tcPr>
                </a:tc>
                <a:extLst>
                  <a:ext uri="{0D108BD9-81ED-4DB2-BD59-A6C34878D82A}">
                    <a16:rowId xmlns:a16="http://schemas.microsoft.com/office/drawing/2014/main" val="3511847582"/>
                  </a:ext>
                </a:extLst>
              </a:tr>
              <a:tr h="427242">
                <a:tc vMerge="1">
                  <a:txBody>
                    <a:bodyPr/>
                    <a:lstStyle/>
                    <a:p>
                      <a:endParaRPr lang="en-GB"/>
                    </a:p>
                  </a:txBody>
                  <a:tcPr/>
                </a:tc>
                <a:tc>
                  <a:txBody>
                    <a:bodyPr/>
                    <a:lstStyle/>
                    <a:p>
                      <a:pPr marL="171450" indent="-171450">
                        <a:buFont typeface="Arial" panose="020B0604020202020204" pitchFamily="34" charset="0"/>
                        <a:buChar char="•"/>
                      </a:pPr>
                      <a:r>
                        <a:rPr lang="en-GB" sz="1800" dirty="0">
                          <a:latin typeface="Arial" panose="020B0604020202020204" pitchFamily="34" charset="0"/>
                          <a:cs typeface="Arial" panose="020B0604020202020204" pitchFamily="34" charset="0"/>
                        </a:rPr>
                        <a:t>Number of beds per 1,000 population</a:t>
                      </a:r>
                    </a:p>
                  </a:txBody>
                  <a:tcPr marL="150791" marR="150791" marT="75396" marB="75396"/>
                </a:tc>
                <a:tc>
                  <a:txBody>
                    <a:bodyPr/>
                    <a:lstStyle/>
                    <a:p>
                      <a:pPr algn="ctr"/>
                      <a:r>
                        <a:rPr lang="en-GB" sz="1800" dirty="0">
                          <a:latin typeface="Arial" panose="020B0604020202020204" pitchFamily="34" charset="0"/>
                          <a:cs typeface="Arial" panose="020B0604020202020204" pitchFamily="34" charset="0"/>
                        </a:rPr>
                        <a:t>£15.6m</a:t>
                      </a:r>
                    </a:p>
                  </a:txBody>
                  <a:tcPr marL="150791" marR="150791" marT="75396" marB="75396" anchor="ctr"/>
                </a:tc>
                <a:tc>
                  <a:txBody>
                    <a:bodyPr/>
                    <a:lstStyle/>
                    <a:p>
                      <a:pPr algn="ctr"/>
                      <a:r>
                        <a:rPr lang="en-GB" sz="1800" b="1" dirty="0">
                          <a:latin typeface="Arial" panose="020B0604020202020204" pitchFamily="34" charset="0"/>
                          <a:cs typeface="Arial" panose="020B0604020202020204" pitchFamily="34" charset="0"/>
                        </a:rPr>
                        <a:t>£15.6m</a:t>
                      </a:r>
                    </a:p>
                  </a:txBody>
                  <a:tcPr marL="150791" marR="150791" marT="75396" marB="75396" anchor="ctr">
                    <a:solidFill>
                      <a:schemeClr val="accent5">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a:t>
                      </a:r>
                    </a:p>
                  </a:txBody>
                  <a:tcPr marL="150791" marR="150791" marT="75396" marB="75396" anchor="ctr">
                    <a:solidFill>
                      <a:schemeClr val="accent5">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a:t>
                      </a:r>
                    </a:p>
                  </a:txBody>
                  <a:tcPr marL="150791" marR="150791" marT="75396" marB="75396" anchor="ctr">
                    <a:solidFill>
                      <a:schemeClr val="accent5">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£15.6m</a:t>
                      </a:r>
                    </a:p>
                  </a:txBody>
                  <a:tcPr marL="150791" marR="150791" marT="75396" marB="75396" anchor="ctr">
                    <a:solidFill>
                      <a:schemeClr val="accent5">
                        <a:lumMod val="20000"/>
                        <a:lumOff val="80000"/>
                      </a:schemeClr>
                    </a:solidFill>
                  </a:tcPr>
                </a:tc>
                <a:extLst>
                  <a:ext uri="{0D108BD9-81ED-4DB2-BD59-A6C34878D82A}">
                    <a16:rowId xmlns:a16="http://schemas.microsoft.com/office/drawing/2014/main" val="3869190490"/>
                  </a:ext>
                </a:extLst>
              </a:tr>
              <a:tr h="703693">
                <a:tc>
                  <a:txBody>
                    <a:bodyPr/>
                    <a:lstStyle/>
                    <a:p>
                      <a:pPr algn="ctr"/>
                      <a:r>
                        <a:rPr lang="en-GB" sz="1800" dirty="0">
                          <a:latin typeface="Arial" panose="020B0604020202020204" pitchFamily="34" charset="0"/>
                          <a:cs typeface="Arial" panose="020B0604020202020204" pitchFamily="34" charset="0"/>
                        </a:rPr>
                        <a:t>Medicines Management</a:t>
                      </a:r>
                    </a:p>
                  </a:txBody>
                  <a:tcPr marL="150791" marR="150791" marT="75396" marB="75396" anchor="ctr"/>
                </a:tc>
                <a:tc>
                  <a:txBody>
                    <a:bodyPr/>
                    <a:lstStyle/>
                    <a:p>
                      <a:pPr marL="171450" indent="-171450">
                        <a:buFont typeface="Arial" panose="020B0604020202020204" pitchFamily="34" charset="0"/>
                        <a:buChar char="•"/>
                      </a:pPr>
                      <a:r>
                        <a:rPr lang="en-GB" sz="1800" dirty="0">
                          <a:latin typeface="Arial" panose="020B0604020202020204" pitchFamily="34" charset="0"/>
                          <a:cs typeface="Arial" panose="020B0604020202020204" pitchFamily="34" charset="0"/>
                        </a:rPr>
                        <a:t>Comparison of NICE costs and corresponding Welsh Government funding</a:t>
                      </a:r>
                    </a:p>
                  </a:txBody>
                  <a:tcPr marL="150791" marR="150791" marT="75396" marB="75396"/>
                </a:tc>
                <a:tc>
                  <a:txBody>
                    <a:bodyPr/>
                    <a:lstStyle/>
                    <a:p>
                      <a:pPr algn="ctr"/>
                      <a:r>
                        <a:rPr lang="en-GB" sz="1800" dirty="0">
                          <a:latin typeface="Arial" panose="020B0604020202020204" pitchFamily="34" charset="0"/>
                          <a:cs typeface="Arial" panose="020B0604020202020204" pitchFamily="34" charset="0"/>
                        </a:rPr>
                        <a:t>£3.2m</a:t>
                      </a:r>
                    </a:p>
                  </a:txBody>
                  <a:tcPr marL="150791" marR="150791" marT="75396" marB="75396" anchor="ctr"/>
                </a:tc>
                <a:tc>
                  <a:txBody>
                    <a:bodyPr/>
                    <a:lstStyle/>
                    <a:p>
                      <a:pPr algn="ctr"/>
                      <a:r>
                        <a:rPr lang="en-GB" sz="1800" b="1" dirty="0">
                          <a:latin typeface="Arial" panose="020B0604020202020204" pitchFamily="34" charset="0"/>
                          <a:cs typeface="Arial" panose="020B0604020202020204" pitchFamily="34" charset="0"/>
                        </a:rPr>
                        <a:t>£3.2m</a:t>
                      </a:r>
                    </a:p>
                  </a:txBody>
                  <a:tcPr marL="150791" marR="150791" marT="75396" marB="75396" anchor="ctr">
                    <a:solidFill>
                      <a:schemeClr val="accent5">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a:t>
                      </a:r>
                    </a:p>
                  </a:txBody>
                  <a:tcPr marL="150791" marR="150791" marT="75396" marB="75396" anchor="ctr">
                    <a:solidFill>
                      <a:schemeClr val="accent5">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£3.2m</a:t>
                      </a:r>
                    </a:p>
                  </a:txBody>
                  <a:tcPr marL="150791" marR="150791" marT="75396" marB="75396" anchor="ctr">
                    <a:solidFill>
                      <a:schemeClr val="accent5">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a:t>
                      </a:r>
                    </a:p>
                  </a:txBody>
                  <a:tcPr marL="150791" marR="150791" marT="75396" marB="75396" anchor="ctr">
                    <a:solidFill>
                      <a:schemeClr val="accent5">
                        <a:lumMod val="20000"/>
                        <a:lumOff val="80000"/>
                      </a:schemeClr>
                    </a:solidFill>
                  </a:tcPr>
                </a:tc>
                <a:extLst>
                  <a:ext uri="{0D108BD9-81ED-4DB2-BD59-A6C34878D82A}">
                    <a16:rowId xmlns:a16="http://schemas.microsoft.com/office/drawing/2014/main" val="2672799036"/>
                  </a:ext>
                </a:extLst>
              </a:tr>
              <a:tr h="703693">
                <a:tc gridSpan="2">
                  <a:txBody>
                    <a:bodyPr/>
                    <a:lstStyle/>
                    <a:p>
                      <a:pPr algn="l"/>
                      <a:r>
                        <a:rPr lang="en-GB" sz="1800" b="1" dirty="0">
                          <a:solidFill>
                            <a:schemeClr val="bg1"/>
                          </a:solidFill>
                          <a:latin typeface="Arial" panose="020B0604020202020204" pitchFamily="34" charset="0"/>
                          <a:cs typeface="Arial" panose="020B0604020202020204" pitchFamily="34" charset="0"/>
                        </a:rPr>
                        <a:t>Total</a:t>
                      </a:r>
                    </a:p>
                  </a:txBody>
                  <a:tcPr marL="150791" marR="150791" marT="75396" marB="75396" anchor="ctr">
                    <a:solidFill>
                      <a:schemeClr val="tx2"/>
                    </a:solidFill>
                  </a:tcPr>
                </a:tc>
                <a:tc hMerge="1">
                  <a:txBody>
                    <a:bodyPr/>
                    <a:lstStyle/>
                    <a:p>
                      <a:pPr marL="171450" indent="-171450">
                        <a:buFont typeface="Arial" panose="020B0604020202020204" pitchFamily="34" charset="0"/>
                        <a:buChar char="•"/>
                      </a:pPr>
                      <a:endParaRPr lang="en-GB" sz="1100" dirty="0">
                        <a:solidFill>
                          <a:srgbClr val="FF0000"/>
                        </a:solidFill>
                        <a:highlight>
                          <a:srgbClr val="FFFF00"/>
                        </a:highlight>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£218.6m – £232.6m</a:t>
                      </a:r>
                    </a:p>
                  </a:txBody>
                  <a:tcPr marL="150791" marR="150791" marT="75396" marB="75396" anchor="ctr">
                    <a:solidFill>
                      <a:schemeClr val="tx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£94.2m - £108.2m</a:t>
                      </a:r>
                    </a:p>
                  </a:txBody>
                  <a:tcPr marL="150791" marR="150791" marT="75396" marB="75396" anchor="ctr">
                    <a:solidFill>
                      <a:schemeClr val="tx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£57.6m</a:t>
                      </a:r>
                    </a:p>
                  </a:txBody>
                  <a:tcPr marL="150791" marR="150791" marT="75396" marB="75396" anchor="ctr">
                    <a:solidFill>
                      <a:schemeClr val="tx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£29.2m</a:t>
                      </a:r>
                    </a:p>
                  </a:txBody>
                  <a:tcPr marL="150791" marR="150791" marT="75396" marB="75396" anchor="ctr">
                    <a:solidFill>
                      <a:schemeClr val="tx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£21.5m</a:t>
                      </a:r>
                    </a:p>
                  </a:txBody>
                  <a:tcPr marL="150791" marR="150791" marT="75396" marB="75396" anchor="ctr">
                    <a:solidFill>
                      <a:schemeClr val="tx2"/>
                    </a:solidFill>
                  </a:tcPr>
                </a:tc>
                <a:extLst>
                  <a:ext uri="{0D108BD9-81ED-4DB2-BD59-A6C34878D82A}">
                    <a16:rowId xmlns:a16="http://schemas.microsoft.com/office/drawing/2014/main" val="2302836632"/>
                  </a:ext>
                </a:extLst>
              </a:tr>
            </a:tbl>
          </a:graphicData>
        </a:graphic>
      </p:graphicFrame>
    </p:spTree>
    <p:extLst>
      <p:ext uri="{BB962C8B-B14F-4D97-AF65-F5344CB8AC3E}">
        <p14:creationId xmlns:p14="http://schemas.microsoft.com/office/powerpoint/2010/main" val="17345672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C5DD042-18C9-83F5-3EBA-BEBCFD97DCC0}"/>
              </a:ext>
            </a:extLst>
          </p:cNvPr>
          <p:cNvSpPr>
            <a:spLocks noGrp="1"/>
          </p:cNvSpPr>
          <p:nvPr>
            <p:ph type="body" sz="quarter" idx="10"/>
          </p:nvPr>
        </p:nvSpPr>
        <p:spPr/>
        <p:txBody>
          <a:bodyPr/>
          <a:lstStyle/>
          <a:p>
            <a:r>
              <a:rPr lang="en-GB" sz="3463" dirty="0"/>
              <a:t>2026/27 &amp; 2027/28 Pipeline Development </a:t>
            </a:r>
          </a:p>
        </p:txBody>
      </p:sp>
      <p:sp>
        <p:nvSpPr>
          <p:cNvPr id="4" name="Text Placeholder 3">
            <a:extLst>
              <a:ext uri="{FF2B5EF4-FFF2-40B4-BE49-F238E27FC236}">
                <a16:creationId xmlns:a16="http://schemas.microsoft.com/office/drawing/2014/main" id="{D264A63E-8B76-F55C-BAF1-B06E757F022B}"/>
              </a:ext>
            </a:extLst>
          </p:cNvPr>
          <p:cNvSpPr>
            <a:spLocks noGrp="1"/>
          </p:cNvSpPr>
          <p:nvPr>
            <p:ph type="body" sz="quarter" idx="12"/>
          </p:nvPr>
        </p:nvSpPr>
        <p:spPr>
          <a:xfrm>
            <a:off x="654928" y="1392436"/>
            <a:ext cx="18509138" cy="558800"/>
          </a:xfrm>
        </p:spPr>
        <p:txBody>
          <a:bodyPr/>
          <a:lstStyle/>
          <a:p>
            <a:r>
              <a:rPr lang="en-GB" sz="1814" i="0" dirty="0"/>
              <a:t>The Phase One programme of work has identified, some of the key components which should form part of the savings plan for future years. In areas prioritised for identification support (CHC, UEC, Planned Care and Mental Health. A 2026/27 Planning workshop on 12</a:t>
            </a:r>
            <a:r>
              <a:rPr lang="en-GB" sz="1814" i="0" baseline="30000" dirty="0"/>
              <a:t>th</a:t>
            </a:r>
            <a:r>
              <a:rPr lang="en-GB" sz="1814" i="0" dirty="0"/>
              <a:t> November will further inform priority opportunities</a:t>
            </a:r>
          </a:p>
        </p:txBody>
      </p:sp>
      <p:graphicFrame>
        <p:nvGraphicFramePr>
          <p:cNvPr id="5" name="Table 4">
            <a:extLst>
              <a:ext uri="{FF2B5EF4-FFF2-40B4-BE49-F238E27FC236}">
                <a16:creationId xmlns:a16="http://schemas.microsoft.com/office/drawing/2014/main" id="{09F69097-CA86-0D55-C09F-060F4EB587BA}"/>
              </a:ext>
            </a:extLst>
          </p:cNvPr>
          <p:cNvGraphicFramePr>
            <a:graphicFrameLocks noGrp="1"/>
          </p:cNvGraphicFramePr>
          <p:nvPr/>
        </p:nvGraphicFramePr>
        <p:xfrm>
          <a:off x="783240" y="2107806"/>
          <a:ext cx="18225844" cy="7067165"/>
        </p:xfrm>
        <a:graphic>
          <a:graphicData uri="http://schemas.openxmlformats.org/drawingml/2006/table">
            <a:tbl>
              <a:tblPr/>
              <a:tblGrid>
                <a:gridCol w="2936409">
                  <a:extLst>
                    <a:ext uri="{9D8B030D-6E8A-4147-A177-3AD203B41FA5}">
                      <a16:colId xmlns:a16="http://schemas.microsoft.com/office/drawing/2014/main" val="2428641304"/>
                    </a:ext>
                  </a:extLst>
                </a:gridCol>
                <a:gridCol w="3504235">
                  <a:extLst>
                    <a:ext uri="{9D8B030D-6E8A-4147-A177-3AD203B41FA5}">
                      <a16:colId xmlns:a16="http://schemas.microsoft.com/office/drawing/2014/main" val="1787151599"/>
                    </a:ext>
                  </a:extLst>
                </a:gridCol>
                <a:gridCol w="2946300">
                  <a:extLst>
                    <a:ext uri="{9D8B030D-6E8A-4147-A177-3AD203B41FA5}">
                      <a16:colId xmlns:a16="http://schemas.microsoft.com/office/drawing/2014/main" val="2765887454"/>
                    </a:ext>
                  </a:extLst>
                </a:gridCol>
                <a:gridCol w="2946300">
                  <a:extLst>
                    <a:ext uri="{9D8B030D-6E8A-4147-A177-3AD203B41FA5}">
                      <a16:colId xmlns:a16="http://schemas.microsoft.com/office/drawing/2014/main" val="90959302"/>
                    </a:ext>
                  </a:extLst>
                </a:gridCol>
                <a:gridCol w="2946300">
                  <a:extLst>
                    <a:ext uri="{9D8B030D-6E8A-4147-A177-3AD203B41FA5}">
                      <a16:colId xmlns:a16="http://schemas.microsoft.com/office/drawing/2014/main" val="1368121819"/>
                    </a:ext>
                  </a:extLst>
                </a:gridCol>
                <a:gridCol w="2946300">
                  <a:extLst>
                    <a:ext uri="{9D8B030D-6E8A-4147-A177-3AD203B41FA5}">
                      <a16:colId xmlns:a16="http://schemas.microsoft.com/office/drawing/2014/main" val="2339406150"/>
                    </a:ext>
                  </a:extLst>
                </a:gridCol>
              </a:tblGrid>
              <a:tr h="603533">
                <a:tc>
                  <a:txBody>
                    <a:bodyPr/>
                    <a:lstStyle/>
                    <a:p>
                      <a:pPr algn="ctr" fontAlgn="ctr"/>
                      <a:r>
                        <a:rPr lang="en-GB" sz="1800" b="1" i="0" u="none" strike="noStrike" dirty="0">
                          <a:solidFill>
                            <a:srgbClr val="FFFFFF"/>
                          </a:solidFill>
                          <a:effectLst/>
                          <a:latin typeface="Arial" panose="020B0604020202020204" pitchFamily="34" charset="0"/>
                          <a:cs typeface="Arial" panose="020B0604020202020204" pitchFamily="34" charset="0"/>
                        </a:rPr>
                        <a:t>Theme</a:t>
                      </a:r>
                    </a:p>
                  </a:txBody>
                  <a:tcPr marL="108000" marR="108000" marT="108000" marB="10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algn="ctr" fontAlgn="ctr"/>
                      <a:r>
                        <a:rPr lang="en-GB" sz="1800" b="1" i="0" u="none" strike="noStrike" dirty="0">
                          <a:solidFill>
                            <a:srgbClr val="FFFFFF"/>
                          </a:solidFill>
                          <a:effectLst/>
                          <a:latin typeface="Arial" panose="020B0604020202020204" pitchFamily="34" charset="0"/>
                          <a:cs typeface="Arial" panose="020B0604020202020204" pitchFamily="34" charset="0"/>
                        </a:rPr>
                        <a:t>Q3&amp;4 2025/26</a:t>
                      </a:r>
                    </a:p>
                  </a:txBody>
                  <a:tcPr marL="108000" marR="108000" marT="108000" marB="10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algn="ctr" fontAlgn="ctr"/>
                      <a:r>
                        <a:rPr lang="en-GB" sz="1800" b="1" i="0" u="none" strike="noStrike" dirty="0">
                          <a:solidFill>
                            <a:srgbClr val="FFFFFF"/>
                          </a:solidFill>
                          <a:effectLst/>
                          <a:latin typeface="Arial" panose="020B0604020202020204" pitchFamily="34" charset="0"/>
                          <a:cs typeface="Arial" panose="020B0604020202020204" pitchFamily="34" charset="0"/>
                        </a:rPr>
                        <a:t>Q1&amp;2 2026/27</a:t>
                      </a:r>
                    </a:p>
                  </a:txBody>
                  <a:tcPr marL="108000" marR="108000" marT="108000" marB="10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1800" b="1" i="0" u="none" strike="noStrike" dirty="0">
                          <a:solidFill>
                            <a:srgbClr val="FFFFFF"/>
                          </a:solidFill>
                          <a:effectLst/>
                          <a:latin typeface="Arial" panose="020B0604020202020204" pitchFamily="34" charset="0"/>
                          <a:cs typeface="Arial" panose="020B0604020202020204" pitchFamily="34" charset="0"/>
                        </a:rPr>
                        <a:t>Q3&amp;4 2026/27</a:t>
                      </a:r>
                    </a:p>
                  </a:txBody>
                  <a:tcPr marL="108000" marR="108000" marT="108000" marB="10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1800" b="1" i="0" u="none" strike="noStrike" dirty="0">
                          <a:solidFill>
                            <a:srgbClr val="FFFFFF"/>
                          </a:solidFill>
                          <a:effectLst/>
                          <a:latin typeface="Arial" panose="020B0604020202020204" pitchFamily="34" charset="0"/>
                          <a:cs typeface="Arial" panose="020B0604020202020204" pitchFamily="34" charset="0"/>
                        </a:rPr>
                        <a:t>Q1&amp;2 2027/28</a:t>
                      </a:r>
                    </a:p>
                  </a:txBody>
                  <a:tcPr marL="108000" marR="108000" marT="108000" marB="10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1800" b="1" i="0" u="none" strike="noStrike" dirty="0">
                          <a:solidFill>
                            <a:srgbClr val="FFFFFF"/>
                          </a:solidFill>
                          <a:effectLst/>
                          <a:latin typeface="Arial" panose="020B0604020202020204" pitchFamily="34" charset="0"/>
                          <a:cs typeface="Arial" panose="020B0604020202020204" pitchFamily="34" charset="0"/>
                        </a:rPr>
                        <a:t>Q3&amp;4 2027/28</a:t>
                      </a:r>
                    </a:p>
                  </a:txBody>
                  <a:tcPr marL="108000" marR="108000" marT="108000" marB="10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tx2"/>
                    </a:solidFill>
                  </a:tcPr>
                </a:tc>
                <a:extLst>
                  <a:ext uri="{0D108BD9-81ED-4DB2-BD59-A6C34878D82A}">
                    <a16:rowId xmlns:a16="http://schemas.microsoft.com/office/drawing/2014/main" val="1197022518"/>
                  </a:ext>
                </a:extLst>
              </a:tr>
              <a:tr h="923376">
                <a:tc>
                  <a:txBody>
                    <a:bodyPr/>
                    <a:lstStyle/>
                    <a:p>
                      <a:pPr algn="ctr" fontAlgn="ctr"/>
                      <a:r>
                        <a:rPr lang="en-GB" sz="1800" b="0" i="0" u="none" strike="noStrike" dirty="0">
                          <a:solidFill>
                            <a:srgbClr val="000000"/>
                          </a:solidFill>
                          <a:effectLst/>
                          <a:latin typeface="Arial" panose="020B0604020202020204" pitchFamily="34" charset="0"/>
                          <a:cs typeface="Arial" panose="020B0604020202020204" pitchFamily="34" charset="0"/>
                        </a:rPr>
                        <a:t>Workforce (overarching)</a:t>
                      </a:r>
                    </a:p>
                  </a:txBody>
                  <a:tcPr marL="108000" marR="108000" marT="108000" marB="10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endParaRPr lang="en-GB" sz="1800" b="0" i="0" u="none" strike="noStrike" dirty="0">
                        <a:solidFill>
                          <a:srgbClr val="000000"/>
                        </a:solidFill>
                        <a:effectLst/>
                        <a:latin typeface="Arial" panose="020B0604020202020204" pitchFamily="34" charset="0"/>
                        <a:cs typeface="Arial" panose="020B0604020202020204" pitchFamily="34" charset="0"/>
                      </a:endParaRPr>
                    </a:p>
                  </a:txBody>
                  <a:tcPr marL="108000" marR="108000" marT="108000" marB="10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en-GB" sz="1800" b="0" i="0" u="none" strike="noStrike" dirty="0">
                        <a:solidFill>
                          <a:srgbClr val="000000"/>
                        </a:solidFill>
                        <a:effectLst/>
                        <a:latin typeface="Arial" panose="020B0604020202020204" pitchFamily="34" charset="0"/>
                        <a:cs typeface="Arial" panose="020B0604020202020204" pitchFamily="34" charset="0"/>
                      </a:endParaRPr>
                    </a:p>
                  </a:txBody>
                  <a:tcPr marL="108000" marR="108000" marT="108000" marB="10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en-GB" sz="1800" b="0" i="0" u="none" strike="noStrike">
                        <a:solidFill>
                          <a:srgbClr val="000000"/>
                        </a:solidFill>
                        <a:effectLst/>
                        <a:latin typeface="Arial" panose="020B0604020202020204" pitchFamily="34" charset="0"/>
                        <a:cs typeface="Arial" panose="020B0604020202020204" pitchFamily="34" charset="0"/>
                      </a:endParaRPr>
                    </a:p>
                  </a:txBody>
                  <a:tcPr marL="108000" marR="108000" marT="108000" marB="10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en-GB" sz="1800" b="0" i="0" u="none" strike="noStrike">
                        <a:solidFill>
                          <a:srgbClr val="000000"/>
                        </a:solidFill>
                        <a:effectLst/>
                        <a:latin typeface="Arial" panose="020B0604020202020204" pitchFamily="34" charset="0"/>
                        <a:cs typeface="Arial" panose="020B0604020202020204" pitchFamily="34" charset="0"/>
                      </a:endParaRPr>
                    </a:p>
                  </a:txBody>
                  <a:tcPr marL="108000" marR="108000" marT="108000" marB="10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en-GB" sz="1800" b="0" i="0" u="none" strike="noStrike" dirty="0">
                        <a:solidFill>
                          <a:srgbClr val="000000"/>
                        </a:solidFill>
                        <a:effectLst/>
                        <a:latin typeface="Arial" panose="020B0604020202020204" pitchFamily="34" charset="0"/>
                        <a:cs typeface="Arial" panose="020B0604020202020204" pitchFamily="34" charset="0"/>
                      </a:endParaRPr>
                    </a:p>
                  </a:txBody>
                  <a:tcPr marL="108000" marR="108000" marT="108000" marB="10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44140747"/>
                  </a:ext>
                </a:extLst>
              </a:tr>
              <a:tr h="923376">
                <a:tc>
                  <a:txBody>
                    <a:bodyPr/>
                    <a:lstStyle/>
                    <a:p>
                      <a:pPr algn="ctr" fontAlgn="ctr"/>
                      <a:r>
                        <a:rPr lang="en-GB" sz="1800" b="0" i="0" u="none" strike="noStrike" dirty="0">
                          <a:solidFill>
                            <a:srgbClr val="000000"/>
                          </a:solidFill>
                          <a:effectLst/>
                          <a:latin typeface="Arial" panose="020B0604020202020204" pitchFamily="34" charset="0"/>
                          <a:cs typeface="Arial" panose="020B0604020202020204" pitchFamily="34" charset="0"/>
                        </a:rPr>
                        <a:t>Workforce – Nursing</a:t>
                      </a:r>
                    </a:p>
                  </a:txBody>
                  <a:tcPr marL="108000" marR="108000" marT="108000" marB="10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endParaRPr lang="en-GB" sz="1800" b="0" i="0" u="none" strike="noStrike" dirty="0">
                        <a:solidFill>
                          <a:srgbClr val="000000"/>
                        </a:solidFill>
                        <a:effectLst/>
                        <a:latin typeface="Arial" panose="020B0604020202020204" pitchFamily="34" charset="0"/>
                        <a:cs typeface="Arial" panose="020B0604020202020204" pitchFamily="34" charset="0"/>
                      </a:endParaRPr>
                    </a:p>
                  </a:txBody>
                  <a:tcPr marL="108000" marR="108000" marT="108000" marB="10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en-GB" sz="1800" b="0" i="0" u="none" strike="noStrike" dirty="0">
                        <a:solidFill>
                          <a:srgbClr val="000000"/>
                        </a:solidFill>
                        <a:effectLst/>
                        <a:latin typeface="Arial" panose="020B0604020202020204" pitchFamily="34" charset="0"/>
                        <a:cs typeface="Arial" panose="020B0604020202020204" pitchFamily="34" charset="0"/>
                      </a:endParaRPr>
                    </a:p>
                  </a:txBody>
                  <a:tcPr marL="108000" marR="108000" marT="108000" marB="10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en-GB" sz="1800" b="0" i="0" u="none" strike="noStrike" dirty="0">
                        <a:solidFill>
                          <a:srgbClr val="000000"/>
                        </a:solidFill>
                        <a:effectLst/>
                        <a:latin typeface="Arial" panose="020B0604020202020204" pitchFamily="34" charset="0"/>
                        <a:cs typeface="Arial" panose="020B0604020202020204" pitchFamily="34" charset="0"/>
                      </a:endParaRPr>
                    </a:p>
                  </a:txBody>
                  <a:tcPr marL="108000" marR="108000" marT="108000" marB="10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en-GB" sz="1800" b="0" i="0" u="none" strike="noStrike" dirty="0">
                        <a:solidFill>
                          <a:srgbClr val="000000"/>
                        </a:solidFill>
                        <a:effectLst/>
                        <a:latin typeface="Arial" panose="020B0604020202020204" pitchFamily="34" charset="0"/>
                        <a:cs typeface="Arial" panose="020B0604020202020204" pitchFamily="34" charset="0"/>
                      </a:endParaRPr>
                    </a:p>
                  </a:txBody>
                  <a:tcPr marL="108000" marR="108000" marT="108000" marB="10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en-GB" sz="1800" b="0" i="0" u="none" strike="noStrike" dirty="0">
                        <a:solidFill>
                          <a:srgbClr val="000000"/>
                        </a:solidFill>
                        <a:effectLst/>
                        <a:latin typeface="Arial" panose="020B0604020202020204" pitchFamily="34" charset="0"/>
                        <a:cs typeface="Arial" panose="020B0604020202020204" pitchFamily="34" charset="0"/>
                      </a:endParaRPr>
                    </a:p>
                  </a:txBody>
                  <a:tcPr marL="108000" marR="108000" marT="108000" marB="10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98156775"/>
                  </a:ext>
                </a:extLst>
              </a:tr>
              <a:tr h="923376">
                <a:tc>
                  <a:txBody>
                    <a:bodyPr/>
                    <a:lstStyle/>
                    <a:p>
                      <a:pPr algn="ctr" fontAlgn="ctr"/>
                      <a:r>
                        <a:rPr lang="en-GB" sz="1800" b="0" i="0" u="none" strike="noStrike" dirty="0">
                          <a:solidFill>
                            <a:srgbClr val="000000"/>
                          </a:solidFill>
                          <a:effectLst/>
                          <a:latin typeface="Arial" panose="020B0604020202020204" pitchFamily="34" charset="0"/>
                          <a:cs typeface="Arial" panose="020B0604020202020204" pitchFamily="34" charset="0"/>
                        </a:rPr>
                        <a:t>Workforce – Medical </a:t>
                      </a:r>
                    </a:p>
                  </a:txBody>
                  <a:tcPr marL="108000" marR="108000" marT="108000" marB="10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endParaRPr lang="en-GB" sz="1800" b="0" i="0" u="none" strike="noStrike" dirty="0">
                        <a:solidFill>
                          <a:srgbClr val="000000"/>
                        </a:solidFill>
                        <a:effectLst/>
                        <a:latin typeface="Arial" panose="020B0604020202020204" pitchFamily="34" charset="0"/>
                        <a:cs typeface="Arial" panose="020B0604020202020204" pitchFamily="34" charset="0"/>
                      </a:endParaRPr>
                    </a:p>
                  </a:txBody>
                  <a:tcPr marL="108000" marR="108000" marT="108000" marB="10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en-GB" sz="1800" b="0" i="0" u="none" strike="noStrike" dirty="0">
                        <a:solidFill>
                          <a:srgbClr val="000000"/>
                        </a:solidFill>
                        <a:effectLst/>
                        <a:latin typeface="Arial" panose="020B0604020202020204" pitchFamily="34" charset="0"/>
                        <a:cs typeface="Arial" panose="020B0604020202020204" pitchFamily="34" charset="0"/>
                      </a:endParaRPr>
                    </a:p>
                  </a:txBody>
                  <a:tcPr marL="108000" marR="108000" marT="108000" marB="10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en-GB" sz="1800" b="0" i="0" u="none" strike="noStrike" dirty="0">
                        <a:solidFill>
                          <a:srgbClr val="000000"/>
                        </a:solidFill>
                        <a:effectLst/>
                        <a:latin typeface="Arial" panose="020B0604020202020204" pitchFamily="34" charset="0"/>
                        <a:cs typeface="Arial" panose="020B0604020202020204" pitchFamily="34" charset="0"/>
                      </a:endParaRPr>
                    </a:p>
                  </a:txBody>
                  <a:tcPr marL="108000" marR="108000" marT="108000" marB="10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en-GB" sz="1800" b="0" i="0" u="none" strike="noStrike" dirty="0">
                        <a:solidFill>
                          <a:srgbClr val="000000"/>
                        </a:solidFill>
                        <a:effectLst/>
                        <a:latin typeface="Arial" panose="020B0604020202020204" pitchFamily="34" charset="0"/>
                        <a:cs typeface="Arial" panose="020B0604020202020204" pitchFamily="34" charset="0"/>
                      </a:endParaRPr>
                    </a:p>
                  </a:txBody>
                  <a:tcPr marL="108000" marR="108000" marT="108000" marB="10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en-GB" sz="1800" b="0" i="0" u="none" strike="noStrike" dirty="0">
                        <a:solidFill>
                          <a:srgbClr val="000000"/>
                        </a:solidFill>
                        <a:effectLst/>
                        <a:latin typeface="Arial" panose="020B0604020202020204" pitchFamily="34" charset="0"/>
                        <a:cs typeface="Arial" panose="020B0604020202020204" pitchFamily="34" charset="0"/>
                      </a:endParaRPr>
                    </a:p>
                  </a:txBody>
                  <a:tcPr marL="108000" marR="108000" marT="108000" marB="10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809435064"/>
                  </a:ext>
                </a:extLst>
              </a:tr>
              <a:tr h="923376">
                <a:tc>
                  <a:txBody>
                    <a:bodyPr/>
                    <a:lstStyle/>
                    <a:p>
                      <a:pPr algn="ctr" fontAlgn="ctr"/>
                      <a:r>
                        <a:rPr lang="en-GB" sz="1800" b="0" i="0" u="none" strike="noStrike" dirty="0">
                          <a:solidFill>
                            <a:srgbClr val="000000"/>
                          </a:solidFill>
                          <a:effectLst/>
                          <a:latin typeface="Arial" panose="020B0604020202020204" pitchFamily="34" charset="0"/>
                          <a:cs typeface="Arial" panose="020B0604020202020204" pitchFamily="34" charset="0"/>
                        </a:rPr>
                        <a:t>Planned Care</a:t>
                      </a:r>
                    </a:p>
                  </a:txBody>
                  <a:tcPr marL="108000" marR="108000" marT="108000" marB="10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endParaRPr lang="en-GB" sz="1800" b="0" i="0" u="none" strike="noStrike" dirty="0">
                        <a:solidFill>
                          <a:srgbClr val="000000"/>
                        </a:solidFill>
                        <a:effectLst/>
                        <a:latin typeface="Arial" panose="020B0604020202020204" pitchFamily="34" charset="0"/>
                        <a:cs typeface="Arial" panose="020B0604020202020204" pitchFamily="34" charset="0"/>
                      </a:endParaRPr>
                    </a:p>
                  </a:txBody>
                  <a:tcPr marL="108000" marR="108000" marT="108000" marB="10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en-GB" sz="1800" b="0" i="0" u="none" strike="noStrike" dirty="0">
                        <a:solidFill>
                          <a:srgbClr val="000000"/>
                        </a:solidFill>
                        <a:effectLst/>
                        <a:latin typeface="Arial" panose="020B0604020202020204" pitchFamily="34" charset="0"/>
                        <a:cs typeface="Arial" panose="020B0604020202020204" pitchFamily="34" charset="0"/>
                      </a:endParaRPr>
                    </a:p>
                  </a:txBody>
                  <a:tcPr marL="108000" marR="108000" marT="108000" marB="10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en-GB" sz="1800" b="0" i="0" u="none" strike="noStrike" dirty="0">
                        <a:solidFill>
                          <a:srgbClr val="000000"/>
                        </a:solidFill>
                        <a:effectLst/>
                        <a:latin typeface="Arial" panose="020B0604020202020204" pitchFamily="34" charset="0"/>
                        <a:cs typeface="Arial" panose="020B0604020202020204" pitchFamily="34" charset="0"/>
                      </a:endParaRPr>
                    </a:p>
                  </a:txBody>
                  <a:tcPr marL="108000" marR="108000" marT="108000" marB="10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en-GB" sz="1800" b="0" i="0" u="none" strike="noStrike" dirty="0">
                        <a:solidFill>
                          <a:srgbClr val="000000"/>
                        </a:solidFill>
                        <a:effectLst/>
                        <a:latin typeface="Arial" panose="020B0604020202020204" pitchFamily="34" charset="0"/>
                        <a:cs typeface="Arial" panose="020B0604020202020204" pitchFamily="34" charset="0"/>
                      </a:endParaRPr>
                    </a:p>
                  </a:txBody>
                  <a:tcPr marL="108000" marR="108000" marT="108000" marB="10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en-GB" sz="1800" b="0" i="0" u="none" strike="noStrike" dirty="0">
                        <a:solidFill>
                          <a:srgbClr val="000000"/>
                        </a:solidFill>
                        <a:effectLst/>
                        <a:latin typeface="Arial" panose="020B0604020202020204" pitchFamily="34" charset="0"/>
                        <a:cs typeface="Arial" panose="020B0604020202020204" pitchFamily="34" charset="0"/>
                      </a:endParaRPr>
                    </a:p>
                  </a:txBody>
                  <a:tcPr marL="108000" marR="108000" marT="108000" marB="10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51802711"/>
                  </a:ext>
                </a:extLst>
              </a:tr>
              <a:tr h="923376">
                <a:tc>
                  <a:txBody>
                    <a:bodyPr/>
                    <a:lstStyle/>
                    <a:p>
                      <a:pPr algn="ctr" fontAlgn="ctr"/>
                      <a:r>
                        <a:rPr lang="en-GB" sz="1800" b="0" i="0" u="none" strike="noStrike" dirty="0">
                          <a:solidFill>
                            <a:srgbClr val="000000"/>
                          </a:solidFill>
                          <a:effectLst/>
                          <a:latin typeface="Arial" panose="020B0604020202020204" pitchFamily="34" charset="0"/>
                          <a:cs typeface="Arial" panose="020B0604020202020204" pitchFamily="34" charset="0"/>
                        </a:rPr>
                        <a:t>CHC &amp; MH</a:t>
                      </a:r>
                    </a:p>
                  </a:txBody>
                  <a:tcPr marL="108000" marR="108000" marT="108000" marB="10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endParaRPr lang="en-GB" sz="1800" b="0" i="0" u="none" strike="noStrike" dirty="0">
                        <a:solidFill>
                          <a:srgbClr val="000000"/>
                        </a:solidFill>
                        <a:effectLst/>
                        <a:latin typeface="Arial" panose="020B0604020202020204" pitchFamily="34" charset="0"/>
                        <a:cs typeface="Arial" panose="020B0604020202020204" pitchFamily="34" charset="0"/>
                      </a:endParaRPr>
                    </a:p>
                  </a:txBody>
                  <a:tcPr marL="108000" marR="108000" marT="108000" marB="10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en-GB" sz="1800" b="0" i="0" u="none" strike="noStrike">
                        <a:solidFill>
                          <a:srgbClr val="000000"/>
                        </a:solidFill>
                        <a:effectLst/>
                        <a:latin typeface="Arial" panose="020B0604020202020204" pitchFamily="34" charset="0"/>
                        <a:cs typeface="Arial" panose="020B0604020202020204" pitchFamily="34" charset="0"/>
                      </a:endParaRPr>
                    </a:p>
                  </a:txBody>
                  <a:tcPr marL="108000" marR="108000" marT="108000" marB="10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en-GB" sz="1800" b="0" i="0" u="none" strike="noStrike" dirty="0">
                        <a:solidFill>
                          <a:srgbClr val="000000"/>
                        </a:solidFill>
                        <a:effectLst/>
                        <a:latin typeface="Arial" panose="020B0604020202020204" pitchFamily="34" charset="0"/>
                        <a:cs typeface="Arial" panose="020B0604020202020204" pitchFamily="34" charset="0"/>
                      </a:endParaRPr>
                    </a:p>
                  </a:txBody>
                  <a:tcPr marL="108000" marR="108000" marT="108000" marB="10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en-GB" sz="1800" b="0" i="0" u="none" strike="noStrike" dirty="0">
                        <a:solidFill>
                          <a:srgbClr val="000000"/>
                        </a:solidFill>
                        <a:effectLst/>
                        <a:latin typeface="Arial" panose="020B0604020202020204" pitchFamily="34" charset="0"/>
                        <a:cs typeface="Arial" panose="020B0604020202020204" pitchFamily="34" charset="0"/>
                      </a:endParaRPr>
                    </a:p>
                  </a:txBody>
                  <a:tcPr marL="108000" marR="108000" marT="108000" marB="10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en-GB" sz="1800" b="0" i="0" u="none" strike="noStrike" dirty="0">
                        <a:solidFill>
                          <a:srgbClr val="000000"/>
                        </a:solidFill>
                        <a:effectLst/>
                        <a:latin typeface="Arial" panose="020B0604020202020204" pitchFamily="34" charset="0"/>
                        <a:cs typeface="Arial" panose="020B0604020202020204" pitchFamily="34" charset="0"/>
                      </a:endParaRPr>
                    </a:p>
                  </a:txBody>
                  <a:tcPr marL="108000" marR="108000" marT="108000" marB="10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38750271"/>
                  </a:ext>
                </a:extLst>
              </a:tr>
              <a:tr h="923376">
                <a:tc>
                  <a:txBody>
                    <a:bodyPr/>
                    <a:lstStyle/>
                    <a:p>
                      <a:pPr algn="ctr" fontAlgn="ctr"/>
                      <a:r>
                        <a:rPr lang="en-GB" sz="1800" b="0" i="0" u="none" strike="noStrike" dirty="0">
                          <a:solidFill>
                            <a:srgbClr val="000000"/>
                          </a:solidFill>
                          <a:effectLst/>
                          <a:latin typeface="Arial" panose="020B0604020202020204" pitchFamily="34" charset="0"/>
                          <a:cs typeface="Arial" panose="020B0604020202020204" pitchFamily="34" charset="0"/>
                        </a:rPr>
                        <a:t>UEC</a:t>
                      </a:r>
                    </a:p>
                  </a:txBody>
                  <a:tcPr marL="108000" marR="108000" marT="108000" marB="10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endParaRPr lang="en-GB" sz="1800" b="0" i="0" u="none" strike="noStrike" dirty="0">
                        <a:solidFill>
                          <a:srgbClr val="000000"/>
                        </a:solidFill>
                        <a:effectLst/>
                        <a:latin typeface="Arial" panose="020B0604020202020204" pitchFamily="34" charset="0"/>
                        <a:cs typeface="Arial" panose="020B0604020202020204" pitchFamily="34" charset="0"/>
                      </a:endParaRPr>
                    </a:p>
                  </a:txBody>
                  <a:tcPr marL="108000" marR="108000" marT="108000" marB="10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en-GB" sz="1800" b="0" i="0" u="none" strike="noStrike" dirty="0">
                        <a:solidFill>
                          <a:srgbClr val="000000"/>
                        </a:solidFill>
                        <a:effectLst/>
                        <a:latin typeface="Arial" panose="020B0604020202020204" pitchFamily="34" charset="0"/>
                        <a:cs typeface="Arial" panose="020B0604020202020204" pitchFamily="34" charset="0"/>
                      </a:endParaRPr>
                    </a:p>
                  </a:txBody>
                  <a:tcPr marL="108000" marR="108000" marT="108000" marB="10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en-GB" sz="1800" b="0" i="0" u="none" strike="noStrike" dirty="0">
                        <a:solidFill>
                          <a:srgbClr val="000000"/>
                        </a:solidFill>
                        <a:effectLst/>
                        <a:latin typeface="Arial" panose="020B0604020202020204" pitchFamily="34" charset="0"/>
                        <a:cs typeface="Arial" panose="020B0604020202020204" pitchFamily="34" charset="0"/>
                      </a:endParaRPr>
                    </a:p>
                  </a:txBody>
                  <a:tcPr marL="108000" marR="108000" marT="108000" marB="10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en-GB" sz="1800" b="0" i="0" u="none" strike="noStrike" dirty="0">
                        <a:solidFill>
                          <a:srgbClr val="000000"/>
                        </a:solidFill>
                        <a:effectLst/>
                        <a:latin typeface="Arial" panose="020B0604020202020204" pitchFamily="34" charset="0"/>
                        <a:cs typeface="Arial" panose="020B0604020202020204" pitchFamily="34" charset="0"/>
                      </a:endParaRPr>
                    </a:p>
                  </a:txBody>
                  <a:tcPr marL="108000" marR="108000" marT="108000" marB="10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en-GB" sz="1800" b="0" i="0" u="none" strike="noStrike" dirty="0">
                        <a:solidFill>
                          <a:srgbClr val="000000"/>
                        </a:solidFill>
                        <a:effectLst/>
                        <a:latin typeface="Arial" panose="020B0604020202020204" pitchFamily="34" charset="0"/>
                        <a:cs typeface="Arial" panose="020B0604020202020204" pitchFamily="34" charset="0"/>
                      </a:endParaRPr>
                    </a:p>
                  </a:txBody>
                  <a:tcPr marL="108000" marR="108000" marT="108000" marB="10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36518116"/>
                  </a:ext>
                </a:extLst>
              </a:tr>
              <a:tr h="923376">
                <a:tc>
                  <a:txBody>
                    <a:bodyPr/>
                    <a:lstStyle/>
                    <a:p>
                      <a:pPr algn="ctr" fontAlgn="ctr"/>
                      <a:r>
                        <a:rPr lang="en-GB" sz="1800" b="0" i="0" u="none" strike="noStrike" dirty="0">
                          <a:solidFill>
                            <a:srgbClr val="000000"/>
                          </a:solidFill>
                          <a:effectLst/>
                          <a:latin typeface="Arial" panose="020B0604020202020204" pitchFamily="34" charset="0"/>
                          <a:cs typeface="Arial" panose="020B0604020202020204" pitchFamily="34" charset="0"/>
                        </a:rPr>
                        <a:t>Procurement &amp; Corporate Services</a:t>
                      </a:r>
                    </a:p>
                  </a:txBody>
                  <a:tcPr marL="108000" marR="108000" marT="108000" marB="10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endParaRPr lang="en-GB" sz="1800" b="0" i="0" u="none" strike="noStrike" dirty="0">
                        <a:solidFill>
                          <a:srgbClr val="000000"/>
                        </a:solidFill>
                        <a:effectLst/>
                        <a:latin typeface="Arial" panose="020B0604020202020204" pitchFamily="34" charset="0"/>
                        <a:cs typeface="Arial" panose="020B0604020202020204" pitchFamily="34" charset="0"/>
                      </a:endParaRPr>
                    </a:p>
                  </a:txBody>
                  <a:tcPr marL="108000" marR="108000" marT="108000" marB="10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en-GB" sz="1800" b="0" i="0" u="none" strike="noStrike" dirty="0">
                        <a:solidFill>
                          <a:srgbClr val="000000"/>
                        </a:solidFill>
                        <a:effectLst/>
                        <a:latin typeface="Arial" panose="020B0604020202020204" pitchFamily="34" charset="0"/>
                        <a:cs typeface="Arial" panose="020B0604020202020204" pitchFamily="34" charset="0"/>
                      </a:endParaRPr>
                    </a:p>
                  </a:txBody>
                  <a:tcPr marL="108000" marR="108000" marT="108000" marB="10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en-GB" sz="1800" b="0" i="0" u="none" strike="noStrike" dirty="0">
                        <a:solidFill>
                          <a:srgbClr val="000000"/>
                        </a:solidFill>
                        <a:effectLst/>
                        <a:latin typeface="Arial" panose="020B0604020202020204" pitchFamily="34" charset="0"/>
                        <a:cs typeface="Arial" panose="020B0604020202020204" pitchFamily="34" charset="0"/>
                      </a:endParaRPr>
                    </a:p>
                  </a:txBody>
                  <a:tcPr marL="108000" marR="108000" marT="108000" marB="10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en-GB" sz="1800" b="0" i="0" u="none" strike="noStrike" dirty="0">
                        <a:solidFill>
                          <a:srgbClr val="000000"/>
                        </a:solidFill>
                        <a:effectLst/>
                        <a:latin typeface="Arial" panose="020B0604020202020204" pitchFamily="34" charset="0"/>
                        <a:cs typeface="Arial" panose="020B0604020202020204" pitchFamily="34" charset="0"/>
                      </a:endParaRPr>
                    </a:p>
                  </a:txBody>
                  <a:tcPr marL="108000" marR="108000" marT="108000" marB="10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en-GB" sz="1800" b="0" i="0" u="none" strike="noStrike" dirty="0">
                        <a:solidFill>
                          <a:srgbClr val="000000"/>
                        </a:solidFill>
                        <a:effectLst/>
                        <a:latin typeface="Arial" panose="020B0604020202020204" pitchFamily="34" charset="0"/>
                        <a:cs typeface="Arial" panose="020B0604020202020204" pitchFamily="34" charset="0"/>
                      </a:endParaRPr>
                    </a:p>
                  </a:txBody>
                  <a:tcPr marL="108000" marR="108000" marT="108000" marB="10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360909614"/>
                  </a:ext>
                </a:extLst>
              </a:tr>
            </a:tbl>
          </a:graphicData>
        </a:graphic>
      </p:graphicFrame>
      <p:sp>
        <p:nvSpPr>
          <p:cNvPr id="6" name="Arrow: Chevron 5">
            <a:extLst>
              <a:ext uri="{FF2B5EF4-FFF2-40B4-BE49-F238E27FC236}">
                <a16:creationId xmlns:a16="http://schemas.microsoft.com/office/drawing/2014/main" id="{B2A7DD5D-D448-12E3-462C-A65998513950}"/>
              </a:ext>
            </a:extLst>
          </p:cNvPr>
          <p:cNvSpPr/>
          <p:nvPr/>
        </p:nvSpPr>
        <p:spPr>
          <a:xfrm>
            <a:off x="4277581" y="2820721"/>
            <a:ext cx="9407387" cy="404460"/>
          </a:xfrm>
          <a:prstGeom prst="chevr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914413"/>
            <a:r>
              <a:rPr lang="en-GB" sz="1649" dirty="0">
                <a:solidFill>
                  <a:prstClr val="white"/>
                </a:solidFill>
                <a:latin typeface="Arial" panose="020B0604020202020204" pitchFamily="34" charset="0"/>
                <a:cs typeface="Arial" panose="020B0604020202020204" pitchFamily="34" charset="0"/>
              </a:rPr>
              <a:t>Sickness / Absence Improvement Programme</a:t>
            </a:r>
          </a:p>
        </p:txBody>
      </p:sp>
      <p:sp>
        <p:nvSpPr>
          <p:cNvPr id="7" name="Arrow: Chevron 6">
            <a:extLst>
              <a:ext uri="{FF2B5EF4-FFF2-40B4-BE49-F238E27FC236}">
                <a16:creationId xmlns:a16="http://schemas.microsoft.com/office/drawing/2014/main" id="{42C82697-DE82-CCB2-A1B1-E477FB5309C9}"/>
              </a:ext>
            </a:extLst>
          </p:cNvPr>
          <p:cNvSpPr/>
          <p:nvPr/>
        </p:nvSpPr>
        <p:spPr>
          <a:xfrm>
            <a:off x="6894187" y="3285074"/>
            <a:ext cx="10789313" cy="371955"/>
          </a:xfrm>
          <a:prstGeom prst="chevron">
            <a:avLst/>
          </a:prstGeom>
          <a:solidFill>
            <a:srgbClr val="70AD47"/>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914413"/>
            <a:r>
              <a:rPr lang="en-GB" sz="1649" dirty="0">
                <a:solidFill>
                  <a:prstClr val="white"/>
                </a:solidFill>
                <a:latin typeface="Arial" panose="020B0604020202020204" pitchFamily="34" charset="0"/>
                <a:cs typeface="Arial" panose="020B0604020202020204" pitchFamily="34" charset="0"/>
              </a:rPr>
              <a:t>Spans of Control / Organising for successes restructuring of workforce design and delivery</a:t>
            </a:r>
          </a:p>
        </p:txBody>
      </p:sp>
      <p:sp>
        <p:nvSpPr>
          <p:cNvPr id="8" name="Arrow: Chevron 7">
            <a:extLst>
              <a:ext uri="{FF2B5EF4-FFF2-40B4-BE49-F238E27FC236}">
                <a16:creationId xmlns:a16="http://schemas.microsoft.com/office/drawing/2014/main" id="{F2C32528-9A76-6AE6-BA51-E397F83697BE}"/>
              </a:ext>
            </a:extLst>
          </p:cNvPr>
          <p:cNvSpPr/>
          <p:nvPr/>
        </p:nvSpPr>
        <p:spPr>
          <a:xfrm>
            <a:off x="3657657" y="3356790"/>
            <a:ext cx="2727677" cy="1618525"/>
          </a:xfrm>
          <a:prstGeom prst="chevron">
            <a:avLst/>
          </a:prstGeom>
          <a:solidFill>
            <a:srgbClr val="70AD47"/>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914413"/>
            <a:r>
              <a:rPr lang="en-GB" sz="1649" dirty="0">
                <a:solidFill>
                  <a:prstClr val="white"/>
                </a:solidFill>
                <a:latin typeface="Arial" panose="020B0604020202020204" pitchFamily="34" charset="0"/>
                <a:cs typeface="Arial" panose="020B0604020202020204" pitchFamily="34" charset="0"/>
              </a:rPr>
              <a:t>Embed Variable Pay Controls </a:t>
            </a:r>
          </a:p>
        </p:txBody>
      </p:sp>
      <p:sp>
        <p:nvSpPr>
          <p:cNvPr id="9" name="Arrow: Chevron 8">
            <a:extLst>
              <a:ext uri="{FF2B5EF4-FFF2-40B4-BE49-F238E27FC236}">
                <a16:creationId xmlns:a16="http://schemas.microsoft.com/office/drawing/2014/main" id="{34FA87B8-84F5-0FC0-0926-C075C37D728F}"/>
              </a:ext>
            </a:extLst>
          </p:cNvPr>
          <p:cNvSpPr/>
          <p:nvPr/>
        </p:nvSpPr>
        <p:spPr>
          <a:xfrm>
            <a:off x="6509321" y="3751957"/>
            <a:ext cx="9407389" cy="371955"/>
          </a:xfrm>
          <a:prstGeom prst="chevron">
            <a:avLst/>
          </a:prstGeom>
          <a:solidFill>
            <a:srgbClr val="70AD47"/>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914413"/>
            <a:r>
              <a:rPr lang="en-GB" sz="1649" dirty="0">
                <a:solidFill>
                  <a:prstClr val="white"/>
                </a:solidFill>
                <a:latin typeface="Arial" panose="020B0604020202020204" pitchFamily="34" charset="0"/>
                <a:cs typeface="Arial" panose="020B0604020202020204" pitchFamily="34" charset="0"/>
              </a:rPr>
              <a:t>Nursing Workforce Optimisation Programme – rightsized, redesign, and process optimisation </a:t>
            </a:r>
          </a:p>
        </p:txBody>
      </p:sp>
      <p:sp>
        <p:nvSpPr>
          <p:cNvPr id="10" name="Arrow: Chevron 9">
            <a:extLst>
              <a:ext uri="{FF2B5EF4-FFF2-40B4-BE49-F238E27FC236}">
                <a16:creationId xmlns:a16="http://schemas.microsoft.com/office/drawing/2014/main" id="{1574411B-B1E4-1736-737C-B5BA0CAB21ED}"/>
              </a:ext>
            </a:extLst>
          </p:cNvPr>
          <p:cNvSpPr/>
          <p:nvPr/>
        </p:nvSpPr>
        <p:spPr>
          <a:xfrm>
            <a:off x="7547697" y="4191635"/>
            <a:ext cx="9407389" cy="371955"/>
          </a:xfrm>
          <a:prstGeom prst="chevr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914413"/>
            <a:r>
              <a:rPr lang="en-GB" sz="1649" dirty="0">
                <a:solidFill>
                  <a:prstClr val="white"/>
                </a:solidFill>
                <a:latin typeface="Arial" panose="020B0604020202020204" pitchFamily="34" charset="0"/>
                <a:cs typeface="Arial" panose="020B0604020202020204" pitchFamily="34" charset="0"/>
              </a:rPr>
              <a:t>HCSW Sustainability Model development and implementation</a:t>
            </a:r>
          </a:p>
        </p:txBody>
      </p:sp>
      <p:sp>
        <p:nvSpPr>
          <p:cNvPr id="11" name="Arrow: Chevron 10">
            <a:extLst>
              <a:ext uri="{FF2B5EF4-FFF2-40B4-BE49-F238E27FC236}">
                <a16:creationId xmlns:a16="http://schemas.microsoft.com/office/drawing/2014/main" id="{9954AC7E-C166-3FEB-3989-A7E642732DF3}"/>
              </a:ext>
            </a:extLst>
          </p:cNvPr>
          <p:cNvSpPr/>
          <p:nvPr/>
        </p:nvSpPr>
        <p:spPr>
          <a:xfrm>
            <a:off x="6114117" y="4615815"/>
            <a:ext cx="6036536" cy="404460"/>
          </a:xfrm>
          <a:prstGeom prst="chevr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914413"/>
            <a:r>
              <a:rPr lang="en-GB" sz="1649" dirty="0">
                <a:solidFill>
                  <a:prstClr val="white"/>
                </a:solidFill>
                <a:latin typeface="Arial" panose="020B0604020202020204" pitchFamily="34" charset="0"/>
                <a:cs typeface="Arial" panose="020B0604020202020204" pitchFamily="34" charset="0"/>
              </a:rPr>
              <a:t>Job Planning Optimisation Programme </a:t>
            </a:r>
          </a:p>
        </p:txBody>
      </p:sp>
      <p:sp>
        <p:nvSpPr>
          <p:cNvPr id="12" name="Arrow: Chevron 11">
            <a:extLst>
              <a:ext uri="{FF2B5EF4-FFF2-40B4-BE49-F238E27FC236}">
                <a16:creationId xmlns:a16="http://schemas.microsoft.com/office/drawing/2014/main" id="{4778E047-646C-B19D-71C4-86043DBABF90}"/>
              </a:ext>
            </a:extLst>
          </p:cNvPr>
          <p:cNvSpPr/>
          <p:nvPr/>
        </p:nvSpPr>
        <p:spPr>
          <a:xfrm>
            <a:off x="5145482" y="5081196"/>
            <a:ext cx="4647759" cy="404460"/>
          </a:xfrm>
          <a:prstGeom prst="chevron">
            <a:avLst/>
          </a:prstGeom>
          <a:solidFill>
            <a:srgbClr val="70AD47"/>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914413"/>
            <a:r>
              <a:rPr lang="en-GB" sz="1649" dirty="0">
                <a:solidFill>
                  <a:prstClr val="white"/>
                </a:solidFill>
                <a:latin typeface="Arial" panose="020B0604020202020204" pitchFamily="34" charset="0"/>
                <a:cs typeface="Arial" panose="020B0604020202020204" pitchFamily="34" charset="0"/>
              </a:rPr>
              <a:t>DCC Delivery Tracking Implementation </a:t>
            </a:r>
          </a:p>
        </p:txBody>
      </p:sp>
      <p:sp>
        <p:nvSpPr>
          <p:cNvPr id="13" name="Arrow: Chevron 12">
            <a:extLst>
              <a:ext uri="{FF2B5EF4-FFF2-40B4-BE49-F238E27FC236}">
                <a16:creationId xmlns:a16="http://schemas.microsoft.com/office/drawing/2014/main" id="{7A884A64-F2D1-3BE1-9E40-DCFC64121D57}"/>
              </a:ext>
            </a:extLst>
          </p:cNvPr>
          <p:cNvSpPr/>
          <p:nvPr/>
        </p:nvSpPr>
        <p:spPr>
          <a:xfrm>
            <a:off x="5176476" y="5546576"/>
            <a:ext cx="13832608" cy="404460"/>
          </a:xfrm>
          <a:prstGeom prst="chevr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914413"/>
            <a:r>
              <a:rPr lang="en-GB" sz="1649" dirty="0">
                <a:solidFill>
                  <a:prstClr val="white"/>
                </a:solidFill>
                <a:latin typeface="Arial" panose="020B0604020202020204" pitchFamily="34" charset="0"/>
                <a:cs typeface="Arial" panose="020B0604020202020204" pitchFamily="34" charset="0"/>
              </a:rPr>
              <a:t>Service Redesign Programme </a:t>
            </a:r>
          </a:p>
        </p:txBody>
      </p:sp>
      <p:sp>
        <p:nvSpPr>
          <p:cNvPr id="14" name="Arrow: Chevron 13">
            <a:extLst>
              <a:ext uri="{FF2B5EF4-FFF2-40B4-BE49-F238E27FC236}">
                <a16:creationId xmlns:a16="http://schemas.microsoft.com/office/drawing/2014/main" id="{15271561-5105-1136-CE71-872BE94954FF}"/>
              </a:ext>
            </a:extLst>
          </p:cNvPr>
          <p:cNvSpPr/>
          <p:nvPr/>
        </p:nvSpPr>
        <p:spPr>
          <a:xfrm>
            <a:off x="3949537" y="6011682"/>
            <a:ext cx="9192998" cy="404460"/>
          </a:xfrm>
          <a:prstGeom prst="chevron">
            <a:avLst/>
          </a:prstGeom>
          <a:solidFill>
            <a:srgbClr val="70AD47"/>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914413"/>
            <a:r>
              <a:rPr lang="en-GB" sz="1649" dirty="0">
                <a:solidFill>
                  <a:prstClr val="white"/>
                </a:solidFill>
                <a:latin typeface="Arial" panose="020B0604020202020204" pitchFamily="34" charset="0"/>
                <a:cs typeface="Arial" panose="020B0604020202020204" pitchFamily="34" charset="0"/>
              </a:rPr>
              <a:t>Elective Care Productivity Programme</a:t>
            </a:r>
          </a:p>
        </p:txBody>
      </p:sp>
      <p:sp>
        <p:nvSpPr>
          <p:cNvPr id="15" name="Arrow: Chevron 14">
            <a:extLst>
              <a:ext uri="{FF2B5EF4-FFF2-40B4-BE49-F238E27FC236}">
                <a16:creationId xmlns:a16="http://schemas.microsoft.com/office/drawing/2014/main" id="{28DA2F46-73C9-00A2-E727-4BD8E6E823A7}"/>
              </a:ext>
            </a:extLst>
          </p:cNvPr>
          <p:cNvSpPr/>
          <p:nvPr/>
        </p:nvSpPr>
        <p:spPr>
          <a:xfrm>
            <a:off x="8753968" y="6484137"/>
            <a:ext cx="9750934" cy="404460"/>
          </a:xfrm>
          <a:prstGeom prst="chevron">
            <a:avLst/>
          </a:prstGeom>
          <a:solidFill>
            <a:srgbClr val="70AD47"/>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914413"/>
            <a:r>
              <a:rPr lang="en-GB" sz="1649" dirty="0">
                <a:solidFill>
                  <a:prstClr val="white"/>
                </a:solidFill>
                <a:latin typeface="Arial" panose="020B0604020202020204" pitchFamily="34" charset="0"/>
                <a:cs typeface="Arial" panose="020B0604020202020204" pitchFamily="34" charset="0"/>
              </a:rPr>
              <a:t>Mental Health Model of Care redesign</a:t>
            </a:r>
          </a:p>
        </p:txBody>
      </p:sp>
      <p:sp>
        <p:nvSpPr>
          <p:cNvPr id="16" name="Arrow: Chevron 15">
            <a:extLst>
              <a:ext uri="{FF2B5EF4-FFF2-40B4-BE49-F238E27FC236}">
                <a16:creationId xmlns:a16="http://schemas.microsoft.com/office/drawing/2014/main" id="{42C8887F-A521-85ED-8618-3293AFD535D0}"/>
              </a:ext>
            </a:extLst>
          </p:cNvPr>
          <p:cNvSpPr/>
          <p:nvPr/>
        </p:nvSpPr>
        <p:spPr>
          <a:xfrm>
            <a:off x="3949539" y="7374446"/>
            <a:ext cx="8092628" cy="404460"/>
          </a:xfrm>
          <a:prstGeom prst="chevron">
            <a:avLst/>
          </a:prstGeom>
          <a:solidFill>
            <a:srgbClr val="70AD47"/>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914413"/>
            <a:r>
              <a:rPr lang="en-GB" sz="1649" dirty="0">
                <a:solidFill>
                  <a:prstClr val="white"/>
                </a:solidFill>
                <a:latin typeface="Arial" panose="020B0604020202020204" pitchFamily="34" charset="0"/>
                <a:cs typeface="Arial" panose="020B0604020202020204" pitchFamily="34" charset="0"/>
              </a:rPr>
              <a:t>UEC Flow Improvement Programme</a:t>
            </a:r>
          </a:p>
        </p:txBody>
      </p:sp>
      <p:sp>
        <p:nvSpPr>
          <p:cNvPr id="17" name="Arrow: Chevron 16">
            <a:extLst>
              <a:ext uri="{FF2B5EF4-FFF2-40B4-BE49-F238E27FC236}">
                <a16:creationId xmlns:a16="http://schemas.microsoft.com/office/drawing/2014/main" id="{9AB055FE-D6DE-EE9A-DFCF-89EA0ACDBD1E}"/>
              </a:ext>
            </a:extLst>
          </p:cNvPr>
          <p:cNvSpPr/>
          <p:nvPr/>
        </p:nvSpPr>
        <p:spPr>
          <a:xfrm>
            <a:off x="7383673" y="7833838"/>
            <a:ext cx="10299826" cy="404460"/>
          </a:xfrm>
          <a:prstGeom prst="chevron">
            <a:avLst/>
          </a:prstGeom>
          <a:solidFill>
            <a:srgbClr val="70AD47"/>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914413"/>
            <a:r>
              <a:rPr lang="en-GB" sz="1649" dirty="0">
                <a:solidFill>
                  <a:prstClr val="white"/>
                </a:solidFill>
                <a:latin typeface="Arial" panose="020B0604020202020204" pitchFamily="34" charset="0"/>
                <a:cs typeface="Arial" panose="020B0604020202020204" pitchFamily="34" charset="0"/>
              </a:rPr>
              <a:t>UEC Out of Hospital provision / Virtual Wards optimisation</a:t>
            </a:r>
          </a:p>
        </p:txBody>
      </p:sp>
      <p:sp>
        <p:nvSpPr>
          <p:cNvPr id="19" name="Arrow: Chevron 18">
            <a:extLst>
              <a:ext uri="{FF2B5EF4-FFF2-40B4-BE49-F238E27FC236}">
                <a16:creationId xmlns:a16="http://schemas.microsoft.com/office/drawing/2014/main" id="{529AB387-74AD-1A4E-EE48-CDA2509A6619}"/>
              </a:ext>
            </a:extLst>
          </p:cNvPr>
          <p:cNvSpPr/>
          <p:nvPr/>
        </p:nvSpPr>
        <p:spPr>
          <a:xfrm>
            <a:off x="4277579" y="9256468"/>
            <a:ext cx="12507023" cy="404460"/>
          </a:xfrm>
          <a:prstGeom prst="chevr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914413"/>
            <a:r>
              <a:rPr lang="en-GB" sz="1649" dirty="0">
                <a:solidFill>
                  <a:prstClr val="white"/>
                </a:solidFill>
                <a:latin typeface="Arial" panose="020B0604020202020204" pitchFamily="34" charset="0"/>
                <a:cs typeface="Arial" panose="020B0604020202020204" pitchFamily="34" charset="0"/>
              </a:rPr>
              <a:t>Rationalise, prioritise and optimise digital tools (enabler to spans of control)  </a:t>
            </a:r>
          </a:p>
        </p:txBody>
      </p:sp>
      <p:sp>
        <p:nvSpPr>
          <p:cNvPr id="20" name="Arrow: Chevron 19">
            <a:extLst>
              <a:ext uri="{FF2B5EF4-FFF2-40B4-BE49-F238E27FC236}">
                <a16:creationId xmlns:a16="http://schemas.microsoft.com/office/drawing/2014/main" id="{8316074D-A2FD-440B-CEE6-E55B4EAA0B95}"/>
              </a:ext>
            </a:extLst>
          </p:cNvPr>
          <p:cNvSpPr/>
          <p:nvPr/>
        </p:nvSpPr>
        <p:spPr>
          <a:xfrm>
            <a:off x="3657655" y="6921476"/>
            <a:ext cx="6586722" cy="404460"/>
          </a:xfrm>
          <a:prstGeom prst="chevron">
            <a:avLst/>
          </a:prstGeom>
          <a:solidFill>
            <a:srgbClr val="70AD47"/>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914413"/>
            <a:r>
              <a:rPr lang="en-GB" sz="1649" dirty="0">
                <a:solidFill>
                  <a:prstClr val="white"/>
                </a:solidFill>
                <a:latin typeface="Arial" panose="020B0604020202020204" pitchFamily="34" charset="0"/>
                <a:cs typeface="Arial" panose="020B0604020202020204" pitchFamily="34" charset="0"/>
              </a:rPr>
              <a:t>CHC Package Rightsizing and reviews</a:t>
            </a:r>
          </a:p>
        </p:txBody>
      </p:sp>
      <p:sp>
        <p:nvSpPr>
          <p:cNvPr id="21" name="Arrow: Chevron 20">
            <a:extLst>
              <a:ext uri="{FF2B5EF4-FFF2-40B4-BE49-F238E27FC236}">
                <a16:creationId xmlns:a16="http://schemas.microsoft.com/office/drawing/2014/main" id="{20E90EC5-5C91-9B8D-0672-CA1C2B72C9B3}"/>
              </a:ext>
            </a:extLst>
          </p:cNvPr>
          <p:cNvSpPr/>
          <p:nvPr/>
        </p:nvSpPr>
        <p:spPr>
          <a:xfrm>
            <a:off x="10197881" y="6937104"/>
            <a:ext cx="8554992" cy="382407"/>
          </a:xfrm>
          <a:prstGeom prst="chevron">
            <a:avLst/>
          </a:prstGeom>
          <a:solidFill>
            <a:srgbClr val="70AD47"/>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914413"/>
            <a:r>
              <a:rPr lang="en-GB" sz="1649" dirty="0">
                <a:solidFill>
                  <a:prstClr val="white"/>
                </a:solidFill>
                <a:latin typeface="Arial" panose="020B0604020202020204" pitchFamily="34" charset="0"/>
                <a:cs typeface="Arial" panose="020B0604020202020204" pitchFamily="34" charset="0"/>
              </a:rPr>
              <a:t>CHC Operating Model</a:t>
            </a:r>
            <a:r>
              <a:rPr lang="en-GB" sz="1649">
                <a:solidFill>
                  <a:prstClr val="white"/>
                </a:solidFill>
                <a:latin typeface="Arial" panose="020B0604020202020204" pitchFamily="34" charset="0"/>
                <a:cs typeface="Arial" panose="020B0604020202020204" pitchFamily="34" charset="0"/>
              </a:rPr>
              <a:t>, Market Management,</a:t>
            </a:r>
            <a:r>
              <a:rPr lang="en-GB" sz="1649" dirty="0">
                <a:solidFill>
                  <a:prstClr val="white"/>
                </a:solidFill>
                <a:latin typeface="Arial" panose="020B0604020202020204" pitchFamily="34" charset="0"/>
                <a:cs typeface="Arial" panose="020B0604020202020204" pitchFamily="34" charset="0"/>
              </a:rPr>
              <a:t> and Joint Funding Arrangements</a:t>
            </a:r>
          </a:p>
        </p:txBody>
      </p:sp>
      <p:sp>
        <p:nvSpPr>
          <p:cNvPr id="22" name="Arrow: Chevron 21">
            <a:extLst>
              <a:ext uri="{FF2B5EF4-FFF2-40B4-BE49-F238E27FC236}">
                <a16:creationId xmlns:a16="http://schemas.microsoft.com/office/drawing/2014/main" id="{A3CEF571-9D84-4742-9F23-0373938DD8DC}"/>
              </a:ext>
            </a:extLst>
          </p:cNvPr>
          <p:cNvSpPr/>
          <p:nvPr/>
        </p:nvSpPr>
        <p:spPr>
          <a:xfrm>
            <a:off x="6757290" y="8794030"/>
            <a:ext cx="11685618" cy="404460"/>
          </a:xfrm>
          <a:prstGeom prst="chevr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914413"/>
            <a:r>
              <a:rPr lang="en-GB" sz="1649" dirty="0">
                <a:solidFill>
                  <a:prstClr val="white"/>
                </a:solidFill>
                <a:latin typeface="Arial" panose="020B0604020202020204" pitchFamily="34" charset="0"/>
                <a:cs typeface="Arial" panose="020B0604020202020204" pitchFamily="34" charset="0"/>
              </a:rPr>
              <a:t>Strategic Procurement Programme &amp; contract consolidation and efficiencies</a:t>
            </a:r>
          </a:p>
        </p:txBody>
      </p:sp>
      <p:sp>
        <p:nvSpPr>
          <p:cNvPr id="23" name="Arrow: Chevron 22">
            <a:extLst>
              <a:ext uri="{FF2B5EF4-FFF2-40B4-BE49-F238E27FC236}">
                <a16:creationId xmlns:a16="http://schemas.microsoft.com/office/drawing/2014/main" id="{A3D910E0-305E-DE96-5990-A1EAECE1F1F3}"/>
              </a:ext>
            </a:extLst>
          </p:cNvPr>
          <p:cNvSpPr/>
          <p:nvPr/>
        </p:nvSpPr>
        <p:spPr>
          <a:xfrm>
            <a:off x="9500466" y="9706998"/>
            <a:ext cx="9286630" cy="404460"/>
          </a:xfrm>
          <a:prstGeom prst="chevr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914413"/>
            <a:r>
              <a:rPr lang="en-GB" sz="1649" dirty="0">
                <a:solidFill>
                  <a:prstClr val="white"/>
                </a:solidFill>
                <a:latin typeface="Arial" panose="020B0604020202020204" pitchFamily="34" charset="0"/>
                <a:cs typeface="Arial" panose="020B0604020202020204" pitchFamily="34" charset="0"/>
              </a:rPr>
              <a:t>Corporate Services Rationalisation</a:t>
            </a:r>
          </a:p>
        </p:txBody>
      </p:sp>
      <p:sp>
        <p:nvSpPr>
          <p:cNvPr id="24" name="Rectangle 23">
            <a:extLst>
              <a:ext uri="{FF2B5EF4-FFF2-40B4-BE49-F238E27FC236}">
                <a16:creationId xmlns:a16="http://schemas.microsoft.com/office/drawing/2014/main" id="{2E809F4D-50CF-C43D-DE5D-08380105869B}"/>
              </a:ext>
            </a:extLst>
          </p:cNvPr>
          <p:cNvSpPr/>
          <p:nvPr/>
        </p:nvSpPr>
        <p:spPr>
          <a:xfrm>
            <a:off x="14549645" y="10403145"/>
            <a:ext cx="433949" cy="404460"/>
          </a:xfrm>
          <a:prstGeom prst="rect">
            <a:avLst/>
          </a:prstGeom>
          <a:solidFill>
            <a:srgbClr val="70AD47"/>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914413"/>
            <a:endParaRPr lang="en-GB" sz="1649">
              <a:solidFill>
                <a:prstClr val="white"/>
              </a:solidFill>
              <a:latin typeface="Arial" panose="020B0604020202020204" pitchFamily="34" charset="0"/>
              <a:cs typeface="Arial" panose="020B0604020202020204" pitchFamily="34" charset="0"/>
            </a:endParaRPr>
          </a:p>
        </p:txBody>
      </p:sp>
      <p:sp>
        <p:nvSpPr>
          <p:cNvPr id="25" name="TextBox 24">
            <a:extLst>
              <a:ext uri="{FF2B5EF4-FFF2-40B4-BE49-F238E27FC236}">
                <a16:creationId xmlns:a16="http://schemas.microsoft.com/office/drawing/2014/main" id="{BB00B0D5-48AB-3E90-5CB6-BF962B394BE1}"/>
              </a:ext>
            </a:extLst>
          </p:cNvPr>
          <p:cNvSpPr txBox="1"/>
          <p:nvPr/>
        </p:nvSpPr>
        <p:spPr>
          <a:xfrm>
            <a:off x="15076582" y="10283055"/>
            <a:ext cx="4009994" cy="599908"/>
          </a:xfrm>
          <a:prstGeom prst="rect">
            <a:avLst/>
          </a:prstGeom>
          <a:noFill/>
        </p:spPr>
        <p:txBody>
          <a:bodyPr wrap="square" rtlCol="0">
            <a:spAutoFit/>
          </a:bodyPr>
          <a:lstStyle/>
          <a:p>
            <a:pPr defTabSz="914413"/>
            <a:r>
              <a:rPr lang="en-GB" sz="1649" dirty="0">
                <a:solidFill>
                  <a:prstClr val="black"/>
                </a:solidFill>
                <a:latin typeface="Arial" panose="020B0604020202020204" pitchFamily="34" charset="0"/>
                <a:cs typeface="Arial" panose="020B0604020202020204" pitchFamily="34" charset="0"/>
              </a:rPr>
              <a:t>Further detail /analysis included in Phase One Deliverables</a:t>
            </a:r>
          </a:p>
        </p:txBody>
      </p:sp>
      <p:sp>
        <p:nvSpPr>
          <p:cNvPr id="26" name="TextBox 25">
            <a:extLst>
              <a:ext uri="{FF2B5EF4-FFF2-40B4-BE49-F238E27FC236}">
                <a16:creationId xmlns:a16="http://schemas.microsoft.com/office/drawing/2014/main" id="{AEF76171-04BE-A14A-2FBA-3294DF6B594A}"/>
              </a:ext>
            </a:extLst>
          </p:cNvPr>
          <p:cNvSpPr txBox="1"/>
          <p:nvPr/>
        </p:nvSpPr>
        <p:spPr>
          <a:xfrm>
            <a:off x="14405635" y="4721663"/>
            <a:ext cx="3246865" cy="1716367"/>
          </a:xfrm>
          <a:prstGeom prst="rect">
            <a:avLst/>
          </a:prstGeom>
          <a:solidFill>
            <a:schemeClr val="bg1"/>
          </a:solidFill>
          <a:ln>
            <a:solidFill>
              <a:srgbClr val="0070C0"/>
            </a:solidFill>
          </a:ln>
        </p:spPr>
        <p:txBody>
          <a:bodyPr wrap="square" rtlCol="0">
            <a:spAutoFit/>
          </a:bodyPr>
          <a:lstStyle/>
          <a:p>
            <a:pPr defTabSz="914413"/>
            <a:r>
              <a:rPr lang="en-GB" sz="1319" dirty="0">
                <a:solidFill>
                  <a:prstClr val="black"/>
                </a:solidFill>
                <a:latin typeface="Arial" panose="020B0604020202020204" pitchFamily="34" charset="0"/>
                <a:cs typeface="Arial" panose="020B0604020202020204" pitchFamily="34" charset="0"/>
              </a:rPr>
              <a:t>Likely priority Services for redesign as part of a multi-year efficiency programme:</a:t>
            </a:r>
          </a:p>
          <a:p>
            <a:pPr defTabSz="914413"/>
            <a:endParaRPr lang="en-GB" sz="1319" dirty="0">
              <a:solidFill>
                <a:prstClr val="black"/>
              </a:solidFill>
              <a:latin typeface="Arial" panose="020B0604020202020204" pitchFamily="34" charset="0"/>
              <a:cs typeface="Arial" panose="020B0604020202020204" pitchFamily="34" charset="0"/>
            </a:endParaRPr>
          </a:p>
          <a:p>
            <a:pPr marL="285754" indent="-285754" defTabSz="914413">
              <a:buFont typeface="Arial" panose="020B0604020202020204" pitchFamily="34" charset="0"/>
              <a:buChar char="•"/>
            </a:pPr>
            <a:r>
              <a:rPr lang="en-GB" sz="1319" dirty="0">
                <a:solidFill>
                  <a:prstClr val="black"/>
                </a:solidFill>
                <a:latin typeface="Arial" panose="020B0604020202020204" pitchFamily="34" charset="0"/>
                <a:cs typeface="Arial" panose="020B0604020202020204" pitchFamily="34" charset="0"/>
              </a:rPr>
              <a:t>Pathology</a:t>
            </a:r>
          </a:p>
          <a:p>
            <a:pPr marL="285754" indent="-285754" defTabSz="914413">
              <a:buFont typeface="Arial" panose="020B0604020202020204" pitchFamily="34" charset="0"/>
              <a:buChar char="•"/>
            </a:pPr>
            <a:r>
              <a:rPr lang="en-GB" sz="1319" dirty="0">
                <a:solidFill>
                  <a:prstClr val="black"/>
                </a:solidFill>
                <a:latin typeface="Arial" panose="020B0604020202020204" pitchFamily="34" charset="0"/>
                <a:cs typeface="Arial" panose="020B0604020202020204" pitchFamily="34" charset="0"/>
              </a:rPr>
              <a:t>Anaesthetics </a:t>
            </a:r>
          </a:p>
          <a:p>
            <a:pPr marL="285754" indent="-285754" defTabSz="914413">
              <a:buFont typeface="Arial" panose="020B0604020202020204" pitchFamily="34" charset="0"/>
              <a:buChar char="•"/>
            </a:pPr>
            <a:r>
              <a:rPr lang="en-GB" sz="1319" dirty="0">
                <a:solidFill>
                  <a:prstClr val="black"/>
                </a:solidFill>
                <a:latin typeface="Arial" panose="020B0604020202020204" pitchFamily="34" charset="0"/>
                <a:cs typeface="Arial" panose="020B0604020202020204" pitchFamily="34" charset="0"/>
              </a:rPr>
              <a:t>Radiology </a:t>
            </a:r>
          </a:p>
          <a:p>
            <a:pPr marL="285754" indent="-285754" defTabSz="914413">
              <a:buFont typeface="Arial" panose="020B0604020202020204" pitchFamily="34" charset="0"/>
              <a:buChar char="•"/>
            </a:pPr>
            <a:r>
              <a:rPr lang="en-GB" sz="1319" dirty="0">
                <a:solidFill>
                  <a:prstClr val="black"/>
                </a:solidFill>
                <a:latin typeface="Arial" panose="020B0604020202020204" pitchFamily="34" charset="0"/>
                <a:cs typeface="Arial" panose="020B0604020202020204" pitchFamily="34" charset="0"/>
              </a:rPr>
              <a:t>Cardiothoracic</a:t>
            </a:r>
            <a:endParaRPr lang="en-GB" sz="1154" dirty="0">
              <a:solidFill>
                <a:prstClr val="black"/>
              </a:solidFill>
              <a:latin typeface="Arial" panose="020B0604020202020204" pitchFamily="34" charset="0"/>
              <a:cs typeface="Arial" panose="020B0604020202020204" pitchFamily="34" charset="0"/>
            </a:endParaRPr>
          </a:p>
        </p:txBody>
      </p:sp>
      <p:sp>
        <p:nvSpPr>
          <p:cNvPr id="27" name="Arrow: Chevron 26">
            <a:extLst>
              <a:ext uri="{FF2B5EF4-FFF2-40B4-BE49-F238E27FC236}">
                <a16:creationId xmlns:a16="http://schemas.microsoft.com/office/drawing/2014/main" id="{40610DB8-6780-60D9-2A11-CE7520271774}"/>
              </a:ext>
            </a:extLst>
          </p:cNvPr>
          <p:cNvSpPr/>
          <p:nvPr/>
        </p:nvSpPr>
        <p:spPr>
          <a:xfrm>
            <a:off x="6385335" y="8326430"/>
            <a:ext cx="10299826" cy="404460"/>
          </a:xfrm>
          <a:prstGeom prst="chevron">
            <a:avLst/>
          </a:prstGeom>
          <a:solidFill>
            <a:srgbClr val="70AD47"/>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914413"/>
            <a:r>
              <a:rPr lang="en-GB" sz="1649" dirty="0">
                <a:solidFill>
                  <a:prstClr val="white"/>
                </a:solidFill>
                <a:latin typeface="Arial" panose="020B0604020202020204" pitchFamily="34" charset="0"/>
                <a:cs typeface="Arial" panose="020B0604020202020204" pitchFamily="34" charset="0"/>
              </a:rPr>
              <a:t>Clinical consumables efficiencies</a:t>
            </a:r>
          </a:p>
        </p:txBody>
      </p:sp>
      <p:sp>
        <p:nvSpPr>
          <p:cNvPr id="2" name="Slide Number Placeholder 1">
            <a:extLst>
              <a:ext uri="{FF2B5EF4-FFF2-40B4-BE49-F238E27FC236}">
                <a16:creationId xmlns:a16="http://schemas.microsoft.com/office/drawing/2014/main" id="{7CEFFEDB-AD6B-9F35-5BD4-AECE47E5A49F}"/>
              </a:ext>
            </a:extLst>
          </p:cNvPr>
          <p:cNvSpPr>
            <a:spLocks noGrp="1"/>
          </p:cNvSpPr>
          <p:nvPr>
            <p:ph type="sldNum" sz="quarter" idx="13"/>
          </p:nvPr>
        </p:nvSpPr>
        <p:spPr/>
        <p:txBody>
          <a:bodyPr/>
          <a:lstStyle/>
          <a:p>
            <a:pPr defTabSz="1507937"/>
            <a:fld id="{660CA314-6EE4-4734-BE24-5A644D0E40C9}" type="slidenum">
              <a:rPr lang="en-GB" sz="1732">
                <a:solidFill>
                  <a:prstClr val="black">
                    <a:tint val="82000"/>
                  </a:prstClr>
                </a:solidFill>
                <a:latin typeface="Arial" panose="020B0604020202020204" pitchFamily="34" charset="0"/>
                <a:cs typeface="Arial" panose="020B0604020202020204" pitchFamily="34" charset="0"/>
              </a:rPr>
              <a:pPr defTabSz="1507937"/>
              <a:t>11</a:t>
            </a:fld>
            <a:endParaRPr lang="en-GB" sz="1732">
              <a:solidFill>
                <a:prstClr val="black">
                  <a:tint val="82000"/>
                </a:prst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122488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643974-6107-EA34-E7DE-96D0A4ADAF4B}"/>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705C186A-ED42-7BFB-5036-74693D2AD6E5}"/>
              </a:ext>
            </a:extLst>
          </p:cNvPr>
          <p:cNvSpPr txBox="1">
            <a:spLocks noGrp="1"/>
          </p:cNvSpPr>
          <p:nvPr>
            <p:ph type="body" sz="quarter" idx="10"/>
          </p:nvPr>
        </p:nvSpPr>
        <p:spPr>
          <a:xfrm>
            <a:off x="375444" y="3521075"/>
            <a:ext cx="17409186" cy="1015663"/>
          </a:xfrm>
          <a:prstGeom prst="rect">
            <a:avLst/>
          </a:prstGeom>
          <a:noFill/>
        </p:spPr>
        <p:txBody>
          <a:bodyPr wrap="square" rtlCol="0">
            <a:spAutoFit/>
          </a:bodyPr>
          <a:lstStyle/>
          <a:p>
            <a:r>
              <a:rPr lang="en-GB" sz="6000" dirty="0">
                <a:solidFill>
                  <a:schemeClr val="bg1"/>
                </a:solidFill>
              </a:rPr>
              <a:t>Appendices</a:t>
            </a:r>
          </a:p>
        </p:txBody>
      </p:sp>
    </p:spTree>
    <p:extLst>
      <p:ext uri="{BB962C8B-B14F-4D97-AF65-F5344CB8AC3E}">
        <p14:creationId xmlns:p14="http://schemas.microsoft.com/office/powerpoint/2010/main" val="2891291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CFAA6E-294F-6149-49C4-85BAFA484081}"/>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98BF7D63-41CB-30FF-4E9B-C2F0F349E3D5}"/>
              </a:ext>
            </a:extLst>
          </p:cNvPr>
          <p:cNvSpPr>
            <a:spLocks noGrp="1"/>
          </p:cNvSpPr>
          <p:nvPr>
            <p:ph type="body" sz="quarter" idx="10"/>
          </p:nvPr>
        </p:nvSpPr>
        <p:spPr>
          <a:xfrm>
            <a:off x="756443" y="454733"/>
            <a:ext cx="18741627" cy="627942"/>
          </a:xfrm>
        </p:spPr>
        <p:txBody>
          <a:bodyPr/>
          <a:lstStyle/>
          <a:p>
            <a:pPr algn="ctr"/>
            <a:r>
              <a:rPr lang="pt-BR" dirty="0">
                <a:solidFill>
                  <a:srgbClr val="325A8A"/>
                </a:solidFill>
              </a:rPr>
              <a:t>Appendix 1 - Variable Pay Breakdown</a:t>
            </a:r>
          </a:p>
        </p:txBody>
      </p:sp>
      <p:pic>
        <p:nvPicPr>
          <p:cNvPr id="3" name="Picture 2">
            <a:extLst>
              <a:ext uri="{FF2B5EF4-FFF2-40B4-BE49-F238E27FC236}">
                <a16:creationId xmlns:a16="http://schemas.microsoft.com/office/drawing/2014/main" id="{8EC1F0B0-8A7D-61DC-5344-96269068DE19}"/>
              </a:ext>
            </a:extLst>
          </p:cNvPr>
          <p:cNvPicPr>
            <a:picLocks noChangeAspect="1"/>
          </p:cNvPicPr>
          <p:nvPr/>
        </p:nvPicPr>
        <p:blipFill>
          <a:blip r:embed="rId3"/>
          <a:stretch>
            <a:fillRect/>
          </a:stretch>
        </p:blipFill>
        <p:spPr>
          <a:xfrm>
            <a:off x="18815844" y="9998075"/>
            <a:ext cx="682227" cy="627942"/>
          </a:xfrm>
          <a:prstGeom prst="rect">
            <a:avLst/>
          </a:prstGeom>
        </p:spPr>
      </p:pic>
      <p:pic>
        <p:nvPicPr>
          <p:cNvPr id="4" name="Picture 3">
            <a:extLst>
              <a:ext uri="{FF2B5EF4-FFF2-40B4-BE49-F238E27FC236}">
                <a16:creationId xmlns:a16="http://schemas.microsoft.com/office/drawing/2014/main" id="{71F53094-250C-BBA8-AE98-DDFD9BC416F4}"/>
              </a:ext>
            </a:extLst>
          </p:cNvPr>
          <p:cNvPicPr>
            <a:picLocks noChangeAspect="1"/>
          </p:cNvPicPr>
          <p:nvPr/>
        </p:nvPicPr>
        <p:blipFill>
          <a:blip r:embed="rId4"/>
          <a:stretch>
            <a:fillRect/>
          </a:stretch>
        </p:blipFill>
        <p:spPr>
          <a:xfrm>
            <a:off x="205338" y="2073275"/>
            <a:ext cx="19695012" cy="6629400"/>
          </a:xfrm>
          <a:prstGeom prst="rect">
            <a:avLst/>
          </a:prstGeom>
        </p:spPr>
      </p:pic>
    </p:spTree>
    <p:extLst>
      <p:ext uri="{BB962C8B-B14F-4D97-AF65-F5344CB8AC3E}">
        <p14:creationId xmlns:p14="http://schemas.microsoft.com/office/powerpoint/2010/main" val="5842475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575844" y="168275"/>
            <a:ext cx="12293600" cy="558800"/>
          </a:xfrm>
        </p:spPr>
        <p:txBody>
          <a:bodyPr/>
          <a:lstStyle/>
          <a:p>
            <a:pPr algn="ctr"/>
            <a:r>
              <a:rPr lang="pt-BR" dirty="0"/>
              <a:t>Financial Performance Month 07</a:t>
            </a:r>
          </a:p>
        </p:txBody>
      </p:sp>
      <p:sp>
        <p:nvSpPr>
          <p:cNvPr id="4" name="TextBox 3"/>
          <p:cNvSpPr txBox="1"/>
          <p:nvPr/>
        </p:nvSpPr>
        <p:spPr>
          <a:xfrm>
            <a:off x="836107" y="1031875"/>
            <a:ext cx="8428074" cy="7171194"/>
          </a:xfrm>
          <a:prstGeom prst="rect">
            <a:avLst/>
          </a:prstGeom>
          <a:noFill/>
        </p:spPr>
        <p:txBody>
          <a:bodyPr wrap="square" rtlCol="0">
            <a:spAutoFit/>
          </a:bodyPr>
          <a:lstStyle/>
          <a:p>
            <a:pPr marL="285750" indent="-285750" algn="just">
              <a:buFont typeface="Arial" panose="020B0604020202020204" pitchFamily="34" charset="0"/>
              <a:buChar char="•"/>
            </a:pPr>
            <a:r>
              <a:rPr lang="en-GB" sz="2000" dirty="0">
                <a:latin typeface="Arial" panose="020B0604020202020204" pitchFamily="34" charset="0"/>
                <a:cs typeface="Arial" panose="020B0604020202020204" pitchFamily="34" charset="0"/>
              </a:rPr>
              <a:t>The Plan submitted at the end of March, which has not been approved reported a £58.7m deficit with a requirement to deliver £55.4m of savings. The Control Total for the Health Board set by Welsh Government remains £17.1m. </a:t>
            </a:r>
          </a:p>
          <a:p>
            <a:pPr marL="285750" indent="-285750" algn="just">
              <a:buFont typeface="Arial" panose="020B0604020202020204" pitchFamily="34" charset="0"/>
              <a:buChar char="•"/>
            </a:pPr>
            <a:endParaRPr lang="en-GB" sz="2000"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GB" sz="2000" dirty="0">
                <a:latin typeface="Arial" panose="020B0604020202020204" pitchFamily="34" charset="0"/>
                <a:cs typeface="Arial" panose="020B0604020202020204" pitchFamily="34" charset="0"/>
              </a:rPr>
              <a:t>The table below provides the Variance and the Performance against the  £58.7m Deficit Plan for 2025/26:</a:t>
            </a:r>
          </a:p>
          <a:p>
            <a:pPr algn="just"/>
            <a:endParaRPr lang="en-GB" sz="2000" dirty="0">
              <a:solidFill>
                <a:srgbClr val="FF0000"/>
              </a:solidFill>
              <a:latin typeface="Arial" panose="020B0604020202020204" pitchFamily="34" charset="0"/>
              <a:cs typeface="Arial" panose="020B0604020202020204" pitchFamily="34" charset="0"/>
            </a:endParaRPr>
          </a:p>
          <a:p>
            <a:pPr algn="just"/>
            <a:endParaRPr lang="en-GB" sz="2000" dirty="0">
              <a:solidFill>
                <a:srgbClr val="FF0000"/>
              </a:solidFill>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endParaRPr lang="en-GB" sz="2000" dirty="0">
              <a:solidFill>
                <a:srgbClr val="FF0000"/>
              </a:solidFill>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endParaRPr lang="en-GB" sz="2000" dirty="0">
              <a:solidFill>
                <a:srgbClr val="FF0000"/>
              </a:solidFill>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endParaRPr lang="en-GB" sz="2000" dirty="0">
              <a:solidFill>
                <a:srgbClr val="FF0000"/>
              </a:solidFill>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endParaRPr lang="en-GB" sz="2000" b="1" dirty="0">
              <a:solidFill>
                <a:srgbClr val="FF0000"/>
              </a:solidFill>
              <a:highlight>
                <a:srgbClr val="FFFF00"/>
              </a:highlight>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endParaRPr lang="en-GB" sz="2000" dirty="0">
              <a:solidFill>
                <a:srgbClr val="FF0000"/>
              </a:solidFill>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endParaRPr lang="en-GB" sz="2000"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endParaRPr lang="en-GB" sz="2000"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GB" sz="2000" dirty="0">
                <a:latin typeface="Arial" panose="020B0604020202020204" pitchFamily="34" charset="0"/>
                <a:cs typeface="Arial" panose="020B0604020202020204" pitchFamily="34" charset="0"/>
              </a:rPr>
              <a:t>In Month 07 there is an in-month overspend of </a:t>
            </a:r>
            <a:r>
              <a:rPr lang="en-GB" sz="2000" b="1" dirty="0">
                <a:latin typeface="Arial" panose="020B0604020202020204" pitchFamily="34" charset="0"/>
                <a:cs typeface="Arial" panose="020B0604020202020204" pitchFamily="34" charset="0"/>
              </a:rPr>
              <a:t>£4.1m. </a:t>
            </a:r>
            <a:r>
              <a:rPr lang="en-GB" sz="2000" dirty="0">
                <a:latin typeface="Arial" panose="020B0604020202020204" pitchFamily="34" charset="0"/>
                <a:cs typeface="Arial" panose="020B0604020202020204" pitchFamily="34" charset="0"/>
              </a:rPr>
              <a:t>This is </a:t>
            </a:r>
            <a:r>
              <a:rPr lang="en-GB" sz="2000" b="1" dirty="0">
                <a:latin typeface="Arial" panose="020B0604020202020204" pitchFamily="34" charset="0"/>
                <a:cs typeface="Arial" panose="020B0604020202020204" pitchFamily="34" charset="0"/>
              </a:rPr>
              <a:t>£0.8m below the planned deficit of £4.9m</a:t>
            </a:r>
            <a:r>
              <a:rPr lang="en-GB" sz="2000" dirty="0">
                <a:latin typeface="Arial" panose="020B0604020202020204" pitchFamily="34" charset="0"/>
                <a:cs typeface="Arial" panose="020B0604020202020204" pitchFamily="34" charset="0"/>
              </a:rPr>
              <a:t> (1/12</a:t>
            </a:r>
            <a:r>
              <a:rPr lang="en-GB" sz="2000" baseline="30000" dirty="0">
                <a:latin typeface="Arial" panose="020B0604020202020204" pitchFamily="34" charset="0"/>
                <a:cs typeface="Arial" panose="020B0604020202020204" pitchFamily="34" charset="0"/>
              </a:rPr>
              <a:t>th</a:t>
            </a:r>
            <a:r>
              <a:rPr lang="en-GB" sz="2000" dirty="0">
                <a:latin typeface="Arial" panose="020B0604020202020204" pitchFamily="34" charset="0"/>
                <a:cs typeface="Arial" panose="020B0604020202020204" pitchFamily="34" charset="0"/>
              </a:rPr>
              <a:t> of the £58.7m).</a:t>
            </a:r>
          </a:p>
          <a:p>
            <a:pPr algn="just"/>
            <a:endParaRPr lang="en-GB" sz="2000" b="1"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At Month 07 the YTD overspend </a:t>
            </a:r>
            <a:r>
              <a:rPr lang="en-GB" sz="2000" b="1" dirty="0">
                <a:latin typeface="Arial" panose="020B0604020202020204" pitchFamily="34" charset="0"/>
                <a:cs typeface="Arial" panose="020B0604020202020204" pitchFamily="34" charset="0"/>
              </a:rPr>
              <a:t>is £47.1m. </a:t>
            </a:r>
            <a:r>
              <a:rPr lang="en-GB" sz="2000" dirty="0">
                <a:latin typeface="Arial" panose="020B0604020202020204" pitchFamily="34" charset="0"/>
                <a:cs typeface="Arial" panose="020B0604020202020204" pitchFamily="34" charset="0"/>
              </a:rPr>
              <a:t>This is </a:t>
            </a:r>
            <a:r>
              <a:rPr lang="en-GB" sz="2000" b="1" dirty="0">
                <a:latin typeface="Arial" panose="020B0604020202020204" pitchFamily="34" charset="0"/>
                <a:cs typeface="Arial" panose="020B0604020202020204" pitchFamily="34" charset="0"/>
              </a:rPr>
              <a:t>£12.9m above the planned deficit of £34.2m </a:t>
            </a:r>
            <a:r>
              <a:rPr lang="en-GB" sz="2000" dirty="0">
                <a:latin typeface="Arial" panose="020B0604020202020204" pitchFamily="34" charset="0"/>
                <a:cs typeface="Arial" panose="020B0604020202020204" pitchFamily="34" charset="0"/>
              </a:rPr>
              <a:t>(6/12</a:t>
            </a:r>
            <a:r>
              <a:rPr lang="en-GB" sz="2000" baseline="30000" dirty="0">
                <a:latin typeface="Arial" panose="020B0604020202020204" pitchFamily="34" charset="0"/>
                <a:cs typeface="Arial" panose="020B0604020202020204" pitchFamily="34" charset="0"/>
              </a:rPr>
              <a:t>th</a:t>
            </a:r>
            <a:r>
              <a:rPr lang="en-GB" sz="2000" dirty="0">
                <a:latin typeface="Arial" panose="020B0604020202020204" pitchFamily="34" charset="0"/>
                <a:cs typeface="Arial" panose="020B0604020202020204" pitchFamily="34" charset="0"/>
              </a:rPr>
              <a:t> of the £58.7m).</a:t>
            </a:r>
          </a:p>
          <a:p>
            <a:endParaRPr lang="en-GB" sz="2000" dirty="0">
              <a:solidFill>
                <a:srgbClr val="FF0000"/>
              </a:solidFill>
              <a:latin typeface="Arial" panose="020B0604020202020204" pitchFamily="34" charset="0"/>
              <a:cs typeface="Arial" panose="020B0604020202020204" pitchFamily="34" charset="0"/>
            </a:endParaRPr>
          </a:p>
          <a:p>
            <a:endParaRPr lang="en-GB" sz="2000" dirty="0">
              <a:latin typeface="Arial" panose="020B0604020202020204" pitchFamily="34" charset="0"/>
              <a:cs typeface="Arial" panose="020B0604020202020204" pitchFamily="34" charset="0"/>
            </a:endParaRPr>
          </a:p>
        </p:txBody>
      </p:sp>
      <p:graphicFrame>
        <p:nvGraphicFramePr>
          <p:cNvPr id="6" name="Table 5">
            <a:extLst>
              <a:ext uri="{FF2B5EF4-FFF2-40B4-BE49-F238E27FC236}">
                <a16:creationId xmlns:a16="http://schemas.microsoft.com/office/drawing/2014/main" id="{13EF8942-6CBE-512C-8930-BA03ED70F877}"/>
              </a:ext>
            </a:extLst>
          </p:cNvPr>
          <p:cNvGraphicFramePr>
            <a:graphicFrameLocks noGrp="1"/>
          </p:cNvGraphicFramePr>
          <p:nvPr>
            <p:extLst>
              <p:ext uri="{D42A27DB-BD31-4B8C-83A1-F6EECF244321}">
                <p14:modId xmlns:p14="http://schemas.microsoft.com/office/powerpoint/2010/main" val="1952417176"/>
              </p:ext>
            </p:extLst>
          </p:nvPr>
        </p:nvGraphicFramePr>
        <p:xfrm>
          <a:off x="1192305" y="3825875"/>
          <a:ext cx="8071876" cy="1828800"/>
        </p:xfrm>
        <a:graphic>
          <a:graphicData uri="http://schemas.openxmlformats.org/drawingml/2006/table">
            <a:tbl>
              <a:tblPr/>
              <a:tblGrid>
                <a:gridCol w="5553880">
                  <a:extLst>
                    <a:ext uri="{9D8B030D-6E8A-4147-A177-3AD203B41FA5}">
                      <a16:colId xmlns:a16="http://schemas.microsoft.com/office/drawing/2014/main" val="1966309691"/>
                    </a:ext>
                  </a:extLst>
                </a:gridCol>
                <a:gridCol w="687538">
                  <a:extLst>
                    <a:ext uri="{9D8B030D-6E8A-4147-A177-3AD203B41FA5}">
                      <a16:colId xmlns:a16="http://schemas.microsoft.com/office/drawing/2014/main" val="424391334"/>
                    </a:ext>
                  </a:extLst>
                </a:gridCol>
                <a:gridCol w="571460">
                  <a:extLst>
                    <a:ext uri="{9D8B030D-6E8A-4147-A177-3AD203B41FA5}">
                      <a16:colId xmlns:a16="http://schemas.microsoft.com/office/drawing/2014/main" val="1995149080"/>
                    </a:ext>
                  </a:extLst>
                </a:gridCol>
                <a:gridCol w="687538">
                  <a:extLst>
                    <a:ext uri="{9D8B030D-6E8A-4147-A177-3AD203B41FA5}">
                      <a16:colId xmlns:a16="http://schemas.microsoft.com/office/drawing/2014/main" val="470208928"/>
                    </a:ext>
                  </a:extLst>
                </a:gridCol>
                <a:gridCol w="571460">
                  <a:extLst>
                    <a:ext uri="{9D8B030D-6E8A-4147-A177-3AD203B41FA5}">
                      <a16:colId xmlns:a16="http://schemas.microsoft.com/office/drawing/2014/main" val="2134380488"/>
                    </a:ext>
                  </a:extLst>
                </a:gridCol>
              </a:tblGrid>
              <a:tr h="262597">
                <a:tc>
                  <a:txBody>
                    <a:bodyPr/>
                    <a:lstStyle/>
                    <a:p>
                      <a:pPr algn="l" fontAlgn="b">
                        <a:buNone/>
                      </a:pPr>
                      <a:r>
                        <a:rPr lang="en-GB" sz="1400" b="0" i="0" u="none" strike="noStrike" dirty="0">
                          <a:solidFill>
                            <a:srgbClr val="FFFFFF"/>
                          </a:solidFill>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2060"/>
                    </a:solidFill>
                  </a:tcPr>
                </a:tc>
                <a:tc gridSpan="2">
                  <a:txBody>
                    <a:bodyPr/>
                    <a:lstStyle/>
                    <a:p>
                      <a:pPr algn="ctr" fontAlgn="b">
                        <a:buNone/>
                      </a:pPr>
                      <a:r>
                        <a:rPr lang="en-GB" sz="1400" b="1" i="0" u="none" strike="noStrike" dirty="0">
                          <a:solidFill>
                            <a:srgbClr val="FFFFFF"/>
                          </a:solidFill>
                          <a:effectLst/>
                          <a:latin typeface="Arial" panose="020B0604020202020204" pitchFamily="34" charset="0"/>
                        </a:rPr>
                        <a:t>In Mth</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2060"/>
                    </a:solidFill>
                  </a:tcPr>
                </a:tc>
                <a:tc hMerge="1">
                  <a:txBody>
                    <a:bodyPr/>
                    <a:lstStyle/>
                    <a:p>
                      <a:endParaRPr lang="en-GB"/>
                    </a:p>
                  </a:txBody>
                  <a:tcPr/>
                </a:tc>
                <a:tc gridSpan="2">
                  <a:txBody>
                    <a:bodyPr/>
                    <a:lstStyle/>
                    <a:p>
                      <a:pPr algn="ctr" fontAlgn="b">
                        <a:buNone/>
                      </a:pPr>
                      <a:r>
                        <a:rPr lang="en-GB" sz="1400" b="1" i="0" u="none" strike="noStrike" dirty="0">
                          <a:solidFill>
                            <a:srgbClr val="FFFFFF"/>
                          </a:solidFill>
                          <a:effectLst/>
                          <a:latin typeface="Arial" panose="020B0604020202020204" pitchFamily="34" charset="0"/>
                        </a:rPr>
                        <a:t>YTD</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2060"/>
                    </a:solidFill>
                  </a:tcPr>
                </a:tc>
                <a:tc hMerge="1">
                  <a:txBody>
                    <a:bodyPr/>
                    <a:lstStyle/>
                    <a:p>
                      <a:endParaRPr lang="en-GB"/>
                    </a:p>
                  </a:txBody>
                  <a:tcPr/>
                </a:tc>
                <a:extLst>
                  <a:ext uri="{0D108BD9-81ED-4DB2-BD59-A6C34878D82A}">
                    <a16:rowId xmlns:a16="http://schemas.microsoft.com/office/drawing/2014/main" val="1907998418"/>
                  </a:ext>
                </a:extLst>
              </a:tr>
              <a:tr h="271975">
                <a:tc>
                  <a:txBody>
                    <a:bodyPr/>
                    <a:lstStyle/>
                    <a:p>
                      <a:pPr algn="l" fontAlgn="b">
                        <a:buNone/>
                      </a:pPr>
                      <a:r>
                        <a:rPr lang="en-GB" sz="1400" b="0" i="0" u="none" strike="noStrike" dirty="0">
                          <a:solidFill>
                            <a:srgbClr val="FFFFFF"/>
                          </a:solidFill>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2060"/>
                    </a:solidFill>
                  </a:tcPr>
                </a:tc>
                <a:tc>
                  <a:txBody>
                    <a:bodyPr/>
                    <a:lstStyle/>
                    <a:p>
                      <a:pPr algn="ctr" fontAlgn="b">
                        <a:buNone/>
                      </a:pPr>
                      <a:r>
                        <a:rPr lang="en-GB" sz="1400" b="1" i="0" u="none" strike="noStrike" dirty="0">
                          <a:solidFill>
                            <a:srgbClr val="FFFFFF"/>
                          </a:solidFill>
                          <a:effectLst/>
                          <a:latin typeface="Arial" panose="020B0604020202020204" pitchFamily="34" charset="0"/>
                        </a:rPr>
                        <a:t>£'m</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002060"/>
                    </a:solidFill>
                  </a:tcPr>
                </a:tc>
                <a:tc>
                  <a:txBody>
                    <a:bodyPr/>
                    <a:lstStyle/>
                    <a:p>
                      <a:pPr algn="ctr" fontAlgn="b">
                        <a:buNone/>
                      </a:pPr>
                      <a:r>
                        <a:rPr lang="en-GB" sz="1400" b="1" i="0" u="none" strike="noStrike" dirty="0">
                          <a:solidFill>
                            <a:srgbClr val="FFFFFF"/>
                          </a:solidFill>
                          <a:effectLst/>
                          <a:latin typeface="Arial" panose="020B0604020202020204" pitchFamily="34" charset="0"/>
                        </a:rPr>
                        <a:t>RAG</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2060"/>
                    </a:solidFill>
                  </a:tcPr>
                </a:tc>
                <a:tc>
                  <a:txBody>
                    <a:bodyPr/>
                    <a:lstStyle/>
                    <a:p>
                      <a:pPr algn="ctr" fontAlgn="b">
                        <a:buNone/>
                      </a:pPr>
                      <a:r>
                        <a:rPr lang="en-GB" sz="1400" b="1" i="0" u="none" strike="noStrike" dirty="0">
                          <a:solidFill>
                            <a:srgbClr val="FFFFFF"/>
                          </a:solidFill>
                          <a:effectLst/>
                          <a:latin typeface="Arial" panose="020B0604020202020204" pitchFamily="34" charset="0"/>
                        </a:rPr>
                        <a:t>£'m</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002060"/>
                    </a:solidFill>
                  </a:tcPr>
                </a:tc>
                <a:tc>
                  <a:txBody>
                    <a:bodyPr/>
                    <a:lstStyle/>
                    <a:p>
                      <a:pPr algn="ctr" fontAlgn="b">
                        <a:buNone/>
                      </a:pPr>
                      <a:r>
                        <a:rPr lang="en-GB" sz="1100" b="1" i="0" u="none" strike="noStrike" dirty="0">
                          <a:solidFill>
                            <a:srgbClr val="FFFFFF"/>
                          </a:solidFill>
                          <a:effectLst/>
                          <a:latin typeface="Arial" panose="020B0604020202020204" pitchFamily="34" charset="0"/>
                        </a:rPr>
                        <a:t>RAG</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2060"/>
                    </a:solidFill>
                  </a:tcPr>
                </a:tc>
                <a:extLst>
                  <a:ext uri="{0D108BD9-81ED-4DB2-BD59-A6C34878D82A}">
                    <a16:rowId xmlns:a16="http://schemas.microsoft.com/office/drawing/2014/main" val="3225262120"/>
                  </a:ext>
                </a:extLst>
              </a:tr>
              <a:tr h="647114">
                <a:tc>
                  <a:txBody>
                    <a:bodyPr/>
                    <a:lstStyle/>
                    <a:p>
                      <a:pPr algn="l" fontAlgn="ctr">
                        <a:buNone/>
                      </a:pPr>
                      <a:r>
                        <a:rPr lang="en-GB" sz="1400" b="1" i="0" u="none" strike="noStrike" dirty="0">
                          <a:solidFill>
                            <a:srgbClr val="FFFFFF"/>
                          </a:solidFill>
                          <a:effectLst/>
                          <a:latin typeface="Arial" panose="020B0604020202020204" pitchFamily="34" charset="0"/>
                        </a:rPr>
                        <a:t>Variance Overspend / (Underspend)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algn="ctr" fontAlgn="ctr">
                        <a:buNone/>
                      </a:pPr>
                      <a:r>
                        <a:rPr lang="en-GB" sz="1400" b="0" i="0" u="none" strike="noStrike" dirty="0">
                          <a:solidFill>
                            <a:srgbClr val="000000"/>
                          </a:solidFill>
                          <a:effectLst/>
                          <a:latin typeface="Arial" panose="020B0604020202020204" pitchFamily="34" charset="0"/>
                        </a:rPr>
                        <a:t>4.1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buNone/>
                      </a:pPr>
                      <a:r>
                        <a:rPr lang="en-GB" sz="1400" b="0" i="0" u="none" strike="noStrike" dirty="0">
                          <a:solidFill>
                            <a:srgbClr val="000000"/>
                          </a:solidFill>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fontAlgn="ctr">
                        <a:buNone/>
                      </a:pPr>
                      <a:r>
                        <a:rPr lang="en-GB" sz="1400" b="0" i="0" u="none" strike="noStrike" dirty="0">
                          <a:solidFill>
                            <a:srgbClr val="000000"/>
                          </a:solidFill>
                          <a:effectLst/>
                          <a:latin typeface="Arial" panose="020B0604020202020204" pitchFamily="34" charset="0"/>
                        </a:rPr>
                        <a:t>47.2</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buNone/>
                      </a:pPr>
                      <a:r>
                        <a:rPr lang="en-GB" sz="1100" b="0" i="0" u="none" strike="noStrike" dirty="0">
                          <a:solidFill>
                            <a:srgbClr val="000000"/>
                          </a:solidFill>
                          <a:effectLst/>
                          <a:latin typeface="Arial" panose="020B0604020202020204" pitchFamily="34" charset="0"/>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3165147191"/>
                  </a:ext>
                </a:extLst>
              </a:tr>
              <a:tr h="647114">
                <a:tc>
                  <a:txBody>
                    <a:bodyPr/>
                    <a:lstStyle/>
                    <a:p>
                      <a:pPr algn="l" fontAlgn="ctr">
                        <a:buNone/>
                      </a:pPr>
                      <a:r>
                        <a:rPr lang="en-GB" sz="1400" b="1" i="0" u="none" strike="noStrike" dirty="0">
                          <a:solidFill>
                            <a:srgbClr val="FFFFFF"/>
                          </a:solidFill>
                          <a:effectLst/>
                          <a:latin typeface="Arial" panose="020B0604020202020204" pitchFamily="34" charset="0"/>
                        </a:rPr>
                        <a:t>Variance Against £58.7m Plan Overspend / (Underspend)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algn="ctr" fontAlgn="ctr">
                        <a:buNone/>
                      </a:pPr>
                      <a:r>
                        <a:rPr lang="en-GB" sz="1400" b="0" i="0" u="none" strike="noStrike" dirty="0">
                          <a:solidFill>
                            <a:srgbClr val="FF0000"/>
                          </a:solidFill>
                          <a:effectLst/>
                          <a:latin typeface="Arial" panose="020B0604020202020204" pitchFamily="34" charset="0"/>
                        </a:rPr>
                        <a:t>-0.8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buNone/>
                      </a:pPr>
                      <a:r>
                        <a:rPr lang="en-GB" sz="1400" b="0" i="0" u="none" strike="noStrike" dirty="0">
                          <a:solidFill>
                            <a:srgbClr val="92D050"/>
                          </a:solidFill>
                          <a:effectLst/>
                          <a:latin typeface="Arial" panose="020B060402020202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buNone/>
                      </a:pPr>
                      <a:r>
                        <a:rPr lang="en-GB" sz="1400" b="0" i="0" u="none" strike="noStrike" dirty="0">
                          <a:solidFill>
                            <a:srgbClr val="000000"/>
                          </a:solidFill>
                          <a:effectLst/>
                          <a:latin typeface="Arial" panose="020B0604020202020204" pitchFamily="34" charset="0"/>
                        </a:rPr>
                        <a:t>12.9</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buNone/>
                      </a:pPr>
                      <a:r>
                        <a:rPr lang="en-GB" sz="1100" b="0" i="0" u="none" strike="noStrike" dirty="0">
                          <a:solidFill>
                            <a:srgbClr val="000000"/>
                          </a:solidFill>
                          <a:effectLst/>
                          <a:latin typeface="Arial" panose="020B0604020202020204" pitchFamily="34" charset="0"/>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3365654029"/>
                  </a:ext>
                </a:extLst>
              </a:tr>
            </a:tbl>
          </a:graphicData>
        </a:graphic>
      </p:graphicFrame>
      <p:pic>
        <p:nvPicPr>
          <p:cNvPr id="7" name="Picture 6">
            <a:extLst>
              <a:ext uri="{FF2B5EF4-FFF2-40B4-BE49-F238E27FC236}">
                <a16:creationId xmlns:a16="http://schemas.microsoft.com/office/drawing/2014/main" id="{BEF5AA86-8C12-5FA1-2F3C-312423D38661}"/>
              </a:ext>
            </a:extLst>
          </p:cNvPr>
          <p:cNvPicPr>
            <a:picLocks noChangeAspect="1"/>
          </p:cNvPicPr>
          <p:nvPr/>
        </p:nvPicPr>
        <p:blipFill>
          <a:blip r:embed="rId3"/>
          <a:stretch>
            <a:fillRect/>
          </a:stretch>
        </p:blipFill>
        <p:spPr>
          <a:xfrm>
            <a:off x="10205245" y="1056715"/>
            <a:ext cx="8771296" cy="6655360"/>
          </a:xfrm>
          <a:prstGeom prst="rect">
            <a:avLst/>
          </a:prstGeom>
        </p:spPr>
      </p:pic>
    </p:spTree>
    <p:extLst>
      <p:ext uri="{BB962C8B-B14F-4D97-AF65-F5344CB8AC3E}">
        <p14:creationId xmlns:p14="http://schemas.microsoft.com/office/powerpoint/2010/main" val="34553592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2128044" y="168275"/>
            <a:ext cx="16687800" cy="558800"/>
          </a:xfrm>
        </p:spPr>
        <p:txBody>
          <a:bodyPr/>
          <a:lstStyle/>
          <a:p>
            <a:pPr algn="ctr"/>
            <a:r>
              <a:rPr lang="pt-BR" sz="3200" dirty="0"/>
              <a:t>In Month Reconciliation of Variance by Area &amp; Expenditure Type</a:t>
            </a:r>
          </a:p>
        </p:txBody>
      </p:sp>
      <p:pic>
        <p:nvPicPr>
          <p:cNvPr id="6" name="Picture 5">
            <a:extLst>
              <a:ext uri="{FF2B5EF4-FFF2-40B4-BE49-F238E27FC236}">
                <a16:creationId xmlns:a16="http://schemas.microsoft.com/office/drawing/2014/main" id="{C2842B0B-DFDF-5182-CB6C-5EE6EBCEAAF1}"/>
              </a:ext>
            </a:extLst>
          </p:cNvPr>
          <p:cNvPicPr>
            <a:picLocks noChangeAspect="1"/>
          </p:cNvPicPr>
          <p:nvPr/>
        </p:nvPicPr>
        <p:blipFill>
          <a:blip r:embed="rId3"/>
          <a:stretch>
            <a:fillRect/>
          </a:stretch>
        </p:blipFill>
        <p:spPr>
          <a:xfrm>
            <a:off x="14396243" y="727075"/>
            <a:ext cx="4964981" cy="3556000"/>
          </a:xfrm>
          <a:prstGeom prst="rect">
            <a:avLst/>
          </a:prstGeom>
        </p:spPr>
      </p:pic>
      <p:pic>
        <p:nvPicPr>
          <p:cNvPr id="3" name="Picture 2">
            <a:extLst>
              <a:ext uri="{FF2B5EF4-FFF2-40B4-BE49-F238E27FC236}">
                <a16:creationId xmlns:a16="http://schemas.microsoft.com/office/drawing/2014/main" id="{32861AF9-C788-7A6E-CDE2-5833DE881D92}"/>
              </a:ext>
            </a:extLst>
          </p:cNvPr>
          <p:cNvPicPr>
            <a:picLocks noChangeAspect="1"/>
          </p:cNvPicPr>
          <p:nvPr/>
        </p:nvPicPr>
        <p:blipFill>
          <a:blip r:embed="rId4"/>
          <a:stretch>
            <a:fillRect/>
          </a:stretch>
        </p:blipFill>
        <p:spPr>
          <a:xfrm>
            <a:off x="2128044" y="727075"/>
            <a:ext cx="12014200" cy="9232900"/>
          </a:xfrm>
          <a:prstGeom prst="rect">
            <a:avLst/>
          </a:prstGeom>
        </p:spPr>
      </p:pic>
    </p:spTree>
    <p:extLst>
      <p:ext uri="{BB962C8B-B14F-4D97-AF65-F5344CB8AC3E}">
        <p14:creationId xmlns:p14="http://schemas.microsoft.com/office/powerpoint/2010/main" val="29416675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429827" y="244475"/>
            <a:ext cx="18741627" cy="627942"/>
          </a:xfrm>
        </p:spPr>
        <p:txBody>
          <a:bodyPr/>
          <a:lstStyle/>
          <a:p>
            <a:pPr algn="ctr"/>
            <a:r>
              <a:rPr lang="pt-BR" dirty="0"/>
              <a:t>Month 07 Variance by Area</a:t>
            </a:r>
          </a:p>
        </p:txBody>
      </p:sp>
      <p:pic>
        <p:nvPicPr>
          <p:cNvPr id="4" name="Picture 3">
            <a:extLst>
              <a:ext uri="{FF2B5EF4-FFF2-40B4-BE49-F238E27FC236}">
                <a16:creationId xmlns:a16="http://schemas.microsoft.com/office/drawing/2014/main" id="{DB6C9BC8-7FC8-D63B-CF45-574C3B4C1EA6}"/>
              </a:ext>
            </a:extLst>
          </p:cNvPr>
          <p:cNvPicPr>
            <a:picLocks noChangeAspect="1"/>
          </p:cNvPicPr>
          <p:nvPr/>
        </p:nvPicPr>
        <p:blipFill>
          <a:blip r:embed="rId3"/>
          <a:stretch>
            <a:fillRect/>
          </a:stretch>
        </p:blipFill>
        <p:spPr>
          <a:xfrm>
            <a:off x="4337844" y="1220871"/>
            <a:ext cx="10756900" cy="8345404"/>
          </a:xfrm>
          <a:prstGeom prst="rect">
            <a:avLst/>
          </a:prstGeom>
        </p:spPr>
      </p:pic>
    </p:spTree>
    <p:extLst>
      <p:ext uri="{BB962C8B-B14F-4D97-AF65-F5344CB8AC3E}">
        <p14:creationId xmlns:p14="http://schemas.microsoft.com/office/powerpoint/2010/main" val="27637973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3423444" y="168275"/>
            <a:ext cx="12293600" cy="558800"/>
          </a:xfrm>
        </p:spPr>
        <p:txBody>
          <a:bodyPr/>
          <a:lstStyle/>
          <a:p>
            <a:pPr algn="ctr"/>
            <a:r>
              <a:rPr lang="pt-BR" dirty="0"/>
              <a:t>Summary Variable Pay</a:t>
            </a:r>
          </a:p>
        </p:txBody>
      </p:sp>
      <p:sp>
        <p:nvSpPr>
          <p:cNvPr id="9" name="TextBox 8">
            <a:extLst>
              <a:ext uri="{FF2B5EF4-FFF2-40B4-BE49-F238E27FC236}">
                <a16:creationId xmlns:a16="http://schemas.microsoft.com/office/drawing/2014/main" id="{C0662B33-0ADB-2793-3D30-499DFEA5D816}"/>
              </a:ext>
            </a:extLst>
          </p:cNvPr>
          <p:cNvSpPr txBox="1"/>
          <p:nvPr/>
        </p:nvSpPr>
        <p:spPr>
          <a:xfrm>
            <a:off x="1151724" y="7592811"/>
            <a:ext cx="13034813" cy="707886"/>
          </a:xfrm>
          <a:prstGeom prst="rect">
            <a:avLst/>
          </a:prstGeom>
          <a:noFill/>
        </p:spPr>
        <p:txBody>
          <a:bodyPr wrap="square" rtlCol="0">
            <a:spAutoFit/>
          </a:bodyPr>
          <a:lstStyle/>
          <a:p>
            <a:pPr algn="just"/>
            <a:r>
              <a:rPr lang="en-GB" sz="2000" dirty="0">
                <a:latin typeface="Arial" panose="020B0604020202020204" pitchFamily="34" charset="0"/>
                <a:cs typeface="Arial" panose="020B0604020202020204" pitchFamily="34" charset="0"/>
              </a:rPr>
              <a:t>The actual variable pay spend at Month 7 was </a:t>
            </a:r>
            <a:r>
              <a:rPr lang="en-GB" sz="2000" b="1" dirty="0">
                <a:latin typeface="Arial" panose="020B0604020202020204" pitchFamily="34" charset="0"/>
                <a:cs typeface="Arial" panose="020B0604020202020204" pitchFamily="34" charset="0"/>
              </a:rPr>
              <a:t>£4.7m. </a:t>
            </a:r>
            <a:r>
              <a:rPr lang="en-GB" sz="2000" dirty="0">
                <a:latin typeface="Arial" panose="020B0604020202020204" pitchFamily="34" charset="0"/>
                <a:cs typeface="Arial" panose="020B0604020202020204" pitchFamily="34" charset="0"/>
              </a:rPr>
              <a:t>A detailed breakdown of variable pay by month, type and job family can be found in </a:t>
            </a:r>
            <a:r>
              <a:rPr lang="en-GB" sz="2000" b="1" i="1" dirty="0">
                <a:latin typeface="Arial" panose="020B0604020202020204" pitchFamily="34" charset="0"/>
                <a:cs typeface="Arial" panose="020B0604020202020204" pitchFamily="34" charset="0"/>
              </a:rPr>
              <a:t>Appendix 1</a:t>
            </a:r>
            <a:r>
              <a:rPr lang="en-GB" sz="2000" dirty="0">
                <a:latin typeface="Arial" panose="020B0604020202020204" pitchFamily="34" charset="0"/>
                <a:cs typeface="Arial" panose="020B0604020202020204" pitchFamily="34" charset="0"/>
              </a:rPr>
              <a:t>.</a:t>
            </a:r>
          </a:p>
        </p:txBody>
      </p:sp>
      <p:pic>
        <p:nvPicPr>
          <p:cNvPr id="5" name="Picture 4">
            <a:extLst>
              <a:ext uri="{FF2B5EF4-FFF2-40B4-BE49-F238E27FC236}">
                <a16:creationId xmlns:a16="http://schemas.microsoft.com/office/drawing/2014/main" id="{DA99B507-B124-1C3B-12E8-03C6E97F1985}"/>
              </a:ext>
            </a:extLst>
          </p:cNvPr>
          <p:cNvPicPr>
            <a:picLocks noChangeAspect="1"/>
          </p:cNvPicPr>
          <p:nvPr/>
        </p:nvPicPr>
        <p:blipFill>
          <a:blip r:embed="rId3"/>
          <a:stretch>
            <a:fillRect/>
          </a:stretch>
        </p:blipFill>
        <p:spPr>
          <a:xfrm>
            <a:off x="1442244" y="1123607"/>
            <a:ext cx="12744293" cy="5750268"/>
          </a:xfrm>
          <a:prstGeom prst="rect">
            <a:avLst/>
          </a:prstGeom>
        </p:spPr>
      </p:pic>
      <p:graphicFrame>
        <p:nvGraphicFramePr>
          <p:cNvPr id="6" name="Table 5">
            <a:extLst>
              <a:ext uri="{FF2B5EF4-FFF2-40B4-BE49-F238E27FC236}">
                <a16:creationId xmlns:a16="http://schemas.microsoft.com/office/drawing/2014/main" id="{211EC2FD-F400-5845-228F-AABE5A9A5C25}"/>
              </a:ext>
            </a:extLst>
          </p:cNvPr>
          <p:cNvGraphicFramePr>
            <a:graphicFrameLocks noGrp="1"/>
          </p:cNvGraphicFramePr>
          <p:nvPr>
            <p:extLst>
              <p:ext uri="{D42A27DB-BD31-4B8C-83A1-F6EECF244321}">
                <p14:modId xmlns:p14="http://schemas.microsoft.com/office/powerpoint/2010/main" val="3154165611"/>
              </p:ext>
            </p:extLst>
          </p:nvPr>
        </p:nvGraphicFramePr>
        <p:xfrm>
          <a:off x="14929644" y="1123607"/>
          <a:ext cx="4575624" cy="7177090"/>
        </p:xfrm>
        <a:graphic>
          <a:graphicData uri="http://schemas.openxmlformats.org/drawingml/2006/table">
            <a:tbl>
              <a:tblPr/>
              <a:tblGrid>
                <a:gridCol w="959405">
                  <a:extLst>
                    <a:ext uri="{9D8B030D-6E8A-4147-A177-3AD203B41FA5}">
                      <a16:colId xmlns:a16="http://schemas.microsoft.com/office/drawing/2014/main" val="3412281736"/>
                    </a:ext>
                  </a:extLst>
                </a:gridCol>
                <a:gridCol w="1722009">
                  <a:extLst>
                    <a:ext uri="{9D8B030D-6E8A-4147-A177-3AD203B41FA5}">
                      <a16:colId xmlns:a16="http://schemas.microsoft.com/office/drawing/2014/main" val="619038688"/>
                    </a:ext>
                  </a:extLst>
                </a:gridCol>
                <a:gridCol w="922505">
                  <a:extLst>
                    <a:ext uri="{9D8B030D-6E8A-4147-A177-3AD203B41FA5}">
                      <a16:colId xmlns:a16="http://schemas.microsoft.com/office/drawing/2014/main" val="535374042"/>
                    </a:ext>
                  </a:extLst>
                </a:gridCol>
                <a:gridCol w="971705">
                  <a:extLst>
                    <a:ext uri="{9D8B030D-6E8A-4147-A177-3AD203B41FA5}">
                      <a16:colId xmlns:a16="http://schemas.microsoft.com/office/drawing/2014/main" val="1574196413"/>
                    </a:ext>
                  </a:extLst>
                </a:gridCol>
              </a:tblGrid>
              <a:tr h="387452">
                <a:tc>
                  <a:txBody>
                    <a:bodyPr/>
                    <a:lstStyle/>
                    <a:p>
                      <a:pPr algn="ctr" fontAlgn="ctr">
                        <a:buNone/>
                      </a:pPr>
                      <a:r>
                        <a:rPr lang="en-GB" sz="1200" b="1" i="0" u="none" strike="noStrike" dirty="0">
                          <a:solidFill>
                            <a:srgbClr val="FFFFFF"/>
                          </a:solidFill>
                          <a:effectLst/>
                          <a:latin typeface="Arial" panose="020B0604020202020204" pitchFamily="34" charset="0"/>
                        </a:rPr>
                        <a:t>Period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algn="ctr" fontAlgn="ctr">
                        <a:buNone/>
                      </a:pPr>
                      <a:r>
                        <a:rPr lang="en-GB" sz="1200" b="1" i="0" u="none" strike="noStrike" dirty="0">
                          <a:solidFill>
                            <a:srgbClr val="FFFFFF"/>
                          </a:solidFill>
                          <a:effectLst/>
                          <a:latin typeface="Arial" panose="020B0604020202020204" pitchFamily="34" charset="0"/>
                        </a:rPr>
                        <a:t>Type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algn="ctr" fontAlgn="ctr">
                        <a:buNone/>
                      </a:pPr>
                      <a:r>
                        <a:rPr lang="en-GB" sz="1200" b="1" i="0" u="none" strike="noStrike" dirty="0">
                          <a:solidFill>
                            <a:srgbClr val="FFFFFF"/>
                          </a:solidFill>
                          <a:effectLst/>
                          <a:latin typeface="Arial" panose="020B0604020202020204" pitchFamily="34" charset="0"/>
                        </a:rPr>
                        <a:t>FY2526 Total £m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algn="ctr" fontAlgn="ctr">
                        <a:buNone/>
                      </a:pPr>
                      <a:r>
                        <a:rPr lang="en-GB" sz="1200" b="1" i="0" u="none" strike="noStrike" dirty="0">
                          <a:solidFill>
                            <a:srgbClr val="FFFFFF"/>
                          </a:solidFill>
                          <a:effectLst/>
                          <a:latin typeface="Arial" panose="020B0604020202020204" pitchFamily="34" charset="0"/>
                        </a:rPr>
                        <a:t>FY2425 Total £m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extLst>
                  <a:ext uri="{0D108BD9-81ED-4DB2-BD59-A6C34878D82A}">
                    <a16:rowId xmlns:a16="http://schemas.microsoft.com/office/drawing/2014/main" val="256561012"/>
                  </a:ext>
                </a:extLst>
              </a:tr>
              <a:tr h="178351">
                <a:tc rowSpan="3">
                  <a:txBody>
                    <a:bodyPr/>
                    <a:lstStyle/>
                    <a:p>
                      <a:pPr algn="ctr" fontAlgn="ctr">
                        <a:buNone/>
                      </a:pPr>
                      <a:r>
                        <a:rPr lang="en-GB" sz="1100" b="1" i="0" u="none" strike="noStrike" dirty="0">
                          <a:solidFill>
                            <a:srgbClr val="000000"/>
                          </a:solidFill>
                          <a:effectLst/>
                          <a:latin typeface="Arial" panose="020B0604020202020204" pitchFamily="34" charset="0"/>
                        </a:rPr>
                        <a:t>Mth 1</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buNone/>
                      </a:pPr>
                      <a:r>
                        <a:rPr lang="en-GB" sz="1100" b="0" i="0" u="none" strike="noStrike" dirty="0">
                          <a:solidFill>
                            <a:srgbClr val="000000"/>
                          </a:solidFill>
                          <a:effectLst/>
                          <a:latin typeface="Arial" panose="020B0604020202020204" pitchFamily="34" charset="0"/>
                        </a:rPr>
                        <a:t> Actual Variable Pay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buNone/>
                      </a:pPr>
                      <a:r>
                        <a:rPr lang="en-GB" sz="1100" b="1" i="0" u="none" strike="noStrike" dirty="0">
                          <a:solidFill>
                            <a:srgbClr val="000000"/>
                          </a:solidFill>
                          <a:effectLst/>
                          <a:latin typeface="Arial" panose="020B0604020202020204" pitchFamily="34" charset="0"/>
                        </a:rPr>
                        <a:t>                 5.1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buNone/>
                      </a:pPr>
                      <a:r>
                        <a:rPr lang="en-GB" sz="1100" b="1" i="0" u="none" strike="noStrike" dirty="0">
                          <a:solidFill>
                            <a:srgbClr val="000000"/>
                          </a:solidFill>
                          <a:effectLst/>
                          <a:latin typeface="Arial" panose="020B0604020202020204" pitchFamily="34" charset="0"/>
                        </a:rPr>
                        <a:t>                   5.1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21762840"/>
                  </a:ext>
                </a:extLst>
              </a:tr>
              <a:tr h="178351">
                <a:tc vMerge="1">
                  <a:txBody>
                    <a:bodyPr/>
                    <a:lstStyle/>
                    <a:p>
                      <a:endParaRPr lang="en-GB"/>
                    </a:p>
                  </a:txBody>
                  <a:tcPr/>
                </a:tc>
                <a:tc>
                  <a:txBody>
                    <a:bodyPr/>
                    <a:lstStyle/>
                    <a:p>
                      <a:pPr algn="l" fontAlgn="b">
                        <a:buNone/>
                      </a:pPr>
                      <a:r>
                        <a:rPr lang="en-GB" sz="1100" b="0" i="0" u="none" strike="noStrike" dirty="0">
                          <a:solidFill>
                            <a:srgbClr val="000000"/>
                          </a:solidFill>
                          <a:effectLst/>
                          <a:latin typeface="Arial" panose="020B0604020202020204" pitchFamily="34" charset="0"/>
                        </a:rPr>
                        <a:t> Actual Total Pay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1100" b="0" i="0" u="none" strike="noStrike" dirty="0">
                          <a:solidFill>
                            <a:srgbClr val="000000"/>
                          </a:solidFill>
                          <a:effectLst/>
                          <a:latin typeface="Arial" panose="020B0604020202020204" pitchFamily="34" charset="0"/>
                        </a:rPr>
                        <a:t>               70.4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1100" b="0" i="0" u="none" strike="noStrike" dirty="0">
                          <a:solidFill>
                            <a:srgbClr val="000000"/>
                          </a:solidFill>
                          <a:effectLst/>
                          <a:latin typeface="Arial" panose="020B0604020202020204" pitchFamily="34" charset="0"/>
                        </a:rPr>
                        <a:t>                 64.0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28366477"/>
                  </a:ext>
                </a:extLst>
              </a:tr>
              <a:tr h="184501">
                <a:tc vMerge="1">
                  <a:txBody>
                    <a:bodyPr/>
                    <a:lstStyle/>
                    <a:p>
                      <a:endParaRPr lang="en-GB"/>
                    </a:p>
                  </a:txBody>
                  <a:tcPr/>
                </a:tc>
                <a:tc>
                  <a:txBody>
                    <a:bodyPr/>
                    <a:lstStyle/>
                    <a:p>
                      <a:pPr algn="l" fontAlgn="b">
                        <a:buNone/>
                      </a:pPr>
                      <a:r>
                        <a:rPr lang="en-GB" sz="1100" b="0" i="0" u="none" strike="noStrike" dirty="0">
                          <a:solidFill>
                            <a:srgbClr val="000000"/>
                          </a:solidFill>
                          <a:effectLst/>
                          <a:latin typeface="Arial" panose="020B0604020202020204" pitchFamily="34" charset="0"/>
                        </a:rPr>
                        <a:t> Variable Pay % Total Pay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r" fontAlgn="b">
                        <a:buNone/>
                      </a:pPr>
                      <a:r>
                        <a:rPr lang="en-GB" sz="1100" b="0" i="0" u="none" strike="noStrike" dirty="0">
                          <a:solidFill>
                            <a:srgbClr val="000000"/>
                          </a:solidFill>
                          <a:effectLst/>
                          <a:latin typeface="Arial" panose="020B0604020202020204" pitchFamily="34" charset="0"/>
                        </a:rPr>
                        <a:t>7.2%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r" fontAlgn="b">
                        <a:buNone/>
                      </a:pPr>
                      <a:r>
                        <a:rPr lang="en-GB" sz="1100" b="0" i="0" u="none" strike="noStrike" dirty="0">
                          <a:solidFill>
                            <a:srgbClr val="000000"/>
                          </a:solidFill>
                          <a:effectLst/>
                          <a:latin typeface="Arial" panose="020B0604020202020204" pitchFamily="34" charset="0"/>
                        </a:rPr>
                        <a:t>8.0%</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3201560259"/>
                  </a:ext>
                </a:extLst>
              </a:tr>
              <a:tr h="178351">
                <a:tc rowSpan="3">
                  <a:txBody>
                    <a:bodyPr/>
                    <a:lstStyle/>
                    <a:p>
                      <a:pPr algn="ctr" fontAlgn="ctr">
                        <a:buNone/>
                      </a:pPr>
                      <a:r>
                        <a:rPr lang="en-GB" sz="1100" b="1" i="0" u="none" strike="noStrike" dirty="0">
                          <a:solidFill>
                            <a:srgbClr val="000000"/>
                          </a:solidFill>
                          <a:effectLst/>
                          <a:latin typeface="Arial" panose="020B0604020202020204" pitchFamily="34" charset="0"/>
                        </a:rPr>
                        <a:t>Mth 2</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buNone/>
                      </a:pPr>
                      <a:r>
                        <a:rPr lang="en-GB" sz="1100" b="0" i="0" u="none" strike="noStrike" dirty="0">
                          <a:solidFill>
                            <a:srgbClr val="000000"/>
                          </a:solidFill>
                          <a:effectLst/>
                          <a:latin typeface="Arial" panose="020B0604020202020204" pitchFamily="34" charset="0"/>
                        </a:rPr>
                        <a:t> Actual Variable Pay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buNone/>
                      </a:pPr>
                      <a:r>
                        <a:rPr lang="en-GB" sz="1100" b="1" i="0" u="none" strike="noStrike" dirty="0">
                          <a:solidFill>
                            <a:srgbClr val="000000"/>
                          </a:solidFill>
                          <a:effectLst/>
                          <a:latin typeface="Arial" panose="020B0604020202020204" pitchFamily="34" charset="0"/>
                        </a:rPr>
                        <a:t>                 5.3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buNone/>
                      </a:pPr>
                      <a:r>
                        <a:rPr lang="en-GB" sz="1100" b="1" i="0" u="none" strike="noStrike" dirty="0">
                          <a:solidFill>
                            <a:srgbClr val="000000"/>
                          </a:solidFill>
                          <a:effectLst/>
                          <a:latin typeface="Arial" panose="020B0604020202020204" pitchFamily="34" charset="0"/>
                        </a:rPr>
                        <a:t>                   5.7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463430353"/>
                  </a:ext>
                </a:extLst>
              </a:tr>
              <a:tr h="178351">
                <a:tc vMerge="1">
                  <a:txBody>
                    <a:bodyPr/>
                    <a:lstStyle/>
                    <a:p>
                      <a:endParaRPr lang="en-GB"/>
                    </a:p>
                  </a:txBody>
                  <a:tcPr/>
                </a:tc>
                <a:tc>
                  <a:txBody>
                    <a:bodyPr/>
                    <a:lstStyle/>
                    <a:p>
                      <a:pPr algn="l" fontAlgn="b">
                        <a:buNone/>
                      </a:pPr>
                      <a:r>
                        <a:rPr lang="en-GB" sz="1100" b="0" i="0" u="none" strike="noStrike" dirty="0">
                          <a:solidFill>
                            <a:srgbClr val="000000"/>
                          </a:solidFill>
                          <a:effectLst/>
                          <a:latin typeface="Arial" panose="020B0604020202020204" pitchFamily="34" charset="0"/>
                        </a:rPr>
                        <a:t> Actual Total Pay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1100" b="0" i="0" u="none" strike="noStrike" dirty="0">
                          <a:solidFill>
                            <a:srgbClr val="000000"/>
                          </a:solidFill>
                          <a:effectLst/>
                          <a:latin typeface="Arial" panose="020B0604020202020204" pitchFamily="34" charset="0"/>
                        </a:rPr>
                        <a:t>               71.3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1100" b="0" i="0" u="none" strike="noStrike" dirty="0">
                          <a:solidFill>
                            <a:srgbClr val="000000"/>
                          </a:solidFill>
                          <a:effectLst/>
                          <a:latin typeface="Arial" panose="020B0604020202020204" pitchFamily="34" charset="0"/>
                        </a:rPr>
                        <a:t>                 64.8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41444811"/>
                  </a:ext>
                </a:extLst>
              </a:tr>
              <a:tr h="184501">
                <a:tc vMerge="1">
                  <a:txBody>
                    <a:bodyPr/>
                    <a:lstStyle/>
                    <a:p>
                      <a:endParaRPr lang="en-GB"/>
                    </a:p>
                  </a:txBody>
                  <a:tcPr/>
                </a:tc>
                <a:tc>
                  <a:txBody>
                    <a:bodyPr/>
                    <a:lstStyle/>
                    <a:p>
                      <a:pPr algn="l" fontAlgn="b">
                        <a:buNone/>
                      </a:pPr>
                      <a:r>
                        <a:rPr lang="en-GB" sz="1100" b="0" i="0" u="none" strike="noStrike" dirty="0">
                          <a:solidFill>
                            <a:srgbClr val="000000"/>
                          </a:solidFill>
                          <a:effectLst/>
                          <a:latin typeface="Arial" panose="020B0604020202020204" pitchFamily="34" charset="0"/>
                        </a:rPr>
                        <a:t> Variable Pay % Total Pay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r" fontAlgn="b">
                        <a:buNone/>
                      </a:pPr>
                      <a:r>
                        <a:rPr lang="en-GB" sz="1100" b="0" i="0" u="none" strike="noStrike" dirty="0">
                          <a:solidFill>
                            <a:srgbClr val="000000"/>
                          </a:solidFill>
                          <a:effectLst/>
                          <a:latin typeface="Arial" panose="020B0604020202020204" pitchFamily="34" charset="0"/>
                        </a:rPr>
                        <a:t>7.4%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r" fontAlgn="b">
                        <a:buNone/>
                      </a:pPr>
                      <a:r>
                        <a:rPr lang="en-GB" sz="1100" b="0" i="0" u="none" strike="noStrike" dirty="0">
                          <a:solidFill>
                            <a:srgbClr val="000000"/>
                          </a:solidFill>
                          <a:effectLst/>
                          <a:latin typeface="Arial" panose="020B0604020202020204" pitchFamily="34" charset="0"/>
                        </a:rPr>
                        <a:t>8.8%</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1852730580"/>
                  </a:ext>
                </a:extLst>
              </a:tr>
              <a:tr h="178351">
                <a:tc rowSpan="3">
                  <a:txBody>
                    <a:bodyPr/>
                    <a:lstStyle/>
                    <a:p>
                      <a:pPr algn="ctr" fontAlgn="ctr">
                        <a:buNone/>
                      </a:pPr>
                      <a:r>
                        <a:rPr lang="en-GB" sz="1100" b="1" i="0" u="none" strike="noStrike" dirty="0">
                          <a:solidFill>
                            <a:srgbClr val="000000"/>
                          </a:solidFill>
                          <a:effectLst/>
                          <a:latin typeface="Arial" panose="020B0604020202020204" pitchFamily="34" charset="0"/>
                        </a:rPr>
                        <a:t>Mth 3</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buNone/>
                      </a:pPr>
                      <a:r>
                        <a:rPr lang="en-GB" sz="1100" b="0" i="0" u="none" strike="noStrike" dirty="0">
                          <a:solidFill>
                            <a:srgbClr val="000000"/>
                          </a:solidFill>
                          <a:effectLst/>
                          <a:latin typeface="Arial" panose="020B0604020202020204" pitchFamily="34" charset="0"/>
                        </a:rPr>
                        <a:t> Actual Variable Pay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buNone/>
                      </a:pPr>
                      <a:r>
                        <a:rPr lang="en-GB" sz="1100" b="1" i="0" u="none" strike="noStrike" dirty="0">
                          <a:solidFill>
                            <a:srgbClr val="000000"/>
                          </a:solidFill>
                          <a:effectLst/>
                          <a:latin typeface="Arial" panose="020B0604020202020204" pitchFamily="34" charset="0"/>
                        </a:rPr>
                        <a:t>                 5.1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buNone/>
                      </a:pPr>
                      <a:r>
                        <a:rPr lang="en-GB" sz="1100" b="1" i="0" u="none" strike="noStrike" dirty="0">
                          <a:solidFill>
                            <a:srgbClr val="000000"/>
                          </a:solidFill>
                          <a:effectLst/>
                          <a:latin typeface="Arial" panose="020B0604020202020204" pitchFamily="34" charset="0"/>
                        </a:rPr>
                        <a:t>                   5.3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777143711"/>
                  </a:ext>
                </a:extLst>
              </a:tr>
              <a:tr h="178351">
                <a:tc vMerge="1">
                  <a:txBody>
                    <a:bodyPr/>
                    <a:lstStyle/>
                    <a:p>
                      <a:endParaRPr lang="en-GB"/>
                    </a:p>
                  </a:txBody>
                  <a:tcPr/>
                </a:tc>
                <a:tc>
                  <a:txBody>
                    <a:bodyPr/>
                    <a:lstStyle/>
                    <a:p>
                      <a:pPr algn="l" fontAlgn="b">
                        <a:buNone/>
                      </a:pPr>
                      <a:r>
                        <a:rPr lang="en-GB" sz="1100" b="0" i="0" u="none" strike="noStrike" dirty="0">
                          <a:solidFill>
                            <a:srgbClr val="000000"/>
                          </a:solidFill>
                          <a:effectLst/>
                          <a:latin typeface="Arial" panose="020B0604020202020204" pitchFamily="34" charset="0"/>
                        </a:rPr>
                        <a:t> Actual Total Pay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1100" b="0" i="0" u="none" strike="noStrike" dirty="0">
                          <a:solidFill>
                            <a:srgbClr val="000000"/>
                          </a:solidFill>
                          <a:effectLst/>
                          <a:latin typeface="Arial" panose="020B0604020202020204" pitchFamily="34" charset="0"/>
                        </a:rPr>
                        <a:t>               70.7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1100" b="0" i="0" u="none" strike="noStrike" dirty="0">
                          <a:solidFill>
                            <a:srgbClr val="000000"/>
                          </a:solidFill>
                          <a:effectLst/>
                          <a:latin typeface="Arial" panose="020B0604020202020204" pitchFamily="34" charset="0"/>
                        </a:rPr>
                        <a:t>                 65.0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98356969"/>
                  </a:ext>
                </a:extLst>
              </a:tr>
              <a:tr h="184501">
                <a:tc vMerge="1">
                  <a:txBody>
                    <a:bodyPr/>
                    <a:lstStyle/>
                    <a:p>
                      <a:endParaRPr lang="en-GB"/>
                    </a:p>
                  </a:txBody>
                  <a:tcPr/>
                </a:tc>
                <a:tc>
                  <a:txBody>
                    <a:bodyPr/>
                    <a:lstStyle/>
                    <a:p>
                      <a:pPr algn="l" fontAlgn="b">
                        <a:buNone/>
                      </a:pPr>
                      <a:r>
                        <a:rPr lang="en-GB" sz="1100" b="0" i="0" u="none" strike="noStrike" dirty="0">
                          <a:solidFill>
                            <a:srgbClr val="000000"/>
                          </a:solidFill>
                          <a:effectLst/>
                          <a:latin typeface="Arial" panose="020B0604020202020204" pitchFamily="34" charset="0"/>
                        </a:rPr>
                        <a:t> Variable Pay % Total Pay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r" fontAlgn="b">
                        <a:buNone/>
                      </a:pPr>
                      <a:r>
                        <a:rPr lang="en-GB" sz="1100" b="0" i="0" u="none" strike="noStrike" dirty="0">
                          <a:solidFill>
                            <a:srgbClr val="000000"/>
                          </a:solidFill>
                          <a:effectLst/>
                          <a:latin typeface="Arial" panose="020B0604020202020204" pitchFamily="34" charset="0"/>
                        </a:rPr>
                        <a:t>7.2%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r" fontAlgn="b">
                        <a:buNone/>
                      </a:pPr>
                      <a:r>
                        <a:rPr lang="en-GB" sz="1100" b="0" i="0" u="none" strike="noStrike" dirty="0">
                          <a:solidFill>
                            <a:srgbClr val="000000"/>
                          </a:solidFill>
                          <a:effectLst/>
                          <a:latin typeface="Arial" panose="020B0604020202020204" pitchFamily="34" charset="0"/>
                        </a:rPr>
                        <a:t>8.2%</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1572565225"/>
                  </a:ext>
                </a:extLst>
              </a:tr>
              <a:tr h="178351">
                <a:tc rowSpan="3">
                  <a:txBody>
                    <a:bodyPr/>
                    <a:lstStyle/>
                    <a:p>
                      <a:pPr algn="ctr" fontAlgn="ctr">
                        <a:buNone/>
                      </a:pPr>
                      <a:r>
                        <a:rPr lang="en-GB" sz="1100" b="1" i="0" u="none" strike="noStrike" dirty="0">
                          <a:solidFill>
                            <a:srgbClr val="000000"/>
                          </a:solidFill>
                          <a:effectLst/>
                          <a:latin typeface="Arial" panose="020B0604020202020204" pitchFamily="34" charset="0"/>
                        </a:rPr>
                        <a:t>Mth 4</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buNone/>
                      </a:pPr>
                      <a:r>
                        <a:rPr lang="en-GB" sz="1100" b="0" i="0" u="none" strike="noStrike" dirty="0">
                          <a:solidFill>
                            <a:srgbClr val="000000"/>
                          </a:solidFill>
                          <a:effectLst/>
                          <a:latin typeface="Arial" panose="020B0604020202020204" pitchFamily="34" charset="0"/>
                        </a:rPr>
                        <a:t> Actual Variable Pay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buNone/>
                      </a:pPr>
                      <a:r>
                        <a:rPr lang="en-GB" sz="1100" b="1" i="0" u="none" strike="noStrike" dirty="0">
                          <a:solidFill>
                            <a:srgbClr val="000000"/>
                          </a:solidFill>
                          <a:effectLst/>
                          <a:latin typeface="Arial" panose="020B0604020202020204" pitchFamily="34" charset="0"/>
                        </a:rPr>
                        <a:t>                 5.4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buNone/>
                      </a:pPr>
                      <a:r>
                        <a:rPr lang="en-GB" sz="1100" b="1" i="0" u="none" strike="noStrike" dirty="0">
                          <a:solidFill>
                            <a:srgbClr val="000000"/>
                          </a:solidFill>
                          <a:effectLst/>
                          <a:latin typeface="Arial" panose="020B0604020202020204" pitchFamily="34" charset="0"/>
                        </a:rPr>
                        <a:t>                   4.9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350460955"/>
                  </a:ext>
                </a:extLst>
              </a:tr>
              <a:tr h="178351">
                <a:tc vMerge="1">
                  <a:txBody>
                    <a:bodyPr/>
                    <a:lstStyle/>
                    <a:p>
                      <a:endParaRPr lang="en-GB"/>
                    </a:p>
                  </a:txBody>
                  <a:tcPr/>
                </a:tc>
                <a:tc>
                  <a:txBody>
                    <a:bodyPr/>
                    <a:lstStyle/>
                    <a:p>
                      <a:pPr algn="l" fontAlgn="b">
                        <a:buNone/>
                      </a:pPr>
                      <a:r>
                        <a:rPr lang="en-GB" sz="1100" b="0" i="0" u="none" strike="noStrike" dirty="0">
                          <a:solidFill>
                            <a:srgbClr val="000000"/>
                          </a:solidFill>
                          <a:effectLst/>
                          <a:latin typeface="Arial" panose="020B0604020202020204" pitchFamily="34" charset="0"/>
                        </a:rPr>
                        <a:t> Actual Total Pay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1100" b="0" i="0" u="none" strike="noStrike" dirty="0">
                          <a:solidFill>
                            <a:srgbClr val="000000"/>
                          </a:solidFill>
                          <a:effectLst/>
                          <a:latin typeface="Arial" panose="020B0604020202020204" pitchFamily="34" charset="0"/>
                        </a:rPr>
                        <a:t>               70.3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1100" b="0" i="0" u="none" strike="noStrike" dirty="0">
                          <a:solidFill>
                            <a:srgbClr val="000000"/>
                          </a:solidFill>
                          <a:effectLst/>
                          <a:latin typeface="Arial" panose="020B0604020202020204" pitchFamily="34" charset="0"/>
                        </a:rPr>
                        <a:t>                 63.8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61012939"/>
                  </a:ext>
                </a:extLst>
              </a:tr>
              <a:tr h="184501">
                <a:tc vMerge="1">
                  <a:txBody>
                    <a:bodyPr/>
                    <a:lstStyle/>
                    <a:p>
                      <a:endParaRPr lang="en-GB"/>
                    </a:p>
                  </a:txBody>
                  <a:tcPr/>
                </a:tc>
                <a:tc>
                  <a:txBody>
                    <a:bodyPr/>
                    <a:lstStyle/>
                    <a:p>
                      <a:pPr algn="l" fontAlgn="b">
                        <a:buNone/>
                      </a:pPr>
                      <a:r>
                        <a:rPr lang="en-GB" sz="1100" b="0" i="0" u="none" strike="noStrike" dirty="0">
                          <a:solidFill>
                            <a:srgbClr val="000000"/>
                          </a:solidFill>
                          <a:effectLst/>
                          <a:latin typeface="Arial" panose="020B0604020202020204" pitchFamily="34" charset="0"/>
                        </a:rPr>
                        <a:t> Variable Pay % Total Pay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r" fontAlgn="b">
                        <a:buNone/>
                      </a:pPr>
                      <a:r>
                        <a:rPr lang="en-GB" sz="1100" b="0" i="0" u="none" strike="noStrike" dirty="0">
                          <a:solidFill>
                            <a:srgbClr val="000000"/>
                          </a:solidFill>
                          <a:effectLst/>
                          <a:latin typeface="Arial" panose="020B0604020202020204" pitchFamily="34" charset="0"/>
                        </a:rPr>
                        <a:t>7.7%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r" fontAlgn="b">
                        <a:buNone/>
                      </a:pPr>
                      <a:r>
                        <a:rPr lang="en-GB" sz="1100" b="0" i="0" u="none" strike="noStrike" dirty="0">
                          <a:solidFill>
                            <a:srgbClr val="000000"/>
                          </a:solidFill>
                          <a:effectLst/>
                          <a:latin typeface="Arial" panose="020B0604020202020204" pitchFamily="34" charset="0"/>
                        </a:rPr>
                        <a:t>7.7%</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3845374818"/>
                  </a:ext>
                </a:extLst>
              </a:tr>
              <a:tr h="178351">
                <a:tc rowSpan="3">
                  <a:txBody>
                    <a:bodyPr/>
                    <a:lstStyle/>
                    <a:p>
                      <a:pPr algn="ctr" fontAlgn="ctr">
                        <a:buNone/>
                      </a:pPr>
                      <a:r>
                        <a:rPr lang="en-GB" sz="1100" b="1" i="0" u="none" strike="noStrike" dirty="0">
                          <a:solidFill>
                            <a:srgbClr val="000000"/>
                          </a:solidFill>
                          <a:effectLst/>
                          <a:latin typeface="Arial" panose="020B0604020202020204" pitchFamily="34" charset="0"/>
                        </a:rPr>
                        <a:t>Mth 5</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buNone/>
                      </a:pPr>
                      <a:r>
                        <a:rPr lang="en-GB" sz="1100" b="0" i="0" u="none" strike="noStrike" dirty="0">
                          <a:solidFill>
                            <a:srgbClr val="000000"/>
                          </a:solidFill>
                          <a:effectLst/>
                          <a:latin typeface="Arial" panose="020B0604020202020204" pitchFamily="34" charset="0"/>
                        </a:rPr>
                        <a:t> Actual Variable Pay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buNone/>
                      </a:pPr>
                      <a:r>
                        <a:rPr lang="en-GB" sz="1100" b="1" i="0" u="none" strike="noStrike" dirty="0">
                          <a:solidFill>
                            <a:srgbClr val="000000"/>
                          </a:solidFill>
                          <a:effectLst/>
                          <a:latin typeface="Arial" panose="020B0604020202020204" pitchFamily="34" charset="0"/>
                        </a:rPr>
                        <a:t>                 4.9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buNone/>
                      </a:pPr>
                      <a:r>
                        <a:rPr lang="en-GB" sz="1100" b="1" i="0" u="none" strike="noStrike" dirty="0">
                          <a:solidFill>
                            <a:srgbClr val="000000"/>
                          </a:solidFill>
                          <a:effectLst/>
                          <a:latin typeface="Arial" panose="020B0604020202020204" pitchFamily="34" charset="0"/>
                        </a:rPr>
                        <a:t>                   5.6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837347099"/>
                  </a:ext>
                </a:extLst>
              </a:tr>
              <a:tr h="178351">
                <a:tc vMerge="1">
                  <a:txBody>
                    <a:bodyPr/>
                    <a:lstStyle/>
                    <a:p>
                      <a:endParaRPr lang="en-GB"/>
                    </a:p>
                  </a:txBody>
                  <a:tcPr/>
                </a:tc>
                <a:tc>
                  <a:txBody>
                    <a:bodyPr/>
                    <a:lstStyle/>
                    <a:p>
                      <a:pPr algn="l" fontAlgn="b">
                        <a:buNone/>
                      </a:pPr>
                      <a:r>
                        <a:rPr lang="en-GB" sz="1100" b="0" i="0" u="none" strike="noStrike" dirty="0">
                          <a:solidFill>
                            <a:srgbClr val="000000"/>
                          </a:solidFill>
                          <a:effectLst/>
                          <a:latin typeface="Arial" panose="020B0604020202020204" pitchFamily="34" charset="0"/>
                        </a:rPr>
                        <a:t> Actual Total Pay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1100" b="0" i="0" u="none" strike="noStrike" dirty="0">
                          <a:solidFill>
                            <a:srgbClr val="000000"/>
                          </a:solidFill>
                          <a:effectLst/>
                          <a:latin typeface="Arial" panose="020B0604020202020204" pitchFamily="34" charset="0"/>
                        </a:rPr>
                        <a:t>               81.7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1100" b="0" i="0" u="none" strike="noStrike" dirty="0">
                          <a:solidFill>
                            <a:srgbClr val="000000"/>
                          </a:solidFill>
                          <a:effectLst/>
                          <a:latin typeface="Arial" panose="020B0604020202020204" pitchFamily="34" charset="0"/>
                        </a:rPr>
                        <a:t>                 63.9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16441536"/>
                  </a:ext>
                </a:extLst>
              </a:tr>
              <a:tr h="184501">
                <a:tc vMerge="1">
                  <a:txBody>
                    <a:bodyPr/>
                    <a:lstStyle/>
                    <a:p>
                      <a:endParaRPr lang="en-GB"/>
                    </a:p>
                  </a:txBody>
                  <a:tcPr/>
                </a:tc>
                <a:tc>
                  <a:txBody>
                    <a:bodyPr/>
                    <a:lstStyle/>
                    <a:p>
                      <a:pPr algn="l" fontAlgn="b">
                        <a:buNone/>
                      </a:pPr>
                      <a:r>
                        <a:rPr lang="en-GB" sz="1100" b="0" i="0" u="none" strike="noStrike" dirty="0">
                          <a:solidFill>
                            <a:srgbClr val="000000"/>
                          </a:solidFill>
                          <a:effectLst/>
                          <a:latin typeface="Arial" panose="020B0604020202020204" pitchFamily="34" charset="0"/>
                        </a:rPr>
                        <a:t> Variable Pay % Total Pay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r" fontAlgn="b">
                        <a:buNone/>
                      </a:pPr>
                      <a:r>
                        <a:rPr lang="en-GB" sz="1100" b="0" i="0" u="none" strike="noStrike" dirty="0">
                          <a:solidFill>
                            <a:srgbClr val="000000"/>
                          </a:solidFill>
                          <a:effectLst/>
                          <a:latin typeface="Arial" panose="020B0604020202020204" pitchFamily="34" charset="0"/>
                        </a:rPr>
                        <a:t>6.0%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r" fontAlgn="b">
                        <a:buNone/>
                      </a:pPr>
                      <a:r>
                        <a:rPr lang="en-GB" sz="1100" b="0" i="0" u="none" strike="noStrike" dirty="0">
                          <a:solidFill>
                            <a:srgbClr val="000000"/>
                          </a:solidFill>
                          <a:effectLst/>
                          <a:latin typeface="Arial" panose="020B0604020202020204" pitchFamily="34" charset="0"/>
                        </a:rPr>
                        <a:t>8.7%</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2730309811"/>
                  </a:ext>
                </a:extLst>
              </a:tr>
              <a:tr h="178351">
                <a:tc rowSpan="3">
                  <a:txBody>
                    <a:bodyPr/>
                    <a:lstStyle/>
                    <a:p>
                      <a:pPr algn="ctr" fontAlgn="ctr">
                        <a:buNone/>
                      </a:pPr>
                      <a:r>
                        <a:rPr lang="en-GB" sz="1100" b="1" i="0" u="none" strike="noStrike" dirty="0">
                          <a:solidFill>
                            <a:srgbClr val="000000"/>
                          </a:solidFill>
                          <a:effectLst/>
                          <a:latin typeface="Arial" panose="020B0604020202020204" pitchFamily="34" charset="0"/>
                        </a:rPr>
                        <a:t>Mth 6</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buNone/>
                      </a:pPr>
                      <a:r>
                        <a:rPr lang="en-GB" sz="1100" b="0" i="0" u="none" strike="noStrike" dirty="0">
                          <a:solidFill>
                            <a:srgbClr val="000000"/>
                          </a:solidFill>
                          <a:effectLst/>
                          <a:latin typeface="Arial" panose="020B0604020202020204" pitchFamily="34" charset="0"/>
                        </a:rPr>
                        <a:t> Actual Variable Pay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buNone/>
                      </a:pPr>
                      <a:r>
                        <a:rPr lang="en-GB" sz="1100" b="1" i="0" u="none" strike="noStrike" dirty="0">
                          <a:solidFill>
                            <a:srgbClr val="000000"/>
                          </a:solidFill>
                          <a:effectLst/>
                          <a:latin typeface="Arial" panose="020B0604020202020204" pitchFamily="34" charset="0"/>
                        </a:rPr>
                        <a:t>                 4.7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buNone/>
                      </a:pPr>
                      <a:r>
                        <a:rPr lang="en-GB" sz="1100" b="1" i="0" u="none" strike="noStrike" dirty="0">
                          <a:solidFill>
                            <a:srgbClr val="000000"/>
                          </a:solidFill>
                          <a:effectLst/>
                          <a:latin typeface="Arial" panose="020B0604020202020204" pitchFamily="34" charset="0"/>
                        </a:rPr>
                        <a:t>                   4.9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739430287"/>
                  </a:ext>
                </a:extLst>
              </a:tr>
              <a:tr h="178351">
                <a:tc vMerge="1">
                  <a:txBody>
                    <a:bodyPr/>
                    <a:lstStyle/>
                    <a:p>
                      <a:endParaRPr lang="en-GB"/>
                    </a:p>
                  </a:txBody>
                  <a:tcPr/>
                </a:tc>
                <a:tc>
                  <a:txBody>
                    <a:bodyPr/>
                    <a:lstStyle/>
                    <a:p>
                      <a:pPr algn="l" fontAlgn="b">
                        <a:buNone/>
                      </a:pPr>
                      <a:r>
                        <a:rPr lang="en-GB" sz="1100" b="0" i="0" u="none" strike="noStrike" dirty="0">
                          <a:solidFill>
                            <a:srgbClr val="000000"/>
                          </a:solidFill>
                          <a:effectLst/>
                          <a:latin typeface="Arial" panose="020B0604020202020204" pitchFamily="34" charset="0"/>
                        </a:rPr>
                        <a:t> Actual Total Pay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1100" b="0" i="0" u="none" strike="noStrike" dirty="0">
                          <a:solidFill>
                            <a:srgbClr val="000000"/>
                          </a:solidFill>
                          <a:effectLst/>
                          <a:latin typeface="Arial" panose="020B0604020202020204" pitchFamily="34" charset="0"/>
                        </a:rPr>
                        <a:t>               73.0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1100" b="0" i="0" u="none" strike="noStrike" dirty="0">
                          <a:solidFill>
                            <a:srgbClr val="000000"/>
                          </a:solidFill>
                          <a:effectLst/>
                          <a:latin typeface="Arial" panose="020B0604020202020204" pitchFamily="34" charset="0"/>
                        </a:rPr>
                        <a:t>                 72.1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24390463"/>
                  </a:ext>
                </a:extLst>
              </a:tr>
              <a:tr h="184501">
                <a:tc vMerge="1">
                  <a:txBody>
                    <a:bodyPr/>
                    <a:lstStyle/>
                    <a:p>
                      <a:endParaRPr lang="en-GB"/>
                    </a:p>
                  </a:txBody>
                  <a:tcPr/>
                </a:tc>
                <a:tc>
                  <a:txBody>
                    <a:bodyPr/>
                    <a:lstStyle/>
                    <a:p>
                      <a:pPr algn="l" fontAlgn="b">
                        <a:buNone/>
                      </a:pPr>
                      <a:r>
                        <a:rPr lang="en-GB" sz="1100" b="0" i="0" u="none" strike="noStrike" dirty="0">
                          <a:solidFill>
                            <a:srgbClr val="000000"/>
                          </a:solidFill>
                          <a:effectLst/>
                          <a:latin typeface="Arial" panose="020B0604020202020204" pitchFamily="34" charset="0"/>
                        </a:rPr>
                        <a:t> Variable Pay % Total Pay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r" fontAlgn="b">
                        <a:buNone/>
                      </a:pPr>
                      <a:r>
                        <a:rPr lang="en-GB" sz="1100" b="0" i="0" u="none" strike="noStrike" dirty="0">
                          <a:solidFill>
                            <a:srgbClr val="000000"/>
                          </a:solidFill>
                          <a:effectLst/>
                          <a:latin typeface="Arial" panose="020B0604020202020204" pitchFamily="34" charset="0"/>
                        </a:rPr>
                        <a:t>6.4%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r" fontAlgn="b">
                        <a:buNone/>
                      </a:pPr>
                      <a:r>
                        <a:rPr lang="en-GB" sz="1100" b="0" i="0" u="none" strike="noStrike" dirty="0">
                          <a:solidFill>
                            <a:srgbClr val="000000"/>
                          </a:solidFill>
                          <a:effectLst/>
                          <a:latin typeface="Arial" panose="020B0604020202020204" pitchFamily="34" charset="0"/>
                        </a:rPr>
                        <a:t>6.8%</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4034946580"/>
                  </a:ext>
                </a:extLst>
              </a:tr>
              <a:tr h="178351">
                <a:tc rowSpan="3">
                  <a:txBody>
                    <a:bodyPr/>
                    <a:lstStyle/>
                    <a:p>
                      <a:pPr algn="ctr" fontAlgn="ctr">
                        <a:buNone/>
                      </a:pPr>
                      <a:r>
                        <a:rPr lang="en-GB" sz="1100" b="1" i="0" u="none" strike="noStrike" dirty="0">
                          <a:solidFill>
                            <a:srgbClr val="000000"/>
                          </a:solidFill>
                          <a:effectLst/>
                          <a:latin typeface="Arial" panose="020B0604020202020204" pitchFamily="34" charset="0"/>
                        </a:rPr>
                        <a:t>Mth 7</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buNone/>
                      </a:pPr>
                      <a:r>
                        <a:rPr lang="en-GB" sz="1100" b="0" i="0" u="none" strike="noStrike" dirty="0">
                          <a:solidFill>
                            <a:srgbClr val="000000"/>
                          </a:solidFill>
                          <a:effectLst/>
                          <a:latin typeface="Arial" panose="020B0604020202020204" pitchFamily="34" charset="0"/>
                        </a:rPr>
                        <a:t> Actual Variable Pay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buNone/>
                      </a:pPr>
                      <a:r>
                        <a:rPr lang="en-GB" sz="1100" b="1" i="0" u="none" strike="noStrike" dirty="0">
                          <a:solidFill>
                            <a:srgbClr val="000000"/>
                          </a:solidFill>
                          <a:effectLst/>
                          <a:latin typeface="Arial" panose="020B0604020202020204" pitchFamily="34" charset="0"/>
                        </a:rPr>
                        <a:t>                 4.7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buNone/>
                      </a:pPr>
                      <a:r>
                        <a:rPr lang="en-GB" sz="1100" b="1" i="0" u="none" strike="noStrike" dirty="0">
                          <a:solidFill>
                            <a:srgbClr val="000000"/>
                          </a:solidFill>
                          <a:effectLst/>
                          <a:latin typeface="Arial" panose="020B0604020202020204" pitchFamily="34" charset="0"/>
                        </a:rPr>
                        <a:t>                   5.8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525083517"/>
                  </a:ext>
                </a:extLst>
              </a:tr>
              <a:tr h="178351">
                <a:tc vMerge="1">
                  <a:txBody>
                    <a:bodyPr/>
                    <a:lstStyle/>
                    <a:p>
                      <a:endParaRPr lang="en-GB"/>
                    </a:p>
                  </a:txBody>
                  <a:tcPr/>
                </a:tc>
                <a:tc>
                  <a:txBody>
                    <a:bodyPr/>
                    <a:lstStyle/>
                    <a:p>
                      <a:pPr algn="l" fontAlgn="b">
                        <a:buNone/>
                      </a:pPr>
                      <a:r>
                        <a:rPr lang="en-GB" sz="1100" b="0" i="0" u="none" strike="noStrike" dirty="0">
                          <a:solidFill>
                            <a:srgbClr val="000000"/>
                          </a:solidFill>
                          <a:effectLst/>
                          <a:latin typeface="Arial" panose="020B0604020202020204" pitchFamily="34" charset="0"/>
                        </a:rPr>
                        <a:t> Actual Total Pay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1100" b="0" i="0" u="none" strike="noStrike" dirty="0">
                          <a:solidFill>
                            <a:srgbClr val="000000"/>
                          </a:solidFill>
                          <a:effectLst/>
                          <a:latin typeface="Arial" panose="020B0604020202020204" pitchFamily="34" charset="0"/>
                        </a:rPr>
                        <a:t>               72.6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1100" b="0" i="0" u="none" strike="noStrike" dirty="0">
                          <a:solidFill>
                            <a:srgbClr val="000000"/>
                          </a:solidFill>
                          <a:effectLst/>
                          <a:latin typeface="Arial" panose="020B0604020202020204" pitchFamily="34" charset="0"/>
                        </a:rPr>
                        <a:t>                 63.4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32851808"/>
                  </a:ext>
                </a:extLst>
              </a:tr>
              <a:tr h="184501">
                <a:tc vMerge="1">
                  <a:txBody>
                    <a:bodyPr/>
                    <a:lstStyle/>
                    <a:p>
                      <a:endParaRPr lang="en-GB"/>
                    </a:p>
                  </a:txBody>
                  <a:tcPr/>
                </a:tc>
                <a:tc>
                  <a:txBody>
                    <a:bodyPr/>
                    <a:lstStyle/>
                    <a:p>
                      <a:pPr algn="l" fontAlgn="b">
                        <a:buNone/>
                      </a:pPr>
                      <a:r>
                        <a:rPr lang="en-GB" sz="1100" b="0" i="0" u="none" strike="noStrike" dirty="0">
                          <a:solidFill>
                            <a:srgbClr val="000000"/>
                          </a:solidFill>
                          <a:effectLst/>
                          <a:latin typeface="Arial" panose="020B0604020202020204" pitchFamily="34" charset="0"/>
                        </a:rPr>
                        <a:t> Variable Pay % Total Pay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r" fontAlgn="b">
                        <a:buNone/>
                      </a:pPr>
                      <a:r>
                        <a:rPr lang="en-GB" sz="1100" b="0" i="0" u="none" strike="noStrike" dirty="0">
                          <a:solidFill>
                            <a:srgbClr val="000000"/>
                          </a:solidFill>
                          <a:effectLst/>
                          <a:latin typeface="Arial" panose="020B0604020202020204" pitchFamily="34" charset="0"/>
                        </a:rPr>
                        <a:t>6.5%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r" fontAlgn="b">
                        <a:buNone/>
                      </a:pPr>
                      <a:r>
                        <a:rPr lang="en-GB" sz="1100" b="0" i="0" u="none" strike="noStrike" dirty="0">
                          <a:solidFill>
                            <a:srgbClr val="000000"/>
                          </a:solidFill>
                          <a:effectLst/>
                          <a:latin typeface="Arial" panose="020B0604020202020204" pitchFamily="34" charset="0"/>
                        </a:rPr>
                        <a:t>9.1%</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811816986"/>
                  </a:ext>
                </a:extLst>
              </a:tr>
              <a:tr h="178351">
                <a:tc rowSpan="3">
                  <a:txBody>
                    <a:bodyPr/>
                    <a:lstStyle/>
                    <a:p>
                      <a:pPr algn="ctr" fontAlgn="ctr">
                        <a:buNone/>
                      </a:pPr>
                      <a:r>
                        <a:rPr lang="en-GB" sz="1100" b="1" i="0" u="none" strike="noStrike" dirty="0">
                          <a:solidFill>
                            <a:srgbClr val="000000"/>
                          </a:solidFill>
                          <a:effectLst/>
                          <a:latin typeface="Arial" panose="020B0604020202020204" pitchFamily="34" charset="0"/>
                        </a:rPr>
                        <a:t>Mth 8</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buNone/>
                      </a:pPr>
                      <a:r>
                        <a:rPr lang="en-GB" sz="1100" b="0" i="0" u="none" strike="noStrike" dirty="0">
                          <a:solidFill>
                            <a:srgbClr val="000000"/>
                          </a:solidFill>
                          <a:effectLst/>
                          <a:latin typeface="Arial" panose="020B0604020202020204" pitchFamily="34" charset="0"/>
                        </a:rPr>
                        <a:t> Actual Variable Pay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buNone/>
                      </a:pPr>
                      <a:r>
                        <a:rPr lang="en-GB" sz="1100" b="1" i="0" u="none" strike="noStrike" dirty="0">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buNone/>
                      </a:pPr>
                      <a:r>
                        <a:rPr lang="en-GB" sz="1100" b="1" i="0" u="none" strike="noStrike" dirty="0">
                          <a:solidFill>
                            <a:srgbClr val="000000"/>
                          </a:solidFill>
                          <a:effectLst/>
                          <a:latin typeface="Arial" panose="020B0604020202020204" pitchFamily="34" charset="0"/>
                        </a:rPr>
                        <a:t>                   5.9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485304502"/>
                  </a:ext>
                </a:extLst>
              </a:tr>
              <a:tr h="178351">
                <a:tc vMerge="1">
                  <a:txBody>
                    <a:bodyPr/>
                    <a:lstStyle/>
                    <a:p>
                      <a:endParaRPr lang="en-GB"/>
                    </a:p>
                  </a:txBody>
                  <a:tcPr/>
                </a:tc>
                <a:tc>
                  <a:txBody>
                    <a:bodyPr/>
                    <a:lstStyle/>
                    <a:p>
                      <a:pPr algn="l" fontAlgn="b">
                        <a:buNone/>
                      </a:pPr>
                      <a:r>
                        <a:rPr lang="en-GB" sz="1100" b="0" i="0" u="none" strike="noStrike" dirty="0">
                          <a:solidFill>
                            <a:srgbClr val="000000"/>
                          </a:solidFill>
                          <a:effectLst/>
                          <a:latin typeface="Arial" panose="020B0604020202020204" pitchFamily="34" charset="0"/>
                        </a:rPr>
                        <a:t> Actual Total Pay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1100" b="0" i="0" u="none" strike="noStrike" dirty="0">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1100" b="0" i="0" u="none" strike="noStrike" dirty="0">
                          <a:solidFill>
                            <a:srgbClr val="000000"/>
                          </a:solidFill>
                          <a:effectLst/>
                          <a:latin typeface="Arial" panose="020B0604020202020204" pitchFamily="34" charset="0"/>
                        </a:rPr>
                        <a:t>                 90.5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42408690"/>
                  </a:ext>
                </a:extLst>
              </a:tr>
              <a:tr h="184501">
                <a:tc vMerge="1">
                  <a:txBody>
                    <a:bodyPr/>
                    <a:lstStyle/>
                    <a:p>
                      <a:endParaRPr lang="en-GB"/>
                    </a:p>
                  </a:txBody>
                  <a:tcPr/>
                </a:tc>
                <a:tc>
                  <a:txBody>
                    <a:bodyPr/>
                    <a:lstStyle/>
                    <a:p>
                      <a:pPr algn="l" fontAlgn="b">
                        <a:buNone/>
                      </a:pPr>
                      <a:r>
                        <a:rPr lang="en-GB" sz="1100" b="0" i="0" u="none" strike="noStrike" dirty="0">
                          <a:solidFill>
                            <a:srgbClr val="000000"/>
                          </a:solidFill>
                          <a:effectLst/>
                          <a:latin typeface="Arial" panose="020B0604020202020204" pitchFamily="34" charset="0"/>
                        </a:rPr>
                        <a:t> Variable Pay % Total Pay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l" fontAlgn="b">
                        <a:buNone/>
                      </a:pPr>
                      <a:r>
                        <a:rPr lang="en-GB" sz="1100" b="0" i="0" u="none" strike="noStrike" dirty="0">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r" fontAlgn="b">
                        <a:buNone/>
                      </a:pPr>
                      <a:r>
                        <a:rPr lang="en-GB" sz="1100" b="0" i="0" u="none" strike="noStrike" dirty="0">
                          <a:solidFill>
                            <a:srgbClr val="000000"/>
                          </a:solidFill>
                          <a:effectLst/>
                          <a:latin typeface="Arial" panose="020B0604020202020204" pitchFamily="34" charset="0"/>
                        </a:rPr>
                        <a:t>6.5%</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3981429991"/>
                  </a:ext>
                </a:extLst>
              </a:tr>
              <a:tr h="178351">
                <a:tc rowSpan="3">
                  <a:txBody>
                    <a:bodyPr/>
                    <a:lstStyle/>
                    <a:p>
                      <a:pPr algn="ctr" fontAlgn="ctr">
                        <a:buNone/>
                      </a:pPr>
                      <a:r>
                        <a:rPr lang="en-GB" sz="1100" b="1" i="0" u="none" strike="noStrike" dirty="0">
                          <a:solidFill>
                            <a:srgbClr val="000000"/>
                          </a:solidFill>
                          <a:effectLst/>
                          <a:latin typeface="Arial" panose="020B0604020202020204" pitchFamily="34" charset="0"/>
                        </a:rPr>
                        <a:t>Mth 9</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buNone/>
                      </a:pPr>
                      <a:r>
                        <a:rPr lang="en-GB" sz="1100" b="0" i="0" u="none" strike="noStrike" dirty="0">
                          <a:solidFill>
                            <a:srgbClr val="000000"/>
                          </a:solidFill>
                          <a:effectLst/>
                          <a:latin typeface="Arial" panose="020B0604020202020204" pitchFamily="34" charset="0"/>
                        </a:rPr>
                        <a:t> Actual Variable Pay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buNone/>
                      </a:pPr>
                      <a:r>
                        <a:rPr lang="en-GB" sz="1100" b="1" i="0" u="none" strike="noStrike" dirty="0">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buNone/>
                      </a:pPr>
                      <a:r>
                        <a:rPr lang="en-GB" sz="1100" b="1" i="0" u="none" strike="noStrike" dirty="0">
                          <a:solidFill>
                            <a:srgbClr val="000000"/>
                          </a:solidFill>
                          <a:effectLst/>
                          <a:latin typeface="Arial" panose="020B0604020202020204" pitchFamily="34" charset="0"/>
                        </a:rPr>
                        <a:t>                   5.1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464876404"/>
                  </a:ext>
                </a:extLst>
              </a:tr>
              <a:tr h="178351">
                <a:tc vMerge="1">
                  <a:txBody>
                    <a:bodyPr/>
                    <a:lstStyle/>
                    <a:p>
                      <a:endParaRPr lang="en-GB"/>
                    </a:p>
                  </a:txBody>
                  <a:tcPr/>
                </a:tc>
                <a:tc>
                  <a:txBody>
                    <a:bodyPr/>
                    <a:lstStyle/>
                    <a:p>
                      <a:pPr algn="l" fontAlgn="b">
                        <a:buNone/>
                      </a:pPr>
                      <a:r>
                        <a:rPr lang="en-GB" sz="1100" b="0" i="0" u="none" strike="noStrike" dirty="0">
                          <a:solidFill>
                            <a:srgbClr val="000000"/>
                          </a:solidFill>
                          <a:effectLst/>
                          <a:latin typeface="Arial" panose="020B0604020202020204" pitchFamily="34" charset="0"/>
                        </a:rPr>
                        <a:t> Actual Total Pay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1100" b="0" i="0" u="none" strike="noStrike" dirty="0">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1100" b="0" i="0" u="none" strike="noStrike" dirty="0">
                          <a:solidFill>
                            <a:srgbClr val="000000"/>
                          </a:solidFill>
                          <a:effectLst/>
                          <a:latin typeface="Arial" panose="020B0604020202020204" pitchFamily="34" charset="0"/>
                        </a:rPr>
                        <a:t>                 68.7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43815804"/>
                  </a:ext>
                </a:extLst>
              </a:tr>
              <a:tr h="184501">
                <a:tc vMerge="1">
                  <a:txBody>
                    <a:bodyPr/>
                    <a:lstStyle/>
                    <a:p>
                      <a:endParaRPr lang="en-GB"/>
                    </a:p>
                  </a:txBody>
                  <a:tcPr/>
                </a:tc>
                <a:tc>
                  <a:txBody>
                    <a:bodyPr/>
                    <a:lstStyle/>
                    <a:p>
                      <a:pPr algn="l" fontAlgn="b">
                        <a:buNone/>
                      </a:pPr>
                      <a:r>
                        <a:rPr lang="en-GB" sz="1100" b="0" i="0" u="none" strike="noStrike" dirty="0">
                          <a:solidFill>
                            <a:srgbClr val="000000"/>
                          </a:solidFill>
                          <a:effectLst/>
                          <a:latin typeface="Arial" panose="020B0604020202020204" pitchFamily="34" charset="0"/>
                        </a:rPr>
                        <a:t> Variable Pay % Total Pay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l" fontAlgn="b">
                        <a:buNone/>
                      </a:pPr>
                      <a:r>
                        <a:rPr lang="en-GB" sz="1100" b="0" i="0" u="none" strike="noStrike" dirty="0">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r" fontAlgn="b">
                        <a:buNone/>
                      </a:pPr>
                      <a:r>
                        <a:rPr lang="en-GB" sz="1100" b="0" i="0" u="none" strike="noStrike" dirty="0">
                          <a:solidFill>
                            <a:srgbClr val="000000"/>
                          </a:solidFill>
                          <a:effectLst/>
                          <a:latin typeface="Arial" panose="020B0604020202020204" pitchFamily="34" charset="0"/>
                        </a:rPr>
                        <a:t>7.4%</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3007163449"/>
                  </a:ext>
                </a:extLst>
              </a:tr>
              <a:tr h="178351">
                <a:tc rowSpan="3">
                  <a:txBody>
                    <a:bodyPr/>
                    <a:lstStyle/>
                    <a:p>
                      <a:pPr algn="ctr" fontAlgn="ctr">
                        <a:buNone/>
                      </a:pPr>
                      <a:r>
                        <a:rPr lang="en-GB" sz="1100" b="1" i="0" u="none" strike="noStrike" dirty="0">
                          <a:solidFill>
                            <a:srgbClr val="000000"/>
                          </a:solidFill>
                          <a:effectLst/>
                          <a:latin typeface="Arial" panose="020B0604020202020204" pitchFamily="34" charset="0"/>
                        </a:rPr>
                        <a:t>Mth 10</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buNone/>
                      </a:pPr>
                      <a:r>
                        <a:rPr lang="en-GB" sz="1100" b="0" i="0" u="none" strike="noStrike" dirty="0">
                          <a:solidFill>
                            <a:srgbClr val="000000"/>
                          </a:solidFill>
                          <a:effectLst/>
                          <a:latin typeface="Arial" panose="020B0604020202020204" pitchFamily="34" charset="0"/>
                        </a:rPr>
                        <a:t> Actual Variable Pay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buNone/>
                      </a:pPr>
                      <a:r>
                        <a:rPr lang="en-GB" sz="1100" b="1" i="0" u="none" strike="noStrike" dirty="0">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buNone/>
                      </a:pPr>
                      <a:r>
                        <a:rPr lang="en-GB" sz="1100" b="1" i="0" u="none" strike="noStrike" dirty="0">
                          <a:solidFill>
                            <a:srgbClr val="000000"/>
                          </a:solidFill>
                          <a:effectLst/>
                          <a:latin typeface="Arial" panose="020B0604020202020204" pitchFamily="34" charset="0"/>
                        </a:rPr>
                        <a:t>                   5.3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441660103"/>
                  </a:ext>
                </a:extLst>
              </a:tr>
              <a:tr h="178351">
                <a:tc vMerge="1">
                  <a:txBody>
                    <a:bodyPr/>
                    <a:lstStyle/>
                    <a:p>
                      <a:endParaRPr lang="en-GB"/>
                    </a:p>
                  </a:txBody>
                  <a:tcPr/>
                </a:tc>
                <a:tc>
                  <a:txBody>
                    <a:bodyPr/>
                    <a:lstStyle/>
                    <a:p>
                      <a:pPr algn="l" fontAlgn="b">
                        <a:buNone/>
                      </a:pPr>
                      <a:r>
                        <a:rPr lang="en-GB" sz="1100" b="0" i="0" u="none" strike="noStrike" dirty="0">
                          <a:solidFill>
                            <a:srgbClr val="000000"/>
                          </a:solidFill>
                          <a:effectLst/>
                          <a:latin typeface="Arial" panose="020B0604020202020204" pitchFamily="34" charset="0"/>
                        </a:rPr>
                        <a:t> Actual Total Pay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1100" b="0" i="0" u="none" strike="noStrike" dirty="0">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1100" b="0" i="0" u="none" strike="noStrike" dirty="0">
                          <a:solidFill>
                            <a:srgbClr val="000000"/>
                          </a:solidFill>
                          <a:effectLst/>
                          <a:latin typeface="Arial" panose="020B0604020202020204" pitchFamily="34" charset="0"/>
                        </a:rPr>
                        <a:t>                 72.1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16377209"/>
                  </a:ext>
                </a:extLst>
              </a:tr>
              <a:tr h="184501">
                <a:tc vMerge="1">
                  <a:txBody>
                    <a:bodyPr/>
                    <a:lstStyle/>
                    <a:p>
                      <a:endParaRPr lang="en-GB"/>
                    </a:p>
                  </a:txBody>
                  <a:tcPr/>
                </a:tc>
                <a:tc>
                  <a:txBody>
                    <a:bodyPr/>
                    <a:lstStyle/>
                    <a:p>
                      <a:pPr algn="l" fontAlgn="b">
                        <a:buNone/>
                      </a:pPr>
                      <a:r>
                        <a:rPr lang="en-GB" sz="1100" b="0" i="0" u="none" strike="noStrike" dirty="0">
                          <a:solidFill>
                            <a:srgbClr val="000000"/>
                          </a:solidFill>
                          <a:effectLst/>
                          <a:latin typeface="Arial" panose="020B0604020202020204" pitchFamily="34" charset="0"/>
                        </a:rPr>
                        <a:t> Variable Pay % Total Pay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l" fontAlgn="b">
                        <a:buNone/>
                      </a:pPr>
                      <a:r>
                        <a:rPr lang="en-GB" sz="1100" b="0" i="0" u="none" strike="noStrike" dirty="0">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r" fontAlgn="b">
                        <a:buNone/>
                      </a:pPr>
                      <a:r>
                        <a:rPr lang="en-GB" sz="1100" b="0" i="0" u="none" strike="noStrike" dirty="0">
                          <a:solidFill>
                            <a:srgbClr val="000000"/>
                          </a:solidFill>
                          <a:effectLst/>
                          <a:latin typeface="Arial" panose="020B0604020202020204" pitchFamily="34" charset="0"/>
                        </a:rPr>
                        <a:t>7.4%</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107863876"/>
                  </a:ext>
                </a:extLst>
              </a:tr>
              <a:tr h="178351">
                <a:tc rowSpan="3">
                  <a:txBody>
                    <a:bodyPr/>
                    <a:lstStyle/>
                    <a:p>
                      <a:pPr algn="ctr" fontAlgn="ctr">
                        <a:buNone/>
                      </a:pPr>
                      <a:r>
                        <a:rPr lang="en-GB" sz="1100" b="1" i="0" u="none" strike="noStrike" dirty="0">
                          <a:solidFill>
                            <a:srgbClr val="000000"/>
                          </a:solidFill>
                          <a:effectLst/>
                          <a:latin typeface="Arial" panose="020B0604020202020204" pitchFamily="34" charset="0"/>
                        </a:rPr>
                        <a:t>Mth 11</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buNone/>
                      </a:pPr>
                      <a:r>
                        <a:rPr lang="en-GB" sz="1100" b="0" i="0" u="none" strike="noStrike" dirty="0">
                          <a:solidFill>
                            <a:srgbClr val="000000"/>
                          </a:solidFill>
                          <a:effectLst/>
                          <a:latin typeface="Arial" panose="020B0604020202020204" pitchFamily="34" charset="0"/>
                        </a:rPr>
                        <a:t> Actual Variable Pay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buNone/>
                      </a:pPr>
                      <a:r>
                        <a:rPr lang="en-GB" sz="1100" b="1" i="0" u="none" strike="noStrike" dirty="0">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buNone/>
                      </a:pPr>
                      <a:r>
                        <a:rPr lang="en-GB" sz="1100" b="1" i="0" u="none" strike="noStrike" dirty="0">
                          <a:solidFill>
                            <a:srgbClr val="000000"/>
                          </a:solidFill>
                          <a:effectLst/>
                          <a:latin typeface="Arial" panose="020B0604020202020204" pitchFamily="34" charset="0"/>
                        </a:rPr>
                        <a:t>                   5.3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199390128"/>
                  </a:ext>
                </a:extLst>
              </a:tr>
              <a:tr h="178351">
                <a:tc vMerge="1">
                  <a:txBody>
                    <a:bodyPr/>
                    <a:lstStyle/>
                    <a:p>
                      <a:endParaRPr lang="en-GB"/>
                    </a:p>
                  </a:txBody>
                  <a:tcPr/>
                </a:tc>
                <a:tc>
                  <a:txBody>
                    <a:bodyPr/>
                    <a:lstStyle/>
                    <a:p>
                      <a:pPr algn="l" fontAlgn="b">
                        <a:buNone/>
                      </a:pPr>
                      <a:r>
                        <a:rPr lang="en-GB" sz="1100" b="0" i="0" u="none" strike="noStrike" dirty="0">
                          <a:solidFill>
                            <a:srgbClr val="000000"/>
                          </a:solidFill>
                          <a:effectLst/>
                          <a:latin typeface="Arial" panose="020B0604020202020204" pitchFamily="34" charset="0"/>
                        </a:rPr>
                        <a:t> Actual Total Pay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1100" b="0" i="0" u="none" strike="noStrike" dirty="0">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1100" b="0" i="0" u="none" strike="noStrike" dirty="0">
                          <a:solidFill>
                            <a:srgbClr val="000000"/>
                          </a:solidFill>
                          <a:effectLst/>
                          <a:latin typeface="Arial" panose="020B0604020202020204" pitchFamily="34" charset="0"/>
                        </a:rPr>
                        <a:t>                 69.1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98007038"/>
                  </a:ext>
                </a:extLst>
              </a:tr>
              <a:tr h="184501">
                <a:tc vMerge="1">
                  <a:txBody>
                    <a:bodyPr/>
                    <a:lstStyle/>
                    <a:p>
                      <a:endParaRPr lang="en-GB"/>
                    </a:p>
                  </a:txBody>
                  <a:tcPr/>
                </a:tc>
                <a:tc>
                  <a:txBody>
                    <a:bodyPr/>
                    <a:lstStyle/>
                    <a:p>
                      <a:pPr algn="l" fontAlgn="b">
                        <a:buNone/>
                      </a:pPr>
                      <a:r>
                        <a:rPr lang="en-GB" sz="1100" b="0" i="0" u="none" strike="noStrike" dirty="0">
                          <a:solidFill>
                            <a:srgbClr val="000000"/>
                          </a:solidFill>
                          <a:effectLst/>
                          <a:latin typeface="Arial" panose="020B0604020202020204" pitchFamily="34" charset="0"/>
                        </a:rPr>
                        <a:t> Variable Pay % Total Pay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l" fontAlgn="b">
                        <a:buNone/>
                      </a:pPr>
                      <a:r>
                        <a:rPr lang="en-GB" sz="1100" b="0" i="0" u="none" strike="noStrike" dirty="0">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r" fontAlgn="b">
                        <a:buNone/>
                      </a:pPr>
                      <a:r>
                        <a:rPr lang="en-GB" sz="1100" b="0" i="0" u="none" strike="noStrike" dirty="0">
                          <a:solidFill>
                            <a:srgbClr val="000000"/>
                          </a:solidFill>
                          <a:effectLst/>
                          <a:latin typeface="Arial" panose="020B0604020202020204" pitchFamily="34" charset="0"/>
                        </a:rPr>
                        <a:t>7.7%</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301050758"/>
                  </a:ext>
                </a:extLst>
              </a:tr>
              <a:tr h="178351">
                <a:tc rowSpan="3">
                  <a:txBody>
                    <a:bodyPr/>
                    <a:lstStyle/>
                    <a:p>
                      <a:pPr algn="ctr" fontAlgn="ctr">
                        <a:buNone/>
                      </a:pPr>
                      <a:r>
                        <a:rPr lang="en-GB" sz="1100" b="1" i="0" u="none" strike="noStrike" dirty="0">
                          <a:solidFill>
                            <a:srgbClr val="000000"/>
                          </a:solidFill>
                          <a:effectLst/>
                          <a:latin typeface="Arial" panose="020B0604020202020204" pitchFamily="34" charset="0"/>
                        </a:rPr>
                        <a:t>Mth 12</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buNone/>
                      </a:pPr>
                      <a:r>
                        <a:rPr lang="en-GB" sz="1100" b="0" i="0" u="none" strike="noStrike" dirty="0">
                          <a:solidFill>
                            <a:srgbClr val="000000"/>
                          </a:solidFill>
                          <a:effectLst/>
                          <a:latin typeface="Arial" panose="020B0604020202020204" pitchFamily="34" charset="0"/>
                        </a:rPr>
                        <a:t> Actual Variable Pay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buNone/>
                      </a:pPr>
                      <a:r>
                        <a:rPr lang="en-GB" sz="1100" b="1" i="0" u="none" strike="noStrike" dirty="0">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buNone/>
                      </a:pPr>
                      <a:r>
                        <a:rPr lang="en-GB" sz="1100" b="1" i="0" u="none" strike="noStrike" dirty="0">
                          <a:solidFill>
                            <a:srgbClr val="000000"/>
                          </a:solidFill>
                          <a:effectLst/>
                          <a:latin typeface="Arial" panose="020B0604020202020204" pitchFamily="34" charset="0"/>
                        </a:rPr>
                        <a:t>                   6.5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144540223"/>
                  </a:ext>
                </a:extLst>
              </a:tr>
              <a:tr h="178351">
                <a:tc vMerge="1">
                  <a:txBody>
                    <a:bodyPr/>
                    <a:lstStyle/>
                    <a:p>
                      <a:endParaRPr lang="en-GB"/>
                    </a:p>
                  </a:txBody>
                  <a:tcPr/>
                </a:tc>
                <a:tc>
                  <a:txBody>
                    <a:bodyPr/>
                    <a:lstStyle/>
                    <a:p>
                      <a:pPr algn="l" fontAlgn="b">
                        <a:buNone/>
                      </a:pPr>
                      <a:r>
                        <a:rPr lang="en-GB" sz="1100" b="0" i="0" u="none" strike="noStrike" dirty="0">
                          <a:solidFill>
                            <a:srgbClr val="000000"/>
                          </a:solidFill>
                          <a:effectLst/>
                          <a:latin typeface="Arial" panose="020B0604020202020204" pitchFamily="34" charset="0"/>
                        </a:rPr>
                        <a:t> Actual Total Pay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1100" b="0" i="0" u="none" strike="noStrike" dirty="0">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1100" b="0" i="0" u="none" strike="noStrike" dirty="0">
                          <a:solidFill>
                            <a:srgbClr val="000000"/>
                          </a:solidFill>
                          <a:effectLst/>
                          <a:latin typeface="Arial" panose="020B0604020202020204" pitchFamily="34" charset="0"/>
                        </a:rPr>
                        <a:t>                 72.5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399578"/>
                  </a:ext>
                </a:extLst>
              </a:tr>
              <a:tr h="184501">
                <a:tc vMerge="1">
                  <a:txBody>
                    <a:bodyPr/>
                    <a:lstStyle/>
                    <a:p>
                      <a:endParaRPr lang="en-GB"/>
                    </a:p>
                  </a:txBody>
                  <a:tcPr/>
                </a:tc>
                <a:tc>
                  <a:txBody>
                    <a:bodyPr/>
                    <a:lstStyle/>
                    <a:p>
                      <a:pPr algn="l" fontAlgn="b">
                        <a:buNone/>
                      </a:pPr>
                      <a:r>
                        <a:rPr lang="en-GB" sz="1100" b="0" i="0" u="none" strike="noStrike" dirty="0">
                          <a:solidFill>
                            <a:srgbClr val="000000"/>
                          </a:solidFill>
                          <a:effectLst/>
                          <a:latin typeface="Arial" panose="020B0604020202020204" pitchFamily="34" charset="0"/>
                        </a:rPr>
                        <a:t> Variable Pay % Total Pay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l" fontAlgn="b">
                        <a:buNone/>
                      </a:pPr>
                      <a:r>
                        <a:rPr lang="en-GB" sz="1100" b="0" i="0" u="none" strike="noStrike" dirty="0">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r" fontAlgn="b">
                        <a:buNone/>
                      </a:pPr>
                      <a:r>
                        <a:rPr lang="en-GB" sz="1100" b="0" i="0" u="none" strike="noStrike" dirty="0">
                          <a:solidFill>
                            <a:srgbClr val="000000"/>
                          </a:solidFill>
                          <a:effectLst/>
                          <a:latin typeface="Arial" panose="020B0604020202020204" pitchFamily="34" charset="0"/>
                        </a:rPr>
                        <a:t>9.0%</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2121954334"/>
                  </a:ext>
                </a:extLst>
              </a:tr>
              <a:tr h="295202">
                <a:tc gridSpan="2">
                  <a:txBody>
                    <a:bodyPr/>
                    <a:lstStyle/>
                    <a:p>
                      <a:pPr algn="l" fontAlgn="ctr">
                        <a:buNone/>
                      </a:pPr>
                      <a:r>
                        <a:rPr lang="en-GB" sz="1100" b="1"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a:txBody>
                    <a:bodyPr/>
                    <a:lstStyle/>
                    <a:p>
                      <a:pPr algn="l" fontAlgn="b">
                        <a:buNone/>
                      </a:pPr>
                      <a:r>
                        <a:rPr lang="en-GB" sz="1100" b="0" i="0" u="none" strike="noStrike" dirty="0">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buNone/>
                      </a:pPr>
                      <a:r>
                        <a:rPr lang="en-GB" sz="1100" b="0" i="0" u="none" strike="noStrike" dirty="0">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27857701"/>
                  </a:ext>
                </a:extLst>
              </a:tr>
            </a:tbl>
          </a:graphicData>
        </a:graphic>
      </p:graphicFrame>
    </p:spTree>
    <p:extLst>
      <p:ext uri="{BB962C8B-B14F-4D97-AF65-F5344CB8AC3E}">
        <p14:creationId xmlns:p14="http://schemas.microsoft.com/office/powerpoint/2010/main" val="8403266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529630" y="214101"/>
            <a:ext cx="18741627" cy="627942"/>
          </a:xfrm>
        </p:spPr>
        <p:txBody>
          <a:bodyPr/>
          <a:lstStyle/>
          <a:p>
            <a:pPr algn="ctr"/>
            <a:r>
              <a:rPr lang="pt-BR" dirty="0"/>
              <a:t>Summary of Savings £55.4m Savings Delivery @ Month 07</a:t>
            </a:r>
          </a:p>
        </p:txBody>
      </p:sp>
      <p:sp>
        <p:nvSpPr>
          <p:cNvPr id="10" name="TextBox 9">
            <a:extLst>
              <a:ext uri="{FF2B5EF4-FFF2-40B4-BE49-F238E27FC236}">
                <a16:creationId xmlns:a16="http://schemas.microsoft.com/office/drawing/2014/main" id="{F2E75CD4-8384-5656-1BD1-4A25C9DBFA00}"/>
              </a:ext>
            </a:extLst>
          </p:cNvPr>
          <p:cNvSpPr txBox="1"/>
          <p:nvPr/>
        </p:nvSpPr>
        <p:spPr>
          <a:xfrm>
            <a:off x="756444" y="6002218"/>
            <a:ext cx="17983201" cy="4093428"/>
          </a:xfrm>
          <a:prstGeom prst="rect">
            <a:avLst/>
          </a:prstGeom>
          <a:noFill/>
        </p:spPr>
        <p:txBody>
          <a:bodyPr wrap="square" rtlCol="0">
            <a:spAutoFit/>
          </a:bodyPr>
          <a:lstStyle/>
          <a:p>
            <a:pPr marL="342900" indent="-342900">
              <a:buFont typeface="Arial" panose="020B0604020202020204" pitchFamily="34" charset="0"/>
              <a:buChar char="•"/>
            </a:pPr>
            <a:r>
              <a:rPr lang="en-GB" sz="2000" dirty="0">
                <a:latin typeface="Arial" panose="020B0604020202020204" pitchFamily="34" charset="0"/>
                <a:cs typeface="Arial" panose="020B0604020202020204" pitchFamily="34" charset="0"/>
              </a:rPr>
              <a:t>To two graphs above demonstrate the performance by Service Group, Corporate Directorates and the combined overall Health Board Total for the Savings Position for Month 7 and the Year-To Date, with red bars reflecting the target required and the green bars the actual delivery. </a:t>
            </a:r>
          </a:p>
          <a:p>
            <a:endParaRPr lang="en-GB"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000" dirty="0">
                <a:latin typeface="Arial" panose="020B0604020202020204" pitchFamily="34" charset="0"/>
                <a:cs typeface="Arial" panose="020B0604020202020204" pitchFamily="34" charset="0"/>
              </a:rPr>
              <a:t>In summary the £58.7m plan required the Health Board to deliver £55.4m of savings. In month 7 there was an overachievement of savings totalling £0.07m. YTD there remains a shortfall of £16.78m. This is the key issue in the delivery of the 2025/26 financial position. </a:t>
            </a:r>
          </a:p>
          <a:p>
            <a:pPr marL="342900" indent="-342900">
              <a:buFont typeface="Arial" panose="020B0604020202020204" pitchFamily="34" charset="0"/>
              <a:buChar char="•"/>
            </a:pPr>
            <a:endParaRPr lang="en-GB" sz="2000" dirty="0">
              <a:solidFill>
                <a:srgbClr val="FF0000"/>
              </a:solidFill>
              <a:latin typeface="Arial" panose="020B0604020202020204" pitchFamily="34" charset="0"/>
              <a:cs typeface="Arial" panose="020B0604020202020204" pitchFamily="34" charset="0"/>
            </a:endParaRPr>
          </a:p>
          <a:p>
            <a:endParaRPr lang="en-GB" sz="2000" dirty="0">
              <a:solidFill>
                <a:srgbClr val="FF0000"/>
              </a:solidFill>
              <a:latin typeface="Arial" panose="020B0604020202020204" pitchFamily="34" charset="0"/>
              <a:cs typeface="Arial" panose="020B0604020202020204" pitchFamily="34" charset="0"/>
            </a:endParaRPr>
          </a:p>
          <a:p>
            <a:endParaRPr lang="en-GB" sz="2000" dirty="0">
              <a:solidFill>
                <a:srgbClr val="FF0000"/>
              </a:solidFill>
              <a:latin typeface="Arial" panose="020B0604020202020204" pitchFamily="34" charset="0"/>
              <a:cs typeface="Arial" panose="020B0604020202020204" pitchFamily="34" charset="0"/>
            </a:endParaRPr>
          </a:p>
          <a:p>
            <a:endParaRPr lang="en-GB" sz="2000" dirty="0">
              <a:solidFill>
                <a:srgbClr val="FF0000"/>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GB" sz="2000" dirty="0">
              <a:solidFill>
                <a:srgbClr val="FF0000"/>
              </a:solidFill>
              <a:latin typeface="Arial" panose="020B0604020202020204" pitchFamily="34" charset="0"/>
              <a:cs typeface="Arial" panose="020B0604020202020204" pitchFamily="34" charset="0"/>
            </a:endParaRPr>
          </a:p>
          <a:p>
            <a:endParaRPr lang="en-GB" sz="2000" dirty="0">
              <a:solidFill>
                <a:srgbClr val="FF0000"/>
              </a:solidFill>
              <a:latin typeface="Arial" panose="020B0604020202020204" pitchFamily="34" charset="0"/>
              <a:cs typeface="Arial" panose="020B0604020202020204" pitchFamily="34" charset="0"/>
            </a:endParaRPr>
          </a:p>
          <a:p>
            <a:endParaRPr lang="en-GB" sz="2000" dirty="0">
              <a:solidFill>
                <a:srgbClr val="FF0000"/>
              </a:solidFill>
              <a:latin typeface="Arial" panose="020B0604020202020204" pitchFamily="34" charset="0"/>
              <a:cs typeface="Arial" panose="020B0604020202020204" pitchFamily="34" charset="0"/>
            </a:endParaRPr>
          </a:p>
          <a:p>
            <a:r>
              <a:rPr lang="en-GB" sz="2000" dirty="0">
                <a:solidFill>
                  <a:srgbClr val="FF0000"/>
                </a:solidFill>
                <a:latin typeface="Arial" panose="020B0604020202020204" pitchFamily="34" charset="0"/>
                <a:cs typeface="Arial" panose="020B0604020202020204" pitchFamily="34" charset="0"/>
              </a:rPr>
              <a:t> </a:t>
            </a:r>
          </a:p>
        </p:txBody>
      </p:sp>
      <p:pic>
        <p:nvPicPr>
          <p:cNvPr id="4" name="Picture 3">
            <a:extLst>
              <a:ext uri="{FF2B5EF4-FFF2-40B4-BE49-F238E27FC236}">
                <a16:creationId xmlns:a16="http://schemas.microsoft.com/office/drawing/2014/main" id="{E6416093-49D5-BD4C-70F1-7F3AEE798258}"/>
              </a:ext>
            </a:extLst>
          </p:cNvPr>
          <p:cNvPicPr>
            <a:picLocks noChangeAspect="1"/>
          </p:cNvPicPr>
          <p:nvPr/>
        </p:nvPicPr>
        <p:blipFill>
          <a:blip r:embed="rId3"/>
          <a:stretch>
            <a:fillRect/>
          </a:stretch>
        </p:blipFill>
        <p:spPr>
          <a:xfrm>
            <a:off x="1150869" y="1213704"/>
            <a:ext cx="8947346" cy="4453404"/>
          </a:xfrm>
          <a:prstGeom prst="rect">
            <a:avLst/>
          </a:prstGeom>
        </p:spPr>
      </p:pic>
      <p:pic>
        <p:nvPicPr>
          <p:cNvPr id="9" name="Picture 8">
            <a:extLst>
              <a:ext uri="{FF2B5EF4-FFF2-40B4-BE49-F238E27FC236}">
                <a16:creationId xmlns:a16="http://schemas.microsoft.com/office/drawing/2014/main" id="{A2408B6D-57E6-0428-23C3-13E0C9ABF5E8}"/>
              </a:ext>
            </a:extLst>
          </p:cNvPr>
          <p:cNvPicPr>
            <a:picLocks noChangeAspect="1"/>
          </p:cNvPicPr>
          <p:nvPr/>
        </p:nvPicPr>
        <p:blipFill>
          <a:blip r:embed="rId4"/>
          <a:stretch>
            <a:fillRect/>
          </a:stretch>
        </p:blipFill>
        <p:spPr>
          <a:xfrm>
            <a:off x="10510044" y="1208208"/>
            <a:ext cx="9455870" cy="4446467"/>
          </a:xfrm>
          <a:prstGeom prst="rect">
            <a:avLst/>
          </a:prstGeom>
        </p:spPr>
      </p:pic>
      <p:pic>
        <p:nvPicPr>
          <p:cNvPr id="3" name="Picture 2">
            <a:extLst>
              <a:ext uri="{FF2B5EF4-FFF2-40B4-BE49-F238E27FC236}">
                <a16:creationId xmlns:a16="http://schemas.microsoft.com/office/drawing/2014/main" id="{BD8AB265-BFC0-2271-7A36-4C1EB11826D0}"/>
              </a:ext>
            </a:extLst>
          </p:cNvPr>
          <p:cNvPicPr>
            <a:picLocks noChangeAspect="1"/>
          </p:cNvPicPr>
          <p:nvPr/>
        </p:nvPicPr>
        <p:blipFill>
          <a:blip r:embed="rId5"/>
          <a:stretch>
            <a:fillRect/>
          </a:stretch>
        </p:blipFill>
        <p:spPr>
          <a:xfrm>
            <a:off x="2585245" y="7788276"/>
            <a:ext cx="5867399" cy="2150268"/>
          </a:xfrm>
          <a:prstGeom prst="rect">
            <a:avLst/>
          </a:prstGeom>
        </p:spPr>
      </p:pic>
    </p:spTree>
    <p:extLst>
      <p:ext uri="{BB962C8B-B14F-4D97-AF65-F5344CB8AC3E}">
        <p14:creationId xmlns:p14="http://schemas.microsoft.com/office/powerpoint/2010/main" val="11097621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F493F74-F1B4-0547-DBFB-D6A102FD7104}"/>
              </a:ext>
            </a:extLst>
          </p:cNvPr>
          <p:cNvSpPr>
            <a:spLocks noGrp="1"/>
          </p:cNvSpPr>
          <p:nvPr>
            <p:ph type="body" sz="quarter" idx="10"/>
          </p:nvPr>
        </p:nvSpPr>
        <p:spPr>
          <a:xfrm>
            <a:off x="529630" y="214101"/>
            <a:ext cx="19353014" cy="627942"/>
          </a:xfrm>
          <a:solidFill>
            <a:schemeClr val="bg1"/>
          </a:solidFill>
        </p:spPr>
        <p:txBody>
          <a:bodyPr/>
          <a:lstStyle/>
          <a:p>
            <a:pPr algn="ctr"/>
            <a:r>
              <a:rPr lang="pt-BR" dirty="0"/>
              <a:t>Performance Against 11th September £55.4m Savings Plan @ Mth 7</a:t>
            </a:r>
          </a:p>
        </p:txBody>
      </p:sp>
      <p:pic>
        <p:nvPicPr>
          <p:cNvPr id="3" name="Picture 2">
            <a:extLst>
              <a:ext uri="{FF2B5EF4-FFF2-40B4-BE49-F238E27FC236}">
                <a16:creationId xmlns:a16="http://schemas.microsoft.com/office/drawing/2014/main" id="{A9320608-BA9D-9EDE-C6EA-5821BA434AE5}"/>
              </a:ext>
            </a:extLst>
          </p:cNvPr>
          <p:cNvPicPr>
            <a:picLocks noChangeAspect="1"/>
          </p:cNvPicPr>
          <p:nvPr/>
        </p:nvPicPr>
        <p:blipFill>
          <a:blip r:embed="rId3"/>
          <a:stretch>
            <a:fillRect/>
          </a:stretch>
        </p:blipFill>
        <p:spPr>
          <a:xfrm>
            <a:off x="315292" y="1082674"/>
            <a:ext cx="10042352" cy="6934201"/>
          </a:xfrm>
          <a:prstGeom prst="rect">
            <a:avLst/>
          </a:prstGeom>
        </p:spPr>
      </p:pic>
      <p:pic>
        <p:nvPicPr>
          <p:cNvPr id="5" name="Picture 4">
            <a:extLst>
              <a:ext uri="{FF2B5EF4-FFF2-40B4-BE49-F238E27FC236}">
                <a16:creationId xmlns:a16="http://schemas.microsoft.com/office/drawing/2014/main" id="{3C75624F-51A7-9F47-F9E2-515DDB65313D}"/>
              </a:ext>
            </a:extLst>
          </p:cNvPr>
          <p:cNvPicPr>
            <a:picLocks noChangeAspect="1"/>
          </p:cNvPicPr>
          <p:nvPr/>
        </p:nvPicPr>
        <p:blipFill>
          <a:blip r:embed="rId4"/>
          <a:stretch>
            <a:fillRect/>
          </a:stretch>
        </p:blipFill>
        <p:spPr>
          <a:xfrm>
            <a:off x="10586244" y="1082674"/>
            <a:ext cx="8382000" cy="6934201"/>
          </a:xfrm>
          <a:prstGeom prst="rect">
            <a:avLst/>
          </a:prstGeom>
        </p:spPr>
      </p:pic>
      <p:pic>
        <p:nvPicPr>
          <p:cNvPr id="4" name="Picture 3">
            <a:extLst>
              <a:ext uri="{FF2B5EF4-FFF2-40B4-BE49-F238E27FC236}">
                <a16:creationId xmlns:a16="http://schemas.microsoft.com/office/drawing/2014/main" id="{616C633F-1C5A-39A0-A669-BE4D07C97438}"/>
              </a:ext>
            </a:extLst>
          </p:cNvPr>
          <p:cNvPicPr>
            <a:picLocks noChangeAspect="1"/>
          </p:cNvPicPr>
          <p:nvPr/>
        </p:nvPicPr>
        <p:blipFill>
          <a:blip r:embed="rId5"/>
          <a:stretch>
            <a:fillRect/>
          </a:stretch>
        </p:blipFill>
        <p:spPr>
          <a:xfrm>
            <a:off x="315292" y="8169275"/>
            <a:ext cx="6594398" cy="2770188"/>
          </a:xfrm>
          <a:prstGeom prst="rect">
            <a:avLst/>
          </a:prstGeom>
        </p:spPr>
      </p:pic>
      <p:sp>
        <p:nvSpPr>
          <p:cNvPr id="6" name="Oval 5">
            <a:extLst>
              <a:ext uri="{FF2B5EF4-FFF2-40B4-BE49-F238E27FC236}">
                <a16:creationId xmlns:a16="http://schemas.microsoft.com/office/drawing/2014/main" id="{CD043B15-4E5D-1FF8-A9CC-D3FC5A04FE7E}"/>
              </a:ext>
            </a:extLst>
          </p:cNvPr>
          <p:cNvSpPr/>
          <p:nvPr/>
        </p:nvSpPr>
        <p:spPr>
          <a:xfrm>
            <a:off x="6014244" y="10607675"/>
            <a:ext cx="1066800" cy="331788"/>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33911772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2F8F94-36E5-A9C4-8965-B995FA5917D9}"/>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1AB810C7-6AAC-D31C-648D-755E916B1C39}"/>
              </a:ext>
            </a:extLst>
          </p:cNvPr>
          <p:cNvSpPr txBox="1">
            <a:spLocks noGrp="1"/>
          </p:cNvSpPr>
          <p:nvPr>
            <p:ph type="body" sz="quarter" idx="10"/>
          </p:nvPr>
        </p:nvSpPr>
        <p:spPr>
          <a:xfrm>
            <a:off x="375444" y="3521075"/>
            <a:ext cx="17409186" cy="1015663"/>
          </a:xfrm>
          <a:prstGeom prst="rect">
            <a:avLst/>
          </a:prstGeom>
          <a:noFill/>
        </p:spPr>
        <p:txBody>
          <a:bodyPr wrap="square" rtlCol="0">
            <a:spAutoFit/>
          </a:bodyPr>
          <a:lstStyle/>
          <a:p>
            <a:r>
              <a:rPr lang="en-GB" sz="6000" dirty="0">
                <a:solidFill>
                  <a:schemeClr val="bg1"/>
                </a:solidFill>
              </a:rPr>
              <a:t>Forward Look</a:t>
            </a:r>
          </a:p>
        </p:txBody>
      </p:sp>
    </p:spTree>
    <p:extLst>
      <p:ext uri="{BB962C8B-B14F-4D97-AF65-F5344CB8AC3E}">
        <p14:creationId xmlns:p14="http://schemas.microsoft.com/office/powerpoint/2010/main" val="18047371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2DCC6A-5BEC-6352-2C3F-6B4F725DEE9A}"/>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39E202EE-B6AF-9B92-9A58-C47E7B24A015}"/>
              </a:ext>
            </a:extLst>
          </p:cNvPr>
          <p:cNvSpPr>
            <a:spLocks noGrp="1"/>
          </p:cNvSpPr>
          <p:nvPr>
            <p:ph type="body" sz="quarter" idx="10"/>
          </p:nvPr>
        </p:nvSpPr>
        <p:spPr>
          <a:xfrm>
            <a:off x="18393" y="1357995"/>
            <a:ext cx="19120476" cy="558795"/>
          </a:xfrm>
        </p:spPr>
        <p:txBody>
          <a:bodyPr/>
          <a:lstStyle/>
          <a:p>
            <a:pPr algn="ctr"/>
            <a:r>
              <a:rPr lang="pt-BR" dirty="0"/>
              <a:t>Illustration 2025-28 Plan Assuming Nil Allocation Growth</a:t>
            </a:r>
          </a:p>
          <a:p>
            <a:pPr algn="ctr"/>
            <a:endParaRPr lang="pt-BR" dirty="0"/>
          </a:p>
          <a:p>
            <a:pPr algn="ctr"/>
            <a:endParaRPr lang="pt-BR" dirty="0"/>
          </a:p>
        </p:txBody>
      </p:sp>
      <p:pic>
        <p:nvPicPr>
          <p:cNvPr id="3" name="Picture 2">
            <a:extLst>
              <a:ext uri="{FF2B5EF4-FFF2-40B4-BE49-F238E27FC236}">
                <a16:creationId xmlns:a16="http://schemas.microsoft.com/office/drawing/2014/main" id="{08BADC64-F7F4-E683-F9A0-2B0FEAE3545A}"/>
              </a:ext>
            </a:extLst>
          </p:cNvPr>
          <p:cNvPicPr>
            <a:picLocks noChangeAspect="1"/>
          </p:cNvPicPr>
          <p:nvPr/>
        </p:nvPicPr>
        <p:blipFill>
          <a:blip r:embed="rId3"/>
          <a:stretch>
            <a:fillRect/>
          </a:stretch>
        </p:blipFill>
        <p:spPr>
          <a:xfrm>
            <a:off x="18944290" y="9951355"/>
            <a:ext cx="682220" cy="627936"/>
          </a:xfrm>
          <a:prstGeom prst="rect">
            <a:avLst/>
          </a:prstGeom>
        </p:spPr>
      </p:pic>
      <p:pic>
        <p:nvPicPr>
          <p:cNvPr id="4" name="Picture 3">
            <a:extLst>
              <a:ext uri="{FF2B5EF4-FFF2-40B4-BE49-F238E27FC236}">
                <a16:creationId xmlns:a16="http://schemas.microsoft.com/office/drawing/2014/main" id="{BFD60F2D-682F-B0F3-3DA6-C79A002D786C}"/>
              </a:ext>
            </a:extLst>
          </p:cNvPr>
          <p:cNvPicPr>
            <a:picLocks noChangeAspect="1"/>
          </p:cNvPicPr>
          <p:nvPr/>
        </p:nvPicPr>
        <p:blipFill>
          <a:blip r:embed="rId4"/>
          <a:stretch>
            <a:fillRect/>
          </a:stretch>
        </p:blipFill>
        <p:spPr>
          <a:xfrm>
            <a:off x="610191" y="1916790"/>
            <a:ext cx="11696359" cy="7712073"/>
          </a:xfrm>
          <a:prstGeom prst="rect">
            <a:avLst/>
          </a:prstGeom>
        </p:spPr>
      </p:pic>
      <p:sp>
        <p:nvSpPr>
          <p:cNvPr id="5" name="TextBox 4">
            <a:extLst>
              <a:ext uri="{FF2B5EF4-FFF2-40B4-BE49-F238E27FC236}">
                <a16:creationId xmlns:a16="http://schemas.microsoft.com/office/drawing/2014/main" id="{E7C31420-8644-4731-34B9-7E8A7F37B140}"/>
              </a:ext>
            </a:extLst>
          </p:cNvPr>
          <p:cNvSpPr txBox="1"/>
          <p:nvPr/>
        </p:nvSpPr>
        <p:spPr>
          <a:xfrm>
            <a:off x="12420703" y="2024064"/>
            <a:ext cx="7309541" cy="517064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prstClr val="black"/>
                </a:solidFill>
                <a:effectLst/>
                <a:uLnTx/>
                <a:uFillTx/>
                <a:latin typeface="Calibri" panose="020F0502020204030204"/>
                <a:ea typeface="+mn-ea"/>
                <a:cs typeface="+mn-cs"/>
              </a:rPr>
              <a:t>Comments: </a:t>
            </a:r>
            <a:endParaRPr kumimoji="0" lang="en-GB" sz="3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Appendix 1 – provides the breakdown of Section B1-B3</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The table on the left excludes pressures arising in year, which have a recurrent impact into 2026/27.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It also assumes that the HB has delivered the £55.4m recurrently.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If the national pressures were to be reflected the Deficit would increase further as per the table below:</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6" name="Picture 5">
            <a:extLst>
              <a:ext uri="{FF2B5EF4-FFF2-40B4-BE49-F238E27FC236}">
                <a16:creationId xmlns:a16="http://schemas.microsoft.com/office/drawing/2014/main" id="{02E0E948-3F62-A343-7A10-BF2ABADE3CB4}"/>
              </a:ext>
            </a:extLst>
          </p:cNvPr>
          <p:cNvPicPr>
            <a:picLocks noChangeAspect="1"/>
          </p:cNvPicPr>
          <p:nvPr/>
        </p:nvPicPr>
        <p:blipFill>
          <a:blip r:embed="rId5"/>
          <a:stretch>
            <a:fillRect/>
          </a:stretch>
        </p:blipFill>
        <p:spPr>
          <a:xfrm>
            <a:off x="14390097" y="6682818"/>
            <a:ext cx="5105400" cy="3268537"/>
          </a:xfrm>
          <a:prstGeom prst="rect">
            <a:avLst/>
          </a:prstGeom>
        </p:spPr>
      </p:pic>
      <p:sp>
        <p:nvSpPr>
          <p:cNvPr id="8" name="Espaço Reservado para Texto 1">
            <a:extLst>
              <a:ext uri="{FF2B5EF4-FFF2-40B4-BE49-F238E27FC236}">
                <a16:creationId xmlns:a16="http://schemas.microsoft.com/office/drawing/2014/main" id="{754A5B14-8698-80D5-D6FD-0A396937B5F4}"/>
              </a:ext>
            </a:extLst>
          </p:cNvPr>
          <p:cNvSpPr txBox="1">
            <a:spLocks/>
          </p:cNvSpPr>
          <p:nvPr/>
        </p:nvSpPr>
        <p:spPr>
          <a:xfrm>
            <a:off x="0" y="403977"/>
            <a:ext cx="19156879" cy="831098"/>
          </a:xfrm>
          <a:prstGeom prst="homePlate">
            <a:avLst/>
          </a:prstGeom>
          <a:solidFill>
            <a:schemeClr val="tx2"/>
          </a:solidFill>
          <a:ln>
            <a:solidFill>
              <a:schemeClr val="tx2"/>
            </a:solidFill>
          </a:ln>
        </p:spPr>
        <p:txBody>
          <a:bodyPr anchor="ctr"/>
          <a:lstStyle>
            <a:lvl1pPr marL="0" indent="0" algn="l" defTabSz="914400" rtl="0" eaLnBrk="1" latinLnBrk="0" hangingPunct="1">
              <a:lnSpc>
                <a:spcPct val="90000"/>
              </a:lnSpc>
              <a:spcBef>
                <a:spcPts val="1000"/>
              </a:spcBef>
              <a:buFontTx/>
              <a:buNone/>
              <a:defRPr sz="4000" b="0" kern="1200" cap="none" spc="0">
                <a:ln>
                  <a:noFill/>
                </a:ln>
                <a:solidFill>
                  <a:srgbClr val="1F355E"/>
                </a:solidFill>
                <a:effectLst/>
                <a:latin typeface="Arial Black" panose="020B0A04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en-GB" sz="4000" b="0" i="0" u="none" strike="noStrike" kern="1200" cap="none" spc="0" normalizeH="0" baseline="0" noProof="0" dirty="0">
                <a:ln>
                  <a:noFill/>
                </a:ln>
                <a:solidFill>
                  <a:prstClr val="white"/>
                </a:solidFill>
                <a:effectLst/>
                <a:uLnTx/>
                <a:uFillTx/>
                <a:latin typeface="Arial Black" panose="020B0A04020102020204" pitchFamily="34" charset="0"/>
                <a:ea typeface="+mn-ea"/>
                <a:cs typeface="+mn-cs"/>
              </a:rPr>
              <a:t>    Financial Plan 2026/27</a:t>
            </a:r>
            <a:r>
              <a:rPr kumimoji="0" lang="pt-BR" sz="4000" b="1" i="0" u="none" strike="noStrike" kern="1200" cap="none" spc="0" normalizeH="0" baseline="0" noProof="0" dirty="0">
                <a:ln>
                  <a:noFill/>
                </a:ln>
                <a:solidFill>
                  <a:prstClr val="white"/>
                </a:solidFill>
                <a:effectLst/>
                <a:uLnTx/>
                <a:uFillTx/>
                <a:latin typeface="Arial Black" panose="020B0A04020102020204" pitchFamily="34" charset="0"/>
                <a:ea typeface="+mn-ea"/>
                <a:cs typeface="+mn-cs"/>
              </a:rPr>
              <a:t> 									   (10:15-10:40)</a:t>
            </a:r>
            <a:endParaRPr kumimoji="0" lang="pt-BR" sz="4000" b="0" i="0" u="none" strike="noStrike" kern="1200" cap="none" spc="0" normalizeH="0" baseline="0" noProof="0" dirty="0">
              <a:ln>
                <a:noFill/>
              </a:ln>
              <a:solidFill>
                <a:prstClr val="white"/>
              </a:solidFill>
              <a:effectLst/>
              <a:uLnTx/>
              <a:uFillTx/>
              <a:latin typeface="Arial Black" panose="020B0A04020102020204" pitchFamily="34" charset="0"/>
              <a:ea typeface="+mn-ea"/>
              <a:cs typeface="+mn-cs"/>
            </a:endParaRPr>
          </a:p>
        </p:txBody>
      </p:sp>
    </p:spTree>
    <p:extLst>
      <p:ext uri="{BB962C8B-B14F-4D97-AF65-F5344CB8AC3E}">
        <p14:creationId xmlns:p14="http://schemas.microsoft.com/office/powerpoint/2010/main" val="1792420481"/>
      </p:ext>
    </p:extLst>
  </p:cSld>
  <p:clrMapOvr>
    <a:masterClrMapping/>
  </p:clrMapOvr>
</p:sld>
</file>

<file path=ppt/theme/theme1.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K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WHITE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ENDING SLIDE">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1_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3_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60b0568e-e574-4342-a9c0-c22c6fec6509">
      <Terms xmlns="http://schemas.microsoft.com/office/infopath/2007/PartnerControls"/>
    </lcf76f155ced4ddcb4097134ff3c332f>
    <TaxCatchAll xmlns="fdfaf355-f7ae-47f3-8f93-739a60756710" xsi:nil="true"/>
    <_ip_UnifiedCompliancePolicyUIAction xmlns="http://schemas.microsoft.com/sharepoint/v3" xsi:nil="true"/>
    <_ip_UnifiedCompliancePolicyProperties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f943177ea8763000a8499e1c2226e28c">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88fda345858a4b69abf4f7695f2c7751"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353AC40-0A0E-4F46-A609-E30D51CC4C15}">
  <ds:schemaRefs>
    <ds:schemaRef ds:uri="6652e9e4-105f-4208-b9a1-5776dfccd132"/>
    <ds:schemaRef ds:uri="http://purl.org/dc/terms/"/>
    <ds:schemaRef ds:uri="http://schemas.microsoft.com/office/2006/documentManagement/types"/>
    <ds:schemaRef ds:uri="http://schemas.openxmlformats.org/package/2006/metadata/core-properties"/>
    <ds:schemaRef ds:uri="81d0f8ba-7dd4-497d-b53e-2ae497223135"/>
    <ds:schemaRef ds:uri="http://purl.org/dc/elements/1.1/"/>
    <ds:schemaRef ds:uri="http://purl.org/dc/dcmitype/"/>
    <ds:schemaRef ds:uri="http://schemas.microsoft.com/office/infopath/2007/PartnerControl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7EE7A53A-4F8E-4FD8-8FB5-32197C056E57}">
  <ds:schemaRefs>
    <ds:schemaRef ds:uri="http://schemas.microsoft.com/sharepoint/v3/contenttype/forms"/>
  </ds:schemaRefs>
</ds:datastoreItem>
</file>

<file path=customXml/itemProps3.xml><?xml version="1.0" encoding="utf-8"?>
<ds:datastoreItem xmlns:ds="http://schemas.openxmlformats.org/officeDocument/2006/customXml" ds:itemID="{CD438789-1DAA-4ADA-BFF7-6CB76C0388FB}"/>
</file>

<file path=docProps/app.xml><?xml version="1.0" encoding="utf-8"?>
<Properties xmlns="http://schemas.openxmlformats.org/officeDocument/2006/extended-properties" xmlns:vt="http://schemas.openxmlformats.org/officeDocument/2006/docPropsVTypes">
  <Template/>
  <TotalTime>3990</TotalTime>
  <Words>1542</Words>
  <Application>Microsoft Office PowerPoint</Application>
  <PresentationFormat>Custom</PresentationFormat>
  <Paragraphs>341</Paragraphs>
  <Slides>13</Slides>
  <Notes>12</Notes>
  <HiddenSlides>0</HiddenSlides>
  <MMClips>0</MMClips>
  <ScaleCrop>false</ScaleCrop>
  <HeadingPairs>
    <vt:vector size="6" baseType="variant">
      <vt:variant>
        <vt:lpstr>Fonts Used</vt:lpstr>
      </vt:variant>
      <vt:variant>
        <vt:i4>5</vt:i4>
      </vt:variant>
      <vt:variant>
        <vt:lpstr>Theme</vt:lpstr>
      </vt:variant>
      <vt:variant>
        <vt:i4>9</vt:i4>
      </vt:variant>
      <vt:variant>
        <vt:lpstr>Slide Titles</vt:lpstr>
      </vt:variant>
      <vt:variant>
        <vt:i4>13</vt:i4>
      </vt:variant>
    </vt:vector>
  </HeadingPairs>
  <TitlesOfParts>
    <vt:vector size="27" baseType="lpstr">
      <vt:lpstr>Aptos</vt:lpstr>
      <vt:lpstr>Arial</vt:lpstr>
      <vt:lpstr>Arial Black</vt:lpstr>
      <vt:lpstr>Calibri</vt:lpstr>
      <vt:lpstr>Calibri Light</vt:lpstr>
      <vt:lpstr>DARK TITLE BG</vt:lpstr>
      <vt:lpstr>WHITE TITLE BG</vt:lpstr>
      <vt:lpstr>DARK BG (PHOTO) TITLE</vt:lpstr>
      <vt:lpstr>WHITE BG (PHOTO) TITLE</vt:lpstr>
      <vt:lpstr>WHITE BG SLIDE</vt:lpstr>
      <vt:lpstr>ENDING SLIDE</vt:lpstr>
      <vt:lpstr>1_WHITE BG SLIDE</vt:lpstr>
      <vt:lpstr>1_Office Theme</vt:lpstr>
      <vt:lpstr>3_WHITE BG SLIDE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Abby Bolter (Swansea Bay UHB - Communications)</dc:creator>
  <cp:lastModifiedBy>Darren Griffiths (Swansea Bay UHB - Finance)</cp:lastModifiedBy>
  <cp:revision>209</cp:revision>
  <cp:lastPrinted>2025-11-07T16:36:16Z</cp:lastPrinted>
  <dcterms:created xsi:type="dcterms:W3CDTF">2023-11-15T10:54:55Z</dcterms:created>
  <dcterms:modified xsi:type="dcterms:W3CDTF">2025-11-11T20:58:36Z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2023-11-15T00:00:00Z</vt:filetime>
  </property>
  <property fmtid="{D5CDD505-2E9C-101B-9397-08002B2CF9AE}" pid="3" name="Creator">
    <vt:lpwstr>Adobe InDesign 19.0 (Macintosh)</vt:lpwstr>
  </property>
  <property fmtid="{D5CDD505-2E9C-101B-9397-08002B2CF9AE}" pid="4" name="LastSaved">
    <vt:filetime>2023-11-15T00:00:00Z</vt:filetime>
  </property>
  <property fmtid="{D5CDD505-2E9C-101B-9397-08002B2CF9AE}" pid="5" name="ContentTypeId">
    <vt:lpwstr>0x01010001C022EFBB18C64ABE3B9933434D2554</vt:lpwstr>
  </property>
  <property fmtid="{D5CDD505-2E9C-101B-9397-08002B2CF9AE}" pid="6" name="MediaServiceImageTags">
    <vt:lpwstr/>
  </property>
</Properties>
</file>