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4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5.xml" ContentType="application/vnd.openxmlformats-officedocument.theme+xml"/>
  <Override PartName="/ppt/slideLayouts/slideLayout2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93" r:id="rId5"/>
    <p:sldMasterId id="2147483700" r:id="rId6"/>
    <p:sldMasterId id="2147483716" r:id="rId7"/>
    <p:sldMasterId id="2147483724" r:id="rId8"/>
    <p:sldMasterId id="2147483729" r:id="rId9"/>
  </p:sldMasterIdLst>
  <p:notesMasterIdLst>
    <p:notesMasterId r:id="rId17"/>
  </p:notesMasterIdLst>
  <p:handoutMasterIdLst>
    <p:handoutMasterId r:id="rId18"/>
  </p:handoutMasterIdLst>
  <p:sldIdLst>
    <p:sldId id="309" r:id="rId10"/>
    <p:sldId id="336" r:id="rId11"/>
    <p:sldId id="338" r:id="rId12"/>
    <p:sldId id="337" r:id="rId13"/>
    <p:sldId id="339" r:id="rId14"/>
    <p:sldId id="340" r:id="rId15"/>
    <p:sldId id="417" r:id="rId16"/>
  </p:sldIdLst>
  <p:sldSz cx="20105688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55E"/>
    <a:srgbClr val="CE3636"/>
    <a:srgbClr val="00BC62"/>
    <a:srgbClr val="181924"/>
    <a:srgbClr val="7EB0DE"/>
    <a:srgbClr val="9E4ECA"/>
    <a:srgbClr val="FFD550"/>
    <a:srgbClr val="325A8A"/>
    <a:srgbClr val="F8CD47"/>
    <a:srgbClr val="79C5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98" autoAdjust="0"/>
    <p:restoredTop sz="94770"/>
  </p:normalViewPr>
  <p:slideViewPr>
    <p:cSldViewPr>
      <p:cViewPr varScale="1">
        <p:scale>
          <a:sx n="90" d="100"/>
          <a:sy n="90" d="100"/>
        </p:scale>
        <p:origin x="846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2" d="100"/>
          <a:sy n="102" d="100"/>
        </p:scale>
        <p:origin x="120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4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3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7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6.xml"/><Relationship Id="rId10" Type="http://schemas.openxmlformats.org/officeDocument/2006/relationships/slide" Target="slides/slide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5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EE7ECD9-44F3-DEBB-BA72-DE5516BF94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1BE2199-4116-BDE3-4F84-2224CBF2D6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3FF07-D416-4C2C-85F3-1B087AD86F7F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D68A4BD-4B7C-6155-441A-AE2DCD77C6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0BBA66-9424-88F5-D52A-96D4FF1EB8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BD6FC-EFCB-47FE-B920-DC5304983EA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727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3879D-8347-4C3B-8580-C424A6D4BD38}" type="datetimeFigureOut">
              <a:rPr lang="pt-BR" smtClean="0"/>
              <a:t>12/11/2024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2F1A2-D638-401F-83A8-37BE82B69C5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97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</a:t>
            </a:r>
            <a:r>
              <a:rPr lang="en-GB" baseline="0" dirty="0"/>
              <a:t> can be used for presentations which are from a health board-wide perspective or for a whole HB audience as the graphic device to the right of the slide includes all four service group colours and red for the corporate team.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2754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3854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3775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6785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7146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This is a generic copy</a:t>
            </a:r>
            <a:r>
              <a:rPr lang="en-GB" baseline="0"/>
              <a:t> slide.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32F1A2-D638-401F-83A8-37BE82B69C5E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13212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486735">
              <a:defRPr/>
            </a:pPr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867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32F1A2-D638-401F-83A8-37BE82B69C5E}" type="slidenum">
              <a:rPr kumimoji="0" lang="pt-BR" sz="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867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9301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92E0F08-D370-664B-9A70-B93901334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196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787FC82-9E0F-B821-9D4A-C9797B2BB1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1536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CEB6FC9-0ABE-84AD-5E69-10FCF044B3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78828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6CC31DD0-DA09-F977-542F-B0A1B12DAB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8" name="Espaço Reservado para Texto 12">
            <a:extLst>
              <a:ext uri="{FF2B5EF4-FFF2-40B4-BE49-F238E27FC236}">
                <a16:creationId xmlns:a16="http://schemas.microsoft.com/office/drawing/2014/main" id="{5799AAF5-40A5-D79D-5581-2786C5316C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72070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4EC1FC05-905A-A0AC-CFCE-18BA082631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43408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11" name="Espaço Reservado para Texto 12">
            <a:extLst>
              <a:ext uri="{FF2B5EF4-FFF2-40B4-BE49-F238E27FC236}">
                <a16:creationId xmlns:a16="http://schemas.microsoft.com/office/drawing/2014/main" id="{66E96822-215A-B2BF-C4C3-A7E5C7DEE3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1930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D000F453-C420-8936-C2A4-472908B448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84412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17532496-D5C2-5766-E577-459629D5AA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80465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B985E978-43A4-04F9-E476-8C8640E00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73562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99D578DB-F853-5B63-B23C-4BC39EF2F8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895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0" name="Espaço Reservado para Texto 12">
            <a:extLst>
              <a:ext uri="{FF2B5EF4-FFF2-40B4-BE49-F238E27FC236}">
                <a16:creationId xmlns:a16="http://schemas.microsoft.com/office/drawing/2014/main" id="{2AF7B799-799A-0AC9-13B5-401248C9C17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48843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457A853-9695-A7ED-A422-962DFCCBD3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81853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6137D377-6665-C263-BB55-097D5AA80E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80520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AFEA53-06E1-60BE-6408-DE0AF00C30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643479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5B7979-CB75-D66B-A798-9A6116AEEA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46708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1CDF2689-BE96-8C7A-E3E3-2EE9B9F4A6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29803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904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9" y="9694840"/>
            <a:ext cx="1841478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2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05156341-0DC6-0F59-319D-7530768F39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358" y="4297599"/>
            <a:ext cx="80238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Thank</a:t>
            </a:r>
            <a:r>
              <a:rPr lang="pt-BR" dirty="0"/>
              <a:t> </a:t>
            </a:r>
            <a:r>
              <a:rPr lang="pt-BR" dirty="0" err="1"/>
              <a:t>You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4015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2C127329-0BB0-0BBC-7EA2-32CEC0C2547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1873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945F5C7B-3C93-0340-B0F5-12B9842A592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5346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B5503FBD-D530-3E01-E47E-BECC4B33D75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6672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F7F0347A-6BD2-D4CD-5782-E955C4C56B3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5348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5340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485E0DC-1F07-1AA3-F642-BDFEE117BC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2088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A46E6397-E760-BEA9-394A-AC77245EA49A}"/>
              </a:ext>
            </a:extLst>
          </p:cNvPr>
          <p:cNvSpPr txBox="1">
            <a:spLocks/>
          </p:cNvSpPr>
          <p:nvPr userDrawn="1"/>
        </p:nvSpPr>
        <p:spPr>
          <a:xfrm>
            <a:off x="644658" y="4310299"/>
            <a:ext cx="9601200" cy="2810464"/>
          </a:xfrm>
          <a:prstGeom prst="rect">
            <a:avLst/>
          </a:prstGeom>
        </p:spPr>
        <p:txBody>
          <a:bodyPr/>
          <a:lstStyle>
            <a:lvl1pPr marL="0"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457246">
              <a:defRPr>
                <a:latin typeface="+mn-lt"/>
                <a:ea typeface="+mn-ea"/>
                <a:cs typeface="+mn-cs"/>
              </a:defRPr>
            </a:lvl2pPr>
            <a:lvl3pPr marL="914491">
              <a:defRPr>
                <a:latin typeface="+mn-lt"/>
                <a:ea typeface="+mn-ea"/>
                <a:cs typeface="+mn-cs"/>
              </a:defRPr>
            </a:lvl3pPr>
            <a:lvl4pPr marL="1371737">
              <a:defRPr>
                <a:latin typeface="+mn-lt"/>
                <a:ea typeface="+mn-ea"/>
                <a:cs typeface="+mn-cs"/>
              </a:defRPr>
            </a:lvl4pPr>
            <a:lvl5pPr marL="1828983">
              <a:defRPr>
                <a:latin typeface="+mn-lt"/>
                <a:ea typeface="+mn-ea"/>
                <a:cs typeface="+mn-cs"/>
              </a:defRPr>
            </a:lvl5pPr>
            <a:lvl6pPr marL="2286229">
              <a:defRPr>
                <a:latin typeface="+mn-lt"/>
                <a:ea typeface="+mn-ea"/>
                <a:cs typeface="+mn-cs"/>
              </a:defRPr>
            </a:lvl6pPr>
            <a:lvl7pPr marL="2743474">
              <a:defRPr>
                <a:latin typeface="+mn-lt"/>
                <a:ea typeface="+mn-ea"/>
                <a:cs typeface="+mn-cs"/>
              </a:defRPr>
            </a:lvl7pPr>
            <a:lvl8pPr marL="3200720">
              <a:defRPr>
                <a:latin typeface="+mn-lt"/>
                <a:ea typeface="+mn-ea"/>
                <a:cs typeface="+mn-cs"/>
              </a:defRPr>
            </a:lvl8pPr>
            <a:lvl9pPr marL="365796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kern="0" dirty="0" err="1"/>
              <a:t>Example</a:t>
            </a:r>
            <a:r>
              <a:rPr lang="pt-BR" kern="0" dirty="0"/>
              <a:t> </a:t>
            </a:r>
            <a:r>
              <a:rPr lang="pt-BR" kern="0" dirty="0" err="1"/>
              <a:t>Title</a:t>
            </a:r>
            <a:r>
              <a:rPr lang="pt-BR" kern="0" dirty="0"/>
              <a:t> </a:t>
            </a:r>
            <a:r>
              <a:rPr lang="pt-BR" kern="0" dirty="0" err="1"/>
              <a:t>Text</a:t>
            </a:r>
            <a:endParaRPr lang="pt-BR" kern="0" dirty="0"/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4B52BEC9-9ED7-80D1-C825-B0A33A6D99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4189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5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5.emf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7.xml"/><Relationship Id="rId5" Type="http://schemas.openxmlformats.org/officeDocument/2006/relationships/image" Target="../media/image2.png"/><Relationship Id="rId4" Type="http://schemas.openxmlformats.org/officeDocument/2006/relationships/image" Target="../media/image8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059301A9-4D10-7A75-F32A-7FEF84D9D8C2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>
              <a:solidFill>
                <a:srgbClr val="1F355E"/>
              </a:solidFill>
            </a:endParaRPr>
          </a:p>
        </p:txBody>
      </p:sp>
      <p:pic>
        <p:nvPicPr>
          <p:cNvPr id="8" name="Picture 35">
            <a:extLst>
              <a:ext uri="{FF2B5EF4-FFF2-40B4-BE49-F238E27FC236}">
                <a16:creationId xmlns:a16="http://schemas.microsoft.com/office/drawing/2014/main" id="{8D6D5260-941F-FAC8-7D9A-8598A4871B99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9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8B39281C-7523-249B-91C3-4AD9884CE212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8" r:id="rId2"/>
    <p:sldLayoutId id="2147483689" r:id="rId3"/>
    <p:sldLayoutId id="2147483690" r:id="rId4"/>
    <p:sldLayoutId id="2147483691" r:id="rId5"/>
    <p:sldLayoutId id="214748369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F06D21E-B024-0A01-4D72-B02978013C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121CE6-578C-C793-DCFE-7ABDEF135CC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5028430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5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9AF0F01-5FF9-F09C-DDB3-0C0AB315ADC3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39">
            <a:extLst>
              <a:ext uri="{FF2B5EF4-FFF2-40B4-BE49-F238E27FC236}">
                <a16:creationId xmlns:a16="http://schemas.microsoft.com/office/drawing/2014/main" id="{759ACAD1-D133-C1E0-8B20-C493A765141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3699" y="751246"/>
            <a:ext cx="4225956" cy="1077204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A7B19E-E40A-E314-E4D6-9DDE45399BB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7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22" r:id="rId2"/>
    <p:sldLayoutId id="2147483711" r:id="rId3"/>
    <p:sldLayoutId id="2147483713" r:id="rId4"/>
    <p:sldLayoutId id="2147483714" r:id="rId5"/>
    <p:sldLayoutId id="214748371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5C07BA3-9066-96C0-1A4F-39B4D3E15B4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65A37F4B-86DB-56EB-30D3-27252787585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1699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30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23" r:id="rId2"/>
    <p:sldLayoutId id="2147483718" r:id="rId3"/>
    <p:sldLayoutId id="2147483719" r:id="rId4"/>
    <p:sldLayoutId id="2147483720" r:id="rId5"/>
    <p:sldLayoutId id="214748372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26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C6DF583-6229-4B21-6A6F-414DD652D88E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45">
            <a:extLst>
              <a:ext uri="{FF2B5EF4-FFF2-40B4-BE49-F238E27FC236}">
                <a16:creationId xmlns:a16="http://schemas.microsoft.com/office/drawing/2014/main" id="{352CB714-0D0D-0137-2145-4628998E35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5C335-F55A-4D1C-A863-0249996E00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605549">
            <a:off x="10778872" y="4057117"/>
            <a:ext cx="11139024" cy="9093968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F5684F-D2B3-6F5A-1982-4E939AFFA5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7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6.png"/><Relationship Id="rId4" Type="http://schemas.openxmlformats.org/officeDocument/2006/relationships/image" Target="../media/image1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8.emf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 txBox="1">
            <a:spLocks noGrp="1"/>
          </p:cNvSpPr>
          <p:nvPr>
            <p:ph type="body" sz="quarter" idx="10"/>
          </p:nvPr>
        </p:nvSpPr>
        <p:spPr>
          <a:xfrm>
            <a:off x="375444" y="3521075"/>
            <a:ext cx="17409186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000" dirty="0">
                <a:solidFill>
                  <a:schemeClr val="bg1"/>
                </a:solidFill>
              </a:rPr>
              <a:t>Summary Financial Position – month 7 2024/25</a:t>
            </a:r>
          </a:p>
          <a:p>
            <a:endParaRPr lang="en-GB" sz="6000" dirty="0"/>
          </a:p>
          <a:p>
            <a:endParaRPr lang="en-GB" sz="6000" dirty="0">
              <a:solidFill>
                <a:schemeClr val="bg1"/>
              </a:solidFill>
            </a:endParaRPr>
          </a:p>
          <a:p>
            <a:r>
              <a:rPr lang="en-GB" sz="3600" dirty="0">
                <a:solidFill>
                  <a:schemeClr val="bg1"/>
                </a:solidFill>
              </a:rPr>
              <a:t>Audit Committee - 21</a:t>
            </a:r>
            <a:r>
              <a:rPr lang="en-GB" sz="3600" baseline="30000" dirty="0">
                <a:solidFill>
                  <a:schemeClr val="bg1"/>
                </a:solidFill>
              </a:rPr>
              <a:t>st</a:t>
            </a:r>
            <a:r>
              <a:rPr lang="en-GB" sz="3600" dirty="0">
                <a:solidFill>
                  <a:schemeClr val="bg1"/>
                </a:solidFill>
              </a:rPr>
              <a:t> November 2024</a:t>
            </a:r>
          </a:p>
        </p:txBody>
      </p:sp>
    </p:spTree>
    <p:extLst>
      <p:ext uri="{BB962C8B-B14F-4D97-AF65-F5344CB8AC3E}">
        <p14:creationId xmlns:p14="http://schemas.microsoft.com/office/powerpoint/2010/main" val="3241519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4730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Financial Performance Month 7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811" cy="6279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061244" y="4459676"/>
            <a:ext cx="8001004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200" dirty="0"/>
              <a:t>During September, the Health Board submitted a revised Recovery &amp; Sustainability Assessment for 2024/25. Formal feedback has been received and the Health Board is required to deliver as a minimum a £50.1m deficit in 2024/25, noting that the control total set by Welsh Government remains</a:t>
            </a:r>
            <a:r>
              <a:rPr lang="en-GB" sz="2200" b="1" i="1" dirty="0"/>
              <a:t> £17.1m</a:t>
            </a:r>
            <a:r>
              <a:rPr lang="en-GB" sz="2200" b="1" dirty="0"/>
              <a:t>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2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200" dirty="0"/>
              <a:t>In Month 7 there is an in-month overspend of </a:t>
            </a:r>
            <a:r>
              <a:rPr lang="en-GB" sz="2200" b="1" dirty="0">
                <a:solidFill>
                  <a:schemeClr val="accent2">
                    <a:lumMod val="75000"/>
                  </a:schemeClr>
                </a:solidFill>
              </a:rPr>
              <a:t>£3.1m</a:t>
            </a:r>
            <a:r>
              <a:rPr lang="en-GB" sz="22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2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200" dirty="0"/>
              <a:t>YTD at Month 7 is an overspend of </a:t>
            </a:r>
            <a:r>
              <a:rPr lang="en-GB" sz="2200" b="1" dirty="0">
                <a:solidFill>
                  <a:schemeClr val="accent2">
                    <a:lumMod val="75000"/>
                  </a:schemeClr>
                </a:solidFill>
              </a:rPr>
              <a:t>£48.0m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n-GB" sz="22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200" dirty="0"/>
              <a:t>Overall, the Health Board YTD position is </a:t>
            </a:r>
            <a:r>
              <a:rPr lang="en-GB" sz="2200" b="1" dirty="0">
                <a:solidFill>
                  <a:schemeClr val="accent2">
                    <a:lumMod val="75000"/>
                  </a:schemeClr>
                </a:solidFill>
              </a:rPr>
              <a:t>£18.8m </a:t>
            </a:r>
            <a:r>
              <a:rPr lang="en-GB" sz="2200" dirty="0"/>
              <a:t>off the delivery of the original March submitted £50.1m deficit plan.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000" dirty="0"/>
          </a:p>
        </p:txBody>
      </p:sp>
      <p:sp>
        <p:nvSpPr>
          <p:cNvPr id="7" name="Rectangle 6"/>
          <p:cNvSpPr/>
          <p:nvPr/>
        </p:nvSpPr>
        <p:spPr>
          <a:xfrm>
            <a:off x="10276079" y="7483475"/>
            <a:ext cx="8771553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200" dirty="0"/>
              <a:t>In the graph above the orange bars illustrate the potential financial change required to be able to deliver the original £50.1m deficit.</a:t>
            </a:r>
          </a:p>
          <a:p>
            <a:pPr algn="just"/>
            <a:endParaRPr lang="en-GB" sz="22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2200" dirty="0"/>
              <a:t>The yellow line depicts the level required if the HB were to achieve the £17.1m control total.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AC607C81-1128-6E3B-49D8-A6F4E41E1A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23512782"/>
              </p:ext>
            </p:extLst>
          </p:nvPr>
        </p:nvGraphicFramePr>
        <p:xfrm>
          <a:off x="1289845" y="1550935"/>
          <a:ext cx="7772403" cy="2762418"/>
        </p:xfrm>
        <a:graphic>
          <a:graphicData uri="http://schemas.openxmlformats.org/drawingml/2006/table">
            <a:tbl>
              <a:tblPr/>
              <a:tblGrid>
                <a:gridCol w="3649475">
                  <a:extLst>
                    <a:ext uri="{9D8B030D-6E8A-4147-A177-3AD203B41FA5}">
                      <a16:colId xmlns:a16="http://schemas.microsoft.com/office/drawing/2014/main" val="3490402695"/>
                    </a:ext>
                  </a:extLst>
                </a:gridCol>
                <a:gridCol w="1328500">
                  <a:extLst>
                    <a:ext uri="{9D8B030D-6E8A-4147-A177-3AD203B41FA5}">
                      <a16:colId xmlns:a16="http://schemas.microsoft.com/office/drawing/2014/main" val="3395325243"/>
                    </a:ext>
                  </a:extLst>
                </a:gridCol>
                <a:gridCol w="874154">
                  <a:extLst>
                    <a:ext uri="{9D8B030D-6E8A-4147-A177-3AD203B41FA5}">
                      <a16:colId xmlns:a16="http://schemas.microsoft.com/office/drawing/2014/main" val="1630180794"/>
                    </a:ext>
                  </a:extLst>
                </a:gridCol>
                <a:gridCol w="1046120">
                  <a:extLst>
                    <a:ext uri="{9D8B030D-6E8A-4147-A177-3AD203B41FA5}">
                      <a16:colId xmlns:a16="http://schemas.microsoft.com/office/drawing/2014/main" val="1813117169"/>
                    </a:ext>
                  </a:extLst>
                </a:gridCol>
                <a:gridCol w="874154">
                  <a:extLst>
                    <a:ext uri="{9D8B030D-6E8A-4147-A177-3AD203B41FA5}">
                      <a16:colId xmlns:a16="http://schemas.microsoft.com/office/drawing/2014/main" val="2497229409"/>
                    </a:ext>
                  </a:extLst>
                </a:gridCol>
              </a:tblGrid>
              <a:tr h="442971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In Mth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YTD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360153"/>
                  </a:ext>
                </a:extLst>
              </a:tr>
              <a:tr h="442971">
                <a:tc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£'m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RAG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£'m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8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RAG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553178"/>
                  </a:ext>
                </a:extLst>
              </a:tr>
              <a:tr h="92285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Performance Against RRL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    3.1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  48.0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2695850"/>
                  </a:ext>
                </a:extLst>
              </a:tr>
              <a:tr h="95361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8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070C0"/>
                          </a:highlight>
                          <a:latin typeface="Arial" panose="020B0604020202020204" pitchFamily="34" charset="0"/>
                        </a:rPr>
                        <a:t>Performance Against £50.1m Plan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   -1.1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FFFF"/>
                          </a:highlight>
                          <a:latin typeface="Arial" panose="020B0604020202020204" pitchFamily="34" charset="0"/>
                        </a:rPr>
                        <a:t> 18.8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FF0000"/>
                          </a:highlight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5393520"/>
                  </a:ext>
                </a:extLst>
              </a:tr>
            </a:tbl>
          </a:graphicData>
        </a:graphic>
      </p:graphicFrame>
      <p:pic>
        <p:nvPicPr>
          <p:cNvPr id="6" name="Picture 5">
            <a:extLst>
              <a:ext uri="{FF2B5EF4-FFF2-40B4-BE49-F238E27FC236}">
                <a16:creationId xmlns:a16="http://schemas.microsoft.com/office/drawing/2014/main" id="{B5F84D9E-F9FF-D0B4-18F1-CF6B2C68DF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3840" y="1419272"/>
            <a:ext cx="8610604" cy="527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359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4730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Summary Month 7 &amp; Movement In Month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227" cy="62794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AAD2A83-0D8D-AEB8-3847-9E85BB4FE9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8799" y="1387475"/>
            <a:ext cx="9530893" cy="7924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9E45354-00D2-7F7A-4E55-8F8FA08E02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10243" y="1387475"/>
            <a:ext cx="6263173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667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6443" y="454733"/>
            <a:ext cx="18741627" cy="627942"/>
          </a:xfrm>
        </p:spPr>
        <p:txBody>
          <a:bodyPr/>
          <a:lstStyle/>
          <a:p>
            <a:pPr algn="ctr"/>
            <a:r>
              <a:rPr lang="pt-BR" dirty="0"/>
              <a:t>Summary of the Mth 7 &amp; YTD Position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227" cy="6279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FC70075-1EE8-F69D-699C-39D5C31A43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6844" y="1309349"/>
            <a:ext cx="11963400" cy="872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37973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3444" y="168275"/>
            <a:ext cx="12293600" cy="558800"/>
          </a:xfrm>
        </p:spPr>
        <p:txBody>
          <a:bodyPr/>
          <a:lstStyle/>
          <a:p>
            <a:pPr algn="ctr"/>
            <a:r>
              <a:rPr lang="pt-BR" dirty="0"/>
              <a:t>Summary Variable Pay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227" cy="6279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0662B33-0ADB-2793-3D30-499DFEA5D816}"/>
              </a:ext>
            </a:extLst>
          </p:cNvPr>
          <p:cNvSpPr txBox="1"/>
          <p:nvPr/>
        </p:nvSpPr>
        <p:spPr>
          <a:xfrm>
            <a:off x="1899444" y="7859404"/>
            <a:ext cx="1676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400" b="1" i="1" dirty="0"/>
              <a:t>Variable Pay Target </a:t>
            </a:r>
            <a:r>
              <a:rPr lang="en-GB" sz="2400" dirty="0"/>
              <a:t>- the HB set a target for variable pay to be reduced by 25% versus the average spend in Q1 by the end of Q2, with a further 25% reduction at the end of Q3. The reduction at the end of Q2 would require variable pay spend to reduce to </a:t>
            </a:r>
            <a:r>
              <a:rPr lang="en-GB" sz="2400" b="1" dirty="0"/>
              <a:t>£4.0m </a:t>
            </a:r>
            <a:r>
              <a:rPr lang="en-GB" sz="2400" dirty="0"/>
              <a:t>a month from Month 6. The actual variable pay spend at Month 7 was </a:t>
            </a:r>
            <a:r>
              <a:rPr lang="en-GB" sz="2400" b="1" dirty="0"/>
              <a:t>£5.8m</a:t>
            </a:r>
            <a:r>
              <a:rPr lang="en-GB" sz="2400" dirty="0"/>
              <a:t>, </a:t>
            </a:r>
            <a:r>
              <a:rPr lang="en-GB" sz="2400" b="1" dirty="0"/>
              <a:t>£1.8m </a:t>
            </a:r>
            <a:r>
              <a:rPr lang="en-GB" sz="2400" dirty="0"/>
              <a:t>short of the target set</a:t>
            </a:r>
            <a:r>
              <a:rPr lang="en-GB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50A085B-A55A-7495-44E3-54469008E7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0961" y="901402"/>
            <a:ext cx="4902483" cy="686132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64F927-C8FD-4038-94C4-6AEE0437C3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1844" y="864527"/>
            <a:ext cx="10896600" cy="689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326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6443" y="454733"/>
            <a:ext cx="18741627" cy="627942"/>
          </a:xfrm>
        </p:spPr>
        <p:txBody>
          <a:bodyPr/>
          <a:lstStyle/>
          <a:p>
            <a:pPr algn="ctr"/>
            <a:r>
              <a:rPr lang="pt-BR" dirty="0"/>
              <a:t>Summary of Savings Position @ Mth 7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227" cy="6279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7B7A89-4007-A0C0-95DE-776C62FA41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8844" y="1462377"/>
            <a:ext cx="8991600" cy="81559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72CC3C5-2241-863E-10C2-C732B98A37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52844" y="1462377"/>
            <a:ext cx="9753600" cy="419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621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18444" y="320675"/>
            <a:ext cx="17449801" cy="1447800"/>
          </a:xfrm>
        </p:spPr>
        <p:txBody>
          <a:bodyPr/>
          <a:lstStyle/>
          <a:p>
            <a:pPr algn="ctr"/>
            <a:r>
              <a:rPr lang="pt-BR" dirty="0"/>
              <a:t>Targeted Intervention</a:t>
            </a:r>
          </a:p>
          <a:p>
            <a:pPr algn="ctr"/>
            <a:r>
              <a:rPr lang="pt-BR" dirty="0"/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15844" y="9998075"/>
            <a:ext cx="682811" cy="6279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ED7F093-4BBC-4CFF-D1F1-BC0416884070}"/>
              </a:ext>
            </a:extLst>
          </p:cNvPr>
          <p:cNvSpPr txBox="1"/>
          <p:nvPr/>
        </p:nvSpPr>
        <p:spPr>
          <a:xfrm>
            <a:off x="9668855" y="1731187"/>
            <a:ext cx="9829800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800" dirty="0">
                <a:solidFill>
                  <a:prstClr val="black"/>
                </a:solidFill>
                <a:latin typeface="Calibri" panose="020F0502020204030204"/>
              </a:rPr>
              <a:t>Health Board escalated to Targeted Intervention for Finance, Planning and Strategy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clear what this means in detail but likely more monitoring and expectations of increased scale and pace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GB" sz="2800" dirty="0">
              <a:solidFill>
                <a:prstClr val="black"/>
              </a:solidFill>
              <a:latin typeface="Calibri" panose="020F0502020204030204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800" dirty="0">
                <a:solidFill>
                  <a:prstClr val="black"/>
                </a:solidFill>
                <a:latin typeface="Calibri" panose="020F0502020204030204"/>
              </a:rPr>
              <a:t>Comes with a suggestion of support which we need to consider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2800" dirty="0">
                <a:solidFill>
                  <a:prstClr val="black"/>
                </a:solidFill>
                <a:latin typeface="Calibri" panose="020F0502020204030204"/>
              </a:rPr>
              <a:t>Links to the confidence in delivery of the £64.1m point and even more so the actions to move to £50.1m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GB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A82710D-3D48-8B31-88C1-75E6F77B74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896" y="966976"/>
            <a:ext cx="7430537" cy="10021699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54E57E0D-174F-B83E-8430-B58F2FA68340}"/>
              </a:ext>
            </a:extLst>
          </p:cNvPr>
          <p:cNvSpPr/>
          <p:nvPr/>
        </p:nvSpPr>
        <p:spPr>
          <a:xfrm>
            <a:off x="-234156" y="7559675"/>
            <a:ext cx="8458200" cy="1569113"/>
          </a:xfrm>
          <a:prstGeom prst="ellipse">
            <a:avLst/>
          </a:prstGeom>
          <a:noFill/>
          <a:ln w="444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3BB54157-A39E-1FAC-E339-7BF4CF7165E2}"/>
              </a:ext>
            </a:extLst>
          </p:cNvPr>
          <p:cNvCxnSpPr>
            <a:endCxn id="9" idx="7"/>
          </p:cNvCxnSpPr>
          <p:nvPr/>
        </p:nvCxnSpPr>
        <p:spPr>
          <a:xfrm flipH="1">
            <a:off x="6985369" y="2317735"/>
            <a:ext cx="2610275" cy="547173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270306"/>
      </p:ext>
    </p:extLst>
  </p:cSld>
  <p:clrMapOvr>
    <a:masterClrMapping/>
  </p:clrMapOvr>
</p:sld>
</file>

<file path=ppt/theme/theme1.xml><?xml version="1.0" encoding="utf-8"?>
<a:theme xmlns:a="http://schemas.openxmlformats.org/drawingml/2006/main" name="DARK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DARK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ENDING SLID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6A8BFBAA41F574197D7B75046B348B7" ma:contentTypeVersion="1" ma:contentTypeDescription="Create a new document." ma:contentTypeScope="" ma:versionID="3ab7a853185e0d8c56825e285a60aec6">
  <xsd:schema xmlns:xsd="http://www.w3.org/2001/XMLSchema" xmlns:xs="http://www.w3.org/2001/XMLSchema" xmlns:p="http://schemas.microsoft.com/office/2006/metadata/properties" xmlns:ns2="44db3db7-1523-4826-83fd-741d9b441697" targetNamespace="http://schemas.microsoft.com/office/2006/metadata/properties" ma:root="true" ma:fieldsID="e75f095e0749302b2fee61b8d645deb5" ns2:_="">
    <xsd:import namespace="44db3db7-1523-4826-83fd-741d9b441697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db3db7-1523-4826-83fd-741d9b44169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53AC40-0A0E-4F46-A609-E30D51CC4C15}">
  <ds:schemaRefs>
    <ds:schemaRef ds:uri="http://purl.org/dc/elements/1.1/"/>
    <ds:schemaRef ds:uri="http://www.w3.org/XML/1998/namespace"/>
    <ds:schemaRef ds:uri="http://schemas.microsoft.com/office/2006/documentManagement/types"/>
    <ds:schemaRef ds:uri="http://purl.org/dc/terms/"/>
    <ds:schemaRef ds:uri="6652e9e4-105f-4208-b9a1-5776dfccd132"/>
    <ds:schemaRef ds:uri="http://purl.org/dc/dcmitype/"/>
    <ds:schemaRef ds:uri="http://schemas.openxmlformats.org/package/2006/metadata/core-properties"/>
    <ds:schemaRef ds:uri="http://schemas.microsoft.com/office/infopath/2007/PartnerControls"/>
    <ds:schemaRef ds:uri="81d0f8ba-7dd4-497d-b53e-2ae497223135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5C9FEAA0-4E46-454F-917A-C443276FCC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4db3db7-1523-4826-83fd-741d9b4416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EE7A53A-4F8E-4FD8-8FB5-32197C056E5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1386</TotalTime>
  <Words>457</Words>
  <Application>Microsoft Office PowerPoint</Application>
  <PresentationFormat>Custom</PresentationFormat>
  <Paragraphs>61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Arial Black</vt:lpstr>
      <vt:lpstr>Calibri</vt:lpstr>
      <vt:lpstr>DARK TITLE BG</vt:lpstr>
      <vt:lpstr>WHITE TITLE BG</vt:lpstr>
      <vt:lpstr>DARK BG (PHOTO) TITLE</vt:lpstr>
      <vt:lpstr>WHITE BG (PHOTO) TITLE</vt:lpstr>
      <vt:lpstr>WHITE BG SLIDE</vt:lpstr>
      <vt:lpstr>ENDING SLIDE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Abby Bolter (Swansea Bay UHB - Communications)</dc:creator>
  <cp:lastModifiedBy>Darren Griffiths (Swansea Bay UHB - Finance)</cp:lastModifiedBy>
  <cp:revision>69</cp:revision>
  <dcterms:created xsi:type="dcterms:W3CDTF">2023-11-15T10:54:55Z</dcterms:created>
  <dcterms:modified xsi:type="dcterms:W3CDTF">2024-11-12T07:38:49Z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2023-11-15T00:00:00Z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2023-11-15T00:00:00Z</vt:filetime>
  </property>
  <property fmtid="{D5CDD505-2E9C-101B-9397-08002B2CF9AE}" pid="5" name="ContentTypeId">
    <vt:lpwstr>0x01010086A8BFBAA41F574197D7B75046B348B7</vt:lpwstr>
  </property>
</Properties>
</file>