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27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1B77-981C-4DC6-B551-89F5ECD8B55C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BC595-E1C9-432D-8F1D-A484488AE62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37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87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69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76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626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97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287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491840"/>
            <a:ext cx="12192000" cy="1968843"/>
          </a:xfrm>
          <a:prstGeom prst="rect">
            <a:avLst/>
          </a:prstGeom>
          <a:gradFill>
            <a:gsLst>
              <a:gs pos="63000">
                <a:srgbClr val="4380BA"/>
              </a:gs>
              <a:gs pos="0">
                <a:srgbClr val="5C069C"/>
              </a:gs>
              <a:gs pos="100000">
                <a:srgbClr val="33CCC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85" y="260157"/>
            <a:ext cx="1384053" cy="101389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2472040" y="2875393"/>
            <a:ext cx="7050617" cy="12017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5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9701" y="6185418"/>
            <a:ext cx="6085417" cy="67258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63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 smtClean="0"/>
              <a:t>Meeting</a:t>
            </a:r>
          </a:p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966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67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47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69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2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26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47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00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59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8FC92-D882-471C-A694-5B797CA1DF75}" type="datetimeFigureOut">
              <a:rPr lang="en-GB" smtClean="0"/>
              <a:t>31/10/2023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A7EF-B535-41A5-8884-96D01CDDD7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83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733359" y="2712586"/>
            <a:ext cx="8480244" cy="1687557"/>
          </a:xfrm>
        </p:spPr>
        <p:txBody>
          <a:bodyPr>
            <a:noAutofit/>
          </a:bodyPr>
          <a:lstStyle/>
          <a:p>
            <a:r>
              <a:rPr lang="en-GB" sz="1800" b="1" dirty="0">
                <a:latin typeface="+mn-lt"/>
              </a:rPr>
              <a:t>Swansea Bay University Health Board</a:t>
            </a:r>
            <a:br>
              <a:rPr lang="en-GB" sz="1800" b="1" dirty="0">
                <a:latin typeface="+mn-lt"/>
              </a:rPr>
            </a:br>
            <a:endParaRPr lang="en-GB" sz="1800" b="1" dirty="0" smtClean="0">
              <a:latin typeface="+mn-lt"/>
            </a:endParaRPr>
          </a:p>
          <a:p>
            <a:r>
              <a:rPr lang="en-GB" sz="1800" b="1" dirty="0" smtClean="0">
                <a:latin typeface="+mn-lt"/>
              </a:rPr>
              <a:t>Audit Committee - 9</a:t>
            </a:r>
            <a:r>
              <a:rPr lang="en-GB" sz="1800" b="1" baseline="30000" dirty="0" smtClean="0">
                <a:latin typeface="+mn-lt"/>
              </a:rPr>
              <a:t>th</a:t>
            </a:r>
            <a:r>
              <a:rPr lang="en-GB" sz="1800" b="1" dirty="0" smtClean="0">
                <a:latin typeface="+mn-lt"/>
              </a:rPr>
              <a:t> November 2023</a:t>
            </a:r>
            <a:endParaRPr lang="en-GB" sz="1800" b="1" dirty="0">
              <a:latin typeface="+mn-lt"/>
            </a:endParaRPr>
          </a:p>
          <a:p>
            <a:endParaRPr lang="en-GB" sz="1800" b="1" dirty="0">
              <a:latin typeface="+mn-lt"/>
            </a:endParaRPr>
          </a:p>
          <a:p>
            <a:r>
              <a:rPr lang="en-GB" sz="1800" b="1" dirty="0" smtClean="0">
                <a:latin typeface="+mn-lt"/>
              </a:rPr>
              <a:t>Month 6 financial position and year end forecast - 2023/24</a:t>
            </a:r>
            <a:endParaRPr lang="en-GB" sz="1800" b="1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66" y="778298"/>
            <a:ext cx="4930092" cy="1419121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135561" y="4754007"/>
            <a:ext cx="8205433" cy="1042933"/>
            <a:chOff x="105289350" y="106544504"/>
            <a:chExt cx="9777600" cy="822415"/>
          </a:xfrm>
        </p:grpSpPr>
        <p:pic>
          <p:nvPicPr>
            <p:cNvPr id="1027" name="Picture 3" descr="Preferred_banner_no_strobe_lines_07-06-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89350" y="106544504"/>
              <a:ext cx="9777600" cy="822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6FCC7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05323640" y="106544504"/>
              <a:ext cx="9743310" cy="822415"/>
            </a:xfrm>
            <a:prstGeom prst="roundRect">
              <a:avLst>
                <a:gd name="adj" fmla="val 16667"/>
              </a:avLst>
            </a:prstGeom>
            <a:noFill/>
            <a:ln w="165100" algn="ctr">
              <a:solidFill>
                <a:srgbClr val="8064A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  <p:txBody>
            <a:bodyPr vert="horz" wrap="square" lIns="29718" tIns="29718" rIns="29718" bIns="29718" numCol="1" anchor="t" anchorCtr="0" compatLnSpc="1">
              <a:prstTxWarp prst="textNoShape">
                <a:avLst/>
              </a:prstTxWarp>
            </a:bodyPr>
            <a:lstStyle/>
            <a:p>
              <a:endParaRPr lang="en-GB" sz="1463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12350"/>
            <a:ext cx="5633192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Reported Position @ Mth </a:t>
            </a:r>
            <a:r>
              <a:rPr lang="en-GB" sz="1800" b="1" cap="small" spc="244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2023/24 Against £86.8m Plan</a:t>
            </a:r>
            <a:endParaRPr lang="en-GB" sz="1800" b="1" cap="small" spc="24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6" y="554281"/>
            <a:ext cx="6471139" cy="1704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914" y="2259256"/>
            <a:ext cx="6307847" cy="38601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605" y="628036"/>
            <a:ext cx="4878826" cy="549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5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Savings @ Mth </a:t>
            </a:r>
            <a:r>
              <a:rPr lang="en-GB" sz="1800" b="1" cap="small" spc="244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45" y="696609"/>
            <a:ext cx="5551832" cy="52481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302" y="696609"/>
            <a:ext cx="6001483" cy="2333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1756" y="3611158"/>
            <a:ext cx="6063029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4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 Post Mth 6 &amp; WG Announcement on £425m NHS Wales</a:t>
            </a:r>
            <a:endParaRPr lang="en-GB" sz="1800" b="1" cap="small" spc="24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77707" y="468965"/>
            <a:ext cx="5653453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HB original plan had a deficit of </a:t>
            </a:r>
            <a:r>
              <a:rPr lang="en-GB" sz="1400" b="1" dirty="0" smtClean="0"/>
              <a:t>£86.6m </a:t>
            </a:r>
            <a:r>
              <a:rPr lang="en-GB" sz="1400" dirty="0" smtClean="0"/>
              <a:t>(column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assessment undertaken post Mth 6 shows a </a:t>
            </a:r>
            <a:r>
              <a:rPr lang="en-GB" sz="1400" b="1" dirty="0" smtClean="0"/>
              <a:t>£63.9m </a:t>
            </a:r>
            <a:r>
              <a:rPr lang="en-GB" sz="1400" dirty="0" smtClean="0"/>
              <a:t>overspent against all delegated budgets to 31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March 2024 (column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If no action taken to mitigate the positon then the year end deficit = </a:t>
            </a:r>
            <a:r>
              <a:rPr lang="en-GB" sz="1400" b="1" dirty="0" smtClean="0"/>
              <a:t>£150.5m </a:t>
            </a:r>
            <a:r>
              <a:rPr lang="en-GB" sz="1400" dirty="0" smtClean="0"/>
              <a:t>(Column 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For 2023/24 ONLY </a:t>
            </a:r>
            <a:r>
              <a:rPr lang="en-GB" sz="1400" b="1" dirty="0" smtClean="0"/>
              <a:t>£53.9m </a:t>
            </a:r>
            <a:r>
              <a:rPr lang="en-GB" sz="1400" dirty="0" smtClean="0"/>
              <a:t>of mitigations have been identified (column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After mitigating actions this takes the plan to </a:t>
            </a:r>
            <a:r>
              <a:rPr lang="en-GB" sz="1400" b="1" dirty="0" smtClean="0"/>
              <a:t>£96.6m </a:t>
            </a:r>
            <a:r>
              <a:rPr lang="en-GB" sz="1400" dirty="0" smtClean="0"/>
              <a:t>or £10.0m above original deficit (column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As part of the </a:t>
            </a:r>
            <a:r>
              <a:rPr lang="en-GB" sz="1400" b="1" dirty="0" smtClean="0"/>
              <a:t>£425m </a:t>
            </a:r>
            <a:r>
              <a:rPr lang="en-GB" sz="1400" dirty="0" smtClean="0"/>
              <a:t>investment from WG announced on 17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October and shared HB on 20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October, SB will receive </a:t>
            </a:r>
            <a:r>
              <a:rPr lang="en-GB" sz="1400" b="1" dirty="0" smtClean="0"/>
              <a:t>£60.8m </a:t>
            </a:r>
            <a:r>
              <a:rPr lang="en-GB" sz="1400" dirty="0" smtClean="0"/>
              <a:t>to support the plan (column 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 addition WG have agreed for SB to overspend by </a:t>
            </a:r>
            <a:r>
              <a:rPr lang="en-GB" sz="1400" b="1" dirty="0" smtClean="0"/>
              <a:t>£17m </a:t>
            </a:r>
            <a:r>
              <a:rPr lang="en-GB" sz="1400" dirty="0" smtClean="0"/>
              <a:t>(column 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 smtClean="0">
                <a:solidFill>
                  <a:srgbClr val="FF0000"/>
                </a:solidFill>
              </a:rPr>
              <a:t>£18.8m </a:t>
            </a:r>
            <a:r>
              <a:rPr lang="en-GB" sz="1400" dirty="0" smtClean="0"/>
              <a:t>(column 8) is the assessed shortfall in hitting the £17.0m control total. This is made up of 2 elements: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£10.0m = £63.9m (column 2) less  £53.9m (column 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£8.8m = £86.6m (column 1) less £60.8m (column 6) less £17m (column 7). The £8.8m reflects the requirement from WG for all HBs to deliver a 10% reduction on their opening plan.</a:t>
            </a:r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?</a:t>
            </a:r>
            <a:endParaRPr lang="en-GB" b="1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30" y="553915"/>
            <a:ext cx="6064470" cy="539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07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283</Words>
  <Application>Microsoft Office PowerPoint</Application>
  <PresentationFormat>Widescreen</PresentationFormat>
  <Paragraphs>28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Moss (SBU - Finance)</dc:creator>
  <cp:lastModifiedBy>Darren Griffiths (Swansea Bay UHB - Finance)</cp:lastModifiedBy>
  <cp:revision>15</cp:revision>
  <dcterms:created xsi:type="dcterms:W3CDTF">2023-07-24T14:46:55Z</dcterms:created>
  <dcterms:modified xsi:type="dcterms:W3CDTF">2023-10-31T07:35:37Z</dcterms:modified>
</cp:coreProperties>
</file>