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7" r:id="rId5"/>
    <p:sldId id="261" r:id="rId6"/>
    <p:sldId id="271" r:id="rId7"/>
    <p:sldId id="275" r:id="rId8"/>
    <p:sldId id="276" r:id="rId9"/>
    <p:sldId id="262"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C8A967-A270-4705-98FA-D805922D6E29}" type="datetimeFigureOut">
              <a:rPr lang="en-GB" smtClean="0"/>
              <a:t>27/10/2023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99F6BC-7675-46FD-BB45-64223400A599}" type="slidenum">
              <a:rPr lang="en-GB" smtClean="0"/>
              <a:t>‹#›</a:t>
            </a:fld>
            <a:endParaRPr lang="en-GB"/>
          </a:p>
        </p:txBody>
      </p:sp>
    </p:spTree>
    <p:extLst>
      <p:ext uri="{BB962C8B-B14F-4D97-AF65-F5344CB8AC3E}">
        <p14:creationId xmlns:p14="http://schemas.microsoft.com/office/powerpoint/2010/main" val="1306391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5182790-569E-4E07-9704-0A92C9489FFC}" type="datetimeFigureOut">
              <a:rPr lang="en-GB" smtClean="0"/>
              <a:t>27/10/2023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3942203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82790-569E-4E07-9704-0A92C9489FFC}" type="datetimeFigureOut">
              <a:rPr lang="en-GB" smtClean="0"/>
              <a:t>27/10/2023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4294927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82790-569E-4E07-9704-0A92C9489FFC}" type="datetimeFigureOut">
              <a:rPr lang="en-GB" smtClean="0"/>
              <a:t>27/10/2023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3641437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5182790-569E-4E07-9704-0A92C9489FFC}" type="datetimeFigureOut">
              <a:rPr lang="en-GB" smtClean="0"/>
              <a:t>27/10/2023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4049029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182790-569E-4E07-9704-0A92C9489FFC}" type="datetimeFigureOut">
              <a:rPr lang="en-GB" smtClean="0"/>
              <a:t>27/10/2023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2325548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5182790-569E-4E07-9704-0A92C9489FFC}" type="datetimeFigureOut">
              <a:rPr lang="en-GB" smtClean="0"/>
              <a:t>27/10/2023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1994870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5182790-569E-4E07-9704-0A92C9489FFC}" type="datetimeFigureOut">
              <a:rPr lang="en-GB" smtClean="0"/>
              <a:t>27/10/2023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1116274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5182790-569E-4E07-9704-0A92C9489FFC}" type="datetimeFigureOut">
              <a:rPr lang="en-GB" smtClean="0"/>
              <a:t>27/10/2023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379192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82790-569E-4E07-9704-0A92C9489FFC}" type="datetimeFigureOut">
              <a:rPr lang="en-GB" smtClean="0"/>
              <a:t>27/10/2023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1245087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5182790-569E-4E07-9704-0A92C9489FFC}" type="datetimeFigureOut">
              <a:rPr lang="en-GB" smtClean="0"/>
              <a:t>27/10/2023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260246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5182790-569E-4E07-9704-0A92C9489FFC}" type="datetimeFigureOut">
              <a:rPr lang="en-GB" smtClean="0"/>
              <a:t>27/10/2023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736B7-427A-4EE8-A5A4-9618160E9D1F}" type="slidenum">
              <a:rPr lang="en-GB" smtClean="0"/>
              <a:t>‹#›</a:t>
            </a:fld>
            <a:endParaRPr lang="en-GB"/>
          </a:p>
        </p:txBody>
      </p:sp>
    </p:spTree>
    <p:extLst>
      <p:ext uri="{BB962C8B-B14F-4D97-AF65-F5344CB8AC3E}">
        <p14:creationId xmlns:p14="http://schemas.microsoft.com/office/powerpoint/2010/main" val="3014679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182790-569E-4E07-9704-0A92C9489FFC}" type="datetimeFigureOut">
              <a:rPr lang="en-GB" smtClean="0"/>
              <a:t>27/10/2023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736B7-427A-4EE8-A5A4-9618160E9D1F}" type="slidenum">
              <a:rPr lang="en-GB" smtClean="0"/>
              <a:t>‹#›</a:t>
            </a:fld>
            <a:endParaRPr lang="en-GB"/>
          </a:p>
        </p:txBody>
      </p:sp>
    </p:spTree>
    <p:extLst>
      <p:ext uri="{BB962C8B-B14F-4D97-AF65-F5344CB8AC3E}">
        <p14:creationId xmlns:p14="http://schemas.microsoft.com/office/powerpoint/2010/main" val="2274042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cid:image001.png@01D8DFBD.2B8DB5B0"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with medium confidence"/>
          <p:cNvPicPr/>
          <p:nvPr/>
        </p:nvPicPr>
        <p:blipFill>
          <a:blip r:embed="rId2">
            <a:extLst>
              <a:ext uri="{28A0092B-C50C-407E-A947-70E740481C1C}">
                <a14:useLocalDpi xmlns:a14="http://schemas.microsoft.com/office/drawing/2010/main" val="0"/>
              </a:ext>
            </a:extLst>
          </a:blip>
          <a:stretch>
            <a:fillRect/>
          </a:stretch>
        </p:blipFill>
        <p:spPr>
          <a:xfrm>
            <a:off x="8163099" y="198041"/>
            <a:ext cx="3065876" cy="816112"/>
          </a:xfrm>
          <a:prstGeom prst="rect">
            <a:avLst/>
          </a:prstGeom>
        </p:spPr>
      </p:pic>
      <p:pic>
        <p:nvPicPr>
          <p:cNvPr id="1025" name="Picture 1" descr="Clinical services edited 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389" y="2367122"/>
            <a:ext cx="6316486" cy="392779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2776250072"/>
              </p:ext>
            </p:extLst>
          </p:nvPr>
        </p:nvGraphicFramePr>
        <p:xfrm>
          <a:off x="782564" y="1138143"/>
          <a:ext cx="10621311" cy="701040"/>
        </p:xfrm>
        <a:graphic>
          <a:graphicData uri="http://schemas.openxmlformats.org/drawingml/2006/table">
            <a:tbl>
              <a:tblPr firstRow="1" firstCol="1" bandRow="1">
                <a:tableStyleId>{5C22544A-7EE6-4342-B048-85BDC9FD1C3A}</a:tableStyleId>
              </a:tblPr>
              <a:tblGrid>
                <a:gridCol w="10621311">
                  <a:extLst>
                    <a:ext uri="{9D8B030D-6E8A-4147-A177-3AD203B41FA5}">
                      <a16:colId xmlns:a16="http://schemas.microsoft.com/office/drawing/2014/main" val="1897494340"/>
                    </a:ext>
                  </a:extLst>
                </a:gridCol>
              </a:tblGrid>
              <a:tr h="0">
                <a:tc>
                  <a:txBody>
                    <a:bodyPr/>
                    <a:lstStyle/>
                    <a:p>
                      <a:pPr>
                        <a:lnSpc>
                          <a:spcPct val="115000"/>
                        </a:lnSpc>
                        <a:spcAft>
                          <a:spcPts val="0"/>
                        </a:spcAft>
                      </a:pPr>
                      <a:r>
                        <a:rPr lang="en-US" sz="3200" dirty="0" smtClean="0">
                          <a:solidFill>
                            <a:schemeClr val="tx2"/>
                          </a:solidFill>
                          <a:effectLst/>
                          <a:latin typeface="+mn-lt"/>
                          <a:ea typeface="+mn-ea"/>
                          <a:cs typeface="+mn-cs"/>
                        </a:rPr>
                        <a:t>Discharge planning audit –</a:t>
                      </a:r>
                      <a:r>
                        <a:rPr lang="en-US" sz="3200" baseline="0" dirty="0" smtClean="0">
                          <a:solidFill>
                            <a:schemeClr val="tx2"/>
                          </a:solidFill>
                          <a:effectLst/>
                          <a:latin typeface="+mn-lt"/>
                          <a:ea typeface="+mn-ea"/>
                          <a:cs typeface="+mn-cs"/>
                        </a:rPr>
                        <a:t> Progress report</a:t>
                      </a:r>
                      <a:endParaRPr lang="en-GB" sz="32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60000"/>
                        <a:lumOff val="40000"/>
                      </a:schemeClr>
                    </a:solidFill>
                  </a:tcPr>
                </a:tc>
                <a:extLst>
                  <a:ext uri="{0D108BD9-81ED-4DB2-BD59-A6C34878D82A}">
                    <a16:rowId xmlns:a16="http://schemas.microsoft.com/office/drawing/2014/main" val="394240856"/>
                  </a:ext>
                </a:extLst>
              </a:tr>
              <a:tr h="0">
                <a:tc>
                  <a:txBody>
                    <a:bodyPr/>
                    <a:lstStyle/>
                    <a:p>
                      <a:pPr>
                        <a:lnSpc>
                          <a:spcPct val="115000"/>
                        </a:lnSpc>
                        <a:spcAft>
                          <a:spcPts val="0"/>
                        </a:spcAft>
                      </a:pPr>
                      <a:r>
                        <a:rPr lang="en-US" sz="8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60000"/>
                        <a:lumOff val="40000"/>
                      </a:schemeClr>
                    </a:solidFill>
                  </a:tcPr>
                </a:tc>
                <a:extLst>
                  <a:ext uri="{0D108BD9-81ED-4DB2-BD59-A6C34878D82A}">
                    <a16:rowId xmlns:a16="http://schemas.microsoft.com/office/drawing/2014/main" val="2374077273"/>
                  </a:ext>
                </a:extLst>
              </a:tr>
            </a:tbl>
          </a:graphicData>
        </a:graphic>
      </p:graphicFrame>
      <p:sp>
        <p:nvSpPr>
          <p:cNvPr id="8" name="TextBox 7"/>
          <p:cNvSpPr txBox="1"/>
          <p:nvPr/>
        </p:nvSpPr>
        <p:spPr>
          <a:xfrm>
            <a:off x="782564" y="2367122"/>
            <a:ext cx="4286073" cy="3231654"/>
          </a:xfrm>
          <a:prstGeom prst="rect">
            <a:avLst/>
          </a:prstGeom>
          <a:noFill/>
        </p:spPr>
        <p:txBody>
          <a:bodyPr wrap="square" rtlCol="0">
            <a:spAutoFit/>
          </a:bodyPr>
          <a:lstStyle/>
          <a:p>
            <a:r>
              <a:rPr lang="en-GB" sz="2800" b="1" dirty="0" smtClean="0">
                <a:solidFill>
                  <a:schemeClr val="tx2"/>
                </a:solidFill>
              </a:rPr>
              <a:t>9 </a:t>
            </a:r>
            <a:r>
              <a:rPr lang="en-GB" sz="2800" b="1" dirty="0" smtClean="0">
                <a:solidFill>
                  <a:schemeClr val="tx2"/>
                </a:solidFill>
              </a:rPr>
              <a:t>Novemb</a:t>
            </a:r>
            <a:r>
              <a:rPr lang="en-GB" sz="2800" b="1" dirty="0" smtClean="0">
                <a:solidFill>
                  <a:schemeClr val="tx2"/>
                </a:solidFill>
              </a:rPr>
              <a:t>er 23</a:t>
            </a:r>
          </a:p>
          <a:p>
            <a:endParaRPr lang="en-GB" sz="2800" b="1" dirty="0" smtClean="0">
              <a:solidFill>
                <a:schemeClr val="tx2"/>
              </a:solidFill>
            </a:endParaRPr>
          </a:p>
          <a:p>
            <a:endParaRPr lang="en-GB" sz="2800" b="1" dirty="0">
              <a:solidFill>
                <a:schemeClr val="tx2"/>
              </a:solidFill>
            </a:endParaRPr>
          </a:p>
          <a:p>
            <a:r>
              <a:rPr lang="en-GB" sz="2000" b="1" dirty="0" smtClean="0">
                <a:solidFill>
                  <a:schemeClr val="tx2"/>
                </a:solidFill>
              </a:rPr>
              <a:t>Deb Lewis – Chief Operating Officer </a:t>
            </a:r>
          </a:p>
          <a:p>
            <a:endParaRPr lang="en-GB" sz="2000" b="1" dirty="0">
              <a:solidFill>
                <a:schemeClr val="tx2"/>
              </a:solidFill>
            </a:endParaRPr>
          </a:p>
          <a:p>
            <a:r>
              <a:rPr lang="en-GB" sz="2000" b="1" dirty="0" smtClean="0">
                <a:solidFill>
                  <a:schemeClr val="tx2"/>
                </a:solidFill>
              </a:rPr>
              <a:t>Carol Doggett – Head of Nursing: Optimising and Improving Patient Flow</a:t>
            </a:r>
            <a:endParaRPr lang="en-GB" sz="2000" b="1" dirty="0" smtClean="0">
              <a:solidFill>
                <a:schemeClr val="tx2"/>
              </a:solidFill>
            </a:endParaRPr>
          </a:p>
          <a:p>
            <a:endParaRPr lang="en-GB" sz="1200" b="1" dirty="0" smtClean="0">
              <a:solidFill>
                <a:schemeClr val="tx2"/>
              </a:solidFill>
            </a:endParaRPr>
          </a:p>
          <a:p>
            <a:endParaRPr lang="en-GB" sz="2800" b="1" dirty="0">
              <a:solidFill>
                <a:schemeClr val="tx2"/>
              </a:solidFill>
            </a:endParaRPr>
          </a:p>
        </p:txBody>
      </p:sp>
      <p:pic>
        <p:nvPicPr>
          <p:cNvPr id="1026" name="Picture 40" descr="A picture containing drawing&#10;&#10;Description automatically generat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id:image001.png@01D8DFBD.2B8DB5B0"/>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782564" y="98288"/>
            <a:ext cx="2966476" cy="1027413"/>
          </a:xfrm>
          <a:prstGeom prst="rect">
            <a:avLst/>
          </a:prstGeom>
          <a:noFill/>
          <a:ln>
            <a:noFill/>
          </a:ln>
        </p:spPr>
      </p:pic>
    </p:spTree>
    <p:extLst>
      <p:ext uri="{BB962C8B-B14F-4D97-AF65-F5344CB8AC3E}">
        <p14:creationId xmlns:p14="http://schemas.microsoft.com/office/powerpoint/2010/main" val="960115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325962" y="423950"/>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Presentation structure….reason for the report</a:t>
            </a:r>
            <a:endParaRPr lang="en-GB" sz="2800" b="1" dirty="0"/>
          </a:p>
        </p:txBody>
      </p:sp>
      <p:sp>
        <p:nvSpPr>
          <p:cNvPr id="2" name="Rectangle 1"/>
          <p:cNvSpPr/>
          <p:nvPr/>
        </p:nvSpPr>
        <p:spPr>
          <a:xfrm>
            <a:off x="430149" y="1443427"/>
            <a:ext cx="11230643" cy="4339650"/>
          </a:xfrm>
          <a:prstGeom prst="rect">
            <a:avLst/>
          </a:prstGeom>
          <a:ln>
            <a:solidFill>
              <a:schemeClr val="accent1"/>
            </a:solidFill>
          </a:ln>
        </p:spPr>
        <p:txBody>
          <a:bodyPr wrap="square">
            <a:spAutoFit/>
          </a:bodyPr>
          <a:lstStyle/>
          <a:p>
            <a:r>
              <a:rPr lang="en-GB" sz="2000" b="1" u="sng" dirty="0" smtClean="0"/>
              <a:t>Purpose:</a:t>
            </a:r>
            <a:endParaRPr lang="en-GB" sz="2000" b="1" u="sng" dirty="0" smtClean="0"/>
          </a:p>
          <a:p>
            <a:r>
              <a:rPr lang="en-GB" sz="2000" dirty="0"/>
              <a:t>This report aims to provide an overview of the current progress set against the action plan created following the Wales Audit Office (2018) and NWSSP Audit &amp; Assurance (2021) reviews.  </a:t>
            </a:r>
            <a:endParaRPr lang="en-GB" sz="2000" dirty="0" smtClean="0"/>
          </a:p>
          <a:p>
            <a:endParaRPr lang="en-GB" sz="2000" dirty="0"/>
          </a:p>
          <a:p>
            <a:r>
              <a:rPr lang="en-GB" sz="2000" dirty="0" smtClean="0"/>
              <a:t>The report and presentation considers </a:t>
            </a:r>
            <a:r>
              <a:rPr lang="en-GB" sz="2000" dirty="0"/>
              <a:t>the action plan’s pertinence to the challenges of delivering the expectations of 6 Goals (Notably goals 5 &amp; 6), the Urgent and Emergency care priorities and the adoption of Signal Version 3 as the digital solution for managing and monitoring patient flow</a:t>
            </a:r>
            <a:r>
              <a:rPr lang="en-GB" sz="2000" dirty="0" smtClean="0"/>
              <a:t>.</a:t>
            </a:r>
          </a:p>
          <a:p>
            <a:endParaRPr lang="en-GB" sz="2000" dirty="0"/>
          </a:p>
          <a:p>
            <a:r>
              <a:rPr lang="en-GB" sz="2000" dirty="0"/>
              <a:t>R</a:t>
            </a:r>
            <a:r>
              <a:rPr lang="en-GB" sz="2000" dirty="0" smtClean="0"/>
              <a:t>eport and presentation structure follows: </a:t>
            </a:r>
            <a:endParaRPr lang="en-GB" sz="2000" dirty="0"/>
          </a:p>
          <a:p>
            <a:pPr marL="285750" indent="-285750">
              <a:buFont typeface="Arial" panose="020B0604020202020204" pitchFamily="34" charset="0"/>
              <a:buChar char="•"/>
            </a:pPr>
            <a:r>
              <a:rPr lang="en-GB" sz="2000" dirty="0" smtClean="0"/>
              <a:t>Background &amp; context (‘where have we been’)</a:t>
            </a:r>
          </a:p>
          <a:p>
            <a:pPr marL="285750" indent="-285750">
              <a:buFont typeface="Arial" panose="020B0604020202020204" pitchFamily="34" charset="0"/>
              <a:buChar char="•"/>
            </a:pPr>
            <a:r>
              <a:rPr lang="en-GB" sz="2000" dirty="0" smtClean="0"/>
              <a:t>Relevant work underway (‘where are we now’)</a:t>
            </a:r>
          </a:p>
          <a:p>
            <a:pPr marL="285750" indent="-285750">
              <a:buFont typeface="Arial" panose="020B0604020202020204" pitchFamily="34" charset="0"/>
              <a:buChar char="•"/>
            </a:pPr>
            <a:r>
              <a:rPr lang="en-GB" sz="2000" dirty="0" smtClean="0"/>
              <a:t>Key Risks and Governance</a:t>
            </a:r>
            <a:endParaRPr lang="en-GB" sz="2000" dirty="0" smtClean="0"/>
          </a:p>
          <a:p>
            <a:pPr marL="285750" indent="-285750">
              <a:buFont typeface="Arial" panose="020B0604020202020204" pitchFamily="34" charset="0"/>
              <a:buChar char="•"/>
            </a:pPr>
            <a:r>
              <a:rPr lang="en-GB" sz="2000" dirty="0" smtClean="0"/>
              <a:t>Next steps (‘where are we going’)</a:t>
            </a:r>
            <a:endParaRPr lang="en-GB" sz="2000" dirty="0" smtClean="0"/>
          </a:p>
          <a:p>
            <a:endParaRPr lang="en-GB" sz="1600" dirty="0" smtClean="0"/>
          </a:p>
        </p:txBody>
      </p:sp>
    </p:spTree>
    <p:extLst>
      <p:ext uri="{BB962C8B-B14F-4D97-AF65-F5344CB8AC3E}">
        <p14:creationId xmlns:p14="http://schemas.microsoft.com/office/powerpoint/2010/main" val="98409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325962" y="423950"/>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Background and context…..</a:t>
            </a:r>
            <a:endParaRPr lang="en-GB" sz="2800" b="1" dirty="0"/>
          </a:p>
        </p:txBody>
      </p:sp>
      <p:sp>
        <p:nvSpPr>
          <p:cNvPr id="8" name="Rectangle 7"/>
          <p:cNvSpPr/>
          <p:nvPr/>
        </p:nvSpPr>
        <p:spPr>
          <a:xfrm>
            <a:off x="430150" y="1385519"/>
            <a:ext cx="11230643" cy="4739759"/>
          </a:xfrm>
          <a:prstGeom prst="rect">
            <a:avLst/>
          </a:prstGeom>
          <a:ln>
            <a:solidFill>
              <a:schemeClr val="accent1"/>
            </a:solidFill>
          </a:ln>
        </p:spPr>
        <p:txBody>
          <a:bodyPr wrap="square">
            <a:spAutoFit/>
          </a:bodyPr>
          <a:lstStyle/>
          <a:p>
            <a:endParaRPr lang="en-GB" sz="2400" b="1" dirty="0" smtClean="0"/>
          </a:p>
          <a:p>
            <a:pPr marL="342900" indent="-342900">
              <a:buFont typeface="Arial" panose="020B0604020202020204" pitchFamily="34" charset="0"/>
              <a:buChar char="•"/>
            </a:pPr>
            <a:r>
              <a:rPr lang="en-GB" sz="2000" dirty="0"/>
              <a:t>P</a:t>
            </a:r>
            <a:r>
              <a:rPr lang="en-GB" sz="2000" dirty="0" smtClean="0"/>
              <a:t>revious work re; coordinated </a:t>
            </a:r>
            <a:r>
              <a:rPr lang="en-GB" sz="2000" dirty="0"/>
              <a:t>holistic discharge planning across the Health board ended in 2018 ahead of the 2019 review of the current Discharge policy, </a:t>
            </a:r>
            <a:r>
              <a:rPr lang="en-GB" sz="2000" dirty="0" smtClean="0"/>
              <a:t>(which </a:t>
            </a:r>
            <a:r>
              <a:rPr lang="en-GB" sz="2000" dirty="0"/>
              <a:t>resulted in the inclusion of the SAFER principles for discharge </a:t>
            </a:r>
            <a:r>
              <a:rPr lang="en-GB" sz="2000" dirty="0" smtClean="0"/>
              <a:t>planning)</a:t>
            </a:r>
          </a:p>
          <a:p>
            <a:endParaRPr lang="en-GB" sz="2000" dirty="0" smtClean="0"/>
          </a:p>
          <a:p>
            <a:pPr marL="342900" indent="-342900">
              <a:buFont typeface="Arial" panose="020B0604020202020204" pitchFamily="34" charset="0"/>
              <a:buChar char="•"/>
            </a:pPr>
            <a:r>
              <a:rPr lang="en-GB" sz="2000" dirty="0"/>
              <a:t>Real time Demand and capacity (RTDC) programme ran during 2022 and narrowly focussed on flow - Admissions, Discharges and Transfers (ADTs) Hour by hour, day to </a:t>
            </a:r>
            <a:r>
              <a:rPr lang="en-GB" sz="2000" dirty="0" smtClean="0"/>
              <a:t>day</a:t>
            </a:r>
          </a:p>
          <a:p>
            <a:endParaRPr lang="en-GB" sz="2000" dirty="0" smtClean="0"/>
          </a:p>
          <a:p>
            <a:pPr marL="342900" indent="-342900">
              <a:buFont typeface="Arial" panose="020B0604020202020204" pitchFamily="34" charset="0"/>
              <a:buChar char="•"/>
            </a:pPr>
            <a:r>
              <a:rPr lang="en-GB" sz="2000" dirty="0"/>
              <a:t>2 audits </a:t>
            </a:r>
            <a:r>
              <a:rPr lang="en-GB" sz="2000" dirty="0" smtClean="0"/>
              <a:t>were undertaken </a:t>
            </a:r>
            <a:r>
              <a:rPr lang="en-GB" sz="2000" dirty="0"/>
              <a:t>in 2018 and 2021 identified actions pertinent to good governance and holism around discharge planning at ward </a:t>
            </a:r>
            <a:r>
              <a:rPr lang="en-GB" sz="2000" dirty="0" smtClean="0"/>
              <a:t>level…….what was </a:t>
            </a:r>
            <a:r>
              <a:rPr lang="en-GB" sz="2000" dirty="0"/>
              <a:t>not clear is the support, which would have been required to ensure the policy is deliverable, sustainably, across all our inpatient </a:t>
            </a:r>
            <a:r>
              <a:rPr lang="en-GB" sz="2000" dirty="0" smtClean="0"/>
              <a:t>areas</a:t>
            </a:r>
          </a:p>
          <a:p>
            <a:pPr marL="342900"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No </a:t>
            </a:r>
            <a:r>
              <a:rPr lang="en-GB" sz="2000" dirty="0"/>
              <a:t>standardised approach to SAFER – Optimising patient flow - and each service Group’s use of Signal V3 is variable when compared to each other.</a:t>
            </a:r>
            <a:endParaRPr lang="en-GB" sz="2000" dirty="0" smtClean="0"/>
          </a:p>
          <a:p>
            <a:pPr marL="342900" indent="-342900">
              <a:buFont typeface="Arial" panose="020B0604020202020204" pitchFamily="34" charset="0"/>
              <a:buChar char="•"/>
            </a:pPr>
            <a:endParaRPr lang="en-GB" dirty="0" smtClean="0"/>
          </a:p>
        </p:txBody>
      </p:sp>
    </p:spTree>
    <p:extLst>
      <p:ext uri="{BB962C8B-B14F-4D97-AF65-F5344CB8AC3E}">
        <p14:creationId xmlns:p14="http://schemas.microsoft.com/office/powerpoint/2010/main" val="2938540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325962" y="423950"/>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Relevant work underway</a:t>
            </a:r>
            <a:r>
              <a:rPr lang="en-GB" sz="2800" b="1" dirty="0" smtClean="0"/>
              <a:t>…..</a:t>
            </a:r>
            <a:endParaRPr lang="en-GB" sz="2800" b="1" dirty="0"/>
          </a:p>
        </p:txBody>
      </p:sp>
      <p:pic>
        <p:nvPicPr>
          <p:cNvPr id="8"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430150" y="1277454"/>
            <a:ext cx="11230643" cy="5109091"/>
          </a:xfrm>
          <a:prstGeom prst="rect">
            <a:avLst/>
          </a:prstGeom>
          <a:ln>
            <a:solidFill>
              <a:schemeClr val="accent1"/>
            </a:solidFill>
          </a:ln>
        </p:spPr>
        <p:txBody>
          <a:bodyPr wrap="square">
            <a:spAutoFit/>
          </a:bodyPr>
          <a:lstStyle/>
          <a:p>
            <a:endParaRPr lang="en-GB" sz="2000" dirty="0" smtClean="0"/>
          </a:p>
          <a:p>
            <a:pPr marL="342900" indent="-342900">
              <a:buFont typeface="Arial" panose="020B0604020202020204" pitchFamily="34" charset="0"/>
              <a:buChar char="•"/>
            </a:pPr>
            <a:r>
              <a:rPr lang="en-GB" sz="2000" dirty="0" smtClean="0"/>
              <a:t>The </a:t>
            </a:r>
            <a:r>
              <a:rPr lang="en-GB" sz="2000" dirty="0"/>
              <a:t>launch of the national 6 Goals Programme in January 2022 reintroduced SAFER and demanded closer integration with Local authority partners to deliver D2RA (Discharge to recover and then Assess</a:t>
            </a:r>
            <a:r>
              <a:rPr lang="en-GB" sz="2000" dirty="0" smtClean="0"/>
              <a:t>).</a:t>
            </a:r>
          </a:p>
          <a:p>
            <a:r>
              <a:rPr lang="en-GB" sz="2000" dirty="0" smtClean="0"/>
              <a:t> </a:t>
            </a:r>
          </a:p>
          <a:p>
            <a:pPr marL="342900" indent="-342900">
              <a:buFont typeface="Arial" panose="020B0604020202020204" pitchFamily="34" charset="0"/>
              <a:buChar char="•"/>
            </a:pPr>
            <a:r>
              <a:rPr lang="en-GB" sz="2000" dirty="0"/>
              <a:t>During January </a:t>
            </a:r>
            <a:r>
              <a:rPr lang="en-GB" sz="2000" dirty="0" smtClean="0"/>
              <a:t>2023, </a:t>
            </a:r>
            <a:r>
              <a:rPr lang="en-GB" sz="2000" dirty="0"/>
              <a:t>Morriston Service group set up a dedicated Optimising patient flow team to tackle the challenge of rolling out the SAFER programme in conjunction with the launch of the AMSR </a:t>
            </a:r>
            <a:r>
              <a:rPr lang="en-GB" sz="2000" dirty="0" smtClean="0"/>
              <a:t>reconfiguration.</a:t>
            </a:r>
          </a:p>
          <a:p>
            <a:pPr marL="800100" lvl="1" indent="-342900">
              <a:buFont typeface="Arial" panose="020B0604020202020204" pitchFamily="34" charset="0"/>
              <a:buChar char="•"/>
            </a:pPr>
            <a:r>
              <a:rPr lang="en-GB" dirty="0"/>
              <a:t>I</a:t>
            </a:r>
            <a:r>
              <a:rPr lang="en-GB" dirty="0" smtClean="0"/>
              <a:t>nvolved </a:t>
            </a:r>
            <a:r>
              <a:rPr lang="en-GB" dirty="0"/>
              <a:t>dedicated presence and focus on each of the 29 wards across the Morriston service group, presenting the methodology of </a:t>
            </a:r>
            <a:r>
              <a:rPr lang="en-GB" dirty="0" smtClean="0"/>
              <a:t>SAFER</a:t>
            </a:r>
          </a:p>
          <a:p>
            <a:pPr lvl="1"/>
            <a:endParaRPr lang="en-GB" sz="1600" dirty="0" smtClean="0"/>
          </a:p>
          <a:p>
            <a:pPr marL="342900" indent="-342900">
              <a:buFont typeface="Arial" panose="020B0604020202020204" pitchFamily="34" charset="0"/>
              <a:buChar char="•"/>
            </a:pPr>
            <a:r>
              <a:rPr lang="en-GB" sz="2000" dirty="0"/>
              <a:t>Signal was also adapted and relaunched to support the roll out and act as the digital “One version of the truth” platform for patient flow. This required the creation of a rolling programme to train ward clerks and receptionists</a:t>
            </a:r>
            <a:r>
              <a:rPr lang="en-GB" sz="2000" dirty="0" smtClean="0"/>
              <a:t>.</a:t>
            </a:r>
          </a:p>
          <a:p>
            <a:pPr marL="800100" lvl="1" indent="-342900">
              <a:buFont typeface="Arial" panose="020B0604020202020204" pitchFamily="34" charset="0"/>
              <a:buChar char="•"/>
            </a:pPr>
            <a:r>
              <a:rPr lang="en-GB" dirty="0"/>
              <a:t>Live data entry and the ability to rely on the “one version of the Truth” – Signal, will enable those responsible for flow management across sites and the Health board to trust the system and make decisions on Admission, Discharges and transfers (ADTs) based on the information in front of </a:t>
            </a:r>
            <a:r>
              <a:rPr lang="en-GB" dirty="0" smtClean="0"/>
              <a:t>them</a:t>
            </a:r>
          </a:p>
          <a:p>
            <a:pPr lvl="1"/>
            <a:endParaRPr lang="en-GB" sz="2000" dirty="0" smtClean="0"/>
          </a:p>
        </p:txBody>
      </p:sp>
    </p:spTree>
    <p:extLst>
      <p:ext uri="{BB962C8B-B14F-4D97-AF65-F5344CB8AC3E}">
        <p14:creationId xmlns:p14="http://schemas.microsoft.com/office/powerpoint/2010/main" val="2642865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256153" y="116378"/>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Risks &amp; Governance</a:t>
            </a:r>
            <a:endParaRPr lang="en-GB" sz="2800" b="1" dirty="0"/>
          </a:p>
        </p:txBody>
      </p:sp>
      <p:sp>
        <p:nvSpPr>
          <p:cNvPr id="2" name="TextBox 1"/>
          <p:cNvSpPr txBox="1"/>
          <p:nvPr/>
        </p:nvSpPr>
        <p:spPr>
          <a:xfrm>
            <a:off x="955964" y="929522"/>
            <a:ext cx="10291156" cy="5478423"/>
          </a:xfrm>
          <a:prstGeom prst="rect">
            <a:avLst/>
          </a:prstGeom>
          <a:noFill/>
          <a:ln>
            <a:solidFill>
              <a:srgbClr val="00B0F0"/>
            </a:solidFill>
          </a:ln>
        </p:spPr>
        <p:txBody>
          <a:bodyPr wrap="square" rtlCol="0">
            <a:spAutoFit/>
          </a:bodyPr>
          <a:lstStyle/>
          <a:p>
            <a:endParaRPr lang="en-GB" dirty="0" smtClean="0"/>
          </a:p>
          <a:p>
            <a:pPr marL="285750" indent="-285750">
              <a:buFont typeface="Arial" panose="020B0604020202020204" pitchFamily="34" charset="0"/>
              <a:buChar char="•"/>
            </a:pPr>
            <a:r>
              <a:rPr lang="en-GB" sz="2000" dirty="0" smtClean="0"/>
              <a:t>During </a:t>
            </a:r>
            <a:r>
              <a:rPr lang="en-GB" sz="2000" dirty="0"/>
              <a:t>the winter months, alongside the emerging local flow schemes, (Continuous </a:t>
            </a:r>
            <a:r>
              <a:rPr lang="en-GB" sz="2000" dirty="0" smtClean="0"/>
              <a:t>Flow Model etc.) </a:t>
            </a:r>
            <a:r>
              <a:rPr lang="en-GB" sz="2000" dirty="0"/>
              <a:t>there will be heightened </a:t>
            </a:r>
            <a:r>
              <a:rPr lang="en-GB" sz="2000" dirty="0" smtClean="0"/>
              <a:t>support </a:t>
            </a:r>
            <a:r>
              <a:rPr lang="en-GB" sz="2000" dirty="0"/>
              <a:t>at ward level to ensure </a:t>
            </a:r>
            <a:r>
              <a:rPr lang="en-GB" sz="2000" dirty="0" smtClean="0"/>
              <a:t>a </a:t>
            </a:r>
            <a:r>
              <a:rPr lang="en-GB" sz="2000" dirty="0"/>
              <a:t>sustainable SAFER solution </a:t>
            </a:r>
            <a:r>
              <a:rPr lang="en-GB" sz="2000" dirty="0" smtClean="0"/>
              <a:t>is delivered</a:t>
            </a:r>
          </a:p>
          <a:p>
            <a:endParaRPr lang="en-GB" dirty="0" smtClean="0"/>
          </a:p>
          <a:p>
            <a:pPr marL="285750" indent="-285750">
              <a:buFont typeface="Arial" panose="020B0604020202020204" pitchFamily="34" charset="0"/>
              <a:buChar char="•"/>
            </a:pPr>
            <a:r>
              <a:rPr lang="en-GB" sz="2000" dirty="0"/>
              <a:t>W</a:t>
            </a:r>
            <a:r>
              <a:rPr lang="en-GB" sz="2000" dirty="0" smtClean="0"/>
              <a:t>ork </a:t>
            </a:r>
            <a:r>
              <a:rPr lang="en-GB" sz="2000" dirty="0"/>
              <a:t>to standardise the approach to discharge planning across the Health Board remains a priority to support the closure of the current action </a:t>
            </a:r>
            <a:r>
              <a:rPr lang="en-GB" sz="2000" dirty="0" smtClean="0"/>
              <a:t>plan</a:t>
            </a:r>
          </a:p>
          <a:p>
            <a:pPr marL="742950" lvl="1" indent="-285750">
              <a:buFont typeface="Arial" panose="020B0604020202020204" pitchFamily="34" charset="0"/>
              <a:buChar char="•"/>
            </a:pPr>
            <a:r>
              <a:rPr lang="en-GB" dirty="0" smtClean="0"/>
              <a:t>Actions </a:t>
            </a:r>
            <a:r>
              <a:rPr lang="en-GB" dirty="0"/>
              <a:t>to improve process can and should be monitored through the newly created SAFER dashboard and can be utilised by Matrons and ward managers to monitor their </a:t>
            </a:r>
            <a:r>
              <a:rPr lang="en-GB" dirty="0" smtClean="0"/>
              <a:t>compliance</a:t>
            </a:r>
          </a:p>
          <a:p>
            <a:pPr lvl="1"/>
            <a:endParaRPr lang="en-GB" dirty="0" smtClean="0"/>
          </a:p>
          <a:p>
            <a:pPr marL="285750" indent="-285750">
              <a:buFont typeface="Arial" panose="020B0604020202020204" pitchFamily="34" charset="0"/>
              <a:buChar char="•"/>
            </a:pPr>
            <a:r>
              <a:rPr lang="en-GB" sz="2000" dirty="0"/>
              <a:t>Safer Discharge Policy has been extended to December 2023 to reflect the launch time of the national All Wales Discharge </a:t>
            </a:r>
            <a:r>
              <a:rPr lang="en-GB" sz="2000" dirty="0" smtClean="0"/>
              <a:t>Policy – national policy will be adapted to ‘fit’ SBUHB</a:t>
            </a:r>
          </a:p>
          <a:p>
            <a:endParaRPr lang="en-GB" dirty="0" smtClean="0"/>
          </a:p>
          <a:p>
            <a:pPr marL="285750" indent="-285750">
              <a:buFont typeface="Arial" panose="020B0604020202020204" pitchFamily="34" charset="0"/>
              <a:buChar char="•"/>
            </a:pPr>
            <a:r>
              <a:rPr lang="en-GB" sz="2000" dirty="0" smtClean="0"/>
              <a:t>Reporting via the </a:t>
            </a:r>
            <a:r>
              <a:rPr lang="en-GB" sz="2000" dirty="0"/>
              <a:t>6 Goals/ Urgent care Board through the 4 Programmes of work for unscheduled care </a:t>
            </a:r>
            <a:r>
              <a:rPr lang="en-GB" sz="2000" dirty="0" smtClean="0"/>
              <a:t>and </a:t>
            </a:r>
            <a:r>
              <a:rPr lang="en-GB" sz="2000" dirty="0"/>
              <a:t>shared </a:t>
            </a:r>
            <a:r>
              <a:rPr lang="en-GB" sz="2000" dirty="0" smtClean="0"/>
              <a:t>with the </a:t>
            </a:r>
            <a:r>
              <a:rPr lang="en-GB" sz="2000" dirty="0"/>
              <a:t>National </a:t>
            </a:r>
            <a:r>
              <a:rPr lang="en-GB" sz="2000" dirty="0" smtClean="0"/>
              <a:t>Executive </a:t>
            </a:r>
            <a:r>
              <a:rPr lang="en-GB" sz="2000" dirty="0"/>
              <a:t>– Optimal Patient flow </a:t>
            </a:r>
            <a:r>
              <a:rPr lang="en-GB" sz="2000" dirty="0" smtClean="0"/>
              <a:t>work-streams</a:t>
            </a:r>
          </a:p>
          <a:p>
            <a:endParaRPr lang="en-GB" dirty="0"/>
          </a:p>
          <a:p>
            <a:pPr marL="285750" indent="-285750">
              <a:buFont typeface="Arial" panose="020B0604020202020204" pitchFamily="34" charset="0"/>
              <a:buChar char="•"/>
            </a:pPr>
            <a:r>
              <a:rPr lang="en-GB" sz="2000" dirty="0" smtClean="0"/>
              <a:t>SAFER performance of each ward can be monitored through SAFER dashboard</a:t>
            </a:r>
            <a:endParaRPr lang="en-GB" sz="2000" dirty="0"/>
          </a:p>
          <a:p>
            <a:endParaRPr lang="en-GB" dirty="0"/>
          </a:p>
        </p:txBody>
      </p:sp>
    </p:spTree>
    <p:extLst>
      <p:ext uri="{BB962C8B-B14F-4D97-AF65-F5344CB8AC3E}">
        <p14:creationId xmlns:p14="http://schemas.microsoft.com/office/powerpoint/2010/main" val="648026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213" y="640794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10"/>
          <p:cNvSpPr/>
          <p:nvPr/>
        </p:nvSpPr>
        <p:spPr>
          <a:xfrm>
            <a:off x="1359213" y="399011"/>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Summary and n</a:t>
            </a:r>
            <a:r>
              <a:rPr lang="en-GB" sz="2800" b="1" dirty="0" smtClean="0"/>
              <a:t>ext </a:t>
            </a:r>
            <a:r>
              <a:rPr lang="en-GB" sz="2800" b="1" dirty="0" smtClean="0"/>
              <a:t>steps</a:t>
            </a:r>
            <a:endParaRPr lang="en-GB" sz="2800" b="1" dirty="0"/>
          </a:p>
        </p:txBody>
      </p:sp>
      <p:sp>
        <p:nvSpPr>
          <p:cNvPr id="2" name="TextBox 1"/>
          <p:cNvSpPr txBox="1"/>
          <p:nvPr/>
        </p:nvSpPr>
        <p:spPr>
          <a:xfrm>
            <a:off x="933145" y="1300795"/>
            <a:ext cx="10291156" cy="4955203"/>
          </a:xfrm>
          <a:prstGeom prst="rect">
            <a:avLst/>
          </a:prstGeom>
          <a:noFill/>
          <a:ln>
            <a:solidFill>
              <a:srgbClr val="00B0F0"/>
            </a:solidFill>
          </a:ln>
        </p:spPr>
        <p:txBody>
          <a:bodyPr wrap="square" rtlCol="0">
            <a:spAutoFit/>
          </a:bodyPr>
          <a:lstStyle/>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sz="2000" dirty="0" smtClean="0"/>
              <a:t>National </a:t>
            </a:r>
            <a:r>
              <a:rPr lang="en-GB" sz="2000" dirty="0"/>
              <a:t>perspective is that Swansea Bay is leading Discharge planning transformation through the embedding of SAFER with Signal and has been identified as an exemplar for how digital solutions for patient flow can help transform ward to board reporting</a:t>
            </a:r>
            <a:r>
              <a:rPr lang="en-GB" sz="2000" dirty="0" smtClean="0"/>
              <a:t>.</a:t>
            </a:r>
          </a:p>
          <a:p>
            <a:endParaRPr lang="en-GB" sz="2000" dirty="0" smtClean="0"/>
          </a:p>
          <a:p>
            <a:pPr marL="285750" indent="-285750">
              <a:buFont typeface="Arial" panose="020B0604020202020204" pitchFamily="34" charset="0"/>
              <a:buChar char="•"/>
            </a:pPr>
            <a:r>
              <a:rPr lang="en-GB" sz="2000" dirty="0" smtClean="0"/>
              <a:t>To support </a:t>
            </a:r>
            <a:r>
              <a:rPr lang="en-GB" sz="2000" dirty="0"/>
              <a:t>the delivery of improved patient flow following the success of Phase 1 roll </a:t>
            </a:r>
            <a:r>
              <a:rPr lang="en-GB" sz="2000" dirty="0" smtClean="0"/>
              <a:t>across all service groups</a:t>
            </a:r>
          </a:p>
          <a:p>
            <a:endParaRPr lang="en-GB" sz="2000" dirty="0" smtClean="0"/>
          </a:p>
          <a:p>
            <a:pPr marL="285750" indent="-285750">
              <a:buFont typeface="Arial" panose="020B0604020202020204" pitchFamily="34" charset="0"/>
              <a:buChar char="•"/>
            </a:pPr>
            <a:r>
              <a:rPr lang="en-GB" sz="2000" dirty="0"/>
              <a:t>W</a:t>
            </a:r>
            <a:r>
              <a:rPr lang="en-GB" sz="2000" dirty="0" smtClean="0"/>
              <a:t>ork </a:t>
            </a:r>
            <a:r>
              <a:rPr lang="en-GB" sz="2000" dirty="0"/>
              <a:t>will remain with the Optimising patient flow Improvement team reporting to the 6 Goals Urgent and Emergency care </a:t>
            </a:r>
            <a:r>
              <a:rPr lang="en-GB" sz="2000" dirty="0" smtClean="0"/>
              <a:t>Board</a:t>
            </a:r>
          </a:p>
          <a:p>
            <a:endParaRPr lang="en-GB" sz="2000" dirty="0" smtClean="0"/>
          </a:p>
          <a:p>
            <a:pPr marL="285750" indent="-285750">
              <a:buFont typeface="Arial" panose="020B0604020202020204" pitchFamily="34" charset="0"/>
              <a:buChar char="•"/>
            </a:pPr>
            <a:r>
              <a:rPr lang="en-GB" sz="2000" dirty="0"/>
              <a:t>The improvement team will review the current action plans and update the entries/comments to reflect changes to discharge planning and practices, and the revised SAFER principles. </a:t>
            </a:r>
            <a:r>
              <a:rPr lang="en-GB" sz="2000" dirty="0" smtClean="0"/>
              <a:t>Team to continue </a:t>
            </a:r>
            <a:r>
              <a:rPr lang="en-GB" sz="2000" dirty="0"/>
              <a:t>to work with the Head of Compliance to provide full and timely updates to the Audit </a:t>
            </a:r>
            <a:r>
              <a:rPr lang="en-GB" sz="2000" dirty="0" smtClean="0"/>
              <a:t>Tracker</a:t>
            </a:r>
          </a:p>
          <a:p>
            <a:endParaRPr lang="en-GB" dirty="0" smtClean="0"/>
          </a:p>
        </p:txBody>
      </p:sp>
    </p:spTree>
    <p:extLst>
      <p:ext uri="{BB962C8B-B14F-4D97-AF65-F5344CB8AC3E}">
        <p14:creationId xmlns:p14="http://schemas.microsoft.com/office/powerpoint/2010/main" val="1286777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40" descr="A picture containing drawing&#10;&#10;Description automatically generat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6464" y="6253115"/>
            <a:ext cx="11049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26D9DB32-6F7D-4FE1-B116-091DFCB51F44}"/>
              </a:ext>
            </a:extLst>
          </p:cNvPr>
          <p:cNvSpPr txBox="1"/>
          <p:nvPr/>
        </p:nvSpPr>
        <p:spPr>
          <a:xfrm>
            <a:off x="704232" y="1430825"/>
            <a:ext cx="10800270" cy="4616648"/>
          </a:xfrm>
          <a:prstGeom prst="rect">
            <a:avLst/>
          </a:prstGeom>
          <a:noFill/>
          <a:ln>
            <a:solidFill>
              <a:schemeClr val="accent1">
                <a:lumMod val="75000"/>
              </a:schemeClr>
            </a:solidFill>
          </a:ln>
        </p:spPr>
        <p:txBody>
          <a:bodyPr wrap="square" lIns="91440" tIns="45720" rIns="91440" bIns="45720" rtlCol="0" anchor="t">
            <a:spAutoFit/>
          </a:bodyPr>
          <a:lstStyle/>
          <a:p>
            <a:pPr>
              <a:defRPr/>
            </a:pPr>
            <a:r>
              <a:rPr lang="en-GB" sz="2400" dirty="0">
                <a:latin typeface="Calibri" panose="020F0502020204030204"/>
                <a:cs typeface="Calibri"/>
              </a:rPr>
              <a:t>Thank you for </a:t>
            </a:r>
            <a:r>
              <a:rPr lang="en-GB" sz="2400" dirty="0" smtClean="0">
                <a:latin typeface="Calibri" panose="020F0502020204030204"/>
                <a:cs typeface="Calibri"/>
              </a:rPr>
              <a:t>listening…….happy </a:t>
            </a:r>
            <a:r>
              <a:rPr lang="en-GB" sz="2400" dirty="0">
                <a:latin typeface="Calibri" panose="020F0502020204030204"/>
                <a:cs typeface="Calibri"/>
              </a:rPr>
              <a:t>to take any questions. </a:t>
            </a:r>
            <a:endParaRPr lang="en-US" sz="2400" b="0" i="0" u="none" strike="noStrike" kern="1200" cap="none" spc="0" normalizeH="0" baseline="0" noProof="0" dirty="0">
              <a:ln>
                <a:noFill/>
              </a:ln>
              <a:effectLst/>
              <a:uLnTx/>
              <a:uFillTx/>
              <a:latin typeface="Calibri" panose="020F0502020204030204"/>
              <a:cs typeface="Calibri" panose="020F0502020204030204"/>
            </a:endParaRPr>
          </a:p>
          <a:p>
            <a:pPr marR="0" lvl="0" algn="l" defTabSz="914400">
              <a:lnSpc>
                <a:spcPct val="100000"/>
              </a:lnSpc>
              <a:spcBef>
                <a:spcPts val="0"/>
              </a:spcBef>
              <a:spcAft>
                <a:spcPts val="0"/>
              </a:spcAft>
              <a:buClrTx/>
              <a:buSzTx/>
              <a:tabLst/>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a:p>
            <a:pPr>
              <a:defRPr/>
            </a:pPr>
            <a:endParaRPr lang="en-GB" dirty="0">
              <a:latin typeface="Calibri" panose="020F0502020204030204"/>
              <a:cs typeface="Calibri" panose="020F0502020204030204"/>
            </a:endParaRPr>
          </a:p>
        </p:txBody>
      </p:sp>
      <p:pic>
        <p:nvPicPr>
          <p:cNvPr id="17" name="Picture 2">
            <a:extLst>
              <a:ext uri="{FF2B5EF4-FFF2-40B4-BE49-F238E27FC236}">
                <a16:creationId xmlns:a16="http://schemas.microsoft.com/office/drawing/2014/main" id="{A8FA0557-A28F-1131-AF16-FCC1AC7765E1}"/>
              </a:ext>
            </a:extLst>
          </p:cNvPr>
          <p:cNvPicPr>
            <a:picLocks noChangeAspect="1"/>
          </p:cNvPicPr>
          <p:nvPr/>
        </p:nvPicPr>
        <p:blipFill>
          <a:blip r:embed="rId3"/>
          <a:stretch>
            <a:fillRect/>
          </a:stretch>
        </p:blipFill>
        <p:spPr>
          <a:xfrm>
            <a:off x="3848681" y="2012690"/>
            <a:ext cx="3915406" cy="3915406"/>
          </a:xfrm>
          <a:prstGeom prst="rect">
            <a:avLst/>
          </a:prstGeom>
        </p:spPr>
      </p:pic>
      <p:sp>
        <p:nvSpPr>
          <p:cNvPr id="6" name="Rounded Rectangle 5"/>
          <p:cNvSpPr/>
          <p:nvPr/>
        </p:nvSpPr>
        <p:spPr>
          <a:xfrm>
            <a:off x="1289404" y="553868"/>
            <a:ext cx="9439020" cy="749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Questions and answers</a:t>
            </a:r>
            <a:endParaRPr lang="en-GB" sz="2800" b="1" dirty="0"/>
          </a:p>
        </p:txBody>
      </p:sp>
    </p:spTree>
    <p:extLst>
      <p:ext uri="{BB962C8B-B14F-4D97-AF65-F5344CB8AC3E}">
        <p14:creationId xmlns:p14="http://schemas.microsoft.com/office/powerpoint/2010/main" val="562683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c6335a7215ed5c8c2eb549f56edd1355">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9828139e39d04b65d25fba649a3e2cda"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element ref="ns4:MediaServiceLocation"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7E6E16-6E1C-4BE0-8BCD-C316E604EB54}">
  <ds:schemaRefs>
    <ds:schemaRef ds:uri="http://schemas.microsoft.com/sharepoint/v3/contenttype/forms"/>
  </ds:schemaRefs>
</ds:datastoreItem>
</file>

<file path=customXml/itemProps2.xml><?xml version="1.0" encoding="utf-8"?>
<ds:datastoreItem xmlns:ds="http://schemas.openxmlformats.org/officeDocument/2006/customXml" ds:itemID="{4E3F8C8A-D526-4A8F-A9E5-6520B99EA40F}">
  <ds:schemaRefs>
    <ds:schemaRef ds:uri="http://schemas.openxmlformats.org/package/2006/metadata/core-properties"/>
    <ds:schemaRef ds:uri="http://purl.org/dc/elements/1.1/"/>
    <ds:schemaRef ds:uri="http://www.w3.org/XML/1998/namespace"/>
    <ds:schemaRef ds:uri="http://schemas.microsoft.com/office/2006/documentManagement/types"/>
    <ds:schemaRef ds:uri="http://schemas.microsoft.com/office/infopath/2007/PartnerControls"/>
    <ds:schemaRef ds:uri="http://purl.org/dc/dcmitype/"/>
    <ds:schemaRef ds:uri="http://schemas.microsoft.com/office/2006/metadata/properties"/>
    <ds:schemaRef ds:uri="2795bbee-07b4-4e79-98d8-0419d9871cad"/>
    <ds:schemaRef ds:uri="258d5018-feb4-45ec-8043-ac7152467c64"/>
    <ds:schemaRef ds:uri="http://purl.org/dc/terms/"/>
  </ds:schemaRefs>
</ds:datastoreItem>
</file>

<file path=customXml/itemProps3.xml><?xml version="1.0" encoding="utf-8"?>
<ds:datastoreItem xmlns:ds="http://schemas.openxmlformats.org/officeDocument/2006/customXml" ds:itemID="{9E71BFDC-10B9-47DC-9C4A-078282722A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855</TotalTime>
  <Words>812</Words>
  <Application>Microsoft Office PowerPoint</Application>
  <PresentationFormat>Widescreen</PresentationFormat>
  <Paragraphs>73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Elwell (SBU - Hospital Management Team)</dc:creator>
  <cp:lastModifiedBy>Lee Elwell (SBU - Hospital Management Team)</cp:lastModifiedBy>
  <cp:revision>58</cp:revision>
  <dcterms:created xsi:type="dcterms:W3CDTF">2023-07-31T14:23:40Z</dcterms:created>
  <dcterms:modified xsi:type="dcterms:W3CDTF">2023-10-27T12:47:15Z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