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Lst>
  <p:notesMasterIdLst>
    <p:notesMasterId r:id="rId31"/>
  </p:notesMasterIdLst>
  <p:handoutMasterIdLst>
    <p:handoutMasterId r:id="rId32"/>
  </p:handoutMasterIdLst>
  <p:sldIdLst>
    <p:sldId id="343" r:id="rId10"/>
    <p:sldId id="360" r:id="rId11"/>
    <p:sldId id="359" r:id="rId12"/>
    <p:sldId id="339" r:id="rId13"/>
    <p:sldId id="340" r:id="rId14"/>
    <p:sldId id="341" r:id="rId15"/>
    <p:sldId id="342" r:id="rId16"/>
    <p:sldId id="344" r:id="rId17"/>
    <p:sldId id="345" r:id="rId18"/>
    <p:sldId id="348" r:id="rId19"/>
    <p:sldId id="349" r:id="rId20"/>
    <p:sldId id="350" r:id="rId21"/>
    <p:sldId id="351" r:id="rId22"/>
    <p:sldId id="352" r:id="rId23"/>
    <p:sldId id="353" r:id="rId24"/>
    <p:sldId id="354" r:id="rId25"/>
    <p:sldId id="355" r:id="rId26"/>
    <p:sldId id="356" r:id="rId27"/>
    <p:sldId id="357" r:id="rId28"/>
    <p:sldId id="358" r:id="rId29"/>
    <p:sldId id="337" r:id="rId30"/>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CB1D1A-3082-BC72-0CAE-30C20B314586}" name="Darren Griffiths (Swansea Bay UHB - Finance)" initials="DG" userId="S::Darren.Griffiths@wales.nhs.uk::4605e2e0-c12f-4e53-a99c-4bca6faf100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B0DE"/>
    <a:srgbClr val="00BC62"/>
    <a:srgbClr val="F1D2FE"/>
    <a:srgbClr val="CE3636"/>
    <a:srgbClr val="1F355E"/>
    <a:srgbClr val="181924"/>
    <a:srgbClr val="9E4ECA"/>
    <a:srgbClr val="FFD550"/>
    <a:srgbClr val="325A8A"/>
    <a:srgbClr val="F8C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8" autoAdjust="0"/>
    <p:restoredTop sz="94770"/>
  </p:normalViewPr>
  <p:slideViewPr>
    <p:cSldViewPr>
      <p:cViewPr>
        <p:scale>
          <a:sx n="70" d="100"/>
          <a:sy n="70" d="100"/>
        </p:scale>
        <p:origin x="516" y="78"/>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McLennan (Swansea Bay UHB - Finance)" userId="9d12c3c7-ac05-47d3-a09b-043807bde9f9" providerId="ADAL" clId="{683F7B21-2D2A-4FF0-9298-3F8ACAE3081C}"/>
    <pc:docChg chg="modSld">
      <pc:chgData name="Alison McLennan (Swansea Bay UHB - Finance)" userId="9d12c3c7-ac05-47d3-a09b-043807bde9f9" providerId="ADAL" clId="{683F7B21-2D2A-4FF0-9298-3F8ACAE3081C}" dt="2026-05-12T16:38:15.494" v="7" actId="20577"/>
      <pc:docMkLst>
        <pc:docMk/>
      </pc:docMkLst>
      <pc:sldChg chg="modSp mod">
        <pc:chgData name="Alison McLennan (Swansea Bay UHB - Finance)" userId="9d12c3c7-ac05-47d3-a09b-043807bde9f9" providerId="ADAL" clId="{683F7B21-2D2A-4FF0-9298-3F8ACAE3081C}" dt="2026-05-12T16:38:15.494" v="7" actId="20577"/>
        <pc:sldMkLst>
          <pc:docMk/>
          <pc:sldMk cId="908515124" sldId="341"/>
        </pc:sldMkLst>
        <pc:spChg chg="mod">
          <ac:chgData name="Alison McLennan (Swansea Bay UHB - Finance)" userId="9d12c3c7-ac05-47d3-a09b-043807bde9f9" providerId="ADAL" clId="{683F7B21-2D2A-4FF0-9298-3F8ACAE3081C}" dt="2026-05-12T16:38:15.494" v="7" actId="20577"/>
          <ac:spMkLst>
            <pc:docMk/>
            <pc:sldMk cId="908515124" sldId="341"/>
            <ac:spMk id="3" creationId="{7E14AA7D-4A86-98B4-7A3D-30D352911ED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5-26/Accounts%20Presentation/2025-26/Graphs%20for%20the%20Accounts%20Presentation%2025-2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5-26/Accounts%20Presentation/2025-26/Graphs%20for%20the%20Accounts%20Presentation%2025-26.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5-26/Accounts%20Presentation/2025-26/Graphs%20for%20the%20Accounts%20Presentation%2025-26.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https://sbushare.cymru.nhs.uk/sites/Finance/Corp/Acc/FTO/Annual%20Accounts%20Working%20Papers/2025-26/Accounts%20Presentation/2025-26/Graphs%20for%20the%20Accounts%20Presentation%2025-26.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749622832578998"/>
          <c:y val="0.18018018018018017"/>
          <c:w val="0.83143746228397353"/>
          <c:h val="0.59735804523206093"/>
        </c:manualLayout>
      </c:layout>
      <c:barChart>
        <c:barDir val="col"/>
        <c:grouping val="clustered"/>
        <c:varyColors val="0"/>
        <c:ser>
          <c:idx val="0"/>
          <c:order val="0"/>
          <c:tx>
            <c:strRef>
              <c:f>'Slide 9'!$A$5</c:f>
              <c:strCache>
                <c:ptCount val="1"/>
                <c:pt idx="0">
                  <c:v>2025-26 £000</c:v>
                </c:pt>
              </c:strCache>
            </c:strRef>
          </c:tx>
          <c:spPr>
            <a:solidFill>
              <a:schemeClr val="accent1"/>
            </a:solidFill>
            <a:ln>
              <a:noFill/>
            </a:ln>
            <a:effectLst/>
          </c:spPr>
          <c:invertIfNegative val="0"/>
          <c:cat>
            <c:strRef>
              <c:f>'Slide 9'!$B$3:$D$4</c:f>
              <c:strCache>
                <c:ptCount val="3"/>
                <c:pt idx="0">
                  <c:v>Expenditure on Primary Healthcare Services (£000)</c:v>
                </c:pt>
                <c:pt idx="1">
                  <c:v>Expenditure on Healthcare from other providers (£000)</c:v>
                </c:pt>
                <c:pt idx="2">
                  <c:v>Expenditure on Hospital and Community Services (£000)</c:v>
                </c:pt>
              </c:strCache>
            </c:strRef>
          </c:cat>
          <c:val>
            <c:numRef>
              <c:f>'Slide 9'!$B$5:$D$5</c:f>
              <c:numCache>
                <c:formatCode>_-* #,##0_-;\-* #,##0_-;_-* "-"??_-;_-@_-</c:formatCode>
                <c:ptCount val="3"/>
                <c:pt idx="0">
                  <c:v>242880</c:v>
                </c:pt>
                <c:pt idx="1">
                  <c:v>347354</c:v>
                </c:pt>
                <c:pt idx="2">
                  <c:v>1224348</c:v>
                </c:pt>
              </c:numCache>
            </c:numRef>
          </c:val>
          <c:extLst>
            <c:ext xmlns:c16="http://schemas.microsoft.com/office/drawing/2014/chart" uri="{C3380CC4-5D6E-409C-BE32-E72D297353CC}">
              <c16:uniqueId val="{00000000-4D86-48AB-BDEB-F5F948D34A5A}"/>
            </c:ext>
          </c:extLst>
        </c:ser>
        <c:ser>
          <c:idx val="1"/>
          <c:order val="1"/>
          <c:tx>
            <c:strRef>
              <c:f>'Slide 9'!$A$6</c:f>
              <c:strCache>
                <c:ptCount val="1"/>
                <c:pt idx="0">
                  <c:v>2024-25 £000</c:v>
                </c:pt>
              </c:strCache>
            </c:strRef>
          </c:tx>
          <c:spPr>
            <a:solidFill>
              <a:schemeClr val="accent2"/>
            </a:solidFill>
            <a:ln>
              <a:noFill/>
            </a:ln>
            <a:effectLst/>
          </c:spPr>
          <c:invertIfNegative val="0"/>
          <c:cat>
            <c:strRef>
              <c:f>'Slide 9'!$B$3:$D$4</c:f>
              <c:strCache>
                <c:ptCount val="3"/>
                <c:pt idx="0">
                  <c:v>Expenditure on Primary Healthcare Services (£000)</c:v>
                </c:pt>
                <c:pt idx="1">
                  <c:v>Expenditure on Healthcare from other providers (£000)</c:v>
                </c:pt>
                <c:pt idx="2">
                  <c:v>Expenditure on Hospital and Community Services (£000)</c:v>
                </c:pt>
              </c:strCache>
            </c:strRef>
          </c:cat>
          <c:val>
            <c:numRef>
              <c:f>'Slide 9'!$B$6:$D$6</c:f>
              <c:numCache>
                <c:formatCode>_-* #,##0_-;\-* #,##0_-;_-* "-"??_-;_-@_-</c:formatCode>
                <c:ptCount val="3"/>
                <c:pt idx="0">
                  <c:v>227548</c:v>
                </c:pt>
                <c:pt idx="1">
                  <c:v>335625</c:v>
                </c:pt>
                <c:pt idx="2">
                  <c:v>1178190</c:v>
                </c:pt>
              </c:numCache>
            </c:numRef>
          </c:val>
          <c:extLst>
            <c:ext xmlns:c16="http://schemas.microsoft.com/office/drawing/2014/chart" uri="{C3380CC4-5D6E-409C-BE32-E72D297353CC}">
              <c16:uniqueId val="{00000001-4D86-48AB-BDEB-F5F948D34A5A}"/>
            </c:ext>
          </c:extLst>
        </c:ser>
        <c:ser>
          <c:idx val="2"/>
          <c:order val="2"/>
          <c:tx>
            <c:strRef>
              <c:f>'Slide 9'!$A$7</c:f>
              <c:strCache>
                <c:ptCount val="1"/>
                <c:pt idx="0">
                  <c:v>2023-24 £000</c:v>
                </c:pt>
              </c:strCache>
            </c:strRef>
          </c:tx>
          <c:spPr>
            <a:solidFill>
              <a:schemeClr val="accent1">
                <a:lumMod val="75000"/>
              </a:schemeClr>
            </a:solidFill>
            <a:ln>
              <a:solidFill>
                <a:sysClr val="windowText" lastClr="000000"/>
              </a:solidFill>
            </a:ln>
            <a:effectLst/>
          </c:spPr>
          <c:invertIfNegative val="0"/>
          <c:cat>
            <c:strRef>
              <c:f>'Slide 9'!$B$3:$D$4</c:f>
              <c:strCache>
                <c:ptCount val="3"/>
                <c:pt idx="0">
                  <c:v>Expenditure on Primary Healthcare Services (£000)</c:v>
                </c:pt>
                <c:pt idx="1">
                  <c:v>Expenditure on Healthcare from other providers (£000)</c:v>
                </c:pt>
                <c:pt idx="2">
                  <c:v>Expenditure on Hospital and Community Services (£000)</c:v>
                </c:pt>
              </c:strCache>
            </c:strRef>
          </c:cat>
          <c:val>
            <c:numRef>
              <c:f>'Slide 9'!$B$7:$D$7</c:f>
              <c:numCache>
                <c:formatCode>_-* #,##0_-;\-* #,##0_-;_-* "-"??_-;_-@_-</c:formatCode>
                <c:ptCount val="3"/>
                <c:pt idx="0">
                  <c:v>213437</c:v>
                </c:pt>
                <c:pt idx="1">
                  <c:v>309640</c:v>
                </c:pt>
                <c:pt idx="2">
                  <c:v>1073680</c:v>
                </c:pt>
              </c:numCache>
            </c:numRef>
          </c:val>
          <c:extLst>
            <c:ext xmlns:c16="http://schemas.microsoft.com/office/drawing/2014/chart" uri="{C3380CC4-5D6E-409C-BE32-E72D297353CC}">
              <c16:uniqueId val="{00000002-4D86-48AB-BDEB-F5F948D34A5A}"/>
            </c:ext>
          </c:extLst>
        </c:ser>
        <c:dLbls>
          <c:showLegendKey val="0"/>
          <c:showVal val="0"/>
          <c:showCatName val="0"/>
          <c:showSerName val="0"/>
          <c:showPercent val="0"/>
          <c:showBubbleSize val="0"/>
        </c:dLbls>
        <c:gapWidth val="150"/>
        <c:axId val="211478424"/>
        <c:axId val="211466944"/>
        <c:extLst/>
      </c:barChart>
      <c:catAx>
        <c:axId val="21147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1466944"/>
        <c:crosses val="autoZero"/>
        <c:auto val="1"/>
        <c:lblAlgn val="ctr"/>
        <c:lblOffset val="100"/>
        <c:noMultiLvlLbl val="0"/>
      </c:catAx>
      <c:valAx>
        <c:axId val="211466944"/>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1147842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496189516743702E-2"/>
          <c:y val="2.8841857483752325E-2"/>
          <c:w val="0.93150381048325626"/>
          <c:h val="0.859753913096304"/>
        </c:manualLayout>
      </c:layout>
      <c:barChart>
        <c:barDir val="col"/>
        <c:grouping val="clustered"/>
        <c:varyColors val="0"/>
        <c:ser>
          <c:idx val="0"/>
          <c:order val="0"/>
          <c:tx>
            <c:strRef>
              <c:f>'Slide 10'!$A$2</c:f>
              <c:strCache>
                <c:ptCount val="1"/>
                <c:pt idx="0">
                  <c:v>2025-26 £000</c:v>
                </c:pt>
              </c:strCache>
            </c:strRef>
          </c:tx>
          <c:spPr>
            <a:solidFill>
              <a:schemeClr val="accent1"/>
            </a:solidFill>
            <a:ln>
              <a:noFill/>
            </a:ln>
            <a:effectLst/>
          </c:spPr>
          <c:invertIfNegative val="0"/>
          <c:cat>
            <c:strRef>
              <c:f>'Slide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'Slide 10'!$B$2:$G$2</c:f>
              <c:numCache>
                <c:formatCode>0,000</c:formatCode>
                <c:ptCount val="6"/>
                <c:pt idx="0">
                  <c:v>80827</c:v>
                </c:pt>
                <c:pt idx="1">
                  <c:v>19365</c:v>
                </c:pt>
                <c:pt idx="2">
                  <c:v>32549</c:v>
                </c:pt>
                <c:pt idx="3">
                  <c:v>9693</c:v>
                </c:pt>
                <c:pt idx="4" formatCode="000">
                  <c:v>11045</c:v>
                </c:pt>
                <c:pt idx="5">
                  <c:v>89401</c:v>
                </c:pt>
              </c:numCache>
            </c:numRef>
          </c:val>
          <c:extLst>
            <c:ext xmlns:c16="http://schemas.microsoft.com/office/drawing/2014/chart" uri="{C3380CC4-5D6E-409C-BE32-E72D297353CC}">
              <c16:uniqueId val="{00000000-1A3F-41B5-B1A4-8C0C9D67D645}"/>
            </c:ext>
          </c:extLst>
        </c:ser>
        <c:ser>
          <c:idx val="1"/>
          <c:order val="1"/>
          <c:tx>
            <c:strRef>
              <c:f>'Slide 10'!$A$3</c:f>
              <c:strCache>
                <c:ptCount val="1"/>
                <c:pt idx="0">
                  <c:v>2024-25 £000</c:v>
                </c:pt>
              </c:strCache>
            </c:strRef>
          </c:tx>
          <c:spPr>
            <a:solidFill>
              <a:schemeClr val="accent2"/>
            </a:solidFill>
            <a:ln>
              <a:noFill/>
            </a:ln>
            <a:effectLst/>
          </c:spPr>
          <c:invertIfNegative val="0"/>
          <c:cat>
            <c:strRef>
              <c:f>'Slide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'Slide 10'!$B$3:$G$3</c:f>
              <c:numCache>
                <c:formatCode>0,000</c:formatCode>
                <c:ptCount val="6"/>
                <c:pt idx="0">
                  <c:v>80023</c:v>
                </c:pt>
                <c:pt idx="1">
                  <c:v>19536</c:v>
                </c:pt>
                <c:pt idx="2">
                  <c:v>31392</c:v>
                </c:pt>
                <c:pt idx="3">
                  <c:v>8181</c:v>
                </c:pt>
                <c:pt idx="4" formatCode="000">
                  <c:v>3316</c:v>
                </c:pt>
                <c:pt idx="5">
                  <c:v>85101</c:v>
                </c:pt>
              </c:numCache>
            </c:numRef>
          </c:val>
          <c:extLst>
            <c:ext xmlns:c16="http://schemas.microsoft.com/office/drawing/2014/chart" uri="{C3380CC4-5D6E-409C-BE32-E72D297353CC}">
              <c16:uniqueId val="{00000001-1A3F-41B5-B1A4-8C0C9D67D645}"/>
            </c:ext>
          </c:extLst>
        </c:ser>
        <c:ser>
          <c:idx val="2"/>
          <c:order val="2"/>
          <c:tx>
            <c:strRef>
              <c:f>'Slide 10'!$A$4</c:f>
              <c:strCache>
                <c:ptCount val="1"/>
                <c:pt idx="0">
                  <c:v>2023-24 £000</c:v>
                </c:pt>
              </c:strCache>
            </c:strRef>
          </c:tx>
          <c:spPr>
            <a:solidFill>
              <a:schemeClr val="accent1">
                <a:lumMod val="75000"/>
              </a:schemeClr>
            </a:solidFill>
            <a:ln w="6350">
              <a:solidFill>
                <a:sysClr val="windowText" lastClr="000000"/>
              </a:solidFill>
            </a:ln>
            <a:effectLst/>
          </c:spPr>
          <c:invertIfNegative val="0"/>
          <c:cat>
            <c:strRef>
              <c:f>'Slide 10'!$B$1:$G$1</c:f>
              <c:strCache>
                <c:ptCount val="6"/>
                <c:pt idx="0">
                  <c:v>General Medical Services</c:v>
                </c:pt>
                <c:pt idx="1">
                  <c:v>Pharmaceutical Services</c:v>
                </c:pt>
                <c:pt idx="2">
                  <c:v>General Dental Services</c:v>
                </c:pt>
                <c:pt idx="3">
                  <c:v>General Opthalmic Services</c:v>
                </c:pt>
                <c:pt idx="4">
                  <c:v>Other Primary Health Care Exp.</c:v>
                </c:pt>
                <c:pt idx="5">
                  <c:v>Prescribed drugs &amp; appliances</c:v>
                </c:pt>
              </c:strCache>
            </c:strRef>
          </c:cat>
          <c:val>
            <c:numRef>
              <c:f>'Slide 10'!$B$4:$G$4</c:f>
              <c:numCache>
                <c:formatCode>0,000</c:formatCode>
                <c:ptCount val="6"/>
                <c:pt idx="0">
                  <c:v>73518</c:v>
                </c:pt>
                <c:pt idx="1">
                  <c:v>17684</c:v>
                </c:pt>
                <c:pt idx="2">
                  <c:v>30538</c:v>
                </c:pt>
                <c:pt idx="3">
                  <c:v>5919</c:v>
                </c:pt>
                <c:pt idx="4" formatCode="000">
                  <c:v>1428</c:v>
                </c:pt>
                <c:pt idx="5">
                  <c:v>84350</c:v>
                </c:pt>
              </c:numCache>
            </c:numRef>
          </c:val>
          <c:extLst>
            <c:ext xmlns:c16="http://schemas.microsoft.com/office/drawing/2014/chart" uri="{C3380CC4-5D6E-409C-BE32-E72D297353CC}">
              <c16:uniqueId val="{00000002-1A3F-41B5-B1A4-8C0C9D67D645}"/>
            </c:ext>
          </c:extLst>
        </c:ser>
        <c:dLbls>
          <c:showLegendKey val="0"/>
          <c:showVal val="0"/>
          <c:showCatName val="0"/>
          <c:showSerName val="0"/>
          <c:showPercent val="0"/>
          <c:showBubbleSize val="0"/>
        </c:dLbls>
        <c:gapWidth val="150"/>
        <c:axId val="496286104"/>
        <c:axId val="327633696"/>
      </c:barChart>
      <c:catAx>
        <c:axId val="496286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7633696"/>
        <c:crosses val="autoZero"/>
        <c:auto val="1"/>
        <c:lblAlgn val="ctr"/>
        <c:lblOffset val="100"/>
        <c:noMultiLvlLbl val="0"/>
      </c:catAx>
      <c:valAx>
        <c:axId val="327633696"/>
        <c:scaling>
          <c:orientation val="minMax"/>
          <c:max val="110000"/>
          <c:min val="0"/>
        </c:scaling>
        <c:delete val="0"/>
        <c:axPos val="l"/>
        <c:majorGridlines>
          <c:spPr>
            <a:ln w="9525" cap="flat" cmpd="sng" algn="ctr">
              <a:solidFill>
                <a:schemeClr val="tx1">
                  <a:lumMod val="15000"/>
                  <a:lumOff val="85000"/>
                </a:schemeClr>
              </a:solidFill>
              <a:round/>
            </a:ln>
            <a:effectLst/>
          </c:spPr>
        </c:majorGridlines>
        <c:numFmt formatCode="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10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'Slide 11'!$A$2</c:f>
              <c:strCache>
                <c:ptCount val="1"/>
                <c:pt idx="0">
                  <c:v>2025-26 £000</c:v>
                </c:pt>
              </c:strCache>
            </c:strRef>
          </c:tx>
          <c:spPr>
            <a:solidFill>
              <a:schemeClr val="accent1"/>
            </a:solidFill>
            <a:ln>
              <a:noFill/>
            </a:ln>
            <a:effectLst/>
          </c:spPr>
          <c:invertIfNegative val="0"/>
          <c:cat>
            <c:strRef>
              <c:f>'Slide 11'!$B$1:$K$1</c:f>
              <c:strCache>
                <c:ptCount val="10"/>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NWJCC</c:v>
                </c:pt>
                <c:pt idx="5">
                  <c:v>Local Authorities </c:v>
                </c:pt>
                <c:pt idx="6">
                  <c:v>Volunatry Organisations</c:v>
                </c:pt>
                <c:pt idx="7">
                  <c:v>NHS Funded Nursing Care</c:v>
                </c:pt>
                <c:pt idx="8">
                  <c:v>Continuing Care</c:v>
                </c:pt>
                <c:pt idx="9">
                  <c:v>Private providers &amp; other</c:v>
                </c:pt>
              </c:strCache>
            </c:strRef>
          </c:cat>
          <c:val>
            <c:numRef>
              <c:f>'Slide 11'!$B$2:$K$2</c:f>
              <c:numCache>
                <c:formatCode>#,##0</c:formatCode>
                <c:ptCount val="10"/>
                <c:pt idx="0">
                  <c:v>33641</c:v>
                </c:pt>
                <c:pt idx="1">
                  <c:v>9123</c:v>
                </c:pt>
                <c:pt idx="2">
                  <c:v>1862</c:v>
                </c:pt>
                <c:pt idx="3">
                  <c:v>1985</c:v>
                </c:pt>
                <c:pt idx="4">
                  <c:v>157008</c:v>
                </c:pt>
                <c:pt idx="5">
                  <c:v>14668</c:v>
                </c:pt>
                <c:pt idx="6">
                  <c:v>9392</c:v>
                </c:pt>
                <c:pt idx="7">
                  <c:v>10298</c:v>
                </c:pt>
                <c:pt idx="8">
                  <c:v>99732</c:v>
                </c:pt>
                <c:pt idx="9">
                  <c:v>8968</c:v>
                </c:pt>
              </c:numCache>
            </c:numRef>
          </c:val>
          <c:extLst>
            <c:ext xmlns:c16="http://schemas.microsoft.com/office/drawing/2014/chart" uri="{C3380CC4-5D6E-409C-BE32-E72D297353CC}">
              <c16:uniqueId val="{00000000-264C-4B81-AB85-DD6DE5EF37D8}"/>
            </c:ext>
          </c:extLst>
        </c:ser>
        <c:ser>
          <c:idx val="1"/>
          <c:order val="1"/>
          <c:tx>
            <c:strRef>
              <c:f>'Slide 11'!$A$3</c:f>
              <c:strCache>
                <c:ptCount val="1"/>
                <c:pt idx="0">
                  <c:v>2024-25 £000</c:v>
                </c:pt>
              </c:strCache>
            </c:strRef>
          </c:tx>
          <c:spPr>
            <a:solidFill>
              <a:schemeClr val="accent2"/>
            </a:solidFill>
            <a:ln>
              <a:noFill/>
            </a:ln>
            <a:effectLst/>
          </c:spPr>
          <c:invertIfNegative val="0"/>
          <c:cat>
            <c:strRef>
              <c:f>'Slide 11'!$B$1:$K$1</c:f>
              <c:strCache>
                <c:ptCount val="10"/>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NWJCC</c:v>
                </c:pt>
                <c:pt idx="5">
                  <c:v>Local Authorities </c:v>
                </c:pt>
                <c:pt idx="6">
                  <c:v>Volunatry Organisations</c:v>
                </c:pt>
                <c:pt idx="7">
                  <c:v>NHS Funded Nursing Care</c:v>
                </c:pt>
                <c:pt idx="8">
                  <c:v>Continuing Care</c:v>
                </c:pt>
                <c:pt idx="9">
                  <c:v>Private providers &amp; other</c:v>
                </c:pt>
              </c:strCache>
            </c:strRef>
          </c:cat>
          <c:val>
            <c:numRef>
              <c:f>'Slide 11'!$B$3:$K$3</c:f>
              <c:numCache>
                <c:formatCode>#,##0</c:formatCode>
                <c:ptCount val="10"/>
                <c:pt idx="0">
                  <c:v>36072</c:v>
                </c:pt>
                <c:pt idx="1">
                  <c:v>9556</c:v>
                </c:pt>
                <c:pt idx="2">
                  <c:v>2102</c:v>
                </c:pt>
                <c:pt idx="3">
                  <c:v>1269</c:v>
                </c:pt>
                <c:pt idx="4">
                  <c:v>146913</c:v>
                </c:pt>
                <c:pt idx="5">
                  <c:v>18871</c:v>
                </c:pt>
                <c:pt idx="6">
                  <c:v>7297</c:v>
                </c:pt>
                <c:pt idx="7">
                  <c:v>10039</c:v>
                </c:pt>
                <c:pt idx="8">
                  <c:v>92132</c:v>
                </c:pt>
                <c:pt idx="9">
                  <c:v>10778</c:v>
                </c:pt>
              </c:numCache>
            </c:numRef>
          </c:val>
          <c:extLst>
            <c:ext xmlns:c16="http://schemas.microsoft.com/office/drawing/2014/chart" uri="{C3380CC4-5D6E-409C-BE32-E72D297353CC}">
              <c16:uniqueId val="{00000001-264C-4B81-AB85-DD6DE5EF37D8}"/>
            </c:ext>
          </c:extLst>
        </c:ser>
        <c:ser>
          <c:idx val="2"/>
          <c:order val="2"/>
          <c:tx>
            <c:strRef>
              <c:f>'Slide 11'!$A$4</c:f>
              <c:strCache>
                <c:ptCount val="1"/>
                <c:pt idx="0">
                  <c:v>2023-24 £000</c:v>
                </c:pt>
              </c:strCache>
            </c:strRef>
          </c:tx>
          <c:spPr>
            <a:solidFill>
              <a:schemeClr val="accent1">
                <a:lumMod val="75000"/>
              </a:schemeClr>
            </a:solidFill>
            <a:ln>
              <a:solidFill>
                <a:schemeClr val="tx1"/>
              </a:solidFill>
            </a:ln>
            <a:effectLst/>
          </c:spPr>
          <c:invertIfNegative val="0"/>
          <c:cat>
            <c:strRef>
              <c:f>'Slide 11'!$B$1:$K$1</c:f>
              <c:strCache>
                <c:ptCount val="10"/>
                <c:pt idx="0">
                  <c:v>Goods and services from other NHS Wales Health Boards</c:v>
                </c:pt>
                <c:pt idx="1">
                  <c:v>Goods and services from other NHS Wales Trusts</c:v>
                </c:pt>
                <c:pt idx="2">
                  <c:v>Goods and Services from Welsh SHA's</c:v>
                </c:pt>
                <c:pt idx="3">
                  <c:v>Goods and services from other non Welsh NHS bodies</c:v>
                </c:pt>
                <c:pt idx="4">
                  <c:v>Goods and services from NWJCC</c:v>
                </c:pt>
                <c:pt idx="5">
                  <c:v>Local Authorities </c:v>
                </c:pt>
                <c:pt idx="6">
                  <c:v>Volunatry Organisations</c:v>
                </c:pt>
                <c:pt idx="7">
                  <c:v>NHS Funded Nursing Care</c:v>
                </c:pt>
                <c:pt idx="8">
                  <c:v>Continuing Care</c:v>
                </c:pt>
                <c:pt idx="9">
                  <c:v>Private providers &amp; other</c:v>
                </c:pt>
              </c:strCache>
            </c:strRef>
          </c:cat>
          <c:val>
            <c:numRef>
              <c:f>'Slide 11'!$B$4:$K$4</c:f>
              <c:numCache>
                <c:formatCode>#,##0</c:formatCode>
                <c:ptCount val="10"/>
                <c:pt idx="0">
                  <c:v>39934</c:v>
                </c:pt>
                <c:pt idx="1">
                  <c:v>8787</c:v>
                </c:pt>
                <c:pt idx="2">
                  <c:v>1701</c:v>
                </c:pt>
                <c:pt idx="3">
                  <c:v>830</c:v>
                </c:pt>
                <c:pt idx="4">
                  <c:v>134297</c:v>
                </c:pt>
                <c:pt idx="5">
                  <c:v>14257</c:v>
                </c:pt>
                <c:pt idx="6">
                  <c:v>4860</c:v>
                </c:pt>
                <c:pt idx="7">
                  <c:v>9325</c:v>
                </c:pt>
                <c:pt idx="8">
                  <c:v>79468</c:v>
                </c:pt>
                <c:pt idx="9">
                  <c:v>15755</c:v>
                </c:pt>
              </c:numCache>
            </c:numRef>
          </c:val>
          <c:extLst>
            <c:ext xmlns:c16="http://schemas.microsoft.com/office/drawing/2014/chart" uri="{C3380CC4-5D6E-409C-BE32-E72D297353CC}">
              <c16:uniqueId val="{00000002-264C-4B81-AB85-DD6DE5EF37D8}"/>
            </c:ext>
          </c:extLst>
        </c:ser>
        <c:dLbls>
          <c:showLegendKey val="0"/>
          <c:showVal val="0"/>
          <c:showCatName val="0"/>
          <c:showSerName val="0"/>
          <c:showPercent val="0"/>
          <c:showBubbleSize val="0"/>
        </c:dLbls>
        <c:gapWidth val="150"/>
        <c:axId val="496286432"/>
        <c:axId val="509019656"/>
      </c:barChart>
      <c:catAx>
        <c:axId val="49628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9019656"/>
        <c:crosses val="autoZero"/>
        <c:auto val="1"/>
        <c:lblAlgn val="ctr"/>
        <c:lblOffset val="100"/>
        <c:noMultiLvlLbl val="0"/>
      </c:catAx>
      <c:valAx>
        <c:axId val="509019656"/>
        <c:scaling>
          <c:orientation val="minMax"/>
          <c:max val="1400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4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WTE</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0"/>
          <c:tx>
            <c:strRef>
              <c:f>'Slide 14'!$A$3</c:f>
              <c:strCache>
                <c:ptCount val="1"/>
                <c:pt idx="0">
                  <c:v>2025-26</c:v>
                </c:pt>
              </c:strCache>
            </c:strRef>
          </c:tx>
          <c:spPr>
            <a:solidFill>
              <a:schemeClr val="accent2"/>
            </a:solidFill>
            <a:ln>
              <a:noFill/>
            </a:ln>
            <a:effectLst/>
          </c:spPr>
          <c:invertIfNegative val="0"/>
          <c:cat>
            <c:strRef>
              <c:f>'Slide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'Slide 14'!$B$3:$J$3</c:f>
              <c:numCache>
                <c:formatCode>#,##0</c:formatCode>
                <c:ptCount val="9"/>
                <c:pt idx="0">
                  <c:v>2391</c:v>
                </c:pt>
                <c:pt idx="1">
                  <c:v>1505</c:v>
                </c:pt>
                <c:pt idx="2">
                  <c:v>4274</c:v>
                </c:pt>
                <c:pt idx="3" formatCode="General">
                  <c:v>443</c:v>
                </c:pt>
                <c:pt idx="4">
                  <c:v>2581</c:v>
                </c:pt>
                <c:pt idx="5" formatCode="General">
                  <c:v>1037</c:v>
                </c:pt>
                <c:pt idx="6" formatCode="General">
                  <c:v>419</c:v>
                </c:pt>
                <c:pt idx="7">
                  <c:v>956</c:v>
                </c:pt>
                <c:pt idx="8" formatCode="General">
                  <c:v>0</c:v>
                </c:pt>
              </c:numCache>
            </c:numRef>
          </c:val>
          <c:extLst>
            <c:ext xmlns:c16="http://schemas.microsoft.com/office/drawing/2014/chart" uri="{C3380CC4-5D6E-409C-BE32-E72D297353CC}">
              <c16:uniqueId val="{00000000-E390-4570-9287-DF2B1672DC62}"/>
            </c:ext>
          </c:extLst>
        </c:ser>
        <c:ser>
          <c:idx val="0"/>
          <c:order val="1"/>
          <c:tx>
            <c:strRef>
              <c:f>'Slide 14'!$A$4</c:f>
              <c:strCache>
                <c:ptCount val="1"/>
                <c:pt idx="0">
                  <c:v>2024-25</c:v>
                </c:pt>
              </c:strCache>
            </c:strRef>
          </c:tx>
          <c:spPr>
            <a:solidFill>
              <a:schemeClr val="accent1">
                <a:lumMod val="50000"/>
              </a:schemeClr>
            </a:solidFill>
            <a:ln>
              <a:noFill/>
            </a:ln>
            <a:effectLst/>
          </c:spPr>
          <c:invertIfNegative val="0"/>
          <c:cat>
            <c:strRef>
              <c:f>'Slide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'Slide 14'!$B$4:$J$4</c:f>
              <c:numCache>
                <c:formatCode>#,##0</c:formatCode>
                <c:ptCount val="9"/>
                <c:pt idx="0">
                  <c:v>2444</c:v>
                </c:pt>
                <c:pt idx="1">
                  <c:v>1508</c:v>
                </c:pt>
                <c:pt idx="2">
                  <c:v>4243</c:v>
                </c:pt>
                <c:pt idx="3" formatCode="General">
                  <c:v>414</c:v>
                </c:pt>
                <c:pt idx="4">
                  <c:v>2683</c:v>
                </c:pt>
                <c:pt idx="5" formatCode="General">
                  <c:v>1008</c:v>
                </c:pt>
                <c:pt idx="6" formatCode="General">
                  <c:v>374</c:v>
                </c:pt>
                <c:pt idx="7">
                  <c:v>963</c:v>
                </c:pt>
                <c:pt idx="8" formatCode="General">
                  <c:v>0</c:v>
                </c:pt>
              </c:numCache>
            </c:numRef>
          </c:val>
          <c:extLst>
            <c:ext xmlns:c16="http://schemas.microsoft.com/office/drawing/2014/chart" uri="{C3380CC4-5D6E-409C-BE32-E72D297353CC}">
              <c16:uniqueId val="{00000001-E390-4570-9287-DF2B1672DC62}"/>
            </c:ext>
          </c:extLst>
        </c:ser>
        <c:ser>
          <c:idx val="2"/>
          <c:order val="2"/>
          <c:tx>
            <c:strRef>
              <c:f>'Slide 14'!$A$5</c:f>
              <c:strCache>
                <c:ptCount val="1"/>
                <c:pt idx="0">
                  <c:v>2023-24</c:v>
                </c:pt>
              </c:strCache>
            </c:strRef>
          </c:tx>
          <c:spPr>
            <a:solidFill>
              <a:schemeClr val="accent1">
                <a:lumMod val="75000"/>
              </a:schemeClr>
            </a:solidFill>
            <a:ln>
              <a:noFill/>
            </a:ln>
            <a:effectLst/>
          </c:spPr>
          <c:invertIfNegative val="0"/>
          <c:cat>
            <c:strRef>
              <c:f>'Slide 14'!$B$2:$J$2</c:f>
              <c:strCache>
                <c:ptCount val="9"/>
                <c:pt idx="0">
                  <c:v>A &amp; C &amp; Board</c:v>
                </c:pt>
                <c:pt idx="1">
                  <c:v>Med &amp; Dental</c:v>
                </c:pt>
                <c:pt idx="2">
                  <c:v>Nursing (Reg.)</c:v>
                </c:pt>
                <c:pt idx="3">
                  <c:v>Prof Scien. &amp; Tech</c:v>
                </c:pt>
                <c:pt idx="4">
                  <c:v>Add. Clin. Serv</c:v>
                </c:pt>
                <c:pt idx="5">
                  <c:v>Allied Health Prof.</c:v>
                </c:pt>
                <c:pt idx="6">
                  <c:v>Healthcare Science</c:v>
                </c:pt>
                <c:pt idx="7">
                  <c:v>Est &amp; Ancil.</c:v>
                </c:pt>
                <c:pt idx="8">
                  <c:v>Students</c:v>
                </c:pt>
              </c:strCache>
            </c:strRef>
          </c:cat>
          <c:val>
            <c:numRef>
              <c:f>'Slide 14'!$B$5:$J$5</c:f>
              <c:numCache>
                <c:formatCode>#,##0</c:formatCode>
                <c:ptCount val="9"/>
                <c:pt idx="0">
                  <c:v>2426</c:v>
                </c:pt>
                <c:pt idx="1">
                  <c:v>1431</c:v>
                </c:pt>
                <c:pt idx="2">
                  <c:v>4180</c:v>
                </c:pt>
                <c:pt idx="3" formatCode="General">
                  <c:v>392</c:v>
                </c:pt>
                <c:pt idx="4">
                  <c:v>2682</c:v>
                </c:pt>
                <c:pt idx="5" formatCode="General">
                  <c:v>934</c:v>
                </c:pt>
                <c:pt idx="6" formatCode="General">
                  <c:v>354</c:v>
                </c:pt>
                <c:pt idx="7">
                  <c:v>975</c:v>
                </c:pt>
                <c:pt idx="8" formatCode="General">
                  <c:v>0</c:v>
                </c:pt>
              </c:numCache>
            </c:numRef>
          </c:val>
          <c:extLst>
            <c:ext xmlns:c16="http://schemas.microsoft.com/office/drawing/2014/chart" uri="{C3380CC4-5D6E-409C-BE32-E72D297353CC}">
              <c16:uniqueId val="{00000002-E390-4570-9287-DF2B1672DC62}"/>
            </c:ext>
          </c:extLst>
        </c:ser>
        <c:dLbls>
          <c:showLegendKey val="0"/>
          <c:showVal val="0"/>
          <c:showCatName val="0"/>
          <c:showSerName val="0"/>
          <c:showPercent val="0"/>
          <c:showBubbleSize val="0"/>
        </c:dLbls>
        <c:gapWidth val="150"/>
        <c:axId val="496286432"/>
        <c:axId val="509019656"/>
      </c:barChart>
      <c:catAx>
        <c:axId val="49628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9019656"/>
        <c:crosses val="autoZero"/>
        <c:auto val="1"/>
        <c:lblAlgn val="ctr"/>
        <c:lblOffset val="100"/>
        <c:noMultiLvlLbl val="0"/>
      </c:catAx>
      <c:valAx>
        <c:axId val="509019656"/>
        <c:scaling>
          <c:orientation val="minMax"/>
          <c:max val="50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628643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baseline="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0.18871</cdr:x>
      <cdr:y>0.05553</cdr:y>
    </cdr:from>
    <cdr:to>
      <cdr:x>0.26419</cdr:x>
      <cdr:y>0.19613</cdr:y>
    </cdr:to>
    <cdr:sp macro="" textlink="">
      <cdr:nvSpPr>
        <cdr:cNvPr id="2" name="TextBox 1">
          <a:extLst xmlns:a="http://schemas.openxmlformats.org/drawingml/2006/main">
            <a:ext uri="{FF2B5EF4-FFF2-40B4-BE49-F238E27FC236}">
              <a16:creationId xmlns:a16="http://schemas.microsoft.com/office/drawing/2014/main" id="{B6E23138-32EF-0184-9464-77A9CAEEFB96}"/>
            </a:ext>
          </a:extLst>
        </cdr:cNvPr>
        <cdr:cNvSpPr txBox="1"/>
      </cdr:nvSpPr>
      <cdr:spPr>
        <a:xfrm xmlns:a="http://schemas.openxmlformats.org/drawingml/2006/main">
          <a:off x="3429000" y="391212"/>
          <a:ext cx="1371600" cy="990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0.40257</cdr:x>
      <cdr:y>0.29347</cdr:y>
    </cdr:from>
    <cdr:to>
      <cdr:x>0.49902</cdr:x>
      <cdr:y>0.45571</cdr:y>
    </cdr:to>
    <cdr:sp macro="" textlink="">
      <cdr:nvSpPr>
        <cdr:cNvPr id="3" name="TextBox 2">
          <a:extLst xmlns:a="http://schemas.openxmlformats.org/drawingml/2006/main">
            <a:ext uri="{FF2B5EF4-FFF2-40B4-BE49-F238E27FC236}">
              <a16:creationId xmlns:a16="http://schemas.microsoft.com/office/drawing/2014/main" id="{0E7992F9-4885-9A81-4B1F-DC2F11482341}"/>
            </a:ext>
          </a:extLst>
        </cdr:cNvPr>
        <cdr:cNvSpPr txBox="1"/>
      </cdr:nvSpPr>
      <cdr:spPr>
        <a:xfrm xmlns:a="http://schemas.openxmlformats.org/drawingml/2006/main">
          <a:off x="7315200" y="2067612"/>
          <a:ext cx="1752600" cy="1143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kern="1200" dirty="0"/>
        </a:p>
      </cdr:txBody>
    </cdr:sp>
  </cdr:relSizeAnchor>
  <cdr:relSizeAnchor xmlns:cdr="http://schemas.openxmlformats.org/drawingml/2006/chartDrawing">
    <cdr:from>
      <cdr:x>0.3858</cdr:x>
      <cdr:y>0.38</cdr:y>
    </cdr:from>
    <cdr:to>
      <cdr:x>0.48644</cdr:x>
      <cdr:y>0.53142</cdr:y>
    </cdr:to>
    <cdr:sp macro="" textlink="">
      <cdr:nvSpPr>
        <cdr:cNvPr id="4" name="TextBox 3">
          <a:extLst xmlns:a="http://schemas.openxmlformats.org/drawingml/2006/main">
            <a:ext uri="{FF2B5EF4-FFF2-40B4-BE49-F238E27FC236}">
              <a16:creationId xmlns:a16="http://schemas.microsoft.com/office/drawing/2014/main" id="{4A6F3B39-1BF4-36B2-9547-2D25A8CA52FD}"/>
            </a:ext>
          </a:extLst>
        </cdr:cNvPr>
        <cdr:cNvSpPr txBox="1"/>
      </cdr:nvSpPr>
      <cdr:spPr>
        <a:xfrm xmlns:a="http://schemas.openxmlformats.org/drawingml/2006/main">
          <a:off x="7010400" y="2677212"/>
          <a:ext cx="1828800" cy="1066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Dental service contractual rates uplift £1.2m</a:t>
          </a:r>
        </a:p>
      </cdr:txBody>
    </cdr:sp>
  </cdr:relSizeAnchor>
  <cdr:relSizeAnchor xmlns:cdr="http://schemas.openxmlformats.org/drawingml/2006/chartDrawing">
    <cdr:from>
      <cdr:x>0.42354</cdr:x>
      <cdr:y>0.53142</cdr:y>
    </cdr:from>
    <cdr:to>
      <cdr:x>0.43612</cdr:x>
      <cdr:y>0.60713</cdr:y>
    </cdr:to>
    <cdr:cxnSp macro="">
      <cdr:nvCxnSpPr>
        <cdr:cNvPr id="6" name="Straight Arrow Connector 5">
          <a:extLst xmlns:a="http://schemas.openxmlformats.org/drawingml/2006/main">
            <a:ext uri="{FF2B5EF4-FFF2-40B4-BE49-F238E27FC236}">
              <a16:creationId xmlns:a16="http://schemas.microsoft.com/office/drawing/2014/main" id="{EAD79525-431F-4D59-9D89-D6C784DB02EB}"/>
            </a:ext>
          </a:extLst>
        </cdr:cNvPr>
        <cdr:cNvCxnSpPr/>
      </cdr:nvCxnSpPr>
      <cdr:spPr>
        <a:xfrm xmlns:a="http://schemas.openxmlformats.org/drawingml/2006/main" flipH="1">
          <a:off x="7696200" y="3744012"/>
          <a:ext cx="228600" cy="5334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0.67515</cdr:x>
      <cdr:y>0.5855</cdr:y>
    </cdr:from>
    <cdr:to>
      <cdr:x>0.79256</cdr:x>
      <cdr:y>0.73028</cdr:y>
    </cdr:to>
    <cdr:sp macro="" textlink="">
      <cdr:nvSpPr>
        <cdr:cNvPr id="7" name="TextBox 6">
          <a:extLst xmlns:a="http://schemas.openxmlformats.org/drawingml/2006/main">
            <a:ext uri="{FF2B5EF4-FFF2-40B4-BE49-F238E27FC236}">
              <a16:creationId xmlns:a16="http://schemas.microsoft.com/office/drawing/2014/main" id="{B31CA1DB-A8BC-BEA3-F09C-BA7C6189DEFB}"/>
            </a:ext>
          </a:extLst>
        </cdr:cNvPr>
        <cdr:cNvSpPr txBox="1"/>
      </cdr:nvSpPr>
      <cdr:spPr>
        <a:xfrm xmlns:a="http://schemas.openxmlformats.org/drawingml/2006/main">
          <a:off x="12268200" y="4125011"/>
          <a:ext cx="2133600" cy="102006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Other – improved coding of primary care expenditure </a:t>
          </a:r>
        </a:p>
      </cdr:txBody>
    </cdr:sp>
  </cdr:relSizeAnchor>
  <cdr:relSizeAnchor xmlns:cdr="http://schemas.openxmlformats.org/drawingml/2006/chartDrawing">
    <cdr:from>
      <cdr:x>0.73805</cdr:x>
      <cdr:y>0.74773</cdr:y>
    </cdr:from>
    <cdr:to>
      <cdr:x>0.73805</cdr:x>
      <cdr:y>0.80181</cdr:y>
    </cdr:to>
    <cdr:cxnSp macro="">
      <cdr:nvCxnSpPr>
        <cdr:cNvPr id="9" name="Straight Arrow Connector 8">
          <a:extLst xmlns:a="http://schemas.openxmlformats.org/drawingml/2006/main">
            <a:ext uri="{FF2B5EF4-FFF2-40B4-BE49-F238E27FC236}">
              <a16:creationId xmlns:a16="http://schemas.microsoft.com/office/drawing/2014/main" id="{4986D688-5CF7-D5D8-B448-F0025DD4B095}"/>
            </a:ext>
          </a:extLst>
        </cdr:cNvPr>
        <cdr:cNvCxnSpPr/>
      </cdr:nvCxnSpPr>
      <cdr:spPr>
        <a:xfrm xmlns:a="http://schemas.openxmlformats.org/drawingml/2006/main">
          <a:off x="13411200" y="5268012"/>
          <a:ext cx="0" cy="3810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0.56192</cdr:x>
      <cdr:y>0.13124</cdr:y>
    </cdr:from>
    <cdr:to>
      <cdr:x>0.75901</cdr:x>
      <cdr:y>0.34752</cdr:y>
    </cdr:to>
    <cdr:sp macro="" textlink="">
      <cdr:nvSpPr>
        <cdr:cNvPr id="10" name="TextBox 9">
          <a:extLst xmlns:a="http://schemas.openxmlformats.org/drawingml/2006/main">
            <a:ext uri="{FF2B5EF4-FFF2-40B4-BE49-F238E27FC236}">
              <a16:creationId xmlns:a16="http://schemas.microsoft.com/office/drawing/2014/main" id="{9A15F3F2-3C31-D9E5-A5C0-A69E546EB987}"/>
            </a:ext>
          </a:extLst>
        </cdr:cNvPr>
        <cdr:cNvSpPr txBox="1"/>
      </cdr:nvSpPr>
      <cdr:spPr>
        <a:xfrm xmlns:a="http://schemas.openxmlformats.org/drawingml/2006/main">
          <a:off x="10210800" y="924612"/>
          <a:ext cx="3581400" cy="15237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Ophthalmic £1.4m – changes in primary care projects &amp; other contractual activity plus £0.1m uplift for more clinical work in primary care optometry services </a:t>
          </a:r>
        </a:p>
      </cdr:txBody>
    </cdr:sp>
  </cdr:relSizeAnchor>
  <cdr:relSizeAnchor xmlns:cdr="http://schemas.openxmlformats.org/drawingml/2006/chartDrawing">
    <cdr:from>
      <cdr:x>0.76321</cdr:x>
      <cdr:y>0.23939</cdr:y>
    </cdr:from>
    <cdr:to>
      <cdr:x>0.76321</cdr:x>
      <cdr:y>0.23939</cdr:y>
    </cdr:to>
    <cdr:cxnSp macro="">
      <cdr:nvCxnSpPr>
        <cdr:cNvPr id="12" name="Straight Arrow Connector 11">
          <a:extLst xmlns:a="http://schemas.openxmlformats.org/drawingml/2006/main">
            <a:ext uri="{FF2B5EF4-FFF2-40B4-BE49-F238E27FC236}">
              <a16:creationId xmlns:a16="http://schemas.microsoft.com/office/drawing/2014/main" id="{204461BE-81D8-BAC3-8EA8-FBC5F2F6A503}"/>
            </a:ext>
          </a:extLst>
        </cdr:cNvPr>
        <cdr:cNvCxnSpPr/>
      </cdr:nvCxnSpPr>
      <cdr:spPr>
        <a:xfrm xmlns:a="http://schemas.openxmlformats.org/drawingml/2006/main">
          <a:off x="13868400" y="1686612"/>
          <a:ext cx="0" cy="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0.5787</cdr:x>
      <cdr:y>0.34752</cdr:y>
    </cdr:from>
    <cdr:to>
      <cdr:x>0.65837</cdr:x>
      <cdr:y>0.78018</cdr:y>
    </cdr:to>
    <cdr:cxnSp macro="">
      <cdr:nvCxnSpPr>
        <cdr:cNvPr id="14" name="Straight Arrow Connector 13">
          <a:extLst xmlns:a="http://schemas.openxmlformats.org/drawingml/2006/main">
            <a:ext uri="{FF2B5EF4-FFF2-40B4-BE49-F238E27FC236}">
              <a16:creationId xmlns:a16="http://schemas.microsoft.com/office/drawing/2014/main" id="{41544E11-9FF5-0FD3-8E58-9DE1B409CCF7}"/>
            </a:ext>
          </a:extLst>
        </cdr:cNvPr>
        <cdr:cNvCxnSpPr/>
      </cdr:nvCxnSpPr>
      <cdr:spPr>
        <a:xfrm xmlns:a="http://schemas.openxmlformats.org/drawingml/2006/main" flipH="1">
          <a:off x="10515600" y="2448373"/>
          <a:ext cx="1447800" cy="3048239"/>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0.31883</cdr:x>
      <cdr:y>0.10205</cdr:y>
    </cdr:from>
    <cdr:to>
      <cdr:x>0.43361</cdr:x>
      <cdr:y>0.44645</cdr:y>
    </cdr:to>
    <cdr:sp macro="" textlink="">
      <cdr:nvSpPr>
        <cdr:cNvPr id="2" name="TextBox 1">
          <a:extLst xmlns:a="http://schemas.openxmlformats.org/drawingml/2006/main">
            <a:ext uri="{FF2B5EF4-FFF2-40B4-BE49-F238E27FC236}">
              <a16:creationId xmlns:a16="http://schemas.microsoft.com/office/drawing/2014/main" id="{11CE5FAC-BFD2-6E82-453C-F1F6AEACAECC}"/>
            </a:ext>
          </a:extLst>
        </cdr:cNvPr>
        <cdr:cNvSpPr txBox="1"/>
      </cdr:nvSpPr>
      <cdr:spPr>
        <a:xfrm xmlns:a="http://schemas.openxmlformats.org/drawingml/2006/main">
          <a:off x="5715000" y="609600"/>
          <a:ext cx="2057400" cy="2057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NWJCC increase £10m – inflationary uplift, Pay award 2025/26 and nationally agreed changes to the NWJCC Annual plan</a:t>
          </a:r>
        </a:p>
        <a:p xmlns:a="http://schemas.openxmlformats.org/drawingml/2006/main">
          <a:endParaRPr lang="en-GB" sz="1800" kern="1200" dirty="0"/>
        </a:p>
      </cdr:txBody>
    </cdr:sp>
  </cdr:relSizeAnchor>
  <cdr:relSizeAnchor xmlns:cdr="http://schemas.openxmlformats.org/drawingml/2006/chartDrawing">
    <cdr:from>
      <cdr:x>0.52006</cdr:x>
      <cdr:y>0.27776</cdr:y>
    </cdr:from>
    <cdr:to>
      <cdr:x>0.61783</cdr:x>
      <cdr:y>0.62504</cdr:y>
    </cdr:to>
    <cdr:sp macro="" textlink="">
      <cdr:nvSpPr>
        <cdr:cNvPr id="3" name="TextBox 2">
          <a:extLst xmlns:a="http://schemas.openxmlformats.org/drawingml/2006/main">
            <a:ext uri="{FF2B5EF4-FFF2-40B4-BE49-F238E27FC236}">
              <a16:creationId xmlns:a16="http://schemas.microsoft.com/office/drawing/2014/main" id="{A97BC527-AA7C-4D70-BB9C-8D433D76EDB0}"/>
            </a:ext>
          </a:extLst>
        </cdr:cNvPr>
        <cdr:cNvSpPr txBox="1"/>
      </cdr:nvSpPr>
      <cdr:spPr>
        <a:xfrm xmlns:a="http://schemas.openxmlformats.org/drawingml/2006/main">
          <a:off x="9321918" y="1659287"/>
          <a:ext cx="1752600" cy="207451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Decrease due to project changes in </a:t>
          </a:r>
          <a:r>
            <a:rPr lang="en-GB" sz="1800" kern="1200" dirty="0" err="1"/>
            <a:t>RIFand</a:t>
          </a:r>
          <a:r>
            <a:rPr lang="en-GB" sz="1800" kern="1200" dirty="0"/>
            <a:t> 50 day winter challenge schemes not commissioned in 2025/26</a:t>
          </a:r>
        </a:p>
      </cdr:txBody>
    </cdr:sp>
  </cdr:relSizeAnchor>
  <cdr:relSizeAnchor xmlns:cdr="http://schemas.openxmlformats.org/drawingml/2006/chartDrawing">
    <cdr:from>
      <cdr:x>0.56965</cdr:x>
      <cdr:y>0.62504</cdr:y>
    </cdr:from>
    <cdr:to>
      <cdr:x>0.56965</cdr:x>
      <cdr:y>0.72708</cdr:y>
    </cdr:to>
    <cdr:cxnSp macro="">
      <cdr:nvCxnSpPr>
        <cdr:cNvPr id="5" name="Straight Arrow Connector 4">
          <a:extLst xmlns:a="http://schemas.openxmlformats.org/drawingml/2006/main">
            <a:ext uri="{FF2B5EF4-FFF2-40B4-BE49-F238E27FC236}">
              <a16:creationId xmlns:a16="http://schemas.microsoft.com/office/drawing/2014/main" id="{38524020-2D7E-B735-B391-B0757CD179B0}"/>
            </a:ext>
          </a:extLst>
        </cdr:cNvPr>
        <cdr:cNvCxnSpPr/>
      </cdr:nvCxnSpPr>
      <cdr:spPr>
        <a:xfrm xmlns:a="http://schemas.openxmlformats.org/drawingml/2006/main">
          <a:off x="10210800" y="3733800"/>
          <a:ext cx="0" cy="6096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0.65892</cdr:x>
      <cdr:y>0.44645</cdr:y>
    </cdr:from>
    <cdr:to>
      <cdr:x>0.74819</cdr:x>
      <cdr:y>0.65055</cdr:y>
    </cdr:to>
    <cdr:sp macro="" textlink="">
      <cdr:nvSpPr>
        <cdr:cNvPr id="6" name="TextBox 5">
          <a:extLst xmlns:a="http://schemas.openxmlformats.org/drawingml/2006/main">
            <a:ext uri="{FF2B5EF4-FFF2-40B4-BE49-F238E27FC236}">
              <a16:creationId xmlns:a16="http://schemas.microsoft.com/office/drawing/2014/main" id="{E15567F2-4623-2731-DA14-A433E79DC297}"/>
            </a:ext>
          </a:extLst>
        </cdr:cNvPr>
        <cdr:cNvSpPr txBox="1"/>
      </cdr:nvSpPr>
      <cdr:spPr>
        <a:xfrm xmlns:a="http://schemas.openxmlformats.org/drawingml/2006/main">
          <a:off x="11811000" y="2667000"/>
          <a:ext cx="16002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kern="1200" dirty="0"/>
            <a:t>Increase in Outpatient insourcing activity</a:t>
          </a:r>
        </a:p>
      </cdr:txBody>
    </cdr:sp>
  </cdr:relSizeAnchor>
  <cdr:relSizeAnchor xmlns:cdr="http://schemas.openxmlformats.org/drawingml/2006/chartDrawing">
    <cdr:from>
      <cdr:x>0.66317</cdr:x>
      <cdr:y>0.65055</cdr:y>
    </cdr:from>
    <cdr:to>
      <cdr:x>0.70143</cdr:x>
      <cdr:y>0.76535</cdr:y>
    </cdr:to>
    <cdr:cxnSp macro="">
      <cdr:nvCxnSpPr>
        <cdr:cNvPr id="8" name="Straight Arrow Connector 7">
          <a:extLst xmlns:a="http://schemas.openxmlformats.org/drawingml/2006/main">
            <a:ext uri="{FF2B5EF4-FFF2-40B4-BE49-F238E27FC236}">
              <a16:creationId xmlns:a16="http://schemas.microsoft.com/office/drawing/2014/main" id="{80462D93-F4D8-126D-7F5D-6C103F6DFDBD}"/>
            </a:ext>
          </a:extLst>
        </cdr:cNvPr>
        <cdr:cNvCxnSpPr/>
      </cdr:nvCxnSpPr>
      <cdr:spPr>
        <a:xfrm xmlns:a="http://schemas.openxmlformats.org/drawingml/2006/main" flipH="1">
          <a:off x="11887200" y="3886200"/>
          <a:ext cx="685800" cy="68580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12/05/2026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12/05/2026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F9FB9-C733-306A-44AB-FD857EC0BA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50F386-5E06-E4C4-4FBA-C1F3771413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451686-15C0-CED4-7D0F-C2CC93E176C6}"/>
              </a:ext>
            </a:extLst>
          </p:cNvPr>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a:extLst>
              <a:ext uri="{FF2B5EF4-FFF2-40B4-BE49-F238E27FC236}">
                <a16:creationId xmlns:a16="http://schemas.microsoft.com/office/drawing/2014/main" id="{7DD1FEB2-7A65-DCDD-7121-438774ABAA40}"/>
              </a:ext>
            </a:extLst>
          </p:cNvPr>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814525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11</a:t>
            </a:fld>
            <a:endParaRPr lang="pt-BR"/>
          </a:p>
        </p:txBody>
      </p:sp>
    </p:spTree>
    <p:extLst>
      <p:ext uri="{BB962C8B-B14F-4D97-AF65-F5344CB8AC3E}">
        <p14:creationId xmlns:p14="http://schemas.microsoft.com/office/powerpoint/2010/main" val="1818194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12</a:t>
            </a:fld>
            <a:endParaRPr lang="pt-BR"/>
          </a:p>
        </p:txBody>
      </p:sp>
    </p:spTree>
    <p:extLst>
      <p:ext uri="{BB962C8B-B14F-4D97-AF65-F5344CB8AC3E}">
        <p14:creationId xmlns:p14="http://schemas.microsoft.com/office/powerpoint/2010/main" val="3428691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13</a:t>
            </a:fld>
            <a:endParaRPr lang="pt-BR"/>
          </a:p>
        </p:txBody>
      </p:sp>
    </p:spTree>
    <p:extLst>
      <p:ext uri="{BB962C8B-B14F-4D97-AF65-F5344CB8AC3E}">
        <p14:creationId xmlns:p14="http://schemas.microsoft.com/office/powerpoint/2010/main" val="3002632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14</a:t>
            </a:fld>
            <a:endParaRPr lang="pt-BR"/>
          </a:p>
        </p:txBody>
      </p:sp>
    </p:spTree>
    <p:extLst>
      <p:ext uri="{BB962C8B-B14F-4D97-AF65-F5344CB8AC3E}">
        <p14:creationId xmlns:p14="http://schemas.microsoft.com/office/powerpoint/2010/main" val="2720448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15</a:t>
            </a:fld>
            <a:endParaRPr lang="pt-BR"/>
          </a:p>
        </p:txBody>
      </p:sp>
    </p:spTree>
    <p:extLst>
      <p:ext uri="{BB962C8B-B14F-4D97-AF65-F5344CB8AC3E}">
        <p14:creationId xmlns:p14="http://schemas.microsoft.com/office/powerpoint/2010/main" val="29135636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16</a:t>
            </a:fld>
            <a:endParaRPr lang="pt-BR"/>
          </a:p>
        </p:txBody>
      </p:sp>
    </p:spTree>
    <p:extLst>
      <p:ext uri="{BB962C8B-B14F-4D97-AF65-F5344CB8AC3E}">
        <p14:creationId xmlns:p14="http://schemas.microsoft.com/office/powerpoint/2010/main" val="2252060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17</a:t>
            </a:fld>
            <a:endParaRPr lang="pt-BR"/>
          </a:p>
        </p:txBody>
      </p:sp>
    </p:spTree>
    <p:extLst>
      <p:ext uri="{BB962C8B-B14F-4D97-AF65-F5344CB8AC3E}">
        <p14:creationId xmlns:p14="http://schemas.microsoft.com/office/powerpoint/2010/main" val="3294317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18</a:t>
            </a:fld>
            <a:endParaRPr lang="pt-BR"/>
          </a:p>
        </p:txBody>
      </p:sp>
    </p:spTree>
    <p:extLst>
      <p:ext uri="{BB962C8B-B14F-4D97-AF65-F5344CB8AC3E}">
        <p14:creationId xmlns:p14="http://schemas.microsoft.com/office/powerpoint/2010/main" val="5912122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19</a:t>
            </a:fld>
            <a:endParaRPr lang="pt-BR"/>
          </a:p>
        </p:txBody>
      </p:sp>
    </p:spTree>
    <p:extLst>
      <p:ext uri="{BB962C8B-B14F-4D97-AF65-F5344CB8AC3E}">
        <p14:creationId xmlns:p14="http://schemas.microsoft.com/office/powerpoint/2010/main" val="1263515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20</a:t>
            </a:fld>
            <a:endParaRPr lang="pt-BR"/>
          </a:p>
        </p:txBody>
      </p:sp>
    </p:spTree>
    <p:extLst>
      <p:ext uri="{BB962C8B-B14F-4D97-AF65-F5344CB8AC3E}">
        <p14:creationId xmlns:p14="http://schemas.microsoft.com/office/powerpoint/2010/main" val="2164340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3</a:t>
            </a:fld>
            <a:endParaRPr lang="pt-BR"/>
          </a:p>
        </p:txBody>
      </p:sp>
    </p:spTree>
    <p:extLst>
      <p:ext uri="{BB962C8B-B14F-4D97-AF65-F5344CB8AC3E}">
        <p14:creationId xmlns:p14="http://schemas.microsoft.com/office/powerpoint/2010/main" val="2140696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4</a:t>
            </a:fld>
            <a:endParaRPr lang="pt-BR"/>
          </a:p>
        </p:txBody>
      </p:sp>
    </p:spTree>
    <p:extLst>
      <p:ext uri="{BB962C8B-B14F-4D97-AF65-F5344CB8AC3E}">
        <p14:creationId xmlns:p14="http://schemas.microsoft.com/office/powerpoint/2010/main" val="1975555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5</a:t>
            </a:fld>
            <a:endParaRPr lang="pt-BR"/>
          </a:p>
        </p:txBody>
      </p:sp>
    </p:spTree>
    <p:extLst>
      <p:ext uri="{BB962C8B-B14F-4D97-AF65-F5344CB8AC3E}">
        <p14:creationId xmlns:p14="http://schemas.microsoft.com/office/powerpoint/2010/main" val="90200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6</a:t>
            </a:fld>
            <a:endParaRPr lang="pt-BR"/>
          </a:p>
        </p:txBody>
      </p:sp>
    </p:spTree>
    <p:extLst>
      <p:ext uri="{BB962C8B-B14F-4D97-AF65-F5344CB8AC3E}">
        <p14:creationId xmlns:p14="http://schemas.microsoft.com/office/powerpoint/2010/main" val="3918834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7</a:t>
            </a:fld>
            <a:endParaRPr lang="pt-BR"/>
          </a:p>
        </p:txBody>
      </p:sp>
    </p:spTree>
    <p:extLst>
      <p:ext uri="{BB962C8B-B14F-4D97-AF65-F5344CB8AC3E}">
        <p14:creationId xmlns:p14="http://schemas.microsoft.com/office/powerpoint/2010/main" val="1279168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8</a:t>
            </a:fld>
            <a:endParaRPr lang="pt-BR"/>
          </a:p>
        </p:txBody>
      </p:sp>
    </p:spTree>
    <p:extLst>
      <p:ext uri="{BB962C8B-B14F-4D97-AF65-F5344CB8AC3E}">
        <p14:creationId xmlns:p14="http://schemas.microsoft.com/office/powerpoint/2010/main" val="2019689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9</a:t>
            </a:fld>
            <a:endParaRPr lang="pt-BR"/>
          </a:p>
        </p:txBody>
      </p:sp>
    </p:spTree>
    <p:extLst>
      <p:ext uri="{BB962C8B-B14F-4D97-AF65-F5344CB8AC3E}">
        <p14:creationId xmlns:p14="http://schemas.microsoft.com/office/powerpoint/2010/main" val="2241088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generic copy</a:t>
            </a:r>
            <a:r>
              <a:rPr lang="en-GB" baseline="0" dirty="0"/>
              <a:t> slide.</a:t>
            </a:r>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10</a:t>
            </a:fld>
            <a:endParaRPr lang="pt-BR"/>
          </a:p>
        </p:txBody>
      </p:sp>
    </p:spTree>
    <p:extLst>
      <p:ext uri="{BB962C8B-B14F-4D97-AF65-F5344CB8AC3E}">
        <p14:creationId xmlns:p14="http://schemas.microsoft.com/office/powerpoint/2010/main" val="25437231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r>
              <a:rPr lang="en-GB"/>
              <a:t>accounts</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954663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8.xml"/><Relationship Id="rId5" Type="http://schemas.openxmlformats.org/officeDocument/2006/relationships/image" Target="../media/image2.png"/><Relationship Id="rId4" Type="http://schemas.openxmlformats.org/officeDocument/2006/relationships/image" Target="../media/image8.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9"/>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10"/>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 id="2147483731" r:id="rId7"/>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6.xml"/><Relationship Id="rId6" Type="http://schemas.openxmlformats.org/officeDocument/2006/relationships/image" Target="../media/image19.emf"/><Relationship Id="rId5" Type="http://schemas.openxmlformats.org/officeDocument/2006/relationships/package" Target="../embeddings/Microsoft_Excel_Worksheet1.xlsx"/><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6.xml"/><Relationship Id="rId6" Type="http://schemas.openxmlformats.org/officeDocument/2006/relationships/image" Target="../media/image20.emf"/><Relationship Id="rId5" Type="http://schemas.openxmlformats.org/officeDocument/2006/relationships/package" Target="../embeddings/Microsoft_Excel_Worksheet2.xlsx"/><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6.xml"/><Relationship Id="rId5" Type="http://schemas.openxmlformats.org/officeDocument/2006/relationships/image" Target="../media/image21.emf"/><Relationship Id="rId4" Type="http://schemas.openxmlformats.org/officeDocument/2006/relationships/package" Target="../embeddings/Microsoft_Excel_Worksheet3.xlsx"/></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6.xml"/><Relationship Id="rId5" Type="http://schemas.openxmlformats.org/officeDocument/2006/relationships/image" Target="../media/image22.emf"/><Relationship Id="rId4" Type="http://schemas.openxmlformats.org/officeDocument/2006/relationships/package" Target="../embeddings/Microsoft_Excel_Worksheet4.xlsx"/></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6.xml"/><Relationship Id="rId5" Type="http://schemas.openxmlformats.org/officeDocument/2006/relationships/chart" Target="../charts/chart4.xml"/><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6.xml"/><Relationship Id="rId5" Type="http://schemas.openxmlformats.org/officeDocument/2006/relationships/image" Target="../media/image24.emf"/><Relationship Id="rId4" Type="http://schemas.openxmlformats.org/officeDocument/2006/relationships/package" Target="../embeddings/Microsoft_Excel_Worksheet5.xlsx"/></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26.xml"/><Relationship Id="rId5" Type="http://schemas.openxmlformats.org/officeDocument/2006/relationships/image" Target="../media/image25.emf"/><Relationship Id="rId4" Type="http://schemas.openxmlformats.org/officeDocument/2006/relationships/package" Target="../embeddings/Microsoft_Excel_Worksheet6.xlsx"/></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26.xml"/><Relationship Id="rId5" Type="http://schemas.openxmlformats.org/officeDocument/2006/relationships/image" Target="../media/image26.emf"/><Relationship Id="rId4" Type="http://schemas.openxmlformats.org/officeDocument/2006/relationships/package" Target="../embeddings/Microsoft_Excel_Worksheet7.xlsx"/></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7.xml"/><Relationship Id="rId1" Type="http://schemas.openxmlformats.org/officeDocument/2006/relationships/slideLayout" Target="../slideLayouts/slideLayout26.xml"/><Relationship Id="rId5" Type="http://schemas.openxmlformats.org/officeDocument/2006/relationships/image" Target="../media/image27.emf"/><Relationship Id="rId4" Type="http://schemas.openxmlformats.org/officeDocument/2006/relationships/package" Target="../embeddings/Microsoft_Excel_Worksheet8.xlsx"/></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26.xml"/><Relationship Id="rId5" Type="http://schemas.openxmlformats.org/officeDocument/2006/relationships/image" Target="../media/image28.emf"/><Relationship Id="rId4" Type="http://schemas.openxmlformats.org/officeDocument/2006/relationships/package" Target="../embeddings/Microsoft_Excel_Worksheet9.xlsx"/></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6.xml"/><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6.xml"/><Relationship Id="rId5" Type="http://schemas.openxmlformats.org/officeDocument/2006/relationships/image" Target="../media/image13.emf"/><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6.xml"/><Relationship Id="rId5" Type="http://schemas.openxmlformats.org/officeDocument/2006/relationships/image" Target="../media/image16.emf"/><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image" Target="../media/image18.emf"/><Relationship Id="rId5" Type="http://schemas.openxmlformats.org/officeDocument/2006/relationships/package" Target="../embeddings/Microsoft_Excel_Worksheet.xlsx"/><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94" y="1"/>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sz="1801" dirty="0">
              <a:solidFill>
                <a:srgbClr val="1F355E"/>
              </a:solidFill>
            </a:endParaRPr>
          </a:p>
        </p:txBody>
      </p:sp>
      <p:pic>
        <p:nvPicPr>
          <p:cNvPr id="36" name="Picture 35">
            <a:extLst>
              <a:ext uri="{FF2B5EF4-FFF2-40B4-BE49-F238E27FC236}">
                <a16:creationId xmlns:a16="http://schemas.microsoft.com/office/drawing/2014/main" id="{2B0F3EDA-AF6C-3716-631B-491754451073}"/>
              </a:ext>
            </a:extLst>
          </p:cNvPr>
          <p:cNvPicPr>
            <a:picLocks noChangeAspect="1"/>
          </p:cNvPicPr>
          <p:nvPr/>
        </p:nvPicPr>
        <p:blipFill>
          <a:blip r:embed="rId2"/>
          <a:stretch>
            <a:fillRect/>
          </a:stretch>
        </p:blipFill>
        <p:spPr>
          <a:xfrm>
            <a:off x="721056" y="563960"/>
            <a:ext cx="4225622" cy="1077119"/>
          </a:xfrm>
          <a:prstGeom prst="rect">
            <a:avLst/>
          </a:prstGeom>
        </p:spPr>
      </p:pic>
      <p:pic>
        <p:nvPicPr>
          <p:cNvPr id="7" name="Picture 6" descr="A rainbow colored lines on a black background&#10;&#10;Description automatically generated">
            <a:extLst>
              <a:ext uri="{FF2B5EF4-FFF2-40B4-BE49-F238E27FC236}">
                <a16:creationId xmlns:a16="http://schemas.microsoft.com/office/drawing/2014/main" id="{47AD15B0-F477-C93B-38CC-433B819817AA}"/>
              </a:ext>
            </a:extLst>
          </p:cNvPr>
          <p:cNvPicPr>
            <a:picLocks noChangeAspect="1"/>
          </p:cNvPicPr>
          <p:nvPr/>
        </p:nvPicPr>
        <p:blipFill>
          <a:blip r:embed="rId3"/>
          <a:stretch>
            <a:fillRect/>
          </a:stretch>
        </p:blipFill>
        <p:spPr>
          <a:xfrm rot="8886303">
            <a:off x="7793813" y="4953165"/>
            <a:ext cx="17063176" cy="13930484"/>
          </a:xfrm>
          <a:prstGeom prst="rect">
            <a:avLst/>
          </a:prstGeom>
        </p:spPr>
      </p:pic>
      <p:sp>
        <p:nvSpPr>
          <p:cNvPr id="3" name="TextBox 2"/>
          <p:cNvSpPr txBox="1"/>
          <p:nvPr/>
        </p:nvSpPr>
        <p:spPr>
          <a:xfrm>
            <a:off x="802140" y="3502758"/>
            <a:ext cx="9487288" cy="2223879"/>
          </a:xfrm>
          <a:prstGeom prst="rect">
            <a:avLst/>
          </a:prstGeom>
          <a:noFill/>
        </p:spPr>
        <p:txBody>
          <a:bodyPr wrap="square" rtlCol="0">
            <a:spAutoFit/>
          </a:bodyPr>
          <a:lstStyle/>
          <a:p>
            <a:r>
              <a:rPr lang="en-GB" sz="4617" dirty="0">
                <a:solidFill>
                  <a:schemeClr val="bg1"/>
                </a:solidFill>
              </a:rPr>
              <a:t>Audit Committee</a:t>
            </a:r>
          </a:p>
          <a:p>
            <a:r>
              <a:rPr lang="en-GB" sz="4617" dirty="0">
                <a:solidFill>
                  <a:schemeClr val="bg1"/>
                </a:solidFill>
              </a:rPr>
              <a:t>21</a:t>
            </a:r>
            <a:r>
              <a:rPr lang="en-GB" sz="4617" baseline="30000" dirty="0">
                <a:solidFill>
                  <a:schemeClr val="bg1"/>
                </a:solidFill>
              </a:rPr>
              <a:t>st</a:t>
            </a:r>
            <a:r>
              <a:rPr lang="en-GB" sz="4617" dirty="0">
                <a:solidFill>
                  <a:schemeClr val="bg1"/>
                </a:solidFill>
              </a:rPr>
              <a:t> May 2026</a:t>
            </a:r>
          </a:p>
          <a:p>
            <a:r>
              <a:rPr lang="en-GB" sz="4617" dirty="0">
                <a:solidFill>
                  <a:schemeClr val="bg1"/>
                </a:solidFill>
              </a:rPr>
              <a:t>2025/26 Draft Financial Accounts</a:t>
            </a:r>
          </a:p>
        </p:txBody>
      </p:sp>
      <p:sp>
        <p:nvSpPr>
          <p:cNvPr id="4" name="Footer Placeholder 3"/>
          <p:cNvSpPr>
            <a:spLocks noGrp="1"/>
          </p:cNvSpPr>
          <p:nvPr>
            <p:ph type="ftr" sz="quarter" idx="5"/>
          </p:nvPr>
        </p:nvSpPr>
        <p:spPr/>
        <p:txBody>
          <a:bodyPr/>
          <a:lstStyle/>
          <a:p>
            <a:r>
              <a:rPr lang="en-GB"/>
              <a:t>accounts</a:t>
            </a:r>
            <a:endParaRPr lang="en-GB" dirty="0"/>
          </a:p>
        </p:txBody>
      </p:sp>
      <p:pic>
        <p:nvPicPr>
          <p:cNvPr id="9" name="Picture 8">
            <a:extLst>
              <a:ext uri="{FF2B5EF4-FFF2-40B4-BE49-F238E27FC236}">
                <a16:creationId xmlns:a16="http://schemas.microsoft.com/office/drawing/2014/main" id="{3A33B04C-CF3C-D8BC-AB4B-1AF4F8BE1F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044" y="9229394"/>
            <a:ext cx="6096000" cy="1750656"/>
          </a:xfrm>
          <a:prstGeom prst="rect">
            <a:avLst/>
          </a:prstGeom>
          <a:solidFill>
            <a:schemeClr val="accent1"/>
          </a:solidFill>
        </p:spPr>
      </p:pic>
    </p:spTree>
    <p:extLst>
      <p:ext uri="{BB962C8B-B14F-4D97-AF65-F5344CB8AC3E}">
        <p14:creationId xmlns:p14="http://schemas.microsoft.com/office/powerpoint/2010/main" val="3725283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594644" y="755311"/>
            <a:ext cx="17409186" cy="762001"/>
          </a:xfrm>
        </p:spPr>
        <p:txBody>
          <a:bodyPr/>
          <a:lstStyle/>
          <a:p>
            <a:r>
              <a:rPr lang="pt-BR" sz="3200" dirty="0">
                <a:solidFill>
                  <a:srgbClr val="1F355E"/>
                </a:solidFill>
                <a:latin typeface="Arial Black" panose="020B0A04020102020204" pitchFamily="34" charset="0"/>
                <a:cs typeface="+mn-cs"/>
              </a:rPr>
              <a:t>Note 3.1 - Expenditure on Primary Healthcare Services (£000) (Page 29)</a:t>
            </a:r>
          </a:p>
        </p:txBody>
      </p:sp>
      <p:sp>
        <p:nvSpPr>
          <p:cNvPr id="4" name="TextBox 3"/>
          <p:cNvSpPr txBox="1"/>
          <p:nvPr/>
        </p:nvSpPr>
        <p:spPr>
          <a:xfrm>
            <a:off x="18553828" y="10670579"/>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10</a:t>
            </a:r>
          </a:p>
        </p:txBody>
      </p:sp>
      <p:pic>
        <p:nvPicPr>
          <p:cNvPr id="6" name="Picture 5">
            <a:extLst>
              <a:ext uri="{FF2B5EF4-FFF2-40B4-BE49-F238E27FC236}">
                <a16:creationId xmlns:a16="http://schemas.microsoft.com/office/drawing/2014/main" id="{3F0D58E8-459A-BF81-9BDB-9CA554126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644" y="9309655"/>
            <a:ext cx="3642610" cy="1450420"/>
          </a:xfrm>
          <a:prstGeom prst="rect">
            <a:avLst/>
          </a:prstGeom>
          <a:solidFill>
            <a:schemeClr val="accent1"/>
          </a:solidFill>
        </p:spPr>
      </p:pic>
      <p:graphicFrame>
        <p:nvGraphicFramePr>
          <p:cNvPr id="7" name="Chart 6">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086896758"/>
              </p:ext>
            </p:extLst>
          </p:nvPr>
        </p:nvGraphicFramePr>
        <p:xfrm>
          <a:off x="832644" y="1377263"/>
          <a:ext cx="18171186" cy="70453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Object 7">
            <a:extLst>
              <a:ext uri="{FF2B5EF4-FFF2-40B4-BE49-F238E27FC236}">
                <a16:creationId xmlns:a16="http://schemas.microsoft.com/office/drawing/2014/main" id="{B3CAFB65-6235-9978-13A9-35850B4E5548}"/>
              </a:ext>
            </a:extLst>
          </p:cNvPr>
          <p:cNvGraphicFramePr>
            <a:graphicFrameLocks noChangeAspect="1"/>
          </p:cNvGraphicFramePr>
          <p:nvPr>
            <p:extLst>
              <p:ext uri="{D42A27DB-BD31-4B8C-83A1-F6EECF244321}">
                <p14:modId xmlns:p14="http://schemas.microsoft.com/office/powerpoint/2010/main" val="2649396458"/>
              </p:ext>
            </p:extLst>
          </p:nvPr>
        </p:nvGraphicFramePr>
        <p:xfrm>
          <a:off x="4475254" y="8422579"/>
          <a:ext cx="12664190" cy="1996203"/>
        </p:xfrm>
        <a:graphic>
          <a:graphicData uri="http://schemas.openxmlformats.org/presentationml/2006/ole">
            <mc:AlternateContent xmlns:mc="http://schemas.openxmlformats.org/markup-compatibility/2006">
              <mc:Choice xmlns:v="urn:schemas-microsoft-com:vml" Requires="v">
                <p:oleObj name="Worksheet" r:id="rId5" imgW="8086849" imgH="1076461" progId="Excel.Sheet.12">
                  <p:embed/>
                </p:oleObj>
              </mc:Choice>
              <mc:Fallback>
                <p:oleObj name="Worksheet" r:id="rId5" imgW="8086849" imgH="1076461" progId="Excel.Sheet.12">
                  <p:embed/>
                  <p:pic>
                    <p:nvPicPr>
                      <p:cNvPr id="8" name="Object 7">
                        <a:extLst>
                          <a:ext uri="{FF2B5EF4-FFF2-40B4-BE49-F238E27FC236}">
                            <a16:creationId xmlns:a16="http://schemas.microsoft.com/office/drawing/2014/main" id="{B3CAFB65-6235-9978-13A9-35850B4E5548}"/>
                          </a:ext>
                        </a:extLst>
                      </p:cNvPr>
                      <p:cNvPicPr/>
                      <p:nvPr/>
                    </p:nvPicPr>
                    <p:blipFill>
                      <a:blip r:embed="rId6"/>
                      <a:stretch>
                        <a:fillRect/>
                      </a:stretch>
                    </p:blipFill>
                    <p:spPr>
                      <a:xfrm>
                        <a:off x="4475254" y="8422579"/>
                        <a:ext cx="12664190" cy="199620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D9FB7F92-1EF5-3720-BF38-A46F859BE74B}"/>
              </a:ext>
            </a:extLst>
          </p:cNvPr>
          <p:cNvSpPr txBox="1"/>
          <p:nvPr/>
        </p:nvSpPr>
        <p:spPr>
          <a:xfrm>
            <a:off x="4718844" y="1517312"/>
            <a:ext cx="2362200" cy="2308324"/>
          </a:xfrm>
          <a:prstGeom prst="rect">
            <a:avLst/>
          </a:prstGeom>
          <a:noFill/>
        </p:spPr>
        <p:txBody>
          <a:bodyPr wrap="square" rtlCol="0">
            <a:spAutoFit/>
          </a:bodyPr>
          <a:lstStyle/>
          <a:p>
            <a:r>
              <a:rPr lang="en-GB" dirty="0"/>
              <a:t>GMS increase £0.8m – contract uplift of £4.7m, reduction of £1.1 on core flu vaccination uplift and 1 of practice stabilisation payment £2.8m in 24-25</a:t>
            </a:r>
          </a:p>
        </p:txBody>
      </p:sp>
      <p:cxnSp>
        <p:nvCxnSpPr>
          <p:cNvPr id="10" name="Straight Arrow Connector 9">
            <a:extLst>
              <a:ext uri="{FF2B5EF4-FFF2-40B4-BE49-F238E27FC236}">
                <a16:creationId xmlns:a16="http://schemas.microsoft.com/office/drawing/2014/main" id="{30DBA76C-7086-2052-3CA2-7253618BB256}"/>
              </a:ext>
            </a:extLst>
          </p:cNvPr>
          <p:cNvCxnSpPr/>
          <p:nvPr/>
        </p:nvCxnSpPr>
        <p:spPr>
          <a:xfrm flipH="1">
            <a:off x="2661444" y="2682875"/>
            <a:ext cx="1981200" cy="381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4514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348251" y="683428"/>
            <a:ext cx="17409186" cy="762001"/>
          </a:xfrm>
        </p:spPr>
        <p:txBody>
          <a:bodyPr/>
          <a:lstStyle/>
          <a:p>
            <a:r>
              <a:rPr lang="pt-BR" sz="3200" dirty="0">
                <a:solidFill>
                  <a:srgbClr val="1F355E"/>
                </a:solidFill>
                <a:latin typeface="Arial Black" panose="020B0A04020102020204" pitchFamily="34" charset="0"/>
                <a:cs typeface="+mn-cs"/>
              </a:rPr>
              <a:t>Note 3.2 Expenditure on Healthcare from Other Providers(£000) (page 29)</a:t>
            </a:r>
          </a:p>
        </p:txBody>
      </p:sp>
      <p:sp>
        <p:nvSpPr>
          <p:cNvPr id="4" name="TextBox 3"/>
          <p:cNvSpPr txBox="1"/>
          <p:nvPr/>
        </p:nvSpPr>
        <p:spPr>
          <a:xfrm>
            <a:off x="1861024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11</a:t>
            </a:r>
          </a:p>
        </p:txBody>
      </p:sp>
      <p:pic>
        <p:nvPicPr>
          <p:cNvPr id="6" name="Picture 5">
            <a:extLst>
              <a:ext uri="{FF2B5EF4-FFF2-40B4-BE49-F238E27FC236}">
                <a16:creationId xmlns:a16="http://schemas.microsoft.com/office/drawing/2014/main" id="{B0C05BF9-0732-B376-37B3-52A2E378B0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243" y="8949522"/>
            <a:ext cx="3719240" cy="1543812"/>
          </a:xfrm>
          <a:prstGeom prst="rect">
            <a:avLst/>
          </a:prstGeom>
          <a:solidFill>
            <a:schemeClr val="accent1"/>
          </a:solidFill>
        </p:spPr>
      </p:pic>
      <p:graphicFrame>
        <p:nvGraphicFramePr>
          <p:cNvPr id="7" name="Chart 6">
            <a:extLst>
              <a:ext uri="{FF2B5EF4-FFF2-40B4-BE49-F238E27FC236}">
                <a16:creationId xmlns:a16="http://schemas.microsoft.com/office/drawing/2014/main" id="{00000000-0008-0000-0200-000002000000}"/>
              </a:ext>
            </a:extLst>
          </p:cNvPr>
          <p:cNvGraphicFramePr>
            <a:graphicFrameLocks/>
          </p:cNvGraphicFramePr>
          <p:nvPr>
            <p:extLst>
              <p:ext uri="{D42A27DB-BD31-4B8C-83A1-F6EECF244321}">
                <p14:modId xmlns:p14="http://schemas.microsoft.com/office/powerpoint/2010/main" val="3287762310"/>
              </p:ext>
            </p:extLst>
          </p:nvPr>
        </p:nvGraphicFramePr>
        <p:xfrm>
          <a:off x="832644" y="2149475"/>
          <a:ext cx="17924793" cy="597374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Object 9">
            <a:extLst>
              <a:ext uri="{FF2B5EF4-FFF2-40B4-BE49-F238E27FC236}">
                <a16:creationId xmlns:a16="http://schemas.microsoft.com/office/drawing/2014/main" id="{9CBEEC08-A492-B651-7924-FCF6503A1159}"/>
              </a:ext>
            </a:extLst>
          </p:cNvPr>
          <p:cNvGraphicFramePr>
            <a:graphicFrameLocks noChangeAspect="1"/>
          </p:cNvGraphicFramePr>
          <p:nvPr>
            <p:extLst>
              <p:ext uri="{D42A27DB-BD31-4B8C-83A1-F6EECF244321}">
                <p14:modId xmlns:p14="http://schemas.microsoft.com/office/powerpoint/2010/main" val="490635183"/>
              </p:ext>
            </p:extLst>
          </p:nvPr>
        </p:nvGraphicFramePr>
        <p:xfrm>
          <a:off x="4381435" y="8572538"/>
          <a:ext cx="14376002" cy="2053384"/>
        </p:xfrm>
        <a:graphic>
          <a:graphicData uri="http://schemas.openxmlformats.org/presentationml/2006/ole">
            <mc:AlternateContent xmlns:mc="http://schemas.openxmlformats.org/markup-compatibility/2006">
              <mc:Choice xmlns:v="urn:schemas-microsoft-com:vml" Requires="v">
                <p:oleObj name="Worksheet" r:id="rId5" imgW="14335096" imgH="1543050" progId="Excel.Sheet.12">
                  <p:embed/>
                </p:oleObj>
              </mc:Choice>
              <mc:Fallback>
                <p:oleObj name="Worksheet" r:id="rId5" imgW="14335096" imgH="1543050" progId="Excel.Sheet.12">
                  <p:embed/>
                  <p:pic>
                    <p:nvPicPr>
                      <p:cNvPr id="10" name="Object 9">
                        <a:extLst>
                          <a:ext uri="{FF2B5EF4-FFF2-40B4-BE49-F238E27FC236}">
                            <a16:creationId xmlns:a16="http://schemas.microsoft.com/office/drawing/2014/main" id="{9CBEEC08-A492-B651-7924-FCF6503A1159}"/>
                          </a:ext>
                        </a:extLst>
                      </p:cNvPr>
                      <p:cNvPicPr/>
                      <p:nvPr/>
                    </p:nvPicPr>
                    <p:blipFill>
                      <a:blip r:embed="rId6"/>
                      <a:stretch>
                        <a:fillRect/>
                      </a:stretch>
                    </p:blipFill>
                    <p:spPr>
                      <a:xfrm>
                        <a:off x="4381435" y="8572538"/>
                        <a:ext cx="14376002" cy="205338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F26C7E93-65EC-583F-C6C5-2548238D85F0}"/>
              </a:ext>
            </a:extLst>
          </p:cNvPr>
          <p:cNvSpPr txBox="1"/>
          <p:nvPr/>
        </p:nvSpPr>
        <p:spPr>
          <a:xfrm>
            <a:off x="2128044" y="2759075"/>
            <a:ext cx="1752600" cy="1200329"/>
          </a:xfrm>
          <a:prstGeom prst="rect">
            <a:avLst/>
          </a:prstGeom>
          <a:noFill/>
        </p:spPr>
        <p:txBody>
          <a:bodyPr wrap="square" rtlCol="0">
            <a:spAutoFit/>
          </a:bodyPr>
          <a:lstStyle/>
          <a:p>
            <a:r>
              <a:rPr lang="en-GB" dirty="0"/>
              <a:t>CTM SLA reduction due to </a:t>
            </a:r>
            <a:r>
              <a:rPr lang="en-GB" dirty="0" err="1"/>
              <a:t>critcal</a:t>
            </a:r>
            <a:r>
              <a:rPr lang="en-GB" dirty="0"/>
              <a:t> incident at POWH</a:t>
            </a:r>
          </a:p>
        </p:txBody>
      </p:sp>
      <p:cxnSp>
        <p:nvCxnSpPr>
          <p:cNvPr id="9" name="Straight Arrow Connector 8">
            <a:extLst>
              <a:ext uri="{FF2B5EF4-FFF2-40B4-BE49-F238E27FC236}">
                <a16:creationId xmlns:a16="http://schemas.microsoft.com/office/drawing/2014/main" id="{27987856-7504-F5D5-FD08-9ED54F764673}"/>
              </a:ext>
            </a:extLst>
          </p:cNvPr>
          <p:cNvCxnSpPr>
            <a:stCxn id="5" idx="2"/>
          </p:cNvCxnSpPr>
          <p:nvPr/>
        </p:nvCxnSpPr>
        <p:spPr>
          <a:xfrm flipH="1">
            <a:off x="2509044" y="3959404"/>
            <a:ext cx="495300" cy="19238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4594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636714" y="725607"/>
            <a:ext cx="17409186" cy="762001"/>
          </a:xfrm>
        </p:spPr>
        <p:txBody>
          <a:bodyPr/>
          <a:lstStyle/>
          <a:p>
            <a:r>
              <a:rPr lang="pt-BR" sz="2800" dirty="0">
                <a:solidFill>
                  <a:srgbClr val="1F355E"/>
                </a:solidFill>
                <a:latin typeface="Arial Black" panose="020B0A04020102020204" pitchFamily="34" charset="0"/>
                <a:cs typeface="+mn-cs"/>
              </a:rPr>
              <a:t>Note 3.3 Expenditure on Hospital &amp; Community Health Services(£000) (page 30)</a:t>
            </a:r>
          </a:p>
        </p:txBody>
      </p:sp>
      <p:sp>
        <p:nvSpPr>
          <p:cNvPr id="4" name="TextBox 3"/>
          <p:cNvSpPr txBox="1"/>
          <p:nvPr/>
        </p:nvSpPr>
        <p:spPr>
          <a:xfrm>
            <a:off x="18447147" y="1052331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12</a:t>
            </a:r>
          </a:p>
        </p:txBody>
      </p:sp>
      <p:sp>
        <p:nvSpPr>
          <p:cNvPr id="10" name="TextBox 9"/>
          <p:cNvSpPr txBox="1"/>
          <p:nvPr/>
        </p:nvSpPr>
        <p:spPr>
          <a:xfrm>
            <a:off x="10345276" y="1203600"/>
            <a:ext cx="9185887" cy="2031325"/>
          </a:xfrm>
          <a:prstGeom prst="rect">
            <a:avLst/>
          </a:prstGeom>
          <a:solidFill>
            <a:schemeClr val="accent4">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Staff Costs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Total increase £48.7m over 2024/25 for all staff including Single Lead Employer (SLE) partly offset by a reduction in variable pay (£7m). Bulk of the movement is due to the pay award for 2025/26 (29.1m)comprising 3.6% Agenda for Change and 4% for Medical and Dental staff in addition to an increase in employers NI (£14.6m)  and NHS Pension scheme (£2.9m). A co-</a:t>
            </a:r>
            <a:r>
              <a:rPr lang="en-GB" dirty="0" err="1">
                <a:solidFill>
                  <a:srgbClr val="000000"/>
                </a:solidFill>
                <a:latin typeface="Arial" panose="020B0604020202020204" pitchFamily="34" charset="0"/>
                <a:cs typeface="Arial" panose="020B0604020202020204" pitchFamily="34" charset="0"/>
              </a:rPr>
              <a:t>hort</a:t>
            </a:r>
            <a:r>
              <a:rPr lang="en-GB" dirty="0">
                <a:solidFill>
                  <a:srgbClr val="000000"/>
                </a:solidFill>
                <a:latin typeface="Arial" panose="020B0604020202020204" pitchFamily="34" charset="0"/>
                <a:cs typeface="Arial" panose="020B0604020202020204" pitchFamily="34" charset="0"/>
              </a:rPr>
              <a:t> of staff were </a:t>
            </a:r>
            <a:r>
              <a:rPr lang="en-GB" dirty="0" err="1">
                <a:solidFill>
                  <a:srgbClr val="000000"/>
                </a:solidFill>
                <a:latin typeface="Arial" panose="020B0604020202020204" pitchFamily="34" charset="0"/>
                <a:cs typeface="Arial" panose="020B0604020202020204" pitchFamily="34" charset="0"/>
              </a:rPr>
              <a:t>rebanded</a:t>
            </a:r>
            <a:r>
              <a:rPr lang="en-GB" dirty="0">
                <a:solidFill>
                  <a:srgbClr val="000000"/>
                </a:solidFill>
                <a:latin typeface="Arial" panose="020B0604020202020204" pitchFamily="34" charset="0"/>
                <a:cs typeface="Arial" panose="020B0604020202020204" pitchFamily="34" charset="0"/>
              </a:rPr>
              <a:t> at an additional cost of £7m.</a:t>
            </a:r>
          </a:p>
          <a:p>
            <a:pPr lvl="0" defTabSz="914400" eaLnBrk="0" fontAlgn="base" hangingPunct="0">
              <a:spcBef>
                <a:spcPct val="0"/>
              </a:spcBef>
              <a:spcAft>
                <a:spcPct val="0"/>
              </a:spcAft>
              <a:defRPr/>
            </a:pPr>
            <a:endParaRPr lang="en-GB" dirty="0">
              <a:solidFill>
                <a:srgbClr val="000000"/>
              </a:solidFill>
              <a:latin typeface="Arial" panose="020B0604020202020204" pitchFamily="34" charset="0"/>
              <a:cs typeface="Arial" panose="020B0604020202020204" pitchFamily="34" charset="0"/>
            </a:endParaRPr>
          </a:p>
        </p:txBody>
      </p:sp>
      <p:sp>
        <p:nvSpPr>
          <p:cNvPr id="13" name="TextBox 12"/>
          <p:cNvSpPr txBox="1"/>
          <p:nvPr/>
        </p:nvSpPr>
        <p:spPr>
          <a:xfrm>
            <a:off x="10345276" y="3331610"/>
            <a:ext cx="9224781" cy="923330"/>
          </a:xfrm>
          <a:prstGeom prst="rect">
            <a:avLst/>
          </a:prstGeom>
          <a:solidFill>
            <a:schemeClr val="accent6">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General Services &amp; Supplies</a:t>
            </a:r>
          </a:p>
          <a:p>
            <a:pPr lvl="0" defTabSz="914400" eaLnBrk="0" fontAlgn="base" hangingPunct="0">
              <a:spcBef>
                <a:spcPct val="0"/>
              </a:spcBef>
              <a:spcAft>
                <a:spcPct val="0"/>
              </a:spcAft>
              <a:defRPr/>
            </a:pPr>
            <a:r>
              <a:rPr lang="en-GB" noProof="0" dirty="0">
                <a:solidFill>
                  <a:srgbClr val="000000"/>
                </a:solidFill>
                <a:latin typeface="Arial" panose="020B0604020202020204" pitchFamily="34" charset="0"/>
                <a:cs typeface="Arial" panose="020B0604020202020204" pitchFamily="34" charset="0"/>
              </a:rPr>
              <a:t>Outsourcing costs relating to Cataract surgery (utilising WG Recovery funding) and outsourcing and insourcing within Radiology.</a:t>
            </a:r>
            <a:endParaRPr kumimoji="0" lang="en-GB"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5" name="TextBox 14"/>
          <p:cNvSpPr txBox="1"/>
          <p:nvPr/>
        </p:nvSpPr>
        <p:spPr>
          <a:xfrm>
            <a:off x="10345276" y="4359738"/>
            <a:ext cx="9224781" cy="923330"/>
          </a:xfrm>
          <a:prstGeom prst="rect">
            <a:avLst/>
          </a:prstGeom>
          <a:solidFill>
            <a:schemeClr val="accent4">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Consultancy Services</a:t>
            </a:r>
          </a:p>
          <a:p>
            <a:r>
              <a:rPr lang="en-GB" dirty="0">
                <a:latin typeface="Arial" panose="020B0604020202020204" pitchFamily="34" charset="0"/>
                <a:cs typeface="Arial" panose="020B0604020202020204" pitchFamily="34" charset="0"/>
              </a:rPr>
              <a:t>Increase attributable to in year targeted intervention and delivery support, and also supporting the maternity review</a:t>
            </a:r>
          </a:p>
        </p:txBody>
      </p:sp>
      <p:sp>
        <p:nvSpPr>
          <p:cNvPr id="16" name="TextBox 15"/>
          <p:cNvSpPr txBox="1"/>
          <p:nvPr/>
        </p:nvSpPr>
        <p:spPr>
          <a:xfrm>
            <a:off x="10307601" y="5375623"/>
            <a:ext cx="9262456" cy="923330"/>
          </a:xfrm>
          <a:prstGeom prst="rect">
            <a:avLst/>
          </a:prstGeom>
          <a:solidFill>
            <a:srgbClr val="F1D2FE"/>
          </a:solidFill>
        </p:spPr>
        <p:txBody>
          <a:bodyPr wrap="square" rtlCol="0">
            <a:spAutoFit/>
          </a:bodyPr>
          <a:lstStyle/>
          <a:p>
            <a:r>
              <a:rPr lang="en-GB" b="1" dirty="0">
                <a:latin typeface="Arial" panose="020B0604020202020204" pitchFamily="34" charset="0"/>
                <a:cs typeface="Arial" panose="020B0604020202020204" pitchFamily="34" charset="0"/>
              </a:rPr>
              <a:t>Transport costs</a:t>
            </a:r>
          </a:p>
          <a:p>
            <a:r>
              <a:rPr lang="en-GB" dirty="0">
                <a:latin typeface="Arial" panose="020B0604020202020204" pitchFamily="34" charset="0"/>
                <a:cs typeface="Arial" panose="020B0604020202020204" pitchFamily="34" charset="0"/>
              </a:rPr>
              <a:t>Primary driver is the increased cost of fuel in addition to an increased level of specialist transport services and Welsh Ambulance Services. </a:t>
            </a:r>
          </a:p>
        </p:txBody>
      </p:sp>
      <p:sp>
        <p:nvSpPr>
          <p:cNvPr id="17" name="TextBox 16"/>
          <p:cNvSpPr txBox="1"/>
          <p:nvPr/>
        </p:nvSpPr>
        <p:spPr>
          <a:xfrm>
            <a:off x="10238763" y="8395486"/>
            <a:ext cx="9292400" cy="1200329"/>
          </a:xfrm>
          <a:prstGeom prst="rect">
            <a:avLst/>
          </a:prstGeom>
          <a:solidFill>
            <a:schemeClr val="accent1">
              <a:lumMod val="20000"/>
              <a:lumOff val="80000"/>
            </a:schemeClr>
          </a:solidFill>
        </p:spPr>
        <p:txBody>
          <a:bodyPr wrap="square" rtlCol="0">
            <a:spAutoFit/>
          </a:bodyPr>
          <a:lstStyle/>
          <a:p>
            <a:r>
              <a:rPr lang="en-GB" b="1" dirty="0">
                <a:latin typeface="Arial" panose="020B0604020202020204" pitchFamily="34" charset="0"/>
                <a:cs typeface="Arial" panose="020B0604020202020204" pitchFamily="34" charset="0"/>
              </a:rPr>
              <a:t>Losses, Special payments &amp; irrecoverable debts</a:t>
            </a:r>
          </a:p>
          <a:p>
            <a:r>
              <a:rPr lang="en-GB" dirty="0">
                <a:latin typeface="Arial" panose="020B0604020202020204" pitchFamily="34" charset="0"/>
                <a:cs typeface="Arial" panose="020B0604020202020204" pitchFamily="34" charset="0"/>
              </a:rPr>
              <a:t>This is the net charge to I&amp;E comprising the movement in the future provision for loss payments less amount due from Welsh Risk pool. Fluctuates annually depending on timing of settlement. </a:t>
            </a:r>
          </a:p>
        </p:txBody>
      </p:sp>
      <p:sp>
        <p:nvSpPr>
          <p:cNvPr id="19" name="TextBox 18"/>
          <p:cNvSpPr txBox="1"/>
          <p:nvPr/>
        </p:nvSpPr>
        <p:spPr>
          <a:xfrm>
            <a:off x="10238764" y="9685119"/>
            <a:ext cx="9306688" cy="923330"/>
          </a:xfrm>
          <a:prstGeom prst="rect">
            <a:avLst/>
          </a:prstGeom>
          <a:solidFill>
            <a:schemeClr val="bg1">
              <a:lumMod val="85000"/>
            </a:schemeClr>
          </a:solidFill>
        </p:spPr>
        <p:txBody>
          <a:bodyPr wrap="square" rtlCol="0">
            <a:spAutoFit/>
          </a:bodyPr>
          <a:lstStyle/>
          <a:p>
            <a:r>
              <a:rPr lang="en-GB" b="1" dirty="0">
                <a:latin typeface="Arial" panose="020B0604020202020204" pitchFamily="34" charset="0"/>
                <a:cs typeface="Arial" panose="020B0604020202020204" pitchFamily="34" charset="0"/>
              </a:rPr>
              <a:t>Research &amp; Development</a:t>
            </a:r>
          </a:p>
          <a:p>
            <a:r>
              <a:rPr lang="en-GB" dirty="0">
                <a:latin typeface="Arial" panose="020B0604020202020204" pitchFamily="34" charset="0"/>
                <a:cs typeface="Arial" panose="020B0604020202020204" pitchFamily="34" charset="0"/>
              </a:rPr>
              <a:t>Increased expenditure relates to the cost of clinical trials within the South West Wales Cancer Institute. R&amp;D expenditure is offset by income within Note 4.  </a:t>
            </a:r>
          </a:p>
        </p:txBody>
      </p:sp>
      <p:pic>
        <p:nvPicPr>
          <p:cNvPr id="7" name="Picture 6">
            <a:extLst>
              <a:ext uri="{FF2B5EF4-FFF2-40B4-BE49-F238E27FC236}">
                <a16:creationId xmlns:a16="http://schemas.microsoft.com/office/drawing/2014/main" id="{00CF0A11-67B6-81F3-6D3D-9EB3E88897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244" y="9309655"/>
            <a:ext cx="4501356" cy="1213660"/>
          </a:xfrm>
          <a:prstGeom prst="rect">
            <a:avLst/>
          </a:prstGeom>
          <a:solidFill>
            <a:schemeClr val="accent1"/>
          </a:solidFill>
        </p:spPr>
      </p:pic>
      <p:graphicFrame>
        <p:nvGraphicFramePr>
          <p:cNvPr id="8" name="Object 7">
            <a:extLst>
              <a:ext uri="{FF2B5EF4-FFF2-40B4-BE49-F238E27FC236}">
                <a16:creationId xmlns:a16="http://schemas.microsoft.com/office/drawing/2014/main" id="{B038D2C0-D389-EC21-88A6-A5FDF62AB5C7}"/>
              </a:ext>
            </a:extLst>
          </p:cNvPr>
          <p:cNvGraphicFramePr>
            <a:graphicFrameLocks noChangeAspect="1"/>
          </p:cNvGraphicFramePr>
          <p:nvPr>
            <p:extLst>
              <p:ext uri="{D42A27DB-BD31-4B8C-83A1-F6EECF244321}">
                <p14:modId xmlns:p14="http://schemas.microsoft.com/office/powerpoint/2010/main" val="2232156607"/>
              </p:ext>
            </p:extLst>
          </p:nvPr>
        </p:nvGraphicFramePr>
        <p:xfrm>
          <a:off x="1125908" y="1219475"/>
          <a:ext cx="8926936" cy="8090180"/>
        </p:xfrm>
        <a:graphic>
          <a:graphicData uri="http://schemas.openxmlformats.org/presentationml/2006/ole">
            <mc:AlternateContent xmlns:mc="http://schemas.openxmlformats.org/markup-compatibility/2006">
              <mc:Choice xmlns:v="urn:schemas-microsoft-com:vml" Requires="v">
                <p:oleObj name="Worksheet" r:id="rId4" imgW="5038849" imgH="4334011" progId="Excel.Sheet.12">
                  <p:embed/>
                </p:oleObj>
              </mc:Choice>
              <mc:Fallback>
                <p:oleObj name="Worksheet" r:id="rId4" imgW="5038849" imgH="4334011" progId="Excel.Sheet.12">
                  <p:embed/>
                  <p:pic>
                    <p:nvPicPr>
                      <p:cNvPr id="8" name="Object 7">
                        <a:extLst>
                          <a:ext uri="{FF2B5EF4-FFF2-40B4-BE49-F238E27FC236}">
                            <a16:creationId xmlns:a16="http://schemas.microsoft.com/office/drawing/2014/main" id="{B038D2C0-D389-EC21-88A6-A5FDF62AB5C7}"/>
                          </a:ext>
                        </a:extLst>
                      </p:cNvPr>
                      <p:cNvPicPr/>
                      <p:nvPr/>
                    </p:nvPicPr>
                    <p:blipFill>
                      <a:blip r:embed="rId5"/>
                      <a:stretch>
                        <a:fillRect/>
                      </a:stretch>
                    </p:blipFill>
                    <p:spPr>
                      <a:xfrm>
                        <a:off x="1125908" y="1219475"/>
                        <a:ext cx="8926936" cy="8090180"/>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37CEBA9B-CD52-8EC4-F50A-1F2A7BD3F3E8}"/>
              </a:ext>
            </a:extLst>
          </p:cNvPr>
          <p:cNvSpPr txBox="1"/>
          <p:nvPr/>
        </p:nvSpPr>
        <p:spPr>
          <a:xfrm>
            <a:off x="10282994" y="6391508"/>
            <a:ext cx="9262457" cy="646331"/>
          </a:xfrm>
          <a:prstGeom prst="rect">
            <a:avLst/>
          </a:prstGeom>
          <a:solidFill>
            <a:srgbClr val="7EB0DE"/>
          </a:solidFill>
        </p:spPr>
        <p:txBody>
          <a:bodyPr wrap="square" rtlCol="0">
            <a:spAutoFit/>
          </a:bodyPr>
          <a:lstStyle/>
          <a:p>
            <a:r>
              <a:rPr lang="en-GB" b="1" dirty="0">
                <a:latin typeface="Arial" panose="020B0604020202020204" pitchFamily="34" charset="0"/>
                <a:cs typeface="Arial" panose="020B0604020202020204" pitchFamily="34" charset="0"/>
              </a:rPr>
              <a:t>External Contractors</a:t>
            </a:r>
          </a:p>
          <a:p>
            <a:r>
              <a:rPr lang="en-GB" dirty="0">
                <a:latin typeface="Arial" panose="020B0604020202020204" pitchFamily="34" charset="0"/>
                <a:cs typeface="Arial" panose="020B0604020202020204" pitchFamily="34" charset="0"/>
              </a:rPr>
              <a:t>Higher commissioning of the managed services contract for Renal dialysis unit services.</a:t>
            </a:r>
          </a:p>
        </p:txBody>
      </p:sp>
      <p:sp>
        <p:nvSpPr>
          <p:cNvPr id="6" name="TextBox 5">
            <a:extLst>
              <a:ext uri="{FF2B5EF4-FFF2-40B4-BE49-F238E27FC236}">
                <a16:creationId xmlns:a16="http://schemas.microsoft.com/office/drawing/2014/main" id="{D624DA16-6229-5DAA-B7A4-CE434A36A6E2}"/>
              </a:ext>
            </a:extLst>
          </p:cNvPr>
          <p:cNvSpPr txBox="1"/>
          <p:nvPr/>
        </p:nvSpPr>
        <p:spPr>
          <a:xfrm>
            <a:off x="10277440" y="7132016"/>
            <a:ext cx="9268012" cy="1200329"/>
          </a:xfrm>
          <a:prstGeom prst="rect">
            <a:avLst/>
          </a:prstGeom>
          <a:solidFill>
            <a:schemeClr val="accent6">
              <a:lumMod val="60000"/>
              <a:lumOff val="40000"/>
            </a:schemeClr>
          </a:solidFill>
        </p:spPr>
        <p:txBody>
          <a:bodyPr wrap="square" rtlCol="0">
            <a:spAutoFit/>
          </a:bodyPr>
          <a:lstStyle/>
          <a:p>
            <a:r>
              <a:rPr lang="en-GB" b="1" dirty="0">
                <a:latin typeface="Arial" panose="020B0604020202020204" pitchFamily="34" charset="0"/>
                <a:cs typeface="Arial" panose="020B0604020202020204" pitchFamily="34" charset="0"/>
              </a:rPr>
              <a:t>Fixed Asset Impairments</a:t>
            </a:r>
          </a:p>
          <a:p>
            <a:r>
              <a:rPr lang="en-GB" dirty="0">
                <a:latin typeface="Arial" panose="020B0604020202020204" pitchFamily="34" charset="0"/>
                <a:cs typeface="Arial" panose="020B0604020202020204" pitchFamily="34" charset="0"/>
              </a:rPr>
              <a:t>The reduction in 25-26 is due to high indexation in 2025/26 resulting In a high level of impairment reversals</a:t>
            </a:r>
          </a:p>
          <a:p>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1614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899444" y="727288"/>
            <a:ext cx="17409186" cy="762001"/>
          </a:xfrm>
        </p:spPr>
        <p:txBody>
          <a:bodyPr/>
          <a:lstStyle/>
          <a:p>
            <a:pPr algn="ctr"/>
            <a:r>
              <a:rPr lang="pt-BR" sz="2800" dirty="0">
                <a:solidFill>
                  <a:srgbClr val="1F355E"/>
                </a:solidFill>
                <a:latin typeface="Arial Black" panose="020B0A04020102020204" pitchFamily="34" charset="0"/>
                <a:cs typeface="+mn-cs"/>
              </a:rPr>
              <a:t>Note 4 Miscellaneous Income (£000) (page 31)</a:t>
            </a:r>
          </a:p>
        </p:txBody>
      </p:sp>
      <p:sp>
        <p:nvSpPr>
          <p:cNvPr id="4" name="TextBox 3"/>
          <p:cNvSpPr txBox="1"/>
          <p:nvPr/>
        </p:nvSpPr>
        <p:spPr>
          <a:xfrm>
            <a:off x="18521420" y="10430759"/>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13</a:t>
            </a:r>
          </a:p>
        </p:txBody>
      </p:sp>
      <p:sp>
        <p:nvSpPr>
          <p:cNvPr id="20" name="TextBox 19"/>
          <p:cNvSpPr txBox="1"/>
          <p:nvPr/>
        </p:nvSpPr>
        <p:spPr>
          <a:xfrm>
            <a:off x="10352390" y="3007984"/>
            <a:ext cx="9185887" cy="923330"/>
          </a:xfrm>
          <a:prstGeom prst="rect">
            <a:avLst/>
          </a:prstGeom>
          <a:solidFill>
            <a:schemeClr val="accent4">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kern="0" dirty="0">
                <a:solidFill>
                  <a:prstClr val="black"/>
                </a:solidFill>
                <a:latin typeface="Arial" panose="020B0604020202020204" pitchFamily="34" charset="0"/>
                <a:cs typeface="Arial" panose="020B0604020202020204" pitchFamily="34" charset="0"/>
              </a:rPr>
              <a:t>NWJCC</a:t>
            </a:r>
            <a:endParaRPr kumimoji="0" lang="en-GB" b="1" i="0" u="non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lvl="0" defTabSz="914400" eaLnBrk="0" fontAlgn="base" hangingPunct="0">
              <a:spcBef>
                <a:spcPct val="0"/>
              </a:spcBef>
              <a:spcAft>
                <a:spcPct val="0"/>
              </a:spcAft>
              <a:defRPr/>
            </a:pPr>
            <a:r>
              <a:rPr lang="en-GB" kern="0" noProof="0" dirty="0">
                <a:solidFill>
                  <a:prstClr val="black"/>
                </a:solidFill>
                <a:latin typeface="Arial" panose="020B0604020202020204" pitchFamily="34" charset="0"/>
                <a:cs typeface="Arial" panose="020B0604020202020204" pitchFamily="34" charset="0"/>
              </a:rPr>
              <a:t>As a provider of </a:t>
            </a:r>
            <a:r>
              <a:rPr lang="en-GB" kern="0" dirty="0">
                <a:solidFill>
                  <a:prstClr val="black"/>
                </a:solidFill>
                <a:latin typeface="Arial" panose="020B0604020202020204" pitchFamily="34" charset="0"/>
                <a:cs typeface="Arial" panose="020B0604020202020204" pitchFamily="34" charset="0"/>
              </a:rPr>
              <a:t>JCC</a:t>
            </a:r>
            <a:r>
              <a:rPr lang="en-GB" kern="0" noProof="0" dirty="0">
                <a:solidFill>
                  <a:prstClr val="black"/>
                </a:solidFill>
                <a:latin typeface="Arial" panose="020B0604020202020204" pitchFamily="34" charset="0"/>
                <a:cs typeface="Arial" panose="020B0604020202020204" pitchFamily="34" charset="0"/>
              </a:rPr>
              <a:t> services there were increases in income linked to inflation and national pay award, and investment and rebasing of baseline in year </a:t>
            </a:r>
            <a:endParaRPr kumimoji="0" lang="en-GB" i="0" u="non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1" name="TextBox 20"/>
          <p:cNvSpPr txBox="1"/>
          <p:nvPr/>
        </p:nvSpPr>
        <p:spPr>
          <a:xfrm>
            <a:off x="10257349" y="4782936"/>
            <a:ext cx="9185887" cy="923330"/>
          </a:xfrm>
          <a:prstGeom prst="rect">
            <a:avLst/>
          </a:prstGeom>
          <a:solidFill>
            <a:schemeClr val="accent2">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Welsh Special Health Authorities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Increased income for junior doctors £2.6m, EPU 0.2m, DHCW £1m for new digital database</a:t>
            </a:r>
          </a:p>
        </p:txBody>
      </p:sp>
      <p:sp>
        <p:nvSpPr>
          <p:cNvPr id="23" name="TextBox 22"/>
          <p:cNvSpPr txBox="1"/>
          <p:nvPr/>
        </p:nvSpPr>
        <p:spPr>
          <a:xfrm>
            <a:off x="10280229" y="7680381"/>
            <a:ext cx="9186681" cy="646331"/>
          </a:xfrm>
          <a:prstGeom prst="rect">
            <a:avLst/>
          </a:prstGeom>
          <a:solidFill>
            <a:schemeClr val="accent4">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Non patient care income generation schemes</a:t>
            </a:r>
          </a:p>
          <a:p>
            <a:r>
              <a:rPr lang="en-GB" dirty="0">
                <a:latin typeface="Arial" panose="020B0604020202020204" pitchFamily="34" charset="0"/>
                <a:cs typeface="Arial" panose="020B0604020202020204" pitchFamily="34" charset="0"/>
              </a:rPr>
              <a:t>Increase relates to a commercial settlement</a:t>
            </a:r>
          </a:p>
        </p:txBody>
      </p:sp>
      <p:sp>
        <p:nvSpPr>
          <p:cNvPr id="24" name="TextBox 23"/>
          <p:cNvSpPr txBox="1"/>
          <p:nvPr/>
        </p:nvSpPr>
        <p:spPr>
          <a:xfrm>
            <a:off x="10258608" y="8538248"/>
            <a:ext cx="9166836" cy="923330"/>
          </a:xfrm>
          <a:prstGeom prst="rect">
            <a:avLst/>
          </a:prstGeom>
          <a:solidFill>
            <a:srgbClr val="F1D2FE"/>
          </a:solidFill>
        </p:spPr>
        <p:txBody>
          <a:bodyPr wrap="square" rtlCol="0">
            <a:spAutoFit/>
          </a:bodyPr>
          <a:lstStyle/>
          <a:p>
            <a:r>
              <a:rPr lang="en-GB" b="1" dirty="0">
                <a:latin typeface="Arial" panose="020B0604020202020204" pitchFamily="34" charset="0"/>
                <a:cs typeface="Arial" panose="020B0604020202020204" pitchFamily="34" charset="0"/>
              </a:rPr>
              <a:t>Other income</a:t>
            </a:r>
          </a:p>
          <a:p>
            <a:r>
              <a:rPr lang="en-GB" dirty="0">
                <a:latin typeface="Arial" panose="020B0604020202020204" pitchFamily="34" charset="0"/>
                <a:cs typeface="Arial" panose="020B0604020202020204" pitchFamily="34" charset="0"/>
              </a:rPr>
              <a:t>Increased levels of reimbursement from staff for private use of leased vehicles and salary sacrifice of leased cars</a:t>
            </a:r>
          </a:p>
        </p:txBody>
      </p:sp>
      <p:sp>
        <p:nvSpPr>
          <p:cNvPr id="6" name="TextBox 5">
            <a:extLst>
              <a:ext uri="{FF2B5EF4-FFF2-40B4-BE49-F238E27FC236}">
                <a16:creationId xmlns:a16="http://schemas.microsoft.com/office/drawing/2014/main" id="{6A6262C1-F231-A343-281B-C33B08106C19}"/>
              </a:ext>
            </a:extLst>
          </p:cNvPr>
          <p:cNvSpPr txBox="1"/>
          <p:nvPr/>
        </p:nvSpPr>
        <p:spPr>
          <a:xfrm>
            <a:off x="10280229" y="5817580"/>
            <a:ext cx="9185887" cy="923330"/>
          </a:xfrm>
          <a:prstGeom prst="rect">
            <a:avLst/>
          </a:prstGeom>
          <a:solidFill>
            <a:schemeClr val="accent5">
              <a:lumMod val="20000"/>
              <a:lumOff val="80000"/>
            </a:schemeClr>
          </a:solidFill>
          <a:ln w="25400" cap="flat" cmpd="sng" algn="ctr">
            <a:noFill/>
            <a:prstDash val="solid"/>
          </a:ln>
          <a:effectLst/>
        </p:spPr>
        <p:txBody>
          <a:bodyPr wrap="square" rtlCol="0">
            <a:spAutoFit/>
          </a:bodyPr>
          <a:lstStyle/>
          <a:p>
            <a:pPr lvl="0" defTabSz="914400" eaLnBrk="0" fontAlgn="base" hangingPunct="0">
              <a:spcBef>
                <a:spcPct val="0"/>
              </a:spcBef>
              <a:spcAft>
                <a:spcPct val="0"/>
              </a:spcAft>
              <a:defRPr/>
            </a:pPr>
            <a:r>
              <a:rPr lang="en-GB" b="1" dirty="0">
                <a:solidFill>
                  <a:srgbClr val="000000"/>
                </a:solidFill>
                <a:latin typeface="Arial" panose="020B0604020202020204" pitchFamily="34" charset="0"/>
                <a:cs typeface="Arial" panose="020B0604020202020204" pitchFamily="34" charset="0"/>
              </a:rPr>
              <a:t>Local Authorities</a:t>
            </a:r>
          </a:p>
          <a:p>
            <a:pPr lvl="0" defTabSz="914400" eaLnBrk="0" fontAlgn="base" hangingPunct="0">
              <a:spcBef>
                <a:spcPct val="0"/>
              </a:spcBef>
              <a:spcAft>
                <a:spcPct val="0"/>
              </a:spcAft>
              <a:defRPr/>
            </a:pPr>
            <a:r>
              <a:rPr lang="en-GB" dirty="0">
                <a:solidFill>
                  <a:srgbClr val="000000"/>
                </a:solidFill>
                <a:latin typeface="Arial" panose="020B0604020202020204" pitchFamily="34" charset="0"/>
                <a:cs typeface="Arial" panose="020B0604020202020204" pitchFamily="34" charset="0"/>
              </a:rPr>
              <a:t>Increase in services commissioned by LA’s – complex depression, </a:t>
            </a:r>
            <a:r>
              <a:rPr lang="en-GB" dirty="0" err="1">
                <a:solidFill>
                  <a:srgbClr val="000000"/>
                </a:solidFill>
                <a:latin typeface="Arial" panose="020B0604020202020204" pitchFamily="34" charset="0"/>
                <a:cs typeface="Arial" panose="020B0604020202020204" pitchFamily="34" charset="0"/>
              </a:rPr>
              <a:t>anxiety,trauma</a:t>
            </a:r>
            <a:r>
              <a:rPr lang="en-GB" dirty="0">
                <a:solidFill>
                  <a:srgbClr val="000000"/>
                </a:solidFill>
                <a:latin typeface="Arial" panose="020B0604020202020204" pitchFamily="34" charset="0"/>
                <a:cs typeface="Arial" panose="020B0604020202020204" pitchFamily="34" charset="0"/>
              </a:rPr>
              <a:t> services </a:t>
            </a:r>
          </a:p>
        </p:txBody>
      </p:sp>
      <p:pic>
        <p:nvPicPr>
          <p:cNvPr id="7" name="Picture 6">
            <a:extLst>
              <a:ext uri="{FF2B5EF4-FFF2-40B4-BE49-F238E27FC236}">
                <a16:creationId xmlns:a16="http://schemas.microsoft.com/office/drawing/2014/main" id="{82BFD380-5412-0075-1EB8-52E5DC06C2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244" y="9309655"/>
            <a:ext cx="4501356" cy="1272407"/>
          </a:xfrm>
          <a:prstGeom prst="rect">
            <a:avLst/>
          </a:prstGeom>
          <a:solidFill>
            <a:schemeClr val="accent1"/>
          </a:solidFill>
        </p:spPr>
      </p:pic>
      <p:graphicFrame>
        <p:nvGraphicFramePr>
          <p:cNvPr id="9" name="Object 8">
            <a:extLst>
              <a:ext uri="{FF2B5EF4-FFF2-40B4-BE49-F238E27FC236}">
                <a16:creationId xmlns:a16="http://schemas.microsoft.com/office/drawing/2014/main" id="{E319183E-421A-FBB8-AABF-B5972299584E}"/>
              </a:ext>
            </a:extLst>
          </p:cNvPr>
          <p:cNvGraphicFramePr>
            <a:graphicFrameLocks noChangeAspect="1"/>
          </p:cNvGraphicFramePr>
          <p:nvPr>
            <p:extLst>
              <p:ext uri="{D42A27DB-BD31-4B8C-83A1-F6EECF244321}">
                <p14:modId xmlns:p14="http://schemas.microsoft.com/office/powerpoint/2010/main" val="1281479869"/>
              </p:ext>
            </p:extLst>
          </p:nvPr>
        </p:nvGraphicFramePr>
        <p:xfrm>
          <a:off x="1213644" y="1708751"/>
          <a:ext cx="8839200" cy="7600904"/>
        </p:xfrm>
        <a:graphic>
          <a:graphicData uri="http://schemas.openxmlformats.org/presentationml/2006/ole">
            <mc:AlternateContent xmlns:mc="http://schemas.openxmlformats.org/markup-compatibility/2006">
              <mc:Choice xmlns:v="urn:schemas-microsoft-com:vml" Requires="v">
                <p:oleObj name="Worksheet" r:id="rId4" imgW="5143615" imgH="4934086" progId="Excel.Sheet.12">
                  <p:embed/>
                </p:oleObj>
              </mc:Choice>
              <mc:Fallback>
                <p:oleObj name="Worksheet" r:id="rId4" imgW="5143615" imgH="4934086" progId="Excel.Sheet.12">
                  <p:embed/>
                  <p:pic>
                    <p:nvPicPr>
                      <p:cNvPr id="9" name="Object 8">
                        <a:extLst>
                          <a:ext uri="{FF2B5EF4-FFF2-40B4-BE49-F238E27FC236}">
                            <a16:creationId xmlns:a16="http://schemas.microsoft.com/office/drawing/2014/main" id="{E319183E-421A-FBB8-AABF-B5972299584E}"/>
                          </a:ext>
                        </a:extLst>
                      </p:cNvPr>
                      <p:cNvPicPr/>
                      <p:nvPr/>
                    </p:nvPicPr>
                    <p:blipFill>
                      <a:blip r:embed="rId5"/>
                      <a:stretch>
                        <a:fillRect/>
                      </a:stretch>
                    </p:blipFill>
                    <p:spPr>
                      <a:xfrm>
                        <a:off x="1213644" y="1708751"/>
                        <a:ext cx="8839200" cy="760090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EAE25EDA-2E52-69DF-C3BB-AB31F47DAE6B}"/>
              </a:ext>
            </a:extLst>
          </p:cNvPr>
          <p:cNvSpPr txBox="1"/>
          <p:nvPr/>
        </p:nvSpPr>
        <p:spPr>
          <a:xfrm>
            <a:off x="10351596" y="1844675"/>
            <a:ext cx="9091641" cy="923330"/>
          </a:xfrm>
          <a:prstGeom prst="rect">
            <a:avLst/>
          </a:prstGeom>
          <a:solidFill>
            <a:schemeClr val="accent5">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Local Health Boards</a:t>
            </a:r>
          </a:p>
          <a:p>
            <a:r>
              <a:rPr lang="en-GB" dirty="0">
                <a:latin typeface="Arial" panose="020B0604020202020204" pitchFamily="34" charset="0"/>
                <a:cs typeface="Arial" panose="020B0604020202020204" pitchFamily="34" charset="0"/>
              </a:rPr>
              <a:t>Increases for pay award, inflation, offset by SLA/LTA changes across all Welsh Health Boards</a:t>
            </a:r>
          </a:p>
        </p:txBody>
      </p:sp>
      <p:sp>
        <p:nvSpPr>
          <p:cNvPr id="8" name="TextBox 7">
            <a:extLst>
              <a:ext uri="{FF2B5EF4-FFF2-40B4-BE49-F238E27FC236}">
                <a16:creationId xmlns:a16="http://schemas.microsoft.com/office/drawing/2014/main" id="{213C95C7-9A16-8940-A356-5558D674FCFD}"/>
              </a:ext>
            </a:extLst>
          </p:cNvPr>
          <p:cNvSpPr txBox="1"/>
          <p:nvPr/>
        </p:nvSpPr>
        <p:spPr>
          <a:xfrm>
            <a:off x="10351596" y="4040330"/>
            <a:ext cx="9091640" cy="646331"/>
          </a:xfrm>
          <a:prstGeom prst="rect">
            <a:avLst/>
          </a:prstGeom>
          <a:solidFill>
            <a:schemeClr val="accent6">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NHS Wales Trusts</a:t>
            </a:r>
          </a:p>
          <a:p>
            <a:r>
              <a:rPr lang="en-GB" dirty="0">
                <a:latin typeface="Arial" panose="020B0604020202020204" pitchFamily="34" charset="0"/>
                <a:cs typeface="Arial" panose="020B0604020202020204" pitchFamily="34" charset="0"/>
              </a:rPr>
              <a:t>New commercial agreement with NWSSP &amp; increase in NWSSP distribution in year </a:t>
            </a:r>
          </a:p>
        </p:txBody>
      </p:sp>
      <p:sp>
        <p:nvSpPr>
          <p:cNvPr id="10" name="TextBox 9">
            <a:extLst>
              <a:ext uri="{FF2B5EF4-FFF2-40B4-BE49-F238E27FC236}">
                <a16:creationId xmlns:a16="http://schemas.microsoft.com/office/drawing/2014/main" id="{7AD994D4-840D-90F5-B61E-EE4560015FAE}"/>
              </a:ext>
            </a:extLst>
          </p:cNvPr>
          <p:cNvSpPr txBox="1"/>
          <p:nvPr/>
        </p:nvSpPr>
        <p:spPr>
          <a:xfrm>
            <a:off x="10290595" y="6872312"/>
            <a:ext cx="9185887" cy="646331"/>
          </a:xfrm>
          <a:prstGeom prst="rect">
            <a:avLst/>
          </a:prstGeom>
          <a:solidFill>
            <a:schemeClr val="accent3">
              <a:lumMod val="40000"/>
              <a:lumOff val="60000"/>
            </a:schemeClr>
          </a:solidFill>
        </p:spPr>
        <p:txBody>
          <a:bodyPr wrap="square" rtlCol="0">
            <a:spAutoFit/>
          </a:bodyPr>
          <a:lstStyle/>
          <a:p>
            <a:r>
              <a:rPr lang="en-GB" b="1" dirty="0">
                <a:latin typeface="Arial" panose="020B0604020202020204" pitchFamily="34" charset="0"/>
                <a:cs typeface="Arial" panose="020B0604020202020204" pitchFamily="34" charset="0"/>
              </a:rPr>
              <a:t>Other income from activities</a:t>
            </a:r>
          </a:p>
          <a:p>
            <a:r>
              <a:rPr lang="en-GB" dirty="0">
                <a:latin typeface="Arial" panose="020B0604020202020204" pitchFamily="34" charset="0"/>
                <a:cs typeface="Arial" panose="020B0604020202020204" pitchFamily="34" charset="0"/>
              </a:rPr>
              <a:t>Retail income increase, increase in providing specialist palliative care services</a:t>
            </a:r>
          </a:p>
        </p:txBody>
      </p:sp>
    </p:spTree>
    <p:extLst>
      <p:ext uri="{BB962C8B-B14F-4D97-AF65-F5344CB8AC3E}">
        <p14:creationId xmlns:p14="http://schemas.microsoft.com/office/powerpoint/2010/main" val="3702204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4. Staffing Analysis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348251" y="904425"/>
            <a:ext cx="17409186" cy="762001"/>
          </a:xfrm>
        </p:spPr>
        <p:txBody>
          <a:bodyPr/>
          <a:lstStyle/>
          <a:p>
            <a:pPr algn="ctr"/>
            <a:r>
              <a:rPr lang="pt-BR" sz="3200" dirty="0">
                <a:solidFill>
                  <a:srgbClr val="1F355E"/>
                </a:solidFill>
                <a:latin typeface="Arial Black" panose="020B0A04020102020204" pitchFamily="34" charset="0"/>
                <a:cs typeface="+mn-cs"/>
              </a:rPr>
              <a:t>Note 9.2 Directors &amp; Staff Numbers (WTE) (page 34)</a:t>
            </a:r>
          </a:p>
        </p:txBody>
      </p:sp>
      <p:sp>
        <p:nvSpPr>
          <p:cNvPr id="4" name="TextBox 3"/>
          <p:cNvSpPr txBox="1"/>
          <p:nvPr/>
        </p:nvSpPr>
        <p:spPr>
          <a:xfrm>
            <a:off x="18358644" y="10552074"/>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14</a:t>
            </a:r>
          </a:p>
        </p:txBody>
      </p:sp>
      <p:pic>
        <p:nvPicPr>
          <p:cNvPr id="5" name="Picture 4"/>
          <p:cNvPicPr>
            <a:picLocks noChangeAspect="1"/>
          </p:cNvPicPr>
          <p:nvPr/>
        </p:nvPicPr>
        <p:blipFill>
          <a:blip r:embed="rId3"/>
          <a:stretch>
            <a:fillRect/>
          </a:stretch>
        </p:blipFill>
        <p:spPr>
          <a:xfrm>
            <a:off x="18600556" y="9532957"/>
            <a:ext cx="1171575" cy="885825"/>
          </a:xfrm>
          <a:prstGeom prst="rect">
            <a:avLst/>
          </a:prstGeom>
        </p:spPr>
      </p:pic>
      <p:sp>
        <p:nvSpPr>
          <p:cNvPr id="6" name="TextBox 5"/>
          <p:cNvSpPr txBox="1"/>
          <p:nvPr/>
        </p:nvSpPr>
        <p:spPr>
          <a:xfrm>
            <a:off x="4490245" y="9536411"/>
            <a:ext cx="13716000" cy="1200329"/>
          </a:xfrm>
          <a:prstGeom prst="rect">
            <a:avLst/>
          </a:prstGeom>
          <a:solidFill>
            <a:schemeClr val="accent1">
              <a:lumMod val="20000"/>
              <a:lumOff val="80000"/>
            </a:schemeClr>
          </a:solidFill>
        </p:spPr>
        <p:txBody>
          <a:bodyPr wrap="square" rtlCol="0">
            <a:spAutoFit/>
          </a:bodyPr>
          <a:lstStyle/>
          <a:p>
            <a:pPr>
              <a:defRPr/>
            </a:pPr>
            <a:r>
              <a:rPr lang="en-GB" b="1" u="sng" dirty="0">
                <a:latin typeface="Calibri" pitchFamily="34" charset="0"/>
              </a:rPr>
              <a:t>Notes</a:t>
            </a:r>
            <a:endParaRPr lang="en-GB" b="1" dirty="0">
              <a:latin typeface="Calibri" pitchFamily="34" charset="0"/>
            </a:endParaRPr>
          </a:p>
          <a:p>
            <a:pPr marL="285750" indent="-285750">
              <a:buFontTx/>
              <a:buChar char="-"/>
              <a:defRPr/>
            </a:pPr>
            <a:r>
              <a:rPr lang="en-GB" b="1" dirty="0"/>
              <a:t>Staff numbers in each year are the average of the WTE in post at the end of each month as per the manual for accounts definition. Staff numbers include agency staff, staff on inward secondment and junior doctors employed under the Single Lead Employer arrangements managed by Velindre Trust.</a:t>
            </a:r>
          </a:p>
        </p:txBody>
      </p:sp>
      <p:pic>
        <p:nvPicPr>
          <p:cNvPr id="8" name="Picture 7">
            <a:extLst>
              <a:ext uri="{FF2B5EF4-FFF2-40B4-BE49-F238E27FC236}">
                <a16:creationId xmlns:a16="http://schemas.microsoft.com/office/drawing/2014/main" id="{FFF1BFC6-CBD2-1262-FA20-3176061027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644" y="9309655"/>
            <a:ext cx="3657601" cy="1427085"/>
          </a:xfrm>
          <a:prstGeom prst="rect">
            <a:avLst/>
          </a:prstGeom>
          <a:solidFill>
            <a:schemeClr val="accent1"/>
          </a:solidFill>
        </p:spPr>
      </p:pic>
      <p:graphicFrame>
        <p:nvGraphicFramePr>
          <p:cNvPr id="9" name="Chart 8">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3773296186"/>
              </p:ext>
            </p:extLst>
          </p:nvPr>
        </p:nvGraphicFramePr>
        <p:xfrm>
          <a:off x="2128043" y="1666426"/>
          <a:ext cx="16078201" cy="7643229"/>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93649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 (Page 4)</a:t>
            </a:r>
          </a:p>
        </p:txBody>
      </p:sp>
      <p:sp>
        <p:nvSpPr>
          <p:cNvPr id="4" name="TextBox 3"/>
          <p:cNvSpPr txBox="1"/>
          <p:nvPr/>
        </p:nvSpPr>
        <p:spPr>
          <a:xfrm>
            <a:off x="18574624"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15</a:t>
            </a:r>
          </a:p>
        </p:txBody>
      </p:sp>
      <p:pic>
        <p:nvPicPr>
          <p:cNvPr id="6" name="Picture 5">
            <a:extLst>
              <a:ext uri="{FF2B5EF4-FFF2-40B4-BE49-F238E27FC236}">
                <a16:creationId xmlns:a16="http://schemas.microsoft.com/office/drawing/2014/main" id="{52C25CA3-94FE-5E0C-507A-CC57A3FCB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044" y="9532957"/>
            <a:ext cx="4577556" cy="1227118"/>
          </a:xfrm>
          <a:prstGeom prst="rect">
            <a:avLst/>
          </a:prstGeom>
          <a:solidFill>
            <a:schemeClr val="accent1"/>
          </a:solidFill>
        </p:spPr>
      </p:pic>
      <p:graphicFrame>
        <p:nvGraphicFramePr>
          <p:cNvPr id="7" name="Object 6">
            <a:extLst>
              <a:ext uri="{FF2B5EF4-FFF2-40B4-BE49-F238E27FC236}">
                <a16:creationId xmlns:a16="http://schemas.microsoft.com/office/drawing/2014/main" id="{14FB98E0-8CAC-A49E-C46A-C3F190ED0AA2}"/>
              </a:ext>
            </a:extLst>
          </p:cNvPr>
          <p:cNvGraphicFramePr>
            <a:graphicFrameLocks noChangeAspect="1"/>
          </p:cNvGraphicFramePr>
          <p:nvPr>
            <p:extLst>
              <p:ext uri="{D42A27DB-BD31-4B8C-83A1-F6EECF244321}">
                <p14:modId xmlns:p14="http://schemas.microsoft.com/office/powerpoint/2010/main" val="3346163738"/>
              </p:ext>
            </p:extLst>
          </p:nvPr>
        </p:nvGraphicFramePr>
        <p:xfrm>
          <a:off x="908844" y="1158875"/>
          <a:ext cx="17691712" cy="8458200"/>
        </p:xfrm>
        <a:graphic>
          <a:graphicData uri="http://schemas.openxmlformats.org/presentationml/2006/ole">
            <mc:AlternateContent xmlns:mc="http://schemas.openxmlformats.org/markup-compatibility/2006">
              <mc:Choice xmlns:v="urn:schemas-microsoft-com:vml" Requires="v">
                <p:oleObj name="Worksheet" r:id="rId4" imgW="8058054" imgH="6486627" progId="Excel.Sheet.12">
                  <p:embed/>
                </p:oleObj>
              </mc:Choice>
              <mc:Fallback>
                <p:oleObj name="Worksheet" r:id="rId4" imgW="8058054" imgH="6486627" progId="Excel.Sheet.12">
                  <p:embed/>
                  <p:pic>
                    <p:nvPicPr>
                      <p:cNvPr id="7" name="Object 6">
                        <a:extLst>
                          <a:ext uri="{FF2B5EF4-FFF2-40B4-BE49-F238E27FC236}">
                            <a16:creationId xmlns:a16="http://schemas.microsoft.com/office/drawing/2014/main" id="{14FB98E0-8CAC-A49E-C46A-C3F190ED0AA2}"/>
                          </a:ext>
                        </a:extLst>
                      </p:cNvPr>
                      <p:cNvPicPr/>
                      <p:nvPr/>
                    </p:nvPicPr>
                    <p:blipFill>
                      <a:blip r:embed="rId5"/>
                      <a:stretch>
                        <a:fillRect/>
                      </a:stretch>
                    </p:blipFill>
                    <p:spPr>
                      <a:xfrm>
                        <a:off x="908844" y="1158875"/>
                        <a:ext cx="17691712" cy="8458200"/>
                      </a:xfrm>
                      <a:prstGeom prst="rect">
                        <a:avLst/>
                      </a:prstGeom>
                    </p:spPr>
                  </p:pic>
                </p:oleObj>
              </mc:Fallback>
            </mc:AlternateContent>
          </a:graphicData>
        </a:graphic>
      </p:graphicFrame>
    </p:spTree>
    <p:extLst>
      <p:ext uri="{BB962C8B-B14F-4D97-AF65-F5344CB8AC3E}">
        <p14:creationId xmlns:p14="http://schemas.microsoft.com/office/powerpoint/2010/main" val="1954598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27319"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16</a:t>
            </a:r>
          </a:p>
        </p:txBody>
      </p:sp>
      <p:sp>
        <p:nvSpPr>
          <p:cNvPr id="7"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37044" y="854074"/>
            <a:ext cx="17409186" cy="762001"/>
          </a:xfrm>
        </p:spPr>
        <p:txBody>
          <a:bodyPr/>
          <a:lstStyle/>
          <a:p>
            <a:pPr algn="ctr"/>
            <a:r>
              <a:rPr lang="pt-BR" sz="3200" dirty="0">
                <a:solidFill>
                  <a:srgbClr val="1F355E"/>
                </a:solidFill>
                <a:latin typeface="Arial Black" panose="020B0A04020102020204" pitchFamily="34" charset="0"/>
                <a:cs typeface="+mn-cs"/>
              </a:rPr>
              <a:t>Assets (Trade &amp; Other Receivables) – Key Variance</a:t>
            </a:r>
          </a:p>
        </p:txBody>
      </p:sp>
      <p:pic>
        <p:nvPicPr>
          <p:cNvPr id="6" name="Picture 5">
            <a:extLst>
              <a:ext uri="{FF2B5EF4-FFF2-40B4-BE49-F238E27FC236}">
                <a16:creationId xmlns:a16="http://schemas.microsoft.com/office/drawing/2014/main" id="{4596A4B1-2456-8F66-1FF6-A3B77B4813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044" y="9309655"/>
            <a:ext cx="4191000" cy="1298020"/>
          </a:xfrm>
          <a:prstGeom prst="rect">
            <a:avLst/>
          </a:prstGeom>
          <a:solidFill>
            <a:schemeClr val="accent1"/>
          </a:solidFill>
        </p:spPr>
      </p:pic>
      <p:graphicFrame>
        <p:nvGraphicFramePr>
          <p:cNvPr id="11" name="Object 10">
            <a:extLst>
              <a:ext uri="{FF2B5EF4-FFF2-40B4-BE49-F238E27FC236}">
                <a16:creationId xmlns:a16="http://schemas.microsoft.com/office/drawing/2014/main" id="{A30EDEE9-6720-49F8-3BE3-21C4FC27E5FE}"/>
              </a:ext>
            </a:extLst>
          </p:cNvPr>
          <p:cNvGraphicFramePr>
            <a:graphicFrameLocks noChangeAspect="1"/>
          </p:cNvGraphicFramePr>
          <p:nvPr>
            <p:extLst>
              <p:ext uri="{D42A27DB-BD31-4B8C-83A1-F6EECF244321}">
                <p14:modId xmlns:p14="http://schemas.microsoft.com/office/powerpoint/2010/main" val="4091796930"/>
              </p:ext>
            </p:extLst>
          </p:nvPr>
        </p:nvGraphicFramePr>
        <p:xfrm>
          <a:off x="1289844" y="1616075"/>
          <a:ext cx="16992600" cy="7693580"/>
        </p:xfrm>
        <a:graphic>
          <a:graphicData uri="http://schemas.openxmlformats.org/presentationml/2006/ole">
            <mc:AlternateContent xmlns:mc="http://schemas.openxmlformats.org/markup-compatibility/2006">
              <mc:Choice xmlns:v="urn:schemas-microsoft-com:vml" Requires="v">
                <p:oleObj name="Worksheet" r:id="rId4" imgW="8572365" imgH="5505343" progId="Excel.Sheet.12">
                  <p:embed/>
                </p:oleObj>
              </mc:Choice>
              <mc:Fallback>
                <p:oleObj name="Worksheet" r:id="rId4" imgW="8572365" imgH="5505343" progId="Excel.Sheet.12">
                  <p:embed/>
                  <p:pic>
                    <p:nvPicPr>
                      <p:cNvPr id="11" name="Object 10">
                        <a:extLst>
                          <a:ext uri="{FF2B5EF4-FFF2-40B4-BE49-F238E27FC236}">
                            <a16:creationId xmlns:a16="http://schemas.microsoft.com/office/drawing/2014/main" id="{A30EDEE9-6720-49F8-3BE3-21C4FC27E5FE}"/>
                          </a:ext>
                        </a:extLst>
                      </p:cNvPr>
                      <p:cNvPicPr/>
                      <p:nvPr/>
                    </p:nvPicPr>
                    <p:blipFill>
                      <a:blip r:embed="rId5"/>
                      <a:stretch>
                        <a:fillRect/>
                      </a:stretch>
                    </p:blipFill>
                    <p:spPr>
                      <a:xfrm>
                        <a:off x="1289844" y="1616075"/>
                        <a:ext cx="16992600" cy="7693580"/>
                      </a:xfrm>
                      <a:prstGeom prst="rect">
                        <a:avLst/>
                      </a:prstGeom>
                    </p:spPr>
                  </p:pic>
                </p:oleObj>
              </mc:Fallback>
            </mc:AlternateContent>
          </a:graphicData>
        </a:graphic>
      </p:graphicFrame>
    </p:spTree>
    <p:extLst>
      <p:ext uri="{BB962C8B-B14F-4D97-AF65-F5344CB8AC3E}">
        <p14:creationId xmlns:p14="http://schemas.microsoft.com/office/powerpoint/2010/main" val="1569903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610240" y="105314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17</a:t>
            </a:r>
          </a:p>
        </p:txBody>
      </p:sp>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985044" y="787762"/>
            <a:ext cx="17409186"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3200" dirty="0">
                <a:solidFill>
                  <a:srgbClr val="1F355E"/>
                </a:solidFill>
                <a:latin typeface="Arial Black" panose="020B0A04020102020204" pitchFamily="34" charset="0"/>
                <a:cs typeface="+mn-cs"/>
              </a:rPr>
              <a:t>                                          Liabilities - Key Variances</a:t>
            </a:r>
          </a:p>
        </p:txBody>
      </p:sp>
      <p:pic>
        <p:nvPicPr>
          <p:cNvPr id="3" name="Picture 2">
            <a:extLst>
              <a:ext uri="{FF2B5EF4-FFF2-40B4-BE49-F238E27FC236}">
                <a16:creationId xmlns:a16="http://schemas.microsoft.com/office/drawing/2014/main" id="{A70E5237-53DB-B731-386B-9A31925274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044" y="9532957"/>
            <a:ext cx="4425156" cy="998518"/>
          </a:xfrm>
          <a:prstGeom prst="rect">
            <a:avLst/>
          </a:prstGeom>
          <a:solidFill>
            <a:schemeClr val="accent1"/>
          </a:solidFill>
        </p:spPr>
      </p:pic>
      <p:graphicFrame>
        <p:nvGraphicFramePr>
          <p:cNvPr id="11" name="Object 10">
            <a:extLst>
              <a:ext uri="{FF2B5EF4-FFF2-40B4-BE49-F238E27FC236}">
                <a16:creationId xmlns:a16="http://schemas.microsoft.com/office/drawing/2014/main" id="{60F7204D-4309-646F-DA72-91E1A412D132}"/>
              </a:ext>
            </a:extLst>
          </p:cNvPr>
          <p:cNvGraphicFramePr>
            <a:graphicFrameLocks noChangeAspect="1"/>
          </p:cNvGraphicFramePr>
          <p:nvPr>
            <p:extLst>
              <p:ext uri="{D42A27DB-BD31-4B8C-83A1-F6EECF244321}">
                <p14:modId xmlns:p14="http://schemas.microsoft.com/office/powerpoint/2010/main" val="1215879986"/>
              </p:ext>
            </p:extLst>
          </p:nvPr>
        </p:nvGraphicFramePr>
        <p:xfrm>
          <a:off x="985044" y="1692275"/>
          <a:ext cx="17625196" cy="7840682"/>
        </p:xfrm>
        <a:graphic>
          <a:graphicData uri="http://schemas.openxmlformats.org/presentationml/2006/ole">
            <mc:AlternateContent xmlns:mc="http://schemas.openxmlformats.org/markup-compatibility/2006">
              <mc:Choice xmlns:v="urn:schemas-microsoft-com:vml" Requires="v">
                <p:oleObj name="Worksheet" r:id="rId4" imgW="10458293" imgH="7096232" progId="Excel.Sheet.12">
                  <p:embed/>
                </p:oleObj>
              </mc:Choice>
              <mc:Fallback>
                <p:oleObj name="Worksheet" r:id="rId4" imgW="10458293" imgH="7096232" progId="Excel.Sheet.12">
                  <p:embed/>
                  <p:pic>
                    <p:nvPicPr>
                      <p:cNvPr id="11" name="Object 10">
                        <a:extLst>
                          <a:ext uri="{FF2B5EF4-FFF2-40B4-BE49-F238E27FC236}">
                            <a16:creationId xmlns:a16="http://schemas.microsoft.com/office/drawing/2014/main" id="{60F7204D-4309-646F-DA72-91E1A412D132}"/>
                          </a:ext>
                        </a:extLst>
                      </p:cNvPr>
                      <p:cNvPicPr/>
                      <p:nvPr/>
                    </p:nvPicPr>
                    <p:blipFill>
                      <a:blip r:embed="rId5"/>
                      <a:stretch>
                        <a:fillRect/>
                      </a:stretch>
                    </p:blipFill>
                    <p:spPr>
                      <a:xfrm>
                        <a:off x="985044" y="1692275"/>
                        <a:ext cx="17625196" cy="7840682"/>
                      </a:xfrm>
                      <a:prstGeom prst="rect">
                        <a:avLst/>
                      </a:prstGeom>
                    </p:spPr>
                  </p:pic>
                </p:oleObj>
              </mc:Fallback>
            </mc:AlternateContent>
          </a:graphicData>
        </a:graphic>
      </p:graphicFrame>
    </p:spTree>
    <p:extLst>
      <p:ext uri="{BB962C8B-B14F-4D97-AF65-F5344CB8AC3E}">
        <p14:creationId xmlns:p14="http://schemas.microsoft.com/office/powerpoint/2010/main" val="2201477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61024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18</a:t>
            </a:r>
          </a:p>
        </p:txBody>
      </p:sp>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23175" y="869586"/>
            <a:ext cx="18288000"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pt-BR" sz="3200" dirty="0">
                <a:solidFill>
                  <a:srgbClr val="1F355E"/>
                </a:solidFill>
                <a:latin typeface="Arial Black" panose="020B0A04020102020204" pitchFamily="34" charset="0"/>
                <a:cs typeface="+mn-cs"/>
              </a:rPr>
              <a:t>         Note 20 Summary Clinical Negligence (Secondary Care) </a:t>
            </a:r>
          </a:p>
        </p:txBody>
      </p:sp>
      <p:pic>
        <p:nvPicPr>
          <p:cNvPr id="3" name="Picture 2">
            <a:extLst>
              <a:ext uri="{FF2B5EF4-FFF2-40B4-BE49-F238E27FC236}">
                <a16:creationId xmlns:a16="http://schemas.microsoft.com/office/drawing/2014/main" id="{76AF5049-D8B5-7FB5-8970-76B21EF0B4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44" y="9309655"/>
            <a:ext cx="3962400" cy="1298020"/>
          </a:xfrm>
          <a:prstGeom prst="rect">
            <a:avLst/>
          </a:prstGeom>
          <a:solidFill>
            <a:schemeClr val="accent1"/>
          </a:solidFill>
        </p:spPr>
      </p:pic>
      <p:graphicFrame>
        <p:nvGraphicFramePr>
          <p:cNvPr id="7" name="Object 6">
            <a:extLst>
              <a:ext uri="{FF2B5EF4-FFF2-40B4-BE49-F238E27FC236}">
                <a16:creationId xmlns:a16="http://schemas.microsoft.com/office/drawing/2014/main" id="{86F37ABA-E309-1C69-4F35-9096A5F29742}"/>
              </a:ext>
            </a:extLst>
          </p:cNvPr>
          <p:cNvGraphicFramePr>
            <a:graphicFrameLocks noChangeAspect="1"/>
          </p:cNvGraphicFramePr>
          <p:nvPr>
            <p:extLst>
              <p:ext uri="{D42A27DB-BD31-4B8C-83A1-F6EECF244321}">
                <p14:modId xmlns:p14="http://schemas.microsoft.com/office/powerpoint/2010/main" val="3397308487"/>
              </p:ext>
            </p:extLst>
          </p:nvPr>
        </p:nvGraphicFramePr>
        <p:xfrm>
          <a:off x="1594644" y="1997075"/>
          <a:ext cx="16306799" cy="7312580"/>
        </p:xfrm>
        <a:graphic>
          <a:graphicData uri="http://schemas.openxmlformats.org/presentationml/2006/ole">
            <mc:AlternateContent xmlns:mc="http://schemas.openxmlformats.org/markup-compatibility/2006">
              <mc:Choice xmlns:v="urn:schemas-microsoft-com:vml" Requires="v">
                <p:oleObj name="Worksheet" r:id="rId4" imgW="5972164" imgH="2486145" progId="Excel.Sheet.12">
                  <p:embed/>
                </p:oleObj>
              </mc:Choice>
              <mc:Fallback>
                <p:oleObj name="Worksheet" r:id="rId4" imgW="5972164" imgH="2486145" progId="Excel.Sheet.12">
                  <p:embed/>
                  <p:pic>
                    <p:nvPicPr>
                      <p:cNvPr id="7" name="Object 6">
                        <a:extLst>
                          <a:ext uri="{FF2B5EF4-FFF2-40B4-BE49-F238E27FC236}">
                            <a16:creationId xmlns:a16="http://schemas.microsoft.com/office/drawing/2014/main" id="{86F37ABA-E309-1C69-4F35-9096A5F29742}"/>
                          </a:ext>
                        </a:extLst>
                      </p:cNvPr>
                      <p:cNvPicPr/>
                      <p:nvPr/>
                    </p:nvPicPr>
                    <p:blipFill>
                      <a:blip r:embed="rId5"/>
                      <a:stretch>
                        <a:fillRect/>
                      </a:stretch>
                    </p:blipFill>
                    <p:spPr>
                      <a:xfrm>
                        <a:off x="1594644" y="1997075"/>
                        <a:ext cx="16306799" cy="7312580"/>
                      </a:xfrm>
                      <a:prstGeom prst="rect">
                        <a:avLst/>
                      </a:prstGeom>
                    </p:spPr>
                  </p:pic>
                </p:oleObj>
              </mc:Fallback>
            </mc:AlternateContent>
          </a:graphicData>
        </a:graphic>
      </p:graphicFrame>
    </p:spTree>
    <p:extLst>
      <p:ext uri="{BB962C8B-B14F-4D97-AF65-F5344CB8AC3E}">
        <p14:creationId xmlns:p14="http://schemas.microsoft.com/office/powerpoint/2010/main" val="4243151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5. Analytical Review of Statement of Financial Position</a:t>
            </a:r>
          </a:p>
        </p:txBody>
      </p:sp>
      <p:sp>
        <p:nvSpPr>
          <p:cNvPr id="4" name="TextBox 3"/>
          <p:cNvSpPr txBox="1"/>
          <p:nvPr/>
        </p:nvSpPr>
        <p:spPr>
          <a:xfrm>
            <a:off x="18569068"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19</a:t>
            </a:r>
          </a:p>
        </p:txBody>
      </p:sp>
      <p:sp>
        <p:nvSpPr>
          <p:cNvPr id="9" name="Espaço Reservado para Texto 2">
            <a:extLst>
              <a:ext uri="{FF2B5EF4-FFF2-40B4-BE49-F238E27FC236}">
                <a16:creationId xmlns:a16="http://schemas.microsoft.com/office/drawing/2014/main" id="{7E14AA7D-4A86-98B4-7A3D-30D352911EDB}"/>
              </a:ext>
            </a:extLst>
          </p:cNvPr>
          <p:cNvSpPr txBox="1">
            <a:spLocks/>
          </p:cNvSpPr>
          <p:nvPr/>
        </p:nvSpPr>
        <p:spPr>
          <a:xfrm>
            <a:off x="3271044" y="777875"/>
            <a:ext cx="10763511" cy="762001"/>
          </a:xfrm>
          <a:prstGeom prst="rect">
            <a:avLst/>
          </a:prstGeom>
        </p:spPr>
        <p:txBody>
          <a:bodyPr/>
          <a:lstStyle>
            <a:lvl1pPr marL="0" indent="0" algn="l" defTabSz="914400" rtl="0" eaLnBrk="1" latinLnBrk="0" hangingPunct="1">
              <a:lnSpc>
                <a:spcPct val="90000"/>
              </a:lnSpc>
              <a:spcBef>
                <a:spcPts val="1000"/>
              </a:spcBef>
              <a:buFontTx/>
              <a:buNone/>
              <a:defRPr sz="1800" b="0" kern="1200" cap="none" spc="0">
                <a:ln>
                  <a:noFill/>
                </a:ln>
                <a:solidFill>
                  <a:schemeClr val="tx1"/>
                </a:solidFill>
                <a:effectLst/>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pt-BR" sz="3200" dirty="0">
                <a:solidFill>
                  <a:srgbClr val="1F355E"/>
                </a:solidFill>
                <a:latin typeface="Arial Black" panose="020B0A04020102020204" pitchFamily="34" charset="0"/>
                <a:cs typeface="+mn-cs"/>
              </a:rPr>
              <a:t>Breakdown Taxpayers Equity &amp; Key Variances</a:t>
            </a:r>
          </a:p>
        </p:txBody>
      </p:sp>
      <p:pic>
        <p:nvPicPr>
          <p:cNvPr id="3" name="Picture 2">
            <a:extLst>
              <a:ext uri="{FF2B5EF4-FFF2-40B4-BE49-F238E27FC236}">
                <a16:creationId xmlns:a16="http://schemas.microsoft.com/office/drawing/2014/main" id="{F80ED5A1-E483-42B2-09A0-DF21EB902C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44" y="9309655"/>
            <a:ext cx="4425156" cy="1221820"/>
          </a:xfrm>
          <a:prstGeom prst="rect">
            <a:avLst/>
          </a:prstGeom>
          <a:solidFill>
            <a:schemeClr val="accent1"/>
          </a:solidFill>
        </p:spPr>
      </p:pic>
      <p:graphicFrame>
        <p:nvGraphicFramePr>
          <p:cNvPr id="7" name="Object 6">
            <a:extLst>
              <a:ext uri="{FF2B5EF4-FFF2-40B4-BE49-F238E27FC236}">
                <a16:creationId xmlns:a16="http://schemas.microsoft.com/office/drawing/2014/main" id="{ADB454F1-0AE4-0AF3-E96E-DB4FFAC51900}"/>
              </a:ext>
            </a:extLst>
          </p:cNvPr>
          <p:cNvGraphicFramePr>
            <a:graphicFrameLocks noChangeAspect="1"/>
          </p:cNvGraphicFramePr>
          <p:nvPr>
            <p:extLst>
              <p:ext uri="{D42A27DB-BD31-4B8C-83A1-F6EECF244321}">
                <p14:modId xmlns:p14="http://schemas.microsoft.com/office/powerpoint/2010/main" val="3507875731"/>
              </p:ext>
            </p:extLst>
          </p:nvPr>
        </p:nvGraphicFramePr>
        <p:xfrm>
          <a:off x="1594644" y="1844675"/>
          <a:ext cx="16611600" cy="7464980"/>
        </p:xfrm>
        <a:graphic>
          <a:graphicData uri="http://schemas.openxmlformats.org/presentationml/2006/ole">
            <mc:AlternateContent xmlns:mc="http://schemas.openxmlformats.org/markup-compatibility/2006">
              <mc:Choice xmlns:v="urn:schemas-microsoft-com:vml" Requires="v">
                <p:oleObj name="Worksheet" r:id="rId4" imgW="7010520" imgH="3438592" progId="Excel.Sheet.12">
                  <p:embed/>
                </p:oleObj>
              </mc:Choice>
              <mc:Fallback>
                <p:oleObj name="Worksheet" r:id="rId4" imgW="7010520" imgH="3438592" progId="Excel.Sheet.12">
                  <p:embed/>
                  <p:pic>
                    <p:nvPicPr>
                      <p:cNvPr id="7" name="Object 6">
                        <a:extLst>
                          <a:ext uri="{FF2B5EF4-FFF2-40B4-BE49-F238E27FC236}">
                            <a16:creationId xmlns:a16="http://schemas.microsoft.com/office/drawing/2014/main" id="{ADB454F1-0AE4-0AF3-E96E-DB4FFAC51900}"/>
                          </a:ext>
                        </a:extLst>
                      </p:cNvPr>
                      <p:cNvPicPr/>
                      <p:nvPr/>
                    </p:nvPicPr>
                    <p:blipFill>
                      <a:blip r:embed="rId5"/>
                      <a:stretch>
                        <a:fillRect/>
                      </a:stretch>
                    </p:blipFill>
                    <p:spPr>
                      <a:xfrm>
                        <a:off x="1594644" y="1844675"/>
                        <a:ext cx="16611600" cy="7464980"/>
                      </a:xfrm>
                      <a:prstGeom prst="rect">
                        <a:avLst/>
                      </a:prstGeom>
                    </p:spPr>
                  </p:pic>
                </p:oleObj>
              </mc:Fallback>
            </mc:AlternateContent>
          </a:graphicData>
        </a:graphic>
      </p:graphicFrame>
    </p:spTree>
    <p:extLst>
      <p:ext uri="{BB962C8B-B14F-4D97-AF65-F5344CB8AC3E}">
        <p14:creationId xmlns:p14="http://schemas.microsoft.com/office/powerpoint/2010/main" val="4152534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54242-7234-0E9A-2C89-9E9CF039924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623C677F-6182-B3F7-F9A3-4EFF5781CBA6}"/>
              </a:ext>
            </a:extLst>
          </p:cNvPr>
          <p:cNvSpPr>
            <a:spLocks noGrp="1"/>
          </p:cNvSpPr>
          <p:nvPr>
            <p:ph type="body" sz="quarter" idx="10"/>
          </p:nvPr>
        </p:nvSpPr>
        <p:spPr>
          <a:xfrm>
            <a:off x="0" y="0"/>
            <a:ext cx="20105688" cy="609600"/>
          </a:xfrm>
          <a:solidFill>
            <a:schemeClr val="tx2">
              <a:lumMod val="40000"/>
              <a:lumOff val="60000"/>
            </a:schemeClr>
          </a:solidFill>
        </p:spPr>
        <p:txBody>
          <a:bodyPr/>
          <a:lstStyle/>
          <a:p>
            <a:r>
              <a:rPr lang="pt-BR" dirty="0"/>
              <a:t>Draft Accounts Presentation Context</a:t>
            </a:r>
          </a:p>
        </p:txBody>
      </p:sp>
      <p:sp>
        <p:nvSpPr>
          <p:cNvPr id="3" name="Espaço Reservado para Texto 2">
            <a:extLst>
              <a:ext uri="{FF2B5EF4-FFF2-40B4-BE49-F238E27FC236}">
                <a16:creationId xmlns:a16="http://schemas.microsoft.com/office/drawing/2014/main" id="{D1AA9508-8A7A-6B91-C42C-AB26F63EF3FB}"/>
              </a:ext>
            </a:extLst>
          </p:cNvPr>
          <p:cNvSpPr>
            <a:spLocks noGrp="1"/>
          </p:cNvSpPr>
          <p:nvPr>
            <p:ph type="body" sz="quarter" idx="11"/>
          </p:nvPr>
        </p:nvSpPr>
        <p:spPr>
          <a:xfrm>
            <a:off x="832644" y="1158875"/>
            <a:ext cx="17409186" cy="7391400"/>
          </a:xfrm>
        </p:spPr>
        <p:txBody>
          <a:bodyPr/>
          <a:lstStyle/>
          <a:p>
            <a:pPr marL="742950" indent="-742950">
              <a:buAutoNum type="arabicPeriod"/>
            </a:pPr>
            <a:r>
              <a:rPr lang="pt-BR" sz="3600" dirty="0"/>
              <a:t>Financial Context of the 2025/26 year </a:t>
            </a:r>
          </a:p>
          <a:p>
            <a:pPr marL="742950" indent="-742950">
              <a:buAutoNum type="arabicPeriod"/>
            </a:pPr>
            <a:r>
              <a:rPr lang="pt-BR" sz="3600" dirty="0"/>
              <a:t>Performance against Financial Targets</a:t>
            </a:r>
          </a:p>
          <a:p>
            <a:pPr marL="742950" indent="-742950">
              <a:buAutoNum type="arabicPeriod"/>
            </a:pPr>
            <a:r>
              <a:rPr lang="pt-BR" sz="3600" dirty="0"/>
              <a:t>Analytical Review of Comprehensive Net Expenditure</a:t>
            </a:r>
          </a:p>
          <a:p>
            <a:r>
              <a:rPr lang="pt-BR" sz="3600" dirty="0"/>
              <a:t>	a) Expenditure on Primary Healthcare Services</a:t>
            </a:r>
          </a:p>
          <a:p>
            <a:r>
              <a:rPr lang="pt-BR" sz="3600" dirty="0"/>
              <a:t>	b) Expenditure on Healthcare from Other Providers</a:t>
            </a:r>
          </a:p>
          <a:p>
            <a:r>
              <a:rPr lang="pt-BR" sz="3600" dirty="0"/>
              <a:t>	c) Expenditure on Hospital &amp; Community Health Services</a:t>
            </a:r>
          </a:p>
          <a:p>
            <a:r>
              <a:rPr lang="pt-BR" sz="3600" dirty="0"/>
              <a:t>	d) Miscellaneous income</a:t>
            </a:r>
          </a:p>
          <a:p>
            <a:r>
              <a:rPr lang="pt-BR" sz="3600" dirty="0"/>
              <a:t>4. Staffing Analysis</a:t>
            </a:r>
          </a:p>
          <a:p>
            <a:r>
              <a:rPr lang="pt-BR" sz="3600" dirty="0"/>
              <a:t>5. Analytical Review of Statement of Financial Position (Balance Sheet)</a:t>
            </a:r>
          </a:p>
          <a:p>
            <a:r>
              <a:rPr lang="pt-BR" sz="3600" dirty="0"/>
              <a:t>	a) Receivables, Payables &amp; Provisions</a:t>
            </a:r>
          </a:p>
          <a:p>
            <a:r>
              <a:rPr lang="pt-BR" sz="3600" dirty="0"/>
              <a:t>	b) Taxpayers Equity</a:t>
            </a:r>
          </a:p>
          <a:p>
            <a:r>
              <a:rPr lang="pt-BR" sz="3600" dirty="0"/>
              <a:t>6. Summary &amp; Next Steps</a:t>
            </a:r>
          </a:p>
        </p:txBody>
      </p:sp>
      <p:sp>
        <p:nvSpPr>
          <p:cNvPr id="4" name="TextBox 3">
            <a:extLst>
              <a:ext uri="{FF2B5EF4-FFF2-40B4-BE49-F238E27FC236}">
                <a16:creationId xmlns:a16="http://schemas.microsoft.com/office/drawing/2014/main" id="{C4D39B54-A62C-4017-11D2-F0E6823302D4}"/>
              </a:ext>
            </a:extLst>
          </p:cNvPr>
          <p:cNvSpPr txBox="1"/>
          <p:nvPr/>
        </p:nvSpPr>
        <p:spPr>
          <a:xfrm>
            <a:off x="18606635" y="10766504"/>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2</a:t>
            </a:r>
          </a:p>
        </p:txBody>
      </p:sp>
      <p:sp>
        <p:nvSpPr>
          <p:cNvPr id="6" name="Rectangle: Rounded Corners 5">
            <a:extLst>
              <a:ext uri="{FF2B5EF4-FFF2-40B4-BE49-F238E27FC236}">
                <a16:creationId xmlns:a16="http://schemas.microsoft.com/office/drawing/2014/main" id="{8FA6FEA0-0FA5-B83D-58D0-F4BB1891F92F}"/>
              </a:ext>
            </a:extLst>
          </p:cNvPr>
          <p:cNvSpPr/>
          <p:nvPr/>
        </p:nvSpPr>
        <p:spPr>
          <a:xfrm>
            <a:off x="299244" y="854075"/>
            <a:ext cx="19351010" cy="8382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742950" marR="0" lvl="0" indent="-742950" algn="l" defTabSz="914400" rtl="0" eaLnBrk="1" fontAlgn="auto" latinLnBrk="0" hangingPunct="1">
              <a:lnSpc>
                <a:spcPct val="90000"/>
              </a:lnSpc>
              <a:spcBef>
                <a:spcPts val="1000"/>
              </a:spcBef>
              <a:spcAft>
                <a:spcPts val="0"/>
              </a:spcAft>
              <a:buClrTx/>
              <a:buSzTx/>
              <a:buFontTx/>
              <a:buAutoNum type="arabicPeriod"/>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Financial Context of the 2025/26 year </a:t>
            </a:r>
          </a:p>
          <a:p>
            <a:pPr marL="742950" marR="0" lvl="0" indent="-742950" algn="l" defTabSz="914400" rtl="0" eaLnBrk="1" fontAlgn="auto" latinLnBrk="0" hangingPunct="1">
              <a:lnSpc>
                <a:spcPct val="90000"/>
              </a:lnSpc>
              <a:spcBef>
                <a:spcPts val="1000"/>
              </a:spcBef>
              <a:spcAft>
                <a:spcPts val="0"/>
              </a:spcAft>
              <a:buClrTx/>
              <a:buSzTx/>
              <a:buFontTx/>
              <a:buAutoNum type="arabicPeriod"/>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Performance against Financial Targets</a:t>
            </a:r>
          </a:p>
          <a:p>
            <a:pPr marL="742950" marR="0" lvl="0" indent="-742950" algn="l" defTabSz="914400" rtl="0" eaLnBrk="1" fontAlgn="auto" latinLnBrk="0" hangingPunct="1">
              <a:lnSpc>
                <a:spcPct val="90000"/>
              </a:lnSpc>
              <a:spcBef>
                <a:spcPts val="1000"/>
              </a:spcBef>
              <a:spcAft>
                <a:spcPts val="0"/>
              </a:spcAft>
              <a:buClrTx/>
              <a:buSzTx/>
              <a:buFontTx/>
              <a:buAutoNum type="arabicPeriod"/>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Analytical Review of Comprehensive Net Expenditure</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 Expenditure on Primary Healthcare Services</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 Expenditure on Healthcare from Other Providers</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 Expenditure on Hospital &amp; Community Health Services</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 Miscellaneous income</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4. Staffing Analysis</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5. Analytical Review of Statement of Financial Position (Balance Sheet)</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 Receivables, Payables &amp; Provisions</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b) Taxpayers Equity</a:t>
            </a: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pt-BR" sz="3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 Summary &amp; Next Steps</a:t>
            </a:r>
          </a:p>
        </p:txBody>
      </p:sp>
      <p:pic>
        <p:nvPicPr>
          <p:cNvPr id="9" name="Picture 8">
            <a:extLst>
              <a:ext uri="{FF2B5EF4-FFF2-40B4-BE49-F238E27FC236}">
                <a16:creationId xmlns:a16="http://schemas.microsoft.com/office/drawing/2014/main" id="{8B1A8983-5855-C2B0-CB93-2EA9C468EC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44" y="9309655"/>
            <a:ext cx="4882356" cy="1676400"/>
          </a:xfrm>
          <a:prstGeom prst="rect">
            <a:avLst/>
          </a:prstGeom>
          <a:solidFill>
            <a:schemeClr val="accent1"/>
          </a:solidFill>
        </p:spPr>
      </p:pic>
    </p:spTree>
    <p:extLst>
      <p:ext uri="{BB962C8B-B14F-4D97-AF65-F5344CB8AC3E}">
        <p14:creationId xmlns:p14="http://schemas.microsoft.com/office/powerpoint/2010/main" val="14238876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26126"/>
            <a:ext cx="20105688" cy="619124"/>
          </a:xfrm>
          <a:solidFill>
            <a:schemeClr val="tx2">
              <a:lumMod val="40000"/>
              <a:lumOff val="60000"/>
            </a:schemeClr>
          </a:solidFill>
        </p:spPr>
        <p:txBody>
          <a:bodyPr/>
          <a:lstStyle/>
          <a:p>
            <a:r>
              <a:rPr lang="pt-BR" dirty="0"/>
              <a:t>6. Summary &amp; Next Steps</a:t>
            </a:r>
          </a:p>
        </p:txBody>
      </p:sp>
      <p:sp>
        <p:nvSpPr>
          <p:cNvPr id="4" name="TextBox 3"/>
          <p:cNvSpPr txBox="1"/>
          <p:nvPr/>
        </p:nvSpPr>
        <p:spPr>
          <a:xfrm>
            <a:off x="18475700" y="10607675"/>
            <a:ext cx="1197507"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20</a:t>
            </a:r>
          </a:p>
        </p:txBody>
      </p:sp>
      <p:sp>
        <p:nvSpPr>
          <p:cNvPr id="6" name="Rectangle 3"/>
          <p:cNvSpPr txBox="1">
            <a:spLocks noChangeArrowheads="1"/>
          </p:cNvSpPr>
          <p:nvPr/>
        </p:nvSpPr>
        <p:spPr bwMode="auto">
          <a:xfrm>
            <a:off x="886882" y="764704"/>
            <a:ext cx="18690962" cy="8547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r>
              <a:rPr kumimoji="0" lang="en-GB" sz="24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1.	</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Subject to WAO completion of their Audit Review Work and Opinion:</a:t>
            </a:r>
          </a:p>
          <a:p>
            <a:pPr marL="274320" marR="0" lvl="0" indent="-274320" algn="l" defTabSz="914400" rtl="0" eaLnBrk="1" fontAlgn="auto" latinLnBrk="0" hangingPunct="1">
              <a:lnSpc>
                <a:spcPct val="90000"/>
              </a:lnSpc>
              <a:spcBef>
                <a:spcPct val="20000"/>
              </a:spcBef>
              <a:spcAft>
                <a:spcPts val="0"/>
              </a:spcAft>
              <a:buClr>
                <a:srgbClr val="D470FC">
                  <a:lumMod val="75000"/>
                </a:srgbClr>
              </a:buClr>
              <a:buSzPct val="100000"/>
              <a:buFont typeface="Wingdings 2" pitchFamily="18" charset="2"/>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9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The Health Board met </a:t>
            </a:r>
            <a:r>
              <a:rPr lang="en-GB" sz="2400" b="1" dirty="0">
                <a:solidFill>
                  <a:sysClr val="windowText" lastClr="000000"/>
                </a:solidFill>
                <a:latin typeface="Arial" panose="020B0604020202020204" pitchFamily="34" charset="0"/>
                <a:cs typeface="Arial" panose="020B0604020202020204" pitchFamily="34" charset="0"/>
              </a:rPr>
              <a:t>two</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financial targets:</a:t>
            </a:r>
          </a:p>
          <a:p>
            <a:pPr marL="274320" marR="0" lvl="0" indent="-274320" algn="l" defTabSz="914400" rtl="0" eaLnBrk="1" fontAlgn="auto" latinLnBrk="0" hangingPunct="1">
              <a:lnSpc>
                <a:spcPct val="9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525463" marR="0" lvl="2" indent="-342900" algn="l" defTabSz="914400" rtl="0" eaLnBrk="0" fontAlgn="base" latinLnBrk="0" hangingPunct="0">
              <a:lnSpc>
                <a:spcPct val="100000"/>
              </a:lnSpc>
              <a:spcBef>
                <a:spcPct val="20000"/>
              </a:spcBef>
              <a:spcAft>
                <a:spcPct val="0"/>
              </a:spcAft>
              <a:buClr>
                <a:srgbClr val="00B050"/>
              </a:buClr>
              <a:buSzTx/>
              <a:buFont typeface="Wingdings" panose="05000000000000000000" pitchFamily="2" charset="2"/>
              <a:buChar char="ü"/>
              <a:tabLst/>
              <a:defRPr/>
            </a:pP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Capital Resource  Performance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X  </a:t>
            </a: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Revenue Resource Performance</a:t>
            </a:r>
          </a:p>
          <a:p>
            <a:pPr marL="525463" lvl="2" indent="-342900" defTabSz="914400">
              <a:buClr>
                <a:srgbClr val="00B050"/>
              </a:buClr>
              <a:buFont typeface="Wingdings" panose="05000000000000000000" pitchFamily="2" charset="2"/>
              <a:buChar char="ü"/>
              <a:defRPr/>
            </a:pPr>
            <a:r>
              <a:rPr lang="en-GB" b="1" dirty="0">
                <a:solidFill>
                  <a:srgbClr val="00B050"/>
                </a:solidFill>
                <a:latin typeface="Arial" panose="020B0604020202020204" pitchFamily="34" charset="0"/>
                <a:cs typeface="Arial" panose="020B0604020202020204" pitchFamily="34" charset="0"/>
              </a:rPr>
              <a:t>Public Sector Payment Policy		        	</a:t>
            </a:r>
            <a:r>
              <a:rPr lang="en-GB" b="1" dirty="0">
                <a:solidFill>
                  <a:srgbClr val="FF0000"/>
                </a:solidFill>
                <a:latin typeface="Arial" panose="020B0604020202020204" pitchFamily="34" charset="0"/>
                <a:cs typeface="Arial" panose="020B0604020202020204" pitchFamily="34" charset="0"/>
              </a:rPr>
              <a:t>X     3 Year Approved IMTP</a:t>
            </a:r>
            <a:r>
              <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 </a:t>
            </a:r>
            <a:r>
              <a:rPr kumimoji="0" lang="en-GB" b="1" i="0" u="none" kern="1200" cap="none" spc="0" normalizeH="0" baseline="0" noProof="0" dirty="0">
                <a:ln>
                  <a:noFill/>
                </a:ln>
                <a:solidFill>
                  <a:srgbClr val="D6ECFF">
                    <a:lumMod val="50000"/>
                  </a:srgbClr>
                </a:solidFill>
                <a:effectLst/>
                <a:uLnTx/>
                <a:uFillTx/>
                <a:latin typeface="Arial" panose="020B0604020202020204" pitchFamily="34" charset="0"/>
                <a:cs typeface="Arial" panose="020B0604020202020204" pitchFamily="34" charset="0"/>
              </a:rPr>
              <a:t>  </a:t>
            </a:r>
          </a:p>
          <a:p>
            <a:pPr marL="182563" lvl="2" indent="0" defTabSz="914400">
              <a:buClr>
                <a:srgbClr val="00B050"/>
              </a:buClr>
              <a:buNone/>
              <a:defRPr/>
            </a:pPr>
            <a:r>
              <a:rPr kumimoji="0" lang="en-GB" b="1" i="0" u="none" kern="1200" cap="none" spc="0" normalizeH="0" baseline="0" noProof="0" dirty="0">
                <a:ln>
                  <a:noFill/>
                </a:ln>
                <a:solidFill>
                  <a:srgbClr val="D6ECFF">
                    <a:lumMod val="50000"/>
                  </a:srgbClr>
                </a:solidFill>
                <a:effectLst/>
                <a:uLnTx/>
                <a:uFillTx/>
                <a:latin typeface="Arial" panose="020B0604020202020204" pitchFamily="34" charset="0"/>
                <a:cs typeface="Arial" panose="020B0604020202020204" pitchFamily="34" charset="0"/>
              </a:rPr>
              <a:t>   		</a:t>
            </a:r>
            <a:endParaRPr kumimoji="0" lang="en-GB" b="1" i="0" u="non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2.	Income &amp; Expenditure has been analysed over the main headings, with key variances between the 2 years explained. </a:t>
            </a: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3.	Meeting of Audit Committee on Thursday,  25</a:t>
            </a:r>
            <a:r>
              <a:rPr kumimoji="0" lang="en-GB" sz="2400" b="1" i="0" u="none" kern="1200" cap="none" spc="0" normalizeH="0" baseline="30000" noProof="0" dirty="0">
                <a:ln>
                  <a:noFill/>
                </a:ln>
                <a:solidFill>
                  <a:sysClr val="windowText" lastClr="000000"/>
                </a:solidFill>
                <a:effectLst/>
                <a:uLnTx/>
                <a:uFillTx/>
                <a:latin typeface="Arial" panose="020B0604020202020204" pitchFamily="34" charset="0"/>
                <a:cs typeface="Arial" panose="020B0604020202020204" pitchFamily="34" charset="0"/>
              </a:rPr>
              <a:t>th</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June 2026 to review the Audited Accounts &amp; receive the ISA 260 Report from Wales Audit Office.</a:t>
            </a: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0" lvl="0" indent="0" defTabSz="914400" eaLnBrk="1" fontAlgn="auto" hangingPunct="1">
              <a:spcAft>
                <a:spcPts val="0"/>
              </a:spcAft>
              <a:buClr>
                <a:srgbClr val="D6ECFF">
                  <a:lumMod val="50000"/>
                </a:srgbClr>
              </a:buClr>
              <a:buSzPct val="100000"/>
              <a:buNone/>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4. Meeting of the Health Board on </a:t>
            </a:r>
            <a:r>
              <a:rPr lang="en-GB" sz="2400" b="1" dirty="0">
                <a:solidFill>
                  <a:sysClr val="windowText" lastClr="000000"/>
                </a:solidFill>
                <a:latin typeface="Arial" panose="020B0604020202020204" pitchFamily="34" charset="0"/>
                <a:cs typeface="Arial" panose="020B0604020202020204" pitchFamily="34" charset="0"/>
              </a:rPr>
              <a:t>Thurs</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day</a:t>
            </a:r>
            <a:r>
              <a:rPr lang="en-GB" sz="2400" b="1" dirty="0">
                <a:solidFill>
                  <a:sysClr val="windowText" lastClr="000000"/>
                </a:solidFill>
                <a:latin typeface="Arial" panose="020B0604020202020204" pitchFamily="34" charset="0"/>
                <a:cs typeface="Arial" panose="020B0604020202020204" pitchFamily="34" charset="0"/>
              </a:rPr>
              <a:t>,  25</a:t>
            </a:r>
            <a:r>
              <a:rPr lang="en-GB" sz="2400" b="1" baseline="30000" dirty="0">
                <a:solidFill>
                  <a:sysClr val="windowText" lastClr="000000"/>
                </a:solidFill>
                <a:latin typeface="Arial" panose="020B0604020202020204" pitchFamily="34" charset="0"/>
                <a:cs typeface="Arial" panose="020B0604020202020204" pitchFamily="34" charset="0"/>
              </a:rPr>
              <a:t>th</a:t>
            </a:r>
            <a:r>
              <a:rPr lang="en-GB" sz="2400" b="1" dirty="0">
                <a:solidFill>
                  <a:sysClr val="windowText" lastClr="000000"/>
                </a:solidFill>
                <a:latin typeface="Arial" panose="020B0604020202020204" pitchFamily="34" charset="0"/>
                <a:cs typeface="Arial" panose="020B0604020202020204" pitchFamily="34" charset="0"/>
              </a:rPr>
              <a:t> June 2026 to </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adopt Audited Accounts. </a:t>
            </a:r>
          </a:p>
          <a:p>
            <a:pPr marL="457200" lvl="0" indent="-457200" defTabSz="914400" eaLnBrk="1" fontAlgn="auto" hangingPunct="1">
              <a:spcAft>
                <a:spcPts val="0"/>
              </a:spcAft>
              <a:buClr>
                <a:srgbClr val="D6ECFF">
                  <a:lumMod val="50000"/>
                </a:srgbClr>
              </a:buClr>
              <a:buSzPct val="100000"/>
              <a:buAutoNum type="arabicPeriod" startAt="4"/>
              <a:defRPr/>
            </a:pPr>
            <a:endParaRPr lang="en-GB" sz="2400" b="1" dirty="0">
              <a:solidFill>
                <a:sysClr val="windowText" lastClr="000000"/>
              </a:solidFill>
              <a:latin typeface="Arial" panose="020B0604020202020204" pitchFamily="34" charset="0"/>
              <a:cs typeface="Arial" panose="020B0604020202020204" pitchFamily="34" charset="0"/>
            </a:endParaRPr>
          </a:p>
          <a:p>
            <a:pPr marL="0" indent="0" eaLnBrk="1" fontAlgn="auto" hangingPunct="1">
              <a:spcAft>
                <a:spcPts val="0"/>
              </a:spcAft>
              <a:buClr>
                <a:srgbClr val="D6ECFF">
                  <a:lumMod val="50000"/>
                </a:srgbClr>
              </a:buClr>
              <a:buSzPct val="100000"/>
              <a:buNone/>
              <a:defRPr/>
            </a:pPr>
            <a:r>
              <a:rPr lang="en-GB" sz="2400" b="1" dirty="0">
                <a:solidFill>
                  <a:sysClr val="windowText" lastClr="000000"/>
                </a:solidFill>
                <a:latin typeface="Arial" panose="020B0604020202020204" pitchFamily="34" charset="0"/>
                <a:cs typeface="Arial" panose="020B0604020202020204" pitchFamily="34" charset="0"/>
              </a:rPr>
              <a:t>5. Auditor General for Wales Opinion &amp; Sign Off – Friday, 26</a:t>
            </a:r>
            <a:r>
              <a:rPr lang="en-GB" sz="2400" b="1" baseline="30000" dirty="0">
                <a:solidFill>
                  <a:sysClr val="windowText" lastClr="000000"/>
                </a:solidFill>
                <a:latin typeface="Arial" panose="020B0604020202020204" pitchFamily="34" charset="0"/>
                <a:cs typeface="Arial" panose="020B0604020202020204" pitchFamily="34" charset="0"/>
              </a:rPr>
              <a:t>th</a:t>
            </a:r>
            <a:r>
              <a:rPr lang="en-GB" sz="2400" b="1" dirty="0">
                <a:solidFill>
                  <a:sysClr val="windowText" lastClr="000000"/>
                </a:solidFill>
                <a:latin typeface="Arial" panose="020B0604020202020204" pitchFamily="34" charset="0"/>
                <a:cs typeface="Arial" panose="020B0604020202020204" pitchFamily="34" charset="0"/>
              </a:rPr>
              <a:t> June 2026.</a:t>
            </a: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ct val="20000"/>
              </a:spcBef>
              <a:spcAft>
                <a:spcPts val="0"/>
              </a:spcAft>
              <a:buClr>
                <a:srgbClr val="D6ECFF">
                  <a:lumMod val="50000"/>
                </a:srgbClr>
              </a:buClr>
              <a:buSzPct val="100000"/>
              <a:buFont typeface="Arial" panose="020B0604020202020204" pitchFamily="34"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lang="en-GB" sz="2400" b="1" dirty="0">
                <a:solidFill>
                  <a:sysClr val="windowText" lastClr="000000"/>
                </a:solidFill>
                <a:latin typeface="Arial" panose="020B0604020202020204" pitchFamily="34" charset="0"/>
                <a:cs typeface="Arial" panose="020B0604020202020204" pitchFamily="34" charset="0"/>
              </a:rPr>
              <a:t>6</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Submission of Audited Accounts to Welsh Government on </a:t>
            </a:r>
            <a:r>
              <a:rPr lang="en-GB" sz="2400" b="1" dirty="0">
                <a:solidFill>
                  <a:sysClr val="windowText" lastClr="000000"/>
                </a:solidFill>
                <a:latin typeface="Arial" panose="020B0604020202020204" pitchFamily="34" charset="0"/>
                <a:cs typeface="Arial" panose="020B0604020202020204" pitchFamily="34" charset="0"/>
              </a:rPr>
              <a:t>Tues</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day, </a:t>
            </a:r>
            <a:r>
              <a:rPr lang="en-GB" sz="2400" b="1" dirty="0">
                <a:solidFill>
                  <a:sysClr val="windowText" lastClr="000000"/>
                </a:solidFill>
                <a:latin typeface="Arial" panose="020B0604020202020204" pitchFamily="34" charset="0"/>
                <a:cs typeface="Arial" panose="020B0604020202020204" pitchFamily="34" charset="0"/>
              </a:rPr>
              <a:t>30</a:t>
            </a:r>
            <a:r>
              <a:rPr kumimoji="0" lang="en-GB" sz="2400" b="1" i="0" u="none" kern="1200" cap="none" spc="0" normalizeH="0" baseline="30000" noProof="0" dirty="0" err="1">
                <a:ln>
                  <a:noFill/>
                </a:ln>
                <a:solidFill>
                  <a:sysClr val="windowText" lastClr="000000"/>
                </a:solidFill>
                <a:effectLst/>
                <a:uLnTx/>
                <a:uFillTx/>
                <a:latin typeface="Arial" panose="020B0604020202020204" pitchFamily="34" charset="0"/>
                <a:cs typeface="Arial" panose="020B0604020202020204" pitchFamily="34" charset="0"/>
              </a:rPr>
              <a:t>th</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June 2026.</a:t>
            </a:r>
          </a:p>
          <a:p>
            <a:pPr marL="0" marR="0" lvl="0" indent="0" algn="l" defTabSz="914400" rtl="0" eaLnBrk="1" fontAlgn="auto" latinLnBrk="0" hangingPunct="1">
              <a:lnSpc>
                <a:spcPct val="100000"/>
              </a:lnSpc>
              <a:spcBef>
                <a:spcPct val="20000"/>
              </a:spcBef>
              <a:spcAft>
                <a:spcPts val="0"/>
              </a:spcAft>
              <a:buClr>
                <a:srgbClr val="D6ECFF">
                  <a:lumMod val="50000"/>
                </a:srgbClr>
              </a:buClr>
              <a:buSzPct val="10000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7.	Accounts laid before the Senedd is planned – tbc</a:t>
            </a:r>
            <a:endParaRPr kumimoji="0" lang="en-GB" sz="2400" b="1" i="0" u="non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endPar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74320" marR="0" lvl="0" indent="-274320" algn="l" defTabSz="914400" rtl="0" eaLnBrk="1" fontAlgn="auto" latinLnBrk="0" hangingPunct="1">
              <a:lnSpc>
                <a:spcPct val="100000"/>
              </a:lnSpc>
              <a:spcBef>
                <a:spcPct val="20000"/>
              </a:spcBef>
              <a:spcAft>
                <a:spcPts val="0"/>
              </a:spcAft>
              <a:buClr>
                <a:srgbClr val="D6ECFF">
                  <a:lumMod val="50000"/>
                </a:srgbClr>
              </a:buClr>
              <a:buSzPct val="100000"/>
              <a:buFont typeface="Arial" charset="0"/>
              <a:buNone/>
              <a:tabLst/>
              <a:defRPr/>
            </a:pP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8.	Accounts included within the Annual Report issued at Health Board AGM </a:t>
            </a:r>
            <a:r>
              <a:rPr lang="en-GB" sz="2400" b="1" dirty="0">
                <a:solidFill>
                  <a:sysClr val="windowText" lastClr="000000"/>
                </a:solidFill>
                <a:latin typeface="Arial" panose="020B0604020202020204" pitchFamily="34" charset="0"/>
                <a:cs typeface="Arial" panose="020B0604020202020204" pitchFamily="34" charset="0"/>
              </a:rPr>
              <a:t>– Tuesday, 21</a:t>
            </a:r>
            <a:r>
              <a:rPr lang="en-GB" sz="2400" b="1" baseline="30000" dirty="0">
                <a:solidFill>
                  <a:sysClr val="windowText" lastClr="000000"/>
                </a:solidFill>
                <a:latin typeface="Arial" panose="020B0604020202020204" pitchFamily="34" charset="0"/>
                <a:cs typeface="Arial" panose="020B0604020202020204" pitchFamily="34" charset="0"/>
              </a:rPr>
              <a:t>st</a:t>
            </a:r>
            <a:r>
              <a:rPr lang="en-GB" sz="2400" b="1" dirty="0">
                <a:solidFill>
                  <a:sysClr val="windowText" lastClr="000000"/>
                </a:solidFill>
                <a:latin typeface="Arial" panose="020B0604020202020204" pitchFamily="34" charset="0"/>
                <a:cs typeface="Arial" panose="020B0604020202020204" pitchFamily="34" charset="0"/>
              </a:rPr>
              <a:t> July 2026.</a:t>
            </a:r>
            <a:r>
              <a:rPr kumimoji="0" lang="en-GB" sz="2400" b="1" i="0" u="non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674370" marR="0" lvl="1" indent="-274320" algn="l" defTabSz="914400" rtl="0" eaLnBrk="1" fontAlgn="auto" latinLnBrk="0" hangingPunct="1">
              <a:lnSpc>
                <a:spcPct val="100000"/>
              </a:lnSpc>
              <a:spcBef>
                <a:spcPct val="20000"/>
              </a:spcBef>
              <a:spcAft>
                <a:spcPts val="0"/>
              </a:spcAft>
              <a:buClr>
                <a:srgbClr val="D6ECFF">
                  <a:lumMod val="50000"/>
                </a:srgbClr>
              </a:buClr>
              <a:buSzPct val="100000"/>
              <a:buFont typeface="Wingdings" pitchFamily="2" charset="2"/>
              <a:buChar char="v"/>
              <a:tabLst/>
              <a:defRPr/>
            </a:pPr>
            <a:endParaRPr kumimoji="0" lang="en-GB" sz="2400" b="1" i="0" u="none" strike="noStrike" kern="1200" cap="none" spc="0" normalizeH="0" baseline="0" noProof="0" dirty="0">
              <a:ln>
                <a:noFill/>
              </a:ln>
              <a:solidFill>
                <a:sysClr val="windowText" lastClr="000000"/>
              </a:solidFill>
              <a:effectLst/>
              <a:uLnTx/>
              <a:uFillTx/>
              <a:latin typeface="Calibri"/>
            </a:endParaRPr>
          </a:p>
          <a:p>
            <a:pPr marL="274320" marR="0" lvl="0" indent="-274320" algn="l" defTabSz="914400" rtl="0" eaLnBrk="1" fontAlgn="auto" latinLnBrk="0" hangingPunct="1">
              <a:lnSpc>
                <a:spcPct val="100000"/>
              </a:lnSpc>
              <a:spcBef>
                <a:spcPct val="20000"/>
              </a:spcBef>
              <a:spcAft>
                <a:spcPts val="0"/>
              </a:spcAft>
              <a:buClr>
                <a:srgbClr val="00B050"/>
              </a:buClr>
              <a:buSzPct val="100000"/>
              <a:buFont typeface="Wingdings" pitchFamily="2" charset="2"/>
              <a:buChar char="v"/>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2" pitchFamily="18" charset="2"/>
              <a:buNone/>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100000"/>
              </a:lnSpc>
              <a:spcBef>
                <a:spcPct val="20000"/>
              </a:spcBef>
              <a:spcAft>
                <a:spcPts val="0"/>
              </a:spcAft>
              <a:buClr>
                <a:sysClr val="windowText" lastClr="000000"/>
              </a:buClr>
              <a:buSzPct val="100000"/>
              <a:buFont typeface="Wingdings" pitchFamily="2" charset="2"/>
              <a:buChar char="§"/>
              <a:tabLst/>
              <a:defRPr/>
            </a:pPr>
            <a:endParaRPr kumimoji="0" lang="en-GB" sz="2200" b="1" i="0" u="none" strike="noStrike" kern="1200" cap="none" spc="0" normalizeH="0" baseline="0" noProof="0" dirty="0">
              <a:ln>
                <a:noFill/>
              </a:ln>
              <a:solidFill>
                <a:sysClr val="windowText" lastClr="000000"/>
              </a:solidFill>
              <a:effectLst/>
              <a:uLnTx/>
              <a:uFillTx/>
              <a:latin typeface="Calibri"/>
              <a:ea typeface="+mn-ea"/>
              <a:cs typeface="+mn-cs"/>
            </a:endParaRPr>
          </a:p>
          <a:p>
            <a:pPr marL="274320" marR="0" lvl="0" indent="-274320" algn="l" defTabSz="914400" rtl="0" eaLnBrk="1" fontAlgn="auto" latinLnBrk="0" hangingPunct="1">
              <a:lnSpc>
                <a:spcPct val="90000"/>
              </a:lnSpc>
              <a:spcBef>
                <a:spcPct val="20000"/>
              </a:spcBef>
              <a:spcAft>
                <a:spcPts val="0"/>
              </a:spcAft>
              <a:buClr>
                <a:srgbClr val="D470FC">
                  <a:lumMod val="60000"/>
                  <a:lumOff val="40000"/>
                </a:srgbClr>
              </a:buClr>
              <a:buSzPct val="100000"/>
              <a:buFont typeface="Wingdings 2"/>
              <a:buChar char=""/>
              <a:tabLst/>
              <a:defRPr/>
            </a:pPr>
            <a:endParaRPr kumimoji="0" lang="en-GB" sz="2000" b="1" i="0" u="none" strike="noStrike" kern="1200" cap="none" spc="0" normalizeH="0" baseline="0" noProof="0" dirty="0">
              <a:ln>
                <a:noFill/>
              </a:ln>
              <a:solidFill>
                <a:srgbClr val="4E5B6F">
                  <a:lumMod val="50000"/>
                </a:srgbClr>
              </a:solidFill>
              <a:effectLst/>
              <a:uLnTx/>
              <a:uFillTx/>
              <a:latin typeface="Calibri"/>
              <a:ea typeface="+mn-ea"/>
              <a:cs typeface="+mn-cs"/>
            </a:endParaRPr>
          </a:p>
          <a:p>
            <a:pPr marL="274320" marR="0" lvl="0" indent="-274320" algn="l" defTabSz="914400" rtl="0" eaLnBrk="1" fontAlgn="auto" latinLnBrk="0" hangingPunct="1">
              <a:lnSpc>
                <a:spcPct val="90000"/>
              </a:lnSpc>
              <a:spcBef>
                <a:spcPct val="20000"/>
              </a:spcBef>
              <a:spcAft>
                <a:spcPts val="0"/>
              </a:spcAft>
              <a:buClr>
                <a:srgbClr val="D470FC">
                  <a:lumMod val="60000"/>
                  <a:lumOff val="40000"/>
                </a:srgbClr>
              </a:buClr>
              <a:buSzPct val="100000"/>
              <a:buFont typeface="Wingdings" pitchFamily="2" charset="2"/>
              <a:buNone/>
              <a:tabLst/>
              <a:defRPr/>
            </a:pPr>
            <a:endParaRPr kumimoji="0" lang="en-GB" sz="2000" b="1" i="0" u="none" strike="noStrike" kern="1200" cap="none" spc="0" normalizeH="0" baseline="0" noProof="0" dirty="0">
              <a:ln>
                <a:noFill/>
              </a:ln>
              <a:solidFill>
                <a:srgbClr val="4E5B6F">
                  <a:lumMod val="50000"/>
                </a:srgbClr>
              </a:solidFill>
              <a:effectLst/>
              <a:uLnTx/>
              <a:uFillTx/>
              <a:latin typeface="Calibri"/>
              <a:ea typeface="+mn-ea"/>
              <a:cs typeface="+mn-cs"/>
            </a:endParaRPr>
          </a:p>
        </p:txBody>
      </p:sp>
      <p:pic>
        <p:nvPicPr>
          <p:cNvPr id="3" name="Picture 2">
            <a:extLst>
              <a:ext uri="{FF2B5EF4-FFF2-40B4-BE49-F238E27FC236}">
                <a16:creationId xmlns:a16="http://schemas.microsoft.com/office/drawing/2014/main" id="{D510F6FC-9860-4C0D-CA1A-CF995DC559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44" y="9309655"/>
            <a:ext cx="4191000" cy="1298020"/>
          </a:xfrm>
          <a:prstGeom prst="rect">
            <a:avLst/>
          </a:prstGeom>
          <a:solidFill>
            <a:schemeClr val="accent1"/>
          </a:solidFill>
        </p:spPr>
      </p:pic>
    </p:spTree>
    <p:extLst>
      <p:ext uri="{BB962C8B-B14F-4D97-AF65-F5344CB8AC3E}">
        <p14:creationId xmlns:p14="http://schemas.microsoft.com/office/powerpoint/2010/main" val="1191028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F4E8A8F4-23FF-A8EC-EB56-1F6CC21AE643}"/>
              </a:ext>
            </a:extLst>
          </p:cNvPr>
          <p:cNvSpPr>
            <a:spLocks noGrp="1"/>
          </p:cNvSpPr>
          <p:nvPr>
            <p:ph type="body" sz="quarter" idx="10"/>
          </p:nvPr>
        </p:nvSpPr>
        <p:spPr/>
        <p:txBody>
          <a:bodyPr/>
          <a:lstStyle/>
          <a:p>
            <a:r>
              <a:rPr lang="pt-BR" dirty="0"/>
              <a:t>Thank You</a:t>
            </a:r>
          </a:p>
          <a:p>
            <a:r>
              <a:rPr lang="pt-BR" dirty="0"/>
              <a:t>Diolch Yn Fawr</a:t>
            </a:r>
          </a:p>
        </p:txBody>
      </p:sp>
      <p:pic>
        <p:nvPicPr>
          <p:cNvPr id="3" name="Picture 2">
            <a:extLst>
              <a:ext uri="{FF2B5EF4-FFF2-40B4-BE49-F238E27FC236}">
                <a16:creationId xmlns:a16="http://schemas.microsoft.com/office/drawing/2014/main" id="{BBFE1E17-9E42-E9F5-1539-39DA1D5DE4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358" y="9309655"/>
            <a:ext cx="4524242" cy="1374220"/>
          </a:xfrm>
          <a:prstGeom prst="rect">
            <a:avLst/>
          </a:prstGeom>
          <a:solidFill>
            <a:schemeClr val="accent1"/>
          </a:solidFill>
        </p:spPr>
      </p:pic>
    </p:spTree>
    <p:extLst>
      <p:ext uri="{BB962C8B-B14F-4D97-AF65-F5344CB8AC3E}">
        <p14:creationId xmlns:p14="http://schemas.microsoft.com/office/powerpoint/2010/main" val="4235329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89" y="-20588"/>
            <a:ext cx="20105511" cy="609595"/>
          </a:xfrm>
          <a:solidFill>
            <a:schemeClr val="tx2">
              <a:lumMod val="40000"/>
              <a:lumOff val="60000"/>
            </a:schemeClr>
          </a:solidFill>
        </p:spPr>
        <p:txBody>
          <a:bodyPr>
            <a:normAutofit lnSpcReduction="10000"/>
          </a:bodyPr>
          <a:lstStyle/>
          <a:p>
            <a:r>
              <a:rPr lang="pt-BR" dirty="0"/>
              <a:t>1. Financial Context of the 2025/26 Year</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1594643" y="1158916"/>
            <a:ext cx="17132703" cy="1142959"/>
          </a:xfrm>
        </p:spPr>
        <p:txBody>
          <a:bodyPr>
            <a:normAutofit/>
          </a:bodyPr>
          <a:lstStyle/>
          <a:p>
            <a:r>
              <a:rPr lang="en-GB" sz="2400" dirty="0"/>
              <a:t>On 31st March 2025, the Health Board submitted its annual plan, which is summarised in the table below. Critical to the delivery of the plan was the requirement to address the £55.4m savings target. </a:t>
            </a:r>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endParaRPr lang="pt-BR" sz="2399" dirty="0"/>
          </a:p>
          <a:p>
            <a:pPr marL="285754" indent="-285754">
              <a:buFont typeface="Arial" panose="020B0604020202020204" pitchFamily="34" charset="0"/>
              <a:buChar char="•"/>
            </a:pPr>
            <a:endParaRPr lang="pt-BR" dirty="0"/>
          </a:p>
        </p:txBody>
      </p:sp>
      <p:sp>
        <p:nvSpPr>
          <p:cNvPr id="4" name="TextBox 3"/>
          <p:cNvSpPr txBox="1"/>
          <p:nvPr/>
        </p:nvSpPr>
        <p:spPr>
          <a:xfrm>
            <a:off x="18727347" y="10807654"/>
            <a:ext cx="1043619" cy="369460"/>
          </a:xfrm>
          <a:prstGeom prst="rect">
            <a:avLst/>
          </a:prstGeom>
          <a:noFill/>
        </p:spPr>
        <p:txBody>
          <a:bodyPr wrap="none" rtlCol="0">
            <a:spAutoFit/>
          </a:bodyPr>
          <a:lstStyle/>
          <a:p>
            <a:r>
              <a:rPr lang="en-GB" sz="1801" dirty="0">
                <a:solidFill>
                  <a:srgbClr val="1F355E"/>
                </a:solidFill>
                <a:latin typeface="Arial Black" panose="020B0A04020102020204" pitchFamily="34" charset="0"/>
              </a:rPr>
              <a:t>Page 3</a:t>
            </a:r>
          </a:p>
        </p:txBody>
      </p:sp>
      <p:pic>
        <p:nvPicPr>
          <p:cNvPr id="7" name="Picture 6">
            <a:extLst>
              <a:ext uri="{FF2B5EF4-FFF2-40B4-BE49-F238E27FC236}">
                <a16:creationId xmlns:a16="http://schemas.microsoft.com/office/drawing/2014/main" id="{6D271854-9CAD-0459-4F70-C09728B26D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047" y="9318905"/>
            <a:ext cx="4724400" cy="1488749"/>
          </a:xfrm>
          <a:prstGeom prst="rect">
            <a:avLst/>
          </a:prstGeom>
          <a:solidFill>
            <a:schemeClr val="accent1"/>
          </a:solidFill>
        </p:spPr>
      </p:pic>
      <p:pic>
        <p:nvPicPr>
          <p:cNvPr id="11" name="Picture 10">
            <a:extLst>
              <a:ext uri="{FF2B5EF4-FFF2-40B4-BE49-F238E27FC236}">
                <a16:creationId xmlns:a16="http://schemas.microsoft.com/office/drawing/2014/main" id="{48B88743-F857-C802-CBEF-DA4B345D7990}"/>
              </a:ext>
            </a:extLst>
          </p:cNvPr>
          <p:cNvPicPr>
            <a:picLocks noChangeAspect="1"/>
          </p:cNvPicPr>
          <p:nvPr/>
        </p:nvPicPr>
        <p:blipFill>
          <a:blip r:embed="rId4"/>
          <a:stretch>
            <a:fillRect/>
          </a:stretch>
        </p:blipFill>
        <p:spPr>
          <a:xfrm>
            <a:off x="1594644" y="2301875"/>
            <a:ext cx="12496800" cy="5304162"/>
          </a:xfrm>
          <a:prstGeom prst="rect">
            <a:avLst/>
          </a:prstGeom>
        </p:spPr>
      </p:pic>
      <p:sp>
        <p:nvSpPr>
          <p:cNvPr id="12" name="TextBox 11">
            <a:extLst>
              <a:ext uri="{FF2B5EF4-FFF2-40B4-BE49-F238E27FC236}">
                <a16:creationId xmlns:a16="http://schemas.microsoft.com/office/drawing/2014/main" id="{E50C2B3B-D8F7-15A7-59F0-0D0F3677E4E7}"/>
              </a:ext>
            </a:extLst>
          </p:cNvPr>
          <p:cNvSpPr txBox="1"/>
          <p:nvPr/>
        </p:nvSpPr>
        <p:spPr>
          <a:xfrm>
            <a:off x="1442244" y="7937360"/>
            <a:ext cx="15087600" cy="1477328"/>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During July 2025 the Health Board appointed its External Strategic Partner to support the identification and delivery of the £55.4m savings target. The initial output from this work was set out in the Financial Assessment Update for 2025/26, submitted to WG on 11 September 2025.</a:t>
            </a:r>
          </a:p>
          <a:p>
            <a:endParaRPr lang="en-GB" dirty="0"/>
          </a:p>
        </p:txBody>
      </p:sp>
    </p:spTree>
    <p:extLst>
      <p:ext uri="{BB962C8B-B14F-4D97-AF65-F5344CB8AC3E}">
        <p14:creationId xmlns:p14="http://schemas.microsoft.com/office/powerpoint/2010/main" val="4261353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832644" y="1006475"/>
            <a:ext cx="17409186" cy="1981200"/>
          </a:xfrm>
        </p:spPr>
        <p:txBody>
          <a:bodyPr/>
          <a:lstStyle/>
          <a:p>
            <a:r>
              <a:rPr lang="pt-BR" sz="2800" dirty="0">
                <a:solidFill>
                  <a:srgbClr val="1F355E"/>
                </a:solidFill>
                <a:latin typeface="Arial Black" panose="020B0A04020102020204" pitchFamily="34" charset="0"/>
                <a:cs typeface="+mn-cs"/>
              </a:rPr>
              <a:t>Taken from Note 2.1 (Page 27)</a:t>
            </a:r>
          </a:p>
          <a:p>
            <a:pPr marL="742950" indent="-742950">
              <a:buAutoNum type="arabicPeriod"/>
            </a:pPr>
            <a:r>
              <a:rPr lang="pt-BR" sz="3600" dirty="0">
                <a:solidFill>
                  <a:srgbClr val="1F355E"/>
                </a:solidFill>
                <a:latin typeface="Arial Black" panose="020B0A04020102020204" pitchFamily="34" charset="0"/>
                <a:cs typeface="+mn-cs"/>
              </a:rPr>
              <a:t>Revenue Resource Performance (Statutory)</a:t>
            </a:r>
            <a:endParaRPr lang="pt-BR" sz="2800" dirty="0">
              <a:solidFill>
                <a:srgbClr val="1F355E"/>
              </a:solidFill>
              <a:latin typeface="Arial Black" panose="020B0A04020102020204" pitchFamily="34" charset="0"/>
              <a:cs typeface="+mn-cs"/>
            </a:endParaRPr>
          </a:p>
          <a:p>
            <a:r>
              <a:rPr lang="pt-BR" sz="2800" dirty="0">
                <a:solidFill>
                  <a:srgbClr val="1F355E"/>
                </a:solidFill>
                <a:latin typeface="Arial Black" panose="020B0A04020102020204" pitchFamily="34" charset="0"/>
                <a:cs typeface="+mn-cs"/>
              </a:rPr>
              <a:t>From 1st April 2014, Health Boards were required to ensure that expenditure does not exceed the aggregate of the funding alloted to it over a period of 3 financial years. </a:t>
            </a:r>
          </a:p>
        </p:txBody>
      </p:sp>
      <p:sp>
        <p:nvSpPr>
          <p:cNvPr id="4" name="TextBox 3"/>
          <p:cNvSpPr txBox="1"/>
          <p:nvPr/>
        </p:nvSpPr>
        <p:spPr>
          <a:xfrm>
            <a:off x="18658977"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4</a:t>
            </a:r>
          </a:p>
        </p:txBody>
      </p:sp>
      <p:sp>
        <p:nvSpPr>
          <p:cNvPr id="8" name="TextBox 7"/>
          <p:cNvSpPr txBox="1"/>
          <p:nvPr/>
        </p:nvSpPr>
        <p:spPr>
          <a:xfrm>
            <a:off x="4795044" y="9312275"/>
            <a:ext cx="13295627" cy="954107"/>
          </a:xfrm>
          <a:prstGeom prst="rect">
            <a:avLst/>
          </a:prstGeom>
          <a:solidFill>
            <a:schemeClr val="accent1">
              <a:lumMod val="40000"/>
              <a:lumOff val="60000"/>
            </a:schemeClr>
          </a:solidFill>
        </p:spPr>
        <p:txBody>
          <a:bodyPr wrap="none" rtlCol="0">
            <a:spAutoFit/>
          </a:bodyPr>
          <a:lstStyle/>
          <a:p>
            <a:r>
              <a:rPr lang="en-GB" sz="2800" dirty="0">
                <a:solidFill>
                  <a:srgbClr val="CE3636"/>
                </a:solidFill>
                <a:latin typeface="Arial" panose="020B0604020202020204" pitchFamily="34" charset="0"/>
                <a:cs typeface="Arial" panose="020B0604020202020204" pitchFamily="34" charset="0"/>
              </a:rPr>
              <a:t>Swansea Bay University Health Board has not met its financial duty to break-even </a:t>
            </a:r>
          </a:p>
          <a:p>
            <a:r>
              <a:rPr lang="en-GB" sz="2800" dirty="0">
                <a:solidFill>
                  <a:srgbClr val="CE3636"/>
                </a:solidFill>
                <a:latin typeface="Arial" panose="020B0604020202020204" pitchFamily="34" charset="0"/>
                <a:cs typeface="Arial" panose="020B0604020202020204" pitchFamily="34" charset="0"/>
              </a:rPr>
              <a:t>against its Revenue Resource Limit over the 3 years 2023-24 to 2025-26.</a:t>
            </a:r>
          </a:p>
        </p:txBody>
      </p:sp>
      <p:sp>
        <p:nvSpPr>
          <p:cNvPr id="7" name="Rectangle 6"/>
          <p:cNvSpPr/>
          <p:nvPr/>
        </p:nvSpPr>
        <p:spPr>
          <a:xfrm>
            <a:off x="17833000" y="4011186"/>
            <a:ext cx="1524000" cy="3170099"/>
          </a:xfrm>
          <a:prstGeom prst="rect">
            <a:avLst/>
          </a:prstGeom>
        </p:spPr>
        <p:txBody>
          <a:bodyPr wrap="square">
            <a:spAutoFit/>
          </a:bodyPr>
          <a:lstStyle/>
          <a:p>
            <a:pPr algn="ctr"/>
            <a:r>
              <a:rPr lang="en-GB" sz="20000" b="1" dirty="0">
                <a:solidFill>
                  <a:srgbClr val="FF0000"/>
                </a:solidFill>
              </a:rPr>
              <a:t>X</a:t>
            </a:r>
          </a:p>
        </p:txBody>
      </p:sp>
      <p:pic>
        <p:nvPicPr>
          <p:cNvPr id="9" name="Picture 8">
            <a:extLst>
              <a:ext uri="{FF2B5EF4-FFF2-40B4-BE49-F238E27FC236}">
                <a16:creationId xmlns:a16="http://schemas.microsoft.com/office/drawing/2014/main" id="{7368EEAD-593E-74AD-6958-ACA7DFB3E3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244" y="9270245"/>
            <a:ext cx="4495800" cy="1298020"/>
          </a:xfrm>
          <a:prstGeom prst="rect">
            <a:avLst/>
          </a:prstGeom>
          <a:solidFill>
            <a:schemeClr val="accent1"/>
          </a:solidFill>
        </p:spPr>
      </p:pic>
      <p:pic>
        <p:nvPicPr>
          <p:cNvPr id="11" name="Picture 10">
            <a:extLst>
              <a:ext uri="{FF2B5EF4-FFF2-40B4-BE49-F238E27FC236}">
                <a16:creationId xmlns:a16="http://schemas.microsoft.com/office/drawing/2014/main" id="{55FF6362-D42B-8220-2B68-07D743B49F63}"/>
              </a:ext>
            </a:extLst>
          </p:cNvPr>
          <p:cNvPicPr>
            <a:picLocks noChangeAspect="1"/>
          </p:cNvPicPr>
          <p:nvPr/>
        </p:nvPicPr>
        <p:blipFill>
          <a:blip r:embed="rId4"/>
          <a:stretch>
            <a:fillRect/>
          </a:stretch>
        </p:blipFill>
        <p:spPr>
          <a:xfrm>
            <a:off x="1823244" y="3373437"/>
            <a:ext cx="15240000" cy="4719637"/>
          </a:xfrm>
          <a:prstGeom prst="rect">
            <a:avLst/>
          </a:prstGeom>
        </p:spPr>
      </p:pic>
    </p:spTree>
    <p:extLst>
      <p:ext uri="{BB962C8B-B14F-4D97-AF65-F5344CB8AC3E}">
        <p14:creationId xmlns:p14="http://schemas.microsoft.com/office/powerpoint/2010/main" val="962522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9684" y="1270"/>
            <a:ext cx="20096004"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985044" y="930275"/>
            <a:ext cx="17409186" cy="1981200"/>
          </a:xfrm>
        </p:spPr>
        <p:txBody>
          <a:bodyPr/>
          <a:lstStyle/>
          <a:p>
            <a:r>
              <a:rPr lang="pt-BR" sz="2800" dirty="0">
                <a:solidFill>
                  <a:srgbClr val="1F355E"/>
                </a:solidFill>
                <a:latin typeface="Arial Black" panose="020B0A04020102020204" pitchFamily="34" charset="0"/>
                <a:cs typeface="+mn-cs"/>
              </a:rPr>
              <a:t>Taken from Note 2.2 (Page 27)</a:t>
            </a:r>
          </a:p>
          <a:p>
            <a:r>
              <a:rPr lang="pt-BR" sz="3600" dirty="0">
                <a:solidFill>
                  <a:srgbClr val="1F355E"/>
                </a:solidFill>
                <a:latin typeface="Arial Black" panose="020B0A04020102020204" pitchFamily="34" charset="0"/>
                <a:cs typeface="+mn-cs"/>
              </a:rPr>
              <a:t>2. Capital Resource Performance (Statutory)</a:t>
            </a:r>
          </a:p>
          <a:p>
            <a:r>
              <a:rPr lang="pt-BR" sz="2800" dirty="0">
                <a:solidFill>
                  <a:srgbClr val="1F355E"/>
                </a:solidFill>
                <a:latin typeface="Arial Black" panose="020B0A04020102020204" pitchFamily="34" charset="0"/>
                <a:cs typeface="+mn-cs"/>
              </a:rPr>
              <a:t>From 1st April 2014, Health Boards were required to ensure that expenditure does not exceed the aggregate of the funding alloted to it over a period of 3 financial years. </a:t>
            </a:r>
          </a:p>
        </p:txBody>
      </p:sp>
      <p:sp>
        <p:nvSpPr>
          <p:cNvPr id="4" name="TextBox 3"/>
          <p:cNvSpPr txBox="1"/>
          <p:nvPr/>
        </p:nvSpPr>
        <p:spPr>
          <a:xfrm>
            <a:off x="18734088"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5</a:t>
            </a:r>
          </a:p>
        </p:txBody>
      </p:sp>
      <p:sp>
        <p:nvSpPr>
          <p:cNvPr id="8" name="TextBox 7"/>
          <p:cNvSpPr txBox="1"/>
          <p:nvPr/>
        </p:nvSpPr>
        <p:spPr>
          <a:xfrm>
            <a:off x="4566444" y="9464675"/>
            <a:ext cx="13593786" cy="954107"/>
          </a:xfrm>
          <a:prstGeom prst="rect">
            <a:avLst/>
          </a:prstGeom>
          <a:solidFill>
            <a:schemeClr val="accent1">
              <a:lumMod val="40000"/>
              <a:lumOff val="60000"/>
            </a:schemeClr>
          </a:solidFill>
        </p:spPr>
        <p:txBody>
          <a:bodyPr wrap="none" rtlCol="0">
            <a:spAutoFit/>
          </a:bodyPr>
          <a:lstStyle/>
          <a:p>
            <a:r>
              <a:rPr lang="en-GB" sz="2800" b="1" dirty="0">
                <a:solidFill>
                  <a:schemeClr val="accent6">
                    <a:lumMod val="75000"/>
                  </a:schemeClr>
                </a:solidFill>
                <a:latin typeface="Arial" panose="020B0604020202020204" pitchFamily="34" charset="0"/>
                <a:cs typeface="Arial" panose="020B0604020202020204" pitchFamily="34" charset="0"/>
              </a:rPr>
              <a:t>Swansea Bay University Health Board has met its financial duty to break-even </a:t>
            </a:r>
          </a:p>
          <a:p>
            <a:r>
              <a:rPr lang="en-GB" sz="2800" b="1" dirty="0">
                <a:solidFill>
                  <a:schemeClr val="accent6">
                    <a:lumMod val="75000"/>
                  </a:schemeClr>
                </a:solidFill>
                <a:latin typeface="Arial" panose="020B0604020202020204" pitchFamily="34" charset="0"/>
                <a:cs typeface="Arial" panose="020B0604020202020204" pitchFamily="34" charset="0"/>
              </a:rPr>
              <a:t>against its Capital Resource Limit over the 3 years 2023-24 to 2025-26</a:t>
            </a:r>
            <a:r>
              <a:rPr lang="en-GB" sz="2800" dirty="0">
                <a:solidFill>
                  <a:schemeClr val="accent6">
                    <a:lumMod val="75000"/>
                  </a:schemeClr>
                </a:solidFill>
                <a:latin typeface="Arial" panose="020B0604020202020204" pitchFamily="34" charset="0"/>
                <a:cs typeface="Arial" panose="020B0604020202020204" pitchFamily="34" charset="0"/>
              </a:rPr>
              <a:t>.</a:t>
            </a:r>
          </a:p>
        </p:txBody>
      </p:sp>
      <p:pic>
        <p:nvPicPr>
          <p:cNvPr id="9" name="Picture 8"/>
          <p:cNvPicPr>
            <a:picLocks noChangeAspect="1"/>
          </p:cNvPicPr>
          <p:nvPr/>
        </p:nvPicPr>
        <p:blipFill>
          <a:blip r:embed="rId3"/>
          <a:stretch>
            <a:fillRect/>
          </a:stretch>
        </p:blipFill>
        <p:spPr>
          <a:xfrm>
            <a:off x="17520444" y="4359910"/>
            <a:ext cx="2095500" cy="2095500"/>
          </a:xfrm>
          <a:prstGeom prst="rect">
            <a:avLst/>
          </a:prstGeom>
        </p:spPr>
      </p:pic>
      <p:pic>
        <p:nvPicPr>
          <p:cNvPr id="7" name="Picture 6">
            <a:extLst>
              <a:ext uri="{FF2B5EF4-FFF2-40B4-BE49-F238E27FC236}">
                <a16:creationId xmlns:a16="http://schemas.microsoft.com/office/drawing/2014/main" id="{AC08A806-9A60-92B7-677A-1C3C022B31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244" y="9309655"/>
            <a:ext cx="3886200" cy="1298020"/>
          </a:xfrm>
          <a:prstGeom prst="rect">
            <a:avLst/>
          </a:prstGeom>
          <a:solidFill>
            <a:schemeClr val="accent1"/>
          </a:solidFill>
        </p:spPr>
      </p:pic>
      <p:pic>
        <p:nvPicPr>
          <p:cNvPr id="11" name="Picture 10">
            <a:extLst>
              <a:ext uri="{FF2B5EF4-FFF2-40B4-BE49-F238E27FC236}">
                <a16:creationId xmlns:a16="http://schemas.microsoft.com/office/drawing/2014/main" id="{9DB2121C-C317-534A-768D-B41C020C138E}"/>
              </a:ext>
            </a:extLst>
          </p:cNvPr>
          <p:cNvPicPr>
            <a:picLocks noChangeAspect="1"/>
          </p:cNvPicPr>
          <p:nvPr/>
        </p:nvPicPr>
        <p:blipFill>
          <a:blip r:embed="rId5"/>
          <a:stretch>
            <a:fillRect/>
          </a:stretch>
        </p:blipFill>
        <p:spPr>
          <a:xfrm>
            <a:off x="1594644" y="3620135"/>
            <a:ext cx="15773400" cy="4396740"/>
          </a:xfrm>
          <a:prstGeom prst="rect">
            <a:avLst/>
          </a:prstGeom>
        </p:spPr>
      </p:pic>
    </p:spTree>
    <p:extLst>
      <p:ext uri="{BB962C8B-B14F-4D97-AF65-F5344CB8AC3E}">
        <p14:creationId xmlns:p14="http://schemas.microsoft.com/office/powerpoint/2010/main" val="4294813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1112"/>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56444" y="1006475"/>
            <a:ext cx="16383000" cy="8382000"/>
          </a:xfrm>
        </p:spPr>
        <p:txBody>
          <a:bodyPr/>
          <a:lstStyle/>
          <a:p>
            <a:r>
              <a:rPr lang="pt-BR" sz="2400" dirty="0">
                <a:solidFill>
                  <a:srgbClr val="1F355E"/>
                </a:solidFill>
                <a:latin typeface="Arial Black" panose="020B0A04020102020204" pitchFamily="34" charset="0"/>
                <a:cs typeface="+mn-cs"/>
              </a:rPr>
              <a:t>Taken from Note 2.3 (Page 28)</a:t>
            </a:r>
          </a:p>
          <a:p>
            <a:r>
              <a:rPr lang="pt-BR" sz="2400" dirty="0">
                <a:solidFill>
                  <a:srgbClr val="1F355E"/>
                </a:solidFill>
                <a:latin typeface="Arial Black" panose="020B0A04020102020204" pitchFamily="34" charset="0"/>
                <a:cs typeface="+mn-cs"/>
              </a:rPr>
              <a:t>3. Duty to Prepare a 3 Year Integrated Plan</a:t>
            </a:r>
            <a:endParaRPr lang="en-GB" sz="2400" dirty="0">
              <a:solidFill>
                <a:schemeClr val="dk1"/>
              </a:solidFill>
              <a:effectLst/>
              <a:latin typeface="Arial" panose="020B0604020202020204" pitchFamily="34" charset="0"/>
              <a:ea typeface="+mn-ea"/>
              <a:cs typeface="Arial" panose="020B0604020202020204" pitchFamily="34" charset="0"/>
            </a:endParaRPr>
          </a:p>
          <a:p>
            <a:r>
              <a:rPr lang="en-GB" sz="2300" dirty="0">
                <a:solidFill>
                  <a:sysClr val="windowText" lastClr="000000"/>
                </a:solidFill>
              </a:rPr>
              <a:t>The NHS Wales Planning Framework for the period 2025-2028 issued to LHBs placed a requirement upon them to prepare and submit Integrated Medium Term Plans to the Welsh Government which sets out its strategy for securing that it complies with its 'break even' duty, whilst improving the health of the people for whom it is responsible and the provision of healthcare to such people.</a:t>
            </a:r>
          </a:p>
          <a:p>
            <a:endParaRPr lang="en-GB" sz="2300" dirty="0">
              <a:solidFill>
                <a:sysClr val="windowText" lastClr="000000"/>
              </a:solidFill>
            </a:endParaRPr>
          </a:p>
          <a:p>
            <a:r>
              <a:rPr lang="en-GB" sz="2300" dirty="0">
                <a:solidFill>
                  <a:sysClr val="windowText" lastClr="000000"/>
                </a:solidFill>
              </a:rPr>
              <a:t>The Swansea Bay LHB did not submit an Integrated Medium Term Plan for the period 2025-2028 in accordance with section 175(2) of the National Health Service (Wales) Act 2006 (as amended by NHS Finance (Wales) Act 2014) and the NHS Wales Planning Framework.</a:t>
            </a:r>
          </a:p>
          <a:p>
            <a:endParaRPr lang="en-GB" sz="2300" dirty="0">
              <a:solidFill>
                <a:sysClr val="windowText" lastClr="000000"/>
              </a:solidFill>
            </a:endParaRPr>
          </a:p>
          <a:p>
            <a:r>
              <a:rPr lang="en-GB" sz="2300" dirty="0">
                <a:solidFill>
                  <a:sysClr val="windowText" lastClr="000000"/>
                </a:solidFill>
              </a:rPr>
              <a:t>As the LHB was unable to submit a balanced integrated medium-term plan in accordance with NHS Wales Planning Framework the Board submitted an Annual Plan for 2025-26 on 31st March 2025. This plan did not include a break-even position. A response to the Annual Plan was published by Welsh Government on 11th April 2025.  Through May, June and July the Health Board was in regular correspondence with Welsh Government on the Annual Plan. </a:t>
            </a:r>
          </a:p>
          <a:p>
            <a:endParaRPr lang="en-GB" sz="2300" dirty="0">
              <a:solidFill>
                <a:sysClr val="windowText" lastClr="000000"/>
              </a:solidFill>
            </a:endParaRPr>
          </a:p>
          <a:p>
            <a:r>
              <a:rPr lang="en-GB" sz="2300" dirty="0">
                <a:solidFill>
                  <a:sysClr val="windowText" lastClr="000000"/>
                </a:solidFill>
              </a:rPr>
              <a:t>With the support of Welsh Government, the Health Board commissioned External Strategic Support focusing on 9 key deliverables, but for 2025-26 the key focus was on the identification and delivery of savings. Throughout 2025-26 the LHB worked with WG and its external partner to identify options to address savings target set out within the annual plan and in September a formal update was provided to Welsh Government aligned to the paper presented at the Special Board on 11 September. Work continued throughout the remainder of 2025-26 on this issue of savings delivery. </a:t>
            </a:r>
          </a:p>
          <a:p>
            <a:r>
              <a:rPr lang="en-GB" sz="2300" dirty="0">
                <a:solidFill>
                  <a:sysClr val="windowText" lastClr="000000"/>
                </a:solidFill>
              </a:rPr>
              <a:t>However, the LHB has been unable to meet its statutory duty to have an approved financial plan.</a:t>
            </a:r>
          </a:p>
          <a:p>
            <a:pPr marL="0" marR="0" lvl="0" indent="0" defTabSz="914400" eaLnBrk="1" fontAlgn="auto" latinLnBrk="0" hangingPunct="1">
              <a:lnSpc>
                <a:spcPct val="107000"/>
              </a:lnSpc>
              <a:spcBef>
                <a:spcPts val="0"/>
              </a:spcBef>
              <a:spcAft>
                <a:spcPts val="800"/>
              </a:spcAft>
              <a:buClrTx/>
              <a:buSzTx/>
              <a:buFontTx/>
              <a:buNone/>
              <a:tabLst/>
              <a:defRPr/>
            </a:pPr>
            <a:endParaRPr lang="en-GB" sz="2400" dirty="0">
              <a:solidFill>
                <a:schemeClr val="dk1"/>
              </a:solidFill>
              <a:effectLst/>
              <a:latin typeface="Arial" panose="020B0604020202020204" pitchFamily="34" charset="0"/>
              <a:ea typeface="+mn-ea"/>
              <a:cs typeface="Arial" panose="020B0604020202020204" pitchFamily="34" charset="0"/>
            </a:endParaRPr>
          </a:p>
          <a:p>
            <a:pPr>
              <a:lnSpc>
                <a:spcPct val="107000"/>
              </a:lnSpc>
              <a:spcAft>
                <a:spcPts val="800"/>
              </a:spcAft>
            </a:pPr>
            <a:endParaRPr lang="en-GB" sz="2400" dirty="0">
              <a:ea typeface="Calibri" panose="020F0502020204030204" pitchFamily="34" charset="0"/>
            </a:endParaRPr>
          </a:p>
          <a:p>
            <a:endParaRPr lang="pt-BR" sz="2400" dirty="0">
              <a:solidFill>
                <a:srgbClr val="1F355E"/>
              </a:solidFill>
              <a:latin typeface="Arial Black" panose="020B0A04020102020204" pitchFamily="34" charset="0"/>
              <a:cs typeface="+mn-cs"/>
            </a:endParaRPr>
          </a:p>
        </p:txBody>
      </p:sp>
      <p:sp>
        <p:nvSpPr>
          <p:cNvPr id="4" name="TextBox 3"/>
          <p:cNvSpPr txBox="1"/>
          <p:nvPr/>
        </p:nvSpPr>
        <p:spPr>
          <a:xfrm>
            <a:off x="18432959" y="10669428"/>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6</a:t>
            </a:r>
          </a:p>
        </p:txBody>
      </p:sp>
      <p:sp>
        <p:nvSpPr>
          <p:cNvPr id="8" name="TextBox 7"/>
          <p:cNvSpPr txBox="1"/>
          <p:nvPr/>
        </p:nvSpPr>
        <p:spPr>
          <a:xfrm>
            <a:off x="4907737" y="9529207"/>
            <a:ext cx="12649200" cy="954107"/>
          </a:xfrm>
          <a:prstGeom prst="rect">
            <a:avLst/>
          </a:prstGeom>
          <a:solidFill>
            <a:schemeClr val="accent1">
              <a:lumMod val="40000"/>
              <a:lumOff val="60000"/>
            </a:schemeClr>
          </a:solidFill>
        </p:spPr>
        <p:txBody>
          <a:bodyPr wrap="square" rtlCol="0">
            <a:spAutoFit/>
          </a:bodyPr>
          <a:lstStyle/>
          <a:p>
            <a:r>
              <a:rPr lang="en-GB" sz="2800" b="1" dirty="0">
                <a:solidFill>
                  <a:srgbClr val="FF0000"/>
                </a:solidFill>
                <a:latin typeface="Arial" panose="020B0604020202020204" pitchFamily="34" charset="0"/>
                <a:cs typeface="Arial" panose="020B0604020202020204" pitchFamily="34" charset="0"/>
              </a:rPr>
              <a:t>Swansea Bay University Health Board has not met its statutory duty to  </a:t>
            </a:r>
          </a:p>
          <a:p>
            <a:r>
              <a:rPr lang="en-GB" sz="2800" b="1" dirty="0">
                <a:solidFill>
                  <a:srgbClr val="FF0000"/>
                </a:solidFill>
                <a:latin typeface="Arial" panose="020B0604020202020204" pitchFamily="34" charset="0"/>
                <a:cs typeface="Arial" panose="020B0604020202020204" pitchFamily="34" charset="0"/>
              </a:rPr>
              <a:t>have an approved financial plan</a:t>
            </a:r>
            <a:endParaRPr lang="en-GB" sz="2800" dirty="0">
              <a:solidFill>
                <a:srgbClr val="FF0000"/>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stretch>
            <a:fillRect/>
          </a:stretch>
        </p:blipFill>
        <p:spPr>
          <a:xfrm>
            <a:off x="16204678" y="3005905"/>
            <a:ext cx="4456562" cy="5340559"/>
          </a:xfrm>
          <a:prstGeom prst="rect">
            <a:avLst/>
          </a:prstGeom>
        </p:spPr>
      </p:pic>
      <p:pic>
        <p:nvPicPr>
          <p:cNvPr id="7" name="Picture 6">
            <a:extLst>
              <a:ext uri="{FF2B5EF4-FFF2-40B4-BE49-F238E27FC236}">
                <a16:creationId xmlns:a16="http://schemas.microsoft.com/office/drawing/2014/main" id="{335C59AC-4FE3-A5CA-3242-4991E51202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44" y="9309655"/>
            <a:ext cx="3886200" cy="1204774"/>
          </a:xfrm>
          <a:prstGeom prst="rect">
            <a:avLst/>
          </a:prstGeom>
          <a:solidFill>
            <a:schemeClr val="accent1"/>
          </a:solidFill>
        </p:spPr>
      </p:pic>
    </p:spTree>
    <p:extLst>
      <p:ext uri="{BB962C8B-B14F-4D97-AF65-F5344CB8AC3E}">
        <p14:creationId xmlns:p14="http://schemas.microsoft.com/office/powerpoint/2010/main" val="908515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0"/>
            <a:ext cx="20105688" cy="609600"/>
          </a:xfrm>
          <a:solidFill>
            <a:schemeClr val="tx2">
              <a:lumMod val="40000"/>
              <a:lumOff val="60000"/>
            </a:schemeClr>
          </a:solidFill>
        </p:spPr>
        <p:txBody>
          <a:bodyPr/>
          <a:lstStyle/>
          <a:p>
            <a:r>
              <a:rPr lang="pt-BR" dirty="0"/>
              <a:t>2. Performance Against Financial Targets</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794997" y="1141412"/>
            <a:ext cx="17409186" cy="3895725"/>
          </a:xfrm>
        </p:spPr>
        <p:txBody>
          <a:bodyPr/>
          <a:lstStyle/>
          <a:p>
            <a:r>
              <a:rPr lang="pt-BR" sz="2800" dirty="0">
                <a:solidFill>
                  <a:srgbClr val="1F355E"/>
                </a:solidFill>
                <a:latin typeface="Arial Black" panose="020B0A04020102020204" pitchFamily="34" charset="0"/>
                <a:cs typeface="+mn-cs"/>
              </a:rPr>
              <a:t>Taken from Note 2.4 (Page 28)</a:t>
            </a:r>
          </a:p>
          <a:p>
            <a:r>
              <a:rPr lang="pt-BR" sz="3600" dirty="0">
                <a:solidFill>
                  <a:srgbClr val="1F355E"/>
                </a:solidFill>
                <a:latin typeface="Arial Black" panose="020B0A04020102020204" pitchFamily="34" charset="0"/>
                <a:cs typeface="+mn-cs"/>
              </a:rPr>
              <a:t>4. Creditor Payment (Non Statutory)</a:t>
            </a:r>
          </a:p>
          <a:p>
            <a:r>
              <a:rPr lang="pt-BR" sz="2800" dirty="0">
                <a:solidFill>
                  <a:srgbClr val="1F355E"/>
                </a:solidFill>
                <a:latin typeface="Arial Black" panose="020B0A04020102020204" pitchFamily="34" charset="0"/>
                <a:cs typeface="+mn-cs"/>
              </a:rPr>
              <a:t>The Welsh Government requires that Health Boards pay their trade creditors in accordance with the CBI Prompt Payment code (PSPP) and Government Accounting rules. The financial target is to pay 95% of these non NHS invoices (number, not financial value) within 30 days of delivery. </a:t>
            </a:r>
          </a:p>
          <a:p>
            <a:endParaRPr lang="pt-BR" sz="2800" dirty="0">
              <a:solidFill>
                <a:srgbClr val="1F355E"/>
              </a:solidFill>
              <a:latin typeface="Arial Black" panose="020B0A04020102020204" pitchFamily="34" charset="0"/>
              <a:cs typeface="+mn-cs"/>
            </a:endParaRPr>
          </a:p>
          <a:p>
            <a:r>
              <a:rPr lang="pt-BR" sz="2800" dirty="0">
                <a:solidFill>
                  <a:srgbClr val="1F355E"/>
                </a:solidFill>
                <a:latin typeface="Arial Black" panose="020B0A04020102020204" pitchFamily="34" charset="0"/>
                <a:cs typeface="+mn-cs"/>
              </a:rPr>
              <a:t>This service is provided to all Health Boards by NWSSP Accounts Payable Services</a:t>
            </a:r>
          </a:p>
        </p:txBody>
      </p:sp>
      <p:sp>
        <p:nvSpPr>
          <p:cNvPr id="4" name="TextBox 3"/>
          <p:cNvSpPr txBox="1"/>
          <p:nvPr/>
        </p:nvSpPr>
        <p:spPr>
          <a:xfrm>
            <a:off x="18600556" y="10607675"/>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7</a:t>
            </a:r>
          </a:p>
        </p:txBody>
      </p:sp>
      <p:sp>
        <p:nvSpPr>
          <p:cNvPr id="8" name="TextBox 7"/>
          <p:cNvSpPr txBox="1"/>
          <p:nvPr/>
        </p:nvSpPr>
        <p:spPr>
          <a:xfrm>
            <a:off x="4566444" y="9464675"/>
            <a:ext cx="13125644" cy="954107"/>
          </a:xfrm>
          <a:prstGeom prst="rect">
            <a:avLst/>
          </a:prstGeom>
          <a:solidFill>
            <a:schemeClr val="accent1">
              <a:lumMod val="40000"/>
              <a:lumOff val="60000"/>
            </a:schemeClr>
          </a:solidFill>
        </p:spPr>
        <p:txBody>
          <a:bodyPr wrap="none" rtlCol="0">
            <a:spAutoFit/>
          </a:bodyPr>
          <a:lstStyle/>
          <a:p>
            <a:r>
              <a:rPr lang="en-GB" sz="2800" b="1" dirty="0">
                <a:solidFill>
                  <a:schemeClr val="accent6">
                    <a:lumMod val="75000"/>
                  </a:schemeClr>
                </a:solidFill>
                <a:latin typeface="Arial" panose="020B0604020202020204" pitchFamily="34" charset="0"/>
                <a:cs typeface="Arial" panose="020B0604020202020204" pitchFamily="34" charset="0"/>
              </a:rPr>
              <a:t>Swansea Bay University Health Board has achieved the best practice PSPP </a:t>
            </a:r>
          </a:p>
          <a:p>
            <a:r>
              <a:rPr lang="en-GB" sz="2800" b="1" dirty="0">
                <a:solidFill>
                  <a:schemeClr val="accent6">
                    <a:lumMod val="75000"/>
                  </a:schemeClr>
                </a:solidFill>
                <a:latin typeface="Arial" panose="020B0604020202020204" pitchFamily="34" charset="0"/>
                <a:cs typeface="Arial" panose="020B0604020202020204" pitchFamily="34" charset="0"/>
              </a:rPr>
              <a:t>Target for 2025-26</a:t>
            </a:r>
            <a:r>
              <a:rPr lang="en-GB" sz="2800" dirty="0">
                <a:solidFill>
                  <a:schemeClr val="accent6">
                    <a:lumMod val="75000"/>
                  </a:schemeClr>
                </a:solidFill>
                <a:latin typeface="Arial" panose="020B0604020202020204" pitchFamily="34" charset="0"/>
                <a:cs typeface="Arial" panose="020B0604020202020204" pitchFamily="34" charset="0"/>
              </a:rPr>
              <a:t>.</a:t>
            </a:r>
          </a:p>
        </p:txBody>
      </p:sp>
      <p:pic>
        <p:nvPicPr>
          <p:cNvPr id="7" name="Picture 6"/>
          <p:cNvPicPr>
            <a:picLocks noChangeAspect="1"/>
          </p:cNvPicPr>
          <p:nvPr/>
        </p:nvPicPr>
        <p:blipFill>
          <a:blip r:embed="rId3"/>
          <a:stretch>
            <a:fillRect/>
          </a:stretch>
        </p:blipFill>
        <p:spPr>
          <a:xfrm>
            <a:off x="17585205" y="5349875"/>
            <a:ext cx="2097206" cy="2097206"/>
          </a:xfrm>
          <a:prstGeom prst="rect">
            <a:avLst/>
          </a:prstGeom>
        </p:spPr>
      </p:pic>
      <p:pic>
        <p:nvPicPr>
          <p:cNvPr id="6" name="Picture 5">
            <a:extLst>
              <a:ext uri="{FF2B5EF4-FFF2-40B4-BE49-F238E27FC236}">
                <a16:creationId xmlns:a16="http://schemas.microsoft.com/office/drawing/2014/main" id="{56108FCA-2E4A-F4BD-73AA-F749933F9E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244" y="9309655"/>
            <a:ext cx="3886200" cy="1298020"/>
          </a:xfrm>
          <a:prstGeom prst="rect">
            <a:avLst/>
          </a:prstGeom>
          <a:solidFill>
            <a:schemeClr val="accent1"/>
          </a:solidFill>
        </p:spPr>
      </p:pic>
      <p:pic>
        <p:nvPicPr>
          <p:cNvPr id="11" name="Picture 10">
            <a:extLst>
              <a:ext uri="{FF2B5EF4-FFF2-40B4-BE49-F238E27FC236}">
                <a16:creationId xmlns:a16="http://schemas.microsoft.com/office/drawing/2014/main" id="{349604EF-90FE-9FA3-90C8-DE47EBA61471}"/>
              </a:ext>
            </a:extLst>
          </p:cNvPr>
          <p:cNvPicPr>
            <a:picLocks noChangeAspect="1"/>
          </p:cNvPicPr>
          <p:nvPr/>
        </p:nvPicPr>
        <p:blipFill>
          <a:blip r:embed="rId5"/>
          <a:stretch>
            <a:fillRect/>
          </a:stretch>
        </p:blipFill>
        <p:spPr>
          <a:xfrm>
            <a:off x="1899444" y="5264149"/>
            <a:ext cx="15011400" cy="3514725"/>
          </a:xfrm>
          <a:prstGeom prst="rect">
            <a:avLst/>
          </a:prstGeom>
        </p:spPr>
      </p:pic>
    </p:spTree>
    <p:extLst>
      <p:ext uri="{BB962C8B-B14F-4D97-AF65-F5344CB8AC3E}">
        <p14:creationId xmlns:p14="http://schemas.microsoft.com/office/powerpoint/2010/main" val="855535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4288"/>
            <a:ext cx="20105687" cy="619124"/>
          </a:xfrm>
          <a:solidFill>
            <a:schemeClr val="tx2">
              <a:lumMod val="40000"/>
              <a:lumOff val="60000"/>
            </a:schemeClr>
          </a:solidFill>
        </p:spPr>
        <p:txBody>
          <a:bodyPr/>
          <a:lstStyle/>
          <a:p>
            <a:r>
              <a:rPr lang="pt-BR" dirty="0"/>
              <a:t>3. Analytical Review of Comprehensive Net Expenditure</a:t>
            </a:r>
          </a:p>
        </p:txBody>
      </p:sp>
      <p:sp>
        <p:nvSpPr>
          <p:cNvPr id="3" name="Espaço Reservado para Texto 2">
            <a:extLst>
              <a:ext uri="{FF2B5EF4-FFF2-40B4-BE49-F238E27FC236}">
                <a16:creationId xmlns:a16="http://schemas.microsoft.com/office/drawing/2014/main" id="{7E14AA7D-4A86-98B4-7A3D-30D352911EDB}"/>
              </a:ext>
            </a:extLst>
          </p:cNvPr>
          <p:cNvSpPr>
            <a:spLocks noGrp="1"/>
          </p:cNvSpPr>
          <p:nvPr>
            <p:ph type="body" sz="quarter" idx="11"/>
          </p:nvPr>
        </p:nvSpPr>
        <p:spPr>
          <a:xfrm>
            <a:off x="642595" y="1006475"/>
            <a:ext cx="17409186" cy="762001"/>
          </a:xfrm>
        </p:spPr>
        <p:txBody>
          <a:bodyPr/>
          <a:lstStyle/>
          <a:p>
            <a:r>
              <a:rPr lang="pt-BR" sz="3600" dirty="0">
                <a:solidFill>
                  <a:srgbClr val="1F355E"/>
                </a:solidFill>
                <a:latin typeface="Arial Black" panose="020B0A04020102020204" pitchFamily="34" charset="0"/>
                <a:cs typeface="+mn-cs"/>
              </a:rPr>
              <a:t>Statement of comprehensive Net Expenditure – SOCNE (Page 2)</a:t>
            </a:r>
          </a:p>
        </p:txBody>
      </p:sp>
      <p:sp>
        <p:nvSpPr>
          <p:cNvPr id="4" name="TextBox 3"/>
          <p:cNvSpPr txBox="1"/>
          <p:nvPr/>
        </p:nvSpPr>
        <p:spPr>
          <a:xfrm>
            <a:off x="18707716" y="10434657"/>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8</a:t>
            </a:r>
          </a:p>
        </p:txBody>
      </p:sp>
      <p:pic>
        <p:nvPicPr>
          <p:cNvPr id="7" name="Picture 6">
            <a:extLst>
              <a:ext uri="{FF2B5EF4-FFF2-40B4-BE49-F238E27FC236}">
                <a16:creationId xmlns:a16="http://schemas.microsoft.com/office/drawing/2014/main" id="{3B6A23E4-B815-B3E8-67FE-3584EA2736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594" y="9309655"/>
            <a:ext cx="4152449" cy="1298020"/>
          </a:xfrm>
          <a:prstGeom prst="rect">
            <a:avLst/>
          </a:prstGeom>
          <a:solidFill>
            <a:schemeClr val="accent1"/>
          </a:solidFill>
        </p:spPr>
      </p:pic>
      <p:pic>
        <p:nvPicPr>
          <p:cNvPr id="9" name="Picture 8">
            <a:extLst>
              <a:ext uri="{FF2B5EF4-FFF2-40B4-BE49-F238E27FC236}">
                <a16:creationId xmlns:a16="http://schemas.microsoft.com/office/drawing/2014/main" id="{FD8B9BDD-4ECD-6D3E-CD48-FF5F6E187B07}"/>
              </a:ext>
            </a:extLst>
          </p:cNvPr>
          <p:cNvPicPr>
            <a:picLocks noChangeAspect="1"/>
          </p:cNvPicPr>
          <p:nvPr/>
        </p:nvPicPr>
        <p:blipFill>
          <a:blip r:embed="rId4"/>
          <a:stretch>
            <a:fillRect/>
          </a:stretch>
        </p:blipFill>
        <p:spPr>
          <a:xfrm>
            <a:off x="1442244" y="2378075"/>
            <a:ext cx="16459200" cy="6781800"/>
          </a:xfrm>
          <a:prstGeom prst="rect">
            <a:avLst/>
          </a:prstGeom>
        </p:spPr>
      </p:pic>
    </p:spTree>
    <p:extLst>
      <p:ext uri="{BB962C8B-B14F-4D97-AF65-F5344CB8AC3E}">
        <p14:creationId xmlns:p14="http://schemas.microsoft.com/office/powerpoint/2010/main" val="1867667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22AEB3F-D506-1E77-1703-7E58BE7AB257}"/>
              </a:ext>
            </a:extLst>
          </p:cNvPr>
          <p:cNvSpPr>
            <a:spLocks noGrp="1"/>
          </p:cNvSpPr>
          <p:nvPr>
            <p:ph type="body" sz="quarter" idx="10"/>
          </p:nvPr>
        </p:nvSpPr>
        <p:spPr>
          <a:xfrm>
            <a:off x="0" y="15291"/>
            <a:ext cx="20105687" cy="619124"/>
          </a:xfrm>
          <a:solidFill>
            <a:schemeClr val="tx2">
              <a:lumMod val="40000"/>
              <a:lumOff val="60000"/>
            </a:schemeClr>
          </a:solidFill>
        </p:spPr>
        <p:txBody>
          <a:bodyPr/>
          <a:lstStyle/>
          <a:p>
            <a:r>
              <a:rPr lang="pt-BR" dirty="0"/>
              <a:t>3. Analytical Review of Comprehensive Net Expenditure</a:t>
            </a:r>
          </a:p>
        </p:txBody>
      </p:sp>
      <p:sp>
        <p:nvSpPr>
          <p:cNvPr id="4" name="TextBox 3"/>
          <p:cNvSpPr txBox="1"/>
          <p:nvPr/>
        </p:nvSpPr>
        <p:spPr>
          <a:xfrm>
            <a:off x="18600556" y="10574259"/>
            <a:ext cx="1043619" cy="369332"/>
          </a:xfrm>
          <a:prstGeom prst="rect">
            <a:avLst/>
          </a:prstGeom>
          <a:noFill/>
        </p:spPr>
        <p:txBody>
          <a:bodyPr wrap="none" rtlCol="0">
            <a:spAutoFit/>
          </a:bodyPr>
          <a:lstStyle/>
          <a:p>
            <a:r>
              <a:rPr lang="en-GB" dirty="0">
                <a:solidFill>
                  <a:srgbClr val="1F355E"/>
                </a:solidFill>
                <a:latin typeface="Arial Black" panose="020B0A04020102020204" pitchFamily="34" charset="0"/>
              </a:rPr>
              <a:t>Page 9</a:t>
            </a:r>
          </a:p>
        </p:txBody>
      </p:sp>
      <p:sp>
        <p:nvSpPr>
          <p:cNvPr id="14" name="TextBox 13"/>
          <p:cNvSpPr txBox="1"/>
          <p:nvPr/>
        </p:nvSpPr>
        <p:spPr>
          <a:xfrm>
            <a:off x="8681244" y="9532957"/>
            <a:ext cx="4572000" cy="369332"/>
          </a:xfrm>
          <a:prstGeom prst="rect">
            <a:avLst/>
          </a:prstGeom>
          <a:noFill/>
        </p:spPr>
        <p:txBody>
          <a:bodyPr wrap="square" rtlCol="0">
            <a:spAutoFit/>
          </a:bodyPr>
          <a:lstStyle/>
          <a:p>
            <a:endParaRPr lang="en-GB" dirty="0"/>
          </a:p>
        </p:txBody>
      </p:sp>
      <p:sp>
        <p:nvSpPr>
          <p:cNvPr id="6" name="TextBox 5"/>
          <p:cNvSpPr txBox="1"/>
          <p:nvPr/>
        </p:nvSpPr>
        <p:spPr>
          <a:xfrm>
            <a:off x="15615444" y="1387475"/>
            <a:ext cx="4028731" cy="6740307"/>
          </a:xfrm>
          <a:prstGeom prst="rect">
            <a:avLst/>
          </a:prstGeom>
          <a:noFill/>
        </p:spPr>
        <p:txBody>
          <a:bodyPr wrap="square" rtlCol="0">
            <a:spAutoFit/>
          </a:bodyPr>
          <a:lstStyle/>
          <a:p>
            <a:r>
              <a:rPr lang="en-GB" sz="3600" dirty="0"/>
              <a:t>Information on the  key movements between 2024/25 and 2025/26 by category of expenditure within the Accounting Notes are provided in the following 3 slides which focus on Note 3.1, Note 3.2 and Note 3.3</a:t>
            </a:r>
          </a:p>
        </p:txBody>
      </p:sp>
      <p:pic>
        <p:nvPicPr>
          <p:cNvPr id="7" name="Picture 6">
            <a:extLst>
              <a:ext uri="{FF2B5EF4-FFF2-40B4-BE49-F238E27FC236}">
                <a16:creationId xmlns:a16="http://schemas.microsoft.com/office/drawing/2014/main" id="{6BCAE42B-AC42-4339-BABD-BACBF5C3C3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444" y="9309655"/>
            <a:ext cx="3657600" cy="1374220"/>
          </a:xfrm>
          <a:prstGeom prst="rect">
            <a:avLst/>
          </a:prstGeom>
          <a:solidFill>
            <a:schemeClr val="accent1"/>
          </a:solidFill>
        </p:spPr>
      </p:pic>
      <p:graphicFrame>
        <p:nvGraphicFramePr>
          <p:cNvPr id="8" name="Chart 7">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4248025459"/>
              </p:ext>
            </p:extLst>
          </p:nvPr>
        </p:nvGraphicFramePr>
        <p:xfrm>
          <a:off x="1518444" y="1667877"/>
          <a:ext cx="13335000" cy="528219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Object 9">
            <a:extLst>
              <a:ext uri="{FF2B5EF4-FFF2-40B4-BE49-F238E27FC236}">
                <a16:creationId xmlns:a16="http://schemas.microsoft.com/office/drawing/2014/main" id="{37786D44-E26F-AC03-2B61-62A344D5FD20}"/>
              </a:ext>
            </a:extLst>
          </p:cNvPr>
          <p:cNvGraphicFramePr>
            <a:graphicFrameLocks noChangeAspect="1"/>
          </p:cNvGraphicFramePr>
          <p:nvPr>
            <p:extLst>
              <p:ext uri="{D42A27DB-BD31-4B8C-83A1-F6EECF244321}">
                <p14:modId xmlns:p14="http://schemas.microsoft.com/office/powerpoint/2010/main" val="2984666871"/>
              </p:ext>
            </p:extLst>
          </p:nvPr>
        </p:nvGraphicFramePr>
        <p:xfrm>
          <a:off x="3042444" y="6950075"/>
          <a:ext cx="11582400" cy="2582882"/>
        </p:xfrm>
        <a:graphic>
          <a:graphicData uri="http://schemas.openxmlformats.org/presentationml/2006/ole">
            <mc:AlternateContent xmlns:mc="http://schemas.openxmlformats.org/markup-compatibility/2006">
              <mc:Choice xmlns:v="urn:schemas-microsoft-com:vml" Requires="v">
                <p:oleObj name="Worksheet" r:id="rId5" imgW="5848484" imgH="1723991" progId="Excel.Sheet.12">
                  <p:embed/>
                </p:oleObj>
              </mc:Choice>
              <mc:Fallback>
                <p:oleObj name="Worksheet" r:id="rId5" imgW="5848484" imgH="1723991" progId="Excel.Sheet.12">
                  <p:embed/>
                  <p:pic>
                    <p:nvPicPr>
                      <p:cNvPr id="10" name="Object 9">
                        <a:extLst>
                          <a:ext uri="{FF2B5EF4-FFF2-40B4-BE49-F238E27FC236}">
                            <a16:creationId xmlns:a16="http://schemas.microsoft.com/office/drawing/2014/main" id="{37786D44-E26F-AC03-2B61-62A344D5FD20}"/>
                          </a:ext>
                        </a:extLst>
                      </p:cNvPr>
                      <p:cNvPicPr/>
                      <p:nvPr/>
                    </p:nvPicPr>
                    <p:blipFill>
                      <a:blip r:embed="rId6"/>
                      <a:stretch>
                        <a:fillRect/>
                      </a:stretch>
                    </p:blipFill>
                    <p:spPr>
                      <a:xfrm>
                        <a:off x="3042444" y="6950075"/>
                        <a:ext cx="11582400" cy="2582882"/>
                      </a:xfrm>
                      <a:prstGeom prst="rect">
                        <a:avLst/>
                      </a:prstGeom>
                    </p:spPr>
                  </p:pic>
                </p:oleObj>
              </mc:Fallback>
            </mc:AlternateContent>
          </a:graphicData>
        </a:graphic>
      </p:graphicFrame>
    </p:spTree>
    <p:extLst>
      <p:ext uri="{BB962C8B-B14F-4D97-AF65-F5344CB8AC3E}">
        <p14:creationId xmlns:p14="http://schemas.microsoft.com/office/powerpoint/2010/main" val="2712273878"/>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0b0568e-e574-4342-a9c0-c22c6fec6509">
      <Terms xmlns="http://schemas.microsoft.com/office/infopath/2007/PartnerControls"/>
    </lcf76f155ced4ddcb4097134ff3c332f>
    <TaxCatchAll xmlns="fdfaf355-f7ae-47f3-8f93-739a60756710"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53AC40-0A0E-4F46-A609-E30D51CC4C15}">
  <ds:schemaRefs>
    <ds:schemaRef ds:uri="http://schemas.microsoft.com/office/2006/metadata/properties"/>
    <ds:schemaRef ds:uri="http://www.w3.org/XML/1998/namespace"/>
    <ds:schemaRef ds:uri="36fbb788-0394-42f2-945d-81fcbf9e95de"/>
    <ds:schemaRef ds:uri="http://purl.org/dc/terms/"/>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5dabfe2a-3ba2-4d4b-ba08-4f1c2c52c3dc"/>
    <ds:schemaRef ds:uri="http://purl.org/dc/dcmitype/"/>
  </ds:schemaRefs>
</ds:datastoreItem>
</file>

<file path=customXml/itemProps2.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3.xml><?xml version="1.0" encoding="utf-8"?>
<ds:datastoreItem xmlns:ds="http://schemas.openxmlformats.org/officeDocument/2006/customXml" ds:itemID="{9335F640-65FB-4E5C-B388-83FF12436A1D}"/>
</file>

<file path=docProps/app.xml><?xml version="1.0" encoding="utf-8"?>
<Properties xmlns="http://schemas.openxmlformats.org/officeDocument/2006/extended-properties" xmlns:vt="http://schemas.openxmlformats.org/officeDocument/2006/docPropsVTypes">
  <Template/>
  <TotalTime>3833</TotalTime>
  <Words>2119</Words>
  <Application>Microsoft Office PowerPoint</Application>
  <PresentationFormat>Custom</PresentationFormat>
  <Paragraphs>232</Paragraphs>
  <Slides>21</Slides>
  <Notes>19</Notes>
  <HiddenSlides>0</HiddenSlides>
  <MMClips>0</MMClips>
  <ScaleCrop>false</ScaleCrop>
  <HeadingPairs>
    <vt:vector size="8" baseType="variant">
      <vt:variant>
        <vt:lpstr>Fonts Used</vt:lpstr>
      </vt:variant>
      <vt:variant>
        <vt:i4>5</vt:i4>
      </vt:variant>
      <vt:variant>
        <vt:lpstr>Theme</vt:lpstr>
      </vt:variant>
      <vt:variant>
        <vt:i4>6</vt:i4>
      </vt:variant>
      <vt:variant>
        <vt:lpstr>Embedded OLE Servers</vt:lpstr>
      </vt:variant>
      <vt:variant>
        <vt:i4>1</vt:i4>
      </vt:variant>
      <vt:variant>
        <vt:lpstr>Slide Titles</vt:lpstr>
      </vt:variant>
      <vt:variant>
        <vt:i4>21</vt:i4>
      </vt:variant>
    </vt:vector>
  </HeadingPairs>
  <TitlesOfParts>
    <vt:vector size="33" baseType="lpstr">
      <vt:lpstr>Arial</vt:lpstr>
      <vt:lpstr>Arial Black</vt:lpstr>
      <vt:lpstr>Calibri</vt:lpstr>
      <vt:lpstr>Wingdings</vt:lpstr>
      <vt:lpstr>Wingdings 2</vt:lpstr>
      <vt:lpstr>DARK TITLE BG</vt:lpstr>
      <vt:lpstr>WHITE TITLE BG</vt:lpstr>
      <vt:lpstr>DARK BG (PHOTO) TITLE</vt:lpstr>
      <vt:lpstr>WHITE BG (PHOTO) TITLE</vt:lpstr>
      <vt:lpstr>WHITE BG SLIDE</vt:lpstr>
      <vt:lpstr>ENDING SLIDE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Alison McLennan (Swansea Bay UHB - Finance)</cp:lastModifiedBy>
  <cp:revision>98</cp:revision>
  <dcterms:created xsi:type="dcterms:W3CDTF">2023-11-15T10:54:55Z</dcterms:created>
  <dcterms:modified xsi:type="dcterms:W3CDTF">2026-05-12T16:38:22Z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y fmtid="{D5CDD505-2E9C-101B-9397-08002B2CF9AE}" pid="6" name="MediaServiceImageTags">
    <vt:lpwstr/>
  </property>
</Properties>
</file>