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1.xml" ContentType="application/vnd.openxmlformats-officedocument.drawingml.chartshapes+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drawings/drawing2.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Lst>
  <p:notesMasterIdLst>
    <p:notesMasterId r:id="rId31"/>
  </p:notesMasterIdLst>
  <p:handoutMasterIdLst>
    <p:handoutMasterId r:id="rId32"/>
  </p:handoutMasterIdLst>
  <p:sldIdLst>
    <p:sldId id="343" r:id="rId10"/>
    <p:sldId id="335" r:id="rId11"/>
    <p:sldId id="347" r:id="rId12"/>
    <p:sldId id="339" r:id="rId13"/>
    <p:sldId id="340" r:id="rId14"/>
    <p:sldId id="341" r:id="rId15"/>
    <p:sldId id="342" r:id="rId16"/>
    <p:sldId id="344" r:id="rId17"/>
    <p:sldId id="345" r:id="rId18"/>
    <p:sldId id="348" r:id="rId19"/>
    <p:sldId id="349" r:id="rId20"/>
    <p:sldId id="350" r:id="rId21"/>
    <p:sldId id="351" r:id="rId22"/>
    <p:sldId id="352" r:id="rId23"/>
    <p:sldId id="353" r:id="rId24"/>
    <p:sldId id="354" r:id="rId25"/>
    <p:sldId id="355" r:id="rId26"/>
    <p:sldId id="356" r:id="rId27"/>
    <p:sldId id="357" r:id="rId28"/>
    <p:sldId id="358" r:id="rId29"/>
    <p:sldId id="337" r:id="rId30"/>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6CB1D1A-3082-BC72-0CAE-30C20B314586}" name="Darren Griffiths (Swansea Bay UHB - Finance)" initials="DG" userId="S::Darren.Griffiths@wales.nhs.uk::4605e2e0-c12f-4e53-a99c-4bca6faf100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7EB0DE"/>
    <a:srgbClr val="F1D2FE"/>
    <a:srgbClr val="CE3636"/>
    <a:srgbClr val="1F355E"/>
    <a:srgbClr val="181924"/>
    <a:srgbClr val="9E4ECA"/>
    <a:srgbClr val="FFD550"/>
    <a:srgbClr val="325A8A"/>
    <a:srgbClr val="F8CD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98" autoAdjust="0"/>
    <p:restoredTop sz="94770"/>
  </p:normalViewPr>
  <p:slideViewPr>
    <p:cSldViewPr>
      <p:cViewPr varScale="1">
        <p:scale>
          <a:sx n="21" d="100"/>
          <a:sy n="21" d="100"/>
        </p:scale>
        <p:origin x="1080" y="20"/>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handoutMaster" Target="handoutMasters/handoutMaster1.xml"/><Relationship Id="rId37"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theme" Target="theme/theme1.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sbushare.cymru.nhs.uk/sites/Finance/Corp/Acc/FTO/Annual%20Accounts%20Working%20Papers/2023-24/Accounts%20Presentation/2023-24/Graphs%20for%20the%20Accounts%20Presentation%2023-24.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1.xml"/><Relationship Id="rId4" Type="http://schemas.openxmlformats.org/officeDocument/2006/relationships/oleObject" Target="https://sbushare.cymru.nhs.uk/sites/Finance/Corp/Acc/FTO/Annual%20Accounts%20Working%20Papers/2023-24/Accounts%20Presentation/2023-24/Graphs%20for%20the%20Accounts%20Presentation%2023-24.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2.xml"/><Relationship Id="rId4" Type="http://schemas.openxmlformats.org/officeDocument/2006/relationships/oleObject" Target="https://sbushare.cymru.nhs.uk/sites/Finance/Corp/Acc/FTO/Annual%20Accounts%20Working%20Papers/2023-24/Accounts%20Presentation/2023-24/Graphs%20for%20the%20Accounts%20Presentation%2023-24.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sbushare.cymru.nhs.uk/sites/Finance/Corp/Acc/FTO/Annual%20Accounts%20Working%20Papers/2023-24/Accounts%20Presentation/2023-24/Graphs%20for%20the%20Accounts%20Presentation%2023-2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117713507823505"/>
          <c:y val="4.1244395231846025E-2"/>
          <c:w val="0.83143746228397353"/>
          <c:h val="0.83346921478565184"/>
        </c:manualLayout>
      </c:layout>
      <c:barChart>
        <c:barDir val="col"/>
        <c:grouping val="clustered"/>
        <c:varyColors val="0"/>
        <c:ser>
          <c:idx val="0"/>
          <c:order val="0"/>
          <c:tx>
            <c:strRef>
              <c:f>'[Graphs for the Accounts Presentation 23-24.xlsx]Slide 9'!$A$4</c:f>
              <c:strCache>
                <c:ptCount val="1"/>
                <c:pt idx="0">
                  <c:v>2023-24 £000</c:v>
                </c:pt>
              </c:strCache>
            </c:strRef>
          </c:tx>
          <c:spPr>
            <a:solidFill>
              <a:schemeClr val="accent1"/>
            </a:solidFill>
            <a:ln>
              <a:noFill/>
            </a:ln>
            <a:effectLst/>
          </c:spPr>
          <c:invertIfNegative val="0"/>
          <c:cat>
            <c:strRef>
              <c:f>'[1]Slide 9'!$B$3:$D$3</c:f>
              <c:strCache>
                <c:ptCount val="3"/>
                <c:pt idx="0">
                  <c:v>Expenditure on Primary Healthcare Services (£000)</c:v>
                </c:pt>
                <c:pt idx="1">
                  <c:v>Expenditure on Healthcare from other providers (£000)</c:v>
                </c:pt>
                <c:pt idx="2">
                  <c:v>Expenditure on Hospital and Community Services (£000)</c:v>
                </c:pt>
              </c:strCache>
            </c:strRef>
          </c:cat>
          <c:val>
            <c:numRef>
              <c:f>'[1]Slide 9'!$B$4:$D$4</c:f>
              <c:numCache>
                <c:formatCode>_-* #,##0_-;\-* #,##0_-;_-* "-"??_-;_-@_-</c:formatCode>
                <c:ptCount val="3"/>
                <c:pt idx="0">
                  <c:v>213437</c:v>
                </c:pt>
                <c:pt idx="1">
                  <c:v>309640</c:v>
                </c:pt>
                <c:pt idx="2">
                  <c:v>1073827</c:v>
                </c:pt>
              </c:numCache>
            </c:numRef>
          </c:val>
          <c:extLst>
            <c:ext xmlns:c16="http://schemas.microsoft.com/office/drawing/2014/chart" uri="{C3380CC4-5D6E-409C-BE32-E72D297353CC}">
              <c16:uniqueId val="{00000000-77FB-4809-8D73-9DDDBB26BE54}"/>
            </c:ext>
          </c:extLst>
        </c:ser>
        <c:ser>
          <c:idx val="1"/>
          <c:order val="1"/>
          <c:tx>
            <c:strRef>
              <c:f>'[Graphs for the Accounts Presentation 23-24.xlsx]Slide 9'!$A$5</c:f>
              <c:strCache>
                <c:ptCount val="1"/>
                <c:pt idx="0">
                  <c:v>2022-23 £000</c:v>
                </c:pt>
              </c:strCache>
            </c:strRef>
          </c:tx>
          <c:spPr>
            <a:solidFill>
              <a:schemeClr val="accent1">
                <a:lumMod val="75000"/>
              </a:schemeClr>
            </a:solidFill>
            <a:ln>
              <a:solidFill>
                <a:sysClr val="windowText" lastClr="000000"/>
              </a:solidFill>
            </a:ln>
            <a:effectLst/>
          </c:spPr>
          <c:invertIfNegative val="0"/>
          <c:cat>
            <c:strRef>
              <c:f>'[1]Slide 9'!$B$3:$D$3</c:f>
              <c:strCache>
                <c:ptCount val="3"/>
                <c:pt idx="0">
                  <c:v>Expenditure on Primary Healthcare Services (£000)</c:v>
                </c:pt>
                <c:pt idx="1">
                  <c:v>Expenditure on Healthcare from other providers (£000)</c:v>
                </c:pt>
                <c:pt idx="2">
                  <c:v>Expenditure on Hospital and Community Services (£000)</c:v>
                </c:pt>
              </c:strCache>
            </c:strRef>
          </c:cat>
          <c:val>
            <c:numRef>
              <c:f>'[1]Slide 9'!$B$5:$D$5</c:f>
              <c:numCache>
                <c:formatCode>_-* #,##0_-;\-* #,##0_-;_-* "-"??_-;_-@_-</c:formatCode>
                <c:ptCount val="3"/>
                <c:pt idx="0">
                  <c:v>202658</c:v>
                </c:pt>
                <c:pt idx="1">
                  <c:v>282070</c:v>
                </c:pt>
                <c:pt idx="2">
                  <c:v>981563</c:v>
                </c:pt>
              </c:numCache>
            </c:numRef>
          </c:val>
          <c:extLst>
            <c:ext xmlns:c16="http://schemas.microsoft.com/office/drawing/2014/chart" uri="{C3380CC4-5D6E-409C-BE32-E72D297353CC}">
              <c16:uniqueId val="{00000001-77FB-4809-8D73-9DDDBB26BE54}"/>
            </c:ext>
          </c:extLst>
        </c:ser>
        <c:ser>
          <c:idx val="2"/>
          <c:order val="2"/>
          <c:tx>
            <c:strRef>
              <c:f>'[Graphs for the Accounts Presentation 23-24.xlsx]Slide 9'!$A$6</c:f>
              <c:strCache>
                <c:ptCount val="1"/>
                <c:pt idx="0">
                  <c:v>2021-22 £000</c:v>
                </c:pt>
              </c:strCache>
            </c:strRef>
          </c:tx>
          <c:spPr>
            <a:solidFill>
              <a:schemeClr val="accent1">
                <a:lumMod val="60000"/>
                <a:lumOff val="40000"/>
              </a:schemeClr>
            </a:solidFill>
            <a:ln>
              <a:solidFill>
                <a:sysClr val="windowText" lastClr="000000"/>
              </a:solidFill>
            </a:ln>
            <a:effectLst/>
          </c:spPr>
          <c:invertIfNegative val="0"/>
          <c:cat>
            <c:strRef>
              <c:f>'[1]Slide 9'!$B$3:$D$3</c:f>
              <c:strCache>
                <c:ptCount val="3"/>
                <c:pt idx="0">
                  <c:v>Expenditure on Primary Healthcare Services (£000)</c:v>
                </c:pt>
                <c:pt idx="1">
                  <c:v>Expenditure on Healthcare from other providers (£000)</c:v>
                </c:pt>
                <c:pt idx="2">
                  <c:v>Expenditure on Hospital and Community Services (£000)</c:v>
                </c:pt>
              </c:strCache>
            </c:strRef>
          </c:cat>
          <c:val>
            <c:numRef>
              <c:f>'[1]Slide 9'!$B$6:$D$6</c:f>
              <c:numCache>
                <c:formatCode>_-* #,##0_-;\-* #,##0_-;_-* "-"??_-;_-@_-</c:formatCode>
                <c:ptCount val="3"/>
                <c:pt idx="0">
                  <c:v>194075</c:v>
                </c:pt>
                <c:pt idx="1">
                  <c:v>279082</c:v>
                </c:pt>
                <c:pt idx="2">
                  <c:v>933099</c:v>
                </c:pt>
              </c:numCache>
            </c:numRef>
          </c:val>
          <c:extLst>
            <c:ext xmlns:c16="http://schemas.microsoft.com/office/drawing/2014/chart" uri="{C3380CC4-5D6E-409C-BE32-E72D297353CC}">
              <c16:uniqueId val="{00000002-77FB-4809-8D73-9DDDBB26BE54}"/>
            </c:ext>
          </c:extLst>
        </c:ser>
        <c:dLbls>
          <c:showLegendKey val="0"/>
          <c:showVal val="0"/>
          <c:showCatName val="0"/>
          <c:showSerName val="0"/>
          <c:showPercent val="0"/>
          <c:showBubbleSize val="0"/>
        </c:dLbls>
        <c:gapWidth val="150"/>
        <c:axId val="211478424"/>
        <c:axId val="211466944"/>
        <c:extLst>
          <c:ext xmlns:c15="http://schemas.microsoft.com/office/drawing/2012/chart" uri="{02D57815-91ED-43cb-92C2-25804820EDAC}">
            <c15:filteredBarSeries>
              <c15:ser>
                <c:idx val="3"/>
                <c:order val="3"/>
                <c:tx>
                  <c:strRef>
                    <c:extLst>
                      <c:ext uri="{02D57815-91ED-43cb-92C2-25804820EDAC}">
                        <c15:formulaRef>
                          <c15:sqref>'[Graphs for the Accounts Presentation 23-24.xlsx]Slide 9'!$A$7</c15:sqref>
                        </c15:formulaRef>
                      </c:ext>
                    </c:extLst>
                    <c:strCache>
                      <c:ptCount val="1"/>
                    </c:strCache>
                  </c:strRef>
                </c:tx>
                <c:spPr>
                  <a:solidFill>
                    <a:schemeClr val="accent1">
                      <a:lumMod val="50000"/>
                    </a:schemeClr>
                  </a:solidFill>
                  <a:ln>
                    <a:solidFill>
                      <a:sysClr val="windowText" lastClr="000000"/>
                    </a:solidFill>
                  </a:ln>
                  <a:effectLst/>
                </c:spPr>
                <c:invertIfNegative val="0"/>
                <c:cat>
                  <c:strRef>
                    <c:extLst>
                      <c:ext uri="{02D57815-91ED-43cb-92C2-25804820EDAC}">
                        <c15:formulaRef>
                          <c15:sqref>'[1]Slide 9'!$B$3:$D$3</c15:sqref>
                        </c15:formulaRef>
                      </c:ext>
                    </c:extLst>
                    <c:strCache>
                      <c:ptCount val="3"/>
                      <c:pt idx="0">
                        <c:v>Expenditure on Primary Healthcare Services (£000)</c:v>
                      </c:pt>
                      <c:pt idx="1">
                        <c:v>Expenditure on Healthcare from other providers (£000)</c:v>
                      </c:pt>
                      <c:pt idx="2">
                        <c:v>Expenditure on Hospital and Community Services (£000)</c:v>
                      </c:pt>
                    </c:strCache>
                  </c:strRef>
                </c:cat>
                <c:val>
                  <c:numRef>
                    <c:extLst>
                      <c:ext uri="{02D57815-91ED-43cb-92C2-25804820EDAC}">
                        <c15:formulaRef>
                          <c15:sqref>'[1]Slide 9'!$B$7:$D$7</c15:sqref>
                        </c15:formulaRef>
                      </c:ext>
                    </c:extLst>
                    <c:numCache>
                      <c:formatCode>General</c:formatCode>
                      <c:ptCount val="3"/>
                    </c:numCache>
                  </c:numRef>
                </c:val>
                <c:extLst>
                  <c:ext xmlns:c16="http://schemas.microsoft.com/office/drawing/2014/chart" uri="{C3380CC4-5D6E-409C-BE32-E72D297353CC}">
                    <c16:uniqueId val="{00000003-77FB-4809-8D73-9DDDBB26BE54}"/>
                  </c:ext>
                </c:extLst>
              </c15:ser>
            </c15:filteredBarSeries>
          </c:ext>
        </c:extLst>
      </c:barChart>
      <c:catAx>
        <c:axId val="211478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466944"/>
        <c:crosses val="autoZero"/>
        <c:auto val="1"/>
        <c:lblAlgn val="ctr"/>
        <c:lblOffset val="100"/>
        <c:noMultiLvlLbl val="0"/>
      </c:catAx>
      <c:valAx>
        <c:axId val="211466944"/>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211478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2856276969616084E-2"/>
          <c:y val="8.9747053677113886E-3"/>
          <c:w val="0.93078779082699403"/>
          <c:h val="0.87287350110647932"/>
        </c:manualLayout>
      </c:layout>
      <c:barChart>
        <c:barDir val="col"/>
        <c:grouping val="clustered"/>
        <c:varyColors val="0"/>
        <c:ser>
          <c:idx val="0"/>
          <c:order val="0"/>
          <c:tx>
            <c:strRef>
              <c:f>'[Graphs for the Accounts Presentation 23-24.xlsx]Slide 10'!$A$2</c:f>
              <c:strCache>
                <c:ptCount val="1"/>
                <c:pt idx="0">
                  <c:v>2023-24 £000</c:v>
                </c:pt>
              </c:strCache>
            </c:strRef>
          </c:tx>
          <c:spPr>
            <a:solidFill>
              <a:schemeClr val="accent1"/>
            </a:solidFill>
            <a:ln>
              <a:noFill/>
            </a:ln>
            <a:effectLst/>
          </c:spPr>
          <c:invertIfNegative val="0"/>
          <c:cat>
            <c:strRef>
              <c:f>'[Graphs for the Accounts Presentation 23-24.xlsx]Slide 10'!$B$1:$G$1</c:f>
              <c:strCache>
                <c:ptCount val="6"/>
                <c:pt idx="0">
                  <c:v>General Medical Services</c:v>
                </c:pt>
                <c:pt idx="1">
                  <c:v>Pharmaceutical Services</c:v>
                </c:pt>
                <c:pt idx="2">
                  <c:v>General Dental Services</c:v>
                </c:pt>
                <c:pt idx="3">
                  <c:v>General Opthalmic Services</c:v>
                </c:pt>
                <c:pt idx="4">
                  <c:v>Other Primary Health Care Exp.</c:v>
                </c:pt>
                <c:pt idx="5">
                  <c:v>Prescribed drugs &amp; appliances</c:v>
                </c:pt>
              </c:strCache>
            </c:strRef>
          </c:cat>
          <c:val>
            <c:numRef>
              <c:f>'[Graphs for the Accounts Presentation 23-24.xlsx]Slide 10'!$B$2:$G$2</c:f>
              <c:numCache>
                <c:formatCode>0,000</c:formatCode>
                <c:ptCount val="6"/>
                <c:pt idx="0">
                  <c:v>73518</c:v>
                </c:pt>
                <c:pt idx="1">
                  <c:v>17684</c:v>
                </c:pt>
                <c:pt idx="2">
                  <c:v>30538</c:v>
                </c:pt>
                <c:pt idx="3">
                  <c:v>5919</c:v>
                </c:pt>
                <c:pt idx="4" formatCode="000">
                  <c:v>1428</c:v>
                </c:pt>
                <c:pt idx="5">
                  <c:v>84350</c:v>
                </c:pt>
              </c:numCache>
            </c:numRef>
          </c:val>
          <c:extLst>
            <c:ext xmlns:c16="http://schemas.microsoft.com/office/drawing/2014/chart" uri="{C3380CC4-5D6E-409C-BE32-E72D297353CC}">
              <c16:uniqueId val="{00000000-DAF1-438F-8A4F-F5C092B8DEB4}"/>
            </c:ext>
          </c:extLst>
        </c:ser>
        <c:ser>
          <c:idx val="1"/>
          <c:order val="1"/>
          <c:tx>
            <c:strRef>
              <c:f>'[Graphs for the Accounts Presentation 23-24.xlsx]Slide 10'!$A$3</c:f>
              <c:strCache>
                <c:ptCount val="1"/>
                <c:pt idx="0">
                  <c:v>2022-23 £000</c:v>
                </c:pt>
              </c:strCache>
            </c:strRef>
          </c:tx>
          <c:spPr>
            <a:solidFill>
              <a:schemeClr val="accent1">
                <a:lumMod val="75000"/>
              </a:schemeClr>
            </a:solidFill>
            <a:ln w="6350">
              <a:solidFill>
                <a:sysClr val="windowText" lastClr="000000"/>
              </a:solidFill>
            </a:ln>
            <a:effectLst/>
          </c:spPr>
          <c:invertIfNegative val="0"/>
          <c:cat>
            <c:strRef>
              <c:f>'[Graphs for the Accounts Presentation 23-24.xlsx]Slide 10'!$B$1:$G$1</c:f>
              <c:strCache>
                <c:ptCount val="6"/>
                <c:pt idx="0">
                  <c:v>General Medical Services</c:v>
                </c:pt>
                <c:pt idx="1">
                  <c:v>Pharmaceutical Services</c:v>
                </c:pt>
                <c:pt idx="2">
                  <c:v>General Dental Services</c:v>
                </c:pt>
                <c:pt idx="3">
                  <c:v>General Opthalmic Services</c:v>
                </c:pt>
                <c:pt idx="4">
                  <c:v>Other Primary Health Care Exp.</c:v>
                </c:pt>
                <c:pt idx="5">
                  <c:v>Prescribed drugs &amp; appliances</c:v>
                </c:pt>
              </c:strCache>
            </c:strRef>
          </c:cat>
          <c:val>
            <c:numRef>
              <c:f>'[Graphs for the Accounts Presentation 23-24.xlsx]Slide 10'!$B$3:$G$3</c:f>
              <c:numCache>
                <c:formatCode>0,000</c:formatCode>
                <c:ptCount val="6"/>
                <c:pt idx="0">
                  <c:v>70533</c:v>
                </c:pt>
                <c:pt idx="1">
                  <c:v>17316</c:v>
                </c:pt>
                <c:pt idx="2">
                  <c:v>30036</c:v>
                </c:pt>
                <c:pt idx="3">
                  <c:v>4781</c:v>
                </c:pt>
                <c:pt idx="4" formatCode="000">
                  <c:v>794</c:v>
                </c:pt>
                <c:pt idx="5">
                  <c:v>79198</c:v>
                </c:pt>
              </c:numCache>
            </c:numRef>
          </c:val>
          <c:extLst>
            <c:ext xmlns:c16="http://schemas.microsoft.com/office/drawing/2014/chart" uri="{C3380CC4-5D6E-409C-BE32-E72D297353CC}">
              <c16:uniqueId val="{00000001-DAF1-438F-8A4F-F5C092B8DEB4}"/>
            </c:ext>
          </c:extLst>
        </c:ser>
        <c:ser>
          <c:idx val="2"/>
          <c:order val="2"/>
          <c:tx>
            <c:strRef>
              <c:f>'[Graphs for the Accounts Presentation 23-24.xlsx]Slide 10'!$A$4</c:f>
              <c:strCache>
                <c:ptCount val="1"/>
                <c:pt idx="0">
                  <c:v>2021-22 £000</c:v>
                </c:pt>
              </c:strCache>
            </c:strRef>
          </c:tx>
          <c:spPr>
            <a:solidFill>
              <a:schemeClr val="accent1">
                <a:lumMod val="60000"/>
                <a:lumOff val="40000"/>
              </a:schemeClr>
            </a:solidFill>
            <a:ln>
              <a:solidFill>
                <a:sysClr val="windowText" lastClr="000000"/>
              </a:solidFill>
            </a:ln>
            <a:effectLst/>
          </c:spPr>
          <c:invertIfNegative val="0"/>
          <c:cat>
            <c:strRef>
              <c:f>'[Graphs for the Accounts Presentation 23-24.xlsx]Slide 10'!$B$1:$G$1</c:f>
              <c:strCache>
                <c:ptCount val="6"/>
                <c:pt idx="0">
                  <c:v>General Medical Services</c:v>
                </c:pt>
                <c:pt idx="1">
                  <c:v>Pharmaceutical Services</c:v>
                </c:pt>
                <c:pt idx="2">
                  <c:v>General Dental Services</c:v>
                </c:pt>
                <c:pt idx="3">
                  <c:v>General Opthalmic Services</c:v>
                </c:pt>
                <c:pt idx="4">
                  <c:v>Other Primary Health Care Exp.</c:v>
                </c:pt>
                <c:pt idx="5">
                  <c:v>Prescribed drugs &amp; appliances</c:v>
                </c:pt>
              </c:strCache>
            </c:strRef>
          </c:cat>
          <c:val>
            <c:numRef>
              <c:f>'[Graphs for the Accounts Presentation 23-24.xlsx]Slide 10'!$B$4:$G$4</c:f>
              <c:numCache>
                <c:formatCode>0,000</c:formatCode>
                <c:ptCount val="6"/>
                <c:pt idx="0">
                  <c:v>69024</c:v>
                </c:pt>
                <c:pt idx="1">
                  <c:v>17120</c:v>
                </c:pt>
                <c:pt idx="2">
                  <c:v>28717</c:v>
                </c:pt>
                <c:pt idx="3">
                  <c:v>5235</c:v>
                </c:pt>
                <c:pt idx="4" formatCode="000">
                  <c:v>697</c:v>
                </c:pt>
                <c:pt idx="5">
                  <c:v>73282</c:v>
                </c:pt>
              </c:numCache>
            </c:numRef>
          </c:val>
          <c:extLst>
            <c:ext xmlns:c16="http://schemas.microsoft.com/office/drawing/2014/chart" uri="{C3380CC4-5D6E-409C-BE32-E72D297353CC}">
              <c16:uniqueId val="{00000002-DAF1-438F-8A4F-F5C092B8DEB4}"/>
            </c:ext>
          </c:extLst>
        </c:ser>
        <c:dLbls>
          <c:showLegendKey val="0"/>
          <c:showVal val="0"/>
          <c:showCatName val="0"/>
          <c:showSerName val="0"/>
          <c:showPercent val="0"/>
          <c:showBubbleSize val="0"/>
        </c:dLbls>
        <c:gapWidth val="150"/>
        <c:axId val="496286104"/>
        <c:axId val="327633696"/>
      </c:barChart>
      <c:catAx>
        <c:axId val="496286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27633696"/>
        <c:crosses val="autoZero"/>
        <c:auto val="1"/>
        <c:lblAlgn val="ctr"/>
        <c:lblOffset val="100"/>
        <c:noMultiLvlLbl val="0"/>
      </c:catAx>
      <c:valAx>
        <c:axId val="327633696"/>
        <c:scaling>
          <c:orientation val="minMax"/>
          <c:max val="110000"/>
          <c:min val="0"/>
        </c:scaling>
        <c:delete val="0"/>
        <c:axPos val="l"/>
        <c:majorGridlines>
          <c:spPr>
            <a:ln w="9525" cap="flat" cmpd="sng" algn="ctr">
              <a:solidFill>
                <a:schemeClr val="tx1">
                  <a:lumMod val="15000"/>
                  <a:lumOff val="85000"/>
                </a:schemeClr>
              </a:solidFill>
              <a:round/>
            </a:ln>
            <a:effectLst/>
          </c:spPr>
        </c:majorGridlines>
        <c:numFmt formatCode="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6286104"/>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0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'Slide 11'!$A$2</c:f>
              <c:strCache>
                <c:ptCount val="1"/>
                <c:pt idx="0">
                  <c:v>2023-24 £000</c:v>
                </c:pt>
              </c:strCache>
            </c:strRef>
          </c:tx>
          <c:spPr>
            <a:solidFill>
              <a:schemeClr val="accent1"/>
            </a:solidFill>
            <a:ln>
              <a:noFill/>
            </a:ln>
            <a:effectLst/>
          </c:spPr>
          <c:invertIfNegative val="0"/>
          <c:cat>
            <c:strRef>
              <c:f>'Slide 11'!$B$1:$L$1</c:f>
              <c:strCache>
                <c:ptCount val="11"/>
                <c:pt idx="0">
                  <c:v>Goods and services from other NHS Wales Health Boards</c:v>
                </c:pt>
                <c:pt idx="1">
                  <c:v>Goods and services from other NHS Wales Trusts</c:v>
                </c:pt>
                <c:pt idx="2">
                  <c:v>Goods and Services from Welsh SHA's</c:v>
                </c:pt>
                <c:pt idx="3">
                  <c:v>Goods and services from other non Welsh NHS bodies</c:v>
                </c:pt>
                <c:pt idx="4">
                  <c:v>Goods and services from WHSSC/EASC</c:v>
                </c:pt>
                <c:pt idx="5">
                  <c:v>Local Authorities </c:v>
                </c:pt>
                <c:pt idx="6">
                  <c:v>Volunatry Organisations</c:v>
                </c:pt>
                <c:pt idx="7">
                  <c:v>NHS Funded Nursing Care</c:v>
                </c:pt>
                <c:pt idx="8">
                  <c:v>Continuing Care</c:v>
                </c:pt>
                <c:pt idx="9">
                  <c:v>Private providers &amp; other</c:v>
                </c:pt>
                <c:pt idx="10">
                  <c:v>Other</c:v>
                </c:pt>
              </c:strCache>
            </c:strRef>
          </c:cat>
          <c:val>
            <c:numRef>
              <c:f>'Slide 11'!$B$2:$L$2</c:f>
              <c:numCache>
                <c:formatCode>#,##0</c:formatCode>
                <c:ptCount val="11"/>
                <c:pt idx="0">
                  <c:v>39934</c:v>
                </c:pt>
                <c:pt idx="1">
                  <c:v>8787</c:v>
                </c:pt>
                <c:pt idx="2">
                  <c:v>1701</c:v>
                </c:pt>
                <c:pt idx="3">
                  <c:v>830</c:v>
                </c:pt>
                <c:pt idx="4">
                  <c:v>134297</c:v>
                </c:pt>
                <c:pt idx="5">
                  <c:v>14257</c:v>
                </c:pt>
                <c:pt idx="6">
                  <c:v>4860</c:v>
                </c:pt>
                <c:pt idx="7">
                  <c:v>9325</c:v>
                </c:pt>
                <c:pt idx="8">
                  <c:v>79468</c:v>
                </c:pt>
                <c:pt idx="9">
                  <c:v>15755</c:v>
                </c:pt>
                <c:pt idx="10">
                  <c:v>426</c:v>
                </c:pt>
              </c:numCache>
            </c:numRef>
          </c:val>
          <c:extLst>
            <c:ext xmlns:c16="http://schemas.microsoft.com/office/drawing/2014/chart" uri="{C3380CC4-5D6E-409C-BE32-E72D297353CC}">
              <c16:uniqueId val="{00000000-3CE7-4F4D-BF5E-FB2EC6A36B16}"/>
            </c:ext>
          </c:extLst>
        </c:ser>
        <c:ser>
          <c:idx val="1"/>
          <c:order val="1"/>
          <c:tx>
            <c:strRef>
              <c:f>'Slide 11'!$A$3</c:f>
              <c:strCache>
                <c:ptCount val="1"/>
                <c:pt idx="0">
                  <c:v>2022-23 £000</c:v>
                </c:pt>
              </c:strCache>
            </c:strRef>
          </c:tx>
          <c:spPr>
            <a:solidFill>
              <a:schemeClr val="accent1">
                <a:lumMod val="75000"/>
              </a:schemeClr>
            </a:solidFill>
            <a:ln>
              <a:solidFill>
                <a:schemeClr val="tx1"/>
              </a:solidFill>
            </a:ln>
            <a:effectLst/>
          </c:spPr>
          <c:invertIfNegative val="0"/>
          <c:cat>
            <c:strRef>
              <c:f>'Slide 11'!$B$1:$L$1</c:f>
              <c:strCache>
                <c:ptCount val="11"/>
                <c:pt idx="0">
                  <c:v>Goods and services from other NHS Wales Health Boards</c:v>
                </c:pt>
                <c:pt idx="1">
                  <c:v>Goods and services from other NHS Wales Trusts</c:v>
                </c:pt>
                <c:pt idx="2">
                  <c:v>Goods and Services from Welsh SHA's</c:v>
                </c:pt>
                <c:pt idx="3">
                  <c:v>Goods and services from other non Welsh NHS bodies</c:v>
                </c:pt>
                <c:pt idx="4">
                  <c:v>Goods and services from WHSSC/EASC</c:v>
                </c:pt>
                <c:pt idx="5">
                  <c:v>Local Authorities </c:v>
                </c:pt>
                <c:pt idx="6">
                  <c:v>Volunatry Organisations</c:v>
                </c:pt>
                <c:pt idx="7">
                  <c:v>NHS Funded Nursing Care</c:v>
                </c:pt>
                <c:pt idx="8">
                  <c:v>Continuing Care</c:v>
                </c:pt>
                <c:pt idx="9">
                  <c:v>Private providers &amp; other</c:v>
                </c:pt>
                <c:pt idx="10">
                  <c:v>Other</c:v>
                </c:pt>
              </c:strCache>
            </c:strRef>
          </c:cat>
          <c:val>
            <c:numRef>
              <c:f>'Slide 11'!$B$3:$L$3</c:f>
              <c:numCache>
                <c:formatCode>#,##0</c:formatCode>
                <c:ptCount val="11"/>
                <c:pt idx="0">
                  <c:v>43308</c:v>
                </c:pt>
                <c:pt idx="1">
                  <c:v>8644</c:v>
                </c:pt>
                <c:pt idx="2">
                  <c:v>970</c:v>
                </c:pt>
                <c:pt idx="3">
                  <c:v>861</c:v>
                </c:pt>
                <c:pt idx="4">
                  <c:v>126423</c:v>
                </c:pt>
                <c:pt idx="5">
                  <c:v>15924</c:v>
                </c:pt>
                <c:pt idx="6">
                  <c:v>2956</c:v>
                </c:pt>
                <c:pt idx="7">
                  <c:v>7758</c:v>
                </c:pt>
                <c:pt idx="8">
                  <c:v>60703</c:v>
                </c:pt>
                <c:pt idx="9">
                  <c:v>14356</c:v>
                </c:pt>
                <c:pt idx="10">
                  <c:v>85</c:v>
                </c:pt>
              </c:numCache>
            </c:numRef>
          </c:val>
          <c:extLst>
            <c:ext xmlns:c16="http://schemas.microsoft.com/office/drawing/2014/chart" uri="{C3380CC4-5D6E-409C-BE32-E72D297353CC}">
              <c16:uniqueId val="{00000001-3CE7-4F4D-BF5E-FB2EC6A36B16}"/>
            </c:ext>
          </c:extLst>
        </c:ser>
        <c:ser>
          <c:idx val="2"/>
          <c:order val="2"/>
          <c:tx>
            <c:strRef>
              <c:f>'Slide 11'!$A$4</c:f>
              <c:strCache>
                <c:ptCount val="1"/>
                <c:pt idx="0">
                  <c:v>2021-22 £000</c:v>
                </c:pt>
              </c:strCache>
            </c:strRef>
          </c:tx>
          <c:spPr>
            <a:solidFill>
              <a:schemeClr val="accent1">
                <a:lumMod val="40000"/>
                <a:lumOff val="60000"/>
              </a:schemeClr>
            </a:solidFill>
            <a:ln>
              <a:solidFill>
                <a:schemeClr val="tx1"/>
              </a:solidFill>
            </a:ln>
            <a:effectLst/>
          </c:spPr>
          <c:invertIfNegative val="0"/>
          <c:cat>
            <c:strRef>
              <c:f>'Slide 11'!$B$1:$L$1</c:f>
              <c:strCache>
                <c:ptCount val="11"/>
                <c:pt idx="0">
                  <c:v>Goods and services from other NHS Wales Health Boards</c:v>
                </c:pt>
                <c:pt idx="1">
                  <c:v>Goods and services from other NHS Wales Trusts</c:v>
                </c:pt>
                <c:pt idx="2">
                  <c:v>Goods and Services from Welsh SHA's</c:v>
                </c:pt>
                <c:pt idx="3">
                  <c:v>Goods and services from other non Welsh NHS bodies</c:v>
                </c:pt>
                <c:pt idx="4">
                  <c:v>Goods and services from WHSSC/EASC</c:v>
                </c:pt>
                <c:pt idx="5">
                  <c:v>Local Authorities </c:v>
                </c:pt>
                <c:pt idx="6">
                  <c:v>Volunatry Organisations</c:v>
                </c:pt>
                <c:pt idx="7">
                  <c:v>NHS Funded Nursing Care</c:v>
                </c:pt>
                <c:pt idx="8">
                  <c:v>Continuing Care</c:v>
                </c:pt>
                <c:pt idx="9">
                  <c:v>Private providers &amp; other</c:v>
                </c:pt>
                <c:pt idx="10">
                  <c:v>Other</c:v>
                </c:pt>
              </c:strCache>
            </c:strRef>
          </c:cat>
          <c:val>
            <c:numRef>
              <c:f>'Slide 11'!$B$4:$L$4</c:f>
              <c:numCache>
                <c:formatCode>#,##0</c:formatCode>
                <c:ptCount val="11"/>
                <c:pt idx="0">
                  <c:v>42528</c:v>
                </c:pt>
                <c:pt idx="1">
                  <c:v>12705</c:v>
                </c:pt>
                <c:pt idx="2">
                  <c:v>375</c:v>
                </c:pt>
                <c:pt idx="3">
                  <c:v>1648</c:v>
                </c:pt>
                <c:pt idx="4">
                  <c:v>113158</c:v>
                </c:pt>
                <c:pt idx="5">
                  <c:v>26967</c:v>
                </c:pt>
                <c:pt idx="6">
                  <c:v>5043</c:v>
                </c:pt>
                <c:pt idx="7">
                  <c:v>7530</c:v>
                </c:pt>
                <c:pt idx="8">
                  <c:v>61501</c:v>
                </c:pt>
                <c:pt idx="9">
                  <c:v>7542</c:v>
                </c:pt>
                <c:pt idx="10">
                  <c:v>9</c:v>
                </c:pt>
              </c:numCache>
            </c:numRef>
          </c:val>
          <c:extLst>
            <c:ext xmlns:c16="http://schemas.microsoft.com/office/drawing/2014/chart" uri="{C3380CC4-5D6E-409C-BE32-E72D297353CC}">
              <c16:uniqueId val="{00000002-3CE7-4F4D-BF5E-FB2EC6A36B16}"/>
            </c:ext>
          </c:extLst>
        </c:ser>
        <c:dLbls>
          <c:showLegendKey val="0"/>
          <c:showVal val="0"/>
          <c:showCatName val="0"/>
          <c:showSerName val="0"/>
          <c:showPercent val="0"/>
          <c:showBubbleSize val="0"/>
        </c:dLbls>
        <c:gapWidth val="150"/>
        <c:axId val="496286432"/>
        <c:axId val="509019656"/>
      </c:barChart>
      <c:catAx>
        <c:axId val="496286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9019656"/>
        <c:crosses val="autoZero"/>
        <c:auto val="1"/>
        <c:lblAlgn val="ctr"/>
        <c:lblOffset val="100"/>
        <c:noMultiLvlLbl val="0"/>
      </c:catAx>
      <c:valAx>
        <c:axId val="509019656"/>
        <c:scaling>
          <c:orientation val="minMax"/>
          <c:max val="140000"/>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628643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1"/>
          <c:order val="0"/>
          <c:tx>
            <c:strRef>
              <c:f>'[Graphs for the Accounts Presentation 23-24.xlsx]Slide 14'!$A$3</c:f>
              <c:strCache>
                <c:ptCount val="1"/>
                <c:pt idx="0">
                  <c:v>2023-24</c:v>
                </c:pt>
              </c:strCache>
            </c:strRef>
          </c:tx>
          <c:spPr>
            <a:solidFill>
              <a:schemeClr val="accent1">
                <a:lumMod val="50000"/>
              </a:schemeClr>
            </a:solidFill>
            <a:ln>
              <a:noFill/>
            </a:ln>
            <a:effectLst/>
          </c:spPr>
          <c:invertIfNegative val="0"/>
          <c:cat>
            <c:strRef>
              <c:f>'[Graphs for the Accounts Presentation 23-24.xlsx]Slide 14'!$B$2:$J$2</c:f>
              <c:strCache>
                <c:ptCount val="9"/>
                <c:pt idx="0">
                  <c:v>A &amp; C &amp; Board</c:v>
                </c:pt>
                <c:pt idx="1">
                  <c:v>Med &amp; Dental</c:v>
                </c:pt>
                <c:pt idx="2">
                  <c:v>Nursing (Reg.)</c:v>
                </c:pt>
                <c:pt idx="3">
                  <c:v>Prof Scien. &amp; Tech</c:v>
                </c:pt>
                <c:pt idx="4">
                  <c:v>Add. Clin. Serv</c:v>
                </c:pt>
                <c:pt idx="5">
                  <c:v>Allied Health Prof.</c:v>
                </c:pt>
                <c:pt idx="6">
                  <c:v>Healthcare Science</c:v>
                </c:pt>
                <c:pt idx="7">
                  <c:v>Est &amp; Ancil.</c:v>
                </c:pt>
                <c:pt idx="8">
                  <c:v>Students</c:v>
                </c:pt>
              </c:strCache>
            </c:strRef>
          </c:cat>
          <c:val>
            <c:numRef>
              <c:f>'[Graphs for the Accounts Presentation 23-24.xlsx]Slide 14'!$B$3:$J$3</c:f>
              <c:numCache>
                <c:formatCode>#,##0</c:formatCode>
                <c:ptCount val="9"/>
                <c:pt idx="0">
                  <c:v>2426</c:v>
                </c:pt>
                <c:pt idx="1">
                  <c:v>1431</c:v>
                </c:pt>
                <c:pt idx="2">
                  <c:v>4180</c:v>
                </c:pt>
                <c:pt idx="3" formatCode="General">
                  <c:v>392</c:v>
                </c:pt>
                <c:pt idx="4">
                  <c:v>2682</c:v>
                </c:pt>
                <c:pt idx="5" formatCode="General">
                  <c:v>934</c:v>
                </c:pt>
                <c:pt idx="6" formatCode="General">
                  <c:v>354</c:v>
                </c:pt>
                <c:pt idx="7">
                  <c:v>975</c:v>
                </c:pt>
                <c:pt idx="8" formatCode="General">
                  <c:v>0</c:v>
                </c:pt>
              </c:numCache>
            </c:numRef>
          </c:val>
          <c:extLst>
            <c:ext xmlns:c16="http://schemas.microsoft.com/office/drawing/2014/chart" uri="{C3380CC4-5D6E-409C-BE32-E72D297353CC}">
              <c16:uniqueId val="{00000000-C5B7-4DD7-B98B-1BCBF284E633}"/>
            </c:ext>
          </c:extLst>
        </c:ser>
        <c:ser>
          <c:idx val="0"/>
          <c:order val="1"/>
          <c:tx>
            <c:strRef>
              <c:f>'[Graphs for the Accounts Presentation 23-24.xlsx]Slide 14'!$A$4</c:f>
              <c:strCache>
                <c:ptCount val="1"/>
                <c:pt idx="0">
                  <c:v>2022-23</c:v>
                </c:pt>
              </c:strCache>
            </c:strRef>
          </c:tx>
          <c:spPr>
            <a:solidFill>
              <a:schemeClr val="accent1">
                <a:lumMod val="75000"/>
              </a:schemeClr>
            </a:solidFill>
            <a:ln>
              <a:noFill/>
            </a:ln>
            <a:effectLst/>
          </c:spPr>
          <c:invertIfNegative val="0"/>
          <c:cat>
            <c:strRef>
              <c:f>'[Graphs for the Accounts Presentation 23-24.xlsx]Slide 14'!$B$2:$J$2</c:f>
              <c:strCache>
                <c:ptCount val="9"/>
                <c:pt idx="0">
                  <c:v>A &amp; C &amp; Board</c:v>
                </c:pt>
                <c:pt idx="1">
                  <c:v>Med &amp; Dental</c:v>
                </c:pt>
                <c:pt idx="2">
                  <c:v>Nursing (Reg.)</c:v>
                </c:pt>
                <c:pt idx="3">
                  <c:v>Prof Scien. &amp; Tech</c:v>
                </c:pt>
                <c:pt idx="4">
                  <c:v>Add. Clin. Serv</c:v>
                </c:pt>
                <c:pt idx="5">
                  <c:v>Allied Health Prof.</c:v>
                </c:pt>
                <c:pt idx="6">
                  <c:v>Healthcare Science</c:v>
                </c:pt>
                <c:pt idx="7">
                  <c:v>Est &amp; Ancil.</c:v>
                </c:pt>
                <c:pt idx="8">
                  <c:v>Students</c:v>
                </c:pt>
              </c:strCache>
            </c:strRef>
          </c:cat>
          <c:val>
            <c:numRef>
              <c:f>'[Graphs for the Accounts Presentation 23-24.xlsx]Slide 14'!$B$4:$J$4</c:f>
              <c:numCache>
                <c:formatCode>#,##0</c:formatCode>
                <c:ptCount val="9"/>
                <c:pt idx="0">
                  <c:v>2449</c:v>
                </c:pt>
                <c:pt idx="1">
                  <c:v>1334</c:v>
                </c:pt>
                <c:pt idx="2">
                  <c:v>3932</c:v>
                </c:pt>
                <c:pt idx="3" formatCode="General">
                  <c:v>363</c:v>
                </c:pt>
                <c:pt idx="4">
                  <c:v>2516</c:v>
                </c:pt>
                <c:pt idx="5" formatCode="General">
                  <c:v>894</c:v>
                </c:pt>
                <c:pt idx="6" formatCode="General">
                  <c:v>341</c:v>
                </c:pt>
                <c:pt idx="7">
                  <c:v>998</c:v>
                </c:pt>
                <c:pt idx="8" formatCode="General">
                  <c:v>0</c:v>
                </c:pt>
              </c:numCache>
            </c:numRef>
          </c:val>
          <c:extLst>
            <c:ext xmlns:c16="http://schemas.microsoft.com/office/drawing/2014/chart" uri="{C3380CC4-5D6E-409C-BE32-E72D297353CC}">
              <c16:uniqueId val="{00000001-C5B7-4DD7-B98B-1BCBF284E633}"/>
            </c:ext>
          </c:extLst>
        </c:ser>
        <c:ser>
          <c:idx val="2"/>
          <c:order val="2"/>
          <c:tx>
            <c:strRef>
              <c:f>'[Graphs for the Accounts Presentation 23-24.xlsx]Slide 14'!$A$5</c:f>
              <c:strCache>
                <c:ptCount val="1"/>
                <c:pt idx="0">
                  <c:v>2021-22</c:v>
                </c:pt>
              </c:strCache>
            </c:strRef>
          </c:tx>
          <c:spPr>
            <a:solidFill>
              <a:schemeClr val="accent1">
                <a:lumMod val="40000"/>
                <a:lumOff val="60000"/>
              </a:schemeClr>
            </a:solidFill>
            <a:ln>
              <a:solidFill>
                <a:schemeClr val="tx1"/>
              </a:solidFill>
            </a:ln>
            <a:effectLst/>
          </c:spPr>
          <c:invertIfNegative val="0"/>
          <c:cat>
            <c:strRef>
              <c:f>'[Graphs for the Accounts Presentation 23-24.xlsx]Slide 14'!$B$2:$J$2</c:f>
              <c:strCache>
                <c:ptCount val="9"/>
                <c:pt idx="0">
                  <c:v>A &amp; C &amp; Board</c:v>
                </c:pt>
                <c:pt idx="1">
                  <c:v>Med &amp; Dental</c:v>
                </c:pt>
                <c:pt idx="2">
                  <c:v>Nursing (Reg.)</c:v>
                </c:pt>
                <c:pt idx="3">
                  <c:v>Prof Scien. &amp; Tech</c:v>
                </c:pt>
                <c:pt idx="4">
                  <c:v>Add. Clin. Serv</c:v>
                </c:pt>
                <c:pt idx="5">
                  <c:v>Allied Health Prof.</c:v>
                </c:pt>
                <c:pt idx="6">
                  <c:v>Healthcare Science</c:v>
                </c:pt>
                <c:pt idx="7">
                  <c:v>Est &amp; Ancil.</c:v>
                </c:pt>
                <c:pt idx="8">
                  <c:v>Students</c:v>
                </c:pt>
              </c:strCache>
            </c:strRef>
          </c:cat>
          <c:val>
            <c:numRef>
              <c:f>'[Graphs for the Accounts Presentation 23-24.xlsx]Slide 14'!$B$5:$J$5</c:f>
              <c:numCache>
                <c:formatCode>#,##0</c:formatCode>
                <c:ptCount val="9"/>
                <c:pt idx="0">
                  <c:v>2382</c:v>
                </c:pt>
                <c:pt idx="1">
                  <c:v>1237</c:v>
                </c:pt>
                <c:pt idx="2">
                  <c:v>3857</c:v>
                </c:pt>
                <c:pt idx="3" formatCode="General">
                  <c:v>353</c:v>
                </c:pt>
                <c:pt idx="4">
                  <c:v>2410</c:v>
                </c:pt>
                <c:pt idx="5" formatCode="General">
                  <c:v>870</c:v>
                </c:pt>
                <c:pt idx="6" formatCode="General">
                  <c:v>325</c:v>
                </c:pt>
                <c:pt idx="7">
                  <c:v>1041</c:v>
                </c:pt>
                <c:pt idx="8" formatCode="General">
                  <c:v>0</c:v>
                </c:pt>
              </c:numCache>
            </c:numRef>
          </c:val>
          <c:extLst>
            <c:ext xmlns:c16="http://schemas.microsoft.com/office/drawing/2014/chart" uri="{C3380CC4-5D6E-409C-BE32-E72D297353CC}">
              <c16:uniqueId val="{00000002-C5B7-4DD7-B98B-1BCBF284E633}"/>
            </c:ext>
          </c:extLst>
        </c:ser>
        <c:dLbls>
          <c:showLegendKey val="0"/>
          <c:showVal val="0"/>
          <c:showCatName val="0"/>
          <c:showSerName val="0"/>
          <c:showPercent val="0"/>
          <c:showBubbleSize val="0"/>
        </c:dLbls>
        <c:gapWidth val="150"/>
        <c:axId val="496286432"/>
        <c:axId val="509019656"/>
      </c:barChart>
      <c:catAx>
        <c:axId val="496286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9019656"/>
        <c:crosses val="autoZero"/>
        <c:auto val="1"/>
        <c:lblAlgn val="ctr"/>
        <c:lblOffset val="100"/>
        <c:noMultiLvlLbl val="0"/>
      </c:catAx>
      <c:valAx>
        <c:axId val="509019656"/>
        <c:scaling>
          <c:orientation val="minMax"/>
          <c:max val="5000"/>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628643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baseline="0"/>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0.39906</cdr:x>
      <cdr:y>0.26087</cdr:y>
    </cdr:from>
    <cdr:to>
      <cdr:x>0.71362</cdr:x>
      <cdr:y>0.3913</cdr:y>
    </cdr:to>
    <cdr:sp macro="" textlink="">
      <cdr:nvSpPr>
        <cdr:cNvPr id="2" name="TextBox 1"/>
        <cdr:cNvSpPr txBox="1"/>
      </cdr:nvSpPr>
      <cdr:spPr>
        <a:xfrm xmlns:a="http://schemas.openxmlformats.org/drawingml/2006/main">
          <a:off x="6477000" y="1828800"/>
          <a:ext cx="5105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dirty="0"/>
        </a:p>
      </cdr:txBody>
    </cdr:sp>
  </cdr:relSizeAnchor>
  <cdr:relSizeAnchor xmlns:cdr="http://schemas.openxmlformats.org/drawingml/2006/chartDrawing">
    <cdr:from>
      <cdr:x>0.76161</cdr:x>
      <cdr:y>0.28578</cdr:y>
    </cdr:from>
    <cdr:to>
      <cdr:x>0.85931</cdr:x>
      <cdr:y>0.44202</cdr:y>
    </cdr:to>
    <cdr:cxnSp macro="">
      <cdr:nvCxnSpPr>
        <cdr:cNvPr id="4" name="Straight Arrow Connector 3">
          <a:extLst xmlns:a="http://schemas.openxmlformats.org/drawingml/2006/main">
            <a:ext uri="{FF2B5EF4-FFF2-40B4-BE49-F238E27FC236}">
              <a16:creationId xmlns:a16="http://schemas.microsoft.com/office/drawing/2014/main" id="{AC81D90A-161E-508F-C5E1-7BCFF6C783BB}"/>
            </a:ext>
          </a:extLst>
        </cdr:cNvPr>
        <cdr:cNvCxnSpPr/>
      </cdr:nvCxnSpPr>
      <cdr:spPr>
        <a:xfrm xmlns:a="http://schemas.openxmlformats.org/drawingml/2006/main">
          <a:off x="14849474" y="2364741"/>
          <a:ext cx="1904842" cy="129286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0.21283</cdr:x>
      <cdr:y>0.05003</cdr:y>
    </cdr:from>
    <cdr:to>
      <cdr:x>0.36013</cdr:x>
      <cdr:y>0.33304</cdr:y>
    </cdr:to>
    <cdr:sp macro="" textlink="">
      <cdr:nvSpPr>
        <cdr:cNvPr id="2" name="TextBox 1"/>
        <cdr:cNvSpPr txBox="1"/>
      </cdr:nvSpPr>
      <cdr:spPr>
        <a:xfrm xmlns:a="http://schemas.openxmlformats.org/drawingml/2006/main">
          <a:off x="3522993" y="404071"/>
          <a:ext cx="2438358" cy="2285971"/>
        </a:xfrm>
        <a:prstGeom xmlns:a="http://schemas.openxmlformats.org/drawingml/2006/main" prst="rect">
          <a:avLst/>
        </a:prstGeom>
        <a:solidFill xmlns:a="http://schemas.openxmlformats.org/drawingml/2006/main">
          <a:srgbClr val="7EB0DE"/>
        </a:solidFill>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sz="1400" dirty="0"/>
            <a:t>WHSSC increase relates to inflation and pay award costs, Investments for Genomics/ATMP/Directly funded drugs. Agreed growth linked to the Integrated Commission Plan agreed by all Commissioners and in-year performance adjustments.</a:t>
          </a:r>
        </a:p>
      </cdr:txBody>
    </cdr:sp>
  </cdr:relSizeAnchor>
  <cdr:relSizeAnchor xmlns:cdr="http://schemas.openxmlformats.org/drawingml/2006/chartDrawing">
    <cdr:from>
      <cdr:x>0.36014</cdr:x>
      <cdr:y>0.15094</cdr:y>
    </cdr:from>
    <cdr:to>
      <cdr:x>0.41077</cdr:x>
      <cdr:y>0.19811</cdr:y>
    </cdr:to>
    <cdr:cxnSp macro="">
      <cdr:nvCxnSpPr>
        <cdr:cNvPr id="4" name="Straight Arrow Connector 3">
          <a:extLst xmlns:a="http://schemas.openxmlformats.org/drawingml/2006/main">
            <a:ext uri="{FF2B5EF4-FFF2-40B4-BE49-F238E27FC236}">
              <a16:creationId xmlns:a16="http://schemas.microsoft.com/office/drawing/2014/main" id="{6B03A798-D9A9-30EE-7A54-07FDDE148B32}"/>
            </a:ext>
          </a:extLst>
        </cdr:cNvPr>
        <cdr:cNvCxnSpPr/>
      </cdr:nvCxnSpPr>
      <cdr:spPr>
        <a:xfrm xmlns:a="http://schemas.openxmlformats.org/drawingml/2006/main">
          <a:off x="5961393" y="1219200"/>
          <a:ext cx="838200" cy="38100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cdr:x>
      <cdr:y>0.53774</cdr:y>
    </cdr:from>
    <cdr:to>
      <cdr:x>0.64697</cdr:x>
      <cdr:y>0.63187</cdr:y>
    </cdr:to>
    <cdr:sp macro="" textlink="">
      <cdr:nvSpPr>
        <cdr:cNvPr id="5" name="TextBox 1"/>
        <cdr:cNvSpPr txBox="1"/>
      </cdr:nvSpPr>
      <cdr:spPr>
        <a:xfrm xmlns:a="http://schemas.openxmlformats.org/drawingml/2006/main">
          <a:off x="8276596" y="4343400"/>
          <a:ext cx="2432757" cy="760303"/>
        </a:xfrm>
        <a:prstGeom xmlns:a="http://schemas.openxmlformats.org/drawingml/2006/main" prst="rect">
          <a:avLst/>
        </a:prstGeom>
        <a:solidFill xmlns:a="http://schemas.openxmlformats.org/drawingml/2006/main">
          <a:schemeClr val="accent1">
            <a:lumMod val="60000"/>
            <a:lumOff val="40000"/>
          </a:schemeClr>
        </a:solidFill>
      </cdr:spPr>
      <cdr:txBody>
        <a:bodyPr xmlns:a="http://schemas.openxmlformats.org/drawingml/2006/main" wrap="non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sz="1400" dirty="0">
              <a:cs typeface="Arial" panose="020B0604020202020204" pitchFamily="34" charset="0"/>
            </a:rPr>
            <a:t>Reduction linked to COVID </a:t>
          </a:r>
        </a:p>
        <a:p xmlns:a="http://schemas.openxmlformats.org/drawingml/2006/main">
          <a:r>
            <a:rPr lang="en-GB" sz="1400" dirty="0">
              <a:cs typeface="Arial" panose="020B0604020202020204" pitchFamily="34" charset="0"/>
            </a:rPr>
            <a:t>TTP - £1.4m 23/24, £4.7m</a:t>
          </a:r>
        </a:p>
        <a:p xmlns:a="http://schemas.openxmlformats.org/drawingml/2006/main">
          <a:r>
            <a:rPr lang="en-GB" sz="1400" dirty="0">
              <a:cs typeface="Arial" panose="020B0604020202020204" pitchFamily="34" charset="0"/>
            </a:rPr>
            <a:t> 22/23</a:t>
          </a:r>
        </a:p>
      </cdr:txBody>
    </cdr:sp>
  </cdr:relSizeAnchor>
  <cdr:relSizeAnchor xmlns:cdr="http://schemas.openxmlformats.org/drawingml/2006/chartDrawing">
    <cdr:from>
      <cdr:x>0.50744</cdr:x>
      <cdr:y>0.63208</cdr:y>
    </cdr:from>
    <cdr:to>
      <cdr:x>0.53967</cdr:x>
      <cdr:y>0.76415</cdr:y>
    </cdr:to>
    <cdr:cxnSp macro="">
      <cdr:nvCxnSpPr>
        <cdr:cNvPr id="7" name="Straight Arrow Connector 6">
          <a:extLst xmlns:a="http://schemas.openxmlformats.org/drawingml/2006/main">
            <a:ext uri="{FF2B5EF4-FFF2-40B4-BE49-F238E27FC236}">
              <a16:creationId xmlns:a16="http://schemas.microsoft.com/office/drawing/2014/main" id="{695F6E4D-3244-A367-60D2-C8E5FCFE60F3}"/>
            </a:ext>
          </a:extLst>
        </cdr:cNvPr>
        <cdr:cNvCxnSpPr/>
      </cdr:nvCxnSpPr>
      <cdr:spPr>
        <a:xfrm xmlns:a="http://schemas.openxmlformats.org/drawingml/2006/main" flipH="1">
          <a:off x="8399793" y="5105400"/>
          <a:ext cx="533400" cy="106680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0.81126</cdr:x>
      <cdr:y>0.09434</cdr:y>
    </cdr:from>
    <cdr:to>
      <cdr:x>0.94996</cdr:x>
      <cdr:y>0.44711</cdr:y>
    </cdr:to>
    <cdr:sp macro="" textlink="">
      <cdr:nvSpPr>
        <cdr:cNvPr id="8" name="TextBox 1"/>
        <cdr:cNvSpPr txBox="1"/>
      </cdr:nvSpPr>
      <cdr:spPr>
        <a:xfrm xmlns:a="http://schemas.openxmlformats.org/drawingml/2006/main">
          <a:off x="13428993" y="762001"/>
          <a:ext cx="2295913" cy="2849391"/>
        </a:xfrm>
        <a:prstGeom xmlns:a="http://schemas.openxmlformats.org/drawingml/2006/main" prst="rect">
          <a:avLst/>
        </a:prstGeom>
        <a:solidFill xmlns:a="http://schemas.openxmlformats.org/drawingml/2006/main">
          <a:schemeClr val="accent1">
            <a:lumMod val="60000"/>
            <a:lumOff val="40000"/>
          </a:schemeClr>
        </a:solidFill>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sz="1400" dirty="0">
              <a:latin typeface="Arial" panose="020B0604020202020204" pitchFamily="34" charset="0"/>
              <a:cs typeface="Arial" panose="020B0604020202020204" pitchFamily="34" charset="0"/>
            </a:rPr>
            <a:t>For CHC there has been a significant growth in cases with some areas seeing growth of 12% above 22/23 levels coupled with the prices of packages also rising with basic nursing packages increasing by 13.5%, impacted on by the growth in Real Living Wage.</a:t>
          </a:r>
        </a:p>
      </cdr:txBody>
    </cdr:sp>
  </cdr:relSizeAnchor>
  <cdr:relSizeAnchor xmlns:cdr="http://schemas.openxmlformats.org/drawingml/2006/chartDrawing">
    <cdr:from>
      <cdr:x>0.77444</cdr:x>
      <cdr:y>0.22642</cdr:y>
    </cdr:from>
    <cdr:to>
      <cdr:x>0.81126</cdr:x>
      <cdr:y>0.37736</cdr:y>
    </cdr:to>
    <cdr:cxnSp macro="">
      <cdr:nvCxnSpPr>
        <cdr:cNvPr id="10" name="Straight Arrow Connector 9">
          <a:extLst xmlns:a="http://schemas.openxmlformats.org/drawingml/2006/main">
            <a:ext uri="{FF2B5EF4-FFF2-40B4-BE49-F238E27FC236}">
              <a16:creationId xmlns:a16="http://schemas.microsoft.com/office/drawing/2014/main" id="{F1809375-FC51-B493-18D6-21BCFDC21FB3}"/>
            </a:ext>
          </a:extLst>
        </cdr:cNvPr>
        <cdr:cNvCxnSpPr/>
      </cdr:nvCxnSpPr>
      <cdr:spPr>
        <a:xfrm xmlns:a="http://schemas.openxmlformats.org/drawingml/2006/main" flipH="1">
          <a:off x="12819393" y="1828800"/>
          <a:ext cx="609600" cy="121920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14/05/2024</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14/05/2024</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5393658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11</a:t>
            </a:fld>
            <a:endParaRPr lang="pt-BR"/>
          </a:p>
        </p:txBody>
      </p:sp>
    </p:spTree>
    <p:extLst>
      <p:ext uri="{BB962C8B-B14F-4D97-AF65-F5344CB8AC3E}">
        <p14:creationId xmlns:p14="http://schemas.microsoft.com/office/powerpoint/2010/main" val="1818194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12</a:t>
            </a:fld>
            <a:endParaRPr lang="pt-BR"/>
          </a:p>
        </p:txBody>
      </p:sp>
    </p:spTree>
    <p:extLst>
      <p:ext uri="{BB962C8B-B14F-4D97-AF65-F5344CB8AC3E}">
        <p14:creationId xmlns:p14="http://schemas.microsoft.com/office/powerpoint/2010/main" val="3428691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13</a:t>
            </a:fld>
            <a:endParaRPr lang="pt-BR"/>
          </a:p>
        </p:txBody>
      </p:sp>
    </p:spTree>
    <p:extLst>
      <p:ext uri="{BB962C8B-B14F-4D97-AF65-F5344CB8AC3E}">
        <p14:creationId xmlns:p14="http://schemas.microsoft.com/office/powerpoint/2010/main" val="3002632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14</a:t>
            </a:fld>
            <a:endParaRPr lang="pt-BR"/>
          </a:p>
        </p:txBody>
      </p:sp>
    </p:spTree>
    <p:extLst>
      <p:ext uri="{BB962C8B-B14F-4D97-AF65-F5344CB8AC3E}">
        <p14:creationId xmlns:p14="http://schemas.microsoft.com/office/powerpoint/2010/main" val="27204487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15</a:t>
            </a:fld>
            <a:endParaRPr lang="pt-BR"/>
          </a:p>
        </p:txBody>
      </p:sp>
    </p:spTree>
    <p:extLst>
      <p:ext uri="{BB962C8B-B14F-4D97-AF65-F5344CB8AC3E}">
        <p14:creationId xmlns:p14="http://schemas.microsoft.com/office/powerpoint/2010/main" val="29135636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16</a:t>
            </a:fld>
            <a:endParaRPr lang="pt-BR"/>
          </a:p>
        </p:txBody>
      </p:sp>
    </p:spTree>
    <p:extLst>
      <p:ext uri="{BB962C8B-B14F-4D97-AF65-F5344CB8AC3E}">
        <p14:creationId xmlns:p14="http://schemas.microsoft.com/office/powerpoint/2010/main" val="22520601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17</a:t>
            </a:fld>
            <a:endParaRPr lang="pt-BR"/>
          </a:p>
        </p:txBody>
      </p:sp>
    </p:spTree>
    <p:extLst>
      <p:ext uri="{BB962C8B-B14F-4D97-AF65-F5344CB8AC3E}">
        <p14:creationId xmlns:p14="http://schemas.microsoft.com/office/powerpoint/2010/main" val="32943175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18</a:t>
            </a:fld>
            <a:endParaRPr lang="pt-BR"/>
          </a:p>
        </p:txBody>
      </p:sp>
    </p:spTree>
    <p:extLst>
      <p:ext uri="{BB962C8B-B14F-4D97-AF65-F5344CB8AC3E}">
        <p14:creationId xmlns:p14="http://schemas.microsoft.com/office/powerpoint/2010/main" val="5912122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19</a:t>
            </a:fld>
            <a:endParaRPr lang="pt-BR"/>
          </a:p>
        </p:txBody>
      </p:sp>
    </p:spTree>
    <p:extLst>
      <p:ext uri="{BB962C8B-B14F-4D97-AF65-F5344CB8AC3E}">
        <p14:creationId xmlns:p14="http://schemas.microsoft.com/office/powerpoint/2010/main" val="1263515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20</a:t>
            </a:fld>
            <a:endParaRPr lang="pt-BR"/>
          </a:p>
        </p:txBody>
      </p:sp>
    </p:spTree>
    <p:extLst>
      <p:ext uri="{BB962C8B-B14F-4D97-AF65-F5344CB8AC3E}">
        <p14:creationId xmlns:p14="http://schemas.microsoft.com/office/powerpoint/2010/main" val="2164340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3</a:t>
            </a:fld>
            <a:endParaRPr lang="pt-BR"/>
          </a:p>
        </p:txBody>
      </p:sp>
    </p:spTree>
    <p:extLst>
      <p:ext uri="{BB962C8B-B14F-4D97-AF65-F5344CB8AC3E}">
        <p14:creationId xmlns:p14="http://schemas.microsoft.com/office/powerpoint/2010/main" val="2140696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4</a:t>
            </a:fld>
            <a:endParaRPr lang="pt-BR"/>
          </a:p>
        </p:txBody>
      </p:sp>
    </p:spTree>
    <p:extLst>
      <p:ext uri="{BB962C8B-B14F-4D97-AF65-F5344CB8AC3E}">
        <p14:creationId xmlns:p14="http://schemas.microsoft.com/office/powerpoint/2010/main" val="1975555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5</a:t>
            </a:fld>
            <a:endParaRPr lang="pt-BR"/>
          </a:p>
        </p:txBody>
      </p:sp>
    </p:spTree>
    <p:extLst>
      <p:ext uri="{BB962C8B-B14F-4D97-AF65-F5344CB8AC3E}">
        <p14:creationId xmlns:p14="http://schemas.microsoft.com/office/powerpoint/2010/main" val="90200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6</a:t>
            </a:fld>
            <a:endParaRPr lang="pt-BR"/>
          </a:p>
        </p:txBody>
      </p:sp>
    </p:spTree>
    <p:extLst>
      <p:ext uri="{BB962C8B-B14F-4D97-AF65-F5344CB8AC3E}">
        <p14:creationId xmlns:p14="http://schemas.microsoft.com/office/powerpoint/2010/main" val="3918834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7</a:t>
            </a:fld>
            <a:endParaRPr lang="pt-BR"/>
          </a:p>
        </p:txBody>
      </p:sp>
    </p:spTree>
    <p:extLst>
      <p:ext uri="{BB962C8B-B14F-4D97-AF65-F5344CB8AC3E}">
        <p14:creationId xmlns:p14="http://schemas.microsoft.com/office/powerpoint/2010/main" val="1279168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8</a:t>
            </a:fld>
            <a:endParaRPr lang="pt-BR"/>
          </a:p>
        </p:txBody>
      </p:sp>
    </p:spTree>
    <p:extLst>
      <p:ext uri="{BB962C8B-B14F-4D97-AF65-F5344CB8AC3E}">
        <p14:creationId xmlns:p14="http://schemas.microsoft.com/office/powerpoint/2010/main" val="2019689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9</a:t>
            </a:fld>
            <a:endParaRPr lang="pt-BR"/>
          </a:p>
        </p:txBody>
      </p:sp>
    </p:spTree>
    <p:extLst>
      <p:ext uri="{BB962C8B-B14F-4D97-AF65-F5344CB8AC3E}">
        <p14:creationId xmlns:p14="http://schemas.microsoft.com/office/powerpoint/2010/main" val="2241088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10</a:t>
            </a:fld>
            <a:endParaRPr lang="pt-BR"/>
          </a:p>
        </p:txBody>
      </p:sp>
    </p:spTree>
    <p:extLst>
      <p:ext uri="{BB962C8B-B14F-4D97-AF65-F5344CB8AC3E}">
        <p14:creationId xmlns:p14="http://schemas.microsoft.com/office/powerpoint/2010/main" val="25437231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GB"/>
              <a:t>accounts</a:t>
            </a:r>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954663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2.xml"/><Relationship Id="rId7"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7.xml"/><Relationship Id="rId1" Type="http://schemas.openxmlformats.org/officeDocument/2006/relationships/slideLayout" Target="../slideLayouts/slideLayout2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8.xml"/><Relationship Id="rId5" Type="http://schemas.openxmlformats.org/officeDocument/2006/relationships/image" Target="../media/image2.png"/><Relationship Id="rId4" Type="http://schemas.openxmlformats.org/officeDocument/2006/relationships/image" Target="../media/image8.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9"/>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10"/>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 id="2147483731" r:id="rId7"/>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6.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6.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6.xml"/><Relationship Id="rId4" Type="http://schemas.openxmlformats.org/officeDocument/2006/relationships/image" Target="../media/image20.emf"/></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6.xml"/><Relationship Id="rId4" Type="http://schemas.openxmlformats.org/officeDocument/2006/relationships/image" Target="../media/image21.emf"/></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6.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6.xml"/><Relationship Id="rId4" Type="http://schemas.openxmlformats.org/officeDocument/2006/relationships/image" Target="../media/image22.emf"/></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6.xml"/><Relationship Id="rId4" Type="http://schemas.openxmlformats.org/officeDocument/2006/relationships/image" Target="../media/image23.emf"/></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6.xml"/><Relationship Id="rId4" Type="http://schemas.openxmlformats.org/officeDocument/2006/relationships/image" Target="../media/image24.emf"/></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6.xml"/><Relationship Id="rId4" Type="http://schemas.openxmlformats.org/officeDocument/2006/relationships/image" Target="../media/image25.emf"/></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6.xml"/><Relationship Id="rId4" Type="http://schemas.openxmlformats.org/officeDocument/2006/relationships/image" Target="../media/image26.emf"/></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6.xml"/><Relationship Id="rId5" Type="http://schemas.openxmlformats.org/officeDocument/2006/relationships/image" Target="../media/image11.emf"/><Relationship Id="rId4" Type="http://schemas.openxmlformats.org/officeDocument/2006/relationships/image" Target="../media/image10.emf"/></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6.xml"/><Relationship Id="rId4" Type="http://schemas.openxmlformats.org/officeDocument/2006/relationships/image" Target="../media/image12.emf"/></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6.xml"/><Relationship Id="rId5" Type="http://schemas.openxmlformats.org/officeDocument/2006/relationships/image" Target="../media/image14.emf"/><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6.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xml"/><Relationship Id="rId1" Type="http://schemas.openxmlformats.org/officeDocument/2006/relationships/slideLayout" Target="../slideLayouts/slideLayout26.xml"/><Relationship Id="rId5" Type="http://schemas.openxmlformats.org/officeDocument/2006/relationships/image" Target="../media/image17.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6.xml"/><Relationship Id="rId4" Type="http://schemas.openxmlformats.org/officeDocument/2006/relationships/image" Target="../media/image18.emf"/></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6.xml"/><Relationship Id="rId5" Type="http://schemas.openxmlformats.org/officeDocument/2006/relationships/image" Target="../media/image19.emf"/><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94" y="1"/>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801" dirty="0">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721056" y="563960"/>
            <a:ext cx="4225622" cy="1077119"/>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727715" y="9333275"/>
            <a:ext cx="3690676" cy="1141755"/>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7793813" y="4953165"/>
            <a:ext cx="17063176" cy="13930484"/>
          </a:xfrm>
          <a:prstGeom prst="rect">
            <a:avLst/>
          </a:prstGeom>
        </p:spPr>
      </p:pic>
      <p:sp>
        <p:nvSpPr>
          <p:cNvPr id="3" name="TextBox 2"/>
          <p:cNvSpPr txBox="1"/>
          <p:nvPr/>
        </p:nvSpPr>
        <p:spPr>
          <a:xfrm>
            <a:off x="802140" y="3502758"/>
            <a:ext cx="9487288" cy="2223879"/>
          </a:xfrm>
          <a:prstGeom prst="rect">
            <a:avLst/>
          </a:prstGeom>
          <a:noFill/>
        </p:spPr>
        <p:txBody>
          <a:bodyPr wrap="square" rtlCol="0">
            <a:spAutoFit/>
          </a:bodyPr>
          <a:lstStyle/>
          <a:p>
            <a:r>
              <a:rPr lang="en-GB" sz="4617" dirty="0">
                <a:solidFill>
                  <a:schemeClr val="bg1"/>
                </a:solidFill>
              </a:rPr>
              <a:t>Audit Committee</a:t>
            </a:r>
          </a:p>
          <a:p>
            <a:r>
              <a:rPr lang="en-GB" sz="4617" dirty="0">
                <a:solidFill>
                  <a:schemeClr val="bg1"/>
                </a:solidFill>
              </a:rPr>
              <a:t>16</a:t>
            </a:r>
            <a:r>
              <a:rPr lang="en-GB" sz="4617" baseline="30000" dirty="0">
                <a:solidFill>
                  <a:schemeClr val="bg1"/>
                </a:solidFill>
              </a:rPr>
              <a:t>th</a:t>
            </a:r>
            <a:r>
              <a:rPr lang="en-GB" sz="4617" dirty="0">
                <a:solidFill>
                  <a:schemeClr val="bg1"/>
                </a:solidFill>
              </a:rPr>
              <a:t> May 2024</a:t>
            </a:r>
          </a:p>
          <a:p>
            <a:r>
              <a:rPr lang="en-GB" sz="4617" dirty="0">
                <a:solidFill>
                  <a:schemeClr val="bg1"/>
                </a:solidFill>
              </a:rPr>
              <a:t>2023/24 Draft Financial Accounts</a:t>
            </a:r>
          </a:p>
        </p:txBody>
      </p:sp>
      <p:sp>
        <p:nvSpPr>
          <p:cNvPr id="4" name="Footer Placeholder 3"/>
          <p:cNvSpPr>
            <a:spLocks noGrp="1"/>
          </p:cNvSpPr>
          <p:nvPr>
            <p:ph type="ftr" sz="quarter" idx="5"/>
          </p:nvPr>
        </p:nvSpPr>
        <p:spPr/>
        <p:txBody>
          <a:bodyPr/>
          <a:lstStyle/>
          <a:p>
            <a:r>
              <a:rPr lang="en-GB"/>
              <a:t>accounts</a:t>
            </a:r>
            <a:endParaRPr lang="en-GB" dirty="0"/>
          </a:p>
        </p:txBody>
      </p:sp>
    </p:spTree>
    <p:extLst>
      <p:ext uri="{BB962C8B-B14F-4D97-AF65-F5344CB8AC3E}">
        <p14:creationId xmlns:p14="http://schemas.microsoft.com/office/powerpoint/2010/main" val="3725283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1112"/>
            <a:ext cx="20105688"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594644" y="755311"/>
            <a:ext cx="17409186" cy="762001"/>
          </a:xfrm>
        </p:spPr>
        <p:txBody>
          <a:bodyPr/>
          <a:lstStyle/>
          <a:p>
            <a:r>
              <a:rPr lang="pt-BR" sz="3200" dirty="0">
                <a:solidFill>
                  <a:srgbClr val="1F355E"/>
                </a:solidFill>
                <a:latin typeface="Arial Black" panose="020B0A04020102020204" pitchFamily="34" charset="0"/>
                <a:cs typeface="+mn-cs"/>
              </a:rPr>
              <a:t>Note 3.1 - Expenditure on Primary Healthcare Services (£000) (Page 29)</a:t>
            </a:r>
          </a:p>
        </p:txBody>
      </p:sp>
      <p:sp>
        <p:nvSpPr>
          <p:cNvPr id="4" name="TextBox 3"/>
          <p:cNvSpPr txBox="1"/>
          <p:nvPr/>
        </p:nvSpPr>
        <p:spPr>
          <a:xfrm>
            <a:off x="18553828" y="10670579"/>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10</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graphicFrame>
        <p:nvGraphicFramePr>
          <p:cNvPr id="10" name="Chart 9"/>
          <p:cNvGraphicFramePr>
            <a:graphicFrameLocks/>
          </p:cNvGraphicFramePr>
          <p:nvPr>
            <p:extLst>
              <p:ext uri="{D42A27DB-BD31-4B8C-83A1-F6EECF244321}">
                <p14:modId xmlns:p14="http://schemas.microsoft.com/office/powerpoint/2010/main" val="648455620"/>
              </p:ext>
            </p:extLst>
          </p:nvPr>
        </p:nvGraphicFramePr>
        <p:xfrm>
          <a:off x="156528" y="1006474"/>
          <a:ext cx="19497516" cy="8274685"/>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3956844" y="1924665"/>
            <a:ext cx="2743200" cy="1446550"/>
          </a:xfrm>
          <a:prstGeom prst="rect">
            <a:avLst/>
          </a:prstGeom>
          <a:solidFill>
            <a:srgbClr val="7EB0DE"/>
          </a:solidFill>
        </p:spPr>
        <p:txBody>
          <a:bodyPr wrap="square" rtlCol="0">
            <a:spAutoFit/>
          </a:bodyPr>
          <a:lstStyle/>
          <a:p>
            <a:r>
              <a:rPr lang="en-GB" sz="1400" dirty="0"/>
              <a:t>The GMS increase relates to the Global Sum element of the contract with the value of this element increasing from £48.1m in 22/23 to £50.7m in 23/24</a:t>
            </a:r>
          </a:p>
          <a:p>
            <a:endParaRPr lang="en-GB" dirty="0"/>
          </a:p>
        </p:txBody>
      </p:sp>
      <p:cxnSp>
        <p:nvCxnSpPr>
          <p:cNvPr id="8" name="Straight Arrow Connector 7"/>
          <p:cNvCxnSpPr/>
          <p:nvPr/>
        </p:nvCxnSpPr>
        <p:spPr>
          <a:xfrm flipH="1">
            <a:off x="2509044" y="2646845"/>
            <a:ext cx="1219358" cy="7243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3329444" y="2149475"/>
            <a:ext cx="2743200" cy="1384995"/>
          </a:xfrm>
          <a:prstGeom prst="rect">
            <a:avLst/>
          </a:prstGeom>
          <a:solidFill>
            <a:srgbClr val="7EB0DE"/>
          </a:solidFill>
        </p:spPr>
        <p:txBody>
          <a:bodyPr wrap="square" rtlCol="0">
            <a:spAutoFit/>
          </a:bodyPr>
          <a:lstStyle/>
          <a:p>
            <a:r>
              <a:rPr lang="en-GB" sz="1400" dirty="0"/>
              <a:t>There is no one single driver for the increase but from the national data both the number of items dispensed in the year and the cost of items has increased from 2022/23.</a:t>
            </a:r>
          </a:p>
        </p:txBody>
      </p:sp>
    </p:spTree>
    <p:extLst>
      <p:ext uri="{BB962C8B-B14F-4D97-AF65-F5344CB8AC3E}">
        <p14:creationId xmlns:p14="http://schemas.microsoft.com/office/powerpoint/2010/main" val="674514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0"/>
            <a:ext cx="20105688"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348251" y="683428"/>
            <a:ext cx="17409186" cy="762001"/>
          </a:xfrm>
        </p:spPr>
        <p:txBody>
          <a:bodyPr/>
          <a:lstStyle/>
          <a:p>
            <a:r>
              <a:rPr lang="pt-BR" sz="3200" dirty="0">
                <a:solidFill>
                  <a:srgbClr val="1F355E"/>
                </a:solidFill>
                <a:latin typeface="Arial Black" panose="020B0A04020102020204" pitchFamily="34" charset="0"/>
                <a:cs typeface="+mn-cs"/>
              </a:rPr>
              <a:t>Note 3.2 Expenditure on Healthcare from Other Providers(£000) (page 29)</a:t>
            </a:r>
          </a:p>
        </p:txBody>
      </p:sp>
      <p:sp>
        <p:nvSpPr>
          <p:cNvPr id="4" name="TextBox 3"/>
          <p:cNvSpPr txBox="1"/>
          <p:nvPr/>
        </p:nvSpPr>
        <p:spPr>
          <a:xfrm>
            <a:off x="18610240"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11</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graphicFrame>
        <p:nvGraphicFramePr>
          <p:cNvPr id="8" name="Chart 7"/>
          <p:cNvGraphicFramePr>
            <a:graphicFrameLocks/>
          </p:cNvGraphicFramePr>
          <p:nvPr>
            <p:extLst>
              <p:ext uri="{D42A27DB-BD31-4B8C-83A1-F6EECF244321}">
                <p14:modId xmlns:p14="http://schemas.microsoft.com/office/powerpoint/2010/main" val="4064983530"/>
              </p:ext>
            </p:extLst>
          </p:nvPr>
        </p:nvGraphicFramePr>
        <p:xfrm>
          <a:off x="1348251" y="1235075"/>
          <a:ext cx="16553193" cy="8077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14594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636714" y="725607"/>
            <a:ext cx="17409186" cy="762001"/>
          </a:xfrm>
        </p:spPr>
        <p:txBody>
          <a:bodyPr/>
          <a:lstStyle/>
          <a:p>
            <a:r>
              <a:rPr lang="pt-BR" sz="2800" dirty="0">
                <a:solidFill>
                  <a:srgbClr val="1F355E"/>
                </a:solidFill>
                <a:latin typeface="Arial Black" panose="020B0A04020102020204" pitchFamily="34" charset="0"/>
                <a:cs typeface="+mn-cs"/>
              </a:rPr>
              <a:t>Note 3.3 Expenditure on Hospital &amp; Community Health Services(£000) (page 30)</a:t>
            </a:r>
          </a:p>
        </p:txBody>
      </p:sp>
      <p:sp>
        <p:nvSpPr>
          <p:cNvPr id="4" name="TextBox 3"/>
          <p:cNvSpPr txBox="1"/>
          <p:nvPr/>
        </p:nvSpPr>
        <p:spPr>
          <a:xfrm>
            <a:off x="18447147" y="1052331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12</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sp>
        <p:nvSpPr>
          <p:cNvPr id="10" name="TextBox 9"/>
          <p:cNvSpPr txBox="1"/>
          <p:nvPr/>
        </p:nvSpPr>
        <p:spPr>
          <a:xfrm>
            <a:off x="10345276" y="1203600"/>
            <a:ext cx="9185887" cy="2862322"/>
          </a:xfrm>
          <a:prstGeom prst="rect">
            <a:avLst/>
          </a:prstGeom>
          <a:solidFill>
            <a:schemeClr val="accent4">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Staff Costs</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Total increase £51.431m over 2022/23 for all staff including Single Lead Employer (SLE) and collaborative bank. Bulk of the movement is due to the pay award for 2023/24 comprising:</a:t>
            </a:r>
            <a:br>
              <a:rPr lang="en-GB" dirty="0">
                <a:solidFill>
                  <a:srgbClr val="000000"/>
                </a:solidFill>
                <a:latin typeface="Arial" panose="020B0604020202020204" pitchFamily="34" charset="0"/>
                <a:cs typeface="Arial" panose="020B0604020202020204" pitchFamily="34" charset="0"/>
              </a:rPr>
            </a:br>
            <a:r>
              <a:rPr lang="en-GB" dirty="0">
                <a:solidFill>
                  <a:srgbClr val="000000"/>
                </a:solidFill>
                <a:latin typeface="Arial" panose="020B0604020202020204" pitchFamily="34" charset="0"/>
                <a:cs typeface="Arial" panose="020B0604020202020204" pitchFamily="34" charset="0"/>
              </a:rPr>
              <a:t>- £32.09m consolidated 5% pay award. </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 £12.50m non–consolidated recovery payment for A4C staff of between £900 and £1190 per member of staff.</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 </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Remaining increase is attributable to an increase in staff numbers in year as referenced in note 9.2</a:t>
            </a:r>
            <a:endParaRPr kumimoji="0" lang="en-GB" b="1" i="0" u="non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12" name="TextBox 11"/>
          <p:cNvSpPr txBox="1"/>
          <p:nvPr/>
        </p:nvSpPr>
        <p:spPr>
          <a:xfrm>
            <a:off x="10354802" y="4073854"/>
            <a:ext cx="9166836" cy="646331"/>
          </a:xfrm>
          <a:prstGeom prst="rect">
            <a:avLst/>
          </a:prstGeom>
          <a:solidFill>
            <a:schemeClr val="accent2">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Clinical Services &amp; Supplies</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Increase is due to drug costs and other clinical supplies growth.</a:t>
            </a:r>
            <a:endParaRPr kumimoji="0" lang="en-GB"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13" name="TextBox 12"/>
          <p:cNvSpPr txBox="1"/>
          <p:nvPr/>
        </p:nvSpPr>
        <p:spPr>
          <a:xfrm>
            <a:off x="10357324" y="4728117"/>
            <a:ext cx="9186681" cy="923330"/>
          </a:xfrm>
          <a:prstGeom prst="rect">
            <a:avLst/>
          </a:prstGeom>
          <a:solidFill>
            <a:schemeClr val="accent6">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General Services &amp; Supplies</a:t>
            </a:r>
          </a:p>
          <a:p>
            <a:pPr lvl="0" defTabSz="914400" eaLnBrk="0" fontAlgn="base" hangingPunct="0">
              <a:spcBef>
                <a:spcPct val="0"/>
              </a:spcBef>
              <a:spcAft>
                <a:spcPct val="0"/>
              </a:spcAft>
              <a:defRPr/>
            </a:pPr>
            <a:r>
              <a:rPr lang="en-GB" noProof="0" dirty="0">
                <a:solidFill>
                  <a:srgbClr val="000000"/>
                </a:solidFill>
                <a:latin typeface="Arial" panose="020B0604020202020204" pitchFamily="34" charset="0"/>
                <a:cs typeface="Arial" panose="020B0604020202020204" pitchFamily="34" charset="0"/>
              </a:rPr>
              <a:t>Increase is due to higher costs of provisions (food/ingredients) and other general supplies.</a:t>
            </a:r>
            <a:endParaRPr kumimoji="0" lang="en-GB"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15" name="TextBox 14"/>
          <p:cNvSpPr txBox="1"/>
          <p:nvPr/>
        </p:nvSpPr>
        <p:spPr>
          <a:xfrm>
            <a:off x="10336528" y="5725419"/>
            <a:ext cx="9186681" cy="646331"/>
          </a:xfrm>
          <a:prstGeom prst="rect">
            <a:avLst/>
          </a:prstGeom>
          <a:solidFill>
            <a:schemeClr val="accent4">
              <a:lumMod val="40000"/>
              <a:lumOff val="60000"/>
            </a:schemeClr>
          </a:solidFill>
        </p:spPr>
        <p:txBody>
          <a:bodyPr wrap="square" rtlCol="0">
            <a:spAutoFit/>
          </a:bodyPr>
          <a:lstStyle/>
          <a:p>
            <a:r>
              <a:rPr lang="en-GB" b="1" dirty="0">
                <a:latin typeface="Arial" panose="020B0604020202020204" pitchFamily="34" charset="0"/>
                <a:cs typeface="Arial" panose="020B0604020202020204" pitchFamily="34" charset="0"/>
              </a:rPr>
              <a:t>Establishment </a:t>
            </a:r>
          </a:p>
          <a:p>
            <a:r>
              <a:rPr lang="en-GB" dirty="0">
                <a:latin typeface="Arial" panose="020B0604020202020204" pitchFamily="34" charset="0"/>
                <a:cs typeface="Arial" panose="020B0604020202020204" pitchFamily="34" charset="0"/>
              </a:rPr>
              <a:t>Due to increases in postage costs and legal fees.</a:t>
            </a:r>
          </a:p>
        </p:txBody>
      </p:sp>
      <p:sp>
        <p:nvSpPr>
          <p:cNvPr id="16" name="TextBox 15"/>
          <p:cNvSpPr txBox="1"/>
          <p:nvPr/>
        </p:nvSpPr>
        <p:spPr>
          <a:xfrm>
            <a:off x="10354802" y="6435226"/>
            <a:ext cx="9166836" cy="646331"/>
          </a:xfrm>
          <a:prstGeom prst="rect">
            <a:avLst/>
          </a:prstGeom>
          <a:solidFill>
            <a:srgbClr val="F1D2FE"/>
          </a:solidFill>
        </p:spPr>
        <p:txBody>
          <a:bodyPr wrap="square" rtlCol="0">
            <a:spAutoFit/>
          </a:bodyPr>
          <a:lstStyle/>
          <a:p>
            <a:r>
              <a:rPr lang="en-GB" b="1" dirty="0">
                <a:latin typeface="Arial" panose="020B0604020202020204" pitchFamily="34" charset="0"/>
                <a:cs typeface="Arial" panose="020B0604020202020204" pitchFamily="34" charset="0"/>
              </a:rPr>
              <a:t>Premises costs </a:t>
            </a:r>
          </a:p>
          <a:p>
            <a:r>
              <a:rPr lang="en-GB" dirty="0">
                <a:latin typeface="Arial" panose="020B0604020202020204" pitchFamily="34" charset="0"/>
                <a:cs typeface="Arial" panose="020B0604020202020204" pitchFamily="34" charset="0"/>
              </a:rPr>
              <a:t>The Health Board has seen a significant reduction in energy costs during the year. </a:t>
            </a:r>
            <a:endParaRPr lang="en-GB" sz="900" dirty="0"/>
          </a:p>
        </p:txBody>
      </p:sp>
      <p:sp>
        <p:nvSpPr>
          <p:cNvPr id="17" name="TextBox 16"/>
          <p:cNvSpPr txBox="1"/>
          <p:nvPr/>
        </p:nvSpPr>
        <p:spPr>
          <a:xfrm>
            <a:off x="10335751" y="7142213"/>
            <a:ext cx="9186681" cy="1200329"/>
          </a:xfrm>
          <a:prstGeom prst="rect">
            <a:avLst/>
          </a:prstGeom>
          <a:solidFill>
            <a:schemeClr val="accent1">
              <a:lumMod val="20000"/>
              <a:lumOff val="80000"/>
            </a:schemeClr>
          </a:solidFill>
        </p:spPr>
        <p:txBody>
          <a:bodyPr wrap="square" rtlCol="0">
            <a:spAutoFit/>
          </a:bodyPr>
          <a:lstStyle/>
          <a:p>
            <a:r>
              <a:rPr lang="en-GB" b="1" dirty="0">
                <a:latin typeface="Arial" panose="020B0604020202020204" pitchFamily="34" charset="0"/>
                <a:cs typeface="Arial" panose="020B0604020202020204" pitchFamily="34" charset="0"/>
              </a:rPr>
              <a:t>Losses, Special payments &amp; irrecoverable debts</a:t>
            </a:r>
          </a:p>
          <a:p>
            <a:r>
              <a:rPr lang="en-GB" dirty="0">
                <a:latin typeface="Arial" panose="020B0604020202020204" pitchFamily="34" charset="0"/>
                <a:cs typeface="Arial" panose="020B0604020202020204" pitchFamily="34" charset="0"/>
              </a:rPr>
              <a:t>This is the net charge to I&amp;E comprising the movement in the future provision for loss payments less amount due from Welsh Risk pool. Fluctuates annually depending on timing of settlement. </a:t>
            </a:r>
          </a:p>
        </p:txBody>
      </p:sp>
      <p:pic>
        <p:nvPicPr>
          <p:cNvPr id="18" name="Picture 17"/>
          <p:cNvPicPr>
            <a:picLocks noChangeAspect="1"/>
          </p:cNvPicPr>
          <p:nvPr/>
        </p:nvPicPr>
        <p:blipFill>
          <a:blip r:embed="rId4"/>
          <a:stretch>
            <a:fillRect/>
          </a:stretch>
        </p:blipFill>
        <p:spPr>
          <a:xfrm>
            <a:off x="1213644" y="1222074"/>
            <a:ext cx="8650307" cy="7734059"/>
          </a:xfrm>
          <a:prstGeom prst="rect">
            <a:avLst/>
          </a:prstGeom>
        </p:spPr>
      </p:pic>
      <p:sp>
        <p:nvSpPr>
          <p:cNvPr id="19" name="TextBox 18"/>
          <p:cNvSpPr txBox="1"/>
          <p:nvPr/>
        </p:nvSpPr>
        <p:spPr>
          <a:xfrm>
            <a:off x="10357324" y="8429953"/>
            <a:ext cx="9186681" cy="646331"/>
          </a:xfrm>
          <a:prstGeom prst="rect">
            <a:avLst/>
          </a:prstGeom>
          <a:solidFill>
            <a:schemeClr val="bg1">
              <a:lumMod val="85000"/>
            </a:schemeClr>
          </a:solidFill>
        </p:spPr>
        <p:txBody>
          <a:bodyPr wrap="square" rtlCol="0">
            <a:spAutoFit/>
          </a:bodyPr>
          <a:lstStyle/>
          <a:p>
            <a:r>
              <a:rPr lang="en-GB" b="1" dirty="0">
                <a:latin typeface="Arial" panose="020B0604020202020204" pitchFamily="34" charset="0"/>
                <a:cs typeface="Arial" panose="020B0604020202020204" pitchFamily="34" charset="0"/>
              </a:rPr>
              <a:t>Research &amp; Development</a:t>
            </a:r>
          </a:p>
          <a:p>
            <a:r>
              <a:rPr lang="en-GB" dirty="0">
                <a:latin typeface="Arial" panose="020B0604020202020204" pitchFamily="34" charset="0"/>
                <a:cs typeface="Arial" panose="020B0604020202020204" pitchFamily="34" charset="0"/>
              </a:rPr>
              <a:t>Increased expenditure is offset by increased income as reflected on note 4. </a:t>
            </a:r>
          </a:p>
        </p:txBody>
      </p:sp>
    </p:spTree>
    <p:extLst>
      <p:ext uri="{BB962C8B-B14F-4D97-AF65-F5344CB8AC3E}">
        <p14:creationId xmlns:p14="http://schemas.microsoft.com/office/powerpoint/2010/main" val="3301614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899444" y="727288"/>
            <a:ext cx="17409186" cy="762001"/>
          </a:xfrm>
        </p:spPr>
        <p:txBody>
          <a:bodyPr/>
          <a:lstStyle/>
          <a:p>
            <a:pPr algn="ctr"/>
            <a:r>
              <a:rPr lang="pt-BR" sz="2800" dirty="0">
                <a:solidFill>
                  <a:srgbClr val="1F355E"/>
                </a:solidFill>
                <a:latin typeface="Arial Black" panose="020B0A04020102020204" pitchFamily="34" charset="0"/>
                <a:cs typeface="+mn-cs"/>
              </a:rPr>
              <a:t>Note 4 Miscellaneous Income (£000) (page 31)</a:t>
            </a:r>
          </a:p>
        </p:txBody>
      </p:sp>
      <p:sp>
        <p:nvSpPr>
          <p:cNvPr id="4" name="TextBox 3"/>
          <p:cNvSpPr txBox="1"/>
          <p:nvPr/>
        </p:nvSpPr>
        <p:spPr>
          <a:xfrm>
            <a:off x="18521420" y="10430759"/>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13</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pic>
        <p:nvPicPr>
          <p:cNvPr id="6" name="Picture 5"/>
          <p:cNvPicPr>
            <a:picLocks noChangeAspect="1"/>
          </p:cNvPicPr>
          <p:nvPr/>
        </p:nvPicPr>
        <p:blipFill>
          <a:blip r:embed="rId4"/>
          <a:stretch>
            <a:fillRect/>
          </a:stretch>
        </p:blipFill>
        <p:spPr>
          <a:xfrm>
            <a:off x="1014653" y="1531946"/>
            <a:ext cx="8878907" cy="7475529"/>
          </a:xfrm>
          <a:prstGeom prst="rect">
            <a:avLst/>
          </a:prstGeom>
        </p:spPr>
      </p:pic>
      <p:sp>
        <p:nvSpPr>
          <p:cNvPr id="20" name="TextBox 19"/>
          <p:cNvSpPr txBox="1"/>
          <p:nvPr/>
        </p:nvSpPr>
        <p:spPr>
          <a:xfrm>
            <a:off x="10391957" y="1601803"/>
            <a:ext cx="9185887" cy="1200329"/>
          </a:xfrm>
          <a:prstGeom prst="rect">
            <a:avLst/>
          </a:prstGeom>
          <a:solidFill>
            <a:schemeClr val="accent4">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kumimoji="0" lang="en-GB" b="1" i="0" u="non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WHSSC</a:t>
            </a:r>
          </a:p>
          <a:p>
            <a:pPr lvl="0" defTabSz="914400" eaLnBrk="0" fontAlgn="base" hangingPunct="0">
              <a:spcBef>
                <a:spcPct val="0"/>
              </a:spcBef>
              <a:spcAft>
                <a:spcPct val="0"/>
              </a:spcAft>
              <a:defRPr/>
            </a:pPr>
            <a:r>
              <a:rPr lang="en-GB" kern="0" noProof="0" dirty="0">
                <a:solidFill>
                  <a:prstClr val="black"/>
                </a:solidFill>
                <a:latin typeface="Arial" panose="020B0604020202020204" pitchFamily="34" charset="0"/>
                <a:cs typeface="Arial" panose="020B0604020202020204" pitchFamily="34" charset="0"/>
              </a:rPr>
              <a:t>As a provider of WHSSC services there were increases in income linked to inflation and national pay award, plus additional income for services such as neonates, ortho-plastics and renal services.</a:t>
            </a:r>
            <a:endParaRPr kumimoji="0" lang="en-GB" i="0" u="non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1" name="TextBox 20"/>
          <p:cNvSpPr txBox="1"/>
          <p:nvPr/>
        </p:nvSpPr>
        <p:spPr>
          <a:xfrm>
            <a:off x="10395320" y="3159669"/>
            <a:ext cx="9185887" cy="646331"/>
          </a:xfrm>
          <a:prstGeom prst="rect">
            <a:avLst/>
          </a:prstGeom>
          <a:solidFill>
            <a:schemeClr val="accent2">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Welsh Special Health Authorities</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Increased income for junior doctors, EPU, SIFT</a:t>
            </a:r>
          </a:p>
        </p:txBody>
      </p:sp>
      <p:sp>
        <p:nvSpPr>
          <p:cNvPr id="22" name="TextBox 21"/>
          <p:cNvSpPr txBox="1"/>
          <p:nvPr/>
        </p:nvSpPr>
        <p:spPr>
          <a:xfrm>
            <a:off x="10429770" y="4089975"/>
            <a:ext cx="9186681" cy="646331"/>
          </a:xfrm>
          <a:prstGeom prst="rect">
            <a:avLst/>
          </a:prstGeom>
          <a:solidFill>
            <a:schemeClr val="accent6">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kumimoji="0" lang="en-GB"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Welsh Government</a:t>
            </a:r>
          </a:p>
          <a:p>
            <a:pPr lvl="0" defTabSz="914400" eaLnBrk="0" fontAlgn="base" hangingPunct="0">
              <a:spcBef>
                <a:spcPct val="0"/>
              </a:spcBef>
              <a:spcAft>
                <a:spcPct val="0"/>
              </a:spcAft>
              <a:defRPr/>
            </a:pPr>
            <a:r>
              <a:rPr lang="en-GB" kern="0" dirty="0">
                <a:solidFill>
                  <a:prstClr val="black"/>
                </a:solidFill>
                <a:latin typeface="Arial" panose="020B0604020202020204" pitchFamily="34" charset="0"/>
                <a:cs typeface="Arial" panose="020B0604020202020204" pitchFamily="34" charset="0"/>
              </a:rPr>
              <a:t>Reduction in income attributable to the transfer of the Delivery Unit to PHW</a:t>
            </a:r>
            <a:endParaRPr kumimoji="0" lang="en-GB"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3" name="TextBox 22"/>
          <p:cNvSpPr txBox="1"/>
          <p:nvPr/>
        </p:nvSpPr>
        <p:spPr>
          <a:xfrm>
            <a:off x="10429770" y="4971678"/>
            <a:ext cx="9186681" cy="646331"/>
          </a:xfrm>
          <a:prstGeom prst="rect">
            <a:avLst/>
          </a:prstGeom>
          <a:solidFill>
            <a:schemeClr val="accent4">
              <a:lumMod val="40000"/>
              <a:lumOff val="60000"/>
            </a:schemeClr>
          </a:solidFill>
        </p:spPr>
        <p:txBody>
          <a:bodyPr wrap="square" rtlCol="0">
            <a:spAutoFit/>
          </a:bodyPr>
          <a:lstStyle/>
          <a:p>
            <a:r>
              <a:rPr lang="en-GB" b="1" dirty="0">
                <a:latin typeface="Arial" panose="020B0604020202020204" pitchFamily="34" charset="0"/>
                <a:cs typeface="Arial" panose="020B0604020202020204" pitchFamily="34" charset="0"/>
              </a:rPr>
              <a:t>Education, training and research</a:t>
            </a:r>
          </a:p>
          <a:p>
            <a:r>
              <a:rPr lang="en-GB" dirty="0">
                <a:latin typeface="Arial" panose="020B0604020202020204" pitchFamily="34" charset="0"/>
                <a:cs typeface="Arial" panose="020B0604020202020204" pitchFamily="34" charset="0"/>
              </a:rPr>
              <a:t>Increase in income due to R&amp;D – linked to increased expenditure on note 3.3</a:t>
            </a:r>
          </a:p>
        </p:txBody>
      </p:sp>
      <p:sp>
        <p:nvSpPr>
          <p:cNvPr id="24" name="TextBox 23"/>
          <p:cNvSpPr txBox="1"/>
          <p:nvPr/>
        </p:nvSpPr>
        <p:spPr>
          <a:xfrm>
            <a:off x="10404846" y="5811969"/>
            <a:ext cx="9166836" cy="923330"/>
          </a:xfrm>
          <a:prstGeom prst="rect">
            <a:avLst/>
          </a:prstGeom>
          <a:solidFill>
            <a:srgbClr val="F1D2FE"/>
          </a:solidFill>
        </p:spPr>
        <p:txBody>
          <a:bodyPr wrap="square" rtlCol="0">
            <a:spAutoFit/>
          </a:bodyPr>
          <a:lstStyle/>
          <a:p>
            <a:r>
              <a:rPr lang="en-GB" b="1" dirty="0">
                <a:latin typeface="Arial" panose="020B0604020202020204" pitchFamily="34" charset="0"/>
                <a:cs typeface="Arial" panose="020B0604020202020204" pitchFamily="34" charset="0"/>
              </a:rPr>
              <a:t>Other income</a:t>
            </a:r>
          </a:p>
          <a:p>
            <a:r>
              <a:rPr lang="en-GB" dirty="0">
                <a:latin typeface="Arial" panose="020B0604020202020204" pitchFamily="34" charset="0"/>
                <a:cs typeface="Arial" panose="020B0604020202020204" pitchFamily="34" charset="0"/>
              </a:rPr>
              <a:t>Increased levels of reimbursement from staff for private use of leased vehicles and salary sacrifice of leased cars</a:t>
            </a:r>
          </a:p>
        </p:txBody>
      </p:sp>
    </p:spTree>
    <p:extLst>
      <p:ext uri="{BB962C8B-B14F-4D97-AF65-F5344CB8AC3E}">
        <p14:creationId xmlns:p14="http://schemas.microsoft.com/office/powerpoint/2010/main" val="3702204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4. Staffing Analysis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351261" y="870794"/>
            <a:ext cx="17409186" cy="762001"/>
          </a:xfrm>
        </p:spPr>
        <p:txBody>
          <a:bodyPr/>
          <a:lstStyle/>
          <a:p>
            <a:pPr algn="ctr"/>
            <a:r>
              <a:rPr lang="pt-BR" sz="3200" dirty="0">
                <a:solidFill>
                  <a:srgbClr val="1F355E"/>
                </a:solidFill>
                <a:latin typeface="Arial Black" panose="020B0A04020102020204" pitchFamily="34" charset="0"/>
                <a:cs typeface="+mn-cs"/>
              </a:rPr>
              <a:t>Note 9.5 Directors &amp; Staff Numbers (WTE) (page 34)</a:t>
            </a:r>
          </a:p>
        </p:txBody>
      </p:sp>
      <p:sp>
        <p:nvSpPr>
          <p:cNvPr id="4" name="TextBox 3"/>
          <p:cNvSpPr txBox="1"/>
          <p:nvPr/>
        </p:nvSpPr>
        <p:spPr>
          <a:xfrm>
            <a:off x="18358644" y="10552074"/>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14</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graphicFrame>
        <p:nvGraphicFramePr>
          <p:cNvPr id="9" name="Chart 8"/>
          <p:cNvGraphicFramePr>
            <a:graphicFrameLocks/>
          </p:cNvGraphicFramePr>
          <p:nvPr>
            <p:extLst>
              <p:ext uri="{D42A27DB-BD31-4B8C-83A1-F6EECF244321}">
                <p14:modId xmlns:p14="http://schemas.microsoft.com/office/powerpoint/2010/main" val="3138859375"/>
              </p:ext>
            </p:extLst>
          </p:nvPr>
        </p:nvGraphicFramePr>
        <p:xfrm>
          <a:off x="1326336" y="1158875"/>
          <a:ext cx="18022907" cy="80772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4490245" y="9536411"/>
            <a:ext cx="13716000" cy="1200329"/>
          </a:xfrm>
          <a:prstGeom prst="rect">
            <a:avLst/>
          </a:prstGeom>
          <a:solidFill>
            <a:schemeClr val="accent1">
              <a:lumMod val="20000"/>
              <a:lumOff val="80000"/>
            </a:schemeClr>
          </a:solidFill>
        </p:spPr>
        <p:txBody>
          <a:bodyPr wrap="square" rtlCol="0">
            <a:spAutoFit/>
          </a:bodyPr>
          <a:lstStyle/>
          <a:p>
            <a:pPr>
              <a:defRPr/>
            </a:pPr>
            <a:r>
              <a:rPr lang="en-GB" b="1" u="sng" dirty="0">
                <a:latin typeface="Calibri" pitchFamily="34" charset="0"/>
              </a:rPr>
              <a:t>Notes</a:t>
            </a:r>
            <a:endParaRPr lang="en-GB" b="1" dirty="0">
              <a:latin typeface="Calibri" pitchFamily="34" charset="0"/>
            </a:endParaRPr>
          </a:p>
          <a:p>
            <a:pPr marL="285750" indent="-285750">
              <a:buFontTx/>
              <a:buChar char="-"/>
              <a:defRPr/>
            </a:pPr>
            <a:r>
              <a:rPr lang="en-GB" b="1" dirty="0"/>
              <a:t>Staff numbers in each year are the average of the WTE in post at the end of each month as per the manual for accounts definition. Staff numbers include agency staff, staff on inward secondment and junior doctors employed under the Single Lead Employer arrangements managed by Velindre Trust.</a:t>
            </a:r>
          </a:p>
        </p:txBody>
      </p:sp>
    </p:spTree>
    <p:extLst>
      <p:ext uri="{BB962C8B-B14F-4D97-AF65-F5344CB8AC3E}">
        <p14:creationId xmlns:p14="http://schemas.microsoft.com/office/powerpoint/2010/main" val="2293649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574624"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15</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pic>
        <p:nvPicPr>
          <p:cNvPr id="8" name="Picture 7"/>
          <p:cNvPicPr>
            <a:picLocks noChangeAspect="1"/>
          </p:cNvPicPr>
          <p:nvPr/>
        </p:nvPicPr>
        <p:blipFill>
          <a:blip r:embed="rId4"/>
          <a:stretch>
            <a:fillRect/>
          </a:stretch>
        </p:blipFill>
        <p:spPr>
          <a:xfrm>
            <a:off x="1003361" y="850018"/>
            <a:ext cx="17565707" cy="8458200"/>
          </a:xfrm>
          <a:prstGeom prst="rect">
            <a:avLst/>
          </a:prstGeom>
        </p:spPr>
      </p:pic>
    </p:spTree>
    <p:extLst>
      <p:ext uri="{BB962C8B-B14F-4D97-AF65-F5344CB8AC3E}">
        <p14:creationId xmlns:p14="http://schemas.microsoft.com/office/powerpoint/2010/main" val="1954598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527319"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16</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sp>
        <p:nvSpPr>
          <p:cNvPr id="7"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737044" y="854074"/>
            <a:ext cx="17409186" cy="762001"/>
          </a:xfrm>
        </p:spPr>
        <p:txBody>
          <a:bodyPr/>
          <a:lstStyle/>
          <a:p>
            <a:pPr algn="ctr"/>
            <a:r>
              <a:rPr lang="pt-BR" sz="3200" dirty="0">
                <a:solidFill>
                  <a:srgbClr val="1F355E"/>
                </a:solidFill>
                <a:latin typeface="Arial Black" panose="020B0A04020102020204" pitchFamily="34" charset="0"/>
                <a:cs typeface="+mn-cs"/>
              </a:rPr>
              <a:t>Assets (Trade &amp; Other Receivables) – Key Variance</a:t>
            </a:r>
          </a:p>
        </p:txBody>
      </p:sp>
      <p:pic>
        <p:nvPicPr>
          <p:cNvPr id="6" name="Picture 5"/>
          <p:cNvPicPr>
            <a:picLocks noChangeAspect="1"/>
          </p:cNvPicPr>
          <p:nvPr/>
        </p:nvPicPr>
        <p:blipFill>
          <a:blip r:embed="rId4"/>
          <a:stretch>
            <a:fillRect/>
          </a:stretch>
        </p:blipFill>
        <p:spPr>
          <a:xfrm>
            <a:off x="1326336" y="1616075"/>
            <a:ext cx="17032307" cy="7696199"/>
          </a:xfrm>
          <a:prstGeom prst="rect">
            <a:avLst/>
          </a:prstGeom>
        </p:spPr>
      </p:pic>
    </p:spTree>
    <p:extLst>
      <p:ext uri="{BB962C8B-B14F-4D97-AF65-F5344CB8AC3E}">
        <p14:creationId xmlns:p14="http://schemas.microsoft.com/office/powerpoint/2010/main" val="1569903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610240" y="105314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17</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sp>
        <p:nvSpPr>
          <p:cNvPr id="9" name="Espaço Reservado para Texto 2">
            <a:extLst>
              <a:ext uri="{FF2B5EF4-FFF2-40B4-BE49-F238E27FC236}">
                <a16:creationId xmlns:a16="http://schemas.microsoft.com/office/drawing/2014/main" id="{7E14AA7D-4A86-98B4-7A3D-30D352911EDB}"/>
              </a:ext>
            </a:extLst>
          </p:cNvPr>
          <p:cNvSpPr txBox="1">
            <a:spLocks/>
          </p:cNvSpPr>
          <p:nvPr/>
        </p:nvSpPr>
        <p:spPr>
          <a:xfrm>
            <a:off x="985044" y="787762"/>
            <a:ext cx="17409186" cy="762001"/>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sz="3200" dirty="0">
                <a:solidFill>
                  <a:srgbClr val="1F355E"/>
                </a:solidFill>
                <a:latin typeface="Arial Black" panose="020B0A04020102020204" pitchFamily="34" charset="0"/>
                <a:cs typeface="+mn-cs"/>
              </a:rPr>
              <a:t>                                          Liabilities - Key Variances</a:t>
            </a:r>
          </a:p>
        </p:txBody>
      </p:sp>
      <p:pic>
        <p:nvPicPr>
          <p:cNvPr id="10" name="Picture 9"/>
          <p:cNvPicPr>
            <a:picLocks noChangeAspect="1"/>
          </p:cNvPicPr>
          <p:nvPr/>
        </p:nvPicPr>
        <p:blipFill>
          <a:blip r:embed="rId4"/>
          <a:stretch>
            <a:fillRect/>
          </a:stretch>
        </p:blipFill>
        <p:spPr>
          <a:xfrm>
            <a:off x="2661443" y="1311275"/>
            <a:ext cx="15163801" cy="7924800"/>
          </a:xfrm>
          <a:prstGeom prst="rect">
            <a:avLst/>
          </a:prstGeom>
        </p:spPr>
      </p:pic>
    </p:spTree>
    <p:extLst>
      <p:ext uri="{BB962C8B-B14F-4D97-AF65-F5344CB8AC3E}">
        <p14:creationId xmlns:p14="http://schemas.microsoft.com/office/powerpoint/2010/main" val="2201477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610240"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18</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sp>
        <p:nvSpPr>
          <p:cNvPr id="9" name="Espaço Reservado para Texto 2">
            <a:extLst>
              <a:ext uri="{FF2B5EF4-FFF2-40B4-BE49-F238E27FC236}">
                <a16:creationId xmlns:a16="http://schemas.microsoft.com/office/drawing/2014/main" id="{7E14AA7D-4A86-98B4-7A3D-30D352911EDB}"/>
              </a:ext>
            </a:extLst>
          </p:cNvPr>
          <p:cNvSpPr txBox="1">
            <a:spLocks/>
          </p:cNvSpPr>
          <p:nvPr/>
        </p:nvSpPr>
        <p:spPr>
          <a:xfrm>
            <a:off x="-2139156" y="869949"/>
            <a:ext cx="18288000" cy="762001"/>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pt-BR" sz="3200" dirty="0">
                <a:solidFill>
                  <a:srgbClr val="1F355E"/>
                </a:solidFill>
                <a:latin typeface="Arial Black" panose="020B0A04020102020204" pitchFamily="34" charset="0"/>
                <a:cs typeface="+mn-cs"/>
              </a:rPr>
              <a:t>                                          Note 20 Summary Clinical Negligence </a:t>
            </a:r>
          </a:p>
        </p:txBody>
      </p:sp>
      <p:pic>
        <p:nvPicPr>
          <p:cNvPr id="3" name="Picture 2"/>
          <p:cNvPicPr>
            <a:picLocks noChangeAspect="1"/>
          </p:cNvPicPr>
          <p:nvPr/>
        </p:nvPicPr>
        <p:blipFill>
          <a:blip r:embed="rId4"/>
          <a:stretch>
            <a:fillRect/>
          </a:stretch>
        </p:blipFill>
        <p:spPr>
          <a:xfrm>
            <a:off x="1326337" y="1616075"/>
            <a:ext cx="16230599" cy="7620000"/>
          </a:xfrm>
          <a:prstGeom prst="rect">
            <a:avLst/>
          </a:prstGeom>
        </p:spPr>
      </p:pic>
    </p:spTree>
    <p:extLst>
      <p:ext uri="{BB962C8B-B14F-4D97-AF65-F5344CB8AC3E}">
        <p14:creationId xmlns:p14="http://schemas.microsoft.com/office/powerpoint/2010/main" val="4243151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569068"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19</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sp>
        <p:nvSpPr>
          <p:cNvPr id="9" name="Espaço Reservado para Texto 2">
            <a:extLst>
              <a:ext uri="{FF2B5EF4-FFF2-40B4-BE49-F238E27FC236}">
                <a16:creationId xmlns:a16="http://schemas.microsoft.com/office/drawing/2014/main" id="{7E14AA7D-4A86-98B4-7A3D-30D352911EDB}"/>
              </a:ext>
            </a:extLst>
          </p:cNvPr>
          <p:cNvSpPr txBox="1">
            <a:spLocks/>
          </p:cNvSpPr>
          <p:nvPr/>
        </p:nvSpPr>
        <p:spPr>
          <a:xfrm>
            <a:off x="3271044" y="777875"/>
            <a:ext cx="10763511" cy="762001"/>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pt-BR" sz="3200" dirty="0">
                <a:solidFill>
                  <a:srgbClr val="1F355E"/>
                </a:solidFill>
                <a:latin typeface="Arial Black" panose="020B0A04020102020204" pitchFamily="34" charset="0"/>
                <a:cs typeface="+mn-cs"/>
              </a:rPr>
              <a:t>Breakdown Taxpayers Equity &amp; Key Variances</a:t>
            </a:r>
          </a:p>
        </p:txBody>
      </p:sp>
      <p:pic>
        <p:nvPicPr>
          <p:cNvPr id="3" name="Picture 2"/>
          <p:cNvPicPr>
            <a:picLocks noChangeAspect="1"/>
          </p:cNvPicPr>
          <p:nvPr/>
        </p:nvPicPr>
        <p:blipFill>
          <a:blip r:embed="rId4"/>
          <a:stretch>
            <a:fillRect/>
          </a:stretch>
        </p:blipFill>
        <p:spPr>
          <a:xfrm>
            <a:off x="1670844" y="1539876"/>
            <a:ext cx="16154400" cy="7696200"/>
          </a:xfrm>
          <a:prstGeom prst="rect">
            <a:avLst/>
          </a:prstGeom>
        </p:spPr>
      </p:pic>
    </p:spTree>
    <p:extLst>
      <p:ext uri="{BB962C8B-B14F-4D97-AF65-F5344CB8AC3E}">
        <p14:creationId xmlns:p14="http://schemas.microsoft.com/office/powerpoint/2010/main" val="4152534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0"/>
            <a:ext cx="20105688" cy="609600"/>
          </a:xfrm>
          <a:solidFill>
            <a:schemeClr val="tx2">
              <a:lumMod val="40000"/>
              <a:lumOff val="60000"/>
            </a:schemeClr>
          </a:solidFill>
        </p:spPr>
        <p:txBody>
          <a:bodyPr/>
          <a:lstStyle/>
          <a:p>
            <a:r>
              <a:rPr lang="pt-BR" dirty="0"/>
              <a:t>Draft Accounts Presentation Context</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832644" y="1158875"/>
            <a:ext cx="17409186" cy="7391400"/>
          </a:xfrm>
        </p:spPr>
        <p:txBody>
          <a:bodyPr/>
          <a:lstStyle/>
          <a:p>
            <a:pPr marL="742950" indent="-742950">
              <a:buAutoNum type="arabicPeriod"/>
            </a:pPr>
            <a:r>
              <a:rPr lang="pt-BR" sz="3600" dirty="0"/>
              <a:t>Financial Context of the 2023/24 year </a:t>
            </a:r>
          </a:p>
          <a:p>
            <a:pPr marL="742950" indent="-742950">
              <a:buAutoNum type="arabicPeriod"/>
            </a:pPr>
            <a:r>
              <a:rPr lang="pt-BR" sz="3600" dirty="0"/>
              <a:t>Performance against Financial Targets</a:t>
            </a:r>
          </a:p>
          <a:p>
            <a:pPr marL="742950" indent="-742950">
              <a:buAutoNum type="arabicPeriod"/>
            </a:pPr>
            <a:r>
              <a:rPr lang="pt-BR" sz="3600" dirty="0"/>
              <a:t>Analytical Review of Comprehensive Net Expenditure</a:t>
            </a:r>
          </a:p>
          <a:p>
            <a:r>
              <a:rPr lang="pt-BR" sz="3600" dirty="0"/>
              <a:t>	a) Expenditure on Primary Helathcare Services</a:t>
            </a:r>
          </a:p>
          <a:p>
            <a:r>
              <a:rPr lang="pt-BR" sz="3600" dirty="0"/>
              <a:t>	b) Expenditure on Healthcare from Other Providers</a:t>
            </a:r>
          </a:p>
          <a:p>
            <a:r>
              <a:rPr lang="pt-BR" sz="3600" dirty="0"/>
              <a:t>	c) Expenditure on Hospital &amp; Community Health Services</a:t>
            </a:r>
          </a:p>
          <a:p>
            <a:r>
              <a:rPr lang="pt-BR" sz="3600" dirty="0"/>
              <a:t>	d) Miscellaneous income</a:t>
            </a:r>
          </a:p>
          <a:p>
            <a:r>
              <a:rPr lang="pt-BR" sz="3600" dirty="0"/>
              <a:t>4. Staffing Analysis</a:t>
            </a:r>
          </a:p>
          <a:p>
            <a:r>
              <a:rPr lang="pt-BR" sz="3600" dirty="0"/>
              <a:t>5. Analytical Review of Statement of Financial Position (Balance Sheet)</a:t>
            </a:r>
          </a:p>
          <a:p>
            <a:r>
              <a:rPr lang="pt-BR" sz="3600" dirty="0"/>
              <a:t>	a) Receivables, Payables &amp; Provisions</a:t>
            </a:r>
          </a:p>
          <a:p>
            <a:r>
              <a:rPr lang="pt-BR" sz="3600" dirty="0"/>
              <a:t>	b) Taxpayers Equity</a:t>
            </a:r>
          </a:p>
          <a:p>
            <a:r>
              <a:rPr lang="pt-BR" sz="3600" dirty="0"/>
              <a:t>6. Summary &amp; Next Steps</a:t>
            </a:r>
          </a:p>
        </p:txBody>
      </p:sp>
      <p:sp>
        <p:nvSpPr>
          <p:cNvPr id="4" name="TextBox 3"/>
          <p:cNvSpPr txBox="1"/>
          <p:nvPr/>
        </p:nvSpPr>
        <p:spPr>
          <a:xfrm>
            <a:off x="18606635" y="10766504"/>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2</a:t>
            </a:r>
          </a:p>
        </p:txBody>
      </p:sp>
      <p:pic>
        <p:nvPicPr>
          <p:cNvPr id="5" name="Picture 4"/>
          <p:cNvPicPr>
            <a:picLocks noChangeAspect="1"/>
          </p:cNvPicPr>
          <p:nvPr/>
        </p:nvPicPr>
        <p:blipFill>
          <a:blip r:embed="rId3"/>
          <a:stretch>
            <a:fillRect/>
          </a:stretch>
        </p:blipFill>
        <p:spPr>
          <a:xfrm>
            <a:off x="18453755" y="9704943"/>
            <a:ext cx="1171575" cy="885825"/>
          </a:xfrm>
          <a:prstGeom prst="rect">
            <a:avLst/>
          </a:prstGeom>
        </p:spPr>
      </p:pic>
    </p:spTree>
    <p:extLst>
      <p:ext uri="{BB962C8B-B14F-4D97-AF65-F5344CB8AC3E}">
        <p14:creationId xmlns:p14="http://schemas.microsoft.com/office/powerpoint/2010/main" val="3316607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6. Summary &amp; Next Steps</a:t>
            </a:r>
          </a:p>
        </p:txBody>
      </p:sp>
      <p:sp>
        <p:nvSpPr>
          <p:cNvPr id="4" name="TextBox 3"/>
          <p:cNvSpPr txBox="1"/>
          <p:nvPr/>
        </p:nvSpPr>
        <p:spPr>
          <a:xfrm>
            <a:off x="18475700"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20</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sp>
        <p:nvSpPr>
          <p:cNvPr id="6" name="Rectangle 3"/>
          <p:cNvSpPr txBox="1">
            <a:spLocks noChangeArrowheads="1"/>
          </p:cNvSpPr>
          <p:nvPr/>
        </p:nvSpPr>
        <p:spPr bwMode="auto">
          <a:xfrm>
            <a:off x="886882" y="764704"/>
            <a:ext cx="18690962" cy="8547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4320" marR="0" lvl="0" indent="-274320" algn="l" defTabSz="914400" rtl="0" eaLnBrk="1" fontAlgn="auto" latinLnBrk="0" hangingPunct="1">
              <a:lnSpc>
                <a:spcPct val="90000"/>
              </a:lnSpc>
              <a:spcBef>
                <a:spcPct val="20000"/>
              </a:spcBef>
              <a:spcAft>
                <a:spcPts val="0"/>
              </a:spcAft>
              <a:buClr>
                <a:srgbClr val="D470FC">
                  <a:lumMod val="75000"/>
                </a:srgbClr>
              </a:buClr>
              <a:buSzPct val="100000"/>
              <a:buFont typeface="Wingdings 2" pitchFamily="18" charset="2"/>
              <a:buNone/>
              <a:tabLst/>
              <a:defRPr/>
            </a:pPr>
            <a:endParaRPr kumimoji="0" lang="en-GB" sz="2400" b="1" i="0" u="none" strike="noStrike" kern="1200" cap="none" spc="0" normalizeH="0" baseline="0" noProof="0" dirty="0">
              <a:ln>
                <a:noFill/>
              </a:ln>
              <a:solidFill>
                <a:sysClr val="windowText" lastClr="000000"/>
              </a:solidFill>
              <a:effectLst/>
              <a:uLnTx/>
              <a:uFillTx/>
              <a:latin typeface="Calibri"/>
            </a:endParaRPr>
          </a:p>
          <a:p>
            <a:pPr marL="274320" marR="0" lvl="0" indent="-274320" algn="l" defTabSz="914400" rtl="0" eaLnBrk="1" fontAlgn="auto" latinLnBrk="0" hangingPunct="1">
              <a:lnSpc>
                <a:spcPct val="90000"/>
              </a:lnSpc>
              <a:spcBef>
                <a:spcPct val="20000"/>
              </a:spcBef>
              <a:spcAft>
                <a:spcPts val="0"/>
              </a:spcAft>
              <a:buClr>
                <a:srgbClr val="D470FC">
                  <a:lumMod val="75000"/>
                </a:srgbClr>
              </a:buClr>
              <a:buSzPct val="100000"/>
              <a:buFont typeface="Wingdings 2" pitchFamily="18" charset="2"/>
              <a:buNone/>
              <a:tabLst/>
              <a:defRPr/>
            </a:pPr>
            <a:r>
              <a:rPr kumimoji="0" lang="en-GB" sz="24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1.	</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Subject to WAO completion of their Audit Review Work and Opinion:</a:t>
            </a:r>
          </a:p>
          <a:p>
            <a:pPr marL="274320" marR="0" lvl="0" indent="-274320" algn="l" defTabSz="914400" rtl="0" eaLnBrk="1" fontAlgn="auto" latinLnBrk="0" hangingPunct="1">
              <a:lnSpc>
                <a:spcPct val="90000"/>
              </a:lnSpc>
              <a:spcBef>
                <a:spcPct val="20000"/>
              </a:spcBef>
              <a:spcAft>
                <a:spcPts val="0"/>
              </a:spcAft>
              <a:buClr>
                <a:srgbClr val="D470FC">
                  <a:lumMod val="75000"/>
                </a:srgbClr>
              </a:buClr>
              <a:buSzPct val="100000"/>
              <a:buFont typeface="Wingdings 2" pitchFamily="18" charset="2"/>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9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The Health Board met </a:t>
            </a:r>
            <a:r>
              <a:rPr lang="en-GB" sz="2400" b="1" dirty="0">
                <a:solidFill>
                  <a:sysClr val="windowText" lastClr="000000"/>
                </a:solidFill>
                <a:latin typeface="Arial" panose="020B0604020202020204" pitchFamily="34" charset="0"/>
                <a:cs typeface="Arial" panose="020B0604020202020204" pitchFamily="34" charset="0"/>
              </a:rPr>
              <a:t>two</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financial targets:</a:t>
            </a:r>
          </a:p>
          <a:p>
            <a:pPr marL="274320" marR="0" lvl="0" indent="-274320" algn="l" defTabSz="914400" rtl="0" eaLnBrk="1" fontAlgn="auto" latinLnBrk="0" hangingPunct="1">
              <a:lnSpc>
                <a:spcPct val="90000"/>
              </a:lnSpc>
              <a:spcBef>
                <a:spcPct val="20000"/>
              </a:spcBef>
              <a:spcAft>
                <a:spcPts val="0"/>
              </a:spcAft>
              <a:buClr>
                <a:srgbClr val="D6ECFF">
                  <a:lumMod val="50000"/>
                </a:srgbClr>
              </a:buClr>
              <a:buSzPct val="100000"/>
              <a:buFont typeface="Arial" charset="0"/>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525463" marR="0" lvl="2" indent="-342900" algn="l" defTabSz="914400" rtl="0" eaLnBrk="0" fontAlgn="base" latinLnBrk="0" hangingPunct="0">
              <a:lnSpc>
                <a:spcPct val="100000"/>
              </a:lnSpc>
              <a:spcBef>
                <a:spcPct val="20000"/>
              </a:spcBef>
              <a:spcAft>
                <a:spcPct val="0"/>
              </a:spcAft>
              <a:buClr>
                <a:srgbClr val="00B050"/>
              </a:buClr>
              <a:buSzTx/>
              <a:buFont typeface="Wingdings" panose="05000000000000000000" pitchFamily="2" charset="2"/>
              <a:buChar char="ü"/>
              <a:tabLst/>
              <a:defRPr/>
            </a:pPr>
            <a:r>
              <a:rPr kumimoji="0" lang="en-GB" b="1" i="0" u="non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Capital Resource  Performance		</a:t>
            </a:r>
            <a:r>
              <a:rPr kumimoji="0" lang="en-GB"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X  </a:t>
            </a:r>
            <a:r>
              <a:rPr kumimoji="0" lang="en-GB" b="1" i="0" u="non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   </a:t>
            </a:r>
            <a:r>
              <a:rPr kumimoji="0" lang="en-GB"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Revenue Resource Performance</a:t>
            </a:r>
          </a:p>
          <a:p>
            <a:pPr marL="525463" lvl="2" indent="-342900" defTabSz="914400">
              <a:buClr>
                <a:srgbClr val="00B050"/>
              </a:buClr>
              <a:buFont typeface="Wingdings" panose="05000000000000000000" pitchFamily="2" charset="2"/>
              <a:buChar char="ü"/>
              <a:defRPr/>
            </a:pPr>
            <a:r>
              <a:rPr lang="en-GB" b="1" dirty="0">
                <a:solidFill>
                  <a:srgbClr val="00B050"/>
                </a:solidFill>
                <a:latin typeface="Arial" panose="020B0604020202020204" pitchFamily="34" charset="0"/>
                <a:cs typeface="Arial" panose="020B0604020202020204" pitchFamily="34" charset="0"/>
              </a:rPr>
              <a:t>Public Sector Payment Policy		        	</a:t>
            </a:r>
            <a:r>
              <a:rPr lang="en-GB" b="1" dirty="0">
                <a:solidFill>
                  <a:srgbClr val="FF0000"/>
                </a:solidFill>
                <a:latin typeface="Arial" panose="020B0604020202020204" pitchFamily="34" charset="0"/>
                <a:cs typeface="Arial" panose="020B0604020202020204" pitchFamily="34" charset="0"/>
              </a:rPr>
              <a:t>X     3 Year Approved IMTP</a:t>
            </a:r>
            <a:r>
              <a:rPr kumimoji="0" lang="en-GB" b="1" i="0" u="non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   </a:t>
            </a:r>
            <a:r>
              <a:rPr kumimoji="0" lang="en-GB"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 </a:t>
            </a:r>
            <a:r>
              <a:rPr kumimoji="0" lang="en-GB" b="1" i="0" u="none" kern="1200" cap="none" spc="0" normalizeH="0" baseline="0" noProof="0" dirty="0">
                <a:ln>
                  <a:noFill/>
                </a:ln>
                <a:solidFill>
                  <a:srgbClr val="D6ECFF">
                    <a:lumMod val="50000"/>
                  </a:srgbClr>
                </a:solidFill>
                <a:effectLst/>
                <a:uLnTx/>
                <a:uFillTx/>
                <a:latin typeface="Arial" panose="020B0604020202020204" pitchFamily="34" charset="0"/>
                <a:cs typeface="Arial" panose="020B0604020202020204" pitchFamily="34" charset="0"/>
              </a:rPr>
              <a:t>  </a:t>
            </a:r>
          </a:p>
          <a:p>
            <a:pPr marL="182563" lvl="2" indent="0" defTabSz="914400">
              <a:buClr>
                <a:srgbClr val="00B050"/>
              </a:buClr>
              <a:buNone/>
              <a:defRPr/>
            </a:pPr>
            <a:r>
              <a:rPr kumimoji="0" lang="en-GB" b="1" i="0" u="none" kern="1200" cap="none" spc="0" normalizeH="0" baseline="0" noProof="0" dirty="0">
                <a:ln>
                  <a:noFill/>
                </a:ln>
                <a:solidFill>
                  <a:srgbClr val="D6ECFF">
                    <a:lumMod val="50000"/>
                  </a:srgbClr>
                </a:solidFill>
                <a:effectLst/>
                <a:uLnTx/>
                <a:uFillTx/>
                <a:latin typeface="Arial" panose="020B0604020202020204" pitchFamily="34" charset="0"/>
                <a:cs typeface="Arial" panose="020B0604020202020204" pitchFamily="34" charset="0"/>
              </a:rPr>
              <a:t>   		</a:t>
            </a:r>
            <a:endParaRPr kumimoji="0" lang="en-GB" b="1" i="0" u="non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2.	Income &amp; Expenditure has been analysed over the main headings, with key variances between the 2 years explained. </a:t>
            </a:r>
          </a:p>
          <a:p>
            <a:pPr marL="674370" marR="0" lvl="1"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endParaRPr kumimoji="0" lang="en-GB" sz="2400"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3.	Meeting of Audit Committee on </a:t>
            </a:r>
            <a:r>
              <a:rPr lang="en-GB" sz="2400" b="1" dirty="0">
                <a:solidFill>
                  <a:sysClr val="windowText" lastClr="000000"/>
                </a:solidFill>
                <a:latin typeface="Arial" panose="020B0604020202020204" pitchFamily="34" charset="0"/>
                <a:cs typeface="Arial" panose="020B0604020202020204" pitchFamily="34" charset="0"/>
              </a:rPr>
              <a:t>Thursday</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11</a:t>
            </a:r>
            <a:r>
              <a:rPr kumimoji="0" lang="en-GB" sz="2400" b="1" i="0" u="none" kern="1200" cap="none" spc="0" normalizeH="0" baseline="30000" noProof="0" dirty="0">
                <a:ln>
                  <a:noFill/>
                </a:ln>
                <a:solidFill>
                  <a:sysClr val="windowText" lastClr="000000"/>
                </a:solidFill>
                <a:effectLst/>
                <a:uLnTx/>
                <a:uFillTx/>
                <a:latin typeface="Arial" panose="020B0604020202020204" pitchFamily="34" charset="0"/>
                <a:cs typeface="Arial" panose="020B0604020202020204" pitchFamily="34" charset="0"/>
              </a:rPr>
              <a:t>th</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July 2024 to review the Audited Accounts &amp; receive the ISA 260 Report from Wales Audit Office.</a:t>
            </a: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Wingdings" pitchFamily="2" charset="2"/>
              <a:buChar char="v"/>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lvl="0" indent="-274320" defTabSz="914400" eaLnBrk="1" fontAlgn="auto" hangingPunct="1">
              <a:spcAft>
                <a:spcPts val="0"/>
              </a:spcAft>
              <a:buClr>
                <a:srgbClr val="D6ECFF">
                  <a:lumMod val="50000"/>
                </a:srgbClr>
              </a:buClr>
              <a:buSzPct val="100000"/>
              <a:buNone/>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4.	Meeting of the Health Board on </a:t>
            </a:r>
            <a:r>
              <a:rPr lang="en-GB" sz="2400" b="1" dirty="0">
                <a:solidFill>
                  <a:sysClr val="windowText" lastClr="000000"/>
                </a:solidFill>
                <a:latin typeface="Arial" panose="020B0604020202020204" pitchFamily="34" charset="0"/>
                <a:cs typeface="Arial" panose="020B0604020202020204" pitchFamily="34" charset="0"/>
              </a:rPr>
              <a:t>Thursday,  11</a:t>
            </a:r>
            <a:r>
              <a:rPr lang="en-GB" sz="2400" b="1" baseline="30000" dirty="0">
                <a:solidFill>
                  <a:sysClr val="windowText" lastClr="000000"/>
                </a:solidFill>
                <a:latin typeface="Arial" panose="020B0604020202020204" pitchFamily="34" charset="0"/>
                <a:cs typeface="Arial" panose="020B0604020202020204" pitchFamily="34" charset="0"/>
              </a:rPr>
              <a:t>th</a:t>
            </a:r>
            <a:r>
              <a:rPr lang="en-GB" sz="2400" b="1" dirty="0">
                <a:solidFill>
                  <a:sysClr val="windowText" lastClr="000000"/>
                </a:solidFill>
                <a:latin typeface="Arial" panose="020B0604020202020204" pitchFamily="34" charset="0"/>
                <a:cs typeface="Arial" panose="020B0604020202020204" pitchFamily="34" charset="0"/>
              </a:rPr>
              <a:t> July 2024 to </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adopt Audited Accounts. </a:t>
            </a:r>
          </a:p>
          <a:p>
            <a:pPr marL="0" marR="0" lvl="0" indent="0" algn="l" defTabSz="914400" rtl="0" eaLnBrk="1" fontAlgn="auto" latinLnBrk="0" hangingPunct="1">
              <a:lnSpc>
                <a:spcPct val="100000"/>
              </a:lnSpc>
              <a:spcBef>
                <a:spcPct val="20000"/>
              </a:spcBef>
              <a:spcAft>
                <a:spcPts val="0"/>
              </a:spcAft>
              <a:buClr>
                <a:srgbClr val="D6ECFF">
                  <a:lumMod val="50000"/>
                </a:srgbClr>
              </a:buClr>
              <a:buSzPct val="100000"/>
              <a:buFont typeface="Arial" panose="020B0604020202020204" pitchFamily="34" charset="0"/>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5.	Submission of Audited Accounts to Welsh Government on Monday, 15</a:t>
            </a:r>
            <a:r>
              <a:rPr kumimoji="0" lang="en-GB" sz="2400" b="1" i="0" u="none" kern="1200" cap="none" spc="0" normalizeH="0" baseline="30000" noProof="0" dirty="0">
                <a:ln>
                  <a:noFill/>
                </a:ln>
                <a:solidFill>
                  <a:sysClr val="windowText" lastClr="000000"/>
                </a:solidFill>
                <a:effectLst/>
                <a:uLnTx/>
                <a:uFillTx/>
                <a:latin typeface="Arial" panose="020B0604020202020204" pitchFamily="34" charset="0"/>
                <a:cs typeface="Arial" panose="020B0604020202020204" pitchFamily="34" charset="0"/>
              </a:rPr>
              <a:t>th</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July 2024.</a:t>
            </a: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Wingdings" pitchFamily="2" charset="2"/>
              <a:buChar char="v"/>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6.	Auditor General for Wales Opinion &amp; Sign Off </a:t>
            </a:r>
            <a:r>
              <a:rPr lang="en-GB" sz="2400" b="1" dirty="0">
                <a:solidFill>
                  <a:sysClr val="windowText" lastClr="000000"/>
                </a:solidFill>
                <a:latin typeface="Arial" panose="020B0604020202020204" pitchFamily="34" charset="0"/>
                <a:cs typeface="Arial" panose="020B0604020202020204" pitchFamily="34" charset="0"/>
              </a:rPr>
              <a:t>- </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15</a:t>
            </a:r>
            <a:r>
              <a:rPr kumimoji="0" lang="en-GB" sz="2400" b="1" i="0" u="none" kern="1200" cap="none" spc="0" normalizeH="0" baseline="30000" noProof="0" dirty="0">
                <a:ln>
                  <a:noFill/>
                </a:ln>
                <a:solidFill>
                  <a:sysClr val="windowText" lastClr="000000"/>
                </a:solidFill>
                <a:effectLst/>
                <a:uLnTx/>
                <a:uFillTx/>
                <a:latin typeface="Arial" panose="020B0604020202020204" pitchFamily="34" charset="0"/>
                <a:cs typeface="Arial" panose="020B0604020202020204" pitchFamily="34" charset="0"/>
              </a:rPr>
              <a:t>th</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July 2024.</a:t>
            </a:r>
            <a:endParaRPr kumimoji="0" lang="en-GB" sz="2400"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Wingdings" pitchFamily="2" charset="2"/>
              <a:buChar char="v"/>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7.	Accounts laid before the Senedd is planned – tbc</a:t>
            </a:r>
            <a:endParaRPr kumimoji="0" lang="en-GB" sz="2400"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8.	Accounts included within the Annual Report issued at Health Board AGM </a:t>
            </a:r>
            <a:r>
              <a:rPr lang="en-GB" sz="2400" b="1" dirty="0">
                <a:solidFill>
                  <a:sysClr val="windowText" lastClr="000000"/>
                </a:solidFill>
                <a:latin typeface="Arial" panose="020B0604020202020204" pitchFamily="34" charset="0"/>
                <a:cs typeface="Arial" panose="020B0604020202020204" pitchFamily="34" charset="0"/>
              </a:rPr>
              <a:t>- tbc</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p>
          <a:p>
            <a:pPr marL="674370" marR="0" lvl="1" indent="-274320" algn="l" defTabSz="914400" rtl="0" eaLnBrk="1" fontAlgn="auto" latinLnBrk="0" hangingPunct="1">
              <a:lnSpc>
                <a:spcPct val="100000"/>
              </a:lnSpc>
              <a:spcBef>
                <a:spcPct val="20000"/>
              </a:spcBef>
              <a:spcAft>
                <a:spcPts val="0"/>
              </a:spcAft>
              <a:buClr>
                <a:srgbClr val="D6ECFF">
                  <a:lumMod val="50000"/>
                </a:srgbClr>
              </a:buClr>
              <a:buSzPct val="100000"/>
              <a:buFont typeface="Wingdings" pitchFamily="2" charset="2"/>
              <a:buChar char="§"/>
              <a:tabLst/>
              <a:defRPr/>
            </a:pPr>
            <a:endParaRPr kumimoji="0" lang="en-GB" sz="2400" b="1" i="0" u="none" strike="noStrike" kern="1200" cap="none" spc="0" normalizeH="0" baseline="0" noProof="0" dirty="0">
              <a:ln>
                <a:noFill/>
              </a:ln>
              <a:solidFill>
                <a:sysClr val="windowText" lastClr="000000"/>
              </a:solidFill>
              <a:effectLst/>
              <a:uLnTx/>
              <a:uFillTx/>
              <a:latin typeface="Calibri"/>
            </a:endParaRPr>
          </a:p>
          <a:p>
            <a:pPr marL="674370" marR="0" lvl="1" indent="-274320" algn="l" defTabSz="914400" rtl="0" eaLnBrk="1" fontAlgn="auto" latinLnBrk="0" hangingPunct="1">
              <a:lnSpc>
                <a:spcPct val="100000"/>
              </a:lnSpc>
              <a:spcBef>
                <a:spcPct val="20000"/>
              </a:spcBef>
              <a:spcAft>
                <a:spcPts val="0"/>
              </a:spcAft>
              <a:buClr>
                <a:srgbClr val="D6ECFF">
                  <a:lumMod val="50000"/>
                </a:srgbClr>
              </a:buClr>
              <a:buSzPct val="100000"/>
              <a:buFont typeface="Wingdings" pitchFamily="2" charset="2"/>
              <a:buChar char="v"/>
              <a:tabLst/>
              <a:defRPr/>
            </a:pPr>
            <a:endParaRPr kumimoji="0" lang="en-GB" sz="2400" b="1" i="0" u="none" strike="noStrike" kern="1200" cap="none" spc="0" normalizeH="0" baseline="0" noProof="0" dirty="0">
              <a:ln>
                <a:noFill/>
              </a:ln>
              <a:solidFill>
                <a:sysClr val="windowText" lastClr="000000"/>
              </a:solidFill>
              <a:effectLst/>
              <a:uLnTx/>
              <a:uFillTx/>
              <a:latin typeface="Calibri"/>
            </a:endParaRPr>
          </a:p>
          <a:p>
            <a:pPr marL="274320" marR="0" lvl="0" indent="-274320" algn="l" defTabSz="914400" rtl="0" eaLnBrk="1" fontAlgn="auto" latinLnBrk="0" hangingPunct="1">
              <a:lnSpc>
                <a:spcPct val="100000"/>
              </a:lnSpc>
              <a:spcBef>
                <a:spcPct val="20000"/>
              </a:spcBef>
              <a:spcAft>
                <a:spcPts val="0"/>
              </a:spcAft>
              <a:buClr>
                <a:srgbClr val="00B050"/>
              </a:buClr>
              <a:buSzPct val="100000"/>
              <a:buFont typeface="Wingdings" pitchFamily="2" charset="2"/>
              <a:buChar char="v"/>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2" pitchFamily="18" charset="2"/>
              <a:buNone/>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90000"/>
              </a:lnSpc>
              <a:spcBef>
                <a:spcPct val="20000"/>
              </a:spcBef>
              <a:spcAft>
                <a:spcPts val="0"/>
              </a:spcAft>
              <a:buClr>
                <a:srgbClr val="D470FC">
                  <a:lumMod val="60000"/>
                  <a:lumOff val="40000"/>
                </a:srgbClr>
              </a:buClr>
              <a:buSzPct val="100000"/>
              <a:buFont typeface="Wingdings 2"/>
              <a:buChar char=""/>
              <a:tabLst/>
              <a:defRPr/>
            </a:pPr>
            <a:endParaRPr kumimoji="0" lang="en-GB" sz="2000" b="1" i="0" u="none" strike="noStrike" kern="1200" cap="none" spc="0" normalizeH="0" baseline="0" noProof="0" dirty="0">
              <a:ln>
                <a:noFill/>
              </a:ln>
              <a:solidFill>
                <a:srgbClr val="4E5B6F">
                  <a:lumMod val="50000"/>
                </a:srgbClr>
              </a:solidFill>
              <a:effectLst/>
              <a:uLnTx/>
              <a:uFillTx/>
              <a:latin typeface="Calibri"/>
              <a:ea typeface="+mn-ea"/>
              <a:cs typeface="+mn-cs"/>
            </a:endParaRPr>
          </a:p>
          <a:p>
            <a:pPr marL="274320" marR="0" lvl="0" indent="-274320" algn="l" defTabSz="914400" rtl="0" eaLnBrk="1" fontAlgn="auto" latinLnBrk="0" hangingPunct="1">
              <a:lnSpc>
                <a:spcPct val="90000"/>
              </a:lnSpc>
              <a:spcBef>
                <a:spcPct val="20000"/>
              </a:spcBef>
              <a:spcAft>
                <a:spcPts val="0"/>
              </a:spcAft>
              <a:buClr>
                <a:srgbClr val="D470FC">
                  <a:lumMod val="60000"/>
                  <a:lumOff val="40000"/>
                </a:srgbClr>
              </a:buClr>
              <a:buSzPct val="100000"/>
              <a:buFont typeface="Wingdings" pitchFamily="2" charset="2"/>
              <a:buNone/>
              <a:tabLst/>
              <a:defRPr/>
            </a:pPr>
            <a:endParaRPr kumimoji="0" lang="en-GB" sz="2000" b="1" i="0" u="none" strike="noStrike" kern="1200" cap="none" spc="0" normalizeH="0" baseline="0" noProof="0" dirty="0">
              <a:ln>
                <a:noFill/>
              </a:ln>
              <a:solidFill>
                <a:srgbClr val="4E5B6F">
                  <a:lumMod val="50000"/>
                </a:srgbClr>
              </a:solidFill>
              <a:effectLst/>
              <a:uLnTx/>
              <a:uFillTx/>
              <a:latin typeface="Calibri"/>
              <a:ea typeface="+mn-ea"/>
              <a:cs typeface="+mn-cs"/>
            </a:endParaRPr>
          </a:p>
        </p:txBody>
      </p:sp>
    </p:spTree>
    <p:extLst>
      <p:ext uri="{BB962C8B-B14F-4D97-AF65-F5344CB8AC3E}">
        <p14:creationId xmlns:p14="http://schemas.microsoft.com/office/powerpoint/2010/main" val="1191028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F4E8A8F4-23FF-A8EC-EB56-1F6CC21AE643}"/>
              </a:ext>
            </a:extLst>
          </p:cNvPr>
          <p:cNvSpPr>
            <a:spLocks noGrp="1"/>
          </p:cNvSpPr>
          <p:nvPr>
            <p:ph type="body" sz="quarter" idx="10"/>
          </p:nvPr>
        </p:nvSpPr>
        <p:spPr/>
        <p:txBody>
          <a:bodyPr/>
          <a:lstStyle/>
          <a:p>
            <a:endParaRPr lang="pt-BR"/>
          </a:p>
        </p:txBody>
      </p:sp>
    </p:spTree>
    <p:extLst>
      <p:ext uri="{BB962C8B-B14F-4D97-AF65-F5344CB8AC3E}">
        <p14:creationId xmlns:p14="http://schemas.microsoft.com/office/powerpoint/2010/main" val="4235329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0638"/>
            <a:ext cx="20105688" cy="609600"/>
          </a:xfrm>
          <a:solidFill>
            <a:schemeClr val="tx2">
              <a:lumMod val="40000"/>
              <a:lumOff val="60000"/>
            </a:schemeClr>
          </a:solidFill>
        </p:spPr>
        <p:txBody>
          <a:bodyPr/>
          <a:lstStyle/>
          <a:p>
            <a:r>
              <a:rPr lang="pt-BR" dirty="0"/>
              <a:t>1. Financial Context of the 2023/24 Year</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756444" y="1158875"/>
            <a:ext cx="17409186" cy="8001000"/>
          </a:xfrm>
        </p:spPr>
        <p:txBody>
          <a:bodyPr/>
          <a:lstStyle/>
          <a:p>
            <a:pPr marL="285750" indent="-285750">
              <a:buFont typeface="Arial" panose="020B0604020202020204" pitchFamily="34" charset="0"/>
              <a:buChar char="•"/>
            </a:pPr>
            <a:r>
              <a:rPr lang="pt-BR" sz="2400" dirty="0"/>
              <a:t>On 31st May 2023 the HB submitted a revised annual plan, a summary is provided in the table below:</a:t>
            </a:r>
          </a:p>
          <a:p>
            <a:endParaRPr lang="pt-BR" sz="2400" dirty="0"/>
          </a:p>
          <a:p>
            <a:endParaRPr lang="pt-BR" sz="2400" dirty="0"/>
          </a:p>
          <a:p>
            <a:endParaRPr lang="pt-BR" sz="2400" dirty="0"/>
          </a:p>
          <a:p>
            <a:endParaRPr lang="pt-BR" sz="2400" dirty="0"/>
          </a:p>
          <a:p>
            <a:endParaRPr lang="pt-BR" sz="2400" dirty="0"/>
          </a:p>
          <a:p>
            <a:endParaRPr lang="pt-BR" sz="2400" dirty="0"/>
          </a:p>
          <a:p>
            <a:endParaRPr lang="pt-BR" sz="2400" dirty="0"/>
          </a:p>
          <a:p>
            <a:pPr marL="285750" indent="-285750">
              <a:buFont typeface="Arial" panose="020B0604020202020204" pitchFamily="34" charset="0"/>
              <a:buChar char="•"/>
            </a:pPr>
            <a:r>
              <a:rPr lang="pt-BR" sz="2400" dirty="0"/>
              <a:t>During August 2023 all HB’s were asked to identify options to reduce plans by 10%, 20% and 30% as there was insufficient funding in NHS Wales to support the planned deficits. At the same work time, commenced across all areas of </a:t>
            </a:r>
            <a:r>
              <a:rPr lang="en-GB" sz="2400" dirty="0"/>
              <a:t>Welsh Government and in October significant additional funding was finalised, of which SB received £60.8m for 2023/24, and the revised positon is summarised in the table below: </a:t>
            </a:r>
          </a:p>
          <a:p>
            <a:r>
              <a:rPr lang="en-GB" sz="2400" dirty="0"/>
              <a:t>	</a:t>
            </a:r>
          </a:p>
          <a:p>
            <a:r>
              <a:rPr lang="en-GB" sz="2400" dirty="0"/>
              <a:t>	</a:t>
            </a:r>
          </a:p>
          <a:p>
            <a:endParaRPr lang="en-GB" sz="2400" dirty="0"/>
          </a:p>
          <a:p>
            <a:endParaRPr lang="en-GB" sz="2400" dirty="0"/>
          </a:p>
          <a:p>
            <a:endParaRPr lang="en-GB" sz="2400" dirty="0"/>
          </a:p>
          <a:p>
            <a:pPr marL="285750" indent="-285750">
              <a:buFont typeface="Arial" panose="020B0604020202020204" pitchFamily="34" charset="0"/>
              <a:buChar char="•"/>
            </a:pPr>
            <a:r>
              <a:rPr lang="en-GB" sz="2400" dirty="0"/>
              <a:t>Following receipt of the additional funding the HB was required to deliver a control total for 2023/24 of </a:t>
            </a:r>
            <a:r>
              <a:rPr lang="en-GB" sz="2400" b="1" dirty="0"/>
              <a:t>£17.1m</a:t>
            </a:r>
            <a:r>
              <a:rPr lang="en-GB" sz="2400" dirty="0"/>
              <a:t>.</a:t>
            </a:r>
          </a:p>
          <a:p>
            <a:pPr marL="285750" indent="-285750">
              <a:buFont typeface="Arial" panose="020B0604020202020204" pitchFamily="34" charset="0"/>
              <a:buChar char="•"/>
            </a:pPr>
            <a:endParaRPr lang="pt-BR" dirty="0"/>
          </a:p>
        </p:txBody>
      </p:sp>
      <p:sp>
        <p:nvSpPr>
          <p:cNvPr id="4" name="TextBox 3"/>
          <p:cNvSpPr txBox="1"/>
          <p:nvPr/>
        </p:nvSpPr>
        <p:spPr>
          <a:xfrm>
            <a:off x="18727421" y="10807700"/>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3</a:t>
            </a:r>
          </a:p>
        </p:txBody>
      </p:sp>
      <p:pic>
        <p:nvPicPr>
          <p:cNvPr id="5" name="Picture 4"/>
          <p:cNvPicPr>
            <a:picLocks noChangeAspect="1"/>
          </p:cNvPicPr>
          <p:nvPr/>
        </p:nvPicPr>
        <p:blipFill>
          <a:blip r:embed="rId3"/>
          <a:stretch>
            <a:fillRect/>
          </a:stretch>
        </p:blipFill>
        <p:spPr>
          <a:xfrm>
            <a:off x="18663444" y="9921875"/>
            <a:ext cx="1171575" cy="885825"/>
          </a:xfrm>
          <a:prstGeom prst="rect">
            <a:avLst/>
          </a:prstGeom>
        </p:spPr>
      </p:pic>
      <p:pic>
        <p:nvPicPr>
          <p:cNvPr id="7" name="Picture 6"/>
          <p:cNvPicPr>
            <a:picLocks noChangeAspect="1"/>
          </p:cNvPicPr>
          <p:nvPr/>
        </p:nvPicPr>
        <p:blipFill>
          <a:blip r:embed="rId4"/>
          <a:stretch>
            <a:fillRect/>
          </a:stretch>
        </p:blipFill>
        <p:spPr>
          <a:xfrm>
            <a:off x="1318894" y="1692275"/>
            <a:ext cx="8048150" cy="3048000"/>
          </a:xfrm>
          <a:prstGeom prst="rect">
            <a:avLst/>
          </a:prstGeom>
        </p:spPr>
      </p:pic>
      <p:pic>
        <p:nvPicPr>
          <p:cNvPr id="6" name="Picture 5"/>
          <p:cNvPicPr>
            <a:picLocks noChangeAspect="1"/>
          </p:cNvPicPr>
          <p:nvPr/>
        </p:nvPicPr>
        <p:blipFill>
          <a:blip r:embed="rId5"/>
          <a:stretch>
            <a:fillRect/>
          </a:stretch>
        </p:blipFill>
        <p:spPr>
          <a:xfrm>
            <a:off x="1313338" y="6264275"/>
            <a:ext cx="8382000" cy="2133600"/>
          </a:xfrm>
          <a:prstGeom prst="rect">
            <a:avLst/>
          </a:prstGeom>
        </p:spPr>
      </p:pic>
    </p:spTree>
    <p:extLst>
      <p:ext uri="{BB962C8B-B14F-4D97-AF65-F5344CB8AC3E}">
        <p14:creationId xmlns:p14="http://schemas.microsoft.com/office/powerpoint/2010/main" val="2148591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1112"/>
            <a:ext cx="20105688" cy="609600"/>
          </a:xfrm>
          <a:solidFill>
            <a:schemeClr val="tx2">
              <a:lumMod val="40000"/>
              <a:lumOff val="60000"/>
            </a:schemeClr>
          </a:solidFill>
        </p:spPr>
        <p:txBody>
          <a:bodyPr/>
          <a:lstStyle/>
          <a:p>
            <a:r>
              <a:rPr lang="pt-BR" dirty="0"/>
              <a:t>2. Performance Against Financial Targets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832644" y="1006475"/>
            <a:ext cx="17409186" cy="1981200"/>
          </a:xfrm>
        </p:spPr>
        <p:txBody>
          <a:bodyPr/>
          <a:lstStyle/>
          <a:p>
            <a:r>
              <a:rPr lang="pt-BR" sz="2800" dirty="0">
                <a:solidFill>
                  <a:srgbClr val="1F355E"/>
                </a:solidFill>
                <a:latin typeface="Arial Black" panose="020B0A04020102020204" pitchFamily="34" charset="0"/>
                <a:cs typeface="+mn-cs"/>
              </a:rPr>
              <a:t>Taken from Note 2.1 (Page 27)</a:t>
            </a:r>
          </a:p>
          <a:p>
            <a:pPr marL="742950" indent="-742950">
              <a:buAutoNum type="arabicPeriod"/>
            </a:pPr>
            <a:r>
              <a:rPr lang="pt-BR" sz="3600" dirty="0">
                <a:solidFill>
                  <a:srgbClr val="1F355E"/>
                </a:solidFill>
                <a:latin typeface="Arial Black" panose="020B0A04020102020204" pitchFamily="34" charset="0"/>
                <a:cs typeface="+mn-cs"/>
              </a:rPr>
              <a:t>Revenue Resource Performance (Statutory)</a:t>
            </a:r>
            <a:endParaRPr lang="pt-BR" sz="2800" dirty="0">
              <a:solidFill>
                <a:srgbClr val="1F355E"/>
              </a:solidFill>
              <a:latin typeface="Arial Black" panose="020B0A04020102020204" pitchFamily="34" charset="0"/>
              <a:cs typeface="+mn-cs"/>
            </a:endParaRPr>
          </a:p>
          <a:p>
            <a:r>
              <a:rPr lang="pt-BR" sz="2800" dirty="0">
                <a:solidFill>
                  <a:srgbClr val="1F355E"/>
                </a:solidFill>
                <a:latin typeface="Arial Black" panose="020B0A04020102020204" pitchFamily="34" charset="0"/>
                <a:cs typeface="+mn-cs"/>
              </a:rPr>
              <a:t>From 1st April 2014, Health Boards were required to ensure that expenditure does not exceed the aggregate of the funding alloted to it over a period of 3 financial years. </a:t>
            </a:r>
          </a:p>
        </p:txBody>
      </p:sp>
      <p:sp>
        <p:nvSpPr>
          <p:cNvPr id="4" name="TextBox 3"/>
          <p:cNvSpPr txBox="1"/>
          <p:nvPr/>
        </p:nvSpPr>
        <p:spPr>
          <a:xfrm>
            <a:off x="18658977" y="10607675"/>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4</a:t>
            </a:r>
          </a:p>
        </p:txBody>
      </p:sp>
      <p:sp>
        <p:nvSpPr>
          <p:cNvPr id="8" name="TextBox 7"/>
          <p:cNvSpPr txBox="1"/>
          <p:nvPr/>
        </p:nvSpPr>
        <p:spPr>
          <a:xfrm>
            <a:off x="4795044" y="9312275"/>
            <a:ext cx="13295627" cy="954107"/>
          </a:xfrm>
          <a:prstGeom prst="rect">
            <a:avLst/>
          </a:prstGeom>
          <a:solidFill>
            <a:schemeClr val="accent1">
              <a:lumMod val="40000"/>
              <a:lumOff val="60000"/>
            </a:schemeClr>
          </a:solidFill>
        </p:spPr>
        <p:txBody>
          <a:bodyPr wrap="none" rtlCol="0">
            <a:spAutoFit/>
          </a:bodyPr>
          <a:lstStyle/>
          <a:p>
            <a:r>
              <a:rPr lang="en-GB" sz="2800" dirty="0">
                <a:solidFill>
                  <a:srgbClr val="CE3636"/>
                </a:solidFill>
                <a:latin typeface="Arial" panose="020B0604020202020204" pitchFamily="34" charset="0"/>
                <a:cs typeface="Arial" panose="020B0604020202020204" pitchFamily="34" charset="0"/>
              </a:rPr>
              <a:t>Swansea Bay University Health Board has not met its financial duty to break-even </a:t>
            </a:r>
          </a:p>
          <a:p>
            <a:r>
              <a:rPr lang="en-GB" sz="2800" dirty="0">
                <a:solidFill>
                  <a:srgbClr val="CE3636"/>
                </a:solidFill>
                <a:latin typeface="Arial" panose="020B0604020202020204" pitchFamily="34" charset="0"/>
                <a:cs typeface="Arial" panose="020B0604020202020204" pitchFamily="34" charset="0"/>
              </a:rPr>
              <a:t>against its Revenue Resource Limit over the 3 years 2021-22 to 2023-24.</a:t>
            </a:r>
          </a:p>
        </p:txBody>
      </p:sp>
      <p:pic>
        <p:nvPicPr>
          <p:cNvPr id="5" name="Picture 4"/>
          <p:cNvPicPr>
            <a:picLocks noChangeAspect="1"/>
          </p:cNvPicPr>
          <p:nvPr/>
        </p:nvPicPr>
        <p:blipFill>
          <a:blip r:embed="rId3"/>
          <a:stretch>
            <a:fillRect/>
          </a:stretch>
        </p:blipFill>
        <p:spPr>
          <a:xfrm>
            <a:off x="18595000" y="9564072"/>
            <a:ext cx="1171575" cy="885825"/>
          </a:xfrm>
          <a:prstGeom prst="rect">
            <a:avLst/>
          </a:prstGeom>
        </p:spPr>
      </p:pic>
      <p:sp>
        <p:nvSpPr>
          <p:cNvPr id="7" name="Rectangle 6"/>
          <p:cNvSpPr/>
          <p:nvPr/>
        </p:nvSpPr>
        <p:spPr>
          <a:xfrm>
            <a:off x="17833000" y="4011186"/>
            <a:ext cx="1524000" cy="3170099"/>
          </a:xfrm>
          <a:prstGeom prst="rect">
            <a:avLst/>
          </a:prstGeom>
        </p:spPr>
        <p:txBody>
          <a:bodyPr wrap="square">
            <a:spAutoFit/>
          </a:bodyPr>
          <a:lstStyle/>
          <a:p>
            <a:pPr algn="ctr"/>
            <a:r>
              <a:rPr lang="en-GB" sz="20000" b="1" dirty="0">
                <a:solidFill>
                  <a:srgbClr val="FF0000"/>
                </a:solidFill>
              </a:rPr>
              <a:t>X</a:t>
            </a:r>
          </a:p>
        </p:txBody>
      </p:sp>
      <p:pic>
        <p:nvPicPr>
          <p:cNvPr id="9" name="Picture 8"/>
          <p:cNvPicPr>
            <a:picLocks noChangeAspect="1"/>
          </p:cNvPicPr>
          <p:nvPr/>
        </p:nvPicPr>
        <p:blipFill>
          <a:blip r:embed="rId4"/>
          <a:stretch>
            <a:fillRect/>
          </a:stretch>
        </p:blipFill>
        <p:spPr>
          <a:xfrm>
            <a:off x="832644" y="2987675"/>
            <a:ext cx="16840200" cy="6096000"/>
          </a:xfrm>
          <a:prstGeom prst="rect">
            <a:avLst/>
          </a:prstGeom>
        </p:spPr>
      </p:pic>
    </p:spTree>
    <p:extLst>
      <p:ext uri="{BB962C8B-B14F-4D97-AF65-F5344CB8AC3E}">
        <p14:creationId xmlns:p14="http://schemas.microsoft.com/office/powerpoint/2010/main" val="962522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9684" y="1270"/>
            <a:ext cx="20096004" cy="609600"/>
          </a:xfrm>
          <a:solidFill>
            <a:schemeClr val="tx2">
              <a:lumMod val="40000"/>
              <a:lumOff val="60000"/>
            </a:schemeClr>
          </a:solidFill>
        </p:spPr>
        <p:txBody>
          <a:bodyPr/>
          <a:lstStyle/>
          <a:p>
            <a:r>
              <a:rPr lang="pt-BR" dirty="0"/>
              <a:t>2. Performance Against Financial Targets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985044" y="930275"/>
            <a:ext cx="17409186" cy="1981200"/>
          </a:xfrm>
        </p:spPr>
        <p:txBody>
          <a:bodyPr/>
          <a:lstStyle/>
          <a:p>
            <a:r>
              <a:rPr lang="pt-BR" sz="2800" dirty="0">
                <a:solidFill>
                  <a:srgbClr val="1F355E"/>
                </a:solidFill>
                <a:latin typeface="Arial Black" panose="020B0A04020102020204" pitchFamily="34" charset="0"/>
                <a:cs typeface="+mn-cs"/>
              </a:rPr>
              <a:t>Taken from Note 2.2 (Page 27)</a:t>
            </a:r>
          </a:p>
          <a:p>
            <a:r>
              <a:rPr lang="pt-BR" sz="3600" dirty="0">
                <a:solidFill>
                  <a:srgbClr val="1F355E"/>
                </a:solidFill>
                <a:latin typeface="Arial Black" panose="020B0A04020102020204" pitchFamily="34" charset="0"/>
                <a:cs typeface="+mn-cs"/>
              </a:rPr>
              <a:t>2. Capital Resource Performance (Statutory)</a:t>
            </a:r>
          </a:p>
          <a:p>
            <a:r>
              <a:rPr lang="pt-BR" sz="2800" dirty="0">
                <a:solidFill>
                  <a:srgbClr val="1F355E"/>
                </a:solidFill>
                <a:latin typeface="Arial Black" panose="020B0A04020102020204" pitchFamily="34" charset="0"/>
                <a:cs typeface="+mn-cs"/>
              </a:rPr>
              <a:t>From 1st April 2014, Health Boards were required to ensure that expenditure does not exceed the aggregate of the funding alloted to it over a period of 3 financial years. </a:t>
            </a:r>
          </a:p>
        </p:txBody>
      </p:sp>
      <p:sp>
        <p:nvSpPr>
          <p:cNvPr id="4" name="TextBox 3"/>
          <p:cNvSpPr txBox="1"/>
          <p:nvPr/>
        </p:nvSpPr>
        <p:spPr>
          <a:xfrm>
            <a:off x="18734088" y="10607675"/>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5</a:t>
            </a:r>
          </a:p>
        </p:txBody>
      </p:sp>
      <p:sp>
        <p:nvSpPr>
          <p:cNvPr id="8" name="TextBox 7"/>
          <p:cNvSpPr txBox="1"/>
          <p:nvPr/>
        </p:nvSpPr>
        <p:spPr>
          <a:xfrm>
            <a:off x="4566444" y="9464675"/>
            <a:ext cx="13593786" cy="954107"/>
          </a:xfrm>
          <a:prstGeom prst="rect">
            <a:avLst/>
          </a:prstGeom>
          <a:solidFill>
            <a:schemeClr val="accent1">
              <a:lumMod val="40000"/>
              <a:lumOff val="60000"/>
            </a:schemeClr>
          </a:solidFill>
        </p:spPr>
        <p:txBody>
          <a:bodyPr wrap="none" rtlCol="0">
            <a:spAutoFit/>
          </a:bodyPr>
          <a:lstStyle/>
          <a:p>
            <a:r>
              <a:rPr lang="en-GB" sz="2800" b="1" dirty="0">
                <a:solidFill>
                  <a:schemeClr val="accent6">
                    <a:lumMod val="75000"/>
                  </a:schemeClr>
                </a:solidFill>
                <a:latin typeface="Arial" panose="020B0604020202020204" pitchFamily="34" charset="0"/>
                <a:cs typeface="Arial" panose="020B0604020202020204" pitchFamily="34" charset="0"/>
              </a:rPr>
              <a:t>Swansea Bay University Health Board has met its financial duty to break-even </a:t>
            </a:r>
          </a:p>
          <a:p>
            <a:r>
              <a:rPr lang="en-GB" sz="2800" b="1" dirty="0">
                <a:solidFill>
                  <a:schemeClr val="accent6">
                    <a:lumMod val="75000"/>
                  </a:schemeClr>
                </a:solidFill>
                <a:latin typeface="Arial" panose="020B0604020202020204" pitchFamily="34" charset="0"/>
                <a:cs typeface="Arial" panose="020B0604020202020204" pitchFamily="34" charset="0"/>
              </a:rPr>
              <a:t>against its Capital Resource Limit over the 3 years 2021-22 to 2023-24</a:t>
            </a:r>
            <a:r>
              <a:rPr lang="en-GB" sz="2800" dirty="0">
                <a:solidFill>
                  <a:schemeClr val="accent6">
                    <a:lumMod val="75000"/>
                  </a:schemeClr>
                </a:solidFill>
                <a:latin typeface="Arial" panose="020B0604020202020204" pitchFamily="34" charset="0"/>
                <a:cs typeface="Arial" panose="020B0604020202020204" pitchFamily="34" charset="0"/>
              </a:rPr>
              <a:t>.</a:t>
            </a:r>
          </a:p>
        </p:txBody>
      </p:sp>
      <p:pic>
        <p:nvPicPr>
          <p:cNvPr id="6" name="Picture 5"/>
          <p:cNvPicPr>
            <a:picLocks noChangeAspect="1"/>
          </p:cNvPicPr>
          <p:nvPr/>
        </p:nvPicPr>
        <p:blipFill>
          <a:blip r:embed="rId3"/>
          <a:stretch>
            <a:fillRect/>
          </a:stretch>
        </p:blipFill>
        <p:spPr>
          <a:xfrm>
            <a:off x="18739644" y="9533592"/>
            <a:ext cx="1171575" cy="885825"/>
          </a:xfrm>
          <a:prstGeom prst="rect">
            <a:avLst/>
          </a:prstGeom>
        </p:spPr>
      </p:pic>
      <p:pic>
        <p:nvPicPr>
          <p:cNvPr id="9" name="Picture 8"/>
          <p:cNvPicPr>
            <a:picLocks noChangeAspect="1"/>
          </p:cNvPicPr>
          <p:nvPr/>
        </p:nvPicPr>
        <p:blipFill>
          <a:blip r:embed="rId4"/>
          <a:stretch>
            <a:fillRect/>
          </a:stretch>
        </p:blipFill>
        <p:spPr>
          <a:xfrm>
            <a:off x="17520444" y="4359910"/>
            <a:ext cx="2095500" cy="2095500"/>
          </a:xfrm>
          <a:prstGeom prst="rect">
            <a:avLst/>
          </a:prstGeom>
        </p:spPr>
      </p:pic>
      <p:pic>
        <p:nvPicPr>
          <p:cNvPr id="7" name="Picture 6"/>
          <p:cNvPicPr>
            <a:picLocks noChangeAspect="1"/>
          </p:cNvPicPr>
          <p:nvPr/>
        </p:nvPicPr>
        <p:blipFill>
          <a:blip r:embed="rId5"/>
          <a:stretch>
            <a:fillRect/>
          </a:stretch>
        </p:blipFill>
        <p:spPr>
          <a:xfrm>
            <a:off x="1137444" y="2911475"/>
            <a:ext cx="16230600" cy="6096000"/>
          </a:xfrm>
          <a:prstGeom prst="rect">
            <a:avLst/>
          </a:prstGeom>
        </p:spPr>
      </p:pic>
    </p:spTree>
    <p:extLst>
      <p:ext uri="{BB962C8B-B14F-4D97-AF65-F5344CB8AC3E}">
        <p14:creationId xmlns:p14="http://schemas.microsoft.com/office/powerpoint/2010/main" val="4294813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1112"/>
            <a:ext cx="20105688" cy="609600"/>
          </a:xfrm>
          <a:solidFill>
            <a:schemeClr val="tx2">
              <a:lumMod val="40000"/>
              <a:lumOff val="60000"/>
            </a:schemeClr>
          </a:solidFill>
        </p:spPr>
        <p:txBody>
          <a:bodyPr/>
          <a:lstStyle/>
          <a:p>
            <a:r>
              <a:rPr lang="pt-BR" dirty="0"/>
              <a:t>2. Performance Against Financial Targets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756444" y="1006475"/>
            <a:ext cx="16383000" cy="7520465"/>
          </a:xfrm>
        </p:spPr>
        <p:txBody>
          <a:bodyPr/>
          <a:lstStyle/>
          <a:p>
            <a:r>
              <a:rPr lang="pt-BR" sz="2800" dirty="0">
                <a:solidFill>
                  <a:srgbClr val="1F355E"/>
                </a:solidFill>
                <a:latin typeface="Arial Black" panose="020B0A04020102020204" pitchFamily="34" charset="0"/>
                <a:cs typeface="+mn-cs"/>
              </a:rPr>
              <a:t>Taken from Note 2.3 (Page 28)</a:t>
            </a:r>
          </a:p>
          <a:p>
            <a:r>
              <a:rPr lang="pt-BR" sz="3600" dirty="0">
                <a:solidFill>
                  <a:srgbClr val="1F355E"/>
                </a:solidFill>
                <a:latin typeface="Arial Black" panose="020B0A04020102020204" pitchFamily="34" charset="0"/>
                <a:cs typeface="+mn-cs"/>
              </a:rPr>
              <a:t>3. Duty to Prepare a 3 Year Integrated Plan</a:t>
            </a:r>
          </a:p>
          <a:p>
            <a:pPr lvl="0" algn="just">
              <a:lnSpc>
                <a:spcPct val="100000"/>
              </a:lnSpc>
              <a:spcBef>
                <a:spcPts val="0"/>
              </a:spcBef>
              <a:defRPr/>
            </a:pPr>
            <a:r>
              <a:rPr lang="en-GB" sz="2800" dirty="0">
                <a:solidFill>
                  <a:schemeClr val="dk1"/>
                </a:solidFill>
              </a:rPr>
              <a:t>The NHS Wales Planning Framework for the period 2023-2026 issued to Health Boards (HBs) placed a requirement upon them to prepare and submit Integrated Medium Term Plans (IMTPs) to the Welsh Government which sets out its strategy for securing that it complies with its 'break even' duty, whilst improving the health of the people for whom it is responsible and the provision of healthcare to such people.</a:t>
            </a:r>
          </a:p>
          <a:p>
            <a:pPr algn="just"/>
            <a:r>
              <a:rPr lang="en-GB" sz="2800" dirty="0">
                <a:solidFill>
                  <a:schemeClr val="dk1"/>
                </a:solidFill>
              </a:rPr>
              <a:t>As the HB was unable to submit a balanced integrated medium-term plan in accordance with NHS Wales Planning Framework the Board submitted an Annual Plan for 2023-24 on 31</a:t>
            </a:r>
            <a:r>
              <a:rPr lang="en-GB" sz="2800" baseline="30000" dirty="0">
                <a:solidFill>
                  <a:schemeClr val="dk1"/>
                </a:solidFill>
              </a:rPr>
              <a:t>st</a:t>
            </a:r>
            <a:r>
              <a:rPr lang="en-GB" sz="2800" dirty="0">
                <a:solidFill>
                  <a:schemeClr val="dk1"/>
                </a:solidFill>
              </a:rPr>
              <a:t> March 2023. This plan did not include a break even position. A collective review of the 31</a:t>
            </a:r>
            <a:r>
              <a:rPr lang="en-GB" sz="2800" baseline="30000" dirty="0">
                <a:solidFill>
                  <a:schemeClr val="dk1"/>
                </a:solidFill>
              </a:rPr>
              <a:t>st</a:t>
            </a:r>
            <a:r>
              <a:rPr lang="en-GB" sz="2800" dirty="0">
                <a:solidFill>
                  <a:schemeClr val="dk1"/>
                </a:solidFill>
              </a:rPr>
              <a:t> March 2023 submission between HB and Welsh Governance was convened on 2</a:t>
            </a:r>
            <a:r>
              <a:rPr lang="en-GB" sz="2800" baseline="30000" dirty="0">
                <a:solidFill>
                  <a:schemeClr val="dk1"/>
                </a:solidFill>
              </a:rPr>
              <a:t>nd</a:t>
            </a:r>
            <a:r>
              <a:rPr lang="en-GB" sz="2800" dirty="0">
                <a:solidFill>
                  <a:schemeClr val="dk1"/>
                </a:solidFill>
              </a:rPr>
              <a:t> May, following which a revised Annual Plan was submitted on 31</a:t>
            </a:r>
            <a:r>
              <a:rPr lang="en-GB" sz="2800" baseline="30000" dirty="0">
                <a:solidFill>
                  <a:schemeClr val="dk1"/>
                </a:solidFill>
              </a:rPr>
              <a:t>st</a:t>
            </a:r>
            <a:r>
              <a:rPr lang="en-GB" sz="2800" dirty="0">
                <a:solidFill>
                  <a:schemeClr val="dk1"/>
                </a:solidFill>
              </a:rPr>
              <a:t> May 2023.</a:t>
            </a:r>
          </a:p>
          <a:p>
            <a:r>
              <a:rPr lang="en-GB" sz="2800" dirty="0">
                <a:solidFill>
                  <a:schemeClr val="dk1"/>
                </a:solidFill>
              </a:rPr>
              <a:t>The revised submission on 31</a:t>
            </a:r>
            <a:r>
              <a:rPr lang="en-GB" sz="2800" baseline="30000" dirty="0">
                <a:solidFill>
                  <a:schemeClr val="dk1"/>
                </a:solidFill>
              </a:rPr>
              <a:t>st</a:t>
            </a:r>
            <a:r>
              <a:rPr lang="en-GB" sz="2800" dirty="0">
                <a:solidFill>
                  <a:schemeClr val="dk1"/>
                </a:solidFill>
              </a:rPr>
              <a:t> May 2023 did not include a break even position and throughout 2023-24 the HB worked with WG to identify options to reduce the deficit annual plan. In October 2023 the Health Board received additional funding and a deficit ‘control total’ was set by WG for the LHB to achieve at 31</a:t>
            </a:r>
            <a:r>
              <a:rPr lang="en-GB" sz="2800" baseline="30000" dirty="0">
                <a:solidFill>
                  <a:schemeClr val="dk1"/>
                </a:solidFill>
              </a:rPr>
              <a:t>st </a:t>
            </a:r>
            <a:r>
              <a:rPr lang="en-GB" sz="2800" dirty="0">
                <a:solidFill>
                  <a:schemeClr val="dk1"/>
                </a:solidFill>
              </a:rPr>
              <a:t>March 2024.  </a:t>
            </a:r>
          </a:p>
          <a:p>
            <a:r>
              <a:rPr lang="en-GB" sz="2800" dirty="0">
                <a:solidFill>
                  <a:schemeClr val="dk1"/>
                </a:solidFill>
              </a:rPr>
              <a:t>The LHB has therefore been unable to meet its statutory duty to have an approved financial plan.</a:t>
            </a:r>
          </a:p>
          <a:p>
            <a:pPr>
              <a:lnSpc>
                <a:spcPct val="107000"/>
              </a:lnSpc>
              <a:spcAft>
                <a:spcPts val="800"/>
              </a:spcAft>
            </a:pPr>
            <a:endParaRPr lang="en-GB" sz="2800" dirty="0">
              <a:ea typeface="Calibri" panose="020F0502020204030204" pitchFamily="34" charset="0"/>
            </a:endParaRPr>
          </a:p>
          <a:p>
            <a:endParaRPr lang="pt-BR" sz="3600" dirty="0">
              <a:solidFill>
                <a:srgbClr val="1F355E"/>
              </a:solidFill>
              <a:latin typeface="Arial Black" panose="020B0A04020102020204" pitchFamily="34" charset="0"/>
              <a:cs typeface="+mn-cs"/>
            </a:endParaRPr>
          </a:p>
        </p:txBody>
      </p:sp>
      <p:sp>
        <p:nvSpPr>
          <p:cNvPr id="4" name="TextBox 3"/>
          <p:cNvSpPr txBox="1"/>
          <p:nvPr/>
        </p:nvSpPr>
        <p:spPr>
          <a:xfrm>
            <a:off x="18432959" y="10669428"/>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6</a:t>
            </a:r>
          </a:p>
        </p:txBody>
      </p:sp>
      <p:sp>
        <p:nvSpPr>
          <p:cNvPr id="8" name="TextBox 7"/>
          <p:cNvSpPr txBox="1"/>
          <p:nvPr/>
        </p:nvSpPr>
        <p:spPr>
          <a:xfrm>
            <a:off x="4907737" y="9529207"/>
            <a:ext cx="12649200" cy="954107"/>
          </a:xfrm>
          <a:prstGeom prst="rect">
            <a:avLst/>
          </a:prstGeom>
          <a:solidFill>
            <a:schemeClr val="accent1">
              <a:lumMod val="40000"/>
              <a:lumOff val="60000"/>
            </a:schemeClr>
          </a:solidFill>
        </p:spPr>
        <p:txBody>
          <a:bodyPr wrap="square" rtlCol="0">
            <a:spAutoFit/>
          </a:bodyPr>
          <a:lstStyle/>
          <a:p>
            <a:r>
              <a:rPr lang="en-GB" sz="2800" b="1" dirty="0">
                <a:solidFill>
                  <a:srgbClr val="FF0000"/>
                </a:solidFill>
                <a:latin typeface="Arial" panose="020B0604020202020204" pitchFamily="34" charset="0"/>
                <a:cs typeface="Arial" panose="020B0604020202020204" pitchFamily="34" charset="0"/>
              </a:rPr>
              <a:t>Swansea Bay University Health Board has not met its statutory duty to  </a:t>
            </a:r>
          </a:p>
          <a:p>
            <a:r>
              <a:rPr lang="en-GB" sz="2800" b="1" dirty="0">
                <a:solidFill>
                  <a:srgbClr val="FF0000"/>
                </a:solidFill>
                <a:latin typeface="Arial" panose="020B0604020202020204" pitchFamily="34" charset="0"/>
                <a:cs typeface="Arial" panose="020B0604020202020204" pitchFamily="34" charset="0"/>
              </a:rPr>
              <a:t>have an approved financial plan</a:t>
            </a:r>
            <a:endParaRPr lang="en-GB" sz="2800" dirty="0">
              <a:solidFill>
                <a:srgbClr val="FF0000"/>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tretch>
            <a:fillRect/>
          </a:stretch>
        </p:blipFill>
        <p:spPr>
          <a:xfrm>
            <a:off x="18432959" y="9628604"/>
            <a:ext cx="1171575" cy="885825"/>
          </a:xfrm>
          <a:prstGeom prst="rect">
            <a:avLst/>
          </a:prstGeom>
        </p:spPr>
      </p:pic>
      <p:pic>
        <p:nvPicPr>
          <p:cNvPr id="6" name="Picture 5"/>
          <p:cNvPicPr>
            <a:picLocks noChangeAspect="1"/>
          </p:cNvPicPr>
          <p:nvPr/>
        </p:nvPicPr>
        <p:blipFill>
          <a:blip r:embed="rId4"/>
          <a:stretch>
            <a:fillRect/>
          </a:stretch>
        </p:blipFill>
        <p:spPr>
          <a:xfrm>
            <a:off x="16204678" y="3005905"/>
            <a:ext cx="4456562" cy="5340559"/>
          </a:xfrm>
          <a:prstGeom prst="rect">
            <a:avLst/>
          </a:prstGeom>
        </p:spPr>
      </p:pic>
    </p:spTree>
    <p:extLst>
      <p:ext uri="{BB962C8B-B14F-4D97-AF65-F5344CB8AC3E}">
        <p14:creationId xmlns:p14="http://schemas.microsoft.com/office/powerpoint/2010/main" val="908515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0"/>
            <a:ext cx="20105688" cy="609600"/>
          </a:xfrm>
          <a:solidFill>
            <a:schemeClr val="tx2">
              <a:lumMod val="40000"/>
              <a:lumOff val="60000"/>
            </a:schemeClr>
          </a:solidFill>
        </p:spPr>
        <p:txBody>
          <a:bodyPr/>
          <a:lstStyle/>
          <a:p>
            <a:r>
              <a:rPr lang="pt-BR" dirty="0"/>
              <a:t>2. Performance Against Financial Targets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794997" y="1141412"/>
            <a:ext cx="17409186" cy="3895725"/>
          </a:xfrm>
        </p:spPr>
        <p:txBody>
          <a:bodyPr/>
          <a:lstStyle/>
          <a:p>
            <a:r>
              <a:rPr lang="pt-BR" sz="2800" dirty="0">
                <a:solidFill>
                  <a:srgbClr val="1F355E"/>
                </a:solidFill>
                <a:latin typeface="Arial Black" panose="020B0A04020102020204" pitchFamily="34" charset="0"/>
                <a:cs typeface="+mn-cs"/>
              </a:rPr>
              <a:t>Taken from Note 2.4 (Page 28)</a:t>
            </a:r>
          </a:p>
          <a:p>
            <a:r>
              <a:rPr lang="pt-BR" sz="3600" dirty="0">
                <a:solidFill>
                  <a:srgbClr val="1F355E"/>
                </a:solidFill>
                <a:latin typeface="Arial Black" panose="020B0A04020102020204" pitchFamily="34" charset="0"/>
                <a:cs typeface="+mn-cs"/>
              </a:rPr>
              <a:t>4. Creditor Payment (Non Statutory)</a:t>
            </a:r>
          </a:p>
          <a:p>
            <a:r>
              <a:rPr lang="pt-BR" sz="2800" dirty="0">
                <a:solidFill>
                  <a:srgbClr val="1F355E"/>
                </a:solidFill>
                <a:latin typeface="Arial Black" panose="020B0A04020102020204" pitchFamily="34" charset="0"/>
                <a:cs typeface="+mn-cs"/>
              </a:rPr>
              <a:t>The Welsh Government requires that Health Boards pay their trade creditors in accordance with the CBI Prompt Payment code (PSPP) and Gevernment Accounting rules. The financial target os to pay 95% of these non NHS invoices (number, not finanical value) within 30 days of delivery. </a:t>
            </a:r>
          </a:p>
          <a:p>
            <a:endParaRPr lang="pt-BR" sz="2800" dirty="0">
              <a:solidFill>
                <a:srgbClr val="1F355E"/>
              </a:solidFill>
              <a:latin typeface="Arial Black" panose="020B0A04020102020204" pitchFamily="34" charset="0"/>
              <a:cs typeface="+mn-cs"/>
            </a:endParaRPr>
          </a:p>
          <a:p>
            <a:r>
              <a:rPr lang="pt-BR" sz="2800" dirty="0">
                <a:solidFill>
                  <a:srgbClr val="1F355E"/>
                </a:solidFill>
                <a:latin typeface="Arial Black" panose="020B0A04020102020204" pitchFamily="34" charset="0"/>
                <a:cs typeface="+mn-cs"/>
              </a:rPr>
              <a:t>This service is provided to all Health Boards by NWSSP Accounts Payable Services</a:t>
            </a:r>
          </a:p>
        </p:txBody>
      </p:sp>
      <p:sp>
        <p:nvSpPr>
          <p:cNvPr id="4" name="TextBox 3"/>
          <p:cNvSpPr txBox="1"/>
          <p:nvPr/>
        </p:nvSpPr>
        <p:spPr>
          <a:xfrm>
            <a:off x="18600556" y="10607675"/>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7</a:t>
            </a:r>
          </a:p>
        </p:txBody>
      </p:sp>
      <p:sp>
        <p:nvSpPr>
          <p:cNvPr id="8" name="TextBox 7"/>
          <p:cNvSpPr txBox="1"/>
          <p:nvPr/>
        </p:nvSpPr>
        <p:spPr>
          <a:xfrm>
            <a:off x="4566444" y="9464675"/>
            <a:ext cx="13125644" cy="954107"/>
          </a:xfrm>
          <a:prstGeom prst="rect">
            <a:avLst/>
          </a:prstGeom>
          <a:solidFill>
            <a:schemeClr val="accent1">
              <a:lumMod val="40000"/>
              <a:lumOff val="60000"/>
            </a:schemeClr>
          </a:solidFill>
        </p:spPr>
        <p:txBody>
          <a:bodyPr wrap="none" rtlCol="0">
            <a:spAutoFit/>
          </a:bodyPr>
          <a:lstStyle/>
          <a:p>
            <a:r>
              <a:rPr lang="en-GB" sz="2800" b="1" dirty="0">
                <a:solidFill>
                  <a:schemeClr val="accent6">
                    <a:lumMod val="75000"/>
                  </a:schemeClr>
                </a:solidFill>
                <a:latin typeface="Arial" panose="020B0604020202020204" pitchFamily="34" charset="0"/>
                <a:cs typeface="Arial" panose="020B0604020202020204" pitchFamily="34" charset="0"/>
              </a:rPr>
              <a:t>Swansea Bay University Health Board has achieved the best practice PSPP </a:t>
            </a:r>
          </a:p>
          <a:p>
            <a:r>
              <a:rPr lang="en-GB" sz="2800" b="1" dirty="0">
                <a:solidFill>
                  <a:schemeClr val="accent6">
                    <a:lumMod val="75000"/>
                  </a:schemeClr>
                </a:solidFill>
                <a:latin typeface="Arial" panose="020B0604020202020204" pitchFamily="34" charset="0"/>
                <a:cs typeface="Arial" panose="020B0604020202020204" pitchFamily="34" charset="0"/>
              </a:rPr>
              <a:t>Target for 2023-24</a:t>
            </a:r>
            <a:r>
              <a:rPr lang="en-GB" sz="2800" dirty="0">
                <a:solidFill>
                  <a:schemeClr val="accent6">
                    <a:lumMod val="75000"/>
                  </a:schemeClr>
                </a:solidFill>
                <a:latin typeface="Arial" panose="020B0604020202020204" pitchFamily="34" charset="0"/>
                <a:cs typeface="Arial" panose="020B0604020202020204" pitchFamily="34" charset="0"/>
              </a:rPr>
              <a:t>.</a:t>
            </a:r>
          </a:p>
        </p:txBody>
      </p:sp>
      <p:pic>
        <p:nvPicPr>
          <p:cNvPr id="6" name="Picture 5"/>
          <p:cNvPicPr>
            <a:picLocks noChangeAspect="1"/>
          </p:cNvPicPr>
          <p:nvPr/>
        </p:nvPicPr>
        <p:blipFill>
          <a:blip r:embed="rId3"/>
          <a:stretch>
            <a:fillRect/>
          </a:stretch>
        </p:blipFill>
        <p:spPr>
          <a:xfrm>
            <a:off x="1289845" y="5197475"/>
            <a:ext cx="15468600" cy="3209925"/>
          </a:xfrm>
          <a:prstGeom prst="rect">
            <a:avLst/>
          </a:prstGeom>
        </p:spPr>
      </p:pic>
      <p:pic>
        <p:nvPicPr>
          <p:cNvPr id="5" name="Picture 4"/>
          <p:cNvPicPr>
            <a:picLocks noChangeAspect="1"/>
          </p:cNvPicPr>
          <p:nvPr/>
        </p:nvPicPr>
        <p:blipFill>
          <a:blip r:embed="rId4"/>
          <a:stretch>
            <a:fillRect/>
          </a:stretch>
        </p:blipFill>
        <p:spPr>
          <a:xfrm>
            <a:off x="18600556" y="9532957"/>
            <a:ext cx="1171575" cy="885825"/>
          </a:xfrm>
          <a:prstGeom prst="rect">
            <a:avLst/>
          </a:prstGeom>
        </p:spPr>
      </p:pic>
      <p:pic>
        <p:nvPicPr>
          <p:cNvPr id="7" name="Picture 6"/>
          <p:cNvPicPr>
            <a:picLocks noChangeAspect="1"/>
          </p:cNvPicPr>
          <p:nvPr/>
        </p:nvPicPr>
        <p:blipFill>
          <a:blip r:embed="rId5"/>
          <a:stretch>
            <a:fillRect/>
          </a:stretch>
        </p:blipFill>
        <p:spPr>
          <a:xfrm>
            <a:off x="17585205" y="5349875"/>
            <a:ext cx="2097206" cy="2097206"/>
          </a:xfrm>
          <a:prstGeom prst="rect">
            <a:avLst/>
          </a:prstGeom>
        </p:spPr>
      </p:pic>
    </p:spTree>
    <p:extLst>
      <p:ext uri="{BB962C8B-B14F-4D97-AF65-F5344CB8AC3E}">
        <p14:creationId xmlns:p14="http://schemas.microsoft.com/office/powerpoint/2010/main" val="855535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4288"/>
            <a:ext cx="20105687"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642595" y="1006475"/>
            <a:ext cx="17409186" cy="762001"/>
          </a:xfrm>
        </p:spPr>
        <p:txBody>
          <a:bodyPr/>
          <a:lstStyle/>
          <a:p>
            <a:r>
              <a:rPr lang="pt-BR" sz="3600" dirty="0">
                <a:solidFill>
                  <a:srgbClr val="1F355E"/>
                </a:solidFill>
                <a:latin typeface="Arial Black" panose="020B0A04020102020204" pitchFamily="34" charset="0"/>
                <a:cs typeface="+mn-cs"/>
              </a:rPr>
              <a:t>Statement of comprehensive Net Expenditure – SOCNE (Page 2)</a:t>
            </a:r>
          </a:p>
        </p:txBody>
      </p:sp>
      <p:sp>
        <p:nvSpPr>
          <p:cNvPr id="4" name="TextBox 3"/>
          <p:cNvSpPr txBox="1"/>
          <p:nvPr/>
        </p:nvSpPr>
        <p:spPr>
          <a:xfrm>
            <a:off x="18707716" y="10434657"/>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8</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pic>
        <p:nvPicPr>
          <p:cNvPr id="7" name="Picture 6"/>
          <p:cNvPicPr>
            <a:picLocks noChangeAspect="1"/>
          </p:cNvPicPr>
          <p:nvPr/>
        </p:nvPicPr>
        <p:blipFill>
          <a:blip r:embed="rId4"/>
          <a:stretch>
            <a:fillRect/>
          </a:stretch>
        </p:blipFill>
        <p:spPr>
          <a:xfrm>
            <a:off x="985044" y="1784351"/>
            <a:ext cx="17907003" cy="7146882"/>
          </a:xfrm>
          <a:prstGeom prst="rect">
            <a:avLst/>
          </a:prstGeom>
        </p:spPr>
      </p:pic>
    </p:spTree>
    <p:extLst>
      <p:ext uri="{BB962C8B-B14F-4D97-AF65-F5344CB8AC3E}">
        <p14:creationId xmlns:p14="http://schemas.microsoft.com/office/powerpoint/2010/main" val="1867667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5291"/>
            <a:ext cx="20105687" cy="619124"/>
          </a:xfrm>
          <a:solidFill>
            <a:schemeClr val="tx2">
              <a:lumMod val="40000"/>
              <a:lumOff val="60000"/>
            </a:schemeClr>
          </a:solidFill>
        </p:spPr>
        <p:txBody>
          <a:bodyPr/>
          <a:lstStyle/>
          <a:p>
            <a:r>
              <a:rPr lang="pt-BR" dirty="0"/>
              <a:t>3. Analytical Review of Comprehensive Net Expenditure</a:t>
            </a:r>
          </a:p>
        </p:txBody>
      </p:sp>
      <p:sp>
        <p:nvSpPr>
          <p:cNvPr id="4" name="TextBox 3"/>
          <p:cNvSpPr txBox="1"/>
          <p:nvPr/>
        </p:nvSpPr>
        <p:spPr>
          <a:xfrm>
            <a:off x="18600556" y="10574259"/>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9</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graphicFrame>
        <p:nvGraphicFramePr>
          <p:cNvPr id="9" name="Chart 8"/>
          <p:cNvGraphicFramePr>
            <a:graphicFrameLocks/>
          </p:cNvGraphicFramePr>
          <p:nvPr>
            <p:extLst>
              <p:ext uri="{D42A27DB-BD31-4B8C-83A1-F6EECF244321}">
                <p14:modId xmlns:p14="http://schemas.microsoft.com/office/powerpoint/2010/main" val="3893141348"/>
              </p:ext>
            </p:extLst>
          </p:nvPr>
        </p:nvGraphicFramePr>
        <p:xfrm>
          <a:off x="527844" y="854075"/>
          <a:ext cx="15544800" cy="7543800"/>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p:cNvSpPr txBox="1"/>
          <p:nvPr/>
        </p:nvSpPr>
        <p:spPr>
          <a:xfrm>
            <a:off x="8681244" y="9532957"/>
            <a:ext cx="4572000" cy="369332"/>
          </a:xfrm>
          <a:prstGeom prst="rect">
            <a:avLst/>
          </a:prstGeom>
          <a:noFill/>
        </p:spPr>
        <p:txBody>
          <a:bodyPr wrap="square" rtlCol="0">
            <a:spAutoFit/>
          </a:bodyPr>
          <a:lstStyle/>
          <a:p>
            <a:endParaRPr lang="en-GB" dirty="0"/>
          </a:p>
        </p:txBody>
      </p:sp>
      <p:pic>
        <p:nvPicPr>
          <p:cNvPr id="3" name="Picture 2"/>
          <p:cNvPicPr>
            <a:picLocks noChangeAspect="1"/>
          </p:cNvPicPr>
          <p:nvPr/>
        </p:nvPicPr>
        <p:blipFill>
          <a:blip r:embed="rId5"/>
          <a:stretch>
            <a:fillRect/>
          </a:stretch>
        </p:blipFill>
        <p:spPr>
          <a:xfrm>
            <a:off x="5176044" y="7985565"/>
            <a:ext cx="8556829" cy="2773360"/>
          </a:xfrm>
          <a:prstGeom prst="rect">
            <a:avLst/>
          </a:prstGeom>
        </p:spPr>
      </p:pic>
      <p:sp>
        <p:nvSpPr>
          <p:cNvPr id="6" name="TextBox 5"/>
          <p:cNvSpPr txBox="1"/>
          <p:nvPr/>
        </p:nvSpPr>
        <p:spPr>
          <a:xfrm>
            <a:off x="15615444" y="1387475"/>
            <a:ext cx="4028731" cy="6740307"/>
          </a:xfrm>
          <a:prstGeom prst="rect">
            <a:avLst/>
          </a:prstGeom>
          <a:noFill/>
        </p:spPr>
        <p:txBody>
          <a:bodyPr wrap="square" rtlCol="0">
            <a:spAutoFit/>
          </a:bodyPr>
          <a:lstStyle/>
          <a:p>
            <a:r>
              <a:rPr lang="en-GB" sz="3600" dirty="0"/>
              <a:t>Information on the  key movements between 2022/23 and 2023/24 by category of expenditure within the Accounting Notes are provided in the following 3 slides which focus on Note 31, Note 3.2 and Note 3.3</a:t>
            </a:r>
          </a:p>
        </p:txBody>
      </p:sp>
    </p:spTree>
    <p:extLst>
      <p:ext uri="{BB962C8B-B14F-4D97-AF65-F5344CB8AC3E}">
        <p14:creationId xmlns:p14="http://schemas.microsoft.com/office/powerpoint/2010/main" val="2712273878"/>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B5D033B27532648ACD29D6ADE255704" ma:contentTypeVersion="9" ma:contentTypeDescription="Create a new document." ma:contentTypeScope="" ma:versionID="000d364b42c7fcf0b9a3f3e1ab8aafab">
  <xsd:schema xmlns:xsd="http://www.w3.org/2001/XMLSchema" xmlns:xs="http://www.w3.org/2001/XMLSchema" xmlns:p="http://schemas.microsoft.com/office/2006/metadata/properties" xmlns:ns2="0f52bdb7-99ae-4d66-a470-3412b0f47b8a" targetNamespace="http://schemas.microsoft.com/office/2006/metadata/properties" ma:root="true" ma:fieldsID="3717a2097c9b890e76a7f480e822151e" ns2:_="">
    <xsd:import namespace="0f52bdb7-99ae-4d66-a470-3412b0f47b8a"/>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52bdb7-99ae-4d66-a470-3412b0f47b8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60C4C3D-40FC-442F-9173-544E407A7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52bdb7-99ae-4d66-a470-3412b0f47b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5353AC40-0A0E-4F46-A609-E30D51CC4C15}">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0f52bdb7-99ae-4d66-a470-3412b0f47b8a"/>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1318</TotalTime>
  <Words>1903</Words>
  <Application>Microsoft Office PowerPoint</Application>
  <PresentationFormat>Custom</PresentationFormat>
  <Paragraphs>211</Paragraphs>
  <Slides>21</Slides>
  <Notes>19</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21</vt:i4>
      </vt:variant>
    </vt:vector>
  </HeadingPairs>
  <TitlesOfParts>
    <vt:vector size="32" baseType="lpstr">
      <vt:lpstr>Arial</vt:lpstr>
      <vt:lpstr>Arial Black</vt:lpstr>
      <vt:lpstr>Calibri</vt:lpstr>
      <vt:lpstr>Wingdings</vt:lpstr>
      <vt:lpstr>Wingdings 2</vt:lpstr>
      <vt:lpstr>DARK TITLE BG</vt:lpstr>
      <vt:lpstr>WHITE TITLE BG</vt:lpstr>
      <vt:lpstr>DARK BG (PHOTO) TITLE</vt:lpstr>
      <vt:lpstr>WHITE BG (PHOTO) TITLE</vt:lpstr>
      <vt:lpstr>WHITE BG SLIDE</vt:lpstr>
      <vt:lpstr>ENDING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Sophie Herbert (Swansea Bay UHB - Corporate Governance )</cp:lastModifiedBy>
  <cp:revision>94</cp:revision>
  <dcterms:created xsi:type="dcterms:W3CDTF">2023-11-15T10:54:55Z</dcterms:created>
  <dcterms:modified xsi:type="dcterms:W3CDTF">2024-05-14T07:19:48Z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0x0101007B5D033B27532648ACD29D6ADE255704</vt:lpwstr>
  </property>
</Properties>
</file>