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  <p:sldMasterId id="2147483677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1" r:id="rId7"/>
    <p:sldId id="259" r:id="rId8"/>
    <p:sldId id="395" r:id="rId9"/>
  </p:sldIdLst>
  <p:sldSz cx="12192000" cy="6858000"/>
  <p:notesSz cx="6797675" cy="9926638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55E"/>
    <a:srgbClr val="2F598B"/>
    <a:srgbClr val="CC3735"/>
    <a:srgbClr val="FFD54D"/>
    <a:srgbClr val="00BD61"/>
    <a:srgbClr val="FFFFFF"/>
    <a:srgbClr val="7CB0DD"/>
    <a:srgbClr val="9D4ECD"/>
    <a:srgbClr val="FFD550"/>
    <a:srgbClr val="CE3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CDB59E-9924-4AB6-A5B6-4851BB8B0D26}" v="37" dt="2024-04-12T13:05:37.825"/>
    <p1510:client id="{D663F4A3-4BC7-4231-337E-3EC8D527883A}" v="2" dt="2024-04-12T11:29:59.9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25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365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8FA009F-6D8A-C857-6D6B-31612B40E3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227763-663C-4551-661D-9DBE8F95E8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C57A5-6B15-4022-ABA4-D27940944D0A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E4B1A9-C2DA-AF70-956C-B65BF40EFB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6CF66C-173E-152F-0EE0-6554E8E4A5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CDAA4-980A-47DD-BF44-F379CEB8CC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35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34D0B-DBBB-48BA-9288-4E2B2F445F13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D4BB1-525C-4943-97DC-78FE451D97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227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9BE24-B2B4-C543-B213-8D21F7D69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6629400" cy="2387600"/>
          </a:xfrm>
        </p:spPr>
        <p:txBody>
          <a:bodyPr anchor="b"/>
          <a:lstStyle>
            <a:lvl1pPr algn="ctr">
              <a:defRPr sz="6000">
                <a:solidFill>
                  <a:srgbClr val="1F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19ADEF-578A-C7CE-1FA1-16D28C4F9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66294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1F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0C83C-5555-23CF-0411-569524EFE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F8AEE-B074-D45E-5FDD-A88951FF3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499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4FF5EA-0CA4-8C0B-300B-9C737F64E1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B75DC5-7652-9D0D-9F7E-FC41D6FF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4CBC1C-E290-F214-B837-57B79FB41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278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2B4DA-39EA-C576-21F8-9FBA55074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8E73D-FAEA-CE3D-1C69-BA86BF3D1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4FD5C9-F79E-1565-59E4-8629B6A470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AA6D20-9F85-5802-DFF7-40AB14AEC9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0556F-3B9C-A66D-C0D2-5F0E1978A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3248C0-422D-9003-FB18-E69A77614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968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8B9AA-946B-7EE3-5371-E37F4F927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74389-B698-90D3-EBF2-E296CFE174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2ECF22-5F38-98B5-01E7-7FC48E69E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E8051-063E-5C6C-3524-FF6AA906DC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B92D9B-00B6-E1A1-6CF7-A6AD720B0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26AAC-2052-7532-284B-C60F07197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6946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EE2D2-F140-C10E-6708-57F38EFBC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A3AB9-088F-B055-9326-F569B5607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CB1D9-2D20-2F4B-006F-25160C6EC3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EA219-618D-6617-B576-12CAAE689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465AD-5526-6E22-B706-A9A179E1F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960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8ABB26-56E1-9196-604E-351AEF519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4C218-631B-B7EB-DE03-83D327A1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4F324-B271-5DC9-72F0-9D5EF969C1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08C6E-F87D-B066-1E2F-D422DF20F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36A6E-A7F2-B024-3E17-FCE9EEE83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76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EBA2F-E18D-8798-3B52-89E1712D0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170-9AC4-4173-BE0E-8F8B9C8AED5D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C8DF9-8ABD-92E5-4F51-2B209021C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97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6590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9BE24-B2B4-C543-B213-8D21F7D69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650557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19ADEF-578A-C7CE-1FA1-16D28C4F9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650557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0C83C-5555-23CF-0411-569524EFE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F8AEE-B074-D45E-5FDD-A88951FF3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141B6-949B-BA75-4930-FC65810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150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679DE-9DA7-5FA8-5CCF-F6D0978BF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B5599-2139-450D-6805-8F0846765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D561B-81AC-5200-5264-D6BC87C5C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56B86-02F4-D320-437D-9F2121160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E714-12E3-C69C-A555-89734D1C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87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FD2DE-EC28-B34A-83E3-3D497DF74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04056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FAA81-78B2-53E1-A48F-4096F8B02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04056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D28AE-7A64-AAA9-F1D5-A72E1A8A16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F4D4E-478D-8C05-44E0-C770FB9DA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018A4-FDC8-0AB7-58E6-333A8E645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892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2D401-AA60-4856-368F-CBF2D276A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E9F23-B82C-8DEF-1F6B-A0C464D8D4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1DD9C9-4987-E3EB-B77C-8BAEFBC3F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311561-9F60-D69B-A925-7D2995570B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A2591-E8DF-CFD8-E627-933F0FC6E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BF4B6-C0ED-AC58-B324-7FE337B1C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55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E0C08-B945-5A7B-0E3F-170251543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B34F7-BEB3-BC87-6AEF-521C2ABB4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C188A-6651-32A0-6D2A-1D49EF9B1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B99535-801F-C9E2-B0CF-1E26CAF0B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352E1-FF09-79F0-1E79-31348CA6ED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65EBD5-6AAF-D287-389B-C69C3EC4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80BCF2-46DA-D70F-F038-521DAA635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5F022F-70CD-3BC9-D667-F159FD91B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67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B906A-9B29-677D-1CA1-95DFFF555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AE907B-5980-D27A-62E9-B76083292F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9641E3-569C-9B8F-D222-6F154495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64C71-4751-DCA6-FDAD-5F35BC97F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92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75A2C8-7408-23F5-EA6B-D32F7DE2C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06415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A54F1E-F89C-9EF0-13CC-1C48B8D39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706415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28D4B-12E3-7EA1-64F1-6C06BF87C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88170-9AC4-4173-BE0E-8F8B9C8AED5D}" type="datetimeFigureOut">
              <a:rPr lang="en-GB" smtClean="0"/>
              <a:t>08/05/2024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6BC92-5450-2648-1AA7-199CC5FD3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9F9E2-CFB8-7DAB-7892-EAA6BC61F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5ABC9-4A29-4A7F-B081-5A697FCD2957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C68F93-43D8-91D3-20FC-455149189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rgbClr val="1F3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Freeform: Shape 7">
            <a:extLst>
              <a:ext uri="{FF2B5EF4-FFF2-40B4-BE49-F238E27FC236}">
                <a16:creationId xmlns:a16="http://schemas.microsoft.com/office/drawing/2014/main" id="{FC8847EA-55F6-B937-693F-937446526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3" name="Picture 12" descr="A black and white logo&#10;&#10;Description automatically generated">
            <a:extLst>
              <a:ext uri="{FF2B5EF4-FFF2-40B4-BE49-F238E27FC236}">
                <a16:creationId xmlns:a16="http://schemas.microsoft.com/office/drawing/2014/main" id="{9A6D423F-7E95-4289-1B5C-DF98B2929C7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82885" y="186766"/>
            <a:ext cx="2553988" cy="64589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E0E0C17-287C-6BFB-EA0A-0C12D754E08B}"/>
              </a:ext>
            </a:extLst>
          </p:cNvPr>
          <p:cNvGrpSpPr/>
          <p:nvPr userDrawn="1"/>
        </p:nvGrpSpPr>
        <p:grpSpPr>
          <a:xfrm>
            <a:off x="9160561" y="1423846"/>
            <a:ext cx="2217714" cy="2777599"/>
            <a:chOff x="9160561" y="1423846"/>
            <a:chExt cx="2217714" cy="2777599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4C4B4270-B592-5FA9-BEDE-D4DB78E1D6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31750" cmpd="sng">
              <a:solidFill>
                <a:srgbClr val="7CB0D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1C3F1D8D-92F4-364F-3F1E-831A102ADE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16108" y="2255015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31750" cmpd="sng">
              <a:solidFill>
                <a:srgbClr val="00BD6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ACC02153-2F1E-3F31-CA96-6DFB45F36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70293" y="189516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31750" cmpd="sng">
              <a:solidFill>
                <a:srgbClr val="9D4EC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F1721CC4-3DC6-9223-A884-46E40B153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910530" y="3377130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31750" cmpd="sng">
              <a:solidFill>
                <a:srgbClr val="CC3735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74B4CC45-6048-F848-5827-D9433EBABA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976336" y="262337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31750" cmpd="sng">
              <a:solidFill>
                <a:srgbClr val="FFD54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EC1C042-9389-A2D6-23F7-B81ADE9D3152}"/>
              </a:ext>
            </a:extLst>
          </p:cNvPr>
          <p:cNvSpPr txBox="1"/>
          <p:nvPr userDrawn="1"/>
        </p:nvSpPr>
        <p:spPr>
          <a:xfrm>
            <a:off x="8433486" y="6219566"/>
            <a:ext cx="349078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Arial"/>
                <a:cs typeface="Arial"/>
              </a:rPr>
              <a:t>To inspire and develop so that people feel enabled to achieve success</a:t>
            </a:r>
          </a:p>
        </p:txBody>
      </p:sp>
    </p:spTree>
    <p:extLst>
      <p:ext uri="{BB962C8B-B14F-4D97-AF65-F5344CB8AC3E}">
        <p14:creationId xmlns:p14="http://schemas.microsoft.com/office/powerpoint/2010/main" val="234937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5" r:id="rId2"/>
    <p:sldLayoutId id="214748369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9C3302-B742-EEF4-5D92-A16C51810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9791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CD66D-56B7-D18C-49E7-011BC3B14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97917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 descr="A map of a road&#10;&#10;Description automatically generated">
            <a:extLst>
              <a:ext uri="{FF2B5EF4-FFF2-40B4-BE49-F238E27FC236}">
                <a16:creationId xmlns:a16="http://schemas.microsoft.com/office/drawing/2014/main" id="{C3E7E686-D522-9A3E-13E9-8998F89452A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919909" y="5282128"/>
            <a:ext cx="4270804" cy="1576258"/>
          </a:xfrm>
          <a:prstGeom prst="rect">
            <a:avLst/>
          </a:prstGeom>
        </p:spPr>
      </p:pic>
      <p:sp>
        <p:nvSpPr>
          <p:cNvPr id="14" name="Freeform: Shape 32">
            <a:extLst>
              <a:ext uri="{FF2B5EF4-FFF2-40B4-BE49-F238E27FC236}">
                <a16:creationId xmlns:a16="http://schemas.microsoft.com/office/drawing/2014/main" id="{A5E3FCF5-40AB-A12F-DF75-8A1CC3C55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08194" y="0"/>
            <a:ext cx="6164729" cy="6858000"/>
          </a:xfrm>
          <a:custGeom>
            <a:avLst/>
            <a:gdLst>
              <a:gd name="connsiteX0" fmla="*/ 0 w 6164729"/>
              <a:gd name="connsiteY0" fmla="*/ 6857542 h 6858000"/>
              <a:gd name="connsiteX1" fmla="*/ 199783 w 6164729"/>
              <a:gd name="connsiteY1" fmla="*/ 6857542 h 6858000"/>
              <a:gd name="connsiteX2" fmla="*/ 199783 w 6164729"/>
              <a:gd name="connsiteY2" fmla="*/ 6858000 h 6858000"/>
              <a:gd name="connsiteX3" fmla="*/ 0 w 6164729"/>
              <a:gd name="connsiteY3" fmla="*/ 6858000 h 6858000"/>
              <a:gd name="connsiteX4" fmla="*/ 4818273 w 6164729"/>
              <a:gd name="connsiteY4" fmla="*/ 0 h 6858000"/>
              <a:gd name="connsiteX5" fmla="*/ 5018056 w 6164729"/>
              <a:gd name="connsiteY5" fmla="*/ 0 h 6858000"/>
              <a:gd name="connsiteX6" fmla="*/ 5030703 w 6164729"/>
              <a:gd name="connsiteY6" fmla="*/ 31774 h 6858000"/>
              <a:gd name="connsiteX7" fmla="*/ 6085711 w 6164729"/>
              <a:gd name="connsiteY7" fmla="*/ 2682457 h 6858000"/>
              <a:gd name="connsiteX8" fmla="*/ 6085711 w 6164729"/>
              <a:gd name="connsiteY8" fmla="*/ 3752208 h 6858000"/>
              <a:gd name="connsiteX9" fmla="*/ 4928207 w 6164729"/>
              <a:gd name="connsiteY9" fmla="*/ 6660411 h 6858000"/>
              <a:gd name="connsiteX10" fmla="*/ 4849745 w 6164729"/>
              <a:gd name="connsiteY10" fmla="*/ 6857542 h 6858000"/>
              <a:gd name="connsiteX11" fmla="*/ 4649962 w 6164729"/>
              <a:gd name="connsiteY11" fmla="*/ 6857542 h 6858000"/>
              <a:gd name="connsiteX12" fmla="*/ 4728424 w 6164729"/>
              <a:gd name="connsiteY12" fmla="*/ 6660411 h 6858000"/>
              <a:gd name="connsiteX13" fmla="*/ 5885928 w 6164729"/>
              <a:gd name="connsiteY13" fmla="*/ 3752208 h 6858000"/>
              <a:gd name="connsiteX14" fmla="*/ 5885928 w 6164729"/>
              <a:gd name="connsiteY14" fmla="*/ 2682457 h 6858000"/>
              <a:gd name="connsiteX15" fmla="*/ 4830920 w 6164729"/>
              <a:gd name="connsiteY15" fmla="*/ 317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4729" h="6858000">
                <a:moveTo>
                  <a:pt x="0" y="6857542"/>
                </a:moveTo>
                <a:lnTo>
                  <a:pt x="199783" y="6857542"/>
                </a:lnTo>
                <a:lnTo>
                  <a:pt x="199783" y="6858000"/>
                </a:lnTo>
                <a:lnTo>
                  <a:pt x="0" y="6858000"/>
                </a:lnTo>
                <a:close/>
                <a:moveTo>
                  <a:pt x="4818273" y="0"/>
                </a:moveTo>
                <a:lnTo>
                  <a:pt x="5018056" y="0"/>
                </a:lnTo>
                <a:lnTo>
                  <a:pt x="5030703" y="31774"/>
                </a:lnTo>
                <a:cubicBezTo>
                  <a:pt x="6085711" y="2682457"/>
                  <a:pt x="6085711" y="2682457"/>
                  <a:pt x="6085711" y="2682457"/>
                </a:cubicBezTo>
                <a:cubicBezTo>
                  <a:pt x="6191069" y="2988100"/>
                  <a:pt x="6191069" y="3446565"/>
                  <a:pt x="6085711" y="3752208"/>
                </a:cubicBezTo>
                <a:cubicBezTo>
                  <a:pt x="5601723" y="4968215"/>
                  <a:pt x="5223609" y="5918220"/>
                  <a:pt x="4928207" y="6660411"/>
                </a:cubicBezTo>
                <a:lnTo>
                  <a:pt x="4849745" y="6857542"/>
                </a:lnTo>
                <a:lnTo>
                  <a:pt x="4649962" y="6857542"/>
                </a:lnTo>
                <a:lnTo>
                  <a:pt x="4728424" y="6660411"/>
                </a:lnTo>
                <a:cubicBezTo>
                  <a:pt x="5023826" y="5918220"/>
                  <a:pt x="5401940" y="4968215"/>
                  <a:pt x="5885928" y="3752208"/>
                </a:cubicBezTo>
                <a:cubicBezTo>
                  <a:pt x="5991286" y="3446565"/>
                  <a:pt x="5991286" y="2988100"/>
                  <a:pt x="5885928" y="2682457"/>
                </a:cubicBezTo>
                <a:cubicBezTo>
                  <a:pt x="5885928" y="2682457"/>
                  <a:pt x="5885928" y="2682457"/>
                  <a:pt x="4830920" y="31774"/>
                </a:cubicBezTo>
                <a:close/>
              </a:path>
            </a:pathLst>
          </a:custGeom>
          <a:solidFill>
            <a:srgbClr val="1F3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20" name="Picture 19" descr="A black and blue logo&#10;&#10;Description automatically generated">
            <a:extLst>
              <a:ext uri="{FF2B5EF4-FFF2-40B4-BE49-F238E27FC236}">
                <a16:creationId xmlns:a16="http://schemas.microsoft.com/office/drawing/2014/main" id="{330980B2-8B98-03DF-F857-D6FE6C70C85E}"/>
              </a:ext>
            </a:extLst>
          </p:cNvPr>
          <p:cNvPicPr>
            <a:picLocks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275379" y="178924"/>
            <a:ext cx="2553595" cy="64642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5896C0E-7F7F-E808-E857-484D5BF64C5C}"/>
              </a:ext>
            </a:extLst>
          </p:cNvPr>
          <p:cNvGrpSpPr/>
          <p:nvPr userDrawn="1"/>
        </p:nvGrpSpPr>
        <p:grpSpPr>
          <a:xfrm>
            <a:off x="9160561" y="1423846"/>
            <a:ext cx="2217714" cy="2777599"/>
            <a:chOff x="9160561" y="1423846"/>
            <a:chExt cx="2217714" cy="2777599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EB168C84-B58D-D330-0F65-59FBD20881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7CB0D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4663ACA6-12F2-FC6F-7543-13126732C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16108" y="2255015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00BD6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46B3BFDD-A929-FC55-41B8-6CDA3EA68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70293" y="189516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9D4EC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22A2881D-B710-7D47-113B-41CE4758C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910530" y="3377130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CC3735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F823667-7DD0-95EE-B7A6-6727992602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976336" y="262337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FFD54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16" name="Picture 15"/>
          <p:cNvPicPr/>
          <p:nvPr userDrawn="1"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3" t="24965" r="37813" b="13132"/>
          <a:stretch/>
        </p:blipFill>
        <p:spPr bwMode="auto">
          <a:xfrm>
            <a:off x="69490" y="5903707"/>
            <a:ext cx="974409" cy="8049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720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F355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8" y="0"/>
            <a:ext cx="12191144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sz="1092" dirty="0">
              <a:solidFill>
                <a:srgbClr val="1F355E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B0F3EDA-AF6C-3716-631B-491754451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5" y="341986"/>
            <a:ext cx="2562421" cy="653166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77C0D30-FD08-8FF3-13DA-BCDBF69F0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33" y="5659706"/>
            <a:ext cx="2238029" cy="692361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6303">
            <a:off x="4726121" y="3003604"/>
            <a:ext cx="10347125" cy="84474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365" y="2124075"/>
            <a:ext cx="5753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Audit Committee</a:t>
            </a:r>
          </a:p>
          <a:p>
            <a:r>
              <a:rPr lang="en-GB" sz="2800" dirty="0">
                <a:solidFill>
                  <a:schemeClr val="bg1"/>
                </a:solidFill>
              </a:rPr>
              <a:t>16</a:t>
            </a:r>
            <a:r>
              <a:rPr lang="en-GB" sz="2800" baseline="30000" dirty="0">
                <a:solidFill>
                  <a:schemeClr val="bg1"/>
                </a:solidFill>
              </a:rPr>
              <a:t>th</a:t>
            </a:r>
            <a:r>
              <a:rPr lang="en-GB" sz="2800" dirty="0">
                <a:solidFill>
                  <a:schemeClr val="bg1"/>
                </a:solidFill>
              </a:rPr>
              <a:t> May 2024</a:t>
            </a:r>
          </a:p>
          <a:p>
            <a:r>
              <a:rPr lang="en-GB" sz="2800" dirty="0">
                <a:solidFill>
                  <a:schemeClr val="bg1"/>
                </a:solidFill>
              </a:rPr>
              <a:t>Draft Financial Performance 2023/24</a:t>
            </a:r>
          </a:p>
        </p:txBody>
      </p:sp>
    </p:spTree>
    <p:extLst>
      <p:ext uri="{BB962C8B-B14F-4D97-AF65-F5344CB8AC3E}">
        <p14:creationId xmlns:p14="http://schemas.microsoft.com/office/powerpoint/2010/main" val="276337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F9EB1682-A130-63D2-4284-143800898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2885" y="186766"/>
            <a:ext cx="2553988" cy="645898"/>
          </a:xfrm>
          <a:prstGeom prst="rect">
            <a:avLst/>
          </a:prstGeom>
        </p:spPr>
      </p:pic>
      <p:sp>
        <p:nvSpPr>
          <p:cNvPr id="5" name="Title 3"/>
          <p:cNvSpPr>
            <a:spLocks noGrp="1"/>
          </p:cNvSpPr>
          <p:nvPr>
            <p:ph type="ctrTitle"/>
          </p:nvPr>
        </p:nvSpPr>
        <p:spPr>
          <a:xfrm>
            <a:off x="72570" y="112536"/>
            <a:ext cx="8176349" cy="646263"/>
          </a:xfrm>
        </p:spPr>
        <p:txBody>
          <a:bodyPr>
            <a:noAutofit/>
          </a:bodyPr>
          <a:lstStyle/>
          <a:p>
            <a:r>
              <a:rPr lang="en-GB" sz="3200" b="1" dirty="0"/>
              <a:t>Summary Draft Overview 2023/ 2024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8783" y="5495730"/>
            <a:ext cx="682227" cy="62794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600587"/>
              </p:ext>
            </p:extLst>
          </p:nvPr>
        </p:nvGraphicFramePr>
        <p:xfrm>
          <a:off x="314903" y="3600834"/>
          <a:ext cx="4369063" cy="2685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4784">
                  <a:extLst>
                    <a:ext uri="{9D8B030D-6E8A-4147-A177-3AD203B41FA5}">
                      <a16:colId xmlns:a16="http://schemas.microsoft.com/office/drawing/2014/main" val="1297501255"/>
                    </a:ext>
                  </a:extLst>
                </a:gridCol>
                <a:gridCol w="2274279">
                  <a:extLst>
                    <a:ext uri="{9D8B030D-6E8A-4147-A177-3AD203B41FA5}">
                      <a16:colId xmlns:a16="http://schemas.microsoft.com/office/drawing/2014/main" val="2822832630"/>
                    </a:ext>
                  </a:extLst>
                </a:gridCol>
              </a:tblGrid>
              <a:tr h="3561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983229"/>
                  </a:ext>
                </a:extLst>
              </a:tr>
              <a:tr h="904226">
                <a:tc>
                  <a:txBody>
                    <a:bodyPr/>
                    <a:lstStyle/>
                    <a:p>
                      <a:r>
                        <a:rPr lang="en-GB" sz="1200" dirty="0"/>
                        <a:t>Public Sector Payment Policy (PSPP) – Target 95%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rgbClr val="00B050"/>
                          </a:solidFill>
                        </a:rPr>
                        <a:t>Achieved = 96.1%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224431"/>
                  </a:ext>
                </a:extLst>
              </a:tr>
              <a:tr h="593648">
                <a:tc>
                  <a:txBody>
                    <a:bodyPr/>
                    <a:lstStyle/>
                    <a:p>
                      <a:r>
                        <a:rPr lang="en-GB" sz="1200" dirty="0"/>
                        <a:t>Capital Resource Limit (CRL)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rgbClr val="00B050"/>
                          </a:solidFill>
                        </a:rPr>
                        <a:t>Achieved = £0.06m under CRL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836361"/>
                  </a:ext>
                </a:extLst>
              </a:tr>
              <a:tr h="831108">
                <a:tc>
                  <a:txBody>
                    <a:bodyPr/>
                    <a:lstStyle/>
                    <a:p>
                      <a:r>
                        <a:rPr lang="en-GB" sz="1200" dirty="0"/>
                        <a:t>Revenue Resource Limit (RRL) Performance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rgbClr val="00B050"/>
                          </a:solidFill>
                        </a:rPr>
                        <a:t>Achieved</a:t>
                      </a:r>
                      <a:r>
                        <a:rPr lang="en-GB" sz="1200" baseline="0" dirty="0">
                          <a:solidFill>
                            <a:srgbClr val="00B050"/>
                          </a:solidFill>
                        </a:rPr>
                        <a:t> Control Total of £17.1m Deficit = £16.8m Deficit</a:t>
                      </a:r>
                      <a:r>
                        <a:rPr lang="en-GB" sz="1200" dirty="0">
                          <a:solidFill>
                            <a:srgbClr val="00B050"/>
                          </a:solidFill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346654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4009" y="758799"/>
            <a:ext cx="3290437" cy="54446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04" y="768281"/>
            <a:ext cx="4369062" cy="272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04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F9EB1682-A130-63D2-4284-143800898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2885" y="186766"/>
            <a:ext cx="2553988" cy="645898"/>
          </a:xfrm>
          <a:prstGeom prst="rect">
            <a:avLst/>
          </a:prstGeom>
        </p:spPr>
      </p:pic>
      <p:sp>
        <p:nvSpPr>
          <p:cNvPr id="5" name="Title 3"/>
          <p:cNvSpPr>
            <a:spLocks noGrp="1"/>
          </p:cNvSpPr>
          <p:nvPr>
            <p:ph type="ctrTitle"/>
          </p:nvPr>
        </p:nvSpPr>
        <p:spPr>
          <a:xfrm>
            <a:off x="72570" y="112536"/>
            <a:ext cx="8176349" cy="646263"/>
          </a:xfrm>
        </p:spPr>
        <p:txBody>
          <a:bodyPr>
            <a:noAutofit/>
          </a:bodyPr>
          <a:lstStyle/>
          <a:p>
            <a:r>
              <a:rPr lang="en-GB" sz="3200" b="1" dirty="0"/>
              <a:t>Savings Position 2023/ 2024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8783" y="5495730"/>
            <a:ext cx="682227" cy="6279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74" y="5428700"/>
            <a:ext cx="3448050" cy="9161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773" y="932530"/>
            <a:ext cx="7554883" cy="43224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76768" y="5419369"/>
            <a:ext cx="4330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Note: MMR regulations requires the HB to include Medical Study Leave and Annual Leave Release as savings in the submission but for purposes of tables/graphs here both these items have been excluded as they are not a savings scheme but a release from balance sheet to support the 2023/24 landing plan</a:t>
            </a:r>
          </a:p>
        </p:txBody>
      </p:sp>
    </p:spTree>
    <p:extLst>
      <p:ext uri="{BB962C8B-B14F-4D97-AF65-F5344CB8AC3E}">
        <p14:creationId xmlns:p14="http://schemas.microsoft.com/office/powerpoint/2010/main" val="3836433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A37C50-3F6A-C2B9-8DEB-9FAEB2F150D6}"/>
              </a:ext>
            </a:extLst>
          </p:cNvPr>
          <p:cNvSpPr txBox="1"/>
          <p:nvPr/>
        </p:nvSpPr>
        <p:spPr>
          <a:xfrm>
            <a:off x="628519" y="2408198"/>
            <a:ext cx="7145823" cy="132343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34" tIns="45717" rIns="91434" bIns="45717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14358"/>
            <a:endParaRPr lang="en-GB" sz="4000" dirty="0">
              <a:solidFill>
                <a:prstClr val="black"/>
              </a:solidFill>
              <a:latin typeface="Century Schoolbook"/>
            </a:endParaRPr>
          </a:p>
          <a:p>
            <a:pPr defTabSz="914358"/>
            <a:endParaRPr lang="en-GB" sz="4000" dirty="0">
              <a:solidFill>
                <a:prstClr val="black"/>
              </a:solidFill>
              <a:latin typeface="Century Schoolbook"/>
            </a:endParaRPr>
          </a:p>
        </p:txBody>
      </p:sp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F9EB1682-A130-63D2-4284-143800898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2661" y="186994"/>
            <a:ext cx="2553809" cy="645853"/>
          </a:xfrm>
          <a:prstGeom prst="rect">
            <a:avLst/>
          </a:prstGeom>
        </p:spPr>
      </p:pic>
      <p:sp>
        <p:nvSpPr>
          <p:cNvPr id="14" name="Title 3"/>
          <p:cNvSpPr>
            <a:spLocks noGrp="1"/>
          </p:cNvSpPr>
          <p:nvPr>
            <p:ph type="ctrTitle"/>
          </p:nvPr>
        </p:nvSpPr>
        <p:spPr>
          <a:xfrm>
            <a:off x="551070" y="284145"/>
            <a:ext cx="11320898" cy="436164"/>
          </a:xfrm>
        </p:spPr>
        <p:txBody>
          <a:bodyPr>
            <a:noAutofit/>
          </a:bodyPr>
          <a:lstStyle/>
          <a:p>
            <a:pPr algn="l"/>
            <a:r>
              <a:rPr lang="en-GB" sz="3275" b="1" dirty="0">
                <a:latin typeface="+mj-lt"/>
              </a:rPr>
              <a:t>2024/2025 Thematic Programmes: Phase 1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1DF2AB0-5C1C-E32B-60CC-BA830F841F3B}"/>
              </a:ext>
            </a:extLst>
          </p:cNvPr>
          <p:cNvGrpSpPr/>
          <p:nvPr/>
        </p:nvGrpSpPr>
        <p:grpSpPr>
          <a:xfrm>
            <a:off x="2916523" y="711006"/>
            <a:ext cx="5192427" cy="5999068"/>
            <a:chOff x="621866" y="817404"/>
            <a:chExt cx="12817487" cy="994305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866" y="817404"/>
              <a:ext cx="12817487" cy="670664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9291" y="7854792"/>
              <a:ext cx="12491178" cy="2905671"/>
            </a:xfrm>
            <a:prstGeom prst="rect">
              <a:avLst/>
            </a:prstGeom>
          </p:spPr>
        </p:pic>
      </p:grp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054426B2-BD30-8B42-CFA0-E4AC24EF12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594" y="6017714"/>
            <a:ext cx="2238027" cy="6923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92E32A-2296-B62C-C246-41C2A893F8D8}"/>
              </a:ext>
            </a:extLst>
          </p:cNvPr>
          <p:cNvSpPr txBox="1"/>
          <p:nvPr/>
        </p:nvSpPr>
        <p:spPr>
          <a:xfrm>
            <a:off x="7371" y="720309"/>
            <a:ext cx="2399279" cy="3957686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3279" indent="-173279">
              <a:buFont typeface="Arial" panose="020B0604020202020204" pitchFamily="34" charset="0"/>
              <a:buChar char="•"/>
            </a:pPr>
            <a:r>
              <a:rPr lang="en-GB" sz="1092" b="1" dirty="0">
                <a:solidFill>
                  <a:schemeClr val="bg1"/>
                </a:solidFill>
              </a:rPr>
              <a:t>Thematic work was already underway when March 2024 submission was made</a:t>
            </a:r>
          </a:p>
          <a:p>
            <a:pPr marL="173279" indent="-173279">
              <a:buFont typeface="Arial" panose="020B0604020202020204" pitchFamily="34" charset="0"/>
              <a:buChar char="•"/>
            </a:pPr>
            <a:r>
              <a:rPr lang="en-GB" sz="1092" b="1" dirty="0">
                <a:solidFill>
                  <a:schemeClr val="bg1"/>
                </a:solidFill>
              </a:rPr>
              <a:t>Themes have been extended to include a critical review of all variable pay; this will be allocated largely to the UEC and workforce themes</a:t>
            </a:r>
          </a:p>
          <a:p>
            <a:pPr marL="173279" indent="-173279">
              <a:buFont typeface="Arial" panose="020B0604020202020204" pitchFamily="34" charset="0"/>
              <a:buChar char="•"/>
            </a:pPr>
            <a:r>
              <a:rPr lang="en-GB" sz="1092" b="1" dirty="0">
                <a:solidFill>
                  <a:schemeClr val="bg1"/>
                </a:solidFill>
              </a:rPr>
              <a:t>Once assessed and delivery confidence assured, the deficit will be formally reduced as part of the internal governance process</a:t>
            </a:r>
          </a:p>
          <a:p>
            <a:pPr marL="173279" indent="-173279">
              <a:buFont typeface="Arial" panose="020B0604020202020204" pitchFamily="34" charset="0"/>
              <a:buChar char="•"/>
            </a:pPr>
            <a:r>
              <a:rPr lang="en-GB" sz="1092" b="1" dirty="0">
                <a:solidFill>
                  <a:schemeClr val="bg1"/>
                </a:solidFill>
              </a:rPr>
              <a:t>Ambition is to significantly reduce forecast deficit and reduce risk within the plan</a:t>
            </a:r>
          </a:p>
          <a:p>
            <a:pPr marL="173279" indent="-173279">
              <a:buFont typeface="Arial" panose="020B0604020202020204" pitchFamily="34" charset="0"/>
              <a:buChar char="•"/>
            </a:pPr>
            <a:endParaRPr lang="en-GB" sz="1092" b="1" dirty="0">
              <a:solidFill>
                <a:schemeClr val="bg1"/>
              </a:solidFill>
            </a:endParaRPr>
          </a:p>
          <a:p>
            <a:pPr marL="173279" indent="-173279">
              <a:buFont typeface="Arial" panose="020B0604020202020204" pitchFamily="34" charset="0"/>
              <a:buChar char="•"/>
            </a:pPr>
            <a:r>
              <a:rPr lang="en-GB" sz="1092" b="1" dirty="0">
                <a:solidFill>
                  <a:schemeClr val="bg1"/>
                </a:solidFill>
              </a:rPr>
              <a:t>Governance process: -</a:t>
            </a:r>
          </a:p>
          <a:p>
            <a:pPr marL="450525" lvl="1" indent="-173279">
              <a:buFont typeface="Wingdings" panose="05000000000000000000" pitchFamily="2" charset="2"/>
              <a:buChar char="v"/>
            </a:pPr>
            <a:r>
              <a:rPr lang="en-GB" sz="1092" b="1" dirty="0">
                <a:solidFill>
                  <a:schemeClr val="bg1"/>
                </a:solidFill>
              </a:rPr>
              <a:t>Management Board 15</a:t>
            </a:r>
            <a:r>
              <a:rPr lang="en-GB" sz="1092" b="1" baseline="30000" dirty="0">
                <a:solidFill>
                  <a:schemeClr val="bg1"/>
                </a:solidFill>
              </a:rPr>
              <a:t>th</a:t>
            </a:r>
            <a:r>
              <a:rPr lang="en-GB" sz="1092" b="1" dirty="0">
                <a:solidFill>
                  <a:schemeClr val="bg1"/>
                </a:solidFill>
              </a:rPr>
              <a:t> May</a:t>
            </a:r>
          </a:p>
          <a:p>
            <a:pPr marL="450525" lvl="1" indent="-173279">
              <a:buFont typeface="Wingdings" panose="05000000000000000000" pitchFamily="2" charset="2"/>
              <a:buChar char="v"/>
            </a:pPr>
            <a:r>
              <a:rPr lang="en-GB" sz="1092" b="1" dirty="0">
                <a:solidFill>
                  <a:schemeClr val="bg1"/>
                </a:solidFill>
              </a:rPr>
              <a:t>Special extended Performance and fincne committee – 21</a:t>
            </a:r>
            <a:r>
              <a:rPr lang="en-GB" sz="1092" b="1" baseline="30000" dirty="0">
                <a:solidFill>
                  <a:schemeClr val="bg1"/>
                </a:solidFill>
              </a:rPr>
              <a:t>st</a:t>
            </a:r>
            <a:r>
              <a:rPr lang="en-GB" sz="1092" b="1" dirty="0">
                <a:solidFill>
                  <a:schemeClr val="bg1"/>
                </a:solidFill>
              </a:rPr>
              <a:t> May</a:t>
            </a:r>
          </a:p>
          <a:p>
            <a:pPr marL="450525" lvl="1" indent="-173279">
              <a:buFont typeface="Wingdings" panose="05000000000000000000" pitchFamily="2" charset="2"/>
              <a:buChar char="v"/>
            </a:pPr>
            <a:r>
              <a:rPr lang="en-GB" sz="1092" b="1" dirty="0">
                <a:solidFill>
                  <a:schemeClr val="bg1"/>
                </a:solidFill>
              </a:rPr>
              <a:t>Board 23</a:t>
            </a:r>
            <a:r>
              <a:rPr lang="en-GB" sz="1092" b="1" baseline="30000" dirty="0">
                <a:solidFill>
                  <a:schemeClr val="bg1"/>
                </a:solidFill>
              </a:rPr>
              <a:t>rd</a:t>
            </a:r>
            <a:r>
              <a:rPr lang="en-GB" sz="1092" b="1" dirty="0">
                <a:solidFill>
                  <a:schemeClr val="bg1"/>
                </a:solidFill>
              </a:rPr>
              <a:t> May</a:t>
            </a:r>
          </a:p>
          <a:p>
            <a:pPr marL="450525" lvl="1" indent="-173279">
              <a:buFont typeface="Wingdings" panose="05000000000000000000" pitchFamily="2" charset="2"/>
              <a:buChar char="v"/>
            </a:pPr>
            <a:r>
              <a:rPr lang="en-GB" sz="1092" b="1" dirty="0">
                <a:solidFill>
                  <a:schemeClr val="bg1"/>
                </a:solidFill>
              </a:rPr>
              <a:t>Formal submission 31</a:t>
            </a:r>
            <a:r>
              <a:rPr lang="en-GB" sz="1092" b="1" baseline="30000" dirty="0">
                <a:solidFill>
                  <a:schemeClr val="bg1"/>
                </a:solidFill>
              </a:rPr>
              <a:t>st</a:t>
            </a:r>
            <a:r>
              <a:rPr lang="en-GB" sz="1092" b="1" dirty="0">
                <a:solidFill>
                  <a:schemeClr val="bg1"/>
                </a:solidFill>
              </a:rPr>
              <a:t> May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F9D200-E818-7FFC-E9D4-E9BB72A21921}"/>
              </a:ext>
            </a:extLst>
          </p:cNvPr>
          <p:cNvSpPr txBox="1"/>
          <p:nvPr/>
        </p:nvSpPr>
        <p:spPr>
          <a:xfrm>
            <a:off x="3026685" y="6461874"/>
            <a:ext cx="970363" cy="26039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GB" sz="1092" dirty="0"/>
          </a:p>
        </p:txBody>
      </p:sp>
    </p:spTree>
    <p:extLst>
      <p:ext uri="{BB962C8B-B14F-4D97-AF65-F5344CB8AC3E}">
        <p14:creationId xmlns:p14="http://schemas.microsoft.com/office/powerpoint/2010/main" val="19838037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52E948FA37F943B0514D0A14AFC95A" ma:contentTypeVersion="18" ma:contentTypeDescription="Create a new document." ma:contentTypeScope="" ma:versionID="acdbd6b556880af677eae49f96d82299">
  <xsd:schema xmlns:xsd="http://www.w3.org/2001/XMLSchema" xmlns:xs="http://www.w3.org/2001/XMLSchema" xmlns:p="http://schemas.microsoft.com/office/2006/metadata/properties" xmlns:ns3="2795bbee-07b4-4e79-98d8-0419d9871cad" xmlns:ns4="258d5018-feb4-45ec-8043-ac7152467c64" targetNamespace="http://schemas.microsoft.com/office/2006/metadata/properties" ma:root="true" ma:fieldsID="e0abefa9fba004ce65713878eaa2c1e2" ns3:_="" ns4:_="">
    <xsd:import namespace="2795bbee-07b4-4e79-98d8-0419d9871cad"/>
    <xsd:import namespace="258d5018-feb4-45ec-8043-ac7152467c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5bbee-07b4-4e79-98d8-0419d9871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8d5018-feb4-45ec-8043-ac7152467c6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795bbee-07b4-4e79-98d8-0419d9871cad" xsi:nil="true"/>
  </documentManagement>
</p:properties>
</file>

<file path=customXml/itemProps1.xml><?xml version="1.0" encoding="utf-8"?>
<ds:datastoreItem xmlns:ds="http://schemas.openxmlformats.org/officeDocument/2006/customXml" ds:itemID="{E3DE9DB5-DDF1-421A-9A53-A4E45FB35A5F}">
  <ds:schemaRefs>
    <ds:schemaRef ds:uri="258d5018-feb4-45ec-8043-ac7152467c64"/>
    <ds:schemaRef ds:uri="2795bbee-07b4-4e79-98d8-0419d9871ca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BD809A1-F740-4704-961D-0AB4026D42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64A33E-0996-43BC-8608-EC8531DAE3F5}">
  <ds:schemaRefs>
    <ds:schemaRef ds:uri="http://www.w3.org/XML/1998/namespace"/>
    <ds:schemaRef ds:uri="http://purl.org/dc/terms/"/>
    <ds:schemaRef ds:uri="http://purl.org/dc/dcmitype/"/>
    <ds:schemaRef ds:uri="258d5018-feb4-45ec-8043-ac7152467c64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2795bbee-07b4-4e79-98d8-0419d9871ca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</TotalTime>
  <Words>221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Century Schoolbook</vt:lpstr>
      <vt:lpstr>Wingdings</vt:lpstr>
      <vt:lpstr>Custom Design</vt:lpstr>
      <vt:lpstr>1_Custom Design</vt:lpstr>
      <vt:lpstr>PowerPoint Presentation</vt:lpstr>
      <vt:lpstr>Summary Draft Overview 2023/ 2024</vt:lpstr>
      <vt:lpstr>Savings Position 2023/ 2024</vt:lpstr>
      <vt:lpstr>2024/2025 Thematic Programmes: Phase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Davies (Swansea Bay UHB - Finance Department)</dc:creator>
  <cp:lastModifiedBy>Sophie Herbert (Swansea Bay UHB - Corporate Governance )</cp:lastModifiedBy>
  <cp:revision>44</cp:revision>
  <cp:lastPrinted>2024-04-23T14:45:59Z</cp:lastPrinted>
  <dcterms:created xsi:type="dcterms:W3CDTF">2024-03-27T16:05:05Z</dcterms:created>
  <dcterms:modified xsi:type="dcterms:W3CDTF">2024-05-08T08:36:27Z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0x0101006652E948FA37F943B0514D0A14AFC95A</vt:lpwstr>
  </property>
</Properties>
</file>