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Lst>
  <p:notesMasterIdLst>
    <p:notesMasterId r:id="rId20"/>
  </p:notesMasterIdLst>
  <p:handoutMasterIdLst>
    <p:handoutMasterId r:id="rId21"/>
  </p:handoutMasterIdLst>
  <p:sldIdLst>
    <p:sldId id="309" r:id="rId11"/>
    <p:sldId id="336" r:id="rId12"/>
    <p:sldId id="338" r:id="rId13"/>
    <p:sldId id="337" r:id="rId14"/>
    <p:sldId id="339" r:id="rId15"/>
    <p:sldId id="340" r:id="rId16"/>
    <p:sldId id="344" r:id="rId17"/>
    <p:sldId id="346" r:id="rId18"/>
    <p:sldId id="345" r:id="rId1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924"/>
    <a:srgbClr val="1F355E"/>
    <a:srgbClr val="CE3636"/>
    <a:srgbClr val="00BC62"/>
    <a:srgbClr val="7EB0DE"/>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3447" autoAdjust="0"/>
  </p:normalViewPr>
  <p:slideViewPr>
    <p:cSldViewPr>
      <p:cViewPr varScale="1">
        <p:scale>
          <a:sx n="89" d="100"/>
          <a:sy n="89" d="100"/>
        </p:scale>
        <p:origin x="66" y="66"/>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GB" sz="2400"/>
              <a:t>Average Variable Pay By Type &amp;</a:t>
            </a:r>
            <a:r>
              <a:rPr lang="en-GB" sz="2400" baseline="0"/>
              <a:t> Quarter</a:t>
            </a:r>
            <a:endParaRPr lang="en-GB" sz="2400"/>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'Summary VP'!$H$35</c:f>
              <c:strCache>
                <c:ptCount val="1"/>
                <c:pt idx="0">
                  <c:v>Q1 Average</c:v>
                </c:pt>
              </c:strCache>
            </c:strRef>
          </c:tx>
          <c:spPr>
            <a:solidFill>
              <a:schemeClr val="accent1"/>
            </a:solidFill>
            <a:ln>
              <a:noFill/>
            </a:ln>
            <a:effectLst/>
          </c:spPr>
          <c:invertIfNegative val="0"/>
          <c:cat>
            <c:strRef>
              <c:f>'Summary VP'!$G$36:$G$41</c:f>
              <c:strCache>
                <c:ptCount val="6"/>
                <c:pt idx="0">
                  <c:v>Bank</c:v>
                </c:pt>
                <c:pt idx="1">
                  <c:v>Overtime</c:v>
                </c:pt>
                <c:pt idx="2">
                  <c:v>Agency - Non Medical</c:v>
                </c:pt>
                <c:pt idx="3">
                  <c:v>Agency - Medical</c:v>
                </c:pt>
                <c:pt idx="4">
                  <c:v>WLI</c:v>
                </c:pt>
                <c:pt idx="5">
                  <c:v>Irregular Sessions</c:v>
                </c:pt>
              </c:strCache>
            </c:strRef>
          </c:cat>
          <c:val>
            <c:numRef>
              <c:f>'Summary VP'!$H$36:$H$41</c:f>
              <c:numCache>
                <c:formatCode>_-* #,##0_-;\-* #,##0_-;_-* "-"??_-;_-@_-</c:formatCode>
                <c:ptCount val="6"/>
                <c:pt idx="0">
                  <c:v>1748074.676666667</c:v>
                </c:pt>
                <c:pt idx="1">
                  <c:v>766746.18333333277</c:v>
                </c:pt>
                <c:pt idx="2">
                  <c:v>1277007.9466666675</c:v>
                </c:pt>
                <c:pt idx="3">
                  <c:v>641974.6399999999</c:v>
                </c:pt>
                <c:pt idx="4">
                  <c:v>415994.56333333341</c:v>
                </c:pt>
                <c:pt idx="5">
                  <c:v>540610.35666666657</c:v>
                </c:pt>
              </c:numCache>
            </c:numRef>
          </c:val>
          <c:extLst>
            <c:ext xmlns:c16="http://schemas.microsoft.com/office/drawing/2014/chart" uri="{C3380CC4-5D6E-409C-BE32-E72D297353CC}">
              <c16:uniqueId val="{00000000-7308-4F30-8D40-4582BF76CD10}"/>
            </c:ext>
          </c:extLst>
        </c:ser>
        <c:ser>
          <c:idx val="1"/>
          <c:order val="1"/>
          <c:tx>
            <c:strRef>
              <c:f>'Summary VP'!$I$35</c:f>
              <c:strCache>
                <c:ptCount val="1"/>
                <c:pt idx="0">
                  <c:v>Q2 Average</c:v>
                </c:pt>
              </c:strCache>
            </c:strRef>
          </c:tx>
          <c:spPr>
            <a:solidFill>
              <a:schemeClr val="accent2"/>
            </a:solidFill>
            <a:ln>
              <a:noFill/>
            </a:ln>
            <a:effectLst/>
          </c:spPr>
          <c:invertIfNegative val="0"/>
          <c:cat>
            <c:strRef>
              <c:f>'Summary VP'!$G$36:$G$41</c:f>
              <c:strCache>
                <c:ptCount val="6"/>
                <c:pt idx="0">
                  <c:v>Bank</c:v>
                </c:pt>
                <c:pt idx="1">
                  <c:v>Overtime</c:v>
                </c:pt>
                <c:pt idx="2">
                  <c:v>Agency - Non Medical</c:v>
                </c:pt>
                <c:pt idx="3">
                  <c:v>Agency - Medical</c:v>
                </c:pt>
                <c:pt idx="4">
                  <c:v>WLI</c:v>
                </c:pt>
                <c:pt idx="5">
                  <c:v>Irregular Sessions</c:v>
                </c:pt>
              </c:strCache>
            </c:strRef>
          </c:cat>
          <c:val>
            <c:numRef>
              <c:f>'Summary VP'!$I$36:$I$41</c:f>
              <c:numCache>
                <c:formatCode>_-* #,##0_-;\-* #,##0_-;_-* "-"??_-;_-@_-</c:formatCode>
                <c:ptCount val="6"/>
                <c:pt idx="0">
                  <c:v>1946545.923333331</c:v>
                </c:pt>
                <c:pt idx="1">
                  <c:v>619538.44666666654</c:v>
                </c:pt>
                <c:pt idx="2">
                  <c:v>904395.08333333349</c:v>
                </c:pt>
                <c:pt idx="3">
                  <c:v>581137.55666666664</c:v>
                </c:pt>
                <c:pt idx="4">
                  <c:v>307689.83</c:v>
                </c:pt>
                <c:pt idx="5">
                  <c:v>758906.88666666637</c:v>
                </c:pt>
              </c:numCache>
            </c:numRef>
          </c:val>
          <c:extLst>
            <c:ext xmlns:c16="http://schemas.microsoft.com/office/drawing/2014/chart" uri="{C3380CC4-5D6E-409C-BE32-E72D297353CC}">
              <c16:uniqueId val="{00000001-7308-4F30-8D40-4582BF76CD10}"/>
            </c:ext>
          </c:extLst>
        </c:ser>
        <c:ser>
          <c:idx val="2"/>
          <c:order val="2"/>
          <c:tx>
            <c:strRef>
              <c:f>'Summary VP'!$J$35</c:f>
              <c:strCache>
                <c:ptCount val="1"/>
                <c:pt idx="0">
                  <c:v>Q3 Average</c:v>
                </c:pt>
              </c:strCache>
            </c:strRef>
          </c:tx>
          <c:spPr>
            <a:solidFill>
              <a:schemeClr val="accent3"/>
            </a:solidFill>
            <a:ln>
              <a:noFill/>
            </a:ln>
            <a:effectLst/>
          </c:spPr>
          <c:invertIfNegative val="0"/>
          <c:cat>
            <c:strRef>
              <c:f>'Summary VP'!$G$36:$G$41</c:f>
              <c:strCache>
                <c:ptCount val="6"/>
                <c:pt idx="0">
                  <c:v>Bank</c:v>
                </c:pt>
                <c:pt idx="1">
                  <c:v>Overtime</c:v>
                </c:pt>
                <c:pt idx="2">
                  <c:v>Agency - Non Medical</c:v>
                </c:pt>
                <c:pt idx="3">
                  <c:v>Agency - Medical</c:v>
                </c:pt>
                <c:pt idx="4">
                  <c:v>WLI</c:v>
                </c:pt>
                <c:pt idx="5">
                  <c:v>Irregular Sessions</c:v>
                </c:pt>
              </c:strCache>
            </c:strRef>
          </c:cat>
          <c:val>
            <c:numRef>
              <c:f>'Summary VP'!$J$36:$J$41</c:f>
              <c:numCache>
                <c:formatCode>_-* #,##0_-;\-* #,##0_-;_-* "-"??_-;_-@_-</c:formatCode>
                <c:ptCount val="6"/>
                <c:pt idx="0">
                  <c:v>2078619.2099999997</c:v>
                </c:pt>
                <c:pt idx="1">
                  <c:v>668812.37000000058</c:v>
                </c:pt>
                <c:pt idx="2">
                  <c:v>1061225.4733333329</c:v>
                </c:pt>
                <c:pt idx="3">
                  <c:v>687279.80333333334</c:v>
                </c:pt>
                <c:pt idx="4">
                  <c:v>309032.72666666663</c:v>
                </c:pt>
                <c:pt idx="5">
                  <c:v>781923.20333333325</c:v>
                </c:pt>
              </c:numCache>
            </c:numRef>
          </c:val>
          <c:extLst>
            <c:ext xmlns:c16="http://schemas.microsoft.com/office/drawing/2014/chart" uri="{C3380CC4-5D6E-409C-BE32-E72D297353CC}">
              <c16:uniqueId val="{00000002-7308-4F30-8D40-4582BF76CD10}"/>
            </c:ext>
          </c:extLst>
        </c:ser>
        <c:ser>
          <c:idx val="3"/>
          <c:order val="3"/>
          <c:tx>
            <c:strRef>
              <c:f>'Summary VP'!$K$35</c:f>
              <c:strCache>
                <c:ptCount val="1"/>
                <c:pt idx="0">
                  <c:v>Q4 Average</c:v>
                </c:pt>
              </c:strCache>
            </c:strRef>
          </c:tx>
          <c:spPr>
            <a:solidFill>
              <a:schemeClr val="accent4"/>
            </a:solidFill>
            <a:ln>
              <a:noFill/>
            </a:ln>
            <a:effectLst/>
          </c:spPr>
          <c:invertIfNegative val="0"/>
          <c:cat>
            <c:strRef>
              <c:f>'Summary VP'!$G$36:$G$41</c:f>
              <c:strCache>
                <c:ptCount val="6"/>
                <c:pt idx="0">
                  <c:v>Bank</c:v>
                </c:pt>
                <c:pt idx="1">
                  <c:v>Overtime</c:v>
                </c:pt>
                <c:pt idx="2">
                  <c:v>Agency - Non Medical</c:v>
                </c:pt>
                <c:pt idx="3">
                  <c:v>Agency - Medical</c:v>
                </c:pt>
                <c:pt idx="4">
                  <c:v>WLI</c:v>
                </c:pt>
                <c:pt idx="5">
                  <c:v>Irregular Sessions</c:v>
                </c:pt>
              </c:strCache>
            </c:strRef>
          </c:cat>
          <c:val>
            <c:numRef>
              <c:f>'Summary VP'!$K$36:$K$41</c:f>
              <c:numCache>
                <c:formatCode>_-* #,##0_-;\-* #,##0_-;_-* "-"??_-;_-@_-</c:formatCode>
                <c:ptCount val="6"/>
                <c:pt idx="0">
                  <c:v>2215731.7350000022</c:v>
                </c:pt>
                <c:pt idx="1">
                  <c:v>621930.35999999987</c:v>
                </c:pt>
                <c:pt idx="2">
                  <c:v>677456.5199999999</c:v>
                </c:pt>
                <c:pt idx="3">
                  <c:v>760565.83</c:v>
                </c:pt>
                <c:pt idx="4">
                  <c:v>342261.26500000001</c:v>
                </c:pt>
                <c:pt idx="5">
                  <c:v>687288.34000000008</c:v>
                </c:pt>
              </c:numCache>
            </c:numRef>
          </c:val>
          <c:extLst>
            <c:ext xmlns:c16="http://schemas.microsoft.com/office/drawing/2014/chart" uri="{C3380CC4-5D6E-409C-BE32-E72D297353CC}">
              <c16:uniqueId val="{00000003-7308-4F30-8D40-4582BF76CD10}"/>
            </c:ext>
          </c:extLst>
        </c:ser>
        <c:dLbls>
          <c:showLegendKey val="0"/>
          <c:showVal val="0"/>
          <c:showCatName val="0"/>
          <c:showSerName val="0"/>
          <c:showPercent val="0"/>
          <c:showBubbleSize val="0"/>
        </c:dLbls>
        <c:gapWidth val="219"/>
        <c:overlap val="-27"/>
        <c:axId val="239415616"/>
        <c:axId val="239418112"/>
      </c:barChart>
      <c:catAx>
        <c:axId val="2394156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39418112"/>
        <c:crosses val="autoZero"/>
        <c:auto val="1"/>
        <c:lblAlgn val="ctr"/>
        <c:lblOffset val="100"/>
        <c:noMultiLvlLbl val="0"/>
      </c:catAx>
      <c:valAx>
        <c:axId val="239418112"/>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394156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11/03/2025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11/03/2025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3653854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7837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1657678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3407146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1321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C914A-3BDC-F34A-EFEC-26E995361A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45BA9-9605-3A5B-196B-BDEC19C67C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12E294-656E-F882-CCE3-9C445F04F0F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a:extLst>
              <a:ext uri="{FF2B5EF4-FFF2-40B4-BE49-F238E27FC236}">
                <a16:creationId xmlns:a16="http://schemas.microsoft.com/office/drawing/2014/main" id="{0496C942-51D7-1456-28CA-7AC4B4698E6E}"/>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2333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8296F6-3C15-D77A-C5D9-84E6DC603D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E30CB6-923E-2E57-1E06-F2C14FFC0F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D8DE4A-7F66-8D63-6879-F0EF8B90798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a:extLst>
              <a:ext uri="{FF2B5EF4-FFF2-40B4-BE49-F238E27FC236}">
                <a16:creationId xmlns:a16="http://schemas.microsoft.com/office/drawing/2014/main" id="{BDD00358-69CE-2F5A-FA83-18119112C1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3032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92CE5-ACEE-D5BD-2511-DB8A4DC8AD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93053D-4046-49F4-B485-7C4191C5AC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6771E9-9AEE-3F85-DE2F-2F429693AC2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This is a generic copy</a:t>
            </a:r>
            <a:r>
              <a:rPr lang="en-GB" baseline="0"/>
              <a:t> slide.</a:t>
            </a:r>
            <a:endParaRPr lang="en-GB"/>
          </a:p>
          <a:p>
            <a:endParaRPr lang="en-GB"/>
          </a:p>
        </p:txBody>
      </p:sp>
      <p:sp>
        <p:nvSpPr>
          <p:cNvPr id="4" name="Slide Number Placeholder 3">
            <a:extLst>
              <a:ext uri="{FF2B5EF4-FFF2-40B4-BE49-F238E27FC236}">
                <a16:creationId xmlns:a16="http://schemas.microsoft.com/office/drawing/2014/main" id="{A8EA5A4D-9537-2EEA-8799-8F7E792488BF}"/>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11165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6646216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Tree>
    <p:extLst>
      <p:ext uri="{BB962C8B-B14F-4D97-AF65-F5344CB8AC3E}">
        <p14:creationId xmlns:p14="http://schemas.microsoft.com/office/powerpoint/2010/main" val="64946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2104791"/>
      </p:ext>
    </p:extLst>
  </p:cSld>
  <p:clrMap bg1="lt1" tx1="dk1" bg2="lt2" tx2="dk2" accent1="accent1" accent2="accent2" accent3="accent3" accent4="accent4" accent5="accent5" accent6="accent6" hlink="hlink" folHlink="folHlink"/>
  <p:sldLayoutIdLst>
    <p:sldLayoutId id="2147483732" r:id="rId1"/>
    <p:sldLayoutId id="2147483733" r:id="rId2"/>
  </p:sldLayoutIdLst>
  <p:txStyles>
    <p:titleStyle>
      <a:lvl1pPr algn="l" defTabSz="91441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3"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810" indent="-228603" algn="l" defTabSz="914413"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3016" indent="-228603" algn="l" defTabSz="91441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2"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5"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43"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56"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413" rtl="0" eaLnBrk="1" latinLnBrk="0" hangingPunct="1">
        <a:defRPr sz="1801" kern="1200">
          <a:solidFill>
            <a:schemeClr val="tx1"/>
          </a:solidFill>
          <a:latin typeface="+mn-lt"/>
          <a:ea typeface="+mn-ea"/>
          <a:cs typeface="+mn-cs"/>
        </a:defRPr>
      </a:lvl1pPr>
      <a:lvl2pPr marL="457206" algn="l" defTabSz="914413" rtl="0" eaLnBrk="1" latinLnBrk="0" hangingPunct="1">
        <a:defRPr sz="1801" kern="1200">
          <a:solidFill>
            <a:schemeClr val="tx1"/>
          </a:solidFill>
          <a:latin typeface="+mn-lt"/>
          <a:ea typeface="+mn-ea"/>
          <a:cs typeface="+mn-cs"/>
        </a:defRPr>
      </a:lvl2pPr>
      <a:lvl3pPr marL="914413" algn="l" defTabSz="914413" rtl="0" eaLnBrk="1" latinLnBrk="0" hangingPunct="1">
        <a:defRPr sz="1801" kern="1200">
          <a:solidFill>
            <a:schemeClr val="tx1"/>
          </a:solidFill>
          <a:latin typeface="+mn-lt"/>
          <a:ea typeface="+mn-ea"/>
          <a:cs typeface="+mn-cs"/>
        </a:defRPr>
      </a:lvl3pPr>
      <a:lvl4pPr marL="1371619" algn="l" defTabSz="914413" rtl="0" eaLnBrk="1" latinLnBrk="0" hangingPunct="1">
        <a:defRPr sz="1801" kern="1200">
          <a:solidFill>
            <a:schemeClr val="tx1"/>
          </a:solidFill>
          <a:latin typeface="+mn-lt"/>
          <a:ea typeface="+mn-ea"/>
          <a:cs typeface="+mn-cs"/>
        </a:defRPr>
      </a:lvl4pPr>
      <a:lvl5pPr marL="1828826" algn="l" defTabSz="914413" rtl="0" eaLnBrk="1" latinLnBrk="0" hangingPunct="1">
        <a:defRPr sz="1801" kern="1200">
          <a:solidFill>
            <a:schemeClr val="tx1"/>
          </a:solidFill>
          <a:latin typeface="+mn-lt"/>
          <a:ea typeface="+mn-ea"/>
          <a:cs typeface="+mn-cs"/>
        </a:defRPr>
      </a:lvl5pPr>
      <a:lvl6pPr marL="2286032" algn="l" defTabSz="914413" rtl="0" eaLnBrk="1" latinLnBrk="0" hangingPunct="1">
        <a:defRPr sz="1801" kern="1200">
          <a:solidFill>
            <a:schemeClr val="tx1"/>
          </a:solidFill>
          <a:latin typeface="+mn-lt"/>
          <a:ea typeface="+mn-ea"/>
          <a:cs typeface="+mn-cs"/>
        </a:defRPr>
      </a:lvl6pPr>
      <a:lvl7pPr marL="2743238" algn="l" defTabSz="914413" rtl="0" eaLnBrk="1" latinLnBrk="0" hangingPunct="1">
        <a:defRPr sz="1801" kern="1200">
          <a:solidFill>
            <a:schemeClr val="tx1"/>
          </a:solidFill>
          <a:latin typeface="+mn-lt"/>
          <a:ea typeface="+mn-ea"/>
          <a:cs typeface="+mn-cs"/>
        </a:defRPr>
      </a:lvl7pPr>
      <a:lvl8pPr marL="3200446" algn="l" defTabSz="914413" rtl="0" eaLnBrk="1" latinLnBrk="0" hangingPunct="1">
        <a:defRPr sz="1801" kern="1200">
          <a:solidFill>
            <a:schemeClr val="tx1"/>
          </a:solidFill>
          <a:latin typeface="+mn-lt"/>
          <a:ea typeface="+mn-ea"/>
          <a:cs typeface="+mn-cs"/>
        </a:defRPr>
      </a:lvl8pPr>
      <a:lvl9pPr marL="3657653" algn="l" defTabSz="914413"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6.xml"/><Relationship Id="rId5" Type="http://schemas.openxmlformats.org/officeDocument/2006/relationships/image" Target="../media/image11.emf"/><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4.emf"/><Relationship Id="rId2" Type="http://schemas.openxmlformats.org/officeDocument/2006/relationships/slideLayout" Target="../slideLayouts/slideLayout26.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package" Target="../embeddings/Microsoft_Excel_Worksheet.xlsx"/><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6.xml"/><Relationship Id="rId4" Type="http://schemas.openxmlformats.org/officeDocument/2006/relationships/image" Target="../media/image15.emf"/></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6.xml"/><Relationship Id="rId5" Type="http://schemas.openxmlformats.org/officeDocument/2006/relationships/image" Target="../media/image16.emf"/><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18.emf"/><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6.xml"/><Relationship Id="rId5" Type="http://schemas.openxmlformats.org/officeDocument/2006/relationships/image" Target="../media/image20.emf"/><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6.xml"/><Relationship Id="rId5" Type="http://schemas.openxmlformats.org/officeDocument/2006/relationships/image" Target="../media/image22.emf"/><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6.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noGrp="1"/>
          </p:cNvSpPr>
          <p:nvPr>
            <p:ph type="body" sz="quarter" idx="10"/>
          </p:nvPr>
        </p:nvSpPr>
        <p:spPr>
          <a:xfrm>
            <a:off x="375444" y="3521075"/>
            <a:ext cx="17409186" cy="4708981"/>
          </a:xfrm>
          <a:prstGeom prst="rect">
            <a:avLst/>
          </a:prstGeom>
          <a:noFill/>
        </p:spPr>
        <p:txBody>
          <a:bodyPr wrap="square" rtlCol="0">
            <a:spAutoFit/>
          </a:bodyPr>
          <a:lstStyle/>
          <a:p>
            <a:r>
              <a:rPr lang="en-GB" sz="6000" dirty="0">
                <a:solidFill>
                  <a:schemeClr val="bg1"/>
                </a:solidFill>
              </a:rPr>
              <a:t>Audit Committee Briefing</a:t>
            </a:r>
          </a:p>
          <a:p>
            <a:endParaRPr lang="en-GB" sz="6000" dirty="0">
              <a:solidFill>
                <a:schemeClr val="bg1"/>
              </a:solidFill>
            </a:endParaRPr>
          </a:p>
          <a:p>
            <a:r>
              <a:rPr lang="en-GB" sz="6000" dirty="0">
                <a:solidFill>
                  <a:schemeClr val="bg1"/>
                </a:solidFill>
              </a:rPr>
              <a:t>Summary Financial Position</a:t>
            </a:r>
          </a:p>
          <a:p>
            <a:r>
              <a:rPr lang="en-GB" sz="6000" dirty="0">
                <a:solidFill>
                  <a:schemeClr val="bg1"/>
                </a:solidFill>
              </a:rPr>
              <a:t>Month 11 FY 2024/25</a:t>
            </a:r>
          </a:p>
          <a:p>
            <a:r>
              <a:rPr lang="en-GB" sz="6000" dirty="0"/>
              <a:t>20</a:t>
            </a:r>
            <a:r>
              <a:rPr lang="en-GB" sz="6000" baseline="30000" dirty="0"/>
              <a:t>th </a:t>
            </a:r>
            <a:r>
              <a:rPr lang="en-GB" sz="6000" dirty="0"/>
              <a:t>March</a:t>
            </a:r>
            <a:r>
              <a:rPr lang="en-GB" sz="6000" dirty="0">
                <a:solidFill>
                  <a:schemeClr val="bg1"/>
                </a:solidFill>
              </a:rPr>
              <a:t> 2025</a:t>
            </a:r>
          </a:p>
        </p:txBody>
      </p:sp>
    </p:spTree>
    <p:extLst>
      <p:ext uri="{BB962C8B-B14F-4D97-AF65-F5344CB8AC3E}">
        <p14:creationId xmlns:p14="http://schemas.microsoft.com/office/powerpoint/2010/main" val="3241519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423444" y="473075"/>
            <a:ext cx="12293600" cy="558800"/>
          </a:xfrm>
        </p:spPr>
        <p:txBody>
          <a:bodyPr/>
          <a:lstStyle/>
          <a:p>
            <a:pPr algn="ctr"/>
            <a:r>
              <a:rPr lang="pt-BR" dirty="0"/>
              <a:t>Financial Performance Month 11</a:t>
            </a:r>
          </a:p>
        </p:txBody>
      </p:sp>
      <p:pic>
        <p:nvPicPr>
          <p:cNvPr id="3" name="Picture 2"/>
          <p:cNvPicPr>
            <a:picLocks noChangeAspect="1"/>
          </p:cNvPicPr>
          <p:nvPr/>
        </p:nvPicPr>
        <p:blipFill>
          <a:blip r:embed="rId3"/>
          <a:stretch>
            <a:fillRect/>
          </a:stretch>
        </p:blipFill>
        <p:spPr>
          <a:xfrm>
            <a:off x="18815844" y="9998075"/>
            <a:ext cx="682811" cy="627942"/>
          </a:xfrm>
          <a:prstGeom prst="rect">
            <a:avLst/>
          </a:prstGeom>
        </p:spPr>
      </p:pic>
      <p:sp>
        <p:nvSpPr>
          <p:cNvPr id="4" name="TextBox 3"/>
          <p:cNvSpPr txBox="1"/>
          <p:nvPr/>
        </p:nvSpPr>
        <p:spPr>
          <a:xfrm>
            <a:off x="754894" y="4294927"/>
            <a:ext cx="8610604" cy="3785652"/>
          </a:xfrm>
          <a:prstGeom prst="rect">
            <a:avLst/>
          </a:prstGeom>
          <a:noFill/>
        </p:spPr>
        <p:txBody>
          <a:bodyPr wrap="square" rtlCol="0">
            <a:spAutoFit/>
          </a:bodyPr>
          <a:lstStyle/>
          <a:p>
            <a:pPr marL="285750" indent="-285750" algn="just">
              <a:buFont typeface="Arial" panose="020B0604020202020204" pitchFamily="34" charset="0"/>
              <a:buChar char="•"/>
            </a:pPr>
            <a:r>
              <a:rPr lang="en-GB" sz="2200" dirty="0"/>
              <a:t>On the 2</a:t>
            </a:r>
            <a:r>
              <a:rPr lang="en-GB" sz="2200" baseline="30000" dirty="0"/>
              <a:t>nd</a:t>
            </a:r>
            <a:r>
              <a:rPr lang="en-GB" sz="2200" dirty="0"/>
              <a:t> December the Health Board were notified that WG will issue £6.4m of funding to reduce our planned deficit to </a:t>
            </a:r>
            <a:r>
              <a:rPr lang="en-GB" sz="2200" b="1" dirty="0"/>
              <a:t>£43.7m</a:t>
            </a:r>
            <a:r>
              <a:rPr lang="en-GB" sz="2200" dirty="0"/>
              <a:t>, noting that the control total for 2025/26 set by Welsh Government remains</a:t>
            </a:r>
            <a:r>
              <a:rPr lang="en-GB" sz="2200" b="1" i="1" dirty="0"/>
              <a:t> £17.1m</a:t>
            </a:r>
            <a:r>
              <a:rPr lang="en-GB" sz="2200" b="1" dirty="0"/>
              <a:t>. </a:t>
            </a:r>
          </a:p>
          <a:p>
            <a:pPr marL="285750" indent="-285750" algn="just">
              <a:buFont typeface="Arial" panose="020B0604020202020204" pitchFamily="34" charset="0"/>
              <a:buChar char="•"/>
            </a:pPr>
            <a:endParaRPr lang="en-GB" sz="2200" b="1" dirty="0">
              <a:highlight>
                <a:srgbClr val="FFFF00"/>
              </a:highlight>
            </a:endParaRPr>
          </a:p>
          <a:p>
            <a:pPr marL="285750" indent="-285750" algn="just">
              <a:buFont typeface="Arial" panose="020B0604020202020204" pitchFamily="34" charset="0"/>
              <a:buChar char="•"/>
            </a:pPr>
            <a:r>
              <a:rPr lang="en-GB" sz="2200" dirty="0"/>
              <a:t>In Month 11 there is an in-month underspend of </a:t>
            </a:r>
            <a:r>
              <a:rPr lang="en-GB" sz="2200" b="1" dirty="0"/>
              <a:t>£0.7m.</a:t>
            </a:r>
            <a:endParaRPr lang="en-GB" sz="2200" dirty="0"/>
          </a:p>
          <a:p>
            <a:pPr marL="285750" indent="-285750" algn="just">
              <a:buFont typeface="Arial" panose="020B0604020202020204" pitchFamily="34" charset="0"/>
              <a:buChar char="•"/>
            </a:pPr>
            <a:endParaRPr lang="en-GB" sz="2200" dirty="0"/>
          </a:p>
          <a:p>
            <a:pPr marL="285750" indent="-285750" algn="just">
              <a:buFont typeface="Arial" panose="020B0604020202020204" pitchFamily="34" charset="0"/>
              <a:buChar char="•"/>
            </a:pPr>
            <a:r>
              <a:rPr lang="en-GB" sz="2200" dirty="0"/>
              <a:t>YTD at Month 11 is an overspend of </a:t>
            </a:r>
            <a:r>
              <a:rPr lang="en-GB" sz="2200" b="1" dirty="0"/>
              <a:t>£47.0m. </a:t>
            </a:r>
            <a:r>
              <a:rPr lang="en-GB" sz="2200" dirty="0"/>
              <a:t>This is in excess of the </a:t>
            </a:r>
            <a:r>
              <a:rPr lang="en-GB" sz="2200" b="1" dirty="0"/>
              <a:t>£43.7m </a:t>
            </a:r>
            <a:r>
              <a:rPr lang="en-GB" sz="2200" dirty="0"/>
              <a:t>2024/25 revised plan.</a:t>
            </a:r>
          </a:p>
          <a:p>
            <a:pPr marL="285750" indent="-285750" algn="just">
              <a:buFont typeface="Arial" panose="020B0604020202020204" pitchFamily="34" charset="0"/>
              <a:buChar char="•"/>
            </a:pPr>
            <a:endParaRPr lang="en-GB" sz="2200" b="1" dirty="0"/>
          </a:p>
          <a:p>
            <a:pPr marL="285750" indent="-285750">
              <a:buFont typeface="Arial" panose="020B0604020202020204" pitchFamily="34" charset="0"/>
              <a:buChar char="•"/>
            </a:pPr>
            <a:endParaRPr lang="en-GB" sz="2000" dirty="0"/>
          </a:p>
        </p:txBody>
      </p:sp>
      <p:sp>
        <p:nvSpPr>
          <p:cNvPr id="7" name="Rectangle 6"/>
          <p:cNvSpPr/>
          <p:nvPr/>
        </p:nvSpPr>
        <p:spPr>
          <a:xfrm>
            <a:off x="9371054" y="6961294"/>
            <a:ext cx="10108409" cy="2800767"/>
          </a:xfrm>
          <a:prstGeom prst="rect">
            <a:avLst/>
          </a:prstGeom>
        </p:spPr>
        <p:txBody>
          <a:bodyPr wrap="square">
            <a:spAutoFit/>
          </a:bodyPr>
          <a:lstStyle/>
          <a:p>
            <a:pPr algn="just"/>
            <a:endParaRPr lang="en-GB" sz="2200" dirty="0">
              <a:solidFill>
                <a:srgbClr val="FF0000"/>
              </a:solidFill>
            </a:endParaRPr>
          </a:p>
          <a:p>
            <a:pPr marL="285750" indent="-285750" algn="just">
              <a:buFont typeface="Arial" panose="020B0604020202020204" pitchFamily="34" charset="0"/>
              <a:buChar char="•"/>
            </a:pPr>
            <a:r>
              <a:rPr lang="en-GB" sz="2200" dirty="0"/>
              <a:t>To hit the £43.7m revised Plan the HB needs to underspend in March by a total of £3.3m</a:t>
            </a:r>
          </a:p>
          <a:p>
            <a:pPr algn="just"/>
            <a:endParaRPr lang="en-GB" sz="2200" dirty="0"/>
          </a:p>
          <a:p>
            <a:pPr marL="285750" indent="-285750" algn="just">
              <a:buFont typeface="Arial" panose="020B0604020202020204" pitchFamily="34" charset="0"/>
              <a:buChar char="•"/>
            </a:pPr>
            <a:r>
              <a:rPr lang="en-GB" sz="2200" dirty="0"/>
              <a:t>The yellow line depicts the level required if the HB were to achieve the £17.1m 2025/26 control total.</a:t>
            </a:r>
          </a:p>
          <a:p>
            <a:pPr algn="just"/>
            <a:endParaRPr lang="en-GB" sz="2200" dirty="0">
              <a:solidFill>
                <a:srgbClr val="FF0000"/>
              </a:solidFill>
            </a:endParaRPr>
          </a:p>
          <a:p>
            <a:pPr algn="just"/>
            <a:endParaRPr lang="en-GB" sz="2200" dirty="0"/>
          </a:p>
        </p:txBody>
      </p:sp>
      <p:pic>
        <p:nvPicPr>
          <p:cNvPr id="9" name="Picture 8">
            <a:extLst>
              <a:ext uri="{FF2B5EF4-FFF2-40B4-BE49-F238E27FC236}">
                <a16:creationId xmlns:a16="http://schemas.microsoft.com/office/drawing/2014/main" id="{FBF09E1F-6930-A9B5-1270-5155009C224C}"/>
              </a:ext>
            </a:extLst>
          </p:cNvPr>
          <p:cNvPicPr>
            <a:picLocks noChangeAspect="1"/>
          </p:cNvPicPr>
          <p:nvPr/>
        </p:nvPicPr>
        <p:blipFill>
          <a:blip r:embed="rId4"/>
          <a:stretch>
            <a:fillRect/>
          </a:stretch>
        </p:blipFill>
        <p:spPr>
          <a:xfrm>
            <a:off x="10052844" y="1283300"/>
            <a:ext cx="9185419" cy="5133376"/>
          </a:xfrm>
          <a:prstGeom prst="rect">
            <a:avLst/>
          </a:prstGeom>
        </p:spPr>
      </p:pic>
      <p:pic>
        <p:nvPicPr>
          <p:cNvPr id="10" name="Picture 9">
            <a:extLst>
              <a:ext uri="{FF2B5EF4-FFF2-40B4-BE49-F238E27FC236}">
                <a16:creationId xmlns:a16="http://schemas.microsoft.com/office/drawing/2014/main" id="{2B9F9BDB-8169-36FA-E9BF-D0B24275574B}"/>
              </a:ext>
            </a:extLst>
          </p:cNvPr>
          <p:cNvPicPr>
            <a:picLocks noChangeAspect="1"/>
          </p:cNvPicPr>
          <p:nvPr/>
        </p:nvPicPr>
        <p:blipFill>
          <a:blip r:embed="rId5"/>
          <a:stretch>
            <a:fillRect/>
          </a:stretch>
        </p:blipFill>
        <p:spPr>
          <a:xfrm>
            <a:off x="867425" y="1539133"/>
            <a:ext cx="8503855" cy="2210541"/>
          </a:xfrm>
          <a:prstGeom prst="rect">
            <a:avLst/>
          </a:prstGeom>
        </p:spPr>
      </p:pic>
    </p:spTree>
    <p:extLst>
      <p:ext uri="{BB962C8B-B14F-4D97-AF65-F5344CB8AC3E}">
        <p14:creationId xmlns:p14="http://schemas.microsoft.com/office/powerpoint/2010/main" val="3455359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423444" y="473075"/>
            <a:ext cx="12293600" cy="558800"/>
          </a:xfrm>
        </p:spPr>
        <p:txBody>
          <a:bodyPr/>
          <a:lstStyle/>
          <a:p>
            <a:pPr algn="ctr"/>
            <a:r>
              <a:rPr lang="pt-BR" dirty="0"/>
              <a:t>Summary Month 11 &amp; Movement In Month </a:t>
            </a:r>
          </a:p>
        </p:txBody>
      </p:sp>
      <p:pic>
        <p:nvPicPr>
          <p:cNvPr id="3" name="Picture 2"/>
          <p:cNvPicPr>
            <a:picLocks noChangeAspect="1"/>
          </p:cNvPicPr>
          <p:nvPr/>
        </p:nvPicPr>
        <p:blipFill>
          <a:blip r:embed="rId4"/>
          <a:stretch>
            <a:fillRect/>
          </a:stretch>
        </p:blipFill>
        <p:spPr>
          <a:xfrm>
            <a:off x="18815844" y="9998075"/>
            <a:ext cx="682227" cy="627942"/>
          </a:xfrm>
          <a:prstGeom prst="rect">
            <a:avLst/>
          </a:prstGeom>
        </p:spPr>
      </p:pic>
      <p:graphicFrame>
        <p:nvGraphicFramePr>
          <p:cNvPr id="9" name="Object 8">
            <a:extLst>
              <a:ext uri="{FF2B5EF4-FFF2-40B4-BE49-F238E27FC236}">
                <a16:creationId xmlns:a16="http://schemas.microsoft.com/office/drawing/2014/main" id="{5549E286-6CBC-7D02-C3AB-FFF76252D214}"/>
              </a:ext>
            </a:extLst>
          </p:cNvPr>
          <p:cNvGraphicFramePr>
            <a:graphicFrameLocks noChangeAspect="1"/>
          </p:cNvGraphicFramePr>
          <p:nvPr>
            <p:extLst>
              <p:ext uri="{D42A27DB-BD31-4B8C-83A1-F6EECF244321}">
                <p14:modId xmlns:p14="http://schemas.microsoft.com/office/powerpoint/2010/main" val="1624772620"/>
              </p:ext>
            </p:extLst>
          </p:nvPr>
        </p:nvGraphicFramePr>
        <p:xfrm>
          <a:off x="2128044" y="1395855"/>
          <a:ext cx="10441781" cy="8304790"/>
        </p:xfrm>
        <a:graphic>
          <a:graphicData uri="http://schemas.openxmlformats.org/presentationml/2006/ole">
            <mc:AlternateContent xmlns:mc="http://schemas.openxmlformats.org/markup-compatibility/2006">
              <mc:Choice xmlns:v="urn:schemas-microsoft-com:vml" Requires="v">
                <p:oleObj spid="_x0000_s1030" name="Worksheet" r:id="rId5" imgW="8998012" imgH="7156362" progId="Excel.Sheet.12">
                  <p:embed/>
                </p:oleObj>
              </mc:Choice>
              <mc:Fallback>
                <p:oleObj name="Worksheet" r:id="rId5" imgW="8998012" imgH="7156362" progId="Excel.Sheet.12">
                  <p:embed/>
                  <p:pic>
                    <p:nvPicPr>
                      <p:cNvPr id="9" name="Object 8">
                        <a:extLst>
                          <a:ext uri="{FF2B5EF4-FFF2-40B4-BE49-F238E27FC236}">
                            <a16:creationId xmlns:a16="http://schemas.microsoft.com/office/drawing/2014/main" id="{5549E286-6CBC-7D02-C3AB-FFF76252D214}"/>
                          </a:ext>
                        </a:extLst>
                      </p:cNvPr>
                      <p:cNvPicPr/>
                      <p:nvPr/>
                    </p:nvPicPr>
                    <p:blipFill>
                      <a:blip r:embed="rId6"/>
                      <a:stretch>
                        <a:fillRect/>
                      </a:stretch>
                    </p:blipFill>
                    <p:spPr>
                      <a:xfrm>
                        <a:off x="2128044" y="1395855"/>
                        <a:ext cx="10441781" cy="8304790"/>
                      </a:xfrm>
                      <a:prstGeom prst="rect">
                        <a:avLst/>
                      </a:prstGeom>
                    </p:spPr>
                  </p:pic>
                </p:oleObj>
              </mc:Fallback>
            </mc:AlternateContent>
          </a:graphicData>
        </a:graphic>
      </p:graphicFrame>
      <p:pic>
        <p:nvPicPr>
          <p:cNvPr id="11" name="Picture 10">
            <a:extLst>
              <a:ext uri="{FF2B5EF4-FFF2-40B4-BE49-F238E27FC236}">
                <a16:creationId xmlns:a16="http://schemas.microsoft.com/office/drawing/2014/main" id="{7FE0C68E-D851-D995-6EB5-7D11848CC009}"/>
              </a:ext>
            </a:extLst>
          </p:cNvPr>
          <p:cNvPicPr>
            <a:picLocks noChangeAspect="1"/>
          </p:cNvPicPr>
          <p:nvPr/>
        </p:nvPicPr>
        <p:blipFill>
          <a:blip r:embed="rId7"/>
          <a:stretch>
            <a:fillRect/>
          </a:stretch>
        </p:blipFill>
        <p:spPr>
          <a:xfrm>
            <a:off x="13564394" y="1411729"/>
            <a:ext cx="5403850" cy="3546775"/>
          </a:xfrm>
          <a:prstGeom prst="rect">
            <a:avLst/>
          </a:prstGeom>
        </p:spPr>
      </p:pic>
    </p:spTree>
    <p:extLst>
      <p:ext uri="{BB962C8B-B14F-4D97-AF65-F5344CB8AC3E}">
        <p14:creationId xmlns:p14="http://schemas.microsoft.com/office/powerpoint/2010/main" val="2941667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429827" y="244475"/>
            <a:ext cx="18741627" cy="627942"/>
          </a:xfrm>
        </p:spPr>
        <p:txBody>
          <a:bodyPr/>
          <a:lstStyle/>
          <a:p>
            <a:pPr algn="ctr"/>
            <a:r>
              <a:rPr lang="pt-BR" dirty="0"/>
              <a:t>Summary of the Mth 11 &amp; YTD Position</a:t>
            </a:r>
          </a:p>
        </p:txBody>
      </p:sp>
      <p:pic>
        <p:nvPicPr>
          <p:cNvPr id="3" name="Picture 2"/>
          <p:cNvPicPr>
            <a:picLocks noChangeAspect="1"/>
          </p:cNvPicPr>
          <p:nvPr/>
        </p:nvPicPr>
        <p:blipFill>
          <a:blip r:embed="rId3"/>
          <a:stretch>
            <a:fillRect/>
          </a:stretch>
        </p:blipFill>
        <p:spPr>
          <a:xfrm>
            <a:off x="18815844" y="9998075"/>
            <a:ext cx="682227" cy="627942"/>
          </a:xfrm>
          <a:prstGeom prst="rect">
            <a:avLst/>
          </a:prstGeom>
        </p:spPr>
      </p:pic>
      <p:pic>
        <p:nvPicPr>
          <p:cNvPr id="5" name="Picture 4">
            <a:extLst>
              <a:ext uri="{FF2B5EF4-FFF2-40B4-BE49-F238E27FC236}">
                <a16:creationId xmlns:a16="http://schemas.microsoft.com/office/drawing/2014/main" id="{86C8532E-5852-1C87-82F1-DF2CFA68D86E}"/>
              </a:ext>
            </a:extLst>
          </p:cNvPr>
          <p:cNvPicPr>
            <a:picLocks noChangeAspect="1"/>
          </p:cNvPicPr>
          <p:nvPr/>
        </p:nvPicPr>
        <p:blipFill>
          <a:blip r:embed="rId4"/>
          <a:stretch>
            <a:fillRect/>
          </a:stretch>
        </p:blipFill>
        <p:spPr>
          <a:xfrm>
            <a:off x="3466515" y="1463675"/>
            <a:ext cx="12668250" cy="7645400"/>
          </a:xfrm>
          <a:prstGeom prst="rect">
            <a:avLst/>
          </a:prstGeom>
        </p:spPr>
      </p:pic>
    </p:spTree>
    <p:extLst>
      <p:ext uri="{BB962C8B-B14F-4D97-AF65-F5344CB8AC3E}">
        <p14:creationId xmlns:p14="http://schemas.microsoft.com/office/powerpoint/2010/main" val="2763797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423444" y="168275"/>
            <a:ext cx="12293600" cy="558800"/>
          </a:xfrm>
        </p:spPr>
        <p:txBody>
          <a:bodyPr/>
          <a:lstStyle/>
          <a:p>
            <a:pPr algn="ctr"/>
            <a:r>
              <a:rPr lang="pt-BR" dirty="0"/>
              <a:t>Summary Variable Pay</a:t>
            </a:r>
          </a:p>
        </p:txBody>
      </p:sp>
      <p:pic>
        <p:nvPicPr>
          <p:cNvPr id="3" name="Picture 2"/>
          <p:cNvPicPr>
            <a:picLocks noChangeAspect="1"/>
          </p:cNvPicPr>
          <p:nvPr/>
        </p:nvPicPr>
        <p:blipFill>
          <a:blip r:embed="rId3"/>
          <a:stretch>
            <a:fillRect/>
          </a:stretch>
        </p:blipFill>
        <p:spPr>
          <a:xfrm>
            <a:off x="18815844" y="9998075"/>
            <a:ext cx="682227" cy="627942"/>
          </a:xfrm>
          <a:prstGeom prst="rect">
            <a:avLst/>
          </a:prstGeom>
        </p:spPr>
      </p:pic>
      <p:sp>
        <p:nvSpPr>
          <p:cNvPr id="9" name="TextBox 8">
            <a:extLst>
              <a:ext uri="{FF2B5EF4-FFF2-40B4-BE49-F238E27FC236}">
                <a16:creationId xmlns:a16="http://schemas.microsoft.com/office/drawing/2014/main" id="{C0662B33-0ADB-2793-3D30-499DFEA5D816}"/>
              </a:ext>
            </a:extLst>
          </p:cNvPr>
          <p:cNvSpPr txBox="1"/>
          <p:nvPr/>
        </p:nvSpPr>
        <p:spPr>
          <a:xfrm>
            <a:off x="1823244" y="7394363"/>
            <a:ext cx="16764000" cy="3231654"/>
          </a:xfrm>
          <a:prstGeom prst="rect">
            <a:avLst/>
          </a:prstGeom>
          <a:noFill/>
        </p:spPr>
        <p:txBody>
          <a:bodyPr wrap="square" rtlCol="0">
            <a:spAutoFit/>
          </a:bodyPr>
          <a:lstStyle/>
          <a:p>
            <a:pPr algn="just"/>
            <a:r>
              <a:rPr lang="en-GB" sz="2400" b="1" i="1" dirty="0"/>
              <a:t>Variable Pay Target </a:t>
            </a:r>
            <a:r>
              <a:rPr lang="en-GB" sz="2400" dirty="0"/>
              <a:t>- the HB set a target for variable pay to be reduced by 25% versus the average spend in Q1 by the end of Q2, with a further 25% reduction at the end of Q3. To meet this target would require variable pay spend to reduce to </a:t>
            </a:r>
            <a:r>
              <a:rPr lang="en-GB" sz="2400" b="1" dirty="0"/>
              <a:t>£4.0m </a:t>
            </a:r>
            <a:r>
              <a:rPr lang="en-GB" sz="2400" dirty="0"/>
              <a:t>at Q2 and to be down to </a:t>
            </a:r>
            <a:r>
              <a:rPr lang="en-GB" sz="2400" b="1" dirty="0"/>
              <a:t>£3m </a:t>
            </a:r>
            <a:r>
              <a:rPr lang="en-GB" sz="2400" dirty="0"/>
              <a:t>by month 9. The actual variable pay spend at Month 11 was </a:t>
            </a:r>
            <a:r>
              <a:rPr lang="en-GB" sz="2400" b="1" dirty="0"/>
              <a:t>£5.3m</a:t>
            </a:r>
            <a:r>
              <a:rPr lang="en-GB" sz="2400" dirty="0"/>
              <a:t>, </a:t>
            </a:r>
            <a:r>
              <a:rPr lang="en-GB" sz="2400" b="1" dirty="0"/>
              <a:t>£2.3m </a:t>
            </a:r>
            <a:r>
              <a:rPr lang="en-GB" sz="2400" dirty="0"/>
              <a:t>short of the target set</a:t>
            </a:r>
            <a:r>
              <a:rPr lang="en-GB" dirty="0"/>
              <a:t>. </a:t>
            </a:r>
            <a:r>
              <a:rPr lang="en-GB" sz="2400" dirty="0"/>
              <a:t> A detailed breakdown of variable pay by month, type and job family can be found in Appendix 1.</a:t>
            </a:r>
          </a:p>
          <a:p>
            <a:pPr algn="just"/>
            <a:endParaRPr lang="en-GB" sz="2400" dirty="0"/>
          </a:p>
          <a:p>
            <a:pPr algn="just"/>
            <a:r>
              <a:rPr lang="en-GB" sz="2400" dirty="0"/>
              <a:t>To note; the position does not include the WLI arrears originally planned to be paid in M10. The indicative total is £0.27m.</a:t>
            </a:r>
          </a:p>
          <a:p>
            <a:pPr algn="just"/>
            <a:endParaRPr lang="en-GB" sz="2400" dirty="0"/>
          </a:p>
          <a:p>
            <a:pPr algn="just"/>
            <a:endParaRPr lang="en-GB" dirty="0"/>
          </a:p>
          <a:p>
            <a:pPr algn="just"/>
            <a:endParaRPr lang="en-GB" dirty="0"/>
          </a:p>
        </p:txBody>
      </p:sp>
      <p:graphicFrame>
        <p:nvGraphicFramePr>
          <p:cNvPr id="4" name="Chart 3">
            <a:extLst>
              <a:ext uri="{FF2B5EF4-FFF2-40B4-BE49-F238E27FC236}">
                <a16:creationId xmlns:a16="http://schemas.microsoft.com/office/drawing/2014/main" id="{B74E421C-98B1-440F-AA37-9E4F1C8DFF31}"/>
              </a:ext>
            </a:extLst>
          </p:cNvPr>
          <p:cNvGraphicFramePr>
            <a:graphicFrameLocks/>
          </p:cNvGraphicFramePr>
          <p:nvPr>
            <p:extLst>
              <p:ext uri="{D42A27DB-BD31-4B8C-83A1-F6EECF244321}">
                <p14:modId xmlns:p14="http://schemas.microsoft.com/office/powerpoint/2010/main" val="3276956316"/>
              </p:ext>
            </p:extLst>
          </p:nvPr>
        </p:nvGraphicFramePr>
        <p:xfrm>
          <a:off x="1823244" y="1463675"/>
          <a:ext cx="10823575" cy="5725319"/>
        </p:xfrm>
        <a:graphic>
          <a:graphicData uri="http://schemas.openxmlformats.org/drawingml/2006/chart">
            <c:chart xmlns:c="http://schemas.openxmlformats.org/drawingml/2006/chart" xmlns:r="http://schemas.openxmlformats.org/officeDocument/2006/relationships" r:id="rId4"/>
          </a:graphicData>
        </a:graphic>
      </p:graphicFrame>
      <p:pic>
        <p:nvPicPr>
          <p:cNvPr id="10" name="Picture 9">
            <a:extLst>
              <a:ext uri="{FF2B5EF4-FFF2-40B4-BE49-F238E27FC236}">
                <a16:creationId xmlns:a16="http://schemas.microsoft.com/office/drawing/2014/main" id="{9E459804-4BD4-81CF-2E34-0130B133F1AF}"/>
              </a:ext>
            </a:extLst>
          </p:cNvPr>
          <p:cNvPicPr>
            <a:picLocks noChangeAspect="1"/>
          </p:cNvPicPr>
          <p:nvPr/>
        </p:nvPicPr>
        <p:blipFill>
          <a:blip r:embed="rId5"/>
          <a:stretch>
            <a:fillRect/>
          </a:stretch>
        </p:blipFill>
        <p:spPr>
          <a:xfrm>
            <a:off x="14320044" y="1061073"/>
            <a:ext cx="3622282" cy="5532532"/>
          </a:xfrm>
          <a:prstGeom prst="rect">
            <a:avLst/>
          </a:prstGeom>
        </p:spPr>
      </p:pic>
    </p:spTree>
    <p:extLst>
      <p:ext uri="{BB962C8B-B14F-4D97-AF65-F5344CB8AC3E}">
        <p14:creationId xmlns:p14="http://schemas.microsoft.com/office/powerpoint/2010/main" val="840326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756443" y="454733"/>
            <a:ext cx="18741627" cy="627942"/>
          </a:xfrm>
        </p:spPr>
        <p:txBody>
          <a:bodyPr/>
          <a:lstStyle/>
          <a:p>
            <a:pPr algn="ctr"/>
            <a:r>
              <a:rPr lang="pt-BR" dirty="0"/>
              <a:t>Summary of Savings Position @ Mth 11</a:t>
            </a:r>
          </a:p>
        </p:txBody>
      </p:sp>
      <p:pic>
        <p:nvPicPr>
          <p:cNvPr id="3" name="Picture 2"/>
          <p:cNvPicPr>
            <a:picLocks noChangeAspect="1"/>
          </p:cNvPicPr>
          <p:nvPr/>
        </p:nvPicPr>
        <p:blipFill>
          <a:blip r:embed="rId3"/>
          <a:stretch>
            <a:fillRect/>
          </a:stretch>
        </p:blipFill>
        <p:spPr>
          <a:xfrm>
            <a:off x="18815844" y="9998075"/>
            <a:ext cx="682227" cy="627942"/>
          </a:xfrm>
          <a:prstGeom prst="rect">
            <a:avLst/>
          </a:prstGeom>
        </p:spPr>
      </p:pic>
      <p:pic>
        <p:nvPicPr>
          <p:cNvPr id="7" name="Picture 6">
            <a:extLst>
              <a:ext uri="{FF2B5EF4-FFF2-40B4-BE49-F238E27FC236}">
                <a16:creationId xmlns:a16="http://schemas.microsoft.com/office/drawing/2014/main" id="{1D37BD07-8B2E-B7C5-F543-4F88E8A67A51}"/>
              </a:ext>
            </a:extLst>
          </p:cNvPr>
          <p:cNvPicPr>
            <a:picLocks noChangeAspect="1"/>
          </p:cNvPicPr>
          <p:nvPr/>
        </p:nvPicPr>
        <p:blipFill>
          <a:blip r:embed="rId4"/>
          <a:stretch>
            <a:fillRect/>
          </a:stretch>
        </p:blipFill>
        <p:spPr>
          <a:xfrm>
            <a:off x="1137444" y="2015457"/>
            <a:ext cx="9040893" cy="6763417"/>
          </a:xfrm>
          <a:prstGeom prst="rect">
            <a:avLst/>
          </a:prstGeom>
        </p:spPr>
      </p:pic>
      <p:pic>
        <p:nvPicPr>
          <p:cNvPr id="10" name="Picture 9">
            <a:extLst>
              <a:ext uri="{FF2B5EF4-FFF2-40B4-BE49-F238E27FC236}">
                <a16:creationId xmlns:a16="http://schemas.microsoft.com/office/drawing/2014/main" id="{4670F9DF-EF81-C407-B9C9-E582E715E241}"/>
              </a:ext>
            </a:extLst>
          </p:cNvPr>
          <p:cNvPicPr>
            <a:picLocks noChangeAspect="1"/>
          </p:cNvPicPr>
          <p:nvPr/>
        </p:nvPicPr>
        <p:blipFill>
          <a:blip r:embed="rId5"/>
          <a:stretch>
            <a:fillRect/>
          </a:stretch>
        </p:blipFill>
        <p:spPr>
          <a:xfrm>
            <a:off x="11195843" y="2015457"/>
            <a:ext cx="7648899" cy="3639218"/>
          </a:xfrm>
          <a:prstGeom prst="rect">
            <a:avLst/>
          </a:prstGeom>
        </p:spPr>
      </p:pic>
    </p:spTree>
    <p:extLst>
      <p:ext uri="{BB962C8B-B14F-4D97-AF65-F5344CB8AC3E}">
        <p14:creationId xmlns:p14="http://schemas.microsoft.com/office/powerpoint/2010/main" val="1109762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C5622-259B-CD47-97DD-23791174A1A7}"/>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7BE33A64-3F17-418F-DFA4-540135DBC560}"/>
              </a:ext>
            </a:extLst>
          </p:cNvPr>
          <p:cNvSpPr>
            <a:spLocks noGrp="1"/>
          </p:cNvSpPr>
          <p:nvPr>
            <p:ph type="body" sz="quarter" idx="10"/>
          </p:nvPr>
        </p:nvSpPr>
        <p:spPr>
          <a:xfrm>
            <a:off x="756443" y="454733"/>
            <a:ext cx="18741627" cy="627942"/>
          </a:xfrm>
        </p:spPr>
        <p:txBody>
          <a:bodyPr/>
          <a:lstStyle/>
          <a:p>
            <a:pPr algn="ctr"/>
            <a:r>
              <a:rPr lang="pt-BR" dirty="0"/>
              <a:t>Indicative Assessment to Month 12 &amp; £43.7m Target</a:t>
            </a:r>
          </a:p>
        </p:txBody>
      </p:sp>
      <p:pic>
        <p:nvPicPr>
          <p:cNvPr id="3" name="Picture 2">
            <a:extLst>
              <a:ext uri="{FF2B5EF4-FFF2-40B4-BE49-F238E27FC236}">
                <a16:creationId xmlns:a16="http://schemas.microsoft.com/office/drawing/2014/main" id="{01F50165-10D5-5474-0D20-4E001F453F99}"/>
              </a:ext>
            </a:extLst>
          </p:cNvPr>
          <p:cNvPicPr>
            <a:picLocks noChangeAspect="1"/>
          </p:cNvPicPr>
          <p:nvPr/>
        </p:nvPicPr>
        <p:blipFill>
          <a:blip r:embed="rId3"/>
          <a:stretch>
            <a:fillRect/>
          </a:stretch>
        </p:blipFill>
        <p:spPr>
          <a:xfrm>
            <a:off x="18815844" y="9998075"/>
            <a:ext cx="682227" cy="627942"/>
          </a:xfrm>
          <a:prstGeom prst="rect">
            <a:avLst/>
          </a:prstGeom>
        </p:spPr>
      </p:pic>
      <p:graphicFrame>
        <p:nvGraphicFramePr>
          <p:cNvPr id="4" name="Table 3">
            <a:extLst>
              <a:ext uri="{FF2B5EF4-FFF2-40B4-BE49-F238E27FC236}">
                <a16:creationId xmlns:a16="http://schemas.microsoft.com/office/drawing/2014/main" id="{741BA79C-1B01-9614-0393-A1BFD1CEC027}"/>
              </a:ext>
            </a:extLst>
          </p:cNvPr>
          <p:cNvGraphicFramePr>
            <a:graphicFrameLocks noGrp="1"/>
          </p:cNvGraphicFramePr>
          <p:nvPr>
            <p:extLst>
              <p:ext uri="{D42A27DB-BD31-4B8C-83A1-F6EECF244321}">
                <p14:modId xmlns:p14="http://schemas.microsoft.com/office/powerpoint/2010/main" val="3701570939"/>
              </p:ext>
            </p:extLst>
          </p:nvPr>
        </p:nvGraphicFramePr>
        <p:xfrm>
          <a:off x="223044" y="1137285"/>
          <a:ext cx="18135600" cy="7744530"/>
        </p:xfrm>
        <a:graphic>
          <a:graphicData uri="http://schemas.openxmlformats.org/drawingml/2006/table">
            <a:tbl>
              <a:tblPr firstRow="1" bandRow="1">
                <a:tableStyleId>{2D5ABB26-0587-4C30-8999-92F81FD0307C}</a:tableStyleId>
              </a:tblPr>
              <a:tblGrid>
                <a:gridCol w="9067800">
                  <a:extLst>
                    <a:ext uri="{9D8B030D-6E8A-4147-A177-3AD203B41FA5}">
                      <a16:colId xmlns:a16="http://schemas.microsoft.com/office/drawing/2014/main" val="1804720855"/>
                    </a:ext>
                  </a:extLst>
                </a:gridCol>
                <a:gridCol w="9067800">
                  <a:extLst>
                    <a:ext uri="{9D8B030D-6E8A-4147-A177-3AD203B41FA5}">
                      <a16:colId xmlns:a16="http://schemas.microsoft.com/office/drawing/2014/main" val="1331505314"/>
                    </a:ext>
                  </a:extLst>
                </a:gridCol>
              </a:tblGrid>
              <a:tr h="407340">
                <a:tc>
                  <a:txBody>
                    <a:bodyPr/>
                    <a:lstStyle/>
                    <a:p>
                      <a:pPr algn="ctr"/>
                      <a:r>
                        <a:rPr lang="en-GB" b="1" dirty="0">
                          <a:solidFill>
                            <a:schemeClr val="bg1"/>
                          </a:solidFill>
                        </a:rPr>
                        <a:t>Part 1: Service Group Forecast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GB" b="1" dirty="0">
                          <a:solidFill>
                            <a:schemeClr val="bg1"/>
                          </a:solidFill>
                        </a:rPr>
                        <a:t>Part 2: N/R Opportunities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855036781"/>
                  </a:ext>
                </a:extLst>
              </a:tr>
              <a:tr h="5906435">
                <a:tc>
                  <a: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5555195"/>
                  </a:ext>
                </a:extLst>
              </a:tr>
              <a:tr h="1430755">
                <a:tc gridSpan="2">
                  <a:txBody>
                    <a:bodyPr/>
                    <a:lstStyle/>
                    <a:p>
                      <a:endParaRPr lang="en-GB" dirty="0"/>
                    </a:p>
                    <a:p>
                      <a:pPr algn="ctr"/>
                      <a:r>
                        <a:rPr lang="en-GB" sz="3200" dirty="0"/>
                        <a:t>Part 1 and Part 2 = </a:t>
                      </a:r>
                      <a:r>
                        <a:rPr lang="en-GB" sz="3200" b="1" dirty="0"/>
                        <a:t>£43.6m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2883464"/>
                  </a:ext>
                </a:extLst>
              </a:tr>
            </a:tbl>
          </a:graphicData>
        </a:graphic>
      </p:graphicFrame>
      <p:pic>
        <p:nvPicPr>
          <p:cNvPr id="9" name="Picture 8">
            <a:extLst>
              <a:ext uri="{FF2B5EF4-FFF2-40B4-BE49-F238E27FC236}">
                <a16:creationId xmlns:a16="http://schemas.microsoft.com/office/drawing/2014/main" id="{67A65067-4C87-F48A-43C9-408E53700D48}"/>
              </a:ext>
            </a:extLst>
          </p:cNvPr>
          <p:cNvPicPr>
            <a:picLocks noChangeAspect="1"/>
          </p:cNvPicPr>
          <p:nvPr/>
        </p:nvPicPr>
        <p:blipFill>
          <a:blip r:embed="rId4"/>
          <a:stretch>
            <a:fillRect/>
          </a:stretch>
        </p:blipFill>
        <p:spPr>
          <a:xfrm>
            <a:off x="1366044" y="1920875"/>
            <a:ext cx="7162800" cy="5270098"/>
          </a:xfrm>
          <a:prstGeom prst="rect">
            <a:avLst/>
          </a:prstGeom>
        </p:spPr>
      </p:pic>
      <p:pic>
        <p:nvPicPr>
          <p:cNvPr id="12" name="Picture 11">
            <a:extLst>
              <a:ext uri="{FF2B5EF4-FFF2-40B4-BE49-F238E27FC236}">
                <a16:creationId xmlns:a16="http://schemas.microsoft.com/office/drawing/2014/main" id="{804061DD-C4E8-769F-8819-E88B097BEAFB}"/>
              </a:ext>
            </a:extLst>
          </p:cNvPr>
          <p:cNvPicPr>
            <a:picLocks noChangeAspect="1"/>
          </p:cNvPicPr>
          <p:nvPr/>
        </p:nvPicPr>
        <p:blipFill>
          <a:blip r:embed="rId5"/>
          <a:stretch>
            <a:fillRect/>
          </a:stretch>
        </p:blipFill>
        <p:spPr>
          <a:xfrm>
            <a:off x="10032047" y="1920875"/>
            <a:ext cx="7538815" cy="5105400"/>
          </a:xfrm>
          <a:prstGeom prst="rect">
            <a:avLst/>
          </a:prstGeom>
        </p:spPr>
      </p:pic>
    </p:spTree>
    <p:extLst>
      <p:ext uri="{BB962C8B-B14F-4D97-AF65-F5344CB8AC3E}">
        <p14:creationId xmlns:p14="http://schemas.microsoft.com/office/powerpoint/2010/main" val="2599319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442590-537A-5087-754A-9FFDB6F5CAB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C5E1DF5-0D84-54D5-F92D-39A009F0CEAD}"/>
              </a:ext>
            </a:extLst>
          </p:cNvPr>
          <p:cNvSpPr>
            <a:spLocks noGrp="1"/>
          </p:cNvSpPr>
          <p:nvPr>
            <p:ph type="body" sz="quarter" idx="10"/>
          </p:nvPr>
        </p:nvSpPr>
        <p:spPr>
          <a:xfrm>
            <a:off x="756443" y="454733"/>
            <a:ext cx="18741627" cy="627942"/>
          </a:xfrm>
        </p:spPr>
        <p:txBody>
          <a:bodyPr/>
          <a:lstStyle/>
          <a:p>
            <a:pPr algn="ctr"/>
            <a:r>
              <a:rPr lang="pt-BR" dirty="0"/>
              <a:t>Risks 2024/25</a:t>
            </a:r>
          </a:p>
        </p:txBody>
      </p:sp>
      <p:pic>
        <p:nvPicPr>
          <p:cNvPr id="3" name="Picture 2">
            <a:extLst>
              <a:ext uri="{FF2B5EF4-FFF2-40B4-BE49-F238E27FC236}">
                <a16:creationId xmlns:a16="http://schemas.microsoft.com/office/drawing/2014/main" id="{681ED6B4-DDE7-7AD2-8F89-990F07AC344B}"/>
              </a:ext>
            </a:extLst>
          </p:cNvPr>
          <p:cNvPicPr>
            <a:picLocks noChangeAspect="1"/>
          </p:cNvPicPr>
          <p:nvPr/>
        </p:nvPicPr>
        <p:blipFill>
          <a:blip r:embed="rId3"/>
          <a:stretch>
            <a:fillRect/>
          </a:stretch>
        </p:blipFill>
        <p:spPr>
          <a:xfrm>
            <a:off x="18815844" y="9998075"/>
            <a:ext cx="682227" cy="627942"/>
          </a:xfrm>
          <a:prstGeom prst="rect">
            <a:avLst/>
          </a:prstGeom>
        </p:spPr>
      </p:pic>
      <p:sp>
        <p:nvSpPr>
          <p:cNvPr id="5" name="TextBox 4">
            <a:extLst>
              <a:ext uri="{FF2B5EF4-FFF2-40B4-BE49-F238E27FC236}">
                <a16:creationId xmlns:a16="http://schemas.microsoft.com/office/drawing/2014/main" id="{8E28465D-2126-1730-9B65-64F940B0FE67}"/>
              </a:ext>
            </a:extLst>
          </p:cNvPr>
          <p:cNvSpPr txBox="1"/>
          <p:nvPr/>
        </p:nvSpPr>
        <p:spPr>
          <a:xfrm>
            <a:off x="964248" y="1113790"/>
            <a:ext cx="17830800" cy="7386638"/>
          </a:xfrm>
          <a:prstGeom prst="rect">
            <a:avLst/>
          </a:prstGeom>
          <a:noFill/>
        </p:spPr>
        <p:txBody>
          <a:bodyPr wrap="square" rtlCol="0">
            <a:spAutoFit/>
          </a:bodyPr>
          <a:lstStyle/>
          <a:p>
            <a:pPr marL="285750" indent="-285750">
              <a:buFont typeface="Arial" panose="020B0604020202020204" pitchFamily="34" charset="0"/>
              <a:buChar char="•"/>
            </a:pPr>
            <a:r>
              <a:rPr lang="en-GB" sz="2400" b="1" dirty="0"/>
              <a:t>2024/25 Pay Award settlement </a:t>
            </a:r>
            <a:r>
              <a:rPr lang="en-GB" sz="2400" dirty="0"/>
              <a:t>– whilst majority has been received there remains £1.371m of funding for Medical &amp; Dental Pay Award made in January which WG has not confirmed funding for. Details have been submitted to the NHS Executive and will be reported in the Month 11 MMR. The £1.371m is assumed within the position reported on slide 7.</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b="1" dirty="0"/>
              <a:t>Service Group Positions </a:t>
            </a:r>
            <a:r>
              <a:rPr lang="en-GB" sz="2400" dirty="0"/>
              <a:t>– the tables in Part 1 of the previous slide assumes a level of spend that presents a risk, and below ae some examples:</a:t>
            </a:r>
          </a:p>
          <a:p>
            <a:pPr marL="1200150" lvl="2" indent="-285750">
              <a:buFont typeface="Arial" panose="020B0604020202020204" pitchFamily="34" charset="0"/>
              <a:buChar char="•"/>
            </a:pPr>
            <a:r>
              <a:rPr lang="en-GB" sz="2400" dirty="0"/>
              <a:t>MH/LD = expectation that this area underspends in </a:t>
            </a:r>
            <a:r>
              <a:rPr lang="en-GB" sz="2400" dirty="0" err="1"/>
              <a:t>Mth</a:t>
            </a:r>
            <a:r>
              <a:rPr lang="en-GB" sz="2400" dirty="0"/>
              <a:t> 12 to achieve the £2.4m target</a:t>
            </a:r>
          </a:p>
          <a:p>
            <a:pPr marL="1200150" lvl="2" indent="-285750">
              <a:buFont typeface="Arial" panose="020B0604020202020204" pitchFamily="34" charset="0"/>
              <a:buChar char="•"/>
            </a:pPr>
            <a:r>
              <a:rPr lang="en-GB" sz="2400" dirty="0"/>
              <a:t>NPTS = with the original £25m there was £1.4m of opportunities against PC Prescribing. Based on the December PAR, this has been transferred to the £8.9m forecast for NPTS. However further assessment will align to the January PAR data published later in March.</a:t>
            </a:r>
          </a:p>
          <a:p>
            <a:pPr marL="1200150" lvl="2" indent="-285750">
              <a:buFont typeface="Arial" panose="020B0604020202020204" pitchFamily="34" charset="0"/>
              <a:buChar char="•"/>
            </a:pPr>
            <a:r>
              <a:rPr lang="en-GB" sz="2400" dirty="0"/>
              <a:t>Corporate Directorate = COO/Estates to remain at current level of spend and remaining areas continue with underspend. </a:t>
            </a:r>
          </a:p>
          <a:p>
            <a:endParaRPr lang="en-GB" sz="2400" dirty="0"/>
          </a:p>
          <a:p>
            <a:pPr marL="285750" indent="-285750">
              <a:buFont typeface="Arial" panose="020B0604020202020204" pitchFamily="34" charset="0"/>
              <a:buChar char="•"/>
            </a:pPr>
            <a:r>
              <a:rPr lang="en-GB" sz="2400" b="1" dirty="0"/>
              <a:t>N/R opportunities </a:t>
            </a:r>
            <a:r>
              <a:rPr lang="en-GB" sz="2400" dirty="0"/>
              <a:t>– the table in Part 2 provides an assessment following Working Day 5 Month 11 closedown process. However, none of the £3.2m in Month 12 are currently 100% confirmed and these are the numbers that will flex as we close the financial position.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b="1" dirty="0"/>
              <a:t>Summary</a:t>
            </a:r>
            <a:r>
              <a:rPr lang="en-GB" sz="2400" dirty="0"/>
              <a:t> – whilst slide 7 shows a route to achieve the Deficit Target there are numerous Risks that need to be noted that could adversely impact the position. A summary of some of the key issues are summarised in the table below (left). Equally there may be further  opportunities that could improve the delivery of the £43.7m and some examples are included in table below (right).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endParaRPr lang="en-GB" sz="2400" dirty="0"/>
          </a:p>
          <a:p>
            <a:endParaRPr lang="en-GB" dirty="0"/>
          </a:p>
        </p:txBody>
      </p:sp>
      <p:pic>
        <p:nvPicPr>
          <p:cNvPr id="7" name="Picture 6">
            <a:extLst>
              <a:ext uri="{FF2B5EF4-FFF2-40B4-BE49-F238E27FC236}">
                <a16:creationId xmlns:a16="http://schemas.microsoft.com/office/drawing/2014/main" id="{888D1859-21BD-A641-F301-AC0129151B15}"/>
              </a:ext>
            </a:extLst>
          </p:cNvPr>
          <p:cNvPicPr>
            <a:picLocks noChangeAspect="1"/>
          </p:cNvPicPr>
          <p:nvPr/>
        </p:nvPicPr>
        <p:blipFill>
          <a:blip r:embed="rId4"/>
          <a:stretch>
            <a:fillRect/>
          </a:stretch>
        </p:blipFill>
        <p:spPr>
          <a:xfrm>
            <a:off x="735647" y="7635875"/>
            <a:ext cx="7147477" cy="3378914"/>
          </a:xfrm>
          <a:prstGeom prst="rect">
            <a:avLst/>
          </a:prstGeom>
        </p:spPr>
      </p:pic>
      <p:pic>
        <p:nvPicPr>
          <p:cNvPr id="8" name="Picture 7">
            <a:extLst>
              <a:ext uri="{FF2B5EF4-FFF2-40B4-BE49-F238E27FC236}">
                <a16:creationId xmlns:a16="http://schemas.microsoft.com/office/drawing/2014/main" id="{F93C9BA0-CCF9-6668-836F-98EC8CF6F97B}"/>
              </a:ext>
            </a:extLst>
          </p:cNvPr>
          <p:cNvPicPr>
            <a:picLocks noChangeAspect="1"/>
          </p:cNvPicPr>
          <p:nvPr/>
        </p:nvPicPr>
        <p:blipFill>
          <a:blip r:embed="rId5"/>
          <a:stretch>
            <a:fillRect/>
          </a:stretch>
        </p:blipFill>
        <p:spPr>
          <a:xfrm>
            <a:off x="8452644" y="7635875"/>
            <a:ext cx="6853458" cy="3378914"/>
          </a:xfrm>
          <a:prstGeom prst="rect">
            <a:avLst/>
          </a:prstGeom>
        </p:spPr>
      </p:pic>
    </p:spTree>
    <p:extLst>
      <p:ext uri="{BB962C8B-B14F-4D97-AF65-F5344CB8AC3E}">
        <p14:creationId xmlns:p14="http://schemas.microsoft.com/office/powerpoint/2010/main" val="4185535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2E80C-3F6E-0C56-6968-AE21CC133A23}"/>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CFA60BF-DD8F-F5A7-CDAD-7919013A7483}"/>
              </a:ext>
            </a:extLst>
          </p:cNvPr>
          <p:cNvSpPr>
            <a:spLocks noGrp="1"/>
          </p:cNvSpPr>
          <p:nvPr>
            <p:ph type="body" sz="quarter" idx="10"/>
          </p:nvPr>
        </p:nvSpPr>
        <p:spPr>
          <a:xfrm>
            <a:off x="415330" y="197286"/>
            <a:ext cx="18741627" cy="627942"/>
          </a:xfrm>
        </p:spPr>
        <p:txBody>
          <a:bodyPr/>
          <a:lstStyle/>
          <a:p>
            <a:pPr algn="ctr"/>
            <a:r>
              <a:rPr lang="pt-BR" dirty="0"/>
              <a:t>Risk If No Change – Impact on 2025/26</a:t>
            </a:r>
          </a:p>
        </p:txBody>
      </p:sp>
      <p:pic>
        <p:nvPicPr>
          <p:cNvPr id="3" name="Picture 2">
            <a:extLst>
              <a:ext uri="{FF2B5EF4-FFF2-40B4-BE49-F238E27FC236}">
                <a16:creationId xmlns:a16="http://schemas.microsoft.com/office/drawing/2014/main" id="{9AC8F514-C5A4-774B-7650-2891F0DA0638}"/>
              </a:ext>
            </a:extLst>
          </p:cNvPr>
          <p:cNvPicPr>
            <a:picLocks noChangeAspect="1"/>
          </p:cNvPicPr>
          <p:nvPr/>
        </p:nvPicPr>
        <p:blipFill>
          <a:blip r:embed="rId3"/>
          <a:stretch>
            <a:fillRect/>
          </a:stretch>
        </p:blipFill>
        <p:spPr>
          <a:xfrm>
            <a:off x="18815844" y="9998075"/>
            <a:ext cx="682227" cy="627942"/>
          </a:xfrm>
          <a:prstGeom prst="rect">
            <a:avLst/>
          </a:prstGeom>
        </p:spPr>
      </p:pic>
      <p:sp>
        <p:nvSpPr>
          <p:cNvPr id="6" name="TextBox 5">
            <a:extLst>
              <a:ext uri="{FF2B5EF4-FFF2-40B4-BE49-F238E27FC236}">
                <a16:creationId xmlns:a16="http://schemas.microsoft.com/office/drawing/2014/main" id="{3B52A9D8-FE96-0419-7A90-2C5AC63D10F2}"/>
              </a:ext>
            </a:extLst>
          </p:cNvPr>
          <p:cNvSpPr txBox="1"/>
          <p:nvPr/>
        </p:nvSpPr>
        <p:spPr>
          <a:xfrm>
            <a:off x="756444" y="754044"/>
            <a:ext cx="18741627" cy="1077218"/>
          </a:xfrm>
          <a:prstGeom prst="rect">
            <a:avLst/>
          </a:prstGeom>
          <a:noFill/>
        </p:spPr>
        <p:txBody>
          <a:bodyPr wrap="square" rtlCol="0">
            <a:spAutoFit/>
          </a:bodyPr>
          <a:lstStyle/>
          <a:p>
            <a:r>
              <a:rPr lang="en-GB" sz="2400" b="1" dirty="0"/>
              <a:t>1.Current Actual Spend:</a:t>
            </a:r>
          </a:p>
          <a:p>
            <a:r>
              <a:rPr lang="en-GB" sz="2000" dirty="0"/>
              <a:t>In spite of the focus of the R&amp;S Board the level of spend across the HB key drives, on an Actuals basis, remains unchanged. Changes in expenditure will be needed if the HB is to deliver the levels of savings / run rate reductions aligned to the plan. </a:t>
            </a:r>
          </a:p>
        </p:txBody>
      </p:sp>
      <p:sp>
        <p:nvSpPr>
          <p:cNvPr id="7" name="TextBox 6">
            <a:extLst>
              <a:ext uri="{FF2B5EF4-FFF2-40B4-BE49-F238E27FC236}">
                <a16:creationId xmlns:a16="http://schemas.microsoft.com/office/drawing/2014/main" id="{22B83ABA-43F8-1A32-ABC0-C01A33BBD65F}"/>
              </a:ext>
            </a:extLst>
          </p:cNvPr>
          <p:cNvSpPr txBox="1"/>
          <p:nvPr/>
        </p:nvSpPr>
        <p:spPr>
          <a:xfrm>
            <a:off x="756443" y="6605760"/>
            <a:ext cx="18741627" cy="1384995"/>
          </a:xfrm>
          <a:prstGeom prst="rect">
            <a:avLst/>
          </a:prstGeom>
          <a:noFill/>
        </p:spPr>
        <p:txBody>
          <a:bodyPr wrap="square" rtlCol="0">
            <a:spAutoFit/>
          </a:bodyPr>
          <a:lstStyle/>
          <a:p>
            <a:r>
              <a:rPr lang="en-GB" sz="2400" b="1" dirty="0"/>
              <a:t>3. Underlying Deficit (ULD):</a:t>
            </a:r>
          </a:p>
          <a:p>
            <a:r>
              <a:rPr lang="en-GB" sz="2000" dirty="0"/>
              <a:t>As set out in the PFC In Committee Presentation from 25</a:t>
            </a:r>
            <a:r>
              <a:rPr lang="en-GB" sz="2000" baseline="30000" dirty="0"/>
              <a:t>th</a:t>
            </a:r>
            <a:r>
              <a:rPr lang="en-GB" sz="2000" dirty="0"/>
              <a:t> February 2025 the ULD is the assessed run rate at December 2024 (using </a:t>
            </a:r>
            <a:r>
              <a:rPr lang="en-GB" sz="2000" dirty="0" err="1"/>
              <a:t>Mth</a:t>
            </a:r>
            <a:r>
              <a:rPr lang="en-GB" sz="2000" dirty="0"/>
              <a:t> 8 data). The ULD will include services with cost pressures which were overspending and services which were underspending. If those services currently underspending increase spend in 2025/26 this will impact on the delivery of the plan. </a:t>
            </a:r>
          </a:p>
        </p:txBody>
      </p:sp>
      <p:pic>
        <p:nvPicPr>
          <p:cNvPr id="8" name="Picture 7">
            <a:extLst>
              <a:ext uri="{FF2B5EF4-FFF2-40B4-BE49-F238E27FC236}">
                <a16:creationId xmlns:a16="http://schemas.microsoft.com/office/drawing/2014/main" id="{977328FE-18D5-DBB7-36F1-66A124C6FC9B}"/>
              </a:ext>
            </a:extLst>
          </p:cNvPr>
          <p:cNvPicPr>
            <a:picLocks noChangeAspect="1"/>
          </p:cNvPicPr>
          <p:nvPr/>
        </p:nvPicPr>
        <p:blipFill>
          <a:blip r:embed="rId4"/>
          <a:stretch>
            <a:fillRect/>
          </a:stretch>
        </p:blipFill>
        <p:spPr>
          <a:xfrm>
            <a:off x="856138" y="1791897"/>
            <a:ext cx="11929309" cy="1727455"/>
          </a:xfrm>
          <a:prstGeom prst="rect">
            <a:avLst/>
          </a:prstGeom>
        </p:spPr>
      </p:pic>
      <p:pic>
        <p:nvPicPr>
          <p:cNvPr id="9" name="Picture 8">
            <a:extLst>
              <a:ext uri="{FF2B5EF4-FFF2-40B4-BE49-F238E27FC236}">
                <a16:creationId xmlns:a16="http://schemas.microsoft.com/office/drawing/2014/main" id="{535CF4D9-E692-A93D-6164-C8340CE39AFE}"/>
              </a:ext>
            </a:extLst>
          </p:cNvPr>
          <p:cNvPicPr>
            <a:picLocks noChangeAspect="1"/>
          </p:cNvPicPr>
          <p:nvPr/>
        </p:nvPicPr>
        <p:blipFill>
          <a:blip r:embed="rId5"/>
          <a:stretch>
            <a:fillRect/>
          </a:stretch>
        </p:blipFill>
        <p:spPr>
          <a:xfrm>
            <a:off x="846454" y="4628346"/>
            <a:ext cx="7696200" cy="1727455"/>
          </a:xfrm>
          <a:prstGeom prst="rect">
            <a:avLst/>
          </a:prstGeom>
        </p:spPr>
      </p:pic>
      <p:sp>
        <p:nvSpPr>
          <p:cNvPr id="10" name="TextBox 9">
            <a:extLst>
              <a:ext uri="{FF2B5EF4-FFF2-40B4-BE49-F238E27FC236}">
                <a16:creationId xmlns:a16="http://schemas.microsoft.com/office/drawing/2014/main" id="{7C376235-FA12-57EA-F3E0-9D2C3675791B}"/>
              </a:ext>
            </a:extLst>
          </p:cNvPr>
          <p:cNvSpPr txBox="1"/>
          <p:nvPr/>
        </p:nvSpPr>
        <p:spPr>
          <a:xfrm>
            <a:off x="756443" y="3551128"/>
            <a:ext cx="18741627" cy="1077218"/>
          </a:xfrm>
          <a:prstGeom prst="rect">
            <a:avLst/>
          </a:prstGeom>
          <a:noFill/>
        </p:spPr>
        <p:txBody>
          <a:bodyPr wrap="square" rtlCol="0">
            <a:spAutoFit/>
          </a:bodyPr>
          <a:lstStyle/>
          <a:p>
            <a:r>
              <a:rPr lang="en-GB" sz="2400" b="1" dirty="0"/>
              <a:t>2. 2025/26 Planning Targets:</a:t>
            </a:r>
          </a:p>
          <a:p>
            <a:r>
              <a:rPr lang="en-GB" sz="2000" dirty="0"/>
              <a:t>As a minimum the HB will need to reflect a 12</a:t>
            </a:r>
            <a:r>
              <a:rPr lang="en-GB" sz="2000" baseline="30000" dirty="0"/>
              <a:t>th</a:t>
            </a:r>
            <a:r>
              <a:rPr lang="en-GB" sz="2000" dirty="0"/>
              <a:t> of the finalised 2025/26 Deficit Plan and a 12</a:t>
            </a:r>
            <a:r>
              <a:rPr lang="en-GB" sz="2000" baseline="30000" dirty="0"/>
              <a:t>th</a:t>
            </a:r>
            <a:r>
              <a:rPr lang="en-GB" sz="2000" dirty="0"/>
              <a:t> of the finalised Savings from Month 1, which could result in a significant deficit at the end of Q1 if savings are not identified and delivered.</a:t>
            </a:r>
          </a:p>
        </p:txBody>
      </p:sp>
      <p:sp>
        <p:nvSpPr>
          <p:cNvPr id="11" name="TextBox 10">
            <a:extLst>
              <a:ext uri="{FF2B5EF4-FFF2-40B4-BE49-F238E27FC236}">
                <a16:creationId xmlns:a16="http://schemas.microsoft.com/office/drawing/2014/main" id="{73CC8C09-8590-F8D4-BB9A-E5B7C2E96CE8}"/>
              </a:ext>
            </a:extLst>
          </p:cNvPr>
          <p:cNvSpPr txBox="1"/>
          <p:nvPr/>
        </p:nvSpPr>
        <p:spPr>
          <a:xfrm>
            <a:off x="735647" y="8240715"/>
            <a:ext cx="18651616" cy="1077218"/>
          </a:xfrm>
          <a:prstGeom prst="rect">
            <a:avLst/>
          </a:prstGeom>
          <a:noFill/>
        </p:spPr>
        <p:txBody>
          <a:bodyPr wrap="square" rtlCol="0">
            <a:spAutoFit/>
          </a:bodyPr>
          <a:lstStyle/>
          <a:p>
            <a:r>
              <a:rPr lang="en-GB" sz="2400" b="1" dirty="0"/>
              <a:t>4. Example Issues:</a:t>
            </a:r>
          </a:p>
          <a:p>
            <a:r>
              <a:rPr lang="en-GB" sz="2000" dirty="0"/>
              <a:t>If current level of actual spend growths 1% higher than plan, the savings delivering is not met and those areas underspending do not remain within current level of spend the Health Board could be facing significant variation from the plan. An illustrative example in provided below and at end Q1 could be £32.9m in deficit:</a:t>
            </a:r>
          </a:p>
        </p:txBody>
      </p:sp>
      <p:pic>
        <p:nvPicPr>
          <p:cNvPr id="12" name="Picture 11">
            <a:extLst>
              <a:ext uri="{FF2B5EF4-FFF2-40B4-BE49-F238E27FC236}">
                <a16:creationId xmlns:a16="http://schemas.microsoft.com/office/drawing/2014/main" id="{92A710FE-BEBA-E489-9A31-66921CD35B8C}"/>
              </a:ext>
            </a:extLst>
          </p:cNvPr>
          <p:cNvPicPr>
            <a:picLocks noChangeAspect="1"/>
          </p:cNvPicPr>
          <p:nvPr/>
        </p:nvPicPr>
        <p:blipFill>
          <a:blip r:embed="rId6"/>
          <a:stretch>
            <a:fillRect/>
          </a:stretch>
        </p:blipFill>
        <p:spPr>
          <a:xfrm>
            <a:off x="642225" y="9479426"/>
            <a:ext cx="7925353" cy="1745905"/>
          </a:xfrm>
          <a:prstGeom prst="rect">
            <a:avLst/>
          </a:prstGeom>
        </p:spPr>
      </p:pic>
    </p:spTree>
    <p:extLst>
      <p:ext uri="{BB962C8B-B14F-4D97-AF65-F5344CB8AC3E}">
        <p14:creationId xmlns:p14="http://schemas.microsoft.com/office/powerpoint/2010/main" val="2259959267"/>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98499688950E47A46788D588840711" ma:contentTypeVersion="17" ma:contentTypeDescription="Create a new document." ma:contentTypeScope="" ma:versionID="0f9e9ecc6fd893035fc248295f24ac48">
  <xsd:schema xmlns:xsd="http://www.w3.org/2001/XMLSchema" xmlns:xs="http://www.w3.org/2001/XMLSchema" xmlns:p="http://schemas.microsoft.com/office/2006/metadata/properties" xmlns:ns2="6652e9e4-105f-4208-b9a1-5776dfccd132" xmlns:ns3="81d0f8ba-7dd4-497d-b53e-2ae497223135" targetNamespace="http://schemas.microsoft.com/office/2006/metadata/properties" ma:root="true" ma:fieldsID="d02109b1b197fc0b117ad9a5186d04ca" ns2:_="" ns3:_="">
    <xsd:import namespace="6652e9e4-105f-4208-b9a1-5776dfccd132"/>
    <xsd:import namespace="81d0f8ba-7dd4-497d-b53e-2ae4972231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LengthInSeconds" minOccurs="0"/>
                <xsd:element ref="ns2:Documentcategory"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MediaServiceSearchPropertie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52e9e4-105f-4208-b9a1-5776dfccd13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LengthInSeconds" ma:index="13" nillable="true" ma:displayName="MediaLengthInSeconds" ma:hidden="true" ma:internalName="MediaLengthInSeconds" ma:readOnly="true">
      <xsd:simpleType>
        <xsd:restriction base="dms:Unknown"/>
      </xsd:simpleType>
    </xsd:element>
    <xsd:element name="Documentcategory" ma:index="14" nillable="true" ma:displayName="Document category" ma:format="Dropdown" ma:internalName="Documentcategory">
      <xsd:simpleType>
        <xsd:restriction base="dms:Choice">
          <xsd:enumeration value="New site"/>
          <xsd:enumeration value="Site development"/>
          <xsd:enumeration value="Choice 3"/>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1d0f8ba-7dd4-497d-b53e-2ae497223135"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863a877-622f-442f-bd42-7ce6b36f1b6e}" ma:internalName="TaxCatchAll" ma:showField="CatchAllData" ma:web="81d0f8ba-7dd4-497d-b53e-2ae4972231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652e9e4-105f-4208-b9a1-5776dfccd132">
      <Terms xmlns="http://schemas.microsoft.com/office/infopath/2007/PartnerControls"/>
    </lcf76f155ced4ddcb4097134ff3c332f>
    <TaxCatchAll xmlns="81d0f8ba-7dd4-497d-b53e-2ae497223135" xsi:nil="true"/>
    <Documentcategory xmlns="6652e9e4-105f-4208-b9a1-5776dfccd13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7524CE-1C45-4A00-AD4D-937A1D3067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52e9e4-105f-4208-b9a1-5776dfccd132"/>
    <ds:schemaRef ds:uri="81d0f8ba-7dd4-497d-b53e-2ae4972231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353AC40-0A0E-4F46-A609-E30D51CC4C15}">
  <ds:schemaRefs>
    <ds:schemaRef ds:uri="http://purl.org/dc/elements/1.1/"/>
    <ds:schemaRef ds:uri="http://www.w3.org/XML/1998/namespace"/>
    <ds:schemaRef ds:uri="http://schemas.microsoft.com/office/2006/documentManagement/types"/>
    <ds:schemaRef ds:uri="http://purl.org/dc/terms/"/>
    <ds:schemaRef ds:uri="6652e9e4-105f-4208-b9a1-5776dfccd132"/>
    <ds:schemaRef ds:uri="http://purl.org/dc/dcmitype/"/>
    <ds:schemaRef ds:uri="http://schemas.openxmlformats.org/package/2006/metadata/core-properties"/>
    <ds:schemaRef ds:uri="http://schemas.microsoft.com/office/infopath/2007/PartnerControls"/>
    <ds:schemaRef ds:uri="81d0f8ba-7dd4-497d-b53e-2ae497223135"/>
    <ds:schemaRef ds:uri="http://schemas.microsoft.com/office/2006/metadata/properties"/>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2194</TotalTime>
  <Words>1004</Words>
  <Application>Microsoft Office PowerPoint</Application>
  <PresentationFormat>Custom</PresentationFormat>
  <Paragraphs>85</Paragraphs>
  <Slides>9</Slides>
  <Notes>9</Notes>
  <HiddenSlides>0</HiddenSlides>
  <MMClips>0</MMClips>
  <ScaleCrop>false</ScaleCrop>
  <HeadingPairs>
    <vt:vector size="8" baseType="variant">
      <vt:variant>
        <vt:lpstr>Fonts Used</vt:lpstr>
      </vt:variant>
      <vt:variant>
        <vt:i4>3</vt:i4>
      </vt:variant>
      <vt:variant>
        <vt:lpstr>Theme</vt:lpstr>
      </vt:variant>
      <vt:variant>
        <vt:i4>7</vt:i4>
      </vt:variant>
      <vt:variant>
        <vt:lpstr>Embedded OLE Servers</vt:lpstr>
      </vt:variant>
      <vt:variant>
        <vt:i4>1</vt:i4>
      </vt:variant>
      <vt:variant>
        <vt:lpstr>Slide Titles</vt:lpstr>
      </vt:variant>
      <vt:variant>
        <vt:i4>9</vt:i4>
      </vt:variant>
    </vt:vector>
  </HeadingPairs>
  <TitlesOfParts>
    <vt:vector size="20" baseType="lpstr">
      <vt:lpstr>Arial</vt:lpstr>
      <vt:lpstr>Arial Black</vt:lpstr>
      <vt:lpstr>Calibri</vt:lpstr>
      <vt:lpstr>DARK TITLE BG</vt:lpstr>
      <vt:lpstr>WHITE TITLE BG</vt:lpstr>
      <vt:lpstr>DARK BG (PHOTO) TITLE</vt:lpstr>
      <vt:lpstr>WHITE BG (PHOTO) TITLE</vt:lpstr>
      <vt:lpstr>WHITE BG SLIDE</vt:lpstr>
      <vt:lpstr>ENDING SLIDE</vt:lpstr>
      <vt:lpstr>1_WHITE BG SLIDE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Darren Griffiths (Swansea Bay UHB - Finance)</cp:lastModifiedBy>
  <cp:revision>127</cp:revision>
  <dcterms:created xsi:type="dcterms:W3CDTF">2023-11-15T10:54:55Z</dcterms:created>
  <dcterms:modified xsi:type="dcterms:W3CDTF">2025-03-11T07:30:56Z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0x010100B798499688950E47A46788D588840711</vt:lpwstr>
  </property>
</Properties>
</file>