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1" r:id="rId10"/>
  </p:sldMasterIdLst>
  <p:notesMasterIdLst>
    <p:notesMasterId r:id="rId22"/>
  </p:notesMasterIdLst>
  <p:handoutMasterIdLst>
    <p:handoutMasterId r:id="rId23"/>
  </p:handoutMasterIdLst>
  <p:sldIdLst>
    <p:sldId id="309" r:id="rId11"/>
    <p:sldId id="336" r:id="rId12"/>
    <p:sldId id="338" r:id="rId13"/>
    <p:sldId id="337" r:id="rId14"/>
    <p:sldId id="339" r:id="rId15"/>
    <p:sldId id="340" r:id="rId16"/>
    <p:sldId id="344" r:id="rId17"/>
    <p:sldId id="345" r:id="rId18"/>
    <p:sldId id="346" r:id="rId19"/>
    <p:sldId id="343" r:id="rId20"/>
    <p:sldId id="341" r:id="rId21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924"/>
    <a:srgbClr val="1F355E"/>
    <a:srgbClr val="CE3636"/>
    <a:srgbClr val="00BC62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3447" autoAdjust="0"/>
  </p:normalViewPr>
  <p:slideViewPr>
    <p:cSldViewPr>
      <p:cViewPr varScale="1">
        <p:scale>
          <a:sx n="87" d="100"/>
          <a:sy n="87" d="100"/>
        </p:scale>
        <p:origin x="60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B66E-E283-5988-B165-EFD6BADA6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96BDC-91CF-25E7-92FE-A3D85CCB21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3212D-096E-36F7-5FA0-177451042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8EC04-9CDD-CD66-1EF7-890344D55F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088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0CAC3-D5F2-9191-1ECF-3D6D1F4CB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D60E5-2A36-47F6-7AE8-84DE31C29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9B343-F904-E378-3441-C93A417D1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C3629-2141-3C23-7110-7071D17C3D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003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09F0E-52C8-2A71-7080-356497B1A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F0418-394D-AC86-95A0-6305D06F9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DB5F0D-69C8-E665-CB33-DFE6544F8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2F6AA-78B6-3371-6987-AA5E5D2A2F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863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D34BA-EE3C-0624-6DB3-4767ECD5A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2DD3A-66BD-4ACD-B4FB-0F004C6BE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1053A-E18C-AE45-61A9-644E5973C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1E00-8858-4ACC-8685-FA0B13A453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291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9EBE-B626-4A09-A717-F2912C688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3197FE-4602-CD6F-1C38-0BB8A042F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EF1122-98B5-AF36-EFD5-771FF7EC8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ED259-5239-3E5F-7480-1C94ACE153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30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1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</a:t>
            </a:r>
          </a:p>
          <a:p>
            <a:r>
              <a:rPr lang="en-GB" sz="6000" dirty="0">
                <a:solidFill>
                  <a:schemeClr val="bg1"/>
                </a:solidFill>
              </a:rPr>
              <a:t>Month </a:t>
            </a:r>
            <a:r>
              <a:rPr lang="en-GB" sz="6000" dirty="0"/>
              <a:t>03</a:t>
            </a:r>
            <a:r>
              <a:rPr lang="en-GB" sz="6000" dirty="0">
                <a:solidFill>
                  <a:schemeClr val="bg1"/>
                </a:solidFill>
              </a:rPr>
              <a:t> FY 2025/26</a:t>
            </a:r>
          </a:p>
          <a:p>
            <a:endParaRPr lang="en-GB" sz="6000" dirty="0"/>
          </a:p>
          <a:p>
            <a:r>
              <a:rPr lang="en-GB" sz="6000" dirty="0">
                <a:solidFill>
                  <a:schemeClr val="bg1"/>
                </a:solidFill>
              </a:rPr>
              <a:t>Audit Committee</a:t>
            </a:r>
          </a:p>
          <a:p>
            <a:r>
              <a:rPr lang="en-GB" sz="6000"/>
              <a:t>17 July 2025</a:t>
            </a:r>
            <a:endParaRPr lang="en-GB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F8F94-36E5-A9C4-8965-B995FA591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810C7-6AAC-D31C-648D-755E916B1C39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80473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FAA6E-294F-6149-49C4-85BAFA48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8BF7D63-41CB-30FF-4E9B-C2F0F349E3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Appendix 1 - Variable Pay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1F0B0-8A7D-61DC-5344-96269068D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B132E4-CD97-4837-06B4-F50B9B22D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044" y="1463675"/>
            <a:ext cx="12950343" cy="569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4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7424" y="3902075"/>
            <a:ext cx="842807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Plan submitted at the end of March, which has not been approved reported a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£58.7m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deficit with a requirement to deliver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£55.4m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 savings. </a:t>
            </a:r>
          </a:p>
          <a:p>
            <a:pPr algn="just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Control Total for the Health Board set by Welsh Government remains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£17.1m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however on 6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June 2025 Welsh Government wrote to confirm the expectation for 2025/26 only, which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as a minimum must equal the outturn from 2024/25 (£42.5m deficit)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This requires an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additional £16.2m of savings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be delivered, taking the total savings requirement for 2025/26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£71.6m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0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Month 03 there is an in-month overspend of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£7.1m.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£2.2m above the planned deficit of £4.9m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(1/12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of the £58.7m).</a:t>
            </a:r>
          </a:p>
          <a:p>
            <a:pPr algn="just"/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 Month 03 the YTD overspend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is £24.2m.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£9.5m above the planned deficit of £14.7m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(3/12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of the £58.7m).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order to deliver the £58.7m planned deficit, the Health Board needs to recover the year to date overspend of £9.5m in future months.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0E5A3-25A0-44F3-68E5-08FB82890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24" y="1387475"/>
            <a:ext cx="8428074" cy="2209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096FB6-AF3E-3D8C-F82F-2D9A724EF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43" y="1387475"/>
            <a:ext cx="9708809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28044" y="168275"/>
            <a:ext cx="16687800" cy="558800"/>
          </a:xfrm>
        </p:spPr>
        <p:txBody>
          <a:bodyPr/>
          <a:lstStyle/>
          <a:p>
            <a:pPr algn="ctr"/>
            <a:r>
              <a:rPr lang="pt-BR" sz="3200" dirty="0"/>
              <a:t>In Month reconciliation of variance by Area &amp; Expenditure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0AC51B-4BC8-7871-A52E-452450163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844" y="1110177"/>
            <a:ext cx="11988800" cy="8959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658DEF-0282-530B-F6A9-468395451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3498" y="1110177"/>
            <a:ext cx="4975745" cy="266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7" y="244475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Month 03 Variance by Area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E8575D-2A24-1074-0289-E4F50D510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444" y="912741"/>
            <a:ext cx="8686800" cy="91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1074972" y="7031768"/>
            <a:ext cx="130876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actual variable pay spend at Month 3 was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£5.1m.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detailed breakdown of variable pay by month, type and job family can be found in Appendix 1.</a:t>
            </a:r>
          </a:p>
          <a:p>
            <a:pPr algn="just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note, Month 2 pay included 1 month of arrears for the Real Living Wage increase. The arrears payments totalled circa £200k.</a:t>
            </a:r>
          </a:p>
          <a:p>
            <a:pPr algn="just"/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E3BDA7-61A9-E9C7-54F5-4B73261DC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3671" y="1105313"/>
            <a:ext cx="4724400" cy="74231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9F82B1-D71B-1AC1-AA7E-3CFE2B2FD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971" y="1126443"/>
            <a:ext cx="13102347" cy="544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Savings Position @ Month 03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7E0AC-9E74-83A2-7D20-47BF26163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844" y="1463674"/>
            <a:ext cx="16230600" cy="65741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5E2067-0AEE-8621-0B84-D8AF72809F95}"/>
              </a:ext>
            </a:extLst>
          </p:cNvPr>
          <p:cNvSpPr txBox="1"/>
          <p:nvPr/>
        </p:nvSpPr>
        <p:spPr>
          <a:xfrm>
            <a:off x="2432844" y="8333740"/>
            <a:ext cx="1623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Savings delivery in month was £1.14m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This is £3.48m lower than the planned saving of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£4.62m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(1/12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of the £55.440m target for 2025/26).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Note that the above Table reports delivery against the original deficit plan target of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£55.44m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; to deliver the Welsh Government expectation of a £42.5m deficit would require an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additional £16.2m of savings to be delivered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taking the total savings requirement for 2025/26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£71.6m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512BB-1796-41AE-6D40-EC6E28E3B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0A98F71-734A-A76C-EE71-D94C0A9253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Next Steps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0F2539-22C6-5F47-7799-80D1D51A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9B8344-934F-A176-EC2A-AC2D459D07BF}"/>
              </a:ext>
            </a:extLst>
          </p:cNvPr>
          <p:cNvSpPr txBox="1"/>
          <p:nvPr/>
        </p:nvSpPr>
        <p:spPr>
          <a:xfrm>
            <a:off x="985044" y="1539875"/>
            <a:ext cx="8428074" cy="591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000" b="1" u="sng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Nursing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Workshop – nursing variable pay Friday this week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Review next 6 week booking and unbook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Approval for bank, agency and overtime now taken off matrons and sisters and elevated to heads of nursing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Twice daily meetings for approvals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Moving staff across wards but meeting with resistance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  <a:buNone/>
            </a:pPr>
            <a:r>
              <a:rPr lang="en-GB" sz="2000" b="1" u="sng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Medical staff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Review of possible system workarounds being undertaken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Job plan baseline now needs redesign to maximise productivity and value for money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Need to get all medics on E-Rostering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Approvals outside of process – Deloitte to review as well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New rate card n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eeded and will be developed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085E5-2E0F-A828-C6F1-903F8F724610}"/>
              </a:ext>
            </a:extLst>
          </p:cNvPr>
          <p:cNvSpPr txBox="1"/>
          <p:nvPr/>
        </p:nvSpPr>
        <p:spPr>
          <a:xfrm>
            <a:off x="10052844" y="1517202"/>
            <a:ext cx="8428074" cy="5837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000" b="1" u="sng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Other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 exec leads to blanket ban overtime in their areas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Workforce redesign and workforce planning needed in pathology</a:t>
            </a:r>
          </a:p>
          <a:p>
            <a:pPr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  <a:buNone/>
            </a:pPr>
            <a:r>
              <a:rPr lang="en-GB" sz="2000" b="1" u="sng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Variable Pay Steering Group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First meeting 2 July 2025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Next meeting 15 July 2025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10 workstreams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10 plans on a page next Tuesday</a:t>
            </a:r>
          </a:p>
          <a:p>
            <a:pPr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  <a:buNone/>
            </a:pPr>
            <a:r>
              <a:rPr lang="en-GB" sz="2000" b="1" u="sng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External Support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Preliminary data this week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1.5 hour detailed briefing Thursday this week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Deloitte on the ground next Monday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Focus on pay controls and run rate reduction</a:t>
            </a:r>
            <a:endParaRPr lang="en-GB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221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49647-D8F0-3D23-C69C-9B5BE7346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86DB225-1540-2EED-27E1-A1B612B04A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New Caps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0CEBE5-24CB-303E-6DA8-C4D343F57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CE7293-4A76-609B-6173-7BA27E861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0444" y="1252579"/>
            <a:ext cx="14706600" cy="937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34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00D7C-4D4F-B67B-58E7-25671F5DE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98FAFF77-CE40-FAC4-559E-B036A7DB9C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58244" y="124533"/>
            <a:ext cx="4521200" cy="558800"/>
          </a:xfrm>
        </p:spPr>
        <p:txBody>
          <a:bodyPr/>
          <a:lstStyle/>
          <a:p>
            <a:pPr algn="ctr"/>
            <a:r>
              <a:rPr lang="pt-BR" dirty="0"/>
              <a:t>M3 v 30/06/25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138476-43DA-C624-6283-0539A24CC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9AEFFC-2B38-CA67-8D4B-4909E9627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433844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97087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4" ma:contentTypeDescription="Create a new document." ma:contentTypeScope="" ma:versionID="188ece224c26576a60e2f56fb3fcd16f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5e40defdafd741692f75719b5bdf3553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C319DBC-3EDF-4758-B78B-A0F3C01C1B0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704</Words>
  <Application>Microsoft Office PowerPoint</Application>
  <PresentationFormat>Custom</PresentationFormat>
  <Paragraphs>81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Aptos</vt:lpstr>
      <vt:lpstr>Arial</vt:lpstr>
      <vt:lpstr>Arial Black</vt:lpstr>
      <vt:lpstr>Calibri</vt:lpstr>
      <vt:lpstr>Symbol</vt:lpstr>
      <vt:lpstr>Verdana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1_WHITE BG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Darren Griffiths (Swansea Bay UHB - Finance)</cp:lastModifiedBy>
  <cp:revision>154</cp:revision>
  <dcterms:created xsi:type="dcterms:W3CDTF">2023-11-15T10:54:55Z</dcterms:created>
  <dcterms:modified xsi:type="dcterms:W3CDTF">2025-07-10T11:27:09Z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