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16"/>
  </p:notesMasterIdLst>
  <p:handoutMasterIdLst>
    <p:handoutMasterId r:id="rId17"/>
  </p:handoutMasterIdLst>
  <p:sldIdLst>
    <p:sldId id="309" r:id="rId10"/>
    <p:sldId id="336" r:id="rId11"/>
    <p:sldId id="337" r:id="rId12"/>
    <p:sldId id="338" r:id="rId13"/>
    <p:sldId id="339" r:id="rId14"/>
    <p:sldId id="296" r:id="rId15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21" d="100"/>
          <a:sy n="21" d="100"/>
        </p:scale>
        <p:origin x="1080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09/07/2024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09/07/2024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BE24-B2B4-C543-B213-8D21F7D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3211" y="1850860"/>
            <a:ext cx="10932468" cy="3937329"/>
          </a:xfrm>
        </p:spPr>
        <p:txBody>
          <a:bodyPr anchor="b"/>
          <a:lstStyle>
            <a:lvl1pPr algn="ctr">
              <a:defRPr sz="9895">
                <a:solidFill>
                  <a:srgbClr val="1F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9ADEF-578A-C7CE-1FA1-16D28C4F9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3211" y="5940028"/>
            <a:ext cx="10932468" cy="2730474"/>
          </a:xfrm>
        </p:spPr>
        <p:txBody>
          <a:bodyPr/>
          <a:lstStyle>
            <a:lvl1pPr marL="0" indent="0" algn="ctr">
              <a:buNone/>
              <a:defRPr sz="3958">
                <a:solidFill>
                  <a:srgbClr val="1F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3969" indent="0" algn="ctr">
              <a:buNone/>
              <a:defRPr sz="3298"/>
            </a:lvl2pPr>
            <a:lvl3pPr marL="1507937" indent="0" algn="ctr">
              <a:buNone/>
              <a:defRPr sz="2968"/>
            </a:lvl3pPr>
            <a:lvl4pPr marL="2261906" indent="0" algn="ctr">
              <a:buNone/>
              <a:defRPr sz="2639"/>
            </a:lvl4pPr>
            <a:lvl5pPr marL="3015874" indent="0" algn="ctr">
              <a:buNone/>
              <a:defRPr sz="2639"/>
            </a:lvl5pPr>
            <a:lvl6pPr marL="3769843" indent="0" algn="ctr">
              <a:buNone/>
              <a:defRPr sz="2639"/>
            </a:lvl6pPr>
            <a:lvl7pPr marL="4523811" indent="0" algn="ctr">
              <a:buNone/>
              <a:defRPr sz="2639"/>
            </a:lvl7pPr>
            <a:lvl8pPr marL="5277780" indent="0" algn="ctr">
              <a:buNone/>
              <a:defRPr sz="2639"/>
            </a:lvl8pPr>
            <a:lvl9pPr marL="6031748" indent="0" algn="ctr">
              <a:buNone/>
              <a:defRPr sz="2639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0C83C-5555-23CF-0411-569524EF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CFFF-2680-4165-9E8D-F94A8A0ED810}" type="datetimeFigureOut">
              <a:rPr lang="en-GB" smtClean="0"/>
              <a:t>09/07/2024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F8AEE-B074-D45E-5FDD-A88951FF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604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  <p:sldLayoutId id="214748373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</a:t>
            </a:r>
          </a:p>
          <a:p>
            <a:r>
              <a:rPr lang="en-GB" sz="6000" dirty="0">
                <a:solidFill>
                  <a:schemeClr val="bg1"/>
                </a:solidFill>
              </a:rPr>
              <a:t>Month 3 FY 2024/25</a:t>
            </a:r>
          </a:p>
          <a:p>
            <a:r>
              <a:rPr lang="en-GB" sz="6000" dirty="0">
                <a:solidFill>
                  <a:schemeClr val="bg1"/>
                </a:solidFill>
              </a:rPr>
              <a:t>Audit Committee – 11</a:t>
            </a:r>
            <a:r>
              <a:rPr lang="en-GB" sz="6000" baseline="30000" dirty="0">
                <a:solidFill>
                  <a:schemeClr val="bg1"/>
                </a:solidFill>
              </a:rPr>
              <a:t>th</a:t>
            </a:r>
            <a:r>
              <a:rPr lang="en-GB" sz="6000" dirty="0">
                <a:solidFill>
                  <a:schemeClr val="bg1"/>
                </a:solidFill>
              </a:rPr>
              <a:t> July 2024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3244" y="4740275"/>
            <a:ext cx="6248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Health Board Plan submitted at end March 2024 reported a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£50.1m </a:t>
            </a:r>
            <a:r>
              <a:rPr lang="en-GB" sz="2000" dirty="0"/>
              <a:t>planned deficit but control total set by Welsh Government is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£17.1m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Month 3 there is an in-month overspend of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£7.5m</a:t>
            </a:r>
            <a:r>
              <a:rPr lang="en-GB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YTD at Month 3 is an overspend of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£25.8m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Overall the Health Board YTD position is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£13.3m </a:t>
            </a:r>
            <a:r>
              <a:rPr lang="en-GB" sz="2000" dirty="0"/>
              <a:t>off the delivery of the £50.1m deficit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768" y="1847849"/>
            <a:ext cx="7621379" cy="25114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0844" y="1847849"/>
            <a:ext cx="8915400" cy="65648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34691" y="8558355"/>
            <a:ext cx="87715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graph above the orange bars  illustrates the potential financial change required to be able to deliver the £50.1m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yellow line depicted the level required if the HB were to achieve the £17.1m control total.</a:t>
            </a:r>
          </a:p>
        </p:txBody>
      </p:sp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Key Elements of the Mth 3 &amp; YTD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8444" y="7331075"/>
            <a:ext cx="1691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 Message: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Planned Deficit: remains at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£4.2m </a:t>
            </a:r>
            <a:r>
              <a:rPr lang="en-GB" dirty="0"/>
              <a:t>or 1/12</a:t>
            </a:r>
            <a:r>
              <a:rPr lang="en-GB" baseline="30000" dirty="0"/>
              <a:t>th</a:t>
            </a:r>
            <a:r>
              <a:rPr lang="en-GB" dirty="0"/>
              <a:t> of £50.1m deficit plan in month and £12.5m YTD.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Savings: deterioration in month of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£0.2m </a:t>
            </a:r>
            <a:r>
              <a:rPr lang="en-GB" dirty="0"/>
              <a:t>in delivery and overall there remains a shortfall in delivery of the £26.1m targets YTD of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£3.6m</a:t>
            </a:r>
            <a:r>
              <a:rPr lang="en-GB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Operational Run Rate: overall improvement of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£1.6m </a:t>
            </a:r>
            <a:r>
              <a:rPr lang="en-GB" dirty="0"/>
              <a:t>in month as a result of two Non Recurrent benefits in </a:t>
            </a:r>
            <a:r>
              <a:rPr lang="en-GB" dirty="0" err="1"/>
              <a:t>Mth</a:t>
            </a:r>
            <a:r>
              <a:rPr lang="en-GB" dirty="0"/>
              <a:t> 3 linked to rebate on energy and VAT recovery, however operational run YTD is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£9.7m </a:t>
            </a:r>
            <a:r>
              <a:rPr lang="en-GB" dirty="0"/>
              <a:t>over.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044" y="1698795"/>
            <a:ext cx="8148254" cy="5479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4244" y="1698795"/>
            <a:ext cx="8229600" cy="554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Month 3 &amp; Movement In Month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2244" y="1387475"/>
            <a:ext cx="8991600" cy="82651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8243" y="1418590"/>
            <a:ext cx="6571577" cy="823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644" y="1419544"/>
            <a:ext cx="14782800" cy="857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1"/>
          <p:cNvSpPr/>
          <p:nvPr/>
        </p:nvSpPr>
        <p:spPr>
          <a:xfrm>
            <a:off x="1707005" y="8635508"/>
            <a:ext cx="11724796" cy="754402"/>
          </a:xfrm>
          <a:prstGeom prst="downArrow">
            <a:avLst/>
          </a:prstGeom>
          <a:solidFill>
            <a:srgbClr val="7CB0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2968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F9EB1682-A130-63D2-4284-143800898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8254" y="307991"/>
            <a:ext cx="4211715" cy="10651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4927" y="9088748"/>
            <a:ext cx="1125043" cy="10355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476904" y="1"/>
            <a:ext cx="15371483" cy="80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4617" b="1" dirty="0">
                <a:solidFill>
                  <a:srgbClr val="1F355E"/>
                </a:solidFill>
                <a:latin typeface="Calibri" panose="020F0502020204030204"/>
              </a:rPr>
              <a:t>Fin4: Recovery &amp; Sustainability Programme Areas Focus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8307" y="785964"/>
            <a:ext cx="4416032" cy="1462516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2968" b="1" dirty="0">
                <a:solidFill>
                  <a:prstClr val="white"/>
                </a:solidFill>
                <a:latin typeface="Calibri" panose="020F0502020204030204"/>
              </a:rPr>
              <a:t>Programme 1   Expenditure Control</a:t>
            </a:r>
          </a:p>
          <a:p>
            <a:pPr algn="ctr" defTabSz="1507937">
              <a:defRPr/>
            </a:pPr>
            <a:endParaRPr lang="en-GB" sz="296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41212" y="785964"/>
            <a:ext cx="4456382" cy="1005788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2968" b="1" dirty="0">
                <a:solidFill>
                  <a:prstClr val="white"/>
                </a:solidFill>
                <a:latin typeface="Calibri" panose="020F0502020204030204"/>
              </a:rPr>
              <a:t>Programme 2</a:t>
            </a:r>
          </a:p>
          <a:p>
            <a:pPr algn="ctr" defTabSz="1507937">
              <a:defRPr/>
            </a:pPr>
            <a:r>
              <a:rPr lang="en-GB" sz="2968" b="1" dirty="0">
                <a:solidFill>
                  <a:prstClr val="white"/>
                </a:solidFill>
                <a:latin typeface="Calibri" panose="020F0502020204030204"/>
              </a:rPr>
              <a:t>Short Term Service Change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70795" y="810285"/>
            <a:ext cx="4092908" cy="1462516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2968" b="1" dirty="0">
                <a:solidFill>
                  <a:prstClr val="white"/>
                </a:solidFill>
                <a:latin typeface="Calibri" panose="020F0502020204030204"/>
              </a:rPr>
              <a:t>Programme 3</a:t>
            </a:r>
          </a:p>
          <a:p>
            <a:pPr algn="ctr" defTabSz="1507937">
              <a:defRPr/>
            </a:pPr>
            <a:r>
              <a:rPr lang="en-GB" sz="2968" b="1" dirty="0">
                <a:solidFill>
                  <a:prstClr val="white"/>
                </a:solidFill>
                <a:latin typeface="Calibri" panose="020F0502020204030204"/>
              </a:rPr>
              <a:t>Medium Term Financial Recovery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1129140" y="2446790"/>
            <a:ext cx="3554366" cy="472498"/>
          </a:xfrm>
          <a:prstGeom prst="downArrow">
            <a:avLst>
              <a:gd name="adj1" fmla="val 50000"/>
              <a:gd name="adj2" fmla="val 59821"/>
            </a:avLst>
          </a:prstGeom>
          <a:solidFill>
            <a:srgbClr val="2F59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296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555" y="3708197"/>
            <a:ext cx="4752147" cy="4660891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Variable pay grip and control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CHC case review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Prescribing and medicines management changes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Non pay spend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Vacancy control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Surge beds/beds above surge capacity 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Medical staffing models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Acceleration of pipeline of savings to implementation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Value and Sustainability Board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Vault and benchmarking opportunities – hand in to item 2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Identification of “just do it” standards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endParaRPr lang="en-GB" sz="197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77926" y="3734758"/>
            <a:ext cx="4577468" cy="4660891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Funded cost pressure review and the choices made via the planning process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Theatre efficiency and productivity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Urgent and Emergency care redesign – whole system, primary, community, clusters, acute, partnership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Headcount review 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Acceleration of digital benefits realisation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Medical staffing models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Delivery and closure of thematic review work</a:t>
            </a:r>
          </a:p>
          <a:p>
            <a:pPr marL="471230" indent="-471230" defTabSz="1507937">
              <a:buFont typeface="Arial" panose="020B0604020202020204" pitchFamily="34" charset="0"/>
              <a:buChar char="•"/>
              <a:defRPr/>
            </a:pPr>
            <a:endParaRPr lang="en-GB" sz="1979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1507937">
              <a:defRPr/>
            </a:pPr>
            <a:endParaRPr lang="en-GB" sz="1979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1507937">
              <a:defRPr/>
            </a:pPr>
            <a:endParaRPr lang="en-GB" sz="197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648353" y="2412981"/>
            <a:ext cx="3554366" cy="638630"/>
          </a:xfrm>
          <a:prstGeom prst="downArrow">
            <a:avLst>
              <a:gd name="adj1" fmla="val 50000"/>
              <a:gd name="adj2" fmla="val 59821"/>
            </a:avLst>
          </a:prstGeom>
          <a:solidFill>
            <a:srgbClr val="2F59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296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07508" y="3734758"/>
            <a:ext cx="4673845" cy="4356321"/>
          </a:xfrm>
          <a:prstGeom prst="rect">
            <a:avLst/>
          </a:prstGeom>
          <a:solidFill>
            <a:srgbClr val="2F598B"/>
          </a:solidFill>
        </p:spPr>
        <p:txBody>
          <a:bodyPr wrap="square">
            <a:spAutoFit/>
          </a:bodyPr>
          <a:lstStyle/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Clinical Services Plan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Estate review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Regional service opportunities – via Regional JC?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Clinical pathway redesign – One Bay Way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Services to decommission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Operating model review (corporate model)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CHC repatriation and streamlining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Long Term Agreement rebasing and strategy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Wider partnership opportunities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Health protection opportunities</a:t>
            </a:r>
          </a:p>
          <a:p>
            <a:pPr marL="282738" indent="-282738" defTabSz="1507937">
              <a:buFont typeface="Arial" panose="020B0604020202020204" pitchFamily="34" charset="0"/>
              <a:buChar char="•"/>
              <a:defRPr/>
            </a:pPr>
            <a:r>
              <a:rPr lang="en-GB" sz="1979" dirty="0">
                <a:solidFill>
                  <a:prstClr val="white"/>
                </a:solidFill>
                <a:latin typeface="Calibri" panose="020F0502020204030204"/>
              </a:rPr>
              <a:t>Value Based Healthcare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10306387" y="2473067"/>
            <a:ext cx="3554366" cy="578545"/>
          </a:xfrm>
          <a:prstGeom prst="downArrow">
            <a:avLst>
              <a:gd name="adj1" fmla="val 50000"/>
              <a:gd name="adj2" fmla="val 59821"/>
            </a:avLst>
          </a:prstGeom>
          <a:solidFill>
            <a:srgbClr val="2F59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2968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2555" y="3075377"/>
            <a:ext cx="14268798" cy="549061"/>
          </a:xfrm>
          <a:prstGeom prst="rect">
            <a:avLst/>
          </a:prstGeom>
          <a:solidFill>
            <a:srgbClr val="2F598B"/>
          </a:solidFill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2968" dirty="0">
                <a:solidFill>
                  <a:prstClr val="white"/>
                </a:solidFill>
                <a:latin typeface="Calibri" panose="020F0502020204030204"/>
              </a:rPr>
              <a:t>Areas of Focus (including Thematic Programmes)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3506" y="8635509"/>
            <a:ext cx="5748882" cy="498470"/>
          </a:xfrm>
          <a:prstGeom prst="rect">
            <a:avLst/>
          </a:prstGeom>
          <a:solidFill>
            <a:srgbClr val="7CB0DD"/>
          </a:solidFill>
        </p:spPr>
        <p:txBody>
          <a:bodyPr wrap="square" rtlCol="0">
            <a:spAutoFit/>
          </a:bodyPr>
          <a:lstStyle/>
          <a:p>
            <a:pPr algn="ctr" defTabSz="1507937">
              <a:defRPr/>
            </a:pPr>
            <a:r>
              <a:rPr lang="en-GB" sz="2639" b="1" dirty="0">
                <a:solidFill>
                  <a:prstClr val="white"/>
                </a:solidFill>
                <a:latin typeface="Calibri" panose="020F0502020204030204"/>
              </a:rPr>
              <a:t>Supported by Cross System Change</a:t>
            </a:r>
            <a:endParaRPr lang="en-GB" sz="2639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16670" y="9554348"/>
            <a:ext cx="5108864" cy="1381597"/>
          </a:xfrm>
          <a:prstGeom prst="rect">
            <a:avLst/>
          </a:prstGeom>
          <a:solidFill>
            <a:srgbClr val="00BD61"/>
          </a:solidFill>
        </p:spPr>
        <p:txBody>
          <a:bodyPr wrap="square">
            <a:spAutoFit/>
          </a:bodyPr>
          <a:lstStyle/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Workforce &amp;OD </a:t>
            </a: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Digital &amp; Commutations </a:t>
            </a: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Q&amp;S/EQIA/QIA</a:t>
            </a: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kern="1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Governance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85831" y="9559450"/>
            <a:ext cx="5108864" cy="1381597"/>
          </a:xfrm>
          <a:prstGeom prst="rect">
            <a:avLst/>
          </a:prstGeom>
          <a:solidFill>
            <a:srgbClr val="00BD61"/>
          </a:solidFill>
        </p:spPr>
        <p:txBody>
          <a:bodyPr wrap="square">
            <a:spAutoFit/>
          </a:bodyPr>
          <a:lstStyle/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National Value &amp; Sustainability  Programme</a:t>
            </a: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Health Board Repository </a:t>
            </a:r>
            <a:endParaRPr lang="en-GB" sz="1979" b="1" i="1" dirty="0">
              <a:solidFill>
                <a:srgbClr val="FF0000"/>
              </a:solidFill>
              <a:latin typeface="Calibri" panose="020F0502020204030204"/>
            </a:endParaRP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dirty="0">
                <a:solidFill>
                  <a:prstClr val="white"/>
                </a:solidFill>
                <a:latin typeface="Calibri" panose="020F0502020204030204"/>
              </a:rPr>
              <a:t>The Vault</a:t>
            </a:r>
          </a:p>
          <a:p>
            <a:pPr algn="ctr" defTabSz="1507937">
              <a:lnSpc>
                <a:spcPct val="107000"/>
              </a:lnSpc>
              <a:defRPr/>
            </a:pPr>
            <a:r>
              <a:rPr lang="en-GB" sz="1979" b="1" kern="1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 schemes and savings identified</a:t>
            </a:r>
          </a:p>
        </p:txBody>
      </p:sp>
    </p:spTree>
    <p:extLst>
      <p:ext uri="{BB962C8B-B14F-4D97-AF65-F5344CB8AC3E}">
        <p14:creationId xmlns:p14="http://schemas.microsoft.com/office/powerpoint/2010/main" val="2513738882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7524CE-1C45-4A00-AD4D-937A1D306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531</Words>
  <Application>Microsoft Office PowerPoint</Application>
  <PresentationFormat>Custom</PresentationFormat>
  <Paragraphs>80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Sophie Herbert (Swansea Bay UHB - Corporate Governance )</cp:lastModifiedBy>
  <cp:revision>41</cp:revision>
  <dcterms:created xsi:type="dcterms:W3CDTF">2023-11-15T10:54:55Z</dcterms:created>
  <dcterms:modified xsi:type="dcterms:W3CDTF">2024-07-09T07:16:55Z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