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72" r:id="rId3"/>
    <p:sldId id="267" r:id="rId4"/>
    <p:sldId id="268" r:id="rId5"/>
    <p:sldId id="269" r:id="rId6"/>
    <p:sldId id="270" r:id="rId7"/>
    <p:sldId id="27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7030A0"/>
    <a:srgbClr val="FF6699"/>
    <a:srgbClr val="4BA076"/>
    <a:srgbClr val="5B9BD5"/>
    <a:srgbClr val="C55A11"/>
    <a:srgbClr val="92D050"/>
    <a:srgbClr val="6600FF"/>
    <a:srgbClr val="FFC000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5" autoAdjust="0"/>
    <p:restoredTop sz="94660"/>
  </p:normalViewPr>
  <p:slideViewPr>
    <p:cSldViewPr snapToGrid="0">
      <p:cViewPr varScale="1">
        <p:scale>
          <a:sx n="66" d="100"/>
          <a:sy n="66" d="100"/>
        </p:scale>
        <p:origin x="4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Davies (Swansea Bay UHB - Public Health)" userId="fc1bb623-c8f5-4677-a69d-f258b023edda" providerId="ADAL" clId="{B1399715-A57C-4339-A95A-4AD25C1A0258}"/>
    <pc:docChg chg="custSel modSld">
      <pc:chgData name="Jennifer Davies (Swansea Bay UHB - Public Health)" userId="fc1bb623-c8f5-4677-a69d-f258b023edda" providerId="ADAL" clId="{B1399715-A57C-4339-A95A-4AD25C1A0258}" dt="2023-10-19T13:56:28.254" v="54" actId="6549"/>
      <pc:docMkLst>
        <pc:docMk/>
      </pc:docMkLst>
      <pc:sldChg chg="addSp delSp modSp mod">
        <pc:chgData name="Jennifer Davies (Swansea Bay UHB - Public Health)" userId="fc1bb623-c8f5-4677-a69d-f258b023edda" providerId="ADAL" clId="{B1399715-A57C-4339-A95A-4AD25C1A0258}" dt="2023-10-19T13:56:28.254" v="54" actId="6549"/>
        <pc:sldMkLst>
          <pc:docMk/>
          <pc:sldMk cId="3021300431" sldId="286"/>
        </pc:sldMkLst>
        <pc:spChg chg="del">
          <ac:chgData name="Jennifer Davies (Swansea Bay UHB - Public Health)" userId="fc1bb623-c8f5-4677-a69d-f258b023edda" providerId="ADAL" clId="{B1399715-A57C-4339-A95A-4AD25C1A0258}" dt="2023-10-19T13:55:55.725" v="0" actId="478"/>
          <ac:spMkLst>
            <pc:docMk/>
            <pc:sldMk cId="3021300431" sldId="286"/>
            <ac:spMk id="3" creationId="{00000000-0000-0000-0000-000000000000}"/>
          </ac:spMkLst>
        </pc:spChg>
        <pc:spChg chg="add mod">
          <ac:chgData name="Jennifer Davies (Swansea Bay UHB - Public Health)" userId="fc1bb623-c8f5-4677-a69d-f258b023edda" providerId="ADAL" clId="{B1399715-A57C-4339-A95A-4AD25C1A0258}" dt="2023-10-19T13:56:28.254" v="54" actId="6549"/>
          <ac:spMkLst>
            <pc:docMk/>
            <pc:sldMk cId="3021300431" sldId="286"/>
            <ac:spMk id="6" creationId="{03CC6B8C-B0D7-86AD-4B39-5CA3B7A65F2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21424-01F9-4950-BAD0-F32E971EEB97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AC5DB-E2B2-4CBE-BB0F-59005B5A3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984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421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110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173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Title in Ariel 60pt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in Ariel 24pt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5753100"/>
            <a:ext cx="2971800" cy="96837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rgbClr val="6E609E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1130300" cy="1079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40800" y="5753100"/>
            <a:ext cx="2607732" cy="968375"/>
          </a:xfrm>
        </p:spPr>
        <p:txBody>
          <a:bodyPr/>
          <a:lstStyle>
            <a:lvl1pPr algn="ctr">
              <a:defRPr sz="1600" b="1">
                <a:solidFill>
                  <a:srgbClr val="008A8C"/>
                </a:solidFill>
              </a:defRPr>
            </a:lvl1pPr>
          </a:lstStyle>
          <a:p>
            <a:r>
              <a:rPr lang="en-GB"/>
              <a:t>caring for each other</a:t>
            </a:r>
          </a:p>
          <a:p>
            <a:r>
              <a:rPr lang="en-GB"/>
              <a:t>working together</a:t>
            </a:r>
          </a:p>
          <a:p>
            <a:r>
              <a:rPr lang="en-GB"/>
              <a:t>always improving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419" y="5130800"/>
            <a:ext cx="5526081" cy="1590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56" y="313437"/>
            <a:ext cx="4212844" cy="107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89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Bullet point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343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63431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 Ariel 44pt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341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Bullet point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343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63431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 Ariel 44pt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444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Bullet point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34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63431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 Ariel 44pt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9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Bullet point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343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63431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 Ariel 44pt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85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Bullet point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343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63431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 Ariel 44pt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274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Bullet point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3431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63431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 Ariel 44pt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385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Bullet point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0"/>
            <a:ext cx="12192000" cy="6343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63431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 Ariel 44pt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58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4974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Section title Ariel 60pt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 Ariel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651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 Ariel 44pt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Subtitle Ariel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Subtitle Ariel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57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Ariel 44pt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Subtitle Ariel 24pt bold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/>
              <a:t>Bulletin point Ariel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Subtitle Ariel 24pt bold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 baseline="0"/>
            </a:lvl2pPr>
          </a:lstStyle>
          <a:p>
            <a:pPr lvl="0"/>
            <a:r>
              <a:rPr lang="en-US"/>
              <a:t>Bulletin point Ariel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24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Title Ariel 44pt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629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31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6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066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96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04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743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31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790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853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43470-EA37-4DD3-967E-C8E41FED3A46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6CECB-E5C4-4A56-BF1D-CADF0AA237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36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 Ariel 44pt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Bullet point Ariel 28pt</a:t>
            </a:r>
          </a:p>
          <a:p>
            <a:pPr lvl="1"/>
            <a:r>
              <a:rPr lang="en-US"/>
              <a:t>Second level 24pt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EB037-5E3B-48C4-97BB-734080DA86A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734" y="5972175"/>
            <a:ext cx="2735466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52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1885" y="1749380"/>
            <a:ext cx="11273245" cy="2387600"/>
          </a:xfrm>
        </p:spPr>
        <p:txBody>
          <a:bodyPr>
            <a:noAutofit/>
          </a:bodyPr>
          <a:lstStyle/>
          <a:p>
            <a:r>
              <a:rPr lang="en-GB" sz="4400" b="1" smtClean="0"/>
              <a:t>Appendix 1:</a:t>
            </a:r>
            <a:br>
              <a:rPr lang="en-GB" sz="4400" b="1" smtClean="0"/>
            </a:br>
            <a:r>
              <a:rPr lang="en-GB" sz="4400" b="1" smtClean="0"/>
              <a:t>Strategic </a:t>
            </a:r>
            <a:r>
              <a:rPr lang="en-GB" sz="4400" b="1" dirty="0" smtClean="0"/>
              <a:t>Objectives: What High Quality Looks Like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0459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972141"/>
              </p:ext>
            </p:extLst>
          </p:nvPr>
        </p:nvGraphicFramePr>
        <p:xfrm>
          <a:off x="196691" y="769441"/>
          <a:ext cx="11732687" cy="5088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1488">
                  <a:extLst>
                    <a:ext uri="{9D8B030D-6E8A-4147-A177-3AD203B41FA5}">
                      <a16:colId xmlns:a16="http://schemas.microsoft.com/office/drawing/2014/main" val="3887225281"/>
                    </a:ext>
                  </a:extLst>
                </a:gridCol>
                <a:gridCol w="8331199">
                  <a:extLst>
                    <a:ext uri="{9D8B030D-6E8A-4147-A177-3AD203B41FA5}">
                      <a16:colId xmlns:a16="http://schemas.microsoft.com/office/drawing/2014/main" val="3041620073"/>
                    </a:ext>
                  </a:extLst>
                </a:gridCol>
              </a:tblGrid>
              <a:tr h="44074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Strategic Objectives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What high quality</a:t>
                      </a:r>
                      <a:r>
                        <a:rPr lang="en-GB" sz="1600" baseline="0" dirty="0">
                          <a:solidFill>
                            <a:schemeClr val="bg1"/>
                          </a:solidFill>
                        </a:rPr>
                        <a:t> looks like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851971"/>
                  </a:ext>
                </a:extLst>
              </a:tr>
              <a:tr h="3270595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200"/>
                        </a:spcAft>
                        <a:buFont typeface="+mj-lt"/>
                        <a:buNone/>
                        <a:defRPr/>
                      </a:pPr>
                      <a:r>
                        <a:rPr lang="en-GB" sz="2800" b="1" dirty="0" smtClean="0">
                          <a:solidFill>
                            <a:srgbClr val="002060"/>
                          </a:solidFill>
                        </a:rPr>
                        <a:t>People of Swansea Bay live healthier, equitable and more equal and prosperous lives</a:t>
                      </a:r>
                      <a:r>
                        <a:rPr lang="en-GB" sz="2800" b="1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Every child has the best start in life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 children, young people and adults are enabled to maximise their capabilities and have control over their lives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Good work and fair employment is created for all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healthy standard of living is ensured for all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Healthy and sustainable places are created through placemaking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role and impact of ill-health prevention is strengthened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Racism, discrimination and their outcomes are tackled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sustainability and health equity are pursued together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864710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96691" y="0"/>
            <a:ext cx="49911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Strategic Objective 1</a:t>
            </a:r>
          </a:p>
        </p:txBody>
      </p:sp>
    </p:spTree>
    <p:extLst>
      <p:ext uri="{BB962C8B-B14F-4D97-AF65-F5344CB8AC3E}">
        <p14:creationId xmlns:p14="http://schemas.microsoft.com/office/powerpoint/2010/main" val="326605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209951"/>
              </p:ext>
            </p:extLst>
          </p:nvPr>
        </p:nvGraphicFramePr>
        <p:xfrm>
          <a:off x="260570" y="812833"/>
          <a:ext cx="11698820" cy="3796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9962">
                  <a:extLst>
                    <a:ext uri="{9D8B030D-6E8A-4147-A177-3AD203B41FA5}">
                      <a16:colId xmlns:a16="http://schemas.microsoft.com/office/drawing/2014/main" val="3887225281"/>
                    </a:ext>
                  </a:extLst>
                </a:gridCol>
                <a:gridCol w="8528858">
                  <a:extLst>
                    <a:ext uri="{9D8B030D-6E8A-4147-A177-3AD203B41FA5}">
                      <a16:colId xmlns:a16="http://schemas.microsoft.com/office/drawing/2014/main" val="3041620073"/>
                    </a:ext>
                  </a:extLst>
                </a:gridCol>
              </a:tblGrid>
              <a:tr h="397508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Strategic Objectives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What high quality</a:t>
                      </a:r>
                      <a:r>
                        <a:rPr lang="en-GB" sz="1100" baseline="0" dirty="0">
                          <a:solidFill>
                            <a:schemeClr val="bg1"/>
                          </a:solidFill>
                        </a:rPr>
                        <a:t> looks like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851971"/>
                  </a:ext>
                </a:extLst>
              </a:tr>
              <a:tr h="26821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Care is high quality</a:t>
                      </a:r>
                      <a:r>
                        <a:rPr lang="en-GB" sz="28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equitable, </a:t>
                      </a:r>
                      <a:r>
                        <a:rPr lang="en-GB" sz="2800" b="1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safe, efficient and delivers the best possible outcomes for people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Care is safe, it helps people and avoids harm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Care is evidence based, effective and improves outcomes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Care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timely and delivered by the right person in the right place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Care is efficient and avoids waste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Care is delivers equitable outcomes regardless of demographic,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socioeconomic or geographic factor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Care is person centred and delivered with compassion, dignity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mutual respect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0565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96691" y="0"/>
            <a:ext cx="49911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Strategic Objective 2</a:t>
            </a:r>
          </a:p>
        </p:txBody>
      </p:sp>
    </p:spTree>
    <p:extLst>
      <p:ext uri="{BB962C8B-B14F-4D97-AF65-F5344CB8AC3E}">
        <p14:creationId xmlns:p14="http://schemas.microsoft.com/office/powerpoint/2010/main" val="34153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992806"/>
              </p:ext>
            </p:extLst>
          </p:nvPr>
        </p:nvGraphicFramePr>
        <p:xfrm>
          <a:off x="196691" y="671323"/>
          <a:ext cx="116988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9715">
                  <a:extLst>
                    <a:ext uri="{9D8B030D-6E8A-4147-A177-3AD203B41FA5}">
                      <a16:colId xmlns:a16="http://schemas.microsoft.com/office/drawing/2014/main" val="3887225281"/>
                    </a:ext>
                  </a:extLst>
                </a:gridCol>
                <a:gridCol w="8579105">
                  <a:extLst>
                    <a:ext uri="{9D8B030D-6E8A-4147-A177-3AD203B41FA5}">
                      <a16:colId xmlns:a16="http://schemas.microsoft.com/office/drawing/2014/main" val="3041620073"/>
                    </a:ext>
                  </a:extLst>
                </a:gridCol>
              </a:tblGrid>
              <a:tr h="256725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Strategic Objectives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What high quality</a:t>
                      </a:r>
                      <a:r>
                        <a:rPr lang="en-GB" sz="1100" baseline="0" dirty="0">
                          <a:solidFill>
                            <a:schemeClr val="bg1"/>
                          </a:solidFill>
                        </a:rPr>
                        <a:t> looks like  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851971"/>
                  </a:ext>
                </a:extLst>
              </a:tr>
              <a:tr h="9312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Care is delivered in safe, accessible and appropriate settings supported by innovative digital solutions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Care is delivered in around the patient  in the most appropriate setting as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close to home as possible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Care settings are fit for purpose, appropriately designed and equipped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communication and information sharing between workforce, partners, patients and public is enabled through digital solutions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Digital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platforms support </a:t>
                      </a:r>
                      <a:r>
                        <a:rPr lang="en-GB" sz="2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health and wellbeing of our population and improved care outcomes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Benefits of technology investments are realised to deliver more and higher quality care with the same or fewer resources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Through where and how they are delivered,  services contribute to the environmental,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economic, social, and cultural well-being of Swansea Bay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3031319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96691" y="0"/>
            <a:ext cx="49911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Strategic Objective 3</a:t>
            </a:r>
          </a:p>
        </p:txBody>
      </p:sp>
    </p:spTree>
    <p:extLst>
      <p:ext uri="{BB962C8B-B14F-4D97-AF65-F5344CB8AC3E}">
        <p14:creationId xmlns:p14="http://schemas.microsoft.com/office/powerpoint/2010/main" val="191028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944557"/>
              </p:ext>
            </p:extLst>
          </p:nvPr>
        </p:nvGraphicFramePr>
        <p:xfrm>
          <a:off x="196691" y="769441"/>
          <a:ext cx="11698820" cy="4463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6216">
                  <a:extLst>
                    <a:ext uri="{9D8B030D-6E8A-4147-A177-3AD203B41FA5}">
                      <a16:colId xmlns:a16="http://schemas.microsoft.com/office/drawing/2014/main" val="3887225281"/>
                    </a:ext>
                  </a:extLst>
                </a:gridCol>
                <a:gridCol w="8362604">
                  <a:extLst>
                    <a:ext uri="{9D8B030D-6E8A-4147-A177-3AD203B41FA5}">
                      <a16:colId xmlns:a16="http://schemas.microsoft.com/office/drawing/2014/main" val="3041620073"/>
                    </a:ext>
                  </a:extLst>
                </a:gridCol>
              </a:tblGrid>
              <a:tr h="40943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Strategic Objectives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What high quality</a:t>
                      </a:r>
                      <a:r>
                        <a:rPr lang="en-GB" sz="1100" baseline="0" dirty="0">
                          <a:solidFill>
                            <a:schemeClr val="bg1"/>
                          </a:solidFill>
                        </a:rPr>
                        <a:t> looks like 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851971"/>
                  </a:ext>
                </a:extLst>
              </a:tr>
              <a:tr h="1543181">
                <a:tc>
                  <a:txBody>
                    <a:bodyPr/>
                    <a:lstStyle/>
                    <a:p>
                      <a:r>
                        <a:rPr lang="en-GB" sz="2800" b="1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Health Board is a great place to work where staff feel valued and work together towards a common </a:t>
                      </a:r>
                      <a:r>
                        <a:rPr lang="en-GB" sz="28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vision</a:t>
                      </a:r>
                      <a:endParaRPr lang="en-GB" sz="2800" b="1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People are empowered in their work life to 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learn, improve and innovate and </a:t>
                      </a: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act consistently with 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our </a:t>
                      </a: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values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People have a sense of belonging where they care for each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other, feel valued, respected and supported. 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People feel their contribution matters and that they deliver valued outcomes effectively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People’s roles and the service models in which they work are designed, developed and delivered effectively and safely 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People are provided with a great experience of the whole employment journey (i.e. from attraction/recruitment to exit)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665428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96691" y="0"/>
            <a:ext cx="49911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Strategic Objective 4</a:t>
            </a:r>
          </a:p>
        </p:txBody>
      </p:sp>
    </p:spTree>
    <p:extLst>
      <p:ext uri="{BB962C8B-B14F-4D97-AF65-F5344CB8AC3E}">
        <p14:creationId xmlns:p14="http://schemas.microsoft.com/office/powerpoint/2010/main" val="251505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183383"/>
              </p:ext>
            </p:extLst>
          </p:nvPr>
        </p:nvGraphicFramePr>
        <p:xfrm>
          <a:off x="301194" y="734462"/>
          <a:ext cx="11698820" cy="5954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5223">
                  <a:extLst>
                    <a:ext uri="{9D8B030D-6E8A-4147-A177-3AD203B41FA5}">
                      <a16:colId xmlns:a16="http://schemas.microsoft.com/office/drawing/2014/main" val="3887225281"/>
                    </a:ext>
                  </a:extLst>
                </a:gridCol>
                <a:gridCol w="9263597">
                  <a:extLst>
                    <a:ext uri="{9D8B030D-6E8A-4147-A177-3AD203B41FA5}">
                      <a16:colId xmlns:a16="http://schemas.microsoft.com/office/drawing/2014/main" val="3041620073"/>
                    </a:ext>
                  </a:extLst>
                </a:gridCol>
              </a:tblGrid>
              <a:tr h="285167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Strategic Objectives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What high quality</a:t>
                      </a:r>
                      <a:r>
                        <a:rPr lang="en-GB" sz="1100" baseline="0" dirty="0">
                          <a:solidFill>
                            <a:schemeClr val="bg1"/>
                          </a:solidFill>
                        </a:rPr>
                        <a:t> looks like   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851971"/>
                  </a:ext>
                </a:extLst>
              </a:tr>
              <a:tr h="7721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The Health Board is a resilient, financially sustainable and responsible organisation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Health Board is financially balanced and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able to invest in service transformation and change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Decisions are made balancing short term improvements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long term impacts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Resources are used efficiently and proportionately, reducing waste and variation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environmental impact of healthcare delivery in Swansea Bay is minimised</a:t>
                      </a:r>
                      <a:endParaRPr lang="en-GB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Health Board invests in and works with others locally and responsibly, using our assets to positively contribute to the community</a:t>
                      </a:r>
                    </a:p>
                    <a:p>
                      <a:pPr marL="342900" indent="-34290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Citizen and stakeholders are meaningfully involved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engaged in decision making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Health Board has the capacity to effectively plan for and respond</a:t>
                      </a:r>
                      <a:r>
                        <a:rPr lang="en-GB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to incidents and emergencies</a:t>
                      </a:r>
                      <a:endParaRPr lang="en-GB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4839003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96691" y="0"/>
            <a:ext cx="49911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Strategic Objective 5</a:t>
            </a:r>
          </a:p>
        </p:txBody>
      </p:sp>
    </p:spTree>
    <p:extLst>
      <p:ext uri="{BB962C8B-B14F-4D97-AF65-F5344CB8AC3E}">
        <p14:creationId xmlns:p14="http://schemas.microsoft.com/office/powerpoint/2010/main" val="424092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D59A5"/>
      </a:accent1>
      <a:accent2>
        <a:srgbClr val="00878D"/>
      </a:accent2>
      <a:accent3>
        <a:srgbClr val="4BA076"/>
      </a:accent3>
      <a:accent4>
        <a:srgbClr val="119263"/>
      </a:accent4>
      <a:accent5>
        <a:srgbClr val="AEAAD4"/>
      </a:accent5>
      <a:accent6>
        <a:srgbClr val="0068B6"/>
      </a:accent6>
      <a:hlink>
        <a:srgbClr val="5390D0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569B47E-7461-48D5-8FEA-EAC24C55F6B4}" vid="{44375900-C106-4A27-A78C-C195E42812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4803</TotalTime>
  <Words>575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Nirmala UI Semilight</vt:lpstr>
      <vt:lpstr>Office Theme</vt:lpstr>
      <vt:lpstr>2_Office Theme</vt:lpstr>
      <vt:lpstr>Appendix 1: Strategic Objectives: What High Quality Looks Like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ABM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Ffion Ansari (Swansea Bay UHB - Strategy)</dc:creator>
  <cp:lastModifiedBy>Paula Picton (Swansea Bay UHB - Strategy)</cp:lastModifiedBy>
  <cp:revision>68</cp:revision>
  <dcterms:created xsi:type="dcterms:W3CDTF">2023-09-26T09:23:09Z</dcterms:created>
  <dcterms:modified xsi:type="dcterms:W3CDTF">2023-11-17T11:15:54Z</dcterms:modified>
</cp:coreProperties>
</file>