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953" r:id="rId6"/>
    <p:sldId id="296" r:id="rId7"/>
    <p:sldId id="289" r:id="rId8"/>
    <p:sldId id="265" r:id="rId9"/>
    <p:sldId id="294" r:id="rId10"/>
    <p:sldId id="282" r:id="rId11"/>
    <p:sldId id="293" r:id="rId12"/>
    <p:sldId id="287" r:id="rId13"/>
    <p:sldId id="291" r:id="rId14"/>
    <p:sldId id="292" r:id="rId15"/>
    <p:sldId id="263" r:id="rId16"/>
    <p:sldId id="278" r:id="rId17"/>
    <p:sldId id="27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12" autoAdjust="0"/>
    <p:restoredTop sz="94660"/>
  </p:normalViewPr>
  <p:slideViewPr>
    <p:cSldViewPr snapToGrid="0">
      <p:cViewPr varScale="1">
        <p:scale>
          <a:sx n="54" d="100"/>
          <a:sy n="54" d="100"/>
        </p:scale>
        <p:origin x="114" y="13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534B8D-031A-4881-B2D1-38BE304205F4}" type="datetimeFigureOut">
              <a:rPr lang="en-GB" smtClean="0"/>
              <a:t>08/03/2024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D9DA18-2BD4-4F86-80B5-07F71E35208A}" type="slidenum">
              <a:rPr lang="en-GB" smtClean="0"/>
              <a:t>‹#›</a:t>
            </a:fld>
            <a:endParaRPr lang="en-GB"/>
          </a:p>
        </p:txBody>
      </p:sp>
    </p:spTree>
    <p:extLst>
      <p:ext uri="{BB962C8B-B14F-4D97-AF65-F5344CB8AC3E}">
        <p14:creationId xmlns:p14="http://schemas.microsoft.com/office/powerpoint/2010/main" val="3027812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D9DA18-2BD4-4F86-80B5-07F71E35208A}" type="slidenum">
              <a:rPr lang="en-GB" smtClean="0"/>
              <a:t>7</a:t>
            </a:fld>
            <a:endParaRPr lang="en-GB"/>
          </a:p>
        </p:txBody>
      </p:sp>
    </p:spTree>
    <p:extLst>
      <p:ext uri="{BB962C8B-B14F-4D97-AF65-F5344CB8AC3E}">
        <p14:creationId xmlns:p14="http://schemas.microsoft.com/office/powerpoint/2010/main" val="4006758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D9DA18-2BD4-4F86-80B5-07F71E35208A}" type="slidenum">
              <a:rPr lang="en-GB" smtClean="0"/>
              <a:t>8</a:t>
            </a:fld>
            <a:endParaRPr lang="en-GB"/>
          </a:p>
        </p:txBody>
      </p:sp>
    </p:spTree>
    <p:extLst>
      <p:ext uri="{BB962C8B-B14F-4D97-AF65-F5344CB8AC3E}">
        <p14:creationId xmlns:p14="http://schemas.microsoft.com/office/powerpoint/2010/main" val="3271771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D9DA18-2BD4-4F86-80B5-07F71E35208A}" type="slidenum">
              <a:rPr lang="en-GB" smtClean="0"/>
              <a:t>12</a:t>
            </a:fld>
            <a:endParaRPr lang="en-GB"/>
          </a:p>
        </p:txBody>
      </p:sp>
    </p:spTree>
    <p:extLst>
      <p:ext uri="{BB962C8B-B14F-4D97-AF65-F5344CB8AC3E}">
        <p14:creationId xmlns:p14="http://schemas.microsoft.com/office/powerpoint/2010/main" val="1279308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59F59CF-DA9F-49DF-A650-DFF1F558B23F}"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1864971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59F59CF-DA9F-49DF-A650-DFF1F558B23F}"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3737993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59F59CF-DA9F-49DF-A650-DFF1F558B23F}"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2882387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59F59CF-DA9F-49DF-A650-DFF1F558B23F}"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2508345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59F59CF-DA9F-49DF-A650-DFF1F558B23F}" type="datetimeFigureOut">
              <a:rPr lang="en-GB" smtClean="0"/>
              <a:t>08/03/2024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267570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59F59CF-DA9F-49DF-A650-DFF1F558B23F}" type="datetimeFigureOut">
              <a:rPr lang="en-GB" smtClean="0"/>
              <a:t>08/03/2024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2152348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59F59CF-DA9F-49DF-A650-DFF1F558B23F}" type="datetimeFigureOut">
              <a:rPr lang="en-GB" smtClean="0"/>
              <a:t>08/03/2024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1003098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59F59CF-DA9F-49DF-A650-DFF1F558B23F}" type="datetimeFigureOut">
              <a:rPr lang="en-GB" smtClean="0"/>
              <a:t>08/03/2024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1995162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9F59CF-DA9F-49DF-A650-DFF1F558B23F}" type="datetimeFigureOut">
              <a:rPr lang="en-GB" smtClean="0"/>
              <a:t>08/03/2024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1578817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59F59CF-DA9F-49DF-A650-DFF1F558B23F}" type="datetimeFigureOut">
              <a:rPr lang="en-GB" smtClean="0"/>
              <a:t>08/03/2024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1307533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59F59CF-DA9F-49DF-A650-DFF1F558B23F}" type="datetimeFigureOut">
              <a:rPr lang="en-GB" smtClean="0"/>
              <a:t>08/03/2024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3AB1E96-7CA7-4562-9A79-EAB5D76F1E65}" type="slidenum">
              <a:rPr lang="en-GB" smtClean="0"/>
              <a:t>‹#›</a:t>
            </a:fld>
            <a:endParaRPr lang="en-GB"/>
          </a:p>
        </p:txBody>
      </p:sp>
    </p:spTree>
    <p:extLst>
      <p:ext uri="{BB962C8B-B14F-4D97-AF65-F5344CB8AC3E}">
        <p14:creationId xmlns:p14="http://schemas.microsoft.com/office/powerpoint/2010/main" val="3197156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9F59CF-DA9F-49DF-A650-DFF1F558B23F}" type="datetimeFigureOut">
              <a:rPr lang="en-GB" smtClean="0"/>
              <a:t>08/03/2024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AB1E96-7CA7-4562-9A79-EAB5D76F1E65}" type="slidenum">
              <a:rPr lang="en-GB" smtClean="0"/>
              <a:t>‹#›</a:t>
            </a:fld>
            <a:endParaRPr lang="en-GB"/>
          </a:p>
        </p:txBody>
      </p:sp>
    </p:spTree>
    <p:extLst>
      <p:ext uri="{BB962C8B-B14F-4D97-AF65-F5344CB8AC3E}">
        <p14:creationId xmlns:p14="http://schemas.microsoft.com/office/powerpoint/2010/main" val="25986538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www.cipdwalesawards.co.uk/awards-2024-shortlis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www.cipdwalesawards.co.uk/awards-2024-shortlist/" TargetMode="Externa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5400" b="1" dirty="0">
                <a:latin typeface="Arial" panose="020B0604020202020204" pitchFamily="34" charset="0"/>
                <a:cs typeface="Arial" panose="020B0604020202020204" pitchFamily="34" charset="0"/>
              </a:rPr>
              <a:t>Supporting Staff Resilience &amp; Wellbeing </a:t>
            </a:r>
          </a:p>
        </p:txBody>
      </p:sp>
      <p:sp>
        <p:nvSpPr>
          <p:cNvPr id="3" name="Subtitle 2"/>
          <p:cNvSpPr>
            <a:spLocks noGrp="1"/>
          </p:cNvSpPr>
          <p:nvPr>
            <p:ph type="subTitle" idx="1"/>
          </p:nvPr>
        </p:nvSpPr>
        <p:spPr/>
        <p:txBody>
          <a:bodyPr/>
          <a:lstStyle/>
          <a:p>
            <a:r>
              <a:rPr lang="en-GB" sz="2800" b="1" dirty="0">
                <a:latin typeface="Arial" panose="020B0604020202020204" pitchFamily="34" charset="0"/>
                <a:cs typeface="Arial" panose="020B0604020202020204" pitchFamily="34" charset="0"/>
              </a:rPr>
              <a:t>Swansea Bay UHB Board Meeting 28</a:t>
            </a:r>
            <a:r>
              <a:rPr lang="en-GB" sz="2800" b="1" baseline="30000" dirty="0">
                <a:latin typeface="Arial" panose="020B0604020202020204" pitchFamily="34" charset="0"/>
                <a:cs typeface="Arial" panose="020B0604020202020204" pitchFamily="34" charset="0"/>
              </a:rPr>
              <a:t>th</a:t>
            </a:r>
            <a:r>
              <a:rPr lang="en-GB" sz="2800" b="1" dirty="0">
                <a:latin typeface="Arial" panose="020B0604020202020204" pitchFamily="34" charset="0"/>
                <a:cs typeface="Arial" panose="020B0604020202020204" pitchFamily="34" charset="0"/>
              </a:rPr>
              <a:t> March 2024 </a:t>
            </a:r>
          </a:p>
          <a:p>
            <a:r>
              <a:rPr lang="en-GB" dirty="0">
                <a:latin typeface="Arial" panose="020B0604020202020204" pitchFamily="34" charset="0"/>
                <a:cs typeface="Arial" panose="020B0604020202020204" pitchFamily="34" charset="0"/>
              </a:rPr>
              <a:t>Paul Dunning – Professional Head of Staff Health &amp; Wellbeing</a:t>
            </a:r>
          </a:p>
          <a:p>
            <a:endParaRPr lang="en-GB" dirty="0">
              <a:latin typeface="Arial" panose="020B0604020202020204" pitchFamily="34" charset="0"/>
              <a:cs typeface="Arial" panose="020B0604020202020204" pitchFamily="34" charset="0"/>
            </a:endParaRPr>
          </a:p>
          <a:p>
            <a:endParaRPr lang="en-GB" dirty="0"/>
          </a:p>
        </p:txBody>
      </p:sp>
      <p:pic>
        <p:nvPicPr>
          <p:cNvPr id="4" name="Picture 3"/>
          <p:cNvPicPr>
            <a:picLocks noChangeAspect="1"/>
          </p:cNvPicPr>
          <p:nvPr/>
        </p:nvPicPr>
        <p:blipFill>
          <a:blip r:embed="rId2"/>
          <a:stretch>
            <a:fillRect/>
          </a:stretch>
        </p:blipFill>
        <p:spPr>
          <a:xfrm>
            <a:off x="593037" y="401635"/>
            <a:ext cx="4145845" cy="1053453"/>
          </a:xfrm>
          <a:prstGeom prst="rect">
            <a:avLst/>
          </a:prstGeom>
        </p:spPr>
      </p:pic>
      <p:pic>
        <p:nvPicPr>
          <p:cNvPr id="5" name="Picture 4"/>
          <p:cNvPicPr>
            <a:picLocks noChangeAspect="1"/>
          </p:cNvPicPr>
          <p:nvPr/>
        </p:nvPicPr>
        <p:blipFill>
          <a:blip r:embed="rId3"/>
          <a:stretch>
            <a:fillRect/>
          </a:stretch>
        </p:blipFill>
        <p:spPr>
          <a:xfrm>
            <a:off x="4015409" y="4794636"/>
            <a:ext cx="4643737" cy="1240841"/>
          </a:xfrm>
          <a:prstGeom prst="rect">
            <a:avLst/>
          </a:prstGeom>
        </p:spPr>
      </p:pic>
    </p:spTree>
    <p:extLst>
      <p:ext uri="{BB962C8B-B14F-4D97-AF65-F5344CB8AC3E}">
        <p14:creationId xmlns:p14="http://schemas.microsoft.com/office/powerpoint/2010/main" val="809710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98B605CD-76AC-8FCE-8408-D6A1A910C473}"/>
              </a:ext>
            </a:extLst>
          </p:cNvPr>
          <p:cNvSpPr/>
          <p:nvPr/>
        </p:nvSpPr>
        <p:spPr>
          <a:xfrm>
            <a:off x="4703379" y="2785240"/>
            <a:ext cx="2798379" cy="1353208"/>
          </a:xfrm>
          <a:prstGeom prst="ellipse">
            <a:avLst/>
          </a:prstGeom>
          <a:solidFill>
            <a:schemeClr val="accent1">
              <a:lumMod val="20000"/>
              <a:lumOff val="80000"/>
            </a:schemeClr>
          </a:solidFill>
          <a:ln>
            <a:solidFill>
              <a:schemeClr val="bg1"/>
            </a:solidFill>
          </a:ln>
        </p:spPr>
        <p:style>
          <a:lnRef idx="1">
            <a:schemeClr val="accent5"/>
          </a:lnRef>
          <a:fillRef idx="2">
            <a:schemeClr val="accent5"/>
          </a:fillRef>
          <a:effectRef idx="1">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2500" b="1" u="sng" dirty="0">
                <a:solidFill>
                  <a:srgbClr val="000000"/>
                </a:solidFill>
                <a:ea typeface="Calibri"/>
                <a:cs typeface="Calibri"/>
              </a:rPr>
              <a:t>Preventative Interventions</a:t>
            </a:r>
          </a:p>
        </p:txBody>
      </p:sp>
      <p:cxnSp>
        <p:nvCxnSpPr>
          <p:cNvPr id="5" name="Straight Arrow Connector 4">
            <a:extLst>
              <a:ext uri="{FF2B5EF4-FFF2-40B4-BE49-F238E27FC236}">
                <a16:creationId xmlns:a16="http://schemas.microsoft.com/office/drawing/2014/main" id="{9CA08995-98E9-8C9D-6225-589D457B9815}"/>
              </a:ext>
            </a:extLst>
          </p:cNvPr>
          <p:cNvCxnSpPr/>
          <p:nvPr/>
        </p:nvCxnSpPr>
        <p:spPr>
          <a:xfrm flipH="1" flipV="1">
            <a:off x="4699173" y="1981724"/>
            <a:ext cx="545489" cy="95066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6" name="Rectangle: Rounded Corners 5">
            <a:extLst>
              <a:ext uri="{FF2B5EF4-FFF2-40B4-BE49-F238E27FC236}">
                <a16:creationId xmlns:a16="http://schemas.microsoft.com/office/drawing/2014/main" id="{9C62A538-0B86-82B0-FC18-3A1371CCD226}"/>
              </a:ext>
            </a:extLst>
          </p:cNvPr>
          <p:cNvSpPr/>
          <p:nvPr/>
        </p:nvSpPr>
        <p:spPr>
          <a:xfrm>
            <a:off x="1149569" y="1221827"/>
            <a:ext cx="1760483" cy="64376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b="1" dirty="0">
                <a:solidFill>
                  <a:srgbClr val="000000"/>
                </a:solidFill>
                <a:ea typeface="Calibri"/>
                <a:cs typeface="Calibri"/>
              </a:rPr>
              <a:t>React &amp; Suicide Prevention</a:t>
            </a:r>
            <a:endParaRPr lang="en-US" b="1" dirty="0">
              <a:solidFill>
                <a:srgbClr val="000000"/>
              </a:solidFill>
              <a:ea typeface="Calibri"/>
              <a:cs typeface="Calibri"/>
            </a:endParaRPr>
          </a:p>
        </p:txBody>
      </p:sp>
      <p:sp>
        <p:nvSpPr>
          <p:cNvPr id="9" name="Rectangle: Rounded Corners 8">
            <a:extLst>
              <a:ext uri="{FF2B5EF4-FFF2-40B4-BE49-F238E27FC236}">
                <a16:creationId xmlns:a16="http://schemas.microsoft.com/office/drawing/2014/main" id="{0940C7BD-B32B-53F6-F7B1-ACF1648C8979}"/>
              </a:ext>
            </a:extLst>
          </p:cNvPr>
          <p:cNvSpPr/>
          <p:nvPr/>
        </p:nvSpPr>
        <p:spPr>
          <a:xfrm>
            <a:off x="5209188" y="328448"/>
            <a:ext cx="1773621" cy="972206"/>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GB" b="1" dirty="0">
                <a:solidFill>
                  <a:srgbClr val="000000"/>
                </a:solidFill>
                <a:ea typeface="Calibri"/>
                <a:cs typeface="Calibri"/>
              </a:rPr>
              <a:t>Wellbeing Champion Network</a:t>
            </a:r>
            <a:endParaRPr lang="en-US" b="1">
              <a:solidFill>
                <a:srgbClr val="000000"/>
              </a:solidFill>
              <a:ea typeface="Calibri"/>
              <a:cs typeface="Calibri"/>
            </a:endParaRPr>
          </a:p>
        </p:txBody>
      </p:sp>
      <p:sp>
        <p:nvSpPr>
          <p:cNvPr id="10" name="Rectangle: Rounded Corners 9">
            <a:extLst>
              <a:ext uri="{FF2B5EF4-FFF2-40B4-BE49-F238E27FC236}">
                <a16:creationId xmlns:a16="http://schemas.microsoft.com/office/drawing/2014/main" id="{E074B42A-C003-8CAA-B5EF-2EE504177B6C}"/>
              </a:ext>
            </a:extLst>
          </p:cNvPr>
          <p:cNvSpPr/>
          <p:nvPr/>
        </p:nvSpPr>
        <p:spPr>
          <a:xfrm>
            <a:off x="1215259" y="4401207"/>
            <a:ext cx="1694792" cy="801410"/>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GB" b="1" err="1">
                <a:solidFill>
                  <a:srgbClr val="000000"/>
                </a:solidFill>
                <a:ea typeface="Calibri"/>
                <a:cs typeface="Calibri"/>
              </a:rPr>
              <a:t>TRiM</a:t>
            </a:r>
            <a:endParaRPr lang="en-US" b="1" err="1">
              <a:solidFill>
                <a:srgbClr val="000000"/>
              </a:solidFill>
            </a:endParaRPr>
          </a:p>
        </p:txBody>
      </p:sp>
      <p:sp>
        <p:nvSpPr>
          <p:cNvPr id="11" name="Rectangle: Rounded Corners 10">
            <a:extLst>
              <a:ext uri="{FF2B5EF4-FFF2-40B4-BE49-F238E27FC236}">
                <a16:creationId xmlns:a16="http://schemas.microsoft.com/office/drawing/2014/main" id="{9EDE7B34-426C-8E19-7A14-3FD9FB8F9B91}"/>
              </a:ext>
            </a:extLst>
          </p:cNvPr>
          <p:cNvSpPr/>
          <p:nvPr/>
        </p:nvSpPr>
        <p:spPr>
          <a:xfrm>
            <a:off x="413845" y="3048000"/>
            <a:ext cx="1655378" cy="1011619"/>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endParaRPr lang="en-GB" dirty="0">
              <a:solidFill>
                <a:srgbClr val="000000"/>
              </a:solidFill>
              <a:ea typeface="Calibri"/>
              <a:cs typeface="Calibri"/>
            </a:endParaRPr>
          </a:p>
          <a:p>
            <a:pPr algn="ctr"/>
            <a:r>
              <a:rPr lang="en-GB" b="1" dirty="0">
                <a:solidFill>
                  <a:srgbClr val="000000"/>
                </a:solidFill>
                <a:ea typeface="Calibri"/>
                <a:cs typeface="Calibri"/>
              </a:rPr>
              <a:t>Mindful &amp; Meaningful Living course</a:t>
            </a:r>
            <a:endParaRPr lang="en-GB" b="1">
              <a:solidFill>
                <a:srgbClr val="000000"/>
              </a:solidFill>
              <a:ea typeface="Calibri"/>
              <a:cs typeface="Calibri"/>
            </a:endParaRPr>
          </a:p>
          <a:p>
            <a:pPr algn="ctr"/>
            <a:endParaRPr lang="en-GB" dirty="0">
              <a:solidFill>
                <a:srgbClr val="000000"/>
              </a:solidFill>
              <a:ea typeface="Calibri"/>
              <a:cs typeface="Calibri"/>
            </a:endParaRPr>
          </a:p>
        </p:txBody>
      </p:sp>
      <p:sp>
        <p:nvSpPr>
          <p:cNvPr id="12" name="Rectangle: Rounded Corners 11">
            <a:extLst>
              <a:ext uri="{FF2B5EF4-FFF2-40B4-BE49-F238E27FC236}">
                <a16:creationId xmlns:a16="http://schemas.microsoft.com/office/drawing/2014/main" id="{552CBED8-5E4C-35D0-6BD9-70BF3B845640}"/>
              </a:ext>
            </a:extLst>
          </p:cNvPr>
          <p:cNvSpPr/>
          <p:nvPr/>
        </p:nvSpPr>
        <p:spPr>
          <a:xfrm>
            <a:off x="5301154" y="5478517"/>
            <a:ext cx="1602828" cy="1169274"/>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GB" b="1" dirty="0">
                <a:solidFill>
                  <a:srgbClr val="000000"/>
                </a:solidFill>
                <a:ea typeface="Calibri"/>
                <a:cs typeface="Calibri"/>
              </a:rPr>
              <a:t>Managing your Wellbeing course</a:t>
            </a:r>
          </a:p>
        </p:txBody>
      </p:sp>
      <p:sp>
        <p:nvSpPr>
          <p:cNvPr id="14" name="Rectangle: Rounded Corners 13">
            <a:extLst>
              <a:ext uri="{FF2B5EF4-FFF2-40B4-BE49-F238E27FC236}">
                <a16:creationId xmlns:a16="http://schemas.microsoft.com/office/drawing/2014/main" id="{55E4B022-8B29-41CE-57DA-392A63C08E76}"/>
              </a:ext>
            </a:extLst>
          </p:cNvPr>
          <p:cNvSpPr/>
          <p:nvPr/>
        </p:nvSpPr>
        <p:spPr>
          <a:xfrm>
            <a:off x="7179879" y="5255170"/>
            <a:ext cx="2194035" cy="1064172"/>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endParaRPr lang="en-GB" dirty="0">
              <a:solidFill>
                <a:srgbClr val="000000"/>
              </a:solidFill>
              <a:ea typeface="Calibri"/>
              <a:cs typeface="Calibri"/>
            </a:endParaRPr>
          </a:p>
          <a:p>
            <a:pPr algn="ctr"/>
            <a:r>
              <a:rPr lang="en-GB" b="1" dirty="0">
                <a:solidFill>
                  <a:srgbClr val="000000"/>
                </a:solidFill>
                <a:ea typeface="Calibri"/>
                <a:cs typeface="Calibri"/>
              </a:rPr>
              <a:t>Work-related Stress Risk Assessment Training </a:t>
            </a:r>
          </a:p>
          <a:p>
            <a:pPr algn="ctr"/>
            <a:endParaRPr lang="en-GB" dirty="0">
              <a:solidFill>
                <a:srgbClr val="000000"/>
              </a:solidFill>
              <a:ea typeface="Calibri"/>
              <a:cs typeface="Calibri"/>
            </a:endParaRPr>
          </a:p>
        </p:txBody>
      </p:sp>
      <p:sp>
        <p:nvSpPr>
          <p:cNvPr id="15" name="Rectangle: Rounded Corners 14">
            <a:extLst>
              <a:ext uri="{FF2B5EF4-FFF2-40B4-BE49-F238E27FC236}">
                <a16:creationId xmlns:a16="http://schemas.microsoft.com/office/drawing/2014/main" id="{07BECF21-3795-B092-3B51-D6C5B8FE2D42}"/>
              </a:ext>
            </a:extLst>
          </p:cNvPr>
          <p:cNvSpPr/>
          <p:nvPr/>
        </p:nvSpPr>
        <p:spPr>
          <a:xfrm>
            <a:off x="3028293" y="5255171"/>
            <a:ext cx="1983830" cy="1064171"/>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GB" b="1" dirty="0">
                <a:solidFill>
                  <a:srgbClr val="000000"/>
                </a:solidFill>
                <a:ea typeface="Calibri"/>
                <a:cs typeface="Calibri"/>
              </a:rPr>
              <a:t>Mental Health Awareness training </a:t>
            </a:r>
            <a:endParaRPr lang="en-US" b="1" dirty="0">
              <a:solidFill>
                <a:srgbClr val="000000"/>
              </a:solidFill>
              <a:ea typeface="Calibri"/>
              <a:cs typeface="Calibri"/>
            </a:endParaRPr>
          </a:p>
        </p:txBody>
      </p:sp>
      <p:sp>
        <p:nvSpPr>
          <p:cNvPr id="16" name="Rectangle: Rounded Corners 15">
            <a:extLst>
              <a:ext uri="{FF2B5EF4-FFF2-40B4-BE49-F238E27FC236}">
                <a16:creationId xmlns:a16="http://schemas.microsoft.com/office/drawing/2014/main" id="{BBABEF2E-3010-505C-C46D-F3718948AD5C}"/>
              </a:ext>
            </a:extLst>
          </p:cNvPr>
          <p:cNvSpPr/>
          <p:nvPr/>
        </p:nvSpPr>
        <p:spPr>
          <a:xfrm>
            <a:off x="807983" y="2062654"/>
            <a:ext cx="1471447" cy="722585"/>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GB" b="1" dirty="0">
                <a:solidFill>
                  <a:srgbClr val="000000"/>
                </a:solidFill>
                <a:ea typeface="Calibri"/>
                <a:cs typeface="Calibri"/>
              </a:rPr>
              <a:t>Menopause Workshops</a:t>
            </a:r>
            <a:endParaRPr lang="en-US" b="1">
              <a:solidFill>
                <a:srgbClr val="000000"/>
              </a:solidFill>
              <a:ea typeface="Calibri"/>
              <a:cs typeface="Calibri"/>
            </a:endParaRPr>
          </a:p>
        </p:txBody>
      </p:sp>
      <p:sp>
        <p:nvSpPr>
          <p:cNvPr id="17" name="Rectangle: Rounded Corners 16">
            <a:extLst>
              <a:ext uri="{FF2B5EF4-FFF2-40B4-BE49-F238E27FC236}">
                <a16:creationId xmlns:a16="http://schemas.microsoft.com/office/drawing/2014/main" id="{C640D787-9BF6-72FD-C390-123A136A5166}"/>
              </a:ext>
            </a:extLst>
          </p:cNvPr>
          <p:cNvSpPr/>
          <p:nvPr/>
        </p:nvSpPr>
        <p:spPr>
          <a:xfrm>
            <a:off x="10385534" y="3047999"/>
            <a:ext cx="1576551" cy="998482"/>
          </a:xfrm>
          <a:prstGeom prst="roundRect">
            <a:avLst/>
          </a:prstGeom>
        </p:spPr>
        <p:style>
          <a:lnRef idx="1">
            <a:schemeClr val="accent6"/>
          </a:lnRef>
          <a:fillRef idx="2">
            <a:schemeClr val="accent6"/>
          </a:fillRef>
          <a:effectRef idx="1">
            <a:schemeClr val="accent6"/>
          </a:effectRef>
          <a:fontRef idx="minor">
            <a:schemeClr val="dk1"/>
          </a:fontRef>
        </p:style>
        <p:txBody>
          <a:bodyPr lIns="91440" tIns="45720" rIns="91440" bIns="45720" rtlCol="0" anchor="ctr"/>
          <a:lstStyle/>
          <a:p>
            <a:pPr algn="ctr"/>
            <a:r>
              <a:rPr lang="en-GB" b="1" dirty="0">
                <a:solidFill>
                  <a:srgbClr val="000000"/>
                </a:solidFill>
                <a:ea typeface="Calibri"/>
                <a:cs typeface="Calibri"/>
              </a:rPr>
              <a:t>Steps to Wellbeing webinars</a:t>
            </a:r>
            <a:endParaRPr lang="en-US" b="1">
              <a:solidFill>
                <a:srgbClr val="000000"/>
              </a:solidFill>
              <a:ea typeface="Calibri"/>
              <a:cs typeface="Calibri"/>
            </a:endParaRPr>
          </a:p>
        </p:txBody>
      </p:sp>
      <p:sp>
        <p:nvSpPr>
          <p:cNvPr id="18" name="Rectangle: Rounded Corners 17">
            <a:extLst>
              <a:ext uri="{FF2B5EF4-FFF2-40B4-BE49-F238E27FC236}">
                <a16:creationId xmlns:a16="http://schemas.microsoft.com/office/drawing/2014/main" id="{28D644BE-F365-8459-4D4B-38ED668B16C5}"/>
              </a:ext>
            </a:extLst>
          </p:cNvPr>
          <p:cNvSpPr/>
          <p:nvPr/>
        </p:nvSpPr>
        <p:spPr>
          <a:xfrm>
            <a:off x="9820603" y="1944412"/>
            <a:ext cx="1707931" cy="788275"/>
          </a:xfrm>
          <a:prstGeom prst="roundRect">
            <a:avLst/>
          </a:prstGeom>
        </p:spPr>
        <p:style>
          <a:lnRef idx="1">
            <a:schemeClr val="accent6"/>
          </a:lnRef>
          <a:fillRef idx="2">
            <a:schemeClr val="accent6"/>
          </a:fillRef>
          <a:effectRef idx="1">
            <a:schemeClr val="accent6"/>
          </a:effectRef>
          <a:fontRef idx="minor">
            <a:schemeClr val="dk1"/>
          </a:fontRef>
        </p:style>
        <p:txBody>
          <a:bodyPr lIns="91440" tIns="45720" rIns="91440" bIns="45720" rtlCol="0" anchor="ctr"/>
          <a:lstStyle/>
          <a:p>
            <a:pPr algn="ctr"/>
            <a:endParaRPr lang="en-GB" dirty="0">
              <a:solidFill>
                <a:srgbClr val="000000"/>
              </a:solidFill>
              <a:ea typeface="Calibri"/>
              <a:cs typeface="Calibri"/>
            </a:endParaRPr>
          </a:p>
          <a:p>
            <a:pPr algn="ctr"/>
            <a:r>
              <a:rPr lang="en-GB" b="1" dirty="0">
                <a:solidFill>
                  <a:srgbClr val="000000"/>
                </a:solidFill>
                <a:ea typeface="Calibri"/>
                <a:cs typeface="Calibri"/>
              </a:rPr>
              <a:t>My Health Passport</a:t>
            </a:r>
            <a:endParaRPr lang="en-GB" b="1">
              <a:solidFill>
                <a:srgbClr val="000000"/>
              </a:solidFill>
              <a:ea typeface="Calibri"/>
              <a:cs typeface="Calibri"/>
            </a:endParaRPr>
          </a:p>
          <a:p>
            <a:pPr algn="ctr"/>
            <a:endParaRPr lang="en-GB" dirty="0">
              <a:solidFill>
                <a:srgbClr val="000000"/>
              </a:solidFill>
              <a:ea typeface="Calibri"/>
              <a:cs typeface="Calibri"/>
            </a:endParaRPr>
          </a:p>
        </p:txBody>
      </p:sp>
      <p:sp>
        <p:nvSpPr>
          <p:cNvPr id="19" name="Rectangle: Rounded Corners 18">
            <a:extLst>
              <a:ext uri="{FF2B5EF4-FFF2-40B4-BE49-F238E27FC236}">
                <a16:creationId xmlns:a16="http://schemas.microsoft.com/office/drawing/2014/main" id="{AED553D6-E65E-3EB4-0906-09979C3A6527}"/>
              </a:ext>
            </a:extLst>
          </p:cNvPr>
          <p:cNvSpPr/>
          <p:nvPr/>
        </p:nvSpPr>
        <p:spPr>
          <a:xfrm>
            <a:off x="9124291" y="1103584"/>
            <a:ext cx="1681656" cy="630620"/>
          </a:xfrm>
          <a:prstGeom prst="roundRect">
            <a:avLst/>
          </a:prstGeom>
        </p:spPr>
        <p:style>
          <a:lnRef idx="1">
            <a:schemeClr val="accent6"/>
          </a:lnRef>
          <a:fillRef idx="2">
            <a:schemeClr val="accent6"/>
          </a:fillRef>
          <a:effectRef idx="1">
            <a:schemeClr val="accent6"/>
          </a:effectRef>
          <a:fontRef idx="minor">
            <a:schemeClr val="dk1"/>
          </a:fontRef>
        </p:style>
        <p:txBody>
          <a:bodyPr lIns="91440" tIns="45720" rIns="91440" bIns="45720" rtlCol="0" anchor="ctr"/>
          <a:lstStyle/>
          <a:p>
            <a:pPr algn="ctr"/>
            <a:endParaRPr lang="en-GB" dirty="0">
              <a:solidFill>
                <a:srgbClr val="000000"/>
              </a:solidFill>
              <a:ea typeface="Calibri"/>
              <a:cs typeface="Calibri"/>
            </a:endParaRPr>
          </a:p>
          <a:p>
            <a:pPr algn="ctr"/>
            <a:r>
              <a:rPr lang="en-GB" b="1" dirty="0">
                <a:solidFill>
                  <a:srgbClr val="000000"/>
                </a:solidFill>
                <a:ea typeface="Calibri"/>
                <a:cs typeface="Calibri"/>
              </a:rPr>
              <a:t>Staff Health Checks</a:t>
            </a:r>
            <a:endParaRPr lang="en-GB" b="1">
              <a:ea typeface="Calibri"/>
              <a:cs typeface="Calibri"/>
            </a:endParaRPr>
          </a:p>
          <a:p>
            <a:pPr algn="ctr"/>
            <a:endParaRPr lang="en-GB" dirty="0">
              <a:solidFill>
                <a:srgbClr val="000000"/>
              </a:solidFill>
              <a:ea typeface="Calibri"/>
              <a:cs typeface="Calibri"/>
            </a:endParaRPr>
          </a:p>
        </p:txBody>
      </p:sp>
      <p:sp>
        <p:nvSpPr>
          <p:cNvPr id="20" name="Rectangle: Rounded Corners 19">
            <a:extLst>
              <a:ext uri="{FF2B5EF4-FFF2-40B4-BE49-F238E27FC236}">
                <a16:creationId xmlns:a16="http://schemas.microsoft.com/office/drawing/2014/main" id="{6A1ECE9E-D760-8FD2-E02C-798B36AA028A}"/>
              </a:ext>
            </a:extLst>
          </p:cNvPr>
          <p:cNvSpPr/>
          <p:nvPr/>
        </p:nvSpPr>
        <p:spPr>
          <a:xfrm>
            <a:off x="9281947" y="4427480"/>
            <a:ext cx="1813034" cy="788276"/>
          </a:xfrm>
          <a:prstGeom prst="roundRect">
            <a:avLst/>
          </a:prstGeom>
        </p:spPr>
        <p:style>
          <a:lnRef idx="1">
            <a:schemeClr val="accent6"/>
          </a:lnRef>
          <a:fillRef idx="2">
            <a:schemeClr val="accent6"/>
          </a:fillRef>
          <a:effectRef idx="1">
            <a:schemeClr val="accent6"/>
          </a:effectRef>
          <a:fontRef idx="minor">
            <a:schemeClr val="dk1"/>
          </a:fontRef>
        </p:style>
        <p:txBody>
          <a:bodyPr lIns="91440" tIns="45720" rIns="91440" bIns="45720" rtlCol="0" anchor="ctr"/>
          <a:lstStyle/>
          <a:p>
            <a:pPr algn="ctr"/>
            <a:r>
              <a:rPr lang="en-GB" b="1" dirty="0">
                <a:solidFill>
                  <a:srgbClr val="000000"/>
                </a:solidFill>
                <a:ea typeface="Calibri"/>
                <a:cs typeface="Calibri"/>
              </a:rPr>
              <a:t>Men’s Health Forum</a:t>
            </a:r>
            <a:endParaRPr lang="en-US" b="1">
              <a:solidFill>
                <a:srgbClr val="000000"/>
              </a:solidFill>
              <a:ea typeface="Calibri"/>
              <a:cs typeface="Calibri"/>
            </a:endParaRPr>
          </a:p>
        </p:txBody>
      </p:sp>
      <p:sp>
        <p:nvSpPr>
          <p:cNvPr id="21" name="Rectangle: Rounded Corners 20">
            <a:extLst>
              <a:ext uri="{FF2B5EF4-FFF2-40B4-BE49-F238E27FC236}">
                <a16:creationId xmlns:a16="http://schemas.microsoft.com/office/drawing/2014/main" id="{C9C502F8-A6FE-18D9-CFA7-A9A44A50AA5D}"/>
              </a:ext>
            </a:extLst>
          </p:cNvPr>
          <p:cNvSpPr/>
          <p:nvPr/>
        </p:nvSpPr>
        <p:spPr>
          <a:xfrm>
            <a:off x="7350670" y="420412"/>
            <a:ext cx="1681655" cy="867102"/>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GB" b="1" dirty="0">
                <a:solidFill>
                  <a:srgbClr val="000000"/>
                </a:solidFill>
                <a:ea typeface="Calibri"/>
                <a:cs typeface="Calibri"/>
              </a:rPr>
              <a:t>Compassion Rounds</a:t>
            </a:r>
            <a:endParaRPr lang="en-US" b="1">
              <a:solidFill>
                <a:srgbClr val="000000"/>
              </a:solidFill>
              <a:ea typeface="Calibri"/>
              <a:cs typeface="Calibri"/>
            </a:endParaRPr>
          </a:p>
        </p:txBody>
      </p:sp>
      <p:sp>
        <p:nvSpPr>
          <p:cNvPr id="22" name="Rectangle: Rounded Corners 21">
            <a:extLst>
              <a:ext uri="{FF2B5EF4-FFF2-40B4-BE49-F238E27FC236}">
                <a16:creationId xmlns:a16="http://schemas.microsoft.com/office/drawing/2014/main" id="{53878D49-E6F6-A906-050B-F35524868EBD}"/>
              </a:ext>
            </a:extLst>
          </p:cNvPr>
          <p:cNvSpPr/>
          <p:nvPr/>
        </p:nvSpPr>
        <p:spPr>
          <a:xfrm>
            <a:off x="3028293" y="420413"/>
            <a:ext cx="1826172" cy="880241"/>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GB" b="1" dirty="0">
                <a:solidFill>
                  <a:srgbClr val="000000"/>
                </a:solidFill>
                <a:ea typeface="Calibri"/>
                <a:cs typeface="Calibri"/>
              </a:rPr>
              <a:t>GTEP sessions (accumulative stress)</a:t>
            </a:r>
            <a:endParaRPr lang="en-US" b="1">
              <a:solidFill>
                <a:srgbClr val="000000"/>
              </a:solidFill>
              <a:ea typeface="Calibri"/>
              <a:cs typeface="Calibri"/>
            </a:endParaRPr>
          </a:p>
        </p:txBody>
      </p:sp>
      <p:cxnSp>
        <p:nvCxnSpPr>
          <p:cNvPr id="24" name="Straight Arrow Connector 23">
            <a:extLst>
              <a:ext uri="{FF2B5EF4-FFF2-40B4-BE49-F238E27FC236}">
                <a16:creationId xmlns:a16="http://schemas.microsoft.com/office/drawing/2014/main" id="{3EF88C6F-3087-1687-6A0A-573B45E25F7B}"/>
              </a:ext>
            </a:extLst>
          </p:cNvPr>
          <p:cNvCxnSpPr>
            <a:cxnSpLocks/>
          </p:cNvCxnSpPr>
          <p:nvPr/>
        </p:nvCxnSpPr>
        <p:spPr>
          <a:xfrm flipH="1" flipV="1">
            <a:off x="6026103" y="1705827"/>
            <a:ext cx="33110" cy="109517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5" name="Straight Arrow Connector 24">
            <a:extLst>
              <a:ext uri="{FF2B5EF4-FFF2-40B4-BE49-F238E27FC236}">
                <a16:creationId xmlns:a16="http://schemas.microsoft.com/office/drawing/2014/main" id="{64F2BF7C-92CA-56C5-40BE-AA8EB63B65CF}"/>
              </a:ext>
            </a:extLst>
          </p:cNvPr>
          <p:cNvCxnSpPr>
            <a:cxnSpLocks/>
          </p:cNvCxnSpPr>
          <p:nvPr/>
        </p:nvCxnSpPr>
        <p:spPr>
          <a:xfrm flipH="1" flipV="1">
            <a:off x="3910898" y="2428412"/>
            <a:ext cx="900213" cy="79300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6" name="Straight Arrow Connector 25">
            <a:extLst>
              <a:ext uri="{FF2B5EF4-FFF2-40B4-BE49-F238E27FC236}">
                <a16:creationId xmlns:a16="http://schemas.microsoft.com/office/drawing/2014/main" id="{0231A2D7-06A1-8617-C6FD-AAC29DE20928}"/>
              </a:ext>
            </a:extLst>
          </p:cNvPr>
          <p:cNvCxnSpPr>
            <a:cxnSpLocks/>
          </p:cNvCxnSpPr>
          <p:nvPr/>
        </p:nvCxnSpPr>
        <p:spPr>
          <a:xfrm flipV="1">
            <a:off x="6847489" y="1889757"/>
            <a:ext cx="584372" cy="1003213"/>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7" name="Straight Arrow Connector 26">
            <a:extLst>
              <a:ext uri="{FF2B5EF4-FFF2-40B4-BE49-F238E27FC236}">
                <a16:creationId xmlns:a16="http://schemas.microsoft.com/office/drawing/2014/main" id="{72735E18-725C-0859-0D5A-42911D9FBC3A}"/>
              </a:ext>
            </a:extLst>
          </p:cNvPr>
          <p:cNvCxnSpPr>
            <a:cxnSpLocks/>
          </p:cNvCxnSpPr>
          <p:nvPr/>
        </p:nvCxnSpPr>
        <p:spPr>
          <a:xfrm flipV="1">
            <a:off x="7307317" y="2297033"/>
            <a:ext cx="925957" cy="83241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8" name="Straight Arrow Connector 27">
            <a:extLst>
              <a:ext uri="{FF2B5EF4-FFF2-40B4-BE49-F238E27FC236}">
                <a16:creationId xmlns:a16="http://schemas.microsoft.com/office/drawing/2014/main" id="{32198FA3-EAC3-672B-CA78-256A2BAC30CE}"/>
              </a:ext>
            </a:extLst>
          </p:cNvPr>
          <p:cNvCxnSpPr>
            <a:cxnSpLocks/>
          </p:cNvCxnSpPr>
          <p:nvPr/>
        </p:nvCxnSpPr>
        <p:spPr>
          <a:xfrm flipH="1">
            <a:off x="3070072" y="3536729"/>
            <a:ext cx="1675349" cy="8406"/>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9" name="Straight Arrow Connector 28">
            <a:extLst>
              <a:ext uri="{FF2B5EF4-FFF2-40B4-BE49-F238E27FC236}">
                <a16:creationId xmlns:a16="http://schemas.microsoft.com/office/drawing/2014/main" id="{E2C20CBA-CD99-F7E7-D9B7-7B84404DE241}"/>
              </a:ext>
            </a:extLst>
          </p:cNvPr>
          <p:cNvCxnSpPr>
            <a:cxnSpLocks/>
          </p:cNvCxnSpPr>
          <p:nvPr/>
        </p:nvCxnSpPr>
        <p:spPr>
          <a:xfrm flipH="1">
            <a:off x="4186794" y="3878316"/>
            <a:ext cx="781972" cy="100688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0" name="Straight Arrow Connector 29">
            <a:extLst>
              <a:ext uri="{FF2B5EF4-FFF2-40B4-BE49-F238E27FC236}">
                <a16:creationId xmlns:a16="http://schemas.microsoft.com/office/drawing/2014/main" id="{E1E149D1-9A46-0D16-E940-D17150346CA5}"/>
              </a:ext>
            </a:extLst>
          </p:cNvPr>
          <p:cNvCxnSpPr>
            <a:cxnSpLocks/>
          </p:cNvCxnSpPr>
          <p:nvPr/>
        </p:nvCxnSpPr>
        <p:spPr>
          <a:xfrm>
            <a:off x="6124904" y="4141074"/>
            <a:ext cx="6303" cy="103316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1" name="Straight Arrow Connector 30">
            <a:extLst>
              <a:ext uri="{FF2B5EF4-FFF2-40B4-BE49-F238E27FC236}">
                <a16:creationId xmlns:a16="http://schemas.microsoft.com/office/drawing/2014/main" id="{AF75744D-4DF0-2CE0-E82C-EB510C91281E}"/>
              </a:ext>
            </a:extLst>
          </p:cNvPr>
          <p:cNvCxnSpPr>
            <a:cxnSpLocks/>
          </p:cNvCxnSpPr>
          <p:nvPr/>
        </p:nvCxnSpPr>
        <p:spPr>
          <a:xfrm>
            <a:off x="7189077" y="3865178"/>
            <a:ext cx="742026" cy="100688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2" name="Straight Arrow Connector 31">
            <a:extLst>
              <a:ext uri="{FF2B5EF4-FFF2-40B4-BE49-F238E27FC236}">
                <a16:creationId xmlns:a16="http://schemas.microsoft.com/office/drawing/2014/main" id="{B9937FE8-68CF-9E27-E483-78C9E81AC935}"/>
              </a:ext>
            </a:extLst>
          </p:cNvPr>
          <p:cNvCxnSpPr>
            <a:cxnSpLocks/>
          </p:cNvCxnSpPr>
          <p:nvPr/>
        </p:nvCxnSpPr>
        <p:spPr>
          <a:xfrm flipH="1">
            <a:off x="3582450" y="3746937"/>
            <a:ext cx="1254937" cy="49450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3" name="Straight Arrow Connector 32">
            <a:extLst>
              <a:ext uri="{FF2B5EF4-FFF2-40B4-BE49-F238E27FC236}">
                <a16:creationId xmlns:a16="http://schemas.microsoft.com/office/drawing/2014/main" id="{20182FDC-CDC6-794E-6465-4C4754520292}"/>
              </a:ext>
            </a:extLst>
          </p:cNvPr>
          <p:cNvCxnSpPr>
            <a:cxnSpLocks/>
          </p:cNvCxnSpPr>
          <p:nvPr/>
        </p:nvCxnSpPr>
        <p:spPr>
          <a:xfrm>
            <a:off x="7386146" y="3746938"/>
            <a:ext cx="991649" cy="59961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4" name="Straight Arrow Connector 33">
            <a:extLst>
              <a:ext uri="{FF2B5EF4-FFF2-40B4-BE49-F238E27FC236}">
                <a16:creationId xmlns:a16="http://schemas.microsoft.com/office/drawing/2014/main" id="{1DC6E531-3EDD-4444-0272-28E2099BD7B3}"/>
              </a:ext>
            </a:extLst>
          </p:cNvPr>
          <p:cNvCxnSpPr>
            <a:cxnSpLocks/>
          </p:cNvCxnSpPr>
          <p:nvPr/>
        </p:nvCxnSpPr>
        <p:spPr>
          <a:xfrm>
            <a:off x="7504386" y="3536728"/>
            <a:ext cx="1858752" cy="840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834895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515" y="1"/>
            <a:ext cx="10831286" cy="822959"/>
          </a:xfrm>
        </p:spPr>
        <p:txBody>
          <a:bodyPr>
            <a:noAutofit/>
          </a:bodyPr>
          <a:lstStyle/>
          <a:p>
            <a:br>
              <a:rPr lang="en-GB" sz="2800" b="1" dirty="0"/>
            </a:br>
            <a:r>
              <a:rPr lang="en-GB" sz="2400" b="1" dirty="0">
                <a:latin typeface="Arial" panose="020B0604020202020204" pitchFamily="34" charset="0"/>
                <a:cs typeface="Arial" panose="020B0604020202020204" pitchFamily="34" charset="0"/>
              </a:rPr>
              <a:t>Current focus on  areas of high absence - examples of current initiatives to support the wellbeing of our staff  </a:t>
            </a:r>
          </a:p>
        </p:txBody>
      </p:sp>
      <p:sp>
        <p:nvSpPr>
          <p:cNvPr id="3" name="Content Placeholder 2"/>
          <p:cNvSpPr>
            <a:spLocks noGrp="1"/>
          </p:cNvSpPr>
          <p:nvPr>
            <p:ph idx="1"/>
          </p:nvPr>
        </p:nvSpPr>
        <p:spPr>
          <a:xfrm>
            <a:off x="313509" y="966651"/>
            <a:ext cx="11534502" cy="5721532"/>
          </a:xfrm>
        </p:spPr>
        <p:txBody>
          <a:bodyPr>
            <a:noAutofit/>
          </a:bodyPr>
          <a:lstStyle/>
          <a:p>
            <a:pPr marL="0" indent="0">
              <a:buNone/>
            </a:pPr>
            <a:endParaRPr lang="en-GB" sz="1400" b="1" dirty="0"/>
          </a:p>
          <a:p>
            <a:pPr marL="0" indent="0">
              <a:buNone/>
            </a:pPr>
            <a:r>
              <a:rPr lang="en-GB" sz="1800" b="1" dirty="0"/>
              <a:t>	</a:t>
            </a:r>
            <a:r>
              <a:rPr lang="en-GB" sz="1800" b="1" dirty="0">
                <a:latin typeface="Arial" panose="020B0604020202020204" pitchFamily="34" charset="0"/>
                <a:cs typeface="Arial" panose="020B0604020202020204" pitchFamily="34" charset="0"/>
              </a:rPr>
              <a:t>MH&amp;LD </a:t>
            </a:r>
            <a:r>
              <a:rPr lang="en-GB" sz="1800" dirty="0">
                <a:latin typeface="Arial" panose="020B0604020202020204" pitchFamily="34" charset="0"/>
                <a:cs typeface="Arial" panose="020B0604020202020204" pitchFamily="34" charset="0"/>
              </a:rPr>
              <a:t>Service Group</a:t>
            </a:r>
          </a:p>
          <a:p>
            <a:pPr marL="0" indent="0">
              <a:buNone/>
            </a:pPr>
            <a:r>
              <a:rPr lang="en-GB" sz="1400" dirty="0">
                <a:latin typeface="Arial" panose="020B0604020202020204" pitchFamily="34" charset="0"/>
                <a:cs typeface="Arial" panose="020B0604020202020204" pitchFamily="34" charset="0"/>
              </a:rPr>
              <a:t>	- Bespoke support for acute incidents</a:t>
            </a:r>
          </a:p>
          <a:p>
            <a:pPr marL="0" indent="0">
              <a:buNone/>
            </a:pPr>
            <a:r>
              <a:rPr lang="en-GB" sz="1400" dirty="0">
                <a:latin typeface="Arial" panose="020B0604020202020204" pitchFamily="34" charset="0"/>
                <a:cs typeface="Arial" panose="020B0604020202020204" pitchFamily="34" charset="0"/>
              </a:rPr>
              <a:t>	- Staff Wellbeing survey undertaken</a:t>
            </a:r>
          </a:p>
          <a:p>
            <a:pPr marL="0" indent="0">
              <a:buNone/>
            </a:pPr>
            <a:r>
              <a:rPr lang="en-GB" sz="1400" dirty="0">
                <a:latin typeface="Arial" panose="020B0604020202020204" pitchFamily="34" charset="0"/>
                <a:cs typeface="Arial" panose="020B0604020202020204" pitchFamily="34" charset="0"/>
              </a:rPr>
              <a:t>	- Guardian visits across all sites</a:t>
            </a:r>
          </a:p>
          <a:p>
            <a:pPr marL="0" indent="0">
              <a:buNone/>
            </a:pPr>
            <a:r>
              <a:rPr lang="en-GB" sz="1400" dirty="0">
                <a:latin typeface="Arial" panose="020B0604020202020204" pitchFamily="34" charset="0"/>
                <a:cs typeface="Arial" panose="020B0604020202020204" pitchFamily="34" charset="0"/>
              </a:rPr>
              <a:t>	- Service Group Staff Counsellor</a:t>
            </a:r>
          </a:p>
          <a:p>
            <a:pPr marL="0" indent="0">
              <a:buNone/>
            </a:pPr>
            <a:r>
              <a:rPr lang="en-GB" sz="1400" dirty="0">
                <a:latin typeface="Arial" panose="020B0604020202020204" pitchFamily="34" charset="0"/>
                <a:cs typeface="Arial" panose="020B0604020202020204" pitchFamily="34" charset="0"/>
              </a:rPr>
              <a:t>	- Review of TRIM support to the Group</a:t>
            </a:r>
          </a:p>
          <a:p>
            <a:pPr marL="0" indent="0">
              <a:buNone/>
            </a:pPr>
            <a:endParaRPr lang="en-GB" sz="1400" dirty="0"/>
          </a:p>
          <a:p>
            <a:pPr marL="0" indent="0">
              <a:buNone/>
            </a:pPr>
            <a:endParaRPr lang="en-GB" sz="1400" dirty="0"/>
          </a:p>
          <a:p>
            <a:pPr marL="0" indent="0">
              <a:buNone/>
            </a:pPr>
            <a:endParaRPr lang="en-GB" sz="1400" b="1" dirty="0"/>
          </a:p>
          <a:p>
            <a:pPr marL="0" indent="0">
              <a:buNone/>
            </a:pPr>
            <a:endParaRPr lang="en-GB" sz="1400" b="1" dirty="0"/>
          </a:p>
          <a:p>
            <a:pPr marL="0" indent="0">
              <a:buNone/>
            </a:pPr>
            <a:endParaRPr lang="en-GB" sz="1400" b="1" dirty="0"/>
          </a:p>
          <a:p>
            <a:pPr marL="0" indent="0">
              <a:buNone/>
            </a:pPr>
            <a:r>
              <a:rPr lang="en-GB" sz="1400" b="1" dirty="0"/>
              <a:t>			</a:t>
            </a:r>
          </a:p>
          <a:p>
            <a:pPr marL="0" indent="0">
              <a:buNone/>
            </a:pPr>
            <a:endParaRPr lang="en-GB" sz="1400" b="1" dirty="0"/>
          </a:p>
          <a:p>
            <a:pPr marL="0" indent="0">
              <a:buNone/>
            </a:pPr>
            <a:endParaRPr lang="en-GB" sz="1400" b="1" dirty="0"/>
          </a:p>
          <a:p>
            <a:pPr marL="0" indent="0">
              <a:buNone/>
            </a:pPr>
            <a:endParaRPr lang="en-GB" sz="1400" b="1" dirty="0"/>
          </a:p>
          <a:p>
            <a:pPr marL="0" indent="0">
              <a:buNone/>
            </a:pPr>
            <a:r>
              <a:rPr lang="en-GB" sz="1400" b="1" dirty="0"/>
              <a:t>	</a:t>
            </a:r>
            <a:endParaRPr lang="en-GB" sz="1400" dirty="0">
              <a:solidFill>
                <a:srgbClr val="0070C0"/>
              </a:solidFill>
            </a:endParaRPr>
          </a:p>
        </p:txBody>
      </p:sp>
      <p:sp>
        <p:nvSpPr>
          <p:cNvPr id="4" name="Rounded Rectangle 3"/>
          <p:cNvSpPr/>
          <p:nvPr/>
        </p:nvSpPr>
        <p:spPr>
          <a:xfrm>
            <a:off x="855617" y="1254035"/>
            <a:ext cx="4421777" cy="21684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ounded Rectangle 4"/>
          <p:cNvSpPr/>
          <p:nvPr/>
        </p:nvSpPr>
        <p:spPr>
          <a:xfrm>
            <a:off x="5523722" y="3709851"/>
            <a:ext cx="5370702" cy="305017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b="1" dirty="0">
                <a:solidFill>
                  <a:schemeClr val="tx1"/>
                </a:solidFill>
                <a:latin typeface="Arial" panose="020B0604020202020204" pitchFamily="34" charset="0"/>
                <a:cs typeface="Arial" panose="020B0604020202020204" pitchFamily="34" charset="0"/>
              </a:rPr>
              <a:t>Morriston</a:t>
            </a:r>
            <a:r>
              <a:rPr lang="en-GB" dirty="0">
                <a:solidFill>
                  <a:schemeClr val="tx1"/>
                </a:solidFill>
                <a:latin typeface="Arial" panose="020B0604020202020204" pitchFamily="34" charset="0"/>
                <a:cs typeface="Arial" panose="020B0604020202020204" pitchFamily="34" charset="0"/>
              </a:rPr>
              <a:t> Service Group (including Theatres)</a:t>
            </a:r>
          </a:p>
          <a:p>
            <a:pPr lvl="0">
              <a:lnSpc>
                <a:spcPct val="90000"/>
              </a:lnSpc>
              <a:spcBef>
                <a:spcPts val="1000"/>
              </a:spcBef>
            </a:pPr>
            <a:r>
              <a:rPr lang="en-GB" sz="1400" dirty="0">
                <a:solidFill>
                  <a:schemeClr val="tx1"/>
                </a:solidFill>
                <a:latin typeface="Arial" panose="020B0604020202020204" pitchFamily="34" charset="0"/>
                <a:cs typeface="Arial" panose="020B0604020202020204" pitchFamily="34" charset="0"/>
              </a:rPr>
              <a:t>- Monthly Health &amp; Wellbeing Newsletter – monthly topics/information and links to support</a:t>
            </a:r>
          </a:p>
          <a:p>
            <a:pPr lvl="0">
              <a:lnSpc>
                <a:spcPct val="90000"/>
              </a:lnSpc>
              <a:spcBef>
                <a:spcPts val="1000"/>
              </a:spcBef>
            </a:pPr>
            <a:r>
              <a:rPr lang="en-GB" sz="1400" dirty="0">
                <a:solidFill>
                  <a:schemeClr val="tx1"/>
                </a:solidFill>
                <a:latin typeface="Arial" panose="020B0604020202020204" pitchFamily="34" charset="0"/>
                <a:cs typeface="Arial" panose="020B0604020202020204" pitchFamily="34" charset="0"/>
              </a:rPr>
              <a:t>- Wellbeing resource pack – physical and electronic copies available – includes new starter feedback questionnaires. </a:t>
            </a:r>
          </a:p>
          <a:p>
            <a:pPr>
              <a:lnSpc>
                <a:spcPct val="90000"/>
              </a:lnSpc>
              <a:spcBef>
                <a:spcPts val="1000"/>
              </a:spcBef>
            </a:pPr>
            <a:r>
              <a:rPr lang="en-GB" sz="1400" dirty="0">
                <a:solidFill>
                  <a:schemeClr val="tx1"/>
                </a:solidFill>
                <a:latin typeface="Arial" panose="020B0604020202020204" pitchFamily="34" charset="0"/>
                <a:cs typeface="Arial" panose="020B0604020202020204" pitchFamily="34" charset="0"/>
              </a:rPr>
              <a:t>- Pulse surveys conducted in areas that are identified from the data as requiring additional HR/OD support – for example,</a:t>
            </a:r>
          </a:p>
          <a:p>
            <a:pPr lvl="0">
              <a:lnSpc>
                <a:spcPct val="90000"/>
              </a:lnSpc>
              <a:spcBef>
                <a:spcPts val="1000"/>
              </a:spcBef>
            </a:pPr>
            <a:r>
              <a:rPr lang="en-GB" sz="1400" dirty="0">
                <a:solidFill>
                  <a:schemeClr val="tx1"/>
                </a:solidFill>
                <a:latin typeface="Arial" panose="020B0604020202020204" pitchFamily="34" charset="0"/>
                <a:cs typeface="Arial" panose="020B0604020202020204" pitchFamily="34" charset="0"/>
              </a:rPr>
              <a:t>   number of ER cases, high absence -  this work include implementing an overseas champion network from April 2023</a:t>
            </a:r>
          </a:p>
        </p:txBody>
      </p:sp>
      <p:sp>
        <p:nvSpPr>
          <p:cNvPr id="6" name="Rounded Rectangle 5"/>
          <p:cNvSpPr/>
          <p:nvPr/>
        </p:nvSpPr>
        <p:spPr>
          <a:xfrm>
            <a:off x="5617028" y="1254034"/>
            <a:ext cx="5277396" cy="216719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latin typeface="Arial" panose="020B0604020202020204" pitchFamily="34" charset="0"/>
                <a:cs typeface="Arial" panose="020B0604020202020204" pitchFamily="34" charset="0"/>
              </a:rPr>
              <a:t>Support Services</a:t>
            </a:r>
          </a:p>
          <a:p>
            <a:endParaRPr lang="en-GB" sz="1400" b="1" dirty="0">
              <a:solidFill>
                <a:schemeClr val="tx1"/>
              </a:solidFill>
              <a:latin typeface="Arial" panose="020B0604020202020204" pitchFamily="34" charset="0"/>
              <a:cs typeface="Arial" panose="020B0604020202020204" pitchFamily="34" charset="0"/>
            </a:endParaRPr>
          </a:p>
          <a:p>
            <a:r>
              <a:rPr lang="en-GB" sz="1400" b="1" dirty="0">
                <a:solidFill>
                  <a:schemeClr val="tx1"/>
                </a:solidFill>
                <a:latin typeface="Arial" panose="020B0604020202020204" pitchFamily="34" charset="0"/>
                <a:cs typeface="Arial" panose="020B0604020202020204" pitchFamily="34" charset="0"/>
              </a:rPr>
              <a:t>Hotel Services </a:t>
            </a:r>
            <a:r>
              <a:rPr lang="en-GB" sz="1400" dirty="0">
                <a:solidFill>
                  <a:schemeClr val="tx1"/>
                </a:solidFill>
                <a:latin typeface="Arial" panose="020B0604020202020204" pitchFamily="34" charset="0"/>
                <a:cs typeface="Arial" panose="020B0604020202020204" pitchFamily="34" charset="0"/>
              </a:rPr>
              <a:t>– piloting Tailored Adjustments training for     managers to increase experience of using these to flexibly support staff to remain in work/return to work</a:t>
            </a:r>
          </a:p>
          <a:p>
            <a:endParaRPr lang="en-GB" sz="1400" dirty="0">
              <a:solidFill>
                <a:schemeClr val="tx1"/>
              </a:solidFill>
              <a:latin typeface="Arial" panose="020B0604020202020204" pitchFamily="34" charset="0"/>
              <a:cs typeface="Arial" panose="020B0604020202020204" pitchFamily="34" charset="0"/>
            </a:endParaRPr>
          </a:p>
          <a:p>
            <a:r>
              <a:rPr lang="en-GB" sz="1400" b="1" dirty="0">
                <a:solidFill>
                  <a:schemeClr val="tx1"/>
                </a:solidFill>
                <a:latin typeface="Arial" panose="020B0604020202020204" pitchFamily="34" charset="0"/>
                <a:cs typeface="Arial" panose="020B0604020202020204" pitchFamily="34" charset="0"/>
              </a:rPr>
              <a:t>Estates – </a:t>
            </a:r>
            <a:r>
              <a:rPr lang="en-GB" sz="1400" dirty="0">
                <a:solidFill>
                  <a:schemeClr val="tx1"/>
                </a:solidFill>
                <a:latin typeface="Arial" panose="020B0604020202020204" pitchFamily="34" charset="0"/>
                <a:cs typeface="Arial" panose="020B0604020202020204" pitchFamily="34" charset="0"/>
              </a:rPr>
              <a:t>delivering men's health sessions to male staff to   increase awareness of support available related to mental and physical health. Includes REACT/TRiM awareness</a:t>
            </a:r>
          </a:p>
          <a:p>
            <a:endParaRPr lang="en-GB" sz="1400" dirty="0">
              <a:solidFill>
                <a:schemeClr val="tx1"/>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stretch>
            <a:fillRect/>
          </a:stretch>
        </p:blipFill>
        <p:spPr>
          <a:xfrm>
            <a:off x="1216538" y="3491129"/>
            <a:ext cx="3106726" cy="3268899"/>
          </a:xfrm>
          <a:prstGeom prst="rect">
            <a:avLst/>
          </a:prstGeom>
        </p:spPr>
      </p:pic>
    </p:spTree>
    <p:extLst>
      <p:ext uri="{BB962C8B-B14F-4D97-AF65-F5344CB8AC3E}">
        <p14:creationId xmlns:p14="http://schemas.microsoft.com/office/powerpoint/2010/main" val="2865118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82" y="208304"/>
            <a:ext cx="11022293" cy="1325563"/>
          </a:xfrm>
        </p:spPr>
        <p:txBody>
          <a:bodyPr>
            <a:normAutofit/>
          </a:bodyPr>
          <a:lstStyle/>
          <a:p>
            <a:r>
              <a:rPr lang="en-GB" sz="2800" b="1" dirty="0">
                <a:latin typeface="Arial" panose="020B0604020202020204" pitchFamily="34" charset="0"/>
                <a:cs typeface="Arial" panose="020B0604020202020204" pitchFamily="34" charset="0"/>
              </a:rPr>
              <a:t>Outcomes from Wellbeing Service to demonstrate effectiveness </a:t>
            </a:r>
          </a:p>
        </p:txBody>
      </p:sp>
      <p:sp>
        <p:nvSpPr>
          <p:cNvPr id="3" name="Text Placeholder 2"/>
          <p:cNvSpPr>
            <a:spLocks noGrp="1"/>
          </p:cNvSpPr>
          <p:nvPr>
            <p:ph type="body" idx="1"/>
          </p:nvPr>
        </p:nvSpPr>
        <p:spPr>
          <a:xfrm>
            <a:off x="739775" y="1151526"/>
            <a:ext cx="10360193" cy="1261992"/>
          </a:xfrm>
        </p:spPr>
        <p:txBody>
          <a:bodyPr>
            <a:noAutofit/>
          </a:bodyPr>
          <a:lstStyle/>
          <a:p>
            <a:endParaRPr lang="en-GB" sz="1800" dirty="0">
              <a:latin typeface="Arial" panose="020B0604020202020204" pitchFamily="34" charset="0"/>
              <a:cs typeface="Arial" panose="020B0604020202020204" pitchFamily="34" charset="0"/>
            </a:endParaRPr>
          </a:p>
          <a:p>
            <a:r>
              <a:rPr lang="en-GB" sz="1800" dirty="0">
                <a:latin typeface="Arial" panose="020B0604020202020204" pitchFamily="34" charset="0"/>
                <a:cs typeface="Arial" panose="020B0604020202020204" pitchFamily="34" charset="0"/>
              </a:rPr>
              <a:t>Evidence suggests that sickness absence may be higher without the support of the wellbeing service. Evidence also suggests improved productivity at work</a:t>
            </a:r>
          </a:p>
        </p:txBody>
      </p:sp>
      <p:sp>
        <p:nvSpPr>
          <p:cNvPr id="4" name="Content Placeholder 3"/>
          <p:cNvSpPr>
            <a:spLocks noGrp="1"/>
          </p:cNvSpPr>
          <p:nvPr>
            <p:ph sz="half" idx="2"/>
          </p:nvPr>
        </p:nvSpPr>
        <p:spPr>
          <a:xfrm>
            <a:off x="839788" y="2161860"/>
            <a:ext cx="5157787" cy="4589013"/>
          </a:xfrm>
        </p:spPr>
        <p:txBody>
          <a:bodyPr>
            <a:normAutofit/>
          </a:bodyPr>
          <a:lstStyle/>
          <a:p>
            <a:pPr marL="0" indent="0">
              <a:buNone/>
            </a:pPr>
            <a:endParaRPr lang="en-GB" sz="2000" dirty="0">
              <a:latin typeface="Arial" panose="020B0604020202020204" pitchFamily="34" charset="0"/>
              <a:cs typeface="Arial" panose="020B0604020202020204" pitchFamily="34" charset="0"/>
            </a:endParaRPr>
          </a:p>
          <a:p>
            <a:pPr algn="just"/>
            <a:endParaRPr lang="en-GB" sz="1800" dirty="0">
              <a:latin typeface="Arial" panose="020B0604020202020204" pitchFamily="34" charset="0"/>
              <a:cs typeface="Arial" panose="020B0604020202020204" pitchFamily="34" charset="0"/>
            </a:endParaRPr>
          </a:p>
          <a:p>
            <a:pPr algn="just"/>
            <a:r>
              <a:rPr lang="en-GB" sz="1800" dirty="0">
                <a:latin typeface="Arial" panose="020B0604020202020204" pitchFamily="34" charset="0"/>
                <a:cs typeface="Arial" panose="020B0604020202020204" pitchFamily="34" charset="0"/>
              </a:rPr>
              <a:t>Improved health outcomes on EQ5D-L outcome measure (improvements in depression/anxiety, participation in valued activities and reduced pain)</a:t>
            </a:r>
          </a:p>
          <a:p>
            <a:pPr algn="just"/>
            <a:r>
              <a:rPr lang="en-GB" sz="1800" dirty="0">
                <a:latin typeface="Arial" panose="020B0604020202020204" pitchFamily="34" charset="0"/>
                <a:cs typeface="Arial" panose="020B0604020202020204" pitchFamily="34" charset="0"/>
              </a:rPr>
              <a:t>25% of staff who have attended Suicide Prevention Level 1 training have used this to support a colleague</a:t>
            </a:r>
          </a:p>
          <a:p>
            <a:pPr algn="just"/>
            <a:r>
              <a:rPr lang="en-GB" sz="1800" dirty="0">
                <a:latin typeface="Arial" panose="020B0604020202020204" pitchFamily="34" charset="0"/>
                <a:cs typeface="Arial" panose="020B0604020202020204" pitchFamily="34" charset="0"/>
              </a:rPr>
              <a:t>Significant reduction in thoughts and plans related to suicide disclosures </a:t>
            </a:r>
          </a:p>
          <a:p>
            <a:pPr marL="0" indent="0" algn="just">
              <a:buNone/>
            </a:pPr>
            <a:r>
              <a:rPr lang="en-GB" sz="1800" b="1" dirty="0">
                <a:latin typeface="Arial" panose="020B0604020202020204" pitchFamily="34" charset="0"/>
                <a:cs typeface="Arial" panose="020B0604020202020204" pitchFamily="34" charset="0"/>
              </a:rPr>
              <a:t>Initial staff feedback data suggests:</a:t>
            </a:r>
          </a:p>
          <a:p>
            <a:pPr algn="just"/>
            <a:r>
              <a:rPr lang="en-GB" sz="1800" dirty="0">
                <a:latin typeface="Arial" panose="020B0604020202020204" pitchFamily="34" charset="0"/>
                <a:cs typeface="Arial" panose="020B0604020202020204" pitchFamily="34" charset="0"/>
              </a:rPr>
              <a:t>47% absentees still off sick at discharge stated the service helped move closer to work</a:t>
            </a:r>
          </a:p>
          <a:p>
            <a:pPr marL="0" indent="0" algn="just">
              <a:buNone/>
            </a:pPr>
            <a:endParaRPr lang="en-GB" sz="1800" dirty="0">
              <a:latin typeface="Arial" panose="020B0604020202020204" pitchFamily="34" charset="0"/>
              <a:cs typeface="Arial" panose="020B0604020202020204" pitchFamily="34" charset="0"/>
            </a:endParaRPr>
          </a:p>
          <a:p>
            <a:endParaRPr lang="en-GB" sz="2000" dirty="0"/>
          </a:p>
          <a:p>
            <a:endParaRPr lang="en-GB" dirty="0"/>
          </a:p>
        </p:txBody>
      </p:sp>
      <p:sp>
        <p:nvSpPr>
          <p:cNvPr id="6" name="Content Placeholder 5"/>
          <p:cNvSpPr>
            <a:spLocks noGrp="1"/>
          </p:cNvSpPr>
          <p:nvPr>
            <p:ph sz="quarter" idx="4"/>
          </p:nvPr>
        </p:nvSpPr>
        <p:spPr>
          <a:xfrm>
            <a:off x="5997575" y="2561532"/>
            <a:ext cx="5183188" cy="3857436"/>
          </a:xfrm>
        </p:spPr>
        <p:txBody>
          <a:bodyPr>
            <a:normAutofit/>
          </a:bodyPr>
          <a:lstStyle/>
          <a:p>
            <a:pPr algn="just"/>
            <a:endParaRPr lang="en-GB" sz="1800" dirty="0">
              <a:latin typeface="Arial" panose="020B0604020202020204" pitchFamily="34" charset="0"/>
              <a:cs typeface="Arial" panose="020B0604020202020204" pitchFamily="34" charset="0"/>
            </a:endParaRPr>
          </a:p>
          <a:p>
            <a:pPr algn="just"/>
            <a:r>
              <a:rPr lang="en-GB" sz="1800" dirty="0">
                <a:latin typeface="Arial" panose="020B0604020202020204" pitchFamily="34" charset="0"/>
                <a:cs typeface="Arial" panose="020B0604020202020204" pitchFamily="34" charset="0"/>
              </a:rPr>
              <a:t>82% absentees stated the service helped them RTW sooner</a:t>
            </a:r>
          </a:p>
          <a:p>
            <a:pPr algn="just"/>
            <a:r>
              <a:rPr lang="en-GB" sz="1800" dirty="0">
                <a:latin typeface="Arial" panose="020B0604020202020204" pitchFamily="34" charset="0"/>
                <a:cs typeface="Arial" panose="020B0604020202020204" pitchFamily="34" charset="0"/>
              </a:rPr>
              <a:t>70% staff in work stated the service helped remain in work</a:t>
            </a:r>
          </a:p>
          <a:p>
            <a:pPr algn="just"/>
            <a:r>
              <a:rPr lang="en-GB" sz="1800" dirty="0">
                <a:latin typeface="Arial" panose="020B0604020202020204" pitchFamily="34" charset="0"/>
                <a:cs typeface="Arial" panose="020B0604020202020204" pitchFamily="34" charset="0"/>
              </a:rPr>
              <a:t>59% stated the service helped improve work performance</a:t>
            </a:r>
          </a:p>
          <a:p>
            <a:pPr algn="just"/>
            <a:r>
              <a:rPr lang="en-GB" sz="1800" dirty="0">
                <a:latin typeface="Arial" panose="020B0604020202020204" pitchFamily="34" charset="0"/>
                <a:cs typeface="Arial" panose="020B0604020202020204" pitchFamily="34" charset="0"/>
              </a:rPr>
              <a:t>Increased confidence to manage mental health at work from related training</a:t>
            </a:r>
          </a:p>
          <a:p>
            <a:pPr algn="just"/>
            <a:r>
              <a:rPr lang="en-GB" sz="1800" dirty="0">
                <a:latin typeface="Arial" panose="020B0604020202020204" pitchFamily="34" charset="0"/>
                <a:cs typeface="Arial" panose="020B0604020202020204" pitchFamily="34" charset="0"/>
              </a:rPr>
              <a:t>Competence and confidence to undertake work related stress assessment after related training</a:t>
            </a:r>
          </a:p>
          <a:p>
            <a:endParaRPr lang="en-GB" sz="2000" dirty="0"/>
          </a:p>
        </p:txBody>
      </p:sp>
      <p:pic>
        <p:nvPicPr>
          <p:cNvPr id="5" name="Picture 4"/>
          <p:cNvPicPr>
            <a:picLocks noChangeAspect="1"/>
          </p:cNvPicPr>
          <p:nvPr/>
        </p:nvPicPr>
        <p:blipFill>
          <a:blip r:embed="rId3"/>
          <a:stretch>
            <a:fillRect/>
          </a:stretch>
        </p:blipFill>
        <p:spPr>
          <a:xfrm>
            <a:off x="9802918" y="6138527"/>
            <a:ext cx="2091109" cy="560881"/>
          </a:xfrm>
          <a:prstGeom prst="rect">
            <a:avLst/>
          </a:prstGeom>
        </p:spPr>
      </p:pic>
    </p:spTree>
    <p:extLst>
      <p:ext uri="{BB962C8B-B14F-4D97-AF65-F5344CB8AC3E}">
        <p14:creationId xmlns:p14="http://schemas.microsoft.com/office/powerpoint/2010/main" val="4024283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latin typeface="Arial" panose="020B0604020202020204" pitchFamily="34" charset="0"/>
                <a:cs typeface="Arial" panose="020B0604020202020204" pitchFamily="34" charset="0"/>
              </a:rPr>
              <a:t>Conclusion</a:t>
            </a:r>
          </a:p>
        </p:txBody>
      </p:sp>
      <p:sp>
        <p:nvSpPr>
          <p:cNvPr id="3" name="Content Placeholder 2"/>
          <p:cNvSpPr>
            <a:spLocks noGrp="1"/>
          </p:cNvSpPr>
          <p:nvPr>
            <p:ph idx="1"/>
          </p:nvPr>
        </p:nvSpPr>
        <p:spPr>
          <a:xfrm>
            <a:off x="838200" y="1582616"/>
            <a:ext cx="10515600" cy="5175466"/>
          </a:xfrm>
        </p:spPr>
        <p:txBody>
          <a:bodyPr>
            <a:noAutofit/>
          </a:bodyPr>
          <a:lstStyle/>
          <a:p>
            <a:r>
              <a:rPr lang="en-GB" sz="2000" dirty="0">
                <a:latin typeface="Arial" panose="020B0604020202020204" pitchFamily="34" charset="0"/>
                <a:cs typeface="Arial" panose="020B0604020202020204" pitchFamily="34" charset="0"/>
              </a:rPr>
              <a:t>The Health Board’s OH and Staff Wellbeing Services provide a range of support for mental and physical health that support and enable managers and staff to manage health at work and improve wellbeing and resilience - outcome evidence indicates the effectiveness of these interventions.</a:t>
            </a:r>
          </a:p>
          <a:p>
            <a:r>
              <a:rPr lang="en-GB" sz="2000" dirty="0">
                <a:latin typeface="Arial" panose="020B0604020202020204" pitchFamily="34" charset="0"/>
                <a:cs typeface="Arial" panose="020B0604020202020204" pitchFamily="34" charset="0"/>
              </a:rPr>
              <a:t>Working in collaboration, we will continue to support staff wellbeing in a timely way  and develop initiatives and interventions aimed at prevention and early intervention, with a focus on the sickness absence data related to an aging workforce </a:t>
            </a:r>
          </a:p>
          <a:p>
            <a:r>
              <a:rPr lang="en-GB" sz="2000" dirty="0">
                <a:latin typeface="Arial" panose="020B0604020202020204" pitchFamily="34" charset="0"/>
                <a:cs typeface="Arial" panose="020B0604020202020204" pitchFamily="34" charset="0"/>
              </a:rPr>
              <a:t>Reducing sickness absence and promoting staff resilience is a priority. The Occupational Health and Staff Wellbeing Services  working in conjunction with leaders and the Workforce Operations team, will continue to take steps to support the organisation through both a cultural change and by providing the practical means in which managers are equipped, supported and given confidence to effectively manage absence, presenteeism and promote resilience. This has to be driven and owned by our managers.</a:t>
            </a:r>
          </a:p>
          <a:p>
            <a:r>
              <a:rPr lang="en-GB" sz="2000" dirty="0">
                <a:latin typeface="Arial" panose="020B0604020202020204" pitchFamily="34" charset="0"/>
                <a:cs typeface="Arial" panose="020B0604020202020204" pitchFamily="34" charset="0"/>
              </a:rPr>
              <a:t>We will continue to provide progress updates for assurance to the Workforce, OD &amp; Digital Committee</a:t>
            </a:r>
          </a:p>
          <a:p>
            <a:endParaRPr lang="en-GB" sz="2000" dirty="0">
              <a:latin typeface="Arial" panose="020B0604020202020204" pitchFamily="34" charset="0"/>
              <a:cs typeface="Arial" panose="020B0604020202020204" pitchFamily="34" charset="0"/>
            </a:endParaRPr>
          </a:p>
          <a:p>
            <a:endParaRPr lang="en-GB" sz="2400" dirty="0"/>
          </a:p>
          <a:p>
            <a:pPr marL="0" indent="0">
              <a:buNone/>
            </a:pPr>
            <a:r>
              <a:rPr lang="en-GB" sz="2400" dirty="0"/>
              <a:t>,</a:t>
            </a:r>
          </a:p>
        </p:txBody>
      </p:sp>
    </p:spTree>
    <p:extLst>
      <p:ext uri="{BB962C8B-B14F-4D97-AF65-F5344CB8AC3E}">
        <p14:creationId xmlns:p14="http://schemas.microsoft.com/office/powerpoint/2010/main" val="4220974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04251"/>
          </a:xfrm>
        </p:spPr>
        <p:txBody>
          <a:bodyPr>
            <a:normAutofit/>
          </a:bodyPr>
          <a:lstStyle/>
          <a:p>
            <a:r>
              <a:rPr lang="en-GB" sz="3600" b="1" dirty="0">
                <a:latin typeface="Arial" panose="020B0604020202020204" pitchFamily="34" charset="0"/>
                <a:cs typeface="Arial" panose="020B0604020202020204" pitchFamily="34" charset="0"/>
              </a:rPr>
              <a:t>Recommendations/Actions</a:t>
            </a:r>
          </a:p>
        </p:txBody>
      </p:sp>
      <p:sp>
        <p:nvSpPr>
          <p:cNvPr id="3" name="Content Placeholder 2"/>
          <p:cNvSpPr>
            <a:spLocks noGrp="1"/>
          </p:cNvSpPr>
          <p:nvPr>
            <p:ph idx="1"/>
          </p:nvPr>
        </p:nvSpPr>
        <p:spPr>
          <a:xfrm>
            <a:off x="838200" y="1169376"/>
            <a:ext cx="10515600" cy="5389685"/>
          </a:xfrm>
        </p:spPr>
        <p:txBody>
          <a:bodyPr>
            <a:normAutofit/>
          </a:bodyPr>
          <a:lstStyle/>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The Board is asked to note and discuss the details of this presentation.  The actions proposed are aimed to support staff wellbeing and avoid sickness absence </a:t>
            </a:r>
          </a:p>
          <a:p>
            <a:r>
              <a:rPr lang="en-GB" sz="2000" dirty="0">
                <a:latin typeface="Arial" panose="020B0604020202020204" pitchFamily="34" charset="0"/>
                <a:cs typeface="Arial" panose="020B0604020202020204" pitchFamily="34" charset="0"/>
              </a:rPr>
              <a:t>We will continue to maintain as well as modernise and develop a range of staff wellbeing interventions that support staff wellbeing and resilience, contributing to safe, high quality patient experience </a:t>
            </a:r>
          </a:p>
          <a:p>
            <a:r>
              <a:rPr lang="en-GB" sz="2000" dirty="0">
                <a:latin typeface="Arial" panose="020B0604020202020204" pitchFamily="34" charset="0"/>
                <a:cs typeface="Arial" panose="020B0604020202020204" pitchFamily="34" charset="0"/>
              </a:rPr>
              <a:t>Building on the People Strategy and 10 Year Vision, along with working with our Trade Union partners, we will continue to develop a culture where managers are empowered to respond in a flexible and timely manner to support staff to remain in work/return to work</a:t>
            </a:r>
          </a:p>
          <a:p>
            <a:r>
              <a:rPr lang="en-GB" sz="2000" dirty="0">
                <a:latin typeface="Arial" panose="020B0604020202020204" pitchFamily="34" charset="0"/>
                <a:cs typeface="Arial" panose="020B0604020202020204" pitchFamily="34" charset="0"/>
              </a:rPr>
              <a:t>We will continue to promote the evidence that ‘good work is good for health’ and influence the development of ‘good work’ across the organisation</a:t>
            </a:r>
          </a:p>
          <a:p>
            <a:r>
              <a:rPr lang="en-GB" sz="2000" dirty="0">
                <a:latin typeface="Arial" panose="020B0604020202020204" pitchFamily="34" charset="0"/>
                <a:cs typeface="Arial" panose="020B0604020202020204" pitchFamily="34" charset="0"/>
              </a:rPr>
              <a:t>Focus on collaborative working and building on WF&amp;OD ‘best practice’ across Service Groups</a:t>
            </a:r>
          </a:p>
        </p:txBody>
      </p:sp>
    </p:spTree>
    <p:extLst>
      <p:ext uri="{BB962C8B-B14F-4D97-AF65-F5344CB8AC3E}">
        <p14:creationId xmlns:p14="http://schemas.microsoft.com/office/powerpoint/2010/main" val="3266825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901633" y="1755276"/>
            <a:ext cx="10491537" cy="3616927"/>
            <a:chOff x="959611" y="1700336"/>
            <a:chExt cx="9774014" cy="3191320"/>
          </a:xfrm>
        </p:grpSpPr>
        <p:grpSp>
          <p:nvGrpSpPr>
            <p:cNvPr id="14" name="Group 13"/>
            <p:cNvGrpSpPr/>
            <p:nvPr/>
          </p:nvGrpSpPr>
          <p:grpSpPr>
            <a:xfrm>
              <a:off x="959611" y="1700336"/>
              <a:ext cx="9774014" cy="3191320"/>
              <a:chOff x="959611" y="1700336"/>
              <a:chExt cx="9774014" cy="3191320"/>
            </a:xfrm>
          </p:grpSpPr>
          <p:grpSp>
            <p:nvGrpSpPr>
              <p:cNvPr id="12" name="Group 11"/>
              <p:cNvGrpSpPr/>
              <p:nvPr/>
            </p:nvGrpSpPr>
            <p:grpSpPr>
              <a:xfrm>
                <a:off x="959611" y="1700336"/>
                <a:ext cx="9774014" cy="3191320"/>
                <a:chOff x="959611" y="1700336"/>
                <a:chExt cx="9774014" cy="3191320"/>
              </a:xfrm>
            </p:grpSpPr>
            <p:grpSp>
              <p:nvGrpSpPr>
                <p:cNvPr id="11" name="Group 10"/>
                <p:cNvGrpSpPr/>
                <p:nvPr/>
              </p:nvGrpSpPr>
              <p:grpSpPr>
                <a:xfrm>
                  <a:off x="959611" y="1700336"/>
                  <a:ext cx="9774014" cy="3191320"/>
                  <a:chOff x="959611" y="1700336"/>
                  <a:chExt cx="9774014" cy="3191320"/>
                </a:xfrm>
              </p:grpSpPr>
              <p:grpSp>
                <p:nvGrpSpPr>
                  <p:cNvPr id="7" name="Group 6"/>
                  <p:cNvGrpSpPr/>
                  <p:nvPr/>
                </p:nvGrpSpPr>
                <p:grpSpPr>
                  <a:xfrm>
                    <a:off x="959611" y="1700336"/>
                    <a:ext cx="9774014" cy="3191320"/>
                    <a:chOff x="959611" y="1700336"/>
                    <a:chExt cx="9774014" cy="3191320"/>
                  </a:xfrm>
                </p:grpSpPr>
                <p:pic>
                  <p:nvPicPr>
                    <p:cNvPr id="5" name="Picture 4"/>
                    <p:cNvPicPr>
                      <a:picLocks noChangeAspect="1"/>
                    </p:cNvPicPr>
                    <p:nvPr/>
                  </p:nvPicPr>
                  <p:blipFill>
                    <a:blip r:embed="rId2"/>
                    <a:stretch>
                      <a:fillRect/>
                    </a:stretch>
                  </p:blipFill>
                  <p:spPr>
                    <a:xfrm>
                      <a:off x="959611" y="1700336"/>
                      <a:ext cx="9774014" cy="3191320"/>
                    </a:xfrm>
                    <a:prstGeom prst="rect">
                      <a:avLst/>
                    </a:prstGeom>
                    <a:ln>
                      <a:solidFill>
                        <a:schemeClr val="bg1"/>
                      </a:solidFill>
                    </a:ln>
                  </p:spPr>
                </p:pic>
                <p:sp>
                  <p:nvSpPr>
                    <p:cNvPr id="6" name="Rectangle 5"/>
                    <p:cNvSpPr/>
                    <p:nvPr/>
                  </p:nvSpPr>
                  <p:spPr>
                    <a:xfrm>
                      <a:off x="1970116" y="1700336"/>
                      <a:ext cx="623455" cy="2078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 name="Rectangle 7"/>
                  <p:cNvSpPr/>
                  <p:nvPr/>
                </p:nvSpPr>
                <p:spPr>
                  <a:xfrm>
                    <a:off x="5104015" y="1700336"/>
                    <a:ext cx="490450" cy="2078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0" name="Rectangle 9"/>
                <p:cNvSpPr/>
                <p:nvPr/>
              </p:nvSpPr>
              <p:spPr>
                <a:xfrm>
                  <a:off x="7481455" y="1700336"/>
                  <a:ext cx="399010" cy="1039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 name="Rectangle 12"/>
              <p:cNvSpPr/>
              <p:nvPr/>
            </p:nvSpPr>
            <p:spPr>
              <a:xfrm>
                <a:off x="959611" y="4405744"/>
                <a:ext cx="669684" cy="4859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5" name="Rectangle 14"/>
            <p:cNvSpPr/>
            <p:nvPr/>
          </p:nvSpPr>
          <p:spPr>
            <a:xfrm>
              <a:off x="9044247" y="4571999"/>
              <a:ext cx="1404851" cy="3196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9" name="TextBox 18"/>
          <p:cNvSpPr txBox="1"/>
          <p:nvPr/>
        </p:nvSpPr>
        <p:spPr>
          <a:xfrm>
            <a:off x="666743" y="5372203"/>
            <a:ext cx="11228476" cy="923330"/>
          </a:xfrm>
          <a:prstGeom prst="rect">
            <a:avLst/>
          </a:prstGeom>
          <a:noFill/>
        </p:spPr>
        <p:txBody>
          <a:bodyPr wrap="square" rtlCol="0">
            <a:spAutoFit/>
          </a:bodyPr>
          <a:lstStyle/>
          <a:p>
            <a:r>
              <a:rPr lang="en-GB" b="1" dirty="0"/>
              <a:t>The content: </a:t>
            </a:r>
          </a:p>
          <a:p>
            <a:pPr marL="285750" indent="-285750">
              <a:buFont typeface="Arial" panose="020B0604020202020204" pitchFamily="34" charset="0"/>
              <a:buChar char="•"/>
            </a:pPr>
            <a:r>
              <a:rPr lang="en-GB" dirty="0"/>
              <a:t>is aligned to national workforce strategies, our Health Board vision and responds to Our Big Conversation feedback</a:t>
            </a:r>
          </a:p>
          <a:p>
            <a:pPr marL="285750" indent="-285750">
              <a:buFont typeface="Arial" panose="020B0604020202020204" pitchFamily="34" charset="0"/>
              <a:buChar char="•"/>
            </a:pPr>
            <a:r>
              <a:rPr lang="en-GB" dirty="0"/>
              <a:t>includes 7 strategic people aims/ goals, each outlining methods of delivery and success measures</a:t>
            </a:r>
          </a:p>
        </p:txBody>
      </p:sp>
      <p:sp>
        <p:nvSpPr>
          <p:cNvPr id="4" name="TextBox 3">
            <a:extLst>
              <a:ext uri="{FF2B5EF4-FFF2-40B4-BE49-F238E27FC236}">
                <a16:creationId xmlns:a16="http://schemas.microsoft.com/office/drawing/2014/main" id="{5D86692F-09CA-5DA0-2AFA-EE50AB41CF3E}"/>
              </a:ext>
            </a:extLst>
          </p:cNvPr>
          <p:cNvSpPr txBox="1"/>
          <p:nvPr/>
        </p:nvSpPr>
        <p:spPr>
          <a:xfrm>
            <a:off x="547397" y="562467"/>
            <a:ext cx="10540360" cy="954107"/>
          </a:xfrm>
          <a:prstGeom prst="rect">
            <a:avLst/>
          </a:prstGeom>
          <a:noFill/>
        </p:spPr>
        <p:txBody>
          <a:bodyPr wrap="square">
            <a:spAutoFit/>
          </a:bodyPr>
          <a:lstStyle/>
          <a:p>
            <a:r>
              <a:rPr lang="en-GB" sz="2800" b="1" dirty="0">
                <a:latin typeface="Arial" panose="020B0604020202020204" pitchFamily="34" charset="0"/>
                <a:cs typeface="Arial" panose="020B0604020202020204" pitchFamily="34" charset="0"/>
              </a:rPr>
              <a:t>People Strategy 2024-2029; </a:t>
            </a:r>
          </a:p>
          <a:p>
            <a:r>
              <a:rPr lang="en-GB" sz="2800" b="1" dirty="0">
                <a:latin typeface="Arial" panose="020B0604020202020204" pitchFamily="34" charset="0"/>
                <a:cs typeface="Arial" panose="020B0604020202020204" pitchFamily="34" charset="0"/>
              </a:rPr>
              <a:t>supporting the 10 year vision of a high quality organisation</a:t>
            </a:r>
          </a:p>
        </p:txBody>
      </p:sp>
    </p:spTree>
    <p:extLst>
      <p:ext uri="{BB962C8B-B14F-4D97-AF65-F5344CB8AC3E}">
        <p14:creationId xmlns:p14="http://schemas.microsoft.com/office/powerpoint/2010/main" val="188700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6847" y="365125"/>
            <a:ext cx="11216953" cy="771523"/>
          </a:xfrm>
        </p:spPr>
        <p:txBody>
          <a:bodyPr>
            <a:noAutofit/>
          </a:bodyPr>
          <a:lstStyle/>
          <a:p>
            <a:r>
              <a:rPr lang="en-GB" sz="2800" b="1" dirty="0">
                <a:latin typeface="Arial" panose="020B0604020202020204" pitchFamily="34" charset="0"/>
                <a:cs typeface="Arial" panose="020B0604020202020204" pitchFamily="34" charset="0"/>
              </a:rPr>
              <a:t>People Strategy 2024-2029; supporting the 10 year vision of a high quality organisation</a:t>
            </a:r>
          </a:p>
        </p:txBody>
      </p:sp>
      <p:pic>
        <p:nvPicPr>
          <p:cNvPr id="9" name="Content Placeholder 8"/>
          <p:cNvPicPr>
            <a:picLocks noGrp="1" noChangeAspect="1"/>
          </p:cNvPicPr>
          <p:nvPr>
            <p:ph sz="half" idx="1"/>
          </p:nvPr>
        </p:nvPicPr>
        <p:blipFill>
          <a:blip r:embed="rId2"/>
          <a:stretch>
            <a:fillRect/>
          </a:stretch>
        </p:blipFill>
        <p:spPr>
          <a:xfrm>
            <a:off x="136847" y="1498474"/>
            <a:ext cx="3048001" cy="4377070"/>
          </a:xfrm>
          <a:prstGeom prst="rect">
            <a:avLst/>
          </a:prstGeom>
        </p:spPr>
      </p:pic>
      <p:sp>
        <p:nvSpPr>
          <p:cNvPr id="12" name="Content Placeholder 11"/>
          <p:cNvSpPr>
            <a:spLocks noGrp="1"/>
          </p:cNvSpPr>
          <p:nvPr>
            <p:ph sz="half" idx="2"/>
          </p:nvPr>
        </p:nvSpPr>
        <p:spPr>
          <a:xfrm>
            <a:off x="3267192" y="1584959"/>
            <a:ext cx="4021881" cy="5077098"/>
          </a:xfrm>
        </p:spPr>
        <p:txBody>
          <a:bodyPr>
            <a:normAutofit fontScale="92500"/>
          </a:bodyPr>
          <a:lstStyle/>
          <a:p>
            <a:pPr marL="0" indent="0">
              <a:buNone/>
            </a:pPr>
            <a:endParaRPr lang="en-GB" dirty="0"/>
          </a:p>
          <a:p>
            <a:pPr marL="0" indent="0">
              <a:buNone/>
            </a:pPr>
            <a:endParaRPr lang="en-GB" dirty="0"/>
          </a:p>
          <a:p>
            <a:pPr marL="0" indent="0">
              <a:buNone/>
            </a:pPr>
            <a:endParaRPr lang="en-GB" dirty="0"/>
          </a:p>
          <a:p>
            <a:pPr marL="0" indent="0">
              <a:buNone/>
            </a:pPr>
            <a:endParaRPr lang="en-GB" sz="2000" dirty="0"/>
          </a:p>
          <a:p>
            <a:pPr marL="0" indent="0">
              <a:buNone/>
            </a:pPr>
            <a:r>
              <a:rPr lang="en-GB" sz="1700" dirty="0">
                <a:latin typeface="Arial" panose="020B0604020202020204" pitchFamily="34" charset="0"/>
                <a:cs typeface="Arial" panose="020B0604020202020204" pitchFamily="34" charset="0"/>
              </a:rPr>
              <a:t>‘Focus on the wellbeing of our people with timely access to Occupational Health and Wellbeing support, providing relevant training and information and extending our wellbeing champions network’</a:t>
            </a:r>
          </a:p>
          <a:p>
            <a:pPr marL="0" indent="0">
              <a:buNone/>
            </a:pPr>
            <a:r>
              <a:rPr lang="en-GB" sz="1700" dirty="0">
                <a:latin typeface="Arial" panose="020B0604020202020204" pitchFamily="34" charset="0"/>
                <a:cs typeface="Arial" panose="020B0604020202020204" pitchFamily="34" charset="0"/>
              </a:rPr>
              <a:t>‘Continue to listen to our people and take action when they speak up.’</a:t>
            </a:r>
          </a:p>
          <a:p>
            <a:pPr marL="0" indent="0">
              <a:buNone/>
            </a:pPr>
            <a:endParaRPr lang="en-GB" sz="1700" dirty="0">
              <a:latin typeface="Arial" panose="020B0604020202020204" pitchFamily="34" charset="0"/>
              <a:cs typeface="Arial" panose="020B0604020202020204" pitchFamily="34" charset="0"/>
            </a:endParaRPr>
          </a:p>
          <a:p>
            <a:pPr marL="0" indent="0">
              <a:buNone/>
            </a:pPr>
            <a:r>
              <a:rPr lang="en-GB" sz="1700" b="1" dirty="0">
                <a:latin typeface="Arial" panose="020B0604020202020204" pitchFamily="34" charset="0"/>
                <a:cs typeface="Arial" panose="020B0604020202020204" pitchFamily="34" charset="0"/>
              </a:rPr>
              <a:t>Supports staff retention – empowered staff with the right skills and resources in supportive teams contributes to high quality patient outcomes</a:t>
            </a:r>
          </a:p>
          <a:p>
            <a:pPr marL="0" indent="0">
              <a:buNone/>
            </a:pPr>
            <a:endParaRPr lang="en-GB" sz="2000" dirty="0"/>
          </a:p>
        </p:txBody>
      </p:sp>
      <p:pic>
        <p:nvPicPr>
          <p:cNvPr id="13" name="Picture 12"/>
          <p:cNvPicPr>
            <a:picLocks noChangeAspect="1"/>
          </p:cNvPicPr>
          <p:nvPr/>
        </p:nvPicPr>
        <p:blipFill>
          <a:blip r:embed="rId3"/>
          <a:stretch>
            <a:fillRect/>
          </a:stretch>
        </p:blipFill>
        <p:spPr>
          <a:xfrm>
            <a:off x="3316955" y="1177711"/>
            <a:ext cx="3705885" cy="1734423"/>
          </a:xfrm>
          <a:prstGeom prst="rect">
            <a:avLst/>
          </a:prstGeom>
        </p:spPr>
      </p:pic>
      <p:pic>
        <p:nvPicPr>
          <p:cNvPr id="2" name="Picture 1"/>
          <p:cNvPicPr>
            <a:picLocks noChangeAspect="1"/>
          </p:cNvPicPr>
          <p:nvPr/>
        </p:nvPicPr>
        <p:blipFill rotWithShape="1">
          <a:blip r:embed="rId4"/>
          <a:srcRect l="4101"/>
          <a:stretch/>
        </p:blipFill>
        <p:spPr>
          <a:xfrm>
            <a:off x="8092986" y="1177711"/>
            <a:ext cx="3828699" cy="1702358"/>
          </a:xfrm>
          <a:prstGeom prst="rect">
            <a:avLst/>
          </a:prstGeom>
        </p:spPr>
      </p:pic>
      <p:sp>
        <p:nvSpPr>
          <p:cNvPr id="3" name="Rectangle 2"/>
          <p:cNvSpPr/>
          <p:nvPr/>
        </p:nvSpPr>
        <p:spPr>
          <a:xfrm>
            <a:off x="8009708" y="3419025"/>
            <a:ext cx="3911977" cy="2970044"/>
          </a:xfrm>
          <a:prstGeom prst="rect">
            <a:avLst/>
          </a:prstGeom>
        </p:spPr>
        <p:txBody>
          <a:bodyPr wrap="square">
            <a:spAutoFit/>
          </a:bodyPr>
          <a:lstStyle/>
          <a:p>
            <a:r>
              <a:rPr lang="en-GB" sz="1700" dirty="0">
                <a:latin typeface="Arial" panose="020B0604020202020204" pitchFamily="34" charset="0"/>
                <a:cs typeface="Arial" panose="020B0604020202020204" pitchFamily="34" charset="0"/>
              </a:rPr>
              <a:t>‘Review and refresh our existing Leadership Development Programmes to include collective and compassionate leadership principles’</a:t>
            </a:r>
          </a:p>
          <a:p>
            <a:endParaRPr lang="en-GB" sz="1700" dirty="0">
              <a:latin typeface="Arial" panose="020B0604020202020204" pitchFamily="34" charset="0"/>
              <a:cs typeface="Arial" panose="020B0604020202020204" pitchFamily="34" charset="0"/>
            </a:endParaRPr>
          </a:p>
          <a:p>
            <a:r>
              <a:rPr lang="en-GB" sz="1700" dirty="0">
                <a:latin typeface="Arial" panose="020B0604020202020204" pitchFamily="34" charset="0"/>
                <a:cs typeface="Arial" panose="020B0604020202020204" pitchFamily="34" charset="0"/>
              </a:rPr>
              <a:t>‘Design a suite of new leadership development initiatives for all levels of clinical and non-clinical leaders that support us to embed our values, behaviours and deliver our ‘One Bay Way’ 10-year vision’</a:t>
            </a:r>
          </a:p>
        </p:txBody>
      </p:sp>
    </p:spTree>
    <p:extLst>
      <p:ext uri="{BB962C8B-B14F-4D97-AF65-F5344CB8AC3E}">
        <p14:creationId xmlns:p14="http://schemas.microsoft.com/office/powerpoint/2010/main" val="1519144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b="1" dirty="0">
                <a:latin typeface="Arial" panose="020B0604020202020204" pitchFamily="34" charset="0"/>
                <a:cs typeface="Arial" panose="020B0604020202020204" pitchFamily="34" charset="0"/>
              </a:rPr>
              <a:t>Workforce sickness absence data</a:t>
            </a:r>
            <a:br>
              <a:rPr lang="en-GB" dirty="0">
                <a:latin typeface="Arial" panose="020B0604020202020204" pitchFamily="34" charset="0"/>
                <a:cs typeface="Arial" panose="020B0604020202020204" pitchFamily="34" charset="0"/>
              </a:rPr>
            </a:br>
            <a:br>
              <a:rPr lang="en-GB"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Recent review of the Data suggests the need for targeted interventions as highest % mental health in 51-55 age group (17%) and highest back problems and ‘other MSk’ in 56-60 age group (43%) </a:t>
            </a:r>
            <a:endParaRPr lang="en-GB" sz="2000" dirty="0"/>
          </a:p>
        </p:txBody>
      </p:sp>
      <p:pic>
        <p:nvPicPr>
          <p:cNvPr id="3" name="image1.png" descr="image1.png">
            <a:extLst>
              <a:ext uri="{FF2B5EF4-FFF2-40B4-BE49-F238E27FC236}">
                <a16:creationId xmlns:a16="http://schemas.microsoft.com/office/drawing/2014/main" id="{C90B16FB-78E3-4150-B4CA-288A90822C78}"/>
              </a:ext>
            </a:extLst>
          </p:cNvPr>
          <p:cNvPicPr>
            <a:picLocks noChangeAspect="1"/>
          </p:cNvPicPr>
          <p:nvPr/>
        </p:nvPicPr>
        <p:blipFill>
          <a:blip r:embed="rId2"/>
          <a:stretch>
            <a:fillRect/>
          </a:stretch>
        </p:blipFill>
        <p:spPr>
          <a:xfrm>
            <a:off x="0" y="2425959"/>
            <a:ext cx="5476727" cy="3511343"/>
          </a:xfrm>
          <a:prstGeom prst="rect">
            <a:avLst/>
          </a:prstGeom>
        </p:spPr>
      </p:pic>
      <p:pic>
        <p:nvPicPr>
          <p:cNvPr id="4" name="Picture 3"/>
          <p:cNvPicPr>
            <a:picLocks noChangeAspect="1"/>
          </p:cNvPicPr>
          <p:nvPr/>
        </p:nvPicPr>
        <p:blipFill>
          <a:blip r:embed="rId3"/>
          <a:stretch>
            <a:fillRect/>
          </a:stretch>
        </p:blipFill>
        <p:spPr>
          <a:xfrm>
            <a:off x="5859623" y="2612570"/>
            <a:ext cx="6133324" cy="2736981"/>
          </a:xfrm>
          <a:prstGeom prst="rect">
            <a:avLst/>
          </a:prstGeom>
        </p:spPr>
      </p:pic>
    </p:spTree>
    <p:extLst>
      <p:ext uri="{BB962C8B-B14F-4D97-AF65-F5344CB8AC3E}">
        <p14:creationId xmlns:p14="http://schemas.microsoft.com/office/powerpoint/2010/main" val="4161986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latin typeface="Arial" panose="020B0604020202020204" pitchFamily="34" charset="0"/>
                <a:cs typeface="Arial" panose="020B0604020202020204" pitchFamily="34" charset="0"/>
              </a:rPr>
              <a:t>Current pressures undermining staff wellbeing/ resilience</a:t>
            </a:r>
          </a:p>
        </p:txBody>
      </p:sp>
      <p:sp>
        <p:nvSpPr>
          <p:cNvPr id="3" name="Content Placeholder 2"/>
          <p:cNvSpPr>
            <a:spLocks noGrp="1"/>
          </p:cNvSpPr>
          <p:nvPr>
            <p:ph idx="1"/>
          </p:nvPr>
        </p:nvSpPr>
        <p:spPr/>
        <p:txBody>
          <a:bodyPr>
            <a:normAutofit/>
          </a:bodyPr>
          <a:lstStyle/>
          <a:p>
            <a:pPr algn="just"/>
            <a:r>
              <a:rPr lang="en-GB" sz="2400" dirty="0">
                <a:latin typeface="Arial" panose="020B0604020202020204" pitchFamily="34" charset="0"/>
                <a:cs typeface="Arial" panose="020B0604020202020204" pitchFamily="34" charset="0"/>
              </a:rPr>
              <a:t>Sustained industrial action – impact on planned care &amp; staff morale</a:t>
            </a:r>
          </a:p>
          <a:p>
            <a:pPr algn="just"/>
            <a:r>
              <a:rPr lang="en-GB" sz="2400" dirty="0">
                <a:latin typeface="Arial" panose="020B0604020202020204" pitchFamily="34" charset="0"/>
                <a:cs typeface="Arial" panose="020B0604020202020204" pitchFamily="34" charset="0"/>
              </a:rPr>
              <a:t>Current escalation status, service pressures and external reviews</a:t>
            </a:r>
          </a:p>
          <a:p>
            <a:pPr algn="just"/>
            <a:r>
              <a:rPr lang="en-GB" sz="2400" dirty="0">
                <a:latin typeface="Arial" panose="020B0604020202020204" pitchFamily="34" charset="0"/>
                <a:cs typeface="Arial" panose="020B0604020202020204" pitchFamily="34" charset="0"/>
              </a:rPr>
              <a:t>Significant service change</a:t>
            </a:r>
          </a:p>
          <a:p>
            <a:pPr algn="just"/>
            <a:r>
              <a:rPr lang="en-GB" sz="2400" dirty="0">
                <a:latin typeface="Arial" panose="020B0604020202020204" pitchFamily="34" charset="0"/>
                <a:cs typeface="Arial" panose="020B0604020202020204" pitchFamily="34" charset="0"/>
              </a:rPr>
              <a:t>Workforce shortages/staff sickness absence</a:t>
            </a:r>
          </a:p>
          <a:p>
            <a:pPr algn="just"/>
            <a:r>
              <a:rPr lang="en-GB" sz="2400" b="1" i="1" dirty="0">
                <a:latin typeface="Arial" panose="020B0604020202020204" pitchFamily="34" charset="0"/>
                <a:cs typeface="Arial" panose="020B0604020202020204" pitchFamily="34" charset="0"/>
              </a:rPr>
              <a:t>‘Our Big Conversation’ </a:t>
            </a:r>
            <a:r>
              <a:rPr lang="en-GB" sz="2400" dirty="0">
                <a:latin typeface="Arial" panose="020B0604020202020204" pitchFamily="34" charset="0"/>
                <a:cs typeface="Arial" panose="020B0604020202020204" pitchFamily="34" charset="0"/>
              </a:rPr>
              <a:t>demonstrated 20% staff disagree or strongly disagree that, ‘Managers and Leaders are responsive towards staff when they face problems in my area of work’. Therefore, team culture in some areas may lack dynamic &amp; compassionate leadership that supports staff wellbeing </a:t>
            </a:r>
          </a:p>
          <a:p>
            <a:pPr algn="just"/>
            <a:endParaRPr lang="en-GB" sz="2400" dirty="0">
              <a:latin typeface="Arial" panose="020B0604020202020204" pitchFamily="34" charset="0"/>
              <a:cs typeface="Arial" panose="020B0604020202020204" pitchFamily="34" charset="0"/>
            </a:endParaRPr>
          </a:p>
          <a:p>
            <a:pPr algn="just"/>
            <a:endParaRPr lang="en-GB" dirty="0">
              <a:latin typeface="Arial" panose="020B0604020202020204" pitchFamily="34" charset="0"/>
              <a:cs typeface="Arial" panose="020B0604020202020204" pitchFamily="34" charset="0"/>
            </a:endParaRPr>
          </a:p>
          <a:p>
            <a:pPr algn="just"/>
            <a:endParaRPr lang="en-GB" dirty="0">
              <a:latin typeface="Arial" panose="020B0604020202020204" pitchFamily="34" charset="0"/>
              <a:cs typeface="Arial" panose="020B0604020202020204" pitchFamily="34" charset="0"/>
            </a:endParaRPr>
          </a:p>
          <a:p>
            <a:endParaRPr lang="en-GB" dirty="0"/>
          </a:p>
          <a:p>
            <a:endParaRPr lang="en-GB" dirty="0"/>
          </a:p>
          <a:p>
            <a:endParaRPr lang="en-GB" dirty="0"/>
          </a:p>
          <a:p>
            <a:endParaRPr lang="en-GB" dirty="0"/>
          </a:p>
        </p:txBody>
      </p:sp>
      <p:pic>
        <p:nvPicPr>
          <p:cNvPr id="4" name="Picture 3"/>
          <p:cNvPicPr>
            <a:picLocks noChangeAspect="1"/>
          </p:cNvPicPr>
          <p:nvPr/>
        </p:nvPicPr>
        <p:blipFill>
          <a:blip r:embed="rId2"/>
          <a:stretch>
            <a:fillRect/>
          </a:stretch>
        </p:blipFill>
        <p:spPr>
          <a:xfrm>
            <a:off x="9502129" y="5896522"/>
            <a:ext cx="2091109" cy="560881"/>
          </a:xfrm>
          <a:prstGeom prst="rect">
            <a:avLst/>
          </a:prstGeom>
        </p:spPr>
      </p:pic>
    </p:spTree>
    <p:extLst>
      <p:ext uri="{BB962C8B-B14F-4D97-AF65-F5344CB8AC3E}">
        <p14:creationId xmlns:p14="http://schemas.microsoft.com/office/powerpoint/2010/main" val="862015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600" b="1" dirty="0">
                <a:latin typeface="Arial" panose="020B0604020202020204" pitchFamily="34" charset="0"/>
                <a:cs typeface="Arial" panose="020B0604020202020204" pitchFamily="34" charset="0"/>
              </a:rPr>
              <a:t>Social Partnership Duty</a:t>
            </a:r>
          </a:p>
        </p:txBody>
      </p:sp>
      <p:sp>
        <p:nvSpPr>
          <p:cNvPr id="3" name="Content Placeholder 2">
            <a:extLst>
              <a:ext uri="{FF2B5EF4-FFF2-40B4-BE49-F238E27FC236}">
                <a16:creationId xmlns:a16="http://schemas.microsoft.com/office/drawing/2014/main" id="{192E08B6-49FA-4157-BA2F-2BA78F451961}"/>
              </a:ext>
            </a:extLst>
          </p:cNvPr>
          <p:cNvSpPr>
            <a:spLocks noGrp="1"/>
          </p:cNvSpPr>
          <p:nvPr>
            <p:ph sz="half" idx="1"/>
          </p:nvPr>
        </p:nvSpPr>
        <p:spPr>
          <a:xfrm>
            <a:off x="770822" y="1334737"/>
            <a:ext cx="10515599" cy="4351338"/>
          </a:xfrm>
        </p:spPr>
        <p:txBody>
          <a:bodyPr>
            <a:noAutofit/>
          </a:bodyPr>
          <a:lstStyle/>
          <a:p>
            <a:r>
              <a:rPr lang="en-GB" sz="1800" dirty="0">
                <a:latin typeface="Arial" panose="020B0604020202020204" pitchFamily="34" charset="0"/>
                <a:cs typeface="Arial" panose="020B0604020202020204" pitchFamily="34" charset="0"/>
              </a:rPr>
              <a:t>The Social Partnership and Public Procurement (Wales) Act 2023 (‘the Act’) provides a framework to promote the well-being of the people of Wales by enhancing sustainable development (including by improving public services) through social partnership working, promoting fair work and socially responsible procurement</a:t>
            </a:r>
          </a:p>
          <a:p>
            <a:r>
              <a:rPr lang="en-GB" sz="1800" dirty="0">
                <a:latin typeface="Arial" panose="020B0604020202020204" pitchFamily="34" charset="0"/>
                <a:cs typeface="Arial" panose="020B0604020202020204" pitchFamily="34" charset="0"/>
              </a:rPr>
              <a:t>A collaborative social partnership approach allows us to draw on the combined knowledge, experience and ideas of employers, workers and trade unions in developing solutions to common challenges</a:t>
            </a:r>
          </a:p>
          <a:p>
            <a:r>
              <a:rPr lang="en-GB" sz="1800" dirty="0">
                <a:latin typeface="Arial" panose="020B0604020202020204" pitchFamily="34" charset="0"/>
                <a:cs typeface="Arial" panose="020B0604020202020204" pitchFamily="34" charset="0"/>
              </a:rPr>
              <a:t>In alignment with the Social Partnership Duty, the SBUHB People Strategy 2024-2029, developed in partnership with our key stakeholders, looks to ensure our people feel valued, fairly rewarded and supported and to ensure our people (HR) processes align with best practice and a learning culture</a:t>
            </a:r>
          </a:p>
          <a:p>
            <a:r>
              <a:rPr lang="en-GB" sz="1800" dirty="0">
                <a:latin typeface="Arial" panose="020B0604020202020204" pitchFamily="34" charset="0"/>
                <a:cs typeface="Arial" panose="020B0604020202020204" pitchFamily="34" charset="0"/>
              </a:rPr>
              <a:t>From 1</a:t>
            </a:r>
            <a:r>
              <a:rPr lang="en-GB" sz="1800" baseline="30000" dirty="0">
                <a:latin typeface="Arial" panose="020B0604020202020204" pitchFamily="34" charset="0"/>
                <a:cs typeface="Arial" panose="020B0604020202020204" pitchFamily="34" charset="0"/>
              </a:rPr>
              <a:t>st</a:t>
            </a:r>
            <a:r>
              <a:rPr lang="en-GB" sz="1800" dirty="0">
                <a:latin typeface="Arial" panose="020B0604020202020204" pitchFamily="34" charset="0"/>
                <a:cs typeface="Arial" panose="020B0604020202020204" pitchFamily="34" charset="0"/>
              </a:rPr>
              <a:t> April 2024 an amendment to the Act outlines how our wellbeing initiatives must align to creating a ‘A Prosperous </a:t>
            </a:r>
            <a:r>
              <a:rPr lang="en-GB" sz="1800" dirty="0" err="1">
                <a:latin typeface="Arial" panose="020B0604020202020204" pitchFamily="34" charset="0"/>
                <a:cs typeface="Arial" panose="020B0604020202020204" pitchFamily="34" charset="0"/>
              </a:rPr>
              <a:t>Wales’</a:t>
            </a:r>
            <a:r>
              <a:rPr lang="en-GB" sz="1800" dirty="0">
                <a:latin typeface="Arial" panose="020B0604020202020204" pitchFamily="34" charset="0"/>
                <a:cs typeface="Arial" panose="020B0604020202020204" pitchFamily="34" charset="0"/>
              </a:rPr>
              <a:t> as a well-being goal. We will review how our well-being objectives are designed to contribute to fair work in the context of the amended well-being goal and in alignment with SBUHB People Strategy</a:t>
            </a:r>
          </a:p>
          <a:p>
            <a:r>
              <a:rPr lang="en-GB" sz="1800" dirty="0">
                <a:latin typeface="Arial" panose="020B0604020202020204" pitchFamily="34" charset="0"/>
                <a:cs typeface="Arial" panose="020B0604020202020204" pitchFamily="34" charset="0"/>
              </a:rPr>
              <a:t>SB UHB Best Practice Review allows us to work collaboratively, in partnership, to ensure our HR processes are person centric, fair and prevent employee harm</a:t>
            </a:r>
          </a:p>
          <a:p>
            <a:r>
              <a:rPr lang="en-GB" sz="1800" dirty="0">
                <a:latin typeface="Arial" panose="020B0604020202020204" pitchFamily="34" charset="0"/>
                <a:cs typeface="Arial" panose="020B0604020202020204" pitchFamily="34" charset="0"/>
              </a:rPr>
              <a:t>SB UHB’s Professional Head of Staff Health &amp; Wellbeing sits on Welsh Government's Occupational Health Tripartite Group, working with WG and Unions to enhance NHS Wales OH Services </a:t>
            </a:r>
          </a:p>
        </p:txBody>
      </p:sp>
    </p:spTree>
    <p:extLst>
      <p:ext uri="{BB962C8B-B14F-4D97-AF65-F5344CB8AC3E}">
        <p14:creationId xmlns:p14="http://schemas.microsoft.com/office/powerpoint/2010/main" val="1329452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043" y="0"/>
            <a:ext cx="11341770" cy="964163"/>
          </a:xfrm>
        </p:spPr>
        <p:txBody>
          <a:bodyPr>
            <a:normAutofit/>
          </a:bodyPr>
          <a:lstStyle/>
          <a:p>
            <a:r>
              <a:rPr lang="en-GB" sz="2000" b="1" dirty="0">
                <a:latin typeface="Arial" panose="020B0604020202020204" pitchFamily="34" charset="0"/>
                <a:cs typeface="Arial" panose="020B0604020202020204" pitchFamily="34" charset="0"/>
              </a:rPr>
              <a:t>Our Staff Wellbeing Services supporting physical and mental health </a:t>
            </a:r>
            <a:br>
              <a:rPr lang="en-GB" sz="2000" dirty="0">
                <a:latin typeface="Arial" panose="020B0604020202020204" pitchFamily="34" charset="0"/>
                <a:cs typeface="Arial" panose="020B0604020202020204" pitchFamily="34" charset="0"/>
              </a:rPr>
            </a:br>
            <a:endParaRPr lang="en-GB" sz="20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481210" y="429207"/>
            <a:ext cx="8196129" cy="2513045"/>
          </a:xfrm>
          <a:prstGeom prst="rect">
            <a:avLst/>
          </a:prstGeom>
        </p:spPr>
      </p:pic>
      <p:sp>
        <p:nvSpPr>
          <p:cNvPr id="7" name="Rectangle 6"/>
          <p:cNvSpPr/>
          <p:nvPr/>
        </p:nvSpPr>
        <p:spPr>
          <a:xfrm>
            <a:off x="317241" y="2002971"/>
            <a:ext cx="10742645" cy="5427127"/>
          </a:xfrm>
          <a:prstGeom prst="rect">
            <a:avLst/>
          </a:prstGeom>
        </p:spPr>
        <p:txBody>
          <a:bodyPr wrap="square">
            <a:spAutoFit/>
          </a:bodyPr>
          <a:lstStyle/>
          <a:p>
            <a:pPr marL="285750" indent="-285750" algn="just">
              <a:buFont typeface="Arial" panose="020B0604020202020204" pitchFamily="34" charset="0"/>
              <a:buChar char="•"/>
            </a:pPr>
            <a:endParaRPr lang="en-GB" sz="1400" b="1"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1400" b="1"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1400" b="1"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1400" b="1"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GB" sz="1400" b="1" dirty="0">
                <a:latin typeface="Arial" panose="020B0604020202020204" pitchFamily="34" charset="0"/>
                <a:cs typeface="Arial" panose="020B0604020202020204" pitchFamily="34" charset="0"/>
              </a:rPr>
              <a:t>1313 referrals to staff wellbeing service </a:t>
            </a:r>
            <a:r>
              <a:rPr lang="en-GB" sz="1400" dirty="0">
                <a:latin typeface="Arial" panose="020B0604020202020204" pitchFamily="34" charset="0"/>
                <a:cs typeface="Arial" panose="020B0604020202020204" pitchFamily="34" charset="0"/>
              </a:rPr>
              <a:t>(March 23- Feb 24) –12.5% increase on previous 12 months</a:t>
            </a:r>
          </a:p>
          <a:p>
            <a:pPr algn="just"/>
            <a:r>
              <a:rPr lang="en-GB" sz="1400" dirty="0">
                <a:latin typeface="Arial" panose="020B0604020202020204" pitchFamily="34" charset="0"/>
                <a:cs typeface="Arial" panose="020B0604020202020204" pitchFamily="34" charset="0"/>
              </a:rPr>
              <a:t>      53% referrals to the service are staff in work (presentees) supporting early intervention</a:t>
            </a:r>
          </a:p>
          <a:p>
            <a:pPr algn="just"/>
            <a:r>
              <a:rPr lang="en-GB" sz="1400" dirty="0">
                <a:latin typeface="Arial" panose="020B0604020202020204" pitchFamily="34" charset="0"/>
                <a:cs typeface="Arial" panose="020B0604020202020204" pitchFamily="34" charset="0"/>
              </a:rPr>
              <a:t>      47% of referrals are sickness absentees</a:t>
            </a:r>
            <a:endParaRPr lang="en-GB" sz="1400" dirty="0">
              <a:solidFill>
                <a:srgbClr val="C00000"/>
              </a:solidFill>
              <a:latin typeface="Arial" panose="020B0604020202020204" pitchFamily="34" charset="0"/>
              <a:cs typeface="Arial" panose="020B0604020202020204" pitchFamily="34" charset="0"/>
            </a:endParaRPr>
          </a:p>
          <a:p>
            <a:pPr marL="285750" indent="-285750">
              <a:spcAft>
                <a:spcPts val="1000"/>
              </a:spcAft>
              <a:buFont typeface="Arial" panose="020B0604020202020204" pitchFamily="34" charset="0"/>
              <a:buChar char="•"/>
            </a:pPr>
            <a:r>
              <a:rPr lang="en-GB" sz="1400" b="1" dirty="0">
                <a:latin typeface="Arial" panose="020B0604020202020204" pitchFamily="34" charset="0"/>
                <a:cs typeface="Arial" panose="020B0604020202020204" pitchFamily="34" charset="0"/>
              </a:rPr>
              <a:t>Specialist Psychological interventions </a:t>
            </a:r>
            <a:r>
              <a:rPr lang="en-GB" sz="1400" dirty="0">
                <a:latin typeface="Arial" panose="020B0604020202020204" pitchFamily="34" charset="0"/>
                <a:cs typeface="Arial" panose="020B0604020202020204" pitchFamily="34" charset="0"/>
              </a:rPr>
              <a:t>for trauma, PTSD, bereavement. Increased capacity in self-management for anxiety, depression, self-harm and suicide</a:t>
            </a:r>
          </a:p>
          <a:p>
            <a:pPr marL="285750" indent="-285750">
              <a:spcAft>
                <a:spcPts val="1000"/>
              </a:spcAft>
              <a:buFont typeface="Arial" panose="020B0604020202020204" pitchFamily="34" charset="0"/>
              <a:buChar char="•"/>
            </a:pPr>
            <a:r>
              <a:rPr lang="en-GB" sz="1400" b="1" dirty="0">
                <a:latin typeface="Arial" panose="020B0604020202020204" pitchFamily="34" charset="0"/>
                <a:cs typeface="Arial" panose="020B0604020202020204" pitchFamily="34" charset="0"/>
              </a:rPr>
              <a:t>Suicide Prevention – </a:t>
            </a:r>
            <a:r>
              <a:rPr lang="en-GB" sz="1400" dirty="0">
                <a:latin typeface="Arial" panose="020B0604020202020204" pitchFamily="34" charset="0"/>
                <a:cs typeface="Arial" panose="020B0604020202020204" pitchFamily="34" charset="0"/>
              </a:rPr>
              <a:t>50 disclosures of related thoughts in 12 month period with significant reductions post intervention.</a:t>
            </a:r>
          </a:p>
          <a:p>
            <a:pPr marL="285750" lvl="0" indent="-285750">
              <a:spcAft>
                <a:spcPts val="1000"/>
              </a:spcAft>
              <a:buFont typeface="Arial" panose="020B0604020202020204" pitchFamily="34" charset="0"/>
              <a:buChar char="•"/>
            </a:pPr>
            <a:r>
              <a:rPr lang="en-GB" sz="1400" b="1" dirty="0">
                <a:latin typeface="Arial" panose="020B0604020202020204" pitchFamily="34" charset="0"/>
                <a:cs typeface="Arial" panose="020B0604020202020204" pitchFamily="34" charset="0"/>
              </a:rPr>
              <a:t>TRiM</a:t>
            </a:r>
            <a:r>
              <a:rPr lang="en-GB" sz="1400" dirty="0">
                <a:latin typeface="Arial" panose="020B0604020202020204" pitchFamily="34" charset="0"/>
                <a:cs typeface="Arial" panose="020B0604020202020204" pitchFamily="34" charset="0"/>
              </a:rPr>
              <a:t> team rolling out preventative and post-incident support - 76 staff TRiM trained to deliver and support, 3483 staff REACT trained, 33 bespoke interventions for teams/services after adverse incidents</a:t>
            </a:r>
          </a:p>
          <a:p>
            <a:pPr marL="285750" lvl="0" indent="-285750">
              <a:spcAft>
                <a:spcPts val="1000"/>
              </a:spcAft>
              <a:buFont typeface="Arial" panose="020B0604020202020204" pitchFamily="34" charset="0"/>
              <a:buChar char="•"/>
            </a:pPr>
            <a:r>
              <a:rPr lang="en-GB" sz="1400" b="1" dirty="0">
                <a:latin typeface="Arial" panose="020B0604020202020204" pitchFamily="34" charset="0"/>
                <a:cs typeface="Arial" panose="020B0604020202020204" pitchFamily="34" charset="0"/>
              </a:rPr>
              <a:t>634 Wellbeing Champions </a:t>
            </a:r>
            <a:r>
              <a:rPr lang="en-GB" sz="1400" dirty="0">
                <a:latin typeface="Arial" panose="020B0604020202020204" pitchFamily="34" charset="0"/>
                <a:cs typeface="Arial" panose="020B0604020202020204" pitchFamily="34" charset="0"/>
              </a:rPr>
              <a:t>(+9% from 22/23) supporting teams with wellbeing info/signposting and health promotion activities– regular update workshops facilitated </a:t>
            </a:r>
          </a:p>
          <a:p>
            <a:pPr marL="285750" lvl="0" indent="-285750">
              <a:spcAft>
                <a:spcPts val="1000"/>
              </a:spcAft>
              <a:buFont typeface="Arial" panose="020B0604020202020204" pitchFamily="34" charset="0"/>
              <a:buChar char="•"/>
            </a:pPr>
            <a:r>
              <a:rPr lang="en-GB" sz="1400" b="1" dirty="0">
                <a:latin typeface="Arial" panose="020B0604020202020204" pitchFamily="34" charset="0"/>
                <a:cs typeface="Arial" panose="020B0604020202020204" pitchFamily="34" charset="0"/>
              </a:rPr>
              <a:t>Manager training </a:t>
            </a:r>
            <a:r>
              <a:rPr lang="en-GB" sz="1400" dirty="0">
                <a:latin typeface="Arial" panose="020B0604020202020204" pitchFamily="34" charset="0"/>
                <a:cs typeface="Arial" panose="020B0604020202020204" pitchFamily="34" charset="0"/>
              </a:rPr>
              <a:t>- use of work-related stress assessment and managing mental health at Work</a:t>
            </a:r>
          </a:p>
          <a:p>
            <a:pPr marL="285750" lvl="0" indent="-285750">
              <a:spcAft>
                <a:spcPts val="1000"/>
              </a:spcAft>
              <a:buFont typeface="Arial" panose="020B0604020202020204" pitchFamily="34" charset="0"/>
              <a:buChar char="•"/>
            </a:pPr>
            <a:r>
              <a:rPr lang="en-GB" sz="1400" b="1" dirty="0">
                <a:solidFill>
                  <a:prstClr val="black"/>
                </a:solidFill>
                <a:latin typeface="Arial" panose="020B0604020202020204" pitchFamily="34" charset="0"/>
                <a:cs typeface="Arial" panose="020B0604020202020204" pitchFamily="34" charset="0"/>
              </a:rPr>
              <a:t>Staff Wellbeing Forum </a:t>
            </a:r>
            <a:r>
              <a:rPr lang="en-GB" sz="1400" dirty="0">
                <a:solidFill>
                  <a:prstClr val="black"/>
                </a:solidFill>
                <a:latin typeface="Arial" panose="020B0604020202020204" pitchFamily="34" charset="0"/>
                <a:cs typeface="Arial" panose="020B0604020202020204" pitchFamily="34" charset="0"/>
              </a:rPr>
              <a:t>– HB wide representation to share best practice/disseminate info across the HB with related presentations </a:t>
            </a:r>
          </a:p>
          <a:p>
            <a:pPr marL="285750" indent="-285750">
              <a:spcAft>
                <a:spcPts val="1000"/>
              </a:spcAft>
              <a:buFont typeface="Arial" panose="020B0604020202020204" pitchFamily="34" charset="0"/>
              <a:buChar char="•"/>
            </a:pPr>
            <a:r>
              <a:rPr lang="en-GB" sz="1400" b="1" dirty="0">
                <a:solidFill>
                  <a:prstClr val="black"/>
                </a:solidFill>
                <a:latin typeface="Arial" panose="020B0604020202020204" pitchFamily="34" charset="0"/>
                <a:cs typeface="Arial" panose="020B0604020202020204" pitchFamily="34" charset="0"/>
              </a:rPr>
              <a:t>Time2Change Wales – </a:t>
            </a:r>
            <a:r>
              <a:rPr lang="en-GB" sz="1400" dirty="0">
                <a:solidFill>
                  <a:prstClr val="black"/>
                </a:solidFill>
                <a:latin typeface="Arial" panose="020B0604020202020204" pitchFamily="34" charset="0"/>
                <a:cs typeface="Arial" panose="020B0604020202020204" pitchFamily="34" charset="0"/>
              </a:rPr>
              <a:t>regular presentations to reduce stigma &amp; discrimination of mental health in work with other 1000 staff having attended. Shortlisted for a CIPD Award 2024 </a:t>
            </a:r>
            <a:r>
              <a:rPr lang="en-GB" sz="1400" dirty="0">
                <a:solidFill>
                  <a:prstClr val="black"/>
                </a:solidFill>
                <a:hlinkClick r:id="rId4"/>
              </a:rPr>
              <a:t>Awards 2024 Shortlist - CIPD Awards Wales 2024 (cipdwalesawards.co.uk)</a:t>
            </a:r>
            <a:endParaRPr lang="en-GB" sz="1400" dirty="0">
              <a:solidFill>
                <a:prstClr val="black"/>
              </a:solidFill>
              <a:latin typeface="Arial" panose="020B0604020202020204" pitchFamily="34" charset="0"/>
              <a:cs typeface="Arial" panose="020B0604020202020204" pitchFamily="34" charset="0"/>
            </a:endParaRPr>
          </a:p>
          <a:p>
            <a:pPr marL="285750" lvl="0" indent="-285750">
              <a:spcAft>
                <a:spcPts val="1000"/>
              </a:spcAft>
              <a:buFont typeface="Arial" panose="020B0604020202020204" pitchFamily="34" charset="0"/>
              <a:buChar char="•"/>
            </a:pPr>
            <a:endParaRPr lang="en-GB" sz="1400" dirty="0">
              <a:solidFill>
                <a:prstClr val="black"/>
              </a:solidFill>
              <a:latin typeface="Arial" panose="020B0604020202020204" pitchFamily="34" charset="0"/>
              <a:cs typeface="Arial" panose="020B0604020202020204" pitchFamily="34" charset="0"/>
            </a:endParaRPr>
          </a:p>
          <a:p>
            <a:pPr marL="285750" lvl="0" indent="-285750">
              <a:spcAft>
                <a:spcPts val="1000"/>
              </a:spcAft>
              <a:buFont typeface="Arial" panose="020B0604020202020204" pitchFamily="34" charset="0"/>
              <a:buChar char="•"/>
            </a:pPr>
            <a:endParaRPr lang="en-GB" sz="1400"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5"/>
          <a:stretch>
            <a:fillRect/>
          </a:stretch>
        </p:blipFill>
        <p:spPr>
          <a:xfrm>
            <a:off x="10786187" y="6391431"/>
            <a:ext cx="1335873" cy="450610"/>
          </a:xfrm>
          <a:prstGeom prst="rect">
            <a:avLst/>
          </a:prstGeom>
        </p:spPr>
      </p:pic>
    </p:spTree>
    <p:extLst>
      <p:ext uri="{BB962C8B-B14F-4D97-AF65-F5344CB8AC3E}">
        <p14:creationId xmlns:p14="http://schemas.microsoft.com/office/powerpoint/2010/main" val="3342334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043" y="0"/>
            <a:ext cx="11341770" cy="1119673"/>
          </a:xfrm>
        </p:spPr>
        <p:txBody>
          <a:bodyPr>
            <a:normAutofit/>
          </a:bodyPr>
          <a:lstStyle/>
          <a:p>
            <a:r>
              <a:rPr lang="en-GB" sz="2000" b="1" dirty="0">
                <a:latin typeface="Arial" panose="020B0604020202020204" pitchFamily="34" charset="0"/>
                <a:cs typeface="Arial" panose="020B0604020202020204" pitchFamily="34" charset="0"/>
              </a:rPr>
              <a:t>Our Occupational Health Service supporting physical and mental health </a:t>
            </a:r>
            <a:br>
              <a:rPr lang="en-GB" sz="2000" dirty="0">
                <a:latin typeface="Arial" panose="020B0604020202020204" pitchFamily="34" charset="0"/>
                <a:cs typeface="Arial" panose="020B0604020202020204" pitchFamily="34" charset="0"/>
              </a:rPr>
            </a:br>
            <a:endParaRPr lang="en-GB" sz="20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3"/>
          <a:stretch>
            <a:fillRect/>
          </a:stretch>
        </p:blipFill>
        <p:spPr>
          <a:xfrm>
            <a:off x="206123" y="626380"/>
            <a:ext cx="8196129" cy="2602011"/>
          </a:xfrm>
          <a:prstGeom prst="rect">
            <a:avLst/>
          </a:prstGeom>
        </p:spPr>
      </p:pic>
      <p:pic>
        <p:nvPicPr>
          <p:cNvPr id="3" name="Picture 2"/>
          <p:cNvPicPr>
            <a:picLocks noChangeAspect="1"/>
          </p:cNvPicPr>
          <p:nvPr/>
        </p:nvPicPr>
        <p:blipFill>
          <a:blip r:embed="rId4"/>
          <a:stretch>
            <a:fillRect/>
          </a:stretch>
        </p:blipFill>
        <p:spPr>
          <a:xfrm>
            <a:off x="10786187" y="6391431"/>
            <a:ext cx="1335873" cy="450610"/>
          </a:xfrm>
          <a:prstGeom prst="rect">
            <a:avLst/>
          </a:prstGeom>
        </p:spPr>
      </p:pic>
      <p:sp>
        <p:nvSpPr>
          <p:cNvPr id="5" name="Rectangle 4"/>
          <p:cNvSpPr/>
          <p:nvPr/>
        </p:nvSpPr>
        <p:spPr>
          <a:xfrm>
            <a:off x="1" y="3296816"/>
            <a:ext cx="11831216" cy="3749744"/>
          </a:xfrm>
          <a:prstGeom prst="rect">
            <a:avLst/>
          </a:prstGeom>
        </p:spPr>
        <p:txBody>
          <a:bodyPr wrap="square">
            <a:spAutoFit/>
          </a:bodyPr>
          <a:lstStyle/>
          <a:p>
            <a:pPr marL="285750" lvl="0" indent="-285750">
              <a:spcAft>
                <a:spcPts val="1000"/>
              </a:spcAft>
              <a:buFont typeface="Arial" panose="020B0604020202020204" pitchFamily="34" charset="0"/>
              <a:buChar char="•"/>
            </a:pPr>
            <a:r>
              <a:rPr lang="en-GB" sz="1400" b="1" dirty="0">
                <a:solidFill>
                  <a:prstClr val="black"/>
                </a:solidFill>
                <a:latin typeface="Arial" panose="020B0604020202020204" pitchFamily="34" charset="0"/>
                <a:cs typeface="Arial" panose="020B0604020202020204" pitchFamily="34" charset="0"/>
              </a:rPr>
              <a:t>OH waits (based on most available data) </a:t>
            </a:r>
            <a:r>
              <a:rPr lang="en-GB" sz="1400" dirty="0">
                <a:solidFill>
                  <a:prstClr val="black"/>
                </a:solidFill>
                <a:latin typeface="Arial" panose="020B0604020202020204" pitchFamily="34" charset="0"/>
                <a:cs typeface="Arial" panose="020B0604020202020204" pitchFamily="34" charset="0"/>
              </a:rPr>
              <a:t>– Doctor: 15 days, Nurse: 11 days, Physiotherapist: 15 days, Occupational Therapist: 14 days. Reports with consent sent to manager on same day in most cases.</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2687 OH management referrals </a:t>
            </a:r>
            <a:r>
              <a:rPr lang="en-GB" sz="1400" dirty="0">
                <a:latin typeface="Arial" panose="020B0604020202020204" pitchFamily="34" charset="0"/>
                <a:cs typeface="Arial" panose="020B0604020202020204" pitchFamily="34" charset="0"/>
              </a:rPr>
              <a:t>(March 23-Feb 24) compared to 2497 (-7%), 4995 staff cleared for pre-employment. OPAS G2 operating system = reduced waits for health clearance, more robust health surveillance programme &amp; reduced waits for reports to managers. Progressing application for industry standard SEQOHS accreditation </a:t>
            </a:r>
          </a:p>
          <a:p>
            <a:pPr marL="285750" lvl="0" indent="-285750">
              <a:spcAft>
                <a:spcPts val="1000"/>
              </a:spcAft>
              <a:buFont typeface="Arial" panose="020B0604020202020204" pitchFamily="34" charset="0"/>
              <a:buChar char="•"/>
            </a:pPr>
            <a:r>
              <a:rPr lang="en-GB" sz="1400" b="1" dirty="0">
                <a:solidFill>
                  <a:prstClr val="black"/>
                </a:solidFill>
                <a:latin typeface="Arial" panose="020B0604020202020204" pitchFamily="34" charset="0"/>
                <a:cs typeface="Arial" panose="020B0604020202020204" pitchFamily="34" charset="0"/>
              </a:rPr>
              <a:t>Work-based Physiotherapy support </a:t>
            </a:r>
            <a:r>
              <a:rPr lang="en-GB" sz="1400" dirty="0">
                <a:solidFill>
                  <a:prstClr val="black"/>
                </a:solidFill>
                <a:latin typeface="Arial" panose="020B0604020202020204" pitchFamily="34" charset="0"/>
                <a:cs typeface="Arial" panose="020B0604020202020204" pitchFamily="34" charset="0"/>
              </a:rPr>
              <a:t>- ergonomic assessments, early interventions and MSk advice. Leading on promoting health campaigns via Team Brief and other Comms</a:t>
            </a:r>
          </a:p>
          <a:p>
            <a:pPr marL="285750" indent="-285750">
              <a:spcAft>
                <a:spcPts val="1000"/>
              </a:spcAft>
              <a:buFont typeface="Arial" panose="020B0604020202020204" pitchFamily="34" charset="0"/>
              <a:buChar char="•"/>
            </a:pPr>
            <a:r>
              <a:rPr lang="en-GB" sz="1400" dirty="0">
                <a:solidFill>
                  <a:prstClr val="black"/>
                </a:solidFill>
                <a:latin typeface="Arial" panose="020B0604020202020204" pitchFamily="34" charset="0"/>
                <a:cs typeface="Arial" panose="020B0604020202020204" pitchFamily="34" charset="0"/>
              </a:rPr>
              <a:t>SBU has the only </a:t>
            </a:r>
            <a:r>
              <a:rPr lang="en-GB" sz="1400" b="1" dirty="0">
                <a:solidFill>
                  <a:prstClr val="black"/>
                </a:solidFill>
                <a:latin typeface="Arial" panose="020B0604020202020204" pitchFamily="34" charset="0"/>
                <a:cs typeface="Arial" panose="020B0604020202020204" pitchFamily="34" charset="0"/>
              </a:rPr>
              <a:t>Occupational Health Service in Wales </a:t>
            </a:r>
            <a:r>
              <a:rPr lang="en-GB" sz="1400" dirty="0">
                <a:solidFill>
                  <a:prstClr val="black"/>
                </a:solidFill>
                <a:latin typeface="Arial" panose="020B0604020202020204" pitchFamily="34" charset="0"/>
                <a:cs typeface="Arial" panose="020B0604020202020204" pitchFamily="34" charset="0"/>
              </a:rPr>
              <a:t>with full complement of Nursing Team using ‘grow our own’ model. </a:t>
            </a:r>
            <a:r>
              <a:rPr lang="en-GB" sz="1400" dirty="0">
                <a:latin typeface="Arial" panose="020B0604020202020204" pitchFamily="34" charset="0"/>
                <a:cs typeface="Arial" panose="020B0604020202020204" pitchFamily="34" charset="0"/>
              </a:rPr>
              <a:t>3 Nurses have completed the OH Diploma course and are awaiting exams - 1 Nurse has completed the Diploma. </a:t>
            </a:r>
            <a:r>
              <a:rPr lang="en-GB" sz="1400" dirty="0">
                <a:solidFill>
                  <a:prstClr val="black"/>
                </a:solidFill>
                <a:latin typeface="Arial" panose="020B0604020202020204" pitchFamily="34" charset="0"/>
                <a:cs typeface="Arial" panose="020B0604020202020204" pitchFamily="34" charset="0"/>
              </a:rPr>
              <a:t>Leading HB menopause support and</a:t>
            </a:r>
            <a:r>
              <a:rPr lang="en-GB" sz="1400" dirty="0">
                <a:latin typeface="Arial" panose="020B0604020202020204" pitchFamily="34" charset="0"/>
                <a:cs typeface="Arial" panose="020B0604020202020204" pitchFamily="34" charset="0"/>
              </a:rPr>
              <a:t> working towards Menopause Friendly Employer accreditation </a:t>
            </a:r>
            <a:r>
              <a:rPr lang="en-GB" sz="1400" dirty="0">
                <a:solidFill>
                  <a:prstClr val="black"/>
                </a:solidFill>
                <a:latin typeface="Arial" panose="020B0604020202020204" pitchFamily="34" charset="0"/>
                <a:cs typeface="Arial" panose="020B0604020202020204" pitchFamily="34" charset="0"/>
              </a:rPr>
              <a:t>and only service with OT support for staff with </a:t>
            </a:r>
            <a:r>
              <a:rPr lang="en-GB" sz="1400" b="1" dirty="0">
                <a:solidFill>
                  <a:prstClr val="black"/>
                </a:solidFill>
                <a:latin typeface="Arial" panose="020B0604020202020204" pitchFamily="34" charset="0"/>
                <a:cs typeface="Arial" panose="020B0604020202020204" pitchFamily="34" charset="0"/>
              </a:rPr>
              <a:t>Long Covid and other LTC’s</a:t>
            </a:r>
            <a:endParaRPr lang="en-GB" sz="1400" dirty="0">
              <a:solidFill>
                <a:prstClr val="black"/>
              </a:solidFill>
              <a:latin typeface="Arial" panose="020B0604020202020204" pitchFamily="34" charset="0"/>
              <a:cs typeface="Arial" panose="020B0604020202020204" pitchFamily="34" charset="0"/>
            </a:endParaRPr>
          </a:p>
          <a:p>
            <a:pPr marL="285750" lvl="0" indent="-285750">
              <a:spcAft>
                <a:spcPts val="1000"/>
              </a:spcAft>
              <a:buFont typeface="Arial" panose="020B0604020202020204" pitchFamily="34" charset="0"/>
              <a:buChar char="•"/>
            </a:pPr>
            <a:r>
              <a:rPr lang="en-GB" sz="1400" b="1" dirty="0">
                <a:solidFill>
                  <a:prstClr val="black"/>
                </a:solidFill>
                <a:latin typeface="Arial" panose="020B0604020202020204" pitchFamily="34" charset="0"/>
                <a:cs typeface="Arial" panose="020B0604020202020204" pitchFamily="34" charset="0"/>
              </a:rPr>
              <a:t>Staff Wellbeing Forum </a:t>
            </a:r>
            <a:r>
              <a:rPr lang="en-GB" sz="1400" dirty="0">
                <a:solidFill>
                  <a:prstClr val="black"/>
                </a:solidFill>
                <a:latin typeface="Arial" panose="020B0604020202020204" pitchFamily="34" charset="0"/>
                <a:cs typeface="Arial" panose="020B0604020202020204" pitchFamily="34" charset="0"/>
              </a:rPr>
              <a:t>– HB wide representation to share best practice/disseminate info across the HB with related presentations </a:t>
            </a:r>
          </a:p>
          <a:p>
            <a:pPr marL="285750" indent="-285750">
              <a:spcAft>
                <a:spcPts val="1000"/>
              </a:spcAft>
              <a:buFont typeface="Arial" panose="020B0604020202020204" pitchFamily="34" charset="0"/>
              <a:buChar char="•"/>
            </a:pPr>
            <a:r>
              <a:rPr lang="en-GB" sz="1400" b="1" dirty="0">
                <a:solidFill>
                  <a:prstClr val="black"/>
                </a:solidFill>
                <a:latin typeface="Arial" panose="020B0604020202020204" pitchFamily="34" charset="0"/>
                <a:cs typeface="Arial" panose="020B0604020202020204" pitchFamily="34" charset="0"/>
              </a:rPr>
              <a:t>Time2Change Wales – </a:t>
            </a:r>
            <a:r>
              <a:rPr lang="en-GB" sz="1400" dirty="0">
                <a:solidFill>
                  <a:prstClr val="black"/>
                </a:solidFill>
                <a:latin typeface="Arial" panose="020B0604020202020204" pitchFamily="34" charset="0"/>
                <a:cs typeface="Arial" panose="020B0604020202020204" pitchFamily="34" charset="0"/>
              </a:rPr>
              <a:t>regular presentations to reduce stigma &amp; discrimination of mental health in work with other 1000 staff having attended. Shortlisted for a CIPD Award 2024 </a:t>
            </a:r>
            <a:r>
              <a:rPr lang="en-GB" sz="1400" dirty="0">
                <a:solidFill>
                  <a:prstClr val="black"/>
                </a:solidFill>
                <a:hlinkClick r:id="rId5"/>
              </a:rPr>
              <a:t>Awards 2024 Shortlist - CIPD Awards Wales 2024 (cipdwalesawards.co.uk)</a:t>
            </a:r>
            <a:endParaRPr lang="en-GB" sz="1400" dirty="0">
              <a:solidFill>
                <a:prstClr val="black"/>
              </a:solidFill>
              <a:latin typeface="Arial" panose="020B0604020202020204" pitchFamily="34" charset="0"/>
              <a:cs typeface="Arial" panose="020B0604020202020204" pitchFamily="34" charset="0"/>
            </a:endParaRPr>
          </a:p>
          <a:p>
            <a:pPr marL="285750" lvl="0" indent="-285750">
              <a:spcAft>
                <a:spcPts val="1000"/>
              </a:spcAft>
              <a:buFont typeface="Arial" panose="020B0604020202020204" pitchFamily="34" charset="0"/>
              <a:buChar char="•"/>
            </a:pPr>
            <a:endParaRPr lang="en-GB" sz="14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7935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9BDC862-833D-1B7E-DC8D-169730ED2BA8}"/>
              </a:ext>
            </a:extLst>
          </p:cNvPr>
          <p:cNvSpPr/>
          <p:nvPr/>
        </p:nvSpPr>
        <p:spPr>
          <a:xfrm>
            <a:off x="1186954" y="1250452"/>
            <a:ext cx="9819967" cy="646820"/>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3600" b="1" dirty="0">
                <a:solidFill>
                  <a:schemeClr val="tx1"/>
                </a:solidFill>
                <a:latin typeface="Arial" panose="020B0604020202020204" pitchFamily="34" charset="0"/>
                <a:ea typeface="Calibri"/>
                <a:cs typeface="Arial" panose="020B0604020202020204" pitchFamily="34" charset="0"/>
              </a:rPr>
              <a:t>EQ5DL Pre and Post Outcome Scores</a:t>
            </a:r>
          </a:p>
        </p:txBody>
      </p:sp>
      <p:pic>
        <p:nvPicPr>
          <p:cNvPr id="5" name="Picture 4" descr="A close-up of a logo&#10;&#10;Description automatically generated">
            <a:extLst>
              <a:ext uri="{FF2B5EF4-FFF2-40B4-BE49-F238E27FC236}">
                <a16:creationId xmlns:a16="http://schemas.microsoft.com/office/drawing/2014/main" id="{5D32952B-1726-CCDD-B7E1-3187CD356A76}"/>
              </a:ext>
            </a:extLst>
          </p:cNvPr>
          <p:cNvPicPr>
            <a:picLocks noChangeAspect="1"/>
          </p:cNvPicPr>
          <p:nvPr/>
        </p:nvPicPr>
        <p:blipFill>
          <a:blip r:embed="rId2"/>
          <a:stretch>
            <a:fillRect/>
          </a:stretch>
        </p:blipFill>
        <p:spPr>
          <a:xfrm>
            <a:off x="4313" y="5481"/>
            <a:ext cx="3671978" cy="1239868"/>
          </a:xfrm>
          <a:prstGeom prst="rect">
            <a:avLst/>
          </a:prstGeom>
        </p:spPr>
      </p:pic>
      <p:pic>
        <p:nvPicPr>
          <p:cNvPr id="6" name="Picture 5" descr="A close-up of a sign&#10;&#10;Description automatically generated">
            <a:extLst>
              <a:ext uri="{FF2B5EF4-FFF2-40B4-BE49-F238E27FC236}">
                <a16:creationId xmlns:a16="http://schemas.microsoft.com/office/drawing/2014/main" id="{9D8F8ABF-4BA4-3445-4831-3DE910F96E80}"/>
              </a:ext>
            </a:extLst>
          </p:cNvPr>
          <p:cNvPicPr>
            <a:picLocks noChangeAspect="1"/>
          </p:cNvPicPr>
          <p:nvPr/>
        </p:nvPicPr>
        <p:blipFill>
          <a:blip r:embed="rId3"/>
          <a:stretch>
            <a:fillRect/>
          </a:stretch>
        </p:blipFill>
        <p:spPr>
          <a:xfrm>
            <a:off x="8745744" y="85186"/>
            <a:ext cx="3298168" cy="1080459"/>
          </a:xfrm>
          <a:prstGeom prst="rect">
            <a:avLst/>
          </a:prstGeom>
        </p:spPr>
      </p:pic>
      <p:pic>
        <p:nvPicPr>
          <p:cNvPr id="2" name="Picture 1" descr="A graph with numbers and text&#10;&#10;Description automatically generated">
            <a:extLst>
              <a:ext uri="{FF2B5EF4-FFF2-40B4-BE49-F238E27FC236}">
                <a16:creationId xmlns:a16="http://schemas.microsoft.com/office/drawing/2014/main" id="{000E8E88-04B3-96CC-EA80-6EE5568EEBC0}"/>
              </a:ext>
            </a:extLst>
          </p:cNvPr>
          <p:cNvPicPr>
            <a:picLocks noChangeAspect="1"/>
          </p:cNvPicPr>
          <p:nvPr/>
        </p:nvPicPr>
        <p:blipFill>
          <a:blip r:embed="rId4"/>
          <a:stretch>
            <a:fillRect/>
          </a:stretch>
        </p:blipFill>
        <p:spPr>
          <a:xfrm>
            <a:off x="81771" y="2004564"/>
            <a:ext cx="6406911" cy="3984685"/>
          </a:xfrm>
          <a:prstGeom prst="rect">
            <a:avLst/>
          </a:prstGeom>
        </p:spPr>
      </p:pic>
      <p:pic>
        <p:nvPicPr>
          <p:cNvPr id="3" name="Picture 2">
            <a:extLst>
              <a:ext uri="{FF2B5EF4-FFF2-40B4-BE49-F238E27FC236}">
                <a16:creationId xmlns:a16="http://schemas.microsoft.com/office/drawing/2014/main" id="{9C3E259C-3E91-61C2-E155-E2E3E6C68903}"/>
              </a:ext>
            </a:extLst>
          </p:cNvPr>
          <p:cNvPicPr>
            <a:picLocks noChangeAspect="1"/>
          </p:cNvPicPr>
          <p:nvPr/>
        </p:nvPicPr>
        <p:blipFill>
          <a:blip r:embed="rId5"/>
          <a:stretch>
            <a:fillRect/>
          </a:stretch>
        </p:blipFill>
        <p:spPr>
          <a:xfrm>
            <a:off x="6377795" y="2011032"/>
            <a:ext cx="5532409" cy="4000502"/>
          </a:xfrm>
          <a:prstGeom prst="rect">
            <a:avLst/>
          </a:prstGeom>
        </p:spPr>
      </p:pic>
    </p:spTree>
    <p:extLst>
      <p:ext uri="{BB962C8B-B14F-4D97-AF65-F5344CB8AC3E}">
        <p14:creationId xmlns:p14="http://schemas.microsoft.com/office/powerpoint/2010/main" val="38970179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1d0bafc6-86fe-4c88-8f3c-e0496537464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89A38509AB74C459A59FEED456D282D" ma:contentTypeVersion="17" ma:contentTypeDescription="Create a new document." ma:contentTypeScope="" ma:versionID="395fa5f021929d48a35918d5e7b78c5c">
  <xsd:schema xmlns:xsd="http://www.w3.org/2001/XMLSchema" xmlns:xs="http://www.w3.org/2001/XMLSchema" xmlns:p="http://schemas.microsoft.com/office/2006/metadata/properties" xmlns:ns3="1d0bafc6-86fe-4c88-8f3c-e0496537464d" xmlns:ns4="71e02f92-f1f1-4089-9b78-0fe9c0d669ad" targetNamespace="http://schemas.microsoft.com/office/2006/metadata/properties" ma:root="true" ma:fieldsID="b0b343552b734e75f2ca42f72aedde71" ns3:_="" ns4:_="">
    <xsd:import namespace="1d0bafc6-86fe-4c88-8f3c-e0496537464d"/>
    <xsd:import namespace="71e02f92-f1f1-4089-9b78-0fe9c0d669ad"/>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0bafc6-86fe-4c88-8f3c-e049653746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1e02f92-f1f1-4089-9b78-0fe9c0d669a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FE8B25B-01FB-4C7D-81CD-748E8C73A206}">
  <ds:schemaRefs>
    <ds:schemaRef ds:uri="http://www.w3.org/XML/1998/namespace"/>
    <ds:schemaRef ds:uri="http://purl.org/dc/dcmitype/"/>
    <ds:schemaRef ds:uri="http://schemas.microsoft.com/office/2006/documentManagement/types"/>
    <ds:schemaRef ds:uri="http://purl.org/dc/elements/1.1/"/>
    <ds:schemaRef ds:uri="http://purl.org/dc/terms/"/>
    <ds:schemaRef ds:uri="71e02f92-f1f1-4089-9b78-0fe9c0d669ad"/>
    <ds:schemaRef ds:uri="http://schemas.microsoft.com/office/2006/metadata/properties"/>
    <ds:schemaRef ds:uri="http://schemas.microsoft.com/office/infopath/2007/PartnerControls"/>
    <ds:schemaRef ds:uri="http://schemas.openxmlformats.org/package/2006/metadata/core-properties"/>
    <ds:schemaRef ds:uri="1d0bafc6-86fe-4c88-8f3c-e0496537464d"/>
  </ds:schemaRefs>
</ds:datastoreItem>
</file>

<file path=customXml/itemProps2.xml><?xml version="1.0" encoding="utf-8"?>
<ds:datastoreItem xmlns:ds="http://schemas.openxmlformats.org/officeDocument/2006/customXml" ds:itemID="{EDDD1656-1E19-4E93-A2B4-A8BFF60C68BE}">
  <ds:schemaRefs>
    <ds:schemaRef ds:uri="http://schemas.microsoft.com/sharepoint/v3/contenttype/forms"/>
  </ds:schemaRefs>
</ds:datastoreItem>
</file>

<file path=customXml/itemProps3.xml><?xml version="1.0" encoding="utf-8"?>
<ds:datastoreItem xmlns:ds="http://schemas.openxmlformats.org/officeDocument/2006/customXml" ds:itemID="{131C251D-179C-48AB-A566-14D88405A4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0bafc6-86fe-4c88-8f3c-e0496537464d"/>
    <ds:schemaRef ds:uri="71e02f92-f1f1-4089-9b78-0fe9c0d669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12075</TotalTime>
  <Words>1839</Words>
  <Application>Microsoft Office PowerPoint</Application>
  <PresentationFormat>Widescreen</PresentationFormat>
  <Paragraphs>144</Paragraphs>
  <Slides>14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Supporting Staff Resilience &amp; Wellbeing </vt:lpstr>
      <vt:lpstr>PowerPoint Presentation</vt:lpstr>
      <vt:lpstr>People Strategy 2024-2029; supporting the 10 year vision of a high quality organisation</vt:lpstr>
      <vt:lpstr>Workforce sickness absence data  Recent review of the Data suggests the need for targeted interventions as highest % mental health in 51-55 age group (17%) and highest back problems and ‘other MSk’ in 56-60 age group (43%) </vt:lpstr>
      <vt:lpstr>Current pressures undermining staff wellbeing/ resilience</vt:lpstr>
      <vt:lpstr>Social Partnership Duty</vt:lpstr>
      <vt:lpstr>Our Staff Wellbeing Services supporting physical and mental health  </vt:lpstr>
      <vt:lpstr>Our Occupational Health Service supporting physical and mental health  </vt:lpstr>
      <vt:lpstr>PowerPoint Presentation</vt:lpstr>
      <vt:lpstr>PowerPoint Presentation</vt:lpstr>
      <vt:lpstr> Current focus on  areas of high absence - examples of current initiatives to support the wellbeing of our staff  </vt:lpstr>
      <vt:lpstr>Outcomes from Wellbeing Service to demonstrate effectiveness </vt:lpstr>
      <vt:lpstr>Conclusion</vt:lpstr>
      <vt:lpstr>Recommendations/Actions</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Dunning (Swansea Bay UHB - Staff Health &amp; Wellbeing)</dc:creator>
  <cp:lastModifiedBy>Sarah Jenkins (Swansea Bay UHB - Workforce)</cp:lastModifiedBy>
  <cp:revision>144</cp:revision>
  <dcterms:created xsi:type="dcterms:W3CDTF">2023-02-22T09:15:34Z</dcterms:created>
  <dcterms:modified xsi:type="dcterms:W3CDTF">2024-03-08T09:42:44Z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0x010100089A38509AB74C459A59FEED456D282D</vt:lpwstr>
  </property>
</Properties>
</file>