
<file path=[Content_Types].xml><?xml version="1.0" encoding="utf-8"?>
<Types xmlns="http://schemas.openxmlformats.org/package/2006/content-types">
  <Default Extension="png" ContentType="image/png"/>
  <Default Extension="jfif" ContentType="image/jpe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2" r:id="rId3"/>
  </p:sldMasterIdLst>
  <p:notesMasterIdLst>
    <p:notesMasterId r:id="rId70"/>
  </p:notesMasterIdLst>
  <p:sldIdLst>
    <p:sldId id="258" r:id="rId4"/>
    <p:sldId id="286" r:id="rId5"/>
    <p:sldId id="283" r:id="rId6"/>
    <p:sldId id="393" r:id="rId7"/>
    <p:sldId id="440" r:id="rId8"/>
    <p:sldId id="289" r:id="rId9"/>
    <p:sldId id="257" r:id="rId10"/>
    <p:sldId id="291" r:id="rId11"/>
    <p:sldId id="357" r:id="rId12"/>
    <p:sldId id="396" r:id="rId13"/>
    <p:sldId id="397" r:id="rId14"/>
    <p:sldId id="358" r:id="rId15"/>
    <p:sldId id="296" r:id="rId16"/>
    <p:sldId id="297" r:id="rId17"/>
    <p:sldId id="417" r:id="rId18"/>
    <p:sldId id="298" r:id="rId19"/>
    <p:sldId id="300" r:id="rId20"/>
    <p:sldId id="451" r:id="rId21"/>
    <p:sldId id="279" r:id="rId22"/>
    <p:sldId id="419" r:id="rId23"/>
    <p:sldId id="441" r:id="rId24"/>
    <p:sldId id="359" r:id="rId25"/>
    <p:sldId id="420" r:id="rId26"/>
    <p:sldId id="421" r:id="rId27"/>
    <p:sldId id="316" r:id="rId28"/>
    <p:sldId id="422" r:id="rId29"/>
    <p:sldId id="423" r:id="rId30"/>
    <p:sldId id="305" r:id="rId31"/>
    <p:sldId id="424" r:id="rId32"/>
    <p:sldId id="318" r:id="rId33"/>
    <p:sldId id="425" r:id="rId34"/>
    <p:sldId id="426" r:id="rId35"/>
    <p:sldId id="427" r:id="rId36"/>
    <p:sldId id="322" r:id="rId37"/>
    <p:sldId id="430" r:id="rId38"/>
    <p:sldId id="324" r:id="rId39"/>
    <p:sldId id="432" r:id="rId40"/>
    <p:sldId id="433" r:id="rId41"/>
    <p:sldId id="447" r:id="rId42"/>
    <p:sldId id="435" r:id="rId43"/>
    <p:sldId id="437" r:id="rId44"/>
    <p:sldId id="406" r:id="rId45"/>
    <p:sldId id="330" r:id="rId46"/>
    <p:sldId id="407" r:id="rId47"/>
    <p:sldId id="409" r:id="rId48"/>
    <p:sldId id="416" r:id="rId49"/>
    <p:sldId id="259" r:id="rId50"/>
    <p:sldId id="337" r:id="rId51"/>
    <p:sldId id="312" r:id="rId52"/>
    <p:sldId id="338" r:id="rId53"/>
    <p:sldId id="412" r:id="rId54"/>
    <p:sldId id="438" r:id="rId55"/>
    <p:sldId id="439" r:id="rId56"/>
    <p:sldId id="414" r:id="rId57"/>
    <p:sldId id="413" r:id="rId58"/>
    <p:sldId id="444" r:id="rId59"/>
    <p:sldId id="445" r:id="rId60"/>
    <p:sldId id="446" r:id="rId61"/>
    <p:sldId id="377" r:id="rId62"/>
    <p:sldId id="388" r:id="rId63"/>
    <p:sldId id="448" r:id="rId64"/>
    <p:sldId id="449" r:id="rId65"/>
    <p:sldId id="450" r:id="rId66"/>
    <p:sldId id="352" r:id="rId67"/>
    <p:sldId id="442" r:id="rId68"/>
    <p:sldId id="353" r:id="rId6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2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th Tovey (Swansea Bay UHB - Strategy)" initials="RT(BU-S" lastIdx="4" clrIdx="0">
    <p:extLst>
      <p:ext uri="{19B8F6BF-5375-455C-9EA6-DF929625EA0E}">
        <p15:presenceInfo xmlns:p15="http://schemas.microsoft.com/office/powerpoint/2012/main" userId="S-1-5-21-978635462-3828570294-627434887-2610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F355E"/>
    <a:srgbClr val="FFDC53"/>
    <a:srgbClr val="9E4ECA"/>
    <a:srgbClr val="7EB0DE"/>
    <a:srgbClr val="0099CC"/>
    <a:srgbClr val="00C466"/>
    <a:srgbClr val="A350CF"/>
    <a:srgbClr val="D53838"/>
    <a:srgbClr val="203661"/>
    <a:srgbClr val="A350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93" autoAdjust="0"/>
    <p:restoredTop sz="94660"/>
  </p:normalViewPr>
  <p:slideViewPr>
    <p:cSldViewPr snapToGrid="0">
      <p:cViewPr varScale="1">
        <p:scale>
          <a:sx n="44" d="100"/>
          <a:sy n="44" d="100"/>
        </p:scale>
        <p:origin x="54" y="696"/>
      </p:cViewPr>
      <p:guideLst>
        <p:guide orient="horz" pos="1729"/>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 Type="http://schemas.openxmlformats.org/officeDocument/2006/relationships/slide" Target="slides/slide4.xml"/><Relationship Id="rId71"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E650BC-5E47-449E-8F10-A24FCEF2A6AB}" type="doc">
      <dgm:prSet loTypeId="urn:microsoft.com/office/officeart/2005/8/layout/pyramid1" loCatId="pyramid" qsTypeId="urn:microsoft.com/office/officeart/2005/8/quickstyle/simple1" qsCatId="simple" csTypeId="urn:microsoft.com/office/officeart/2005/8/colors/accent1_2" csCatId="accent1" phldr="1"/>
      <dgm:spPr/>
    </dgm:pt>
    <dgm:pt modelId="{34ED46D0-15E1-4A1C-8FE2-BB71BB2FEB88}">
      <dgm:prSet phldrT="[Text]" custT="1"/>
      <dgm:spPr>
        <a:solidFill>
          <a:srgbClr val="008080"/>
        </a:solidFill>
        <a:ln w="57150">
          <a:solidFill>
            <a:schemeClr val="bg1"/>
          </a:solidFill>
        </a:ln>
      </dgm:spPr>
      <dgm:t>
        <a:bodyPr/>
        <a:lstStyle/>
        <a:p>
          <a:endParaRPr lang="en-US" sz="1100" b="1" dirty="0"/>
        </a:p>
      </dgm:t>
    </dgm:pt>
    <dgm:pt modelId="{7C87DD6C-F3F4-46BA-AE2A-A80527DB6236}" type="parTrans" cxnId="{DB4D2906-8C34-463F-99E3-58FB3E4B01C5}">
      <dgm:prSet/>
      <dgm:spPr/>
      <dgm:t>
        <a:bodyPr/>
        <a:lstStyle/>
        <a:p>
          <a:endParaRPr lang="en-US"/>
        </a:p>
      </dgm:t>
    </dgm:pt>
    <dgm:pt modelId="{CA9EA405-5C95-4ACA-A617-5F0383F1DD84}" type="sibTrans" cxnId="{DB4D2906-8C34-463F-99E3-58FB3E4B01C5}">
      <dgm:prSet/>
      <dgm:spPr/>
      <dgm:t>
        <a:bodyPr/>
        <a:lstStyle/>
        <a:p>
          <a:endParaRPr lang="en-US"/>
        </a:p>
      </dgm:t>
    </dgm:pt>
    <dgm:pt modelId="{7792736D-D285-4DE1-BDB6-BEF82F1807CA}">
      <dgm:prSet phldrT="[Text]" custT="1"/>
      <dgm:spPr>
        <a:solidFill>
          <a:srgbClr val="0066CC"/>
        </a:solidFill>
        <a:ln w="57150">
          <a:solidFill>
            <a:schemeClr val="bg1"/>
          </a:solidFill>
        </a:ln>
      </dgm:spPr>
      <dgm:t>
        <a:bodyPr/>
        <a:lstStyle/>
        <a:p>
          <a:endParaRPr lang="en-US" sz="1100" b="1" dirty="0"/>
        </a:p>
      </dgm:t>
    </dgm:pt>
    <dgm:pt modelId="{1E0861DB-F43D-4230-A4DC-4705889BDF4E}" type="parTrans" cxnId="{5CE44364-1BA2-4682-975F-134CC7EA8A18}">
      <dgm:prSet/>
      <dgm:spPr/>
      <dgm:t>
        <a:bodyPr/>
        <a:lstStyle/>
        <a:p>
          <a:endParaRPr lang="en-US"/>
        </a:p>
      </dgm:t>
    </dgm:pt>
    <dgm:pt modelId="{EAFA9D65-4D76-4189-85A6-3A90B5C85D7C}" type="sibTrans" cxnId="{5CE44364-1BA2-4682-975F-134CC7EA8A18}">
      <dgm:prSet/>
      <dgm:spPr/>
      <dgm:t>
        <a:bodyPr/>
        <a:lstStyle/>
        <a:p>
          <a:endParaRPr lang="en-US"/>
        </a:p>
      </dgm:t>
    </dgm:pt>
    <dgm:pt modelId="{4AF28726-6A10-49AE-A36C-018040E82CC6}">
      <dgm:prSet phldrT="[Text]" custT="1"/>
      <dgm:spPr>
        <a:solidFill>
          <a:srgbClr val="3399FF"/>
        </a:solidFill>
        <a:ln w="57150">
          <a:solidFill>
            <a:schemeClr val="bg1"/>
          </a:solidFill>
        </a:ln>
      </dgm:spPr>
      <dgm:t>
        <a:bodyPr/>
        <a:lstStyle/>
        <a:p>
          <a:endParaRPr lang="en-US" sz="1100" b="1" dirty="0"/>
        </a:p>
      </dgm:t>
    </dgm:pt>
    <dgm:pt modelId="{FBEF730B-5A26-42CA-8A4C-AA5813771F33}" type="parTrans" cxnId="{EBB3FEC8-6FF9-4649-8003-0A13B2A109F4}">
      <dgm:prSet/>
      <dgm:spPr/>
      <dgm:t>
        <a:bodyPr/>
        <a:lstStyle/>
        <a:p>
          <a:endParaRPr lang="en-US"/>
        </a:p>
      </dgm:t>
    </dgm:pt>
    <dgm:pt modelId="{B5EB5C4C-B806-468E-8D55-4D31107F1FBD}" type="sibTrans" cxnId="{EBB3FEC8-6FF9-4649-8003-0A13B2A109F4}">
      <dgm:prSet/>
      <dgm:spPr/>
      <dgm:t>
        <a:bodyPr/>
        <a:lstStyle/>
        <a:p>
          <a:endParaRPr lang="en-US"/>
        </a:p>
      </dgm:t>
    </dgm:pt>
    <dgm:pt modelId="{7FD0059B-C7BF-437F-9FFF-8A1ECBFB9E16}">
      <dgm:prSet phldrT="[Text]"/>
      <dgm:spPr>
        <a:solidFill>
          <a:srgbClr val="6699FF"/>
        </a:solidFill>
        <a:ln w="57150">
          <a:noFill/>
        </a:ln>
      </dgm:spPr>
      <dgm:t>
        <a:bodyPr/>
        <a:lstStyle/>
        <a:p>
          <a:endParaRPr lang="en-US" b="1" dirty="0"/>
        </a:p>
      </dgm:t>
    </dgm:pt>
    <dgm:pt modelId="{A8F48B39-04C5-4501-91A2-03B1712353A4}" type="parTrans" cxnId="{D83DFDBE-E85B-4F80-B6A2-58DA1C40FEE8}">
      <dgm:prSet/>
      <dgm:spPr/>
      <dgm:t>
        <a:bodyPr/>
        <a:lstStyle/>
        <a:p>
          <a:endParaRPr lang="en-US"/>
        </a:p>
      </dgm:t>
    </dgm:pt>
    <dgm:pt modelId="{BA6723A0-E69B-4BBE-BB5C-0944F141FE0C}" type="sibTrans" cxnId="{D83DFDBE-E85B-4F80-B6A2-58DA1C40FEE8}">
      <dgm:prSet/>
      <dgm:spPr/>
      <dgm:t>
        <a:bodyPr/>
        <a:lstStyle/>
        <a:p>
          <a:endParaRPr lang="en-US"/>
        </a:p>
      </dgm:t>
    </dgm:pt>
    <dgm:pt modelId="{89E8E134-B4F1-4821-ABA8-38C29FE8062A}">
      <dgm:prSet/>
      <dgm:spPr>
        <a:solidFill>
          <a:srgbClr val="66CCFF"/>
        </a:solidFill>
      </dgm:spPr>
      <dgm:t>
        <a:bodyPr/>
        <a:lstStyle/>
        <a:p>
          <a:endParaRPr lang="en-GB"/>
        </a:p>
      </dgm:t>
    </dgm:pt>
    <dgm:pt modelId="{4D1D36FF-72CA-4B45-92E4-E7180AEB6106}" type="parTrans" cxnId="{EA361DB7-3C4B-470F-826C-0C06178EFA94}">
      <dgm:prSet/>
      <dgm:spPr/>
      <dgm:t>
        <a:bodyPr/>
        <a:lstStyle/>
        <a:p>
          <a:endParaRPr lang="en-GB"/>
        </a:p>
      </dgm:t>
    </dgm:pt>
    <dgm:pt modelId="{E9CF3DB6-A0C9-4A1E-8501-A2459423487E}" type="sibTrans" cxnId="{EA361DB7-3C4B-470F-826C-0C06178EFA94}">
      <dgm:prSet/>
      <dgm:spPr/>
      <dgm:t>
        <a:bodyPr/>
        <a:lstStyle/>
        <a:p>
          <a:endParaRPr lang="en-GB"/>
        </a:p>
      </dgm:t>
    </dgm:pt>
    <dgm:pt modelId="{6CEC9878-434B-40CB-873F-A099BE5F2CF1}" type="pres">
      <dgm:prSet presAssocID="{31E650BC-5E47-449E-8F10-A24FCEF2A6AB}" presName="Name0" presStyleCnt="0">
        <dgm:presLayoutVars>
          <dgm:dir/>
          <dgm:animLvl val="lvl"/>
          <dgm:resizeHandles val="exact"/>
        </dgm:presLayoutVars>
      </dgm:prSet>
      <dgm:spPr/>
    </dgm:pt>
    <dgm:pt modelId="{60FC4B38-AD5E-448F-964F-888DD38AEB55}" type="pres">
      <dgm:prSet presAssocID="{34ED46D0-15E1-4A1C-8FE2-BB71BB2FEB88}" presName="Name8" presStyleCnt="0"/>
      <dgm:spPr/>
    </dgm:pt>
    <dgm:pt modelId="{2EC24A51-910B-49E6-8F26-6395D55B4BEC}" type="pres">
      <dgm:prSet presAssocID="{34ED46D0-15E1-4A1C-8FE2-BB71BB2FEB88}" presName="level" presStyleLbl="node1" presStyleIdx="0" presStyleCnt="5">
        <dgm:presLayoutVars>
          <dgm:chMax val="1"/>
          <dgm:bulletEnabled val="1"/>
        </dgm:presLayoutVars>
      </dgm:prSet>
      <dgm:spPr/>
      <dgm:t>
        <a:bodyPr/>
        <a:lstStyle/>
        <a:p>
          <a:endParaRPr lang="en-US"/>
        </a:p>
      </dgm:t>
    </dgm:pt>
    <dgm:pt modelId="{9704E4CC-1D5D-428D-B93A-7E57A55B996E}" type="pres">
      <dgm:prSet presAssocID="{34ED46D0-15E1-4A1C-8FE2-BB71BB2FEB88}" presName="levelTx" presStyleLbl="revTx" presStyleIdx="0" presStyleCnt="0">
        <dgm:presLayoutVars>
          <dgm:chMax val="1"/>
          <dgm:bulletEnabled val="1"/>
        </dgm:presLayoutVars>
      </dgm:prSet>
      <dgm:spPr/>
      <dgm:t>
        <a:bodyPr/>
        <a:lstStyle/>
        <a:p>
          <a:endParaRPr lang="en-US"/>
        </a:p>
      </dgm:t>
    </dgm:pt>
    <dgm:pt modelId="{4179C9B7-1CAC-4507-919B-C4DA92E7C691}" type="pres">
      <dgm:prSet presAssocID="{7792736D-D285-4DE1-BDB6-BEF82F1807CA}" presName="Name8" presStyleCnt="0"/>
      <dgm:spPr/>
    </dgm:pt>
    <dgm:pt modelId="{BAF7A223-CC86-4FEE-B606-5EE05477CFD7}" type="pres">
      <dgm:prSet presAssocID="{7792736D-D285-4DE1-BDB6-BEF82F1807CA}" presName="level" presStyleLbl="node1" presStyleIdx="1" presStyleCnt="5">
        <dgm:presLayoutVars>
          <dgm:chMax val="1"/>
          <dgm:bulletEnabled val="1"/>
        </dgm:presLayoutVars>
      </dgm:prSet>
      <dgm:spPr/>
      <dgm:t>
        <a:bodyPr/>
        <a:lstStyle/>
        <a:p>
          <a:endParaRPr lang="en-US"/>
        </a:p>
      </dgm:t>
    </dgm:pt>
    <dgm:pt modelId="{91F65EB7-B3C2-45A1-853E-775E4C10D358}" type="pres">
      <dgm:prSet presAssocID="{7792736D-D285-4DE1-BDB6-BEF82F1807CA}" presName="levelTx" presStyleLbl="revTx" presStyleIdx="0" presStyleCnt="0">
        <dgm:presLayoutVars>
          <dgm:chMax val="1"/>
          <dgm:bulletEnabled val="1"/>
        </dgm:presLayoutVars>
      </dgm:prSet>
      <dgm:spPr/>
      <dgm:t>
        <a:bodyPr/>
        <a:lstStyle/>
        <a:p>
          <a:endParaRPr lang="en-US"/>
        </a:p>
      </dgm:t>
    </dgm:pt>
    <dgm:pt modelId="{D01740A6-FC9D-4003-B152-87FB04C4FD0D}" type="pres">
      <dgm:prSet presAssocID="{4AF28726-6A10-49AE-A36C-018040E82CC6}" presName="Name8" presStyleCnt="0"/>
      <dgm:spPr/>
    </dgm:pt>
    <dgm:pt modelId="{41B1E814-CF7B-4C25-BB82-472A8235F79A}" type="pres">
      <dgm:prSet presAssocID="{4AF28726-6A10-49AE-A36C-018040E82CC6}" presName="level" presStyleLbl="node1" presStyleIdx="2" presStyleCnt="5">
        <dgm:presLayoutVars>
          <dgm:chMax val="1"/>
          <dgm:bulletEnabled val="1"/>
        </dgm:presLayoutVars>
      </dgm:prSet>
      <dgm:spPr/>
      <dgm:t>
        <a:bodyPr/>
        <a:lstStyle/>
        <a:p>
          <a:endParaRPr lang="en-US"/>
        </a:p>
      </dgm:t>
    </dgm:pt>
    <dgm:pt modelId="{8C4C1BF7-6D58-4180-AB20-77BCA393630B}" type="pres">
      <dgm:prSet presAssocID="{4AF28726-6A10-49AE-A36C-018040E82CC6}" presName="levelTx" presStyleLbl="revTx" presStyleIdx="0" presStyleCnt="0">
        <dgm:presLayoutVars>
          <dgm:chMax val="1"/>
          <dgm:bulletEnabled val="1"/>
        </dgm:presLayoutVars>
      </dgm:prSet>
      <dgm:spPr/>
      <dgm:t>
        <a:bodyPr/>
        <a:lstStyle/>
        <a:p>
          <a:endParaRPr lang="en-US"/>
        </a:p>
      </dgm:t>
    </dgm:pt>
    <dgm:pt modelId="{27110879-FFBE-466B-9377-37511C35D0F6}" type="pres">
      <dgm:prSet presAssocID="{89E8E134-B4F1-4821-ABA8-38C29FE8062A}" presName="Name8" presStyleCnt="0"/>
      <dgm:spPr/>
    </dgm:pt>
    <dgm:pt modelId="{7E8F9EC9-B6F3-4591-BAE6-9AC9A3FE67F3}" type="pres">
      <dgm:prSet presAssocID="{89E8E134-B4F1-4821-ABA8-38C29FE8062A}" presName="level" presStyleLbl="node1" presStyleIdx="3" presStyleCnt="5">
        <dgm:presLayoutVars>
          <dgm:chMax val="1"/>
          <dgm:bulletEnabled val="1"/>
        </dgm:presLayoutVars>
      </dgm:prSet>
      <dgm:spPr/>
      <dgm:t>
        <a:bodyPr/>
        <a:lstStyle/>
        <a:p>
          <a:endParaRPr lang="en-US"/>
        </a:p>
      </dgm:t>
    </dgm:pt>
    <dgm:pt modelId="{F846CC89-8A82-4199-B341-8DDEF020E534}" type="pres">
      <dgm:prSet presAssocID="{89E8E134-B4F1-4821-ABA8-38C29FE8062A}" presName="levelTx" presStyleLbl="revTx" presStyleIdx="0" presStyleCnt="0">
        <dgm:presLayoutVars>
          <dgm:chMax val="1"/>
          <dgm:bulletEnabled val="1"/>
        </dgm:presLayoutVars>
      </dgm:prSet>
      <dgm:spPr/>
      <dgm:t>
        <a:bodyPr/>
        <a:lstStyle/>
        <a:p>
          <a:endParaRPr lang="en-US"/>
        </a:p>
      </dgm:t>
    </dgm:pt>
    <dgm:pt modelId="{3359B315-6A19-46CC-9624-7EA0F1F74900}" type="pres">
      <dgm:prSet presAssocID="{7FD0059B-C7BF-437F-9FFF-8A1ECBFB9E16}" presName="Name8" presStyleCnt="0"/>
      <dgm:spPr/>
    </dgm:pt>
    <dgm:pt modelId="{48B6A07E-A96D-437E-A3C7-755BA594B879}" type="pres">
      <dgm:prSet presAssocID="{7FD0059B-C7BF-437F-9FFF-8A1ECBFB9E16}" presName="level" presStyleLbl="node1" presStyleIdx="4" presStyleCnt="5">
        <dgm:presLayoutVars>
          <dgm:chMax val="1"/>
          <dgm:bulletEnabled val="1"/>
        </dgm:presLayoutVars>
      </dgm:prSet>
      <dgm:spPr/>
      <dgm:t>
        <a:bodyPr/>
        <a:lstStyle/>
        <a:p>
          <a:endParaRPr lang="en-US"/>
        </a:p>
      </dgm:t>
    </dgm:pt>
    <dgm:pt modelId="{3F994333-6DAA-48C9-AE81-FFCCF95E13EE}" type="pres">
      <dgm:prSet presAssocID="{7FD0059B-C7BF-437F-9FFF-8A1ECBFB9E16}" presName="levelTx" presStyleLbl="revTx" presStyleIdx="0" presStyleCnt="0">
        <dgm:presLayoutVars>
          <dgm:chMax val="1"/>
          <dgm:bulletEnabled val="1"/>
        </dgm:presLayoutVars>
      </dgm:prSet>
      <dgm:spPr/>
      <dgm:t>
        <a:bodyPr/>
        <a:lstStyle/>
        <a:p>
          <a:endParaRPr lang="en-US"/>
        </a:p>
      </dgm:t>
    </dgm:pt>
  </dgm:ptLst>
  <dgm:cxnLst>
    <dgm:cxn modelId="{97EF6E56-E9A6-4B25-BCE5-974021A0E9A2}" type="presOf" srcId="{34ED46D0-15E1-4A1C-8FE2-BB71BB2FEB88}" destId="{9704E4CC-1D5D-428D-B93A-7E57A55B996E}" srcOrd="1" destOrd="0" presId="urn:microsoft.com/office/officeart/2005/8/layout/pyramid1"/>
    <dgm:cxn modelId="{D83DFDBE-E85B-4F80-B6A2-58DA1C40FEE8}" srcId="{31E650BC-5E47-449E-8F10-A24FCEF2A6AB}" destId="{7FD0059B-C7BF-437F-9FFF-8A1ECBFB9E16}" srcOrd="4" destOrd="0" parTransId="{A8F48B39-04C5-4501-91A2-03B1712353A4}" sibTransId="{BA6723A0-E69B-4BBE-BB5C-0944F141FE0C}"/>
    <dgm:cxn modelId="{479C83AD-A11A-43AD-A8D7-604C9D66FC1E}" type="presOf" srcId="{7FD0059B-C7BF-437F-9FFF-8A1ECBFB9E16}" destId="{3F994333-6DAA-48C9-AE81-FFCCF95E13EE}" srcOrd="1" destOrd="0" presId="urn:microsoft.com/office/officeart/2005/8/layout/pyramid1"/>
    <dgm:cxn modelId="{CF5B2E95-3D45-45BF-9B08-F23805461DB3}" type="presOf" srcId="{7792736D-D285-4DE1-BDB6-BEF82F1807CA}" destId="{91F65EB7-B3C2-45A1-853E-775E4C10D358}" srcOrd="1" destOrd="0" presId="urn:microsoft.com/office/officeart/2005/8/layout/pyramid1"/>
    <dgm:cxn modelId="{200684A5-F236-4D69-B3C6-A1684B94942C}" type="presOf" srcId="{7FD0059B-C7BF-437F-9FFF-8A1ECBFB9E16}" destId="{48B6A07E-A96D-437E-A3C7-755BA594B879}" srcOrd="0" destOrd="0" presId="urn:microsoft.com/office/officeart/2005/8/layout/pyramid1"/>
    <dgm:cxn modelId="{5CE44364-1BA2-4682-975F-134CC7EA8A18}" srcId="{31E650BC-5E47-449E-8F10-A24FCEF2A6AB}" destId="{7792736D-D285-4DE1-BDB6-BEF82F1807CA}" srcOrd="1" destOrd="0" parTransId="{1E0861DB-F43D-4230-A4DC-4705889BDF4E}" sibTransId="{EAFA9D65-4D76-4189-85A6-3A90B5C85D7C}"/>
    <dgm:cxn modelId="{EA361DB7-3C4B-470F-826C-0C06178EFA94}" srcId="{31E650BC-5E47-449E-8F10-A24FCEF2A6AB}" destId="{89E8E134-B4F1-4821-ABA8-38C29FE8062A}" srcOrd="3" destOrd="0" parTransId="{4D1D36FF-72CA-4B45-92E4-E7180AEB6106}" sibTransId="{E9CF3DB6-A0C9-4A1E-8501-A2459423487E}"/>
    <dgm:cxn modelId="{12E6D593-01FA-4277-997B-0D2C0A7A84FB}" type="presOf" srcId="{4AF28726-6A10-49AE-A36C-018040E82CC6}" destId="{41B1E814-CF7B-4C25-BB82-472A8235F79A}" srcOrd="0" destOrd="0" presId="urn:microsoft.com/office/officeart/2005/8/layout/pyramid1"/>
    <dgm:cxn modelId="{D7745D30-CFAB-45F7-990B-1BDE80CBAC4C}" type="presOf" srcId="{7792736D-D285-4DE1-BDB6-BEF82F1807CA}" destId="{BAF7A223-CC86-4FEE-B606-5EE05477CFD7}" srcOrd="0" destOrd="0" presId="urn:microsoft.com/office/officeart/2005/8/layout/pyramid1"/>
    <dgm:cxn modelId="{28C32169-6FD0-46A9-9936-3A3B9B33B956}" type="presOf" srcId="{31E650BC-5E47-449E-8F10-A24FCEF2A6AB}" destId="{6CEC9878-434B-40CB-873F-A099BE5F2CF1}" srcOrd="0" destOrd="0" presId="urn:microsoft.com/office/officeart/2005/8/layout/pyramid1"/>
    <dgm:cxn modelId="{E8782667-FF28-48CD-B2D4-547F1FC8C28A}" type="presOf" srcId="{4AF28726-6A10-49AE-A36C-018040E82CC6}" destId="{8C4C1BF7-6D58-4180-AB20-77BCA393630B}" srcOrd="1" destOrd="0" presId="urn:microsoft.com/office/officeart/2005/8/layout/pyramid1"/>
    <dgm:cxn modelId="{DB4D2906-8C34-463F-99E3-58FB3E4B01C5}" srcId="{31E650BC-5E47-449E-8F10-A24FCEF2A6AB}" destId="{34ED46D0-15E1-4A1C-8FE2-BB71BB2FEB88}" srcOrd="0" destOrd="0" parTransId="{7C87DD6C-F3F4-46BA-AE2A-A80527DB6236}" sibTransId="{CA9EA405-5C95-4ACA-A617-5F0383F1DD84}"/>
    <dgm:cxn modelId="{8673EC7F-9672-42E1-8F8E-BF9FF2E95500}" type="presOf" srcId="{34ED46D0-15E1-4A1C-8FE2-BB71BB2FEB88}" destId="{2EC24A51-910B-49E6-8F26-6395D55B4BEC}" srcOrd="0" destOrd="0" presId="urn:microsoft.com/office/officeart/2005/8/layout/pyramid1"/>
    <dgm:cxn modelId="{EBB3FEC8-6FF9-4649-8003-0A13B2A109F4}" srcId="{31E650BC-5E47-449E-8F10-A24FCEF2A6AB}" destId="{4AF28726-6A10-49AE-A36C-018040E82CC6}" srcOrd="2" destOrd="0" parTransId="{FBEF730B-5A26-42CA-8A4C-AA5813771F33}" sibTransId="{B5EB5C4C-B806-468E-8D55-4D31107F1FBD}"/>
    <dgm:cxn modelId="{6A13FF46-A23C-4D29-9053-26720E975422}" type="presOf" srcId="{89E8E134-B4F1-4821-ABA8-38C29FE8062A}" destId="{F846CC89-8A82-4199-B341-8DDEF020E534}" srcOrd="1" destOrd="0" presId="urn:microsoft.com/office/officeart/2005/8/layout/pyramid1"/>
    <dgm:cxn modelId="{582B3EB0-F36E-4D65-859D-8075A21D51A9}" type="presOf" srcId="{89E8E134-B4F1-4821-ABA8-38C29FE8062A}" destId="{7E8F9EC9-B6F3-4591-BAE6-9AC9A3FE67F3}" srcOrd="0" destOrd="0" presId="urn:microsoft.com/office/officeart/2005/8/layout/pyramid1"/>
    <dgm:cxn modelId="{CB307363-CA82-425B-B28F-FB31A723B3D9}" type="presParOf" srcId="{6CEC9878-434B-40CB-873F-A099BE5F2CF1}" destId="{60FC4B38-AD5E-448F-964F-888DD38AEB55}" srcOrd="0" destOrd="0" presId="urn:microsoft.com/office/officeart/2005/8/layout/pyramid1"/>
    <dgm:cxn modelId="{93AE4F16-C736-4C51-A9F8-9D3F5306F1C1}" type="presParOf" srcId="{60FC4B38-AD5E-448F-964F-888DD38AEB55}" destId="{2EC24A51-910B-49E6-8F26-6395D55B4BEC}" srcOrd="0" destOrd="0" presId="urn:microsoft.com/office/officeart/2005/8/layout/pyramid1"/>
    <dgm:cxn modelId="{34233C9C-9C61-4282-8CE6-F516498D4C8A}" type="presParOf" srcId="{60FC4B38-AD5E-448F-964F-888DD38AEB55}" destId="{9704E4CC-1D5D-428D-B93A-7E57A55B996E}" srcOrd="1" destOrd="0" presId="urn:microsoft.com/office/officeart/2005/8/layout/pyramid1"/>
    <dgm:cxn modelId="{A7F0EB54-AA49-48DA-86FF-74CE7F65C326}" type="presParOf" srcId="{6CEC9878-434B-40CB-873F-A099BE5F2CF1}" destId="{4179C9B7-1CAC-4507-919B-C4DA92E7C691}" srcOrd="1" destOrd="0" presId="urn:microsoft.com/office/officeart/2005/8/layout/pyramid1"/>
    <dgm:cxn modelId="{279C573D-6BE7-4CAC-AFCB-6424CC1AB52A}" type="presParOf" srcId="{4179C9B7-1CAC-4507-919B-C4DA92E7C691}" destId="{BAF7A223-CC86-4FEE-B606-5EE05477CFD7}" srcOrd="0" destOrd="0" presId="urn:microsoft.com/office/officeart/2005/8/layout/pyramid1"/>
    <dgm:cxn modelId="{779A20DF-D7C1-4C4E-A291-FC810733C3CF}" type="presParOf" srcId="{4179C9B7-1CAC-4507-919B-C4DA92E7C691}" destId="{91F65EB7-B3C2-45A1-853E-775E4C10D358}" srcOrd="1" destOrd="0" presId="urn:microsoft.com/office/officeart/2005/8/layout/pyramid1"/>
    <dgm:cxn modelId="{B11BAD05-5ED7-42FA-89A0-3B449CD430CC}" type="presParOf" srcId="{6CEC9878-434B-40CB-873F-A099BE5F2CF1}" destId="{D01740A6-FC9D-4003-B152-87FB04C4FD0D}" srcOrd="2" destOrd="0" presId="urn:microsoft.com/office/officeart/2005/8/layout/pyramid1"/>
    <dgm:cxn modelId="{08AEB8D4-271C-495E-AA67-8BDFD812AC8E}" type="presParOf" srcId="{D01740A6-FC9D-4003-B152-87FB04C4FD0D}" destId="{41B1E814-CF7B-4C25-BB82-472A8235F79A}" srcOrd="0" destOrd="0" presId="urn:microsoft.com/office/officeart/2005/8/layout/pyramid1"/>
    <dgm:cxn modelId="{3A6049D1-22E5-46BD-ABB3-97FF9CE49011}" type="presParOf" srcId="{D01740A6-FC9D-4003-B152-87FB04C4FD0D}" destId="{8C4C1BF7-6D58-4180-AB20-77BCA393630B}" srcOrd="1" destOrd="0" presId="urn:microsoft.com/office/officeart/2005/8/layout/pyramid1"/>
    <dgm:cxn modelId="{A8BC4AE0-3E17-4D60-9C54-315F66A87CD1}" type="presParOf" srcId="{6CEC9878-434B-40CB-873F-A099BE5F2CF1}" destId="{27110879-FFBE-466B-9377-37511C35D0F6}" srcOrd="3" destOrd="0" presId="urn:microsoft.com/office/officeart/2005/8/layout/pyramid1"/>
    <dgm:cxn modelId="{975539A2-4A6B-4290-B4A2-0CBBEAB76372}" type="presParOf" srcId="{27110879-FFBE-466B-9377-37511C35D0F6}" destId="{7E8F9EC9-B6F3-4591-BAE6-9AC9A3FE67F3}" srcOrd="0" destOrd="0" presId="urn:microsoft.com/office/officeart/2005/8/layout/pyramid1"/>
    <dgm:cxn modelId="{55519A78-4308-4621-B8CF-9CA9CC25743A}" type="presParOf" srcId="{27110879-FFBE-466B-9377-37511C35D0F6}" destId="{F846CC89-8A82-4199-B341-8DDEF020E534}" srcOrd="1" destOrd="0" presId="urn:microsoft.com/office/officeart/2005/8/layout/pyramid1"/>
    <dgm:cxn modelId="{46C86C26-EE94-4822-9D43-F449B39FD8EF}" type="presParOf" srcId="{6CEC9878-434B-40CB-873F-A099BE5F2CF1}" destId="{3359B315-6A19-46CC-9624-7EA0F1F74900}" srcOrd="4" destOrd="0" presId="urn:microsoft.com/office/officeart/2005/8/layout/pyramid1"/>
    <dgm:cxn modelId="{98F9E811-20E2-498A-A423-28E86E835295}" type="presParOf" srcId="{3359B315-6A19-46CC-9624-7EA0F1F74900}" destId="{48B6A07E-A96D-437E-A3C7-755BA594B879}" srcOrd="0" destOrd="0" presId="urn:microsoft.com/office/officeart/2005/8/layout/pyramid1"/>
    <dgm:cxn modelId="{D25F9D45-89E7-4299-AF9F-44C179984453}" type="presParOf" srcId="{3359B315-6A19-46CC-9624-7EA0F1F74900}" destId="{3F994333-6DAA-48C9-AE81-FFCCF95E13EE}" srcOrd="1" destOrd="0" presId="urn:microsoft.com/office/officeart/2005/8/layout/pyramid1"/>
  </dgm:cxnLst>
  <dgm:bg/>
  <dgm:whole>
    <a:ln w="57150"/>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776A47A-74BF-43AC-A35D-66E818DA3EBC}"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4D04FC52-8F9D-42C8-835A-8EA68B977145}">
      <dgm:prSet phldrT="[Text]"/>
      <dgm:spPr>
        <a:ln>
          <a:solidFill>
            <a:schemeClr val="tx2"/>
          </a:solidFill>
        </a:ln>
      </dgm:spPr>
      <dgm:t>
        <a:bodyPr/>
        <a:lstStyle/>
        <a:p>
          <a:r>
            <a:rPr lang="en-US"/>
            <a:t>Optimising intervention</a:t>
          </a:r>
          <a:endParaRPr lang="en-US" dirty="0"/>
        </a:p>
      </dgm:t>
    </dgm:pt>
    <dgm:pt modelId="{2368CDFB-D4B8-4CAC-952D-2B72490CDE1A}" type="parTrans" cxnId="{EEB4AE17-4BE3-4C0A-BBAC-FC8F371EB893}">
      <dgm:prSet/>
      <dgm:spPr/>
      <dgm:t>
        <a:bodyPr/>
        <a:lstStyle/>
        <a:p>
          <a:endParaRPr lang="en-US"/>
        </a:p>
      </dgm:t>
    </dgm:pt>
    <dgm:pt modelId="{B0EF33F7-5118-41DD-8CB2-AE972065E876}" type="sibTrans" cxnId="{EEB4AE17-4BE3-4C0A-BBAC-FC8F371EB893}">
      <dgm:prSet/>
      <dgm:spPr/>
      <dgm:t>
        <a:bodyPr/>
        <a:lstStyle/>
        <a:p>
          <a:endParaRPr lang="en-US"/>
        </a:p>
      </dgm:t>
    </dgm:pt>
    <dgm:pt modelId="{F367E010-8A83-4946-B782-67FA4044177E}">
      <dgm:prSet phldrT="[Text]"/>
      <dgm:spPr/>
      <dgm:t>
        <a:bodyPr/>
        <a:lstStyle/>
        <a:p>
          <a:r>
            <a:rPr lang="en-US"/>
            <a:t>Supportive treatment</a:t>
          </a:r>
          <a:endParaRPr lang="en-US" dirty="0"/>
        </a:p>
      </dgm:t>
    </dgm:pt>
    <dgm:pt modelId="{D5549B36-ADF7-4455-8CE4-CBB0B4586636}" type="parTrans" cxnId="{F9E2A561-1C1A-40BE-818E-BA22AFBAB8F9}">
      <dgm:prSet/>
      <dgm:spPr/>
      <dgm:t>
        <a:bodyPr/>
        <a:lstStyle/>
        <a:p>
          <a:endParaRPr lang="en-US"/>
        </a:p>
      </dgm:t>
    </dgm:pt>
    <dgm:pt modelId="{31CB5747-0034-40BD-848D-2B1B6380FFAA}" type="sibTrans" cxnId="{F9E2A561-1C1A-40BE-818E-BA22AFBAB8F9}">
      <dgm:prSet/>
      <dgm:spPr/>
      <dgm:t>
        <a:bodyPr/>
        <a:lstStyle/>
        <a:p>
          <a:endParaRPr lang="en-US"/>
        </a:p>
      </dgm:t>
    </dgm:pt>
    <dgm:pt modelId="{23752FA8-66AC-4B1F-B64D-E2CB155D8AFB}">
      <dgm:prSet phldrT="[Text]"/>
      <dgm:spPr>
        <a:solidFill>
          <a:schemeClr val="bg1">
            <a:lumMod val="95000"/>
          </a:schemeClr>
        </a:solidFill>
        <a:ln w="38100">
          <a:solidFill>
            <a:srgbClr val="1F355F"/>
          </a:solidFill>
        </a:ln>
      </dgm:spPr>
      <dgm:t>
        <a:bodyPr/>
        <a:lstStyle/>
        <a:p>
          <a:r>
            <a:rPr lang="en-US" dirty="0"/>
            <a:t>End of life care</a:t>
          </a:r>
        </a:p>
      </dgm:t>
    </dgm:pt>
    <dgm:pt modelId="{AA4FEC4E-676A-4647-A9A1-8981A5B52C17}" type="parTrans" cxnId="{B0150252-73D0-4EC4-8C7B-2816F9770502}">
      <dgm:prSet/>
      <dgm:spPr/>
      <dgm:t>
        <a:bodyPr/>
        <a:lstStyle/>
        <a:p>
          <a:endParaRPr lang="en-US"/>
        </a:p>
      </dgm:t>
    </dgm:pt>
    <dgm:pt modelId="{98E73CF6-8DBB-44F0-BB51-7A57B2D52387}" type="sibTrans" cxnId="{B0150252-73D0-4EC4-8C7B-2816F9770502}">
      <dgm:prSet/>
      <dgm:spPr/>
      <dgm:t>
        <a:bodyPr/>
        <a:lstStyle/>
        <a:p>
          <a:endParaRPr lang="en-US"/>
        </a:p>
      </dgm:t>
    </dgm:pt>
    <dgm:pt modelId="{79D26692-3BDB-4F91-B12C-B91B7AAEB613}">
      <dgm:prSet/>
      <dgm:spPr>
        <a:ln>
          <a:solidFill>
            <a:schemeClr val="tx2"/>
          </a:solidFill>
        </a:ln>
      </dgm:spPr>
      <dgm:t>
        <a:bodyPr/>
        <a:lstStyle/>
        <a:p>
          <a:r>
            <a:rPr lang="en-US"/>
            <a:t>Early accurate diagnosis</a:t>
          </a:r>
          <a:endParaRPr lang="en-US" dirty="0"/>
        </a:p>
      </dgm:t>
    </dgm:pt>
    <dgm:pt modelId="{10C8AABD-0EED-464D-BBDA-387A64C74A16}" type="parTrans" cxnId="{29ED4808-DE36-42FD-B508-F56B93A2D981}">
      <dgm:prSet/>
      <dgm:spPr/>
      <dgm:t>
        <a:bodyPr/>
        <a:lstStyle/>
        <a:p>
          <a:endParaRPr lang="en-US"/>
        </a:p>
      </dgm:t>
    </dgm:pt>
    <dgm:pt modelId="{AD6DDD8D-ACF8-4F31-A2E9-381B96644C50}" type="sibTrans" cxnId="{29ED4808-DE36-42FD-B508-F56B93A2D981}">
      <dgm:prSet/>
      <dgm:spPr/>
      <dgm:t>
        <a:bodyPr/>
        <a:lstStyle/>
        <a:p>
          <a:endParaRPr lang="en-US"/>
        </a:p>
      </dgm:t>
    </dgm:pt>
    <dgm:pt modelId="{833240BB-774D-4FFA-9C53-659D41C8A05F}">
      <dgm:prSet/>
      <dgm:spPr>
        <a:ln>
          <a:solidFill>
            <a:schemeClr val="tx2"/>
          </a:solidFill>
        </a:ln>
      </dgm:spPr>
      <dgm:t>
        <a:bodyPr/>
        <a:lstStyle/>
        <a:p>
          <a:r>
            <a:rPr lang="en-US"/>
            <a:t>Prevention</a:t>
          </a:r>
          <a:endParaRPr lang="en-US" dirty="0"/>
        </a:p>
      </dgm:t>
    </dgm:pt>
    <dgm:pt modelId="{81CC0BA3-D5BC-446D-9056-8293E0D098E6}" type="parTrans" cxnId="{7743D4A5-2DA8-4249-B143-1AAD85E501F5}">
      <dgm:prSet/>
      <dgm:spPr/>
      <dgm:t>
        <a:bodyPr/>
        <a:lstStyle/>
        <a:p>
          <a:endParaRPr lang="en-US"/>
        </a:p>
      </dgm:t>
    </dgm:pt>
    <dgm:pt modelId="{A73C70AF-D679-468F-85AB-4EBDD353008D}" type="sibTrans" cxnId="{7743D4A5-2DA8-4249-B143-1AAD85E501F5}">
      <dgm:prSet/>
      <dgm:spPr/>
      <dgm:t>
        <a:bodyPr/>
        <a:lstStyle/>
        <a:p>
          <a:endParaRPr lang="en-US"/>
        </a:p>
      </dgm:t>
    </dgm:pt>
    <dgm:pt modelId="{7916BA20-DF59-46CA-B07E-8A654DEF5FC9}" type="pres">
      <dgm:prSet presAssocID="{7776A47A-74BF-43AC-A35D-66E818DA3EBC}" presName="Name0" presStyleCnt="0">
        <dgm:presLayoutVars>
          <dgm:chMax val="11"/>
          <dgm:chPref val="11"/>
          <dgm:dir/>
          <dgm:resizeHandles/>
        </dgm:presLayoutVars>
      </dgm:prSet>
      <dgm:spPr/>
      <dgm:t>
        <a:bodyPr/>
        <a:lstStyle/>
        <a:p>
          <a:endParaRPr lang="en-US"/>
        </a:p>
      </dgm:t>
    </dgm:pt>
    <dgm:pt modelId="{8BD23E36-691A-4797-A1C5-A0707D12734A}" type="pres">
      <dgm:prSet presAssocID="{23752FA8-66AC-4B1F-B64D-E2CB155D8AFB}" presName="Accent5" presStyleCnt="0"/>
      <dgm:spPr/>
    </dgm:pt>
    <dgm:pt modelId="{73D37915-A8B5-4C45-8259-DE829014F3CE}" type="pres">
      <dgm:prSet presAssocID="{23752FA8-66AC-4B1F-B64D-E2CB155D8AFB}" presName="Accent" presStyleLbl="node1" presStyleIdx="0" presStyleCnt="5" custLinFactX="110442" custLinFactNeighborX="200000" custLinFactNeighborY="39473"/>
      <dgm:spPr>
        <a:noFill/>
      </dgm:spPr>
    </dgm:pt>
    <dgm:pt modelId="{D45FD5E1-AC34-4D8E-9370-DCC17BF27CFB}" type="pres">
      <dgm:prSet presAssocID="{23752FA8-66AC-4B1F-B64D-E2CB155D8AFB}" presName="ParentBackground5" presStyleCnt="0"/>
      <dgm:spPr/>
    </dgm:pt>
    <dgm:pt modelId="{D5C45BF0-0CBB-4662-A8B1-A9187C961EB4}" type="pres">
      <dgm:prSet presAssocID="{23752FA8-66AC-4B1F-B64D-E2CB155D8AFB}" presName="ParentBackground" presStyleLbl="fgAcc1" presStyleIdx="0" presStyleCnt="5" custLinFactNeighborX="11352" custLinFactNeighborY="873"/>
      <dgm:spPr/>
      <dgm:t>
        <a:bodyPr/>
        <a:lstStyle/>
        <a:p>
          <a:endParaRPr lang="en-US"/>
        </a:p>
      </dgm:t>
    </dgm:pt>
    <dgm:pt modelId="{691C5FF9-F5D5-4E0E-98B8-1CB8BEF46F6F}" type="pres">
      <dgm:prSet presAssocID="{23752FA8-66AC-4B1F-B64D-E2CB155D8AFB}" presName="Parent5" presStyleLbl="revTx" presStyleIdx="0" presStyleCnt="0">
        <dgm:presLayoutVars>
          <dgm:chMax val="1"/>
          <dgm:chPref val="1"/>
          <dgm:bulletEnabled val="1"/>
        </dgm:presLayoutVars>
      </dgm:prSet>
      <dgm:spPr/>
      <dgm:t>
        <a:bodyPr/>
        <a:lstStyle/>
        <a:p>
          <a:endParaRPr lang="en-US"/>
        </a:p>
      </dgm:t>
    </dgm:pt>
    <dgm:pt modelId="{ADD676F6-9E91-4E2B-BA00-AB38F16F768D}" type="pres">
      <dgm:prSet presAssocID="{F367E010-8A83-4946-B782-67FA4044177E}" presName="Accent4" presStyleCnt="0"/>
      <dgm:spPr/>
    </dgm:pt>
    <dgm:pt modelId="{4F8A4BA8-17A0-4BE3-8970-74D47CDA2656}" type="pres">
      <dgm:prSet presAssocID="{F367E010-8A83-4946-B782-67FA4044177E}" presName="Accent" presStyleLbl="node1" presStyleIdx="1" presStyleCnt="5"/>
      <dgm:spPr>
        <a:solidFill>
          <a:schemeClr val="tx2"/>
        </a:solidFill>
        <a:ln>
          <a:solidFill>
            <a:schemeClr val="tx2"/>
          </a:solidFill>
        </a:ln>
      </dgm:spPr>
    </dgm:pt>
    <dgm:pt modelId="{257E1E24-E398-4E8B-9B28-CD6640870CDD}" type="pres">
      <dgm:prSet presAssocID="{F367E010-8A83-4946-B782-67FA4044177E}" presName="ParentBackground4" presStyleCnt="0"/>
      <dgm:spPr/>
    </dgm:pt>
    <dgm:pt modelId="{AB3BCED9-FA62-4D80-A3EC-A1306C1153EC}" type="pres">
      <dgm:prSet presAssocID="{F367E010-8A83-4946-B782-67FA4044177E}" presName="ParentBackground" presStyleLbl="fgAcc1" presStyleIdx="1" presStyleCnt="5"/>
      <dgm:spPr/>
      <dgm:t>
        <a:bodyPr/>
        <a:lstStyle/>
        <a:p>
          <a:endParaRPr lang="en-US"/>
        </a:p>
      </dgm:t>
    </dgm:pt>
    <dgm:pt modelId="{3919C453-9DE8-493E-B8AF-4A8071B04DAA}" type="pres">
      <dgm:prSet presAssocID="{F367E010-8A83-4946-B782-67FA4044177E}" presName="Parent4" presStyleLbl="revTx" presStyleIdx="0" presStyleCnt="0">
        <dgm:presLayoutVars>
          <dgm:chMax val="1"/>
          <dgm:chPref val="1"/>
          <dgm:bulletEnabled val="1"/>
        </dgm:presLayoutVars>
      </dgm:prSet>
      <dgm:spPr/>
      <dgm:t>
        <a:bodyPr/>
        <a:lstStyle/>
        <a:p>
          <a:endParaRPr lang="en-US"/>
        </a:p>
      </dgm:t>
    </dgm:pt>
    <dgm:pt modelId="{71F5F607-07B4-4468-AE96-5DB739CBB5E9}" type="pres">
      <dgm:prSet presAssocID="{4D04FC52-8F9D-42C8-835A-8EA68B977145}" presName="Accent3" presStyleCnt="0"/>
      <dgm:spPr/>
    </dgm:pt>
    <dgm:pt modelId="{D4456583-3CEA-4F9F-A8A3-FD200DCAB347}" type="pres">
      <dgm:prSet presAssocID="{4D04FC52-8F9D-42C8-835A-8EA68B977145}" presName="Accent" presStyleLbl="node1" presStyleIdx="2" presStyleCnt="5"/>
      <dgm:spPr>
        <a:solidFill>
          <a:schemeClr val="tx2"/>
        </a:solidFill>
      </dgm:spPr>
    </dgm:pt>
    <dgm:pt modelId="{C5A258C6-49E0-4923-B265-F51FDD211A5C}" type="pres">
      <dgm:prSet presAssocID="{4D04FC52-8F9D-42C8-835A-8EA68B977145}" presName="ParentBackground3" presStyleCnt="0"/>
      <dgm:spPr/>
    </dgm:pt>
    <dgm:pt modelId="{980C73F3-3ACE-4749-8D63-B73EDF21AFA9}" type="pres">
      <dgm:prSet presAssocID="{4D04FC52-8F9D-42C8-835A-8EA68B977145}" presName="ParentBackground" presStyleLbl="fgAcc1" presStyleIdx="2" presStyleCnt="5"/>
      <dgm:spPr/>
      <dgm:t>
        <a:bodyPr/>
        <a:lstStyle/>
        <a:p>
          <a:endParaRPr lang="en-US"/>
        </a:p>
      </dgm:t>
    </dgm:pt>
    <dgm:pt modelId="{483B926D-A3A9-4981-BA9C-65819BA6CCA8}" type="pres">
      <dgm:prSet presAssocID="{4D04FC52-8F9D-42C8-835A-8EA68B977145}" presName="Parent3" presStyleLbl="revTx" presStyleIdx="0" presStyleCnt="0">
        <dgm:presLayoutVars>
          <dgm:chMax val="1"/>
          <dgm:chPref val="1"/>
          <dgm:bulletEnabled val="1"/>
        </dgm:presLayoutVars>
      </dgm:prSet>
      <dgm:spPr/>
      <dgm:t>
        <a:bodyPr/>
        <a:lstStyle/>
        <a:p>
          <a:endParaRPr lang="en-US"/>
        </a:p>
      </dgm:t>
    </dgm:pt>
    <dgm:pt modelId="{78A395C2-5944-490C-91C9-B497CD632B14}" type="pres">
      <dgm:prSet presAssocID="{79D26692-3BDB-4F91-B12C-B91B7AAEB613}" presName="Accent2" presStyleCnt="0"/>
      <dgm:spPr/>
    </dgm:pt>
    <dgm:pt modelId="{F3A100E0-1BF6-4B49-8A93-C8863B4D9760}" type="pres">
      <dgm:prSet presAssocID="{79D26692-3BDB-4F91-B12C-B91B7AAEB613}" presName="Accent" presStyleLbl="node1" presStyleIdx="3" presStyleCnt="5"/>
      <dgm:spPr>
        <a:solidFill>
          <a:schemeClr val="tx2"/>
        </a:solidFill>
      </dgm:spPr>
    </dgm:pt>
    <dgm:pt modelId="{2F028AA9-2B21-4A0C-84BA-E110677EDAEF}" type="pres">
      <dgm:prSet presAssocID="{79D26692-3BDB-4F91-B12C-B91B7AAEB613}" presName="ParentBackground2" presStyleCnt="0"/>
      <dgm:spPr/>
    </dgm:pt>
    <dgm:pt modelId="{40807460-1A19-4F07-8FBA-3770EEA2C72F}" type="pres">
      <dgm:prSet presAssocID="{79D26692-3BDB-4F91-B12C-B91B7AAEB613}" presName="ParentBackground" presStyleLbl="fgAcc1" presStyleIdx="3" presStyleCnt="5"/>
      <dgm:spPr/>
      <dgm:t>
        <a:bodyPr/>
        <a:lstStyle/>
        <a:p>
          <a:endParaRPr lang="en-US"/>
        </a:p>
      </dgm:t>
    </dgm:pt>
    <dgm:pt modelId="{AE6149F3-3B61-4D33-AE92-5BF37CD1CCA3}" type="pres">
      <dgm:prSet presAssocID="{79D26692-3BDB-4F91-B12C-B91B7AAEB613}" presName="Parent2" presStyleLbl="revTx" presStyleIdx="0" presStyleCnt="0">
        <dgm:presLayoutVars>
          <dgm:chMax val="1"/>
          <dgm:chPref val="1"/>
          <dgm:bulletEnabled val="1"/>
        </dgm:presLayoutVars>
      </dgm:prSet>
      <dgm:spPr/>
      <dgm:t>
        <a:bodyPr/>
        <a:lstStyle/>
        <a:p>
          <a:endParaRPr lang="en-US"/>
        </a:p>
      </dgm:t>
    </dgm:pt>
    <dgm:pt modelId="{689FAA56-A57C-4493-A9B0-4959EE1721B8}" type="pres">
      <dgm:prSet presAssocID="{833240BB-774D-4FFA-9C53-659D41C8A05F}" presName="Accent1" presStyleCnt="0"/>
      <dgm:spPr/>
    </dgm:pt>
    <dgm:pt modelId="{34306748-5CD0-44A6-96C9-BDD4B1B1693E}" type="pres">
      <dgm:prSet presAssocID="{833240BB-774D-4FFA-9C53-659D41C8A05F}" presName="Accent" presStyleLbl="node1" presStyleIdx="4" presStyleCnt="5"/>
      <dgm:spPr>
        <a:solidFill>
          <a:schemeClr val="tx2"/>
        </a:solidFill>
      </dgm:spPr>
    </dgm:pt>
    <dgm:pt modelId="{D428DA7E-4DCA-4FBF-B859-3681FD6AC0CD}" type="pres">
      <dgm:prSet presAssocID="{833240BB-774D-4FFA-9C53-659D41C8A05F}" presName="ParentBackground1" presStyleCnt="0"/>
      <dgm:spPr/>
    </dgm:pt>
    <dgm:pt modelId="{0F5EE63B-2D1E-4E65-B90A-5493E4099CDE}" type="pres">
      <dgm:prSet presAssocID="{833240BB-774D-4FFA-9C53-659D41C8A05F}" presName="ParentBackground" presStyleLbl="fgAcc1" presStyleIdx="4" presStyleCnt="5"/>
      <dgm:spPr/>
      <dgm:t>
        <a:bodyPr/>
        <a:lstStyle/>
        <a:p>
          <a:endParaRPr lang="en-US"/>
        </a:p>
      </dgm:t>
    </dgm:pt>
    <dgm:pt modelId="{3E77B13C-8A11-470D-9EB5-E511DD8815F2}" type="pres">
      <dgm:prSet presAssocID="{833240BB-774D-4FFA-9C53-659D41C8A05F}" presName="Parent1" presStyleLbl="revTx" presStyleIdx="0" presStyleCnt="0">
        <dgm:presLayoutVars>
          <dgm:chMax val="1"/>
          <dgm:chPref val="1"/>
          <dgm:bulletEnabled val="1"/>
        </dgm:presLayoutVars>
      </dgm:prSet>
      <dgm:spPr/>
      <dgm:t>
        <a:bodyPr/>
        <a:lstStyle/>
        <a:p>
          <a:endParaRPr lang="en-US"/>
        </a:p>
      </dgm:t>
    </dgm:pt>
  </dgm:ptLst>
  <dgm:cxnLst>
    <dgm:cxn modelId="{BB3CB7EC-F740-4D22-9A14-8DF0424046DE}" type="presOf" srcId="{79D26692-3BDB-4F91-B12C-B91B7AAEB613}" destId="{40807460-1A19-4F07-8FBA-3770EEA2C72F}" srcOrd="0" destOrd="0" presId="urn:microsoft.com/office/officeart/2011/layout/CircleProcess"/>
    <dgm:cxn modelId="{FA18E7AD-F03F-4410-A543-AA67D361CDC7}" type="presOf" srcId="{4D04FC52-8F9D-42C8-835A-8EA68B977145}" destId="{483B926D-A3A9-4981-BA9C-65819BA6CCA8}" srcOrd="1" destOrd="0" presId="urn:microsoft.com/office/officeart/2011/layout/CircleProcess"/>
    <dgm:cxn modelId="{29ED4808-DE36-42FD-B508-F56B93A2D981}" srcId="{7776A47A-74BF-43AC-A35D-66E818DA3EBC}" destId="{79D26692-3BDB-4F91-B12C-B91B7AAEB613}" srcOrd="1" destOrd="0" parTransId="{10C8AABD-0EED-464D-BBDA-387A64C74A16}" sibTransId="{AD6DDD8D-ACF8-4F31-A2E9-381B96644C50}"/>
    <dgm:cxn modelId="{7743D4A5-2DA8-4249-B143-1AAD85E501F5}" srcId="{7776A47A-74BF-43AC-A35D-66E818DA3EBC}" destId="{833240BB-774D-4FFA-9C53-659D41C8A05F}" srcOrd="0" destOrd="0" parTransId="{81CC0BA3-D5BC-446D-9056-8293E0D098E6}" sibTransId="{A73C70AF-D679-468F-85AB-4EBDD353008D}"/>
    <dgm:cxn modelId="{B0150252-73D0-4EC4-8C7B-2816F9770502}" srcId="{7776A47A-74BF-43AC-A35D-66E818DA3EBC}" destId="{23752FA8-66AC-4B1F-B64D-E2CB155D8AFB}" srcOrd="4" destOrd="0" parTransId="{AA4FEC4E-676A-4647-A9A1-8981A5B52C17}" sibTransId="{98E73CF6-8DBB-44F0-BB51-7A57B2D52387}"/>
    <dgm:cxn modelId="{458E0527-76DE-461D-BB91-AAC798419106}" type="presOf" srcId="{23752FA8-66AC-4B1F-B64D-E2CB155D8AFB}" destId="{D5C45BF0-0CBB-4662-A8B1-A9187C961EB4}" srcOrd="0" destOrd="0" presId="urn:microsoft.com/office/officeart/2011/layout/CircleProcess"/>
    <dgm:cxn modelId="{BABE6ED1-95BC-4241-AECB-10DA1EFE72F3}" type="presOf" srcId="{23752FA8-66AC-4B1F-B64D-E2CB155D8AFB}" destId="{691C5FF9-F5D5-4E0E-98B8-1CB8BEF46F6F}" srcOrd="1" destOrd="0" presId="urn:microsoft.com/office/officeart/2011/layout/CircleProcess"/>
    <dgm:cxn modelId="{EEB4AE17-4BE3-4C0A-BBAC-FC8F371EB893}" srcId="{7776A47A-74BF-43AC-A35D-66E818DA3EBC}" destId="{4D04FC52-8F9D-42C8-835A-8EA68B977145}" srcOrd="2" destOrd="0" parTransId="{2368CDFB-D4B8-4CAC-952D-2B72490CDE1A}" sibTransId="{B0EF33F7-5118-41DD-8CB2-AE972065E876}"/>
    <dgm:cxn modelId="{5F5AD630-D0BA-4FD3-BBD2-B666FBBD48EA}" type="presOf" srcId="{F367E010-8A83-4946-B782-67FA4044177E}" destId="{3919C453-9DE8-493E-B8AF-4A8071B04DAA}" srcOrd="1" destOrd="0" presId="urn:microsoft.com/office/officeart/2011/layout/CircleProcess"/>
    <dgm:cxn modelId="{F9E2A561-1C1A-40BE-818E-BA22AFBAB8F9}" srcId="{7776A47A-74BF-43AC-A35D-66E818DA3EBC}" destId="{F367E010-8A83-4946-B782-67FA4044177E}" srcOrd="3" destOrd="0" parTransId="{D5549B36-ADF7-4455-8CE4-CBB0B4586636}" sibTransId="{31CB5747-0034-40BD-848D-2B1B6380FFAA}"/>
    <dgm:cxn modelId="{5560D8ED-A179-4702-8BA5-73EBAB39A4DA}" type="presOf" srcId="{F367E010-8A83-4946-B782-67FA4044177E}" destId="{AB3BCED9-FA62-4D80-A3EC-A1306C1153EC}" srcOrd="0" destOrd="0" presId="urn:microsoft.com/office/officeart/2011/layout/CircleProcess"/>
    <dgm:cxn modelId="{15CF4681-A5CA-43C4-A61D-D43733440350}" type="presOf" srcId="{833240BB-774D-4FFA-9C53-659D41C8A05F}" destId="{3E77B13C-8A11-470D-9EB5-E511DD8815F2}" srcOrd="1" destOrd="0" presId="urn:microsoft.com/office/officeart/2011/layout/CircleProcess"/>
    <dgm:cxn modelId="{0BFC7B2A-F416-4137-9AB7-03C80A6B2E24}" type="presOf" srcId="{4D04FC52-8F9D-42C8-835A-8EA68B977145}" destId="{980C73F3-3ACE-4749-8D63-B73EDF21AFA9}" srcOrd="0" destOrd="0" presId="urn:microsoft.com/office/officeart/2011/layout/CircleProcess"/>
    <dgm:cxn modelId="{897B391A-6459-424F-9EF7-6C121B98C431}" type="presOf" srcId="{7776A47A-74BF-43AC-A35D-66E818DA3EBC}" destId="{7916BA20-DF59-46CA-B07E-8A654DEF5FC9}" srcOrd="0" destOrd="0" presId="urn:microsoft.com/office/officeart/2011/layout/CircleProcess"/>
    <dgm:cxn modelId="{E6D051D0-37B9-4E6E-BF01-1A514887B439}" type="presOf" srcId="{833240BB-774D-4FFA-9C53-659D41C8A05F}" destId="{0F5EE63B-2D1E-4E65-B90A-5493E4099CDE}" srcOrd="0" destOrd="0" presId="urn:microsoft.com/office/officeart/2011/layout/CircleProcess"/>
    <dgm:cxn modelId="{5A2C1182-3E2D-483F-AE4F-9EEABC4CD5C0}" type="presOf" srcId="{79D26692-3BDB-4F91-B12C-B91B7AAEB613}" destId="{AE6149F3-3B61-4D33-AE92-5BF37CD1CCA3}" srcOrd="1" destOrd="0" presId="urn:microsoft.com/office/officeart/2011/layout/CircleProcess"/>
    <dgm:cxn modelId="{DB34EC0B-B76B-411B-910A-EC4CF6DA16D8}" type="presParOf" srcId="{7916BA20-DF59-46CA-B07E-8A654DEF5FC9}" destId="{8BD23E36-691A-4797-A1C5-A0707D12734A}" srcOrd="0" destOrd="0" presId="urn:microsoft.com/office/officeart/2011/layout/CircleProcess"/>
    <dgm:cxn modelId="{4E0D34A1-F1E1-465F-83BE-426D2DBA6B83}" type="presParOf" srcId="{8BD23E36-691A-4797-A1C5-A0707D12734A}" destId="{73D37915-A8B5-4C45-8259-DE829014F3CE}" srcOrd="0" destOrd="0" presId="urn:microsoft.com/office/officeart/2011/layout/CircleProcess"/>
    <dgm:cxn modelId="{2132FD1E-9ACE-45C8-8627-041E32823329}" type="presParOf" srcId="{7916BA20-DF59-46CA-B07E-8A654DEF5FC9}" destId="{D45FD5E1-AC34-4D8E-9370-DCC17BF27CFB}" srcOrd="1" destOrd="0" presId="urn:microsoft.com/office/officeart/2011/layout/CircleProcess"/>
    <dgm:cxn modelId="{C30385E3-FDD2-40DF-9F0A-FA5E85C2D1DC}" type="presParOf" srcId="{D45FD5E1-AC34-4D8E-9370-DCC17BF27CFB}" destId="{D5C45BF0-0CBB-4662-A8B1-A9187C961EB4}" srcOrd="0" destOrd="0" presId="urn:microsoft.com/office/officeart/2011/layout/CircleProcess"/>
    <dgm:cxn modelId="{0A155146-320C-4134-9378-A1FF6D81E5DD}" type="presParOf" srcId="{7916BA20-DF59-46CA-B07E-8A654DEF5FC9}" destId="{691C5FF9-F5D5-4E0E-98B8-1CB8BEF46F6F}" srcOrd="2" destOrd="0" presId="urn:microsoft.com/office/officeart/2011/layout/CircleProcess"/>
    <dgm:cxn modelId="{43238D4A-EF57-4F7C-9158-61E22689EA1F}" type="presParOf" srcId="{7916BA20-DF59-46CA-B07E-8A654DEF5FC9}" destId="{ADD676F6-9E91-4E2B-BA00-AB38F16F768D}" srcOrd="3" destOrd="0" presId="urn:microsoft.com/office/officeart/2011/layout/CircleProcess"/>
    <dgm:cxn modelId="{540FFA3E-EFC5-44A5-B54B-098E98954ACF}" type="presParOf" srcId="{ADD676F6-9E91-4E2B-BA00-AB38F16F768D}" destId="{4F8A4BA8-17A0-4BE3-8970-74D47CDA2656}" srcOrd="0" destOrd="0" presId="urn:microsoft.com/office/officeart/2011/layout/CircleProcess"/>
    <dgm:cxn modelId="{7AB18166-E7BA-47D9-A1D1-4375101CB007}" type="presParOf" srcId="{7916BA20-DF59-46CA-B07E-8A654DEF5FC9}" destId="{257E1E24-E398-4E8B-9B28-CD6640870CDD}" srcOrd="4" destOrd="0" presId="urn:microsoft.com/office/officeart/2011/layout/CircleProcess"/>
    <dgm:cxn modelId="{5E752064-D67E-45F8-82EB-632DE4086EE7}" type="presParOf" srcId="{257E1E24-E398-4E8B-9B28-CD6640870CDD}" destId="{AB3BCED9-FA62-4D80-A3EC-A1306C1153EC}" srcOrd="0" destOrd="0" presId="urn:microsoft.com/office/officeart/2011/layout/CircleProcess"/>
    <dgm:cxn modelId="{FE8D2A17-B402-490B-BEA7-BCDA1E377A53}" type="presParOf" srcId="{7916BA20-DF59-46CA-B07E-8A654DEF5FC9}" destId="{3919C453-9DE8-493E-B8AF-4A8071B04DAA}" srcOrd="5" destOrd="0" presId="urn:microsoft.com/office/officeart/2011/layout/CircleProcess"/>
    <dgm:cxn modelId="{42CEB8C7-8325-42FF-8207-1CF2FF6E57FB}" type="presParOf" srcId="{7916BA20-DF59-46CA-B07E-8A654DEF5FC9}" destId="{71F5F607-07B4-4468-AE96-5DB739CBB5E9}" srcOrd="6" destOrd="0" presId="urn:microsoft.com/office/officeart/2011/layout/CircleProcess"/>
    <dgm:cxn modelId="{DBDA3579-718B-4BF6-B42D-FE0E539E3ACD}" type="presParOf" srcId="{71F5F607-07B4-4468-AE96-5DB739CBB5E9}" destId="{D4456583-3CEA-4F9F-A8A3-FD200DCAB347}" srcOrd="0" destOrd="0" presId="urn:microsoft.com/office/officeart/2011/layout/CircleProcess"/>
    <dgm:cxn modelId="{DB348814-E071-4E72-8019-B847A94F6A9A}" type="presParOf" srcId="{7916BA20-DF59-46CA-B07E-8A654DEF5FC9}" destId="{C5A258C6-49E0-4923-B265-F51FDD211A5C}" srcOrd="7" destOrd="0" presId="urn:microsoft.com/office/officeart/2011/layout/CircleProcess"/>
    <dgm:cxn modelId="{7C0FB7F2-DC89-486E-BAA2-81C518497839}" type="presParOf" srcId="{C5A258C6-49E0-4923-B265-F51FDD211A5C}" destId="{980C73F3-3ACE-4749-8D63-B73EDF21AFA9}" srcOrd="0" destOrd="0" presId="urn:microsoft.com/office/officeart/2011/layout/CircleProcess"/>
    <dgm:cxn modelId="{95B2F9CA-F2C8-4B5B-ACC6-86F14D46614D}" type="presParOf" srcId="{7916BA20-DF59-46CA-B07E-8A654DEF5FC9}" destId="{483B926D-A3A9-4981-BA9C-65819BA6CCA8}" srcOrd="8" destOrd="0" presId="urn:microsoft.com/office/officeart/2011/layout/CircleProcess"/>
    <dgm:cxn modelId="{F89D37C7-D78D-43C3-A5A5-C028283E44CB}" type="presParOf" srcId="{7916BA20-DF59-46CA-B07E-8A654DEF5FC9}" destId="{78A395C2-5944-490C-91C9-B497CD632B14}" srcOrd="9" destOrd="0" presId="urn:microsoft.com/office/officeart/2011/layout/CircleProcess"/>
    <dgm:cxn modelId="{26643754-4A38-461E-9446-B8803AE45366}" type="presParOf" srcId="{78A395C2-5944-490C-91C9-B497CD632B14}" destId="{F3A100E0-1BF6-4B49-8A93-C8863B4D9760}" srcOrd="0" destOrd="0" presId="urn:microsoft.com/office/officeart/2011/layout/CircleProcess"/>
    <dgm:cxn modelId="{45200E5F-F510-413F-B7F9-04A5A48F8542}" type="presParOf" srcId="{7916BA20-DF59-46CA-B07E-8A654DEF5FC9}" destId="{2F028AA9-2B21-4A0C-84BA-E110677EDAEF}" srcOrd="10" destOrd="0" presId="urn:microsoft.com/office/officeart/2011/layout/CircleProcess"/>
    <dgm:cxn modelId="{A5BC68D7-3EF4-4FA3-B451-C7D79A8608F0}" type="presParOf" srcId="{2F028AA9-2B21-4A0C-84BA-E110677EDAEF}" destId="{40807460-1A19-4F07-8FBA-3770EEA2C72F}" srcOrd="0" destOrd="0" presId="urn:microsoft.com/office/officeart/2011/layout/CircleProcess"/>
    <dgm:cxn modelId="{3FDD8F62-73EE-4C47-96D3-3812C31E6062}" type="presParOf" srcId="{7916BA20-DF59-46CA-B07E-8A654DEF5FC9}" destId="{AE6149F3-3B61-4D33-AE92-5BF37CD1CCA3}" srcOrd="11" destOrd="0" presId="urn:microsoft.com/office/officeart/2011/layout/CircleProcess"/>
    <dgm:cxn modelId="{CB940344-8A5D-47CE-8A50-DB812CCC3913}" type="presParOf" srcId="{7916BA20-DF59-46CA-B07E-8A654DEF5FC9}" destId="{689FAA56-A57C-4493-A9B0-4959EE1721B8}" srcOrd="12" destOrd="0" presId="urn:microsoft.com/office/officeart/2011/layout/CircleProcess"/>
    <dgm:cxn modelId="{FCBFA853-EC3B-45CD-8541-9DC622443098}" type="presParOf" srcId="{689FAA56-A57C-4493-A9B0-4959EE1721B8}" destId="{34306748-5CD0-44A6-96C9-BDD4B1B1693E}" srcOrd="0" destOrd="0" presId="urn:microsoft.com/office/officeart/2011/layout/CircleProcess"/>
    <dgm:cxn modelId="{2EFE6D0C-DA61-4F20-B015-05B16129AD8D}" type="presParOf" srcId="{7916BA20-DF59-46CA-B07E-8A654DEF5FC9}" destId="{D428DA7E-4DCA-4FBF-B859-3681FD6AC0CD}" srcOrd="13" destOrd="0" presId="urn:microsoft.com/office/officeart/2011/layout/CircleProcess"/>
    <dgm:cxn modelId="{99574120-6246-41D4-B6D8-5FFF3DA257C6}" type="presParOf" srcId="{D428DA7E-4DCA-4FBF-B859-3681FD6AC0CD}" destId="{0F5EE63B-2D1E-4E65-B90A-5493E4099CDE}" srcOrd="0" destOrd="0" presId="urn:microsoft.com/office/officeart/2011/layout/CircleProcess"/>
    <dgm:cxn modelId="{399BFB76-90BA-44F9-B934-EF38207A2A98}" type="presParOf" srcId="{7916BA20-DF59-46CA-B07E-8A654DEF5FC9}" destId="{3E77B13C-8A11-470D-9EB5-E511DD8815F2}" srcOrd="14"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A02BEA-AAFE-453F-88E1-30692521C3D8}" type="doc">
      <dgm:prSet loTypeId="urn:microsoft.com/office/officeart/2005/8/layout/pyramid3" loCatId="pyramid" qsTypeId="urn:microsoft.com/office/officeart/2005/8/quickstyle/simple1" qsCatId="simple" csTypeId="urn:microsoft.com/office/officeart/2005/8/colors/accent1_2" csCatId="accent1" phldr="1"/>
      <dgm:spPr/>
    </dgm:pt>
    <dgm:pt modelId="{462C74F4-70E1-4824-A571-B997982E1307}">
      <dgm:prSet phldrT="[Text]"/>
      <dgm:spPr>
        <a:solidFill>
          <a:srgbClr val="00B050"/>
        </a:solidFill>
      </dgm:spPr>
      <dgm:t>
        <a:bodyPr/>
        <a:lstStyle/>
        <a:p>
          <a:r>
            <a:rPr lang="en-US" b="1" dirty="0"/>
            <a:t>Prevent</a:t>
          </a:r>
        </a:p>
      </dgm:t>
    </dgm:pt>
    <dgm:pt modelId="{19A4E1AA-6327-40C9-9CC1-E4527A0F5D64}" type="parTrans" cxnId="{524F716E-8386-4A0E-832C-F51E54EDFEF5}">
      <dgm:prSet/>
      <dgm:spPr/>
      <dgm:t>
        <a:bodyPr/>
        <a:lstStyle/>
        <a:p>
          <a:endParaRPr lang="en-US"/>
        </a:p>
      </dgm:t>
    </dgm:pt>
    <dgm:pt modelId="{DF88B7EE-729F-4231-A9A9-8DA1A664D069}" type="sibTrans" cxnId="{524F716E-8386-4A0E-832C-F51E54EDFEF5}">
      <dgm:prSet/>
      <dgm:spPr/>
      <dgm:t>
        <a:bodyPr/>
        <a:lstStyle/>
        <a:p>
          <a:endParaRPr lang="en-US"/>
        </a:p>
      </dgm:t>
    </dgm:pt>
    <dgm:pt modelId="{236350B9-9896-41A4-B3B7-EFB020134CBD}">
      <dgm:prSet phldrT="[Text]"/>
      <dgm:spPr>
        <a:solidFill>
          <a:srgbClr val="FFC000"/>
        </a:solidFill>
      </dgm:spPr>
      <dgm:t>
        <a:bodyPr/>
        <a:lstStyle/>
        <a:p>
          <a:r>
            <a:rPr lang="en-US" b="1" dirty="0"/>
            <a:t>Recover</a:t>
          </a:r>
        </a:p>
      </dgm:t>
    </dgm:pt>
    <dgm:pt modelId="{1B7E1B89-E35B-4B61-8E14-3202102A6962}" type="parTrans" cxnId="{BA56E266-4853-4748-89BB-3F5FC96F445A}">
      <dgm:prSet/>
      <dgm:spPr/>
      <dgm:t>
        <a:bodyPr/>
        <a:lstStyle/>
        <a:p>
          <a:endParaRPr lang="en-US"/>
        </a:p>
      </dgm:t>
    </dgm:pt>
    <dgm:pt modelId="{C97D96F3-BC7D-4134-BFF6-87FA0AC03514}" type="sibTrans" cxnId="{BA56E266-4853-4748-89BB-3F5FC96F445A}">
      <dgm:prSet/>
      <dgm:spPr/>
      <dgm:t>
        <a:bodyPr/>
        <a:lstStyle/>
        <a:p>
          <a:endParaRPr lang="en-US"/>
        </a:p>
      </dgm:t>
    </dgm:pt>
    <dgm:pt modelId="{A8306691-C6BA-4A1E-B291-CFF5B343D5AC}">
      <dgm:prSet phldrT="[Text]"/>
      <dgm:spPr>
        <a:solidFill>
          <a:srgbClr val="FF0000"/>
        </a:solidFill>
      </dgm:spPr>
      <dgm:t>
        <a:bodyPr/>
        <a:lstStyle/>
        <a:p>
          <a:r>
            <a:rPr lang="en-US" b="1" dirty="0"/>
            <a:t>Dispose</a:t>
          </a:r>
        </a:p>
      </dgm:t>
    </dgm:pt>
    <dgm:pt modelId="{376DC900-2BB9-4E5E-9DA7-F06B64A355B9}" type="parTrans" cxnId="{044C21DD-FE64-4A25-8641-15CB57B7B691}">
      <dgm:prSet/>
      <dgm:spPr/>
      <dgm:t>
        <a:bodyPr/>
        <a:lstStyle/>
        <a:p>
          <a:endParaRPr lang="en-US"/>
        </a:p>
      </dgm:t>
    </dgm:pt>
    <dgm:pt modelId="{73B991D1-769D-4794-B53C-1244C929700D}" type="sibTrans" cxnId="{044C21DD-FE64-4A25-8641-15CB57B7B691}">
      <dgm:prSet/>
      <dgm:spPr/>
      <dgm:t>
        <a:bodyPr/>
        <a:lstStyle/>
        <a:p>
          <a:endParaRPr lang="en-US"/>
        </a:p>
      </dgm:t>
    </dgm:pt>
    <dgm:pt modelId="{638A8D56-51B3-4377-BC62-C1E5D8C09096}">
      <dgm:prSet phldrT="[Text]"/>
      <dgm:spPr>
        <a:solidFill>
          <a:srgbClr val="92D050"/>
        </a:solidFill>
      </dgm:spPr>
      <dgm:t>
        <a:bodyPr/>
        <a:lstStyle/>
        <a:p>
          <a:r>
            <a:rPr lang="en-US" b="1" dirty="0"/>
            <a:t>Reduce</a:t>
          </a:r>
        </a:p>
      </dgm:t>
    </dgm:pt>
    <dgm:pt modelId="{63AE3779-CD24-4EF1-A06B-7876EB4D9548}" type="parTrans" cxnId="{5A94ECB1-6385-479E-8CE5-CC22B2CDB98B}">
      <dgm:prSet/>
      <dgm:spPr/>
      <dgm:t>
        <a:bodyPr/>
        <a:lstStyle/>
        <a:p>
          <a:endParaRPr lang="en-US"/>
        </a:p>
      </dgm:t>
    </dgm:pt>
    <dgm:pt modelId="{6B9F6D01-B266-4DF5-BABE-347934448454}" type="sibTrans" cxnId="{5A94ECB1-6385-479E-8CE5-CC22B2CDB98B}">
      <dgm:prSet/>
      <dgm:spPr/>
      <dgm:t>
        <a:bodyPr/>
        <a:lstStyle/>
        <a:p>
          <a:endParaRPr lang="en-US"/>
        </a:p>
      </dgm:t>
    </dgm:pt>
    <dgm:pt modelId="{0628F066-6CF4-449E-B4E8-F429BFB832CC}">
      <dgm:prSet phldrT="[Text]"/>
      <dgm:spPr>
        <a:solidFill>
          <a:srgbClr val="66FF33"/>
        </a:solidFill>
      </dgm:spPr>
      <dgm:t>
        <a:bodyPr/>
        <a:lstStyle/>
        <a:p>
          <a:r>
            <a:rPr lang="en-US" b="1" dirty="0"/>
            <a:t>Reuse</a:t>
          </a:r>
        </a:p>
      </dgm:t>
    </dgm:pt>
    <dgm:pt modelId="{5A1BDBA7-CD8E-42DA-9286-EC3CAE1587CE}" type="parTrans" cxnId="{6DA7456F-5562-4CC1-868B-F976C2726765}">
      <dgm:prSet/>
      <dgm:spPr/>
      <dgm:t>
        <a:bodyPr/>
        <a:lstStyle/>
        <a:p>
          <a:endParaRPr lang="en-US"/>
        </a:p>
      </dgm:t>
    </dgm:pt>
    <dgm:pt modelId="{26C27D5B-A68B-40C8-AE26-BF1283B877B8}" type="sibTrans" cxnId="{6DA7456F-5562-4CC1-868B-F976C2726765}">
      <dgm:prSet/>
      <dgm:spPr/>
      <dgm:t>
        <a:bodyPr/>
        <a:lstStyle/>
        <a:p>
          <a:endParaRPr lang="en-US"/>
        </a:p>
      </dgm:t>
    </dgm:pt>
    <dgm:pt modelId="{4C5AFDD5-C07B-4B47-A591-999C1B983175}">
      <dgm:prSet phldrT="[Text]"/>
      <dgm:spPr>
        <a:solidFill>
          <a:srgbClr val="FFFF00"/>
        </a:solidFill>
      </dgm:spPr>
      <dgm:t>
        <a:bodyPr/>
        <a:lstStyle/>
        <a:p>
          <a:r>
            <a:rPr lang="en-US" b="1" dirty="0"/>
            <a:t>Recycle</a:t>
          </a:r>
        </a:p>
      </dgm:t>
    </dgm:pt>
    <dgm:pt modelId="{85F6EA91-711F-4766-88DB-E6DDE0A65586}" type="parTrans" cxnId="{CD10DDC9-A9F7-4FCF-B9EB-A6847143042F}">
      <dgm:prSet/>
      <dgm:spPr/>
      <dgm:t>
        <a:bodyPr/>
        <a:lstStyle/>
        <a:p>
          <a:endParaRPr lang="en-US"/>
        </a:p>
      </dgm:t>
    </dgm:pt>
    <dgm:pt modelId="{71B32A2F-61F8-4C84-BE3B-41CB1DC8D17D}" type="sibTrans" cxnId="{CD10DDC9-A9F7-4FCF-B9EB-A6847143042F}">
      <dgm:prSet/>
      <dgm:spPr/>
      <dgm:t>
        <a:bodyPr/>
        <a:lstStyle/>
        <a:p>
          <a:endParaRPr lang="en-US"/>
        </a:p>
      </dgm:t>
    </dgm:pt>
    <dgm:pt modelId="{841A5139-CF13-4CC7-82DA-9326DB02F91D}" type="pres">
      <dgm:prSet presAssocID="{90A02BEA-AAFE-453F-88E1-30692521C3D8}" presName="Name0" presStyleCnt="0">
        <dgm:presLayoutVars>
          <dgm:dir/>
          <dgm:animLvl val="lvl"/>
          <dgm:resizeHandles val="exact"/>
        </dgm:presLayoutVars>
      </dgm:prSet>
      <dgm:spPr/>
    </dgm:pt>
    <dgm:pt modelId="{AF51C4B8-557D-4A96-A36C-3D8EA556A2A3}" type="pres">
      <dgm:prSet presAssocID="{462C74F4-70E1-4824-A571-B997982E1307}" presName="Name8" presStyleCnt="0"/>
      <dgm:spPr/>
    </dgm:pt>
    <dgm:pt modelId="{3EA24754-EA47-4735-92AB-BA197BC1200D}" type="pres">
      <dgm:prSet presAssocID="{462C74F4-70E1-4824-A571-B997982E1307}" presName="level" presStyleLbl="node1" presStyleIdx="0" presStyleCnt="6">
        <dgm:presLayoutVars>
          <dgm:chMax val="1"/>
          <dgm:bulletEnabled val="1"/>
        </dgm:presLayoutVars>
      </dgm:prSet>
      <dgm:spPr/>
      <dgm:t>
        <a:bodyPr/>
        <a:lstStyle/>
        <a:p>
          <a:endParaRPr lang="en-US"/>
        </a:p>
      </dgm:t>
    </dgm:pt>
    <dgm:pt modelId="{FB688BE2-7EF5-444E-BC73-4F10A400C0E5}" type="pres">
      <dgm:prSet presAssocID="{462C74F4-70E1-4824-A571-B997982E1307}" presName="levelTx" presStyleLbl="revTx" presStyleIdx="0" presStyleCnt="0">
        <dgm:presLayoutVars>
          <dgm:chMax val="1"/>
          <dgm:bulletEnabled val="1"/>
        </dgm:presLayoutVars>
      </dgm:prSet>
      <dgm:spPr/>
      <dgm:t>
        <a:bodyPr/>
        <a:lstStyle/>
        <a:p>
          <a:endParaRPr lang="en-US"/>
        </a:p>
      </dgm:t>
    </dgm:pt>
    <dgm:pt modelId="{C0A22762-5FF1-48EF-AA81-70211FAC2BF4}" type="pres">
      <dgm:prSet presAssocID="{638A8D56-51B3-4377-BC62-C1E5D8C09096}" presName="Name8" presStyleCnt="0"/>
      <dgm:spPr/>
    </dgm:pt>
    <dgm:pt modelId="{A18F4690-B57F-4F62-A699-2CBD382BE66B}" type="pres">
      <dgm:prSet presAssocID="{638A8D56-51B3-4377-BC62-C1E5D8C09096}" presName="level" presStyleLbl="node1" presStyleIdx="1" presStyleCnt="6">
        <dgm:presLayoutVars>
          <dgm:chMax val="1"/>
          <dgm:bulletEnabled val="1"/>
        </dgm:presLayoutVars>
      </dgm:prSet>
      <dgm:spPr/>
      <dgm:t>
        <a:bodyPr/>
        <a:lstStyle/>
        <a:p>
          <a:endParaRPr lang="en-US"/>
        </a:p>
      </dgm:t>
    </dgm:pt>
    <dgm:pt modelId="{D5569A5C-7A9A-4B64-A8D6-F2806B0E89D6}" type="pres">
      <dgm:prSet presAssocID="{638A8D56-51B3-4377-BC62-C1E5D8C09096}" presName="levelTx" presStyleLbl="revTx" presStyleIdx="0" presStyleCnt="0">
        <dgm:presLayoutVars>
          <dgm:chMax val="1"/>
          <dgm:bulletEnabled val="1"/>
        </dgm:presLayoutVars>
      </dgm:prSet>
      <dgm:spPr/>
      <dgm:t>
        <a:bodyPr/>
        <a:lstStyle/>
        <a:p>
          <a:endParaRPr lang="en-US"/>
        </a:p>
      </dgm:t>
    </dgm:pt>
    <dgm:pt modelId="{B79CE955-1FF7-47C2-B35C-7BAB256E0AA6}" type="pres">
      <dgm:prSet presAssocID="{0628F066-6CF4-449E-B4E8-F429BFB832CC}" presName="Name8" presStyleCnt="0"/>
      <dgm:spPr/>
    </dgm:pt>
    <dgm:pt modelId="{045D7F74-84CA-4DEF-A828-FDA55030AD36}" type="pres">
      <dgm:prSet presAssocID="{0628F066-6CF4-449E-B4E8-F429BFB832CC}" presName="level" presStyleLbl="node1" presStyleIdx="2" presStyleCnt="6">
        <dgm:presLayoutVars>
          <dgm:chMax val="1"/>
          <dgm:bulletEnabled val="1"/>
        </dgm:presLayoutVars>
      </dgm:prSet>
      <dgm:spPr/>
      <dgm:t>
        <a:bodyPr/>
        <a:lstStyle/>
        <a:p>
          <a:endParaRPr lang="en-US"/>
        </a:p>
      </dgm:t>
    </dgm:pt>
    <dgm:pt modelId="{E037D4B3-DABD-4297-848E-E868C769C791}" type="pres">
      <dgm:prSet presAssocID="{0628F066-6CF4-449E-B4E8-F429BFB832CC}" presName="levelTx" presStyleLbl="revTx" presStyleIdx="0" presStyleCnt="0">
        <dgm:presLayoutVars>
          <dgm:chMax val="1"/>
          <dgm:bulletEnabled val="1"/>
        </dgm:presLayoutVars>
      </dgm:prSet>
      <dgm:spPr/>
      <dgm:t>
        <a:bodyPr/>
        <a:lstStyle/>
        <a:p>
          <a:endParaRPr lang="en-US"/>
        </a:p>
      </dgm:t>
    </dgm:pt>
    <dgm:pt modelId="{9ABDAC1F-90A5-4DC2-B3EC-DEC7E4378E6B}" type="pres">
      <dgm:prSet presAssocID="{4C5AFDD5-C07B-4B47-A591-999C1B983175}" presName="Name8" presStyleCnt="0"/>
      <dgm:spPr/>
    </dgm:pt>
    <dgm:pt modelId="{8228FE01-1AB7-491C-92EC-668AC2A79E18}" type="pres">
      <dgm:prSet presAssocID="{4C5AFDD5-C07B-4B47-A591-999C1B983175}" presName="level" presStyleLbl="node1" presStyleIdx="3" presStyleCnt="6">
        <dgm:presLayoutVars>
          <dgm:chMax val="1"/>
          <dgm:bulletEnabled val="1"/>
        </dgm:presLayoutVars>
      </dgm:prSet>
      <dgm:spPr/>
      <dgm:t>
        <a:bodyPr/>
        <a:lstStyle/>
        <a:p>
          <a:endParaRPr lang="en-US"/>
        </a:p>
      </dgm:t>
    </dgm:pt>
    <dgm:pt modelId="{EFBA8923-B72B-4AC3-9909-CE31DCAE0C23}" type="pres">
      <dgm:prSet presAssocID="{4C5AFDD5-C07B-4B47-A591-999C1B983175}" presName="levelTx" presStyleLbl="revTx" presStyleIdx="0" presStyleCnt="0">
        <dgm:presLayoutVars>
          <dgm:chMax val="1"/>
          <dgm:bulletEnabled val="1"/>
        </dgm:presLayoutVars>
      </dgm:prSet>
      <dgm:spPr/>
      <dgm:t>
        <a:bodyPr/>
        <a:lstStyle/>
        <a:p>
          <a:endParaRPr lang="en-US"/>
        </a:p>
      </dgm:t>
    </dgm:pt>
    <dgm:pt modelId="{6C83C9D8-C9E6-4467-98D3-5DE73FC54B42}" type="pres">
      <dgm:prSet presAssocID="{236350B9-9896-41A4-B3B7-EFB020134CBD}" presName="Name8" presStyleCnt="0"/>
      <dgm:spPr/>
    </dgm:pt>
    <dgm:pt modelId="{B770A5B3-0B86-439E-8BF9-6EE19F8C7EB9}" type="pres">
      <dgm:prSet presAssocID="{236350B9-9896-41A4-B3B7-EFB020134CBD}" presName="level" presStyleLbl="node1" presStyleIdx="4" presStyleCnt="6">
        <dgm:presLayoutVars>
          <dgm:chMax val="1"/>
          <dgm:bulletEnabled val="1"/>
        </dgm:presLayoutVars>
      </dgm:prSet>
      <dgm:spPr/>
      <dgm:t>
        <a:bodyPr/>
        <a:lstStyle/>
        <a:p>
          <a:endParaRPr lang="en-US"/>
        </a:p>
      </dgm:t>
    </dgm:pt>
    <dgm:pt modelId="{EB3212A5-A1E3-479A-8B64-0B86CE295A02}" type="pres">
      <dgm:prSet presAssocID="{236350B9-9896-41A4-B3B7-EFB020134CBD}" presName="levelTx" presStyleLbl="revTx" presStyleIdx="0" presStyleCnt="0">
        <dgm:presLayoutVars>
          <dgm:chMax val="1"/>
          <dgm:bulletEnabled val="1"/>
        </dgm:presLayoutVars>
      </dgm:prSet>
      <dgm:spPr/>
      <dgm:t>
        <a:bodyPr/>
        <a:lstStyle/>
        <a:p>
          <a:endParaRPr lang="en-US"/>
        </a:p>
      </dgm:t>
    </dgm:pt>
    <dgm:pt modelId="{E3599190-3974-4AA6-B8A6-D1DF26E1AD9E}" type="pres">
      <dgm:prSet presAssocID="{A8306691-C6BA-4A1E-B291-CFF5B343D5AC}" presName="Name8" presStyleCnt="0"/>
      <dgm:spPr/>
    </dgm:pt>
    <dgm:pt modelId="{E3206865-6499-467F-9314-FEE400FC147C}" type="pres">
      <dgm:prSet presAssocID="{A8306691-C6BA-4A1E-B291-CFF5B343D5AC}" presName="level" presStyleLbl="node1" presStyleIdx="5" presStyleCnt="6">
        <dgm:presLayoutVars>
          <dgm:chMax val="1"/>
          <dgm:bulletEnabled val="1"/>
        </dgm:presLayoutVars>
      </dgm:prSet>
      <dgm:spPr/>
      <dgm:t>
        <a:bodyPr/>
        <a:lstStyle/>
        <a:p>
          <a:endParaRPr lang="en-US"/>
        </a:p>
      </dgm:t>
    </dgm:pt>
    <dgm:pt modelId="{74D8BA0C-9682-48C6-9AF8-F5C384DE1124}" type="pres">
      <dgm:prSet presAssocID="{A8306691-C6BA-4A1E-B291-CFF5B343D5AC}" presName="levelTx" presStyleLbl="revTx" presStyleIdx="0" presStyleCnt="0">
        <dgm:presLayoutVars>
          <dgm:chMax val="1"/>
          <dgm:bulletEnabled val="1"/>
        </dgm:presLayoutVars>
      </dgm:prSet>
      <dgm:spPr/>
      <dgm:t>
        <a:bodyPr/>
        <a:lstStyle/>
        <a:p>
          <a:endParaRPr lang="en-US"/>
        </a:p>
      </dgm:t>
    </dgm:pt>
  </dgm:ptLst>
  <dgm:cxnLst>
    <dgm:cxn modelId="{FCCD1F90-97F7-40FF-B187-A4884B73EFD1}" type="presOf" srcId="{A8306691-C6BA-4A1E-B291-CFF5B343D5AC}" destId="{E3206865-6499-467F-9314-FEE400FC147C}" srcOrd="0" destOrd="0" presId="urn:microsoft.com/office/officeart/2005/8/layout/pyramid3"/>
    <dgm:cxn modelId="{22C84D12-4275-4BA1-87BB-9DB5DE7DA1A3}" type="presOf" srcId="{638A8D56-51B3-4377-BC62-C1E5D8C09096}" destId="{D5569A5C-7A9A-4B64-A8D6-F2806B0E89D6}" srcOrd="1" destOrd="0" presId="urn:microsoft.com/office/officeart/2005/8/layout/pyramid3"/>
    <dgm:cxn modelId="{8C004897-F40C-4098-A6CF-1BA1A13EBA85}" type="presOf" srcId="{A8306691-C6BA-4A1E-B291-CFF5B343D5AC}" destId="{74D8BA0C-9682-48C6-9AF8-F5C384DE1124}" srcOrd="1" destOrd="0" presId="urn:microsoft.com/office/officeart/2005/8/layout/pyramid3"/>
    <dgm:cxn modelId="{5A94ECB1-6385-479E-8CE5-CC22B2CDB98B}" srcId="{90A02BEA-AAFE-453F-88E1-30692521C3D8}" destId="{638A8D56-51B3-4377-BC62-C1E5D8C09096}" srcOrd="1" destOrd="0" parTransId="{63AE3779-CD24-4EF1-A06B-7876EB4D9548}" sibTransId="{6B9F6D01-B266-4DF5-BABE-347934448454}"/>
    <dgm:cxn modelId="{996A9C83-7B2B-434C-BAFC-3C810C1CEA88}" type="presOf" srcId="{236350B9-9896-41A4-B3B7-EFB020134CBD}" destId="{B770A5B3-0B86-439E-8BF9-6EE19F8C7EB9}" srcOrd="0" destOrd="0" presId="urn:microsoft.com/office/officeart/2005/8/layout/pyramid3"/>
    <dgm:cxn modelId="{FD967EE0-F42C-4A83-864D-39817CA55718}" type="presOf" srcId="{0628F066-6CF4-449E-B4E8-F429BFB832CC}" destId="{045D7F74-84CA-4DEF-A828-FDA55030AD36}" srcOrd="0" destOrd="0" presId="urn:microsoft.com/office/officeart/2005/8/layout/pyramid3"/>
    <dgm:cxn modelId="{BA56E266-4853-4748-89BB-3F5FC96F445A}" srcId="{90A02BEA-AAFE-453F-88E1-30692521C3D8}" destId="{236350B9-9896-41A4-B3B7-EFB020134CBD}" srcOrd="4" destOrd="0" parTransId="{1B7E1B89-E35B-4B61-8E14-3202102A6962}" sibTransId="{C97D96F3-BC7D-4134-BFF6-87FA0AC03514}"/>
    <dgm:cxn modelId="{3FBD591B-25D7-481D-9859-FEE5411DBC61}" type="presOf" srcId="{0628F066-6CF4-449E-B4E8-F429BFB832CC}" destId="{E037D4B3-DABD-4297-848E-E868C769C791}" srcOrd="1" destOrd="0" presId="urn:microsoft.com/office/officeart/2005/8/layout/pyramid3"/>
    <dgm:cxn modelId="{524F716E-8386-4A0E-832C-F51E54EDFEF5}" srcId="{90A02BEA-AAFE-453F-88E1-30692521C3D8}" destId="{462C74F4-70E1-4824-A571-B997982E1307}" srcOrd="0" destOrd="0" parTransId="{19A4E1AA-6327-40C9-9CC1-E4527A0F5D64}" sibTransId="{DF88B7EE-729F-4231-A9A9-8DA1A664D069}"/>
    <dgm:cxn modelId="{72465AE6-791E-4D9F-AA95-ACDD72590C16}" type="presOf" srcId="{462C74F4-70E1-4824-A571-B997982E1307}" destId="{FB688BE2-7EF5-444E-BC73-4F10A400C0E5}" srcOrd="1" destOrd="0" presId="urn:microsoft.com/office/officeart/2005/8/layout/pyramid3"/>
    <dgm:cxn modelId="{8F661773-968F-4EB0-803B-36D9684FB146}" type="presOf" srcId="{236350B9-9896-41A4-B3B7-EFB020134CBD}" destId="{EB3212A5-A1E3-479A-8B64-0B86CE295A02}" srcOrd="1" destOrd="0" presId="urn:microsoft.com/office/officeart/2005/8/layout/pyramid3"/>
    <dgm:cxn modelId="{6DA7456F-5562-4CC1-868B-F976C2726765}" srcId="{90A02BEA-AAFE-453F-88E1-30692521C3D8}" destId="{0628F066-6CF4-449E-B4E8-F429BFB832CC}" srcOrd="2" destOrd="0" parTransId="{5A1BDBA7-CD8E-42DA-9286-EC3CAE1587CE}" sibTransId="{26C27D5B-A68B-40C8-AE26-BF1283B877B8}"/>
    <dgm:cxn modelId="{E9014303-B634-498E-94A3-8D55118EE5D3}" type="presOf" srcId="{638A8D56-51B3-4377-BC62-C1E5D8C09096}" destId="{A18F4690-B57F-4F62-A699-2CBD382BE66B}" srcOrd="0" destOrd="0" presId="urn:microsoft.com/office/officeart/2005/8/layout/pyramid3"/>
    <dgm:cxn modelId="{CD10DDC9-A9F7-4FCF-B9EB-A6847143042F}" srcId="{90A02BEA-AAFE-453F-88E1-30692521C3D8}" destId="{4C5AFDD5-C07B-4B47-A591-999C1B983175}" srcOrd="3" destOrd="0" parTransId="{85F6EA91-711F-4766-88DB-E6DDE0A65586}" sibTransId="{71B32A2F-61F8-4C84-BE3B-41CB1DC8D17D}"/>
    <dgm:cxn modelId="{7A58E0C9-65A3-4AF4-AA50-0E71966C5CB9}" type="presOf" srcId="{90A02BEA-AAFE-453F-88E1-30692521C3D8}" destId="{841A5139-CF13-4CC7-82DA-9326DB02F91D}" srcOrd="0" destOrd="0" presId="urn:microsoft.com/office/officeart/2005/8/layout/pyramid3"/>
    <dgm:cxn modelId="{C3C83601-EC11-4B72-A32F-E4F1A903AFA5}" type="presOf" srcId="{4C5AFDD5-C07B-4B47-A591-999C1B983175}" destId="{8228FE01-1AB7-491C-92EC-668AC2A79E18}" srcOrd="0" destOrd="0" presId="urn:microsoft.com/office/officeart/2005/8/layout/pyramid3"/>
    <dgm:cxn modelId="{A9AE7D55-1A39-41DF-B4A0-862989B57C73}" type="presOf" srcId="{462C74F4-70E1-4824-A571-B997982E1307}" destId="{3EA24754-EA47-4735-92AB-BA197BC1200D}" srcOrd="0" destOrd="0" presId="urn:microsoft.com/office/officeart/2005/8/layout/pyramid3"/>
    <dgm:cxn modelId="{044C21DD-FE64-4A25-8641-15CB57B7B691}" srcId="{90A02BEA-AAFE-453F-88E1-30692521C3D8}" destId="{A8306691-C6BA-4A1E-B291-CFF5B343D5AC}" srcOrd="5" destOrd="0" parTransId="{376DC900-2BB9-4E5E-9DA7-F06B64A355B9}" sibTransId="{73B991D1-769D-4794-B53C-1244C929700D}"/>
    <dgm:cxn modelId="{5B84D8C9-109B-41FF-9B4E-54E6243185FE}" type="presOf" srcId="{4C5AFDD5-C07B-4B47-A591-999C1B983175}" destId="{EFBA8923-B72B-4AC3-9909-CE31DCAE0C23}" srcOrd="1" destOrd="0" presId="urn:microsoft.com/office/officeart/2005/8/layout/pyramid3"/>
    <dgm:cxn modelId="{1C663F2A-A233-4AB9-B2C1-FF7747395D3A}" type="presParOf" srcId="{841A5139-CF13-4CC7-82DA-9326DB02F91D}" destId="{AF51C4B8-557D-4A96-A36C-3D8EA556A2A3}" srcOrd="0" destOrd="0" presId="urn:microsoft.com/office/officeart/2005/8/layout/pyramid3"/>
    <dgm:cxn modelId="{DD4A91D6-9378-4A00-85F5-AAE49D77F33E}" type="presParOf" srcId="{AF51C4B8-557D-4A96-A36C-3D8EA556A2A3}" destId="{3EA24754-EA47-4735-92AB-BA197BC1200D}" srcOrd="0" destOrd="0" presId="urn:microsoft.com/office/officeart/2005/8/layout/pyramid3"/>
    <dgm:cxn modelId="{C52BD0D5-7D19-4020-9F62-795D72AFFEE9}" type="presParOf" srcId="{AF51C4B8-557D-4A96-A36C-3D8EA556A2A3}" destId="{FB688BE2-7EF5-444E-BC73-4F10A400C0E5}" srcOrd="1" destOrd="0" presId="urn:microsoft.com/office/officeart/2005/8/layout/pyramid3"/>
    <dgm:cxn modelId="{0A1C9043-3353-4EEA-B3AF-181562397354}" type="presParOf" srcId="{841A5139-CF13-4CC7-82DA-9326DB02F91D}" destId="{C0A22762-5FF1-48EF-AA81-70211FAC2BF4}" srcOrd="1" destOrd="0" presId="urn:microsoft.com/office/officeart/2005/8/layout/pyramid3"/>
    <dgm:cxn modelId="{883B2A41-9882-4A51-B7FF-4D514AFB1BE9}" type="presParOf" srcId="{C0A22762-5FF1-48EF-AA81-70211FAC2BF4}" destId="{A18F4690-B57F-4F62-A699-2CBD382BE66B}" srcOrd="0" destOrd="0" presId="urn:microsoft.com/office/officeart/2005/8/layout/pyramid3"/>
    <dgm:cxn modelId="{41C5829E-6463-44CB-9FF8-2195C0398661}" type="presParOf" srcId="{C0A22762-5FF1-48EF-AA81-70211FAC2BF4}" destId="{D5569A5C-7A9A-4B64-A8D6-F2806B0E89D6}" srcOrd="1" destOrd="0" presId="urn:microsoft.com/office/officeart/2005/8/layout/pyramid3"/>
    <dgm:cxn modelId="{0B00D517-760A-4CB5-BD71-D01F1E2617EF}" type="presParOf" srcId="{841A5139-CF13-4CC7-82DA-9326DB02F91D}" destId="{B79CE955-1FF7-47C2-B35C-7BAB256E0AA6}" srcOrd="2" destOrd="0" presId="urn:microsoft.com/office/officeart/2005/8/layout/pyramid3"/>
    <dgm:cxn modelId="{15150AA2-9A56-4A51-83E3-15D45899E14B}" type="presParOf" srcId="{B79CE955-1FF7-47C2-B35C-7BAB256E0AA6}" destId="{045D7F74-84CA-4DEF-A828-FDA55030AD36}" srcOrd="0" destOrd="0" presId="urn:microsoft.com/office/officeart/2005/8/layout/pyramid3"/>
    <dgm:cxn modelId="{E9EBC806-2661-42E9-9680-C29B30BA90D6}" type="presParOf" srcId="{B79CE955-1FF7-47C2-B35C-7BAB256E0AA6}" destId="{E037D4B3-DABD-4297-848E-E868C769C791}" srcOrd="1" destOrd="0" presId="urn:microsoft.com/office/officeart/2005/8/layout/pyramid3"/>
    <dgm:cxn modelId="{79D61454-2C44-4247-9214-9E790DD8EB52}" type="presParOf" srcId="{841A5139-CF13-4CC7-82DA-9326DB02F91D}" destId="{9ABDAC1F-90A5-4DC2-B3EC-DEC7E4378E6B}" srcOrd="3" destOrd="0" presId="urn:microsoft.com/office/officeart/2005/8/layout/pyramid3"/>
    <dgm:cxn modelId="{50EF7949-3C3F-44FF-B9CF-989E430698C9}" type="presParOf" srcId="{9ABDAC1F-90A5-4DC2-B3EC-DEC7E4378E6B}" destId="{8228FE01-1AB7-491C-92EC-668AC2A79E18}" srcOrd="0" destOrd="0" presId="urn:microsoft.com/office/officeart/2005/8/layout/pyramid3"/>
    <dgm:cxn modelId="{4367AA6F-66F4-4700-804B-41952CBAB85D}" type="presParOf" srcId="{9ABDAC1F-90A5-4DC2-B3EC-DEC7E4378E6B}" destId="{EFBA8923-B72B-4AC3-9909-CE31DCAE0C23}" srcOrd="1" destOrd="0" presId="urn:microsoft.com/office/officeart/2005/8/layout/pyramid3"/>
    <dgm:cxn modelId="{1992CD8A-BE30-4FC7-98E5-0F6EFEB25D99}" type="presParOf" srcId="{841A5139-CF13-4CC7-82DA-9326DB02F91D}" destId="{6C83C9D8-C9E6-4467-98D3-5DE73FC54B42}" srcOrd="4" destOrd="0" presId="urn:microsoft.com/office/officeart/2005/8/layout/pyramid3"/>
    <dgm:cxn modelId="{334C58A2-37AD-42D3-A26B-9E2395A79B51}" type="presParOf" srcId="{6C83C9D8-C9E6-4467-98D3-5DE73FC54B42}" destId="{B770A5B3-0B86-439E-8BF9-6EE19F8C7EB9}" srcOrd="0" destOrd="0" presId="urn:microsoft.com/office/officeart/2005/8/layout/pyramid3"/>
    <dgm:cxn modelId="{1936B196-08E8-461B-9D05-DB7A498D13F2}" type="presParOf" srcId="{6C83C9D8-C9E6-4467-98D3-5DE73FC54B42}" destId="{EB3212A5-A1E3-479A-8B64-0B86CE295A02}" srcOrd="1" destOrd="0" presId="urn:microsoft.com/office/officeart/2005/8/layout/pyramid3"/>
    <dgm:cxn modelId="{169D1E59-0485-4DF7-BACC-B0F452090306}" type="presParOf" srcId="{841A5139-CF13-4CC7-82DA-9326DB02F91D}" destId="{E3599190-3974-4AA6-B8A6-D1DF26E1AD9E}" srcOrd="5" destOrd="0" presId="urn:microsoft.com/office/officeart/2005/8/layout/pyramid3"/>
    <dgm:cxn modelId="{8911BA60-47E5-4CB6-B111-F3BF7BAE4AD8}" type="presParOf" srcId="{E3599190-3974-4AA6-B8A6-D1DF26E1AD9E}" destId="{E3206865-6499-467F-9314-FEE400FC147C}" srcOrd="0" destOrd="0" presId="urn:microsoft.com/office/officeart/2005/8/layout/pyramid3"/>
    <dgm:cxn modelId="{50BA8CB3-5442-4600-91EE-28589EACD5A2}" type="presParOf" srcId="{E3599190-3974-4AA6-B8A6-D1DF26E1AD9E}" destId="{74D8BA0C-9682-48C6-9AF8-F5C384DE1124}"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C24A51-910B-49E6-8F26-6395D55B4BEC}">
      <dsp:nvSpPr>
        <dsp:cNvPr id="0" name=""/>
        <dsp:cNvSpPr/>
      </dsp:nvSpPr>
      <dsp:spPr>
        <a:xfrm>
          <a:off x="1909042" y="0"/>
          <a:ext cx="954521" cy="829959"/>
        </a:xfrm>
        <a:prstGeom prst="trapezoid">
          <a:avLst>
            <a:gd name="adj" fmla="val 57504"/>
          </a:avLst>
        </a:prstGeom>
        <a:solidFill>
          <a:srgbClr val="008080"/>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endParaRPr lang="en-US" sz="1100" b="1" kern="1200" dirty="0"/>
        </a:p>
      </dsp:txBody>
      <dsp:txXfrm>
        <a:off x="1909042" y="0"/>
        <a:ext cx="954521" cy="829959"/>
      </dsp:txXfrm>
    </dsp:sp>
    <dsp:sp modelId="{BAF7A223-CC86-4FEE-B606-5EE05477CFD7}">
      <dsp:nvSpPr>
        <dsp:cNvPr id="0" name=""/>
        <dsp:cNvSpPr/>
      </dsp:nvSpPr>
      <dsp:spPr>
        <a:xfrm>
          <a:off x="1431781" y="829959"/>
          <a:ext cx="1909042" cy="829959"/>
        </a:xfrm>
        <a:prstGeom prst="trapezoid">
          <a:avLst>
            <a:gd name="adj" fmla="val 57504"/>
          </a:avLst>
        </a:prstGeom>
        <a:solidFill>
          <a:srgbClr val="0066CC"/>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endParaRPr lang="en-US" sz="1100" b="1" kern="1200" dirty="0"/>
        </a:p>
      </dsp:txBody>
      <dsp:txXfrm>
        <a:off x="1765864" y="829959"/>
        <a:ext cx="1240877" cy="829959"/>
      </dsp:txXfrm>
    </dsp:sp>
    <dsp:sp modelId="{41B1E814-CF7B-4C25-BB82-472A8235F79A}">
      <dsp:nvSpPr>
        <dsp:cNvPr id="0" name=""/>
        <dsp:cNvSpPr/>
      </dsp:nvSpPr>
      <dsp:spPr>
        <a:xfrm>
          <a:off x="954521" y="1659918"/>
          <a:ext cx="2863563" cy="829959"/>
        </a:xfrm>
        <a:prstGeom prst="trapezoid">
          <a:avLst>
            <a:gd name="adj" fmla="val 57504"/>
          </a:avLst>
        </a:prstGeom>
        <a:solidFill>
          <a:srgbClr val="3399FF"/>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endParaRPr lang="en-US" sz="1100" b="1" kern="1200" dirty="0"/>
        </a:p>
      </dsp:txBody>
      <dsp:txXfrm>
        <a:off x="1455644" y="1659918"/>
        <a:ext cx="1861316" cy="829959"/>
      </dsp:txXfrm>
    </dsp:sp>
    <dsp:sp modelId="{7E8F9EC9-B6F3-4591-BAE6-9AC9A3FE67F3}">
      <dsp:nvSpPr>
        <dsp:cNvPr id="0" name=""/>
        <dsp:cNvSpPr/>
      </dsp:nvSpPr>
      <dsp:spPr>
        <a:xfrm>
          <a:off x="477260" y="2489878"/>
          <a:ext cx="3818084" cy="829959"/>
        </a:xfrm>
        <a:prstGeom prst="trapezoid">
          <a:avLst>
            <a:gd name="adj" fmla="val 57504"/>
          </a:avLst>
        </a:prstGeom>
        <a:solidFill>
          <a:srgbClr val="66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endParaRPr lang="en-GB" sz="5000" kern="1200"/>
        </a:p>
      </dsp:txBody>
      <dsp:txXfrm>
        <a:off x="1145425" y="2489878"/>
        <a:ext cx="2481755" cy="829959"/>
      </dsp:txXfrm>
    </dsp:sp>
    <dsp:sp modelId="{48B6A07E-A96D-437E-A3C7-755BA594B879}">
      <dsp:nvSpPr>
        <dsp:cNvPr id="0" name=""/>
        <dsp:cNvSpPr/>
      </dsp:nvSpPr>
      <dsp:spPr>
        <a:xfrm>
          <a:off x="0" y="3319837"/>
          <a:ext cx="4772606" cy="829959"/>
        </a:xfrm>
        <a:prstGeom prst="trapezoid">
          <a:avLst>
            <a:gd name="adj" fmla="val 57504"/>
          </a:avLst>
        </a:prstGeom>
        <a:solidFill>
          <a:srgbClr val="6699FF"/>
        </a:solidFill>
        <a:ln w="571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endParaRPr lang="en-US" sz="5000" b="1" kern="1200" dirty="0"/>
        </a:p>
      </dsp:txBody>
      <dsp:txXfrm>
        <a:off x="835206" y="3319837"/>
        <a:ext cx="3102193" cy="8299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D37915-A8B5-4C45-8259-DE829014F3CE}">
      <dsp:nvSpPr>
        <dsp:cNvPr id="0" name=""/>
        <dsp:cNvSpPr/>
      </dsp:nvSpPr>
      <dsp:spPr>
        <a:xfrm>
          <a:off x="4830174" y="1144087"/>
          <a:ext cx="1090291" cy="1090470"/>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C45BF0-0CBB-4662-A8B1-A9187C961EB4}">
      <dsp:nvSpPr>
        <dsp:cNvPr id="0" name=""/>
        <dsp:cNvSpPr/>
      </dsp:nvSpPr>
      <dsp:spPr>
        <a:xfrm>
          <a:off x="4902705" y="758886"/>
          <a:ext cx="1017760" cy="1017759"/>
        </a:xfrm>
        <a:prstGeom prst="ellipse">
          <a:avLst/>
        </a:prstGeom>
        <a:solidFill>
          <a:schemeClr val="bg1">
            <a:lumMod val="95000"/>
          </a:schemeClr>
        </a:solidFill>
        <a:ln w="38100" cap="flat" cmpd="sng" algn="ctr">
          <a:solidFill>
            <a:srgbClr val="1F355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a:t>End of life care</a:t>
          </a:r>
        </a:p>
      </dsp:txBody>
      <dsp:txXfrm>
        <a:off x="5048348" y="904308"/>
        <a:ext cx="727054" cy="726916"/>
      </dsp:txXfrm>
    </dsp:sp>
    <dsp:sp modelId="{4F8A4BA8-17A0-4BE3-8970-74D47CDA2656}">
      <dsp:nvSpPr>
        <dsp:cNvPr id="0" name=""/>
        <dsp:cNvSpPr/>
      </dsp:nvSpPr>
      <dsp:spPr>
        <a:xfrm rot="2700000">
          <a:off x="3654276" y="713703"/>
          <a:ext cx="1090165" cy="1090165"/>
        </a:xfrm>
        <a:prstGeom prst="teardrop">
          <a:avLst>
            <a:gd name="adj" fmla="val 100000"/>
          </a:avLst>
        </a:prstGeom>
        <a:solidFill>
          <a:schemeClr val="tx2"/>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3BCED9-FA62-4D80-A3EC-A1306C1153EC}">
      <dsp:nvSpPr>
        <dsp:cNvPr id="0" name=""/>
        <dsp:cNvSpPr/>
      </dsp:nvSpPr>
      <dsp:spPr>
        <a:xfrm>
          <a:off x="3691349" y="750001"/>
          <a:ext cx="1017760" cy="1017759"/>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a:t>Supportive treatment</a:t>
          </a:r>
          <a:endParaRPr lang="en-US" sz="1000" kern="1200" dirty="0"/>
        </a:p>
      </dsp:txBody>
      <dsp:txXfrm>
        <a:off x="3836412" y="895423"/>
        <a:ext cx="727054" cy="726916"/>
      </dsp:txXfrm>
    </dsp:sp>
    <dsp:sp modelId="{D4456583-3CEA-4F9F-A8A3-FD200DCAB347}">
      <dsp:nvSpPr>
        <dsp:cNvPr id="0" name=""/>
        <dsp:cNvSpPr/>
      </dsp:nvSpPr>
      <dsp:spPr>
        <a:xfrm rot="2700000">
          <a:off x="2528008" y="713703"/>
          <a:ext cx="1090165" cy="1090165"/>
        </a:xfrm>
        <a:prstGeom prst="teardrop">
          <a:avLst>
            <a:gd name="adj" fmla="val 10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0C73F3-3ACE-4749-8D63-B73EDF21AFA9}">
      <dsp:nvSpPr>
        <dsp:cNvPr id="0" name=""/>
        <dsp:cNvSpPr/>
      </dsp:nvSpPr>
      <dsp:spPr>
        <a:xfrm>
          <a:off x="2564501" y="750001"/>
          <a:ext cx="1017760" cy="1017759"/>
        </a:xfrm>
        <a:prstGeom prst="ellipse">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a:t>Optimising intervention</a:t>
          </a:r>
          <a:endParaRPr lang="en-US" sz="1000" kern="1200" dirty="0"/>
        </a:p>
      </dsp:txBody>
      <dsp:txXfrm>
        <a:off x="2709564" y="895423"/>
        <a:ext cx="727054" cy="726916"/>
      </dsp:txXfrm>
    </dsp:sp>
    <dsp:sp modelId="{F3A100E0-1BF6-4B49-8A93-C8863B4D9760}">
      <dsp:nvSpPr>
        <dsp:cNvPr id="0" name=""/>
        <dsp:cNvSpPr/>
      </dsp:nvSpPr>
      <dsp:spPr>
        <a:xfrm rot="2700000">
          <a:off x="1401161" y="713703"/>
          <a:ext cx="1090165" cy="1090165"/>
        </a:xfrm>
        <a:prstGeom prst="teardrop">
          <a:avLst>
            <a:gd name="adj" fmla="val 10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807460-1A19-4F07-8FBA-3770EEA2C72F}">
      <dsp:nvSpPr>
        <dsp:cNvPr id="0" name=""/>
        <dsp:cNvSpPr/>
      </dsp:nvSpPr>
      <dsp:spPr>
        <a:xfrm>
          <a:off x="1437654" y="750001"/>
          <a:ext cx="1017760" cy="1017759"/>
        </a:xfrm>
        <a:prstGeom prst="ellipse">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a:t>Early accurate diagnosis</a:t>
          </a:r>
          <a:endParaRPr lang="en-US" sz="1000" kern="1200" dirty="0"/>
        </a:p>
      </dsp:txBody>
      <dsp:txXfrm>
        <a:off x="1583297" y="895423"/>
        <a:ext cx="727054" cy="726916"/>
      </dsp:txXfrm>
    </dsp:sp>
    <dsp:sp modelId="{34306748-5CD0-44A6-96C9-BDD4B1B1693E}">
      <dsp:nvSpPr>
        <dsp:cNvPr id="0" name=""/>
        <dsp:cNvSpPr/>
      </dsp:nvSpPr>
      <dsp:spPr>
        <a:xfrm rot="2700000">
          <a:off x="274313" y="713703"/>
          <a:ext cx="1090165" cy="1090165"/>
        </a:xfrm>
        <a:prstGeom prst="teardrop">
          <a:avLst>
            <a:gd name="adj" fmla="val 10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5EE63B-2D1E-4E65-B90A-5493E4099CDE}">
      <dsp:nvSpPr>
        <dsp:cNvPr id="0" name=""/>
        <dsp:cNvSpPr/>
      </dsp:nvSpPr>
      <dsp:spPr>
        <a:xfrm>
          <a:off x="310806" y="750001"/>
          <a:ext cx="1017760" cy="1017759"/>
        </a:xfrm>
        <a:prstGeom prst="ellipse">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a:t>Prevention</a:t>
          </a:r>
          <a:endParaRPr lang="en-US" sz="1000" kern="1200" dirty="0"/>
        </a:p>
      </dsp:txBody>
      <dsp:txXfrm>
        <a:off x="456449" y="895423"/>
        <a:ext cx="727054" cy="7269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A24754-EA47-4735-92AB-BA197BC1200D}">
      <dsp:nvSpPr>
        <dsp:cNvPr id="0" name=""/>
        <dsp:cNvSpPr/>
      </dsp:nvSpPr>
      <dsp:spPr>
        <a:xfrm rot="10800000">
          <a:off x="0" y="0"/>
          <a:ext cx="4444527" cy="876182"/>
        </a:xfrm>
        <a:prstGeom prst="trapezoid">
          <a:avLst>
            <a:gd name="adj" fmla="val 42272"/>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Prevent</a:t>
          </a:r>
        </a:p>
      </dsp:txBody>
      <dsp:txXfrm rot="-10800000">
        <a:off x="777792" y="0"/>
        <a:ext cx="2888942" cy="876182"/>
      </dsp:txXfrm>
    </dsp:sp>
    <dsp:sp modelId="{A18F4690-B57F-4F62-A699-2CBD382BE66B}">
      <dsp:nvSpPr>
        <dsp:cNvPr id="0" name=""/>
        <dsp:cNvSpPr/>
      </dsp:nvSpPr>
      <dsp:spPr>
        <a:xfrm rot="10800000">
          <a:off x="370377" y="876182"/>
          <a:ext cx="3703772" cy="876182"/>
        </a:xfrm>
        <a:prstGeom prst="trapezoid">
          <a:avLst>
            <a:gd name="adj" fmla="val 42272"/>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Reduce</a:t>
          </a:r>
        </a:p>
      </dsp:txBody>
      <dsp:txXfrm rot="-10800000">
        <a:off x="1018537" y="876182"/>
        <a:ext cx="2407452" cy="876182"/>
      </dsp:txXfrm>
    </dsp:sp>
    <dsp:sp modelId="{045D7F74-84CA-4DEF-A828-FDA55030AD36}">
      <dsp:nvSpPr>
        <dsp:cNvPr id="0" name=""/>
        <dsp:cNvSpPr/>
      </dsp:nvSpPr>
      <dsp:spPr>
        <a:xfrm rot="10800000">
          <a:off x="740754" y="1752365"/>
          <a:ext cx="2963018" cy="876182"/>
        </a:xfrm>
        <a:prstGeom prst="trapezoid">
          <a:avLst>
            <a:gd name="adj" fmla="val 42272"/>
          </a:avLst>
        </a:prstGeom>
        <a:solidFill>
          <a:srgbClr val="66FF3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Reuse</a:t>
          </a:r>
        </a:p>
      </dsp:txBody>
      <dsp:txXfrm rot="-10800000">
        <a:off x="1259282" y="1752365"/>
        <a:ext cx="1925961" cy="876182"/>
      </dsp:txXfrm>
    </dsp:sp>
    <dsp:sp modelId="{8228FE01-1AB7-491C-92EC-668AC2A79E18}">
      <dsp:nvSpPr>
        <dsp:cNvPr id="0" name=""/>
        <dsp:cNvSpPr/>
      </dsp:nvSpPr>
      <dsp:spPr>
        <a:xfrm rot="10800000">
          <a:off x="1111131" y="2628548"/>
          <a:ext cx="2222263" cy="876182"/>
        </a:xfrm>
        <a:prstGeom prst="trapezoid">
          <a:avLst>
            <a:gd name="adj" fmla="val 42272"/>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Recycle</a:t>
          </a:r>
        </a:p>
      </dsp:txBody>
      <dsp:txXfrm rot="-10800000">
        <a:off x="1500027" y="2628548"/>
        <a:ext cx="1444471" cy="876182"/>
      </dsp:txXfrm>
    </dsp:sp>
    <dsp:sp modelId="{B770A5B3-0B86-439E-8BF9-6EE19F8C7EB9}">
      <dsp:nvSpPr>
        <dsp:cNvPr id="0" name=""/>
        <dsp:cNvSpPr/>
      </dsp:nvSpPr>
      <dsp:spPr>
        <a:xfrm rot="10800000">
          <a:off x="1481509" y="3504731"/>
          <a:ext cx="1481509" cy="876182"/>
        </a:xfrm>
        <a:prstGeom prst="trapezoid">
          <a:avLst>
            <a:gd name="adj" fmla="val 42272"/>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Recover</a:t>
          </a:r>
        </a:p>
      </dsp:txBody>
      <dsp:txXfrm rot="-10800000">
        <a:off x="1740773" y="3504731"/>
        <a:ext cx="962980" cy="876182"/>
      </dsp:txXfrm>
    </dsp:sp>
    <dsp:sp modelId="{E3206865-6499-467F-9314-FEE400FC147C}">
      <dsp:nvSpPr>
        <dsp:cNvPr id="0" name=""/>
        <dsp:cNvSpPr/>
      </dsp:nvSpPr>
      <dsp:spPr>
        <a:xfrm rot="10800000">
          <a:off x="1851886" y="4380914"/>
          <a:ext cx="740754" cy="876182"/>
        </a:xfrm>
        <a:prstGeom prst="trapezoid">
          <a:avLst>
            <a:gd name="adj" fmla="val 5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Dispose</a:t>
          </a:r>
        </a:p>
      </dsp:txBody>
      <dsp:txXfrm rot="-10800000">
        <a:off x="1851886" y="4380914"/>
        <a:ext cx="740754" cy="876182"/>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0A9E7B-402B-4F71-96D7-2D2771FD85A9}" type="datetimeFigureOut">
              <a:rPr lang="en-GB" smtClean="0"/>
              <a:t>27/03/2024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ABE2DF7-C4C7-418F-A694-0E69E0618836}" type="slidenum">
              <a:rPr lang="en-GB" smtClean="0"/>
              <a:t>‹#›</a:t>
            </a:fld>
            <a:endParaRPr lang="en-GB"/>
          </a:p>
        </p:txBody>
      </p:sp>
    </p:spTree>
    <p:extLst>
      <p:ext uri="{BB962C8B-B14F-4D97-AF65-F5344CB8AC3E}">
        <p14:creationId xmlns:p14="http://schemas.microsoft.com/office/powerpoint/2010/main" val="880779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ABE2DF7-C4C7-418F-A694-0E69E0618836}" type="slidenum">
              <a:rPr lang="en-GB" smtClean="0"/>
              <a:t>10</a:t>
            </a:fld>
            <a:endParaRPr lang="en-GB"/>
          </a:p>
        </p:txBody>
      </p:sp>
    </p:spTree>
    <p:extLst>
      <p:ext uri="{BB962C8B-B14F-4D97-AF65-F5344CB8AC3E}">
        <p14:creationId xmlns:p14="http://schemas.microsoft.com/office/powerpoint/2010/main" val="1921127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2D015-27C5-3747-CD69-F9CA6F7862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C147C28-D58F-44EB-27A1-5806F460F5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4AD98E0-899F-6FC1-3E86-C0C1131A154C}"/>
              </a:ext>
            </a:extLst>
          </p:cNvPr>
          <p:cNvSpPr>
            <a:spLocks noGrp="1"/>
          </p:cNvSpPr>
          <p:nvPr>
            <p:ph type="dt" sz="half" idx="10"/>
          </p:nvPr>
        </p:nvSpPr>
        <p:spPr/>
        <p:txBody>
          <a:bodyPr/>
          <a:lstStyle/>
          <a:p>
            <a:fld id="{72C8FD4C-B00C-4632-8DE2-5A2887EE8528}" type="datetime1">
              <a:rPr lang="en-GB" smtClean="0"/>
              <a:t>27/03/2024</a:t>
            </a:fld>
            <a:endParaRPr lang="en-GB"/>
          </a:p>
        </p:txBody>
      </p:sp>
      <p:sp>
        <p:nvSpPr>
          <p:cNvPr id="5" name="Footer Placeholder 4">
            <a:extLst>
              <a:ext uri="{FF2B5EF4-FFF2-40B4-BE49-F238E27FC236}">
                <a16:creationId xmlns:a16="http://schemas.microsoft.com/office/drawing/2014/main" id="{0C5F9252-7C0C-3710-3FD9-4BF03427F7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502C8C-922D-20BB-2969-286DBD7489BA}"/>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2948788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30E14-DB30-F32A-B361-9C2F93404ED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781C7A-4C31-91F3-D94A-47ED76DDC3D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446F29-2972-6181-DD90-7E4CB7348626}"/>
              </a:ext>
            </a:extLst>
          </p:cNvPr>
          <p:cNvSpPr>
            <a:spLocks noGrp="1"/>
          </p:cNvSpPr>
          <p:nvPr>
            <p:ph type="dt" sz="half" idx="10"/>
          </p:nvPr>
        </p:nvSpPr>
        <p:spPr/>
        <p:txBody>
          <a:bodyPr/>
          <a:lstStyle/>
          <a:p>
            <a:fld id="{CCBEB7AB-58E6-49B2-A10C-C98B0A20E761}" type="datetime1">
              <a:rPr lang="en-GB" smtClean="0"/>
              <a:t>27/03/2024</a:t>
            </a:fld>
            <a:endParaRPr lang="en-GB"/>
          </a:p>
        </p:txBody>
      </p:sp>
      <p:sp>
        <p:nvSpPr>
          <p:cNvPr id="5" name="Footer Placeholder 4">
            <a:extLst>
              <a:ext uri="{FF2B5EF4-FFF2-40B4-BE49-F238E27FC236}">
                <a16:creationId xmlns:a16="http://schemas.microsoft.com/office/drawing/2014/main" id="{FF7961E5-B85F-8D7A-69DA-1B460C5D3A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4A081E-3EFD-4177-226F-D379379331AD}"/>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2886451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0090AF-FF4F-A159-6F2E-7734177C299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1E76BE0-F964-EC78-DE51-009B37A6BC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FF7109-9C5C-013F-7DF8-A036DDFAD348}"/>
              </a:ext>
            </a:extLst>
          </p:cNvPr>
          <p:cNvSpPr>
            <a:spLocks noGrp="1"/>
          </p:cNvSpPr>
          <p:nvPr>
            <p:ph type="dt" sz="half" idx="10"/>
          </p:nvPr>
        </p:nvSpPr>
        <p:spPr/>
        <p:txBody>
          <a:bodyPr/>
          <a:lstStyle/>
          <a:p>
            <a:fld id="{91FA056C-FCA1-4D28-93E3-F0708A27FBAD}" type="datetime1">
              <a:rPr lang="en-GB" smtClean="0"/>
              <a:t>27/03/2024</a:t>
            </a:fld>
            <a:endParaRPr lang="en-GB"/>
          </a:p>
        </p:txBody>
      </p:sp>
      <p:sp>
        <p:nvSpPr>
          <p:cNvPr id="5" name="Footer Placeholder 4">
            <a:extLst>
              <a:ext uri="{FF2B5EF4-FFF2-40B4-BE49-F238E27FC236}">
                <a16:creationId xmlns:a16="http://schemas.microsoft.com/office/drawing/2014/main" id="{3E92D1F9-53F9-710B-8893-E5B310E68E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BCDB50-8E7C-4032-F402-3AA861960146}"/>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4289491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E562BAF-7F94-4B88-9E6B-2A3B440B8AAD}" type="datetime1">
              <a:rPr lang="en-GB" smtClean="0"/>
              <a:t>27/03/2024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1768794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Date Placeholder 9">
            <a:extLst>
              <a:ext uri="{FF2B5EF4-FFF2-40B4-BE49-F238E27FC236}">
                <a16:creationId xmlns:a16="http://schemas.microsoft.com/office/drawing/2014/main" id="{A272A27A-8F9B-9A21-3D3F-AAD7B2A68343}"/>
              </a:ext>
            </a:extLst>
          </p:cNvPr>
          <p:cNvSpPr>
            <a:spLocks noGrp="1"/>
          </p:cNvSpPr>
          <p:nvPr>
            <p:ph type="dt" sz="half" idx="10"/>
          </p:nvPr>
        </p:nvSpPr>
        <p:spPr/>
        <p:txBody>
          <a:bodyPr/>
          <a:lstStyle/>
          <a:p>
            <a:fld id="{8EDD68A2-2464-4834-888E-DEA52AA664EC}" type="datetime1">
              <a:rPr lang="en-GB" smtClean="0"/>
              <a:t>27/03/2024</a:t>
            </a:fld>
            <a:endParaRPr lang="en-GB"/>
          </a:p>
        </p:txBody>
      </p:sp>
      <p:sp>
        <p:nvSpPr>
          <p:cNvPr id="11" name="Footer Placeholder 10">
            <a:extLst>
              <a:ext uri="{FF2B5EF4-FFF2-40B4-BE49-F238E27FC236}">
                <a16:creationId xmlns:a16="http://schemas.microsoft.com/office/drawing/2014/main" id="{9D5CDF42-51A9-2CE7-FE13-A4DC2F3BEE51}"/>
              </a:ext>
            </a:extLst>
          </p:cNvPr>
          <p:cNvSpPr>
            <a:spLocks noGrp="1"/>
          </p:cNvSpPr>
          <p:nvPr>
            <p:ph type="ftr" sz="quarter" idx="11"/>
          </p:nvPr>
        </p:nvSpPr>
        <p:spPr/>
        <p:txBody>
          <a:bodyPr/>
          <a:lstStyle/>
          <a:p>
            <a:endParaRPr lang="en-GB"/>
          </a:p>
        </p:txBody>
      </p:sp>
      <p:sp>
        <p:nvSpPr>
          <p:cNvPr id="12" name="Slide Number Placeholder 11">
            <a:extLst>
              <a:ext uri="{FF2B5EF4-FFF2-40B4-BE49-F238E27FC236}">
                <a16:creationId xmlns:a16="http://schemas.microsoft.com/office/drawing/2014/main" id="{23475D0B-90EF-1E04-3B9D-BBDF2F8EBA84}"/>
              </a:ext>
            </a:extLst>
          </p:cNvPr>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2762763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FE2A1B9-71C6-47CC-B91D-CE98F1A9FA05}" type="datetime1">
              <a:rPr lang="en-GB" smtClean="0"/>
              <a:t>27/03/2024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1760981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D78E188-8002-43F8-9F7E-8366AA8C6991}" type="datetime1">
              <a:rPr lang="en-GB" smtClean="0"/>
              <a:t>27/03/2024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3179230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EB98A35-B594-41AF-9414-CB519C9907E3}" type="datetime1">
              <a:rPr lang="en-GB" smtClean="0"/>
              <a:t>27/03/2024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38708847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404344D-D22A-4D07-9C63-CDBDAE1EC353}" type="datetime1">
              <a:rPr lang="en-GB" smtClean="0"/>
              <a:t>27/03/2024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2369435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3272F-453B-4A75-8F99-527350441A71}" type="datetime1">
              <a:rPr lang="en-GB" smtClean="0"/>
              <a:t>27/03/2024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11549149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94F4A9-3699-4CC6-B0B2-32640CC0D8BD}" type="datetime1">
              <a:rPr lang="en-GB" smtClean="0"/>
              <a:t>27/03/2024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351495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5DE53-4F9D-91DE-3834-5A7F8A4F48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2C26C5D-27A2-A628-1F84-8EF28ED1C0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C29F31-027B-ACF0-C78E-37EAB55C4DEC}"/>
              </a:ext>
            </a:extLst>
          </p:cNvPr>
          <p:cNvSpPr>
            <a:spLocks noGrp="1"/>
          </p:cNvSpPr>
          <p:nvPr>
            <p:ph type="dt" sz="half" idx="10"/>
          </p:nvPr>
        </p:nvSpPr>
        <p:spPr/>
        <p:txBody>
          <a:bodyPr/>
          <a:lstStyle/>
          <a:p>
            <a:fld id="{DA04201B-6902-4444-A55F-B16849F05E9C}" type="datetime1">
              <a:rPr lang="en-GB" smtClean="0"/>
              <a:t>27/03/2024</a:t>
            </a:fld>
            <a:endParaRPr lang="en-GB"/>
          </a:p>
        </p:txBody>
      </p:sp>
      <p:sp>
        <p:nvSpPr>
          <p:cNvPr id="5" name="Footer Placeholder 4">
            <a:extLst>
              <a:ext uri="{FF2B5EF4-FFF2-40B4-BE49-F238E27FC236}">
                <a16:creationId xmlns:a16="http://schemas.microsoft.com/office/drawing/2014/main" id="{108DEA82-29F6-295B-EF1B-0E8AFCE611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9374B5-2701-AA87-B904-CD6C22D32D71}"/>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13170513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DA245F3-1C8C-451D-8E3B-26B9FE715C4F}" type="datetime1">
              <a:rPr lang="en-GB" smtClean="0"/>
              <a:t>27/03/2024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5176438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0ADC689-B72F-44F6-9BE6-899C3B3483B9}" type="datetime1">
              <a:rPr lang="en-GB" smtClean="0"/>
              <a:t>27/03/2024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1191562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0868A5-B796-42F4-A170-96774C499592}" type="datetime1">
              <a:rPr lang="en-GB" smtClean="0"/>
              <a:t>27/03/2024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CAC50-6F4D-481B-B082-A366B19AC2A6}" type="slidenum">
              <a:rPr lang="en-GB" smtClean="0"/>
              <a:t>‹#›</a:t>
            </a:fld>
            <a:endParaRPr lang="en-GB"/>
          </a:p>
        </p:txBody>
      </p:sp>
    </p:spTree>
    <p:extLst>
      <p:ext uri="{BB962C8B-B14F-4D97-AF65-F5344CB8AC3E}">
        <p14:creationId xmlns:p14="http://schemas.microsoft.com/office/powerpoint/2010/main" val="5258822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23861750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1231061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7056668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42271327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16702775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5692120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351082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15DE8-CD36-29F3-CF71-B828EB3FA8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31D159B-6D75-3B56-EFEC-2404CBE043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C087BF-622B-7027-8798-8BA14024014F}"/>
              </a:ext>
            </a:extLst>
          </p:cNvPr>
          <p:cNvSpPr>
            <a:spLocks noGrp="1"/>
          </p:cNvSpPr>
          <p:nvPr>
            <p:ph type="dt" sz="half" idx="10"/>
          </p:nvPr>
        </p:nvSpPr>
        <p:spPr/>
        <p:txBody>
          <a:bodyPr/>
          <a:lstStyle/>
          <a:p>
            <a:fld id="{25C08B77-E8DE-43EC-8CF3-99FD08C03DFF}" type="datetime1">
              <a:rPr lang="en-GB" smtClean="0"/>
              <a:t>27/03/2024</a:t>
            </a:fld>
            <a:endParaRPr lang="en-GB"/>
          </a:p>
        </p:txBody>
      </p:sp>
      <p:sp>
        <p:nvSpPr>
          <p:cNvPr id="5" name="Footer Placeholder 4">
            <a:extLst>
              <a:ext uri="{FF2B5EF4-FFF2-40B4-BE49-F238E27FC236}">
                <a16:creationId xmlns:a16="http://schemas.microsoft.com/office/drawing/2014/main" id="{0F306EED-E2DD-DA5E-CCFC-C2DC2F5C94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73A320-10E8-DACC-B0A5-D09D59A69E31}"/>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11603154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33318070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2975583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597084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DF3BF51-6299-4DD6-B3A5-4965562A8FCF}" type="datetimeFigureOut">
              <a:rPr lang="en-GB" smtClean="0"/>
              <a:t>27/03/2024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5D12DE-E90D-4E80-98BD-CBC3939B5B5D}" type="slidenum">
              <a:rPr lang="en-GB" smtClean="0"/>
              <a:t>‹#›</a:t>
            </a:fld>
            <a:endParaRPr lang="en-GB" dirty="0"/>
          </a:p>
        </p:txBody>
      </p:sp>
    </p:spTree>
    <p:extLst>
      <p:ext uri="{BB962C8B-B14F-4D97-AF65-F5344CB8AC3E}">
        <p14:creationId xmlns:p14="http://schemas.microsoft.com/office/powerpoint/2010/main" val="2679106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DF89A-91CB-B814-C17A-458CA301AD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282DCD-3D2B-E420-D7A1-CF565880DD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1EA1BF1-36DD-BE2D-4C19-C1DB40E82C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E5469D0-2516-CD7C-3DB5-35E509011615}"/>
              </a:ext>
            </a:extLst>
          </p:cNvPr>
          <p:cNvSpPr>
            <a:spLocks noGrp="1"/>
          </p:cNvSpPr>
          <p:nvPr>
            <p:ph type="dt" sz="half" idx="10"/>
          </p:nvPr>
        </p:nvSpPr>
        <p:spPr/>
        <p:txBody>
          <a:bodyPr/>
          <a:lstStyle/>
          <a:p>
            <a:fld id="{A627AF62-051C-4245-AF53-E953A090ACB3}" type="datetime1">
              <a:rPr lang="en-GB" smtClean="0"/>
              <a:t>27/03/2024</a:t>
            </a:fld>
            <a:endParaRPr lang="en-GB"/>
          </a:p>
        </p:txBody>
      </p:sp>
      <p:sp>
        <p:nvSpPr>
          <p:cNvPr id="6" name="Footer Placeholder 5">
            <a:extLst>
              <a:ext uri="{FF2B5EF4-FFF2-40B4-BE49-F238E27FC236}">
                <a16:creationId xmlns:a16="http://schemas.microsoft.com/office/drawing/2014/main" id="{8C81D951-E995-9504-1A0E-4EDC10329BF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6D1902C-8073-79EC-2B9D-E13430A3B553}"/>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4063429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DC836-945D-94EA-F388-BF92ABEAE6D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1445F8-9B66-1FE9-120C-1D449E7032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71BF34-17EF-E18D-2A15-B3324E1DEFE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582F95F-375F-545E-317D-490BB5287E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0F29FF9-2EFD-A9E2-050F-759D55AF986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2551898-1193-48FD-B86E-AD52627330B0}"/>
              </a:ext>
            </a:extLst>
          </p:cNvPr>
          <p:cNvSpPr>
            <a:spLocks noGrp="1"/>
          </p:cNvSpPr>
          <p:nvPr>
            <p:ph type="dt" sz="half" idx="10"/>
          </p:nvPr>
        </p:nvSpPr>
        <p:spPr/>
        <p:txBody>
          <a:bodyPr/>
          <a:lstStyle/>
          <a:p>
            <a:fld id="{CB6FE415-B9BF-4DC4-A840-D163B4BD2C0D}" type="datetime1">
              <a:rPr lang="en-GB" smtClean="0"/>
              <a:t>27/03/2024</a:t>
            </a:fld>
            <a:endParaRPr lang="en-GB"/>
          </a:p>
        </p:txBody>
      </p:sp>
      <p:sp>
        <p:nvSpPr>
          <p:cNvPr id="8" name="Footer Placeholder 7">
            <a:extLst>
              <a:ext uri="{FF2B5EF4-FFF2-40B4-BE49-F238E27FC236}">
                <a16:creationId xmlns:a16="http://schemas.microsoft.com/office/drawing/2014/main" id="{FA3F1870-11C5-1CB3-54B0-5B944F8A7F4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24D3583-CD10-456D-7338-38FADF445A2D}"/>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2615267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7EA8A-0B24-E69E-F1CC-3B5E075B8B6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13B824F-2576-F488-790C-DD0A33609A0A}"/>
              </a:ext>
            </a:extLst>
          </p:cNvPr>
          <p:cNvSpPr>
            <a:spLocks noGrp="1"/>
          </p:cNvSpPr>
          <p:nvPr>
            <p:ph type="dt" sz="half" idx="10"/>
          </p:nvPr>
        </p:nvSpPr>
        <p:spPr/>
        <p:txBody>
          <a:bodyPr/>
          <a:lstStyle/>
          <a:p>
            <a:fld id="{5CF9955D-5A7B-430F-927C-609A986B2D33}" type="datetime1">
              <a:rPr lang="en-GB" smtClean="0"/>
              <a:t>27/03/2024</a:t>
            </a:fld>
            <a:endParaRPr lang="en-GB"/>
          </a:p>
        </p:txBody>
      </p:sp>
      <p:sp>
        <p:nvSpPr>
          <p:cNvPr id="4" name="Footer Placeholder 3">
            <a:extLst>
              <a:ext uri="{FF2B5EF4-FFF2-40B4-BE49-F238E27FC236}">
                <a16:creationId xmlns:a16="http://schemas.microsoft.com/office/drawing/2014/main" id="{E8D92C69-4CD4-9845-40A7-92835F9CAB8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E8EA559-6465-5A36-D33B-40DD61A1CCDE}"/>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1856812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2FC86A-79EE-E633-7FA5-8FB969FBD8D2}"/>
              </a:ext>
            </a:extLst>
          </p:cNvPr>
          <p:cNvSpPr>
            <a:spLocks noGrp="1"/>
          </p:cNvSpPr>
          <p:nvPr>
            <p:ph type="dt" sz="half" idx="10"/>
          </p:nvPr>
        </p:nvSpPr>
        <p:spPr/>
        <p:txBody>
          <a:bodyPr/>
          <a:lstStyle/>
          <a:p>
            <a:fld id="{83D9E39E-15C8-4383-B60F-1A2D84DAC9FB}" type="datetime1">
              <a:rPr lang="en-GB" smtClean="0"/>
              <a:t>27/03/2024</a:t>
            </a:fld>
            <a:endParaRPr lang="en-GB"/>
          </a:p>
        </p:txBody>
      </p:sp>
      <p:sp>
        <p:nvSpPr>
          <p:cNvPr id="3" name="Footer Placeholder 2">
            <a:extLst>
              <a:ext uri="{FF2B5EF4-FFF2-40B4-BE49-F238E27FC236}">
                <a16:creationId xmlns:a16="http://schemas.microsoft.com/office/drawing/2014/main" id="{30E2579A-1825-0AC6-5E6A-361FC4883C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672CDB8-5CE6-6F14-294E-7317127783DC}"/>
              </a:ext>
            </a:extLst>
          </p:cNvPr>
          <p:cNvSpPr>
            <a:spLocks noGrp="1"/>
          </p:cNvSpPr>
          <p:nvPr>
            <p:ph type="sldNum" sz="quarter" idx="12"/>
          </p:nvPr>
        </p:nvSpPr>
        <p:spPr/>
        <p:txBody>
          <a:bodyPr/>
          <a:lstStyle/>
          <a:p>
            <a:fld id="{2FC4BBEA-D2AF-4620-ADEB-12EADF4A9185}" type="slidenum">
              <a:rPr lang="en-GB" smtClean="0"/>
              <a:t>‹#›</a:t>
            </a:fld>
            <a:endParaRPr lang="en-GB" dirty="0"/>
          </a:p>
        </p:txBody>
      </p:sp>
    </p:spTree>
    <p:extLst>
      <p:ext uri="{BB962C8B-B14F-4D97-AF65-F5344CB8AC3E}">
        <p14:creationId xmlns:p14="http://schemas.microsoft.com/office/powerpoint/2010/main" val="2001807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75B99-27B2-88C7-DB64-356ACA3D34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103933F-AF50-1FB9-9AC4-557DF3F246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E445181-1459-B9C7-3A04-BA646F3E9A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4883E7-841A-3CE3-3D5D-F51017DB543F}"/>
              </a:ext>
            </a:extLst>
          </p:cNvPr>
          <p:cNvSpPr>
            <a:spLocks noGrp="1"/>
          </p:cNvSpPr>
          <p:nvPr>
            <p:ph type="dt" sz="half" idx="10"/>
          </p:nvPr>
        </p:nvSpPr>
        <p:spPr/>
        <p:txBody>
          <a:bodyPr/>
          <a:lstStyle/>
          <a:p>
            <a:fld id="{1E2FF89D-4CC4-4CAF-8F2B-7C611AF9DF5F}" type="datetime1">
              <a:rPr lang="en-GB" smtClean="0"/>
              <a:t>27/03/2024</a:t>
            </a:fld>
            <a:endParaRPr lang="en-GB"/>
          </a:p>
        </p:txBody>
      </p:sp>
      <p:sp>
        <p:nvSpPr>
          <p:cNvPr id="6" name="Footer Placeholder 5">
            <a:extLst>
              <a:ext uri="{FF2B5EF4-FFF2-40B4-BE49-F238E27FC236}">
                <a16:creationId xmlns:a16="http://schemas.microsoft.com/office/drawing/2014/main" id="{315F83FF-92CD-53A9-CCF3-2384670021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3CE895-6230-D257-C27D-936D45F19E44}"/>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1452418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B94C3-9321-3386-5B59-DCB1F0DDC4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4BF93D0-242C-3B72-781E-0BA5E10AB5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793F752-11F1-3A6B-F8D7-303EEB788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78068C-6A25-1F05-2C0F-B256A2056ED2}"/>
              </a:ext>
            </a:extLst>
          </p:cNvPr>
          <p:cNvSpPr>
            <a:spLocks noGrp="1"/>
          </p:cNvSpPr>
          <p:nvPr>
            <p:ph type="dt" sz="half" idx="10"/>
          </p:nvPr>
        </p:nvSpPr>
        <p:spPr/>
        <p:txBody>
          <a:bodyPr/>
          <a:lstStyle/>
          <a:p>
            <a:fld id="{426B9510-1FA3-4AC9-BB5E-D2552AEA3B95}" type="datetime1">
              <a:rPr lang="en-GB" smtClean="0"/>
              <a:t>27/03/2024</a:t>
            </a:fld>
            <a:endParaRPr lang="en-GB"/>
          </a:p>
        </p:txBody>
      </p:sp>
      <p:sp>
        <p:nvSpPr>
          <p:cNvPr id="6" name="Footer Placeholder 5">
            <a:extLst>
              <a:ext uri="{FF2B5EF4-FFF2-40B4-BE49-F238E27FC236}">
                <a16:creationId xmlns:a16="http://schemas.microsoft.com/office/drawing/2014/main" id="{589B4EF8-CB3E-6651-8A0D-693073D4922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F960608-55E5-949C-5D46-2964AD615146}"/>
              </a:ext>
            </a:extLst>
          </p:cNvPr>
          <p:cNvSpPr>
            <a:spLocks noGrp="1"/>
          </p:cNvSpPr>
          <p:nvPr>
            <p:ph type="sldNum" sz="quarter" idx="12"/>
          </p:nvPr>
        </p:nvSpPr>
        <p:spPr/>
        <p:txBody>
          <a:bodyPr/>
          <a:lstStyle/>
          <a:p>
            <a:fld id="{2FC4BBEA-D2AF-4620-ADEB-12EADF4A9185}" type="slidenum">
              <a:rPr lang="en-GB" smtClean="0"/>
              <a:t>‹#›</a:t>
            </a:fld>
            <a:endParaRPr lang="en-GB"/>
          </a:p>
        </p:txBody>
      </p:sp>
    </p:spTree>
    <p:extLst>
      <p:ext uri="{BB962C8B-B14F-4D97-AF65-F5344CB8AC3E}">
        <p14:creationId xmlns:p14="http://schemas.microsoft.com/office/powerpoint/2010/main" val="4138116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92A1E1-49B6-5447-9015-4FF458F979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5780E8-6420-512F-D5C9-72E408E072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8D12B6-6248-3148-2292-4C72FA3636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941AC-8FD1-4A73-AFA4-5B9259A8E0AF}" type="datetime1">
              <a:rPr lang="en-GB" smtClean="0"/>
              <a:t>27/03/2024</a:t>
            </a:fld>
            <a:endParaRPr lang="en-GB"/>
          </a:p>
        </p:txBody>
      </p:sp>
      <p:sp>
        <p:nvSpPr>
          <p:cNvPr id="5" name="Footer Placeholder 4">
            <a:extLst>
              <a:ext uri="{FF2B5EF4-FFF2-40B4-BE49-F238E27FC236}">
                <a16:creationId xmlns:a16="http://schemas.microsoft.com/office/drawing/2014/main" id="{FDAA8729-925A-9920-295E-3CB6E9E0C1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C04501E-FA90-5B65-0B0F-18999721E1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C4BBEA-D2AF-4620-ADEB-12EADF4A9185}" type="slidenum">
              <a:rPr lang="en-GB" smtClean="0"/>
              <a:t>‹#›</a:t>
            </a:fld>
            <a:endParaRPr lang="en-GB"/>
          </a:p>
        </p:txBody>
      </p:sp>
    </p:spTree>
    <p:extLst>
      <p:ext uri="{BB962C8B-B14F-4D97-AF65-F5344CB8AC3E}">
        <p14:creationId xmlns:p14="http://schemas.microsoft.com/office/powerpoint/2010/main" val="1477673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236715-FA1D-43CC-A060-7118BCB61325}" type="datetime1">
              <a:rPr lang="en-GB" smtClean="0"/>
              <a:t>27/03/2024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CAC50-6F4D-481B-B082-A366B19AC2A6}" type="slidenum">
              <a:rPr lang="en-GB" smtClean="0"/>
              <a:t>‹#›</a:t>
            </a:fld>
            <a:endParaRPr lang="en-GB"/>
          </a:p>
        </p:txBody>
      </p:sp>
    </p:spTree>
    <p:extLst>
      <p:ext uri="{BB962C8B-B14F-4D97-AF65-F5344CB8AC3E}">
        <p14:creationId xmlns:p14="http://schemas.microsoft.com/office/powerpoint/2010/main" val="11117751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3BF51-6299-4DD6-B3A5-4965562A8FCF}" type="datetimeFigureOut">
              <a:rPr lang="en-GB" smtClean="0"/>
              <a:t>27/03/2024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5D12DE-E90D-4E80-98BD-CBC3939B5B5D}" type="slidenum">
              <a:rPr lang="en-GB" smtClean="0"/>
              <a:t>‹#›</a:t>
            </a:fld>
            <a:endParaRPr lang="en-GB" dirty="0"/>
          </a:p>
        </p:txBody>
      </p:sp>
    </p:spTree>
    <p:extLst>
      <p:ext uri="{BB962C8B-B14F-4D97-AF65-F5344CB8AC3E}">
        <p14:creationId xmlns:p14="http://schemas.microsoft.com/office/powerpoint/2010/main" val="25416461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49.png"/><Relationship Id="rId4" Type="http://schemas.openxmlformats.org/officeDocument/2006/relationships/image" Target="../media/image48.png"/></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png"/><Relationship Id="rId7" Type="http://schemas.openxmlformats.org/officeDocument/2006/relationships/image" Target="../media/image54.png"/><Relationship Id="rId2" Type="http://schemas.openxmlformats.org/officeDocument/2006/relationships/image" Target="../media/image50.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png"/></Relationships>
</file>

<file path=ppt/slides/_rels/slide13.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jpeg"/><Relationship Id="rId3" Type="http://schemas.openxmlformats.org/officeDocument/2006/relationships/image" Target="../media/image59.png"/><Relationship Id="rId7" Type="http://schemas.openxmlformats.org/officeDocument/2006/relationships/image" Target="../media/image62.png"/><Relationship Id="rId12" Type="http://schemas.openxmlformats.org/officeDocument/2006/relationships/image" Target="../media/image67.jpeg"/><Relationship Id="rId2"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61.jfif"/><Relationship Id="rId11" Type="http://schemas.openxmlformats.org/officeDocument/2006/relationships/image" Target="../media/image66.jpeg"/><Relationship Id="rId5" Type="http://schemas.openxmlformats.org/officeDocument/2006/relationships/image" Target="../media/image4.png"/><Relationship Id="rId10" Type="http://schemas.openxmlformats.org/officeDocument/2006/relationships/image" Target="../media/image65.jfif"/><Relationship Id="rId4" Type="http://schemas.openxmlformats.org/officeDocument/2006/relationships/image" Target="../media/image60.png"/><Relationship Id="rId9" Type="http://schemas.openxmlformats.org/officeDocument/2006/relationships/image" Target="../media/image64.png"/></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9.jpeg"/><Relationship Id="rId7" Type="http://schemas.openxmlformats.org/officeDocument/2006/relationships/image" Target="../media/image73.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jpeg"/><Relationship Id="rId4" Type="http://schemas.openxmlformats.org/officeDocument/2006/relationships/image" Target="../media/image70.jpeg"/></Relationships>
</file>

<file path=ppt/slides/_rels/slide16.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diagramLayout" Target="../diagrams/layout2.xml"/><Relationship Id="rId7" Type="http://schemas.openxmlformats.org/officeDocument/2006/relationships/image" Target="../media/image74.png"/><Relationship Id="rId12"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11" Type="http://schemas.openxmlformats.org/officeDocument/2006/relationships/image" Target="../media/image78.png"/><Relationship Id="rId5" Type="http://schemas.openxmlformats.org/officeDocument/2006/relationships/diagramColors" Target="../diagrams/colors2.xml"/><Relationship Id="rId10" Type="http://schemas.openxmlformats.org/officeDocument/2006/relationships/image" Target="../media/image77.png"/><Relationship Id="rId4" Type="http://schemas.openxmlformats.org/officeDocument/2006/relationships/diagramQuickStyle" Target="../diagrams/quickStyle2.xml"/><Relationship Id="rId9" Type="http://schemas.openxmlformats.org/officeDocument/2006/relationships/image" Target="../media/image76.png"/></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 Id="rId9" Type="http://schemas.openxmlformats.org/officeDocument/2006/relationships/image" Target="../media/image86.png"/></Relationships>
</file>

<file path=ppt/slides/_rels/slide21.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png"/><Relationship Id="rId7" Type="http://schemas.openxmlformats.org/officeDocument/2006/relationships/image" Target="../media/image84.png"/><Relationship Id="rId2" Type="http://schemas.openxmlformats.org/officeDocument/2006/relationships/image" Target="../media/image21.png"/><Relationship Id="rId1" Type="http://schemas.openxmlformats.org/officeDocument/2006/relationships/slideLayout" Target="../slideLayouts/slideLayout18.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0.png"/><Relationship Id="rId9" Type="http://schemas.openxmlformats.org/officeDocument/2006/relationships/image" Target="../media/image85.png"/></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9.png"/><Relationship Id="rId2" Type="http://schemas.openxmlformats.org/officeDocument/2006/relationships/image" Target="../media/image21.png"/><Relationship Id="rId1" Type="http://schemas.openxmlformats.org/officeDocument/2006/relationships/slideLayout" Target="../slideLayouts/slideLayout18.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0" Type="http://schemas.openxmlformats.org/officeDocument/2006/relationships/image" Target="../media/image27.png"/><Relationship Id="rId4" Type="http://schemas.openxmlformats.org/officeDocument/2006/relationships/image" Target="../media/image23.png"/><Relationship Id="rId9" Type="http://schemas.openxmlformats.org/officeDocument/2006/relationships/image" Target="../media/image11.png"/></Relationships>
</file>

<file path=ppt/slides/_rels/slide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89.jpeg"/><Relationship Id="rId7" Type="http://schemas.openxmlformats.org/officeDocument/2006/relationships/image" Target="../media/image93.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png"/></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emf"/><Relationship Id="rId1" Type="http://schemas.openxmlformats.org/officeDocument/2006/relationships/slideLayout" Target="../slideLayouts/slideLayout24.xml"/><Relationship Id="rId4" Type="http://schemas.openxmlformats.org/officeDocument/2006/relationships/image" Target="../media/image4.png"/></Relationships>
</file>

<file path=ppt/slides/_rels/slide6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4.xml"/><Relationship Id="rId5" Type="http://schemas.openxmlformats.org/officeDocument/2006/relationships/image" Target="../media/image4.png"/><Relationship Id="rId4" Type="http://schemas.openxmlformats.org/officeDocument/2006/relationships/image" Target="../media/image99.png"/></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0.emf"/><Relationship Id="rId1" Type="http://schemas.openxmlformats.org/officeDocument/2006/relationships/slideLayout" Target="../slideLayouts/slideLayout24.xml"/></Relationships>
</file>

<file path=ppt/slides/_rels/slide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Layout" Target="../diagrams/layout1.xml"/><Relationship Id="rId7" Type="http://schemas.openxmlformats.org/officeDocument/2006/relationships/image" Target="../media/image34.emf"/><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11" Type="http://schemas.openxmlformats.org/officeDocument/2006/relationships/image" Target="../media/image21.png"/><Relationship Id="rId5" Type="http://schemas.openxmlformats.org/officeDocument/2006/relationships/diagramColors" Target="../diagrams/colors1.xml"/><Relationship Id="rId10" Type="http://schemas.openxmlformats.org/officeDocument/2006/relationships/image" Target="../media/image37.png"/><Relationship Id="rId4" Type="http://schemas.openxmlformats.org/officeDocument/2006/relationships/diagramQuickStyle" Target="../diagrams/quickStyle1.xml"/><Relationship Id="rId9" Type="http://schemas.openxmlformats.org/officeDocument/2006/relationships/image" Target="../media/image36.png"/></Relationships>
</file>

<file path=ppt/slides/_rels/slide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9.png"/><Relationship Id="rId7" Type="http://schemas.openxmlformats.org/officeDocument/2006/relationships/image" Target="../media/image10.pn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png"/><Relationship Id="rId5" Type="http://schemas.openxmlformats.org/officeDocument/2006/relationships/image" Target="../media/image41.png"/><Relationship Id="rId10" Type="http://schemas.openxmlformats.org/officeDocument/2006/relationships/image" Target="../media/image44.png"/><Relationship Id="rId4" Type="http://schemas.openxmlformats.org/officeDocument/2006/relationships/image" Target="../media/image40.pn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9170924" y="455791"/>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1909122"/>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rgbClr val="FFFFFF"/>
                </a:solidFill>
                <a:latin typeface="Arial Black" panose="020B0604020202020204" pitchFamily="34" charset="0"/>
                <a:cs typeface="Arial Black" panose="020B0604020202020204" pitchFamily="34" charset="0"/>
              </a:rPr>
              <a:t>Swansea Bay UHB Annual Plan 2024/25 – 2025/26</a:t>
            </a:r>
            <a:endParaRPr sz="4124" b="1" dirty="0">
              <a:latin typeface="Arial Black" panose="020B0604020202020204" pitchFamily="34" charset="0"/>
              <a:cs typeface="Arial Black" panose="020B0604020202020204" pitchFamily="34" charset="0"/>
            </a:endParaRPr>
          </a:p>
        </p:txBody>
      </p:sp>
      <p:sp>
        <p:nvSpPr>
          <p:cNvPr id="3" name="Slide Number Placeholder 2"/>
          <p:cNvSpPr>
            <a:spLocks noGrp="1"/>
          </p:cNvSpPr>
          <p:nvPr>
            <p:ph type="sldNum" sz="quarter" idx="12"/>
          </p:nvPr>
        </p:nvSpPr>
        <p:spPr/>
        <p:txBody>
          <a:bodyPr/>
          <a:lstStyle/>
          <a:p>
            <a:fld id="{2FC4BBEA-D2AF-4620-ADEB-12EADF4A9185}" type="slidenum">
              <a:rPr lang="en-GB" smtClean="0"/>
              <a:t>1</a:t>
            </a:fld>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Public Services Board: Wellbeing Plans</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3" name="Rounded Rectangle 31">
            <a:extLst>
              <a:ext uri="{FF2B5EF4-FFF2-40B4-BE49-F238E27FC236}">
                <a16:creationId xmlns:a16="http://schemas.microsoft.com/office/drawing/2014/main" id="{FD59FD0A-A2A7-2685-709E-443EB1DEA8B3}"/>
              </a:ext>
            </a:extLst>
          </p:cNvPr>
          <p:cNvSpPr/>
          <p:nvPr/>
        </p:nvSpPr>
        <p:spPr>
          <a:xfrm>
            <a:off x="313987" y="618003"/>
            <a:ext cx="3744000" cy="3996000"/>
          </a:xfrm>
          <a:prstGeom prst="roundRect">
            <a:avLst>
              <a:gd name="adj" fmla="val 298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ounded Rectangle 32">
            <a:extLst>
              <a:ext uri="{FF2B5EF4-FFF2-40B4-BE49-F238E27FC236}">
                <a16:creationId xmlns:a16="http://schemas.microsoft.com/office/drawing/2014/main" id="{70A4C5A6-4CFE-E689-C43F-5385E9B852FD}"/>
              </a:ext>
            </a:extLst>
          </p:cNvPr>
          <p:cNvSpPr/>
          <p:nvPr/>
        </p:nvSpPr>
        <p:spPr>
          <a:xfrm>
            <a:off x="4255249" y="618003"/>
            <a:ext cx="3744000" cy="3996000"/>
          </a:xfrm>
          <a:prstGeom prst="roundRect">
            <a:avLst>
              <a:gd name="adj" fmla="val 298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ounded Rectangle 33">
            <a:extLst>
              <a:ext uri="{FF2B5EF4-FFF2-40B4-BE49-F238E27FC236}">
                <a16:creationId xmlns:a16="http://schemas.microsoft.com/office/drawing/2014/main" id="{CC5B391D-9A5B-FC4D-03A8-6C8FC7883DDB}"/>
              </a:ext>
            </a:extLst>
          </p:cNvPr>
          <p:cNvSpPr/>
          <p:nvPr/>
        </p:nvSpPr>
        <p:spPr>
          <a:xfrm>
            <a:off x="8159123" y="618003"/>
            <a:ext cx="3744000" cy="3996000"/>
          </a:xfrm>
          <a:prstGeom prst="roundRect">
            <a:avLst>
              <a:gd name="adj" fmla="val 298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a:p>
        </p:txBody>
      </p:sp>
      <p:pic>
        <p:nvPicPr>
          <p:cNvPr id="27" name="Picture 26">
            <a:extLst>
              <a:ext uri="{FF2B5EF4-FFF2-40B4-BE49-F238E27FC236}">
                <a16:creationId xmlns:a16="http://schemas.microsoft.com/office/drawing/2014/main" id="{08D3062A-A503-AFF0-BCB8-4E93AADBC670}"/>
              </a:ext>
            </a:extLst>
          </p:cNvPr>
          <p:cNvPicPr>
            <a:picLocks noChangeAspect="1"/>
          </p:cNvPicPr>
          <p:nvPr/>
        </p:nvPicPr>
        <p:blipFill>
          <a:blip r:embed="rId3"/>
          <a:stretch>
            <a:fillRect/>
          </a:stretch>
        </p:blipFill>
        <p:spPr>
          <a:xfrm>
            <a:off x="7227713" y="681720"/>
            <a:ext cx="713998" cy="472463"/>
          </a:xfrm>
          <a:prstGeom prst="roundRect">
            <a:avLst>
              <a:gd name="adj" fmla="val 9909"/>
            </a:avLst>
          </a:prstGeom>
        </p:spPr>
      </p:pic>
      <p:pic>
        <p:nvPicPr>
          <p:cNvPr id="28" name="Picture 27">
            <a:extLst>
              <a:ext uri="{FF2B5EF4-FFF2-40B4-BE49-F238E27FC236}">
                <a16:creationId xmlns:a16="http://schemas.microsoft.com/office/drawing/2014/main" id="{766D6957-BEB9-3500-19B1-927FA546581C}"/>
              </a:ext>
            </a:extLst>
          </p:cNvPr>
          <p:cNvPicPr>
            <a:picLocks noChangeAspect="1"/>
          </p:cNvPicPr>
          <p:nvPr/>
        </p:nvPicPr>
        <p:blipFill>
          <a:blip r:embed="rId4"/>
          <a:stretch>
            <a:fillRect/>
          </a:stretch>
        </p:blipFill>
        <p:spPr>
          <a:xfrm>
            <a:off x="3216208" y="680027"/>
            <a:ext cx="644068" cy="475848"/>
          </a:xfrm>
          <a:prstGeom prst="roundRect">
            <a:avLst>
              <a:gd name="adj" fmla="val 12184"/>
            </a:avLst>
          </a:prstGeom>
        </p:spPr>
      </p:pic>
      <p:pic>
        <p:nvPicPr>
          <p:cNvPr id="29" name="Content Placeholder 7">
            <a:extLst>
              <a:ext uri="{FF2B5EF4-FFF2-40B4-BE49-F238E27FC236}">
                <a16:creationId xmlns:a16="http://schemas.microsoft.com/office/drawing/2014/main" id="{D811CEBC-3A57-CEFB-308D-B88A60EFB642}"/>
              </a:ext>
            </a:extLst>
          </p:cNvPr>
          <p:cNvPicPr>
            <a:picLocks noChangeAspect="1"/>
          </p:cNvPicPr>
          <p:nvPr/>
        </p:nvPicPr>
        <p:blipFill>
          <a:blip r:embed="rId5"/>
          <a:stretch>
            <a:fillRect/>
          </a:stretch>
        </p:blipFill>
        <p:spPr>
          <a:xfrm>
            <a:off x="11178637" y="673292"/>
            <a:ext cx="659715" cy="489319"/>
          </a:xfrm>
          <a:prstGeom prst="roundRect">
            <a:avLst>
              <a:gd name="adj" fmla="val 10130"/>
            </a:avLst>
          </a:prstGeom>
          <a:ln>
            <a:solidFill>
              <a:schemeClr val="bg1">
                <a:lumMod val="95000"/>
              </a:schemeClr>
            </a:solidFill>
          </a:ln>
        </p:spPr>
      </p:pic>
      <p:sp>
        <p:nvSpPr>
          <p:cNvPr id="30" name="Rectangle 29">
            <a:extLst>
              <a:ext uri="{FF2B5EF4-FFF2-40B4-BE49-F238E27FC236}">
                <a16:creationId xmlns:a16="http://schemas.microsoft.com/office/drawing/2014/main" id="{D5AC7ECD-6E82-7A09-E33E-A215E2E95F0F}"/>
              </a:ext>
            </a:extLst>
          </p:cNvPr>
          <p:cNvSpPr/>
          <p:nvPr/>
        </p:nvSpPr>
        <p:spPr>
          <a:xfrm>
            <a:off x="9483458" y="1460137"/>
            <a:ext cx="1022844" cy="258532"/>
          </a:xfrm>
          <a:prstGeom prst="rect">
            <a:avLst/>
          </a:prstGeom>
        </p:spPr>
        <p:txBody>
          <a:bodyPr wrap="none">
            <a:spAutoFit/>
          </a:bodyPr>
          <a:lstStyle/>
          <a:p>
            <a:pPr marL="171450" indent="-171450">
              <a:lnSpc>
                <a:spcPct val="90000"/>
              </a:lnSpc>
              <a:spcBef>
                <a:spcPct val="0"/>
              </a:spcBef>
              <a:buFont typeface="Arial" panose="020B0604020202020204" pitchFamily="34" charset="0"/>
              <a:buChar char="•"/>
              <a:defRPr/>
            </a:pPr>
            <a:r>
              <a:rPr lang="en-GB" sz="1200" dirty="0">
                <a:solidFill>
                  <a:prstClr val="black"/>
                </a:solidFill>
                <a:cs typeface="Arial" panose="020B0604020202020204" pitchFamily="34" charset="0"/>
              </a:rPr>
              <a:t>Early Years</a:t>
            </a:r>
          </a:p>
        </p:txBody>
      </p:sp>
      <p:sp>
        <p:nvSpPr>
          <p:cNvPr id="31" name="Rectangle 30">
            <a:extLst>
              <a:ext uri="{FF2B5EF4-FFF2-40B4-BE49-F238E27FC236}">
                <a16:creationId xmlns:a16="http://schemas.microsoft.com/office/drawing/2014/main" id="{2A8982F1-52D9-58B5-2C4F-C96F75BE0CDF}"/>
              </a:ext>
            </a:extLst>
          </p:cNvPr>
          <p:cNvSpPr/>
          <p:nvPr/>
        </p:nvSpPr>
        <p:spPr>
          <a:xfrm>
            <a:off x="9162407" y="3170505"/>
            <a:ext cx="1664943" cy="258532"/>
          </a:xfrm>
          <a:prstGeom prst="rect">
            <a:avLst/>
          </a:prstGeom>
        </p:spPr>
        <p:txBody>
          <a:bodyPr wrap="none">
            <a:spAutoFit/>
          </a:bodyPr>
          <a:lstStyle/>
          <a:p>
            <a:pPr marL="171450" indent="-171450" algn="just">
              <a:lnSpc>
                <a:spcPct val="90000"/>
              </a:lnSpc>
              <a:spcBef>
                <a:spcPct val="0"/>
              </a:spcBef>
              <a:buFont typeface="Arial" panose="020B0604020202020204" pitchFamily="34" charset="0"/>
              <a:buChar char="•"/>
              <a:defRPr/>
            </a:pPr>
            <a:r>
              <a:rPr lang="en-GB" sz="1200" dirty="0">
                <a:solidFill>
                  <a:prstClr val="black"/>
                </a:solidFill>
                <a:cs typeface="Arial" panose="020B0604020202020204" pitchFamily="34" charset="0"/>
              </a:rPr>
              <a:t>Strong Communities </a:t>
            </a:r>
          </a:p>
        </p:txBody>
      </p:sp>
      <p:sp>
        <p:nvSpPr>
          <p:cNvPr id="32" name="Rectangle 31">
            <a:extLst>
              <a:ext uri="{FF2B5EF4-FFF2-40B4-BE49-F238E27FC236}">
                <a16:creationId xmlns:a16="http://schemas.microsoft.com/office/drawing/2014/main" id="{FFEFC912-DB61-3CB3-55B8-D9170CBCE5A5}"/>
              </a:ext>
            </a:extLst>
          </p:cNvPr>
          <p:cNvSpPr/>
          <p:nvPr/>
        </p:nvSpPr>
        <p:spPr>
          <a:xfrm>
            <a:off x="8926220" y="4039518"/>
            <a:ext cx="2137316" cy="258532"/>
          </a:xfrm>
          <a:prstGeom prst="rect">
            <a:avLst/>
          </a:prstGeom>
        </p:spPr>
        <p:txBody>
          <a:bodyPr wrap="none">
            <a:spAutoFit/>
          </a:bodyPr>
          <a:lstStyle/>
          <a:p>
            <a:pPr marL="171450" indent="-171450" algn="just">
              <a:lnSpc>
                <a:spcPct val="90000"/>
              </a:lnSpc>
              <a:spcBef>
                <a:spcPct val="0"/>
              </a:spcBef>
              <a:buFont typeface="Arial" panose="020B0604020202020204" pitchFamily="34" charset="0"/>
              <a:buChar char="•"/>
              <a:defRPr/>
            </a:pPr>
            <a:r>
              <a:rPr lang="en-GB" sz="1200" dirty="0">
                <a:solidFill>
                  <a:prstClr val="black"/>
                </a:solidFill>
                <a:cs typeface="Arial" panose="020B0604020202020204" pitchFamily="34" charset="0"/>
              </a:rPr>
              <a:t>Climate Change and Nature </a:t>
            </a:r>
          </a:p>
        </p:txBody>
      </p:sp>
      <p:sp>
        <p:nvSpPr>
          <p:cNvPr id="33" name="Rectangle 32">
            <a:extLst>
              <a:ext uri="{FF2B5EF4-FFF2-40B4-BE49-F238E27FC236}">
                <a16:creationId xmlns:a16="http://schemas.microsoft.com/office/drawing/2014/main" id="{10166895-5AB3-AD5C-D450-632EA3552544}"/>
              </a:ext>
            </a:extLst>
          </p:cNvPr>
          <p:cNvSpPr/>
          <p:nvPr/>
        </p:nvSpPr>
        <p:spPr>
          <a:xfrm>
            <a:off x="9225085" y="2332126"/>
            <a:ext cx="1539589" cy="258532"/>
          </a:xfrm>
          <a:prstGeom prst="rect">
            <a:avLst/>
          </a:prstGeom>
        </p:spPr>
        <p:txBody>
          <a:bodyPr wrap="none">
            <a:spAutoFit/>
          </a:bodyPr>
          <a:lstStyle/>
          <a:p>
            <a:pPr marL="171450" indent="-171450">
              <a:lnSpc>
                <a:spcPct val="90000"/>
              </a:lnSpc>
              <a:spcBef>
                <a:spcPct val="0"/>
              </a:spcBef>
              <a:buFont typeface="Arial" panose="020B0604020202020204" pitchFamily="34" charset="0"/>
              <a:buChar char="•"/>
            </a:pPr>
            <a:r>
              <a:rPr lang="en-GB" sz="1200" dirty="0">
                <a:solidFill>
                  <a:prstClr val="black"/>
                </a:solidFill>
                <a:cs typeface="Arial" panose="020B0604020202020204" pitchFamily="34" charset="0"/>
              </a:rPr>
              <a:t>Live Well, Age Well</a:t>
            </a:r>
          </a:p>
        </p:txBody>
      </p:sp>
      <p:sp>
        <p:nvSpPr>
          <p:cNvPr id="34" name="Rectangle 33">
            <a:extLst>
              <a:ext uri="{FF2B5EF4-FFF2-40B4-BE49-F238E27FC236}">
                <a16:creationId xmlns:a16="http://schemas.microsoft.com/office/drawing/2014/main" id="{2538974B-2D58-ECED-63F9-4D84F32AD266}"/>
              </a:ext>
            </a:extLst>
          </p:cNvPr>
          <p:cNvSpPr/>
          <p:nvPr/>
        </p:nvSpPr>
        <p:spPr>
          <a:xfrm>
            <a:off x="1307088" y="1460137"/>
            <a:ext cx="1401922" cy="258532"/>
          </a:xfrm>
          <a:prstGeom prst="rect">
            <a:avLst/>
          </a:prstGeom>
        </p:spPr>
        <p:txBody>
          <a:bodyPr wrap="none">
            <a:spAutoFit/>
          </a:bodyPr>
          <a:lstStyle/>
          <a:p>
            <a:pPr marL="171450" indent="-171450">
              <a:lnSpc>
                <a:spcPct val="90000"/>
              </a:lnSpc>
              <a:spcBef>
                <a:spcPct val="0"/>
              </a:spcBef>
              <a:buFont typeface="Arial" panose="020B0604020202020204" pitchFamily="34" charset="0"/>
              <a:buChar char="•"/>
              <a:defRPr/>
            </a:pPr>
            <a:r>
              <a:rPr lang="en-GB" sz="1200" dirty="0">
                <a:solidFill>
                  <a:prstClr val="black"/>
                </a:solidFill>
                <a:cs typeface="Arial" panose="020B0604020202020204" pitchFamily="34" charset="0"/>
              </a:rPr>
              <a:t>Best Start in Life </a:t>
            </a:r>
          </a:p>
        </p:txBody>
      </p:sp>
      <p:sp>
        <p:nvSpPr>
          <p:cNvPr id="35" name="Rectangle 34">
            <a:extLst>
              <a:ext uri="{FF2B5EF4-FFF2-40B4-BE49-F238E27FC236}">
                <a16:creationId xmlns:a16="http://schemas.microsoft.com/office/drawing/2014/main" id="{7E77DA9E-8B40-9D76-7468-CD16A4467C58}"/>
              </a:ext>
            </a:extLst>
          </p:cNvPr>
          <p:cNvSpPr/>
          <p:nvPr/>
        </p:nvSpPr>
        <p:spPr>
          <a:xfrm>
            <a:off x="636712" y="3170505"/>
            <a:ext cx="2742674" cy="258532"/>
          </a:xfrm>
          <a:prstGeom prst="rect">
            <a:avLst/>
          </a:prstGeom>
        </p:spPr>
        <p:txBody>
          <a:bodyPr wrap="none">
            <a:spAutoFit/>
          </a:bodyPr>
          <a:lstStyle/>
          <a:p>
            <a:pPr marL="171450" indent="-171450" algn="just">
              <a:lnSpc>
                <a:spcPct val="90000"/>
              </a:lnSpc>
              <a:spcBef>
                <a:spcPct val="0"/>
              </a:spcBef>
              <a:buFont typeface="Arial" panose="020B0604020202020204" pitchFamily="34" charset="0"/>
              <a:buChar char="•"/>
              <a:defRPr/>
            </a:pPr>
            <a:r>
              <a:rPr lang="en-GB" sz="1200" dirty="0">
                <a:solidFill>
                  <a:prstClr val="black"/>
                </a:solidFill>
                <a:cs typeface="Arial" panose="020B0604020202020204" pitchFamily="34" charset="0"/>
              </a:rPr>
              <a:t>Thriving and Sustainable Communities</a:t>
            </a:r>
          </a:p>
        </p:txBody>
      </p:sp>
      <p:sp>
        <p:nvSpPr>
          <p:cNvPr id="36" name="Rectangle 35">
            <a:extLst>
              <a:ext uri="{FF2B5EF4-FFF2-40B4-BE49-F238E27FC236}">
                <a16:creationId xmlns:a16="http://schemas.microsoft.com/office/drawing/2014/main" id="{F118E130-F329-4D03-1FC7-239A6051285E}"/>
              </a:ext>
            </a:extLst>
          </p:cNvPr>
          <p:cNvSpPr/>
          <p:nvPr/>
        </p:nvSpPr>
        <p:spPr>
          <a:xfrm>
            <a:off x="745748" y="4039518"/>
            <a:ext cx="2524602" cy="258532"/>
          </a:xfrm>
          <a:prstGeom prst="rect">
            <a:avLst/>
          </a:prstGeom>
        </p:spPr>
        <p:txBody>
          <a:bodyPr wrap="none">
            <a:spAutoFit/>
          </a:bodyPr>
          <a:lstStyle/>
          <a:p>
            <a:pPr marL="171450" indent="-171450" algn="just">
              <a:lnSpc>
                <a:spcPct val="90000"/>
              </a:lnSpc>
              <a:spcBef>
                <a:spcPct val="0"/>
              </a:spcBef>
              <a:buFont typeface="Arial" panose="020B0604020202020204" pitchFamily="34" charset="0"/>
              <a:buChar char="•"/>
              <a:defRPr/>
            </a:pPr>
            <a:r>
              <a:rPr lang="en-GB" sz="1200" dirty="0">
                <a:solidFill>
                  <a:prstClr val="black"/>
                </a:solidFill>
                <a:cs typeface="Arial" panose="020B0604020202020204" pitchFamily="34" charset="0"/>
              </a:rPr>
              <a:t>Environment, Culture and Heritage</a:t>
            </a:r>
          </a:p>
        </p:txBody>
      </p:sp>
      <p:sp>
        <p:nvSpPr>
          <p:cNvPr id="37" name="Rectangle 36">
            <a:extLst>
              <a:ext uri="{FF2B5EF4-FFF2-40B4-BE49-F238E27FC236}">
                <a16:creationId xmlns:a16="http://schemas.microsoft.com/office/drawing/2014/main" id="{F01E4761-A510-C4C2-419C-522E1E163B2A}"/>
              </a:ext>
            </a:extLst>
          </p:cNvPr>
          <p:cNvSpPr/>
          <p:nvPr/>
        </p:nvSpPr>
        <p:spPr>
          <a:xfrm>
            <a:off x="361201" y="2322893"/>
            <a:ext cx="4011777" cy="276999"/>
          </a:xfrm>
          <a:prstGeom prst="rect">
            <a:avLst/>
          </a:prstGeom>
        </p:spPr>
        <p:txBody>
          <a:bodyPr wrap="square">
            <a:spAutoFit/>
          </a:bodyPr>
          <a:lstStyle/>
          <a:p>
            <a:pPr marL="180000" indent="-180000">
              <a:buFont typeface="Arial" panose="020B0604020202020204" pitchFamily="34" charset="0"/>
              <a:buChar char="•"/>
              <a:defRPr/>
            </a:pPr>
            <a:r>
              <a:rPr lang="en-GB" sz="1200" dirty="0">
                <a:solidFill>
                  <a:prstClr val="black"/>
                </a:solidFill>
                <a:cs typeface="Arial" panose="020B0604020202020204" pitchFamily="34" charset="0"/>
              </a:rPr>
              <a:t>Secure, green and well-paid jobs and improved skills</a:t>
            </a:r>
          </a:p>
        </p:txBody>
      </p:sp>
      <p:sp>
        <p:nvSpPr>
          <p:cNvPr id="38" name="Rectangle 37">
            <a:extLst>
              <a:ext uri="{FF2B5EF4-FFF2-40B4-BE49-F238E27FC236}">
                <a16:creationId xmlns:a16="http://schemas.microsoft.com/office/drawing/2014/main" id="{0EC93848-5DCF-D579-3E9F-F16A00823898}"/>
              </a:ext>
            </a:extLst>
          </p:cNvPr>
          <p:cNvSpPr/>
          <p:nvPr/>
        </p:nvSpPr>
        <p:spPr>
          <a:xfrm>
            <a:off x="4255249" y="2995072"/>
            <a:ext cx="3772363" cy="609398"/>
          </a:xfrm>
          <a:prstGeom prst="rect">
            <a:avLst/>
          </a:prstGeom>
        </p:spPr>
        <p:txBody>
          <a:bodyPr wrap="square">
            <a:spAutoFit/>
          </a:bodyPr>
          <a:lstStyle/>
          <a:p>
            <a:pPr marL="171450" lvl="0" indent="-171450" algn="just">
              <a:lnSpc>
                <a:spcPct val="90000"/>
              </a:lnSpc>
              <a:spcBef>
                <a:spcPct val="0"/>
              </a:spcBef>
              <a:buFont typeface="Arial" panose="020B0604020202020204" pitchFamily="34" charset="0"/>
              <a:buChar char="•"/>
              <a:defRPr/>
            </a:pPr>
            <a:r>
              <a:rPr lang="en-GB" sz="1200" dirty="0">
                <a:solidFill>
                  <a:prstClr val="black"/>
                </a:solidFill>
                <a:cs typeface="Arial" panose="020B0604020202020204" pitchFamily="34" charset="0"/>
              </a:rPr>
              <a:t>Healthy and sustainable places are created through placemaking</a:t>
            </a:r>
          </a:p>
          <a:p>
            <a:pPr marL="171450" indent="-171450">
              <a:buFont typeface="Arial" panose="020B0604020202020204" pitchFamily="34" charset="0"/>
              <a:buChar char="•"/>
              <a:defRPr/>
            </a:pPr>
            <a:r>
              <a:rPr lang="en-GB" sz="1200" dirty="0">
                <a:solidFill>
                  <a:prstClr val="black"/>
                </a:solidFill>
                <a:cs typeface="Arial" panose="020B0604020202020204" pitchFamily="34" charset="0"/>
              </a:rPr>
              <a:t>Racism, discrimination and their outcomes are tackled</a:t>
            </a:r>
          </a:p>
        </p:txBody>
      </p:sp>
      <p:sp>
        <p:nvSpPr>
          <p:cNvPr id="39" name="Rounded Rectangle 21">
            <a:extLst>
              <a:ext uri="{FF2B5EF4-FFF2-40B4-BE49-F238E27FC236}">
                <a16:creationId xmlns:a16="http://schemas.microsoft.com/office/drawing/2014/main" id="{BDCD99B2-922C-F71A-4391-D918BD32106F}"/>
              </a:ext>
            </a:extLst>
          </p:cNvPr>
          <p:cNvSpPr/>
          <p:nvPr/>
        </p:nvSpPr>
        <p:spPr>
          <a:xfrm>
            <a:off x="378536" y="684495"/>
            <a:ext cx="2808000" cy="466913"/>
          </a:xfrm>
          <a:prstGeom prst="roundRect">
            <a:avLst>
              <a:gd name="adj" fmla="val 13915"/>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Neath Port Talbot PSB Objectives</a:t>
            </a:r>
          </a:p>
        </p:txBody>
      </p:sp>
      <p:sp>
        <p:nvSpPr>
          <p:cNvPr id="40" name="Rectangle 39">
            <a:extLst>
              <a:ext uri="{FF2B5EF4-FFF2-40B4-BE49-F238E27FC236}">
                <a16:creationId xmlns:a16="http://schemas.microsoft.com/office/drawing/2014/main" id="{191214AF-76D2-EBC8-5758-550F8B4E9C82}"/>
              </a:ext>
            </a:extLst>
          </p:cNvPr>
          <p:cNvSpPr/>
          <p:nvPr/>
        </p:nvSpPr>
        <p:spPr>
          <a:xfrm>
            <a:off x="4255249" y="1173905"/>
            <a:ext cx="3744000" cy="830997"/>
          </a:xfrm>
          <a:prstGeom prst="rect">
            <a:avLst/>
          </a:prstGeom>
        </p:spPr>
        <p:txBody>
          <a:bodyPr wrap="square">
            <a:spAutoFit/>
          </a:bodyPr>
          <a:lstStyle/>
          <a:p>
            <a:pPr marL="180000" lvl="0" indent="-180000">
              <a:buFont typeface="Arial" panose="020B0604020202020204" pitchFamily="34" charset="0"/>
              <a:buChar char="•"/>
              <a:defRPr/>
            </a:pPr>
            <a:r>
              <a:rPr lang="en-GB" sz="1200" dirty="0">
                <a:solidFill>
                  <a:prstClr val="black"/>
                </a:solidFill>
                <a:cs typeface="Arial" panose="020B0604020202020204" pitchFamily="34" charset="0"/>
              </a:rPr>
              <a:t>Every child has the best start in life</a:t>
            </a:r>
          </a:p>
          <a:p>
            <a:pPr marL="180000" lvl="0" indent="-180000">
              <a:buFont typeface="Arial" panose="020B0604020202020204" pitchFamily="34" charset="0"/>
              <a:buChar char="•"/>
              <a:defRPr/>
            </a:pPr>
            <a:r>
              <a:rPr lang="en-GB" sz="1200" dirty="0">
                <a:solidFill>
                  <a:prstClr val="black"/>
                </a:solidFill>
                <a:cs typeface="Arial" panose="020B0604020202020204" pitchFamily="34" charset="0"/>
              </a:rPr>
              <a:t>All children, young people and adults are enabled to maximise their capabilities and have control over their lives</a:t>
            </a:r>
          </a:p>
        </p:txBody>
      </p:sp>
      <p:sp>
        <p:nvSpPr>
          <p:cNvPr id="41" name="Rectangle 40">
            <a:extLst>
              <a:ext uri="{FF2B5EF4-FFF2-40B4-BE49-F238E27FC236}">
                <a16:creationId xmlns:a16="http://schemas.microsoft.com/office/drawing/2014/main" id="{15E25BC6-6BD5-1B5D-D8BB-5E8E85D7C2E2}"/>
              </a:ext>
            </a:extLst>
          </p:cNvPr>
          <p:cNvSpPr/>
          <p:nvPr/>
        </p:nvSpPr>
        <p:spPr>
          <a:xfrm>
            <a:off x="4100837" y="3937952"/>
            <a:ext cx="3926775" cy="461665"/>
          </a:xfrm>
          <a:prstGeom prst="rect">
            <a:avLst/>
          </a:prstGeom>
        </p:spPr>
        <p:txBody>
          <a:bodyPr wrap="square">
            <a:spAutoFit/>
          </a:bodyPr>
          <a:lstStyle/>
          <a:p>
            <a:pPr marL="285750" lvl="0" indent="-285750">
              <a:buFont typeface="Arial" panose="020B0604020202020204" pitchFamily="34" charset="0"/>
              <a:buChar char="•"/>
              <a:defRPr/>
            </a:pPr>
            <a:r>
              <a:rPr lang="en-GB" sz="1200" dirty="0">
                <a:solidFill>
                  <a:prstClr val="black"/>
                </a:solidFill>
                <a:cs typeface="Arial" panose="020B0604020202020204" pitchFamily="34" charset="0"/>
              </a:rPr>
              <a:t>Environmental sustainability and health equity are pursued together</a:t>
            </a:r>
          </a:p>
        </p:txBody>
      </p:sp>
      <p:sp>
        <p:nvSpPr>
          <p:cNvPr id="42" name="Rounded Rectangle 34">
            <a:extLst>
              <a:ext uri="{FF2B5EF4-FFF2-40B4-BE49-F238E27FC236}">
                <a16:creationId xmlns:a16="http://schemas.microsoft.com/office/drawing/2014/main" id="{5E546A29-0AC6-BD52-FF05-18CC90FF415E}"/>
              </a:ext>
            </a:extLst>
          </p:cNvPr>
          <p:cNvSpPr/>
          <p:nvPr/>
        </p:nvSpPr>
        <p:spPr>
          <a:xfrm>
            <a:off x="8264880" y="684495"/>
            <a:ext cx="2808000" cy="466913"/>
          </a:xfrm>
          <a:prstGeom prst="roundRect">
            <a:avLst>
              <a:gd name="adj" fmla="val 13915"/>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Swansea PSB Objectives</a:t>
            </a:r>
          </a:p>
        </p:txBody>
      </p:sp>
      <p:sp>
        <p:nvSpPr>
          <p:cNvPr id="43" name="Rounded Rectangle 35">
            <a:extLst>
              <a:ext uri="{FF2B5EF4-FFF2-40B4-BE49-F238E27FC236}">
                <a16:creationId xmlns:a16="http://schemas.microsoft.com/office/drawing/2014/main" id="{E2092B97-2ED8-0F9D-DDDA-FEF52C170F93}"/>
              </a:ext>
            </a:extLst>
          </p:cNvPr>
          <p:cNvSpPr/>
          <p:nvPr/>
        </p:nvSpPr>
        <p:spPr>
          <a:xfrm>
            <a:off x="4325723" y="684495"/>
            <a:ext cx="2808000" cy="466913"/>
          </a:xfrm>
          <a:prstGeom prst="roundRect">
            <a:avLst>
              <a:gd name="adj" fmla="val 13915"/>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GB" sz="1100" b="1" dirty="0">
                <a:solidFill>
                  <a:srgbClr val="1F355E"/>
                </a:solidFill>
                <a:latin typeface="Arial Black" panose="020B0A04020102020204" pitchFamily="34" charset="0"/>
                <a:cs typeface="Arial" panose="020B0604020202020204" pitchFamily="34" charset="0"/>
              </a:rPr>
              <a:t>Swansea Bay UHB Wellbeing Objectives</a:t>
            </a:r>
          </a:p>
        </p:txBody>
      </p:sp>
      <p:sp>
        <p:nvSpPr>
          <p:cNvPr id="44" name="Rounded Rectangle 36">
            <a:extLst>
              <a:ext uri="{FF2B5EF4-FFF2-40B4-BE49-F238E27FC236}">
                <a16:creationId xmlns:a16="http://schemas.microsoft.com/office/drawing/2014/main" id="{8C5F412D-79C6-54B5-5C13-A8B5538B63D3}"/>
              </a:ext>
            </a:extLst>
          </p:cNvPr>
          <p:cNvSpPr/>
          <p:nvPr/>
        </p:nvSpPr>
        <p:spPr>
          <a:xfrm>
            <a:off x="209187" y="1193403"/>
            <a:ext cx="11807222" cy="756000"/>
          </a:xfrm>
          <a:prstGeom prst="roundRect">
            <a:avLst/>
          </a:prstGeom>
          <a:noFill/>
          <a:ln w="3810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ounded Rectangle 37">
            <a:extLst>
              <a:ext uri="{FF2B5EF4-FFF2-40B4-BE49-F238E27FC236}">
                <a16:creationId xmlns:a16="http://schemas.microsoft.com/office/drawing/2014/main" id="{0DC0C95B-3341-0605-4858-4D971C611642}"/>
              </a:ext>
            </a:extLst>
          </p:cNvPr>
          <p:cNvSpPr/>
          <p:nvPr/>
        </p:nvSpPr>
        <p:spPr>
          <a:xfrm>
            <a:off x="209187" y="2065392"/>
            <a:ext cx="11807222" cy="756000"/>
          </a:xfrm>
          <a:prstGeom prst="roundRect">
            <a:avLst/>
          </a:prstGeom>
          <a:noFill/>
          <a:ln w="38100">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ounded Rectangle 38">
            <a:extLst>
              <a:ext uri="{FF2B5EF4-FFF2-40B4-BE49-F238E27FC236}">
                <a16:creationId xmlns:a16="http://schemas.microsoft.com/office/drawing/2014/main" id="{09B3ECD5-5466-DD93-2684-5E4F207F9B4D}"/>
              </a:ext>
            </a:extLst>
          </p:cNvPr>
          <p:cNvSpPr/>
          <p:nvPr/>
        </p:nvSpPr>
        <p:spPr>
          <a:xfrm>
            <a:off x="209187" y="2903771"/>
            <a:ext cx="11807222" cy="756000"/>
          </a:xfrm>
          <a:prstGeom prst="roundRect">
            <a:avLst/>
          </a:prstGeom>
          <a:noFill/>
          <a:ln w="38100">
            <a:solidFill>
              <a:srgbClr val="5465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ounded Rectangle 39">
            <a:extLst>
              <a:ext uri="{FF2B5EF4-FFF2-40B4-BE49-F238E27FC236}">
                <a16:creationId xmlns:a16="http://schemas.microsoft.com/office/drawing/2014/main" id="{B3D91C39-7D26-41B0-A744-0CEEB70E4E9E}"/>
              </a:ext>
            </a:extLst>
          </p:cNvPr>
          <p:cNvSpPr/>
          <p:nvPr/>
        </p:nvSpPr>
        <p:spPr>
          <a:xfrm>
            <a:off x="209187" y="3772784"/>
            <a:ext cx="11807222" cy="756000"/>
          </a:xfrm>
          <a:prstGeom prst="roundRect">
            <a:avLst/>
          </a:prstGeom>
          <a:noFill/>
          <a:ln w="38100">
            <a:solidFill>
              <a:srgbClr val="08C2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B968ECA9-2167-7F04-1376-0E8E057102AF}"/>
              </a:ext>
            </a:extLst>
          </p:cNvPr>
          <p:cNvSpPr/>
          <p:nvPr/>
        </p:nvSpPr>
        <p:spPr>
          <a:xfrm>
            <a:off x="4255249" y="2045894"/>
            <a:ext cx="3934594" cy="830997"/>
          </a:xfrm>
          <a:prstGeom prst="rect">
            <a:avLst/>
          </a:prstGeom>
        </p:spPr>
        <p:txBody>
          <a:bodyPr wrap="square">
            <a:spAutoFit/>
          </a:bodyPr>
          <a:lstStyle/>
          <a:p>
            <a:pPr marL="180000" indent="-180000">
              <a:buFont typeface="Arial" panose="020B0604020202020204" pitchFamily="34" charset="0"/>
              <a:buChar char="•"/>
              <a:defRPr/>
            </a:pPr>
            <a:r>
              <a:rPr lang="en-GB" sz="1200" dirty="0">
                <a:solidFill>
                  <a:prstClr val="black"/>
                </a:solidFill>
                <a:cs typeface="Arial" panose="020B0604020202020204" pitchFamily="34" charset="0"/>
              </a:rPr>
              <a:t>Good work and fair employment is created for all</a:t>
            </a:r>
          </a:p>
          <a:p>
            <a:pPr marL="180000" indent="-180000">
              <a:buFont typeface="Arial" panose="020B0604020202020204" pitchFamily="34" charset="0"/>
              <a:buChar char="•"/>
              <a:defRPr/>
            </a:pPr>
            <a:r>
              <a:rPr lang="en-GB" sz="1200" dirty="0">
                <a:solidFill>
                  <a:prstClr val="black"/>
                </a:solidFill>
                <a:cs typeface="Arial" panose="020B0604020202020204" pitchFamily="34" charset="0"/>
              </a:rPr>
              <a:t>A healthy standard of living is ensured for all</a:t>
            </a:r>
          </a:p>
          <a:p>
            <a:pPr marL="180000" indent="-180000">
              <a:buFont typeface="Arial" panose="020B0604020202020204" pitchFamily="34" charset="0"/>
              <a:buChar char="•"/>
              <a:defRPr/>
            </a:pPr>
            <a:r>
              <a:rPr lang="en-GB" sz="1200" dirty="0">
                <a:solidFill>
                  <a:prstClr val="black"/>
                </a:solidFill>
                <a:cs typeface="Arial" panose="020B0604020202020204" pitchFamily="34" charset="0"/>
              </a:rPr>
              <a:t>The role and impact of ill-health prevention is strengthened</a:t>
            </a:r>
          </a:p>
        </p:txBody>
      </p:sp>
      <p:pic>
        <p:nvPicPr>
          <p:cNvPr id="51" name="Picture 50">
            <a:extLst>
              <a:ext uri="{FF2B5EF4-FFF2-40B4-BE49-F238E27FC236}">
                <a16:creationId xmlns:a16="http://schemas.microsoft.com/office/drawing/2014/main" id="{83AD402B-07B6-0547-E285-2477721D369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50" name="Rounded Rectangle 36">
            <a:extLst>
              <a:ext uri="{FF2B5EF4-FFF2-40B4-BE49-F238E27FC236}">
                <a16:creationId xmlns:a16="http://schemas.microsoft.com/office/drawing/2014/main" id="{8C5F412D-79C6-54B5-5C13-A8B5538B63D3}"/>
              </a:ext>
            </a:extLst>
          </p:cNvPr>
          <p:cNvSpPr/>
          <p:nvPr/>
        </p:nvSpPr>
        <p:spPr>
          <a:xfrm>
            <a:off x="201738" y="4943361"/>
            <a:ext cx="2863431" cy="1754664"/>
          </a:xfrm>
          <a:prstGeom prst="roundRect">
            <a:avLst>
              <a:gd name="adj" fmla="val 8478"/>
            </a:avLst>
          </a:prstGeom>
          <a:noFill/>
          <a:ln w="3810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311006" y="4963132"/>
            <a:ext cx="2711563" cy="1754326"/>
          </a:xfrm>
          <a:prstGeom prst="rect">
            <a:avLst/>
          </a:prstGeom>
          <a:noFill/>
        </p:spPr>
        <p:txBody>
          <a:bodyPr wrap="square" rtlCol="0">
            <a:spAutoFit/>
          </a:bodyPr>
          <a:lstStyle/>
          <a:p>
            <a:pPr algn="ctr"/>
            <a:r>
              <a:rPr lang="en-GB" sz="1200" dirty="0"/>
              <a:t>The Health Board are leading the work programme to support the transformation </a:t>
            </a:r>
            <a:r>
              <a:rPr lang="en-GB" sz="1200" b="1" i="1" dirty="0"/>
              <a:t>of Early Year’s </a:t>
            </a:r>
            <a:r>
              <a:rPr lang="en-GB" sz="1200" dirty="0"/>
              <a:t>services, with a focus on developing a strategic approach to integration.  Agreement on a set of Strategic Principles for Integration along with a multi-agency pathway are included within the priorities for 2024/25.</a:t>
            </a:r>
          </a:p>
        </p:txBody>
      </p:sp>
      <p:sp>
        <p:nvSpPr>
          <p:cNvPr id="52" name="Rounded Rectangle 37">
            <a:extLst>
              <a:ext uri="{FF2B5EF4-FFF2-40B4-BE49-F238E27FC236}">
                <a16:creationId xmlns:a16="http://schemas.microsoft.com/office/drawing/2014/main" id="{0DC0C95B-3341-0605-4858-4D971C611642}"/>
              </a:ext>
            </a:extLst>
          </p:cNvPr>
          <p:cNvSpPr/>
          <p:nvPr/>
        </p:nvSpPr>
        <p:spPr>
          <a:xfrm>
            <a:off x="3204647" y="4961562"/>
            <a:ext cx="2779591" cy="1782084"/>
          </a:xfrm>
          <a:prstGeom prst="roundRect">
            <a:avLst>
              <a:gd name="adj" fmla="val 9337"/>
            </a:avLst>
          </a:prstGeom>
          <a:noFill/>
          <a:ln w="38100">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ounded Rectangle 38">
            <a:extLst>
              <a:ext uri="{FF2B5EF4-FFF2-40B4-BE49-F238E27FC236}">
                <a16:creationId xmlns:a16="http://schemas.microsoft.com/office/drawing/2014/main" id="{09B3ECD5-5466-DD93-2684-5E4F207F9B4D}"/>
              </a:ext>
            </a:extLst>
          </p:cNvPr>
          <p:cNvSpPr/>
          <p:nvPr/>
        </p:nvSpPr>
        <p:spPr>
          <a:xfrm>
            <a:off x="6091629" y="4944849"/>
            <a:ext cx="2878841" cy="1765738"/>
          </a:xfrm>
          <a:prstGeom prst="roundRect">
            <a:avLst>
              <a:gd name="adj" fmla="val 9269"/>
            </a:avLst>
          </a:prstGeom>
          <a:noFill/>
          <a:ln w="38100">
            <a:solidFill>
              <a:srgbClr val="5465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ounded Rectangle 39">
            <a:extLst>
              <a:ext uri="{FF2B5EF4-FFF2-40B4-BE49-F238E27FC236}">
                <a16:creationId xmlns:a16="http://schemas.microsoft.com/office/drawing/2014/main" id="{B3D91C39-7D26-41B0-A744-0CEEB70E4E9E}"/>
              </a:ext>
            </a:extLst>
          </p:cNvPr>
          <p:cNvSpPr/>
          <p:nvPr/>
        </p:nvSpPr>
        <p:spPr>
          <a:xfrm>
            <a:off x="9115205" y="4968598"/>
            <a:ext cx="2837793" cy="1743394"/>
          </a:xfrm>
          <a:prstGeom prst="roundRect">
            <a:avLst>
              <a:gd name="adj" fmla="val 8425"/>
            </a:avLst>
          </a:prstGeom>
          <a:noFill/>
          <a:ln w="38100">
            <a:solidFill>
              <a:srgbClr val="08C2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3291160" y="5119876"/>
            <a:ext cx="2513135" cy="1384995"/>
          </a:xfrm>
          <a:prstGeom prst="rect">
            <a:avLst/>
          </a:prstGeom>
        </p:spPr>
        <p:txBody>
          <a:bodyPr wrap="square">
            <a:spAutoFit/>
          </a:bodyPr>
          <a:lstStyle/>
          <a:p>
            <a:pPr algn="ctr"/>
            <a:r>
              <a:rPr lang="en-GB" sz="1200" dirty="0"/>
              <a:t>Both PSBs are tackling the economy, and the Health Board must consider its role as anchor institution and play an active role in this area.  In 2024/25 the Health Board will play a key role in supporting the PSB with the developments at TATA Steel.</a:t>
            </a:r>
          </a:p>
        </p:txBody>
      </p:sp>
      <p:sp>
        <p:nvSpPr>
          <p:cNvPr id="8" name="Rectangle 7"/>
          <p:cNvSpPr/>
          <p:nvPr/>
        </p:nvSpPr>
        <p:spPr>
          <a:xfrm>
            <a:off x="6313402" y="5053547"/>
            <a:ext cx="2466231" cy="1569660"/>
          </a:xfrm>
          <a:prstGeom prst="rect">
            <a:avLst/>
          </a:prstGeom>
        </p:spPr>
        <p:txBody>
          <a:bodyPr wrap="square">
            <a:spAutoFit/>
          </a:bodyPr>
          <a:lstStyle/>
          <a:p>
            <a:pPr algn="ctr"/>
            <a:r>
              <a:rPr lang="en-GB" sz="1200" dirty="0"/>
              <a:t>Community Safety Partnerships are visible within the governance of the PSBs.  SBUHB Safeguarding are supporting this area of work. The Healthy Relationships Strategy, is a joint 3-year Strategy between NPT Council and Swansea Bay University Health Board. </a:t>
            </a:r>
          </a:p>
        </p:txBody>
      </p:sp>
      <p:sp>
        <p:nvSpPr>
          <p:cNvPr id="9" name="TextBox 8"/>
          <p:cNvSpPr txBox="1"/>
          <p:nvPr/>
        </p:nvSpPr>
        <p:spPr>
          <a:xfrm>
            <a:off x="9297283" y="5119875"/>
            <a:ext cx="2473635" cy="1384995"/>
          </a:xfrm>
          <a:prstGeom prst="rect">
            <a:avLst/>
          </a:prstGeom>
          <a:noFill/>
        </p:spPr>
        <p:txBody>
          <a:bodyPr wrap="square" rtlCol="0">
            <a:spAutoFit/>
          </a:bodyPr>
          <a:lstStyle/>
          <a:p>
            <a:pPr algn="ctr"/>
            <a:r>
              <a:rPr lang="en-GB" sz="1200" dirty="0"/>
              <a:t>Developing a Strategic approach to climate adaptation is a priority for both PSBs, to understand climate related impacts on communities and existing inequalities, whilst understanding what actions need to be undertaken by the region.</a:t>
            </a:r>
          </a:p>
        </p:txBody>
      </p:sp>
      <p:sp>
        <p:nvSpPr>
          <p:cNvPr id="55" name="TextBox 54">
            <a:extLst>
              <a:ext uri="{FF2B5EF4-FFF2-40B4-BE49-F238E27FC236}">
                <a16:creationId xmlns:a16="http://schemas.microsoft.com/office/drawing/2014/main" id="{2947D4D2-BFC4-07C8-CD32-65316E1C9C58}"/>
              </a:ext>
            </a:extLst>
          </p:cNvPr>
          <p:cNvSpPr txBox="1"/>
          <p:nvPr/>
        </p:nvSpPr>
        <p:spPr>
          <a:xfrm>
            <a:off x="201738" y="4672370"/>
            <a:ext cx="9870141" cy="261610"/>
          </a:xfrm>
          <a:prstGeom prst="rect">
            <a:avLst/>
          </a:prstGeom>
          <a:noFill/>
        </p:spPr>
        <p:txBody>
          <a:bodyPr wrap="square" rtlCol="0">
            <a:spAutoFit/>
          </a:bodyPr>
          <a:lstStyle/>
          <a:p>
            <a:r>
              <a:rPr lang="en-GB" sz="1100" b="1" dirty="0">
                <a:solidFill>
                  <a:srgbClr val="1F355E"/>
                </a:solidFill>
                <a:latin typeface="Arial Black" panose="020B0A04020102020204" pitchFamily="34" charset="0"/>
                <a:cs typeface="Arial" panose="020B0604020202020204" pitchFamily="34" charset="0"/>
              </a:rPr>
              <a:t>Forward look:  2024 /25</a:t>
            </a:r>
          </a:p>
        </p:txBody>
      </p:sp>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10</a:t>
            </a:fld>
            <a:endParaRPr lang="en-GB" dirty="0">
              <a:solidFill>
                <a:schemeClr val="bg1">
                  <a:lumMod val="75000"/>
                </a:schemeClr>
              </a:solidFill>
            </a:endParaRPr>
          </a:p>
        </p:txBody>
      </p:sp>
    </p:spTree>
    <p:extLst>
      <p:ext uri="{BB962C8B-B14F-4D97-AF65-F5344CB8AC3E}">
        <p14:creationId xmlns:p14="http://schemas.microsoft.com/office/powerpoint/2010/main" val="1721970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9891" y="90000"/>
            <a:ext cx="11103909"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Regional Partnership Board: Area Plan 2023-2027 </a:t>
            </a:r>
            <a:r>
              <a:rPr lang="en-GB" b="1" spc="15" dirty="0">
                <a:solidFill>
                  <a:srgbClr val="1F355E"/>
                </a:solidFill>
                <a:latin typeface="Arial Black" panose="020B0604020202020204" pitchFamily="34" charset="0"/>
                <a:cs typeface="Arial Black" panose="020B0604020202020204" pitchFamily="34" charset="0"/>
              </a:rPr>
              <a:t>– 2024 /25 Priorities</a:t>
            </a:r>
            <a:endParaRPr lang="en-GB" sz="1800" b="1" dirty="0">
              <a:solidFill>
                <a:srgbClr val="1F355E"/>
              </a:solidFill>
              <a:latin typeface="Arial Black" panose="020B0604020202020204" pitchFamily="34" charset="0"/>
              <a:cs typeface="Arial Black" panose="020B0604020202020204" pitchFamily="34" charset="0"/>
            </a:endParaRPr>
          </a:p>
        </p:txBody>
      </p:sp>
      <p:cxnSp>
        <p:nvCxnSpPr>
          <p:cNvPr id="5" name="Straight Arrow Connector 4">
            <a:extLst>
              <a:ext uri="{FF2B5EF4-FFF2-40B4-BE49-F238E27FC236}">
                <a16:creationId xmlns:a16="http://schemas.microsoft.com/office/drawing/2014/main" id="{328A6ECD-5C04-F909-DC74-0BC3BE7192B1}"/>
              </a:ext>
            </a:extLst>
          </p:cNvPr>
          <p:cNvCxnSpPr/>
          <p:nvPr/>
        </p:nvCxnSpPr>
        <p:spPr>
          <a:xfrm>
            <a:off x="581040" y="3511560"/>
            <a:ext cx="11029920" cy="0"/>
          </a:xfrm>
          <a:prstGeom prst="straightConnector1">
            <a:avLst/>
          </a:prstGeom>
          <a:ln w="231775">
            <a:solidFill>
              <a:srgbClr val="00C466"/>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9CCF89E-4350-2687-9E30-8355FBFA8AF6}"/>
              </a:ext>
            </a:extLst>
          </p:cNvPr>
          <p:cNvSpPr txBox="1"/>
          <p:nvPr/>
        </p:nvSpPr>
        <p:spPr>
          <a:xfrm>
            <a:off x="1615087" y="3314627"/>
            <a:ext cx="9442938" cy="338554"/>
          </a:xfrm>
          <a:prstGeom prst="rect">
            <a:avLst/>
          </a:prstGeom>
          <a:noFill/>
          <a:ln>
            <a:solidFill>
              <a:srgbClr val="00C466"/>
            </a:solidFill>
          </a:ln>
          <a:effectLst>
            <a:softEdge rad="31750"/>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rPr>
              <a:t>USING A POPULATION HEALTH LENS and CONSIDERING EQUITY,  CO-PRODUCTION</a:t>
            </a:r>
            <a:endParaRPr kumimoji="0" lang="en-GB" sz="3200" b="1" i="0" u="none" strike="noStrike" kern="1200" cap="none" spc="0" normalizeH="0" baseline="0" noProof="0" dirty="0">
              <a:ln>
                <a:noFill/>
              </a:ln>
              <a:solidFill>
                <a:schemeClr val="bg1"/>
              </a:solidFill>
              <a:effectLst/>
              <a:uLnTx/>
              <a:uFillTx/>
            </a:endParaRPr>
          </a:p>
        </p:txBody>
      </p:sp>
      <p:sp>
        <p:nvSpPr>
          <p:cNvPr id="7" name="Rounded Rectangle 9">
            <a:extLst>
              <a:ext uri="{FF2B5EF4-FFF2-40B4-BE49-F238E27FC236}">
                <a16:creationId xmlns:a16="http://schemas.microsoft.com/office/drawing/2014/main" id="{B94048A3-B87A-3CAC-812D-DCDA620DD1AA}"/>
              </a:ext>
            </a:extLst>
          </p:cNvPr>
          <p:cNvSpPr/>
          <p:nvPr/>
        </p:nvSpPr>
        <p:spPr>
          <a:xfrm>
            <a:off x="337130" y="635945"/>
            <a:ext cx="3760355" cy="2412000"/>
          </a:xfrm>
          <a:prstGeom prst="roundRect">
            <a:avLst>
              <a:gd name="adj" fmla="val 5773"/>
            </a:avLst>
          </a:prstGeom>
          <a:solidFill>
            <a:schemeClr val="bg1">
              <a:lumMod val="95000"/>
            </a:schemeClr>
          </a:solidFill>
          <a:ln w="38100">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5ED93FF4-19B9-5DBE-9FEF-22AAD59A33B8}"/>
              </a:ext>
            </a:extLst>
          </p:cNvPr>
          <p:cNvSpPr/>
          <p:nvPr/>
        </p:nvSpPr>
        <p:spPr>
          <a:xfrm>
            <a:off x="378574" y="665244"/>
            <a:ext cx="3677469" cy="2357568"/>
          </a:xfrm>
          <a:prstGeom prst="rect">
            <a:avLst/>
          </a:prstGeom>
        </p:spPr>
        <p:txBody>
          <a:bodyPr wrap="square">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Older Persons </a:t>
            </a:r>
          </a:p>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GB" sz="1200" b="1" i="0" u="none" strike="noStrike" kern="1200" cap="none" spc="0" normalizeH="0" baseline="0" noProof="0" dirty="0">
                <a:ln>
                  <a:noFill/>
                </a:ln>
                <a:effectLst/>
                <a:uLnTx/>
                <a:uFillTx/>
                <a:latin typeface="Calibri" panose="020F0502020204030204"/>
                <a:ea typeface="+mn-ea"/>
                <a:cs typeface="Arial" panose="020B0604020202020204" pitchFamily="34" charset="0"/>
              </a:rPr>
              <a:t>To support people to remain living well within own homes and communities</a:t>
            </a:r>
          </a:p>
          <a:p>
            <a:pPr>
              <a:defRPr/>
            </a:pPr>
            <a:r>
              <a:rPr lang="en-GB" sz="1200" dirty="0">
                <a:latin typeface="Calibri" panose="020F0502020204030204"/>
                <a:cs typeface="Arial" panose="020B0604020202020204" pitchFamily="34" charset="0"/>
              </a:rPr>
              <a:t>Five work streams will be established in 2024/25 to develop detailed action plans for the following areas:</a:t>
            </a:r>
          </a:p>
          <a:p>
            <a:pPr>
              <a:defRPr/>
            </a:pPr>
            <a:endParaRPr lang="en-GB" sz="1200" dirty="0">
              <a:latin typeface="Calibri" panose="020F0502020204030204"/>
              <a:cs typeface="Arial" panose="020B0604020202020204" pitchFamily="34" charset="0"/>
            </a:endParaRP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Development of a Communities and Older People Strategy </a:t>
            </a: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Intermediate Care Services Review </a:t>
            </a: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Falls Prevention</a:t>
            </a: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Community Equipment Stores review</a:t>
            </a: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Prevention and Early Intervention</a:t>
            </a:r>
          </a:p>
        </p:txBody>
      </p:sp>
      <p:sp>
        <p:nvSpPr>
          <p:cNvPr id="9" name="Rounded Rectangle 15">
            <a:extLst>
              <a:ext uri="{FF2B5EF4-FFF2-40B4-BE49-F238E27FC236}">
                <a16:creationId xmlns:a16="http://schemas.microsoft.com/office/drawing/2014/main" id="{85196430-56A7-3316-F24E-F80BD7907503}"/>
              </a:ext>
            </a:extLst>
          </p:cNvPr>
          <p:cNvSpPr/>
          <p:nvPr/>
        </p:nvSpPr>
        <p:spPr>
          <a:xfrm>
            <a:off x="4227980" y="648059"/>
            <a:ext cx="3760355" cy="2412000"/>
          </a:xfrm>
          <a:prstGeom prst="roundRect">
            <a:avLst>
              <a:gd name="adj" fmla="val 5773"/>
            </a:avLst>
          </a:prstGeom>
          <a:solidFill>
            <a:schemeClr val="bg1">
              <a:lumMod val="95000"/>
            </a:schemeClr>
          </a:solidFill>
          <a:ln w="38100">
            <a:solidFill>
              <a:srgbClr val="FFD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F699B5F5-8FA5-5775-A39E-65993AF31146}"/>
              </a:ext>
            </a:extLst>
          </p:cNvPr>
          <p:cNvSpPr/>
          <p:nvPr/>
        </p:nvSpPr>
        <p:spPr>
          <a:xfrm>
            <a:off x="4267541" y="644031"/>
            <a:ext cx="3713773" cy="2416046"/>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Wellbeing Learning Disabilities </a:t>
            </a:r>
          </a:p>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a:ln>
                  <a:noFill/>
                </a:ln>
                <a:effectLst/>
                <a:uLnTx/>
                <a:uFillTx/>
                <a:latin typeface="Calibri" panose="020F0502020204030204"/>
                <a:ea typeface="+mn-ea"/>
                <a:cs typeface="Arial" panose="020B0604020202020204" pitchFamily="34" charset="0"/>
              </a:rPr>
              <a:t>Ensure that people with a Learning Disability have a sense of belonging and can participate fully within inclusive communities</a:t>
            </a:r>
            <a:r>
              <a:rPr kumimoji="0" lang="en-GB" sz="1200" b="0" i="0" u="none" strike="noStrike" kern="1200" cap="none" spc="0" normalizeH="0" baseline="0" noProof="0" dirty="0">
                <a:ln>
                  <a:noFill/>
                </a:ln>
                <a:effectLst/>
                <a:uLnTx/>
                <a:uFillTx/>
                <a:latin typeface="Calibri" panose="020F0502020204030204"/>
                <a:ea typeface="+mn-ea"/>
                <a:cs typeface="Arial" panose="020B0604020202020204" pitchFamily="34" charset="0"/>
              </a:rPr>
              <a:t>. </a:t>
            </a:r>
          </a:p>
          <a:p>
            <a:pPr marR="0" lvl="0" algn="l" defTabSz="914400" rtl="0" eaLnBrk="1" fontAlgn="auto" latinLnBrk="0" hangingPunct="1">
              <a:lnSpc>
                <a:spcPct val="100000"/>
              </a:lnSpc>
              <a:spcBef>
                <a:spcPts val="0"/>
              </a:spcBef>
              <a:spcAft>
                <a:spcPts val="0"/>
              </a:spcAft>
              <a:buClrTx/>
              <a:buSzTx/>
              <a:tabLst/>
              <a:defRPr/>
            </a:pPr>
            <a:r>
              <a:rPr kumimoji="0" lang="en-GB" sz="1200" b="0" i="0" u="none" strike="noStrike" kern="1200" cap="none" spc="0" normalizeH="0" baseline="0" noProof="0" dirty="0">
                <a:ln>
                  <a:noFill/>
                </a:ln>
                <a:effectLst/>
                <a:uLnTx/>
                <a:uFillTx/>
                <a:latin typeface="Calibri" panose="020F0502020204030204"/>
                <a:ea typeface="+mn-ea"/>
                <a:cs typeface="Arial" panose="020B0604020202020204" pitchFamily="34" charset="0"/>
              </a:rPr>
              <a:t>A</a:t>
            </a:r>
            <a:r>
              <a:rPr kumimoji="0" lang="en-GB" sz="1200" b="0" i="0" u="none" strike="noStrike" kern="1200" cap="none" spc="0" normalizeH="0" noProof="0" dirty="0">
                <a:ln>
                  <a:noFill/>
                </a:ln>
                <a:effectLst/>
                <a:uLnTx/>
                <a:uFillTx/>
                <a:latin typeface="Calibri" panose="020F0502020204030204"/>
                <a:ea typeface="+mn-ea"/>
                <a:cs typeface="Arial" panose="020B0604020202020204" pitchFamily="34" charset="0"/>
              </a:rPr>
              <a:t> Regional Learning Disabilities Strategy has been agreed with further work to develop a Strategy for Children &amp; young people planned.  Priorities include:</a:t>
            </a:r>
          </a:p>
          <a:p>
            <a:pPr marR="0" lvl="0" algn="l" defTabSz="914400" rtl="0" eaLnBrk="1" fontAlgn="auto" latinLnBrk="0" hangingPunct="1">
              <a:lnSpc>
                <a:spcPct val="100000"/>
              </a:lnSpc>
              <a:spcBef>
                <a:spcPts val="0"/>
              </a:spcBef>
              <a:spcAft>
                <a:spcPts val="0"/>
              </a:spcAft>
              <a:buClrTx/>
              <a:buSzTx/>
              <a:tabLst/>
              <a:defRPr/>
            </a:pPr>
            <a:endParaRPr kumimoji="0" lang="en-GB" sz="1200" b="0" i="0" u="none" strike="noStrike" kern="1200" cap="none" spc="0" normalizeH="0" noProof="0" dirty="0">
              <a:ln>
                <a:noFill/>
              </a:ln>
              <a:effectLst/>
              <a:uLnTx/>
              <a:uFillTx/>
              <a:latin typeface="Calibri" panose="020F0502020204030204"/>
              <a:ea typeface="+mn-ea"/>
              <a:cs typeface="Arial" panose="020B0604020202020204" pitchFamily="34" charset="0"/>
            </a:endParaRP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Transport</a:t>
            </a:r>
          </a:p>
          <a:p>
            <a:pPr marL="628650" lvl="1" indent="-171450">
              <a:buFont typeface="Arial" panose="020B0604020202020204" pitchFamily="34" charset="0"/>
              <a:buChar char="•"/>
              <a:defRPr/>
            </a:pPr>
            <a:r>
              <a:rPr kumimoji="0" lang="en-GB" sz="1200" b="0" i="0" u="none" strike="noStrike" kern="1200" cap="none" spc="0" normalizeH="0" noProof="0" dirty="0">
                <a:ln>
                  <a:noFill/>
                </a:ln>
                <a:effectLst/>
                <a:uLnTx/>
                <a:uFillTx/>
                <a:latin typeface="Calibri" panose="020F0502020204030204"/>
                <a:ea typeface="+mn-ea"/>
                <a:cs typeface="Arial" panose="020B0604020202020204" pitchFamily="34" charset="0"/>
              </a:rPr>
              <a:t>Accommodation Solutions</a:t>
            </a: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Getting the Right Care and Support</a:t>
            </a:r>
            <a:endParaRPr kumimoji="0" lang="en-GB" sz="1200" b="0" i="0" u="none" strike="noStrike" kern="1200" cap="none" spc="0" normalizeH="0" noProof="0" dirty="0">
              <a:ln>
                <a:noFill/>
              </a:ln>
              <a:effectLst/>
              <a:uLnTx/>
              <a:uFillTx/>
              <a:latin typeface="Calibri" panose="020F0502020204030204"/>
              <a:ea typeface="+mn-ea"/>
              <a:cs typeface="Arial" panose="020B0604020202020204" pitchFamily="34" charset="0"/>
            </a:endParaRPr>
          </a:p>
          <a:p>
            <a:pPr marR="0" lvl="0" algn="l" defTabSz="914400" rtl="0" eaLnBrk="1" fontAlgn="auto" latinLnBrk="0" hangingPunct="1">
              <a:lnSpc>
                <a:spcPct val="100000"/>
              </a:lnSpc>
              <a:spcBef>
                <a:spcPts val="0"/>
              </a:spcBef>
              <a:spcAft>
                <a:spcPts val="0"/>
              </a:spcAft>
              <a:buClrTx/>
              <a:buSzTx/>
              <a:tabLst/>
              <a:defRPr/>
            </a:pPr>
            <a:endParaRPr kumimoji="0" lang="en-GB" sz="1200" b="0" i="0" u="none" strike="noStrike" kern="1200" cap="none" spc="0" normalizeH="0" baseline="0" noProof="0" dirty="0">
              <a:ln>
                <a:noFill/>
              </a:ln>
              <a:effectLst/>
              <a:uLnTx/>
              <a:uFillTx/>
              <a:latin typeface="Calibri" panose="020F0502020204030204"/>
              <a:ea typeface="+mn-ea"/>
            </a:endParaRPr>
          </a:p>
        </p:txBody>
      </p:sp>
      <p:sp>
        <p:nvSpPr>
          <p:cNvPr id="11" name="Rounded Rectangle 17">
            <a:extLst>
              <a:ext uri="{FF2B5EF4-FFF2-40B4-BE49-F238E27FC236}">
                <a16:creationId xmlns:a16="http://schemas.microsoft.com/office/drawing/2014/main" id="{59077221-C6D5-B190-866A-578FD2EBDF24}"/>
              </a:ext>
            </a:extLst>
          </p:cNvPr>
          <p:cNvSpPr/>
          <p:nvPr/>
        </p:nvSpPr>
        <p:spPr>
          <a:xfrm>
            <a:off x="8145577" y="636794"/>
            <a:ext cx="3760355" cy="2412000"/>
          </a:xfrm>
          <a:prstGeom prst="roundRect">
            <a:avLst>
              <a:gd name="adj" fmla="val 5773"/>
            </a:avLst>
          </a:prstGeom>
          <a:solidFill>
            <a:schemeClr val="bg1">
              <a:lumMod val="95000"/>
            </a:schemeClr>
          </a:solidFill>
          <a:ln w="38100">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1509572E-3F9D-774D-4A57-38473C2336B3}"/>
              </a:ext>
            </a:extLst>
          </p:cNvPr>
          <p:cNvSpPr/>
          <p:nvPr/>
        </p:nvSpPr>
        <p:spPr>
          <a:xfrm>
            <a:off x="8178117" y="688425"/>
            <a:ext cx="3730504" cy="241604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Children and Young People</a:t>
            </a:r>
          </a:p>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a:ln>
                  <a:noFill/>
                </a:ln>
                <a:effectLst/>
                <a:uLnTx/>
                <a:uFillTx/>
                <a:latin typeface="Calibri" panose="020F0502020204030204"/>
                <a:ea typeface="+mn-ea"/>
                <a:cs typeface="Arial" panose="020B0604020202020204" pitchFamily="34" charset="0"/>
              </a:rPr>
              <a:t>To support children and young people to be safe, healthy and prosperous</a:t>
            </a:r>
          </a:p>
          <a:p>
            <a:pPr>
              <a:defRPr/>
            </a:pPr>
            <a:r>
              <a:rPr lang="en-GB" sz="1200" dirty="0">
                <a:latin typeface="Calibri" panose="020F0502020204030204"/>
                <a:cs typeface="Arial" panose="020B0604020202020204" pitchFamily="34" charset="0"/>
              </a:rPr>
              <a:t>The work programme for Children &amp; Young people will be initiated with the development of a Strategy to develop a Regional vision for CYP Transformation.  Priority areas will include:</a:t>
            </a:r>
          </a:p>
          <a:p>
            <a:pPr>
              <a:defRPr/>
            </a:pPr>
            <a:endParaRPr lang="en-GB" sz="1200" dirty="0">
              <a:latin typeface="Calibri" panose="020F0502020204030204"/>
              <a:cs typeface="Arial" panose="020B0604020202020204" pitchFamily="34" charset="0"/>
            </a:endParaRP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Children &amp; young People with Complex Needs</a:t>
            </a: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Transition</a:t>
            </a: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Emotional &amp; Mental Wellbeing</a:t>
            </a:r>
          </a:p>
          <a:p>
            <a:pPr>
              <a:defRPr/>
            </a:pPr>
            <a:endParaRPr lang="en-GB" sz="1200" dirty="0">
              <a:latin typeface="Calibri" panose="020F0502020204030204"/>
              <a:cs typeface="Arial" panose="020B0604020202020204" pitchFamily="34" charset="0"/>
            </a:endParaRPr>
          </a:p>
        </p:txBody>
      </p:sp>
      <p:sp>
        <p:nvSpPr>
          <p:cNvPr id="13" name="Rounded Rectangle 25">
            <a:extLst>
              <a:ext uri="{FF2B5EF4-FFF2-40B4-BE49-F238E27FC236}">
                <a16:creationId xmlns:a16="http://schemas.microsoft.com/office/drawing/2014/main" id="{BED1722F-BA71-4ACA-1A7E-630454009239}"/>
              </a:ext>
            </a:extLst>
          </p:cNvPr>
          <p:cNvSpPr/>
          <p:nvPr/>
        </p:nvSpPr>
        <p:spPr>
          <a:xfrm>
            <a:off x="310383" y="3986398"/>
            <a:ext cx="3760355" cy="2412000"/>
          </a:xfrm>
          <a:prstGeom prst="roundRect">
            <a:avLst>
              <a:gd name="adj" fmla="val 5773"/>
            </a:avLst>
          </a:prstGeom>
          <a:solidFill>
            <a:schemeClr val="bg1">
              <a:lumMod val="95000"/>
            </a:schemeClr>
          </a:solidFill>
          <a:ln w="38100">
            <a:solidFill>
              <a:srgbClr val="FFD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ounded Rectangle 26">
            <a:extLst>
              <a:ext uri="{FF2B5EF4-FFF2-40B4-BE49-F238E27FC236}">
                <a16:creationId xmlns:a16="http://schemas.microsoft.com/office/drawing/2014/main" id="{5EF74D77-8415-6710-D2C6-28250B7A513B}"/>
              </a:ext>
            </a:extLst>
          </p:cNvPr>
          <p:cNvSpPr/>
          <p:nvPr/>
        </p:nvSpPr>
        <p:spPr>
          <a:xfrm>
            <a:off x="4227980" y="3986398"/>
            <a:ext cx="3760355" cy="2412000"/>
          </a:xfrm>
          <a:prstGeom prst="roundRect">
            <a:avLst>
              <a:gd name="adj" fmla="val 5773"/>
            </a:avLst>
          </a:prstGeom>
          <a:solidFill>
            <a:schemeClr val="bg1">
              <a:lumMod val="95000"/>
            </a:schemeClr>
          </a:solidFill>
          <a:ln w="38100">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ounded Rectangle 27">
            <a:extLst>
              <a:ext uri="{FF2B5EF4-FFF2-40B4-BE49-F238E27FC236}">
                <a16:creationId xmlns:a16="http://schemas.microsoft.com/office/drawing/2014/main" id="{CA437BD0-D238-64DB-D76C-DF0E785C523F}"/>
              </a:ext>
            </a:extLst>
          </p:cNvPr>
          <p:cNvSpPr/>
          <p:nvPr/>
        </p:nvSpPr>
        <p:spPr>
          <a:xfrm>
            <a:off x="8114295" y="3986398"/>
            <a:ext cx="3760355" cy="2412000"/>
          </a:xfrm>
          <a:prstGeom prst="roundRect">
            <a:avLst>
              <a:gd name="adj" fmla="val 5773"/>
            </a:avLst>
          </a:prstGeom>
          <a:solidFill>
            <a:schemeClr val="bg1">
              <a:lumMod val="95000"/>
            </a:schemeClr>
          </a:solidFill>
          <a:ln w="38100">
            <a:solidFill>
              <a:srgbClr val="FFD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D2A00E36-7849-2D97-E367-94880790E9E6}"/>
              </a:ext>
            </a:extLst>
          </p:cNvPr>
          <p:cNvSpPr/>
          <p:nvPr/>
        </p:nvSpPr>
        <p:spPr>
          <a:xfrm>
            <a:off x="271119" y="4043008"/>
            <a:ext cx="3778187" cy="1631216"/>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Autism and NDD</a:t>
            </a:r>
            <a:br>
              <a:rPr lang="en-GB" sz="1100" b="1" dirty="0">
                <a:solidFill>
                  <a:srgbClr val="1F355E"/>
                </a:solidFill>
                <a:latin typeface="Arial Black" panose="020B0A04020102020204" pitchFamily="34" charset="0"/>
                <a:cs typeface="Arial" panose="020B0604020202020204" pitchFamily="34" charset="0"/>
              </a:rPr>
            </a:br>
            <a:r>
              <a:rPr kumimoji="0" lang="en-GB" sz="1200" b="1" i="0" u="none" strike="noStrike" kern="1200" cap="none" spc="0" normalizeH="0" baseline="0" noProof="0" dirty="0">
                <a:ln>
                  <a:noFill/>
                </a:ln>
                <a:effectLst/>
                <a:uLnTx/>
                <a:uFillTx/>
                <a:latin typeface="Calibri" panose="020F0502020204030204"/>
                <a:ea typeface="+mn-ea"/>
                <a:cs typeface="Arial" panose="020B0604020202020204" pitchFamily="34" charset="0"/>
              </a:rPr>
              <a:t>Ensure that people are able to participate within their communities and lived fulfilled lives  </a:t>
            </a:r>
          </a:p>
          <a:p>
            <a:pPr marR="0" lvl="0" algn="ctr" defTabSz="914400" rtl="0" eaLnBrk="1" fontAlgn="auto" latinLnBrk="0" hangingPunct="1">
              <a:lnSpc>
                <a:spcPct val="100000"/>
              </a:lnSpc>
              <a:spcBef>
                <a:spcPts val="0"/>
              </a:spcBef>
              <a:spcAft>
                <a:spcPts val="0"/>
              </a:spcAft>
              <a:buClrTx/>
              <a:buSzTx/>
              <a:tabLst/>
              <a:defRPr/>
            </a:pPr>
            <a:r>
              <a:rPr kumimoji="0" lang="en-GB" sz="1200" b="0" i="0" u="none" strike="noStrike" kern="1200" cap="none" spc="0" normalizeH="0" baseline="0" noProof="0" dirty="0">
                <a:ln>
                  <a:noFill/>
                </a:ln>
                <a:effectLst/>
                <a:uLnTx/>
                <a:uFillTx/>
                <a:latin typeface="Calibri" panose="020F0502020204030204"/>
                <a:ea typeface="+mn-ea"/>
                <a:cs typeface="Arial" panose="020B0604020202020204" pitchFamily="34" charset="0"/>
              </a:rPr>
              <a:t>This new programme</a:t>
            </a:r>
            <a:r>
              <a:rPr kumimoji="0" lang="en-GB" sz="1200" b="0" i="0" u="none" strike="noStrike" kern="1200" cap="none" spc="0" normalizeH="0" noProof="0" dirty="0">
                <a:ln>
                  <a:noFill/>
                </a:ln>
                <a:effectLst/>
                <a:uLnTx/>
                <a:uFillTx/>
                <a:latin typeface="Calibri" panose="020F0502020204030204"/>
                <a:ea typeface="+mn-ea"/>
                <a:cs typeface="Arial" panose="020B0604020202020204" pitchFamily="34" charset="0"/>
              </a:rPr>
              <a:t> will develop a Strategy specifically for people living with Autism and ND.  The priority areas will evolve from the Strategy, however the work programme will include the </a:t>
            </a:r>
            <a:r>
              <a:rPr lang="en-GB" sz="1200" dirty="0">
                <a:cs typeface="Arial" panose="020B0604020202020204" pitchFamily="34" charset="0"/>
              </a:rPr>
              <a:t>implementation of a communication strategy for families and stakeholders</a:t>
            </a:r>
            <a:endParaRPr kumimoji="0" lang="en-GB" sz="1200" b="0" i="0" u="none" strike="noStrike" kern="1200" cap="none" spc="0" normalizeH="0" baseline="0" noProof="0" dirty="0">
              <a:ln>
                <a:noFill/>
              </a:ln>
              <a:effectLst/>
              <a:uLnTx/>
              <a:uFillTx/>
              <a:latin typeface="Calibri" panose="020F0502020204030204"/>
              <a:ea typeface="+mn-ea"/>
              <a:cs typeface="Arial" panose="020B0604020202020204" pitchFamily="34" charset="0"/>
            </a:endParaRPr>
          </a:p>
        </p:txBody>
      </p:sp>
      <p:sp>
        <p:nvSpPr>
          <p:cNvPr id="17" name="Rectangle 16">
            <a:extLst>
              <a:ext uri="{FF2B5EF4-FFF2-40B4-BE49-F238E27FC236}">
                <a16:creationId xmlns:a16="http://schemas.microsoft.com/office/drawing/2014/main" id="{8AD32CF7-0719-CF82-C9CF-E2E25CF70BFF}"/>
              </a:ext>
            </a:extLst>
          </p:cNvPr>
          <p:cNvSpPr/>
          <p:nvPr/>
        </p:nvSpPr>
        <p:spPr>
          <a:xfrm>
            <a:off x="4258329" y="4015364"/>
            <a:ext cx="3769270" cy="220060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People with Mental Health conditions can access services and support where, when and how they need </a:t>
            </a:r>
          </a:p>
          <a:p>
            <a:pPr indent="0">
              <a:buFontTx/>
              <a:buNone/>
              <a:defRPr/>
            </a:pPr>
            <a:r>
              <a:rPr lang="en-GB" sz="1200" dirty="0">
                <a:latin typeface="Calibri" panose="020F0502020204030204"/>
                <a:cs typeface="Arial" panose="020B0604020202020204" pitchFamily="34" charset="0"/>
              </a:rPr>
              <a:t>In 2023/24 a regional Strategy was agreed by all partners for Emotional &amp; Mental Wellbeing with a focus on Joint Commissioning, Improving Access and Community Psychology. In addition, work programmes are being progressed in relation to the following:</a:t>
            </a:r>
          </a:p>
          <a:p>
            <a:pPr marL="628650" lvl="1" indent="-171450">
              <a:buFont typeface="Arial" panose="020B0604020202020204" pitchFamily="34" charset="0"/>
              <a:buChar char="•"/>
              <a:defRPr/>
            </a:pPr>
            <a:r>
              <a:rPr lang="en-GB" sz="1200" dirty="0">
                <a:latin typeface="Calibri" panose="020F0502020204030204"/>
                <a:cs typeface="Arial" panose="020B0604020202020204" pitchFamily="34" charset="0"/>
              </a:rPr>
              <a:t>Dementia and Older People’s Mental Health</a:t>
            </a:r>
          </a:p>
          <a:p>
            <a:pPr indent="0">
              <a:buFontTx/>
              <a:buNone/>
              <a:defRPr/>
            </a:pPr>
            <a:endParaRPr lang="en-GB" sz="1200" dirty="0">
              <a:latin typeface="Calibri" panose="020F0502020204030204"/>
              <a:cs typeface="Arial" panose="020B0604020202020204" pitchFamily="34" charset="0"/>
            </a:endParaRPr>
          </a:p>
          <a:p>
            <a:pPr indent="0">
              <a:buFontTx/>
              <a:buNone/>
              <a:defRPr/>
            </a:pPr>
            <a:endParaRPr lang="en-GB" sz="1200" dirty="0">
              <a:latin typeface="Calibri" panose="020F0502020204030204"/>
              <a:cs typeface="Arial" panose="020B0604020202020204" pitchFamily="34" charset="0"/>
            </a:endParaRPr>
          </a:p>
        </p:txBody>
      </p:sp>
      <p:sp>
        <p:nvSpPr>
          <p:cNvPr id="18" name="Rectangle 17">
            <a:extLst>
              <a:ext uri="{FF2B5EF4-FFF2-40B4-BE49-F238E27FC236}">
                <a16:creationId xmlns:a16="http://schemas.microsoft.com/office/drawing/2014/main" id="{F1F768F8-2415-7255-0429-C6A5C6B8B0F4}"/>
              </a:ext>
            </a:extLst>
          </p:cNvPr>
          <p:cNvSpPr/>
          <p:nvPr/>
        </p:nvSpPr>
        <p:spPr>
          <a:xfrm>
            <a:off x="8089210" y="3935598"/>
            <a:ext cx="3775280" cy="2416046"/>
          </a:xfrm>
          <a:prstGeom prst="rect">
            <a:avLst/>
          </a:prstGeom>
          <a:noFill/>
          <a:ln w="38100">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Carers</a:t>
            </a:r>
          </a:p>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a:ln>
                  <a:noFill/>
                </a:ln>
                <a:effectLst/>
                <a:uLnTx/>
                <a:uFillTx/>
                <a:latin typeface="Calibri" panose="020F0502020204030204"/>
                <a:ea typeface="+mn-ea"/>
                <a:cs typeface="Arial" panose="020B0604020202020204" pitchFamily="34" charset="0"/>
              </a:rPr>
              <a:t>Unpaid carers are identified, recognised and supported to care. </a:t>
            </a:r>
          </a:p>
          <a:p>
            <a:pPr lvl="0">
              <a:defRPr/>
            </a:pPr>
            <a:r>
              <a:rPr lang="en-GB" sz="1200" dirty="0">
                <a:cs typeface="Arial" panose="020B0604020202020204" pitchFamily="34" charset="0"/>
              </a:rPr>
              <a:t>The priority for the Carers programme will be the implementation of the Carers Strategy, reflecting the outcomes from the ‘Turning Vision into Action’ event, and producing an Action Plan for each delivery work stream as follows:</a:t>
            </a:r>
          </a:p>
          <a:p>
            <a:pPr marL="628650" lvl="1" indent="-171450">
              <a:buFont typeface="Arial" panose="020B0604020202020204" pitchFamily="34" charset="0"/>
              <a:buChar char="•"/>
              <a:defRPr/>
            </a:pPr>
            <a:r>
              <a:rPr lang="en-GB" sz="1200" dirty="0">
                <a:cs typeface="Arial" panose="020B0604020202020204" pitchFamily="34" charset="0"/>
              </a:rPr>
              <a:t>Access to Services </a:t>
            </a:r>
          </a:p>
          <a:p>
            <a:pPr marL="628650" lvl="1" indent="-171450">
              <a:buFont typeface="Arial" panose="020B0604020202020204" pitchFamily="34" charset="0"/>
              <a:buChar char="•"/>
              <a:defRPr/>
            </a:pPr>
            <a:r>
              <a:rPr lang="en-GB" sz="1200" dirty="0">
                <a:cs typeface="Arial" panose="020B0604020202020204" pitchFamily="34" charset="0"/>
              </a:rPr>
              <a:t>Communication &amp; Engagement </a:t>
            </a:r>
          </a:p>
          <a:p>
            <a:pPr marL="628650" lvl="1" indent="-171450">
              <a:buFont typeface="Arial" panose="020B0604020202020204" pitchFamily="34" charset="0"/>
              <a:buChar char="•"/>
              <a:defRPr/>
            </a:pPr>
            <a:r>
              <a:rPr lang="en-GB" sz="1200" dirty="0">
                <a:cs typeface="Arial" panose="020B0604020202020204" pitchFamily="34" charset="0"/>
              </a:rPr>
              <a:t>Information, Advice &amp; Assistance</a:t>
            </a:r>
          </a:p>
          <a:p>
            <a:pPr marL="628650" lvl="1" indent="-171450">
              <a:buFont typeface="Arial" panose="020B0604020202020204" pitchFamily="34" charset="0"/>
              <a:buChar char="•"/>
              <a:defRPr/>
            </a:pPr>
            <a:r>
              <a:rPr lang="en-GB" sz="1200" dirty="0">
                <a:cs typeface="Arial" panose="020B0604020202020204" pitchFamily="34" charset="0"/>
              </a:rPr>
              <a:t>Young Carers.</a:t>
            </a:r>
            <a:endParaRPr kumimoji="0" lang="en-GB" sz="1200" b="0" i="0" u="none" strike="noStrike" kern="1200" cap="none" spc="0" normalizeH="0" baseline="0" noProof="0" dirty="0">
              <a:ln>
                <a:noFill/>
              </a:ln>
              <a:effectLst/>
              <a:uLnTx/>
              <a:uFillTx/>
              <a:latin typeface="Calibri" panose="020F0502020204030204"/>
              <a:ea typeface="+mn-ea"/>
              <a:cs typeface="Arial" panose="020B0604020202020204" pitchFamily="34" charset="0"/>
            </a:endParaRPr>
          </a:p>
        </p:txBody>
      </p:sp>
      <p:sp>
        <p:nvSpPr>
          <p:cNvPr id="3" name="Slide Number Placeholder 2"/>
          <p:cNvSpPr>
            <a:spLocks noGrp="1"/>
          </p:cNvSpPr>
          <p:nvPr>
            <p:ph type="sldNum" sz="quarter" idx="12"/>
          </p:nvPr>
        </p:nvSpPr>
        <p:spPr/>
        <p:txBody>
          <a:bodyPr/>
          <a:lstStyle/>
          <a:p>
            <a:fld id="{2FC4BBEA-D2AF-4620-ADEB-12EADF4A9185}" type="slidenum">
              <a:rPr lang="en-GB" smtClean="0">
                <a:solidFill>
                  <a:schemeClr val="bg1">
                    <a:lumMod val="75000"/>
                  </a:schemeClr>
                </a:solidFill>
              </a:rPr>
              <a:t>11</a:t>
            </a:fld>
            <a:endParaRPr lang="en-GB" dirty="0">
              <a:solidFill>
                <a:schemeClr val="bg1">
                  <a:lumMod val="75000"/>
                </a:schemeClr>
              </a:solidFill>
            </a:endParaRPr>
          </a:p>
        </p:txBody>
      </p:sp>
      <p:pic>
        <p:nvPicPr>
          <p:cNvPr id="19" name="Picture 18">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Tree>
    <p:extLst>
      <p:ext uri="{BB962C8B-B14F-4D97-AF65-F5344CB8AC3E}">
        <p14:creationId xmlns:p14="http://schemas.microsoft.com/office/powerpoint/2010/main" val="1074930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268941" y="5359719"/>
            <a:ext cx="11595549" cy="1037420"/>
          </a:xfrm>
          <a:prstGeom prst="rect">
            <a:avLst/>
          </a:prstGeom>
          <a:solidFill>
            <a:schemeClr val="bg1">
              <a:lumMod val="9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38"/>
          <p:cNvGrpSpPr/>
          <p:nvPr/>
        </p:nvGrpSpPr>
        <p:grpSpPr>
          <a:xfrm>
            <a:off x="552734" y="5793697"/>
            <a:ext cx="798223" cy="793026"/>
            <a:chOff x="552734" y="5478737"/>
            <a:chExt cx="798223" cy="793026"/>
          </a:xfrm>
        </p:grpSpPr>
        <p:sp>
          <p:nvSpPr>
            <p:cNvPr id="31" name="Rounded Rectangle 30"/>
            <p:cNvSpPr/>
            <p:nvPr/>
          </p:nvSpPr>
          <p:spPr>
            <a:xfrm>
              <a:off x="552734" y="5478737"/>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preferRelativeResize="0">
              <a:picLocks/>
            </p:cNvPicPr>
            <p:nvPr/>
          </p:nvPicPr>
          <p:blipFill rotWithShape="1">
            <a:blip r:embed="rId2" cstate="print">
              <a:extLst>
                <a:ext uri="{28A0092B-C50C-407E-A947-70E740481C1C}">
                  <a14:useLocalDpi xmlns:a14="http://schemas.microsoft.com/office/drawing/2010/main" val="0"/>
                </a:ext>
              </a:extLst>
            </a:blip>
            <a:srcRect l="30715" t="36211" r="28535" b="33905"/>
            <a:stretch/>
          </p:blipFill>
          <p:spPr bwMode="auto">
            <a:xfrm>
              <a:off x="627380" y="5519978"/>
              <a:ext cx="625138" cy="668942"/>
            </a:xfrm>
            <a:prstGeom prst="rect">
              <a:avLst/>
            </a:prstGeom>
            <a:ln>
              <a:noFill/>
            </a:ln>
            <a:extLst>
              <a:ext uri="{53640926-AAD7-44D8-BBD7-CCE9431645EC}">
                <a14:shadowObscured xmlns:a14="http://schemas.microsoft.com/office/drawing/2010/main"/>
              </a:ext>
            </a:extLst>
          </p:spPr>
        </p:pic>
      </p:grpSp>
      <p:sp>
        <p:nvSpPr>
          <p:cNvPr id="2" name="TextBox 1">
            <a:extLst>
              <a:ext uri="{FF2B5EF4-FFF2-40B4-BE49-F238E27FC236}">
                <a16:creationId xmlns:a16="http://schemas.microsoft.com/office/drawing/2014/main" id="{2947D4D2-BFC4-07C8-CD32-65316E1C9C58}"/>
              </a:ext>
            </a:extLst>
          </p:cNvPr>
          <p:cNvSpPr txBox="1"/>
          <p:nvPr/>
        </p:nvSpPr>
        <p:spPr>
          <a:xfrm>
            <a:off x="248400" y="89647"/>
            <a:ext cx="11103909"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Pan Cluster Plan: Priority Areas for 2024/25 Summary</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6" name="TextBox 5">
            <a:extLst>
              <a:ext uri="{FF2B5EF4-FFF2-40B4-BE49-F238E27FC236}">
                <a16:creationId xmlns:a16="http://schemas.microsoft.com/office/drawing/2014/main" id="{D9CCF89E-4350-2687-9E30-8355FBFA8AF6}"/>
              </a:ext>
            </a:extLst>
          </p:cNvPr>
          <p:cNvSpPr txBox="1"/>
          <p:nvPr/>
        </p:nvSpPr>
        <p:spPr>
          <a:xfrm>
            <a:off x="1615087" y="2970184"/>
            <a:ext cx="9442938" cy="338554"/>
          </a:xfrm>
          <a:prstGeom prst="rect">
            <a:avLst/>
          </a:prstGeom>
          <a:noFill/>
          <a:effectLst>
            <a:softEdge rad="31750"/>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rPr>
              <a:t>USING A POPULATION HEALTH LENS and CONSIDERING EQUITY,  CO-PRODUCTION</a:t>
            </a:r>
            <a:endParaRPr kumimoji="0" lang="en-GB" sz="3200" b="1" i="0" u="none" strike="noStrike" kern="1200" cap="none" spc="0" normalizeH="0" baseline="0" noProof="0" dirty="0">
              <a:ln>
                <a:noFill/>
              </a:ln>
              <a:solidFill>
                <a:schemeClr val="bg1"/>
              </a:solidFill>
              <a:effectLst/>
              <a:uLnTx/>
              <a:uFillTx/>
            </a:endParaRPr>
          </a:p>
        </p:txBody>
      </p:sp>
      <p:sp>
        <p:nvSpPr>
          <p:cNvPr id="7" name="Rounded Rectangle 9">
            <a:extLst>
              <a:ext uri="{FF2B5EF4-FFF2-40B4-BE49-F238E27FC236}">
                <a16:creationId xmlns:a16="http://schemas.microsoft.com/office/drawing/2014/main" id="{B94048A3-B87A-3CAC-812D-DCDA620DD1AA}"/>
              </a:ext>
            </a:extLst>
          </p:cNvPr>
          <p:cNvSpPr/>
          <p:nvPr/>
        </p:nvSpPr>
        <p:spPr>
          <a:xfrm>
            <a:off x="268941" y="1048168"/>
            <a:ext cx="3760355" cy="1816820"/>
          </a:xfrm>
          <a:prstGeom prst="roundRect">
            <a:avLst>
              <a:gd name="adj" fmla="val 5773"/>
            </a:avLst>
          </a:prstGeom>
          <a:solidFill>
            <a:schemeClr val="bg1">
              <a:lumMod val="95000"/>
            </a:schemeClr>
          </a:solidFill>
          <a:ln w="38100">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5ED93FF4-19B9-5DBE-9FEF-22AAD59A33B8}"/>
              </a:ext>
            </a:extLst>
          </p:cNvPr>
          <p:cNvSpPr/>
          <p:nvPr/>
        </p:nvSpPr>
        <p:spPr>
          <a:xfrm>
            <a:off x="327510" y="1370264"/>
            <a:ext cx="3677469" cy="1172629"/>
          </a:xfrm>
          <a:prstGeom prst="rect">
            <a:avLst/>
          </a:prstGeom>
        </p:spPr>
        <p:txBody>
          <a:bodyPr wrap="square">
            <a:spAutoFit/>
          </a:bodyPr>
          <a:lstStyle/>
          <a:p>
            <a:pPr lvl="0" algn="ctr">
              <a:lnSpc>
                <a:spcPct val="90000"/>
              </a:lnSpc>
              <a:defRPr/>
            </a:pPr>
            <a:r>
              <a:rPr lang="en-GB" sz="1100" b="1" dirty="0">
                <a:solidFill>
                  <a:srgbClr val="1F355E"/>
                </a:solidFill>
                <a:latin typeface="Arial Black" panose="020B0A04020102020204" pitchFamily="34" charset="0"/>
                <a:cs typeface="Arial" panose="020B0604020202020204" pitchFamily="34" charset="0"/>
              </a:rPr>
              <a:t>Carers</a:t>
            </a:r>
          </a:p>
          <a:p>
            <a:pPr lvl="0" algn="ctr">
              <a:lnSpc>
                <a:spcPct val="90000"/>
              </a:lnSpc>
              <a:defRPr/>
            </a:pPr>
            <a:endParaRPr lang="en-GB" sz="1600" b="1" dirty="0">
              <a:cs typeface="Arial" panose="020B0604020202020204" pitchFamily="34" charset="0"/>
            </a:endParaRPr>
          </a:p>
          <a:p>
            <a:pPr lvl="0" algn="ctr">
              <a:lnSpc>
                <a:spcPct val="90000"/>
              </a:lnSpc>
              <a:defRPr/>
            </a:pPr>
            <a:r>
              <a:rPr lang="en-GB" sz="1200" dirty="0">
                <a:cs typeface="Arial" panose="020B0604020202020204" pitchFamily="34" charset="0"/>
              </a:rPr>
              <a:t>Agree and commence delivery of implementation plan jointly with Carers Regional Partnership, providers and Carers, to support primary &amp; community services to identify, support and signpost Carers</a:t>
            </a:r>
            <a:endParaRPr lang="en-GB" sz="1200" dirty="0">
              <a:cs typeface="Arial"/>
            </a:endParaRPr>
          </a:p>
        </p:txBody>
      </p:sp>
      <p:sp>
        <p:nvSpPr>
          <p:cNvPr id="9" name="Rounded Rectangle 15">
            <a:extLst>
              <a:ext uri="{FF2B5EF4-FFF2-40B4-BE49-F238E27FC236}">
                <a16:creationId xmlns:a16="http://schemas.microsoft.com/office/drawing/2014/main" id="{85196430-56A7-3316-F24E-F80BD7907503}"/>
              </a:ext>
            </a:extLst>
          </p:cNvPr>
          <p:cNvSpPr/>
          <p:nvPr/>
        </p:nvSpPr>
        <p:spPr>
          <a:xfrm>
            <a:off x="4186538" y="1048168"/>
            <a:ext cx="3760355" cy="1816820"/>
          </a:xfrm>
          <a:prstGeom prst="roundRect">
            <a:avLst>
              <a:gd name="adj" fmla="val 5773"/>
            </a:avLst>
          </a:prstGeom>
          <a:solidFill>
            <a:schemeClr val="bg1">
              <a:lumMod val="95000"/>
            </a:schemeClr>
          </a:solidFill>
          <a:ln w="38100">
            <a:solidFill>
              <a:srgbClr val="FFD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F699B5F5-8FA5-5775-A39E-65993AF31146}"/>
              </a:ext>
            </a:extLst>
          </p:cNvPr>
          <p:cNvSpPr/>
          <p:nvPr/>
        </p:nvSpPr>
        <p:spPr>
          <a:xfrm>
            <a:off x="4296816" y="1402580"/>
            <a:ext cx="3713773" cy="1061829"/>
          </a:xfrm>
          <a:prstGeom prst="rect">
            <a:avLst/>
          </a:prstGeom>
        </p:spPr>
        <p:txBody>
          <a:bodyPr wrap="square">
            <a:spAutoFit/>
          </a:bodyPr>
          <a:lstStyle/>
          <a:p>
            <a:pPr lvl="0" algn="ctr">
              <a:defRPr/>
            </a:pPr>
            <a:r>
              <a:rPr lang="en-GB" sz="1100" b="1" dirty="0">
                <a:solidFill>
                  <a:srgbClr val="1F355E"/>
                </a:solidFill>
                <a:latin typeface="Arial Black" panose="020B0A04020102020204" pitchFamily="34" charset="0"/>
                <a:cs typeface="Arial" panose="020B0604020202020204" pitchFamily="34" charset="0"/>
              </a:rPr>
              <a:t>Older People</a:t>
            </a:r>
          </a:p>
          <a:p>
            <a:pPr lvl="0" algn="ctr">
              <a:defRPr/>
            </a:pPr>
            <a:r>
              <a:rPr lang="en-GB" sz="1600" dirty="0">
                <a:cs typeface="Arial" panose="020B0604020202020204" pitchFamily="34" charset="0"/>
              </a:rPr>
              <a:t/>
            </a:r>
            <a:br>
              <a:rPr lang="en-GB" sz="1600" dirty="0">
                <a:cs typeface="Arial" panose="020B0604020202020204" pitchFamily="34" charset="0"/>
              </a:rPr>
            </a:br>
            <a:r>
              <a:rPr lang="en-GB" sz="1200" dirty="0">
                <a:cs typeface="Arial" panose="020B0604020202020204" pitchFamily="34" charset="0"/>
              </a:rPr>
              <a:t>Maximising opportunities for Cluster based models of care to support health, wellbeing and independence of Older People</a:t>
            </a:r>
            <a:endParaRPr lang="en-GB" sz="1400" dirty="0"/>
          </a:p>
        </p:txBody>
      </p:sp>
      <p:sp>
        <p:nvSpPr>
          <p:cNvPr id="11" name="Rounded Rectangle 17">
            <a:extLst>
              <a:ext uri="{FF2B5EF4-FFF2-40B4-BE49-F238E27FC236}">
                <a16:creationId xmlns:a16="http://schemas.microsoft.com/office/drawing/2014/main" id="{59077221-C6D5-B190-866A-578FD2EBDF24}"/>
              </a:ext>
            </a:extLst>
          </p:cNvPr>
          <p:cNvSpPr/>
          <p:nvPr/>
        </p:nvSpPr>
        <p:spPr>
          <a:xfrm>
            <a:off x="8104135" y="1048168"/>
            <a:ext cx="3760355" cy="1816820"/>
          </a:xfrm>
          <a:prstGeom prst="roundRect">
            <a:avLst>
              <a:gd name="adj" fmla="val 5773"/>
            </a:avLst>
          </a:prstGeom>
          <a:solidFill>
            <a:schemeClr val="bg1">
              <a:lumMod val="95000"/>
            </a:schemeClr>
          </a:solidFill>
          <a:ln w="38100">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1509572E-3F9D-774D-4A57-38473C2336B3}"/>
              </a:ext>
            </a:extLst>
          </p:cNvPr>
          <p:cNvSpPr/>
          <p:nvPr/>
        </p:nvSpPr>
        <p:spPr>
          <a:xfrm>
            <a:off x="8141448" y="1248692"/>
            <a:ext cx="3730504" cy="1354217"/>
          </a:xfrm>
          <a:prstGeom prst="rect">
            <a:avLst/>
          </a:prstGeom>
        </p:spPr>
        <p:txBody>
          <a:bodyPr wrap="square">
            <a:spAutoFit/>
          </a:bodyPr>
          <a:lstStyle/>
          <a:p>
            <a:pPr algn="ctr">
              <a:defRPr/>
            </a:pPr>
            <a:r>
              <a:rPr lang="en-GB" sz="1100" b="1" dirty="0">
                <a:solidFill>
                  <a:srgbClr val="1F355E"/>
                </a:solidFill>
                <a:latin typeface="Arial Black" panose="020B0A04020102020204" pitchFamily="34" charset="0"/>
                <a:cs typeface="Arial" panose="020B0604020202020204" pitchFamily="34" charset="0"/>
              </a:rPr>
              <a:t>Mental Health</a:t>
            </a:r>
            <a:br>
              <a:rPr lang="en-GB" sz="1100" b="1" dirty="0">
                <a:solidFill>
                  <a:srgbClr val="1F355E"/>
                </a:solidFill>
                <a:latin typeface="Arial Black" panose="020B0A04020102020204" pitchFamily="34" charset="0"/>
                <a:cs typeface="Arial" panose="020B0604020202020204" pitchFamily="34" charset="0"/>
              </a:rPr>
            </a:br>
            <a:endParaRPr lang="en-GB" sz="1100" b="1" dirty="0">
              <a:solidFill>
                <a:srgbClr val="1F355E"/>
              </a:solidFill>
              <a:latin typeface="Arial Black" panose="020B0A04020102020204" pitchFamily="34" charset="0"/>
              <a:cs typeface="Arial" panose="020B0604020202020204" pitchFamily="34" charset="0"/>
            </a:endParaRPr>
          </a:p>
          <a:p>
            <a:pPr algn="ctr">
              <a:defRPr/>
            </a:pPr>
            <a:r>
              <a:rPr lang="en-GB" sz="1200" dirty="0">
                <a:cs typeface="Arial" panose="020B0604020202020204" pitchFamily="34" charset="0"/>
              </a:rPr>
              <a:t>Joint working on the implementation and development of Emotional Health and Wellbeing Strategy joint commissioning. Implementation of  Community Psychology provision</a:t>
            </a:r>
          </a:p>
          <a:p>
            <a:pPr algn="ctr">
              <a:defRPr/>
            </a:pPr>
            <a:r>
              <a:rPr lang="en-GB" sz="1200" dirty="0">
                <a:cs typeface="Arial" panose="020B0604020202020204" pitchFamily="34" charset="0"/>
              </a:rPr>
              <a:t>Complex Needs Worker – NHS Award Winner</a:t>
            </a:r>
          </a:p>
        </p:txBody>
      </p:sp>
      <p:sp>
        <p:nvSpPr>
          <p:cNvPr id="13" name="Rounded Rectangle 25">
            <a:extLst>
              <a:ext uri="{FF2B5EF4-FFF2-40B4-BE49-F238E27FC236}">
                <a16:creationId xmlns:a16="http://schemas.microsoft.com/office/drawing/2014/main" id="{BED1722F-BA71-4ACA-1A7E-630454009239}"/>
              </a:ext>
            </a:extLst>
          </p:cNvPr>
          <p:cNvSpPr/>
          <p:nvPr/>
        </p:nvSpPr>
        <p:spPr>
          <a:xfrm>
            <a:off x="268941" y="3717510"/>
            <a:ext cx="3760355" cy="1816820"/>
          </a:xfrm>
          <a:prstGeom prst="roundRect">
            <a:avLst>
              <a:gd name="adj" fmla="val 5773"/>
            </a:avLst>
          </a:prstGeom>
          <a:solidFill>
            <a:schemeClr val="bg1">
              <a:lumMod val="95000"/>
            </a:schemeClr>
          </a:solidFill>
          <a:ln w="38100">
            <a:solidFill>
              <a:srgbClr val="FFD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ounded Rectangle 26">
            <a:extLst>
              <a:ext uri="{FF2B5EF4-FFF2-40B4-BE49-F238E27FC236}">
                <a16:creationId xmlns:a16="http://schemas.microsoft.com/office/drawing/2014/main" id="{5EF74D77-8415-6710-D2C6-28250B7A513B}"/>
              </a:ext>
            </a:extLst>
          </p:cNvPr>
          <p:cNvSpPr/>
          <p:nvPr/>
        </p:nvSpPr>
        <p:spPr>
          <a:xfrm>
            <a:off x="4186538" y="3717510"/>
            <a:ext cx="3760355" cy="1816820"/>
          </a:xfrm>
          <a:prstGeom prst="roundRect">
            <a:avLst>
              <a:gd name="adj" fmla="val 5773"/>
            </a:avLst>
          </a:prstGeom>
          <a:solidFill>
            <a:schemeClr val="bg1">
              <a:lumMod val="95000"/>
            </a:schemeClr>
          </a:solidFill>
          <a:ln w="38100">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ounded Rectangle 27">
            <a:extLst>
              <a:ext uri="{FF2B5EF4-FFF2-40B4-BE49-F238E27FC236}">
                <a16:creationId xmlns:a16="http://schemas.microsoft.com/office/drawing/2014/main" id="{CA437BD0-D238-64DB-D76C-DF0E785C523F}"/>
              </a:ext>
            </a:extLst>
          </p:cNvPr>
          <p:cNvSpPr/>
          <p:nvPr/>
        </p:nvSpPr>
        <p:spPr>
          <a:xfrm>
            <a:off x="8104135" y="3717510"/>
            <a:ext cx="3760355" cy="1816820"/>
          </a:xfrm>
          <a:prstGeom prst="roundRect">
            <a:avLst>
              <a:gd name="adj" fmla="val 5773"/>
            </a:avLst>
          </a:prstGeom>
          <a:solidFill>
            <a:schemeClr val="bg1">
              <a:lumMod val="95000"/>
            </a:schemeClr>
          </a:solidFill>
          <a:ln w="38100">
            <a:solidFill>
              <a:srgbClr val="FFD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D2A00E36-7849-2D97-E367-94880790E9E6}"/>
              </a:ext>
            </a:extLst>
          </p:cNvPr>
          <p:cNvSpPr/>
          <p:nvPr/>
        </p:nvSpPr>
        <p:spPr>
          <a:xfrm>
            <a:off x="282957" y="4071922"/>
            <a:ext cx="3778187" cy="1061829"/>
          </a:xfrm>
          <a:prstGeom prst="rect">
            <a:avLst/>
          </a:prstGeom>
        </p:spPr>
        <p:txBody>
          <a:bodyPr wrap="square">
            <a:spAutoFit/>
          </a:bodyPr>
          <a:lstStyle/>
          <a:p>
            <a:pPr lvl="0" algn="ctr">
              <a:defRPr/>
            </a:pPr>
            <a:r>
              <a:rPr lang="en-GB" sz="1100" b="1" dirty="0">
                <a:solidFill>
                  <a:srgbClr val="1F355E"/>
                </a:solidFill>
                <a:latin typeface="Arial Black" panose="020B0A04020102020204" pitchFamily="34" charset="0"/>
                <a:cs typeface="Arial" panose="020B0604020202020204" pitchFamily="34" charset="0"/>
              </a:rPr>
              <a:t>Learning Disabilities </a:t>
            </a:r>
          </a:p>
          <a:p>
            <a:pPr lvl="0" algn="ctr">
              <a:defRPr/>
            </a:pPr>
            <a:r>
              <a:rPr lang="en-GB" sz="1600" b="1" dirty="0">
                <a:cs typeface="Arial" panose="020B0604020202020204" pitchFamily="34" charset="0"/>
              </a:rPr>
              <a:t/>
            </a:r>
            <a:br>
              <a:rPr lang="en-GB" sz="1600" b="1" dirty="0">
                <a:cs typeface="Arial" panose="020B0604020202020204" pitchFamily="34" charset="0"/>
              </a:rPr>
            </a:br>
            <a:r>
              <a:rPr lang="en-GB" sz="1200" dirty="0">
                <a:cs typeface="Arial" panose="020B0604020202020204" pitchFamily="34" charset="0"/>
              </a:rPr>
              <a:t>Enhance cluster approaches to improving rates of Annual Health checks and improving access and information for LCC lead health services</a:t>
            </a:r>
            <a:endParaRPr lang="en-GB" sz="1200" b="1" dirty="0">
              <a:cs typeface="Arial" panose="020B0604020202020204" pitchFamily="34" charset="0"/>
            </a:endParaRPr>
          </a:p>
        </p:txBody>
      </p:sp>
      <p:sp>
        <p:nvSpPr>
          <p:cNvPr id="17" name="Rectangle 16">
            <a:extLst>
              <a:ext uri="{FF2B5EF4-FFF2-40B4-BE49-F238E27FC236}">
                <a16:creationId xmlns:a16="http://schemas.microsoft.com/office/drawing/2014/main" id="{8AD32CF7-0719-CF82-C9CF-E2E25CF70BFF}"/>
              </a:ext>
            </a:extLst>
          </p:cNvPr>
          <p:cNvSpPr/>
          <p:nvPr/>
        </p:nvSpPr>
        <p:spPr>
          <a:xfrm>
            <a:off x="4269067" y="4164255"/>
            <a:ext cx="3769270" cy="800219"/>
          </a:xfrm>
          <a:prstGeom prst="rect">
            <a:avLst/>
          </a:prstGeom>
        </p:spPr>
        <p:txBody>
          <a:bodyPr wrap="square">
            <a:spAutoFit/>
          </a:bodyPr>
          <a:lstStyle/>
          <a:p>
            <a:pPr lvl="0" algn="ctr">
              <a:defRPr/>
            </a:pPr>
            <a:r>
              <a:rPr lang="en-GB" sz="1100" b="1" dirty="0">
                <a:solidFill>
                  <a:srgbClr val="1F355E"/>
                </a:solidFill>
                <a:latin typeface="Arial Black" panose="020B0A04020102020204" pitchFamily="34" charset="0"/>
                <a:cs typeface="Arial" panose="020B0604020202020204" pitchFamily="34" charset="0"/>
              </a:rPr>
              <a:t>Health Inclusion</a:t>
            </a:r>
            <a:br>
              <a:rPr lang="en-GB" sz="1100" b="1" dirty="0">
                <a:solidFill>
                  <a:srgbClr val="1F355E"/>
                </a:solidFill>
                <a:latin typeface="Arial Black" panose="020B0A04020102020204" pitchFamily="34" charset="0"/>
                <a:cs typeface="Arial" panose="020B0604020202020204" pitchFamily="34" charset="0"/>
              </a:rPr>
            </a:br>
            <a:endParaRPr lang="en-GB" sz="1100" b="1" dirty="0">
              <a:solidFill>
                <a:srgbClr val="1F355E"/>
              </a:solidFill>
              <a:latin typeface="Arial Black" panose="020B0A04020102020204" pitchFamily="34" charset="0"/>
              <a:cs typeface="Arial" panose="020B0604020202020204" pitchFamily="34" charset="0"/>
            </a:endParaRPr>
          </a:p>
          <a:p>
            <a:pPr lvl="0" algn="ctr">
              <a:defRPr/>
            </a:pPr>
            <a:r>
              <a:rPr lang="en-GB" sz="1200" dirty="0"/>
              <a:t>Reviewing Health Services for Vulnerable Groups through commissioning arrangements</a:t>
            </a:r>
            <a:endParaRPr lang="en-GB" sz="1400" dirty="0"/>
          </a:p>
        </p:txBody>
      </p:sp>
      <p:sp>
        <p:nvSpPr>
          <p:cNvPr id="18" name="Rectangle 17">
            <a:extLst>
              <a:ext uri="{FF2B5EF4-FFF2-40B4-BE49-F238E27FC236}">
                <a16:creationId xmlns:a16="http://schemas.microsoft.com/office/drawing/2014/main" id="{F1F768F8-2415-7255-0429-C6A5C6B8B0F4}"/>
              </a:ext>
            </a:extLst>
          </p:cNvPr>
          <p:cNvSpPr/>
          <p:nvPr/>
        </p:nvSpPr>
        <p:spPr>
          <a:xfrm>
            <a:off x="8103912" y="4071922"/>
            <a:ext cx="3730505" cy="1061829"/>
          </a:xfrm>
          <a:prstGeom prst="rect">
            <a:avLst/>
          </a:prstGeom>
          <a:noFill/>
        </p:spPr>
        <p:txBody>
          <a:bodyPr wrap="square">
            <a:spAutoFit/>
          </a:bodyPr>
          <a:lstStyle/>
          <a:p>
            <a:pPr lvl="0" algn="ctr">
              <a:defRPr/>
            </a:pPr>
            <a:r>
              <a:rPr lang="en-GB" sz="1100" b="1" dirty="0">
                <a:solidFill>
                  <a:srgbClr val="1F355E"/>
                </a:solidFill>
                <a:latin typeface="Arial Black" panose="020B0A04020102020204" pitchFamily="34" charset="0"/>
                <a:cs typeface="Arial" panose="020B0604020202020204" pitchFamily="34" charset="0"/>
              </a:rPr>
              <a:t>Primary Care Strategic Workforce Plan </a:t>
            </a:r>
          </a:p>
          <a:p>
            <a:pPr lvl="0" algn="ctr">
              <a:defRPr/>
            </a:pPr>
            <a:endParaRPr lang="en-GB" sz="1600" dirty="0">
              <a:cs typeface="Arial" panose="020B0604020202020204" pitchFamily="34" charset="0"/>
            </a:endParaRPr>
          </a:p>
          <a:p>
            <a:pPr lvl="0" algn="ctr">
              <a:defRPr/>
            </a:pPr>
            <a:r>
              <a:rPr lang="en-GB" sz="1200" dirty="0"/>
              <a:t>Work closely together with SBUHB Primary Care Academy across indicative themed areas in forthcoming Strategy to 2029</a:t>
            </a:r>
          </a:p>
        </p:txBody>
      </p:sp>
      <p:pic>
        <p:nvPicPr>
          <p:cNvPr id="19" name="Picture 18">
            <a:extLst>
              <a:ext uri="{FF2B5EF4-FFF2-40B4-BE49-F238E27FC236}">
                <a16:creationId xmlns:a16="http://schemas.microsoft.com/office/drawing/2014/main" id="{83AD402B-07B6-0547-E285-2477721D369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8821420" y="6467500"/>
            <a:ext cx="2743200" cy="365125"/>
          </a:xfrm>
        </p:spPr>
        <p:txBody>
          <a:bodyPr/>
          <a:lstStyle/>
          <a:p>
            <a:fld id="{2FC4BBEA-D2AF-4620-ADEB-12EADF4A9185}" type="slidenum">
              <a:rPr lang="en-GB" smtClean="0">
                <a:solidFill>
                  <a:schemeClr val="bg1">
                    <a:lumMod val="75000"/>
                  </a:schemeClr>
                </a:solidFill>
              </a:rPr>
              <a:t>12</a:t>
            </a:fld>
            <a:endParaRPr lang="en-GB" dirty="0">
              <a:solidFill>
                <a:schemeClr val="bg1">
                  <a:lumMod val="75000"/>
                </a:schemeClr>
              </a:solidFill>
            </a:endParaRPr>
          </a:p>
        </p:txBody>
      </p:sp>
      <p:cxnSp>
        <p:nvCxnSpPr>
          <p:cNvPr id="20" name="Straight Arrow Connector 19">
            <a:extLst>
              <a:ext uri="{FF2B5EF4-FFF2-40B4-BE49-F238E27FC236}">
                <a16:creationId xmlns:a16="http://schemas.microsoft.com/office/drawing/2014/main" id="{328A6ECD-5C04-F909-DC74-0BC3BE7192B1}"/>
              </a:ext>
            </a:extLst>
          </p:cNvPr>
          <p:cNvCxnSpPr/>
          <p:nvPr/>
        </p:nvCxnSpPr>
        <p:spPr>
          <a:xfrm>
            <a:off x="552734" y="3287846"/>
            <a:ext cx="11029920" cy="0"/>
          </a:xfrm>
          <a:prstGeom prst="straightConnector1">
            <a:avLst/>
          </a:prstGeom>
          <a:ln w="231775">
            <a:solidFill>
              <a:srgbClr val="00C466"/>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9CCF89E-4350-2687-9E30-8355FBFA8AF6}"/>
              </a:ext>
            </a:extLst>
          </p:cNvPr>
          <p:cNvSpPr txBox="1"/>
          <p:nvPr/>
        </p:nvSpPr>
        <p:spPr>
          <a:xfrm>
            <a:off x="1615087" y="3133957"/>
            <a:ext cx="9442938" cy="338554"/>
          </a:xfrm>
          <a:prstGeom prst="rect">
            <a:avLst/>
          </a:prstGeom>
          <a:noFill/>
          <a:effectLst>
            <a:softEdge rad="31750"/>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rPr>
              <a:t>USING A POPULATION HEALTH LENS and CONSIDERING EQUITY,  CO-PRODUCTION</a:t>
            </a:r>
            <a:endParaRPr kumimoji="0" lang="en-GB" sz="3200" b="1" i="0" u="none" strike="noStrike" kern="1200" cap="none" spc="0" normalizeH="0" baseline="0" noProof="0" dirty="0">
              <a:ln>
                <a:noFill/>
              </a:ln>
              <a:solidFill>
                <a:schemeClr val="bg1"/>
              </a:solidFill>
              <a:effectLst/>
              <a:uLnTx/>
              <a:uFillTx/>
            </a:endParaRPr>
          </a:p>
        </p:txBody>
      </p:sp>
      <p:sp>
        <p:nvSpPr>
          <p:cNvPr id="4" name="TextBox 3"/>
          <p:cNvSpPr txBox="1"/>
          <p:nvPr/>
        </p:nvSpPr>
        <p:spPr>
          <a:xfrm>
            <a:off x="185254" y="473381"/>
            <a:ext cx="11379365" cy="461665"/>
          </a:xfrm>
          <a:prstGeom prst="rect">
            <a:avLst/>
          </a:prstGeom>
          <a:noFill/>
        </p:spPr>
        <p:txBody>
          <a:bodyPr wrap="square" rtlCol="0">
            <a:spAutoFit/>
          </a:bodyPr>
          <a:lstStyle/>
          <a:p>
            <a:r>
              <a:rPr lang="en-GB" sz="1200" dirty="0"/>
              <a:t>These are the agreed Pan Cluster Priority areas for 2024/25. The Pan Cluster Plan is included at </a:t>
            </a:r>
            <a:r>
              <a:rPr lang="en-GB" sz="1200" b="1" dirty="0"/>
              <a:t>Annex 4</a:t>
            </a:r>
            <a:r>
              <a:rPr lang="en-GB" sz="1200" dirty="0"/>
              <a:t>. The individual plans for each of the 8 clusters are included as an Appendix to this plan </a:t>
            </a:r>
            <a:r>
              <a:rPr lang="en-GB" sz="1200" b="1" dirty="0"/>
              <a:t>(at Annexes 5-12) </a:t>
            </a:r>
            <a:r>
              <a:rPr lang="en-GB" sz="1200" dirty="0"/>
              <a:t>and contain  a wide range of actions at cluster level to improve health and well-being and deliver excellent services close to home. </a:t>
            </a:r>
          </a:p>
        </p:txBody>
      </p:sp>
      <p:pic>
        <p:nvPicPr>
          <p:cNvPr id="23" name="Picture 22" descr="C:\Users\ka023468\AppData\Local\Microsoft\Windows\INetCache\Content.Outlook\ZV5P5ZXR\Bay Health Icon.png"/>
          <p:cNvPicPr preferRelativeResize="0">
            <a:picLocks/>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2008639" y="5816049"/>
            <a:ext cx="793026" cy="793026"/>
          </a:xfrm>
          <a:prstGeom prst="rect">
            <a:avLst/>
          </a:prstGeom>
          <a:noFill/>
          <a:ln>
            <a:noFill/>
          </a:ln>
        </p:spPr>
      </p:pic>
      <p:pic>
        <p:nvPicPr>
          <p:cNvPr id="24" name="Picture 23" descr="C:\Users\ka023468\AppData\Local\Microsoft\Windows\INetCache\Content.Outlook\ZV5P5ZXR\City Logo 5-01.png"/>
          <p:cNvPicPr preferRelativeResize="0">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1157" y="5793697"/>
            <a:ext cx="793026" cy="793026"/>
          </a:xfrm>
          <a:prstGeom prst="rect">
            <a:avLst/>
          </a:prstGeom>
          <a:noFill/>
          <a:ln>
            <a:noFill/>
          </a:ln>
        </p:spPr>
      </p:pic>
      <p:grpSp>
        <p:nvGrpSpPr>
          <p:cNvPr id="40" name="Group 39"/>
          <p:cNvGrpSpPr/>
          <p:nvPr/>
        </p:nvGrpSpPr>
        <p:grpSpPr>
          <a:xfrm>
            <a:off x="3459347" y="5816049"/>
            <a:ext cx="798223" cy="793026"/>
            <a:chOff x="2864170" y="5501089"/>
            <a:chExt cx="798223" cy="793026"/>
          </a:xfrm>
        </p:grpSpPr>
        <p:sp>
          <p:nvSpPr>
            <p:cNvPr id="32" name="Rounded Rectangle 31"/>
            <p:cNvSpPr/>
            <p:nvPr/>
          </p:nvSpPr>
          <p:spPr>
            <a:xfrm>
              <a:off x="2864170"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descr="C:\Users\ka184917\AppData\Local\Microsoft\Windows\INetCache\Content.Outlook\73RY0IIX\Cwmtawe_logo.png"/>
            <p:cNvPicPr preferRelativeResize="0">
              <a:picLocks/>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896484" y="5615329"/>
              <a:ext cx="742332" cy="588833"/>
            </a:xfrm>
            <a:prstGeom prst="rect">
              <a:avLst/>
            </a:prstGeom>
            <a:noFill/>
            <a:ln>
              <a:noFill/>
            </a:ln>
          </p:spPr>
        </p:pic>
      </p:grpSp>
      <p:grpSp>
        <p:nvGrpSpPr>
          <p:cNvPr id="43" name="Group 42"/>
          <p:cNvGrpSpPr/>
          <p:nvPr/>
        </p:nvGrpSpPr>
        <p:grpSpPr>
          <a:xfrm>
            <a:off x="10716375" y="5767012"/>
            <a:ext cx="798223" cy="793026"/>
            <a:chOff x="10259802" y="5452052"/>
            <a:chExt cx="798223" cy="793026"/>
          </a:xfrm>
        </p:grpSpPr>
        <p:sp>
          <p:nvSpPr>
            <p:cNvPr id="33" name="Rounded Rectangle 32"/>
            <p:cNvSpPr/>
            <p:nvPr/>
          </p:nvSpPr>
          <p:spPr>
            <a:xfrm>
              <a:off x="10259802" y="5452052"/>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preferRelativeResize="0">
              <a:picLocks/>
            </p:cNvPicPr>
            <p:nvPr/>
          </p:nvPicPr>
          <p:blipFill>
            <a:blip r:embed="rId7"/>
            <a:stretch>
              <a:fillRect/>
            </a:stretch>
          </p:blipFill>
          <p:spPr>
            <a:xfrm>
              <a:off x="10334126" y="5516511"/>
              <a:ext cx="649573" cy="649573"/>
            </a:xfrm>
            <a:prstGeom prst="rect">
              <a:avLst/>
            </a:prstGeom>
          </p:spPr>
        </p:pic>
      </p:grpSp>
      <p:grpSp>
        <p:nvGrpSpPr>
          <p:cNvPr id="41" name="Group 40"/>
          <p:cNvGrpSpPr/>
          <p:nvPr/>
        </p:nvGrpSpPr>
        <p:grpSpPr>
          <a:xfrm>
            <a:off x="4915252" y="5816049"/>
            <a:ext cx="798223" cy="793026"/>
            <a:chOff x="4252572" y="5501089"/>
            <a:chExt cx="798223" cy="793026"/>
          </a:xfrm>
        </p:grpSpPr>
        <p:sp>
          <p:nvSpPr>
            <p:cNvPr id="34" name="Rounded Rectangle 33"/>
            <p:cNvSpPr/>
            <p:nvPr/>
          </p:nvSpPr>
          <p:spPr>
            <a:xfrm>
              <a:off x="4252572"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Picture 28"/>
            <p:cNvPicPr preferRelativeResize="0">
              <a:picLocks/>
            </p:cNvPicPr>
            <p:nvPr/>
          </p:nvPicPr>
          <p:blipFill>
            <a:blip r:embed="rId8"/>
            <a:srcRect l="12961" t="38254" r="25302" b="29106"/>
            <a:stretch>
              <a:fillRect/>
            </a:stretch>
          </p:blipFill>
          <p:spPr bwMode="auto">
            <a:xfrm>
              <a:off x="4275611" y="5588597"/>
              <a:ext cx="718623" cy="592502"/>
            </a:xfrm>
            <a:prstGeom prst="rect">
              <a:avLst/>
            </a:prstGeom>
            <a:noFill/>
            <a:ln w="9525">
              <a:noFill/>
              <a:miter lim="800000"/>
              <a:headEnd/>
              <a:tailEnd/>
            </a:ln>
          </p:spPr>
        </p:pic>
      </p:grpSp>
      <p:grpSp>
        <p:nvGrpSpPr>
          <p:cNvPr id="42" name="Group 41"/>
          <p:cNvGrpSpPr/>
          <p:nvPr/>
        </p:nvGrpSpPr>
        <p:grpSpPr>
          <a:xfrm>
            <a:off x="7821865" y="5807366"/>
            <a:ext cx="798223" cy="793026"/>
            <a:chOff x="7192117" y="5492406"/>
            <a:chExt cx="798223" cy="793026"/>
          </a:xfrm>
        </p:grpSpPr>
        <p:sp>
          <p:nvSpPr>
            <p:cNvPr id="35" name="Rounded Rectangle 34"/>
            <p:cNvSpPr/>
            <p:nvPr/>
          </p:nvSpPr>
          <p:spPr>
            <a:xfrm>
              <a:off x="7192117" y="5492406"/>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Picture 29"/>
            <p:cNvPicPr preferRelativeResize="0">
              <a:picLocks/>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7247180" y="5530250"/>
              <a:ext cx="671973" cy="702700"/>
            </a:xfrm>
            <a:prstGeom prst="rect">
              <a:avLst/>
            </a:prstGeom>
            <a:noFill/>
          </p:spPr>
        </p:pic>
      </p:grpSp>
      <p:pic>
        <p:nvPicPr>
          <p:cNvPr id="37" name="Picture 36"/>
          <p:cNvPicPr>
            <a:picLocks noChangeAspect="1"/>
          </p:cNvPicPr>
          <p:nvPr/>
        </p:nvPicPr>
        <p:blipFill rotWithShape="1">
          <a:blip r:embed="rId10"/>
          <a:srcRect l="20146" t="14523" r="16268" b="10004"/>
          <a:stretch/>
        </p:blipFill>
        <p:spPr>
          <a:xfrm>
            <a:off x="9277770" y="5807366"/>
            <a:ext cx="780920" cy="755084"/>
          </a:xfrm>
          <a:prstGeom prst="roundRect">
            <a:avLst>
              <a:gd name="adj" fmla="val 8080"/>
            </a:avLst>
          </a:prstGeom>
          <a:ln w="19050">
            <a:solidFill>
              <a:schemeClr val="tx2"/>
            </a:solidFill>
          </a:ln>
        </p:spPr>
      </p:pic>
    </p:spTree>
    <p:extLst>
      <p:ext uri="{BB962C8B-B14F-4D97-AF65-F5344CB8AC3E}">
        <p14:creationId xmlns:p14="http://schemas.microsoft.com/office/powerpoint/2010/main" val="1114116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68941" y="89647"/>
            <a:ext cx="11103909"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Becoming a Population Health Focused Organisation</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3" name="Rectangle 2">
            <a:extLst>
              <a:ext uri="{FF2B5EF4-FFF2-40B4-BE49-F238E27FC236}">
                <a16:creationId xmlns:a16="http://schemas.microsoft.com/office/drawing/2014/main" id="{F115A8D1-517A-B6A0-5EB7-3550DA392CE4}"/>
              </a:ext>
            </a:extLst>
          </p:cNvPr>
          <p:cNvSpPr/>
          <p:nvPr/>
        </p:nvSpPr>
        <p:spPr>
          <a:xfrm>
            <a:off x="236238" y="654727"/>
            <a:ext cx="8410743" cy="1461939"/>
          </a:xfrm>
          <a:prstGeom prst="rect">
            <a:avLst/>
          </a:prstGeom>
        </p:spPr>
        <p:txBody>
          <a:bodyPr wrap="square" lIns="91440" tIns="45720" rIns="91440" bIns="45720" anchor="t">
            <a:spAutoFit/>
          </a:bodyPr>
          <a:lstStyle/>
          <a:p>
            <a:pPr algn="just">
              <a:spcBef>
                <a:spcPts val="300"/>
              </a:spcBef>
              <a:spcAft>
                <a:spcPts val="300"/>
              </a:spcAft>
              <a:defRPr/>
            </a:pPr>
            <a:r>
              <a:rPr kumimoji="0" lang="en-GB" sz="1200" b="0" i="0" u="none" strike="noStrike" kern="1200" cap="none" spc="0" normalizeH="0" baseline="0" noProof="0" dirty="0">
                <a:ln>
                  <a:noFill/>
                </a:ln>
                <a:effectLst/>
                <a:uLnTx/>
                <a:uFillTx/>
                <a:latin typeface="Calibri" panose="020F0502020204030204"/>
                <a:ea typeface="+mn-ea"/>
                <a:cs typeface="+mn-cs"/>
              </a:rPr>
              <a:t>Since the adoption of our Population Health Strategy on 30</a:t>
            </a:r>
            <a:r>
              <a:rPr kumimoji="0" lang="en-GB" sz="1200" b="0" i="0" u="none" strike="noStrike" kern="1200" cap="none" spc="0" normalizeH="0" baseline="30000" noProof="0" dirty="0">
                <a:ln>
                  <a:noFill/>
                </a:ln>
                <a:effectLst/>
                <a:uLnTx/>
                <a:uFillTx/>
                <a:latin typeface="Calibri" panose="020F0502020204030204"/>
                <a:ea typeface="+mn-ea"/>
                <a:cs typeface="+mn-cs"/>
              </a:rPr>
              <a:t>th</a:t>
            </a:r>
            <a:r>
              <a:rPr kumimoji="0" lang="en-GB" sz="1200" b="0" i="0" u="none" strike="noStrike" kern="1200" cap="none" spc="0" normalizeH="0" baseline="0" noProof="0" dirty="0">
                <a:ln>
                  <a:noFill/>
                </a:ln>
                <a:effectLst/>
                <a:uLnTx/>
                <a:uFillTx/>
                <a:latin typeface="Calibri" panose="020F0502020204030204"/>
                <a:ea typeface="+mn-ea"/>
                <a:cs typeface="+mn-cs"/>
              </a:rPr>
              <a:t> March 2023 as a Health Board we have been working to develop the foundations to enable the organisation to think and act differently across all aspects of our business.</a:t>
            </a:r>
            <a:r>
              <a:rPr lang="en-GB" sz="1200" dirty="0">
                <a:latin typeface="Calibri" panose="020F0502020204030204"/>
              </a:rPr>
              <a:t> </a:t>
            </a:r>
            <a:endParaRPr kumimoji="0" lang="en-GB" sz="1200" b="0" i="0" u="none" strike="noStrike" kern="1200" cap="none" spc="0" normalizeH="0" baseline="0" noProof="0" dirty="0">
              <a:ln>
                <a:noFill/>
              </a:ln>
              <a:effectLst/>
              <a:uLnTx/>
              <a:uFillTx/>
              <a:latin typeface="Calibri" panose="020F0502020204030204"/>
              <a:ea typeface="+mn-ea"/>
              <a:cs typeface="+mn-cs"/>
            </a:endParaRPr>
          </a:p>
          <a:p>
            <a:pPr algn="just">
              <a:spcBef>
                <a:spcPts val="300"/>
              </a:spcBef>
              <a:spcAft>
                <a:spcPts val="300"/>
              </a:spcAft>
              <a:defRPr/>
            </a:pPr>
            <a:r>
              <a:rPr kumimoji="0" lang="en-GB" sz="1200" b="0" i="0" u="none" strike="noStrike" kern="1200" cap="none" spc="0" normalizeH="0" baseline="0" noProof="0" dirty="0">
                <a:ln>
                  <a:noFill/>
                </a:ln>
                <a:effectLst/>
                <a:uLnTx/>
                <a:uFillTx/>
                <a:latin typeface="Calibri" panose="020F0502020204030204"/>
                <a:ea typeface="+mn-ea"/>
                <a:cs typeface="+mn-cs"/>
              </a:rPr>
              <a:t>Population health is integral to the delivery of our high-quality organisational vision </a:t>
            </a:r>
            <a:r>
              <a:rPr lang="en-GB" sz="1200" dirty="0">
                <a:latin typeface="Calibri" panose="020F0502020204030204"/>
              </a:rPr>
              <a:t>as reflected in our </a:t>
            </a:r>
            <a:r>
              <a:rPr kumimoji="0" lang="en-GB" sz="1200" b="0" i="0" u="none" strike="noStrike" kern="1200" cap="none" spc="0" normalizeH="0" baseline="0" noProof="0" dirty="0">
                <a:ln>
                  <a:noFill/>
                </a:ln>
                <a:effectLst/>
                <a:uLnTx/>
                <a:uFillTx/>
                <a:latin typeface="Calibri" panose="020F0502020204030204"/>
                <a:ea typeface="+mn-ea"/>
                <a:cs typeface="+mn-cs"/>
              </a:rPr>
              <a:t>Strategic Objective 1: People of Swansea </a:t>
            </a:r>
            <a:r>
              <a:rPr lang="en-GB" sz="1200" dirty="0">
                <a:latin typeface="Calibri" panose="020F0502020204030204"/>
              </a:rPr>
              <a:t>Bay</a:t>
            </a:r>
            <a:r>
              <a:rPr kumimoji="0" lang="en-GB" sz="1200" b="0" i="0" u="none" strike="noStrike" kern="1200" cap="none" spc="0" normalizeH="0" baseline="0" noProof="0" dirty="0">
                <a:ln>
                  <a:noFill/>
                </a:ln>
                <a:effectLst/>
                <a:uLnTx/>
                <a:uFillTx/>
                <a:latin typeface="Calibri" panose="020F0502020204030204"/>
                <a:ea typeface="+mn-ea"/>
                <a:cs typeface="+mn-cs"/>
              </a:rPr>
              <a:t> live healthier more equal and prosperous lives. This plan represents progress in our journey towards becoming population health focused and competent, with all services contributing to how they intend to deliver our population health strategy through our goals, methods and outcomes approach.</a:t>
            </a:r>
            <a:r>
              <a:rPr lang="en-GB" sz="1200" dirty="0">
                <a:latin typeface="Calibri" panose="020F0502020204030204"/>
              </a:rPr>
              <a:t>  We also need to work in ways that recognise that preventing ill-health requires different approaches from treating ill-health.</a:t>
            </a:r>
            <a:endParaRPr kumimoji="0" lang="en-GB" sz="1200" b="0" i="0" u="none" strike="noStrike" kern="1200" cap="none" spc="0" normalizeH="0" baseline="0" noProof="0" dirty="0">
              <a:ln>
                <a:noFill/>
              </a:ln>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8F27AB51-1EA1-295F-067A-CCD56D2F9F52}"/>
              </a:ext>
            </a:extLst>
          </p:cNvPr>
          <p:cNvPicPr>
            <a:picLocks noChangeAspect="1"/>
          </p:cNvPicPr>
          <p:nvPr/>
        </p:nvPicPr>
        <p:blipFill>
          <a:blip r:embed="rId2"/>
          <a:stretch>
            <a:fillRect/>
          </a:stretch>
        </p:blipFill>
        <p:spPr>
          <a:xfrm>
            <a:off x="8646981" y="508043"/>
            <a:ext cx="3276078" cy="1319707"/>
          </a:xfrm>
          <a:prstGeom prst="rect">
            <a:avLst/>
          </a:prstGeom>
        </p:spPr>
      </p:pic>
      <p:sp>
        <p:nvSpPr>
          <p:cNvPr id="20" name="Rectangle 19">
            <a:extLst>
              <a:ext uri="{FF2B5EF4-FFF2-40B4-BE49-F238E27FC236}">
                <a16:creationId xmlns:a16="http://schemas.microsoft.com/office/drawing/2014/main" id="{DCDC6448-F4B7-0068-A5FD-5A5A662C15D3}"/>
              </a:ext>
            </a:extLst>
          </p:cNvPr>
          <p:cNvSpPr/>
          <p:nvPr/>
        </p:nvSpPr>
        <p:spPr>
          <a:xfrm>
            <a:off x="236238" y="2080436"/>
            <a:ext cx="11686821" cy="830997"/>
          </a:xfrm>
          <a:prstGeom prst="rect">
            <a:avLst/>
          </a:prstGeom>
        </p:spPr>
        <p:txBody>
          <a:bodyPr wrap="square">
            <a:spAutoFit/>
          </a:bodyPr>
          <a:lstStyle/>
          <a:p>
            <a:pPr algn="just">
              <a:spcBef>
                <a:spcPts val="300"/>
              </a:spcBef>
              <a:spcAft>
                <a:spcPts val="300"/>
              </a:spcAft>
              <a:defRPr/>
            </a:pPr>
            <a:r>
              <a:rPr lang="en-GB" sz="1200" dirty="0"/>
              <a:t>We will continue to work to build the literacy, capability and capacity needed to implement strategy at scale enabling consistent application of population health approaches, alignment with existing work and development of new opportunities. Core to this is the need to strengthen the role and impact of prevention and to ensure that we understand, recognise and act to tackle the 5 conditions that contribute towards health inequalities. One size will not fit all and so we will need to be adaptive and ensure all aspects of our business &amp; ways of working, embed and demonstrate action. </a:t>
            </a:r>
          </a:p>
        </p:txBody>
      </p:sp>
      <p:grpSp>
        <p:nvGrpSpPr>
          <p:cNvPr id="21" name="Group 20">
            <a:extLst>
              <a:ext uri="{FF2B5EF4-FFF2-40B4-BE49-F238E27FC236}">
                <a16:creationId xmlns:a16="http://schemas.microsoft.com/office/drawing/2014/main" id="{E77B4585-6165-C90F-A430-4376C6701185}"/>
              </a:ext>
            </a:extLst>
          </p:cNvPr>
          <p:cNvGrpSpPr/>
          <p:nvPr/>
        </p:nvGrpSpPr>
        <p:grpSpPr>
          <a:xfrm>
            <a:off x="5820896" y="2772339"/>
            <a:ext cx="5332658" cy="2789244"/>
            <a:chOff x="4879807" y="3613154"/>
            <a:chExt cx="5185996" cy="2734883"/>
          </a:xfrm>
        </p:grpSpPr>
        <p:pic>
          <p:nvPicPr>
            <p:cNvPr id="22" name="Picture 21">
              <a:extLst>
                <a:ext uri="{FF2B5EF4-FFF2-40B4-BE49-F238E27FC236}">
                  <a16:creationId xmlns:a16="http://schemas.microsoft.com/office/drawing/2014/main" id="{7ECB46F3-29B9-EC40-6F50-3E6B6B54EEC8}"/>
                </a:ext>
              </a:extLst>
            </p:cNvPr>
            <p:cNvPicPr>
              <a:picLocks noChangeAspect="1"/>
            </p:cNvPicPr>
            <p:nvPr/>
          </p:nvPicPr>
          <p:blipFill>
            <a:blip r:embed="rId3"/>
            <a:stretch>
              <a:fillRect/>
            </a:stretch>
          </p:blipFill>
          <p:spPr>
            <a:xfrm>
              <a:off x="4879807" y="3878143"/>
              <a:ext cx="4165256" cy="2469894"/>
            </a:xfrm>
            <a:prstGeom prst="rect">
              <a:avLst/>
            </a:prstGeom>
          </p:spPr>
        </p:pic>
        <p:pic>
          <p:nvPicPr>
            <p:cNvPr id="23" name="Picture 22">
              <a:extLst>
                <a:ext uri="{FF2B5EF4-FFF2-40B4-BE49-F238E27FC236}">
                  <a16:creationId xmlns:a16="http://schemas.microsoft.com/office/drawing/2014/main" id="{FA3840FC-4404-E59F-3F05-9F28CE9CFA28}"/>
                </a:ext>
              </a:extLst>
            </p:cNvPr>
            <p:cNvPicPr>
              <a:picLocks noChangeAspect="1"/>
            </p:cNvPicPr>
            <p:nvPr/>
          </p:nvPicPr>
          <p:blipFill>
            <a:blip r:embed="rId4"/>
            <a:stretch>
              <a:fillRect/>
            </a:stretch>
          </p:blipFill>
          <p:spPr>
            <a:xfrm>
              <a:off x="8868676" y="4120917"/>
              <a:ext cx="1197127" cy="1930207"/>
            </a:xfrm>
            <a:prstGeom prst="rect">
              <a:avLst/>
            </a:prstGeom>
          </p:spPr>
        </p:pic>
        <p:sp>
          <p:nvSpPr>
            <p:cNvPr id="24" name="TextBox 23">
              <a:extLst>
                <a:ext uri="{FF2B5EF4-FFF2-40B4-BE49-F238E27FC236}">
                  <a16:creationId xmlns:a16="http://schemas.microsoft.com/office/drawing/2014/main" id="{1040AD2C-CC51-DBEB-FC5D-CD976F249C63}"/>
                </a:ext>
              </a:extLst>
            </p:cNvPr>
            <p:cNvSpPr txBox="1"/>
            <p:nvPr/>
          </p:nvSpPr>
          <p:spPr>
            <a:xfrm>
              <a:off x="5148637" y="3613154"/>
              <a:ext cx="4516441" cy="276999"/>
            </a:xfrm>
            <a:prstGeom prst="rect">
              <a:avLst/>
            </a:prstGeom>
            <a:noFill/>
          </p:spPr>
          <p:txBody>
            <a:bodyPr wrap="square" rtlCol="0">
              <a:spAutoFit/>
            </a:bodyPr>
            <a:lstStyle/>
            <a:p>
              <a:pPr algn="ctr"/>
              <a:r>
                <a:rPr lang="en-GB" sz="1200" b="1"/>
                <a:t>The 5 conditions contributions to inequities in health </a:t>
              </a:r>
            </a:p>
          </p:txBody>
        </p:sp>
      </p:grpSp>
      <p:sp>
        <p:nvSpPr>
          <p:cNvPr id="25" name="TextBox 24">
            <a:extLst>
              <a:ext uri="{FF2B5EF4-FFF2-40B4-BE49-F238E27FC236}">
                <a16:creationId xmlns:a16="http://schemas.microsoft.com/office/drawing/2014/main" id="{AC5EE085-68E7-CB7E-186E-124B43EC14CD}"/>
              </a:ext>
            </a:extLst>
          </p:cNvPr>
          <p:cNvSpPr txBox="1"/>
          <p:nvPr/>
        </p:nvSpPr>
        <p:spPr>
          <a:xfrm>
            <a:off x="268941" y="2924583"/>
            <a:ext cx="5183264" cy="2462213"/>
          </a:xfrm>
          <a:prstGeom prst="rect">
            <a:avLst/>
          </a:prstGeom>
          <a:noFill/>
        </p:spPr>
        <p:txBody>
          <a:bodyPr wrap="square" rtlCol="0">
            <a:spAutoFit/>
          </a:bodyPr>
          <a:lstStyle/>
          <a:p>
            <a:pPr algn="just">
              <a:spcBef>
                <a:spcPts val="300"/>
              </a:spcBef>
              <a:spcAft>
                <a:spcPts val="300"/>
              </a:spcAft>
              <a:defRPr/>
            </a:pPr>
            <a:r>
              <a:rPr lang="en-GB" sz="1200" dirty="0"/>
              <a:t>We must take action to challenge the status quo and change behaviour to enable us to move from responding to increasing demands on our services to prioritising and addressing the differential health needs of our population leading to a better, fairer Swansea Bay for all. </a:t>
            </a:r>
          </a:p>
          <a:p>
            <a:pPr lvl="0" algn="just">
              <a:spcBef>
                <a:spcPts val="300"/>
              </a:spcBef>
              <a:spcAft>
                <a:spcPts val="300"/>
              </a:spcAft>
              <a:defRPr/>
            </a:pPr>
            <a:r>
              <a:rPr kumimoji="0" lang="en-GB" sz="1200" b="0" i="0" u="none" strike="noStrike" kern="1200" cap="none" spc="0" normalizeH="0" baseline="0" noProof="0" dirty="0">
                <a:ln>
                  <a:noFill/>
                </a:ln>
                <a:effectLst/>
                <a:uLnTx/>
                <a:uFillTx/>
                <a:ea typeface="+mn-ea"/>
                <a:cs typeface="+mn-cs"/>
              </a:rPr>
              <a:t>We must better understand our role as an anchor institution </a:t>
            </a:r>
            <a:r>
              <a:rPr lang="en-GB" sz="1200" dirty="0"/>
              <a:t>and develop productive partnerships and partnering (regionally and nationally) as the foundation for joined up action to reduce the gap between our least and most deprived communities, addressing poverty and the impact this has on the </a:t>
            </a:r>
            <a:r>
              <a:rPr kumimoji="0" lang="en-GB" sz="1200" b="0" i="0" u="none" strike="noStrike" kern="1200" cap="none" spc="0" normalizeH="0" baseline="0" noProof="0" dirty="0">
                <a:ln>
                  <a:noFill/>
                </a:ln>
                <a:effectLst/>
                <a:uLnTx/>
                <a:uFillTx/>
                <a:ea typeface="+mn-ea"/>
                <a:cs typeface="+mn-cs"/>
              </a:rPr>
              <a:t>overall health and wellbeing of our local population. </a:t>
            </a:r>
          </a:p>
          <a:p>
            <a:pPr marL="0" marR="0" lvl="0" indent="0" algn="just" defTabSz="914400" rtl="0" eaLnBrk="1" fontAlgn="auto" latinLnBrk="0" hangingPunct="1">
              <a:lnSpc>
                <a:spcPct val="100000"/>
              </a:lnSpc>
              <a:spcBef>
                <a:spcPts val="300"/>
              </a:spcBef>
              <a:spcAft>
                <a:spcPts val="300"/>
              </a:spcAft>
              <a:buClrTx/>
              <a:buSzTx/>
              <a:buFontTx/>
              <a:buNone/>
              <a:tabLst/>
              <a:defRPr/>
            </a:pPr>
            <a:r>
              <a:rPr kumimoji="0" lang="en-GB" sz="1200" b="0" i="0" u="none" strike="noStrike" kern="1200" cap="none" spc="0" normalizeH="0" baseline="0" noProof="0" dirty="0">
                <a:ln>
                  <a:noFill/>
                </a:ln>
                <a:effectLst/>
                <a:uLnTx/>
                <a:uFillTx/>
                <a:ea typeface="+mn-ea"/>
                <a:cs typeface="+mn-cs"/>
              </a:rPr>
              <a:t>Planetary health, our impact on our environment and the voice that we have as an anchor institution to improve the socio-economic status and placemaking agendas for the communities we serve must be part of the value we create. </a:t>
            </a:r>
          </a:p>
        </p:txBody>
      </p:sp>
      <p:pic>
        <p:nvPicPr>
          <p:cNvPr id="11" name="Picture 10">
            <a:extLst>
              <a:ext uri="{FF2B5EF4-FFF2-40B4-BE49-F238E27FC236}">
                <a16:creationId xmlns:a16="http://schemas.microsoft.com/office/drawing/2014/main" id="{83AD402B-07B6-0547-E285-2477721D369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t>13</a:t>
            </a:fld>
            <a:endParaRPr lang="en-GB"/>
          </a:p>
        </p:txBody>
      </p:sp>
      <p:grpSp>
        <p:nvGrpSpPr>
          <p:cNvPr id="52" name="Group 51"/>
          <p:cNvGrpSpPr/>
          <p:nvPr/>
        </p:nvGrpSpPr>
        <p:grpSpPr>
          <a:xfrm>
            <a:off x="375266" y="5493909"/>
            <a:ext cx="11140691" cy="1165255"/>
            <a:chOff x="375266" y="5493909"/>
            <a:chExt cx="11140691" cy="1165255"/>
          </a:xfrm>
        </p:grpSpPr>
        <p:pic>
          <p:nvPicPr>
            <p:cNvPr id="39" name="Picture 38"/>
            <p:cNvPicPr>
              <a:picLocks noChangeAspect="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75266" y="5493909"/>
              <a:ext cx="2229809" cy="1165255"/>
            </a:xfrm>
            <a:prstGeom prst="rect">
              <a:avLst/>
            </a:prstGeom>
          </p:spPr>
        </p:pic>
        <p:pic>
          <p:nvPicPr>
            <p:cNvPr id="40" name="Picture 39"/>
            <p:cNvPicPr>
              <a:picLocks noChangeAspect="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605075" y="5493909"/>
              <a:ext cx="2229809" cy="1165255"/>
            </a:xfrm>
            <a:prstGeom prst="rect">
              <a:avLst/>
            </a:prstGeom>
          </p:spPr>
        </p:pic>
        <p:pic>
          <p:nvPicPr>
            <p:cNvPr id="41" name="Picture 40"/>
            <p:cNvPicPr>
              <a:picLocks noChangeAspect="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834884" y="5493909"/>
              <a:ext cx="2229809" cy="1165255"/>
            </a:xfrm>
            <a:prstGeom prst="rect">
              <a:avLst/>
            </a:prstGeom>
          </p:spPr>
        </p:pic>
        <p:pic>
          <p:nvPicPr>
            <p:cNvPr id="42" name="Picture 41"/>
            <p:cNvPicPr>
              <a:picLocks noChangeAspect="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056339" y="5493909"/>
              <a:ext cx="2229809" cy="1165255"/>
            </a:xfrm>
            <a:prstGeom prst="rect">
              <a:avLst/>
            </a:prstGeom>
          </p:spPr>
        </p:pic>
        <p:pic>
          <p:nvPicPr>
            <p:cNvPr id="43" name="Picture 42"/>
            <p:cNvPicPr>
              <a:picLocks noChangeAspect="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286148" y="5493909"/>
              <a:ext cx="2229809" cy="1165255"/>
            </a:xfrm>
            <a:prstGeom prst="rect">
              <a:avLst/>
            </a:prstGeom>
          </p:spPr>
        </p:pic>
      </p:grpSp>
      <p:pic>
        <p:nvPicPr>
          <p:cNvPr id="38" name="Picture 37"/>
          <p:cNvPicPr>
            <a:picLocks noChangeAspect="1"/>
          </p:cNvPicPr>
          <p:nvPr/>
        </p:nvPicPr>
        <p:blipFill>
          <a:blip r:embed="rId7">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786362" y="6115356"/>
            <a:ext cx="1342664" cy="566708"/>
          </a:xfrm>
          <a:prstGeom prst="rect">
            <a:avLst/>
          </a:prstGeom>
        </p:spPr>
      </p:pic>
      <p:pic>
        <p:nvPicPr>
          <p:cNvPr id="46" name="Picture 45"/>
          <p:cNvPicPr>
            <a:picLocks noChangeAspect="1"/>
          </p:cNvPicPr>
          <p:nvPr/>
        </p:nvPicPr>
        <p:blipFill rotWithShape="1">
          <a:blip r:embed="rId8">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b="20227"/>
          <a:stretch/>
        </p:blipFill>
        <p:spPr>
          <a:xfrm flipH="1">
            <a:off x="3629188" y="5581622"/>
            <a:ext cx="1735422" cy="1079176"/>
          </a:xfrm>
          <a:prstGeom prst="rect">
            <a:avLst/>
          </a:prstGeom>
        </p:spPr>
      </p:pic>
      <p:pic>
        <p:nvPicPr>
          <p:cNvPr id="48" name="Picture 47"/>
          <p:cNvPicPr>
            <a:picLocks noChangeAspect="1"/>
          </p:cNvPicPr>
          <p:nvPr/>
        </p:nvPicPr>
        <p:blipFill>
          <a:blip r:embed="rId9">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0500261" y="6055170"/>
            <a:ext cx="653293" cy="605628"/>
          </a:xfrm>
          <a:prstGeom prst="rect">
            <a:avLst/>
          </a:prstGeom>
        </p:spPr>
      </p:pic>
      <p:pic>
        <p:nvPicPr>
          <p:cNvPr id="49" name="Picture 48"/>
          <p:cNvPicPr>
            <a:picLocks noChangeAspect="1"/>
          </p:cNvPicPr>
          <p:nvPr/>
        </p:nvPicPr>
        <p:blipFill>
          <a:blip r:embed="rId10">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864772" y="5898569"/>
            <a:ext cx="634544" cy="751596"/>
          </a:xfrm>
          <a:prstGeom prst="rect">
            <a:avLst/>
          </a:prstGeom>
        </p:spPr>
      </p:pic>
      <p:pic>
        <p:nvPicPr>
          <p:cNvPr id="3074" name="Picture 2" descr="Premium Vector | Family silhouettes parents with their ..."/>
          <p:cNvPicPr>
            <a:picLocks noChangeAspect="1" noChangeArrowheads="1"/>
          </p:cNvPicPr>
          <p:nvPr/>
        </p:nvPicPr>
        <p:blipFill>
          <a:blip r:embed="rId11" cstate="hqprint">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944324" y="5753881"/>
            <a:ext cx="1055777" cy="105577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hildren Silhouette&quot; Images – Browse 194 Stock Photos ..."/>
          <p:cNvPicPr>
            <a:picLocks noChangeAspect="1" noChangeArrowheads="1"/>
          </p:cNvPicPr>
          <p:nvPr/>
        </p:nvPicPr>
        <p:blipFill>
          <a:blip r:embed="rId12" cstate="hqprint">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999478" y="5974487"/>
            <a:ext cx="1444685" cy="81390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Mom Toddler Daughter Silhouette Images – Browse 2,086 Stock ..."/>
          <p:cNvPicPr>
            <a:picLocks noChangeAspect="1" noChangeArrowheads="1"/>
          </p:cNvPicPr>
          <p:nvPr/>
        </p:nvPicPr>
        <p:blipFill>
          <a:blip r:embed="rId13" cstate="hqprint">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460309" y="6073278"/>
            <a:ext cx="825891" cy="61941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3">
            <a:extLst>
              <a:ext uri="{FF2B5EF4-FFF2-40B4-BE49-F238E27FC236}">
                <a16:creationId xmlns:a16="http://schemas.microsoft.com/office/drawing/2014/main" id="{23F110C7-9205-CADB-1E18-81D3A33179A9}"/>
              </a:ext>
            </a:extLst>
          </p:cNvPr>
          <p:cNvSpPr txBox="1">
            <a:spLocks/>
          </p:cNvSpPr>
          <p:nvPr/>
        </p:nvSpPr>
        <p:spPr>
          <a:xfrm>
            <a:off x="9029454" y="652917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bg1">
                    <a:lumMod val="75000"/>
                  </a:schemeClr>
                </a:solidFill>
              </a:rPr>
              <a:t>13</a:t>
            </a:r>
          </a:p>
        </p:txBody>
      </p:sp>
    </p:spTree>
    <p:extLst>
      <p:ext uri="{BB962C8B-B14F-4D97-AF65-F5344CB8AC3E}">
        <p14:creationId xmlns:p14="http://schemas.microsoft.com/office/powerpoint/2010/main" val="3645519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2" name="TextBox 1">
            <a:extLst>
              <a:ext uri="{FF2B5EF4-FFF2-40B4-BE49-F238E27FC236}">
                <a16:creationId xmlns:a16="http://schemas.microsoft.com/office/drawing/2014/main" id="{2947D4D2-BFC4-07C8-CD32-65316E1C9C58}"/>
              </a:ext>
            </a:extLst>
          </p:cNvPr>
          <p:cNvSpPr txBox="1"/>
          <p:nvPr/>
        </p:nvSpPr>
        <p:spPr>
          <a:xfrm>
            <a:off x="248400" y="90000"/>
            <a:ext cx="11103909"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Swansea Bay’s 4 Pillars to Deliver Population Health </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33" name="Slide Number Placeholder 2"/>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11E8E7-9785-4DD0-A4C3-365E263951E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Rectangle 33"/>
          <p:cNvSpPr/>
          <p:nvPr/>
        </p:nvSpPr>
        <p:spPr>
          <a:xfrm>
            <a:off x="219076" y="593335"/>
            <a:ext cx="11688998" cy="2316019"/>
          </a:xfrm>
          <a:prstGeom prst="rect">
            <a:avLst/>
          </a:prstGeom>
        </p:spPr>
        <p:txBody>
          <a:bodyPr wrap="square" lIns="91440" tIns="45720" rIns="91440" bIns="45720" anchor="t">
            <a:spAutoFit/>
          </a:bodyPr>
          <a:lstStyle/>
          <a:p>
            <a:pPr algn="just">
              <a:spcBef>
                <a:spcPts val="300"/>
              </a:spcBef>
              <a:spcAft>
                <a:spcPts val="300"/>
              </a:spcAft>
              <a:defRPr/>
            </a:pPr>
            <a:r>
              <a:rPr lang="en-GB" sz="1200" dirty="0">
                <a:latin typeface="Calibri" panose="020F0502020204030204"/>
              </a:rPr>
              <a:t>There is a lot we already know about what action is needed to reduce inequalities and improve the health and wellbeing of the whole of our population. The healthcare we provide has the potential to improve health inequalities by only 10%. The remaining 90% requires us to take bold and considered action across the four-pillars working with and through partners and partnerships to improve overall health and wellbeing of our local population and reduce the gap between our least and most deprived communities. </a:t>
            </a:r>
          </a:p>
          <a:p>
            <a:pPr algn="just">
              <a:spcBef>
                <a:spcPts val="300"/>
              </a:spcBef>
              <a:spcAft>
                <a:spcPts val="300"/>
              </a:spcAft>
              <a:defRPr/>
            </a:pPr>
            <a:r>
              <a:rPr lang="en-GB" sz="1200" dirty="0">
                <a:latin typeface="Calibri" panose="020F0502020204030204"/>
              </a:rPr>
              <a:t>This evidence base is reflected in our</a:t>
            </a:r>
            <a:r>
              <a:rPr kumimoji="0" lang="en-GB" sz="1200" b="0" i="0" u="none" strike="noStrike" kern="1200" cap="none" spc="0" normalizeH="0" baseline="0" noProof="0" dirty="0">
                <a:ln>
                  <a:noFill/>
                </a:ln>
                <a:effectLst/>
                <a:uLnTx/>
                <a:uFillTx/>
                <a:latin typeface="Calibri" panose="020F0502020204030204"/>
                <a:ea typeface="+mn-ea"/>
                <a:cs typeface="+mn-cs"/>
              </a:rPr>
              <a:t> </a:t>
            </a:r>
            <a:r>
              <a:rPr lang="en-GB" sz="1200" dirty="0">
                <a:latin typeface="Calibri" panose="020F0502020204030204"/>
              </a:rPr>
              <a:t>4-Pillars</a:t>
            </a:r>
            <a:r>
              <a:rPr kumimoji="0" lang="en-GB" sz="1200" b="0" i="0" u="none" strike="noStrike" kern="1200" cap="none" spc="0" normalizeH="0" baseline="0" noProof="0" dirty="0">
                <a:ln>
                  <a:noFill/>
                </a:ln>
                <a:effectLst/>
                <a:uLnTx/>
                <a:uFillTx/>
                <a:latin typeface="Calibri" panose="020F0502020204030204"/>
                <a:ea typeface="+mn-ea"/>
                <a:cs typeface="+mn-cs"/>
              </a:rPr>
              <a:t> </a:t>
            </a:r>
            <a:r>
              <a:rPr lang="en-GB" sz="1200" dirty="0">
                <a:latin typeface="Calibri" panose="020F0502020204030204"/>
              </a:rPr>
              <a:t>which we are using as a framework to shape action for us an organisation in working with and through other stakeholders and partners. The 4-Pillars and the evidence base that sits behind them is reflected within this plan: </a:t>
            </a:r>
            <a:endParaRPr lang="en-GB" sz="1200" dirty="0">
              <a:latin typeface="Calibri" panose="020F0502020204030204"/>
              <a:cs typeface="Calibri"/>
            </a:endParaRPr>
          </a:p>
          <a:p>
            <a:pPr marL="628650" lvl="1" indent="-171450" algn="just">
              <a:spcBef>
                <a:spcPts val="300"/>
              </a:spcBef>
              <a:spcAft>
                <a:spcPts val="300"/>
              </a:spcAft>
              <a:buFont typeface="Arial" panose="020B0604020202020204" pitchFamily="34" charset="0"/>
              <a:buChar char="•"/>
              <a:defRPr/>
            </a:pPr>
            <a:r>
              <a:rPr lang="en-GB" sz="1200" dirty="0">
                <a:latin typeface="Calibri" panose="020F0502020204030204"/>
              </a:rPr>
              <a:t>Our population health ambitions are reflected in our </a:t>
            </a:r>
            <a:r>
              <a:rPr kumimoji="0" lang="en-GB" sz="1200" b="0" i="0" u="none" strike="noStrike" kern="1200" cap="none" spc="0" normalizeH="0" baseline="0" noProof="0" dirty="0">
                <a:ln>
                  <a:noFill/>
                </a:ln>
                <a:effectLst/>
                <a:uLnTx/>
                <a:uFillTx/>
                <a:latin typeface="Calibri" panose="020F0502020204030204"/>
                <a:ea typeface="+mn-ea"/>
                <a:cs typeface="+mn-cs"/>
              </a:rPr>
              <a:t>Strategic Objective 1: People of Swansea </a:t>
            </a:r>
            <a:r>
              <a:rPr lang="en-GB" sz="1200" dirty="0">
                <a:latin typeface="Calibri" panose="020F0502020204030204"/>
              </a:rPr>
              <a:t>Bay</a:t>
            </a:r>
            <a:r>
              <a:rPr kumimoji="0" lang="en-GB" sz="1200" b="0" i="0" u="none" strike="noStrike" kern="1200" cap="none" spc="0" normalizeH="0" baseline="0" noProof="0" dirty="0">
                <a:ln>
                  <a:noFill/>
                </a:ln>
                <a:effectLst/>
                <a:uLnTx/>
                <a:uFillTx/>
                <a:latin typeface="Calibri" panose="020F0502020204030204"/>
                <a:ea typeface="+mn-ea"/>
                <a:cs typeface="+mn-cs"/>
              </a:rPr>
              <a:t> live healthier</a:t>
            </a:r>
            <a:r>
              <a:rPr lang="en-GB" sz="1200" dirty="0">
                <a:latin typeface="Calibri" panose="020F0502020204030204"/>
              </a:rPr>
              <a:t>,</a:t>
            </a:r>
            <a:r>
              <a:rPr kumimoji="0" lang="en-GB" sz="1200" b="0" i="0" u="none" strike="noStrike" kern="1200" cap="none" spc="0" normalizeH="0" baseline="0" noProof="0" dirty="0">
                <a:ln>
                  <a:noFill/>
                </a:ln>
                <a:effectLst/>
                <a:uLnTx/>
                <a:uFillTx/>
                <a:latin typeface="Calibri" panose="020F0502020204030204"/>
                <a:ea typeface="+mn-ea"/>
                <a:cs typeface="+mn-cs"/>
              </a:rPr>
              <a:t> more equal and prosperous lives.</a:t>
            </a:r>
            <a:endParaRPr lang="en-GB" sz="1200" b="0" i="0" u="none" strike="noStrike" kern="1200" cap="none" spc="0" normalizeH="0" baseline="0" noProof="0" dirty="0">
              <a:ln>
                <a:noFill/>
              </a:ln>
              <a:effectLst/>
              <a:uLnTx/>
              <a:uFillTx/>
              <a:latin typeface="Calibri" panose="020F0502020204030204"/>
              <a:cs typeface="Calibri"/>
            </a:endParaRPr>
          </a:p>
          <a:p>
            <a:pPr marL="628650" lvl="1" indent="-171450" algn="just">
              <a:buFont typeface="Arial" panose="020B0604020202020204" pitchFamily="34" charset="0"/>
              <a:buChar char="•"/>
              <a:defRPr/>
            </a:pPr>
            <a:r>
              <a:rPr lang="en-GB" sz="1200" dirty="0">
                <a:latin typeface="Calibri" panose="020F0502020204030204"/>
              </a:rPr>
              <a:t>The</a:t>
            </a:r>
            <a:r>
              <a:rPr kumimoji="0" lang="en-GB" sz="1200" b="0" i="0" u="none" strike="noStrike" kern="1200" cap="none" spc="0" normalizeH="0" baseline="0" noProof="0" dirty="0">
                <a:ln>
                  <a:noFill/>
                </a:ln>
                <a:effectLst/>
                <a:uLnTx/>
                <a:uFillTx/>
                <a:latin typeface="Calibri" panose="020F0502020204030204"/>
                <a:ea typeface="+mn-ea"/>
                <a:cs typeface="+mn-cs"/>
              </a:rPr>
              <a:t> 2024/25 </a:t>
            </a:r>
            <a:r>
              <a:rPr lang="en-GB" sz="1200" dirty="0">
                <a:latin typeface="Calibri" panose="020F0502020204030204"/>
              </a:rPr>
              <a:t>annual</a:t>
            </a:r>
            <a:r>
              <a:rPr kumimoji="0" lang="en-GB" sz="1200" b="0" i="0" u="none" strike="noStrike" kern="1200" cap="none" spc="0" normalizeH="0" baseline="0" noProof="0" dirty="0">
                <a:ln>
                  <a:noFill/>
                </a:ln>
                <a:effectLst/>
                <a:uLnTx/>
                <a:uFillTx/>
                <a:latin typeface="Calibri" panose="020F0502020204030204"/>
                <a:ea typeface="+mn-ea"/>
                <a:cs typeface="+mn-cs"/>
              </a:rPr>
              <a:t> </a:t>
            </a:r>
            <a:r>
              <a:rPr lang="en-GB" sz="1200" dirty="0">
                <a:latin typeface="Calibri" panose="020F0502020204030204"/>
              </a:rPr>
              <a:t>planning process has included</a:t>
            </a:r>
            <a:r>
              <a:rPr kumimoji="0" lang="en-GB" sz="1200" b="0" i="0" u="none" strike="noStrike" kern="1200" cap="none" spc="0" normalizeH="0" baseline="0" noProof="0" dirty="0">
                <a:ln>
                  <a:noFill/>
                </a:ln>
                <a:effectLst/>
                <a:uLnTx/>
                <a:uFillTx/>
                <a:latin typeface="Calibri" panose="020F0502020204030204"/>
                <a:ea typeface="+mn-ea"/>
                <a:cs typeface="+mn-cs"/>
              </a:rPr>
              <a:t> </a:t>
            </a:r>
            <a:r>
              <a:rPr lang="en-GB" sz="1200" dirty="0">
                <a:latin typeface="Calibri" panose="020F0502020204030204"/>
              </a:rPr>
              <a:t>actions that contribute</a:t>
            </a:r>
            <a:r>
              <a:rPr kumimoji="0" lang="en-GB" sz="1200" b="0" i="0" u="none" strike="noStrike" kern="1200" cap="none" spc="0" normalizeH="0" baseline="0" noProof="0" dirty="0">
                <a:ln>
                  <a:noFill/>
                </a:ln>
                <a:effectLst/>
                <a:uLnTx/>
                <a:uFillTx/>
                <a:latin typeface="Calibri" panose="020F0502020204030204"/>
                <a:ea typeface="+mn-ea"/>
                <a:cs typeface="+mn-cs"/>
              </a:rPr>
              <a:t> towards delivery of our population health</a:t>
            </a:r>
            <a:r>
              <a:rPr lang="en-GB" sz="1200" dirty="0">
                <a:latin typeface="Calibri" panose="020F0502020204030204"/>
              </a:rPr>
              <a:t> </a:t>
            </a:r>
            <a:r>
              <a:rPr kumimoji="0" lang="en-GB" sz="1200" b="0" i="0" u="none" strike="noStrike" kern="1200" cap="none" spc="0" normalizeH="0" baseline="0" noProof="0" dirty="0">
                <a:ln>
                  <a:noFill/>
                </a:ln>
                <a:effectLst/>
                <a:uLnTx/>
                <a:uFillTx/>
                <a:latin typeface="Calibri" panose="020F0502020204030204"/>
                <a:ea typeface="+mn-ea"/>
                <a:cs typeface="+mn-cs"/>
              </a:rPr>
              <a:t>ambition across each of the four pillars.</a:t>
            </a:r>
            <a:r>
              <a:rPr lang="en-GB" sz="1200" dirty="0">
                <a:latin typeface="Calibri" panose="020F0502020204030204"/>
              </a:rPr>
              <a:t> </a:t>
            </a:r>
            <a:endParaRPr lang="en-GB" sz="1200" b="0" i="0" u="none" strike="noStrike" kern="1200" cap="none" spc="0" normalizeH="0" baseline="0" noProof="0" dirty="0">
              <a:ln>
                <a:noFill/>
              </a:ln>
              <a:effectLst/>
              <a:uLnTx/>
              <a:uFillTx/>
              <a:latin typeface="Calibri" panose="020F0502020204030204"/>
              <a:cs typeface="Calibri"/>
            </a:endParaRPr>
          </a:p>
          <a:p>
            <a:pPr marL="628650" lvl="1" indent="-171450" algn="just">
              <a:buFont typeface="Arial" panose="020B0604020202020204" pitchFamily="34" charset="0"/>
              <a:buChar char="•"/>
              <a:defRPr/>
            </a:pPr>
            <a:r>
              <a:rPr kumimoji="0" lang="en-GB" sz="1200" b="0" i="0" u="none" strike="noStrike" kern="1200" cap="none" spc="0" normalizeH="0" baseline="0" noProof="0" dirty="0">
                <a:ln>
                  <a:noFill/>
                </a:ln>
                <a:effectLst/>
                <a:uLnTx/>
                <a:uFillTx/>
                <a:latin typeface="Calibri" panose="020F0502020204030204"/>
                <a:ea typeface="+mn-ea"/>
                <a:cs typeface="+mn-cs"/>
              </a:rPr>
              <a:t>We have established </a:t>
            </a:r>
            <a:r>
              <a:rPr lang="en-GB" sz="1200" dirty="0">
                <a:latin typeface="Calibri" panose="020F0502020204030204"/>
              </a:rPr>
              <a:t>and continue to develop appropriate governance mechanisms to assure accountability and delivery of our Population</a:t>
            </a:r>
            <a:r>
              <a:rPr kumimoji="0" lang="en-GB" sz="1200" b="0" i="0" u="none" strike="noStrike" kern="1200" cap="none" spc="0" normalizeH="0" baseline="0" noProof="0" dirty="0">
                <a:ln>
                  <a:noFill/>
                </a:ln>
                <a:effectLst/>
                <a:uLnTx/>
                <a:uFillTx/>
                <a:latin typeface="Calibri" panose="020F0502020204030204"/>
                <a:ea typeface="+mn-ea"/>
                <a:cs typeface="+mn-cs"/>
              </a:rPr>
              <a:t> Health </a:t>
            </a:r>
            <a:r>
              <a:rPr lang="en-GB" sz="1200" dirty="0">
                <a:latin typeface="Calibri" panose="020F0502020204030204"/>
              </a:rPr>
              <a:t>Strategy at all levels of the organisation.</a:t>
            </a:r>
            <a:endParaRPr lang="en-GB" sz="1200" dirty="0">
              <a:latin typeface="Calibri" panose="020F0502020204030204"/>
              <a:cs typeface="Calibri"/>
            </a:endParaRPr>
          </a:p>
          <a:p>
            <a:pPr marL="628650" lvl="1" indent="-171450" algn="just">
              <a:buFont typeface="Arial" panose="020B0604020202020204" pitchFamily="34" charset="0"/>
              <a:buChar char="•"/>
              <a:defRPr/>
            </a:pPr>
            <a:r>
              <a:rPr lang="en-GB" sz="1200" dirty="0">
                <a:latin typeface="Calibri" panose="020F0502020204030204"/>
              </a:rPr>
              <a:t>Development of population health strategic indicators with partners to support the organisation to gauge the impact of collective action against strategic intent. </a:t>
            </a:r>
          </a:p>
          <a:p>
            <a:pPr marL="628650" lvl="1" indent="-171450" algn="just">
              <a:buFont typeface="Arial" panose="020B0604020202020204" pitchFamily="34" charset="0"/>
              <a:buChar char="•"/>
              <a:defRPr/>
            </a:pPr>
            <a:r>
              <a:rPr lang="en-GB" sz="1200" dirty="0">
                <a:latin typeface="Calibri" panose="020F0502020204030204"/>
                <a:cs typeface="Calibri"/>
              </a:rPr>
              <a:t>Baselining Swansea Bay University Health Board as an anchor organisation.</a:t>
            </a:r>
          </a:p>
        </p:txBody>
      </p:sp>
      <p:grpSp>
        <p:nvGrpSpPr>
          <p:cNvPr id="35" name="Group 34"/>
          <p:cNvGrpSpPr/>
          <p:nvPr/>
        </p:nvGrpSpPr>
        <p:grpSpPr>
          <a:xfrm>
            <a:off x="219076" y="2963188"/>
            <a:ext cx="2772000" cy="3758285"/>
            <a:chOff x="219076" y="2963188"/>
            <a:chExt cx="2772000" cy="3758285"/>
          </a:xfrm>
        </p:grpSpPr>
        <p:grpSp>
          <p:nvGrpSpPr>
            <p:cNvPr id="36" name="Group 35"/>
            <p:cNvGrpSpPr/>
            <p:nvPr/>
          </p:nvGrpSpPr>
          <p:grpSpPr>
            <a:xfrm>
              <a:off x="299532" y="2963188"/>
              <a:ext cx="2611089" cy="3758285"/>
              <a:chOff x="349152" y="2963188"/>
              <a:chExt cx="2611089" cy="3758285"/>
            </a:xfrm>
          </p:grpSpPr>
          <p:sp>
            <p:nvSpPr>
              <p:cNvPr id="38" name="Rounded Rectangle 37"/>
              <p:cNvSpPr/>
              <p:nvPr/>
            </p:nvSpPr>
            <p:spPr>
              <a:xfrm>
                <a:off x="349152" y="4142336"/>
                <a:ext cx="2611089" cy="2579137"/>
              </a:xfrm>
              <a:prstGeom prst="roundRect">
                <a:avLst>
                  <a:gd name="adj" fmla="val 5195"/>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schemeClr val="bg1"/>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chemeClr val="bg1"/>
                    </a:solidFill>
                    <a:effectLst/>
                    <a:uLnTx/>
                    <a:uFillTx/>
                    <a:latin typeface="Calibri" panose="020F0502020204030204"/>
                    <a:ea typeface="+mn-ea"/>
                    <a:cs typeface="+mn-cs"/>
                  </a:rPr>
                  <a:t>Preventing illness alongside treatment when needed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chemeClr val="bg1"/>
                    </a:solidFill>
                    <a:effectLst/>
                    <a:uLnTx/>
                    <a:uFillTx/>
                    <a:latin typeface="Calibri" panose="020F0502020204030204"/>
                    <a:ea typeface="+mn-ea"/>
                    <a:cs typeface="+mn-cs"/>
                  </a:rPr>
                  <a:t>Becoming more capable of understanding a person's context beyond their specific condition &amp; responding holistically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chemeClr val="bg1"/>
                    </a:solidFill>
                    <a:effectLst/>
                    <a:uLnTx/>
                    <a:uFillTx/>
                    <a:latin typeface="Calibri" panose="020F0502020204030204"/>
                    <a:ea typeface="+mn-ea"/>
                    <a:cs typeface="+mn-cs"/>
                  </a:rPr>
                  <a:t>Gathering insight from those individuals who struggle to use / access our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chemeClr val="bg1"/>
                    </a:solidFill>
                    <a:effectLst/>
                    <a:uLnTx/>
                    <a:uFillTx/>
                    <a:latin typeface="Calibri" panose="020F0502020204030204"/>
                    <a:ea typeface="+mn-ea"/>
                    <a:cs typeface="+mn-cs"/>
                  </a:rPr>
                  <a:t>Understanding what’s working well and for whom</a:t>
                </a:r>
                <a:endParaRPr kumimoji="0" lang="en-GB" sz="12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39" name="Rounded Rectangle 38"/>
              <p:cNvSpPr/>
              <p:nvPr/>
            </p:nvSpPr>
            <p:spPr>
              <a:xfrm>
                <a:off x="349152" y="2963188"/>
                <a:ext cx="2611089" cy="1119834"/>
              </a:xfrm>
              <a:prstGeom prst="roundRect">
                <a:avLst>
                  <a:gd name="adj" fmla="val 7781"/>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chemeClr val="bg1"/>
                    </a:solidFill>
                    <a:effectLst/>
                    <a:uLnTx/>
                    <a:uFillTx/>
                    <a:latin typeface="Calibri" panose="020F0502020204030204"/>
                    <a:ea typeface="+mn-ea"/>
                    <a:cs typeface="+mn-cs"/>
                  </a:rPr>
                  <a:t>We are a provider of healthcare services that directly impacts and influences people's health</a:t>
                </a:r>
              </a:p>
            </p:txBody>
          </p:sp>
        </p:grpSp>
        <p:sp>
          <p:nvSpPr>
            <p:cNvPr id="37" name="TextBox 36"/>
            <p:cNvSpPr txBox="1"/>
            <p:nvPr/>
          </p:nvSpPr>
          <p:spPr>
            <a:xfrm>
              <a:off x="219076" y="3875268"/>
              <a:ext cx="2772000" cy="428598"/>
            </a:xfrm>
            <a:prstGeom prst="roundRect">
              <a:avLst/>
            </a:prstGeom>
            <a:solidFill>
              <a:schemeClr val="bg1"/>
            </a:solidFill>
            <a:ln w="28575">
              <a:solidFill>
                <a:srgbClr val="1F355F"/>
              </a:solidFill>
            </a:ln>
          </p:spPr>
          <p:txBody>
            <a:bodyPr wrap="square" lIns="72000" tIns="108000" rIns="72000" bIns="108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Healthcare Provider</a:t>
              </a:r>
            </a:p>
          </p:txBody>
        </p:sp>
      </p:grpSp>
      <p:grpSp>
        <p:nvGrpSpPr>
          <p:cNvPr id="40" name="Group 39"/>
          <p:cNvGrpSpPr/>
          <p:nvPr/>
        </p:nvGrpSpPr>
        <p:grpSpPr>
          <a:xfrm>
            <a:off x="3191409" y="2963188"/>
            <a:ext cx="2772000" cy="3758285"/>
            <a:chOff x="3191409" y="2963188"/>
            <a:chExt cx="2772000" cy="3758285"/>
          </a:xfrm>
        </p:grpSpPr>
        <p:grpSp>
          <p:nvGrpSpPr>
            <p:cNvPr id="41" name="Group 40"/>
            <p:cNvGrpSpPr/>
            <p:nvPr/>
          </p:nvGrpSpPr>
          <p:grpSpPr>
            <a:xfrm>
              <a:off x="3271865" y="2963188"/>
              <a:ext cx="2611089" cy="3758285"/>
              <a:chOff x="3321485" y="2963188"/>
              <a:chExt cx="2611089" cy="3758285"/>
            </a:xfrm>
          </p:grpSpPr>
          <p:sp>
            <p:nvSpPr>
              <p:cNvPr id="43" name="Rounded Rectangle 42"/>
              <p:cNvSpPr/>
              <p:nvPr/>
            </p:nvSpPr>
            <p:spPr>
              <a:xfrm>
                <a:off x="3321485" y="4142336"/>
                <a:ext cx="2611089" cy="2579137"/>
              </a:xfrm>
              <a:prstGeom prst="roundRect">
                <a:avLst>
                  <a:gd name="adj" fmla="val 5195"/>
                </a:avLst>
              </a:prstGeom>
              <a:solidFill>
                <a:srgbClr val="9E4EC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schemeClr val="bg1"/>
                  </a:solidFill>
                  <a:effectLst/>
                  <a:uLnTx/>
                  <a:uFillTx/>
                  <a:latin typeface="Calibri" panose="020F0502020204030204"/>
                  <a:ea typeface="+mn-ea"/>
                  <a:cs typeface="+mn-cs"/>
                </a:endParaRPr>
              </a:p>
              <a:p>
                <a:pPr marL="171450" lvl="0" indent="-171450">
                  <a:buFont typeface="Arial" panose="020B0604020202020204" pitchFamily="34" charset="0"/>
                  <a:buChar char="•"/>
                  <a:defRPr/>
                </a:pPr>
                <a:r>
                  <a:rPr lang="en-US" sz="1200" dirty="0">
                    <a:solidFill>
                      <a:schemeClr val="bg1"/>
                    </a:solidFill>
                  </a:rPr>
                  <a:t>Working environment that is safe, healthy &amp; inclusive</a:t>
                </a:r>
              </a:p>
              <a:p>
                <a:pPr marL="171450" lvl="0" indent="-171450">
                  <a:buFont typeface="Arial" panose="020B0604020202020204" pitchFamily="34" charset="0"/>
                  <a:buChar char="•"/>
                  <a:defRPr/>
                </a:pPr>
                <a:r>
                  <a:rPr lang="en-US" sz="1200" dirty="0">
                    <a:solidFill>
                      <a:schemeClr val="bg1"/>
                    </a:solidFill>
                  </a:rPr>
                  <a:t>Offering benefits that protect our staff from unmanageable debt / poverty</a:t>
                </a:r>
              </a:p>
              <a:p>
                <a:pPr marL="171450" lvl="0" indent="-171450">
                  <a:buFont typeface="Arial" panose="020B0604020202020204" pitchFamily="34" charset="0"/>
                  <a:buChar char="•"/>
                  <a:defRPr/>
                </a:pPr>
                <a:r>
                  <a:rPr lang="en-US" sz="1200" dirty="0">
                    <a:solidFill>
                      <a:schemeClr val="bg1"/>
                    </a:solidFill>
                  </a:rPr>
                  <a:t>Supporting those with disabilities to get into and stay in employment</a:t>
                </a:r>
              </a:p>
              <a:p>
                <a:pPr marL="171450" lvl="0" indent="-171450">
                  <a:buFont typeface="Arial" panose="020B0604020202020204" pitchFamily="34" charset="0"/>
                  <a:buChar char="•"/>
                  <a:defRPr/>
                </a:pPr>
                <a:r>
                  <a:rPr lang="en-GB" sz="1200" dirty="0">
                    <a:solidFill>
                      <a:schemeClr val="bg1"/>
                    </a:solidFill>
                  </a:rPr>
                  <a:t>Employment practices that protect and enhance staff health and wellbeing</a:t>
                </a:r>
              </a:p>
              <a:p>
                <a:pPr marL="171450" lvl="0" indent="-171450">
                  <a:buFont typeface="Arial" panose="020B0604020202020204" pitchFamily="34" charset="0"/>
                  <a:buChar char="•"/>
                  <a:defRPr/>
                </a:pPr>
                <a:r>
                  <a:rPr lang="en-GB" sz="1200" dirty="0">
                    <a:solidFill>
                      <a:schemeClr val="bg1"/>
                    </a:solidFill>
                  </a:rPr>
                  <a:t>Fair work principles &amp; practices that value our staff</a:t>
                </a:r>
              </a:p>
            </p:txBody>
          </p:sp>
          <p:sp>
            <p:nvSpPr>
              <p:cNvPr id="44" name="Rounded Rectangle 43"/>
              <p:cNvSpPr/>
              <p:nvPr/>
            </p:nvSpPr>
            <p:spPr>
              <a:xfrm>
                <a:off x="3321485" y="2963188"/>
                <a:ext cx="2611089" cy="1119834"/>
              </a:xfrm>
              <a:prstGeom prst="roundRect">
                <a:avLst>
                  <a:gd name="adj" fmla="val 7781"/>
                </a:avLst>
              </a:prstGeom>
              <a:solidFill>
                <a:srgbClr val="9E4EC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t"/>
              <a:lstStyle/>
              <a:p>
                <a:pPr lvl="0" algn="ctr">
                  <a:defRPr/>
                </a:pPr>
                <a:r>
                  <a:rPr lang="en-GB" sz="1400" b="1" dirty="0">
                    <a:solidFill>
                      <a:schemeClr val="bg1"/>
                    </a:solidFill>
                  </a:rPr>
                  <a:t>We are one of the largest employers in the region, employing over 12,500 people</a:t>
                </a:r>
              </a:p>
            </p:txBody>
          </p:sp>
        </p:grpSp>
        <p:sp>
          <p:nvSpPr>
            <p:cNvPr id="42" name="TextBox 41"/>
            <p:cNvSpPr txBox="1"/>
            <p:nvPr/>
          </p:nvSpPr>
          <p:spPr>
            <a:xfrm>
              <a:off x="3191409" y="3875268"/>
              <a:ext cx="2772000" cy="428598"/>
            </a:xfrm>
            <a:prstGeom prst="roundRect">
              <a:avLst/>
            </a:prstGeom>
            <a:solidFill>
              <a:schemeClr val="bg1"/>
            </a:solidFill>
            <a:ln w="28575">
              <a:solidFill>
                <a:srgbClr val="1F355F"/>
              </a:solidFill>
            </a:ln>
          </p:spPr>
          <p:txBody>
            <a:bodyPr wrap="square" lIns="72000" tIns="108000" rIns="72000" bIns="108000" rtlCol="0">
              <a:spAutoFit/>
            </a:bodyPr>
            <a:lstStyle/>
            <a:p>
              <a:pPr lvl="0" algn="ctr">
                <a:defRPr/>
              </a:pPr>
              <a:r>
                <a:rPr lang="en-GB" sz="1100" b="1" dirty="0">
                  <a:solidFill>
                    <a:srgbClr val="1F355E"/>
                  </a:solidFill>
                  <a:latin typeface="Arial Black" panose="020B0A04020102020204" pitchFamily="34" charset="0"/>
                  <a:cs typeface="Arial" panose="020B0604020202020204" pitchFamily="34" charset="0"/>
                </a:rPr>
                <a:t>Employer</a:t>
              </a:r>
            </a:p>
          </p:txBody>
        </p:sp>
      </p:grpSp>
      <p:grpSp>
        <p:nvGrpSpPr>
          <p:cNvPr id="45" name="Group 44"/>
          <p:cNvGrpSpPr/>
          <p:nvPr/>
        </p:nvGrpSpPr>
        <p:grpSpPr>
          <a:xfrm>
            <a:off x="6163742" y="2963188"/>
            <a:ext cx="2772000" cy="3758285"/>
            <a:chOff x="6163742" y="2963188"/>
            <a:chExt cx="2772000" cy="3758285"/>
          </a:xfrm>
        </p:grpSpPr>
        <p:grpSp>
          <p:nvGrpSpPr>
            <p:cNvPr id="46" name="Group 45"/>
            <p:cNvGrpSpPr/>
            <p:nvPr/>
          </p:nvGrpSpPr>
          <p:grpSpPr>
            <a:xfrm>
              <a:off x="6244198" y="2963188"/>
              <a:ext cx="2611089" cy="3758285"/>
              <a:chOff x="6293818" y="2963188"/>
              <a:chExt cx="2611089" cy="3758285"/>
            </a:xfrm>
          </p:grpSpPr>
          <p:sp>
            <p:nvSpPr>
              <p:cNvPr id="48" name="Rounded Rectangle 47"/>
              <p:cNvSpPr/>
              <p:nvPr/>
            </p:nvSpPr>
            <p:spPr>
              <a:xfrm>
                <a:off x="6293818" y="4142336"/>
                <a:ext cx="2611089" cy="2579137"/>
              </a:xfrm>
              <a:prstGeom prst="roundRect">
                <a:avLst>
                  <a:gd name="adj" fmla="val 5195"/>
                </a:avLst>
              </a:prstGeom>
              <a:solidFill>
                <a:srgbClr val="CE3636"/>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schemeClr val="bg1"/>
                  </a:solidFill>
                  <a:effectLst/>
                  <a:uLnTx/>
                  <a:uFillTx/>
                  <a:latin typeface="Calibri" panose="020F0502020204030204"/>
                  <a:ea typeface="+mn-ea"/>
                  <a:cs typeface="+mn-cs"/>
                </a:endParaRPr>
              </a:p>
              <a:p>
                <a:pPr marL="171450" lvl="0" indent="-171450">
                  <a:buFont typeface="Arial" panose="020B0604020202020204" pitchFamily="34" charset="0"/>
                  <a:buChar char="•"/>
                  <a:defRPr/>
                </a:pPr>
                <a:r>
                  <a:rPr lang="en-US" sz="1200" dirty="0">
                    <a:solidFill>
                      <a:schemeClr val="bg1"/>
                    </a:solidFill>
                  </a:rPr>
                  <a:t>Adopting and pursuing foundational economy principles in our procurement &amp; commissioning activities</a:t>
                </a:r>
              </a:p>
              <a:p>
                <a:pPr marL="171450" lvl="0" indent="-171450">
                  <a:buFont typeface="Arial" panose="020B0604020202020204" pitchFamily="34" charset="0"/>
                  <a:buChar char="•"/>
                  <a:defRPr/>
                </a:pPr>
                <a:r>
                  <a:rPr lang="en-US" sz="1200" dirty="0">
                    <a:solidFill>
                      <a:schemeClr val="bg1"/>
                    </a:solidFill>
                  </a:rPr>
                  <a:t>Offering apprenticeships to enhance skills &amp; employment for local people</a:t>
                </a:r>
              </a:p>
              <a:p>
                <a:pPr marL="171450" lvl="0" indent="-171450">
                  <a:buFont typeface="Arial" panose="020B0604020202020204" pitchFamily="34" charset="0"/>
                  <a:buChar char="•"/>
                  <a:defRPr/>
                </a:pPr>
                <a:r>
                  <a:rPr lang="en-US" sz="1200" dirty="0" err="1">
                    <a:solidFill>
                      <a:schemeClr val="bg1"/>
                    </a:solidFill>
                  </a:rPr>
                  <a:t>Maximising</a:t>
                </a:r>
                <a:r>
                  <a:rPr lang="en-US" sz="1200" dirty="0">
                    <a:solidFill>
                      <a:schemeClr val="bg1"/>
                    </a:solidFill>
                  </a:rPr>
                  <a:t> our estates for wider community benefit </a:t>
                </a:r>
              </a:p>
              <a:p>
                <a:pPr marL="171450" lvl="0" indent="-171450">
                  <a:buFont typeface="Arial" panose="020B0604020202020204" pitchFamily="34" charset="0"/>
                  <a:buChar char="•"/>
                  <a:defRPr/>
                </a:pPr>
                <a:r>
                  <a:rPr lang="en-US" sz="1200" dirty="0">
                    <a:solidFill>
                      <a:schemeClr val="bg1"/>
                    </a:solidFill>
                  </a:rPr>
                  <a:t>Reducing our environmental impact </a:t>
                </a:r>
                <a:endParaRPr lang="en-GB" sz="1200" dirty="0">
                  <a:solidFill>
                    <a:schemeClr val="bg1"/>
                  </a:solidFill>
                </a:endParaRPr>
              </a:p>
              <a:p>
                <a:pPr marL="171450" lvl="0" indent="-171450">
                  <a:buFont typeface="Arial" panose="020B0604020202020204" pitchFamily="34" charset="0"/>
                  <a:buChar char="•"/>
                  <a:defRPr/>
                </a:pPr>
                <a:r>
                  <a:rPr lang="en-GB" sz="1200" dirty="0">
                    <a:solidFill>
                      <a:schemeClr val="bg1"/>
                    </a:solidFill>
                  </a:rPr>
                  <a:t>Championing &amp; modelling our civic responsibility</a:t>
                </a:r>
              </a:p>
            </p:txBody>
          </p:sp>
          <p:sp>
            <p:nvSpPr>
              <p:cNvPr id="49" name="Rounded Rectangle 48"/>
              <p:cNvSpPr/>
              <p:nvPr/>
            </p:nvSpPr>
            <p:spPr>
              <a:xfrm>
                <a:off x="6293818" y="2963188"/>
                <a:ext cx="2611089" cy="1119834"/>
              </a:xfrm>
              <a:prstGeom prst="roundRect">
                <a:avLst>
                  <a:gd name="adj" fmla="val 7781"/>
                </a:avLst>
              </a:prstGeom>
              <a:solidFill>
                <a:srgbClr val="CE3636"/>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t"/>
              <a:lstStyle/>
              <a:p>
                <a:pPr lvl="0" algn="ctr">
                  <a:defRPr/>
                </a:pPr>
                <a:r>
                  <a:rPr lang="en-GB" sz="1400" b="1" dirty="0">
                    <a:solidFill>
                      <a:schemeClr val="bg1"/>
                    </a:solidFill>
                  </a:rPr>
                  <a:t>We are an anchor institution whose long-term sustainability is tied to the wellbeing of our population</a:t>
                </a:r>
              </a:p>
            </p:txBody>
          </p:sp>
        </p:grpSp>
        <p:sp>
          <p:nvSpPr>
            <p:cNvPr id="47" name="TextBox 46"/>
            <p:cNvSpPr txBox="1"/>
            <p:nvPr/>
          </p:nvSpPr>
          <p:spPr>
            <a:xfrm>
              <a:off x="6163742" y="3875268"/>
              <a:ext cx="2772000" cy="428598"/>
            </a:xfrm>
            <a:prstGeom prst="roundRect">
              <a:avLst/>
            </a:prstGeom>
            <a:solidFill>
              <a:schemeClr val="bg1"/>
            </a:solidFill>
            <a:ln w="28575">
              <a:solidFill>
                <a:srgbClr val="1F355F"/>
              </a:solidFill>
            </a:ln>
          </p:spPr>
          <p:txBody>
            <a:bodyPr wrap="square" lIns="72000" tIns="108000" rIns="72000" bIns="108000" rtlCol="0">
              <a:spAutoFit/>
            </a:bodyPr>
            <a:lstStyle/>
            <a:p>
              <a:pPr lvl="0" algn="ctr">
                <a:defRPr/>
              </a:pPr>
              <a:r>
                <a:rPr lang="en-GB" sz="1100" b="1" dirty="0">
                  <a:solidFill>
                    <a:srgbClr val="1F355E"/>
                  </a:solidFill>
                  <a:latin typeface="Arial Black" panose="020B0A04020102020204" pitchFamily="34" charset="0"/>
                  <a:cs typeface="Arial" panose="020B0604020202020204" pitchFamily="34" charset="0"/>
                </a:rPr>
                <a:t>Anchor Institution</a:t>
              </a:r>
            </a:p>
          </p:txBody>
        </p:sp>
      </p:grpSp>
      <p:grpSp>
        <p:nvGrpSpPr>
          <p:cNvPr id="50" name="Group 49"/>
          <p:cNvGrpSpPr/>
          <p:nvPr/>
        </p:nvGrpSpPr>
        <p:grpSpPr>
          <a:xfrm>
            <a:off x="9136074" y="2963188"/>
            <a:ext cx="2772000" cy="3758285"/>
            <a:chOff x="9136074" y="2963188"/>
            <a:chExt cx="2772000" cy="3758285"/>
          </a:xfrm>
        </p:grpSpPr>
        <p:grpSp>
          <p:nvGrpSpPr>
            <p:cNvPr id="51" name="Group 50"/>
            <p:cNvGrpSpPr/>
            <p:nvPr/>
          </p:nvGrpSpPr>
          <p:grpSpPr>
            <a:xfrm>
              <a:off x="9216530" y="2963188"/>
              <a:ext cx="2611089" cy="3758285"/>
              <a:chOff x="9266150" y="2963188"/>
              <a:chExt cx="2611089" cy="3758285"/>
            </a:xfrm>
          </p:grpSpPr>
          <p:sp>
            <p:nvSpPr>
              <p:cNvPr id="53" name="Rounded Rectangle 52"/>
              <p:cNvSpPr/>
              <p:nvPr/>
            </p:nvSpPr>
            <p:spPr>
              <a:xfrm>
                <a:off x="9266150" y="4142336"/>
                <a:ext cx="2611089" cy="2579137"/>
              </a:xfrm>
              <a:prstGeom prst="roundRect">
                <a:avLst>
                  <a:gd name="adj" fmla="val 5195"/>
                </a:avLst>
              </a:prstGeom>
              <a:solidFill>
                <a:srgbClr val="FFD55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schemeClr val="bg1"/>
                  </a:solidFill>
                  <a:effectLst/>
                  <a:uLnTx/>
                  <a:uFillTx/>
                  <a:latin typeface="Calibri" panose="020F0502020204030204"/>
                  <a:ea typeface="+mn-ea"/>
                  <a:cs typeface="+mn-cs"/>
                </a:endParaRPr>
              </a:p>
              <a:p>
                <a:pPr marL="171450" lvl="0" indent="-171450">
                  <a:buFont typeface="Arial" panose="020B0604020202020204" pitchFamily="34" charset="0"/>
                  <a:buChar char="•"/>
                  <a:defRPr/>
                </a:pPr>
                <a:r>
                  <a:rPr lang="en-US" sz="1200" dirty="0">
                    <a:solidFill>
                      <a:schemeClr val="bg1"/>
                    </a:solidFill>
                  </a:rPr>
                  <a:t>Proactively involved in partnerships that act to address the social determinants of health e.g., poor housing, isolation, lack of green space, unsafe roads etc. </a:t>
                </a:r>
              </a:p>
              <a:p>
                <a:pPr marL="171450" lvl="0" indent="-171450">
                  <a:buFont typeface="Arial" panose="020B0604020202020204" pitchFamily="34" charset="0"/>
                  <a:buChar char="•"/>
                  <a:defRPr/>
                </a:pPr>
                <a:r>
                  <a:rPr lang="en-US" sz="1200" dirty="0">
                    <a:solidFill>
                      <a:schemeClr val="bg1"/>
                    </a:solidFill>
                  </a:rPr>
                  <a:t>Place based working &amp; joint investment in prevention</a:t>
                </a:r>
              </a:p>
              <a:p>
                <a:pPr marL="171450" lvl="0" indent="-171450">
                  <a:buFont typeface="Arial" panose="020B0604020202020204" pitchFamily="34" charset="0"/>
                  <a:buChar char="•"/>
                  <a:defRPr/>
                </a:pPr>
                <a:r>
                  <a:rPr lang="en-US" sz="1200" dirty="0">
                    <a:solidFill>
                      <a:schemeClr val="bg1"/>
                    </a:solidFill>
                  </a:rPr>
                  <a:t>Collaboration and shared community-led action</a:t>
                </a:r>
              </a:p>
              <a:p>
                <a:pPr marL="171450" lvl="0" indent="-171450">
                  <a:buFont typeface="Arial" panose="020B0604020202020204" pitchFamily="34" charset="0"/>
                  <a:buChar char="•"/>
                  <a:defRPr/>
                </a:pPr>
                <a:r>
                  <a:rPr lang="en-US" sz="1200" dirty="0">
                    <a:solidFill>
                      <a:schemeClr val="bg1"/>
                    </a:solidFill>
                  </a:rPr>
                  <a:t>Regularly listening to our patients / communities</a:t>
                </a:r>
              </a:p>
            </p:txBody>
          </p:sp>
          <p:sp>
            <p:nvSpPr>
              <p:cNvPr id="54" name="Rounded Rectangle 53"/>
              <p:cNvSpPr/>
              <p:nvPr/>
            </p:nvSpPr>
            <p:spPr>
              <a:xfrm>
                <a:off x="9266150" y="2963188"/>
                <a:ext cx="2611089" cy="1119834"/>
              </a:xfrm>
              <a:prstGeom prst="roundRect">
                <a:avLst>
                  <a:gd name="adj" fmla="val 7781"/>
                </a:avLst>
              </a:prstGeom>
              <a:solidFill>
                <a:srgbClr val="FFD55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t"/>
              <a:lstStyle/>
              <a:p>
                <a:pPr lvl="0" algn="ctr">
                  <a:defRPr/>
                </a:pPr>
                <a:r>
                  <a:rPr lang="en-GB" sz="1400" b="1" dirty="0">
                    <a:solidFill>
                      <a:schemeClr val="bg1"/>
                    </a:solidFill>
                  </a:rPr>
                  <a:t>We can only make a difference by working with and through others including our communities</a:t>
                </a:r>
              </a:p>
            </p:txBody>
          </p:sp>
        </p:grpSp>
        <p:sp>
          <p:nvSpPr>
            <p:cNvPr id="52" name="TextBox 51"/>
            <p:cNvSpPr txBox="1"/>
            <p:nvPr/>
          </p:nvSpPr>
          <p:spPr>
            <a:xfrm>
              <a:off x="9136074" y="3875268"/>
              <a:ext cx="2772000" cy="428598"/>
            </a:xfrm>
            <a:prstGeom prst="roundRect">
              <a:avLst/>
            </a:prstGeom>
            <a:solidFill>
              <a:schemeClr val="bg1"/>
            </a:solidFill>
            <a:ln w="28575">
              <a:solidFill>
                <a:srgbClr val="1F355F"/>
              </a:solidFill>
            </a:ln>
          </p:spPr>
          <p:txBody>
            <a:bodyPr wrap="square" lIns="72000" tIns="108000" rIns="72000" bIns="108000" rtlCol="0">
              <a:spAutoFit/>
            </a:bodyPr>
            <a:lstStyle/>
            <a:p>
              <a:pPr lvl="0" algn="ctr">
                <a:defRPr/>
              </a:pPr>
              <a:r>
                <a:rPr lang="en-GB" sz="1100" b="1" dirty="0">
                  <a:solidFill>
                    <a:srgbClr val="1F355E"/>
                  </a:solidFill>
                  <a:latin typeface="Arial Black" panose="020B0A04020102020204" pitchFamily="34" charset="0"/>
                  <a:cs typeface="Arial" panose="020B0604020202020204" pitchFamily="34" charset="0"/>
                </a:rPr>
                <a:t>Productive Partnerships</a:t>
              </a:r>
            </a:p>
          </p:txBody>
        </p:sp>
      </p:grpSp>
      <p:sp>
        <p:nvSpPr>
          <p:cNvPr id="3" name="Slide Number Placeholder 3">
            <a:extLst>
              <a:ext uri="{FF2B5EF4-FFF2-40B4-BE49-F238E27FC236}">
                <a16:creationId xmlns:a16="http://schemas.microsoft.com/office/drawing/2014/main" id="{40F7B4D4-A265-05F7-A563-BFFFD9F9C6B0}"/>
              </a:ext>
            </a:extLst>
          </p:cNvPr>
          <p:cNvSpPr txBox="1">
            <a:spLocks/>
          </p:cNvSpPr>
          <p:nvPr/>
        </p:nvSpPr>
        <p:spPr>
          <a:xfrm>
            <a:off x="8891388" y="644135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C4BBEA-D2AF-4620-ADEB-12EADF4A9185}" type="slidenum">
              <a:rPr lang="en-GB" smtClean="0">
                <a:solidFill>
                  <a:schemeClr val="bg1">
                    <a:lumMod val="75000"/>
                  </a:schemeClr>
                </a:solidFill>
              </a:rPr>
              <a:pPr/>
              <a:t>14</a:t>
            </a:fld>
            <a:endParaRPr lang="en-GB" dirty="0">
              <a:solidFill>
                <a:schemeClr val="bg1">
                  <a:lumMod val="75000"/>
                </a:schemeClr>
              </a:solidFill>
            </a:endParaRPr>
          </a:p>
        </p:txBody>
      </p:sp>
    </p:spTree>
    <p:extLst>
      <p:ext uri="{BB962C8B-B14F-4D97-AF65-F5344CB8AC3E}">
        <p14:creationId xmlns:p14="http://schemas.microsoft.com/office/powerpoint/2010/main" val="33798195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289096" y="4776478"/>
            <a:ext cx="11470609" cy="10187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3568AC00-F2D2-B60D-B704-E280C4A882CC}"/>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Value &amp; Sustainability</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18" name="TextBox 17">
            <a:extLst>
              <a:ext uri="{FF2B5EF4-FFF2-40B4-BE49-F238E27FC236}">
                <a16:creationId xmlns:a16="http://schemas.microsoft.com/office/drawing/2014/main" id="{921C7E4C-8911-1D38-7B79-4DE1AB653339}"/>
              </a:ext>
            </a:extLst>
          </p:cNvPr>
          <p:cNvSpPr txBox="1"/>
          <p:nvPr/>
        </p:nvSpPr>
        <p:spPr>
          <a:xfrm>
            <a:off x="150921" y="455584"/>
            <a:ext cx="11879407" cy="276999"/>
          </a:xfrm>
          <a:prstGeom prst="rect">
            <a:avLst/>
          </a:prstGeom>
          <a:noFill/>
        </p:spPr>
        <p:txBody>
          <a:bodyPr wrap="square" rtlCol="0">
            <a:spAutoFit/>
          </a:bodyPr>
          <a:lstStyle/>
          <a:p>
            <a:r>
              <a:rPr lang="en-GB" sz="1200" dirty="0"/>
              <a:t>The Plan has been informed by the five thematic Workstreams of the Value &amp; Sustainability Board and we will be maximising key opportunities in 2024/25.</a:t>
            </a:r>
            <a:endParaRPr lang="en-GB" dirty="0"/>
          </a:p>
        </p:txBody>
      </p:sp>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sp>
        <p:nvSpPr>
          <p:cNvPr id="5" name="Slide Number Placeholder 4"/>
          <p:cNvSpPr>
            <a:spLocks noGrp="1"/>
          </p:cNvSpPr>
          <p:nvPr>
            <p:ph type="sldNum" sz="quarter" idx="12"/>
          </p:nvPr>
        </p:nvSpPr>
        <p:spPr/>
        <p:txBody>
          <a:bodyPr/>
          <a:lstStyle/>
          <a:p>
            <a:fld id="{2FC4BBEA-D2AF-4620-ADEB-12EADF4A9185}" type="slidenum">
              <a:rPr lang="en-GB" smtClean="0">
                <a:solidFill>
                  <a:schemeClr val="bg1">
                    <a:lumMod val="75000"/>
                  </a:schemeClr>
                </a:solidFill>
              </a:rPr>
              <a:t>15</a:t>
            </a:fld>
            <a:endParaRPr lang="en-GB" dirty="0">
              <a:solidFill>
                <a:schemeClr val="bg1">
                  <a:lumMod val="75000"/>
                </a:schemeClr>
              </a:solidFill>
            </a:endParaRPr>
          </a:p>
        </p:txBody>
      </p:sp>
      <p:sp>
        <p:nvSpPr>
          <p:cNvPr id="11" name="Rectangle 10"/>
          <p:cNvSpPr/>
          <p:nvPr/>
        </p:nvSpPr>
        <p:spPr>
          <a:xfrm>
            <a:off x="250675" y="4539700"/>
            <a:ext cx="11789259" cy="261610"/>
          </a:xfrm>
          <a:prstGeom prst="rect">
            <a:avLst/>
          </a:prstGeom>
        </p:spPr>
        <p:txBody>
          <a:bodyPr wrap="square">
            <a:spAutoFit/>
          </a:bodyPr>
          <a:lstStyle/>
          <a:p>
            <a:pPr lvl="0">
              <a:defRPr/>
            </a:pPr>
            <a:r>
              <a:rPr lang="en-GB" sz="1100" b="1" dirty="0">
                <a:solidFill>
                  <a:srgbClr val="1F355E"/>
                </a:solidFill>
                <a:latin typeface="Arial Black" panose="020B0A04020102020204" pitchFamily="34" charset="0"/>
                <a:cs typeface="Arial" panose="020B0604020202020204" pitchFamily="34" charset="0"/>
              </a:rPr>
              <a:t>Procurement</a:t>
            </a:r>
          </a:p>
        </p:txBody>
      </p:sp>
      <p:sp>
        <p:nvSpPr>
          <p:cNvPr id="12" name="Rectangle 11"/>
          <p:cNvSpPr/>
          <p:nvPr/>
        </p:nvSpPr>
        <p:spPr>
          <a:xfrm>
            <a:off x="209749" y="5891324"/>
            <a:ext cx="11600907" cy="646331"/>
          </a:xfrm>
          <a:prstGeom prst="rect">
            <a:avLst/>
          </a:prstGeom>
        </p:spPr>
        <p:txBody>
          <a:bodyPr wrap="square">
            <a:spAutoFit/>
          </a:bodyPr>
          <a:lstStyle/>
          <a:p>
            <a:pPr lvl="0" algn="just">
              <a:defRPr/>
            </a:pPr>
            <a:r>
              <a:rPr lang="en-GB" sz="1200" dirty="0"/>
              <a:t>SBUHB recognises that there is substantial opportunity across the system to deliver financial improvements and maximise the benefit and use of resources we therefore commits to constructive interaction with the Value &amp; Sustainability Board workstreams and will work together with our partners and colleagues to ensure that, where appropriate, additional pace and development is progressed. </a:t>
            </a:r>
          </a:p>
        </p:txBody>
      </p:sp>
      <p:pic>
        <p:nvPicPr>
          <p:cNvPr id="1026" name="Picture 2" descr="https://cdn.hubblecontent.osi.office.net/m365content/publish/f8ae2eb6-416d-4326-841e-bf9e89290aea/thumbnails/large.jpg?file=1572934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901" y="14379813"/>
            <a:ext cx="2571750" cy="1714500"/>
          </a:xfrm>
          <a:prstGeom prst="rect">
            <a:avLst/>
          </a:prstGeom>
          <a:noFill/>
          <a:extLst>
            <a:ext uri="{909E8E84-426E-40DD-AFC4-6F175D3DCCD1}">
              <a14:hiddenFill xmlns:a14="http://schemas.microsoft.com/office/drawing/2010/main">
                <a:solidFill>
                  <a:srgbClr val="FFFFFF"/>
                </a:solidFill>
              </a14:hiddenFill>
            </a:ext>
          </a:extLst>
        </p:spPr>
      </p:pic>
      <p:sp>
        <p:nvSpPr>
          <p:cNvPr id="22" name="AutoShape 8" descr="blob:https://nhswales365.sharepoint.com/0d9c7093-aebf-48f2-88fc-9caa34ff9c8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6" name="Picture 12" descr="https://media.akamai.odsp.cdn.office.net/ukwest1-mediap.svc.ms/transform/thumbnail?provider=url&amp;inputFormat=jpg&amp;docid=https%3A%2F%2Fcdn.hubblecontent.osi.office.net%2Fm365content%2Fpublish%2F7e0d70e9-8434-4ace-9f48-a6449f824790%2F889454522.jpg&amp;w=400"/>
          <p:cNvPicPr>
            <a:picLocks noChangeAspect="1" noChangeArrowheads="1"/>
          </p:cNvPicPr>
          <p:nvPr/>
        </p:nvPicPr>
        <p:blipFill rotWithShape="1">
          <a:blip r:embed="rId4">
            <a:extLst>
              <a:ext uri="{28A0092B-C50C-407E-A947-70E740481C1C}">
                <a14:useLocalDpi xmlns:a14="http://schemas.microsoft.com/office/drawing/2010/main" val="0"/>
              </a:ext>
            </a:extLst>
          </a:blip>
          <a:srcRect l="29894" t="17290" r="27436" b="19515"/>
          <a:stretch/>
        </p:blipFill>
        <p:spPr bwMode="auto">
          <a:xfrm>
            <a:off x="286709" y="4774982"/>
            <a:ext cx="709201" cy="998498"/>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a:xfrm>
            <a:off x="241069" y="1015158"/>
            <a:ext cx="5241902" cy="169142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8" name="Picture 4" descr="A close up image of an older patient"/>
          <p:cNvPicPr>
            <a:picLocks noChangeAspect="1" noChangeArrowheads="1"/>
          </p:cNvPicPr>
          <p:nvPr/>
        </p:nvPicPr>
        <p:blipFill rotWithShape="1">
          <a:blip r:embed="rId5">
            <a:extLst>
              <a:ext uri="{28A0092B-C50C-407E-A947-70E740481C1C}">
                <a14:useLocalDpi xmlns:a14="http://schemas.microsoft.com/office/drawing/2010/main" val="0"/>
              </a:ext>
            </a:extLst>
          </a:blip>
          <a:srcRect l="42839" t="4102" r="40033" b="5063"/>
          <a:stretch/>
        </p:blipFill>
        <p:spPr bwMode="auto">
          <a:xfrm>
            <a:off x="247595" y="1003578"/>
            <a:ext cx="685723" cy="1716911"/>
          </a:xfrm>
          <a:prstGeom prst="rect">
            <a:avLst/>
          </a:prstGeom>
          <a:solidFill>
            <a:schemeClr val="bg1">
              <a:alpha val="49000"/>
            </a:schemeClr>
          </a:solidFill>
        </p:spPr>
      </p:pic>
      <p:sp>
        <p:nvSpPr>
          <p:cNvPr id="7" name="Rectangle 6"/>
          <p:cNvSpPr/>
          <p:nvPr/>
        </p:nvSpPr>
        <p:spPr>
          <a:xfrm>
            <a:off x="209749" y="774892"/>
            <a:ext cx="5378706" cy="261610"/>
          </a:xfrm>
          <a:prstGeom prst="rect">
            <a:avLst/>
          </a:prstGeom>
        </p:spPr>
        <p:txBody>
          <a:bodyPr wrap="square">
            <a:spAutoFit/>
          </a:bodyPr>
          <a:lstStyle/>
          <a:p>
            <a:pPr lvl="0">
              <a:defRPr/>
            </a:pPr>
            <a:r>
              <a:rPr lang="en-GB" sz="1100" b="1" dirty="0">
                <a:solidFill>
                  <a:srgbClr val="1F355E"/>
                </a:solidFill>
                <a:latin typeface="Arial Black" panose="020B0A04020102020204" pitchFamily="34" charset="0"/>
                <a:cs typeface="Arial" panose="020B0604020202020204" pitchFamily="34" charset="0"/>
              </a:rPr>
              <a:t>Continuing Healthcare / Funded Nursing Care (CHC / FNC)</a:t>
            </a:r>
          </a:p>
        </p:txBody>
      </p:sp>
      <p:sp>
        <p:nvSpPr>
          <p:cNvPr id="25" name="Rectangle 24"/>
          <p:cNvSpPr/>
          <p:nvPr/>
        </p:nvSpPr>
        <p:spPr>
          <a:xfrm>
            <a:off x="-3261" y="997896"/>
            <a:ext cx="5567064" cy="1384995"/>
          </a:xfrm>
          <a:prstGeom prst="rect">
            <a:avLst/>
          </a:prstGeom>
        </p:spPr>
        <p:txBody>
          <a:bodyPr wrap="square" anchor="ctr">
            <a:spAutoFit/>
          </a:bodyPr>
          <a:lstStyle/>
          <a:p>
            <a:pPr marL="1085850" lvl="2" indent="-171450">
              <a:buFont typeface="Arial" panose="020B0604020202020204" pitchFamily="34" charset="0"/>
              <a:buChar char="•"/>
              <a:defRPr/>
            </a:pPr>
            <a:r>
              <a:rPr lang="en-GB" sz="1200" dirty="0">
                <a:cs typeface="Arial" panose="020B0604020202020204" pitchFamily="34" charset="0"/>
              </a:rPr>
              <a:t>We are fully engaged with NCCU to review and identify high-cost cases; working towards reducing our Health Board expenditure.</a:t>
            </a:r>
          </a:p>
          <a:p>
            <a:pPr marL="1085850" lvl="2" indent="-171450">
              <a:buFont typeface="Arial" panose="020B0604020202020204" pitchFamily="34" charset="0"/>
              <a:buChar char="•"/>
              <a:defRPr/>
            </a:pPr>
            <a:r>
              <a:rPr lang="en-GB" sz="1200" dirty="0">
                <a:cs typeface="Arial" panose="020B0604020202020204" pitchFamily="34" charset="0"/>
              </a:rPr>
              <a:t>We are working with colleagues to ensure that all identified cases are fully assessed in a timely manner and delivered where appropriate.</a:t>
            </a:r>
          </a:p>
          <a:p>
            <a:pPr marL="1085850" lvl="2" indent="-171450">
              <a:buFont typeface="Arial" panose="020B0604020202020204" pitchFamily="34" charset="0"/>
              <a:buChar char="•"/>
              <a:defRPr/>
            </a:pPr>
            <a:r>
              <a:rPr lang="en-GB" sz="1200" dirty="0">
                <a:cs typeface="Arial" panose="020B0604020202020204" pitchFamily="34" charset="0"/>
              </a:rPr>
              <a:t>We are supportive of an All-Wales approach to assessment of lower-cost/higher volume cases to ensure maximum delivery of all opportunities to NHS Wales and SBUHB. </a:t>
            </a:r>
          </a:p>
        </p:txBody>
      </p:sp>
      <p:grpSp>
        <p:nvGrpSpPr>
          <p:cNvPr id="36" name="Group 35"/>
          <p:cNvGrpSpPr/>
          <p:nvPr/>
        </p:nvGrpSpPr>
        <p:grpSpPr>
          <a:xfrm>
            <a:off x="245455" y="2783059"/>
            <a:ext cx="5484566" cy="1730113"/>
            <a:chOff x="256195" y="2561456"/>
            <a:chExt cx="5484566" cy="1730113"/>
          </a:xfrm>
        </p:grpSpPr>
        <p:sp>
          <p:nvSpPr>
            <p:cNvPr id="35" name="Rectangle 34"/>
            <p:cNvSpPr/>
            <p:nvPr/>
          </p:nvSpPr>
          <p:spPr>
            <a:xfrm>
              <a:off x="283478" y="2769586"/>
              <a:ext cx="5236093" cy="14548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56195" y="2561456"/>
              <a:ext cx="5484566" cy="261610"/>
            </a:xfrm>
            <a:prstGeom prst="rect">
              <a:avLst/>
            </a:prstGeom>
          </p:spPr>
          <p:txBody>
            <a:bodyPr wrap="square">
              <a:spAutoFit/>
            </a:bodyPr>
            <a:lstStyle/>
            <a:p>
              <a:r>
                <a:rPr lang="en-GB" sz="1100" b="1" dirty="0">
                  <a:solidFill>
                    <a:srgbClr val="1F355E"/>
                  </a:solidFill>
                  <a:latin typeface="Arial Black" panose="020B0A04020102020204" pitchFamily="34" charset="0"/>
                  <a:cs typeface="Arial" panose="020B0604020202020204" pitchFamily="34" charset="0"/>
                </a:rPr>
                <a:t>Medicines Management</a:t>
              </a:r>
            </a:p>
          </p:txBody>
        </p:sp>
        <p:pic>
          <p:nvPicPr>
            <p:cNvPr id="1030" name="Picture 6" descr="https://cdn.hubblecontent.osi.office.net/m365content/publish/f8ae2eb6-416d-4326-841e-bf9e89290aea/thumbnails/large.jpg?file=157293417.jpg"/>
            <p:cNvPicPr>
              <a:picLocks noChangeAspect="1" noChangeArrowheads="1"/>
            </p:cNvPicPr>
            <p:nvPr/>
          </p:nvPicPr>
          <p:blipFill rotWithShape="1">
            <a:blip r:embed="rId3">
              <a:extLst>
                <a:ext uri="{28A0092B-C50C-407E-A947-70E740481C1C}">
                  <a14:useLocalDpi xmlns:a14="http://schemas.microsoft.com/office/drawing/2010/main" val="0"/>
                </a:ext>
              </a:extLst>
            </a:blip>
            <a:srcRect l="7297" t="1" r="55658" b="3319"/>
            <a:stretch/>
          </p:blipFill>
          <p:spPr bwMode="auto">
            <a:xfrm>
              <a:off x="282681" y="2772985"/>
              <a:ext cx="709200" cy="1451433"/>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p:cNvSpPr/>
            <p:nvPr/>
          </p:nvSpPr>
          <p:spPr>
            <a:xfrm>
              <a:off x="480882" y="2721909"/>
              <a:ext cx="5133524" cy="1569660"/>
            </a:xfrm>
            <a:prstGeom prst="rect">
              <a:avLst/>
            </a:prstGeom>
          </p:spPr>
          <p:txBody>
            <a:bodyPr wrap="square">
              <a:spAutoFit/>
            </a:bodyPr>
            <a:lstStyle/>
            <a:p>
              <a:pPr marL="628650" lvl="1" indent="-171450">
                <a:buFont typeface="Arial" panose="020B0604020202020204" pitchFamily="34" charset="0"/>
                <a:buChar char="•"/>
              </a:pPr>
              <a:r>
                <a:rPr lang="en-GB" sz="1200" dirty="0"/>
                <a:t>SBUHB is dedicated to reducing waste, wherever possible, and this forms part of the work we are undertaking within our </a:t>
              </a:r>
              <a:r>
                <a:rPr lang="en-GB" sz="1200" b="1" i="1" dirty="0"/>
                <a:t>Climate Action Plan </a:t>
              </a:r>
              <a:r>
                <a:rPr lang="en-GB" sz="1200" dirty="0"/>
                <a:t>as well as more local schemes being piloted within the HB. </a:t>
              </a:r>
            </a:p>
            <a:p>
              <a:pPr marL="628650" lvl="1" indent="-171450">
                <a:buFont typeface="Arial" panose="020B0604020202020204" pitchFamily="34" charset="0"/>
                <a:buChar char="•"/>
                <a:defRPr/>
              </a:pPr>
              <a:r>
                <a:rPr lang="en-GB" sz="1200" dirty="0"/>
                <a:t>We are engaged with the Medicines Management group to review data and identify opportunities for improvement and alignment to Once for Wales. </a:t>
              </a:r>
            </a:p>
            <a:p>
              <a:pPr marL="628650" lvl="1" indent="-171450">
                <a:buFont typeface="Arial" panose="020B0604020202020204" pitchFamily="34" charset="0"/>
                <a:buChar char="•"/>
              </a:pPr>
              <a:r>
                <a:rPr lang="en-GB" sz="1200" dirty="0"/>
                <a:t>SBUHB will work with partners and colleagues to review the impact monitoring and progress work as required within this area. </a:t>
              </a:r>
            </a:p>
          </p:txBody>
        </p:sp>
      </p:grpSp>
      <p:sp>
        <p:nvSpPr>
          <p:cNvPr id="28" name="Rectangle 27"/>
          <p:cNvSpPr/>
          <p:nvPr/>
        </p:nvSpPr>
        <p:spPr>
          <a:xfrm>
            <a:off x="459616" y="4790924"/>
            <a:ext cx="11300089" cy="1015663"/>
          </a:xfrm>
          <a:prstGeom prst="rect">
            <a:avLst/>
          </a:prstGeom>
        </p:spPr>
        <p:txBody>
          <a:bodyPr wrap="square">
            <a:spAutoFit/>
          </a:bodyPr>
          <a:lstStyle/>
          <a:p>
            <a:pPr marL="628650" lvl="1" indent="-171450" algn="just">
              <a:buFont typeface="Arial" panose="020B0604020202020204" pitchFamily="34" charset="0"/>
              <a:buChar char="•"/>
              <a:defRPr/>
            </a:pPr>
            <a:r>
              <a:rPr lang="en-GB" sz="1200" dirty="0">
                <a:cs typeface="Arial" panose="020B0604020202020204" pitchFamily="34" charset="0"/>
              </a:rPr>
              <a:t>SBUHB is committed to increasing the level of identified savings through our procurement processes. We are engaged fully with our local Procurement team, as well as the wider NWSSP Procurement team, to ensure we adopt cost-effective purchasing. </a:t>
            </a:r>
          </a:p>
          <a:p>
            <a:pPr marL="628650" lvl="1" indent="-171450" algn="just">
              <a:buFont typeface="Arial" panose="020B0604020202020204" pitchFamily="34" charset="0"/>
              <a:buChar char="•"/>
              <a:defRPr/>
            </a:pPr>
            <a:r>
              <a:rPr lang="en-GB" sz="1200" dirty="0">
                <a:cs typeface="Arial" panose="020B0604020202020204" pitchFamily="34" charset="0"/>
              </a:rPr>
              <a:t>Our </a:t>
            </a:r>
            <a:r>
              <a:rPr lang="en-GB" sz="1200" b="1" i="1" dirty="0">
                <a:cs typeface="Arial" panose="020B0604020202020204" pitchFamily="34" charset="0"/>
              </a:rPr>
              <a:t>Climate Action Plan </a:t>
            </a:r>
            <a:r>
              <a:rPr lang="en-GB" sz="1200" b="1" dirty="0">
                <a:cs typeface="Arial" panose="020B0604020202020204" pitchFamily="34" charset="0"/>
              </a:rPr>
              <a:t>(Annex 3)</a:t>
            </a:r>
            <a:r>
              <a:rPr lang="en-GB" sz="1200" b="1" i="1" dirty="0">
                <a:cs typeface="Arial" panose="020B0604020202020204" pitchFamily="34" charset="0"/>
              </a:rPr>
              <a:t> </a:t>
            </a:r>
            <a:r>
              <a:rPr lang="en-GB" sz="1200" dirty="0">
                <a:cs typeface="Arial" panose="020B0604020202020204" pitchFamily="34" charset="0"/>
              </a:rPr>
              <a:t>includes a number of in-year milestones to support sustainable procurement and our </a:t>
            </a:r>
            <a:r>
              <a:rPr lang="en-GB" sz="1200" b="1" dirty="0">
                <a:cs typeface="Arial" panose="020B0604020202020204" pitchFamily="34" charset="0"/>
              </a:rPr>
              <a:t>Sustainable Swansea Bay Steering Group </a:t>
            </a:r>
            <a:r>
              <a:rPr lang="en-GB" sz="1200" dirty="0">
                <a:cs typeface="Arial" panose="020B0604020202020204" pitchFamily="34" charset="0"/>
              </a:rPr>
              <a:t>continues to work with colleagues and partners to ensure that we consider all procurement from a sustainability and cost-saving perspective. </a:t>
            </a:r>
          </a:p>
          <a:p>
            <a:pPr marL="628650" lvl="1" indent="-171450" algn="just">
              <a:buFont typeface="Arial" panose="020B0604020202020204" pitchFamily="34" charset="0"/>
              <a:buChar char="•"/>
              <a:defRPr/>
            </a:pPr>
            <a:r>
              <a:rPr lang="en-GB" sz="1200" dirty="0">
                <a:cs typeface="Arial" panose="020B0604020202020204" pitchFamily="34" charset="0"/>
              </a:rPr>
              <a:t>SBUHB remains committed to engaging with our clinical leads and colleagues to support the identification and delivery of procurement savings.</a:t>
            </a:r>
          </a:p>
        </p:txBody>
      </p:sp>
      <p:grpSp>
        <p:nvGrpSpPr>
          <p:cNvPr id="39" name="Group 38"/>
          <p:cNvGrpSpPr/>
          <p:nvPr/>
        </p:nvGrpSpPr>
        <p:grpSpPr>
          <a:xfrm>
            <a:off x="5581643" y="2875887"/>
            <a:ext cx="6199329" cy="1730918"/>
            <a:chOff x="5581643" y="2875887"/>
            <a:chExt cx="6199329" cy="1730918"/>
          </a:xfrm>
        </p:grpSpPr>
        <p:sp>
          <p:nvSpPr>
            <p:cNvPr id="38" name="Rectangle 37"/>
            <p:cNvSpPr/>
            <p:nvPr/>
          </p:nvSpPr>
          <p:spPr>
            <a:xfrm>
              <a:off x="5629358" y="3111410"/>
              <a:ext cx="6151613" cy="146966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5581643" y="2875887"/>
              <a:ext cx="6181194" cy="261610"/>
            </a:xfrm>
            <a:prstGeom prst="rect">
              <a:avLst/>
            </a:prstGeom>
          </p:spPr>
          <p:txBody>
            <a:bodyPr wrap="square">
              <a:spAutoFit/>
            </a:bodyPr>
            <a:lstStyle/>
            <a:p>
              <a:r>
                <a:rPr lang="en-GB" sz="1100" b="1" dirty="0">
                  <a:solidFill>
                    <a:srgbClr val="1F355E"/>
                  </a:solidFill>
                  <a:latin typeface="Arial Black" panose="020B0A04020102020204" pitchFamily="34" charset="0"/>
                  <a:cs typeface="Arial" panose="020B0604020202020204" pitchFamily="34" charset="0"/>
                </a:rPr>
                <a:t>Workforce</a:t>
              </a:r>
            </a:p>
          </p:txBody>
        </p:sp>
        <p:pic>
          <p:nvPicPr>
            <p:cNvPr id="24" name="Picture 23"/>
            <p:cNvPicPr>
              <a:picLocks noChangeAspect="1"/>
            </p:cNvPicPr>
            <p:nvPr/>
          </p:nvPicPr>
          <p:blipFill rotWithShape="1">
            <a:blip r:embed="rId6"/>
            <a:srcRect l="14148" t="7545" r="22326" b="28929"/>
            <a:stretch/>
          </p:blipFill>
          <p:spPr>
            <a:xfrm>
              <a:off x="5629359" y="3111410"/>
              <a:ext cx="709200" cy="1469667"/>
            </a:xfrm>
            <a:prstGeom prst="rect">
              <a:avLst/>
            </a:prstGeom>
          </p:spPr>
        </p:pic>
        <p:sp>
          <p:nvSpPr>
            <p:cNvPr id="29" name="Rectangle 28"/>
            <p:cNvSpPr/>
            <p:nvPr/>
          </p:nvSpPr>
          <p:spPr>
            <a:xfrm>
              <a:off x="5848361" y="3037145"/>
              <a:ext cx="5932611" cy="1569660"/>
            </a:xfrm>
            <a:prstGeom prst="rect">
              <a:avLst/>
            </a:prstGeom>
          </p:spPr>
          <p:txBody>
            <a:bodyPr wrap="square">
              <a:spAutoFit/>
            </a:bodyPr>
            <a:lstStyle/>
            <a:p>
              <a:pPr marL="628650" lvl="1" indent="-171450" algn="just">
                <a:buFont typeface="Arial" panose="020B0604020202020204" pitchFamily="34" charset="0"/>
                <a:buChar char="•"/>
              </a:pPr>
              <a:r>
                <a:rPr lang="en-GB" sz="1200" dirty="0"/>
                <a:t>SBUHB are diligent in reducing the use of agency staff and expenditure; committing to delivering consistently on the review of nurse staffing and medical job plans, and consistent rates of additional hours. </a:t>
              </a:r>
            </a:p>
            <a:p>
              <a:pPr marL="628650" lvl="1" indent="-171450" algn="just">
                <a:buFont typeface="Arial" panose="020B0604020202020204" pitchFamily="34" charset="0"/>
                <a:buChar char="•"/>
              </a:pPr>
              <a:r>
                <a:rPr lang="en-GB" sz="1200" dirty="0"/>
                <a:t>We are supportive of the Wales Control Framework and will engage with the implementation and national reporting  aligning to national and local priorities. </a:t>
              </a:r>
            </a:p>
            <a:p>
              <a:pPr marL="628650" lvl="1" indent="-171450" algn="just">
                <a:buFont typeface="Arial" panose="020B0604020202020204" pitchFamily="34" charset="0"/>
                <a:buChar char="•"/>
              </a:pPr>
              <a:r>
                <a:rPr lang="en-GB" sz="1200" dirty="0"/>
                <a:t>Our new </a:t>
              </a:r>
              <a:r>
                <a:rPr lang="en-GB" sz="1200" b="1" i="1" dirty="0"/>
                <a:t>People Strategy </a:t>
              </a:r>
              <a:r>
                <a:rPr lang="en-GB" sz="1200" dirty="0"/>
                <a:t>includes key strategic aims to have an </a:t>
              </a:r>
              <a:r>
                <a:rPr lang="en-GB" sz="1200" b="1" i="1" dirty="0"/>
                <a:t>engaged, motivated &amp; healthy</a:t>
              </a:r>
              <a:r>
                <a:rPr lang="en-GB" sz="1200" dirty="0"/>
                <a:t> workforce; to </a:t>
              </a:r>
              <a:r>
                <a:rPr lang="en-GB" sz="1200" b="1" i="1" dirty="0"/>
                <a:t>attract &amp; recruit </a:t>
              </a:r>
              <a:r>
                <a:rPr lang="en-GB" sz="1200" dirty="0"/>
                <a:t>our workforce</a:t>
              </a:r>
              <a:r>
                <a:rPr lang="en-GB" sz="1200" b="1" i="1" dirty="0"/>
                <a:t>; </a:t>
              </a:r>
              <a:r>
                <a:rPr lang="en-GB" sz="1200" dirty="0"/>
                <a:t>and have a </a:t>
              </a:r>
              <a:r>
                <a:rPr lang="en-GB" sz="1200" b="1" i="1" dirty="0"/>
                <a:t>well-planned </a:t>
              </a:r>
              <a:r>
                <a:rPr lang="en-GB" sz="1200" dirty="0"/>
                <a:t>workforce, to deliver our long-term ambitions for our workforce</a:t>
              </a:r>
            </a:p>
          </p:txBody>
        </p:sp>
      </p:grpSp>
      <p:grpSp>
        <p:nvGrpSpPr>
          <p:cNvPr id="34" name="Group 33"/>
          <p:cNvGrpSpPr/>
          <p:nvPr/>
        </p:nvGrpSpPr>
        <p:grpSpPr>
          <a:xfrm>
            <a:off x="5565913" y="769232"/>
            <a:ext cx="6464415" cy="2057324"/>
            <a:chOff x="6152752" y="162566"/>
            <a:chExt cx="6464415" cy="2057324"/>
          </a:xfrm>
        </p:grpSpPr>
        <p:sp>
          <p:nvSpPr>
            <p:cNvPr id="37" name="Rectangle 36"/>
            <p:cNvSpPr/>
            <p:nvPr/>
          </p:nvSpPr>
          <p:spPr>
            <a:xfrm>
              <a:off x="6201071" y="398343"/>
              <a:ext cx="6166740" cy="182154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6152752" y="162566"/>
              <a:ext cx="6464415" cy="261610"/>
            </a:xfrm>
            <a:prstGeom prst="rect">
              <a:avLst/>
            </a:prstGeom>
          </p:spPr>
          <p:txBody>
            <a:bodyPr wrap="square">
              <a:spAutoFit/>
            </a:bodyPr>
            <a:lstStyle/>
            <a:p>
              <a:pPr lvl="0" algn="just">
                <a:defRPr/>
              </a:pPr>
              <a:r>
                <a:rPr lang="en-GB" sz="1100" b="1" dirty="0">
                  <a:solidFill>
                    <a:srgbClr val="1F355E"/>
                  </a:solidFill>
                  <a:latin typeface="Arial Black" panose="020B0A04020102020204" pitchFamily="34" charset="0"/>
                  <a:cs typeface="Arial" panose="020B0604020202020204" pitchFamily="34" charset="0"/>
                </a:rPr>
                <a:t>Clinical Variation / Service Configuration </a:t>
              </a:r>
            </a:p>
          </p:txBody>
        </p:sp>
        <p:sp>
          <p:nvSpPr>
            <p:cNvPr id="26" name="Rectangle 25"/>
            <p:cNvSpPr/>
            <p:nvPr/>
          </p:nvSpPr>
          <p:spPr>
            <a:xfrm>
              <a:off x="6426712" y="339620"/>
              <a:ext cx="6114039" cy="1754326"/>
            </a:xfrm>
            <a:prstGeom prst="rect">
              <a:avLst/>
            </a:prstGeom>
            <a:noFill/>
          </p:spPr>
          <p:txBody>
            <a:bodyPr wrap="square">
              <a:spAutoFit/>
            </a:bodyPr>
            <a:lstStyle/>
            <a:p>
              <a:pPr marL="628650" lvl="1" indent="-171450">
                <a:buFont typeface="Arial" panose="020B0604020202020204" pitchFamily="34" charset="0"/>
                <a:buChar char="•"/>
                <a:defRPr/>
              </a:pPr>
              <a:r>
                <a:rPr lang="en-GB" sz="1200" dirty="0">
                  <a:cs typeface="Arial" panose="020B0604020202020204" pitchFamily="34" charset="0"/>
                </a:rPr>
                <a:t>We are focussing on high priority areas for development and reviewing opportunities to support the delivery of value and efficiencies within the Planned Care and Six Goals pathways. </a:t>
              </a:r>
            </a:p>
            <a:p>
              <a:pPr marL="628650" lvl="1" indent="-171450">
                <a:buFont typeface="Arial" panose="020B0604020202020204" pitchFamily="34" charset="0"/>
                <a:buChar char="•"/>
                <a:defRPr/>
              </a:pPr>
              <a:r>
                <a:rPr lang="en-GB" sz="1200" dirty="0">
                  <a:cs typeface="Arial" panose="020B0604020202020204" pitchFamily="34" charset="0"/>
                </a:rPr>
                <a:t>We are working with the NHS Executive teams to ensure that we are able to provide the ongoing reporting and monitoring required by the Clinical Effectiveness Group. </a:t>
              </a:r>
            </a:p>
            <a:p>
              <a:pPr marL="628650" lvl="1" indent="-171450">
                <a:buFont typeface="Arial" panose="020B0604020202020204" pitchFamily="34" charset="0"/>
                <a:buChar char="•"/>
                <a:defRPr/>
              </a:pPr>
              <a:r>
                <a:rPr lang="en-GB" sz="1200" dirty="0">
                  <a:cs typeface="Arial" panose="020B0604020202020204" pitchFamily="34" charset="0"/>
                </a:rPr>
                <a:t>Through our </a:t>
              </a:r>
              <a:r>
                <a:rPr lang="en-GB" sz="1200" b="1" i="1" dirty="0">
                  <a:cs typeface="Arial" panose="020B0604020202020204" pitchFamily="34" charset="0"/>
                </a:rPr>
                <a:t>One Bay Way Pathways </a:t>
              </a:r>
              <a:r>
                <a:rPr lang="en-GB" sz="1200" dirty="0">
                  <a:cs typeface="Arial" panose="020B0604020202020204" pitchFamily="34" charset="0"/>
                </a:rPr>
                <a:t>workstream, a key focus area for delivery of service improvement and improved patient outcomes is within </a:t>
              </a:r>
              <a:r>
                <a:rPr lang="en-GB" sz="1200" b="1" dirty="0">
                  <a:cs typeface="Arial" panose="020B0604020202020204" pitchFamily="34" charset="0"/>
                </a:rPr>
                <a:t>Diabetes </a:t>
              </a:r>
              <a:r>
                <a:rPr lang="en-GB" sz="1100" dirty="0"/>
                <a:t>(see OBW Diabetes GMO) </a:t>
              </a:r>
              <a:r>
                <a:rPr lang="en-GB" sz="1200" dirty="0">
                  <a:cs typeface="Arial" panose="020B0604020202020204" pitchFamily="34" charset="0"/>
                </a:rPr>
                <a:t>and we are committed to engaging further on this work with partners and colleagues.</a:t>
              </a:r>
            </a:p>
          </p:txBody>
        </p:sp>
        <p:pic>
          <p:nvPicPr>
            <p:cNvPr id="1040" name="Picture 16" descr="Free People Discuss About Graphs and Rates Stock Photo"/>
            <p:cNvPicPr>
              <a:picLocks noChangeAspect="1" noChangeArrowheads="1"/>
            </p:cNvPicPr>
            <p:nvPr/>
          </p:nvPicPr>
          <p:blipFill rotWithShape="1">
            <a:blip r:embed="rId7">
              <a:extLst>
                <a:ext uri="{28A0092B-C50C-407E-A947-70E740481C1C}">
                  <a14:useLocalDpi xmlns:a14="http://schemas.microsoft.com/office/drawing/2010/main" val="0"/>
                </a:ext>
              </a:extLst>
            </a:blip>
            <a:srcRect l="41948" t="14527" r="37671" b="13874"/>
            <a:stretch/>
          </p:blipFill>
          <p:spPr bwMode="auto">
            <a:xfrm>
              <a:off x="6188203" y="402058"/>
              <a:ext cx="765191" cy="18178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Group 52"/>
          <p:cNvGrpSpPr/>
          <p:nvPr/>
        </p:nvGrpSpPr>
        <p:grpSpPr>
          <a:xfrm>
            <a:off x="248173" y="2824564"/>
            <a:ext cx="5247719" cy="1641130"/>
            <a:chOff x="250653" y="2826556"/>
            <a:chExt cx="5247719" cy="1629514"/>
          </a:xfrm>
        </p:grpSpPr>
        <p:cxnSp>
          <p:nvCxnSpPr>
            <p:cNvPr id="42" name="Straight Connector 41"/>
            <p:cNvCxnSpPr/>
            <p:nvPr/>
          </p:nvCxnSpPr>
          <p:spPr>
            <a:xfrm>
              <a:off x="258027" y="2826556"/>
              <a:ext cx="0" cy="162951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50653" y="4446021"/>
              <a:ext cx="5247719"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277195" y="4617185"/>
            <a:ext cx="11482510" cy="1165119"/>
            <a:chOff x="250653" y="3290951"/>
            <a:chExt cx="11482510" cy="1165119"/>
          </a:xfrm>
        </p:grpSpPr>
        <p:cxnSp>
          <p:nvCxnSpPr>
            <p:cNvPr id="61" name="Straight Connector 60"/>
            <p:cNvCxnSpPr/>
            <p:nvPr/>
          </p:nvCxnSpPr>
          <p:spPr>
            <a:xfrm>
              <a:off x="258027" y="3290951"/>
              <a:ext cx="0" cy="116511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250653" y="4446021"/>
              <a:ext cx="1148251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66" name="Straight Connector 65"/>
          <p:cNvCxnSpPr/>
          <p:nvPr/>
        </p:nvCxnSpPr>
        <p:spPr>
          <a:xfrm>
            <a:off x="5629358" y="2920032"/>
            <a:ext cx="0" cy="166786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615360" y="4587897"/>
            <a:ext cx="6179607"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245455" y="784420"/>
            <a:ext cx="0" cy="194611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cxnSpLocks/>
          </p:cNvCxnSpPr>
          <p:nvPr/>
        </p:nvCxnSpPr>
        <p:spPr>
          <a:xfrm>
            <a:off x="247595" y="2720489"/>
            <a:ext cx="5251416"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5589017" y="785851"/>
            <a:ext cx="0" cy="205207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581643" y="2827879"/>
            <a:ext cx="6181194"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8374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539"/>
            <a:ext cx="11103909"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Commissioning Quality &amp; Outcomes Driven Care</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5" name="Rectangle 4">
            <a:extLst>
              <a:ext uri="{FF2B5EF4-FFF2-40B4-BE49-F238E27FC236}">
                <a16:creationId xmlns:a16="http://schemas.microsoft.com/office/drawing/2014/main" id="{29D75205-9EF5-6179-18DE-4307312446D9}"/>
              </a:ext>
            </a:extLst>
          </p:cNvPr>
          <p:cNvSpPr/>
          <p:nvPr/>
        </p:nvSpPr>
        <p:spPr>
          <a:xfrm>
            <a:off x="175637" y="518613"/>
            <a:ext cx="11764283" cy="646331"/>
          </a:xfrm>
          <a:prstGeom prst="rect">
            <a:avLst/>
          </a:prstGeom>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We have a duty to commission services that meet the needs of our population through assessing needs, planning and prioritising services and purchasing and monitoring the effectiveness of services in delivering the best health outcomes possible for our communities. We will continue to progress implementation of our Commissioning Framework throughout 2024/25 via a targeted work programme.  </a:t>
            </a:r>
            <a:endParaRPr kumimoji="0" lang="en-GB" sz="1100" b="0" i="0" u="none" strike="noStrike" kern="1200" cap="none" spc="0" normalizeH="0" baseline="0" noProof="0" dirty="0">
              <a:ln>
                <a:noFill/>
              </a:ln>
              <a:solidFill>
                <a:srgbClr val="FF0000"/>
              </a:solidFill>
              <a:effectLst/>
              <a:uLnTx/>
              <a:uFillTx/>
              <a:latin typeface="-apple-system"/>
              <a:ea typeface="+mn-ea"/>
              <a:cs typeface="+mn-cs"/>
            </a:endParaRPr>
          </a:p>
        </p:txBody>
      </p:sp>
      <p:sp>
        <p:nvSpPr>
          <p:cNvPr id="6" name="TextBox 5">
            <a:extLst>
              <a:ext uri="{FF2B5EF4-FFF2-40B4-BE49-F238E27FC236}">
                <a16:creationId xmlns:a16="http://schemas.microsoft.com/office/drawing/2014/main" id="{32CE0C5F-F1DC-5B6B-7EF8-7A65A9D2A97E}"/>
              </a:ext>
            </a:extLst>
          </p:cNvPr>
          <p:cNvSpPr txBox="1"/>
          <p:nvPr/>
        </p:nvSpPr>
        <p:spPr>
          <a:xfrm>
            <a:off x="175637" y="672011"/>
            <a:ext cx="5861025" cy="1292662"/>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just" defTabSz="914400" rtl="0" eaLnBrk="1" fontAlgn="auto" latinLnBrk="0" hangingPunct="1">
              <a:lnSpc>
                <a:spcPct val="100000"/>
              </a:lnSpc>
              <a:spcBef>
                <a:spcPts val="0"/>
              </a:spcBef>
              <a:spcAft>
                <a:spcPts val="600"/>
              </a:spcAft>
              <a:buClrTx/>
              <a:buSzTx/>
              <a:buFontTx/>
              <a:buNone/>
              <a:tabLst/>
              <a:defRPr/>
            </a:pPr>
            <a:endParaRPr kumimoji="0" lang="en-GB" sz="300" b="1" i="0" u="none" strike="noStrike" kern="1200" cap="none" spc="0" normalizeH="0" baseline="0" noProof="0" dirty="0">
              <a:ln>
                <a:noFill/>
              </a:ln>
              <a:solidFill>
                <a:srgbClr val="6868B6"/>
              </a:solidFill>
              <a:effectLst/>
              <a:uLnTx/>
              <a:uFillTx/>
              <a:latin typeface="Tw Cen MT Condensed" panose="020B0606020104020203" pitchFamily="34" charset="0"/>
              <a:ea typeface="Nirmala UI Semilight" panose="020B0402040204020203" pitchFamily="34" charset="0"/>
              <a:cs typeface="Nirmala UI Semilight" panose="020B0402040204020203" pitchFamily="34" charset="0"/>
            </a:endParaRPr>
          </a:p>
          <a:p>
            <a:pPr marL="0" marR="0" lvl="0" indent="0" algn="just" defTabSz="914400" rtl="0" eaLnBrk="1" fontAlgn="auto" latinLnBrk="0" hangingPunct="1">
              <a:lnSpc>
                <a:spcPct val="100000"/>
              </a:lnSpc>
              <a:spcBef>
                <a:spcPts val="0"/>
              </a:spcBef>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One Bay Way</a:t>
            </a:r>
          </a:p>
          <a:p>
            <a:pPr marR="0" lvl="0" algn="just" defTabSz="914400" rtl="0" eaLnBrk="1" fontAlgn="auto" latinLnBrk="0" hangingPunct="1">
              <a:lnSpc>
                <a:spcPct val="100000"/>
              </a:lnSpc>
              <a:spcBef>
                <a:spcPts val="0"/>
              </a:spcBef>
              <a:spcAft>
                <a:spcPts val="600"/>
              </a:spcAft>
              <a:buClrTx/>
              <a:buSzTx/>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The One Bay Way (OBW) clinically led programme is our greatest example of how we have utilised the Commissioning Framework to realign resources through adopting a pathway approach.  </a:t>
            </a:r>
          </a:p>
        </p:txBody>
      </p:sp>
      <p:graphicFrame>
        <p:nvGraphicFramePr>
          <p:cNvPr id="7" name="Content Placeholder 3">
            <a:extLst>
              <a:ext uri="{FF2B5EF4-FFF2-40B4-BE49-F238E27FC236}">
                <a16:creationId xmlns:a16="http://schemas.microsoft.com/office/drawing/2014/main" id="{DAED4542-35C6-9AA2-DB24-9F5E3E8FFF38}"/>
              </a:ext>
            </a:extLst>
          </p:cNvPr>
          <p:cNvGraphicFramePr>
            <a:graphicFrameLocks/>
          </p:cNvGraphicFramePr>
          <p:nvPr>
            <p:extLst>
              <p:ext uri="{D42A27DB-BD31-4B8C-83A1-F6EECF244321}">
                <p14:modId xmlns:p14="http://schemas.microsoft.com/office/powerpoint/2010/main" val="2979412048"/>
              </p:ext>
            </p:extLst>
          </p:nvPr>
        </p:nvGraphicFramePr>
        <p:xfrm>
          <a:off x="-7060" y="1483314"/>
          <a:ext cx="5920466" cy="25175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a:extLst>
              <a:ext uri="{FF2B5EF4-FFF2-40B4-BE49-F238E27FC236}">
                <a16:creationId xmlns:a16="http://schemas.microsoft.com/office/drawing/2014/main" id="{BF003D85-56BA-4AC6-E3B2-A7A9E6D67BFF}"/>
              </a:ext>
            </a:extLst>
          </p:cNvPr>
          <p:cNvSpPr/>
          <p:nvPr/>
        </p:nvSpPr>
        <p:spPr>
          <a:xfrm>
            <a:off x="2770988" y="5484247"/>
            <a:ext cx="717184" cy="338554"/>
          </a:xfrm>
          <a:prstGeom prst="rect">
            <a:avLst/>
          </a:prstGeom>
        </p:spPr>
        <p:txBody>
          <a:bodyPr wrap="none">
            <a:spAutoFit/>
          </a:bodyPr>
          <a:lstStyle/>
          <a:p>
            <a:pPr lvl="0" algn="just">
              <a:spcAft>
                <a:spcPts val="600"/>
              </a:spcAft>
              <a:defRPr/>
            </a:pPr>
            <a:r>
              <a:rPr lang="en-GB" sz="1600" b="1" dirty="0">
                <a:solidFill>
                  <a:prstClr val="black"/>
                </a:solidFill>
              </a:rPr>
              <a:t>Frailty</a:t>
            </a:r>
            <a:endParaRPr lang="en-GB" sz="1600" dirty="0">
              <a:solidFill>
                <a:prstClr val="black"/>
              </a:solidFill>
            </a:endParaRPr>
          </a:p>
        </p:txBody>
      </p:sp>
      <p:sp>
        <p:nvSpPr>
          <p:cNvPr id="9" name="Rectangle 8">
            <a:extLst>
              <a:ext uri="{FF2B5EF4-FFF2-40B4-BE49-F238E27FC236}">
                <a16:creationId xmlns:a16="http://schemas.microsoft.com/office/drawing/2014/main" id="{B505E055-B2FD-65E6-0108-DA60EE715009}"/>
              </a:ext>
            </a:extLst>
          </p:cNvPr>
          <p:cNvSpPr/>
          <p:nvPr/>
        </p:nvSpPr>
        <p:spPr>
          <a:xfrm>
            <a:off x="1570290" y="6077592"/>
            <a:ext cx="929357" cy="338554"/>
          </a:xfrm>
          <a:prstGeom prst="rect">
            <a:avLst/>
          </a:prstGeom>
        </p:spPr>
        <p:txBody>
          <a:bodyPr wrap="none">
            <a:spAutoFit/>
          </a:bodyPr>
          <a:lstStyle/>
          <a:p>
            <a:r>
              <a:rPr lang="en-GB" sz="1600" b="1" dirty="0">
                <a:solidFill>
                  <a:prstClr val="black"/>
                </a:solidFill>
              </a:rPr>
              <a:t>Diabetes</a:t>
            </a:r>
            <a:endParaRPr lang="en-GB" sz="1600" dirty="0"/>
          </a:p>
        </p:txBody>
      </p:sp>
      <p:sp>
        <p:nvSpPr>
          <p:cNvPr id="10" name="Rectangle 9">
            <a:extLst>
              <a:ext uri="{FF2B5EF4-FFF2-40B4-BE49-F238E27FC236}">
                <a16:creationId xmlns:a16="http://schemas.microsoft.com/office/drawing/2014/main" id="{B93F6AE1-6965-CE2D-3511-AB60460BEECB}"/>
              </a:ext>
            </a:extLst>
          </p:cNvPr>
          <p:cNvSpPr/>
          <p:nvPr/>
        </p:nvSpPr>
        <p:spPr>
          <a:xfrm>
            <a:off x="4794803" y="5461572"/>
            <a:ext cx="1222381" cy="584775"/>
          </a:xfrm>
          <a:prstGeom prst="rect">
            <a:avLst/>
          </a:prstGeom>
        </p:spPr>
        <p:txBody>
          <a:bodyPr wrap="square">
            <a:spAutoFit/>
          </a:bodyPr>
          <a:lstStyle/>
          <a:p>
            <a:pPr algn="ctr"/>
            <a:r>
              <a:rPr lang="en-GB" sz="1600" b="1" dirty="0">
                <a:solidFill>
                  <a:prstClr val="black"/>
                </a:solidFill>
              </a:rPr>
              <a:t>Musculo-skeletal</a:t>
            </a:r>
            <a:endParaRPr lang="en-GB" sz="1600" dirty="0"/>
          </a:p>
        </p:txBody>
      </p:sp>
      <p:sp>
        <p:nvSpPr>
          <p:cNvPr id="11" name="Rectangle 10">
            <a:extLst>
              <a:ext uri="{FF2B5EF4-FFF2-40B4-BE49-F238E27FC236}">
                <a16:creationId xmlns:a16="http://schemas.microsoft.com/office/drawing/2014/main" id="{00746D0A-4020-D224-A6FA-01D4033440A3}"/>
              </a:ext>
            </a:extLst>
          </p:cNvPr>
          <p:cNvSpPr/>
          <p:nvPr/>
        </p:nvSpPr>
        <p:spPr>
          <a:xfrm>
            <a:off x="379909" y="5502206"/>
            <a:ext cx="1139158" cy="338554"/>
          </a:xfrm>
          <a:prstGeom prst="rect">
            <a:avLst/>
          </a:prstGeom>
        </p:spPr>
        <p:txBody>
          <a:bodyPr wrap="none">
            <a:spAutoFit/>
          </a:bodyPr>
          <a:lstStyle/>
          <a:p>
            <a:r>
              <a:rPr lang="en-GB" sz="1600" b="1" dirty="0">
                <a:solidFill>
                  <a:prstClr val="black"/>
                </a:solidFill>
              </a:rPr>
              <a:t>Cardiology</a:t>
            </a:r>
            <a:r>
              <a:rPr lang="en-GB" sz="1600" dirty="0">
                <a:solidFill>
                  <a:prstClr val="black"/>
                </a:solidFill>
              </a:rPr>
              <a:t> </a:t>
            </a:r>
            <a:endParaRPr lang="en-GB" sz="1600" dirty="0"/>
          </a:p>
        </p:txBody>
      </p:sp>
      <p:sp>
        <p:nvSpPr>
          <p:cNvPr id="12" name="Rectangle 11">
            <a:extLst>
              <a:ext uri="{FF2B5EF4-FFF2-40B4-BE49-F238E27FC236}">
                <a16:creationId xmlns:a16="http://schemas.microsoft.com/office/drawing/2014/main" id="{4832C2C2-A762-05E8-5040-0CF3620FBDB5}"/>
              </a:ext>
            </a:extLst>
          </p:cNvPr>
          <p:cNvSpPr/>
          <p:nvPr/>
        </p:nvSpPr>
        <p:spPr>
          <a:xfrm>
            <a:off x="3668776" y="6094145"/>
            <a:ext cx="1161600" cy="338554"/>
          </a:xfrm>
          <a:prstGeom prst="rect">
            <a:avLst/>
          </a:prstGeom>
        </p:spPr>
        <p:txBody>
          <a:bodyPr wrap="none">
            <a:spAutoFit/>
          </a:bodyPr>
          <a:lstStyle/>
          <a:p>
            <a:r>
              <a:rPr lang="en-GB" sz="1600" b="1" dirty="0">
                <a:solidFill>
                  <a:prstClr val="black"/>
                </a:solidFill>
              </a:rPr>
              <a:t>Respiratory</a:t>
            </a:r>
            <a:endParaRPr lang="en-GB" sz="1600" dirty="0"/>
          </a:p>
        </p:txBody>
      </p:sp>
      <p:grpSp>
        <p:nvGrpSpPr>
          <p:cNvPr id="13" name="Group 12">
            <a:extLst>
              <a:ext uri="{FF2B5EF4-FFF2-40B4-BE49-F238E27FC236}">
                <a16:creationId xmlns:a16="http://schemas.microsoft.com/office/drawing/2014/main" id="{500A5D3C-4AB9-2E35-8EDC-C442ABB100A1}"/>
              </a:ext>
            </a:extLst>
          </p:cNvPr>
          <p:cNvGrpSpPr/>
          <p:nvPr/>
        </p:nvGrpSpPr>
        <p:grpSpPr>
          <a:xfrm>
            <a:off x="329683" y="4422206"/>
            <a:ext cx="1224000" cy="1080000"/>
            <a:chOff x="639552" y="4243558"/>
            <a:chExt cx="1224000" cy="1080000"/>
          </a:xfrm>
        </p:grpSpPr>
        <p:sp>
          <p:nvSpPr>
            <p:cNvPr id="14" name="Hexagon 13">
              <a:extLst>
                <a:ext uri="{FF2B5EF4-FFF2-40B4-BE49-F238E27FC236}">
                  <a16:creationId xmlns:a16="http://schemas.microsoft.com/office/drawing/2014/main" id="{5DC0D2D0-04B1-09E7-E4D0-A028CE4FFC9E}"/>
                </a:ext>
              </a:extLst>
            </p:cNvPr>
            <p:cNvSpPr/>
            <p:nvPr/>
          </p:nvSpPr>
          <p:spPr>
            <a:xfrm>
              <a:off x="639552" y="4243558"/>
              <a:ext cx="1224000" cy="1080000"/>
            </a:xfrm>
            <a:prstGeom prst="hexagon">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A heart with a heartbeat line&#10;&#10;Description automatically generated">
              <a:extLst>
                <a:ext uri="{FF2B5EF4-FFF2-40B4-BE49-F238E27FC236}">
                  <a16:creationId xmlns:a16="http://schemas.microsoft.com/office/drawing/2014/main" id="{06D6B47F-8DF2-DB73-B69C-F0CC0304E55F}"/>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766500" y="4298506"/>
              <a:ext cx="970105" cy="970105"/>
            </a:xfrm>
            <a:prstGeom prst="rect">
              <a:avLst/>
            </a:prstGeom>
          </p:spPr>
        </p:pic>
      </p:grpSp>
      <p:grpSp>
        <p:nvGrpSpPr>
          <p:cNvPr id="16" name="Group 15">
            <a:extLst>
              <a:ext uri="{FF2B5EF4-FFF2-40B4-BE49-F238E27FC236}">
                <a16:creationId xmlns:a16="http://schemas.microsoft.com/office/drawing/2014/main" id="{330E660C-E1FA-5033-5A8D-EADB4D17B1D0}"/>
              </a:ext>
            </a:extLst>
          </p:cNvPr>
          <p:cNvGrpSpPr/>
          <p:nvPr/>
        </p:nvGrpSpPr>
        <p:grpSpPr>
          <a:xfrm>
            <a:off x="1432314" y="4988022"/>
            <a:ext cx="1224000" cy="1080000"/>
            <a:chOff x="2289999" y="4286003"/>
            <a:chExt cx="1224000" cy="1080000"/>
          </a:xfrm>
          <a:solidFill>
            <a:srgbClr val="CE3636"/>
          </a:solidFill>
        </p:grpSpPr>
        <p:sp>
          <p:nvSpPr>
            <p:cNvPr id="17" name="Hexagon 16">
              <a:extLst>
                <a:ext uri="{FF2B5EF4-FFF2-40B4-BE49-F238E27FC236}">
                  <a16:creationId xmlns:a16="http://schemas.microsoft.com/office/drawing/2014/main" id="{403641A4-7C9E-AA07-9786-BE5B614A02EB}"/>
                </a:ext>
              </a:extLst>
            </p:cNvPr>
            <p:cNvSpPr/>
            <p:nvPr/>
          </p:nvSpPr>
          <p:spPr>
            <a:xfrm>
              <a:off x="2289999" y="4286003"/>
              <a:ext cx="1224000" cy="108000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hand pointing to a drop of blood&#10;&#10;Description automatically generated">
              <a:extLst>
                <a:ext uri="{FF2B5EF4-FFF2-40B4-BE49-F238E27FC236}">
                  <a16:creationId xmlns:a16="http://schemas.microsoft.com/office/drawing/2014/main" id="{00E60879-BE47-D77D-9750-0AE8746D13AC}"/>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2476635" y="4400639"/>
              <a:ext cx="850728" cy="850728"/>
            </a:xfrm>
            <a:prstGeom prst="rect">
              <a:avLst/>
            </a:prstGeom>
            <a:noFill/>
          </p:spPr>
        </p:pic>
      </p:grpSp>
      <p:grpSp>
        <p:nvGrpSpPr>
          <p:cNvPr id="26" name="Group 25">
            <a:extLst>
              <a:ext uri="{FF2B5EF4-FFF2-40B4-BE49-F238E27FC236}">
                <a16:creationId xmlns:a16="http://schemas.microsoft.com/office/drawing/2014/main" id="{5E07AFC6-E1CB-5BAC-3750-93D81339FD95}"/>
              </a:ext>
            </a:extLst>
          </p:cNvPr>
          <p:cNvGrpSpPr/>
          <p:nvPr/>
        </p:nvGrpSpPr>
        <p:grpSpPr>
          <a:xfrm>
            <a:off x="2534945" y="4422206"/>
            <a:ext cx="1224000" cy="1080000"/>
            <a:chOff x="2432718" y="4273663"/>
            <a:chExt cx="1224000" cy="1080000"/>
          </a:xfrm>
          <a:solidFill>
            <a:srgbClr val="FFD650"/>
          </a:solidFill>
        </p:grpSpPr>
        <p:sp>
          <p:nvSpPr>
            <p:cNvPr id="27" name="Hexagon 26">
              <a:extLst>
                <a:ext uri="{FF2B5EF4-FFF2-40B4-BE49-F238E27FC236}">
                  <a16:creationId xmlns:a16="http://schemas.microsoft.com/office/drawing/2014/main" id="{4B3E7249-3437-D6E4-EDC2-69CCF0D7FCDB}"/>
                </a:ext>
              </a:extLst>
            </p:cNvPr>
            <p:cNvSpPr/>
            <p:nvPr/>
          </p:nvSpPr>
          <p:spPr>
            <a:xfrm>
              <a:off x="2432718" y="4273663"/>
              <a:ext cx="1224000" cy="108000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descr="A person with a cane&#10;&#10;Description automatically generated">
              <a:extLst>
                <a:ext uri="{FF2B5EF4-FFF2-40B4-BE49-F238E27FC236}">
                  <a16:creationId xmlns:a16="http://schemas.microsoft.com/office/drawing/2014/main" id="{CEA55832-AFED-BB81-071C-46E0CCFFEFC9}"/>
                </a:ext>
              </a:extLst>
            </p:cNvPr>
            <p:cNvPicPr>
              <a:picLocks noChangeAspect="1"/>
            </p:cNvPicPr>
            <p:nvPr/>
          </p:nvPicPr>
          <p:blipFill>
            <a:blip r:embed="rId9">
              <a:biLevel thresh="25000"/>
              <a:extLst>
                <a:ext uri="{28A0092B-C50C-407E-A947-70E740481C1C}">
                  <a14:useLocalDpi xmlns:a14="http://schemas.microsoft.com/office/drawing/2010/main" val="0"/>
                </a:ext>
              </a:extLst>
            </a:blip>
            <a:stretch>
              <a:fillRect/>
            </a:stretch>
          </p:blipFill>
          <p:spPr>
            <a:xfrm>
              <a:off x="2643857" y="4370355"/>
              <a:ext cx="799065" cy="799065"/>
            </a:xfrm>
            <a:prstGeom prst="rect">
              <a:avLst/>
            </a:prstGeom>
            <a:grpFill/>
          </p:spPr>
        </p:pic>
      </p:grpSp>
      <p:grpSp>
        <p:nvGrpSpPr>
          <p:cNvPr id="29" name="Group 28">
            <a:extLst>
              <a:ext uri="{FF2B5EF4-FFF2-40B4-BE49-F238E27FC236}">
                <a16:creationId xmlns:a16="http://schemas.microsoft.com/office/drawing/2014/main" id="{EAEFD98E-4EE2-086F-E7A6-AA573F0DE493}"/>
              </a:ext>
            </a:extLst>
          </p:cNvPr>
          <p:cNvGrpSpPr/>
          <p:nvPr/>
        </p:nvGrpSpPr>
        <p:grpSpPr>
          <a:xfrm>
            <a:off x="3637576" y="4988022"/>
            <a:ext cx="1224000" cy="1080000"/>
            <a:chOff x="3739672" y="4425873"/>
            <a:chExt cx="1224000" cy="1080000"/>
          </a:xfrm>
        </p:grpSpPr>
        <p:sp>
          <p:nvSpPr>
            <p:cNvPr id="30" name="Hexagon 29">
              <a:extLst>
                <a:ext uri="{FF2B5EF4-FFF2-40B4-BE49-F238E27FC236}">
                  <a16:creationId xmlns:a16="http://schemas.microsoft.com/office/drawing/2014/main" id="{145D2AE8-54FF-FDB2-E6A2-ED3098A9106D}"/>
                </a:ext>
              </a:extLst>
            </p:cNvPr>
            <p:cNvSpPr/>
            <p:nvPr/>
          </p:nvSpPr>
          <p:spPr>
            <a:xfrm>
              <a:off x="3739672" y="4425873"/>
              <a:ext cx="1224000" cy="1080000"/>
            </a:xfrm>
            <a:prstGeom prst="hexagon">
              <a:avLst/>
            </a:prstGeom>
            <a:solidFill>
              <a:srgbClr val="00BC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descr="A blue and black lungs&#10;&#10;Description automatically generated">
              <a:extLst>
                <a:ext uri="{FF2B5EF4-FFF2-40B4-BE49-F238E27FC236}">
                  <a16:creationId xmlns:a16="http://schemas.microsoft.com/office/drawing/2014/main" id="{142B26DF-1BF4-E7B8-4075-088BE435A59D}"/>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3939439" y="4553640"/>
              <a:ext cx="824467" cy="824467"/>
            </a:xfrm>
            <a:prstGeom prst="rect">
              <a:avLst/>
            </a:prstGeom>
          </p:spPr>
        </p:pic>
      </p:grpSp>
      <p:grpSp>
        <p:nvGrpSpPr>
          <p:cNvPr id="32" name="Group 31">
            <a:extLst>
              <a:ext uri="{FF2B5EF4-FFF2-40B4-BE49-F238E27FC236}">
                <a16:creationId xmlns:a16="http://schemas.microsoft.com/office/drawing/2014/main" id="{4A81C84B-CA32-9AEF-79B0-C16A968C4C85}"/>
              </a:ext>
            </a:extLst>
          </p:cNvPr>
          <p:cNvGrpSpPr/>
          <p:nvPr/>
        </p:nvGrpSpPr>
        <p:grpSpPr>
          <a:xfrm>
            <a:off x="4740209" y="4422206"/>
            <a:ext cx="1224000" cy="1080000"/>
            <a:chOff x="4756733" y="4996990"/>
            <a:chExt cx="1224000" cy="1080000"/>
          </a:xfrm>
        </p:grpSpPr>
        <p:sp>
          <p:nvSpPr>
            <p:cNvPr id="33" name="Hexagon 32">
              <a:extLst>
                <a:ext uri="{FF2B5EF4-FFF2-40B4-BE49-F238E27FC236}">
                  <a16:creationId xmlns:a16="http://schemas.microsoft.com/office/drawing/2014/main" id="{91DF93CD-09FE-2248-1200-993D868E05EC}"/>
                </a:ext>
              </a:extLst>
            </p:cNvPr>
            <p:cNvSpPr/>
            <p:nvPr/>
          </p:nvSpPr>
          <p:spPr>
            <a:xfrm>
              <a:off x="4756733" y="4996990"/>
              <a:ext cx="1224000" cy="1080000"/>
            </a:xfrm>
            <a:prstGeom prst="hexagon">
              <a:avLst/>
            </a:prstGeom>
            <a:solidFill>
              <a:srgbClr val="A251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Picture 33" descr="A blue and black logo&#10;&#10;Description automatically generated">
              <a:extLst>
                <a:ext uri="{FF2B5EF4-FFF2-40B4-BE49-F238E27FC236}">
                  <a16:creationId xmlns:a16="http://schemas.microsoft.com/office/drawing/2014/main" id="{102C0AB6-D867-AF50-FCDD-8D135795D236}"/>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4970527" y="5138784"/>
              <a:ext cx="796412" cy="796412"/>
            </a:xfrm>
            <a:prstGeom prst="rect">
              <a:avLst/>
            </a:prstGeom>
          </p:spPr>
        </p:pic>
      </p:grpSp>
      <p:sp>
        <p:nvSpPr>
          <p:cNvPr id="35" name="Rectangle 34">
            <a:extLst>
              <a:ext uri="{FF2B5EF4-FFF2-40B4-BE49-F238E27FC236}">
                <a16:creationId xmlns:a16="http://schemas.microsoft.com/office/drawing/2014/main" id="{FC91272C-8AEB-4A56-7E7B-C700F052ACBA}"/>
              </a:ext>
            </a:extLst>
          </p:cNvPr>
          <p:cNvSpPr/>
          <p:nvPr/>
        </p:nvSpPr>
        <p:spPr>
          <a:xfrm>
            <a:off x="228958" y="3547882"/>
            <a:ext cx="5788226" cy="461665"/>
          </a:xfrm>
          <a:prstGeom prst="rect">
            <a:avLst/>
          </a:prstGeom>
        </p:spPr>
        <p:txBody>
          <a:bodyPr wrap="square">
            <a:spAutoFit/>
          </a:bodyPr>
          <a:lstStyle/>
          <a:p>
            <a:pPr lvl="0" algn="just">
              <a:spcAft>
                <a:spcPts val="600"/>
              </a:spcAft>
              <a:defRPr/>
            </a:pPr>
            <a:r>
              <a:rPr lang="en-GB" sz="1200" dirty="0">
                <a:solidFill>
                  <a:prstClr val="black"/>
                </a:solidFill>
              </a:rPr>
              <a:t>Each priority area has a Clinical Alliance Group which is clinically chaired by a Primary Care/ Secondary Care lead and supported by an Executive Director. </a:t>
            </a:r>
            <a:r>
              <a:rPr lang="en-GB" sz="1200" b="1" dirty="0">
                <a:solidFill>
                  <a:prstClr val="black"/>
                </a:solidFill>
              </a:rPr>
              <a:t>Priority areas are:</a:t>
            </a:r>
            <a:endParaRPr lang="en-GB" sz="1200" dirty="0">
              <a:solidFill>
                <a:prstClr val="black"/>
              </a:solidFill>
            </a:endParaRPr>
          </a:p>
        </p:txBody>
      </p:sp>
      <p:sp>
        <p:nvSpPr>
          <p:cNvPr id="36" name="Rectangle 35">
            <a:extLst>
              <a:ext uri="{FF2B5EF4-FFF2-40B4-BE49-F238E27FC236}">
                <a16:creationId xmlns:a16="http://schemas.microsoft.com/office/drawing/2014/main" id="{E3874F7E-8CC7-A4FC-5372-73E73FB5B453}"/>
              </a:ext>
            </a:extLst>
          </p:cNvPr>
          <p:cNvSpPr/>
          <p:nvPr/>
        </p:nvSpPr>
        <p:spPr>
          <a:xfrm>
            <a:off x="6165372" y="992011"/>
            <a:ext cx="5836868" cy="5819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TextBox 36">
            <a:extLst>
              <a:ext uri="{FF2B5EF4-FFF2-40B4-BE49-F238E27FC236}">
                <a16:creationId xmlns:a16="http://schemas.microsoft.com/office/drawing/2014/main" id="{DA325A0A-4DF9-3FDF-8A95-F6FB1B575604}"/>
              </a:ext>
            </a:extLst>
          </p:cNvPr>
          <p:cNvSpPr txBox="1"/>
          <p:nvPr/>
        </p:nvSpPr>
        <p:spPr>
          <a:xfrm>
            <a:off x="6144132" y="1026399"/>
            <a:ext cx="5795788" cy="5801588"/>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 addition to One Bay Way, we have an ambitious commissioning programme in place which will continue to progress throughout 2024/25.  </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The Third Sector Recommissioning Programme commenced in 2023/24 and will continue throughout 2024/25.   We are the first Health Board in Wales to design and implement a commissioning framework for Third Sector organisations.  The aim of the programme is to ensure that we commission the right services from the Third Sector that meet the needs of our population.  The framework is underpinned by service specifications and a new Performance &amp; Quality Assurance Framework. </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Strengthening Continuing and Complex Care commissioning including securing a Strategic partner to co-produce an Out of Hospital Commissioning Strategy to better meet the needs of this highly vulnerable patient cohort.</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 joint strategically led recommissioning programme with CTMUHB for key priority areas for both Health Boards involving deep-dives into each service area in order to identifying all pathways and contractual arrangements in place that underpins the service and support services.  A clinically informed review is then undertaken to identify the optimum pathway for patients and subsequently the financial resources are aligned.  </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 joint commissioning agreement with HDUHB for Regional Pathology Services and Regional Orthopaedic Services which will optimise use of our joint resources and highly skilled workforce to deliver high quality services for the region</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 jointly agreed workplan with HDUHB to review all contractual arrangements for outreach clinics to ensure that they remain fit for purpose for the residents and organisations.</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Non-drug Allergy services have been fragile in South Wales for a number of years.  In conjunction with neighbouring Health Boards, we are exploring all possible options to commission a sustainable Allergy Service for our population with the aim of implementing in early 2024/25.</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Working with the new Joint Commissioning Committee for NHS Wales in developing Regional and Inter Health Board commissioning. </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Calibri"/>
            </a:endParaRPr>
          </a:p>
        </p:txBody>
      </p:sp>
      <p:pic>
        <p:nvPicPr>
          <p:cNvPr id="38" name="Picture 37">
            <a:extLst>
              <a:ext uri="{FF2B5EF4-FFF2-40B4-BE49-F238E27FC236}">
                <a16:creationId xmlns:a16="http://schemas.microsoft.com/office/drawing/2014/main" id="{83AD402B-07B6-0547-E285-2477721D3693}"/>
              </a:ext>
            </a:extLst>
          </p:cNvPr>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8620539" y="6415984"/>
            <a:ext cx="2743200" cy="365125"/>
          </a:xfrm>
        </p:spPr>
        <p:txBody>
          <a:bodyPr/>
          <a:lstStyle/>
          <a:p>
            <a:fld id="{2FC4BBEA-D2AF-4620-ADEB-12EADF4A9185}" type="slidenum">
              <a:rPr lang="en-GB" smtClean="0">
                <a:solidFill>
                  <a:schemeClr val="bg1">
                    <a:lumMod val="75000"/>
                  </a:schemeClr>
                </a:solidFill>
              </a:rPr>
              <a:t>16</a:t>
            </a:fld>
            <a:endParaRPr lang="en-GB" dirty="0">
              <a:solidFill>
                <a:schemeClr val="bg1">
                  <a:lumMod val="75000"/>
                </a:schemeClr>
              </a:solidFill>
            </a:endParaRPr>
          </a:p>
        </p:txBody>
      </p:sp>
    </p:spTree>
    <p:extLst>
      <p:ext uri="{BB962C8B-B14F-4D97-AF65-F5344CB8AC3E}">
        <p14:creationId xmlns:p14="http://schemas.microsoft.com/office/powerpoint/2010/main" val="39908642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30834" y="4170953"/>
            <a:ext cx="11586549" cy="14068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304681" y="1985554"/>
            <a:ext cx="11586549" cy="20378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0CD4469E-17F7-5EF4-56FA-2873D9D13250}"/>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Demand and Capacity Modelling  </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35" name="Rectangle 34">
            <a:extLst>
              <a:ext uri="{FF2B5EF4-FFF2-40B4-BE49-F238E27FC236}">
                <a16:creationId xmlns:a16="http://schemas.microsoft.com/office/drawing/2014/main" id="{A03658F2-658F-E784-9912-7A34D8F673E3}"/>
              </a:ext>
            </a:extLst>
          </p:cNvPr>
          <p:cNvSpPr/>
          <p:nvPr/>
        </p:nvSpPr>
        <p:spPr>
          <a:xfrm>
            <a:off x="230834" y="478650"/>
            <a:ext cx="11660396" cy="6078587"/>
          </a:xfrm>
          <a:prstGeom prst="rect">
            <a:avLst/>
          </a:prstGeom>
        </p:spPr>
        <p:txBody>
          <a:bodyPr wrap="square" lIns="91440" tIns="45720" rIns="91440" bIns="45720" anchor="t">
            <a:spAutoFit/>
          </a:bodyPr>
          <a:lstStyle/>
          <a:p>
            <a:pPr algn="just"/>
            <a:r>
              <a:rPr lang="en-GB" sz="1100" b="1" dirty="0">
                <a:solidFill>
                  <a:srgbClr val="1F355E"/>
                </a:solidFill>
                <a:latin typeface="Arial Black" panose="020B0A04020102020204" pitchFamily="34" charset="0"/>
                <a:cs typeface="Arial" panose="020B0604020202020204" pitchFamily="34" charset="0"/>
              </a:rPr>
              <a:t>Approach to Demand and Capacity (D&amp;C) Planning for Planned Care Specialities</a:t>
            </a:r>
          </a:p>
          <a:p>
            <a:pPr>
              <a:spcAft>
                <a:spcPts val="600"/>
              </a:spcAft>
            </a:pPr>
            <a:r>
              <a:rPr lang="en-GB" sz="1200" dirty="0"/>
              <a:t>Aligned to the Ministerial Priorities for Planned Care, four main RTT trajectory views have been produced at each speciality level by the Transformation/ Healthcare Systems Engineering team working with Service Managers. </a:t>
            </a:r>
            <a:r>
              <a:rPr lang="en-GB" sz="1200" dirty="0">
                <a:cs typeface="Arial" panose="020B0604020202020204" pitchFamily="34" charset="0"/>
              </a:rPr>
              <a:t>The outputs demonstrated which specialities can meet 0 breaches &gt;= 52 weeks &amp; 36 weeks within current core capacity (Stage 1) and 0 breaches &gt;= 156 weeks &amp; 104 weeks within core capacity.  </a:t>
            </a:r>
          </a:p>
          <a:p>
            <a:pPr>
              <a:spcAft>
                <a:spcPts val="600"/>
              </a:spcAft>
            </a:pPr>
            <a:r>
              <a:rPr lang="en-GB" sz="1200" dirty="0">
                <a:cs typeface="Arial" panose="020B0604020202020204" pitchFamily="34" charset="0"/>
              </a:rPr>
              <a:t>A similar exercise has been undertaken with all Diagnostics services to demonstrate expected delivery of ministerial target of 0 breaches &gt; = 8 weeks in 24/25, this includes detailed D&amp;C modelling being undertaken on a regional basis (with </a:t>
            </a:r>
            <a:r>
              <a:rPr lang="en-GB" sz="1200" dirty="0" err="1">
                <a:cs typeface="Arial" panose="020B0604020202020204" pitchFamily="34" charset="0"/>
              </a:rPr>
              <a:t>HDdUHB</a:t>
            </a:r>
            <a:r>
              <a:rPr lang="en-GB" sz="1200" dirty="0">
                <a:cs typeface="Arial" panose="020B0604020202020204" pitchFamily="34" charset="0"/>
              </a:rPr>
              <a:t>) in Endoscopy and Radiology, which will continue into 24/25 working with the National Diagnostics Programme.</a:t>
            </a:r>
          </a:p>
          <a:p>
            <a:pPr>
              <a:spcAft>
                <a:spcPts val="600"/>
              </a:spcAft>
            </a:pPr>
            <a:endParaRPr lang="en-GB" sz="1200" dirty="0">
              <a:cs typeface="Arial" panose="020B0604020202020204" pitchFamily="34" charset="0"/>
            </a:endParaRPr>
          </a:p>
          <a:p>
            <a:pPr>
              <a:spcAft>
                <a:spcPts val="600"/>
              </a:spcAft>
            </a:pPr>
            <a:r>
              <a:rPr lang="en-GB" sz="1200" b="1" dirty="0">
                <a:cs typeface="Arial" panose="020B0604020202020204" pitchFamily="34" charset="0"/>
              </a:rPr>
              <a:t>Key assumptions for Planned Care delivery in 24/25:</a:t>
            </a:r>
          </a:p>
          <a:p>
            <a:pPr marL="628650" lvl="1" indent="-171450">
              <a:spcAft>
                <a:spcPts val="600"/>
              </a:spcAft>
              <a:buFont typeface="Arial" panose="020B0604020202020204" pitchFamily="34" charset="0"/>
              <a:buChar char="•"/>
            </a:pPr>
            <a:r>
              <a:rPr lang="en-GB" sz="1200" dirty="0">
                <a:cs typeface="Arial" panose="020B0604020202020204" pitchFamily="34" charset="0"/>
              </a:rPr>
              <a:t>We will clear the longest waiting patients for treatment in Q1, working to a target of 0 waits over 156 weeks by 30</a:t>
            </a:r>
            <a:r>
              <a:rPr lang="en-GB" sz="1200" baseline="30000" dirty="0">
                <a:cs typeface="Arial" panose="020B0604020202020204" pitchFamily="34" charset="0"/>
              </a:rPr>
              <a:t>th</a:t>
            </a:r>
            <a:r>
              <a:rPr lang="en-GB" sz="1200" dirty="0">
                <a:cs typeface="Arial" panose="020B0604020202020204" pitchFamily="34" charset="0"/>
              </a:rPr>
              <a:t> June 2024 </a:t>
            </a:r>
          </a:p>
          <a:p>
            <a:pPr marL="628650" lvl="1" indent="-171450">
              <a:spcAft>
                <a:spcPts val="600"/>
              </a:spcAft>
              <a:buFont typeface="Arial" panose="020B0604020202020204" pitchFamily="34" charset="0"/>
              <a:buChar char="•"/>
            </a:pPr>
            <a:r>
              <a:rPr lang="en-GB" sz="1200" dirty="0">
                <a:cs typeface="Arial" panose="020B0604020202020204" pitchFamily="34" charset="0"/>
              </a:rPr>
              <a:t>We will continue to reduce 104 week waits for treatment, working towards a target of 0 waits by 31</a:t>
            </a:r>
            <a:r>
              <a:rPr lang="en-GB" sz="1200" baseline="30000" dirty="0">
                <a:cs typeface="Arial" panose="020B0604020202020204" pitchFamily="34" charset="0"/>
              </a:rPr>
              <a:t>st</a:t>
            </a:r>
            <a:r>
              <a:rPr lang="en-GB" sz="1200" dirty="0">
                <a:cs typeface="Arial" panose="020B0604020202020204" pitchFamily="34" charset="0"/>
              </a:rPr>
              <a:t> March 2025</a:t>
            </a:r>
          </a:p>
          <a:p>
            <a:pPr marL="628650" lvl="1" indent="-171450">
              <a:spcAft>
                <a:spcPts val="600"/>
              </a:spcAft>
              <a:buFont typeface="Arial" panose="020B0604020202020204" pitchFamily="34" charset="0"/>
              <a:buChar char="•"/>
            </a:pPr>
            <a:r>
              <a:rPr lang="en-GB" sz="1200" dirty="0">
                <a:cs typeface="Arial" panose="020B0604020202020204" pitchFamily="34" charset="0"/>
              </a:rPr>
              <a:t>We will maintain our ‘best in Wales’ position on 0 patients waiting over 52 weeks for a first outpatients' appointment</a:t>
            </a:r>
          </a:p>
          <a:p>
            <a:pPr marL="628650" lvl="1" indent="-171450">
              <a:spcAft>
                <a:spcPts val="600"/>
              </a:spcAft>
              <a:buFont typeface="Arial" panose="020B0604020202020204" pitchFamily="34" charset="0"/>
              <a:buChar char="•"/>
            </a:pPr>
            <a:r>
              <a:rPr lang="en-GB" sz="1200" dirty="0">
                <a:cs typeface="Arial" panose="020B0604020202020204" pitchFamily="34" charset="0"/>
              </a:rPr>
              <a:t>We will work towards reducing the number of patients waiting over 36 weeks for a first outpatient appointment</a:t>
            </a:r>
          </a:p>
          <a:p>
            <a:pPr marL="628650" lvl="1" indent="-171450">
              <a:spcAft>
                <a:spcPts val="600"/>
              </a:spcAft>
              <a:buFont typeface="Arial" panose="020B0604020202020204" pitchFamily="34" charset="0"/>
              <a:buChar char="•"/>
            </a:pPr>
            <a:r>
              <a:rPr lang="en-GB" sz="1200" dirty="0">
                <a:cs typeface="Arial" panose="020B0604020202020204" pitchFamily="34" charset="0"/>
              </a:rPr>
              <a:t>We will work towards reducing the number of patients waiting over 8 weeks for a diagnostic endoscopy, and continue to maintain our current position of patients waiting over 8 weeks for all other diagnostics </a:t>
            </a:r>
          </a:p>
          <a:p>
            <a:pPr marL="628650" lvl="1" indent="-171450">
              <a:spcAft>
                <a:spcPts val="600"/>
              </a:spcAft>
              <a:buFont typeface="Arial" panose="020B0604020202020204" pitchFamily="34" charset="0"/>
              <a:buChar char="•"/>
            </a:pPr>
            <a:r>
              <a:rPr lang="en-GB" sz="1200" dirty="0"/>
              <a:t>We will work towards all of the specific TI de-escalation criteria, to be agreed with WG</a:t>
            </a:r>
          </a:p>
          <a:p>
            <a:pPr>
              <a:spcAft>
                <a:spcPts val="600"/>
              </a:spcAft>
            </a:pPr>
            <a:endParaRPr lang="en-GB" sz="1200" dirty="0"/>
          </a:p>
          <a:p>
            <a:pPr>
              <a:spcAft>
                <a:spcPts val="600"/>
              </a:spcAft>
            </a:pPr>
            <a:r>
              <a:rPr lang="en-GB" sz="1200" dirty="0"/>
              <a:t>For </a:t>
            </a:r>
            <a:r>
              <a:rPr lang="en-GB" sz="1200" b="1" dirty="0"/>
              <a:t>Cancer, </a:t>
            </a:r>
            <a:r>
              <a:rPr lang="en-GB" sz="1200" dirty="0"/>
              <a:t>in 23/24 we implemented targeted monitoring in additional areas to improve the SCP performance and will continue this focus in 24/25:</a:t>
            </a:r>
          </a:p>
          <a:p>
            <a:pPr marL="628650" lvl="1" indent="-171450">
              <a:spcAft>
                <a:spcPts val="600"/>
              </a:spcAft>
              <a:buFont typeface="Arial" panose="020B0604020202020204" pitchFamily="34" charset="0"/>
              <a:buChar char="•"/>
            </a:pPr>
            <a:r>
              <a:rPr lang="en-GB" sz="1200" dirty="0"/>
              <a:t>All pathways to reach a decision to treat (DTT) by day 31, where possible</a:t>
            </a:r>
          </a:p>
          <a:p>
            <a:pPr marL="628650" lvl="1" indent="-171450">
              <a:spcAft>
                <a:spcPts val="600"/>
              </a:spcAft>
              <a:buFont typeface="Arial" panose="020B0604020202020204" pitchFamily="34" charset="0"/>
              <a:buChar char="•"/>
            </a:pPr>
            <a:r>
              <a:rPr lang="en-GB" sz="1200" dirty="0"/>
              <a:t>Where in place, one-stop diagnostic pathways by day 21</a:t>
            </a:r>
          </a:p>
          <a:p>
            <a:pPr marL="628650" lvl="1" indent="-171450">
              <a:spcAft>
                <a:spcPts val="600"/>
              </a:spcAft>
              <a:buFont typeface="Arial" panose="020B0604020202020204" pitchFamily="34" charset="0"/>
              <a:buChar char="•"/>
            </a:pPr>
            <a:r>
              <a:rPr lang="en-GB" sz="1200" dirty="0"/>
              <a:t>Where applicable, stage 1 consultation by day 10</a:t>
            </a:r>
          </a:p>
          <a:p>
            <a:pPr marL="628650" lvl="1" indent="-171450">
              <a:spcAft>
                <a:spcPts val="600"/>
              </a:spcAft>
              <a:buFont typeface="Arial" panose="020B0604020202020204" pitchFamily="34" charset="0"/>
              <a:buChar char="•"/>
            </a:pPr>
            <a:r>
              <a:rPr lang="en-GB" sz="1200" dirty="0"/>
              <a:t>Pathology and diagnostics reporting within 5 days</a:t>
            </a:r>
          </a:p>
          <a:p>
            <a:pPr lvl="0">
              <a:spcAft>
                <a:spcPts val="600"/>
              </a:spcAft>
            </a:pPr>
            <a:endParaRPr lang="en-GB" sz="1200" dirty="0"/>
          </a:p>
          <a:p>
            <a:pPr>
              <a:spcAft>
                <a:spcPts val="600"/>
              </a:spcAft>
            </a:pPr>
            <a:r>
              <a:rPr lang="en-GB" sz="1200" dirty="0">
                <a:cs typeface="Arial" panose="020B0604020202020204" pitchFamily="34" charset="0"/>
              </a:rPr>
              <a:t>Our current (March 2024) planned care and cancer key performance metric trajectories for 24/25  are included in the </a:t>
            </a:r>
            <a:r>
              <a:rPr lang="en-GB" sz="1200" b="1" dirty="0">
                <a:cs typeface="Arial" panose="020B0604020202020204" pitchFamily="34" charset="0"/>
              </a:rPr>
              <a:t>Ministerial Template: Planned Care </a:t>
            </a:r>
            <a:r>
              <a:rPr lang="en-GB" sz="1200" dirty="0">
                <a:cs typeface="Arial" panose="020B0604020202020204" pitchFamily="34" charset="0"/>
              </a:rPr>
              <a:t>in Annex 2a. </a:t>
            </a:r>
            <a:endParaRPr lang="en-GB" sz="1200" dirty="0" smtClean="0">
              <a:cs typeface="Arial" panose="020B0604020202020204" pitchFamily="34" charset="0"/>
            </a:endParaRPr>
          </a:p>
          <a:p>
            <a:pPr>
              <a:spcAft>
                <a:spcPts val="600"/>
              </a:spcAft>
            </a:pPr>
            <a:r>
              <a:rPr lang="en-GB" sz="1200" b="1" dirty="0" smtClean="0">
                <a:cs typeface="Arial" panose="020B0604020202020204" pitchFamily="34" charset="0"/>
              </a:rPr>
              <a:t>We </a:t>
            </a:r>
            <a:r>
              <a:rPr lang="en-GB" sz="1200" b="1" dirty="0">
                <a:cs typeface="Arial" panose="020B0604020202020204" pitchFamily="34" charset="0"/>
              </a:rPr>
              <a:t>will continue to revise trajectories on the basis of agreed TI targets, aligned with allocation of Planned Care ‘Recovery’ funds focused in the highest priority areas to ensure delivery of our  performance ambitions. </a:t>
            </a:r>
            <a:endParaRPr lang="en-GB" sz="1200" b="1" dirty="0"/>
          </a:p>
        </p:txBody>
      </p:sp>
      <p:pic>
        <p:nvPicPr>
          <p:cNvPr id="11" name="Picture 1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17</a:t>
            </a:fld>
            <a:endParaRPr lang="en-GB" dirty="0">
              <a:solidFill>
                <a:schemeClr val="bg1">
                  <a:lumMod val="75000"/>
                </a:schemeClr>
              </a:solidFill>
            </a:endParaRPr>
          </a:p>
        </p:txBody>
      </p:sp>
    </p:spTree>
    <p:extLst>
      <p:ext uri="{BB962C8B-B14F-4D97-AF65-F5344CB8AC3E}">
        <p14:creationId xmlns:p14="http://schemas.microsoft.com/office/powerpoint/2010/main" val="2330877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85661"/>
            <a:ext cx="98701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Targeted Intervention (TI) Commitments</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6" name="Rectangle 5">
            <a:extLst>
              <a:ext uri="{FF2B5EF4-FFF2-40B4-BE49-F238E27FC236}">
                <a16:creationId xmlns:a16="http://schemas.microsoft.com/office/drawing/2014/main" id="{91D0F02F-A178-24AA-3926-83E72B5C63EB}"/>
              </a:ext>
            </a:extLst>
          </p:cNvPr>
          <p:cNvSpPr/>
          <p:nvPr/>
        </p:nvSpPr>
        <p:spPr>
          <a:xfrm>
            <a:off x="241069" y="454993"/>
            <a:ext cx="11753851"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SBUHB are committed to addressing our performance issues and demonstrating sustainable improvements across all areas of concern, as agreed with WG in our TI expectations.</a:t>
            </a:r>
            <a:endParaRPr kumimoji="0" lang="en-GB"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 name="TextBox 6">
            <a:extLst>
              <a:ext uri="{FF2B5EF4-FFF2-40B4-BE49-F238E27FC236}">
                <a16:creationId xmlns:a16="http://schemas.microsoft.com/office/drawing/2014/main" id="{D09C5C94-138E-0A93-2FE7-D651C6B9AF48}"/>
              </a:ext>
            </a:extLst>
          </p:cNvPr>
          <p:cNvSpPr txBox="1"/>
          <p:nvPr/>
        </p:nvSpPr>
        <p:spPr>
          <a:xfrm>
            <a:off x="180684" y="876960"/>
            <a:ext cx="5909565" cy="21544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rPr>
              <a:t>TI Goals</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Improved access to planned care with reduced waiting times in line with national requirements. </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Improved access to cancer services with waiting times in line with national requirements, and reduction in the number of patients waiting over 62 days.</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Improved access across urgent and emergency care including a sustained reduction in ambulance handovers, a reduction in the time to be seen by a clinician, reduction in the number of pathways of care delays and delivery of effective flow through the organisation.</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Reduction in the healthcare acquired infections in line with agreed trajectories.</a:t>
            </a:r>
          </a:p>
        </p:txBody>
      </p:sp>
      <p:pic>
        <p:nvPicPr>
          <p:cNvPr id="30" name="Picture 29">
            <a:extLst>
              <a:ext uri="{FF2B5EF4-FFF2-40B4-BE49-F238E27FC236}">
                <a16:creationId xmlns:a16="http://schemas.microsoft.com/office/drawing/2014/main" id="{83AD402B-07B6-0547-E285-2477721D36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V="1">
            <a:off x="180684" y="233493"/>
            <a:ext cx="11699112" cy="360000"/>
          </a:xfrm>
          <a:prstGeom prst="rect">
            <a:avLst/>
          </a:prstGeom>
        </p:spPr>
      </p:pic>
      <p:sp>
        <p:nvSpPr>
          <p:cNvPr id="3" name="Slide Number Placeholder 2"/>
          <p:cNvSpPr>
            <a:spLocks noGrp="1"/>
          </p:cNvSpPr>
          <p:nvPr>
            <p:ph type="sldNum" sz="quarter" idx="12"/>
          </p:nvPr>
        </p:nvSpPr>
        <p:spPr>
          <a:xfrm>
            <a:off x="9038459" y="6157116"/>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D09C5C94-138E-0A93-2FE7-D651C6B9AF48}"/>
              </a:ext>
            </a:extLst>
          </p:cNvPr>
          <p:cNvSpPr txBox="1"/>
          <p:nvPr/>
        </p:nvSpPr>
        <p:spPr>
          <a:xfrm>
            <a:off x="241070" y="3257838"/>
            <a:ext cx="5849180" cy="3693319"/>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100" b="1" i="0" u="none" strike="noStrike" kern="120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rPr>
              <a:t>TI Methods: Underpinned by detailed TI Action Plan in development  </a:t>
            </a:r>
          </a:p>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100" b="1" i="0" u="none" strike="noStrike" kern="120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rPr>
              <a:t>We will -</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Undertake a current situation report to highlight the baseline and opportunities. </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Agree a core set of specialities that the intervention will focus upon.</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Ensure that recovery and improvement plans are in place and that agreed priorities are being implemented, in accordance with evidence-based practice and national requirements.</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 unscheduled care performance to ensure that patients access safe, timely and clinically effective unscheduled care services, reducing waiting times, delays and improving quality.</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 access to planned care with reduced waiting times in line with national requirements – see outcomes</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 the timeliness of access to cancer services and demonstrate improved compliance with the suspected cancer pathway, prioritising improvement in the most at risk tumour sites.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6868B6"/>
              </a:solidFill>
              <a:effectLst/>
              <a:uLnTx/>
              <a:uFillTx/>
              <a:latin typeface="Tw Cen MT Condensed"/>
              <a:ea typeface="+mn-ea"/>
              <a:cs typeface="Arial"/>
            </a:endParaRPr>
          </a:p>
        </p:txBody>
      </p:sp>
      <p:sp>
        <p:nvSpPr>
          <p:cNvPr id="5" name="Rectangle 4"/>
          <p:cNvSpPr/>
          <p:nvPr/>
        </p:nvSpPr>
        <p:spPr>
          <a:xfrm>
            <a:off x="6090249" y="676494"/>
            <a:ext cx="5904671" cy="561692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rPr>
              <a:t>TI Outcomes (Key Performance Measures </a:t>
            </a:r>
            <a:r>
              <a:rPr kumimoji="0" lang="en-GB" sz="1100" b="1" i="0" u="none" strike="noStrike" kern="1200" cap="none" spc="0" normalizeH="0" baseline="0" noProof="0" dirty="0" smtClean="0">
                <a:ln>
                  <a:noFill/>
                </a:ln>
                <a:solidFill>
                  <a:srgbClr val="1F355E"/>
                </a:solidFill>
                <a:effectLst/>
                <a:uLnTx/>
                <a:uFillTx/>
                <a:latin typeface="Arial Black" panose="020B0A04020102020204" pitchFamily="34" charset="0"/>
                <a:ea typeface="+mn-ea"/>
                <a:cs typeface="Arial" panose="020B0604020202020204" pitchFamily="34" charset="0"/>
              </a:rPr>
              <a:t>TBC)</a:t>
            </a:r>
            <a:endParaRPr kumimoji="0" lang="en-GB" sz="1100" b="1" i="0" u="none" strike="noStrike" kern="120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Cancer </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60% SCP performance and maintain for 3 months </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Planned Care</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100% open outpatient pathways wait &lt; 52 weeks and maintain for 3 months </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100% open pathways wait &lt;104 weeks and maintain for 3 months</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80% open pathways wait &lt;52 weeks and maintain for 3 months</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15% reduction in the number of patients delayed by 100% for their follow up appointment in three consecutive months and maintained for 3 months (Based on the November 2023 baseline)</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a:t>
            </a:r>
            <a:r>
              <a:rPr kumimoji="0" lang="en-GB" sz="1200" b="0" i="0" u="none" strike="noStrike" kern="1200" cap="none" spc="0" normalizeH="0" baseline="0" noProof="0" dirty="0" smtClean="0">
                <a:ln>
                  <a:noFill/>
                </a:ln>
                <a:solidFill>
                  <a:prstClr val="black"/>
                </a:solidFill>
                <a:effectLst/>
                <a:uLnTx/>
                <a:uFillTx/>
                <a:latin typeface="Calibri" panose="020F0502020204030204"/>
                <a:ea typeface="+mn-ea"/>
                <a:cs typeface="+mn-cs"/>
              </a:rPr>
              <a:t>65%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of R1 patients to be seen within (or within 25%) of their target review date and maintain for 3 months </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80% Diagnostic waits &lt; 8 weeks and maintain for 3 months</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80% diagnostic endoscopy waits &lt; 8 weeks and maintain for 3 months</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80% NOUS and non-cardiac MRI waits &lt;8 weeks and maintain for 3 months.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Urgent and Emergency Care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3 months continuous reduction of ambulance handovers of at least 11% in each of the three months, based on Q2 and Q3 2023 baseline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Achieve continuous improvement towards no more than 7% of patients waiting over 12 hours at each individual site and across the health board.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97% of patients to be assessed by senior clinical decision maker within 60 </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rPr>
              <a:t>mins</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from arrival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Reduce delayed pathways of care by 5% for three consecutive months and then maintained for three months (based on Oct-Dec 23 baseline.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HCAI Improvements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Stabilise increased trajectory of cases of </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rPr>
              <a:t>C.Diff</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and Staph aureus and deliver continuous improvement towards required reduction targets set </a:t>
            </a:r>
            <a:r>
              <a:rPr kumimoji="0" lang="en-GB"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by WG</a:t>
            </a:r>
            <a:endParaRPr kumimoji="0" lang="en-GB" sz="800" b="0" i="0" u="none" strike="noStrike" kern="1200" cap="none" spc="0" normalizeH="0" baseline="0" noProof="0" dirty="0">
              <a:ln>
                <a:noFill/>
              </a:ln>
              <a:solidFill>
                <a:srgbClr val="546584"/>
              </a:solidFill>
              <a:effectLst/>
              <a:uLnTx/>
              <a:uFillTx/>
              <a:latin typeface="Arial Black" panose="020B0A04020102020204" pitchFamily="34" charset="0"/>
              <a:ea typeface="+mn-ea"/>
              <a:cs typeface="Arial" panose="020B0604020202020204" pitchFamily="34" charset="0"/>
            </a:endParaRPr>
          </a:p>
        </p:txBody>
      </p:sp>
      <p:graphicFrame>
        <p:nvGraphicFramePr>
          <p:cNvPr id="8" name="Table 7">
            <a:extLst>
              <a:ext uri="{FF2B5EF4-FFF2-40B4-BE49-F238E27FC236}">
                <a16:creationId xmlns:a16="http://schemas.microsoft.com/office/drawing/2014/main" id="{7B09158C-ED26-F86A-7710-BB6262F5D5CD}"/>
              </a:ext>
            </a:extLst>
          </p:cNvPr>
          <p:cNvGraphicFramePr>
            <a:graphicFrameLocks noGrp="1"/>
          </p:cNvGraphicFramePr>
          <p:nvPr>
            <p:extLst/>
          </p:nvPr>
        </p:nvGraphicFramePr>
        <p:xfrm>
          <a:off x="6223128" y="6236626"/>
          <a:ext cx="5630661" cy="556582"/>
        </p:xfrm>
        <a:graphic>
          <a:graphicData uri="http://schemas.openxmlformats.org/drawingml/2006/table">
            <a:tbl>
              <a:tblPr firstRow="1" bandRow="1">
                <a:tableStyleId>{5C22544A-7EE6-4342-B048-85BDC9FD1C3A}</a:tableStyleId>
              </a:tblPr>
              <a:tblGrid>
                <a:gridCol w="101413">
                  <a:extLst>
                    <a:ext uri="{9D8B030D-6E8A-4147-A177-3AD203B41FA5}">
                      <a16:colId xmlns:a16="http://schemas.microsoft.com/office/drawing/2014/main" val="2179145742"/>
                    </a:ext>
                  </a:extLst>
                </a:gridCol>
                <a:gridCol w="5529248">
                  <a:extLst>
                    <a:ext uri="{9D8B030D-6E8A-4147-A177-3AD203B41FA5}">
                      <a16:colId xmlns:a16="http://schemas.microsoft.com/office/drawing/2014/main" val="2188836669"/>
                    </a:ext>
                  </a:extLst>
                </a:gridCol>
              </a:tblGrid>
              <a:tr h="236341">
                <a:tc>
                  <a:txBody>
                    <a:bodyPr/>
                    <a:lstStyle/>
                    <a:p>
                      <a:endParaRPr lang="en-GB" sz="9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auto" latinLnBrk="0" hangingPunct="1">
                        <a:lnSpc>
                          <a:spcPct val="100000"/>
                        </a:lnSpc>
                        <a:spcBef>
                          <a:spcPts val="0"/>
                        </a:spcBef>
                        <a:spcAft>
                          <a:spcPts val="400"/>
                        </a:spcAft>
                        <a:buClrTx/>
                        <a:buSzTx/>
                        <a:buFontTx/>
                        <a:buNone/>
                        <a:tabLst/>
                        <a:defRPr/>
                      </a:pPr>
                      <a:r>
                        <a:rPr lang="en-GB" sz="1100" b="1" dirty="0">
                          <a:solidFill>
                            <a:schemeClr val="tx1"/>
                          </a:solidFill>
                        </a:rPr>
                        <a:t>All TI related GMOs are indicated in</a:t>
                      </a:r>
                      <a:r>
                        <a:rPr lang="en-GB" sz="1100" b="1" baseline="0" dirty="0">
                          <a:solidFill>
                            <a:schemeClr val="tx1"/>
                          </a:solidFill>
                        </a:rPr>
                        <a:t> red throughout the plan</a:t>
                      </a:r>
                    </a:p>
                  </a:txBody>
                  <a:tcPr marL="36000" marR="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19619095"/>
                  </a:ext>
                </a:extLst>
              </a:tr>
              <a:tr h="297502">
                <a:tc>
                  <a:txBody>
                    <a:bodyPr/>
                    <a:lstStyle/>
                    <a:p>
                      <a:endParaRPr lang="en-GB" sz="9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l" defTabSz="914400" rtl="0" eaLnBrk="1" fontAlgn="auto" latinLnBrk="0" hangingPunct="1">
                        <a:lnSpc>
                          <a:spcPct val="100000"/>
                        </a:lnSpc>
                        <a:spcBef>
                          <a:spcPts val="0"/>
                        </a:spcBef>
                        <a:spcAft>
                          <a:spcPts val="400"/>
                        </a:spcAft>
                        <a:buClrTx/>
                        <a:buSzTx/>
                        <a:buFontTx/>
                        <a:buNone/>
                        <a:tabLst/>
                        <a:defRPr/>
                      </a:pPr>
                      <a:r>
                        <a:rPr lang="en-GB" sz="1100" b="1" dirty="0">
                          <a:solidFill>
                            <a:schemeClr val="tx1"/>
                          </a:solidFill>
                        </a:rPr>
                        <a:t>All EM (Enhanced Monitoring) GMOs are indicated in orange throughout the plan</a:t>
                      </a:r>
                    </a:p>
                  </a:txBody>
                  <a:tcPr marL="36000" marR="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153417332"/>
                  </a:ext>
                </a:extLst>
              </a:tr>
            </a:tbl>
          </a:graphicData>
        </a:graphic>
      </p:graphicFrame>
    </p:spTree>
    <p:extLst>
      <p:ext uri="{BB962C8B-B14F-4D97-AF65-F5344CB8AC3E}">
        <p14:creationId xmlns:p14="http://schemas.microsoft.com/office/powerpoint/2010/main" val="2763919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p>
        </p:txBody>
      </p:sp>
      <p:sp>
        <p:nvSpPr>
          <p:cNvPr id="3" name="object 3"/>
          <p:cNvSpPr txBox="1"/>
          <p:nvPr/>
        </p:nvSpPr>
        <p:spPr>
          <a:xfrm>
            <a:off x="437195" y="2643468"/>
            <a:ext cx="6039805" cy="1268113"/>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Service Change and Improvement </a:t>
            </a:r>
          </a:p>
        </p:txBody>
      </p:sp>
      <p:pic>
        <p:nvPicPr>
          <p:cNvPr id="46" name="Picture 45">
            <a:extLst>
              <a:ext uri="{FF2B5EF4-FFF2-40B4-BE49-F238E27FC236}">
                <a16:creationId xmlns:a16="http://schemas.microsoft.com/office/drawing/2014/main" id="{078693CB-840E-BB48-6165-0634B66C2A6A}"/>
              </a:ext>
            </a:extLst>
          </p:cNvPr>
          <p:cNvPicPr>
            <a:picLocks noChangeAspect="1"/>
          </p:cNvPicPr>
          <p:nvPr/>
        </p:nvPicPr>
        <p:blipFill>
          <a:blip r:embed="rId2"/>
          <a:stretch>
            <a:fillRect/>
          </a:stretch>
        </p:blipFill>
        <p:spPr>
          <a:xfrm>
            <a:off x="9170924" y="455791"/>
            <a:ext cx="2562421" cy="653166"/>
          </a:xfrm>
          <a:prstGeom prst="rect">
            <a:avLst/>
          </a:prstGeom>
        </p:spPr>
      </p:pic>
      <p:pic>
        <p:nvPicPr>
          <p:cNvPr id="5" name="Picture 4">
            <a:extLst>
              <a:ext uri="{FF2B5EF4-FFF2-40B4-BE49-F238E27FC236}">
                <a16:creationId xmlns:a16="http://schemas.microsoft.com/office/drawing/2014/main" id="{2FB59ED6-D684-434A-9CCF-04C6D4106F2E}"/>
              </a:ext>
            </a:extLst>
          </p:cNvPr>
          <p:cNvPicPr>
            <a:picLocks noChangeAspect="1"/>
          </p:cNvPicPr>
          <p:nvPr/>
        </p:nvPicPr>
        <p:blipFill>
          <a:blip r:embed="rId3"/>
          <a:stretch>
            <a:fillRect/>
          </a:stretch>
        </p:blipFill>
        <p:spPr>
          <a:xfrm rot="10605549">
            <a:off x="6536229" y="2460316"/>
            <a:ext cx="6754181" cy="5514155"/>
          </a:xfrm>
          <a:prstGeom prst="rect">
            <a:avLst/>
          </a:prstGeom>
        </p:spPr>
      </p:pic>
      <p:pic>
        <p:nvPicPr>
          <p:cNvPr id="4" name="Content Placeholder 9" descr="A black background with white text&#10;&#10;Description automatically generated">
            <a:extLst>
              <a:ext uri="{FF2B5EF4-FFF2-40B4-BE49-F238E27FC236}">
                <a16:creationId xmlns:a16="http://schemas.microsoft.com/office/drawing/2014/main" id="{3099319D-9956-E8CE-5C17-F4788CC3B256}"/>
              </a:ext>
            </a:extLst>
          </p:cNvPr>
          <p:cNvPicPr>
            <a:picLocks noChangeAspect="1"/>
          </p:cNvPicPr>
          <p:nvPr/>
        </p:nvPicPr>
        <p:blipFill>
          <a:blip r:embed="rId4"/>
          <a:stretch>
            <a:fillRect/>
          </a:stretch>
        </p:blipFill>
        <p:spPr>
          <a:xfrm>
            <a:off x="441233" y="5659706"/>
            <a:ext cx="2238029" cy="692361"/>
          </a:xfrm>
          <a:prstGeom prst="rect">
            <a:avLst/>
          </a:prstGeom>
        </p:spPr>
      </p:pic>
      <p:sp>
        <p:nvSpPr>
          <p:cNvPr id="6" name="Slide Number Placeholder 5"/>
          <p:cNvSpPr>
            <a:spLocks noGrp="1"/>
          </p:cNvSpPr>
          <p:nvPr>
            <p:ph type="sldNum" sz="quarter" idx="12"/>
          </p:nvPr>
        </p:nvSpPr>
        <p:spPr/>
        <p:txBody>
          <a:bodyPr/>
          <a:lstStyle/>
          <a:p>
            <a:fld id="{2FC4BBEA-D2AF-4620-ADEB-12EADF4A9185}" type="slidenum">
              <a:rPr lang="en-GB" smtClean="0">
                <a:solidFill>
                  <a:schemeClr val="bg1">
                    <a:lumMod val="75000"/>
                  </a:schemeClr>
                </a:solidFill>
              </a:rPr>
              <a:t>19</a:t>
            </a:fld>
            <a:endParaRPr lang="en-GB" dirty="0">
              <a:solidFill>
                <a:schemeClr val="bg1">
                  <a:lumMod val="75000"/>
                </a:schemeClr>
              </a:solidFill>
            </a:endParaRPr>
          </a:p>
        </p:txBody>
      </p:sp>
    </p:spTree>
    <p:extLst>
      <p:ext uri="{BB962C8B-B14F-4D97-AF65-F5344CB8AC3E}">
        <p14:creationId xmlns:p14="http://schemas.microsoft.com/office/powerpoint/2010/main" val="2982279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1">
            <a:extLst>
              <a:ext uri="{FF2B5EF4-FFF2-40B4-BE49-F238E27FC236}">
                <a16:creationId xmlns:a16="http://schemas.microsoft.com/office/drawing/2014/main" id="{D34D262C-F8A8-C7ED-5DBC-34C4A17DBD46}"/>
              </a:ext>
            </a:extLst>
          </p:cNvPr>
          <p:cNvGraphicFramePr>
            <a:graphicFrameLocks/>
          </p:cNvGraphicFramePr>
          <p:nvPr>
            <p:extLst>
              <p:ext uri="{D42A27DB-BD31-4B8C-83A1-F6EECF244321}">
                <p14:modId xmlns:p14="http://schemas.microsoft.com/office/powerpoint/2010/main" val="904512810"/>
              </p:ext>
            </p:extLst>
          </p:nvPr>
        </p:nvGraphicFramePr>
        <p:xfrm>
          <a:off x="340659" y="690282"/>
          <a:ext cx="5136776" cy="5834767"/>
        </p:xfrm>
        <a:graphic>
          <a:graphicData uri="http://schemas.openxmlformats.org/drawingml/2006/table">
            <a:tbl>
              <a:tblPr firstRow="1" bandRow="1">
                <a:tableStyleId>{5C22544A-7EE6-4342-B048-85BDC9FD1C3A}</a:tableStyleId>
              </a:tblPr>
              <a:tblGrid>
                <a:gridCol w="4312023">
                  <a:extLst>
                    <a:ext uri="{9D8B030D-6E8A-4147-A177-3AD203B41FA5}">
                      <a16:colId xmlns:a16="http://schemas.microsoft.com/office/drawing/2014/main" val="1786088168"/>
                    </a:ext>
                  </a:extLst>
                </a:gridCol>
                <a:gridCol w="824753">
                  <a:extLst>
                    <a:ext uri="{9D8B030D-6E8A-4147-A177-3AD203B41FA5}">
                      <a16:colId xmlns:a16="http://schemas.microsoft.com/office/drawing/2014/main" val="3941239536"/>
                    </a:ext>
                  </a:extLst>
                </a:gridCol>
              </a:tblGrid>
              <a:tr h="249932">
                <a:tc>
                  <a:txBody>
                    <a:bodyPr/>
                    <a:lstStyle/>
                    <a:p>
                      <a:pPr algn="l"/>
                      <a:r>
                        <a:rPr lang="en-GB" sz="1200" dirty="0"/>
                        <a:t>Context</a:t>
                      </a:r>
                    </a:p>
                  </a:txBody>
                  <a:tcPr>
                    <a:solidFill>
                      <a:srgbClr val="002060"/>
                    </a:solidFill>
                  </a:tcPr>
                </a:tc>
                <a:tc>
                  <a:txBody>
                    <a:bodyPr/>
                    <a:lstStyle/>
                    <a:p>
                      <a:r>
                        <a:rPr lang="en-GB" sz="1200" dirty="0"/>
                        <a:t>Page</a:t>
                      </a:r>
                    </a:p>
                  </a:txBody>
                  <a:tcPr>
                    <a:solidFill>
                      <a:srgbClr val="002060"/>
                    </a:solidFill>
                  </a:tcPr>
                </a:tc>
                <a:extLst>
                  <a:ext uri="{0D108BD9-81ED-4DB2-BD59-A6C34878D82A}">
                    <a16:rowId xmlns:a16="http://schemas.microsoft.com/office/drawing/2014/main" val="3533731260"/>
                  </a:ext>
                </a:extLst>
              </a:tr>
              <a:tr h="300191">
                <a:tc>
                  <a:txBody>
                    <a:bodyPr/>
                    <a:lstStyle/>
                    <a:p>
                      <a:r>
                        <a:rPr lang="en-GB" sz="1200" dirty="0">
                          <a:solidFill>
                            <a:schemeClr val="tx1"/>
                          </a:solidFill>
                        </a:rPr>
                        <a:t>Strategic Context </a:t>
                      </a:r>
                    </a:p>
                  </a:txBody>
                  <a:tcPr>
                    <a:lnR w="6350" cap="flat" cmpd="sng" algn="ctr">
                      <a:solidFill>
                        <a:schemeClr val="bg1">
                          <a:lumMod val="65000"/>
                        </a:schemeClr>
                      </a:solidFill>
                      <a:prstDash val="solid"/>
                      <a:round/>
                      <a:headEnd type="none" w="med" len="med"/>
                      <a:tailEnd type="none" w="med" len="med"/>
                    </a:lnR>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3</a:t>
                      </a:r>
                    </a:p>
                  </a:txBody>
                  <a:tcPr anchor="ctr">
                    <a:lnL w="6350" cap="flat" cmpd="sng" algn="ctr">
                      <a:solidFill>
                        <a:schemeClr val="bg1">
                          <a:lumMod val="65000"/>
                        </a:schemeClr>
                      </a:solidFill>
                      <a:prstDash val="solid"/>
                      <a:round/>
                      <a:headEnd type="none" w="med" len="med"/>
                      <a:tailEnd type="none" w="med" len="med"/>
                    </a:lnL>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66901757"/>
                  </a:ext>
                </a:extLst>
              </a:tr>
              <a:tr h="300191">
                <a:tc>
                  <a:txBody>
                    <a:bodyPr/>
                    <a:lstStyle/>
                    <a:p>
                      <a:r>
                        <a:rPr lang="en-GB" sz="1200" dirty="0">
                          <a:solidFill>
                            <a:schemeClr val="tx1"/>
                          </a:solidFill>
                        </a:rPr>
                        <a:t>Our Strategic Vision</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4</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50577679"/>
                  </a:ext>
                </a:extLst>
              </a:tr>
              <a:tr h="300191">
                <a:tc>
                  <a:txBody>
                    <a:bodyPr/>
                    <a:lstStyle/>
                    <a:p>
                      <a:r>
                        <a:rPr lang="en-GB" sz="1200" dirty="0">
                          <a:solidFill>
                            <a:schemeClr val="tx1"/>
                          </a:solidFill>
                        </a:rPr>
                        <a:t>Delivering Our Plan: Achievements 2023/24</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5</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51274945"/>
                  </a:ext>
                </a:extLst>
              </a:tr>
              <a:tr h="300191">
                <a:tc>
                  <a:txBody>
                    <a:bodyPr/>
                    <a:lstStyle/>
                    <a:p>
                      <a:r>
                        <a:rPr lang="en-GB" sz="1200" dirty="0">
                          <a:solidFill>
                            <a:schemeClr val="tx1"/>
                          </a:solidFill>
                        </a:rPr>
                        <a:t>Strategic Objectives</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6</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63699541"/>
                  </a:ext>
                </a:extLst>
              </a:tr>
              <a:tr h="300191">
                <a:tc>
                  <a:txBody>
                    <a:bodyPr/>
                    <a:lstStyle/>
                    <a:p>
                      <a:r>
                        <a:rPr lang="en-GB" sz="1200" dirty="0">
                          <a:solidFill>
                            <a:schemeClr val="tx1"/>
                          </a:solidFill>
                        </a:rPr>
                        <a:t>Planning Approach</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7/8</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61348240"/>
                  </a:ext>
                </a:extLst>
              </a:tr>
              <a:tr h="300191">
                <a:tc>
                  <a:txBody>
                    <a:bodyPr/>
                    <a:lstStyle/>
                    <a:p>
                      <a:r>
                        <a:rPr lang="en-GB" sz="1200" dirty="0">
                          <a:solidFill>
                            <a:schemeClr val="tx1"/>
                          </a:solidFill>
                        </a:rPr>
                        <a:t>An Integrated Partnership Approach</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9</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67665647"/>
                  </a:ext>
                </a:extLst>
              </a:tr>
              <a:tr h="300191">
                <a:tc>
                  <a:txBody>
                    <a:bodyPr/>
                    <a:lstStyle/>
                    <a:p>
                      <a:r>
                        <a:rPr lang="en-GB" sz="1200" dirty="0">
                          <a:solidFill>
                            <a:schemeClr val="tx1"/>
                          </a:solidFill>
                        </a:rPr>
                        <a:t>Public Services Board: Wellbeing Plans</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10</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07431846"/>
                  </a:ext>
                </a:extLst>
              </a:tr>
              <a:tr h="300191">
                <a:tc>
                  <a:txBody>
                    <a:bodyPr/>
                    <a:lstStyle/>
                    <a:p>
                      <a:r>
                        <a:rPr lang="en-GB" sz="1200" dirty="0">
                          <a:solidFill>
                            <a:schemeClr val="tx1"/>
                          </a:solidFill>
                        </a:rPr>
                        <a:t>Regional Planning Board Area Plan 2023-27 – 2024/25 Priorities</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11</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0053625"/>
                  </a:ext>
                </a:extLst>
              </a:tr>
              <a:tr h="300191">
                <a:tc>
                  <a:txBody>
                    <a:bodyPr/>
                    <a:lstStyle/>
                    <a:p>
                      <a:r>
                        <a:rPr lang="en-GB" sz="1200" dirty="0">
                          <a:solidFill>
                            <a:schemeClr val="tx1"/>
                          </a:solidFill>
                        </a:rPr>
                        <a:t>Pan Cluster Plan: Priority Areas 2024/25</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12</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1049341"/>
                  </a:ext>
                </a:extLst>
              </a:tr>
              <a:tr h="300191">
                <a:tc>
                  <a:txBody>
                    <a:bodyPr/>
                    <a:lstStyle/>
                    <a:p>
                      <a:r>
                        <a:rPr lang="en-GB" sz="1200" dirty="0">
                          <a:solidFill>
                            <a:schemeClr val="tx1"/>
                          </a:solidFill>
                        </a:rPr>
                        <a:t>Becoming a Population Health Focused Organisation</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13</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80386352"/>
                  </a:ext>
                </a:extLst>
              </a:tr>
              <a:tr h="300191">
                <a:tc>
                  <a:txBody>
                    <a:bodyPr/>
                    <a:lstStyle/>
                    <a:p>
                      <a:r>
                        <a:rPr lang="en-GB" sz="1200" dirty="0">
                          <a:solidFill>
                            <a:schemeClr val="tx1"/>
                          </a:solidFill>
                        </a:rPr>
                        <a:t>Swansea Bay’s 4 Pillars to Deliver Population Health</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14</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41331607"/>
                  </a:ext>
                </a:extLst>
              </a:tr>
              <a:tr h="300191">
                <a:tc>
                  <a:txBody>
                    <a:bodyPr/>
                    <a:lstStyle/>
                    <a:p>
                      <a:r>
                        <a:rPr lang="en-GB" sz="1200" dirty="0">
                          <a:solidFill>
                            <a:schemeClr val="tx1"/>
                          </a:solidFill>
                        </a:rPr>
                        <a:t>Value and Sustainability </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15</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90241549"/>
                  </a:ext>
                </a:extLst>
              </a:tr>
              <a:tr h="300191">
                <a:tc>
                  <a:txBody>
                    <a:bodyPr/>
                    <a:lstStyle/>
                    <a:p>
                      <a:r>
                        <a:rPr lang="en-GB" sz="1200" dirty="0">
                          <a:solidFill>
                            <a:schemeClr val="tx1"/>
                          </a:solidFill>
                        </a:rPr>
                        <a:t>Commissioning Quality and Outcomes Driven Care</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16</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95706322"/>
                  </a:ext>
                </a:extLst>
              </a:tr>
              <a:tr h="300191">
                <a:tc>
                  <a:txBody>
                    <a:bodyPr/>
                    <a:lstStyle/>
                    <a:p>
                      <a:r>
                        <a:rPr lang="en-GB" sz="1200" dirty="0">
                          <a:solidFill>
                            <a:schemeClr val="tx1"/>
                          </a:solidFill>
                        </a:rPr>
                        <a:t>Demand and Capacity Modelling</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17</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84772276"/>
                  </a:ext>
                </a:extLst>
              </a:tr>
              <a:tr h="300191">
                <a:tc>
                  <a:txBody>
                    <a:bodyPr/>
                    <a:lstStyle/>
                    <a:p>
                      <a:r>
                        <a:rPr lang="en-GB" sz="1200" dirty="0">
                          <a:solidFill>
                            <a:schemeClr val="tx1"/>
                          </a:solidFill>
                        </a:rPr>
                        <a:t>Targeted Intervention (TI) Commitments</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1200" b="1" dirty="0">
                          <a:solidFill>
                            <a:schemeClr val="tx1"/>
                          </a:solidFill>
                        </a:rPr>
                        <a:t>18</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64062447"/>
                  </a:ext>
                </a:extLst>
              </a:tr>
              <a:tr h="300191">
                <a:tc>
                  <a:txBody>
                    <a:bodyPr/>
                    <a:lstStyle/>
                    <a:p>
                      <a:pPr algn="l"/>
                      <a:r>
                        <a:rPr lang="en-GB" sz="1200" b="1" kern="1200" dirty="0">
                          <a:solidFill>
                            <a:schemeClr val="bg1"/>
                          </a:solidFill>
                          <a:latin typeface="+mn-lt"/>
                          <a:ea typeface="+mn-ea"/>
                          <a:cs typeface="+mn-cs"/>
                        </a:rPr>
                        <a:t>Service Change &amp; Improvement</a:t>
                      </a:r>
                    </a:p>
                  </a:txBody>
                  <a:tcP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rgbClr val="00206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Page</a:t>
                      </a:r>
                    </a:p>
                  </a:txBody>
                  <a:tcP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2030603421"/>
                  </a:ext>
                </a:extLst>
              </a:tr>
              <a:tr h="300191">
                <a:tc>
                  <a:txBody>
                    <a:bodyPr/>
                    <a:lstStyle/>
                    <a:p>
                      <a:r>
                        <a:rPr lang="en-GB" sz="1200" dirty="0">
                          <a:solidFill>
                            <a:schemeClr val="tx1"/>
                          </a:solidFill>
                        </a:rPr>
                        <a:t>Quality &amp; Safety </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20/21</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6977605"/>
                  </a:ext>
                </a:extLst>
              </a:tr>
              <a:tr h="300191">
                <a:tc>
                  <a:txBody>
                    <a:bodyPr/>
                    <a:lstStyle/>
                    <a:p>
                      <a:r>
                        <a:rPr lang="en-GB" sz="1200" dirty="0">
                          <a:solidFill>
                            <a:schemeClr val="tx1"/>
                          </a:solidFill>
                        </a:rPr>
                        <a:t>Primary Care, Communities and Therapies – incl. Pan Cluster Planning &amp; Priorities</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22/24</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38843390"/>
                  </a:ext>
                </a:extLst>
              </a:tr>
            </a:tbl>
          </a:graphicData>
        </a:graphic>
      </p:graphicFrame>
      <p:graphicFrame>
        <p:nvGraphicFramePr>
          <p:cNvPr id="4" name="Content Placeholder 11">
            <a:extLst>
              <a:ext uri="{FF2B5EF4-FFF2-40B4-BE49-F238E27FC236}">
                <a16:creationId xmlns:a16="http://schemas.microsoft.com/office/drawing/2014/main" id="{9E6C80ED-A8CC-9691-ED63-7E3F832C3F42}"/>
              </a:ext>
            </a:extLst>
          </p:cNvPr>
          <p:cNvGraphicFramePr>
            <a:graphicFrameLocks/>
          </p:cNvGraphicFramePr>
          <p:nvPr>
            <p:extLst>
              <p:ext uri="{D42A27DB-BD31-4B8C-83A1-F6EECF244321}">
                <p14:modId xmlns:p14="http://schemas.microsoft.com/office/powerpoint/2010/main" val="366416959"/>
              </p:ext>
            </p:extLst>
          </p:nvPr>
        </p:nvGraphicFramePr>
        <p:xfrm>
          <a:off x="5910137" y="690282"/>
          <a:ext cx="5827059" cy="6004055"/>
        </p:xfrm>
        <a:graphic>
          <a:graphicData uri="http://schemas.openxmlformats.org/drawingml/2006/table">
            <a:tbl>
              <a:tblPr firstRow="1" bandRow="1">
                <a:tableStyleId>{5C22544A-7EE6-4342-B048-85BDC9FD1C3A}</a:tableStyleId>
              </a:tblPr>
              <a:tblGrid>
                <a:gridCol w="5012149">
                  <a:extLst>
                    <a:ext uri="{9D8B030D-6E8A-4147-A177-3AD203B41FA5}">
                      <a16:colId xmlns:a16="http://schemas.microsoft.com/office/drawing/2014/main" val="1786088168"/>
                    </a:ext>
                  </a:extLst>
                </a:gridCol>
                <a:gridCol w="814910">
                  <a:extLst>
                    <a:ext uri="{9D8B030D-6E8A-4147-A177-3AD203B41FA5}">
                      <a16:colId xmlns:a16="http://schemas.microsoft.com/office/drawing/2014/main" val="3941239536"/>
                    </a:ext>
                  </a:extLst>
                </a:gridCol>
              </a:tblGrid>
              <a:tr h="243404">
                <a:tc>
                  <a:txBody>
                    <a:bodyPr/>
                    <a:lstStyle/>
                    <a:p>
                      <a:r>
                        <a:rPr lang="en-GB" sz="1200" b="0" dirty="0">
                          <a:solidFill>
                            <a:schemeClr val="tx1"/>
                          </a:solidFill>
                        </a:rPr>
                        <a:t>Urgent and Emergency Care (UEC)</a:t>
                      </a:r>
                    </a:p>
                  </a:txBody>
                  <a:tcPr anchor="ctr">
                    <a:lnR w="6350" cap="flat" cmpd="sng" algn="ctr">
                      <a:solidFill>
                        <a:schemeClr val="bg1">
                          <a:lumMod val="65000"/>
                        </a:schemeClr>
                      </a:solidFill>
                      <a:prstDash val="solid"/>
                      <a:round/>
                      <a:headEnd type="none" w="med" len="med"/>
                      <a:tailEnd type="none" w="med" len="med"/>
                    </a:lnR>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25/27</a:t>
                      </a:r>
                    </a:p>
                  </a:txBody>
                  <a:tcPr anchor="ctr">
                    <a:lnL w="6350" cap="flat" cmpd="sng" algn="ctr">
                      <a:solidFill>
                        <a:schemeClr val="bg1">
                          <a:lumMod val="65000"/>
                        </a:schemeClr>
                      </a:solidFill>
                      <a:prstDash val="solid"/>
                      <a:round/>
                      <a:headEnd type="none" w="med" len="med"/>
                      <a:tailEnd type="none" w="med" len="med"/>
                    </a:lnL>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66901757"/>
                  </a:ext>
                </a:extLst>
              </a:tr>
              <a:tr h="401542">
                <a:tc>
                  <a:txBody>
                    <a:bodyPr/>
                    <a:lstStyle/>
                    <a:p>
                      <a:r>
                        <a:rPr lang="en-GB" sz="1200" dirty="0">
                          <a:solidFill>
                            <a:schemeClr val="tx1"/>
                          </a:solidFill>
                        </a:rPr>
                        <a:t>One Bay Way </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28</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50577679"/>
                  </a:ext>
                </a:extLst>
              </a:tr>
              <a:tr h="243404">
                <a:tc>
                  <a:txBody>
                    <a:bodyPr/>
                    <a:lstStyle/>
                    <a:p>
                      <a:r>
                        <a:rPr lang="en-GB" sz="1200" dirty="0">
                          <a:solidFill>
                            <a:schemeClr val="tx1"/>
                          </a:solidFill>
                        </a:rPr>
                        <a:t>Whole System Pathways</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29</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51274945"/>
                  </a:ext>
                </a:extLst>
              </a:tr>
              <a:tr h="243404">
                <a:tc>
                  <a:txBody>
                    <a:bodyPr/>
                    <a:lstStyle/>
                    <a:p>
                      <a:r>
                        <a:rPr lang="en-GB" sz="1200" dirty="0">
                          <a:solidFill>
                            <a:schemeClr val="tx1"/>
                          </a:solidFill>
                        </a:rPr>
                        <a:t>Planned Care</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30/33</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63699541"/>
                  </a:ext>
                </a:extLst>
              </a:tr>
              <a:tr h="405673">
                <a:tc>
                  <a:txBody>
                    <a:bodyPr/>
                    <a:lstStyle/>
                    <a:p>
                      <a:r>
                        <a:rPr lang="en-GB" sz="1200" dirty="0">
                          <a:solidFill>
                            <a:schemeClr val="tx1"/>
                          </a:solidFill>
                        </a:rPr>
                        <a:t>Cancer</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34/35</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61348240"/>
                  </a:ext>
                </a:extLst>
              </a:tr>
              <a:tr h="243404">
                <a:tc>
                  <a:txBody>
                    <a:bodyPr/>
                    <a:lstStyle/>
                    <a:p>
                      <a:r>
                        <a:rPr lang="en-GB" sz="1200" dirty="0">
                          <a:solidFill>
                            <a:schemeClr val="tx1"/>
                          </a:solidFill>
                        </a:rPr>
                        <a:t>Mental Health</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36/38</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67665647"/>
                  </a:ext>
                </a:extLst>
              </a:tr>
              <a:tr h="243404">
                <a:tc>
                  <a:txBody>
                    <a:bodyPr/>
                    <a:lstStyle/>
                    <a:p>
                      <a:r>
                        <a:rPr lang="en-GB" sz="1200" dirty="0">
                          <a:solidFill>
                            <a:schemeClr val="tx1"/>
                          </a:solidFill>
                        </a:rPr>
                        <a:t>Learning Disabilities</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39/40</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07431846"/>
                  </a:ext>
                </a:extLst>
              </a:tr>
              <a:tr h="243404">
                <a:tc>
                  <a:txBody>
                    <a:bodyPr/>
                    <a:lstStyle/>
                    <a:p>
                      <a:r>
                        <a:rPr lang="en-GB" sz="1200" dirty="0">
                          <a:solidFill>
                            <a:schemeClr val="tx1"/>
                          </a:solidFill>
                        </a:rPr>
                        <a:t>Maternity</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41/42</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0053625"/>
                  </a:ext>
                </a:extLst>
              </a:tr>
              <a:tr h="243404">
                <a:tc>
                  <a:txBody>
                    <a:bodyPr/>
                    <a:lstStyle/>
                    <a:p>
                      <a:r>
                        <a:rPr lang="en-GB" sz="1200" dirty="0">
                          <a:solidFill>
                            <a:schemeClr val="tx1"/>
                          </a:solidFill>
                        </a:rPr>
                        <a:t>Children &amp; Young People</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43/44</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1049341"/>
                  </a:ext>
                </a:extLst>
              </a:tr>
              <a:tr h="243404">
                <a:tc>
                  <a:txBody>
                    <a:bodyPr/>
                    <a:lstStyle/>
                    <a:p>
                      <a:r>
                        <a:rPr lang="en-GB" sz="1200" dirty="0">
                          <a:solidFill>
                            <a:schemeClr val="tx1"/>
                          </a:solidFill>
                        </a:rPr>
                        <a:t>Women’s Health</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45</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80386352"/>
                  </a:ext>
                </a:extLst>
              </a:tr>
              <a:tr h="243404">
                <a:tc>
                  <a:txBody>
                    <a:bodyPr/>
                    <a:lstStyle/>
                    <a:p>
                      <a:r>
                        <a:rPr lang="en-GB" sz="1200" dirty="0">
                          <a:solidFill>
                            <a:schemeClr val="tx1"/>
                          </a:solidFill>
                        </a:rPr>
                        <a:t>Regional Services</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46/47</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41331607"/>
                  </a:ext>
                </a:extLst>
              </a:tr>
              <a:tr h="243404">
                <a:tc>
                  <a:txBody>
                    <a:bodyPr/>
                    <a:lstStyle/>
                    <a:p>
                      <a:pPr algn="l"/>
                      <a:r>
                        <a:rPr lang="en-GB" sz="1200" b="1" dirty="0">
                          <a:solidFill>
                            <a:schemeClr val="bg1"/>
                          </a:solidFill>
                        </a:rPr>
                        <a:t>Resources</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rgbClr val="002060"/>
                    </a:solidFill>
                  </a:tcPr>
                </a:tc>
                <a:tc>
                  <a:txBody>
                    <a:bodyPr/>
                    <a:lstStyle/>
                    <a:p>
                      <a:pPr marL="0" algn="l" defTabSz="914400" rtl="0" eaLnBrk="1" latinLnBrk="0" hangingPunct="1"/>
                      <a:r>
                        <a:rPr lang="en-GB" sz="1100" b="1" kern="1200" dirty="0">
                          <a:solidFill>
                            <a:schemeClr val="bg1"/>
                          </a:solidFill>
                          <a:latin typeface="+mn-lt"/>
                          <a:ea typeface="+mn-ea"/>
                          <a:cs typeface="+mn-cs"/>
                        </a:rPr>
                        <a:t>Page</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790241549"/>
                  </a:ext>
                </a:extLst>
              </a:tr>
              <a:tr h="243404">
                <a:tc>
                  <a:txBody>
                    <a:bodyPr/>
                    <a:lstStyle/>
                    <a:p>
                      <a:r>
                        <a:rPr lang="en-GB" sz="1200" b="0" dirty="0">
                          <a:solidFill>
                            <a:schemeClr val="tx1"/>
                          </a:solidFill>
                        </a:rPr>
                        <a:t>People and Workforce</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49/51</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645466441"/>
                  </a:ext>
                </a:extLst>
              </a:tr>
              <a:tr h="243404">
                <a:tc>
                  <a:txBody>
                    <a:bodyPr/>
                    <a:lstStyle/>
                    <a:p>
                      <a:r>
                        <a:rPr lang="en-GB" sz="1200" b="0" dirty="0">
                          <a:solidFill>
                            <a:schemeClr val="tx1"/>
                          </a:solidFill>
                        </a:rPr>
                        <a:t>Digital </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52</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33723808"/>
                  </a:ext>
                </a:extLst>
              </a:tr>
              <a:tr h="243404">
                <a:tc>
                  <a:txBody>
                    <a:bodyPr/>
                    <a:lstStyle/>
                    <a:p>
                      <a:r>
                        <a:rPr lang="en-GB" sz="1200" b="0" dirty="0">
                          <a:solidFill>
                            <a:schemeClr val="tx1"/>
                          </a:solidFill>
                        </a:rPr>
                        <a:t>Digital Strategy Framework</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53</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26395274"/>
                  </a:ext>
                </a:extLst>
              </a:tr>
              <a:tr h="243404">
                <a:tc>
                  <a:txBody>
                    <a:bodyPr/>
                    <a:lstStyle/>
                    <a:p>
                      <a:r>
                        <a:rPr lang="en-GB" sz="1200" b="0" dirty="0">
                          <a:solidFill>
                            <a:schemeClr val="tx1"/>
                          </a:solidFill>
                        </a:rPr>
                        <a:t>Capital and Estates – incl. Prioritised Ten Year Capital Programme</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56/58</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95706322"/>
                  </a:ext>
                </a:extLst>
              </a:tr>
              <a:tr h="243404">
                <a:tc>
                  <a:txBody>
                    <a:bodyPr/>
                    <a:lstStyle/>
                    <a:p>
                      <a:r>
                        <a:rPr lang="en-GB" sz="1200" dirty="0">
                          <a:solidFill>
                            <a:schemeClr val="tx1"/>
                          </a:solidFill>
                        </a:rPr>
                        <a:t>Sustainability </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59</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84772276"/>
                  </a:ext>
                </a:extLst>
              </a:tr>
              <a:tr h="243404">
                <a:tc>
                  <a:txBody>
                    <a:bodyPr/>
                    <a:lstStyle/>
                    <a:p>
                      <a:r>
                        <a:rPr lang="en-GB" sz="1200" dirty="0">
                          <a:solidFill>
                            <a:schemeClr val="tx1"/>
                          </a:solidFill>
                        </a:rPr>
                        <a:t>Climate Action Plan</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60</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67973141"/>
                  </a:ext>
                </a:extLst>
              </a:tr>
              <a:tr h="243404">
                <a:tc>
                  <a:txBody>
                    <a:bodyPr/>
                    <a:lstStyle/>
                    <a:p>
                      <a:r>
                        <a:rPr lang="en-GB" sz="1200" dirty="0">
                          <a:solidFill>
                            <a:schemeClr val="tx1"/>
                          </a:solidFill>
                        </a:rPr>
                        <a:t>Annual Financial Plan</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61/63</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26648061"/>
                  </a:ext>
                </a:extLst>
              </a:tr>
              <a:tr h="243404">
                <a:tc>
                  <a:txBody>
                    <a:bodyPr/>
                    <a:lstStyle/>
                    <a:p>
                      <a:r>
                        <a:rPr lang="en-GB" sz="1200" dirty="0">
                          <a:solidFill>
                            <a:schemeClr val="tx1"/>
                          </a:solidFill>
                        </a:rPr>
                        <a:t>Delivery and Execution</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64</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74673162"/>
                  </a:ext>
                </a:extLst>
              </a:tr>
              <a:tr h="243404">
                <a:tc>
                  <a:txBody>
                    <a:bodyPr/>
                    <a:lstStyle/>
                    <a:p>
                      <a:r>
                        <a:rPr lang="en-GB" sz="1100" b="1" dirty="0">
                          <a:solidFill>
                            <a:schemeClr val="tx1"/>
                          </a:solidFill>
                        </a:rPr>
                        <a:t>Glossary</a:t>
                      </a:r>
                    </a:p>
                  </a:txBody>
                  <a:tcPr anchor="ctr">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r>
                        <a:rPr lang="en-GB" sz="1100" b="1" kern="1200" dirty="0">
                          <a:solidFill>
                            <a:schemeClr val="tx1"/>
                          </a:solidFill>
                          <a:latin typeface="+mn-lt"/>
                          <a:ea typeface="+mn-ea"/>
                          <a:cs typeface="+mn-cs"/>
                        </a:rPr>
                        <a:t>65/66</a:t>
                      </a:r>
                    </a:p>
                  </a:txBody>
                  <a:tcPr anchor="ctr">
                    <a:lnL w="6350" cap="flat" cmpd="sng" algn="ctr">
                      <a:solidFill>
                        <a:schemeClr val="bg1">
                          <a:lumMod val="65000"/>
                        </a:schemeClr>
                      </a:solidFill>
                      <a:prstDash val="solid"/>
                      <a:round/>
                      <a:headEnd type="none" w="med" len="med"/>
                      <a:tailEnd type="none" w="med" len="med"/>
                    </a:lnL>
                    <a:lnT w="635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0572249"/>
                  </a:ext>
                </a:extLst>
              </a:tr>
            </a:tbl>
          </a:graphicData>
        </a:graphic>
      </p:graphicFrame>
      <p:sp>
        <p:nvSpPr>
          <p:cNvPr id="5" name="TextBox 4">
            <a:extLst>
              <a:ext uri="{FF2B5EF4-FFF2-40B4-BE49-F238E27FC236}">
                <a16:creationId xmlns:a16="http://schemas.microsoft.com/office/drawing/2014/main" id="{3F81DAAD-4D82-C393-C8BB-D7D373010FC4}"/>
              </a:ext>
            </a:extLst>
          </p:cNvPr>
          <p:cNvSpPr txBox="1"/>
          <p:nvPr/>
        </p:nvSpPr>
        <p:spPr>
          <a:xfrm>
            <a:off x="268941" y="89647"/>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Contents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7" name="Picture 6">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8" name="Slide Number Placeholder 7"/>
          <p:cNvSpPr>
            <a:spLocks noGrp="1"/>
          </p:cNvSpPr>
          <p:nvPr>
            <p:ph type="sldNum" sz="quarter" idx="12"/>
          </p:nvPr>
        </p:nvSpPr>
        <p:spPr>
          <a:xfrm>
            <a:off x="8658726" y="6440837"/>
            <a:ext cx="2743200" cy="365125"/>
          </a:xfrm>
        </p:spPr>
        <p:txBody>
          <a:bodyPr/>
          <a:lstStyle/>
          <a:p>
            <a:fld id="{2FC4BBEA-D2AF-4620-ADEB-12EADF4A9185}" type="slidenum">
              <a:rPr lang="en-GB" smtClean="0">
                <a:solidFill>
                  <a:schemeClr val="bg1">
                    <a:lumMod val="75000"/>
                  </a:schemeClr>
                </a:solidFill>
              </a:rPr>
              <a:t>2</a:t>
            </a:fld>
            <a:endParaRPr lang="en-GB" dirty="0">
              <a:solidFill>
                <a:schemeClr val="bg1">
                  <a:lumMod val="75000"/>
                </a:schemeClr>
              </a:solidFill>
            </a:endParaRPr>
          </a:p>
        </p:txBody>
      </p:sp>
    </p:spTree>
    <p:extLst>
      <p:ext uri="{BB962C8B-B14F-4D97-AF65-F5344CB8AC3E}">
        <p14:creationId xmlns:p14="http://schemas.microsoft.com/office/powerpoint/2010/main" val="1869154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260107" y="1859403"/>
            <a:ext cx="2668310" cy="468000"/>
          </a:xfrm>
          <a:prstGeom prst="roundRect">
            <a:avLst/>
          </a:prstGeom>
          <a:solidFill>
            <a:srgbClr val="0099C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200" b="1" dirty="0">
                <a:solidFill>
                  <a:schemeClr val="bg1"/>
                </a:solidFill>
              </a:rPr>
              <a:t>To provide safe and effective care</a:t>
            </a:r>
          </a:p>
        </p:txBody>
      </p:sp>
      <p:sp>
        <p:nvSpPr>
          <p:cNvPr id="2" name="TextBox 1">
            <a:extLst>
              <a:ext uri="{FF2B5EF4-FFF2-40B4-BE49-F238E27FC236}">
                <a16:creationId xmlns:a16="http://schemas.microsoft.com/office/drawing/2014/main" id="{6490C028-DEAE-E6F0-E0A2-BE862E737A24}"/>
              </a:ext>
            </a:extLst>
          </p:cNvPr>
          <p:cNvSpPr txBox="1"/>
          <p:nvPr/>
        </p:nvSpPr>
        <p:spPr>
          <a:xfrm>
            <a:off x="241069" y="86487"/>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Quality &amp; Safety </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8" name="Rectangle: Rounded Corners 7">
            <a:extLst>
              <a:ext uri="{FF2B5EF4-FFF2-40B4-BE49-F238E27FC236}">
                <a16:creationId xmlns:a16="http://schemas.microsoft.com/office/drawing/2014/main" id="{AE88F6E9-1063-BD39-CFCA-98940759E9ED}"/>
              </a:ext>
            </a:extLst>
          </p:cNvPr>
          <p:cNvSpPr/>
          <p:nvPr/>
        </p:nvSpPr>
        <p:spPr>
          <a:xfrm>
            <a:off x="6307219" y="3247612"/>
            <a:ext cx="5652000" cy="2874339"/>
          </a:xfrm>
          <a:prstGeom prst="roundRect">
            <a:avLst>
              <a:gd name="adj" fmla="val 2369"/>
            </a:avLst>
          </a:prstGeom>
          <a:solidFill>
            <a:schemeClr val="bg1">
              <a:lumMod val="95000"/>
            </a:schemeClr>
          </a:solidFill>
          <a:ln w="57150">
            <a:solidFill>
              <a:srgbClr val="0099CC"/>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b="1" dirty="0">
                <a:solidFill>
                  <a:srgbClr val="1F355E"/>
                </a:solidFill>
                <a:latin typeface="Arial Black" panose="020B0A04020102020204" pitchFamily="34" charset="0"/>
                <a:cs typeface="Arial" panose="020B0604020202020204" pitchFamily="34" charset="0"/>
              </a:rPr>
              <a:t>2024 and beyond</a:t>
            </a:r>
          </a:p>
          <a:p>
            <a:r>
              <a:rPr lang="en-GB" sz="1200" dirty="0">
                <a:solidFill>
                  <a:schemeClr val="tx1"/>
                </a:solidFill>
              </a:rPr>
              <a:t>As we look to 2024 and beyond, we need to strengthen how our quality priorities and the health board’s operational plans work together. </a:t>
            </a:r>
          </a:p>
          <a:p>
            <a:r>
              <a:rPr lang="en-GB" sz="1200" dirty="0">
                <a:solidFill>
                  <a:schemeClr val="tx1"/>
                </a:solidFill>
              </a:rPr>
              <a:t>We will align our priorities with the NHS Six Goals for Urgent and Emergency Care, with a specific focus on how we support frailty and embed infection prevention control across these areas. The Six Goal areas are:</a:t>
            </a:r>
          </a:p>
          <a:p>
            <a:pPr marL="628650" lvl="1" indent="-171450">
              <a:buFont typeface="Arial" panose="020B0604020202020204" pitchFamily="34" charset="0"/>
              <a:buChar char="•"/>
            </a:pPr>
            <a:r>
              <a:rPr lang="en-GB" sz="1200" dirty="0">
                <a:solidFill>
                  <a:schemeClr val="tx1"/>
                </a:solidFill>
              </a:rPr>
              <a:t>Co-ordination, planning and support for populations at risk of needing urgent or emergency care</a:t>
            </a:r>
          </a:p>
          <a:p>
            <a:pPr marL="628650" lvl="1" indent="-171450">
              <a:buFont typeface="Arial" panose="020B0604020202020204" pitchFamily="34" charset="0"/>
              <a:buChar char="•"/>
            </a:pPr>
            <a:r>
              <a:rPr lang="en-GB" sz="1200" dirty="0">
                <a:solidFill>
                  <a:schemeClr val="tx1"/>
                </a:solidFill>
              </a:rPr>
              <a:t>Signposting so people get the right care first time</a:t>
            </a:r>
          </a:p>
          <a:p>
            <a:pPr marL="628650" lvl="1" indent="-171450">
              <a:buFont typeface="Arial" panose="020B0604020202020204" pitchFamily="34" charset="0"/>
              <a:buChar char="•"/>
            </a:pPr>
            <a:r>
              <a:rPr lang="en-GB" sz="1200" dirty="0">
                <a:solidFill>
                  <a:schemeClr val="tx1"/>
                </a:solidFill>
              </a:rPr>
              <a:t>Clinically safe alternatives to hospital admissions so people can be treated at home where it is safe to do so</a:t>
            </a:r>
          </a:p>
          <a:p>
            <a:pPr marL="628650" lvl="1" indent="-171450">
              <a:buFont typeface="Arial" panose="020B0604020202020204" pitchFamily="34" charset="0"/>
              <a:buChar char="•"/>
            </a:pPr>
            <a:r>
              <a:rPr lang="en-GB" sz="1200" dirty="0">
                <a:solidFill>
                  <a:schemeClr val="tx1"/>
                </a:solidFill>
              </a:rPr>
              <a:t>Rapid response to a physical or mental health crisis</a:t>
            </a:r>
          </a:p>
          <a:p>
            <a:pPr marL="628650" lvl="1" indent="-171450">
              <a:buFont typeface="Arial" panose="020B0604020202020204" pitchFamily="34" charset="0"/>
              <a:buChar char="•"/>
            </a:pPr>
            <a:r>
              <a:rPr lang="en-GB" sz="1200" dirty="0">
                <a:solidFill>
                  <a:schemeClr val="tx1"/>
                </a:solidFill>
              </a:rPr>
              <a:t>Optimal care and discharge practice from the moment someone is admitted</a:t>
            </a:r>
          </a:p>
          <a:p>
            <a:pPr marL="628650" lvl="1" indent="-171450">
              <a:buFont typeface="Arial" panose="020B0604020202020204" pitchFamily="34" charset="0"/>
              <a:buChar char="•"/>
            </a:pPr>
            <a:r>
              <a:rPr lang="en-GB" sz="1200" dirty="0">
                <a:solidFill>
                  <a:schemeClr val="tx1"/>
                </a:solidFill>
              </a:rPr>
              <a:t>A home first approach and reduced risk of readmission</a:t>
            </a:r>
            <a:endParaRPr kumimoji="0" lang="en-GB" sz="1200" b="0" i="0" u="none" strike="noStrike" kern="1200" cap="none" spc="0" normalizeH="0" baseline="0" noProof="0" dirty="0">
              <a:ln>
                <a:noFill/>
              </a:ln>
              <a:solidFill>
                <a:schemeClr val="tx1"/>
              </a:solidFill>
              <a:effectLst/>
              <a:uLnTx/>
              <a:uFillTx/>
              <a:latin typeface="Calibri" panose="020F0502020204030204"/>
            </a:endParaRPr>
          </a:p>
        </p:txBody>
      </p:sp>
      <p:pic>
        <p:nvPicPr>
          <p:cNvPr id="9" name="Picture 8">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10" name="Slide Number Placeholder 9"/>
          <p:cNvSpPr>
            <a:spLocks noGrp="1"/>
          </p:cNvSpPr>
          <p:nvPr>
            <p:ph type="sldNum" sz="quarter" idx="12"/>
          </p:nvPr>
        </p:nvSpPr>
        <p:spPr>
          <a:xfrm>
            <a:off x="8948951" y="6364015"/>
            <a:ext cx="2743200" cy="365125"/>
          </a:xfrm>
        </p:spPr>
        <p:txBody>
          <a:bodyPr/>
          <a:lstStyle/>
          <a:p>
            <a:fld id="{2FC4BBEA-D2AF-4620-ADEB-12EADF4A9185}" type="slidenum">
              <a:rPr lang="en-GB" smtClean="0">
                <a:solidFill>
                  <a:schemeClr val="bg1">
                    <a:lumMod val="75000"/>
                  </a:schemeClr>
                </a:solidFill>
              </a:rPr>
              <a:t>20</a:t>
            </a:fld>
            <a:endParaRPr lang="en-GB" dirty="0">
              <a:solidFill>
                <a:schemeClr val="bg1">
                  <a:lumMod val="75000"/>
                </a:schemeClr>
              </a:solidFill>
            </a:endParaRPr>
          </a:p>
        </p:txBody>
      </p:sp>
      <p:sp>
        <p:nvSpPr>
          <p:cNvPr id="11" name="Rectangle 10"/>
          <p:cNvSpPr/>
          <p:nvPr/>
        </p:nvSpPr>
        <p:spPr>
          <a:xfrm>
            <a:off x="129672" y="536550"/>
            <a:ext cx="11775644" cy="1277273"/>
          </a:xfrm>
          <a:prstGeom prst="rect">
            <a:avLst/>
          </a:prstGeom>
        </p:spPr>
        <p:txBody>
          <a:bodyPr wrap="square">
            <a:spAutoFit/>
          </a:bodyPr>
          <a:lstStyle/>
          <a:p>
            <a:pPr algn="just">
              <a:spcAft>
                <a:spcPts val="600"/>
              </a:spcAft>
              <a:defRPr/>
            </a:pPr>
            <a:r>
              <a:rPr lang="en-GB" sz="1200" dirty="0"/>
              <a:t>Swansea Bay University Health Board (SBUHB) has a Duty of Quality –Health and Care Quality Standards, as set out in the Quality and Engagement Act (Welsh Government, Health and Social Care (Quality and Engagement) (Wales) Act 2020). In line with our responsibilities under this duty, Quality and Safety remain fundamental to our Annual Plan and the plans of our Service Groups and Systems. We aim to do this by: Putting quality at the heart of all of our decisions; Having an effective quality management system in place; Communicating with our communities about the quality of our care. In addition to this, SBUHB has a duty to </a:t>
            </a:r>
            <a:r>
              <a:rPr lang="en-GB" sz="1200" dirty="0">
                <a:latin typeface="Calibri" panose="020F0502020204030204"/>
                <a:cs typeface="Arial" panose="020B0604020202020204" pitchFamily="34" charset="0"/>
              </a:rPr>
              <a:t>ensure that we are open and transparent when care goes wrong under the Duty of Candour</a:t>
            </a:r>
            <a:endParaRPr lang="en-GB" sz="1200" dirty="0"/>
          </a:p>
          <a:p>
            <a:pPr algn="just">
              <a:spcAft>
                <a:spcPts val="600"/>
              </a:spcAft>
              <a:defRPr/>
            </a:pPr>
            <a:r>
              <a:rPr lang="en-GB" sz="1200" dirty="0"/>
              <a:t>In 2023, our new Quality Strategy was launched with the renewed message that “quality is everybody’s business”. The strategy sets out our vision for quality, namely </a:t>
            </a:r>
            <a:r>
              <a:rPr lang="en-GB" sz="1200" b="1" i="1" dirty="0"/>
              <a:t>“to reignite our intrinsic commitment to delivery of high-quality care that exceeds patients and carer expectations”</a:t>
            </a:r>
            <a:r>
              <a:rPr lang="en-GB" sz="1200" i="1" dirty="0"/>
              <a:t>. </a:t>
            </a:r>
            <a:r>
              <a:rPr lang="en-GB" sz="1200" dirty="0"/>
              <a:t>The Strategy contains four key quality ambitions:</a:t>
            </a:r>
          </a:p>
        </p:txBody>
      </p:sp>
      <p:sp>
        <p:nvSpPr>
          <p:cNvPr id="21" name="Rectangle 20"/>
          <p:cNvSpPr/>
          <p:nvPr/>
        </p:nvSpPr>
        <p:spPr>
          <a:xfrm>
            <a:off x="248400" y="2371344"/>
            <a:ext cx="11774578" cy="1015663"/>
          </a:xfrm>
          <a:prstGeom prst="rect">
            <a:avLst/>
          </a:prstGeom>
        </p:spPr>
        <p:txBody>
          <a:bodyPr wrap="square">
            <a:spAutoFit/>
          </a:bodyPr>
          <a:lstStyle/>
          <a:p>
            <a:r>
              <a:rPr lang="en-GB" sz="1100" b="1" dirty="0">
                <a:solidFill>
                  <a:srgbClr val="1F355E"/>
                </a:solidFill>
                <a:latin typeface="Arial Black" panose="020B0A04020102020204" pitchFamily="34" charset="0"/>
                <a:cs typeface="Arial" panose="020B0604020202020204" pitchFamily="34" charset="0"/>
              </a:rPr>
              <a:t>Quality-Based Decision Making</a:t>
            </a:r>
          </a:p>
          <a:p>
            <a:r>
              <a:rPr lang="en-GB" sz="1200" dirty="0"/>
              <a:t>To ensure that Quality &amp; Safety is at the forefront of our planning approach, we have refreshed and developed our Systems Visions around the 6 Domains of Quality. Our ambitions for our services  have been articulated around the delivery of care and service that is </a:t>
            </a:r>
            <a:r>
              <a:rPr lang="en-GB" sz="1200" b="1" i="1" dirty="0"/>
              <a:t>Safe, Timely, Effective, Efficient, Equitable and Person-Centred.</a:t>
            </a:r>
          </a:p>
          <a:p>
            <a:r>
              <a:rPr lang="en-GB" sz="1200" dirty="0"/>
              <a:t>We have revised our Quality Impact Assessment tool so that we can formally assess the impact on our decisions based on quality outcomes.</a:t>
            </a:r>
          </a:p>
          <a:p>
            <a:endParaRPr lang="en-GB" sz="1200" dirty="0"/>
          </a:p>
        </p:txBody>
      </p:sp>
      <p:sp>
        <p:nvSpPr>
          <p:cNvPr id="22" name="Rounded Rectangle 21"/>
          <p:cNvSpPr/>
          <p:nvPr/>
        </p:nvSpPr>
        <p:spPr>
          <a:xfrm>
            <a:off x="3270374" y="1859403"/>
            <a:ext cx="2668310" cy="468000"/>
          </a:xfrm>
          <a:prstGeom prst="roundRect">
            <a:avLst/>
          </a:prstGeom>
          <a:solidFill>
            <a:srgbClr val="0099C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200" b="1" dirty="0"/>
              <a:t>To be an organisation that our patient and communities are proud of</a:t>
            </a:r>
          </a:p>
        </p:txBody>
      </p:sp>
      <p:sp>
        <p:nvSpPr>
          <p:cNvPr id="23" name="Rounded Rectangle 22"/>
          <p:cNvSpPr/>
          <p:nvPr/>
        </p:nvSpPr>
        <p:spPr>
          <a:xfrm>
            <a:off x="6280641" y="1859403"/>
            <a:ext cx="2668310" cy="468000"/>
          </a:xfrm>
          <a:prstGeom prst="roundRect">
            <a:avLst/>
          </a:prstGeom>
          <a:solidFill>
            <a:srgbClr val="0099C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200" b="1" dirty="0"/>
              <a:t>To have empowered staff</a:t>
            </a:r>
          </a:p>
        </p:txBody>
      </p:sp>
      <p:sp>
        <p:nvSpPr>
          <p:cNvPr id="24" name="Rounded Rectangle 23"/>
          <p:cNvSpPr/>
          <p:nvPr/>
        </p:nvSpPr>
        <p:spPr>
          <a:xfrm>
            <a:off x="9290909" y="1859403"/>
            <a:ext cx="2668310" cy="468000"/>
          </a:xfrm>
          <a:prstGeom prst="roundRect">
            <a:avLst/>
          </a:prstGeom>
          <a:solidFill>
            <a:srgbClr val="0099C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200" b="1" dirty="0"/>
              <a:t>To provide sustainable services now and in the future</a:t>
            </a:r>
          </a:p>
        </p:txBody>
      </p:sp>
      <p:sp>
        <p:nvSpPr>
          <p:cNvPr id="25" name="Rectangle 24"/>
          <p:cNvSpPr/>
          <p:nvPr/>
        </p:nvSpPr>
        <p:spPr>
          <a:xfrm>
            <a:off x="241070" y="6121951"/>
            <a:ext cx="11664246" cy="630942"/>
          </a:xfrm>
          <a:prstGeom prst="rect">
            <a:avLst/>
          </a:prstGeom>
        </p:spPr>
        <p:txBody>
          <a:bodyPr wrap="square">
            <a:spAutoFit/>
          </a:bodyPr>
          <a:lstStyle/>
          <a:p>
            <a:pPr algn="just"/>
            <a:r>
              <a:rPr lang="en-GB" sz="1100" b="1" dirty="0">
                <a:solidFill>
                  <a:srgbClr val="1F355E"/>
                </a:solidFill>
                <a:latin typeface="Arial Black" panose="020B0A04020102020204" pitchFamily="34" charset="0"/>
                <a:cs typeface="Arial" panose="020B0604020202020204" pitchFamily="34" charset="0"/>
              </a:rPr>
              <a:t>Working Across Organisations</a:t>
            </a:r>
          </a:p>
          <a:p>
            <a:pPr algn="just">
              <a:spcAft>
                <a:spcPts val="600"/>
              </a:spcAft>
            </a:pPr>
            <a:r>
              <a:rPr lang="en-GB" sz="1200" dirty="0"/>
              <a:t>We are proud to have been part of Improvement </a:t>
            </a:r>
            <a:r>
              <a:rPr lang="en-GB" sz="1200" dirty="0" err="1"/>
              <a:t>Cymru’s</a:t>
            </a:r>
            <a:r>
              <a:rPr lang="en-GB" sz="1200" dirty="0"/>
              <a:t> Safe Care Collaborative and have worked with partners in other organisations, including WAST, local authorities and care home providers to deliver quality improvement projects. We also welcome the creation of Y </a:t>
            </a:r>
            <a:r>
              <a:rPr lang="en-GB" sz="1200" dirty="0" err="1"/>
              <a:t>Llais</a:t>
            </a:r>
            <a:r>
              <a:rPr lang="en-GB" sz="1200" dirty="0"/>
              <a:t> and are developing links between both organisations to promote the patient voice in our care.  </a:t>
            </a:r>
          </a:p>
        </p:txBody>
      </p:sp>
      <p:sp>
        <p:nvSpPr>
          <p:cNvPr id="27" name="Rectangle: Rounded Corners 7">
            <a:extLst>
              <a:ext uri="{FF2B5EF4-FFF2-40B4-BE49-F238E27FC236}">
                <a16:creationId xmlns:a16="http://schemas.microsoft.com/office/drawing/2014/main" id="{AE88F6E9-1063-BD39-CFCA-98940759E9ED}"/>
              </a:ext>
            </a:extLst>
          </p:cNvPr>
          <p:cNvSpPr/>
          <p:nvPr/>
        </p:nvSpPr>
        <p:spPr>
          <a:xfrm>
            <a:off x="286684" y="3247613"/>
            <a:ext cx="5652000" cy="2874339"/>
          </a:xfrm>
          <a:prstGeom prst="roundRect">
            <a:avLst>
              <a:gd name="adj" fmla="val 2369"/>
            </a:avLst>
          </a:prstGeom>
          <a:solidFill>
            <a:schemeClr val="bg1">
              <a:lumMod val="95000"/>
            </a:schemeClr>
          </a:solidFill>
          <a:ln w="57150">
            <a:solidFill>
              <a:srgbClr val="0099CC"/>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b="1" dirty="0">
                <a:solidFill>
                  <a:srgbClr val="1F355E"/>
                </a:solidFill>
                <a:latin typeface="Arial Black" panose="020B0A04020102020204" pitchFamily="34" charset="0"/>
                <a:cs typeface="Arial" panose="020B0604020202020204" pitchFamily="34" charset="0"/>
              </a:rPr>
              <a:t>Quality Priorities</a:t>
            </a:r>
          </a:p>
          <a:p>
            <a:pPr>
              <a:spcAft>
                <a:spcPts val="600"/>
              </a:spcAft>
            </a:pPr>
            <a:r>
              <a:rPr lang="en-GB" sz="1200" dirty="0">
                <a:solidFill>
                  <a:schemeClr val="tx1"/>
                </a:solidFill>
              </a:rPr>
              <a:t>In addition to the longer-term strategic aims set out in our Quality Strategy, we also have a suite of quality priorities. In 2023/ 24 these were</a:t>
            </a:r>
          </a:p>
          <a:p>
            <a:pPr lvl="1">
              <a:spcAft>
                <a:spcPts val="200"/>
              </a:spcAft>
            </a:pPr>
            <a:r>
              <a:rPr lang="en-GB" sz="1400" b="1" dirty="0">
                <a:solidFill>
                  <a:schemeClr val="tx1"/>
                </a:solidFill>
              </a:rPr>
              <a:t>Improving End of Life Care </a:t>
            </a:r>
          </a:p>
          <a:p>
            <a:pPr lvl="1">
              <a:spcAft>
                <a:spcPts val="200"/>
              </a:spcAft>
            </a:pPr>
            <a:r>
              <a:rPr lang="en-GB" sz="1400" b="1" dirty="0">
                <a:solidFill>
                  <a:schemeClr val="tx1"/>
                </a:solidFill>
              </a:rPr>
              <a:t>Prevention of falls</a:t>
            </a:r>
          </a:p>
          <a:p>
            <a:pPr lvl="1">
              <a:spcAft>
                <a:spcPts val="200"/>
              </a:spcAft>
            </a:pPr>
            <a:r>
              <a:rPr lang="en-GB" sz="1400" b="1" dirty="0">
                <a:solidFill>
                  <a:schemeClr val="tx1"/>
                </a:solidFill>
              </a:rPr>
              <a:t>Reduction in healthcare acquired infections</a:t>
            </a:r>
          </a:p>
          <a:p>
            <a:pPr lvl="1">
              <a:spcAft>
                <a:spcPts val="200"/>
              </a:spcAft>
            </a:pPr>
            <a:r>
              <a:rPr lang="en-GB" sz="1400" b="1" dirty="0">
                <a:solidFill>
                  <a:schemeClr val="tx1"/>
                </a:solidFill>
              </a:rPr>
              <a:t>Improving the early recognition and prevention of Sepsis</a:t>
            </a:r>
          </a:p>
          <a:p>
            <a:pPr lvl="1">
              <a:spcAft>
                <a:spcPts val="200"/>
              </a:spcAft>
            </a:pPr>
            <a:r>
              <a:rPr lang="en-GB" sz="1400" b="1" dirty="0">
                <a:solidFill>
                  <a:schemeClr val="tx1"/>
                </a:solidFill>
              </a:rPr>
              <a:t>Suicide prevention</a:t>
            </a:r>
          </a:p>
          <a:p>
            <a:pPr lvl="1">
              <a:spcAft>
                <a:spcPts val="200"/>
              </a:spcAft>
            </a:pPr>
            <a:r>
              <a:rPr lang="en-GB" sz="1400" b="1" dirty="0">
                <a:solidFill>
                  <a:schemeClr val="tx1"/>
                </a:solidFill>
              </a:rPr>
              <a:t>Nutrition and hydration</a:t>
            </a:r>
          </a:p>
          <a:p>
            <a:pPr lvl="1">
              <a:spcAft>
                <a:spcPts val="600"/>
              </a:spcAft>
            </a:pPr>
            <a:r>
              <a:rPr lang="en-GB" sz="1400" b="1" dirty="0">
                <a:solidFill>
                  <a:schemeClr val="tx1"/>
                </a:solidFill>
              </a:rPr>
              <a:t>Preventing pressure damage</a:t>
            </a:r>
          </a:p>
          <a:p>
            <a:r>
              <a:rPr lang="en-GB" sz="1200" dirty="0">
                <a:solidFill>
                  <a:schemeClr val="tx1"/>
                </a:solidFill>
              </a:rPr>
              <a:t>We have invested in delivering successful quality improvement projects in each of these areas.</a:t>
            </a: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578" y="3929898"/>
            <a:ext cx="213324" cy="213324"/>
          </a:xfrm>
          <a:prstGeom prst="rect">
            <a:avLst/>
          </a:prstGeom>
        </p:spPr>
      </p:pic>
      <p:pic>
        <p:nvPicPr>
          <p:cNvPr id="30" name="Picture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178" y="4170493"/>
            <a:ext cx="238125" cy="238125"/>
          </a:xfrm>
          <a:prstGeom prst="rect">
            <a:avLst/>
          </a:prstGeom>
        </p:spPr>
      </p:pic>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240" y="4904220"/>
            <a:ext cx="216000" cy="216000"/>
          </a:xfrm>
          <a:prstGeom prst="rect">
            <a:avLst/>
          </a:prstGeom>
        </p:spPr>
      </p:pic>
      <p:pic>
        <p:nvPicPr>
          <p:cNvPr id="32" name="Picture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2240" y="4685419"/>
            <a:ext cx="180000" cy="180000"/>
          </a:xfrm>
          <a:prstGeom prst="rect">
            <a:avLst/>
          </a:prstGeom>
        </p:spPr>
      </p:pic>
      <p:pic>
        <p:nvPicPr>
          <p:cNvPr id="35" name="Picture 3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9712" y="5410825"/>
            <a:ext cx="185057" cy="185057"/>
          </a:xfrm>
          <a:prstGeom prst="rect">
            <a:avLst/>
          </a:prstGeom>
        </p:spPr>
      </p:pic>
      <p:pic>
        <p:nvPicPr>
          <p:cNvPr id="36" name="Picture 3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1006" y="4416354"/>
            <a:ext cx="222469" cy="222469"/>
          </a:xfrm>
          <a:prstGeom prst="rect">
            <a:avLst/>
          </a:prstGeom>
        </p:spPr>
      </p:pic>
      <p:pic>
        <p:nvPicPr>
          <p:cNvPr id="37" name="Picture 3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4240" y="5149245"/>
            <a:ext cx="216000" cy="216000"/>
          </a:xfrm>
          <a:prstGeom prst="rect">
            <a:avLst/>
          </a:prstGeom>
        </p:spPr>
      </p:pic>
    </p:spTree>
    <p:extLst>
      <p:ext uri="{BB962C8B-B14F-4D97-AF65-F5344CB8AC3E}">
        <p14:creationId xmlns:p14="http://schemas.microsoft.com/office/powerpoint/2010/main" val="2160317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90C028-DEAE-E6F0-E0A2-BE862E737A24}"/>
              </a:ext>
            </a:extLst>
          </p:cNvPr>
          <p:cNvSpPr txBox="1"/>
          <p:nvPr/>
        </p:nvSpPr>
        <p:spPr>
          <a:xfrm>
            <a:off x="248400" y="90000"/>
            <a:ext cx="98701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Quality &amp; Safety </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8555006"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schemeClr val="bg1">
                    <a:lumMod val="75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dirty="0">
              <a:ln>
                <a:noFill/>
              </a:ln>
              <a:solidFill>
                <a:schemeClr val="bg1">
                  <a:lumMod val="75000"/>
                </a:schemeClr>
              </a:solidFill>
              <a:effectLst/>
              <a:uLnTx/>
              <a:uFillTx/>
              <a:latin typeface="Calibri" panose="020F0502020204030204"/>
              <a:ea typeface="+mn-ea"/>
              <a:cs typeface="+mn-cs"/>
            </a:endParaRPr>
          </a:p>
        </p:txBody>
      </p:sp>
      <p:sp>
        <p:nvSpPr>
          <p:cNvPr id="4" name="Rectangle 3"/>
          <p:cNvSpPr/>
          <p:nvPr/>
        </p:nvSpPr>
        <p:spPr>
          <a:xfrm>
            <a:off x="182906" y="346344"/>
            <a:ext cx="11699113" cy="9079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 addition to the health board wide priorities, there are also some areas where we are targeting quality and safety support. These areas include: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Maternity Services- we are working with teams to support quality improvement.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Specialist services-  through our joint work with WHSSC we are supporting specialist services who work on a regional or national basis.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Theatres- it is important that we support learning across theatres environments, and we are working with teams to support them in sharing safety lessons</a:t>
            </a:r>
          </a:p>
        </p:txBody>
      </p:sp>
      <p:sp>
        <p:nvSpPr>
          <p:cNvPr id="38" name="Rounded Rectangle 37"/>
          <p:cNvSpPr/>
          <p:nvPr/>
        </p:nvSpPr>
        <p:spPr>
          <a:xfrm>
            <a:off x="254973" y="3896408"/>
            <a:ext cx="4392691" cy="924020"/>
          </a:xfrm>
          <a:prstGeom prst="roundRect">
            <a:avLst>
              <a:gd name="adj" fmla="val 981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ounded Rectangle 38"/>
          <p:cNvSpPr/>
          <p:nvPr/>
        </p:nvSpPr>
        <p:spPr>
          <a:xfrm>
            <a:off x="7173307" y="1634334"/>
            <a:ext cx="4659763" cy="1393579"/>
          </a:xfrm>
          <a:prstGeom prst="roundRect">
            <a:avLst>
              <a:gd name="adj" fmla="val 1133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Rounded Rectangle 43"/>
          <p:cNvSpPr/>
          <p:nvPr/>
        </p:nvSpPr>
        <p:spPr>
          <a:xfrm>
            <a:off x="1171850" y="1353251"/>
            <a:ext cx="5243204" cy="902558"/>
          </a:xfrm>
          <a:prstGeom prst="roundRect">
            <a:avLst>
              <a:gd name="adj" fmla="val 884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Freeform 44"/>
          <p:cNvSpPr/>
          <p:nvPr/>
        </p:nvSpPr>
        <p:spPr>
          <a:xfrm rot="9042818">
            <a:off x="6233829" y="3363895"/>
            <a:ext cx="1154818" cy="1002862"/>
          </a:xfrm>
          <a:custGeom>
            <a:avLst/>
            <a:gdLst>
              <a:gd name="connsiteX0" fmla="*/ 515392 w 1505787"/>
              <a:gd name="connsiteY0" fmla="*/ 0 h 1307650"/>
              <a:gd name="connsiteX1" fmla="*/ 928702 w 1505787"/>
              <a:gd name="connsiteY1" fmla="*/ 199220 h 1307650"/>
              <a:gd name="connsiteX2" fmla="*/ 989453 w 1505787"/>
              <a:gd name="connsiteY2" fmla="*/ 465618 h 1307650"/>
              <a:gd name="connsiteX3" fmla="*/ 1505787 w 1505787"/>
              <a:gd name="connsiteY3" fmla="*/ 1307650 h 1307650"/>
              <a:gd name="connsiteX4" fmla="*/ 563268 w 1505787"/>
              <a:gd name="connsiteY4" fmla="*/ 1005845 h 1307650"/>
              <a:gd name="connsiteX5" fmla="*/ 286024 w 1505787"/>
              <a:gd name="connsiteY5" fmla="*/ 1005845 h 1307650"/>
              <a:gd name="connsiteX6" fmla="*/ 0 w 1505787"/>
              <a:gd name="connsiteY6" fmla="*/ 646862 h 1307650"/>
              <a:gd name="connsiteX7" fmla="*/ 102082 w 1505787"/>
              <a:gd name="connsiteY7" fmla="*/ 199220 h 130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5787" h="1307650">
                <a:moveTo>
                  <a:pt x="515392" y="0"/>
                </a:moveTo>
                <a:lnTo>
                  <a:pt x="928702" y="199220"/>
                </a:lnTo>
                <a:lnTo>
                  <a:pt x="989453" y="465618"/>
                </a:lnTo>
                <a:lnTo>
                  <a:pt x="1505787" y="1307650"/>
                </a:lnTo>
                <a:lnTo>
                  <a:pt x="563268" y="1005845"/>
                </a:lnTo>
                <a:lnTo>
                  <a:pt x="286024" y="1005845"/>
                </a:lnTo>
                <a:lnTo>
                  <a:pt x="0" y="646862"/>
                </a:lnTo>
                <a:lnTo>
                  <a:pt x="102082" y="199220"/>
                </a:lnTo>
                <a:close/>
              </a:path>
            </a:pathLst>
          </a:custGeom>
          <a:solidFill>
            <a:srgbClr val="00BE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Freeform 45"/>
          <p:cNvSpPr/>
          <p:nvPr/>
        </p:nvSpPr>
        <p:spPr>
          <a:xfrm rot="12170573">
            <a:off x="5829646" y="3912389"/>
            <a:ext cx="1154816" cy="1002862"/>
          </a:xfrm>
          <a:custGeom>
            <a:avLst/>
            <a:gdLst>
              <a:gd name="connsiteX0" fmla="*/ 515392 w 1505787"/>
              <a:gd name="connsiteY0" fmla="*/ 0 h 1307650"/>
              <a:gd name="connsiteX1" fmla="*/ 928702 w 1505787"/>
              <a:gd name="connsiteY1" fmla="*/ 199220 h 1307650"/>
              <a:gd name="connsiteX2" fmla="*/ 989453 w 1505787"/>
              <a:gd name="connsiteY2" fmla="*/ 465618 h 1307650"/>
              <a:gd name="connsiteX3" fmla="*/ 1505787 w 1505787"/>
              <a:gd name="connsiteY3" fmla="*/ 1307650 h 1307650"/>
              <a:gd name="connsiteX4" fmla="*/ 563268 w 1505787"/>
              <a:gd name="connsiteY4" fmla="*/ 1005845 h 1307650"/>
              <a:gd name="connsiteX5" fmla="*/ 286024 w 1505787"/>
              <a:gd name="connsiteY5" fmla="*/ 1005845 h 1307650"/>
              <a:gd name="connsiteX6" fmla="*/ 0 w 1505787"/>
              <a:gd name="connsiteY6" fmla="*/ 646862 h 1307650"/>
              <a:gd name="connsiteX7" fmla="*/ 102082 w 1505787"/>
              <a:gd name="connsiteY7" fmla="*/ 199220 h 130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5787" h="1307650">
                <a:moveTo>
                  <a:pt x="515392" y="0"/>
                </a:moveTo>
                <a:lnTo>
                  <a:pt x="928702" y="199220"/>
                </a:lnTo>
                <a:lnTo>
                  <a:pt x="989453" y="465618"/>
                </a:lnTo>
                <a:lnTo>
                  <a:pt x="1505787" y="1307650"/>
                </a:lnTo>
                <a:lnTo>
                  <a:pt x="563268" y="1005845"/>
                </a:lnTo>
                <a:lnTo>
                  <a:pt x="286024" y="1005845"/>
                </a:lnTo>
                <a:lnTo>
                  <a:pt x="0" y="646862"/>
                </a:lnTo>
                <a:lnTo>
                  <a:pt x="102082" y="199220"/>
                </a:lnTo>
                <a:close/>
              </a:path>
            </a:pathLst>
          </a:custGeom>
          <a:solidFill>
            <a:srgbClr val="FFDE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Freeform 46"/>
          <p:cNvSpPr/>
          <p:nvPr/>
        </p:nvSpPr>
        <p:spPr>
          <a:xfrm rot="15217069">
            <a:off x="5153183" y="3921525"/>
            <a:ext cx="1154816" cy="1002862"/>
          </a:xfrm>
          <a:custGeom>
            <a:avLst/>
            <a:gdLst>
              <a:gd name="connsiteX0" fmla="*/ 515392 w 1505787"/>
              <a:gd name="connsiteY0" fmla="*/ 0 h 1307650"/>
              <a:gd name="connsiteX1" fmla="*/ 928702 w 1505787"/>
              <a:gd name="connsiteY1" fmla="*/ 199220 h 1307650"/>
              <a:gd name="connsiteX2" fmla="*/ 989453 w 1505787"/>
              <a:gd name="connsiteY2" fmla="*/ 465618 h 1307650"/>
              <a:gd name="connsiteX3" fmla="*/ 1505787 w 1505787"/>
              <a:gd name="connsiteY3" fmla="*/ 1307650 h 1307650"/>
              <a:gd name="connsiteX4" fmla="*/ 563268 w 1505787"/>
              <a:gd name="connsiteY4" fmla="*/ 1005845 h 1307650"/>
              <a:gd name="connsiteX5" fmla="*/ 286024 w 1505787"/>
              <a:gd name="connsiteY5" fmla="*/ 1005845 h 1307650"/>
              <a:gd name="connsiteX6" fmla="*/ 0 w 1505787"/>
              <a:gd name="connsiteY6" fmla="*/ 646862 h 1307650"/>
              <a:gd name="connsiteX7" fmla="*/ 102082 w 1505787"/>
              <a:gd name="connsiteY7" fmla="*/ 199220 h 130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5787" h="1307650">
                <a:moveTo>
                  <a:pt x="515392" y="0"/>
                </a:moveTo>
                <a:lnTo>
                  <a:pt x="928702" y="199220"/>
                </a:lnTo>
                <a:lnTo>
                  <a:pt x="989453" y="465618"/>
                </a:lnTo>
                <a:lnTo>
                  <a:pt x="1505787" y="1307650"/>
                </a:lnTo>
                <a:lnTo>
                  <a:pt x="563268" y="1005845"/>
                </a:lnTo>
                <a:lnTo>
                  <a:pt x="286024" y="1005845"/>
                </a:lnTo>
                <a:lnTo>
                  <a:pt x="0" y="646862"/>
                </a:lnTo>
                <a:lnTo>
                  <a:pt x="102082" y="199220"/>
                </a:lnTo>
                <a:close/>
              </a:path>
            </a:pathLst>
          </a:custGeom>
          <a:solidFill>
            <a:srgbClr val="CE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Freeform 47"/>
          <p:cNvSpPr/>
          <p:nvPr/>
        </p:nvSpPr>
        <p:spPr>
          <a:xfrm rot="2893298">
            <a:off x="5457722" y="2413536"/>
            <a:ext cx="1154818" cy="1002862"/>
          </a:xfrm>
          <a:custGeom>
            <a:avLst/>
            <a:gdLst>
              <a:gd name="connsiteX0" fmla="*/ 515392 w 1505787"/>
              <a:gd name="connsiteY0" fmla="*/ 0 h 1307650"/>
              <a:gd name="connsiteX1" fmla="*/ 928702 w 1505787"/>
              <a:gd name="connsiteY1" fmla="*/ 199220 h 1307650"/>
              <a:gd name="connsiteX2" fmla="*/ 989453 w 1505787"/>
              <a:gd name="connsiteY2" fmla="*/ 465618 h 1307650"/>
              <a:gd name="connsiteX3" fmla="*/ 1505787 w 1505787"/>
              <a:gd name="connsiteY3" fmla="*/ 1307650 h 1307650"/>
              <a:gd name="connsiteX4" fmla="*/ 563268 w 1505787"/>
              <a:gd name="connsiteY4" fmla="*/ 1005845 h 1307650"/>
              <a:gd name="connsiteX5" fmla="*/ 286024 w 1505787"/>
              <a:gd name="connsiteY5" fmla="*/ 1005845 h 1307650"/>
              <a:gd name="connsiteX6" fmla="*/ 0 w 1505787"/>
              <a:gd name="connsiteY6" fmla="*/ 646862 h 1307650"/>
              <a:gd name="connsiteX7" fmla="*/ 102082 w 1505787"/>
              <a:gd name="connsiteY7" fmla="*/ 199220 h 130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5787" h="1307650">
                <a:moveTo>
                  <a:pt x="515392" y="0"/>
                </a:moveTo>
                <a:lnTo>
                  <a:pt x="928702" y="199220"/>
                </a:lnTo>
                <a:lnTo>
                  <a:pt x="989453" y="465618"/>
                </a:lnTo>
                <a:lnTo>
                  <a:pt x="1505787" y="1307650"/>
                </a:lnTo>
                <a:lnTo>
                  <a:pt x="563268" y="1005845"/>
                </a:lnTo>
                <a:lnTo>
                  <a:pt x="286024" y="1005845"/>
                </a:lnTo>
                <a:lnTo>
                  <a:pt x="0" y="646862"/>
                </a:lnTo>
                <a:lnTo>
                  <a:pt x="102082" y="199220"/>
                </a:lnTo>
                <a:close/>
              </a:path>
            </a:pathLst>
          </a:custGeom>
          <a:solidFill>
            <a:srgbClr val="9F4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Freeform 48"/>
          <p:cNvSpPr/>
          <p:nvPr/>
        </p:nvSpPr>
        <p:spPr>
          <a:xfrm rot="5997954">
            <a:off x="6078728" y="2714527"/>
            <a:ext cx="1154822" cy="1002866"/>
          </a:xfrm>
          <a:custGeom>
            <a:avLst/>
            <a:gdLst>
              <a:gd name="connsiteX0" fmla="*/ 515392 w 1505787"/>
              <a:gd name="connsiteY0" fmla="*/ 0 h 1307650"/>
              <a:gd name="connsiteX1" fmla="*/ 928702 w 1505787"/>
              <a:gd name="connsiteY1" fmla="*/ 199220 h 1307650"/>
              <a:gd name="connsiteX2" fmla="*/ 989453 w 1505787"/>
              <a:gd name="connsiteY2" fmla="*/ 465618 h 1307650"/>
              <a:gd name="connsiteX3" fmla="*/ 1505787 w 1505787"/>
              <a:gd name="connsiteY3" fmla="*/ 1307650 h 1307650"/>
              <a:gd name="connsiteX4" fmla="*/ 563268 w 1505787"/>
              <a:gd name="connsiteY4" fmla="*/ 1005845 h 1307650"/>
              <a:gd name="connsiteX5" fmla="*/ 286024 w 1505787"/>
              <a:gd name="connsiteY5" fmla="*/ 1005845 h 1307650"/>
              <a:gd name="connsiteX6" fmla="*/ 0 w 1505787"/>
              <a:gd name="connsiteY6" fmla="*/ 646862 h 1307650"/>
              <a:gd name="connsiteX7" fmla="*/ 102082 w 1505787"/>
              <a:gd name="connsiteY7" fmla="*/ 199220 h 130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5787" h="1307650">
                <a:moveTo>
                  <a:pt x="515392" y="0"/>
                </a:moveTo>
                <a:lnTo>
                  <a:pt x="928702" y="199220"/>
                </a:lnTo>
                <a:lnTo>
                  <a:pt x="989453" y="465618"/>
                </a:lnTo>
                <a:lnTo>
                  <a:pt x="1505787" y="1307650"/>
                </a:lnTo>
                <a:lnTo>
                  <a:pt x="563268" y="1005845"/>
                </a:lnTo>
                <a:lnTo>
                  <a:pt x="286024" y="1005845"/>
                </a:lnTo>
                <a:lnTo>
                  <a:pt x="0" y="646862"/>
                </a:lnTo>
                <a:lnTo>
                  <a:pt x="102082" y="19922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Freeform 49"/>
          <p:cNvSpPr/>
          <p:nvPr/>
        </p:nvSpPr>
        <p:spPr>
          <a:xfrm rot="18290199">
            <a:off x="4716319" y="3404465"/>
            <a:ext cx="1154816" cy="1002862"/>
          </a:xfrm>
          <a:custGeom>
            <a:avLst/>
            <a:gdLst>
              <a:gd name="connsiteX0" fmla="*/ 515392 w 1505787"/>
              <a:gd name="connsiteY0" fmla="*/ 0 h 1307650"/>
              <a:gd name="connsiteX1" fmla="*/ 928702 w 1505787"/>
              <a:gd name="connsiteY1" fmla="*/ 199220 h 1307650"/>
              <a:gd name="connsiteX2" fmla="*/ 989453 w 1505787"/>
              <a:gd name="connsiteY2" fmla="*/ 465618 h 1307650"/>
              <a:gd name="connsiteX3" fmla="*/ 1505787 w 1505787"/>
              <a:gd name="connsiteY3" fmla="*/ 1307650 h 1307650"/>
              <a:gd name="connsiteX4" fmla="*/ 563268 w 1505787"/>
              <a:gd name="connsiteY4" fmla="*/ 1005845 h 1307650"/>
              <a:gd name="connsiteX5" fmla="*/ 286024 w 1505787"/>
              <a:gd name="connsiteY5" fmla="*/ 1005845 h 1307650"/>
              <a:gd name="connsiteX6" fmla="*/ 0 w 1505787"/>
              <a:gd name="connsiteY6" fmla="*/ 646862 h 1307650"/>
              <a:gd name="connsiteX7" fmla="*/ 102082 w 1505787"/>
              <a:gd name="connsiteY7" fmla="*/ 199220 h 130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5787" h="1307650">
                <a:moveTo>
                  <a:pt x="515392" y="0"/>
                </a:moveTo>
                <a:lnTo>
                  <a:pt x="928702" y="199220"/>
                </a:lnTo>
                <a:lnTo>
                  <a:pt x="989453" y="465618"/>
                </a:lnTo>
                <a:lnTo>
                  <a:pt x="1505787" y="1307650"/>
                </a:lnTo>
                <a:lnTo>
                  <a:pt x="563268" y="1005845"/>
                </a:lnTo>
                <a:lnTo>
                  <a:pt x="286024" y="1005845"/>
                </a:lnTo>
                <a:lnTo>
                  <a:pt x="0" y="646862"/>
                </a:lnTo>
                <a:lnTo>
                  <a:pt x="102082" y="199220"/>
                </a:lnTo>
                <a:close/>
              </a:path>
            </a:pathLst>
          </a:custGeom>
          <a:solidFill>
            <a:srgbClr val="374B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Freeform 50"/>
          <p:cNvSpPr/>
          <p:nvPr/>
        </p:nvSpPr>
        <p:spPr>
          <a:xfrm rot="21344482">
            <a:off x="4844671" y="2743563"/>
            <a:ext cx="1154818" cy="1002862"/>
          </a:xfrm>
          <a:custGeom>
            <a:avLst/>
            <a:gdLst>
              <a:gd name="connsiteX0" fmla="*/ 515392 w 1505787"/>
              <a:gd name="connsiteY0" fmla="*/ 0 h 1307650"/>
              <a:gd name="connsiteX1" fmla="*/ 928702 w 1505787"/>
              <a:gd name="connsiteY1" fmla="*/ 199220 h 1307650"/>
              <a:gd name="connsiteX2" fmla="*/ 989453 w 1505787"/>
              <a:gd name="connsiteY2" fmla="*/ 465618 h 1307650"/>
              <a:gd name="connsiteX3" fmla="*/ 1505787 w 1505787"/>
              <a:gd name="connsiteY3" fmla="*/ 1307650 h 1307650"/>
              <a:gd name="connsiteX4" fmla="*/ 563268 w 1505787"/>
              <a:gd name="connsiteY4" fmla="*/ 1005845 h 1307650"/>
              <a:gd name="connsiteX5" fmla="*/ 286024 w 1505787"/>
              <a:gd name="connsiteY5" fmla="*/ 1005845 h 1307650"/>
              <a:gd name="connsiteX6" fmla="*/ 0 w 1505787"/>
              <a:gd name="connsiteY6" fmla="*/ 646862 h 1307650"/>
              <a:gd name="connsiteX7" fmla="*/ 102082 w 1505787"/>
              <a:gd name="connsiteY7" fmla="*/ 199220 h 130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5787" h="1307650">
                <a:moveTo>
                  <a:pt x="515392" y="0"/>
                </a:moveTo>
                <a:lnTo>
                  <a:pt x="928702" y="199220"/>
                </a:lnTo>
                <a:lnTo>
                  <a:pt x="989453" y="465618"/>
                </a:lnTo>
                <a:lnTo>
                  <a:pt x="1505787" y="1307650"/>
                </a:lnTo>
                <a:lnTo>
                  <a:pt x="563268" y="1005845"/>
                </a:lnTo>
                <a:lnTo>
                  <a:pt x="286024" y="1005845"/>
                </a:lnTo>
                <a:lnTo>
                  <a:pt x="0" y="646862"/>
                </a:lnTo>
                <a:lnTo>
                  <a:pt x="102082" y="199220"/>
                </a:lnTo>
                <a:close/>
              </a:path>
            </a:pathLst>
          </a:cu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52" name="Group 51"/>
          <p:cNvGrpSpPr/>
          <p:nvPr/>
        </p:nvGrpSpPr>
        <p:grpSpPr>
          <a:xfrm>
            <a:off x="4814374" y="3702754"/>
            <a:ext cx="576000" cy="576000"/>
            <a:chOff x="4990568" y="2612968"/>
            <a:chExt cx="576000" cy="576000"/>
          </a:xfrm>
        </p:grpSpPr>
        <p:sp>
          <p:nvSpPr>
            <p:cNvPr id="53" name="Oval 52"/>
            <p:cNvSpPr/>
            <p:nvPr/>
          </p:nvSpPr>
          <p:spPr>
            <a:xfrm>
              <a:off x="4990568" y="2612968"/>
              <a:ext cx="576000" cy="5760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4" name="Picture 53"/>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033277" y="2655677"/>
              <a:ext cx="490583" cy="490583"/>
            </a:xfrm>
            <a:prstGeom prst="rect">
              <a:avLst/>
            </a:prstGeom>
          </p:spPr>
        </p:pic>
      </p:grpSp>
      <p:sp>
        <p:nvSpPr>
          <p:cNvPr id="55" name="Rectangle 54"/>
          <p:cNvSpPr/>
          <p:nvPr/>
        </p:nvSpPr>
        <p:spPr>
          <a:xfrm>
            <a:off x="248400" y="3896408"/>
            <a:ext cx="4470125" cy="93102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374B70"/>
                </a:solidFill>
                <a:effectLst/>
                <a:uLnTx/>
                <a:uFillTx/>
                <a:latin typeface="Arial Black" panose="020B0A04020102020204" pitchFamily="34" charset="0"/>
                <a:ea typeface="+mn-ea"/>
                <a:cs typeface="Arial" panose="020B0604020202020204" pitchFamily="34" charset="0"/>
              </a:rPr>
              <a:t>Falls Prevention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Focus  on community prevention models and alternative response models for non-injurious falls.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We will continue to work across our systems and partners further reduce the impact and number of harmful falls for inpatients. </a:t>
            </a:r>
            <a:r>
              <a:rPr kumimoji="0" lang="en-GB" sz="11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grpSp>
        <p:nvGrpSpPr>
          <p:cNvPr id="56" name="Group 55"/>
          <p:cNvGrpSpPr/>
          <p:nvPr/>
        </p:nvGrpSpPr>
        <p:grpSpPr>
          <a:xfrm>
            <a:off x="4942663" y="2862115"/>
            <a:ext cx="576000" cy="576000"/>
            <a:chOff x="3031471" y="6050665"/>
            <a:chExt cx="576000" cy="576000"/>
          </a:xfrm>
        </p:grpSpPr>
        <p:sp>
          <p:nvSpPr>
            <p:cNvPr id="57" name="Oval 56"/>
            <p:cNvSpPr/>
            <p:nvPr/>
          </p:nvSpPr>
          <p:spPr>
            <a:xfrm>
              <a:off x="3031471" y="6050665"/>
              <a:ext cx="576000" cy="5760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8" name="Picture 57"/>
            <p:cNvPicPr>
              <a:picLocks noChangeAspect="1"/>
            </p:cNvPicPr>
            <p:nvPr/>
          </p:nvPicPr>
          <p:blipFill>
            <a:blip r:embed="rId4">
              <a:clrChange>
                <a:clrFrom>
                  <a:srgbClr val="000000">
                    <a:alpha val="0"/>
                  </a:srgbClr>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120557" y="6139751"/>
              <a:ext cx="397829" cy="397829"/>
            </a:xfrm>
            <a:prstGeom prst="rect">
              <a:avLst/>
            </a:prstGeom>
            <a:ln>
              <a:noFill/>
            </a:ln>
          </p:spPr>
        </p:pic>
      </p:grpSp>
      <p:grpSp>
        <p:nvGrpSpPr>
          <p:cNvPr id="59" name="Group 58"/>
          <p:cNvGrpSpPr/>
          <p:nvPr/>
        </p:nvGrpSpPr>
        <p:grpSpPr>
          <a:xfrm>
            <a:off x="5696582" y="2396176"/>
            <a:ext cx="576000" cy="576000"/>
            <a:chOff x="5740025" y="6026748"/>
            <a:chExt cx="576000" cy="576000"/>
          </a:xfrm>
        </p:grpSpPr>
        <p:sp>
          <p:nvSpPr>
            <p:cNvPr id="60" name="Oval 59"/>
            <p:cNvSpPr/>
            <p:nvPr/>
          </p:nvSpPr>
          <p:spPr>
            <a:xfrm>
              <a:off x="5740025" y="6026748"/>
              <a:ext cx="576000" cy="5760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1" name="Picture 60"/>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763003" y="6049726"/>
              <a:ext cx="530045" cy="530045"/>
            </a:xfrm>
            <a:prstGeom prst="rect">
              <a:avLst/>
            </a:prstGeom>
            <a:ln>
              <a:noFill/>
            </a:ln>
          </p:spPr>
        </p:pic>
      </p:grpSp>
      <p:sp>
        <p:nvSpPr>
          <p:cNvPr id="62" name="Rectangle 61"/>
          <p:cNvSpPr/>
          <p:nvPr/>
        </p:nvSpPr>
        <p:spPr>
          <a:xfrm>
            <a:off x="1201554" y="1360409"/>
            <a:ext cx="5243379" cy="93102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9F4ECB"/>
                </a:solidFill>
                <a:effectLst/>
                <a:uLnTx/>
                <a:uFillTx/>
                <a:latin typeface="Arial Black" panose="020B0A04020102020204" pitchFamily="34" charset="0"/>
                <a:ea typeface="+mn-ea"/>
                <a:cs typeface="Arial" panose="020B0604020202020204" pitchFamily="34" charset="0"/>
              </a:rPr>
              <a:t>Suicide Prevention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We will continue to increase staff knowledge and skills in identifying and responding to the risk of suicide through training (already delivered to over 40.42% of staff)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We will continue to reduce the risk of suicide amongst our staff  by continued delivery of  the Sharing Hope arts-based intervention project </a:t>
            </a:r>
          </a:p>
        </p:txBody>
      </p:sp>
      <p:grpSp>
        <p:nvGrpSpPr>
          <p:cNvPr id="63" name="Group 62"/>
          <p:cNvGrpSpPr/>
          <p:nvPr/>
        </p:nvGrpSpPr>
        <p:grpSpPr>
          <a:xfrm>
            <a:off x="5403685" y="4334864"/>
            <a:ext cx="576000" cy="576000"/>
            <a:chOff x="7566551" y="2732491"/>
            <a:chExt cx="576000" cy="576000"/>
          </a:xfrm>
        </p:grpSpPr>
        <p:sp>
          <p:nvSpPr>
            <p:cNvPr id="64" name="Oval 63"/>
            <p:cNvSpPr/>
            <p:nvPr/>
          </p:nvSpPr>
          <p:spPr>
            <a:xfrm>
              <a:off x="7566551" y="2732491"/>
              <a:ext cx="576000" cy="5760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5" name="Picture 64"/>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663113" y="2829053"/>
              <a:ext cx="382877" cy="382877"/>
            </a:xfrm>
            <a:prstGeom prst="rect">
              <a:avLst/>
            </a:prstGeom>
            <a:ln>
              <a:noFill/>
            </a:ln>
          </p:spPr>
        </p:pic>
      </p:grpSp>
      <p:grpSp>
        <p:nvGrpSpPr>
          <p:cNvPr id="66" name="Group 65"/>
          <p:cNvGrpSpPr/>
          <p:nvPr/>
        </p:nvGrpSpPr>
        <p:grpSpPr>
          <a:xfrm>
            <a:off x="6500679" y="2740813"/>
            <a:ext cx="576000" cy="576000"/>
            <a:chOff x="11270167" y="2748788"/>
            <a:chExt cx="576000" cy="576000"/>
          </a:xfrm>
        </p:grpSpPr>
        <p:sp>
          <p:nvSpPr>
            <p:cNvPr id="67" name="Oval 66"/>
            <p:cNvSpPr/>
            <p:nvPr/>
          </p:nvSpPr>
          <p:spPr>
            <a:xfrm>
              <a:off x="11270167" y="2748788"/>
              <a:ext cx="576000" cy="5760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8" name="Picture 67"/>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356715" y="2835336"/>
              <a:ext cx="402905" cy="402905"/>
            </a:xfrm>
            <a:prstGeom prst="rect">
              <a:avLst/>
            </a:prstGeom>
            <a:ln>
              <a:noFill/>
            </a:ln>
          </p:spPr>
        </p:pic>
      </p:grpSp>
      <p:sp>
        <p:nvSpPr>
          <p:cNvPr id="69" name="Rectangle 68"/>
          <p:cNvSpPr/>
          <p:nvPr/>
        </p:nvSpPr>
        <p:spPr>
          <a:xfrm>
            <a:off x="7163227" y="1634335"/>
            <a:ext cx="4669843" cy="143885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B0F0"/>
                </a:solidFill>
                <a:effectLst/>
                <a:uLnTx/>
                <a:uFillTx/>
                <a:latin typeface="Arial Black" panose="020B0A04020102020204" pitchFamily="34" charset="0"/>
                <a:ea typeface="+mn-ea"/>
                <a:cs typeface="Arial" panose="020B0604020202020204" pitchFamily="34" charset="0"/>
              </a:rPr>
              <a:t>Pressure Damage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We are improving our training to increase awareness of the risk of pressure damage across all skin tones.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We have also translated our patient information on pressure damage Bengali and Cantonese in order to improve how we communicate with our patients.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A mapping of risk assessments within Maternity Services has been completed to ensure that women have their risks assessed</a:t>
            </a:r>
          </a:p>
        </p:txBody>
      </p:sp>
      <p:grpSp>
        <p:nvGrpSpPr>
          <p:cNvPr id="70" name="Group 69"/>
          <p:cNvGrpSpPr/>
          <p:nvPr/>
        </p:nvGrpSpPr>
        <p:grpSpPr>
          <a:xfrm>
            <a:off x="6250904" y="4302274"/>
            <a:ext cx="576000" cy="576000"/>
            <a:chOff x="11298206" y="6068350"/>
            <a:chExt cx="576000" cy="576000"/>
          </a:xfrm>
        </p:grpSpPr>
        <p:sp>
          <p:nvSpPr>
            <p:cNvPr id="71" name="Oval 70"/>
            <p:cNvSpPr/>
            <p:nvPr/>
          </p:nvSpPr>
          <p:spPr>
            <a:xfrm>
              <a:off x="11298206" y="6068350"/>
              <a:ext cx="576000" cy="5760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2" name="Picture 71"/>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363102" y="6133246"/>
              <a:ext cx="446208" cy="446208"/>
            </a:xfrm>
            <a:prstGeom prst="rect">
              <a:avLst/>
            </a:prstGeom>
            <a:ln>
              <a:noFill/>
            </a:ln>
          </p:spPr>
        </p:pic>
      </p:grpSp>
      <p:grpSp>
        <p:nvGrpSpPr>
          <p:cNvPr id="73" name="Group 72"/>
          <p:cNvGrpSpPr/>
          <p:nvPr/>
        </p:nvGrpSpPr>
        <p:grpSpPr>
          <a:xfrm>
            <a:off x="6733848" y="3549538"/>
            <a:ext cx="576000" cy="576000"/>
            <a:chOff x="8545596" y="6109659"/>
            <a:chExt cx="576000" cy="576000"/>
          </a:xfrm>
        </p:grpSpPr>
        <p:sp>
          <p:nvSpPr>
            <p:cNvPr id="74" name="Oval 73"/>
            <p:cNvSpPr/>
            <p:nvPr/>
          </p:nvSpPr>
          <p:spPr>
            <a:xfrm>
              <a:off x="8545596" y="6109659"/>
              <a:ext cx="576000" cy="5760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5" name="Picture 74"/>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635391" y="6199454"/>
              <a:ext cx="396411" cy="396411"/>
            </a:xfrm>
            <a:prstGeom prst="rect">
              <a:avLst/>
            </a:prstGeom>
            <a:ln>
              <a:noFill/>
            </a:ln>
          </p:spPr>
        </p:pic>
      </p:grpSp>
      <p:sp>
        <p:nvSpPr>
          <p:cNvPr id="76" name="Rounded Rectangle 75"/>
          <p:cNvSpPr/>
          <p:nvPr/>
        </p:nvSpPr>
        <p:spPr>
          <a:xfrm>
            <a:off x="6518503" y="4972430"/>
            <a:ext cx="5139983" cy="1458354"/>
          </a:xfrm>
          <a:prstGeom prst="roundRect">
            <a:avLst>
              <a:gd name="adj" fmla="val 981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Rounded Rectangle 76"/>
          <p:cNvSpPr/>
          <p:nvPr/>
        </p:nvSpPr>
        <p:spPr>
          <a:xfrm>
            <a:off x="7419990" y="3406080"/>
            <a:ext cx="4492030" cy="1519727"/>
          </a:xfrm>
          <a:prstGeom prst="roundRect">
            <a:avLst>
              <a:gd name="adj" fmla="val 981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Rounded Rectangle 77"/>
          <p:cNvSpPr/>
          <p:nvPr/>
        </p:nvSpPr>
        <p:spPr>
          <a:xfrm>
            <a:off x="261388" y="2459292"/>
            <a:ext cx="4437499" cy="1303449"/>
          </a:xfrm>
          <a:prstGeom prst="roundRect">
            <a:avLst>
              <a:gd name="adj" fmla="val 721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9" name="Rectangle 78"/>
          <p:cNvSpPr/>
          <p:nvPr/>
        </p:nvSpPr>
        <p:spPr>
          <a:xfrm>
            <a:off x="286608" y="2435489"/>
            <a:ext cx="4713508" cy="126957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99CC"/>
                </a:solidFill>
                <a:effectLst/>
                <a:uLnTx/>
                <a:uFillTx/>
                <a:latin typeface="Arial Black" panose="020B0A04020102020204" pitchFamily="34" charset="0"/>
                <a:ea typeface="+mn-ea"/>
                <a:cs typeface="Arial" panose="020B0604020202020204" pitchFamily="34" charset="0"/>
              </a:rPr>
              <a:t>End of Life Care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We will continue to make improvements in our End-of-Life Care and will continue to upskill our workforce in End-of-Life Care.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We have implemented a project as part of the Safe Care Collaborative to improve use of the Palliative Care register in three GP clusters. Learning from this work will be applied to roll out improvements in other clusters.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Increase in the use of Advance Care Plan discussed flag in WCP</a:t>
            </a:r>
          </a:p>
        </p:txBody>
      </p:sp>
      <p:sp>
        <p:nvSpPr>
          <p:cNvPr id="80" name="Rectangle 79"/>
          <p:cNvSpPr/>
          <p:nvPr/>
        </p:nvSpPr>
        <p:spPr>
          <a:xfrm>
            <a:off x="7424976" y="3406081"/>
            <a:ext cx="4492928" cy="170816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BE63"/>
                </a:solidFill>
                <a:effectLst/>
                <a:uLnTx/>
                <a:uFillTx/>
                <a:latin typeface="Arial Black" panose="020B0A04020102020204" pitchFamily="34" charset="0"/>
                <a:ea typeface="+mn-ea"/>
                <a:cs typeface="Arial" panose="020B0604020202020204" pitchFamily="34" charset="0"/>
              </a:rPr>
              <a:t>Sepsis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Launch of new revised our sepsis screening tool to reflect new national guidance across the health board.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Increase the amount of staff who receive Sepsis training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Implement action plan around blood cultures to improve antibiotic stewardship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District Nurse NEWS and Sepsis Policy has been developed.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Development of a more robust sepsis alert on Signal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Working with Morriston SG to review themes on sepsis admission to ITU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1" i="0" u="none" strike="noStrike" kern="120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endParaRPr>
          </a:p>
        </p:txBody>
      </p:sp>
      <p:sp>
        <p:nvSpPr>
          <p:cNvPr id="81" name="Rectangle 80"/>
          <p:cNvSpPr/>
          <p:nvPr/>
        </p:nvSpPr>
        <p:spPr>
          <a:xfrm>
            <a:off x="6518503" y="4991929"/>
            <a:ext cx="5177400" cy="143885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FFDE53"/>
                </a:solidFill>
                <a:effectLst/>
                <a:uLnTx/>
                <a:uFillTx/>
                <a:latin typeface="Arial Black" panose="020B0A04020102020204" pitchFamily="34" charset="0"/>
                <a:ea typeface="+mn-ea"/>
                <a:cs typeface="Arial" panose="020B0604020202020204" pitchFamily="34" charset="0"/>
              </a:rPr>
              <a:t>Infection Prevention &amp; Control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To support medical staff to undertake audit as part of Quality Improvement work. A proactive schedule of antimicrobial-related audit is now available on the Audit Management and Tracking (AMaT) system is available.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All audit tools have been uploaded to AMaT; training and  implementation is dependent on the informatics schedule for introduction, which is anticipated to occur during 24/25.  The Infection Prevention and Control (IPC) audit programme remains a manual process, with over 200 audits undertaken since April 2023</a:t>
            </a:r>
            <a:endParaRPr kumimoji="0" lang="en-GB" sz="11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 name="Rounded Rectangle 81"/>
          <p:cNvSpPr/>
          <p:nvPr/>
        </p:nvSpPr>
        <p:spPr>
          <a:xfrm>
            <a:off x="499989" y="4989205"/>
            <a:ext cx="5044383" cy="1409655"/>
          </a:xfrm>
          <a:prstGeom prst="roundRect">
            <a:avLst>
              <a:gd name="adj" fmla="val 721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3" name="Rectangle 82"/>
          <p:cNvSpPr/>
          <p:nvPr/>
        </p:nvSpPr>
        <p:spPr>
          <a:xfrm>
            <a:off x="499989" y="4996209"/>
            <a:ext cx="5142866" cy="143885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CE3636"/>
                </a:solidFill>
                <a:effectLst/>
                <a:uLnTx/>
                <a:uFillTx/>
                <a:latin typeface="Arial Black" panose="020B0A04020102020204" pitchFamily="34" charset="0"/>
                <a:ea typeface="+mn-ea"/>
                <a:cs typeface="Arial" panose="020B0604020202020204" pitchFamily="34" charset="0"/>
              </a:rPr>
              <a:t>Nutrition &amp; Hydration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We have undertaken an internal communication campaign to promote the importance of weighing patients. A  phased approach to promotion and education will be introduced, commencing Mar 24, with a dedicated awareness week, including a learning symposium.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There will be a drive on catering departments across the main sites, including a QI project and education /information for staff and patients.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Quality improvement projects will continue to promote weights and hydration</a:t>
            </a:r>
          </a:p>
        </p:txBody>
      </p:sp>
    </p:spTree>
    <p:extLst>
      <p:ext uri="{BB962C8B-B14F-4D97-AF65-F5344CB8AC3E}">
        <p14:creationId xmlns:p14="http://schemas.microsoft.com/office/powerpoint/2010/main" val="3498692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Primary Care &amp; Community Services – Vision and System Indicators</a:t>
            </a:r>
            <a:endParaRPr lang="en-GB" sz="1800" b="1" dirty="0">
              <a:solidFill>
                <a:srgbClr val="FF0000"/>
              </a:solidFill>
              <a:latin typeface="Arial Black" panose="020B0604020202020204" pitchFamily="34" charset="0"/>
              <a:cs typeface="Arial Black" panose="020B0604020202020204" pitchFamily="34" charset="0"/>
            </a:endParaRPr>
          </a:p>
        </p:txBody>
      </p:sp>
      <p:sp>
        <p:nvSpPr>
          <p:cNvPr id="6" name="Rectangle: Rounded Corners 5">
            <a:extLst>
              <a:ext uri="{FF2B5EF4-FFF2-40B4-BE49-F238E27FC236}">
                <a16:creationId xmlns:a16="http://schemas.microsoft.com/office/drawing/2014/main" id="{2CDCC55C-0051-8E83-586D-1E28DB0E9FB8}"/>
              </a:ext>
            </a:extLst>
          </p:cNvPr>
          <p:cNvSpPr/>
          <p:nvPr/>
        </p:nvSpPr>
        <p:spPr>
          <a:xfrm>
            <a:off x="6216588" y="698593"/>
            <a:ext cx="5804956" cy="2100477"/>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tx1"/>
                </a:solidFill>
                <a:effectLst/>
                <a:uLnTx/>
                <a:uFillTx/>
                <a:latin typeface="Calibri" panose="020F0502020204030204"/>
                <a:ea typeface="+mn-ea"/>
                <a:cs typeface="+mn-cs"/>
              </a:rPr>
              <a:t>At the heart of our SBU Primary and Community vision is the ongoing development and delivery of the Primary Care Model for Wales (PCMW), especially the continued implementation of the extensive programme of contract reform being undertaken in Wales and the Accelerated Cluster Development Programme (ACD) .  Focussed around the communities and Clusters within Swansea Bay we will ensure care is better coordinated to promote the wellbeing of individuals and communities. We work with our partners including the Regional Partnership Board to transform primary and community care to strengthen integration between primary and secondary care, to ensure whole system approaches and to support sustainability of services. This will be achieved as Clusters acting together at scale and pace, with clear alignment to the Health Board’s </a:t>
            </a:r>
            <a:r>
              <a:rPr kumimoji="0" lang="en-GB" sz="1200" i="0" u="none" strike="noStrike" kern="1200" cap="none" spc="0" normalizeH="0" baseline="0" noProof="0" dirty="0">
                <a:ln>
                  <a:noFill/>
                </a:ln>
                <a:solidFill>
                  <a:schemeClr val="tx1"/>
                </a:solidFill>
                <a:effectLst/>
                <a:uLnTx/>
                <a:uFillTx/>
                <a:latin typeface="Calibri" panose="020F0502020204030204"/>
                <a:ea typeface="+mn-ea"/>
                <a:cs typeface="+mn-cs"/>
              </a:rPr>
              <a:t>Annual Plan</a:t>
            </a:r>
            <a:r>
              <a:rPr kumimoji="0" lang="en-GB" sz="1200" b="0" i="0" u="none" strike="noStrike" kern="1200" cap="none" spc="0" normalizeH="0" baseline="0" noProof="0" dirty="0">
                <a:ln>
                  <a:noFill/>
                </a:ln>
                <a:solidFill>
                  <a:schemeClr val="tx1"/>
                </a:solidFill>
                <a:effectLst/>
                <a:uLnTx/>
                <a:uFillTx/>
                <a:latin typeface="Calibri" panose="020F0502020204030204"/>
                <a:ea typeface="+mn-ea"/>
                <a:cs typeface="+mn-cs"/>
              </a:rPr>
              <a:t>.  The links between clusters and the Regional Partnership Board will be strengthened to enable implementation of the ACD programme.</a:t>
            </a:r>
          </a:p>
        </p:txBody>
      </p:sp>
      <p:sp>
        <p:nvSpPr>
          <p:cNvPr id="7" name="Rectangle: Rounded Corners 6">
            <a:extLst>
              <a:ext uri="{FF2B5EF4-FFF2-40B4-BE49-F238E27FC236}">
                <a16:creationId xmlns:a16="http://schemas.microsoft.com/office/drawing/2014/main" id="{192DE009-4AAE-F667-B743-ECEFE53B60EB}"/>
              </a:ext>
            </a:extLst>
          </p:cNvPr>
          <p:cNvSpPr/>
          <p:nvPr/>
        </p:nvSpPr>
        <p:spPr>
          <a:xfrm>
            <a:off x="6378968" y="3011535"/>
            <a:ext cx="5813032" cy="3461150"/>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40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System Indicators – see Ministerial Templates for targets and performance trajectories for 24/25</a:t>
            </a:r>
          </a:p>
          <a:p>
            <a:pPr marL="171450" indent="-171450">
              <a:spcAft>
                <a:spcPts val="400"/>
              </a:spcAft>
              <a:buFont typeface="Arial" panose="020B0604020202020204" pitchFamily="34" charset="0"/>
              <a:buChar char="•"/>
              <a:defRPr/>
            </a:pPr>
            <a:r>
              <a:rPr lang="en-GB" sz="1200" dirty="0">
                <a:solidFill>
                  <a:schemeClr val="tx1"/>
                </a:solidFill>
              </a:rPr>
              <a:t>Percentage of GP practices that have achieved all standards set out in the National Access Standards for In-hours</a:t>
            </a:r>
          </a:p>
          <a:p>
            <a:pPr marL="171450" indent="-171450">
              <a:spcAft>
                <a:spcPts val="400"/>
              </a:spcAft>
              <a:buFont typeface="Arial" panose="020B0604020202020204" pitchFamily="34" charset="0"/>
              <a:buChar char="•"/>
              <a:defRPr/>
            </a:pPr>
            <a:r>
              <a:rPr lang="en-GB" sz="1200" dirty="0">
                <a:solidFill>
                  <a:schemeClr val="tx1"/>
                </a:solidFill>
              </a:rPr>
              <a:t>Percentage of primary care dental services (GDS) contract value delivered (for courses of treatment for new, new urgent and historic patients)</a:t>
            </a:r>
          </a:p>
          <a:p>
            <a:pPr marL="171450" indent="-171450">
              <a:spcAft>
                <a:spcPts val="400"/>
              </a:spcAft>
              <a:buFont typeface="Arial" panose="020B0604020202020204" pitchFamily="34" charset="0"/>
              <a:buChar char="•"/>
              <a:defRPr/>
            </a:pPr>
            <a:r>
              <a:rPr lang="en-GB" sz="1200" dirty="0">
                <a:solidFill>
                  <a:schemeClr val="tx1"/>
                </a:solidFill>
              </a:rPr>
              <a:t>Number of consultations delivered through the Pharmacist Independent Prescribing Service</a:t>
            </a:r>
          </a:p>
          <a:p>
            <a:pPr marL="171450" indent="-171450">
              <a:spcAft>
                <a:spcPts val="400"/>
              </a:spcAft>
              <a:buFont typeface="Arial" panose="020B0604020202020204" pitchFamily="34" charset="0"/>
              <a:buChar char="•"/>
              <a:defRPr/>
            </a:pPr>
            <a:r>
              <a:rPr lang="en-GB" sz="1200" dirty="0">
                <a:solidFill>
                  <a:schemeClr val="tx1"/>
                </a:solidFill>
              </a:rPr>
              <a:t>GP access improvement (Qualitative report)</a:t>
            </a:r>
          </a:p>
        </p:txBody>
      </p:sp>
      <p:pic>
        <p:nvPicPr>
          <p:cNvPr id="30" name="Picture 29">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sp>
        <p:nvSpPr>
          <p:cNvPr id="3" name="Slide Number Placeholder 2"/>
          <p:cNvSpPr>
            <a:spLocks noGrp="1"/>
          </p:cNvSpPr>
          <p:nvPr>
            <p:ph type="sldNum" sz="quarter" idx="12"/>
          </p:nvPr>
        </p:nvSpPr>
        <p:spPr>
          <a:xfrm>
            <a:off x="8879915" y="6232519"/>
            <a:ext cx="2743200" cy="365125"/>
          </a:xfrm>
        </p:spPr>
        <p:txBody>
          <a:bodyPr/>
          <a:lstStyle/>
          <a:p>
            <a:fld id="{2FC4BBEA-D2AF-4620-ADEB-12EADF4A9185}" type="slidenum">
              <a:rPr lang="en-GB" smtClean="0">
                <a:solidFill>
                  <a:schemeClr val="bg1">
                    <a:lumMod val="75000"/>
                  </a:schemeClr>
                </a:solidFill>
              </a:rPr>
              <a:t>22</a:t>
            </a:fld>
            <a:endParaRPr lang="en-GB" sz="1400" dirty="0">
              <a:solidFill>
                <a:schemeClr val="bg1">
                  <a:lumMod val="75000"/>
                </a:schemeClr>
              </a:solidFill>
            </a:endParaRPr>
          </a:p>
        </p:txBody>
      </p:sp>
      <p:grpSp>
        <p:nvGrpSpPr>
          <p:cNvPr id="31" name="Group 30"/>
          <p:cNvGrpSpPr/>
          <p:nvPr/>
        </p:nvGrpSpPr>
        <p:grpSpPr>
          <a:xfrm>
            <a:off x="211470" y="698593"/>
            <a:ext cx="6005118" cy="5315102"/>
            <a:chOff x="5864992" y="1338542"/>
            <a:chExt cx="6005118" cy="5315102"/>
          </a:xfrm>
        </p:grpSpPr>
        <p:grpSp>
          <p:nvGrpSpPr>
            <p:cNvPr id="32" name="Group 31"/>
            <p:cNvGrpSpPr/>
            <p:nvPr/>
          </p:nvGrpSpPr>
          <p:grpSpPr>
            <a:xfrm>
              <a:off x="8055839" y="1338542"/>
              <a:ext cx="3790093" cy="5315102"/>
              <a:chOff x="8055839" y="1338542"/>
              <a:chExt cx="3790093" cy="5315102"/>
            </a:xfrm>
          </p:grpSpPr>
          <p:sp>
            <p:nvSpPr>
              <p:cNvPr id="54" name="Rectangle 53"/>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p:cNvGrpSpPr/>
            <p:nvPr/>
          </p:nvGrpSpPr>
          <p:grpSpPr>
            <a:xfrm>
              <a:off x="5913664" y="1338542"/>
              <a:ext cx="2511906" cy="5307705"/>
              <a:chOff x="5913664" y="1338542"/>
              <a:chExt cx="2511906" cy="5307705"/>
            </a:xfrm>
          </p:grpSpPr>
          <p:sp>
            <p:nvSpPr>
              <p:cNvPr id="47" name="Freeform 46"/>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8" name="Freeform 47"/>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48"/>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reeform 49"/>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reeform 50"/>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reeform 51"/>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eform 52"/>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Rectangle 33"/>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35" name="Rectangle 34"/>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36" name="Rectangle 35"/>
            <p:cNvSpPr/>
            <p:nvPr/>
          </p:nvSpPr>
          <p:spPr>
            <a:xfrm>
              <a:off x="8318349" y="4184013"/>
              <a:ext cx="3517200" cy="600164"/>
            </a:xfrm>
            <a:prstGeom prst="rect">
              <a:avLst/>
            </a:prstGeom>
          </p:spPr>
          <p:txBody>
            <a:bodyPr wrap="square">
              <a:spAutoFit/>
            </a:bodyPr>
            <a:lstStyle/>
            <a:p>
              <a:pPr lvl="0" algn="just"/>
              <a:r>
                <a:rPr lang="en-GB" sz="1100" dirty="0">
                  <a:cs typeface="Arial" panose="020B0604020202020204" pitchFamily="34" charset="0"/>
                </a:rPr>
                <a:t>People receive integrated, seamless primary and community care that is delivered locally – in a timely way to maximise health outcomes.</a:t>
              </a:r>
            </a:p>
          </p:txBody>
        </p:sp>
        <p:sp>
          <p:nvSpPr>
            <p:cNvPr id="37" name="Rectangle 36"/>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38" name="Rectangle 37"/>
            <p:cNvSpPr/>
            <p:nvPr/>
          </p:nvSpPr>
          <p:spPr>
            <a:xfrm>
              <a:off x="8318349" y="5151472"/>
              <a:ext cx="3517200" cy="430887"/>
            </a:xfrm>
            <a:prstGeom prst="rect">
              <a:avLst/>
            </a:prstGeom>
          </p:spPr>
          <p:txBody>
            <a:bodyPr wrap="square">
              <a:spAutoFit/>
            </a:bodyPr>
            <a:lstStyle/>
            <a:p>
              <a:pPr lvl="0" algn="just"/>
              <a:r>
                <a:rPr lang="en-GB" sz="1100" dirty="0">
                  <a:cs typeface="Arial" panose="020B0604020202020204" pitchFamily="34" charset="0"/>
                </a:rPr>
                <a:t>People are informed, supported and empowered to maximise their health and wellbeing.</a:t>
              </a:r>
            </a:p>
          </p:txBody>
        </p:sp>
        <p:sp>
          <p:nvSpPr>
            <p:cNvPr id="39" name="Rectangle 38"/>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40" name="Rectangle 39"/>
            <p:cNvSpPr/>
            <p:nvPr/>
          </p:nvSpPr>
          <p:spPr>
            <a:xfrm>
              <a:off x="8339653" y="3152122"/>
              <a:ext cx="3517200" cy="769441"/>
            </a:xfrm>
            <a:prstGeom prst="rect">
              <a:avLst/>
            </a:prstGeom>
          </p:spPr>
          <p:txBody>
            <a:bodyPr wrap="square">
              <a:spAutoFit/>
            </a:bodyPr>
            <a:lstStyle/>
            <a:p>
              <a:pPr lvl="0" algn="just"/>
              <a:r>
                <a:rPr lang="en-GB" sz="1100" dirty="0"/>
                <a:t>People accessing primary care are seen by the right person in the right place, first time. They are seen by services that are appropriately staffed, trained and experienced, that prevents harm.</a:t>
              </a:r>
              <a:endParaRPr lang="en-GB" sz="1100" b="1" u="sng" dirty="0"/>
            </a:p>
          </p:txBody>
        </p:sp>
        <p:sp>
          <p:nvSpPr>
            <p:cNvPr id="41" name="Rectangle 40"/>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42" name="Rectangle 41"/>
            <p:cNvSpPr/>
            <p:nvPr/>
          </p:nvSpPr>
          <p:spPr>
            <a:xfrm>
              <a:off x="8352910" y="2282174"/>
              <a:ext cx="3517200" cy="701731"/>
            </a:xfrm>
            <a:prstGeom prst="rect">
              <a:avLst/>
            </a:prstGeom>
          </p:spPr>
          <p:txBody>
            <a:bodyPr wrap="square">
              <a:spAutoFit/>
            </a:bodyPr>
            <a:lstStyle/>
            <a:p>
              <a:pPr algn="just" defTabSz="1644650">
                <a:lnSpc>
                  <a:spcPct val="90000"/>
                </a:lnSpc>
                <a:spcBef>
                  <a:spcPct val="0"/>
                </a:spcBef>
                <a:spcAft>
                  <a:spcPct val="35000"/>
                </a:spcAft>
                <a:defRPr/>
              </a:pPr>
              <a:r>
                <a:rPr lang="en-GB" sz="1100" dirty="0">
                  <a:cs typeface="Arial" panose="020B0604020202020204" pitchFamily="34" charset="0"/>
                </a:rPr>
                <a:t>People receive care that is supported by data and digital technology, ensuring relevant information is accurate, complete, up to date and shared between everyone responsible for that person’s care. </a:t>
              </a:r>
            </a:p>
          </p:txBody>
        </p:sp>
        <p:sp>
          <p:nvSpPr>
            <p:cNvPr id="43" name="Rectangle 42"/>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44" name="Rectangle 43"/>
            <p:cNvSpPr/>
            <p:nvPr/>
          </p:nvSpPr>
          <p:spPr>
            <a:xfrm>
              <a:off x="8352910" y="1432703"/>
              <a:ext cx="3517200" cy="549381"/>
            </a:xfrm>
            <a:prstGeom prst="rect">
              <a:avLst/>
            </a:prstGeom>
          </p:spPr>
          <p:txBody>
            <a:bodyPr wrap="square">
              <a:spAutoFit/>
            </a:bodyPr>
            <a:lstStyle/>
            <a:p>
              <a:pPr algn="just" defTabSz="1644650">
                <a:lnSpc>
                  <a:spcPct val="90000"/>
                </a:lnSpc>
                <a:spcBef>
                  <a:spcPct val="0"/>
                </a:spcBef>
                <a:spcAft>
                  <a:spcPct val="35000"/>
                </a:spcAft>
                <a:defRPr/>
              </a:pPr>
              <a:r>
                <a:rPr lang="en-GB" sz="1100" dirty="0">
                  <a:cs typeface="Arial" panose="020B0604020202020204" pitchFamily="34" charset="0"/>
                </a:rPr>
                <a:t>People are able to access primary and community care irrespective of their different needs and circumstances. People will be treated dependent on their specific needs.</a:t>
              </a:r>
            </a:p>
          </p:txBody>
        </p:sp>
        <p:sp>
          <p:nvSpPr>
            <p:cNvPr id="45" name="Rectangle 44"/>
            <p:cNvSpPr/>
            <p:nvPr/>
          </p:nvSpPr>
          <p:spPr>
            <a:xfrm>
              <a:off x="5864992" y="3534428"/>
              <a:ext cx="1875681" cy="923330"/>
            </a:xfrm>
            <a:prstGeom prst="rect">
              <a:avLst/>
            </a:prstGeom>
          </p:spPr>
          <p:txBody>
            <a:bodyPr wrap="square">
              <a:spAutoFit/>
            </a:bodyPr>
            <a:lstStyle/>
            <a:p>
              <a:pPr lvl="0" algn="ctr"/>
              <a:r>
                <a:rPr lang="en-GB" b="1" dirty="0">
                  <a:solidFill>
                    <a:schemeClr val="bg1"/>
                  </a:solidFill>
                  <a:latin typeface="Arial Black" panose="020B0A04020102020204" pitchFamily="34" charset="0"/>
                </a:rPr>
                <a:t>Primary Care &amp; Community Services</a:t>
              </a:r>
            </a:p>
          </p:txBody>
        </p:sp>
        <p:sp>
          <p:nvSpPr>
            <p:cNvPr id="46" name="Rectangle 45"/>
            <p:cNvSpPr/>
            <p:nvPr/>
          </p:nvSpPr>
          <p:spPr>
            <a:xfrm>
              <a:off x="8352910" y="5962706"/>
              <a:ext cx="3517200" cy="549381"/>
            </a:xfrm>
            <a:prstGeom prst="rect">
              <a:avLst/>
            </a:prstGeom>
          </p:spPr>
          <p:txBody>
            <a:bodyPr wrap="square">
              <a:spAutoFit/>
            </a:bodyPr>
            <a:lstStyle/>
            <a:p>
              <a:pPr algn="just" defTabSz="1644650">
                <a:lnSpc>
                  <a:spcPct val="90000"/>
                </a:lnSpc>
                <a:spcBef>
                  <a:spcPct val="0"/>
                </a:spcBef>
                <a:spcAft>
                  <a:spcPct val="35000"/>
                </a:spcAft>
                <a:defRPr/>
              </a:pPr>
              <a:r>
                <a:rPr lang="en-GB" sz="1100" dirty="0">
                  <a:cs typeface="Arial" panose="020B0604020202020204" pitchFamily="34" charset="0"/>
                </a:rPr>
                <a:t>People receive evidence based, responsive and optimal primary care across all providers based on clinical need and what matters most to them. </a:t>
              </a:r>
            </a:p>
          </p:txBody>
        </p:sp>
      </p:grpSp>
    </p:spTree>
    <p:extLst>
      <p:ext uri="{BB962C8B-B14F-4D97-AF65-F5344CB8AC3E}">
        <p14:creationId xmlns:p14="http://schemas.microsoft.com/office/powerpoint/2010/main" val="1377069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Primary Care &amp; Community Services Goals and Methods </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646842836"/>
              </p:ext>
            </p:extLst>
          </p:nvPr>
        </p:nvGraphicFramePr>
        <p:xfrm>
          <a:off x="248400" y="549812"/>
          <a:ext cx="11461417" cy="5824275"/>
        </p:xfrm>
        <a:graphic>
          <a:graphicData uri="http://schemas.openxmlformats.org/drawingml/2006/table">
            <a:tbl>
              <a:tblPr firstRow="1" bandRow="1">
                <a:tableStyleId>{3B4B98B0-60AC-42C2-AFA5-B58CD77FA1E5}</a:tableStyleId>
              </a:tblPr>
              <a:tblGrid>
                <a:gridCol w="229342">
                  <a:extLst>
                    <a:ext uri="{9D8B030D-6E8A-4147-A177-3AD203B41FA5}">
                      <a16:colId xmlns:a16="http://schemas.microsoft.com/office/drawing/2014/main" val="3731079003"/>
                    </a:ext>
                  </a:extLst>
                </a:gridCol>
                <a:gridCol w="3761606">
                  <a:extLst>
                    <a:ext uri="{9D8B030D-6E8A-4147-A177-3AD203B41FA5}">
                      <a16:colId xmlns:a16="http://schemas.microsoft.com/office/drawing/2014/main" val="2762889343"/>
                    </a:ext>
                  </a:extLst>
                </a:gridCol>
                <a:gridCol w="6462469">
                  <a:extLst>
                    <a:ext uri="{9D8B030D-6E8A-4147-A177-3AD203B41FA5}">
                      <a16:colId xmlns:a16="http://schemas.microsoft.com/office/drawing/2014/main" val="138679079"/>
                    </a:ext>
                  </a:extLst>
                </a:gridCol>
                <a:gridCol w="252000">
                  <a:extLst>
                    <a:ext uri="{9D8B030D-6E8A-4147-A177-3AD203B41FA5}">
                      <a16:colId xmlns:a16="http://schemas.microsoft.com/office/drawing/2014/main" val="1027663353"/>
                    </a:ext>
                  </a:extLst>
                </a:gridCol>
                <a:gridCol w="252000">
                  <a:extLst>
                    <a:ext uri="{9D8B030D-6E8A-4147-A177-3AD203B41FA5}">
                      <a16:colId xmlns:a16="http://schemas.microsoft.com/office/drawing/2014/main" val="294352246"/>
                    </a:ext>
                  </a:extLst>
                </a:gridCol>
                <a:gridCol w="252000">
                  <a:extLst>
                    <a:ext uri="{9D8B030D-6E8A-4147-A177-3AD203B41FA5}">
                      <a16:colId xmlns:a16="http://schemas.microsoft.com/office/drawing/2014/main" val="3505629763"/>
                    </a:ext>
                  </a:extLst>
                </a:gridCol>
                <a:gridCol w="252000">
                  <a:extLst>
                    <a:ext uri="{9D8B030D-6E8A-4147-A177-3AD203B41FA5}">
                      <a16:colId xmlns:a16="http://schemas.microsoft.com/office/drawing/2014/main" val="4157389710"/>
                    </a:ext>
                  </a:extLst>
                </a:gridCol>
              </a:tblGrid>
              <a:tr h="144000">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768870">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GB" sz="1100" b="1" i="0" u="none" strike="noStrike" dirty="0">
                          <a:solidFill>
                            <a:schemeClr val="tx1"/>
                          </a:solidFill>
                          <a:effectLst/>
                          <a:latin typeface="+mn-lt"/>
                        </a:rPr>
                        <a:t>Care is provided as close to home as possible</a:t>
                      </a:r>
                      <a:r>
                        <a:rPr lang="en-GB" sz="1100" b="0" i="0" u="none" strike="noStrike" dirty="0">
                          <a:solidFill>
                            <a:schemeClr val="tx1"/>
                          </a:solidFill>
                          <a:effectLst/>
                          <a:latin typeface="+mn-lt"/>
                        </a:rPr>
                        <a:t> with prevention and wellbeing initiatives in primary care clinical and non-clinical settings as a key component towards the transformation of the SBUHB health and care system.</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100" b="0" dirty="0">
                          <a:solidFill>
                            <a:schemeClr val="tx1"/>
                          </a:solidFill>
                          <a:latin typeface="+mn-lt"/>
                        </a:rPr>
                        <a:t>Deliver </a:t>
                      </a:r>
                      <a:r>
                        <a:rPr lang="en-GB" sz="1100" b="1" dirty="0">
                          <a:solidFill>
                            <a:schemeClr val="tx1"/>
                          </a:solidFill>
                          <a:latin typeface="+mn-lt"/>
                        </a:rPr>
                        <a:t>Physio First Contact Practitioners </a:t>
                      </a:r>
                      <a:r>
                        <a:rPr lang="en-GB" sz="1100" b="0" dirty="0">
                          <a:solidFill>
                            <a:schemeClr val="tx1"/>
                          </a:solidFill>
                          <a:latin typeface="+mn-lt"/>
                        </a:rPr>
                        <a:t>for all Clusters based on re-modelled resources which are currently available and roll-out of digital booking system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13448705"/>
                  </a:ext>
                </a:extLst>
              </a:tr>
              <a:tr h="916977">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l" fontAlgn="t"/>
                      <a:r>
                        <a:rPr lang="en-GB" sz="1100" b="1" i="0" u="none" strike="noStrike" dirty="0">
                          <a:solidFill>
                            <a:schemeClr val="tx1"/>
                          </a:solidFill>
                          <a:effectLst/>
                          <a:latin typeface="+mn-lt"/>
                        </a:rPr>
                        <a:t>How we want care to be delivered</a:t>
                      </a:r>
                      <a:r>
                        <a:rPr lang="en-GB" sz="1100" b="0" i="0" u="none" strike="noStrike" dirty="0">
                          <a:solidFill>
                            <a:schemeClr val="tx1"/>
                          </a:solidFill>
                          <a:effectLst/>
                          <a:latin typeface="+mn-lt"/>
                        </a:rPr>
                        <a:t>: local and integrated to ensure  primary care is consistent on a 24/7 and geographic basis as there is a recognition that primary and community care services across Wales vary depending on the time of day and location. </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100" b="0" baseline="0" dirty="0">
                          <a:solidFill>
                            <a:schemeClr val="tx1"/>
                          </a:solidFill>
                          <a:latin typeface="+mn-lt"/>
                        </a:rPr>
                        <a:t>Operational delivery within </a:t>
                      </a:r>
                      <a:r>
                        <a:rPr lang="en-GB" sz="1100" b="1" baseline="0" dirty="0">
                          <a:solidFill>
                            <a:schemeClr val="tx1"/>
                          </a:solidFill>
                          <a:latin typeface="+mn-lt"/>
                        </a:rPr>
                        <a:t>ACT services </a:t>
                      </a:r>
                      <a:r>
                        <a:rPr lang="en-GB" sz="1100" b="0" baseline="0" dirty="0">
                          <a:solidFill>
                            <a:schemeClr val="tx1"/>
                          </a:solidFill>
                          <a:latin typeface="+mn-lt"/>
                        </a:rPr>
                        <a:t>through re-prioritised objectives:</a:t>
                      </a:r>
                    </a:p>
                    <a:p>
                      <a:pPr marL="171450" indent="-171450">
                        <a:buFont typeface="Arial" panose="020B0604020202020204" pitchFamily="34" charset="0"/>
                        <a:buChar char="•"/>
                      </a:pPr>
                      <a:r>
                        <a:rPr lang="en-GB" sz="1100" b="0" baseline="0" dirty="0">
                          <a:solidFill>
                            <a:schemeClr val="tx1"/>
                          </a:solidFill>
                          <a:latin typeface="+mn-lt"/>
                        </a:rPr>
                        <a:t>Reviewing and assessing all appropriate care home referrals from WAST daily stack</a:t>
                      </a:r>
                    </a:p>
                    <a:p>
                      <a:pPr marL="171450" indent="-171450">
                        <a:buFont typeface="Arial" panose="020B0604020202020204" pitchFamily="34" charset="0"/>
                        <a:buChar char="•"/>
                      </a:pPr>
                      <a:r>
                        <a:rPr lang="en-GB" sz="1100" b="0" baseline="0" dirty="0">
                          <a:solidFill>
                            <a:schemeClr val="tx1"/>
                          </a:solidFill>
                          <a:latin typeface="+mn-lt"/>
                        </a:rPr>
                        <a:t>Continued admission avoidance through working with primary care (GPs)</a:t>
                      </a:r>
                    </a:p>
                    <a:p>
                      <a:pPr marL="171450" indent="-171450">
                        <a:buFont typeface="Arial" panose="020B0604020202020204" pitchFamily="34" charset="0"/>
                        <a:buChar char="•"/>
                      </a:pPr>
                      <a:r>
                        <a:rPr lang="en-GB" sz="1100" b="0" baseline="0" dirty="0">
                          <a:solidFill>
                            <a:schemeClr val="tx1"/>
                          </a:solidFill>
                          <a:latin typeface="+mn-lt"/>
                        </a:rPr>
                        <a:t>Facilitating same day hospital discharges where possible to help improve secondary care flow</a:t>
                      </a:r>
                    </a:p>
                    <a:p>
                      <a:pPr marL="171450" indent="-171450">
                        <a:buFont typeface="Arial" panose="020B0604020202020204" pitchFamily="34" charset="0"/>
                        <a:buChar char="•"/>
                      </a:pPr>
                      <a:r>
                        <a:rPr lang="en-GB" sz="1100" b="0" baseline="0" dirty="0">
                          <a:solidFill>
                            <a:schemeClr val="tx1"/>
                          </a:solidFill>
                          <a:latin typeface="+mn-lt"/>
                        </a:rPr>
                        <a:t>Provide rapid response to care home referrals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330838854"/>
                  </a:ext>
                </a:extLst>
              </a:tr>
              <a:tr h="995994">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GB" sz="1100" b="1" i="0" u="none" strike="noStrike" dirty="0">
                          <a:solidFill>
                            <a:schemeClr val="tx1"/>
                          </a:solidFill>
                          <a:effectLst/>
                          <a:latin typeface="+mn-lt"/>
                        </a:rPr>
                        <a:t>To</a:t>
                      </a:r>
                      <a:r>
                        <a:rPr lang="en-GB" sz="1100" b="0" i="0" u="none" strike="noStrike" dirty="0">
                          <a:solidFill>
                            <a:schemeClr val="tx1"/>
                          </a:solidFill>
                          <a:effectLst/>
                          <a:latin typeface="+mn-lt"/>
                        </a:rPr>
                        <a:t> </a:t>
                      </a:r>
                      <a:r>
                        <a:rPr lang="en-GB" sz="1100" b="1" i="0" u="none" strike="noStrike" dirty="0">
                          <a:solidFill>
                            <a:schemeClr val="tx1"/>
                          </a:solidFill>
                          <a:effectLst/>
                          <a:latin typeface="+mn-lt"/>
                        </a:rPr>
                        <a:t>deliver on the transformation and vision for clusters </a:t>
                      </a:r>
                      <a:r>
                        <a:rPr lang="en-GB" sz="1100" b="0" i="0" u="none" strike="noStrike" dirty="0">
                          <a:solidFill>
                            <a:schemeClr val="tx1"/>
                          </a:solidFill>
                          <a:effectLst/>
                          <a:latin typeface="+mn-lt"/>
                        </a:rPr>
                        <a:t>to accelerate the implementation of the full primary care model at cluster level.  Delivering on the integration of Cluster based services, maximising health and wellbeing and when care is provided it is as close to home as possible.</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lgn="l" fontAlgn="t">
                        <a:buFont typeface="Arial" panose="020B0604020202020204" pitchFamily="34" charset="0"/>
                        <a:buChar char="•"/>
                      </a:pPr>
                      <a:r>
                        <a:rPr lang="en-GB" sz="1100" b="0" i="0" u="none" strike="noStrike" dirty="0">
                          <a:solidFill>
                            <a:schemeClr val="tx1"/>
                          </a:solidFill>
                          <a:effectLst/>
                          <a:latin typeface="+mn-lt"/>
                        </a:rPr>
                        <a:t>Continue implementation of the National ‘</a:t>
                      </a:r>
                      <a:r>
                        <a:rPr lang="en-GB" sz="1100" b="1" i="0" u="none" strike="noStrike" dirty="0">
                          <a:solidFill>
                            <a:schemeClr val="tx1"/>
                          </a:solidFill>
                          <a:effectLst/>
                          <a:latin typeface="+mn-lt"/>
                        </a:rPr>
                        <a:t>Accelerated Cluster Development</a:t>
                      </a:r>
                      <a:r>
                        <a:rPr lang="en-GB" sz="1100" b="0" i="0" u="none" strike="noStrike" dirty="0">
                          <a:solidFill>
                            <a:schemeClr val="tx1"/>
                          </a:solidFill>
                          <a:effectLst/>
                          <a:latin typeface="+mn-lt"/>
                        </a:rPr>
                        <a:t>’ (ACD) Programme.</a:t>
                      </a:r>
                    </a:p>
                    <a:p>
                      <a:pPr marL="171450" indent="-171450" algn="l" fontAlgn="t">
                        <a:buFont typeface="Arial" panose="020B0604020202020204" pitchFamily="34" charset="0"/>
                        <a:buChar char="•"/>
                      </a:pPr>
                      <a:r>
                        <a:rPr lang="en-GB" sz="1100" b="0" i="0" u="none" strike="noStrike" dirty="0">
                          <a:solidFill>
                            <a:schemeClr val="tx1"/>
                          </a:solidFill>
                          <a:effectLst/>
                          <a:latin typeface="+mn-lt"/>
                        </a:rPr>
                        <a:t>Develop</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and deliver the</a:t>
                      </a:r>
                      <a:r>
                        <a:rPr lang="en-GB" sz="1100" b="0" i="0" u="none" strike="noStrike" baseline="0" dirty="0">
                          <a:solidFill>
                            <a:schemeClr val="tx1"/>
                          </a:solidFill>
                          <a:effectLst/>
                          <a:latin typeface="+mn-lt"/>
                        </a:rPr>
                        <a:t> approved </a:t>
                      </a:r>
                      <a:r>
                        <a:rPr lang="en-GB" sz="1100" b="1" i="0" u="none" strike="noStrike" dirty="0">
                          <a:solidFill>
                            <a:schemeClr val="tx1"/>
                          </a:solidFill>
                          <a:effectLst/>
                          <a:latin typeface="+mn-lt"/>
                        </a:rPr>
                        <a:t>Pan Cluster Planning Group </a:t>
                      </a:r>
                      <a:r>
                        <a:rPr lang="en-GB" sz="1100" b="0" i="0" u="none" strike="noStrike" dirty="0">
                          <a:solidFill>
                            <a:schemeClr val="tx1"/>
                          </a:solidFill>
                          <a:effectLst/>
                          <a:latin typeface="+mn-lt"/>
                        </a:rPr>
                        <a:t>(PCPG) plan.</a:t>
                      </a:r>
                    </a:p>
                    <a:p>
                      <a:pPr marL="171450" indent="-171450" algn="l" fontAlgn="t">
                        <a:buFont typeface="Arial" panose="020B0604020202020204" pitchFamily="34" charset="0"/>
                        <a:buChar char="•"/>
                      </a:pPr>
                      <a:r>
                        <a:rPr lang="en-GB" sz="1100" b="0" i="0" u="none" strike="noStrike" dirty="0">
                          <a:solidFill>
                            <a:schemeClr val="tx1"/>
                          </a:solidFill>
                          <a:effectLst/>
                          <a:latin typeface="+mn-lt"/>
                        </a:rPr>
                        <a:t>8 Clusters work</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independently and where needed in unified manner to develop and deliver on IMTPs that support the local population.</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930777422"/>
                  </a:ext>
                </a:extLst>
              </a:tr>
              <a:tr h="290607">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GB" sz="1100" b="0" i="0" u="none" strike="noStrike" dirty="0">
                          <a:solidFill>
                            <a:schemeClr val="tx1"/>
                          </a:solidFill>
                          <a:effectLst/>
                          <a:latin typeface="+mn-lt"/>
                        </a:rPr>
                        <a:t>How we want care to be delivered: local and integrated</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GB" sz="1100" b="0" i="0" u="none" strike="noStrike" dirty="0">
                          <a:solidFill>
                            <a:schemeClr val="tx1"/>
                          </a:solidFill>
                          <a:effectLst/>
                          <a:latin typeface="+mn-lt"/>
                        </a:rPr>
                        <a:t>Implement </a:t>
                      </a:r>
                      <a:r>
                        <a:rPr lang="en-GB" sz="1100" b="1" i="0" u="none" strike="noStrike" dirty="0">
                          <a:solidFill>
                            <a:schemeClr val="tx1"/>
                          </a:solidFill>
                          <a:effectLst/>
                          <a:latin typeface="+mn-lt"/>
                        </a:rPr>
                        <a:t>Community Psychology </a:t>
                      </a:r>
                      <a:r>
                        <a:rPr lang="en-GB" sz="1100" b="0" i="0" u="none" strike="noStrike" dirty="0">
                          <a:solidFill>
                            <a:schemeClr val="tx1"/>
                          </a:solidFill>
                          <a:effectLst/>
                          <a:latin typeface="+mn-lt"/>
                        </a:rPr>
                        <a:t>plan across 4 cluster areas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843357854"/>
                  </a:ext>
                </a:extLst>
              </a:tr>
              <a:tr h="321604">
                <a:tc rowSpan="4">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l" fontAlgn="t"/>
                      <a:r>
                        <a:rPr lang="en-GB" sz="1100" b="0" i="0" u="none" strike="noStrike" dirty="0">
                          <a:solidFill>
                            <a:schemeClr val="tx1"/>
                          </a:solidFill>
                          <a:effectLst/>
                          <a:latin typeface="+mn-lt"/>
                          <a:cs typeface="Arial" panose="020B0604020202020204" pitchFamily="34" charset="0"/>
                        </a:rPr>
                        <a:t>Care is provided as close to home as possible via Welsh Government led programme of contract reform, providing the new legal basis for contracting </a:t>
                      </a:r>
                      <a:r>
                        <a:rPr lang="en-GB" sz="1100" b="1" i="0" u="none" strike="noStrike" dirty="0">
                          <a:solidFill>
                            <a:schemeClr val="tx1"/>
                          </a:solidFill>
                          <a:effectLst/>
                          <a:latin typeface="+mn-lt"/>
                          <a:cs typeface="Arial" panose="020B0604020202020204" pitchFamily="34" charset="0"/>
                        </a:rPr>
                        <a:t>primary care services</a:t>
                      </a:r>
                      <a:r>
                        <a:rPr lang="en-GB" sz="1100" b="0" i="0" u="none" strike="noStrike" dirty="0">
                          <a:solidFill>
                            <a:schemeClr val="tx1"/>
                          </a:solidFill>
                          <a:effectLst/>
                          <a:latin typeface="+mn-lt"/>
                          <a:cs typeface="Arial" panose="020B0604020202020204" pitchFamily="34" charset="0"/>
                        </a:rPr>
                        <a:t> in Wales.  This will ensure that as far as possible primary care is consistent across the Health Board (and across Wales).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100" b="0" dirty="0">
                          <a:solidFill>
                            <a:schemeClr val="tx1"/>
                          </a:solidFill>
                          <a:latin typeface="+mn-lt"/>
                          <a:cs typeface="Arial" panose="020B0604020202020204" pitchFamily="34" charset="0"/>
                        </a:rPr>
                        <a:t>Large scale change to support and manage the implementation of </a:t>
                      </a:r>
                      <a:r>
                        <a:rPr lang="en-GB" sz="1100" b="1" dirty="0">
                          <a:solidFill>
                            <a:schemeClr val="tx1"/>
                          </a:solidFill>
                          <a:latin typeface="+mn-lt"/>
                          <a:cs typeface="Arial" panose="020B0604020202020204" pitchFamily="34" charset="0"/>
                        </a:rPr>
                        <a:t>GMS Contract Reform</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4175371555"/>
                  </a:ext>
                </a:extLst>
              </a:tr>
              <a:tr h="254948">
                <a:tc vMerge="1">
                  <a:txBody>
                    <a:bodyPr/>
                    <a:lstStyle/>
                    <a:p>
                      <a:endParaRPr lang="en-GB"/>
                    </a:p>
                  </a:txBody>
                  <a:tcPr/>
                </a:tc>
                <a:tc vMerge="1">
                  <a:txBody>
                    <a:bodyPr/>
                    <a:lstStyle/>
                    <a:p>
                      <a:endParaRPr lang="en-GB"/>
                    </a:p>
                  </a:txBody>
                  <a:tcPr/>
                </a:tc>
                <a:tc>
                  <a:txBody>
                    <a:bodyPr/>
                    <a:lstStyle/>
                    <a:p>
                      <a:r>
                        <a:rPr lang="en-GB" sz="1100" b="0" baseline="0" dirty="0">
                          <a:solidFill>
                            <a:schemeClr val="tx1"/>
                          </a:solidFill>
                          <a:latin typeface="+mn-lt"/>
                          <a:cs typeface="Arial" panose="020B0604020202020204" pitchFamily="34" charset="0"/>
                        </a:rPr>
                        <a:t>Large scale change to support and manage the implementation of </a:t>
                      </a:r>
                      <a:r>
                        <a:rPr lang="en-GB" sz="1100" b="1" baseline="0" dirty="0">
                          <a:solidFill>
                            <a:schemeClr val="tx1"/>
                          </a:solidFill>
                          <a:latin typeface="+mn-lt"/>
                          <a:cs typeface="Arial" panose="020B0604020202020204" pitchFamily="34" charset="0"/>
                        </a:rPr>
                        <a:t>GDS Contract Reform</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17139585"/>
                  </a:ext>
                </a:extLst>
              </a:tr>
              <a:tr h="230842">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l" fontAlgn="t"/>
                      <a:endParaRPr lang="en-GB" sz="1100" b="0" i="0" u="none" strike="noStrike" dirty="0">
                        <a:solidFill>
                          <a:schemeClr val="tx1"/>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100" b="0" i="0" u="none" strike="noStrike" dirty="0">
                          <a:solidFill>
                            <a:schemeClr val="tx1"/>
                          </a:solidFill>
                          <a:effectLst/>
                          <a:latin typeface="+mn-lt"/>
                          <a:cs typeface="Arial" panose="020B0604020202020204" pitchFamily="34" charset="0"/>
                        </a:rPr>
                        <a:t>Large scale change to support and manage the implementation of a NEW </a:t>
                      </a:r>
                      <a:r>
                        <a:rPr lang="en-GB" sz="1100" b="1" i="0" u="none" strike="noStrike" dirty="0">
                          <a:solidFill>
                            <a:schemeClr val="tx1"/>
                          </a:solidFill>
                          <a:effectLst/>
                          <a:latin typeface="+mn-lt"/>
                          <a:cs typeface="Arial" panose="020B0604020202020204" pitchFamily="34" charset="0"/>
                        </a:rPr>
                        <a:t>Optometry Contract </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056742763"/>
                  </a:ext>
                </a:extLst>
              </a:tr>
              <a:tr h="331068">
                <a:tc vMerge="1">
                  <a:txBody>
                    <a:bodyPr/>
                    <a:lstStyle/>
                    <a:p>
                      <a:endParaRPr lang="en-GB"/>
                    </a:p>
                  </a:txBody>
                  <a:tcPr/>
                </a:tc>
                <a:tc vMerge="1">
                  <a:txBody>
                    <a:bodyPr/>
                    <a:lstStyle/>
                    <a:p>
                      <a:endParaRPr lang="en-GB"/>
                    </a:p>
                  </a:txBody>
                  <a:tcPr/>
                </a:tc>
                <a:tc>
                  <a:txBody>
                    <a:bodyPr/>
                    <a:lstStyle/>
                    <a:p>
                      <a:pPr algn="l" fontAlgn="t"/>
                      <a:r>
                        <a:rPr lang="en-GB" sz="1100" b="0" i="0" u="none" strike="noStrike" dirty="0">
                          <a:solidFill>
                            <a:srgbClr val="000000"/>
                          </a:solidFill>
                          <a:effectLst/>
                          <a:latin typeface="+mn-lt"/>
                          <a:cs typeface="Arial" panose="020B0604020202020204" pitchFamily="34" charset="0"/>
                        </a:rPr>
                        <a:t>Support and maintain </a:t>
                      </a:r>
                      <a:r>
                        <a:rPr lang="en-GB" sz="1100" b="1" i="0" u="none" strike="noStrike" dirty="0">
                          <a:solidFill>
                            <a:srgbClr val="000000"/>
                          </a:solidFill>
                          <a:effectLst/>
                          <a:latin typeface="+mn-lt"/>
                          <a:cs typeface="Arial" panose="020B0604020202020204" pitchFamily="34" charset="0"/>
                        </a:rPr>
                        <a:t>General Community Pharmacy </a:t>
                      </a:r>
                      <a:r>
                        <a:rPr lang="en-GB" sz="1100" b="0" i="0" u="none" strike="noStrike" dirty="0">
                          <a:solidFill>
                            <a:srgbClr val="000000"/>
                          </a:solidFill>
                          <a:effectLst/>
                          <a:latin typeface="+mn-lt"/>
                          <a:cs typeface="Arial" panose="020B0604020202020204" pitchFamily="34" charset="0"/>
                        </a:rPr>
                        <a:t>provision </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413248525"/>
                  </a:ext>
                </a:extLst>
              </a:tr>
              <a:tr h="768100">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mn-lt"/>
                          <a:cs typeface="Arial" panose="020B0604020202020204" pitchFamily="34" charset="0"/>
                        </a:rPr>
                        <a:t>How we want care to be delivered: local and integrated to ensure  primary care is consistent on a 24/7 and geographic basis as there is a recognition that primary and community care services across Wales vary depending on the time of day and location. </a:t>
                      </a:r>
                    </a:p>
                  </a:txBody>
                  <a:tcPr marL="360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cs typeface="Arial" panose="020B0604020202020204" pitchFamily="34" charset="0"/>
                        </a:rPr>
                        <a:t>Improve capacity/sustainability in </a:t>
                      </a:r>
                      <a:r>
                        <a:rPr lang="en-GB" sz="1100" b="1" i="0" u="none" strike="noStrike" dirty="0">
                          <a:solidFill>
                            <a:schemeClr val="tx1"/>
                          </a:solidFill>
                          <a:effectLst/>
                          <a:latin typeface="+mn-lt"/>
                          <a:cs typeface="Arial" panose="020B0604020202020204" pitchFamily="34" charset="0"/>
                        </a:rPr>
                        <a:t>District Nursing </a:t>
                      </a:r>
                      <a:r>
                        <a:rPr lang="en-GB" sz="1100" b="0" i="0" u="none" strike="noStrike" dirty="0">
                          <a:solidFill>
                            <a:schemeClr val="tx1"/>
                          </a:solidFill>
                          <a:effectLst/>
                          <a:latin typeface="+mn-lt"/>
                          <a:cs typeface="Arial" panose="020B0604020202020204" pitchFamily="34" charset="0"/>
                        </a:rPr>
                        <a:t>services, to improve access to care. </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879464213"/>
                  </a:ext>
                </a:extLst>
              </a:tr>
              <a:tr h="768100">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cs typeface="Arial" panose="020B0604020202020204" pitchFamily="34" charset="0"/>
                        </a:rPr>
                        <a:t>Empowering people to maximise their health &amp; wellbeing  with prevention and wellbeing initiatives in primary care clinical and non-clinical settings as a key component towards the transformation of the SBUHB health and care system.</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cs typeface="Arial" panose="020B0604020202020204" pitchFamily="34" charset="0"/>
                        </a:rPr>
                        <a:t>Ensure delivery of all actions/recommendations from HMP Swansea HIW inspection reports alongside delivery of Health, Care and Wellbeing Delivery Plan (HCWDP) 2023-25. </a:t>
                      </a:r>
                      <a:r>
                        <a:rPr kumimoji="0" lang="en-GB" sz="1100" b="1" i="0" u="none" strike="noStrike" kern="1200" cap="none" spc="0" normalizeH="0" baseline="0" noProof="0" dirty="0">
                          <a:ln>
                            <a:noFill/>
                          </a:ln>
                          <a:solidFill>
                            <a:schemeClr val="tx1"/>
                          </a:solidFill>
                          <a:effectLst/>
                          <a:uLnTx/>
                          <a:uFillTx/>
                          <a:latin typeface="+mn-lt"/>
                          <a:ea typeface="+mn-ea"/>
                          <a:cs typeface="Arial" panose="020B0604020202020204" pitchFamily="34" charset="0"/>
                        </a:rPr>
                        <a:t>Funding TBC</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1324970740"/>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p:txBody>
          <a:bodyPr/>
          <a:lstStyle/>
          <a:p>
            <a:fld id="{2FC4BBEA-D2AF-4620-ADEB-12EADF4A9185}" type="slidenum">
              <a:rPr lang="en-GB" smtClean="0">
                <a:solidFill>
                  <a:schemeClr val="bg1">
                    <a:lumMod val="75000"/>
                  </a:schemeClr>
                </a:solidFill>
              </a:rPr>
              <a:t>23</a:t>
            </a:fld>
            <a:endParaRPr lang="en-GB" dirty="0">
              <a:solidFill>
                <a:schemeClr val="bg1">
                  <a:lumMod val="75000"/>
                </a:schemeClr>
              </a:solidFill>
            </a:endParaRPr>
          </a:p>
        </p:txBody>
      </p:sp>
    </p:spTree>
    <p:extLst>
      <p:ext uri="{BB962C8B-B14F-4D97-AF65-F5344CB8AC3E}">
        <p14:creationId xmlns:p14="http://schemas.microsoft.com/office/powerpoint/2010/main" val="3090092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Primary Care &amp; Community Services Goals and Methods </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1065360394"/>
              </p:ext>
            </p:extLst>
          </p:nvPr>
        </p:nvGraphicFramePr>
        <p:xfrm>
          <a:off x="248400" y="549812"/>
          <a:ext cx="11461417" cy="603690"/>
        </p:xfrm>
        <a:graphic>
          <a:graphicData uri="http://schemas.openxmlformats.org/drawingml/2006/table">
            <a:tbl>
              <a:tblPr firstRow="1" bandRow="1">
                <a:tableStyleId>{3B4B98B0-60AC-42C2-AFA5-B58CD77FA1E5}</a:tableStyleId>
              </a:tblPr>
              <a:tblGrid>
                <a:gridCol w="229342">
                  <a:extLst>
                    <a:ext uri="{9D8B030D-6E8A-4147-A177-3AD203B41FA5}">
                      <a16:colId xmlns:a16="http://schemas.microsoft.com/office/drawing/2014/main" val="3731079003"/>
                    </a:ext>
                  </a:extLst>
                </a:gridCol>
                <a:gridCol w="3761606">
                  <a:extLst>
                    <a:ext uri="{9D8B030D-6E8A-4147-A177-3AD203B41FA5}">
                      <a16:colId xmlns:a16="http://schemas.microsoft.com/office/drawing/2014/main" val="2762889343"/>
                    </a:ext>
                  </a:extLst>
                </a:gridCol>
                <a:gridCol w="6462469">
                  <a:extLst>
                    <a:ext uri="{9D8B030D-6E8A-4147-A177-3AD203B41FA5}">
                      <a16:colId xmlns:a16="http://schemas.microsoft.com/office/drawing/2014/main" val="138679079"/>
                    </a:ext>
                  </a:extLst>
                </a:gridCol>
                <a:gridCol w="252000">
                  <a:extLst>
                    <a:ext uri="{9D8B030D-6E8A-4147-A177-3AD203B41FA5}">
                      <a16:colId xmlns:a16="http://schemas.microsoft.com/office/drawing/2014/main" val="1027663353"/>
                    </a:ext>
                  </a:extLst>
                </a:gridCol>
                <a:gridCol w="252000">
                  <a:extLst>
                    <a:ext uri="{9D8B030D-6E8A-4147-A177-3AD203B41FA5}">
                      <a16:colId xmlns:a16="http://schemas.microsoft.com/office/drawing/2014/main" val="294352246"/>
                    </a:ext>
                  </a:extLst>
                </a:gridCol>
                <a:gridCol w="252000">
                  <a:extLst>
                    <a:ext uri="{9D8B030D-6E8A-4147-A177-3AD203B41FA5}">
                      <a16:colId xmlns:a16="http://schemas.microsoft.com/office/drawing/2014/main" val="3505629763"/>
                    </a:ext>
                  </a:extLst>
                </a:gridCol>
                <a:gridCol w="252000">
                  <a:extLst>
                    <a:ext uri="{9D8B030D-6E8A-4147-A177-3AD203B41FA5}">
                      <a16:colId xmlns:a16="http://schemas.microsoft.com/office/drawing/2014/main" val="4157389710"/>
                    </a:ext>
                  </a:extLst>
                </a:gridCol>
              </a:tblGrid>
              <a:tr h="144000">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221929">
                <a:tc rowSpan="2">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How we want care to be delivered: </a:t>
                      </a:r>
                      <a:r>
                        <a:rPr lang="en-GB" sz="1100" b="1" i="0" u="none" strike="noStrike" dirty="0">
                          <a:solidFill>
                            <a:schemeClr val="tx1"/>
                          </a:solidFill>
                          <a:effectLst/>
                          <a:latin typeface="+mn-lt"/>
                        </a:rPr>
                        <a:t>local and integrated</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100" b="0" i="0" u="none" strike="noStrike" dirty="0">
                          <a:solidFill>
                            <a:schemeClr val="tx1"/>
                          </a:solidFill>
                          <a:effectLst/>
                          <a:latin typeface="+mn-lt"/>
                          <a:cs typeface="Arial" panose="020B0604020202020204" pitchFamily="34" charset="0"/>
                        </a:rPr>
                        <a:t>Identify and develop action plan for </a:t>
                      </a:r>
                      <a:r>
                        <a:rPr lang="en-GB" sz="1100" b="1" i="0" u="none" strike="noStrike" dirty="0">
                          <a:solidFill>
                            <a:schemeClr val="tx1"/>
                          </a:solidFill>
                          <a:effectLst/>
                          <a:latin typeface="+mn-lt"/>
                          <a:cs typeface="Arial" panose="020B0604020202020204" pitchFamily="34" charset="0"/>
                        </a:rPr>
                        <a:t>Digital priorities</a:t>
                      </a:r>
                      <a:r>
                        <a:rPr lang="en-GB" sz="1100" b="1" i="0" u="none" strike="noStrike" baseline="0" dirty="0">
                          <a:solidFill>
                            <a:schemeClr val="tx1"/>
                          </a:solidFill>
                          <a:effectLst/>
                          <a:latin typeface="+mn-lt"/>
                          <a:cs typeface="Arial" panose="020B0604020202020204" pitchFamily="34" charset="0"/>
                        </a:rPr>
                        <a:t> </a:t>
                      </a:r>
                      <a:r>
                        <a:rPr lang="en-GB" sz="1100" b="0" i="0" u="none" strike="noStrike" baseline="0" dirty="0">
                          <a:solidFill>
                            <a:schemeClr val="tx1"/>
                          </a:solidFill>
                          <a:effectLst/>
                          <a:latin typeface="+mn-lt"/>
                          <a:cs typeface="Arial" panose="020B0604020202020204" pitchFamily="34" charset="0"/>
                        </a:rPr>
                        <a:t>for primary care &amp; community services</a:t>
                      </a:r>
                      <a:endParaRPr lang="en-GB" sz="1100" b="0" dirty="0">
                        <a:solidFill>
                          <a:schemeClr val="tx1"/>
                        </a:solidFill>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13448705"/>
                  </a:ext>
                </a:extLst>
              </a:tr>
              <a:tr h="164958">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000000"/>
                        </a:solidFill>
                        <a:effectLst/>
                        <a:latin typeface="+mn-lt"/>
                        <a:cs typeface="Arial" panose="020B0604020202020204" pitchFamily="34" charset="0"/>
                      </a:endParaRPr>
                    </a:p>
                  </a:txBody>
                  <a:tcPr marL="360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mn-lt"/>
                          <a:cs typeface="Arial" panose="020B0604020202020204" pitchFamily="34" charset="0"/>
                        </a:rPr>
                        <a:t>Continue</a:t>
                      </a:r>
                      <a:r>
                        <a:rPr lang="en-GB" sz="1100" b="0" i="0" u="none" strike="noStrike" baseline="0" dirty="0">
                          <a:solidFill>
                            <a:srgbClr val="000000"/>
                          </a:solidFill>
                          <a:effectLst/>
                          <a:latin typeface="+mn-lt"/>
                          <a:cs typeface="Arial" panose="020B0604020202020204" pitchFamily="34" charset="0"/>
                        </a:rPr>
                        <a:t> collaboration and coproduction with </a:t>
                      </a:r>
                      <a:r>
                        <a:rPr lang="en-GB" sz="1100" b="1" i="0" u="none" strike="noStrike" dirty="0">
                          <a:solidFill>
                            <a:srgbClr val="000000"/>
                          </a:solidFill>
                          <a:effectLst/>
                          <a:latin typeface="+mn-lt"/>
                          <a:cs typeface="Arial" panose="020B0604020202020204" pitchFamily="34" charset="0"/>
                        </a:rPr>
                        <a:t>West Glamorgan Regional</a:t>
                      </a:r>
                      <a:r>
                        <a:rPr lang="en-GB" sz="1100" b="1" i="0" u="none" strike="noStrike" baseline="0" dirty="0">
                          <a:solidFill>
                            <a:srgbClr val="000000"/>
                          </a:solidFill>
                          <a:effectLst/>
                          <a:latin typeface="+mn-lt"/>
                          <a:cs typeface="Arial" panose="020B0604020202020204" pitchFamily="34" charset="0"/>
                        </a:rPr>
                        <a:t> </a:t>
                      </a:r>
                      <a:r>
                        <a:rPr lang="en-GB" sz="1100" b="1" i="0" u="none" strike="noStrike" dirty="0">
                          <a:solidFill>
                            <a:srgbClr val="000000"/>
                          </a:solidFill>
                          <a:effectLst/>
                          <a:latin typeface="+mn-lt"/>
                          <a:cs typeface="Arial" panose="020B0604020202020204" pitchFamily="34" charset="0"/>
                        </a:rPr>
                        <a:t>Partnership [</a:t>
                      </a:r>
                      <a:r>
                        <a:rPr lang="en-GB" sz="1100" b="0" i="0" u="none" strike="noStrike" dirty="0">
                          <a:solidFill>
                            <a:srgbClr val="000000"/>
                          </a:solidFill>
                          <a:effectLst/>
                          <a:latin typeface="+mn-lt"/>
                          <a:cs typeface="Arial" panose="020B0604020202020204" pitchFamily="34" charset="0"/>
                        </a:rPr>
                        <a:t>RPB]</a:t>
                      </a:r>
                      <a:endParaRPr lang="en-GB" sz="1100" b="0" i="0" u="none" strike="noStrike" dirty="0">
                        <a:solidFill>
                          <a:schemeClr val="tx1"/>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879464213"/>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p:txBody>
          <a:bodyPr/>
          <a:lstStyle/>
          <a:p>
            <a:fld id="{2FC4BBEA-D2AF-4620-ADEB-12EADF4A9185}" type="slidenum">
              <a:rPr lang="en-GB" smtClean="0">
                <a:solidFill>
                  <a:schemeClr val="bg1">
                    <a:lumMod val="75000"/>
                  </a:schemeClr>
                </a:solidFill>
              </a:rPr>
              <a:t>24</a:t>
            </a:fld>
            <a:endParaRPr lang="en-GB" dirty="0">
              <a:solidFill>
                <a:schemeClr val="bg1">
                  <a:lumMod val="75000"/>
                </a:schemeClr>
              </a:solidFill>
            </a:endParaRPr>
          </a:p>
        </p:txBody>
      </p:sp>
      <p:graphicFrame>
        <p:nvGraphicFramePr>
          <p:cNvPr id="4" name="Table 3">
            <a:extLst>
              <a:ext uri="{FF2B5EF4-FFF2-40B4-BE49-F238E27FC236}">
                <a16:creationId xmlns:a16="http://schemas.microsoft.com/office/drawing/2014/main" id="{D922A971-4318-472F-2D66-7AE26975B784}"/>
              </a:ext>
            </a:extLst>
          </p:cNvPr>
          <p:cNvGraphicFramePr>
            <a:graphicFrameLocks noGrp="1"/>
          </p:cNvGraphicFramePr>
          <p:nvPr>
            <p:extLst>
              <p:ext uri="{D42A27DB-BD31-4B8C-83A1-F6EECF244321}">
                <p14:modId xmlns:p14="http://schemas.microsoft.com/office/powerpoint/2010/main" val="2724682169"/>
              </p:ext>
            </p:extLst>
          </p:nvPr>
        </p:nvGraphicFramePr>
        <p:xfrm>
          <a:off x="248400" y="1804548"/>
          <a:ext cx="11579245" cy="1084095"/>
        </p:xfrm>
        <a:graphic>
          <a:graphicData uri="http://schemas.openxmlformats.org/drawingml/2006/table">
            <a:tbl>
              <a:tblPr firstRow="1" bandRow="1">
                <a:tableStyleId>{3B4B98B0-60AC-42C2-AFA5-B58CD77FA1E5}</a:tableStyleId>
              </a:tblPr>
              <a:tblGrid>
                <a:gridCol w="3995472">
                  <a:extLst>
                    <a:ext uri="{9D8B030D-6E8A-4147-A177-3AD203B41FA5}">
                      <a16:colId xmlns:a16="http://schemas.microsoft.com/office/drawing/2014/main" val="3823515313"/>
                    </a:ext>
                  </a:extLst>
                </a:gridCol>
                <a:gridCol w="7583773">
                  <a:extLst>
                    <a:ext uri="{9D8B030D-6E8A-4147-A177-3AD203B41FA5}">
                      <a16:colId xmlns:a16="http://schemas.microsoft.com/office/drawing/2014/main" val="1309061772"/>
                    </a:ext>
                  </a:extLst>
                </a:gridCol>
              </a:tblGrid>
              <a:tr h="185718">
                <a:tc>
                  <a:txBody>
                    <a:bodyPr/>
                    <a:lstStyle/>
                    <a:p>
                      <a:pPr algn="l" fontAlgn="t"/>
                      <a:r>
                        <a:rPr lang="en-GB" sz="800" b="1" i="0" u="none" strike="noStrike" dirty="0">
                          <a:solidFill>
                            <a:srgbClr val="000000"/>
                          </a:solidFill>
                          <a:effectLst/>
                          <a:latin typeface="+mn-lt"/>
                          <a:cs typeface="Arial" panose="020B0604020202020204" pitchFamily="34" charset="0"/>
                        </a:rPr>
                        <a:t>Year 1 Planning:</a:t>
                      </a:r>
                      <a:r>
                        <a:rPr lang="en-GB" sz="800" b="1" i="0" u="none" strike="noStrike" baseline="0" dirty="0">
                          <a:solidFill>
                            <a:srgbClr val="000000"/>
                          </a:solidFill>
                          <a:effectLst/>
                          <a:latin typeface="+mn-lt"/>
                          <a:cs typeface="Arial" panose="020B0604020202020204" pitchFamily="34" charset="0"/>
                        </a:rPr>
                        <a:t> Goal</a:t>
                      </a:r>
                      <a:endParaRPr lang="en-GB" sz="800" b="1" i="0" u="none" strike="noStrike" dirty="0">
                        <a:solidFill>
                          <a:srgbClr val="000000"/>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l" fontAlgn="t"/>
                      <a:r>
                        <a:rPr lang="en-GB" sz="800" b="1" i="0" u="none" strike="noStrike" dirty="0">
                          <a:solidFill>
                            <a:schemeClr val="tx1"/>
                          </a:solidFill>
                          <a:effectLst/>
                          <a:latin typeface="+mn-lt"/>
                          <a:cs typeface="Arial" panose="020B0604020202020204" pitchFamily="34" charset="0"/>
                        </a:rPr>
                        <a:t>Year</a:t>
                      </a:r>
                      <a:r>
                        <a:rPr lang="en-GB" sz="800" b="1" i="0" u="none" strike="noStrike" baseline="0" dirty="0">
                          <a:solidFill>
                            <a:schemeClr val="tx1"/>
                          </a:solidFill>
                          <a:effectLst/>
                          <a:latin typeface="+mn-lt"/>
                          <a:cs typeface="Arial" panose="020B0604020202020204" pitchFamily="34" charset="0"/>
                        </a:rPr>
                        <a:t> 1 Planning: Method</a:t>
                      </a:r>
                      <a:endParaRPr lang="en-GB" sz="800" b="1" i="0" u="none" strike="noStrike" dirty="0">
                        <a:solidFill>
                          <a:schemeClr val="tx1"/>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982093958"/>
                  </a:ext>
                </a:extLst>
              </a:tr>
              <a:tr h="677023">
                <a:tc>
                  <a:txBody>
                    <a:bodyPr/>
                    <a:lstStyle/>
                    <a:p>
                      <a:pPr algn="l" fontAlgn="t"/>
                      <a:r>
                        <a:rPr lang="en-GB" sz="1100" b="0" i="0" u="none" strike="noStrike" dirty="0">
                          <a:solidFill>
                            <a:srgbClr val="000000"/>
                          </a:solidFill>
                          <a:effectLst/>
                          <a:latin typeface="+mn-lt"/>
                          <a:cs typeface="Arial" panose="020B0604020202020204" pitchFamily="34" charset="0"/>
                        </a:rPr>
                        <a:t>Care is provided as close to home as possible with prevention and wellbeing initiatives in primary care clinical and non-clinical settings as a key component towards the transformation of the SBUHB health and care system.</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l" fontAlgn="t"/>
                      <a:r>
                        <a:rPr lang="en-GB" sz="1100" b="0" i="0" u="none" strike="noStrike" dirty="0">
                          <a:solidFill>
                            <a:schemeClr val="tx1"/>
                          </a:solidFill>
                          <a:effectLst/>
                          <a:latin typeface="+mn-lt"/>
                          <a:cs typeface="Arial" panose="020B0604020202020204" pitchFamily="34" charset="0"/>
                        </a:rPr>
                        <a:t>Develop an </a:t>
                      </a:r>
                      <a:r>
                        <a:rPr lang="en-GB" sz="1100" b="1" i="0" u="none" strike="noStrike" dirty="0">
                          <a:solidFill>
                            <a:schemeClr val="tx1"/>
                          </a:solidFill>
                          <a:effectLst/>
                          <a:latin typeface="+mn-lt"/>
                          <a:cs typeface="Arial" panose="020B0604020202020204" pitchFamily="34" charset="0"/>
                        </a:rPr>
                        <a:t>Integrated Community Stroke Service </a:t>
                      </a:r>
                      <a:r>
                        <a:rPr lang="en-GB" sz="1100" b="0" i="0" u="none" strike="noStrike" dirty="0">
                          <a:solidFill>
                            <a:schemeClr val="tx1"/>
                          </a:solidFill>
                          <a:effectLst/>
                          <a:latin typeface="+mn-lt"/>
                          <a:cs typeface="Arial" panose="020B0604020202020204" pitchFamily="34" charset="0"/>
                        </a:rPr>
                        <a:t>(ICSS) to enable more stroke survivors to receive their on-going rehabilitation in a community-based setting. </a:t>
                      </a:r>
                    </a:p>
                  </a:txBody>
                  <a:tcPr marL="36000" marR="0" marT="0"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164421417"/>
                  </a:ext>
                </a:extLst>
              </a:tr>
              <a:tr h="221354">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How we want care to be delivered: local and integrated</a:t>
                      </a:r>
                      <a:endParaRPr lang="en-GB" sz="1100" b="0" i="0" u="none" strike="noStrike" dirty="0">
                        <a:solidFill>
                          <a:schemeClr val="tx1"/>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l" fontAlgn="t"/>
                      <a:r>
                        <a:rPr lang="en-GB" sz="1100" b="0" i="0" u="none" strike="noStrike" dirty="0">
                          <a:solidFill>
                            <a:schemeClr val="tx1"/>
                          </a:solidFill>
                          <a:effectLst/>
                          <a:latin typeface="+mn-lt"/>
                        </a:rPr>
                        <a:t>Implement</a:t>
                      </a:r>
                      <a:r>
                        <a:rPr lang="en-GB" sz="1100" b="0" i="0" u="none" strike="noStrike" baseline="0" dirty="0">
                          <a:solidFill>
                            <a:schemeClr val="tx1"/>
                          </a:solidFill>
                          <a:effectLst/>
                          <a:latin typeface="+mn-lt"/>
                        </a:rPr>
                        <a:t> </a:t>
                      </a:r>
                      <a:r>
                        <a:rPr lang="en-GB" sz="1100" b="1" i="0" u="none" strike="noStrike" dirty="0">
                          <a:solidFill>
                            <a:schemeClr val="tx1"/>
                          </a:solidFill>
                          <a:effectLst/>
                          <a:latin typeface="+mn-lt"/>
                        </a:rPr>
                        <a:t>National Primary and Community Workforce Strategy </a:t>
                      </a:r>
                      <a:r>
                        <a:rPr lang="en-GB" sz="1100" b="0" i="0" u="none" strike="noStrike" dirty="0">
                          <a:solidFill>
                            <a:schemeClr val="tx1"/>
                          </a:solidFill>
                          <a:effectLst/>
                          <a:latin typeface="+mn-lt"/>
                        </a:rPr>
                        <a:t>once approved</a:t>
                      </a:r>
                    </a:p>
                  </a:txBody>
                  <a:tcPr marL="36000" marR="0" marT="0"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950183287"/>
                  </a:ext>
                </a:extLst>
              </a:tr>
            </a:tbl>
          </a:graphicData>
        </a:graphic>
      </p:graphicFrame>
      <p:sp>
        <p:nvSpPr>
          <p:cNvPr id="7" name="Rectangle 6">
            <a:extLst>
              <a:ext uri="{FF2B5EF4-FFF2-40B4-BE49-F238E27FC236}">
                <a16:creationId xmlns:a16="http://schemas.microsoft.com/office/drawing/2014/main" id="{7CD4D949-1C18-2E2A-705E-855B46E06410}"/>
              </a:ext>
            </a:extLst>
          </p:cNvPr>
          <p:cNvSpPr/>
          <p:nvPr/>
        </p:nvSpPr>
        <p:spPr>
          <a:xfrm>
            <a:off x="145562" y="1437791"/>
            <a:ext cx="1300356" cy="261610"/>
          </a:xfrm>
          <a:prstGeom prst="rect">
            <a:avLst/>
          </a:prstGeom>
        </p:spPr>
        <p:txBody>
          <a:bodyPr wrap="none">
            <a:spAutoFit/>
          </a:bodyPr>
          <a:lstStyle/>
          <a:p>
            <a:pPr lvl="0" algn="just">
              <a:defRPr/>
            </a:pPr>
            <a:r>
              <a:rPr lang="en-GB" sz="1100" b="1" dirty="0">
                <a:solidFill>
                  <a:srgbClr val="1F355E"/>
                </a:solidFill>
                <a:latin typeface="Arial Black" panose="020B0A04020102020204" pitchFamily="34" charset="0"/>
                <a:cs typeface="Arial" panose="020B0604020202020204" pitchFamily="34" charset="0"/>
              </a:rPr>
              <a:t>2025/26 -26/27</a:t>
            </a:r>
          </a:p>
        </p:txBody>
      </p:sp>
    </p:spTree>
    <p:extLst>
      <p:ext uri="{BB962C8B-B14F-4D97-AF65-F5344CB8AC3E}">
        <p14:creationId xmlns:p14="http://schemas.microsoft.com/office/powerpoint/2010/main" val="912036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102548"/>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Urgent &amp; Emergency Care - Vision and System Indicators</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3" name="Rectangle 2">
            <a:extLst>
              <a:ext uri="{FF2B5EF4-FFF2-40B4-BE49-F238E27FC236}">
                <a16:creationId xmlns:a16="http://schemas.microsoft.com/office/drawing/2014/main" id="{25534CD6-00B4-4F45-4559-DD2BB9E14945}"/>
              </a:ext>
            </a:extLst>
          </p:cNvPr>
          <p:cNvSpPr/>
          <p:nvPr/>
        </p:nvSpPr>
        <p:spPr>
          <a:xfrm>
            <a:off x="192812" y="520715"/>
            <a:ext cx="11683750" cy="646331"/>
          </a:xfrm>
          <a:prstGeom prst="rect">
            <a:avLst/>
          </a:prstGeom>
        </p:spPr>
        <p:txBody>
          <a:bodyPr wrap="square">
            <a:spAutoFit/>
          </a:bodyPr>
          <a:lstStyle/>
          <a:p>
            <a:r>
              <a:rPr lang="en-GB" sz="1200" dirty="0"/>
              <a:t>SBUHB recognises that at a national level </a:t>
            </a:r>
            <a:r>
              <a:rPr lang="en-GB" sz="1200" b="1" i="1" dirty="0"/>
              <a:t>‘Six Goals’ </a:t>
            </a:r>
            <a:r>
              <a:rPr lang="en-GB" sz="1200" dirty="0"/>
              <a:t>policy focuses on a whole system solution to the provision of UEC.  As part of this whole system approach our vision, is to create ‘one urgent and emergency care system’ which clearly supports patients and communities in knowing where and when they can get the care they need in an emergency. This will be achieved through consistent and integrated delivery of the </a:t>
            </a:r>
            <a:r>
              <a:rPr lang="en-GB" sz="1200" b="1" i="1" dirty="0"/>
              <a:t>Six Goals </a:t>
            </a:r>
            <a:r>
              <a:rPr lang="en-GB" sz="1200" dirty="0"/>
              <a:t>to help achieve the best possible clinical outcomes, value and experience for patients and staff involved in the delivery of care.</a:t>
            </a:r>
          </a:p>
        </p:txBody>
      </p:sp>
      <p:sp>
        <p:nvSpPr>
          <p:cNvPr id="5" name="TextBox 4">
            <a:extLst>
              <a:ext uri="{FF2B5EF4-FFF2-40B4-BE49-F238E27FC236}">
                <a16:creationId xmlns:a16="http://schemas.microsoft.com/office/drawing/2014/main" id="{EE6A9E22-C75E-DE14-B780-3BD30019F2E8}"/>
              </a:ext>
            </a:extLst>
          </p:cNvPr>
          <p:cNvSpPr txBox="1"/>
          <p:nvPr/>
        </p:nvSpPr>
        <p:spPr>
          <a:xfrm>
            <a:off x="6208680" y="1151784"/>
            <a:ext cx="5790697" cy="3200876"/>
          </a:xfrm>
          <a:prstGeom prst="rect">
            <a:avLst/>
          </a:prstGeom>
          <a:noFill/>
        </p:spPr>
        <p:txBody>
          <a:bodyPr wrap="square" rtlCol="0">
            <a:spAutoFit/>
          </a:bodyPr>
          <a:lstStyle/>
          <a:p>
            <a:r>
              <a:rPr lang="en-GB" sz="1100" b="1" dirty="0" smtClean="0">
                <a:solidFill>
                  <a:srgbClr val="1F355E"/>
                </a:solidFill>
                <a:latin typeface="Arial Black" panose="020B0A04020102020204" pitchFamily="34" charset="0"/>
                <a:cs typeface="Arial" panose="020B0604020202020204" pitchFamily="34" charset="0"/>
              </a:rPr>
              <a:t>System </a:t>
            </a:r>
            <a:r>
              <a:rPr lang="en-GB" sz="1100" b="1" dirty="0">
                <a:solidFill>
                  <a:srgbClr val="1F355E"/>
                </a:solidFill>
                <a:latin typeface="Arial Black" panose="020B0A04020102020204" pitchFamily="34" charset="0"/>
                <a:cs typeface="Arial" panose="020B0604020202020204" pitchFamily="34" charset="0"/>
              </a:rPr>
              <a:t>Indicators: see Ministerial Templates for targets and performance trajectories for 24/25</a:t>
            </a:r>
          </a:p>
          <a:p>
            <a:pPr marL="285750" indent="-285750">
              <a:buFont typeface="Arial" panose="020B0604020202020204" pitchFamily="34" charset="0"/>
              <a:buChar char="•"/>
            </a:pPr>
            <a:r>
              <a:rPr lang="en-GB" sz="1200" dirty="0"/>
              <a:t>Number of ambulance patient handovers over one hour</a:t>
            </a:r>
            <a:endParaRPr lang="en-GB" sz="1200" dirty="0">
              <a:latin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200" dirty="0"/>
              <a:t>Percentage of ambulance patient handovers within 15 minutes</a:t>
            </a:r>
            <a:endParaRPr lang="en-GB" sz="1200" dirty="0">
              <a:solidFill>
                <a:srgbClr val="546584"/>
              </a:solidFill>
              <a:latin typeface="Arial Black" panose="020B0A04020102020204" pitchFamily="34" charset="0"/>
            </a:endParaRPr>
          </a:p>
          <a:p>
            <a:pPr marL="285750" indent="-285750">
              <a:buFont typeface="Arial" panose="020B0604020202020204" pitchFamily="34" charset="0"/>
              <a:buChar char="•"/>
            </a:pPr>
            <a:r>
              <a:rPr lang="en-GB" sz="1200" dirty="0"/>
              <a:t>% emergency responses to red calls arriving within (up to and including) 8 minutes (WAST reporting)</a:t>
            </a:r>
          </a:p>
          <a:p>
            <a:pPr marL="285750" indent="-285750">
              <a:buFont typeface="Arial" panose="020B0604020202020204" pitchFamily="34" charset="0"/>
              <a:buChar char="•"/>
            </a:pPr>
            <a:r>
              <a:rPr lang="en-GB" sz="1200" dirty="0"/>
              <a:t>Median emergency response time to amber calls (WAST reporting)</a:t>
            </a:r>
          </a:p>
          <a:p>
            <a:pPr marL="285750" indent="-285750">
              <a:buFont typeface="Arial" panose="020B0604020202020204" pitchFamily="34" charset="0"/>
              <a:buChar char="•"/>
            </a:pPr>
            <a:r>
              <a:rPr lang="en-GB" sz="1200" dirty="0"/>
              <a:t>Median time from arrival at an emergency department to triage by a clinician</a:t>
            </a:r>
          </a:p>
          <a:p>
            <a:pPr marL="285750" indent="-285750">
              <a:buFont typeface="Arial" panose="020B0604020202020204" pitchFamily="34" charset="0"/>
              <a:buChar char="•"/>
            </a:pPr>
            <a:r>
              <a:rPr lang="en-GB" sz="1200" dirty="0"/>
              <a:t>Median time from arrival at an emergency department to assessment by a clinical decision maker</a:t>
            </a:r>
          </a:p>
          <a:p>
            <a:pPr marL="285750" indent="-285750">
              <a:buFont typeface="Arial" panose="020B0604020202020204" pitchFamily="34" charset="0"/>
              <a:buChar char="•"/>
            </a:pPr>
            <a:r>
              <a:rPr lang="en-GB" sz="1200" dirty="0"/>
              <a:t>% patients who spend less than 4 hours in all major and minor emergency care (i.e. A&amp;E) facilities from arrival until admission, transfer or discharge </a:t>
            </a:r>
          </a:p>
          <a:p>
            <a:pPr marL="285750" indent="-285750">
              <a:buFont typeface="Arial" panose="020B0604020202020204" pitchFamily="34" charset="0"/>
              <a:buChar char="•"/>
            </a:pPr>
            <a:r>
              <a:rPr lang="en-GB" sz="1200" dirty="0"/>
              <a:t>Number of patients who spend 12 hours or more in all hospital major and minor emergency care facilities from arrival until admission, transfer, or discharge </a:t>
            </a:r>
          </a:p>
          <a:p>
            <a:pPr marL="285750" indent="-285750">
              <a:buFont typeface="Arial" panose="020B0604020202020204" pitchFamily="34" charset="0"/>
              <a:buChar char="•"/>
            </a:pPr>
            <a:r>
              <a:rPr lang="en-GB" sz="1200" dirty="0"/>
              <a:t>Number of Pathways of Care delayed discharges</a:t>
            </a:r>
          </a:p>
          <a:p>
            <a:pPr marL="285750" indent="-285750">
              <a:buFont typeface="Arial" panose="020B0604020202020204" pitchFamily="34" charset="0"/>
              <a:buChar char="•"/>
            </a:pPr>
            <a:r>
              <a:rPr lang="en-GB" sz="1200" dirty="0"/>
              <a:t>Progress against the health boards’ plans to reduce pathways of care delays (qualitative report)</a:t>
            </a:r>
          </a:p>
        </p:txBody>
      </p:sp>
      <p:pic>
        <p:nvPicPr>
          <p:cNvPr id="19" name="Picture 18">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a:xfrm>
            <a:off x="8983933" y="6264342"/>
            <a:ext cx="2743200" cy="365125"/>
          </a:xfrm>
        </p:spPr>
        <p:txBody>
          <a:bodyPr/>
          <a:lstStyle/>
          <a:p>
            <a:fld id="{2FC4BBEA-D2AF-4620-ADEB-12EADF4A9185}" type="slidenum">
              <a:rPr lang="en-GB" smtClean="0">
                <a:solidFill>
                  <a:schemeClr val="bg1">
                    <a:lumMod val="75000"/>
                  </a:schemeClr>
                </a:solidFill>
              </a:rPr>
              <a:t>25</a:t>
            </a:fld>
            <a:endParaRPr lang="en-GB" dirty="0">
              <a:solidFill>
                <a:schemeClr val="bg1">
                  <a:lumMod val="75000"/>
                </a:schemeClr>
              </a:solidFill>
            </a:endParaRPr>
          </a:p>
        </p:txBody>
      </p:sp>
      <p:grpSp>
        <p:nvGrpSpPr>
          <p:cNvPr id="20" name="Group 19"/>
          <p:cNvGrpSpPr/>
          <p:nvPr/>
        </p:nvGrpSpPr>
        <p:grpSpPr>
          <a:xfrm>
            <a:off x="192812" y="1203390"/>
            <a:ext cx="6015868" cy="5315102"/>
            <a:chOff x="5864992" y="1338542"/>
            <a:chExt cx="6015868" cy="5315102"/>
          </a:xfrm>
        </p:grpSpPr>
        <p:grpSp>
          <p:nvGrpSpPr>
            <p:cNvPr id="21" name="Group 20"/>
            <p:cNvGrpSpPr/>
            <p:nvPr/>
          </p:nvGrpSpPr>
          <p:grpSpPr>
            <a:xfrm>
              <a:off x="8055839" y="1338542"/>
              <a:ext cx="3790093" cy="5315102"/>
              <a:chOff x="8055839" y="1338542"/>
              <a:chExt cx="3790093" cy="5315102"/>
            </a:xfrm>
          </p:grpSpPr>
          <p:sp>
            <p:nvSpPr>
              <p:cNvPr id="47" name="Rectangle 46"/>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 name="Group 21"/>
            <p:cNvGrpSpPr/>
            <p:nvPr/>
          </p:nvGrpSpPr>
          <p:grpSpPr>
            <a:xfrm>
              <a:off x="5913664" y="1338542"/>
              <a:ext cx="2511906" cy="5307705"/>
              <a:chOff x="5913664" y="1338542"/>
              <a:chExt cx="2511906" cy="5307705"/>
            </a:xfrm>
          </p:grpSpPr>
          <p:sp>
            <p:nvSpPr>
              <p:cNvPr id="40" name="Freeform 39"/>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1" name="Freeform 40"/>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reeform 41"/>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reeform 42"/>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reeform 43"/>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reeform 44"/>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reeform 45"/>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Rectangle 22"/>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24" name="Rectangle 23"/>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25" name="Rectangle 24"/>
            <p:cNvSpPr/>
            <p:nvPr/>
          </p:nvSpPr>
          <p:spPr>
            <a:xfrm>
              <a:off x="8352910" y="3220469"/>
              <a:ext cx="3517200" cy="70173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t>People in need of urgent care are seen by the right person in the right place, first time. They are seen by services that are appropriately staffed, trained and experienced, that prevent further harm.</a:t>
              </a:r>
              <a:endParaRPr lang="en-GB" sz="1100" kern="0" dirty="0">
                <a:ea typeface="Calibri" panose="020F0502020204030204" pitchFamily="34" charset="0"/>
                <a:cs typeface="Times New Roman" panose="02020603050405020304" pitchFamily="18" charset="0"/>
              </a:endParaRPr>
            </a:p>
          </p:txBody>
        </p:sp>
        <p:sp>
          <p:nvSpPr>
            <p:cNvPr id="26" name="Rectangle 25"/>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27" name="Rectangle 26"/>
            <p:cNvSpPr/>
            <p:nvPr/>
          </p:nvSpPr>
          <p:spPr>
            <a:xfrm>
              <a:off x="8345775" y="4210391"/>
              <a:ext cx="3517200" cy="54938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t>People who need to access urgent care can do so 24/7 and they receive appropriate treatment or intervention in line with national standards for time to treatment</a:t>
              </a:r>
              <a:endParaRPr lang="en-GB" sz="1100" kern="0" dirty="0">
                <a:ea typeface="Calibri" panose="020F0502020204030204" pitchFamily="34" charset="0"/>
                <a:cs typeface="Times New Roman" panose="02020603050405020304" pitchFamily="18" charset="0"/>
              </a:endParaRPr>
            </a:p>
          </p:txBody>
        </p:sp>
        <p:sp>
          <p:nvSpPr>
            <p:cNvPr id="28" name="Rectangle 27"/>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29" name="Rectangle 28"/>
            <p:cNvSpPr/>
            <p:nvPr/>
          </p:nvSpPr>
          <p:spPr>
            <a:xfrm>
              <a:off x="8352910" y="5064513"/>
              <a:ext cx="3517200" cy="54938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t>People receive evidence based, responsive and optimal care based on clinical need and transferred to appropriate services as necessary</a:t>
              </a:r>
              <a:endParaRPr lang="en-GB" sz="1100" kern="0" dirty="0">
                <a:ea typeface="Calibri" panose="020F0502020204030204" pitchFamily="34" charset="0"/>
                <a:cs typeface="Times New Roman" panose="02020603050405020304" pitchFamily="18" charset="0"/>
              </a:endParaRPr>
            </a:p>
          </p:txBody>
        </p:sp>
        <p:sp>
          <p:nvSpPr>
            <p:cNvPr id="34" name="Rectangle 33"/>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35" name="Rectangle 34"/>
            <p:cNvSpPr/>
            <p:nvPr/>
          </p:nvSpPr>
          <p:spPr>
            <a:xfrm>
              <a:off x="8352910" y="2282174"/>
              <a:ext cx="3517200" cy="70173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t>People with urgent or emergency care needs can access appropriate and safe care as close to home and with as much continuity as possible. Admission for ongoing care to an acute hospital bed only occurs if clinically necessary</a:t>
              </a:r>
              <a:endParaRPr lang="en-GB" sz="1100" kern="0" dirty="0">
                <a:ea typeface="Calibri" panose="020F0502020204030204" pitchFamily="34" charset="0"/>
                <a:cs typeface="Times New Roman" panose="02020603050405020304" pitchFamily="18" charset="0"/>
              </a:endParaRPr>
            </a:p>
          </p:txBody>
        </p:sp>
        <p:sp>
          <p:nvSpPr>
            <p:cNvPr id="36" name="Rectangle 35"/>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37" name="Rectangle 36"/>
            <p:cNvSpPr/>
            <p:nvPr/>
          </p:nvSpPr>
          <p:spPr>
            <a:xfrm>
              <a:off x="8352910" y="1432703"/>
              <a:ext cx="3517200" cy="701731"/>
            </a:xfrm>
            <a:prstGeom prst="rect">
              <a:avLst/>
            </a:prstGeom>
          </p:spPr>
          <p:txBody>
            <a:bodyPr wrap="square">
              <a:spAutoFit/>
            </a:bodyPr>
            <a:lstStyle/>
            <a:p>
              <a:pPr lvl="0" algn="just" defTabSz="1644650">
                <a:lnSpc>
                  <a:spcPct val="90000"/>
                </a:lnSpc>
                <a:spcBef>
                  <a:spcPct val="0"/>
                </a:spcBef>
                <a:spcAft>
                  <a:spcPct val="35000"/>
                </a:spcAft>
                <a:defRPr/>
              </a:pPr>
              <a:r>
                <a:rPr lang="en-US" sz="1100" kern="0" dirty="0"/>
                <a:t>People needing </a:t>
              </a:r>
              <a:r>
                <a:rPr lang="en-GB" sz="1100" kern="0" dirty="0"/>
                <a:t>urgent care are able to do so irrespective of who or where they are, and regardless of their individual circumstances (i.e. individual needs, socio-economic status)</a:t>
              </a:r>
              <a:endParaRPr lang="en-GB" sz="1100" kern="0" dirty="0">
                <a:ea typeface="Calibri" panose="020F0502020204030204" pitchFamily="34" charset="0"/>
                <a:cs typeface="Times New Roman" panose="02020603050405020304" pitchFamily="18" charset="0"/>
              </a:endParaRPr>
            </a:p>
          </p:txBody>
        </p:sp>
        <p:sp>
          <p:nvSpPr>
            <p:cNvPr id="38" name="Rectangle 37"/>
            <p:cNvSpPr/>
            <p:nvPr/>
          </p:nvSpPr>
          <p:spPr>
            <a:xfrm>
              <a:off x="5864992" y="3534428"/>
              <a:ext cx="1875681" cy="923330"/>
            </a:xfrm>
            <a:prstGeom prst="rect">
              <a:avLst/>
            </a:prstGeom>
          </p:spPr>
          <p:txBody>
            <a:bodyPr wrap="square">
              <a:spAutoFit/>
            </a:bodyPr>
            <a:lstStyle/>
            <a:p>
              <a:pPr lvl="0" algn="ctr"/>
              <a:r>
                <a:rPr lang="en-GB" b="1" dirty="0">
                  <a:solidFill>
                    <a:schemeClr val="bg1"/>
                  </a:solidFill>
                  <a:latin typeface="Arial Black" panose="020B0A04020102020204" pitchFamily="34" charset="0"/>
                </a:rPr>
                <a:t>Urgent &amp; Emergency Care</a:t>
              </a:r>
            </a:p>
          </p:txBody>
        </p:sp>
        <p:sp>
          <p:nvSpPr>
            <p:cNvPr id="39" name="Rectangle 38"/>
            <p:cNvSpPr/>
            <p:nvPr/>
          </p:nvSpPr>
          <p:spPr>
            <a:xfrm>
              <a:off x="8363660" y="6059128"/>
              <a:ext cx="3517200" cy="397032"/>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t>People are properly informed to be able to be involved in shared-decision making wherever appropriate</a:t>
              </a:r>
              <a:endParaRPr lang="en-GB" sz="1100" kern="0" dirty="0">
                <a:ea typeface="Calibri" panose="020F0502020204030204" pitchFamily="34" charset="0"/>
                <a:cs typeface="Times New Roman" panose="02020603050405020304" pitchFamily="18" charset="0"/>
              </a:endParaRPr>
            </a:p>
          </p:txBody>
        </p:sp>
      </p:grpSp>
      <p:sp>
        <p:nvSpPr>
          <p:cNvPr id="53" name="Rectangle 52"/>
          <p:cNvSpPr/>
          <p:nvPr/>
        </p:nvSpPr>
        <p:spPr>
          <a:xfrm>
            <a:off x="6228945" y="5872161"/>
            <a:ext cx="5647617" cy="646331"/>
          </a:xfrm>
          <a:prstGeom prst="rect">
            <a:avLst/>
          </a:prstGeom>
        </p:spPr>
        <p:txBody>
          <a:bodyPr wrap="square">
            <a:spAutoFit/>
          </a:bodyPr>
          <a:lstStyle/>
          <a:p>
            <a:pPr algn="just">
              <a:spcAft>
                <a:spcPts val="600"/>
              </a:spcAft>
            </a:pPr>
            <a:r>
              <a:rPr lang="en-GB" sz="1200" b="1" dirty="0">
                <a:cs typeface="Arial" panose="020B0604020202020204" pitchFamily="34" charset="0"/>
              </a:rPr>
              <a:t>We will continue to revise trajectories on the basis of agreed TI targets, aligned with </a:t>
            </a:r>
            <a:r>
              <a:rPr lang="en-GB" sz="1200" b="1" dirty="0" smtClean="0">
                <a:cs typeface="Arial" panose="020B0604020202020204" pitchFamily="34" charset="0"/>
              </a:rPr>
              <a:t>financial plan focused </a:t>
            </a:r>
            <a:r>
              <a:rPr lang="en-GB" sz="1200" b="1" dirty="0">
                <a:cs typeface="Arial" panose="020B0604020202020204" pitchFamily="34" charset="0"/>
              </a:rPr>
              <a:t>in the highest priority areas to ensure delivery of our  performance ambitions. </a:t>
            </a:r>
            <a:endParaRPr lang="en-GB" sz="1200" b="1" dirty="0"/>
          </a:p>
        </p:txBody>
      </p:sp>
      <p:sp>
        <p:nvSpPr>
          <p:cNvPr id="54" name="Rectangle 53"/>
          <p:cNvSpPr/>
          <p:nvPr/>
        </p:nvSpPr>
        <p:spPr>
          <a:xfrm>
            <a:off x="6197930" y="4344665"/>
            <a:ext cx="5963055" cy="276999"/>
          </a:xfrm>
          <a:prstGeom prst="rect">
            <a:avLst/>
          </a:prstGeom>
        </p:spPr>
        <p:txBody>
          <a:bodyPr wrap="square">
            <a:spAutoFit/>
          </a:bodyPr>
          <a:lstStyle/>
          <a:p>
            <a:pPr>
              <a:spcAft>
                <a:spcPts val="600"/>
              </a:spcAft>
            </a:pPr>
            <a:r>
              <a:rPr lang="en-GB" sz="1200" dirty="0" smtClean="0">
                <a:cs typeface="Arial" panose="020B0604020202020204" pitchFamily="34" charset="0"/>
              </a:rPr>
              <a:t>Full details of the UEC Six Goals Programme can be found in Appendix 13 </a:t>
            </a:r>
            <a:endParaRPr lang="en-GB" sz="1200" dirty="0"/>
          </a:p>
        </p:txBody>
      </p:sp>
    </p:spTree>
    <p:extLst>
      <p:ext uri="{BB962C8B-B14F-4D97-AF65-F5344CB8AC3E}">
        <p14:creationId xmlns:p14="http://schemas.microsoft.com/office/powerpoint/2010/main" val="29658478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Urgent &amp; Emergency Care - Goals and Methods </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4131032300"/>
              </p:ext>
            </p:extLst>
          </p:nvPr>
        </p:nvGraphicFramePr>
        <p:xfrm>
          <a:off x="248400" y="603414"/>
          <a:ext cx="11461417" cy="5081252"/>
        </p:xfrm>
        <a:graphic>
          <a:graphicData uri="http://schemas.openxmlformats.org/drawingml/2006/table">
            <a:tbl>
              <a:tblPr firstRow="1" bandRow="1">
                <a:tableStyleId>{3B4B98B0-60AC-42C2-AFA5-B58CD77FA1E5}</a:tableStyleId>
              </a:tblPr>
              <a:tblGrid>
                <a:gridCol w="229342">
                  <a:extLst>
                    <a:ext uri="{9D8B030D-6E8A-4147-A177-3AD203B41FA5}">
                      <a16:colId xmlns:a16="http://schemas.microsoft.com/office/drawing/2014/main" val="3731079003"/>
                    </a:ext>
                  </a:extLst>
                </a:gridCol>
                <a:gridCol w="2169765">
                  <a:extLst>
                    <a:ext uri="{9D8B030D-6E8A-4147-A177-3AD203B41FA5}">
                      <a16:colId xmlns:a16="http://schemas.microsoft.com/office/drawing/2014/main" val="2762889343"/>
                    </a:ext>
                  </a:extLst>
                </a:gridCol>
                <a:gridCol w="8054310">
                  <a:extLst>
                    <a:ext uri="{9D8B030D-6E8A-4147-A177-3AD203B41FA5}">
                      <a16:colId xmlns:a16="http://schemas.microsoft.com/office/drawing/2014/main" val="138679079"/>
                    </a:ext>
                  </a:extLst>
                </a:gridCol>
                <a:gridCol w="252000">
                  <a:extLst>
                    <a:ext uri="{9D8B030D-6E8A-4147-A177-3AD203B41FA5}">
                      <a16:colId xmlns:a16="http://schemas.microsoft.com/office/drawing/2014/main" val="1027663353"/>
                    </a:ext>
                  </a:extLst>
                </a:gridCol>
                <a:gridCol w="252000">
                  <a:extLst>
                    <a:ext uri="{9D8B030D-6E8A-4147-A177-3AD203B41FA5}">
                      <a16:colId xmlns:a16="http://schemas.microsoft.com/office/drawing/2014/main" val="294352246"/>
                    </a:ext>
                  </a:extLst>
                </a:gridCol>
                <a:gridCol w="252000">
                  <a:extLst>
                    <a:ext uri="{9D8B030D-6E8A-4147-A177-3AD203B41FA5}">
                      <a16:colId xmlns:a16="http://schemas.microsoft.com/office/drawing/2014/main" val="3505629763"/>
                    </a:ext>
                  </a:extLst>
                </a:gridCol>
                <a:gridCol w="252000">
                  <a:extLst>
                    <a:ext uri="{9D8B030D-6E8A-4147-A177-3AD203B41FA5}">
                      <a16:colId xmlns:a16="http://schemas.microsoft.com/office/drawing/2014/main" val="4157389710"/>
                    </a:ext>
                  </a:extLst>
                </a:gridCol>
              </a:tblGrid>
              <a:tr h="160075">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428731">
                <a:tc rowSpan="6">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6">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1" dirty="0">
                          <a:solidFill>
                            <a:schemeClr val="tx1"/>
                          </a:solidFill>
                          <a:latin typeface="+mn-lt"/>
                        </a:rPr>
                        <a:t>UEC 6 Goals Programme 1: Co-ordination, signposting and alternatives to admission</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Pts val="1000"/>
                        <a:buFont typeface="Calibri" panose="020F0502020204030204" pitchFamily="34" charset="0"/>
                        <a:buNone/>
                        <a:tabLst/>
                        <a:defRPr/>
                      </a:pPr>
                      <a:r>
                        <a:rPr lang="en-GB" sz="1100" b="0" i="0" u="none" strike="noStrike" dirty="0">
                          <a:solidFill>
                            <a:schemeClr val="tx1"/>
                          </a:solidFill>
                          <a:effectLst/>
                          <a:latin typeface="+mn-lt"/>
                        </a:rPr>
                        <a:t>Undertake</a:t>
                      </a:r>
                      <a:r>
                        <a:rPr lang="en-GB" sz="1100" b="0" i="0" u="none" strike="noStrike" baseline="0" dirty="0">
                          <a:solidFill>
                            <a:schemeClr val="tx1"/>
                          </a:solidFill>
                          <a:effectLst/>
                          <a:latin typeface="+mn-lt"/>
                        </a:rPr>
                        <a:t> p</a:t>
                      </a:r>
                      <a:r>
                        <a:rPr lang="en-GB" sz="1100" b="0" i="0" u="none" strike="noStrike" dirty="0">
                          <a:solidFill>
                            <a:schemeClr val="tx1"/>
                          </a:solidFill>
                          <a:effectLst/>
                          <a:latin typeface="+mn-lt"/>
                        </a:rPr>
                        <a:t>redictive identification of </a:t>
                      </a:r>
                      <a:r>
                        <a:rPr lang="en-GB" sz="1100" b="1" i="0" u="none" strike="noStrike" dirty="0">
                          <a:solidFill>
                            <a:schemeClr val="tx1"/>
                          </a:solidFill>
                          <a:effectLst/>
                          <a:latin typeface="+mn-lt"/>
                        </a:rPr>
                        <a:t>future high users of UEC </a:t>
                      </a:r>
                      <a:r>
                        <a:rPr lang="en-GB" sz="1100" b="0" i="0" u="none" strike="noStrike" dirty="0">
                          <a:solidFill>
                            <a:schemeClr val="tx1"/>
                          </a:solidFill>
                          <a:effectLst/>
                          <a:latin typeface="+mn-lt"/>
                        </a:rPr>
                        <a:t>- Data analysis &amp; interpretation (demand forecasting of longer- and shorter-term trends to drive future portfolio activity)</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13448705"/>
                  </a:ext>
                </a:extLst>
              </a:tr>
              <a:tr h="486935">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000000"/>
                        </a:solidFill>
                        <a:effectLst/>
                        <a:latin typeface="+mn-lt"/>
                        <a:cs typeface="Arial" panose="020B0604020202020204" pitchFamily="34" charset="0"/>
                      </a:endParaRPr>
                    </a:p>
                  </a:txBody>
                  <a:tcPr marL="360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buClr>
                          <a:srgbClr val="000000"/>
                        </a:buClr>
                        <a:buSzPts val="1000"/>
                        <a:buFont typeface="Calibri" panose="020F0502020204030204" pitchFamily="34" charset="0"/>
                        <a:buNone/>
                      </a:pPr>
                      <a:r>
                        <a:rPr lang="en-GB" sz="1100" b="0" i="0" u="none" strike="noStrike" dirty="0">
                          <a:solidFill>
                            <a:schemeClr val="tx1"/>
                          </a:solidFill>
                          <a:effectLst/>
                          <a:latin typeface="+mn-lt"/>
                        </a:rPr>
                        <a:t>Improve management of </a:t>
                      </a:r>
                      <a:r>
                        <a:rPr lang="en-GB" sz="1100" b="1" i="0" u="none" strike="noStrike" dirty="0">
                          <a:solidFill>
                            <a:schemeClr val="tx1"/>
                          </a:solidFill>
                          <a:effectLst/>
                          <a:latin typeface="+mn-lt"/>
                        </a:rPr>
                        <a:t>Long-Term Conditions as admission avoidance </a:t>
                      </a:r>
                      <a:r>
                        <a:rPr lang="en-GB" sz="1100" b="0" i="0" u="none" strike="noStrike" dirty="0">
                          <a:solidFill>
                            <a:schemeClr val="tx1"/>
                          </a:solidFill>
                          <a:effectLst/>
                          <a:latin typeface="+mn-lt"/>
                        </a:rPr>
                        <a:t>- driven by data/ One Bay Way priorities. Focus on:</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Frailty,</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Diabetes,</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Respiratory,</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Cardiology,</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MSK</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extLst>
                  <a:ext uri="{0D108BD9-81ED-4DB2-BD59-A6C34878D82A}">
                    <a16:rowId xmlns:a16="http://schemas.microsoft.com/office/drawing/2014/main" val="3879464213"/>
                  </a:ext>
                </a:extLst>
              </a:tr>
              <a:tr h="34584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FF0000"/>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aseline="0" dirty="0">
                          <a:solidFill>
                            <a:schemeClr val="tx1"/>
                          </a:solidFill>
                          <a:latin typeface="+mn-lt"/>
                        </a:rPr>
                        <a:t>Technology enabled care - </a:t>
                      </a:r>
                      <a:r>
                        <a:rPr lang="en-GB" sz="1100" dirty="0">
                          <a:solidFill>
                            <a:schemeClr val="tx1"/>
                          </a:solidFill>
                        </a:rPr>
                        <a:t>Schemes aimed at providing </a:t>
                      </a:r>
                      <a:r>
                        <a:rPr lang="en-GB" sz="1100" b="1" dirty="0">
                          <a:solidFill>
                            <a:schemeClr val="tx1"/>
                          </a:solidFill>
                        </a:rPr>
                        <a:t>alternatives to admission/ admission avoidance </a:t>
                      </a:r>
                      <a:r>
                        <a:rPr lang="en-GB" sz="1100" dirty="0">
                          <a:solidFill>
                            <a:schemeClr val="tx1"/>
                          </a:solidFill>
                        </a:rPr>
                        <a:t>e.g. wearables in the community, wound identification app etc</a:t>
                      </a:r>
                      <a:endParaRPr lang="en-GB" sz="1100" b="1" baseline="0" dirty="0">
                        <a:solidFill>
                          <a:schemeClr val="tx1"/>
                        </a:solidFill>
                        <a:latin typeface="+mn-lt"/>
                      </a:endParaRP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324970740"/>
                  </a:ext>
                </a:extLst>
              </a:tr>
              <a:tr h="317028">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FF0000"/>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aseline="0" dirty="0">
                          <a:solidFill>
                            <a:schemeClr val="tx1"/>
                          </a:solidFill>
                          <a:latin typeface="+mn-lt"/>
                        </a:rPr>
                        <a:t>Expand </a:t>
                      </a:r>
                      <a:r>
                        <a:rPr lang="en-GB" sz="1100" b="1" baseline="0" dirty="0">
                          <a:solidFill>
                            <a:schemeClr val="tx1"/>
                          </a:solidFill>
                          <a:latin typeface="+mn-lt"/>
                        </a:rPr>
                        <a:t>VWs</a:t>
                      </a:r>
                      <a:r>
                        <a:rPr lang="en-GB" sz="1100" baseline="0" dirty="0">
                          <a:solidFill>
                            <a:schemeClr val="tx1"/>
                          </a:solidFill>
                          <a:latin typeface="+mn-lt"/>
                        </a:rPr>
                        <a:t> (from 5 - 7-day service) to avoid admission and/ or to pull away from acute sites (for care in the community). </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3836890"/>
                  </a:ext>
                </a:extLst>
              </a:tr>
              <a:tr h="278601">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FF0000"/>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aseline="0" dirty="0">
                          <a:solidFill>
                            <a:schemeClr val="tx1"/>
                          </a:solidFill>
                          <a:latin typeface="+mn-lt"/>
                        </a:rPr>
                        <a:t>Review of </a:t>
                      </a:r>
                      <a:r>
                        <a:rPr lang="en-GB" sz="1100" b="1" baseline="0" dirty="0">
                          <a:solidFill>
                            <a:schemeClr val="tx1"/>
                          </a:solidFill>
                          <a:latin typeface="+mn-lt"/>
                        </a:rPr>
                        <a:t>High Intensity Users </a:t>
                      </a:r>
                      <a:r>
                        <a:rPr lang="en-GB" sz="1100" baseline="0" dirty="0">
                          <a:solidFill>
                            <a:schemeClr val="tx1"/>
                          </a:solidFill>
                          <a:latin typeface="+mn-lt"/>
                        </a:rPr>
                        <a:t>(UEC) review and engagement / service</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747571513"/>
                  </a:ext>
                </a:extLst>
              </a:tr>
              <a:tr h="326635">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FF0000"/>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aseline="0" dirty="0">
                          <a:solidFill>
                            <a:schemeClr val="tx1"/>
                          </a:solidFill>
                          <a:latin typeface="+mn-lt"/>
                        </a:rPr>
                        <a:t>Expand </a:t>
                      </a:r>
                      <a:r>
                        <a:rPr lang="en-GB" sz="1100" b="1" baseline="0" dirty="0">
                          <a:solidFill>
                            <a:schemeClr val="tx1"/>
                          </a:solidFill>
                          <a:latin typeface="+mn-lt"/>
                        </a:rPr>
                        <a:t>District Nursing OOH/SPOA </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823907321"/>
                  </a:ext>
                </a:extLst>
              </a:tr>
              <a:tr h="694008">
                <a:tc rowSpan="3">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3">
                  <a:txBody>
                    <a:bodyPr/>
                    <a:lstStyle/>
                    <a:p>
                      <a:r>
                        <a:rPr lang="en-GB" sz="1100" b="1" dirty="0">
                          <a:solidFill>
                            <a:schemeClr val="tx1"/>
                          </a:solidFill>
                          <a:latin typeface="+mn-lt"/>
                        </a:rPr>
                        <a:t>UEC 6 Goals </a:t>
                      </a:r>
                      <a:r>
                        <a:rPr lang="en-GB" sz="1100" b="1" dirty="0">
                          <a:solidFill>
                            <a:schemeClr val="tx1"/>
                          </a:solidFill>
                        </a:rPr>
                        <a:t>Programme 2: Integrated Front Door</a:t>
                      </a:r>
                    </a:p>
                    <a:p>
                      <a:pPr marL="0" indent="0">
                        <a:buFont typeface="Arial" panose="020B0604020202020204" pitchFamily="34" charset="0"/>
                        <a:buNone/>
                      </a:pPr>
                      <a:endParaRPr lang="en-GB" sz="1100" b="1" dirty="0">
                        <a:solidFill>
                          <a:schemeClr val="tx1"/>
                        </a:solidFill>
                      </a:endParaRPr>
                    </a:p>
                    <a:p>
                      <a:pPr marL="0" indent="0">
                        <a:buFont typeface="Arial" panose="020B0604020202020204" pitchFamily="34" charset="0"/>
                        <a:buNone/>
                      </a:pPr>
                      <a:r>
                        <a:rPr lang="en-GB" sz="1100" b="1" dirty="0">
                          <a:solidFill>
                            <a:schemeClr val="tx1"/>
                          </a:solidFill>
                        </a:rPr>
                        <a:t>Review</a:t>
                      </a:r>
                      <a:r>
                        <a:rPr lang="en-GB" sz="1100" b="1" baseline="0" dirty="0">
                          <a:solidFill>
                            <a:schemeClr val="tx1"/>
                          </a:solidFill>
                        </a:rPr>
                        <a:t> </a:t>
                      </a:r>
                      <a:r>
                        <a:rPr lang="en-GB" sz="1100" b="1" dirty="0">
                          <a:solidFill>
                            <a:schemeClr val="tx1"/>
                          </a:solidFill>
                        </a:rPr>
                        <a:t>medical take, right sizing and refining the front door</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0" kern="1200" dirty="0">
                          <a:solidFill>
                            <a:schemeClr val="tx1"/>
                          </a:solidFill>
                          <a:effectLst/>
                          <a:latin typeface="+mn-lt"/>
                          <a:ea typeface="+mn-ea"/>
                          <a:cs typeface="+mn-cs"/>
                        </a:rPr>
                        <a:t>Develop a clear</a:t>
                      </a:r>
                      <a:r>
                        <a:rPr lang="en-GB" sz="1100" b="1" i="0" kern="1200" dirty="0">
                          <a:solidFill>
                            <a:schemeClr val="tx1"/>
                          </a:solidFill>
                          <a:effectLst/>
                          <a:latin typeface="+mn-lt"/>
                          <a:ea typeface="+mn-ea"/>
                          <a:cs typeface="+mn-cs"/>
                        </a:rPr>
                        <a:t> review and admission</a:t>
                      </a:r>
                      <a:r>
                        <a:rPr lang="en-GB" sz="1100" b="1" i="0" kern="1200" baseline="0" dirty="0">
                          <a:solidFill>
                            <a:schemeClr val="tx1"/>
                          </a:solidFill>
                          <a:effectLst/>
                          <a:latin typeface="+mn-lt"/>
                          <a:ea typeface="+mn-ea"/>
                          <a:cs typeface="+mn-cs"/>
                        </a:rPr>
                        <a:t> pathway for medicine:</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0" i="0" kern="1200" dirty="0">
                          <a:solidFill>
                            <a:schemeClr val="tx1"/>
                          </a:solidFill>
                          <a:effectLst/>
                          <a:latin typeface="+mn-lt"/>
                          <a:ea typeface="+mn-ea"/>
                          <a:cs typeface="+mn-cs"/>
                        </a:rPr>
                        <a:t>Enhance and optimise SDEC</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0" i="0" kern="1200" dirty="0">
                          <a:solidFill>
                            <a:schemeClr val="tx1"/>
                          </a:solidFill>
                          <a:effectLst/>
                          <a:latin typeface="+mn-lt"/>
                          <a:ea typeface="+mn-ea"/>
                          <a:cs typeface="+mn-cs"/>
                        </a:rPr>
                        <a:t>Improvement project to deliver a sustainable model with continuity of care</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0" i="0" kern="1200" dirty="0">
                          <a:solidFill>
                            <a:schemeClr val="tx1"/>
                          </a:solidFill>
                          <a:effectLst/>
                          <a:latin typeface="+mn-lt"/>
                          <a:ea typeface="+mn-ea"/>
                          <a:cs typeface="+mn-cs"/>
                        </a:rPr>
                        <a:t>Working with WAST</a:t>
                      </a:r>
                      <a:r>
                        <a:rPr lang="en-GB" sz="1100" b="0" i="0" kern="1200" baseline="0" dirty="0">
                          <a:solidFill>
                            <a:schemeClr val="tx1"/>
                          </a:solidFill>
                          <a:effectLst/>
                          <a:latin typeface="+mn-lt"/>
                          <a:ea typeface="+mn-ea"/>
                          <a:cs typeface="+mn-cs"/>
                        </a:rPr>
                        <a:t> to deliver improvements to ambulance handovers</a:t>
                      </a:r>
                      <a:endParaRPr lang="en-GB" sz="1100" b="0" i="0" kern="1200" dirty="0">
                        <a:solidFill>
                          <a:schemeClr val="tx1"/>
                        </a:solidFill>
                        <a:effectLst/>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759539712"/>
                  </a:ext>
                </a:extLst>
              </a:tr>
              <a:tr h="37537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FF0000"/>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fontAlgn="ctr" latinLnBrk="0" hangingPunct="1"/>
                      <a:r>
                        <a:rPr lang="en-GB" sz="1100" b="1" i="0" kern="1200" dirty="0">
                          <a:solidFill>
                            <a:schemeClr val="tx1"/>
                          </a:solidFill>
                          <a:effectLst/>
                          <a:latin typeface="+mn-lt"/>
                          <a:ea typeface="+mn-ea"/>
                          <a:cs typeface="+mn-cs"/>
                        </a:rPr>
                        <a:t>Redesign</a:t>
                      </a:r>
                      <a:r>
                        <a:rPr lang="en-GB" sz="1100" b="1" i="0" kern="1200" baseline="0" dirty="0">
                          <a:solidFill>
                            <a:schemeClr val="tx1"/>
                          </a:solidFill>
                          <a:effectLst/>
                          <a:latin typeface="+mn-lt"/>
                          <a:ea typeface="+mn-ea"/>
                          <a:cs typeface="+mn-cs"/>
                        </a:rPr>
                        <a:t> </a:t>
                      </a:r>
                      <a:r>
                        <a:rPr lang="en-GB" sz="1100" b="1" i="0" kern="1200" dirty="0">
                          <a:solidFill>
                            <a:schemeClr val="tx1"/>
                          </a:solidFill>
                          <a:effectLst/>
                          <a:latin typeface="+mn-lt"/>
                          <a:ea typeface="+mn-ea"/>
                          <a:cs typeface="+mn-cs"/>
                        </a:rPr>
                        <a:t>clinical pathway within the ED </a:t>
                      </a:r>
                      <a:r>
                        <a:rPr lang="en-GB" sz="1100" b="0" i="0" kern="1200" dirty="0">
                          <a:solidFill>
                            <a:schemeClr val="tx1"/>
                          </a:solidFill>
                          <a:effectLst/>
                          <a:latin typeface="+mn-lt"/>
                          <a:ea typeface="+mn-ea"/>
                          <a:cs typeface="+mn-cs"/>
                        </a:rPr>
                        <a:t>to include the workforce in ED and redesigning the estate</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187695247"/>
                  </a:ext>
                </a:extLst>
              </a:tr>
              <a:tr h="404781">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FF0000"/>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Develop</a:t>
                      </a:r>
                      <a:r>
                        <a:rPr lang="en-GB" sz="1100" b="0" i="0" u="none" strike="noStrike" baseline="0" dirty="0">
                          <a:solidFill>
                            <a:schemeClr val="tx1"/>
                          </a:solidFill>
                          <a:effectLst/>
                          <a:latin typeface="+mn-lt"/>
                        </a:rPr>
                        <a:t> </a:t>
                      </a:r>
                      <a:r>
                        <a:rPr lang="en-GB" sz="1100" b="1" i="0" u="none" strike="noStrike" dirty="0">
                          <a:solidFill>
                            <a:schemeClr val="tx1"/>
                          </a:solidFill>
                          <a:effectLst/>
                          <a:latin typeface="+mn-lt"/>
                        </a:rPr>
                        <a:t>frailty strategy </a:t>
                      </a:r>
                      <a:r>
                        <a:rPr lang="en-GB" sz="1100" b="0" i="0" u="none" strike="noStrike" dirty="0">
                          <a:solidFill>
                            <a:schemeClr val="tx1"/>
                          </a:solidFill>
                          <a:effectLst/>
                          <a:latin typeface="+mn-lt"/>
                        </a:rPr>
                        <a:t>to cover both unplanned and planned care</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303972538"/>
                  </a:ext>
                </a:extLst>
              </a:tr>
              <a:tr h="404781">
                <a:tc rowSpan="3">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3">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solidFill>
                            <a:schemeClr val="tx1"/>
                          </a:solidFill>
                          <a:latin typeface="+mn-lt"/>
                        </a:rPr>
                        <a:t>UEC 6 Goals </a:t>
                      </a:r>
                      <a:r>
                        <a:rPr lang="en-GB" sz="1100" b="1" dirty="0">
                          <a:solidFill>
                            <a:schemeClr val="tx1"/>
                          </a:solidFill>
                        </a:rPr>
                        <a:t>Programme 2: Integrated Front Door  (continued)</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Establish</a:t>
                      </a:r>
                      <a:r>
                        <a:rPr lang="en-GB" sz="1100" b="0" i="0" u="none" strike="noStrike" baseline="0" dirty="0">
                          <a:solidFill>
                            <a:schemeClr val="tx1"/>
                          </a:solidFill>
                          <a:effectLst/>
                          <a:latin typeface="+mn-lt"/>
                        </a:rPr>
                        <a:t> </a:t>
                      </a:r>
                      <a:r>
                        <a:rPr lang="en-GB" sz="1100" b="1" i="0" u="none" strike="noStrike" dirty="0">
                          <a:solidFill>
                            <a:schemeClr val="tx1"/>
                          </a:solidFill>
                          <a:effectLst/>
                          <a:latin typeface="+mn-lt"/>
                        </a:rPr>
                        <a:t>Dedicated Frailty Unit </a:t>
                      </a:r>
                      <a:r>
                        <a:rPr lang="en-GB" sz="1100" b="0" i="0" u="none" strike="noStrike" dirty="0">
                          <a:solidFill>
                            <a:schemeClr val="tx1"/>
                          </a:solidFill>
                          <a:effectLst/>
                          <a:latin typeface="+mn-lt"/>
                        </a:rPr>
                        <a:t>on the Morriston site in close proximity to ED and Radiology</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850978265"/>
                  </a:ext>
                </a:extLst>
              </a:tr>
              <a:tr h="404781">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indent="0">
                        <a:buFont typeface="Arial" panose="020B0604020202020204" pitchFamily="34" charset="0"/>
                        <a:buNone/>
                      </a:pPr>
                      <a:endParaRPr lang="en-GB" sz="1100" b="1" dirty="0">
                        <a:solidFill>
                          <a:schemeClr val="tx1"/>
                        </a:solidFill>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Develop </a:t>
                      </a:r>
                      <a:r>
                        <a:rPr lang="en-GB" sz="1100" b="1" i="0" u="none" strike="noStrike" dirty="0">
                          <a:solidFill>
                            <a:schemeClr val="tx1"/>
                          </a:solidFill>
                          <a:effectLst/>
                          <a:latin typeface="+mn-lt"/>
                        </a:rPr>
                        <a:t>Surgical Frailty Pathway</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490270585"/>
                  </a:ext>
                </a:extLst>
              </a:tr>
              <a:tr h="404781">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indent="0">
                        <a:buFont typeface="Arial" panose="020B0604020202020204" pitchFamily="34" charset="0"/>
                        <a:buNone/>
                      </a:pPr>
                      <a:endParaRPr lang="en-GB" sz="1100" b="1" dirty="0">
                        <a:solidFill>
                          <a:schemeClr val="tx1"/>
                        </a:solidFill>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Create </a:t>
                      </a:r>
                      <a:r>
                        <a:rPr lang="en-GB" sz="1100" b="1" i="0" u="none" strike="noStrike" dirty="0">
                          <a:solidFill>
                            <a:schemeClr val="tx1"/>
                          </a:solidFill>
                          <a:effectLst/>
                          <a:latin typeface="+mn-lt"/>
                        </a:rPr>
                        <a:t>surgical stepdown ward </a:t>
                      </a:r>
                      <a:r>
                        <a:rPr lang="en-GB" sz="1100" b="0" i="0" u="none" strike="noStrike" dirty="0">
                          <a:solidFill>
                            <a:schemeClr val="tx1"/>
                          </a:solidFill>
                          <a:effectLst/>
                          <a:latin typeface="+mn-lt"/>
                        </a:rPr>
                        <a:t>in partnership with wider HB services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328750161"/>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p:txBody>
          <a:bodyPr/>
          <a:lstStyle/>
          <a:p>
            <a:fld id="{2FC4BBEA-D2AF-4620-ADEB-12EADF4A9185}" type="slidenum">
              <a:rPr lang="en-GB" smtClean="0">
                <a:solidFill>
                  <a:schemeClr val="bg1">
                    <a:lumMod val="75000"/>
                  </a:schemeClr>
                </a:solidFill>
              </a:rPr>
              <a:t>26</a:t>
            </a:fld>
            <a:endParaRPr lang="en-GB" dirty="0">
              <a:solidFill>
                <a:schemeClr val="bg1">
                  <a:lumMod val="75000"/>
                </a:schemeClr>
              </a:solidFill>
            </a:endParaRPr>
          </a:p>
        </p:txBody>
      </p:sp>
    </p:spTree>
    <p:extLst>
      <p:ext uri="{BB962C8B-B14F-4D97-AF65-F5344CB8AC3E}">
        <p14:creationId xmlns:p14="http://schemas.microsoft.com/office/powerpoint/2010/main" val="1060896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Urgent &amp; Emergency Care - Goals and Methods </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93872155"/>
              </p:ext>
            </p:extLst>
          </p:nvPr>
        </p:nvGraphicFramePr>
        <p:xfrm>
          <a:off x="248400" y="738166"/>
          <a:ext cx="11461417" cy="3050638"/>
        </p:xfrm>
        <a:graphic>
          <a:graphicData uri="http://schemas.openxmlformats.org/drawingml/2006/table">
            <a:tbl>
              <a:tblPr firstRow="1" bandRow="1">
                <a:tableStyleId>{3B4B98B0-60AC-42C2-AFA5-B58CD77FA1E5}</a:tableStyleId>
              </a:tblPr>
              <a:tblGrid>
                <a:gridCol w="229342">
                  <a:extLst>
                    <a:ext uri="{9D8B030D-6E8A-4147-A177-3AD203B41FA5}">
                      <a16:colId xmlns:a16="http://schemas.microsoft.com/office/drawing/2014/main" val="3731079003"/>
                    </a:ext>
                  </a:extLst>
                </a:gridCol>
                <a:gridCol w="2169765">
                  <a:extLst>
                    <a:ext uri="{9D8B030D-6E8A-4147-A177-3AD203B41FA5}">
                      <a16:colId xmlns:a16="http://schemas.microsoft.com/office/drawing/2014/main" val="2762889343"/>
                    </a:ext>
                  </a:extLst>
                </a:gridCol>
                <a:gridCol w="8054310">
                  <a:extLst>
                    <a:ext uri="{9D8B030D-6E8A-4147-A177-3AD203B41FA5}">
                      <a16:colId xmlns:a16="http://schemas.microsoft.com/office/drawing/2014/main" val="138679079"/>
                    </a:ext>
                  </a:extLst>
                </a:gridCol>
                <a:gridCol w="252000">
                  <a:extLst>
                    <a:ext uri="{9D8B030D-6E8A-4147-A177-3AD203B41FA5}">
                      <a16:colId xmlns:a16="http://schemas.microsoft.com/office/drawing/2014/main" val="1027663353"/>
                    </a:ext>
                  </a:extLst>
                </a:gridCol>
                <a:gridCol w="252000">
                  <a:extLst>
                    <a:ext uri="{9D8B030D-6E8A-4147-A177-3AD203B41FA5}">
                      <a16:colId xmlns:a16="http://schemas.microsoft.com/office/drawing/2014/main" val="294352246"/>
                    </a:ext>
                  </a:extLst>
                </a:gridCol>
                <a:gridCol w="252000">
                  <a:extLst>
                    <a:ext uri="{9D8B030D-6E8A-4147-A177-3AD203B41FA5}">
                      <a16:colId xmlns:a16="http://schemas.microsoft.com/office/drawing/2014/main" val="3505629763"/>
                    </a:ext>
                  </a:extLst>
                </a:gridCol>
                <a:gridCol w="252000">
                  <a:extLst>
                    <a:ext uri="{9D8B030D-6E8A-4147-A177-3AD203B41FA5}">
                      <a16:colId xmlns:a16="http://schemas.microsoft.com/office/drawing/2014/main" val="4157389710"/>
                    </a:ext>
                  </a:extLst>
                </a:gridCol>
              </a:tblGrid>
              <a:tr h="160075">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394962">
                <a:tc rowSpan="2">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1" dirty="0">
                          <a:solidFill>
                            <a:schemeClr val="tx1"/>
                          </a:solidFill>
                        </a:rPr>
                        <a:t>UEC</a:t>
                      </a:r>
                      <a:r>
                        <a:rPr lang="en-GB" sz="1100" b="1" baseline="0" dirty="0">
                          <a:solidFill>
                            <a:schemeClr val="tx1"/>
                          </a:solidFill>
                        </a:rPr>
                        <a:t> 6 Goals P</a:t>
                      </a:r>
                      <a:r>
                        <a:rPr lang="en-GB" sz="1100" b="1" dirty="0">
                          <a:solidFill>
                            <a:schemeClr val="tx1"/>
                          </a:solidFill>
                        </a:rPr>
                        <a:t>rogramme 3: Acute Hospital flow and discharge</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Pts val="1000"/>
                        <a:buFont typeface="Calibri" panose="020F0502020204030204" pitchFamily="34" charset="0"/>
                        <a:buNone/>
                        <a:tabLst/>
                        <a:defRPr/>
                      </a:pPr>
                      <a:r>
                        <a:rPr lang="en-GB" sz="1100" b="1" i="0" u="none" strike="noStrike" dirty="0">
                          <a:solidFill>
                            <a:schemeClr val="tx1"/>
                          </a:solidFill>
                          <a:effectLst/>
                          <a:latin typeface="Calibri" panose="020F0502020204030204" pitchFamily="34" charset="0"/>
                        </a:rPr>
                        <a:t>Productive ward(s) to reduce length of stay</a:t>
                      </a:r>
                      <a:r>
                        <a:rPr lang="en-GB" sz="1100" b="1" i="0" u="none" strike="noStrike" baseline="0" dirty="0">
                          <a:solidFill>
                            <a:schemeClr val="tx1"/>
                          </a:solidFill>
                          <a:effectLst/>
                          <a:latin typeface="Calibri" panose="020F0502020204030204" pitchFamily="34" charset="0"/>
                        </a:rPr>
                        <a:t> </a:t>
                      </a:r>
                      <a:r>
                        <a:rPr lang="en-GB" sz="1100" b="0" i="0" u="none" strike="noStrike" baseline="0" dirty="0">
                          <a:solidFill>
                            <a:schemeClr val="tx1"/>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Roll-out of key initiatives across the health board to encourage productive Board Rounds/ Wards and to encourage timely flow and discharge. Key initiatives including</a:t>
                      </a:r>
                      <a:r>
                        <a:rPr lang="en-GB" sz="1100" b="0" i="0" u="none" strike="noStrike" baseline="0" dirty="0">
                          <a:solidFill>
                            <a:schemeClr val="tx1"/>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SAFER,</a:t>
                      </a:r>
                      <a:r>
                        <a:rPr lang="en-GB" sz="1100" b="0" i="0" u="none" strike="noStrike" baseline="0" dirty="0">
                          <a:solidFill>
                            <a:schemeClr val="tx1"/>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Red2Green</a:t>
                      </a:r>
                      <a:r>
                        <a:rPr lang="en-GB" sz="1100" b="0" i="0" u="none" strike="noStrike" baseline="0" dirty="0">
                          <a:solidFill>
                            <a:schemeClr val="tx1"/>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D2RA.</a:t>
                      </a:r>
                      <a:r>
                        <a:rPr lang="en-GB" sz="1100" b="0" i="0" u="none" strike="noStrike" baseline="0" dirty="0">
                          <a:solidFill>
                            <a:schemeClr val="tx1"/>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Criteria Led Discharge (CLD),</a:t>
                      </a:r>
                      <a:r>
                        <a:rPr lang="en-GB" sz="1100" b="0" i="0" u="none" strike="noStrike" baseline="0" dirty="0">
                          <a:solidFill>
                            <a:schemeClr val="tx1"/>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Avoiding deconditioning.</a:t>
                      </a:r>
                      <a:r>
                        <a:rPr lang="en-GB" sz="1100" b="0" i="0" u="none" strike="noStrike" baseline="0" dirty="0">
                          <a:solidFill>
                            <a:schemeClr val="tx1"/>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COP escalation &amp; management</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413448705"/>
                  </a:ext>
                </a:extLst>
              </a:tr>
              <a:tr h="609155">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000000"/>
                        </a:solidFill>
                        <a:effectLst/>
                        <a:latin typeface="+mn-lt"/>
                        <a:cs typeface="Arial" panose="020B0604020202020204" pitchFamily="34" charset="0"/>
                      </a:endParaRPr>
                    </a:p>
                  </a:txBody>
                  <a:tcPr marL="360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fontAlgn="t">
                        <a:buFont typeface="Arial" panose="020B0604020202020204" pitchFamily="34" charset="0"/>
                        <a:buNone/>
                      </a:pPr>
                      <a:r>
                        <a:rPr lang="en-GB" sz="1100" b="1" i="0" u="none" strike="noStrike" dirty="0">
                          <a:solidFill>
                            <a:schemeClr val="tx1"/>
                          </a:solidFill>
                          <a:effectLst/>
                          <a:latin typeface="+mn-lt"/>
                        </a:rPr>
                        <a:t>Deliver Stroke Improvement Programme</a:t>
                      </a:r>
                    </a:p>
                    <a:p>
                      <a:pPr marL="171450" indent="-171450" algn="l" fontAlgn="t">
                        <a:buFont typeface="Arial" panose="020B0604020202020204" pitchFamily="34" charset="0"/>
                        <a:buChar char="•"/>
                      </a:pPr>
                      <a:r>
                        <a:rPr lang="en-GB" sz="1100" b="0" i="0" u="none" strike="noStrike" dirty="0">
                          <a:solidFill>
                            <a:schemeClr val="tx1"/>
                          </a:solidFill>
                          <a:effectLst/>
                          <a:latin typeface="+mn-lt"/>
                        </a:rPr>
                        <a:t>Expand</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Early Supported Discharge</a:t>
                      </a:r>
                      <a:r>
                        <a:rPr lang="en-GB" sz="1100" b="0" i="0" u="none" strike="noStrike" baseline="0" dirty="0">
                          <a:solidFill>
                            <a:schemeClr val="tx1"/>
                          </a:solidFill>
                          <a:effectLst/>
                          <a:latin typeface="+mn-lt"/>
                        </a:rPr>
                        <a:t> (E</a:t>
                      </a:r>
                      <a:r>
                        <a:rPr lang="en-GB" sz="1100" b="0" i="0" u="none" strike="noStrike" dirty="0">
                          <a:solidFill>
                            <a:schemeClr val="tx1"/>
                          </a:solidFill>
                          <a:effectLst/>
                          <a:latin typeface="+mn-lt"/>
                        </a:rPr>
                        <a:t>SD)</a:t>
                      </a:r>
                      <a:r>
                        <a:rPr lang="en-GB" sz="1100" b="0" i="0" u="none" strike="noStrike" baseline="0" dirty="0">
                          <a:solidFill>
                            <a:schemeClr val="tx1"/>
                          </a:solidFill>
                          <a:effectLst/>
                          <a:latin typeface="+mn-lt"/>
                        </a:rPr>
                        <a:t> </a:t>
                      </a:r>
                      <a:endParaRPr lang="en-GB" sz="1100" b="0" i="0" u="none" strike="noStrike" dirty="0">
                        <a:solidFill>
                          <a:schemeClr val="tx1"/>
                        </a:solidFill>
                        <a:effectLst/>
                        <a:latin typeface="+mn-lt"/>
                      </a:endParaRPr>
                    </a:p>
                    <a:p>
                      <a:pPr marL="171450" indent="-171450" algn="l" fontAlgn="t">
                        <a:buFont typeface="Arial" panose="020B0604020202020204" pitchFamily="34" charset="0"/>
                        <a:buChar char="•"/>
                      </a:pPr>
                      <a:r>
                        <a:rPr lang="en-GB" sz="1100" b="0" i="0" u="none" strike="noStrike" dirty="0">
                          <a:solidFill>
                            <a:schemeClr val="tx1"/>
                          </a:solidFill>
                          <a:effectLst/>
                          <a:latin typeface="+mn-lt"/>
                        </a:rPr>
                        <a:t>Expand</a:t>
                      </a:r>
                      <a:r>
                        <a:rPr lang="en-GB" sz="1100" b="0" i="0" u="none" strike="noStrike" baseline="0" dirty="0">
                          <a:solidFill>
                            <a:schemeClr val="tx1"/>
                          </a:solidFill>
                          <a:effectLst/>
                          <a:latin typeface="+mn-lt"/>
                        </a:rPr>
                        <a:t> of clinical roles to support </a:t>
                      </a:r>
                      <a:r>
                        <a:rPr lang="en-GB" sz="1100" b="0" i="0" u="none" strike="noStrike" dirty="0">
                          <a:solidFill>
                            <a:schemeClr val="tx1"/>
                          </a:solidFill>
                          <a:effectLst/>
                          <a:latin typeface="+mn-lt"/>
                        </a:rPr>
                        <a:t>Stroke Patient Acute Care</a:t>
                      </a:r>
                    </a:p>
                    <a:p>
                      <a:pPr marL="171450" indent="-171450" algn="l" fontAlgn="t">
                        <a:buFont typeface="Arial" panose="020B0604020202020204" pitchFamily="34" charset="0"/>
                        <a:buChar char="•"/>
                      </a:pPr>
                      <a:r>
                        <a:rPr lang="en-GB" sz="1100" b="0" i="0" u="none" strike="noStrike" dirty="0">
                          <a:solidFill>
                            <a:schemeClr val="tx1"/>
                          </a:solidFill>
                          <a:effectLst/>
                          <a:latin typeface="+mn-lt"/>
                        </a:rPr>
                        <a:t>Enhance</a:t>
                      </a:r>
                      <a:r>
                        <a:rPr lang="en-GB" sz="1100" b="0" i="0" u="none" strike="noStrike" baseline="0" dirty="0">
                          <a:solidFill>
                            <a:schemeClr val="tx1"/>
                          </a:solidFill>
                          <a:effectLst/>
                          <a:latin typeface="+mn-lt"/>
                        </a:rPr>
                        <a:t> s</a:t>
                      </a:r>
                      <a:r>
                        <a:rPr lang="en-GB" sz="1100" b="0" i="0" u="none" strike="noStrike" dirty="0">
                          <a:solidFill>
                            <a:schemeClr val="tx1"/>
                          </a:solidFill>
                          <a:effectLst/>
                          <a:latin typeface="+mn-lt"/>
                        </a:rPr>
                        <a:t>canning service</a:t>
                      </a:r>
                      <a:r>
                        <a:rPr lang="en-GB" sz="1100" b="0" i="0" u="none" strike="noStrike" baseline="0" dirty="0">
                          <a:solidFill>
                            <a:schemeClr val="tx1"/>
                          </a:solidFill>
                          <a:effectLst/>
                          <a:latin typeface="+mn-lt"/>
                        </a:rPr>
                        <a:t> to include CT Perfusion</a:t>
                      </a:r>
                      <a:endParaRPr lang="en-GB" sz="1100" b="0" i="0" u="none" strike="noStrike" dirty="0">
                        <a:solidFill>
                          <a:schemeClr val="tx1"/>
                        </a:solidFill>
                        <a:effectLst/>
                        <a:latin typeface="+mn-lt"/>
                      </a:endParaRPr>
                    </a:p>
                    <a:p>
                      <a:pPr marL="171450" indent="-171450" algn="l" fontAlgn="t">
                        <a:buFont typeface="Arial" panose="020B0604020202020204" pitchFamily="34" charset="0"/>
                        <a:buChar char="•"/>
                      </a:pPr>
                      <a:r>
                        <a:rPr lang="en-GB" sz="1100" b="0" i="0" u="none" strike="noStrike" dirty="0">
                          <a:solidFill>
                            <a:schemeClr val="tx1"/>
                          </a:solidFill>
                          <a:effectLst/>
                          <a:latin typeface="+mn-lt"/>
                        </a:rPr>
                        <a:t>Ringfence and protect stroke beds from medical outliers</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3879464213"/>
                  </a:ext>
                </a:extLst>
              </a:tr>
              <a:tr h="328362">
                <a:tc rowSpan="4">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chemeClr val="tx1"/>
                          </a:solidFill>
                          <a:latin typeface="+mn-lt"/>
                        </a:rPr>
                        <a:t>UEC 6 Goals</a:t>
                      </a:r>
                      <a:r>
                        <a:rPr lang="en-GB" sz="1100" b="1" baseline="0" dirty="0">
                          <a:solidFill>
                            <a:schemeClr val="tx1"/>
                          </a:solidFill>
                          <a:latin typeface="+mn-lt"/>
                        </a:rPr>
                        <a:t> </a:t>
                      </a:r>
                      <a:r>
                        <a:rPr lang="en-GB" sz="1100" b="1" dirty="0">
                          <a:solidFill>
                            <a:schemeClr val="tx1"/>
                          </a:solidFill>
                          <a:latin typeface="+mn-lt"/>
                        </a:rPr>
                        <a:t>Programme 4: Integrated Discharge</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effectLst/>
                          <a:latin typeface="+mn-lt"/>
                          <a:ea typeface="Calibri" panose="020F0502020204030204" pitchFamily="34" charset="0"/>
                        </a:rPr>
                        <a:t>Implement</a:t>
                      </a:r>
                      <a:r>
                        <a:rPr lang="en-GB" sz="1100" b="0" baseline="0" dirty="0">
                          <a:solidFill>
                            <a:schemeClr val="tx1"/>
                          </a:solidFill>
                          <a:effectLst/>
                          <a:latin typeface="+mn-lt"/>
                          <a:ea typeface="Calibri" panose="020F0502020204030204" pitchFamily="34" charset="0"/>
                        </a:rPr>
                        <a:t> </a:t>
                      </a:r>
                      <a:r>
                        <a:rPr lang="en-GB" sz="1100" b="1" dirty="0">
                          <a:solidFill>
                            <a:schemeClr val="tx1"/>
                          </a:solidFill>
                          <a:effectLst/>
                          <a:latin typeface="+mn-lt"/>
                          <a:ea typeface="Calibri" panose="020F0502020204030204" pitchFamily="34" charset="0"/>
                        </a:rPr>
                        <a:t>Pathways of Care Delays </a:t>
                      </a:r>
                      <a:r>
                        <a:rPr lang="en-GB" sz="1100" b="0" dirty="0">
                          <a:solidFill>
                            <a:schemeClr val="tx1"/>
                          </a:solidFill>
                          <a:effectLst/>
                          <a:latin typeface="+mn-lt"/>
                          <a:ea typeface="Calibri" panose="020F0502020204030204" pitchFamily="34" charset="0"/>
                        </a:rPr>
                        <a:t>(POCD) action plan  [RPB]</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759539712"/>
                  </a:ext>
                </a:extLst>
              </a:tr>
              <a:tr h="37537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FF0000"/>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dirty="0"/>
                        <a:t>Optimise</a:t>
                      </a:r>
                      <a:r>
                        <a:rPr lang="en-GB" sz="1100" baseline="0" dirty="0"/>
                        <a:t> </a:t>
                      </a:r>
                      <a:r>
                        <a:rPr lang="en-GB" sz="1100" dirty="0"/>
                        <a:t>and centralise </a:t>
                      </a:r>
                      <a:r>
                        <a:rPr lang="en-GB" sz="1100" b="1" dirty="0"/>
                        <a:t>Integrated Discharge Hub</a:t>
                      </a:r>
                      <a:r>
                        <a:rPr lang="en-GB" sz="1100" dirty="0"/>
                        <a:t> (IDH):</a:t>
                      </a:r>
                      <a:r>
                        <a:rPr lang="en-GB" sz="1100" baseline="0" dirty="0"/>
                        <a:t> </a:t>
                      </a:r>
                      <a:r>
                        <a:rPr lang="en-GB" sz="1100" dirty="0"/>
                        <a:t>Review and implement agreed IDH</a:t>
                      </a:r>
                      <a:r>
                        <a:rPr lang="en-GB" sz="1100" baseline="0" dirty="0"/>
                        <a:t> model</a:t>
                      </a:r>
                      <a:endParaRPr lang="en-GB" sz="1100" dirty="0"/>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2187695247"/>
                  </a:ext>
                </a:extLst>
              </a:tr>
              <a:tr h="404781">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FF0000"/>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Evaluate</a:t>
                      </a:r>
                      <a:r>
                        <a:rPr lang="en-GB" sz="1100" b="0" baseline="0" dirty="0">
                          <a:solidFill>
                            <a:schemeClr val="tx1"/>
                          </a:solidFill>
                          <a:latin typeface="+mn-lt"/>
                          <a:cs typeface="Arial" panose="020B0604020202020204" pitchFamily="34" charset="0"/>
                        </a:rPr>
                        <a:t> </a:t>
                      </a:r>
                      <a:r>
                        <a:rPr lang="en-GB" sz="1100" b="0" dirty="0">
                          <a:solidFill>
                            <a:schemeClr val="tx1"/>
                          </a:solidFill>
                          <a:latin typeface="+mn-lt"/>
                          <a:cs typeface="Arial" panose="020B0604020202020204" pitchFamily="34" charset="0"/>
                        </a:rPr>
                        <a:t>current Home First </a:t>
                      </a:r>
                      <a:r>
                        <a:rPr lang="en-GB" sz="1100" dirty="0">
                          <a:solidFill>
                            <a:schemeClr val="tx1"/>
                          </a:solidFill>
                          <a:latin typeface="+mn-lt"/>
                          <a:cs typeface="Arial" panose="020B0604020202020204" pitchFamily="34" charset="0"/>
                        </a:rPr>
                        <a:t>discharge support and subsequent agreement/ development of future </a:t>
                      </a:r>
                      <a:r>
                        <a:rPr lang="en-GB" sz="1100" b="1" dirty="0">
                          <a:solidFill>
                            <a:schemeClr val="tx1"/>
                          </a:solidFill>
                          <a:latin typeface="+mn-lt"/>
                          <a:cs typeface="Arial" panose="020B0604020202020204" pitchFamily="34" charset="0"/>
                        </a:rPr>
                        <a:t>intermediate bed provision</a:t>
                      </a:r>
                      <a:r>
                        <a:rPr lang="en-GB" sz="1100" b="0" dirty="0">
                          <a:solidFill>
                            <a:schemeClr val="tx1"/>
                          </a:solidFill>
                          <a:latin typeface="+mn-lt"/>
                          <a:cs typeface="Arial" panose="020B0604020202020204" pitchFamily="34" charset="0"/>
                        </a:rPr>
                        <a:t>,</a:t>
                      </a:r>
                      <a:r>
                        <a:rPr lang="en-GB" sz="1100" b="0" baseline="0" dirty="0">
                          <a:solidFill>
                            <a:schemeClr val="tx1"/>
                          </a:solidFill>
                          <a:latin typeface="+mn-lt"/>
                          <a:cs typeface="Arial" panose="020B0604020202020204" pitchFamily="34" charset="0"/>
                        </a:rPr>
                        <a:t> this includes </a:t>
                      </a:r>
                      <a:r>
                        <a:rPr lang="en-GB" sz="1100" dirty="0">
                          <a:solidFill>
                            <a:schemeClr val="tx1"/>
                          </a:solidFill>
                          <a:latin typeface="+mn-lt"/>
                          <a:cs typeface="Arial" panose="020B0604020202020204" pitchFamily="34" charset="0"/>
                        </a:rPr>
                        <a:t>ongoing provision of </a:t>
                      </a:r>
                      <a:r>
                        <a:rPr lang="en-GB" sz="1100" b="1" dirty="0" err="1">
                          <a:solidFill>
                            <a:schemeClr val="tx1"/>
                          </a:solidFill>
                          <a:latin typeface="+mn-lt"/>
                          <a:cs typeface="Arial" panose="020B0604020202020204" pitchFamily="34" charset="0"/>
                        </a:rPr>
                        <a:t>Bonymaen</a:t>
                      </a:r>
                      <a:r>
                        <a:rPr lang="en-GB" sz="1100" b="1" dirty="0">
                          <a:solidFill>
                            <a:schemeClr val="tx1"/>
                          </a:solidFill>
                          <a:latin typeface="+mn-lt"/>
                          <a:cs typeface="Arial" panose="020B0604020202020204" pitchFamily="34" charset="0"/>
                        </a:rPr>
                        <a:t> beds</a:t>
                      </a:r>
                      <a:r>
                        <a:rPr lang="en-GB" sz="1100" b="1" baseline="0" dirty="0">
                          <a:solidFill>
                            <a:schemeClr val="tx1"/>
                          </a:solidFill>
                          <a:latin typeface="+mn-lt"/>
                          <a:cs typeface="Arial" panose="020B0604020202020204" pitchFamily="34" charset="0"/>
                        </a:rPr>
                        <a:t> </a:t>
                      </a:r>
                      <a:r>
                        <a:rPr lang="en-GB" sz="1100" baseline="0" dirty="0">
                          <a:solidFill>
                            <a:schemeClr val="tx1"/>
                          </a:solidFill>
                          <a:latin typeface="+mn-lt"/>
                          <a:cs typeface="Arial" panose="020B0604020202020204" pitchFamily="34" charset="0"/>
                        </a:rPr>
                        <a:t>[RPB]</a:t>
                      </a:r>
                      <a:endParaRPr lang="en-GB" sz="1100" dirty="0">
                        <a:solidFill>
                          <a:schemeClr val="tx1"/>
                        </a:solidFill>
                        <a:latin typeface="+mn-lt"/>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303972538"/>
                  </a:ext>
                </a:extLst>
              </a:tr>
              <a:tr h="404781">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1" dirty="0">
                        <a:solidFill>
                          <a:schemeClr val="tx1"/>
                        </a:solidFill>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dirty="0">
                          <a:solidFill>
                            <a:schemeClr val="tx1"/>
                          </a:solidFill>
                          <a:latin typeface="+mn-lt"/>
                          <a:cs typeface="Arial" panose="020B0604020202020204" pitchFamily="34" charset="0"/>
                        </a:rPr>
                        <a:t>Provide</a:t>
                      </a:r>
                      <a:r>
                        <a:rPr lang="en-GB" sz="1100" baseline="0" dirty="0">
                          <a:solidFill>
                            <a:schemeClr val="tx1"/>
                          </a:solidFill>
                          <a:latin typeface="+mn-lt"/>
                          <a:cs typeface="Arial" panose="020B0604020202020204" pitchFamily="34" charset="0"/>
                        </a:rPr>
                        <a:t> </a:t>
                      </a:r>
                      <a:r>
                        <a:rPr lang="en-GB" sz="1100" dirty="0">
                          <a:solidFill>
                            <a:schemeClr val="tx1"/>
                          </a:solidFill>
                          <a:latin typeface="+mn-lt"/>
                          <a:cs typeface="Arial" panose="020B0604020202020204" pitchFamily="34" charset="0"/>
                        </a:rPr>
                        <a:t>additional </a:t>
                      </a:r>
                      <a:r>
                        <a:rPr lang="en-GB" sz="1100" b="1" dirty="0">
                          <a:solidFill>
                            <a:schemeClr val="tx1"/>
                          </a:solidFill>
                          <a:latin typeface="+mn-lt"/>
                          <a:cs typeface="Arial" panose="020B0604020202020204" pitchFamily="34" charset="0"/>
                        </a:rPr>
                        <a:t>EMI beds </a:t>
                      </a:r>
                      <a:r>
                        <a:rPr lang="en-GB" sz="1100" dirty="0">
                          <a:solidFill>
                            <a:schemeClr val="tx1"/>
                          </a:solidFill>
                          <a:latin typeface="+mn-lt"/>
                          <a:cs typeface="Arial" panose="020B0604020202020204" pitchFamily="34" charset="0"/>
                        </a:rPr>
                        <a:t>[RPB</a:t>
                      </a:r>
                      <a:r>
                        <a:rPr lang="en-GB" sz="1100" baseline="0" dirty="0">
                          <a:solidFill>
                            <a:schemeClr val="tx1"/>
                          </a:solidFill>
                          <a:latin typeface="+mn-lt"/>
                          <a:cs typeface="Arial" panose="020B0604020202020204" pitchFamily="34" charset="0"/>
                        </a:rPr>
                        <a:t>]</a:t>
                      </a:r>
                      <a:endParaRPr lang="en-GB" sz="1100" dirty="0">
                        <a:solidFill>
                          <a:schemeClr val="tx1"/>
                        </a:solidFill>
                        <a:latin typeface="+mn-lt"/>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2172085973"/>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p:txBody>
          <a:bodyPr/>
          <a:lstStyle/>
          <a:p>
            <a:fld id="{2FC4BBEA-D2AF-4620-ADEB-12EADF4A9185}" type="slidenum">
              <a:rPr lang="en-GB" smtClean="0">
                <a:solidFill>
                  <a:schemeClr val="bg1">
                    <a:lumMod val="75000"/>
                  </a:schemeClr>
                </a:solidFill>
              </a:rPr>
              <a:t>27</a:t>
            </a:fld>
            <a:endParaRPr lang="en-GB" dirty="0">
              <a:solidFill>
                <a:schemeClr val="bg1">
                  <a:lumMod val="75000"/>
                </a:schemeClr>
              </a:solidFill>
            </a:endParaRPr>
          </a:p>
        </p:txBody>
      </p:sp>
      <p:sp>
        <p:nvSpPr>
          <p:cNvPr id="4" name="Rectangle 3">
            <a:extLst>
              <a:ext uri="{FF2B5EF4-FFF2-40B4-BE49-F238E27FC236}">
                <a16:creationId xmlns:a16="http://schemas.microsoft.com/office/drawing/2014/main" id="{F3C39241-2014-E4A7-F479-4380452BB380}"/>
              </a:ext>
            </a:extLst>
          </p:cNvPr>
          <p:cNvSpPr/>
          <p:nvPr/>
        </p:nvSpPr>
        <p:spPr>
          <a:xfrm>
            <a:off x="136854" y="4130228"/>
            <a:ext cx="1300356" cy="261610"/>
          </a:xfrm>
          <a:prstGeom prst="rect">
            <a:avLst/>
          </a:prstGeom>
        </p:spPr>
        <p:txBody>
          <a:bodyPr wrap="none">
            <a:spAutoFit/>
          </a:bodyPr>
          <a:lstStyle/>
          <a:p>
            <a:pPr lvl="0" algn="just">
              <a:defRPr/>
            </a:pPr>
            <a:r>
              <a:rPr lang="en-GB" sz="1100" b="1" dirty="0">
                <a:solidFill>
                  <a:srgbClr val="1F355E"/>
                </a:solidFill>
                <a:latin typeface="Arial Black" panose="020B0A04020102020204" pitchFamily="34" charset="0"/>
                <a:cs typeface="Arial" panose="020B0604020202020204" pitchFamily="34" charset="0"/>
              </a:rPr>
              <a:t>2025/26 -26/27</a:t>
            </a:r>
          </a:p>
        </p:txBody>
      </p:sp>
      <p:graphicFrame>
        <p:nvGraphicFramePr>
          <p:cNvPr id="7" name="Table 6">
            <a:extLst>
              <a:ext uri="{FF2B5EF4-FFF2-40B4-BE49-F238E27FC236}">
                <a16:creationId xmlns:a16="http://schemas.microsoft.com/office/drawing/2014/main" id="{4F51AAC6-3E1F-15A8-0259-FC758CC309D2}"/>
              </a:ext>
            </a:extLst>
          </p:cNvPr>
          <p:cNvGraphicFramePr>
            <a:graphicFrameLocks noGrp="1"/>
          </p:cNvGraphicFramePr>
          <p:nvPr>
            <p:extLst>
              <p:ext uri="{D42A27DB-BD31-4B8C-83A1-F6EECF244321}">
                <p14:modId xmlns:p14="http://schemas.microsoft.com/office/powerpoint/2010/main" val="1201042663"/>
              </p:ext>
            </p:extLst>
          </p:nvPr>
        </p:nvGraphicFramePr>
        <p:xfrm>
          <a:off x="244735" y="4524963"/>
          <a:ext cx="11529254" cy="1237080"/>
        </p:xfrm>
        <a:graphic>
          <a:graphicData uri="http://schemas.openxmlformats.org/drawingml/2006/table">
            <a:tbl>
              <a:tblPr firstRow="1" bandRow="1">
                <a:tableStyleId>{3B4B98B0-60AC-42C2-AFA5-B58CD77FA1E5}</a:tableStyleId>
              </a:tblPr>
              <a:tblGrid>
                <a:gridCol w="2357727">
                  <a:extLst>
                    <a:ext uri="{9D8B030D-6E8A-4147-A177-3AD203B41FA5}">
                      <a16:colId xmlns:a16="http://schemas.microsoft.com/office/drawing/2014/main" val="3823515313"/>
                    </a:ext>
                  </a:extLst>
                </a:gridCol>
                <a:gridCol w="9171527">
                  <a:extLst>
                    <a:ext uri="{9D8B030D-6E8A-4147-A177-3AD203B41FA5}">
                      <a16:colId xmlns:a16="http://schemas.microsoft.com/office/drawing/2014/main" val="1309061772"/>
                    </a:ext>
                  </a:extLst>
                </a:gridCol>
              </a:tblGrid>
              <a:tr h="216000">
                <a:tc>
                  <a:txBody>
                    <a:bodyPr/>
                    <a:lstStyle/>
                    <a:p>
                      <a:r>
                        <a:rPr lang="en-GB" sz="800" dirty="0">
                          <a:solidFill>
                            <a:schemeClr val="tx1"/>
                          </a:solidFill>
                          <a:latin typeface="+mn-lt"/>
                          <a:cs typeface="Arial" panose="020B0604020202020204" pitchFamily="34" charset="0"/>
                        </a:rPr>
                        <a:t>Year 1 Planning: Goal</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n-GB" sz="800" b="1" i="0" kern="1200" dirty="0">
                          <a:solidFill>
                            <a:schemeClr val="tx1"/>
                          </a:solidFill>
                          <a:effectLst/>
                          <a:latin typeface="+mn-lt"/>
                          <a:ea typeface="+mn-ea"/>
                          <a:cs typeface="+mn-cs"/>
                        </a:rPr>
                        <a:t>Year 1 Planning:</a:t>
                      </a:r>
                      <a:r>
                        <a:rPr lang="en-GB" sz="800" b="1" i="0" kern="1200" baseline="0" dirty="0">
                          <a:solidFill>
                            <a:schemeClr val="tx1"/>
                          </a:solidFill>
                          <a:effectLst/>
                          <a:latin typeface="+mn-lt"/>
                          <a:ea typeface="+mn-ea"/>
                          <a:cs typeface="+mn-cs"/>
                        </a:rPr>
                        <a:t> Method</a:t>
                      </a:r>
                      <a:endParaRPr lang="en-GB" sz="800" b="1" i="0" kern="1200" dirty="0">
                        <a:solidFill>
                          <a:schemeClr val="tx1"/>
                        </a:solidFill>
                        <a:effectLst/>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161280883"/>
                  </a:ext>
                </a:extLst>
              </a:tr>
              <a:tr h="246830">
                <a:tc>
                  <a:txBody>
                    <a:bodyPr/>
                    <a:lstStyle/>
                    <a:p>
                      <a:r>
                        <a:rPr lang="en-GB" sz="1100" dirty="0">
                          <a:solidFill>
                            <a:schemeClr val="tx1"/>
                          </a:solidFill>
                          <a:latin typeface="+mn-lt"/>
                          <a:cs typeface="Arial" panose="020B0604020202020204" pitchFamily="34" charset="0"/>
                        </a:rPr>
                        <a:t>Review of Trauma Services (note</a:t>
                      </a:r>
                      <a:r>
                        <a:rPr lang="en-GB" sz="1100" baseline="0" dirty="0">
                          <a:solidFill>
                            <a:schemeClr val="tx1"/>
                          </a:solidFill>
                          <a:latin typeface="+mn-lt"/>
                          <a:cs typeface="Arial" panose="020B0604020202020204" pitchFamily="34" charset="0"/>
                        </a:rPr>
                        <a:t> this is not delivered by UEC 6 Goals)</a:t>
                      </a:r>
                      <a:endParaRPr lang="en-GB" sz="1100" dirty="0">
                        <a:solidFill>
                          <a:schemeClr val="tx1"/>
                        </a:solidFill>
                        <a:latin typeface="+mn-lt"/>
                        <a:cs typeface="Arial" panose="020B0604020202020204" pitchFamily="34" charset="0"/>
                      </a:endParaRP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n-GB" sz="1100" b="0" i="0" kern="1200" dirty="0">
                          <a:solidFill>
                            <a:schemeClr val="tx1"/>
                          </a:solidFill>
                          <a:effectLst/>
                          <a:latin typeface="+mn-lt"/>
                          <a:ea typeface="+mn-ea"/>
                          <a:cs typeface="+mn-cs"/>
                        </a:rPr>
                        <a:t>Undertake demand and capacity</a:t>
                      </a:r>
                      <a:r>
                        <a:rPr lang="en-GB" sz="1100" b="0" i="0" kern="1200" baseline="0" dirty="0">
                          <a:solidFill>
                            <a:schemeClr val="tx1"/>
                          </a:solidFill>
                          <a:effectLst/>
                          <a:latin typeface="+mn-lt"/>
                          <a:ea typeface="+mn-ea"/>
                          <a:cs typeface="+mn-cs"/>
                        </a:rPr>
                        <a:t> review of Trauma Services</a:t>
                      </a:r>
                      <a:endParaRPr lang="en-GB" sz="1100" b="0" i="0" kern="1200" dirty="0">
                        <a:solidFill>
                          <a:schemeClr val="tx1"/>
                        </a:solidFill>
                        <a:effectLst/>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164421417"/>
                  </a:ext>
                </a:extLst>
              </a:tr>
              <a:tr h="216000">
                <a:tc>
                  <a:txBody>
                    <a:bodyPr/>
                    <a:lstStyle/>
                    <a:p>
                      <a:r>
                        <a:rPr lang="en-GB" sz="1100" dirty="0">
                          <a:solidFill>
                            <a:schemeClr val="tx1"/>
                          </a:solidFill>
                          <a:latin typeface="+mn-lt"/>
                          <a:cs typeface="Arial" panose="020B0604020202020204" pitchFamily="34" charset="0"/>
                        </a:rPr>
                        <a:t>Create a Mental Health A and E in conjunction with mental health division</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n-GB" sz="1100" b="0" i="0" kern="1200" dirty="0">
                          <a:solidFill>
                            <a:schemeClr val="tx1"/>
                          </a:solidFill>
                          <a:effectLst/>
                          <a:latin typeface="+mn-lt"/>
                          <a:ea typeface="+mn-ea"/>
                          <a:cs typeface="+mn-cs"/>
                        </a:rPr>
                        <a:t>Develop options for a tailor-made environment to reduce risk of absconding</a:t>
                      </a:r>
                    </a:p>
                  </a:txBody>
                  <a:tcPr marL="36000" marR="9525" marT="9525"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004157077"/>
                  </a:ext>
                </a:extLst>
              </a:tr>
            </a:tbl>
          </a:graphicData>
        </a:graphic>
      </p:graphicFrame>
    </p:spTree>
    <p:extLst>
      <p:ext uri="{BB962C8B-B14F-4D97-AF65-F5344CB8AC3E}">
        <p14:creationId xmlns:p14="http://schemas.microsoft.com/office/powerpoint/2010/main" val="32203244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One Bay Way Pathways – Vision</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3" name="Title 1">
            <a:extLst>
              <a:ext uri="{FF2B5EF4-FFF2-40B4-BE49-F238E27FC236}">
                <a16:creationId xmlns:a16="http://schemas.microsoft.com/office/drawing/2014/main" id="{48A39DE6-50CB-57B2-B2E4-6D442DEA95CE}"/>
              </a:ext>
            </a:extLst>
          </p:cNvPr>
          <p:cNvSpPr txBox="1">
            <a:spLocks/>
          </p:cNvSpPr>
          <p:nvPr/>
        </p:nvSpPr>
        <p:spPr>
          <a:xfrm>
            <a:off x="221839" y="626909"/>
            <a:ext cx="11718342" cy="69236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GB" sz="1200" dirty="0">
                <a:latin typeface="+mn-lt"/>
              </a:rPr>
              <a:t>The One Bay Way (OBW) for Pathways launched in June 2023, with the aim of rebalancing resources between secondary and primary care via the redesign of clinical pathways through the adoption of a consistent approach to pathway and process mapping, allocating resources more effectively and ultimately to enable the release of approximately 20% of resources across secondary and primary care. The goal is to support the Health Board becoming a High-Quality Organisation with the focus on preventative and early intervention initiatives to deliver large scale and lasting change.</a:t>
            </a:r>
          </a:p>
        </p:txBody>
      </p:sp>
      <p:sp>
        <p:nvSpPr>
          <p:cNvPr id="5" name="TextBox 4">
            <a:extLst>
              <a:ext uri="{FF2B5EF4-FFF2-40B4-BE49-F238E27FC236}">
                <a16:creationId xmlns:a16="http://schemas.microsoft.com/office/drawing/2014/main" id="{3D0B3E6E-7559-88F8-4954-EC5BCF532467}"/>
              </a:ext>
            </a:extLst>
          </p:cNvPr>
          <p:cNvSpPr txBox="1"/>
          <p:nvPr/>
        </p:nvSpPr>
        <p:spPr>
          <a:xfrm>
            <a:off x="6498259" y="1315952"/>
            <a:ext cx="5441922" cy="5278368"/>
          </a:xfrm>
          <a:prstGeom prst="rect">
            <a:avLst/>
          </a:prstGeom>
          <a:noFill/>
        </p:spPr>
        <p:txBody>
          <a:bodyPr wrap="square" rtlCol="0">
            <a:spAutoFit/>
          </a:bodyPr>
          <a:lstStyle/>
          <a:p>
            <a:r>
              <a:rPr lang="en-GB" sz="1100" b="1" dirty="0">
                <a:solidFill>
                  <a:srgbClr val="1F355E"/>
                </a:solidFill>
                <a:latin typeface="Arial Black" panose="020B0A04020102020204" pitchFamily="34" charset="0"/>
                <a:cs typeface="Arial" panose="020B0604020202020204" pitchFamily="34" charset="0"/>
              </a:rPr>
              <a:t>Approach</a:t>
            </a:r>
          </a:p>
          <a:p>
            <a:pPr algn="just">
              <a:spcAft>
                <a:spcPts val="600"/>
              </a:spcAft>
            </a:pPr>
            <a:r>
              <a:rPr lang="en-GB" sz="1200" dirty="0"/>
              <a:t>The One Bay Way Clinical Alliances focus on remodelling chronic condition pathways within Diabetes, Cardiology, Respiratory, Frailty and MSK. The five pathways addressed will explore and redesign which elements of care can be provided outside of the acute setting to enable a positive shift in service delivery, patient involvement and resources.  </a:t>
            </a:r>
          </a:p>
          <a:p>
            <a:pPr algn="just">
              <a:spcAft>
                <a:spcPts val="600"/>
              </a:spcAft>
            </a:pPr>
            <a:r>
              <a:rPr lang="en-GB" sz="1200" dirty="0"/>
              <a:t>The five specialty areas involve complex pathways that potentially cover a patient’s lifetime. We want to use a standardised approach to pathway redesign to make sure we can drive change at the preventative and early intervention stages, giving us an opportunity to address key issues, early on,  which will contribute to the overall betterment of patient experience and treatment.</a:t>
            </a:r>
          </a:p>
          <a:p>
            <a:pPr algn="just">
              <a:spcAft>
                <a:spcPts val="600"/>
              </a:spcAft>
            </a:pPr>
            <a:r>
              <a:rPr lang="en-GB" sz="1200" dirty="0"/>
              <a:t>The Clinical Alliances are supported by a “Pit Stop” team, which brings together specialist expertise from digital, business intelligence, finance, workforce, estates, medicines management and quality.  This team can deliver the expert support needed to move the pathways forward and ensure that all key components and steps have been taken to help the implementation run smoothly.</a:t>
            </a:r>
          </a:p>
          <a:p>
            <a:endParaRPr lang="en-GB" sz="1200" b="1" dirty="0"/>
          </a:p>
          <a:p>
            <a:r>
              <a:rPr lang="en-GB" sz="1100" b="1" dirty="0">
                <a:solidFill>
                  <a:srgbClr val="1F355E"/>
                </a:solidFill>
                <a:latin typeface="Arial Black" panose="020B0A04020102020204" pitchFamily="34" charset="0"/>
                <a:cs typeface="Arial" panose="020B0604020202020204" pitchFamily="34" charset="0"/>
              </a:rPr>
              <a:t>Value Based Health Care </a:t>
            </a:r>
          </a:p>
          <a:p>
            <a:pPr algn="just">
              <a:spcAft>
                <a:spcPts val="600"/>
              </a:spcAft>
            </a:pPr>
            <a:r>
              <a:rPr lang="en-GB" sz="1200" dirty="0"/>
              <a:t>As well as the One Bay Way programme of work Value Based Healthcare (VBHC) approaches will continue to be embedded including implementation of pathway improvements in Heart Failure, Atrial Fibrillation, Prehabilitation in Cancer, Prehabilitation in MSK and the Long Covid programme of work (</a:t>
            </a:r>
            <a:r>
              <a:rPr lang="en-GB" sz="1200" dirty="0" err="1"/>
              <a:t>Adferiad</a:t>
            </a:r>
            <a:r>
              <a:rPr lang="en-GB" sz="1200" dirty="0"/>
              <a:t>).</a:t>
            </a:r>
          </a:p>
          <a:p>
            <a:pPr algn="just">
              <a:spcAft>
                <a:spcPts val="600"/>
              </a:spcAft>
            </a:pPr>
            <a:r>
              <a:rPr lang="en-GB" sz="1200" dirty="0"/>
              <a:t>VBHC will also work alongside services to expand and embed of the use of Patient reported outcome measures (PROMs) and Patient-reported experience measures (PREMs).</a:t>
            </a:r>
          </a:p>
          <a:p>
            <a:endParaRPr lang="en-GB" sz="1200" b="1" dirty="0"/>
          </a:p>
        </p:txBody>
      </p:sp>
      <p:pic>
        <p:nvPicPr>
          <p:cNvPr id="19" name="Picture 18">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grpSp>
        <p:nvGrpSpPr>
          <p:cNvPr id="125" name="Group 124"/>
          <p:cNvGrpSpPr/>
          <p:nvPr/>
        </p:nvGrpSpPr>
        <p:grpSpPr>
          <a:xfrm>
            <a:off x="248400" y="1368282"/>
            <a:ext cx="6005118" cy="5352725"/>
            <a:chOff x="5864992" y="1312133"/>
            <a:chExt cx="6005118" cy="5352725"/>
          </a:xfrm>
        </p:grpSpPr>
        <p:grpSp>
          <p:nvGrpSpPr>
            <p:cNvPr id="121" name="Group 120"/>
            <p:cNvGrpSpPr/>
            <p:nvPr/>
          </p:nvGrpSpPr>
          <p:grpSpPr>
            <a:xfrm>
              <a:off x="8055839" y="1338542"/>
              <a:ext cx="3790093" cy="5315102"/>
              <a:chOff x="8055839" y="1338542"/>
              <a:chExt cx="3790093" cy="5315102"/>
            </a:xfrm>
          </p:grpSpPr>
          <p:sp>
            <p:nvSpPr>
              <p:cNvPr id="118" name="Rectangle 117"/>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Rectangle 112"/>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Rectangle 114"/>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Rectangle 115"/>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Rectangle 116"/>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2" name="Group 121"/>
            <p:cNvGrpSpPr/>
            <p:nvPr/>
          </p:nvGrpSpPr>
          <p:grpSpPr>
            <a:xfrm>
              <a:off x="5913664" y="1338542"/>
              <a:ext cx="2511906" cy="5307705"/>
              <a:chOff x="5913664" y="1338542"/>
              <a:chExt cx="2511906" cy="5307705"/>
            </a:xfrm>
          </p:grpSpPr>
          <p:sp>
            <p:nvSpPr>
              <p:cNvPr id="96" name="Freeform 95"/>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4" name="Freeform 93"/>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Freeform 88"/>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Freeform 90"/>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Freeform 91"/>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Freeform 92"/>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Freeform 89"/>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1" name="Rectangle 70"/>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97" name="Rectangle 96"/>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98" name="Rectangle 97"/>
            <p:cNvSpPr/>
            <p:nvPr/>
          </p:nvSpPr>
          <p:spPr>
            <a:xfrm>
              <a:off x="8352910" y="3274581"/>
              <a:ext cx="3517200" cy="54938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rPr>
                <a:t>Condition specific </a:t>
              </a:r>
              <a:r>
                <a:rPr lang="en-GB" sz="1100" kern="0" dirty="0">
                  <a:ea typeface="Calibri" panose="020F0502020204030204" pitchFamily="34" charset="0"/>
                  <a:cs typeface="Times New Roman"/>
                </a:rPr>
                <a:t>evidence based; clinical guidelines are used to proactively manage </a:t>
              </a:r>
              <a:r>
                <a:rPr lang="en-GB" sz="1100" kern="0" dirty="0">
                  <a:ea typeface="Calibri" panose="020F0502020204030204" pitchFamily="34" charset="0"/>
                </a:rPr>
                <a:t>People’s chronic conditions via coordinated continuity of care which minimises harm</a:t>
              </a:r>
              <a:endParaRPr lang="en-US" sz="1600" b="1" kern="0" dirty="0">
                <a:cs typeface="Arial" panose="020B0604020202020204" pitchFamily="34" charset="0"/>
              </a:endParaRPr>
            </a:p>
          </p:txBody>
        </p:sp>
        <p:sp>
          <p:nvSpPr>
            <p:cNvPr id="100" name="Rectangle 99"/>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101" name="Rectangle 100"/>
            <p:cNvSpPr/>
            <p:nvPr/>
          </p:nvSpPr>
          <p:spPr>
            <a:xfrm>
              <a:off x="8352910" y="4073038"/>
              <a:ext cx="3517200" cy="769441"/>
            </a:xfrm>
            <a:prstGeom prst="rect">
              <a:avLst/>
            </a:prstGeom>
          </p:spPr>
          <p:txBody>
            <a:bodyPr wrap="square">
              <a:spAutoFit/>
            </a:bodyPr>
            <a:lstStyle/>
            <a:p>
              <a:pPr lvl="0" algn="just"/>
              <a:r>
                <a:rPr lang="en-GB" sz="1100" kern="0" dirty="0">
                  <a:ea typeface="Calibri" panose="020F0502020204030204" pitchFamily="34" charset="0"/>
                </a:rPr>
                <a:t>People receive the appropriate level of coordinated care in the right place, by the right person to manage their condition(s). When people are in need of escalated levels of care it is provided in a seamless and integrated way. </a:t>
              </a:r>
              <a:endParaRPr lang="en-GB" sz="1100" dirty="0">
                <a:cs typeface="Arial" panose="020B0604020202020204" pitchFamily="34" charset="0"/>
              </a:endParaRPr>
            </a:p>
          </p:txBody>
        </p:sp>
        <p:sp>
          <p:nvSpPr>
            <p:cNvPr id="102" name="Rectangle 101"/>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103" name="Rectangle 102"/>
            <p:cNvSpPr/>
            <p:nvPr/>
          </p:nvSpPr>
          <p:spPr>
            <a:xfrm>
              <a:off x="8352910" y="4997486"/>
              <a:ext cx="3517200" cy="70173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rPr>
                <a:t>People receive proactive care and support for their physical, emotional and mental wellbeing and health in addition to evidence based specialist treatment as required.</a:t>
              </a:r>
              <a:endParaRPr lang="en-US" sz="1100" b="1" kern="0" dirty="0"/>
            </a:p>
          </p:txBody>
        </p:sp>
        <p:sp>
          <p:nvSpPr>
            <p:cNvPr id="104" name="Rectangle 103"/>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105" name="Rectangle 104"/>
            <p:cNvSpPr/>
            <p:nvPr/>
          </p:nvSpPr>
          <p:spPr>
            <a:xfrm>
              <a:off x="8352910" y="2366336"/>
              <a:ext cx="3517200" cy="54938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rPr>
                <a:t>People’s care plans minimise unnecessary duplication of effort and resources, ensuring coordinated and seamless experience of care across pathways and systems. </a:t>
              </a:r>
              <a:endParaRPr lang="en-US" sz="1100" b="1" kern="0" dirty="0"/>
            </a:p>
          </p:txBody>
        </p:sp>
        <p:sp>
          <p:nvSpPr>
            <p:cNvPr id="106" name="Rectangle 105"/>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107" name="Rectangle 106"/>
            <p:cNvSpPr/>
            <p:nvPr/>
          </p:nvSpPr>
          <p:spPr>
            <a:xfrm>
              <a:off x="8352910" y="1312133"/>
              <a:ext cx="3517200" cy="854080"/>
            </a:xfrm>
            <a:prstGeom prst="rect">
              <a:avLst/>
            </a:prstGeom>
          </p:spPr>
          <p:txBody>
            <a:bodyPr wrap="square">
              <a:spAutoFit/>
            </a:bodyPr>
            <a:lstStyle/>
            <a:p>
              <a:pPr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Ensure equitable access to services for those with protected characteristics (as described in the Equality Act 2010) and provision of information and services when needed in a format that is accessible, including consideration of both Welsh and other language needs</a:t>
              </a:r>
              <a:endParaRPr lang="en-GB" sz="1100" dirty="0">
                <a:cs typeface="Arial" panose="020B0604020202020204" pitchFamily="34" charset="0"/>
              </a:endParaRPr>
            </a:p>
          </p:txBody>
        </p:sp>
        <p:sp>
          <p:nvSpPr>
            <p:cNvPr id="108" name="Rectangle 107"/>
            <p:cNvSpPr/>
            <p:nvPr/>
          </p:nvSpPr>
          <p:spPr>
            <a:xfrm>
              <a:off x="5864992" y="3534428"/>
              <a:ext cx="1875681" cy="923330"/>
            </a:xfrm>
            <a:prstGeom prst="rect">
              <a:avLst/>
            </a:prstGeom>
          </p:spPr>
          <p:txBody>
            <a:bodyPr wrap="square">
              <a:spAutoFit/>
            </a:bodyPr>
            <a:lstStyle/>
            <a:p>
              <a:pPr lvl="0" algn="ctr"/>
              <a:r>
                <a:rPr lang="en-GB" b="1" dirty="0">
                  <a:solidFill>
                    <a:schemeClr val="bg1"/>
                  </a:solidFill>
                  <a:latin typeface="Arial Black" panose="020B0A04020102020204" pitchFamily="34" charset="0"/>
                </a:rPr>
                <a:t>One Bay Way Pathways (OBW)</a:t>
              </a:r>
            </a:p>
          </p:txBody>
        </p:sp>
        <p:sp>
          <p:nvSpPr>
            <p:cNvPr id="43" name="Rectangle 42"/>
            <p:cNvSpPr/>
            <p:nvPr/>
          </p:nvSpPr>
          <p:spPr>
            <a:xfrm>
              <a:off x="8352910" y="5895417"/>
              <a:ext cx="3517200" cy="769441"/>
            </a:xfrm>
            <a:prstGeom prst="rect">
              <a:avLst/>
            </a:prstGeom>
          </p:spPr>
          <p:txBody>
            <a:bodyPr wrap="square">
              <a:spAutoFit/>
            </a:bodyPr>
            <a:lstStyle/>
            <a:p>
              <a:pPr marL="6350" indent="-6350" algn="just">
                <a:spcAft>
                  <a:spcPts val="65"/>
                </a:spcAft>
              </a:pPr>
              <a:r>
                <a:rPr lang="en-GB" sz="1100" dirty="0">
                  <a:ea typeface="Calibri" panose="020F0502020204030204" pitchFamily="34" charset="0"/>
                  <a:cs typeface="Arial" panose="020B0604020202020204" pitchFamily="34" charset="0"/>
                </a:rPr>
                <a:t>People are provided with the necessary tools and resources to manage their conditions, or multi-morbidities</a:t>
              </a:r>
              <a:r>
                <a:rPr lang="en-GB" sz="1100" b="1" dirty="0">
                  <a:ea typeface="Calibri" panose="020F0502020204030204" pitchFamily="34" charset="0"/>
                  <a:cs typeface="Arial" panose="020B0604020202020204" pitchFamily="34" charset="0"/>
                </a:rPr>
                <a:t>,</a:t>
              </a:r>
              <a:r>
                <a:rPr lang="en-GB" sz="1100" dirty="0">
                  <a:ea typeface="Calibri" panose="020F0502020204030204" pitchFamily="34" charset="0"/>
                  <a:cs typeface="Arial" panose="020B0604020202020204" pitchFamily="34" charset="0"/>
                </a:rPr>
                <a:t> effectively and be involved in shared-decision making wherever appropriate. </a:t>
              </a:r>
              <a:endParaRPr lang="en-GB" sz="1100" dirty="0">
                <a:cs typeface="Arial" panose="020B0604020202020204" pitchFamily="34" charset="0"/>
              </a:endParaRPr>
            </a:p>
          </p:txBody>
        </p:sp>
      </p:grpSp>
      <p:sp>
        <p:nvSpPr>
          <p:cNvPr id="6" name="Slide Number Placeholder 5"/>
          <p:cNvSpPr>
            <a:spLocks noGrp="1"/>
          </p:cNvSpPr>
          <p:nvPr>
            <p:ph type="sldNum" sz="quarter" idx="12"/>
          </p:nvPr>
        </p:nvSpPr>
        <p:spPr>
          <a:xfrm>
            <a:off x="8732425" y="6238962"/>
            <a:ext cx="3207756" cy="429961"/>
          </a:xfrm>
        </p:spPr>
        <p:txBody>
          <a:bodyPr/>
          <a:lstStyle/>
          <a:p>
            <a:fld id="{2FC4BBEA-D2AF-4620-ADEB-12EADF4A9185}" type="slidenum">
              <a:rPr lang="en-GB" smtClean="0">
                <a:solidFill>
                  <a:schemeClr val="bg1">
                    <a:lumMod val="75000"/>
                  </a:schemeClr>
                </a:solidFill>
              </a:rPr>
              <a:t>28</a:t>
            </a:fld>
            <a:endParaRPr lang="en-GB" dirty="0">
              <a:solidFill>
                <a:schemeClr val="bg1">
                  <a:lumMod val="75000"/>
                </a:schemeClr>
              </a:solidFill>
            </a:endParaRPr>
          </a:p>
        </p:txBody>
      </p:sp>
    </p:spTree>
    <p:extLst>
      <p:ext uri="{BB962C8B-B14F-4D97-AF65-F5344CB8AC3E}">
        <p14:creationId xmlns:p14="http://schemas.microsoft.com/office/powerpoint/2010/main" val="14493539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Whole System Pathways - Goals and Methods </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3176657570"/>
              </p:ext>
            </p:extLst>
          </p:nvPr>
        </p:nvGraphicFramePr>
        <p:xfrm>
          <a:off x="248400" y="738166"/>
          <a:ext cx="11461418" cy="3977360"/>
        </p:xfrm>
        <a:graphic>
          <a:graphicData uri="http://schemas.openxmlformats.org/drawingml/2006/table">
            <a:tbl>
              <a:tblPr firstRow="1" bandRow="1">
                <a:tableStyleId>{3B4B98B0-60AC-42C2-AFA5-B58CD77FA1E5}</a:tableStyleId>
              </a:tblPr>
              <a:tblGrid>
                <a:gridCol w="229342">
                  <a:extLst>
                    <a:ext uri="{9D8B030D-6E8A-4147-A177-3AD203B41FA5}">
                      <a16:colId xmlns:a16="http://schemas.microsoft.com/office/drawing/2014/main" val="3731079003"/>
                    </a:ext>
                  </a:extLst>
                </a:gridCol>
                <a:gridCol w="2169766">
                  <a:extLst>
                    <a:ext uri="{9D8B030D-6E8A-4147-A177-3AD203B41FA5}">
                      <a16:colId xmlns:a16="http://schemas.microsoft.com/office/drawing/2014/main" val="2762889343"/>
                    </a:ext>
                  </a:extLst>
                </a:gridCol>
                <a:gridCol w="8054310">
                  <a:extLst>
                    <a:ext uri="{9D8B030D-6E8A-4147-A177-3AD203B41FA5}">
                      <a16:colId xmlns:a16="http://schemas.microsoft.com/office/drawing/2014/main" val="138679079"/>
                    </a:ext>
                  </a:extLst>
                </a:gridCol>
                <a:gridCol w="252000">
                  <a:extLst>
                    <a:ext uri="{9D8B030D-6E8A-4147-A177-3AD203B41FA5}">
                      <a16:colId xmlns:a16="http://schemas.microsoft.com/office/drawing/2014/main" val="1027663353"/>
                    </a:ext>
                  </a:extLst>
                </a:gridCol>
                <a:gridCol w="252000">
                  <a:extLst>
                    <a:ext uri="{9D8B030D-6E8A-4147-A177-3AD203B41FA5}">
                      <a16:colId xmlns:a16="http://schemas.microsoft.com/office/drawing/2014/main" val="294352246"/>
                    </a:ext>
                  </a:extLst>
                </a:gridCol>
                <a:gridCol w="252000">
                  <a:extLst>
                    <a:ext uri="{9D8B030D-6E8A-4147-A177-3AD203B41FA5}">
                      <a16:colId xmlns:a16="http://schemas.microsoft.com/office/drawing/2014/main" val="3505629763"/>
                    </a:ext>
                  </a:extLst>
                </a:gridCol>
                <a:gridCol w="252000">
                  <a:extLst>
                    <a:ext uri="{9D8B030D-6E8A-4147-A177-3AD203B41FA5}">
                      <a16:colId xmlns:a16="http://schemas.microsoft.com/office/drawing/2014/main" val="4157389710"/>
                    </a:ext>
                  </a:extLst>
                </a:gridCol>
              </a:tblGrid>
              <a:tr h="160075">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466902">
                <a:tc rowSpan="2">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1" baseline="0" dirty="0" err="1">
                          <a:solidFill>
                            <a:schemeClr val="tx1"/>
                          </a:solidFill>
                          <a:latin typeface="+mn-lt"/>
                        </a:rPr>
                        <a:t>Adferiad</a:t>
                      </a:r>
                      <a:r>
                        <a:rPr lang="en-GB" sz="1100" b="1" baseline="0" dirty="0">
                          <a:solidFill>
                            <a:schemeClr val="tx1"/>
                          </a:solidFill>
                          <a:latin typeface="+mn-lt"/>
                        </a:rPr>
                        <a:t> </a:t>
                      </a:r>
                      <a:r>
                        <a:rPr lang="en-GB" sz="1100" b="0" baseline="0" dirty="0">
                          <a:solidFill>
                            <a:schemeClr val="tx1"/>
                          </a:solidFill>
                          <a:latin typeface="+mn-lt"/>
                        </a:rPr>
                        <a:t>Programme / Long Covid Service Redesign</a:t>
                      </a:r>
                      <a:endParaRPr lang="en-GB" sz="1100" b="0" dirty="0">
                        <a:solidFill>
                          <a:schemeClr val="tx1"/>
                        </a:solidFill>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Pts val="1000"/>
                        <a:buFont typeface="Calibri" panose="020F0502020204030204" pitchFamily="34" charset="0"/>
                        <a:buNone/>
                        <a:tabLst/>
                        <a:defRPr/>
                      </a:pPr>
                      <a:r>
                        <a:rPr lang="en-GB" sz="1100" b="0" dirty="0"/>
                        <a:t>Develop </a:t>
                      </a:r>
                      <a:r>
                        <a:rPr lang="en-GB" sz="1100" b="1" dirty="0"/>
                        <a:t>MDT service </a:t>
                      </a:r>
                      <a:r>
                        <a:rPr lang="en-GB" sz="1100" b="0" dirty="0"/>
                        <a:t>designed to meet the needs of the population with Post Viral / Chronic Conditions via Well-being and Self-Management rehab programmes with pathways, PROMS, self-management  apps and GP webinars.</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13448705"/>
                  </a:ext>
                </a:extLst>
              </a:tr>
              <a:tr h="230907">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n-GB"/>
                    </a:p>
                  </a:txBody>
                  <a:tcPr/>
                </a:tc>
                <a:tc>
                  <a:txBody>
                    <a:bodyPr/>
                    <a:lstStyle/>
                    <a:p>
                      <a:pPr marL="0" marR="0" lvl="0" indent="0" algn="l" defTabSz="914400" rtl="0" eaLnBrk="1" fontAlgn="ctr" latinLnBrk="0" hangingPunct="1">
                        <a:lnSpc>
                          <a:spcPct val="100000"/>
                        </a:lnSpc>
                        <a:spcBef>
                          <a:spcPts val="0"/>
                        </a:spcBef>
                        <a:spcAft>
                          <a:spcPts val="0"/>
                        </a:spcAft>
                        <a:buClr>
                          <a:srgbClr val="000000"/>
                        </a:buClr>
                        <a:buSzPts val="1000"/>
                        <a:buFont typeface="Calibri" panose="020F0502020204030204" pitchFamily="34" charset="0"/>
                        <a:buNone/>
                        <a:tabLst/>
                        <a:defRPr/>
                      </a:pPr>
                      <a:r>
                        <a:rPr lang="en-GB" sz="1100" dirty="0"/>
                        <a:t>Develop </a:t>
                      </a:r>
                      <a:r>
                        <a:rPr lang="en-GB" sz="1100" b="1" dirty="0"/>
                        <a:t>Children and Young People MDT Service</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a:solidFill>
                            <a:schemeClr val="tx1"/>
                          </a:solidFill>
                          <a:latin typeface="+mn-lt"/>
                          <a:ea typeface="+mn-ea"/>
                          <a:cs typeface="+mn-cs"/>
                        </a:rPr>
                        <a:t>Q1</a:t>
                      </a: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521052953"/>
                  </a:ext>
                </a:extLst>
              </a:tr>
              <a:tr h="694008">
                <a:tc rowSpan="2">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rtl="0" eaLnBrk="1" fontAlgn="auto" latinLnBrk="0" hangingPunct="1">
                        <a:lnSpc>
                          <a:spcPct val="100000"/>
                        </a:lnSpc>
                        <a:spcBef>
                          <a:spcPts val="0"/>
                        </a:spcBef>
                        <a:spcAft>
                          <a:spcPts val="0"/>
                        </a:spcAft>
                        <a:buClrTx/>
                        <a:buSzTx/>
                        <a:buFontTx/>
                        <a:buNone/>
                      </a:pPr>
                      <a:r>
                        <a:rPr lang="en-GB" sz="1100" b="0" kern="1200" dirty="0">
                          <a:solidFill>
                            <a:schemeClr val="tx1"/>
                          </a:solidFill>
                          <a:latin typeface="+mn-lt"/>
                          <a:ea typeface="+mn-ea"/>
                          <a:cs typeface="+mn-cs"/>
                        </a:rPr>
                        <a:t>Develop</a:t>
                      </a:r>
                      <a:r>
                        <a:rPr lang="en-GB" sz="1100" b="0" kern="1200" baseline="0" dirty="0">
                          <a:solidFill>
                            <a:schemeClr val="tx1"/>
                          </a:solidFill>
                          <a:latin typeface="+mn-lt"/>
                          <a:ea typeface="+mn-ea"/>
                          <a:cs typeface="+mn-cs"/>
                        </a:rPr>
                        <a:t> </a:t>
                      </a:r>
                      <a:r>
                        <a:rPr lang="en-GB" sz="1100" b="1" kern="1200" dirty="0">
                          <a:solidFill>
                            <a:schemeClr val="tx1"/>
                          </a:solidFill>
                          <a:latin typeface="+mn-lt"/>
                          <a:ea typeface="+mn-ea"/>
                          <a:cs typeface="+mn-cs"/>
                        </a:rPr>
                        <a:t>AWWM pathway  </a:t>
                      </a:r>
                      <a:r>
                        <a:rPr lang="en-GB" sz="1100" b="0" kern="1200" dirty="0">
                          <a:solidFill>
                            <a:schemeClr val="tx1"/>
                          </a:solidFill>
                          <a:latin typeface="+mn-lt"/>
                          <a:ea typeface="+mn-ea"/>
                          <a:cs typeface="+mn-cs"/>
                        </a:rPr>
                        <a:t>&amp; service specifications for adults in line with Welsh Government requirements  &amp; Chairs objectives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dirty="0"/>
                        <a:t>Develop and implement year 1 priorities of the </a:t>
                      </a:r>
                      <a:r>
                        <a:rPr lang="en-GB" sz="1100" b="1" dirty="0"/>
                        <a:t>AWWMP (Healthy Weight Healthy Wales) delivery plan </a:t>
                      </a:r>
                      <a:r>
                        <a:rPr lang="en-GB" sz="1100" dirty="0"/>
                        <a:t>via Prevention</a:t>
                      </a:r>
                      <a:r>
                        <a:rPr lang="en-GB" sz="1100" baseline="0" dirty="0"/>
                        <a:t> and Early Years (P</a:t>
                      </a:r>
                      <a:r>
                        <a:rPr lang="en-GB" sz="1100" dirty="0"/>
                        <a:t>EY) funding with established entry points at levels 1-3, supported by agreed</a:t>
                      </a:r>
                      <a:r>
                        <a:rPr lang="en-GB" sz="1100" baseline="0" dirty="0"/>
                        <a:t> </a:t>
                      </a:r>
                      <a:r>
                        <a:rPr lang="en-GB" sz="1100" dirty="0"/>
                        <a:t>federated pathway and governance structure, reporting processes &amp; mechanisms across agreed service delivery groups. </a:t>
                      </a:r>
                      <a:endParaRPr lang="en-GB" sz="1100" b="0" dirty="0">
                        <a:solidFill>
                          <a:schemeClr val="tx1"/>
                        </a:solidFill>
                        <a:effectLst/>
                        <a:latin typeface="+mn-lt"/>
                        <a:ea typeface="Calibri" panose="020F050202020403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extLst>
                  <a:ext uri="{0D108BD9-81ED-4DB2-BD59-A6C34878D82A}">
                    <a16:rowId xmlns:a16="http://schemas.microsoft.com/office/drawing/2014/main" val="759539712"/>
                  </a:ext>
                </a:extLst>
              </a:tr>
              <a:tr h="599954">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endParaRPr lang="en-GB" sz="1100" b="0" kern="1200" dirty="0">
                        <a:solidFill>
                          <a:schemeClr val="tx1"/>
                        </a:solidFill>
                        <a:latin typeface="+mn-lt"/>
                        <a:ea typeface="+mn-ea"/>
                        <a:cs typeface="+mn-cs"/>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dirty="0"/>
                        <a:t>Develop robust evaluation measures (including data in line with National Minimum Dataset/PREMS/PROMS)of PEY funded activity to support </a:t>
                      </a:r>
                      <a:r>
                        <a:rPr lang="en-GB" sz="1100" b="1" dirty="0"/>
                        <a:t>AWWM business case</a:t>
                      </a:r>
                      <a:r>
                        <a:rPr lang="en-GB" sz="1100" dirty="0"/>
                        <a:t> for funding of service 25/26 onwards.</a:t>
                      </a:r>
                      <a:endParaRPr lang="en-US" sz="1100" dirty="0"/>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DC3E6">
                        <a:alpha val="70000"/>
                      </a:srgbClr>
                    </a:solidFill>
                  </a:tcPr>
                </a:tc>
                <a:extLst>
                  <a:ext uri="{0D108BD9-81ED-4DB2-BD59-A6C34878D82A}">
                    <a16:rowId xmlns:a16="http://schemas.microsoft.com/office/drawing/2014/main" val="2926258069"/>
                  </a:ext>
                </a:extLst>
              </a:tr>
              <a:tr h="404233">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dirty="0">
                          <a:solidFill>
                            <a:schemeClr val="tx1"/>
                          </a:solidFill>
                          <a:latin typeface="+mn-lt"/>
                          <a:ea typeface="+mn-ea"/>
                          <a:cs typeface="+mn-cs"/>
                        </a:rPr>
                        <a:t>Develop</a:t>
                      </a:r>
                      <a:r>
                        <a:rPr lang="en-GB" sz="1100" b="0" kern="1200" baseline="0" dirty="0">
                          <a:solidFill>
                            <a:schemeClr val="tx1"/>
                          </a:solidFill>
                          <a:latin typeface="+mn-lt"/>
                          <a:ea typeface="+mn-ea"/>
                          <a:cs typeface="+mn-cs"/>
                        </a:rPr>
                        <a:t> </a:t>
                      </a:r>
                      <a:r>
                        <a:rPr lang="en-GB" sz="1100" b="1" kern="1200" dirty="0">
                          <a:solidFill>
                            <a:schemeClr val="tx1"/>
                          </a:solidFill>
                          <a:latin typeface="+mn-lt"/>
                          <a:ea typeface="+mn-ea"/>
                          <a:cs typeface="+mn-cs"/>
                        </a:rPr>
                        <a:t>Tobacco pathway </a:t>
                      </a:r>
                      <a:r>
                        <a:rPr lang="en-GB" sz="1100" b="0" kern="1200" dirty="0">
                          <a:solidFill>
                            <a:schemeClr val="tx1"/>
                          </a:solidFill>
                          <a:latin typeface="+mn-lt"/>
                          <a:ea typeface="+mn-ea"/>
                          <a:cs typeface="+mn-cs"/>
                        </a:rPr>
                        <a:t>&amp; service specifications in line with WG requirements  with a focus on </a:t>
                      </a:r>
                      <a:r>
                        <a:rPr lang="en-GB" sz="1100" b="1" kern="1200" dirty="0">
                          <a:solidFill>
                            <a:schemeClr val="tx1"/>
                          </a:solidFill>
                          <a:latin typeface="+mn-lt"/>
                          <a:ea typeface="+mn-ea"/>
                          <a:cs typeface="+mn-cs"/>
                        </a:rPr>
                        <a:t>maternal smoking cessation service </a:t>
                      </a:r>
                      <a:r>
                        <a:rPr lang="en-GB" sz="1100" b="0" kern="1200" dirty="0">
                          <a:solidFill>
                            <a:schemeClr val="tx1"/>
                          </a:solidFill>
                          <a:latin typeface="+mn-lt"/>
                          <a:ea typeface="+mn-ea"/>
                          <a:cs typeface="+mn-cs"/>
                        </a:rPr>
                        <a:t>and developing a </a:t>
                      </a:r>
                      <a:r>
                        <a:rPr lang="en-GB" sz="1100" b="1" kern="1200" dirty="0">
                          <a:solidFill>
                            <a:schemeClr val="tx1"/>
                          </a:solidFill>
                          <a:latin typeface="+mn-lt"/>
                          <a:ea typeface="+mn-ea"/>
                          <a:cs typeface="+mn-cs"/>
                        </a:rPr>
                        <a:t>HMQ in Hospital </a:t>
                      </a:r>
                      <a:r>
                        <a:rPr lang="en-GB" sz="1100" b="0" kern="1200" dirty="0">
                          <a:solidFill>
                            <a:schemeClr val="tx1"/>
                          </a:solidFill>
                          <a:latin typeface="+mn-lt"/>
                          <a:ea typeface="+mn-ea"/>
                          <a:cs typeface="+mn-cs"/>
                        </a:rPr>
                        <a:t>approach.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Implement</a:t>
                      </a:r>
                      <a:r>
                        <a:rPr lang="en-GB" sz="1100" baseline="0" dirty="0"/>
                        <a:t> </a:t>
                      </a:r>
                      <a:r>
                        <a:rPr lang="en-GB" sz="1100" dirty="0"/>
                        <a:t>PEY </a:t>
                      </a:r>
                      <a:r>
                        <a:rPr lang="en-GB" sz="1100" b="1" dirty="0"/>
                        <a:t>funded Maternal Smoking Cessation and hospital based HMQ pilot</a:t>
                      </a:r>
                      <a:r>
                        <a:rPr lang="en-GB" sz="1100" dirty="0"/>
                        <a:t>,</a:t>
                      </a:r>
                      <a:r>
                        <a:rPr lang="en-GB" sz="1100" baseline="0" dirty="0"/>
                        <a:t> develop </a:t>
                      </a:r>
                      <a:r>
                        <a:rPr lang="en-GB" sz="1100" dirty="0"/>
                        <a:t>robust evaluation measures for both programmes and confirm plans for future of the programmes from April 25 onwards following the end of PEY funding</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187695247"/>
                  </a:ext>
                </a:extLst>
              </a:tr>
              <a:tr h="300199">
                <a:tc rowSpan="2">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kern="1200" baseline="0" dirty="0">
                          <a:solidFill>
                            <a:schemeClr val="tx1"/>
                          </a:solidFill>
                          <a:latin typeface="+mn-lt"/>
                          <a:ea typeface="+mn-ea"/>
                          <a:cs typeface="+mn-cs"/>
                        </a:rPr>
                        <a:t>Atrial Fibrillation Redesign</a:t>
                      </a:r>
                      <a:endParaRPr lang="en-GB" sz="1100" b="1" kern="1200" dirty="0">
                        <a:solidFill>
                          <a:schemeClr val="tx1"/>
                        </a:solidFill>
                        <a:latin typeface="+mn-lt"/>
                        <a:ea typeface="+mn-ea"/>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dirty="0"/>
                        <a:t>Redesign </a:t>
                      </a:r>
                      <a:r>
                        <a:rPr lang="en-GB" sz="1100" b="1" dirty="0"/>
                        <a:t>Atrial Fibrillation </a:t>
                      </a:r>
                      <a:r>
                        <a:rPr lang="en-GB" sz="1100" dirty="0"/>
                        <a:t>WSP to improve diagnosis and management of new and existing AF patients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303972538"/>
                  </a:ext>
                </a:extLst>
              </a:tr>
              <a:tr h="410945">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kern="1200" dirty="0">
                        <a:solidFill>
                          <a:schemeClr val="tx1"/>
                        </a:solidFill>
                        <a:latin typeface="+mn-lt"/>
                        <a:ea typeface="+mn-ea"/>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dirty="0"/>
                        <a:t>Establish </a:t>
                      </a:r>
                      <a:r>
                        <a:rPr lang="en-GB" sz="1100" dirty="0" err="1"/>
                        <a:t>VBHc</a:t>
                      </a:r>
                      <a:r>
                        <a:rPr lang="en-GB" sz="1100" dirty="0"/>
                        <a:t> learning collaboration for </a:t>
                      </a:r>
                      <a:r>
                        <a:rPr lang="en-GB" sz="1100" b="1" dirty="0"/>
                        <a:t>AF &amp; Hypertension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Arial" panose="020B0604020202020204" pitchFamily="34" charset="0"/>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0" kern="1200" dirty="0">
                          <a:solidFill>
                            <a:schemeClr val="tx1"/>
                          </a:solidFill>
                          <a:latin typeface="+mn-lt"/>
                          <a:ea typeface="+mn-ea"/>
                          <a:cs typeface="Arial" panose="020B0604020202020204" pitchFamily="34" charset="0"/>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173250256"/>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p:txBody>
          <a:bodyPr/>
          <a:lstStyle/>
          <a:p>
            <a:fld id="{2FC4BBEA-D2AF-4620-ADEB-12EADF4A9185}" type="slidenum">
              <a:rPr lang="en-GB" smtClean="0">
                <a:solidFill>
                  <a:schemeClr val="bg1">
                    <a:lumMod val="75000"/>
                  </a:schemeClr>
                </a:solidFill>
              </a:rPr>
              <a:t>29</a:t>
            </a:fld>
            <a:endParaRPr lang="en-GB" dirty="0">
              <a:solidFill>
                <a:schemeClr val="bg1">
                  <a:lumMod val="75000"/>
                </a:schemeClr>
              </a:solidFill>
            </a:endParaRPr>
          </a:p>
        </p:txBody>
      </p:sp>
    </p:spTree>
    <p:extLst>
      <p:ext uri="{BB962C8B-B14F-4D97-AF65-F5344CB8AC3E}">
        <p14:creationId xmlns:p14="http://schemas.microsoft.com/office/powerpoint/2010/main" val="1239099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1115"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Strategic Context</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20" name="Rectangle 19">
            <a:extLst>
              <a:ext uri="{FF2B5EF4-FFF2-40B4-BE49-F238E27FC236}">
                <a16:creationId xmlns:a16="http://schemas.microsoft.com/office/drawing/2014/main" id="{601762EA-2A18-CB90-F459-F6EC5E2E70CC}"/>
              </a:ext>
            </a:extLst>
          </p:cNvPr>
          <p:cNvSpPr/>
          <p:nvPr/>
        </p:nvSpPr>
        <p:spPr>
          <a:xfrm>
            <a:off x="241069" y="5888737"/>
            <a:ext cx="11699112" cy="487569"/>
          </a:xfrm>
          <a:prstGeom prst="rect">
            <a:avLst/>
          </a:prstGeom>
        </p:spPr>
        <p:txBody>
          <a:bodyPr wrap="square">
            <a:spAutoFit/>
          </a:bodyPr>
          <a:lstStyle/>
          <a:p>
            <a:pPr marL="0" marR="0" lvl="0" indent="0" algn="just" defTabSz="914400" rtl="0" eaLnBrk="1" fontAlgn="auto" latinLnBrk="0" hangingPunct="1">
              <a:lnSpc>
                <a:spcPct val="107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Plan has been written at a point in time, based on the best available information and data, and it will be continually reviewed and flexed based on actual demand and activity. Progress against delivering the Plan will be reported through the Health Board’s governance frameworks.</a:t>
            </a:r>
          </a:p>
        </p:txBody>
      </p:sp>
      <p:sp>
        <p:nvSpPr>
          <p:cNvPr id="3" name="Rectangle 2">
            <a:extLst>
              <a:ext uri="{FF2B5EF4-FFF2-40B4-BE49-F238E27FC236}">
                <a16:creationId xmlns:a16="http://schemas.microsoft.com/office/drawing/2014/main" id="{515B2C13-D473-9728-C116-25E4D9194FB0}"/>
              </a:ext>
            </a:extLst>
          </p:cNvPr>
          <p:cNvSpPr/>
          <p:nvPr/>
        </p:nvSpPr>
        <p:spPr>
          <a:xfrm>
            <a:off x="161159" y="530679"/>
            <a:ext cx="11825953" cy="4093428"/>
          </a:xfrm>
          <a:prstGeom prst="rect">
            <a:avLst/>
          </a:prstGeom>
        </p:spPr>
        <p:txBody>
          <a:bodyPr wrap="square">
            <a:spAutoFit/>
          </a:bodyPr>
          <a:lstStyle/>
          <a:p>
            <a:pPr algn="just">
              <a:spcAft>
                <a:spcPts val="600"/>
              </a:spcAft>
            </a:pPr>
            <a:r>
              <a:rPr lang="en-GB" sz="1200" b="1" dirty="0"/>
              <a:t>Our vision is that we become a High-Quality Organisation. </a:t>
            </a:r>
            <a:r>
              <a:rPr lang="en-GB" sz="1200" dirty="0"/>
              <a:t>That means delivering the best outcomes for our population, preventing illness and maintaining wellbeing; being a centre of excellence for research and innovation and for teaching and training; and being a great place to </a:t>
            </a:r>
            <a:r>
              <a:rPr lang="en-GB" sz="1200" dirty="0" smtClean="0"/>
              <a:t>work, </a:t>
            </a:r>
            <a:r>
              <a:rPr lang="en-GB" sz="1200" dirty="0"/>
              <a:t>where staff feel valued and work together towards a common goal. </a:t>
            </a:r>
          </a:p>
          <a:p>
            <a:pPr algn="just">
              <a:spcAft>
                <a:spcPts val="600"/>
              </a:spcAft>
            </a:pPr>
            <a:r>
              <a:rPr lang="en-GB" sz="1200" dirty="0"/>
              <a:t>To become a High-Quality Organisation, we will make further improvements in the areas of greatest challenge and greatest opportunity by unlocking the issues that will create quality improvements to deliver effective, equitable and sustainable services with better outcomes for patients; building and accelerating on the changes we’ve already made as part of ‘Changing for the Future’. We recognise that our current performance and delivery in certain areas is not what the people of Swansea Bay deserve. People are waiting too long for planned procedures, spending too much time in our emergency department and experiencing delays to their cancer treatments. This is reflected in the Health Board being put into Targeted Intervention (TI) for performance in these areas. We are committed to working hand in hand with Welsh Government to improve through driving a quality focused effort for the benefit of our patients, our staff and our finances. We firmly believe that high quality services will result in better outcomes and greater efficiency and that is why we are unambiguously focusing our decision-making based on clinical considerations and on getting things right first time, preventing illnesses rather than treating them, treating the patient as an individual and focussing on outcomes. </a:t>
            </a:r>
            <a:r>
              <a:rPr lang="en-GB" sz="1200" dirty="0" smtClean="0"/>
              <a:t>The </a:t>
            </a:r>
            <a:r>
              <a:rPr lang="en-GB" sz="1200" dirty="0"/>
              <a:t>changes that we need to make are captured by our new mantra – the ‘One Bay Way’. </a:t>
            </a:r>
          </a:p>
          <a:p>
            <a:pPr algn="just">
              <a:spcAft>
                <a:spcPts val="600"/>
              </a:spcAft>
            </a:pPr>
            <a:r>
              <a:rPr lang="en-GB" sz="1200" dirty="0"/>
              <a:t>We want to become a High-Quality Organisation so that we can deliver the best possible integrated health and care system and outcomes for our population. Fundamental </a:t>
            </a:r>
            <a:r>
              <a:rPr lang="en-GB" sz="1200" dirty="0" smtClean="0"/>
              <a:t>to </a:t>
            </a:r>
            <a:r>
              <a:rPr lang="en-GB" sz="1200" dirty="0"/>
              <a:t>this is adopting a Population Health approach across all of our activities, planning it into what we do from the outset.  We will also deliver a more central role for healthcare in the </a:t>
            </a:r>
            <a:r>
              <a:rPr lang="en-GB" sz="1200" dirty="0" smtClean="0"/>
              <a:t>community, </a:t>
            </a:r>
            <a:r>
              <a:rPr lang="en-GB" sz="1200" dirty="0"/>
              <a:t>which will result in the delivery of more services closer to where people live, greater use of digital technology will allow for more remote monitoring of conditions and empower patients and their carers to self-manage their health, care and wellbeing. </a:t>
            </a:r>
          </a:p>
          <a:p>
            <a:pPr algn="just">
              <a:spcAft>
                <a:spcPts val="600"/>
              </a:spcAft>
            </a:pPr>
            <a:r>
              <a:rPr lang="en-GB" sz="1200" dirty="0"/>
              <a:t>We are aware that the unprecedented pressures on our health system; extreme financial cost pressures, extraordinary workforce challenges and ever-increasing demand will impact on what we can safely and successfully deliver in the coming year. We continue to monitor and manage the resultant ongoing risks putting in place every mitigation to ensure quality of care for our population. In our planning, we are reviewing all available options to improve our financial position through service and financial transformation, efficiency and productivity, and with a focus on value and sustainability. </a:t>
            </a:r>
          </a:p>
          <a:p>
            <a:pPr algn="just"/>
            <a:r>
              <a:rPr lang="en-GB" sz="1200" b="1" dirty="0"/>
              <a:t>The focus on becoming a High-Quality Organisation will result in better patient outcomes and greater efficiencies as we get things right first time, meaning that we do not only treat conditions, but that we increasingly prevent illness. </a:t>
            </a:r>
          </a:p>
        </p:txBody>
      </p:sp>
      <p:grpSp>
        <p:nvGrpSpPr>
          <p:cNvPr id="31" name="Group 30"/>
          <p:cNvGrpSpPr/>
          <p:nvPr/>
        </p:nvGrpSpPr>
        <p:grpSpPr>
          <a:xfrm>
            <a:off x="337134" y="4639764"/>
            <a:ext cx="3972363" cy="1217669"/>
            <a:chOff x="353506" y="4373599"/>
            <a:chExt cx="3895389" cy="1548000"/>
          </a:xfrm>
        </p:grpSpPr>
        <p:grpSp>
          <p:nvGrpSpPr>
            <p:cNvPr id="32" name="Group 31"/>
            <p:cNvGrpSpPr/>
            <p:nvPr/>
          </p:nvGrpSpPr>
          <p:grpSpPr>
            <a:xfrm>
              <a:off x="353506" y="4373599"/>
              <a:ext cx="3816000" cy="1548000"/>
              <a:chOff x="374865" y="4373599"/>
              <a:chExt cx="3847568" cy="1548000"/>
            </a:xfrm>
          </p:grpSpPr>
          <p:sp>
            <p:nvSpPr>
              <p:cNvPr id="34" name="Rectangle 33"/>
              <p:cNvSpPr/>
              <p:nvPr/>
            </p:nvSpPr>
            <p:spPr>
              <a:xfrm>
                <a:off x="2386433" y="4373599"/>
                <a:ext cx="1836000" cy="1548000"/>
              </a:xfrm>
              <a:prstGeom prst="rect">
                <a:avLst/>
              </a:prstGeom>
              <a:solidFill>
                <a:srgbClr val="ECF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5" name="Picture 34"/>
              <p:cNvPicPr preferRelativeResize="0">
                <a:picLocks/>
              </p:cNvPicPr>
              <p:nvPr/>
            </p:nvPicPr>
            <p:blipFill rotWithShape="1">
              <a:blip r:embed="rId2"/>
              <a:srcRect l="1480"/>
              <a:stretch/>
            </p:blipFill>
            <p:spPr>
              <a:xfrm>
                <a:off x="374865" y="4373599"/>
                <a:ext cx="2016000" cy="1548000"/>
              </a:xfrm>
              <a:prstGeom prst="rect">
                <a:avLst/>
              </a:prstGeom>
            </p:spPr>
          </p:pic>
        </p:grpSp>
        <p:sp>
          <p:nvSpPr>
            <p:cNvPr id="33" name="Rectangle 32"/>
            <p:cNvSpPr/>
            <p:nvPr/>
          </p:nvSpPr>
          <p:spPr>
            <a:xfrm>
              <a:off x="2396269" y="4447408"/>
              <a:ext cx="1852626" cy="110799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72C0"/>
                  </a:solidFill>
                  <a:effectLst/>
                  <a:uLnTx/>
                  <a:uFillTx/>
                  <a:latin typeface="Arial" panose="020B0604020202020204" pitchFamily="34" charset="0"/>
                  <a:ea typeface="Verdana" panose="020B0604030504040204" pitchFamily="34" charset="0"/>
                  <a:cs typeface="Arial" panose="020B0604020202020204" pitchFamily="34" charset="0"/>
                </a:rPr>
                <a:t>Caring </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400" b="0" i="0" u="none" strike="noStrike" kern="1200" cap="none" spc="0" normalizeH="0" baseline="0" noProof="0" dirty="0">
                  <a:ln>
                    <a:noFill/>
                  </a:ln>
                  <a:solidFill>
                    <a:srgbClr val="0072C0"/>
                  </a:solidFill>
                  <a:effectLst/>
                  <a:uLnTx/>
                  <a:uFillTx/>
                  <a:latin typeface="Arial" panose="020B0604020202020204" pitchFamily="34" charset="0"/>
                  <a:ea typeface="Verdana" panose="020B0604030504040204" pitchFamily="34" charset="0"/>
                  <a:cs typeface="Arial" panose="020B0604020202020204" pitchFamily="34" charset="0"/>
                </a:rPr>
                <a:t>for each other: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72C0"/>
                  </a:solidFill>
                  <a:effectLst/>
                  <a:uLnTx/>
                  <a:uFillTx/>
                  <a:latin typeface="Arial" panose="020B0604020202020204" pitchFamily="34" charset="0"/>
                  <a:ea typeface="Verdana" panose="020B0604030504040204" pitchFamily="34" charset="0"/>
                  <a:cs typeface="Arial" panose="020B0604020202020204" pitchFamily="34" charset="0"/>
                </a:rPr>
                <a:t>in every human contact in all our communities and each of our hospitals.</a:t>
              </a:r>
            </a:p>
          </p:txBody>
        </p:sp>
      </p:grpSp>
      <p:grpSp>
        <p:nvGrpSpPr>
          <p:cNvPr id="36" name="Group 35"/>
          <p:cNvGrpSpPr/>
          <p:nvPr/>
        </p:nvGrpSpPr>
        <p:grpSpPr>
          <a:xfrm>
            <a:off x="4190739" y="4610188"/>
            <a:ext cx="3973888" cy="1247241"/>
            <a:chOff x="4207111" y="4336002"/>
            <a:chExt cx="3896885" cy="1585595"/>
          </a:xfrm>
        </p:grpSpPr>
        <p:grpSp>
          <p:nvGrpSpPr>
            <p:cNvPr id="37" name="Group 36"/>
            <p:cNvGrpSpPr/>
            <p:nvPr/>
          </p:nvGrpSpPr>
          <p:grpSpPr>
            <a:xfrm>
              <a:off x="4207111" y="4373597"/>
              <a:ext cx="3816000" cy="1548000"/>
              <a:chOff x="4383727" y="4373599"/>
              <a:chExt cx="3852000" cy="1548000"/>
            </a:xfrm>
          </p:grpSpPr>
          <p:pic>
            <p:nvPicPr>
              <p:cNvPr id="39" name="Picture 38"/>
              <p:cNvPicPr preferRelativeResize="0">
                <a:picLocks/>
              </p:cNvPicPr>
              <p:nvPr/>
            </p:nvPicPr>
            <p:blipFill>
              <a:blip r:embed="rId3"/>
              <a:stretch>
                <a:fillRect/>
              </a:stretch>
            </p:blipFill>
            <p:spPr>
              <a:xfrm>
                <a:off x="4383727" y="4373599"/>
                <a:ext cx="2016000" cy="1548000"/>
              </a:xfrm>
              <a:prstGeom prst="rect">
                <a:avLst/>
              </a:prstGeom>
            </p:spPr>
          </p:pic>
          <p:sp>
            <p:nvSpPr>
              <p:cNvPr id="40" name="Rectangle 39"/>
              <p:cNvSpPr/>
              <p:nvPr/>
            </p:nvSpPr>
            <p:spPr>
              <a:xfrm>
                <a:off x="6399727" y="4373599"/>
                <a:ext cx="1836000" cy="1548000"/>
              </a:xfrm>
              <a:prstGeom prst="rect">
                <a:avLst/>
              </a:prstGeom>
              <a:solidFill>
                <a:srgbClr val="ECF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8" name="Rectangle 37"/>
            <p:cNvSpPr/>
            <p:nvPr/>
          </p:nvSpPr>
          <p:spPr>
            <a:xfrm>
              <a:off x="6251368" y="4336002"/>
              <a:ext cx="1852628" cy="133882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9BAB"/>
                  </a:solidFill>
                  <a:effectLst/>
                  <a:uLnTx/>
                  <a:uFillTx/>
                  <a:latin typeface="Arial" panose="020B0604020202020204" pitchFamily="34" charset="0"/>
                  <a:ea typeface="Verdana" panose="020B0604030504040204" pitchFamily="34" charset="0"/>
                  <a:cs typeface="Arial" panose="020B0604020202020204" pitchFamily="34" charset="0"/>
                </a:rPr>
                <a:t>Working</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400" b="1" i="0" u="none" strike="noStrike" kern="1200" cap="none" spc="0" normalizeH="0" baseline="0" noProof="0" dirty="0">
                  <a:ln>
                    <a:noFill/>
                  </a:ln>
                  <a:solidFill>
                    <a:srgbClr val="009BAB"/>
                  </a:solidFill>
                  <a:effectLst/>
                  <a:uLnTx/>
                  <a:uFillTx/>
                  <a:latin typeface="Arial" panose="020B0604020202020204" pitchFamily="34" charset="0"/>
                  <a:ea typeface="Verdana" panose="020B0604030504040204" pitchFamily="34" charset="0"/>
                  <a:cs typeface="Arial" panose="020B0604020202020204" pitchFamily="34" charset="0"/>
                </a:rPr>
                <a:t>Together: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9BAB"/>
                  </a:solidFill>
                  <a:effectLst/>
                  <a:uLnTx/>
                  <a:uFillTx/>
                  <a:latin typeface="Arial" panose="020B0604020202020204" pitchFamily="34" charset="0"/>
                  <a:ea typeface="Verdana" panose="020B0604030504040204" pitchFamily="34" charset="0"/>
                  <a:cs typeface="Arial" panose="020B0604020202020204" pitchFamily="34" charset="0"/>
                </a:rPr>
                <a:t>As patients, families, carers, staff and communities so that we always put patients first</a:t>
              </a:r>
              <a:r>
                <a:rPr kumimoji="0" lang="en-GB" sz="1200" b="0" i="0" u="none" strike="noStrike" kern="1200" cap="none" spc="0" normalizeH="0" baseline="0" noProof="0" dirty="0">
                  <a:ln>
                    <a:noFill/>
                  </a:ln>
                  <a:solidFill>
                    <a:srgbClr val="009BAB"/>
                  </a:solidFill>
                  <a:effectLst/>
                  <a:uLnTx/>
                  <a:uFillTx/>
                  <a:latin typeface="Arial" panose="020B0604020202020204" pitchFamily="34" charset="0"/>
                  <a:ea typeface="Verdana" panose="020B0604030504040204" pitchFamily="34" charset="0"/>
                  <a:cs typeface="Arial" panose="020B0604020202020204" pitchFamily="34" charset="0"/>
                </a:rPr>
                <a:t>.</a:t>
              </a:r>
            </a:p>
          </p:txBody>
        </p:sp>
      </p:grpSp>
      <p:grpSp>
        <p:nvGrpSpPr>
          <p:cNvPr id="41" name="Group 40"/>
          <p:cNvGrpSpPr/>
          <p:nvPr/>
        </p:nvGrpSpPr>
        <p:grpSpPr>
          <a:xfrm>
            <a:off x="8048776" y="4639764"/>
            <a:ext cx="3969403" cy="1217669"/>
            <a:chOff x="8065148" y="4373599"/>
            <a:chExt cx="3892487" cy="1548000"/>
          </a:xfrm>
        </p:grpSpPr>
        <p:grpSp>
          <p:nvGrpSpPr>
            <p:cNvPr id="42" name="Group 41"/>
            <p:cNvGrpSpPr/>
            <p:nvPr/>
          </p:nvGrpSpPr>
          <p:grpSpPr>
            <a:xfrm>
              <a:off x="8065148" y="4373599"/>
              <a:ext cx="3816000" cy="1548000"/>
              <a:chOff x="8431469" y="4373599"/>
              <a:chExt cx="3848454" cy="1548000"/>
            </a:xfrm>
          </p:grpSpPr>
          <p:pic>
            <p:nvPicPr>
              <p:cNvPr id="44" name="Picture 43"/>
              <p:cNvPicPr preferRelativeResize="0">
                <a:picLocks/>
              </p:cNvPicPr>
              <p:nvPr/>
            </p:nvPicPr>
            <p:blipFill>
              <a:blip r:embed="rId4"/>
              <a:stretch>
                <a:fillRect/>
              </a:stretch>
            </p:blipFill>
            <p:spPr>
              <a:xfrm>
                <a:off x="8431469" y="4373599"/>
                <a:ext cx="2016000" cy="1548000"/>
              </a:xfrm>
              <a:prstGeom prst="rect">
                <a:avLst/>
              </a:prstGeom>
            </p:spPr>
          </p:pic>
          <p:sp>
            <p:nvSpPr>
              <p:cNvPr id="45" name="Rectangle 44"/>
              <p:cNvSpPr/>
              <p:nvPr/>
            </p:nvSpPr>
            <p:spPr>
              <a:xfrm>
                <a:off x="10443923" y="4373599"/>
                <a:ext cx="1836000" cy="1548000"/>
              </a:xfrm>
              <a:prstGeom prst="rect">
                <a:avLst/>
              </a:prstGeom>
              <a:solidFill>
                <a:srgbClr val="ECF3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3" name="Rectangle 42"/>
            <p:cNvSpPr/>
            <p:nvPr/>
          </p:nvSpPr>
          <p:spPr>
            <a:xfrm>
              <a:off x="10105007" y="4429645"/>
              <a:ext cx="1852628" cy="110799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39871"/>
                  </a:solidFill>
                  <a:effectLst/>
                  <a:uLnTx/>
                  <a:uFillTx/>
                  <a:latin typeface="Arial" panose="020B0604020202020204" pitchFamily="34" charset="0"/>
                  <a:ea typeface="Verdana" panose="020B0604030504040204" pitchFamily="34" charset="0"/>
                  <a:cs typeface="Arial" panose="020B0604020202020204" pitchFamily="34" charset="0"/>
                </a:rPr>
                <a:t>Always</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400" b="1" i="0" u="none" strike="noStrike" kern="1200" cap="none" spc="0" normalizeH="0" baseline="0" noProof="0" dirty="0">
                  <a:ln>
                    <a:noFill/>
                  </a:ln>
                  <a:solidFill>
                    <a:srgbClr val="039871"/>
                  </a:solidFill>
                  <a:effectLst/>
                  <a:uLnTx/>
                  <a:uFillTx/>
                  <a:latin typeface="Arial" panose="020B0604020202020204" pitchFamily="34" charset="0"/>
                  <a:ea typeface="Verdana" panose="020B0604030504040204" pitchFamily="34" charset="0"/>
                  <a:cs typeface="Arial" panose="020B0604020202020204" pitchFamily="34" charset="0"/>
                </a:rPr>
                <a:t>Improving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39871"/>
                  </a:solidFill>
                  <a:effectLst/>
                  <a:uLnTx/>
                  <a:uFillTx/>
                  <a:latin typeface="Arial" panose="020B0604020202020204" pitchFamily="34" charset="0"/>
                  <a:ea typeface="Verdana" panose="020B0604030504040204" pitchFamily="34" charset="0"/>
                  <a:cs typeface="Arial" panose="020B0604020202020204" pitchFamily="34" charset="0"/>
                </a:rPr>
                <a:t>So that we are at our best for every patient and for each other</a:t>
              </a:r>
            </a:p>
          </p:txBody>
        </p:sp>
      </p:gr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rot="10800000" flipV="1">
            <a:off x="2880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3</a:t>
            </a:fld>
            <a:endParaRPr lang="en-GB" dirty="0">
              <a:solidFill>
                <a:schemeClr val="bg1">
                  <a:lumMod val="75000"/>
                </a:schemeClr>
              </a:solidFill>
            </a:endParaRPr>
          </a:p>
        </p:txBody>
      </p:sp>
    </p:spTree>
    <p:extLst>
      <p:ext uri="{BB962C8B-B14F-4D97-AF65-F5344CB8AC3E}">
        <p14:creationId xmlns:p14="http://schemas.microsoft.com/office/powerpoint/2010/main" val="33520845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85661"/>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Planned Care Vision and System Indicators</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6" name="Rectangle 5">
            <a:extLst>
              <a:ext uri="{FF2B5EF4-FFF2-40B4-BE49-F238E27FC236}">
                <a16:creationId xmlns:a16="http://schemas.microsoft.com/office/drawing/2014/main" id="{91D0F02F-A178-24AA-3926-83E72B5C63EB}"/>
              </a:ext>
            </a:extLst>
          </p:cNvPr>
          <p:cNvSpPr/>
          <p:nvPr/>
        </p:nvSpPr>
        <p:spPr>
          <a:xfrm>
            <a:off x="241069" y="548611"/>
            <a:ext cx="11753851" cy="830997"/>
          </a:xfrm>
          <a:prstGeom prst="rect">
            <a:avLst/>
          </a:prstGeom>
        </p:spPr>
        <p:txBody>
          <a:bodyPr wrap="square">
            <a:spAutoFit/>
          </a:bodyPr>
          <a:lstStyle/>
          <a:p>
            <a:r>
              <a:rPr lang="en-GB" sz="1200" dirty="0">
                <a:cs typeface="Arial" panose="020B0604020202020204" pitchFamily="34" charset="0"/>
              </a:rPr>
              <a:t>SBUHB recognises that a fundamental change is needed within planned care services that will deliver sustainability though service redesign. Our over-arching ambition for Planned Care is to deliver and improve access to advice, diagnostics, therapy and interventions for patients through maximising new ways of working, pathway redesign, innovation and digital innovation. This will include core activity, transformation initiatives and re-modelling of services in sustainable way. We want to ensure that we capture lower health care needs earlier, so that we can enable patients with a higher need to receive effective and efficient interventions</a:t>
            </a:r>
            <a:r>
              <a:rPr lang="en-GB" sz="1100" dirty="0">
                <a:cs typeface="Arial" panose="020B0604020202020204" pitchFamily="34" charset="0"/>
              </a:rPr>
              <a:t>.  </a:t>
            </a:r>
          </a:p>
        </p:txBody>
      </p:sp>
      <p:sp>
        <p:nvSpPr>
          <p:cNvPr id="7" name="TextBox 6">
            <a:extLst>
              <a:ext uri="{FF2B5EF4-FFF2-40B4-BE49-F238E27FC236}">
                <a16:creationId xmlns:a16="http://schemas.microsoft.com/office/drawing/2014/main" id="{D09C5C94-138E-0A93-2FE7-D651C6B9AF48}"/>
              </a:ext>
            </a:extLst>
          </p:cNvPr>
          <p:cNvSpPr txBox="1"/>
          <p:nvPr/>
        </p:nvSpPr>
        <p:spPr>
          <a:xfrm>
            <a:off x="6405765" y="1345710"/>
            <a:ext cx="5375893" cy="4862870"/>
          </a:xfrm>
          <a:prstGeom prst="rect">
            <a:avLst/>
          </a:prstGeom>
          <a:noFill/>
        </p:spPr>
        <p:txBody>
          <a:bodyPr wrap="square" rtlCol="0">
            <a:spAutoFit/>
          </a:bodyPr>
          <a:lstStyle/>
          <a:p>
            <a:endParaRPr lang="en-GB" b="1" dirty="0">
              <a:solidFill>
                <a:srgbClr val="6868B6"/>
              </a:solidFill>
              <a:latin typeface="Tw Cen MT Condensed"/>
              <a:cs typeface="Arial"/>
            </a:endParaRPr>
          </a:p>
          <a:p>
            <a:r>
              <a:rPr lang="en-GB" sz="1100" b="1" dirty="0">
                <a:solidFill>
                  <a:srgbClr val="1F355E"/>
                </a:solidFill>
                <a:latin typeface="Arial Black" panose="020B0A04020102020204" pitchFamily="34" charset="0"/>
                <a:cs typeface="Arial" panose="020B0604020202020204" pitchFamily="34" charset="0"/>
              </a:rPr>
              <a:t>System Indicators - see Ministerial Templates for targets and performance trajectories for 24/25</a:t>
            </a:r>
          </a:p>
          <a:p>
            <a:pPr marL="171450" indent="-171450">
              <a:spcAft>
                <a:spcPts val="400"/>
              </a:spcAft>
              <a:buFont typeface="Arial" panose="020B0604020202020204" pitchFamily="34" charset="0"/>
              <a:buChar char="•"/>
            </a:pPr>
            <a:r>
              <a:rPr lang="en-GB" sz="1200" dirty="0"/>
              <a:t>Number of patients waiting more than 52 weeks for a new outpatient appointment</a:t>
            </a:r>
          </a:p>
          <a:p>
            <a:pPr marL="171450" indent="-171450">
              <a:spcAft>
                <a:spcPts val="400"/>
              </a:spcAft>
              <a:buFont typeface="Arial" panose="020B0604020202020204" pitchFamily="34" charset="0"/>
              <a:buChar char="•"/>
            </a:pPr>
            <a:r>
              <a:rPr lang="en-GB" sz="1200" dirty="0"/>
              <a:t>Number of patients waiting for a follow-up outpatient appointment who are delayed by over 100% </a:t>
            </a:r>
          </a:p>
          <a:p>
            <a:pPr marL="171450" indent="-171450">
              <a:spcAft>
                <a:spcPts val="400"/>
              </a:spcAft>
              <a:buFont typeface="Arial" panose="020B0604020202020204" pitchFamily="34" charset="0"/>
              <a:buChar char="•"/>
            </a:pPr>
            <a:r>
              <a:rPr lang="en-GB" sz="1200" dirty="0"/>
              <a:t>Number of patients waiting more than 156 weeks for referral to treatment</a:t>
            </a:r>
          </a:p>
          <a:p>
            <a:pPr marL="171450" indent="-171450">
              <a:spcAft>
                <a:spcPts val="400"/>
              </a:spcAft>
              <a:buFont typeface="Arial" panose="020B0604020202020204" pitchFamily="34" charset="0"/>
              <a:buChar char="•"/>
            </a:pPr>
            <a:r>
              <a:rPr lang="en-GB" sz="1200" dirty="0"/>
              <a:t>Number of patients waiting more than 104 weeks for referral to treatment</a:t>
            </a:r>
          </a:p>
          <a:p>
            <a:pPr marL="171450" indent="-171450">
              <a:spcAft>
                <a:spcPts val="400"/>
              </a:spcAft>
              <a:buFont typeface="Arial" panose="020B0604020202020204" pitchFamily="34" charset="0"/>
              <a:buChar char="•"/>
            </a:pPr>
            <a:r>
              <a:rPr lang="en-GB" sz="1200" dirty="0"/>
              <a:t>Number of patients waiting more than 52 weeks for referral to treatment</a:t>
            </a:r>
          </a:p>
          <a:p>
            <a:pPr marL="171450" indent="-171450">
              <a:spcAft>
                <a:spcPts val="400"/>
              </a:spcAft>
              <a:buFont typeface="Arial" panose="020B0604020202020204" pitchFamily="34" charset="0"/>
              <a:buChar char="•"/>
            </a:pPr>
            <a:r>
              <a:rPr lang="en-GB" sz="1200" dirty="0"/>
              <a:t>Number of patients waiting more than 8 weeks for a specified diagnostic</a:t>
            </a:r>
          </a:p>
          <a:p>
            <a:pPr marL="171450" indent="-171450">
              <a:spcAft>
                <a:spcPts val="400"/>
              </a:spcAft>
              <a:buFont typeface="Arial" panose="020B0604020202020204" pitchFamily="34" charset="0"/>
              <a:buChar char="•"/>
            </a:pPr>
            <a:r>
              <a:rPr lang="en-GB" sz="1200" dirty="0"/>
              <a:t>Number of patients (all ages) waiting more than 14 weeks for a specified therapy </a:t>
            </a:r>
            <a:endParaRPr lang="en-GB" sz="1200" dirty="0">
              <a:ea typeface="Calibri" panose="020F0502020204030204" pitchFamily="34" charset="0"/>
              <a:cs typeface="Times New Roman" panose="02020603050405020304" pitchFamily="18" charset="0"/>
            </a:endParaRPr>
          </a:p>
          <a:p>
            <a:pPr marL="171450" indent="-171450">
              <a:spcAft>
                <a:spcPts val="400"/>
              </a:spcAft>
              <a:buFont typeface="Arial" panose="020B0604020202020204" pitchFamily="34" charset="0"/>
              <a:buChar char="•"/>
            </a:pPr>
            <a:r>
              <a:rPr lang="en-GB" sz="1200" dirty="0"/>
              <a:t>Number of patients (all ages) waiting more than 14 weeks for audiology</a:t>
            </a:r>
          </a:p>
          <a:p>
            <a:pPr marL="171450" indent="-171450">
              <a:spcAft>
                <a:spcPts val="400"/>
              </a:spcAft>
              <a:buFont typeface="Arial" panose="020B0604020202020204" pitchFamily="34" charset="0"/>
              <a:buChar char="•"/>
            </a:pPr>
            <a:r>
              <a:rPr lang="en-GB" sz="1200" dirty="0"/>
              <a:t>Percentage of ophthalmology R1 appointments attended which were within their clinical target date or within 25% beyond their clinical target date</a:t>
            </a:r>
          </a:p>
          <a:p>
            <a:pPr marL="171450" indent="-171450">
              <a:buFont typeface="Arial" panose="020B0604020202020204" pitchFamily="34" charset="0"/>
              <a:buChar char="•"/>
            </a:pPr>
            <a:endParaRPr lang="en-GB" sz="1200" dirty="0"/>
          </a:p>
          <a:p>
            <a:pPr marL="171450" indent="-171450">
              <a:buFont typeface="Arial" panose="020B0604020202020204" pitchFamily="34" charset="0"/>
              <a:buChar char="•"/>
            </a:pPr>
            <a:endParaRPr lang="en-GB" sz="1200" dirty="0"/>
          </a:p>
          <a:p>
            <a:endParaRPr lang="en-GB" dirty="0"/>
          </a:p>
          <a:p>
            <a:endParaRPr lang="en-GB" dirty="0"/>
          </a:p>
          <a:p>
            <a:endParaRPr lang="en-GB" dirty="0"/>
          </a:p>
          <a:p>
            <a:endParaRPr lang="en-GB" dirty="0"/>
          </a:p>
        </p:txBody>
      </p:sp>
      <p:pic>
        <p:nvPicPr>
          <p:cNvPr id="30" name="Picture 29">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grpSp>
        <p:nvGrpSpPr>
          <p:cNvPr id="31" name="Group 30"/>
          <p:cNvGrpSpPr/>
          <p:nvPr/>
        </p:nvGrpSpPr>
        <p:grpSpPr>
          <a:xfrm>
            <a:off x="248400" y="1379608"/>
            <a:ext cx="6005118" cy="5346142"/>
            <a:chOff x="5864992" y="1338542"/>
            <a:chExt cx="6005118" cy="5346142"/>
          </a:xfrm>
        </p:grpSpPr>
        <p:grpSp>
          <p:nvGrpSpPr>
            <p:cNvPr id="32" name="Group 31"/>
            <p:cNvGrpSpPr/>
            <p:nvPr/>
          </p:nvGrpSpPr>
          <p:grpSpPr>
            <a:xfrm>
              <a:off x="8055839" y="1338542"/>
              <a:ext cx="3790093" cy="5315102"/>
              <a:chOff x="8055839" y="1338542"/>
              <a:chExt cx="3790093" cy="5315102"/>
            </a:xfrm>
          </p:grpSpPr>
          <p:sp>
            <p:nvSpPr>
              <p:cNvPr id="54" name="Rectangle 53"/>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p:cNvGrpSpPr/>
            <p:nvPr/>
          </p:nvGrpSpPr>
          <p:grpSpPr>
            <a:xfrm>
              <a:off x="5913664" y="1338542"/>
              <a:ext cx="2511906" cy="5307705"/>
              <a:chOff x="5913664" y="1338542"/>
              <a:chExt cx="2511906" cy="5307705"/>
            </a:xfrm>
          </p:grpSpPr>
          <p:sp>
            <p:nvSpPr>
              <p:cNvPr id="47" name="Freeform 46"/>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8" name="Freeform 47"/>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48"/>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reeform 49"/>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reeform 50"/>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reeform 51"/>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eform 52"/>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Rectangle 33"/>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35" name="Rectangle 34"/>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36" name="Rectangle 35"/>
            <p:cNvSpPr/>
            <p:nvPr/>
          </p:nvSpPr>
          <p:spPr>
            <a:xfrm>
              <a:off x="8352910" y="3206009"/>
              <a:ext cx="3517200" cy="70173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People with the greatest clinical need are referred as a priority to the most appropriate setting for their care. This includes people with suspected cancer or other urgent conditions. </a:t>
              </a:r>
              <a:r>
                <a:rPr lang="en-GB" sz="1100" kern="0" dirty="0">
                  <a:cs typeface="Arial" panose="020B0604020202020204" pitchFamily="34" charset="0"/>
                </a:rPr>
                <a:t>.</a:t>
              </a:r>
              <a:endParaRPr lang="en-GB" sz="1100" kern="0" dirty="0">
                <a:ea typeface="Calibri" panose="020F0502020204030204" pitchFamily="34" charset="0"/>
                <a:cs typeface="Arial" panose="020B0604020202020204" pitchFamily="34" charset="0"/>
              </a:endParaRPr>
            </a:p>
          </p:txBody>
        </p:sp>
        <p:sp>
          <p:nvSpPr>
            <p:cNvPr id="37" name="Rectangle 36"/>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38" name="Rectangle 37"/>
            <p:cNvSpPr/>
            <p:nvPr/>
          </p:nvSpPr>
          <p:spPr>
            <a:xfrm>
              <a:off x="8345775" y="4198748"/>
              <a:ext cx="3517200" cy="54938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People have improved and timelier access to referral services, treatment and diagnostic services, these will be undertaken in local settings wherever possible to do this.</a:t>
              </a:r>
            </a:p>
          </p:txBody>
        </p:sp>
        <p:sp>
          <p:nvSpPr>
            <p:cNvPr id="39" name="Rectangle 38"/>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40" name="Rectangle 39"/>
            <p:cNvSpPr/>
            <p:nvPr/>
          </p:nvSpPr>
          <p:spPr>
            <a:xfrm>
              <a:off x="8352910" y="5011571"/>
              <a:ext cx="3517200" cy="70173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rPr>
                <a:t>People have better access to healthcare closer to home – to doctors, nurses, dentists, optometrists and other healthcare professionals who work together so people receive the right care from the right professional.</a:t>
              </a:r>
              <a:endParaRPr lang="en-GB" sz="1100" kern="0" dirty="0">
                <a:ea typeface="Calibri" panose="020F0502020204030204" pitchFamily="34" charset="0"/>
                <a:cs typeface="Times New Roman" panose="02020603050405020304" pitchFamily="18" charset="0"/>
              </a:endParaRPr>
            </a:p>
          </p:txBody>
        </p:sp>
        <p:sp>
          <p:nvSpPr>
            <p:cNvPr id="41" name="Rectangle 40"/>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42" name="Rectangle 41"/>
            <p:cNvSpPr/>
            <p:nvPr/>
          </p:nvSpPr>
          <p:spPr>
            <a:xfrm>
              <a:off x="8335583" y="2405405"/>
              <a:ext cx="3517200" cy="397032"/>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People experience fewer cancelled surgical and diagnostic procedures. </a:t>
              </a:r>
            </a:p>
          </p:txBody>
        </p:sp>
        <p:sp>
          <p:nvSpPr>
            <p:cNvPr id="43" name="Rectangle 42"/>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44" name="Rectangle 43"/>
            <p:cNvSpPr/>
            <p:nvPr/>
          </p:nvSpPr>
          <p:spPr>
            <a:xfrm>
              <a:off x="8335583" y="1528419"/>
              <a:ext cx="3517200" cy="397032"/>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People are able to access prevention services and wellbeing activities on an equitable and consistent basis.</a:t>
              </a:r>
            </a:p>
          </p:txBody>
        </p:sp>
        <p:sp>
          <p:nvSpPr>
            <p:cNvPr id="45" name="Rectangle 44"/>
            <p:cNvSpPr/>
            <p:nvPr/>
          </p:nvSpPr>
          <p:spPr>
            <a:xfrm>
              <a:off x="5864992" y="3534428"/>
              <a:ext cx="1875681" cy="646331"/>
            </a:xfrm>
            <a:prstGeom prst="rect">
              <a:avLst/>
            </a:prstGeom>
          </p:spPr>
          <p:txBody>
            <a:bodyPr wrap="square">
              <a:spAutoFit/>
            </a:bodyPr>
            <a:lstStyle/>
            <a:p>
              <a:pPr lvl="0" algn="ctr"/>
              <a:r>
                <a:rPr lang="en-GB" b="1" dirty="0">
                  <a:solidFill>
                    <a:schemeClr val="bg1"/>
                  </a:solidFill>
                  <a:latin typeface="Arial Black" panose="020B0A04020102020204" pitchFamily="34" charset="0"/>
                </a:rPr>
                <a:t>Planned</a:t>
              </a:r>
            </a:p>
            <a:p>
              <a:pPr lvl="0" algn="ctr"/>
              <a:r>
                <a:rPr lang="en-GB" b="1" dirty="0">
                  <a:solidFill>
                    <a:schemeClr val="bg1"/>
                  </a:solidFill>
                  <a:latin typeface="Arial Black" panose="020B0A04020102020204" pitchFamily="34" charset="0"/>
                </a:rPr>
                <a:t>Care</a:t>
              </a:r>
            </a:p>
          </p:txBody>
        </p:sp>
        <p:sp>
          <p:nvSpPr>
            <p:cNvPr id="46" name="Rectangle 45"/>
            <p:cNvSpPr/>
            <p:nvPr/>
          </p:nvSpPr>
          <p:spPr>
            <a:xfrm>
              <a:off x="8334433" y="5830604"/>
              <a:ext cx="3517200" cy="854080"/>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People have information and help to support them to decide which treatment is the most appropriate for them. People have better information while waiting for treatment, including greater access to personalised information and support to help prepare for treatments.</a:t>
              </a:r>
            </a:p>
          </p:txBody>
        </p:sp>
      </p:grpSp>
      <p:sp>
        <p:nvSpPr>
          <p:cNvPr id="3" name="Slide Number Placeholder 2"/>
          <p:cNvSpPr>
            <a:spLocks noGrp="1"/>
          </p:cNvSpPr>
          <p:nvPr>
            <p:ph type="sldNum" sz="quarter" idx="12"/>
          </p:nvPr>
        </p:nvSpPr>
        <p:spPr>
          <a:xfrm>
            <a:off x="9038459" y="6157116"/>
            <a:ext cx="2743200" cy="365125"/>
          </a:xfrm>
        </p:spPr>
        <p:txBody>
          <a:bodyPr/>
          <a:lstStyle/>
          <a:p>
            <a:fld id="{2FC4BBEA-D2AF-4620-ADEB-12EADF4A9185}" type="slidenum">
              <a:rPr lang="en-GB" smtClean="0">
                <a:solidFill>
                  <a:schemeClr val="bg1">
                    <a:lumMod val="75000"/>
                  </a:schemeClr>
                </a:solidFill>
              </a:rPr>
              <a:t>30</a:t>
            </a:fld>
            <a:endParaRPr lang="en-GB" dirty="0">
              <a:solidFill>
                <a:schemeClr val="bg1">
                  <a:lumMod val="75000"/>
                </a:schemeClr>
              </a:solidFill>
            </a:endParaRPr>
          </a:p>
        </p:txBody>
      </p:sp>
      <p:sp>
        <p:nvSpPr>
          <p:cNvPr id="4" name="Rectangle 3"/>
          <p:cNvSpPr/>
          <p:nvPr/>
        </p:nvSpPr>
        <p:spPr>
          <a:xfrm>
            <a:off x="6381586" y="6048379"/>
            <a:ext cx="5565925" cy="646331"/>
          </a:xfrm>
          <a:prstGeom prst="rect">
            <a:avLst/>
          </a:prstGeom>
        </p:spPr>
        <p:txBody>
          <a:bodyPr wrap="square">
            <a:spAutoFit/>
          </a:bodyPr>
          <a:lstStyle/>
          <a:p>
            <a:pPr>
              <a:spcAft>
                <a:spcPts val="600"/>
              </a:spcAft>
            </a:pPr>
            <a:r>
              <a:rPr lang="en-GB" sz="1200" b="1" dirty="0">
                <a:cs typeface="Arial" panose="020B0604020202020204" pitchFamily="34" charset="0"/>
              </a:rPr>
              <a:t>We will continue to revise trajectories on the basis of agreed TI targets, aligned with allocation of Planned Care ‘Recovery’ funds focused in the highest priority areas to ensure delivery of our  performance ambitions. </a:t>
            </a:r>
            <a:endParaRPr lang="en-GB" sz="1200" b="1" dirty="0"/>
          </a:p>
        </p:txBody>
      </p:sp>
    </p:spTree>
    <p:extLst>
      <p:ext uri="{BB962C8B-B14F-4D97-AF65-F5344CB8AC3E}">
        <p14:creationId xmlns:p14="http://schemas.microsoft.com/office/powerpoint/2010/main" val="13760442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10766930"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Planned Care Goals and Methods</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3429135987"/>
              </p:ext>
            </p:extLst>
          </p:nvPr>
        </p:nvGraphicFramePr>
        <p:xfrm>
          <a:off x="248400" y="603414"/>
          <a:ext cx="11587253" cy="5510133"/>
        </p:xfrm>
        <a:graphic>
          <a:graphicData uri="http://schemas.openxmlformats.org/drawingml/2006/table">
            <a:tbl>
              <a:tblPr firstRow="1" bandRow="1">
                <a:tableStyleId>{3B4B98B0-60AC-42C2-AFA5-B58CD77FA1E5}</a:tableStyleId>
              </a:tblPr>
              <a:tblGrid>
                <a:gridCol w="279920">
                  <a:extLst>
                    <a:ext uri="{9D8B030D-6E8A-4147-A177-3AD203B41FA5}">
                      <a16:colId xmlns:a16="http://schemas.microsoft.com/office/drawing/2014/main" val="3731079003"/>
                    </a:ext>
                  </a:extLst>
                </a:gridCol>
                <a:gridCol w="2715495">
                  <a:extLst>
                    <a:ext uri="{9D8B030D-6E8A-4147-A177-3AD203B41FA5}">
                      <a16:colId xmlns:a16="http://schemas.microsoft.com/office/drawing/2014/main" val="2762889343"/>
                    </a:ext>
                  </a:extLst>
                </a:gridCol>
                <a:gridCol w="7562934">
                  <a:extLst>
                    <a:ext uri="{9D8B030D-6E8A-4147-A177-3AD203B41FA5}">
                      <a16:colId xmlns:a16="http://schemas.microsoft.com/office/drawing/2014/main" val="138679079"/>
                    </a:ext>
                  </a:extLst>
                </a:gridCol>
                <a:gridCol w="257226">
                  <a:extLst>
                    <a:ext uri="{9D8B030D-6E8A-4147-A177-3AD203B41FA5}">
                      <a16:colId xmlns:a16="http://schemas.microsoft.com/office/drawing/2014/main" val="1027663353"/>
                    </a:ext>
                  </a:extLst>
                </a:gridCol>
                <a:gridCol w="257226">
                  <a:extLst>
                    <a:ext uri="{9D8B030D-6E8A-4147-A177-3AD203B41FA5}">
                      <a16:colId xmlns:a16="http://schemas.microsoft.com/office/drawing/2014/main" val="294352246"/>
                    </a:ext>
                  </a:extLst>
                </a:gridCol>
                <a:gridCol w="257226">
                  <a:extLst>
                    <a:ext uri="{9D8B030D-6E8A-4147-A177-3AD203B41FA5}">
                      <a16:colId xmlns:a16="http://schemas.microsoft.com/office/drawing/2014/main" val="3505629763"/>
                    </a:ext>
                  </a:extLst>
                </a:gridCol>
                <a:gridCol w="257226">
                  <a:extLst>
                    <a:ext uri="{9D8B030D-6E8A-4147-A177-3AD203B41FA5}">
                      <a16:colId xmlns:a16="http://schemas.microsoft.com/office/drawing/2014/main" val="4157389710"/>
                    </a:ext>
                  </a:extLst>
                </a:gridCol>
              </a:tblGrid>
              <a:tr h="160075">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502059">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solidFill>
                            <a:schemeClr val="tx1"/>
                          </a:solidFill>
                          <a:latin typeface="+mn-lt"/>
                        </a:rPr>
                        <a:t>HVLC Centre of Excellence for Urology at NPTH</a:t>
                      </a:r>
                      <a:r>
                        <a:rPr lang="en-GB" sz="1100" b="0" dirty="0">
                          <a:solidFill>
                            <a:schemeClr val="tx1"/>
                          </a:solidFill>
                          <a:latin typeface="+mn-lt"/>
                        </a:rPr>
                        <a:t>:</a:t>
                      </a:r>
                      <a:r>
                        <a:rPr lang="en-GB" sz="1100" b="0" baseline="0" dirty="0">
                          <a:solidFill>
                            <a:schemeClr val="tx1"/>
                          </a:solidFill>
                          <a:latin typeface="+mn-lt"/>
                        </a:rPr>
                        <a:t> R</a:t>
                      </a:r>
                      <a:r>
                        <a:rPr lang="en-GB" sz="1100" b="0" dirty="0">
                          <a:solidFill>
                            <a:schemeClr val="tx1"/>
                          </a:solidFill>
                          <a:latin typeface="+mn-lt"/>
                        </a:rPr>
                        <a:t>elocate the majority of activity from Morriston to NPTH, allowing</a:t>
                      </a:r>
                      <a:r>
                        <a:rPr lang="en-GB" sz="1100" b="0" baseline="0" dirty="0">
                          <a:solidFill>
                            <a:schemeClr val="tx1"/>
                          </a:solidFill>
                          <a:latin typeface="+mn-lt"/>
                        </a:rPr>
                        <a:t> </a:t>
                      </a:r>
                      <a:r>
                        <a:rPr lang="en-GB" sz="1100" b="0" dirty="0">
                          <a:solidFill>
                            <a:schemeClr val="tx1"/>
                          </a:solidFill>
                          <a:latin typeface="+mn-lt"/>
                        </a:rPr>
                        <a:t>transfer of 4 sessions from MGH and create space for the robotic theatre</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rPr>
                        <a:t>Make </a:t>
                      </a:r>
                      <a:r>
                        <a:rPr lang="en-GB" sz="1100" b="1" dirty="0">
                          <a:solidFill>
                            <a:schemeClr val="tx1"/>
                          </a:solidFill>
                          <a:latin typeface="+mn-lt"/>
                        </a:rPr>
                        <a:t>OR 1 NPTH </a:t>
                      </a:r>
                      <a:r>
                        <a:rPr lang="en-GB" sz="1100" b="0" dirty="0">
                          <a:solidFill>
                            <a:schemeClr val="tx1"/>
                          </a:solidFill>
                          <a:latin typeface="+mn-lt"/>
                        </a:rPr>
                        <a:t>an integrated Laparoscopic Theatre which will create an uplift in the number of Urology sessions;</a:t>
                      </a:r>
                      <a:r>
                        <a:rPr lang="en-GB" sz="1100" b="0" baseline="0" dirty="0">
                          <a:solidFill>
                            <a:schemeClr val="tx1"/>
                          </a:solidFill>
                          <a:latin typeface="+mn-lt"/>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baseline="0" dirty="0">
                          <a:solidFill>
                            <a:schemeClr val="tx1"/>
                          </a:solidFill>
                          <a:latin typeface="+mn-lt"/>
                        </a:rPr>
                        <a:t>Create </a:t>
                      </a:r>
                      <a:r>
                        <a:rPr lang="en-GB" sz="1100" b="0" dirty="0">
                          <a:solidFill>
                            <a:schemeClr val="tx1"/>
                          </a:solidFill>
                          <a:latin typeface="+mn-lt"/>
                        </a:rPr>
                        <a:t>space in MGH for the Robotic theatre.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rPr>
                        <a:t>Develop 2 x OR1 theatres on the site, procure the required equipment, increase theatre sessions and access the HLCU on the site.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rgbClr val="0070C0"/>
                          </a:solidFill>
                          <a:latin typeface="+mn-lt"/>
                        </a:rPr>
                        <a:t>(Subject</a:t>
                      </a:r>
                      <a:r>
                        <a:rPr lang="en-GB" sz="1100" b="0" baseline="0" dirty="0">
                          <a:solidFill>
                            <a:srgbClr val="0070C0"/>
                          </a:solidFill>
                          <a:latin typeface="+mn-lt"/>
                        </a:rPr>
                        <a:t> to Major Capital Prioritisation) </a:t>
                      </a:r>
                      <a:r>
                        <a:rPr lang="en-GB" sz="1100" b="0" i="1" baseline="0" dirty="0">
                          <a:solidFill>
                            <a:schemeClr val="tx1"/>
                          </a:solidFill>
                          <a:latin typeface="+mn-lt"/>
                          <a:cs typeface="Arial" panose="020B0604020202020204" pitchFamily="34" charset="0"/>
                        </a:rPr>
                        <a:t>Also links to Cancer priorities</a:t>
                      </a:r>
                      <a:endParaRPr lang="en-GB" sz="1100" b="0" dirty="0">
                        <a:solidFill>
                          <a:srgbClr val="FF0000"/>
                        </a:solidFill>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413448705"/>
                  </a:ext>
                </a:extLst>
              </a:tr>
              <a:tr h="699534">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rPr>
                        <a:t>Develop</a:t>
                      </a:r>
                      <a:r>
                        <a:rPr lang="en-GB" sz="1100" b="0" baseline="0" dirty="0">
                          <a:solidFill>
                            <a:schemeClr val="tx1"/>
                          </a:solidFill>
                          <a:latin typeface="+mn-lt"/>
                        </a:rPr>
                        <a:t> </a:t>
                      </a:r>
                      <a:r>
                        <a:rPr lang="en-GB" sz="1100" b="0" dirty="0">
                          <a:solidFill>
                            <a:schemeClr val="tx1"/>
                          </a:solidFill>
                          <a:latin typeface="+mn-lt"/>
                        </a:rPr>
                        <a:t>3 new theatres at Singleton to </a:t>
                      </a:r>
                      <a:r>
                        <a:rPr lang="en-GB" sz="1100" b="1" dirty="0">
                          <a:solidFill>
                            <a:schemeClr val="tx1"/>
                          </a:solidFill>
                          <a:latin typeface="+mn-lt"/>
                        </a:rPr>
                        <a:t>increase surgical capacity </a:t>
                      </a:r>
                      <a:r>
                        <a:rPr lang="en-GB" sz="1100" b="0" dirty="0">
                          <a:solidFill>
                            <a:schemeClr val="tx1"/>
                          </a:solidFill>
                          <a:latin typeface="+mn-lt"/>
                        </a:rPr>
                        <a:t>by 30 sessions</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rPr>
                        <a:t>Utilise </a:t>
                      </a:r>
                      <a:r>
                        <a:rPr lang="en-GB" sz="1100" b="1" dirty="0">
                          <a:solidFill>
                            <a:schemeClr val="tx1"/>
                          </a:solidFill>
                          <a:latin typeface="+mn-lt"/>
                        </a:rPr>
                        <a:t>30 additional sessions </a:t>
                      </a:r>
                      <a:r>
                        <a:rPr lang="en-GB" sz="1100" b="0" dirty="0">
                          <a:solidFill>
                            <a:schemeClr val="tx1"/>
                          </a:solidFill>
                          <a:latin typeface="+mn-lt"/>
                        </a:rPr>
                        <a:t>as follows:</a:t>
                      </a:r>
                      <a:r>
                        <a:rPr lang="en-GB" sz="1100" b="0" baseline="0" dirty="0">
                          <a:solidFill>
                            <a:schemeClr val="tx1"/>
                          </a:solidFill>
                          <a:latin typeface="+mn-lt"/>
                        </a:rPr>
                        <a:t> </a:t>
                      </a:r>
                      <a:r>
                        <a:rPr lang="en-GB" sz="1100" b="0" dirty="0">
                          <a:solidFill>
                            <a:schemeClr val="tx1"/>
                          </a:solidFill>
                          <a:latin typeface="+mn-lt"/>
                        </a:rPr>
                        <a:t>12 General Surgery,</a:t>
                      </a:r>
                      <a:r>
                        <a:rPr lang="en-GB" sz="1100" b="0" baseline="0" dirty="0">
                          <a:solidFill>
                            <a:schemeClr val="tx1"/>
                          </a:solidFill>
                          <a:latin typeface="+mn-lt"/>
                        </a:rPr>
                        <a:t> </a:t>
                      </a:r>
                      <a:r>
                        <a:rPr lang="en-GB" sz="1100" b="0" dirty="0">
                          <a:solidFill>
                            <a:schemeClr val="tx1"/>
                          </a:solidFill>
                          <a:latin typeface="+mn-lt"/>
                        </a:rPr>
                        <a:t>6 ENT,</a:t>
                      </a:r>
                      <a:r>
                        <a:rPr lang="en-GB" sz="1100" b="0" baseline="0" dirty="0">
                          <a:solidFill>
                            <a:schemeClr val="tx1"/>
                          </a:solidFill>
                          <a:latin typeface="+mn-lt"/>
                        </a:rPr>
                        <a:t> </a:t>
                      </a:r>
                      <a:r>
                        <a:rPr lang="en-GB" sz="1100" b="0" dirty="0">
                          <a:solidFill>
                            <a:schemeClr val="tx1"/>
                          </a:solidFill>
                          <a:latin typeface="+mn-lt"/>
                        </a:rPr>
                        <a:t>6 Gynae,</a:t>
                      </a:r>
                      <a:r>
                        <a:rPr lang="en-GB" sz="1100" b="0" baseline="0" dirty="0">
                          <a:solidFill>
                            <a:schemeClr val="tx1"/>
                          </a:solidFill>
                          <a:latin typeface="+mn-lt"/>
                        </a:rPr>
                        <a:t> </a:t>
                      </a:r>
                      <a:r>
                        <a:rPr lang="en-GB" sz="1100" b="0" dirty="0">
                          <a:solidFill>
                            <a:schemeClr val="tx1"/>
                          </a:solidFill>
                          <a:latin typeface="+mn-lt"/>
                        </a:rPr>
                        <a:t>6 Breast.</a:t>
                      </a:r>
                      <a:r>
                        <a:rPr lang="en-GB" sz="1100" b="0" baseline="0" dirty="0">
                          <a:solidFill>
                            <a:schemeClr val="tx1"/>
                          </a:solidFill>
                          <a:latin typeface="+mn-lt"/>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rPr>
                        <a:t>Review of on-call rotas and develop formal repatriation policy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rgbClr val="0070C0"/>
                          </a:solidFill>
                          <a:latin typeface="+mn-lt"/>
                        </a:rPr>
                        <a:t>(Subject</a:t>
                      </a:r>
                      <a:r>
                        <a:rPr lang="en-GB" sz="1100" b="0" baseline="0" dirty="0">
                          <a:solidFill>
                            <a:srgbClr val="0070C0"/>
                          </a:solidFill>
                          <a:latin typeface="+mn-lt"/>
                        </a:rPr>
                        <a:t> to Major Capital Prioritisation – if </a:t>
                      </a:r>
                      <a:r>
                        <a:rPr lang="en-GB" sz="1100" b="0" dirty="0">
                          <a:solidFill>
                            <a:srgbClr val="0070C0"/>
                          </a:solidFill>
                          <a:latin typeface="+mn-lt"/>
                        </a:rPr>
                        <a:t>approved by WG, Theatres not operational until 2026)</a:t>
                      </a:r>
                      <a:r>
                        <a:rPr lang="en-GB" sz="1100" b="0" baseline="0" dirty="0">
                          <a:solidFill>
                            <a:srgbClr val="0070C0"/>
                          </a:solidFill>
                          <a:latin typeface="+mn-lt"/>
                        </a:rPr>
                        <a:t> </a:t>
                      </a:r>
                      <a:r>
                        <a:rPr lang="en-GB" sz="1100" b="0" i="1" baseline="0" dirty="0">
                          <a:solidFill>
                            <a:schemeClr val="tx1"/>
                          </a:solidFill>
                          <a:latin typeface="+mn-lt"/>
                          <a:cs typeface="Arial" panose="020B0604020202020204" pitchFamily="34" charset="0"/>
                        </a:rPr>
                        <a:t>Also links to Cancer priorities</a:t>
                      </a:r>
                      <a:endParaRPr lang="en-GB" sz="1100" b="0" dirty="0">
                        <a:solidFill>
                          <a:srgbClr val="FF0000"/>
                        </a:solidFill>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b="0" kern="1200" dirty="0">
                          <a:solidFill>
                            <a:schemeClr val="tx1"/>
                          </a:solidFill>
                          <a:latin typeface="+mn-lt"/>
                          <a:ea typeface="+mn-ea"/>
                          <a:cs typeface="+mn-cs"/>
                        </a:rPr>
                        <a:t>Q1</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100" b="0" kern="1200" dirty="0">
                          <a:solidFill>
                            <a:schemeClr val="tx1"/>
                          </a:solidFill>
                          <a:latin typeface="+mn-lt"/>
                          <a:ea typeface="+mn-ea"/>
                          <a:cs typeface="+mn-cs"/>
                        </a:rPr>
                        <a:t>Q2</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100" b="0" kern="1200" dirty="0">
                          <a:solidFill>
                            <a:schemeClr val="tx1"/>
                          </a:solidFill>
                          <a:latin typeface="+mn-lt"/>
                          <a:ea typeface="+mn-ea"/>
                          <a:cs typeface="+mn-cs"/>
                        </a:rPr>
                        <a:t>Q3</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100" b="0" kern="1200" dirty="0">
                          <a:solidFill>
                            <a:schemeClr val="tx1"/>
                          </a:solidFill>
                          <a:latin typeface="+mn-lt"/>
                          <a:ea typeface="+mn-ea"/>
                          <a:cs typeface="+mn-cs"/>
                        </a:rPr>
                        <a:t>Q4</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1262235137"/>
                  </a:ext>
                </a:extLst>
              </a:tr>
              <a:tr h="544258">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rPr>
                        <a:t>Integrated service model for </a:t>
                      </a:r>
                      <a:r>
                        <a:rPr lang="en-GB" sz="1100" b="1" dirty="0" err="1">
                          <a:solidFill>
                            <a:schemeClr val="tx1"/>
                          </a:solidFill>
                          <a:latin typeface="+mn-lt"/>
                        </a:rPr>
                        <a:t>Hepato</a:t>
                      </a:r>
                      <a:r>
                        <a:rPr lang="en-GB" sz="1100" b="1" dirty="0">
                          <a:solidFill>
                            <a:schemeClr val="tx1"/>
                          </a:solidFill>
                          <a:latin typeface="+mn-lt"/>
                        </a:rPr>
                        <a:t> </a:t>
                      </a:r>
                      <a:r>
                        <a:rPr lang="en-GB" sz="1100" b="1" dirty="0" err="1">
                          <a:solidFill>
                            <a:schemeClr val="tx1"/>
                          </a:solidFill>
                          <a:latin typeface="+mn-lt"/>
                        </a:rPr>
                        <a:t>Pancreato</a:t>
                      </a:r>
                      <a:r>
                        <a:rPr lang="en-GB" sz="1100" b="1" dirty="0">
                          <a:solidFill>
                            <a:schemeClr val="tx1"/>
                          </a:solidFill>
                          <a:latin typeface="+mn-lt"/>
                        </a:rPr>
                        <a:t> Biliary </a:t>
                      </a:r>
                      <a:r>
                        <a:rPr lang="en-GB" sz="1100" b="0" dirty="0">
                          <a:solidFill>
                            <a:schemeClr val="tx1"/>
                          </a:solidFill>
                          <a:latin typeface="+mn-lt"/>
                        </a:rPr>
                        <a:t>(HPB) Surgery</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rPr>
                        <a:t>Initiate a project to establish </a:t>
                      </a:r>
                      <a:r>
                        <a:rPr lang="en-GB" sz="1100" b="1" dirty="0">
                          <a:solidFill>
                            <a:schemeClr val="tx1"/>
                          </a:solidFill>
                          <a:latin typeface="+mn-lt"/>
                        </a:rPr>
                        <a:t>a HPB Shared Delivery Network </a:t>
                      </a:r>
                      <a:r>
                        <a:rPr lang="en-GB" sz="1100" b="0" dirty="0">
                          <a:solidFill>
                            <a:schemeClr val="tx1"/>
                          </a:solidFill>
                          <a:latin typeface="+mn-lt"/>
                        </a:rPr>
                        <a:t>to manage the pathways for patients with Severe Acute Pancreatitis, and to act as the precursor for the development of the Shared Delivery Service Model. [Regional</a:t>
                      </a:r>
                      <a:r>
                        <a:rPr lang="en-GB" sz="1100" b="0" baseline="0" dirty="0">
                          <a:solidFill>
                            <a:schemeClr val="tx1"/>
                          </a:solidFill>
                          <a:latin typeface="+mn-lt"/>
                        </a:rPr>
                        <a:t> with CVUHB – RSSPP]</a:t>
                      </a:r>
                      <a:endParaRPr lang="en-GB" sz="1100" b="0" dirty="0">
                        <a:solidFill>
                          <a:schemeClr val="tx1"/>
                        </a:solidFill>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447490741"/>
                  </a:ext>
                </a:extLst>
              </a:tr>
              <a:tr h="502059">
                <a:tc rowSpan="3">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Achieve </a:t>
                      </a:r>
                      <a:r>
                        <a:rPr lang="en-GB" sz="1100" b="1" dirty="0">
                          <a:solidFill>
                            <a:schemeClr val="tx1"/>
                          </a:solidFill>
                          <a:latin typeface="+mn-lt"/>
                          <a:cs typeface="Arial" panose="020B0604020202020204" pitchFamily="34" charset="0"/>
                        </a:rPr>
                        <a:t>Ministerial Priorities for waiting times</a:t>
                      </a:r>
                      <a:r>
                        <a:rPr lang="en-GB" sz="1100" b="0" dirty="0">
                          <a:solidFill>
                            <a:schemeClr val="tx1"/>
                          </a:solidFill>
                          <a:latin typeface="+mn-lt"/>
                          <a:cs typeface="Arial" panose="020B0604020202020204" pitchFamily="34" charset="0"/>
                        </a:rPr>
                        <a:t> (RTT</a:t>
                      </a:r>
                      <a:r>
                        <a:rPr lang="en-GB" sz="1100" b="0" baseline="0" dirty="0">
                          <a:solidFill>
                            <a:schemeClr val="tx1"/>
                          </a:solidFill>
                          <a:latin typeface="+mn-lt"/>
                          <a:cs typeface="Arial" panose="020B0604020202020204" pitchFamily="34" charset="0"/>
                        </a:rPr>
                        <a:t> and Diagnostics</a:t>
                      </a:r>
                      <a:endParaRPr lang="en-GB" sz="1100" b="0" dirty="0">
                        <a:solidFill>
                          <a:schemeClr val="tx1"/>
                        </a:solidFill>
                        <a:latin typeface="+mn-lt"/>
                        <a:cs typeface="Arial" panose="020B0604020202020204" pitchFamily="34" charset="0"/>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Deliver speciality and diagnostic</a:t>
                      </a:r>
                      <a:r>
                        <a:rPr lang="en-GB" sz="1100" b="0" baseline="0" dirty="0">
                          <a:solidFill>
                            <a:schemeClr val="tx1"/>
                          </a:solidFill>
                          <a:latin typeface="+mn-lt"/>
                          <a:cs typeface="Arial" panose="020B0604020202020204" pitchFamily="34" charset="0"/>
                        </a:rPr>
                        <a:t> modality</a:t>
                      </a:r>
                      <a:r>
                        <a:rPr lang="en-GB" sz="1100" b="0" dirty="0">
                          <a:solidFill>
                            <a:schemeClr val="tx1"/>
                          </a:solidFill>
                          <a:latin typeface="+mn-lt"/>
                          <a:cs typeface="Arial" panose="020B0604020202020204" pitchFamily="34" charset="0"/>
                        </a:rPr>
                        <a:t> plans to address waiting times targets. </a:t>
                      </a:r>
                      <a:r>
                        <a:rPr lang="en-GB" sz="1100" b="1" dirty="0">
                          <a:solidFill>
                            <a:schemeClr val="tx1"/>
                          </a:solidFill>
                          <a:latin typeface="+mn-lt"/>
                          <a:cs typeface="Arial" panose="020B0604020202020204" pitchFamily="34" charset="0"/>
                        </a:rPr>
                        <a:t>Planned</a:t>
                      </a:r>
                      <a:r>
                        <a:rPr lang="en-GB" sz="1100" b="1" baseline="0" dirty="0">
                          <a:solidFill>
                            <a:schemeClr val="tx1"/>
                          </a:solidFill>
                          <a:latin typeface="+mn-lt"/>
                          <a:cs typeface="Arial" panose="020B0604020202020204" pitchFamily="34" charset="0"/>
                        </a:rPr>
                        <a:t> </a:t>
                      </a:r>
                      <a:r>
                        <a:rPr lang="en-GB" sz="1100" b="1" dirty="0">
                          <a:solidFill>
                            <a:schemeClr val="tx1"/>
                          </a:solidFill>
                          <a:latin typeface="+mn-lt"/>
                          <a:cs typeface="Arial" panose="020B0604020202020204" pitchFamily="34" charset="0"/>
                        </a:rPr>
                        <a:t>Care Funding TBC.</a:t>
                      </a:r>
                      <a:r>
                        <a:rPr lang="en-GB" sz="1100" b="1" baseline="0" dirty="0">
                          <a:solidFill>
                            <a:schemeClr val="tx1"/>
                          </a:solidFill>
                          <a:latin typeface="+mn-lt"/>
                          <a:cs typeface="Arial" panose="020B0604020202020204" pitchFamily="34" charset="0"/>
                        </a:rPr>
                        <a:t> </a:t>
                      </a:r>
                      <a:r>
                        <a:rPr lang="en-GB" sz="1100" b="0" i="1" baseline="0" dirty="0">
                          <a:solidFill>
                            <a:schemeClr val="tx1"/>
                          </a:solidFill>
                          <a:latin typeface="+mn-lt"/>
                          <a:cs typeface="Arial" panose="020B0604020202020204" pitchFamily="34" charset="0"/>
                        </a:rPr>
                        <a:t>Also links to Cancer priorities</a:t>
                      </a:r>
                      <a:endParaRPr lang="en-GB" sz="1100" b="0" dirty="0">
                        <a:solidFill>
                          <a:schemeClr val="tx1"/>
                        </a:solidFill>
                        <a:latin typeface="+mn-lt"/>
                        <a:cs typeface="Arial" panose="020B0604020202020204" pitchFamily="34" charset="0"/>
                      </a:endParaRP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2134070715"/>
                  </a:ext>
                </a:extLst>
              </a:tr>
              <a:tr h="281942">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mn-lt"/>
                        <a:cs typeface="Arial" panose="020B0604020202020204" pitchFamily="34" charset="0"/>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Establish </a:t>
                      </a:r>
                      <a:r>
                        <a:rPr lang="en-GB" sz="1100" b="1" dirty="0">
                          <a:solidFill>
                            <a:schemeClr val="tx1"/>
                          </a:solidFill>
                          <a:latin typeface="+mn-lt"/>
                          <a:cs typeface="Arial" panose="020B0604020202020204" pitchFamily="34" charset="0"/>
                        </a:rPr>
                        <a:t>outpatients</a:t>
                      </a:r>
                      <a:r>
                        <a:rPr lang="en-GB" sz="1100" b="1" baseline="0" dirty="0">
                          <a:solidFill>
                            <a:schemeClr val="tx1"/>
                          </a:solidFill>
                          <a:latin typeface="+mn-lt"/>
                          <a:cs typeface="Arial" panose="020B0604020202020204" pitchFamily="34" charset="0"/>
                        </a:rPr>
                        <a:t> hysteroscopy/PMB/ minor ops </a:t>
                      </a:r>
                      <a:r>
                        <a:rPr lang="en-GB" sz="1100" b="0" baseline="0" dirty="0">
                          <a:solidFill>
                            <a:schemeClr val="tx1"/>
                          </a:solidFill>
                          <a:latin typeface="+mn-lt"/>
                          <a:cs typeface="Arial" panose="020B0604020202020204" pitchFamily="34" charset="0"/>
                        </a:rPr>
                        <a:t>service (Gynae) at Singleton.  </a:t>
                      </a:r>
                      <a:r>
                        <a:rPr lang="en-GB" sz="1100" b="0" i="1" baseline="0" dirty="0">
                          <a:solidFill>
                            <a:schemeClr val="tx1"/>
                          </a:solidFill>
                          <a:latin typeface="+mn-lt"/>
                          <a:cs typeface="Arial" panose="020B0604020202020204" pitchFamily="34" charset="0"/>
                        </a:rPr>
                        <a:t>Also links to Cancer priorities</a:t>
                      </a:r>
                      <a:endParaRPr lang="en-GB" sz="1100" b="0" i="1" dirty="0">
                        <a:solidFill>
                          <a:schemeClr val="tx1"/>
                        </a:solidFill>
                        <a:latin typeface="+mn-lt"/>
                        <a:cs typeface="Arial" panose="020B0604020202020204" pitchFamily="34" charset="0"/>
                      </a:endParaRP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62154343"/>
                  </a:ext>
                </a:extLst>
              </a:tr>
              <a:tr h="722176">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dirty="0">
                          <a:solidFill>
                            <a:schemeClr val="tx1"/>
                          </a:solidFill>
                          <a:latin typeface="+mn-lt"/>
                          <a:cs typeface="Arial" panose="020B0604020202020204" pitchFamily="34" charset="0"/>
                        </a:rPr>
                        <a:t>Develop</a:t>
                      </a:r>
                      <a:r>
                        <a:rPr lang="en-GB" sz="1100" b="0" i="0" baseline="0" dirty="0">
                          <a:solidFill>
                            <a:schemeClr val="tx1"/>
                          </a:solidFill>
                          <a:latin typeface="+mn-lt"/>
                          <a:cs typeface="Arial" panose="020B0604020202020204" pitchFamily="34" charset="0"/>
                        </a:rPr>
                        <a:t> and deliver </a:t>
                      </a:r>
                      <a:r>
                        <a:rPr lang="en-GB" sz="1100" b="1" i="0" baseline="0" dirty="0">
                          <a:solidFill>
                            <a:schemeClr val="tx1"/>
                          </a:solidFill>
                          <a:latin typeface="+mn-lt"/>
                          <a:cs typeface="Arial" panose="020B0604020202020204" pitchFamily="34" charset="0"/>
                        </a:rPr>
                        <a:t>Radiology service improvement project</a:t>
                      </a:r>
                      <a:r>
                        <a:rPr lang="en-GB" sz="1100" b="0" i="0" baseline="0" dirty="0">
                          <a:solidFill>
                            <a:schemeClr val="tx1"/>
                          </a:solidFill>
                          <a:latin typeface="+mn-lt"/>
                          <a:cs typeface="Arial" panose="020B0604020202020204" pitchFamily="34" charset="0"/>
                        </a:rPr>
                        <a:t>, underpinned by improvements in efficiency and productivity. To include: </a:t>
                      </a:r>
                      <a:r>
                        <a:rPr lang="en-GB" sz="1100" b="0" i="1" baseline="0" dirty="0">
                          <a:solidFill>
                            <a:schemeClr val="tx1"/>
                          </a:solidFill>
                          <a:latin typeface="+mn-lt"/>
                          <a:cs typeface="Arial" panose="020B0604020202020204" pitchFamily="34" charset="0"/>
                        </a:rPr>
                        <a:t>Also links to Cancer priorities.</a:t>
                      </a:r>
                      <a:endParaRPr lang="en-GB" sz="1100" b="0" i="0" baseline="0" dirty="0">
                        <a:solidFill>
                          <a:schemeClr val="tx1"/>
                        </a:solidFill>
                        <a:latin typeface="+mn-lt"/>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rPr>
                        <a:t>Develop business case to WAG for permanent funding of a </a:t>
                      </a:r>
                      <a:r>
                        <a:rPr lang="en-GB" sz="1100" b="1" dirty="0">
                          <a:solidFill>
                            <a:schemeClr val="tx1"/>
                          </a:solidFill>
                          <a:latin typeface="+mn-lt"/>
                        </a:rPr>
                        <a:t>second CT </a:t>
                      </a:r>
                      <a:r>
                        <a:rPr lang="en-GB" sz="1100" dirty="0">
                          <a:solidFill>
                            <a:schemeClr val="tx1"/>
                          </a:solidFill>
                          <a:latin typeface="+mn-lt"/>
                        </a:rPr>
                        <a:t>gantry at Singleton</a:t>
                      </a:r>
                      <a:r>
                        <a:rPr lang="en-GB" sz="1100" b="1" dirty="0">
                          <a:solidFill>
                            <a:schemeClr val="tx1"/>
                          </a:solidFill>
                          <a:latin typeface="+mn-lt"/>
                        </a:rPr>
                        <a:t> </a:t>
                      </a:r>
                      <a:r>
                        <a:rPr lang="en-GB" sz="1100" b="1" dirty="0">
                          <a:solidFill>
                            <a:srgbClr val="0070C0"/>
                          </a:solidFill>
                          <a:latin typeface="+mn-lt"/>
                        </a:rPr>
                        <a:t>(</a:t>
                      </a:r>
                      <a:r>
                        <a:rPr lang="en-GB" sz="1100" b="0" dirty="0">
                          <a:solidFill>
                            <a:srgbClr val="0070C0"/>
                          </a:solidFill>
                          <a:latin typeface="+mn-lt"/>
                        </a:rPr>
                        <a:t>Subject to major Capital prioritisation)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rPr>
                        <a:t>Convert mobile MR to </a:t>
                      </a:r>
                      <a:r>
                        <a:rPr lang="en-GB" sz="1100" b="1" dirty="0">
                          <a:solidFill>
                            <a:schemeClr val="tx1"/>
                          </a:solidFill>
                          <a:latin typeface="+mn-lt"/>
                        </a:rPr>
                        <a:t>fixed base MR </a:t>
                      </a:r>
                      <a:r>
                        <a:rPr lang="en-GB" sz="1100" dirty="0">
                          <a:solidFill>
                            <a:schemeClr val="tx1"/>
                          </a:solidFill>
                          <a:latin typeface="+mn-lt"/>
                        </a:rPr>
                        <a:t>on MGH site by utilising and upgrading existing MR scanner</a:t>
                      </a:r>
                      <a:r>
                        <a:rPr lang="en-GB" sz="1100" baseline="0" dirty="0">
                          <a:solidFill>
                            <a:schemeClr val="tx1"/>
                          </a:solidFill>
                          <a:latin typeface="+mn-lt"/>
                        </a:rPr>
                        <a:t> </a:t>
                      </a:r>
                      <a:r>
                        <a:rPr lang="en-GB" sz="1100" b="0" dirty="0">
                          <a:solidFill>
                            <a:srgbClr val="0070C0"/>
                          </a:solidFill>
                          <a:latin typeface="+mn-lt"/>
                        </a:rPr>
                        <a:t>(Subject to major Capital prioritisation)</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3110260723"/>
                  </a:ext>
                </a:extLst>
              </a:tr>
              <a:tr h="502059">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Develop</a:t>
                      </a:r>
                      <a:r>
                        <a:rPr lang="en-GB" sz="1100" b="0" baseline="0" dirty="0">
                          <a:solidFill>
                            <a:schemeClr val="tx1"/>
                          </a:solidFill>
                          <a:latin typeface="+mn-lt"/>
                          <a:cs typeface="Arial" panose="020B0604020202020204" pitchFamily="34" charset="0"/>
                        </a:rPr>
                        <a:t> </a:t>
                      </a:r>
                      <a:r>
                        <a:rPr lang="en-GB" sz="1100" b="1" baseline="0" dirty="0">
                          <a:solidFill>
                            <a:schemeClr val="tx1"/>
                          </a:solidFill>
                          <a:latin typeface="+mn-lt"/>
                          <a:cs typeface="Arial" panose="020B0604020202020204" pitchFamily="34" charset="0"/>
                        </a:rPr>
                        <a:t>Pathology</a:t>
                      </a:r>
                      <a:r>
                        <a:rPr lang="en-GB" sz="1100" b="0" baseline="0" dirty="0">
                          <a:solidFill>
                            <a:schemeClr val="tx1"/>
                          </a:solidFill>
                          <a:latin typeface="+mn-lt"/>
                          <a:cs typeface="Arial" panose="020B0604020202020204" pitchFamily="34" charset="0"/>
                        </a:rPr>
                        <a:t> Strategy, aligning with regional pathway developments</a:t>
                      </a:r>
                      <a:endParaRPr lang="en-GB" sz="1100" b="0" dirty="0">
                        <a:solidFill>
                          <a:schemeClr val="tx1"/>
                        </a:solidFill>
                        <a:latin typeface="+mn-lt"/>
                        <a:cs typeface="Arial" panose="020B0604020202020204" pitchFamily="34" charset="0"/>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aseline="0" dirty="0">
                          <a:solidFill>
                            <a:schemeClr val="tx1"/>
                          </a:solidFill>
                          <a:latin typeface="+mn-lt"/>
                        </a:rPr>
                        <a:t>Deliver within agreed financial envelope:</a:t>
                      </a:r>
                      <a:endParaRPr lang="en-GB" sz="1100" dirty="0">
                        <a:solidFill>
                          <a:schemeClr val="tx1"/>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dirty="0">
                          <a:solidFill>
                            <a:schemeClr val="tx1"/>
                          </a:solidFill>
                          <a:latin typeface="+mn-lt"/>
                        </a:rPr>
                        <a:t>Workforce Sustainability plans</a:t>
                      </a:r>
                      <a:r>
                        <a:rPr lang="en-GB" sz="1100" dirty="0">
                          <a:solidFill>
                            <a:schemeClr val="tx1"/>
                          </a:solidFill>
                          <a:latin typeface="+mn-lt"/>
                        </a:rPr>
                        <a:t>:</a:t>
                      </a:r>
                      <a:r>
                        <a:rPr lang="en-GB" sz="1100" baseline="0" dirty="0">
                          <a:solidFill>
                            <a:schemeClr val="tx1"/>
                          </a:solidFill>
                          <a:latin typeface="+mn-lt"/>
                        </a:rPr>
                        <a:t> </a:t>
                      </a:r>
                      <a:r>
                        <a:rPr lang="en-GB" sz="1100" dirty="0">
                          <a:solidFill>
                            <a:schemeClr val="tx1"/>
                          </a:solidFill>
                          <a:latin typeface="+mn-lt"/>
                        </a:rPr>
                        <a:t>Maintain core services by utilising agency support whilst undertaking training and recruitment in pursuit of a resilient and sustainable service model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dirty="0">
                          <a:solidFill>
                            <a:schemeClr val="tx1"/>
                          </a:solidFill>
                          <a:latin typeface="+mn-lt"/>
                        </a:rPr>
                        <a:t>Review mortuary provision</a:t>
                      </a:r>
                      <a:r>
                        <a:rPr lang="en-GB" sz="1100" dirty="0">
                          <a:solidFill>
                            <a:schemeClr val="tx1"/>
                          </a:solidFill>
                          <a:latin typeface="+mn-lt"/>
                        </a:rPr>
                        <a:t> to ensure BCI capacity is available utilising all sites across the HB</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1" baseline="0" dirty="0">
                          <a:solidFill>
                            <a:schemeClr val="tx1"/>
                          </a:solidFill>
                          <a:latin typeface="+mn-lt"/>
                          <a:cs typeface="Arial" panose="020B0604020202020204" pitchFamily="34" charset="0"/>
                        </a:rPr>
                        <a:t>Also links to Cancer priorities</a:t>
                      </a:r>
                      <a:endParaRPr lang="en-GB" sz="1100" b="0" dirty="0">
                        <a:solidFill>
                          <a:srgbClr val="FF0000"/>
                        </a:solidFill>
                        <a:latin typeface="+mn-lt"/>
                      </a:endParaRP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3813846951"/>
                  </a:ext>
                </a:extLst>
              </a:tr>
              <a:tr h="502059">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Develop </a:t>
                      </a:r>
                      <a:r>
                        <a:rPr lang="en-GB" sz="1100" b="1" dirty="0">
                          <a:solidFill>
                            <a:schemeClr val="tx1"/>
                          </a:solidFill>
                          <a:latin typeface="+mn-lt"/>
                          <a:cs typeface="Arial" panose="020B0604020202020204" pitchFamily="34" charset="0"/>
                        </a:rPr>
                        <a:t>Lab Medicine </a:t>
                      </a:r>
                      <a:r>
                        <a:rPr lang="en-GB" sz="1100" b="0" dirty="0">
                          <a:solidFill>
                            <a:schemeClr val="tx1"/>
                          </a:solidFill>
                          <a:latin typeface="+mn-lt"/>
                          <a:cs typeface="Arial" panose="020B0604020202020204" pitchFamily="34" charset="0"/>
                        </a:rPr>
                        <a:t>Strategy</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aseline="0" dirty="0">
                          <a:solidFill>
                            <a:schemeClr val="tx1"/>
                          </a:solidFill>
                          <a:latin typeface="+mn-lt"/>
                        </a:rPr>
                        <a:t>Deliver within agreed financial envelope:</a:t>
                      </a:r>
                      <a:endParaRPr lang="en-GB" sz="1100" dirty="0">
                        <a:solidFill>
                          <a:schemeClr val="tx1"/>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dirty="0">
                          <a:solidFill>
                            <a:schemeClr val="tx1"/>
                          </a:solidFill>
                          <a:latin typeface="+mn-lt"/>
                        </a:rPr>
                        <a:t>Workforce Sustainability plans</a:t>
                      </a:r>
                      <a:r>
                        <a:rPr lang="en-GB" sz="1100" dirty="0">
                          <a:solidFill>
                            <a:schemeClr val="tx1"/>
                          </a:solidFill>
                          <a:latin typeface="+mn-lt"/>
                        </a:rPr>
                        <a:t>:</a:t>
                      </a:r>
                      <a:r>
                        <a:rPr lang="en-GB" sz="1100" baseline="0" dirty="0">
                          <a:solidFill>
                            <a:schemeClr val="tx1"/>
                          </a:solidFill>
                          <a:latin typeface="+mn-lt"/>
                        </a:rPr>
                        <a:t> </a:t>
                      </a:r>
                      <a:r>
                        <a:rPr lang="en-GB" sz="1100" dirty="0">
                          <a:solidFill>
                            <a:schemeClr val="tx1"/>
                          </a:solidFill>
                          <a:latin typeface="+mn-lt"/>
                        </a:rPr>
                        <a:t>Maintain core services by utilising agency support whilst undertaking training and recruitment in pursuit of a resilient and stabilised service model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rPr>
                        <a:t>Align</a:t>
                      </a:r>
                      <a:r>
                        <a:rPr lang="en-GB" sz="1100" baseline="0" dirty="0">
                          <a:solidFill>
                            <a:schemeClr val="tx1"/>
                          </a:solidFill>
                          <a:latin typeface="+mn-lt"/>
                        </a:rPr>
                        <a:t> </a:t>
                      </a:r>
                      <a:r>
                        <a:rPr lang="en-GB" sz="1100" b="1" baseline="0" dirty="0">
                          <a:solidFill>
                            <a:schemeClr val="tx1"/>
                          </a:solidFill>
                          <a:latin typeface="+mn-lt"/>
                        </a:rPr>
                        <a:t>workforce expansion with Point of Care Testing </a:t>
                      </a:r>
                      <a:r>
                        <a:rPr lang="en-GB" sz="1100" baseline="0" dirty="0">
                          <a:solidFill>
                            <a:schemeClr val="tx1"/>
                          </a:solidFill>
                          <a:latin typeface="+mn-lt"/>
                        </a:rPr>
                        <a:t>(POCT) devices</a:t>
                      </a:r>
                      <a:endParaRPr lang="en-GB" sz="1100" dirty="0">
                        <a:solidFill>
                          <a:schemeClr val="tx1"/>
                        </a:solidFill>
                        <a:latin typeface="+mn-lt"/>
                      </a:endParaRP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2893898574"/>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a:xfrm>
            <a:off x="9204312" y="6402875"/>
            <a:ext cx="2743200" cy="365125"/>
          </a:xfrm>
        </p:spPr>
        <p:txBody>
          <a:bodyPr/>
          <a:lstStyle/>
          <a:p>
            <a:fld id="{2FC4BBEA-D2AF-4620-ADEB-12EADF4A9185}" type="slidenum">
              <a:rPr lang="en-GB" smtClean="0">
                <a:solidFill>
                  <a:schemeClr val="bg1">
                    <a:lumMod val="75000"/>
                  </a:schemeClr>
                </a:solidFill>
              </a:rPr>
              <a:t>31</a:t>
            </a:fld>
            <a:endParaRPr lang="en-GB" dirty="0">
              <a:solidFill>
                <a:schemeClr val="bg1">
                  <a:lumMod val="75000"/>
                </a:schemeClr>
              </a:solidFill>
            </a:endParaRPr>
          </a:p>
        </p:txBody>
      </p:sp>
    </p:spTree>
    <p:extLst>
      <p:ext uri="{BB962C8B-B14F-4D97-AF65-F5344CB8AC3E}">
        <p14:creationId xmlns:p14="http://schemas.microsoft.com/office/powerpoint/2010/main" val="423552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D44D6A-E43B-D3AF-E651-AC317C871B2E}"/>
              </a:ext>
            </a:extLst>
          </p:cNvPr>
          <p:cNvSpPr txBox="1"/>
          <p:nvPr/>
        </p:nvSpPr>
        <p:spPr>
          <a:xfrm>
            <a:off x="248400" y="60793"/>
            <a:ext cx="11372849"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Planned Care Goals and Methods </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9204312" y="6383425"/>
            <a:ext cx="2743200" cy="365125"/>
          </a:xfrm>
        </p:spPr>
        <p:txBody>
          <a:bodyPr/>
          <a:lstStyle/>
          <a:p>
            <a:fld id="{2FC4BBEA-D2AF-4620-ADEB-12EADF4A9185}" type="slidenum">
              <a:rPr lang="en-GB" smtClean="0">
                <a:solidFill>
                  <a:schemeClr val="bg1">
                    <a:lumMod val="75000"/>
                  </a:schemeClr>
                </a:solidFill>
              </a:rPr>
              <a:t>32</a:t>
            </a:fld>
            <a:endParaRPr lang="en-GB" dirty="0">
              <a:solidFill>
                <a:schemeClr val="bg1">
                  <a:lumMod val="75000"/>
                </a:schemeClr>
              </a:solidFill>
            </a:endParaRPr>
          </a:p>
        </p:txBody>
      </p:sp>
      <p:sp>
        <p:nvSpPr>
          <p:cNvPr id="8" name="Rectangle 7"/>
          <p:cNvSpPr/>
          <p:nvPr/>
        </p:nvSpPr>
        <p:spPr>
          <a:xfrm>
            <a:off x="190830" y="418748"/>
            <a:ext cx="1300356" cy="261610"/>
          </a:xfrm>
          <a:prstGeom prst="rect">
            <a:avLst/>
          </a:prstGeom>
        </p:spPr>
        <p:txBody>
          <a:bodyPr wrap="none">
            <a:spAutoFit/>
          </a:bodyPr>
          <a:lstStyle/>
          <a:p>
            <a:pPr lvl="0" algn="just">
              <a:defRPr/>
            </a:pPr>
            <a:r>
              <a:rPr lang="en-GB" sz="1100" b="1" dirty="0">
                <a:solidFill>
                  <a:srgbClr val="1F355E"/>
                </a:solidFill>
                <a:latin typeface="Arial Black" panose="020B0A04020102020204" pitchFamily="34" charset="0"/>
                <a:cs typeface="Arial" panose="020B0604020202020204" pitchFamily="34" charset="0"/>
              </a:rPr>
              <a:t>2025/26 -26/27</a:t>
            </a:r>
          </a:p>
        </p:txBody>
      </p:sp>
      <p:graphicFrame>
        <p:nvGraphicFramePr>
          <p:cNvPr id="9" name="Table 8"/>
          <p:cNvGraphicFramePr>
            <a:graphicFrameLocks noGrp="1"/>
          </p:cNvGraphicFramePr>
          <p:nvPr>
            <p:extLst>
              <p:ext uri="{D42A27DB-BD31-4B8C-83A1-F6EECF244321}">
                <p14:modId xmlns:p14="http://schemas.microsoft.com/office/powerpoint/2010/main" val="753215360"/>
              </p:ext>
            </p:extLst>
          </p:nvPr>
        </p:nvGraphicFramePr>
        <p:xfrm>
          <a:off x="396000" y="736980"/>
          <a:ext cx="11551512" cy="5572633"/>
        </p:xfrm>
        <a:graphic>
          <a:graphicData uri="http://schemas.openxmlformats.org/drawingml/2006/table">
            <a:tbl>
              <a:tblPr firstRow="1" bandRow="1">
                <a:tableStyleId>{3B4B98B0-60AC-42C2-AFA5-B58CD77FA1E5}</a:tableStyleId>
              </a:tblPr>
              <a:tblGrid>
                <a:gridCol w="4224126">
                  <a:extLst>
                    <a:ext uri="{9D8B030D-6E8A-4147-A177-3AD203B41FA5}">
                      <a16:colId xmlns:a16="http://schemas.microsoft.com/office/drawing/2014/main" val="3823515313"/>
                    </a:ext>
                  </a:extLst>
                </a:gridCol>
                <a:gridCol w="7327386">
                  <a:extLst>
                    <a:ext uri="{9D8B030D-6E8A-4147-A177-3AD203B41FA5}">
                      <a16:colId xmlns:a16="http://schemas.microsoft.com/office/drawing/2014/main" val="1309061772"/>
                    </a:ext>
                  </a:extLst>
                </a:gridCol>
              </a:tblGrid>
              <a:tr h="216000">
                <a:tc>
                  <a:txBody>
                    <a:bodyPr/>
                    <a:lstStyle/>
                    <a:p>
                      <a:r>
                        <a:rPr lang="en-GB" sz="800" dirty="0">
                          <a:solidFill>
                            <a:schemeClr val="tx1"/>
                          </a:solidFill>
                          <a:latin typeface="+mn-lt"/>
                          <a:cs typeface="Arial" panose="020B0604020202020204" pitchFamily="34" charset="0"/>
                        </a:rPr>
                        <a:t>Year 1 Planning: Goal</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n-GB" sz="800" b="1" i="0" kern="1200" dirty="0">
                          <a:solidFill>
                            <a:schemeClr val="tx1"/>
                          </a:solidFill>
                          <a:effectLst/>
                          <a:latin typeface="+mn-lt"/>
                          <a:ea typeface="+mn-ea"/>
                          <a:cs typeface="+mn-cs"/>
                        </a:rPr>
                        <a:t>Year 1 Planning:</a:t>
                      </a:r>
                      <a:r>
                        <a:rPr lang="en-GB" sz="800" b="1" i="0" kern="1200" baseline="0" dirty="0">
                          <a:solidFill>
                            <a:schemeClr val="tx1"/>
                          </a:solidFill>
                          <a:effectLst/>
                          <a:latin typeface="+mn-lt"/>
                          <a:ea typeface="+mn-ea"/>
                          <a:cs typeface="+mn-cs"/>
                        </a:rPr>
                        <a:t> Method</a:t>
                      </a:r>
                      <a:endParaRPr lang="en-GB" sz="800" b="1" i="0" kern="1200" dirty="0">
                        <a:solidFill>
                          <a:schemeClr val="tx1"/>
                        </a:solidFill>
                        <a:effectLst/>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746513087"/>
                  </a:ext>
                </a:extLst>
              </a:tr>
              <a:tr h="21600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Deliver</a:t>
                      </a:r>
                      <a:r>
                        <a:rPr lang="en-GB" sz="1100" b="0" baseline="0" dirty="0">
                          <a:solidFill>
                            <a:schemeClr val="tx1"/>
                          </a:solidFill>
                          <a:latin typeface="+mn-lt"/>
                          <a:cs typeface="Arial" panose="020B0604020202020204" pitchFamily="34" charset="0"/>
                        </a:rPr>
                        <a:t> </a:t>
                      </a:r>
                      <a:r>
                        <a:rPr lang="en-GB" sz="1100" b="1" dirty="0">
                          <a:solidFill>
                            <a:schemeClr val="tx1"/>
                          </a:solidFill>
                          <a:latin typeface="+mn-lt"/>
                          <a:cs typeface="Arial" panose="020B0604020202020204" pitchFamily="34" charset="0"/>
                        </a:rPr>
                        <a:t>Sustainable</a:t>
                      </a:r>
                      <a:r>
                        <a:rPr lang="en-GB" sz="1100" b="1" baseline="0" dirty="0">
                          <a:solidFill>
                            <a:schemeClr val="tx1"/>
                          </a:solidFill>
                          <a:latin typeface="+mn-lt"/>
                          <a:cs typeface="Arial" panose="020B0604020202020204" pitchFamily="34" charset="0"/>
                        </a:rPr>
                        <a:t> Eye Care Services</a:t>
                      </a:r>
                      <a:endParaRPr lang="en-GB" sz="1100" b="0" dirty="0">
                        <a:solidFill>
                          <a:schemeClr val="tx1"/>
                        </a:solidFill>
                        <a:latin typeface="+mn-lt"/>
                        <a:cs typeface="Arial" panose="020B0604020202020204" pitchFamily="34" charset="0"/>
                      </a:endParaRP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Develop plans for regionalisation of ophthalmology services with Hywel Dda [Regional/ ARCH</a:t>
                      </a:r>
                      <a:r>
                        <a:rPr lang="en-GB" sz="1100" b="0" baseline="0" dirty="0">
                          <a:solidFill>
                            <a:schemeClr val="tx1"/>
                          </a:solidFill>
                          <a:latin typeface="+mn-lt"/>
                          <a:cs typeface="Arial" panose="020B0604020202020204" pitchFamily="34" charset="0"/>
                        </a:rPr>
                        <a:t> Priority]</a:t>
                      </a:r>
                      <a:endParaRPr lang="en-GB" sz="1100" b="0" dirty="0">
                        <a:solidFill>
                          <a:schemeClr val="tx1"/>
                        </a:solidFill>
                        <a:latin typeface="+mn-lt"/>
                        <a:cs typeface="Arial" panose="020B0604020202020204" pitchFamily="34" charset="0"/>
                      </a:endParaRPr>
                    </a:p>
                  </a:txBody>
                  <a:tcPr marL="36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164421417"/>
                  </a:ext>
                </a:extLst>
              </a:tr>
              <a:tr h="245886">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chemeClr val="tx1"/>
                        </a:solidFill>
                        <a:latin typeface="+mn-lt"/>
                        <a:cs typeface="Arial" panose="020B0604020202020204" pitchFamily="34" charset="0"/>
                      </a:endParaRPr>
                    </a:p>
                  </a:txBody>
                  <a:tcPr marL="36000" marR="9525" marT="9525"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Develop plans for sustainable </a:t>
                      </a:r>
                      <a:r>
                        <a:rPr lang="en-GB" sz="1100" b="0" dirty="0" err="1">
                          <a:solidFill>
                            <a:schemeClr val="tx1"/>
                          </a:solidFill>
                          <a:latin typeface="+mn-lt"/>
                          <a:cs typeface="Arial" panose="020B0604020202020204" pitchFamily="34" charset="0"/>
                        </a:rPr>
                        <a:t>vitreo</a:t>
                      </a:r>
                      <a:r>
                        <a:rPr lang="en-GB" sz="1100" b="0" dirty="0">
                          <a:solidFill>
                            <a:schemeClr val="tx1"/>
                          </a:solidFill>
                          <a:latin typeface="+mn-lt"/>
                          <a:cs typeface="Arial" panose="020B0604020202020204" pitchFamily="34" charset="0"/>
                        </a:rPr>
                        <a:t>-retinal services in ophthalmology </a:t>
                      </a:r>
                    </a:p>
                  </a:txBody>
                  <a:tcPr marL="36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950183287"/>
                  </a:ext>
                </a:extLst>
              </a:tr>
              <a:tr h="1937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Deliver</a:t>
                      </a:r>
                      <a:r>
                        <a:rPr lang="en-GB" sz="1100" b="0" baseline="0" dirty="0">
                          <a:solidFill>
                            <a:schemeClr val="tx1"/>
                          </a:solidFill>
                          <a:latin typeface="+mn-lt"/>
                          <a:cs typeface="Arial" panose="020B0604020202020204" pitchFamily="34" charset="0"/>
                        </a:rPr>
                        <a:t> sustainable </a:t>
                      </a:r>
                      <a:r>
                        <a:rPr lang="en-GB" sz="1100" b="1" dirty="0">
                          <a:solidFill>
                            <a:schemeClr val="tx1"/>
                          </a:solidFill>
                          <a:latin typeface="+mn-lt"/>
                          <a:cs typeface="Arial" panose="020B0604020202020204" pitchFamily="34" charset="0"/>
                        </a:rPr>
                        <a:t>Acute Pain services</a:t>
                      </a:r>
                      <a:endParaRPr lang="en-GB" sz="1100" b="0" dirty="0">
                        <a:solidFill>
                          <a:schemeClr val="tx1"/>
                        </a:solidFill>
                        <a:latin typeface="+mn-lt"/>
                        <a:cs typeface="Arial" panose="020B0604020202020204" pitchFamily="34" charset="0"/>
                      </a:endParaRPr>
                    </a:p>
                  </a:txBody>
                  <a:tcPr marL="36000" marR="9525" marT="9525"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aseline="0" dirty="0">
                          <a:solidFill>
                            <a:schemeClr val="tx1"/>
                          </a:solidFill>
                          <a:latin typeface="+mn-lt"/>
                          <a:cs typeface="Arial" panose="020B0604020202020204" pitchFamily="34" charset="0"/>
                        </a:rPr>
                        <a:t>Develop options to </a:t>
                      </a:r>
                      <a:r>
                        <a:rPr lang="en-GB" sz="1100" dirty="0">
                          <a:solidFill>
                            <a:schemeClr val="tx1"/>
                          </a:solidFill>
                          <a:latin typeface="+mn-lt"/>
                          <a:cs typeface="Arial" panose="020B0604020202020204" pitchFamily="34" charset="0"/>
                        </a:rPr>
                        <a:t>expand the Acute Pain service</a:t>
                      </a:r>
                    </a:p>
                  </a:txBody>
                  <a:tcPr marL="36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467798792"/>
                  </a:ext>
                </a:extLst>
              </a:tr>
              <a:tr h="4744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dirty="0">
                          <a:solidFill>
                            <a:schemeClr val="tx1"/>
                          </a:solidFill>
                          <a:latin typeface="+mn-lt"/>
                          <a:cs typeface="Arial" panose="020B0604020202020204" pitchFamily="34" charset="0"/>
                        </a:rPr>
                        <a:t>Address </a:t>
                      </a:r>
                      <a:r>
                        <a:rPr lang="en-GB" sz="1100" b="1" i="0" dirty="0">
                          <a:solidFill>
                            <a:schemeClr val="tx1"/>
                          </a:solidFill>
                          <a:latin typeface="+mn-lt"/>
                          <a:cs typeface="Arial" panose="020B0604020202020204" pitchFamily="34" charset="0"/>
                        </a:rPr>
                        <a:t>Surgical/</a:t>
                      </a:r>
                      <a:r>
                        <a:rPr lang="en-GB" sz="1100" b="1" i="0" baseline="0" dirty="0">
                          <a:solidFill>
                            <a:schemeClr val="tx1"/>
                          </a:solidFill>
                          <a:latin typeface="+mn-lt"/>
                          <a:cs typeface="Arial" panose="020B0604020202020204" pitchFamily="34" charset="0"/>
                        </a:rPr>
                        <a:t> Theatres </a:t>
                      </a:r>
                      <a:r>
                        <a:rPr lang="en-GB" sz="1100" b="1" i="0" dirty="0">
                          <a:solidFill>
                            <a:schemeClr val="tx1"/>
                          </a:solidFill>
                          <a:latin typeface="+mn-lt"/>
                          <a:cs typeface="Arial" panose="020B0604020202020204" pitchFamily="34" charset="0"/>
                        </a:rPr>
                        <a:t>efficiency and utilisation priorities </a:t>
                      </a:r>
                      <a:r>
                        <a:rPr lang="en-GB" sz="1100" b="0" i="0" dirty="0">
                          <a:solidFill>
                            <a:schemeClr val="tx1"/>
                          </a:solidFill>
                          <a:latin typeface="+mn-lt"/>
                          <a:cs typeface="Arial" panose="020B0604020202020204" pitchFamily="34" charset="0"/>
                        </a:rPr>
                        <a:t>for the Health Board, including</a:t>
                      </a:r>
                      <a:r>
                        <a:rPr lang="en-GB" sz="1100" b="0" i="0" baseline="0" dirty="0">
                          <a:solidFill>
                            <a:schemeClr val="tx1"/>
                          </a:solidFill>
                          <a:latin typeface="+mn-lt"/>
                          <a:cs typeface="Arial" panose="020B0604020202020204" pitchFamily="34" charset="0"/>
                        </a:rPr>
                        <a:t> implementation of GIRFT recommendations for specialities</a:t>
                      </a:r>
                      <a:endParaRPr lang="en-GB" sz="1100" b="1" dirty="0">
                        <a:solidFill>
                          <a:schemeClr val="tx1"/>
                        </a:solidFill>
                        <a:latin typeface="+mn-lt"/>
                        <a:cs typeface="Arial" panose="020B0604020202020204" pitchFamily="34" charset="0"/>
                      </a:endParaRPr>
                    </a:p>
                  </a:txBody>
                  <a:tcPr marL="36000" marR="9525" marT="9525"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0" i="0" dirty="0">
                          <a:solidFill>
                            <a:schemeClr val="tx1"/>
                          </a:solidFill>
                          <a:latin typeface="+mn-lt"/>
                          <a:cs typeface="Arial" panose="020B0604020202020204" pitchFamily="34" charset="0"/>
                        </a:rPr>
                        <a:t>Establish a </a:t>
                      </a:r>
                      <a:r>
                        <a:rPr lang="en-GB" sz="1100" b="1" i="0" dirty="0">
                          <a:solidFill>
                            <a:schemeClr val="tx1"/>
                          </a:solidFill>
                          <a:latin typeface="+mn-lt"/>
                          <a:cs typeface="Arial" panose="020B0604020202020204" pitchFamily="34" charset="0"/>
                        </a:rPr>
                        <a:t>Theatres Board and theatres infrastructure </a:t>
                      </a:r>
                      <a:r>
                        <a:rPr lang="en-GB" sz="1100" b="0" i="0" dirty="0">
                          <a:solidFill>
                            <a:schemeClr val="tx1"/>
                          </a:solidFill>
                          <a:latin typeface="+mn-lt"/>
                          <a:cs typeface="Arial" panose="020B0604020202020204" pitchFamily="34" charset="0"/>
                        </a:rPr>
                        <a:t>that is fit for purpose.</a:t>
                      </a:r>
                      <a:endParaRPr lang="en-GB" sz="1100" b="0" i="0" baseline="0" dirty="0">
                        <a:solidFill>
                          <a:schemeClr val="tx1"/>
                        </a:solidFill>
                        <a:latin typeface="+mn-lt"/>
                        <a:cs typeface="Arial" panose="020B0604020202020204" pitchFamily="34" charset="0"/>
                      </a:endParaRP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1" dirty="0">
                          <a:solidFill>
                            <a:schemeClr val="tx1"/>
                          </a:solidFill>
                          <a:latin typeface="+mn-lt"/>
                          <a:cs typeface="Arial" panose="020B0604020202020204" pitchFamily="34" charset="0"/>
                        </a:rPr>
                        <a:t>Develop</a:t>
                      </a:r>
                      <a:r>
                        <a:rPr lang="en-GB" sz="1100" b="1" baseline="0" dirty="0">
                          <a:solidFill>
                            <a:schemeClr val="tx1"/>
                          </a:solidFill>
                          <a:latin typeface="+mn-lt"/>
                          <a:cs typeface="Arial" panose="020B0604020202020204" pitchFamily="34" charset="0"/>
                        </a:rPr>
                        <a:t> </a:t>
                      </a:r>
                      <a:r>
                        <a:rPr lang="en-GB" sz="1100" b="1" dirty="0">
                          <a:solidFill>
                            <a:schemeClr val="tx1"/>
                          </a:solidFill>
                          <a:latin typeface="+mn-lt"/>
                          <a:cs typeface="Arial" panose="020B0604020202020204" pitchFamily="34" charset="0"/>
                        </a:rPr>
                        <a:t>Planned</a:t>
                      </a:r>
                      <a:r>
                        <a:rPr lang="en-GB" sz="1100" b="1" baseline="0" dirty="0">
                          <a:solidFill>
                            <a:schemeClr val="tx1"/>
                          </a:solidFill>
                          <a:latin typeface="+mn-lt"/>
                          <a:cs typeface="Arial" panose="020B0604020202020204" pitchFamily="34" charset="0"/>
                        </a:rPr>
                        <a:t> Care</a:t>
                      </a:r>
                      <a:r>
                        <a:rPr lang="en-GB" sz="1100" b="1" dirty="0">
                          <a:solidFill>
                            <a:schemeClr val="tx1"/>
                          </a:solidFill>
                          <a:latin typeface="+mn-lt"/>
                          <a:cs typeface="Arial" panose="020B0604020202020204" pitchFamily="34" charset="0"/>
                        </a:rPr>
                        <a:t> Strategy for Surgery &amp; Theatres,</a:t>
                      </a:r>
                      <a:r>
                        <a:rPr lang="en-GB" sz="1100" b="1" baseline="0" dirty="0">
                          <a:solidFill>
                            <a:schemeClr val="tx1"/>
                          </a:solidFill>
                          <a:latin typeface="+mn-lt"/>
                          <a:cs typeface="Arial" panose="020B0604020202020204" pitchFamily="34" charset="0"/>
                        </a:rPr>
                        <a:t> </a:t>
                      </a:r>
                      <a:r>
                        <a:rPr lang="en-GB" sz="1100" b="0" i="0" baseline="0" dirty="0">
                          <a:solidFill>
                            <a:schemeClr val="tx1"/>
                          </a:solidFill>
                          <a:latin typeface="+mn-lt"/>
                          <a:cs typeface="Arial" panose="020B0604020202020204" pitchFamily="34" charset="0"/>
                        </a:rPr>
                        <a:t>Including options to </a:t>
                      </a:r>
                    </a:p>
                    <a:p>
                      <a:pPr marL="361950" marR="0" lvl="0" indent="-95250" algn="l" defTabSz="914400" rtl="0" eaLnBrk="1" fontAlgn="ctr" latinLnBrk="0" hangingPunct="1">
                        <a:lnSpc>
                          <a:spcPct val="100000"/>
                        </a:lnSpc>
                        <a:spcBef>
                          <a:spcPts val="0"/>
                        </a:spcBef>
                        <a:spcAft>
                          <a:spcPts val="0"/>
                        </a:spcAft>
                        <a:buClrTx/>
                        <a:buSzTx/>
                        <a:buFont typeface="Wingdings" panose="05000000000000000000" pitchFamily="2" charset="2"/>
                        <a:buChar char="§"/>
                        <a:tabLst/>
                        <a:defRPr/>
                      </a:pPr>
                      <a:r>
                        <a:rPr lang="en-GB" sz="1100" b="0" i="0" dirty="0">
                          <a:solidFill>
                            <a:schemeClr val="tx1"/>
                          </a:solidFill>
                          <a:latin typeface="+mn-lt"/>
                          <a:cs typeface="Arial" panose="020B0604020202020204" pitchFamily="34" charset="0"/>
                        </a:rPr>
                        <a:t>Right size</a:t>
                      </a:r>
                      <a:r>
                        <a:rPr lang="en-GB" sz="1100" b="0" i="0" baseline="0" dirty="0">
                          <a:solidFill>
                            <a:schemeClr val="tx1"/>
                          </a:solidFill>
                          <a:latin typeface="+mn-lt"/>
                          <a:cs typeface="Arial" panose="020B0604020202020204" pitchFamily="34" charset="0"/>
                        </a:rPr>
                        <a:t> t</a:t>
                      </a:r>
                      <a:r>
                        <a:rPr lang="en-GB" sz="1100" b="0" i="0" dirty="0">
                          <a:solidFill>
                            <a:schemeClr val="tx1"/>
                          </a:solidFill>
                          <a:latin typeface="+mn-lt"/>
                          <a:cs typeface="Arial" panose="020B0604020202020204" pitchFamily="34" charset="0"/>
                        </a:rPr>
                        <a:t>he surgical activity that utilises the commissioned theatre capacity within the Health Board. </a:t>
                      </a:r>
                    </a:p>
                    <a:p>
                      <a:pPr marL="361950" marR="0" lvl="0" indent="-95250" algn="l" defTabSz="914400" rtl="0" eaLnBrk="1" fontAlgn="ctr" latinLnBrk="0" hangingPunct="1">
                        <a:lnSpc>
                          <a:spcPct val="100000"/>
                        </a:lnSpc>
                        <a:spcBef>
                          <a:spcPts val="0"/>
                        </a:spcBef>
                        <a:spcAft>
                          <a:spcPts val="0"/>
                        </a:spcAft>
                        <a:buClrTx/>
                        <a:buSzTx/>
                        <a:buFont typeface="Wingdings" panose="05000000000000000000" pitchFamily="2" charset="2"/>
                        <a:buChar char="§"/>
                        <a:tabLst/>
                        <a:defRPr/>
                      </a:pPr>
                      <a:r>
                        <a:rPr lang="en-GB" sz="1100" b="0" i="0" kern="1200" dirty="0">
                          <a:solidFill>
                            <a:schemeClr val="tx1"/>
                          </a:solidFill>
                          <a:effectLst/>
                          <a:latin typeface="+mn-lt"/>
                          <a:ea typeface="+mn-ea"/>
                          <a:cs typeface="Arial" panose="020B0604020202020204" pitchFamily="34" charset="0"/>
                        </a:rPr>
                        <a:t>Right</a:t>
                      </a:r>
                      <a:r>
                        <a:rPr lang="en-GB" sz="1100" b="0" i="0" kern="1200" baseline="0" dirty="0">
                          <a:solidFill>
                            <a:schemeClr val="tx1"/>
                          </a:solidFill>
                          <a:effectLst/>
                          <a:latin typeface="+mn-lt"/>
                          <a:ea typeface="+mn-ea"/>
                          <a:cs typeface="Arial" panose="020B0604020202020204" pitchFamily="34" charset="0"/>
                        </a:rPr>
                        <a:t> size Pre-Operative Assessment Services</a:t>
                      </a:r>
                    </a:p>
                    <a:p>
                      <a:pPr marL="361950" marR="0" lvl="0" indent="-95250" algn="l" defTabSz="914400" rtl="0" eaLnBrk="1" fontAlgn="ctr" latinLnBrk="0" hangingPunct="1">
                        <a:lnSpc>
                          <a:spcPct val="100000"/>
                        </a:lnSpc>
                        <a:spcBef>
                          <a:spcPts val="0"/>
                        </a:spcBef>
                        <a:spcAft>
                          <a:spcPts val="0"/>
                        </a:spcAft>
                        <a:buClrTx/>
                        <a:buSzTx/>
                        <a:buFont typeface="Wingdings" panose="05000000000000000000" pitchFamily="2" charset="2"/>
                        <a:buChar char="§"/>
                        <a:tabLst/>
                        <a:defRPr/>
                      </a:pPr>
                      <a:r>
                        <a:rPr lang="en-GB" sz="1100" b="0" i="0" kern="1200" baseline="0" dirty="0">
                          <a:solidFill>
                            <a:schemeClr val="tx1"/>
                          </a:solidFill>
                          <a:effectLst/>
                          <a:latin typeface="+mn-lt"/>
                          <a:ea typeface="+mn-ea"/>
                          <a:cs typeface="Arial" panose="020B0604020202020204" pitchFamily="34" charset="0"/>
                        </a:rPr>
                        <a:t>Review of supporting workforce e.g. pharmacy surgical team/ preadmission team, Anaesthetics led CPET services</a:t>
                      </a:r>
                    </a:p>
                  </a:txBody>
                  <a:tcPr marL="36000" marR="9525" marT="9525"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52806049"/>
                  </a:ext>
                </a:extLst>
              </a:tr>
              <a:tr h="474462">
                <a:tc>
                  <a:txBody>
                    <a:bodyPr/>
                    <a:lstStyle/>
                    <a:p>
                      <a:pPr algn="l"/>
                      <a:r>
                        <a:rPr lang="en-GB" sz="1100" dirty="0"/>
                        <a:t>Implement</a:t>
                      </a:r>
                      <a:r>
                        <a:rPr lang="en-GB" sz="1100" baseline="0" dirty="0"/>
                        <a:t> </a:t>
                      </a:r>
                      <a:r>
                        <a:rPr lang="en-GB" sz="1100" b="1" dirty="0"/>
                        <a:t>Robotic Theatres </a:t>
                      </a:r>
                      <a:r>
                        <a:rPr lang="en-GB" sz="1100" dirty="0"/>
                        <a:t>to improve patient outcomes and to be competitive in the recruitment of high calibre staff and trainees to SBUHB</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171450" indent="-171450" algn="l">
                        <a:buFont typeface="Arial" panose="020B0604020202020204" pitchFamily="34" charset="0"/>
                        <a:buChar char="•"/>
                      </a:pPr>
                      <a:r>
                        <a:rPr lang="en-GB" sz="1100" dirty="0"/>
                        <a:t>Establish Robotics Group</a:t>
                      </a:r>
                      <a:r>
                        <a:rPr lang="en-GB" sz="1100" baseline="0" dirty="0"/>
                        <a:t> to consider </a:t>
                      </a:r>
                      <a:r>
                        <a:rPr lang="en-GB" sz="1100" dirty="0"/>
                        <a:t>of access to the Robotic Theatres to further specialities</a:t>
                      </a:r>
                    </a:p>
                    <a:p>
                      <a:pPr marL="171450" indent="-171450" algn="l">
                        <a:buFont typeface="Arial" panose="020B0604020202020204" pitchFamily="34" charset="0"/>
                        <a:buChar char="•"/>
                      </a:pPr>
                      <a:r>
                        <a:rPr lang="en-GB" sz="1100" dirty="0"/>
                        <a:t>Commence use of</a:t>
                      </a:r>
                      <a:r>
                        <a:rPr lang="en-GB" sz="1100" baseline="0" dirty="0"/>
                        <a:t> robot in Urology - n</a:t>
                      </a:r>
                      <a:r>
                        <a:rPr lang="en-GB" sz="1100" dirty="0"/>
                        <a:t>otice served to Cardiff 20/11</a:t>
                      </a:r>
                    </a:p>
                  </a:txBody>
                  <a:tcPr marL="36000" marR="9525" marT="9525"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738894967"/>
                  </a:ext>
                </a:extLst>
              </a:tr>
              <a:tr h="224329">
                <a:tc rowSpan="2">
                  <a:txBody>
                    <a:bodyPr/>
                    <a:lstStyle/>
                    <a:p>
                      <a:pPr lvl="0">
                        <a:defRPr/>
                      </a:pPr>
                      <a:r>
                        <a:rPr lang="en-GB" sz="1100" b="0" dirty="0">
                          <a:cs typeface="Arial" panose="020B0604020202020204" pitchFamily="34" charset="0"/>
                        </a:rPr>
                        <a:t>Deliver</a:t>
                      </a:r>
                      <a:r>
                        <a:rPr lang="en-GB" sz="1100" b="1" dirty="0">
                          <a:cs typeface="Arial" panose="020B0604020202020204" pitchFamily="34" charset="0"/>
                        </a:rPr>
                        <a:t> Radiology Service Improvement Programme </a:t>
                      </a:r>
                      <a:r>
                        <a:rPr lang="en-GB" sz="1100" b="0" dirty="0">
                          <a:cs typeface="Arial" panose="020B0604020202020204" pitchFamily="34" charset="0"/>
                        </a:rPr>
                        <a:t>to achieve</a:t>
                      </a:r>
                      <a:r>
                        <a:rPr lang="en-GB" sz="1100" b="0" baseline="0" dirty="0">
                          <a:cs typeface="Arial" panose="020B0604020202020204" pitchFamily="34" charset="0"/>
                        </a:rPr>
                        <a:t> RTT and Cancer waiting times targets and improve service efficiency/ sustainability</a:t>
                      </a:r>
                      <a:endParaRPr lang="en-GB" sz="1100" b="0" dirty="0">
                        <a:cs typeface="Arial" panose="020B0604020202020204" pitchFamily="34" charset="0"/>
                      </a:endParaRP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indent="0" algn="l" rtl="0" fontAlgn="t">
                        <a:buFont typeface="Arial" panose="020B0604020202020204" pitchFamily="34" charset="0"/>
                        <a:buNone/>
                      </a:pPr>
                      <a:r>
                        <a:rPr lang="en-GB" sz="1100" b="0" i="0" u="none" strike="noStrike" baseline="0" dirty="0">
                          <a:solidFill>
                            <a:schemeClr val="tx1"/>
                          </a:solidFill>
                          <a:effectLst/>
                          <a:latin typeface="+mn-lt"/>
                          <a:cs typeface="Arial" panose="020B0604020202020204" pitchFamily="34" charset="0"/>
                        </a:rPr>
                        <a:t>Develop strategic workforce plan based on demand v capacity aligned to national guidance and benchmarking</a:t>
                      </a: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377145130"/>
                  </a:ext>
                </a:extLst>
              </a:tr>
              <a:tr h="474462">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chemeClr val="tx1"/>
                        </a:solidFill>
                        <a:latin typeface="+mn-lt"/>
                        <a:cs typeface="Arial" panose="020B0604020202020204" pitchFamily="34" charset="0"/>
                      </a:endParaRPr>
                    </a:p>
                  </a:txBody>
                  <a:tcPr marL="36000" marR="9525" marT="9525"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indent="0" algn="l" rtl="0" fontAlgn="t">
                        <a:buFont typeface="Arial" panose="020B0604020202020204" pitchFamily="34" charset="0"/>
                        <a:buNone/>
                      </a:pPr>
                      <a:r>
                        <a:rPr lang="en-GB" sz="1100" b="0" i="0" u="none" strike="noStrike" baseline="0" dirty="0">
                          <a:solidFill>
                            <a:schemeClr val="tx1"/>
                          </a:solidFill>
                          <a:effectLst/>
                          <a:latin typeface="+mn-lt"/>
                          <a:cs typeface="Arial" panose="020B0604020202020204" pitchFamily="34" charset="0"/>
                        </a:rPr>
                        <a:t>Increase pace of service developments and improve service efficiency by developing a robust network to support Research, Innovation and Continuous Quality Improvement opportunities</a:t>
                      </a: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00284124"/>
                  </a:ext>
                </a:extLst>
              </a:tr>
              <a:tr h="474462">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baseline="0" dirty="0">
                          <a:solidFill>
                            <a:schemeClr val="tx1"/>
                          </a:solidFill>
                          <a:effectLst/>
                          <a:latin typeface="+mn-lt"/>
                          <a:cs typeface="Arial" panose="020B0604020202020204" pitchFamily="34" charset="0"/>
                        </a:rPr>
                        <a:t>Achieve sustainability of the </a:t>
                      </a:r>
                      <a:r>
                        <a:rPr lang="en-GB" sz="1100" b="1" i="0" u="none" strike="noStrike" baseline="0" dirty="0">
                          <a:solidFill>
                            <a:schemeClr val="tx1"/>
                          </a:solidFill>
                          <a:effectLst/>
                          <a:latin typeface="+mn-lt"/>
                          <a:cs typeface="Arial" panose="020B0604020202020204" pitchFamily="34" charset="0"/>
                        </a:rPr>
                        <a:t>Nuclear Medicine</a:t>
                      </a:r>
                      <a:r>
                        <a:rPr lang="en-GB" sz="1100" b="0" i="0" u="none" strike="noStrike" baseline="0" dirty="0">
                          <a:solidFill>
                            <a:schemeClr val="tx1"/>
                          </a:solidFill>
                          <a:effectLst/>
                          <a:latin typeface="+mn-lt"/>
                          <a:cs typeface="Arial" panose="020B0604020202020204" pitchFamily="34" charset="0"/>
                        </a:rPr>
                        <a:t> DXA Scanning Service</a:t>
                      </a:r>
                      <a:endParaRPr lang="en-GB" sz="1100" b="0" dirty="0">
                        <a:solidFill>
                          <a:schemeClr val="tx1"/>
                        </a:solidFill>
                        <a:latin typeface="+mn-lt"/>
                      </a:endParaRP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indent="0" algn="l" rtl="0" fontAlgn="ctr">
                        <a:buClr>
                          <a:srgbClr val="000000"/>
                        </a:buClr>
                        <a:buSzPts val="1000"/>
                        <a:buFont typeface="Arial" panose="020B0604020202020204" pitchFamily="34" charset="0"/>
                        <a:buNone/>
                      </a:pPr>
                      <a:r>
                        <a:rPr lang="en-GB" sz="1100" b="0" i="0" u="none" strike="noStrike" dirty="0">
                          <a:solidFill>
                            <a:schemeClr val="tx1"/>
                          </a:solidFill>
                          <a:effectLst/>
                          <a:latin typeface="+mn-lt"/>
                        </a:rPr>
                        <a:t>Develop a business case to identify cashable savings to enable this to progress in 25/26 with the key focus on: </a:t>
                      </a:r>
                    </a:p>
                    <a:p>
                      <a:pPr marL="180975" lvl="1" indent="-180975" algn="l" rtl="0" fontAlgn="ctr">
                        <a:buClr>
                          <a:srgbClr val="000000"/>
                        </a:buClr>
                        <a:buSzPts val="1000"/>
                        <a:buFont typeface="Arial" panose="020B0604020202020204" pitchFamily="34" charset="0"/>
                        <a:buChar char="•"/>
                        <a:tabLst>
                          <a:tab pos="180975" algn="l"/>
                          <a:tab pos="361950" algn="l"/>
                        </a:tabLst>
                      </a:pPr>
                      <a:r>
                        <a:rPr lang="en-GB" sz="1100" b="0" i="0" u="none" strike="noStrike" baseline="0" dirty="0">
                          <a:solidFill>
                            <a:schemeClr val="tx1"/>
                          </a:solidFill>
                          <a:effectLst/>
                          <a:latin typeface="+mn-lt"/>
                          <a:cs typeface="Arial" panose="020B0604020202020204" pitchFamily="34" charset="0"/>
                        </a:rPr>
                        <a:t>increasing efficiency, lowering costs and delivering better care in a healthier environment</a:t>
                      </a:r>
                    </a:p>
                    <a:p>
                      <a:pPr marL="180975" lvl="1" indent="-180975" algn="l" rtl="0" fontAlgn="ctr">
                        <a:buClr>
                          <a:srgbClr val="000000"/>
                        </a:buClr>
                        <a:buSzPts val="1000"/>
                        <a:buFont typeface="Arial" panose="020B0604020202020204" pitchFamily="34" charset="0"/>
                        <a:buChar char="•"/>
                        <a:tabLst>
                          <a:tab pos="180975" algn="l"/>
                          <a:tab pos="361950" algn="l"/>
                        </a:tabLst>
                      </a:pPr>
                      <a:r>
                        <a:rPr lang="en-GB" sz="1100" b="0" i="0" u="none" strike="noStrike" baseline="0" dirty="0">
                          <a:solidFill>
                            <a:schemeClr val="tx1"/>
                          </a:solidFill>
                          <a:effectLst/>
                          <a:latin typeface="+mn-lt"/>
                          <a:cs typeface="Arial" panose="020B0604020202020204" pitchFamily="34" charset="0"/>
                        </a:rPr>
                        <a:t>developing a demand and capacity plan</a:t>
                      </a:r>
                    </a:p>
                    <a:p>
                      <a:pPr marL="180975" lvl="1" indent="-180975" algn="l" rtl="0" fontAlgn="ctr">
                        <a:buClr>
                          <a:srgbClr val="000000"/>
                        </a:buClr>
                        <a:buSzPts val="1000"/>
                        <a:buFont typeface="Arial" panose="020B0604020202020204" pitchFamily="34" charset="0"/>
                        <a:buChar char="•"/>
                        <a:tabLst>
                          <a:tab pos="180975" algn="l"/>
                          <a:tab pos="361950" algn="l"/>
                        </a:tabLst>
                      </a:pPr>
                      <a:r>
                        <a:rPr lang="en-GB" sz="1100" b="0" i="0" u="none" strike="noStrike" baseline="0" dirty="0">
                          <a:solidFill>
                            <a:schemeClr val="tx1"/>
                          </a:solidFill>
                          <a:effectLst/>
                          <a:latin typeface="+mn-lt"/>
                          <a:cs typeface="Arial" panose="020B0604020202020204" pitchFamily="34" charset="0"/>
                        </a:rPr>
                        <a:t>Options for optimising the use of the equipment through lunchtime and evening use</a:t>
                      </a: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997681251"/>
                  </a:ext>
                </a:extLst>
              </a:tr>
              <a:tr h="474462">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baseline="0" dirty="0">
                          <a:solidFill>
                            <a:schemeClr val="tx1"/>
                          </a:solidFill>
                          <a:effectLst/>
                          <a:latin typeface="+mn-lt"/>
                          <a:cs typeface="Arial" panose="020B0604020202020204" pitchFamily="34" charset="0"/>
                        </a:rPr>
                        <a:t>Achieve sustainability of the </a:t>
                      </a:r>
                      <a:r>
                        <a:rPr lang="en-GB" sz="1100" b="1" i="0" u="none" strike="noStrike" baseline="0" dirty="0">
                          <a:solidFill>
                            <a:schemeClr val="tx1"/>
                          </a:solidFill>
                          <a:effectLst/>
                          <a:latin typeface="+mn-lt"/>
                          <a:cs typeface="Arial" panose="020B0604020202020204" pitchFamily="34" charset="0"/>
                        </a:rPr>
                        <a:t>Nuclear Medicine</a:t>
                      </a:r>
                      <a:r>
                        <a:rPr lang="en-GB" sz="1100" b="0" i="0" u="none" strike="noStrike" baseline="0" dirty="0">
                          <a:solidFill>
                            <a:schemeClr val="tx1"/>
                          </a:solidFill>
                          <a:effectLst/>
                          <a:latin typeface="+mn-lt"/>
                          <a:cs typeface="Arial" panose="020B0604020202020204" pitchFamily="34" charset="0"/>
                        </a:rPr>
                        <a:t> DXA Reporting</a:t>
                      </a:r>
                      <a:endParaRPr lang="en-GB" sz="1100" dirty="0">
                        <a:highlight>
                          <a:srgbClr val="E71A8A"/>
                        </a:highlight>
                        <a:cs typeface="Arial" panose="020B0604020202020204" pitchFamily="34" charset="0"/>
                      </a:endParaRP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171450" marR="0" lvl="0" indent="-171450" algn="l" defTabSz="914400" rtl="0" eaLnBrk="1" fontAlgn="ctr" latinLnBrk="0" hangingPunct="1">
                        <a:lnSpc>
                          <a:spcPct val="100000"/>
                        </a:lnSpc>
                        <a:spcBef>
                          <a:spcPts val="0"/>
                        </a:spcBef>
                        <a:spcAft>
                          <a:spcPts val="0"/>
                        </a:spcAft>
                        <a:buClr>
                          <a:srgbClr val="000000"/>
                        </a:buClr>
                        <a:buSzPts val="1000"/>
                        <a:buFont typeface="Arial" panose="020B0604020202020204" pitchFamily="34" charset="0"/>
                        <a:buChar char="•"/>
                        <a:tabLst/>
                        <a:defRPr/>
                      </a:pPr>
                      <a:r>
                        <a:rPr lang="en-GB" sz="1100" b="0" i="0" u="none" strike="noStrike" baseline="0" dirty="0">
                          <a:solidFill>
                            <a:schemeClr val="tx1"/>
                          </a:solidFill>
                          <a:effectLst/>
                          <a:latin typeface="+mn-lt"/>
                          <a:cs typeface="Arial" panose="020B0604020202020204" pitchFamily="34" charset="0"/>
                        </a:rPr>
                        <a:t>Develop demand and capacity plan to include options for appointing new reporters and increasing reporting sessions</a:t>
                      </a:r>
                    </a:p>
                    <a:p>
                      <a:pPr marL="171450" marR="0" lvl="0" indent="-171450" algn="l" defTabSz="914400" rtl="0" eaLnBrk="1" fontAlgn="ctr" latinLnBrk="0" hangingPunct="1">
                        <a:lnSpc>
                          <a:spcPct val="100000"/>
                        </a:lnSpc>
                        <a:spcBef>
                          <a:spcPts val="0"/>
                        </a:spcBef>
                        <a:spcAft>
                          <a:spcPts val="0"/>
                        </a:spcAft>
                        <a:buClr>
                          <a:srgbClr val="000000"/>
                        </a:buClr>
                        <a:buSzPts val="1000"/>
                        <a:buFont typeface="Arial" panose="020B0604020202020204" pitchFamily="34" charset="0"/>
                        <a:buChar char="•"/>
                        <a:tabLst/>
                        <a:defRPr/>
                      </a:pPr>
                      <a:r>
                        <a:rPr lang="en-GB" sz="1100" b="0" i="0" u="none" strike="noStrike" baseline="0" dirty="0">
                          <a:solidFill>
                            <a:schemeClr val="tx1"/>
                          </a:solidFill>
                          <a:effectLst/>
                          <a:latin typeface="+mn-lt"/>
                          <a:cs typeface="Arial" panose="020B0604020202020204" pitchFamily="34" charset="0"/>
                        </a:rPr>
                        <a:t>Recover waiting lists for DXA Scanning and reporting in </a:t>
                      </a:r>
                      <a:r>
                        <a:rPr lang="en-GB" sz="1100" b="0" i="0" u="none" strike="noStrike" baseline="0" dirty="0" err="1">
                          <a:solidFill>
                            <a:schemeClr val="tx1"/>
                          </a:solidFill>
                          <a:effectLst/>
                          <a:latin typeface="+mn-lt"/>
                          <a:cs typeface="Arial" panose="020B0604020202020204" pitchFamily="34" charset="0"/>
                        </a:rPr>
                        <a:t>HDdUHB</a:t>
                      </a:r>
                      <a:r>
                        <a:rPr lang="en-GB" sz="1100" b="0" i="0" u="none" strike="noStrike" baseline="0" dirty="0">
                          <a:solidFill>
                            <a:schemeClr val="tx1"/>
                          </a:solidFill>
                          <a:effectLst/>
                          <a:latin typeface="+mn-lt"/>
                          <a:cs typeface="Arial" panose="020B0604020202020204" pitchFamily="34" charset="0"/>
                        </a:rPr>
                        <a:t>, implement a revised SLA with </a:t>
                      </a:r>
                      <a:r>
                        <a:rPr lang="en-GB" sz="1100" b="0" i="0" u="none" strike="noStrike" baseline="0" dirty="0" err="1">
                          <a:solidFill>
                            <a:schemeClr val="tx1"/>
                          </a:solidFill>
                          <a:effectLst/>
                          <a:latin typeface="+mn-lt"/>
                          <a:cs typeface="Arial" panose="020B0604020202020204" pitchFamily="34" charset="0"/>
                        </a:rPr>
                        <a:t>HDdUHB</a:t>
                      </a:r>
                      <a:r>
                        <a:rPr lang="en-GB" sz="1100" b="0" i="0" u="none" strike="noStrike" baseline="0" dirty="0">
                          <a:solidFill>
                            <a:schemeClr val="tx1"/>
                          </a:solidFill>
                          <a:effectLst/>
                          <a:latin typeface="+mn-lt"/>
                          <a:cs typeface="Arial" panose="020B0604020202020204" pitchFamily="34" charset="0"/>
                        </a:rPr>
                        <a:t>, recruit and train additional staff, extend scanning schedules</a:t>
                      </a: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382162850"/>
                  </a:ext>
                </a:extLst>
              </a:tr>
              <a:tr h="474462">
                <a:tc rowSpan="2">
                  <a:txBody>
                    <a:bodyPr/>
                    <a:lstStyle/>
                    <a:p>
                      <a:pPr algn="l"/>
                      <a:r>
                        <a:rPr lang="en-GB" sz="1100" dirty="0">
                          <a:solidFill>
                            <a:schemeClr val="tx1"/>
                          </a:solidFill>
                        </a:rPr>
                        <a:t>Deliver </a:t>
                      </a:r>
                      <a:r>
                        <a:rPr lang="en-GB" sz="1100" b="1" dirty="0">
                          <a:solidFill>
                            <a:schemeClr val="tx1"/>
                          </a:solidFill>
                        </a:rPr>
                        <a:t>Regional Pathology Service </a:t>
                      </a:r>
                      <a:r>
                        <a:rPr lang="en-GB" sz="1100" dirty="0">
                          <a:solidFill>
                            <a:schemeClr val="tx1"/>
                          </a:solidFill>
                        </a:rPr>
                        <a:t>that is modern, digitally enabled and sustainable with investment in modern and fit for purpose laboratory facilities enabling local and national pathology services to thrive in South West Wales</a:t>
                      </a:r>
                      <a:r>
                        <a:rPr lang="en-GB" sz="1100" baseline="0" dirty="0">
                          <a:solidFill>
                            <a:schemeClr val="tx1"/>
                          </a:solidFill>
                        </a:rPr>
                        <a:t> [Regional with </a:t>
                      </a:r>
                      <a:endParaRPr lang="en-GB" sz="1100" dirty="0">
                        <a:solidFill>
                          <a:schemeClr val="tx1"/>
                        </a:solidFill>
                      </a:endParaRP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171450" indent="-171450" algn="l">
                        <a:buFont typeface="Arial" panose="020B0604020202020204" pitchFamily="34" charset="0"/>
                        <a:buChar char="•"/>
                      </a:pPr>
                      <a:r>
                        <a:rPr lang="en-GB" sz="1100" dirty="0">
                          <a:solidFill>
                            <a:schemeClr val="tx1"/>
                          </a:solidFill>
                        </a:rPr>
                        <a:t>Regional ODN Development Board established, and subgroups (finance/commissioning, digital, workforce) established with representation from both organisations to develop ODN delivery.</a:t>
                      </a:r>
                    </a:p>
                    <a:p>
                      <a:pPr marL="171450" indent="-171450" algn="l">
                        <a:buFont typeface="Arial" panose="020B0604020202020204" pitchFamily="34" charset="0"/>
                        <a:buChar char="•"/>
                      </a:pPr>
                      <a:r>
                        <a:rPr lang="en-GB" sz="1100" dirty="0">
                          <a:solidFill>
                            <a:schemeClr val="tx1"/>
                          </a:solidFill>
                        </a:rPr>
                        <a:t>Transitional MOU to provide organisational governance framework for 2024/25</a:t>
                      </a:r>
                    </a:p>
                    <a:p>
                      <a:pPr marL="171450" indent="-171450" algn="l">
                        <a:buFont typeface="Arial" panose="020B0604020202020204" pitchFamily="34" charset="0"/>
                        <a:buChar char="•"/>
                      </a:pPr>
                      <a:r>
                        <a:rPr lang="en-GB" sz="1100" dirty="0">
                          <a:solidFill>
                            <a:schemeClr val="tx1"/>
                          </a:solidFill>
                        </a:rPr>
                        <a:t>ODN go live planned for April 2025</a:t>
                      </a:r>
                    </a:p>
                  </a:txBody>
                  <a:tcPr marL="36000" marR="9525" marT="9525"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519624709"/>
                  </a:ext>
                </a:extLst>
              </a:tr>
              <a:tr h="474462">
                <a:tc vMerge="1">
                  <a:txBody>
                    <a:bodyPr/>
                    <a:lstStyle/>
                    <a:p>
                      <a:pPr algn="l"/>
                      <a:endParaRPr lang="en-GB" sz="1100" dirty="0"/>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algn="l"/>
                      <a:r>
                        <a:rPr lang="en-GB" sz="1100" dirty="0">
                          <a:solidFill>
                            <a:schemeClr val="tx1"/>
                          </a:solidFill>
                        </a:rPr>
                        <a:t>Deliver capital investment in Pathology estate in South West Wales via WG</a:t>
                      </a:r>
                      <a:r>
                        <a:rPr lang="en-GB" sz="1100" baseline="0" dirty="0">
                          <a:solidFill>
                            <a:schemeClr val="tx1"/>
                          </a:solidFill>
                        </a:rPr>
                        <a:t> BC route </a:t>
                      </a:r>
                      <a:r>
                        <a:rPr lang="en-GB" sz="1100" dirty="0">
                          <a:solidFill>
                            <a:srgbClr val="0070C0"/>
                          </a:solidFill>
                        </a:rPr>
                        <a:t>(subject</a:t>
                      </a:r>
                      <a:r>
                        <a:rPr lang="en-GB" sz="1100" baseline="0" dirty="0">
                          <a:solidFill>
                            <a:srgbClr val="0070C0"/>
                          </a:solidFill>
                        </a:rPr>
                        <a:t> to Major Capital Prioritisation)</a:t>
                      </a:r>
                      <a:endParaRPr lang="en-GB" sz="1100" dirty="0">
                        <a:solidFill>
                          <a:srgbClr val="0070C0"/>
                        </a:solidFill>
                      </a:endParaRPr>
                    </a:p>
                  </a:txBody>
                  <a:tcPr marL="36000" marR="9525" marT="9525"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184688159"/>
                  </a:ext>
                </a:extLst>
              </a:tr>
            </a:tbl>
          </a:graphicData>
        </a:graphic>
      </p:graphicFrame>
    </p:spTree>
    <p:extLst>
      <p:ext uri="{BB962C8B-B14F-4D97-AF65-F5344CB8AC3E}">
        <p14:creationId xmlns:p14="http://schemas.microsoft.com/office/powerpoint/2010/main" val="25921835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Planned Care Goals and Methods – </a:t>
            </a:r>
            <a:r>
              <a:rPr lang="en-GB" b="1" spc="15" dirty="0">
                <a:solidFill>
                  <a:srgbClr val="1F355E"/>
                </a:solidFill>
                <a:latin typeface="Arial Black" panose="020B0604020202020204" pitchFamily="34" charset="0"/>
                <a:cs typeface="Arial Black" panose="020B0604020202020204" pitchFamily="34" charset="0"/>
              </a:rPr>
              <a:t>Outpatients Transformation Programme</a:t>
            </a:r>
            <a:r>
              <a:rPr lang="en-GB" sz="1800" b="1" spc="15" dirty="0">
                <a:solidFill>
                  <a:srgbClr val="1F355E"/>
                </a:solidFill>
                <a:latin typeface="Arial Black" panose="020B0604020202020204" pitchFamily="34" charset="0"/>
                <a:cs typeface="Arial Black" panose="020B0604020202020204" pitchFamily="34" charset="0"/>
              </a:rPr>
              <a:t> </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2204750143"/>
              </p:ext>
            </p:extLst>
          </p:nvPr>
        </p:nvGraphicFramePr>
        <p:xfrm>
          <a:off x="248398" y="587590"/>
          <a:ext cx="11699114" cy="5837641"/>
        </p:xfrm>
        <a:graphic>
          <a:graphicData uri="http://schemas.openxmlformats.org/drawingml/2006/table">
            <a:tbl>
              <a:tblPr firstRow="1" bandRow="1">
                <a:tableStyleId>{3B4B98B0-60AC-42C2-AFA5-B58CD77FA1E5}</a:tableStyleId>
              </a:tblPr>
              <a:tblGrid>
                <a:gridCol w="234490">
                  <a:extLst>
                    <a:ext uri="{9D8B030D-6E8A-4147-A177-3AD203B41FA5}">
                      <a16:colId xmlns:a16="http://schemas.microsoft.com/office/drawing/2014/main" val="3731079003"/>
                    </a:ext>
                  </a:extLst>
                </a:gridCol>
                <a:gridCol w="3916584">
                  <a:extLst>
                    <a:ext uri="{9D8B030D-6E8A-4147-A177-3AD203B41FA5}">
                      <a16:colId xmlns:a16="http://schemas.microsoft.com/office/drawing/2014/main" val="2762889343"/>
                    </a:ext>
                  </a:extLst>
                </a:gridCol>
                <a:gridCol w="6536992">
                  <a:extLst>
                    <a:ext uri="{9D8B030D-6E8A-4147-A177-3AD203B41FA5}">
                      <a16:colId xmlns:a16="http://schemas.microsoft.com/office/drawing/2014/main" val="138679079"/>
                    </a:ext>
                  </a:extLst>
                </a:gridCol>
                <a:gridCol w="238077">
                  <a:extLst>
                    <a:ext uri="{9D8B030D-6E8A-4147-A177-3AD203B41FA5}">
                      <a16:colId xmlns:a16="http://schemas.microsoft.com/office/drawing/2014/main" val="1027663353"/>
                    </a:ext>
                  </a:extLst>
                </a:gridCol>
                <a:gridCol w="257657">
                  <a:extLst>
                    <a:ext uri="{9D8B030D-6E8A-4147-A177-3AD203B41FA5}">
                      <a16:colId xmlns:a16="http://schemas.microsoft.com/office/drawing/2014/main" val="294352246"/>
                    </a:ext>
                  </a:extLst>
                </a:gridCol>
                <a:gridCol w="257657">
                  <a:extLst>
                    <a:ext uri="{9D8B030D-6E8A-4147-A177-3AD203B41FA5}">
                      <a16:colId xmlns:a16="http://schemas.microsoft.com/office/drawing/2014/main" val="3505629763"/>
                    </a:ext>
                  </a:extLst>
                </a:gridCol>
                <a:gridCol w="257657">
                  <a:extLst>
                    <a:ext uri="{9D8B030D-6E8A-4147-A177-3AD203B41FA5}">
                      <a16:colId xmlns:a16="http://schemas.microsoft.com/office/drawing/2014/main" val="4157389710"/>
                    </a:ext>
                  </a:extLst>
                </a:gridCol>
              </a:tblGrid>
              <a:tr h="160075">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425690">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solidFill>
                            <a:schemeClr val="tx1"/>
                          </a:solidFill>
                          <a:latin typeface="+mn-lt"/>
                        </a:rPr>
                        <a:t>Goal 1 Effective Referral</a:t>
                      </a:r>
                      <a:r>
                        <a:rPr lang="en-GB" sz="1100" b="0" dirty="0">
                          <a:solidFill>
                            <a:schemeClr val="tx1"/>
                          </a:solidFill>
                          <a:latin typeface="+mn-lt"/>
                        </a:rPr>
                        <a:t>: Ensure that referral guidance and thresholds are in place to ensure the most in clinical lead are referred to the appropriate setting</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Improve Referral Guidance (</a:t>
                      </a:r>
                      <a:r>
                        <a:rPr lang="en-GB" sz="1100" b="1" dirty="0">
                          <a:solidFill>
                            <a:schemeClr val="tx1"/>
                          </a:solidFill>
                          <a:latin typeface="+mn-lt"/>
                        </a:rPr>
                        <a:t>Deliver Health Pathways</a:t>
                      </a:r>
                      <a:r>
                        <a:rPr lang="en-GB" sz="1100" b="1" baseline="0" dirty="0">
                          <a:solidFill>
                            <a:schemeClr val="tx1"/>
                          </a:solidFill>
                          <a:latin typeface="+mn-lt"/>
                        </a:rPr>
                        <a:t> Programme</a:t>
                      </a:r>
                      <a:r>
                        <a:rPr lang="en-GB" sz="1100" b="0" baseline="0" dirty="0">
                          <a:solidFill>
                            <a:schemeClr val="tx1"/>
                          </a:solidFill>
                          <a:latin typeface="+mn-lt"/>
                        </a:rPr>
                        <a:t>)</a:t>
                      </a:r>
                      <a:endParaRPr lang="en-GB" sz="1100" b="0" dirty="0">
                        <a:solidFill>
                          <a:schemeClr val="tx1"/>
                        </a:solidFill>
                        <a:highlight>
                          <a:srgbClr val="FFC000"/>
                        </a:highligh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13448705"/>
                  </a:ext>
                </a:extLst>
              </a:tr>
              <a:tr h="527482">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solidFill>
                            <a:schemeClr val="tx1"/>
                          </a:solidFill>
                          <a:latin typeface="+mn-lt"/>
                        </a:rPr>
                        <a:t>Goal 2 Advice and Guidance: </a:t>
                      </a:r>
                      <a:r>
                        <a:rPr lang="en-GB" sz="1100" dirty="0">
                          <a:solidFill>
                            <a:schemeClr val="tx1"/>
                          </a:solidFill>
                          <a:latin typeface="+mn-lt"/>
                        </a:rPr>
                        <a:t>Develop access to high quality advice and guidance to enable informed decisions making for </a:t>
                      </a:r>
                      <a:r>
                        <a:rPr lang="en-GB" sz="1100" b="1" dirty="0">
                          <a:solidFill>
                            <a:schemeClr val="tx1"/>
                          </a:solidFill>
                          <a:latin typeface="+mn-lt"/>
                        </a:rPr>
                        <a:t>individuals</a:t>
                      </a:r>
                      <a:r>
                        <a:rPr lang="en-GB" sz="1100" dirty="0">
                          <a:solidFill>
                            <a:schemeClr val="tx1"/>
                          </a:solidFill>
                          <a:latin typeface="+mn-lt"/>
                        </a:rPr>
                        <a:t>,</a:t>
                      </a:r>
                      <a:r>
                        <a:rPr lang="en-GB" sz="1100" baseline="0" dirty="0">
                          <a:solidFill>
                            <a:schemeClr val="tx1"/>
                          </a:solidFill>
                          <a:latin typeface="+mn-lt"/>
                        </a:rPr>
                        <a:t> </a:t>
                      </a:r>
                      <a:r>
                        <a:rPr lang="en-GB" sz="1100" dirty="0">
                          <a:solidFill>
                            <a:schemeClr val="tx1"/>
                          </a:solidFill>
                          <a:latin typeface="+mn-lt"/>
                        </a:rPr>
                        <a:t>as well as clinicians</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Pts val="1000"/>
                        <a:buFont typeface="Calibri" panose="020F0502020204030204" pitchFamily="34" charset="0"/>
                        <a:buNone/>
                        <a:tabLst/>
                        <a:defRPr/>
                      </a:pPr>
                      <a:r>
                        <a:rPr lang="en-GB" sz="1100" dirty="0">
                          <a:solidFill>
                            <a:schemeClr val="tx1"/>
                          </a:solidFill>
                          <a:latin typeface="+mn-lt"/>
                        </a:rPr>
                        <a:t>Provide Advice, guidance, and support to empower patients to better self-manage their condition and prepare for treatment and recovery</a:t>
                      </a:r>
                      <a:r>
                        <a:rPr lang="en-GB" sz="1100" baseline="0" dirty="0">
                          <a:solidFill>
                            <a:schemeClr val="tx1"/>
                          </a:solidFill>
                          <a:latin typeface="+mn-lt"/>
                        </a:rPr>
                        <a:t> (Deliver </a:t>
                      </a:r>
                      <a:r>
                        <a:rPr lang="en-GB" sz="1100" b="1" baseline="0" dirty="0">
                          <a:solidFill>
                            <a:schemeClr val="tx1"/>
                          </a:solidFill>
                          <a:latin typeface="+mn-lt"/>
                        </a:rPr>
                        <a:t>3Ps Programme</a:t>
                      </a:r>
                      <a:r>
                        <a:rPr lang="en-GB" sz="1100" baseline="0" dirty="0">
                          <a:solidFill>
                            <a:schemeClr val="tx1"/>
                          </a:solidFill>
                          <a:latin typeface="+mn-lt"/>
                        </a:rPr>
                        <a:t>)</a:t>
                      </a:r>
                      <a:endParaRPr lang="en-GB" sz="1100" dirty="0">
                        <a:solidFill>
                          <a:schemeClr val="tx1"/>
                        </a:solidFill>
                        <a:highlight>
                          <a:srgbClr val="FFC000"/>
                        </a:highlight>
                        <a:latin typeface="+mn-lt"/>
                      </a:endParaRP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765741767"/>
                  </a:ext>
                </a:extLst>
              </a:tr>
              <a:tr h="502059">
                <a:tc rowSpan="2">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solidFill>
                            <a:schemeClr val="tx1"/>
                          </a:solidFill>
                          <a:latin typeface="+mn-lt"/>
                        </a:rPr>
                        <a:t>Goal 3 Treat Accordingly</a:t>
                      </a:r>
                      <a:r>
                        <a:rPr lang="en-GB" sz="1100" dirty="0">
                          <a:solidFill>
                            <a:schemeClr val="tx1"/>
                          </a:solidFill>
                          <a:latin typeface="+mn-lt"/>
                        </a:rPr>
                        <a:t>: Access to appropriate care at the right time at the right place</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dirty="0">
                          <a:solidFill>
                            <a:schemeClr val="tx1"/>
                          </a:solidFill>
                          <a:latin typeface="+mn-lt"/>
                        </a:rPr>
                        <a:t>Identify core capacity allocated within Job Plans to deliver OP activity</a:t>
                      </a:r>
                      <a:r>
                        <a:rPr lang="en-GB" sz="1100" baseline="0" dirty="0">
                          <a:solidFill>
                            <a:schemeClr val="tx1"/>
                          </a:solidFill>
                          <a:latin typeface="+mn-lt"/>
                        </a:rPr>
                        <a:t> and i</a:t>
                      </a:r>
                      <a:r>
                        <a:rPr lang="en-GB" sz="1100" dirty="0">
                          <a:solidFill>
                            <a:schemeClr val="tx1"/>
                          </a:solidFill>
                          <a:latin typeface="+mn-lt"/>
                        </a:rPr>
                        <a:t>dentify where there is not enough core capacity to meet expected demands,</a:t>
                      </a:r>
                      <a:r>
                        <a:rPr lang="en-GB" sz="1100" baseline="0" dirty="0">
                          <a:solidFill>
                            <a:schemeClr val="tx1"/>
                          </a:solidFill>
                          <a:latin typeface="+mn-lt"/>
                        </a:rPr>
                        <a:t> </a:t>
                      </a:r>
                      <a:r>
                        <a:rPr lang="en-GB" sz="1100" dirty="0">
                          <a:solidFill>
                            <a:schemeClr val="tx1"/>
                          </a:solidFill>
                          <a:latin typeface="+mn-lt"/>
                        </a:rPr>
                        <a:t>developing plans to optimise current capacity/</a:t>
                      </a:r>
                      <a:r>
                        <a:rPr lang="en-GB" sz="1100" baseline="0" dirty="0">
                          <a:solidFill>
                            <a:schemeClr val="tx1"/>
                          </a:solidFill>
                          <a:latin typeface="+mn-lt"/>
                        </a:rPr>
                        <a:t> </a:t>
                      </a:r>
                      <a:r>
                        <a:rPr lang="en-GB" sz="1100" dirty="0">
                          <a:solidFill>
                            <a:schemeClr val="tx1"/>
                          </a:solidFill>
                          <a:latin typeface="+mn-lt"/>
                        </a:rPr>
                        <a:t>explore alternative treatment pathways and appointment types.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867201059"/>
                  </a:ext>
                </a:extLst>
              </a:tr>
              <a:tr h="187972">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Maximise the Use of Community and One Stop Clinics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227368992"/>
                  </a:ext>
                </a:extLst>
              </a:tr>
              <a:tr h="399739">
                <a:tc rowSpan="2">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1" kern="1200" dirty="0">
                          <a:solidFill>
                            <a:schemeClr val="tx1"/>
                          </a:solidFill>
                          <a:effectLst/>
                          <a:latin typeface="+mn-lt"/>
                          <a:ea typeface="+mn-ea"/>
                          <a:cs typeface="+mn-cs"/>
                        </a:rPr>
                        <a:t>Goal 4 Follow Up Prudently: </a:t>
                      </a:r>
                      <a:r>
                        <a:rPr lang="en-GB" sz="1100" b="0" kern="1200" dirty="0">
                          <a:solidFill>
                            <a:schemeClr val="tx1"/>
                          </a:solidFill>
                          <a:effectLst/>
                          <a:latin typeface="+mn-lt"/>
                          <a:ea typeface="+mn-ea"/>
                          <a:cs typeface="+mn-cs"/>
                        </a:rPr>
                        <a:t>Maximise use of supported self-management models where clinically appropriate to deliver person-centred care, underpinned by value in health principles and maximise capacity to deliver</a:t>
                      </a:r>
                      <a:r>
                        <a:rPr lang="en-GB" sz="1100" b="0" kern="1200" baseline="0" dirty="0">
                          <a:solidFill>
                            <a:schemeClr val="tx1"/>
                          </a:solidFill>
                          <a:effectLst/>
                          <a:latin typeface="+mn-lt"/>
                          <a:ea typeface="+mn-ea"/>
                          <a:cs typeface="+mn-cs"/>
                        </a:rPr>
                        <a:t> </a:t>
                      </a:r>
                      <a:r>
                        <a:rPr lang="en-GB" sz="1100" b="0" kern="1200" dirty="0">
                          <a:solidFill>
                            <a:schemeClr val="tx1"/>
                          </a:solidFill>
                          <a:effectLst/>
                          <a:latin typeface="+mn-lt"/>
                          <a:ea typeface="+mn-ea"/>
                          <a:cs typeface="+mn-cs"/>
                        </a:rPr>
                        <a:t>SOS and</a:t>
                      </a:r>
                      <a:r>
                        <a:rPr lang="en-GB" sz="1100" b="0" kern="1200" baseline="0" dirty="0">
                          <a:solidFill>
                            <a:schemeClr val="tx1"/>
                          </a:solidFill>
                          <a:effectLst/>
                          <a:latin typeface="+mn-lt"/>
                          <a:ea typeface="+mn-ea"/>
                          <a:cs typeface="+mn-cs"/>
                        </a:rPr>
                        <a:t> PIFU</a:t>
                      </a:r>
                      <a:endParaRPr lang="en-GB" sz="1100" b="0" kern="1200" dirty="0">
                        <a:solidFill>
                          <a:schemeClr val="tx1"/>
                        </a:solidFill>
                        <a:effectLst/>
                        <a:latin typeface="+mn-lt"/>
                        <a:ea typeface="+mn-ea"/>
                        <a:cs typeface="+mn-cs"/>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Deliver ‘See on symptom</a:t>
                      </a:r>
                      <a:r>
                        <a:rPr lang="en-GB" sz="1100" b="0" baseline="0" dirty="0">
                          <a:solidFill>
                            <a:schemeClr val="tx1"/>
                          </a:solidFill>
                          <a:latin typeface="+mn-lt"/>
                        </a:rPr>
                        <a:t> and patient initiated follow up’ –including digital approaches</a:t>
                      </a:r>
                      <a:endParaRPr lang="en-GB" sz="1100" b="0" dirty="0">
                        <a:solidFill>
                          <a:schemeClr val="tx1"/>
                        </a:solidFill>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783352605"/>
                  </a:ext>
                </a:extLst>
              </a:tr>
              <a:tr h="396815">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Undertake Virtual reviews – synchronous and asynchronous</a:t>
                      </a:r>
                      <a:endParaRPr lang="en-GB" sz="1100" b="0" dirty="0">
                        <a:solidFill>
                          <a:schemeClr val="tx1"/>
                        </a:solidFill>
                        <a:highlight>
                          <a:srgbClr val="FFC000"/>
                        </a:highligh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050596654"/>
                  </a:ext>
                </a:extLst>
              </a:tr>
              <a:tr h="502059">
                <a:tc rowSpan="3">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3">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solidFill>
                            <a:schemeClr val="tx1"/>
                          </a:solidFill>
                          <a:latin typeface="+mn-lt"/>
                        </a:rPr>
                        <a:t>Goal 5 Measure What's Important: </a:t>
                      </a:r>
                      <a:r>
                        <a:rPr lang="en-GB" sz="1100" b="0" dirty="0">
                          <a:solidFill>
                            <a:schemeClr val="tx1"/>
                          </a:solidFill>
                          <a:latin typeface="+mn-lt"/>
                        </a:rPr>
                        <a:t>Transforming care to better meet the clinical need of the patient</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Modernised Outpatient Dataset - Continue to develop vitals dashboards to understand the demands within each of the services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459403339"/>
                  </a:ext>
                </a:extLst>
              </a:tr>
              <a:tr h="50205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rPr>
                        <a:t>Effective Demand and Capacity planning: Embed 6 monthly check-ins with those waiting over 52 weeks linked to local 3Ps services,</a:t>
                      </a:r>
                      <a:r>
                        <a:rPr lang="en-GB" sz="1100" b="0" baseline="0" dirty="0">
                          <a:solidFill>
                            <a:schemeClr val="tx1"/>
                          </a:solidFill>
                          <a:latin typeface="+mn-lt"/>
                        </a:rPr>
                        <a:t> c</a:t>
                      </a:r>
                      <a:r>
                        <a:rPr lang="en-GB" sz="1100" b="0" dirty="0">
                          <a:solidFill>
                            <a:schemeClr val="tx1"/>
                          </a:solidFill>
                          <a:latin typeface="+mn-lt"/>
                        </a:rPr>
                        <a:t>ontinued performance meetings to maximise current capacity</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743476532"/>
                  </a:ext>
                </a:extLst>
              </a:tr>
              <a:tr h="282824">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rPr>
                        <a:t>Deliver Patient</a:t>
                      </a:r>
                      <a:r>
                        <a:rPr lang="en-GB" sz="1100" b="0" baseline="0" dirty="0">
                          <a:solidFill>
                            <a:schemeClr val="tx1"/>
                          </a:solidFill>
                          <a:latin typeface="+mn-lt"/>
                        </a:rPr>
                        <a:t> Access (RTT) Training programme</a:t>
                      </a:r>
                      <a:endParaRPr lang="en-GB" sz="1100" b="0" dirty="0">
                        <a:solidFill>
                          <a:schemeClr val="tx1"/>
                        </a:solidFill>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561167400"/>
                  </a:ext>
                </a:extLst>
              </a:tr>
              <a:tr h="213528">
                <a:tc rowSpan="6">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6">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rPr>
                        <a:t>Deliver </a:t>
                      </a:r>
                      <a:r>
                        <a:rPr lang="en-GB" sz="1100" b="1" dirty="0">
                          <a:solidFill>
                            <a:schemeClr val="tx1"/>
                          </a:solidFill>
                          <a:latin typeface="+mn-lt"/>
                        </a:rPr>
                        <a:t>Planned Care Transformation Proposals </a:t>
                      </a:r>
                      <a:r>
                        <a:rPr lang="en-GB" sz="1100" b="0" dirty="0">
                          <a:solidFill>
                            <a:schemeClr val="tx1"/>
                          </a:solidFill>
                          <a:latin typeface="+mn-lt"/>
                        </a:rPr>
                        <a:t>(if agreed by NHS Exec)</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kern="1200" dirty="0">
                          <a:solidFill>
                            <a:schemeClr val="tx1"/>
                          </a:solidFill>
                          <a:effectLst/>
                          <a:latin typeface="+mn-lt"/>
                          <a:ea typeface="+mn-ea"/>
                          <a:cs typeface="+mn-cs"/>
                        </a:rPr>
                        <a:t>Patient Access Management Assurance Service for all patients waiting on FUP list in</a:t>
                      </a:r>
                      <a:r>
                        <a:rPr lang="en-GB" sz="1100" b="0" kern="1200" baseline="0" dirty="0">
                          <a:solidFill>
                            <a:schemeClr val="tx1"/>
                          </a:solidFill>
                          <a:effectLst/>
                          <a:latin typeface="+mn-lt"/>
                          <a:ea typeface="+mn-ea"/>
                          <a:cs typeface="+mn-cs"/>
                        </a:rPr>
                        <a:t> </a:t>
                      </a:r>
                      <a:r>
                        <a:rPr lang="en-GB" sz="1100" b="0" kern="1200" dirty="0">
                          <a:solidFill>
                            <a:schemeClr val="tx1"/>
                          </a:solidFill>
                          <a:effectLst/>
                          <a:latin typeface="+mn-lt"/>
                          <a:ea typeface="+mn-ea"/>
                          <a:cs typeface="+mn-cs"/>
                        </a:rPr>
                        <a:t>secondary care. </a:t>
                      </a:r>
                      <a:endParaRPr lang="en-GB" sz="1100" b="0" dirty="0">
                        <a:solidFill>
                          <a:schemeClr val="tx1"/>
                        </a:solidFill>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353943347"/>
                  </a:ext>
                </a:extLst>
              </a:tr>
              <a:tr h="205308">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In Touch Digital system</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976208244"/>
                  </a:ext>
                </a:extLst>
              </a:tr>
              <a:tr h="138022">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rPr>
                        <a:t>General Surgery High Volume Low Complexity Clinics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343938726"/>
                  </a:ext>
                </a:extLst>
              </a:tr>
              <a:tr h="217385">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latin typeface="+mn-lt"/>
                        </a:rPr>
                        <a:t>Effective Self-referral System for Bleeding After Menopause</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734824316"/>
                  </a:ext>
                </a:extLst>
              </a:tr>
              <a:tr h="219111">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rtl="0" fontAlgn="t">
                        <a:buFont typeface="Arial" panose="020B0604020202020204" pitchFamily="34" charset="0"/>
                        <a:buNone/>
                      </a:pPr>
                      <a:r>
                        <a:rPr lang="en-GB" sz="1100" b="0" i="0" u="none" strike="noStrike" baseline="0" dirty="0">
                          <a:solidFill>
                            <a:schemeClr val="tx1"/>
                          </a:solidFill>
                          <a:effectLst/>
                          <a:latin typeface="+mn-lt"/>
                          <a:cs typeface="Arial" panose="020B0604020202020204" pitchFamily="34" charset="0"/>
                        </a:rPr>
                        <a:t>Neurology Outpatient referral Advice and Guidance Service</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991678641"/>
                  </a:ext>
                </a:extLst>
              </a:tr>
              <a:tr h="50205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baseline="0" dirty="0">
                          <a:solidFill>
                            <a:schemeClr val="tx1"/>
                          </a:solidFill>
                          <a:effectLst/>
                          <a:latin typeface="+mn-lt"/>
                          <a:cs typeface="Arial" panose="020B0604020202020204" pitchFamily="34" charset="0"/>
                        </a:rPr>
                        <a:t>Innovative approach to improving the speed, cost effectiveness and resilience of the breast new patient diagnostic pathway.</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186379299"/>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a:xfrm>
            <a:off x="9211400" y="6425231"/>
            <a:ext cx="2743200" cy="365125"/>
          </a:xfrm>
        </p:spPr>
        <p:txBody>
          <a:bodyPr/>
          <a:lstStyle/>
          <a:p>
            <a:fld id="{2FC4BBEA-D2AF-4620-ADEB-12EADF4A9185}" type="slidenum">
              <a:rPr lang="en-GB" smtClean="0">
                <a:solidFill>
                  <a:schemeClr val="bg1">
                    <a:lumMod val="75000"/>
                  </a:schemeClr>
                </a:solidFill>
              </a:rPr>
              <a:t>33</a:t>
            </a:fld>
            <a:endParaRPr lang="en-GB" dirty="0">
              <a:solidFill>
                <a:schemeClr val="bg1">
                  <a:lumMod val="75000"/>
                </a:schemeClr>
              </a:solidFill>
            </a:endParaRPr>
          </a:p>
        </p:txBody>
      </p:sp>
    </p:spTree>
    <p:extLst>
      <p:ext uri="{BB962C8B-B14F-4D97-AF65-F5344CB8AC3E}">
        <p14:creationId xmlns:p14="http://schemas.microsoft.com/office/powerpoint/2010/main" val="38018190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Cancer Vision and System Indicators</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6" name="Rectangle 5">
            <a:extLst>
              <a:ext uri="{FF2B5EF4-FFF2-40B4-BE49-F238E27FC236}">
                <a16:creationId xmlns:a16="http://schemas.microsoft.com/office/drawing/2014/main" id="{91D0F02F-A178-24AA-3926-83E72B5C63EB}"/>
              </a:ext>
            </a:extLst>
          </p:cNvPr>
          <p:cNvSpPr/>
          <p:nvPr/>
        </p:nvSpPr>
        <p:spPr>
          <a:xfrm>
            <a:off x="186330" y="526424"/>
            <a:ext cx="11753851" cy="938719"/>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effectLst/>
                <a:uLnTx/>
                <a:uFillTx/>
                <a:latin typeface="Calibri" panose="020F0502020204030204"/>
                <a:ea typeface="Verdana" panose="020B0604030504040204" pitchFamily="34" charset="0"/>
                <a:cs typeface="Helvetica" panose="020B0604020202020204" pitchFamily="34" charset="0"/>
              </a:rPr>
              <a:t>Our vision is to deliver cancer care and services that improve patient survival, outcomes and experience. Swansea Bay UHB hosts the South West Wales Cancer Centre (SWWCC)</a:t>
            </a:r>
            <a:r>
              <a:rPr kumimoji="0" lang="en-GB" sz="1100" b="0" i="0" u="none" strike="noStrike" kern="1200" cap="none" spc="0" normalizeH="0" noProof="0" dirty="0">
                <a:ln>
                  <a:noFill/>
                </a:ln>
                <a:effectLst/>
                <a:uLnTx/>
                <a:uFillTx/>
                <a:latin typeface="Calibri" panose="020F0502020204030204"/>
                <a:ea typeface="Verdana" panose="020B0604030504040204" pitchFamily="34" charset="0"/>
                <a:cs typeface="Helvetica" panose="020B0604020202020204" pitchFamily="34" charset="0"/>
              </a:rPr>
              <a:t> </a:t>
            </a:r>
            <a:r>
              <a:rPr kumimoji="0" lang="en-GB" sz="1100" b="0" i="0" u="none" strike="noStrike" kern="1200" cap="none" spc="0" normalizeH="0" baseline="0" noProof="0" dirty="0">
                <a:ln>
                  <a:noFill/>
                </a:ln>
                <a:effectLst/>
                <a:uLnTx/>
                <a:uFillTx/>
                <a:latin typeface="Calibri" panose="020F0502020204030204"/>
                <a:ea typeface="Verdana" panose="020B0604030504040204" pitchFamily="34" charset="0"/>
                <a:cs typeface="Helvetica" panose="020B0604020202020204" pitchFamily="34" charset="0"/>
              </a:rPr>
              <a:t>which provides non-surgical oncology treatment for the population of South West Wales (including patients from Hywel Dda UHB). Swansea Bay is the only Health Board which delivers the entire pathway of care for cancer for the region, apart from a small proportion of very specialist services (SBUHB’s commissioner share of Velindre Cancer Centre equates to 0.64%). Delivering our vision will require a ‘one cancer system’, which provides timely access to ‘the right care, by the right person at the right time’ and working ‘better together’ with patients, their families, primary and secondary care and third sector partners. Our vision is aligned to and locally delivers the Cancer Quality Statement (2021) and Cancer Improvement Plan for Wales (2023).</a:t>
            </a:r>
          </a:p>
        </p:txBody>
      </p:sp>
      <p:graphicFrame>
        <p:nvGraphicFramePr>
          <p:cNvPr id="3" name="Table 2">
            <a:extLst>
              <a:ext uri="{FF2B5EF4-FFF2-40B4-BE49-F238E27FC236}">
                <a16:creationId xmlns:a16="http://schemas.microsoft.com/office/drawing/2014/main" id="{FEC19AC5-67D7-E187-D305-A59BD98333E4}"/>
              </a:ext>
            </a:extLst>
          </p:cNvPr>
          <p:cNvGraphicFramePr>
            <a:graphicFrameLocks noGrp="1"/>
          </p:cNvGraphicFramePr>
          <p:nvPr>
            <p:extLst>
              <p:ext uri="{D42A27DB-BD31-4B8C-83A1-F6EECF244321}">
                <p14:modId xmlns:p14="http://schemas.microsoft.com/office/powerpoint/2010/main" val="51954025"/>
              </p:ext>
            </p:extLst>
          </p:nvPr>
        </p:nvGraphicFramePr>
        <p:xfrm>
          <a:off x="6439119" y="1461287"/>
          <a:ext cx="5450350" cy="3908380"/>
        </p:xfrm>
        <a:graphic>
          <a:graphicData uri="http://schemas.openxmlformats.org/drawingml/2006/table">
            <a:tbl>
              <a:tblPr firstRow="1" bandRow="1">
                <a:tableStyleId>{5C22544A-7EE6-4342-B048-85BDC9FD1C3A}</a:tableStyleId>
              </a:tblPr>
              <a:tblGrid>
                <a:gridCol w="5450350">
                  <a:extLst>
                    <a:ext uri="{9D8B030D-6E8A-4147-A177-3AD203B41FA5}">
                      <a16:colId xmlns:a16="http://schemas.microsoft.com/office/drawing/2014/main" val="2221882738"/>
                    </a:ext>
                  </a:extLst>
                </a:gridCol>
              </a:tblGrid>
              <a:tr h="1756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dirty="0">
                          <a:ln>
                            <a:noFill/>
                          </a:ln>
                          <a:solidFill>
                            <a:srgbClr val="1F355E"/>
                          </a:solidFill>
                          <a:effectLst/>
                          <a:uLnTx/>
                          <a:uFillTx/>
                          <a:latin typeface="Arial Black" panose="020B0A04020102020204" pitchFamily="34" charset="0"/>
                          <a:ea typeface="+mn-ea"/>
                          <a:cs typeface="Arial" panose="020B0604020202020204" pitchFamily="34" charset="0"/>
                        </a:rPr>
                        <a:t>System Indicators: see Ministerial Templates for targets and performance trajectories for 24/25</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49916468"/>
                  </a:ext>
                </a:extLst>
              </a:tr>
              <a:tr h="581774">
                <a:tc>
                  <a:txBody>
                    <a:bodyPr/>
                    <a:lstStyle/>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lang="en-GB" sz="1200" b="1" dirty="0">
                          <a:solidFill>
                            <a:schemeClr val="tx1"/>
                          </a:solidFill>
                          <a:latin typeface="+mn-lt"/>
                          <a:ea typeface="Verdana"/>
                          <a:cs typeface="Arial"/>
                        </a:rPr>
                        <a:t>Single</a:t>
                      </a:r>
                      <a:r>
                        <a:rPr lang="en-GB" sz="1200" b="1" baseline="0" dirty="0">
                          <a:solidFill>
                            <a:schemeClr val="tx1"/>
                          </a:solidFill>
                          <a:latin typeface="+mn-lt"/>
                          <a:ea typeface="Verdana"/>
                          <a:cs typeface="Arial"/>
                        </a:rPr>
                        <a:t> Cancer Pathway (SCP)</a:t>
                      </a:r>
                      <a:r>
                        <a:rPr lang="en-GB" sz="1200" b="1" dirty="0">
                          <a:solidFill>
                            <a:schemeClr val="tx1"/>
                          </a:solidFill>
                          <a:latin typeface="+mn-lt"/>
                          <a:ea typeface="Verdana"/>
                          <a:cs typeface="Arial"/>
                        </a:rPr>
                        <a:t> </a:t>
                      </a:r>
                      <a:endParaRPr lang="en-GB" sz="1200" b="0" dirty="0">
                        <a:solidFill>
                          <a:schemeClr val="tx1"/>
                        </a:solidFill>
                        <a:latin typeface="+mn-lt"/>
                        <a:ea typeface="Verdana"/>
                        <a:cs typeface="Arial"/>
                      </a:endParaRPr>
                    </a:p>
                    <a:p>
                      <a:pPr marL="171450" lvl="0" indent="-171450">
                        <a:buFont typeface="Arial" panose="020B0604020202020204" pitchFamily="34" charset="0"/>
                        <a:buChar char="•"/>
                      </a:pPr>
                      <a:r>
                        <a:rPr lang="en-GB" sz="1200" kern="1200" dirty="0">
                          <a:solidFill>
                            <a:schemeClr val="dk1"/>
                          </a:solidFill>
                          <a:effectLst/>
                          <a:latin typeface="+mn-lt"/>
                          <a:ea typeface="+mn-ea"/>
                          <a:cs typeface="+mn-cs"/>
                        </a:rPr>
                        <a:t>% patients starting their first definitive cancer treatment within 62 days from point of suspicion (regardless of the referral route)</a:t>
                      </a:r>
                    </a:p>
                  </a:txBody>
                  <a:tcPr marL="72000" marR="18000" marT="18000" marB="1800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56239431"/>
                  </a:ext>
                </a:extLst>
              </a:tr>
              <a:tr h="248788">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dirty="0">
                        <a:solidFill>
                          <a:schemeClr val="tx1"/>
                        </a:solidFill>
                        <a:latin typeface="+mn-lt"/>
                        <a:ea typeface="Verdana"/>
                        <a:cs typeface="Arial"/>
                      </a:endParaRPr>
                    </a:p>
                  </a:txBody>
                  <a:tcPr marL="72000" marR="18000" marT="18000" marB="1800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24995320"/>
                  </a:ext>
                </a:extLst>
              </a:tr>
              <a:tr h="1824072">
                <a:tc>
                  <a:txBody>
                    <a:bodyPr/>
                    <a:lstStyle/>
                    <a:p>
                      <a:pPr marL="0" indent="0" algn="l">
                        <a:buFont typeface="Arial" panose="020B0604020202020204" pitchFamily="34" charset="0"/>
                        <a:buNone/>
                      </a:pPr>
                      <a:r>
                        <a:rPr lang="en-GB" sz="1200" b="1" dirty="0">
                          <a:solidFill>
                            <a:schemeClr val="tx1"/>
                          </a:solidFill>
                          <a:latin typeface="+mn-lt"/>
                          <a:ea typeface="Verdana"/>
                          <a:cs typeface="Arial"/>
                        </a:rPr>
                        <a:t>Radiotherapy</a:t>
                      </a:r>
                      <a:r>
                        <a:rPr lang="en-GB" sz="1200" b="1" baseline="0" dirty="0">
                          <a:solidFill>
                            <a:schemeClr val="tx1"/>
                          </a:solidFill>
                          <a:latin typeface="+mn-lt"/>
                          <a:ea typeface="Verdana"/>
                          <a:cs typeface="Arial"/>
                        </a:rPr>
                        <a:t> </a:t>
                      </a:r>
                      <a:r>
                        <a:rPr lang="en-GB" sz="1200" b="1" dirty="0">
                          <a:solidFill>
                            <a:schemeClr val="tx1"/>
                          </a:solidFill>
                          <a:latin typeface="+mn-lt"/>
                          <a:ea typeface="Verdana"/>
                          <a:cs typeface="Arial"/>
                        </a:rPr>
                        <a:t>wait times</a:t>
                      </a:r>
                      <a:r>
                        <a:rPr lang="en-GB" sz="1200" b="1" baseline="0" dirty="0">
                          <a:solidFill>
                            <a:schemeClr val="tx1"/>
                          </a:solidFill>
                          <a:latin typeface="+mn-lt"/>
                          <a:ea typeface="Verdana"/>
                          <a:cs typeface="Arial"/>
                        </a:rPr>
                        <a:t> </a:t>
                      </a:r>
                      <a:endParaRPr lang="en-GB" sz="1200" b="0" baseline="0" dirty="0">
                        <a:solidFill>
                          <a:schemeClr val="tx1"/>
                        </a:solidFill>
                        <a:latin typeface="+mn-lt"/>
                        <a:ea typeface="Verdana" panose="020B0604030504040204" pitchFamily="34" charset="0"/>
                        <a:cs typeface="Arial" panose="020B0604020202020204" pitchFamily="34" charset="0"/>
                      </a:endParaRPr>
                    </a:p>
                    <a:p>
                      <a:pPr marL="171450" indent="-171450" algn="l">
                        <a:buFont typeface="Arial" panose="020B0604020202020204" pitchFamily="34" charset="0"/>
                        <a:buChar char="•"/>
                      </a:pPr>
                      <a:r>
                        <a:rPr lang="en-GB" sz="1200" dirty="0">
                          <a:solidFill>
                            <a:schemeClr val="tx1"/>
                          </a:solidFill>
                          <a:latin typeface="+mn-lt"/>
                          <a:ea typeface="Verdana"/>
                          <a:cs typeface="Arial"/>
                        </a:rPr>
                        <a:t>Scheduled - % within</a:t>
                      </a:r>
                      <a:r>
                        <a:rPr lang="en-GB" sz="1200" baseline="0" dirty="0">
                          <a:solidFill>
                            <a:schemeClr val="tx1"/>
                          </a:solidFill>
                          <a:latin typeface="+mn-lt"/>
                          <a:ea typeface="Verdana"/>
                          <a:cs typeface="Arial"/>
                        </a:rPr>
                        <a:t> 21 days, % within 28 days </a:t>
                      </a:r>
                    </a:p>
                    <a:p>
                      <a:pPr marL="171450" indent="-171450" algn="l">
                        <a:buFont typeface="Arial" panose="020B0604020202020204" pitchFamily="34" charset="0"/>
                        <a:buChar char="•"/>
                      </a:pPr>
                      <a:r>
                        <a:rPr lang="en-GB" sz="1200" baseline="0" dirty="0">
                          <a:solidFill>
                            <a:schemeClr val="tx1"/>
                          </a:solidFill>
                          <a:latin typeface="+mn-lt"/>
                          <a:ea typeface="Verdana"/>
                          <a:cs typeface="Arial"/>
                        </a:rPr>
                        <a:t>Urgent SC - % within 7 days, % within 14 days</a:t>
                      </a:r>
                    </a:p>
                    <a:p>
                      <a:pPr marL="171450" indent="-171450" algn="l">
                        <a:buFont typeface="Arial" panose="020B0604020202020204" pitchFamily="34" charset="0"/>
                        <a:buChar char="•"/>
                      </a:pPr>
                      <a:r>
                        <a:rPr lang="en-GB" sz="1200" baseline="0" dirty="0">
                          <a:solidFill>
                            <a:schemeClr val="tx1"/>
                          </a:solidFill>
                          <a:latin typeface="+mn-lt"/>
                          <a:ea typeface="Verdana"/>
                          <a:cs typeface="Arial"/>
                        </a:rPr>
                        <a:t>Emergency - % within 1 day, % within 2 days </a:t>
                      </a:r>
                    </a:p>
                    <a:p>
                      <a:pPr marL="171450" indent="-171450" algn="l">
                        <a:buFont typeface="Arial" panose="020B0604020202020204" pitchFamily="34" charset="0"/>
                        <a:buChar char="•"/>
                      </a:pPr>
                      <a:r>
                        <a:rPr lang="en-GB" sz="1200" baseline="0" dirty="0">
                          <a:solidFill>
                            <a:schemeClr val="tx1"/>
                          </a:solidFill>
                          <a:latin typeface="+mn-lt"/>
                          <a:ea typeface="Verdana"/>
                          <a:cs typeface="Arial"/>
                        </a:rPr>
                        <a:t>Elective delay - % within 21 days, % within 28 days </a:t>
                      </a:r>
                    </a:p>
                    <a:p>
                      <a:pPr marL="0" indent="0" algn="l">
                        <a:buFont typeface="Arial" panose="020B0604020202020204" pitchFamily="34" charset="0"/>
                        <a:buNone/>
                      </a:pPr>
                      <a:endParaRPr lang="en-GB" sz="1200" baseline="0" dirty="0">
                        <a:solidFill>
                          <a:schemeClr val="tx1"/>
                        </a:solidFill>
                        <a:latin typeface="+mn-lt"/>
                        <a:ea typeface="Verdana"/>
                        <a:cs typeface="Arial"/>
                      </a:endParaRPr>
                    </a:p>
                    <a:p>
                      <a:pPr marL="0" indent="0" algn="l">
                        <a:buFont typeface="Arial" panose="020B0604020202020204" pitchFamily="34" charset="0"/>
                        <a:buNone/>
                      </a:pPr>
                      <a:r>
                        <a:rPr lang="en-GB" sz="1200" b="1" baseline="0" dirty="0">
                          <a:solidFill>
                            <a:schemeClr val="tx1"/>
                          </a:solidFill>
                          <a:latin typeface="+mn-lt"/>
                          <a:ea typeface="Verdana"/>
                          <a:cs typeface="Arial"/>
                        </a:rPr>
                        <a:t>Systemic Anti-Cancer Therapy (SACT) wait times </a:t>
                      </a:r>
                    </a:p>
                    <a:p>
                      <a:pPr marL="171450" indent="-171450" algn="l">
                        <a:buFont typeface="Arial" panose="020B0604020202020204" pitchFamily="34" charset="0"/>
                        <a:buChar char="•"/>
                      </a:pPr>
                      <a:r>
                        <a:rPr lang="en-GB" sz="1200" dirty="0">
                          <a:solidFill>
                            <a:schemeClr val="tx1"/>
                          </a:solidFill>
                          <a:latin typeface="+mn-lt"/>
                          <a:ea typeface="Verdana"/>
                          <a:cs typeface="Arial"/>
                        </a:rPr>
                        <a:t>Priority 1 (Emergency</a:t>
                      </a:r>
                      <a:r>
                        <a:rPr lang="en-GB" sz="1200" baseline="0" dirty="0">
                          <a:solidFill>
                            <a:schemeClr val="tx1"/>
                          </a:solidFill>
                          <a:latin typeface="+mn-lt"/>
                          <a:ea typeface="Verdana"/>
                          <a:cs typeface="Arial"/>
                        </a:rPr>
                        <a:t> -</a:t>
                      </a:r>
                      <a:r>
                        <a:rPr lang="en-GB" sz="1200" dirty="0">
                          <a:solidFill>
                            <a:schemeClr val="tx1"/>
                          </a:solidFill>
                          <a:latin typeface="+mn-lt"/>
                          <a:ea typeface="Verdana"/>
                          <a:cs typeface="Arial"/>
                        </a:rPr>
                        <a:t>within 48 hours) </a:t>
                      </a:r>
                    </a:p>
                    <a:p>
                      <a:pPr marL="171450" indent="-171450" algn="l">
                        <a:buFont typeface="Arial" panose="020B0604020202020204" pitchFamily="34" charset="0"/>
                        <a:buChar char="•"/>
                      </a:pPr>
                      <a:r>
                        <a:rPr lang="en-GB" sz="1200" dirty="0">
                          <a:solidFill>
                            <a:schemeClr val="tx1"/>
                          </a:solidFill>
                          <a:latin typeface="+mn-lt"/>
                          <a:ea typeface="Verdana"/>
                          <a:cs typeface="Arial"/>
                        </a:rPr>
                        <a:t>Urgent/Priority 2 - within 14 days (for Curative, Palliative/Disease Control, Haematology remission and Neoadjuvant intent)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chemeClr val="tx1"/>
                          </a:solidFill>
                          <a:latin typeface="+mn-lt"/>
                          <a:ea typeface="Verdana"/>
                          <a:cs typeface="Arial"/>
                        </a:rPr>
                        <a:t>Routine/Priority 3 - within 21 days (for adjuvant intent)</a:t>
                      </a:r>
                    </a:p>
                  </a:txBody>
                  <a:tcPr marL="72000" marR="18000" marT="18000" marB="1800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11945308"/>
                  </a:ext>
                </a:extLst>
              </a:tr>
              <a:tr h="691992">
                <a:tc>
                  <a:txBody>
                    <a:bodyPr/>
                    <a:lstStyle/>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endParaRPr lang="en-GB" sz="1100" dirty="0">
                        <a:solidFill>
                          <a:schemeClr val="tx1"/>
                        </a:solidFill>
                        <a:latin typeface="+mn-lt"/>
                        <a:ea typeface="Verdana"/>
                        <a:cs typeface="Arial"/>
                      </a:endParaRPr>
                    </a:p>
                  </a:txBody>
                  <a:tcPr marL="72000" marR="18000" marT="18000" marB="1800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15823739"/>
                  </a:ext>
                </a:extLst>
              </a:tr>
            </a:tbl>
          </a:graphicData>
        </a:graphic>
      </p:graphicFrame>
      <p:pic>
        <p:nvPicPr>
          <p:cNvPr id="19" name="Picture 18">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sp>
        <p:nvSpPr>
          <p:cNvPr id="5" name="Slide Number Placeholder 4"/>
          <p:cNvSpPr>
            <a:spLocks noGrp="1"/>
          </p:cNvSpPr>
          <p:nvPr>
            <p:ph type="sldNum" sz="quarter" idx="12"/>
          </p:nvPr>
        </p:nvSpPr>
        <p:spPr>
          <a:xfrm>
            <a:off x="9196981" y="6356350"/>
            <a:ext cx="2743200" cy="365125"/>
          </a:xfrm>
        </p:spPr>
        <p:txBody>
          <a:bodyPr/>
          <a:lstStyle/>
          <a:p>
            <a:fld id="{2FC4BBEA-D2AF-4620-ADEB-12EADF4A9185}" type="slidenum">
              <a:rPr lang="en-GB" smtClean="0">
                <a:solidFill>
                  <a:schemeClr val="bg1">
                    <a:lumMod val="75000"/>
                  </a:schemeClr>
                </a:solidFill>
              </a:rPr>
              <a:t>34</a:t>
            </a:fld>
            <a:endParaRPr lang="en-GB" dirty="0">
              <a:solidFill>
                <a:schemeClr val="bg1">
                  <a:lumMod val="75000"/>
                </a:schemeClr>
              </a:solidFill>
            </a:endParaRPr>
          </a:p>
        </p:txBody>
      </p:sp>
      <p:grpSp>
        <p:nvGrpSpPr>
          <p:cNvPr id="20" name="Group 19"/>
          <p:cNvGrpSpPr/>
          <p:nvPr/>
        </p:nvGrpSpPr>
        <p:grpSpPr>
          <a:xfrm>
            <a:off x="189260" y="1465143"/>
            <a:ext cx="6004309" cy="5367742"/>
            <a:chOff x="5864992" y="1338542"/>
            <a:chExt cx="6004309" cy="5367742"/>
          </a:xfrm>
        </p:grpSpPr>
        <p:grpSp>
          <p:nvGrpSpPr>
            <p:cNvPr id="21" name="Group 20"/>
            <p:cNvGrpSpPr/>
            <p:nvPr/>
          </p:nvGrpSpPr>
          <p:grpSpPr>
            <a:xfrm>
              <a:off x="8055839" y="1338542"/>
              <a:ext cx="3790093" cy="5315102"/>
              <a:chOff x="8055839" y="1338542"/>
              <a:chExt cx="3790093" cy="5315102"/>
            </a:xfrm>
          </p:grpSpPr>
          <p:sp>
            <p:nvSpPr>
              <p:cNvPr id="56" name="Rectangle 55"/>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 name="Group 21"/>
            <p:cNvGrpSpPr/>
            <p:nvPr/>
          </p:nvGrpSpPr>
          <p:grpSpPr>
            <a:xfrm>
              <a:off x="5913664" y="1338542"/>
              <a:ext cx="2511906" cy="5307705"/>
              <a:chOff x="5913664" y="1338542"/>
              <a:chExt cx="2511906" cy="5307705"/>
            </a:xfrm>
          </p:grpSpPr>
          <p:sp>
            <p:nvSpPr>
              <p:cNvPr id="49" name="Freeform 48"/>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0" name="Freeform 49"/>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reeform 50"/>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reeform 51"/>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eform 52"/>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Freeform 53"/>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reeform 54"/>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Rectangle 22"/>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24" name="Rectangle 23"/>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25" name="Rectangle 24"/>
            <p:cNvSpPr/>
            <p:nvPr/>
          </p:nvSpPr>
          <p:spPr>
            <a:xfrm>
              <a:off x="8352101" y="3302040"/>
              <a:ext cx="3517200" cy="443711"/>
            </a:xfrm>
            <a:prstGeom prst="rect">
              <a:avLst/>
            </a:prstGeom>
          </p:spPr>
          <p:txBody>
            <a:bodyPr wrap="square">
              <a:spAutoFit/>
            </a:bodyPr>
            <a:lstStyle/>
            <a:p>
              <a:pPr marL="6350" indent="-6350" algn="just">
                <a:spcAft>
                  <a:spcPts val="65"/>
                </a:spcAft>
              </a:pPr>
              <a:r>
                <a:rPr lang="en-GB" sz="1100" kern="0" dirty="0">
                  <a:ea typeface="Calibri" panose="020F0502020204030204" pitchFamily="34" charset="0"/>
                </a:rPr>
                <a:t>Harm is minimised as a result of delays or treatment.</a:t>
              </a:r>
            </a:p>
            <a:p>
              <a:pPr marL="6350" indent="-6350" algn="just">
                <a:spcAft>
                  <a:spcPts val="65"/>
                </a:spcAft>
              </a:pPr>
              <a:r>
                <a:rPr lang="en-GB" sz="1100" kern="0" dirty="0">
                  <a:ea typeface="Calibri" panose="020F0502020204030204" pitchFamily="34" charset="0"/>
                </a:rPr>
                <a:t>Safe care is ensured by adequate staffing levels. </a:t>
              </a:r>
            </a:p>
          </p:txBody>
        </p:sp>
        <p:sp>
          <p:nvSpPr>
            <p:cNvPr id="26" name="Rectangle 25"/>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27" name="Rectangle 26"/>
            <p:cNvSpPr/>
            <p:nvPr/>
          </p:nvSpPr>
          <p:spPr>
            <a:xfrm>
              <a:off x="8345775" y="4198748"/>
              <a:ext cx="3517200" cy="549381"/>
            </a:xfrm>
            <a:prstGeom prst="rect">
              <a:avLst/>
            </a:prstGeom>
          </p:spPr>
          <p:txBody>
            <a:bodyPr wrap="square">
              <a:spAutoFit/>
            </a:bodyPr>
            <a:lstStyle/>
            <a:p>
              <a:pPr algn="just" defTabSz="1644650">
                <a:lnSpc>
                  <a:spcPct val="90000"/>
                </a:lnSpc>
                <a:spcBef>
                  <a:spcPct val="0"/>
                </a:spcBef>
                <a:spcAft>
                  <a:spcPct val="35000"/>
                </a:spcAft>
                <a:defRPr/>
              </a:pPr>
              <a:r>
                <a:rPr lang="en-GB" sz="1100" dirty="0">
                  <a:ea typeface="Calibri" panose="020F0502020204030204" pitchFamily="34" charset="0"/>
                  <a:cs typeface="Arial" panose="020B0604020202020204" pitchFamily="34" charset="0"/>
                </a:rPr>
                <a:t>People with cancer start treatment as soon as possible, at least within 62 days of when cancer is suspected </a:t>
              </a:r>
              <a:r>
                <a:rPr lang="en-GB" sz="1100" dirty="0">
                  <a:cs typeface="Arial" panose="020B0604020202020204" pitchFamily="34" charset="0"/>
                </a:rPr>
                <a:t>and within Time to RT and SACT key performance metrics</a:t>
              </a:r>
              <a:r>
                <a:rPr lang="en-GB" sz="1100" dirty="0">
                  <a:ea typeface="Calibri" panose="020F0502020204030204" pitchFamily="34" charset="0"/>
                  <a:cs typeface="Arial" panose="020B0604020202020204" pitchFamily="34" charset="0"/>
                </a:rPr>
                <a:t>.</a:t>
              </a:r>
              <a:endParaRPr lang="en-GB" sz="1050" kern="0" dirty="0">
                <a:ea typeface="Calibri" panose="020F0502020204030204" pitchFamily="34" charset="0"/>
                <a:cs typeface="Arial" panose="020B0604020202020204" pitchFamily="34" charset="0"/>
              </a:endParaRPr>
            </a:p>
          </p:txBody>
        </p:sp>
        <p:sp>
          <p:nvSpPr>
            <p:cNvPr id="28" name="Rectangle 27"/>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29" name="Rectangle 28"/>
            <p:cNvSpPr/>
            <p:nvPr/>
          </p:nvSpPr>
          <p:spPr>
            <a:xfrm>
              <a:off x="8328732" y="4920742"/>
              <a:ext cx="3517200" cy="861774"/>
            </a:xfrm>
            <a:prstGeom prst="rect">
              <a:avLst/>
            </a:prstGeom>
          </p:spPr>
          <p:txBody>
            <a:bodyPr wrap="square">
              <a:spAutoFit/>
            </a:bodyPr>
            <a:lstStyle/>
            <a:p>
              <a:pPr indent="-6350" algn="just">
                <a:lnSpc>
                  <a:spcPts val="1000"/>
                </a:lnSpc>
                <a:spcAft>
                  <a:spcPts val="65"/>
                </a:spcAft>
              </a:pPr>
              <a:r>
                <a:rPr lang="en-GB" sz="1100" dirty="0">
                  <a:ea typeface="Calibri" panose="020F0502020204030204" pitchFamily="34" charset="0"/>
                  <a:cs typeface="Calibri" panose="020F0502020204030204" pitchFamily="34" charset="0"/>
                </a:rPr>
                <a:t>People have access to high quality, timely diagnostics, are supported to be better prepared for tests, side effects from treatment and for recovery. People diagnosed with cancer receive excellent, evidenced based treatments that maximise outcomes, delivered by the appropriate professional/s within a skilled multidisciplinary team.</a:t>
              </a:r>
            </a:p>
          </p:txBody>
        </p:sp>
        <p:sp>
          <p:nvSpPr>
            <p:cNvPr id="30" name="Rectangle 29"/>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31" name="Rectangle 30"/>
            <p:cNvSpPr/>
            <p:nvPr/>
          </p:nvSpPr>
          <p:spPr>
            <a:xfrm>
              <a:off x="8328732" y="2166740"/>
              <a:ext cx="3517200" cy="938719"/>
            </a:xfrm>
            <a:prstGeom prst="rect">
              <a:avLst/>
            </a:prstGeom>
          </p:spPr>
          <p:txBody>
            <a:bodyPr wrap="square">
              <a:spAutoFit/>
            </a:bodyPr>
            <a:lstStyle/>
            <a:p>
              <a:pPr lvl="0" algn="just" defTabSz="1644650">
                <a:spcBef>
                  <a:spcPct val="0"/>
                </a:spcBef>
                <a:spcAft>
                  <a:spcPct val="35000"/>
                </a:spcAft>
                <a:defRPr/>
              </a:pPr>
              <a:r>
                <a:rPr lang="en-GB" sz="1100" kern="0" dirty="0">
                  <a:ea typeface="Calibri" panose="020F0502020204030204" pitchFamily="34" charset="0"/>
                </a:rPr>
                <a:t>People have investigations and treatment that meet the National Optimal Pathway standards; using research and evidence, these describe what should happen to a person with a suspicion of a cancer making sure they are seen, treated, and supported in a timely way.</a:t>
              </a:r>
              <a:endParaRPr lang="en-GB" sz="1100" kern="0" dirty="0">
                <a:ea typeface="Calibri" panose="020F0502020204030204" pitchFamily="34" charset="0"/>
                <a:cs typeface="Arial" panose="020B0604020202020204" pitchFamily="34" charset="0"/>
              </a:endParaRPr>
            </a:p>
          </p:txBody>
        </p:sp>
        <p:sp>
          <p:nvSpPr>
            <p:cNvPr id="32" name="Rectangle 31"/>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46" name="Rectangle 45"/>
            <p:cNvSpPr/>
            <p:nvPr/>
          </p:nvSpPr>
          <p:spPr>
            <a:xfrm>
              <a:off x="8345775" y="1392209"/>
              <a:ext cx="3517200" cy="701731"/>
            </a:xfrm>
            <a:prstGeom prst="rect">
              <a:avLst/>
            </a:prstGeom>
          </p:spPr>
          <p:txBody>
            <a:bodyPr wrap="square">
              <a:spAutoFit/>
            </a:bodyPr>
            <a:lstStyle/>
            <a:p>
              <a:pPr algn="just" defTabSz="1644650">
                <a:lnSpc>
                  <a:spcPct val="90000"/>
                </a:lnSpc>
                <a:spcBef>
                  <a:spcPct val="0"/>
                </a:spcBef>
                <a:spcAft>
                  <a:spcPct val="35000"/>
                </a:spcAft>
                <a:defRPr/>
              </a:pPr>
              <a:r>
                <a:rPr lang="en-GB" sz="1100" dirty="0">
                  <a:ea typeface="Calibri" panose="020F0502020204030204" pitchFamily="34" charset="0"/>
                  <a:cs typeface="Arial" panose="020B0604020202020204" pitchFamily="34" charset="0"/>
                </a:rPr>
                <a:t>People living in the SWWCC boundary have equitable access to the recommended population, targeted screening programmes and specialised cancer services (according to their need). </a:t>
              </a:r>
              <a:endParaRPr lang="en-GB" sz="1100" kern="0" dirty="0">
                <a:ea typeface="Calibri" panose="020F0502020204030204" pitchFamily="34" charset="0"/>
                <a:cs typeface="Arial" panose="020B0604020202020204" pitchFamily="34" charset="0"/>
              </a:endParaRPr>
            </a:p>
          </p:txBody>
        </p:sp>
        <p:sp>
          <p:nvSpPr>
            <p:cNvPr id="47" name="Rectangle 46"/>
            <p:cNvSpPr/>
            <p:nvPr/>
          </p:nvSpPr>
          <p:spPr>
            <a:xfrm>
              <a:off x="5864992" y="3534428"/>
              <a:ext cx="1875681" cy="369332"/>
            </a:xfrm>
            <a:prstGeom prst="rect">
              <a:avLst/>
            </a:prstGeom>
          </p:spPr>
          <p:txBody>
            <a:bodyPr wrap="square">
              <a:spAutoFit/>
            </a:bodyPr>
            <a:lstStyle/>
            <a:p>
              <a:pPr lvl="0" algn="ctr"/>
              <a:r>
                <a:rPr lang="en-GB" b="1" dirty="0">
                  <a:solidFill>
                    <a:schemeClr val="bg1"/>
                  </a:solidFill>
                  <a:latin typeface="Arial Black" panose="020B0A04020102020204" pitchFamily="34" charset="0"/>
                </a:rPr>
                <a:t>Cancer</a:t>
              </a:r>
            </a:p>
          </p:txBody>
        </p:sp>
        <p:sp>
          <p:nvSpPr>
            <p:cNvPr id="48" name="Rectangle 47"/>
            <p:cNvSpPr/>
            <p:nvPr/>
          </p:nvSpPr>
          <p:spPr>
            <a:xfrm>
              <a:off x="8340770" y="5839315"/>
              <a:ext cx="3517200" cy="866969"/>
            </a:xfrm>
            <a:prstGeom prst="rect">
              <a:avLst/>
            </a:prstGeom>
          </p:spPr>
          <p:txBody>
            <a:bodyPr wrap="square">
              <a:spAutoFit/>
            </a:bodyPr>
            <a:lstStyle/>
            <a:p>
              <a:pPr indent="-6350" algn="just">
                <a:lnSpc>
                  <a:spcPts val="1000"/>
                </a:lnSpc>
              </a:pPr>
              <a:r>
                <a:rPr lang="en-GB" sz="1100" dirty="0">
                  <a:ea typeface="Calibri" panose="020F0502020204030204" pitchFamily="34" charset="0"/>
                  <a:cs typeface="Calibri" panose="020F0502020204030204" pitchFamily="34" charset="0"/>
                </a:rPr>
                <a:t>People are supported and empowered to reduce their risk of developing cancer; properly informed, supported and able to co-produce care.</a:t>
              </a:r>
              <a:r>
                <a:rPr lang="en-GB" sz="1100" dirty="0">
                  <a:ea typeface="Calibri" panose="020F0502020204030204" pitchFamily="34" charset="0"/>
                </a:rPr>
                <a:t> </a:t>
              </a:r>
              <a:r>
                <a:rPr lang="en-GB" sz="1100" kern="0" dirty="0">
                  <a:ea typeface="Calibri" panose="020F0502020204030204" pitchFamily="34" charset="0"/>
                </a:rPr>
                <a:t>Those living with cancer nearing end of life due to cancer, will be supported by personalised care including support for their families and loved ones.</a:t>
              </a:r>
              <a:endParaRPr lang="en-GB" sz="1100" kern="0" dirty="0">
                <a:ea typeface="Calibri" panose="020F0502020204030204" pitchFamily="34" charset="0"/>
                <a:cs typeface="Arial" panose="020B0604020202020204" pitchFamily="34" charset="0"/>
              </a:endParaRPr>
            </a:p>
          </p:txBody>
        </p:sp>
      </p:grpSp>
      <p:sp>
        <p:nvSpPr>
          <p:cNvPr id="36" name="Rectangle 35"/>
          <p:cNvSpPr/>
          <p:nvPr/>
        </p:nvSpPr>
        <p:spPr>
          <a:xfrm>
            <a:off x="6381586" y="6048379"/>
            <a:ext cx="5565925" cy="646331"/>
          </a:xfrm>
          <a:prstGeom prst="rect">
            <a:avLst/>
          </a:prstGeom>
        </p:spPr>
        <p:txBody>
          <a:bodyPr wrap="square">
            <a:spAutoFit/>
          </a:bodyPr>
          <a:lstStyle/>
          <a:p>
            <a:pPr>
              <a:spcAft>
                <a:spcPts val="600"/>
              </a:spcAft>
            </a:pPr>
            <a:r>
              <a:rPr lang="en-GB" sz="1200" b="1" dirty="0">
                <a:cs typeface="Arial" panose="020B0604020202020204" pitchFamily="34" charset="0"/>
              </a:rPr>
              <a:t>We will continue to revise trajectories on the basis of agreed TI targets, aligned with allocation of Planned Care ‘Recovery’ funds focused in the highest priority areas to ensure delivery of our  performance ambitions. </a:t>
            </a:r>
            <a:endParaRPr lang="en-GB" sz="1200" b="1" dirty="0"/>
          </a:p>
        </p:txBody>
      </p:sp>
    </p:spTree>
    <p:extLst>
      <p:ext uri="{BB962C8B-B14F-4D97-AF65-F5344CB8AC3E}">
        <p14:creationId xmlns:p14="http://schemas.microsoft.com/office/powerpoint/2010/main" val="11168839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Cancer Goals and Methods </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2045661888"/>
              </p:ext>
            </p:extLst>
          </p:nvPr>
        </p:nvGraphicFramePr>
        <p:xfrm>
          <a:off x="188278" y="561716"/>
          <a:ext cx="11776823" cy="3419729"/>
        </p:xfrm>
        <a:graphic>
          <a:graphicData uri="http://schemas.openxmlformats.org/drawingml/2006/table">
            <a:tbl>
              <a:tblPr firstRow="1" bandRow="1">
                <a:tableStyleId>{3B4B98B0-60AC-42C2-AFA5-B58CD77FA1E5}</a:tableStyleId>
              </a:tblPr>
              <a:tblGrid>
                <a:gridCol w="161392">
                  <a:extLst>
                    <a:ext uri="{9D8B030D-6E8A-4147-A177-3AD203B41FA5}">
                      <a16:colId xmlns:a16="http://schemas.microsoft.com/office/drawing/2014/main" val="3731079003"/>
                    </a:ext>
                  </a:extLst>
                </a:gridCol>
                <a:gridCol w="2040111">
                  <a:extLst>
                    <a:ext uri="{9D8B030D-6E8A-4147-A177-3AD203B41FA5}">
                      <a16:colId xmlns:a16="http://schemas.microsoft.com/office/drawing/2014/main" val="2762889343"/>
                    </a:ext>
                  </a:extLst>
                </a:gridCol>
                <a:gridCol w="8539580">
                  <a:extLst>
                    <a:ext uri="{9D8B030D-6E8A-4147-A177-3AD203B41FA5}">
                      <a16:colId xmlns:a16="http://schemas.microsoft.com/office/drawing/2014/main" val="138679079"/>
                    </a:ext>
                  </a:extLst>
                </a:gridCol>
                <a:gridCol w="258935">
                  <a:extLst>
                    <a:ext uri="{9D8B030D-6E8A-4147-A177-3AD203B41FA5}">
                      <a16:colId xmlns:a16="http://schemas.microsoft.com/office/drawing/2014/main" val="1027663353"/>
                    </a:ext>
                  </a:extLst>
                </a:gridCol>
                <a:gridCol w="258935">
                  <a:extLst>
                    <a:ext uri="{9D8B030D-6E8A-4147-A177-3AD203B41FA5}">
                      <a16:colId xmlns:a16="http://schemas.microsoft.com/office/drawing/2014/main" val="294352246"/>
                    </a:ext>
                  </a:extLst>
                </a:gridCol>
                <a:gridCol w="258935">
                  <a:extLst>
                    <a:ext uri="{9D8B030D-6E8A-4147-A177-3AD203B41FA5}">
                      <a16:colId xmlns:a16="http://schemas.microsoft.com/office/drawing/2014/main" val="3505629763"/>
                    </a:ext>
                  </a:extLst>
                </a:gridCol>
                <a:gridCol w="258935">
                  <a:extLst>
                    <a:ext uri="{9D8B030D-6E8A-4147-A177-3AD203B41FA5}">
                      <a16:colId xmlns:a16="http://schemas.microsoft.com/office/drawing/2014/main" val="4157389710"/>
                    </a:ext>
                  </a:extLst>
                </a:gridCol>
              </a:tblGrid>
              <a:tr h="177988">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264848">
                <a:tc rowSpan="2">
                  <a:txBody>
                    <a:bodyPr/>
                    <a:lstStyle/>
                    <a:p>
                      <a:pPr algn="l" fontAlgn="t"/>
                      <a:endParaRPr lang="en-GB" sz="105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dirty="0">
                          <a:solidFill>
                            <a:schemeClr val="tx1"/>
                          </a:solidFill>
                          <a:latin typeface="+mn-lt"/>
                        </a:rPr>
                        <a:t>Improve </a:t>
                      </a:r>
                      <a:r>
                        <a:rPr lang="en-GB" sz="1100" b="1" dirty="0">
                          <a:solidFill>
                            <a:schemeClr val="tx1"/>
                          </a:solidFill>
                          <a:latin typeface="+mn-lt"/>
                        </a:rPr>
                        <a:t>early detection and diagnosis </a:t>
                      </a:r>
                      <a:r>
                        <a:rPr lang="en-GB" sz="1100" b="0" dirty="0">
                          <a:solidFill>
                            <a:schemeClr val="tx1"/>
                          </a:solidFill>
                          <a:latin typeface="+mn-lt"/>
                        </a:rPr>
                        <a:t>of cancer</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Pts val="1000"/>
                        <a:buFont typeface="Calibri" panose="020F0502020204030204" pitchFamily="34" charset="0"/>
                        <a:buNone/>
                        <a:tabLst/>
                        <a:defRPr/>
                      </a:pPr>
                      <a:r>
                        <a:rPr lang="en-GB" sz="1100" b="0" i="0" u="none" strike="noStrike" dirty="0">
                          <a:solidFill>
                            <a:schemeClr val="tx1"/>
                          </a:solidFill>
                          <a:effectLst/>
                          <a:latin typeface="+mn-lt"/>
                        </a:rPr>
                        <a:t>Deliver permanent </a:t>
                      </a:r>
                      <a:r>
                        <a:rPr lang="en-GB" sz="1100" b="1" i="0" u="none" strike="noStrike" dirty="0">
                          <a:solidFill>
                            <a:schemeClr val="tx1"/>
                          </a:solidFill>
                          <a:effectLst/>
                          <a:latin typeface="+mn-lt"/>
                        </a:rPr>
                        <a:t>PET CT </a:t>
                      </a:r>
                      <a:r>
                        <a:rPr lang="en-GB" sz="1100" b="0" i="0" u="none" strike="noStrike" dirty="0">
                          <a:solidFill>
                            <a:schemeClr val="tx1"/>
                          </a:solidFill>
                          <a:effectLst/>
                          <a:latin typeface="+mn-lt"/>
                        </a:rPr>
                        <a:t>at SWWCC</a:t>
                      </a:r>
                      <a:r>
                        <a:rPr lang="en-GB" sz="1100" b="0" i="0" u="none" strike="noStrike" baseline="0" dirty="0">
                          <a:solidFill>
                            <a:schemeClr val="tx1"/>
                          </a:solidFill>
                          <a:effectLst/>
                          <a:latin typeface="+mn-lt"/>
                        </a:rPr>
                        <a:t> </a:t>
                      </a:r>
                      <a:r>
                        <a:rPr lang="en-GB" sz="1100" b="0" i="0" u="none" strike="noStrike" baseline="0" dirty="0">
                          <a:solidFill>
                            <a:srgbClr val="0070C0"/>
                          </a:solidFill>
                          <a:effectLst/>
                          <a:latin typeface="+mn-lt"/>
                        </a:rPr>
                        <a:t>(subject to Major Capital Prioritisation) </a:t>
                      </a:r>
                      <a:r>
                        <a:rPr lang="en-GB" sz="1100" b="0" baseline="0" dirty="0">
                          <a:solidFill>
                            <a:srgbClr val="00B050"/>
                          </a:solidFill>
                          <a:latin typeface="+mn-lt"/>
                          <a:cs typeface="Arial" panose="020B0604020202020204" pitchFamily="34" charset="0"/>
                        </a:rPr>
                        <a:t>[To be WHSCC Funded]</a:t>
                      </a:r>
                      <a:endParaRPr lang="en-GB" sz="1100" b="0" i="0" u="none" strike="noStrike" dirty="0">
                        <a:solidFill>
                          <a:srgbClr val="00B050"/>
                        </a:solidFill>
                        <a:effectLst/>
                        <a:latin typeface="+mn-lt"/>
                      </a:endParaRP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13448705"/>
                  </a:ext>
                </a:extLst>
              </a:tr>
              <a:tr h="198408">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dirty="0">
                        <a:solidFill>
                          <a:schemeClr val="tx1"/>
                        </a:solidFill>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Pts val="1000"/>
                        <a:buFont typeface="Calibri" panose="020F0502020204030204" pitchFamily="34" charset="0"/>
                        <a:buNone/>
                        <a:tabLst/>
                        <a:defRPr/>
                      </a:pPr>
                      <a:r>
                        <a:rPr lang="en-GB" sz="1100" b="0" i="0" u="none" strike="noStrike" dirty="0">
                          <a:solidFill>
                            <a:schemeClr val="tx1"/>
                          </a:solidFill>
                          <a:effectLst/>
                          <a:latin typeface="+mn-lt"/>
                        </a:rPr>
                        <a:t>Adopt </a:t>
                      </a:r>
                      <a:r>
                        <a:rPr lang="en-GB" sz="1100" b="0" i="0" u="none" strike="noStrike" dirty="0" err="1">
                          <a:solidFill>
                            <a:schemeClr val="tx1"/>
                          </a:solidFill>
                          <a:effectLst/>
                          <a:latin typeface="+mn-lt"/>
                        </a:rPr>
                        <a:t>Moondance</a:t>
                      </a:r>
                      <a:r>
                        <a:rPr lang="en-GB" sz="1100" b="0" i="0" u="none" strike="noStrike" dirty="0">
                          <a:solidFill>
                            <a:schemeClr val="tx1"/>
                          </a:solidFill>
                          <a:effectLst/>
                          <a:latin typeface="+mn-lt"/>
                        </a:rPr>
                        <a:t> piloted pathways and expanded of core service (vague symptom pathway) within the </a:t>
                      </a:r>
                      <a:r>
                        <a:rPr lang="en-GB" sz="1100" b="1" i="0" u="none" strike="noStrike" dirty="0">
                          <a:solidFill>
                            <a:schemeClr val="tx1"/>
                          </a:solidFill>
                          <a:effectLst/>
                          <a:latin typeface="+mn-lt"/>
                        </a:rPr>
                        <a:t>Rapid Diagnosis Centre </a:t>
                      </a:r>
                      <a:r>
                        <a:rPr lang="en-GB" sz="1100" b="0" i="0" u="none" strike="noStrike" dirty="0">
                          <a:solidFill>
                            <a:schemeClr val="tx1"/>
                          </a:solidFill>
                          <a:effectLst/>
                          <a:latin typeface="+mn-lt"/>
                        </a:rPr>
                        <a:t>(RDC).</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4150628606"/>
                  </a:ext>
                </a:extLst>
              </a:tr>
              <a:tr h="242661">
                <a:tc rowSpan="2">
                  <a:txBody>
                    <a:bodyPr/>
                    <a:lstStyle/>
                    <a:p>
                      <a:pPr algn="l" fontAlgn="t"/>
                      <a:endParaRPr lang="en-GB" sz="105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Support all </a:t>
                      </a:r>
                      <a:r>
                        <a:rPr lang="en-GB" sz="1100" b="1" i="0" u="none" strike="noStrike" dirty="0">
                          <a:solidFill>
                            <a:schemeClr val="tx1"/>
                          </a:solidFill>
                          <a:effectLst/>
                          <a:latin typeface="+mn-lt"/>
                        </a:rPr>
                        <a:t>people living with cancer </a:t>
                      </a:r>
                      <a:r>
                        <a:rPr lang="en-GB" sz="1100" b="0" i="0" u="none" strike="noStrike" dirty="0">
                          <a:solidFill>
                            <a:schemeClr val="tx1"/>
                          </a:solidFill>
                          <a:effectLst/>
                          <a:latin typeface="+mn-lt"/>
                        </a:rPr>
                        <a:t>across their whole pathway of care</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100" b="0" i="0" u="none" strike="noStrike" dirty="0">
                          <a:solidFill>
                            <a:schemeClr val="tx1"/>
                          </a:solidFill>
                          <a:effectLst/>
                          <a:latin typeface="+mn-lt"/>
                          <a:cs typeface="Arial" panose="020B0604020202020204" pitchFamily="34" charset="0"/>
                        </a:rPr>
                        <a:t>Ensure cover for lone workers in CNS workforce,</a:t>
                      </a:r>
                      <a:r>
                        <a:rPr lang="en-GB" sz="1100" b="0" i="0" u="none" strike="noStrike" baseline="0" dirty="0">
                          <a:solidFill>
                            <a:schemeClr val="tx1"/>
                          </a:solidFill>
                          <a:effectLst/>
                          <a:latin typeface="+mn-lt"/>
                          <a:cs typeface="Arial" panose="020B0604020202020204" pitchFamily="34" charset="0"/>
                        </a:rPr>
                        <a:t> </a:t>
                      </a:r>
                      <a:r>
                        <a:rPr lang="en-GB" sz="1100" b="0" i="0" u="none" strike="noStrike" dirty="0">
                          <a:solidFill>
                            <a:schemeClr val="tx1"/>
                          </a:solidFill>
                          <a:effectLst/>
                          <a:latin typeface="+mn-lt"/>
                          <a:cs typeface="Arial" panose="020B0604020202020204" pitchFamily="34" charset="0"/>
                        </a:rPr>
                        <a:t>utilising Band 4 </a:t>
                      </a:r>
                      <a:r>
                        <a:rPr lang="en-GB" sz="1100" b="1" i="0" u="none" strike="noStrike" dirty="0">
                          <a:solidFill>
                            <a:schemeClr val="tx1"/>
                          </a:solidFill>
                          <a:effectLst/>
                          <a:latin typeface="+mn-lt"/>
                          <a:cs typeface="Arial" panose="020B0604020202020204" pitchFamily="34" charset="0"/>
                        </a:rPr>
                        <a:t>CNS co-ordinator </a:t>
                      </a:r>
                      <a:r>
                        <a:rPr lang="en-GB" sz="1100" b="0" i="0" u="none" strike="noStrike" dirty="0">
                          <a:solidFill>
                            <a:schemeClr val="tx1"/>
                          </a:solidFill>
                          <a:effectLst/>
                          <a:latin typeface="+mn-lt"/>
                          <a:cs typeface="Arial" panose="020B0604020202020204" pitchFamily="34" charset="0"/>
                        </a:rPr>
                        <a:t>roles</a:t>
                      </a:r>
                      <a:r>
                        <a:rPr lang="en-GB" sz="1100" b="0" i="0" u="none" strike="noStrike" baseline="0" dirty="0">
                          <a:solidFill>
                            <a:schemeClr val="tx1"/>
                          </a:solidFill>
                          <a:effectLst/>
                          <a:latin typeface="+mn-lt"/>
                          <a:cs typeface="Arial" panose="020B0604020202020204" pitchFamily="34" charset="0"/>
                        </a:rPr>
                        <a:t> [Macmillan funded until 2026]</a:t>
                      </a:r>
                      <a:endParaRPr lang="en-GB" sz="1100" dirty="0"/>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262235137"/>
                  </a:ext>
                </a:extLst>
              </a:tr>
              <a:tr h="541425">
                <a:tc vMerge="1">
                  <a:txBody>
                    <a:bodyPr/>
                    <a:lstStyle/>
                    <a:p>
                      <a:endParaRPr lang="en-GB"/>
                    </a:p>
                  </a:txBody>
                  <a:tcPr/>
                </a:tc>
                <a:tc vMerge="1">
                  <a:txBody>
                    <a:bodyPr/>
                    <a:lstStyle/>
                    <a:p>
                      <a:endParaRPr lang="en-GB"/>
                    </a:p>
                  </a:txBody>
                  <a:tcPr/>
                </a:tc>
                <a:tc>
                  <a:txBody>
                    <a:bodyPr/>
                    <a:lstStyle/>
                    <a:p>
                      <a:pPr marL="0" indent="0" algn="l" rtl="0" fontAlgn="t">
                        <a:buFont typeface="Arial" panose="020B0604020202020204" pitchFamily="34" charset="0"/>
                        <a:buNone/>
                      </a:pPr>
                      <a:r>
                        <a:rPr lang="en-GB" sz="1100" b="0" i="0" u="none" strike="noStrike" dirty="0">
                          <a:solidFill>
                            <a:schemeClr val="tx1"/>
                          </a:solidFill>
                          <a:effectLst/>
                          <a:latin typeface="+mn-lt"/>
                          <a:cs typeface="Arial" panose="020B0604020202020204" pitchFamily="34" charset="0"/>
                        </a:rPr>
                        <a:t>Deliver VBHC </a:t>
                      </a:r>
                      <a:r>
                        <a:rPr lang="en-GB" sz="1100" b="1" i="0" u="none" strike="noStrike" dirty="0">
                          <a:solidFill>
                            <a:schemeClr val="tx1"/>
                          </a:solidFill>
                          <a:effectLst/>
                          <a:latin typeface="+mn-lt"/>
                          <a:cs typeface="Arial" panose="020B0604020202020204" pitchFamily="34" charset="0"/>
                        </a:rPr>
                        <a:t>Cancer Prehab </a:t>
                      </a:r>
                      <a:r>
                        <a:rPr lang="en-GB" sz="1100" b="0" i="0" u="none" strike="noStrike" dirty="0">
                          <a:solidFill>
                            <a:schemeClr val="tx1"/>
                          </a:solidFill>
                          <a:effectLst/>
                          <a:latin typeface="+mn-lt"/>
                          <a:cs typeface="Arial" panose="020B0604020202020204" pitchFamily="34" charset="0"/>
                        </a:rPr>
                        <a:t>projects:</a:t>
                      </a:r>
                      <a:r>
                        <a:rPr lang="en-GB" sz="1100" b="0" i="0" u="none" strike="noStrike" baseline="0" dirty="0">
                          <a:solidFill>
                            <a:schemeClr val="tx1"/>
                          </a:solidFill>
                          <a:effectLst/>
                          <a:latin typeface="+mn-lt"/>
                          <a:cs typeface="Arial" panose="020B0604020202020204" pitchFamily="34" charset="0"/>
                        </a:rPr>
                        <a:t> </a:t>
                      </a:r>
                    </a:p>
                    <a:p>
                      <a:pPr marL="171450" indent="-171450" algn="l" rtl="0" fontAlgn="t">
                        <a:buFont typeface="Arial" panose="020B0604020202020204" pitchFamily="34" charset="0"/>
                        <a:buChar char="•"/>
                      </a:pPr>
                      <a:r>
                        <a:rPr lang="en-GB" sz="1100" b="0" i="0" u="none" strike="noStrike" dirty="0">
                          <a:solidFill>
                            <a:schemeClr val="tx1"/>
                          </a:solidFill>
                          <a:effectLst/>
                          <a:latin typeface="+mn-lt"/>
                          <a:cs typeface="Arial" panose="020B0604020202020204" pitchFamily="34" charset="0"/>
                        </a:rPr>
                        <a:t>Confirmed Lower GI Cancer referrals receive </a:t>
                      </a:r>
                      <a:r>
                        <a:rPr lang="en-GB" sz="1100" b="1" i="0" u="none" strike="noStrike" dirty="0">
                          <a:solidFill>
                            <a:schemeClr val="tx1"/>
                          </a:solidFill>
                          <a:effectLst/>
                          <a:latin typeface="+mn-lt"/>
                          <a:cs typeface="Arial" panose="020B0604020202020204" pitchFamily="34" charset="0"/>
                        </a:rPr>
                        <a:t>optimising intervention </a:t>
                      </a:r>
                      <a:r>
                        <a:rPr lang="en-GB" sz="1100" b="0" i="0" u="none" strike="noStrike" dirty="0">
                          <a:solidFill>
                            <a:schemeClr val="tx1"/>
                          </a:solidFill>
                          <a:effectLst/>
                          <a:latin typeface="+mn-lt"/>
                          <a:cs typeface="Arial" panose="020B0604020202020204" pitchFamily="34" charset="0"/>
                        </a:rPr>
                        <a:t>in primary</a:t>
                      </a:r>
                      <a:r>
                        <a:rPr lang="en-GB" sz="1100" b="0" i="0" u="none" strike="noStrike" baseline="0" dirty="0">
                          <a:solidFill>
                            <a:schemeClr val="tx1"/>
                          </a:solidFill>
                          <a:effectLst/>
                          <a:latin typeface="+mn-lt"/>
                          <a:cs typeface="Arial" panose="020B0604020202020204" pitchFamily="34" charset="0"/>
                        </a:rPr>
                        <a:t> care</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cs typeface="Arial" panose="020B0604020202020204" pitchFamily="34" charset="0"/>
                        </a:rPr>
                        <a:t>Continue offer</a:t>
                      </a:r>
                      <a:r>
                        <a:rPr lang="en-GB" sz="1100" b="0" i="0" u="none" strike="noStrike" baseline="0" dirty="0">
                          <a:solidFill>
                            <a:schemeClr val="tx1"/>
                          </a:solidFill>
                          <a:effectLst/>
                          <a:latin typeface="+mn-lt"/>
                          <a:cs typeface="Arial" panose="020B0604020202020204" pitchFamily="34" charset="0"/>
                        </a:rPr>
                        <a:t> of </a:t>
                      </a:r>
                      <a:r>
                        <a:rPr lang="en-GB" sz="1100" b="1" i="0" u="none" strike="noStrike" baseline="0" dirty="0">
                          <a:solidFill>
                            <a:schemeClr val="tx1"/>
                          </a:solidFill>
                          <a:effectLst/>
                          <a:latin typeface="+mn-lt"/>
                          <a:cs typeface="Arial" panose="020B0604020202020204" pitchFamily="34" charset="0"/>
                        </a:rPr>
                        <a:t>optimising intervention with pharmacist </a:t>
                      </a:r>
                      <a:r>
                        <a:rPr lang="en-GB" sz="1100" b="0" i="0" u="none" strike="noStrike" baseline="0" dirty="0">
                          <a:solidFill>
                            <a:schemeClr val="tx1"/>
                          </a:solidFill>
                          <a:effectLst/>
                          <a:latin typeface="+mn-lt"/>
                          <a:cs typeface="Arial" panose="020B0604020202020204" pitchFamily="34" charset="0"/>
                        </a:rPr>
                        <a:t>for </a:t>
                      </a:r>
                      <a:r>
                        <a:rPr lang="en-GB" sz="1100" b="0" i="0" u="none" strike="noStrike" dirty="0">
                          <a:solidFill>
                            <a:schemeClr val="tx1"/>
                          </a:solidFill>
                          <a:effectLst/>
                          <a:latin typeface="+mn-lt"/>
                          <a:cs typeface="Arial" panose="020B0604020202020204" pitchFamily="34" charset="0"/>
                        </a:rPr>
                        <a:t>Rapid Diagnostic Centre referrals with vague symptoms</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216785323"/>
                  </a:ext>
                </a:extLst>
              </a:tr>
              <a:tr h="211346">
                <a:tc rowSpan="2">
                  <a:txBody>
                    <a:bodyPr/>
                    <a:lstStyle/>
                    <a:p>
                      <a:pPr algn="l" fontAlgn="t"/>
                      <a:endParaRPr lang="en-GB" sz="105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1" dirty="0">
                          <a:solidFill>
                            <a:schemeClr val="tx1"/>
                          </a:solidFill>
                        </a:rPr>
                        <a:t>Improve cancer</a:t>
                      </a:r>
                      <a:r>
                        <a:rPr lang="en-GB" sz="1100" b="1" baseline="0" dirty="0">
                          <a:solidFill>
                            <a:schemeClr val="tx1"/>
                          </a:solidFill>
                        </a:rPr>
                        <a:t> pathways in line with National Optimal Pathways</a:t>
                      </a:r>
                      <a:endParaRPr lang="en-GB" sz="1100" b="1" dirty="0">
                        <a:solidFill>
                          <a:schemeClr val="tx1"/>
                        </a:solidFill>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cs typeface="Arial" panose="020B0604020202020204" pitchFamily="34" charset="0"/>
                        </a:rPr>
                        <a:t>Agree and implement sustainable service model for </a:t>
                      </a:r>
                      <a:r>
                        <a:rPr lang="en-GB" sz="1100" b="1" dirty="0">
                          <a:solidFill>
                            <a:schemeClr val="tx1"/>
                          </a:solidFill>
                          <a:latin typeface="+mn-lt"/>
                          <a:cs typeface="Arial" panose="020B0604020202020204" pitchFamily="34" charset="0"/>
                        </a:rPr>
                        <a:t>gynae-oncology</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134070715"/>
                  </a:ext>
                </a:extLst>
              </a:tr>
              <a:tr h="433757">
                <a:tc vMerge="1">
                  <a:txBody>
                    <a:bodyPr/>
                    <a:lstStyle/>
                    <a:p>
                      <a:endParaRPr lang="en-GB"/>
                    </a:p>
                  </a:txBody>
                  <a:tcPr/>
                </a:tc>
                <a:tc vMerge="1">
                  <a:txBody>
                    <a:bodyPr/>
                    <a:lstStyle/>
                    <a:p>
                      <a:endParaRPr lang="en-GB"/>
                    </a:p>
                  </a:txBody>
                  <a:tcPr/>
                </a:tc>
                <a:tc>
                  <a:txBody>
                    <a:bodyPr/>
                    <a:lstStyle/>
                    <a:p>
                      <a:r>
                        <a:rPr lang="en-GB" sz="1100" b="0" i="0" u="none" strike="noStrike" dirty="0">
                          <a:solidFill>
                            <a:schemeClr val="tx1"/>
                          </a:solidFill>
                          <a:effectLst/>
                          <a:latin typeface="+mn-lt"/>
                        </a:rPr>
                        <a:t>Develop </a:t>
                      </a:r>
                      <a:r>
                        <a:rPr lang="en-GB" sz="1100" b="1" i="0" u="none" strike="noStrike" dirty="0">
                          <a:solidFill>
                            <a:schemeClr val="tx1"/>
                          </a:solidFill>
                          <a:effectLst/>
                          <a:latin typeface="+mn-lt"/>
                        </a:rPr>
                        <a:t>OG - oesophageal cancer </a:t>
                      </a:r>
                      <a:r>
                        <a:rPr lang="en-GB" sz="1100" b="0" i="0" u="none" strike="noStrike" dirty="0">
                          <a:solidFill>
                            <a:schemeClr val="tx1"/>
                          </a:solidFill>
                          <a:effectLst/>
                          <a:latin typeface="+mn-lt"/>
                        </a:rPr>
                        <a:t>pathway and long-term plan for non-</a:t>
                      </a:r>
                      <a:r>
                        <a:rPr lang="en-GB" sz="1100" b="0" i="0" u="none" strike="noStrike" dirty="0" err="1">
                          <a:solidFill>
                            <a:schemeClr val="tx1"/>
                          </a:solidFill>
                          <a:effectLst/>
                          <a:latin typeface="+mn-lt"/>
                        </a:rPr>
                        <a:t>resectional</a:t>
                      </a:r>
                      <a:r>
                        <a:rPr lang="en-GB" sz="1100" b="0" i="0" u="none" strike="noStrike" dirty="0">
                          <a:solidFill>
                            <a:schemeClr val="tx1"/>
                          </a:solidFill>
                          <a:effectLst/>
                          <a:latin typeface="+mn-lt"/>
                        </a:rPr>
                        <a:t> patients as an interim plan in place with outreach surgeon from Cardiff but long-term local pathway needed. [Regional with CVUHB – RSSPP]</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 </a:t>
                      </a:r>
                      <a:endParaRPr lang="en-GB" sz="1100" dirty="0"/>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264297935"/>
                  </a:ext>
                </a:extLst>
              </a:tr>
              <a:tr h="204598">
                <a:tc>
                  <a:txBody>
                    <a:bodyPr/>
                    <a:lstStyle/>
                    <a:p>
                      <a:pPr algn="l" fontAlgn="t"/>
                      <a:endParaRPr lang="en-GB" sz="105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1" dirty="0">
                          <a:solidFill>
                            <a:schemeClr val="tx1"/>
                          </a:solidFill>
                        </a:rPr>
                        <a:t>Achieve</a:t>
                      </a:r>
                      <a:r>
                        <a:rPr lang="en-GB" sz="1100" b="1" baseline="0" dirty="0">
                          <a:solidFill>
                            <a:schemeClr val="tx1"/>
                          </a:solidFill>
                        </a:rPr>
                        <a:t> Ministerial targets for SCP</a:t>
                      </a:r>
                      <a:endParaRPr lang="en-GB" sz="1100" b="1" dirty="0">
                        <a:solidFill>
                          <a:schemeClr val="tx1"/>
                        </a:solidFill>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100" dirty="0"/>
                        <a:t>Deliver tumour</a:t>
                      </a:r>
                      <a:r>
                        <a:rPr lang="en-GB" sz="1100" baseline="0" dirty="0"/>
                        <a:t> site action plans to address SCP waiting times/ backlog. </a:t>
                      </a:r>
                      <a:r>
                        <a:rPr lang="en-GB" sz="1100" b="1" dirty="0">
                          <a:solidFill>
                            <a:schemeClr val="tx1"/>
                          </a:solidFill>
                          <a:latin typeface="+mn-lt"/>
                          <a:cs typeface="Arial" panose="020B0604020202020204" pitchFamily="34" charset="0"/>
                        </a:rPr>
                        <a:t>Planned</a:t>
                      </a:r>
                      <a:r>
                        <a:rPr lang="en-GB" sz="1100" b="1" baseline="0" dirty="0">
                          <a:solidFill>
                            <a:schemeClr val="tx1"/>
                          </a:solidFill>
                          <a:latin typeface="+mn-lt"/>
                          <a:cs typeface="Arial" panose="020B0604020202020204" pitchFamily="34" charset="0"/>
                        </a:rPr>
                        <a:t> </a:t>
                      </a:r>
                      <a:r>
                        <a:rPr lang="en-GB" sz="1100" b="1" dirty="0">
                          <a:solidFill>
                            <a:schemeClr val="tx1"/>
                          </a:solidFill>
                          <a:latin typeface="+mn-lt"/>
                          <a:cs typeface="Arial" panose="020B0604020202020204" pitchFamily="34" charset="0"/>
                        </a:rPr>
                        <a:t>Care Funding TBC</a:t>
                      </a:r>
                      <a:endParaRPr lang="en-GB" sz="1100" dirty="0"/>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482896795"/>
                  </a:ext>
                </a:extLst>
              </a:tr>
              <a:tr h="504392">
                <a:tc rowSpan="2">
                  <a:txBody>
                    <a:bodyPr/>
                    <a:lstStyle/>
                    <a:p>
                      <a:pPr algn="l" fontAlgn="t"/>
                      <a:endParaRPr lang="en-GB" sz="105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1" i="0" dirty="0">
                          <a:solidFill>
                            <a:schemeClr val="tx1"/>
                          </a:solidFill>
                          <a:latin typeface="+mn-lt"/>
                          <a:cs typeface="Arial" panose="020B0604020202020204" pitchFamily="34" charset="0"/>
                        </a:rPr>
                        <a:t>Recover, sustain and expand non-surgical oncology treatment capacity, to improve patient access to services and deliver improved patient outcomes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rPr>
                        <a:t>Regional Radiotherapy:</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Continue with implementation and use of </a:t>
                      </a:r>
                      <a:r>
                        <a:rPr lang="en-GB" sz="1100" b="1" i="0" u="none" strike="noStrike" dirty="0">
                          <a:solidFill>
                            <a:schemeClr val="tx1"/>
                          </a:solidFill>
                          <a:effectLst/>
                          <a:latin typeface="+mn-lt"/>
                        </a:rPr>
                        <a:t>recommissioned CT SIM (CT1</a:t>
                      </a:r>
                      <a:r>
                        <a:rPr lang="en-GB" sz="1100" b="0" i="0" u="none" strike="noStrike" dirty="0">
                          <a:solidFill>
                            <a:schemeClr val="tx1"/>
                          </a:solidFill>
                          <a:effectLst/>
                          <a:latin typeface="+mn-lt"/>
                        </a:rPr>
                        <a:t>) at SWWCC, includes adoption of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rPr>
                        <a:t>AI software-based outlining and planning of RT plans to support and enhance medical physicians' capacity [Regional</a:t>
                      </a:r>
                      <a:r>
                        <a:rPr lang="en-GB" sz="1100" b="0" i="0" u="none" strike="noStrike" baseline="0" dirty="0">
                          <a:solidFill>
                            <a:schemeClr val="tx1"/>
                          </a:solidFill>
                          <a:effectLst/>
                          <a:latin typeface="+mn-lt"/>
                        </a:rPr>
                        <a:t> with </a:t>
                      </a:r>
                      <a:r>
                        <a:rPr lang="en-GB" sz="1100" b="0" i="0" u="none" strike="noStrike" baseline="0" dirty="0" err="1">
                          <a:solidFill>
                            <a:schemeClr val="tx1"/>
                          </a:solidFill>
                          <a:effectLst/>
                          <a:latin typeface="+mn-lt"/>
                        </a:rPr>
                        <a:t>HDdUHB</a:t>
                      </a:r>
                      <a:r>
                        <a:rPr lang="en-GB" sz="1100" b="0" i="0" u="none" strike="noStrike" baseline="0" dirty="0">
                          <a:solidFill>
                            <a:schemeClr val="tx1"/>
                          </a:solidFill>
                          <a:effectLst/>
                          <a:latin typeface="+mn-lt"/>
                        </a:rPr>
                        <a:t> – ARCH]</a:t>
                      </a:r>
                      <a:endParaRPr lang="en-GB" sz="1100" b="0" i="0" u="none" strike="noStrike" dirty="0">
                        <a:solidFill>
                          <a:schemeClr val="tx1"/>
                        </a:solidFill>
                        <a:effectLst/>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511597134"/>
                  </a:ext>
                </a:extLst>
              </a:tr>
              <a:tr h="504392">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200" b="1" dirty="0">
                        <a:solidFill>
                          <a:schemeClr val="tx1"/>
                        </a:solidFill>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Introduc</a:t>
                      </a:r>
                      <a:r>
                        <a:rPr lang="en-GB" sz="1100" b="0" i="0" u="none" strike="noStrike" baseline="0" dirty="0">
                          <a:solidFill>
                            <a:schemeClr val="tx1"/>
                          </a:solidFill>
                          <a:effectLst/>
                          <a:latin typeface="+mn-lt"/>
                        </a:rPr>
                        <a:t>e </a:t>
                      </a:r>
                      <a:r>
                        <a:rPr lang="en-GB" sz="1100" b="1" i="0" u="none" strike="noStrike" dirty="0">
                          <a:solidFill>
                            <a:schemeClr val="tx1"/>
                          </a:solidFill>
                          <a:effectLst/>
                          <a:latin typeface="+mn-lt"/>
                        </a:rPr>
                        <a:t>Contact Radiotherapy </a:t>
                      </a:r>
                      <a:r>
                        <a:rPr lang="en-GB" sz="1100" b="0" i="0" u="none" strike="noStrike" dirty="0">
                          <a:solidFill>
                            <a:schemeClr val="tx1"/>
                          </a:solidFill>
                          <a:effectLst/>
                          <a:latin typeface="+mn-lt"/>
                        </a:rPr>
                        <a:t>in</a:t>
                      </a:r>
                      <a:r>
                        <a:rPr lang="en-GB" sz="1100" b="0" i="0" u="none" strike="noStrike" baseline="0" dirty="0">
                          <a:solidFill>
                            <a:schemeClr val="tx1"/>
                          </a:solidFill>
                          <a:effectLst/>
                          <a:latin typeface="+mn-lt"/>
                        </a:rPr>
                        <a:t> SWWCC </a:t>
                      </a:r>
                      <a:r>
                        <a:rPr lang="en-GB" sz="1100" b="0" i="0" u="none" strike="noStrike" dirty="0">
                          <a:solidFill>
                            <a:schemeClr val="tx1"/>
                          </a:solidFill>
                          <a:effectLst/>
                          <a:latin typeface="+mn-lt"/>
                        </a:rPr>
                        <a:t> </a:t>
                      </a:r>
                      <a:r>
                        <a:rPr lang="en-GB" sz="1100" b="0" baseline="0" dirty="0">
                          <a:solidFill>
                            <a:srgbClr val="00B050"/>
                          </a:solidFill>
                          <a:latin typeface="+mn-lt"/>
                          <a:cs typeface="Arial" panose="020B0604020202020204" pitchFamily="34" charset="0"/>
                        </a:rPr>
                        <a:t>[To be WHSCC Funded]</a:t>
                      </a:r>
                      <a:endParaRPr lang="en-GB" sz="1100" b="0" i="0" u="none" strike="noStrike" dirty="0">
                        <a:solidFill>
                          <a:srgbClr val="00B050"/>
                        </a:solidFill>
                        <a:effectLst/>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650114584"/>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p:txBody>
          <a:bodyPr/>
          <a:lstStyle/>
          <a:p>
            <a:fld id="{2FC4BBEA-D2AF-4620-ADEB-12EADF4A9185}" type="slidenum">
              <a:rPr lang="en-GB" smtClean="0"/>
              <a:t>35</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val="1072129382"/>
              </p:ext>
            </p:extLst>
          </p:nvPr>
        </p:nvGraphicFramePr>
        <p:xfrm>
          <a:off x="248399" y="4218582"/>
          <a:ext cx="11845835" cy="2502893"/>
        </p:xfrm>
        <a:graphic>
          <a:graphicData uri="http://schemas.openxmlformats.org/drawingml/2006/table">
            <a:tbl>
              <a:tblPr firstRow="1" bandRow="1">
                <a:tableStyleId>{3B4B98B0-60AC-42C2-AFA5-B58CD77FA1E5}</a:tableStyleId>
              </a:tblPr>
              <a:tblGrid>
                <a:gridCol w="1844932">
                  <a:extLst>
                    <a:ext uri="{9D8B030D-6E8A-4147-A177-3AD203B41FA5}">
                      <a16:colId xmlns:a16="http://schemas.microsoft.com/office/drawing/2014/main" val="1478341082"/>
                    </a:ext>
                  </a:extLst>
                </a:gridCol>
                <a:gridCol w="10000903">
                  <a:extLst>
                    <a:ext uri="{9D8B030D-6E8A-4147-A177-3AD203B41FA5}">
                      <a16:colId xmlns:a16="http://schemas.microsoft.com/office/drawing/2014/main" val="2182826157"/>
                    </a:ext>
                  </a:extLst>
                </a:gridCol>
              </a:tblGrid>
              <a:tr h="226389">
                <a:tc>
                  <a:txBody>
                    <a:bodyPr/>
                    <a:lstStyle/>
                    <a:p>
                      <a:r>
                        <a:rPr lang="en-GB" sz="800" dirty="0">
                          <a:solidFill>
                            <a:schemeClr val="tx1"/>
                          </a:solidFill>
                          <a:latin typeface="+mn-lt"/>
                          <a:cs typeface="Arial" panose="020B0604020202020204" pitchFamily="34" charset="0"/>
                        </a:rPr>
                        <a:t>Year 1 Planning: Goal</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n-GB" sz="800" b="1" i="0" kern="1200" dirty="0">
                          <a:solidFill>
                            <a:schemeClr val="tx1"/>
                          </a:solidFill>
                          <a:effectLst/>
                          <a:latin typeface="+mn-lt"/>
                          <a:ea typeface="+mn-ea"/>
                          <a:cs typeface="+mn-cs"/>
                        </a:rPr>
                        <a:t>Year 1 Planning:</a:t>
                      </a:r>
                      <a:r>
                        <a:rPr lang="en-GB" sz="800" b="1" i="0" kern="1200" baseline="0" dirty="0">
                          <a:solidFill>
                            <a:schemeClr val="tx1"/>
                          </a:solidFill>
                          <a:effectLst/>
                          <a:latin typeface="+mn-lt"/>
                          <a:ea typeface="+mn-ea"/>
                          <a:cs typeface="+mn-cs"/>
                        </a:rPr>
                        <a:t> Method</a:t>
                      </a:r>
                      <a:endParaRPr lang="en-GB" sz="800" b="1" i="0" kern="1200" dirty="0">
                        <a:solidFill>
                          <a:schemeClr val="tx1"/>
                        </a:solidFill>
                        <a:effectLst/>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683116506"/>
                  </a:ext>
                </a:extLst>
              </a:tr>
              <a:tr h="348104">
                <a:tc row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i="0" dirty="0">
                          <a:solidFill>
                            <a:schemeClr val="tx1"/>
                          </a:solidFill>
                          <a:latin typeface="+mn-lt"/>
                          <a:cs typeface="Arial" panose="020B0604020202020204" pitchFamily="34" charset="0"/>
                        </a:rPr>
                        <a:t>Recover, sustain and expand non-surgical oncology treatment capacity, to improve patient access to services and deliver improved patient outcomes</a:t>
                      </a:r>
                    </a:p>
                  </a:txBody>
                  <a:tcPr marL="36000" marR="4572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kern="1200" dirty="0">
                          <a:solidFill>
                            <a:schemeClr val="tx1"/>
                          </a:solidFill>
                          <a:latin typeface="+mn-lt"/>
                          <a:ea typeface="+mn-ea"/>
                          <a:cs typeface="+mn-cs"/>
                        </a:rPr>
                        <a:t>Regional</a:t>
                      </a:r>
                      <a:r>
                        <a:rPr lang="en-GB" sz="1100" b="0" i="0" kern="1200" baseline="0" dirty="0">
                          <a:solidFill>
                            <a:schemeClr val="tx1"/>
                          </a:solidFill>
                          <a:latin typeface="+mn-lt"/>
                          <a:ea typeface="+mn-ea"/>
                          <a:cs typeface="+mn-cs"/>
                        </a:rPr>
                        <a:t> Radiotherapy: </a:t>
                      </a:r>
                      <a:r>
                        <a:rPr lang="en-GB" sz="1100" b="0" i="0" kern="1200" dirty="0">
                          <a:solidFill>
                            <a:schemeClr val="tx1"/>
                          </a:solidFill>
                          <a:latin typeface="+mn-lt"/>
                          <a:ea typeface="+mn-ea"/>
                          <a:cs typeface="+mn-cs"/>
                        </a:rPr>
                        <a:t>Develop</a:t>
                      </a:r>
                      <a:r>
                        <a:rPr lang="en-GB" sz="1100" b="0" i="0" kern="1200" baseline="0" dirty="0">
                          <a:solidFill>
                            <a:schemeClr val="tx1"/>
                          </a:solidFill>
                          <a:latin typeface="+mn-lt"/>
                          <a:ea typeface="+mn-ea"/>
                          <a:cs typeface="+mn-cs"/>
                        </a:rPr>
                        <a:t> WG capital business case for </a:t>
                      </a:r>
                      <a:r>
                        <a:rPr lang="en-GB" sz="1100" b="1" i="0" kern="1200" baseline="0" dirty="0">
                          <a:solidFill>
                            <a:schemeClr val="tx1"/>
                          </a:solidFill>
                          <a:latin typeface="+mn-lt"/>
                          <a:ea typeface="+mn-ea"/>
                          <a:cs typeface="+mn-cs"/>
                        </a:rPr>
                        <a:t>2</a:t>
                      </a:r>
                      <a:r>
                        <a:rPr lang="en-GB" sz="1100" b="1" i="0" kern="1200" baseline="30000" dirty="0">
                          <a:solidFill>
                            <a:schemeClr val="tx1"/>
                          </a:solidFill>
                          <a:latin typeface="+mn-lt"/>
                          <a:ea typeface="+mn-ea"/>
                          <a:cs typeface="+mn-cs"/>
                        </a:rPr>
                        <a:t>nd</a:t>
                      </a:r>
                      <a:r>
                        <a:rPr lang="en-GB" sz="1100" b="1" i="0" kern="1200" baseline="0" dirty="0">
                          <a:solidFill>
                            <a:schemeClr val="tx1"/>
                          </a:solidFill>
                          <a:latin typeface="+mn-lt"/>
                          <a:ea typeface="+mn-ea"/>
                          <a:cs typeface="+mn-cs"/>
                        </a:rPr>
                        <a:t> CT SIM at SWWCC </a:t>
                      </a:r>
                      <a:r>
                        <a:rPr lang="en-GB" sz="1100" b="0" i="0" kern="1200" baseline="0" dirty="0">
                          <a:solidFill>
                            <a:schemeClr val="tx1"/>
                          </a:solidFill>
                          <a:latin typeface="+mn-lt"/>
                          <a:ea typeface="+mn-ea"/>
                          <a:cs typeface="+mn-cs"/>
                        </a:rPr>
                        <a:t> </a:t>
                      </a:r>
                      <a:r>
                        <a:rPr lang="en-GB" sz="1100" b="0" i="0" kern="1200" baseline="0" dirty="0">
                          <a:solidFill>
                            <a:srgbClr val="0099CC"/>
                          </a:solidFill>
                          <a:latin typeface="+mn-lt"/>
                          <a:ea typeface="+mn-ea"/>
                          <a:cs typeface="+mn-cs"/>
                        </a:rPr>
                        <a:t>(Subject to Major Capital Prioritisation) </a:t>
                      </a:r>
                      <a:r>
                        <a:rPr lang="en-GB" sz="1100" b="0" i="0" kern="1200" baseline="0" dirty="0">
                          <a:solidFill>
                            <a:schemeClr val="tx1"/>
                          </a:solidFill>
                          <a:latin typeface="+mn-lt"/>
                          <a:ea typeface="+mn-ea"/>
                          <a:cs typeface="+mn-cs"/>
                        </a:rPr>
                        <a:t>[Regional with </a:t>
                      </a:r>
                      <a:r>
                        <a:rPr lang="en-GB" sz="1100" b="0" i="0" kern="1200" baseline="0" dirty="0" err="1">
                          <a:solidFill>
                            <a:schemeClr val="tx1"/>
                          </a:solidFill>
                          <a:latin typeface="+mn-lt"/>
                          <a:ea typeface="+mn-ea"/>
                          <a:cs typeface="+mn-cs"/>
                        </a:rPr>
                        <a:t>HDdUHB</a:t>
                      </a:r>
                      <a:r>
                        <a:rPr lang="en-GB" sz="1100" b="0" i="0" kern="1200" baseline="0" dirty="0">
                          <a:solidFill>
                            <a:schemeClr val="tx1"/>
                          </a:solidFill>
                          <a:latin typeface="+mn-lt"/>
                          <a:ea typeface="+mn-ea"/>
                          <a:cs typeface="+mn-cs"/>
                        </a:rPr>
                        <a:t> – ARCH]</a:t>
                      </a:r>
                      <a:endParaRPr lang="en-GB" sz="1100" b="0" i="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473006995"/>
                  </a:ext>
                </a:extLst>
              </a:tr>
              <a:tr h="12503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1" i="1" dirty="0">
                        <a:solidFill>
                          <a:schemeClr val="tx1"/>
                        </a:solidFill>
                        <a:latin typeface="+mn-lt"/>
                        <a:cs typeface="Arial" panose="020B0604020202020204" pitchFamily="34" charset="0"/>
                      </a:endParaRPr>
                    </a:p>
                  </a:txBody>
                  <a:tcPr marL="36000" marR="4572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kern="1200" dirty="0">
                          <a:solidFill>
                            <a:schemeClr val="tx1"/>
                          </a:solidFill>
                          <a:latin typeface="+mn-lt"/>
                          <a:ea typeface="+mn-ea"/>
                          <a:cs typeface="+mn-cs"/>
                        </a:rPr>
                        <a:t>Regional</a:t>
                      </a:r>
                      <a:r>
                        <a:rPr lang="en-GB" sz="1100" b="0" i="0" kern="1200" baseline="0" dirty="0">
                          <a:solidFill>
                            <a:schemeClr val="tx1"/>
                          </a:solidFill>
                          <a:latin typeface="+mn-lt"/>
                          <a:ea typeface="+mn-ea"/>
                          <a:cs typeface="+mn-cs"/>
                        </a:rPr>
                        <a:t> Radiotherapy: </a:t>
                      </a:r>
                      <a:r>
                        <a:rPr lang="en-GB" sz="1100" b="0" i="0" kern="1200" dirty="0">
                          <a:solidFill>
                            <a:schemeClr val="tx1"/>
                          </a:solidFill>
                          <a:latin typeface="+mn-lt"/>
                          <a:ea typeface="+mn-ea"/>
                          <a:cs typeface="+mn-cs"/>
                        </a:rPr>
                        <a:t>Undertake Options Appraisal for </a:t>
                      </a:r>
                      <a:r>
                        <a:rPr lang="en-GB" sz="1100" b="1" i="0" kern="1200" dirty="0">
                          <a:solidFill>
                            <a:schemeClr val="tx1"/>
                          </a:solidFill>
                          <a:latin typeface="+mn-lt"/>
                          <a:ea typeface="+mn-ea"/>
                          <a:cs typeface="+mn-cs"/>
                        </a:rPr>
                        <a:t>5</a:t>
                      </a:r>
                      <a:r>
                        <a:rPr lang="en-GB" sz="1100" b="1" i="0" kern="1200" baseline="30000" dirty="0">
                          <a:solidFill>
                            <a:schemeClr val="tx1"/>
                          </a:solidFill>
                          <a:latin typeface="+mn-lt"/>
                          <a:ea typeface="+mn-ea"/>
                          <a:cs typeface="+mn-cs"/>
                        </a:rPr>
                        <a:t>th</a:t>
                      </a:r>
                      <a:r>
                        <a:rPr lang="en-GB" sz="1100" b="1" i="0" kern="1200" dirty="0">
                          <a:solidFill>
                            <a:schemeClr val="tx1"/>
                          </a:solidFill>
                          <a:latin typeface="+mn-lt"/>
                          <a:ea typeface="+mn-ea"/>
                          <a:cs typeface="+mn-cs"/>
                        </a:rPr>
                        <a:t> </a:t>
                      </a:r>
                      <a:r>
                        <a:rPr lang="en-GB" sz="1100" b="1" i="0" kern="1200" dirty="0" err="1">
                          <a:solidFill>
                            <a:schemeClr val="tx1"/>
                          </a:solidFill>
                          <a:latin typeface="+mn-lt"/>
                          <a:ea typeface="+mn-ea"/>
                          <a:cs typeface="+mn-cs"/>
                        </a:rPr>
                        <a:t>Linac</a:t>
                      </a:r>
                      <a:r>
                        <a:rPr lang="en-GB" sz="1100" b="1" i="0" kern="1200" dirty="0">
                          <a:solidFill>
                            <a:schemeClr val="tx1"/>
                          </a:solidFill>
                          <a:latin typeface="+mn-lt"/>
                          <a:ea typeface="+mn-ea"/>
                          <a:cs typeface="+mn-cs"/>
                        </a:rPr>
                        <a:t> preferred site in South West Wales </a:t>
                      </a:r>
                      <a:r>
                        <a:rPr lang="en-GB" sz="1100" b="0" i="0" kern="1200" dirty="0">
                          <a:solidFill>
                            <a:schemeClr val="tx1"/>
                          </a:solidFill>
                          <a:latin typeface="+mn-lt"/>
                          <a:ea typeface="+mn-ea"/>
                          <a:cs typeface="+mn-cs"/>
                        </a:rPr>
                        <a:t>and commence development of WG capital business case. </a:t>
                      </a:r>
                      <a:r>
                        <a:rPr lang="en-GB" sz="1100" b="0" i="0" kern="1200" baseline="0" dirty="0">
                          <a:solidFill>
                            <a:schemeClr val="tx1"/>
                          </a:solidFill>
                          <a:latin typeface="+mn-lt"/>
                          <a:ea typeface="+mn-ea"/>
                          <a:cs typeface="+mn-cs"/>
                        </a:rPr>
                        <a:t>SWWCC  </a:t>
                      </a:r>
                      <a:r>
                        <a:rPr lang="en-GB" sz="1100" b="0" i="0" kern="1200" baseline="0" dirty="0">
                          <a:solidFill>
                            <a:srgbClr val="0099CC"/>
                          </a:solidFill>
                          <a:latin typeface="+mn-lt"/>
                          <a:ea typeface="+mn-ea"/>
                          <a:cs typeface="+mn-cs"/>
                        </a:rPr>
                        <a:t>(Subject to Major Capital Prioritisation) </a:t>
                      </a:r>
                      <a:r>
                        <a:rPr lang="en-GB" sz="1100" b="0" i="0" kern="1200" baseline="0" dirty="0">
                          <a:solidFill>
                            <a:schemeClr val="tx1"/>
                          </a:solidFill>
                          <a:latin typeface="+mn-lt"/>
                          <a:ea typeface="+mn-ea"/>
                          <a:cs typeface="+mn-cs"/>
                        </a:rPr>
                        <a:t>[Regional with </a:t>
                      </a:r>
                      <a:r>
                        <a:rPr lang="en-GB" sz="1100" b="0" i="0" kern="1200" baseline="0" dirty="0" err="1">
                          <a:solidFill>
                            <a:schemeClr val="tx1"/>
                          </a:solidFill>
                          <a:latin typeface="+mn-lt"/>
                          <a:ea typeface="+mn-ea"/>
                          <a:cs typeface="+mn-cs"/>
                        </a:rPr>
                        <a:t>HDdUHB</a:t>
                      </a:r>
                      <a:r>
                        <a:rPr lang="en-GB" sz="1100" b="0" i="0" kern="1200" baseline="0" dirty="0">
                          <a:solidFill>
                            <a:schemeClr val="tx1"/>
                          </a:solidFill>
                          <a:latin typeface="+mn-lt"/>
                          <a:ea typeface="+mn-ea"/>
                          <a:cs typeface="+mn-cs"/>
                        </a:rPr>
                        <a:t> – ARCH]</a:t>
                      </a:r>
                      <a:endParaRPr lang="en-GB" sz="1100" b="0" i="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577717380"/>
                  </a:ext>
                </a:extLst>
              </a:tr>
              <a:tr h="348104">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1" i="1" dirty="0">
                        <a:solidFill>
                          <a:schemeClr val="tx1"/>
                        </a:solidFill>
                        <a:latin typeface="+mn-lt"/>
                        <a:cs typeface="Arial" panose="020B0604020202020204" pitchFamily="34" charset="0"/>
                      </a:endParaRPr>
                    </a:p>
                  </a:txBody>
                  <a:tcPr marL="36000" marR="4572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kern="1200" dirty="0">
                          <a:solidFill>
                            <a:schemeClr val="tx1"/>
                          </a:solidFill>
                          <a:latin typeface="+mn-lt"/>
                          <a:ea typeface="+mn-ea"/>
                          <a:cs typeface="+mn-cs"/>
                        </a:rPr>
                        <a:t>Planning for local implementation of </a:t>
                      </a:r>
                      <a:r>
                        <a:rPr lang="en-GB" sz="1100" b="1" i="0" kern="1200" dirty="0">
                          <a:solidFill>
                            <a:schemeClr val="tx1"/>
                          </a:solidFill>
                          <a:latin typeface="+mn-lt"/>
                          <a:ea typeface="+mn-ea"/>
                          <a:cs typeface="+mn-cs"/>
                        </a:rPr>
                        <a:t>molecular radiotherapy </a:t>
                      </a:r>
                      <a:r>
                        <a:rPr lang="en-GB" sz="1100" b="0" i="0" kern="1200" dirty="0">
                          <a:solidFill>
                            <a:schemeClr val="tx1"/>
                          </a:solidFill>
                          <a:latin typeface="+mn-lt"/>
                          <a:ea typeface="+mn-ea"/>
                          <a:cs typeface="+mn-cs"/>
                        </a:rPr>
                        <a:t>including prostate Lu-177 PSMA   - All Wales review being undertaken by WHSSC with view to commissioning as specialist service</a:t>
                      </a: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393035154"/>
                  </a:ext>
                </a:extLst>
              </a:tr>
              <a:tr h="348104">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chemeClr val="tx1"/>
                        </a:solidFill>
                        <a:latin typeface="+mn-lt"/>
                        <a:cs typeface="Arial" panose="020B060402020202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kern="1200" dirty="0">
                          <a:solidFill>
                            <a:schemeClr val="tx1"/>
                          </a:solidFill>
                          <a:latin typeface="+mn-lt"/>
                          <a:ea typeface="+mn-ea"/>
                          <a:cs typeface="+mn-cs"/>
                        </a:rPr>
                        <a:t>Develop sustainable regional </a:t>
                      </a:r>
                      <a:r>
                        <a:rPr lang="en-GB" sz="1100" b="1" i="0" kern="1200" dirty="0">
                          <a:solidFill>
                            <a:schemeClr val="tx1"/>
                          </a:solidFill>
                          <a:latin typeface="+mn-lt"/>
                          <a:ea typeface="+mn-ea"/>
                          <a:cs typeface="+mn-cs"/>
                        </a:rPr>
                        <a:t>Oncology Outpatients</a:t>
                      </a:r>
                      <a:r>
                        <a:rPr lang="en-GB" sz="1100" b="1" i="0" kern="1200" baseline="0" dirty="0">
                          <a:solidFill>
                            <a:schemeClr val="tx1"/>
                          </a:solidFill>
                          <a:latin typeface="+mn-lt"/>
                          <a:ea typeface="+mn-ea"/>
                          <a:cs typeface="+mn-cs"/>
                        </a:rPr>
                        <a:t> </a:t>
                      </a:r>
                      <a:r>
                        <a:rPr lang="en-GB" sz="1100" b="1" i="0" kern="1200" dirty="0">
                          <a:solidFill>
                            <a:schemeClr val="tx1"/>
                          </a:solidFill>
                          <a:latin typeface="+mn-lt"/>
                          <a:ea typeface="+mn-ea"/>
                          <a:cs typeface="+mn-cs"/>
                        </a:rPr>
                        <a:t>hub and spoke model service </a:t>
                      </a:r>
                      <a:r>
                        <a:rPr lang="en-GB" sz="1100" b="0" i="0" kern="1200" dirty="0">
                          <a:solidFill>
                            <a:schemeClr val="tx1"/>
                          </a:solidFill>
                          <a:latin typeface="+mn-lt"/>
                          <a:ea typeface="+mn-ea"/>
                          <a:cs typeface="+mn-cs"/>
                        </a:rPr>
                        <a:t>across South West Wales, including provision of oncology outpatient rehab services </a:t>
                      </a:r>
                      <a:r>
                        <a:rPr lang="en-GB" sz="1100" b="0" i="0" kern="1200" baseline="0" dirty="0">
                          <a:solidFill>
                            <a:schemeClr val="tx1"/>
                          </a:solidFill>
                          <a:latin typeface="+mn-lt"/>
                          <a:ea typeface="+mn-ea"/>
                          <a:cs typeface="+mn-cs"/>
                        </a:rPr>
                        <a:t>Regional with </a:t>
                      </a:r>
                      <a:r>
                        <a:rPr lang="en-GB" sz="1100" b="0" i="0" kern="1200" baseline="0" dirty="0" err="1">
                          <a:solidFill>
                            <a:schemeClr val="tx1"/>
                          </a:solidFill>
                          <a:latin typeface="+mn-lt"/>
                          <a:ea typeface="+mn-ea"/>
                          <a:cs typeface="+mn-cs"/>
                        </a:rPr>
                        <a:t>HDdUHB</a:t>
                      </a:r>
                      <a:r>
                        <a:rPr lang="en-GB" sz="1100" b="0" i="0" kern="1200" baseline="0" dirty="0">
                          <a:solidFill>
                            <a:schemeClr val="tx1"/>
                          </a:solidFill>
                          <a:latin typeface="+mn-lt"/>
                          <a:ea typeface="+mn-ea"/>
                          <a:cs typeface="+mn-cs"/>
                        </a:rPr>
                        <a:t> – ARCH]</a:t>
                      </a:r>
                      <a:endParaRPr lang="en-GB" sz="1100" b="0" i="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785140953"/>
                  </a:ext>
                </a:extLst>
              </a:tr>
              <a:tr h="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chemeClr val="tx1"/>
                        </a:solidFill>
                        <a:latin typeface="+mn-lt"/>
                        <a:cs typeface="Arial" panose="020B060402020202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rPr>
                        <a:t>Support development and implementation of </a:t>
                      </a:r>
                      <a:r>
                        <a:rPr lang="en-GB" sz="1100" b="1" i="0" u="none" strike="noStrike" dirty="0">
                          <a:solidFill>
                            <a:schemeClr val="tx1"/>
                          </a:solidFill>
                          <a:effectLst/>
                          <a:latin typeface="+mn-lt"/>
                        </a:rPr>
                        <a:t>National TRAMS programme </a:t>
                      </a: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776371039"/>
                  </a:ext>
                </a:extLst>
              </a:tr>
              <a:tr h="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chemeClr val="tx1"/>
                        </a:solidFill>
                        <a:latin typeface="+mn-lt"/>
                        <a:cs typeface="Arial" panose="020B060402020202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rPr>
                        <a:t>Scope options to Increase </a:t>
                      </a:r>
                      <a:r>
                        <a:rPr lang="en-GB" sz="1100" b="1" i="0" u="none" strike="noStrike" dirty="0">
                          <a:solidFill>
                            <a:schemeClr val="tx1"/>
                          </a:solidFill>
                          <a:effectLst/>
                          <a:latin typeface="+mn-lt"/>
                        </a:rPr>
                        <a:t>Systemic Anti-Cancer Therapy (SACT) Capacity</a:t>
                      </a: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4080272123"/>
                  </a:ext>
                </a:extLst>
              </a:tr>
              <a:tr h="180822">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rPr>
                        <a:t>Review current service and explore potential further expansion of </a:t>
                      </a:r>
                      <a:r>
                        <a:rPr lang="en-GB" sz="1100" b="1" i="0" u="none" strike="noStrike" dirty="0">
                          <a:solidFill>
                            <a:schemeClr val="tx1"/>
                          </a:solidFill>
                          <a:effectLst/>
                          <a:latin typeface="+mn-lt"/>
                        </a:rPr>
                        <a:t>AOS and </a:t>
                      </a:r>
                      <a:r>
                        <a:rPr lang="en-GB" sz="1100" b="1" kern="1200" dirty="0">
                          <a:solidFill>
                            <a:schemeClr val="tx1"/>
                          </a:solidFill>
                          <a:effectLst/>
                          <a:latin typeface="+mn-lt"/>
                          <a:ea typeface="+mn-ea"/>
                          <a:cs typeface="+mn-cs"/>
                        </a:rPr>
                        <a:t>AOHAU </a:t>
                      </a:r>
                      <a:endParaRPr lang="en-GB" sz="1100" b="1" i="0" u="none" strike="noStrike" dirty="0">
                        <a:solidFill>
                          <a:schemeClr val="tx1"/>
                        </a:solidFill>
                        <a:effectLst/>
                        <a:latin typeface="+mn-lt"/>
                      </a:endParaRP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510503191"/>
                  </a:ext>
                </a:extLst>
              </a:tr>
              <a:tr h="187003">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chemeClr val="tx1"/>
                        </a:solidFill>
                        <a:latin typeface="+mn-lt"/>
                        <a:cs typeface="Arial" panose="020B060402020202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rPr>
                        <a:t>Options to develop ring-fenced </a:t>
                      </a:r>
                      <a:r>
                        <a:rPr lang="en-GB" sz="1100" b="1" i="0" u="none" strike="noStrike" dirty="0">
                          <a:solidFill>
                            <a:schemeClr val="tx1"/>
                          </a:solidFill>
                          <a:effectLst/>
                          <a:latin typeface="+mn-lt"/>
                        </a:rPr>
                        <a:t>Haematology Elective Bay </a:t>
                      </a:r>
                      <a:r>
                        <a:rPr lang="en-GB" sz="1100" b="0" i="0" u="none" strike="noStrike" dirty="0">
                          <a:solidFill>
                            <a:schemeClr val="tx1"/>
                          </a:solidFill>
                          <a:effectLst/>
                          <a:latin typeface="+mn-lt"/>
                        </a:rPr>
                        <a:t>on Ward 11</a:t>
                      </a: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336586037"/>
                  </a:ext>
                </a:extLst>
              </a:tr>
            </a:tbl>
          </a:graphicData>
        </a:graphic>
      </p:graphicFrame>
      <p:sp>
        <p:nvSpPr>
          <p:cNvPr id="7" name="Rectangle 6"/>
          <p:cNvSpPr/>
          <p:nvPr/>
        </p:nvSpPr>
        <p:spPr>
          <a:xfrm>
            <a:off x="209544" y="3969209"/>
            <a:ext cx="1300356" cy="261610"/>
          </a:xfrm>
          <a:prstGeom prst="rect">
            <a:avLst/>
          </a:prstGeom>
        </p:spPr>
        <p:txBody>
          <a:bodyPr wrap="none">
            <a:spAutoFit/>
          </a:bodyPr>
          <a:lstStyle/>
          <a:p>
            <a:pPr lvl="0" algn="just">
              <a:defRPr/>
            </a:pPr>
            <a:r>
              <a:rPr lang="en-GB" sz="1100" b="1" dirty="0">
                <a:solidFill>
                  <a:srgbClr val="1F355E"/>
                </a:solidFill>
                <a:latin typeface="Arial Black" panose="020B0A04020102020204" pitchFamily="34" charset="0"/>
                <a:cs typeface="Arial" panose="020B0604020202020204" pitchFamily="34" charset="0"/>
              </a:rPr>
              <a:t>2025/26 -26/27</a:t>
            </a:r>
          </a:p>
        </p:txBody>
      </p:sp>
      <p:sp>
        <p:nvSpPr>
          <p:cNvPr id="8" name="Slide Number Placeholder 4">
            <a:extLst>
              <a:ext uri="{FF2B5EF4-FFF2-40B4-BE49-F238E27FC236}">
                <a16:creationId xmlns:a16="http://schemas.microsoft.com/office/drawing/2014/main" id="{80E0F4CF-009F-B6BF-0B9D-4D3A49C6167A}"/>
              </a:ext>
            </a:extLst>
          </p:cNvPr>
          <p:cNvSpPr txBox="1">
            <a:spLocks/>
          </p:cNvSpPr>
          <p:nvPr/>
        </p:nvSpPr>
        <p:spPr>
          <a:xfrm>
            <a:off x="9221901" y="64028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C4BBEA-D2AF-4620-ADEB-12EADF4A9185}" type="slidenum">
              <a:rPr lang="en-GB" smtClean="0">
                <a:solidFill>
                  <a:schemeClr val="bg1">
                    <a:lumMod val="75000"/>
                  </a:schemeClr>
                </a:solidFill>
              </a:rPr>
              <a:pPr/>
              <a:t>35</a:t>
            </a:fld>
            <a:endParaRPr lang="en-GB" dirty="0">
              <a:solidFill>
                <a:schemeClr val="bg1">
                  <a:lumMod val="75000"/>
                </a:schemeClr>
              </a:solidFill>
            </a:endParaRPr>
          </a:p>
        </p:txBody>
      </p:sp>
    </p:spTree>
    <p:extLst>
      <p:ext uri="{BB962C8B-B14F-4D97-AF65-F5344CB8AC3E}">
        <p14:creationId xmlns:p14="http://schemas.microsoft.com/office/powerpoint/2010/main" val="35455010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90941" y="652732"/>
            <a:ext cx="5656571" cy="1938992"/>
          </a:xfrm>
          <a:prstGeom prst="rect">
            <a:avLst/>
          </a:prstGeom>
        </p:spPr>
        <p:txBody>
          <a:bodyPr wrap="square">
            <a:spAutoFit/>
          </a:bodyPr>
          <a:lstStyle/>
          <a:p>
            <a:pPr lvl="0" algn="just">
              <a:defRPr/>
            </a:pPr>
            <a:r>
              <a:rPr lang="en-GB" sz="1200" dirty="0">
                <a:ea typeface="Verdana" panose="020B0604030504040204" pitchFamily="34" charset="0"/>
                <a:cs typeface="Helvetica" panose="020B0604020202020204" pitchFamily="34" charset="0"/>
              </a:rPr>
              <a:t>Our vision is that people have easy access to tools and support to maintain and improve their mental wellbeing. We will do more to improve the quality of life for people who have been diagnosed with and treated for mental illness and Learning disabilities. Pathways within Mental Health and Learning Disabilities are complex and often delivered within different parts of the overall model of services, so we need to streamline these. We have made significant progress in moving from a predominantly inpatient model to a more community focused service, and  moreover, we need to centralise our adult acute mental health inpatient service into a modern facility. This will provide a better patient and staff experience, improve outcomes and enable more sustainable staffing. </a:t>
            </a:r>
            <a:endParaRPr lang="en-GB" sz="1200" dirty="0">
              <a:latin typeface="Verdana" panose="020B0604030504040204" pitchFamily="34" charset="0"/>
              <a:ea typeface="Verdana" panose="020B0604030504040204" pitchFamily="34" charset="0"/>
              <a:cs typeface="Helvetica" panose="020B0604020202020204" pitchFamily="34" charset="0"/>
            </a:endParaRPr>
          </a:p>
        </p:txBody>
      </p:sp>
      <p:sp>
        <p:nvSpPr>
          <p:cNvPr id="2" name="TextBox 1">
            <a:extLst>
              <a:ext uri="{FF2B5EF4-FFF2-40B4-BE49-F238E27FC236}">
                <a16:creationId xmlns:a16="http://schemas.microsoft.com/office/drawing/2014/main" id="{75EAA2AA-343F-ABC6-36B3-5309FA6F8D21}"/>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Mental Health Vision and System Indicators</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7" name="Content Placeholder 15">
            <a:extLst>
              <a:ext uri="{FF2B5EF4-FFF2-40B4-BE49-F238E27FC236}">
                <a16:creationId xmlns:a16="http://schemas.microsoft.com/office/drawing/2014/main" id="{664B4962-0CA6-605B-CF6F-5D3DB757AD52}"/>
              </a:ext>
            </a:extLst>
          </p:cNvPr>
          <p:cNvSpPr txBox="1">
            <a:spLocks/>
          </p:cNvSpPr>
          <p:nvPr/>
        </p:nvSpPr>
        <p:spPr>
          <a:xfrm>
            <a:off x="6248386" y="2733059"/>
            <a:ext cx="5656571" cy="3687362"/>
          </a:xfrm>
          <a:prstGeom prst="rect">
            <a:avLst/>
          </a:prstGeom>
          <a:solidFill>
            <a:schemeClr val="bg1"/>
          </a:solidFill>
          <a:ln>
            <a:solidFill>
              <a:schemeClr val="bg1"/>
            </a:solidFill>
          </a:ln>
        </p:spPr>
        <p:txBody>
          <a:bodyPr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100" b="1" dirty="0">
                <a:solidFill>
                  <a:srgbClr val="1F355E"/>
                </a:solidFill>
                <a:latin typeface="Arial Black" panose="020B0A04020102020204" pitchFamily="34" charset="0"/>
                <a:cs typeface="Arial" panose="020B0604020202020204" pitchFamily="34" charset="0"/>
              </a:rPr>
              <a:t>System Indicators - see Ministerial Templates for targets and performance trajectories for 24/25</a:t>
            </a:r>
          </a:p>
          <a:p>
            <a:pPr marL="171450" indent="-171450">
              <a:lnSpc>
                <a:spcPct val="100000"/>
              </a:lnSpc>
              <a:spcBef>
                <a:spcPts val="0"/>
              </a:spcBef>
              <a:spcAft>
                <a:spcPts val="400"/>
              </a:spcAft>
            </a:pPr>
            <a:r>
              <a:rPr lang="en-GB" sz="1200" dirty="0">
                <a:ea typeface="Verdana"/>
                <a:cs typeface="Arial"/>
              </a:rPr>
              <a:t>% of patients waiting less than 26 weeks to start a psychological therapy in Specialist Adult Mental Health </a:t>
            </a:r>
          </a:p>
          <a:p>
            <a:pPr marL="171450" indent="-171450">
              <a:lnSpc>
                <a:spcPct val="100000"/>
              </a:lnSpc>
              <a:spcBef>
                <a:spcPts val="0"/>
              </a:spcBef>
              <a:spcAft>
                <a:spcPts val="400"/>
              </a:spcAft>
            </a:pPr>
            <a:r>
              <a:rPr lang="en-GB" sz="1200" dirty="0">
                <a:ea typeface="Verdana"/>
                <a:cs typeface="Arial"/>
              </a:rPr>
              <a:t>% of mental health assessments undertaken within (up to and including) 28 days from the date of receipt of referral </a:t>
            </a:r>
          </a:p>
          <a:p>
            <a:pPr marL="171450" indent="-171450">
              <a:lnSpc>
                <a:spcPct val="100000"/>
              </a:lnSpc>
              <a:spcBef>
                <a:spcPts val="0"/>
              </a:spcBef>
              <a:spcAft>
                <a:spcPts val="400"/>
              </a:spcAft>
            </a:pPr>
            <a:r>
              <a:rPr lang="en-GB" sz="1200" dirty="0">
                <a:ea typeface="Verdana"/>
                <a:cs typeface="Arial"/>
              </a:rPr>
              <a:t>% of therapeutic interventions started within (up to and including) 28 days following an assessment by LPMHSS (Adults and Children)</a:t>
            </a:r>
          </a:p>
          <a:p>
            <a:pPr marL="171450" indent="-171450">
              <a:lnSpc>
                <a:spcPct val="100000"/>
              </a:lnSpc>
              <a:spcBef>
                <a:spcPts val="0"/>
              </a:spcBef>
              <a:spcAft>
                <a:spcPts val="400"/>
              </a:spcAft>
            </a:pPr>
            <a:r>
              <a:rPr lang="en-GB" sz="1200" dirty="0"/>
              <a:t>Percentage of health board residents in receipt of secondary mental health services who have a valid care and treatment plan for people aged under 18 years </a:t>
            </a:r>
          </a:p>
          <a:p>
            <a:pPr marL="171450" indent="-171450">
              <a:lnSpc>
                <a:spcPct val="100000"/>
              </a:lnSpc>
              <a:spcBef>
                <a:spcPts val="0"/>
              </a:spcBef>
              <a:spcAft>
                <a:spcPts val="400"/>
              </a:spcAft>
            </a:pPr>
            <a:r>
              <a:rPr lang="en-GB" sz="1200" dirty="0"/>
              <a:t>Progress to develop a whole school approach to CAMHS in reach services (Qualitative report)</a:t>
            </a:r>
          </a:p>
          <a:p>
            <a:pPr marL="171450" indent="-171450">
              <a:lnSpc>
                <a:spcPct val="100000"/>
              </a:lnSpc>
              <a:spcBef>
                <a:spcPts val="0"/>
              </a:spcBef>
              <a:spcAft>
                <a:spcPts val="400"/>
              </a:spcAft>
            </a:pPr>
            <a:r>
              <a:rPr lang="en-GB" sz="1200" dirty="0"/>
              <a:t>Progress to improve dementia care (providing evidence of learning and development in line with the Good Work – Dementia Learning and Development Framework) and increasing access to timely diagnosis (Qualitative report)</a:t>
            </a:r>
          </a:p>
          <a:p>
            <a:pPr marL="171450" indent="-171450">
              <a:lnSpc>
                <a:spcPct val="100000"/>
              </a:lnSpc>
              <a:spcBef>
                <a:spcPts val="0"/>
              </a:spcBef>
            </a:pPr>
            <a:endParaRPr lang="en-GB" sz="1200" dirty="0">
              <a:ea typeface="Verdana"/>
              <a:cs typeface="Arial"/>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9204312" y="6237859"/>
            <a:ext cx="2743200" cy="365125"/>
          </a:xfrm>
        </p:spPr>
        <p:txBody>
          <a:bodyPr/>
          <a:lstStyle/>
          <a:p>
            <a:fld id="{2FC4BBEA-D2AF-4620-ADEB-12EADF4A9185}" type="slidenum">
              <a:rPr lang="en-GB" smtClean="0">
                <a:solidFill>
                  <a:schemeClr val="bg1">
                    <a:lumMod val="75000"/>
                  </a:schemeClr>
                </a:solidFill>
              </a:rPr>
              <a:t>36</a:t>
            </a:fld>
            <a:endParaRPr lang="en-GB" dirty="0">
              <a:solidFill>
                <a:schemeClr val="bg1">
                  <a:lumMod val="75000"/>
                </a:schemeClr>
              </a:solidFill>
            </a:endParaRPr>
          </a:p>
        </p:txBody>
      </p:sp>
      <p:grpSp>
        <p:nvGrpSpPr>
          <p:cNvPr id="22" name="Group 21"/>
          <p:cNvGrpSpPr/>
          <p:nvPr/>
        </p:nvGrpSpPr>
        <p:grpSpPr>
          <a:xfrm>
            <a:off x="248400" y="738166"/>
            <a:ext cx="5999986" cy="5367742"/>
            <a:chOff x="5864992" y="1338542"/>
            <a:chExt cx="5999986" cy="5367742"/>
          </a:xfrm>
        </p:grpSpPr>
        <p:grpSp>
          <p:nvGrpSpPr>
            <p:cNvPr id="23" name="Group 22"/>
            <p:cNvGrpSpPr/>
            <p:nvPr/>
          </p:nvGrpSpPr>
          <p:grpSpPr>
            <a:xfrm>
              <a:off x="8055839" y="1338542"/>
              <a:ext cx="3790093" cy="5315102"/>
              <a:chOff x="8055839" y="1338542"/>
              <a:chExt cx="3790093" cy="5315102"/>
            </a:xfrm>
          </p:grpSpPr>
          <p:sp>
            <p:nvSpPr>
              <p:cNvPr id="45" name="Rectangle 44"/>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p:cNvGrpSpPr/>
            <p:nvPr/>
          </p:nvGrpSpPr>
          <p:grpSpPr>
            <a:xfrm>
              <a:off x="5913664" y="1338542"/>
              <a:ext cx="2511906" cy="5307705"/>
              <a:chOff x="5913664" y="1338542"/>
              <a:chExt cx="2511906" cy="5307705"/>
            </a:xfrm>
          </p:grpSpPr>
          <p:sp>
            <p:nvSpPr>
              <p:cNvPr id="38" name="Freeform 37"/>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9" name="Freeform 38"/>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reeform 39"/>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reeform 40"/>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reeform 41"/>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reeform 42"/>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reeform 43"/>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Rectangle 24"/>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26" name="Rectangle 25"/>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27" name="Rectangle 26"/>
            <p:cNvSpPr/>
            <p:nvPr/>
          </p:nvSpPr>
          <p:spPr>
            <a:xfrm>
              <a:off x="8328732" y="3151052"/>
              <a:ext cx="3517200" cy="701731"/>
            </a:xfrm>
            <a:prstGeom prst="rect">
              <a:avLst/>
            </a:prstGeom>
          </p:spPr>
          <p:txBody>
            <a:bodyPr wrap="square">
              <a:spAutoFit/>
            </a:bodyPr>
            <a:lstStyle/>
            <a:p>
              <a:pPr indent="-6350" algn="just" defTabSz="1644650">
                <a:lnSpc>
                  <a:spcPct val="90000"/>
                </a:lnSpc>
                <a:spcBef>
                  <a:spcPct val="0"/>
                </a:spcBef>
                <a:spcAft>
                  <a:spcPct val="35000"/>
                </a:spcAft>
                <a:defRPr/>
              </a:pPr>
              <a:r>
                <a:rPr lang="en-GB" sz="1100" dirty="0"/>
                <a:t>People who need access to services are seen by the right person, in the right place, first time. People who need access to services are seen by appropriate staff, trained and experienced to prevent further harm. </a:t>
              </a:r>
            </a:p>
          </p:txBody>
        </p:sp>
        <p:sp>
          <p:nvSpPr>
            <p:cNvPr id="28" name="Rectangle 27"/>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29" name="Rectangle 28"/>
            <p:cNvSpPr/>
            <p:nvPr/>
          </p:nvSpPr>
          <p:spPr>
            <a:xfrm>
              <a:off x="8347778" y="4117074"/>
              <a:ext cx="3517200" cy="701731"/>
            </a:xfrm>
            <a:prstGeom prst="rect">
              <a:avLst/>
            </a:prstGeom>
          </p:spPr>
          <p:txBody>
            <a:bodyPr wrap="square">
              <a:spAutoFit/>
            </a:bodyPr>
            <a:lstStyle/>
            <a:p>
              <a:pPr algn="just" defTabSz="1644650">
                <a:lnSpc>
                  <a:spcPct val="90000"/>
                </a:lnSpc>
                <a:spcBef>
                  <a:spcPct val="0"/>
                </a:spcBef>
                <a:spcAft>
                  <a:spcPct val="35000"/>
                </a:spcAft>
                <a:defRPr/>
              </a:pPr>
              <a:r>
                <a:rPr lang="en-GB" sz="1100" dirty="0"/>
                <a:t>People receive integrated, seamless care that is delivered locally, wherever possible. Peoples' movement through the system is managed in timely way to reduce waiting times and deliver timely discharges. </a:t>
              </a:r>
              <a:endParaRPr lang="en-GB" sz="1100" kern="0" dirty="0">
                <a:ea typeface="Calibri" panose="020F0502020204030204" pitchFamily="34" charset="0"/>
                <a:cs typeface="Arial" panose="020B0604020202020204" pitchFamily="34" charset="0"/>
              </a:endParaRPr>
            </a:p>
          </p:txBody>
        </p:sp>
        <p:sp>
          <p:nvSpPr>
            <p:cNvPr id="30" name="Rectangle 29"/>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31" name="Rectangle 30"/>
            <p:cNvSpPr/>
            <p:nvPr/>
          </p:nvSpPr>
          <p:spPr>
            <a:xfrm>
              <a:off x="8328732" y="4920742"/>
              <a:ext cx="3517200" cy="769441"/>
            </a:xfrm>
            <a:prstGeom prst="rect">
              <a:avLst/>
            </a:prstGeom>
          </p:spPr>
          <p:txBody>
            <a:bodyPr wrap="square">
              <a:spAutoFit/>
            </a:bodyPr>
            <a:lstStyle/>
            <a:p>
              <a:pPr marL="6350" indent="-6350" algn="just">
                <a:spcAft>
                  <a:spcPts val="65"/>
                </a:spcAft>
              </a:pPr>
              <a:r>
                <a:rPr lang="en-GB" sz="1100" dirty="0"/>
                <a:t>People are supported by a multi-disciplinary team, to provide evidence based, responsive and optimal care based on clinical need, and are transferred to any appropriate services as necessary.</a:t>
              </a:r>
              <a:endParaRPr lang="en-GB" sz="1100" kern="0" dirty="0">
                <a:ea typeface="Calibri" panose="020F0502020204030204" pitchFamily="34" charset="0"/>
                <a:cs typeface="Arial" panose="020B0604020202020204" pitchFamily="34" charset="0"/>
              </a:endParaRPr>
            </a:p>
          </p:txBody>
        </p:sp>
        <p:sp>
          <p:nvSpPr>
            <p:cNvPr id="32" name="Rectangle 31"/>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33" name="Rectangle 32"/>
            <p:cNvSpPr/>
            <p:nvPr/>
          </p:nvSpPr>
          <p:spPr>
            <a:xfrm>
              <a:off x="8312337" y="2282186"/>
              <a:ext cx="3517200" cy="701731"/>
            </a:xfrm>
            <a:prstGeom prst="rect">
              <a:avLst/>
            </a:prstGeom>
          </p:spPr>
          <p:txBody>
            <a:bodyPr wrap="square">
              <a:spAutoFit/>
            </a:bodyPr>
            <a:lstStyle/>
            <a:p>
              <a:pPr lvl="0" algn="just" defTabSz="1644650">
                <a:lnSpc>
                  <a:spcPct val="90000"/>
                </a:lnSpc>
                <a:spcBef>
                  <a:spcPct val="0"/>
                </a:spcBef>
                <a:spcAft>
                  <a:spcPct val="35000"/>
                </a:spcAft>
                <a:defRPr/>
              </a:pPr>
              <a:r>
                <a:rPr lang="en-GB" sz="1100" dirty="0"/>
                <a:t>People receive care that is supported by data and digital technology, ensuring relevant information is accurate, complete, up to date and shared between everyone responsible for that person’s care. </a:t>
              </a:r>
              <a:endParaRPr lang="en-GB" sz="1100" kern="0" dirty="0">
                <a:ea typeface="Calibri" panose="020F0502020204030204" pitchFamily="34" charset="0"/>
                <a:cs typeface="Arial" panose="020B0604020202020204" pitchFamily="34" charset="0"/>
              </a:endParaRPr>
            </a:p>
          </p:txBody>
        </p:sp>
        <p:sp>
          <p:nvSpPr>
            <p:cNvPr id="34" name="Rectangle 33"/>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35" name="Rectangle 34"/>
            <p:cNvSpPr/>
            <p:nvPr/>
          </p:nvSpPr>
          <p:spPr>
            <a:xfrm>
              <a:off x="8345775" y="1392209"/>
              <a:ext cx="3517200" cy="549381"/>
            </a:xfrm>
            <a:prstGeom prst="rect">
              <a:avLst/>
            </a:prstGeom>
          </p:spPr>
          <p:txBody>
            <a:bodyPr wrap="square">
              <a:spAutoFit/>
            </a:bodyPr>
            <a:lstStyle/>
            <a:p>
              <a:pPr algn="just" defTabSz="1644650">
                <a:lnSpc>
                  <a:spcPct val="90000"/>
                </a:lnSpc>
                <a:spcBef>
                  <a:spcPct val="0"/>
                </a:spcBef>
                <a:spcAft>
                  <a:spcPct val="35000"/>
                </a:spcAft>
                <a:defRPr/>
              </a:pPr>
              <a:r>
                <a:rPr lang="en-GB" sz="1100" dirty="0"/>
                <a:t>People receive supporting access to mainstream services. People receive 24/7 access to mental health services for all ages, irrespective of who or where they are.  </a:t>
              </a:r>
              <a:endParaRPr lang="en-GB" sz="1100" kern="0" dirty="0">
                <a:highlight>
                  <a:srgbClr val="FFFF00"/>
                </a:highlight>
                <a:ea typeface="Calibri" panose="020F0502020204030204" pitchFamily="34" charset="0"/>
                <a:cs typeface="Arial" panose="020B0604020202020204" pitchFamily="34" charset="0"/>
              </a:endParaRPr>
            </a:p>
          </p:txBody>
        </p:sp>
        <p:sp>
          <p:nvSpPr>
            <p:cNvPr id="36" name="Rectangle 35"/>
            <p:cNvSpPr/>
            <p:nvPr/>
          </p:nvSpPr>
          <p:spPr>
            <a:xfrm>
              <a:off x="5864992" y="3534428"/>
              <a:ext cx="1875681" cy="646331"/>
            </a:xfrm>
            <a:prstGeom prst="rect">
              <a:avLst/>
            </a:prstGeom>
          </p:spPr>
          <p:txBody>
            <a:bodyPr wrap="square">
              <a:spAutoFit/>
            </a:bodyPr>
            <a:lstStyle/>
            <a:p>
              <a:pPr lvl="0" algn="ctr"/>
              <a:r>
                <a:rPr lang="en-GB" b="1" dirty="0">
                  <a:solidFill>
                    <a:schemeClr val="bg1"/>
                  </a:solidFill>
                  <a:latin typeface="Arial Black" panose="020B0A04020102020204" pitchFamily="34" charset="0"/>
                </a:rPr>
                <a:t>Mental Health</a:t>
              </a:r>
            </a:p>
          </p:txBody>
        </p:sp>
        <p:sp>
          <p:nvSpPr>
            <p:cNvPr id="37" name="Rectangle 36"/>
            <p:cNvSpPr/>
            <p:nvPr/>
          </p:nvSpPr>
          <p:spPr>
            <a:xfrm>
              <a:off x="8340770" y="5839315"/>
              <a:ext cx="3517200" cy="866969"/>
            </a:xfrm>
            <a:prstGeom prst="rect">
              <a:avLst/>
            </a:prstGeom>
          </p:spPr>
          <p:txBody>
            <a:bodyPr wrap="square">
              <a:spAutoFit/>
            </a:bodyPr>
            <a:lstStyle/>
            <a:p>
              <a:pPr marL="6350" indent="-6350" algn="just">
                <a:lnSpc>
                  <a:spcPts val="1000"/>
                </a:lnSpc>
                <a:spcAft>
                  <a:spcPts val="65"/>
                </a:spcAft>
              </a:pPr>
              <a:r>
                <a:rPr lang="en-GB" sz="1100" dirty="0"/>
                <a:t>People are empowered to maximise their health and wellbeing and have assistance to support them in deciding which treatment is the most appropriate for them. Families and carers are also appropriately informed, supported an equipped with the tools and skills to support the heath and care of their family member. </a:t>
              </a:r>
              <a:endParaRPr lang="en-GB" sz="1100" kern="0" dirty="0">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3649140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646331"/>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Mental Health Goals and Methods</a:t>
            </a:r>
            <a:endParaRPr lang="en-GB" sz="1800" b="1" dirty="0">
              <a:solidFill>
                <a:srgbClr val="1F355E"/>
              </a:solidFill>
              <a:latin typeface="Arial Black" panose="020B0604020202020204" pitchFamily="34" charset="0"/>
              <a:cs typeface="Arial Black" panose="020B0604020202020204" pitchFamily="34" charset="0"/>
            </a:endParaRPr>
          </a:p>
          <a:p>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3049102442"/>
              </p:ext>
            </p:extLst>
          </p:nvPr>
        </p:nvGraphicFramePr>
        <p:xfrm>
          <a:off x="226251" y="541678"/>
          <a:ext cx="11717349" cy="5999298"/>
        </p:xfrm>
        <a:graphic>
          <a:graphicData uri="http://schemas.openxmlformats.org/drawingml/2006/table">
            <a:tbl>
              <a:tblPr firstRow="1" bandRow="1">
                <a:tableStyleId>{3B4B98B0-60AC-42C2-AFA5-B58CD77FA1E5}</a:tableStyleId>
              </a:tblPr>
              <a:tblGrid>
                <a:gridCol w="251637">
                  <a:extLst>
                    <a:ext uri="{9D8B030D-6E8A-4147-A177-3AD203B41FA5}">
                      <a16:colId xmlns:a16="http://schemas.microsoft.com/office/drawing/2014/main" val="3731079003"/>
                    </a:ext>
                  </a:extLst>
                </a:gridCol>
                <a:gridCol w="2380697">
                  <a:extLst>
                    <a:ext uri="{9D8B030D-6E8A-4147-A177-3AD203B41FA5}">
                      <a16:colId xmlns:a16="http://schemas.microsoft.com/office/drawing/2014/main" val="1337616458"/>
                    </a:ext>
                  </a:extLst>
                </a:gridCol>
                <a:gridCol w="8004480">
                  <a:extLst>
                    <a:ext uri="{9D8B030D-6E8A-4147-A177-3AD203B41FA5}">
                      <a16:colId xmlns:a16="http://schemas.microsoft.com/office/drawing/2014/main" val="2762889343"/>
                    </a:ext>
                  </a:extLst>
                </a:gridCol>
                <a:gridCol w="251044">
                  <a:extLst>
                    <a:ext uri="{9D8B030D-6E8A-4147-A177-3AD203B41FA5}">
                      <a16:colId xmlns:a16="http://schemas.microsoft.com/office/drawing/2014/main" val="1027663353"/>
                    </a:ext>
                  </a:extLst>
                </a:gridCol>
                <a:gridCol w="276497">
                  <a:extLst>
                    <a:ext uri="{9D8B030D-6E8A-4147-A177-3AD203B41FA5}">
                      <a16:colId xmlns:a16="http://schemas.microsoft.com/office/drawing/2014/main" val="294352246"/>
                    </a:ext>
                  </a:extLst>
                </a:gridCol>
                <a:gridCol w="276497">
                  <a:extLst>
                    <a:ext uri="{9D8B030D-6E8A-4147-A177-3AD203B41FA5}">
                      <a16:colId xmlns:a16="http://schemas.microsoft.com/office/drawing/2014/main" val="3505629763"/>
                    </a:ext>
                  </a:extLst>
                </a:gridCol>
                <a:gridCol w="276497">
                  <a:extLst>
                    <a:ext uri="{9D8B030D-6E8A-4147-A177-3AD203B41FA5}">
                      <a16:colId xmlns:a16="http://schemas.microsoft.com/office/drawing/2014/main" val="4157389710"/>
                    </a:ext>
                  </a:extLst>
                </a:gridCol>
              </a:tblGrid>
              <a:tr h="160075">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Method</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1031098">
                <a:tc rowSpan="9">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r>
                        <a:rPr lang="en-GB" sz="1100" b="0" baseline="0" dirty="0">
                          <a:latin typeface="+mn-lt"/>
                        </a:rPr>
                        <a:t>Improve provision of </a:t>
                      </a:r>
                      <a:r>
                        <a:rPr lang="en-GB" sz="1100" b="1" baseline="0" dirty="0">
                          <a:latin typeface="+mn-lt"/>
                        </a:rPr>
                        <a:t>specialist MH services </a:t>
                      </a:r>
                      <a:endParaRPr lang="en-GB" sz="1100" b="1" dirty="0">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buFont typeface="Arial" panose="020B0604020202020204" pitchFamily="34" charset="0"/>
                        <a:buNone/>
                      </a:pPr>
                      <a:r>
                        <a:rPr lang="en-GB" sz="1100" b="0" dirty="0">
                          <a:latin typeface="+mn-lt"/>
                        </a:rPr>
                        <a:t>Commence</a:t>
                      </a:r>
                      <a:r>
                        <a:rPr lang="en-GB" sz="1100" b="0" baseline="0" dirty="0">
                          <a:latin typeface="+mn-lt"/>
                        </a:rPr>
                        <a:t> w</a:t>
                      </a:r>
                      <a:r>
                        <a:rPr lang="en-GB" sz="1100" b="0" dirty="0">
                          <a:latin typeface="+mn-lt"/>
                        </a:rPr>
                        <a:t>orkforce planning following WHSSC strategic planning to define role and function of wards in </a:t>
                      </a:r>
                      <a:r>
                        <a:rPr lang="en-GB" sz="1100" b="1" dirty="0">
                          <a:latin typeface="+mn-lt"/>
                        </a:rPr>
                        <a:t>Caswell Clinic</a:t>
                      </a:r>
                      <a:r>
                        <a:rPr lang="en-GB" sz="1100" b="0" dirty="0">
                          <a:latin typeface="+mn-lt"/>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rPr>
                        <a:t>Engage with service modernisation work, led by WHSSC, to define future role and function of inpatient wards and set out associated workforce requirements</a:t>
                      </a:r>
                      <a:r>
                        <a:rPr lang="en-GB" sz="1100" b="0" i="0" u="none" strike="noStrike" baseline="0" dirty="0">
                          <a:solidFill>
                            <a:schemeClr val="tx1"/>
                          </a:solidFill>
                          <a:effectLst/>
                          <a:latin typeface="+mn-lt"/>
                        </a:rPr>
                        <a:t> [WHSSC Funded]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baseline="0" dirty="0">
                          <a:solidFill>
                            <a:schemeClr val="tx1"/>
                          </a:solidFill>
                          <a:effectLst/>
                          <a:latin typeface="+mn-lt"/>
                        </a:rPr>
                        <a:t>Develop HDU facilities on assessment and treatment wards [TBC WHSSC Funded]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baseline="0" dirty="0">
                          <a:solidFill>
                            <a:schemeClr val="tx1"/>
                          </a:solidFill>
                          <a:effectLst/>
                          <a:latin typeface="+mn-lt"/>
                        </a:rPr>
                        <a:t>Secure capital investment for two seclusion suites and de-escalation areas </a:t>
                      </a:r>
                      <a:r>
                        <a:rPr lang="en-GB" sz="1100" b="0" i="0" u="none" strike="noStrike" baseline="0" dirty="0">
                          <a:solidFill>
                            <a:srgbClr val="0099CC"/>
                          </a:solidFill>
                          <a:effectLst/>
                          <a:latin typeface="+mn-lt"/>
                        </a:rPr>
                        <a:t>(</a:t>
                      </a:r>
                      <a:r>
                        <a:rPr lang="en-GB" sz="1100" b="0" i="0" u="none" strike="noStrike" dirty="0">
                          <a:solidFill>
                            <a:srgbClr val="0099CC"/>
                          </a:solidFill>
                          <a:effectLst/>
                          <a:latin typeface="+mn-lt"/>
                        </a:rPr>
                        <a:t>Subject</a:t>
                      </a:r>
                      <a:r>
                        <a:rPr lang="en-GB" sz="1100" b="0" i="0" u="none" strike="noStrike" baseline="0" dirty="0">
                          <a:solidFill>
                            <a:srgbClr val="0099CC"/>
                          </a:solidFill>
                          <a:effectLst/>
                          <a:latin typeface="+mn-lt"/>
                        </a:rPr>
                        <a:t> to Major Capital Prioritisation)</a:t>
                      </a:r>
                      <a:endParaRPr lang="en-GB" sz="1100" b="0" i="0" u="none" strike="noStrike" dirty="0">
                        <a:solidFill>
                          <a:srgbClr val="0099CC"/>
                        </a:solidFill>
                        <a:effectLst/>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13448705"/>
                  </a:ext>
                </a:extLst>
              </a:tr>
              <a:tr h="673962">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latin typeface="+mn-lt"/>
                        </a:rPr>
                        <a:t>Improve patient</a:t>
                      </a:r>
                      <a:r>
                        <a:rPr lang="en-GB" sz="1100" b="0" baseline="0" dirty="0">
                          <a:latin typeface="+mn-lt"/>
                        </a:rPr>
                        <a:t> </a:t>
                      </a:r>
                      <a:r>
                        <a:rPr lang="en-GB" sz="1100" b="0" dirty="0">
                          <a:latin typeface="+mn-lt"/>
                        </a:rPr>
                        <a:t>access to </a:t>
                      </a:r>
                      <a:r>
                        <a:rPr lang="en-GB" sz="1100" b="1" dirty="0">
                          <a:latin typeface="+mn-lt"/>
                        </a:rPr>
                        <a:t>routine Dental treatment in Forensic Services</a:t>
                      </a:r>
                      <a:r>
                        <a:rPr lang="en-GB" sz="1100" b="0" dirty="0">
                          <a:latin typeface="+mn-lt"/>
                        </a:rPr>
                        <a:t>:</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rPr>
                        <a:t>Disaggregate</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SLA with CMTHB</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rPr>
                        <a:t>Secure funding for refurbishment</a:t>
                      </a:r>
                      <a:endParaRPr lang="en-GB" sz="1100" b="0" i="0" u="none" strike="noStrike" dirty="0">
                        <a:solidFill>
                          <a:srgbClr val="FF0000"/>
                        </a:solidFill>
                        <a:effectLst/>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b="0" kern="1200" dirty="0">
                          <a:solidFill>
                            <a:schemeClr val="tx1"/>
                          </a:solidFill>
                          <a:latin typeface="+mn-lt"/>
                          <a:ea typeface="+mn-ea"/>
                          <a:cs typeface="+mn-cs"/>
                        </a:rPr>
                        <a:t>Q1</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100" b="0" kern="1200" dirty="0">
                          <a:solidFill>
                            <a:schemeClr val="tx1"/>
                          </a:solidFill>
                          <a:latin typeface="+mn-lt"/>
                          <a:ea typeface="+mn-ea"/>
                          <a:cs typeface="+mn-cs"/>
                        </a:rPr>
                        <a:t>Q2</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100" b="0" kern="1200" dirty="0">
                          <a:solidFill>
                            <a:schemeClr val="tx1"/>
                          </a:solidFill>
                          <a:latin typeface="+mn-lt"/>
                          <a:ea typeface="+mn-ea"/>
                          <a:cs typeface="+mn-cs"/>
                        </a:rPr>
                        <a:t>Q3</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100" b="0" kern="1200" dirty="0">
                          <a:solidFill>
                            <a:schemeClr val="tx1"/>
                          </a:solidFill>
                          <a:latin typeface="+mn-lt"/>
                          <a:ea typeface="+mn-ea"/>
                          <a:cs typeface="+mn-cs"/>
                        </a:rPr>
                        <a:t>Q4</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547861070"/>
                  </a:ext>
                </a:extLst>
              </a:tr>
              <a:tr h="987533">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100" b="0" i="0" u="none" strike="noStrike" dirty="0">
                          <a:solidFill>
                            <a:schemeClr val="tx1"/>
                          </a:solidFill>
                          <a:effectLst/>
                          <a:latin typeface="+mn-lt"/>
                          <a:cs typeface="Arial" panose="020B0604020202020204" pitchFamily="34" charset="0"/>
                        </a:rPr>
                        <a:t>Provide early and proportionate responses to prevent escalation of </a:t>
                      </a:r>
                      <a:r>
                        <a:rPr lang="en-GB" sz="1100" b="1" i="0" u="none" strike="noStrike" dirty="0">
                          <a:solidFill>
                            <a:schemeClr val="tx1"/>
                          </a:solidFill>
                          <a:effectLst/>
                          <a:latin typeface="+mn-lt"/>
                          <a:cs typeface="Arial" panose="020B0604020202020204" pitchFamily="34" charset="0"/>
                        </a:rPr>
                        <a:t>mental health crisis </a:t>
                      </a:r>
                      <a:r>
                        <a:rPr lang="en-GB" sz="1100" b="0" i="0" u="none" strike="noStrike" dirty="0">
                          <a:solidFill>
                            <a:schemeClr val="tx1"/>
                          </a:solidFill>
                          <a:effectLst/>
                          <a:latin typeface="+mn-lt"/>
                          <a:cs typeface="Arial" panose="020B0604020202020204" pitchFamily="34" charset="0"/>
                        </a:rPr>
                        <a:t>response (&gt;18</a:t>
                      </a:r>
                      <a:r>
                        <a:rPr lang="en-GB" sz="1100" b="0" i="0" u="none" strike="noStrike" baseline="0" dirty="0">
                          <a:solidFill>
                            <a:schemeClr val="tx1"/>
                          </a:solidFill>
                          <a:effectLst/>
                          <a:latin typeface="+mn-lt"/>
                          <a:cs typeface="Arial" panose="020B0604020202020204" pitchFamily="34" charset="0"/>
                        </a:rPr>
                        <a:t> years)</a:t>
                      </a:r>
                      <a:r>
                        <a:rPr lang="en-GB" sz="1100" b="0" i="0" u="none" strike="noStrike" dirty="0">
                          <a:solidFill>
                            <a:schemeClr val="tx1"/>
                          </a:solidFill>
                          <a:effectLst/>
                          <a:latin typeface="+mn-lt"/>
                          <a:cs typeface="Arial" panose="020B0604020202020204" pitchFamily="34" charset="0"/>
                        </a:rPr>
                        <a:t> by developing a 24/7 initial access, response and triage system</a:t>
                      </a:r>
                      <a:endParaRPr lang="en-GB" sz="1100" dirty="0">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rPr>
                        <a:t>Develop </a:t>
                      </a:r>
                      <a:r>
                        <a:rPr lang="en-GB" sz="1100" b="1" i="0" u="none" strike="noStrike" dirty="0">
                          <a:solidFill>
                            <a:schemeClr val="tx1"/>
                          </a:solidFill>
                          <a:effectLst/>
                          <a:latin typeface="+mn-lt"/>
                        </a:rPr>
                        <a:t>Assessment Hub </a:t>
                      </a:r>
                      <a:r>
                        <a:rPr lang="en-GB" sz="1100" b="0" i="0" u="none" strike="noStrike" dirty="0">
                          <a:solidFill>
                            <a:schemeClr val="tx1"/>
                          </a:solidFill>
                          <a:effectLst/>
                          <a:latin typeface="+mn-lt"/>
                        </a:rPr>
                        <a:t>to provide a single point of contact for Mental Health Services to support the </a:t>
                      </a:r>
                      <a:r>
                        <a:rPr lang="en-GB" sz="1100" b="1" i="0" u="none" strike="noStrike" dirty="0">
                          <a:solidFill>
                            <a:schemeClr val="tx1"/>
                          </a:solidFill>
                          <a:effectLst/>
                          <a:latin typeface="+mn-lt"/>
                        </a:rPr>
                        <a:t>111 press 2 referral pathway,</a:t>
                      </a:r>
                      <a:r>
                        <a:rPr lang="en-GB" sz="1100" b="1" i="0" u="none" strike="noStrike" baseline="0" dirty="0">
                          <a:solidFill>
                            <a:schemeClr val="tx1"/>
                          </a:solidFill>
                          <a:effectLst/>
                          <a:latin typeface="+mn-lt"/>
                        </a:rPr>
                        <a:t> </a:t>
                      </a:r>
                      <a:r>
                        <a:rPr lang="en-GB" sz="1100" b="0" i="0" u="none" strike="noStrike" baseline="0" dirty="0">
                          <a:solidFill>
                            <a:schemeClr val="tx1"/>
                          </a:solidFill>
                          <a:effectLst/>
                          <a:latin typeface="+mn-lt"/>
                        </a:rPr>
                        <a:t>enabling all </a:t>
                      </a:r>
                      <a:r>
                        <a:rPr lang="en-GB" sz="1100" b="0" i="0" u="none" strike="noStrike" dirty="0">
                          <a:solidFill>
                            <a:schemeClr val="tx1"/>
                          </a:solidFill>
                          <a:effectLst/>
                          <a:latin typeface="+mn-lt"/>
                        </a:rPr>
                        <a:t>category c assessments to be undertaken by the hub. </a:t>
                      </a:r>
                      <a:endParaRPr lang="en-GB" sz="1100" dirty="0"/>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47490741"/>
                  </a:ext>
                </a:extLst>
              </a:tr>
              <a:tr h="50205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6">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Modernise </a:t>
                      </a:r>
                      <a:r>
                        <a:rPr lang="en-GB" sz="1100" b="1" dirty="0">
                          <a:solidFill>
                            <a:schemeClr val="tx1"/>
                          </a:solidFill>
                          <a:latin typeface="+mn-lt"/>
                        </a:rPr>
                        <a:t>Adult</a:t>
                      </a:r>
                      <a:r>
                        <a:rPr lang="en-GB" sz="1100" b="1" baseline="0" dirty="0">
                          <a:solidFill>
                            <a:schemeClr val="tx1"/>
                          </a:solidFill>
                          <a:latin typeface="+mn-lt"/>
                        </a:rPr>
                        <a:t> and Community Mental Health Services</a:t>
                      </a:r>
                      <a:endParaRPr lang="en-GB" sz="1100" b="1" dirty="0">
                        <a:solidFill>
                          <a:schemeClr val="tx1"/>
                        </a:solidFill>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1" i="0" u="none" strike="noStrike" dirty="0">
                          <a:solidFill>
                            <a:schemeClr val="tx1"/>
                          </a:solidFill>
                          <a:effectLst/>
                          <a:latin typeface="+mn-lt"/>
                        </a:rPr>
                        <a:t>CMHT Review and Modernisation</a:t>
                      </a:r>
                      <a:r>
                        <a:rPr lang="en-GB" sz="1100" b="0" i="0" u="none" strike="noStrike" dirty="0">
                          <a:solidFill>
                            <a:schemeClr val="tx1"/>
                          </a:solidFill>
                          <a:effectLst/>
                          <a:latin typeface="+mn-lt"/>
                        </a:rPr>
                        <a:t>:</a:t>
                      </a:r>
                      <a:r>
                        <a:rPr lang="en-GB" sz="1100" b="0" i="0" u="none" strike="noStrike" baseline="0" dirty="0">
                          <a:solidFill>
                            <a:schemeClr val="tx1"/>
                          </a:solidFill>
                          <a:effectLst/>
                          <a:latin typeface="+mn-lt"/>
                        </a:rPr>
                        <a:t> </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rPr>
                        <a:t>Establish board, work streams and assessment diagnostic review of SPOA. </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rPr>
                        <a:t>Implement via work streams key findings and changes to practice to deliver a fit for purpose CMHT service.</a:t>
                      </a:r>
                      <a:endParaRPr lang="en-GB" sz="1100" b="0" i="0" u="none" strike="noStrike" dirty="0">
                        <a:solidFill>
                          <a:schemeClr val="tx1"/>
                        </a:solidFill>
                        <a:effectLst/>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510139821"/>
                  </a:ext>
                </a:extLst>
              </a:tr>
              <a:tr h="50205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50" b="0" i="0" u="none" strike="noStrike" dirty="0">
                        <a:solidFill>
                          <a:schemeClr val="tx1"/>
                        </a:solidFill>
                        <a:effectLst/>
                        <a:latin typeface="+mn-lt"/>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i="0" u="none" strike="noStrike" dirty="0">
                          <a:solidFill>
                            <a:schemeClr val="tx1"/>
                          </a:solidFill>
                          <a:effectLst/>
                          <a:latin typeface="+mn-lt"/>
                        </a:rPr>
                        <a:t>CDAT</a:t>
                      </a:r>
                      <a:r>
                        <a:rPr lang="en-GB" sz="1100" b="1" i="0" u="none" strike="noStrike" baseline="0" dirty="0">
                          <a:solidFill>
                            <a:schemeClr val="tx1"/>
                          </a:solidFill>
                          <a:effectLst/>
                          <a:latin typeface="+mn-lt"/>
                        </a:rPr>
                        <a:t> Modernisation</a:t>
                      </a:r>
                      <a:r>
                        <a:rPr lang="en-GB" sz="1100" b="0" i="0" u="none" strike="noStrike" baseline="0" dirty="0">
                          <a:solidFill>
                            <a:schemeClr val="tx1"/>
                          </a:solidFill>
                          <a:effectLst/>
                          <a:latin typeface="+mn-lt"/>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rPr>
                        <a:t>Increase prescribers (non-medical/medical) to CDAT workforce to provide rapid prescribing of OST medication, support flow in line with </a:t>
                      </a:r>
                      <a:r>
                        <a:rPr lang="en-GB" sz="1100" b="0" i="0" u="none" strike="noStrike" dirty="0" err="1">
                          <a:solidFill>
                            <a:schemeClr val="tx1"/>
                          </a:solidFill>
                          <a:effectLst/>
                          <a:latin typeface="+mn-lt"/>
                        </a:rPr>
                        <a:t>StEPS</a:t>
                      </a:r>
                      <a:r>
                        <a:rPr lang="en-GB" sz="1100" b="0" i="0" u="none" strike="noStrike" dirty="0">
                          <a:solidFill>
                            <a:schemeClr val="tx1"/>
                          </a:solidFill>
                          <a:effectLst/>
                          <a:latin typeface="+mn-lt"/>
                        </a:rPr>
                        <a:t> model and objectives of the alcohol pathway. </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b="0" kern="1200" dirty="0">
                          <a:solidFill>
                            <a:schemeClr val="tx1"/>
                          </a:solidFill>
                          <a:latin typeface="+mn-lt"/>
                          <a:ea typeface="+mn-ea"/>
                          <a:cs typeface="+mn-cs"/>
                        </a:rPr>
                        <a:t>Q1</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100" b="0" kern="1200" dirty="0">
                          <a:solidFill>
                            <a:schemeClr val="tx1"/>
                          </a:solidFill>
                          <a:latin typeface="+mn-lt"/>
                          <a:ea typeface="+mn-ea"/>
                          <a:cs typeface="+mn-cs"/>
                        </a:rPr>
                        <a:t>Q2</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algn="ctr"/>
                      <a:r>
                        <a:rPr lang="en-GB" sz="1100" b="0" kern="1200" dirty="0">
                          <a:solidFill>
                            <a:schemeClr val="tx1"/>
                          </a:solidFill>
                          <a:latin typeface="+mn-lt"/>
                          <a:ea typeface="+mn-ea"/>
                          <a:cs typeface="+mn-cs"/>
                        </a:rPr>
                        <a:t>Q3</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algn="ctr"/>
                      <a:r>
                        <a:rPr lang="en-GB" sz="1100" b="0" kern="1200" dirty="0">
                          <a:solidFill>
                            <a:schemeClr val="tx1"/>
                          </a:solidFill>
                          <a:latin typeface="+mn-lt"/>
                          <a:ea typeface="+mn-ea"/>
                          <a:cs typeface="+mn-cs"/>
                        </a:rPr>
                        <a:t>Q4</a:t>
                      </a:r>
                      <a:endParaRPr lang="en-GB"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511597134"/>
                  </a:ext>
                </a:extLst>
              </a:tr>
              <a:tr h="221411">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50" b="0" i="0" u="none" strike="noStrike" dirty="0">
                        <a:solidFill>
                          <a:schemeClr val="tx1"/>
                        </a:solidFill>
                        <a:effectLst/>
                        <a:latin typeface="+mn-lt"/>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Review and Evaluation of all </a:t>
                      </a:r>
                      <a:r>
                        <a:rPr lang="en-GB" sz="1100" b="1" i="0" u="none" strike="noStrike" dirty="0">
                          <a:solidFill>
                            <a:schemeClr val="tx1"/>
                          </a:solidFill>
                          <a:effectLst/>
                          <a:latin typeface="+mn-lt"/>
                        </a:rPr>
                        <a:t>MHSIF Schemes</a:t>
                      </a:r>
                      <a:r>
                        <a:rPr lang="en-GB" sz="1100" b="1" i="0" u="none" strike="noStrike" baseline="0" dirty="0">
                          <a:solidFill>
                            <a:schemeClr val="tx1"/>
                          </a:solidFill>
                          <a:effectLst/>
                          <a:latin typeface="+mn-lt"/>
                        </a:rPr>
                        <a:t> </a:t>
                      </a:r>
                      <a:endParaRPr lang="en-GB" sz="1100" b="0" i="0" u="none" strike="noStrike" dirty="0">
                        <a:solidFill>
                          <a:schemeClr val="tx1"/>
                        </a:solidFill>
                        <a:effectLst/>
                        <a:latin typeface="+mn-lt"/>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925974041"/>
                  </a:ext>
                </a:extLst>
              </a:tr>
              <a:tr h="50205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200" b="0" dirty="0">
                        <a:solidFill>
                          <a:schemeClr val="tx1"/>
                        </a:solidFill>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rPr>
                        <a:t>Explore the </a:t>
                      </a:r>
                      <a:r>
                        <a:rPr lang="en-GB" sz="1100" b="1" i="0" u="none" strike="noStrike" dirty="0">
                          <a:solidFill>
                            <a:schemeClr val="tx1"/>
                          </a:solidFill>
                          <a:effectLst/>
                          <a:latin typeface="+mn-lt"/>
                        </a:rPr>
                        <a:t>Adult ND pathway for ADHD </a:t>
                      </a:r>
                      <a:r>
                        <a:rPr lang="en-GB" sz="1100" b="0" i="0" u="none" strike="noStrike" dirty="0">
                          <a:solidFill>
                            <a:schemeClr val="tx1"/>
                          </a:solidFill>
                          <a:effectLst/>
                          <a:latin typeface="+mn-lt"/>
                        </a:rPr>
                        <a:t>across 5 CMHTs to ensure there is consistency.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rPr>
                        <a:t>Develop robust data capture for ADHD including physical health monitoring.</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743941297"/>
                  </a:ext>
                </a:extLst>
              </a:tr>
              <a:tr h="50205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50" b="0" dirty="0">
                        <a:solidFill>
                          <a:schemeClr val="tx1"/>
                        </a:solidFill>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rPr>
                        <a:t>Review</a:t>
                      </a:r>
                      <a:r>
                        <a:rPr lang="en-GB" sz="1100" b="0" baseline="0" dirty="0">
                          <a:solidFill>
                            <a:schemeClr val="tx1"/>
                          </a:solidFill>
                          <a:latin typeface="+mn-lt"/>
                        </a:rPr>
                        <a:t> </a:t>
                      </a:r>
                      <a:r>
                        <a:rPr lang="en-GB" sz="1100" b="0" dirty="0">
                          <a:solidFill>
                            <a:schemeClr val="tx1"/>
                          </a:solidFill>
                          <a:latin typeface="+mn-lt"/>
                        </a:rPr>
                        <a:t>&gt;18 years</a:t>
                      </a:r>
                      <a:r>
                        <a:rPr lang="en-GB" sz="1100" b="0" baseline="0" dirty="0">
                          <a:solidFill>
                            <a:schemeClr val="tx1"/>
                          </a:solidFill>
                          <a:latin typeface="+mn-lt"/>
                        </a:rPr>
                        <a:t> old</a:t>
                      </a:r>
                      <a:r>
                        <a:rPr lang="en-GB" sz="1100" b="0" dirty="0">
                          <a:solidFill>
                            <a:schemeClr val="tx1"/>
                          </a:solidFill>
                          <a:latin typeface="+mn-lt"/>
                        </a:rPr>
                        <a:t> </a:t>
                      </a:r>
                      <a:r>
                        <a:rPr lang="en-GB" sz="1100" b="1" dirty="0">
                          <a:solidFill>
                            <a:schemeClr val="tx1"/>
                          </a:solidFill>
                          <a:latin typeface="+mn-lt"/>
                        </a:rPr>
                        <a:t>Outpatient pathways and develop single point of referral </a:t>
                      </a:r>
                      <a:r>
                        <a:rPr lang="en-GB" sz="1100" b="0" dirty="0">
                          <a:solidFill>
                            <a:schemeClr val="tx1"/>
                          </a:solidFill>
                          <a:latin typeface="+mn-lt"/>
                        </a:rPr>
                        <a:t>through growth of the existing SPOA function.</a:t>
                      </a:r>
                      <a:r>
                        <a:rPr lang="en-GB" sz="1100" b="0" baseline="0" dirty="0">
                          <a:solidFill>
                            <a:schemeClr val="tx1"/>
                          </a:solidFill>
                          <a:latin typeface="+mn-lt"/>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rPr>
                        <a:t>Develop </a:t>
                      </a:r>
                      <a:r>
                        <a:rPr lang="en-GB" sz="1100" b="1" i="0" u="none" strike="noStrike" dirty="0">
                          <a:solidFill>
                            <a:schemeClr val="tx1"/>
                          </a:solidFill>
                          <a:effectLst/>
                          <a:latin typeface="+mn-lt"/>
                        </a:rPr>
                        <a:t>digital options </a:t>
                      </a:r>
                      <a:r>
                        <a:rPr lang="en-GB" sz="1100" b="0" i="0" u="none" strike="noStrike" dirty="0">
                          <a:solidFill>
                            <a:schemeClr val="tx1"/>
                          </a:solidFill>
                          <a:effectLst/>
                          <a:latin typeface="+mn-lt"/>
                        </a:rPr>
                        <a:t>as part of modernisation.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rPr>
                        <a:t>Align</a:t>
                      </a:r>
                      <a:r>
                        <a:rPr lang="en-GB" sz="1100" b="0" i="0" u="none" strike="noStrike" baseline="0" dirty="0">
                          <a:solidFill>
                            <a:schemeClr val="tx1"/>
                          </a:solidFill>
                          <a:effectLst/>
                          <a:latin typeface="+mn-lt"/>
                        </a:rPr>
                        <a:t> with HB Outpatients transformation programme</a:t>
                      </a:r>
                      <a:endParaRPr lang="en-GB" sz="1100" b="0" i="0" u="none" strike="noStrike" dirty="0">
                        <a:solidFill>
                          <a:schemeClr val="tx1"/>
                        </a:solidFill>
                        <a:effectLst/>
                        <a:latin typeface="+mn-lt"/>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710369252"/>
                  </a:ext>
                </a:extLst>
              </a:tr>
              <a:tr h="842400">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50" b="0" dirty="0">
                        <a:solidFill>
                          <a:schemeClr val="tx1"/>
                        </a:solidFill>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100" b="0" dirty="0">
                          <a:latin typeface="+mn-lt"/>
                        </a:rPr>
                        <a:t>Reducing </a:t>
                      </a:r>
                      <a:r>
                        <a:rPr lang="en-GB" sz="1100" b="1" dirty="0">
                          <a:latin typeface="+mn-lt"/>
                        </a:rPr>
                        <a:t>Health Inequalities:</a:t>
                      </a:r>
                    </a:p>
                    <a:p>
                      <a:pPr marL="171450" indent="-171450">
                        <a:buFont typeface="Arial" panose="020B0604020202020204" pitchFamily="34" charset="0"/>
                        <a:buChar char="•"/>
                      </a:pPr>
                      <a:r>
                        <a:rPr lang="en-GB" sz="1100" b="0" i="0" u="none" strike="noStrike" dirty="0">
                          <a:solidFill>
                            <a:schemeClr val="tx1"/>
                          </a:solidFill>
                          <a:effectLst/>
                          <a:latin typeface="+mn-lt"/>
                        </a:rPr>
                        <a:t>Continue collaboration to</a:t>
                      </a:r>
                      <a:r>
                        <a:rPr lang="en-GB" sz="1100" b="0" i="0" u="none" strike="noStrike" baseline="0" dirty="0">
                          <a:solidFill>
                            <a:schemeClr val="tx1"/>
                          </a:solidFill>
                          <a:effectLst/>
                          <a:latin typeface="+mn-lt"/>
                        </a:rPr>
                        <a:t> implement </a:t>
                      </a:r>
                      <a:r>
                        <a:rPr lang="en-GB" sz="1100" b="0" i="0" u="none" strike="noStrike" dirty="0">
                          <a:solidFill>
                            <a:schemeClr val="tx1"/>
                          </a:solidFill>
                          <a:effectLst/>
                          <a:latin typeface="+mn-lt"/>
                        </a:rPr>
                        <a:t>Smoking cessation programmes and Weight</a:t>
                      </a:r>
                      <a:r>
                        <a:rPr lang="en-GB" sz="1100" b="0" i="0" u="none" strike="noStrike" baseline="0" dirty="0">
                          <a:solidFill>
                            <a:schemeClr val="tx1"/>
                          </a:solidFill>
                          <a:effectLst/>
                          <a:latin typeface="+mn-lt"/>
                        </a:rPr>
                        <a:t> Management programmes </a:t>
                      </a:r>
                    </a:p>
                    <a:p>
                      <a:pPr marL="171450" indent="-171450">
                        <a:buFont typeface="Arial" panose="020B0604020202020204" pitchFamily="34" charset="0"/>
                        <a:buChar char="•"/>
                      </a:pPr>
                      <a:r>
                        <a:rPr lang="en-GB" sz="1100" b="0" i="0" u="none" strike="noStrike" dirty="0">
                          <a:solidFill>
                            <a:schemeClr val="tx1"/>
                          </a:solidFill>
                          <a:effectLst/>
                          <a:latin typeface="+mn-lt"/>
                        </a:rPr>
                        <a:t>Explore opportunities with Public Health Programmes for holistic behavioural training for MH staff</a:t>
                      </a:r>
                      <a:r>
                        <a:rPr lang="en-GB" sz="1100" b="0" i="0" u="none" strike="noStrike" baseline="0" dirty="0">
                          <a:solidFill>
                            <a:schemeClr val="tx1"/>
                          </a:solidFill>
                          <a:effectLst/>
                          <a:latin typeface="+mn-lt"/>
                        </a:rPr>
                        <a:t> to undertake</a:t>
                      </a:r>
                      <a:r>
                        <a:rPr lang="en-GB" sz="1100" b="0" i="0" u="none" strike="noStrike" dirty="0">
                          <a:solidFill>
                            <a:schemeClr val="tx1"/>
                          </a:solidFill>
                          <a:effectLst/>
                          <a:latin typeface="+mn-lt"/>
                        </a:rPr>
                        <a:t> physical health checks</a:t>
                      </a:r>
                      <a:endParaRPr lang="en-GB" sz="1100" b="0" dirty="0">
                        <a:latin typeface="+mn-lt"/>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07543630"/>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a:xfrm>
            <a:off x="9225786" y="6441355"/>
            <a:ext cx="2743200" cy="365125"/>
          </a:xfrm>
        </p:spPr>
        <p:txBody>
          <a:bodyPr/>
          <a:lstStyle/>
          <a:p>
            <a:fld id="{2FC4BBEA-D2AF-4620-ADEB-12EADF4A9185}" type="slidenum">
              <a:rPr lang="en-GB" smtClean="0">
                <a:solidFill>
                  <a:schemeClr val="bg1">
                    <a:lumMod val="75000"/>
                  </a:schemeClr>
                </a:solidFill>
              </a:rPr>
              <a:t>37</a:t>
            </a:fld>
            <a:endParaRPr lang="en-GB" dirty="0">
              <a:solidFill>
                <a:schemeClr val="bg1">
                  <a:lumMod val="75000"/>
                </a:schemeClr>
              </a:solidFill>
            </a:endParaRPr>
          </a:p>
        </p:txBody>
      </p:sp>
    </p:spTree>
    <p:extLst>
      <p:ext uri="{BB962C8B-B14F-4D97-AF65-F5344CB8AC3E}">
        <p14:creationId xmlns:p14="http://schemas.microsoft.com/office/powerpoint/2010/main" val="1003815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Mental Health Goals and Methods</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2616153247"/>
              </p:ext>
            </p:extLst>
          </p:nvPr>
        </p:nvGraphicFramePr>
        <p:xfrm>
          <a:off x="133031" y="580899"/>
          <a:ext cx="11773092" cy="4280652"/>
        </p:xfrm>
        <a:graphic>
          <a:graphicData uri="http://schemas.openxmlformats.org/drawingml/2006/table">
            <a:tbl>
              <a:tblPr firstRow="1" bandRow="1">
                <a:tableStyleId>{3B4B98B0-60AC-42C2-AFA5-B58CD77FA1E5}</a:tableStyleId>
              </a:tblPr>
              <a:tblGrid>
                <a:gridCol w="235578">
                  <a:extLst>
                    <a:ext uri="{9D8B030D-6E8A-4147-A177-3AD203B41FA5}">
                      <a16:colId xmlns:a16="http://schemas.microsoft.com/office/drawing/2014/main" val="3731079003"/>
                    </a:ext>
                  </a:extLst>
                </a:gridCol>
                <a:gridCol w="2228770">
                  <a:extLst>
                    <a:ext uri="{9D8B030D-6E8A-4147-A177-3AD203B41FA5}">
                      <a16:colId xmlns:a16="http://schemas.microsoft.com/office/drawing/2014/main" val="3431215758"/>
                    </a:ext>
                  </a:extLst>
                </a:gridCol>
                <a:gridCol w="8273336">
                  <a:extLst>
                    <a:ext uri="{9D8B030D-6E8A-4147-A177-3AD203B41FA5}">
                      <a16:colId xmlns:a16="http://schemas.microsoft.com/office/drawing/2014/main" val="138679079"/>
                    </a:ext>
                  </a:extLst>
                </a:gridCol>
                <a:gridCol w="258852">
                  <a:extLst>
                    <a:ext uri="{9D8B030D-6E8A-4147-A177-3AD203B41FA5}">
                      <a16:colId xmlns:a16="http://schemas.microsoft.com/office/drawing/2014/main" val="1027663353"/>
                    </a:ext>
                  </a:extLst>
                </a:gridCol>
                <a:gridCol w="258852">
                  <a:extLst>
                    <a:ext uri="{9D8B030D-6E8A-4147-A177-3AD203B41FA5}">
                      <a16:colId xmlns:a16="http://schemas.microsoft.com/office/drawing/2014/main" val="294352246"/>
                    </a:ext>
                  </a:extLst>
                </a:gridCol>
                <a:gridCol w="258852">
                  <a:extLst>
                    <a:ext uri="{9D8B030D-6E8A-4147-A177-3AD203B41FA5}">
                      <a16:colId xmlns:a16="http://schemas.microsoft.com/office/drawing/2014/main" val="3505629763"/>
                    </a:ext>
                  </a:extLst>
                </a:gridCol>
                <a:gridCol w="258852">
                  <a:extLst>
                    <a:ext uri="{9D8B030D-6E8A-4147-A177-3AD203B41FA5}">
                      <a16:colId xmlns:a16="http://schemas.microsoft.com/office/drawing/2014/main" val="4157389710"/>
                    </a:ext>
                  </a:extLst>
                </a:gridCol>
              </a:tblGrid>
              <a:tr h="155711">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1095137">
                <a:tc rowSpan="3">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rPr>
                        <a:t>Improve</a:t>
                      </a:r>
                      <a:r>
                        <a:rPr lang="en-GB" sz="1100" b="0" baseline="0" dirty="0">
                          <a:solidFill>
                            <a:schemeClr val="tx1"/>
                          </a:solidFill>
                          <a:latin typeface="+mn-lt"/>
                        </a:rPr>
                        <a:t> pathways of care and access to MH services for CYP </a:t>
                      </a:r>
                      <a:endParaRPr lang="en-GB" sz="1100" b="0" dirty="0">
                        <a:solidFill>
                          <a:schemeClr val="tx1"/>
                        </a:solidFill>
                        <a:latin typeface="+mn-lt"/>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rPr>
                        <a:t>Support </a:t>
                      </a:r>
                      <a:r>
                        <a:rPr lang="en-GB" sz="1100" b="1" dirty="0">
                          <a:solidFill>
                            <a:schemeClr val="tx1"/>
                          </a:solidFill>
                          <a:latin typeface="+mn-lt"/>
                        </a:rPr>
                        <a:t>avoidance of CYP attendance in A&amp;E </a:t>
                      </a:r>
                      <a:r>
                        <a:rPr lang="en-GB" sz="1100" b="0" dirty="0">
                          <a:solidFill>
                            <a:schemeClr val="tx1"/>
                          </a:solidFill>
                          <a:latin typeface="+mn-lt"/>
                        </a:rPr>
                        <a:t>with a mental health presentation:</a:t>
                      </a: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Complete OCP to deliver a</a:t>
                      </a:r>
                      <a:r>
                        <a:rPr lang="en-GB" sz="1100" b="1" i="0" u="none" strike="noStrike" dirty="0">
                          <a:solidFill>
                            <a:schemeClr val="tx1"/>
                          </a:solidFill>
                          <a:effectLst/>
                          <a:latin typeface="+mn-lt"/>
                        </a:rPr>
                        <a:t> 24/7 CAMHS Crisis Service </a:t>
                      </a:r>
                      <a:r>
                        <a:rPr lang="en-GB" sz="1100" b="0" i="0" u="none" strike="noStrike" dirty="0">
                          <a:solidFill>
                            <a:schemeClr val="tx1"/>
                          </a:solidFill>
                          <a:effectLst/>
                          <a:latin typeface="+mn-lt"/>
                        </a:rPr>
                        <a:t>to meet the needs of YP in crisis out of hours. </a:t>
                      </a: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Communicate </a:t>
                      </a:r>
                      <a:r>
                        <a:rPr lang="en-GB" sz="1100" b="1" i="0" u="none" strike="noStrike" dirty="0">
                          <a:solidFill>
                            <a:schemeClr val="tx1"/>
                          </a:solidFill>
                          <a:effectLst/>
                          <a:latin typeface="+mn-lt"/>
                        </a:rPr>
                        <a:t>crisis-access pathways to divert YP </a:t>
                      </a:r>
                      <a:r>
                        <a:rPr lang="en-GB" sz="1100" b="0" i="0" u="none" strike="noStrike" dirty="0">
                          <a:solidFill>
                            <a:schemeClr val="tx1"/>
                          </a:solidFill>
                          <a:effectLst/>
                          <a:latin typeface="+mn-lt"/>
                        </a:rPr>
                        <a:t>attendance at A&amp;E and to manage emotionally disregulated young people in the community or other non-A&amp;E settings.</a:t>
                      </a: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Evaluate </a:t>
                      </a:r>
                      <a:r>
                        <a:rPr lang="en-GB" sz="1100" b="1" i="0" u="none" strike="noStrike" dirty="0">
                          <a:solidFill>
                            <a:schemeClr val="tx1"/>
                          </a:solidFill>
                          <a:effectLst/>
                          <a:latin typeface="+mn-lt"/>
                        </a:rPr>
                        <a:t>CYP Sanctuary Service </a:t>
                      </a:r>
                      <a:r>
                        <a:rPr lang="en-GB" sz="1100" b="0" i="0" u="none" strike="noStrike" dirty="0">
                          <a:solidFill>
                            <a:schemeClr val="tx1"/>
                          </a:solidFill>
                          <a:effectLst/>
                          <a:latin typeface="+mn-lt"/>
                        </a:rPr>
                        <a:t>Pilot currently in operation, aimed to support YP</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presenting with immediate experiencing emotional disregulation and proactively supporting YP to develop the skills to self-regulate.</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447490741"/>
                  </a:ext>
                </a:extLst>
              </a:tr>
              <a:tr h="768872">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n-GB" sz="1100" b="0" dirty="0">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latin typeface="+mn-lt"/>
                        </a:rPr>
                        <a:t>Develop</a:t>
                      </a:r>
                      <a:r>
                        <a:rPr lang="en-GB" sz="1100" b="0" baseline="0" dirty="0">
                          <a:latin typeface="+mn-lt"/>
                        </a:rPr>
                        <a:t> </a:t>
                      </a:r>
                      <a:r>
                        <a:rPr lang="en-GB" sz="1100" b="1" dirty="0">
                          <a:latin typeface="+mn-lt"/>
                        </a:rPr>
                        <a:t>Complex Care Pathways for CYP </a:t>
                      </a:r>
                      <a:r>
                        <a:rPr lang="en-GB" sz="1100" b="0" dirty="0">
                          <a:latin typeface="+mn-lt"/>
                        </a:rPr>
                        <a:t>under CAMHS (including  out of area/in area LAC) [RPB]</a:t>
                      </a: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Collaborate</a:t>
                      </a:r>
                      <a:r>
                        <a:rPr lang="en-GB" sz="1100" b="0" i="0" u="none" strike="noStrike" baseline="0" dirty="0">
                          <a:solidFill>
                            <a:schemeClr val="tx1"/>
                          </a:solidFill>
                          <a:effectLst/>
                          <a:latin typeface="+mn-lt"/>
                        </a:rPr>
                        <a:t> with </a:t>
                      </a:r>
                      <a:r>
                        <a:rPr lang="en-GB" sz="1100" b="0" i="0" u="none" strike="noStrike" dirty="0">
                          <a:solidFill>
                            <a:schemeClr val="tx1"/>
                          </a:solidFill>
                          <a:effectLst/>
                          <a:latin typeface="+mn-lt"/>
                        </a:rPr>
                        <a:t>multi-agency professionals to establish appropriate management and support of YP with complex care pathways.</a:t>
                      </a: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Provide</a:t>
                      </a:r>
                      <a:r>
                        <a:rPr lang="en-GB" sz="1100" b="0" i="0" u="none" strike="noStrike" baseline="0" dirty="0">
                          <a:solidFill>
                            <a:schemeClr val="tx1"/>
                          </a:solidFill>
                          <a:effectLst/>
                          <a:latin typeface="+mn-lt"/>
                        </a:rPr>
                        <a:t> a</a:t>
                      </a:r>
                      <a:r>
                        <a:rPr lang="en-GB" sz="1100" b="0" i="0" u="none" strike="noStrike" dirty="0">
                          <a:solidFill>
                            <a:schemeClr val="tx1"/>
                          </a:solidFill>
                          <a:effectLst/>
                          <a:latin typeface="+mn-lt"/>
                        </a:rPr>
                        <a:t>ppropriate documentation and working agreements to support pathway identification/ embedding &amp; communication across organisations.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428833107"/>
                  </a:ext>
                </a:extLst>
              </a:tr>
              <a:tr h="460922">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n-GB" sz="1100" b="0" dirty="0">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latin typeface="+mn-lt"/>
                        </a:rPr>
                        <a:t>Continue consolidation and transfer of </a:t>
                      </a:r>
                      <a:r>
                        <a:rPr lang="en-GB" sz="1100" b="1" dirty="0">
                          <a:latin typeface="+mn-lt"/>
                        </a:rPr>
                        <a:t>Community CAMHS team </a:t>
                      </a:r>
                      <a:r>
                        <a:rPr lang="en-GB" sz="1100" b="0" dirty="0">
                          <a:latin typeface="+mn-lt"/>
                        </a:rPr>
                        <a:t>and services,</a:t>
                      </a:r>
                      <a:r>
                        <a:rPr lang="en-GB" sz="1100" b="0" baseline="0" dirty="0">
                          <a:latin typeface="+mn-lt"/>
                        </a:rPr>
                        <a:t> </a:t>
                      </a:r>
                      <a:r>
                        <a:rPr lang="en-GB" sz="1100" b="0" dirty="0">
                          <a:latin typeface="+mn-lt"/>
                        </a:rPr>
                        <a:t>reviewing impact of transfer:</a:t>
                      </a: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Align CAMHS workforce model and capacity to</a:t>
                      </a:r>
                      <a:r>
                        <a:rPr lang="en-GB" sz="1100" b="0" i="0" u="none" strike="noStrike" baseline="0" dirty="0">
                          <a:solidFill>
                            <a:schemeClr val="tx1"/>
                          </a:solidFill>
                          <a:effectLst/>
                          <a:latin typeface="+mn-lt"/>
                        </a:rPr>
                        <a:t> demand </a:t>
                      </a:r>
                      <a:r>
                        <a:rPr lang="en-GB" sz="1100" b="0" i="0" u="none" strike="noStrike" dirty="0">
                          <a:solidFill>
                            <a:schemeClr val="tx1"/>
                          </a:solidFill>
                          <a:effectLst/>
                          <a:latin typeface="+mn-lt"/>
                        </a:rPr>
                        <a:t>in a NEST/NYTH manner for high quality interventions and care which meet the MHM</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2376665992"/>
                  </a:ext>
                </a:extLst>
              </a:tr>
              <a:tr h="232530">
                <a:tc rowSpan="5">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rPr>
                        <a:t>Improve</a:t>
                      </a:r>
                      <a:r>
                        <a:rPr lang="en-GB" sz="1100" b="0" baseline="0" dirty="0">
                          <a:solidFill>
                            <a:schemeClr val="tx1"/>
                          </a:solidFill>
                          <a:latin typeface="+mn-lt"/>
                        </a:rPr>
                        <a:t> access to psychological therapies</a:t>
                      </a:r>
                      <a:endParaRPr lang="en-GB" sz="1100" b="0" dirty="0">
                        <a:solidFill>
                          <a:schemeClr val="tx1"/>
                        </a:solidFill>
                        <a:latin typeface="+mn-lt"/>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fontAlgn="ctr">
                        <a:buFont typeface="Arial" panose="020B0604020202020204" pitchFamily="34" charset="0"/>
                        <a:buNone/>
                      </a:pPr>
                      <a:r>
                        <a:rPr lang="en-GB" sz="1100" b="0" i="0" u="none" strike="noStrike" dirty="0">
                          <a:solidFill>
                            <a:schemeClr val="tx1"/>
                          </a:solidFill>
                          <a:effectLst/>
                          <a:latin typeface="+mn-lt"/>
                        </a:rPr>
                        <a:t>Pilot Due Diligence framework with RPB and if successful,</a:t>
                      </a:r>
                      <a:r>
                        <a:rPr lang="en-GB" sz="1100" b="0" i="0" u="none" strike="noStrike" baseline="0" dirty="0">
                          <a:solidFill>
                            <a:schemeClr val="tx1"/>
                          </a:solidFill>
                          <a:effectLst/>
                          <a:latin typeface="+mn-lt"/>
                        </a:rPr>
                        <a:t> work</a:t>
                      </a:r>
                      <a:r>
                        <a:rPr lang="en-GB" sz="1100" b="0" i="0" u="none" strike="noStrike" dirty="0">
                          <a:solidFill>
                            <a:schemeClr val="tx1"/>
                          </a:solidFill>
                          <a:effectLst/>
                          <a:latin typeface="+mn-lt"/>
                        </a:rPr>
                        <a:t> with APB and other commissioning parties for psychological therapy [RPB]</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899219501"/>
                  </a:ext>
                </a:extLst>
              </a:tr>
              <a:tr h="365046">
                <a:tc vMerge="1">
                  <a:txBody>
                    <a:bodyPr/>
                    <a:lstStyle/>
                    <a:p>
                      <a:endParaRPr lang="en-GB"/>
                    </a:p>
                  </a:txBody>
                  <a:tcPr/>
                </a:tc>
                <a:tc vMerge="1">
                  <a:txBody>
                    <a:bodyPr/>
                    <a:lstStyle/>
                    <a:p>
                      <a:endParaRPr lang="en-GB"/>
                    </a:p>
                  </a:txBody>
                  <a:tcPr/>
                </a:tc>
                <a:tc>
                  <a:txBody>
                    <a:bodyPr/>
                    <a:lstStyle/>
                    <a:p>
                      <a:pPr algn="l" fontAlgn="ctr"/>
                      <a:r>
                        <a:rPr lang="en-GB" sz="1100" b="0" i="0" u="none" strike="noStrike" dirty="0">
                          <a:solidFill>
                            <a:schemeClr val="tx1"/>
                          </a:solidFill>
                          <a:effectLst/>
                          <a:latin typeface="+mn-lt"/>
                        </a:rPr>
                        <a:t>Establish engagement plan with</a:t>
                      </a:r>
                      <a:r>
                        <a:rPr lang="en-GB" sz="1100" b="0" i="0" u="none" strike="noStrike" baseline="0" dirty="0">
                          <a:solidFill>
                            <a:schemeClr val="tx1"/>
                          </a:solidFill>
                          <a:effectLst/>
                          <a:latin typeface="+mn-lt"/>
                        </a:rPr>
                        <a:t> Patient Experience </a:t>
                      </a:r>
                      <a:r>
                        <a:rPr lang="en-GB" sz="1100" b="0" i="0" u="none" strike="noStrike" dirty="0">
                          <a:solidFill>
                            <a:schemeClr val="tx1"/>
                          </a:solidFill>
                          <a:effectLst/>
                          <a:latin typeface="+mn-lt"/>
                        </a:rPr>
                        <a:t>to coordinate feedback, </a:t>
                      </a:r>
                      <a:r>
                        <a:rPr lang="en-GB" sz="1100" b="0" i="0" u="none" strike="noStrike" baseline="0" dirty="0">
                          <a:solidFill>
                            <a:schemeClr val="tx1"/>
                          </a:solidFill>
                          <a:effectLst/>
                          <a:latin typeface="+mn-lt"/>
                        </a:rPr>
                        <a:t>s</a:t>
                      </a:r>
                      <a:r>
                        <a:rPr lang="en-GB" sz="1100" b="0" i="0" u="none" strike="noStrike" dirty="0">
                          <a:solidFill>
                            <a:schemeClr val="tx1"/>
                          </a:solidFill>
                          <a:effectLst/>
                          <a:latin typeface="+mn-lt"/>
                        </a:rPr>
                        <a:t>trengthening the person/family's voice in</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psychological care provision</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64674431"/>
                  </a:ext>
                </a:extLst>
              </a:tr>
              <a:tr h="100780">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highlight>
                          <a:srgbClr val="00FFFF"/>
                        </a:highlight>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GB" sz="1100" b="0" i="0" u="none" strike="noStrike" dirty="0">
                          <a:solidFill>
                            <a:schemeClr val="tx1"/>
                          </a:solidFill>
                          <a:effectLst/>
                          <a:latin typeface="+mn-lt"/>
                        </a:rPr>
                        <a:t>Deploy resource to meet WG waiting targets for psychological therapies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929228767"/>
                  </a:ext>
                </a:extLst>
              </a:tr>
              <a:tr h="203242">
                <a:tc vMerge="1">
                  <a:txBody>
                    <a:bodyPr/>
                    <a:lstStyle/>
                    <a:p>
                      <a:endParaRPr lang="en-GB"/>
                    </a:p>
                  </a:txBody>
                  <a:tcPr/>
                </a:tc>
                <a:tc vMerge="1">
                  <a:txBody>
                    <a:bodyPr/>
                    <a:lstStyle/>
                    <a:p>
                      <a:endParaRPr lang="en-GB"/>
                    </a:p>
                  </a:txBody>
                  <a:tcPr/>
                </a:tc>
                <a:tc>
                  <a:txBody>
                    <a:bodyPr/>
                    <a:lstStyle/>
                    <a:p>
                      <a:pPr algn="l" fontAlgn="ctr"/>
                      <a:r>
                        <a:rPr lang="en-GB" sz="1100" b="0" i="0" u="none" strike="noStrike" dirty="0">
                          <a:solidFill>
                            <a:schemeClr val="tx1"/>
                          </a:solidFill>
                          <a:effectLst/>
                          <a:latin typeface="+mn-lt"/>
                        </a:rPr>
                        <a:t>Review existing DBT provision and scope need for additionality</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2656719468"/>
                  </a:ext>
                </a:extLst>
              </a:tr>
              <a:tr h="272621">
                <a:tc vMerge="1">
                  <a:txBody>
                    <a:bodyPr/>
                    <a:lstStyle/>
                    <a:p>
                      <a:endParaRPr lang="en-GB"/>
                    </a:p>
                  </a:txBody>
                  <a:tcPr/>
                </a:tc>
                <a:tc vMerge="1">
                  <a:txBody>
                    <a:bodyPr/>
                    <a:lstStyle/>
                    <a:p>
                      <a:endParaRPr lang="en-GB"/>
                    </a:p>
                  </a:txBody>
                  <a:tcPr/>
                </a:tc>
                <a:tc>
                  <a:txBody>
                    <a:bodyPr/>
                    <a:lstStyle/>
                    <a:p>
                      <a:pPr algn="l" fontAlgn="ctr"/>
                      <a:r>
                        <a:rPr lang="en-GB" sz="1100" b="0" i="0" u="none" strike="noStrike" dirty="0">
                          <a:solidFill>
                            <a:schemeClr val="tx1"/>
                          </a:solidFill>
                          <a:effectLst/>
                          <a:latin typeface="+mn-lt"/>
                        </a:rPr>
                        <a:t>Review existing workforce across SBUHB, including governance and professional leadership</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1667440560"/>
                  </a:ext>
                </a:extLst>
              </a:tr>
              <a:tr h="275958">
                <a:tc rowSpan="2">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rPr>
                        <a:t>Delivering local and integrated care</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b="0" i="0" u="none" strike="noStrike" dirty="0">
                          <a:solidFill>
                            <a:schemeClr val="tx1"/>
                          </a:solidFill>
                          <a:effectLst/>
                          <a:latin typeface="+mn-lt"/>
                          <a:cs typeface="Arial" panose="020B0604020202020204" pitchFamily="34" charset="0"/>
                        </a:rPr>
                        <a:t>Identify and develop action plan for </a:t>
                      </a:r>
                      <a:r>
                        <a:rPr lang="en-GB" sz="1100" b="1" i="0" u="none" strike="noStrike" dirty="0">
                          <a:solidFill>
                            <a:schemeClr val="tx1"/>
                          </a:solidFill>
                          <a:effectLst/>
                          <a:latin typeface="+mn-lt"/>
                          <a:cs typeface="Arial" panose="020B0604020202020204" pitchFamily="34" charset="0"/>
                        </a:rPr>
                        <a:t>Digital priorities</a:t>
                      </a:r>
                      <a:r>
                        <a:rPr lang="en-GB" sz="1100" b="1" i="0" u="none" strike="noStrike" baseline="0" dirty="0">
                          <a:solidFill>
                            <a:schemeClr val="tx1"/>
                          </a:solidFill>
                          <a:effectLst/>
                          <a:latin typeface="+mn-lt"/>
                          <a:cs typeface="Arial" panose="020B0604020202020204" pitchFamily="34" charset="0"/>
                        </a:rPr>
                        <a:t> </a:t>
                      </a:r>
                      <a:r>
                        <a:rPr lang="en-GB" sz="1100" b="0" i="0" u="none" strike="noStrike" baseline="0" dirty="0">
                          <a:solidFill>
                            <a:schemeClr val="tx1"/>
                          </a:solidFill>
                          <a:effectLst/>
                          <a:latin typeface="+mn-lt"/>
                          <a:cs typeface="Arial" panose="020B0604020202020204" pitchFamily="34" charset="0"/>
                        </a:rPr>
                        <a:t>for mental health services</a:t>
                      </a:r>
                      <a:endParaRPr lang="en-GB" sz="1100" b="0" dirty="0">
                        <a:solidFill>
                          <a:schemeClr val="tx1"/>
                        </a:solidFill>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570022180"/>
                  </a:ext>
                </a:extLst>
              </a:tr>
              <a:tr h="225121">
                <a:tc vMerge="1">
                  <a:txBody>
                    <a:bodyPr/>
                    <a:lstStyle/>
                    <a:p>
                      <a:endParaRPr lang="en-GB"/>
                    </a:p>
                  </a:txBody>
                  <a:tcPr/>
                </a:tc>
                <a:tc vMerge="1">
                  <a:txBody>
                    <a:bodyPr/>
                    <a:lstStyle/>
                    <a:p>
                      <a:endParaRPr lang="en-GB"/>
                    </a:p>
                  </a:txBody>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mn-lt"/>
                          <a:cs typeface="Arial" panose="020B0604020202020204" pitchFamily="34" charset="0"/>
                        </a:rPr>
                        <a:t>Continue</a:t>
                      </a:r>
                      <a:r>
                        <a:rPr lang="en-GB" sz="1100" b="0" i="0" u="none" strike="noStrike" baseline="0" dirty="0">
                          <a:solidFill>
                            <a:srgbClr val="000000"/>
                          </a:solidFill>
                          <a:effectLst/>
                          <a:latin typeface="+mn-lt"/>
                          <a:cs typeface="Arial" panose="020B0604020202020204" pitchFamily="34" charset="0"/>
                        </a:rPr>
                        <a:t> collaboration and coproduction with </a:t>
                      </a:r>
                      <a:r>
                        <a:rPr lang="en-GB" sz="1100" b="1" i="0" u="none" strike="noStrike" dirty="0">
                          <a:solidFill>
                            <a:srgbClr val="000000"/>
                          </a:solidFill>
                          <a:effectLst/>
                          <a:latin typeface="+mn-lt"/>
                          <a:cs typeface="Arial" panose="020B0604020202020204" pitchFamily="34" charset="0"/>
                        </a:rPr>
                        <a:t>West Glamorgan Regional</a:t>
                      </a:r>
                      <a:r>
                        <a:rPr lang="en-GB" sz="1100" b="1" i="0" u="none" strike="noStrike" baseline="0" dirty="0">
                          <a:solidFill>
                            <a:srgbClr val="000000"/>
                          </a:solidFill>
                          <a:effectLst/>
                          <a:latin typeface="+mn-lt"/>
                          <a:cs typeface="Arial" panose="020B0604020202020204" pitchFamily="34" charset="0"/>
                        </a:rPr>
                        <a:t> </a:t>
                      </a:r>
                      <a:r>
                        <a:rPr lang="en-GB" sz="1100" b="1" i="0" u="none" strike="noStrike" dirty="0">
                          <a:solidFill>
                            <a:srgbClr val="000000"/>
                          </a:solidFill>
                          <a:effectLst/>
                          <a:latin typeface="+mn-lt"/>
                          <a:cs typeface="Arial" panose="020B0604020202020204" pitchFamily="34" charset="0"/>
                        </a:rPr>
                        <a:t>Partnership [</a:t>
                      </a:r>
                      <a:r>
                        <a:rPr lang="en-GB" sz="1100" b="0" i="0" u="none" strike="noStrike" dirty="0">
                          <a:solidFill>
                            <a:srgbClr val="000000"/>
                          </a:solidFill>
                          <a:effectLst/>
                          <a:latin typeface="+mn-lt"/>
                          <a:cs typeface="Arial" panose="020B0604020202020204" pitchFamily="34" charset="0"/>
                        </a:rPr>
                        <a:t>RPB]</a:t>
                      </a:r>
                      <a:endParaRPr lang="en-GB" sz="1100" b="0" i="0" u="none" strike="noStrike" dirty="0">
                        <a:solidFill>
                          <a:schemeClr val="tx1"/>
                        </a:solidFill>
                        <a:effectLst/>
                        <a:latin typeface="+mn-lt"/>
                        <a:cs typeface="Arial" panose="020B060402020202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4008411522"/>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a:xfrm>
            <a:off x="9280388" y="6501292"/>
            <a:ext cx="2743200" cy="365125"/>
          </a:xfrm>
        </p:spPr>
        <p:txBody>
          <a:bodyPr/>
          <a:lstStyle/>
          <a:p>
            <a:fld id="{2FC4BBEA-D2AF-4620-ADEB-12EADF4A9185}" type="slidenum">
              <a:rPr lang="en-GB" smtClean="0">
                <a:solidFill>
                  <a:schemeClr val="bg1">
                    <a:lumMod val="75000"/>
                  </a:schemeClr>
                </a:solidFill>
              </a:rPr>
              <a:t>38</a:t>
            </a:fld>
            <a:endParaRPr lang="en-GB" dirty="0">
              <a:solidFill>
                <a:schemeClr val="bg1">
                  <a:lumMod val="75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301470502"/>
              </p:ext>
            </p:extLst>
          </p:nvPr>
        </p:nvGraphicFramePr>
        <p:xfrm>
          <a:off x="133030" y="5106468"/>
          <a:ext cx="11773091" cy="1439400"/>
        </p:xfrm>
        <a:graphic>
          <a:graphicData uri="http://schemas.openxmlformats.org/drawingml/2006/table">
            <a:tbl>
              <a:tblPr firstRow="1" bandRow="1">
                <a:tableStyleId>{3B4B98B0-60AC-42C2-AFA5-B58CD77FA1E5}</a:tableStyleId>
              </a:tblPr>
              <a:tblGrid>
                <a:gridCol w="3827181">
                  <a:extLst>
                    <a:ext uri="{9D8B030D-6E8A-4147-A177-3AD203B41FA5}">
                      <a16:colId xmlns:a16="http://schemas.microsoft.com/office/drawing/2014/main" val="3823515313"/>
                    </a:ext>
                  </a:extLst>
                </a:gridCol>
                <a:gridCol w="7945910">
                  <a:extLst>
                    <a:ext uri="{9D8B030D-6E8A-4147-A177-3AD203B41FA5}">
                      <a16:colId xmlns:a16="http://schemas.microsoft.com/office/drawing/2014/main" val="1309061772"/>
                    </a:ext>
                  </a:extLst>
                </a:gridCol>
              </a:tblGrid>
              <a:tr h="153029">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800" b="1" dirty="0">
                          <a:solidFill>
                            <a:schemeClr val="tx1"/>
                          </a:solidFill>
                          <a:latin typeface="+mn-lt"/>
                        </a:rPr>
                        <a:t>Year 1 Planning:</a:t>
                      </a:r>
                      <a:r>
                        <a:rPr lang="en-GB" sz="800" b="1" baseline="0" dirty="0">
                          <a:solidFill>
                            <a:schemeClr val="tx1"/>
                          </a:solidFill>
                          <a:latin typeface="+mn-lt"/>
                        </a:rPr>
                        <a:t> Goal</a:t>
                      </a:r>
                      <a:endParaRPr lang="en-GB" sz="800" b="1" dirty="0">
                        <a:solidFill>
                          <a:schemeClr val="tx1"/>
                        </a:solidFill>
                        <a:latin typeface="+mn-lt"/>
                      </a:endParaRP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800" b="1" dirty="0">
                          <a:solidFill>
                            <a:schemeClr val="tx1"/>
                          </a:solidFill>
                          <a:latin typeface="+mn-lt"/>
                        </a:rPr>
                        <a:t>Year 1 Planning:</a:t>
                      </a:r>
                      <a:r>
                        <a:rPr lang="en-GB" sz="800" b="1" baseline="0" dirty="0">
                          <a:solidFill>
                            <a:schemeClr val="tx1"/>
                          </a:solidFill>
                          <a:latin typeface="+mn-lt"/>
                        </a:rPr>
                        <a:t> Method</a:t>
                      </a:r>
                      <a:endParaRPr lang="en-GB" sz="800" b="1" dirty="0">
                        <a:solidFill>
                          <a:schemeClr val="tx1"/>
                        </a:solidFill>
                        <a:latin typeface="+mn-lt"/>
                      </a:endParaRP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832178019"/>
                  </a:ext>
                </a:extLst>
              </a:tr>
              <a:tr h="359782">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Centralise</a:t>
                      </a:r>
                      <a:r>
                        <a:rPr lang="en-GB" sz="1100" b="0" baseline="0" dirty="0">
                          <a:solidFill>
                            <a:schemeClr val="tx1"/>
                          </a:solidFill>
                          <a:latin typeface="+mn-lt"/>
                        </a:rPr>
                        <a:t> Adult MH </a:t>
                      </a:r>
                      <a:r>
                        <a:rPr lang="en-GB" sz="1100" b="0" dirty="0">
                          <a:solidFill>
                            <a:schemeClr val="tx1"/>
                          </a:solidFill>
                          <a:latin typeface="+mn-lt"/>
                        </a:rPr>
                        <a:t>inpatient model of service within a purposed built environment, meeting the needs of the patient population</a:t>
                      </a: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indent="0">
                        <a:lnSpc>
                          <a:spcPct val="100000"/>
                        </a:lnSpc>
                        <a:buFont typeface="Wingdings" panose="05000000000000000000" pitchFamily="2" charset="2"/>
                        <a:buNone/>
                      </a:pPr>
                      <a:r>
                        <a:rPr lang="en-GB" sz="1100" b="0" dirty="0">
                          <a:solidFill>
                            <a:schemeClr val="tx1"/>
                          </a:solidFill>
                          <a:latin typeface="+mn-lt"/>
                        </a:rPr>
                        <a:t>Following approval of the SOC by WG, develop and submit the outline business case for the scheme.</a:t>
                      </a:r>
                      <a:r>
                        <a:rPr lang="en-GB" sz="1100" b="0" dirty="0">
                          <a:solidFill>
                            <a:srgbClr val="0099CC"/>
                          </a:solidFill>
                          <a:latin typeface="+mn-lt"/>
                        </a:rPr>
                        <a:t> (Subject</a:t>
                      </a:r>
                      <a:r>
                        <a:rPr lang="en-GB" sz="1100" b="0" baseline="0" dirty="0">
                          <a:solidFill>
                            <a:srgbClr val="0099CC"/>
                          </a:solidFill>
                          <a:latin typeface="+mn-lt"/>
                        </a:rPr>
                        <a:t> to Major Capital Prioritisation)</a:t>
                      </a:r>
                      <a:endParaRPr lang="en-GB" sz="1100" b="0" dirty="0">
                        <a:solidFill>
                          <a:srgbClr val="0099CC"/>
                        </a:solidFill>
                        <a:latin typeface="+mn-lt"/>
                      </a:endParaRP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164421417"/>
                  </a:ext>
                </a:extLst>
              </a:tr>
              <a:tr h="684679">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100" b="0" dirty="0">
                          <a:solidFill>
                            <a:schemeClr val="tx1"/>
                          </a:solidFill>
                          <a:latin typeface="+mn-lt"/>
                        </a:rPr>
                        <a:t>Modernise Acute Adult Inpatient Rehabilitation Pathways</a:t>
                      </a:r>
                      <a:endParaRPr lang="en-GB" sz="1100" b="0" dirty="0">
                        <a:solidFill>
                          <a:schemeClr val="tx1"/>
                        </a:solidFill>
                        <a:latin typeface="+mn-lt"/>
                      </a:endParaRP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171450" indent="-171450">
                        <a:lnSpc>
                          <a:spcPct val="100000"/>
                        </a:lnSpc>
                        <a:buFont typeface="Arial" panose="020B0604020202020204" pitchFamily="34" charset="0"/>
                        <a:buChar char="•"/>
                      </a:pPr>
                      <a:r>
                        <a:rPr lang="en-GB" sz="1100" b="0" dirty="0">
                          <a:solidFill>
                            <a:schemeClr val="tx1"/>
                          </a:solidFill>
                          <a:latin typeface="+mn-lt"/>
                        </a:rPr>
                        <a:t>Develop MH Inpatient rehabilitation services.  </a:t>
                      </a:r>
                    </a:p>
                    <a:p>
                      <a:pPr marL="171450" indent="-171450">
                        <a:lnSpc>
                          <a:spcPct val="100000"/>
                        </a:lnSpc>
                        <a:buFont typeface="Arial" panose="020B0604020202020204" pitchFamily="34" charset="0"/>
                        <a:buChar char="•"/>
                      </a:pPr>
                      <a:r>
                        <a:rPr lang="en-GB" sz="1100" b="0" dirty="0">
                          <a:solidFill>
                            <a:schemeClr val="tx1"/>
                          </a:solidFill>
                          <a:latin typeface="+mn-lt"/>
                        </a:rPr>
                        <a:t>Develop equitable local female MH rehabilitation services, by assessing the demand for local female rehabilitation services. Exploring extension of existing services to include females. </a:t>
                      </a:r>
                    </a:p>
                    <a:p>
                      <a:pPr marL="171450" indent="-171450">
                        <a:lnSpc>
                          <a:spcPct val="100000"/>
                        </a:lnSpc>
                        <a:buFont typeface="Arial" panose="020B0604020202020204" pitchFamily="34" charset="0"/>
                        <a:buChar char="•"/>
                      </a:pPr>
                      <a:r>
                        <a:rPr lang="en-GB" sz="1100" b="0" dirty="0">
                          <a:solidFill>
                            <a:schemeClr val="tx1"/>
                          </a:solidFill>
                          <a:latin typeface="+mn-lt"/>
                        </a:rPr>
                        <a:t>Review the designated bed pool to explore how we may provide inpatient rehabilitation. </a:t>
                      </a: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467798792"/>
                  </a:ext>
                </a:extLst>
              </a:tr>
              <a:tr h="197334">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Redesign</a:t>
                      </a:r>
                      <a:r>
                        <a:rPr lang="en-GB" sz="1100" b="0" baseline="0" dirty="0">
                          <a:solidFill>
                            <a:schemeClr val="tx1"/>
                          </a:solidFill>
                          <a:latin typeface="+mn-lt"/>
                        </a:rPr>
                        <a:t> </a:t>
                      </a:r>
                      <a:r>
                        <a:rPr lang="en-GB" sz="1100" b="0" dirty="0">
                          <a:solidFill>
                            <a:schemeClr val="tx1"/>
                          </a:solidFill>
                          <a:latin typeface="+mn-lt"/>
                        </a:rPr>
                        <a:t>Older Peoples Mental Health Inpatient Services</a:t>
                      </a: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indent="0">
                        <a:lnSpc>
                          <a:spcPct val="100000"/>
                        </a:lnSpc>
                        <a:buFont typeface="Wingdings" panose="05000000000000000000" pitchFamily="2" charset="2"/>
                        <a:buNone/>
                      </a:pPr>
                      <a:r>
                        <a:rPr lang="en-GB" sz="1100" b="0" dirty="0">
                          <a:solidFill>
                            <a:schemeClr val="tx1"/>
                          </a:solidFill>
                          <a:latin typeface="+mn-lt"/>
                        </a:rPr>
                        <a:t>Renovate suite 4 (Tonna)</a:t>
                      </a:r>
                      <a:r>
                        <a:rPr lang="en-GB" sz="1100" b="0" baseline="0" dirty="0">
                          <a:solidFill>
                            <a:schemeClr val="tx1"/>
                          </a:solidFill>
                          <a:latin typeface="+mn-lt"/>
                        </a:rPr>
                        <a:t> </a:t>
                      </a:r>
                      <a:r>
                        <a:rPr lang="en-GB" sz="1100" b="0" baseline="0" dirty="0">
                          <a:solidFill>
                            <a:srgbClr val="0099CC"/>
                          </a:solidFill>
                          <a:latin typeface="+mn-lt"/>
                        </a:rPr>
                        <a:t>(</a:t>
                      </a:r>
                      <a:r>
                        <a:rPr lang="en-GB" sz="1100" b="0" dirty="0">
                          <a:solidFill>
                            <a:srgbClr val="0099CC"/>
                          </a:solidFill>
                          <a:latin typeface="+mn-lt"/>
                        </a:rPr>
                        <a:t>Subject</a:t>
                      </a:r>
                      <a:r>
                        <a:rPr lang="en-GB" sz="1100" b="0" baseline="0" dirty="0">
                          <a:solidFill>
                            <a:srgbClr val="0099CC"/>
                          </a:solidFill>
                          <a:latin typeface="+mn-lt"/>
                        </a:rPr>
                        <a:t> to Major Capital Prioritisation)</a:t>
                      </a:r>
                      <a:endParaRPr lang="en-GB" sz="1100" b="0" dirty="0">
                        <a:solidFill>
                          <a:srgbClr val="0099CC"/>
                        </a:solidFill>
                        <a:latin typeface="+mn-lt"/>
                      </a:endParaRPr>
                    </a:p>
                  </a:txBody>
                  <a:tcPr marL="36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52806049"/>
                  </a:ext>
                </a:extLst>
              </a:tr>
            </a:tbl>
          </a:graphicData>
        </a:graphic>
      </p:graphicFrame>
      <p:sp>
        <p:nvSpPr>
          <p:cNvPr id="8" name="Rectangle 7"/>
          <p:cNvSpPr/>
          <p:nvPr/>
        </p:nvSpPr>
        <p:spPr>
          <a:xfrm>
            <a:off x="133031" y="4876447"/>
            <a:ext cx="1535192" cy="261610"/>
          </a:xfrm>
          <a:prstGeom prst="rect">
            <a:avLst/>
          </a:prstGeom>
        </p:spPr>
        <p:txBody>
          <a:bodyPr wrap="square">
            <a:spAutoFit/>
          </a:bodyPr>
          <a:lstStyle/>
          <a:p>
            <a:pPr lvl="0" algn="just">
              <a:defRPr/>
            </a:pPr>
            <a:r>
              <a:rPr lang="en-GB" sz="1100" b="1" dirty="0">
                <a:solidFill>
                  <a:srgbClr val="1F355E"/>
                </a:solidFill>
                <a:latin typeface="Arial Black" panose="020B0A04020102020204" pitchFamily="34" charset="0"/>
                <a:cs typeface="Arial" panose="020B0604020202020204" pitchFamily="34" charset="0"/>
              </a:rPr>
              <a:t>2025/26 -26/27</a:t>
            </a:r>
          </a:p>
        </p:txBody>
      </p:sp>
    </p:spTree>
    <p:extLst>
      <p:ext uri="{BB962C8B-B14F-4D97-AF65-F5344CB8AC3E}">
        <p14:creationId xmlns:p14="http://schemas.microsoft.com/office/powerpoint/2010/main" val="17198975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90000"/>
            <a:ext cx="98701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Learning Disabilities  Vision and System Indicators</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7" name="Content Placeholder 15">
            <a:extLst>
              <a:ext uri="{FF2B5EF4-FFF2-40B4-BE49-F238E27FC236}">
                <a16:creationId xmlns:a16="http://schemas.microsoft.com/office/drawing/2014/main" id="{664B4962-0CA6-605B-CF6F-5D3DB757AD52}"/>
              </a:ext>
            </a:extLst>
          </p:cNvPr>
          <p:cNvSpPr txBox="1">
            <a:spLocks/>
          </p:cNvSpPr>
          <p:nvPr/>
        </p:nvSpPr>
        <p:spPr>
          <a:xfrm>
            <a:off x="6354686" y="973535"/>
            <a:ext cx="5592826" cy="2533357"/>
          </a:xfrm>
          <a:prstGeom prst="rect">
            <a:avLst/>
          </a:prstGeom>
          <a:solidFill>
            <a:schemeClr val="bg1"/>
          </a:solidFill>
          <a:ln>
            <a:solidFill>
              <a:schemeClr val="bg1"/>
            </a:solidFill>
          </a:ln>
        </p:spPr>
        <p:txBody>
          <a:bodyPr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Our aim is to modernise learning disability services across Swansea Bay through implementing and embedding a Regional Learning Disabilities Strategy. We will work to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reduce the health inequalities faced by people with learning disabilities by:</a:t>
            </a:r>
          </a:p>
          <a:p>
            <a:pPr marL="22860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Working with mainstream healthcare services to support them to make reasonable adjustments in order to improve access to services for all people with a learning disability.</a:t>
            </a:r>
          </a:p>
          <a:p>
            <a:pPr marL="22860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Supporting service users directly to ensure they access the healthcare services they require where reasonable adjustments made by mainstream health services are insufficient.</a:t>
            </a:r>
          </a:p>
          <a:p>
            <a:pPr marL="22860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Undertaking assessments and preparing care and positive behaviour support plans for the commissioning and monitoring of packages of care funded either jointly or solely by the NHS to meet a person’s learning disability needs.</a:t>
            </a:r>
          </a:p>
          <a:p>
            <a:pPr marL="22860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Ensuring that service users who require out-of-area placements are actively supported and monitored, and, repatriated closer to home as soon as is appropriate.</a:t>
            </a:r>
          </a:p>
          <a:p>
            <a:pPr marL="22860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Providing short term acute inpatient care for people with a learning disability with co morbid severe mental illness and challenging behaviour due to vulnerability and learning disability specific needs as well as providing specialist rehabilitation services as part of a pathway to community support for people with the most complex challenging behaviour, health issues and forensic needs.</a:t>
            </a:r>
            <a:endParaRPr kumimoji="0" lang="en-GB" sz="1200" b="1" i="0" u="none" strike="noStrike" kern="1200" cap="none" spc="0" normalizeH="0" baseline="0" noProof="0" dirty="0">
              <a:ln>
                <a:noFill/>
              </a:ln>
              <a:solidFill>
                <a:srgbClr val="1F355E"/>
              </a:solidFill>
              <a:effectLst/>
              <a:uLnTx/>
              <a:uFillTx/>
              <a:latin typeface="Calibri" panose="020F0502020204030204"/>
              <a:ea typeface="+mn-ea"/>
              <a:cs typeface="Arial" panose="020B0604020202020204" pitchFamily="34" charset="0"/>
            </a:endParaRPr>
          </a:p>
          <a:p>
            <a:pPr marL="0" marR="0" lvl="0" indent="0" algn="just" defTabSz="914400" rtl="0" eaLnBrk="1" fontAlgn="auto" latinLnBrk="0" hangingPunct="1">
              <a:lnSpc>
                <a:spcPct val="90000"/>
              </a:lnSpc>
              <a:spcBef>
                <a:spcPts val="1000"/>
              </a:spcBef>
              <a:spcAft>
                <a:spcPts val="600"/>
              </a:spcAft>
              <a:buClrTx/>
              <a:buSzTx/>
              <a:buFont typeface="Arial" panose="020B0604020202020204" pitchFamily="34" charset="0"/>
              <a:buNone/>
              <a:tabLst/>
              <a:defRPr/>
            </a:pPr>
            <a:r>
              <a:rPr kumimoji="0" lang="en-GB" sz="1100" b="1" i="0" u="none" strike="noStrike" kern="120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rPr>
              <a:t>System Indicators </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Progress against the priority areas to improve the lives of people with learning disabilities   (Qualitative report)</a:t>
            </a:r>
            <a:endParaRPr kumimoji="0" lang="en-GB"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rgbClr val="FF0000"/>
              </a:solidFill>
              <a:effectLst/>
              <a:uLnTx/>
              <a:uFillTx/>
              <a:latin typeface="Calibri" panose="020F0502020204030204"/>
              <a:ea typeface="Verdana"/>
              <a:cs typeface="Arial"/>
            </a:endParaRPr>
          </a:p>
        </p:txBody>
      </p:sp>
      <p:pic>
        <p:nvPicPr>
          <p:cNvPr id="18" name="Picture 17">
            <a:extLst>
              <a:ext uri="{FF2B5EF4-FFF2-40B4-BE49-F238E27FC236}">
                <a16:creationId xmlns:a16="http://schemas.microsoft.com/office/drawing/2014/main" id="{83AD402B-07B6-0547-E285-2477721D36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5" name="Slide Number Placeholder 4"/>
          <p:cNvSpPr>
            <a:spLocks noGrp="1"/>
          </p:cNvSpPr>
          <p:nvPr>
            <p:ph type="sldNum" sz="quarter" idx="12"/>
          </p:nvPr>
        </p:nvSpPr>
        <p:spPr>
          <a:xfrm>
            <a:off x="8972107" y="6402875"/>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grpSp>
        <p:nvGrpSpPr>
          <p:cNvPr id="19" name="Group 18"/>
          <p:cNvGrpSpPr/>
          <p:nvPr/>
        </p:nvGrpSpPr>
        <p:grpSpPr>
          <a:xfrm>
            <a:off x="197320" y="852829"/>
            <a:ext cx="6005543" cy="5338611"/>
            <a:chOff x="5864992" y="1338542"/>
            <a:chExt cx="6005543" cy="5338611"/>
          </a:xfrm>
        </p:grpSpPr>
        <p:grpSp>
          <p:nvGrpSpPr>
            <p:cNvPr id="20" name="Group 19"/>
            <p:cNvGrpSpPr/>
            <p:nvPr/>
          </p:nvGrpSpPr>
          <p:grpSpPr>
            <a:xfrm>
              <a:off x="8055839" y="1338542"/>
              <a:ext cx="3790093" cy="5315102"/>
              <a:chOff x="8055839" y="1338542"/>
              <a:chExt cx="3790093" cy="5315102"/>
            </a:xfrm>
          </p:grpSpPr>
          <p:sp>
            <p:nvSpPr>
              <p:cNvPr id="53" name="Rectangle 52"/>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Rectangle 53"/>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Rectangle 54"/>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ectangle 55"/>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Rectangle 56"/>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Rectangle 57"/>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p:cNvGrpSpPr/>
            <p:nvPr/>
          </p:nvGrpSpPr>
          <p:grpSpPr>
            <a:xfrm>
              <a:off x="5913664" y="1338542"/>
              <a:ext cx="2511906" cy="5307705"/>
              <a:chOff x="5913664" y="1338542"/>
              <a:chExt cx="2511906" cy="5307705"/>
            </a:xfrm>
          </p:grpSpPr>
          <p:sp>
            <p:nvSpPr>
              <p:cNvPr id="46" name="Freeform 45"/>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Freeform 46"/>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Freeform 47"/>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Freeform 48"/>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Freeform 49"/>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Freeform 50"/>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Freeform 51"/>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3" name="Rectangle 32"/>
            <p:cNvSpPr/>
            <p:nvPr/>
          </p:nvSpPr>
          <p:spPr>
            <a:xfrm>
              <a:off x="7016833" y="6143534"/>
              <a:ext cx="1410964"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PERSON CENTERED</a:t>
              </a:r>
            </a:p>
          </p:txBody>
        </p:sp>
        <p:sp>
          <p:nvSpPr>
            <p:cNvPr id="34" name="Rectangle 33"/>
            <p:cNvSpPr/>
            <p:nvPr/>
          </p:nvSpPr>
          <p:spPr>
            <a:xfrm>
              <a:off x="7879413" y="3432660"/>
              <a:ext cx="495649"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SAFE</a:t>
              </a:r>
            </a:p>
          </p:txBody>
        </p:sp>
        <p:sp>
          <p:nvSpPr>
            <p:cNvPr id="35" name="Rectangle 34"/>
            <p:cNvSpPr/>
            <p:nvPr/>
          </p:nvSpPr>
          <p:spPr>
            <a:xfrm>
              <a:off x="8313493" y="3179784"/>
              <a:ext cx="3517200" cy="701731"/>
            </a:xfrm>
            <a:prstGeom prst="rect">
              <a:avLst/>
            </a:prstGeom>
          </p:spPr>
          <p:txBody>
            <a:bodyPr wrap="square">
              <a:spAutoFit/>
            </a:bodyPr>
            <a:lstStyle/>
            <a:p>
              <a:pPr marL="0" marR="0" lvl="0" indent="-6350" algn="just" defTabSz="1644650" rtl="0" eaLnBrk="1" fontAlgn="auto" latinLnBrk="0" hangingPunct="1">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People who need access to services are seen by the right person, in the right place, first time and appropriately triaged and risk assessed to prevent further harm. People access services in an environment that is fit for purpose. </a:t>
              </a:r>
            </a:p>
          </p:txBody>
        </p:sp>
        <p:sp>
          <p:nvSpPr>
            <p:cNvPr id="36" name="Rectangle 35"/>
            <p:cNvSpPr/>
            <p:nvPr/>
          </p:nvSpPr>
          <p:spPr>
            <a:xfrm>
              <a:off x="7786920" y="4339214"/>
              <a:ext cx="659155"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Arial" panose="020B0604020202020204" pitchFamily="34" charset="0"/>
                </a:rPr>
                <a:t>TIMELY</a:t>
              </a:r>
            </a:p>
          </p:txBody>
        </p:sp>
        <p:sp>
          <p:nvSpPr>
            <p:cNvPr id="37" name="Rectangle 36"/>
            <p:cNvSpPr/>
            <p:nvPr/>
          </p:nvSpPr>
          <p:spPr>
            <a:xfrm>
              <a:off x="8271067" y="4050817"/>
              <a:ext cx="3517200" cy="866969"/>
            </a:xfrm>
            <a:prstGeom prst="rect">
              <a:avLst/>
            </a:prstGeom>
          </p:spPr>
          <p:txBody>
            <a:bodyPr wrap="square">
              <a:spAutoFit/>
            </a:bodyPr>
            <a:lstStyle/>
            <a:p>
              <a:pPr marL="0" marR="0" lvl="0" indent="0" algn="just" defTabSz="1644650" rtl="0" eaLnBrk="1" fontAlgn="auto" latinLnBrk="0" hangingPunct="1">
                <a:lnSpc>
                  <a:spcPts val="1000"/>
                </a:lnSpc>
                <a:spcBef>
                  <a:spcPct val="0"/>
                </a:spcBef>
                <a:spcAft>
                  <a:spcPct val="350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People can access and receive appropriate treatment or intervention in line with national standards. People receive the appropriate care, treatment and interventions at the right time to support their health &amp; wellbeing and their movement through system is managed in timely way to reduce waiting times and deliver timely discharges. </a:t>
              </a:r>
              <a:endParaRPr kumimoji="0" lang="en-GB" sz="1100" b="0" i="0" u="none" strike="noStrike" kern="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38" name="Rectangle 37"/>
            <p:cNvSpPr/>
            <p:nvPr/>
          </p:nvSpPr>
          <p:spPr>
            <a:xfrm>
              <a:off x="7547509" y="5243066"/>
              <a:ext cx="843500"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EFFECTIVE</a:t>
              </a:r>
            </a:p>
          </p:txBody>
        </p:sp>
        <p:sp>
          <p:nvSpPr>
            <p:cNvPr id="39" name="Rectangle 38"/>
            <p:cNvSpPr/>
            <p:nvPr/>
          </p:nvSpPr>
          <p:spPr>
            <a:xfrm>
              <a:off x="8328732" y="4920742"/>
              <a:ext cx="3517200" cy="866969"/>
            </a:xfrm>
            <a:prstGeom prst="rect">
              <a:avLst/>
            </a:prstGeom>
          </p:spPr>
          <p:txBody>
            <a:bodyPr wrap="square">
              <a:spAutoFit/>
            </a:bodyPr>
            <a:lstStyle/>
            <a:p>
              <a:pPr marL="6350" marR="0" lvl="0" indent="-6350" algn="just" defTabSz="914400" rtl="0" eaLnBrk="1" fontAlgn="auto" latinLnBrk="0" hangingPunct="1">
                <a:lnSpc>
                  <a:spcPts val="1000"/>
                </a:lnSpc>
                <a:spcBef>
                  <a:spcPts val="0"/>
                </a:spcBef>
                <a:spcAft>
                  <a:spcPts val="65"/>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People have access to a multi-disciplinary team and receive evidence based, responsive and optimal care based on clinical need. People receive proactive care and support for their physical, emotional and mental wellbeing and health in addition to evidence based specialist treatment as required. </a:t>
              </a:r>
              <a:endParaRPr kumimoji="0" lang="en-GB" sz="1100" b="0" i="0" u="none" strike="noStrike" kern="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40" name="Rectangle 39"/>
            <p:cNvSpPr/>
            <p:nvPr/>
          </p:nvSpPr>
          <p:spPr>
            <a:xfrm>
              <a:off x="7595090" y="2537721"/>
              <a:ext cx="819455"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EFFICIENT</a:t>
              </a:r>
            </a:p>
          </p:txBody>
        </p:sp>
        <p:sp>
          <p:nvSpPr>
            <p:cNvPr id="41" name="Rectangle 40"/>
            <p:cNvSpPr/>
            <p:nvPr/>
          </p:nvSpPr>
          <p:spPr>
            <a:xfrm>
              <a:off x="8312337" y="2282186"/>
              <a:ext cx="3517200" cy="701731"/>
            </a:xfrm>
            <a:prstGeom prst="rect">
              <a:avLst/>
            </a:prstGeom>
          </p:spPr>
          <p:txBody>
            <a:bodyPr wrap="square">
              <a:spAutoFit/>
            </a:bodyPr>
            <a:lstStyle/>
            <a:p>
              <a:pPr marL="0" marR="0" lvl="0" indent="0" algn="just" defTabSz="1644650" rtl="0" eaLnBrk="1" fontAlgn="auto" latinLnBrk="0" hangingPunct="1">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People receive care that is supported by data and digital technology. We work in partnership with other services to ensure and manage efficiencies across all parts of the service. </a:t>
              </a:r>
              <a:endParaRPr kumimoji="0" lang="en-GB" sz="1100" b="0" i="0" u="none" strike="noStrike" kern="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42" name="Rectangle 41"/>
            <p:cNvSpPr/>
            <p:nvPr/>
          </p:nvSpPr>
          <p:spPr>
            <a:xfrm>
              <a:off x="7522760" y="1604173"/>
              <a:ext cx="906017"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Arial" panose="020B0604020202020204" pitchFamily="34" charset="0"/>
                </a:rPr>
                <a:t>EQUITABLE</a:t>
              </a:r>
            </a:p>
          </p:txBody>
        </p:sp>
        <p:sp>
          <p:nvSpPr>
            <p:cNvPr id="43" name="Rectangle 42"/>
            <p:cNvSpPr/>
            <p:nvPr/>
          </p:nvSpPr>
          <p:spPr>
            <a:xfrm>
              <a:off x="8347778" y="1445917"/>
              <a:ext cx="3517200" cy="549381"/>
            </a:xfrm>
            <a:prstGeom prst="rect">
              <a:avLst/>
            </a:prstGeom>
          </p:spPr>
          <p:txBody>
            <a:bodyPr wrap="square">
              <a:spAutoFit/>
            </a:bodyPr>
            <a:lstStyle/>
            <a:p>
              <a:pPr marL="0" marR="0" lvl="0" indent="0" algn="just" defTabSz="1644650" rtl="0" eaLnBrk="1" fontAlgn="auto" latinLnBrk="0" hangingPunct="1">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People are able to access mainstream services. People needing access to services are able to do so, irrespective of who, or where, they are. </a:t>
              </a:r>
              <a:endParaRPr kumimoji="0" lang="en-GB" sz="1100" b="0" i="0" u="none" strike="noStrike" kern="0" cap="none" spc="0" normalizeH="0" baseline="0" noProof="0" dirty="0">
                <a:ln>
                  <a:noFill/>
                </a:ln>
                <a:solidFill>
                  <a:prstClr val="black"/>
                </a:solidFill>
                <a:effectLst/>
                <a:highlight>
                  <a:srgbClr val="FFFF00"/>
                </a:highlight>
                <a:uLnTx/>
                <a:uFillTx/>
                <a:latin typeface="Calibri" panose="020F0502020204030204"/>
                <a:ea typeface="Calibri" panose="020F0502020204030204" pitchFamily="34" charset="0"/>
                <a:cs typeface="Arial" panose="020B0604020202020204" pitchFamily="34" charset="0"/>
              </a:endParaRPr>
            </a:p>
          </p:txBody>
        </p:sp>
        <p:sp>
          <p:nvSpPr>
            <p:cNvPr id="44" name="Rectangle 43"/>
            <p:cNvSpPr/>
            <p:nvPr/>
          </p:nvSpPr>
          <p:spPr>
            <a:xfrm>
              <a:off x="5864992" y="3534428"/>
              <a:ext cx="1875681"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Black" panose="020B0A04020102020204" pitchFamily="34" charset="0"/>
                  <a:ea typeface="+mn-ea"/>
                  <a:cs typeface="+mn-cs"/>
                </a:rPr>
                <a:t>Learning Disabilities</a:t>
              </a:r>
            </a:p>
          </p:txBody>
        </p:sp>
        <p:sp>
          <p:nvSpPr>
            <p:cNvPr id="45" name="Rectangle 44"/>
            <p:cNvSpPr/>
            <p:nvPr/>
          </p:nvSpPr>
          <p:spPr>
            <a:xfrm>
              <a:off x="8353335" y="5815379"/>
              <a:ext cx="3517200" cy="861774"/>
            </a:xfrm>
            <a:prstGeom prst="rect">
              <a:avLst/>
            </a:prstGeom>
          </p:spPr>
          <p:txBody>
            <a:bodyPr wrap="square">
              <a:spAutoFit/>
            </a:bodyPr>
            <a:lstStyle/>
            <a:p>
              <a:pPr marL="6350" marR="0" lvl="0" indent="-6350" algn="just" defTabSz="914400" rtl="0" eaLnBrk="1" fontAlgn="auto" latinLnBrk="0" hangingPunct="1">
                <a:lnSpc>
                  <a:spcPts val="1000"/>
                </a:lnSpc>
                <a:spcBef>
                  <a:spcPts val="0"/>
                </a:spcBef>
                <a:spcAft>
                  <a:spcPts val="65"/>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People are provided with the necessary tools and resources to manage their conditions effectively and through a Care &amp; Treatment Plan, if appropriate. Families and carers are also appropriately informed, supported and equipped with the tools and skills to support the heath and care of their family member, as appropriate. </a:t>
              </a:r>
              <a:endParaRPr kumimoji="0" lang="en-GB" sz="1100" b="0" i="0" u="none" strike="noStrike" kern="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3516196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20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Our Strategic Vision</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3" name="Rectangle 2">
            <a:extLst>
              <a:ext uri="{FF2B5EF4-FFF2-40B4-BE49-F238E27FC236}">
                <a16:creationId xmlns:a16="http://schemas.microsoft.com/office/drawing/2014/main" id="{515B2C13-D473-9728-C116-25E4D9194FB0}"/>
              </a:ext>
            </a:extLst>
          </p:cNvPr>
          <p:cNvSpPr/>
          <p:nvPr/>
        </p:nvSpPr>
        <p:spPr>
          <a:xfrm>
            <a:off x="155944" y="2096633"/>
            <a:ext cx="11767420" cy="18620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We have already embarked on the journey to delivering our vision of becoming a High-Quality Organisation – we’re doing so through partnership, planning and co-operation aligned to:</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457200" algn="l"/>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a ‘new deal’ for our patients; </a:t>
            </a:r>
            <a:endPar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457200" algn="l"/>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our ‘One Bay Way’ - our people promise to staff and a different style of leadership, culture, systems and processes; and</a:t>
            </a:r>
            <a:endPar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tab pos="457200" algn="l"/>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a new ‘Compact’ between the organisation and our staff representatives.   </a:t>
            </a:r>
            <a:endPar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These will help us secure the great outcomes that our patients, taxpayers and the wider public want and expect and will stand us in good stead on a sustainable basis for the long term.  We have broken these down further into six distinct areas that will help us make tangible progress in turning our vision into a reality: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schemeClr val="bg1">
                    <a:lumMod val="75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schemeClr val="bg1">
                  <a:lumMod val="75000"/>
                </a:schemeClr>
              </a:solidFill>
              <a:effectLst/>
              <a:uLnTx/>
              <a:uFillTx/>
              <a:latin typeface="Calibri" panose="020F0502020204030204"/>
              <a:ea typeface="+mn-ea"/>
              <a:cs typeface="+mn-cs"/>
            </a:endParaRPr>
          </a:p>
        </p:txBody>
      </p:sp>
      <p:sp>
        <p:nvSpPr>
          <p:cNvPr id="15" name="Pentagon 14"/>
          <p:cNvSpPr/>
          <p:nvPr/>
        </p:nvSpPr>
        <p:spPr>
          <a:xfrm>
            <a:off x="248400" y="1415981"/>
            <a:ext cx="1764000" cy="612000"/>
          </a:xfrm>
          <a:prstGeom prst="homePlate">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854" y="1430064"/>
            <a:ext cx="501646" cy="501646"/>
          </a:xfrm>
          <a:prstGeom prst="rect">
            <a:avLst/>
          </a:prstGeom>
          <a:ln>
            <a:noFill/>
          </a:ln>
        </p:spPr>
      </p:pic>
      <p:sp>
        <p:nvSpPr>
          <p:cNvPr id="16" name="TextBox 15"/>
          <p:cNvSpPr txBox="1"/>
          <p:nvPr/>
        </p:nvSpPr>
        <p:spPr>
          <a:xfrm>
            <a:off x="846710" y="1460098"/>
            <a:ext cx="101813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Being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Well-led</a:t>
            </a:r>
          </a:p>
        </p:txBody>
      </p:sp>
      <p:sp>
        <p:nvSpPr>
          <p:cNvPr id="17" name="Rectangle 16"/>
          <p:cNvSpPr/>
          <p:nvPr/>
        </p:nvSpPr>
        <p:spPr>
          <a:xfrm>
            <a:off x="155944" y="360323"/>
            <a:ext cx="11779034"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Long Term Strategic Context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While there are short and medium-term challenges we undoubtedly need to address (and which we do in this document), we also have a ten-year vision for the future. This vision will help us make sure we’re all heading in the same direction on a consistent basis.  It will also ensure our Health Board becomes much more than the sum of our parts. Our vision is that we become a High-Quality Organisation.  High-Quality Organisations in health have a range of core capabilities and capacities which make them successful.  They are:</a:t>
            </a:r>
          </a:p>
        </p:txBody>
      </p:sp>
      <p:sp>
        <p:nvSpPr>
          <p:cNvPr id="18" name="Chevron 17"/>
          <p:cNvSpPr/>
          <p:nvPr/>
        </p:nvSpPr>
        <p:spPr>
          <a:xfrm>
            <a:off x="1900227" y="1423166"/>
            <a:ext cx="1764000" cy="612000"/>
          </a:xfrm>
          <a:prstGeom prst="chevron">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TextBox 19"/>
          <p:cNvSpPr txBox="1"/>
          <p:nvPr/>
        </p:nvSpPr>
        <p:spPr>
          <a:xfrm>
            <a:off x="2419702" y="1467556"/>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Sustainably Resourced</a:t>
            </a:r>
          </a:p>
        </p:txBody>
      </p:sp>
      <p:pic>
        <p:nvPicPr>
          <p:cNvPr id="10" name="Picture 9"/>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76780" y="1484633"/>
            <a:ext cx="447077" cy="447077"/>
          </a:xfrm>
          <a:prstGeom prst="rect">
            <a:avLst/>
          </a:prstGeom>
        </p:spPr>
      </p:pic>
      <p:sp>
        <p:nvSpPr>
          <p:cNvPr id="22" name="Chevron 21"/>
          <p:cNvSpPr/>
          <p:nvPr/>
        </p:nvSpPr>
        <p:spPr>
          <a:xfrm>
            <a:off x="3552054" y="1425314"/>
            <a:ext cx="1764000" cy="612000"/>
          </a:xfrm>
          <a:prstGeom prst="chevron">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Chevron 22"/>
          <p:cNvSpPr/>
          <p:nvPr/>
        </p:nvSpPr>
        <p:spPr>
          <a:xfrm>
            <a:off x="5203881" y="1415708"/>
            <a:ext cx="1764000" cy="612000"/>
          </a:xfrm>
          <a:prstGeom prst="chevron">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Chevron 23"/>
          <p:cNvSpPr/>
          <p:nvPr/>
        </p:nvSpPr>
        <p:spPr>
          <a:xfrm>
            <a:off x="6855708" y="1404924"/>
            <a:ext cx="1764000" cy="612000"/>
          </a:xfrm>
          <a:prstGeom prst="chevron">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Chevron 24"/>
          <p:cNvSpPr/>
          <p:nvPr/>
        </p:nvSpPr>
        <p:spPr>
          <a:xfrm>
            <a:off x="8507535" y="1404924"/>
            <a:ext cx="1764000" cy="612000"/>
          </a:xfrm>
          <a:prstGeom prst="chevron">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Chevron 25"/>
          <p:cNvSpPr/>
          <p:nvPr/>
        </p:nvSpPr>
        <p:spPr>
          <a:xfrm>
            <a:off x="10159364" y="1397936"/>
            <a:ext cx="1764000" cy="612000"/>
          </a:xfrm>
          <a:prstGeom prst="chevron">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1" name="Picture 10"/>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3823044" y="1452388"/>
            <a:ext cx="564536" cy="564536"/>
          </a:xfrm>
          <a:prstGeom prst="rect">
            <a:avLst/>
          </a:prstGeom>
        </p:spPr>
      </p:pic>
      <p:sp>
        <p:nvSpPr>
          <p:cNvPr id="27" name="TextBox 26"/>
          <p:cNvSpPr txBox="1"/>
          <p:nvPr/>
        </p:nvSpPr>
        <p:spPr>
          <a:xfrm>
            <a:off x="4170171" y="1497569"/>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Efficient &amp; Effective</a:t>
            </a:r>
          </a:p>
        </p:txBody>
      </p:sp>
      <p:pic>
        <p:nvPicPr>
          <p:cNvPr id="9" name="Picture 8"/>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5510161" y="1473453"/>
            <a:ext cx="514152" cy="514152"/>
          </a:xfrm>
          <a:prstGeom prst="rect">
            <a:avLst/>
          </a:prstGeom>
        </p:spPr>
      </p:pic>
      <p:sp>
        <p:nvSpPr>
          <p:cNvPr id="28" name="TextBox 27"/>
          <p:cNvSpPr txBox="1"/>
          <p:nvPr/>
        </p:nvSpPr>
        <p:spPr>
          <a:xfrm>
            <a:off x="5814702" y="1473419"/>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Person Centred</a:t>
            </a:r>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89111" y="1467556"/>
            <a:ext cx="448765" cy="448765"/>
          </a:xfrm>
          <a:prstGeom prst="rect">
            <a:avLst/>
          </a:prstGeom>
          <a:ln>
            <a:noFill/>
          </a:ln>
        </p:spPr>
      </p:pic>
      <p:sp>
        <p:nvSpPr>
          <p:cNvPr id="29" name="TextBox 28"/>
          <p:cNvSpPr txBox="1"/>
          <p:nvPr/>
        </p:nvSpPr>
        <p:spPr>
          <a:xfrm>
            <a:off x="7523708" y="1557035"/>
            <a:ext cx="122164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Safe</a:t>
            </a:r>
          </a:p>
        </p:txBody>
      </p:sp>
      <p:sp>
        <p:nvSpPr>
          <p:cNvPr id="30" name="TextBox 29"/>
          <p:cNvSpPr txBox="1"/>
          <p:nvPr/>
        </p:nvSpPr>
        <p:spPr>
          <a:xfrm>
            <a:off x="9079948" y="1458726"/>
            <a:ext cx="119158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Timely Services</a:t>
            </a:r>
          </a:p>
        </p:txBody>
      </p:sp>
      <p:sp>
        <p:nvSpPr>
          <p:cNvPr id="31" name="TextBox 30"/>
          <p:cNvSpPr txBox="1"/>
          <p:nvPr/>
        </p:nvSpPr>
        <p:spPr>
          <a:xfrm>
            <a:off x="10770185" y="1419277"/>
            <a:ext cx="12216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Tackling Inequality</a:t>
            </a:r>
          </a:p>
        </p:txBody>
      </p:sp>
      <p:pic>
        <p:nvPicPr>
          <p:cNvPr id="8" name="Picture 7"/>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8797953" y="1501753"/>
            <a:ext cx="414568" cy="414568"/>
          </a:xfrm>
          <a:prstGeom prst="rect">
            <a:avLst/>
          </a:prstGeom>
        </p:spPr>
      </p:pic>
      <p:pic>
        <p:nvPicPr>
          <p:cNvPr id="5" name="Picture 4"/>
          <p:cNvPicPr>
            <a:picLocks noChangeAspect="1"/>
          </p:cNvPicPr>
          <p:nvPr/>
        </p:nvPicPr>
        <p:blipFill>
          <a:blip r:embed="rId9">
            <a:biLevel thresh="25000"/>
            <a:extLst>
              <a:ext uri="{28A0092B-C50C-407E-A947-70E740481C1C}">
                <a14:useLocalDpi xmlns:a14="http://schemas.microsoft.com/office/drawing/2010/main" val="0"/>
              </a:ext>
            </a:extLst>
          </a:blip>
          <a:stretch>
            <a:fillRect/>
          </a:stretch>
        </p:blipFill>
        <p:spPr>
          <a:xfrm>
            <a:off x="10449780" y="1437845"/>
            <a:ext cx="512755" cy="512755"/>
          </a:xfrm>
          <a:prstGeom prst="rect">
            <a:avLst/>
          </a:prstGeom>
        </p:spPr>
      </p:pic>
      <p:sp>
        <p:nvSpPr>
          <p:cNvPr id="33" name="Rectangle 32"/>
          <p:cNvSpPr/>
          <p:nvPr/>
        </p:nvSpPr>
        <p:spPr>
          <a:xfrm>
            <a:off x="155944" y="6125517"/>
            <a:ext cx="11767420"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And all of this will be underpinned by a focus on delivering high quality services that will be efficient and effective, putting us on a sustainable financial footing for the long term. That’s our One Bay Way and that’s how we’ll become a High-Quality Organisation.</a:t>
            </a:r>
          </a:p>
        </p:txBody>
      </p:sp>
      <p:grpSp>
        <p:nvGrpSpPr>
          <p:cNvPr id="7" name="Group 6"/>
          <p:cNvGrpSpPr/>
          <p:nvPr/>
        </p:nvGrpSpPr>
        <p:grpSpPr>
          <a:xfrm>
            <a:off x="280494" y="3844320"/>
            <a:ext cx="3856912" cy="1116000"/>
            <a:chOff x="248400" y="3873078"/>
            <a:chExt cx="3856912" cy="1116000"/>
          </a:xfrm>
        </p:grpSpPr>
        <p:sp>
          <p:nvSpPr>
            <p:cNvPr id="44" name="Rectangle 43"/>
            <p:cNvSpPr/>
            <p:nvPr/>
          </p:nvSpPr>
          <p:spPr>
            <a:xfrm>
              <a:off x="248400" y="3873078"/>
              <a:ext cx="3856912" cy="1116000"/>
            </a:xfrm>
            <a:prstGeom prst="rect">
              <a:avLst/>
            </a:prstGeom>
            <a:solidFill>
              <a:srgbClr val="FFDB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4" name="Picture 33"/>
            <p:cNvPicPr>
              <a:picLocks/>
            </p:cNvPicPr>
            <p:nvPr/>
          </p:nvPicPr>
          <p:blipFill rotWithShape="1">
            <a:blip r:embed="rId10"/>
            <a:srcRect l="13345"/>
            <a:stretch/>
          </p:blipFill>
          <p:spPr>
            <a:xfrm>
              <a:off x="248400" y="3873078"/>
              <a:ext cx="2016000" cy="1116000"/>
            </a:xfrm>
            <a:prstGeom prst="rect">
              <a:avLst/>
            </a:prstGeom>
          </p:spPr>
        </p:pic>
      </p:grpSp>
      <p:grpSp>
        <p:nvGrpSpPr>
          <p:cNvPr id="19" name="Group 18"/>
          <p:cNvGrpSpPr/>
          <p:nvPr/>
        </p:nvGrpSpPr>
        <p:grpSpPr>
          <a:xfrm>
            <a:off x="4185547" y="3844320"/>
            <a:ext cx="3856912" cy="1116000"/>
            <a:chOff x="4169500" y="3852593"/>
            <a:chExt cx="3856912" cy="1116000"/>
          </a:xfrm>
        </p:grpSpPr>
        <p:sp>
          <p:nvSpPr>
            <p:cNvPr id="45" name="Rectangle 44"/>
            <p:cNvSpPr/>
            <p:nvPr/>
          </p:nvSpPr>
          <p:spPr>
            <a:xfrm>
              <a:off x="4169500" y="3852593"/>
              <a:ext cx="3856912" cy="1116000"/>
            </a:xfrm>
            <a:prstGeom prst="rect">
              <a:avLst/>
            </a:prstGeom>
            <a:solidFill>
              <a:srgbClr val="00C3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5" name="Picture 34"/>
            <p:cNvPicPr>
              <a:picLocks/>
            </p:cNvPicPr>
            <p:nvPr/>
          </p:nvPicPr>
          <p:blipFill>
            <a:blip r:embed="rId11"/>
            <a:stretch>
              <a:fillRect/>
            </a:stretch>
          </p:blipFill>
          <p:spPr>
            <a:xfrm>
              <a:off x="4169500" y="3852593"/>
              <a:ext cx="2016000" cy="1116000"/>
            </a:xfrm>
            <a:prstGeom prst="rect">
              <a:avLst/>
            </a:prstGeom>
          </p:spPr>
        </p:pic>
      </p:grpSp>
      <p:sp>
        <p:nvSpPr>
          <p:cNvPr id="36" name="Rectangle 35"/>
          <p:cNvSpPr/>
          <p:nvPr/>
        </p:nvSpPr>
        <p:spPr>
          <a:xfrm>
            <a:off x="2276388" y="4207741"/>
            <a:ext cx="1619683"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Leadership culture behaviour</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7" name="Rectangle 36"/>
          <p:cNvSpPr/>
          <p:nvPr/>
        </p:nvSpPr>
        <p:spPr>
          <a:xfrm>
            <a:off x="6208516" y="4183499"/>
            <a:ext cx="1613798"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 focus on the patient or customer</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pSp>
        <p:nvGrpSpPr>
          <p:cNvPr id="40" name="Group 39"/>
          <p:cNvGrpSpPr/>
          <p:nvPr/>
        </p:nvGrpSpPr>
        <p:grpSpPr>
          <a:xfrm>
            <a:off x="8090600" y="3844320"/>
            <a:ext cx="3856912" cy="1116000"/>
            <a:chOff x="8090600" y="3871558"/>
            <a:chExt cx="3856912" cy="1116000"/>
          </a:xfrm>
        </p:grpSpPr>
        <p:sp>
          <p:nvSpPr>
            <p:cNvPr id="46" name="Rectangle 45"/>
            <p:cNvSpPr/>
            <p:nvPr/>
          </p:nvSpPr>
          <p:spPr>
            <a:xfrm>
              <a:off x="8090600" y="3871558"/>
              <a:ext cx="3856912" cy="1116000"/>
            </a:xfrm>
            <a:prstGeom prst="rect">
              <a:avLst/>
            </a:prstGeom>
            <a:solidFill>
              <a:srgbClr val="D5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8" name="Picture 37"/>
            <p:cNvPicPr>
              <a:picLocks/>
            </p:cNvPicPr>
            <p:nvPr/>
          </p:nvPicPr>
          <p:blipFill>
            <a:blip r:embed="rId12"/>
            <a:stretch>
              <a:fillRect/>
            </a:stretch>
          </p:blipFill>
          <p:spPr>
            <a:xfrm>
              <a:off x="8090600" y="3871558"/>
              <a:ext cx="2016000" cy="1116000"/>
            </a:xfrm>
            <a:prstGeom prst="rect">
              <a:avLst/>
            </a:prstGeom>
          </p:spPr>
        </p:pic>
      </p:grpSp>
      <p:sp>
        <p:nvSpPr>
          <p:cNvPr id="39" name="Rectangle 38"/>
          <p:cNvSpPr/>
          <p:nvPr/>
        </p:nvSpPr>
        <p:spPr>
          <a:xfrm>
            <a:off x="10131270" y="4201815"/>
            <a:ext cx="1437954"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Engaged staff who can act</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pSp>
        <p:nvGrpSpPr>
          <p:cNvPr id="21" name="Group 20"/>
          <p:cNvGrpSpPr/>
          <p:nvPr/>
        </p:nvGrpSpPr>
        <p:grpSpPr>
          <a:xfrm>
            <a:off x="4185547" y="5008731"/>
            <a:ext cx="3856912" cy="1116000"/>
            <a:chOff x="4169500" y="5053873"/>
            <a:chExt cx="3856912" cy="1116000"/>
          </a:xfrm>
        </p:grpSpPr>
        <p:sp>
          <p:nvSpPr>
            <p:cNvPr id="48" name="Rectangle 47"/>
            <p:cNvSpPr/>
            <p:nvPr/>
          </p:nvSpPr>
          <p:spPr>
            <a:xfrm>
              <a:off x="4169500" y="5053873"/>
              <a:ext cx="3856912" cy="1116000"/>
            </a:xfrm>
            <a:prstGeom prst="rect">
              <a:avLst/>
            </a:prstGeom>
            <a:solidFill>
              <a:srgbClr val="A350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1" name="Picture 40"/>
            <p:cNvPicPr>
              <a:picLocks/>
            </p:cNvPicPr>
            <p:nvPr/>
          </p:nvPicPr>
          <p:blipFill>
            <a:blip r:embed="rId13"/>
            <a:stretch>
              <a:fillRect/>
            </a:stretch>
          </p:blipFill>
          <p:spPr>
            <a:xfrm>
              <a:off x="4169500" y="5053873"/>
              <a:ext cx="2016000" cy="1116000"/>
            </a:xfrm>
            <a:prstGeom prst="rect">
              <a:avLst/>
            </a:prstGeom>
          </p:spPr>
        </p:pic>
      </p:grpSp>
      <p:grpSp>
        <p:nvGrpSpPr>
          <p:cNvPr id="14" name="Group 13"/>
          <p:cNvGrpSpPr/>
          <p:nvPr/>
        </p:nvGrpSpPr>
        <p:grpSpPr>
          <a:xfrm>
            <a:off x="281278" y="5008731"/>
            <a:ext cx="3874031" cy="1116000"/>
            <a:chOff x="248400" y="5027984"/>
            <a:chExt cx="3874031" cy="1116000"/>
          </a:xfrm>
        </p:grpSpPr>
        <p:sp>
          <p:nvSpPr>
            <p:cNvPr id="47" name="Rectangle 46"/>
            <p:cNvSpPr/>
            <p:nvPr/>
          </p:nvSpPr>
          <p:spPr>
            <a:xfrm>
              <a:off x="248400" y="5027984"/>
              <a:ext cx="3874031" cy="1116000"/>
            </a:xfrm>
            <a:prstGeom prst="rect">
              <a:avLst/>
            </a:prstGeom>
            <a:solidFill>
              <a:srgbClr val="81B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2" name="Picture 41"/>
            <p:cNvPicPr>
              <a:picLocks/>
            </p:cNvPicPr>
            <p:nvPr/>
          </p:nvPicPr>
          <p:blipFill>
            <a:blip r:embed="rId14"/>
            <a:stretch>
              <a:fillRect/>
            </a:stretch>
          </p:blipFill>
          <p:spPr>
            <a:xfrm>
              <a:off x="248400" y="5027984"/>
              <a:ext cx="2016000" cy="1116000"/>
            </a:xfrm>
            <a:prstGeom prst="rect">
              <a:avLst/>
            </a:prstGeom>
          </p:spPr>
        </p:pic>
      </p:grpSp>
      <p:grpSp>
        <p:nvGrpSpPr>
          <p:cNvPr id="52" name="Group 51"/>
          <p:cNvGrpSpPr/>
          <p:nvPr/>
        </p:nvGrpSpPr>
        <p:grpSpPr>
          <a:xfrm>
            <a:off x="8071948" y="4999199"/>
            <a:ext cx="3884559" cy="1125531"/>
            <a:chOff x="8400480" y="5902982"/>
            <a:chExt cx="3884559" cy="1125531"/>
          </a:xfrm>
        </p:grpSpPr>
        <p:sp>
          <p:nvSpPr>
            <p:cNvPr id="49" name="Rectangle 48"/>
            <p:cNvSpPr/>
            <p:nvPr/>
          </p:nvSpPr>
          <p:spPr>
            <a:xfrm>
              <a:off x="8428127" y="5906129"/>
              <a:ext cx="3856912" cy="1116000"/>
            </a:xfrm>
            <a:prstGeom prst="rect">
              <a:avLst/>
            </a:prstGeom>
            <a:solidFill>
              <a:srgbClr val="203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3" name="Picture 42"/>
            <p:cNvPicPr>
              <a:picLocks/>
            </p:cNvPicPr>
            <p:nvPr/>
          </p:nvPicPr>
          <p:blipFill rotWithShape="1">
            <a:blip r:embed="rId15"/>
            <a:srcRect l="-375" t="5096" r="3109" b="-1562"/>
            <a:stretch/>
          </p:blipFill>
          <p:spPr>
            <a:xfrm>
              <a:off x="8400480" y="5902982"/>
              <a:ext cx="2016000" cy="1125531"/>
            </a:xfrm>
            <a:prstGeom prst="rect">
              <a:avLst/>
            </a:prstGeom>
          </p:spPr>
        </p:pic>
      </p:grpSp>
      <p:sp>
        <p:nvSpPr>
          <p:cNvPr id="50" name="Rectangle 49"/>
          <p:cNvSpPr/>
          <p:nvPr/>
        </p:nvSpPr>
        <p:spPr>
          <a:xfrm>
            <a:off x="2276388" y="5326368"/>
            <a:ext cx="1811685"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Reliable, designed systems and processes</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51" name="Rectangle 50"/>
          <p:cNvSpPr/>
          <p:nvPr/>
        </p:nvSpPr>
        <p:spPr>
          <a:xfrm>
            <a:off x="6208516" y="4966566"/>
            <a:ext cx="1817896" cy="120032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 focus on evidence, measurement and outcome to continually improve our services, commissioning and populations health</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2" name="Rectangle 31"/>
          <p:cNvSpPr/>
          <p:nvPr/>
        </p:nvSpPr>
        <p:spPr>
          <a:xfrm>
            <a:off x="10151733" y="5317603"/>
            <a:ext cx="1668883"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tab pos="457200" algn="l"/>
              </a:tabLst>
              <a:defRPr/>
            </a:pPr>
            <a:r>
              <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Alliances and Partnerships</a:t>
            </a:r>
            <a:endParaRPr kumimoji="0" lang="en-GB" sz="1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30846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5A457-BB98-834B-7725-B0877BEEC1C3}"/>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Learning Disabilities Goals and Methods</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CADD2EF3-B4B3-FBE3-2EE0-01F42E8E612E}"/>
              </a:ext>
            </a:extLst>
          </p:cNvPr>
          <p:cNvGraphicFramePr>
            <a:graphicFrameLocks noGrp="1"/>
          </p:cNvGraphicFramePr>
          <p:nvPr>
            <p:extLst>
              <p:ext uri="{D42A27DB-BD31-4B8C-83A1-F6EECF244321}">
                <p14:modId xmlns:p14="http://schemas.microsoft.com/office/powerpoint/2010/main" val="2587919481"/>
              </p:ext>
            </p:extLst>
          </p:nvPr>
        </p:nvGraphicFramePr>
        <p:xfrm>
          <a:off x="248400" y="656283"/>
          <a:ext cx="11612672" cy="4275687"/>
        </p:xfrm>
        <a:graphic>
          <a:graphicData uri="http://schemas.openxmlformats.org/drawingml/2006/table">
            <a:tbl>
              <a:tblPr firstRow="1" bandRow="1">
                <a:tableStyleId>{3B4B98B0-60AC-42C2-AFA5-B58CD77FA1E5}</a:tableStyleId>
              </a:tblPr>
              <a:tblGrid>
                <a:gridCol w="232368">
                  <a:extLst>
                    <a:ext uri="{9D8B030D-6E8A-4147-A177-3AD203B41FA5}">
                      <a16:colId xmlns:a16="http://schemas.microsoft.com/office/drawing/2014/main" val="3731079003"/>
                    </a:ext>
                  </a:extLst>
                </a:gridCol>
                <a:gridCol w="2198401">
                  <a:extLst>
                    <a:ext uri="{9D8B030D-6E8A-4147-A177-3AD203B41FA5}">
                      <a16:colId xmlns:a16="http://schemas.microsoft.com/office/drawing/2014/main" val="2762889343"/>
                    </a:ext>
                  </a:extLst>
                </a:gridCol>
                <a:gridCol w="8129729">
                  <a:extLst>
                    <a:ext uri="{9D8B030D-6E8A-4147-A177-3AD203B41FA5}">
                      <a16:colId xmlns:a16="http://schemas.microsoft.com/office/drawing/2014/main" val="138679079"/>
                    </a:ext>
                  </a:extLst>
                </a:gridCol>
                <a:gridCol w="276045">
                  <a:extLst>
                    <a:ext uri="{9D8B030D-6E8A-4147-A177-3AD203B41FA5}">
                      <a16:colId xmlns:a16="http://schemas.microsoft.com/office/drawing/2014/main" val="1027663353"/>
                    </a:ext>
                  </a:extLst>
                </a:gridCol>
                <a:gridCol w="250166">
                  <a:extLst>
                    <a:ext uri="{9D8B030D-6E8A-4147-A177-3AD203B41FA5}">
                      <a16:colId xmlns:a16="http://schemas.microsoft.com/office/drawing/2014/main" val="294352246"/>
                    </a:ext>
                  </a:extLst>
                </a:gridCol>
                <a:gridCol w="276046">
                  <a:extLst>
                    <a:ext uri="{9D8B030D-6E8A-4147-A177-3AD203B41FA5}">
                      <a16:colId xmlns:a16="http://schemas.microsoft.com/office/drawing/2014/main" val="3505629763"/>
                    </a:ext>
                  </a:extLst>
                </a:gridCol>
                <a:gridCol w="249917">
                  <a:extLst>
                    <a:ext uri="{9D8B030D-6E8A-4147-A177-3AD203B41FA5}">
                      <a16:colId xmlns:a16="http://schemas.microsoft.com/office/drawing/2014/main" val="4157389710"/>
                    </a:ext>
                  </a:extLst>
                </a:gridCol>
              </a:tblGrid>
              <a:tr h="173225">
                <a:tc>
                  <a:txBody>
                    <a:bodyPr/>
                    <a:lstStyle/>
                    <a:p>
                      <a:pPr algn="ctr" fontAlgn="t"/>
                      <a:r>
                        <a:rPr lang="en-GB" sz="800" b="1" i="0" u="none" strike="noStrike" dirty="0">
                          <a:solidFill>
                            <a:schemeClr val="tx1"/>
                          </a:solidFill>
                          <a:effectLst/>
                          <a:latin typeface="Calibri" panose="020F0502020204030204" pitchFamily="34" charset="0"/>
                        </a:rPr>
                        <a:t>TI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277409922"/>
                  </a:ext>
                </a:extLst>
              </a:tr>
              <a:tr h="1142001">
                <a:tc rowSpan="5">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chemeClr val="tx1"/>
                          </a:solidFill>
                        </a:rPr>
                        <a:t>Modernise</a:t>
                      </a:r>
                      <a:r>
                        <a:rPr lang="en-GB" sz="1100" b="1" baseline="0" dirty="0">
                          <a:solidFill>
                            <a:schemeClr val="tx1"/>
                          </a:solidFill>
                        </a:rPr>
                        <a:t> Learning Disability Services </a:t>
                      </a:r>
                      <a:r>
                        <a:rPr lang="en-GB" sz="1100" b="0" baseline="0" dirty="0">
                          <a:solidFill>
                            <a:schemeClr val="tx1"/>
                          </a:solidFill>
                        </a:rPr>
                        <a:t>to  improve outcomes for individuals </a:t>
                      </a:r>
                      <a:endParaRPr lang="en-GB" sz="1100" b="0" dirty="0">
                        <a:solidFill>
                          <a:schemeClr val="tx1"/>
                        </a:solidFill>
                      </a:endParaRPr>
                    </a:p>
                    <a:p>
                      <a:endParaRPr lang="en-GB" sz="1100" b="0" dirty="0"/>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n-GB" sz="1100" b="0" dirty="0">
                          <a:latin typeface="+mn-lt"/>
                        </a:rPr>
                        <a:t>Develop</a:t>
                      </a:r>
                      <a:r>
                        <a:rPr lang="en-GB" sz="1100" b="0" baseline="0" dirty="0">
                          <a:latin typeface="+mn-lt"/>
                        </a:rPr>
                        <a:t> </a:t>
                      </a:r>
                      <a:r>
                        <a:rPr lang="en-GB" sz="1100" b="0" dirty="0">
                          <a:latin typeface="+mn-lt"/>
                        </a:rPr>
                        <a:t>secure, fit for purpose </a:t>
                      </a:r>
                      <a:r>
                        <a:rPr lang="en-GB" sz="1100" b="1" dirty="0">
                          <a:latin typeface="+mn-lt"/>
                        </a:rPr>
                        <a:t>inpatient facilities </a:t>
                      </a:r>
                      <a:r>
                        <a:rPr lang="en-GB" sz="1100" b="0" dirty="0">
                          <a:latin typeface="+mn-lt"/>
                        </a:rPr>
                        <a:t>designed to meet the needs of the Learning  Disability population with severe behaviours that challenge.</a:t>
                      </a:r>
                      <a:endParaRPr lang="en-GB" sz="1100" b="0" dirty="0">
                        <a:solidFill>
                          <a:schemeClr val="tx1"/>
                        </a:solidFill>
                      </a:endParaRP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Bid to SBUHB Regional Partnership Board for Capital for planning phase of repurposing one </a:t>
                      </a:r>
                      <a:r>
                        <a:rPr lang="en-GB" sz="1100" b="1" i="0" u="none" strike="noStrike" dirty="0">
                          <a:solidFill>
                            <a:schemeClr val="tx1"/>
                          </a:solidFill>
                          <a:effectLst/>
                          <a:latin typeface="+mn-lt"/>
                        </a:rPr>
                        <a:t>5 bed unit (Dan Y Deri) to a 5 bedded challenging behaviour unit.  </a:t>
                      </a: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Architectural design with clinical team for 5 bedded challenging behaviour unit that has individual living space and communal areas for maximum flexibility. Submit capital funding bid to Regional Partnership Board.</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Tender for Capital works</a:t>
                      </a: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413448705"/>
                  </a:ext>
                </a:extLst>
              </a:tr>
              <a:tr h="1020864">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n-GB" dirty="0"/>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100" b="1" dirty="0">
                          <a:latin typeface="+mn-lt"/>
                        </a:rPr>
                        <a:t>Match </a:t>
                      </a:r>
                      <a:r>
                        <a:rPr lang="en-GB" sz="1100" b="1" i="0" dirty="0">
                          <a:latin typeface="+mn-lt"/>
                        </a:rPr>
                        <a:t>inpatient capacity to demand </a:t>
                      </a:r>
                      <a:r>
                        <a:rPr lang="en-GB" sz="1100" b="0" i="0" dirty="0">
                          <a:latin typeface="+mn-lt"/>
                        </a:rPr>
                        <a:t>for hospital </a:t>
                      </a:r>
                      <a:r>
                        <a:rPr lang="en-GB" sz="1100" b="0" dirty="0">
                          <a:latin typeface="+mn-lt"/>
                        </a:rPr>
                        <a:t>care and meet Welsh Government objective to reduce the overall number of people with LD in hospital settings.</a:t>
                      </a:r>
                    </a:p>
                    <a:p>
                      <a:pPr marL="171450" indent="-171450" algn="l" fontAlgn="ctr">
                        <a:buFont typeface="Arial" panose="020B0604020202020204" pitchFamily="34" charset="0"/>
                        <a:buChar char="•"/>
                      </a:pPr>
                      <a:r>
                        <a:rPr lang="en-GB" sz="1100" b="1" i="0" u="none" strike="noStrike" dirty="0">
                          <a:solidFill>
                            <a:schemeClr val="tx1"/>
                          </a:solidFill>
                          <a:effectLst/>
                          <a:latin typeface="+mn-lt"/>
                        </a:rPr>
                        <a:t>Review of acute beds </a:t>
                      </a:r>
                      <a:r>
                        <a:rPr lang="en-GB" sz="1100" b="0" i="0" u="none" strike="noStrike" dirty="0">
                          <a:solidFill>
                            <a:schemeClr val="tx1"/>
                          </a:solidFill>
                          <a:effectLst/>
                          <a:latin typeface="+mn-lt"/>
                        </a:rPr>
                        <a:t>based to determine scope for reduction of beds from 16.</a:t>
                      </a:r>
                      <a:r>
                        <a:rPr lang="en-GB" sz="1100" b="0" i="0" u="none" strike="noStrike" baseline="0" dirty="0">
                          <a:solidFill>
                            <a:schemeClr val="tx1"/>
                          </a:solidFill>
                          <a:effectLst/>
                          <a:latin typeface="+mn-lt"/>
                        </a:rPr>
                        <a:t> </a:t>
                      </a: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Review the acute bed service needs in relation to </a:t>
                      </a:r>
                      <a:r>
                        <a:rPr lang="en-GB" sz="1100" b="1" i="0" u="none" strike="noStrike" dirty="0">
                          <a:solidFill>
                            <a:schemeClr val="tx1"/>
                          </a:solidFill>
                          <a:effectLst/>
                          <a:latin typeface="+mn-lt"/>
                        </a:rPr>
                        <a:t>use of</a:t>
                      </a:r>
                      <a:r>
                        <a:rPr lang="en-GB" sz="1100" b="1" i="0" u="none" strike="noStrike" baseline="0" dirty="0">
                          <a:solidFill>
                            <a:schemeClr val="tx1"/>
                          </a:solidFill>
                          <a:effectLst/>
                          <a:latin typeface="+mn-lt"/>
                        </a:rPr>
                        <a:t> </a:t>
                      </a:r>
                      <a:r>
                        <a:rPr lang="en-GB" sz="1100" b="1" i="0" u="none" strike="noStrike" dirty="0">
                          <a:solidFill>
                            <a:schemeClr val="tx1"/>
                          </a:solidFill>
                          <a:effectLst/>
                          <a:latin typeface="+mn-lt"/>
                        </a:rPr>
                        <a:t>seclusion facilities</a:t>
                      </a:r>
                      <a:r>
                        <a:rPr lang="en-GB" sz="1100" b="0" i="0" u="none" strike="noStrike" dirty="0">
                          <a:solidFill>
                            <a:schemeClr val="tx1"/>
                          </a:solidFill>
                          <a:effectLst/>
                          <a:latin typeface="+mn-lt"/>
                        </a:rPr>
                        <a:t>. </a:t>
                      </a:r>
                    </a:p>
                    <a:p>
                      <a:pPr marL="171450" indent="-171450" algn="l" fontAlgn="ctr">
                        <a:buFont typeface="Arial" panose="020B0604020202020204" pitchFamily="34" charset="0"/>
                        <a:buChar char="•"/>
                      </a:pPr>
                      <a:r>
                        <a:rPr lang="en-GB" sz="1100" b="0" i="0" u="none" strike="noStrike" dirty="0">
                          <a:solidFill>
                            <a:schemeClr val="tx1"/>
                          </a:solidFill>
                          <a:effectLst/>
                          <a:latin typeface="+mn-lt"/>
                        </a:rPr>
                        <a:t>Review of </a:t>
                      </a:r>
                      <a:r>
                        <a:rPr lang="en-GB" sz="1100" b="1" i="0" u="none" strike="noStrike" dirty="0">
                          <a:solidFill>
                            <a:schemeClr val="tx1"/>
                          </a:solidFill>
                          <a:effectLst/>
                          <a:latin typeface="+mn-lt"/>
                        </a:rPr>
                        <a:t>Complex care unit In-patient beds </a:t>
                      </a:r>
                      <a:r>
                        <a:rPr lang="en-GB" sz="1100" b="0" i="0" u="none" strike="noStrike" dirty="0">
                          <a:solidFill>
                            <a:schemeClr val="tx1"/>
                          </a:solidFill>
                          <a:effectLst/>
                          <a:latin typeface="+mn-lt"/>
                        </a:rPr>
                        <a:t>to consider the bed requirements for Learning disability services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200" b="0" kern="1200" dirty="0">
                          <a:solidFill>
                            <a:schemeClr val="tx1"/>
                          </a:solidFill>
                          <a:latin typeface="+mn-lt"/>
                          <a:ea typeface="+mn-ea"/>
                          <a:cs typeface="+mn-cs"/>
                        </a:rPr>
                        <a:t>Q1</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200" b="0" kern="1200" dirty="0">
                          <a:solidFill>
                            <a:schemeClr val="tx1"/>
                          </a:solidFill>
                          <a:latin typeface="+mn-lt"/>
                          <a:ea typeface="+mn-ea"/>
                          <a:cs typeface="+mn-cs"/>
                        </a:rPr>
                        <a:t>Q2</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200" b="0" kern="1200" dirty="0">
                          <a:solidFill>
                            <a:schemeClr val="tx1"/>
                          </a:solidFill>
                          <a:latin typeface="+mn-lt"/>
                          <a:ea typeface="+mn-ea"/>
                          <a:cs typeface="+mn-cs"/>
                        </a:rPr>
                        <a:t>Q3</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200" b="0" kern="1200" dirty="0">
                          <a:solidFill>
                            <a:schemeClr val="tx1"/>
                          </a:solidFill>
                          <a:latin typeface="+mn-lt"/>
                          <a:ea typeface="+mn-ea"/>
                          <a:cs typeface="+mn-cs"/>
                        </a:rPr>
                        <a:t>Q4</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262235137"/>
                  </a:ext>
                </a:extLst>
              </a:tr>
              <a:tr h="281029">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n-GB" dirty="0"/>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mn-lt"/>
                        </a:rPr>
                        <a:t>Provide </a:t>
                      </a:r>
                      <a:r>
                        <a:rPr lang="en-GB" sz="1100" b="1" dirty="0">
                          <a:solidFill>
                            <a:schemeClr val="tx1"/>
                          </a:solidFill>
                          <a:latin typeface="+mn-lt"/>
                        </a:rPr>
                        <a:t>on call service to LD units</a:t>
                      </a:r>
                      <a:r>
                        <a:rPr lang="en-GB" sz="1100" b="0" dirty="0">
                          <a:solidFill>
                            <a:schemeClr val="tx1"/>
                          </a:solidFill>
                          <a:latin typeface="+mn-lt"/>
                        </a:rPr>
                        <a:t>,</a:t>
                      </a:r>
                      <a:r>
                        <a:rPr lang="en-GB" sz="1100" b="0" baseline="0" dirty="0">
                          <a:solidFill>
                            <a:schemeClr val="tx1"/>
                          </a:solidFill>
                          <a:latin typeface="+mn-lt"/>
                        </a:rPr>
                        <a:t> to i</a:t>
                      </a:r>
                      <a:r>
                        <a:rPr lang="en-GB" sz="1100" b="0" dirty="0">
                          <a:solidFill>
                            <a:schemeClr val="tx1"/>
                          </a:solidFill>
                          <a:latin typeface="+mn-lt"/>
                        </a:rPr>
                        <a:t>mprove clinical efficiency and use of medical resources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200" b="0" kern="1200" dirty="0">
                          <a:solidFill>
                            <a:schemeClr val="tx1"/>
                          </a:solidFill>
                          <a:latin typeface="+mn-lt"/>
                          <a:ea typeface="+mn-ea"/>
                          <a:cs typeface="+mn-cs"/>
                        </a:rPr>
                        <a:t>Q1</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200" b="0" kern="1200" dirty="0">
                          <a:solidFill>
                            <a:schemeClr val="tx1"/>
                          </a:solidFill>
                          <a:latin typeface="+mn-lt"/>
                          <a:ea typeface="+mn-ea"/>
                          <a:cs typeface="+mn-cs"/>
                        </a:rPr>
                        <a:t>Q2</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alpha val="80000"/>
                      </a:schemeClr>
                    </a:solidFill>
                  </a:tcPr>
                </a:tc>
                <a:tc>
                  <a:txBody>
                    <a:bodyPr/>
                    <a:lstStyle/>
                    <a:p>
                      <a:pPr algn="ctr"/>
                      <a:r>
                        <a:rPr lang="en-GB" sz="1200" b="0" kern="1200" dirty="0">
                          <a:solidFill>
                            <a:schemeClr val="tx1"/>
                          </a:solidFill>
                          <a:latin typeface="+mn-lt"/>
                          <a:ea typeface="+mn-ea"/>
                          <a:cs typeface="+mn-cs"/>
                        </a:rPr>
                        <a:t>Q3</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alpha val="80000"/>
                      </a:schemeClr>
                    </a:solidFill>
                  </a:tcPr>
                </a:tc>
                <a:tc>
                  <a:txBody>
                    <a:bodyPr/>
                    <a:lstStyle/>
                    <a:p>
                      <a:pPr algn="ctr"/>
                      <a:r>
                        <a:rPr lang="en-GB" sz="1200" b="0" kern="1200" dirty="0">
                          <a:solidFill>
                            <a:schemeClr val="tx1"/>
                          </a:solidFill>
                          <a:latin typeface="+mn-lt"/>
                          <a:ea typeface="+mn-ea"/>
                          <a:cs typeface="+mn-cs"/>
                        </a:rPr>
                        <a:t>Q4</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alpha val="80000"/>
                      </a:schemeClr>
                    </a:solidFill>
                  </a:tcPr>
                </a:tc>
                <a:extLst>
                  <a:ext uri="{0D108BD9-81ED-4DB2-BD59-A6C34878D82A}">
                    <a16:rowId xmlns:a16="http://schemas.microsoft.com/office/drawing/2014/main" val="2134070715"/>
                  </a:ext>
                </a:extLst>
              </a:tr>
              <a:tr h="1261102">
                <a:tc vMerge="1">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1" dirty="0">
                        <a:solidFill>
                          <a:schemeClr val="tx1"/>
                        </a:solidFill>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rPr>
                        <a:t>Expand provision of Health facilitation in Primary Care within </a:t>
                      </a:r>
                      <a:r>
                        <a:rPr lang="en-GB" sz="1100" b="1" dirty="0">
                          <a:solidFill>
                            <a:schemeClr val="tx1"/>
                          </a:solidFill>
                        </a:rPr>
                        <a:t>CLDTs</a:t>
                      </a:r>
                      <a:r>
                        <a:rPr lang="en-GB" sz="1100" b="0" dirty="0">
                          <a:solidFill>
                            <a:schemeClr val="tx1"/>
                          </a:solidFill>
                        </a:rPr>
                        <a:t>; and in Secondary Care through acute liaison services to increase access to health services for people with LD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Operationalise core role and function of CLDT to reflect service model set out in new operational policy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Deliver</a:t>
                      </a:r>
                      <a:r>
                        <a:rPr lang="en-GB" sz="1100" b="0" baseline="0" dirty="0">
                          <a:solidFill>
                            <a:schemeClr val="tx1"/>
                          </a:solidFill>
                        </a:rPr>
                        <a:t> </a:t>
                      </a:r>
                      <a:r>
                        <a:rPr lang="en-GB" sz="1100" b="0" dirty="0">
                          <a:solidFill>
                            <a:schemeClr val="tx1"/>
                          </a:solidFill>
                        </a:rPr>
                        <a:t>single referral process for all professions,</a:t>
                      </a:r>
                      <a:r>
                        <a:rPr lang="en-GB" sz="1100" b="0" baseline="0" dirty="0">
                          <a:solidFill>
                            <a:schemeClr val="tx1"/>
                          </a:solidFill>
                        </a:rPr>
                        <a:t> i</a:t>
                      </a:r>
                      <a:r>
                        <a:rPr lang="en-GB" sz="1100" b="0" dirty="0">
                          <a:solidFill>
                            <a:schemeClr val="tx1"/>
                          </a:solidFill>
                        </a:rPr>
                        <a:t>mprove efficiency of referral processes of</a:t>
                      </a:r>
                      <a:r>
                        <a:rPr lang="en-GB" sz="1100" b="0" baseline="0" dirty="0">
                          <a:solidFill>
                            <a:schemeClr val="tx1"/>
                          </a:solidFill>
                        </a:rPr>
                        <a:t> CDLT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Reinforce positive behaviour support as a model of delivery across all services.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Fulfil assessment and commissioning demands </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200" b="0" kern="1200" dirty="0">
                          <a:solidFill>
                            <a:schemeClr val="tx1"/>
                          </a:solidFill>
                          <a:latin typeface="+mn-lt"/>
                          <a:ea typeface="+mn-ea"/>
                          <a:cs typeface="+mn-cs"/>
                        </a:rPr>
                        <a:t>Q1</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200" b="0" kern="1200" dirty="0">
                          <a:solidFill>
                            <a:schemeClr val="tx1"/>
                          </a:solidFill>
                          <a:latin typeface="+mn-lt"/>
                          <a:ea typeface="+mn-ea"/>
                          <a:cs typeface="+mn-cs"/>
                        </a:rPr>
                        <a:t>Q2</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200" b="0" kern="1200" dirty="0">
                          <a:solidFill>
                            <a:schemeClr val="tx1"/>
                          </a:solidFill>
                          <a:latin typeface="+mn-lt"/>
                          <a:ea typeface="+mn-ea"/>
                          <a:cs typeface="+mn-cs"/>
                        </a:rPr>
                        <a:t>Q3</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algn="ctr"/>
                      <a:r>
                        <a:rPr lang="en-GB" sz="1200" b="0" kern="1200" dirty="0">
                          <a:solidFill>
                            <a:schemeClr val="tx1"/>
                          </a:solidFill>
                          <a:latin typeface="+mn-lt"/>
                          <a:ea typeface="+mn-ea"/>
                          <a:cs typeface="+mn-cs"/>
                        </a:rPr>
                        <a:t>Q4</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78162321"/>
                  </a:ext>
                </a:extLst>
              </a:tr>
              <a:tr h="393526">
                <a:tc vMerge="1">
                  <a:txBody>
                    <a:bodyPr/>
                    <a:lstStyle/>
                    <a:p>
                      <a:endParaRPr lang="en-GB"/>
                    </a:p>
                  </a:txBody>
                  <a:tcPr/>
                </a:tc>
                <a:tc vMerge="1">
                  <a:txBody>
                    <a:bodyPr/>
                    <a:lstStyle/>
                    <a:p>
                      <a:endParaRPr lang="en-GB"/>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Provide </a:t>
                      </a:r>
                      <a:r>
                        <a:rPr lang="en-GB" sz="1100" b="1" dirty="0">
                          <a:solidFill>
                            <a:schemeClr val="tx1"/>
                          </a:solidFill>
                          <a:latin typeface="+mn-lt"/>
                        </a:rPr>
                        <a:t>clear pathways of care </a:t>
                      </a:r>
                      <a:r>
                        <a:rPr lang="en-GB" sz="1100" b="0" dirty="0">
                          <a:solidFill>
                            <a:schemeClr val="tx1"/>
                          </a:solidFill>
                          <a:latin typeface="+mn-lt"/>
                        </a:rPr>
                        <a:t>to clarify</a:t>
                      </a:r>
                      <a:r>
                        <a:rPr lang="en-GB" sz="1100" b="0" baseline="0" dirty="0">
                          <a:solidFill>
                            <a:schemeClr val="tx1"/>
                          </a:solidFill>
                          <a:latin typeface="+mn-lt"/>
                        </a:rPr>
                        <a:t> access to </a:t>
                      </a:r>
                      <a:r>
                        <a:rPr lang="en-GB" sz="1100" b="1" baseline="0" dirty="0">
                          <a:solidFill>
                            <a:schemeClr val="tx1"/>
                          </a:solidFill>
                          <a:latin typeface="+mn-lt"/>
                        </a:rPr>
                        <a:t>specialist services</a:t>
                      </a:r>
                      <a:r>
                        <a:rPr lang="en-GB" sz="1100" b="0" baseline="0" dirty="0">
                          <a:solidFill>
                            <a:schemeClr val="tx1"/>
                          </a:solidFill>
                          <a:latin typeface="+mn-lt"/>
                        </a:rPr>
                        <a:t>, to i</a:t>
                      </a:r>
                      <a:r>
                        <a:rPr lang="en-GB" sz="1100" b="0" dirty="0">
                          <a:solidFill>
                            <a:schemeClr val="tx1"/>
                          </a:solidFill>
                          <a:latin typeface="+mn-lt"/>
                        </a:rPr>
                        <a:t>mprove outcomes for individuals with Learning Disabilities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200" b="0" kern="1200" dirty="0">
                          <a:solidFill>
                            <a:schemeClr val="tx1"/>
                          </a:solidFill>
                          <a:latin typeface="+mn-lt"/>
                          <a:ea typeface="+mn-ea"/>
                          <a:cs typeface="+mn-cs"/>
                        </a:rPr>
                        <a:t>Q1</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algn="ctr"/>
                      <a:r>
                        <a:rPr lang="en-GB" sz="1200" b="0" kern="1200" dirty="0">
                          <a:solidFill>
                            <a:schemeClr val="tx1"/>
                          </a:solidFill>
                          <a:latin typeface="+mn-lt"/>
                          <a:ea typeface="+mn-ea"/>
                          <a:cs typeface="+mn-cs"/>
                        </a:rPr>
                        <a:t>Q2</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algn="ctr"/>
                      <a:r>
                        <a:rPr lang="en-GB" sz="1200" b="0" kern="1200" dirty="0">
                          <a:solidFill>
                            <a:schemeClr val="tx1"/>
                          </a:solidFill>
                          <a:latin typeface="+mn-lt"/>
                          <a:ea typeface="+mn-ea"/>
                          <a:cs typeface="+mn-cs"/>
                        </a:rPr>
                        <a:t>Q3</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algn="ctr"/>
                      <a:r>
                        <a:rPr lang="en-GB" sz="1200" b="0" kern="1200" dirty="0">
                          <a:solidFill>
                            <a:schemeClr val="tx1"/>
                          </a:solidFill>
                          <a:latin typeface="+mn-lt"/>
                          <a:ea typeface="+mn-ea"/>
                          <a:cs typeface="+mn-cs"/>
                        </a:rPr>
                        <a:t>Q4</a:t>
                      </a:r>
                      <a:endParaRPr lang="en-GB" sz="1200" b="0" dirty="0"/>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861644012"/>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a:xfrm>
            <a:off x="9014638" y="6402875"/>
            <a:ext cx="2743200" cy="365125"/>
          </a:xfrm>
        </p:spPr>
        <p:txBody>
          <a:bodyPr/>
          <a:lstStyle/>
          <a:p>
            <a:fld id="{2FC4BBEA-D2AF-4620-ADEB-12EADF4A9185}" type="slidenum">
              <a:rPr lang="en-GB" smtClean="0">
                <a:solidFill>
                  <a:schemeClr val="bg1">
                    <a:lumMod val="75000"/>
                  </a:schemeClr>
                </a:solidFill>
              </a:rPr>
              <a:t>40</a:t>
            </a:fld>
            <a:endParaRPr lang="en-GB" dirty="0">
              <a:solidFill>
                <a:schemeClr val="bg1">
                  <a:lumMod val="75000"/>
                </a:schemeClr>
              </a:solidFill>
            </a:endParaRPr>
          </a:p>
        </p:txBody>
      </p:sp>
    </p:spTree>
    <p:extLst>
      <p:ext uri="{BB962C8B-B14F-4D97-AF65-F5344CB8AC3E}">
        <p14:creationId xmlns:p14="http://schemas.microsoft.com/office/powerpoint/2010/main" val="23681162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90000"/>
            <a:ext cx="9870141"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Maternity Services Vision and System Indicators</a:t>
            </a:r>
            <a:endParaRPr lang="en-GB" b="1" dirty="0">
              <a:solidFill>
                <a:srgbClr val="1F355E"/>
              </a:solidFill>
              <a:latin typeface="Arial Black" panose="020B0604020202020204" pitchFamily="34" charset="0"/>
              <a:cs typeface="Arial Black" panose="020B0604020202020204" pitchFamily="34" charset="0"/>
            </a:endParaRPr>
          </a:p>
        </p:txBody>
      </p:sp>
      <p:sp>
        <p:nvSpPr>
          <p:cNvPr id="5" name="Rectangle: Rounded Corners 4">
            <a:extLst>
              <a:ext uri="{FF2B5EF4-FFF2-40B4-BE49-F238E27FC236}">
                <a16:creationId xmlns:a16="http://schemas.microsoft.com/office/drawing/2014/main" id="{B785FE24-8DA9-04B1-2818-5094BA87332C}"/>
              </a:ext>
            </a:extLst>
          </p:cNvPr>
          <p:cNvSpPr/>
          <p:nvPr/>
        </p:nvSpPr>
        <p:spPr>
          <a:xfrm>
            <a:off x="6178260" y="766913"/>
            <a:ext cx="5653752" cy="2361232"/>
          </a:xfrm>
          <a:prstGeom prst="roundRect">
            <a:avLst>
              <a:gd name="adj" fmla="val 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r>
              <a:rPr lang="en-GB" sz="1200" dirty="0">
                <a:solidFill>
                  <a:schemeClr val="tx1"/>
                </a:solidFill>
              </a:rPr>
              <a:t>The foundations of health and wellbeing start with pregnancy, birth and the early days of childhood. Person-centred, safe and high-quality care for mothers and babies throughout pregnancy, birth and following birth can have a positive impact on the health and life chances of women and babies and on the healthy development of children throughout their life. This can help to reduce the impact of inequalities which can have longer-term health consequences for families, securing the best possible outcomes for mothers, babies and communities.</a:t>
            </a:r>
          </a:p>
          <a:p>
            <a:pPr algn="just"/>
            <a:endParaRPr lang="en-GB" sz="1200" b="1" dirty="0">
              <a:solidFill>
                <a:schemeClr val="tx1"/>
              </a:solidFill>
            </a:endParaRPr>
          </a:p>
          <a:p>
            <a:pPr algn="just"/>
            <a:r>
              <a:rPr lang="en-GB" sz="1200" b="1" dirty="0">
                <a:solidFill>
                  <a:schemeClr val="tx1"/>
                </a:solidFill>
              </a:rPr>
              <a:t>Our long-term vision for Maternity Services in Swansea Bay, including Midwifery and Neonatal Services, is that women, and their families in Swansea Bay, are equipped with the knowledge, skills and confidence to make informed decisions about their care, and the care of their children.</a:t>
            </a:r>
            <a:endParaRPr kumimoji="0" lang="en-GB" sz="1200" b="1" i="0" u="none" strike="noStrike" kern="1200" cap="none" spc="0" normalizeH="0" baseline="0" noProof="0" dirty="0">
              <a:ln>
                <a:noFill/>
              </a:ln>
              <a:solidFill>
                <a:schemeClr val="tx1"/>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
        <p:nvSpPr>
          <p:cNvPr id="8" name="Content Placeholder 15">
            <a:extLst>
              <a:ext uri="{FF2B5EF4-FFF2-40B4-BE49-F238E27FC236}">
                <a16:creationId xmlns:a16="http://schemas.microsoft.com/office/drawing/2014/main" id="{02349C3C-167D-85D0-4CD6-AB638ACE075A}"/>
              </a:ext>
            </a:extLst>
          </p:cNvPr>
          <p:cNvSpPr txBox="1">
            <a:spLocks/>
          </p:cNvSpPr>
          <p:nvPr/>
        </p:nvSpPr>
        <p:spPr>
          <a:xfrm>
            <a:off x="6197306" y="3205479"/>
            <a:ext cx="5264592" cy="3515995"/>
          </a:xfrm>
          <a:prstGeom prst="rect">
            <a:avLst/>
          </a:prstGeom>
          <a:solidFill>
            <a:schemeClr val="bg1"/>
          </a:solidFill>
          <a:ln>
            <a:solidFill>
              <a:schemeClr val="bg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100" b="1" dirty="0">
                <a:solidFill>
                  <a:srgbClr val="1F355E"/>
                </a:solidFill>
                <a:latin typeface="Arial Black" panose="020B0A04020102020204" pitchFamily="34" charset="0"/>
                <a:cs typeface="Arial" panose="020B0604020202020204" pitchFamily="34" charset="0"/>
              </a:rPr>
              <a:t>System Indicators</a:t>
            </a:r>
          </a:p>
          <a:p>
            <a:pPr>
              <a:lnSpc>
                <a:spcPct val="100000"/>
              </a:lnSpc>
              <a:spcBef>
                <a:spcPts val="0"/>
              </a:spcBef>
              <a:spcAft>
                <a:spcPts val="400"/>
              </a:spcAft>
            </a:pPr>
            <a:r>
              <a:rPr lang="en-GB" sz="1100" dirty="0">
                <a:ea typeface="Calibri" panose="020F0502020204030204" pitchFamily="34" charset="0"/>
                <a:cs typeface="Calibri" panose="020F0502020204030204" pitchFamily="34" charset="0"/>
              </a:rPr>
              <a:t>Total No. women booked that have had their initial assessment carried out by 10 completed weeks of pregnancy </a:t>
            </a:r>
          </a:p>
          <a:p>
            <a:pPr>
              <a:lnSpc>
                <a:spcPct val="100000"/>
              </a:lnSpc>
              <a:spcBef>
                <a:spcPts val="0"/>
              </a:spcBef>
              <a:spcAft>
                <a:spcPts val="400"/>
              </a:spcAft>
            </a:pPr>
            <a:r>
              <a:rPr lang="en-GB" sz="1100" dirty="0">
                <a:ea typeface="Calibri" panose="020F0502020204030204" pitchFamily="34" charset="0"/>
                <a:cs typeface="Calibri" panose="020F0502020204030204" pitchFamily="34" charset="0"/>
              </a:rPr>
              <a:t>% of total women booked</a:t>
            </a:r>
          </a:p>
          <a:p>
            <a:pPr>
              <a:lnSpc>
                <a:spcPct val="100000"/>
              </a:lnSpc>
              <a:spcBef>
                <a:spcPts val="0"/>
              </a:spcBef>
              <a:spcAft>
                <a:spcPts val="400"/>
              </a:spcAft>
            </a:pPr>
            <a:r>
              <a:rPr lang="en-GB" sz="1100" dirty="0">
                <a:ea typeface="Calibri" panose="020F0502020204030204" pitchFamily="34" charset="0"/>
                <a:cs typeface="Calibri" panose="020F0502020204030204" pitchFamily="34" charset="0"/>
              </a:rPr>
              <a:t>% of total live births / % of total live births &gt;37 weeks' gestation</a:t>
            </a:r>
          </a:p>
          <a:p>
            <a:pPr>
              <a:lnSpc>
                <a:spcPct val="100000"/>
              </a:lnSpc>
              <a:spcBef>
                <a:spcPts val="0"/>
              </a:spcBef>
              <a:spcAft>
                <a:spcPts val="400"/>
              </a:spcAft>
            </a:pPr>
            <a:r>
              <a:rPr lang="en-GB" sz="1100" dirty="0">
                <a:ea typeface="Calibri" panose="020F0502020204030204" pitchFamily="34" charset="0"/>
                <a:cs typeface="Calibri" panose="020F0502020204030204" pitchFamily="34" charset="0"/>
              </a:rPr>
              <a:t>% of women with 3</a:t>
            </a:r>
            <a:r>
              <a:rPr lang="en-GB" sz="1100" baseline="30000" dirty="0">
                <a:ea typeface="Calibri" panose="020F0502020204030204" pitchFamily="34" charset="0"/>
                <a:cs typeface="Calibri" panose="020F0502020204030204" pitchFamily="34" charset="0"/>
              </a:rPr>
              <a:t>rd</a:t>
            </a:r>
            <a:r>
              <a:rPr lang="en-GB" sz="1100" dirty="0">
                <a:ea typeface="Calibri" panose="020F0502020204030204" pitchFamily="34" charset="0"/>
                <a:cs typeface="Calibri" panose="020F0502020204030204" pitchFamily="34" charset="0"/>
              </a:rPr>
              <a:t> and 4</a:t>
            </a:r>
            <a:r>
              <a:rPr lang="en-GB" sz="1100" baseline="30000" dirty="0">
                <a:ea typeface="Calibri" panose="020F0502020204030204" pitchFamily="34" charset="0"/>
                <a:cs typeface="Calibri" panose="020F0502020204030204" pitchFamily="34" charset="0"/>
              </a:rPr>
              <a:t>th</a:t>
            </a:r>
            <a:r>
              <a:rPr lang="en-GB" sz="1100" dirty="0">
                <a:ea typeface="Calibri" panose="020F0502020204030204" pitchFamily="34" charset="0"/>
                <a:cs typeface="Calibri" panose="020F0502020204030204" pitchFamily="34" charset="0"/>
              </a:rPr>
              <a:t> degree tear (vaginal births) </a:t>
            </a:r>
          </a:p>
          <a:p>
            <a:pPr>
              <a:lnSpc>
                <a:spcPct val="100000"/>
              </a:lnSpc>
              <a:spcBef>
                <a:spcPts val="0"/>
              </a:spcBef>
              <a:spcAft>
                <a:spcPts val="400"/>
              </a:spcAft>
            </a:pPr>
            <a:r>
              <a:rPr lang="en-GB" sz="1100" dirty="0">
                <a:ea typeface="Calibri" panose="020F0502020204030204" pitchFamily="34" charset="0"/>
                <a:cs typeface="Calibri" panose="020F0502020204030204" pitchFamily="34" charset="0"/>
              </a:rPr>
              <a:t>No. of antepartum stillbirths</a:t>
            </a:r>
          </a:p>
          <a:p>
            <a:pPr>
              <a:lnSpc>
                <a:spcPct val="100000"/>
              </a:lnSpc>
              <a:spcBef>
                <a:spcPts val="0"/>
              </a:spcBef>
              <a:spcAft>
                <a:spcPts val="400"/>
              </a:spcAft>
            </a:pPr>
            <a:r>
              <a:rPr lang="en-GB" sz="1100" dirty="0">
                <a:ea typeface="Calibri" panose="020F0502020204030204" pitchFamily="34" charset="0"/>
                <a:cs typeface="Calibri" panose="020F0502020204030204" pitchFamily="34" charset="0"/>
              </a:rPr>
              <a:t>Stillbirths / IUD (Intrapartum) </a:t>
            </a:r>
          </a:p>
          <a:p>
            <a:pPr>
              <a:lnSpc>
                <a:spcPct val="100000"/>
              </a:lnSpc>
              <a:spcBef>
                <a:spcPts val="0"/>
              </a:spcBef>
              <a:spcAft>
                <a:spcPts val="400"/>
              </a:spcAft>
            </a:pPr>
            <a:r>
              <a:rPr lang="en-GB" sz="1100" dirty="0">
                <a:ea typeface="Calibri" panose="020F0502020204030204" pitchFamily="34" charset="0"/>
                <a:cs typeface="Calibri" panose="020F0502020204030204" pitchFamily="34" charset="0"/>
              </a:rPr>
              <a:t>Total number of Caesarean Sections </a:t>
            </a:r>
          </a:p>
          <a:p>
            <a:pPr>
              <a:lnSpc>
                <a:spcPct val="100000"/>
              </a:lnSpc>
              <a:spcBef>
                <a:spcPts val="0"/>
              </a:spcBef>
              <a:spcAft>
                <a:spcPts val="400"/>
              </a:spcAft>
            </a:pPr>
            <a:r>
              <a:rPr lang="en-GB" sz="1100" dirty="0"/>
              <a:t>% Women having a category 1 CS that had a decision to incision time &lt;=30m/ % Women having a category 1 CS that had a decision to incision time &lt;=75m</a:t>
            </a:r>
          </a:p>
          <a:p>
            <a:pPr>
              <a:lnSpc>
                <a:spcPct val="100000"/>
              </a:lnSpc>
              <a:spcBef>
                <a:spcPts val="0"/>
              </a:spcBef>
              <a:spcAft>
                <a:spcPts val="400"/>
              </a:spcAft>
            </a:pPr>
            <a:r>
              <a:rPr lang="en-GB" sz="1100" dirty="0"/>
              <a:t>No. Direct Maternal Deaths </a:t>
            </a:r>
          </a:p>
          <a:p>
            <a:pPr>
              <a:lnSpc>
                <a:spcPct val="100000"/>
              </a:lnSpc>
              <a:spcBef>
                <a:spcPts val="0"/>
              </a:spcBef>
              <a:spcAft>
                <a:spcPts val="400"/>
              </a:spcAft>
            </a:pPr>
            <a:r>
              <a:rPr lang="en-GB" sz="1100" dirty="0"/>
              <a:t>No. Maternal ITU admissions </a:t>
            </a:r>
          </a:p>
          <a:p>
            <a:pPr>
              <a:lnSpc>
                <a:spcPct val="100000"/>
              </a:lnSpc>
              <a:spcBef>
                <a:spcPts val="0"/>
              </a:spcBef>
              <a:spcAft>
                <a:spcPts val="400"/>
              </a:spcAft>
            </a:pPr>
            <a:r>
              <a:rPr lang="en-GB" sz="1100" dirty="0"/>
              <a:t>% Babies born with below 10</a:t>
            </a:r>
            <a:r>
              <a:rPr lang="en-GB" sz="1100" baseline="30000" dirty="0"/>
              <a:t>th</a:t>
            </a:r>
            <a:r>
              <a:rPr lang="en-GB" sz="1100" dirty="0"/>
              <a:t> centile </a:t>
            </a:r>
          </a:p>
          <a:p>
            <a:endParaRPr lang="en-GB" sz="1100" dirty="0">
              <a:solidFill>
                <a:srgbClr val="FF0000"/>
              </a:solidFill>
            </a:endParaRPr>
          </a:p>
          <a:p>
            <a:pPr marL="0" indent="0">
              <a:buNone/>
            </a:pPr>
            <a:endParaRPr lang="en-GB" sz="12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endParaRPr lang="en-GB" sz="12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endParaRPr lang="en-GB" sz="1200" dirty="0">
              <a:latin typeface="Calibri" panose="020F0502020204030204" pitchFamily="34" charset="0"/>
              <a:ea typeface="Calibri" panose="020F0502020204030204" pitchFamily="34" charset="0"/>
              <a:cs typeface="Calibri" panose="020F0502020204030204" pitchFamily="34" charset="0"/>
            </a:endParaRPr>
          </a:p>
          <a:p>
            <a:endParaRPr lang="en-GB" sz="1200" dirty="0">
              <a:latin typeface="Calibri" panose="020F0502020204030204" pitchFamily="34" charset="0"/>
              <a:ea typeface="Calibri" panose="020F0502020204030204" pitchFamily="34" charset="0"/>
              <a:cs typeface="Calibri" panose="020F0502020204030204" pitchFamily="34" charset="0"/>
            </a:endParaRPr>
          </a:p>
          <a:p>
            <a:endParaRPr lang="en-GB" sz="1200" dirty="0">
              <a:latin typeface="Calibri" panose="020F0502020204030204" pitchFamily="34" charset="0"/>
              <a:ea typeface="Calibri" panose="020F0502020204030204" pitchFamily="34" charset="0"/>
              <a:cs typeface="Calibri" panose="020F0502020204030204" pitchFamily="34" charset="0"/>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8829602" y="6356349"/>
            <a:ext cx="2743200" cy="365125"/>
          </a:xfrm>
        </p:spPr>
        <p:txBody>
          <a:bodyPr/>
          <a:lstStyle/>
          <a:p>
            <a:fld id="{2FC4BBEA-D2AF-4620-ADEB-12EADF4A9185}" type="slidenum">
              <a:rPr lang="en-GB" smtClean="0">
                <a:solidFill>
                  <a:schemeClr val="bg1">
                    <a:lumMod val="75000"/>
                  </a:schemeClr>
                </a:solidFill>
              </a:rPr>
              <a:t>41</a:t>
            </a:fld>
            <a:endParaRPr lang="en-GB" dirty="0">
              <a:solidFill>
                <a:schemeClr val="bg1">
                  <a:lumMod val="75000"/>
                </a:schemeClr>
              </a:solidFill>
            </a:endParaRPr>
          </a:p>
        </p:txBody>
      </p:sp>
      <p:grpSp>
        <p:nvGrpSpPr>
          <p:cNvPr id="22" name="Group 21"/>
          <p:cNvGrpSpPr/>
          <p:nvPr/>
        </p:nvGrpSpPr>
        <p:grpSpPr>
          <a:xfrm>
            <a:off x="197320" y="852829"/>
            <a:ext cx="6005543" cy="5343806"/>
            <a:chOff x="5864992" y="1338542"/>
            <a:chExt cx="6005543" cy="5343806"/>
          </a:xfrm>
        </p:grpSpPr>
        <p:grpSp>
          <p:nvGrpSpPr>
            <p:cNvPr id="23" name="Group 22"/>
            <p:cNvGrpSpPr/>
            <p:nvPr/>
          </p:nvGrpSpPr>
          <p:grpSpPr>
            <a:xfrm>
              <a:off x="8055839" y="1338542"/>
              <a:ext cx="3790093" cy="5315102"/>
              <a:chOff x="8055839" y="1338542"/>
              <a:chExt cx="3790093" cy="5315102"/>
            </a:xfrm>
          </p:grpSpPr>
          <p:sp>
            <p:nvSpPr>
              <p:cNvPr id="46" name="Rectangle 45"/>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p:cNvGrpSpPr/>
            <p:nvPr/>
          </p:nvGrpSpPr>
          <p:grpSpPr>
            <a:xfrm>
              <a:off x="5913664" y="1338542"/>
              <a:ext cx="2511906" cy="5307705"/>
              <a:chOff x="5913664" y="1338542"/>
              <a:chExt cx="2511906" cy="5307705"/>
            </a:xfrm>
          </p:grpSpPr>
          <p:sp>
            <p:nvSpPr>
              <p:cNvPr id="39" name="Freeform 38"/>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0" name="Freeform 39"/>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reeform 40"/>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reeform 41"/>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reeform 42"/>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reeform 43"/>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reeform 44"/>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Rectangle 24"/>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26" name="Rectangle 25"/>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27" name="Rectangle 26"/>
            <p:cNvSpPr/>
            <p:nvPr/>
          </p:nvSpPr>
          <p:spPr>
            <a:xfrm>
              <a:off x="8312337" y="3224210"/>
              <a:ext cx="3517200" cy="600164"/>
            </a:xfrm>
            <a:prstGeom prst="rect">
              <a:avLst/>
            </a:prstGeom>
          </p:spPr>
          <p:txBody>
            <a:bodyPr wrap="square">
              <a:spAutoFit/>
            </a:bodyPr>
            <a:lstStyle/>
            <a:p>
              <a:pPr marL="6350" indent="-6350" algn="just">
                <a:spcAft>
                  <a:spcPts val="65"/>
                </a:spcAft>
              </a:pPr>
              <a:r>
                <a:rPr lang="en-GB" sz="1100" kern="0" dirty="0">
                  <a:ea typeface="Calibri" panose="020F0502020204030204" pitchFamily="34" charset="0"/>
                  <a:cs typeface="Arial" panose="020B0604020202020204" pitchFamily="34" charset="0"/>
                </a:rPr>
                <a:t>Expectant and new mothers will receive safe and effective care, ensured by adequate staffing levels, working in partnership with women to keep them safe from harm.</a:t>
              </a:r>
            </a:p>
          </p:txBody>
        </p:sp>
        <p:sp>
          <p:nvSpPr>
            <p:cNvPr id="28" name="Rectangle 27"/>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29" name="Rectangle 28"/>
            <p:cNvSpPr/>
            <p:nvPr/>
          </p:nvSpPr>
          <p:spPr>
            <a:xfrm>
              <a:off x="8271568" y="4240875"/>
              <a:ext cx="3517200" cy="397032"/>
            </a:xfrm>
            <a:prstGeom prst="rect">
              <a:avLst/>
            </a:prstGeom>
          </p:spPr>
          <p:txBody>
            <a:bodyPr wrap="square">
              <a:spAutoFit/>
            </a:bodyPr>
            <a:lstStyle/>
            <a:p>
              <a:pPr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Expectant and new mothers will receive care, support and treatment when they need it.</a:t>
              </a:r>
            </a:p>
          </p:txBody>
        </p:sp>
        <p:sp>
          <p:nvSpPr>
            <p:cNvPr id="30" name="Rectangle 29"/>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31" name="Rectangle 30"/>
            <p:cNvSpPr/>
            <p:nvPr/>
          </p:nvSpPr>
          <p:spPr>
            <a:xfrm>
              <a:off x="8328732" y="4903853"/>
              <a:ext cx="3517200" cy="861774"/>
            </a:xfrm>
            <a:prstGeom prst="rect">
              <a:avLst/>
            </a:prstGeom>
          </p:spPr>
          <p:txBody>
            <a:bodyPr wrap="square">
              <a:spAutoFit/>
            </a:bodyPr>
            <a:lstStyle/>
            <a:p>
              <a:pPr marL="6350" indent="-6350" algn="just">
                <a:lnSpc>
                  <a:spcPts val="1200"/>
                </a:lnSpc>
                <a:spcAft>
                  <a:spcPts val="65"/>
                </a:spcAft>
              </a:pPr>
              <a:r>
                <a:rPr lang="en-GB" sz="1100" kern="0" dirty="0">
                  <a:ea typeface="Calibri" panose="020F0502020204030204" pitchFamily="34" charset="0"/>
                  <a:cs typeface="Arial" panose="020B0604020202020204" pitchFamily="34" charset="0"/>
                </a:rPr>
                <a:t>Expectant and new mothers receive high quality and timely services. Expectant and new mothers will experience continuity of care across the whole of their maternity journey, from multi-professional teams, with access to specialised services whenever appropriate.</a:t>
              </a:r>
            </a:p>
          </p:txBody>
        </p:sp>
        <p:sp>
          <p:nvSpPr>
            <p:cNvPr id="33" name="Rectangle 32"/>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34" name="Rectangle 33"/>
            <p:cNvSpPr/>
            <p:nvPr/>
          </p:nvSpPr>
          <p:spPr>
            <a:xfrm>
              <a:off x="8312337" y="2282186"/>
              <a:ext cx="3517200" cy="701731"/>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Expectant and new mothers receive care and treatment that meet the BR+ standards, ensuring that our staff have the necessary skills, knowledge and confidence to understand what care and support is appropriate.</a:t>
              </a:r>
            </a:p>
          </p:txBody>
        </p:sp>
        <p:sp>
          <p:nvSpPr>
            <p:cNvPr id="35" name="Rectangle 34"/>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36" name="Rectangle 35"/>
            <p:cNvSpPr/>
            <p:nvPr/>
          </p:nvSpPr>
          <p:spPr>
            <a:xfrm>
              <a:off x="8347778" y="1445917"/>
              <a:ext cx="3517200" cy="549381"/>
            </a:xfrm>
            <a:prstGeom prst="rect">
              <a:avLst/>
            </a:prstGeom>
          </p:spPr>
          <p:txBody>
            <a:bodyPr wrap="square">
              <a:spAutoFit/>
            </a:bodyPr>
            <a:lstStyle/>
            <a:p>
              <a:pPr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Expectant and new mothers will receive care and support that meets their needs irrespective of who or where they are.</a:t>
              </a:r>
              <a:endParaRPr lang="en-GB" sz="1100" kern="0" dirty="0">
                <a:highlight>
                  <a:srgbClr val="FFFF00"/>
                </a:highlight>
                <a:ea typeface="Calibri" panose="020F0502020204030204" pitchFamily="34" charset="0"/>
                <a:cs typeface="Arial" panose="020B0604020202020204" pitchFamily="34" charset="0"/>
              </a:endParaRPr>
            </a:p>
          </p:txBody>
        </p:sp>
        <p:sp>
          <p:nvSpPr>
            <p:cNvPr id="37" name="Rectangle 36"/>
            <p:cNvSpPr/>
            <p:nvPr/>
          </p:nvSpPr>
          <p:spPr>
            <a:xfrm>
              <a:off x="5864992" y="3534428"/>
              <a:ext cx="1875681" cy="369332"/>
            </a:xfrm>
            <a:prstGeom prst="rect">
              <a:avLst/>
            </a:prstGeom>
          </p:spPr>
          <p:txBody>
            <a:bodyPr wrap="square">
              <a:spAutoFit/>
            </a:bodyPr>
            <a:lstStyle/>
            <a:p>
              <a:pPr lvl="0" algn="ctr"/>
              <a:r>
                <a:rPr lang="en-GB" b="1" dirty="0">
                  <a:solidFill>
                    <a:schemeClr val="bg1"/>
                  </a:solidFill>
                  <a:latin typeface="Arial Black" panose="020B0A04020102020204" pitchFamily="34" charset="0"/>
                </a:rPr>
                <a:t>Maternity</a:t>
              </a:r>
            </a:p>
          </p:txBody>
        </p:sp>
        <p:sp>
          <p:nvSpPr>
            <p:cNvPr id="38" name="Rectangle 37"/>
            <p:cNvSpPr/>
            <p:nvPr/>
          </p:nvSpPr>
          <p:spPr>
            <a:xfrm>
              <a:off x="8353335" y="5815379"/>
              <a:ext cx="3517200" cy="866969"/>
            </a:xfrm>
            <a:prstGeom prst="rect">
              <a:avLst/>
            </a:prstGeom>
          </p:spPr>
          <p:txBody>
            <a:bodyPr wrap="square">
              <a:spAutoFit/>
            </a:bodyPr>
            <a:lstStyle/>
            <a:p>
              <a:pPr marL="6350" indent="-6350" algn="just">
                <a:lnSpc>
                  <a:spcPts val="1000"/>
                </a:lnSpc>
                <a:spcAft>
                  <a:spcPts val="65"/>
                </a:spcAft>
              </a:pPr>
              <a:r>
                <a:rPr lang="en-GB" sz="1100" kern="0" dirty="0">
                  <a:ea typeface="Calibri" panose="020F0502020204030204" pitchFamily="34" charset="0"/>
                  <a:cs typeface="Arial" panose="020B0604020202020204" pitchFamily="34" charset="0"/>
                </a:rPr>
                <a:t>Expectant and new mothers are supported and empowered to make decisions about the care, treatment and support they need. Care and treatment will be planned in partnership with expectant and new mothers, ensuring they are properly informed and supported to make decisions.</a:t>
              </a:r>
            </a:p>
          </p:txBody>
        </p:sp>
      </p:grpSp>
    </p:spTree>
    <p:extLst>
      <p:ext uri="{BB962C8B-B14F-4D97-AF65-F5344CB8AC3E}">
        <p14:creationId xmlns:p14="http://schemas.microsoft.com/office/powerpoint/2010/main" val="17928674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436520-632C-2115-F372-D68B65AA5CE8}"/>
              </a:ext>
            </a:extLst>
          </p:cNvPr>
          <p:cNvSpPr txBox="1"/>
          <p:nvPr/>
        </p:nvSpPr>
        <p:spPr>
          <a:xfrm>
            <a:off x="248400" y="90000"/>
            <a:ext cx="11372849"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Maternity and Neonatal Services Goals and Methods</a:t>
            </a:r>
            <a:endParaRPr lang="en-GB" sz="1800"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E5C7FA4D-4C6E-BB73-0567-0A13999475F0}"/>
              </a:ext>
            </a:extLst>
          </p:cNvPr>
          <p:cNvGraphicFramePr>
            <a:graphicFrameLocks noGrp="1"/>
          </p:cNvGraphicFramePr>
          <p:nvPr>
            <p:extLst>
              <p:ext uri="{D42A27DB-BD31-4B8C-83A1-F6EECF244321}">
                <p14:modId xmlns:p14="http://schemas.microsoft.com/office/powerpoint/2010/main" val="804182094"/>
              </p:ext>
            </p:extLst>
          </p:nvPr>
        </p:nvGraphicFramePr>
        <p:xfrm>
          <a:off x="155651" y="594084"/>
          <a:ext cx="11818901" cy="4064982"/>
        </p:xfrm>
        <a:graphic>
          <a:graphicData uri="http://schemas.openxmlformats.org/drawingml/2006/table">
            <a:tbl>
              <a:tblPr firstRow="1" bandRow="1">
                <a:tableStyleId>{3B4B98B0-60AC-42C2-AFA5-B58CD77FA1E5}</a:tableStyleId>
              </a:tblPr>
              <a:tblGrid>
                <a:gridCol w="288486">
                  <a:extLst>
                    <a:ext uri="{9D8B030D-6E8A-4147-A177-3AD203B41FA5}">
                      <a16:colId xmlns:a16="http://schemas.microsoft.com/office/drawing/2014/main" val="3190379843"/>
                    </a:ext>
                  </a:extLst>
                </a:gridCol>
                <a:gridCol w="4451658">
                  <a:extLst>
                    <a:ext uri="{9D8B030D-6E8A-4147-A177-3AD203B41FA5}">
                      <a16:colId xmlns:a16="http://schemas.microsoft.com/office/drawing/2014/main" val="2762889343"/>
                    </a:ext>
                  </a:extLst>
                </a:gridCol>
                <a:gridCol w="6045964">
                  <a:extLst>
                    <a:ext uri="{9D8B030D-6E8A-4147-A177-3AD203B41FA5}">
                      <a16:colId xmlns:a16="http://schemas.microsoft.com/office/drawing/2014/main" val="138679079"/>
                    </a:ext>
                  </a:extLst>
                </a:gridCol>
                <a:gridCol w="281461">
                  <a:extLst>
                    <a:ext uri="{9D8B030D-6E8A-4147-A177-3AD203B41FA5}">
                      <a16:colId xmlns:a16="http://schemas.microsoft.com/office/drawing/2014/main" val="1027663353"/>
                    </a:ext>
                  </a:extLst>
                </a:gridCol>
                <a:gridCol w="250444">
                  <a:extLst>
                    <a:ext uri="{9D8B030D-6E8A-4147-A177-3AD203B41FA5}">
                      <a16:colId xmlns:a16="http://schemas.microsoft.com/office/drawing/2014/main" val="294352246"/>
                    </a:ext>
                  </a:extLst>
                </a:gridCol>
                <a:gridCol w="250444">
                  <a:extLst>
                    <a:ext uri="{9D8B030D-6E8A-4147-A177-3AD203B41FA5}">
                      <a16:colId xmlns:a16="http://schemas.microsoft.com/office/drawing/2014/main" val="3505629763"/>
                    </a:ext>
                  </a:extLst>
                </a:gridCol>
                <a:gridCol w="250444">
                  <a:extLst>
                    <a:ext uri="{9D8B030D-6E8A-4147-A177-3AD203B41FA5}">
                      <a16:colId xmlns:a16="http://schemas.microsoft.com/office/drawing/2014/main" val="4157389710"/>
                    </a:ext>
                  </a:extLst>
                </a:gridCol>
              </a:tblGrid>
              <a:tr h="10814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b="1" kern="1200" dirty="0">
                          <a:solidFill>
                            <a:schemeClr val="tx1"/>
                          </a:solidFill>
                          <a:latin typeface="+mn-lt"/>
                          <a:ea typeface="+mn-ea"/>
                          <a:cs typeface="+mn-cs"/>
                        </a:rPr>
                        <a:t>EM</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b="1" kern="1200" dirty="0">
                          <a:solidFill>
                            <a:schemeClr val="tx1"/>
                          </a:solidFill>
                          <a:latin typeface="+mn-lt"/>
                          <a:ea typeface="+mn-ea"/>
                          <a:cs typeface="+mn-cs"/>
                        </a:rPr>
                        <a:t>Goal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i="0" u="none" strike="noStrike" dirty="0">
                          <a:solidFill>
                            <a:schemeClr val="tx1"/>
                          </a:solidFill>
                          <a:effectLst/>
                          <a:latin typeface="+mn-lt"/>
                          <a:cs typeface="Arial" panose="020B0604020202020204" pitchFamily="34" charset="0"/>
                        </a:rPr>
                        <a:t>Method</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2628070"/>
                  </a:ext>
                </a:extLst>
              </a:tr>
              <a:tr h="202634">
                <a:tc row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kern="1200" dirty="0">
                        <a:solidFill>
                          <a:schemeClr val="tx1"/>
                        </a:solidFill>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row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cs typeface="Arial" panose="020B0604020202020204" pitchFamily="34" charset="0"/>
                        </a:rPr>
                        <a:t>Addressing</a:t>
                      </a:r>
                      <a:r>
                        <a:rPr lang="en-GB" sz="1100" b="0" i="0" u="none" strike="noStrike" baseline="0" dirty="0">
                          <a:solidFill>
                            <a:schemeClr val="tx1"/>
                          </a:solidFill>
                          <a:effectLst/>
                          <a:latin typeface="+mn-lt"/>
                          <a:cs typeface="Arial" panose="020B0604020202020204" pitchFamily="34" charset="0"/>
                        </a:rPr>
                        <a:t> r</a:t>
                      </a:r>
                      <a:r>
                        <a:rPr lang="en-GB" sz="1100" b="0" i="0" u="none" strike="noStrike" dirty="0">
                          <a:solidFill>
                            <a:schemeClr val="tx1"/>
                          </a:solidFill>
                          <a:effectLst/>
                          <a:latin typeface="+mn-lt"/>
                          <a:cs typeface="Arial" panose="020B0604020202020204" pitchFamily="34" charset="0"/>
                        </a:rPr>
                        <a:t>equirements of the </a:t>
                      </a:r>
                      <a:r>
                        <a:rPr lang="en-GB" sz="1100" b="0" i="0" u="none" strike="noStrike" dirty="0" err="1">
                          <a:solidFill>
                            <a:schemeClr val="tx1"/>
                          </a:solidFill>
                          <a:effectLst/>
                          <a:latin typeface="+mn-lt"/>
                          <a:cs typeface="Arial" panose="020B0604020202020204" pitchFamily="34" charset="0"/>
                        </a:rPr>
                        <a:t>MatNeo</a:t>
                      </a:r>
                      <a:r>
                        <a:rPr lang="en-GB" sz="1100" b="0" i="0" u="none" strike="noStrike" dirty="0">
                          <a:solidFill>
                            <a:schemeClr val="tx1"/>
                          </a:solidFill>
                          <a:effectLst/>
                          <a:latin typeface="+mn-lt"/>
                          <a:cs typeface="Arial" panose="020B0604020202020204" pitchFamily="34" charset="0"/>
                        </a:rPr>
                        <a:t> Safety Programme: Deliver Year 1 actions</a:t>
                      </a:r>
                      <a:r>
                        <a:rPr lang="en-GB" sz="1100" b="0" i="0" u="none" strike="noStrike" baseline="0" dirty="0">
                          <a:solidFill>
                            <a:schemeClr val="tx1"/>
                          </a:solidFill>
                          <a:effectLst/>
                          <a:latin typeface="+mn-lt"/>
                          <a:cs typeface="Arial" panose="020B0604020202020204" pitchFamily="34" charset="0"/>
                        </a:rPr>
                        <a:t> and plan for years two/three of programme</a:t>
                      </a:r>
                      <a:r>
                        <a:rPr lang="en-GB" sz="1100" b="0" i="0" u="none" strike="noStrike" dirty="0">
                          <a:solidFill>
                            <a:schemeClr val="tx1"/>
                          </a:solidFill>
                          <a:effectLst/>
                          <a:latin typeface="+mn-lt"/>
                          <a:cs typeface="Arial" panose="020B0604020202020204" pitchFamily="34" charset="0"/>
                        </a:rPr>
                        <a:t>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Appoint to key leadership/ safety roles,</a:t>
                      </a:r>
                      <a:r>
                        <a:rPr lang="en-GB" sz="1100" b="0" kern="1200" baseline="0" dirty="0">
                          <a:solidFill>
                            <a:schemeClr val="tx1"/>
                          </a:solidFill>
                          <a:latin typeface="+mn-lt"/>
                          <a:ea typeface="+mn-ea"/>
                          <a:cs typeface="+mn-cs"/>
                        </a:rPr>
                        <a:t> e.g. </a:t>
                      </a:r>
                      <a:r>
                        <a:rPr lang="en-GB" sz="1100" b="0" kern="1200" dirty="0">
                          <a:solidFill>
                            <a:schemeClr val="tx1"/>
                          </a:solidFill>
                          <a:latin typeface="+mn-lt"/>
                          <a:ea typeface="+mn-ea"/>
                          <a:cs typeface="+mn-cs"/>
                        </a:rPr>
                        <a:t>Clinical Director for Obstetrics &amp; Gynaecology, Obstetric Safety Leader</a:t>
                      </a:r>
                      <a:endParaRPr lang="en-US"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148978867"/>
                  </a:ext>
                </a:extLst>
              </a:tr>
              <a:tr h="202634">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kern="1200" dirty="0">
                        <a:solidFill>
                          <a:schemeClr val="tx1"/>
                        </a:solidFill>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i="0" u="none" strike="noStrike" dirty="0">
                        <a:solidFill>
                          <a:schemeClr val="tx1"/>
                        </a:solidFill>
                        <a:effectLst/>
                        <a:latin typeface="+mn-lt"/>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Deliver recommendations from the commissioned external review when received. </a:t>
                      </a:r>
                      <a:endParaRPr lang="en-US"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605448555"/>
                  </a:ext>
                </a:extLst>
              </a:tr>
              <a:tr h="464723">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kern="1200" dirty="0">
                        <a:solidFill>
                          <a:schemeClr val="tx1"/>
                        </a:solidFill>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kern="1200" dirty="0">
                          <a:solidFill>
                            <a:schemeClr val="tx1"/>
                          </a:solidFill>
                          <a:latin typeface="+mn-lt"/>
                          <a:ea typeface="+mn-ea"/>
                          <a:cs typeface="+mn-cs"/>
                        </a:rPr>
                        <a:t>Expectant and new mothers, and babies receive care and support that meets their needs irrespective of who or where they are</a:t>
                      </a:r>
                      <a:endParaRPr lang="en-GB" sz="1100" b="0" i="0" u="none" strike="noStrike" dirty="0">
                        <a:solidFill>
                          <a:schemeClr val="tx1"/>
                        </a:solidFill>
                        <a:effectLst/>
                        <a:latin typeface="+mn-lt"/>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Implement</a:t>
                      </a:r>
                      <a:r>
                        <a:rPr lang="en-GB" sz="1100" b="0" kern="1200" baseline="0" dirty="0">
                          <a:solidFill>
                            <a:schemeClr val="tx1"/>
                          </a:solidFill>
                          <a:latin typeface="+mn-lt"/>
                          <a:ea typeface="+mn-ea"/>
                          <a:cs typeface="+mn-cs"/>
                        </a:rPr>
                        <a:t> </a:t>
                      </a:r>
                      <a:r>
                        <a:rPr lang="en-GB" sz="1100" b="0" kern="1200" dirty="0" err="1">
                          <a:solidFill>
                            <a:schemeClr val="tx1"/>
                          </a:solidFill>
                          <a:latin typeface="+mn-lt"/>
                          <a:ea typeface="+mn-ea"/>
                          <a:cs typeface="+mn-cs"/>
                        </a:rPr>
                        <a:t>Dilapan</a:t>
                      </a:r>
                      <a:r>
                        <a:rPr lang="en-GB" sz="1100" b="0" kern="1200" dirty="0">
                          <a:solidFill>
                            <a:schemeClr val="tx1"/>
                          </a:solidFill>
                          <a:latin typeface="+mn-lt"/>
                          <a:ea typeface="+mn-ea"/>
                          <a:cs typeface="+mn-cs"/>
                        </a:rPr>
                        <a:t> for induction of labour to reduce ante-natal length of stay for women undergoing induction</a:t>
                      </a:r>
                      <a:endParaRPr lang="en-US"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44293829"/>
                  </a:ext>
                </a:extLst>
              </a:tr>
              <a:tr h="464723">
                <a:tc rowSpan="3">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kern="1200" dirty="0">
                        <a:solidFill>
                          <a:schemeClr val="tx1"/>
                        </a:solidFill>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rowSpan="3">
                  <a:txBody>
                    <a:bodyPr/>
                    <a:lstStyle/>
                    <a:p>
                      <a:r>
                        <a:rPr lang="en-GB" sz="1100" b="0" kern="1200" dirty="0">
                          <a:solidFill>
                            <a:schemeClr val="tx1"/>
                          </a:solidFill>
                          <a:latin typeface="+mn-lt"/>
                          <a:ea typeface="+mn-ea"/>
                          <a:cs typeface="+mn-cs"/>
                        </a:rPr>
                        <a:t>Expectant and new mothers and babies receive high quality and timely services. </a:t>
                      </a:r>
                      <a:r>
                        <a:rPr lang="en-GB" sz="1100" b="0" kern="1200" baseline="0" dirty="0">
                          <a:solidFill>
                            <a:schemeClr val="tx1"/>
                          </a:solidFill>
                          <a:latin typeface="+mn-lt"/>
                          <a:ea typeface="+mn-ea"/>
                          <a:cs typeface="+mn-cs"/>
                        </a:rPr>
                        <a:t> </a:t>
                      </a:r>
                      <a:r>
                        <a:rPr lang="en-GB" sz="1100" b="0" kern="1200" dirty="0">
                          <a:solidFill>
                            <a:schemeClr val="tx1"/>
                          </a:solidFill>
                          <a:latin typeface="+mn-lt"/>
                          <a:ea typeface="+mn-ea"/>
                          <a:cs typeface="+mn-cs"/>
                        </a:rPr>
                        <a:t>Our staff have the necessary skills, knowledge and confidence to understand what care and support is appropriate. </a:t>
                      </a:r>
                      <a:endParaRPr lang="en-GB" dirty="0"/>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kern="1200">
                          <a:solidFill>
                            <a:schemeClr val="tx1"/>
                          </a:solidFill>
                          <a:latin typeface="+mn-lt"/>
                          <a:ea typeface="+mn-ea"/>
                          <a:cs typeface="+mn-cs"/>
                        </a:rPr>
                        <a:t>Implement </a:t>
                      </a:r>
                      <a:r>
                        <a:rPr lang="en-US" sz="1100" b="1" kern="1200">
                          <a:solidFill>
                            <a:schemeClr val="tx1"/>
                          </a:solidFill>
                          <a:latin typeface="+mn-lt"/>
                          <a:ea typeface="+mn-ea"/>
                          <a:cs typeface="+mn-cs"/>
                        </a:rPr>
                        <a:t>maternity workforce transformation plan</a:t>
                      </a:r>
                      <a:r>
                        <a:rPr lang="en-US" sz="1100" b="0" kern="1200">
                          <a:solidFill>
                            <a:schemeClr val="tx1"/>
                          </a:solidFill>
                          <a:latin typeface="+mn-lt"/>
                          <a:ea typeface="+mn-ea"/>
                          <a:cs typeface="+mn-cs"/>
                        </a:rPr>
                        <a:t>, including</a:t>
                      </a:r>
                      <a:r>
                        <a:rPr lang="en-US" sz="1100" b="0" kern="1200" baseline="0">
                          <a:solidFill>
                            <a:schemeClr val="tx1"/>
                          </a:solidFill>
                          <a:latin typeface="+mn-lt"/>
                          <a:ea typeface="+mn-ea"/>
                          <a:cs typeface="+mn-cs"/>
                        </a:rPr>
                        <a:t> </a:t>
                      </a:r>
                      <a:r>
                        <a:rPr lang="en-GB" sz="1100" b="0" kern="1200">
                          <a:solidFill>
                            <a:schemeClr val="tx1"/>
                          </a:solidFill>
                          <a:latin typeface="+mn-lt"/>
                          <a:ea typeface="+mn-ea"/>
                          <a:cs typeface="+mn-cs"/>
                        </a:rPr>
                        <a:t>new models for community maternity services and the Obstetric Unit, and increase in establishment required for Ante-Natal Clinics to meet BR+ standards</a:t>
                      </a:r>
                      <a:endParaRPr lang="en-GB"/>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b="0" kern="1200">
                          <a:solidFill>
                            <a:schemeClr val="tx1"/>
                          </a:solidFill>
                          <a:latin typeface="+mn-lt"/>
                          <a:ea typeface="+mn-ea"/>
                          <a:cs typeface="+mn-cs"/>
                        </a:rPr>
                        <a:t>Q1</a:t>
                      </a:r>
                      <a:endParaRPr lang="en-GB"/>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r>
                        <a:rPr lang="en-GB" sz="1100" b="0" kern="1200" dirty="0">
                          <a:solidFill>
                            <a:schemeClr val="tx1"/>
                          </a:solidFill>
                          <a:latin typeface="+mn-lt"/>
                          <a:ea typeface="+mn-ea"/>
                          <a:cs typeface="+mn-cs"/>
                        </a:rPr>
                        <a:t>Q2</a:t>
                      </a:r>
                      <a:endParaRPr lang="en-GB" dirty="0"/>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r>
                        <a:rPr lang="en-GB" sz="1100" b="0" kern="1200">
                          <a:solidFill>
                            <a:schemeClr val="tx1"/>
                          </a:solidFill>
                          <a:latin typeface="+mn-lt"/>
                          <a:ea typeface="+mn-ea"/>
                          <a:cs typeface="+mn-cs"/>
                        </a:rPr>
                        <a:t>Q3</a:t>
                      </a:r>
                      <a:endParaRPr lang="en-GB"/>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r>
                        <a:rPr lang="en-GB" sz="1100" b="0" kern="1200" dirty="0">
                          <a:solidFill>
                            <a:schemeClr val="tx1"/>
                          </a:solidFill>
                          <a:latin typeface="+mn-lt"/>
                          <a:ea typeface="+mn-ea"/>
                          <a:cs typeface="+mn-cs"/>
                        </a:rPr>
                        <a:t>Q4</a:t>
                      </a:r>
                      <a:endParaRPr lang="en-GB" dirty="0"/>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960643206"/>
                  </a:ext>
                </a:extLst>
              </a:tr>
              <a:tr h="361255">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kern="1200" dirty="0">
                        <a:solidFill>
                          <a:schemeClr val="tx1"/>
                        </a:solidFill>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kern="1200" dirty="0">
                        <a:solidFill>
                          <a:schemeClr val="tx1"/>
                        </a:solidFill>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Assess and implement maternity</a:t>
                      </a:r>
                      <a:r>
                        <a:rPr lang="en-GB" sz="1100" b="0" kern="1200" baseline="0" dirty="0">
                          <a:solidFill>
                            <a:schemeClr val="tx1"/>
                          </a:solidFill>
                          <a:latin typeface="+mn-lt"/>
                          <a:ea typeface="+mn-ea"/>
                          <a:cs typeface="+mn-cs"/>
                        </a:rPr>
                        <a:t> </a:t>
                      </a:r>
                      <a:r>
                        <a:rPr lang="en-GB" sz="1100" b="1" kern="1200" dirty="0">
                          <a:solidFill>
                            <a:schemeClr val="tx1"/>
                          </a:solidFill>
                          <a:latin typeface="+mn-lt"/>
                          <a:ea typeface="+mn-ea"/>
                          <a:cs typeface="+mn-cs"/>
                        </a:rPr>
                        <a:t>support staff requirements</a:t>
                      </a:r>
                      <a:r>
                        <a:rPr lang="en-GB" sz="1100" b="0" kern="1200" dirty="0">
                          <a:solidFill>
                            <a:schemeClr val="tx1"/>
                          </a:solidFill>
                          <a:latin typeface="+mn-lt"/>
                          <a:ea typeface="+mn-ea"/>
                          <a:cs typeface="+mn-cs"/>
                        </a:rPr>
                        <a:t>, including obstetric HCA's, phlebotomists and clerical support</a:t>
                      </a:r>
                      <a:endParaRPr lang="en-US"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668001092"/>
                  </a:ext>
                </a:extLst>
              </a:tr>
              <a:tr h="486364">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Assess sonography requirements and implement subsequent workforce plan, in conjunction with radiology.</a:t>
                      </a:r>
                      <a:r>
                        <a:rPr lang="en-GB" sz="1100" b="0" kern="1200" baseline="0" dirty="0">
                          <a:solidFill>
                            <a:schemeClr val="tx1"/>
                          </a:solidFill>
                          <a:latin typeface="+mn-lt"/>
                          <a:ea typeface="+mn-ea"/>
                          <a:cs typeface="+mn-cs"/>
                        </a:rPr>
                        <a:t> </a:t>
                      </a:r>
                      <a:r>
                        <a:rPr lang="en-GB" sz="1100" b="0" kern="1200" dirty="0">
                          <a:solidFill>
                            <a:schemeClr val="tx1"/>
                          </a:solidFill>
                          <a:latin typeface="+mn-lt"/>
                          <a:ea typeface="+mn-ea"/>
                          <a:cs typeface="+mn-cs"/>
                        </a:rPr>
                        <a:t>Develop</a:t>
                      </a:r>
                      <a:r>
                        <a:rPr lang="en-GB" sz="1100" b="0" kern="1200" baseline="0" dirty="0">
                          <a:solidFill>
                            <a:schemeClr val="tx1"/>
                          </a:solidFill>
                          <a:latin typeface="+mn-lt"/>
                          <a:ea typeface="+mn-ea"/>
                          <a:cs typeface="+mn-cs"/>
                        </a:rPr>
                        <a:t> </a:t>
                      </a:r>
                      <a:r>
                        <a:rPr lang="en-GB" sz="1100" b="0" kern="1200" dirty="0">
                          <a:solidFill>
                            <a:schemeClr val="tx1"/>
                          </a:solidFill>
                          <a:latin typeface="+mn-lt"/>
                          <a:ea typeface="+mn-ea"/>
                          <a:cs typeface="+mn-cs"/>
                        </a:rPr>
                        <a:t>of midwifery led sonography clinics in NPTH </a:t>
                      </a:r>
                      <a:endParaRPr lang="en-US"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437913653"/>
                  </a:ext>
                </a:extLst>
              </a:tr>
              <a:tr h="66156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kern="1200" dirty="0">
                        <a:solidFill>
                          <a:schemeClr val="tx1"/>
                        </a:solidFill>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kern="1200" dirty="0">
                          <a:solidFill>
                            <a:schemeClr val="tx1"/>
                          </a:solidFill>
                          <a:latin typeface="+mn-lt"/>
                          <a:ea typeface="+mn-ea"/>
                          <a:cs typeface="+mn-cs"/>
                        </a:rPr>
                        <a:t>Expectant and new mothers and babies receive high quality and timely services,</a:t>
                      </a:r>
                      <a:r>
                        <a:rPr lang="en-GB" sz="1100" b="0" kern="1200" baseline="0" dirty="0">
                          <a:solidFill>
                            <a:schemeClr val="tx1"/>
                          </a:solidFill>
                          <a:latin typeface="+mn-lt"/>
                          <a:ea typeface="+mn-ea"/>
                          <a:cs typeface="+mn-cs"/>
                        </a:rPr>
                        <a:t> </a:t>
                      </a:r>
                      <a:r>
                        <a:rPr lang="en-GB" sz="1100" b="0" kern="1200" dirty="0">
                          <a:solidFill>
                            <a:schemeClr val="tx1"/>
                          </a:solidFill>
                          <a:latin typeface="+mn-lt"/>
                          <a:ea typeface="+mn-ea"/>
                          <a:cs typeface="+mn-cs"/>
                        </a:rPr>
                        <a:t> experience continuity of care across the whole of their maternity journey, from multi-professional teams, with access to specialised services whenever appropriate.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Engage with </a:t>
                      </a:r>
                      <a:r>
                        <a:rPr lang="en-GB" sz="1100" b="1" kern="1200" dirty="0">
                          <a:solidFill>
                            <a:schemeClr val="tx1"/>
                          </a:solidFill>
                          <a:latin typeface="+mn-lt"/>
                          <a:ea typeface="+mn-ea"/>
                          <a:cs typeface="+mn-cs"/>
                        </a:rPr>
                        <a:t>Digital Maternity Cymru </a:t>
                      </a:r>
                      <a:r>
                        <a:rPr lang="en-GB" sz="1100" b="0" kern="1200" dirty="0">
                          <a:solidFill>
                            <a:schemeClr val="tx1"/>
                          </a:solidFill>
                          <a:latin typeface="+mn-lt"/>
                          <a:ea typeface="+mn-ea"/>
                          <a:cs typeface="+mn-cs"/>
                        </a:rPr>
                        <a:t>and support implementation of a national Maternity record and development of local/national performance dashboards</a:t>
                      </a:r>
                      <a:endParaRPr lang="en-US"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4036549223"/>
                  </a:ext>
                </a:extLst>
              </a:tr>
              <a:tr h="66156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kern="1200" dirty="0">
                        <a:solidFill>
                          <a:schemeClr val="tx1"/>
                        </a:solidFill>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kern="1200" dirty="0">
                          <a:solidFill>
                            <a:schemeClr val="tx1"/>
                          </a:solidFill>
                          <a:latin typeface="+mn-lt"/>
                          <a:ea typeface="+mn-ea"/>
                          <a:cs typeface="+mn-cs"/>
                        </a:rPr>
                        <a:t>Expectant and new mothers are supported and empowered to make decisions about the care, treatment and support they need. Care and treatment is planned in partnership, ensuring they are properly informed and supported.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Appoint</a:t>
                      </a:r>
                      <a:r>
                        <a:rPr lang="en-GB" sz="1100" b="0" kern="1200" baseline="0" dirty="0">
                          <a:solidFill>
                            <a:schemeClr val="tx1"/>
                          </a:solidFill>
                          <a:latin typeface="+mn-lt"/>
                          <a:ea typeface="+mn-ea"/>
                          <a:cs typeface="+mn-cs"/>
                        </a:rPr>
                        <a:t> </a:t>
                      </a:r>
                      <a:r>
                        <a:rPr lang="en-GB" sz="1100" b="1" kern="1200" dirty="0">
                          <a:solidFill>
                            <a:schemeClr val="tx1"/>
                          </a:solidFill>
                          <a:latin typeface="+mn-lt"/>
                          <a:ea typeface="+mn-ea"/>
                          <a:cs typeface="+mn-cs"/>
                        </a:rPr>
                        <a:t>Strategic Breastfeeding Lead across Maternity and NICU</a:t>
                      </a:r>
                      <a:endParaRPr lang="en-US" sz="1100" b="1"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151111528"/>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6" name="Slide Number Placeholder 5"/>
          <p:cNvSpPr>
            <a:spLocks noGrp="1"/>
          </p:cNvSpPr>
          <p:nvPr>
            <p:ph type="sldNum" sz="quarter" idx="12"/>
          </p:nvPr>
        </p:nvSpPr>
        <p:spPr>
          <a:xfrm>
            <a:off x="9231352" y="6448871"/>
            <a:ext cx="2743200" cy="365125"/>
          </a:xfrm>
        </p:spPr>
        <p:txBody>
          <a:bodyPr/>
          <a:lstStyle/>
          <a:p>
            <a:fld id="{2FC4BBEA-D2AF-4620-ADEB-12EADF4A9185}" type="slidenum">
              <a:rPr lang="en-GB" smtClean="0">
                <a:solidFill>
                  <a:schemeClr val="bg1">
                    <a:lumMod val="75000"/>
                  </a:schemeClr>
                </a:solidFill>
              </a:rPr>
              <a:t>42</a:t>
            </a:fld>
            <a:endParaRPr lang="en-GB" dirty="0">
              <a:solidFill>
                <a:schemeClr val="bg1">
                  <a:lumMod val="75000"/>
                </a:schemeClr>
              </a:solidFill>
            </a:endParaRPr>
          </a:p>
        </p:txBody>
      </p:sp>
      <p:sp>
        <p:nvSpPr>
          <p:cNvPr id="8" name="Rectangle 7"/>
          <p:cNvSpPr/>
          <p:nvPr/>
        </p:nvSpPr>
        <p:spPr>
          <a:xfrm>
            <a:off x="155650" y="4695660"/>
            <a:ext cx="1300356" cy="261610"/>
          </a:xfrm>
          <a:prstGeom prst="rect">
            <a:avLst/>
          </a:prstGeom>
        </p:spPr>
        <p:txBody>
          <a:bodyPr wrap="none">
            <a:spAutoFit/>
          </a:bodyPr>
          <a:lstStyle/>
          <a:p>
            <a:pPr lvl="0" algn="just">
              <a:defRPr/>
            </a:pPr>
            <a:r>
              <a:rPr lang="en-GB" sz="1100" b="1" dirty="0">
                <a:solidFill>
                  <a:srgbClr val="1F355E"/>
                </a:solidFill>
                <a:latin typeface="Arial Black" panose="020B0A04020102020204" pitchFamily="34" charset="0"/>
                <a:cs typeface="Arial" panose="020B0604020202020204" pitchFamily="34" charset="0"/>
              </a:rPr>
              <a:t>2025/26 -26/27</a:t>
            </a:r>
          </a:p>
        </p:txBody>
      </p:sp>
      <p:graphicFrame>
        <p:nvGraphicFramePr>
          <p:cNvPr id="9" name="Table 8"/>
          <p:cNvGraphicFramePr>
            <a:graphicFrameLocks noGrp="1"/>
          </p:cNvGraphicFramePr>
          <p:nvPr>
            <p:extLst>
              <p:ext uri="{D42A27DB-BD31-4B8C-83A1-F6EECF244321}">
                <p14:modId xmlns:p14="http://schemas.microsoft.com/office/powerpoint/2010/main" val="361588463"/>
              </p:ext>
            </p:extLst>
          </p:nvPr>
        </p:nvGraphicFramePr>
        <p:xfrm>
          <a:off x="241070" y="4978450"/>
          <a:ext cx="11706442" cy="1420876"/>
        </p:xfrm>
        <a:graphic>
          <a:graphicData uri="http://schemas.openxmlformats.org/drawingml/2006/table">
            <a:tbl>
              <a:tblPr firstRow="1" bandRow="1">
                <a:tableStyleId>{3B4B98B0-60AC-42C2-AFA5-B58CD77FA1E5}</a:tableStyleId>
              </a:tblPr>
              <a:tblGrid>
                <a:gridCol w="4618313">
                  <a:extLst>
                    <a:ext uri="{9D8B030D-6E8A-4147-A177-3AD203B41FA5}">
                      <a16:colId xmlns:a16="http://schemas.microsoft.com/office/drawing/2014/main" val="3823515313"/>
                    </a:ext>
                  </a:extLst>
                </a:gridCol>
                <a:gridCol w="7088129">
                  <a:extLst>
                    <a:ext uri="{9D8B030D-6E8A-4147-A177-3AD203B41FA5}">
                      <a16:colId xmlns:a16="http://schemas.microsoft.com/office/drawing/2014/main" val="1309061772"/>
                    </a:ext>
                  </a:extLst>
                </a:gridCol>
              </a:tblGrid>
              <a:tr h="21600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000" b="1" i="0" u="none" strike="noStrike" dirty="0">
                          <a:solidFill>
                            <a:schemeClr val="tx1"/>
                          </a:solidFill>
                          <a:effectLst/>
                          <a:latin typeface="+mn-lt"/>
                          <a:cs typeface="Arial" panose="020B0604020202020204" pitchFamily="34" charset="0"/>
                        </a:rPr>
                        <a:t>Year 1 Planning: Goal</a:t>
                      </a: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b="1" strike="noStrike" kern="1200" baseline="0" dirty="0">
                          <a:solidFill>
                            <a:schemeClr val="tx1"/>
                          </a:solidFill>
                          <a:latin typeface="+mn-lt"/>
                          <a:ea typeface="+mn-ea"/>
                          <a:cs typeface="+mn-cs"/>
                        </a:rPr>
                        <a:t>Year 1 Planning: Method</a:t>
                      </a: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803622623"/>
                  </a:ext>
                </a:extLst>
              </a:tr>
              <a:tr h="216000">
                <a:tc row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000" b="0" i="0" u="none" strike="noStrike" dirty="0">
                          <a:solidFill>
                            <a:schemeClr val="tx1"/>
                          </a:solidFill>
                          <a:effectLst/>
                          <a:latin typeface="+mn-lt"/>
                          <a:cs typeface="Arial" panose="020B0604020202020204" pitchFamily="34" charset="0"/>
                        </a:rPr>
                        <a:t>Deliver sustainable Neonatal Service that meets</a:t>
                      </a:r>
                      <a:r>
                        <a:rPr lang="en-GB" sz="1000" b="0" i="0" u="none" strike="noStrike" baseline="0" dirty="0">
                          <a:solidFill>
                            <a:schemeClr val="tx1"/>
                          </a:solidFill>
                          <a:effectLst/>
                          <a:latin typeface="+mn-lt"/>
                          <a:cs typeface="Arial" panose="020B0604020202020204" pitchFamily="34" charset="0"/>
                        </a:rPr>
                        <a:t> </a:t>
                      </a:r>
                      <a:r>
                        <a:rPr lang="en-GB" sz="1000" b="0" i="0" u="none" strike="noStrike" dirty="0">
                          <a:solidFill>
                            <a:schemeClr val="tx1"/>
                          </a:solidFill>
                          <a:effectLst/>
                          <a:latin typeface="+mn-lt"/>
                          <a:cs typeface="Arial" panose="020B0604020202020204" pitchFamily="34" charset="0"/>
                        </a:rPr>
                        <a:t>the local and national population needs</a:t>
                      </a: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strike="noStrike" kern="1200" baseline="0" dirty="0">
                          <a:solidFill>
                            <a:schemeClr val="tx1"/>
                          </a:solidFill>
                          <a:latin typeface="+mn-lt"/>
                          <a:ea typeface="+mn-ea"/>
                          <a:cs typeface="+mn-cs"/>
                        </a:rPr>
                        <a:t>Develop a robust workforce plan to include recruitment &amp; retention  for specialist neonatal nurses and increase Medical Consultant cover, therapy support and psychological support services in order to progress toward meeting BAPM standards </a:t>
                      </a:r>
                      <a:r>
                        <a:rPr lang="en-GB" sz="1000" b="0" strike="noStrike" kern="1200" baseline="0" dirty="0">
                          <a:solidFill>
                            <a:srgbClr val="00B050"/>
                          </a:solidFill>
                          <a:latin typeface="+mn-lt"/>
                          <a:ea typeface="+mn-ea"/>
                          <a:cs typeface="+mn-cs"/>
                        </a:rPr>
                        <a:t>[WHSSC]</a:t>
                      </a:r>
                      <a:endParaRPr lang="en-US" sz="1000" b="0" strike="noStrike" kern="1200" baseline="0" dirty="0">
                        <a:solidFill>
                          <a:srgbClr val="00B050"/>
                        </a:solidFill>
                        <a:latin typeface="+mn-lt"/>
                        <a:ea typeface="+mn-ea"/>
                        <a:cs typeface="+mn-cs"/>
                      </a:endParaRP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164421417"/>
                  </a:ext>
                </a:extLst>
              </a:tr>
              <a:tr h="0">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dirty="0">
                        <a:solidFill>
                          <a:schemeClr val="tx1"/>
                        </a:solidFill>
                        <a:latin typeface="+mn-lt"/>
                      </a:endParaRP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strike="noStrike" kern="1200" baseline="0" dirty="0">
                          <a:solidFill>
                            <a:schemeClr val="tx1"/>
                          </a:solidFill>
                          <a:latin typeface="+mn-lt"/>
                          <a:ea typeface="+mn-ea"/>
                          <a:cs typeface="+mn-cs"/>
                        </a:rPr>
                        <a:t>Develop business case for permanently funded 24-hour neonatal transport model </a:t>
                      </a:r>
                      <a:r>
                        <a:rPr lang="en-GB" sz="1000" b="0" strike="noStrike" kern="1200" baseline="0" dirty="0">
                          <a:solidFill>
                            <a:srgbClr val="00B050"/>
                          </a:solidFill>
                          <a:latin typeface="+mn-lt"/>
                          <a:ea typeface="+mn-ea"/>
                          <a:cs typeface="+mn-cs"/>
                        </a:rPr>
                        <a:t>[WHSSC]</a:t>
                      </a:r>
                      <a:endParaRPr lang="en-US" sz="1000" b="0" strike="noStrike" kern="1200" baseline="0" dirty="0">
                        <a:solidFill>
                          <a:srgbClr val="00B050"/>
                        </a:solidFill>
                        <a:latin typeface="+mn-lt"/>
                        <a:ea typeface="+mn-ea"/>
                        <a:cs typeface="+mn-cs"/>
                      </a:endParaRP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467798792"/>
                  </a:ext>
                </a:extLst>
              </a:tr>
              <a:tr h="334876">
                <a:tc row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000" b="0" kern="1200" dirty="0">
                          <a:solidFill>
                            <a:schemeClr val="tx1"/>
                          </a:solidFill>
                          <a:latin typeface="+mn-lt"/>
                          <a:ea typeface="+mn-ea"/>
                          <a:cs typeface="+mn-cs"/>
                        </a:rPr>
                        <a:t>Expectant and new mothers, and babies receive care and support that meets their needs irrespective of who or where they are.</a:t>
                      </a: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tx1"/>
                          </a:solidFill>
                          <a:latin typeface="+mn-lt"/>
                          <a:ea typeface="+mn-ea"/>
                          <a:cs typeface="+mn-cs"/>
                        </a:rPr>
                        <a:t>Develop digital maternity plan</a:t>
                      </a:r>
                      <a:endParaRPr lang="en-GB" sz="1000" dirty="0"/>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494315975"/>
                  </a:ext>
                </a:extLst>
              </a:tr>
              <a:tr h="191393">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dirty="0">
                        <a:solidFill>
                          <a:schemeClr val="tx1"/>
                        </a:solidFill>
                        <a:latin typeface="+mn-lt"/>
                      </a:endParaRP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tx1"/>
                          </a:solidFill>
                          <a:latin typeface="+mn-lt"/>
                          <a:ea typeface="+mn-ea"/>
                          <a:cs typeface="+mn-cs"/>
                        </a:rPr>
                        <a:t>Develop capital development programme for maternity services, particularly focused on resolving concerns about the 2nd Obstetric Theatre, location of Bereavement Room on Labour Ward, and the expansion and relocation of the Bay Birthing Unit.</a:t>
                      </a:r>
                      <a:endParaRPr lang="en-US" sz="1000" b="0" i="1" kern="1200" dirty="0">
                        <a:solidFill>
                          <a:schemeClr val="tx1"/>
                        </a:solidFill>
                        <a:latin typeface="+mn-lt"/>
                        <a:ea typeface="+mn-ea"/>
                        <a:cs typeface="+mn-cs"/>
                      </a:endParaRP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801730841"/>
                  </a:ext>
                </a:extLst>
              </a:tr>
            </a:tbl>
          </a:graphicData>
        </a:graphic>
      </p:graphicFrame>
    </p:spTree>
    <p:extLst>
      <p:ext uri="{BB962C8B-B14F-4D97-AF65-F5344CB8AC3E}">
        <p14:creationId xmlns:p14="http://schemas.microsoft.com/office/powerpoint/2010/main" val="28306595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90000"/>
            <a:ext cx="11352801"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Children &amp; Young People Services Vision and System Indicators</a:t>
            </a:r>
          </a:p>
        </p:txBody>
      </p:sp>
      <p:sp>
        <p:nvSpPr>
          <p:cNvPr id="5" name="Rectangle: Rounded Corners 4">
            <a:extLst>
              <a:ext uri="{FF2B5EF4-FFF2-40B4-BE49-F238E27FC236}">
                <a16:creationId xmlns:a16="http://schemas.microsoft.com/office/drawing/2014/main" id="{B785FE24-8DA9-04B1-2818-5094BA87332C}"/>
              </a:ext>
            </a:extLst>
          </p:cNvPr>
          <p:cNvSpPr/>
          <p:nvPr/>
        </p:nvSpPr>
        <p:spPr>
          <a:xfrm>
            <a:off x="6137120" y="738166"/>
            <a:ext cx="5784015" cy="2361232"/>
          </a:xfrm>
          <a:prstGeom prst="roundRect">
            <a:avLst>
              <a:gd name="adj" fmla="val 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just" defTabSz="914400" rtl="0" eaLnBrk="1" fontAlgn="auto" latinLnBrk="0" hangingPunct="1">
              <a:lnSpc>
                <a:spcPct val="100000"/>
              </a:lnSpc>
              <a:spcBef>
                <a:spcPts val="0"/>
              </a:spcBef>
              <a:spcAft>
                <a:spcPts val="600"/>
              </a:spcAft>
              <a:buClrTx/>
              <a:buSzTx/>
              <a:buFontTx/>
              <a:buNone/>
              <a:tabLst/>
              <a:defRPr/>
            </a:pPr>
            <a:r>
              <a:rPr lang="en-GB" sz="1200" dirty="0">
                <a:solidFill>
                  <a:schemeClr val="tx1"/>
                </a:solidFill>
              </a:rPr>
              <a:t>Our vision is to promote and support a healthy start in life for children, young people and their families as they grow and develop. We want to ensure that all children and young people are able to reach their full potential and be emotionally and physically healthy; giving them the </a:t>
            </a:r>
            <a:r>
              <a:rPr lang="en-GB" sz="1200" b="1" i="1" dirty="0">
                <a:solidFill>
                  <a:schemeClr val="tx1"/>
                </a:solidFill>
              </a:rPr>
              <a:t>best start in life. </a:t>
            </a:r>
            <a:endParaRPr kumimoji="0" lang="en-GB" sz="1200" b="0" i="0" u="none" strike="noStrike" kern="1200" cap="none" spc="0" normalizeH="0" baseline="0" noProof="0" dirty="0">
              <a:ln>
                <a:noFill/>
              </a:ln>
              <a:solidFill>
                <a:schemeClr val="tx1"/>
              </a:solidFill>
              <a:effectLst/>
              <a:uLnTx/>
              <a:uFillTx/>
            </a:endParaRPr>
          </a:p>
          <a:p>
            <a:pPr marL="0" marR="0" lvl="0" indent="0" algn="just" defTabSz="914400" rtl="0" eaLnBrk="1" fontAlgn="auto" latinLnBrk="0" hangingPunct="1">
              <a:lnSpc>
                <a:spcPct val="100000"/>
              </a:lnSpc>
              <a:spcBef>
                <a:spcPts val="0"/>
              </a:spcBef>
              <a:spcAft>
                <a:spcPts val="600"/>
              </a:spcAft>
              <a:buClrTx/>
              <a:buSzTx/>
              <a:buFontTx/>
              <a:buNone/>
              <a:tabLst/>
              <a:defRPr/>
            </a:pPr>
            <a:r>
              <a:rPr lang="en-GB" sz="1200" dirty="0">
                <a:solidFill>
                  <a:schemeClr val="tx1"/>
                </a:solidFill>
              </a:rPr>
              <a:t>Our team of multi-skilled professionals work alongside children, young people and their families to support their needs and provide effective and safe care, working in a suitable child-friendly environment. Working in partnership with other organisations, children, young people and their families, we aim to safeguard the health and wellbeing of children and young people within the Swansea Bay University Health Board area. </a:t>
            </a:r>
            <a:endParaRPr kumimoji="0" lang="en-GB" sz="1200" b="0" i="0" u="none" strike="noStrike" kern="1200" cap="none" spc="0" normalizeH="0" baseline="0" noProof="0" dirty="0">
              <a:ln>
                <a:noFill/>
              </a:ln>
              <a:solidFill>
                <a:schemeClr val="tx1"/>
              </a:solidFill>
              <a:effectLst/>
              <a:uLnTx/>
              <a:uFillTx/>
            </a:endParaRPr>
          </a:p>
          <a:p>
            <a:pPr algn="just">
              <a:spcAft>
                <a:spcPts val="600"/>
              </a:spcAft>
              <a:defRPr/>
            </a:pPr>
            <a:r>
              <a:rPr lang="en-GB" sz="1200" dirty="0">
                <a:solidFill>
                  <a:schemeClr val="tx1"/>
                </a:solidFill>
              </a:rPr>
              <a:t>We strongly believe that by working in conjunction with the goals of the </a:t>
            </a:r>
            <a:r>
              <a:rPr lang="en-GB" sz="1200" b="1" i="1" dirty="0">
                <a:solidFill>
                  <a:schemeClr val="tx1"/>
                </a:solidFill>
              </a:rPr>
              <a:t>Healthy Child Wales Programme</a:t>
            </a:r>
            <a:r>
              <a:rPr lang="en-GB" sz="1200" dirty="0">
                <a:solidFill>
                  <a:schemeClr val="tx1"/>
                </a:solidFill>
              </a:rPr>
              <a:t>, we will support a positive impact to children’s health, social and educational development; optimising their longer-term potential.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
        <p:nvSpPr>
          <p:cNvPr id="8" name="Content Placeholder 15">
            <a:extLst>
              <a:ext uri="{FF2B5EF4-FFF2-40B4-BE49-F238E27FC236}">
                <a16:creationId xmlns:a16="http://schemas.microsoft.com/office/drawing/2014/main" id="{02349C3C-167D-85D0-4CD6-AB638ACE075A}"/>
              </a:ext>
            </a:extLst>
          </p:cNvPr>
          <p:cNvSpPr txBox="1">
            <a:spLocks/>
          </p:cNvSpPr>
          <p:nvPr/>
        </p:nvSpPr>
        <p:spPr>
          <a:xfrm>
            <a:off x="6220359" y="3534996"/>
            <a:ext cx="5766790" cy="2504098"/>
          </a:xfrm>
          <a:prstGeom prst="rect">
            <a:avLst/>
          </a:prstGeom>
          <a:solidFill>
            <a:schemeClr val="bg1"/>
          </a:solidFill>
          <a:ln>
            <a:solidFill>
              <a:schemeClr val="bg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100" b="1" dirty="0">
                <a:solidFill>
                  <a:srgbClr val="1F355E"/>
                </a:solidFill>
                <a:latin typeface="Arial Black" panose="020B0A04020102020204" pitchFamily="34" charset="0"/>
                <a:cs typeface="Arial" panose="020B0604020202020204" pitchFamily="34" charset="0"/>
              </a:rPr>
              <a:t>System Indicators</a:t>
            </a:r>
          </a:p>
          <a:p>
            <a:r>
              <a:rPr lang="en-GB" sz="1200" dirty="0"/>
              <a:t>Percentage of children (aged under 18 years) waiting 14 weeks or less for a specified Allied Health Professional therapy </a:t>
            </a:r>
          </a:p>
          <a:p>
            <a:r>
              <a:rPr lang="en-GB" sz="1200" dirty="0"/>
              <a:t>Percentage of children and young people waiting less than 26 weeks to start an ADHD or ASD neurodevelopment assessment </a:t>
            </a: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sp>
        <p:nvSpPr>
          <p:cNvPr id="3" name="Slide Number Placeholder 2"/>
          <p:cNvSpPr>
            <a:spLocks noGrp="1"/>
          </p:cNvSpPr>
          <p:nvPr>
            <p:ph type="sldNum" sz="quarter" idx="12"/>
          </p:nvPr>
        </p:nvSpPr>
        <p:spPr>
          <a:xfrm>
            <a:off x="9029127" y="6292129"/>
            <a:ext cx="2743200" cy="365125"/>
          </a:xfrm>
        </p:spPr>
        <p:txBody>
          <a:bodyPr/>
          <a:lstStyle/>
          <a:p>
            <a:fld id="{2FC4BBEA-D2AF-4620-ADEB-12EADF4A9185}" type="slidenum">
              <a:rPr lang="en-GB" smtClean="0">
                <a:solidFill>
                  <a:schemeClr val="bg1">
                    <a:lumMod val="75000"/>
                  </a:schemeClr>
                </a:solidFill>
              </a:rPr>
              <a:t>43</a:t>
            </a:fld>
            <a:endParaRPr lang="en-GB" dirty="0">
              <a:solidFill>
                <a:schemeClr val="bg1">
                  <a:lumMod val="75000"/>
                </a:schemeClr>
              </a:solidFill>
            </a:endParaRPr>
          </a:p>
        </p:txBody>
      </p:sp>
      <p:grpSp>
        <p:nvGrpSpPr>
          <p:cNvPr id="22" name="Group 21"/>
          <p:cNvGrpSpPr/>
          <p:nvPr/>
        </p:nvGrpSpPr>
        <p:grpSpPr>
          <a:xfrm>
            <a:off x="156180" y="825573"/>
            <a:ext cx="6005543" cy="5343806"/>
            <a:chOff x="5864992" y="1338542"/>
            <a:chExt cx="6005543" cy="5343806"/>
          </a:xfrm>
        </p:grpSpPr>
        <p:grpSp>
          <p:nvGrpSpPr>
            <p:cNvPr id="23" name="Group 22"/>
            <p:cNvGrpSpPr/>
            <p:nvPr/>
          </p:nvGrpSpPr>
          <p:grpSpPr>
            <a:xfrm>
              <a:off x="8055839" y="1338542"/>
              <a:ext cx="3790093" cy="5315102"/>
              <a:chOff x="8055839" y="1338542"/>
              <a:chExt cx="3790093" cy="5315102"/>
            </a:xfrm>
          </p:grpSpPr>
          <p:sp>
            <p:nvSpPr>
              <p:cNvPr id="46" name="Rectangle 45"/>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p:cNvGrpSpPr/>
            <p:nvPr/>
          </p:nvGrpSpPr>
          <p:grpSpPr>
            <a:xfrm>
              <a:off x="5913664" y="1338542"/>
              <a:ext cx="2511906" cy="5307705"/>
              <a:chOff x="5913664" y="1338542"/>
              <a:chExt cx="2511906" cy="5307705"/>
            </a:xfrm>
          </p:grpSpPr>
          <p:sp>
            <p:nvSpPr>
              <p:cNvPr id="39" name="Freeform 38"/>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0" name="Freeform 39"/>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reeform 40"/>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reeform 41"/>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reeform 42"/>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reeform 43"/>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reeform 44"/>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Rectangle 24"/>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26" name="Rectangle 25"/>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27" name="Rectangle 26"/>
            <p:cNvSpPr/>
            <p:nvPr/>
          </p:nvSpPr>
          <p:spPr>
            <a:xfrm>
              <a:off x="8312337" y="3247407"/>
              <a:ext cx="3517200" cy="600164"/>
            </a:xfrm>
            <a:prstGeom prst="rect">
              <a:avLst/>
            </a:prstGeom>
          </p:spPr>
          <p:txBody>
            <a:bodyPr wrap="square">
              <a:spAutoFit/>
            </a:bodyPr>
            <a:lstStyle/>
            <a:p>
              <a:pPr marL="6350" indent="-6350" algn="just">
                <a:spcAft>
                  <a:spcPts val="65"/>
                </a:spcAft>
              </a:pPr>
              <a:r>
                <a:rPr lang="en-GB" sz="1100" kern="0" dirty="0">
                  <a:ea typeface="Calibri" panose="020F0502020204030204" pitchFamily="34" charset="0"/>
                  <a:cs typeface="Arial" panose="020B0604020202020204" pitchFamily="34" charset="0"/>
                </a:rPr>
                <a:t>Children and Young people are seen by the right person in the right place and are appropriately safeguarded included in transition to adult services.</a:t>
              </a:r>
            </a:p>
          </p:txBody>
        </p:sp>
        <p:sp>
          <p:nvSpPr>
            <p:cNvPr id="28" name="Rectangle 27"/>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29" name="Rectangle 28"/>
            <p:cNvSpPr/>
            <p:nvPr/>
          </p:nvSpPr>
          <p:spPr>
            <a:xfrm>
              <a:off x="8271529" y="4186848"/>
              <a:ext cx="3517200" cy="549381"/>
            </a:xfrm>
            <a:prstGeom prst="rect">
              <a:avLst/>
            </a:prstGeom>
          </p:spPr>
          <p:txBody>
            <a:bodyPr wrap="square">
              <a:spAutoFit/>
            </a:bodyPr>
            <a:lstStyle/>
            <a:p>
              <a:pPr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Children and Young people receive the appropriate care, treatment and interventions at the right time to get the best start in life. </a:t>
              </a:r>
            </a:p>
          </p:txBody>
        </p:sp>
        <p:sp>
          <p:nvSpPr>
            <p:cNvPr id="30" name="Rectangle 29"/>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31" name="Rectangle 30"/>
            <p:cNvSpPr/>
            <p:nvPr/>
          </p:nvSpPr>
          <p:spPr>
            <a:xfrm>
              <a:off x="8328732" y="4920742"/>
              <a:ext cx="3517200" cy="861774"/>
            </a:xfrm>
            <a:prstGeom prst="rect">
              <a:avLst/>
            </a:prstGeom>
          </p:spPr>
          <p:txBody>
            <a:bodyPr wrap="square">
              <a:spAutoFit/>
            </a:bodyPr>
            <a:lstStyle/>
            <a:p>
              <a:pPr marL="6350" indent="-6350" algn="just">
                <a:lnSpc>
                  <a:spcPts val="1200"/>
                </a:lnSpc>
                <a:spcAft>
                  <a:spcPts val="65"/>
                </a:spcAft>
              </a:pPr>
              <a:r>
                <a:rPr lang="en-GB" sz="1100" kern="0" dirty="0">
                  <a:ea typeface="Calibri" panose="020F0502020204030204" pitchFamily="34" charset="0"/>
                  <a:cs typeface="Arial" panose="020B0604020202020204" pitchFamily="34" charset="0"/>
                </a:rPr>
                <a:t>Children and Young People have better access to healthcare closer to home – to doctors, nurses, dentists, optometrists and other healthcare professionals who work together so they receive the right care from the right professional.</a:t>
              </a:r>
            </a:p>
          </p:txBody>
        </p:sp>
        <p:sp>
          <p:nvSpPr>
            <p:cNvPr id="33" name="Rectangle 32"/>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34" name="Rectangle 33"/>
            <p:cNvSpPr/>
            <p:nvPr/>
          </p:nvSpPr>
          <p:spPr>
            <a:xfrm>
              <a:off x="8312337" y="2228599"/>
              <a:ext cx="3517200" cy="854080"/>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Children and Young People’s care and treatment minimise unnecessary duplication of effort and resources, ensuring a coordinated and seamless experience of care and services. Appropriate and safe care is provided in suitable locations, with as much continuity as possible</a:t>
              </a:r>
            </a:p>
          </p:txBody>
        </p:sp>
        <p:sp>
          <p:nvSpPr>
            <p:cNvPr id="35" name="Rectangle 34"/>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36" name="Rectangle 35"/>
            <p:cNvSpPr/>
            <p:nvPr/>
          </p:nvSpPr>
          <p:spPr>
            <a:xfrm>
              <a:off x="8347778" y="1445917"/>
              <a:ext cx="3517200" cy="549381"/>
            </a:xfrm>
            <a:prstGeom prst="rect">
              <a:avLst/>
            </a:prstGeom>
          </p:spPr>
          <p:txBody>
            <a:bodyPr wrap="square">
              <a:spAutoFit/>
            </a:bodyPr>
            <a:lstStyle/>
            <a:p>
              <a:pPr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Children and Young people get the care and support that meets their needs irrespective of who or where they are, and they are treated according to their needs. </a:t>
              </a:r>
              <a:endParaRPr lang="en-GB" sz="1100" kern="0" dirty="0">
                <a:highlight>
                  <a:srgbClr val="FFFF00"/>
                </a:highlight>
                <a:ea typeface="Calibri" panose="020F0502020204030204" pitchFamily="34" charset="0"/>
                <a:cs typeface="Arial" panose="020B0604020202020204" pitchFamily="34" charset="0"/>
              </a:endParaRPr>
            </a:p>
          </p:txBody>
        </p:sp>
        <p:sp>
          <p:nvSpPr>
            <p:cNvPr id="37" name="Rectangle 36"/>
            <p:cNvSpPr/>
            <p:nvPr/>
          </p:nvSpPr>
          <p:spPr>
            <a:xfrm>
              <a:off x="5864992" y="3534428"/>
              <a:ext cx="1875681" cy="646331"/>
            </a:xfrm>
            <a:prstGeom prst="rect">
              <a:avLst/>
            </a:prstGeom>
          </p:spPr>
          <p:txBody>
            <a:bodyPr wrap="square">
              <a:spAutoFit/>
            </a:bodyPr>
            <a:lstStyle/>
            <a:p>
              <a:pPr lvl="0" algn="ctr"/>
              <a:r>
                <a:rPr lang="en-GB" b="1" dirty="0">
                  <a:solidFill>
                    <a:schemeClr val="bg1"/>
                  </a:solidFill>
                  <a:latin typeface="Arial Black" panose="020B0A04020102020204" pitchFamily="34" charset="0"/>
                </a:rPr>
                <a:t>Children &amp; Young People</a:t>
              </a:r>
            </a:p>
          </p:txBody>
        </p:sp>
        <p:sp>
          <p:nvSpPr>
            <p:cNvPr id="38" name="Rectangle 37"/>
            <p:cNvSpPr/>
            <p:nvPr/>
          </p:nvSpPr>
          <p:spPr>
            <a:xfrm>
              <a:off x="8353335" y="5815379"/>
              <a:ext cx="3517200" cy="866969"/>
            </a:xfrm>
            <a:prstGeom prst="rect">
              <a:avLst/>
            </a:prstGeom>
          </p:spPr>
          <p:txBody>
            <a:bodyPr wrap="square">
              <a:spAutoFit/>
            </a:bodyPr>
            <a:lstStyle/>
            <a:p>
              <a:pPr marL="6350" indent="-6350" algn="just">
                <a:lnSpc>
                  <a:spcPts val="1000"/>
                </a:lnSpc>
                <a:spcAft>
                  <a:spcPts val="65"/>
                </a:spcAft>
              </a:pPr>
              <a:r>
                <a:rPr lang="en-GB" sz="1100" kern="0" dirty="0">
                  <a:ea typeface="Calibri" panose="020F0502020204030204" pitchFamily="34" charset="0"/>
                  <a:cs typeface="Arial" panose="020B0604020202020204" pitchFamily="34" charset="0"/>
                </a:rPr>
                <a:t>Children and young people are age appropriately informed, supported and empowered to maximise their health and wellbeing and have a voice in their care. Families and carers are also appropriately informed, supported an equipped with the tools and skills to support the heath and care of their children.</a:t>
              </a:r>
            </a:p>
          </p:txBody>
        </p:sp>
      </p:grpSp>
    </p:spTree>
    <p:extLst>
      <p:ext uri="{BB962C8B-B14F-4D97-AF65-F5344CB8AC3E}">
        <p14:creationId xmlns:p14="http://schemas.microsoft.com/office/powerpoint/2010/main" val="5042216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436520-632C-2115-F372-D68B65AA5CE8}"/>
              </a:ext>
            </a:extLst>
          </p:cNvPr>
          <p:cNvSpPr txBox="1"/>
          <p:nvPr/>
        </p:nvSpPr>
        <p:spPr>
          <a:xfrm>
            <a:off x="248400" y="98437"/>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Children &amp; Young People Services Goals and Methods</a:t>
            </a:r>
            <a:endParaRPr lang="en-GB" b="1" dirty="0">
              <a:solidFill>
                <a:srgbClr val="1F355E"/>
              </a:solidFill>
              <a:latin typeface="Arial Black" panose="020B0604020202020204" pitchFamily="34" charset="0"/>
              <a:cs typeface="Arial Black" panose="020B0604020202020204" pitchFamily="34" charset="0"/>
            </a:endParaRPr>
          </a:p>
        </p:txBody>
      </p:sp>
      <p:graphicFrame>
        <p:nvGraphicFramePr>
          <p:cNvPr id="5" name="Table 4">
            <a:extLst>
              <a:ext uri="{FF2B5EF4-FFF2-40B4-BE49-F238E27FC236}">
                <a16:creationId xmlns:a16="http://schemas.microsoft.com/office/drawing/2014/main" id="{7C441B65-3DE7-9A01-586A-3045425C440F}"/>
              </a:ext>
            </a:extLst>
          </p:cNvPr>
          <p:cNvGraphicFramePr>
            <a:graphicFrameLocks noGrp="1"/>
          </p:cNvGraphicFramePr>
          <p:nvPr>
            <p:extLst>
              <p:ext uri="{D42A27DB-BD31-4B8C-83A1-F6EECF244321}">
                <p14:modId xmlns:p14="http://schemas.microsoft.com/office/powerpoint/2010/main" val="4242269963"/>
              </p:ext>
            </p:extLst>
          </p:nvPr>
        </p:nvGraphicFramePr>
        <p:xfrm>
          <a:off x="248400" y="594084"/>
          <a:ext cx="11586551" cy="4887946"/>
        </p:xfrm>
        <a:graphic>
          <a:graphicData uri="http://schemas.openxmlformats.org/drawingml/2006/table">
            <a:tbl>
              <a:tblPr firstRow="1" bandRow="1">
                <a:tableStyleId>{3B4B98B0-60AC-42C2-AFA5-B58CD77FA1E5}</a:tableStyleId>
              </a:tblPr>
              <a:tblGrid>
                <a:gridCol w="221863">
                  <a:extLst>
                    <a:ext uri="{9D8B030D-6E8A-4147-A177-3AD203B41FA5}">
                      <a16:colId xmlns:a16="http://schemas.microsoft.com/office/drawing/2014/main" val="2409136476"/>
                    </a:ext>
                  </a:extLst>
                </a:gridCol>
                <a:gridCol w="4657231">
                  <a:extLst>
                    <a:ext uri="{9D8B030D-6E8A-4147-A177-3AD203B41FA5}">
                      <a16:colId xmlns:a16="http://schemas.microsoft.com/office/drawing/2014/main" val="2762889343"/>
                    </a:ext>
                  </a:extLst>
                </a:gridCol>
                <a:gridCol w="5653717">
                  <a:extLst>
                    <a:ext uri="{9D8B030D-6E8A-4147-A177-3AD203B41FA5}">
                      <a16:colId xmlns:a16="http://schemas.microsoft.com/office/drawing/2014/main" val="138679079"/>
                    </a:ext>
                  </a:extLst>
                </a:gridCol>
                <a:gridCol w="242339">
                  <a:extLst>
                    <a:ext uri="{9D8B030D-6E8A-4147-A177-3AD203B41FA5}">
                      <a16:colId xmlns:a16="http://schemas.microsoft.com/office/drawing/2014/main" val="1027663353"/>
                    </a:ext>
                  </a:extLst>
                </a:gridCol>
                <a:gridCol w="270467">
                  <a:extLst>
                    <a:ext uri="{9D8B030D-6E8A-4147-A177-3AD203B41FA5}">
                      <a16:colId xmlns:a16="http://schemas.microsoft.com/office/drawing/2014/main" val="294352246"/>
                    </a:ext>
                  </a:extLst>
                </a:gridCol>
                <a:gridCol w="270467">
                  <a:extLst>
                    <a:ext uri="{9D8B030D-6E8A-4147-A177-3AD203B41FA5}">
                      <a16:colId xmlns:a16="http://schemas.microsoft.com/office/drawing/2014/main" val="3505629763"/>
                    </a:ext>
                  </a:extLst>
                </a:gridCol>
                <a:gridCol w="270467">
                  <a:extLst>
                    <a:ext uri="{9D8B030D-6E8A-4147-A177-3AD203B41FA5}">
                      <a16:colId xmlns:a16="http://schemas.microsoft.com/office/drawing/2014/main" val="4157389710"/>
                    </a:ext>
                  </a:extLst>
                </a:gridCol>
              </a:tblGrid>
              <a:tr h="18097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latin typeface="+mn-lt"/>
                          <a:ea typeface="+mn-ea"/>
                          <a:cs typeface="+mn-cs"/>
                        </a:rPr>
                        <a:t>TI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latin typeface="+mn-lt"/>
                          <a:ea typeface="+mn-ea"/>
                          <a:cs typeface="+mn-cs"/>
                        </a:rPr>
                        <a:t>Goal </a:t>
                      </a:r>
                    </a:p>
                  </a:txBody>
                  <a:tcPr marL="3600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b="1" kern="1200" dirty="0">
                          <a:solidFill>
                            <a:schemeClr val="tx1"/>
                          </a:solidFill>
                          <a:latin typeface="+mn-lt"/>
                          <a:ea typeface="+mn-ea"/>
                          <a:cs typeface="+mn-cs"/>
                        </a:rPr>
                        <a:t>Method </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2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0B3E1">
                        <a:alpha val="25000"/>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25000"/>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25000"/>
                      </a:srgbClr>
                    </a:solidFill>
                  </a:tcPr>
                </a:tc>
                <a:extLst>
                  <a:ext uri="{0D108BD9-81ED-4DB2-BD59-A6C34878D82A}">
                    <a16:rowId xmlns:a16="http://schemas.microsoft.com/office/drawing/2014/main" val="2904051241"/>
                  </a:ext>
                </a:extLst>
              </a:tr>
              <a:tr h="4803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50" b="0" kern="1200" dirty="0">
                        <a:solidFill>
                          <a:schemeClr val="tx1"/>
                        </a:solidFill>
                        <a:latin typeface="+mn-lt"/>
                        <a:ea typeface="+mn-ea"/>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baseline="0" dirty="0">
                          <a:solidFill>
                            <a:schemeClr val="tx1"/>
                          </a:solidFill>
                        </a:rPr>
                        <a:t>Deliver </a:t>
                      </a:r>
                      <a:r>
                        <a:rPr lang="en-GB" sz="1100" b="1" i="1" baseline="0" dirty="0">
                          <a:solidFill>
                            <a:schemeClr val="tx1"/>
                          </a:solidFill>
                        </a:rPr>
                        <a:t>patient and victim centred sexual assault service </a:t>
                      </a:r>
                      <a:r>
                        <a:rPr lang="en-GB" sz="1100" b="0" baseline="0" dirty="0">
                          <a:solidFill>
                            <a:schemeClr val="tx1"/>
                          </a:solidFill>
                        </a:rPr>
                        <a:t>providing a focus on health needs and improved outcomes</a:t>
                      </a:r>
                      <a:endParaRPr lang="en-GB" sz="1100" b="0" kern="1200" dirty="0">
                        <a:solidFill>
                          <a:schemeClr val="tx1"/>
                        </a:solidFill>
                        <a:latin typeface="+mn-lt"/>
                        <a:ea typeface="+mn-ea"/>
                        <a:cs typeface="+mn-cs"/>
                      </a:endParaRPr>
                    </a:p>
                  </a:txBody>
                  <a:tcPr marL="3600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baseline="0" dirty="0">
                          <a:solidFill>
                            <a:schemeClr val="tx1"/>
                          </a:solidFill>
                        </a:rPr>
                        <a:t>Support and participate in the </a:t>
                      </a:r>
                      <a:r>
                        <a:rPr lang="en-GB" sz="1100" b="1" baseline="0" dirty="0">
                          <a:solidFill>
                            <a:schemeClr val="tx1"/>
                          </a:solidFill>
                        </a:rPr>
                        <a:t>regional SARC </a:t>
                      </a:r>
                      <a:r>
                        <a:rPr lang="en-GB" sz="1100" b="0" baseline="0" dirty="0">
                          <a:solidFill>
                            <a:schemeClr val="tx1"/>
                          </a:solidFill>
                        </a:rPr>
                        <a:t>programme </a:t>
                      </a:r>
                      <a:r>
                        <a:rPr lang="en-GB" sz="1100" b="0" baseline="0" dirty="0">
                          <a:solidFill>
                            <a:srgbClr val="00B050"/>
                          </a:solidFill>
                        </a:rPr>
                        <a:t>[WHSSC]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baseline="0" dirty="0">
                          <a:solidFill>
                            <a:schemeClr val="tx1"/>
                          </a:solidFill>
                        </a:rPr>
                        <a:t>New building at Swansea SA1 will be fully  operational by October 2024, partially by May 2024</a:t>
                      </a:r>
                      <a:endParaRPr lang="en-US"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594784775"/>
                  </a:ext>
                </a:extLst>
              </a:tr>
              <a:tr h="4626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50" b="0" kern="1200" dirty="0">
                        <a:solidFill>
                          <a:schemeClr val="tx1"/>
                        </a:solidFill>
                        <a:latin typeface="+mn-lt"/>
                        <a:ea typeface="+mn-ea"/>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rPr>
                        <a:t>Sustain</a:t>
                      </a:r>
                      <a:r>
                        <a:rPr lang="en-GB" sz="1100" b="0" baseline="0" dirty="0">
                          <a:solidFill>
                            <a:schemeClr val="tx1"/>
                          </a:solidFill>
                        </a:rPr>
                        <a:t> and </a:t>
                      </a:r>
                      <a:r>
                        <a:rPr lang="en-GB" sz="1100" b="0" dirty="0">
                          <a:solidFill>
                            <a:schemeClr val="tx1"/>
                          </a:solidFill>
                        </a:rPr>
                        <a:t>expand </a:t>
                      </a:r>
                      <a:r>
                        <a:rPr lang="en-GB" sz="1100" b="1" dirty="0">
                          <a:solidFill>
                            <a:schemeClr val="tx1"/>
                          </a:solidFill>
                        </a:rPr>
                        <a:t>Neurodevelopmental services </a:t>
                      </a:r>
                      <a:r>
                        <a:rPr lang="en-GB" sz="1100" b="0" dirty="0">
                          <a:solidFill>
                            <a:schemeClr val="tx1"/>
                          </a:solidFill>
                        </a:rPr>
                        <a:t>(0 - 17.9 years)</a:t>
                      </a:r>
                      <a:endParaRPr lang="en-GB" sz="1100" b="0" kern="1200" dirty="0">
                        <a:solidFill>
                          <a:schemeClr val="tx1"/>
                        </a:solidFill>
                        <a:latin typeface="+mn-lt"/>
                        <a:ea typeface="+mn-ea"/>
                        <a:cs typeface="+mn-cs"/>
                      </a:endParaRPr>
                    </a:p>
                  </a:txBody>
                  <a:tcPr marL="3600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Revise </a:t>
                      </a:r>
                      <a:r>
                        <a:rPr lang="en-GB" sz="1100" b="1" dirty="0">
                          <a:solidFill>
                            <a:schemeClr val="tx1"/>
                          </a:solidFill>
                        </a:rPr>
                        <a:t>ND</a:t>
                      </a:r>
                      <a:r>
                        <a:rPr lang="en-GB" sz="1100" b="1" baseline="0" dirty="0">
                          <a:solidFill>
                            <a:schemeClr val="tx1"/>
                          </a:solidFill>
                        </a:rPr>
                        <a:t> </a:t>
                      </a:r>
                      <a:r>
                        <a:rPr lang="en-GB" sz="1100" b="1" dirty="0">
                          <a:solidFill>
                            <a:schemeClr val="tx1"/>
                          </a:solidFill>
                        </a:rPr>
                        <a:t>business case </a:t>
                      </a:r>
                      <a:r>
                        <a:rPr lang="en-GB" sz="1100" dirty="0">
                          <a:solidFill>
                            <a:schemeClr val="tx1"/>
                          </a:solidFill>
                        </a:rPr>
                        <a:t>in line with recommendations from Welsh Government ND Improvement Programme in readiness to bid for future recurrent funding [RPB]</a:t>
                      </a:r>
                      <a:endParaRPr lang="en-GB" sz="1100" b="0" i="0" kern="1200" dirty="0">
                        <a:solidFill>
                          <a:schemeClr val="tx1"/>
                        </a:solidFill>
                        <a:effectLst/>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0B3E1">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0B3E1">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0B3E1">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872754455"/>
                  </a:ext>
                </a:extLst>
              </a:tr>
              <a:tr h="6966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50" b="0" kern="1200" dirty="0">
                        <a:solidFill>
                          <a:schemeClr val="tx1"/>
                        </a:solidFill>
                        <a:latin typeface="+mn-lt"/>
                        <a:ea typeface="+mn-ea"/>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rPr>
                        <a:t>Provide safe &amp; sustainable services that enables equity of access, timely support and improves outcomes for</a:t>
                      </a:r>
                      <a:r>
                        <a:rPr lang="en-GB" sz="1100" b="1" dirty="0">
                          <a:solidFill>
                            <a:schemeClr val="tx1"/>
                          </a:solidFill>
                        </a:rPr>
                        <a:t> CYP </a:t>
                      </a:r>
                      <a:r>
                        <a:rPr lang="en-GB" sz="1100" b="0" dirty="0">
                          <a:solidFill>
                            <a:schemeClr val="tx1"/>
                          </a:solidFill>
                        </a:rPr>
                        <a:t>who</a:t>
                      </a:r>
                      <a:r>
                        <a:rPr lang="en-GB" sz="1100" b="0" baseline="0" dirty="0">
                          <a:solidFill>
                            <a:schemeClr val="tx1"/>
                          </a:solidFill>
                        </a:rPr>
                        <a:t> </a:t>
                      </a:r>
                      <a:r>
                        <a:rPr lang="en-GB" sz="1100" b="0" dirty="0">
                          <a:solidFill>
                            <a:schemeClr val="tx1"/>
                          </a:solidFill>
                        </a:rPr>
                        <a:t>require </a:t>
                      </a:r>
                      <a:r>
                        <a:rPr lang="en-GB" sz="1100" b="1" dirty="0">
                          <a:solidFill>
                            <a:schemeClr val="tx1"/>
                          </a:solidFill>
                        </a:rPr>
                        <a:t>mental and learning disability services</a:t>
                      </a:r>
                      <a:endParaRPr lang="en-GB" sz="1100" b="0" kern="1200" dirty="0">
                        <a:solidFill>
                          <a:schemeClr val="tx1"/>
                        </a:solidFill>
                        <a:latin typeface="+mn-lt"/>
                        <a:ea typeface="+mn-ea"/>
                        <a:cs typeface="+mn-cs"/>
                      </a:endParaRPr>
                    </a:p>
                  </a:txBody>
                  <a:tcPr marL="3600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Arial" panose="020B0604020202020204" pitchFamily="34" charset="0"/>
                        <a:buChar char="•"/>
                      </a:pPr>
                      <a:r>
                        <a:rPr lang="en-GB" sz="1100" dirty="0">
                          <a:solidFill>
                            <a:schemeClr val="tx1"/>
                          </a:solidFill>
                        </a:rPr>
                        <a:t>Undertake a review of services required for </a:t>
                      </a:r>
                      <a:r>
                        <a:rPr lang="en-GB" sz="1100" b="1" dirty="0">
                          <a:solidFill>
                            <a:schemeClr val="tx1"/>
                          </a:solidFill>
                        </a:rPr>
                        <a:t>children with learning disabilities </a:t>
                      </a:r>
                      <a:r>
                        <a:rPr lang="en-GB" sz="1100" dirty="0">
                          <a:solidFill>
                            <a:schemeClr val="tx1"/>
                          </a:solidFill>
                        </a:rPr>
                        <a:t>to identify gaps in service provision, unmet need and priorities for development  [RPB]</a:t>
                      </a:r>
                    </a:p>
                    <a:p>
                      <a:pPr marL="171450" indent="-171450">
                        <a:buFont typeface="Arial" panose="020B0604020202020204" pitchFamily="34" charset="0"/>
                        <a:buChar char="•"/>
                      </a:pPr>
                      <a:r>
                        <a:rPr lang="en-GB" sz="1100" dirty="0">
                          <a:solidFill>
                            <a:schemeClr val="tx1"/>
                          </a:solidFill>
                        </a:rPr>
                        <a:t>Implementing the multi-agency </a:t>
                      </a:r>
                      <a:r>
                        <a:rPr lang="en-GB" sz="1100" b="1" dirty="0">
                          <a:solidFill>
                            <a:schemeClr val="tx1"/>
                          </a:solidFill>
                        </a:rPr>
                        <a:t>CYP Emotional Wellbeing &amp; Mental Health Delivery Plan </a:t>
                      </a:r>
                      <a:r>
                        <a:rPr lang="en-GB" sz="1100" kern="1200" dirty="0">
                          <a:solidFill>
                            <a:schemeClr val="tx1"/>
                          </a:solidFill>
                          <a:latin typeface="+mn-lt"/>
                          <a:ea typeface="+mn-ea"/>
                          <a:cs typeface="+mn-cs"/>
                        </a:rPr>
                        <a:t>[RPB]</a:t>
                      </a:r>
                      <a:endParaRPr lang="en-US" sz="110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258574144"/>
                  </a:ext>
                </a:extLst>
              </a:tr>
              <a:tr h="4513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50" b="0" kern="1200" dirty="0">
                        <a:solidFill>
                          <a:schemeClr val="tx1"/>
                        </a:solidFill>
                        <a:latin typeface="+mn-lt"/>
                        <a:ea typeface="+mn-ea"/>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dirty="0">
                          <a:solidFill>
                            <a:schemeClr val="tx1"/>
                          </a:solidFill>
                          <a:latin typeface="+mn-lt"/>
                          <a:ea typeface="+mn-ea"/>
                          <a:cs typeface="+mn-cs"/>
                        </a:rPr>
                        <a:t>Meet the long-term needs of </a:t>
                      </a:r>
                      <a:r>
                        <a:rPr lang="en-GB" sz="1100" b="1" kern="1200" dirty="0">
                          <a:solidFill>
                            <a:schemeClr val="tx1"/>
                          </a:solidFill>
                          <a:latin typeface="+mn-lt"/>
                          <a:ea typeface="+mn-ea"/>
                          <a:cs typeface="+mn-cs"/>
                        </a:rPr>
                        <a:t>children and young people experiencing a range of emotional, wellbeing or mental health issues</a:t>
                      </a:r>
                      <a:endParaRPr lang="en-GB" sz="1100" b="0" kern="1200" dirty="0">
                        <a:solidFill>
                          <a:schemeClr val="tx1"/>
                        </a:solidFill>
                        <a:latin typeface="+mn-lt"/>
                        <a:ea typeface="+mn-ea"/>
                        <a:cs typeface="+mn-cs"/>
                      </a:endParaRPr>
                    </a:p>
                  </a:txBody>
                  <a:tcPr marL="3600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Deliver the </a:t>
                      </a:r>
                      <a:r>
                        <a:rPr lang="en-GB" sz="1100" b="1" kern="1200" dirty="0">
                          <a:solidFill>
                            <a:schemeClr val="tx1"/>
                          </a:solidFill>
                          <a:latin typeface="+mn-lt"/>
                          <a:ea typeface="+mn-ea"/>
                          <a:cs typeface="+mn-cs"/>
                        </a:rPr>
                        <a:t>CYP EHWB Delivery Plan</a:t>
                      </a:r>
                      <a:r>
                        <a:rPr lang="en-GB" sz="1100" b="0" kern="1200" dirty="0">
                          <a:solidFill>
                            <a:schemeClr val="tx1"/>
                          </a:solidFill>
                          <a:latin typeface="+mn-lt"/>
                          <a:ea typeface="+mn-ea"/>
                          <a:cs typeface="+mn-cs"/>
                        </a:rPr>
                        <a:t>,</a:t>
                      </a:r>
                      <a:r>
                        <a:rPr lang="en-GB" sz="1100" b="0" kern="1200" baseline="0" dirty="0">
                          <a:solidFill>
                            <a:schemeClr val="tx1"/>
                          </a:solidFill>
                          <a:latin typeface="+mn-lt"/>
                          <a:ea typeface="+mn-ea"/>
                          <a:cs typeface="+mn-cs"/>
                        </a:rPr>
                        <a:t> working in </a:t>
                      </a:r>
                      <a:r>
                        <a:rPr lang="en-GB" sz="1100" b="0" kern="1200" dirty="0">
                          <a:solidFill>
                            <a:schemeClr val="tx1"/>
                          </a:solidFill>
                          <a:latin typeface="+mn-lt"/>
                          <a:ea typeface="+mn-ea"/>
                          <a:cs typeface="+mn-cs"/>
                        </a:rPr>
                        <a:t>partnership with WGRPB, Local Authorities and 3rd sector in [RPB]</a:t>
                      </a:r>
                      <a:endParaRPr lang="en-US"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552600930"/>
                  </a:ext>
                </a:extLst>
              </a:tr>
              <a:tr h="6120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50" b="0" kern="1200" dirty="0">
                        <a:solidFill>
                          <a:schemeClr val="tx1"/>
                        </a:solidFill>
                        <a:latin typeface="+mn-lt"/>
                        <a:ea typeface="+mn-ea"/>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dirty="0">
                          <a:solidFill>
                            <a:schemeClr val="tx1"/>
                          </a:solidFill>
                          <a:latin typeface="+mn-lt"/>
                          <a:ea typeface="+mn-ea"/>
                          <a:cs typeface="+mn-cs"/>
                        </a:rPr>
                        <a:t>Provide </a:t>
                      </a:r>
                      <a:r>
                        <a:rPr lang="en-GB" sz="1100" b="1" kern="1200" dirty="0">
                          <a:solidFill>
                            <a:schemeClr val="tx1"/>
                          </a:solidFill>
                          <a:latin typeface="+mn-lt"/>
                          <a:ea typeface="+mn-ea"/>
                          <a:cs typeface="+mn-cs"/>
                        </a:rPr>
                        <a:t>urgent care services in child/adolescent appropriate ward accommodation</a:t>
                      </a:r>
                      <a:r>
                        <a:rPr lang="en-GB" sz="1100" b="0" kern="1200" dirty="0">
                          <a:solidFill>
                            <a:schemeClr val="tx1"/>
                          </a:solidFill>
                          <a:latin typeface="+mn-lt"/>
                          <a:ea typeface="+mn-ea"/>
                          <a:cs typeface="+mn-cs"/>
                        </a:rPr>
                        <a:t>,</a:t>
                      </a:r>
                      <a:r>
                        <a:rPr lang="en-GB" sz="1100" b="0" kern="1200" baseline="0" dirty="0">
                          <a:solidFill>
                            <a:schemeClr val="tx1"/>
                          </a:solidFill>
                          <a:latin typeface="+mn-lt"/>
                          <a:ea typeface="+mn-ea"/>
                          <a:cs typeface="+mn-cs"/>
                        </a:rPr>
                        <a:t> with</a:t>
                      </a:r>
                      <a:r>
                        <a:rPr lang="en-GB" sz="1100" b="0" kern="1200" dirty="0">
                          <a:solidFill>
                            <a:schemeClr val="tx1"/>
                          </a:solidFill>
                          <a:latin typeface="+mn-lt"/>
                          <a:ea typeface="+mn-ea"/>
                          <a:cs typeface="+mn-cs"/>
                        </a:rPr>
                        <a:t> assessments and care provided by appropriately trained and competent staff supported by robust service model.</a:t>
                      </a:r>
                    </a:p>
                  </a:txBody>
                  <a:tcPr marL="3600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baseline="0" dirty="0">
                          <a:solidFill>
                            <a:schemeClr val="tx1"/>
                          </a:solidFill>
                          <a:latin typeface="+mn-lt"/>
                          <a:ea typeface="+mn-ea"/>
                          <a:cs typeface="+mn-cs"/>
                        </a:rPr>
                        <a:t>Design and plan (Architect required) options for </a:t>
                      </a:r>
                      <a:r>
                        <a:rPr lang="en-GB" sz="1100" b="1" kern="1200" baseline="0" dirty="0">
                          <a:solidFill>
                            <a:schemeClr val="tx1"/>
                          </a:solidFill>
                          <a:latin typeface="+mn-lt"/>
                          <a:ea typeface="+mn-ea"/>
                          <a:cs typeface="+mn-cs"/>
                        </a:rPr>
                        <a:t>r</a:t>
                      </a:r>
                      <a:r>
                        <a:rPr lang="en-GB" sz="1100" b="1" kern="1200" dirty="0">
                          <a:solidFill>
                            <a:schemeClr val="tx1"/>
                          </a:solidFill>
                          <a:latin typeface="+mn-lt"/>
                          <a:ea typeface="+mn-ea"/>
                          <a:cs typeface="+mn-cs"/>
                        </a:rPr>
                        <a:t>efurbishment of the current Paeds ward</a:t>
                      </a:r>
                      <a:r>
                        <a:rPr lang="en-GB" sz="1100" b="0" kern="1200" dirty="0">
                          <a:solidFill>
                            <a:schemeClr val="tx1"/>
                          </a:solidFill>
                          <a:latin typeface="+mn-lt"/>
                          <a:ea typeface="+mn-ea"/>
                          <a:cs typeface="+mn-cs"/>
                        </a:rPr>
                        <a:t> footprint</a:t>
                      </a:r>
                      <a:r>
                        <a:rPr lang="en-GB" sz="1100" b="0" kern="1200" baseline="0" dirty="0">
                          <a:solidFill>
                            <a:schemeClr val="tx1"/>
                          </a:solidFill>
                          <a:latin typeface="+mn-lt"/>
                          <a:ea typeface="+mn-ea"/>
                          <a:cs typeface="+mn-cs"/>
                        </a:rPr>
                        <a:t> in Morriston Hospital</a:t>
                      </a:r>
                      <a:endParaRPr lang="en-US"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4248885282"/>
                  </a:ext>
                </a:extLst>
              </a:tr>
              <a:tr h="3959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50" b="0" kern="1200" dirty="0">
                        <a:solidFill>
                          <a:schemeClr val="tx1"/>
                        </a:solidFill>
                        <a:latin typeface="+mn-lt"/>
                        <a:ea typeface="+mn-ea"/>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rPr>
                        <a:t>Agree </a:t>
                      </a:r>
                      <a:r>
                        <a:rPr lang="en-GB" sz="1100" b="1" dirty="0">
                          <a:solidFill>
                            <a:schemeClr val="tx1"/>
                          </a:solidFill>
                        </a:rPr>
                        <a:t>5-year CYP strategic framework</a:t>
                      </a:r>
                      <a:r>
                        <a:rPr lang="en-GB" sz="1100" b="0" dirty="0">
                          <a:solidFill>
                            <a:schemeClr val="tx1"/>
                          </a:solidFill>
                        </a:rPr>
                        <a:t> and direction for all specialities who deliver services for Children and Young People within Swansea Bay UHB</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rPr>
                        <a:t>Refresh the current </a:t>
                      </a:r>
                      <a:r>
                        <a:rPr lang="en-GB" sz="1100" b="1" dirty="0">
                          <a:solidFill>
                            <a:schemeClr val="tx1"/>
                          </a:solidFill>
                        </a:rPr>
                        <a:t>Children and Young Peoples Strategic Plan</a:t>
                      </a:r>
                    </a:p>
                  </a:txBody>
                  <a:tcPr marL="72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033244816"/>
                  </a:ext>
                </a:extLst>
              </a:tr>
              <a:tr h="6120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50" b="0" kern="1200" dirty="0">
                        <a:solidFill>
                          <a:schemeClr val="tx1"/>
                        </a:solidFill>
                        <a:latin typeface="+mn-lt"/>
                        <a:ea typeface="+mn-ea"/>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100" b="1" kern="1200" baseline="0" dirty="0">
                          <a:solidFill>
                            <a:schemeClr val="tx1"/>
                          </a:solidFill>
                          <a:latin typeface="+mn-lt"/>
                          <a:ea typeface="+mn-ea"/>
                          <a:cs typeface="+mn-cs"/>
                        </a:rPr>
                        <a:t>Meet Statutory requirements for </a:t>
                      </a:r>
                      <a:r>
                        <a:rPr lang="en-GB" sz="1100" b="1" kern="1200" dirty="0">
                          <a:solidFill>
                            <a:schemeClr val="tx1"/>
                          </a:solidFill>
                          <a:latin typeface="+mn-lt"/>
                          <a:ea typeface="+mn-ea"/>
                          <a:cs typeface="+mn-cs"/>
                        </a:rPr>
                        <a:t>Additional Learning Needs: </a:t>
                      </a:r>
                      <a:r>
                        <a:rPr lang="en-GB" sz="1100" b="0" kern="1200" dirty="0">
                          <a:solidFill>
                            <a:schemeClr val="tx1"/>
                          </a:solidFill>
                          <a:latin typeface="+mn-lt"/>
                          <a:ea typeface="+mn-ea"/>
                          <a:cs typeface="+mn-cs"/>
                        </a:rPr>
                        <a:t>Develop robust understanding of the Health Boards duties and responsibilities under the ALN act, using a person centred approach to improve a) the understanding of demands and capacity of operational services to act in a timely manner, b) improve quality of inclusive provision in schools that aligns with Paediatric therapy service delivery and c) improve participation and experience of young people with additional learning needs, and that of their carers’.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dirty="0">
                          <a:solidFill>
                            <a:schemeClr val="tx1"/>
                          </a:solidFill>
                        </a:rPr>
                        <a:t>Project Management in</a:t>
                      </a:r>
                      <a:r>
                        <a:rPr lang="en-GB" sz="1100" b="1" baseline="0" dirty="0">
                          <a:solidFill>
                            <a:schemeClr val="tx1"/>
                          </a:solidFill>
                        </a:rPr>
                        <a:t> place </a:t>
                      </a:r>
                      <a:r>
                        <a:rPr lang="en-GB" sz="1100" b="0" dirty="0">
                          <a:solidFill>
                            <a:schemeClr val="tx1"/>
                          </a:solidFill>
                        </a:rPr>
                        <a:t>to support the continued </a:t>
                      </a:r>
                      <a:r>
                        <a:rPr lang="en-GB" sz="1100" b="1" dirty="0">
                          <a:solidFill>
                            <a:schemeClr val="tx1"/>
                          </a:solidFill>
                        </a:rPr>
                        <a:t>monitoring, review and improvement </a:t>
                      </a:r>
                      <a:r>
                        <a:rPr lang="en-GB" sz="1100" b="0" dirty="0">
                          <a:solidFill>
                            <a:schemeClr val="tx1"/>
                          </a:solidFill>
                        </a:rPr>
                        <a:t>of operational processes in meeting the requirements of the Act.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Collaborate with operational service leads and Digital colleagues, to ensure accurate data regarding </a:t>
                      </a:r>
                      <a:r>
                        <a:rPr lang="en-GB" sz="1100" b="1" dirty="0">
                          <a:solidFill>
                            <a:schemeClr val="tx1"/>
                          </a:solidFill>
                        </a:rPr>
                        <a:t>compliance with statutory duties</a:t>
                      </a:r>
                      <a:r>
                        <a:rPr lang="en-GB" sz="1100" b="0" dirty="0">
                          <a:solidFill>
                            <a:schemeClr val="tx1"/>
                          </a:solidFill>
                        </a:rPr>
                        <a:t>, for assurance to be provided to the Board.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dirty="0">
                          <a:solidFill>
                            <a:schemeClr val="tx1"/>
                          </a:solidFill>
                        </a:rPr>
                        <a:t>Support effective implementation of the ALN Act </a:t>
                      </a:r>
                      <a:r>
                        <a:rPr lang="en-GB" sz="1100" b="0" dirty="0">
                          <a:solidFill>
                            <a:schemeClr val="tx1"/>
                          </a:solidFill>
                        </a:rPr>
                        <a:t>for those of above compulsory school age, planning collaboratively</a:t>
                      </a:r>
                      <a:r>
                        <a:rPr lang="en-GB" sz="1100" b="0" baseline="0" dirty="0">
                          <a:solidFill>
                            <a:schemeClr val="tx1"/>
                          </a:solidFill>
                        </a:rPr>
                        <a:t> </a:t>
                      </a:r>
                      <a:r>
                        <a:rPr lang="en-GB" sz="1100" b="0" dirty="0">
                          <a:solidFill>
                            <a:schemeClr val="tx1"/>
                          </a:solidFill>
                        </a:rPr>
                        <a:t>between the Health Board, Local Authorities and Further Education Institutes.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1" dirty="0">
                          <a:solidFill>
                            <a:schemeClr val="tx1"/>
                          </a:solidFill>
                        </a:rPr>
                        <a:t>Improve inclusive provision in schools</a:t>
                      </a:r>
                      <a:r>
                        <a:rPr lang="en-GB" sz="1100" b="0" dirty="0">
                          <a:solidFill>
                            <a:schemeClr val="tx1"/>
                          </a:solidFill>
                        </a:rPr>
                        <a:t> to meet needs early and prevent escalation,</a:t>
                      </a:r>
                      <a:r>
                        <a:rPr lang="en-GB" sz="1100" b="0" baseline="0" dirty="0">
                          <a:solidFill>
                            <a:schemeClr val="tx1"/>
                          </a:solidFill>
                        </a:rPr>
                        <a:t> working collaboratively between Therapies and Education partners</a:t>
                      </a:r>
                      <a:endParaRPr lang="en-GB" sz="1100" b="0" dirty="0">
                        <a:solidFill>
                          <a:schemeClr val="tx1"/>
                        </a:solidFill>
                      </a:endParaRPr>
                    </a:p>
                  </a:txBody>
                  <a:tcPr marL="72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289868088"/>
                  </a:ext>
                </a:extLst>
              </a:tr>
            </a:tbl>
          </a:graphicData>
        </a:graphic>
      </p:graphicFrame>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9204312" y="6492875"/>
            <a:ext cx="2743200" cy="365125"/>
          </a:xfrm>
        </p:spPr>
        <p:txBody>
          <a:bodyPr/>
          <a:lstStyle/>
          <a:p>
            <a:fld id="{2FC4BBEA-D2AF-4620-ADEB-12EADF4A9185}" type="slidenum">
              <a:rPr lang="en-GB" smtClean="0">
                <a:solidFill>
                  <a:schemeClr val="bg1">
                    <a:lumMod val="75000"/>
                  </a:schemeClr>
                </a:solidFill>
              </a:rPr>
              <a:t>44</a:t>
            </a:fld>
            <a:endParaRPr lang="en-GB" dirty="0">
              <a:solidFill>
                <a:schemeClr val="bg1">
                  <a:lumMod val="75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762859180"/>
              </p:ext>
            </p:extLst>
          </p:nvPr>
        </p:nvGraphicFramePr>
        <p:xfrm>
          <a:off x="241070" y="5923704"/>
          <a:ext cx="11706442" cy="660840"/>
        </p:xfrm>
        <a:graphic>
          <a:graphicData uri="http://schemas.openxmlformats.org/drawingml/2006/table">
            <a:tbl>
              <a:tblPr firstRow="1" bandRow="1">
                <a:tableStyleId>{3B4B98B0-60AC-42C2-AFA5-B58CD77FA1E5}</a:tableStyleId>
              </a:tblPr>
              <a:tblGrid>
                <a:gridCol w="4905696">
                  <a:extLst>
                    <a:ext uri="{9D8B030D-6E8A-4147-A177-3AD203B41FA5}">
                      <a16:colId xmlns:a16="http://schemas.microsoft.com/office/drawing/2014/main" val="3823515313"/>
                    </a:ext>
                  </a:extLst>
                </a:gridCol>
                <a:gridCol w="6800746">
                  <a:extLst>
                    <a:ext uri="{9D8B030D-6E8A-4147-A177-3AD203B41FA5}">
                      <a16:colId xmlns:a16="http://schemas.microsoft.com/office/drawing/2014/main" val="1309061772"/>
                    </a:ext>
                  </a:extLst>
                </a:gridCol>
              </a:tblGrid>
              <a:tr h="131204">
                <a:tc>
                  <a:txBody>
                    <a:bodyPr/>
                    <a:lstStyle/>
                    <a:p>
                      <a:pPr marL="0" marR="0" lvl="0" indent="0" algn="l" rtl="0" eaLnBrk="1" fontAlgn="auto" latinLnBrk="0" hangingPunct="1">
                        <a:lnSpc>
                          <a:spcPct val="100000"/>
                        </a:lnSpc>
                        <a:spcBef>
                          <a:spcPts val="0"/>
                        </a:spcBef>
                        <a:spcAft>
                          <a:spcPts val="0"/>
                        </a:spcAft>
                        <a:buClrTx/>
                        <a:buSzTx/>
                        <a:buFontTx/>
                        <a:buNone/>
                      </a:pPr>
                      <a:r>
                        <a:rPr lang="en-GB" sz="800" b="1" kern="1200" dirty="0">
                          <a:solidFill>
                            <a:schemeClr val="tx1"/>
                          </a:solidFill>
                          <a:latin typeface="+mn-lt"/>
                          <a:ea typeface="+mn-ea"/>
                          <a:cs typeface="+mn-cs"/>
                        </a:rPr>
                        <a:t>Year 1 Planning:</a:t>
                      </a:r>
                      <a:r>
                        <a:rPr lang="en-GB" sz="800" b="1" kern="1200" baseline="0" dirty="0">
                          <a:solidFill>
                            <a:schemeClr val="tx1"/>
                          </a:solidFill>
                          <a:latin typeface="+mn-lt"/>
                          <a:ea typeface="+mn-ea"/>
                          <a:cs typeface="+mn-cs"/>
                        </a:rPr>
                        <a:t> Goal</a:t>
                      </a:r>
                      <a:endParaRPr lang="en-GB" sz="800" b="1" kern="1200" dirty="0">
                        <a:solidFill>
                          <a:schemeClr val="tx1"/>
                        </a:solidFill>
                        <a:latin typeface="+mn-lt"/>
                        <a:ea typeface="+mn-ea"/>
                        <a:cs typeface="+mn-cs"/>
                      </a:endParaRP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dirty="0">
                          <a:solidFill>
                            <a:schemeClr val="tx1"/>
                          </a:solidFill>
                        </a:rPr>
                        <a:t>Year 1 Planning: Method</a:t>
                      </a: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985000668"/>
                  </a:ext>
                </a:extLst>
              </a:tr>
              <a:tr h="216000">
                <a:tc rowSpan="2">
                  <a:txBody>
                    <a:bodyPr/>
                    <a:lstStyle/>
                    <a:p>
                      <a:pPr marL="0" marR="0" lvl="0" indent="0" algn="l" rtl="0" eaLnBrk="1" fontAlgn="auto" latinLnBrk="0" hangingPunct="1">
                        <a:lnSpc>
                          <a:spcPct val="100000"/>
                        </a:lnSpc>
                        <a:spcBef>
                          <a:spcPts val="0"/>
                        </a:spcBef>
                        <a:spcAft>
                          <a:spcPts val="0"/>
                        </a:spcAft>
                        <a:buClrTx/>
                        <a:buSzTx/>
                        <a:buFontTx/>
                        <a:buNone/>
                      </a:pPr>
                      <a:r>
                        <a:rPr lang="en-GB" sz="1100" b="0" kern="1200" dirty="0">
                          <a:solidFill>
                            <a:schemeClr val="tx1"/>
                          </a:solidFill>
                          <a:latin typeface="+mn-lt"/>
                          <a:ea typeface="+mn-ea"/>
                          <a:cs typeface="+mn-cs"/>
                        </a:rPr>
                        <a:t>Provide </a:t>
                      </a:r>
                      <a:r>
                        <a:rPr lang="en-GB" sz="1100" b="1" kern="1200" dirty="0">
                          <a:solidFill>
                            <a:schemeClr val="tx1"/>
                          </a:solidFill>
                          <a:latin typeface="+mn-lt"/>
                          <a:ea typeface="+mn-ea"/>
                          <a:cs typeface="+mn-cs"/>
                        </a:rPr>
                        <a:t>urgent care services in child/adolescent appropriate ward accommodation</a:t>
                      </a:r>
                      <a:r>
                        <a:rPr lang="en-GB" sz="1100" b="0" kern="1200" dirty="0">
                          <a:solidFill>
                            <a:schemeClr val="tx1"/>
                          </a:solidFill>
                          <a:latin typeface="+mn-lt"/>
                          <a:ea typeface="+mn-ea"/>
                          <a:cs typeface="+mn-cs"/>
                        </a:rPr>
                        <a:t>,</a:t>
                      </a:r>
                      <a:r>
                        <a:rPr lang="en-GB" sz="1100" b="0" kern="1200" baseline="0" dirty="0">
                          <a:solidFill>
                            <a:schemeClr val="tx1"/>
                          </a:solidFill>
                          <a:latin typeface="+mn-lt"/>
                          <a:ea typeface="+mn-ea"/>
                          <a:cs typeface="+mn-cs"/>
                        </a:rPr>
                        <a:t> with</a:t>
                      </a:r>
                      <a:r>
                        <a:rPr lang="en-GB" sz="1100" b="0" kern="1200" dirty="0">
                          <a:solidFill>
                            <a:schemeClr val="tx1"/>
                          </a:solidFill>
                          <a:latin typeface="+mn-lt"/>
                          <a:ea typeface="+mn-ea"/>
                          <a:cs typeface="+mn-cs"/>
                        </a:rPr>
                        <a:t> assessments and care provided by appropriately trained and competent staff supported by robust service model. </a:t>
                      </a: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rPr>
                        <a:t>Develop single point of access service model for acute paediatric/emergency care</a:t>
                      </a: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164421417"/>
                  </a:ext>
                </a:extLst>
              </a:tr>
              <a:tr h="0">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GB" sz="1100" b="0" dirty="0">
                        <a:solidFill>
                          <a:schemeClr val="tx1"/>
                        </a:solidFill>
                        <a:latin typeface="+mn-lt"/>
                      </a:endParaRP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rPr>
                        <a:t>Scope</a:t>
                      </a:r>
                      <a:r>
                        <a:rPr lang="en-GB" sz="1100" b="0" baseline="0" dirty="0">
                          <a:solidFill>
                            <a:schemeClr val="tx1"/>
                          </a:solidFill>
                        </a:rPr>
                        <a:t> </a:t>
                      </a:r>
                      <a:r>
                        <a:rPr lang="en-GB" sz="1100" b="0" dirty="0">
                          <a:solidFill>
                            <a:schemeClr val="tx1"/>
                          </a:solidFill>
                        </a:rPr>
                        <a:t>use of Advanced Practitioner posts to demonstrate prudent use of skill set, and release consultant capacity </a:t>
                      </a: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467798792"/>
                  </a:ext>
                </a:extLst>
              </a:tr>
            </a:tbl>
          </a:graphicData>
        </a:graphic>
      </p:graphicFrame>
      <p:sp>
        <p:nvSpPr>
          <p:cNvPr id="8" name="Rectangle 7"/>
          <p:cNvSpPr/>
          <p:nvPr/>
        </p:nvSpPr>
        <p:spPr>
          <a:xfrm>
            <a:off x="170345" y="5542641"/>
            <a:ext cx="1443024" cy="369332"/>
          </a:xfrm>
          <a:prstGeom prst="rect">
            <a:avLst/>
          </a:prstGeom>
        </p:spPr>
        <p:txBody>
          <a:bodyPr wrap="none">
            <a:spAutoFit/>
          </a:bodyPr>
          <a:lstStyle/>
          <a:p>
            <a:pPr lvl="0" algn="just">
              <a:defRPr/>
            </a:pPr>
            <a:r>
              <a:rPr lang="en-GB" b="1" dirty="0">
                <a:solidFill>
                  <a:srgbClr val="546584"/>
                </a:solidFill>
                <a:latin typeface="Tw Cen MT Condensed" panose="020B0606020104020203" pitchFamily="34" charset="0"/>
                <a:ea typeface="Nirmala UI Semilight" panose="020B0402040204020203" pitchFamily="34" charset="0"/>
                <a:cs typeface="Nirmala UI Semilight" panose="020B0402040204020203" pitchFamily="34" charset="0"/>
              </a:rPr>
              <a:t>2025/26 -26/27</a:t>
            </a:r>
          </a:p>
        </p:txBody>
      </p:sp>
    </p:spTree>
    <p:extLst>
      <p:ext uri="{BB962C8B-B14F-4D97-AF65-F5344CB8AC3E}">
        <p14:creationId xmlns:p14="http://schemas.microsoft.com/office/powerpoint/2010/main" val="17689749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AA2AA-343F-ABC6-36B3-5309FA6F8D21}"/>
              </a:ext>
            </a:extLst>
          </p:cNvPr>
          <p:cNvSpPr txBox="1"/>
          <p:nvPr/>
        </p:nvSpPr>
        <p:spPr>
          <a:xfrm>
            <a:off x="248400" y="90008"/>
            <a:ext cx="11352801" cy="369332"/>
          </a:xfrm>
          <a:prstGeom prst="rect">
            <a:avLst/>
          </a:prstGeom>
          <a:noFill/>
        </p:spPr>
        <p:txBody>
          <a:bodyPr wrap="square" rtlCol="0">
            <a:spAutoFit/>
          </a:bodyPr>
          <a:lstStyle/>
          <a:p>
            <a:r>
              <a:rPr lang="en-GB" b="1" spc="15" dirty="0">
                <a:solidFill>
                  <a:srgbClr val="002060"/>
                </a:solidFill>
                <a:latin typeface="Arial Black" panose="020B0604020202020204" pitchFamily="34" charset="0"/>
                <a:cs typeface="Arial Black" panose="020B0604020202020204" pitchFamily="34" charset="0"/>
              </a:rPr>
              <a:t>Women’s Health Vision, Goals &amp; Methods</a:t>
            </a:r>
            <a:endParaRPr lang="en-GB" b="1" dirty="0">
              <a:solidFill>
                <a:srgbClr val="002060"/>
              </a:solidFill>
              <a:latin typeface="Arial Black" panose="020B0604020202020204" pitchFamily="34" charset="0"/>
              <a:cs typeface="Arial Black" panose="020B0604020202020204" pitchFamily="34" charset="0"/>
            </a:endParaRPr>
          </a:p>
        </p:txBody>
      </p:sp>
      <p:sp>
        <p:nvSpPr>
          <p:cNvPr id="5" name="Rectangle: Rounded Corners 4">
            <a:extLst>
              <a:ext uri="{FF2B5EF4-FFF2-40B4-BE49-F238E27FC236}">
                <a16:creationId xmlns:a16="http://schemas.microsoft.com/office/drawing/2014/main" id="{B785FE24-8DA9-04B1-2818-5094BA87332C}"/>
              </a:ext>
            </a:extLst>
          </p:cNvPr>
          <p:cNvSpPr/>
          <p:nvPr/>
        </p:nvSpPr>
        <p:spPr>
          <a:xfrm>
            <a:off x="6313546" y="524060"/>
            <a:ext cx="5633966" cy="2361232"/>
          </a:xfrm>
          <a:prstGeom prst="roundRect">
            <a:avLst>
              <a:gd name="adj" fmla="val 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spcAft>
                <a:spcPts val="600"/>
              </a:spcAft>
            </a:pPr>
            <a:r>
              <a:rPr lang="en-GB" sz="1200" dirty="0">
                <a:solidFill>
                  <a:schemeClr val="tx1"/>
                </a:solidFill>
              </a:rPr>
              <a:t>The experiences of men and women and their experiences of healthcare are very different; with evidence that all areas of women’s health require actions to ensure improved actions for women accessing our healthcare system. </a:t>
            </a:r>
          </a:p>
          <a:p>
            <a:pPr algn="just">
              <a:spcAft>
                <a:spcPts val="600"/>
              </a:spcAft>
            </a:pPr>
            <a:r>
              <a:rPr lang="en-GB" sz="1200" dirty="0">
                <a:solidFill>
                  <a:schemeClr val="tx1"/>
                </a:solidFill>
              </a:rPr>
              <a:t>Gender inequity has been highlighted within a number of areas where women and girls may require services that are different to men’s services. For example, </a:t>
            </a:r>
            <a:r>
              <a:rPr lang="en-GB" sz="1200" b="1" i="1" dirty="0">
                <a:solidFill>
                  <a:schemeClr val="tx1"/>
                </a:solidFill>
              </a:rPr>
              <a:t>Asthma, Autism, Autoimmune conditions, Bone health &amp; Osteoporosis, Dementia &amp; fragility, and Heart Disease and Stroke (*this list is not exhaustive). </a:t>
            </a:r>
            <a:endParaRPr lang="en-GB" sz="1200" dirty="0">
              <a:solidFill>
                <a:schemeClr val="tx1"/>
              </a:solidFill>
            </a:endParaRPr>
          </a:p>
          <a:p>
            <a:pPr algn="just">
              <a:spcAft>
                <a:spcPts val="600"/>
              </a:spcAft>
            </a:pPr>
            <a:r>
              <a:rPr lang="en-GB" sz="1200" dirty="0">
                <a:solidFill>
                  <a:schemeClr val="tx1"/>
                </a:solidFill>
              </a:rPr>
              <a:t>It is paramount to the provision of women and girls’ healthcare that the Health Board reflects their needs across a wide range of conditions, not just those that are gynaecological in nature. The symptoms and representation of women presenting cardiac conditions, asthma, and mental health conditions are often very different to their male counterparts and the care we provide as a Health Board must be responsive to these patterns. </a:t>
            </a:r>
          </a:p>
          <a:p>
            <a:pPr algn="just"/>
            <a:r>
              <a:rPr lang="en-GB" sz="1200" dirty="0">
                <a:solidFill>
                  <a:schemeClr val="tx1"/>
                </a:solidFill>
              </a:rPr>
              <a:t>The Health Board’s long-term vision for Women’s Health, is to provide services that offer diagnosis, treatment and support according to the specific and differing needs of   women and girls within Swansea Bay. The model of service delivery should be gender and culturally competent.</a:t>
            </a:r>
            <a:endParaRPr kumimoji="0" lang="en-GB" sz="1200" i="0" u="none" strike="noStrike" kern="1200" cap="none" spc="0" normalizeH="0" baseline="0" noProof="0" dirty="0">
              <a:ln>
                <a:noFill/>
              </a:ln>
              <a:solidFill>
                <a:schemeClr val="tx1"/>
              </a:solidFill>
              <a:effectLst/>
              <a:uLnTx/>
              <a:uFillTx/>
              <a:latin typeface="Calibri" panose="020F0502020204030204"/>
            </a:endParaRP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9204312" y="6356350"/>
            <a:ext cx="2743200" cy="365125"/>
          </a:xfrm>
        </p:spPr>
        <p:txBody>
          <a:bodyPr/>
          <a:lstStyle/>
          <a:p>
            <a:fld id="{2FC4BBEA-D2AF-4620-ADEB-12EADF4A9185}" type="slidenum">
              <a:rPr lang="en-GB" smtClean="0">
                <a:solidFill>
                  <a:schemeClr val="bg1">
                    <a:lumMod val="75000"/>
                  </a:schemeClr>
                </a:solidFill>
              </a:rPr>
              <a:t>45</a:t>
            </a:fld>
            <a:endParaRPr lang="en-GB" dirty="0">
              <a:solidFill>
                <a:schemeClr val="bg1">
                  <a:lumMod val="75000"/>
                </a:schemeClr>
              </a:solidFill>
            </a:endParaRPr>
          </a:p>
        </p:txBody>
      </p:sp>
      <p:grpSp>
        <p:nvGrpSpPr>
          <p:cNvPr id="22" name="Group 21"/>
          <p:cNvGrpSpPr/>
          <p:nvPr/>
        </p:nvGrpSpPr>
        <p:grpSpPr>
          <a:xfrm>
            <a:off x="217304" y="583951"/>
            <a:ext cx="6005543" cy="5354067"/>
            <a:chOff x="5864992" y="1323086"/>
            <a:chExt cx="6005543" cy="5354067"/>
          </a:xfrm>
        </p:grpSpPr>
        <p:grpSp>
          <p:nvGrpSpPr>
            <p:cNvPr id="23" name="Group 22"/>
            <p:cNvGrpSpPr/>
            <p:nvPr/>
          </p:nvGrpSpPr>
          <p:grpSpPr>
            <a:xfrm>
              <a:off x="8055839" y="1338542"/>
              <a:ext cx="3790093" cy="5315102"/>
              <a:chOff x="8055839" y="1338542"/>
              <a:chExt cx="3790093" cy="5315102"/>
            </a:xfrm>
          </p:grpSpPr>
          <p:sp>
            <p:nvSpPr>
              <p:cNvPr id="46" name="Rectangle 45"/>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p:cNvGrpSpPr/>
            <p:nvPr/>
          </p:nvGrpSpPr>
          <p:grpSpPr>
            <a:xfrm>
              <a:off x="5913664" y="1338542"/>
              <a:ext cx="2511906" cy="5307705"/>
              <a:chOff x="5913664" y="1338542"/>
              <a:chExt cx="2511906" cy="5307705"/>
            </a:xfrm>
          </p:grpSpPr>
          <p:sp>
            <p:nvSpPr>
              <p:cNvPr id="39" name="Freeform 38"/>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0" name="Freeform 39"/>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reeform 40"/>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reeform 41"/>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reeform 42"/>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reeform 43"/>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reeform 44"/>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Rectangle 24"/>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26" name="Rectangle 25"/>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27" name="Rectangle 26"/>
            <p:cNvSpPr/>
            <p:nvPr/>
          </p:nvSpPr>
          <p:spPr>
            <a:xfrm>
              <a:off x="8297491" y="3134498"/>
              <a:ext cx="3517200" cy="861774"/>
            </a:xfrm>
            <a:prstGeom prst="rect">
              <a:avLst/>
            </a:prstGeom>
          </p:spPr>
          <p:txBody>
            <a:bodyPr wrap="square">
              <a:spAutoFit/>
            </a:bodyPr>
            <a:lstStyle/>
            <a:p>
              <a:pPr marL="6350" indent="-6350" algn="just">
                <a:lnSpc>
                  <a:spcPts val="1200"/>
                </a:lnSpc>
                <a:spcAft>
                  <a:spcPts val="65"/>
                </a:spcAft>
              </a:pPr>
              <a:r>
                <a:rPr lang="en-GB" sz="1100" kern="0" dirty="0">
                  <a:ea typeface="Calibri" panose="020F0502020204030204" pitchFamily="34" charset="0"/>
                </a:rPr>
                <a:t>Women and girls will receive safe and effective care; with risk, intervention and variation reduced wherever possible. </a:t>
              </a:r>
              <a:r>
                <a:rPr lang="en-GB" sz="1100" b="1" kern="0" dirty="0">
                  <a:ea typeface="Calibri" panose="020F0502020204030204" pitchFamily="34" charset="0"/>
                </a:rPr>
                <a:t>This means that: </a:t>
              </a:r>
              <a:r>
                <a:rPr lang="en-GB" sz="1100" kern="0" dirty="0">
                  <a:ea typeface="Calibri" panose="020F0502020204030204" pitchFamily="34" charset="0"/>
                </a:rPr>
                <a:t>we will work in partnership with women and our partners to keep them safe from harm</a:t>
              </a:r>
              <a:endParaRPr lang="en-GB" sz="1100" kern="0" dirty="0">
                <a:ea typeface="Calibri" panose="020F0502020204030204" pitchFamily="34" charset="0"/>
                <a:cs typeface="Arial" panose="020B0604020202020204" pitchFamily="34" charset="0"/>
              </a:endParaRPr>
            </a:p>
          </p:txBody>
        </p:sp>
        <p:sp>
          <p:nvSpPr>
            <p:cNvPr id="28" name="Rectangle 27"/>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29" name="Rectangle 28"/>
            <p:cNvSpPr/>
            <p:nvPr/>
          </p:nvSpPr>
          <p:spPr>
            <a:xfrm>
              <a:off x="8285408" y="4093099"/>
              <a:ext cx="3517200" cy="701731"/>
            </a:xfrm>
            <a:prstGeom prst="rect">
              <a:avLst/>
            </a:prstGeom>
          </p:spPr>
          <p:txBody>
            <a:bodyPr wrap="square">
              <a:spAutoFit/>
            </a:bodyPr>
            <a:lstStyle/>
            <a:p>
              <a:pPr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Women and girls will receive care and treatment when they need it. </a:t>
              </a:r>
              <a:r>
                <a:rPr lang="en-GB" sz="1100" b="1" kern="0" dirty="0">
                  <a:ea typeface="Calibri" panose="020F0502020204030204" pitchFamily="34" charset="0"/>
                  <a:cs typeface="Arial" panose="020B0604020202020204" pitchFamily="34" charset="0"/>
                </a:rPr>
                <a:t>This means we will: </a:t>
              </a:r>
              <a:r>
                <a:rPr lang="en-GB" sz="1100" kern="0" dirty="0">
                  <a:ea typeface="Calibri" panose="020F0502020204030204" pitchFamily="34" charset="0"/>
                  <a:cs typeface="Arial" panose="020B0604020202020204" pitchFamily="34" charset="0"/>
                </a:rPr>
                <a:t>ensure our waiting times and referral times are managed appropriately in order to meet the needs of the women and girls using our service </a:t>
              </a:r>
            </a:p>
          </p:txBody>
        </p:sp>
        <p:sp>
          <p:nvSpPr>
            <p:cNvPr id="30" name="Rectangle 29"/>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31" name="Rectangle 30"/>
            <p:cNvSpPr/>
            <p:nvPr/>
          </p:nvSpPr>
          <p:spPr>
            <a:xfrm>
              <a:off x="8342245" y="5031221"/>
              <a:ext cx="3517200" cy="641651"/>
            </a:xfrm>
            <a:prstGeom prst="rect">
              <a:avLst/>
            </a:prstGeom>
          </p:spPr>
          <p:txBody>
            <a:bodyPr wrap="square">
              <a:spAutoFit/>
            </a:bodyPr>
            <a:lstStyle/>
            <a:p>
              <a:pPr marL="6350" indent="-6350" algn="just">
                <a:lnSpc>
                  <a:spcPct val="110000"/>
                </a:lnSpc>
                <a:spcAft>
                  <a:spcPts val="65"/>
                </a:spcAft>
              </a:pPr>
              <a:r>
                <a:rPr lang="en-GB" sz="1100" kern="0" dirty="0">
                  <a:ea typeface="Calibri" panose="020F0502020204030204" pitchFamily="34" charset="0"/>
                  <a:cs typeface="Arial" panose="020B0604020202020204" pitchFamily="34" charset="0"/>
                </a:rPr>
                <a:t>Women and girls will receive the right care, at the right time; with access to specialist services when needed, and access to ongoing treatment and support as appropriate</a:t>
              </a:r>
            </a:p>
          </p:txBody>
        </p:sp>
        <p:sp>
          <p:nvSpPr>
            <p:cNvPr id="33" name="Rectangle 32"/>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34" name="Rectangle 33"/>
            <p:cNvSpPr/>
            <p:nvPr/>
          </p:nvSpPr>
          <p:spPr>
            <a:xfrm>
              <a:off x="8312337" y="2228599"/>
              <a:ext cx="3517200" cy="854080"/>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Women and girls will receive high standards of care whenever they are cared for within our services.  This means we will: ensure our staff have the necessary skills, knowledge and confidence to understand what support is needed</a:t>
              </a:r>
            </a:p>
          </p:txBody>
        </p:sp>
        <p:sp>
          <p:nvSpPr>
            <p:cNvPr id="35" name="Rectangle 34"/>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36" name="Rectangle 35"/>
            <p:cNvSpPr/>
            <p:nvPr/>
          </p:nvSpPr>
          <p:spPr>
            <a:xfrm>
              <a:off x="8352040" y="1323086"/>
              <a:ext cx="3517200" cy="854080"/>
            </a:xfrm>
            <a:prstGeom prst="rect">
              <a:avLst/>
            </a:prstGeom>
          </p:spPr>
          <p:txBody>
            <a:bodyPr wrap="square">
              <a:spAutoFit/>
            </a:bodyPr>
            <a:lstStyle/>
            <a:p>
              <a:pPr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Women and girls will receive treatment based on their individual needs. </a:t>
              </a:r>
              <a:r>
                <a:rPr lang="en-GB" sz="1100" b="1" kern="0" dirty="0">
                  <a:ea typeface="Calibri" panose="020F0502020204030204" pitchFamily="34" charset="0"/>
                  <a:cs typeface="Arial" panose="020B0604020202020204" pitchFamily="34" charset="0"/>
                </a:rPr>
                <a:t>This means we will: </a:t>
              </a:r>
              <a:r>
                <a:rPr lang="en-GB" sz="1100" kern="0" dirty="0">
                  <a:ea typeface="Calibri" panose="020F0502020204030204" pitchFamily="34" charset="0"/>
                  <a:cs typeface="Arial" panose="020B0604020202020204" pitchFamily="34" charset="0"/>
                </a:rPr>
                <a:t>listen to them about the symptoms, treatment, and other factors involved in their care, before suggesting an appropriate course of treatment.</a:t>
              </a:r>
              <a:endParaRPr lang="en-GB" sz="1100" kern="0" dirty="0">
                <a:highlight>
                  <a:srgbClr val="FFFF00"/>
                </a:highlight>
                <a:ea typeface="Calibri" panose="020F0502020204030204" pitchFamily="34" charset="0"/>
                <a:cs typeface="Arial" panose="020B0604020202020204" pitchFamily="34" charset="0"/>
              </a:endParaRPr>
            </a:p>
          </p:txBody>
        </p:sp>
        <p:sp>
          <p:nvSpPr>
            <p:cNvPr id="37" name="Rectangle 36"/>
            <p:cNvSpPr/>
            <p:nvPr/>
          </p:nvSpPr>
          <p:spPr>
            <a:xfrm>
              <a:off x="5864992" y="3534428"/>
              <a:ext cx="1875681" cy="646331"/>
            </a:xfrm>
            <a:prstGeom prst="rect">
              <a:avLst/>
            </a:prstGeom>
          </p:spPr>
          <p:txBody>
            <a:bodyPr wrap="square">
              <a:spAutoFit/>
            </a:bodyPr>
            <a:lstStyle/>
            <a:p>
              <a:pPr lvl="0" algn="ctr"/>
              <a:r>
                <a:rPr lang="en-GB" b="1" dirty="0">
                  <a:solidFill>
                    <a:schemeClr val="bg1"/>
                  </a:solidFill>
                  <a:latin typeface="Arial Black" panose="020B0A04020102020204" pitchFamily="34" charset="0"/>
                </a:rPr>
                <a:t>Women’s Health</a:t>
              </a:r>
            </a:p>
          </p:txBody>
        </p:sp>
        <p:sp>
          <p:nvSpPr>
            <p:cNvPr id="38" name="Rectangle 37"/>
            <p:cNvSpPr/>
            <p:nvPr/>
          </p:nvSpPr>
          <p:spPr>
            <a:xfrm>
              <a:off x="8353335" y="5815379"/>
              <a:ext cx="3517200" cy="861774"/>
            </a:xfrm>
            <a:prstGeom prst="rect">
              <a:avLst/>
            </a:prstGeom>
          </p:spPr>
          <p:txBody>
            <a:bodyPr wrap="square">
              <a:spAutoFit/>
            </a:bodyPr>
            <a:lstStyle/>
            <a:p>
              <a:pPr marL="6350" indent="-6350" algn="just">
                <a:lnSpc>
                  <a:spcPts val="1200"/>
                </a:lnSpc>
                <a:spcAft>
                  <a:spcPts val="65"/>
                </a:spcAft>
              </a:pPr>
              <a:r>
                <a:rPr lang="en-GB" sz="1100" kern="0" dirty="0">
                  <a:ea typeface="Calibri" panose="020F0502020204030204" pitchFamily="34" charset="0"/>
                  <a:cs typeface="Arial" panose="020B0604020202020204" pitchFamily="34" charset="0"/>
                </a:rPr>
                <a:t>Women and girls will receive personalised care, which they are involved in planning; reflecting their choices and health needs. This means that: women and girls will be involved in decisions about their care, and the available options for their care.</a:t>
              </a:r>
            </a:p>
          </p:txBody>
        </p:sp>
      </p:grpSp>
      <p:graphicFrame>
        <p:nvGraphicFramePr>
          <p:cNvPr id="4" name="Table 3">
            <a:extLst>
              <a:ext uri="{FF2B5EF4-FFF2-40B4-BE49-F238E27FC236}">
                <a16:creationId xmlns:a16="http://schemas.microsoft.com/office/drawing/2014/main" id="{0E8F138E-4E28-38DA-F8B2-1665EEFE6D8A}"/>
              </a:ext>
            </a:extLst>
          </p:cNvPr>
          <p:cNvGraphicFramePr>
            <a:graphicFrameLocks noGrp="1"/>
          </p:cNvGraphicFramePr>
          <p:nvPr>
            <p:extLst>
              <p:ext uri="{D42A27DB-BD31-4B8C-83A1-F6EECF244321}">
                <p14:modId xmlns:p14="http://schemas.microsoft.com/office/powerpoint/2010/main" val="855183746"/>
              </p:ext>
            </p:extLst>
          </p:nvPr>
        </p:nvGraphicFramePr>
        <p:xfrm>
          <a:off x="6334148" y="5375950"/>
          <a:ext cx="5613364" cy="553081"/>
        </p:xfrm>
        <a:graphic>
          <a:graphicData uri="http://schemas.openxmlformats.org/drawingml/2006/table">
            <a:tbl>
              <a:tblPr firstRow="1" bandRow="1">
                <a:tableStyleId>{3B4B98B0-60AC-42C2-AFA5-B58CD77FA1E5}</a:tableStyleId>
              </a:tblPr>
              <a:tblGrid>
                <a:gridCol w="2551862">
                  <a:extLst>
                    <a:ext uri="{9D8B030D-6E8A-4147-A177-3AD203B41FA5}">
                      <a16:colId xmlns:a16="http://schemas.microsoft.com/office/drawing/2014/main" val="3823515313"/>
                    </a:ext>
                  </a:extLst>
                </a:gridCol>
                <a:gridCol w="3061502">
                  <a:extLst>
                    <a:ext uri="{9D8B030D-6E8A-4147-A177-3AD203B41FA5}">
                      <a16:colId xmlns:a16="http://schemas.microsoft.com/office/drawing/2014/main" val="1309061772"/>
                    </a:ext>
                  </a:extLst>
                </a:gridCol>
              </a:tblGrid>
              <a:tr h="181801">
                <a:tc>
                  <a:txBody>
                    <a:bodyPr/>
                    <a:lstStyle/>
                    <a:p>
                      <a:pPr marL="0" marR="0" lvl="0" indent="0" algn="l" rtl="0" eaLnBrk="1" fontAlgn="auto" latinLnBrk="0" hangingPunct="1">
                        <a:lnSpc>
                          <a:spcPct val="100000"/>
                        </a:lnSpc>
                        <a:spcBef>
                          <a:spcPts val="0"/>
                        </a:spcBef>
                        <a:spcAft>
                          <a:spcPts val="0"/>
                        </a:spcAft>
                        <a:buClrTx/>
                        <a:buSzTx/>
                        <a:buFontTx/>
                        <a:buNone/>
                      </a:pPr>
                      <a:r>
                        <a:rPr lang="en-GB" sz="800" b="1" kern="1200" dirty="0">
                          <a:solidFill>
                            <a:schemeClr val="tx1"/>
                          </a:solidFill>
                          <a:latin typeface="+mn-lt"/>
                          <a:ea typeface="+mn-ea"/>
                          <a:cs typeface="+mn-cs"/>
                        </a:rPr>
                        <a:t>Year 1 Planning:</a:t>
                      </a:r>
                      <a:r>
                        <a:rPr lang="en-GB" sz="800" b="1" kern="1200" baseline="0" dirty="0">
                          <a:solidFill>
                            <a:schemeClr val="tx1"/>
                          </a:solidFill>
                          <a:latin typeface="+mn-lt"/>
                          <a:ea typeface="+mn-ea"/>
                          <a:cs typeface="+mn-cs"/>
                        </a:rPr>
                        <a:t> Goal</a:t>
                      </a:r>
                      <a:endParaRPr lang="en-GB" sz="800" b="1" kern="1200" dirty="0">
                        <a:solidFill>
                          <a:schemeClr val="tx1"/>
                        </a:solidFill>
                        <a:latin typeface="+mn-lt"/>
                        <a:ea typeface="+mn-ea"/>
                        <a:cs typeface="+mn-cs"/>
                      </a:endParaRP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lang="en-US" sz="800" b="1" kern="1200" dirty="0">
                          <a:solidFill>
                            <a:schemeClr val="tx1"/>
                          </a:solidFill>
                          <a:latin typeface="+mn-lt"/>
                          <a:ea typeface="+mn-ea"/>
                          <a:cs typeface="+mn-cs"/>
                        </a:rPr>
                        <a:t>Year 1 Planning: Method</a:t>
                      </a: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711612360"/>
                  </a:ext>
                </a:extLst>
              </a:tr>
              <a:tr h="139551">
                <a:tc>
                  <a:txBody>
                    <a:bodyPr/>
                    <a:lstStyle/>
                    <a:p>
                      <a:pPr marL="0" marR="0" lvl="0" indent="0" algn="l" rtl="0" eaLnBrk="1" fontAlgn="auto" latinLnBrk="0" hangingPunct="1">
                        <a:lnSpc>
                          <a:spcPct val="100000"/>
                        </a:lnSpc>
                        <a:spcBef>
                          <a:spcPts val="0"/>
                        </a:spcBef>
                        <a:spcAft>
                          <a:spcPts val="0"/>
                        </a:spcAft>
                        <a:buClrTx/>
                        <a:buSzTx/>
                        <a:buFontTx/>
                        <a:buNone/>
                      </a:pPr>
                      <a:r>
                        <a:rPr lang="en-GB" sz="1100" b="0" kern="1200" dirty="0">
                          <a:solidFill>
                            <a:schemeClr val="tx1"/>
                          </a:solidFill>
                          <a:latin typeface="+mn-lt"/>
                          <a:ea typeface="+mn-ea"/>
                          <a:cs typeface="+mn-cs"/>
                        </a:rPr>
                        <a:t>Development of a Health Board wide </a:t>
                      </a:r>
                      <a:r>
                        <a:rPr lang="en-GB" sz="1100" b="1" kern="1200" dirty="0">
                          <a:solidFill>
                            <a:schemeClr val="tx1"/>
                          </a:solidFill>
                          <a:latin typeface="+mn-lt"/>
                          <a:ea typeface="+mn-ea"/>
                          <a:cs typeface="+mn-cs"/>
                        </a:rPr>
                        <a:t>Women's Health Strategy</a:t>
                      </a:r>
                    </a:p>
                  </a:txBody>
                  <a:tcPr marL="36000" marR="0" marT="0" marB="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lang="en-GB" sz="1100" b="0" kern="1200" dirty="0">
                          <a:solidFill>
                            <a:schemeClr val="tx1"/>
                          </a:solidFill>
                          <a:latin typeface="+mn-lt"/>
                          <a:ea typeface="+mn-ea"/>
                          <a:cs typeface="+mn-cs"/>
                        </a:rPr>
                        <a:t>Establish</a:t>
                      </a:r>
                      <a:r>
                        <a:rPr lang="en-GB" sz="1100" b="0" kern="1200" baseline="0" dirty="0">
                          <a:solidFill>
                            <a:schemeClr val="tx1"/>
                          </a:solidFill>
                          <a:latin typeface="+mn-lt"/>
                          <a:ea typeface="+mn-ea"/>
                          <a:cs typeface="+mn-cs"/>
                        </a:rPr>
                        <a:t> </a:t>
                      </a:r>
                      <a:r>
                        <a:rPr lang="en-GB" sz="1100" b="0" kern="1200" dirty="0">
                          <a:solidFill>
                            <a:schemeClr val="tx1"/>
                          </a:solidFill>
                          <a:latin typeface="+mn-lt"/>
                          <a:ea typeface="+mn-ea"/>
                          <a:cs typeface="+mn-cs"/>
                        </a:rPr>
                        <a:t>Exec -led strategy group to</a:t>
                      </a:r>
                      <a:r>
                        <a:rPr lang="en-GB" sz="1100" b="0" kern="1200" baseline="0" dirty="0">
                          <a:solidFill>
                            <a:schemeClr val="tx1"/>
                          </a:solidFill>
                          <a:latin typeface="+mn-lt"/>
                          <a:ea typeface="+mn-ea"/>
                          <a:cs typeface="+mn-cs"/>
                        </a:rPr>
                        <a:t> </a:t>
                      </a:r>
                      <a:r>
                        <a:rPr lang="en-GB" sz="1100" b="0" kern="1200" dirty="0">
                          <a:solidFill>
                            <a:schemeClr val="tx1"/>
                          </a:solidFill>
                          <a:latin typeface="+mn-lt"/>
                          <a:ea typeface="+mn-ea"/>
                          <a:cs typeface="+mn-cs"/>
                        </a:rPr>
                        <a:t>develop this based on 2022 WG Quality Statement</a:t>
                      </a:r>
                      <a:endParaRPr lang="en-US" sz="1100" b="0" kern="1200" dirty="0">
                        <a:solidFill>
                          <a:schemeClr val="tx1"/>
                        </a:solidFill>
                        <a:latin typeface="+mn-lt"/>
                        <a:ea typeface="+mn-ea"/>
                        <a:cs typeface="+mn-cs"/>
                      </a:endParaRP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164421417"/>
                  </a:ext>
                </a:extLst>
              </a:tr>
            </a:tbl>
          </a:graphicData>
        </a:graphic>
      </p:graphicFrame>
      <p:sp>
        <p:nvSpPr>
          <p:cNvPr id="6" name="Rectangle 5">
            <a:extLst>
              <a:ext uri="{FF2B5EF4-FFF2-40B4-BE49-F238E27FC236}">
                <a16:creationId xmlns:a16="http://schemas.microsoft.com/office/drawing/2014/main" id="{303D5A6E-3F62-BFF8-E4A8-6AA889750481}"/>
              </a:ext>
            </a:extLst>
          </p:cNvPr>
          <p:cNvSpPr/>
          <p:nvPr/>
        </p:nvSpPr>
        <p:spPr>
          <a:xfrm>
            <a:off x="6252648" y="5032382"/>
            <a:ext cx="1300356" cy="261610"/>
          </a:xfrm>
          <a:prstGeom prst="rect">
            <a:avLst/>
          </a:prstGeom>
        </p:spPr>
        <p:txBody>
          <a:bodyPr wrap="none">
            <a:spAutoFit/>
          </a:bodyPr>
          <a:lstStyle/>
          <a:p>
            <a:pPr lvl="0" algn="just">
              <a:defRPr/>
            </a:pPr>
            <a:r>
              <a:rPr lang="en-GB" sz="1100" b="1" dirty="0">
                <a:solidFill>
                  <a:srgbClr val="1F355E"/>
                </a:solidFill>
                <a:latin typeface="Arial Black" panose="020B0A04020102020204" pitchFamily="34" charset="0"/>
                <a:cs typeface="Arial" panose="020B0604020202020204" pitchFamily="34" charset="0"/>
              </a:rPr>
              <a:t>2025/26 -26/27</a:t>
            </a:r>
          </a:p>
        </p:txBody>
      </p:sp>
      <p:graphicFrame>
        <p:nvGraphicFramePr>
          <p:cNvPr id="7" name="Table 6">
            <a:extLst>
              <a:ext uri="{FF2B5EF4-FFF2-40B4-BE49-F238E27FC236}">
                <a16:creationId xmlns:a16="http://schemas.microsoft.com/office/drawing/2014/main" id="{0AE7FFA1-5FAC-3B1B-99FD-03ED07A41634}"/>
              </a:ext>
            </a:extLst>
          </p:cNvPr>
          <p:cNvGraphicFramePr>
            <a:graphicFrameLocks noGrp="1"/>
          </p:cNvGraphicFramePr>
          <p:nvPr>
            <p:extLst>
              <p:ext uri="{D42A27DB-BD31-4B8C-83A1-F6EECF244321}">
                <p14:modId xmlns:p14="http://schemas.microsoft.com/office/powerpoint/2010/main" val="176385997"/>
              </p:ext>
            </p:extLst>
          </p:nvPr>
        </p:nvGraphicFramePr>
        <p:xfrm>
          <a:off x="6334148" y="4047567"/>
          <a:ext cx="5613364" cy="905246"/>
        </p:xfrm>
        <a:graphic>
          <a:graphicData uri="http://schemas.openxmlformats.org/drawingml/2006/table">
            <a:tbl>
              <a:tblPr firstRow="1" bandRow="1">
                <a:tableStyleId>{3B4B98B0-60AC-42C2-AFA5-B58CD77FA1E5}</a:tableStyleId>
              </a:tblPr>
              <a:tblGrid>
                <a:gridCol w="188572">
                  <a:extLst>
                    <a:ext uri="{9D8B030D-6E8A-4147-A177-3AD203B41FA5}">
                      <a16:colId xmlns:a16="http://schemas.microsoft.com/office/drawing/2014/main" val="1154926245"/>
                    </a:ext>
                  </a:extLst>
                </a:gridCol>
                <a:gridCol w="1454046">
                  <a:extLst>
                    <a:ext uri="{9D8B030D-6E8A-4147-A177-3AD203B41FA5}">
                      <a16:colId xmlns:a16="http://schemas.microsoft.com/office/drawing/2014/main" val="369364649"/>
                    </a:ext>
                  </a:extLst>
                </a:gridCol>
                <a:gridCol w="2794670">
                  <a:extLst>
                    <a:ext uri="{9D8B030D-6E8A-4147-A177-3AD203B41FA5}">
                      <a16:colId xmlns:a16="http://schemas.microsoft.com/office/drawing/2014/main" val="261263528"/>
                    </a:ext>
                  </a:extLst>
                </a:gridCol>
                <a:gridCol w="294019">
                  <a:extLst>
                    <a:ext uri="{9D8B030D-6E8A-4147-A177-3AD203B41FA5}">
                      <a16:colId xmlns:a16="http://schemas.microsoft.com/office/drawing/2014/main" val="179627944"/>
                    </a:ext>
                  </a:extLst>
                </a:gridCol>
                <a:gridCol w="294019">
                  <a:extLst>
                    <a:ext uri="{9D8B030D-6E8A-4147-A177-3AD203B41FA5}">
                      <a16:colId xmlns:a16="http://schemas.microsoft.com/office/drawing/2014/main" val="3134348662"/>
                    </a:ext>
                  </a:extLst>
                </a:gridCol>
                <a:gridCol w="294019">
                  <a:extLst>
                    <a:ext uri="{9D8B030D-6E8A-4147-A177-3AD203B41FA5}">
                      <a16:colId xmlns:a16="http://schemas.microsoft.com/office/drawing/2014/main" val="4177530882"/>
                    </a:ext>
                  </a:extLst>
                </a:gridCol>
                <a:gridCol w="294019">
                  <a:extLst>
                    <a:ext uri="{9D8B030D-6E8A-4147-A177-3AD203B41FA5}">
                      <a16:colId xmlns:a16="http://schemas.microsoft.com/office/drawing/2014/main" val="3194339724"/>
                    </a:ext>
                  </a:extLst>
                </a:gridCol>
              </a:tblGrid>
              <a:tr h="125027">
                <a:tc>
                  <a:txBody>
                    <a:bodyPr/>
                    <a:lstStyle/>
                    <a:p>
                      <a:pPr algn="ctr" fontAlgn="t"/>
                      <a:r>
                        <a:rPr lang="en-GB" sz="800" b="1" i="0" u="none" strike="noStrike" dirty="0">
                          <a:solidFill>
                            <a:schemeClr val="tx1"/>
                          </a:solidFill>
                          <a:effectLst/>
                          <a:latin typeface="Calibri" panose="020F0502020204030204" pitchFamily="34" charset="0"/>
                        </a:rPr>
                        <a:t>EM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GB" sz="800" b="1" i="0" u="none" strike="noStrike" dirty="0">
                          <a:solidFill>
                            <a:schemeClr val="tx1"/>
                          </a:solidFill>
                          <a:effectLst/>
                          <a:latin typeface="+mn-lt"/>
                        </a:rPr>
                        <a:t>Goal</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800" b="1" dirty="0">
                          <a:solidFill>
                            <a:schemeClr val="tx1"/>
                          </a:solidFill>
                          <a:latin typeface="+mn-lt"/>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1963755989"/>
                  </a:ext>
                </a:extLst>
              </a:tr>
              <a:tr h="728081">
                <a:tc>
                  <a:txBody>
                    <a:bodyPr/>
                    <a:lstStyle/>
                    <a:p>
                      <a:pPr algn="l" fontAlgn="t"/>
                      <a:endParaRPr lang="en-GB" sz="1100" b="0" i="0" u="none" strike="noStrike" dirty="0">
                        <a:solidFill>
                          <a:schemeClr val="tx1"/>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kern="1200" dirty="0">
                          <a:solidFill>
                            <a:schemeClr val="tx1"/>
                          </a:solidFill>
                          <a:latin typeface="+mn-lt"/>
                          <a:ea typeface="+mn-ea"/>
                          <a:cs typeface="+mn-cs"/>
                        </a:rPr>
                        <a:t>Sustainable Fertility Services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
                          <a:srgbClr val="000000"/>
                        </a:buClr>
                        <a:buSzPts val="1000"/>
                        <a:buFont typeface="Calibri" panose="020F0502020204030204" pitchFamily="34" charset="0"/>
                        <a:buNone/>
                        <a:tabLst/>
                        <a:defRPr/>
                      </a:pPr>
                      <a:r>
                        <a:rPr lang="en-GB" sz="1100" kern="1200" dirty="0">
                          <a:solidFill>
                            <a:schemeClr val="tx1"/>
                          </a:solidFill>
                          <a:latin typeface="+mn-lt"/>
                          <a:ea typeface="+mn-ea"/>
                          <a:cs typeface="+mn-cs"/>
                        </a:rPr>
                        <a:t>Develop and implement robust recovery plan for Wales Fertility Institute </a:t>
                      </a:r>
                      <a:endParaRPr lang="en-GB" sz="1100" b="0" i="0" u="none" strike="noStrike" dirty="0">
                        <a:solidFill>
                          <a:schemeClr val="tx1"/>
                        </a:solidFill>
                        <a:effectLst/>
                        <a:latin typeface="Calibri" panose="020F0502020204030204" pitchFamily="34" charset="0"/>
                      </a:endParaRPr>
                    </a:p>
                  </a:txBody>
                  <a:tcPr marL="36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80000"/>
                      </a:schemeClr>
                    </a:solidFill>
                  </a:tcPr>
                </a:tc>
                <a:extLst>
                  <a:ext uri="{0D108BD9-81ED-4DB2-BD59-A6C34878D82A}">
                    <a16:rowId xmlns:a16="http://schemas.microsoft.com/office/drawing/2014/main" val="959468407"/>
                  </a:ext>
                </a:extLst>
              </a:tr>
            </a:tbl>
          </a:graphicData>
        </a:graphic>
      </p:graphicFrame>
    </p:spTree>
    <p:extLst>
      <p:ext uri="{BB962C8B-B14F-4D97-AF65-F5344CB8AC3E}">
        <p14:creationId xmlns:p14="http://schemas.microsoft.com/office/powerpoint/2010/main" val="34244413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439988" y="2698220"/>
            <a:ext cx="5507524" cy="410881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48400" y="2685717"/>
            <a:ext cx="6088448" cy="4121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2947D4D2-BFC4-07C8-CD32-65316E1C9C58}"/>
              </a:ext>
            </a:extLst>
          </p:cNvPr>
          <p:cNvSpPr txBox="1"/>
          <p:nvPr/>
        </p:nvSpPr>
        <p:spPr>
          <a:xfrm>
            <a:off x="248400" y="89647"/>
            <a:ext cx="11103909"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Regional Services</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5" name="Rectangle 4">
            <a:extLst>
              <a:ext uri="{FF2B5EF4-FFF2-40B4-BE49-F238E27FC236}">
                <a16:creationId xmlns:a16="http://schemas.microsoft.com/office/drawing/2014/main" id="{29D75205-9EF5-6179-18DE-4307312446D9}"/>
              </a:ext>
            </a:extLst>
          </p:cNvPr>
          <p:cNvSpPr/>
          <p:nvPr/>
        </p:nvSpPr>
        <p:spPr>
          <a:xfrm>
            <a:off x="241068" y="548101"/>
            <a:ext cx="11706444" cy="1015663"/>
          </a:xfrm>
          <a:prstGeom prst="rect">
            <a:avLst/>
          </a:prstGeom>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effectLst/>
                <a:uLnTx/>
                <a:uFillTx/>
                <a:latin typeface="Calibri" panose="020F0502020204030204"/>
                <a:ea typeface="+mj-ea"/>
                <a:cs typeface="+mj-cs"/>
              </a:rPr>
              <a:t>At SBUHB, we have two unique partnership arrangements for regional working in South Wales; ARCH (A Regional Collaborative for Health) in collaboration with Hywel Dda University Health Board and Swansea University, and our Regional and Specialised Services Provider Planning Partnership (RSSPPP) in partnership with Cardiff &amp; Vale University Health Board.</a:t>
            </a:r>
            <a:r>
              <a:rPr lang="en-GB" sz="1200" dirty="0">
                <a:latin typeface="Calibri" panose="020F0502020204030204"/>
              </a:rPr>
              <a:t> </a:t>
            </a:r>
            <a:r>
              <a:rPr lang="en-GB" sz="1200" dirty="0">
                <a:latin typeface="Calibri" panose="020F0502020204030204"/>
                <a:ea typeface="+mj-ea"/>
                <a:cs typeface="+mj-cs"/>
              </a:rPr>
              <a:t>In addition to these we will also work with Hywel Dda UHB to establish the new Joint Committee to explore regional solutions to service sustainability and improvement. </a:t>
            </a:r>
            <a:r>
              <a:rPr kumimoji="0" lang="en-GB" sz="1200" b="0" i="0" u="none" strike="noStrike" kern="1200" cap="none" spc="0" normalizeH="0" baseline="0" noProof="0" dirty="0">
                <a:ln>
                  <a:noFill/>
                </a:ln>
                <a:effectLst/>
                <a:uLnTx/>
                <a:uFillTx/>
                <a:latin typeface="Calibri" panose="020F0502020204030204"/>
                <a:ea typeface="+mj-ea"/>
                <a:cs typeface="+mj-cs"/>
              </a:rPr>
              <a:t>Our vision is to deliver outstanding patient outcomes through the provision of high quality and effective specialised healthcare, and to work collaboratively across the region deliver meaningful change to</a:t>
            </a:r>
            <a:r>
              <a:rPr lang="en-GB" sz="1200" dirty="0">
                <a:latin typeface="Calibri" panose="020F0502020204030204"/>
              </a:rPr>
              <a:t> </a:t>
            </a:r>
            <a:r>
              <a:rPr kumimoji="0" lang="en-GB" sz="1200" b="0" i="0" u="none" strike="noStrike" kern="1200" cap="none" spc="0" normalizeH="0" baseline="0" noProof="0" dirty="0">
                <a:ln>
                  <a:noFill/>
                </a:ln>
                <a:effectLst/>
                <a:uLnTx/>
                <a:uFillTx/>
                <a:latin typeface="Calibri" panose="020F0502020204030204"/>
                <a:ea typeface="+mj-ea"/>
                <a:cs typeface="+mj-cs"/>
              </a:rPr>
              <a:t> improve the health, wealth and wellbeing of the population., whilst creating a vibrant and sustainable environment for people to live, learn and work.</a:t>
            </a:r>
            <a:endParaRPr kumimoji="0" lang="en-GB" sz="1100" b="0" i="0" u="none" strike="noStrike" kern="1200" cap="none" spc="0" normalizeH="0" baseline="0" noProof="0" dirty="0">
              <a:ln>
                <a:noFill/>
              </a:ln>
              <a:effectLst/>
              <a:uLnTx/>
              <a:uFillTx/>
              <a:latin typeface="-apple-system"/>
              <a:ea typeface="+mn-ea"/>
              <a:cs typeface="+mn-cs"/>
            </a:endParaRPr>
          </a:p>
        </p:txBody>
      </p:sp>
      <p:sp>
        <p:nvSpPr>
          <p:cNvPr id="6" name="TextBox 5">
            <a:extLst>
              <a:ext uri="{FF2B5EF4-FFF2-40B4-BE49-F238E27FC236}">
                <a16:creationId xmlns:a16="http://schemas.microsoft.com/office/drawing/2014/main" id="{32CE0C5F-F1DC-5B6B-7EF8-7A65A9D2A97E}"/>
              </a:ext>
            </a:extLst>
          </p:cNvPr>
          <p:cNvSpPr txBox="1"/>
          <p:nvPr/>
        </p:nvSpPr>
        <p:spPr>
          <a:xfrm>
            <a:off x="165698" y="612377"/>
            <a:ext cx="5861025" cy="492443"/>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just" defTabSz="914400" rtl="0" eaLnBrk="1" fontAlgn="auto" latinLnBrk="0" hangingPunct="1">
              <a:lnSpc>
                <a:spcPct val="100000"/>
              </a:lnSpc>
              <a:spcBef>
                <a:spcPts val="0"/>
              </a:spcBef>
              <a:spcAft>
                <a:spcPts val="600"/>
              </a:spcAft>
              <a:buClrTx/>
              <a:buSzTx/>
              <a:buFontTx/>
              <a:buNone/>
              <a:tabLst/>
              <a:defRPr/>
            </a:pPr>
            <a:endParaRPr kumimoji="0" lang="en-GB" sz="300" b="1" i="0" u="none" strike="noStrike" kern="1200" cap="none" spc="0" normalizeH="0" baseline="0" noProof="0" dirty="0">
              <a:ln>
                <a:noFill/>
              </a:ln>
              <a:solidFill>
                <a:srgbClr val="6868B6"/>
              </a:solidFill>
              <a:effectLst/>
              <a:uLnTx/>
              <a:uFillTx/>
              <a:latin typeface="Tw Cen MT Condensed" panose="020B0606020104020203" pitchFamily="34" charset="0"/>
              <a:ea typeface="Nirmala UI Semilight" panose="020B0402040204020203" pitchFamily="34" charset="0"/>
              <a:cs typeface="Nirmala UI Semilight" panose="020B0402040204020203" pitchFamily="34" charset="0"/>
            </a:endParaRPr>
          </a:p>
        </p:txBody>
      </p:sp>
      <p:pic>
        <p:nvPicPr>
          <p:cNvPr id="9" name="Picture 8">
            <a:extLst>
              <a:ext uri="{FF2B5EF4-FFF2-40B4-BE49-F238E27FC236}">
                <a16:creationId xmlns:a16="http://schemas.microsoft.com/office/drawing/2014/main" id="{83AD402B-07B6-0547-E285-2477721D36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9279964" y="6476762"/>
            <a:ext cx="2743200" cy="365125"/>
          </a:xfrm>
        </p:spPr>
        <p:txBody>
          <a:bodyPr/>
          <a:lstStyle/>
          <a:p>
            <a:fld id="{2FC4BBEA-D2AF-4620-ADEB-12EADF4A9185}" type="slidenum">
              <a:rPr lang="en-GB" smtClean="0">
                <a:solidFill>
                  <a:schemeClr val="bg1">
                    <a:lumMod val="75000"/>
                  </a:schemeClr>
                </a:solidFill>
              </a:rPr>
              <a:t>46</a:t>
            </a:fld>
            <a:endParaRPr lang="en-GB" dirty="0">
              <a:solidFill>
                <a:schemeClr val="bg1">
                  <a:lumMod val="75000"/>
                </a:schemeClr>
              </a:solidFill>
            </a:endParaRPr>
          </a:p>
        </p:txBody>
      </p:sp>
      <p:sp>
        <p:nvSpPr>
          <p:cNvPr id="4" name="Rectangle 3"/>
          <p:cNvSpPr/>
          <p:nvPr/>
        </p:nvSpPr>
        <p:spPr>
          <a:xfrm>
            <a:off x="193163" y="1444030"/>
            <a:ext cx="6164100" cy="1184940"/>
          </a:xfrm>
          <a:prstGeom prst="rect">
            <a:avLst/>
          </a:prstGeom>
        </p:spPr>
        <p:txBody>
          <a:bodyPr wrap="square">
            <a:spAutoFit/>
          </a:bodyPr>
          <a:lstStyle/>
          <a:p>
            <a:pPr lvl="0">
              <a:defRPr/>
            </a:pPr>
            <a:r>
              <a:rPr lang="en-GB" sz="1100" b="1" dirty="0">
                <a:solidFill>
                  <a:srgbClr val="1F355E"/>
                </a:solidFill>
                <a:latin typeface="Arial Black" panose="020B0A04020102020204" pitchFamily="34" charset="0"/>
                <a:cs typeface="Arial" panose="020B0604020202020204" pitchFamily="34" charset="0"/>
              </a:rPr>
              <a:t>ARCH</a:t>
            </a:r>
          </a:p>
          <a:p>
            <a:pPr lvl="0" algn="just">
              <a:spcAft>
                <a:spcPts val="600"/>
              </a:spcAft>
              <a:defRPr/>
            </a:pPr>
            <a:r>
              <a:rPr lang="en-GB" sz="1200" dirty="0">
                <a:ea typeface="Calibri" panose="020F0502020204030204" pitchFamily="34" charset="0"/>
                <a:cs typeface="Calibri"/>
              </a:rPr>
              <a:t>HD and SB UHBs continue to work on a regional basis both through ARCH (in collaboration with Swansea University) and bi-laterally. Our approach is to consider regional partnerships and regional solutions a core principle of a whole system approach to the planning and delivery of services. In addition to the NHS transformational priorities below we will also prioritise </a:t>
            </a:r>
            <a:r>
              <a:rPr lang="en-GB" sz="1200" dirty="0">
                <a:ea typeface="Times New Roman" panose="02020603050405020304" pitchFamily="18" charset="0"/>
                <a:cs typeface="Times New Roman"/>
              </a:rPr>
              <a:t>Workforce, Education, &amp; Skill, Research, Enterprise, &amp; Innovation.</a:t>
            </a:r>
            <a:endParaRPr lang="en-GB" dirty="0"/>
          </a:p>
        </p:txBody>
      </p:sp>
      <p:sp>
        <p:nvSpPr>
          <p:cNvPr id="12" name="Rectangle 11">
            <a:extLst>
              <a:ext uri="{FF2B5EF4-FFF2-40B4-BE49-F238E27FC236}">
                <a16:creationId xmlns:a16="http://schemas.microsoft.com/office/drawing/2014/main" id="{88E34C51-4DB6-5DF5-1B32-999227279474}"/>
              </a:ext>
            </a:extLst>
          </p:cNvPr>
          <p:cNvSpPr/>
          <p:nvPr/>
        </p:nvSpPr>
        <p:spPr>
          <a:xfrm>
            <a:off x="6412218" y="1489747"/>
            <a:ext cx="5500193" cy="118494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RSSPP</a:t>
            </a:r>
          </a:p>
          <a:p>
            <a:pPr marL="0" marR="0" lvl="0" indent="0" algn="just" defTabSz="914400" rtl="0" eaLnBrk="1" fontAlgn="base"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effectLst/>
                <a:uLnTx/>
                <a:uFillTx/>
                <a:latin typeface="Calibri" panose="020F0502020204030204" pitchFamily="34" charset="0"/>
                <a:ea typeface="Calibri" panose="020F0502020204030204" pitchFamily="34" charset="0"/>
              </a:rPr>
              <a:t>The RSSPP programme is a collaboration between SBUHB and Cardiff and Vale UHB to develop a shared view on the future delivery of sustainable Specialised </a:t>
            </a:r>
            <a:r>
              <a:rPr lang="en-GB" sz="1200" dirty="0">
                <a:latin typeface="Calibri" panose="020F0502020204030204" pitchFamily="34" charset="0"/>
                <a:ea typeface="Calibri" panose="020F0502020204030204" pitchFamily="34" charset="0"/>
              </a:rPr>
              <a:t>S</a:t>
            </a:r>
            <a:r>
              <a:rPr kumimoji="0" lang="en-GB" sz="1200" b="0" i="0" u="none" strike="noStrike" kern="1200" cap="none" spc="0" normalizeH="0" baseline="0" noProof="0" dirty="0" err="1">
                <a:ln>
                  <a:noFill/>
                </a:ln>
                <a:effectLst/>
                <a:uLnTx/>
                <a:uFillTx/>
                <a:latin typeface="Calibri" panose="020F0502020204030204" pitchFamily="34" charset="0"/>
                <a:ea typeface="Calibri" panose="020F0502020204030204" pitchFamily="34" charset="0"/>
              </a:rPr>
              <a:t>ervices</a:t>
            </a:r>
            <a:r>
              <a:rPr kumimoji="0" lang="en-GB" sz="1200" b="0" i="0" u="none" strike="noStrike" kern="1200" cap="none" spc="0" normalizeH="0" baseline="0" noProof="0" dirty="0">
                <a:ln>
                  <a:noFill/>
                </a:ln>
                <a:effectLst/>
                <a:uLnTx/>
                <a:uFillTx/>
                <a:latin typeface="Calibri" panose="020F0502020204030204" pitchFamily="34" charset="0"/>
                <a:ea typeface="Calibri" panose="020F0502020204030204" pitchFamily="34" charset="0"/>
              </a:rPr>
              <a:t> across the two tertiary centres in South Wales.  The programme includes a number of specific tertiary service projects, as well as the development of an overarching strategy for both health boards and as well as the partnership. </a:t>
            </a:r>
            <a:endParaRPr kumimoji="0" lang="en-GB" sz="12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endParaRPr>
          </a:p>
        </p:txBody>
      </p:sp>
      <p:sp>
        <p:nvSpPr>
          <p:cNvPr id="30" name="Rectangle 29"/>
          <p:cNvSpPr/>
          <p:nvPr/>
        </p:nvSpPr>
        <p:spPr>
          <a:xfrm>
            <a:off x="241067" y="2910436"/>
            <a:ext cx="6068293" cy="4770537"/>
          </a:xfrm>
          <a:prstGeom prst="rect">
            <a:avLst/>
          </a:prstGeom>
        </p:spPr>
        <p:txBody>
          <a:bodyPr wrap="square">
            <a:spAutoFit/>
          </a:bodyPr>
          <a:lstStyle/>
          <a:p>
            <a:pPr marL="228600" indent="-228600" algn="just" fontAlgn="base">
              <a:spcAft>
                <a:spcPts val="600"/>
              </a:spcAft>
              <a:buFont typeface="+mj-lt"/>
              <a:buAutoNum type="arabicPeriod"/>
            </a:pPr>
            <a:r>
              <a:rPr lang="en-GB" sz="1200" b="1" dirty="0">
                <a:solidFill>
                  <a:schemeClr val="tx1"/>
                </a:solidFill>
                <a:effectLst/>
              </a:rPr>
              <a:t>The ARCH Regional Stroke Programme </a:t>
            </a:r>
            <a:r>
              <a:rPr lang="en-GB" sz="1200" b="0" dirty="0">
                <a:solidFill>
                  <a:schemeClr val="tx1"/>
                </a:solidFill>
                <a:effectLst/>
              </a:rPr>
              <a:t>aims to enhance and progress Stroke Services throughout the region. This programme covers the entire service pathways: pre-acute stroke care, Comprehensive Regional Stroke Centres, acute stroke services, to post-acute stroke services such as rehabilitation, early supported discharge, and life after-stroke support.  The programme aims to provide the best possible care to stroke survivors.​</a:t>
            </a:r>
          </a:p>
          <a:p>
            <a:pPr marL="228600" indent="-228600" algn="just" fontAlgn="base">
              <a:spcAft>
                <a:spcPts val="600"/>
              </a:spcAft>
              <a:buFont typeface="+mj-lt"/>
              <a:buAutoNum type="arabicPeriod"/>
            </a:pPr>
            <a:r>
              <a:rPr lang="en-GB" sz="1200" b="1" dirty="0">
                <a:solidFill>
                  <a:schemeClr val="tx1"/>
                </a:solidFill>
                <a:effectLst/>
              </a:rPr>
              <a:t>The ARCH Regional Diagnostics Programme </a:t>
            </a:r>
            <a:r>
              <a:rPr lang="en-GB" sz="1200" b="0" dirty="0">
                <a:solidFill>
                  <a:schemeClr val="tx1"/>
                </a:solidFill>
                <a:effectLst/>
              </a:rPr>
              <a:t>is supporting change for a broad range of diagnostic services (including Endoscopy, Radiology, Cardiac, Neurology and Community Pathology processes), with an overall aim to increase coverall capacity, regionalise provision, utilise community settings, develop the workforce and minimise inequity of access.​</a:t>
            </a:r>
          </a:p>
          <a:p>
            <a:pPr marL="228600" indent="-228600" algn="just" fontAlgn="base">
              <a:spcAft>
                <a:spcPts val="600"/>
              </a:spcAft>
              <a:buFont typeface="+mj-lt"/>
              <a:buAutoNum type="arabicPeriod"/>
            </a:pPr>
            <a:r>
              <a:rPr lang="en-GB" sz="1200" b="1" dirty="0">
                <a:solidFill>
                  <a:schemeClr val="tx1"/>
                </a:solidFill>
                <a:effectLst/>
              </a:rPr>
              <a:t>The ARCH Regional Eye Care Programme </a:t>
            </a:r>
            <a:r>
              <a:rPr lang="en-GB" sz="1200" b="0" dirty="0">
                <a:solidFill>
                  <a:schemeClr val="tx1"/>
                </a:solidFill>
                <a:effectLst/>
              </a:rPr>
              <a:t>will look at opportunities to standardise, stabilise and regionalise all Eye Care services for future sustainability.​</a:t>
            </a:r>
          </a:p>
          <a:p>
            <a:pPr marL="228600" indent="-228600" algn="just" fontAlgn="base">
              <a:spcAft>
                <a:spcPts val="600"/>
              </a:spcAft>
              <a:buFont typeface="+mj-lt"/>
              <a:buAutoNum type="arabicPeriod"/>
            </a:pPr>
            <a:r>
              <a:rPr lang="en-GB" sz="1200" b="1" dirty="0">
                <a:solidFill>
                  <a:schemeClr val="tx1"/>
                </a:solidFill>
                <a:effectLst/>
              </a:rPr>
              <a:t>The ARCH Regional Pathology Programme </a:t>
            </a:r>
            <a:r>
              <a:rPr lang="en-GB" sz="1200" b="0" dirty="0">
                <a:solidFill>
                  <a:schemeClr val="tx1"/>
                </a:solidFill>
                <a:effectLst/>
              </a:rPr>
              <a:t>is establishing new Regional Pathology Service via a new Operational Delivery Network and developing an Outline Business Case for a Regional Pathology Centre of Excellence at Morriston hospital.​</a:t>
            </a:r>
          </a:p>
          <a:p>
            <a:pPr marL="228600" indent="-228600" algn="just" fontAlgn="base">
              <a:spcAft>
                <a:spcPts val="600"/>
              </a:spcAft>
              <a:buFont typeface="+mj-lt"/>
              <a:buAutoNum type="arabicPeriod"/>
            </a:pPr>
            <a:r>
              <a:rPr lang="en-GB" sz="1200" b="1" dirty="0">
                <a:solidFill>
                  <a:schemeClr val="tx1"/>
                </a:solidFill>
                <a:effectLst/>
              </a:rPr>
              <a:t>The ARCH Regional Orthopaedic Programme </a:t>
            </a:r>
            <a:r>
              <a:rPr lang="en-GB" sz="1200" b="0" dirty="0">
                <a:solidFill>
                  <a:schemeClr val="tx1"/>
                </a:solidFill>
                <a:effectLst/>
              </a:rPr>
              <a:t>aims to deliver high quality, equitable care across the region whilst balancing orthopaedic demand and capacity in a sustainable way. ​</a:t>
            </a:r>
          </a:p>
          <a:p>
            <a:pPr marL="228600" indent="-228600" algn="just" fontAlgn="base">
              <a:spcAft>
                <a:spcPts val="600"/>
              </a:spcAft>
              <a:buFont typeface="+mj-lt"/>
              <a:buAutoNum type="arabicPeriod"/>
            </a:pPr>
            <a:r>
              <a:rPr lang="en-GB" sz="1200" b="1" dirty="0">
                <a:solidFill>
                  <a:schemeClr val="tx1"/>
                </a:solidFill>
                <a:effectLst/>
              </a:rPr>
              <a:t>The ARCH Regional Cancer Centre Programme </a:t>
            </a:r>
            <a:r>
              <a:rPr lang="en-GB" sz="1200" b="0" dirty="0">
                <a:solidFill>
                  <a:schemeClr val="tx1"/>
                </a:solidFill>
                <a:effectLst/>
              </a:rPr>
              <a:t>which is aligning the strategic vision for regional non-surgical oncology services</a:t>
            </a:r>
            <a:r>
              <a:rPr lang="en-GB" sz="800" b="0" dirty="0">
                <a:solidFill>
                  <a:schemeClr val="tx1"/>
                </a:solidFill>
                <a:effectLst/>
              </a:rPr>
              <a:t>​</a:t>
            </a:r>
            <a:endParaRPr lang="en-GB" sz="400" b="0" dirty="0">
              <a:solidFill>
                <a:schemeClr val="tx1"/>
              </a:solidFill>
              <a:effectLst/>
              <a:latin typeface="Calibri" panose="020F0502020204030204" pitchFamily="34" charset="0"/>
              <a:ea typeface="Calibri" panose="020F0502020204030204" pitchFamily="34" charset="0"/>
            </a:endParaRPr>
          </a:p>
          <a:p>
            <a:pPr marL="228600" indent="-228600" algn="just" fontAlgn="base">
              <a:spcAft>
                <a:spcPts val="600"/>
              </a:spcAft>
              <a:buFont typeface="+mj-lt"/>
              <a:buAutoNum type="arabicPeriod"/>
            </a:pPr>
            <a:endParaRPr lang="en-GB" sz="400" b="0" dirty="0">
              <a:solidFill>
                <a:schemeClr val="tx1"/>
              </a:solidFill>
              <a:effectLst/>
              <a:latin typeface="Calibri" panose="020F0502020204030204" pitchFamily="34" charset="0"/>
              <a:ea typeface="Calibri" panose="020F0502020204030204" pitchFamily="34" charset="0"/>
            </a:endParaRPr>
          </a:p>
          <a:p>
            <a:pPr marL="228600" indent="-228600" algn="just" fontAlgn="base">
              <a:spcAft>
                <a:spcPts val="600"/>
              </a:spcAft>
              <a:buFont typeface="+mj-lt"/>
              <a:buAutoNum type="arabicPeriod"/>
            </a:pPr>
            <a:endParaRPr lang="en-GB" sz="400" b="0" dirty="0">
              <a:solidFill>
                <a:schemeClr val="tx1"/>
              </a:solidFill>
              <a:effectLst/>
              <a:latin typeface="Calibri" panose="020F0502020204030204" pitchFamily="34" charset="0"/>
              <a:ea typeface="Calibri" panose="020F0502020204030204" pitchFamily="34" charset="0"/>
            </a:endParaRPr>
          </a:p>
          <a:p>
            <a:pPr marL="228600" indent="-228600" algn="just" fontAlgn="base">
              <a:spcAft>
                <a:spcPts val="600"/>
              </a:spcAft>
              <a:buFont typeface="+mj-lt"/>
              <a:buAutoNum type="arabicPeriod"/>
            </a:pPr>
            <a:endParaRPr lang="en-GB" sz="400" b="0" dirty="0">
              <a:solidFill>
                <a:schemeClr val="tx1"/>
              </a:solidFill>
              <a:effectLst/>
              <a:latin typeface="Calibri" panose="020F0502020204030204" pitchFamily="34" charset="0"/>
              <a:ea typeface="Calibri" panose="020F0502020204030204" pitchFamily="34" charset="0"/>
            </a:endParaRPr>
          </a:p>
          <a:p>
            <a:pPr marL="228600" indent="-228600" algn="just" fontAlgn="base">
              <a:spcAft>
                <a:spcPts val="600"/>
              </a:spcAft>
              <a:buFont typeface="+mj-lt"/>
              <a:buAutoNum type="arabicPeriod"/>
            </a:pPr>
            <a:endParaRPr lang="en-GB" sz="500" b="0" dirty="0">
              <a:solidFill>
                <a:schemeClr val="tx1"/>
              </a:solidFill>
              <a:effectLst/>
              <a:latin typeface="Calibri" panose="020F0502020204030204" pitchFamily="34" charset="0"/>
              <a:ea typeface="Calibri" panose="020F0502020204030204" pitchFamily="34" charset="0"/>
            </a:endParaRPr>
          </a:p>
          <a:p>
            <a:pPr marL="228600" indent="-228600" algn="just" fontAlgn="base">
              <a:spcAft>
                <a:spcPts val="600"/>
              </a:spcAft>
              <a:buFont typeface="+mj-lt"/>
              <a:buAutoNum type="arabicPeriod"/>
            </a:pPr>
            <a:endParaRPr lang="en-GB" sz="900" b="0" dirty="0">
              <a:solidFill>
                <a:schemeClr val="tx1"/>
              </a:solidFill>
              <a:effectLst/>
              <a:latin typeface="Calibri" panose="020F0502020204030204" pitchFamily="34" charset="0"/>
              <a:ea typeface="Calibri" panose="020F0502020204030204" pitchFamily="34" charset="0"/>
            </a:endParaRPr>
          </a:p>
        </p:txBody>
      </p:sp>
      <p:sp>
        <p:nvSpPr>
          <p:cNvPr id="31" name="Rectangle 30"/>
          <p:cNvSpPr/>
          <p:nvPr/>
        </p:nvSpPr>
        <p:spPr>
          <a:xfrm>
            <a:off x="6424587" y="2698220"/>
            <a:ext cx="1353256" cy="261610"/>
          </a:xfrm>
          <a:prstGeom prst="rect">
            <a:avLst/>
          </a:prstGeom>
        </p:spPr>
        <p:txBody>
          <a:bodyPr wrap="none">
            <a:spAutoFit/>
          </a:bodyPr>
          <a:lstStyle/>
          <a:p>
            <a:pPr lvl="0">
              <a:defRPr/>
            </a:pPr>
            <a:r>
              <a:rPr lang="en-GB" sz="1100" b="1" dirty="0">
                <a:solidFill>
                  <a:srgbClr val="1F355E"/>
                </a:solidFill>
                <a:latin typeface="Arial Black" panose="020B0A04020102020204" pitchFamily="34" charset="0"/>
                <a:cs typeface="Arial" panose="020B0604020202020204" pitchFamily="34" charset="0"/>
              </a:rPr>
              <a:t>RSSP Priorities</a:t>
            </a:r>
          </a:p>
        </p:txBody>
      </p:sp>
      <p:sp>
        <p:nvSpPr>
          <p:cNvPr id="33" name="Rectangle 32"/>
          <p:cNvSpPr/>
          <p:nvPr/>
        </p:nvSpPr>
        <p:spPr>
          <a:xfrm>
            <a:off x="248400" y="2685717"/>
            <a:ext cx="1380506" cy="261610"/>
          </a:xfrm>
          <a:prstGeom prst="rect">
            <a:avLst/>
          </a:prstGeom>
        </p:spPr>
        <p:txBody>
          <a:bodyPr wrap="none">
            <a:spAutoFit/>
          </a:bodyPr>
          <a:lstStyle/>
          <a:p>
            <a:pPr lvl="0">
              <a:defRPr/>
            </a:pPr>
            <a:r>
              <a:rPr lang="en-GB" sz="1100" b="1" dirty="0">
                <a:solidFill>
                  <a:srgbClr val="1F355E"/>
                </a:solidFill>
                <a:latin typeface="Arial Black" panose="020B0A04020102020204" pitchFamily="34" charset="0"/>
                <a:cs typeface="Arial" panose="020B0604020202020204" pitchFamily="34" charset="0"/>
              </a:rPr>
              <a:t>ARCH Priorities</a:t>
            </a:r>
          </a:p>
        </p:txBody>
      </p:sp>
      <p:sp>
        <p:nvSpPr>
          <p:cNvPr id="8" name="Rectangle 7"/>
          <p:cNvSpPr/>
          <p:nvPr/>
        </p:nvSpPr>
        <p:spPr>
          <a:xfrm>
            <a:off x="6412500" y="2905519"/>
            <a:ext cx="5535012" cy="3831818"/>
          </a:xfrm>
          <a:prstGeom prst="rect">
            <a:avLst/>
          </a:prstGeom>
        </p:spPr>
        <p:txBody>
          <a:bodyPr wrap="square">
            <a:spAutoFit/>
          </a:bodyPr>
          <a:lstStyle/>
          <a:p>
            <a:pPr marL="228600" indent="-228600" algn="just" fontAlgn="base">
              <a:buFont typeface="+mj-lt"/>
              <a:buAutoNum type="arabicPeriod"/>
              <a:defRPr/>
            </a:pPr>
            <a:r>
              <a:rPr lang="en-GB" sz="1200" b="1" dirty="0">
                <a:latin typeface="Calibri" panose="020F0502020204030204" pitchFamily="34" charset="0"/>
                <a:ea typeface="Calibri" panose="020F0502020204030204" pitchFamily="34" charset="0"/>
              </a:rPr>
              <a:t>To identify a shared approach on the delivery of Specialised Services</a:t>
            </a:r>
            <a:r>
              <a:rPr lang="en-GB" sz="1200" dirty="0">
                <a:latin typeface="Calibri" panose="020F0502020204030204" pitchFamily="34" charset="0"/>
                <a:ea typeface="Calibri" panose="020F0502020204030204" pitchFamily="34" charset="0"/>
              </a:rPr>
              <a:t>:</a:t>
            </a:r>
          </a:p>
          <a:p>
            <a:pPr marL="628650" lvl="1" indent="-171450" algn="just" fontAlgn="base">
              <a:spcAft>
                <a:spcPts val="600"/>
              </a:spcAft>
              <a:buFont typeface="Arial" panose="020B0604020202020204" pitchFamily="34" charset="0"/>
              <a:buChar char="•"/>
              <a:defRPr/>
            </a:pPr>
            <a:r>
              <a:rPr lang="en-GB" sz="1200" dirty="0">
                <a:latin typeface="Calibri" panose="020F0502020204030204" pitchFamily="34" charset="0"/>
                <a:ea typeface="Calibri" panose="020F0502020204030204" pitchFamily="34" charset="0"/>
              </a:rPr>
              <a:t>Develop a provider partnership collaborative board for Specialised Services to ensure Clear governance arrangements to support the collaborative delivery of Specialised Services for the population of South Wales.</a:t>
            </a:r>
          </a:p>
          <a:p>
            <a:pPr marL="228600" indent="-228600" algn="just" fontAlgn="base">
              <a:spcAft>
                <a:spcPts val="600"/>
              </a:spcAft>
              <a:buFont typeface="+mj-lt"/>
              <a:buAutoNum type="arabicPeriod"/>
              <a:defRPr/>
            </a:pPr>
            <a:r>
              <a:rPr lang="en-GB" sz="1200" b="1" dirty="0">
                <a:latin typeface="Calibri" panose="020F0502020204030204" pitchFamily="34" charset="0"/>
                <a:ea typeface="Calibri" panose="020F0502020204030204" pitchFamily="34" charset="0"/>
              </a:rPr>
              <a:t>To identify priority areas where a collaborative approach will address current service risks associated with service sustainability:</a:t>
            </a:r>
          </a:p>
          <a:p>
            <a:pPr marL="628650" lvl="1" indent="-171450" algn="just" fontAlgn="base">
              <a:spcAft>
                <a:spcPts val="600"/>
              </a:spcAft>
              <a:buFont typeface="Arial" panose="020B0604020202020204" pitchFamily="34" charset="0"/>
              <a:buChar char="•"/>
              <a:defRPr/>
            </a:pPr>
            <a:r>
              <a:rPr lang="en-GB" sz="1200" dirty="0">
                <a:latin typeface="Calibri" panose="020F0502020204030204" pitchFamily="34" charset="0"/>
                <a:ea typeface="Calibri" panose="020F0502020204030204" pitchFamily="34" charset="0"/>
              </a:rPr>
              <a:t>Develop, monitor and review a baseline assessment of Specialised Services in both organisations, including risk assessments against quality and patient safety, service sustainability, and delivery and performance to deliver a balanced and coherent portfolio of sustainable Specialised Services in both organisations which ensures that patients in South and West Wales (and beyond) have equitable access to safe and effective services. </a:t>
            </a:r>
          </a:p>
          <a:p>
            <a:pPr marL="285750" indent="-285750">
              <a:buFont typeface="+mj-lt"/>
              <a:buAutoNum type="arabicPeriod"/>
            </a:pPr>
            <a:r>
              <a:rPr lang="en-GB" sz="1200" b="1" dirty="0">
                <a:solidFill>
                  <a:schemeClr val="tx1"/>
                </a:solidFill>
                <a:effectLst/>
                <a:latin typeface="Calibri" panose="020F0502020204030204" pitchFamily="34" charset="0"/>
                <a:ea typeface="Calibri" panose="020F0502020204030204" pitchFamily="34" charset="0"/>
              </a:rPr>
              <a:t>To improve current service provision and develop a safe, effective and sustainable model for </a:t>
            </a:r>
            <a:r>
              <a:rPr lang="en-GB" sz="1200" b="1" dirty="0" err="1">
                <a:solidFill>
                  <a:schemeClr val="tx1"/>
                </a:solidFill>
                <a:effectLst/>
                <a:latin typeface="Calibri" panose="020F0502020204030204" pitchFamily="34" charset="0"/>
                <a:ea typeface="Calibri" panose="020F0502020204030204" pitchFamily="34" charset="0"/>
              </a:rPr>
              <a:t>Hepato</a:t>
            </a:r>
            <a:r>
              <a:rPr lang="en-GB" sz="1200" b="1" dirty="0">
                <a:solidFill>
                  <a:schemeClr val="tx1"/>
                </a:solidFill>
                <a:effectLst/>
                <a:latin typeface="Calibri" panose="020F0502020204030204" pitchFamily="34" charset="0"/>
                <a:ea typeface="Calibri" panose="020F0502020204030204" pitchFamily="34" charset="0"/>
              </a:rPr>
              <a:t>-</a:t>
            </a:r>
            <a:r>
              <a:rPr lang="en-GB" sz="1200" b="1" dirty="0" err="1">
                <a:solidFill>
                  <a:schemeClr val="tx1"/>
                </a:solidFill>
                <a:effectLst/>
                <a:latin typeface="Calibri" panose="020F0502020204030204" pitchFamily="34" charset="0"/>
                <a:ea typeface="Calibri" panose="020F0502020204030204" pitchFamily="34" charset="0"/>
              </a:rPr>
              <a:t>Pancreato</a:t>
            </a:r>
            <a:r>
              <a:rPr lang="en-GB" sz="1200" b="1" dirty="0">
                <a:solidFill>
                  <a:schemeClr val="tx1"/>
                </a:solidFill>
                <a:effectLst/>
                <a:latin typeface="Calibri" panose="020F0502020204030204" pitchFamily="34" charset="0"/>
                <a:ea typeface="Calibri" panose="020F0502020204030204" pitchFamily="34" charset="0"/>
              </a:rPr>
              <a:t>-Biliary Surgery in South and West Wales:</a:t>
            </a:r>
          </a:p>
          <a:p>
            <a:pPr marL="742950" lvl="1" indent="-285750">
              <a:buFont typeface="Arial" panose="020B0604020202020204" pitchFamily="34" charset="0"/>
              <a:buChar char="•"/>
            </a:pPr>
            <a:r>
              <a:rPr lang="en-GB" sz="1200" dirty="0">
                <a:solidFill>
                  <a:schemeClr val="tx1"/>
                </a:solidFill>
                <a:effectLst/>
                <a:latin typeface="Calibri" panose="020F0502020204030204" pitchFamily="34" charset="0"/>
                <a:ea typeface="Calibri" panose="020F0502020204030204" pitchFamily="34" charset="0"/>
              </a:rPr>
              <a:t>Initiate a project to establish a Shared Delivery Network to ensure a Shared Delivery Network which will manage the pathway for patients with severe acute pancreatitis, resulting in improved patient experience and outcomes. </a:t>
            </a:r>
            <a:endParaRPr lang="en-GB" sz="1400" dirty="0">
              <a:solidFill>
                <a:srgbClr val="FF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4100519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EED99E3-F12B-41A5-CB26-169651EA72F1}"/>
              </a:ext>
            </a:extLst>
          </p:cNvPr>
          <p:cNvSpPr txBox="1"/>
          <p:nvPr/>
        </p:nvSpPr>
        <p:spPr>
          <a:xfrm>
            <a:off x="248400" y="89647"/>
            <a:ext cx="11103909"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Swansea Bay UHB Service GMOs with Regional Implications</a:t>
            </a:r>
            <a:endParaRPr lang="en-GB" sz="1800" b="1" dirty="0">
              <a:solidFill>
                <a:srgbClr val="1F355E"/>
              </a:solidFill>
              <a:latin typeface="Arial Black" panose="020B0604020202020204" pitchFamily="34" charset="0"/>
              <a:cs typeface="Arial Black" panose="020B0604020202020204" pitchFamily="34" charset="0"/>
            </a:endParaRPr>
          </a:p>
        </p:txBody>
      </p:sp>
      <p:pic>
        <p:nvPicPr>
          <p:cNvPr id="10" name="Picture 9">
            <a:extLst>
              <a:ext uri="{FF2B5EF4-FFF2-40B4-BE49-F238E27FC236}">
                <a16:creationId xmlns:a16="http://schemas.microsoft.com/office/drawing/2014/main" id="{83AD402B-07B6-0547-E285-2477721D36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graphicFrame>
        <p:nvGraphicFramePr>
          <p:cNvPr id="20" name="Table 19">
            <a:extLst>
              <a:ext uri="{FF2B5EF4-FFF2-40B4-BE49-F238E27FC236}">
                <a16:creationId xmlns:a16="http://schemas.microsoft.com/office/drawing/2014/main" id="{44937436-6000-BE17-F382-795FF9D7F268}"/>
              </a:ext>
            </a:extLst>
          </p:cNvPr>
          <p:cNvGraphicFramePr>
            <a:graphicFrameLocks noGrp="1"/>
          </p:cNvGraphicFramePr>
          <p:nvPr>
            <p:extLst>
              <p:ext uri="{D42A27DB-BD31-4B8C-83A1-F6EECF244321}">
                <p14:modId xmlns:p14="http://schemas.microsoft.com/office/powerpoint/2010/main" val="3615919087"/>
              </p:ext>
            </p:extLst>
          </p:nvPr>
        </p:nvGraphicFramePr>
        <p:xfrm>
          <a:off x="241068" y="483499"/>
          <a:ext cx="11699113" cy="1108642"/>
        </p:xfrm>
        <a:graphic>
          <a:graphicData uri="http://schemas.openxmlformats.org/drawingml/2006/table">
            <a:tbl>
              <a:tblPr firstRow="1" bandRow="1">
                <a:tableStyleId>{3B4B98B0-60AC-42C2-AFA5-B58CD77FA1E5}</a:tableStyleId>
              </a:tblPr>
              <a:tblGrid>
                <a:gridCol w="2007120">
                  <a:extLst>
                    <a:ext uri="{9D8B030D-6E8A-4147-A177-3AD203B41FA5}">
                      <a16:colId xmlns:a16="http://schemas.microsoft.com/office/drawing/2014/main" val="2762889343"/>
                    </a:ext>
                  </a:extLst>
                </a:gridCol>
                <a:gridCol w="8639261">
                  <a:extLst>
                    <a:ext uri="{9D8B030D-6E8A-4147-A177-3AD203B41FA5}">
                      <a16:colId xmlns:a16="http://schemas.microsoft.com/office/drawing/2014/main" val="138679079"/>
                    </a:ext>
                  </a:extLst>
                </a:gridCol>
                <a:gridCol w="263183">
                  <a:extLst>
                    <a:ext uri="{9D8B030D-6E8A-4147-A177-3AD203B41FA5}">
                      <a16:colId xmlns:a16="http://schemas.microsoft.com/office/drawing/2014/main" val="1027663353"/>
                    </a:ext>
                  </a:extLst>
                </a:gridCol>
                <a:gridCol w="263183">
                  <a:extLst>
                    <a:ext uri="{9D8B030D-6E8A-4147-A177-3AD203B41FA5}">
                      <a16:colId xmlns:a16="http://schemas.microsoft.com/office/drawing/2014/main" val="294352246"/>
                    </a:ext>
                  </a:extLst>
                </a:gridCol>
                <a:gridCol w="263183">
                  <a:extLst>
                    <a:ext uri="{9D8B030D-6E8A-4147-A177-3AD203B41FA5}">
                      <a16:colId xmlns:a16="http://schemas.microsoft.com/office/drawing/2014/main" val="3505629763"/>
                    </a:ext>
                  </a:extLst>
                </a:gridCol>
                <a:gridCol w="263183">
                  <a:extLst>
                    <a:ext uri="{9D8B030D-6E8A-4147-A177-3AD203B41FA5}">
                      <a16:colId xmlns:a16="http://schemas.microsoft.com/office/drawing/2014/main" val="4157389710"/>
                    </a:ext>
                  </a:extLst>
                </a:gridCol>
              </a:tblGrid>
              <a:tr h="189782">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dirty="0">
                          <a:solidFill>
                            <a:schemeClr val="tx1"/>
                          </a:solidFill>
                          <a:latin typeface="+mn-lt"/>
                        </a:rPr>
                        <a:t>Goals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Methods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37000"/>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37000"/>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37000"/>
                      </a:srgbClr>
                    </a:solidFill>
                  </a:tcPr>
                </a:tc>
                <a:extLst>
                  <a:ext uri="{0D108BD9-81ED-4DB2-BD59-A6C34878D82A}">
                    <a16:rowId xmlns:a16="http://schemas.microsoft.com/office/drawing/2014/main" val="2322060997"/>
                  </a:ext>
                </a:extLst>
              </a:tr>
              <a:tr h="212584">
                <a:tc rowSpan="4">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rPr>
                        <a:t>Prepare, develop and implement a </a:t>
                      </a:r>
                      <a:r>
                        <a:rPr lang="en-GB" sz="1100" b="1" dirty="0">
                          <a:solidFill>
                            <a:schemeClr val="tx1"/>
                          </a:solidFill>
                          <a:latin typeface="+mn-lt"/>
                        </a:rPr>
                        <a:t>sustainable Vascular Service </a:t>
                      </a:r>
                      <a:r>
                        <a:rPr lang="en-GB" sz="1100" b="0" dirty="0">
                          <a:solidFill>
                            <a:schemeClr val="tx1"/>
                          </a:solidFill>
                          <a:latin typeface="+mn-lt"/>
                        </a:rPr>
                        <a:t>at SBUHB as a tertiary site</a:t>
                      </a:r>
                      <a:endParaRPr lang="en-GB" sz="110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kern="1200" dirty="0">
                          <a:solidFill>
                            <a:schemeClr val="tx1"/>
                          </a:solidFill>
                          <a:effectLst/>
                          <a:latin typeface="+mn-lt"/>
                          <a:ea typeface="+mn-ea"/>
                          <a:cs typeface="+mn-cs"/>
                        </a:rPr>
                        <a:t>Develop</a:t>
                      </a:r>
                      <a:r>
                        <a:rPr lang="en-GB" sz="1100" b="0" kern="1200" baseline="0" dirty="0">
                          <a:solidFill>
                            <a:schemeClr val="tx1"/>
                          </a:solidFill>
                          <a:effectLst/>
                          <a:latin typeface="+mn-lt"/>
                          <a:ea typeface="+mn-ea"/>
                          <a:cs typeface="+mn-cs"/>
                        </a:rPr>
                        <a:t> and implement </a:t>
                      </a:r>
                      <a:r>
                        <a:rPr lang="en-GB" sz="1100" b="1" kern="1200" dirty="0">
                          <a:solidFill>
                            <a:schemeClr val="tx1"/>
                          </a:solidFill>
                          <a:effectLst/>
                          <a:latin typeface="+mn-lt"/>
                          <a:ea typeface="+mn-ea"/>
                          <a:cs typeface="+mn-cs"/>
                        </a:rPr>
                        <a:t>Vascular Critical Limb Service </a:t>
                      </a:r>
                      <a:r>
                        <a:rPr lang="en-GB" sz="1100" b="0" kern="1200" dirty="0">
                          <a:solidFill>
                            <a:schemeClr val="tx1"/>
                          </a:solidFill>
                          <a:effectLst/>
                          <a:latin typeface="+mn-lt"/>
                          <a:ea typeface="+mn-ea"/>
                          <a:cs typeface="+mn-cs"/>
                        </a:rPr>
                        <a:t>to support the reduction in LOS of pre-operative patients by creating semi-elective lists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951332342"/>
                  </a:ext>
                </a:extLst>
              </a:tr>
              <a:tr h="226627">
                <a:tc vMerge="1">
                  <a:txBody>
                    <a:bodyPr/>
                    <a:lstStyle/>
                    <a:p>
                      <a:endParaRPr lang="en-GB"/>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solidFill>
                            <a:schemeClr val="tx1"/>
                          </a:solidFill>
                          <a:latin typeface="+mn-lt"/>
                        </a:rPr>
                        <a:t>Embed </a:t>
                      </a:r>
                      <a:r>
                        <a:rPr lang="en-GB" sz="1100" b="1" dirty="0">
                          <a:solidFill>
                            <a:schemeClr val="tx1"/>
                          </a:solidFill>
                          <a:latin typeface="+mn-lt"/>
                        </a:rPr>
                        <a:t>Vascular Repatriation Policy </a:t>
                      </a:r>
                      <a:r>
                        <a:rPr lang="en-GB" sz="1100" b="0" dirty="0">
                          <a:solidFill>
                            <a:schemeClr val="tx1"/>
                          </a:solidFill>
                          <a:latin typeface="+mn-lt"/>
                        </a:rPr>
                        <a:t>supporting patients being repatriated to their home HBs within 48 hours - aligning with the national re-pat policy</a:t>
                      </a:r>
                      <a:endParaRPr lang="en-GB" sz="1100" b="0" kern="1200" dirty="0">
                        <a:solidFill>
                          <a:schemeClr val="tx1"/>
                        </a:solidFill>
                        <a:effectLst/>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3812717280"/>
                  </a:ext>
                </a:extLst>
              </a:tr>
              <a:tr h="212793">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kern="1200" dirty="0">
                          <a:solidFill>
                            <a:schemeClr val="tx1"/>
                          </a:solidFill>
                          <a:effectLst/>
                          <a:latin typeface="+mn-lt"/>
                          <a:ea typeface="+mn-ea"/>
                          <a:cs typeface="+mn-cs"/>
                        </a:rPr>
                        <a:t>Increase the </a:t>
                      </a:r>
                      <a:r>
                        <a:rPr lang="en-GB" sz="1100" b="1" kern="1200" dirty="0">
                          <a:solidFill>
                            <a:schemeClr val="tx1"/>
                          </a:solidFill>
                          <a:effectLst/>
                          <a:latin typeface="+mn-lt"/>
                          <a:ea typeface="+mn-ea"/>
                          <a:cs typeface="+mn-cs"/>
                        </a:rPr>
                        <a:t>vascular workforce</a:t>
                      </a:r>
                      <a:r>
                        <a:rPr lang="en-GB" sz="1100" b="0" kern="1200" dirty="0">
                          <a:solidFill>
                            <a:schemeClr val="tx1"/>
                          </a:solidFill>
                          <a:effectLst/>
                          <a:latin typeface="+mn-lt"/>
                          <a:ea typeface="+mn-ea"/>
                          <a:cs typeface="+mn-cs"/>
                        </a:rPr>
                        <a:t> to ensure the workforce aligns with service demand and supports the formation of a middle grade on-call rota</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553279754"/>
                  </a:ext>
                </a:extLst>
              </a:tr>
              <a:tr h="192125">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dirty="0">
                        <a:solidFill>
                          <a:schemeClr val="tx1"/>
                        </a:solidFill>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kern="1200" dirty="0">
                          <a:solidFill>
                            <a:schemeClr val="tx1"/>
                          </a:solidFill>
                          <a:effectLst/>
                          <a:latin typeface="+mn-lt"/>
                          <a:ea typeface="+mn-ea"/>
                          <a:cs typeface="+mn-cs"/>
                        </a:rPr>
                        <a:t>Develop robust and resilient Interventional Radiology service model;</a:t>
                      </a:r>
                      <a:r>
                        <a:rPr lang="en-GB" sz="1100" b="0" kern="1200" baseline="0" dirty="0">
                          <a:solidFill>
                            <a:schemeClr val="tx1"/>
                          </a:solidFill>
                          <a:effectLst/>
                          <a:latin typeface="+mn-lt"/>
                          <a:ea typeface="+mn-ea"/>
                          <a:cs typeface="+mn-cs"/>
                        </a:rPr>
                        <a:t> Implement agreed </a:t>
                      </a:r>
                      <a:r>
                        <a:rPr lang="en-GB" sz="1100" b="1" kern="1200" baseline="0" dirty="0">
                          <a:solidFill>
                            <a:schemeClr val="tx1"/>
                          </a:solidFill>
                          <a:effectLst/>
                          <a:latin typeface="+mn-lt"/>
                          <a:ea typeface="+mn-ea"/>
                          <a:cs typeface="+mn-cs"/>
                        </a:rPr>
                        <a:t>Interim model for IR services.</a:t>
                      </a:r>
                      <a:endParaRPr lang="en-GB" sz="800" b="1" dirty="0">
                        <a:solidFill>
                          <a:srgbClr val="FF0000"/>
                        </a:solidFill>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2321519725"/>
                  </a:ext>
                </a:extLst>
              </a:tr>
            </a:tbl>
          </a:graphicData>
        </a:graphic>
      </p:graphicFrame>
      <p:graphicFrame>
        <p:nvGraphicFramePr>
          <p:cNvPr id="21" name="Table 20">
            <a:extLst>
              <a:ext uri="{FF2B5EF4-FFF2-40B4-BE49-F238E27FC236}">
                <a16:creationId xmlns:a16="http://schemas.microsoft.com/office/drawing/2014/main" id="{24E19D20-4047-67D8-E513-4E208F65A2F6}"/>
              </a:ext>
            </a:extLst>
          </p:cNvPr>
          <p:cNvGraphicFramePr>
            <a:graphicFrameLocks noGrp="1"/>
          </p:cNvGraphicFramePr>
          <p:nvPr>
            <p:extLst>
              <p:ext uri="{D42A27DB-BD31-4B8C-83A1-F6EECF244321}">
                <p14:modId xmlns:p14="http://schemas.microsoft.com/office/powerpoint/2010/main" val="1993290907"/>
              </p:ext>
            </p:extLst>
          </p:nvPr>
        </p:nvGraphicFramePr>
        <p:xfrm>
          <a:off x="248400" y="1991912"/>
          <a:ext cx="11706444" cy="4581506"/>
        </p:xfrm>
        <a:graphic>
          <a:graphicData uri="http://schemas.openxmlformats.org/drawingml/2006/table">
            <a:tbl>
              <a:tblPr firstRow="1" bandRow="1">
                <a:tableStyleId>{3B4B98B0-60AC-42C2-AFA5-B58CD77FA1E5}</a:tableStyleId>
              </a:tblPr>
              <a:tblGrid>
                <a:gridCol w="4696691">
                  <a:extLst>
                    <a:ext uri="{9D8B030D-6E8A-4147-A177-3AD203B41FA5}">
                      <a16:colId xmlns:a16="http://schemas.microsoft.com/office/drawing/2014/main" val="3823515313"/>
                    </a:ext>
                  </a:extLst>
                </a:gridCol>
                <a:gridCol w="7009753">
                  <a:extLst>
                    <a:ext uri="{9D8B030D-6E8A-4147-A177-3AD203B41FA5}">
                      <a16:colId xmlns:a16="http://schemas.microsoft.com/office/drawing/2014/main" val="1309061772"/>
                    </a:ext>
                  </a:extLst>
                </a:gridCol>
              </a:tblGrid>
              <a:tr h="33589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solidFill>
                            <a:schemeClr val="tx1"/>
                          </a:solidFill>
                          <a:latin typeface="+mn-lt"/>
                        </a:rPr>
                        <a:t>Vascular Service Improvement Programme</a:t>
                      </a:r>
                      <a:endParaRPr lang="en-GB" sz="1100" dirty="0">
                        <a:solidFill>
                          <a:schemeClr val="tx1"/>
                        </a:solidFill>
                        <a:latin typeface="+mn-lt"/>
                      </a:endParaRP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effectLst/>
                          <a:latin typeface="+mn-lt"/>
                          <a:ea typeface="+mn-ea"/>
                          <a:cs typeface="+mn-cs"/>
                        </a:rPr>
                        <a:t>Develop</a:t>
                      </a:r>
                      <a:r>
                        <a:rPr lang="en-GB" sz="1100" b="0" kern="1200" baseline="0" dirty="0">
                          <a:solidFill>
                            <a:schemeClr val="tx1"/>
                          </a:solidFill>
                          <a:effectLst/>
                          <a:latin typeface="+mn-lt"/>
                          <a:ea typeface="+mn-ea"/>
                          <a:cs typeface="+mn-cs"/>
                        </a:rPr>
                        <a:t> </a:t>
                      </a:r>
                      <a:r>
                        <a:rPr lang="en-GB" sz="1100" b="1" kern="1200" dirty="0">
                          <a:solidFill>
                            <a:schemeClr val="tx1"/>
                          </a:solidFill>
                          <a:effectLst/>
                          <a:latin typeface="+mn-lt"/>
                          <a:ea typeface="+mn-ea"/>
                          <a:cs typeface="+mn-cs"/>
                        </a:rPr>
                        <a:t>hybrid theatre </a:t>
                      </a:r>
                      <a:r>
                        <a:rPr lang="en-GB" sz="1100" b="0" kern="1200" dirty="0">
                          <a:solidFill>
                            <a:schemeClr val="tx1"/>
                          </a:solidFill>
                          <a:effectLst/>
                          <a:latin typeface="+mn-lt"/>
                          <a:ea typeface="+mn-ea"/>
                          <a:cs typeface="+mn-cs"/>
                        </a:rPr>
                        <a:t>for more complex cases to allow vascular surgeons to combine conventional surgical techniques with interventional techniques in a hybrid theatre without interruption </a:t>
                      </a:r>
                      <a:r>
                        <a:rPr lang="en-GB" sz="1100" b="0" kern="1200" dirty="0">
                          <a:solidFill>
                            <a:srgbClr val="0099CC"/>
                          </a:solidFill>
                          <a:effectLst/>
                          <a:latin typeface="+mn-lt"/>
                          <a:ea typeface="+mn-ea"/>
                          <a:cs typeface="+mn-cs"/>
                        </a:rPr>
                        <a:t>(subject</a:t>
                      </a:r>
                      <a:r>
                        <a:rPr lang="en-GB" sz="1100" b="0" kern="1200" baseline="0" dirty="0">
                          <a:solidFill>
                            <a:srgbClr val="0099CC"/>
                          </a:solidFill>
                          <a:effectLst/>
                          <a:latin typeface="+mn-lt"/>
                          <a:ea typeface="+mn-ea"/>
                          <a:cs typeface="+mn-cs"/>
                        </a:rPr>
                        <a:t> to Major Capital prioritisation)</a:t>
                      </a:r>
                      <a:endParaRPr lang="en-GB" sz="1100" b="0" kern="1200" dirty="0">
                        <a:solidFill>
                          <a:srgbClr val="0099CC"/>
                        </a:solidFill>
                        <a:effectLst/>
                        <a:latin typeface="+mn-lt"/>
                        <a:ea typeface="+mn-ea"/>
                        <a:cs typeface="+mn-cs"/>
                      </a:endParaRP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4132779128"/>
                  </a:ext>
                </a:extLst>
              </a:tr>
              <a:tr h="442331">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cs typeface="Arial" panose="020B0604020202020204" pitchFamily="34" charset="0"/>
                        </a:rPr>
                        <a:t>Develop a strategy for the delivery of </a:t>
                      </a:r>
                      <a:r>
                        <a:rPr lang="en-GB" sz="1100" b="1" dirty="0">
                          <a:solidFill>
                            <a:schemeClr val="tx1"/>
                          </a:solidFill>
                          <a:latin typeface="+mn-lt"/>
                          <a:cs typeface="Arial" panose="020B0604020202020204" pitchFamily="34" charset="0"/>
                        </a:rPr>
                        <a:t>Neurological Services </a:t>
                      </a:r>
                      <a:r>
                        <a:rPr lang="en-GB" sz="1100" b="0" dirty="0">
                          <a:solidFill>
                            <a:schemeClr val="tx1"/>
                          </a:solidFill>
                          <a:latin typeface="+mn-lt"/>
                          <a:cs typeface="Arial" panose="020B0604020202020204" pitchFamily="34" charset="0"/>
                        </a:rPr>
                        <a:t>to outline options for developments for the next 3 years. </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cs typeface="Arial" panose="020B0604020202020204" pitchFamily="34" charset="0"/>
                        </a:rPr>
                        <a:t>Develop options</a:t>
                      </a:r>
                      <a:r>
                        <a:rPr lang="en-GB" sz="1100" b="0" baseline="0" dirty="0">
                          <a:solidFill>
                            <a:schemeClr val="tx1"/>
                          </a:solidFill>
                          <a:latin typeface="+mn-lt"/>
                          <a:cs typeface="Arial" panose="020B0604020202020204" pitchFamily="34" charset="0"/>
                        </a:rPr>
                        <a:t> for </a:t>
                      </a:r>
                      <a:r>
                        <a:rPr lang="en-GB" sz="1100" b="1" dirty="0">
                          <a:solidFill>
                            <a:schemeClr val="tx1"/>
                          </a:solidFill>
                          <a:latin typeface="+mn-lt"/>
                          <a:cs typeface="Arial" panose="020B0604020202020204" pitchFamily="34" charset="0"/>
                        </a:rPr>
                        <a:t>regional Neurology/Neurophysiology </a:t>
                      </a:r>
                      <a:r>
                        <a:rPr lang="en-GB" sz="1100" b="0" dirty="0">
                          <a:solidFill>
                            <a:schemeClr val="tx1"/>
                          </a:solidFill>
                          <a:latin typeface="+mn-lt"/>
                          <a:cs typeface="Arial" panose="020B0604020202020204" pitchFamily="34" charset="0"/>
                        </a:rPr>
                        <a:t>service for the SW Region,</a:t>
                      </a:r>
                      <a:r>
                        <a:rPr lang="en-GB" sz="1100" b="0" baseline="0" dirty="0">
                          <a:solidFill>
                            <a:schemeClr val="tx1"/>
                          </a:solidFill>
                          <a:latin typeface="+mn-lt"/>
                          <a:cs typeface="Arial" panose="020B0604020202020204" pitchFamily="34" charset="0"/>
                        </a:rPr>
                        <a:t> developing a plan for a </a:t>
                      </a:r>
                      <a:r>
                        <a:rPr lang="en-GB" sz="1100" b="0" dirty="0">
                          <a:solidFill>
                            <a:schemeClr val="tx1"/>
                          </a:solidFill>
                          <a:latin typeface="+mn-lt"/>
                          <a:cs typeface="Arial" panose="020B0604020202020204" pitchFamily="34" charset="0"/>
                        </a:rPr>
                        <a:t>single regional Neurosciences service,</a:t>
                      </a:r>
                      <a:r>
                        <a:rPr lang="en-GB" sz="1100" b="0" baseline="0" dirty="0">
                          <a:solidFill>
                            <a:schemeClr val="tx1"/>
                          </a:solidFill>
                          <a:latin typeface="+mn-lt"/>
                          <a:cs typeface="Arial" panose="020B0604020202020204" pitchFamily="34" charset="0"/>
                        </a:rPr>
                        <a:t> to </a:t>
                      </a:r>
                      <a:r>
                        <a:rPr lang="en-GB" sz="1100" b="0" dirty="0">
                          <a:solidFill>
                            <a:schemeClr val="tx1"/>
                          </a:solidFill>
                          <a:latin typeface="+mn-lt"/>
                          <a:cs typeface="Arial" panose="020B0604020202020204" pitchFamily="34" charset="0"/>
                        </a:rPr>
                        <a:t>include Parkinson's service review. [ Regional</a:t>
                      </a:r>
                      <a:r>
                        <a:rPr lang="en-GB" sz="1100" b="0" baseline="0" dirty="0">
                          <a:solidFill>
                            <a:schemeClr val="tx1"/>
                          </a:solidFill>
                          <a:latin typeface="+mn-lt"/>
                          <a:cs typeface="Arial" panose="020B0604020202020204" pitchFamily="34" charset="0"/>
                        </a:rPr>
                        <a:t> with </a:t>
                      </a:r>
                      <a:r>
                        <a:rPr lang="en-GB" sz="1100" b="0" baseline="0" dirty="0" err="1">
                          <a:solidFill>
                            <a:schemeClr val="tx1"/>
                          </a:solidFill>
                          <a:latin typeface="+mn-lt"/>
                          <a:cs typeface="Arial" panose="020B0604020202020204" pitchFamily="34" charset="0"/>
                        </a:rPr>
                        <a:t>HDdUHB</a:t>
                      </a:r>
                      <a:r>
                        <a:rPr lang="en-GB" sz="1100" b="0" baseline="0" dirty="0">
                          <a:solidFill>
                            <a:schemeClr val="tx1"/>
                          </a:solidFill>
                          <a:latin typeface="+mn-lt"/>
                          <a:cs typeface="Arial" panose="020B0604020202020204" pitchFamily="34" charset="0"/>
                        </a:rPr>
                        <a:t> – ARCH]</a:t>
                      </a:r>
                      <a:endParaRPr lang="en-GB" sz="1100" b="0" dirty="0">
                        <a:solidFill>
                          <a:schemeClr val="tx1"/>
                        </a:solidFill>
                        <a:latin typeface="+mn-lt"/>
                        <a:cs typeface="Arial" panose="020B0604020202020204" pitchFamily="34" charset="0"/>
                      </a:endParaRP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953394160"/>
                  </a:ext>
                </a:extLst>
              </a:tr>
              <a:tr h="474462">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cs typeface="Arial" panose="020B0604020202020204" pitchFamily="34" charset="0"/>
                        </a:rPr>
                        <a:t>Develop a strategy to improve the service provided to </a:t>
                      </a:r>
                      <a:r>
                        <a:rPr lang="en-GB" sz="1100" b="1" dirty="0">
                          <a:solidFill>
                            <a:schemeClr val="tx1"/>
                          </a:solidFill>
                          <a:latin typeface="+mn-lt"/>
                          <a:cs typeface="Arial" panose="020B0604020202020204" pitchFamily="34" charset="0"/>
                        </a:rPr>
                        <a:t>Nephrology</a:t>
                      </a:r>
                      <a:r>
                        <a:rPr lang="en-GB" sz="1100" b="0" dirty="0">
                          <a:solidFill>
                            <a:schemeClr val="tx1"/>
                          </a:solidFill>
                          <a:latin typeface="+mn-lt"/>
                          <a:cs typeface="Arial" panose="020B0604020202020204" pitchFamily="34" charset="0"/>
                        </a:rPr>
                        <a:t> patients</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cs typeface="Arial" panose="020B0604020202020204" pitchFamily="34" charset="0"/>
                        </a:rPr>
                        <a:t>Complete the </a:t>
                      </a:r>
                      <a:r>
                        <a:rPr lang="en-GB" sz="1100" b="1" dirty="0">
                          <a:solidFill>
                            <a:schemeClr val="tx1"/>
                          </a:solidFill>
                          <a:latin typeface="+mn-lt"/>
                          <a:cs typeface="Arial" panose="020B0604020202020204" pitchFamily="34" charset="0"/>
                        </a:rPr>
                        <a:t>expansion of the Renal Dialysis Units </a:t>
                      </a:r>
                      <a:r>
                        <a:rPr lang="en-GB" sz="1100" b="0" dirty="0">
                          <a:solidFill>
                            <a:schemeClr val="tx1"/>
                          </a:solidFill>
                          <a:latin typeface="+mn-lt"/>
                          <a:cs typeface="Arial" panose="020B0604020202020204" pitchFamily="34" charset="0"/>
                        </a:rPr>
                        <a:t>in line with agreed plan  </a:t>
                      </a:r>
                      <a:r>
                        <a:rPr lang="en-GB" sz="1100" b="0" dirty="0">
                          <a:solidFill>
                            <a:srgbClr val="00B050"/>
                          </a:solidFill>
                          <a:latin typeface="+mn-lt"/>
                          <a:cs typeface="Arial" panose="020B0604020202020204" pitchFamily="34" charset="0"/>
                        </a:rPr>
                        <a:t>[WHSSC]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cs typeface="Arial" panose="020B0604020202020204" pitchFamily="34" charset="0"/>
                        </a:rPr>
                        <a:t>Develop</a:t>
                      </a:r>
                      <a:r>
                        <a:rPr lang="en-GB" sz="1100" b="0" baseline="0" dirty="0">
                          <a:solidFill>
                            <a:schemeClr val="tx1"/>
                          </a:solidFill>
                          <a:latin typeface="+mn-lt"/>
                          <a:cs typeface="Arial" panose="020B0604020202020204" pitchFamily="34" charset="0"/>
                        </a:rPr>
                        <a:t> </a:t>
                      </a:r>
                      <a:r>
                        <a:rPr lang="en-GB" sz="1100" b="1" dirty="0">
                          <a:solidFill>
                            <a:schemeClr val="tx1"/>
                          </a:solidFill>
                          <a:latin typeface="+mn-lt"/>
                          <a:cs typeface="Arial" panose="020B0604020202020204" pitchFamily="34" charset="0"/>
                        </a:rPr>
                        <a:t>Interventional Nephrology Service </a:t>
                      </a:r>
                      <a:r>
                        <a:rPr lang="en-GB" sz="1100" b="0" dirty="0">
                          <a:solidFill>
                            <a:schemeClr val="tx1"/>
                          </a:solidFill>
                          <a:latin typeface="+mn-lt"/>
                          <a:cs typeface="Arial" panose="020B0604020202020204" pitchFamily="34" charset="0"/>
                        </a:rPr>
                        <a:t>to assist with line insertion for patients requiring vascular access for dialysis or</a:t>
                      </a:r>
                      <a:r>
                        <a:rPr lang="en-GB" sz="1100" b="0" baseline="0" dirty="0">
                          <a:solidFill>
                            <a:schemeClr val="tx1"/>
                          </a:solidFill>
                          <a:latin typeface="+mn-lt"/>
                          <a:cs typeface="Arial" panose="020B0604020202020204" pitchFamily="34" charset="0"/>
                        </a:rPr>
                        <a:t> </a:t>
                      </a:r>
                      <a:r>
                        <a:rPr lang="en-GB" sz="1100" b="0" dirty="0">
                          <a:solidFill>
                            <a:schemeClr val="tx1"/>
                          </a:solidFill>
                          <a:latin typeface="+mn-lt"/>
                          <a:cs typeface="Arial" panose="020B0604020202020204" pitchFamily="34" charset="0"/>
                        </a:rPr>
                        <a:t>other renal treatments in 3 phases </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lang="en-GB" sz="1100" b="0" dirty="0">
                          <a:solidFill>
                            <a:schemeClr val="tx1"/>
                          </a:solidFill>
                          <a:latin typeface="+mn-lt"/>
                          <a:cs typeface="Arial" panose="020B0604020202020204" pitchFamily="34" charset="0"/>
                        </a:rPr>
                        <a:t>Install </a:t>
                      </a:r>
                      <a:r>
                        <a:rPr lang="en-GB" sz="1100" b="1" dirty="0">
                          <a:solidFill>
                            <a:schemeClr val="tx1"/>
                          </a:solidFill>
                          <a:latin typeface="+mn-lt"/>
                          <a:cs typeface="Arial" panose="020B0604020202020204" pitchFamily="34" charset="0"/>
                        </a:rPr>
                        <a:t>water plant for Cardigan Ward </a:t>
                      </a:r>
                      <a:r>
                        <a:rPr lang="en-GB" sz="1100" b="0" dirty="0">
                          <a:solidFill>
                            <a:schemeClr val="tx1"/>
                          </a:solidFill>
                          <a:latin typeface="+mn-lt"/>
                          <a:cs typeface="Arial" panose="020B0604020202020204" pitchFamily="34" charset="0"/>
                        </a:rPr>
                        <a:t>to reduce the risk of infection and to meet water testing standards </a:t>
                      </a: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2958864737"/>
                  </a:ext>
                </a:extLst>
              </a:tr>
              <a:tr h="653177">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cs typeface="Arial" panose="020B0604020202020204" pitchFamily="34" charset="0"/>
                        </a:rPr>
                        <a:t>Develop </a:t>
                      </a:r>
                      <a:r>
                        <a:rPr lang="en-GB" sz="1100" b="1" dirty="0">
                          <a:solidFill>
                            <a:schemeClr val="tx1"/>
                          </a:solidFill>
                          <a:latin typeface="+mn-lt"/>
                          <a:cs typeface="Arial" panose="020B0604020202020204" pitchFamily="34" charset="0"/>
                        </a:rPr>
                        <a:t>Burns specialist strategy </a:t>
                      </a:r>
                      <a:r>
                        <a:rPr lang="en-GB" sz="1100" b="0" dirty="0">
                          <a:solidFill>
                            <a:schemeClr val="tx1"/>
                          </a:solidFill>
                          <a:latin typeface="+mn-lt"/>
                          <a:cs typeface="Arial" panose="020B0604020202020204" pitchFamily="34" charset="0"/>
                        </a:rPr>
                        <a:t>to deliver services reflecting changes in clinical practices and demand ensuring the workforce is aligned to meeting those demands and the delivery of Tier 1  targets</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kern="1200" dirty="0">
                          <a:solidFill>
                            <a:schemeClr val="tx1"/>
                          </a:solidFill>
                          <a:effectLst/>
                          <a:latin typeface="+mn-lt"/>
                          <a:ea typeface="+mn-ea"/>
                          <a:cs typeface="+mn-cs"/>
                        </a:rPr>
                        <a:t>Deliver </a:t>
                      </a:r>
                      <a:r>
                        <a:rPr lang="en-GB" sz="1100" b="1" i="0" kern="1200" dirty="0">
                          <a:solidFill>
                            <a:schemeClr val="tx1"/>
                          </a:solidFill>
                          <a:effectLst/>
                          <a:latin typeface="+mn-lt"/>
                          <a:ea typeface="+mn-ea"/>
                          <a:cs typeface="+mn-cs"/>
                        </a:rPr>
                        <a:t>first phase of the burns/critical care expansion </a:t>
                      </a:r>
                      <a:r>
                        <a:rPr lang="en-GB" sz="1100" b="0" i="0" kern="1200" dirty="0">
                          <a:solidFill>
                            <a:schemeClr val="tx1"/>
                          </a:solidFill>
                          <a:effectLst/>
                          <a:latin typeface="+mn-lt"/>
                          <a:ea typeface="+mn-ea"/>
                          <a:cs typeface="+mn-cs"/>
                        </a:rPr>
                        <a:t>to support the development of a sustainable model for delivering the Burns Service for Wales and South West England. </a:t>
                      </a:r>
                      <a:r>
                        <a:rPr lang="en-GB" sz="1100" b="0" dirty="0">
                          <a:solidFill>
                            <a:srgbClr val="00B050"/>
                          </a:solidFill>
                          <a:latin typeface="+mn-lt"/>
                          <a:cs typeface="Arial" panose="020B0604020202020204" pitchFamily="34" charset="0"/>
                        </a:rPr>
                        <a:t>[WHSSC]</a:t>
                      </a:r>
                      <a:endParaRPr lang="en-GB" sz="1100" b="0" i="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kern="1200" dirty="0">
                          <a:solidFill>
                            <a:schemeClr val="tx1"/>
                          </a:solidFill>
                          <a:effectLst/>
                          <a:latin typeface="+mn-lt"/>
                          <a:ea typeface="+mn-ea"/>
                          <a:cs typeface="+mn-cs"/>
                        </a:rPr>
                        <a:t>Reconfigure </a:t>
                      </a:r>
                      <a:r>
                        <a:rPr lang="en-GB" sz="1100" b="1" i="0" kern="1200" dirty="0">
                          <a:solidFill>
                            <a:schemeClr val="tx1"/>
                          </a:solidFill>
                          <a:effectLst/>
                          <a:latin typeface="+mn-lt"/>
                          <a:ea typeface="+mn-ea"/>
                          <a:cs typeface="+mn-cs"/>
                        </a:rPr>
                        <a:t>North unit in ITU into a Burns unit </a:t>
                      </a:r>
                      <a:r>
                        <a:rPr lang="en-GB" sz="1100" b="0" i="0" kern="1200" dirty="0">
                          <a:solidFill>
                            <a:schemeClr val="tx1"/>
                          </a:solidFill>
                          <a:effectLst/>
                          <a:latin typeface="+mn-lt"/>
                          <a:ea typeface="+mn-ea"/>
                          <a:cs typeface="+mn-cs"/>
                        </a:rPr>
                        <a:t>with 5 cubicles and dedicated shower facilities and converting theatre 7 opposite into a Burns theatre </a:t>
                      </a:r>
                      <a:r>
                        <a:rPr lang="en-GB" sz="1100" b="0" dirty="0">
                          <a:solidFill>
                            <a:srgbClr val="00B050"/>
                          </a:solidFill>
                          <a:latin typeface="+mn-lt"/>
                          <a:cs typeface="Arial" panose="020B0604020202020204" pitchFamily="34" charset="0"/>
                        </a:rPr>
                        <a:t>[WHSSC]</a:t>
                      </a: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452501134"/>
                  </a:ext>
                </a:extLst>
              </a:tr>
              <a:tr h="474462">
                <a:tc>
                  <a:txBody>
                    <a:bodyPr/>
                    <a:lstStyle/>
                    <a:p>
                      <a:pPr marL="0" indent="0">
                        <a:buFont typeface="Arial" panose="020B0604020202020204" pitchFamily="34" charset="0"/>
                        <a:buNone/>
                      </a:pPr>
                      <a:r>
                        <a:rPr lang="en-GB" sz="1100" b="0" dirty="0">
                          <a:solidFill>
                            <a:schemeClr val="tx1"/>
                          </a:solidFill>
                          <a:latin typeface="+mn-lt"/>
                          <a:cs typeface="Arial" panose="020B0604020202020204" pitchFamily="34" charset="0"/>
                        </a:rPr>
                        <a:t>Develop </a:t>
                      </a:r>
                      <a:r>
                        <a:rPr lang="en-GB" sz="1100" b="1" dirty="0">
                          <a:solidFill>
                            <a:schemeClr val="tx1"/>
                          </a:solidFill>
                          <a:latin typeface="+mn-lt"/>
                          <a:cs typeface="Arial" panose="020B0604020202020204" pitchFamily="34" charset="0"/>
                        </a:rPr>
                        <a:t>Cardiac and Thoracic</a:t>
                      </a:r>
                      <a:r>
                        <a:rPr lang="en-GB" sz="1100" b="0" dirty="0">
                          <a:solidFill>
                            <a:schemeClr val="tx1"/>
                          </a:solidFill>
                          <a:latin typeface="+mn-lt"/>
                          <a:cs typeface="Arial" panose="020B0604020202020204" pitchFamily="34" charset="0"/>
                        </a:rPr>
                        <a:t> strategy to deliver services reflecting changes in clinical practices and demand across the cardiac footprint</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dirty="0">
                          <a:solidFill>
                            <a:schemeClr val="tx1"/>
                          </a:solidFill>
                          <a:latin typeface="+mn-lt"/>
                        </a:rPr>
                        <a:t>Develop</a:t>
                      </a:r>
                      <a:r>
                        <a:rPr lang="en-GB" sz="1100" baseline="0" dirty="0">
                          <a:solidFill>
                            <a:schemeClr val="tx1"/>
                          </a:solidFill>
                          <a:latin typeface="+mn-lt"/>
                        </a:rPr>
                        <a:t> </a:t>
                      </a:r>
                      <a:r>
                        <a:rPr lang="en-GB" sz="1100" dirty="0">
                          <a:solidFill>
                            <a:schemeClr val="tx1"/>
                          </a:solidFill>
                          <a:latin typeface="+mn-lt"/>
                        </a:rPr>
                        <a:t>strategy including: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rPr>
                        <a:t>Create new </a:t>
                      </a:r>
                      <a:r>
                        <a:rPr lang="en-GB" sz="1100" b="1" dirty="0">
                          <a:solidFill>
                            <a:schemeClr val="tx1"/>
                          </a:solidFill>
                          <a:latin typeface="+mn-lt"/>
                        </a:rPr>
                        <a:t>Thoracic Centre </a:t>
                      </a:r>
                      <a:r>
                        <a:rPr lang="en-GB" sz="1100" dirty="0">
                          <a:solidFill>
                            <a:schemeClr val="tx1"/>
                          </a:solidFill>
                          <a:latin typeface="+mn-lt"/>
                        </a:rPr>
                        <a:t>to centralise all of South Wales Thoracic services to Swansea </a:t>
                      </a:r>
                      <a:r>
                        <a:rPr lang="en-GB" sz="1100" dirty="0">
                          <a:solidFill>
                            <a:srgbClr val="0099CC"/>
                          </a:solidFill>
                          <a:latin typeface="+mn-lt"/>
                        </a:rPr>
                        <a:t>(</a:t>
                      </a:r>
                      <a:r>
                        <a:rPr lang="en-GB" sz="1100" b="0" kern="1200" dirty="0">
                          <a:solidFill>
                            <a:srgbClr val="0099CC"/>
                          </a:solidFill>
                          <a:effectLst/>
                          <a:latin typeface="+mn-lt"/>
                          <a:ea typeface="+mn-ea"/>
                          <a:cs typeface="+mn-cs"/>
                        </a:rPr>
                        <a:t>subject</a:t>
                      </a:r>
                      <a:r>
                        <a:rPr lang="en-GB" sz="1100" b="0" kern="1200" baseline="0" dirty="0">
                          <a:solidFill>
                            <a:srgbClr val="0099CC"/>
                          </a:solidFill>
                          <a:effectLst/>
                          <a:latin typeface="+mn-lt"/>
                          <a:ea typeface="+mn-ea"/>
                          <a:cs typeface="+mn-cs"/>
                        </a:rPr>
                        <a:t> to Major Capital prioritisation) </a:t>
                      </a:r>
                      <a:r>
                        <a:rPr lang="en-GB" sz="1100" b="0" kern="1200" baseline="0" dirty="0">
                          <a:solidFill>
                            <a:srgbClr val="00B050"/>
                          </a:solidFill>
                          <a:effectLst/>
                          <a:latin typeface="+mn-lt"/>
                          <a:ea typeface="+mn-ea"/>
                          <a:cs typeface="+mn-cs"/>
                        </a:rPr>
                        <a:t>[WHSSC]</a:t>
                      </a:r>
                      <a:endParaRPr lang="en-GB" sz="1100" dirty="0">
                        <a:solidFill>
                          <a:srgbClr val="00B050"/>
                        </a:solidFill>
                        <a:latin typeface="+mn-lt"/>
                      </a:endParaRPr>
                    </a:p>
                  </a:txBody>
                  <a:tcPr marL="72000" marR="18000" marT="18000" marB="1800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484513277"/>
                  </a:ext>
                </a:extLst>
              </a:tr>
              <a:tr h="531621">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cs typeface="Arial" panose="020B0604020202020204" pitchFamily="34" charset="0"/>
                        </a:rPr>
                        <a:t>Develop </a:t>
                      </a:r>
                      <a:r>
                        <a:rPr lang="en-GB" sz="1100" b="1" dirty="0">
                          <a:solidFill>
                            <a:schemeClr val="tx1"/>
                          </a:solidFill>
                          <a:latin typeface="+mn-lt"/>
                          <a:cs typeface="Arial" panose="020B0604020202020204" pitchFamily="34" charset="0"/>
                        </a:rPr>
                        <a:t>Plastics specialist strategy </a:t>
                      </a:r>
                      <a:r>
                        <a:rPr lang="en-GB" sz="1100" b="0" dirty="0">
                          <a:solidFill>
                            <a:schemeClr val="tx1"/>
                          </a:solidFill>
                          <a:latin typeface="+mn-lt"/>
                          <a:cs typeface="Arial" panose="020B0604020202020204" pitchFamily="34" charset="0"/>
                        </a:rPr>
                        <a:t>to deliver services reflecting changes in clinical practices and demand ensuring the workforce is aligned to meeting those demands and the delivery of Tier 1  targets</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cs typeface="Arial" panose="020B0604020202020204" pitchFamily="34" charset="0"/>
                        </a:rPr>
                        <a:t>Undertake </a:t>
                      </a:r>
                      <a:r>
                        <a:rPr lang="en-GB" sz="1100" b="1" dirty="0" err="1">
                          <a:solidFill>
                            <a:schemeClr val="tx1"/>
                          </a:solidFill>
                          <a:latin typeface="+mn-lt"/>
                          <a:cs typeface="Arial" panose="020B0604020202020204" pitchFamily="34" charset="0"/>
                        </a:rPr>
                        <a:t>Lymphodema</a:t>
                      </a:r>
                      <a:r>
                        <a:rPr lang="en-GB" sz="1100" b="1" baseline="0" dirty="0">
                          <a:solidFill>
                            <a:schemeClr val="tx1"/>
                          </a:solidFill>
                          <a:latin typeface="+mn-lt"/>
                          <a:cs typeface="Arial" panose="020B0604020202020204" pitchFamily="34" charset="0"/>
                        </a:rPr>
                        <a:t> </a:t>
                      </a:r>
                      <a:r>
                        <a:rPr lang="en-GB" sz="1100" b="1" dirty="0">
                          <a:solidFill>
                            <a:schemeClr val="tx1"/>
                          </a:solidFill>
                          <a:latin typeface="+mn-lt"/>
                          <a:cs typeface="Arial" panose="020B0604020202020204" pitchFamily="34" charset="0"/>
                        </a:rPr>
                        <a:t>service review </a:t>
                      </a:r>
                      <a:r>
                        <a:rPr lang="en-GB" sz="1100" b="0" dirty="0">
                          <a:solidFill>
                            <a:schemeClr val="tx1"/>
                          </a:solidFill>
                          <a:latin typeface="+mn-lt"/>
                          <a:cs typeface="Arial" panose="020B0604020202020204" pitchFamily="34" charset="0"/>
                        </a:rPr>
                        <a:t>and</a:t>
                      </a:r>
                      <a:r>
                        <a:rPr lang="en-GB" sz="1100" b="0" baseline="0" dirty="0">
                          <a:solidFill>
                            <a:schemeClr val="tx1"/>
                          </a:solidFill>
                          <a:latin typeface="+mn-lt"/>
                          <a:cs typeface="Arial" panose="020B0604020202020204" pitchFamily="34" charset="0"/>
                        </a:rPr>
                        <a:t> workforce succession planning</a:t>
                      </a:r>
                      <a:r>
                        <a:rPr lang="en-GB" sz="1100" b="0" dirty="0">
                          <a:solidFill>
                            <a:schemeClr val="tx1"/>
                          </a:solidFill>
                          <a:latin typeface="+mn-lt"/>
                          <a:cs typeface="Arial" panose="020B0604020202020204" pitchFamily="34" charset="0"/>
                        </a:rPr>
                        <a:t> (fragile service with single handed</a:t>
                      </a:r>
                      <a:r>
                        <a:rPr lang="en-GB" sz="1100" b="0" baseline="0" dirty="0">
                          <a:solidFill>
                            <a:schemeClr val="tx1"/>
                          </a:solidFill>
                          <a:latin typeface="+mn-lt"/>
                          <a:cs typeface="Arial" panose="020B0604020202020204" pitchFamily="34" charset="0"/>
                        </a:rPr>
                        <a:t> consultant)</a:t>
                      </a:r>
                      <a:r>
                        <a:rPr lang="en-GB" sz="1100" b="0" dirty="0">
                          <a:solidFill>
                            <a:schemeClr val="tx1"/>
                          </a:solidFill>
                          <a:latin typeface="+mn-lt"/>
                          <a:cs typeface="Arial" panose="020B0604020202020204" pitchFamily="34" charset="0"/>
                        </a:rPr>
                        <a:t>,</a:t>
                      </a:r>
                      <a:r>
                        <a:rPr lang="en-GB" sz="1100" b="0" baseline="0" dirty="0">
                          <a:solidFill>
                            <a:schemeClr val="tx1"/>
                          </a:solidFill>
                          <a:latin typeface="+mn-lt"/>
                          <a:cs typeface="Arial" panose="020B0604020202020204" pitchFamily="34" charset="0"/>
                        </a:rPr>
                        <a:t> </a:t>
                      </a:r>
                      <a:r>
                        <a:rPr lang="en-GB" sz="1100" b="0" dirty="0">
                          <a:solidFill>
                            <a:schemeClr val="tx1"/>
                          </a:solidFill>
                          <a:latin typeface="+mn-lt"/>
                          <a:cs typeface="Arial" panose="020B0604020202020204" pitchFamily="34" charset="0"/>
                        </a:rPr>
                        <a:t>with view to create sustainable model and</a:t>
                      </a:r>
                      <a:r>
                        <a:rPr lang="en-GB" sz="1100" b="0" baseline="0" dirty="0">
                          <a:solidFill>
                            <a:schemeClr val="tx1"/>
                          </a:solidFill>
                          <a:latin typeface="+mn-lt"/>
                          <a:cs typeface="Arial" panose="020B0604020202020204" pitchFamily="34" charset="0"/>
                        </a:rPr>
                        <a:t> </a:t>
                      </a:r>
                      <a:r>
                        <a:rPr lang="en-GB" sz="1100" b="0" dirty="0">
                          <a:solidFill>
                            <a:schemeClr val="tx1"/>
                          </a:solidFill>
                          <a:latin typeface="+mn-lt"/>
                          <a:cs typeface="Arial" panose="020B0604020202020204" pitchFamily="34" charset="0"/>
                        </a:rPr>
                        <a:t>achieve the WHSSC agreed target of treating 42 patients per year. </a:t>
                      </a:r>
                      <a:r>
                        <a:rPr lang="en-GB" sz="1100" b="0" dirty="0">
                          <a:solidFill>
                            <a:srgbClr val="00B050"/>
                          </a:solidFill>
                          <a:latin typeface="+mn-lt"/>
                          <a:cs typeface="Arial" panose="020B0604020202020204" pitchFamily="34" charset="0"/>
                        </a:rPr>
                        <a:t>[WHSSC]</a:t>
                      </a: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691143169"/>
                  </a:ext>
                </a:extLst>
              </a:tr>
              <a:tr h="474462">
                <a:tc>
                  <a:txBody>
                    <a:bodyPr/>
                    <a:lstStyle/>
                    <a:p>
                      <a:pPr marL="0" indent="0">
                        <a:buFont typeface="Arial" panose="020B0604020202020204" pitchFamily="34" charset="0"/>
                        <a:buNone/>
                      </a:pPr>
                      <a:r>
                        <a:rPr kumimoji="0" lang="en-GB" sz="1100" b="0" i="0" u="none" strike="noStrike" kern="1200" cap="none" spc="0" normalizeH="0" baseline="0" noProof="0" dirty="0">
                          <a:ln>
                            <a:noFill/>
                          </a:ln>
                          <a:solidFill>
                            <a:schemeClr val="tx1"/>
                          </a:solidFill>
                          <a:effectLst/>
                          <a:uLnTx/>
                          <a:uFillTx/>
                          <a:latin typeface="+mn-lt"/>
                          <a:ea typeface="+mn-ea"/>
                          <a:cs typeface="Arial" panose="020B0604020202020204" pitchFamily="34" charset="0"/>
                        </a:rPr>
                        <a:t>Develop cohesive and compliant approach to delivery of </a:t>
                      </a:r>
                      <a:r>
                        <a:rPr kumimoji="0" lang="en-GB" sz="1100" b="1" i="0" u="none" strike="noStrike" kern="1200" cap="none" spc="0" normalizeH="0" baseline="0" noProof="0" dirty="0">
                          <a:ln>
                            <a:noFill/>
                          </a:ln>
                          <a:solidFill>
                            <a:schemeClr val="tx1"/>
                          </a:solidFill>
                          <a:effectLst/>
                          <a:uLnTx/>
                          <a:uFillTx/>
                          <a:latin typeface="+mn-lt"/>
                          <a:ea typeface="+mn-ea"/>
                          <a:cs typeface="Arial" panose="020B0604020202020204" pitchFamily="34" charset="0"/>
                        </a:rPr>
                        <a:t>Stroke services for SBUHB</a:t>
                      </a:r>
                      <a:r>
                        <a:rPr kumimoji="0" lang="en-GB" sz="1100" b="0" i="0" u="none" strike="noStrike" kern="1200" cap="none" spc="0" normalizeH="0" baseline="0" noProof="0" dirty="0">
                          <a:ln>
                            <a:noFill/>
                          </a:ln>
                          <a:solidFill>
                            <a:schemeClr val="tx1"/>
                          </a:solidFill>
                          <a:effectLst/>
                          <a:uLnTx/>
                          <a:uFillTx/>
                          <a:latin typeface="+mn-lt"/>
                          <a:ea typeface="+mn-ea"/>
                          <a:cs typeface="Arial" panose="020B0604020202020204" pitchFamily="34" charset="0"/>
                        </a:rPr>
                        <a:t>, aiming to improve outcomes and deliver WG Tier 1 targets, improve compliance with Stroke Sentinel National Audit (SSNAP) and meet the required standards to become a CRSC and open Regional Hyper Acute Stroke Unit</a:t>
                      </a: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rPr>
                        <a:t>Introduce a </a:t>
                      </a:r>
                      <a:r>
                        <a:rPr lang="en-GB" sz="1100" b="1" i="0" u="none" strike="noStrike" dirty="0">
                          <a:solidFill>
                            <a:schemeClr val="tx1"/>
                          </a:solidFill>
                          <a:effectLst/>
                          <a:latin typeface="+mn-lt"/>
                        </a:rPr>
                        <a:t>Comprehensive Regional Stroke Centre (CRSC</a:t>
                      </a:r>
                      <a:r>
                        <a:rPr lang="en-GB" sz="1100" b="0" i="0" u="none" strike="noStrike" dirty="0">
                          <a:solidFill>
                            <a:schemeClr val="tx1"/>
                          </a:solidFill>
                          <a:effectLst/>
                          <a:latin typeface="+mn-lt"/>
                        </a:rPr>
                        <a:t>) to Morriston Hospital and</a:t>
                      </a:r>
                      <a:r>
                        <a:rPr lang="en-GB" sz="1100" b="0" i="0" u="none" strike="noStrike" baseline="0" dirty="0">
                          <a:solidFill>
                            <a:schemeClr val="tx1"/>
                          </a:solidFill>
                          <a:effectLst/>
                          <a:latin typeface="+mn-lt"/>
                        </a:rPr>
                        <a:t> </a:t>
                      </a:r>
                      <a:r>
                        <a:rPr lang="en-GB" sz="1100" b="0" i="0" u="none" strike="noStrike" dirty="0">
                          <a:solidFill>
                            <a:schemeClr val="tx1"/>
                          </a:solidFill>
                          <a:effectLst/>
                          <a:latin typeface="+mn-lt"/>
                        </a:rPr>
                        <a:t>review stroke end to end pathway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kern="1200" dirty="0">
                          <a:solidFill>
                            <a:schemeClr val="tx1"/>
                          </a:solidFill>
                          <a:effectLst/>
                          <a:latin typeface="+mn-lt"/>
                          <a:ea typeface="+mn-ea"/>
                          <a:cs typeface="+mn-cs"/>
                        </a:rPr>
                        <a:t>[Regional</a:t>
                      </a:r>
                      <a:r>
                        <a:rPr lang="en-GB" sz="1100" b="0" i="0" u="none" strike="noStrike" kern="1200" baseline="0" dirty="0">
                          <a:solidFill>
                            <a:schemeClr val="tx1"/>
                          </a:solidFill>
                          <a:effectLst/>
                          <a:latin typeface="+mn-lt"/>
                          <a:ea typeface="+mn-ea"/>
                          <a:cs typeface="+mn-cs"/>
                        </a:rPr>
                        <a:t> with </a:t>
                      </a:r>
                      <a:r>
                        <a:rPr lang="en-GB" sz="1100" b="0" i="0" u="none" strike="noStrike" kern="1200" baseline="0" dirty="0" err="1">
                          <a:solidFill>
                            <a:schemeClr val="tx1"/>
                          </a:solidFill>
                          <a:effectLst/>
                          <a:latin typeface="+mn-lt"/>
                          <a:ea typeface="+mn-ea"/>
                          <a:cs typeface="+mn-cs"/>
                        </a:rPr>
                        <a:t>HDdUHB</a:t>
                      </a:r>
                      <a:r>
                        <a:rPr lang="en-GB" sz="1100" b="0" i="0" u="none" strike="noStrike" kern="1200" baseline="0" dirty="0">
                          <a:solidFill>
                            <a:schemeClr val="tx1"/>
                          </a:solidFill>
                          <a:effectLst/>
                          <a:latin typeface="+mn-lt"/>
                          <a:ea typeface="+mn-ea"/>
                          <a:cs typeface="+mn-cs"/>
                        </a:rPr>
                        <a:t> – ARCH]</a:t>
                      </a:r>
                      <a:endParaRPr lang="en-US" sz="1100" b="0" i="0" u="none" strike="noStrike" kern="1200" dirty="0">
                        <a:solidFill>
                          <a:schemeClr val="tx1"/>
                        </a:solidFill>
                        <a:effectLst/>
                        <a:latin typeface="+mn-lt"/>
                        <a:ea typeface="+mn-ea"/>
                        <a:cs typeface="+mn-cs"/>
                      </a:endParaRP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1191103293"/>
                  </a:ext>
                </a:extLst>
              </a:tr>
              <a:tr h="474462">
                <a:tc>
                  <a:txBody>
                    <a:bodyPr/>
                    <a:lstStyle/>
                    <a:p>
                      <a:pPr marL="0" indent="0">
                        <a:buFont typeface="Arial" panose="020B0604020202020204" pitchFamily="34" charset="0"/>
                        <a:buNone/>
                      </a:pPr>
                      <a:r>
                        <a:rPr lang="en-GB" sz="1100" b="0" dirty="0">
                          <a:solidFill>
                            <a:schemeClr val="tx1"/>
                          </a:solidFill>
                          <a:latin typeface="+mn-lt"/>
                          <a:cs typeface="Arial" panose="020B0604020202020204" pitchFamily="34" charset="0"/>
                        </a:rPr>
                        <a:t>Deliver</a:t>
                      </a:r>
                      <a:r>
                        <a:rPr lang="en-GB" sz="1100" b="1" baseline="0" dirty="0">
                          <a:solidFill>
                            <a:schemeClr val="tx1"/>
                          </a:solidFill>
                          <a:latin typeface="+mn-lt"/>
                          <a:cs typeface="Arial" panose="020B0604020202020204" pitchFamily="34" charset="0"/>
                        </a:rPr>
                        <a:t> </a:t>
                      </a:r>
                      <a:r>
                        <a:rPr lang="en-GB" sz="1100" b="1" dirty="0">
                          <a:solidFill>
                            <a:schemeClr val="tx1"/>
                          </a:solidFill>
                          <a:latin typeface="+mn-lt"/>
                          <a:cs typeface="Arial" panose="020B0604020202020204" pitchFamily="34" charset="0"/>
                        </a:rPr>
                        <a:t>health care nutritional priorities </a:t>
                      </a:r>
                      <a:r>
                        <a:rPr lang="en-GB" sz="1100" b="0" dirty="0">
                          <a:solidFill>
                            <a:schemeClr val="tx1"/>
                          </a:solidFill>
                          <a:latin typeface="+mn-lt"/>
                          <a:cs typeface="Arial" panose="020B0604020202020204" pitchFamily="34" charset="0"/>
                        </a:rPr>
                        <a:t>to support meeting complex/chronic feeding needs in </a:t>
                      </a:r>
                      <a:r>
                        <a:rPr lang="en-GB" sz="1100" b="1" dirty="0">
                          <a:solidFill>
                            <a:schemeClr val="tx1"/>
                          </a:solidFill>
                          <a:latin typeface="+mn-lt"/>
                          <a:cs typeface="Arial" panose="020B0604020202020204" pitchFamily="34" charset="0"/>
                        </a:rPr>
                        <a:t>Gastroenterology</a:t>
                      </a:r>
                      <a:endParaRPr lang="en-GB" sz="1100" b="0" dirty="0">
                        <a:solidFill>
                          <a:schemeClr val="tx1"/>
                        </a:solidFill>
                        <a:latin typeface="+mn-lt"/>
                        <a:cs typeface="Arial" panose="020B0604020202020204" pitchFamily="34" charset="0"/>
                      </a:endParaRPr>
                    </a:p>
                  </a:txBody>
                  <a:tcPr marL="36000" anchor="ctr">
                    <a:lnL w="28575" cap="flat" cmpd="sng" algn="ctr">
                      <a:solidFill>
                        <a:schemeClr val="accent1">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cs typeface="Arial" panose="020B0604020202020204" pitchFamily="34" charset="0"/>
                        </a:rPr>
                        <a:t>Develop operational plan to</a:t>
                      </a:r>
                      <a:r>
                        <a:rPr lang="en-GB" sz="1100" b="0" baseline="0" dirty="0">
                          <a:solidFill>
                            <a:schemeClr val="tx1"/>
                          </a:solidFill>
                          <a:latin typeface="+mn-lt"/>
                          <a:cs typeface="Arial" panose="020B0604020202020204" pitchFamily="34" charset="0"/>
                        </a:rPr>
                        <a:t> include:</a:t>
                      </a:r>
                      <a:endParaRPr lang="en-GB" sz="1100" b="0" dirty="0">
                        <a:solidFill>
                          <a:schemeClr val="tx1"/>
                        </a:solidFill>
                        <a:latin typeface="+mn-lt"/>
                        <a:cs typeface="Arial" panose="020B0604020202020204" pitchFamily="34" charset="0"/>
                      </a:endParaRP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cs typeface="Arial" panose="020B0604020202020204" pitchFamily="34" charset="0"/>
                        </a:rPr>
                        <a:t>A</a:t>
                      </a:r>
                      <a:r>
                        <a:rPr lang="en-GB" sz="1100" b="0" i="0" u="none" strike="noStrike" dirty="0">
                          <a:solidFill>
                            <a:schemeClr val="tx1"/>
                          </a:solidFill>
                          <a:effectLst/>
                          <a:latin typeface="+mn-lt"/>
                        </a:rPr>
                        <a:t>gree </a:t>
                      </a:r>
                      <a:r>
                        <a:rPr lang="en-GB" sz="1100" b="1" i="0" u="none" strike="noStrike" dirty="0">
                          <a:solidFill>
                            <a:schemeClr val="tx1"/>
                          </a:solidFill>
                          <a:effectLst/>
                          <a:latin typeface="+mn-lt"/>
                        </a:rPr>
                        <a:t>pathway requirements </a:t>
                      </a:r>
                      <a:r>
                        <a:rPr lang="en-GB" sz="1100" b="0" i="0" u="none" strike="noStrike" dirty="0">
                          <a:solidFill>
                            <a:schemeClr val="tx1"/>
                          </a:solidFill>
                          <a:effectLst/>
                          <a:latin typeface="+mn-lt"/>
                        </a:rPr>
                        <a:t>to enable the appropriate skill mix to support this cohort of patients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rPr>
                        <a:t>Work with wider HB colleagues (including Pharmacy) to develop long term priorities</a:t>
                      </a:r>
                    </a:p>
                  </a:txBody>
                  <a:tcPr marL="36000" marR="9525" marT="9525" marB="0" anchor="ctr">
                    <a:lnL w="12700" cap="flat" cmpd="sng" algn="ctr">
                      <a:solidFill>
                        <a:schemeClr val="tx1"/>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AE3F3"/>
                    </a:solidFill>
                  </a:tcPr>
                </a:tc>
                <a:extLst>
                  <a:ext uri="{0D108BD9-81ED-4DB2-BD59-A6C34878D82A}">
                    <a16:rowId xmlns:a16="http://schemas.microsoft.com/office/drawing/2014/main" val="3169230179"/>
                  </a:ext>
                </a:extLst>
              </a:tr>
            </a:tbl>
          </a:graphicData>
        </a:graphic>
      </p:graphicFrame>
      <p:sp>
        <p:nvSpPr>
          <p:cNvPr id="22" name="Rectangle 21"/>
          <p:cNvSpPr/>
          <p:nvPr/>
        </p:nvSpPr>
        <p:spPr>
          <a:xfrm>
            <a:off x="162692" y="1678544"/>
            <a:ext cx="1300356" cy="261610"/>
          </a:xfrm>
          <a:prstGeom prst="rect">
            <a:avLst/>
          </a:prstGeom>
        </p:spPr>
        <p:txBody>
          <a:bodyPr wrap="none">
            <a:spAutoFit/>
          </a:bodyPr>
          <a:lstStyle/>
          <a:p>
            <a:pPr lvl="0" algn="just">
              <a:defRPr/>
            </a:pPr>
            <a:r>
              <a:rPr lang="en-GB" sz="1100" b="1" dirty="0">
                <a:solidFill>
                  <a:srgbClr val="1F355E"/>
                </a:solidFill>
                <a:latin typeface="Arial Black" panose="020B0A04020102020204" pitchFamily="34" charset="0"/>
                <a:cs typeface="Arial" panose="020B0604020202020204" pitchFamily="34" charset="0"/>
              </a:rPr>
              <a:t>2025/26 -26/27</a:t>
            </a:r>
          </a:p>
        </p:txBody>
      </p:sp>
      <p:sp>
        <p:nvSpPr>
          <p:cNvPr id="3" name="Slide Number Placeholder 2"/>
          <p:cNvSpPr>
            <a:spLocks noGrp="1"/>
          </p:cNvSpPr>
          <p:nvPr>
            <p:ph type="sldNum" sz="quarter" idx="12"/>
          </p:nvPr>
        </p:nvSpPr>
        <p:spPr>
          <a:xfrm>
            <a:off x="9211644" y="6492875"/>
            <a:ext cx="2743200" cy="365125"/>
          </a:xfrm>
        </p:spPr>
        <p:txBody>
          <a:bodyPr/>
          <a:lstStyle/>
          <a:p>
            <a:fld id="{2FC4BBEA-D2AF-4620-ADEB-12EADF4A9185}" type="slidenum">
              <a:rPr lang="en-GB" smtClean="0">
                <a:solidFill>
                  <a:schemeClr val="bg1">
                    <a:lumMod val="75000"/>
                  </a:schemeClr>
                </a:solidFill>
              </a:rPr>
              <a:t>47</a:t>
            </a:fld>
            <a:endParaRPr lang="en-GB" dirty="0">
              <a:solidFill>
                <a:schemeClr val="bg1">
                  <a:lumMod val="75000"/>
                </a:schemeClr>
              </a:solidFill>
            </a:endParaRPr>
          </a:p>
        </p:txBody>
      </p:sp>
    </p:spTree>
    <p:extLst>
      <p:ext uri="{BB962C8B-B14F-4D97-AF65-F5344CB8AC3E}">
        <p14:creationId xmlns:p14="http://schemas.microsoft.com/office/powerpoint/2010/main" val="97644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p>
        </p:txBody>
      </p:sp>
      <p:sp>
        <p:nvSpPr>
          <p:cNvPr id="3" name="object 3"/>
          <p:cNvSpPr txBox="1"/>
          <p:nvPr/>
        </p:nvSpPr>
        <p:spPr>
          <a:xfrm>
            <a:off x="437195" y="2643468"/>
            <a:ext cx="6039805" cy="627105"/>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Resources</a:t>
            </a:r>
          </a:p>
        </p:txBody>
      </p:sp>
      <p:pic>
        <p:nvPicPr>
          <p:cNvPr id="46" name="Picture 45">
            <a:extLst>
              <a:ext uri="{FF2B5EF4-FFF2-40B4-BE49-F238E27FC236}">
                <a16:creationId xmlns:a16="http://schemas.microsoft.com/office/drawing/2014/main" id="{078693CB-840E-BB48-6165-0634B66C2A6A}"/>
              </a:ext>
            </a:extLst>
          </p:cNvPr>
          <p:cNvPicPr>
            <a:picLocks noChangeAspect="1"/>
          </p:cNvPicPr>
          <p:nvPr/>
        </p:nvPicPr>
        <p:blipFill>
          <a:blip r:embed="rId2"/>
          <a:stretch>
            <a:fillRect/>
          </a:stretch>
        </p:blipFill>
        <p:spPr>
          <a:xfrm>
            <a:off x="9170924" y="455791"/>
            <a:ext cx="2562421" cy="653166"/>
          </a:xfrm>
          <a:prstGeom prst="rect">
            <a:avLst/>
          </a:prstGeom>
        </p:spPr>
      </p:pic>
      <p:pic>
        <p:nvPicPr>
          <p:cNvPr id="5" name="Picture 4">
            <a:extLst>
              <a:ext uri="{FF2B5EF4-FFF2-40B4-BE49-F238E27FC236}">
                <a16:creationId xmlns:a16="http://schemas.microsoft.com/office/drawing/2014/main" id="{2FB59ED6-D684-434A-9CCF-04C6D4106F2E}"/>
              </a:ext>
            </a:extLst>
          </p:cNvPr>
          <p:cNvPicPr>
            <a:picLocks noChangeAspect="1"/>
          </p:cNvPicPr>
          <p:nvPr/>
        </p:nvPicPr>
        <p:blipFill>
          <a:blip r:embed="rId3"/>
          <a:stretch>
            <a:fillRect/>
          </a:stretch>
        </p:blipFill>
        <p:spPr>
          <a:xfrm rot="10605549">
            <a:off x="6536229" y="2460316"/>
            <a:ext cx="6754181" cy="5514155"/>
          </a:xfrm>
          <a:prstGeom prst="rect">
            <a:avLst/>
          </a:prstGeom>
        </p:spPr>
      </p:pic>
      <p:pic>
        <p:nvPicPr>
          <p:cNvPr id="4" name="Content Placeholder 9" descr="A black background with white text&#10;&#10;Description automatically generated">
            <a:extLst>
              <a:ext uri="{FF2B5EF4-FFF2-40B4-BE49-F238E27FC236}">
                <a16:creationId xmlns:a16="http://schemas.microsoft.com/office/drawing/2014/main" id="{3099319D-9956-E8CE-5C17-F4788CC3B256}"/>
              </a:ext>
            </a:extLst>
          </p:cNvPr>
          <p:cNvPicPr>
            <a:picLocks noChangeAspect="1"/>
          </p:cNvPicPr>
          <p:nvPr/>
        </p:nvPicPr>
        <p:blipFill>
          <a:blip r:embed="rId4"/>
          <a:stretch>
            <a:fillRect/>
          </a:stretch>
        </p:blipFill>
        <p:spPr>
          <a:xfrm>
            <a:off x="441233" y="5659706"/>
            <a:ext cx="2238029" cy="692361"/>
          </a:xfrm>
          <a:prstGeom prst="rect">
            <a:avLst/>
          </a:prstGeom>
        </p:spPr>
      </p:pic>
      <p:sp>
        <p:nvSpPr>
          <p:cNvPr id="6" name="Slide Number Placeholder 5"/>
          <p:cNvSpPr>
            <a:spLocks noGrp="1"/>
          </p:cNvSpPr>
          <p:nvPr>
            <p:ph type="sldNum" sz="quarter" idx="12"/>
          </p:nvPr>
        </p:nvSpPr>
        <p:spPr>
          <a:xfrm>
            <a:off x="9007567" y="6352067"/>
            <a:ext cx="2743200" cy="365125"/>
          </a:xfrm>
        </p:spPr>
        <p:txBody>
          <a:bodyPr/>
          <a:lstStyle/>
          <a:p>
            <a:fld id="{2FC4BBEA-D2AF-4620-ADEB-12EADF4A9185}" type="slidenum">
              <a:rPr lang="en-GB" smtClean="0">
                <a:solidFill>
                  <a:schemeClr val="bg1">
                    <a:lumMod val="75000"/>
                  </a:schemeClr>
                </a:solidFill>
              </a:rPr>
              <a:t>48</a:t>
            </a:fld>
            <a:endParaRPr lang="en-GB" dirty="0">
              <a:solidFill>
                <a:schemeClr val="bg1">
                  <a:lumMod val="75000"/>
                </a:schemeClr>
              </a:solidFill>
            </a:endParaRPr>
          </a:p>
        </p:txBody>
      </p:sp>
    </p:spTree>
    <p:extLst>
      <p:ext uri="{BB962C8B-B14F-4D97-AF65-F5344CB8AC3E}">
        <p14:creationId xmlns:p14="http://schemas.microsoft.com/office/powerpoint/2010/main" val="47110640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C18F4-39FB-0230-6004-74F548E7A6D7}"/>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People and Workforce Vision</a:t>
            </a:r>
            <a:endParaRPr lang="en-GB" b="1" dirty="0">
              <a:solidFill>
                <a:srgbClr val="1F355E"/>
              </a:solidFill>
              <a:latin typeface="Arial Black" panose="020B0604020202020204" pitchFamily="34" charset="0"/>
              <a:cs typeface="Arial Black" panose="020B0604020202020204" pitchFamily="34" charset="0"/>
            </a:endParaRPr>
          </a:p>
        </p:txBody>
      </p:sp>
      <p:sp>
        <p:nvSpPr>
          <p:cNvPr id="3" name="Rectangle 2">
            <a:extLst>
              <a:ext uri="{FF2B5EF4-FFF2-40B4-BE49-F238E27FC236}">
                <a16:creationId xmlns:a16="http://schemas.microsoft.com/office/drawing/2014/main" id="{D48440D5-C8E4-CE5A-FA70-61906CA6742D}"/>
              </a:ext>
            </a:extLst>
          </p:cNvPr>
          <p:cNvSpPr/>
          <p:nvPr/>
        </p:nvSpPr>
        <p:spPr>
          <a:xfrm>
            <a:off x="151372" y="533029"/>
            <a:ext cx="11708044" cy="830997"/>
          </a:xfrm>
          <a:prstGeom prst="rect">
            <a:avLst/>
          </a:prstGeom>
        </p:spPr>
        <p:txBody>
          <a:bodyPr wrap="square" lIns="91440" tIns="45720" rIns="91440" bIns="45720" anchor="ctr">
            <a:spAutoFit/>
          </a:bodyPr>
          <a:lstStyle/>
          <a:p>
            <a:pPr algn="just">
              <a:defRPr/>
            </a:pPr>
            <a:r>
              <a:rPr lang="en-GB" sz="1200" dirty="0">
                <a:ea typeface="Verdana"/>
                <a:cs typeface="Helvetica"/>
              </a:rPr>
              <a:t>Our new 5-year People Strategy 2024-2029 sets out our Health Board’s long-term ambitions for our workforce. The strategy is aligned to the national “Healthier Wales: Health and Social Care Workforce Strategy” and the Health Board’s 10 year “One Bay Way” vision document. The strategy outlines 7 strategic workforce themes: Engaged, Motivated and Healthy; Attract and Recruit; Well Planned;  Digitally Ready; Excellent Learning and Education; Leaders that Live Our Values; and Equality, Diversity and Belonging. Each theme has a number of high-level actions. </a:t>
            </a:r>
          </a:p>
        </p:txBody>
      </p:sp>
      <p:pic>
        <p:nvPicPr>
          <p:cNvPr id="5" name="Group 15">
            <a:extLst>
              <a:ext uri="{FF2B5EF4-FFF2-40B4-BE49-F238E27FC236}">
                <a16:creationId xmlns:a16="http://schemas.microsoft.com/office/drawing/2014/main" id="{DC3F3CC6-AA96-55A7-CCAE-7751922753BB}"/>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268" y="1609802"/>
            <a:ext cx="11279463" cy="39722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7" name="Slide Number Placeholder 6"/>
          <p:cNvSpPr>
            <a:spLocks noGrp="1"/>
          </p:cNvSpPr>
          <p:nvPr>
            <p:ph type="sldNum" sz="quarter" idx="12"/>
          </p:nvPr>
        </p:nvSpPr>
        <p:spPr>
          <a:xfrm>
            <a:off x="9116215" y="6402875"/>
            <a:ext cx="2743200" cy="365125"/>
          </a:xfrm>
        </p:spPr>
        <p:txBody>
          <a:bodyPr/>
          <a:lstStyle/>
          <a:p>
            <a:fld id="{2FC4BBEA-D2AF-4620-ADEB-12EADF4A9185}" type="slidenum">
              <a:rPr lang="en-GB" smtClean="0">
                <a:solidFill>
                  <a:schemeClr val="bg1">
                    <a:lumMod val="75000"/>
                  </a:schemeClr>
                </a:solidFill>
              </a:rPr>
              <a:t>49</a:t>
            </a:fld>
            <a:endParaRPr lang="en-GB" dirty="0">
              <a:solidFill>
                <a:schemeClr val="bg1">
                  <a:lumMod val="75000"/>
                </a:schemeClr>
              </a:solidFill>
            </a:endParaRPr>
          </a:p>
        </p:txBody>
      </p:sp>
      <p:sp>
        <p:nvSpPr>
          <p:cNvPr id="4" name="Rectangle 3">
            <a:extLst>
              <a:ext uri="{FF2B5EF4-FFF2-40B4-BE49-F238E27FC236}">
                <a16:creationId xmlns:a16="http://schemas.microsoft.com/office/drawing/2014/main" id="{F749395C-3D4A-F0AF-71F1-E00B27705A53}"/>
              </a:ext>
            </a:extLst>
          </p:cNvPr>
          <p:cNvSpPr/>
          <p:nvPr/>
        </p:nvSpPr>
        <p:spPr>
          <a:xfrm>
            <a:off x="248400" y="5723304"/>
            <a:ext cx="11611015" cy="815608"/>
          </a:xfrm>
          <a:prstGeom prst="rect">
            <a:avLst/>
          </a:prstGeom>
        </p:spPr>
        <p:txBody>
          <a:bodyPr wrap="square" lIns="91440" tIns="45720" rIns="91440" bIns="45720" anchor="t">
            <a:spAutoFit/>
          </a:bodyPr>
          <a:lstStyle/>
          <a:p>
            <a:pPr algn="just"/>
            <a:r>
              <a:rPr lang="en-GB" sz="1100" b="1" dirty="0">
                <a:solidFill>
                  <a:srgbClr val="1F355E"/>
                </a:solidFill>
                <a:latin typeface="Arial Black" panose="020B0A04020102020204" pitchFamily="34" charset="0"/>
                <a:cs typeface="Arial" panose="020B0604020202020204" pitchFamily="34" charset="0"/>
              </a:rPr>
              <a:t>Approach to Planning the Workforce </a:t>
            </a:r>
          </a:p>
          <a:p>
            <a:pPr algn="just">
              <a:tabLst>
                <a:tab pos="457200" algn="l"/>
              </a:tabLst>
            </a:pPr>
            <a:r>
              <a:rPr lang="en-GB" sz="1200" dirty="0">
                <a:ea typeface="+mn-lt"/>
                <a:cs typeface="+mn-lt"/>
              </a:rPr>
              <a:t>In addition to launching our new 5-year People Strategy to articulate our Health Board’s vision and strategic aims for our workforce, service areas have been encouraged to develop robust workforce plans when designing and developing the workforce they need to deliver their services now, and in the future, with consideration given to how they might re-design their existing workforce, use new roles to fill gaps and how they might grow their own workforce, particularly for hard to recruit roles. </a:t>
            </a:r>
          </a:p>
        </p:txBody>
      </p:sp>
    </p:spTree>
    <p:extLst>
      <p:ext uri="{BB962C8B-B14F-4D97-AF65-F5344CB8AC3E}">
        <p14:creationId xmlns:p14="http://schemas.microsoft.com/office/powerpoint/2010/main" val="1212547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25591" y="6276109"/>
            <a:ext cx="3026223" cy="457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5395038" y="537797"/>
            <a:ext cx="6458710" cy="1002359"/>
          </a:xfrm>
          <a:prstGeom prst="rect">
            <a:avLst/>
          </a:prstGeom>
          <a:noFill/>
          <a:ln w="38100">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3568AC00-F2D2-B60D-B704-E280C4A882CC}"/>
              </a:ext>
            </a:extLst>
          </p:cNvPr>
          <p:cNvSpPr txBox="1"/>
          <p:nvPr/>
        </p:nvSpPr>
        <p:spPr>
          <a:xfrm>
            <a:off x="248400" y="90000"/>
            <a:ext cx="100125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Delivering Our Plan: Achievements in 2023/24</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5" name="TextBox 4">
            <a:extLst>
              <a:ext uri="{FF2B5EF4-FFF2-40B4-BE49-F238E27FC236}">
                <a16:creationId xmlns:a16="http://schemas.microsoft.com/office/drawing/2014/main" id="{9414D97D-0BC3-45CA-537C-2039FD19E1CE}"/>
              </a:ext>
            </a:extLst>
          </p:cNvPr>
          <p:cNvSpPr txBox="1"/>
          <p:nvPr/>
        </p:nvSpPr>
        <p:spPr>
          <a:xfrm>
            <a:off x="230345" y="493716"/>
            <a:ext cx="5432770" cy="63094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Population Health</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Swansea Bay’s Population Health Strategy: A Better Future for All published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Implementation of a Maternal Smoking Cessation service</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1" name="Rectangle 10">
            <a:extLst>
              <a:ext uri="{FF2B5EF4-FFF2-40B4-BE49-F238E27FC236}">
                <a16:creationId xmlns:a16="http://schemas.microsoft.com/office/drawing/2014/main" id="{3A198525-6B6C-E5D8-9569-91B688CE5029}"/>
              </a:ext>
            </a:extLst>
          </p:cNvPr>
          <p:cNvSpPr/>
          <p:nvPr/>
        </p:nvSpPr>
        <p:spPr>
          <a:xfrm>
            <a:off x="3260049" y="3797307"/>
            <a:ext cx="2115804" cy="100027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Digital</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Implementation of the award winning in-house built patient flow solution; Signal </a:t>
            </a:r>
          </a:p>
        </p:txBody>
      </p:sp>
      <p:sp>
        <p:nvSpPr>
          <p:cNvPr id="13" name="Rectangle 12">
            <a:extLst>
              <a:ext uri="{FF2B5EF4-FFF2-40B4-BE49-F238E27FC236}">
                <a16:creationId xmlns:a16="http://schemas.microsoft.com/office/drawing/2014/main" id="{A4451257-B9B0-BDD6-9345-0C17B9FA46EB}"/>
              </a:ext>
            </a:extLst>
          </p:cNvPr>
          <p:cNvSpPr/>
          <p:nvPr/>
        </p:nvSpPr>
        <p:spPr>
          <a:xfrm>
            <a:off x="255760" y="2078358"/>
            <a:ext cx="2857661" cy="381642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Resources, Estate &amp; Sustainability</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Greener Primary Care Wales Framework and Award Scheme launched  to encourage primary care staff to introduce greener ways of working to their practices.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Singleton Hospital achieved gold status in Cycle Friendly Employer Accreditation</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Biophilic Wales collaboration recognised with national award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18,091 tCO2e of emissions savings from Tier 2 Procurement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Patient Flow Escalation Procedure went live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Singleton Hospital has undergone a three-year facelift, which has included the installation of new cladding and windows. The renovation has been fully funded by Welsh Government</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5" name="Rectangle 14">
            <a:extLst>
              <a:ext uri="{FF2B5EF4-FFF2-40B4-BE49-F238E27FC236}">
                <a16:creationId xmlns:a16="http://schemas.microsoft.com/office/drawing/2014/main" id="{C9C8486D-54A2-43C0-85F7-80E7B768971C}"/>
              </a:ext>
            </a:extLst>
          </p:cNvPr>
          <p:cNvSpPr/>
          <p:nvPr/>
        </p:nvSpPr>
        <p:spPr>
          <a:xfrm>
            <a:off x="5407805" y="476190"/>
            <a:ext cx="6167431" cy="100027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Planned Care &amp; Cancer</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Rapid Diagnostic centre expanded to include vague symptom cancer pathway</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Waits of over 52 weeks for first outpatient appointments have been eradicated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104 week waits for treatment, reduced (96.6% achieved)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Heart Failure clinics have increased weekly clinic provision from 18 to 35 clinics </a:t>
            </a:r>
          </a:p>
        </p:txBody>
      </p:sp>
      <p:pic>
        <p:nvPicPr>
          <p:cNvPr id="21" name="Picture 20">
            <a:extLst>
              <a:ext uri="{FF2B5EF4-FFF2-40B4-BE49-F238E27FC236}">
                <a16:creationId xmlns:a16="http://schemas.microsoft.com/office/drawing/2014/main" id="{83AD402B-07B6-0547-E285-2477721D36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18" name="Rectangle 17"/>
          <p:cNvSpPr/>
          <p:nvPr/>
        </p:nvSpPr>
        <p:spPr>
          <a:xfrm>
            <a:off x="241396" y="530205"/>
            <a:ext cx="5039564" cy="1369839"/>
          </a:xfrm>
          <a:prstGeom prst="rect">
            <a:avLst/>
          </a:prstGeom>
          <a:noFill/>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248400" y="1990937"/>
            <a:ext cx="2951019" cy="4226734"/>
          </a:xfrm>
          <a:prstGeom prst="rect">
            <a:avLst/>
          </a:prstGeom>
          <a:noFill/>
          <a:ln w="38100">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p:cNvSpPr/>
          <p:nvPr/>
        </p:nvSpPr>
        <p:spPr>
          <a:xfrm>
            <a:off x="5406592" y="3809810"/>
            <a:ext cx="3434497" cy="1617623"/>
          </a:xfrm>
          <a:prstGeom prst="rect">
            <a:avLst/>
          </a:prstGeom>
          <a:noFill/>
          <a:ln w="38100">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p:cNvSpPr/>
          <p:nvPr/>
        </p:nvSpPr>
        <p:spPr>
          <a:xfrm>
            <a:off x="135856" y="6224213"/>
            <a:ext cx="3160187" cy="553998"/>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This page details just some of the things that have been achieved in the previous 12 month  to support the health board in becoming a high-quality organisation. </a:t>
            </a:r>
          </a:p>
        </p:txBody>
      </p:sp>
      <p:sp>
        <p:nvSpPr>
          <p:cNvPr id="32" name="Oval 31"/>
          <p:cNvSpPr/>
          <p:nvPr/>
        </p:nvSpPr>
        <p:spPr>
          <a:xfrm>
            <a:off x="4365979" y="1119455"/>
            <a:ext cx="695739" cy="69573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21" descr="A blue and black logo&#10;&#10;Description automatically generated">
            <a:extLst>
              <a:ext uri="{FF2B5EF4-FFF2-40B4-BE49-F238E27FC236}">
                <a16:creationId xmlns:a16="http://schemas.microsoft.com/office/drawing/2014/main" id="{3659A6CB-521B-D004-2B43-968215E4B22F}"/>
              </a:ext>
            </a:extLst>
          </p:cNvPr>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4398737" y="1174099"/>
            <a:ext cx="599302" cy="599302"/>
          </a:xfrm>
          <a:prstGeom prst="rect">
            <a:avLst/>
          </a:prstGeom>
        </p:spPr>
      </p:pic>
      <p:sp>
        <p:nvSpPr>
          <p:cNvPr id="35" name="Oval 34"/>
          <p:cNvSpPr/>
          <p:nvPr/>
        </p:nvSpPr>
        <p:spPr>
          <a:xfrm>
            <a:off x="2399508" y="5490960"/>
            <a:ext cx="695739" cy="695739"/>
          </a:xfrm>
          <a:prstGeom prst="ellipse">
            <a:avLst/>
          </a:prstGeom>
          <a:solidFill>
            <a:srgbClr val="00BC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Oval 35"/>
          <p:cNvSpPr/>
          <p:nvPr/>
        </p:nvSpPr>
        <p:spPr>
          <a:xfrm>
            <a:off x="11099592" y="3243469"/>
            <a:ext cx="695739" cy="695739"/>
          </a:xfrm>
          <a:prstGeom prst="ellipse">
            <a:avLst/>
          </a:prstGeom>
          <a:solidFill>
            <a:srgbClr val="00C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 name="Picture 19" descr="A group of people silhouettes&#10;&#10;Description automatically generated">
            <a:extLst>
              <a:ext uri="{FF2B5EF4-FFF2-40B4-BE49-F238E27FC236}">
                <a16:creationId xmlns:a16="http://schemas.microsoft.com/office/drawing/2014/main" id="{E79C74AB-02FF-BE19-BCB5-4DE1114A9696}"/>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11166810" y="3301783"/>
            <a:ext cx="564645" cy="564645"/>
          </a:xfrm>
          <a:prstGeom prst="rect">
            <a:avLst/>
          </a:prstGeom>
        </p:spPr>
      </p:pic>
      <p:sp>
        <p:nvSpPr>
          <p:cNvPr id="39" name="Rectangle 38">
            <a:extLst>
              <a:ext uri="{FF2B5EF4-FFF2-40B4-BE49-F238E27FC236}">
                <a16:creationId xmlns:a16="http://schemas.microsoft.com/office/drawing/2014/main" id="{C9C8486D-54A2-43C0-85F7-80E7B768971C}"/>
              </a:ext>
            </a:extLst>
          </p:cNvPr>
          <p:cNvSpPr/>
          <p:nvPr/>
        </p:nvSpPr>
        <p:spPr>
          <a:xfrm>
            <a:off x="5403657" y="1623518"/>
            <a:ext cx="3569647" cy="141577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Mental Health &amp; Learning Disabilities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NEST/ NYTH Implementation Plan to support Children &amp; Young People’s Emotional Health &amp; Wellbeing developed with partners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en-US" sz="1200" b="0" i="0" u="none" strike="noStrike" kern="1200" cap="none" spc="0" normalizeH="0" baseline="0" noProof="0" dirty="0">
                <a:ln>
                  <a:noFill/>
                </a:ln>
                <a:solidFill>
                  <a:prstClr val="black"/>
                </a:solidFill>
                <a:effectLst/>
                <a:uLnTx/>
                <a:uFillTx/>
                <a:latin typeface="Calibri" panose="020F0502020204030204"/>
                <a:ea typeface="+mn-ea"/>
                <a:cs typeface="Segoe UI" panose="020B0502040204020203" pitchFamily="34" charset="0"/>
              </a:rPr>
              <a:t>A new initiative is supporting patients with their mental health issues as part inspired by the virtual ward service.</a:t>
            </a:r>
          </a:p>
        </p:txBody>
      </p:sp>
      <p:sp>
        <p:nvSpPr>
          <p:cNvPr id="40" name="Rectangle 39"/>
          <p:cNvSpPr/>
          <p:nvPr/>
        </p:nvSpPr>
        <p:spPr>
          <a:xfrm>
            <a:off x="3286265" y="3833246"/>
            <a:ext cx="2026568" cy="1602139"/>
          </a:xfrm>
          <a:prstGeom prst="rect">
            <a:avLst/>
          </a:prstGeom>
          <a:noFill/>
          <a:ln w="38100">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C9C8486D-54A2-43C0-85F7-80E7B768971C}"/>
              </a:ext>
            </a:extLst>
          </p:cNvPr>
          <p:cNvSpPr/>
          <p:nvPr/>
        </p:nvSpPr>
        <p:spPr>
          <a:xfrm>
            <a:off x="5362480" y="3775376"/>
            <a:ext cx="3504281" cy="101566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Primary &amp; Community Care</a:t>
            </a:r>
          </a:p>
          <a:p>
            <a:pPr marL="171450" marR="0" lvl="0" indent="-1714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Expansion of virtual wards to widen the range of disciplines involved,  increasing the number of patients who can be treated appropriately out of hospital</a:t>
            </a:r>
          </a:p>
        </p:txBody>
      </p:sp>
      <p:sp>
        <p:nvSpPr>
          <p:cNvPr id="42" name="Rectangle 41"/>
          <p:cNvSpPr/>
          <p:nvPr/>
        </p:nvSpPr>
        <p:spPr>
          <a:xfrm>
            <a:off x="3291035" y="1983091"/>
            <a:ext cx="2002808" cy="1748893"/>
          </a:xfrm>
          <a:prstGeom prst="rect">
            <a:avLst/>
          </a:prstGeom>
          <a:noFill/>
          <a:ln w="38100">
            <a:solidFill>
              <a:srgbClr val="A350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C9C8486D-54A2-43C0-85F7-80E7B768971C}"/>
              </a:ext>
            </a:extLst>
          </p:cNvPr>
          <p:cNvSpPr/>
          <p:nvPr/>
        </p:nvSpPr>
        <p:spPr>
          <a:xfrm>
            <a:off x="3262188" y="2012854"/>
            <a:ext cx="2083720" cy="81560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Maternity &amp; Neonatal</a:t>
            </a:r>
          </a:p>
          <a:p>
            <a:pPr marL="171450" indent="-171450">
              <a:buFont typeface="Wingdings" panose="05000000000000000000" pitchFamily="2" charset="2"/>
              <a:buChar char="ü"/>
              <a:defRPr/>
            </a:pPr>
            <a:r>
              <a:rPr lang="en-GB" sz="1200" dirty="0">
                <a:solidFill>
                  <a:prstClr val="black"/>
                </a:solidFill>
                <a:latin typeface="Calibri" panose="020F0502020204030204"/>
                <a:cs typeface="Arial" panose="020B0604020202020204" pitchFamily="34" charset="0"/>
              </a:rPr>
              <a:t>The Birthing Centre at NPTH and the Home Birth Service can be reopened</a:t>
            </a:r>
          </a:p>
        </p:txBody>
      </p:sp>
      <p:sp>
        <p:nvSpPr>
          <p:cNvPr id="44" name="Rectangle 43"/>
          <p:cNvSpPr/>
          <p:nvPr/>
        </p:nvSpPr>
        <p:spPr>
          <a:xfrm>
            <a:off x="8966545" y="1623880"/>
            <a:ext cx="2878959" cy="2387546"/>
          </a:xfrm>
          <a:prstGeom prst="rect">
            <a:avLst/>
          </a:prstGeom>
          <a:noFill/>
          <a:ln w="38100">
            <a:solidFill>
              <a:srgbClr val="00C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Rectangle 44">
            <a:extLst>
              <a:ext uri="{FF2B5EF4-FFF2-40B4-BE49-F238E27FC236}">
                <a16:creationId xmlns:a16="http://schemas.microsoft.com/office/drawing/2014/main" id="{C9C8486D-54A2-43C0-85F7-80E7B768971C}"/>
              </a:ext>
            </a:extLst>
          </p:cNvPr>
          <p:cNvSpPr/>
          <p:nvPr/>
        </p:nvSpPr>
        <p:spPr>
          <a:xfrm>
            <a:off x="8979777" y="1570477"/>
            <a:ext cx="2815983" cy="123110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Workforce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Our People Strategy was launched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Between April 23 and Sept 23, we have made 192 new medical appointments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100 staff received well-being support through Sharing Hope</a:t>
            </a:r>
          </a:p>
        </p:txBody>
      </p:sp>
      <p:sp>
        <p:nvSpPr>
          <p:cNvPr id="7" name="Rectangle 6"/>
          <p:cNvSpPr/>
          <p:nvPr/>
        </p:nvSpPr>
        <p:spPr>
          <a:xfrm>
            <a:off x="230345" y="1096814"/>
            <a:ext cx="4511598" cy="830997"/>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SBU Child &amp; Adolescent Mental Health Service School In-Reach team is now working with 275 schools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Programme for the early detection and intervention for pre-diabetes patients now delivered in 7 clusters</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Rectangle 9"/>
          <p:cNvSpPr/>
          <p:nvPr/>
        </p:nvSpPr>
        <p:spPr>
          <a:xfrm>
            <a:off x="225591" y="5571340"/>
            <a:ext cx="2431958" cy="646331"/>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£23.1m  savings identified to support the in-year financial position.</a:t>
            </a:r>
          </a:p>
        </p:txBody>
      </p:sp>
      <p:sp>
        <p:nvSpPr>
          <p:cNvPr id="46" name="Oval 45"/>
          <p:cNvSpPr/>
          <p:nvPr/>
        </p:nvSpPr>
        <p:spPr>
          <a:xfrm>
            <a:off x="11065635" y="771585"/>
            <a:ext cx="695739" cy="695739"/>
          </a:xfrm>
          <a:prstGeom prst="ellipse">
            <a:avLst/>
          </a:prstGeom>
          <a:solidFill>
            <a:srgbClr val="FFD5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Rectangle 46"/>
          <p:cNvSpPr/>
          <p:nvPr/>
        </p:nvSpPr>
        <p:spPr>
          <a:xfrm>
            <a:off x="5403657" y="1636881"/>
            <a:ext cx="3453423" cy="2090840"/>
          </a:xfrm>
          <a:prstGeom prst="rect">
            <a:avLst/>
          </a:prstGeom>
          <a:noFill/>
          <a:ln w="38100">
            <a:solidFill>
              <a:srgbClr val="82B6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p:cNvSpPr/>
          <p:nvPr/>
        </p:nvSpPr>
        <p:spPr>
          <a:xfrm>
            <a:off x="5375853" y="2911701"/>
            <a:ext cx="2735862" cy="830997"/>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111 Press 2 in place providing 24/7 access </a:t>
            </a:r>
            <a:r>
              <a:rPr lang="en-GB" sz="1200" dirty="0">
                <a:solidFill>
                  <a:prstClr val="black"/>
                </a:solidFill>
                <a:latin typeface="Calibri" panose="020F0502020204030204"/>
                <a:cs typeface="Arial" panose="020B0604020202020204" pitchFamily="34" charset="0"/>
              </a:rPr>
              <a:t>in</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mental health services for people experiencing a mental health crisis.</a:t>
            </a:r>
          </a:p>
        </p:txBody>
      </p:sp>
      <p:sp>
        <p:nvSpPr>
          <p:cNvPr id="48" name="Oval 47"/>
          <p:cNvSpPr/>
          <p:nvPr/>
        </p:nvSpPr>
        <p:spPr>
          <a:xfrm>
            <a:off x="8077690" y="2839175"/>
            <a:ext cx="695739" cy="695739"/>
          </a:xfrm>
          <a:prstGeom prst="ellipse">
            <a:avLst/>
          </a:prstGeom>
          <a:solidFill>
            <a:srgbClr val="82B6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p:cNvSpPr/>
          <p:nvPr/>
        </p:nvSpPr>
        <p:spPr>
          <a:xfrm>
            <a:off x="3261698" y="2774656"/>
            <a:ext cx="1562281" cy="461665"/>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21 Midwives and 3 Maternity </a:t>
            </a:r>
          </a:p>
        </p:txBody>
      </p:sp>
      <p:sp>
        <p:nvSpPr>
          <p:cNvPr id="49" name="Oval 48"/>
          <p:cNvSpPr/>
          <p:nvPr/>
        </p:nvSpPr>
        <p:spPr>
          <a:xfrm>
            <a:off x="4566682" y="3005852"/>
            <a:ext cx="695739" cy="695739"/>
          </a:xfrm>
          <a:prstGeom prst="ellipse">
            <a:avLst/>
          </a:prstGeom>
          <a:solidFill>
            <a:srgbClr val="A350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Rectangle 49"/>
          <p:cNvSpPr/>
          <p:nvPr/>
        </p:nvSpPr>
        <p:spPr>
          <a:xfrm>
            <a:off x="8966545" y="4111046"/>
            <a:ext cx="2887203" cy="1316387"/>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Rectangle 50">
            <a:extLst>
              <a:ext uri="{FF2B5EF4-FFF2-40B4-BE49-F238E27FC236}">
                <a16:creationId xmlns:a16="http://schemas.microsoft.com/office/drawing/2014/main" id="{C9C8486D-54A2-43C0-85F7-80E7B768971C}"/>
              </a:ext>
            </a:extLst>
          </p:cNvPr>
          <p:cNvSpPr/>
          <p:nvPr/>
        </p:nvSpPr>
        <p:spPr>
          <a:xfrm>
            <a:off x="8934848" y="4084258"/>
            <a:ext cx="2896821" cy="63094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Urgent &amp; Emergency Care</a:t>
            </a:r>
          </a:p>
          <a:p>
            <a:pPr marL="171450" indent="-171450" algn="just" eaLnBrk="0" fontAlgn="base" hangingPunct="0">
              <a:spcBef>
                <a:spcPct val="0"/>
              </a:spcBef>
              <a:spcAft>
                <a:spcPct val="0"/>
              </a:spcAft>
              <a:buFont typeface="Wingdings" panose="05000000000000000000" pitchFamily="2" charset="2"/>
              <a:buChar char="ü"/>
              <a:defRPr/>
            </a:pPr>
            <a:r>
              <a:rPr lang="en-GB" sz="1200" dirty="0">
                <a:solidFill>
                  <a:prstClr val="black"/>
                </a:solidFill>
                <a:latin typeface="Calibri" panose="020F0502020204030204"/>
              </a:rPr>
              <a:t>Additional bed capacity for EMI and cancer palliative care</a:t>
            </a:r>
          </a:p>
        </p:txBody>
      </p:sp>
      <p:sp>
        <p:nvSpPr>
          <p:cNvPr id="54" name="Oval 53"/>
          <p:cNvSpPr/>
          <p:nvPr/>
        </p:nvSpPr>
        <p:spPr>
          <a:xfrm>
            <a:off x="4527235" y="4681950"/>
            <a:ext cx="695739" cy="654731"/>
          </a:xfrm>
          <a:prstGeom prst="ellipse">
            <a:avLst/>
          </a:prstGeom>
          <a:solidFill>
            <a:srgbClr val="FFD5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Oval 55"/>
          <p:cNvSpPr/>
          <p:nvPr/>
        </p:nvSpPr>
        <p:spPr>
          <a:xfrm>
            <a:off x="11118288" y="4683033"/>
            <a:ext cx="695739" cy="69573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Rectangle 56"/>
          <p:cNvSpPr/>
          <p:nvPr/>
        </p:nvSpPr>
        <p:spPr>
          <a:xfrm>
            <a:off x="3251814" y="4652506"/>
            <a:ext cx="1514732" cy="830997"/>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Continued progress of the Digital Ward model</a:t>
            </a:r>
          </a:p>
        </p:txBody>
      </p:sp>
      <p:sp>
        <p:nvSpPr>
          <p:cNvPr id="58" name="Rectangle 57"/>
          <p:cNvSpPr/>
          <p:nvPr/>
        </p:nvSpPr>
        <p:spPr>
          <a:xfrm>
            <a:off x="5354539" y="4657992"/>
            <a:ext cx="2699830" cy="769441"/>
          </a:xfrm>
          <a:prstGeom prst="rect">
            <a:avLst/>
          </a:prstGeom>
        </p:spPr>
        <p:txBody>
          <a:bodyPr wrap="square">
            <a:spAutoFit/>
          </a:bodyPr>
          <a:lstStyle/>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en-GB" altLang="en-US" sz="1100" b="0" i="0" u="none" strike="noStrike" kern="1200" cap="none" spc="0" normalizeH="0" baseline="0" noProof="0" dirty="0">
                <a:ln>
                  <a:noFill/>
                </a:ln>
                <a:solidFill>
                  <a:prstClr val="black"/>
                </a:solidFill>
                <a:effectLst/>
                <a:uLnTx/>
                <a:uFillTx/>
                <a:latin typeface="Calibri" panose="020F0502020204030204"/>
                <a:ea typeface="Arial" panose="020B0604020202020204" pitchFamily="34" charset="0"/>
                <a:cs typeface="Arial"/>
              </a:rPr>
              <a:t>Development of a survey across clusters to facilitate the establishment of a programme to support the needs of unpaid carers.</a:t>
            </a:r>
            <a:endParaRPr kumimoji="0" lang="en-GB" altLang="en-US" sz="1100" b="0" i="0" u="none" strike="noStrike" kern="1200" cap="none" spc="0" normalizeH="0" baseline="0" noProof="0" dirty="0">
              <a:ln>
                <a:noFill/>
              </a:ln>
              <a:solidFill>
                <a:prstClr val="black"/>
              </a:solidFill>
              <a:effectLst/>
              <a:uLnTx/>
              <a:uFillTx/>
              <a:latin typeface="Calibri" panose="020F0502020204030204"/>
              <a:ea typeface="Arial" panose="020B0604020202020204" pitchFamily="34" charset="0"/>
              <a:cs typeface="Arial" panose="020B0604020202020204" pitchFamily="34" charset="0"/>
            </a:endParaRPr>
          </a:p>
        </p:txBody>
      </p:sp>
      <p:sp>
        <p:nvSpPr>
          <p:cNvPr id="59" name="Oval 58"/>
          <p:cNvSpPr/>
          <p:nvPr/>
        </p:nvSpPr>
        <p:spPr>
          <a:xfrm>
            <a:off x="8059135" y="4609072"/>
            <a:ext cx="695739" cy="695739"/>
          </a:xfrm>
          <a:prstGeom prst="ellipse">
            <a:avLst/>
          </a:prstGeom>
          <a:solidFill>
            <a:srgbClr val="9E4E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Rectangle 59"/>
          <p:cNvSpPr/>
          <p:nvPr/>
        </p:nvSpPr>
        <p:spPr>
          <a:xfrm>
            <a:off x="8893143" y="4627584"/>
            <a:ext cx="2264574" cy="461665"/>
          </a:xfrm>
          <a:prstGeom prst="rect">
            <a:avLst/>
          </a:prstGeom>
        </p:spPr>
        <p:txBody>
          <a:bodyPr wrap="square">
            <a:spAutoFit/>
          </a:bodyPr>
          <a:lstStyle/>
          <a:p>
            <a:pPr marL="171450" indent="-171450" algn="just" eaLnBrk="0" fontAlgn="base" hangingPunct="0">
              <a:spcBef>
                <a:spcPct val="0"/>
              </a:spcBef>
              <a:spcAft>
                <a:spcPct val="0"/>
              </a:spcAft>
              <a:buFont typeface="Wingdings" panose="05000000000000000000" pitchFamily="2" charset="2"/>
              <a:buChar char="ü"/>
              <a:defRPr/>
            </a:pPr>
            <a:r>
              <a:rPr lang="en-GB" sz="1200" dirty="0">
                <a:solidFill>
                  <a:prstClr val="black"/>
                </a:solidFill>
                <a:latin typeface="Calibri" panose="020F0502020204030204"/>
              </a:rPr>
              <a:t>Virtual wards in all clusters and performance over target </a:t>
            </a:r>
          </a:p>
        </p:txBody>
      </p:sp>
      <p:sp>
        <p:nvSpPr>
          <p:cNvPr id="61" name="Rectangle 60"/>
          <p:cNvSpPr/>
          <p:nvPr/>
        </p:nvSpPr>
        <p:spPr>
          <a:xfrm>
            <a:off x="8948696" y="2528781"/>
            <a:ext cx="2582418" cy="800219"/>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Staff continue to be recognised and awarded on a national basis for their work and achievements</a:t>
            </a:r>
          </a:p>
        </p:txBody>
      </p:sp>
      <p:sp>
        <p:nvSpPr>
          <p:cNvPr id="62" name="Rectangle 61"/>
          <p:cNvSpPr/>
          <p:nvPr/>
        </p:nvSpPr>
        <p:spPr>
          <a:xfrm>
            <a:off x="8923977" y="3193117"/>
            <a:ext cx="2383026" cy="830997"/>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We have exceeded Q3 targets in the number of staff trained in REACT and suicide prevention and stress awareness</a:t>
            </a:r>
          </a:p>
        </p:txBody>
      </p:sp>
      <p:pic>
        <p:nvPicPr>
          <p:cNvPr id="64" name="Picture 63"/>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4619925" y="3051355"/>
            <a:ext cx="552006" cy="552006"/>
          </a:xfrm>
          <a:prstGeom prst="rect">
            <a:avLst/>
          </a:prstGeom>
        </p:spPr>
      </p:pic>
      <p:pic>
        <p:nvPicPr>
          <p:cNvPr id="65" name="Picture 64"/>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11237331" y="4750427"/>
            <a:ext cx="476250" cy="476250"/>
          </a:xfrm>
          <a:prstGeom prst="rect">
            <a:avLst/>
          </a:prstGeom>
        </p:spPr>
      </p:pic>
      <p:pic>
        <p:nvPicPr>
          <p:cNvPr id="66" name="Picture 65"/>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2508037" y="5589346"/>
            <a:ext cx="476250" cy="476250"/>
          </a:xfrm>
          <a:prstGeom prst="rect">
            <a:avLst/>
          </a:prstGeom>
        </p:spPr>
      </p:pic>
      <p:pic>
        <p:nvPicPr>
          <p:cNvPr id="67" name="Picture 66"/>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4624544" y="4776227"/>
            <a:ext cx="501119" cy="468005"/>
          </a:xfrm>
          <a:prstGeom prst="rect">
            <a:avLst/>
          </a:prstGeom>
        </p:spPr>
      </p:pic>
      <p:pic>
        <p:nvPicPr>
          <p:cNvPr id="69" name="Picture 68"/>
          <p:cNvPicPr>
            <a:picLocks noChangeAspect="1"/>
          </p:cNvPicPr>
          <p:nvPr/>
        </p:nvPicPr>
        <p:blipFill>
          <a:blip r:embed="rId9">
            <a:biLevel thresh="25000"/>
            <a:extLst>
              <a:ext uri="{28A0092B-C50C-407E-A947-70E740481C1C}">
                <a14:useLocalDpi xmlns:a14="http://schemas.microsoft.com/office/drawing/2010/main" val="0"/>
              </a:ext>
            </a:extLst>
          </a:blip>
          <a:stretch>
            <a:fillRect/>
          </a:stretch>
        </p:blipFill>
        <p:spPr>
          <a:xfrm>
            <a:off x="8154770" y="4704853"/>
            <a:ext cx="519859" cy="519859"/>
          </a:xfrm>
          <a:prstGeom prst="rect">
            <a:avLst/>
          </a:prstGeom>
        </p:spPr>
      </p:pic>
      <p:pic>
        <p:nvPicPr>
          <p:cNvPr id="71" name="Picture 70"/>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8144587" y="2858718"/>
            <a:ext cx="609600" cy="609600"/>
          </a:xfrm>
          <a:prstGeom prst="rect">
            <a:avLst/>
          </a:prstGeom>
        </p:spPr>
      </p:pic>
      <p:pic>
        <p:nvPicPr>
          <p:cNvPr id="72" name="Picture 71"/>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11157717" y="882576"/>
            <a:ext cx="476250" cy="476250"/>
          </a:xfrm>
          <a:prstGeom prst="rect">
            <a:avLst/>
          </a:prstGeom>
        </p:spPr>
      </p:pic>
      <p:sp>
        <p:nvSpPr>
          <p:cNvPr id="52" name="Rectangle 51"/>
          <p:cNvSpPr/>
          <p:nvPr/>
        </p:nvSpPr>
        <p:spPr>
          <a:xfrm>
            <a:off x="3296043" y="5534864"/>
            <a:ext cx="8535626" cy="95472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p:cNvSpPr txBox="1"/>
          <p:nvPr/>
        </p:nvSpPr>
        <p:spPr>
          <a:xfrm>
            <a:off x="5966841" y="5494030"/>
            <a:ext cx="800292"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Quality</a:t>
            </a:r>
          </a:p>
        </p:txBody>
      </p:sp>
      <p:sp>
        <p:nvSpPr>
          <p:cNvPr id="55" name="TextBox 54"/>
          <p:cNvSpPr txBox="1"/>
          <p:nvPr/>
        </p:nvSpPr>
        <p:spPr>
          <a:xfrm>
            <a:off x="3282796" y="5642537"/>
            <a:ext cx="8485032" cy="1292662"/>
          </a:xfrm>
          <a:prstGeom prst="rect">
            <a:avLst/>
          </a:prstGeom>
          <a:noFill/>
        </p:spPr>
        <p:txBody>
          <a:bodyPr wrap="square" rtlCol="0">
            <a:spAutoFit/>
          </a:bodyPr>
          <a:lstStyle/>
          <a:p>
            <a:pPr marL="171450" indent="-171450" algn="just" eaLnBrk="0" fontAlgn="base" hangingPunct="0">
              <a:spcBef>
                <a:spcPct val="0"/>
              </a:spcBef>
              <a:spcAft>
                <a:spcPct val="0"/>
              </a:spcAft>
              <a:buFont typeface="Wingdings" panose="05000000000000000000" pitchFamily="2" charset="2"/>
              <a:buChar char="ü"/>
              <a:defRPr/>
            </a:pPr>
            <a:r>
              <a:rPr lang="en-GB" sz="1200" dirty="0">
                <a:solidFill>
                  <a:prstClr val="black"/>
                </a:solidFill>
                <a:latin typeface="Calibri" panose="020F0502020204030204"/>
              </a:rPr>
              <a:t>Safe Care Collaborative - Four </a:t>
            </a:r>
            <a:r>
              <a:rPr lang="en-GB" sz="1200" dirty="0" err="1">
                <a:solidFill>
                  <a:prstClr val="black"/>
                </a:solidFill>
                <a:latin typeface="Calibri" panose="020F0502020204030204"/>
              </a:rPr>
              <a:t>workstreams</a:t>
            </a:r>
            <a:r>
              <a:rPr lang="en-GB" sz="1200" dirty="0">
                <a:solidFill>
                  <a:prstClr val="black"/>
                </a:solidFill>
                <a:latin typeface="Calibri" panose="020F0502020204030204"/>
              </a:rPr>
              <a:t> undertaken : Leadership for Patient Improvement, Safe and Effective Community Care </a:t>
            </a:r>
            <a:r>
              <a:rPr lang="en-US" sz="1200" dirty="0">
                <a:solidFill>
                  <a:prstClr val="black"/>
                </a:solidFill>
                <a:latin typeface="Calibri" panose="020F0502020204030204"/>
              </a:rPr>
              <a:t>Safe and Effective Community Care -Falls and EOLC Projects and Safe and Effective Acute Care – Sepsis project</a:t>
            </a:r>
          </a:p>
          <a:p>
            <a:pPr marL="171450" indent="-171450" algn="just" eaLnBrk="0" fontAlgn="base" hangingPunct="0">
              <a:spcBef>
                <a:spcPct val="0"/>
              </a:spcBef>
              <a:spcAft>
                <a:spcPct val="0"/>
              </a:spcAft>
              <a:buFont typeface="Wingdings" panose="05000000000000000000" pitchFamily="2" charset="2"/>
              <a:buChar char="ü"/>
              <a:defRPr/>
            </a:pPr>
            <a:r>
              <a:rPr lang="en-US" sz="1200" dirty="0">
                <a:solidFill>
                  <a:prstClr val="black"/>
                </a:solidFill>
                <a:latin typeface="Calibri" panose="020F0502020204030204"/>
              </a:rPr>
              <a:t>Quality Assurance Audits - Implementation of AMaT System for Ward and Areas, which generates live data and actions plans to improve services and give assurance regarding the quality of care given.</a:t>
            </a:r>
            <a:endParaRPr lang="en-GB" sz="1200"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Rectangle 2"/>
          <p:cNvSpPr/>
          <p:nvPr/>
        </p:nvSpPr>
        <p:spPr>
          <a:xfrm>
            <a:off x="9063011" y="4952133"/>
            <a:ext cx="1873732" cy="461665"/>
          </a:xfrm>
          <a:prstGeom prst="rect">
            <a:avLst/>
          </a:prstGeom>
        </p:spPr>
        <p:txBody>
          <a:bodyPr wrap="square">
            <a:spAutoFit/>
          </a:bodyPr>
          <a:lstStyle/>
          <a:p>
            <a:pPr lvl="0">
              <a:defRPr/>
            </a:pPr>
            <a:r>
              <a:rPr lang="en-GB" sz="1200" dirty="0">
                <a:solidFill>
                  <a:prstClr val="black"/>
                </a:solidFill>
              </a:rPr>
              <a:t>– linked Fracture Discharge Service in place</a:t>
            </a:r>
            <a:endParaRPr lang="en-GB" sz="1200" b="1" dirty="0">
              <a:solidFill>
                <a:prstClr val="black"/>
              </a:solidFill>
            </a:endParaRPr>
          </a:p>
        </p:txBody>
      </p:sp>
      <p:sp>
        <p:nvSpPr>
          <p:cNvPr id="4" name="Rectangle 3"/>
          <p:cNvSpPr/>
          <p:nvPr/>
        </p:nvSpPr>
        <p:spPr>
          <a:xfrm>
            <a:off x="3409189" y="3118558"/>
            <a:ext cx="1455968" cy="646331"/>
          </a:xfrm>
          <a:prstGeom prst="rect">
            <a:avLst/>
          </a:prstGeom>
        </p:spPr>
        <p:txBody>
          <a:bodyPr wrap="square">
            <a:spAutoFit/>
          </a:bodyPr>
          <a:lstStyle/>
          <a:p>
            <a:pPr>
              <a:defRPr/>
            </a:pPr>
            <a:r>
              <a:rPr lang="en-GB" sz="1200" dirty="0">
                <a:solidFill>
                  <a:prstClr val="black"/>
                </a:solidFill>
                <a:cs typeface="Arial" panose="020B0604020202020204" pitchFamily="34" charset="0"/>
              </a:rPr>
              <a:t>Support Workers have been appointed</a:t>
            </a:r>
          </a:p>
        </p:txBody>
      </p:sp>
      <p:sp>
        <p:nvSpPr>
          <p:cNvPr id="8" name="Slide Number Placeholder 7"/>
          <p:cNvSpPr>
            <a:spLocks noGrp="1"/>
          </p:cNvSpPr>
          <p:nvPr>
            <p:ph type="sldNum" sz="quarter" idx="12"/>
          </p:nvPr>
        </p:nvSpPr>
        <p:spPr>
          <a:xfrm>
            <a:off x="8636462" y="6414452"/>
            <a:ext cx="2743200" cy="365125"/>
          </a:xfrm>
        </p:spPr>
        <p:txBody>
          <a:bodyPr/>
          <a:lstStyle/>
          <a:p>
            <a:fld id="{712CAC50-6F4D-481B-B082-A366B19AC2A6}" type="slidenum">
              <a:rPr lang="en-GB" smtClean="0">
                <a:solidFill>
                  <a:schemeClr val="bg1">
                    <a:lumMod val="75000"/>
                  </a:schemeClr>
                </a:solidFill>
              </a:rPr>
              <a:t>5</a:t>
            </a:fld>
            <a:endParaRPr lang="en-GB" dirty="0">
              <a:solidFill>
                <a:schemeClr val="bg1">
                  <a:lumMod val="75000"/>
                </a:schemeClr>
              </a:solidFill>
            </a:endParaRPr>
          </a:p>
        </p:txBody>
      </p:sp>
    </p:spTree>
    <p:extLst>
      <p:ext uri="{BB962C8B-B14F-4D97-AF65-F5344CB8AC3E}">
        <p14:creationId xmlns:p14="http://schemas.microsoft.com/office/powerpoint/2010/main" val="27271888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C18F4-39FB-0230-6004-74F548E7A6D7}"/>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People and Workforce Vision</a:t>
            </a:r>
            <a:endParaRPr lang="en-GB" b="1" dirty="0">
              <a:solidFill>
                <a:srgbClr val="1F355E"/>
              </a:solidFill>
              <a:latin typeface="Arial Black" panose="020B0604020202020204" pitchFamily="34" charset="0"/>
              <a:cs typeface="Arial Black" panose="020B0604020202020204" pitchFamily="34" charset="0"/>
            </a:endParaRPr>
          </a:p>
        </p:txBody>
      </p:sp>
      <p:graphicFrame>
        <p:nvGraphicFramePr>
          <p:cNvPr id="6" name="Table 5">
            <a:extLst>
              <a:ext uri="{FF2B5EF4-FFF2-40B4-BE49-F238E27FC236}">
                <a16:creationId xmlns:a16="http://schemas.microsoft.com/office/drawing/2014/main" id="{DBC25747-5E77-6869-51F6-E25EA1AE2C5A}"/>
              </a:ext>
            </a:extLst>
          </p:cNvPr>
          <p:cNvGraphicFramePr>
            <a:graphicFrameLocks noGrp="1"/>
          </p:cNvGraphicFramePr>
          <p:nvPr>
            <p:extLst>
              <p:ext uri="{D42A27DB-BD31-4B8C-83A1-F6EECF244321}">
                <p14:modId xmlns:p14="http://schemas.microsoft.com/office/powerpoint/2010/main" val="998440301"/>
              </p:ext>
            </p:extLst>
          </p:nvPr>
        </p:nvGraphicFramePr>
        <p:xfrm>
          <a:off x="6168799" y="460278"/>
          <a:ext cx="5954532" cy="5764948"/>
        </p:xfrm>
        <a:graphic>
          <a:graphicData uri="http://schemas.openxmlformats.org/drawingml/2006/table">
            <a:tbl>
              <a:tblPr firstRow="1" bandRow="1">
                <a:tableStyleId>{5C22544A-7EE6-4342-B048-85BDC9FD1C3A}</a:tableStyleId>
              </a:tblPr>
              <a:tblGrid>
                <a:gridCol w="5954532">
                  <a:extLst>
                    <a:ext uri="{9D8B030D-6E8A-4147-A177-3AD203B41FA5}">
                      <a16:colId xmlns:a16="http://schemas.microsoft.com/office/drawing/2014/main" val="2221882738"/>
                    </a:ext>
                  </a:extLst>
                </a:gridCol>
              </a:tblGrid>
              <a:tr h="2217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dirty="0">
                          <a:ln>
                            <a:noFill/>
                          </a:ln>
                          <a:solidFill>
                            <a:srgbClr val="1F355E"/>
                          </a:solidFill>
                          <a:effectLst/>
                          <a:uLnTx/>
                          <a:uFillTx/>
                          <a:latin typeface="Arial Black" panose="020B0A04020102020204" pitchFamily="34" charset="0"/>
                          <a:ea typeface="+mn-ea"/>
                          <a:cs typeface="Arial" panose="020B0604020202020204" pitchFamily="34" charset="0"/>
                        </a:rPr>
                        <a:t>Year One Priorities: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49916468"/>
                  </a:ext>
                </a:extLst>
              </a:tr>
              <a:tr h="4662600">
                <a:tc>
                  <a:txBody>
                    <a:bodyPr/>
                    <a:lstStyle/>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kumimoji="0" lang="en-GB" sz="1200" b="1" i="0" u="none" strike="noStrike" kern="1200" cap="none" spc="0" normalizeH="0" baseline="0" dirty="0">
                          <a:ln>
                            <a:noFill/>
                          </a:ln>
                          <a:solidFill>
                            <a:schemeClr val="tx1"/>
                          </a:solidFill>
                          <a:effectLst/>
                          <a:uLnTx/>
                          <a:uFillTx/>
                          <a:latin typeface="+mn-lt"/>
                          <a:ea typeface="+mn-ea"/>
                          <a:cs typeface="Arial" panose="020B0604020202020204" pitchFamily="34" charset="0"/>
                        </a:rPr>
                        <a:t>Engaged, Motivated and Healthy:</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Deliver a people recognition programme so our staff feel valued </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In collaboration with our partners, deliver and embed the national Speaking Up Safely Framework Action Plan to help our staff feel confident to speak up</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Agree a joint compact with our trade union partners and undertake a best practice review of our employee relations processes to facilitate a positive improvement and embed the principles of a just culture (fair, open, learning)</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Design and deliver an organisation wide retention plan for our people including increasing flexible working opportunities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Introduce preventative health checks for our people to support their health and wellbeing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Continue to deliver our Anti-Racist Wales Workforce Action Plans </a:t>
                      </a:r>
                    </a:p>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kumimoji="0" lang="en-GB" sz="1200" b="1" i="0" u="none" strike="noStrike" kern="1200" cap="none" spc="0" normalizeH="0" baseline="0" dirty="0">
                          <a:ln>
                            <a:noFill/>
                          </a:ln>
                          <a:solidFill>
                            <a:schemeClr val="tx1"/>
                          </a:solidFill>
                          <a:effectLst/>
                          <a:uLnTx/>
                          <a:uFillTx/>
                          <a:latin typeface="+mn-lt"/>
                          <a:ea typeface="+mn-ea"/>
                          <a:cs typeface="Arial" panose="020B0604020202020204" pitchFamily="34" charset="0"/>
                        </a:rPr>
                        <a:t>Attract and Recruit:</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Refresh our Medical Clinical Work Observation programme to promote inclusion</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Develop a “widening access to careers in healthcare” programme and grow our work experience offer to support local communities to access healthcare careers and increase diversity</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Introduce gateway academy programmes to provide career pathways for hard to recruit roles</a:t>
                      </a:r>
                    </a:p>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kumimoji="0" lang="en-GB" sz="1200" b="1" i="0" u="none" strike="noStrike" kern="1200" cap="none" spc="0" normalizeH="0" baseline="0" dirty="0">
                          <a:ln>
                            <a:noFill/>
                          </a:ln>
                          <a:solidFill>
                            <a:schemeClr val="tx1"/>
                          </a:solidFill>
                          <a:effectLst/>
                          <a:uLnTx/>
                          <a:uFillTx/>
                          <a:latin typeface="+mn-lt"/>
                          <a:ea typeface="+mn-ea"/>
                          <a:cs typeface="Arial" panose="020B0604020202020204" pitchFamily="34" charset="0"/>
                        </a:rPr>
                        <a:t>Well-Planned:</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Ensure our funded establishment is on our Electronic Staff Record (ESR) system and is accurate, to improve the accessibility of workforce data</a:t>
                      </a:r>
                    </a:p>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kumimoji="0" lang="en-GB" sz="1200" b="1" i="0" u="none" strike="noStrike" kern="1200" cap="none" spc="0" normalizeH="0" baseline="0" dirty="0">
                          <a:ln>
                            <a:noFill/>
                          </a:ln>
                          <a:solidFill>
                            <a:schemeClr val="tx1"/>
                          </a:solidFill>
                          <a:effectLst/>
                          <a:uLnTx/>
                          <a:uFillTx/>
                          <a:latin typeface="+mn-lt"/>
                          <a:ea typeface="+mn-ea"/>
                          <a:cs typeface="Arial" panose="020B0604020202020204" pitchFamily="34" charset="0"/>
                        </a:rPr>
                        <a:t>Leaders that Live our Values:</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Refresh our suite of leadership development programmes to support our leaders to act as role models and advocates for our Health Board</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Review our talent and succession planning pilot and its implication for wider cascade  to support a sustainable workforce </a:t>
                      </a:r>
                    </a:p>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r>
                        <a:rPr kumimoji="0" lang="en-GB" sz="1200" b="1" i="0" u="none" strike="noStrike" kern="1200" cap="none" spc="0" normalizeH="0" baseline="0" dirty="0">
                          <a:ln>
                            <a:noFill/>
                          </a:ln>
                          <a:solidFill>
                            <a:schemeClr val="tx1"/>
                          </a:solidFill>
                          <a:effectLst/>
                          <a:uLnTx/>
                          <a:uFillTx/>
                          <a:latin typeface="+mn-lt"/>
                          <a:ea typeface="+mn-ea"/>
                          <a:cs typeface="Arial" panose="020B0604020202020204" pitchFamily="34" charset="0"/>
                        </a:rPr>
                        <a:t>Equality, Diversity and Belonging:</a:t>
                      </a:r>
                    </a:p>
                    <a:p>
                      <a:pPr marL="171450" marR="0" lvl="0" indent="-171450" algn="l" rtl="0" eaLnBrk="1" fontAlgn="auto" latinLnBrk="0" hangingPunct="1">
                        <a:lnSpc>
                          <a:spcPct val="100000"/>
                        </a:lnSpc>
                        <a:spcBef>
                          <a:spcPts val="0"/>
                        </a:spcBef>
                        <a:spcAft>
                          <a:spcPts val="0"/>
                        </a:spcAft>
                        <a:buClrTx/>
                        <a:buSzTx/>
                        <a:buFont typeface="Arial" panose="020B0604020202020204" pitchFamily="34" charset="0"/>
                        <a:buChar char="•"/>
                      </a:pPr>
                      <a:r>
                        <a:rPr kumimoji="0" lang="en-GB" sz="1200" b="0" i="0" u="none" strike="noStrike" kern="1200" cap="none" spc="0" normalizeH="0" baseline="0" dirty="0">
                          <a:ln>
                            <a:noFill/>
                          </a:ln>
                          <a:solidFill>
                            <a:schemeClr val="tx1"/>
                          </a:solidFill>
                          <a:effectLst/>
                          <a:uLnTx/>
                          <a:uFillTx/>
                          <a:latin typeface="+mn-lt"/>
                          <a:ea typeface="+mn-ea"/>
                          <a:cs typeface="Arial" panose="020B0604020202020204" pitchFamily="34" charset="0"/>
                        </a:rPr>
                        <a:t>Expand existing cultural conversations to other staff groups and identify and support cultural ambassadors to promote an inclusive culture where staf</a:t>
                      </a:r>
                      <a:r>
                        <a:rPr kumimoji="0" lang="en-GB" sz="1200" b="0" i="0" u="none" strike="noStrike" kern="1200" cap="none" spc="0" normalizeH="0" baseline="0" dirty="0">
                          <a:ln>
                            <a:noFill/>
                          </a:ln>
                          <a:solidFill>
                            <a:srgbClr val="1F355E"/>
                          </a:solidFill>
                          <a:effectLst/>
                          <a:uLnTx/>
                          <a:uFillTx/>
                          <a:latin typeface="+mn-lt"/>
                          <a:ea typeface="+mn-ea"/>
                          <a:cs typeface="Arial" panose="020B0604020202020204" pitchFamily="34" charset="0"/>
                        </a:rPr>
                        <a:t>f feel they belong</a:t>
                      </a:r>
                    </a:p>
                  </a:txBody>
                  <a:tcPr marL="72000" marR="18000" marT="18000" marB="1800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6239431"/>
                  </a:ext>
                </a:extLst>
              </a:tr>
              <a:tr h="197910">
                <a:tc>
                  <a:txBody>
                    <a:bodyPr/>
                    <a:lstStyle/>
                    <a:p>
                      <a:pPr marL="0" marR="0" lvl="0" indent="0" algn="l" rtl="0" eaLnBrk="1" fontAlgn="auto" latinLnBrk="0" hangingPunct="1">
                        <a:lnSpc>
                          <a:spcPct val="100000"/>
                        </a:lnSpc>
                        <a:spcBef>
                          <a:spcPts val="0"/>
                        </a:spcBef>
                        <a:spcAft>
                          <a:spcPts val="0"/>
                        </a:spcAft>
                        <a:buClrTx/>
                        <a:buSzTx/>
                        <a:buNone/>
                      </a:pPr>
                      <a:endParaRPr kumimoji="0" lang="en-GB" sz="1100" b="1" i="0" u="none" strike="noStrike" kern="1200" cap="none" spc="0" normalizeH="0" baseline="0" dirty="0">
                        <a:ln>
                          <a:noFill/>
                        </a:ln>
                        <a:solidFill>
                          <a:srgbClr val="1F355E"/>
                        </a:solidFill>
                        <a:effectLst/>
                        <a:uLnTx/>
                        <a:uFillTx/>
                        <a:latin typeface="Arial Black" panose="020B0A04020102020204" pitchFamily="34" charset="0"/>
                        <a:ea typeface="+mn-ea"/>
                        <a:cs typeface="Arial" panose="020B0604020202020204" pitchFamily="34" charset="0"/>
                      </a:endParaRPr>
                    </a:p>
                  </a:txBody>
                  <a:tcPr marL="72000" marR="18000" marT="18000" marB="1800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15823739"/>
                  </a:ext>
                </a:extLst>
              </a:tr>
            </a:tbl>
          </a:graphicData>
        </a:graphic>
      </p:graphicFrame>
      <p:sp>
        <p:nvSpPr>
          <p:cNvPr id="7" name="TextBox 6">
            <a:extLst>
              <a:ext uri="{FF2B5EF4-FFF2-40B4-BE49-F238E27FC236}">
                <a16:creationId xmlns:a16="http://schemas.microsoft.com/office/drawing/2014/main" id="{D6AC69C6-4219-2BF1-D48D-F2C05398236B}"/>
              </a:ext>
            </a:extLst>
          </p:cNvPr>
          <p:cNvSpPr txBox="1"/>
          <p:nvPr/>
        </p:nvSpPr>
        <p:spPr>
          <a:xfrm>
            <a:off x="134869" y="428457"/>
            <a:ext cx="5989280" cy="461665"/>
          </a:xfrm>
          <a:prstGeom prst="rect">
            <a:avLst/>
          </a:prstGeom>
          <a:noFill/>
        </p:spPr>
        <p:txBody>
          <a:bodyPr wrap="square" rtlCol="0">
            <a:spAutoFit/>
          </a:bodyPr>
          <a:lstStyle/>
          <a:p>
            <a:r>
              <a:rPr lang="en-GB" sz="1200" dirty="0">
                <a:effectLst/>
                <a:latin typeface="Calibri" panose="020F0502020204030204" pitchFamily="34" charset="0"/>
                <a:ea typeface="Calibri" panose="020F0502020204030204" pitchFamily="34" charset="0"/>
              </a:rPr>
              <a:t>The following set of principles have been agreed with our Partnership Forum and describe how we will work together to deliver our People Strategy:</a:t>
            </a:r>
            <a:endParaRPr lang="en-GB" sz="1200" dirty="0"/>
          </a:p>
        </p:txBody>
      </p:sp>
      <p:sp>
        <p:nvSpPr>
          <p:cNvPr id="3" name="Slide Number Placeholder 2"/>
          <p:cNvSpPr>
            <a:spLocks noGrp="1"/>
          </p:cNvSpPr>
          <p:nvPr>
            <p:ph type="sldNum" sz="quarter" idx="12"/>
          </p:nvPr>
        </p:nvSpPr>
        <p:spPr>
          <a:xfrm>
            <a:off x="9204312" y="6215159"/>
            <a:ext cx="2743200" cy="365125"/>
          </a:xfrm>
        </p:spPr>
        <p:txBody>
          <a:bodyPr/>
          <a:lstStyle/>
          <a:p>
            <a:fld id="{2FC4BBEA-D2AF-4620-ADEB-12EADF4A9185}" type="slidenum">
              <a:rPr lang="en-GB" smtClean="0">
                <a:solidFill>
                  <a:schemeClr val="bg1">
                    <a:lumMod val="75000"/>
                  </a:schemeClr>
                </a:solidFill>
              </a:rPr>
              <a:t>50</a:t>
            </a:fld>
            <a:endParaRPr lang="en-GB" dirty="0">
              <a:solidFill>
                <a:schemeClr val="bg1">
                  <a:lumMod val="75000"/>
                </a:schemeClr>
              </a:solidFill>
            </a:endParaRPr>
          </a:p>
        </p:txBody>
      </p:sp>
      <p:grpSp>
        <p:nvGrpSpPr>
          <p:cNvPr id="11" name="Group 10"/>
          <p:cNvGrpSpPr/>
          <p:nvPr/>
        </p:nvGrpSpPr>
        <p:grpSpPr>
          <a:xfrm>
            <a:off x="143209" y="865844"/>
            <a:ext cx="6025590" cy="5259640"/>
            <a:chOff x="5864992" y="1338542"/>
            <a:chExt cx="6025590" cy="5315102"/>
          </a:xfrm>
        </p:grpSpPr>
        <p:grpSp>
          <p:nvGrpSpPr>
            <p:cNvPr id="12" name="Group 11"/>
            <p:cNvGrpSpPr/>
            <p:nvPr/>
          </p:nvGrpSpPr>
          <p:grpSpPr>
            <a:xfrm>
              <a:off x="8055839" y="1338542"/>
              <a:ext cx="3790093" cy="5315102"/>
              <a:chOff x="8055839" y="1338542"/>
              <a:chExt cx="3790093" cy="5315102"/>
            </a:xfrm>
          </p:grpSpPr>
          <p:sp>
            <p:nvSpPr>
              <p:cNvPr id="34" name="Rectangle 33"/>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12"/>
            <p:cNvGrpSpPr/>
            <p:nvPr/>
          </p:nvGrpSpPr>
          <p:grpSpPr>
            <a:xfrm>
              <a:off x="5913664" y="1338542"/>
              <a:ext cx="2511906" cy="5307705"/>
              <a:chOff x="5913664" y="1338542"/>
              <a:chExt cx="2511906" cy="5307705"/>
            </a:xfrm>
          </p:grpSpPr>
          <p:sp>
            <p:nvSpPr>
              <p:cNvPr id="27" name="Freeform 26"/>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8" name="Freeform 27"/>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reeform 28"/>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30"/>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reeform 32"/>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Rectangle 13"/>
            <p:cNvSpPr/>
            <p:nvPr/>
          </p:nvSpPr>
          <p:spPr>
            <a:xfrm>
              <a:off x="7016833" y="6143534"/>
              <a:ext cx="1410964"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PERSON CENTERED</a:t>
              </a:r>
            </a:p>
          </p:txBody>
        </p:sp>
        <p:sp>
          <p:nvSpPr>
            <p:cNvPr id="15" name="Rectangle 14"/>
            <p:cNvSpPr/>
            <p:nvPr/>
          </p:nvSpPr>
          <p:spPr>
            <a:xfrm>
              <a:off x="7879413" y="3432660"/>
              <a:ext cx="495649"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SAFE</a:t>
              </a:r>
            </a:p>
          </p:txBody>
        </p:sp>
        <p:sp>
          <p:nvSpPr>
            <p:cNvPr id="16" name="Rectangle 15"/>
            <p:cNvSpPr/>
            <p:nvPr/>
          </p:nvSpPr>
          <p:spPr>
            <a:xfrm>
              <a:off x="8295632" y="3418258"/>
              <a:ext cx="3517200" cy="246221"/>
            </a:xfrm>
            <a:prstGeom prst="rect">
              <a:avLst/>
            </a:prstGeom>
          </p:spPr>
          <p:txBody>
            <a:bodyPr wrap="square">
              <a:spAutoFit/>
            </a:bodyPr>
            <a:lstStyle/>
            <a:p>
              <a:pPr marL="6350" indent="-6350" algn="just">
                <a:lnSpc>
                  <a:spcPts val="1200"/>
                </a:lnSpc>
                <a:spcAft>
                  <a:spcPts val="65"/>
                </a:spcAft>
              </a:pPr>
              <a:r>
                <a:rPr lang="en-GB" sz="1100" kern="0" dirty="0">
                  <a:ea typeface="Calibri" panose="020F0502020204030204" pitchFamily="34" charset="0"/>
                </a:rPr>
                <a:t>We role model and reflect our values in everything we do</a:t>
              </a:r>
              <a:endParaRPr lang="en-GB" sz="1100" kern="0" dirty="0">
                <a:ea typeface="Calibri" panose="020F0502020204030204" pitchFamily="34" charset="0"/>
                <a:cs typeface="Arial" panose="020B0604020202020204" pitchFamily="34" charset="0"/>
              </a:endParaRPr>
            </a:p>
          </p:txBody>
        </p:sp>
        <p:sp>
          <p:nvSpPr>
            <p:cNvPr id="17" name="Rectangle 16"/>
            <p:cNvSpPr/>
            <p:nvPr/>
          </p:nvSpPr>
          <p:spPr>
            <a:xfrm>
              <a:off x="7786920" y="4339214"/>
              <a:ext cx="6591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TIMELY</a:t>
              </a:r>
            </a:p>
          </p:txBody>
        </p:sp>
        <p:sp>
          <p:nvSpPr>
            <p:cNvPr id="18" name="Rectangle 17"/>
            <p:cNvSpPr/>
            <p:nvPr/>
          </p:nvSpPr>
          <p:spPr>
            <a:xfrm>
              <a:off x="8290257" y="4270474"/>
              <a:ext cx="3517200" cy="397032"/>
            </a:xfrm>
            <a:prstGeom prst="rect">
              <a:avLst/>
            </a:prstGeom>
          </p:spPr>
          <p:txBody>
            <a:bodyPr wrap="square">
              <a:spAutoFit/>
            </a:bodyPr>
            <a:lstStyle/>
            <a:p>
              <a:pPr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We will strive to make ourselves available to get things done in a timely manner to avoid employee harm</a:t>
              </a:r>
            </a:p>
          </p:txBody>
        </p:sp>
        <p:sp>
          <p:nvSpPr>
            <p:cNvPr id="19" name="Rectangle 18"/>
            <p:cNvSpPr/>
            <p:nvPr/>
          </p:nvSpPr>
          <p:spPr>
            <a:xfrm>
              <a:off x="7547509" y="5243066"/>
              <a:ext cx="843500"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EFFECTIVE</a:t>
              </a:r>
            </a:p>
          </p:txBody>
        </p:sp>
        <p:sp>
          <p:nvSpPr>
            <p:cNvPr id="20" name="Rectangle 19"/>
            <p:cNvSpPr/>
            <p:nvPr/>
          </p:nvSpPr>
          <p:spPr>
            <a:xfrm>
              <a:off x="8342245" y="5112785"/>
              <a:ext cx="3517200" cy="464743"/>
            </a:xfrm>
            <a:prstGeom prst="rect">
              <a:avLst/>
            </a:prstGeom>
          </p:spPr>
          <p:txBody>
            <a:bodyPr wrap="square">
              <a:spAutoFit/>
            </a:bodyPr>
            <a:lstStyle/>
            <a:p>
              <a:pPr marL="6350" indent="-6350" algn="just">
                <a:lnSpc>
                  <a:spcPct val="110000"/>
                </a:lnSpc>
                <a:spcAft>
                  <a:spcPts val="65"/>
                </a:spcAft>
              </a:pPr>
              <a:r>
                <a:rPr lang="en-GB" sz="1100" kern="0" dirty="0">
                  <a:ea typeface="Calibri" panose="020F0502020204030204" pitchFamily="34" charset="0"/>
                  <a:cs typeface="Arial" panose="020B0604020202020204" pitchFamily="34" charset="0"/>
                </a:rPr>
                <a:t>We recognise our different roles and seek to better understand this together</a:t>
              </a:r>
            </a:p>
          </p:txBody>
        </p:sp>
        <p:sp>
          <p:nvSpPr>
            <p:cNvPr id="21" name="Rectangle 20"/>
            <p:cNvSpPr/>
            <p:nvPr/>
          </p:nvSpPr>
          <p:spPr>
            <a:xfrm>
              <a:off x="7595090" y="2537721"/>
              <a:ext cx="819455"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rPr>
                <a:t>EFFICIENT</a:t>
              </a:r>
            </a:p>
          </p:txBody>
        </p:sp>
        <p:sp>
          <p:nvSpPr>
            <p:cNvPr id="22" name="Rectangle 21"/>
            <p:cNvSpPr/>
            <p:nvPr/>
          </p:nvSpPr>
          <p:spPr>
            <a:xfrm>
              <a:off x="8342245" y="2515072"/>
              <a:ext cx="3517200" cy="244682"/>
            </a:xfrm>
            <a:prstGeom prst="rect">
              <a:avLst/>
            </a:prstGeom>
          </p:spPr>
          <p:txBody>
            <a:bodyPr wrap="square">
              <a:spAutoFit/>
            </a:bodyPr>
            <a:lstStyle/>
            <a:p>
              <a:pPr lvl="0"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We will be champions of the process</a:t>
              </a:r>
            </a:p>
          </p:txBody>
        </p:sp>
        <p:sp>
          <p:nvSpPr>
            <p:cNvPr id="23" name="Rectangle 22"/>
            <p:cNvSpPr/>
            <p:nvPr/>
          </p:nvSpPr>
          <p:spPr>
            <a:xfrm>
              <a:off x="7522760" y="1604173"/>
              <a:ext cx="906017" cy="258532"/>
            </a:xfrm>
            <a:prstGeom prst="rect">
              <a:avLst/>
            </a:prstGeom>
          </p:spPr>
          <p:txBody>
            <a:bodyPr wrap="none">
              <a:spAutoFit/>
            </a:bodyPr>
            <a:lstStyle/>
            <a:p>
              <a:pPr lvl="0" algn="r" defTabSz="1644650">
                <a:lnSpc>
                  <a:spcPct val="90000"/>
                </a:lnSpc>
                <a:spcBef>
                  <a:spcPct val="0"/>
                </a:spcBef>
                <a:spcAft>
                  <a:spcPct val="35000"/>
                </a:spcAft>
                <a:defRPr/>
              </a:pPr>
              <a:r>
                <a:rPr lang="en-US" sz="1200" b="1" kern="0" dirty="0">
                  <a:solidFill>
                    <a:schemeClr val="bg1"/>
                  </a:solidFill>
                  <a:cs typeface="Arial" panose="020B0604020202020204" pitchFamily="34" charset="0"/>
                </a:rPr>
                <a:t>EQUITABLE</a:t>
              </a:r>
            </a:p>
          </p:txBody>
        </p:sp>
        <p:sp>
          <p:nvSpPr>
            <p:cNvPr id="24" name="Rectangle 23"/>
            <p:cNvSpPr/>
            <p:nvPr/>
          </p:nvSpPr>
          <p:spPr>
            <a:xfrm>
              <a:off x="8352040" y="1515174"/>
              <a:ext cx="3517200" cy="397032"/>
            </a:xfrm>
            <a:prstGeom prst="rect">
              <a:avLst/>
            </a:prstGeom>
          </p:spPr>
          <p:txBody>
            <a:bodyPr wrap="square">
              <a:spAutoFit/>
            </a:bodyPr>
            <a:lstStyle/>
            <a:p>
              <a:pPr algn="just" defTabSz="1644650">
                <a:lnSpc>
                  <a:spcPct val="90000"/>
                </a:lnSpc>
                <a:spcBef>
                  <a:spcPct val="0"/>
                </a:spcBef>
                <a:spcAft>
                  <a:spcPct val="35000"/>
                </a:spcAft>
                <a:defRPr/>
              </a:pPr>
              <a:r>
                <a:rPr lang="en-GB" sz="1100" kern="0" dirty="0">
                  <a:ea typeface="Calibri" panose="020F0502020204030204" pitchFamily="34" charset="0"/>
                  <a:cs typeface="Arial" panose="020B0604020202020204" pitchFamily="34" charset="0"/>
                </a:rPr>
                <a:t>We will work together on informal resolutions where possible and appropriate</a:t>
              </a:r>
              <a:endParaRPr lang="en-GB" sz="1100" kern="0" dirty="0">
                <a:highlight>
                  <a:srgbClr val="FFFF00"/>
                </a:highlight>
                <a:ea typeface="Calibri" panose="020F0502020204030204" pitchFamily="34" charset="0"/>
                <a:cs typeface="Arial" panose="020B0604020202020204" pitchFamily="34" charset="0"/>
              </a:endParaRPr>
            </a:p>
          </p:txBody>
        </p:sp>
        <p:sp>
          <p:nvSpPr>
            <p:cNvPr id="25" name="Rectangle 24"/>
            <p:cNvSpPr/>
            <p:nvPr/>
          </p:nvSpPr>
          <p:spPr>
            <a:xfrm>
              <a:off x="5864992" y="3534428"/>
              <a:ext cx="1875681" cy="923330"/>
            </a:xfrm>
            <a:prstGeom prst="rect">
              <a:avLst/>
            </a:prstGeom>
          </p:spPr>
          <p:txBody>
            <a:bodyPr wrap="square">
              <a:spAutoFit/>
            </a:bodyPr>
            <a:lstStyle/>
            <a:p>
              <a:pPr lvl="0" algn="ctr"/>
              <a:r>
                <a:rPr lang="en-GB" b="1" dirty="0">
                  <a:solidFill>
                    <a:schemeClr val="bg1"/>
                  </a:solidFill>
                  <a:latin typeface="Arial Black" panose="020B0A04020102020204" pitchFamily="34" charset="0"/>
                </a:rPr>
                <a:t>Our Partnership Compact</a:t>
              </a:r>
            </a:p>
          </p:txBody>
        </p:sp>
        <p:sp>
          <p:nvSpPr>
            <p:cNvPr id="26" name="Rectangle 25"/>
            <p:cNvSpPr/>
            <p:nvPr/>
          </p:nvSpPr>
          <p:spPr>
            <a:xfrm>
              <a:off x="8373382" y="6134533"/>
              <a:ext cx="3517200" cy="246221"/>
            </a:xfrm>
            <a:prstGeom prst="rect">
              <a:avLst/>
            </a:prstGeom>
          </p:spPr>
          <p:txBody>
            <a:bodyPr wrap="square">
              <a:spAutoFit/>
            </a:bodyPr>
            <a:lstStyle/>
            <a:p>
              <a:pPr marL="6350" indent="-6350" algn="just">
                <a:lnSpc>
                  <a:spcPts val="1200"/>
                </a:lnSpc>
                <a:spcAft>
                  <a:spcPts val="65"/>
                </a:spcAft>
              </a:pPr>
              <a:r>
                <a:rPr lang="en-GB" sz="1100" kern="0" dirty="0">
                  <a:ea typeface="Calibri" panose="020F0502020204030204" pitchFamily="34" charset="0"/>
                  <a:cs typeface="Arial" panose="020B0604020202020204" pitchFamily="34" charset="0"/>
                </a:rPr>
                <a:t>We will ensure we put people at the centre of what we do</a:t>
              </a:r>
            </a:p>
          </p:txBody>
        </p:sp>
      </p:grpSp>
      <p:pic>
        <p:nvPicPr>
          <p:cNvPr id="4" name="Picture 3">
            <a:extLst>
              <a:ext uri="{FF2B5EF4-FFF2-40B4-BE49-F238E27FC236}">
                <a16:creationId xmlns:a16="http://schemas.microsoft.com/office/drawing/2014/main" id="{50AB0C32-7DDD-9108-C35B-7E5B67EE3B4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Tree>
    <p:extLst>
      <p:ext uri="{BB962C8B-B14F-4D97-AF65-F5344CB8AC3E}">
        <p14:creationId xmlns:p14="http://schemas.microsoft.com/office/powerpoint/2010/main" val="21900704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436520-632C-2115-F372-D68B65AA5CE8}"/>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Workforce Goals and Methods</a:t>
            </a:r>
            <a:endParaRPr lang="en-GB" b="1" dirty="0">
              <a:solidFill>
                <a:srgbClr val="1F355E"/>
              </a:solidFill>
              <a:latin typeface="Arial Black" panose="020B0604020202020204" pitchFamily="34" charset="0"/>
              <a:cs typeface="Arial Black" panose="020B0604020202020204" pitchFamily="34" charset="0"/>
            </a:endParaRPr>
          </a:p>
        </p:txBody>
      </p:sp>
      <p:graphicFrame>
        <p:nvGraphicFramePr>
          <p:cNvPr id="5" name="Table 4">
            <a:extLst>
              <a:ext uri="{FF2B5EF4-FFF2-40B4-BE49-F238E27FC236}">
                <a16:creationId xmlns:a16="http://schemas.microsoft.com/office/drawing/2014/main" id="{EB708808-62D3-93F9-6E28-20C2BF090B5F}"/>
              </a:ext>
            </a:extLst>
          </p:cNvPr>
          <p:cNvGraphicFramePr>
            <a:graphicFrameLocks noGrp="1"/>
          </p:cNvGraphicFramePr>
          <p:nvPr>
            <p:extLst>
              <p:ext uri="{D42A27DB-BD31-4B8C-83A1-F6EECF244321}">
                <p14:modId xmlns:p14="http://schemas.microsoft.com/office/powerpoint/2010/main" val="2637059704"/>
              </p:ext>
            </p:extLst>
          </p:nvPr>
        </p:nvGraphicFramePr>
        <p:xfrm>
          <a:off x="219076" y="653621"/>
          <a:ext cx="11576682" cy="5346164"/>
        </p:xfrm>
        <a:graphic>
          <a:graphicData uri="http://schemas.openxmlformats.org/drawingml/2006/table">
            <a:tbl>
              <a:tblPr firstRow="1" bandRow="1">
                <a:tableStyleId>{3B4B98B0-60AC-42C2-AFA5-B58CD77FA1E5}</a:tableStyleId>
              </a:tblPr>
              <a:tblGrid>
                <a:gridCol w="195594">
                  <a:extLst>
                    <a:ext uri="{9D8B030D-6E8A-4147-A177-3AD203B41FA5}">
                      <a16:colId xmlns:a16="http://schemas.microsoft.com/office/drawing/2014/main" val="871003557"/>
                    </a:ext>
                  </a:extLst>
                </a:gridCol>
                <a:gridCol w="3622521">
                  <a:extLst>
                    <a:ext uri="{9D8B030D-6E8A-4147-A177-3AD203B41FA5}">
                      <a16:colId xmlns:a16="http://schemas.microsoft.com/office/drawing/2014/main" val="2762889343"/>
                    </a:ext>
                  </a:extLst>
                </a:gridCol>
                <a:gridCol w="6637455">
                  <a:extLst>
                    <a:ext uri="{9D8B030D-6E8A-4147-A177-3AD203B41FA5}">
                      <a16:colId xmlns:a16="http://schemas.microsoft.com/office/drawing/2014/main" val="138679079"/>
                    </a:ext>
                  </a:extLst>
                </a:gridCol>
                <a:gridCol w="280278">
                  <a:extLst>
                    <a:ext uri="{9D8B030D-6E8A-4147-A177-3AD203B41FA5}">
                      <a16:colId xmlns:a16="http://schemas.microsoft.com/office/drawing/2014/main" val="1027663353"/>
                    </a:ext>
                  </a:extLst>
                </a:gridCol>
                <a:gridCol w="280278">
                  <a:extLst>
                    <a:ext uri="{9D8B030D-6E8A-4147-A177-3AD203B41FA5}">
                      <a16:colId xmlns:a16="http://schemas.microsoft.com/office/drawing/2014/main" val="294352246"/>
                    </a:ext>
                  </a:extLst>
                </a:gridCol>
                <a:gridCol w="280278">
                  <a:extLst>
                    <a:ext uri="{9D8B030D-6E8A-4147-A177-3AD203B41FA5}">
                      <a16:colId xmlns:a16="http://schemas.microsoft.com/office/drawing/2014/main" val="3505629763"/>
                    </a:ext>
                  </a:extLst>
                </a:gridCol>
                <a:gridCol w="280278">
                  <a:extLst>
                    <a:ext uri="{9D8B030D-6E8A-4147-A177-3AD203B41FA5}">
                      <a16:colId xmlns:a16="http://schemas.microsoft.com/office/drawing/2014/main" val="4157389710"/>
                    </a:ext>
                  </a:extLst>
                </a:gridCol>
              </a:tblGrid>
              <a:tr h="156276">
                <a:tc>
                  <a:txBody>
                    <a:bodyPr/>
                    <a:lstStyle/>
                    <a:p>
                      <a:pPr algn="ctr" fontAlgn="ctr"/>
                      <a:r>
                        <a:rPr lang="en-GB" sz="800" b="1" i="0" u="none" strike="noStrike" dirty="0">
                          <a:solidFill>
                            <a:schemeClr val="tx1"/>
                          </a:solidFill>
                          <a:effectLst/>
                          <a:latin typeface="+mn-lt"/>
                        </a:rPr>
                        <a:t>TI</a:t>
                      </a:r>
                      <a:r>
                        <a:rPr lang="en-GB" sz="1050" b="0" i="0" u="none" strike="noStrike" dirty="0">
                          <a:solidFill>
                            <a:schemeClr val="tx1"/>
                          </a:solidFill>
                          <a:effectLst/>
                          <a:latin typeface="+mn-lt"/>
                        </a:rPr>
                        <a:t> </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800" b="1" i="0" u="none" strike="noStrike" dirty="0">
                          <a:solidFill>
                            <a:schemeClr val="tx1"/>
                          </a:solidFill>
                          <a:effectLst/>
                          <a:latin typeface="+mn-lt"/>
                        </a:rPr>
                        <a:t>Goals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800" b="1" dirty="0">
                          <a:solidFill>
                            <a:schemeClr val="tx1"/>
                          </a:solidFill>
                          <a:latin typeface="+mn-lt"/>
                        </a:rPr>
                        <a:t>Methods</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 </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35000"/>
                      </a:schemeClr>
                    </a:solidFill>
                  </a:tcPr>
                </a:tc>
                <a:extLst>
                  <a:ext uri="{0D108BD9-81ED-4DB2-BD59-A6C34878D82A}">
                    <a16:rowId xmlns:a16="http://schemas.microsoft.com/office/drawing/2014/main" val="1812830878"/>
                  </a:ext>
                </a:extLst>
              </a:tr>
              <a:tr h="258587">
                <a:tc rowSpan="7">
                  <a:txBody>
                    <a:bodyPr/>
                    <a:lstStyle/>
                    <a:p>
                      <a:pPr algn="l" fontAlgn="ctr"/>
                      <a:endParaRPr lang="en-GB" sz="1050" b="0" i="0" u="none" strike="noStrike" dirty="0">
                        <a:solidFill>
                          <a:schemeClr val="tx1"/>
                        </a:solidFill>
                        <a:effectLst/>
                        <a:latin typeface="+mn-lt"/>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7">
                  <a:txBody>
                    <a:bodyPr/>
                    <a:lstStyle/>
                    <a:p>
                      <a:pPr algn="l" fontAlgn="ctr"/>
                      <a:r>
                        <a:rPr lang="en-GB" sz="1100" b="1" i="0" u="none" strike="noStrike" dirty="0">
                          <a:solidFill>
                            <a:schemeClr val="tx1"/>
                          </a:solidFill>
                          <a:effectLst/>
                          <a:latin typeface="+mn-lt"/>
                        </a:rPr>
                        <a:t>Engaged, Motivated and Healthy</a:t>
                      </a:r>
                      <a:endParaRPr lang="en-GB" sz="1100" b="0" i="0" u="none" strike="noStrike" dirty="0">
                        <a:solidFill>
                          <a:schemeClr val="tx1"/>
                        </a:solidFill>
                        <a:effectLst/>
                        <a:latin typeface="+mn-lt"/>
                      </a:endParaRPr>
                    </a:p>
                    <a:p>
                      <a:pPr algn="l" fontAlgn="ctr"/>
                      <a:r>
                        <a:rPr lang="en-GB" sz="1100" b="0" i="0" u="none" strike="noStrike" dirty="0">
                          <a:solidFill>
                            <a:schemeClr val="tx1"/>
                          </a:solidFill>
                          <a:effectLst/>
                          <a:latin typeface="+mn-lt"/>
                        </a:rPr>
                        <a:t>We want our people to feel valued, fairly rewarded and supported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b="0" baseline="0" dirty="0">
                          <a:solidFill>
                            <a:schemeClr val="tx1"/>
                          </a:solidFill>
                          <a:latin typeface="+mn-lt"/>
                        </a:rPr>
                        <a:t>Deliver a people recognition programme</a:t>
                      </a:r>
                      <a:endParaRPr lang="en-GB" sz="1100" b="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874614488"/>
                  </a:ext>
                </a:extLst>
              </a:tr>
              <a:tr h="337144">
                <a:tc vMerge="1">
                  <a:txBody>
                    <a:bodyPr/>
                    <a:lstStyle/>
                    <a:p>
                      <a:endParaRPr lang="en-GB"/>
                    </a:p>
                  </a:txBody>
                  <a:tcPr/>
                </a:tc>
                <a:tc vMerge="1">
                  <a:txBody>
                    <a:bodyPr/>
                    <a:lstStyle/>
                    <a:p>
                      <a:endParaRPr lang="en-GB"/>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baseline="0" dirty="0">
                          <a:solidFill>
                            <a:schemeClr val="tx1"/>
                          </a:solidFill>
                          <a:latin typeface="+mn-lt"/>
                        </a:rPr>
                        <a:t>In collaboration with our partners, deliver and embed the national Speaking Up Safely Framework Action Plan </a:t>
                      </a:r>
                      <a:endParaRPr lang="en-GB" sz="110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109061685"/>
                  </a:ext>
                </a:extLst>
              </a:tr>
              <a:tr h="258587">
                <a:tc vMerge="1">
                  <a:txBody>
                    <a:bodyPr/>
                    <a:lstStyle/>
                    <a:p>
                      <a:endParaRPr lang="en-GB"/>
                    </a:p>
                  </a:txBody>
                  <a:tcPr/>
                </a:tc>
                <a:tc vMerge="1">
                  <a:txBody>
                    <a:bodyPr/>
                    <a:lstStyle/>
                    <a:p>
                      <a:endParaRPr lang="en-GB"/>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dirty="0">
                          <a:solidFill>
                            <a:schemeClr val="tx1"/>
                          </a:solidFill>
                          <a:latin typeface="+mn-lt"/>
                        </a:rPr>
                        <a:t>Introduce preventative health checks for our people</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2763598530"/>
                  </a:ext>
                </a:extLst>
              </a:tr>
              <a:tr h="337144">
                <a:tc vMerge="1">
                  <a:txBody>
                    <a:bodyPr/>
                    <a:lstStyle/>
                    <a:p>
                      <a:endParaRPr lang="en-GB"/>
                    </a:p>
                  </a:txBody>
                  <a:tcPr/>
                </a:tc>
                <a:tc vMerge="1">
                  <a:txBody>
                    <a:bodyPr/>
                    <a:lstStyle/>
                    <a:p>
                      <a:endParaRPr lang="en-GB"/>
                    </a:p>
                  </a:txBody>
                  <a:tcPr/>
                </a:tc>
                <a:tc>
                  <a:txBody>
                    <a:bodyPr/>
                    <a:lstStyle/>
                    <a:p>
                      <a:r>
                        <a:rPr lang="en-GB" sz="1100" baseline="0" dirty="0">
                          <a:solidFill>
                            <a:schemeClr val="tx1"/>
                          </a:solidFill>
                          <a:latin typeface="+mn-lt"/>
                        </a:rPr>
                        <a:t>Agree a joint Compact between the organisation and trade union partners and communicate its principles</a:t>
                      </a:r>
                      <a:endParaRPr lang="en-GB" sz="110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981816819"/>
                  </a:ext>
                </a:extLst>
              </a:tr>
              <a:tr h="425909">
                <a:tc vMerge="1">
                  <a:txBody>
                    <a:bodyPr/>
                    <a:lstStyle/>
                    <a:p>
                      <a:endParaRPr lang="en-GB"/>
                    </a:p>
                  </a:txBody>
                  <a:tcPr/>
                </a:tc>
                <a:tc vMerge="1">
                  <a:txBody>
                    <a:bodyPr/>
                    <a:lstStyle/>
                    <a:p>
                      <a:endParaRPr lang="en-GB"/>
                    </a:p>
                  </a:txBody>
                  <a:tcPr/>
                </a:tc>
                <a:tc>
                  <a:txBody>
                    <a:bodyPr/>
                    <a:lstStyle/>
                    <a:p>
                      <a:r>
                        <a:rPr lang="en-GB" sz="1100" baseline="0" dirty="0">
                          <a:solidFill>
                            <a:schemeClr val="tx1"/>
                          </a:solidFill>
                          <a:latin typeface="+mn-lt"/>
                        </a:rPr>
                        <a:t>Undertake a Best Practice review working with our trade union partners and managers to consider how best to manage our employee relations, including the principles of a just culture (fair, open, learning) </a:t>
                      </a:r>
                      <a:endParaRPr lang="en-GB" sz="1100" dirty="0">
                        <a:solidFill>
                          <a:schemeClr val="tx1"/>
                        </a:solidFill>
                        <a:latin typeface="+mn-lt"/>
                      </a:endParaRP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960401553"/>
                  </a:ext>
                </a:extLst>
              </a:tr>
              <a:tr h="306904">
                <a:tc vMerge="1">
                  <a:txBody>
                    <a:bodyPr/>
                    <a:lstStyle/>
                    <a:p>
                      <a:endParaRPr lang="en-GB"/>
                    </a:p>
                  </a:txBody>
                  <a:tcPr/>
                </a:tc>
                <a:tc vMerge="1">
                  <a:txBody>
                    <a:bodyPr/>
                    <a:lstStyle/>
                    <a:p>
                      <a:endParaRPr lang="en-GB"/>
                    </a:p>
                  </a:txBody>
                  <a:tcPr/>
                </a:tc>
                <a:tc>
                  <a:txBody>
                    <a:bodyPr/>
                    <a:lstStyle/>
                    <a:p>
                      <a:r>
                        <a:rPr lang="en-GB" sz="1100" dirty="0">
                          <a:solidFill>
                            <a:schemeClr val="tx1"/>
                          </a:solidFill>
                          <a:latin typeface="+mn-lt"/>
                        </a:rPr>
                        <a:t>Design and deliver an organisation wide retention plan for our people</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038902870"/>
                  </a:ext>
                </a:extLst>
              </a:tr>
              <a:tr h="263582">
                <a:tc vMerge="1">
                  <a:txBody>
                    <a:bodyPr/>
                    <a:lstStyle/>
                    <a:p>
                      <a:endParaRPr lang="en-GB"/>
                    </a:p>
                  </a:txBody>
                  <a:tcPr/>
                </a:tc>
                <a:tc vMerge="1">
                  <a:txBody>
                    <a:bodyPr/>
                    <a:lstStyle/>
                    <a:p>
                      <a:endParaRPr lang="en-GB"/>
                    </a:p>
                  </a:txBody>
                  <a:tcPr/>
                </a:tc>
                <a:tc>
                  <a:txBody>
                    <a:bodyPr/>
                    <a:lstStyle/>
                    <a:p>
                      <a:r>
                        <a:rPr lang="en-GB" sz="1100" dirty="0">
                          <a:solidFill>
                            <a:schemeClr val="tx1"/>
                          </a:solidFill>
                          <a:latin typeface="+mn-lt"/>
                        </a:rPr>
                        <a:t>Increase flexible working opportunities for our people </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3935931481"/>
                  </a:ext>
                </a:extLst>
              </a:tr>
              <a:tr h="383400">
                <a:tc rowSpan="3">
                  <a:txBody>
                    <a:bodyPr/>
                    <a:lstStyle/>
                    <a:p>
                      <a:pPr algn="l" fontAlgn="ctr"/>
                      <a:endParaRPr lang="en-GB" sz="1050" b="0" i="0" u="none" strike="noStrike" dirty="0">
                        <a:solidFill>
                          <a:schemeClr val="tx1"/>
                        </a:solidFill>
                        <a:effectLst/>
                        <a:latin typeface="+mn-lt"/>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l" fontAlgn="ctr"/>
                      <a:r>
                        <a:rPr lang="en-GB" sz="1100" b="1" i="0" u="none" strike="noStrike" dirty="0">
                          <a:solidFill>
                            <a:schemeClr val="tx1"/>
                          </a:solidFill>
                          <a:effectLst/>
                          <a:latin typeface="+mn-lt"/>
                        </a:rPr>
                        <a:t>Attract and Recruit</a:t>
                      </a:r>
                    </a:p>
                    <a:p>
                      <a:pPr algn="l" fontAlgn="ctr"/>
                      <a:r>
                        <a:rPr lang="en-GB" sz="1100" b="0" i="0" u="none" strike="noStrike" dirty="0">
                          <a:solidFill>
                            <a:schemeClr val="tx1"/>
                          </a:solidFill>
                          <a:effectLst/>
                          <a:latin typeface="+mn-lt"/>
                        </a:rPr>
                        <a:t>We want to be recognised as an employer of choice</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dirty="0">
                          <a:solidFill>
                            <a:schemeClr val="tx1"/>
                          </a:solidFill>
                          <a:latin typeface="+mn-lt"/>
                        </a:rPr>
                        <a:t>In collaboration with our partners, review, evaluate and update our Medical Clinical Work Observation Programme to promote inclusion</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283703992"/>
                  </a:ext>
                </a:extLst>
              </a:tr>
              <a:tr h="297998">
                <a:tc vMerge="1">
                  <a:txBody>
                    <a:bodyPr/>
                    <a:lstStyle/>
                    <a:p>
                      <a:endParaRPr lang="en-GB"/>
                    </a:p>
                  </a:txBody>
                  <a:tcPr/>
                </a:tc>
                <a:tc vMerge="1">
                  <a:txBody>
                    <a:bodyPr/>
                    <a:lstStyle/>
                    <a:p>
                      <a:pPr algn="l" fontAlgn="ctr"/>
                      <a:endParaRPr lang="en-GB" sz="1100" b="0" i="0" u="none" strike="noStrike">
                        <a:solidFill>
                          <a:srgbClr val="000000"/>
                        </a:solidFill>
                        <a:effectLst/>
                        <a:latin typeface="+mn-lt"/>
                      </a:endParaRPr>
                    </a:p>
                  </a:txBody>
                  <a:tcPr marL="9525" marR="9525" marT="9525"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latin typeface="+mn-lt"/>
                        </a:rPr>
                        <a:t>Develop a Swansea Bay </a:t>
                      </a:r>
                      <a:r>
                        <a:rPr lang="en-GB" sz="1100" i="1" dirty="0">
                          <a:solidFill>
                            <a:schemeClr val="tx1"/>
                          </a:solidFill>
                          <a:latin typeface="+mn-lt"/>
                        </a:rPr>
                        <a:t>‘Widening Access to Careers in Healthcare’ (WATCH) </a:t>
                      </a:r>
                      <a:r>
                        <a:rPr lang="en-GB" sz="1100" dirty="0">
                          <a:solidFill>
                            <a:schemeClr val="tx1"/>
                          </a:solidFill>
                          <a:latin typeface="+mn-lt"/>
                        </a:rPr>
                        <a:t>Programme </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3280571286"/>
                  </a:ext>
                </a:extLst>
              </a:tr>
              <a:tr h="425909">
                <a:tc vMerge="1">
                  <a:txBody>
                    <a:bodyPr/>
                    <a:lstStyle/>
                    <a:p>
                      <a:endParaRPr lang="en-GB"/>
                    </a:p>
                  </a:txBody>
                  <a:tcPr/>
                </a:tc>
                <a:tc vMerge="1">
                  <a:txBody>
                    <a:bodyPr/>
                    <a:lstStyle/>
                    <a:p>
                      <a:pPr algn="l" fontAlgn="ctr"/>
                      <a:endParaRPr lang="en-GB" sz="1100" b="0" i="0" u="none" strike="noStrike">
                        <a:solidFill>
                          <a:srgbClr val="000000"/>
                        </a:solidFill>
                        <a:effectLst/>
                        <a:latin typeface="+mn-lt"/>
                      </a:endParaRPr>
                    </a:p>
                  </a:txBody>
                  <a:tcPr marL="9525" marR="9525" marT="9525"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latin typeface="+mn-lt"/>
                        </a:rPr>
                        <a:t>Introduce 2 Gateway Academy programmes to pilot career pathways for specified hard to fill roles </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3391198535"/>
                  </a:ext>
                </a:extLst>
              </a:tr>
              <a:tr h="440471">
                <a:tc>
                  <a:txBody>
                    <a:bodyPr/>
                    <a:lstStyle/>
                    <a:p>
                      <a:pPr algn="l" fontAlgn="ctr"/>
                      <a:endParaRPr lang="en-GB" sz="1050" b="0" i="0" u="none" strike="noStrike" dirty="0">
                        <a:solidFill>
                          <a:schemeClr val="tx1"/>
                        </a:solidFill>
                        <a:effectLst/>
                        <a:latin typeface="+mn-lt"/>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100" b="1" i="0" u="none" strike="noStrike" dirty="0">
                          <a:solidFill>
                            <a:schemeClr val="tx1"/>
                          </a:solidFill>
                          <a:effectLst/>
                          <a:latin typeface="+mn-lt"/>
                        </a:rPr>
                        <a:t>Well Planned</a:t>
                      </a:r>
                      <a:endParaRPr lang="en-GB" sz="1100" b="0" i="0" u="none" strike="noStrike" dirty="0">
                        <a:solidFill>
                          <a:schemeClr val="tx1"/>
                        </a:solidFill>
                        <a:effectLst/>
                        <a:latin typeface="+mn-lt"/>
                      </a:endParaRPr>
                    </a:p>
                    <a:p>
                      <a:pPr algn="l" fontAlgn="ctr"/>
                      <a:r>
                        <a:rPr lang="en-GB" sz="1100" b="0" i="0" u="none" strike="noStrike" dirty="0">
                          <a:solidFill>
                            <a:schemeClr val="tx1"/>
                          </a:solidFill>
                          <a:effectLst/>
                          <a:latin typeface="+mn-lt"/>
                        </a:rPr>
                        <a:t>We will aim to have the right number of skilled staff working on the right things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latin typeface="+mn-lt"/>
                        </a:rPr>
                        <a:t>Work with our finance colleagues to ensure our funded establishment is on ESR and is accurate</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092011809"/>
                  </a:ext>
                </a:extLst>
              </a:tr>
              <a:tr h="337144">
                <a:tc rowSpan="2">
                  <a:txBody>
                    <a:bodyPr/>
                    <a:lstStyle/>
                    <a:p>
                      <a:pPr algn="l" fontAlgn="ctr"/>
                      <a:endParaRPr lang="en-GB" sz="1050" b="0" i="0" u="none" strike="noStrike" dirty="0">
                        <a:solidFill>
                          <a:schemeClr val="tx1"/>
                        </a:solidFill>
                        <a:effectLst/>
                        <a:latin typeface="+mn-lt"/>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fontAlgn="ctr"/>
                      <a:r>
                        <a:rPr lang="en-GB" sz="1100" b="1" i="0" u="none" strike="noStrike" dirty="0">
                          <a:solidFill>
                            <a:schemeClr val="tx1"/>
                          </a:solidFill>
                          <a:effectLst/>
                          <a:latin typeface="+mn-lt"/>
                        </a:rPr>
                        <a:t>Leaders that Live our Values </a:t>
                      </a:r>
                      <a:endParaRPr lang="en-GB" sz="1100" b="0" i="0" u="none" strike="noStrike" dirty="0">
                        <a:solidFill>
                          <a:schemeClr val="tx1"/>
                        </a:solidFill>
                        <a:effectLst/>
                        <a:latin typeface="+mn-lt"/>
                      </a:endParaRPr>
                    </a:p>
                    <a:p>
                      <a:pPr algn="l" fontAlgn="ctr"/>
                      <a:r>
                        <a:rPr lang="en-GB" sz="1100" b="0" i="0" u="none" strike="noStrike" dirty="0">
                          <a:solidFill>
                            <a:schemeClr val="tx1"/>
                          </a:solidFill>
                          <a:effectLst/>
                          <a:latin typeface="+mn-lt"/>
                        </a:rPr>
                        <a:t>We want all our people to role model collective and compassionate leadership</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latin typeface="+mn-lt"/>
                        </a:rPr>
                        <a:t>Review and refresh our current suite of leadership development for all levels of clinical and non-clinical leaders </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4165385808"/>
                  </a:ext>
                </a:extLst>
              </a:tr>
              <a:tr h="337144">
                <a:tc vMerge="1">
                  <a:txBody>
                    <a:bodyPr/>
                    <a:lstStyle/>
                    <a:p>
                      <a:endParaRPr lang="en-GB"/>
                    </a:p>
                  </a:txBody>
                  <a:tcPr/>
                </a:tc>
                <a:tc vMerge="1">
                  <a:txBody>
                    <a:bodyPr/>
                    <a:lstStyle/>
                    <a:p>
                      <a:pPr algn="l" fontAlgn="ctr"/>
                      <a:endParaRPr lang="en-GB" sz="1100" b="0" i="0" u="none" strike="noStrike">
                        <a:solidFill>
                          <a:srgbClr val="000000"/>
                        </a:solidFill>
                        <a:effectLst/>
                        <a:latin typeface="+mn-lt"/>
                      </a:endParaRPr>
                    </a:p>
                  </a:txBody>
                  <a:tcPr marL="9525" marR="9525" marT="9525"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latin typeface="+mn-lt"/>
                        </a:rPr>
                        <a:t>Review the Talent and Succession Planning Pilot (Tiers 1-3) and its implication for wider organisation cascade</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3592784934"/>
                  </a:ext>
                </a:extLst>
              </a:tr>
              <a:tr h="557104">
                <a:tc>
                  <a:txBody>
                    <a:bodyPr/>
                    <a:lstStyle/>
                    <a:p>
                      <a:pPr algn="l" fontAlgn="ctr"/>
                      <a:endParaRPr lang="en-GB" sz="1050" b="0" i="0" u="none" strike="noStrike" dirty="0">
                        <a:solidFill>
                          <a:schemeClr val="tx1"/>
                        </a:solidFill>
                        <a:effectLst/>
                        <a:latin typeface="+mn-lt"/>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100" b="1" i="0" u="none" strike="noStrike" dirty="0">
                          <a:solidFill>
                            <a:schemeClr val="tx1"/>
                          </a:solidFill>
                          <a:effectLst/>
                          <a:latin typeface="+mn-lt"/>
                        </a:rPr>
                        <a:t>Equality, Diversity &amp; Belonging (EDB)</a:t>
                      </a:r>
                      <a:r>
                        <a:rPr lang="en-GB" sz="1100" b="0" i="0" u="none" strike="noStrike" dirty="0">
                          <a:solidFill>
                            <a:schemeClr val="tx1"/>
                          </a:solidFill>
                          <a:effectLst/>
                          <a:latin typeface="+mn-lt"/>
                        </a:rPr>
                        <a:t> </a:t>
                      </a:r>
                    </a:p>
                    <a:p>
                      <a:pPr algn="l" fontAlgn="ctr"/>
                      <a:r>
                        <a:rPr lang="en-GB" sz="1100" b="0" i="0" u="none" strike="noStrike" dirty="0">
                          <a:solidFill>
                            <a:schemeClr val="tx1"/>
                          </a:solidFill>
                          <a:effectLst/>
                          <a:latin typeface="+mn-lt"/>
                        </a:rPr>
                        <a:t>We will strive to be diverse and inclusive, ensuring all voices are heard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latin typeface="+mn-lt"/>
                        </a:rPr>
                        <a:t>Develop the existing cultural conversations for all our staff, and expand to other staff groups, including identifying and supporting Cultural Ambassadors</a:t>
                      </a:r>
                    </a:p>
                  </a:txBody>
                  <a:tcPr marL="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alpha val="70000"/>
                      </a:srgbClr>
                    </a:solidFill>
                  </a:tcPr>
                </a:tc>
                <a:extLst>
                  <a:ext uri="{0D108BD9-81ED-4DB2-BD59-A6C34878D82A}">
                    <a16:rowId xmlns:a16="http://schemas.microsoft.com/office/drawing/2014/main" val="1452306917"/>
                  </a:ext>
                </a:extLst>
              </a:tr>
            </a:tbl>
          </a:graphicData>
        </a:graphic>
      </p:graphicFrame>
      <p:pic>
        <p:nvPicPr>
          <p:cNvPr id="6" name="Picture 5">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9128185" y="6347724"/>
            <a:ext cx="2743200" cy="365125"/>
          </a:xfrm>
        </p:spPr>
        <p:txBody>
          <a:bodyPr/>
          <a:lstStyle/>
          <a:p>
            <a:fld id="{2FC4BBEA-D2AF-4620-ADEB-12EADF4A9185}" type="slidenum">
              <a:rPr lang="en-GB" smtClean="0">
                <a:solidFill>
                  <a:schemeClr val="bg1">
                    <a:lumMod val="75000"/>
                  </a:schemeClr>
                </a:solidFill>
              </a:rPr>
              <a:t>51</a:t>
            </a:fld>
            <a:endParaRPr lang="en-GB" dirty="0">
              <a:solidFill>
                <a:schemeClr val="bg1">
                  <a:lumMod val="75000"/>
                </a:schemeClr>
              </a:solidFill>
            </a:endParaRPr>
          </a:p>
        </p:txBody>
      </p:sp>
    </p:spTree>
    <p:extLst>
      <p:ext uri="{BB962C8B-B14F-4D97-AF65-F5344CB8AC3E}">
        <p14:creationId xmlns:p14="http://schemas.microsoft.com/office/powerpoint/2010/main" val="39342078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C18F4-39FB-0230-6004-74F548E7A6D7}"/>
              </a:ext>
            </a:extLst>
          </p:cNvPr>
          <p:cNvSpPr txBox="1"/>
          <p:nvPr/>
        </p:nvSpPr>
        <p:spPr>
          <a:xfrm>
            <a:off x="248400" y="90000"/>
            <a:ext cx="113728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Digital Vision and Outcomes</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3" name="Rectangle 2">
            <a:extLst>
              <a:ext uri="{FF2B5EF4-FFF2-40B4-BE49-F238E27FC236}">
                <a16:creationId xmlns:a16="http://schemas.microsoft.com/office/drawing/2014/main" id="{B27AACB0-30E6-A6D9-E639-18FBECCDC8C3}"/>
              </a:ext>
            </a:extLst>
          </p:cNvPr>
          <p:cNvSpPr/>
          <p:nvPr/>
        </p:nvSpPr>
        <p:spPr>
          <a:xfrm>
            <a:off x="248400" y="670495"/>
            <a:ext cx="11736419" cy="461665"/>
          </a:xfrm>
          <a:prstGeom prst="rect">
            <a:avLst/>
          </a:prstGeom>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mn-cs"/>
              </a:rPr>
              <a:t>Digital continues to be a key enabler for transformation in Swansea Bay which has been demonstrated by the investment in the award-winning local development of our flow solution Signal and the continued roll out of E-prescribing as the pathfinder for Wales. SBUHB will have produced a 10-year Digital Strategy including a 3-year delivery plan.  </a:t>
            </a:r>
          </a:p>
        </p:txBody>
      </p:sp>
      <p:sp>
        <p:nvSpPr>
          <p:cNvPr id="8" name="TextBox 7">
            <a:extLst>
              <a:ext uri="{FF2B5EF4-FFF2-40B4-BE49-F238E27FC236}">
                <a16:creationId xmlns:a16="http://schemas.microsoft.com/office/drawing/2014/main" id="{791CB1D8-96D5-4D05-B348-FCF12FFB0A6A}"/>
              </a:ext>
            </a:extLst>
          </p:cNvPr>
          <p:cNvSpPr txBox="1"/>
          <p:nvPr/>
        </p:nvSpPr>
        <p:spPr>
          <a:xfrm>
            <a:off x="6285655" y="1208571"/>
            <a:ext cx="5330678" cy="519629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Outcomes</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Self-management and a reduction in unnecessary contacts whilst maintaining high levels of Health and Wellbeing</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Increase in patient satisfaction and timelines of access to services and support</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Improved utilisation of digital resources (NHS and non-NHS) </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Increased use of data and modelling in design of patient services </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Increase in proactive rather than reactive decision-making </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Reduction in use of paper and increase in electronic data capture</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Clinicians have access to information and decision aids at the right time at point of care </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Clinicians are supported in diagnosis assessments through automated processes releasing time to care </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Improved quality and safety of care provision</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Increased efficiency, releasing more time to care</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Improved efficiency and effectiveness of business processes</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Greater collaboration across teams</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Improved recruitment and retention of digital workforce</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Improved user satisfaction levels</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Increased adoption of digital technologies</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High availability and speed of Digital Services </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Increase in collaborative working and shared pathways to support citizens and increased collaboration and sharing Third Sector</a:t>
            </a:r>
          </a:p>
          <a:p>
            <a:pPr marL="285750" marR="0" lvl="0" indent="-2857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Strengthen ‘Once for Wales’ digital arrangements</a:t>
            </a:r>
          </a:p>
        </p:txBody>
      </p:sp>
      <p:sp>
        <p:nvSpPr>
          <p:cNvPr id="11" name="Slide Number Placeholder 3">
            <a:extLst>
              <a:ext uri="{FF2B5EF4-FFF2-40B4-BE49-F238E27FC236}">
                <a16:creationId xmlns:a16="http://schemas.microsoft.com/office/drawing/2014/main" id="{253F8A94-1E60-7179-B2A3-93CDF2FD265D}"/>
              </a:ext>
            </a:extLst>
          </p:cNvPr>
          <p:cNvSpPr>
            <a:spLocks noGrp="1"/>
          </p:cNvSpPr>
          <p:nvPr>
            <p:ph type="sldNum" sz="quarter" idx="12"/>
          </p:nvPr>
        </p:nvSpPr>
        <p:spPr>
          <a:xfrm>
            <a:off x="9114181" y="6365827"/>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11E8E7-9785-4DD0-A4C3-365E263951EF}" type="slidenum">
              <a:rPr kumimoji="0" lang="en-GB" sz="1200" b="0" i="0" u="none" strike="noStrike" kern="1200" cap="none" spc="0" normalizeH="0" baseline="0" noProof="0" smtClean="0">
                <a:ln>
                  <a:noFill/>
                </a:ln>
                <a:solidFill>
                  <a:schemeClr val="bg1">
                    <a:lumMod val="75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200" b="0" i="0" u="none" strike="noStrike" kern="1200" cap="none" spc="0" normalizeH="0" baseline="0" noProof="0" dirty="0">
              <a:ln>
                <a:noFill/>
              </a:ln>
              <a:solidFill>
                <a:schemeClr val="bg1">
                  <a:lumMod val="75000"/>
                </a:schemeClr>
              </a:solidFill>
              <a:effectLst/>
              <a:uLnTx/>
              <a:uFillTx/>
              <a:latin typeface="Calibri" panose="020F0502020204030204"/>
              <a:ea typeface="+mn-ea"/>
              <a:cs typeface="+mn-cs"/>
            </a:endParaRPr>
          </a:p>
        </p:txBody>
      </p:sp>
      <p:pic>
        <p:nvPicPr>
          <p:cNvPr id="25" name="Picture 2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grpSp>
        <p:nvGrpSpPr>
          <p:cNvPr id="26" name="Group 25"/>
          <p:cNvGrpSpPr/>
          <p:nvPr/>
        </p:nvGrpSpPr>
        <p:grpSpPr>
          <a:xfrm>
            <a:off x="241069" y="1223810"/>
            <a:ext cx="6025590" cy="5315102"/>
            <a:chOff x="5864992" y="1338542"/>
            <a:chExt cx="6025590" cy="5315102"/>
          </a:xfrm>
        </p:grpSpPr>
        <p:grpSp>
          <p:nvGrpSpPr>
            <p:cNvPr id="27" name="Group 26"/>
            <p:cNvGrpSpPr/>
            <p:nvPr/>
          </p:nvGrpSpPr>
          <p:grpSpPr>
            <a:xfrm>
              <a:off x="8055839" y="1338542"/>
              <a:ext cx="3790093" cy="5315102"/>
              <a:chOff x="8055839" y="1338542"/>
              <a:chExt cx="3790093" cy="5315102"/>
            </a:xfrm>
          </p:grpSpPr>
          <p:sp>
            <p:nvSpPr>
              <p:cNvPr id="49" name="Rectangle 48"/>
              <p:cNvSpPr/>
              <p:nvPr/>
            </p:nvSpPr>
            <p:spPr>
              <a:xfrm>
                <a:off x="8055839" y="5861644"/>
                <a:ext cx="3790093" cy="792000"/>
              </a:xfrm>
              <a:prstGeom prst="rect">
                <a:avLst/>
              </a:prstGeom>
              <a:solidFill>
                <a:srgbClr val="FFDA5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Rectangle 49"/>
              <p:cNvSpPr/>
              <p:nvPr/>
            </p:nvSpPr>
            <p:spPr>
              <a:xfrm>
                <a:off x="8055839" y="1338542"/>
                <a:ext cx="3790093" cy="792000"/>
              </a:xfrm>
              <a:prstGeom prst="rect">
                <a:avLst/>
              </a:prstGeom>
              <a:solidFill>
                <a:srgbClr val="67769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Rectangle 50"/>
              <p:cNvSpPr/>
              <p:nvPr/>
            </p:nvSpPr>
            <p:spPr>
              <a:xfrm>
                <a:off x="8055839" y="2241413"/>
                <a:ext cx="3790093" cy="792000"/>
              </a:xfrm>
              <a:prstGeom prst="rect">
                <a:avLst/>
              </a:prstGeom>
              <a:solidFill>
                <a:srgbClr val="07C16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Rectangle 51"/>
              <p:cNvSpPr/>
              <p:nvPr/>
            </p:nvSpPr>
            <p:spPr>
              <a:xfrm>
                <a:off x="8055839" y="3155836"/>
                <a:ext cx="3790093" cy="792000"/>
              </a:xfrm>
              <a:prstGeom prst="rect">
                <a:avLst/>
              </a:prstGeom>
              <a:solidFill>
                <a:srgbClr val="80B3E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3" name="Rectangle 52"/>
              <p:cNvSpPr/>
              <p:nvPr/>
            </p:nvSpPr>
            <p:spPr>
              <a:xfrm>
                <a:off x="8055839" y="4058353"/>
                <a:ext cx="3790093" cy="792000"/>
              </a:xfrm>
              <a:prstGeom prst="rect">
                <a:avLst/>
              </a:prstGeom>
              <a:solidFill>
                <a:srgbClr val="B87A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Rectangle 53"/>
              <p:cNvSpPr/>
              <p:nvPr/>
            </p:nvSpPr>
            <p:spPr>
              <a:xfrm>
                <a:off x="8055839" y="4948410"/>
                <a:ext cx="3790093" cy="792000"/>
              </a:xfrm>
              <a:prstGeom prst="rect">
                <a:avLst/>
              </a:prstGeom>
              <a:solidFill>
                <a:srgbClr val="DC575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8" name="Group 27"/>
            <p:cNvGrpSpPr/>
            <p:nvPr/>
          </p:nvGrpSpPr>
          <p:grpSpPr>
            <a:xfrm>
              <a:off x="5913664" y="1338542"/>
              <a:ext cx="2511906" cy="5307705"/>
              <a:chOff x="5913664" y="1338542"/>
              <a:chExt cx="2511906" cy="5307705"/>
            </a:xfrm>
          </p:grpSpPr>
          <p:sp>
            <p:nvSpPr>
              <p:cNvPr id="42" name="Freeform 41"/>
              <p:cNvSpPr/>
              <p:nvPr/>
            </p:nvSpPr>
            <p:spPr>
              <a:xfrm rot="16200000">
                <a:off x="4331249" y="3076939"/>
                <a:ext cx="4996162" cy="1831332"/>
              </a:xfrm>
              <a:custGeom>
                <a:avLst/>
                <a:gdLst>
                  <a:gd name="connsiteX0" fmla="*/ 4996162 w 4996162"/>
                  <a:gd name="connsiteY0" fmla="*/ 0 h 1831332"/>
                  <a:gd name="connsiteX1" fmla="*/ 4911777 w 4996162"/>
                  <a:gd name="connsiteY1" fmla="*/ 230826 h 1831332"/>
                  <a:gd name="connsiteX2" fmla="*/ 2502514 w 4996162"/>
                  <a:gd name="connsiteY2" fmla="*/ 1831329 h 1831332"/>
                  <a:gd name="connsiteX3" fmla="*/ 88102 w 4996162"/>
                  <a:gd name="connsiteY3" fmla="*/ 238604 h 1831332"/>
                  <a:gd name="connsiteX4" fmla="*/ 0 w 4996162"/>
                  <a:gd name="connsiteY4" fmla="*/ 0 h 1831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6162" h="1831332">
                    <a:moveTo>
                      <a:pt x="4996162" y="0"/>
                    </a:moveTo>
                    <a:lnTo>
                      <a:pt x="4911777" y="230826"/>
                    </a:lnTo>
                    <a:cubicBezTo>
                      <a:pt x="4515012" y="1169996"/>
                      <a:pt x="3586043" y="1829582"/>
                      <a:pt x="2502514" y="1831329"/>
                    </a:cubicBezTo>
                    <a:cubicBezTo>
                      <a:pt x="1418984" y="1833076"/>
                      <a:pt x="487893" y="1176490"/>
                      <a:pt x="88102" y="238604"/>
                    </a:cubicBezTo>
                    <a:lnTo>
                      <a:pt x="0" y="0"/>
                    </a:lnTo>
                    <a:close/>
                  </a:path>
                </a:pathLst>
              </a:cu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Freeform 42"/>
              <p:cNvSpPr/>
              <p:nvPr/>
            </p:nvSpPr>
            <p:spPr>
              <a:xfrm>
                <a:off x="5958542" y="5854247"/>
                <a:ext cx="2467028" cy="792000"/>
              </a:xfrm>
              <a:custGeom>
                <a:avLst/>
                <a:gdLst>
                  <a:gd name="connsiteX0" fmla="*/ 1228964 w 2414841"/>
                  <a:gd name="connsiteY0" fmla="*/ 0 h 792000"/>
                  <a:gd name="connsiteX1" fmla="*/ 2211859 w 2414841"/>
                  <a:gd name="connsiteY1" fmla="*/ 0 h 792000"/>
                  <a:gd name="connsiteX2" fmla="*/ 2414841 w 2414841"/>
                  <a:gd name="connsiteY2" fmla="*/ 396000 h 792000"/>
                  <a:gd name="connsiteX3" fmla="*/ 2211859 w 2414841"/>
                  <a:gd name="connsiteY3" fmla="*/ 792000 h 792000"/>
                  <a:gd name="connsiteX4" fmla="*/ 0 w 2414841"/>
                  <a:gd name="connsiteY4" fmla="*/ 792000 h 792000"/>
                  <a:gd name="connsiteX5" fmla="*/ 250035 w 2414841"/>
                  <a:gd name="connsiteY5" fmla="*/ 700486 h 792000"/>
                  <a:gd name="connsiteX6" fmla="*/ 1133968 w 2414841"/>
                  <a:gd name="connsiteY6" fmla="*/ 104522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4841" h="792000">
                    <a:moveTo>
                      <a:pt x="1228964" y="0"/>
                    </a:moveTo>
                    <a:lnTo>
                      <a:pt x="2211859" y="0"/>
                    </a:lnTo>
                    <a:lnTo>
                      <a:pt x="2414841" y="396000"/>
                    </a:lnTo>
                    <a:lnTo>
                      <a:pt x="2211859" y="792000"/>
                    </a:lnTo>
                    <a:lnTo>
                      <a:pt x="0" y="792000"/>
                    </a:lnTo>
                    <a:lnTo>
                      <a:pt x="250035" y="700486"/>
                    </a:lnTo>
                    <a:cubicBezTo>
                      <a:pt x="582734" y="559766"/>
                      <a:pt x="882348" y="356142"/>
                      <a:pt x="1133968" y="104522"/>
                    </a:cubicBezTo>
                    <a:close/>
                  </a:path>
                </a:pathLst>
              </a:cu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Freeform 43"/>
              <p:cNvSpPr/>
              <p:nvPr/>
            </p:nvSpPr>
            <p:spPr>
              <a:xfrm>
                <a:off x="5958545" y="1338542"/>
                <a:ext cx="2443517" cy="792000"/>
              </a:xfrm>
              <a:custGeom>
                <a:avLst/>
                <a:gdLst>
                  <a:gd name="connsiteX0" fmla="*/ 0 w 2391827"/>
                  <a:gd name="connsiteY0" fmla="*/ 0 h 792000"/>
                  <a:gd name="connsiteX1" fmla="*/ 2188845 w 2391827"/>
                  <a:gd name="connsiteY1" fmla="*/ 0 h 792000"/>
                  <a:gd name="connsiteX2" fmla="*/ 2391827 w 2391827"/>
                  <a:gd name="connsiteY2" fmla="*/ 396000 h 792000"/>
                  <a:gd name="connsiteX3" fmla="*/ 2188845 w 2391827"/>
                  <a:gd name="connsiteY3" fmla="*/ 792000 h 792000"/>
                  <a:gd name="connsiteX4" fmla="*/ 1228962 w 2391827"/>
                  <a:gd name="connsiteY4" fmla="*/ 792000 h 792000"/>
                  <a:gd name="connsiteX5" fmla="*/ 1133965 w 2391827"/>
                  <a:gd name="connsiteY5" fmla="*/ 687477 h 792000"/>
                  <a:gd name="connsiteX6" fmla="*/ 250032 w 2391827"/>
                  <a:gd name="connsiteY6" fmla="*/ 9151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827" h="792000">
                    <a:moveTo>
                      <a:pt x="0" y="0"/>
                    </a:moveTo>
                    <a:lnTo>
                      <a:pt x="2188845" y="0"/>
                    </a:lnTo>
                    <a:lnTo>
                      <a:pt x="2391827" y="396000"/>
                    </a:lnTo>
                    <a:lnTo>
                      <a:pt x="2188845" y="792000"/>
                    </a:lnTo>
                    <a:lnTo>
                      <a:pt x="1228962" y="792000"/>
                    </a:lnTo>
                    <a:lnTo>
                      <a:pt x="1133965" y="687477"/>
                    </a:lnTo>
                    <a:cubicBezTo>
                      <a:pt x="882345" y="435858"/>
                      <a:pt x="582731" y="232233"/>
                      <a:pt x="250032" y="91513"/>
                    </a:cubicBezTo>
                    <a:close/>
                  </a:path>
                </a:pathLst>
              </a:cu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Freeform 44"/>
              <p:cNvSpPr/>
              <p:nvPr/>
            </p:nvSpPr>
            <p:spPr>
              <a:xfrm>
                <a:off x="7774437" y="3144824"/>
                <a:ext cx="588381" cy="792000"/>
              </a:xfrm>
              <a:custGeom>
                <a:avLst/>
                <a:gdLst>
                  <a:gd name="connsiteX0" fmla="*/ 0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129765 w 575934"/>
                  <a:gd name="connsiteY4" fmla="*/ 792000 h 792000"/>
                  <a:gd name="connsiteX5" fmla="*/ 118214 w 575934"/>
                  <a:gd name="connsiteY5" fmla="*/ 563242 h 792000"/>
                  <a:gd name="connsiteX6" fmla="*/ 7549 w 575934"/>
                  <a:gd name="connsiteY6" fmla="*/ 20623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0" y="0"/>
                    </a:moveTo>
                    <a:lnTo>
                      <a:pt x="372952" y="0"/>
                    </a:lnTo>
                    <a:lnTo>
                      <a:pt x="575934" y="396000"/>
                    </a:lnTo>
                    <a:lnTo>
                      <a:pt x="372952" y="792000"/>
                    </a:lnTo>
                    <a:lnTo>
                      <a:pt x="129765" y="792000"/>
                    </a:lnTo>
                    <a:lnTo>
                      <a:pt x="118214" y="563242"/>
                    </a:lnTo>
                    <a:cubicBezTo>
                      <a:pt x="99226" y="376272"/>
                      <a:pt x="61716" y="194778"/>
                      <a:pt x="7549" y="20623"/>
                    </a:cubicBezTo>
                    <a:close/>
                  </a:path>
                </a:pathLst>
              </a:cu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Freeform 45"/>
              <p:cNvSpPr/>
              <p:nvPr/>
            </p:nvSpPr>
            <p:spPr>
              <a:xfrm>
                <a:off x="7774437" y="4047965"/>
                <a:ext cx="588381" cy="792000"/>
              </a:xfrm>
              <a:custGeom>
                <a:avLst/>
                <a:gdLst>
                  <a:gd name="connsiteX0" fmla="*/ 129765 w 575934"/>
                  <a:gd name="connsiteY0" fmla="*/ 0 h 792000"/>
                  <a:gd name="connsiteX1" fmla="*/ 372952 w 575934"/>
                  <a:gd name="connsiteY1" fmla="*/ 0 h 792000"/>
                  <a:gd name="connsiteX2" fmla="*/ 575934 w 575934"/>
                  <a:gd name="connsiteY2" fmla="*/ 396000 h 792000"/>
                  <a:gd name="connsiteX3" fmla="*/ 372952 w 575934"/>
                  <a:gd name="connsiteY3" fmla="*/ 792000 h 792000"/>
                  <a:gd name="connsiteX4" fmla="*/ 0 w 575934"/>
                  <a:gd name="connsiteY4" fmla="*/ 792000 h 792000"/>
                  <a:gd name="connsiteX5" fmla="*/ 7549 w 575934"/>
                  <a:gd name="connsiteY5" fmla="*/ 771376 h 792000"/>
                  <a:gd name="connsiteX6" fmla="*/ 118214 w 575934"/>
                  <a:gd name="connsiteY6" fmla="*/ 228757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34" h="792000">
                    <a:moveTo>
                      <a:pt x="129765" y="0"/>
                    </a:moveTo>
                    <a:lnTo>
                      <a:pt x="372952" y="0"/>
                    </a:lnTo>
                    <a:lnTo>
                      <a:pt x="575934" y="396000"/>
                    </a:lnTo>
                    <a:lnTo>
                      <a:pt x="372952" y="792000"/>
                    </a:lnTo>
                    <a:lnTo>
                      <a:pt x="0" y="792000"/>
                    </a:lnTo>
                    <a:lnTo>
                      <a:pt x="7549" y="771376"/>
                    </a:lnTo>
                    <a:cubicBezTo>
                      <a:pt x="61716" y="597221"/>
                      <a:pt x="99226" y="415727"/>
                      <a:pt x="118214" y="228757"/>
                    </a:cubicBezTo>
                    <a:close/>
                  </a:path>
                </a:pathLst>
              </a:cu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Freeform 46"/>
              <p:cNvSpPr/>
              <p:nvPr/>
            </p:nvSpPr>
            <p:spPr>
              <a:xfrm>
                <a:off x="7285589" y="4951106"/>
                <a:ext cx="1087794" cy="792000"/>
              </a:xfrm>
              <a:custGeom>
                <a:avLst/>
                <a:gdLst>
                  <a:gd name="connsiteX0" fmla="*/ 448171 w 1064783"/>
                  <a:gd name="connsiteY0" fmla="*/ 0 h 792000"/>
                  <a:gd name="connsiteX1" fmla="*/ 861801 w 1064783"/>
                  <a:gd name="connsiteY1" fmla="*/ 0 h 792000"/>
                  <a:gd name="connsiteX2" fmla="*/ 1064783 w 1064783"/>
                  <a:gd name="connsiteY2" fmla="*/ 396000 h 792000"/>
                  <a:gd name="connsiteX3" fmla="*/ 861801 w 1064783"/>
                  <a:gd name="connsiteY3" fmla="*/ 792000 h 792000"/>
                  <a:gd name="connsiteX4" fmla="*/ 0 w 1064783"/>
                  <a:gd name="connsiteY4" fmla="*/ 792000 h 792000"/>
                  <a:gd name="connsiteX5" fmla="*/ 146491 w 1064783"/>
                  <a:gd name="connsiteY5" fmla="*/ 596101 h 792000"/>
                  <a:gd name="connsiteX6" fmla="*/ 402885 w 1064783"/>
                  <a:gd name="connsiteY6" fmla="*/ 123730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3" h="792000">
                    <a:moveTo>
                      <a:pt x="448171" y="0"/>
                    </a:moveTo>
                    <a:lnTo>
                      <a:pt x="861801" y="0"/>
                    </a:lnTo>
                    <a:lnTo>
                      <a:pt x="1064783" y="396000"/>
                    </a:lnTo>
                    <a:lnTo>
                      <a:pt x="861801" y="792000"/>
                    </a:lnTo>
                    <a:lnTo>
                      <a:pt x="0" y="792000"/>
                    </a:lnTo>
                    <a:lnTo>
                      <a:pt x="146491" y="596101"/>
                    </a:lnTo>
                    <a:cubicBezTo>
                      <a:pt x="246439" y="448158"/>
                      <a:pt x="332525" y="290079"/>
                      <a:pt x="402885" y="123730"/>
                    </a:cubicBezTo>
                    <a:close/>
                  </a:path>
                </a:pathLst>
              </a:cu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Freeform 47"/>
              <p:cNvSpPr/>
              <p:nvPr/>
            </p:nvSpPr>
            <p:spPr>
              <a:xfrm>
                <a:off x="7285589" y="2241683"/>
                <a:ext cx="1087793" cy="792000"/>
              </a:xfrm>
              <a:custGeom>
                <a:avLst/>
                <a:gdLst>
                  <a:gd name="connsiteX0" fmla="*/ 0 w 1064782"/>
                  <a:gd name="connsiteY0" fmla="*/ 0 h 792000"/>
                  <a:gd name="connsiteX1" fmla="*/ 861800 w 1064782"/>
                  <a:gd name="connsiteY1" fmla="*/ 0 h 792000"/>
                  <a:gd name="connsiteX2" fmla="*/ 1064782 w 1064782"/>
                  <a:gd name="connsiteY2" fmla="*/ 396000 h 792000"/>
                  <a:gd name="connsiteX3" fmla="*/ 861800 w 1064782"/>
                  <a:gd name="connsiteY3" fmla="*/ 792000 h 792000"/>
                  <a:gd name="connsiteX4" fmla="*/ 448170 w 1064782"/>
                  <a:gd name="connsiteY4" fmla="*/ 792000 h 792000"/>
                  <a:gd name="connsiteX5" fmla="*/ 402884 w 1064782"/>
                  <a:gd name="connsiteY5" fmla="*/ 668270 h 792000"/>
                  <a:gd name="connsiteX6" fmla="*/ 146490 w 1064782"/>
                  <a:gd name="connsiteY6" fmla="*/ 195898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4782" h="792000">
                    <a:moveTo>
                      <a:pt x="0" y="0"/>
                    </a:moveTo>
                    <a:lnTo>
                      <a:pt x="861800" y="0"/>
                    </a:lnTo>
                    <a:lnTo>
                      <a:pt x="1064782" y="396000"/>
                    </a:lnTo>
                    <a:lnTo>
                      <a:pt x="861800" y="792000"/>
                    </a:lnTo>
                    <a:lnTo>
                      <a:pt x="448170" y="792000"/>
                    </a:lnTo>
                    <a:lnTo>
                      <a:pt x="402884" y="668270"/>
                    </a:lnTo>
                    <a:cubicBezTo>
                      <a:pt x="332524" y="501920"/>
                      <a:pt x="246438" y="343842"/>
                      <a:pt x="146490" y="195898"/>
                    </a:cubicBezTo>
                    <a:close/>
                  </a:path>
                </a:pathLst>
              </a:cu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9" name="Rectangle 28"/>
            <p:cNvSpPr/>
            <p:nvPr/>
          </p:nvSpPr>
          <p:spPr>
            <a:xfrm>
              <a:off x="7016833" y="6143534"/>
              <a:ext cx="1410964"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PERSON CENTERED</a:t>
              </a:r>
            </a:p>
          </p:txBody>
        </p:sp>
        <p:sp>
          <p:nvSpPr>
            <p:cNvPr id="30" name="Rectangle 29"/>
            <p:cNvSpPr/>
            <p:nvPr/>
          </p:nvSpPr>
          <p:spPr>
            <a:xfrm>
              <a:off x="7879413" y="3432660"/>
              <a:ext cx="495649"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SAFE</a:t>
              </a:r>
            </a:p>
          </p:txBody>
        </p:sp>
        <p:sp>
          <p:nvSpPr>
            <p:cNvPr id="31" name="Rectangle 30"/>
            <p:cNvSpPr/>
            <p:nvPr/>
          </p:nvSpPr>
          <p:spPr>
            <a:xfrm>
              <a:off x="8290257" y="3363410"/>
              <a:ext cx="3517200" cy="397032"/>
            </a:xfrm>
            <a:prstGeom prst="rect">
              <a:avLst/>
            </a:prstGeom>
          </p:spPr>
          <p:txBody>
            <a:bodyPr wrap="square">
              <a:spAutoFit/>
            </a:bodyPr>
            <a:lstStyle/>
            <a:p>
              <a:pPr marL="0" marR="0" lvl="0" indent="0" algn="just" defTabSz="1644650" rtl="0" eaLnBrk="1" fontAlgn="auto" latinLnBrk="0" hangingPunct="1">
                <a:lnSpc>
                  <a:spcPct val="90000"/>
                </a:lnSpc>
                <a:spcBef>
                  <a:spcPct val="0"/>
                </a:spcBef>
                <a:spcAft>
                  <a:spcPct val="3500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Calibri" panose="020F0502020204030204"/>
                  <a:ea typeface="+mn-ea"/>
                  <a:cs typeface="Arial" panose="020B0604020202020204" pitchFamily="34" charset="0"/>
                </a:rPr>
                <a:t>Professionals can access a shared digital health record to support care </a:t>
              </a:r>
            </a:p>
          </p:txBody>
        </p:sp>
        <p:sp>
          <p:nvSpPr>
            <p:cNvPr id="32" name="Rectangle 31"/>
            <p:cNvSpPr/>
            <p:nvPr/>
          </p:nvSpPr>
          <p:spPr>
            <a:xfrm>
              <a:off x="7786920" y="4339214"/>
              <a:ext cx="659155"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Arial" panose="020B0604020202020204" pitchFamily="34" charset="0"/>
                </a:rPr>
                <a:t>TIMELY</a:t>
              </a:r>
            </a:p>
          </p:txBody>
        </p:sp>
        <p:sp>
          <p:nvSpPr>
            <p:cNvPr id="33" name="Rectangle 32"/>
            <p:cNvSpPr/>
            <p:nvPr/>
          </p:nvSpPr>
          <p:spPr>
            <a:xfrm>
              <a:off x="8290257" y="4270474"/>
              <a:ext cx="3517200" cy="397032"/>
            </a:xfrm>
            <a:prstGeom prst="rect">
              <a:avLst/>
            </a:prstGeom>
          </p:spPr>
          <p:txBody>
            <a:bodyPr wrap="square">
              <a:spAutoFit/>
            </a:bodyPr>
            <a:lstStyle/>
            <a:p>
              <a:pPr marL="0" marR="0" lvl="0" indent="0" algn="just" defTabSz="1644650" rtl="0" eaLnBrk="1" fontAlgn="auto" latinLnBrk="0" hangingPunct="1">
                <a:lnSpc>
                  <a:spcPct val="90000"/>
                </a:lnSpc>
                <a:spcBef>
                  <a:spcPct val="0"/>
                </a:spcBef>
                <a:spcAft>
                  <a:spcPct val="3500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Calibri" panose="020F0502020204030204"/>
                  <a:ea typeface="+mn-ea"/>
                  <a:cs typeface="Arial" panose="020B0604020202020204" pitchFamily="34" charset="0"/>
                </a:rPr>
                <a:t>Quick and highly resilient digital services, based on the right digital tools and resources</a:t>
              </a:r>
            </a:p>
          </p:txBody>
        </p:sp>
        <p:sp>
          <p:nvSpPr>
            <p:cNvPr id="34" name="Rectangle 33"/>
            <p:cNvSpPr/>
            <p:nvPr/>
          </p:nvSpPr>
          <p:spPr>
            <a:xfrm>
              <a:off x="7547509" y="5243066"/>
              <a:ext cx="843500"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EFFECTIVE</a:t>
              </a:r>
            </a:p>
          </p:txBody>
        </p:sp>
        <p:sp>
          <p:nvSpPr>
            <p:cNvPr id="35" name="Rectangle 34"/>
            <p:cNvSpPr/>
            <p:nvPr/>
          </p:nvSpPr>
          <p:spPr>
            <a:xfrm>
              <a:off x="8342245" y="5112785"/>
              <a:ext cx="3517200" cy="397032"/>
            </a:xfrm>
            <a:prstGeom prst="rect">
              <a:avLst/>
            </a:prstGeom>
          </p:spPr>
          <p:txBody>
            <a:bodyPr wrap="square">
              <a:spAutoFit/>
            </a:bodyPr>
            <a:lstStyle/>
            <a:p>
              <a:pPr marL="0" marR="0" lvl="0" indent="0" algn="just" defTabSz="1644650" rtl="0" eaLnBrk="1" fontAlgn="auto" latinLnBrk="0" hangingPunct="1">
                <a:lnSpc>
                  <a:spcPct val="90000"/>
                </a:lnSpc>
                <a:spcBef>
                  <a:spcPct val="0"/>
                </a:spcBef>
                <a:spcAft>
                  <a:spcPct val="3500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Calibri" panose="020F0502020204030204"/>
                  <a:ea typeface="+mn-ea"/>
                  <a:cs typeface="Arial" panose="020B0604020202020204" pitchFamily="34" charset="0"/>
                </a:rPr>
                <a:t>People have the right skills to support them to be highly effective in their roles</a:t>
              </a:r>
              <a:endParaRPr kumimoji="0" lang="en-US" sz="1100" b="1" i="0" u="none" strike="noStrike" kern="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6" name="Rectangle 35"/>
            <p:cNvSpPr/>
            <p:nvPr/>
          </p:nvSpPr>
          <p:spPr>
            <a:xfrm>
              <a:off x="7595090" y="2537721"/>
              <a:ext cx="819455"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EFFICIENT</a:t>
              </a:r>
            </a:p>
          </p:txBody>
        </p:sp>
        <p:sp>
          <p:nvSpPr>
            <p:cNvPr id="37" name="Rectangle 36"/>
            <p:cNvSpPr/>
            <p:nvPr/>
          </p:nvSpPr>
          <p:spPr>
            <a:xfrm>
              <a:off x="8342245" y="2515072"/>
              <a:ext cx="3517200" cy="397032"/>
            </a:xfrm>
            <a:prstGeom prst="rect">
              <a:avLst/>
            </a:prstGeom>
          </p:spPr>
          <p:txBody>
            <a:bodyPr wrap="square">
              <a:spAutoFit/>
            </a:bodyPr>
            <a:lstStyle/>
            <a:p>
              <a:pPr marL="0" marR="0" lvl="0" indent="0" algn="just" defTabSz="1644650" rtl="0" eaLnBrk="1" fontAlgn="auto" latinLnBrk="0" hangingPunct="1">
                <a:lnSpc>
                  <a:spcPct val="90000"/>
                </a:lnSpc>
                <a:spcBef>
                  <a:spcPct val="0"/>
                </a:spcBef>
                <a:spcAft>
                  <a:spcPct val="3500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Regional approach to efficient and effective Health &amp; Social Care Services</a:t>
              </a:r>
            </a:p>
          </p:txBody>
        </p:sp>
        <p:sp>
          <p:nvSpPr>
            <p:cNvPr id="38" name="Rectangle 37"/>
            <p:cNvSpPr/>
            <p:nvPr/>
          </p:nvSpPr>
          <p:spPr>
            <a:xfrm>
              <a:off x="7522760" y="1604173"/>
              <a:ext cx="906017" cy="258532"/>
            </a:xfrm>
            <a:prstGeom prst="rect">
              <a:avLst/>
            </a:prstGeom>
          </p:spPr>
          <p:txBody>
            <a:bodyPr wrap="none">
              <a:spAutoFit/>
            </a:bodyPr>
            <a:lstStyle/>
            <a:p>
              <a:pPr marL="0" marR="0" lvl="0" indent="0" algn="r" defTabSz="1644650" rtl="0"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Arial" panose="020B0604020202020204" pitchFamily="34" charset="0"/>
                </a:rPr>
                <a:t>EQUITABLE</a:t>
              </a:r>
            </a:p>
          </p:txBody>
        </p:sp>
        <p:sp>
          <p:nvSpPr>
            <p:cNvPr id="39" name="Rectangle 38"/>
            <p:cNvSpPr/>
            <p:nvPr/>
          </p:nvSpPr>
          <p:spPr>
            <a:xfrm>
              <a:off x="8227745" y="1610752"/>
              <a:ext cx="3517200" cy="244682"/>
            </a:xfrm>
            <a:prstGeom prst="rect">
              <a:avLst/>
            </a:prstGeom>
          </p:spPr>
          <p:txBody>
            <a:bodyPr wrap="square">
              <a:spAutoFit/>
            </a:bodyPr>
            <a:lstStyle/>
            <a:p>
              <a:pPr marL="0" marR="0" lvl="0" indent="0" algn="ctr" defTabSz="1644650" rtl="0" eaLnBrk="1" fontAlgn="auto" latinLnBrk="0" hangingPunct="1">
                <a:lnSpc>
                  <a:spcPct val="90000"/>
                </a:lnSpc>
                <a:spcBef>
                  <a:spcPct val="0"/>
                </a:spcBef>
                <a:spcAft>
                  <a:spcPct val="3500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Calibri" panose="020F0502020204030204"/>
                  <a:ea typeface="+mn-ea"/>
                  <a:cs typeface="Arial" panose="020B0604020202020204" pitchFamily="34" charset="0"/>
                </a:rPr>
                <a:t>Population Health Intelligence shaping service design </a:t>
              </a:r>
            </a:p>
          </p:txBody>
        </p:sp>
        <p:sp>
          <p:nvSpPr>
            <p:cNvPr id="40" name="Rectangle 39"/>
            <p:cNvSpPr/>
            <p:nvPr/>
          </p:nvSpPr>
          <p:spPr>
            <a:xfrm>
              <a:off x="5864992" y="3534428"/>
              <a:ext cx="1875681"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Black" panose="020B0A04020102020204" pitchFamily="34" charset="0"/>
                  <a:ea typeface="+mn-ea"/>
                  <a:cs typeface="+mn-cs"/>
                </a:rPr>
                <a:t>Digital</a:t>
              </a:r>
            </a:p>
          </p:txBody>
        </p:sp>
        <p:sp>
          <p:nvSpPr>
            <p:cNvPr id="41" name="Rectangle 40"/>
            <p:cNvSpPr/>
            <p:nvPr/>
          </p:nvSpPr>
          <p:spPr>
            <a:xfrm>
              <a:off x="8373382" y="6134533"/>
              <a:ext cx="3517200" cy="397032"/>
            </a:xfrm>
            <a:prstGeom prst="rect">
              <a:avLst/>
            </a:prstGeom>
          </p:spPr>
          <p:txBody>
            <a:bodyPr wrap="square">
              <a:spAutoFit/>
            </a:bodyPr>
            <a:lstStyle/>
            <a:p>
              <a:pPr marL="0" marR="0" lvl="0" indent="0" algn="just" defTabSz="1644650" rtl="0" eaLnBrk="1" fontAlgn="auto" latinLnBrk="0" hangingPunct="1">
                <a:lnSpc>
                  <a:spcPct val="90000"/>
                </a:lnSpc>
                <a:spcBef>
                  <a:spcPct val="0"/>
                </a:spcBef>
                <a:spcAft>
                  <a:spcPct val="3500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Calibri" panose="020F0502020204030204"/>
                  <a:ea typeface="+mn-ea"/>
                  <a:cs typeface="Arial" panose="020B0604020202020204" pitchFamily="34" charset="0"/>
                </a:rPr>
                <a:t>Patients are empowered to manage their health &amp; wellbeing </a:t>
              </a:r>
            </a:p>
          </p:txBody>
        </p:sp>
      </p:grpSp>
    </p:spTree>
    <p:extLst>
      <p:ext uri="{BB962C8B-B14F-4D97-AF65-F5344CB8AC3E}">
        <p14:creationId xmlns:p14="http://schemas.microsoft.com/office/powerpoint/2010/main" val="41058889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42666" y="6365144"/>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schemeClr val="bg1">
                    <a:lumMod val="75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200" b="0" i="0" u="none" strike="noStrike" kern="1200" cap="none" spc="0" normalizeH="0" baseline="0" noProof="0" dirty="0">
              <a:ln>
                <a:noFill/>
              </a:ln>
              <a:solidFill>
                <a:schemeClr val="bg1">
                  <a:lumMod val="75000"/>
                </a:schemeClr>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sp>
        <p:nvSpPr>
          <p:cNvPr id="4" name="Rectangle 3"/>
          <p:cNvSpPr/>
          <p:nvPr/>
        </p:nvSpPr>
        <p:spPr>
          <a:xfrm>
            <a:off x="142408" y="49416"/>
            <a:ext cx="371954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Digital Strategy Framework</a:t>
            </a:r>
          </a:p>
        </p:txBody>
      </p:sp>
      <p:cxnSp>
        <p:nvCxnSpPr>
          <p:cNvPr id="6" name="Straight Connector 5">
            <a:extLst>
              <a:ext uri="{FF2B5EF4-FFF2-40B4-BE49-F238E27FC236}">
                <a16:creationId xmlns:a16="http://schemas.microsoft.com/office/drawing/2014/main" id="{E20BAA98-CA4C-E69E-ADB6-035C0FFF15E9}"/>
              </a:ext>
            </a:extLst>
          </p:cNvPr>
          <p:cNvCxnSpPr>
            <a:cxnSpLocks/>
            <a:stCxn id="15" idx="3"/>
          </p:cNvCxnSpPr>
          <p:nvPr/>
        </p:nvCxnSpPr>
        <p:spPr>
          <a:xfrm flipV="1">
            <a:off x="2388036" y="3541247"/>
            <a:ext cx="1497032" cy="16562"/>
          </a:xfrm>
          <a:prstGeom prst="line">
            <a:avLst/>
          </a:prstGeom>
          <a:noFill/>
          <a:ln w="28575" cap="flat" cmpd="sng" algn="ctr">
            <a:solidFill>
              <a:srgbClr val="1F355E"/>
            </a:solidFill>
            <a:prstDash val="solid"/>
            <a:miter lim="800000"/>
          </a:ln>
          <a:effectLst/>
        </p:spPr>
      </p:cxnSp>
      <p:cxnSp>
        <p:nvCxnSpPr>
          <p:cNvPr id="7" name="Straight Connector 6">
            <a:extLst>
              <a:ext uri="{FF2B5EF4-FFF2-40B4-BE49-F238E27FC236}">
                <a16:creationId xmlns:a16="http://schemas.microsoft.com/office/drawing/2014/main" id="{B9AD1CCC-A521-8E35-A6DB-25C0BA8F2BBD}"/>
              </a:ext>
            </a:extLst>
          </p:cNvPr>
          <p:cNvCxnSpPr>
            <a:cxnSpLocks/>
            <a:endCxn id="22" idx="1"/>
          </p:cNvCxnSpPr>
          <p:nvPr/>
        </p:nvCxnSpPr>
        <p:spPr>
          <a:xfrm>
            <a:off x="2378976" y="4813879"/>
            <a:ext cx="1506092" cy="2"/>
          </a:xfrm>
          <a:prstGeom prst="line">
            <a:avLst/>
          </a:prstGeom>
          <a:noFill/>
          <a:ln w="28575" cap="flat" cmpd="sng" algn="ctr">
            <a:solidFill>
              <a:srgbClr val="87B7E2"/>
            </a:solidFill>
            <a:prstDash val="solid"/>
            <a:miter lim="800000"/>
          </a:ln>
          <a:effectLst/>
        </p:spPr>
      </p:cxnSp>
      <p:sp>
        <p:nvSpPr>
          <p:cNvPr id="8" name="Rectangle 7">
            <a:extLst>
              <a:ext uri="{FF2B5EF4-FFF2-40B4-BE49-F238E27FC236}">
                <a16:creationId xmlns:a16="http://schemas.microsoft.com/office/drawing/2014/main" id="{0212B69D-0400-EF79-C9DF-4E3C79F8A3D1}"/>
              </a:ext>
            </a:extLst>
          </p:cNvPr>
          <p:cNvSpPr/>
          <p:nvPr/>
        </p:nvSpPr>
        <p:spPr>
          <a:xfrm>
            <a:off x="3885069" y="1354640"/>
            <a:ext cx="7625329" cy="921600"/>
          </a:xfrm>
          <a:prstGeom prst="rect">
            <a:avLst/>
          </a:prstGeom>
          <a:solidFill>
            <a:srgbClr val="9E4E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6000" tIns="48000" rIns="96000" bIns="48000" numCol="1" spcCol="38100" rtlCol="0" anchor="ctr">
            <a:no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100611" rtl="0" eaLnBrk="1"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Helvetica Neue Medium"/>
                <a:sym typeface="Helvetica Neue Medium"/>
              </a:rPr>
              <a:t>Cultivating a collaborative and inclusive digital culture that enables service driven transformation to realise our organisational ambitions and deliver tangible benefits to every citizen and colleague; thereby establishing SBU as a high-quality organisation and a UK exempla for digital, technology and data innovation in health and care. </a:t>
            </a:r>
          </a:p>
        </p:txBody>
      </p:sp>
      <p:cxnSp>
        <p:nvCxnSpPr>
          <p:cNvPr id="9" name="Straight Connector 8">
            <a:extLst>
              <a:ext uri="{FF2B5EF4-FFF2-40B4-BE49-F238E27FC236}">
                <a16:creationId xmlns:a16="http://schemas.microsoft.com/office/drawing/2014/main" id="{856A77C1-3151-ACDD-BE3C-2C86FE20A15C}"/>
              </a:ext>
            </a:extLst>
          </p:cNvPr>
          <p:cNvCxnSpPr>
            <a:cxnSpLocks/>
          </p:cNvCxnSpPr>
          <p:nvPr/>
        </p:nvCxnSpPr>
        <p:spPr>
          <a:xfrm>
            <a:off x="2378976" y="1753817"/>
            <a:ext cx="1506092" cy="0"/>
          </a:xfrm>
          <a:prstGeom prst="line">
            <a:avLst/>
          </a:prstGeom>
          <a:noFill/>
          <a:ln w="28575" cap="flat" cmpd="sng" algn="ctr">
            <a:solidFill>
              <a:srgbClr val="9E4ECA"/>
            </a:solidFill>
            <a:prstDash val="solid"/>
            <a:miter lim="800000"/>
          </a:ln>
          <a:effectLst/>
        </p:spPr>
      </p:cxnSp>
      <p:sp>
        <p:nvSpPr>
          <p:cNvPr id="10" name="TextBox 9">
            <a:extLst>
              <a:ext uri="{FF2B5EF4-FFF2-40B4-BE49-F238E27FC236}">
                <a16:creationId xmlns:a16="http://schemas.microsoft.com/office/drawing/2014/main" id="{F8DB5CB7-BB45-B13E-BB28-96BE7B0A00DE}"/>
              </a:ext>
            </a:extLst>
          </p:cNvPr>
          <p:cNvSpPr txBox="1"/>
          <p:nvPr/>
        </p:nvSpPr>
        <p:spPr>
          <a:xfrm>
            <a:off x="393094" y="1453891"/>
            <a:ext cx="1881651" cy="646331"/>
          </a:xfrm>
          <a:prstGeom prst="rect">
            <a:avLst/>
          </a:prstGeom>
          <a:noFill/>
          <a:ln w="19050">
            <a:noFill/>
          </a:ln>
        </p:spPr>
        <p:txBody>
          <a:bodyPr wrap="square" rtlCol="0">
            <a:sp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219140" rtl="0" eaLnBrk="1" fontAlgn="auto" latinLnBrk="0" hangingPunct="1">
              <a:lnSpc>
                <a:spcPct val="100000"/>
              </a:lnSpc>
              <a:spcBef>
                <a:spcPts val="0"/>
              </a:spcBef>
              <a:spcAft>
                <a:spcPts val="0"/>
              </a:spcAft>
              <a:buClrTx/>
              <a:buSzTx/>
              <a:buFontTx/>
              <a:buNone/>
              <a:tabLst/>
              <a:defRPr/>
            </a:pPr>
            <a:r>
              <a:rPr lang="en-GB" sz="1100" dirty="0">
                <a:solidFill>
                  <a:srgbClr val="1F355E"/>
                </a:solidFill>
                <a:latin typeface="Arial Black" panose="020B0A04020102020204" pitchFamily="34" charset="0"/>
                <a:ea typeface="+mn-ea"/>
                <a:cs typeface="Arial" panose="020B0604020202020204" pitchFamily="34" charset="0"/>
              </a:rPr>
              <a:t>Vision</a:t>
            </a:r>
          </a:p>
          <a:p>
            <a:pPr marL="0" marR="0" lvl="0" indent="0" algn="ctr" defTabSz="121914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Helvetica Neue Medium"/>
                <a:sym typeface="Helvetica Neue"/>
              </a:rPr>
              <a:t>The aspirational outline of the future state</a:t>
            </a:r>
          </a:p>
        </p:txBody>
      </p:sp>
      <p:grpSp>
        <p:nvGrpSpPr>
          <p:cNvPr id="11" name="Group 10">
            <a:extLst>
              <a:ext uri="{FF2B5EF4-FFF2-40B4-BE49-F238E27FC236}">
                <a16:creationId xmlns:a16="http://schemas.microsoft.com/office/drawing/2014/main" id="{0D208B30-C432-50AC-8829-FD1BA041C0F3}"/>
              </a:ext>
            </a:extLst>
          </p:cNvPr>
          <p:cNvGrpSpPr/>
          <p:nvPr/>
        </p:nvGrpSpPr>
        <p:grpSpPr>
          <a:xfrm>
            <a:off x="3885068" y="2900151"/>
            <a:ext cx="7613246" cy="2660456"/>
            <a:chOff x="2254817" y="2388821"/>
            <a:chExt cx="7606059" cy="3313657"/>
          </a:xfrm>
        </p:grpSpPr>
        <p:sp>
          <p:nvSpPr>
            <p:cNvPr id="12"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rgbClr val="FFDD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a:rPr>
                <a:t>Data &amp; Analytics</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a:rPr>
                <a:t>Goal and Priorities</a:t>
              </a:r>
            </a:p>
          </p:txBody>
        </p:sp>
        <p:sp>
          <p:nvSpPr>
            <p:cNvPr id="13"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rgbClr val="24C7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a:rPr>
                <a:t>Technology &amp; Digital</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a:rPr>
                <a:t>Goal and Priorities</a:t>
              </a:r>
            </a:p>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Helvetica Neue Medium"/>
                <a:sym typeface="Helvetica Neue"/>
              </a:endParaRPr>
            </a:p>
          </p:txBody>
        </p:sp>
        <p:sp>
          <p:nvSpPr>
            <p:cNvPr id="14"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rgbClr val="CE363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a:rPr>
                <a:t>Workforce &amp; Culture</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a:rPr>
                <a:t>Goal and Priorities</a:t>
              </a:r>
            </a:p>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Helvetica Neue Medium"/>
                <a:sym typeface="Helvetica Neue"/>
              </a:endParaRPr>
            </a:p>
          </p:txBody>
        </p:sp>
      </p:grpSp>
      <p:sp>
        <p:nvSpPr>
          <p:cNvPr id="15" name="TextBox 14">
            <a:extLst>
              <a:ext uri="{FF2B5EF4-FFF2-40B4-BE49-F238E27FC236}">
                <a16:creationId xmlns:a16="http://schemas.microsoft.com/office/drawing/2014/main" id="{F495A878-A1DD-6485-C9F0-9E22F0A098CF}"/>
              </a:ext>
            </a:extLst>
          </p:cNvPr>
          <p:cNvSpPr txBox="1"/>
          <p:nvPr/>
        </p:nvSpPr>
        <p:spPr>
          <a:xfrm>
            <a:off x="302296" y="3142310"/>
            <a:ext cx="2085740" cy="830997"/>
          </a:xfrm>
          <a:prstGeom prst="rect">
            <a:avLst/>
          </a:prstGeom>
          <a:noFill/>
          <a:ln w="19050">
            <a:noFill/>
          </a:ln>
        </p:spPr>
        <p:txBody>
          <a:bodyPr wrap="square" rtlCol="0">
            <a:sp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219140" rtl="0" eaLnBrk="1" fontAlgn="auto" latinLnBrk="0" hangingPunct="1">
              <a:lnSpc>
                <a:spcPct val="100000"/>
              </a:lnSpc>
              <a:spcBef>
                <a:spcPts val="0"/>
              </a:spcBef>
              <a:spcAft>
                <a:spcPts val="0"/>
              </a:spcAft>
              <a:buClrTx/>
              <a:buSzTx/>
              <a:buFontTx/>
              <a:buNone/>
              <a:tabLst/>
              <a:defRPr/>
            </a:pPr>
            <a:r>
              <a:rPr lang="en-GB" sz="1100" dirty="0">
                <a:solidFill>
                  <a:srgbClr val="1F355E"/>
                </a:solidFill>
                <a:latin typeface="Arial Black" panose="020B0A04020102020204" pitchFamily="34" charset="0"/>
                <a:ea typeface="+mn-ea"/>
                <a:cs typeface="Arial" panose="020B0604020202020204" pitchFamily="34" charset="0"/>
              </a:rPr>
              <a:t>Digital Enablers</a:t>
            </a:r>
          </a:p>
          <a:p>
            <a:pPr marL="0" marR="0" lvl="0" indent="0" algn="ctr" defTabSz="121914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Helvetica Neue Medium"/>
                <a:sym typeface="Helvetica Neue"/>
              </a:rPr>
              <a:t>The core pillars of the digital strategy which will deliver the overall vision</a:t>
            </a:r>
          </a:p>
        </p:txBody>
      </p:sp>
      <p:grpSp>
        <p:nvGrpSpPr>
          <p:cNvPr id="16" name="Group 15">
            <a:extLst>
              <a:ext uri="{FF2B5EF4-FFF2-40B4-BE49-F238E27FC236}">
                <a16:creationId xmlns:a16="http://schemas.microsoft.com/office/drawing/2014/main" id="{0C83A015-8B4E-5223-F744-0353FFF96DE6}"/>
              </a:ext>
            </a:extLst>
          </p:cNvPr>
          <p:cNvGrpSpPr/>
          <p:nvPr/>
        </p:nvGrpSpPr>
        <p:grpSpPr>
          <a:xfrm>
            <a:off x="3885068" y="3875813"/>
            <a:ext cx="7705654" cy="686928"/>
            <a:chOff x="-10718" y="2568351"/>
            <a:chExt cx="7569448" cy="492732"/>
          </a:xfrm>
          <a:solidFill>
            <a:srgbClr val="87B7E2"/>
          </a:solidFill>
        </p:grpSpPr>
        <p:sp>
          <p:nvSpPr>
            <p:cNvPr id="17" name="Rectangle: Rounded Corners 30">
              <a:extLst>
                <a:ext uri="{FF2B5EF4-FFF2-40B4-BE49-F238E27FC236}">
                  <a16:creationId xmlns:a16="http://schemas.microsoft.com/office/drawing/2014/main" id="{059876AE-89E0-0BCF-555C-6F6D9EEE0CDD}"/>
                </a:ext>
              </a:extLst>
            </p:cNvPr>
            <p:cNvSpPr/>
            <p:nvPr/>
          </p:nvSpPr>
          <p:spPr>
            <a:xfrm>
              <a:off x="1513731" y="2568352"/>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Helvetica Neue Medium"/>
                  <a:sym typeface="Helvetica Neue"/>
                </a:rPr>
                <a:t>Primary Care and Care Closer to Home </a:t>
              </a:r>
            </a:p>
          </p:txBody>
        </p:sp>
        <p:sp>
          <p:nvSpPr>
            <p:cNvPr id="18" name="Rectangle: Rounded Corners 31">
              <a:extLst>
                <a:ext uri="{FF2B5EF4-FFF2-40B4-BE49-F238E27FC236}">
                  <a16:creationId xmlns:a16="http://schemas.microsoft.com/office/drawing/2014/main" id="{6337055E-1859-F85A-F446-A0A077F6A966}"/>
                </a:ext>
              </a:extLst>
            </p:cNvPr>
            <p:cNvSpPr/>
            <p:nvPr/>
          </p:nvSpPr>
          <p:spPr>
            <a:xfrm>
              <a:off x="3034943"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Helvetica Neue Medium"/>
                  <a:sym typeface="Helvetica Neue"/>
                </a:rPr>
                <a:t>Mental Health and Learning Disability</a:t>
              </a:r>
            </a:p>
          </p:txBody>
        </p:sp>
        <p:sp>
          <p:nvSpPr>
            <p:cNvPr id="19" name="Rectangle: Rounded Corners 32">
              <a:extLst>
                <a:ext uri="{FF2B5EF4-FFF2-40B4-BE49-F238E27FC236}">
                  <a16:creationId xmlns:a16="http://schemas.microsoft.com/office/drawing/2014/main" id="{9B4FD4C5-180A-F70D-F786-1BC6D41001A6}"/>
                </a:ext>
              </a:extLst>
            </p:cNvPr>
            <p:cNvSpPr/>
            <p:nvPr/>
          </p:nvSpPr>
          <p:spPr>
            <a:xfrm>
              <a:off x="4556155"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Helvetica Neue Medium"/>
                  <a:sym typeface="Helvetica Neue"/>
                </a:rPr>
                <a:t>Planned Care</a:t>
              </a:r>
            </a:p>
          </p:txBody>
        </p:sp>
        <p:sp>
          <p:nvSpPr>
            <p:cNvPr id="20" name="Rectangle: Rounded Corners 33">
              <a:extLst>
                <a:ext uri="{FF2B5EF4-FFF2-40B4-BE49-F238E27FC236}">
                  <a16:creationId xmlns:a16="http://schemas.microsoft.com/office/drawing/2014/main" id="{6CEB6877-2FB1-32B1-4F9F-B8B310522D4E}"/>
                </a:ext>
              </a:extLst>
            </p:cNvPr>
            <p:cNvSpPr/>
            <p:nvPr/>
          </p:nvSpPr>
          <p:spPr>
            <a:xfrm>
              <a:off x="-10718" y="2576588"/>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Helvetica Neue Medium"/>
                  <a:sym typeface="Helvetica Neue"/>
                </a:rPr>
                <a:t>Population Health and Keeping Well</a:t>
              </a:r>
            </a:p>
          </p:txBody>
        </p:sp>
        <p:sp>
          <p:nvSpPr>
            <p:cNvPr id="21" name="Rectangle: Rounded Corners 34">
              <a:extLst>
                <a:ext uri="{FF2B5EF4-FFF2-40B4-BE49-F238E27FC236}">
                  <a16:creationId xmlns:a16="http://schemas.microsoft.com/office/drawing/2014/main" id="{6DC0BBAE-7A60-54D3-BEB8-9B4E7CBB3CA3}"/>
                </a:ext>
              </a:extLst>
            </p:cNvPr>
            <p:cNvSpPr/>
            <p:nvPr/>
          </p:nvSpPr>
          <p:spPr>
            <a:xfrm>
              <a:off x="6077367"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Helvetica Neue Medium"/>
                  <a:sym typeface="Helvetica Neue"/>
                </a:rPr>
                <a:t>Unscheduled Care</a:t>
              </a:r>
            </a:p>
          </p:txBody>
        </p:sp>
      </p:grpSp>
      <p:sp>
        <p:nvSpPr>
          <p:cNvPr id="22" name="Rectangle: Rounded Corners 37">
            <a:extLst>
              <a:ext uri="{FF2B5EF4-FFF2-40B4-BE49-F238E27FC236}">
                <a16:creationId xmlns:a16="http://schemas.microsoft.com/office/drawing/2014/main" id="{3C5795D3-30BA-AE8D-7715-F5B7FC46AA3E}"/>
              </a:ext>
            </a:extLst>
          </p:cNvPr>
          <p:cNvSpPr/>
          <p:nvPr/>
        </p:nvSpPr>
        <p:spPr>
          <a:xfrm>
            <a:off x="3885068" y="4634294"/>
            <a:ext cx="7695559" cy="359173"/>
          </a:xfrm>
          <a:prstGeom prst="roundRect">
            <a:avLst/>
          </a:prstGeom>
          <a:solidFill>
            <a:srgbClr val="87B7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Helvetica Neue Medium"/>
                <a:sym typeface="Helvetica Neue"/>
              </a:rPr>
              <a:t>Digital Services</a:t>
            </a:r>
          </a:p>
        </p:txBody>
      </p:sp>
      <p:sp>
        <p:nvSpPr>
          <p:cNvPr id="23" name="TextBox 22">
            <a:extLst>
              <a:ext uri="{FF2B5EF4-FFF2-40B4-BE49-F238E27FC236}">
                <a16:creationId xmlns:a16="http://schemas.microsoft.com/office/drawing/2014/main" id="{DF42CD1F-2EAE-FE4B-87FF-A65DD6A46100}"/>
              </a:ext>
            </a:extLst>
          </p:cNvPr>
          <p:cNvSpPr txBox="1"/>
          <p:nvPr/>
        </p:nvSpPr>
        <p:spPr>
          <a:xfrm>
            <a:off x="0" y="4490714"/>
            <a:ext cx="2476833" cy="615553"/>
          </a:xfrm>
          <a:prstGeom prst="rect">
            <a:avLst/>
          </a:prstGeom>
          <a:noFill/>
          <a:ln w="19050">
            <a:noFill/>
          </a:ln>
        </p:spPr>
        <p:txBody>
          <a:bodyPr wrap="square" rtlCol="0">
            <a:sp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219140" rtl="0" eaLnBrk="1" fontAlgn="auto" latinLnBrk="0" hangingPunct="1">
              <a:lnSpc>
                <a:spcPct val="100000"/>
              </a:lnSpc>
              <a:spcBef>
                <a:spcPts val="0"/>
              </a:spcBef>
              <a:spcAft>
                <a:spcPts val="0"/>
              </a:spcAft>
              <a:buClrTx/>
              <a:buSzTx/>
              <a:buFontTx/>
              <a:buNone/>
              <a:tabLst/>
              <a:defRPr/>
            </a:pPr>
            <a:r>
              <a:rPr lang="en-GB" sz="1100" dirty="0">
                <a:solidFill>
                  <a:srgbClr val="1F355E"/>
                </a:solidFill>
                <a:latin typeface="Arial Black" panose="020B0A04020102020204" pitchFamily="34" charset="0"/>
                <a:ea typeface="+mn-ea"/>
                <a:cs typeface="Arial" panose="020B0604020202020204" pitchFamily="34" charset="0"/>
              </a:rPr>
              <a:t>Programme </a:t>
            </a:r>
            <a:br>
              <a:rPr lang="en-GB" sz="1100" dirty="0">
                <a:solidFill>
                  <a:srgbClr val="1F355E"/>
                </a:solidFill>
                <a:latin typeface="Arial Black" panose="020B0A04020102020204" pitchFamily="34" charset="0"/>
                <a:ea typeface="+mn-ea"/>
                <a:cs typeface="Arial" panose="020B0604020202020204" pitchFamily="34" charset="0"/>
              </a:rPr>
            </a:br>
            <a:r>
              <a:rPr lang="en-GB" sz="1100" dirty="0">
                <a:solidFill>
                  <a:srgbClr val="1F355E"/>
                </a:solidFill>
                <a:latin typeface="Arial Black" panose="020B0A04020102020204" pitchFamily="34" charset="0"/>
                <a:ea typeface="+mn-ea"/>
                <a:cs typeface="Arial" panose="020B0604020202020204" pitchFamily="34" charset="0"/>
              </a:rPr>
              <a:t>Areas</a:t>
            </a:r>
          </a:p>
          <a:p>
            <a:pPr marL="0" marR="0" lvl="0" indent="0" algn="ctr" defTabSz="121914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Helvetica Neue Medium"/>
                <a:sym typeface="Helvetica Neue"/>
              </a:rPr>
              <a:t>Key areas of work </a:t>
            </a:r>
          </a:p>
        </p:txBody>
      </p:sp>
      <p:sp>
        <p:nvSpPr>
          <p:cNvPr id="24" name="Rectangle: Rounded Corners 45">
            <a:extLst>
              <a:ext uri="{FF2B5EF4-FFF2-40B4-BE49-F238E27FC236}">
                <a16:creationId xmlns:a16="http://schemas.microsoft.com/office/drawing/2014/main" id="{56916C74-BFC6-04D7-6DE1-DA3F0802E1C8}"/>
              </a:ext>
            </a:extLst>
          </p:cNvPr>
          <p:cNvSpPr/>
          <p:nvPr/>
        </p:nvSpPr>
        <p:spPr>
          <a:xfrm>
            <a:off x="3885068" y="5717245"/>
            <a:ext cx="7613245" cy="564731"/>
          </a:xfrm>
          <a:prstGeom prst="roundRect">
            <a:avLst/>
          </a:pr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467" b="0" i="0" u="none" strike="noStrike" kern="1200" cap="none" spc="0" normalizeH="0" baseline="0" noProof="0">
              <a:ln>
                <a:noFill/>
              </a:ln>
              <a:solidFill>
                <a:prstClr val="white"/>
              </a:solidFill>
              <a:effectLst/>
              <a:uLnTx/>
              <a:uFillTx/>
              <a:latin typeface="Helvetica Neue Medium"/>
              <a:sym typeface="Helvetica Neue"/>
            </a:endParaRPr>
          </a:p>
        </p:txBody>
      </p:sp>
      <p:cxnSp>
        <p:nvCxnSpPr>
          <p:cNvPr id="25" name="Connector: Elbow 48">
            <a:extLst>
              <a:ext uri="{FF2B5EF4-FFF2-40B4-BE49-F238E27FC236}">
                <a16:creationId xmlns:a16="http://schemas.microsoft.com/office/drawing/2014/main" id="{0AFAFEF3-4F82-6FF5-596A-B0A72547CFA1}"/>
              </a:ext>
            </a:extLst>
          </p:cNvPr>
          <p:cNvCxnSpPr>
            <a:cxnSpLocks/>
          </p:cNvCxnSpPr>
          <p:nvPr/>
        </p:nvCxnSpPr>
        <p:spPr>
          <a:xfrm rot="16200000" flipH="1">
            <a:off x="2471855" y="4185402"/>
            <a:ext cx="2468576" cy="1180490"/>
          </a:xfrm>
          <a:prstGeom prst="bentConnector2">
            <a:avLst/>
          </a:prstGeom>
          <a:noFill/>
          <a:ln w="28575" cap="flat">
            <a:solidFill>
              <a:srgbClr val="1F355E"/>
            </a:solidFill>
            <a:prstDash val="solid"/>
            <a:miter lim="400000"/>
          </a:ln>
          <a:effectLst/>
          <a:sp3d/>
        </p:spPr>
        <p:style>
          <a:lnRef idx="0">
            <a:scrgbClr r="0" g="0" b="0"/>
          </a:lnRef>
          <a:fillRef idx="0">
            <a:scrgbClr r="0" g="0" b="0"/>
          </a:fillRef>
          <a:effectRef idx="0">
            <a:scrgbClr r="0" g="0" b="0"/>
          </a:effectRef>
          <a:fontRef idx="none"/>
        </p:style>
      </p:cxnSp>
      <p:cxnSp>
        <p:nvCxnSpPr>
          <p:cNvPr id="26" name="Connector: Elbow 50">
            <a:extLst>
              <a:ext uri="{FF2B5EF4-FFF2-40B4-BE49-F238E27FC236}">
                <a16:creationId xmlns:a16="http://schemas.microsoft.com/office/drawing/2014/main" id="{3DE3ED34-EAF1-222B-C68D-00499B6A5C57}"/>
              </a:ext>
            </a:extLst>
          </p:cNvPr>
          <p:cNvCxnSpPr>
            <a:cxnSpLocks/>
            <a:endCxn id="20" idx="1"/>
          </p:cNvCxnSpPr>
          <p:nvPr/>
        </p:nvCxnSpPr>
        <p:spPr>
          <a:xfrm flipV="1">
            <a:off x="2697806" y="4225019"/>
            <a:ext cx="1187262" cy="571135"/>
          </a:xfrm>
          <a:prstGeom prst="bentConnector3">
            <a:avLst>
              <a:gd name="adj1" fmla="val -412"/>
            </a:avLst>
          </a:prstGeom>
          <a:noFill/>
          <a:ln w="28575" cap="flat">
            <a:solidFill>
              <a:srgbClr val="87B7E2"/>
            </a:solidFill>
            <a:prstDash val="solid"/>
            <a:miter lim="400000"/>
          </a:ln>
          <a:effectLst/>
          <a:sp3d/>
        </p:spPr>
        <p:style>
          <a:lnRef idx="0">
            <a:scrgbClr r="0" g="0" b="0"/>
          </a:lnRef>
          <a:fillRef idx="0">
            <a:scrgbClr r="0" g="0" b="0"/>
          </a:fillRef>
          <a:effectRef idx="0">
            <a:scrgbClr r="0" g="0" b="0"/>
          </a:effectRef>
          <a:fontRef idx="none"/>
        </p:style>
      </p:cxnSp>
      <p:cxnSp>
        <p:nvCxnSpPr>
          <p:cNvPr id="27" name="Straight Connector 26">
            <a:extLst>
              <a:ext uri="{FF2B5EF4-FFF2-40B4-BE49-F238E27FC236}">
                <a16:creationId xmlns:a16="http://schemas.microsoft.com/office/drawing/2014/main" id="{CF130A16-5BEE-B2D2-EFF9-A4B6EB69F662}"/>
              </a:ext>
            </a:extLst>
          </p:cNvPr>
          <p:cNvCxnSpPr>
            <a:cxnSpLocks/>
          </p:cNvCxnSpPr>
          <p:nvPr/>
        </p:nvCxnSpPr>
        <p:spPr>
          <a:xfrm>
            <a:off x="2378976" y="2560141"/>
            <a:ext cx="1506092" cy="0"/>
          </a:xfrm>
          <a:prstGeom prst="line">
            <a:avLst/>
          </a:prstGeom>
          <a:noFill/>
          <a:ln w="28575" cap="flat" cmpd="sng" algn="ctr">
            <a:solidFill>
              <a:srgbClr val="7B32A4"/>
            </a:solidFill>
            <a:prstDash val="solid"/>
            <a:miter lim="800000"/>
          </a:ln>
          <a:effectLst/>
        </p:spPr>
      </p:cxnSp>
      <p:sp>
        <p:nvSpPr>
          <p:cNvPr id="28" name="TextBox 27">
            <a:extLst>
              <a:ext uri="{FF2B5EF4-FFF2-40B4-BE49-F238E27FC236}">
                <a16:creationId xmlns:a16="http://schemas.microsoft.com/office/drawing/2014/main" id="{25BBF8EF-E901-0659-A36F-29E1A3E7AE91}"/>
              </a:ext>
            </a:extLst>
          </p:cNvPr>
          <p:cNvSpPr txBox="1"/>
          <p:nvPr/>
        </p:nvSpPr>
        <p:spPr>
          <a:xfrm>
            <a:off x="186048" y="2176976"/>
            <a:ext cx="2295741" cy="830997"/>
          </a:xfrm>
          <a:prstGeom prst="rect">
            <a:avLst/>
          </a:prstGeom>
          <a:noFill/>
          <a:ln w="19050">
            <a:noFill/>
          </a:ln>
        </p:spPr>
        <p:txBody>
          <a:bodyPr wrap="square" rtlCol="0">
            <a:sp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219140" rtl="0" eaLnBrk="1" fontAlgn="auto" latinLnBrk="0" hangingPunct="1">
              <a:lnSpc>
                <a:spcPct val="100000"/>
              </a:lnSpc>
              <a:spcBef>
                <a:spcPts val="0"/>
              </a:spcBef>
              <a:spcAft>
                <a:spcPts val="0"/>
              </a:spcAft>
              <a:buClrTx/>
              <a:buSzTx/>
              <a:buFontTx/>
              <a:buNone/>
              <a:tabLst/>
              <a:defRPr/>
            </a:pPr>
            <a:r>
              <a:rPr lang="en-GB" sz="1100" dirty="0">
                <a:solidFill>
                  <a:srgbClr val="1F355E"/>
                </a:solidFill>
                <a:latin typeface="Arial Black" panose="020B0A04020102020204" pitchFamily="34" charset="0"/>
                <a:ea typeface="+mn-ea"/>
                <a:cs typeface="Arial" panose="020B0604020202020204" pitchFamily="34" charset="0"/>
              </a:rPr>
              <a:t>Principles</a:t>
            </a:r>
          </a:p>
          <a:p>
            <a:pPr marL="0" marR="0" lvl="0" indent="0" algn="ctr" defTabSz="121914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Helvetica Neue Medium"/>
                <a:sym typeface="Helvetica Neue"/>
              </a:rPr>
              <a:t>The foundational values that drive the success of the strategy</a:t>
            </a:r>
          </a:p>
        </p:txBody>
      </p:sp>
      <p:grpSp>
        <p:nvGrpSpPr>
          <p:cNvPr id="29" name="Group 28">
            <a:extLst>
              <a:ext uri="{FF2B5EF4-FFF2-40B4-BE49-F238E27FC236}">
                <a16:creationId xmlns:a16="http://schemas.microsoft.com/office/drawing/2014/main" id="{CE04141B-E6F8-672F-586F-AA456A8B9F81}"/>
              </a:ext>
            </a:extLst>
          </p:cNvPr>
          <p:cNvGrpSpPr/>
          <p:nvPr/>
        </p:nvGrpSpPr>
        <p:grpSpPr>
          <a:xfrm>
            <a:off x="3885068" y="2330450"/>
            <a:ext cx="7625329" cy="460343"/>
            <a:chOff x="2333206" y="1420404"/>
            <a:chExt cx="8414474" cy="520527"/>
          </a:xfrm>
        </p:grpSpPr>
        <p:sp>
          <p:nvSpPr>
            <p:cNvPr id="30" name="Rectangle 29">
              <a:extLst>
                <a:ext uri="{FF2B5EF4-FFF2-40B4-BE49-F238E27FC236}">
                  <a16:creationId xmlns:a16="http://schemas.microsoft.com/office/drawing/2014/main" id="{749EF62C-C848-0394-64A0-3A3E711CC041}"/>
                </a:ext>
              </a:extLst>
            </p:cNvPr>
            <p:cNvSpPr/>
            <p:nvPr/>
          </p:nvSpPr>
          <p:spPr>
            <a:xfrm>
              <a:off x="2333206" y="1421479"/>
              <a:ext cx="1647951" cy="519440"/>
            </a:xfrm>
            <a:prstGeom prst="rect">
              <a:avLst/>
            </a:prstGeom>
            <a:solidFill>
              <a:srgbClr val="7B32A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100611" rtl="0" eaLnBrk="1"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Medium"/>
                </a:rPr>
                <a:t>Collaborative</a:t>
              </a:r>
            </a:p>
          </p:txBody>
        </p:sp>
        <p:sp>
          <p:nvSpPr>
            <p:cNvPr id="31" name="Rectangle 30">
              <a:extLst>
                <a:ext uri="{FF2B5EF4-FFF2-40B4-BE49-F238E27FC236}">
                  <a16:creationId xmlns:a16="http://schemas.microsoft.com/office/drawing/2014/main" id="{E56E2F16-D045-87CC-8263-2AFB22D0C8AD}"/>
                </a:ext>
              </a:extLst>
            </p:cNvPr>
            <p:cNvSpPr/>
            <p:nvPr/>
          </p:nvSpPr>
          <p:spPr>
            <a:xfrm>
              <a:off x="4024837" y="1420404"/>
              <a:ext cx="1647951" cy="519440"/>
            </a:xfrm>
            <a:prstGeom prst="rect">
              <a:avLst/>
            </a:prstGeom>
            <a:solidFill>
              <a:srgbClr val="7B32A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100611" rtl="0" eaLnBrk="1"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Medium"/>
                </a:rPr>
                <a:t>Innovative</a:t>
              </a:r>
            </a:p>
          </p:txBody>
        </p:sp>
        <p:sp>
          <p:nvSpPr>
            <p:cNvPr id="32" name="Rectangle 31">
              <a:extLst>
                <a:ext uri="{FF2B5EF4-FFF2-40B4-BE49-F238E27FC236}">
                  <a16:creationId xmlns:a16="http://schemas.microsoft.com/office/drawing/2014/main" id="{5234D6DE-9B81-D3A2-D206-6505A661F743}"/>
                </a:ext>
              </a:extLst>
            </p:cNvPr>
            <p:cNvSpPr/>
            <p:nvPr/>
          </p:nvSpPr>
          <p:spPr>
            <a:xfrm>
              <a:off x="5716468" y="1421491"/>
              <a:ext cx="1647951" cy="519440"/>
            </a:xfrm>
            <a:prstGeom prst="rect">
              <a:avLst/>
            </a:prstGeom>
            <a:solidFill>
              <a:srgbClr val="7B32A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100611" rtl="0" eaLnBrk="1"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Medium"/>
                </a:rPr>
                <a:t>Inclusive</a:t>
              </a:r>
            </a:p>
          </p:txBody>
        </p:sp>
        <p:sp>
          <p:nvSpPr>
            <p:cNvPr id="33" name="Rectangle 32">
              <a:extLst>
                <a:ext uri="{FF2B5EF4-FFF2-40B4-BE49-F238E27FC236}">
                  <a16:creationId xmlns:a16="http://schemas.microsoft.com/office/drawing/2014/main" id="{B74E18C8-A6FF-6E2F-39B2-70D19911BE66}"/>
                </a:ext>
              </a:extLst>
            </p:cNvPr>
            <p:cNvSpPr/>
            <p:nvPr/>
          </p:nvSpPr>
          <p:spPr>
            <a:xfrm>
              <a:off x="7408100" y="1420404"/>
              <a:ext cx="1647951" cy="519440"/>
            </a:xfrm>
            <a:prstGeom prst="rect">
              <a:avLst/>
            </a:prstGeom>
            <a:solidFill>
              <a:srgbClr val="7B32A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100611" rtl="0" eaLnBrk="1"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Medium"/>
                </a:rPr>
                <a:t>Flexible</a:t>
              </a:r>
            </a:p>
          </p:txBody>
        </p:sp>
        <p:sp>
          <p:nvSpPr>
            <p:cNvPr id="34" name="Rectangle 33">
              <a:extLst>
                <a:ext uri="{FF2B5EF4-FFF2-40B4-BE49-F238E27FC236}">
                  <a16:creationId xmlns:a16="http://schemas.microsoft.com/office/drawing/2014/main" id="{0013C32F-0360-BBCA-DC8F-B74E9AE01841}"/>
                </a:ext>
              </a:extLst>
            </p:cNvPr>
            <p:cNvSpPr/>
            <p:nvPr/>
          </p:nvSpPr>
          <p:spPr>
            <a:xfrm>
              <a:off x="9099729" y="1420404"/>
              <a:ext cx="1647951" cy="519440"/>
            </a:xfrm>
            <a:prstGeom prst="rect">
              <a:avLst/>
            </a:prstGeom>
            <a:solidFill>
              <a:srgbClr val="7B32A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1100611" rtl="0" eaLnBrk="1"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Medium"/>
                </a:rPr>
                <a:t>Sustainable</a:t>
              </a:r>
            </a:p>
          </p:txBody>
        </p:sp>
      </p:grpSp>
      <p:sp>
        <p:nvSpPr>
          <p:cNvPr id="35" name="Rectangle: Rounded Corners 19">
            <a:extLst>
              <a:ext uri="{FF2B5EF4-FFF2-40B4-BE49-F238E27FC236}">
                <a16:creationId xmlns:a16="http://schemas.microsoft.com/office/drawing/2014/main" id="{C264B7DB-ED0E-CF67-6730-67DBC8BF4849}"/>
              </a:ext>
            </a:extLst>
          </p:cNvPr>
          <p:cNvSpPr/>
          <p:nvPr/>
        </p:nvSpPr>
        <p:spPr>
          <a:xfrm>
            <a:off x="5401701" y="5676546"/>
            <a:ext cx="3833052" cy="675444"/>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L="0" marR="0" indent="0" algn="l" defTabSz="457189"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29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228594"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342891"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457189"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571486"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685783"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800080"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914377" algn="ctr" defTabSz="412740" rtl="0" fontAlgn="auto" latinLnBrk="0" hangingPunct="0">
              <a:lnSpc>
                <a:spcPct val="100000"/>
              </a:lnSpc>
              <a:spcBef>
                <a:spcPts val="0"/>
              </a:spcBef>
              <a:spcAft>
                <a:spcPts val="0"/>
              </a:spcAft>
              <a:buClrTx/>
              <a:buSzTx/>
              <a:buFontTx/>
              <a:buNone/>
              <a:tabLst/>
              <a:defRPr kumimoji="0" sz="15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Helvetica Neue Medium"/>
                <a:sym typeface="Helvetica Neue"/>
              </a:rPr>
              <a:t>Organisational Functions</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white"/>
                </a:solidFill>
                <a:effectLst/>
                <a:uLnTx/>
                <a:uFillTx/>
                <a:latin typeface="Helvetica Neue Medium"/>
                <a:sym typeface="Helvetica Neue"/>
              </a:rPr>
              <a:t>e.g. governance, leadership, procurement and finance</a:t>
            </a:r>
          </a:p>
        </p:txBody>
      </p:sp>
      <p:sp>
        <p:nvSpPr>
          <p:cNvPr id="64" name="Rectangle 63"/>
          <p:cNvSpPr/>
          <p:nvPr/>
        </p:nvSpPr>
        <p:spPr>
          <a:xfrm>
            <a:off x="142408" y="557763"/>
            <a:ext cx="11743458" cy="646331"/>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mn-cs"/>
              </a:rPr>
              <a:t>The Health Board Digital Strategy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p>
        </p:txBody>
      </p:sp>
    </p:spTree>
    <p:extLst>
      <p:ext uri="{BB962C8B-B14F-4D97-AF65-F5344CB8AC3E}">
        <p14:creationId xmlns:p14="http://schemas.microsoft.com/office/powerpoint/2010/main" val="32826021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436520-632C-2115-F372-D68B65AA5CE8}"/>
              </a:ext>
            </a:extLst>
          </p:cNvPr>
          <p:cNvSpPr txBox="1"/>
          <p:nvPr/>
        </p:nvSpPr>
        <p:spPr>
          <a:xfrm>
            <a:off x="168270" y="44751"/>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Digital Goals and Methods</a:t>
            </a:r>
            <a:endParaRPr lang="en-GB"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0E4CE7F6-E5F5-6798-08F5-AE86F3A5C2A7}"/>
              </a:ext>
            </a:extLst>
          </p:cNvPr>
          <p:cNvGraphicFramePr>
            <a:graphicFrameLocks noGrp="1"/>
          </p:cNvGraphicFramePr>
          <p:nvPr>
            <p:extLst>
              <p:ext uri="{D42A27DB-BD31-4B8C-83A1-F6EECF244321}">
                <p14:modId xmlns:p14="http://schemas.microsoft.com/office/powerpoint/2010/main" val="1892751275"/>
              </p:ext>
            </p:extLst>
          </p:nvPr>
        </p:nvGraphicFramePr>
        <p:xfrm>
          <a:off x="153783" y="502912"/>
          <a:ext cx="11869947" cy="6031780"/>
        </p:xfrm>
        <a:graphic>
          <a:graphicData uri="http://schemas.openxmlformats.org/drawingml/2006/table">
            <a:tbl>
              <a:tblPr firstRow="1" bandRow="1">
                <a:tableStyleId>{3B4B98B0-60AC-42C2-AFA5-B58CD77FA1E5}</a:tableStyleId>
              </a:tblPr>
              <a:tblGrid>
                <a:gridCol w="146722">
                  <a:extLst>
                    <a:ext uri="{9D8B030D-6E8A-4147-A177-3AD203B41FA5}">
                      <a16:colId xmlns:a16="http://schemas.microsoft.com/office/drawing/2014/main" val="3852981264"/>
                    </a:ext>
                  </a:extLst>
                </a:gridCol>
                <a:gridCol w="1650026">
                  <a:extLst>
                    <a:ext uri="{9D8B030D-6E8A-4147-A177-3AD203B41FA5}">
                      <a16:colId xmlns:a16="http://schemas.microsoft.com/office/drawing/2014/main" val="2762889343"/>
                    </a:ext>
                  </a:extLst>
                </a:gridCol>
                <a:gridCol w="8909291">
                  <a:extLst>
                    <a:ext uri="{9D8B030D-6E8A-4147-A177-3AD203B41FA5}">
                      <a16:colId xmlns:a16="http://schemas.microsoft.com/office/drawing/2014/main" val="138679079"/>
                    </a:ext>
                  </a:extLst>
                </a:gridCol>
                <a:gridCol w="290977">
                  <a:extLst>
                    <a:ext uri="{9D8B030D-6E8A-4147-A177-3AD203B41FA5}">
                      <a16:colId xmlns:a16="http://schemas.microsoft.com/office/drawing/2014/main" val="1027663353"/>
                    </a:ext>
                  </a:extLst>
                </a:gridCol>
                <a:gridCol w="290977">
                  <a:extLst>
                    <a:ext uri="{9D8B030D-6E8A-4147-A177-3AD203B41FA5}">
                      <a16:colId xmlns:a16="http://schemas.microsoft.com/office/drawing/2014/main" val="294352246"/>
                    </a:ext>
                  </a:extLst>
                </a:gridCol>
                <a:gridCol w="290977">
                  <a:extLst>
                    <a:ext uri="{9D8B030D-6E8A-4147-A177-3AD203B41FA5}">
                      <a16:colId xmlns:a16="http://schemas.microsoft.com/office/drawing/2014/main" val="3505629763"/>
                    </a:ext>
                  </a:extLst>
                </a:gridCol>
                <a:gridCol w="290977">
                  <a:extLst>
                    <a:ext uri="{9D8B030D-6E8A-4147-A177-3AD203B41FA5}">
                      <a16:colId xmlns:a16="http://schemas.microsoft.com/office/drawing/2014/main" val="4157389710"/>
                    </a:ext>
                  </a:extLst>
                </a:gridCol>
              </a:tblGrid>
              <a:tr h="190923">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800" b="1" i="0" u="none" strike="noStrike" dirty="0">
                          <a:solidFill>
                            <a:schemeClr val="tx1"/>
                          </a:solidFill>
                          <a:effectLst/>
                          <a:latin typeface="+mn-lt"/>
                        </a:rPr>
                        <a:t>TI</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800" b="1" i="0" u="none" strike="noStrike" dirty="0">
                          <a:solidFill>
                            <a:schemeClr val="tx1"/>
                          </a:solidFill>
                          <a:effectLst/>
                          <a:latin typeface="+mn-lt"/>
                        </a:rPr>
                        <a:t>Goal</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b="1" dirty="0">
                          <a:solidFill>
                            <a:schemeClr val="tx1"/>
                          </a:solidFill>
                          <a:latin typeface="+mn-lt"/>
                          <a:cs typeface="Arial" panose="020B0604020202020204" pitchFamily="34" charset="0"/>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94904001"/>
                  </a:ext>
                </a:extLst>
              </a:tr>
              <a:tr h="219453">
                <a:tc rowSpan="15">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chemeClr val="tx1"/>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15">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1" dirty="0">
                          <a:solidFill>
                            <a:schemeClr val="tx1"/>
                          </a:solidFill>
                          <a:latin typeface="+mn-lt"/>
                          <a:cs typeface="Arial" panose="020B0604020202020204" pitchFamily="34" charset="0"/>
                        </a:rPr>
                        <a:t>Digital supporting Planned</a:t>
                      </a:r>
                      <a:r>
                        <a:rPr lang="en-GB" sz="1100" b="1" baseline="0" dirty="0">
                          <a:solidFill>
                            <a:schemeClr val="tx1"/>
                          </a:solidFill>
                          <a:latin typeface="+mn-lt"/>
                          <a:cs typeface="Arial" panose="020B0604020202020204" pitchFamily="34" charset="0"/>
                        </a:rPr>
                        <a:t> Care – </a:t>
                      </a:r>
                      <a:r>
                        <a:rPr lang="en-GB" sz="1100" b="0" baseline="0" dirty="0">
                          <a:solidFill>
                            <a:schemeClr val="tx1"/>
                          </a:solidFill>
                          <a:latin typeface="+mn-lt"/>
                          <a:cs typeface="Arial" panose="020B0604020202020204" pitchFamily="34" charset="0"/>
                        </a:rPr>
                        <a:t>includes priorities for </a:t>
                      </a:r>
                      <a:r>
                        <a:rPr lang="en-GB" sz="1100" b="0" dirty="0">
                          <a:solidFill>
                            <a:schemeClr val="tx1"/>
                          </a:solidFill>
                          <a:latin typeface="+mn-lt"/>
                          <a:cs typeface="Arial" panose="020B0604020202020204" pitchFamily="34" charset="0"/>
                        </a:rPr>
                        <a:t>Outpatients/follow ups and repurposing of activity, treatment recovery, RTT, capacity gaps in specialties, delivery of targets, regional diagnostic hubs, pathway redesign, straight to test, and onward referral</a:t>
                      </a:r>
                      <a:endParaRPr lang="en-GB" sz="1100" b="0" i="0" u="none" strike="noStrike" dirty="0">
                        <a:solidFill>
                          <a:schemeClr val="tx1"/>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GB" sz="1100" b="0" i="0" u="none" strike="noStrike" dirty="0">
                          <a:solidFill>
                            <a:srgbClr val="000000"/>
                          </a:solidFill>
                          <a:effectLst/>
                          <a:latin typeface="Calibri" panose="020F0502020204030204" pitchFamily="34" charset="0"/>
                        </a:rPr>
                        <a:t>Implement</a:t>
                      </a:r>
                      <a:r>
                        <a:rPr lang="en-GB" sz="1100" b="0" i="0" u="none" strike="noStrike" baseline="0" dirty="0">
                          <a:solidFill>
                            <a:srgbClr val="000000"/>
                          </a:solidFill>
                          <a:effectLst/>
                          <a:latin typeface="Calibri" panose="020F0502020204030204" pitchFamily="34" charset="0"/>
                        </a:rPr>
                        <a:t> </a:t>
                      </a:r>
                      <a:r>
                        <a:rPr lang="en-GB" sz="1100" b="1" i="0" u="none" strike="noStrike" dirty="0">
                          <a:solidFill>
                            <a:srgbClr val="000000"/>
                          </a:solidFill>
                          <a:effectLst/>
                          <a:latin typeface="Calibri" panose="020F0502020204030204" pitchFamily="34" charset="0"/>
                        </a:rPr>
                        <a:t>LIMS 2 </a:t>
                      </a:r>
                      <a:r>
                        <a:rPr lang="en-GB" sz="1100" b="0" i="0" u="none" strike="noStrike" dirty="0">
                          <a:solidFill>
                            <a:srgbClr val="000000"/>
                          </a:solidFill>
                          <a:effectLst/>
                          <a:latin typeface="Calibri" panose="020F0502020204030204" pitchFamily="34" charset="0"/>
                        </a:rPr>
                        <a:t>on a regional basis alongside identity access management supporting a regional pathology hub</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031327595"/>
                  </a:ext>
                </a:extLst>
              </a:tr>
              <a:tr h="226721">
                <a:tc vMerge="1">
                  <a:txBody>
                    <a:bodyPr/>
                    <a:lstStyle/>
                    <a:p>
                      <a:endParaRPr lang="en-GB"/>
                    </a:p>
                  </a:txBody>
                  <a:tcPr/>
                </a:tc>
                <a:tc vMerge="1">
                  <a:txBody>
                    <a:bodyPr/>
                    <a:lstStyle/>
                    <a:p>
                      <a:endParaRPr lang="en-GB"/>
                    </a:p>
                  </a:txBody>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Calibri" panose="020F0502020204030204" pitchFamily="34" charset="0"/>
                        </a:rPr>
                        <a:t>Implement</a:t>
                      </a:r>
                      <a:r>
                        <a:rPr lang="en-GB" sz="1100" b="0" i="0" u="none" strike="noStrike" baseline="0" dirty="0">
                          <a:solidFill>
                            <a:srgbClr val="000000"/>
                          </a:solidFill>
                          <a:effectLst/>
                          <a:latin typeface="Calibri" panose="020F0502020204030204" pitchFamily="34" charset="0"/>
                        </a:rPr>
                        <a:t> </a:t>
                      </a:r>
                      <a:r>
                        <a:rPr lang="en-GB" sz="1100" b="1" i="0" u="none" strike="noStrike" dirty="0">
                          <a:solidFill>
                            <a:srgbClr val="000000"/>
                          </a:solidFill>
                          <a:effectLst/>
                          <a:latin typeface="Calibri" panose="020F0502020204030204" pitchFamily="34" charset="0"/>
                        </a:rPr>
                        <a:t>RISP</a:t>
                      </a:r>
                      <a:r>
                        <a:rPr lang="en-GB" sz="1100" b="0" i="0" u="none" strike="noStrike" dirty="0">
                          <a:solidFill>
                            <a:srgbClr val="000000"/>
                          </a:solidFill>
                          <a:effectLst/>
                          <a:latin typeface="Calibri" panose="020F0502020204030204" pitchFamily="34" charset="0"/>
                        </a:rPr>
                        <a:t>: National procurement and replacement of the radiology information systems PACS and </a:t>
                      </a:r>
                      <a:r>
                        <a:rPr lang="en-GB" sz="1100" b="0" i="0" u="none" strike="noStrike" dirty="0" err="1">
                          <a:solidFill>
                            <a:srgbClr val="000000"/>
                          </a:solidFill>
                          <a:effectLst/>
                          <a:latin typeface="Calibri" panose="020F0502020204030204" pitchFamily="34" charset="0"/>
                        </a:rPr>
                        <a:t>RadIS</a:t>
                      </a:r>
                      <a:endParaRPr lang="en-GB" sz="1100" b="0" i="0" u="none" strike="noStrike" dirty="0">
                        <a:solidFill>
                          <a:srgbClr val="000000"/>
                        </a:solidFill>
                        <a:effectLst/>
                        <a:latin typeface="Calibri" panose="020F050202020403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2204698526"/>
                  </a:ext>
                </a:extLst>
              </a:tr>
              <a:tr h="219453">
                <a:tc vMerge="1">
                  <a:txBody>
                    <a:bodyPr/>
                    <a:lstStyle/>
                    <a:p>
                      <a:endParaRPr lang="en-GB"/>
                    </a:p>
                  </a:txBody>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1" i="0" u="none" strike="noStrike" dirty="0">
                        <a:solidFill>
                          <a:srgbClr val="FF0000"/>
                        </a:solidFill>
                        <a:effectLst/>
                        <a:latin typeface="Calibri"/>
                      </a:endParaRPr>
                    </a:p>
                  </a:txBody>
                  <a:tcPr marL="9525" marR="9525" marT="9525"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100" b="0" i="0" u="none" strike="noStrike" dirty="0">
                          <a:solidFill>
                            <a:srgbClr val="000000"/>
                          </a:solidFill>
                          <a:effectLst/>
                          <a:latin typeface="Calibri" panose="020F0502020204030204" pitchFamily="34" charset="0"/>
                        </a:rPr>
                        <a:t>WCP: Implement</a:t>
                      </a:r>
                      <a:r>
                        <a:rPr lang="en-GB" sz="1100" b="0" i="0" u="none" strike="noStrike" baseline="0" dirty="0">
                          <a:solidFill>
                            <a:srgbClr val="000000"/>
                          </a:solidFill>
                          <a:effectLst/>
                          <a:latin typeface="Calibri" panose="020F0502020204030204" pitchFamily="34" charset="0"/>
                        </a:rPr>
                        <a:t> </a:t>
                      </a:r>
                      <a:r>
                        <a:rPr lang="en-GB" sz="1100" b="1" i="0" u="none" strike="noStrike" dirty="0">
                          <a:solidFill>
                            <a:srgbClr val="000000"/>
                          </a:solidFill>
                          <a:effectLst/>
                          <a:latin typeface="Calibri" panose="020F0502020204030204" pitchFamily="34" charset="0"/>
                        </a:rPr>
                        <a:t>'Paper light</a:t>
                      </a:r>
                      <a:r>
                        <a:rPr lang="en-GB" sz="1100" b="0" i="0" u="none" strike="noStrike" dirty="0">
                          <a:solidFill>
                            <a:srgbClr val="000000"/>
                          </a:solidFill>
                          <a:effectLst/>
                          <a:latin typeface="Calibri" panose="020F0502020204030204" pitchFamily="34" charset="0"/>
                        </a:rPr>
                        <a:t>' in OPD (mix of WCP and e-forms)</a:t>
                      </a:r>
                      <a:r>
                        <a:rPr lang="en-GB" sz="1100" b="0" i="0" u="none" strike="noStrike" baseline="0" dirty="0">
                          <a:solidFill>
                            <a:srgbClr val="000000"/>
                          </a:solidFill>
                          <a:effectLst/>
                          <a:latin typeface="Calibri" panose="020F0502020204030204" pitchFamily="34" charset="0"/>
                        </a:rPr>
                        <a:t> enables sharing of information across teams and HB boundaries in real time</a:t>
                      </a:r>
                      <a:endParaRPr lang="en-GB" sz="1100" b="0" i="0" u="none" strike="noStrike" dirty="0">
                        <a:solidFill>
                          <a:srgbClr val="000000"/>
                        </a:solidFill>
                        <a:effectLst/>
                        <a:latin typeface="Calibri" panose="020F050202020403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595112626"/>
                  </a:ext>
                </a:extLst>
              </a:tr>
              <a:tr h="384888">
                <a:tc vMerge="1">
                  <a:txBody>
                    <a:bodyPr/>
                    <a:lstStyle/>
                    <a:p>
                      <a:endParaRPr lang="en-GB"/>
                    </a:p>
                  </a:txBody>
                  <a:tcPr/>
                </a:tc>
                <a:tc vMerge="1">
                  <a:txBody>
                    <a:bodyPr/>
                    <a:lstStyle/>
                    <a:p>
                      <a:endParaRPr lang="en-GB"/>
                    </a:p>
                  </a:txBody>
                  <a:tcPr/>
                </a:tc>
                <a:tc>
                  <a:txBody>
                    <a:bodyPr/>
                    <a:lstStyle/>
                    <a:p>
                      <a:pPr algn="l" fontAlgn="t"/>
                      <a:r>
                        <a:rPr lang="en-GB" sz="1100" b="0" i="0" u="none" strike="noStrike" dirty="0">
                          <a:solidFill>
                            <a:srgbClr val="000000"/>
                          </a:solidFill>
                          <a:effectLst/>
                          <a:latin typeface="Calibri" panose="020F0502020204030204" pitchFamily="34" charset="0"/>
                        </a:rPr>
                        <a:t>WCP: Implement </a:t>
                      </a:r>
                      <a:r>
                        <a:rPr lang="en-GB" sz="1100" b="1" i="0" u="none" strike="noStrike" dirty="0">
                          <a:solidFill>
                            <a:srgbClr val="000000"/>
                          </a:solidFill>
                          <a:effectLst/>
                          <a:latin typeface="Calibri" panose="020F0502020204030204" pitchFamily="34" charset="0"/>
                        </a:rPr>
                        <a:t>Hospital to Hospital Referrals</a:t>
                      </a:r>
                      <a:r>
                        <a:rPr lang="en-GB" sz="1100" b="0" i="0" u="none" strike="noStrike" dirty="0">
                          <a:solidFill>
                            <a:srgbClr val="000000"/>
                          </a:solidFill>
                          <a:effectLst/>
                          <a:latin typeface="Calibri" panose="020F0502020204030204" pitchFamily="34" charset="0"/>
                        </a:rPr>
                        <a:t> - enable transformation of the way referrals are made, monitored and actioned between clinicians within SBUHB.  It will enable a consistent approach to dealing with referrals and a mechanism to monitor and analyse to inform service change.</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238910320"/>
                  </a:ext>
                </a:extLst>
              </a:tr>
              <a:tr h="379482">
                <a:tc vMerge="1">
                  <a:txBody>
                    <a:bodyPr/>
                    <a:lstStyle/>
                    <a:p>
                      <a:endParaRPr lang="en-GB"/>
                    </a:p>
                  </a:txBody>
                  <a:tcPr/>
                </a:tc>
                <a:tc vMerge="1">
                  <a:txBody>
                    <a:bodyPr/>
                    <a:lstStyle/>
                    <a:p>
                      <a:endParaRPr lang="en-GB"/>
                    </a:p>
                  </a:txBody>
                  <a:tcPr/>
                </a:tc>
                <a:tc>
                  <a:txBody>
                    <a:bodyPr/>
                    <a:lstStyle/>
                    <a:p>
                      <a:pPr algn="l" fontAlgn="t"/>
                      <a:r>
                        <a:rPr lang="en-GB" sz="1100" b="0" i="0" u="none" strike="noStrike" dirty="0">
                          <a:solidFill>
                            <a:srgbClr val="000000"/>
                          </a:solidFill>
                          <a:effectLst/>
                          <a:latin typeface="Calibri" panose="020F0502020204030204" pitchFamily="34" charset="0"/>
                        </a:rPr>
                        <a:t>WCP: Implement </a:t>
                      </a:r>
                      <a:r>
                        <a:rPr lang="en-GB" sz="1100" b="1" i="0" u="none" strike="noStrike" dirty="0">
                          <a:solidFill>
                            <a:srgbClr val="000000"/>
                          </a:solidFill>
                          <a:effectLst/>
                          <a:latin typeface="Calibri" panose="020F0502020204030204" pitchFamily="34" charset="0"/>
                        </a:rPr>
                        <a:t>Phlebotomy Module: </a:t>
                      </a:r>
                      <a:r>
                        <a:rPr lang="en-GB" sz="1100" b="0" i="0" u="none" strike="noStrike" baseline="0" dirty="0">
                          <a:solidFill>
                            <a:srgbClr val="000000"/>
                          </a:solidFill>
                          <a:effectLst/>
                          <a:latin typeface="Calibri" panose="020F0502020204030204" pitchFamily="34" charset="0"/>
                        </a:rPr>
                        <a:t>transform </a:t>
                      </a:r>
                      <a:r>
                        <a:rPr lang="en-GB" sz="1100" b="0" i="0" u="none" strike="noStrike" dirty="0">
                          <a:solidFill>
                            <a:srgbClr val="000000"/>
                          </a:solidFill>
                          <a:effectLst/>
                          <a:latin typeface="Calibri" panose="020F0502020204030204" pitchFamily="34" charset="0"/>
                        </a:rPr>
                        <a:t>the creation, transport and visibility of requests to Phlebotomy,</a:t>
                      </a:r>
                      <a:r>
                        <a:rPr lang="en-GB" sz="1100" b="0" i="0" u="none" strike="noStrike" baseline="0" dirty="0">
                          <a:solidFill>
                            <a:srgbClr val="000000"/>
                          </a:solidFill>
                          <a:effectLst/>
                          <a:latin typeface="Calibri" panose="020F0502020204030204" pitchFamily="34" charset="0"/>
                        </a:rPr>
                        <a:t> </a:t>
                      </a:r>
                      <a:r>
                        <a:rPr lang="en-GB" sz="1100" b="0" i="0" u="none" strike="noStrike" dirty="0">
                          <a:solidFill>
                            <a:srgbClr val="000000"/>
                          </a:solidFill>
                          <a:effectLst/>
                          <a:latin typeface="Calibri" panose="020F0502020204030204" pitchFamily="34" charset="0"/>
                        </a:rPr>
                        <a:t>reduce time</a:t>
                      </a:r>
                      <a:r>
                        <a:rPr lang="en-GB" sz="1100" b="0" i="0" u="none" strike="noStrike" baseline="0" dirty="0">
                          <a:solidFill>
                            <a:srgbClr val="000000"/>
                          </a:solidFill>
                          <a:effectLst/>
                          <a:latin typeface="Calibri" panose="020F0502020204030204" pitchFamily="34" charset="0"/>
                        </a:rPr>
                        <a:t> to request bloods</a:t>
                      </a:r>
                      <a:r>
                        <a:rPr lang="en-GB" sz="1100" b="0" i="0" u="none" strike="noStrike" dirty="0">
                          <a:solidFill>
                            <a:srgbClr val="000000"/>
                          </a:solidFill>
                          <a:effectLst/>
                          <a:latin typeface="Calibri" panose="020F0502020204030204" pitchFamily="34" charset="0"/>
                        </a:rPr>
                        <a:t>,</a:t>
                      </a:r>
                      <a:r>
                        <a:rPr lang="en-GB" sz="1100" b="0" i="0" u="none" strike="noStrike" baseline="0" dirty="0">
                          <a:solidFill>
                            <a:srgbClr val="000000"/>
                          </a:solidFill>
                          <a:effectLst/>
                          <a:latin typeface="Calibri" panose="020F0502020204030204" pitchFamily="34" charset="0"/>
                        </a:rPr>
                        <a:t> </a:t>
                      </a:r>
                      <a:r>
                        <a:rPr lang="en-GB" sz="1100" b="0" i="0" u="none" strike="noStrike" dirty="0">
                          <a:solidFill>
                            <a:srgbClr val="000000"/>
                          </a:solidFill>
                          <a:effectLst/>
                          <a:latin typeface="Calibri" panose="020F0502020204030204" pitchFamily="34" charset="0"/>
                        </a:rPr>
                        <a:t>improve feedback to requesters,</a:t>
                      </a:r>
                      <a:r>
                        <a:rPr lang="en-GB" sz="1100" b="0" i="0" u="none" strike="noStrike" baseline="0" dirty="0">
                          <a:solidFill>
                            <a:srgbClr val="000000"/>
                          </a:solidFill>
                          <a:effectLst/>
                          <a:latin typeface="Calibri" panose="020F0502020204030204" pitchFamily="34" charset="0"/>
                        </a:rPr>
                        <a:t> </a:t>
                      </a:r>
                      <a:r>
                        <a:rPr lang="en-GB" sz="1100" b="0" i="0" u="none" strike="noStrike" dirty="0">
                          <a:solidFill>
                            <a:srgbClr val="000000"/>
                          </a:solidFill>
                          <a:effectLst/>
                          <a:latin typeface="Calibri" panose="020F0502020204030204" pitchFamily="34" charset="0"/>
                        </a:rPr>
                        <a:t>reduces errors and re-work.</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757326065"/>
                  </a:ext>
                </a:extLst>
              </a:tr>
              <a:tr h="361315">
                <a:tc vMerge="1">
                  <a:txBody>
                    <a:bodyPr/>
                    <a:lstStyle/>
                    <a:p>
                      <a:endParaRPr lang="en-GB"/>
                    </a:p>
                  </a:txBody>
                  <a:tcPr/>
                </a:tc>
                <a:tc vMerge="1">
                  <a:txBody>
                    <a:bodyPr/>
                    <a:lstStyle/>
                    <a:p>
                      <a:endParaRPr lang="en-GB"/>
                    </a:p>
                  </a:txBody>
                  <a:tcPr/>
                </a:tc>
                <a:tc>
                  <a:txBody>
                    <a:bodyPr/>
                    <a:lstStyle/>
                    <a:p>
                      <a:pPr algn="l" fontAlgn="t"/>
                      <a:r>
                        <a:rPr lang="en-GB" sz="1100" b="0" i="0" u="none" strike="noStrike" dirty="0">
                          <a:solidFill>
                            <a:srgbClr val="000000"/>
                          </a:solidFill>
                          <a:effectLst/>
                          <a:latin typeface="Calibri" panose="020F0502020204030204" pitchFamily="34" charset="0"/>
                        </a:rPr>
                        <a:t>Roll</a:t>
                      </a:r>
                      <a:r>
                        <a:rPr lang="en-GB" sz="1100" b="0" i="0" u="none" strike="noStrike" baseline="0" dirty="0">
                          <a:solidFill>
                            <a:srgbClr val="000000"/>
                          </a:solidFill>
                          <a:effectLst/>
                          <a:latin typeface="Calibri" panose="020F0502020204030204" pitchFamily="34" charset="0"/>
                        </a:rPr>
                        <a:t> out </a:t>
                      </a:r>
                      <a:r>
                        <a:rPr lang="en-GB" sz="1100" b="1" i="0" u="none" strike="noStrike" dirty="0">
                          <a:solidFill>
                            <a:srgbClr val="000000"/>
                          </a:solidFill>
                          <a:effectLst/>
                          <a:latin typeface="Calibri" panose="020F0502020204030204" pitchFamily="34" charset="0"/>
                        </a:rPr>
                        <a:t>WCP in LD and Paediatrics</a:t>
                      </a:r>
                      <a:r>
                        <a:rPr lang="en-GB" sz="1100" b="0" i="0" u="none" strike="noStrike" baseline="0" dirty="0">
                          <a:solidFill>
                            <a:srgbClr val="000000"/>
                          </a:solidFill>
                          <a:effectLst/>
                          <a:latin typeface="Calibri" panose="020F0502020204030204" pitchFamily="34" charset="0"/>
                        </a:rPr>
                        <a:t>: access to functions and data available in WCP </a:t>
                      </a:r>
                      <a:r>
                        <a:rPr lang="en-GB" sz="1100" b="0" i="0" u="none" strike="noStrike" baseline="0" dirty="0" err="1">
                          <a:solidFill>
                            <a:srgbClr val="000000"/>
                          </a:solidFill>
                          <a:effectLst/>
                          <a:latin typeface="Calibri" panose="020F0502020204030204" pitchFamily="34" charset="0"/>
                        </a:rPr>
                        <a:t>e.g</a:t>
                      </a:r>
                      <a:r>
                        <a:rPr lang="en-GB" sz="1100" b="0" i="0" u="none" strike="noStrike" baseline="0" dirty="0">
                          <a:solidFill>
                            <a:srgbClr val="000000"/>
                          </a:solidFill>
                          <a:effectLst/>
                          <a:latin typeface="Calibri" panose="020F0502020204030204" pitchFamily="34" charset="0"/>
                        </a:rPr>
                        <a:t>, GP records, request tests, access results, view medical records. </a:t>
                      </a:r>
                      <a:r>
                        <a:rPr lang="en-GB" sz="1100" b="0" i="0" u="none" strike="noStrike" dirty="0">
                          <a:solidFill>
                            <a:srgbClr val="000000"/>
                          </a:solidFill>
                          <a:effectLst/>
                          <a:latin typeface="Calibri" panose="020F0502020204030204" pitchFamily="34" charset="0"/>
                        </a:rPr>
                        <a:t>Complete </a:t>
                      </a:r>
                      <a:r>
                        <a:rPr lang="en-GB" sz="1100" b="1" i="0" u="none" strike="noStrike" dirty="0">
                          <a:solidFill>
                            <a:srgbClr val="000000"/>
                          </a:solidFill>
                          <a:effectLst/>
                          <a:latin typeface="Calibri" panose="020F0502020204030204" pitchFamily="34" charset="0"/>
                        </a:rPr>
                        <a:t>HEPMA roll out in LD: </a:t>
                      </a:r>
                      <a:r>
                        <a:rPr lang="en-GB" sz="1100" b="0" i="0" u="none" strike="noStrike" baseline="0" dirty="0">
                          <a:solidFill>
                            <a:srgbClr val="000000"/>
                          </a:solidFill>
                          <a:effectLst/>
                          <a:latin typeface="Calibri" panose="020F0502020204030204" pitchFamily="34" charset="0"/>
                        </a:rPr>
                        <a:t>provide data and functionality in line with rest of HB, and superior breadth of information to support and treat patients.</a:t>
                      </a:r>
                      <a:endParaRPr lang="en-GB" sz="1100" b="0" i="0" u="none" strike="noStrike" dirty="0">
                        <a:solidFill>
                          <a:srgbClr val="000000"/>
                        </a:solidFill>
                        <a:effectLst/>
                        <a:latin typeface="Calibri" panose="020F050202020403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2832541547"/>
                  </a:ext>
                </a:extLst>
              </a:tr>
              <a:tr h="379482">
                <a:tc vMerge="1">
                  <a:txBody>
                    <a:bodyPr/>
                    <a:lstStyle/>
                    <a:p>
                      <a:endParaRPr lang="en-GB"/>
                    </a:p>
                  </a:txBody>
                  <a:tcPr/>
                </a:tc>
                <a:tc vMerge="1">
                  <a:txBody>
                    <a:bodyPr/>
                    <a:lstStyle/>
                    <a:p>
                      <a:endParaRPr lang="en-GB"/>
                    </a:p>
                  </a:txBody>
                  <a:tcPr/>
                </a:tc>
                <a:tc>
                  <a:txBody>
                    <a:bodyPr/>
                    <a:lstStyle/>
                    <a:p>
                      <a:pPr algn="l" fontAlgn="t"/>
                      <a:r>
                        <a:rPr lang="en-GB" sz="1100" b="0" i="0" u="none" strike="noStrike" dirty="0">
                          <a:solidFill>
                            <a:srgbClr val="000000"/>
                          </a:solidFill>
                          <a:effectLst/>
                          <a:latin typeface="Calibri" panose="020F0502020204030204" pitchFamily="34" charset="0"/>
                        </a:rPr>
                        <a:t>WCP: Implementation of </a:t>
                      </a:r>
                      <a:r>
                        <a:rPr lang="en-GB" sz="1100" b="1" i="0" u="none" strike="noStrike" dirty="0">
                          <a:solidFill>
                            <a:srgbClr val="000000"/>
                          </a:solidFill>
                          <a:effectLst/>
                          <a:latin typeface="Calibri" panose="020F0502020204030204" pitchFamily="34" charset="0"/>
                        </a:rPr>
                        <a:t>Radiology Electronic Test Requesting</a:t>
                      </a:r>
                      <a:r>
                        <a:rPr lang="en-GB" sz="1100" b="0" i="0" u="none" strike="noStrike" dirty="0">
                          <a:solidFill>
                            <a:srgbClr val="000000"/>
                          </a:solidFill>
                          <a:effectLst/>
                          <a:latin typeface="Calibri" panose="020F0502020204030204" pitchFamily="34" charset="0"/>
                        </a:rPr>
                        <a:t> (ETR) - support accurate and timely diagnosis through legible, complete and electronically transmitted requests to Radiology</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548529169"/>
                  </a:ext>
                </a:extLst>
              </a:tr>
              <a:tr h="243573">
                <a:tc vMerge="1">
                  <a:txBody>
                    <a:bodyPr/>
                    <a:lstStyle/>
                    <a:p>
                      <a:endParaRPr lang="en-GB"/>
                    </a:p>
                  </a:txBody>
                  <a:tcPr/>
                </a:tc>
                <a:tc vMerge="1">
                  <a:txBody>
                    <a:bodyPr/>
                    <a:lstStyle/>
                    <a:p>
                      <a:endParaRPr lang="en-GB"/>
                    </a:p>
                  </a:txBody>
                  <a:tcPr/>
                </a:tc>
                <a:tc>
                  <a:txBody>
                    <a:bodyPr/>
                    <a:lstStyle/>
                    <a:p>
                      <a:pPr algn="l" fontAlgn="t"/>
                      <a:r>
                        <a:rPr lang="en-GB" sz="1100" b="0" i="0" u="none" strike="noStrike" dirty="0">
                          <a:solidFill>
                            <a:srgbClr val="000000"/>
                          </a:solidFill>
                          <a:effectLst/>
                          <a:latin typeface="Calibri" panose="020F0502020204030204" pitchFamily="34" charset="0"/>
                        </a:rPr>
                        <a:t>Implement and embed </a:t>
                      </a:r>
                      <a:r>
                        <a:rPr lang="en-GB" sz="1100" b="1" i="0" u="none" strike="noStrike" dirty="0">
                          <a:solidFill>
                            <a:srgbClr val="000000"/>
                          </a:solidFill>
                          <a:effectLst/>
                          <a:latin typeface="Calibri" panose="020F0502020204030204" pitchFamily="34" charset="0"/>
                        </a:rPr>
                        <a:t>Swansea Bay Patient Portal </a:t>
                      </a:r>
                      <a:r>
                        <a:rPr lang="en-GB" sz="1100" b="0" i="0" u="none" strike="noStrike" dirty="0">
                          <a:solidFill>
                            <a:srgbClr val="000000"/>
                          </a:solidFill>
                          <a:effectLst/>
                          <a:latin typeface="Calibri" panose="020F0502020204030204" pitchFamily="34" charset="0"/>
                        </a:rPr>
                        <a:t>to expedite the digitisation and transformation of Outpatients and to support the 3P programme</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2227775892"/>
                  </a:ext>
                </a:extLst>
              </a:tr>
              <a:tr h="361315">
                <a:tc vMerge="1">
                  <a:txBody>
                    <a:bodyPr/>
                    <a:lstStyle/>
                    <a:p>
                      <a:endParaRPr lang="en-GB"/>
                    </a:p>
                  </a:txBody>
                  <a:tcPr/>
                </a:tc>
                <a:tc vMerge="1">
                  <a:txBody>
                    <a:bodyPr/>
                    <a:lstStyle/>
                    <a:p>
                      <a:endParaRPr lang="en-GB"/>
                    </a:p>
                  </a:txBody>
                  <a:tcPr/>
                </a:tc>
                <a:tc>
                  <a:txBody>
                    <a:bodyPr/>
                    <a:lstStyle/>
                    <a:p>
                      <a:pPr algn="l" fontAlgn="t"/>
                      <a:r>
                        <a:rPr lang="en-GB" sz="1100" b="0" i="0" u="none" strike="noStrike" dirty="0">
                          <a:solidFill>
                            <a:srgbClr val="000000"/>
                          </a:solidFill>
                          <a:effectLst/>
                          <a:latin typeface="Calibri" panose="020F0502020204030204" pitchFamily="34" charset="0"/>
                        </a:rPr>
                        <a:t>Deliver a </a:t>
                      </a:r>
                      <a:r>
                        <a:rPr lang="en-GB" sz="1100" b="1" i="0" u="none" strike="noStrike" dirty="0">
                          <a:solidFill>
                            <a:srgbClr val="000000"/>
                          </a:solidFill>
                          <a:effectLst/>
                          <a:latin typeface="Calibri" panose="020F0502020204030204" pitchFamily="34" charset="0"/>
                        </a:rPr>
                        <a:t>hybrid mail solution </a:t>
                      </a:r>
                      <a:r>
                        <a:rPr lang="en-GB" sz="1100" b="0" i="0" u="none" strike="noStrike" dirty="0">
                          <a:solidFill>
                            <a:srgbClr val="000000"/>
                          </a:solidFill>
                          <a:effectLst/>
                          <a:latin typeface="Calibri" panose="020F0502020204030204" pitchFamily="34" charset="0"/>
                        </a:rPr>
                        <a:t>such that letters can be delivered electronically within SBPP</a:t>
                      </a:r>
                      <a:r>
                        <a:rPr lang="en-GB" sz="1100" b="0" i="0" u="none" strike="noStrike" baseline="0" dirty="0">
                          <a:solidFill>
                            <a:srgbClr val="000000"/>
                          </a:solidFill>
                          <a:effectLst/>
                          <a:latin typeface="Calibri" panose="020F0502020204030204" pitchFamily="34" charset="0"/>
                        </a:rPr>
                        <a:t> - Minimise cost through sending paper mail to patients, Improve patient experience/ choice of communication i.e. electronically/post/language preference</a:t>
                      </a:r>
                      <a:endParaRPr lang="en-GB" sz="1100" b="0" i="0" u="none" strike="noStrike" dirty="0">
                        <a:solidFill>
                          <a:srgbClr val="000000"/>
                        </a:solidFill>
                        <a:effectLst/>
                        <a:latin typeface="Calibri" panose="020F050202020403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3471576867"/>
                  </a:ext>
                </a:extLst>
              </a:tr>
              <a:tr h="379482">
                <a:tc vMerge="1">
                  <a:txBody>
                    <a:bodyPr/>
                    <a:lstStyle/>
                    <a:p>
                      <a:endParaRPr lang="en-GB"/>
                    </a:p>
                  </a:txBody>
                  <a:tcPr/>
                </a:tc>
                <a:tc vMerge="1">
                  <a:txBody>
                    <a:bodyPr/>
                    <a:lstStyle/>
                    <a:p>
                      <a:endParaRPr lang="en-GB"/>
                    </a:p>
                  </a:txBody>
                  <a:tcPr/>
                </a:tc>
                <a:tc>
                  <a:txBody>
                    <a:bodyPr/>
                    <a:lstStyle/>
                    <a:p>
                      <a:pPr algn="l" fontAlgn="t"/>
                      <a:r>
                        <a:rPr lang="en-GB" sz="1100" b="0" i="0" u="none" strike="noStrike" dirty="0">
                          <a:solidFill>
                            <a:srgbClr val="000000"/>
                          </a:solidFill>
                          <a:effectLst/>
                          <a:latin typeface="Calibri" panose="020F0502020204030204" pitchFamily="34" charset="0"/>
                        </a:rPr>
                        <a:t>Work with the Transformation team and the service to advocate for and support (subject to the change request being accepted) required changes to the </a:t>
                      </a:r>
                      <a:r>
                        <a:rPr lang="en-GB" sz="1100" b="1" i="0" u="none" strike="noStrike" dirty="0">
                          <a:solidFill>
                            <a:srgbClr val="000000"/>
                          </a:solidFill>
                          <a:effectLst/>
                          <a:latin typeface="Calibri" panose="020F0502020204030204" pitchFamily="34" charset="0"/>
                        </a:rPr>
                        <a:t>WCCG system</a:t>
                      </a:r>
                      <a:r>
                        <a:rPr lang="en-GB" sz="1100" b="1" i="0" u="none" strike="noStrike" baseline="0" dirty="0">
                          <a:solidFill>
                            <a:srgbClr val="000000"/>
                          </a:solidFill>
                          <a:effectLst/>
                          <a:latin typeface="Calibri" panose="020F0502020204030204" pitchFamily="34" charset="0"/>
                        </a:rPr>
                        <a:t> </a:t>
                      </a:r>
                      <a:r>
                        <a:rPr lang="en-GB" sz="1100" b="0" i="0" u="none" strike="noStrike" baseline="0" dirty="0">
                          <a:solidFill>
                            <a:srgbClr val="000000"/>
                          </a:solidFill>
                          <a:effectLst/>
                          <a:latin typeface="Calibri" panose="020F0502020204030204" pitchFamily="34" charset="0"/>
                        </a:rPr>
                        <a:t>–this will avoid duplication of patients on waiting list, support effective triage of referrals on to waiting lists</a:t>
                      </a:r>
                      <a:endParaRPr lang="en-GB" sz="1100" b="0" i="0" u="none" strike="noStrike" dirty="0">
                        <a:solidFill>
                          <a:srgbClr val="000000"/>
                        </a:solidFill>
                        <a:effectLst/>
                        <a:latin typeface="Calibri" panose="020F0502020204030204" pitchFamily="34" charset="0"/>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3260873782"/>
                  </a:ext>
                </a:extLst>
              </a:tr>
              <a:tr h="219453">
                <a:tc vMerge="1">
                  <a:txBody>
                    <a:bodyPr/>
                    <a:lstStyle/>
                    <a:p>
                      <a:endParaRPr lang="en-GB"/>
                    </a:p>
                  </a:txBody>
                  <a:tcPr/>
                </a:tc>
                <a:tc vMerge="1">
                  <a:txBody>
                    <a:bodyPr/>
                    <a:lstStyle/>
                    <a:p>
                      <a:endParaRPr lang="en-GB"/>
                    </a:p>
                  </a:txBody>
                  <a:tcPr/>
                </a:tc>
                <a:tc>
                  <a:txBody>
                    <a:bodyPr/>
                    <a:lstStyle/>
                    <a:p>
                      <a:pPr algn="l" fontAlgn="t"/>
                      <a:r>
                        <a:rPr lang="en-GB" sz="1100" b="0" i="0" u="none" strike="noStrike" dirty="0">
                          <a:solidFill>
                            <a:srgbClr val="000000"/>
                          </a:solidFill>
                          <a:effectLst/>
                          <a:latin typeface="Calibri" panose="020F0502020204030204" pitchFamily="34" charset="0"/>
                        </a:rPr>
                        <a:t>Implement and embed </a:t>
                      </a:r>
                      <a:r>
                        <a:rPr lang="en-GB" sz="1100" b="1" i="0" u="none" strike="noStrike" dirty="0">
                          <a:solidFill>
                            <a:srgbClr val="000000"/>
                          </a:solidFill>
                          <a:effectLst/>
                          <a:latin typeface="Calibri" panose="020F0502020204030204" pitchFamily="34" charset="0"/>
                        </a:rPr>
                        <a:t>SBPP and the NHS Wales App </a:t>
                      </a:r>
                      <a:r>
                        <a:rPr lang="en-GB" sz="1100" b="0" i="0" u="none" strike="noStrike" dirty="0">
                          <a:solidFill>
                            <a:srgbClr val="000000"/>
                          </a:solidFill>
                          <a:effectLst/>
                          <a:latin typeface="Calibri" panose="020F0502020204030204" pitchFamily="34" charset="0"/>
                        </a:rPr>
                        <a:t>to expedite the digitisation and transformation of Outpatients and to support the 3P programme</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668579047"/>
                  </a:ext>
                </a:extLst>
              </a:tr>
              <a:tr h="379482">
                <a:tc vMerge="1">
                  <a:txBody>
                    <a:bodyPr/>
                    <a:lstStyle/>
                    <a:p>
                      <a:endParaRPr lang="en-GB"/>
                    </a:p>
                  </a:txBody>
                  <a:tcPr/>
                </a:tc>
                <a:tc vMerge="1">
                  <a:txBody>
                    <a:bodyPr/>
                    <a:lstStyle/>
                    <a:p>
                      <a:endParaRPr lang="en-GB"/>
                    </a:p>
                  </a:txBody>
                  <a:tcPr/>
                </a:tc>
                <a:tc>
                  <a:txBody>
                    <a:bodyPr/>
                    <a:lstStyle/>
                    <a:p>
                      <a:pPr algn="l" fontAlgn="t"/>
                      <a:r>
                        <a:rPr lang="en-GB" sz="1100" b="1" i="0" u="none" strike="noStrike" dirty="0">
                          <a:solidFill>
                            <a:srgbClr val="000000"/>
                          </a:solidFill>
                          <a:effectLst/>
                          <a:latin typeface="Calibri" panose="020F0502020204030204" pitchFamily="34" charset="0"/>
                        </a:rPr>
                        <a:t>TOMS Re-development </a:t>
                      </a:r>
                      <a:r>
                        <a:rPr lang="en-GB" sz="1100" b="0" i="0" u="none" strike="noStrike" dirty="0">
                          <a:solidFill>
                            <a:srgbClr val="000000"/>
                          </a:solidFill>
                          <a:effectLst/>
                          <a:latin typeface="Calibri" panose="020F0502020204030204" pitchFamily="34" charset="0"/>
                        </a:rPr>
                        <a:t>- Ongoing redevelopment of a robust theatre management system supporting service redesign while increasing time to care,</a:t>
                      </a:r>
                      <a:r>
                        <a:rPr lang="en-GB" sz="1100" b="0" i="0" u="none" strike="noStrike" baseline="0" dirty="0">
                          <a:solidFill>
                            <a:srgbClr val="000000"/>
                          </a:solidFill>
                          <a:effectLst/>
                          <a:latin typeface="Calibri" panose="020F0502020204030204" pitchFamily="34" charset="0"/>
                        </a:rPr>
                        <a:t> </a:t>
                      </a:r>
                      <a:endParaRPr lang="en-GB" sz="1100" b="0" i="0" u="none" strike="noStrike" dirty="0">
                        <a:solidFill>
                          <a:srgbClr val="000000"/>
                        </a:solidFill>
                        <a:effectLst/>
                        <a:latin typeface="Calibri" panose="020F0502020204030204" pitchFamily="34" charset="0"/>
                      </a:endParaRPr>
                    </a:p>
                    <a:p>
                      <a:pPr algn="l" fontAlgn="t"/>
                      <a:r>
                        <a:rPr lang="en-GB" sz="1100" b="0" i="0" u="none" strike="noStrike" dirty="0">
                          <a:solidFill>
                            <a:srgbClr val="000000"/>
                          </a:solidFill>
                          <a:effectLst/>
                          <a:latin typeface="Calibri" panose="020F0502020204030204" pitchFamily="34" charset="0"/>
                        </a:rPr>
                        <a:t>Improve reporting enabling better demand and capacity planning enabling more informed clinical decision-making.</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3641609781"/>
                  </a:ext>
                </a:extLst>
              </a:tr>
              <a:tr h="420851">
                <a:tc vMerge="1">
                  <a:txBody>
                    <a:bodyPr/>
                    <a:lstStyle/>
                    <a:p>
                      <a:endParaRPr lang="en-GB"/>
                    </a:p>
                  </a:txBody>
                  <a:tcPr/>
                </a:tc>
                <a:tc vMerge="1">
                  <a:txBody>
                    <a:bodyPr/>
                    <a:lstStyle/>
                    <a:p>
                      <a:endParaRPr lang="en-GB"/>
                    </a:p>
                  </a:txBody>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fr-FR" sz="1100" b="0" dirty="0" err="1">
                          <a:solidFill>
                            <a:schemeClr val="tx1"/>
                          </a:solidFill>
                          <a:latin typeface="+mn-lt"/>
                          <a:cs typeface="Arial" panose="020B0604020202020204" pitchFamily="34" charset="0"/>
                        </a:rPr>
                        <a:t>Implement</a:t>
                      </a:r>
                      <a:r>
                        <a:rPr lang="fr-FR" sz="1100" b="0" dirty="0">
                          <a:solidFill>
                            <a:schemeClr val="tx1"/>
                          </a:solidFill>
                          <a:latin typeface="+mn-lt"/>
                          <a:cs typeface="Arial" panose="020B0604020202020204" pitchFamily="34" charset="0"/>
                        </a:rPr>
                        <a:t> a </a:t>
                      </a:r>
                      <a:r>
                        <a:rPr lang="fr-FR" sz="1100" b="1" dirty="0">
                          <a:solidFill>
                            <a:schemeClr val="tx1"/>
                          </a:solidFill>
                          <a:latin typeface="+mn-lt"/>
                          <a:cs typeface="Arial" panose="020B0604020202020204" pitchFamily="34" charset="0"/>
                        </a:rPr>
                        <a:t>Digital Assessment Solution (</a:t>
                      </a:r>
                      <a:r>
                        <a:rPr lang="fr-FR" sz="1100" b="1" dirty="0" err="1">
                          <a:solidFill>
                            <a:schemeClr val="tx1"/>
                          </a:solidFill>
                          <a:latin typeface="+mn-lt"/>
                          <a:cs typeface="Arial" panose="020B0604020202020204" pitchFamily="34" charset="0"/>
                        </a:rPr>
                        <a:t>PROMs</a:t>
                      </a:r>
                      <a:r>
                        <a:rPr lang="fr-FR" sz="1100" b="1" dirty="0">
                          <a:solidFill>
                            <a:schemeClr val="tx1"/>
                          </a:solidFill>
                          <a:latin typeface="+mn-lt"/>
                          <a:cs typeface="Arial" panose="020B0604020202020204" pitchFamily="34" charset="0"/>
                        </a:rPr>
                        <a:t> Solution</a:t>
                      </a:r>
                      <a:r>
                        <a:rPr lang="fr-FR" sz="1100" b="0" dirty="0">
                          <a:solidFill>
                            <a:schemeClr val="tx1"/>
                          </a:solidFill>
                          <a:latin typeface="+mn-lt"/>
                          <a:cs typeface="Arial" panose="020B0604020202020204" pitchFamily="34" charset="0"/>
                        </a:rPr>
                        <a:t>) - </a:t>
                      </a:r>
                      <a:r>
                        <a:rPr lang="fr-FR" sz="1100" b="0" dirty="0" err="1">
                          <a:solidFill>
                            <a:schemeClr val="tx1"/>
                          </a:solidFill>
                          <a:latin typeface="+mn-lt"/>
                          <a:cs typeface="Arial" panose="020B0604020202020204" pitchFamily="34" charset="0"/>
                        </a:rPr>
                        <a:t>Conclude</a:t>
                      </a:r>
                      <a:r>
                        <a:rPr lang="fr-FR" sz="1100" b="0" dirty="0">
                          <a:solidFill>
                            <a:schemeClr val="tx1"/>
                          </a:solidFill>
                          <a:latin typeface="+mn-lt"/>
                          <a:cs typeface="Arial" panose="020B0604020202020204" pitchFamily="34" charset="0"/>
                        </a:rPr>
                        <a:t> i</a:t>
                      </a:r>
                      <a:r>
                        <a:rPr lang="en-GB" sz="1100" b="0" dirty="0" err="1">
                          <a:solidFill>
                            <a:schemeClr val="tx1"/>
                          </a:solidFill>
                          <a:latin typeface="+mn-lt"/>
                          <a:cs typeface="Arial" panose="020B0604020202020204" pitchFamily="34" charset="0"/>
                        </a:rPr>
                        <a:t>mplementation</a:t>
                      </a:r>
                      <a:r>
                        <a:rPr lang="en-GB" sz="1100" b="0" dirty="0">
                          <a:solidFill>
                            <a:schemeClr val="tx1"/>
                          </a:solidFill>
                          <a:latin typeface="+mn-lt"/>
                          <a:cs typeface="Arial" panose="020B0604020202020204" pitchFamily="34" charset="0"/>
                        </a:rPr>
                        <a:t> across 16 existing services, replacing Doctor  and any other new services, supporting individually scoped benefits for each service to improve patient and service management.</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1710184882"/>
                  </a:ext>
                </a:extLst>
              </a:tr>
              <a:tr h="403354">
                <a:tc vMerge="1">
                  <a:txBody>
                    <a:bodyPr/>
                    <a:lstStyle/>
                    <a:p>
                      <a:endParaRPr lang="en-GB"/>
                    </a:p>
                  </a:txBody>
                  <a:tcPr/>
                </a:tc>
                <a:tc vMerge="1">
                  <a:txBody>
                    <a:bodyPr/>
                    <a:lstStyle/>
                    <a:p>
                      <a:endParaRPr lang="en-GB"/>
                    </a:p>
                  </a:txBody>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100" b="1" dirty="0" err="1">
                          <a:solidFill>
                            <a:schemeClr val="tx1"/>
                          </a:solidFill>
                          <a:latin typeface="+mn-lt"/>
                          <a:cs typeface="Arial" panose="020B0604020202020204" pitchFamily="34" charset="0"/>
                        </a:rPr>
                        <a:t>Canisc</a:t>
                      </a:r>
                      <a:r>
                        <a:rPr lang="en-GB" sz="1100" b="1" dirty="0">
                          <a:solidFill>
                            <a:schemeClr val="tx1"/>
                          </a:solidFill>
                          <a:latin typeface="+mn-lt"/>
                          <a:cs typeface="Arial" panose="020B0604020202020204" pitchFamily="34" charset="0"/>
                        </a:rPr>
                        <a:t> Replacement </a:t>
                      </a:r>
                      <a:r>
                        <a:rPr lang="en-GB" sz="1100" b="0" dirty="0">
                          <a:solidFill>
                            <a:schemeClr val="tx1"/>
                          </a:solidFill>
                          <a:latin typeface="+mn-lt"/>
                          <a:cs typeface="Arial" panose="020B0604020202020204" pitchFamily="34" charset="0"/>
                        </a:rPr>
                        <a:t>- Test, train and implement functionality to enable Cancer Services to use WCP/WPAS and cease use of the </a:t>
                      </a:r>
                      <a:r>
                        <a:rPr lang="en-GB" sz="1100" b="0" dirty="0" err="1">
                          <a:solidFill>
                            <a:schemeClr val="tx1"/>
                          </a:solidFill>
                          <a:latin typeface="+mn-lt"/>
                          <a:cs typeface="Arial" panose="020B0604020202020204" pitchFamily="34" charset="0"/>
                        </a:rPr>
                        <a:t>Canisc</a:t>
                      </a:r>
                      <a:r>
                        <a:rPr lang="en-GB" sz="1100" b="0" dirty="0">
                          <a:solidFill>
                            <a:schemeClr val="tx1"/>
                          </a:solidFill>
                          <a:latin typeface="+mn-lt"/>
                          <a:cs typeface="Arial" panose="020B0604020202020204" pitchFamily="34" charset="0"/>
                        </a:rPr>
                        <a:t> system, as functionality becomes available from DHCW</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781350826"/>
                  </a:ext>
                </a:extLst>
              </a:tr>
              <a:tr h="420851">
                <a:tc vMerge="1">
                  <a:txBody>
                    <a:bodyPr/>
                    <a:lstStyle/>
                    <a:p>
                      <a:endParaRPr lang="en-GB"/>
                    </a:p>
                  </a:txBody>
                  <a:tcPr/>
                </a:tc>
                <a:tc vMerge="1">
                  <a:txBody>
                    <a:bodyPr/>
                    <a:lstStyle/>
                    <a:p>
                      <a:endParaRPr lang="en-GB"/>
                    </a:p>
                  </a:txBody>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cs typeface="Arial" panose="020B0604020202020204" pitchFamily="34" charset="0"/>
                        </a:rPr>
                        <a:t>Align the local </a:t>
                      </a:r>
                      <a:r>
                        <a:rPr lang="en-GB" sz="1100" b="1" dirty="0" err="1">
                          <a:solidFill>
                            <a:schemeClr val="tx1"/>
                          </a:solidFill>
                          <a:latin typeface="+mn-lt"/>
                          <a:cs typeface="Arial" panose="020B0604020202020204" pitchFamily="34" charset="0"/>
                        </a:rPr>
                        <a:t>ePMA</a:t>
                      </a:r>
                      <a:r>
                        <a:rPr lang="en-GB" sz="1100" b="1" dirty="0">
                          <a:solidFill>
                            <a:schemeClr val="tx1"/>
                          </a:solidFill>
                          <a:latin typeface="+mn-lt"/>
                          <a:cs typeface="Arial" panose="020B0604020202020204" pitchFamily="34" charset="0"/>
                        </a:rPr>
                        <a:t> solution </a:t>
                      </a:r>
                      <a:r>
                        <a:rPr lang="en-GB" sz="1100" b="0" dirty="0">
                          <a:solidFill>
                            <a:schemeClr val="tx1"/>
                          </a:solidFill>
                          <a:latin typeface="+mn-lt"/>
                          <a:cs typeface="Arial" panose="020B0604020202020204" pitchFamily="34" charset="0"/>
                        </a:rPr>
                        <a:t>to the National </a:t>
                      </a:r>
                      <a:r>
                        <a:rPr lang="en-GB" sz="1100" b="0" dirty="0" err="1">
                          <a:solidFill>
                            <a:schemeClr val="tx1"/>
                          </a:solidFill>
                          <a:latin typeface="+mn-lt"/>
                          <a:cs typeface="Arial" panose="020B0604020202020204" pitchFamily="34" charset="0"/>
                        </a:rPr>
                        <a:t>ePMA</a:t>
                      </a:r>
                      <a:r>
                        <a:rPr lang="en-GB" sz="1100" b="0" dirty="0">
                          <a:solidFill>
                            <a:schemeClr val="tx1"/>
                          </a:solidFill>
                          <a:latin typeface="+mn-lt"/>
                          <a:cs typeface="Arial" panose="020B0604020202020204" pitchFamily="34" charset="0"/>
                        </a:rPr>
                        <a:t> Framework and the recently published National Standards relating to interoperability - Implement new </a:t>
                      </a:r>
                      <a:r>
                        <a:rPr lang="en-GB" sz="1100" b="0" dirty="0" err="1">
                          <a:solidFill>
                            <a:schemeClr val="tx1"/>
                          </a:solidFill>
                          <a:latin typeface="+mn-lt"/>
                          <a:cs typeface="Arial" panose="020B0604020202020204" pitchFamily="34" charset="0"/>
                        </a:rPr>
                        <a:t>eMPI</a:t>
                      </a:r>
                      <a:r>
                        <a:rPr lang="en-GB" sz="1100" b="0" dirty="0">
                          <a:solidFill>
                            <a:schemeClr val="tx1"/>
                          </a:solidFill>
                          <a:latin typeface="+mn-lt"/>
                          <a:cs typeface="Arial" panose="020B0604020202020204" pitchFamily="34" charset="0"/>
                        </a:rPr>
                        <a:t> system for existing services to replace the HEPMA system and align to the National </a:t>
                      </a:r>
                      <a:r>
                        <a:rPr lang="en-GB" sz="1100" b="0" dirty="0" err="1">
                          <a:solidFill>
                            <a:schemeClr val="tx1"/>
                          </a:solidFill>
                          <a:latin typeface="+mn-lt"/>
                          <a:cs typeface="Arial" panose="020B0604020202020204" pitchFamily="34" charset="0"/>
                        </a:rPr>
                        <a:t>ePMA</a:t>
                      </a:r>
                      <a:r>
                        <a:rPr lang="en-GB" sz="1100" b="0" dirty="0">
                          <a:solidFill>
                            <a:schemeClr val="tx1"/>
                          </a:solidFill>
                          <a:latin typeface="+mn-lt"/>
                          <a:cs typeface="Arial" panose="020B0604020202020204" pitchFamily="34" charset="0"/>
                        </a:rPr>
                        <a:t> programme.</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311367044"/>
                  </a:ext>
                </a:extLst>
              </a:tr>
              <a:tr h="420851">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chemeClr val="tx1"/>
                        </a:solidFill>
                        <a:effectLst/>
                        <a:latin typeface="+mn-lt"/>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1" i="0" u="none" strike="noStrike" dirty="0">
                          <a:solidFill>
                            <a:schemeClr val="tx1"/>
                          </a:solidFill>
                          <a:effectLst/>
                          <a:latin typeface="+mn-lt"/>
                        </a:rPr>
                        <a:t>Digitisation</a:t>
                      </a:r>
                      <a:r>
                        <a:rPr lang="en-GB" sz="1100" b="1" i="0" u="none" strike="noStrike" baseline="0" dirty="0">
                          <a:solidFill>
                            <a:schemeClr val="tx1"/>
                          </a:solidFill>
                          <a:effectLst/>
                          <a:latin typeface="+mn-lt"/>
                        </a:rPr>
                        <a:t> of systems in CYP and Maternity/ Neonatal services</a:t>
                      </a:r>
                      <a:endParaRPr lang="en-GB" sz="1100" b="1" i="0" u="none" strike="noStrike" dirty="0">
                        <a:solidFill>
                          <a:schemeClr val="tx1"/>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100" b="0" dirty="0">
                          <a:solidFill>
                            <a:schemeClr val="tx1"/>
                          </a:solidFill>
                          <a:latin typeface="+mn-lt"/>
                          <a:cs typeface="Arial" panose="020B0604020202020204" pitchFamily="34" charset="0"/>
                        </a:rPr>
                        <a:t>Implement</a:t>
                      </a:r>
                      <a:r>
                        <a:rPr lang="en-GB" sz="1100" b="0" baseline="0" dirty="0">
                          <a:solidFill>
                            <a:schemeClr val="tx1"/>
                          </a:solidFill>
                          <a:latin typeface="+mn-lt"/>
                          <a:cs typeface="Arial" panose="020B0604020202020204" pitchFamily="34" charset="0"/>
                        </a:rPr>
                        <a:t> </a:t>
                      </a:r>
                      <a:r>
                        <a:rPr lang="en-GB" sz="1100" b="1" dirty="0">
                          <a:solidFill>
                            <a:schemeClr val="tx1"/>
                          </a:solidFill>
                          <a:latin typeface="+mn-lt"/>
                          <a:cs typeface="Arial" panose="020B0604020202020204" pitchFamily="34" charset="0"/>
                        </a:rPr>
                        <a:t>Welsh Nursing Care Record in</a:t>
                      </a:r>
                      <a:r>
                        <a:rPr lang="en-GB" sz="1100" b="1" baseline="0" dirty="0">
                          <a:solidFill>
                            <a:schemeClr val="tx1"/>
                          </a:solidFill>
                          <a:latin typeface="+mn-lt"/>
                          <a:cs typeface="Arial" panose="020B0604020202020204" pitchFamily="34" charset="0"/>
                        </a:rPr>
                        <a:t> </a:t>
                      </a:r>
                      <a:r>
                        <a:rPr lang="en-GB" sz="1100" b="1" dirty="0">
                          <a:solidFill>
                            <a:schemeClr val="tx1"/>
                          </a:solidFill>
                          <a:latin typeface="+mn-lt"/>
                          <a:cs typeface="Arial" panose="020B0604020202020204" pitchFamily="34" charset="0"/>
                        </a:rPr>
                        <a:t>Paediatrics </a:t>
                      </a:r>
                      <a:r>
                        <a:rPr lang="en-GB" sz="1100" b="0" dirty="0">
                          <a:solidFill>
                            <a:schemeClr val="tx1"/>
                          </a:solidFill>
                          <a:latin typeface="+mn-lt"/>
                          <a:cs typeface="Arial" panose="020B0604020202020204" pitchFamily="34" charset="0"/>
                        </a:rPr>
                        <a:t>-improve compliance in terms of assessment completion, efficiency in completing suite of documents, improving quality and safety</a:t>
                      </a:r>
                      <a:r>
                        <a:rPr lang="en-GB" sz="1100" b="0" baseline="0" dirty="0">
                          <a:solidFill>
                            <a:schemeClr val="tx1"/>
                          </a:solidFill>
                          <a:latin typeface="+mn-lt"/>
                          <a:cs typeface="Arial" panose="020B0604020202020204" pitchFamily="34" charset="0"/>
                        </a:rPr>
                        <a:t> in Paeds wards</a:t>
                      </a:r>
                      <a:endParaRPr lang="en-GB" sz="1100" b="0" dirty="0">
                        <a:solidFill>
                          <a:schemeClr val="tx1"/>
                        </a:solidFill>
                        <a:latin typeface="+mn-lt"/>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3908439825"/>
                  </a:ext>
                </a:extLst>
              </a:tr>
              <a:tr h="420851">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chemeClr val="tx1"/>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1" i="0" u="none" strike="noStrike" dirty="0">
                        <a:solidFill>
                          <a:schemeClr val="tx1"/>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100" b="1" dirty="0">
                          <a:solidFill>
                            <a:schemeClr val="tx1"/>
                          </a:solidFill>
                          <a:latin typeface="+mn-lt"/>
                          <a:cs typeface="Arial" panose="020B0604020202020204" pitchFamily="34" charset="0"/>
                        </a:rPr>
                        <a:t>Digital Maternity </a:t>
                      </a:r>
                      <a:r>
                        <a:rPr lang="en-GB" sz="1100" b="1" dirty="0" err="1">
                          <a:solidFill>
                            <a:schemeClr val="tx1"/>
                          </a:solidFill>
                          <a:latin typeface="+mn-lt"/>
                          <a:cs typeface="Arial" panose="020B0604020202020204" pitchFamily="34" charset="0"/>
                        </a:rPr>
                        <a:t>Cymru</a:t>
                      </a:r>
                      <a:r>
                        <a:rPr lang="en-GB" sz="1100" b="1" dirty="0">
                          <a:solidFill>
                            <a:schemeClr val="tx1"/>
                          </a:solidFill>
                          <a:latin typeface="+mn-lt"/>
                          <a:cs typeface="Arial" panose="020B0604020202020204" pitchFamily="34" charset="0"/>
                        </a:rPr>
                        <a:t> </a:t>
                      </a:r>
                      <a:r>
                        <a:rPr lang="en-GB" sz="1100" b="0" dirty="0">
                          <a:solidFill>
                            <a:schemeClr val="tx1"/>
                          </a:solidFill>
                          <a:latin typeface="+mn-lt"/>
                          <a:cs typeface="Arial" panose="020B0604020202020204" pitchFamily="34" charset="0"/>
                        </a:rPr>
                        <a:t>- Digitisation of maternity records to</a:t>
                      </a:r>
                      <a:r>
                        <a:rPr lang="en-GB" sz="1100" b="0" baseline="0" dirty="0">
                          <a:solidFill>
                            <a:schemeClr val="tx1"/>
                          </a:solidFill>
                          <a:latin typeface="+mn-lt"/>
                          <a:cs typeface="Arial" panose="020B0604020202020204" pitchFamily="34" charset="0"/>
                        </a:rPr>
                        <a:t> i</a:t>
                      </a:r>
                      <a:r>
                        <a:rPr lang="en-GB" sz="1100" b="0" dirty="0">
                          <a:solidFill>
                            <a:schemeClr val="tx1"/>
                          </a:solidFill>
                          <a:latin typeface="+mn-lt"/>
                          <a:cs typeface="Arial" panose="020B0604020202020204" pitchFamily="34" charset="0"/>
                        </a:rPr>
                        <a:t>mprove quality and safety through the digitisation of services, access to data to inform demand and capacity planning.</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1236832650"/>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168270" y="216014"/>
            <a:ext cx="11699112" cy="360000"/>
          </a:xfrm>
          <a:prstGeom prst="rect">
            <a:avLst/>
          </a:prstGeom>
        </p:spPr>
      </p:pic>
      <p:sp>
        <p:nvSpPr>
          <p:cNvPr id="6" name="Slide Number Placeholder 5"/>
          <p:cNvSpPr>
            <a:spLocks noGrp="1"/>
          </p:cNvSpPr>
          <p:nvPr>
            <p:ph type="sldNum" sz="quarter" idx="12"/>
          </p:nvPr>
        </p:nvSpPr>
        <p:spPr>
          <a:xfrm>
            <a:off x="9209599" y="6534692"/>
            <a:ext cx="2743200" cy="365125"/>
          </a:xfrm>
        </p:spPr>
        <p:txBody>
          <a:bodyPr/>
          <a:lstStyle/>
          <a:p>
            <a:fld id="{2FC4BBEA-D2AF-4620-ADEB-12EADF4A9185}" type="slidenum">
              <a:rPr lang="en-GB" smtClean="0">
                <a:solidFill>
                  <a:schemeClr val="bg1">
                    <a:lumMod val="75000"/>
                  </a:schemeClr>
                </a:solidFill>
              </a:rPr>
              <a:t>54</a:t>
            </a:fld>
            <a:endParaRPr lang="en-GB" dirty="0">
              <a:solidFill>
                <a:schemeClr val="bg1">
                  <a:lumMod val="75000"/>
                </a:schemeClr>
              </a:solidFill>
            </a:endParaRPr>
          </a:p>
        </p:txBody>
      </p:sp>
    </p:spTree>
    <p:extLst>
      <p:ext uri="{BB962C8B-B14F-4D97-AF65-F5344CB8AC3E}">
        <p14:creationId xmlns:p14="http://schemas.microsoft.com/office/powerpoint/2010/main" val="11352222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436520-632C-2115-F372-D68B65AA5CE8}"/>
              </a:ext>
            </a:extLst>
          </p:cNvPr>
          <p:cNvSpPr txBox="1"/>
          <p:nvPr/>
        </p:nvSpPr>
        <p:spPr>
          <a:xfrm>
            <a:off x="248400" y="48063"/>
            <a:ext cx="11376000"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Digital Goals and Methods</a:t>
            </a:r>
            <a:endParaRPr lang="en-GB" b="1" dirty="0">
              <a:solidFill>
                <a:srgbClr val="1F355E"/>
              </a:solidFill>
              <a:latin typeface="Arial Black" panose="020B0604020202020204" pitchFamily="34" charset="0"/>
              <a:cs typeface="Arial Black" panose="020B0604020202020204" pitchFamily="34" charset="0"/>
            </a:endParaRPr>
          </a:p>
        </p:txBody>
      </p:sp>
      <p:graphicFrame>
        <p:nvGraphicFramePr>
          <p:cNvPr id="3" name="Table 2">
            <a:extLst>
              <a:ext uri="{FF2B5EF4-FFF2-40B4-BE49-F238E27FC236}">
                <a16:creationId xmlns:a16="http://schemas.microsoft.com/office/drawing/2014/main" id="{DF86B5FE-3318-5743-C862-314233873DCB}"/>
              </a:ext>
            </a:extLst>
          </p:cNvPr>
          <p:cNvGraphicFramePr>
            <a:graphicFrameLocks noGrp="1"/>
          </p:cNvGraphicFramePr>
          <p:nvPr>
            <p:extLst>
              <p:ext uri="{D42A27DB-BD31-4B8C-83A1-F6EECF244321}">
                <p14:modId xmlns:p14="http://schemas.microsoft.com/office/powerpoint/2010/main" val="2032303653"/>
              </p:ext>
            </p:extLst>
          </p:nvPr>
        </p:nvGraphicFramePr>
        <p:xfrm>
          <a:off x="176175" y="541892"/>
          <a:ext cx="11843561" cy="6041383"/>
        </p:xfrm>
        <a:graphic>
          <a:graphicData uri="http://schemas.openxmlformats.org/drawingml/2006/table">
            <a:tbl>
              <a:tblPr firstRow="1" bandRow="1">
                <a:tableStyleId>{3B4B98B0-60AC-42C2-AFA5-B58CD77FA1E5}</a:tableStyleId>
              </a:tblPr>
              <a:tblGrid>
                <a:gridCol w="155412">
                  <a:extLst>
                    <a:ext uri="{9D8B030D-6E8A-4147-A177-3AD203B41FA5}">
                      <a16:colId xmlns:a16="http://schemas.microsoft.com/office/drawing/2014/main" val="3674948966"/>
                    </a:ext>
                  </a:extLst>
                </a:gridCol>
                <a:gridCol w="1737696">
                  <a:extLst>
                    <a:ext uri="{9D8B030D-6E8A-4147-A177-3AD203B41FA5}">
                      <a16:colId xmlns:a16="http://schemas.microsoft.com/office/drawing/2014/main" val="2762889343"/>
                    </a:ext>
                  </a:extLst>
                </a:gridCol>
                <a:gridCol w="8813250">
                  <a:extLst>
                    <a:ext uri="{9D8B030D-6E8A-4147-A177-3AD203B41FA5}">
                      <a16:colId xmlns:a16="http://schemas.microsoft.com/office/drawing/2014/main" val="138679079"/>
                    </a:ext>
                  </a:extLst>
                </a:gridCol>
                <a:gridCol w="295451">
                  <a:extLst>
                    <a:ext uri="{9D8B030D-6E8A-4147-A177-3AD203B41FA5}">
                      <a16:colId xmlns:a16="http://schemas.microsoft.com/office/drawing/2014/main" val="1027663353"/>
                    </a:ext>
                  </a:extLst>
                </a:gridCol>
                <a:gridCol w="250850">
                  <a:extLst>
                    <a:ext uri="{9D8B030D-6E8A-4147-A177-3AD203B41FA5}">
                      <a16:colId xmlns:a16="http://schemas.microsoft.com/office/drawing/2014/main" val="294352246"/>
                    </a:ext>
                  </a:extLst>
                </a:gridCol>
                <a:gridCol w="295451">
                  <a:extLst>
                    <a:ext uri="{9D8B030D-6E8A-4147-A177-3AD203B41FA5}">
                      <a16:colId xmlns:a16="http://schemas.microsoft.com/office/drawing/2014/main" val="3505629763"/>
                    </a:ext>
                  </a:extLst>
                </a:gridCol>
                <a:gridCol w="295451">
                  <a:extLst>
                    <a:ext uri="{9D8B030D-6E8A-4147-A177-3AD203B41FA5}">
                      <a16:colId xmlns:a16="http://schemas.microsoft.com/office/drawing/2014/main" val="4157389710"/>
                    </a:ext>
                  </a:extLst>
                </a:gridCol>
              </a:tblGrid>
              <a:tr h="145974">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800" b="1" i="0" u="none" strike="noStrike" dirty="0">
                          <a:solidFill>
                            <a:schemeClr val="tx1"/>
                          </a:solidFill>
                          <a:effectLst/>
                          <a:latin typeface="+mn-lt"/>
                        </a:rPr>
                        <a:t>TI</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800" b="1" i="0" u="none" strike="noStrike" dirty="0">
                          <a:solidFill>
                            <a:schemeClr val="tx1"/>
                          </a:solidFill>
                          <a:effectLst/>
                          <a:latin typeface="+mn-lt"/>
                        </a:rPr>
                        <a:t>Goal</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b="1" dirty="0">
                          <a:solidFill>
                            <a:schemeClr val="tx1"/>
                          </a:solidFill>
                          <a:latin typeface="+mn-lt"/>
                          <a:cs typeface="Arial" panose="020B0604020202020204" pitchFamily="34" charset="0"/>
                        </a:rPr>
                        <a:t>Method</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kern="1200" dirty="0">
                          <a:solidFill>
                            <a:schemeClr val="tx1"/>
                          </a:solidFill>
                          <a:latin typeface="+mn-lt"/>
                          <a:ea typeface="+mn-ea"/>
                          <a:cs typeface="+mn-cs"/>
                        </a:rPr>
                        <a:t>Delivery</a:t>
                      </a: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kern="1200" dirty="0">
                        <a:solidFill>
                          <a:schemeClr val="tx1"/>
                        </a:solidFill>
                        <a:latin typeface="+mn-lt"/>
                        <a:ea typeface="+mn-ea"/>
                        <a:cs typeface="+mn-cs"/>
                      </a:endParaRPr>
                    </a:p>
                  </a:txBody>
                  <a:tcPr marL="18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262357873"/>
                  </a:ext>
                </a:extLst>
              </a:tr>
              <a:tr h="382906">
                <a:tc rowSpan="2">
                  <a:txBody>
                    <a:bodyPr/>
                    <a:lstStyle/>
                    <a:p>
                      <a:pPr algn="l" rtl="0" fontAlgn="t"/>
                      <a:endParaRPr lang="en-GB" sz="1100" b="0" i="0" u="none" strike="noStrike" dirty="0">
                        <a:solidFill>
                          <a:schemeClr val="tx1"/>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rtl="0" fontAlgn="t"/>
                      <a:r>
                        <a:rPr lang="en-GB" sz="1100" b="1" i="0" u="none" strike="noStrike" baseline="0" dirty="0">
                          <a:solidFill>
                            <a:schemeClr val="tx1"/>
                          </a:solidFill>
                          <a:effectLst/>
                          <a:latin typeface="+mn-lt"/>
                          <a:cs typeface="Arial" panose="020B0604020202020204" pitchFamily="34" charset="0"/>
                        </a:rPr>
                        <a:t>Digital supporting Primary Care: </a:t>
                      </a:r>
                      <a:r>
                        <a:rPr lang="en-GB" sz="1100" b="0" i="0" u="none" strike="noStrike" baseline="0" dirty="0">
                          <a:solidFill>
                            <a:schemeClr val="tx1"/>
                          </a:solidFill>
                          <a:effectLst/>
                          <a:latin typeface="+mn-lt"/>
                          <a:cs typeface="Arial" panose="020B0604020202020204" pitchFamily="34" charset="0"/>
                        </a:rPr>
                        <a:t>Improving </a:t>
                      </a:r>
                      <a:r>
                        <a:rPr lang="en-GB" sz="1100" b="0" i="0" u="none" strike="noStrike" dirty="0">
                          <a:solidFill>
                            <a:schemeClr val="tx1"/>
                          </a:solidFill>
                          <a:effectLst/>
                          <a:latin typeface="+mn-lt"/>
                          <a:cs typeface="Arial" panose="020B0604020202020204" pitchFamily="34" charset="0"/>
                        </a:rPr>
                        <a:t>Access to GP, Community, Dental, Optometry, and Pharmacy Services</a:t>
                      </a:r>
                      <a:endParaRPr lang="en-GB" sz="1100" b="0" i="0" u="none" strike="noStrike" dirty="0">
                        <a:solidFill>
                          <a:schemeClr val="tx1"/>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cs typeface="Arial" panose="020B0604020202020204" pitchFamily="34" charset="0"/>
                        </a:rPr>
                        <a:t>Implement </a:t>
                      </a:r>
                      <a:r>
                        <a:rPr lang="en-GB" sz="1100" b="1" i="0" u="none" strike="noStrike" dirty="0">
                          <a:solidFill>
                            <a:schemeClr val="tx1"/>
                          </a:solidFill>
                          <a:effectLst/>
                          <a:latin typeface="+mn-lt"/>
                          <a:cs typeface="Arial" panose="020B0604020202020204" pitchFamily="34" charset="0"/>
                        </a:rPr>
                        <a:t>Open Eyes (Open ERS/Open EPR</a:t>
                      </a:r>
                      <a:r>
                        <a:rPr lang="en-GB" sz="1100" b="0" i="0" u="none" strike="noStrike" dirty="0">
                          <a:solidFill>
                            <a:schemeClr val="tx1"/>
                          </a:solidFill>
                          <a:effectLst/>
                          <a:latin typeface="+mn-lt"/>
                          <a:cs typeface="Arial" panose="020B0604020202020204" pitchFamily="34" charset="0"/>
                        </a:rPr>
                        <a:t>), including the optometry solution - reduce time to prioritise the referrals from optometrists to secondary care, improve quality and safety</a:t>
                      </a:r>
                      <a:endParaRPr lang="en-GB" sz="1100" b="1" i="1" u="none" strike="noStrike" dirty="0">
                        <a:solidFill>
                          <a:schemeClr val="tx1"/>
                        </a:solidFill>
                        <a:effectLst/>
                        <a:latin typeface="+mn-lt"/>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3478134667"/>
                  </a:ext>
                </a:extLst>
              </a:tr>
              <a:tr h="876013">
                <a:tc vMerge="1">
                  <a:txBody>
                    <a:bodyPr/>
                    <a:lstStyle/>
                    <a:p>
                      <a:pPr algn="l" rtl="0" fontAlgn="t"/>
                      <a:endParaRPr lang="en-GB" sz="1100" b="0" i="0" u="none" strike="noStrike" dirty="0">
                        <a:solidFill>
                          <a:schemeClr val="tx1"/>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vMerge="1">
                  <a:txBody>
                    <a:bodyPr/>
                    <a:lstStyle/>
                    <a:p>
                      <a:pPr algn="l" rtl="0" fontAlgn="t"/>
                      <a:endParaRPr lang="en-GB" sz="1100" b="0" i="0" u="none" strike="noStrike" dirty="0">
                        <a:solidFill>
                          <a:schemeClr val="tx1"/>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1" i="0" u="none" strike="noStrike" dirty="0">
                          <a:solidFill>
                            <a:schemeClr val="tx1"/>
                          </a:solidFill>
                          <a:effectLst/>
                          <a:latin typeface="+mn-lt"/>
                          <a:cs typeface="Arial" panose="020B0604020202020204" pitchFamily="34" charset="0"/>
                        </a:rPr>
                        <a:t>WCCIS  </a:t>
                      </a:r>
                      <a:r>
                        <a:rPr lang="en-GB" sz="1100" b="1" i="0" u="none" strike="noStrike" dirty="0">
                          <a:solidFill>
                            <a:schemeClr val="tx2"/>
                          </a:solidFill>
                          <a:effectLst/>
                          <a:latin typeface="+mn-lt"/>
                          <a:cs typeface="Arial" panose="020B0604020202020204" pitchFamily="34" charset="0"/>
                        </a:rPr>
                        <a:t>(Year 1 Planning work requires reallocation of resources in Digital to deliver)</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cs typeface="Arial" panose="020B0604020202020204" pitchFamily="34" charset="0"/>
                        </a:rPr>
                        <a:t>Scope and identify alternative solutions for existing users of WCCIS that are currently on the Swansea Council contract (PCT</a:t>
                      </a:r>
                      <a:r>
                        <a:rPr lang="en-GB" sz="1100" b="0" i="0" u="none" strike="noStrike" baseline="0" dirty="0">
                          <a:solidFill>
                            <a:schemeClr val="tx1"/>
                          </a:solidFill>
                          <a:effectLst/>
                          <a:latin typeface="+mn-lt"/>
                          <a:cs typeface="Arial" panose="020B0604020202020204" pitchFamily="34" charset="0"/>
                        </a:rPr>
                        <a:t> and MHLD Service Groups)</a:t>
                      </a:r>
                      <a:endParaRPr lang="en-GB" sz="1100" b="0" i="0" u="none" strike="noStrike" dirty="0">
                        <a:solidFill>
                          <a:schemeClr val="tx1"/>
                        </a:solidFill>
                        <a:effectLst/>
                        <a:latin typeface="+mn-lt"/>
                        <a:cs typeface="Arial" panose="020B0604020202020204" pitchFamily="34" charset="0"/>
                      </a:endParaRP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cs typeface="Arial" panose="020B0604020202020204" pitchFamily="34" charset="0"/>
                        </a:rPr>
                        <a:t>Engage with the national and regional WCCIS programme to identify potential solutions post December 2025 to make a decision on the future direction of the health board.</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dirty="0">
                          <a:solidFill>
                            <a:schemeClr val="tx1"/>
                          </a:solidFill>
                          <a:effectLst/>
                          <a:latin typeface="+mn-lt"/>
                          <a:cs typeface="Arial" panose="020B0604020202020204" pitchFamily="34" charset="0"/>
                        </a:rPr>
                        <a:t>Explore the short-term digitisation programme for therapies in the absence of WCCIS.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246485670"/>
                  </a:ext>
                </a:extLst>
              </a:tr>
              <a:tr h="1043050">
                <a:tc rowSpan="3">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1" i="0" u="none" strike="noStrike" dirty="0">
                        <a:solidFill>
                          <a:srgbClr val="D53838"/>
                        </a:solidFill>
                        <a:effectLst/>
                        <a:latin typeface="+mn-lt"/>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solidFill>
                      <a:srgbClr val="C00000"/>
                    </a:solidFill>
                  </a:tcPr>
                </a:tc>
                <a:tc rowSpan="3">
                  <a:txBody>
                    <a:bodyPr/>
                    <a:lstStyle/>
                    <a:p>
                      <a:r>
                        <a:rPr lang="en-GB" sz="1100" b="1" dirty="0"/>
                        <a:t>Digital Supporting UEC priorities</a:t>
                      </a:r>
                      <a:r>
                        <a:rPr lang="en-GB" sz="1100" dirty="0"/>
                        <a:t>.</a:t>
                      </a:r>
                      <a:r>
                        <a:rPr lang="en-GB" sz="1100" baseline="0" dirty="0"/>
                        <a:t> Including </a:t>
                      </a:r>
                      <a:r>
                        <a:rPr lang="en-GB" sz="1100" dirty="0"/>
                        <a:t>Delayed transfer of care - early joint discharge planning and co-ordination; monthly reporting of Pathways of Care​;</a:t>
                      </a:r>
                      <a:r>
                        <a:rPr lang="en-GB" sz="1100" baseline="0" dirty="0"/>
                        <a:t> </a:t>
                      </a:r>
                      <a:r>
                        <a:rPr lang="en-GB" sz="1100" dirty="0"/>
                        <a:t>same day emergency care (compliant with criteria), handovers​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dirty="0"/>
                        <a:t>Further</a:t>
                      </a:r>
                      <a:r>
                        <a:rPr lang="en-GB" sz="1100" baseline="0" dirty="0"/>
                        <a:t> developments to</a:t>
                      </a:r>
                      <a:r>
                        <a:rPr lang="en-GB" sz="1100" b="1" baseline="0" dirty="0"/>
                        <a:t> Si</a:t>
                      </a:r>
                      <a:r>
                        <a:rPr lang="en-GB" sz="1100" b="1" dirty="0"/>
                        <a:t>gnal</a:t>
                      </a:r>
                      <a:r>
                        <a:rPr lang="en-GB" sz="1100" dirty="0"/>
                        <a:t>:</a:t>
                      </a:r>
                    </a:p>
                    <a:p>
                      <a:pPr marL="171450" indent="-171450">
                        <a:buFont typeface="Arial" panose="020B0604020202020204" pitchFamily="34" charset="0"/>
                        <a:buChar char="•"/>
                      </a:pPr>
                      <a:r>
                        <a:rPr lang="en-GB" sz="1100" dirty="0"/>
                        <a:t> Development of the system to accommodate criteria led discharge, as a function and an</a:t>
                      </a:r>
                      <a:r>
                        <a:rPr lang="en-GB" sz="1100" baseline="0" dirty="0"/>
                        <a:t> </a:t>
                      </a:r>
                      <a:r>
                        <a:rPr lang="en-GB" sz="1100" dirty="0"/>
                        <a:t>ethos to documenting patient needs (MGH)</a:t>
                      </a:r>
                    </a:p>
                    <a:p>
                      <a:pPr marL="171450" indent="-171450">
                        <a:buFont typeface="Arial" panose="020B0604020202020204" pitchFamily="34" charset="0"/>
                        <a:buChar char="•"/>
                      </a:pPr>
                      <a:r>
                        <a:rPr lang="en-GB" sz="1100" dirty="0"/>
                        <a:t> Development of the referral feature in Signal to ensure all inpatient Home First referrals can be processed, and other referrals can be made to support the operational function of the IDH (MGH)</a:t>
                      </a:r>
                    </a:p>
                    <a:p>
                      <a:pPr marL="171450" indent="-171450">
                        <a:buFont typeface="Arial" panose="020B0604020202020204" pitchFamily="34" charset="0"/>
                        <a:buChar char="•"/>
                      </a:pPr>
                      <a:r>
                        <a:rPr lang="en-GB" sz="1100" dirty="0"/>
                        <a:t> Further roll out of Signal to mental health wards (MH&amp;LD)</a:t>
                      </a:r>
                    </a:p>
                    <a:p>
                      <a:pPr marL="171450" indent="-171450">
                        <a:buFont typeface="Arial" panose="020B0604020202020204" pitchFamily="34" charset="0"/>
                        <a:buChar char="•"/>
                      </a:pPr>
                      <a:r>
                        <a:rPr lang="en-GB" sz="1100" dirty="0"/>
                        <a:t> ADT integration between Signal and WCP</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3119304179"/>
                  </a:ext>
                </a:extLst>
              </a:tr>
              <a:tr h="414447">
                <a:tc vMerge="1">
                  <a:txBody>
                    <a:bodyPr/>
                    <a:lstStyle/>
                    <a:p>
                      <a:endParaRPr lang="en-GB"/>
                    </a:p>
                  </a:txBody>
                  <a:tcPr/>
                </a:tc>
                <a:tc vMerge="1">
                  <a:txBody>
                    <a:bodyPr/>
                    <a:lstStyle/>
                    <a:p>
                      <a:endParaRPr lang="en-GB"/>
                    </a:p>
                  </a:txBody>
                  <a:tcPr/>
                </a:tc>
                <a:tc>
                  <a:txBody>
                    <a:bodyPr/>
                    <a:lstStyle/>
                    <a:p>
                      <a:pPr marL="0" indent="0">
                        <a:buFont typeface="Arial" panose="020B0604020202020204" pitchFamily="34" charset="0"/>
                        <a:buNone/>
                      </a:pPr>
                      <a:r>
                        <a:rPr lang="en-GB" sz="1100" b="1" dirty="0"/>
                        <a:t>Virtual Ward Digital Development </a:t>
                      </a:r>
                      <a:r>
                        <a:rPr lang="en-GB" sz="1100" dirty="0"/>
                        <a:t>– support</a:t>
                      </a:r>
                      <a:r>
                        <a:rPr lang="en-GB" sz="1100" baseline="0" dirty="0"/>
                        <a:t> </a:t>
                      </a:r>
                      <a:r>
                        <a:rPr lang="en-GB" sz="1100" dirty="0"/>
                        <a:t>the operational management of patients closer to home, facilitating live data, supporting demand and capacity discussions and communication between the Virtual Ward team and secondary care,</a:t>
                      </a:r>
                      <a:r>
                        <a:rPr lang="en-GB" sz="1100" baseline="0" dirty="0"/>
                        <a:t> e</a:t>
                      </a:r>
                      <a:r>
                        <a:rPr lang="en-GB" sz="1100" dirty="0"/>
                        <a:t>nabling proactive 'pulling' of eligible patients for VW.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1538746001"/>
                  </a:ext>
                </a:extLst>
              </a:tr>
              <a:tr h="256030">
                <a:tc vMerge="1">
                  <a:txBody>
                    <a:bodyPr/>
                    <a:lstStyle/>
                    <a:p>
                      <a:endParaRPr lang="en-GB"/>
                    </a:p>
                  </a:txBody>
                  <a:tcPr/>
                </a:tc>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dirty="0"/>
                        <a:t>Implement </a:t>
                      </a:r>
                      <a:r>
                        <a:rPr lang="en-GB" sz="1100" b="1" dirty="0"/>
                        <a:t>Welsh Intensive Care Information System - </a:t>
                      </a:r>
                      <a:r>
                        <a:rPr lang="en-GB" sz="1100" b="0" dirty="0"/>
                        <a:t>Digitisation of the ICU, improving patient safety and quality</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637778242"/>
                  </a:ext>
                </a:extLst>
              </a:tr>
              <a:tr h="246460">
                <a:tc rowSpan="4">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kern="1200" dirty="0">
                        <a:solidFill>
                          <a:schemeClr val="tx1"/>
                        </a:solidFill>
                        <a:effectLst/>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cs typeface="Arial" panose="020B0604020202020204" pitchFamily="34" charset="0"/>
                        </a:rPr>
                        <a:t>Deliver </a:t>
                      </a:r>
                      <a:r>
                        <a:rPr lang="en-GB" sz="1100" b="1" i="0" u="none" strike="noStrike" dirty="0">
                          <a:solidFill>
                            <a:schemeClr val="tx1"/>
                          </a:solidFill>
                          <a:effectLst/>
                          <a:latin typeface="+mn-lt"/>
                          <a:cs typeface="Arial" panose="020B0604020202020204" pitchFamily="34" charset="0"/>
                        </a:rPr>
                        <a:t>Business Intelligence Strategy t</a:t>
                      </a:r>
                      <a:r>
                        <a:rPr lang="en-GB" sz="1100" b="0" i="0" u="none" strike="noStrike" dirty="0">
                          <a:solidFill>
                            <a:schemeClr val="tx1"/>
                          </a:solidFill>
                          <a:effectLst/>
                          <a:latin typeface="+mn-lt"/>
                          <a:cs typeface="Arial" panose="020B0604020202020204" pitchFamily="34" charset="0"/>
                        </a:rPr>
                        <a:t>o deliver actionable insights and intelligence in order to make better informed decisions</a:t>
                      </a:r>
                      <a:endParaRPr lang="en-GB" sz="1100" b="0" i="0" kern="1200" dirty="0">
                        <a:solidFill>
                          <a:schemeClr val="tx1"/>
                        </a:solidFill>
                        <a:effectLst/>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i="0" u="none" strike="noStrike" dirty="0">
                          <a:solidFill>
                            <a:schemeClr val="tx1"/>
                          </a:solidFill>
                          <a:effectLst/>
                          <a:latin typeface="+mn-lt"/>
                          <a:cs typeface="Arial" panose="020B0604020202020204" pitchFamily="34" charset="0"/>
                        </a:rPr>
                        <a:t>Dashboard</a:t>
                      </a:r>
                      <a:r>
                        <a:rPr lang="en-GB" sz="1100" b="1" i="0" u="none" strike="noStrike" baseline="0" dirty="0">
                          <a:solidFill>
                            <a:schemeClr val="tx1"/>
                          </a:solidFill>
                          <a:effectLst/>
                          <a:latin typeface="+mn-lt"/>
                          <a:cs typeface="Arial" panose="020B0604020202020204" pitchFamily="34" charset="0"/>
                        </a:rPr>
                        <a:t> development </a:t>
                      </a:r>
                      <a:r>
                        <a:rPr lang="en-GB" sz="1100" b="0" i="0" u="none" strike="noStrike" baseline="0" dirty="0">
                          <a:solidFill>
                            <a:schemeClr val="tx1"/>
                          </a:solidFill>
                          <a:effectLst/>
                          <a:latin typeface="+mn-lt"/>
                          <a:cs typeface="Arial" panose="020B0604020202020204" pitchFamily="34" charset="0"/>
                        </a:rPr>
                        <a:t>– including Quality and Safety, </a:t>
                      </a:r>
                      <a:r>
                        <a:rPr lang="en-GB" sz="1100" b="0" i="0" u="none" strike="noStrike" dirty="0">
                          <a:solidFill>
                            <a:schemeClr val="tx1"/>
                          </a:solidFill>
                          <a:effectLst/>
                          <a:latin typeface="+mn-lt"/>
                          <a:cs typeface="Arial" panose="020B0604020202020204" pitchFamily="34" charset="0"/>
                        </a:rPr>
                        <a:t>Child Immunisations dashboard showing uptake and DNA rates linking to </a:t>
                      </a:r>
                      <a:r>
                        <a:rPr lang="en-GB" sz="1100" b="0" i="0" u="none" strike="noStrike" dirty="0" err="1">
                          <a:solidFill>
                            <a:schemeClr val="tx1"/>
                          </a:solidFill>
                          <a:effectLst/>
                          <a:latin typeface="+mn-lt"/>
                          <a:cs typeface="Arial" panose="020B0604020202020204" pitchFamily="34" charset="0"/>
                        </a:rPr>
                        <a:t>Cypris</a:t>
                      </a:r>
                      <a:r>
                        <a:rPr lang="en-GB" sz="1100" b="0" i="0" u="none" strike="noStrike" baseline="0" dirty="0">
                          <a:solidFill>
                            <a:schemeClr val="tx1"/>
                          </a:solidFill>
                          <a:effectLst/>
                          <a:latin typeface="+mn-lt"/>
                          <a:cs typeface="Arial" panose="020B0604020202020204" pitchFamily="34" charset="0"/>
                        </a:rPr>
                        <a:t> system</a:t>
                      </a:r>
                      <a:endParaRPr lang="en-GB" sz="1100" b="0" i="0" u="none" strike="noStrike" dirty="0">
                        <a:solidFill>
                          <a:schemeClr val="tx1"/>
                        </a:solidFill>
                        <a:effectLst/>
                        <a:latin typeface="+mn-lt"/>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65841273"/>
                  </a:ext>
                </a:extLst>
              </a:tr>
              <a:tr h="382906">
                <a:tc vMerge="1">
                  <a:txBody>
                    <a:bodyPr/>
                    <a:lstStyle/>
                    <a:p>
                      <a:endParaRPr lang="en-GB"/>
                    </a:p>
                  </a:txBody>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Arial" panose="020B0604020202020204" pitchFamily="34" charset="0"/>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cs typeface="Arial" panose="020B0604020202020204" pitchFamily="34" charset="0"/>
                        </a:rPr>
                        <a:t>Deliver</a:t>
                      </a:r>
                      <a:r>
                        <a:rPr lang="en-GB" sz="1100" b="0" i="0" u="none" strike="noStrike" baseline="0" dirty="0">
                          <a:solidFill>
                            <a:schemeClr val="tx1"/>
                          </a:solidFill>
                          <a:effectLst/>
                          <a:latin typeface="+mn-lt"/>
                          <a:cs typeface="Arial" panose="020B0604020202020204" pitchFamily="34" charset="0"/>
                        </a:rPr>
                        <a:t> </a:t>
                      </a:r>
                      <a:r>
                        <a:rPr lang="en-GB" sz="1100" b="1" i="0" u="none" strike="noStrike" dirty="0">
                          <a:solidFill>
                            <a:schemeClr val="tx1"/>
                          </a:solidFill>
                          <a:effectLst/>
                          <a:latin typeface="+mn-lt"/>
                          <a:cs typeface="Arial" panose="020B0604020202020204" pitchFamily="34" charset="0"/>
                        </a:rPr>
                        <a:t>Data Literacy and Value </a:t>
                      </a:r>
                      <a:r>
                        <a:rPr lang="en-GB" sz="1100" b="0" i="0" u="none" strike="noStrike" dirty="0">
                          <a:solidFill>
                            <a:schemeClr val="tx1"/>
                          </a:solidFill>
                          <a:effectLst/>
                          <a:latin typeface="+mn-lt"/>
                          <a:cs typeface="Arial" panose="020B0604020202020204" pitchFamily="34" charset="0"/>
                        </a:rPr>
                        <a:t>Programme - Continued delivery of the Manager's pathway Digital Value and Literacy module,</a:t>
                      </a:r>
                      <a:r>
                        <a:rPr lang="en-GB" sz="1100" b="0" i="0" u="none" strike="noStrike" baseline="0" dirty="0">
                          <a:solidFill>
                            <a:schemeClr val="tx1"/>
                          </a:solidFill>
                          <a:effectLst/>
                          <a:latin typeface="+mn-lt"/>
                          <a:cs typeface="Arial" panose="020B0604020202020204" pitchFamily="34" charset="0"/>
                        </a:rPr>
                        <a:t> support for </a:t>
                      </a:r>
                      <a:r>
                        <a:rPr lang="en-GB" sz="1100" b="0" i="0" u="none" strike="noStrike" dirty="0">
                          <a:solidFill>
                            <a:schemeClr val="tx1"/>
                          </a:solidFill>
                          <a:effectLst/>
                          <a:latin typeface="+mn-lt"/>
                          <a:cs typeface="Arial" panose="020B0604020202020204" pitchFamily="34" charset="0"/>
                        </a:rPr>
                        <a:t>Self-service Dashboards,</a:t>
                      </a:r>
                      <a:r>
                        <a:rPr lang="en-GB" sz="1100" b="0" i="0" u="none" strike="noStrike" baseline="0" dirty="0">
                          <a:solidFill>
                            <a:schemeClr val="tx1"/>
                          </a:solidFill>
                          <a:effectLst/>
                          <a:latin typeface="+mn-lt"/>
                          <a:cs typeface="Arial" panose="020B0604020202020204" pitchFamily="34" charset="0"/>
                        </a:rPr>
                        <a:t> </a:t>
                      </a:r>
                      <a:r>
                        <a:rPr lang="en-GB" sz="1100" b="0" i="0" u="none" strike="noStrike" dirty="0">
                          <a:solidFill>
                            <a:schemeClr val="tx1"/>
                          </a:solidFill>
                          <a:effectLst/>
                          <a:latin typeface="+mn-lt"/>
                          <a:cs typeface="Arial" panose="020B0604020202020204" pitchFamily="34" charset="0"/>
                        </a:rPr>
                        <a:t>Power BI Certified Training Programme,</a:t>
                      </a:r>
                      <a:r>
                        <a:rPr lang="en-GB" sz="1100" b="0" i="0" u="none" strike="noStrike" baseline="0" dirty="0">
                          <a:solidFill>
                            <a:schemeClr val="tx1"/>
                          </a:solidFill>
                          <a:effectLst/>
                          <a:latin typeface="+mn-lt"/>
                          <a:cs typeface="Arial" panose="020B0604020202020204" pitchFamily="34" charset="0"/>
                        </a:rPr>
                        <a:t> establish </a:t>
                      </a:r>
                      <a:r>
                        <a:rPr lang="en-GB" sz="1100" b="0" i="0" u="none" strike="noStrike" dirty="0">
                          <a:solidFill>
                            <a:schemeClr val="tx1"/>
                          </a:solidFill>
                          <a:effectLst/>
                          <a:latin typeface="+mn-lt"/>
                          <a:cs typeface="Arial" panose="020B0604020202020204" pitchFamily="34" charset="0"/>
                        </a:rPr>
                        <a:t>Community of Practice </a:t>
                      </a:r>
                      <a:endParaRPr lang="en-GB" sz="1100" b="0" kern="1200" dirty="0">
                        <a:solidFill>
                          <a:schemeClr val="tx1"/>
                        </a:solidFill>
                        <a:latin typeface="+mn-lt"/>
                        <a:ea typeface="+mn-ea"/>
                        <a:cs typeface="+mn-cs"/>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732110932"/>
                  </a:ext>
                </a:extLst>
              </a:tr>
              <a:tr h="405229">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cs typeface="Arial" panose="020B0604020202020204" pitchFamily="34" charset="0"/>
                        </a:rPr>
                        <a:t>Create summary screen containing all data from electronic systems during an inpatient spell for </a:t>
                      </a:r>
                      <a:r>
                        <a:rPr lang="en-GB" sz="1100" b="1" i="0" u="none" strike="noStrike" dirty="0">
                          <a:solidFill>
                            <a:schemeClr val="tx1"/>
                          </a:solidFill>
                          <a:effectLst/>
                          <a:latin typeface="+mn-lt"/>
                          <a:cs typeface="Arial" panose="020B0604020202020204" pitchFamily="34" charset="0"/>
                        </a:rPr>
                        <a:t>auditing and auto generation of ICD10 and OPCS</a:t>
                      </a:r>
                      <a:r>
                        <a:rPr lang="en-GB" sz="1100" b="1" i="0" u="none" strike="noStrike" baseline="0" dirty="0">
                          <a:solidFill>
                            <a:schemeClr val="tx1"/>
                          </a:solidFill>
                          <a:effectLst/>
                          <a:latin typeface="+mn-lt"/>
                          <a:cs typeface="Arial" panose="020B0604020202020204" pitchFamily="34" charset="0"/>
                        </a:rPr>
                        <a:t> clinical</a:t>
                      </a:r>
                      <a:r>
                        <a:rPr lang="en-GB" sz="1100" b="1" i="0" u="none" strike="noStrike" dirty="0">
                          <a:solidFill>
                            <a:schemeClr val="tx1"/>
                          </a:solidFill>
                          <a:effectLst/>
                          <a:latin typeface="+mn-lt"/>
                          <a:cs typeface="Arial" panose="020B0604020202020204" pitchFamily="34" charset="0"/>
                        </a:rPr>
                        <a:t> coding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928864416"/>
                  </a:ext>
                </a:extLst>
              </a:tr>
              <a:tr h="218536">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cs typeface="Arial" panose="020B0604020202020204" pitchFamily="34" charset="0"/>
                        </a:rPr>
                        <a:t>Support ongoing</a:t>
                      </a:r>
                      <a:r>
                        <a:rPr lang="en-GB" sz="1100" b="0" i="0" u="none" strike="noStrike" baseline="0" dirty="0">
                          <a:solidFill>
                            <a:schemeClr val="tx1"/>
                          </a:solidFill>
                          <a:effectLst/>
                          <a:latin typeface="+mn-lt"/>
                          <a:cs typeface="Arial" panose="020B0604020202020204" pitchFamily="34" charset="0"/>
                        </a:rPr>
                        <a:t> development of </a:t>
                      </a:r>
                      <a:r>
                        <a:rPr lang="en-GB" sz="1100" b="1" i="0" u="none" strike="noStrike" dirty="0">
                          <a:solidFill>
                            <a:schemeClr val="tx1"/>
                          </a:solidFill>
                          <a:effectLst/>
                          <a:latin typeface="+mn-lt"/>
                          <a:cs typeface="Arial" panose="020B0604020202020204" pitchFamily="34" charset="0"/>
                        </a:rPr>
                        <a:t>NDR </a:t>
                      </a:r>
                      <a:r>
                        <a:rPr lang="en-GB" sz="1100" b="0" i="0" u="none" strike="noStrike" dirty="0">
                          <a:solidFill>
                            <a:schemeClr val="tx1"/>
                          </a:solidFill>
                          <a:effectLst/>
                          <a:latin typeface="+mn-lt"/>
                          <a:cs typeface="Arial" panose="020B0604020202020204" pitchFamily="34" charset="0"/>
                        </a:rPr>
                        <a:t>across NHS Wales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extLst>
                  <a:ext uri="{0D108BD9-81ED-4DB2-BD59-A6C34878D82A}">
                    <a16:rowId xmlns:a16="http://schemas.microsoft.com/office/drawing/2014/main" val="3300727010"/>
                  </a:ext>
                </a:extLst>
              </a:tr>
              <a:tr h="405229">
                <a:tc rowSpan="6">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noFill/>
                  </a:tcPr>
                </a:tc>
                <a:tc rowSpan="6">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a:solidFill>
                            <a:schemeClr val="tx1"/>
                          </a:solidFill>
                          <a:effectLst/>
                          <a:latin typeface="+mn-lt"/>
                          <a:cs typeface="Arial" panose="020B0604020202020204" pitchFamily="34" charset="0"/>
                        </a:rPr>
                        <a:t>Deliver the </a:t>
                      </a:r>
                      <a:r>
                        <a:rPr lang="en-GB" sz="1100" b="1" i="0" u="none" strike="noStrike" dirty="0">
                          <a:solidFill>
                            <a:schemeClr val="tx1"/>
                          </a:solidFill>
                          <a:effectLst/>
                          <a:latin typeface="+mn-lt"/>
                          <a:cs typeface="Arial" panose="020B0604020202020204" pitchFamily="34" charset="0"/>
                        </a:rPr>
                        <a:t>right Digital tools and infrastructure </a:t>
                      </a:r>
                      <a:r>
                        <a:rPr lang="en-GB" sz="1100" b="0" i="0" u="none" strike="noStrike" dirty="0">
                          <a:solidFill>
                            <a:schemeClr val="tx1"/>
                          </a:solidFill>
                          <a:effectLst/>
                          <a:latin typeface="+mn-lt"/>
                          <a:cs typeface="Arial" panose="020B0604020202020204" pitchFamily="34" charset="0"/>
                        </a:rPr>
                        <a:t>to provide quick and highly resilient digital services</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i="0" u="none" strike="noStrike" dirty="0">
                          <a:solidFill>
                            <a:schemeClr val="tx1"/>
                          </a:solidFill>
                          <a:effectLst/>
                          <a:latin typeface="+mn-lt"/>
                          <a:cs typeface="Arial" panose="020B0604020202020204" pitchFamily="34" charset="0"/>
                        </a:rPr>
                        <a:t>Centralise Health Records Service </a:t>
                      </a:r>
                      <a:r>
                        <a:rPr lang="en-GB" sz="1100" b="0" i="0" u="none" strike="noStrike" dirty="0">
                          <a:solidFill>
                            <a:schemeClr val="tx1"/>
                          </a:solidFill>
                          <a:effectLst/>
                          <a:latin typeface="+mn-lt"/>
                          <a:cs typeface="Arial" panose="020B0604020202020204" pitchFamily="34" charset="0"/>
                        </a:rPr>
                        <a:t>– move to new off-site unit</a:t>
                      </a:r>
                      <a:r>
                        <a:rPr lang="en-GB" sz="1100" b="0" i="0" u="none" strike="noStrike" baseline="0" dirty="0">
                          <a:solidFill>
                            <a:schemeClr val="tx1"/>
                          </a:solidFill>
                          <a:effectLst/>
                          <a:latin typeface="+mn-lt"/>
                          <a:cs typeface="Arial" panose="020B0604020202020204" pitchFamily="34" charset="0"/>
                        </a:rPr>
                        <a:t> to </a:t>
                      </a:r>
                      <a:r>
                        <a:rPr lang="en-GB" sz="1100" b="0" i="0" u="none" strike="noStrike" dirty="0">
                          <a:solidFill>
                            <a:schemeClr val="tx1"/>
                          </a:solidFill>
                          <a:effectLst/>
                          <a:latin typeface="+mn-lt"/>
                          <a:cs typeface="Arial" panose="020B0604020202020204" pitchFamily="34" charset="0"/>
                        </a:rPr>
                        <a:t>coordinate and manage all of the organisation's acute active records, releasing valuable space on existing clinical sites</a:t>
                      </a:r>
                      <a:r>
                        <a:rPr lang="en-GB" sz="1100" b="0" i="0" u="none" strike="noStrike" baseline="0" dirty="0">
                          <a:solidFill>
                            <a:schemeClr val="tx1"/>
                          </a:solidFill>
                          <a:effectLst/>
                          <a:latin typeface="+mn-lt"/>
                          <a:cs typeface="Arial" panose="020B0604020202020204" pitchFamily="34" charset="0"/>
                        </a:rPr>
                        <a:t> and </a:t>
                      </a:r>
                      <a:r>
                        <a:rPr lang="en-GB" sz="1100" b="0" i="0" u="none" strike="noStrike" dirty="0">
                          <a:solidFill>
                            <a:schemeClr val="tx1"/>
                          </a:solidFill>
                          <a:effectLst/>
                          <a:latin typeface="+mn-lt"/>
                          <a:cs typeface="Arial" panose="020B0604020202020204" pitchFamily="34" charset="0"/>
                        </a:rPr>
                        <a:t>streamlining productivity.</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3839968792"/>
                  </a:ext>
                </a:extLst>
              </a:tr>
              <a:tr h="278426">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Arial" panose="020B0604020202020204" pitchFamily="34" charset="0"/>
                      </a:endParaRP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i="0" u="none" strike="noStrike" dirty="0">
                          <a:solidFill>
                            <a:schemeClr val="tx1"/>
                          </a:solidFill>
                          <a:effectLst/>
                          <a:latin typeface="+mn-lt"/>
                          <a:cs typeface="Arial" panose="020B0604020202020204" pitchFamily="34" charset="0"/>
                        </a:rPr>
                        <a:t>Refresh old laptops, PCs, iPads and Printers </a:t>
                      </a:r>
                      <a:r>
                        <a:rPr lang="en-GB" sz="1100" b="0" i="0" u="none" strike="noStrike" dirty="0">
                          <a:solidFill>
                            <a:schemeClr val="tx1"/>
                          </a:solidFill>
                          <a:effectLst/>
                          <a:latin typeface="+mn-lt"/>
                          <a:cs typeface="Arial" panose="020B0604020202020204" pitchFamily="34" charset="0"/>
                        </a:rPr>
                        <a:t>providing reliable access to clinical and administrative systems and implementing Windows 11 </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4108500216"/>
                  </a:ext>
                </a:extLst>
              </a:tr>
              <a:tr h="218536">
                <a:tc vMerge="1">
                  <a:txBody>
                    <a:bodyPr/>
                    <a:lstStyle/>
                    <a:p>
                      <a:endParaRPr lang="en-GB"/>
                    </a:p>
                  </a:txBody>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Arial" panose="020B0604020202020204" pitchFamily="34" charset="0"/>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i="0" u="none" strike="noStrike" dirty="0">
                          <a:solidFill>
                            <a:schemeClr val="tx1"/>
                          </a:solidFill>
                          <a:effectLst/>
                          <a:latin typeface="+mn-lt"/>
                          <a:cs typeface="Arial" panose="020B0604020202020204" pitchFamily="34" charset="0"/>
                        </a:rPr>
                        <a:t>Additional server equipment including storage </a:t>
                      </a:r>
                      <a:r>
                        <a:rPr lang="en-GB" sz="1100" b="0" i="0" u="none" strike="noStrike" dirty="0">
                          <a:solidFill>
                            <a:schemeClr val="tx1"/>
                          </a:solidFill>
                          <a:effectLst/>
                          <a:latin typeface="+mn-lt"/>
                          <a:cs typeface="Arial" panose="020B0604020202020204" pitchFamily="34" charset="0"/>
                        </a:rPr>
                        <a:t>to provide a resilient platform for digital applications and allow for further expansion of services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977665579"/>
                  </a:ext>
                </a:extLst>
              </a:tr>
              <a:tr h="218536">
                <a:tc vMerge="1">
                  <a:txBody>
                    <a:bodyPr/>
                    <a:lstStyle/>
                    <a:p>
                      <a:endParaRPr lang="en-GB"/>
                    </a:p>
                  </a:txBody>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Arial" panose="020B0604020202020204" pitchFamily="34" charset="0"/>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cs typeface="Arial" panose="020B0604020202020204" pitchFamily="34" charset="0"/>
                        </a:rPr>
                        <a:t>Implement </a:t>
                      </a:r>
                      <a:r>
                        <a:rPr lang="en-GB" sz="1100" b="1" i="0" u="none" strike="noStrike" dirty="0">
                          <a:solidFill>
                            <a:schemeClr val="tx1"/>
                          </a:solidFill>
                          <a:effectLst/>
                          <a:latin typeface="+mn-lt"/>
                          <a:cs typeface="Arial" panose="020B0604020202020204" pitchFamily="34" charset="0"/>
                        </a:rPr>
                        <a:t>modern service management system </a:t>
                      </a:r>
                      <a:r>
                        <a:rPr lang="en-GB" sz="1100" b="0" i="0" u="none" strike="noStrike" dirty="0">
                          <a:solidFill>
                            <a:schemeClr val="tx1"/>
                          </a:solidFill>
                          <a:effectLst/>
                          <a:latin typeface="+mn-lt"/>
                          <a:cs typeface="Arial" panose="020B0604020202020204" pitchFamily="34" charset="0"/>
                        </a:rPr>
                        <a:t>which will introduce Artificial Intelligence to improve support services (self-help)</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924889245"/>
                  </a:ext>
                </a:extLst>
              </a:tr>
              <a:tr h="218536">
                <a:tc vMerge="1">
                  <a:txBody>
                    <a:bodyPr/>
                    <a:lstStyle/>
                    <a:p>
                      <a:endParaRPr lang="en-GB"/>
                    </a:p>
                  </a:txBody>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Arial" panose="020B0604020202020204" pitchFamily="34" charset="0"/>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i="0" u="none" strike="noStrike" dirty="0">
                          <a:solidFill>
                            <a:schemeClr val="tx1"/>
                          </a:solidFill>
                          <a:effectLst/>
                          <a:latin typeface="+mn-lt"/>
                          <a:cs typeface="Arial" panose="020B0604020202020204" pitchFamily="34" charset="0"/>
                        </a:rPr>
                        <a:t>Complete rollout of </a:t>
                      </a:r>
                      <a:r>
                        <a:rPr lang="en-GB" sz="1100" b="1" i="0" u="none" strike="noStrike" dirty="0">
                          <a:solidFill>
                            <a:schemeClr val="tx1"/>
                          </a:solidFill>
                          <a:effectLst/>
                          <a:latin typeface="+mn-lt"/>
                          <a:cs typeface="Arial" panose="020B0604020202020204" pitchFamily="34" charset="0"/>
                        </a:rPr>
                        <a:t>Imprivata card login system </a:t>
                      </a:r>
                      <a:r>
                        <a:rPr lang="en-GB" sz="1100" b="0" i="0" u="none" strike="noStrike" dirty="0">
                          <a:solidFill>
                            <a:schemeClr val="tx1"/>
                          </a:solidFill>
                          <a:effectLst/>
                          <a:latin typeface="+mn-lt"/>
                          <a:cs typeface="Arial" panose="020B0604020202020204" pitchFamily="34" charset="0"/>
                        </a:rPr>
                        <a:t>to acute site,</a:t>
                      </a:r>
                      <a:r>
                        <a:rPr lang="en-GB" sz="1100" b="0" i="0" u="none" strike="noStrike" baseline="0" dirty="0">
                          <a:solidFill>
                            <a:schemeClr val="tx1"/>
                          </a:solidFill>
                          <a:effectLst/>
                          <a:latin typeface="+mn-lt"/>
                          <a:cs typeface="Arial" panose="020B0604020202020204" pitchFamily="34" charset="0"/>
                        </a:rPr>
                        <a:t> </a:t>
                      </a:r>
                      <a:r>
                        <a:rPr lang="en-GB" sz="1100" b="0" i="0" u="none" strike="noStrike" dirty="0">
                          <a:solidFill>
                            <a:schemeClr val="tx1"/>
                          </a:solidFill>
                          <a:effectLst/>
                          <a:latin typeface="+mn-lt"/>
                          <a:cs typeface="Arial" panose="020B0604020202020204" pitchFamily="34" charset="0"/>
                        </a:rPr>
                        <a:t>enabling</a:t>
                      </a:r>
                      <a:r>
                        <a:rPr lang="en-GB" sz="1100" b="0" i="0" u="none" strike="noStrike" baseline="0" dirty="0">
                          <a:solidFill>
                            <a:schemeClr val="tx1"/>
                          </a:solidFill>
                          <a:effectLst/>
                          <a:latin typeface="+mn-lt"/>
                          <a:cs typeface="Arial" panose="020B0604020202020204" pitchFamily="34" charset="0"/>
                        </a:rPr>
                        <a:t> </a:t>
                      </a:r>
                      <a:r>
                        <a:rPr lang="en-GB" sz="1100" b="0" i="0" u="none" strike="noStrike" dirty="0">
                          <a:solidFill>
                            <a:schemeClr val="tx1"/>
                          </a:solidFill>
                          <a:effectLst/>
                          <a:latin typeface="+mn-lt"/>
                          <a:cs typeface="Arial" panose="020B0604020202020204" pitchFamily="34" charset="0"/>
                        </a:rPr>
                        <a:t>seamless access to digital services and significantly reducing login time</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193685052"/>
                  </a:ext>
                </a:extLst>
              </a:tr>
              <a:tr h="231277">
                <a:tc vMerge="1">
                  <a:txBody>
                    <a:bodyPr/>
                    <a:lstStyle/>
                    <a:p>
                      <a:endParaRPr lang="en-GB"/>
                    </a:p>
                  </a:txBody>
                  <a:tcPr/>
                </a:tc>
                <a:tc v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Arial" panose="020B0604020202020204" pitchFamily="34" charset="0"/>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i="0" u="none" strike="noStrike" dirty="0">
                          <a:solidFill>
                            <a:schemeClr val="tx1"/>
                          </a:solidFill>
                          <a:effectLst/>
                          <a:latin typeface="+mn-lt"/>
                          <a:cs typeface="Arial" panose="020B0604020202020204" pitchFamily="34" charset="0"/>
                        </a:rPr>
                        <a:t>Cyber security improvement</a:t>
                      </a:r>
                      <a:r>
                        <a:rPr lang="en-GB" sz="1100" b="0" i="0" u="none" strike="noStrike" dirty="0">
                          <a:solidFill>
                            <a:schemeClr val="tx1"/>
                          </a:solidFill>
                          <a:effectLst/>
                          <a:latin typeface="+mn-lt"/>
                          <a:cs typeface="Arial" panose="020B0604020202020204" pitchFamily="34" charset="0"/>
                        </a:rPr>
                        <a:t>, upgrading network analysis and firewall software,</a:t>
                      </a:r>
                      <a:r>
                        <a:rPr lang="en-GB" sz="1100" b="0" i="0" u="none" strike="noStrike" baseline="0" dirty="0">
                          <a:solidFill>
                            <a:schemeClr val="tx1"/>
                          </a:solidFill>
                          <a:effectLst/>
                          <a:latin typeface="+mn-lt"/>
                          <a:cs typeface="Arial" panose="020B0604020202020204" pitchFamily="34" charset="0"/>
                        </a:rPr>
                        <a:t> implement</a:t>
                      </a:r>
                      <a:r>
                        <a:rPr lang="en-GB" sz="1100" b="0" i="0" u="none" strike="noStrike" dirty="0">
                          <a:solidFill>
                            <a:schemeClr val="tx1"/>
                          </a:solidFill>
                          <a:effectLst/>
                          <a:latin typeface="+mn-lt"/>
                          <a:cs typeface="Arial" panose="020B0604020202020204" pitchFamily="34" charset="0"/>
                        </a:rPr>
                        <a:t> </a:t>
                      </a:r>
                      <a:r>
                        <a:rPr lang="en-GB" sz="1100" b="1" i="0" u="none" strike="noStrike" dirty="0">
                          <a:solidFill>
                            <a:schemeClr val="tx1"/>
                          </a:solidFill>
                          <a:effectLst/>
                          <a:latin typeface="+mn-lt"/>
                          <a:cs typeface="Arial" panose="020B0604020202020204" pitchFamily="34" charset="0"/>
                        </a:rPr>
                        <a:t>new core network at NPT</a:t>
                      </a:r>
                      <a:r>
                        <a:rPr lang="en-GB" sz="1100" b="1" i="0" u="none" strike="noStrike" baseline="0" dirty="0">
                          <a:solidFill>
                            <a:schemeClr val="tx1"/>
                          </a:solidFill>
                          <a:effectLst/>
                          <a:latin typeface="+mn-lt"/>
                          <a:cs typeface="Arial" panose="020B0604020202020204" pitchFamily="34" charset="0"/>
                        </a:rPr>
                        <a:t> </a:t>
                      </a:r>
                      <a:r>
                        <a:rPr lang="en-GB" sz="1100" b="0" i="0" u="none" strike="noStrike" dirty="0">
                          <a:solidFill>
                            <a:schemeClr val="tx1"/>
                          </a:solidFill>
                          <a:effectLst/>
                          <a:latin typeface="+mn-lt"/>
                          <a:cs typeface="Arial" panose="020B0604020202020204" pitchFamily="34" charset="0"/>
                        </a:rPr>
                        <a:t>to improve cyber defences</a:t>
                      </a:r>
                    </a:p>
                  </a:txBody>
                  <a:tcPr marL="36000"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Q1</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Q2</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Q3</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kern="1200" dirty="0">
                          <a:solidFill>
                            <a:schemeClr val="tx1"/>
                          </a:solidFill>
                          <a:latin typeface="+mn-lt"/>
                          <a:ea typeface="+mn-ea"/>
                          <a:cs typeface="+mn-cs"/>
                        </a:rPr>
                        <a:t>Q4</a:t>
                      </a:r>
                    </a:p>
                  </a:txBody>
                  <a:tcPr marL="36000" marR="18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70000"/>
                      </a:schemeClr>
                    </a:solidFill>
                  </a:tcPr>
                </a:tc>
                <a:extLst>
                  <a:ext uri="{0D108BD9-81ED-4DB2-BD59-A6C34878D82A}">
                    <a16:rowId xmlns:a16="http://schemas.microsoft.com/office/drawing/2014/main" val="2744057074"/>
                  </a:ext>
                </a:extLst>
              </a:tr>
            </a:tbl>
          </a:graphicData>
        </a:graphic>
      </p:graphicFrame>
      <p:pic>
        <p:nvPicPr>
          <p:cNvPr id="5" name="Picture 4">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172561"/>
            <a:ext cx="11699112" cy="360000"/>
          </a:xfrm>
          <a:prstGeom prst="rect">
            <a:avLst/>
          </a:prstGeom>
        </p:spPr>
      </p:pic>
      <p:sp>
        <p:nvSpPr>
          <p:cNvPr id="6" name="Slide Number Placeholder 5"/>
          <p:cNvSpPr>
            <a:spLocks noGrp="1"/>
          </p:cNvSpPr>
          <p:nvPr>
            <p:ph type="sldNum" sz="quarter" idx="12"/>
          </p:nvPr>
        </p:nvSpPr>
        <p:spPr>
          <a:xfrm>
            <a:off x="9272625" y="6540505"/>
            <a:ext cx="2743200" cy="365125"/>
          </a:xfrm>
        </p:spPr>
        <p:txBody>
          <a:bodyPr/>
          <a:lstStyle/>
          <a:p>
            <a:fld id="{2FC4BBEA-D2AF-4620-ADEB-12EADF4A9185}" type="slidenum">
              <a:rPr lang="en-GB" smtClean="0">
                <a:solidFill>
                  <a:schemeClr val="bg1">
                    <a:lumMod val="75000"/>
                  </a:schemeClr>
                </a:solidFill>
              </a:rPr>
              <a:t>55</a:t>
            </a:fld>
            <a:endParaRPr lang="en-GB" dirty="0">
              <a:solidFill>
                <a:schemeClr val="bg1">
                  <a:lumMod val="75000"/>
                </a:schemeClr>
              </a:solidFill>
            </a:endParaRPr>
          </a:p>
        </p:txBody>
      </p:sp>
    </p:spTree>
    <p:extLst>
      <p:ext uri="{BB962C8B-B14F-4D97-AF65-F5344CB8AC3E}">
        <p14:creationId xmlns:p14="http://schemas.microsoft.com/office/powerpoint/2010/main" val="20430571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403489-262A-F30E-F299-7A6EDA8702A5}"/>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Capital &amp; Estates </a:t>
            </a:r>
            <a:endParaRPr lang="en-GB" b="1" dirty="0">
              <a:solidFill>
                <a:srgbClr val="1F355E"/>
              </a:solidFill>
              <a:latin typeface="Arial Black" panose="020B0604020202020204" pitchFamily="34" charset="0"/>
              <a:cs typeface="Arial Black" panose="020B0604020202020204" pitchFamily="34" charset="0"/>
            </a:endParaRPr>
          </a:p>
        </p:txBody>
      </p:sp>
      <p:sp>
        <p:nvSpPr>
          <p:cNvPr id="3" name="Rectangle 2">
            <a:extLst>
              <a:ext uri="{FF2B5EF4-FFF2-40B4-BE49-F238E27FC236}">
                <a16:creationId xmlns:a16="http://schemas.microsoft.com/office/drawing/2014/main" id="{4CEA2DCF-3F8B-0E2B-D9C6-B43A56F6E558}"/>
              </a:ext>
            </a:extLst>
          </p:cNvPr>
          <p:cNvSpPr/>
          <p:nvPr/>
        </p:nvSpPr>
        <p:spPr>
          <a:xfrm>
            <a:off x="6185395" y="2785157"/>
            <a:ext cx="5762117" cy="3734356"/>
          </a:xfrm>
          <a:prstGeom prst="rect">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wrap="square" lIns="91440" tIns="45720" rIns="91440" bIns="45720" anchor="t">
            <a:spAutoFit/>
          </a:bodyPr>
          <a:lstStyle/>
          <a:p>
            <a:pPr>
              <a:spcAft>
                <a:spcPts val="400"/>
              </a:spcAft>
            </a:pPr>
            <a:r>
              <a:rPr lang="en-GB" sz="1100" b="1" dirty="0"/>
              <a:t>Our medium and longer-term priorities</a:t>
            </a:r>
            <a:r>
              <a:rPr lang="en-GB" sz="1100" dirty="0"/>
              <a:t> continue to be ambitious to reflect delivery of our CSP &amp; Estates Strategy. These include schemes which support our three Centres of Excellence model in relation to delivering high quality services for patients in an acute hospital setting, whilst also taking account of the regional opportunities. </a:t>
            </a:r>
          </a:p>
          <a:p>
            <a:pPr>
              <a:spcAft>
                <a:spcPts val="400"/>
              </a:spcAft>
            </a:pPr>
            <a:r>
              <a:rPr lang="en-GB" sz="1100" dirty="0"/>
              <a:t>We have also prioritised schemes to improve the ageing buildings in some of our poorest Mental Health estate, for older persons at Cefn Coed and Tonna. Building on our CSP and recent Estates Strategy, further work will be undertaken during 2024-25 to identify priorities for the Mental Health and Learning Disabilities community estate as well as our Primary Care &amp; Community Services beyond the Swansea Wellness scheme. </a:t>
            </a:r>
            <a:r>
              <a:rPr lang="en-GB" sz="1100" dirty="0">
                <a:effectLst/>
                <a:ea typeface="Calibri" panose="020F0502020204030204" pitchFamily="34" charset="0"/>
                <a:cs typeface="Arial" panose="020B0604020202020204" pitchFamily="34" charset="0"/>
              </a:rPr>
              <a:t> </a:t>
            </a:r>
            <a:endParaRPr lang="en-GB" sz="1100" dirty="0">
              <a:ea typeface="Calibri" panose="020F0502020204030204" pitchFamily="34" charset="0"/>
              <a:cs typeface="Arial" panose="020B0604020202020204" pitchFamily="34" charset="0"/>
            </a:endParaRPr>
          </a:p>
          <a:p>
            <a:pPr>
              <a:spcAft>
                <a:spcPts val="400"/>
              </a:spcAft>
            </a:pPr>
            <a:r>
              <a:rPr lang="en-GB" sz="1100" u="sng" dirty="0">
                <a:effectLst/>
                <a:ea typeface="Calibri" panose="020F0502020204030204" pitchFamily="34" charset="0"/>
                <a:cs typeface="Arial" panose="020B0604020202020204" pitchFamily="34" charset="0"/>
              </a:rPr>
              <a:t>Mental Health &amp; Learning Disabilities </a:t>
            </a:r>
          </a:p>
          <a:p>
            <a:pPr>
              <a:spcAft>
                <a:spcPts val="400"/>
              </a:spcAft>
            </a:pPr>
            <a:r>
              <a:rPr lang="en-GB" sz="1100" dirty="0">
                <a:effectLst/>
                <a:ea typeface="Calibri" panose="020F0502020204030204" pitchFamily="34" charset="0"/>
                <a:cs typeface="Arial" panose="020B0604020202020204" pitchFamily="34" charset="0"/>
              </a:rPr>
              <a:t>We are reviewing our requirements for a modernised Mental Health Estate for Swansea City Centre. Further work will be required to assess the priorities and how future developments can link into the proposed Swansea Wellness Centre and other developments being undertaken by the local authority. </a:t>
            </a:r>
            <a:endParaRPr lang="en-GB" sz="1100" dirty="0">
              <a:ea typeface="Calibri" panose="020F0502020204030204" pitchFamily="34" charset="0"/>
              <a:cs typeface="Arial" panose="020B0604020202020204" pitchFamily="34" charset="0"/>
            </a:endParaRPr>
          </a:p>
          <a:p>
            <a:pPr>
              <a:spcAft>
                <a:spcPts val="400"/>
              </a:spcAft>
            </a:pPr>
            <a:r>
              <a:rPr lang="en-GB" sz="1100" u="sng" dirty="0">
                <a:effectLst/>
                <a:ea typeface="Calibri" panose="020F0502020204030204" pitchFamily="34" charset="0"/>
                <a:cs typeface="Arial" panose="020B0604020202020204" pitchFamily="34" charset="0"/>
              </a:rPr>
              <a:t>Primary and Community Services</a:t>
            </a:r>
          </a:p>
          <a:p>
            <a:pPr>
              <a:spcAft>
                <a:spcPts val="400"/>
              </a:spcAft>
            </a:pPr>
            <a:r>
              <a:rPr lang="en-GB" sz="1100" dirty="0">
                <a:effectLst/>
                <a:ea typeface="Calibri" panose="020F0502020204030204" pitchFamily="34" charset="0"/>
                <a:cs typeface="Arial" panose="020B0604020202020204" pitchFamily="34" charset="0"/>
              </a:rPr>
              <a:t>A prioritised list of improvements required for the primary and community services estate is under discussion. This will likely require a mixture of discretionary/EFAB funding to undertake backlog maintenance, as well as more transformational schemes linked to the delivery of integrated health and social care hubs, utilising the WG Integration Rebalancing Care Fund (IRCF) being managed through the West Glamorgan Regional Partnership Board.</a:t>
            </a:r>
          </a:p>
        </p:txBody>
      </p:sp>
      <p:pic>
        <p:nvPicPr>
          <p:cNvPr id="7" name="Picture 6">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8" name="Slide Number Placeholder 7"/>
          <p:cNvSpPr>
            <a:spLocks noGrp="1"/>
          </p:cNvSpPr>
          <p:nvPr>
            <p:ph type="sldNum" sz="quarter" idx="12"/>
          </p:nvPr>
        </p:nvSpPr>
        <p:spPr/>
        <p:txBody>
          <a:bodyPr/>
          <a:lstStyle/>
          <a:p>
            <a:fld id="{2FC4BBEA-D2AF-4620-ADEB-12EADF4A9185}" type="slidenum">
              <a:rPr lang="en-GB" smtClean="0"/>
              <a:t>56</a:t>
            </a:fld>
            <a:endParaRPr lang="en-GB" dirty="0"/>
          </a:p>
        </p:txBody>
      </p:sp>
      <p:sp>
        <p:nvSpPr>
          <p:cNvPr id="10" name="TextBox 9">
            <a:extLst>
              <a:ext uri="{FF2B5EF4-FFF2-40B4-BE49-F238E27FC236}">
                <a16:creationId xmlns:a16="http://schemas.microsoft.com/office/drawing/2014/main" id="{D031B583-A054-A199-AA6D-62AD5A5DE89A}"/>
              </a:ext>
            </a:extLst>
          </p:cNvPr>
          <p:cNvSpPr txBox="1"/>
          <p:nvPr/>
        </p:nvSpPr>
        <p:spPr>
          <a:xfrm>
            <a:off x="285313" y="2785157"/>
            <a:ext cx="5863170" cy="3893818"/>
          </a:xfrm>
          <a:prstGeom prst="rect">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wrap="square" bIns="36000" rtlCol="0">
            <a:spAutoFit/>
          </a:bodyPr>
          <a:lstStyle/>
          <a:p>
            <a:pPr algn="just"/>
            <a:r>
              <a:rPr lang="en-GB" sz="1100" b="1" dirty="0"/>
              <a:t>Our highest priority schemes for funding in 2024-25 focus on:</a:t>
            </a:r>
            <a:endParaRPr lang="en-GB" sz="1100" u="sng" dirty="0"/>
          </a:p>
          <a:p>
            <a:pPr algn="just"/>
            <a:r>
              <a:rPr lang="en-GB" sz="1100" u="sng" dirty="0"/>
              <a:t>Schemes which will assist with those areas of TI performance</a:t>
            </a:r>
          </a:p>
          <a:p>
            <a:pPr marL="171450" indent="-171450" algn="just">
              <a:spcAft>
                <a:spcPts val="400"/>
              </a:spcAft>
              <a:buFont typeface="Wingdings" panose="05000000000000000000" pitchFamily="2" charset="2"/>
              <a:buChar char="§"/>
            </a:pPr>
            <a:r>
              <a:rPr lang="en-GB" sz="1100" b="1" dirty="0"/>
              <a:t>No 1 Emergency Department </a:t>
            </a:r>
            <a:r>
              <a:rPr lang="en-GB" sz="1100" dirty="0"/>
              <a:t>improvements at Morriston hospital, includes infrastructure work to improve flows and ward reconfiguration to introduce a frailty model.</a:t>
            </a:r>
          </a:p>
          <a:p>
            <a:pPr marL="171450" indent="-171450" algn="just">
              <a:spcAft>
                <a:spcPts val="400"/>
              </a:spcAft>
              <a:buFont typeface="Wingdings" panose="05000000000000000000" pitchFamily="2" charset="2"/>
              <a:buChar char="§"/>
            </a:pPr>
            <a:r>
              <a:rPr lang="en-GB" sz="1100" b="1" i="0" kern="1200" dirty="0">
                <a:solidFill>
                  <a:schemeClr val="tx1"/>
                </a:solidFill>
                <a:latin typeface="+mn-lt"/>
                <a:ea typeface="+mn-ea"/>
                <a:cs typeface="+mn-cs"/>
              </a:rPr>
              <a:t>No 2 Develop a HVLC Centre of Excellence for Urology </a:t>
            </a:r>
            <a:r>
              <a:rPr lang="en-GB" sz="1100" b="0" i="0" kern="1200" dirty="0">
                <a:solidFill>
                  <a:schemeClr val="tx1"/>
                </a:solidFill>
                <a:latin typeface="+mn-lt"/>
                <a:ea typeface="+mn-ea"/>
                <a:cs typeface="+mn-cs"/>
              </a:rPr>
              <a:t>at Neath Port Talbot hospital. The relocation of most of the urology activity from Morriston to NPT will create increased capacity for planned care procedures and improve performance on the cancer pathway.</a:t>
            </a:r>
          </a:p>
          <a:p>
            <a:pPr marL="171450" indent="-171450" algn="just">
              <a:spcAft>
                <a:spcPts val="400"/>
              </a:spcAft>
              <a:buFont typeface="Wingdings" panose="05000000000000000000" pitchFamily="2" charset="2"/>
              <a:buChar char="§"/>
            </a:pPr>
            <a:r>
              <a:rPr lang="en-GB" sz="1100" b="1" i="0" kern="1200" dirty="0">
                <a:solidFill>
                  <a:schemeClr val="tx1"/>
                </a:solidFill>
                <a:latin typeface="+mn-lt"/>
                <a:ea typeface="+mn-ea"/>
                <a:cs typeface="+mn-cs"/>
              </a:rPr>
              <a:t>No 6 Permanent 2</a:t>
            </a:r>
            <a:r>
              <a:rPr lang="en-GB" sz="1100" b="1" i="0" kern="1200" baseline="30000" dirty="0">
                <a:solidFill>
                  <a:schemeClr val="tx1"/>
                </a:solidFill>
                <a:latin typeface="+mn-lt"/>
                <a:ea typeface="+mn-ea"/>
                <a:cs typeface="+mn-cs"/>
              </a:rPr>
              <a:t>nd</a:t>
            </a:r>
            <a:r>
              <a:rPr lang="en-GB" sz="1100" b="1" i="0" kern="1200" dirty="0">
                <a:solidFill>
                  <a:schemeClr val="tx1"/>
                </a:solidFill>
                <a:latin typeface="+mn-lt"/>
                <a:ea typeface="+mn-ea"/>
                <a:cs typeface="+mn-cs"/>
              </a:rPr>
              <a:t> CT-SIM at the SWWCC, Singleton hospital </a:t>
            </a:r>
            <a:r>
              <a:rPr lang="en-GB" sz="1100" b="0" i="0" kern="1200" dirty="0">
                <a:solidFill>
                  <a:schemeClr val="tx1"/>
                </a:solidFill>
                <a:latin typeface="+mn-lt"/>
                <a:ea typeface="+mn-ea"/>
                <a:cs typeface="+mn-cs"/>
              </a:rPr>
              <a:t>will improve performance on the cancer pathway and provide resilience at the SWWCC for patients receiving radiotherapy treatment.</a:t>
            </a:r>
            <a:endParaRPr lang="en-GB" sz="1100" u="sng" dirty="0"/>
          </a:p>
          <a:p>
            <a:pPr algn="just"/>
            <a:r>
              <a:rPr lang="en-GB" sz="1100" u="sng" dirty="0"/>
              <a:t>Business Continuity</a:t>
            </a:r>
          </a:p>
          <a:p>
            <a:pPr marL="171450" indent="-171450" algn="just">
              <a:spcAft>
                <a:spcPts val="400"/>
              </a:spcAft>
              <a:buFont typeface="Wingdings" panose="05000000000000000000" pitchFamily="2" charset="2"/>
              <a:buChar char="§"/>
            </a:pPr>
            <a:r>
              <a:rPr lang="en-GB" sz="1100" b="1" dirty="0"/>
              <a:t>No 3 &amp; No 5 Imaging replacement programme for the Morriston CT &amp; NPT Fluoroscopy</a:t>
            </a:r>
            <a:r>
              <a:rPr lang="en-GB" sz="1100" dirty="0"/>
              <a:t> modalities. Both machines are well beyond their useful operating life. Replacement will improve performance and quality in the two Centres of Excellence</a:t>
            </a:r>
          </a:p>
          <a:p>
            <a:pPr marL="171450" indent="-171450" algn="just">
              <a:spcAft>
                <a:spcPts val="400"/>
              </a:spcAft>
              <a:buFont typeface="Wingdings" panose="05000000000000000000" pitchFamily="2" charset="2"/>
              <a:buChar char="§"/>
            </a:pPr>
            <a:r>
              <a:rPr lang="en-GB" sz="1100" b="1" dirty="0"/>
              <a:t>No 4 Further EFAB</a:t>
            </a:r>
            <a:r>
              <a:rPr lang="en-GB" sz="1100" dirty="0"/>
              <a:t> funding from 2025-26 to allow the programme of estate infrastructure improvements to continue, particularly around the improvements to the roof in the Morriston nucleus by utilising available ward decant space.</a:t>
            </a:r>
          </a:p>
          <a:p>
            <a:pPr marL="171450" indent="-171450" algn="just">
              <a:buFont typeface="Wingdings" panose="05000000000000000000" pitchFamily="2" charset="2"/>
              <a:buChar char="§"/>
            </a:pPr>
            <a:r>
              <a:rPr lang="en-GB" sz="1100" b="1" dirty="0"/>
              <a:t>No 7 Hybrid Vascular Theatre. Morriston</a:t>
            </a:r>
            <a:r>
              <a:rPr lang="en-GB" sz="1100" dirty="0"/>
              <a:t>. Using modern methods of construction to d</a:t>
            </a:r>
            <a:r>
              <a:rPr lang="en-GB" sz="1100" b="0" kern="1200" dirty="0">
                <a:solidFill>
                  <a:schemeClr val="tx1"/>
                </a:solidFill>
                <a:effectLst/>
                <a:latin typeface="+mn-lt"/>
                <a:ea typeface="+mn-ea"/>
                <a:cs typeface="+mn-cs"/>
              </a:rPr>
              <a:t>evelopment a dedicated hybrid theatre for more complex cases to allow vascular surgeons to combine conventional surgical techniques with interventional techniques in a hybrid theatre without interruption.</a:t>
            </a:r>
          </a:p>
        </p:txBody>
      </p:sp>
      <p:sp>
        <p:nvSpPr>
          <p:cNvPr id="11" name="TextBox 10">
            <a:extLst>
              <a:ext uri="{FF2B5EF4-FFF2-40B4-BE49-F238E27FC236}">
                <a16:creationId xmlns:a16="http://schemas.microsoft.com/office/drawing/2014/main" id="{00A1D74B-8559-37A5-FBE4-CDDB104E59FF}"/>
              </a:ext>
            </a:extLst>
          </p:cNvPr>
          <p:cNvSpPr txBox="1"/>
          <p:nvPr/>
        </p:nvSpPr>
        <p:spPr>
          <a:xfrm>
            <a:off x="248400" y="513715"/>
            <a:ext cx="11699113" cy="230832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GB" sz="1200" dirty="0">
                <a:ea typeface="+mn-lt"/>
                <a:cs typeface="+mn-lt"/>
              </a:rPr>
              <a:t>The implementation of the Health Board’s Annual Plan and longer-term Estates Strategy approved by the Board in May 2023 to support  Clinical Services Plan (CSP) will require a significant capital investment. </a:t>
            </a:r>
            <a:r>
              <a:rPr lang="en-GB" sz="1200" dirty="0">
                <a:solidFill>
                  <a:srgbClr val="000000"/>
                </a:solidFill>
                <a:effectLst/>
                <a:ea typeface="Arial" panose="020B0604020202020204" pitchFamily="34" charset="0"/>
                <a:cs typeface="Arial" panose="020B0604020202020204" pitchFamily="34" charset="0"/>
              </a:rPr>
              <a:t>The Estate Strategy has been developed to consider the beginning of a new 10-year asset cycle, which will look to renew and optimise significant parts of the acute sites, alongside improving access for key services. It will provide a strategic framework for estate development and management which demonstrates that it has responded to and identifies the facilitation requirements that meet our CSP, to align the clinical accommodation to the prevailing service and strategic objectives alongside the overall development control plans for our major sites. </a:t>
            </a:r>
            <a:r>
              <a:rPr lang="en-GB" sz="1200" dirty="0">
                <a:ea typeface="+mn-lt"/>
                <a:cs typeface="+mn-lt"/>
              </a:rPr>
              <a:t>Further support will be required to assist with assisting our p</a:t>
            </a:r>
            <a:r>
              <a:rPr lang="en-GB" sz="1200" dirty="0"/>
              <a:t>eople who are waiting too long for planned procedures, spending too much time in our emergency department and experiencing delays to their cancer treatments. This is reflected in the Health Board being put into Targeted Intervention (TI) for performance in these areas.  Our major investments that will require capital funding support from the All-Wales Capital Programme have been through a rigorous prioritisation exercise to respond to the national prioritisation exercise launched in November 2023. We have focussed these priorities on the following principles, a) Targeted Intervention, b) Business Continuity c) Backlog Maintenance d) Infrastructure Enablers and e) WHSCC. All the priorities are included within the MDS, with each also having a completed Capital Prioritisation form.</a:t>
            </a:r>
          </a:p>
          <a:p>
            <a:pPr algn="just"/>
            <a:endParaRPr lang="en-GB" sz="1200" dirty="0"/>
          </a:p>
          <a:p>
            <a:pPr algn="just"/>
            <a:r>
              <a:rPr lang="en-GB" sz="1200" dirty="0"/>
              <a:t>Our discretionary capital programme will focus on maintaining the highest risks in our equipment &amp; digital asset base, along with maintenance of our building estate alongside a contribution to the EFAB programme and PFI at Neath Port Talbot hospital.</a:t>
            </a:r>
          </a:p>
        </p:txBody>
      </p:sp>
    </p:spTree>
    <p:extLst>
      <p:ext uri="{BB962C8B-B14F-4D97-AF65-F5344CB8AC3E}">
        <p14:creationId xmlns:p14="http://schemas.microsoft.com/office/powerpoint/2010/main" val="40999545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4A3174-7FD3-2358-56A8-CCF5C6A7C8CF}"/>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Prioritised 10 Year Capital Programme </a:t>
            </a:r>
            <a:endParaRPr lang="en-GB" b="1" dirty="0">
              <a:solidFill>
                <a:srgbClr val="1F355E"/>
              </a:solidFill>
              <a:latin typeface="Arial Black" panose="020B0604020202020204" pitchFamily="34" charset="0"/>
              <a:cs typeface="Arial Black" panose="020B0604020202020204" pitchFamily="34" charset="0"/>
            </a:endParaRPr>
          </a:p>
        </p:txBody>
      </p:sp>
      <p:pic>
        <p:nvPicPr>
          <p:cNvPr id="10" name="Picture 9">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p:txBody>
          <a:bodyPr/>
          <a:lstStyle/>
          <a:p>
            <a:fld id="{2FC4BBEA-D2AF-4620-ADEB-12EADF4A9185}" type="slidenum">
              <a:rPr lang="en-GB" smtClean="0"/>
              <a:t>57</a:t>
            </a:fld>
            <a:endParaRPr lang="en-GB" dirty="0"/>
          </a:p>
        </p:txBody>
      </p:sp>
      <p:pic>
        <p:nvPicPr>
          <p:cNvPr id="7" name="Picture 6">
            <a:extLst>
              <a:ext uri="{FF2B5EF4-FFF2-40B4-BE49-F238E27FC236}">
                <a16:creationId xmlns:a16="http://schemas.microsoft.com/office/drawing/2014/main" id="{AD1A6CC4-3A87-D48A-9E04-5C57B68E2910}"/>
              </a:ext>
            </a:extLst>
          </p:cNvPr>
          <p:cNvPicPr>
            <a:picLocks noChangeAspect="1"/>
          </p:cNvPicPr>
          <p:nvPr/>
        </p:nvPicPr>
        <p:blipFill>
          <a:blip r:embed="rId3"/>
          <a:stretch>
            <a:fillRect/>
          </a:stretch>
        </p:blipFill>
        <p:spPr>
          <a:xfrm>
            <a:off x="244488" y="480662"/>
            <a:ext cx="11185512" cy="6298701"/>
          </a:xfrm>
          <a:prstGeom prst="rect">
            <a:avLst/>
          </a:prstGeom>
        </p:spPr>
      </p:pic>
    </p:spTree>
    <p:extLst>
      <p:ext uri="{BB962C8B-B14F-4D97-AF65-F5344CB8AC3E}">
        <p14:creationId xmlns:p14="http://schemas.microsoft.com/office/powerpoint/2010/main" val="3619827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0013" y="4848381"/>
            <a:ext cx="11958637" cy="1485701"/>
          </a:xfrm>
          <a:prstGeom prst="rect">
            <a:avLst/>
          </a:prstGeom>
          <a:solidFill>
            <a:schemeClr val="bg1">
              <a:lumMod val="9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434A3174-7FD3-2358-56A8-CCF5C6A7C8CF}"/>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Estates Rationalisation &amp; Alternative Financing Models </a:t>
            </a:r>
            <a:endParaRPr lang="en-GB" b="1" dirty="0">
              <a:solidFill>
                <a:srgbClr val="1F355E"/>
              </a:solidFill>
              <a:latin typeface="Arial Black" panose="020B0604020202020204" pitchFamily="34" charset="0"/>
              <a:cs typeface="Arial Black" panose="020B0604020202020204" pitchFamily="34" charset="0"/>
            </a:endParaRPr>
          </a:p>
        </p:txBody>
      </p:sp>
      <p:pic>
        <p:nvPicPr>
          <p:cNvPr id="10" name="Picture 9">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p:txBody>
          <a:bodyPr/>
          <a:lstStyle/>
          <a:p>
            <a:fld id="{2FC4BBEA-D2AF-4620-ADEB-12EADF4A9185}" type="slidenum">
              <a:rPr lang="en-GB" smtClean="0"/>
              <a:t>58</a:t>
            </a:fld>
            <a:endParaRPr lang="en-GB" dirty="0"/>
          </a:p>
        </p:txBody>
      </p:sp>
      <p:sp>
        <p:nvSpPr>
          <p:cNvPr id="4" name="TextBox 3">
            <a:extLst>
              <a:ext uri="{FF2B5EF4-FFF2-40B4-BE49-F238E27FC236}">
                <a16:creationId xmlns:a16="http://schemas.microsoft.com/office/drawing/2014/main" id="{683BD23C-6150-FA9C-78A1-CB76D971CAD7}"/>
              </a:ext>
            </a:extLst>
          </p:cNvPr>
          <p:cNvSpPr txBox="1"/>
          <p:nvPr/>
        </p:nvSpPr>
        <p:spPr>
          <a:xfrm>
            <a:off x="244489" y="531252"/>
            <a:ext cx="11703022" cy="115736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07000"/>
              </a:lnSpc>
              <a:spcAft>
                <a:spcPts val="600"/>
              </a:spcAft>
            </a:pPr>
            <a:r>
              <a:rPr lang="en-GB" sz="1200" b="1" u="sng" dirty="0">
                <a:effectLst/>
                <a:ea typeface="Calibri" panose="020F0502020204030204" pitchFamily="34" charset="0"/>
                <a:cs typeface="Arial" panose="020B0604020202020204" pitchFamily="34" charset="0"/>
              </a:rPr>
              <a:t>Estates Rationalisation </a:t>
            </a:r>
            <a:endParaRPr lang="en-GB" sz="1200" dirty="0">
              <a:effectLst/>
              <a:ea typeface="Calibri" panose="020F0502020204030204" pitchFamily="34" charset="0"/>
              <a:cs typeface="Arial" panose="020B0604020202020204" pitchFamily="34" charset="0"/>
            </a:endParaRPr>
          </a:p>
          <a:p>
            <a:pPr algn="just">
              <a:lnSpc>
                <a:spcPct val="107000"/>
              </a:lnSpc>
              <a:spcAft>
                <a:spcPts val="600"/>
              </a:spcAft>
            </a:pPr>
            <a:r>
              <a:rPr lang="en-GB" sz="1200" dirty="0">
                <a:effectLst/>
                <a:ea typeface="Calibri" panose="020F0502020204030204" pitchFamily="34" charset="0"/>
                <a:cs typeface="Arial" panose="020B0604020202020204" pitchFamily="34" charset="0"/>
              </a:rPr>
              <a:t>Following on from our Estates </a:t>
            </a:r>
            <a:r>
              <a:rPr lang="en-GB" sz="1200" dirty="0">
                <a:ea typeface="Calibri" panose="020F0502020204030204" pitchFamily="34" charset="0"/>
                <a:cs typeface="Arial" panose="020B0604020202020204" pitchFamily="34" charset="0"/>
              </a:rPr>
              <a:t>Rationalisation of Non-Clinical Space submission, we are continuing to continuing to develop our disposal strategy. Our discretionary capital plan for 2024-25 proposes</a:t>
            </a:r>
            <a:r>
              <a:rPr lang="en-GB" sz="1200" dirty="0">
                <a:effectLst/>
                <a:ea typeface="Calibri" panose="020F0502020204030204" pitchFamily="34" charset="0"/>
                <a:cs typeface="Arial" panose="020B0604020202020204" pitchFamily="34" charset="0"/>
              </a:rPr>
              <a:t> strategic disposals of parcels of land at Garngoch, Phillips Parade and Morriston. We will also continue to develop our disposal strategy for the remaining surplus areas of the Cefn Coed site, although this work will need to be linked into the business case fo</a:t>
            </a:r>
            <a:r>
              <a:rPr lang="en-GB" sz="1200" dirty="0">
                <a:ea typeface="Calibri" panose="020F0502020204030204" pitchFamily="34" charset="0"/>
                <a:cs typeface="Arial" panose="020B0604020202020204" pitchFamily="34" charset="0"/>
              </a:rPr>
              <a:t>r the proposed development of the Mental Health Older Persons accommodation on that site.  We are working closely with our partners at Swansea University on their City Deal Campuses Business Case, which may provide additional funding and land disposal opportunities.</a:t>
            </a:r>
          </a:p>
        </p:txBody>
      </p:sp>
      <p:sp>
        <p:nvSpPr>
          <p:cNvPr id="5" name="TextBox 4">
            <a:extLst>
              <a:ext uri="{FF2B5EF4-FFF2-40B4-BE49-F238E27FC236}">
                <a16:creationId xmlns:a16="http://schemas.microsoft.com/office/drawing/2014/main" id="{1C97A3DF-5FBB-8E82-E815-B40667D7DC77}"/>
              </a:ext>
            </a:extLst>
          </p:cNvPr>
          <p:cNvSpPr txBox="1"/>
          <p:nvPr/>
        </p:nvSpPr>
        <p:spPr>
          <a:xfrm>
            <a:off x="244488" y="1760540"/>
            <a:ext cx="11703023" cy="283975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07000"/>
              </a:lnSpc>
              <a:spcAft>
                <a:spcPts val="600"/>
              </a:spcAft>
            </a:pPr>
            <a:r>
              <a:rPr lang="en-GB" sz="1200" b="1" u="sng" dirty="0">
                <a:effectLst/>
                <a:ea typeface="Calibri" panose="020F0502020204030204" pitchFamily="34" charset="0"/>
                <a:cs typeface="Arial" panose="020B0604020202020204" pitchFamily="34" charset="0"/>
              </a:rPr>
              <a:t>Alternative Financing Models</a:t>
            </a:r>
            <a:endParaRPr lang="en-GB" sz="1200" dirty="0">
              <a:effectLst/>
              <a:ea typeface="Calibri" panose="020F0502020204030204" pitchFamily="34" charset="0"/>
              <a:cs typeface="Arial" panose="020B0604020202020204" pitchFamily="34" charset="0"/>
            </a:endParaRPr>
          </a:p>
          <a:p>
            <a:pPr algn="just">
              <a:lnSpc>
                <a:spcPct val="107000"/>
              </a:lnSpc>
              <a:spcAft>
                <a:spcPts val="600"/>
              </a:spcAft>
            </a:pPr>
            <a:r>
              <a:rPr lang="en-GB" sz="1200" dirty="0">
                <a:ea typeface="Calibri" panose="020F0502020204030204" pitchFamily="34" charset="0"/>
                <a:cs typeface="Arial" panose="020B0604020202020204" pitchFamily="34" charset="0"/>
              </a:rPr>
              <a:t>We have been successful in leveraging a number of alternative financing models over the last year and will continue to explore these opportunities for future developments. These include,</a:t>
            </a:r>
          </a:p>
          <a:p>
            <a:pPr marL="628650" lvl="1" indent="-171450" algn="just">
              <a:lnSpc>
                <a:spcPct val="107000"/>
              </a:lnSpc>
              <a:spcAft>
                <a:spcPts val="600"/>
              </a:spcAft>
              <a:buFont typeface="Arial" panose="020B0604020202020204" pitchFamily="34" charset="0"/>
              <a:buChar char="•"/>
            </a:pPr>
            <a:r>
              <a:rPr lang="en-GB" sz="1200" dirty="0">
                <a:ea typeface="Calibri" panose="020F0502020204030204" pitchFamily="34" charset="0"/>
                <a:cs typeface="Arial" panose="020B0604020202020204" pitchFamily="34" charset="0"/>
              </a:rPr>
              <a:t>City Deal. We have leveraged £1m from the City Deal Campuses Business to continue with the design of the proposed new Morriston Access Route and Master Plan as part of the Campuses Business Case Phase 1. </a:t>
            </a:r>
          </a:p>
          <a:p>
            <a:pPr marL="628650" lvl="1" indent="-171450" algn="just">
              <a:lnSpc>
                <a:spcPct val="107000"/>
              </a:lnSpc>
              <a:spcAft>
                <a:spcPts val="600"/>
              </a:spcAft>
              <a:buFont typeface="Arial" panose="020B0604020202020204" pitchFamily="34" charset="0"/>
              <a:buChar char="•"/>
            </a:pPr>
            <a:r>
              <a:rPr lang="en-GB" sz="1200" dirty="0">
                <a:ea typeface="+mn-lt"/>
                <a:cs typeface="+mn-lt"/>
              </a:rPr>
              <a:t>Working with the West Glamorgan Regional Partnership Board, we have agreed funding through HCF to design a new Learning Disabilities home in Dan-y-Deri. We are also working with the RPB on new schemes through the IRCF Capital Fund on several Primary Care developments. We will also continue to work with housing associations and the independent sector. </a:t>
            </a:r>
          </a:p>
          <a:p>
            <a:pPr marL="628650" lvl="1" indent="-171450" algn="just">
              <a:lnSpc>
                <a:spcPct val="107000"/>
              </a:lnSpc>
              <a:spcAft>
                <a:spcPts val="600"/>
              </a:spcAft>
              <a:buFont typeface="Arial" panose="020B0604020202020204" pitchFamily="34" charset="0"/>
              <a:buChar char="•"/>
            </a:pPr>
            <a:r>
              <a:rPr lang="en-GB" sz="1200" dirty="0">
                <a:ea typeface="+mn-lt"/>
                <a:cs typeface="+mn-lt"/>
              </a:rPr>
              <a:t>Some of our schemes also have revenue funded options which require IFRS 16 technical capital support.</a:t>
            </a:r>
          </a:p>
          <a:p>
            <a:pPr marL="628650" lvl="1" indent="-171450" algn="just">
              <a:lnSpc>
                <a:spcPct val="107000"/>
              </a:lnSpc>
              <a:spcAft>
                <a:spcPts val="600"/>
              </a:spcAft>
              <a:buFont typeface="Arial" panose="020B0604020202020204" pitchFamily="34" charset="0"/>
              <a:buChar char="•"/>
            </a:pPr>
            <a:r>
              <a:rPr lang="en-GB" sz="1200" dirty="0">
                <a:ea typeface="+mn-lt"/>
                <a:cs typeface="+mn-lt"/>
              </a:rPr>
              <a:t>Following on from the upcoming commissioning of the phase 2 Solar Farm and battery storage facility at Morriston, we are working with the WG Energy Services and Health &amp; Social Care Finance teams to explore how we can access alternative financing to</a:t>
            </a:r>
            <a:r>
              <a:rPr lang="en-GB" sz="1200" dirty="0">
                <a:effectLst/>
                <a:ea typeface="Calibri" panose="020F0502020204030204" pitchFamily="34" charset="0"/>
                <a:cs typeface="Arial" panose="020B0604020202020204" pitchFamily="34" charset="0"/>
              </a:rPr>
              <a:t> de-steam and decarbonise the estate. These schemes are more about reducing carbon rather that also cost reduction. We are also developing plans for our Neath Port Talbot hospital site with our PFI partners to develop a decarbonisation strategy for the site. </a:t>
            </a:r>
          </a:p>
        </p:txBody>
      </p:sp>
      <p:pic>
        <p:nvPicPr>
          <p:cNvPr id="1026" name="Picture 2" descr="Exterior view of Main Entrance to Morriston Hospital."/>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244488" y="5111485"/>
            <a:ext cx="2228546" cy="9293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Aerial shot of Singleton Hospital"/>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2593340" y="5108845"/>
            <a:ext cx="2237646" cy="9345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0" name="Picture 6" descr="Aerial image of Neath Port Talbot Hospital."/>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4951292" y="5111485"/>
            <a:ext cx="2225003" cy="9293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2" name="Picture 8" descr="Exterior photo of Gorseinon Hospital."/>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7296601" y="5111485"/>
            <a:ext cx="2228546" cy="9293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7"/>
          <a:stretch>
            <a:fillRect/>
          </a:stretch>
        </p:blipFill>
        <p:spPr>
          <a:xfrm>
            <a:off x="9645454" y="5096388"/>
            <a:ext cx="2297294" cy="9594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756729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5007BD2-56E2-87BB-4E7D-969DD017C484}"/>
              </a:ext>
            </a:extLst>
          </p:cNvPr>
          <p:cNvSpPr txBox="1"/>
          <p:nvPr/>
        </p:nvSpPr>
        <p:spPr>
          <a:xfrm>
            <a:off x="248400" y="90000"/>
            <a:ext cx="113728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Sustainability </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3" name="Rectangle 2">
            <a:extLst>
              <a:ext uri="{FF2B5EF4-FFF2-40B4-BE49-F238E27FC236}">
                <a16:creationId xmlns:a16="http://schemas.microsoft.com/office/drawing/2014/main" id="{E27289B8-4D19-76BD-F3A6-392C1C7A40A4}"/>
              </a:ext>
            </a:extLst>
          </p:cNvPr>
          <p:cNvSpPr/>
          <p:nvPr/>
        </p:nvSpPr>
        <p:spPr>
          <a:xfrm>
            <a:off x="11769077" y="820446"/>
            <a:ext cx="298125" cy="954000"/>
          </a:xfrm>
          <a:prstGeom prst="rect">
            <a:avLst/>
          </a:prstGeom>
          <a:solidFill>
            <a:srgbClr val="00B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 -</a:t>
            </a:r>
          </a:p>
        </p:txBody>
      </p:sp>
      <p:sp>
        <p:nvSpPr>
          <p:cNvPr id="5" name="Rectangle 4">
            <a:extLst>
              <a:ext uri="{FF2B5EF4-FFF2-40B4-BE49-F238E27FC236}">
                <a16:creationId xmlns:a16="http://schemas.microsoft.com/office/drawing/2014/main" id="{4F3435E2-7795-C832-B833-FF45FC37037D}"/>
              </a:ext>
            </a:extLst>
          </p:cNvPr>
          <p:cNvSpPr/>
          <p:nvPr/>
        </p:nvSpPr>
        <p:spPr>
          <a:xfrm>
            <a:off x="11769077" y="1770033"/>
            <a:ext cx="298125" cy="954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6" name="Rectangle 5">
            <a:extLst>
              <a:ext uri="{FF2B5EF4-FFF2-40B4-BE49-F238E27FC236}">
                <a16:creationId xmlns:a16="http://schemas.microsoft.com/office/drawing/2014/main" id="{3427EC1F-283F-5D2E-25D3-66118E81938E}"/>
              </a:ext>
            </a:extLst>
          </p:cNvPr>
          <p:cNvSpPr/>
          <p:nvPr/>
        </p:nvSpPr>
        <p:spPr>
          <a:xfrm>
            <a:off x="11768388" y="2734731"/>
            <a:ext cx="298125" cy="954000"/>
          </a:xfrm>
          <a:prstGeom prst="rect">
            <a:avLst/>
          </a:prstGeom>
          <a:solidFill>
            <a:srgbClr val="66FF3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7" name="Rectangle 6">
            <a:extLst>
              <a:ext uri="{FF2B5EF4-FFF2-40B4-BE49-F238E27FC236}">
                <a16:creationId xmlns:a16="http://schemas.microsoft.com/office/drawing/2014/main" id="{87BDF86B-470E-5CC0-ECD8-F6F18E82BAEB}"/>
              </a:ext>
            </a:extLst>
          </p:cNvPr>
          <p:cNvSpPr/>
          <p:nvPr/>
        </p:nvSpPr>
        <p:spPr>
          <a:xfrm>
            <a:off x="11768388" y="3679183"/>
            <a:ext cx="298125" cy="954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8" name="Rectangle 7">
            <a:extLst>
              <a:ext uri="{FF2B5EF4-FFF2-40B4-BE49-F238E27FC236}">
                <a16:creationId xmlns:a16="http://schemas.microsoft.com/office/drawing/2014/main" id="{E6A2BC3F-0E1C-E112-C114-CE3085E7DD0A}"/>
              </a:ext>
            </a:extLst>
          </p:cNvPr>
          <p:cNvSpPr/>
          <p:nvPr/>
        </p:nvSpPr>
        <p:spPr>
          <a:xfrm>
            <a:off x="11764282" y="4633183"/>
            <a:ext cx="298125" cy="954000"/>
          </a:xfrm>
          <a:prstGeom prst="rect">
            <a:avLst/>
          </a:prstGeom>
          <a:solidFill>
            <a:srgbClr val="FFC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9" name="Rectangle 8">
            <a:extLst>
              <a:ext uri="{FF2B5EF4-FFF2-40B4-BE49-F238E27FC236}">
                <a16:creationId xmlns:a16="http://schemas.microsoft.com/office/drawing/2014/main" id="{608BBFE2-0861-721F-7AAC-5202881892E4}"/>
              </a:ext>
            </a:extLst>
          </p:cNvPr>
          <p:cNvSpPr/>
          <p:nvPr/>
        </p:nvSpPr>
        <p:spPr>
          <a:xfrm>
            <a:off x="11764282" y="5590118"/>
            <a:ext cx="298125" cy="954000"/>
          </a:xfrm>
          <a:prstGeom prst="rect">
            <a:avLst/>
          </a:prstGeom>
          <a:solidFill>
            <a:srgbClr val="FF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10" name="Arrow: Up-Down 9">
            <a:extLst>
              <a:ext uri="{FF2B5EF4-FFF2-40B4-BE49-F238E27FC236}">
                <a16:creationId xmlns:a16="http://schemas.microsoft.com/office/drawing/2014/main" id="{7C332607-4EDE-BBD4-4E74-747B9EE626A7}"/>
              </a:ext>
            </a:extLst>
          </p:cNvPr>
          <p:cNvSpPr/>
          <p:nvPr/>
        </p:nvSpPr>
        <p:spPr>
          <a:xfrm>
            <a:off x="110835" y="820446"/>
            <a:ext cx="540000" cy="5712877"/>
          </a:xfrm>
          <a:prstGeom prst="upDown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rPr>
              <a:t>Engage    Embed    Enable</a:t>
            </a:r>
          </a:p>
        </p:txBody>
      </p:sp>
      <p:sp>
        <p:nvSpPr>
          <p:cNvPr id="12" name="Arrow: Right 11">
            <a:extLst>
              <a:ext uri="{FF2B5EF4-FFF2-40B4-BE49-F238E27FC236}">
                <a16:creationId xmlns:a16="http://schemas.microsoft.com/office/drawing/2014/main" id="{8ACCB53D-4992-574B-96FE-B62ED0BE604A}"/>
              </a:ext>
            </a:extLst>
          </p:cNvPr>
          <p:cNvSpPr/>
          <p:nvPr/>
        </p:nvSpPr>
        <p:spPr>
          <a:xfrm>
            <a:off x="5254386" y="1313969"/>
            <a:ext cx="900000" cy="369332"/>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endParaRPr>
          </a:p>
        </p:txBody>
      </p:sp>
      <p:sp>
        <p:nvSpPr>
          <p:cNvPr id="13" name="Arrow: Right 12">
            <a:extLst>
              <a:ext uri="{FF2B5EF4-FFF2-40B4-BE49-F238E27FC236}">
                <a16:creationId xmlns:a16="http://schemas.microsoft.com/office/drawing/2014/main" id="{9C961551-56C4-F83E-62F8-397E9821E8D0}"/>
              </a:ext>
            </a:extLst>
          </p:cNvPr>
          <p:cNvSpPr/>
          <p:nvPr/>
        </p:nvSpPr>
        <p:spPr>
          <a:xfrm>
            <a:off x="5028154" y="2199406"/>
            <a:ext cx="900000" cy="369332"/>
          </a:xfrm>
          <a:prstGeom prst="rightArrow">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
        <p:nvSpPr>
          <p:cNvPr id="14" name="Arrow: Right 13">
            <a:extLst>
              <a:ext uri="{FF2B5EF4-FFF2-40B4-BE49-F238E27FC236}">
                <a16:creationId xmlns:a16="http://schemas.microsoft.com/office/drawing/2014/main" id="{6AA0D31C-A38E-04BF-9C2C-6B4A7377DC23}"/>
              </a:ext>
            </a:extLst>
          </p:cNvPr>
          <p:cNvSpPr/>
          <p:nvPr/>
        </p:nvSpPr>
        <p:spPr>
          <a:xfrm>
            <a:off x="4726927" y="3120252"/>
            <a:ext cx="900000" cy="369332"/>
          </a:xfrm>
          <a:prstGeom prst="rightArrow">
            <a:avLst/>
          </a:prstGeom>
          <a:solidFill>
            <a:srgbClr val="66FF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
        <p:nvSpPr>
          <p:cNvPr id="15" name="Arrow: Right 14">
            <a:extLst>
              <a:ext uri="{FF2B5EF4-FFF2-40B4-BE49-F238E27FC236}">
                <a16:creationId xmlns:a16="http://schemas.microsoft.com/office/drawing/2014/main" id="{DDAE2B00-ADFB-AB24-D308-2F06A77032CD}"/>
              </a:ext>
            </a:extLst>
          </p:cNvPr>
          <p:cNvSpPr/>
          <p:nvPr/>
        </p:nvSpPr>
        <p:spPr>
          <a:xfrm>
            <a:off x="4238580" y="4136286"/>
            <a:ext cx="900000" cy="369332"/>
          </a:xfrm>
          <a:prstGeom prst="rightArrow">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
        <p:nvSpPr>
          <p:cNvPr id="16" name="Arrow: Right 15">
            <a:extLst>
              <a:ext uri="{FF2B5EF4-FFF2-40B4-BE49-F238E27FC236}">
                <a16:creationId xmlns:a16="http://schemas.microsoft.com/office/drawing/2014/main" id="{1BB7973A-B257-1141-6E01-0364CCA32869}"/>
              </a:ext>
            </a:extLst>
          </p:cNvPr>
          <p:cNvSpPr/>
          <p:nvPr/>
        </p:nvSpPr>
        <p:spPr>
          <a:xfrm>
            <a:off x="3831524" y="5079954"/>
            <a:ext cx="900000" cy="369332"/>
          </a:xfrm>
          <a:prstGeom prst="rightArrow">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
        <p:nvSpPr>
          <p:cNvPr id="17" name="Arrow: Right 16">
            <a:extLst>
              <a:ext uri="{FF2B5EF4-FFF2-40B4-BE49-F238E27FC236}">
                <a16:creationId xmlns:a16="http://schemas.microsoft.com/office/drawing/2014/main" id="{403B7ACE-D80E-33E5-7F47-A83AAD9756C9}"/>
              </a:ext>
            </a:extLst>
          </p:cNvPr>
          <p:cNvSpPr/>
          <p:nvPr/>
        </p:nvSpPr>
        <p:spPr>
          <a:xfrm>
            <a:off x="3513703" y="5726650"/>
            <a:ext cx="900000" cy="369332"/>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
        <p:nvSpPr>
          <p:cNvPr id="18" name="TextBox 17">
            <a:extLst>
              <a:ext uri="{FF2B5EF4-FFF2-40B4-BE49-F238E27FC236}">
                <a16:creationId xmlns:a16="http://schemas.microsoft.com/office/drawing/2014/main" id="{CAB355A3-9CFF-113A-1342-B1AEC9B47474}"/>
              </a:ext>
            </a:extLst>
          </p:cNvPr>
          <p:cNvSpPr txBox="1"/>
          <p:nvPr/>
        </p:nvSpPr>
        <p:spPr>
          <a:xfrm>
            <a:off x="6449034" y="974929"/>
            <a:ext cx="5320283"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Redesign the system to optimise resource use: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Service redesign &amp; planning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Quality (Priorities, Improvement, Impact)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Catering Strategy</a:t>
            </a:r>
          </a:p>
        </p:txBody>
      </p:sp>
      <p:sp>
        <p:nvSpPr>
          <p:cNvPr id="19" name="TextBox 18">
            <a:extLst>
              <a:ext uri="{FF2B5EF4-FFF2-40B4-BE49-F238E27FC236}">
                <a16:creationId xmlns:a16="http://schemas.microsoft.com/office/drawing/2014/main" id="{C997720E-F021-480E-EE0B-C1E28DED5D74}"/>
              </a:ext>
            </a:extLst>
          </p:cNvPr>
          <p:cNvSpPr txBox="1"/>
          <p:nvPr/>
        </p:nvSpPr>
        <p:spPr>
          <a:xfrm>
            <a:off x="6033917" y="1806580"/>
            <a:ext cx="5078187"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Reduce resources used within the system e.g.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Energy: Switch off, heating &amp; cooling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Health services: Social prescribing, non-essential PPE, stock management, reducing DNAs, paperless projects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Travel: Sustainable &amp; active travel</a:t>
            </a:r>
          </a:p>
        </p:txBody>
      </p:sp>
      <p:sp>
        <p:nvSpPr>
          <p:cNvPr id="20" name="TextBox 19">
            <a:extLst>
              <a:ext uri="{FF2B5EF4-FFF2-40B4-BE49-F238E27FC236}">
                <a16:creationId xmlns:a16="http://schemas.microsoft.com/office/drawing/2014/main" id="{59D60653-FB5F-EC00-F072-4984A91FA263}"/>
              </a:ext>
            </a:extLst>
          </p:cNvPr>
          <p:cNvSpPr txBox="1"/>
          <p:nvPr/>
        </p:nvSpPr>
        <p:spPr>
          <a:xfrm>
            <a:off x="5662570" y="2943628"/>
            <a:ext cx="5154886"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Reuse resources e.g.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Health services: Walking aid reuse, drapes &amp; gowns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Supplier led schemes e.g. Vanguard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Resale contracts</a:t>
            </a:r>
          </a:p>
        </p:txBody>
      </p:sp>
      <p:sp>
        <p:nvSpPr>
          <p:cNvPr id="21" name="TextBox 20">
            <a:extLst>
              <a:ext uri="{FF2B5EF4-FFF2-40B4-BE49-F238E27FC236}">
                <a16:creationId xmlns:a16="http://schemas.microsoft.com/office/drawing/2014/main" id="{43929349-ACCB-12D7-90D2-02699200BF3F}"/>
              </a:ext>
            </a:extLst>
          </p:cNvPr>
          <p:cNvSpPr txBox="1"/>
          <p:nvPr/>
        </p:nvSpPr>
        <p:spPr>
          <a:xfrm>
            <a:off x="5174874" y="4002693"/>
            <a:ext cx="5370395"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Recycle materials we are using e.g.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Staff led recycling schemes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Identifying alternate processes e.g. nappies, inhalers etc.</a:t>
            </a:r>
          </a:p>
        </p:txBody>
      </p:sp>
      <p:sp>
        <p:nvSpPr>
          <p:cNvPr id="22" name="TextBox 21">
            <a:extLst>
              <a:ext uri="{FF2B5EF4-FFF2-40B4-BE49-F238E27FC236}">
                <a16:creationId xmlns:a16="http://schemas.microsoft.com/office/drawing/2014/main" id="{53245315-4C93-8342-78EA-1748F34D3519}"/>
              </a:ext>
            </a:extLst>
          </p:cNvPr>
          <p:cNvSpPr txBox="1"/>
          <p:nvPr/>
        </p:nvSpPr>
        <p:spPr>
          <a:xfrm>
            <a:off x="4784533" y="4940900"/>
            <a:ext cx="3695456"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Recover resources e.g.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Food waste disposal &amp; anaerobic digestion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Energy from waste</a:t>
            </a:r>
          </a:p>
        </p:txBody>
      </p:sp>
      <p:sp>
        <p:nvSpPr>
          <p:cNvPr id="23" name="TextBox 22">
            <a:extLst>
              <a:ext uri="{FF2B5EF4-FFF2-40B4-BE49-F238E27FC236}">
                <a16:creationId xmlns:a16="http://schemas.microsoft.com/office/drawing/2014/main" id="{8F5B7BAB-3FE7-4483-F498-43CDF8FCE1DE}"/>
              </a:ext>
            </a:extLst>
          </p:cNvPr>
          <p:cNvSpPr txBox="1"/>
          <p:nvPr/>
        </p:nvSpPr>
        <p:spPr>
          <a:xfrm>
            <a:off x="4513186" y="5669536"/>
            <a:ext cx="185659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Dispose of materials: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Landfill</a:t>
            </a:r>
          </a:p>
        </p:txBody>
      </p:sp>
      <p:sp>
        <p:nvSpPr>
          <p:cNvPr id="24" name="Content Placeholder 11">
            <a:extLst>
              <a:ext uri="{FF2B5EF4-FFF2-40B4-BE49-F238E27FC236}">
                <a16:creationId xmlns:a16="http://schemas.microsoft.com/office/drawing/2014/main" id="{C8EED279-5E1C-C9D2-8143-7E02263A493D}"/>
              </a:ext>
            </a:extLst>
          </p:cNvPr>
          <p:cNvSpPr txBox="1">
            <a:spLocks/>
          </p:cNvSpPr>
          <p:nvPr/>
        </p:nvSpPr>
        <p:spPr>
          <a:xfrm>
            <a:off x="8678955" y="5018346"/>
            <a:ext cx="2886361" cy="1423009"/>
          </a:xfrm>
          <a:prstGeom prst="rect">
            <a:avLst/>
          </a:prstGeom>
          <a:solidFill>
            <a:schemeClr val="accent1">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1" i="0" u="none" strike="noStrike" kern="1200" cap="none" spc="0" normalizeH="0" baseline="0" noProof="0" dirty="0">
                <a:ln>
                  <a:noFill/>
                </a:ln>
                <a:solidFill>
                  <a:srgbClr val="70AD47">
                    <a:lumMod val="75000"/>
                  </a:srgbClr>
                </a:solidFill>
                <a:effectLst/>
                <a:uLnTx/>
                <a:uFillTx/>
                <a:latin typeface="Calibri" panose="020F0502020204030204"/>
                <a:ea typeface="+mn-ea"/>
                <a:cs typeface="Arial" panose="020B0604020202020204" pitchFamily="34" charset="0"/>
              </a:rPr>
              <a:t>Sustainable healthcare </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delivers </a:t>
            </a:r>
            <a:r>
              <a:rPr kumimoji="0" lang="en-GB" sz="1400" b="1" i="0" u="none" strike="noStrike" kern="1200" cap="none" spc="0" normalizeH="0" baseline="0" noProof="0" dirty="0">
                <a:ln>
                  <a:noFill/>
                </a:ln>
                <a:solidFill>
                  <a:srgbClr val="70AD47">
                    <a:lumMod val="75000"/>
                  </a:srgbClr>
                </a:solidFill>
                <a:effectLst/>
                <a:uLnTx/>
                <a:uFillTx/>
                <a:latin typeface="Calibri" panose="020F0502020204030204"/>
                <a:ea typeface="+mn-ea"/>
                <a:cs typeface="Arial" panose="020B0604020202020204" pitchFamily="34" charset="0"/>
              </a:rPr>
              <a:t>high quality care without damaging the environment</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is </a:t>
            </a:r>
            <a:r>
              <a:rPr kumimoji="0" lang="en-GB" sz="1400" b="1" i="0" u="none" strike="noStrike" kern="1200" cap="none" spc="0" normalizeH="0" baseline="0" noProof="0" dirty="0">
                <a:ln>
                  <a:noFill/>
                </a:ln>
                <a:solidFill>
                  <a:srgbClr val="70AD47">
                    <a:lumMod val="75000"/>
                  </a:srgbClr>
                </a:solidFill>
                <a:effectLst/>
                <a:uLnTx/>
                <a:uFillTx/>
                <a:latin typeface="Calibri" panose="020F0502020204030204"/>
                <a:ea typeface="+mn-ea"/>
                <a:cs typeface="Arial" panose="020B0604020202020204" pitchFamily="34" charset="0"/>
              </a:rPr>
              <a:t>affordable</a:t>
            </a:r>
            <a:r>
              <a:rPr kumimoji="0" lang="en-GB" sz="1400" b="0" i="0" u="none" strike="noStrike" kern="1200" cap="none" spc="0" normalizeH="0" baseline="0" noProof="0" dirty="0">
                <a:ln>
                  <a:noFill/>
                </a:ln>
                <a:solidFill>
                  <a:srgbClr val="70AD47">
                    <a:lumMod val="75000"/>
                  </a:srgbClr>
                </a:solidFill>
                <a:effectLst/>
                <a:uLnTx/>
                <a:uFillTx/>
                <a:latin typeface="Calibri" panose="020F0502020204030204"/>
                <a:ea typeface="+mn-ea"/>
                <a:cs typeface="Arial" panose="020B0604020202020204" pitchFamily="34" charset="0"/>
              </a:rPr>
              <a:t> </a:t>
            </a:r>
            <a:r>
              <a:rPr kumimoji="0" lang="en-GB" sz="1400" b="1" i="0" u="none" strike="noStrike" kern="1200" cap="none" spc="0" normalizeH="0" baseline="0" noProof="0" dirty="0">
                <a:ln>
                  <a:noFill/>
                </a:ln>
                <a:solidFill>
                  <a:srgbClr val="70AD47">
                    <a:lumMod val="75000"/>
                  </a:srgbClr>
                </a:solidFill>
                <a:effectLst/>
                <a:uLnTx/>
                <a:uFillTx/>
                <a:latin typeface="Calibri" panose="020F0502020204030204"/>
                <a:ea typeface="+mn-ea"/>
                <a:cs typeface="Arial" panose="020B0604020202020204" pitchFamily="34" charset="0"/>
              </a:rPr>
              <a:t>now</a:t>
            </a:r>
            <a:r>
              <a:rPr kumimoji="0" lang="en-GB" sz="1400" b="0" i="0" u="none" strike="noStrike" kern="1200" cap="none" spc="0" normalizeH="0" baseline="0" noProof="0" dirty="0">
                <a:ln>
                  <a:noFill/>
                </a:ln>
                <a:solidFill>
                  <a:srgbClr val="70AD47">
                    <a:lumMod val="75000"/>
                  </a:srgbClr>
                </a:solidFill>
                <a:effectLst/>
                <a:uLnTx/>
                <a:uFillTx/>
                <a:latin typeface="Calibri" panose="020F0502020204030204"/>
                <a:ea typeface="+mn-ea"/>
                <a:cs typeface="Arial" panose="020B0604020202020204" pitchFamily="34" charset="0"/>
              </a:rPr>
              <a:t> </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and </a:t>
            </a:r>
            <a:r>
              <a:rPr kumimoji="0" lang="en-GB" sz="1400" b="1" i="0" u="none" strike="noStrike" kern="1200" cap="none" spc="0" normalizeH="0" baseline="0" noProof="0" dirty="0">
                <a:ln>
                  <a:noFill/>
                </a:ln>
                <a:solidFill>
                  <a:srgbClr val="70AD47">
                    <a:lumMod val="75000"/>
                  </a:srgbClr>
                </a:solidFill>
                <a:effectLst/>
                <a:uLnTx/>
                <a:uFillTx/>
                <a:latin typeface="Calibri" panose="020F0502020204030204"/>
                <a:ea typeface="+mn-ea"/>
                <a:cs typeface="Arial" panose="020B0604020202020204" pitchFamily="34" charset="0"/>
              </a:rPr>
              <a:t>in the future</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and delivers </a:t>
            </a:r>
            <a:r>
              <a:rPr kumimoji="0" lang="en-GB" sz="1400" b="1" i="0" u="none" strike="noStrike" kern="1200" cap="none" spc="0" normalizeH="0" baseline="0" noProof="0" dirty="0">
                <a:ln>
                  <a:noFill/>
                </a:ln>
                <a:solidFill>
                  <a:srgbClr val="70AD47">
                    <a:lumMod val="75000"/>
                  </a:srgbClr>
                </a:solidFill>
                <a:effectLst/>
                <a:uLnTx/>
                <a:uFillTx/>
                <a:latin typeface="Calibri" panose="020F0502020204030204"/>
                <a:ea typeface="+mn-ea"/>
                <a:cs typeface="Arial" panose="020B0604020202020204" pitchFamily="34" charset="0"/>
              </a:rPr>
              <a:t>positive social impact</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Centre for Sustainable Healthcare</a:t>
            </a:r>
            <a:endParaRPr kumimoji="0" lang="en-GB" sz="1400" b="0" i="0" u="none" strike="noStrike" kern="1200" cap="none" spc="0" normalizeH="0" baseline="0" noProof="0" dirty="0">
              <a:ln>
                <a:noFill/>
              </a:ln>
              <a:solidFill>
                <a:srgbClr val="00B050"/>
              </a:solidFill>
              <a:effectLst/>
              <a:uLnTx/>
              <a:uFillTx/>
              <a:latin typeface="Calibri" panose="020F0502020204030204"/>
              <a:ea typeface="+mn-ea"/>
              <a:cs typeface="Arial" panose="020B0604020202020204" pitchFamily="34" charset="0"/>
            </a:endParaRPr>
          </a:p>
        </p:txBody>
      </p:sp>
      <p:sp>
        <p:nvSpPr>
          <p:cNvPr id="25" name="TextBox 24">
            <a:extLst>
              <a:ext uri="{FF2B5EF4-FFF2-40B4-BE49-F238E27FC236}">
                <a16:creationId xmlns:a16="http://schemas.microsoft.com/office/drawing/2014/main" id="{E79F2422-5FC6-F419-EF04-22A7B7EC8254}"/>
              </a:ext>
            </a:extLst>
          </p:cNvPr>
          <p:cNvSpPr txBox="1"/>
          <p:nvPr/>
        </p:nvSpPr>
        <p:spPr>
          <a:xfrm>
            <a:off x="9501466" y="1170916"/>
            <a:ext cx="2560941" cy="307777"/>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Remote &amp; hybrid working</a:t>
            </a:r>
          </a:p>
        </p:txBody>
      </p:sp>
      <p:sp>
        <p:nvSpPr>
          <p:cNvPr id="26" name="Title 1">
            <a:extLst>
              <a:ext uri="{FF2B5EF4-FFF2-40B4-BE49-F238E27FC236}">
                <a16:creationId xmlns:a16="http://schemas.microsoft.com/office/drawing/2014/main" id="{7D2462E6-7C42-D8D4-09AB-10B66F5DE762}"/>
              </a:ext>
            </a:extLst>
          </p:cNvPr>
          <p:cNvSpPr txBox="1">
            <a:spLocks/>
          </p:cNvSpPr>
          <p:nvPr/>
        </p:nvSpPr>
        <p:spPr>
          <a:xfrm>
            <a:off x="145346" y="517636"/>
            <a:ext cx="11618936" cy="36060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1100" b="1" dirty="0">
                <a:solidFill>
                  <a:srgbClr val="1F355E"/>
                </a:solidFill>
                <a:latin typeface="Arial Black" panose="020B0A04020102020204" pitchFamily="34" charset="0"/>
                <a:ea typeface="+mn-ea"/>
                <a:cs typeface="Arial" panose="020B0604020202020204" pitchFamily="34" charset="0"/>
              </a:rPr>
              <a:t>AIM: To reduce emissions from SBUHB activities, whilst maximising support of the Well-Being of Future Generations Act</a:t>
            </a:r>
          </a:p>
        </p:txBody>
      </p:sp>
      <p:sp>
        <p:nvSpPr>
          <p:cNvPr id="27" name="Rectangle 26">
            <a:extLst>
              <a:ext uri="{FF2B5EF4-FFF2-40B4-BE49-F238E27FC236}">
                <a16:creationId xmlns:a16="http://schemas.microsoft.com/office/drawing/2014/main" id="{438C4B56-4DBE-32F8-D733-00BA63BE1E31}"/>
              </a:ext>
            </a:extLst>
          </p:cNvPr>
          <p:cNvSpPr/>
          <p:nvPr/>
        </p:nvSpPr>
        <p:spPr>
          <a:xfrm>
            <a:off x="1285835" y="6552033"/>
            <a:ext cx="4758724" cy="2308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Calibri" panose="020F0502020204030204"/>
                <a:ea typeface="+mn-ea"/>
                <a:cs typeface="+mn-cs"/>
              </a:rPr>
              <a:t>Climate Action Plan is available in the appendices of the Annual Plan (Annex 3).</a:t>
            </a:r>
            <a:endPar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8" name="Picture 27">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29" name="Slide Number Placeholder 28"/>
          <p:cNvSpPr>
            <a:spLocks noGrp="1"/>
          </p:cNvSpPr>
          <p:nvPr>
            <p:ph type="sldNum" sz="quarter" idx="12"/>
          </p:nvPr>
        </p:nvSpPr>
        <p:spPr>
          <a:xfrm>
            <a:off x="8822116" y="6441355"/>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schemeClr val="bg1">
                    <a:lumMod val="75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GB" sz="1200" b="0" i="0" u="none" strike="noStrike" kern="1200" cap="none" spc="0" normalizeH="0" baseline="0" noProof="0" dirty="0">
              <a:ln>
                <a:noFill/>
              </a:ln>
              <a:solidFill>
                <a:schemeClr val="bg1">
                  <a:lumMod val="75000"/>
                </a:schemeClr>
              </a:solidFill>
              <a:effectLst/>
              <a:uLnTx/>
              <a:uFillTx/>
              <a:latin typeface="Calibri" panose="020F0502020204030204"/>
              <a:ea typeface="+mn-ea"/>
              <a:cs typeface="+mn-cs"/>
            </a:endParaRPr>
          </a:p>
        </p:txBody>
      </p:sp>
      <p:graphicFrame>
        <p:nvGraphicFramePr>
          <p:cNvPr id="4" name="Diagram 3"/>
          <p:cNvGraphicFramePr/>
          <p:nvPr/>
        </p:nvGraphicFramePr>
        <p:xfrm>
          <a:off x="711807" y="1046870"/>
          <a:ext cx="4444527" cy="52570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5592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ounded Rectangle 60"/>
          <p:cNvSpPr/>
          <p:nvPr/>
        </p:nvSpPr>
        <p:spPr>
          <a:xfrm>
            <a:off x="865120" y="5786284"/>
            <a:ext cx="10792154" cy="828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ounded Rectangle 59"/>
          <p:cNvSpPr/>
          <p:nvPr/>
        </p:nvSpPr>
        <p:spPr>
          <a:xfrm>
            <a:off x="865120" y="4625798"/>
            <a:ext cx="10792154" cy="828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ounded Rectangle 55"/>
          <p:cNvSpPr/>
          <p:nvPr/>
        </p:nvSpPr>
        <p:spPr>
          <a:xfrm>
            <a:off x="865120" y="3407704"/>
            <a:ext cx="10792154" cy="828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ounded Rectangle 54"/>
          <p:cNvSpPr/>
          <p:nvPr/>
        </p:nvSpPr>
        <p:spPr>
          <a:xfrm>
            <a:off x="865120" y="2314767"/>
            <a:ext cx="10792154" cy="828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ounded Rectangle 4"/>
          <p:cNvSpPr/>
          <p:nvPr/>
        </p:nvSpPr>
        <p:spPr>
          <a:xfrm>
            <a:off x="865120" y="1136861"/>
            <a:ext cx="10792154" cy="828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0CD4469E-17F7-5EF4-56FA-2873D9D13250}"/>
              </a:ext>
            </a:extLst>
          </p:cNvPr>
          <p:cNvSpPr txBox="1"/>
          <p:nvPr/>
        </p:nvSpPr>
        <p:spPr>
          <a:xfrm>
            <a:off x="248400"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Strategic Objectives </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4" name="Rectangle 3">
            <a:extLst>
              <a:ext uri="{FF2B5EF4-FFF2-40B4-BE49-F238E27FC236}">
                <a16:creationId xmlns:a16="http://schemas.microsoft.com/office/drawing/2014/main" id="{6052608B-D93C-9455-4781-449309ADFD6D}"/>
              </a:ext>
            </a:extLst>
          </p:cNvPr>
          <p:cNvSpPr/>
          <p:nvPr/>
        </p:nvSpPr>
        <p:spPr>
          <a:xfrm>
            <a:off x="249780" y="423368"/>
            <a:ext cx="10802533" cy="46166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12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Our refreshed Strategic </a:t>
            </a:r>
            <a:r>
              <a:rPr kumimoji="0" lang="en-GB" sz="1200" b="0" i="0" u="none" strike="noStrike" kern="1200" cap="none" spc="0" normalizeH="0" baseline="0" noProof="0" dirty="0">
                <a:ln>
                  <a:noFill/>
                </a:ln>
                <a:effectLst/>
                <a:uLnTx/>
                <a:uFillTx/>
                <a:latin typeface="Calibri" panose="020F0502020204030204"/>
                <a:ea typeface="+mn-ea"/>
                <a:cs typeface="Arial" panose="020B0604020202020204" pitchFamily="34" charset="0"/>
              </a:rPr>
              <a:t>Objectives –aligned to ‘a Healthier Wales’ articulate the future state of Swansea Bay UHB as a high-quality organisation. We have set out what this looks like for our  population, communities, staff , partners and services and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are developing strategic indicators that will tell us if our efforts are delivering our objectives.</a:t>
            </a:r>
          </a:p>
        </p:txBody>
      </p:sp>
      <p:sp>
        <p:nvSpPr>
          <p:cNvPr id="37" name="Rectangle 36"/>
          <p:cNvSpPr/>
          <p:nvPr/>
        </p:nvSpPr>
        <p:spPr>
          <a:xfrm>
            <a:off x="894000" y="816429"/>
            <a:ext cx="10404000"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600" b="1" i="0" u="none" strike="noStrike" kern="1200" cap="none" spc="0" normalizeH="0" baseline="0" noProof="0" dirty="0">
                <a:ln>
                  <a:noFill/>
                </a:ln>
                <a:solidFill>
                  <a:srgbClr val="C00000"/>
                </a:solidFill>
                <a:effectLst/>
                <a:uLnTx/>
                <a:uFillTx/>
                <a:latin typeface="Calibri" panose="020F0502020204030204"/>
                <a:ea typeface="+mn-ea"/>
                <a:cs typeface="+mn-cs"/>
              </a:rPr>
              <a:t>People of Swansea Bay live healthier, equitable and more equal and prosperous lives    </a:t>
            </a:r>
          </a:p>
        </p:txBody>
      </p:sp>
      <p:sp>
        <p:nvSpPr>
          <p:cNvPr id="43" name="TextBox 42"/>
          <p:cNvSpPr txBox="1"/>
          <p:nvPr/>
        </p:nvSpPr>
        <p:spPr>
          <a:xfrm>
            <a:off x="1339387" y="1069893"/>
            <a:ext cx="4857336" cy="938719"/>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Every child has the best start in life</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All children, young people and adults are enabled to maximise their capabilities and have control over their lives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Good work and fair employment is created for all</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 healthy standard of living is ensured for all</a:t>
            </a:r>
          </a:p>
        </p:txBody>
      </p:sp>
      <p:sp>
        <p:nvSpPr>
          <p:cNvPr id="44" name="Rectangle 43"/>
          <p:cNvSpPr/>
          <p:nvPr/>
        </p:nvSpPr>
        <p:spPr>
          <a:xfrm>
            <a:off x="6432000" y="1133516"/>
            <a:ext cx="5760000" cy="769441"/>
          </a:xfrm>
          <a:prstGeom prst="rect">
            <a:avLst/>
          </a:prstGeom>
        </p:spPr>
        <p:txBody>
          <a:bodyPr>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Healthy and sustainable places are created through placemaking</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role and impact of ill-health prevention is strengthened</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Racism, discrimination and their outcomes are tackled</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Environmental sustainability and health equity are pursued together</a:t>
            </a:r>
          </a:p>
        </p:txBody>
      </p:sp>
      <p:sp>
        <p:nvSpPr>
          <p:cNvPr id="47" name="Rectangle 46"/>
          <p:cNvSpPr/>
          <p:nvPr/>
        </p:nvSpPr>
        <p:spPr>
          <a:xfrm>
            <a:off x="894000" y="3124810"/>
            <a:ext cx="10404000"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600" b="1" i="0" u="none" strike="noStrike" kern="1200" cap="none" spc="0" normalizeH="0" baseline="0" noProof="0" dirty="0">
                <a:ln>
                  <a:noFill/>
                </a:ln>
                <a:solidFill>
                  <a:srgbClr val="9E4ECA"/>
                </a:solidFill>
                <a:effectLst/>
                <a:uLnTx/>
                <a:uFillTx/>
                <a:latin typeface="Calibri" panose="020F0502020204030204"/>
                <a:ea typeface="+mn-ea"/>
                <a:cs typeface="+mn-cs"/>
              </a:rPr>
              <a:t>Care is delivered in safe and appropriate settings supported by innovative digital solutions</a:t>
            </a:r>
          </a:p>
        </p:txBody>
      </p:sp>
      <p:sp>
        <p:nvSpPr>
          <p:cNvPr id="48" name="TextBox 47"/>
          <p:cNvSpPr txBox="1"/>
          <p:nvPr/>
        </p:nvSpPr>
        <p:spPr>
          <a:xfrm>
            <a:off x="1339388" y="3368029"/>
            <a:ext cx="4525662" cy="938719"/>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delivered around the patient in the most appropriate setting as close to home as possible</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settings are fit for purpose, appropriately designed and equipped</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Effective communication and information sharing between workforce, partners, patients and public is enabled through digital solutions</a:t>
            </a:r>
          </a:p>
        </p:txBody>
      </p:sp>
      <p:sp>
        <p:nvSpPr>
          <p:cNvPr id="49" name="Rectangle 48"/>
          <p:cNvSpPr/>
          <p:nvPr/>
        </p:nvSpPr>
        <p:spPr>
          <a:xfrm>
            <a:off x="5685667" y="3383491"/>
            <a:ext cx="6009146" cy="938719"/>
          </a:xfrm>
          <a:prstGeom prst="rect">
            <a:avLst/>
          </a:prstGeom>
        </p:spPr>
        <p:txBody>
          <a:bodyPr wrap="square">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Digital platforms support the health and wellbeing of our population and improved care outcomes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Benefits of technology investments are realised to deliver more and higher quality care with the same or fewer resources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Through where and how they are delivered, services contribute to the environmental, economic, social and cultural well-being of Swansea Bay</a:t>
            </a:r>
          </a:p>
        </p:txBody>
      </p:sp>
      <p:sp>
        <p:nvSpPr>
          <p:cNvPr id="52" name="Rectangle 51"/>
          <p:cNvSpPr/>
          <p:nvPr/>
        </p:nvSpPr>
        <p:spPr>
          <a:xfrm>
            <a:off x="894000" y="2020499"/>
            <a:ext cx="10404000"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600" b="1" i="0" u="none" strike="noStrike" kern="1200" cap="none" spc="0" normalizeH="0" baseline="0" noProof="0" dirty="0">
                <a:ln>
                  <a:noFill/>
                </a:ln>
                <a:solidFill>
                  <a:srgbClr val="7EB0DE"/>
                </a:solidFill>
                <a:effectLst/>
                <a:uLnTx/>
                <a:uFillTx/>
                <a:latin typeface="Calibri" panose="020F0502020204030204"/>
                <a:ea typeface="+mn-ea"/>
                <a:cs typeface="+mn-cs"/>
              </a:rPr>
              <a:t>Care is high quality, safe, efficient and delivers the best possible outcomes for people</a:t>
            </a:r>
          </a:p>
        </p:txBody>
      </p:sp>
      <p:sp>
        <p:nvSpPr>
          <p:cNvPr id="53" name="TextBox 52"/>
          <p:cNvSpPr txBox="1"/>
          <p:nvPr/>
        </p:nvSpPr>
        <p:spPr>
          <a:xfrm>
            <a:off x="1339387" y="2351559"/>
            <a:ext cx="5137598" cy="769441"/>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safe, it helps people and avoids harm</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evidence based, effective and improves outcomes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timely and delivered by the right person in the right place</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efficient and avoids waste</a:t>
            </a:r>
          </a:p>
        </p:txBody>
      </p:sp>
      <p:sp>
        <p:nvSpPr>
          <p:cNvPr id="54" name="Rectangle 53"/>
          <p:cNvSpPr/>
          <p:nvPr/>
        </p:nvSpPr>
        <p:spPr>
          <a:xfrm>
            <a:off x="6410734" y="2346476"/>
            <a:ext cx="5159023" cy="600164"/>
          </a:xfrm>
          <a:prstGeom prst="rect">
            <a:avLst/>
          </a:prstGeom>
        </p:spPr>
        <p:txBody>
          <a:bodyPr wrap="square">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delivers equitable outcomes regardless of demographic, socioeconomic or geographic factors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person centred and delivered with compassion, dignity and mutual respect</a:t>
            </a:r>
          </a:p>
        </p:txBody>
      </p:sp>
      <p:sp>
        <p:nvSpPr>
          <p:cNvPr id="57" name="Rectangle 56"/>
          <p:cNvSpPr/>
          <p:nvPr/>
        </p:nvSpPr>
        <p:spPr>
          <a:xfrm>
            <a:off x="1062963" y="4327465"/>
            <a:ext cx="10404000"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600" b="1" i="0" u="none" strike="noStrike" kern="1200" cap="none" spc="0" normalizeH="0" baseline="0" noProof="0" dirty="0">
                <a:ln>
                  <a:noFill/>
                </a:ln>
                <a:solidFill>
                  <a:srgbClr val="FFD550"/>
                </a:solidFill>
                <a:effectLst/>
                <a:uLnTx/>
                <a:uFillTx/>
                <a:latin typeface="Calibri" panose="020F0502020204030204"/>
                <a:ea typeface="+mn-ea"/>
                <a:cs typeface="+mn-cs"/>
              </a:rPr>
              <a:t>The health board is a great place to work where staff feel valued and work together towards a common goal</a:t>
            </a:r>
          </a:p>
        </p:txBody>
      </p:sp>
      <p:sp>
        <p:nvSpPr>
          <p:cNvPr id="58" name="TextBox 57"/>
          <p:cNvSpPr txBox="1"/>
          <p:nvPr/>
        </p:nvSpPr>
        <p:spPr>
          <a:xfrm>
            <a:off x="1288972" y="4611241"/>
            <a:ext cx="4690214" cy="769441"/>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People are empowered in their work life to learn, improve and innovate and act consistently with our values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People have a sense of belonging where they care for each other, feel valued, respected and supported</a:t>
            </a:r>
          </a:p>
        </p:txBody>
      </p:sp>
      <p:sp>
        <p:nvSpPr>
          <p:cNvPr id="59" name="Rectangle 58"/>
          <p:cNvSpPr/>
          <p:nvPr/>
        </p:nvSpPr>
        <p:spPr>
          <a:xfrm>
            <a:off x="5979185" y="4630144"/>
            <a:ext cx="5678089" cy="769441"/>
          </a:xfrm>
          <a:prstGeom prst="rect">
            <a:avLst/>
          </a:prstGeom>
        </p:spPr>
        <p:txBody>
          <a:bodyPr wrap="square">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People feel their contribution matters and that they deliver valued outcomes effectively</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People’s roles and the service models in which they work are designed, developed and delivered effectively and safely</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People are provided with a great experience of the whole employment journey</a:t>
            </a:r>
          </a:p>
        </p:txBody>
      </p:sp>
      <p:sp>
        <p:nvSpPr>
          <p:cNvPr id="62" name="Rectangle 61"/>
          <p:cNvSpPr/>
          <p:nvPr/>
        </p:nvSpPr>
        <p:spPr>
          <a:xfrm>
            <a:off x="894000" y="5454015"/>
            <a:ext cx="10404000"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600" b="1" i="0" u="none" strike="noStrike" kern="1200" cap="none" spc="0" normalizeH="0" baseline="0" noProof="0" dirty="0">
                <a:ln>
                  <a:noFill/>
                </a:ln>
                <a:solidFill>
                  <a:srgbClr val="00BC62"/>
                </a:solidFill>
                <a:effectLst/>
                <a:uLnTx/>
                <a:uFillTx/>
                <a:latin typeface="Calibri" panose="020F0502020204030204"/>
                <a:ea typeface="+mn-ea"/>
                <a:cs typeface="+mn-cs"/>
              </a:rPr>
              <a:t>The health board is a resilient, financially sustainable and responsible organisation</a:t>
            </a:r>
          </a:p>
        </p:txBody>
      </p:sp>
      <p:sp>
        <p:nvSpPr>
          <p:cNvPr id="63" name="TextBox 62"/>
          <p:cNvSpPr txBox="1"/>
          <p:nvPr/>
        </p:nvSpPr>
        <p:spPr>
          <a:xfrm>
            <a:off x="1339387" y="5699416"/>
            <a:ext cx="5137597" cy="938719"/>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health board is financially balanced and able to invest in service transformation and change</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Decisions are made balancing short-term improvements and long-term impacts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Resources are used efficiently and proportionately, reducing waste and variation</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environmental impact of health care delivery in Swansea Bay is minimised</a:t>
            </a:r>
          </a:p>
        </p:txBody>
      </p:sp>
      <p:sp>
        <p:nvSpPr>
          <p:cNvPr id="64" name="Rectangle 63"/>
          <p:cNvSpPr/>
          <p:nvPr/>
        </p:nvSpPr>
        <p:spPr>
          <a:xfrm>
            <a:off x="6410734" y="5742844"/>
            <a:ext cx="5180289" cy="938719"/>
          </a:xfrm>
          <a:prstGeom prst="rect">
            <a:avLst/>
          </a:prstGeom>
        </p:spPr>
        <p:txBody>
          <a:bodyPr wrap="square">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health board invests in and works with others locally and responsibly, using our assets to positively contribute to the community</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Citizen stakeholders are meaningfully involved and engaged in decision making</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health board has the capacity to effectively plan for and respond to incident and emergencies</a:t>
            </a:r>
          </a:p>
        </p:txBody>
      </p:sp>
      <p:pic>
        <p:nvPicPr>
          <p:cNvPr id="66" name="Picture 65">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p:txBody>
          <a:bodyPr/>
          <a:lstStyle/>
          <a:p>
            <a:fld id="{2FC4BBEA-D2AF-4620-ADEB-12EADF4A9185}" type="slidenum">
              <a:rPr lang="en-GB" smtClean="0">
                <a:solidFill>
                  <a:schemeClr val="bg1">
                    <a:lumMod val="75000"/>
                  </a:schemeClr>
                </a:solidFill>
              </a:rPr>
              <a:t>6</a:t>
            </a:fld>
            <a:endParaRPr lang="en-GB" dirty="0">
              <a:solidFill>
                <a:schemeClr val="bg1">
                  <a:lumMod val="75000"/>
                </a:schemeClr>
              </a:solidFill>
            </a:endParaRPr>
          </a:p>
        </p:txBody>
      </p:sp>
      <p:pic>
        <p:nvPicPr>
          <p:cNvPr id="38" name="Picture 2" descr="Portrait of family having fun in the living room. Happy family spending time at home together."/>
          <p:cNvPicPr>
            <a:picLocks noChangeArrowheads="1"/>
          </p:cNvPicPr>
          <p:nvPr/>
        </p:nvPicPr>
        <p:blipFill rotWithShape="1">
          <a:blip r:embed="rId3" cstate="print">
            <a:extLst>
              <a:ext uri="{28A0092B-C50C-407E-A947-70E740481C1C}">
                <a14:useLocalDpi xmlns:a14="http://schemas.microsoft.com/office/drawing/2010/main" val="0"/>
              </a:ext>
            </a:extLst>
          </a:blip>
          <a:srcRect l="14193" t="9745" r="7861" b="6535"/>
          <a:stretch/>
        </p:blipFill>
        <p:spPr bwMode="auto">
          <a:xfrm>
            <a:off x="510988" y="1136861"/>
            <a:ext cx="828000" cy="828000"/>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42" name="Picture 41"/>
          <p:cNvPicPr>
            <a:picLocks/>
          </p:cNvPicPr>
          <p:nvPr/>
        </p:nvPicPr>
        <p:blipFill rotWithShape="1">
          <a:blip r:embed="rId4"/>
          <a:srcRect l="19516"/>
          <a:stretch/>
        </p:blipFill>
        <p:spPr>
          <a:xfrm>
            <a:off x="510988" y="3407704"/>
            <a:ext cx="828000" cy="828000"/>
          </a:xfrm>
          <a:prstGeom prst="ellipse">
            <a:avLst/>
          </a:prstGeom>
          <a:ln w="38100">
            <a:solidFill>
              <a:srgbClr val="9E4ECA"/>
            </a:solidFill>
          </a:ln>
        </p:spPr>
      </p:pic>
      <p:sp>
        <p:nvSpPr>
          <p:cNvPr id="40" name="AutoShape 5" descr="Surgery"/>
          <p:cNvSpPr>
            <a:spLocks noChangeArrowheads="1"/>
          </p:cNvSpPr>
          <p:nvPr/>
        </p:nvSpPr>
        <p:spPr bwMode="auto">
          <a:xfrm>
            <a:off x="480388" y="2284167"/>
            <a:ext cx="889200" cy="889200"/>
          </a:xfrm>
          <a:prstGeom prst="ellipse">
            <a:avLst/>
          </a:prstGeom>
          <a:blipFill dpi="0" rotWithShape="0">
            <a:blip r:embed="rId5"/>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1" name="Picture 9" descr="person using MacBook Pro"/>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0988" y="5786284"/>
            <a:ext cx="828000" cy="828000"/>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9" name="AutoShape 3" descr="Community Nurse"/>
          <p:cNvSpPr>
            <a:spLocks noChangeArrowheads="1"/>
          </p:cNvSpPr>
          <p:nvPr/>
        </p:nvSpPr>
        <p:spPr bwMode="auto">
          <a:xfrm>
            <a:off x="480388" y="4595198"/>
            <a:ext cx="889200" cy="889200"/>
          </a:xfrm>
          <a:prstGeom prst="ellipse">
            <a:avLst/>
          </a:prstGeom>
          <a:blipFill dpi="0" rotWithShape="0">
            <a:blip r:embed="rId7"/>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13817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436520-632C-2115-F372-D68B65AA5CE8}"/>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Climate Action Plan</a:t>
            </a:r>
            <a:endParaRPr lang="en-GB" b="1" dirty="0">
              <a:solidFill>
                <a:srgbClr val="1F355E"/>
              </a:solidFill>
              <a:latin typeface="Arial Black" panose="020B0604020202020204" pitchFamily="34" charset="0"/>
              <a:cs typeface="Arial Black" panose="020B0604020202020204" pitchFamily="34" charset="0"/>
            </a:endParaRPr>
          </a:p>
        </p:txBody>
      </p:sp>
      <p:pic>
        <p:nvPicPr>
          <p:cNvPr id="8" name="Picture 7">
            <a:extLst>
              <a:ext uri="{FF2B5EF4-FFF2-40B4-BE49-F238E27FC236}">
                <a16:creationId xmlns:a16="http://schemas.microsoft.com/office/drawing/2014/main" id="{B912D3BB-5A43-D58C-E8AB-4DD1ECBB8038}"/>
              </a:ext>
            </a:extLst>
          </p:cNvPr>
          <p:cNvPicPr>
            <a:picLocks noChangeAspect="1"/>
          </p:cNvPicPr>
          <p:nvPr/>
        </p:nvPicPr>
        <p:blipFill rotWithShape="1">
          <a:blip r:embed="rId2"/>
          <a:srcRect t="6935"/>
          <a:stretch/>
        </p:blipFill>
        <p:spPr>
          <a:xfrm>
            <a:off x="197701" y="738166"/>
            <a:ext cx="11796597" cy="5582265"/>
          </a:xfrm>
          <a:prstGeom prst="rect">
            <a:avLst/>
          </a:prstGeom>
        </p:spPr>
      </p:pic>
      <p:pic>
        <p:nvPicPr>
          <p:cNvPr id="10" name="Picture 9">
            <a:extLst>
              <a:ext uri="{FF2B5EF4-FFF2-40B4-BE49-F238E27FC236}">
                <a16:creationId xmlns:a16="http://schemas.microsoft.com/office/drawing/2014/main" id="{83AD402B-07B6-0547-E285-2477721D369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8993372" y="6375669"/>
            <a:ext cx="2743200" cy="365125"/>
          </a:xfrm>
        </p:spPr>
        <p:txBody>
          <a:bodyPr/>
          <a:lstStyle/>
          <a:p>
            <a:fld id="{2FC4BBEA-D2AF-4620-ADEB-12EADF4A9185}" type="slidenum">
              <a:rPr lang="en-GB" smtClean="0">
                <a:solidFill>
                  <a:schemeClr val="bg1">
                    <a:lumMod val="75000"/>
                  </a:schemeClr>
                </a:solidFill>
              </a:rPr>
              <a:t>60</a:t>
            </a:fld>
            <a:endParaRPr lang="en-GB" dirty="0">
              <a:solidFill>
                <a:schemeClr val="bg1">
                  <a:lumMod val="75000"/>
                </a:schemeClr>
              </a:solidFill>
            </a:endParaRPr>
          </a:p>
        </p:txBody>
      </p:sp>
    </p:spTree>
    <p:extLst>
      <p:ext uri="{BB962C8B-B14F-4D97-AF65-F5344CB8AC3E}">
        <p14:creationId xmlns:p14="http://schemas.microsoft.com/office/powerpoint/2010/main" val="22793175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3663" y="51519"/>
            <a:ext cx="11753849" cy="4439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lnSpc>
                <a:spcPct val="90000"/>
              </a:lnSpc>
              <a:spcBef>
                <a:spcPct val="0"/>
              </a:spcBef>
              <a:spcAft>
                <a:spcPts val="0"/>
              </a:spcAft>
              <a:buClrTx/>
              <a:buSzTx/>
              <a:buFontTx/>
              <a:buNone/>
              <a:tabLst/>
              <a:defRPr/>
            </a:pPr>
            <a:r>
              <a:rPr lang="en-GB" sz="1800" b="1" spc="15" dirty="0">
                <a:solidFill>
                  <a:srgbClr val="1F355E"/>
                </a:solidFill>
                <a:latin typeface="Arial Black" panose="020B0604020202020204" pitchFamily="34" charset="0"/>
                <a:ea typeface="+mn-ea"/>
                <a:cs typeface="Arial Black" panose="020B0604020202020204" pitchFamily="34" charset="0"/>
              </a:rPr>
              <a:t>Annual Financial Plan – 2024/25</a:t>
            </a:r>
          </a:p>
        </p:txBody>
      </p:sp>
      <p:sp>
        <p:nvSpPr>
          <p:cNvPr id="4" name="Slide Number Placeholder 3"/>
          <p:cNvSpPr>
            <a:spLocks noGrp="1"/>
          </p:cNvSpPr>
          <p:nvPr>
            <p:ph type="sldNum" sz="quarter" idx="12"/>
          </p:nvPr>
        </p:nvSpPr>
        <p:spPr>
          <a:xfrm>
            <a:off x="8878223" y="6508325"/>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11E8E7-9785-4DD0-A4C3-365E263951EF}" type="slidenum">
              <a:rPr kumimoji="0" lang="en-GB" sz="12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GB" sz="12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0" name="TextBox 9"/>
          <p:cNvSpPr txBox="1"/>
          <p:nvPr/>
        </p:nvSpPr>
        <p:spPr>
          <a:xfrm>
            <a:off x="193663" y="348901"/>
            <a:ext cx="6045805" cy="5047536"/>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For 2023/24 the Health Board is on course to deliver a control total set of £17.1m deficit, alongside the delivery of £23m of savings, against past delivery of £30m in each of the two preceding financial years. This is against a background of growing operational pressures seen through run rate and inflationary growth but offset by non-recurrent opportunities from the balance sheet, investment slippage and WG funding both linked to additional £460m issued to NHS Wales in October 2024.</a:t>
            </a:r>
          </a:p>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The Health Board has demonstrated over the last three years its success in delivering significant savings through the focus provided by the Executive Team and the Board, supported by the established Savings PMO, which has been in place since 2021/22. For 2024/25 the Health Board recognises that significant savings have been achieved in the last four years, that in 2023/24 that level was less than previous years and a need to set a challenging but deliverable target recognising Welsh Government expectation of a minimum of 2%. A target of 2.5% or £26.1m has been established in the plan. Whilst work is required during Q1 of 2024/25 to strengthen the savings schemes and translate identified opportunities into deliverables, the Health Board has the expertise and focus to achieve this.  </a:t>
            </a:r>
          </a:p>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The Health Board recognises the continued pressures, some of which are linked to  demand growth and sustainability issues along with others which are specific to service delivery. The Health Board has comprehensively reviewed all likely pressures and has  made choices on what it will be unable to invest in or financially support into 2024/25, in reaching the value within Part 1 of the plan, which will be anchored into the starting ledger position, and which co-locates quality, safety, workforce, finance and risk as per the plan. The Health Board acknowledges that there are other actions open to the Health Board that has the potential to reduce the planned deficit and is reflected in Part 2 of the plan and for which new and enhanced governance arrangements are being put in place from the 1</a:t>
            </a:r>
            <a:r>
              <a:rPr kumimoji="0" lang="en-GB" sz="1200" b="0" i="0" u="none" strike="noStrike" kern="1200" cap="none" spc="0" normalizeH="0" baseline="30000" noProof="0" dirty="0">
                <a:ln>
                  <a:noFill/>
                </a:ln>
                <a:solidFill>
                  <a:prstClr val="black"/>
                </a:solidFill>
                <a:effectLst/>
                <a:uLnTx/>
                <a:uFillTx/>
                <a:latin typeface="Calibri" panose="020F0502020204030204"/>
                <a:ea typeface="+mn-ea"/>
                <a:cs typeface="+mn-cs"/>
              </a:rPr>
              <a:t>st</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April 2024, with oversight of the four quadrants of the programme summarised below. </a:t>
            </a:r>
          </a:p>
        </p:txBody>
      </p:sp>
      <p:sp>
        <p:nvSpPr>
          <p:cNvPr id="15" name="TextBox 14"/>
          <p:cNvSpPr txBox="1"/>
          <p:nvPr/>
        </p:nvSpPr>
        <p:spPr>
          <a:xfrm>
            <a:off x="6239466" y="495484"/>
            <a:ext cx="5628503" cy="3754874"/>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As reflected in the quadrants, a key part of the work programme for 2024/25 will be to urgently drive further options and actions for approval by the Board based on thematic programmes. Each programme will have a dedicated SRO and as part of the enhanced governance arrangements these programmes will report into a new Financial Improvement &amp; Oversight Group, which will report directly to the Performance &amp; Finance Committee. </a:t>
            </a:r>
          </a:p>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Whilst there is an aspiration from the Board to deliver balance at the point of submission the Health Board cannot see a positon where a safe and sustainable service model can be contained within a balanced financial plan and a deficit of £50.1m is forecast. However, work will continue, aligned to the governance arrangements put in place to continue to assess the plan. This will involve a critical further review of choices within the plan and the acceleration of the thematic work described above. The current plan has been through a rigorous governance process of check and challenge by the Board and its sub-committees.</a:t>
            </a:r>
          </a:p>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As outlined above the Health Board does not see this as a fixed-point plan in terms of its forecast and also recognises that the plan does not provide financial sustainability. The Board will continue to work to reduce the deficit through the wide range of clinically led activities, creative financial solutions and workforce modernisation it has planned. </a:t>
            </a:r>
          </a:p>
        </p:txBody>
      </p:sp>
      <p:pic>
        <p:nvPicPr>
          <p:cNvPr id="3" name="Picture 2"/>
          <p:cNvPicPr>
            <a:picLocks noChangeAspect="1"/>
          </p:cNvPicPr>
          <p:nvPr/>
        </p:nvPicPr>
        <p:blipFill>
          <a:blip r:embed="rId2"/>
          <a:stretch>
            <a:fillRect/>
          </a:stretch>
        </p:blipFill>
        <p:spPr>
          <a:xfrm>
            <a:off x="6742903" y="4191934"/>
            <a:ext cx="4621631" cy="2374815"/>
          </a:xfrm>
          <a:prstGeom prst="rect">
            <a:avLst/>
          </a:prstGeom>
        </p:spPr>
      </p:pic>
      <p:pic>
        <p:nvPicPr>
          <p:cNvPr id="7" name="Picture 6"/>
          <p:cNvPicPr>
            <a:picLocks noChangeAspect="1"/>
          </p:cNvPicPr>
          <p:nvPr/>
        </p:nvPicPr>
        <p:blipFill>
          <a:blip r:embed="rId3"/>
          <a:stretch>
            <a:fillRect/>
          </a:stretch>
        </p:blipFill>
        <p:spPr>
          <a:xfrm>
            <a:off x="1788805" y="5181369"/>
            <a:ext cx="3049946" cy="1625112"/>
          </a:xfrm>
          <a:prstGeom prst="rect">
            <a:avLst/>
          </a:prstGeom>
        </p:spPr>
      </p:pic>
      <p:pic>
        <p:nvPicPr>
          <p:cNvPr id="9" name="Picture 8">
            <a:extLst>
              <a:ext uri="{FF2B5EF4-FFF2-40B4-BE49-F238E27FC236}">
                <a16:creationId xmlns:a16="http://schemas.microsoft.com/office/drawing/2014/main" id="{83AD402B-07B6-0547-E285-2477721D3693}"/>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Tree>
    <p:extLst>
      <p:ext uri="{BB962C8B-B14F-4D97-AF65-F5344CB8AC3E}">
        <p14:creationId xmlns:p14="http://schemas.microsoft.com/office/powerpoint/2010/main" val="294219404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878223" y="6508325"/>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11E8E7-9785-4DD0-A4C3-365E263951EF}" type="slidenum">
              <a:rPr kumimoji="0" lang="en-GB" sz="12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GB" sz="12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2" name="Picture 1"/>
          <p:cNvPicPr>
            <a:picLocks noChangeAspect="1"/>
          </p:cNvPicPr>
          <p:nvPr/>
        </p:nvPicPr>
        <p:blipFill>
          <a:blip r:embed="rId2"/>
          <a:stretch>
            <a:fillRect/>
          </a:stretch>
        </p:blipFill>
        <p:spPr>
          <a:xfrm>
            <a:off x="442433" y="1267240"/>
            <a:ext cx="5122997" cy="5152048"/>
          </a:xfrm>
          <a:prstGeom prst="rect">
            <a:avLst/>
          </a:prstGeom>
        </p:spPr>
      </p:pic>
      <p:sp>
        <p:nvSpPr>
          <p:cNvPr id="7" name="TextBox 6"/>
          <p:cNvSpPr txBox="1"/>
          <p:nvPr/>
        </p:nvSpPr>
        <p:spPr>
          <a:xfrm>
            <a:off x="355229" y="678386"/>
            <a:ext cx="5457346"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Part 1 Plan Submitted 28th March 2024:</a:t>
            </a:r>
          </a:p>
        </p:txBody>
      </p:sp>
      <p:sp>
        <p:nvSpPr>
          <p:cNvPr id="8" name="Rectangle 7"/>
          <p:cNvSpPr/>
          <p:nvPr/>
        </p:nvSpPr>
        <p:spPr>
          <a:xfrm>
            <a:off x="5732585" y="1138700"/>
            <a:ext cx="509953" cy="48393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p:cNvSpPr txBox="1"/>
          <p:nvPr/>
        </p:nvSpPr>
        <p:spPr>
          <a:xfrm>
            <a:off x="5649007" y="978545"/>
            <a:ext cx="677108" cy="4598377"/>
          </a:xfrm>
          <a:prstGeom prst="rect">
            <a:avLst/>
          </a:prstGeom>
          <a:noFill/>
          <a:ln>
            <a:noFill/>
          </a:ln>
        </p:spPr>
        <p:txBody>
          <a:bodyPr vert="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rPr>
              <a:t>ANCHOR POINT</a:t>
            </a:r>
          </a:p>
        </p:txBody>
      </p:sp>
      <p:pic>
        <p:nvPicPr>
          <p:cNvPr id="10" name="Picture 9" descr="Anchor 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0167" y="4769730"/>
            <a:ext cx="554787" cy="671847"/>
          </a:xfrm>
          <a:prstGeom prst="rect">
            <a:avLst/>
          </a:prstGeom>
        </p:spPr>
      </p:pic>
      <p:pic>
        <p:nvPicPr>
          <p:cNvPr id="11" name="Picture 10"/>
          <p:cNvPicPr>
            <a:picLocks noChangeAspect="1"/>
          </p:cNvPicPr>
          <p:nvPr/>
        </p:nvPicPr>
        <p:blipFill>
          <a:blip r:embed="rId4"/>
          <a:stretch>
            <a:fillRect/>
          </a:stretch>
        </p:blipFill>
        <p:spPr>
          <a:xfrm>
            <a:off x="6348532" y="1267239"/>
            <a:ext cx="5720863" cy="5152049"/>
          </a:xfrm>
          <a:prstGeom prst="rect">
            <a:avLst/>
          </a:prstGeom>
        </p:spPr>
      </p:pic>
      <p:sp>
        <p:nvSpPr>
          <p:cNvPr id="12" name="TextBox 11"/>
          <p:cNvSpPr txBox="1"/>
          <p:nvPr/>
        </p:nvSpPr>
        <p:spPr>
          <a:xfrm>
            <a:off x="6326115" y="620139"/>
            <a:ext cx="5826858" cy="261610"/>
          </a:xfrm>
          <a:prstGeom prst="rect">
            <a:avLst/>
          </a:prstGeom>
          <a:noFill/>
        </p:spPr>
        <p:txBody>
          <a:bodyPr wrap="square" rtlCol="0">
            <a:spAutoFit/>
          </a:bodyPr>
          <a:lstStyle/>
          <a:p>
            <a:r>
              <a:rPr lang="en-GB" sz="1100" b="1" dirty="0">
                <a:solidFill>
                  <a:srgbClr val="1F355E"/>
                </a:solidFill>
                <a:latin typeface="Arial Black" panose="020B0A04020102020204" pitchFamily="34" charset="0"/>
                <a:cs typeface="Arial" panose="020B0604020202020204" pitchFamily="34" charset="0"/>
              </a:rPr>
              <a:t>Part 2 Plan - Stretch targets to be delivered during 2024/25:</a:t>
            </a:r>
          </a:p>
        </p:txBody>
      </p:sp>
      <p:sp>
        <p:nvSpPr>
          <p:cNvPr id="13" name="Title 1"/>
          <p:cNvSpPr txBox="1">
            <a:spLocks/>
          </p:cNvSpPr>
          <p:nvPr/>
        </p:nvSpPr>
        <p:spPr>
          <a:xfrm>
            <a:off x="193663" y="51519"/>
            <a:ext cx="11753849" cy="4439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lnSpc>
                <a:spcPct val="90000"/>
              </a:lnSpc>
              <a:spcBef>
                <a:spcPct val="0"/>
              </a:spcBef>
              <a:spcAft>
                <a:spcPts val="0"/>
              </a:spcAft>
              <a:buClrTx/>
              <a:buSzTx/>
              <a:buFontTx/>
              <a:buNone/>
              <a:tabLst/>
              <a:defRPr/>
            </a:pPr>
            <a:r>
              <a:rPr lang="en-GB" sz="1800" b="1" spc="15" dirty="0">
                <a:solidFill>
                  <a:srgbClr val="1F355E"/>
                </a:solidFill>
                <a:latin typeface="Arial Black" panose="020B0604020202020204" pitchFamily="34" charset="0"/>
                <a:ea typeface="+mn-ea"/>
                <a:cs typeface="Arial Black" panose="020B0604020202020204" pitchFamily="34" charset="0"/>
              </a:rPr>
              <a:t>Annual Financial Plan – 2024/25</a:t>
            </a:r>
          </a:p>
        </p:txBody>
      </p:sp>
      <p:pic>
        <p:nvPicPr>
          <p:cNvPr id="14" name="Picture 13">
            <a:extLst>
              <a:ext uri="{FF2B5EF4-FFF2-40B4-BE49-F238E27FC236}">
                <a16:creationId xmlns:a16="http://schemas.microsoft.com/office/drawing/2014/main" id="{83AD402B-07B6-0547-E285-2477721D369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Tree>
    <p:extLst>
      <p:ext uri="{BB962C8B-B14F-4D97-AF65-F5344CB8AC3E}">
        <p14:creationId xmlns:p14="http://schemas.microsoft.com/office/powerpoint/2010/main" val="2075753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878223" y="6508325"/>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11E8E7-9785-4DD0-A4C3-365E263951EF}" type="slidenum">
              <a:rPr kumimoji="0" lang="en-GB" sz="12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GB" sz="12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3" name="Picture 2"/>
          <p:cNvPicPr>
            <a:picLocks noChangeAspect="1"/>
          </p:cNvPicPr>
          <p:nvPr/>
        </p:nvPicPr>
        <p:blipFill>
          <a:blip r:embed="rId2"/>
          <a:stretch>
            <a:fillRect/>
          </a:stretch>
        </p:blipFill>
        <p:spPr>
          <a:xfrm>
            <a:off x="487430" y="594084"/>
            <a:ext cx="10828269" cy="6000750"/>
          </a:xfrm>
          <a:prstGeom prst="rect">
            <a:avLst/>
          </a:prstGeom>
        </p:spPr>
      </p:pic>
      <p:sp>
        <p:nvSpPr>
          <p:cNvPr id="7" name="Title 1"/>
          <p:cNvSpPr txBox="1">
            <a:spLocks/>
          </p:cNvSpPr>
          <p:nvPr/>
        </p:nvSpPr>
        <p:spPr>
          <a:xfrm>
            <a:off x="193663" y="51519"/>
            <a:ext cx="11753849" cy="4439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indent="0" fontAlgn="auto">
              <a:lnSpc>
                <a:spcPct val="90000"/>
              </a:lnSpc>
              <a:spcBef>
                <a:spcPct val="0"/>
              </a:spcBef>
              <a:spcAft>
                <a:spcPts val="0"/>
              </a:spcAft>
              <a:buClrTx/>
              <a:buSzTx/>
              <a:buFontTx/>
              <a:buNone/>
              <a:tabLst/>
              <a:defRPr/>
            </a:pPr>
            <a:r>
              <a:rPr lang="en-GB" sz="1800" b="1" spc="15" dirty="0">
                <a:solidFill>
                  <a:srgbClr val="1F355E"/>
                </a:solidFill>
                <a:latin typeface="Arial Black" panose="020B0604020202020204" pitchFamily="34" charset="0"/>
                <a:ea typeface="+mn-ea"/>
                <a:cs typeface="Arial Black" panose="020B0604020202020204" pitchFamily="34" charset="0"/>
              </a:rPr>
              <a:t>Annual Financial Plan – 2024/25</a:t>
            </a:r>
          </a:p>
        </p:txBody>
      </p:sp>
      <p:pic>
        <p:nvPicPr>
          <p:cNvPr id="8" name="Picture 7">
            <a:extLst>
              <a:ext uri="{FF2B5EF4-FFF2-40B4-BE49-F238E27FC236}">
                <a16:creationId xmlns:a16="http://schemas.microsoft.com/office/drawing/2014/main" id="{83AD402B-07B6-0547-E285-2477721D369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Tree>
    <p:extLst>
      <p:ext uri="{BB962C8B-B14F-4D97-AF65-F5344CB8AC3E}">
        <p14:creationId xmlns:p14="http://schemas.microsoft.com/office/powerpoint/2010/main" val="1633094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BF71C8-4FAC-A590-2B70-E0543D4C7143}"/>
              </a:ext>
            </a:extLst>
          </p:cNvPr>
          <p:cNvSpPr/>
          <p:nvPr/>
        </p:nvSpPr>
        <p:spPr>
          <a:xfrm>
            <a:off x="222453" y="509963"/>
            <a:ext cx="2116285" cy="261610"/>
          </a:xfrm>
          <a:prstGeom prst="rect">
            <a:avLst/>
          </a:prstGeom>
        </p:spPr>
        <p:txBody>
          <a:bodyPr wrap="none">
            <a:spAutoFit/>
          </a:bodyPr>
          <a:lstStyle/>
          <a:p>
            <a:pPr lvl="0">
              <a:defRPr/>
            </a:pPr>
            <a:r>
              <a:rPr lang="en-GB" sz="1100" b="1" dirty="0">
                <a:solidFill>
                  <a:srgbClr val="1F355E"/>
                </a:solidFill>
                <a:latin typeface="Arial Black" panose="020B0A04020102020204" pitchFamily="34" charset="0"/>
                <a:cs typeface="Arial" panose="020B0604020202020204" pitchFamily="34" charset="0"/>
              </a:rPr>
              <a:t>Governance and Delivery</a:t>
            </a:r>
          </a:p>
        </p:txBody>
      </p:sp>
      <p:sp>
        <p:nvSpPr>
          <p:cNvPr id="5" name="TextBox 4">
            <a:extLst>
              <a:ext uri="{FF2B5EF4-FFF2-40B4-BE49-F238E27FC236}">
                <a16:creationId xmlns:a16="http://schemas.microsoft.com/office/drawing/2014/main" id="{71A55868-21A4-AB43-090C-9BAC1A8C6F9C}"/>
              </a:ext>
            </a:extLst>
          </p:cNvPr>
          <p:cNvSpPr txBox="1"/>
          <p:nvPr/>
        </p:nvSpPr>
        <p:spPr>
          <a:xfrm>
            <a:off x="248400" y="727996"/>
            <a:ext cx="5949714" cy="2354491"/>
          </a:xfrm>
          <a:prstGeom prst="rect">
            <a:avLst/>
          </a:prstGeom>
          <a:noFill/>
        </p:spPr>
        <p:txBody>
          <a:bodyPr wrap="square" lIns="91440" tIns="45720" rIns="91440" bIns="45720" rtlCol="0" anchor="t">
            <a:spAutoFit/>
          </a:bodyPr>
          <a:lstStyle/>
          <a:p>
            <a:pPr algn="just" fontAlgn="base">
              <a:spcAft>
                <a:spcPts val="600"/>
              </a:spcAft>
            </a:pPr>
            <a:r>
              <a:rPr lang="en-GB" sz="1200" dirty="0">
                <a:cs typeface="Arial" panose="020B0604020202020204" pitchFamily="34" charset="0"/>
              </a:rPr>
              <a:t>We will apply the following principles to the delivery of the Health Board's Plan:</a:t>
            </a:r>
          </a:p>
          <a:p>
            <a:pPr marL="171450" indent="-171450" algn="just" fontAlgn="base">
              <a:spcAft>
                <a:spcPts val="600"/>
              </a:spcAft>
              <a:buFont typeface="Arial" panose="020B0604020202020204" pitchFamily="34" charset="0"/>
              <a:buChar char="•"/>
            </a:pPr>
            <a:r>
              <a:rPr lang="en-GB" sz="1200" dirty="0">
                <a:cs typeface="Arial" panose="020B0604020202020204" pitchFamily="34" charset="0"/>
              </a:rPr>
              <a:t>Execution delivered through the management structure / Service Delivery Groups, with the role of Programme Boards (where established) to direct, monitor and oversee delivery of Improvement programmes, aligned to the Service Change and Improvement ‘GMOs’ set out in the Plan.</a:t>
            </a:r>
          </a:p>
          <a:p>
            <a:pPr marL="171450" indent="-171450" algn="just" fontAlgn="base">
              <a:spcAft>
                <a:spcPts val="600"/>
              </a:spcAft>
              <a:buFont typeface="Arial" panose="020B0604020202020204" pitchFamily="34" charset="0"/>
              <a:buChar char="•"/>
            </a:pPr>
            <a:r>
              <a:rPr lang="en-GB" sz="1200" dirty="0">
                <a:cs typeface="Arial" panose="020B0604020202020204" pitchFamily="34" charset="0"/>
              </a:rPr>
              <a:t>Oversight of the whole-system plan will be governed through the Annual Plan Oversight Group, Chaired by the Chief Operating Officer meeting on a quarterly basis to review performance against the Annual Plan trajectories and deliverables. </a:t>
            </a:r>
          </a:p>
          <a:p>
            <a:pPr marL="171450" indent="-171450" algn="just" fontAlgn="base">
              <a:spcAft>
                <a:spcPts val="600"/>
              </a:spcAft>
              <a:buFont typeface="Arial" panose="020B0604020202020204" pitchFamily="34" charset="0"/>
              <a:buChar char="•"/>
            </a:pPr>
            <a:r>
              <a:rPr lang="en-GB" sz="1200" dirty="0">
                <a:cs typeface="Arial" panose="020B0604020202020204" pitchFamily="34" charset="0"/>
              </a:rPr>
              <a:t>Clear and transparent Quarterly reporting to Management Board, Performance and Finance Committee and Board with mechanisms in place to manage changing delivery timescales and shifting resources.</a:t>
            </a:r>
          </a:p>
        </p:txBody>
      </p:sp>
      <p:sp>
        <p:nvSpPr>
          <p:cNvPr id="6" name="Rectangle 5">
            <a:extLst>
              <a:ext uri="{FF2B5EF4-FFF2-40B4-BE49-F238E27FC236}">
                <a16:creationId xmlns:a16="http://schemas.microsoft.com/office/drawing/2014/main" id="{839549D8-51E0-A01A-EB5D-1B2A02D7D4AF}"/>
              </a:ext>
            </a:extLst>
          </p:cNvPr>
          <p:cNvSpPr/>
          <p:nvPr/>
        </p:nvSpPr>
        <p:spPr>
          <a:xfrm>
            <a:off x="219075" y="3062510"/>
            <a:ext cx="5876925" cy="3308598"/>
          </a:xfrm>
          <a:prstGeom prst="rect">
            <a:avLst/>
          </a:prstGeom>
        </p:spPr>
        <p:txBody>
          <a:bodyPr wrap="square">
            <a:spAutoFit/>
          </a:bodyPr>
          <a:lstStyle/>
          <a:p>
            <a:pPr fontAlgn="base">
              <a:defRPr/>
            </a:pPr>
            <a:r>
              <a:rPr lang="en-GB" sz="1100" b="1" dirty="0">
                <a:solidFill>
                  <a:srgbClr val="1F355E"/>
                </a:solidFill>
                <a:latin typeface="Arial Black" panose="020B0A04020102020204" pitchFamily="34" charset="0"/>
                <a:cs typeface="Arial" panose="020B0604020202020204" pitchFamily="34" charset="0"/>
              </a:rPr>
              <a:t>Business Cases</a:t>
            </a:r>
          </a:p>
          <a:p>
            <a:pPr algn="just" fontAlgn="base">
              <a:spcAft>
                <a:spcPts val="1200"/>
              </a:spcAft>
              <a:defRPr/>
            </a:pPr>
            <a:r>
              <a:rPr lang="en-GB" sz="1200" dirty="0">
                <a:cs typeface="Arial" panose="020B0604020202020204" pitchFamily="34" charset="0"/>
              </a:rPr>
              <a:t>The Health board’s established Business Case Assurance Group will oversee the Business Case process including supporting development of cases, providing scrutiny and feedback and recommendations for approval by the Management Board. This process will be managed in  line with the prioritisation approach of this plan.</a:t>
            </a:r>
          </a:p>
          <a:p>
            <a:pPr fontAlgn="base">
              <a:defRPr/>
            </a:pPr>
            <a:r>
              <a:rPr lang="en-GB" sz="1100" b="1" dirty="0">
                <a:solidFill>
                  <a:srgbClr val="1F355E"/>
                </a:solidFill>
                <a:latin typeface="Arial Black" panose="020B0A04020102020204" pitchFamily="34" charset="0"/>
                <a:cs typeface="Arial" panose="020B0604020202020204" pitchFamily="34" charset="0"/>
              </a:rPr>
              <a:t>Regional Working – Joint Committee with Hywel Dda UHB</a:t>
            </a:r>
          </a:p>
          <a:p>
            <a:pPr algn="just" fontAlgn="base">
              <a:spcAft>
                <a:spcPts val="1200"/>
              </a:spcAft>
              <a:defRPr/>
            </a:pPr>
            <a:r>
              <a:rPr lang="en-GB" sz="1200" dirty="0">
                <a:cs typeface="Arial" panose="020B0604020202020204" pitchFamily="34" charset="0"/>
              </a:rPr>
              <a:t>In accordance with the letter of 19th March 2024 from the Minister for Health and Social Services, we will work with colleagues from and Hywel Dda UHB to establish a new Joint Committee through which we will build on the strong regional partnership working in place to explore regional solutions that will progress sustainable service provision and improve quality and outcomes.</a:t>
            </a:r>
          </a:p>
          <a:p>
            <a:pPr fontAlgn="base">
              <a:defRPr/>
            </a:pPr>
            <a:r>
              <a:rPr lang="en-GB" sz="1100" b="1" dirty="0">
                <a:solidFill>
                  <a:srgbClr val="1F355E"/>
                </a:solidFill>
                <a:latin typeface="Arial Black" panose="020B0A04020102020204" pitchFamily="34" charset="0"/>
                <a:cs typeface="Arial" panose="020B0604020202020204" pitchFamily="34" charset="0"/>
              </a:rPr>
              <a:t>Delivering for Future Generations</a:t>
            </a:r>
          </a:p>
          <a:p>
            <a:pPr algn="just" fontAlgn="base">
              <a:defRPr/>
            </a:pPr>
            <a:r>
              <a:rPr lang="en-GB" sz="1200" dirty="0">
                <a:cs typeface="Arial" panose="020B0604020202020204" pitchFamily="34" charset="0"/>
              </a:rPr>
              <a:t>Across Health Board activities, from planning to delivery, we will continue to ensure alignment to our Wellbeing Objectives;  Equality Objectives; the Sustainable Development Principle; to the principles of the Foundational Economy and our responsibilities as an anchor institution in Swansea Bay.</a:t>
            </a:r>
          </a:p>
        </p:txBody>
      </p:sp>
      <p:sp>
        <p:nvSpPr>
          <p:cNvPr id="7" name="Rectangle 6">
            <a:extLst>
              <a:ext uri="{FF2B5EF4-FFF2-40B4-BE49-F238E27FC236}">
                <a16:creationId xmlns:a16="http://schemas.microsoft.com/office/drawing/2014/main" id="{1DAFD406-FA1B-363C-2CCB-C704073BBE61}"/>
              </a:ext>
            </a:extLst>
          </p:cNvPr>
          <p:cNvSpPr/>
          <p:nvPr/>
        </p:nvSpPr>
        <p:spPr>
          <a:xfrm>
            <a:off x="6198114" y="594084"/>
            <a:ext cx="5312735" cy="5384551"/>
          </a:xfrm>
          <a:prstGeom prst="rect">
            <a:avLst/>
          </a:prstGeom>
        </p:spPr>
        <p:txBody>
          <a:bodyPr wrap="square">
            <a:spAutoFit/>
          </a:bodyPr>
          <a:lstStyle/>
          <a:p>
            <a:pPr fontAlgn="base">
              <a:lnSpc>
                <a:spcPct val="107000"/>
              </a:lnSpc>
              <a:defRPr/>
            </a:pPr>
            <a:r>
              <a:rPr lang="en-GB" sz="1100" b="1" dirty="0">
                <a:solidFill>
                  <a:srgbClr val="1F355E"/>
                </a:solidFill>
                <a:latin typeface="Arial Black" panose="020B0A04020102020204" pitchFamily="34" charset="0"/>
                <a:cs typeface="Arial" panose="020B0604020202020204" pitchFamily="34" charset="0"/>
              </a:rPr>
              <a:t>Mitigating Risks to Delivery</a:t>
            </a:r>
          </a:p>
          <a:p>
            <a:pPr algn="just">
              <a:lnSpc>
                <a:spcPct val="107000"/>
              </a:lnSpc>
              <a:spcAft>
                <a:spcPts val="600"/>
              </a:spcAft>
            </a:pPr>
            <a:r>
              <a:rPr lang="en-GB" sz="1200" dirty="0">
                <a:ea typeface="Calibri" panose="020F0502020204030204" pitchFamily="34" charset="0"/>
                <a:cs typeface="Times New Roman" panose="02020603050405020304" pitchFamily="18" charset="0"/>
              </a:rPr>
              <a:t>All risks have mitigating actions and are continually reviewed through the Health Board Risk Register. The Plan is a dynamic document and risks to delivery are constantly assessed and acted upon. Key risks to delivery include:</a:t>
            </a:r>
          </a:p>
          <a:p>
            <a:pPr marL="171450" lvl="0" indent="-171450" algn="just" fontAlgn="base">
              <a:lnSpc>
                <a:spcPct val="107000"/>
              </a:lnSpc>
              <a:spcAft>
                <a:spcPts val="600"/>
              </a:spcAft>
              <a:buFont typeface="Arial" panose="020B0604020202020204" pitchFamily="34" charset="0"/>
              <a:buChar char="•"/>
            </a:pPr>
            <a:r>
              <a:rPr lang="en-GB" sz="1200" b="1" dirty="0">
                <a:cs typeface="Arial" panose="020B0604020202020204" pitchFamily="34" charset="0"/>
              </a:rPr>
              <a:t>Capacity to Deliver: </a:t>
            </a:r>
            <a:r>
              <a:rPr lang="en-GB" sz="1200" dirty="0">
                <a:cs typeface="Arial" panose="020B0604020202020204" pitchFamily="34" charset="0"/>
              </a:rPr>
              <a:t>System pressures significantly challenge our ability to dedicate capacity and resources to delivering projects, programmes and service changes. Our governance arrangement will ensure a clear focus on delivering our priorities. We will also ensure robust plans are in place to manage seasonal pressures.</a:t>
            </a:r>
          </a:p>
          <a:p>
            <a:pPr marL="171450" lvl="0" indent="-171450" algn="just" fontAlgn="base">
              <a:lnSpc>
                <a:spcPct val="107000"/>
              </a:lnSpc>
              <a:spcAft>
                <a:spcPts val="600"/>
              </a:spcAft>
              <a:buFont typeface="Arial" panose="020B0604020202020204" pitchFamily="34" charset="0"/>
              <a:buChar char="•"/>
            </a:pPr>
            <a:r>
              <a:rPr lang="en-GB" sz="1200" b="1" dirty="0">
                <a:cs typeface="Arial" panose="020B0604020202020204" pitchFamily="34" charset="0"/>
              </a:rPr>
              <a:t>Workforce: </a:t>
            </a:r>
            <a:r>
              <a:rPr lang="en-GB" sz="1200" dirty="0">
                <a:cs typeface="Arial" panose="020B0604020202020204" pitchFamily="34" charset="0"/>
              </a:rPr>
              <a:t>Our robust prioritisation approach to planning has identified the workforce required to deliver our priorities and we are confident that we can attract the workforce required and we have put a number of steps to mitigate any risk such as embedding clinicians in the planning; refreshed recruitment strategies, branding and attraction campaign; recruitment team; international recruitment; internal recruitment trackers; and health, wellbeing and pastoral support.</a:t>
            </a:r>
          </a:p>
          <a:p>
            <a:pPr marL="171450" lvl="0" indent="-171450" algn="just" fontAlgn="base">
              <a:lnSpc>
                <a:spcPct val="107000"/>
              </a:lnSpc>
              <a:spcAft>
                <a:spcPts val="600"/>
              </a:spcAft>
              <a:buFont typeface="Arial" panose="020B0604020202020204" pitchFamily="34" charset="0"/>
              <a:buChar char="•"/>
            </a:pPr>
            <a:r>
              <a:rPr lang="en-GB" sz="1200" b="1" dirty="0">
                <a:cs typeface="Arial" panose="020B0604020202020204" pitchFamily="34" charset="0"/>
              </a:rPr>
              <a:t>Capital: </a:t>
            </a:r>
            <a:r>
              <a:rPr lang="en-GB" sz="1200" dirty="0">
                <a:cs typeface="Arial" panose="020B0604020202020204" pitchFamily="34" charset="0"/>
              </a:rPr>
              <a:t>The Health Board has an ambitious capital programme to maintain its existing asset base and implement major service change to ensure future sustainability of our services. We will continue to take a prioritised approach to our capital schemes based on agreed principles.</a:t>
            </a:r>
          </a:p>
          <a:p>
            <a:pPr marL="171450" indent="-171450" algn="just" fontAlgn="base">
              <a:lnSpc>
                <a:spcPct val="107000"/>
              </a:lnSpc>
              <a:spcAft>
                <a:spcPts val="600"/>
              </a:spcAft>
              <a:buFont typeface="Arial" panose="020B0604020202020204" pitchFamily="34" charset="0"/>
              <a:buChar char="•"/>
            </a:pPr>
            <a:r>
              <a:rPr lang="en-GB" sz="1200" b="1" dirty="0">
                <a:effectLst/>
                <a:ea typeface="Calibri" panose="020F0502020204030204" pitchFamily="34" charset="0"/>
                <a:cs typeface="Times New Roman" panose="02020603050405020304" pitchFamily="18" charset="0"/>
              </a:rPr>
              <a:t>Industrial Action: </a:t>
            </a:r>
            <a:r>
              <a:rPr lang="en-GB" sz="1200" dirty="0">
                <a:effectLst/>
                <a:ea typeface="Calibri" panose="020F0502020204030204" pitchFamily="34" charset="0"/>
                <a:cs typeface="Times New Roman" panose="02020603050405020304" pitchFamily="18" charset="0"/>
              </a:rPr>
              <a:t>There is ongoing risks related to potential industrial action across the healthcare workforce. The Health </a:t>
            </a:r>
            <a:r>
              <a:rPr lang="en-GB" sz="1200" dirty="0">
                <a:ea typeface="Calibri" panose="020F0502020204030204" pitchFamily="34" charset="0"/>
                <a:cs typeface="Times New Roman" panose="02020603050405020304" pitchFamily="18" charset="0"/>
              </a:rPr>
              <a:t>B</a:t>
            </a:r>
            <a:r>
              <a:rPr lang="en-GB" sz="1200" dirty="0">
                <a:effectLst/>
                <a:ea typeface="Calibri" panose="020F0502020204030204" pitchFamily="34" charset="0"/>
                <a:cs typeface="Times New Roman" panose="02020603050405020304" pitchFamily="18" charset="0"/>
              </a:rPr>
              <a:t>oard works closely with union partners and staff to manage risks associated with reduced workforce on strike days and to manage the consequent impact on delivery of care.</a:t>
            </a:r>
          </a:p>
          <a:p>
            <a:pPr marL="171450" lvl="0" indent="-171450" algn="just" fontAlgn="base">
              <a:lnSpc>
                <a:spcPct val="107000"/>
              </a:lnSpc>
              <a:buFont typeface="Arial" panose="020B0604020202020204" pitchFamily="34" charset="0"/>
              <a:buChar char="•"/>
            </a:pPr>
            <a:endParaRPr lang="en-GB" sz="1100" dirty="0">
              <a:cs typeface="Arial" panose="020B0604020202020204" pitchFamily="34" charset="0"/>
            </a:endParaRPr>
          </a:p>
        </p:txBody>
      </p:sp>
      <p:pic>
        <p:nvPicPr>
          <p:cNvPr id="8" name="Picture 7">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9" name="Slide Number Placeholder 8"/>
          <p:cNvSpPr>
            <a:spLocks noGrp="1"/>
          </p:cNvSpPr>
          <p:nvPr>
            <p:ph type="sldNum" sz="quarter" idx="12"/>
          </p:nvPr>
        </p:nvSpPr>
        <p:spPr>
          <a:xfrm>
            <a:off x="9046534" y="6258793"/>
            <a:ext cx="2743200" cy="365125"/>
          </a:xfrm>
        </p:spPr>
        <p:txBody>
          <a:bodyPr/>
          <a:lstStyle/>
          <a:p>
            <a:fld id="{2FC4BBEA-D2AF-4620-ADEB-12EADF4A9185}" type="slidenum">
              <a:rPr lang="en-GB" smtClean="0">
                <a:solidFill>
                  <a:schemeClr val="bg1">
                    <a:lumMod val="75000"/>
                  </a:schemeClr>
                </a:solidFill>
              </a:rPr>
              <a:t>64</a:t>
            </a:fld>
            <a:endParaRPr lang="en-GB" dirty="0">
              <a:solidFill>
                <a:schemeClr val="bg1">
                  <a:lumMod val="75000"/>
                </a:schemeClr>
              </a:solidFill>
            </a:endParaRPr>
          </a:p>
        </p:txBody>
      </p:sp>
      <p:sp>
        <p:nvSpPr>
          <p:cNvPr id="11" name="TextBox 10">
            <a:extLst>
              <a:ext uri="{FF2B5EF4-FFF2-40B4-BE49-F238E27FC236}">
                <a16:creationId xmlns:a16="http://schemas.microsoft.com/office/drawing/2014/main" id="{DB5185B8-CF8B-0E22-F3E5-A6ACF25E5C2B}"/>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Delivery and Execution</a:t>
            </a:r>
            <a:endParaRPr lang="en-GB" b="1" dirty="0">
              <a:solidFill>
                <a:srgbClr val="1F355E"/>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9174716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5185B8-CF8B-0E22-F3E5-A6ACF25E5C2B}"/>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Glossary</a:t>
            </a:r>
            <a:endParaRPr lang="en-GB" b="1" dirty="0">
              <a:solidFill>
                <a:srgbClr val="1F355E"/>
              </a:solidFill>
              <a:latin typeface="Arial Black" panose="020B0604020202020204" pitchFamily="34" charset="0"/>
              <a:cs typeface="Arial Black" panose="020B0604020202020204" pitchFamily="34" charset="0"/>
            </a:endParaRPr>
          </a:p>
        </p:txBody>
      </p:sp>
      <p:sp>
        <p:nvSpPr>
          <p:cNvPr id="3" name="Content Placeholder 10">
            <a:extLst>
              <a:ext uri="{FF2B5EF4-FFF2-40B4-BE49-F238E27FC236}">
                <a16:creationId xmlns:a16="http://schemas.microsoft.com/office/drawing/2014/main" id="{D03AAD95-3F5A-109B-1711-5D8E273F5377}"/>
              </a:ext>
            </a:extLst>
          </p:cNvPr>
          <p:cNvSpPr txBox="1">
            <a:spLocks/>
          </p:cNvSpPr>
          <p:nvPr/>
        </p:nvSpPr>
        <p:spPr>
          <a:xfrm>
            <a:off x="380263" y="456052"/>
            <a:ext cx="3705309" cy="636260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50"/>
              </a:spcAft>
              <a:buFont typeface="Arial" panose="020B0604020202020204" pitchFamily="34" charset="0"/>
              <a:buNone/>
            </a:pPr>
            <a:endParaRPr lang="en-GB" sz="1000" dirty="0"/>
          </a:p>
        </p:txBody>
      </p:sp>
      <p:cxnSp>
        <p:nvCxnSpPr>
          <p:cNvPr id="7" name="Straight Connector 6">
            <a:extLst>
              <a:ext uri="{FF2B5EF4-FFF2-40B4-BE49-F238E27FC236}">
                <a16:creationId xmlns:a16="http://schemas.microsoft.com/office/drawing/2014/main" id="{B86272D9-54E6-C49C-B9ED-3C7F0AD52D2E}"/>
              </a:ext>
            </a:extLst>
          </p:cNvPr>
          <p:cNvCxnSpPr>
            <a:cxnSpLocks/>
          </p:cNvCxnSpPr>
          <p:nvPr/>
        </p:nvCxnSpPr>
        <p:spPr>
          <a:xfrm>
            <a:off x="3909990" y="456052"/>
            <a:ext cx="0" cy="6177297"/>
          </a:xfrm>
          <a:prstGeom prst="line">
            <a:avLst/>
          </a:prstGeom>
          <a:ln w="28575">
            <a:solidFill>
              <a:srgbClr val="A251D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3F01D7E-E737-4249-27A3-889D6ADCCE46}"/>
              </a:ext>
            </a:extLst>
          </p:cNvPr>
          <p:cNvCxnSpPr>
            <a:cxnSpLocks/>
          </p:cNvCxnSpPr>
          <p:nvPr/>
        </p:nvCxnSpPr>
        <p:spPr>
          <a:xfrm>
            <a:off x="7663283" y="456052"/>
            <a:ext cx="0" cy="6177297"/>
          </a:xfrm>
          <a:prstGeom prst="line">
            <a:avLst/>
          </a:prstGeom>
          <a:ln w="28575">
            <a:solidFill>
              <a:srgbClr val="A251D0"/>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65</a:t>
            </a:fld>
            <a:endParaRPr lang="en-GB" dirty="0">
              <a:solidFill>
                <a:schemeClr val="bg1">
                  <a:lumMod val="75000"/>
                </a:schemeClr>
              </a:solidFill>
            </a:endParaRPr>
          </a:p>
        </p:txBody>
      </p:sp>
      <p:sp>
        <p:nvSpPr>
          <p:cNvPr id="10" name="TextBox 9">
            <a:extLst>
              <a:ext uri="{FF2B5EF4-FFF2-40B4-BE49-F238E27FC236}">
                <a16:creationId xmlns:a16="http://schemas.microsoft.com/office/drawing/2014/main" id="{00098B85-ABC9-4B75-E963-38B76E533E85}"/>
              </a:ext>
            </a:extLst>
          </p:cNvPr>
          <p:cNvSpPr txBox="1"/>
          <p:nvPr/>
        </p:nvSpPr>
        <p:spPr>
          <a:xfrm>
            <a:off x="137102" y="443002"/>
            <a:ext cx="3842856" cy="7532511"/>
          </a:xfrm>
          <a:prstGeom prst="rect">
            <a:avLst/>
          </a:prstGeom>
          <a:noFill/>
        </p:spPr>
        <p:txBody>
          <a:bodyPr wrap="square" rtlCol="0">
            <a:spAutoFit/>
          </a:bodyPr>
          <a:lstStyle/>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Promote, Prevent, and Prepare for Planned Care </a:t>
            </a:r>
            <a:r>
              <a:rPr lang="en-GB" sz="1100" b="1" kern="100" dirty="0">
                <a:effectLst/>
                <a:ea typeface="Aptos" panose="020B0004020202020204" pitchFamily="34" charset="0"/>
                <a:cs typeface="Times New Roman" panose="02020603050405020304" pitchFamily="18" charset="0"/>
              </a:rPr>
              <a:t>(3Ps)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Accident and Emergency </a:t>
            </a:r>
            <a:r>
              <a:rPr lang="en-GB" sz="1100" b="1" kern="100" dirty="0">
                <a:effectLst/>
                <a:ea typeface="Aptos" panose="020B0004020202020204" pitchFamily="34" charset="0"/>
                <a:cs typeface="Times New Roman" panose="02020603050405020304" pitchFamily="18" charset="0"/>
              </a:rPr>
              <a:t>(A&amp;E)</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 Accelerated Cluster Development </a:t>
            </a:r>
            <a:r>
              <a:rPr lang="en-GB" sz="1100" b="1" kern="100" dirty="0">
                <a:effectLst/>
                <a:ea typeface="Aptos" panose="020B0004020202020204" pitchFamily="34" charset="0"/>
                <a:cs typeface="Times New Roman" panose="02020603050405020304" pitchFamily="18" charset="0"/>
              </a:rPr>
              <a:t>(ACD)</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Acute Clinical Team </a:t>
            </a:r>
            <a:r>
              <a:rPr lang="en-GB" sz="1100" b="1" kern="100" dirty="0">
                <a:effectLst/>
                <a:ea typeface="Aptos" panose="020B0004020202020204" pitchFamily="34" charset="0"/>
                <a:cs typeface="Times New Roman" panose="02020603050405020304" pitchFamily="18" charset="0"/>
              </a:rPr>
              <a:t>(ACT)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Attention Deficit Hyperactivity Disorder </a:t>
            </a:r>
            <a:r>
              <a:rPr lang="en-GB" sz="1100" b="1" kern="100" dirty="0">
                <a:effectLst/>
                <a:ea typeface="Aptos" panose="020B0004020202020204" pitchFamily="34" charset="0"/>
                <a:cs typeface="Times New Roman" panose="02020603050405020304" pitchFamily="18" charset="0"/>
              </a:rPr>
              <a:t>(ADHD)</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Atrial Fibrillation </a:t>
            </a:r>
            <a:r>
              <a:rPr lang="en-GB" sz="1100" b="1" kern="100" dirty="0">
                <a:effectLst/>
                <a:ea typeface="Aptos" panose="020B0004020202020204" pitchFamily="34" charset="0"/>
                <a:cs typeface="Times New Roman" panose="02020603050405020304" pitchFamily="18" charset="0"/>
              </a:rPr>
              <a:t>(AF)</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Additional Learning Needs </a:t>
            </a:r>
            <a:r>
              <a:rPr lang="en-GB" sz="1100" b="1" kern="100" dirty="0">
                <a:effectLst/>
                <a:ea typeface="Aptos" panose="020B0004020202020204" pitchFamily="34" charset="0"/>
                <a:cs typeface="Times New Roman" panose="02020603050405020304" pitchFamily="18" charset="0"/>
              </a:rPr>
              <a:t>(ALN)</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Audit Management and Tracking </a:t>
            </a:r>
            <a:r>
              <a:rPr lang="en-GB" sz="1100" b="1" kern="100" dirty="0">
                <a:effectLst/>
                <a:ea typeface="Aptos" panose="020B0004020202020204" pitchFamily="34" charset="0"/>
                <a:cs typeface="Times New Roman" panose="02020603050405020304" pitchFamily="18" charset="0"/>
              </a:rPr>
              <a:t>(</a:t>
            </a:r>
            <a:r>
              <a:rPr lang="en-GB" sz="1100" b="1" kern="100" dirty="0" err="1">
                <a:effectLst/>
                <a:ea typeface="Aptos" panose="020B0004020202020204" pitchFamily="34" charset="0"/>
                <a:cs typeface="Times New Roman" panose="02020603050405020304" pitchFamily="18" charset="0"/>
              </a:rPr>
              <a:t>AMaT</a:t>
            </a:r>
            <a:r>
              <a:rPr lang="en-GB" sz="1100" b="1" kern="100" dirty="0">
                <a:effectLst/>
                <a:ea typeface="Aptos" panose="020B0004020202020204" pitchFamily="34" charset="0"/>
                <a:cs typeface="Times New Roman" panose="02020603050405020304" pitchFamily="18" charset="0"/>
              </a:rPr>
              <a: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Acute Oncology and Haematology Assessment </a:t>
            </a:r>
            <a:r>
              <a:rPr lang="en-GB" sz="1100" b="1" kern="100" dirty="0">
                <a:effectLst/>
                <a:ea typeface="Aptos" panose="020B0004020202020204" pitchFamily="34" charset="0"/>
                <a:cs typeface="Times New Roman" panose="02020603050405020304" pitchFamily="18" charset="0"/>
              </a:rPr>
              <a:t>(AOHAU)</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Acute Oncology Service </a:t>
            </a:r>
            <a:r>
              <a:rPr lang="en-GB" sz="1100" b="1" kern="100" dirty="0">
                <a:effectLst/>
                <a:ea typeface="Aptos" panose="020B0004020202020204" pitchFamily="34" charset="0"/>
                <a:cs typeface="Times New Roman" panose="02020603050405020304" pitchFamily="18" charset="0"/>
              </a:rPr>
              <a:t>(AOS)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Area Planning Board </a:t>
            </a:r>
            <a:r>
              <a:rPr lang="en-GB" sz="1100" b="1" kern="100" dirty="0">
                <a:effectLst/>
                <a:ea typeface="Aptos" panose="020B0004020202020204" pitchFamily="34" charset="0"/>
                <a:cs typeface="Times New Roman" panose="02020603050405020304" pitchFamily="18" charset="0"/>
              </a:rPr>
              <a:t>(APB)</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 Regional Collaborative for Health </a:t>
            </a:r>
            <a:r>
              <a:rPr lang="en-GB" sz="1100" b="1" kern="100" dirty="0">
                <a:effectLst/>
                <a:ea typeface="Aptos" panose="020B0004020202020204" pitchFamily="34" charset="0"/>
                <a:cs typeface="Times New Roman" panose="02020603050405020304" pitchFamily="18" charset="0"/>
              </a:rPr>
              <a:t>(ARCH)</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Autism Spectrum Disorder </a:t>
            </a:r>
            <a:r>
              <a:rPr lang="en-GB" sz="1100" b="1" kern="100" dirty="0">
                <a:effectLst/>
                <a:ea typeface="Aptos" panose="020B0004020202020204" pitchFamily="34" charset="0"/>
                <a:cs typeface="Times New Roman" panose="02020603050405020304" pitchFamily="18" charset="0"/>
              </a:rPr>
              <a:t>(ASD)</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All Wales Weight Management Programme </a:t>
            </a:r>
            <a:r>
              <a:rPr lang="en-GB" sz="1100" b="1" kern="100" dirty="0">
                <a:effectLst/>
                <a:ea typeface="Aptos" panose="020B0004020202020204" pitchFamily="34" charset="0"/>
                <a:cs typeface="Times New Roman" panose="02020603050405020304" pitchFamily="18" charset="0"/>
              </a:rPr>
              <a:t>(AWWMP)</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British Association of Perinatal Medicine </a:t>
            </a:r>
            <a:r>
              <a:rPr lang="en-GB" sz="1100" b="1" kern="100" dirty="0">
                <a:effectLst/>
                <a:ea typeface="Aptos" panose="020B0004020202020204" pitchFamily="34" charset="0"/>
                <a:cs typeface="Times New Roman" panose="02020603050405020304" pitchFamily="18" charset="0"/>
              </a:rPr>
              <a:t>(BAPM)</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Business Continuity Incident </a:t>
            </a:r>
            <a:r>
              <a:rPr lang="en-GB" sz="1100" b="1" kern="100" dirty="0">
                <a:effectLst/>
                <a:ea typeface="Aptos" panose="020B0004020202020204" pitchFamily="34" charset="0"/>
                <a:cs typeface="Times New Roman" panose="02020603050405020304" pitchFamily="18" charset="0"/>
              </a:rPr>
              <a:t>(BCI)</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Child &amp; Adolescent Mental Health Service </a:t>
            </a:r>
            <a:r>
              <a:rPr lang="en-GB" sz="1100" b="1" kern="100" dirty="0">
                <a:effectLst/>
                <a:ea typeface="Aptos" panose="020B0004020202020204" pitchFamily="34" charset="0"/>
                <a:cs typeface="Times New Roman" panose="02020603050405020304" pitchFamily="18" charset="0"/>
              </a:rPr>
              <a:t>(CAMHS)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Community Drug &amp; Alcohol Team </a:t>
            </a:r>
            <a:r>
              <a:rPr lang="en-GB" sz="1100" b="1" kern="100" dirty="0">
                <a:effectLst/>
                <a:ea typeface="Aptos" panose="020B0004020202020204" pitchFamily="34" charset="0"/>
                <a:cs typeface="Times New Roman" panose="02020603050405020304" pitchFamily="18" charset="0"/>
              </a:rPr>
              <a:t>(CDAT)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Continuing Health Care </a:t>
            </a:r>
            <a:r>
              <a:rPr lang="en-GB" sz="1100" b="1" kern="100" dirty="0">
                <a:effectLst/>
                <a:ea typeface="Aptos" panose="020B0004020202020204" pitchFamily="34" charset="0"/>
                <a:cs typeface="Times New Roman" panose="02020603050405020304" pitchFamily="18" charset="0"/>
              </a:rPr>
              <a:t>(CHC)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Criteria Led Discharge </a:t>
            </a:r>
            <a:r>
              <a:rPr lang="en-GB" sz="1100" b="1" kern="100" dirty="0">
                <a:effectLst/>
                <a:ea typeface="Aptos" panose="020B0004020202020204" pitchFamily="34" charset="0"/>
                <a:cs typeface="Times New Roman" panose="02020603050405020304" pitchFamily="18" charset="0"/>
              </a:rPr>
              <a:t>(CLD)</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Community Learning Disability Team </a:t>
            </a:r>
            <a:r>
              <a:rPr lang="en-GB" sz="1100" b="1" kern="100" dirty="0">
                <a:effectLst/>
                <a:ea typeface="Aptos" panose="020B0004020202020204" pitchFamily="34" charset="0"/>
                <a:cs typeface="Times New Roman" panose="02020603050405020304" pitchFamily="18" charset="0"/>
              </a:rPr>
              <a:t>(CLDT)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cs typeface="Times New Roman" panose="02020603050405020304" pitchFamily="18" charset="0"/>
              </a:rPr>
              <a:t>Community Mental Health Team </a:t>
            </a:r>
            <a:r>
              <a:rPr lang="en-GB" sz="1100" b="1" kern="100" dirty="0">
                <a:cs typeface="Times New Roman" panose="02020603050405020304" pitchFamily="18" charset="0"/>
              </a:rPr>
              <a:t>(CMHTs)</a:t>
            </a:r>
          </a:p>
          <a:p>
            <a:pPr>
              <a:lnSpc>
                <a:spcPct val="107000"/>
              </a:lnSpc>
              <a:spcAft>
                <a:spcPts val="600"/>
              </a:spcAft>
            </a:pPr>
            <a:r>
              <a:rPr lang="en-GB" sz="1100" kern="100" dirty="0">
                <a:cs typeface="Times New Roman" panose="02020603050405020304" pitchFamily="18" charset="0"/>
              </a:rPr>
              <a:t>Clinical Nurse Specialist </a:t>
            </a:r>
            <a:r>
              <a:rPr lang="en-GB" sz="1100" b="1" kern="100" dirty="0">
                <a:cs typeface="Times New Roman" panose="02020603050405020304" pitchFamily="18" charset="0"/>
              </a:rPr>
              <a:t>(CNS)</a:t>
            </a:r>
          </a:p>
          <a:p>
            <a:pPr>
              <a:lnSpc>
                <a:spcPct val="107000"/>
              </a:lnSpc>
              <a:spcAft>
                <a:spcPts val="600"/>
              </a:spcAft>
            </a:pPr>
            <a:r>
              <a:rPr lang="en-GB" sz="1100" kern="100" dirty="0">
                <a:cs typeface="Times New Roman" panose="02020603050405020304" pitchFamily="18" charset="0"/>
              </a:rPr>
              <a:t>Cardiopulmonary Exercise Test </a:t>
            </a:r>
            <a:r>
              <a:rPr lang="en-GB" sz="1100" b="1" kern="100" dirty="0">
                <a:cs typeface="Times New Roman" panose="02020603050405020304" pitchFamily="18" charset="0"/>
              </a:rPr>
              <a:t>(CPET)</a:t>
            </a:r>
          </a:p>
          <a:p>
            <a:pPr>
              <a:lnSpc>
                <a:spcPct val="107000"/>
              </a:lnSpc>
              <a:spcAft>
                <a:spcPts val="500"/>
              </a:spcAft>
            </a:pPr>
            <a:endParaRPr lang="en-GB" sz="1100" kern="100" dirty="0">
              <a:effectLst/>
              <a:ea typeface="Aptos" panose="020B0004020202020204" pitchFamily="34" charset="0"/>
              <a:cs typeface="Times New Roman" panose="02020603050405020304" pitchFamily="18" charset="0"/>
            </a:endParaRPr>
          </a:p>
          <a:p>
            <a:pPr>
              <a:spcAft>
                <a:spcPts val="500"/>
              </a:spcAft>
            </a:pPr>
            <a:endParaRPr lang="en-GB" sz="1100" b="1" kern="1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500"/>
              </a:spcAft>
            </a:pPr>
            <a:endParaRPr lang="en-GB" sz="1100" kern="1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500"/>
              </a:spcAft>
            </a:pPr>
            <a:endParaRPr lang="en-GB" sz="1100" b="1" kern="100" dirty="0">
              <a:effectLst/>
              <a:latin typeface="Calibri" panose="020F0502020204030204" pitchFamily="34" charset="0"/>
              <a:ea typeface="Calibri" panose="020F0502020204030204" pitchFamily="34" charset="0"/>
              <a:cs typeface="Calibri" panose="020F0502020204030204" pitchFamily="34" charset="0"/>
            </a:endParaRPr>
          </a:p>
          <a:p>
            <a:endParaRPr lang="en-GB" dirty="0"/>
          </a:p>
        </p:txBody>
      </p:sp>
      <p:sp>
        <p:nvSpPr>
          <p:cNvPr id="11" name="TextBox 10">
            <a:extLst>
              <a:ext uri="{FF2B5EF4-FFF2-40B4-BE49-F238E27FC236}">
                <a16:creationId xmlns:a16="http://schemas.microsoft.com/office/drawing/2014/main" id="{6F1F9CF2-3711-A12B-FC0E-FDB2C8E1B01B}"/>
              </a:ext>
            </a:extLst>
          </p:cNvPr>
          <p:cNvSpPr txBox="1"/>
          <p:nvPr/>
        </p:nvSpPr>
        <p:spPr>
          <a:xfrm>
            <a:off x="3961905" y="414083"/>
            <a:ext cx="3653146" cy="7751161"/>
          </a:xfrm>
          <a:prstGeom prst="rect">
            <a:avLst/>
          </a:prstGeom>
          <a:noFill/>
        </p:spPr>
        <p:txBody>
          <a:bodyPr wrap="square" rtlCol="0">
            <a:spAutoFit/>
          </a:bodyPr>
          <a:lstStyle/>
          <a:p>
            <a:pPr>
              <a:lnSpc>
                <a:spcPct val="107000"/>
              </a:lnSpc>
              <a:spcAft>
                <a:spcPts val="600"/>
              </a:spcAft>
            </a:pPr>
            <a:r>
              <a:rPr lang="en-GB" sz="1100" kern="100" dirty="0">
                <a:cs typeface="Times New Roman" panose="02020603050405020304" pitchFamily="18" charset="0"/>
              </a:rPr>
              <a:t>Comprehensive Regional Stroke Centre </a:t>
            </a:r>
            <a:r>
              <a:rPr lang="en-GB" sz="1100" b="1" kern="100" dirty="0">
                <a:cs typeface="Times New Roman" panose="02020603050405020304" pitchFamily="18" charset="0"/>
              </a:rPr>
              <a:t>(CRSC)</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Clinical Service </a:t>
            </a:r>
            <a:r>
              <a:rPr kumimoji="0" lang="en-GB" sz="110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Plan</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 (CSP)</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Computed Tomography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(CT)</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Cwm Taf Morgannwg University Health Board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(CTMUHB)</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Children and Young People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(CYP)</a:t>
            </a: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Dialectical Behaviour Therapy </a:t>
            </a:r>
            <a:r>
              <a:rPr lang="en-GB" sz="1100" b="1" kern="100" dirty="0">
                <a:effectLst/>
                <a:ea typeface="Aptos" panose="020B0004020202020204" pitchFamily="34" charset="0"/>
                <a:cs typeface="Times New Roman" panose="02020603050405020304" pitchFamily="18" charset="0"/>
              </a:rPr>
              <a:t>(DBT)</a:t>
            </a:r>
            <a:endPar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endParaRP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Demand and Capacity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(D&amp;C)</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Digital Health Care Wales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(DHCW)</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Dual- Energy X-Ray Absorptiometry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(DXA)</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Emergency Ambulance Services Committee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(EASC)</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Emergency Department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(ED)</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Equality, Diversity and </a:t>
            </a:r>
            <a:r>
              <a:rPr kumimoji="0" lang="en-GB" sz="110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Belonging</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 (EDB)</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Emotional Health and Wellbeing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(EHWB)</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Elderly Mentally Infirm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(EMI)</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Ear, Nose and Throat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(ENT)</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Electronic Prescribing and Medicines Administration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a:t>
            </a:r>
            <a:r>
              <a:rPr kumimoji="0" lang="en-GB" sz="1100" b="1" i="0" u="none" strike="noStrike" kern="100" cap="none" spc="0" normalizeH="0" baseline="0" noProof="0" dirty="0" err="1">
                <a:ln>
                  <a:noFill/>
                </a:ln>
                <a:solidFill>
                  <a:prstClr val="black"/>
                </a:solidFill>
                <a:effectLst/>
                <a:uLnTx/>
                <a:uFillTx/>
                <a:ea typeface="Aptos" panose="020B0004020202020204" pitchFamily="34" charset="0"/>
                <a:cs typeface="Times New Roman" panose="02020603050405020304" pitchFamily="18" charset="0"/>
              </a:rPr>
              <a:t>ePMA</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Electronic Patient Record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(EPR)</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Energy Reduction Scheme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(ERS)</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Electronic See-on- </a:t>
            </a:r>
            <a:r>
              <a:rPr kumimoji="0" lang="en-GB" sz="110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Symptom</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 (</a:t>
            </a:r>
            <a:r>
              <a:rPr kumimoji="0" lang="en-GB" sz="1100" b="1" i="0" u="none" strike="noStrike" kern="100" cap="none" spc="0" normalizeH="0" baseline="0" noProof="0" dirty="0" err="1">
                <a:ln>
                  <a:noFill/>
                </a:ln>
                <a:solidFill>
                  <a:prstClr val="black"/>
                </a:solidFill>
                <a:effectLst/>
                <a:uLnTx/>
                <a:uFillTx/>
                <a:ea typeface="Aptos" panose="020B0004020202020204" pitchFamily="34" charset="0"/>
                <a:cs typeface="Times New Roman" panose="02020603050405020304" pitchFamily="18" charset="0"/>
              </a:rPr>
              <a:t>eSOS</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Electronic Staff Record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(ESR)</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Funded Nursing Care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(FNC)</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General Dental Service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(GDS)</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Gastrointestinal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(GI)</a:t>
            </a:r>
          </a:p>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Get It Right First Time programme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(GIRFT)</a:t>
            </a:r>
          </a:p>
          <a:p>
            <a:pPr>
              <a:lnSpc>
                <a:spcPct val="107000"/>
              </a:lnSpc>
              <a:spcAft>
                <a:spcPts val="500"/>
              </a:spcAft>
            </a:pPr>
            <a:endParaRPr kumimoji="0" lang="en-GB" sz="11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500"/>
              </a:spcAft>
            </a:pPr>
            <a:endParaRPr kumimoji="0" lang="en-GB" sz="11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endParaRPr kumimoji="0" lang="en-GB" sz="11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12" name="TextBox 11">
            <a:extLst>
              <a:ext uri="{FF2B5EF4-FFF2-40B4-BE49-F238E27FC236}">
                <a16:creationId xmlns:a16="http://schemas.microsoft.com/office/drawing/2014/main" id="{E2241CD7-C67E-C89C-6232-9F8C5E2038DF}"/>
              </a:ext>
            </a:extLst>
          </p:cNvPr>
          <p:cNvSpPr txBox="1"/>
          <p:nvPr/>
        </p:nvSpPr>
        <p:spPr>
          <a:xfrm>
            <a:off x="7734794" y="414083"/>
            <a:ext cx="4538375" cy="6691897"/>
          </a:xfrm>
          <a:prstGeom prst="rect">
            <a:avLst/>
          </a:prstGeom>
          <a:noFill/>
        </p:spPr>
        <p:txBody>
          <a:bodyPr wrap="square" rtlCol="0">
            <a:spAutoFit/>
          </a:bodyPr>
          <a:lstStyle/>
          <a:p>
            <a:pPr>
              <a:lnSpc>
                <a:spcPct val="107000"/>
              </a:lnSpc>
              <a:spcAft>
                <a:spcPts val="600"/>
              </a:spcAft>
            </a:pPr>
            <a:r>
              <a:rPr kumimoji="0" lang="en-GB" sz="1100" b="0"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Goals Methods Outcomes </a:t>
            </a:r>
            <a:r>
              <a:rPr kumimoji="0" lang="en-GB" sz="1100" b="1" i="0" u="none" strike="noStrike" kern="100" cap="none" spc="0" normalizeH="0" baseline="0" noProof="0" dirty="0">
                <a:ln>
                  <a:noFill/>
                </a:ln>
                <a:solidFill>
                  <a:prstClr val="black"/>
                </a:solidFill>
                <a:effectLst/>
                <a:uLnTx/>
                <a:uFillTx/>
                <a:ea typeface="Aptos" panose="020B0004020202020204" pitchFamily="34" charset="0"/>
                <a:cs typeface="Times New Roman" panose="02020603050405020304" pitchFamily="18" charset="0"/>
              </a:rPr>
              <a:t>(GMOs)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General Practitioner </a:t>
            </a:r>
            <a:r>
              <a:rPr lang="en-GB" sz="1100" b="1" kern="100" dirty="0">
                <a:effectLst/>
                <a:ea typeface="Aptos" panose="020B0004020202020204" pitchFamily="34" charset="0"/>
                <a:cs typeface="Times New Roman" panose="02020603050405020304" pitchFamily="18" charset="0"/>
              </a:rPr>
              <a:t>(GP)</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Health Board </a:t>
            </a:r>
            <a:r>
              <a:rPr lang="en-GB" sz="1100" b="1" kern="100" dirty="0">
                <a:effectLst/>
                <a:ea typeface="Aptos" panose="020B0004020202020204" pitchFamily="34" charset="0"/>
                <a:cs typeface="Times New Roman" panose="02020603050405020304" pitchFamily="18" charset="0"/>
              </a:rPr>
              <a:t>(HB)</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err="1">
                <a:effectLst/>
                <a:ea typeface="Aptos" panose="020B0004020202020204" pitchFamily="34" charset="0"/>
                <a:cs typeface="Times New Roman" panose="02020603050405020304" pitchFamily="18" charset="0"/>
              </a:rPr>
              <a:t>Hepato</a:t>
            </a:r>
            <a:r>
              <a:rPr lang="en-GB" sz="1100" kern="100" dirty="0">
                <a:effectLst/>
                <a:ea typeface="Aptos" panose="020B0004020202020204" pitchFamily="34" charset="0"/>
                <a:cs typeface="Times New Roman" panose="02020603050405020304" pitchFamily="18" charset="0"/>
              </a:rPr>
              <a:t> </a:t>
            </a:r>
            <a:r>
              <a:rPr lang="en-GB" sz="1100" kern="100" dirty="0" err="1">
                <a:effectLst/>
                <a:ea typeface="Aptos" panose="020B0004020202020204" pitchFamily="34" charset="0"/>
                <a:cs typeface="Times New Roman" panose="02020603050405020304" pitchFamily="18" charset="0"/>
              </a:rPr>
              <a:t>Pancreato</a:t>
            </a:r>
            <a:r>
              <a:rPr lang="en-GB" sz="1100" kern="100" dirty="0">
                <a:effectLst/>
                <a:ea typeface="Aptos" panose="020B0004020202020204" pitchFamily="34" charset="0"/>
                <a:cs typeface="Times New Roman" panose="02020603050405020304" pitchFamily="18" charset="0"/>
              </a:rPr>
              <a:t> Biliary </a:t>
            </a:r>
            <a:r>
              <a:rPr lang="en-GB" sz="1100" b="1" kern="100" dirty="0">
                <a:effectLst/>
                <a:ea typeface="Aptos" panose="020B0004020202020204" pitchFamily="34" charset="0"/>
                <a:cs typeface="Times New Roman" panose="02020603050405020304" pitchFamily="18" charset="0"/>
              </a:rPr>
              <a:t>(HBP)</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Health Care Acquired Infections </a:t>
            </a:r>
            <a:r>
              <a:rPr lang="en-GB" sz="1100" b="1" kern="100" dirty="0">
                <a:effectLst/>
                <a:ea typeface="Aptos" panose="020B0004020202020204" pitchFamily="34" charset="0"/>
                <a:cs typeface="Times New Roman" panose="02020603050405020304" pitchFamily="18" charset="0"/>
              </a:rPr>
              <a:t>(HCAI)</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Housing with Care Fund </a:t>
            </a:r>
            <a:r>
              <a:rPr lang="en-GB" sz="1100" b="1" kern="100" dirty="0">
                <a:effectLst/>
                <a:ea typeface="Aptos" panose="020B0004020202020204" pitchFamily="34" charset="0"/>
                <a:cs typeface="Times New Roman" panose="02020603050405020304" pitchFamily="18" charset="0"/>
              </a:rPr>
              <a:t>(HCF)</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Hywel Dda University Health Board </a:t>
            </a:r>
            <a:r>
              <a:rPr lang="en-GB" sz="1100" b="1" kern="100" dirty="0">
                <a:effectLst/>
                <a:ea typeface="Aptos" panose="020B0004020202020204" pitchFamily="34" charset="0"/>
                <a:cs typeface="Times New Roman" panose="02020603050405020304" pitchFamily="18" charset="0"/>
              </a:rPr>
              <a:t>(HDUHB)</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Hospital Electronic Prescribing and Medicines Administration </a:t>
            </a:r>
            <a:r>
              <a:rPr lang="en-GB" sz="1100" b="1" kern="100" dirty="0">
                <a:effectLst/>
                <a:ea typeface="Aptos" panose="020B0004020202020204" pitchFamily="34" charset="0"/>
                <a:cs typeface="Times New Roman" panose="02020603050405020304" pitchFamily="18" charset="0"/>
              </a:rPr>
              <a:t>(HEPMA)</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Help Me Quit </a:t>
            </a:r>
            <a:r>
              <a:rPr lang="en-GB" sz="1100" b="1" kern="100" dirty="0">
                <a:effectLst/>
                <a:ea typeface="Aptos" panose="020B0004020202020204" pitchFamily="34" charset="0"/>
                <a:cs typeface="Times New Roman" panose="02020603050405020304" pitchFamily="18" charset="0"/>
              </a:rPr>
              <a:t>(HMQ)</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High- volume, low complexity </a:t>
            </a:r>
            <a:r>
              <a:rPr lang="en-GB" sz="1100" b="1" kern="100" dirty="0">
                <a:effectLst/>
                <a:ea typeface="Aptos" panose="020B0004020202020204" pitchFamily="34" charset="0"/>
                <a:cs typeface="Times New Roman" panose="02020603050405020304" pitchFamily="18" charset="0"/>
              </a:rPr>
              <a:t>(HVLC)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International Classification of Disease version 10 </a:t>
            </a:r>
            <a:r>
              <a:rPr lang="en-GB" sz="1100" b="1" kern="100" dirty="0">
                <a:effectLst/>
                <a:ea typeface="Aptos" panose="020B0004020202020204" pitchFamily="34" charset="0"/>
                <a:cs typeface="Times New Roman" panose="02020603050405020304" pitchFamily="18" charset="0"/>
              </a:rPr>
              <a:t>(ICD10)</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Integrated Community Stroke Service </a:t>
            </a:r>
            <a:r>
              <a:rPr lang="en-GB" sz="1100" b="1" kern="100" dirty="0">
                <a:effectLst/>
                <a:ea typeface="Aptos" panose="020B0004020202020204" pitchFamily="34" charset="0"/>
                <a:cs typeface="Times New Roman" panose="02020603050405020304" pitchFamily="18" charset="0"/>
              </a:rPr>
              <a:t>(ICSS)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Integrated Discharge Hub </a:t>
            </a:r>
            <a:r>
              <a:rPr lang="en-GB" sz="1100" b="1" kern="100" dirty="0">
                <a:effectLst/>
                <a:ea typeface="Aptos" panose="020B0004020202020204" pitchFamily="34" charset="0"/>
                <a:cs typeface="Times New Roman" panose="02020603050405020304" pitchFamily="18" charset="0"/>
              </a:rPr>
              <a:t>(IDH)</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International Financial Reporting Standard </a:t>
            </a:r>
            <a:r>
              <a:rPr lang="en-GB" sz="1100" b="1" kern="100" dirty="0">
                <a:effectLst/>
                <a:ea typeface="Aptos" panose="020B0004020202020204" pitchFamily="34" charset="0"/>
                <a:cs typeface="Times New Roman" panose="02020603050405020304" pitchFamily="18" charset="0"/>
              </a:rPr>
              <a:t>(IFRS)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Integrated Medium Term Plan </a:t>
            </a:r>
            <a:r>
              <a:rPr lang="en-GB" sz="1100" b="1" kern="100" dirty="0">
                <a:effectLst/>
                <a:ea typeface="Aptos" panose="020B0004020202020204" pitchFamily="34" charset="0"/>
                <a:cs typeface="Times New Roman" panose="02020603050405020304" pitchFamily="18" charset="0"/>
              </a:rPr>
              <a:t>(IMTP)</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Integrated and Rebalancing Capital Fund </a:t>
            </a:r>
            <a:r>
              <a:rPr lang="en-GB" sz="1100" b="1" kern="100" dirty="0">
                <a:effectLst/>
                <a:ea typeface="Aptos" panose="020B0004020202020204" pitchFamily="34" charset="0"/>
                <a:cs typeface="Times New Roman" panose="02020603050405020304" pitchFamily="18" charset="0"/>
              </a:rPr>
              <a:t>(IRCF)</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Intensive Therapy Unit </a:t>
            </a:r>
            <a:r>
              <a:rPr lang="en-GB" sz="1100" b="1" kern="100" dirty="0">
                <a:effectLst/>
                <a:ea typeface="Aptos" panose="020B0004020202020204" pitchFamily="34" charset="0"/>
                <a:cs typeface="Times New Roman" panose="02020603050405020304" pitchFamily="18" charset="0"/>
              </a:rPr>
              <a:t>(ITU)</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Joint Commissioning Committee </a:t>
            </a:r>
            <a:r>
              <a:rPr lang="en-GB" sz="1100" b="1" kern="100" dirty="0">
                <a:effectLst/>
                <a:ea typeface="Aptos" panose="020B0004020202020204" pitchFamily="34" charset="0"/>
                <a:cs typeface="Times New Roman" panose="02020603050405020304" pitchFamily="18" charset="0"/>
              </a:rPr>
              <a:t>(JCC)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Looked After Children </a:t>
            </a:r>
            <a:r>
              <a:rPr lang="en-GB" sz="1100" b="1" kern="100" dirty="0">
                <a:effectLst/>
                <a:ea typeface="Aptos" panose="020B0004020202020204" pitchFamily="34" charset="0"/>
                <a:cs typeface="Times New Roman" panose="02020603050405020304" pitchFamily="18" charset="0"/>
              </a:rPr>
              <a:t>(LAC)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Local Cluster Collaboratives </a:t>
            </a:r>
            <a:r>
              <a:rPr lang="en-GB" sz="1100" b="1" kern="100" dirty="0">
                <a:effectLst/>
                <a:ea typeface="Aptos" panose="020B0004020202020204" pitchFamily="34" charset="0"/>
                <a:cs typeface="Times New Roman" panose="02020603050405020304" pitchFamily="18" charset="0"/>
              </a:rPr>
              <a:t>(LCC)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Laboratory Information Management System 2 </a:t>
            </a:r>
            <a:r>
              <a:rPr lang="en-GB" sz="1100" b="1" kern="100" dirty="0">
                <a:effectLst/>
                <a:ea typeface="Aptos" panose="020B0004020202020204" pitchFamily="34" charset="0"/>
                <a:cs typeface="Times New Roman" panose="02020603050405020304" pitchFamily="18" charset="0"/>
              </a:rPr>
              <a:t>(LIMS 2)</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Length of Stay </a:t>
            </a:r>
            <a:r>
              <a:rPr lang="en-GB" sz="1100" b="1" kern="100" dirty="0">
                <a:effectLst/>
                <a:ea typeface="Aptos" panose="020B0004020202020204" pitchFamily="34" charset="0"/>
                <a:cs typeface="Times New Roman" panose="02020603050405020304" pitchFamily="18" charset="0"/>
              </a:rPr>
              <a:t>(</a:t>
            </a:r>
            <a:r>
              <a:rPr lang="en-GB" sz="1100" b="1" kern="100" dirty="0" err="1">
                <a:effectLst/>
                <a:ea typeface="Aptos" panose="020B0004020202020204" pitchFamily="34" charset="0"/>
                <a:cs typeface="Times New Roman" panose="02020603050405020304" pitchFamily="18" charset="0"/>
              </a:rPr>
              <a:t>LoS</a:t>
            </a:r>
            <a:r>
              <a:rPr lang="en-GB" sz="1100" b="1" kern="100" dirty="0">
                <a:effectLst/>
                <a:ea typeface="Aptos" panose="020B0004020202020204" pitchFamily="34" charset="0"/>
                <a:cs typeface="Times New Roman" panose="02020603050405020304" pitchFamily="18" charset="0"/>
              </a:rPr>
              <a: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Local Primary Mental Health Service </a:t>
            </a:r>
            <a:r>
              <a:rPr lang="en-GB" sz="1100" b="1" kern="100" dirty="0">
                <a:effectLst/>
                <a:ea typeface="Aptos" panose="020B0004020202020204" pitchFamily="34" charset="0"/>
                <a:cs typeface="Times New Roman" panose="02020603050405020304" pitchFamily="18" charset="0"/>
              </a:rPr>
              <a:t>(LPMHSS)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Multidisciplinary Team </a:t>
            </a:r>
            <a:r>
              <a:rPr lang="en-GB" sz="1100" b="1" kern="100" dirty="0">
                <a:effectLst/>
                <a:ea typeface="Aptos" panose="020B0004020202020204" pitchFamily="34" charset="0"/>
                <a:cs typeface="Times New Roman" panose="02020603050405020304" pitchFamily="18" charset="0"/>
              </a:rPr>
              <a:t>(MDT)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400"/>
              </a:spcAft>
            </a:pPr>
            <a:endParaRPr lang="en-GB" sz="1100" kern="100" dirty="0">
              <a:effectLst/>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500"/>
              </a:spcAft>
              <a:buClrTx/>
              <a:buSzTx/>
              <a:buFontTx/>
              <a:buNone/>
              <a:tabLst/>
              <a:defRPr/>
            </a:pPr>
            <a:endParaRPr kumimoji="0" lang="en-GB" sz="1100" b="0" i="0" u="none" strike="noStrike" kern="100" cap="none" spc="0" normalizeH="0" baseline="0" noProof="0" dirty="0">
              <a:ln>
                <a:noFill/>
              </a:ln>
              <a:solidFill>
                <a:prstClr val="black"/>
              </a:solidFill>
              <a:effectLst/>
              <a:uLnTx/>
              <a:uFillTx/>
              <a:latin typeface="Calibri" panose="020F0502020204030204"/>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8275097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5185B8-CF8B-0E22-F3E5-A6ACF25E5C2B}"/>
              </a:ext>
            </a:extLst>
          </p:cNvPr>
          <p:cNvSpPr txBox="1"/>
          <p:nvPr/>
        </p:nvSpPr>
        <p:spPr>
          <a:xfrm>
            <a:off x="248400" y="90000"/>
            <a:ext cx="11372849" cy="369332"/>
          </a:xfrm>
          <a:prstGeom prst="rect">
            <a:avLst/>
          </a:prstGeom>
          <a:noFill/>
        </p:spPr>
        <p:txBody>
          <a:bodyPr wrap="square" rtlCol="0">
            <a:spAutoFit/>
          </a:bodyPr>
          <a:lstStyle/>
          <a:p>
            <a:r>
              <a:rPr lang="en-GB" b="1" spc="15" dirty="0">
                <a:solidFill>
                  <a:srgbClr val="1F355E"/>
                </a:solidFill>
                <a:latin typeface="Arial Black" panose="020B0604020202020204" pitchFamily="34" charset="0"/>
                <a:cs typeface="Arial Black" panose="020B0604020202020204" pitchFamily="34" charset="0"/>
              </a:rPr>
              <a:t>Glossary</a:t>
            </a:r>
            <a:endParaRPr lang="en-GB" b="1" dirty="0">
              <a:solidFill>
                <a:srgbClr val="1F355E"/>
              </a:solidFill>
              <a:latin typeface="Arial Black" panose="020B0604020202020204" pitchFamily="34" charset="0"/>
              <a:cs typeface="Arial Black" panose="020B0604020202020204" pitchFamily="34" charset="0"/>
            </a:endParaRPr>
          </a:p>
        </p:txBody>
      </p:sp>
      <p:sp>
        <p:nvSpPr>
          <p:cNvPr id="3" name="Content Placeholder 10">
            <a:extLst>
              <a:ext uri="{FF2B5EF4-FFF2-40B4-BE49-F238E27FC236}">
                <a16:creationId xmlns:a16="http://schemas.microsoft.com/office/drawing/2014/main" id="{D03AAD95-3F5A-109B-1711-5D8E273F5377}"/>
              </a:ext>
            </a:extLst>
          </p:cNvPr>
          <p:cNvSpPr txBox="1">
            <a:spLocks/>
          </p:cNvSpPr>
          <p:nvPr/>
        </p:nvSpPr>
        <p:spPr>
          <a:xfrm>
            <a:off x="380263" y="456052"/>
            <a:ext cx="3705309" cy="636260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50"/>
              </a:spcAft>
              <a:buFont typeface="Arial" panose="020B0604020202020204" pitchFamily="34" charset="0"/>
              <a:buNone/>
            </a:pPr>
            <a:endParaRPr lang="en-GB" sz="1000" dirty="0"/>
          </a:p>
        </p:txBody>
      </p:sp>
      <p:sp>
        <p:nvSpPr>
          <p:cNvPr id="6" name="Content Placeholder 11">
            <a:extLst>
              <a:ext uri="{FF2B5EF4-FFF2-40B4-BE49-F238E27FC236}">
                <a16:creationId xmlns:a16="http://schemas.microsoft.com/office/drawing/2014/main" id="{3808284B-2CA0-17A0-27DE-A0495FB94F13}"/>
              </a:ext>
            </a:extLst>
          </p:cNvPr>
          <p:cNvSpPr txBox="1">
            <a:spLocks/>
          </p:cNvSpPr>
          <p:nvPr/>
        </p:nvSpPr>
        <p:spPr>
          <a:xfrm>
            <a:off x="8020732" y="323244"/>
            <a:ext cx="4551633" cy="62115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50"/>
              </a:spcAft>
              <a:buFont typeface="Arial" panose="020B0604020202020204" pitchFamily="34" charset="0"/>
              <a:buNone/>
            </a:pPr>
            <a:endParaRPr lang="en-GB" sz="1100" b="1" dirty="0">
              <a:cs typeface="Arial" panose="020B0604020202020204" pitchFamily="34" charset="0"/>
            </a:endParaRPr>
          </a:p>
          <a:p>
            <a:pPr marL="0" indent="0">
              <a:lnSpc>
                <a:spcPct val="100000"/>
              </a:lnSpc>
              <a:spcBef>
                <a:spcPts val="0"/>
              </a:spcBef>
              <a:spcAft>
                <a:spcPts val="150"/>
              </a:spcAft>
              <a:buFont typeface="Arial" panose="020B0604020202020204" pitchFamily="34" charset="0"/>
              <a:buNone/>
            </a:pPr>
            <a:endParaRPr lang="en-GB" sz="1000" dirty="0">
              <a:cs typeface="Arial" panose="020B0604020202020204" pitchFamily="34" charset="0"/>
            </a:endParaRPr>
          </a:p>
        </p:txBody>
      </p:sp>
      <p:cxnSp>
        <p:nvCxnSpPr>
          <p:cNvPr id="7" name="Straight Connector 6">
            <a:extLst>
              <a:ext uri="{FF2B5EF4-FFF2-40B4-BE49-F238E27FC236}">
                <a16:creationId xmlns:a16="http://schemas.microsoft.com/office/drawing/2014/main" id="{B86272D9-54E6-C49C-B9ED-3C7F0AD52D2E}"/>
              </a:ext>
            </a:extLst>
          </p:cNvPr>
          <p:cNvCxnSpPr>
            <a:cxnSpLocks/>
          </p:cNvCxnSpPr>
          <p:nvPr/>
        </p:nvCxnSpPr>
        <p:spPr>
          <a:xfrm>
            <a:off x="4079170" y="456051"/>
            <a:ext cx="0" cy="6177297"/>
          </a:xfrm>
          <a:prstGeom prst="line">
            <a:avLst/>
          </a:prstGeom>
          <a:ln w="28575">
            <a:solidFill>
              <a:srgbClr val="A251D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3F01D7E-E737-4249-27A3-889D6ADCCE46}"/>
              </a:ext>
            </a:extLst>
          </p:cNvPr>
          <p:cNvCxnSpPr>
            <a:cxnSpLocks/>
          </p:cNvCxnSpPr>
          <p:nvPr/>
        </p:nvCxnSpPr>
        <p:spPr>
          <a:xfrm>
            <a:off x="8121128" y="456051"/>
            <a:ext cx="0" cy="6177297"/>
          </a:xfrm>
          <a:prstGeom prst="line">
            <a:avLst/>
          </a:prstGeom>
          <a:ln w="28575">
            <a:solidFill>
              <a:srgbClr val="A251D0"/>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83AD402B-07B6-0547-E285-2477721D369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66</a:t>
            </a:fld>
            <a:endParaRPr lang="en-GB" dirty="0">
              <a:solidFill>
                <a:schemeClr val="bg1">
                  <a:lumMod val="75000"/>
                </a:schemeClr>
              </a:solidFill>
            </a:endParaRPr>
          </a:p>
        </p:txBody>
      </p:sp>
      <p:sp>
        <p:nvSpPr>
          <p:cNvPr id="11" name="TextBox 10">
            <a:extLst>
              <a:ext uri="{FF2B5EF4-FFF2-40B4-BE49-F238E27FC236}">
                <a16:creationId xmlns:a16="http://schemas.microsoft.com/office/drawing/2014/main" id="{6F1F9CF2-3711-A12B-FC0E-FDB2C8E1B01B}"/>
              </a:ext>
            </a:extLst>
          </p:cNvPr>
          <p:cNvSpPr txBox="1"/>
          <p:nvPr/>
        </p:nvSpPr>
        <p:spPr>
          <a:xfrm>
            <a:off x="4197297" y="414083"/>
            <a:ext cx="3504503" cy="6320641"/>
          </a:xfrm>
          <a:prstGeom prst="rect">
            <a:avLst/>
          </a:prstGeom>
          <a:noFill/>
        </p:spPr>
        <p:txBody>
          <a:bodyPr wrap="square" rtlCol="0">
            <a:spAutoFit/>
          </a:bodyPr>
          <a:lstStyle/>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Prevention and Early Years </a:t>
            </a:r>
            <a:r>
              <a:rPr lang="en-GB" sz="1100" b="1" kern="100" dirty="0">
                <a:effectLst/>
                <a:ea typeface="Aptos" panose="020B0004020202020204" pitchFamily="34" charset="0"/>
                <a:cs typeface="Times New Roman" panose="02020603050405020304" pitchFamily="18" charset="0"/>
              </a:rPr>
              <a:t>(PEY)</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Patient Initiated Follow-Ups </a:t>
            </a:r>
            <a:r>
              <a:rPr lang="en-GB" sz="1100" b="1" kern="100" dirty="0">
                <a:effectLst/>
                <a:ea typeface="Aptos" panose="020B0004020202020204" pitchFamily="34" charset="0"/>
                <a:cs typeface="Times New Roman" panose="02020603050405020304" pitchFamily="18" charset="0"/>
              </a:rPr>
              <a:t>(PIFU)</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Pathways of Care Delays </a:t>
            </a:r>
            <a:r>
              <a:rPr lang="en-GB" sz="1100" b="1" kern="100" dirty="0">
                <a:effectLst/>
                <a:ea typeface="Aptos" panose="020B0004020202020204" pitchFamily="34" charset="0"/>
                <a:cs typeface="Times New Roman" panose="02020603050405020304" pitchFamily="18" charset="0"/>
              </a:rPr>
              <a:t>(POCD)</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Patient reported experience measures </a:t>
            </a:r>
            <a:r>
              <a:rPr lang="en-GB" sz="1100" b="1" kern="100" dirty="0">
                <a:effectLst/>
                <a:ea typeface="Aptos" panose="020B0004020202020204" pitchFamily="34" charset="0"/>
                <a:cs typeface="Times New Roman" panose="02020603050405020304" pitchFamily="18" charset="0"/>
              </a:rPr>
              <a:t>(PREMS)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Patient Reported Outcomes Measures </a:t>
            </a:r>
            <a:r>
              <a:rPr lang="en-GB" sz="1100" b="1" kern="100" dirty="0">
                <a:effectLst/>
                <a:ea typeface="Aptos" panose="020B0004020202020204" pitchFamily="34" charset="0"/>
                <a:cs typeface="Times New Roman" panose="02020603050405020304" pitchFamily="18" charset="0"/>
              </a:rPr>
              <a:t>(PROMS)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Public Services Board </a:t>
            </a:r>
            <a:r>
              <a:rPr lang="en-GB" sz="1100" b="1" kern="100" dirty="0">
                <a:effectLst/>
                <a:ea typeface="Aptos" panose="020B0004020202020204" pitchFamily="34" charset="0"/>
                <a:cs typeface="Times New Roman" panose="02020603050405020304" pitchFamily="18" charset="0"/>
              </a:rPr>
              <a:t>(PSB)</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b="1" kern="100" dirty="0">
                <a:effectLst/>
                <a:ea typeface="Aptos" panose="020B0004020202020204" pitchFamily="34" charset="0"/>
                <a:cs typeface="Times New Roman" panose="02020603050405020304" pitchFamily="18" charset="0"/>
              </a:rPr>
              <a:t>PSMA</a:t>
            </a:r>
            <a:r>
              <a:rPr lang="en-GB" sz="1100" kern="100" dirty="0">
                <a:effectLst/>
                <a:ea typeface="Aptos" panose="020B0004020202020204" pitchFamily="34" charset="0"/>
                <a:cs typeface="Times New Roman" panose="02020603050405020304" pitchFamily="18" charset="0"/>
              </a:rPr>
              <a:t> slide 35</a:t>
            </a: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Recovery and Sustainability </a:t>
            </a:r>
            <a:r>
              <a:rPr lang="en-GB" sz="1100" b="1" kern="100" dirty="0">
                <a:effectLst/>
                <a:ea typeface="Aptos" panose="020B0004020202020204" pitchFamily="34" charset="0"/>
                <a:cs typeface="Times New Roman" panose="02020603050405020304" pitchFamily="18" charset="0"/>
              </a:rPr>
              <a:t>(R&amp;S)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Rapid Diagnosis Centre </a:t>
            </a:r>
            <a:r>
              <a:rPr lang="en-GB" sz="1100" b="1" kern="100" dirty="0">
                <a:effectLst/>
                <a:ea typeface="Aptos" panose="020B0004020202020204" pitchFamily="34" charset="0"/>
                <a:cs typeface="Times New Roman" panose="02020603050405020304" pitchFamily="18" charset="0"/>
              </a:rPr>
              <a:t>(RDC)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Recognise, Engage, Actively Listen, Check Risk &amp; Talk </a:t>
            </a:r>
            <a:r>
              <a:rPr lang="en-GB" sz="1100" b="1" kern="100" dirty="0">
                <a:effectLst/>
                <a:ea typeface="Aptos" panose="020B0004020202020204" pitchFamily="34" charset="0"/>
                <a:cs typeface="Times New Roman" panose="02020603050405020304" pitchFamily="18" charset="0"/>
              </a:rPr>
              <a:t>(REACT)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Radiology Informatics System Procurement </a:t>
            </a:r>
            <a:r>
              <a:rPr lang="en-GB" sz="1100" b="1" kern="100" dirty="0">
                <a:effectLst/>
                <a:ea typeface="Aptos" panose="020B0004020202020204" pitchFamily="34" charset="0"/>
                <a:cs typeface="Times New Roman" panose="02020603050405020304" pitchFamily="18" charset="0"/>
              </a:rPr>
              <a:t>(RISP)</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Regional Partnership Board </a:t>
            </a:r>
            <a:r>
              <a:rPr lang="en-GB" sz="1100" b="1" kern="100" dirty="0">
                <a:effectLst/>
                <a:ea typeface="Aptos" panose="020B0004020202020204" pitchFamily="34" charset="0"/>
                <a:cs typeface="Times New Roman" panose="02020603050405020304" pitchFamily="18" charset="0"/>
              </a:rPr>
              <a:t>(RPB)</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Regional &amp; Specialised Services Provider Planning Partnership</a:t>
            </a:r>
            <a:r>
              <a:rPr lang="en-GB" sz="1100" b="1" kern="100" dirty="0">
                <a:effectLst/>
                <a:ea typeface="Aptos" panose="020B0004020202020204" pitchFamily="34" charset="0"/>
                <a:cs typeface="Times New Roman" panose="02020603050405020304" pitchFamily="18" charset="0"/>
              </a:rPr>
              <a:t> (RSSPPP)</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Referral to Treatment</a:t>
            </a:r>
            <a:r>
              <a:rPr lang="en-GB" sz="1100" b="1" kern="100" dirty="0">
                <a:effectLst/>
                <a:ea typeface="Aptos" panose="020B0004020202020204" pitchFamily="34" charset="0"/>
                <a:cs typeface="Times New Roman" panose="02020603050405020304" pitchFamily="18" charset="0"/>
              </a:rPr>
              <a:t> (RTT)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Systemic Anti-Cancer Therapy </a:t>
            </a:r>
            <a:r>
              <a:rPr lang="en-GB" sz="1100" b="1" kern="100" dirty="0">
                <a:effectLst/>
                <a:ea typeface="Aptos" panose="020B0004020202020204" pitchFamily="34" charset="0"/>
                <a:cs typeface="Times New Roman" panose="02020603050405020304" pitchFamily="18" charset="0"/>
              </a:rPr>
              <a:t>(SACT)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b="1" kern="100" dirty="0">
                <a:effectLst/>
                <a:ea typeface="Aptos" panose="020B0004020202020204" pitchFamily="34" charset="0"/>
                <a:cs typeface="Times New Roman" panose="02020603050405020304" pitchFamily="18" charset="0"/>
              </a:rPr>
              <a:t>SAFER</a:t>
            </a:r>
            <a:r>
              <a:rPr lang="en-GB" sz="1100" kern="100" dirty="0">
                <a:effectLst/>
                <a:ea typeface="Aptos" panose="020B0004020202020204" pitchFamily="34" charset="0"/>
                <a:cs typeface="Times New Roman" panose="02020603050405020304" pitchFamily="18" charset="0"/>
              </a:rPr>
              <a:t> slide 27</a:t>
            </a: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Sexual Assault Referral Centre </a:t>
            </a:r>
            <a:r>
              <a:rPr lang="en-GB" sz="1100" b="1" kern="100" dirty="0">
                <a:effectLst/>
                <a:ea typeface="Aptos" panose="020B0004020202020204" pitchFamily="34" charset="0"/>
                <a:cs typeface="Times New Roman" panose="02020603050405020304" pitchFamily="18" charset="0"/>
              </a:rPr>
              <a:t>(SARC)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Swansea Bay Patient Portal </a:t>
            </a:r>
            <a:r>
              <a:rPr lang="en-GB" sz="1100" b="1" kern="100" dirty="0">
                <a:effectLst/>
                <a:ea typeface="Aptos" panose="020B0004020202020204" pitchFamily="34" charset="0"/>
                <a:cs typeface="Times New Roman" panose="02020603050405020304" pitchFamily="18" charset="0"/>
              </a:rPr>
              <a:t>(SBPP)</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Swansea Bay University Health Board </a:t>
            </a:r>
            <a:r>
              <a:rPr lang="en-GB" sz="1100" b="1" kern="100" dirty="0">
                <a:effectLst/>
                <a:ea typeface="Aptos" panose="020B0004020202020204" pitchFamily="34" charset="0"/>
                <a:cs typeface="Times New Roman" panose="02020603050405020304" pitchFamily="18" charset="0"/>
              </a:rPr>
              <a:t>(SBUHB)</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Suspected Cancer </a:t>
            </a:r>
            <a:r>
              <a:rPr lang="en-GB" sz="1100" b="1" kern="100" dirty="0">
                <a:effectLst/>
                <a:ea typeface="Aptos" panose="020B0004020202020204" pitchFamily="34" charset="0"/>
                <a:cs typeface="Times New Roman" panose="02020603050405020304" pitchFamily="18" charset="0"/>
              </a:rPr>
              <a:t>(SC)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Single Cancer Pathway </a:t>
            </a:r>
            <a:r>
              <a:rPr lang="en-GB" sz="1100" b="1" kern="100" dirty="0">
                <a:effectLst/>
                <a:ea typeface="Aptos" panose="020B0004020202020204" pitchFamily="34" charset="0"/>
                <a:cs typeface="Times New Roman" panose="02020603050405020304" pitchFamily="18" charset="0"/>
              </a:rPr>
              <a:t>(SCP)</a:t>
            </a:r>
            <a:endParaRPr lang="en-GB" sz="1100" kern="100" dirty="0">
              <a:effectLst/>
              <a:ea typeface="Aptos" panose="020B0004020202020204" pitchFamily="34" charset="0"/>
              <a:cs typeface="Times New Roman" panose="02020603050405020304" pitchFamily="18" charset="0"/>
            </a:endParaRPr>
          </a:p>
          <a:p>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12" name="TextBox 11">
            <a:extLst>
              <a:ext uri="{FF2B5EF4-FFF2-40B4-BE49-F238E27FC236}">
                <a16:creationId xmlns:a16="http://schemas.microsoft.com/office/drawing/2014/main" id="{E2241CD7-C67E-C89C-6232-9F8C5E2038DF}"/>
              </a:ext>
            </a:extLst>
          </p:cNvPr>
          <p:cNvSpPr txBox="1"/>
          <p:nvPr/>
        </p:nvSpPr>
        <p:spPr>
          <a:xfrm>
            <a:off x="138163" y="456051"/>
            <a:ext cx="3998697" cy="7243971"/>
          </a:xfrm>
          <a:prstGeom prst="rect">
            <a:avLst/>
          </a:prstGeom>
          <a:noFill/>
        </p:spPr>
        <p:txBody>
          <a:bodyPr wrap="square" rtlCol="0">
            <a:spAutoFit/>
          </a:bodyPr>
          <a:lstStyle/>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Morrison Hospital</a:t>
            </a:r>
            <a:r>
              <a:rPr lang="en-GB" sz="1100" b="1" kern="100" dirty="0">
                <a:effectLst/>
                <a:ea typeface="Aptos" panose="020B0004020202020204" pitchFamily="34" charset="0"/>
                <a:cs typeface="Times New Roman" panose="02020603050405020304" pitchFamily="18" charset="0"/>
              </a:rPr>
              <a:t> (MGH)</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Mental Health &amp; Learning Disabilities </a:t>
            </a:r>
            <a:r>
              <a:rPr lang="en-GB" sz="1100" b="1" kern="100" dirty="0">
                <a:effectLst/>
                <a:ea typeface="Aptos" panose="020B0004020202020204" pitchFamily="34" charset="0"/>
                <a:cs typeface="Times New Roman" panose="02020603050405020304" pitchFamily="18" charset="0"/>
              </a:rPr>
              <a:t>(MH LD)</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Mental Health Model </a:t>
            </a:r>
            <a:r>
              <a:rPr lang="en-GB" sz="1100" b="1" kern="100" dirty="0">
                <a:effectLst/>
                <a:ea typeface="Aptos" panose="020B0004020202020204" pitchFamily="34" charset="0"/>
                <a:cs typeface="Times New Roman" panose="02020603050405020304" pitchFamily="18" charset="0"/>
              </a:rPr>
              <a:t>(MHM)</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Mental Health Service Improvement Funding </a:t>
            </a:r>
            <a:r>
              <a:rPr lang="en-GB" sz="1100" b="1" kern="100" dirty="0">
                <a:effectLst/>
                <a:ea typeface="Aptos" panose="020B0004020202020204" pitchFamily="34" charset="0"/>
                <a:cs typeface="Times New Roman" panose="02020603050405020304" pitchFamily="18" charset="0"/>
              </a:rPr>
              <a:t>(MHSIF)</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b="1" kern="100" dirty="0">
                <a:effectLst/>
                <a:ea typeface="Aptos" panose="020B0004020202020204" pitchFamily="34" charset="0"/>
                <a:cs typeface="Times New Roman" panose="02020603050405020304" pitchFamily="18" charset="0"/>
              </a:rPr>
              <a:t>MOU</a:t>
            </a:r>
            <a:r>
              <a:rPr lang="en-GB" sz="1100" kern="100" dirty="0">
                <a:effectLst/>
                <a:ea typeface="Aptos" panose="020B0004020202020204" pitchFamily="34" charset="0"/>
                <a:cs typeface="Times New Roman" panose="02020603050405020304" pitchFamily="18" charset="0"/>
              </a:rPr>
              <a:t> slide 32</a:t>
            </a: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Musculoskeletal </a:t>
            </a:r>
            <a:r>
              <a:rPr lang="en-GB" sz="1100" b="1" kern="100" dirty="0">
                <a:effectLst/>
                <a:ea typeface="Aptos" panose="020B0004020202020204" pitchFamily="34" charset="0"/>
                <a:cs typeface="Times New Roman" panose="02020603050405020304" pitchFamily="18" charset="0"/>
              </a:rPr>
              <a:t>(MSK)</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National Collaborative Commissioning Unit </a:t>
            </a:r>
            <a:r>
              <a:rPr lang="en-GB" sz="1100" b="1" kern="100" dirty="0">
                <a:effectLst/>
                <a:ea typeface="Aptos" panose="020B0004020202020204" pitchFamily="34" charset="0"/>
                <a:cs typeface="Times New Roman" panose="02020603050405020304" pitchFamily="18" charset="0"/>
              </a:rPr>
              <a:t>(NCCU)</a:t>
            </a:r>
          </a:p>
          <a:p>
            <a:pPr>
              <a:spcAft>
                <a:spcPts val="600"/>
              </a:spcAft>
            </a:pPr>
            <a:r>
              <a:rPr lang="en-GB" sz="1100" kern="100" dirty="0">
                <a:effectLst/>
                <a:ea typeface="Aptos" panose="020B0004020202020204" pitchFamily="34" charset="0"/>
                <a:cs typeface="Times New Roman" panose="02020603050405020304" pitchFamily="18" charset="0"/>
              </a:rPr>
              <a:t>Neurodevelopment Delay </a:t>
            </a:r>
            <a:r>
              <a:rPr lang="en-GB" sz="1100" b="1" kern="100" dirty="0">
                <a:effectLst/>
                <a:ea typeface="Aptos" panose="020B0004020202020204" pitchFamily="34" charset="0"/>
                <a:cs typeface="Times New Roman" panose="02020603050405020304" pitchFamily="18" charset="0"/>
              </a:rPr>
              <a:t>(NDD)</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National Data Resource </a:t>
            </a:r>
            <a:r>
              <a:rPr lang="en-GB" sz="1100" b="1" kern="100" dirty="0">
                <a:effectLst/>
                <a:ea typeface="Aptos" panose="020B0004020202020204" pitchFamily="34" charset="0"/>
                <a:cs typeface="Times New Roman" panose="02020603050405020304" pitchFamily="18" charset="0"/>
              </a:rPr>
              <a:t>(NDR)</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Nurturing, Empowering, Safe and Trusted </a:t>
            </a:r>
            <a:r>
              <a:rPr lang="en-GB" sz="1100" b="1" kern="100" dirty="0">
                <a:effectLst/>
                <a:ea typeface="Aptos" panose="020B0004020202020204" pitchFamily="34" charset="0"/>
                <a:cs typeface="Times New Roman" panose="02020603050405020304" pitchFamily="18" charset="0"/>
              </a:rPr>
              <a:t>(NEST)</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National Early Warning Score </a:t>
            </a:r>
            <a:r>
              <a:rPr lang="en-GB" sz="1100" b="1" kern="100" dirty="0">
                <a:effectLst/>
                <a:ea typeface="Aptos" panose="020B0004020202020204" pitchFamily="34" charset="0"/>
                <a:cs typeface="Times New Roman" panose="02020603050405020304" pitchFamily="18" charset="0"/>
              </a:rPr>
              <a:t>(NEWS)</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Neonatal Intensive Care Unit </a:t>
            </a:r>
            <a:r>
              <a:rPr lang="en-GB" sz="1100" b="1" kern="100" dirty="0">
                <a:effectLst/>
                <a:ea typeface="Aptos" panose="020B0004020202020204" pitchFamily="34" charset="0"/>
                <a:cs typeface="Times New Roman" panose="02020603050405020304" pitchFamily="18" charset="0"/>
              </a:rPr>
              <a:t>(NICU)</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Neath Port Talbot Hospital </a:t>
            </a:r>
            <a:r>
              <a:rPr lang="en-GB" sz="1100" b="1" kern="100" dirty="0">
                <a:effectLst/>
                <a:ea typeface="Aptos" panose="020B0004020202020204" pitchFamily="34" charset="0"/>
                <a:cs typeface="Times New Roman" panose="02020603050405020304" pitchFamily="18" charset="0"/>
              </a:rPr>
              <a:t>(NPTH)</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NHS Wales Shared Services Partnership </a:t>
            </a:r>
            <a:r>
              <a:rPr lang="en-GB" sz="1100" b="1" kern="100" dirty="0">
                <a:effectLst/>
                <a:ea typeface="Aptos" panose="020B0004020202020204" pitchFamily="34" charset="0"/>
                <a:cs typeface="Times New Roman" panose="02020603050405020304" pitchFamily="18" charset="0"/>
              </a:rPr>
              <a:t>(NWSSP)</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One Bay Way </a:t>
            </a:r>
            <a:r>
              <a:rPr lang="en-GB" sz="1100" b="1" kern="100" dirty="0">
                <a:effectLst/>
                <a:ea typeface="Aptos" panose="020B0004020202020204" pitchFamily="34" charset="0"/>
                <a:cs typeface="Times New Roman" panose="02020603050405020304" pitchFamily="18" charset="0"/>
              </a:rPr>
              <a:t>(OBW)</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Operational Delivery Network </a:t>
            </a:r>
            <a:r>
              <a:rPr lang="en-GB" sz="1100" b="1" kern="100" dirty="0">
                <a:effectLst/>
                <a:ea typeface="Aptos" panose="020B0004020202020204" pitchFamily="34" charset="0"/>
                <a:cs typeface="Times New Roman" panose="02020603050405020304" pitchFamily="18" charset="0"/>
              </a:rPr>
              <a:t>(ODN)</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Out of Hours </a:t>
            </a:r>
            <a:r>
              <a:rPr lang="en-GB" sz="1100" b="1" kern="100" dirty="0">
                <a:effectLst/>
                <a:ea typeface="Aptos" panose="020B0004020202020204" pitchFamily="34" charset="0"/>
                <a:cs typeface="Times New Roman" panose="02020603050405020304" pitchFamily="18" charset="0"/>
              </a:rPr>
              <a:t>(OOH)</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Outpatients </a:t>
            </a:r>
            <a:r>
              <a:rPr lang="en-GB" sz="1100" b="1" kern="100" dirty="0">
                <a:effectLst/>
                <a:ea typeface="Aptos" panose="020B0004020202020204" pitchFamily="34" charset="0"/>
                <a:cs typeface="Times New Roman" panose="02020603050405020304" pitchFamily="18" charset="0"/>
              </a:rPr>
              <a:t>(OP)</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Operating Procedure Codes </a:t>
            </a:r>
            <a:r>
              <a:rPr lang="en-GB" sz="1100" b="1" kern="100" dirty="0">
                <a:effectLst/>
                <a:ea typeface="Aptos" panose="020B0004020202020204" pitchFamily="34" charset="0"/>
                <a:cs typeface="Times New Roman" panose="02020603050405020304" pitchFamily="18" charset="0"/>
              </a:rPr>
              <a:t>(OPC)</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Opioids Substitution Therapy</a:t>
            </a:r>
            <a:r>
              <a:rPr lang="en-GB" sz="1100" b="1" kern="100" dirty="0">
                <a:effectLst/>
                <a:ea typeface="Aptos" panose="020B0004020202020204" pitchFamily="34" charset="0"/>
                <a:cs typeface="Times New Roman" panose="02020603050405020304" pitchFamily="18" charset="0"/>
              </a:rPr>
              <a:t> (OST)</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Primary Care Model for Wales </a:t>
            </a:r>
            <a:r>
              <a:rPr lang="en-GB" sz="1100" b="1" kern="100" dirty="0">
                <a:effectLst/>
                <a:ea typeface="Aptos" panose="020B0004020202020204" pitchFamily="34" charset="0"/>
                <a:cs typeface="Times New Roman" panose="02020603050405020304" pitchFamily="18" charset="0"/>
              </a:rPr>
              <a:t>(PCMW)</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Pan Cluster Planning Group </a:t>
            </a:r>
            <a:r>
              <a:rPr lang="en-GB" sz="1100" b="1" kern="100" dirty="0">
                <a:effectLst/>
                <a:ea typeface="Aptos" panose="020B0004020202020204" pitchFamily="34" charset="0"/>
                <a:cs typeface="Times New Roman" panose="02020603050405020304" pitchFamily="18" charset="0"/>
              </a:rPr>
              <a:t>(PCPG)</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dirty="0">
                <a:effectLst/>
                <a:ea typeface="Aptos" panose="020B0004020202020204" pitchFamily="34" charset="0"/>
              </a:rPr>
              <a:t>Positron Emission Tomography &amp; Computed </a:t>
            </a:r>
            <a:r>
              <a:rPr lang="en-GB" sz="1100" kern="100" dirty="0">
                <a:effectLst/>
                <a:ea typeface="Aptos" panose="020B0004020202020204" pitchFamily="34" charset="0"/>
                <a:cs typeface="Times New Roman" panose="02020603050405020304" pitchFamily="18" charset="0"/>
              </a:rPr>
              <a:t>Tomography </a:t>
            </a:r>
            <a:r>
              <a:rPr lang="en-GB" sz="1100" b="1" kern="100" dirty="0">
                <a:effectLst/>
                <a:ea typeface="Aptos" panose="020B0004020202020204" pitchFamily="34" charset="0"/>
                <a:cs typeface="Times New Roman" panose="02020603050405020304" pitchFamily="18" charset="0"/>
              </a:rPr>
              <a:t>(PET CT)</a:t>
            </a:r>
            <a:endParaRPr lang="en-GB" sz="1100" kern="100" dirty="0">
              <a:effectLst/>
              <a:ea typeface="Aptos" panose="020B0004020202020204" pitchFamily="34" charset="0"/>
              <a:cs typeface="Times New Roman" panose="02020603050405020304" pitchFamily="18" charset="0"/>
            </a:endParaRPr>
          </a:p>
          <a:p>
            <a:pPr>
              <a:spcAft>
                <a:spcPts val="400"/>
              </a:spcAft>
            </a:pPr>
            <a:endParaRPr kumimoji="0" lang="en-GB" sz="1100" b="0" i="0" u="none" strike="noStrike" kern="100" cap="none" spc="0" normalizeH="0" baseline="0" noProof="0" dirty="0">
              <a:ln>
                <a:noFill/>
              </a:ln>
              <a:solidFill>
                <a:prstClr val="black"/>
              </a:solidFill>
              <a:effectLst/>
              <a:uLnTx/>
              <a:uFillTx/>
              <a:latin typeface="Calibri" panose="020F0502020204030204"/>
              <a:ea typeface="Aptos" panose="020B0004020202020204" pitchFamily="34" charset="0"/>
              <a:cs typeface="Times New Roman" panose="02020603050405020304" pitchFamily="18" charset="0"/>
            </a:endParaRPr>
          </a:p>
          <a:p>
            <a:pPr marL="0" marR="0" lvl="0" indent="0" algn="l" defTabSz="914400" rtl="0" eaLnBrk="1" fontAlgn="auto" latinLnBrk="0" hangingPunct="1">
              <a:spcBef>
                <a:spcPts val="0"/>
              </a:spcBef>
              <a:spcAft>
                <a:spcPts val="400"/>
              </a:spcAft>
              <a:buClrTx/>
              <a:buSzTx/>
              <a:buFontTx/>
              <a:buNone/>
              <a:tabLst/>
              <a:defRPr/>
            </a:pPr>
            <a:endParaRPr kumimoji="0" lang="en-GB" sz="1100" b="0" i="0" u="none" strike="noStrike" kern="100" cap="none" spc="0" normalizeH="0" baseline="0" noProof="0" dirty="0">
              <a:ln>
                <a:noFill/>
              </a:ln>
              <a:solidFill>
                <a:prstClr val="black"/>
              </a:solidFill>
              <a:effectLst/>
              <a:uLnTx/>
              <a:uFillTx/>
              <a:latin typeface="Calibri" panose="020F0502020204030204"/>
              <a:ea typeface="Aptos" panose="020B0004020202020204" pitchFamily="34" charset="0"/>
              <a:cs typeface="Times New Roman" panose="02020603050405020304" pitchFamily="18" charset="0"/>
            </a:endParaRPr>
          </a:p>
          <a:p>
            <a:pPr marL="0" marR="0" lvl="0" indent="0" algn="l" defTabSz="914400" rtl="0" eaLnBrk="1" fontAlgn="auto" latinLnBrk="0" hangingPunct="1">
              <a:spcBef>
                <a:spcPts val="0"/>
              </a:spcBef>
              <a:spcAft>
                <a:spcPts val="400"/>
              </a:spcAft>
              <a:buClrTx/>
              <a:buSzTx/>
              <a:buFontTx/>
              <a:buNone/>
              <a:tabLst/>
              <a:defRPr/>
            </a:pPr>
            <a:endParaRPr kumimoji="0" lang="en-GB" sz="1100" b="0" i="0" u="none" strike="noStrike" kern="100" cap="none" spc="0" normalizeH="0" baseline="0" noProof="0" dirty="0">
              <a:ln>
                <a:noFill/>
              </a:ln>
              <a:solidFill>
                <a:prstClr val="black"/>
              </a:solidFill>
              <a:effectLst/>
              <a:uLnTx/>
              <a:uFillTx/>
              <a:latin typeface="Calibri" panose="020F0502020204030204"/>
              <a:ea typeface="Aptos" panose="020B0004020202020204" pitchFamily="34" charset="0"/>
              <a:cs typeface="Times New Roman" panose="02020603050405020304" pitchFamily="18" charset="0"/>
            </a:endParaRPr>
          </a:p>
          <a:p>
            <a:pPr>
              <a:spcAft>
                <a:spcPts val="400"/>
              </a:spcAft>
            </a:pPr>
            <a:endParaRPr lang="en-GB" sz="1100" kern="100" dirty="0">
              <a:effectLst/>
              <a:ea typeface="Aptos" panose="020B0004020202020204" pitchFamily="34" charset="0"/>
              <a:cs typeface="Times New Roman" panose="02020603050405020304" pitchFamily="18" charset="0"/>
            </a:endParaRPr>
          </a:p>
          <a:p>
            <a:endParaRPr lang="en-GB" dirty="0"/>
          </a:p>
        </p:txBody>
      </p:sp>
      <p:sp>
        <p:nvSpPr>
          <p:cNvPr id="10" name="TextBox 9">
            <a:extLst>
              <a:ext uri="{FF2B5EF4-FFF2-40B4-BE49-F238E27FC236}">
                <a16:creationId xmlns:a16="http://schemas.microsoft.com/office/drawing/2014/main" id="{9B48703E-4C37-80A9-A7EB-648DD32CFB1D}"/>
              </a:ext>
            </a:extLst>
          </p:cNvPr>
          <p:cNvSpPr txBox="1"/>
          <p:nvPr/>
        </p:nvSpPr>
        <p:spPr>
          <a:xfrm>
            <a:off x="8355014" y="414083"/>
            <a:ext cx="3405430" cy="5999719"/>
          </a:xfrm>
          <a:prstGeom prst="rect">
            <a:avLst/>
          </a:prstGeom>
          <a:noFill/>
        </p:spPr>
        <p:txBody>
          <a:bodyPr wrap="square" rtlCol="0">
            <a:spAutoFit/>
          </a:bodyPr>
          <a:lstStyle/>
          <a:p>
            <a:pPr>
              <a:spcAft>
                <a:spcPts val="600"/>
              </a:spcAft>
            </a:pPr>
            <a:r>
              <a:rPr lang="en-GB" sz="1100" kern="100" dirty="0">
                <a:effectLst/>
                <a:ea typeface="Aptos" panose="020B0004020202020204" pitchFamily="34" charset="0"/>
                <a:cs typeface="Times New Roman" panose="02020603050405020304" pitchFamily="18" charset="0"/>
              </a:rPr>
              <a:t>Service Level Agreement </a:t>
            </a:r>
            <a:r>
              <a:rPr lang="en-GB" sz="1100" b="1" kern="100" dirty="0">
                <a:effectLst/>
                <a:ea typeface="Aptos" panose="020B0004020202020204" pitchFamily="34" charset="0"/>
                <a:cs typeface="Times New Roman" panose="02020603050405020304" pitchFamily="18" charset="0"/>
              </a:rPr>
              <a:t>(SLA)</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Strategic Outline Case</a:t>
            </a:r>
            <a:r>
              <a:rPr lang="en-GB" sz="1100" b="1" kern="100" dirty="0">
                <a:effectLst/>
                <a:ea typeface="Aptos" panose="020B0004020202020204" pitchFamily="34" charset="0"/>
                <a:cs typeface="Times New Roman" panose="02020603050405020304" pitchFamily="18" charset="0"/>
              </a:rPr>
              <a:t> (SOC)</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See on Symptom </a:t>
            </a:r>
            <a:r>
              <a:rPr lang="en-GB" sz="1100" b="1" kern="100" dirty="0">
                <a:effectLst/>
                <a:ea typeface="Aptos" panose="020B0004020202020204" pitchFamily="34" charset="0"/>
                <a:cs typeface="Times New Roman" panose="02020603050405020304" pitchFamily="18" charset="0"/>
              </a:rPr>
              <a:t>(SOS)</a:t>
            </a:r>
            <a:endParaRPr lang="en-GB" sz="1100" kern="100" dirty="0">
              <a:effectLst/>
              <a:ea typeface="Aptos" panose="020B0004020202020204" pitchFamily="34" charset="0"/>
              <a:cs typeface="Times New Roman" panose="02020603050405020304" pitchFamily="18" charset="0"/>
            </a:endParaRPr>
          </a:p>
          <a:p>
            <a:pPr>
              <a:spcAft>
                <a:spcPts val="600"/>
              </a:spcAft>
            </a:pPr>
            <a:r>
              <a:rPr lang="en-GB" sz="1100" kern="100" dirty="0">
                <a:effectLst/>
                <a:ea typeface="Aptos" panose="020B0004020202020204" pitchFamily="34" charset="0"/>
                <a:cs typeface="Times New Roman" panose="02020603050405020304" pitchFamily="18" charset="0"/>
              </a:rPr>
              <a:t>Single Point of Access </a:t>
            </a:r>
            <a:r>
              <a:rPr lang="en-GB" sz="1100" b="1" kern="100" dirty="0">
                <a:effectLst/>
                <a:ea typeface="Aptos" panose="020B0004020202020204" pitchFamily="34" charset="0"/>
                <a:cs typeface="Times New Roman" panose="02020603050405020304" pitchFamily="18" charset="0"/>
              </a:rPr>
              <a:t>(SPOA)</a:t>
            </a:r>
            <a:endParaRPr lang="en-GB" sz="1100" dirty="0">
              <a:effectLst/>
              <a:ea typeface="Aptos" panose="020B0004020202020204" pitchFamily="34"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Stroke Sentinel National Audit </a:t>
            </a:r>
            <a:r>
              <a:rPr lang="en-GB" sz="1100" b="1" kern="100" dirty="0">
                <a:effectLst/>
                <a:ea typeface="Aptos" panose="020B0004020202020204" pitchFamily="34" charset="0"/>
                <a:cs typeface="Times New Roman" panose="02020603050405020304" pitchFamily="18" charset="0"/>
              </a:rPr>
              <a:t>(SSNAP)</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South West Wales Cancer Centre </a:t>
            </a:r>
            <a:r>
              <a:rPr lang="en-GB" sz="1100" b="1" kern="100" dirty="0">
                <a:effectLst/>
                <a:ea typeface="Aptos" panose="020B0004020202020204" pitchFamily="34" charset="0"/>
                <a:cs typeface="Times New Roman" panose="02020603050405020304" pitchFamily="18" charset="0"/>
              </a:rPr>
              <a:t>(SWWCC)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b="1" kern="100" dirty="0" err="1">
                <a:effectLst/>
                <a:ea typeface="Aptos" panose="020B0004020202020204" pitchFamily="34" charset="0"/>
                <a:cs typeface="Times New Roman" panose="02020603050405020304" pitchFamily="18" charset="0"/>
              </a:rPr>
              <a:t>StEPS</a:t>
            </a:r>
            <a:r>
              <a:rPr lang="en-GB" sz="1100" kern="100" dirty="0">
                <a:effectLst/>
                <a:ea typeface="Aptos" panose="020B0004020202020204" pitchFamily="34" charset="0"/>
                <a:cs typeface="Times New Roman" panose="02020603050405020304" pitchFamily="18" charset="0"/>
              </a:rPr>
              <a:t> slide 37</a:t>
            </a: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Targeted Intervention </a:t>
            </a:r>
            <a:r>
              <a:rPr lang="en-GB" sz="1100" b="1" kern="100" dirty="0">
                <a:effectLst/>
                <a:ea typeface="Aptos" panose="020B0004020202020204" pitchFamily="34" charset="0"/>
                <a:cs typeface="Times New Roman" panose="02020603050405020304" pitchFamily="18" charset="0"/>
              </a:rPr>
              <a:t>(TI)</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Theatre Operational Management System </a:t>
            </a:r>
            <a:r>
              <a:rPr lang="en-GB" sz="1100" b="1" kern="100" dirty="0">
                <a:effectLst/>
                <a:ea typeface="Aptos" panose="020B0004020202020204" pitchFamily="34" charset="0"/>
                <a:cs typeface="Times New Roman" panose="02020603050405020304" pitchFamily="18" charset="0"/>
              </a:rPr>
              <a:t>(TOMS)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Transforming Access to Medicines </a:t>
            </a:r>
            <a:r>
              <a:rPr lang="en-GB" sz="1100" b="1" kern="100" dirty="0">
                <a:effectLst/>
                <a:ea typeface="Aptos" panose="020B0004020202020204" pitchFamily="34" charset="0"/>
                <a:cs typeface="Times New Roman" panose="02020603050405020304" pitchFamily="18" charset="0"/>
              </a:rPr>
              <a:t>(TRAMS)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Urgent &amp; Emergency Care</a:t>
            </a:r>
            <a:r>
              <a:rPr lang="en-GB" sz="1100" b="1" kern="100" dirty="0">
                <a:effectLst/>
                <a:ea typeface="Aptos" panose="020B0004020202020204" pitchFamily="34" charset="0"/>
                <a:cs typeface="Times New Roman" panose="02020603050405020304" pitchFamily="18" charset="0"/>
              </a:rPr>
              <a:t> (UEC)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Value Based Healthcare </a:t>
            </a:r>
            <a:r>
              <a:rPr lang="en-GB" sz="1100" b="1" kern="100" dirty="0">
                <a:effectLst/>
                <a:ea typeface="Aptos" panose="020B0004020202020204" pitchFamily="34" charset="0"/>
                <a:cs typeface="Times New Roman" panose="02020603050405020304" pitchFamily="18" charset="0"/>
              </a:rPr>
              <a:t>(VBHC)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Virtual Wards </a:t>
            </a:r>
            <a:r>
              <a:rPr lang="en-GB" sz="1100" b="1" kern="100" dirty="0">
                <a:effectLst/>
                <a:ea typeface="Aptos" panose="020B0004020202020204" pitchFamily="34" charset="0"/>
                <a:cs typeface="Times New Roman" panose="02020603050405020304" pitchFamily="18" charset="0"/>
              </a:rPr>
              <a:t>(VWs)</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Welsh Assembly Government </a:t>
            </a:r>
            <a:r>
              <a:rPr lang="en-GB" sz="1100" b="1" kern="100" dirty="0">
                <a:effectLst/>
                <a:ea typeface="Aptos" panose="020B0004020202020204" pitchFamily="34" charset="0"/>
                <a:cs typeface="Times New Roman" panose="02020603050405020304" pitchFamily="18" charset="0"/>
              </a:rPr>
              <a:t>(WAG)</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Welsh Ambulance NHS Trust </a:t>
            </a:r>
            <a:r>
              <a:rPr lang="en-GB" sz="1100" b="1" kern="100" dirty="0">
                <a:effectLst/>
                <a:ea typeface="Aptos" panose="020B0004020202020204" pitchFamily="34" charset="0"/>
                <a:cs typeface="Times New Roman" panose="02020603050405020304" pitchFamily="18" charset="0"/>
              </a:rPr>
              <a:t>(WAST)</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Widening Access to Careers in Healthcare</a:t>
            </a:r>
            <a:r>
              <a:rPr lang="en-GB" sz="1100" b="1" kern="100" dirty="0">
                <a:effectLst/>
                <a:ea typeface="Aptos" panose="020B0004020202020204" pitchFamily="34" charset="0"/>
                <a:cs typeface="Times New Roman" panose="02020603050405020304" pitchFamily="18" charset="0"/>
              </a:rPr>
              <a:t> (WATCH)</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Welsh Clinical Communications Gateway </a:t>
            </a:r>
            <a:r>
              <a:rPr lang="en-GB" sz="1100" b="1" kern="100" dirty="0">
                <a:effectLst/>
                <a:ea typeface="Aptos" panose="020B0004020202020204" pitchFamily="34" charset="0"/>
                <a:cs typeface="Times New Roman" panose="02020603050405020304" pitchFamily="18" charset="0"/>
              </a:rPr>
              <a:t>(WCCG)</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Welsh Clinical Portal </a:t>
            </a:r>
            <a:r>
              <a:rPr lang="en-GB" sz="1100" b="1" kern="100" dirty="0">
                <a:effectLst/>
                <a:ea typeface="Aptos" panose="020B0004020202020204" pitchFamily="34" charset="0"/>
                <a:cs typeface="Times New Roman" panose="02020603050405020304" pitchFamily="18" charset="0"/>
              </a:rPr>
              <a:t>(WCP)</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Welsh Government </a:t>
            </a:r>
            <a:r>
              <a:rPr lang="en-GB" sz="1100" b="1" kern="100" dirty="0">
                <a:effectLst/>
                <a:ea typeface="Aptos" panose="020B0004020202020204" pitchFamily="34" charset="0"/>
                <a:cs typeface="Times New Roman" panose="02020603050405020304" pitchFamily="18" charset="0"/>
              </a:rPr>
              <a:t>(WG)</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West Glamorgan Regional Partnerships Board </a:t>
            </a:r>
            <a:r>
              <a:rPr lang="en-GB" sz="1100" b="1" kern="100" dirty="0">
                <a:effectLst/>
                <a:ea typeface="Aptos" panose="020B0004020202020204" pitchFamily="34" charset="0"/>
                <a:cs typeface="Times New Roman" panose="02020603050405020304" pitchFamily="18" charset="0"/>
              </a:rPr>
              <a:t>(WGRPB)</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Welsh Health Specialised Services Committee </a:t>
            </a:r>
            <a:r>
              <a:rPr lang="en-GB" sz="1100" b="1" kern="100" dirty="0">
                <a:effectLst/>
                <a:ea typeface="Aptos" panose="020B0004020202020204" pitchFamily="34" charset="0"/>
                <a:cs typeface="Times New Roman" panose="02020603050405020304" pitchFamily="18" charset="0"/>
              </a:rPr>
              <a:t>(WHSCC)</a:t>
            </a:r>
            <a:endParaRPr lang="en-GB" sz="1100" kern="100" dirty="0">
              <a:effectLst/>
              <a:ea typeface="Aptos" panose="020B0004020202020204" pitchFamily="34" charset="0"/>
              <a:cs typeface="Times New Roman" panose="02020603050405020304" pitchFamily="18" charset="0"/>
            </a:endParaRPr>
          </a:p>
          <a:p>
            <a:pPr>
              <a:lnSpc>
                <a:spcPct val="107000"/>
              </a:lnSpc>
              <a:spcAft>
                <a:spcPts val="600"/>
              </a:spcAft>
            </a:pPr>
            <a:r>
              <a:rPr lang="en-GB" sz="1100" kern="100" dirty="0">
                <a:effectLst/>
                <a:ea typeface="Aptos" panose="020B0004020202020204" pitchFamily="34" charset="0"/>
                <a:cs typeface="Times New Roman" panose="02020603050405020304" pitchFamily="18" charset="0"/>
              </a:rPr>
              <a:t>Welsh Patient Administration System </a:t>
            </a:r>
            <a:r>
              <a:rPr lang="en-GB" sz="1100" b="1" kern="100" dirty="0">
                <a:effectLst/>
                <a:ea typeface="Aptos" panose="020B0004020202020204" pitchFamily="34" charset="0"/>
                <a:cs typeface="Times New Roman" panose="02020603050405020304" pitchFamily="18" charset="0"/>
              </a:rPr>
              <a:t>(WPAS)</a:t>
            </a:r>
            <a:endParaRPr lang="en-GB" sz="1100" kern="100" dirty="0">
              <a:effectLst/>
              <a:ea typeface="Aptos" panose="020B000402020202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664924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Straight Arrow Connector 22"/>
          <p:cNvCxnSpPr/>
          <p:nvPr/>
        </p:nvCxnSpPr>
        <p:spPr>
          <a:xfrm flipH="1">
            <a:off x="6525708" y="2555371"/>
            <a:ext cx="2269133" cy="3888095"/>
          </a:xfrm>
          <a:prstGeom prst="straightConnector1">
            <a:avLst/>
          </a:prstGeom>
          <a:ln w="57150">
            <a:solidFill>
              <a:srgbClr val="A6A6A6">
                <a:alpha val="63922"/>
              </a:srgbClr>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395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Planning Approach</a:t>
            </a:r>
            <a:endParaRPr kumimoji="0" lang="en-GB" sz="18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5" name="Rectangle 4">
            <a:extLst>
              <a:ext uri="{FF2B5EF4-FFF2-40B4-BE49-F238E27FC236}">
                <a16:creationId xmlns:a16="http://schemas.microsoft.com/office/drawing/2014/main" id="{06CE3FC2-BAFA-57A3-19F0-002609637003}"/>
              </a:ext>
            </a:extLst>
          </p:cNvPr>
          <p:cNvSpPr/>
          <p:nvPr/>
        </p:nvSpPr>
        <p:spPr>
          <a:xfrm>
            <a:off x="183023" y="604780"/>
            <a:ext cx="11662072" cy="646331"/>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Our Annual Plan 2024/25 is agile and dynamic in order to adapt to a changing environment, focusing on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transformational change (delivering increased efficiency, effectiveness and sustainability) and delivering service change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enacted through workforce and pathway redesign, driven by evidence to ensure outcomes and value are paramount.  The Annual Plan 24/25 was developed in a fully engaged and strengthened process built on the following assumptions:</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Rounded Rectangle 65">
            <a:extLst>
              <a:ext uri="{FF2B5EF4-FFF2-40B4-BE49-F238E27FC236}">
                <a16:creationId xmlns:a16="http://schemas.microsoft.com/office/drawing/2014/main" id="{799A93B6-41F0-2F44-DC67-0E40E0489695}"/>
              </a:ext>
            </a:extLst>
          </p:cNvPr>
          <p:cNvSpPr/>
          <p:nvPr/>
        </p:nvSpPr>
        <p:spPr>
          <a:xfrm>
            <a:off x="264964" y="1303351"/>
            <a:ext cx="11619669" cy="672251"/>
          </a:xfrm>
          <a:prstGeom prst="roundRect">
            <a:avLst>
              <a:gd name="adj" fmla="val 458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F5C10839-D32C-0432-02B3-BD01FED24CEE}"/>
              </a:ext>
            </a:extLst>
          </p:cNvPr>
          <p:cNvSpPr txBox="1"/>
          <p:nvPr/>
        </p:nvSpPr>
        <p:spPr>
          <a:xfrm>
            <a:off x="6816594" y="1292147"/>
            <a:ext cx="4953717" cy="64633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Seek</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cross system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and</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transformative change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Deliver the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safest care possible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as a quality led organisation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Consider the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distribution of our resources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and getting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best outcomes.</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7730F85C-E549-F353-3AB3-B2E978E43823}"/>
              </a:ext>
            </a:extLst>
          </p:cNvPr>
          <p:cNvSpPr txBox="1"/>
          <p:nvPr/>
        </p:nvSpPr>
        <p:spPr>
          <a:xfrm>
            <a:off x="183023" y="1329271"/>
            <a:ext cx="6573610" cy="64633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Continued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whole system focus</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with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clear accountability and ownership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Build on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existing planning processes and successes</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Focus on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efficiency, effectiveness and sustainability</a:t>
            </a:r>
          </a:p>
        </p:txBody>
      </p:sp>
      <p:sp>
        <p:nvSpPr>
          <p:cNvPr id="9" name="TextBox 8">
            <a:extLst>
              <a:ext uri="{FF2B5EF4-FFF2-40B4-BE49-F238E27FC236}">
                <a16:creationId xmlns:a16="http://schemas.microsoft.com/office/drawing/2014/main" id="{9E8F544B-469B-2842-CC02-8BDC3842806B}"/>
              </a:ext>
            </a:extLst>
          </p:cNvPr>
          <p:cNvSpPr txBox="1"/>
          <p:nvPr/>
        </p:nvSpPr>
        <p:spPr>
          <a:xfrm>
            <a:off x="183023" y="1982393"/>
            <a:ext cx="5890284"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The framework for our organisational priorities illustrated below ensures that our plan sets out to deliver in the right areas to enable us to become a high-quality organisation whilst delivering against the national policy priorities.</a:t>
            </a:r>
          </a:p>
        </p:txBody>
      </p:sp>
      <p:sp>
        <p:nvSpPr>
          <p:cNvPr id="10" name="Rectangle 9">
            <a:extLst>
              <a:ext uri="{FF2B5EF4-FFF2-40B4-BE49-F238E27FC236}">
                <a16:creationId xmlns:a16="http://schemas.microsoft.com/office/drawing/2014/main" id="{AE58EB48-41DF-7394-99FB-CB1F1681068A}"/>
              </a:ext>
            </a:extLst>
          </p:cNvPr>
          <p:cNvSpPr/>
          <p:nvPr/>
        </p:nvSpPr>
        <p:spPr>
          <a:xfrm>
            <a:off x="6816593" y="1997464"/>
            <a:ext cx="5068039"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Planning in SBUHB is structured under a strategic framework that aligns the strategic, tactical and operational needs of the organisation. </a:t>
            </a:r>
          </a:p>
        </p:txBody>
      </p:sp>
      <p:sp>
        <p:nvSpPr>
          <p:cNvPr id="11" name="Rectangle 10">
            <a:extLst>
              <a:ext uri="{FF2B5EF4-FFF2-40B4-BE49-F238E27FC236}">
                <a16:creationId xmlns:a16="http://schemas.microsoft.com/office/drawing/2014/main" id="{F5320CC8-E4D2-8A57-40CF-556388CDAE1C}"/>
              </a:ext>
            </a:extLst>
          </p:cNvPr>
          <p:cNvSpPr/>
          <p:nvPr/>
        </p:nvSpPr>
        <p:spPr>
          <a:xfrm>
            <a:off x="95250" y="2635515"/>
            <a:ext cx="6105765" cy="261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Becoming a High-Quality Organisation</a:t>
            </a:r>
          </a:p>
        </p:txBody>
      </p:sp>
      <p:grpSp>
        <p:nvGrpSpPr>
          <p:cNvPr id="12" name="Group 11">
            <a:extLst>
              <a:ext uri="{FF2B5EF4-FFF2-40B4-BE49-F238E27FC236}">
                <a16:creationId xmlns:a16="http://schemas.microsoft.com/office/drawing/2014/main" id="{950ACB45-C321-A524-3B4B-A440C3CE1BD6}"/>
              </a:ext>
            </a:extLst>
          </p:cNvPr>
          <p:cNvGrpSpPr/>
          <p:nvPr/>
        </p:nvGrpSpPr>
        <p:grpSpPr>
          <a:xfrm>
            <a:off x="300966" y="3422976"/>
            <a:ext cx="5798476" cy="616245"/>
            <a:chOff x="300446" y="2325190"/>
            <a:chExt cx="4942393" cy="468000"/>
          </a:xfrm>
        </p:grpSpPr>
        <p:sp>
          <p:nvSpPr>
            <p:cNvPr id="13" name="Rounded Rectangle 56">
              <a:extLst>
                <a:ext uri="{FF2B5EF4-FFF2-40B4-BE49-F238E27FC236}">
                  <a16:creationId xmlns:a16="http://schemas.microsoft.com/office/drawing/2014/main" id="{261105B5-662F-4F94-4D46-0424699015C8}"/>
                </a:ext>
              </a:extLst>
            </p:cNvPr>
            <p:cNvSpPr/>
            <p:nvPr/>
          </p:nvSpPr>
          <p:spPr>
            <a:xfrm>
              <a:off x="300446" y="2325190"/>
              <a:ext cx="1152000" cy="468000"/>
            </a:xfrm>
            <a:prstGeom prst="roundRect">
              <a:avLst>
                <a:gd name="adj" fmla="val 41667"/>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Ministerial Priorities</a:t>
              </a:r>
            </a:p>
          </p:txBody>
        </p:sp>
        <p:sp>
          <p:nvSpPr>
            <p:cNvPr id="14" name="Rounded Rectangle 57">
              <a:extLst>
                <a:ext uri="{FF2B5EF4-FFF2-40B4-BE49-F238E27FC236}">
                  <a16:creationId xmlns:a16="http://schemas.microsoft.com/office/drawing/2014/main" id="{724C641B-56A6-4096-6ADD-378BC93BFAA2}"/>
                </a:ext>
              </a:extLst>
            </p:cNvPr>
            <p:cNvSpPr/>
            <p:nvPr/>
          </p:nvSpPr>
          <p:spPr>
            <a:xfrm>
              <a:off x="1559556" y="2325190"/>
              <a:ext cx="1152000" cy="468000"/>
            </a:xfrm>
            <a:prstGeom prst="roundRect">
              <a:avLst>
                <a:gd name="adj" fmla="val 41667"/>
              </a:avLst>
            </a:prstGeom>
            <a:solidFill>
              <a:srgbClr val="A251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Quality, Safety &amp; Experience</a:t>
              </a:r>
            </a:p>
          </p:txBody>
        </p:sp>
        <p:sp>
          <p:nvSpPr>
            <p:cNvPr id="15" name="Rounded Rectangle 58">
              <a:extLst>
                <a:ext uri="{FF2B5EF4-FFF2-40B4-BE49-F238E27FC236}">
                  <a16:creationId xmlns:a16="http://schemas.microsoft.com/office/drawing/2014/main" id="{628D88C9-9EFC-D583-B24D-4207E87ECB9E}"/>
                </a:ext>
              </a:extLst>
            </p:cNvPr>
            <p:cNvSpPr/>
            <p:nvPr/>
          </p:nvSpPr>
          <p:spPr>
            <a:xfrm>
              <a:off x="2844789" y="2325190"/>
              <a:ext cx="1152000" cy="468000"/>
            </a:xfrm>
            <a:prstGeom prst="roundRect">
              <a:avLst>
                <a:gd name="adj" fmla="val 41667"/>
              </a:avLst>
            </a:prstGeom>
            <a:solidFill>
              <a:srgbClr val="00BC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Population Health</a:t>
              </a:r>
            </a:p>
          </p:txBody>
        </p:sp>
        <p:sp>
          <p:nvSpPr>
            <p:cNvPr id="16" name="Rounded Rectangle 59">
              <a:extLst>
                <a:ext uri="{FF2B5EF4-FFF2-40B4-BE49-F238E27FC236}">
                  <a16:creationId xmlns:a16="http://schemas.microsoft.com/office/drawing/2014/main" id="{86E1DBDD-98BD-E39C-48EF-66DB9E877291}"/>
                </a:ext>
              </a:extLst>
            </p:cNvPr>
            <p:cNvSpPr/>
            <p:nvPr/>
          </p:nvSpPr>
          <p:spPr>
            <a:xfrm>
              <a:off x="4090839" y="2325190"/>
              <a:ext cx="1152000" cy="468000"/>
            </a:xfrm>
            <a:prstGeom prst="roundRect">
              <a:avLst>
                <a:gd name="adj" fmla="val 41667"/>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Risks, Issues &amp; HB Priorities</a:t>
              </a:r>
            </a:p>
          </p:txBody>
        </p:sp>
      </p:grpSp>
      <p:cxnSp>
        <p:nvCxnSpPr>
          <p:cNvPr id="17" name="Straight Arrow Connector 16">
            <a:extLst>
              <a:ext uri="{FF2B5EF4-FFF2-40B4-BE49-F238E27FC236}">
                <a16:creationId xmlns:a16="http://schemas.microsoft.com/office/drawing/2014/main" id="{E3B929B3-2BFB-2BA2-6206-E92E2D61281D}"/>
              </a:ext>
            </a:extLst>
          </p:cNvPr>
          <p:cNvCxnSpPr>
            <a:stCxn id="13" idx="0"/>
            <a:endCxn id="11" idx="2"/>
          </p:cNvCxnSpPr>
          <p:nvPr/>
        </p:nvCxnSpPr>
        <p:spPr>
          <a:xfrm flipV="1">
            <a:off x="976737" y="2897125"/>
            <a:ext cx="2171396" cy="525851"/>
          </a:xfrm>
          <a:prstGeom prst="straightConnector1">
            <a:avLst/>
          </a:prstGeom>
          <a:ln w="28575">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CE44218-2794-1C38-B667-CEF6284D20CB}"/>
              </a:ext>
            </a:extLst>
          </p:cNvPr>
          <p:cNvCxnSpPr>
            <a:stCxn id="14" idx="0"/>
            <a:endCxn id="11" idx="2"/>
          </p:cNvCxnSpPr>
          <p:nvPr/>
        </p:nvCxnSpPr>
        <p:spPr>
          <a:xfrm flipV="1">
            <a:off x="2453940" y="2897125"/>
            <a:ext cx="694193" cy="525851"/>
          </a:xfrm>
          <a:prstGeom prst="straightConnector1">
            <a:avLst/>
          </a:prstGeom>
          <a:ln w="28575">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F8A6B2B-CE2A-7898-B2DE-F29AAEE02022}"/>
              </a:ext>
            </a:extLst>
          </p:cNvPr>
          <p:cNvCxnSpPr>
            <a:stCxn id="15" idx="0"/>
            <a:endCxn id="11" idx="2"/>
          </p:cNvCxnSpPr>
          <p:nvPr/>
        </p:nvCxnSpPr>
        <p:spPr>
          <a:xfrm flipH="1" flipV="1">
            <a:off x="3148133" y="2897125"/>
            <a:ext cx="813658" cy="525851"/>
          </a:xfrm>
          <a:prstGeom prst="straightConnector1">
            <a:avLst/>
          </a:prstGeom>
          <a:ln w="28575">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15C7EB7-2AFF-E7F1-C9FE-6E0AE6D994DC}"/>
              </a:ext>
            </a:extLst>
          </p:cNvPr>
          <p:cNvCxnSpPr>
            <a:stCxn id="16" idx="0"/>
            <a:endCxn id="11" idx="2"/>
          </p:cNvCxnSpPr>
          <p:nvPr/>
        </p:nvCxnSpPr>
        <p:spPr>
          <a:xfrm flipH="1" flipV="1">
            <a:off x="3148133" y="2897125"/>
            <a:ext cx="2275539" cy="525851"/>
          </a:xfrm>
          <a:prstGeom prst="straightConnector1">
            <a:avLst/>
          </a:prstGeom>
          <a:ln w="28575">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aphicFrame>
        <p:nvGraphicFramePr>
          <p:cNvPr id="27" name="Diagram 26">
            <a:extLst>
              <a:ext uri="{FF2B5EF4-FFF2-40B4-BE49-F238E27FC236}">
                <a16:creationId xmlns:a16="http://schemas.microsoft.com/office/drawing/2014/main" id="{62267A35-923A-921F-8252-92BC8DA05B48}"/>
              </a:ext>
            </a:extLst>
          </p:cNvPr>
          <p:cNvGraphicFramePr/>
          <p:nvPr/>
        </p:nvGraphicFramePr>
        <p:xfrm>
          <a:off x="6987252" y="2459129"/>
          <a:ext cx="4772606" cy="41497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TextBox 27">
            <a:extLst>
              <a:ext uri="{FF2B5EF4-FFF2-40B4-BE49-F238E27FC236}">
                <a16:creationId xmlns:a16="http://schemas.microsoft.com/office/drawing/2014/main" id="{5F024E09-D267-F6F0-FBC5-875AD796788B}"/>
              </a:ext>
            </a:extLst>
          </p:cNvPr>
          <p:cNvSpPr txBox="1"/>
          <p:nvPr/>
        </p:nvSpPr>
        <p:spPr>
          <a:xfrm>
            <a:off x="8799928" y="2772371"/>
            <a:ext cx="1147253" cy="415498"/>
          </a:xfrm>
          <a:prstGeom prst="rect">
            <a:avLst/>
          </a:prstGeom>
          <a:solidFill>
            <a:schemeClr val="bg1"/>
          </a:solidFill>
          <a:effectLst>
            <a:softEdge rad="63500"/>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Calibri" panose="020F0502020204030204"/>
                <a:ea typeface="+mn-ea"/>
                <a:cs typeface="+mn-cs"/>
              </a:rPr>
              <a:t>Organisational Vision</a:t>
            </a:r>
          </a:p>
        </p:txBody>
      </p:sp>
      <p:sp>
        <p:nvSpPr>
          <p:cNvPr id="29" name="TextBox 28">
            <a:extLst>
              <a:ext uri="{FF2B5EF4-FFF2-40B4-BE49-F238E27FC236}">
                <a16:creationId xmlns:a16="http://schemas.microsoft.com/office/drawing/2014/main" id="{04FE81FD-D330-1B75-DC06-45EB5DA52BF1}"/>
              </a:ext>
            </a:extLst>
          </p:cNvPr>
          <p:cNvSpPr txBox="1"/>
          <p:nvPr/>
        </p:nvSpPr>
        <p:spPr>
          <a:xfrm>
            <a:off x="8737985" y="3538230"/>
            <a:ext cx="1271135" cy="415498"/>
          </a:xfrm>
          <a:prstGeom prst="rect">
            <a:avLst/>
          </a:prstGeom>
          <a:solidFill>
            <a:schemeClr val="bg1"/>
          </a:solidFill>
          <a:effectLst>
            <a:softEdge rad="63500"/>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Calibri" panose="020F0502020204030204"/>
                <a:ea typeface="+mn-ea"/>
                <a:cs typeface="+mn-cs"/>
              </a:rPr>
              <a:t>Strategic Objectives</a:t>
            </a:r>
          </a:p>
        </p:txBody>
      </p:sp>
      <p:sp>
        <p:nvSpPr>
          <p:cNvPr id="30" name="TextBox 29">
            <a:extLst>
              <a:ext uri="{FF2B5EF4-FFF2-40B4-BE49-F238E27FC236}">
                <a16:creationId xmlns:a16="http://schemas.microsoft.com/office/drawing/2014/main" id="{2F3F20F7-3B31-F550-682A-8937C2E5C46D}"/>
              </a:ext>
            </a:extLst>
          </p:cNvPr>
          <p:cNvSpPr txBox="1"/>
          <p:nvPr/>
        </p:nvSpPr>
        <p:spPr>
          <a:xfrm>
            <a:off x="8490269" y="4446154"/>
            <a:ext cx="1766569" cy="253916"/>
          </a:xfrm>
          <a:prstGeom prst="rect">
            <a:avLst/>
          </a:prstGeom>
          <a:solidFill>
            <a:schemeClr val="bg1"/>
          </a:solidFill>
          <a:effectLst>
            <a:softEdge rad="63500"/>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Calibri" panose="020F0502020204030204"/>
                <a:ea typeface="+mn-ea"/>
                <a:cs typeface="+mn-cs"/>
              </a:rPr>
              <a:t>System Visions</a:t>
            </a:r>
          </a:p>
        </p:txBody>
      </p:sp>
      <p:sp>
        <p:nvSpPr>
          <p:cNvPr id="31" name="TextBox 30">
            <a:extLst>
              <a:ext uri="{FF2B5EF4-FFF2-40B4-BE49-F238E27FC236}">
                <a16:creationId xmlns:a16="http://schemas.microsoft.com/office/drawing/2014/main" id="{5C0DB34C-4992-DC7B-083A-1FC2F223F614}"/>
              </a:ext>
            </a:extLst>
          </p:cNvPr>
          <p:cNvSpPr txBox="1"/>
          <p:nvPr/>
        </p:nvSpPr>
        <p:spPr>
          <a:xfrm>
            <a:off x="8218477" y="6006192"/>
            <a:ext cx="2611448" cy="253916"/>
          </a:xfrm>
          <a:prstGeom prst="rect">
            <a:avLst/>
          </a:prstGeom>
          <a:solidFill>
            <a:schemeClr val="bg1"/>
          </a:solidFill>
          <a:effectLst>
            <a:softEdge rad="63500"/>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Calibri" panose="020F0502020204030204"/>
                <a:ea typeface="+mn-ea"/>
                <a:cs typeface="+mn-cs"/>
              </a:rPr>
              <a:t>Operational Actions Plans - Delivery</a:t>
            </a:r>
          </a:p>
        </p:txBody>
      </p:sp>
      <p:grpSp>
        <p:nvGrpSpPr>
          <p:cNvPr id="34" name="Group 33"/>
          <p:cNvGrpSpPr/>
          <p:nvPr/>
        </p:nvGrpSpPr>
        <p:grpSpPr>
          <a:xfrm>
            <a:off x="275191" y="4124861"/>
            <a:ext cx="5826539" cy="2008289"/>
            <a:chOff x="448490" y="4120285"/>
            <a:chExt cx="11286310" cy="2008289"/>
          </a:xfrm>
        </p:grpSpPr>
        <p:sp>
          <p:nvSpPr>
            <p:cNvPr id="35" name="Rounded Rectangle 34"/>
            <p:cNvSpPr/>
            <p:nvPr/>
          </p:nvSpPr>
          <p:spPr>
            <a:xfrm>
              <a:off x="452846" y="4120285"/>
              <a:ext cx="11281954" cy="412526"/>
            </a:xfrm>
            <a:prstGeom prst="roundRect">
              <a:avLst>
                <a:gd name="adj" fmla="val 31250"/>
              </a:avLst>
            </a:prstGeom>
            <a:solidFill>
              <a:srgbClr val="16A59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Value, Efficiency and Productivity</a:t>
              </a:r>
            </a:p>
          </p:txBody>
        </p:sp>
        <p:sp>
          <p:nvSpPr>
            <p:cNvPr id="36" name="Rounded Rectangle 35"/>
            <p:cNvSpPr/>
            <p:nvPr/>
          </p:nvSpPr>
          <p:spPr>
            <a:xfrm>
              <a:off x="448492" y="5168056"/>
              <a:ext cx="11286306" cy="412526"/>
            </a:xfrm>
            <a:prstGeom prst="roundRect">
              <a:avLst>
                <a:gd name="adj" fmla="val 31250"/>
              </a:avLst>
            </a:prstGeom>
            <a:solidFill>
              <a:srgbClr val="E164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People</a:t>
              </a:r>
            </a:p>
          </p:txBody>
        </p:sp>
        <p:sp>
          <p:nvSpPr>
            <p:cNvPr id="37" name="Rounded Rectangle 36"/>
            <p:cNvSpPr/>
            <p:nvPr/>
          </p:nvSpPr>
          <p:spPr>
            <a:xfrm>
              <a:off x="448490" y="5716048"/>
              <a:ext cx="11286308" cy="412526"/>
            </a:xfrm>
            <a:prstGeom prst="roundRect">
              <a:avLst>
                <a:gd name="adj" fmla="val 31250"/>
              </a:avLst>
            </a:prstGeom>
            <a:solidFill>
              <a:srgbClr val="D023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Procurement and Sustainability</a:t>
              </a:r>
            </a:p>
          </p:txBody>
        </p:sp>
        <p:sp>
          <p:nvSpPr>
            <p:cNvPr id="38" name="Rounded Rectangle 37"/>
            <p:cNvSpPr/>
            <p:nvPr/>
          </p:nvSpPr>
          <p:spPr>
            <a:xfrm>
              <a:off x="448492" y="4620064"/>
              <a:ext cx="11286306" cy="412526"/>
            </a:xfrm>
            <a:prstGeom prst="roundRect">
              <a:avLst>
                <a:gd name="adj" fmla="val 31250"/>
              </a:avLst>
            </a:prstGeom>
            <a:solidFill>
              <a:srgbClr val="F4AF2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Transformation and Reconfiguration (Delivering CSP)</a:t>
              </a:r>
            </a:p>
          </p:txBody>
        </p:sp>
      </p:grpSp>
      <p:grpSp>
        <p:nvGrpSpPr>
          <p:cNvPr id="39" name="Group 38"/>
          <p:cNvGrpSpPr/>
          <p:nvPr/>
        </p:nvGrpSpPr>
        <p:grpSpPr>
          <a:xfrm>
            <a:off x="371168" y="4157306"/>
            <a:ext cx="320515" cy="320515"/>
            <a:chOff x="565265" y="4035215"/>
            <a:chExt cx="449383" cy="449383"/>
          </a:xfrm>
        </p:grpSpPr>
        <p:sp>
          <p:nvSpPr>
            <p:cNvPr id="40" name="Oval 39"/>
            <p:cNvSpPr/>
            <p:nvPr/>
          </p:nvSpPr>
          <p:spPr>
            <a:xfrm>
              <a:off x="565265" y="4035215"/>
              <a:ext cx="449383" cy="449383"/>
            </a:xfrm>
            <a:prstGeom prst="ellipse">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1" name="Picture 40"/>
            <p:cNvPicPr>
              <a:picLocks noChangeAspect="1"/>
            </p:cNvPicPr>
            <p:nvPr/>
          </p:nvPicPr>
          <p:blipFill>
            <a:blip r:embed="rId7">
              <a:duotone>
                <a:prstClr val="black"/>
                <a:srgbClr val="16A59B">
                  <a:tint val="45000"/>
                  <a:satMod val="400000"/>
                </a:srgbClr>
              </a:duotone>
              <a:lum bright="20000" contrast="20000"/>
            </a:blip>
            <a:stretch>
              <a:fillRect/>
            </a:stretch>
          </p:blipFill>
          <p:spPr>
            <a:xfrm>
              <a:off x="650756" y="4098335"/>
              <a:ext cx="311651" cy="360000"/>
            </a:xfrm>
            <a:prstGeom prst="rect">
              <a:avLst/>
            </a:prstGeom>
          </p:spPr>
        </p:pic>
      </p:grpSp>
      <p:grpSp>
        <p:nvGrpSpPr>
          <p:cNvPr id="42" name="Group 41"/>
          <p:cNvGrpSpPr/>
          <p:nvPr/>
        </p:nvGrpSpPr>
        <p:grpSpPr>
          <a:xfrm>
            <a:off x="371168" y="5218743"/>
            <a:ext cx="320515" cy="320515"/>
            <a:chOff x="598514" y="5204064"/>
            <a:chExt cx="320515" cy="320515"/>
          </a:xfrm>
        </p:grpSpPr>
        <p:sp>
          <p:nvSpPr>
            <p:cNvPr id="43" name="Oval 42"/>
            <p:cNvSpPr/>
            <p:nvPr/>
          </p:nvSpPr>
          <p:spPr>
            <a:xfrm>
              <a:off x="598514" y="5204064"/>
              <a:ext cx="320515" cy="320515"/>
            </a:xfrm>
            <a:prstGeom prst="ellipse">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4" name="Picture 43"/>
            <p:cNvPicPr>
              <a:picLocks noChangeAspect="1"/>
            </p:cNvPicPr>
            <p:nvPr/>
          </p:nvPicPr>
          <p:blipFill>
            <a:blip r:embed="rId8" cstate="print">
              <a:duotone>
                <a:prstClr val="black"/>
                <a:srgbClr val="E1642F">
                  <a:tint val="45000"/>
                  <a:satMod val="400000"/>
                </a:srgbClr>
              </a:duotone>
              <a:extLst>
                <a:ext uri="{28A0092B-C50C-407E-A947-70E740481C1C}">
                  <a14:useLocalDpi xmlns:a14="http://schemas.microsoft.com/office/drawing/2010/main" val="0"/>
                </a:ext>
              </a:extLst>
            </a:blip>
            <a:stretch>
              <a:fillRect/>
            </a:stretch>
          </p:blipFill>
          <p:spPr>
            <a:xfrm>
              <a:off x="644083" y="5260768"/>
              <a:ext cx="246001" cy="246001"/>
            </a:xfrm>
            <a:prstGeom prst="rect">
              <a:avLst/>
            </a:prstGeom>
          </p:spPr>
        </p:pic>
      </p:grpSp>
      <p:grpSp>
        <p:nvGrpSpPr>
          <p:cNvPr id="45" name="Group 44"/>
          <p:cNvGrpSpPr/>
          <p:nvPr/>
        </p:nvGrpSpPr>
        <p:grpSpPr>
          <a:xfrm>
            <a:off x="357520" y="4674669"/>
            <a:ext cx="320515" cy="320515"/>
            <a:chOff x="598515" y="4666069"/>
            <a:chExt cx="320515" cy="320515"/>
          </a:xfrm>
        </p:grpSpPr>
        <p:sp>
          <p:nvSpPr>
            <p:cNvPr id="46" name="Oval 45"/>
            <p:cNvSpPr/>
            <p:nvPr/>
          </p:nvSpPr>
          <p:spPr>
            <a:xfrm>
              <a:off x="598515" y="4666069"/>
              <a:ext cx="320515" cy="320515"/>
            </a:xfrm>
            <a:prstGeom prst="ellipse">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7" name="Picture 46"/>
            <p:cNvPicPr>
              <a:picLocks noChangeAspect="1"/>
            </p:cNvPicPr>
            <p:nvPr/>
          </p:nvPicPr>
          <p:blipFill>
            <a:blip r:embed="rId9">
              <a:duotone>
                <a:prstClr val="black"/>
                <a:srgbClr val="F4AF2D">
                  <a:tint val="45000"/>
                  <a:satMod val="400000"/>
                </a:srgbClr>
              </a:duotone>
              <a:extLst>
                <a:ext uri="{28A0092B-C50C-407E-A947-70E740481C1C}">
                  <a14:useLocalDpi xmlns:a14="http://schemas.microsoft.com/office/drawing/2010/main" val="0"/>
                </a:ext>
              </a:extLst>
            </a:blip>
            <a:stretch>
              <a:fillRect/>
            </a:stretch>
          </p:blipFill>
          <p:spPr>
            <a:xfrm>
              <a:off x="627924" y="4691470"/>
              <a:ext cx="270781" cy="270781"/>
            </a:xfrm>
            <a:prstGeom prst="rect">
              <a:avLst/>
            </a:prstGeom>
          </p:spPr>
        </p:pic>
      </p:grpSp>
      <p:grpSp>
        <p:nvGrpSpPr>
          <p:cNvPr id="48" name="Group 47"/>
          <p:cNvGrpSpPr/>
          <p:nvPr/>
        </p:nvGrpSpPr>
        <p:grpSpPr>
          <a:xfrm>
            <a:off x="371168" y="5762231"/>
            <a:ext cx="320515" cy="320515"/>
            <a:chOff x="598513" y="5754362"/>
            <a:chExt cx="320515" cy="320515"/>
          </a:xfrm>
        </p:grpSpPr>
        <p:sp>
          <p:nvSpPr>
            <p:cNvPr id="49" name="Oval 48"/>
            <p:cNvSpPr/>
            <p:nvPr/>
          </p:nvSpPr>
          <p:spPr>
            <a:xfrm>
              <a:off x="598513" y="5754362"/>
              <a:ext cx="320515" cy="320515"/>
            </a:xfrm>
            <a:prstGeom prst="ellipse">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0" name="Picture 49"/>
            <p:cNvPicPr>
              <a:picLocks noChangeAspect="1"/>
            </p:cNvPicPr>
            <p:nvPr/>
          </p:nvPicPr>
          <p:blipFill>
            <a:blip r:embed="rId10">
              <a:duotone>
                <a:prstClr val="black"/>
                <a:srgbClr val="D02329">
                  <a:tint val="45000"/>
                  <a:satMod val="400000"/>
                </a:srgbClr>
              </a:duotone>
              <a:extLst>
                <a:ext uri="{28A0092B-C50C-407E-A947-70E740481C1C}">
                  <a14:useLocalDpi xmlns:a14="http://schemas.microsoft.com/office/drawing/2010/main" val="0"/>
                </a:ext>
              </a:extLst>
            </a:blip>
            <a:stretch>
              <a:fillRect/>
            </a:stretch>
          </p:blipFill>
          <p:spPr>
            <a:xfrm>
              <a:off x="643647" y="5808646"/>
              <a:ext cx="238124" cy="238124"/>
            </a:xfrm>
            <a:prstGeom prst="rect">
              <a:avLst/>
            </a:prstGeom>
          </p:spPr>
        </p:pic>
      </p:grpSp>
      <p:pic>
        <p:nvPicPr>
          <p:cNvPr id="52" name="Picture 51">
            <a:extLst>
              <a:ext uri="{FF2B5EF4-FFF2-40B4-BE49-F238E27FC236}">
                <a16:creationId xmlns:a16="http://schemas.microsoft.com/office/drawing/2014/main" id="{83AD402B-07B6-0547-E285-2477721D369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0800000" flipV="1">
            <a:off x="241069" y="234083"/>
            <a:ext cx="11699112" cy="360000"/>
          </a:xfrm>
          <a:prstGeom prst="rect">
            <a:avLst/>
          </a:prstGeom>
        </p:spPr>
      </p:pic>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schemeClr val="bg1">
                    <a:lumMod val="75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schemeClr val="bg1">
                  <a:lumMod val="75000"/>
                </a:schemeClr>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0BA1D691-EB05-ADA1-6A8E-17BEE9D455C6}"/>
              </a:ext>
            </a:extLst>
          </p:cNvPr>
          <p:cNvSpPr txBox="1"/>
          <p:nvPr/>
        </p:nvSpPr>
        <p:spPr>
          <a:xfrm>
            <a:off x="8490269" y="5226173"/>
            <a:ext cx="1766569" cy="253916"/>
          </a:xfrm>
          <a:prstGeom prst="rect">
            <a:avLst/>
          </a:prstGeom>
          <a:solidFill>
            <a:schemeClr val="bg1"/>
          </a:solidFill>
          <a:effectLst>
            <a:softEdge rad="63500"/>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Calibri" panose="020F0502020204030204"/>
                <a:ea typeface="+mn-ea"/>
                <a:cs typeface="+mn-cs"/>
              </a:rPr>
              <a:t>Goals Methods Outcomes</a:t>
            </a:r>
          </a:p>
        </p:txBody>
      </p:sp>
      <p:sp>
        <p:nvSpPr>
          <p:cNvPr id="4" name="TextBox 3"/>
          <p:cNvSpPr txBox="1"/>
          <p:nvPr/>
        </p:nvSpPr>
        <p:spPr>
          <a:xfrm>
            <a:off x="7499441" y="3507677"/>
            <a:ext cx="1295400"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1" u="none" strike="noStrike" kern="1200" cap="none" spc="0" normalizeH="0" baseline="0" noProof="0" dirty="0">
                <a:ln>
                  <a:noFill/>
                </a:ln>
                <a:solidFill>
                  <a:prstClr val="black"/>
                </a:solidFill>
                <a:effectLst/>
                <a:uLnTx/>
                <a:uFillTx/>
                <a:latin typeface="Calibri" panose="020F0502020204030204"/>
                <a:ea typeface="+mn-ea"/>
                <a:cs typeface="+mn-cs"/>
              </a:rPr>
              <a:t>Strategic Indicators</a:t>
            </a:r>
          </a:p>
        </p:txBody>
      </p:sp>
      <p:sp>
        <p:nvSpPr>
          <p:cNvPr id="51" name="TextBox 50"/>
          <p:cNvSpPr txBox="1"/>
          <p:nvPr/>
        </p:nvSpPr>
        <p:spPr>
          <a:xfrm>
            <a:off x="7109540" y="4363030"/>
            <a:ext cx="1295400"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1" u="none" strike="noStrike" kern="1200" cap="none" spc="0" normalizeH="0" baseline="0" noProof="0" dirty="0">
                <a:ln>
                  <a:noFill/>
                </a:ln>
                <a:solidFill>
                  <a:prstClr val="black"/>
                </a:solidFill>
                <a:effectLst/>
                <a:uLnTx/>
                <a:uFillTx/>
                <a:latin typeface="Calibri" panose="020F0502020204030204"/>
                <a:ea typeface="+mn-ea"/>
                <a:cs typeface="+mn-cs"/>
              </a:rPr>
              <a:t>System Indicators</a:t>
            </a:r>
          </a:p>
        </p:txBody>
      </p:sp>
      <p:sp>
        <p:nvSpPr>
          <p:cNvPr id="53" name="TextBox 52"/>
          <p:cNvSpPr txBox="1"/>
          <p:nvPr/>
        </p:nvSpPr>
        <p:spPr>
          <a:xfrm>
            <a:off x="6525707" y="5218743"/>
            <a:ext cx="1295400"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1" u="none" strike="noStrike" kern="1200" cap="none" spc="0" normalizeH="0" baseline="0" noProof="0" dirty="0">
                <a:ln>
                  <a:noFill/>
                </a:ln>
                <a:solidFill>
                  <a:prstClr val="black"/>
                </a:solidFill>
                <a:effectLst/>
                <a:uLnTx/>
                <a:uFillTx/>
                <a:latin typeface="Calibri" panose="020F0502020204030204"/>
                <a:ea typeface="+mn-ea"/>
                <a:cs typeface="+mn-cs"/>
              </a:rPr>
              <a:t>Process Measures</a:t>
            </a:r>
          </a:p>
        </p:txBody>
      </p:sp>
    </p:spTree>
    <p:extLst>
      <p:ext uri="{BB962C8B-B14F-4D97-AF65-F5344CB8AC3E}">
        <p14:creationId xmlns:p14="http://schemas.microsoft.com/office/powerpoint/2010/main" val="2279981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41">
            <a:extLst>
              <a:ext uri="{FF2B5EF4-FFF2-40B4-BE49-F238E27FC236}">
                <a16:creationId xmlns:a16="http://schemas.microsoft.com/office/drawing/2014/main" id="{37824BEC-6CBF-31C6-38F7-91B17D7BEE4B}"/>
              </a:ext>
            </a:extLst>
          </p:cNvPr>
          <p:cNvSpPr/>
          <p:nvPr/>
        </p:nvSpPr>
        <p:spPr>
          <a:xfrm>
            <a:off x="6080686" y="1972909"/>
            <a:ext cx="5881892" cy="18202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947D4D2-BFC4-07C8-CD32-65316E1C9C58}"/>
              </a:ext>
            </a:extLst>
          </p:cNvPr>
          <p:cNvSpPr txBox="1"/>
          <p:nvPr/>
        </p:nvSpPr>
        <p:spPr>
          <a:xfrm>
            <a:off x="248400" y="90000"/>
            <a:ext cx="9813273"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Planning Approach</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3" name="TextBox 2">
            <a:extLst>
              <a:ext uri="{FF2B5EF4-FFF2-40B4-BE49-F238E27FC236}">
                <a16:creationId xmlns:a16="http://schemas.microsoft.com/office/drawing/2014/main" id="{1094CB3E-CB42-A4A4-4B1E-7C58C2BEBA06}"/>
              </a:ext>
            </a:extLst>
          </p:cNvPr>
          <p:cNvSpPr txBox="1"/>
          <p:nvPr/>
        </p:nvSpPr>
        <p:spPr>
          <a:xfrm>
            <a:off x="200868" y="687633"/>
            <a:ext cx="5787278" cy="1200329"/>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Calibri"/>
              </a:rPr>
              <a:t>Goals, Methods and Outcomes (GMOs) have built on those included in the 2023/24 Annual Plan and have been developed through our system wide groups and extensive engagement across the organisation and with partners. The assumptions underpinning the plan were set out in our Planning Guidance issued in October 2023. This detailed the key challenges, opportunities and system risks. GMOs were then developed and refined with implications repeatedly tested and triangulated to align with finance and workforce plans.</a:t>
            </a:r>
          </a:p>
        </p:txBody>
      </p:sp>
      <p:sp>
        <p:nvSpPr>
          <p:cNvPr id="32" name="TextBox 31">
            <a:extLst>
              <a:ext uri="{FF2B5EF4-FFF2-40B4-BE49-F238E27FC236}">
                <a16:creationId xmlns:a16="http://schemas.microsoft.com/office/drawing/2014/main" id="{60174067-8762-AE32-1E86-3628D11382B0}"/>
              </a:ext>
            </a:extLst>
          </p:cNvPr>
          <p:cNvSpPr txBox="1"/>
          <p:nvPr/>
        </p:nvSpPr>
        <p:spPr>
          <a:xfrm>
            <a:off x="176388" y="497922"/>
            <a:ext cx="2674249" cy="261610"/>
          </a:xfrm>
          <a:prstGeom prst="rect">
            <a:avLst/>
          </a:prstGeom>
          <a:noFill/>
        </p:spPr>
        <p:txBody>
          <a:bodyPr wrap="square" rtlCol="0">
            <a:spAutoFit/>
          </a:bodyPr>
          <a:lstStyle>
            <a:defPPr>
              <a:defRPr lang="en-US"/>
            </a:defPPr>
            <a:lvl1pPr marR="0" lvl="0" indent="0" fontAlgn="auto">
              <a:lnSpc>
                <a:spcPct val="100000"/>
              </a:lnSpc>
              <a:spcBef>
                <a:spcPts val="0"/>
              </a:spcBef>
              <a:spcAft>
                <a:spcPts val="0"/>
              </a:spcAft>
              <a:buClrTx/>
              <a:buSzTx/>
              <a:buFontTx/>
              <a:buNone/>
              <a:tabLst/>
              <a:defRPr kumimoji="0" sz="1200" b="1" i="0" u="none" strike="noStrike" cap="none" spc="0" normalizeH="0" baseline="0">
                <a:ln>
                  <a:noFill/>
                </a:ln>
                <a:solidFill>
                  <a:srgbClr val="6868B6"/>
                </a:solidFill>
                <a:effectLst/>
                <a:uLnTx/>
                <a:uFillTx/>
                <a:latin typeface="Tw Cen MT Condensed" panose="020B0606020104020203" pitchFamily="34" charset="0"/>
              </a:defRPr>
            </a:lvl1pPr>
          </a:lstStyle>
          <a:p>
            <a:r>
              <a:rPr lang="en-GB" sz="1100" dirty="0">
                <a:solidFill>
                  <a:srgbClr val="1F355E"/>
                </a:solidFill>
                <a:latin typeface="Arial Black" panose="020B0A04020102020204" pitchFamily="34" charset="0"/>
                <a:cs typeface="Arial" panose="020B0604020202020204" pitchFamily="34" charset="0"/>
              </a:rPr>
              <a:t>Goals, Methods, Outcomes</a:t>
            </a:r>
          </a:p>
        </p:txBody>
      </p:sp>
      <p:sp>
        <p:nvSpPr>
          <p:cNvPr id="54" name="Rectangle 53">
            <a:extLst>
              <a:ext uri="{FF2B5EF4-FFF2-40B4-BE49-F238E27FC236}">
                <a16:creationId xmlns:a16="http://schemas.microsoft.com/office/drawing/2014/main" id="{47EC082C-DB5E-F8BD-686A-548567ECC148}"/>
              </a:ext>
            </a:extLst>
          </p:cNvPr>
          <p:cNvSpPr/>
          <p:nvPr/>
        </p:nvSpPr>
        <p:spPr>
          <a:xfrm>
            <a:off x="6030456" y="664803"/>
            <a:ext cx="5886813" cy="1015663"/>
          </a:xfrm>
          <a:prstGeom prst="rect">
            <a:avLst/>
          </a:prstGeom>
        </p:spPr>
        <p:txBody>
          <a:bodyPr wrap="square">
            <a:spAutoFit/>
          </a:bodyPr>
          <a:lstStyle/>
          <a:p>
            <a:pPr algn="ju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All GMOs have been  assessed through a robust prioritisation process, to test their criticality and feasibility to aid decision making and ensure resources are directed to the most appropriate schemes to deliver our organisational priorities. The process involved regular and repeated testing back with service leads, Executives and enabling service leads. Schemes were scored for prioritisation against the below </a:t>
            </a:r>
            <a:r>
              <a:rPr lang="en-GB" sz="1200" dirty="0">
                <a:solidFill>
                  <a:prstClr val="black"/>
                </a:solidFill>
              </a:rPr>
              <a:t>domains:</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5" name="TextBox 54">
            <a:extLst>
              <a:ext uri="{FF2B5EF4-FFF2-40B4-BE49-F238E27FC236}">
                <a16:creationId xmlns:a16="http://schemas.microsoft.com/office/drawing/2014/main" id="{34A88EFB-A2DC-A0F5-2F28-8FDAB9266B22}"/>
              </a:ext>
            </a:extLst>
          </p:cNvPr>
          <p:cNvSpPr txBox="1"/>
          <p:nvPr/>
        </p:nvSpPr>
        <p:spPr>
          <a:xfrm>
            <a:off x="6065669" y="457325"/>
            <a:ext cx="3738775" cy="261610"/>
          </a:xfrm>
          <a:prstGeom prst="rect">
            <a:avLst/>
          </a:prstGeom>
          <a:noFill/>
        </p:spPr>
        <p:txBody>
          <a:bodyPr wrap="square" rtlCol="0">
            <a:spAutoFit/>
          </a:bodyPr>
          <a:lstStyle/>
          <a:p>
            <a:pPr algn="just">
              <a:spcAft>
                <a:spcPts val="600"/>
              </a:spcAft>
              <a:defRPr/>
            </a:pPr>
            <a:r>
              <a:rPr lang="en-GB" sz="1100" b="1" dirty="0">
                <a:solidFill>
                  <a:srgbClr val="1F355E"/>
                </a:solidFill>
                <a:latin typeface="Arial Black" panose="020B0A04020102020204" pitchFamily="34" charset="0"/>
                <a:cs typeface="Arial" panose="020B0604020202020204" pitchFamily="34" charset="0"/>
              </a:rPr>
              <a:t>Prioritisation</a:t>
            </a:r>
          </a:p>
        </p:txBody>
      </p:sp>
      <p:sp>
        <p:nvSpPr>
          <p:cNvPr id="56" name="TextBox 55">
            <a:extLst>
              <a:ext uri="{FF2B5EF4-FFF2-40B4-BE49-F238E27FC236}">
                <a16:creationId xmlns:a16="http://schemas.microsoft.com/office/drawing/2014/main" id="{56245F0F-24CD-65CD-6E39-80659AB2FF36}"/>
              </a:ext>
            </a:extLst>
          </p:cNvPr>
          <p:cNvSpPr txBox="1"/>
          <p:nvPr/>
        </p:nvSpPr>
        <p:spPr>
          <a:xfrm>
            <a:off x="6012626" y="1681519"/>
            <a:ext cx="3791818" cy="261610"/>
          </a:xfrm>
          <a:prstGeom prst="rect">
            <a:avLst/>
          </a:prstGeom>
          <a:noFill/>
        </p:spPr>
        <p:txBody>
          <a:bodyPr wrap="square" rtlCol="0">
            <a:spAutoFit/>
          </a:bodyPr>
          <a:lstStyle>
            <a:defPPr>
              <a:defRPr lang="en-US"/>
            </a:defPPr>
            <a:lvl1pPr marR="0" lvl="0" indent="0" fontAlgn="auto">
              <a:lnSpc>
                <a:spcPct val="100000"/>
              </a:lnSpc>
              <a:spcBef>
                <a:spcPts val="0"/>
              </a:spcBef>
              <a:spcAft>
                <a:spcPts val="0"/>
              </a:spcAft>
              <a:buClrTx/>
              <a:buSzTx/>
              <a:buFontTx/>
              <a:buNone/>
              <a:tabLst/>
              <a:defRPr kumimoji="0" sz="1200" b="1" i="0" u="none" strike="noStrike" cap="none" spc="0" normalizeH="0" baseline="0">
                <a:ln>
                  <a:noFill/>
                </a:ln>
                <a:solidFill>
                  <a:srgbClr val="6868B6"/>
                </a:solidFill>
                <a:effectLst/>
                <a:uLnTx/>
                <a:uFillTx/>
                <a:latin typeface="Tw Cen MT Condensed" panose="020B0606020104020203" pitchFamily="34" charset="0"/>
              </a:defRPr>
            </a:lvl1pPr>
          </a:lstStyle>
          <a:p>
            <a:r>
              <a:rPr lang="en-GB" sz="1100" dirty="0">
                <a:solidFill>
                  <a:srgbClr val="1F355E"/>
                </a:solidFill>
                <a:latin typeface="Arial Black" panose="020B0A04020102020204" pitchFamily="34" charset="0"/>
                <a:cs typeface="Arial" panose="020B0604020202020204" pitchFamily="34" charset="0"/>
              </a:rPr>
              <a:t>Prioritisation Criteria - Criticality </a:t>
            </a:r>
          </a:p>
        </p:txBody>
      </p:sp>
      <p:sp>
        <p:nvSpPr>
          <p:cNvPr id="57" name="Rounded Rectangle 40">
            <a:extLst>
              <a:ext uri="{FF2B5EF4-FFF2-40B4-BE49-F238E27FC236}">
                <a16:creationId xmlns:a16="http://schemas.microsoft.com/office/drawing/2014/main" id="{35EE8EF8-AC80-B7AC-36FB-815A68C74186}"/>
              </a:ext>
            </a:extLst>
          </p:cNvPr>
          <p:cNvSpPr/>
          <p:nvPr/>
        </p:nvSpPr>
        <p:spPr>
          <a:xfrm>
            <a:off x="6118819" y="1928782"/>
            <a:ext cx="5881892" cy="1871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8" name="Picture 57">
            <a:extLst>
              <a:ext uri="{FF2B5EF4-FFF2-40B4-BE49-F238E27FC236}">
                <a16:creationId xmlns:a16="http://schemas.microsoft.com/office/drawing/2014/main" id="{67582B4E-5230-9E8C-AD92-15C5D3815020}"/>
              </a:ext>
            </a:extLst>
          </p:cNvPr>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244733" y="3434321"/>
            <a:ext cx="293377" cy="293377"/>
          </a:xfrm>
          <a:prstGeom prst="rect">
            <a:avLst/>
          </a:prstGeom>
        </p:spPr>
      </p:pic>
      <p:pic>
        <p:nvPicPr>
          <p:cNvPr id="59" name="Picture 58">
            <a:extLst>
              <a:ext uri="{FF2B5EF4-FFF2-40B4-BE49-F238E27FC236}">
                <a16:creationId xmlns:a16="http://schemas.microsoft.com/office/drawing/2014/main" id="{C3277ADC-86CF-BE98-7E97-03186E5F0202}"/>
              </a:ext>
            </a:extLst>
          </p:cNvPr>
          <p:cNvPicPr>
            <a:picLocks noChangeAspect="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253445" y="3093139"/>
            <a:ext cx="275953" cy="275953"/>
          </a:xfrm>
          <a:prstGeom prst="rect">
            <a:avLst/>
          </a:prstGeom>
        </p:spPr>
      </p:pic>
      <p:pic>
        <p:nvPicPr>
          <p:cNvPr id="60" name="Picture 59">
            <a:extLst>
              <a:ext uri="{FF2B5EF4-FFF2-40B4-BE49-F238E27FC236}">
                <a16:creationId xmlns:a16="http://schemas.microsoft.com/office/drawing/2014/main" id="{375BCFCE-B0EF-9611-96FD-F50445B2ACA7}"/>
              </a:ext>
            </a:extLst>
          </p:cNvPr>
          <p:cNvPicPr>
            <a:picLocks noChangeAspect="1"/>
          </p:cNvPicPr>
          <p:nvPr/>
        </p:nvPicPr>
        <p:blipFill>
          <a:blip r:embed="rId4"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231080" y="1998437"/>
            <a:ext cx="320682" cy="320682"/>
          </a:xfrm>
          <a:prstGeom prst="rect">
            <a:avLst/>
          </a:prstGeom>
        </p:spPr>
      </p:pic>
      <p:pic>
        <p:nvPicPr>
          <p:cNvPr id="61" name="Picture 60">
            <a:extLst>
              <a:ext uri="{FF2B5EF4-FFF2-40B4-BE49-F238E27FC236}">
                <a16:creationId xmlns:a16="http://schemas.microsoft.com/office/drawing/2014/main" id="{048042B5-D705-1F5E-60F3-0182FC1FC5C2}"/>
              </a:ext>
            </a:extLst>
          </p:cNvPr>
          <p:cNvPicPr>
            <a:picLocks noChangeAspect="1"/>
          </p:cNvPicPr>
          <p:nvPr/>
        </p:nvPicPr>
        <p:blipFill>
          <a:blip r:embed="rId5">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241958" y="2355325"/>
            <a:ext cx="298927" cy="298927"/>
          </a:xfrm>
          <a:prstGeom prst="rect">
            <a:avLst/>
          </a:prstGeom>
        </p:spPr>
      </p:pic>
      <p:pic>
        <p:nvPicPr>
          <p:cNvPr id="62" name="Picture 61">
            <a:extLst>
              <a:ext uri="{FF2B5EF4-FFF2-40B4-BE49-F238E27FC236}">
                <a16:creationId xmlns:a16="http://schemas.microsoft.com/office/drawing/2014/main" id="{9C560C2A-CFD1-6B19-85B4-9A37DA388977}"/>
              </a:ext>
            </a:extLst>
          </p:cNvPr>
          <p:cNvPicPr>
            <a:picLocks noChangeAspect="1"/>
          </p:cNvPicPr>
          <p:nvPr/>
        </p:nvPicPr>
        <p:blipFill>
          <a:blip r:embed="rId6">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252670" y="2726867"/>
            <a:ext cx="277502" cy="277502"/>
          </a:xfrm>
          <a:prstGeom prst="rect">
            <a:avLst/>
          </a:prstGeom>
        </p:spPr>
      </p:pic>
      <p:sp>
        <p:nvSpPr>
          <p:cNvPr id="63" name="TextBox 62">
            <a:extLst>
              <a:ext uri="{FF2B5EF4-FFF2-40B4-BE49-F238E27FC236}">
                <a16:creationId xmlns:a16="http://schemas.microsoft.com/office/drawing/2014/main" id="{8F50080B-1395-8322-0115-392F527BC691}"/>
              </a:ext>
            </a:extLst>
          </p:cNvPr>
          <p:cNvSpPr txBox="1"/>
          <p:nvPr/>
        </p:nvSpPr>
        <p:spPr>
          <a:xfrm>
            <a:off x="6509035" y="1975828"/>
            <a:ext cx="4168233" cy="276999"/>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effectLst/>
                <a:uLnTx/>
                <a:uFillTx/>
                <a:latin typeface="Calibri" panose="020F0502020204030204"/>
                <a:ea typeface="+mn-ea"/>
                <a:cs typeface="+mn-cs"/>
              </a:rPr>
              <a:t>Impact on Quality – as tested by Quality impact Assessment</a:t>
            </a:r>
          </a:p>
        </p:txBody>
      </p:sp>
      <p:sp>
        <p:nvSpPr>
          <p:cNvPr id="64" name="Rectangle 63">
            <a:extLst>
              <a:ext uri="{FF2B5EF4-FFF2-40B4-BE49-F238E27FC236}">
                <a16:creationId xmlns:a16="http://schemas.microsoft.com/office/drawing/2014/main" id="{1842221D-C90F-8EFE-B9FD-92AD14C29A93}"/>
              </a:ext>
            </a:extLst>
          </p:cNvPr>
          <p:cNvSpPr/>
          <p:nvPr/>
        </p:nvSpPr>
        <p:spPr>
          <a:xfrm>
            <a:off x="6509035" y="3472836"/>
            <a:ext cx="5412240" cy="276999"/>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Supporting delivery of our Population Health Strategy</a:t>
            </a:r>
          </a:p>
        </p:txBody>
      </p:sp>
      <p:sp>
        <p:nvSpPr>
          <p:cNvPr id="65" name="Rectangle 64">
            <a:extLst>
              <a:ext uri="{FF2B5EF4-FFF2-40B4-BE49-F238E27FC236}">
                <a16:creationId xmlns:a16="http://schemas.microsoft.com/office/drawing/2014/main" id="{D06BBA03-CDE3-9C57-B6CE-E03DEC7BAB41}"/>
              </a:ext>
            </a:extLst>
          </p:cNvPr>
          <p:cNvSpPr/>
          <p:nvPr/>
        </p:nvSpPr>
        <p:spPr>
          <a:xfrm>
            <a:off x="6509035" y="2350080"/>
            <a:ext cx="5412240" cy="276999"/>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effectLst/>
                <a:uLnTx/>
                <a:uFillTx/>
                <a:latin typeface="Calibri" panose="020F0502020204030204"/>
                <a:ea typeface="+mn-ea"/>
                <a:cs typeface="+mn-cs"/>
              </a:rPr>
              <a:t>Addressing top risks (&gt;20) on health board or Service Delivery Group risk registers</a:t>
            </a:r>
          </a:p>
        </p:txBody>
      </p:sp>
      <p:sp>
        <p:nvSpPr>
          <p:cNvPr id="66" name="Rectangle 65">
            <a:extLst>
              <a:ext uri="{FF2B5EF4-FFF2-40B4-BE49-F238E27FC236}">
                <a16:creationId xmlns:a16="http://schemas.microsoft.com/office/drawing/2014/main" id="{6BB23219-E6E9-578C-1135-EE5FBFD79CAE}"/>
              </a:ext>
            </a:extLst>
          </p:cNvPr>
          <p:cNvSpPr/>
          <p:nvPr/>
        </p:nvSpPr>
        <p:spPr>
          <a:xfrm>
            <a:off x="6509035" y="2724332"/>
            <a:ext cx="3177155" cy="276999"/>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Impact on delivery – Outcomes and benefits</a:t>
            </a:r>
          </a:p>
        </p:txBody>
      </p:sp>
      <p:sp>
        <p:nvSpPr>
          <p:cNvPr id="67" name="Rectangle 66">
            <a:extLst>
              <a:ext uri="{FF2B5EF4-FFF2-40B4-BE49-F238E27FC236}">
                <a16:creationId xmlns:a16="http://schemas.microsoft.com/office/drawing/2014/main" id="{68FDE11D-8AA5-C525-2DAD-EBD167E00F1F}"/>
              </a:ext>
            </a:extLst>
          </p:cNvPr>
          <p:cNvSpPr/>
          <p:nvPr/>
        </p:nvSpPr>
        <p:spPr>
          <a:xfrm>
            <a:off x="6509035" y="3098584"/>
            <a:ext cx="5362177" cy="276999"/>
          </a:xfrm>
          <a:prstGeom prst="rect">
            <a:avLst/>
          </a:prstGeom>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Addressing Ministerial Priorities/WG requirements/Audit recommendations</a:t>
            </a:r>
          </a:p>
        </p:txBody>
      </p:sp>
      <p:sp>
        <p:nvSpPr>
          <p:cNvPr id="68" name="TextBox 67">
            <a:extLst>
              <a:ext uri="{FF2B5EF4-FFF2-40B4-BE49-F238E27FC236}">
                <a16:creationId xmlns:a16="http://schemas.microsoft.com/office/drawing/2014/main" id="{89E5C394-AE01-9FDB-1D4E-7EF7435A1DC5}"/>
              </a:ext>
            </a:extLst>
          </p:cNvPr>
          <p:cNvSpPr txBox="1"/>
          <p:nvPr/>
        </p:nvSpPr>
        <p:spPr>
          <a:xfrm>
            <a:off x="6077221" y="3739577"/>
            <a:ext cx="3727223"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1F355E"/>
                </a:solidFill>
                <a:latin typeface="Arial Black" panose="020B0A04020102020204" pitchFamily="34" charset="0"/>
                <a:cs typeface="Arial" panose="020B0604020202020204" pitchFamily="34" charset="0"/>
              </a:rPr>
              <a:t>Prioritisation Criteria - Feasibility </a:t>
            </a:r>
          </a:p>
        </p:txBody>
      </p:sp>
      <p:sp>
        <p:nvSpPr>
          <p:cNvPr id="69" name="Rounded Rectangle 41">
            <a:extLst>
              <a:ext uri="{FF2B5EF4-FFF2-40B4-BE49-F238E27FC236}">
                <a16:creationId xmlns:a16="http://schemas.microsoft.com/office/drawing/2014/main" id="{37824BEC-6CBF-31C6-38F7-91B17D7BEE4B}"/>
              </a:ext>
            </a:extLst>
          </p:cNvPr>
          <p:cNvSpPr/>
          <p:nvPr/>
        </p:nvSpPr>
        <p:spPr>
          <a:xfrm>
            <a:off x="6077221" y="4001884"/>
            <a:ext cx="5885357" cy="12895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0" name="Rectangle 69">
            <a:extLst>
              <a:ext uri="{FF2B5EF4-FFF2-40B4-BE49-F238E27FC236}">
                <a16:creationId xmlns:a16="http://schemas.microsoft.com/office/drawing/2014/main" id="{E590B0FB-CDEC-5653-68D0-71A1AFBB1092}"/>
              </a:ext>
            </a:extLst>
          </p:cNvPr>
          <p:cNvSpPr/>
          <p:nvPr/>
        </p:nvSpPr>
        <p:spPr>
          <a:xfrm>
            <a:off x="6077221" y="5330235"/>
            <a:ext cx="5773437" cy="1200329"/>
          </a:xfrm>
          <a:prstGeom prst="rect">
            <a:avLst/>
          </a:prstGeom>
        </p:spPr>
        <p:txBody>
          <a:bodyPr wrap="square">
            <a:spAutoFit/>
          </a:bodyPr>
          <a:lstStyle/>
          <a:p>
            <a:pPr algn="just">
              <a:defRPr/>
            </a:pPr>
            <a:r>
              <a:rPr lang="en-GB" sz="1200" dirty="0">
                <a:solidFill>
                  <a:prstClr val="black"/>
                </a:solidFill>
              </a:rPr>
              <a:t>GMOs scored as Highly Critical and Highly feasible have been included in this plan. The Executive Team led a process of further prioritisation where GMOs that were highly critical but low feasibility were scrutinised in more detail and options for improving feasibility explored. In most cases this was in relation to funding. Where alternative funding arrangements have been agreed the GMOs have been included in the Plan. GMOs that are planning in year one are included to indicate our ambitions over three years.</a:t>
            </a:r>
          </a:p>
        </p:txBody>
      </p:sp>
      <p:pic>
        <p:nvPicPr>
          <p:cNvPr id="71" name="Picture 70">
            <a:extLst>
              <a:ext uri="{FF2B5EF4-FFF2-40B4-BE49-F238E27FC236}">
                <a16:creationId xmlns:a16="http://schemas.microsoft.com/office/drawing/2014/main" id="{CE38830C-EC09-F46B-E6A0-F58EC45BE9F7}"/>
              </a:ext>
            </a:extLst>
          </p:cNvPr>
          <p:cNvPicPr>
            <a:picLocks noChangeAspect="1"/>
          </p:cNvPicPr>
          <p:nvPr/>
        </p:nvPicPr>
        <p:blipFill>
          <a:blip r:embed="rId7">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252869" y="4335918"/>
            <a:ext cx="368891" cy="335427"/>
          </a:xfrm>
          <a:prstGeom prst="rect">
            <a:avLst/>
          </a:prstGeom>
        </p:spPr>
      </p:pic>
      <p:pic>
        <p:nvPicPr>
          <p:cNvPr id="72" name="Picture 71">
            <a:extLst>
              <a:ext uri="{FF2B5EF4-FFF2-40B4-BE49-F238E27FC236}">
                <a16:creationId xmlns:a16="http://schemas.microsoft.com/office/drawing/2014/main" id="{B08C6FD5-BA63-AA98-B77E-D52E850C5E7B}"/>
              </a:ext>
            </a:extLst>
          </p:cNvPr>
          <p:cNvPicPr>
            <a:picLocks noChangeAspect="1"/>
          </p:cNvPicPr>
          <p:nvPr/>
        </p:nvPicPr>
        <p:blipFill>
          <a:blip r:embed="rId8"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295296" y="4067323"/>
            <a:ext cx="284037" cy="264902"/>
          </a:xfrm>
          <a:prstGeom prst="rect">
            <a:avLst/>
          </a:prstGeom>
        </p:spPr>
      </p:pic>
      <p:pic>
        <p:nvPicPr>
          <p:cNvPr id="73" name="Picture 72">
            <a:extLst>
              <a:ext uri="{FF2B5EF4-FFF2-40B4-BE49-F238E27FC236}">
                <a16:creationId xmlns:a16="http://schemas.microsoft.com/office/drawing/2014/main" id="{F5940EDC-F784-8F78-EE2E-6B8E09A6EFF3}"/>
              </a:ext>
            </a:extLst>
          </p:cNvPr>
          <p:cNvPicPr>
            <a:picLocks noChangeAspect="1"/>
          </p:cNvPicPr>
          <p:nvPr/>
        </p:nvPicPr>
        <p:blipFill>
          <a:blip r:embed="rId9">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282852" y="4963912"/>
            <a:ext cx="308924" cy="288112"/>
          </a:xfrm>
          <a:prstGeom prst="rect">
            <a:avLst/>
          </a:prstGeom>
        </p:spPr>
      </p:pic>
      <p:pic>
        <p:nvPicPr>
          <p:cNvPr id="74" name="Picture 73">
            <a:extLst>
              <a:ext uri="{FF2B5EF4-FFF2-40B4-BE49-F238E27FC236}">
                <a16:creationId xmlns:a16="http://schemas.microsoft.com/office/drawing/2014/main" id="{BC985607-38F8-4592-6ACE-466F3AB76103}"/>
              </a:ext>
            </a:extLst>
          </p:cNvPr>
          <p:cNvPicPr>
            <a:picLocks noChangeAspect="1"/>
          </p:cNvPicPr>
          <p:nvPr/>
        </p:nvPicPr>
        <p:blipFill>
          <a:blip r:embed="rId1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241548" y="4607861"/>
            <a:ext cx="391533" cy="365156"/>
          </a:xfrm>
          <a:prstGeom prst="rect">
            <a:avLst/>
          </a:prstGeom>
        </p:spPr>
      </p:pic>
      <p:sp>
        <p:nvSpPr>
          <p:cNvPr id="75" name="TextBox 74">
            <a:extLst>
              <a:ext uri="{FF2B5EF4-FFF2-40B4-BE49-F238E27FC236}">
                <a16:creationId xmlns:a16="http://schemas.microsoft.com/office/drawing/2014/main" id="{37532540-AB3F-4A0F-E5F2-163A3C32523E}"/>
              </a:ext>
            </a:extLst>
          </p:cNvPr>
          <p:cNvSpPr txBox="1"/>
          <p:nvPr/>
        </p:nvSpPr>
        <p:spPr>
          <a:xfrm>
            <a:off x="6653102" y="4969469"/>
            <a:ext cx="5033959" cy="27699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Delivery timelines – when are benefits expected</a:t>
            </a:r>
          </a:p>
        </p:txBody>
      </p:sp>
      <p:sp>
        <p:nvSpPr>
          <p:cNvPr id="76" name="Rectangle 75">
            <a:extLst>
              <a:ext uri="{FF2B5EF4-FFF2-40B4-BE49-F238E27FC236}">
                <a16:creationId xmlns:a16="http://schemas.microsoft.com/office/drawing/2014/main" id="{AAE03551-1E6D-1563-091C-D4A13D74A11B}"/>
              </a:ext>
            </a:extLst>
          </p:cNvPr>
          <p:cNvSpPr/>
          <p:nvPr/>
        </p:nvSpPr>
        <p:spPr>
          <a:xfrm>
            <a:off x="6640716" y="4081153"/>
            <a:ext cx="2953544" cy="27699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Financial Cost</a:t>
            </a:r>
          </a:p>
        </p:txBody>
      </p:sp>
      <p:sp>
        <p:nvSpPr>
          <p:cNvPr id="77" name="Rectangle 76">
            <a:extLst>
              <a:ext uri="{FF2B5EF4-FFF2-40B4-BE49-F238E27FC236}">
                <a16:creationId xmlns:a16="http://schemas.microsoft.com/office/drawing/2014/main" id="{5ADD6583-AC68-00FA-803F-27E265633551}"/>
              </a:ext>
            </a:extLst>
          </p:cNvPr>
          <p:cNvSpPr/>
          <p:nvPr/>
        </p:nvSpPr>
        <p:spPr>
          <a:xfrm>
            <a:off x="6640716" y="4377258"/>
            <a:ext cx="4239903" cy="27699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Workforce deliverability</a:t>
            </a:r>
          </a:p>
        </p:txBody>
      </p:sp>
      <p:sp>
        <p:nvSpPr>
          <p:cNvPr id="78" name="Rectangle 77">
            <a:extLst>
              <a:ext uri="{FF2B5EF4-FFF2-40B4-BE49-F238E27FC236}">
                <a16:creationId xmlns:a16="http://schemas.microsoft.com/office/drawing/2014/main" id="{DFB65437-B290-CE9A-B686-9D71B8EE3058}"/>
              </a:ext>
            </a:extLst>
          </p:cNvPr>
          <p:cNvSpPr/>
          <p:nvPr/>
        </p:nvSpPr>
        <p:spPr>
          <a:xfrm>
            <a:off x="6640716" y="4673363"/>
            <a:ext cx="5038819" cy="27699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Delivery infrastructure required (i.e. digital, estates, capital)</a:t>
            </a:r>
          </a:p>
        </p:txBody>
      </p:sp>
      <p:grpSp>
        <p:nvGrpSpPr>
          <p:cNvPr id="79" name="Group 78"/>
          <p:cNvGrpSpPr/>
          <p:nvPr/>
        </p:nvGrpSpPr>
        <p:grpSpPr>
          <a:xfrm>
            <a:off x="923551" y="1928782"/>
            <a:ext cx="4139470" cy="4403556"/>
            <a:chOff x="6886647" y="2407745"/>
            <a:chExt cx="3891041" cy="4283076"/>
          </a:xfrm>
        </p:grpSpPr>
        <p:cxnSp>
          <p:nvCxnSpPr>
            <p:cNvPr id="80" name="Straight Arrow Connector 79"/>
            <p:cNvCxnSpPr/>
            <p:nvPr/>
          </p:nvCxnSpPr>
          <p:spPr>
            <a:xfrm flipV="1">
              <a:off x="8832168" y="5190740"/>
              <a:ext cx="0" cy="170187"/>
            </a:xfrm>
            <a:prstGeom prst="straightConnector1">
              <a:avLst/>
            </a:prstGeom>
            <a:ln w="38100">
              <a:solidFill>
                <a:srgbClr val="0A9998"/>
              </a:solidFill>
              <a:headEnd type="none" w="med" len="med"/>
              <a:tailEnd type="arrow" w="sm" len="sm"/>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flipV="1">
              <a:off x="9338834" y="4879050"/>
              <a:ext cx="358057" cy="300352"/>
            </a:xfrm>
            <a:prstGeom prst="straightConnector1">
              <a:avLst/>
            </a:prstGeom>
            <a:ln w="38100">
              <a:solidFill>
                <a:srgbClr val="0A9998"/>
              </a:solidFill>
              <a:headEnd type="none" w="med" len="med"/>
              <a:tailEnd type="arrow" w="sm" len="sm"/>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H="1">
              <a:off x="9348405" y="4071983"/>
              <a:ext cx="153632" cy="152568"/>
            </a:xfrm>
            <a:prstGeom prst="straightConnector1">
              <a:avLst/>
            </a:prstGeom>
            <a:ln w="38100">
              <a:solidFill>
                <a:srgbClr val="0A9998"/>
              </a:solidFill>
              <a:headEnd type="none" w="med" len="med"/>
              <a:tailEnd type="arrow" w="sm" len="sm"/>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8832168" y="3763860"/>
              <a:ext cx="0" cy="170187"/>
            </a:xfrm>
            <a:prstGeom prst="straightConnector1">
              <a:avLst/>
            </a:prstGeom>
            <a:ln w="38100">
              <a:solidFill>
                <a:srgbClr val="0A9998"/>
              </a:solidFill>
              <a:headEnd type="none" w="med" len="med"/>
              <a:tailEnd type="arrow" w="sm" len="sm"/>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a:off x="7998508" y="4071983"/>
              <a:ext cx="316706" cy="193062"/>
            </a:xfrm>
            <a:prstGeom prst="straightConnector1">
              <a:avLst/>
            </a:prstGeom>
            <a:ln w="38100">
              <a:solidFill>
                <a:srgbClr val="0A9998"/>
              </a:solidFill>
              <a:headEnd type="none" w="med" len="med"/>
              <a:tailEnd type="arrow" w="sm" len="sm"/>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V="1">
              <a:off x="7840552" y="4879050"/>
              <a:ext cx="476095" cy="257806"/>
            </a:xfrm>
            <a:prstGeom prst="straightConnector1">
              <a:avLst/>
            </a:prstGeom>
            <a:ln w="38100">
              <a:solidFill>
                <a:srgbClr val="0A9998"/>
              </a:solidFill>
              <a:headEnd type="none" w="med" len="med"/>
              <a:tailEnd type="arrow" w="sm" len="sm"/>
            </a:ln>
          </p:spPr>
          <p:style>
            <a:lnRef idx="1">
              <a:schemeClr val="accent1"/>
            </a:lnRef>
            <a:fillRef idx="0">
              <a:schemeClr val="accent1"/>
            </a:fillRef>
            <a:effectRef idx="0">
              <a:schemeClr val="accent1"/>
            </a:effectRef>
            <a:fontRef idx="minor">
              <a:schemeClr val="tx1"/>
            </a:fontRef>
          </p:style>
        </p:cxnSp>
        <p:grpSp>
          <p:nvGrpSpPr>
            <p:cNvPr id="86" name="Group 85"/>
            <p:cNvGrpSpPr/>
            <p:nvPr/>
          </p:nvGrpSpPr>
          <p:grpSpPr>
            <a:xfrm>
              <a:off x="6886647" y="2407745"/>
              <a:ext cx="3891041" cy="4283076"/>
              <a:chOff x="6886647" y="2407745"/>
              <a:chExt cx="3891041" cy="4283076"/>
            </a:xfrm>
          </p:grpSpPr>
          <p:sp>
            <p:nvSpPr>
              <p:cNvPr id="87" name="Freeform 86"/>
              <p:cNvSpPr/>
              <p:nvPr/>
            </p:nvSpPr>
            <p:spPr>
              <a:xfrm>
                <a:off x="8162098" y="3879213"/>
                <a:ext cx="1340138" cy="1340138"/>
              </a:xfrm>
              <a:custGeom>
                <a:avLst/>
                <a:gdLst>
                  <a:gd name="connsiteX0" fmla="*/ 0 w 1340138"/>
                  <a:gd name="connsiteY0" fmla="*/ 670069 h 1340138"/>
                  <a:gd name="connsiteX1" fmla="*/ 670069 w 1340138"/>
                  <a:gd name="connsiteY1" fmla="*/ 0 h 1340138"/>
                  <a:gd name="connsiteX2" fmla="*/ 1340138 w 1340138"/>
                  <a:gd name="connsiteY2" fmla="*/ 670069 h 1340138"/>
                  <a:gd name="connsiteX3" fmla="*/ 670069 w 1340138"/>
                  <a:gd name="connsiteY3" fmla="*/ 1340138 h 1340138"/>
                  <a:gd name="connsiteX4" fmla="*/ 0 w 1340138"/>
                  <a:gd name="connsiteY4" fmla="*/ 670069 h 134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0138" h="1340138">
                    <a:moveTo>
                      <a:pt x="0" y="670069"/>
                    </a:moveTo>
                    <a:cubicBezTo>
                      <a:pt x="0" y="300000"/>
                      <a:pt x="300000" y="0"/>
                      <a:pt x="670069" y="0"/>
                    </a:cubicBezTo>
                    <a:cubicBezTo>
                      <a:pt x="1040138" y="0"/>
                      <a:pt x="1340138" y="300000"/>
                      <a:pt x="1340138" y="670069"/>
                    </a:cubicBezTo>
                    <a:cubicBezTo>
                      <a:pt x="1340138" y="1040138"/>
                      <a:pt x="1040138" y="1340138"/>
                      <a:pt x="670069" y="1340138"/>
                    </a:cubicBezTo>
                    <a:cubicBezTo>
                      <a:pt x="300000" y="1340138"/>
                      <a:pt x="0" y="1040138"/>
                      <a:pt x="0" y="670069"/>
                    </a:cubicBezTo>
                    <a:close/>
                  </a:path>
                </a:pathLst>
              </a:custGeom>
              <a:solidFill>
                <a:schemeClr val="accent1">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0549" tIns="230549" rIns="230549" bIns="230549" numCol="1" spcCol="1270" anchor="ctr" anchorCtr="0">
                <a:noAutofit/>
              </a:bodyPr>
              <a:lstStyle/>
              <a:p>
                <a:pPr marL="0" marR="0" lvl="0" indent="0" algn="ctr" defTabSz="1200150" rtl="0" eaLnBrk="1" fontAlgn="auto" latinLnBrk="0" hangingPunct="1">
                  <a:lnSpc>
                    <a:spcPct val="90000"/>
                  </a:lnSpc>
                  <a:spcBef>
                    <a:spcPct val="0"/>
                  </a:spcBef>
                  <a:spcAft>
                    <a:spcPct val="3500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GMOs</a:t>
                </a:r>
              </a:p>
            </p:txBody>
          </p:sp>
          <p:sp>
            <p:nvSpPr>
              <p:cNvPr id="88" name="Block Arc 87"/>
              <p:cNvSpPr/>
              <p:nvPr/>
            </p:nvSpPr>
            <p:spPr>
              <a:xfrm>
                <a:off x="7335299" y="3052414"/>
                <a:ext cx="2993737" cy="2993737"/>
              </a:xfrm>
              <a:prstGeom prst="blockArc">
                <a:avLst>
                  <a:gd name="adj1" fmla="val 12600000"/>
                  <a:gd name="adj2" fmla="val 16200000"/>
                  <a:gd name="adj3" fmla="val 451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GB" sz="2000"/>
              </a:p>
            </p:txBody>
          </p:sp>
          <p:sp>
            <p:nvSpPr>
              <p:cNvPr id="89" name="Block Arc 88"/>
              <p:cNvSpPr/>
              <p:nvPr/>
            </p:nvSpPr>
            <p:spPr>
              <a:xfrm>
                <a:off x="7335299" y="3052414"/>
                <a:ext cx="2993737" cy="2993737"/>
              </a:xfrm>
              <a:prstGeom prst="blockArc">
                <a:avLst>
                  <a:gd name="adj1" fmla="val 9000000"/>
                  <a:gd name="adj2" fmla="val 12600000"/>
                  <a:gd name="adj3" fmla="val 451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GB" sz="2000"/>
              </a:p>
            </p:txBody>
          </p:sp>
          <p:sp>
            <p:nvSpPr>
              <p:cNvPr id="90" name="Block Arc 89"/>
              <p:cNvSpPr/>
              <p:nvPr/>
            </p:nvSpPr>
            <p:spPr>
              <a:xfrm>
                <a:off x="7335299" y="3052414"/>
                <a:ext cx="2993737" cy="2993737"/>
              </a:xfrm>
              <a:prstGeom prst="blockArc">
                <a:avLst>
                  <a:gd name="adj1" fmla="val 5400000"/>
                  <a:gd name="adj2" fmla="val 9000000"/>
                  <a:gd name="adj3" fmla="val 451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GB" sz="2000"/>
              </a:p>
            </p:txBody>
          </p:sp>
          <p:sp>
            <p:nvSpPr>
              <p:cNvPr id="91" name="Block Arc 90"/>
              <p:cNvSpPr/>
              <p:nvPr/>
            </p:nvSpPr>
            <p:spPr>
              <a:xfrm>
                <a:off x="7335299" y="3052414"/>
                <a:ext cx="2993737" cy="2993737"/>
              </a:xfrm>
              <a:prstGeom prst="blockArc">
                <a:avLst>
                  <a:gd name="adj1" fmla="val 1800000"/>
                  <a:gd name="adj2" fmla="val 5400000"/>
                  <a:gd name="adj3" fmla="val 451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GB" sz="2000"/>
              </a:p>
            </p:txBody>
          </p:sp>
          <p:sp>
            <p:nvSpPr>
              <p:cNvPr id="92" name="Block Arc 91"/>
              <p:cNvSpPr/>
              <p:nvPr/>
            </p:nvSpPr>
            <p:spPr>
              <a:xfrm>
                <a:off x="7335299" y="3052414"/>
                <a:ext cx="2993737" cy="2993737"/>
              </a:xfrm>
              <a:prstGeom prst="blockArc">
                <a:avLst>
                  <a:gd name="adj1" fmla="val 19800000"/>
                  <a:gd name="adj2" fmla="val 1800000"/>
                  <a:gd name="adj3" fmla="val 451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GB" sz="2000"/>
              </a:p>
            </p:txBody>
          </p:sp>
          <p:sp>
            <p:nvSpPr>
              <p:cNvPr id="93" name="Block Arc 92"/>
              <p:cNvSpPr/>
              <p:nvPr/>
            </p:nvSpPr>
            <p:spPr>
              <a:xfrm>
                <a:off x="7335299" y="3052414"/>
                <a:ext cx="2993737" cy="2993737"/>
              </a:xfrm>
              <a:prstGeom prst="blockArc">
                <a:avLst>
                  <a:gd name="adj1" fmla="val 16200000"/>
                  <a:gd name="adj2" fmla="val 19800000"/>
                  <a:gd name="adj3" fmla="val 451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GB" sz="2000"/>
              </a:p>
            </p:txBody>
          </p:sp>
          <p:sp>
            <p:nvSpPr>
              <p:cNvPr id="94" name="Freeform 93"/>
              <p:cNvSpPr/>
              <p:nvPr/>
            </p:nvSpPr>
            <p:spPr>
              <a:xfrm>
                <a:off x="8153726" y="2407745"/>
                <a:ext cx="1356882" cy="1356882"/>
              </a:xfrm>
              <a:custGeom>
                <a:avLst/>
                <a:gdLst>
                  <a:gd name="connsiteX0" fmla="*/ 0 w 1356882"/>
                  <a:gd name="connsiteY0" fmla="*/ 678441 h 1356882"/>
                  <a:gd name="connsiteX1" fmla="*/ 678441 w 1356882"/>
                  <a:gd name="connsiteY1" fmla="*/ 0 h 1356882"/>
                  <a:gd name="connsiteX2" fmla="*/ 1356882 w 1356882"/>
                  <a:gd name="connsiteY2" fmla="*/ 678441 h 1356882"/>
                  <a:gd name="connsiteX3" fmla="*/ 678441 w 1356882"/>
                  <a:gd name="connsiteY3" fmla="*/ 1356882 h 1356882"/>
                  <a:gd name="connsiteX4" fmla="*/ 0 w 1356882"/>
                  <a:gd name="connsiteY4" fmla="*/ 678441 h 135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82" h="1356882">
                    <a:moveTo>
                      <a:pt x="0" y="678441"/>
                    </a:moveTo>
                    <a:cubicBezTo>
                      <a:pt x="0" y="303748"/>
                      <a:pt x="303748" y="0"/>
                      <a:pt x="678441" y="0"/>
                    </a:cubicBezTo>
                    <a:cubicBezTo>
                      <a:pt x="1053134" y="0"/>
                      <a:pt x="1356882" y="303748"/>
                      <a:pt x="1356882" y="678441"/>
                    </a:cubicBezTo>
                    <a:cubicBezTo>
                      <a:pt x="1356882" y="1053134"/>
                      <a:pt x="1053134" y="1356882"/>
                      <a:pt x="678441" y="1356882"/>
                    </a:cubicBezTo>
                    <a:cubicBezTo>
                      <a:pt x="303748" y="1356882"/>
                      <a:pt x="0" y="1053134"/>
                      <a:pt x="0" y="678441"/>
                    </a:cubicBezTo>
                    <a:close/>
                  </a:path>
                </a:pathLst>
              </a:custGeom>
              <a:solidFill>
                <a:schemeClr val="bg1"/>
              </a:solidFill>
              <a:ln w="57150">
                <a:solidFill>
                  <a:srgbClr val="00808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12681" tIns="212681" rIns="212681" bIns="212681" numCol="1" spcCol="1270" anchor="ctr" anchorCtr="0">
                <a:noAutofit/>
              </a:bodyPr>
              <a:lstStyle/>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Challenges and Issues</a:t>
                </a:r>
              </a:p>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What are the key challenges and issues to be addressed? </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5" name="Freeform 94"/>
              <p:cNvSpPr/>
              <p:nvPr/>
            </p:nvSpPr>
            <p:spPr>
              <a:xfrm>
                <a:off x="9420806" y="3139293"/>
                <a:ext cx="1356882" cy="1356882"/>
              </a:xfrm>
              <a:custGeom>
                <a:avLst/>
                <a:gdLst>
                  <a:gd name="connsiteX0" fmla="*/ 0 w 1356882"/>
                  <a:gd name="connsiteY0" fmla="*/ 678441 h 1356882"/>
                  <a:gd name="connsiteX1" fmla="*/ 678441 w 1356882"/>
                  <a:gd name="connsiteY1" fmla="*/ 0 h 1356882"/>
                  <a:gd name="connsiteX2" fmla="*/ 1356882 w 1356882"/>
                  <a:gd name="connsiteY2" fmla="*/ 678441 h 1356882"/>
                  <a:gd name="connsiteX3" fmla="*/ 678441 w 1356882"/>
                  <a:gd name="connsiteY3" fmla="*/ 1356882 h 1356882"/>
                  <a:gd name="connsiteX4" fmla="*/ 0 w 1356882"/>
                  <a:gd name="connsiteY4" fmla="*/ 678441 h 135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82" h="1356882">
                    <a:moveTo>
                      <a:pt x="0" y="678441"/>
                    </a:moveTo>
                    <a:cubicBezTo>
                      <a:pt x="0" y="303748"/>
                      <a:pt x="303748" y="0"/>
                      <a:pt x="678441" y="0"/>
                    </a:cubicBezTo>
                    <a:cubicBezTo>
                      <a:pt x="1053134" y="0"/>
                      <a:pt x="1356882" y="303748"/>
                      <a:pt x="1356882" y="678441"/>
                    </a:cubicBezTo>
                    <a:cubicBezTo>
                      <a:pt x="1356882" y="1053134"/>
                      <a:pt x="1053134" y="1356882"/>
                      <a:pt x="678441" y="1356882"/>
                    </a:cubicBezTo>
                    <a:cubicBezTo>
                      <a:pt x="303748" y="1356882"/>
                      <a:pt x="0" y="1053134"/>
                      <a:pt x="0" y="678441"/>
                    </a:cubicBezTo>
                    <a:close/>
                  </a:path>
                </a:pathLst>
              </a:custGeom>
              <a:solidFill>
                <a:schemeClr val="bg1"/>
              </a:solidFill>
              <a:ln w="57150">
                <a:solidFill>
                  <a:srgbClr val="00808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12681" tIns="212681" rIns="212681" bIns="212681" numCol="1" spcCol="1270" anchor="ctr" anchorCtr="0">
                <a:noAutofit/>
              </a:bodyPr>
              <a:lstStyle/>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Vision</a:t>
                </a:r>
              </a:p>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What is our Vision for the System as per 6 domains of quality</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6" name="Freeform 95"/>
              <p:cNvSpPr/>
              <p:nvPr/>
            </p:nvSpPr>
            <p:spPr>
              <a:xfrm>
                <a:off x="9420806" y="4602390"/>
                <a:ext cx="1356882" cy="1356882"/>
              </a:xfrm>
              <a:custGeom>
                <a:avLst/>
                <a:gdLst>
                  <a:gd name="connsiteX0" fmla="*/ 0 w 1356882"/>
                  <a:gd name="connsiteY0" fmla="*/ 678441 h 1356882"/>
                  <a:gd name="connsiteX1" fmla="*/ 678441 w 1356882"/>
                  <a:gd name="connsiteY1" fmla="*/ 0 h 1356882"/>
                  <a:gd name="connsiteX2" fmla="*/ 1356882 w 1356882"/>
                  <a:gd name="connsiteY2" fmla="*/ 678441 h 1356882"/>
                  <a:gd name="connsiteX3" fmla="*/ 678441 w 1356882"/>
                  <a:gd name="connsiteY3" fmla="*/ 1356882 h 1356882"/>
                  <a:gd name="connsiteX4" fmla="*/ 0 w 1356882"/>
                  <a:gd name="connsiteY4" fmla="*/ 678441 h 135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82" h="1356882">
                    <a:moveTo>
                      <a:pt x="0" y="678441"/>
                    </a:moveTo>
                    <a:cubicBezTo>
                      <a:pt x="0" y="303748"/>
                      <a:pt x="303748" y="0"/>
                      <a:pt x="678441" y="0"/>
                    </a:cubicBezTo>
                    <a:cubicBezTo>
                      <a:pt x="1053134" y="0"/>
                      <a:pt x="1356882" y="303748"/>
                      <a:pt x="1356882" y="678441"/>
                    </a:cubicBezTo>
                    <a:cubicBezTo>
                      <a:pt x="1356882" y="1053134"/>
                      <a:pt x="1053134" y="1356882"/>
                      <a:pt x="678441" y="1356882"/>
                    </a:cubicBezTo>
                    <a:cubicBezTo>
                      <a:pt x="303748" y="1356882"/>
                      <a:pt x="0" y="1053134"/>
                      <a:pt x="0" y="678441"/>
                    </a:cubicBezTo>
                    <a:close/>
                  </a:path>
                </a:pathLst>
              </a:custGeom>
              <a:solidFill>
                <a:schemeClr val="bg1"/>
              </a:solidFill>
              <a:ln w="57150">
                <a:solidFill>
                  <a:srgbClr val="00808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12681" tIns="212681" rIns="212681" bIns="212681" numCol="1" spcCol="1270" anchor="ctr" anchorCtr="0">
                <a:noAutofit/>
              </a:bodyPr>
              <a:lstStyle/>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Targets/ outcomes</a:t>
                </a:r>
              </a:p>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What are the targets/ outcomes we need to deliver?</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7" name="Freeform 96"/>
              <p:cNvSpPr/>
              <p:nvPr/>
            </p:nvSpPr>
            <p:spPr>
              <a:xfrm>
                <a:off x="8153726" y="5333939"/>
                <a:ext cx="1356882" cy="1356882"/>
              </a:xfrm>
              <a:custGeom>
                <a:avLst/>
                <a:gdLst>
                  <a:gd name="connsiteX0" fmla="*/ 0 w 1356882"/>
                  <a:gd name="connsiteY0" fmla="*/ 678441 h 1356882"/>
                  <a:gd name="connsiteX1" fmla="*/ 678441 w 1356882"/>
                  <a:gd name="connsiteY1" fmla="*/ 0 h 1356882"/>
                  <a:gd name="connsiteX2" fmla="*/ 1356882 w 1356882"/>
                  <a:gd name="connsiteY2" fmla="*/ 678441 h 1356882"/>
                  <a:gd name="connsiteX3" fmla="*/ 678441 w 1356882"/>
                  <a:gd name="connsiteY3" fmla="*/ 1356882 h 1356882"/>
                  <a:gd name="connsiteX4" fmla="*/ 0 w 1356882"/>
                  <a:gd name="connsiteY4" fmla="*/ 678441 h 135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82" h="1356882">
                    <a:moveTo>
                      <a:pt x="0" y="678441"/>
                    </a:moveTo>
                    <a:cubicBezTo>
                      <a:pt x="0" y="303748"/>
                      <a:pt x="303748" y="0"/>
                      <a:pt x="678441" y="0"/>
                    </a:cubicBezTo>
                    <a:cubicBezTo>
                      <a:pt x="1053134" y="0"/>
                      <a:pt x="1356882" y="303748"/>
                      <a:pt x="1356882" y="678441"/>
                    </a:cubicBezTo>
                    <a:cubicBezTo>
                      <a:pt x="1356882" y="1053134"/>
                      <a:pt x="1053134" y="1356882"/>
                      <a:pt x="678441" y="1356882"/>
                    </a:cubicBezTo>
                    <a:cubicBezTo>
                      <a:pt x="303748" y="1356882"/>
                      <a:pt x="0" y="1053134"/>
                      <a:pt x="0" y="678441"/>
                    </a:cubicBezTo>
                    <a:close/>
                  </a:path>
                </a:pathLst>
              </a:custGeom>
              <a:solidFill>
                <a:schemeClr val="bg1"/>
              </a:solidFill>
              <a:ln w="57150">
                <a:solidFill>
                  <a:srgbClr val="00808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12681" tIns="212681" rIns="212681" bIns="212681" numCol="1" spcCol="1270" anchor="ctr" anchorCtr="0">
                <a:noAutofit/>
              </a:bodyPr>
              <a:lstStyle/>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Potential Evidence Based Solutions</a:t>
                </a:r>
              </a:p>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What are the potential  solutions?</a:t>
                </a:r>
                <a:endPar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8" name="Freeform 97"/>
              <p:cNvSpPr/>
              <p:nvPr/>
            </p:nvSpPr>
            <p:spPr>
              <a:xfrm>
                <a:off x="6886647" y="4602390"/>
                <a:ext cx="1356882" cy="1356882"/>
              </a:xfrm>
              <a:custGeom>
                <a:avLst/>
                <a:gdLst>
                  <a:gd name="connsiteX0" fmla="*/ 0 w 1356882"/>
                  <a:gd name="connsiteY0" fmla="*/ 678441 h 1356882"/>
                  <a:gd name="connsiteX1" fmla="*/ 678441 w 1356882"/>
                  <a:gd name="connsiteY1" fmla="*/ 0 h 1356882"/>
                  <a:gd name="connsiteX2" fmla="*/ 1356882 w 1356882"/>
                  <a:gd name="connsiteY2" fmla="*/ 678441 h 1356882"/>
                  <a:gd name="connsiteX3" fmla="*/ 678441 w 1356882"/>
                  <a:gd name="connsiteY3" fmla="*/ 1356882 h 1356882"/>
                  <a:gd name="connsiteX4" fmla="*/ 0 w 1356882"/>
                  <a:gd name="connsiteY4" fmla="*/ 678441 h 135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82" h="1356882">
                    <a:moveTo>
                      <a:pt x="0" y="678441"/>
                    </a:moveTo>
                    <a:cubicBezTo>
                      <a:pt x="0" y="303748"/>
                      <a:pt x="303748" y="0"/>
                      <a:pt x="678441" y="0"/>
                    </a:cubicBezTo>
                    <a:cubicBezTo>
                      <a:pt x="1053134" y="0"/>
                      <a:pt x="1356882" y="303748"/>
                      <a:pt x="1356882" y="678441"/>
                    </a:cubicBezTo>
                    <a:cubicBezTo>
                      <a:pt x="1356882" y="1053134"/>
                      <a:pt x="1053134" y="1356882"/>
                      <a:pt x="678441" y="1356882"/>
                    </a:cubicBezTo>
                    <a:cubicBezTo>
                      <a:pt x="303748" y="1356882"/>
                      <a:pt x="0" y="1053134"/>
                      <a:pt x="0" y="678441"/>
                    </a:cubicBezTo>
                    <a:close/>
                  </a:path>
                </a:pathLst>
              </a:custGeom>
              <a:solidFill>
                <a:schemeClr val="bg1"/>
              </a:solidFill>
              <a:ln w="57150">
                <a:solidFill>
                  <a:srgbClr val="00808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12681" tIns="212681" rIns="212681" bIns="212681" numCol="1" spcCol="1270" anchor="ctr" anchorCtr="0">
                <a:noAutofit/>
              </a:bodyPr>
              <a:lstStyle/>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Feasible Priorities</a:t>
                </a:r>
              </a:p>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what is feasible for 23/24?  </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9" name="Freeform 98"/>
              <p:cNvSpPr/>
              <p:nvPr/>
            </p:nvSpPr>
            <p:spPr>
              <a:xfrm>
                <a:off x="6886647" y="3139293"/>
                <a:ext cx="1356882" cy="1356882"/>
              </a:xfrm>
              <a:custGeom>
                <a:avLst/>
                <a:gdLst>
                  <a:gd name="connsiteX0" fmla="*/ 0 w 1356882"/>
                  <a:gd name="connsiteY0" fmla="*/ 678441 h 1356882"/>
                  <a:gd name="connsiteX1" fmla="*/ 678441 w 1356882"/>
                  <a:gd name="connsiteY1" fmla="*/ 0 h 1356882"/>
                  <a:gd name="connsiteX2" fmla="*/ 1356882 w 1356882"/>
                  <a:gd name="connsiteY2" fmla="*/ 678441 h 1356882"/>
                  <a:gd name="connsiteX3" fmla="*/ 678441 w 1356882"/>
                  <a:gd name="connsiteY3" fmla="*/ 1356882 h 1356882"/>
                  <a:gd name="connsiteX4" fmla="*/ 0 w 1356882"/>
                  <a:gd name="connsiteY4" fmla="*/ 678441 h 135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82" h="1356882">
                    <a:moveTo>
                      <a:pt x="0" y="678441"/>
                    </a:moveTo>
                    <a:cubicBezTo>
                      <a:pt x="0" y="303748"/>
                      <a:pt x="303748" y="0"/>
                      <a:pt x="678441" y="0"/>
                    </a:cubicBezTo>
                    <a:cubicBezTo>
                      <a:pt x="1053134" y="0"/>
                      <a:pt x="1356882" y="303748"/>
                      <a:pt x="1356882" y="678441"/>
                    </a:cubicBezTo>
                    <a:cubicBezTo>
                      <a:pt x="1356882" y="1053134"/>
                      <a:pt x="1053134" y="1356882"/>
                      <a:pt x="678441" y="1356882"/>
                    </a:cubicBezTo>
                    <a:cubicBezTo>
                      <a:pt x="303748" y="1356882"/>
                      <a:pt x="0" y="1053134"/>
                      <a:pt x="0" y="678441"/>
                    </a:cubicBezTo>
                    <a:close/>
                  </a:path>
                </a:pathLst>
              </a:custGeom>
              <a:solidFill>
                <a:schemeClr val="bg1"/>
              </a:solidFill>
              <a:ln w="57150">
                <a:solidFill>
                  <a:srgbClr val="00808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12681" tIns="212681" rIns="212681" bIns="212681" numCol="1" spcCol="1270" anchor="ctr" anchorCtr="0">
                <a:noAutofit/>
              </a:bodyPr>
              <a:lstStyle/>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23/24 GMO assessment</a:t>
                </a:r>
              </a:p>
              <a:p>
                <a:pPr marL="0" marR="0" lvl="0" indent="0" algn="ctr" defTabSz="466725" rtl="0" eaLnBrk="1" fontAlgn="auto" latinLnBrk="0" hangingPunct="1">
                  <a:lnSpc>
                    <a:spcPct val="90000"/>
                  </a:lnSpc>
                  <a:spcBef>
                    <a:spcPct val="0"/>
                  </a:spcBef>
                  <a:spcAft>
                    <a:spcPct val="3500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Should 23/24 GMOs be continued, stopped or revised?</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pic>
        <p:nvPicPr>
          <p:cNvPr id="51" name="Picture 50">
            <a:extLst>
              <a:ext uri="{FF2B5EF4-FFF2-40B4-BE49-F238E27FC236}">
                <a16:creationId xmlns:a16="http://schemas.microsoft.com/office/drawing/2014/main" id="{83AD402B-07B6-0547-E285-2477721D3693}"/>
              </a:ext>
            </a:extLst>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4" name="Slide Number Placeholder 3"/>
          <p:cNvSpPr>
            <a:spLocks noGrp="1"/>
          </p:cNvSpPr>
          <p:nvPr>
            <p:ph type="sldNum" sz="quarter" idx="12"/>
          </p:nvPr>
        </p:nvSpPr>
        <p:spPr/>
        <p:txBody>
          <a:bodyPr/>
          <a:lstStyle/>
          <a:p>
            <a:fld id="{2FC4BBEA-D2AF-4620-ADEB-12EADF4A9185}" type="slidenum">
              <a:rPr lang="en-GB" smtClean="0">
                <a:solidFill>
                  <a:schemeClr val="bg1">
                    <a:lumMod val="75000"/>
                  </a:schemeClr>
                </a:solidFill>
              </a:rPr>
              <a:t>8</a:t>
            </a:fld>
            <a:endParaRPr lang="en-GB" dirty="0">
              <a:solidFill>
                <a:schemeClr val="bg1">
                  <a:lumMod val="75000"/>
                </a:schemeClr>
              </a:solidFill>
            </a:endParaRPr>
          </a:p>
        </p:txBody>
      </p:sp>
      <p:sp>
        <p:nvSpPr>
          <p:cNvPr id="5" name="TextBox 4"/>
          <p:cNvSpPr txBox="1"/>
          <p:nvPr/>
        </p:nvSpPr>
        <p:spPr>
          <a:xfrm>
            <a:off x="200867" y="6356350"/>
            <a:ext cx="5808077" cy="461665"/>
          </a:xfrm>
          <a:prstGeom prst="rect">
            <a:avLst/>
          </a:prstGeom>
          <a:noFill/>
        </p:spPr>
        <p:txBody>
          <a:bodyPr wrap="square" rtlCol="0">
            <a:spAutoFit/>
          </a:bodyPr>
          <a:lstStyle/>
          <a:p>
            <a:r>
              <a:rPr lang="en-GB" sz="1200" dirty="0"/>
              <a:t>Delivery of Methods is indicated throughout the Plan with Quarters for delivery highlighted in </a:t>
            </a:r>
            <a:r>
              <a:rPr lang="en-GB" sz="1200" b="1" dirty="0">
                <a:solidFill>
                  <a:schemeClr val="accent6"/>
                </a:solidFill>
              </a:rPr>
              <a:t>Green</a:t>
            </a:r>
            <a:r>
              <a:rPr lang="en-GB" sz="1200" dirty="0"/>
              <a:t> and Planning in </a:t>
            </a:r>
            <a:r>
              <a:rPr lang="en-GB" sz="1200" b="1" dirty="0">
                <a:solidFill>
                  <a:schemeClr val="accent1"/>
                </a:solidFill>
              </a:rPr>
              <a:t>Blue.</a:t>
            </a:r>
          </a:p>
        </p:txBody>
      </p:sp>
    </p:spTree>
    <p:extLst>
      <p:ext uri="{BB962C8B-B14F-4D97-AF65-F5344CB8AC3E}">
        <p14:creationId xmlns:p14="http://schemas.microsoft.com/office/powerpoint/2010/main" val="169740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246956" y="90000"/>
            <a:ext cx="9870141" cy="369332"/>
          </a:xfrm>
          <a:prstGeom prst="rect">
            <a:avLst/>
          </a:prstGeom>
          <a:noFill/>
        </p:spPr>
        <p:txBody>
          <a:bodyPr wrap="square" rtlCol="0">
            <a:spAutoFit/>
          </a:bodyPr>
          <a:lstStyle/>
          <a:p>
            <a:r>
              <a:rPr lang="en-GB" sz="1800" b="1" spc="15" dirty="0">
                <a:solidFill>
                  <a:srgbClr val="1F355E"/>
                </a:solidFill>
                <a:latin typeface="Arial Black" panose="020B0604020202020204" pitchFamily="34" charset="0"/>
                <a:cs typeface="Arial Black" panose="020B0604020202020204" pitchFamily="34" charset="0"/>
              </a:rPr>
              <a:t>An Integrated Partnership Approach</a:t>
            </a:r>
            <a:endParaRPr lang="en-GB" sz="1800" b="1" dirty="0">
              <a:solidFill>
                <a:srgbClr val="1F355E"/>
              </a:solidFill>
              <a:latin typeface="Arial Black" panose="020B0604020202020204" pitchFamily="34" charset="0"/>
              <a:cs typeface="Arial Black" panose="020B0604020202020204" pitchFamily="34" charset="0"/>
            </a:endParaRPr>
          </a:p>
        </p:txBody>
      </p:sp>
      <p:sp>
        <p:nvSpPr>
          <p:cNvPr id="5" name="Rectangle 4">
            <a:extLst>
              <a:ext uri="{FF2B5EF4-FFF2-40B4-BE49-F238E27FC236}">
                <a16:creationId xmlns:a16="http://schemas.microsoft.com/office/drawing/2014/main" id="{D762DD09-E971-BC9E-A3FD-3BB3B1348871}"/>
              </a:ext>
            </a:extLst>
          </p:cNvPr>
          <p:cNvSpPr/>
          <p:nvPr/>
        </p:nvSpPr>
        <p:spPr>
          <a:xfrm>
            <a:off x="171278" y="624774"/>
            <a:ext cx="11762021" cy="461665"/>
          </a:xfrm>
          <a:prstGeom prst="rect">
            <a:avLst/>
          </a:prstGeom>
        </p:spPr>
        <p:txBody>
          <a:bodyPr wrap="square">
            <a:spAutoFit/>
          </a:bodyPr>
          <a:lstStyle/>
          <a:p>
            <a:pPr algn="just"/>
            <a:r>
              <a:rPr lang="en-GB" sz="1200" dirty="0"/>
              <a:t>We have a strong track record of partnership working and, </a:t>
            </a:r>
            <a:r>
              <a:rPr lang="en-GB" sz="1200" dirty="0">
                <a:cs typeface="Calibri"/>
              </a:rPr>
              <a:t>w</a:t>
            </a:r>
            <a:r>
              <a:rPr lang="en-GB" sz="1200" dirty="0">
                <a:ea typeface="Calibri" panose="020F0502020204030204" pitchFamily="34" charset="0"/>
                <a:cs typeface="Calibri"/>
              </a:rPr>
              <a:t>herever possible and beneficial, we will continue to find and deliver regional and integrated solutions. To achieve this, we will  work with our partners directly and through the Regional Partnership Board (RPB), Public Services Board (PSB), and other NHS &amp; External Partnerships.</a:t>
            </a:r>
            <a:endParaRPr lang="en-GB" sz="1200" dirty="0"/>
          </a:p>
        </p:txBody>
      </p:sp>
      <p:sp>
        <p:nvSpPr>
          <p:cNvPr id="6" name="Rounded Rectangle 32">
            <a:extLst>
              <a:ext uri="{FF2B5EF4-FFF2-40B4-BE49-F238E27FC236}">
                <a16:creationId xmlns:a16="http://schemas.microsoft.com/office/drawing/2014/main" id="{6C5D81AD-7E2B-E7B5-076E-0E695CBBBD32}"/>
              </a:ext>
            </a:extLst>
          </p:cNvPr>
          <p:cNvSpPr/>
          <p:nvPr/>
        </p:nvSpPr>
        <p:spPr>
          <a:xfrm>
            <a:off x="261169" y="4130695"/>
            <a:ext cx="11686343" cy="11533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8C75E665-03EA-4925-BF19-0FD08CC1FA37}"/>
              </a:ext>
            </a:extLst>
          </p:cNvPr>
          <p:cNvSpPr txBox="1"/>
          <p:nvPr/>
        </p:nvSpPr>
        <p:spPr>
          <a:xfrm>
            <a:off x="3820881" y="1032793"/>
            <a:ext cx="2570745" cy="276999"/>
          </a:xfrm>
          <a:prstGeom prst="rect">
            <a:avLst/>
          </a:prstGeom>
          <a:noFill/>
        </p:spPr>
        <p:txBody>
          <a:bodyPr wrap="square" rtlCol="0">
            <a:spAutoFit/>
          </a:bodyPr>
          <a:lstStyle/>
          <a:p>
            <a:r>
              <a:rPr lang="en-GB" sz="1200" dirty="0"/>
              <a:t>Collective responsibility</a:t>
            </a:r>
          </a:p>
        </p:txBody>
      </p:sp>
      <p:sp>
        <p:nvSpPr>
          <p:cNvPr id="8" name="TextBox 7">
            <a:extLst>
              <a:ext uri="{FF2B5EF4-FFF2-40B4-BE49-F238E27FC236}">
                <a16:creationId xmlns:a16="http://schemas.microsoft.com/office/drawing/2014/main" id="{682877EC-D1CB-BE2B-363D-7C3C9631D369}"/>
              </a:ext>
            </a:extLst>
          </p:cNvPr>
          <p:cNvSpPr txBox="1"/>
          <p:nvPr/>
        </p:nvSpPr>
        <p:spPr>
          <a:xfrm>
            <a:off x="3820881" y="1396029"/>
            <a:ext cx="2064229" cy="276999"/>
          </a:xfrm>
          <a:prstGeom prst="rect">
            <a:avLst/>
          </a:prstGeom>
          <a:noFill/>
        </p:spPr>
        <p:txBody>
          <a:bodyPr wrap="square" rtlCol="0">
            <a:spAutoFit/>
          </a:bodyPr>
          <a:lstStyle/>
          <a:p>
            <a:r>
              <a:rPr lang="en-GB" sz="1200" dirty="0"/>
              <a:t>Coherent approach</a:t>
            </a:r>
          </a:p>
        </p:txBody>
      </p:sp>
      <p:sp>
        <p:nvSpPr>
          <p:cNvPr id="9" name="TextBox 8">
            <a:extLst>
              <a:ext uri="{FF2B5EF4-FFF2-40B4-BE49-F238E27FC236}">
                <a16:creationId xmlns:a16="http://schemas.microsoft.com/office/drawing/2014/main" id="{88A98FBF-8900-0921-726C-A1B25E689A0F}"/>
              </a:ext>
            </a:extLst>
          </p:cNvPr>
          <p:cNvSpPr txBox="1"/>
          <p:nvPr/>
        </p:nvSpPr>
        <p:spPr>
          <a:xfrm>
            <a:off x="3820881" y="1757107"/>
            <a:ext cx="1984443" cy="276999"/>
          </a:xfrm>
          <a:prstGeom prst="rect">
            <a:avLst/>
          </a:prstGeom>
          <a:noFill/>
        </p:spPr>
        <p:txBody>
          <a:bodyPr wrap="square" rtlCol="0">
            <a:spAutoFit/>
          </a:bodyPr>
          <a:lstStyle/>
          <a:p>
            <a:r>
              <a:rPr lang="en-GB" sz="1200" dirty="0"/>
              <a:t>Patient focussed</a:t>
            </a:r>
          </a:p>
        </p:txBody>
      </p:sp>
      <p:sp>
        <p:nvSpPr>
          <p:cNvPr id="10" name="TextBox 9">
            <a:extLst>
              <a:ext uri="{FF2B5EF4-FFF2-40B4-BE49-F238E27FC236}">
                <a16:creationId xmlns:a16="http://schemas.microsoft.com/office/drawing/2014/main" id="{60A9806E-81C0-896C-9A2B-F5C2565A5247}"/>
              </a:ext>
            </a:extLst>
          </p:cNvPr>
          <p:cNvSpPr txBox="1"/>
          <p:nvPr/>
        </p:nvSpPr>
        <p:spPr>
          <a:xfrm>
            <a:off x="3820881" y="2107758"/>
            <a:ext cx="2305681" cy="276999"/>
          </a:xfrm>
          <a:prstGeom prst="rect">
            <a:avLst/>
          </a:prstGeom>
          <a:noFill/>
        </p:spPr>
        <p:txBody>
          <a:bodyPr wrap="square" rtlCol="0">
            <a:spAutoFit/>
          </a:bodyPr>
          <a:lstStyle/>
          <a:p>
            <a:r>
              <a:rPr lang="en-GB" sz="1200" dirty="0"/>
              <a:t>Statutory Compliance</a:t>
            </a:r>
          </a:p>
        </p:txBody>
      </p:sp>
      <p:sp>
        <p:nvSpPr>
          <p:cNvPr id="11" name="Rounded Rectangle 7">
            <a:extLst>
              <a:ext uri="{FF2B5EF4-FFF2-40B4-BE49-F238E27FC236}">
                <a16:creationId xmlns:a16="http://schemas.microsoft.com/office/drawing/2014/main" id="{10A577F8-2421-753A-8DE8-6326A803AE40}"/>
              </a:ext>
            </a:extLst>
          </p:cNvPr>
          <p:cNvSpPr/>
          <p:nvPr/>
        </p:nvSpPr>
        <p:spPr>
          <a:xfrm>
            <a:off x="474380" y="1139857"/>
            <a:ext cx="1906334" cy="1130187"/>
          </a:xfrm>
          <a:prstGeom prst="roundRect">
            <a:avLst>
              <a:gd name="adj" fmla="val 6226"/>
            </a:avLst>
          </a:prstGeom>
          <a:solidFill>
            <a:srgbClr val="0099CC"/>
          </a:solidFill>
          <a:ln>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rPr>
              <a:t>Swansea Bay UHB approach to Partnership Working and Collaboration</a:t>
            </a:r>
          </a:p>
        </p:txBody>
      </p:sp>
      <p:sp>
        <p:nvSpPr>
          <p:cNvPr id="12" name="Rectangle 11">
            <a:extLst>
              <a:ext uri="{FF2B5EF4-FFF2-40B4-BE49-F238E27FC236}">
                <a16:creationId xmlns:a16="http://schemas.microsoft.com/office/drawing/2014/main" id="{931E7996-584D-CFFD-EED0-3F209FCAE67B}"/>
              </a:ext>
            </a:extLst>
          </p:cNvPr>
          <p:cNvSpPr/>
          <p:nvPr/>
        </p:nvSpPr>
        <p:spPr>
          <a:xfrm>
            <a:off x="5892712" y="1061397"/>
            <a:ext cx="5639292" cy="1200329"/>
          </a:xfrm>
          <a:prstGeom prst="rect">
            <a:avLst/>
          </a:prstGeom>
        </p:spPr>
        <p:txBody>
          <a:bodyPr wrap="square">
            <a:spAutoFit/>
          </a:bodyPr>
          <a:lstStyle/>
          <a:p>
            <a:pPr lvl="0" algn="just">
              <a:defRPr/>
            </a:pPr>
            <a:r>
              <a:rPr lang="en-GB" sz="1200" dirty="0"/>
              <a:t>During 2023/24, we strengthened internal partnership governance and assurance mechanisms at a strategic, tactical and operational level through the establishment of the Population Health and Partnership Committee and the Strategic Partnerships Group. We have refreshed our approach to Partnerships; with a clear focus on the development of a Collaborative Working Framework, strengthening our strategic approach and improved oversight of the development and delivery of external pathways.  </a:t>
            </a:r>
          </a:p>
        </p:txBody>
      </p:sp>
      <p:cxnSp>
        <p:nvCxnSpPr>
          <p:cNvPr id="13" name="Straight Arrow Connector 12">
            <a:extLst>
              <a:ext uri="{FF2B5EF4-FFF2-40B4-BE49-F238E27FC236}">
                <a16:creationId xmlns:a16="http://schemas.microsoft.com/office/drawing/2014/main" id="{12B7624B-62EE-58A6-ACCC-BB475EF460FE}"/>
              </a:ext>
            </a:extLst>
          </p:cNvPr>
          <p:cNvCxnSpPr/>
          <p:nvPr/>
        </p:nvCxnSpPr>
        <p:spPr>
          <a:xfrm>
            <a:off x="2534581" y="1171293"/>
            <a:ext cx="1135258" cy="0"/>
          </a:xfrm>
          <a:prstGeom prst="straightConnector1">
            <a:avLst/>
          </a:prstGeom>
          <a:ln w="53975">
            <a:solidFill>
              <a:srgbClr val="0099CC"/>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ED0CDDF-9DCE-7746-F5EC-9DC337A511B9}"/>
              </a:ext>
            </a:extLst>
          </p:cNvPr>
          <p:cNvCxnSpPr/>
          <p:nvPr/>
        </p:nvCxnSpPr>
        <p:spPr>
          <a:xfrm>
            <a:off x="2534581" y="1528365"/>
            <a:ext cx="1135258" cy="0"/>
          </a:xfrm>
          <a:prstGeom prst="straightConnector1">
            <a:avLst/>
          </a:prstGeom>
          <a:ln w="53975">
            <a:solidFill>
              <a:srgbClr val="0099CC"/>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5DD6A27-0F46-8296-4B21-B0C230D83C1E}"/>
              </a:ext>
            </a:extLst>
          </p:cNvPr>
          <p:cNvCxnSpPr/>
          <p:nvPr/>
        </p:nvCxnSpPr>
        <p:spPr>
          <a:xfrm>
            <a:off x="2534581" y="2242510"/>
            <a:ext cx="1135258" cy="0"/>
          </a:xfrm>
          <a:prstGeom prst="straightConnector1">
            <a:avLst/>
          </a:prstGeom>
          <a:ln w="53975">
            <a:solidFill>
              <a:srgbClr val="0099CC"/>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CFEA749-FF05-9DA5-8A10-F7A8762E782F}"/>
              </a:ext>
            </a:extLst>
          </p:cNvPr>
          <p:cNvCxnSpPr/>
          <p:nvPr/>
        </p:nvCxnSpPr>
        <p:spPr>
          <a:xfrm>
            <a:off x="2534581" y="1885437"/>
            <a:ext cx="1135258" cy="0"/>
          </a:xfrm>
          <a:prstGeom prst="straightConnector1">
            <a:avLst/>
          </a:prstGeom>
          <a:ln w="53975">
            <a:solidFill>
              <a:srgbClr val="0099CC"/>
            </a:solidFill>
            <a:tailEnd type="arrow"/>
          </a:ln>
        </p:spPr>
        <p:style>
          <a:lnRef idx="1">
            <a:schemeClr val="accent1"/>
          </a:lnRef>
          <a:fillRef idx="0">
            <a:schemeClr val="accent1"/>
          </a:fillRef>
          <a:effectRef idx="0">
            <a:schemeClr val="accent1"/>
          </a:effectRef>
          <a:fontRef idx="minor">
            <a:schemeClr val="tx1"/>
          </a:fontRef>
        </p:style>
      </p:cxnSp>
      <p:sp>
        <p:nvSpPr>
          <p:cNvPr id="17" name="Text Placeholder 18">
            <a:extLst>
              <a:ext uri="{FF2B5EF4-FFF2-40B4-BE49-F238E27FC236}">
                <a16:creationId xmlns:a16="http://schemas.microsoft.com/office/drawing/2014/main" id="{58FCE665-414C-10BA-06DA-4EEE19C7787C}"/>
              </a:ext>
            </a:extLst>
          </p:cNvPr>
          <p:cNvSpPr txBox="1">
            <a:spLocks/>
          </p:cNvSpPr>
          <p:nvPr/>
        </p:nvSpPr>
        <p:spPr>
          <a:xfrm>
            <a:off x="246956" y="2419176"/>
            <a:ext cx="11686343" cy="44737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1200" dirty="0">
                <a:cs typeface="Arial" panose="020B0604020202020204" pitchFamily="34" charset="0"/>
              </a:rPr>
              <a:t>Improving compliance with the Health Board’s Statutory requirements to work collaboratively within the formal Partnerships – Public Service Boards and the Regional Partnership Board.</a:t>
            </a:r>
            <a:endParaRPr lang="en-GB" sz="1200" dirty="0"/>
          </a:p>
        </p:txBody>
      </p:sp>
      <p:pic>
        <p:nvPicPr>
          <p:cNvPr id="18" name="Content Placeholder 20">
            <a:extLst>
              <a:ext uri="{FF2B5EF4-FFF2-40B4-BE49-F238E27FC236}">
                <a16:creationId xmlns:a16="http://schemas.microsoft.com/office/drawing/2014/main" id="{CF6BDE1C-0094-4FBE-75F5-D9213DFD59DB}"/>
              </a:ext>
            </a:extLst>
          </p:cNvPr>
          <p:cNvPicPr>
            <a:picLocks noChangeAspect="1"/>
          </p:cNvPicPr>
          <p:nvPr/>
        </p:nvPicPr>
        <p:blipFill>
          <a:blip r:embed="rId2"/>
          <a:stretch>
            <a:fillRect/>
          </a:stretch>
        </p:blipFill>
        <p:spPr>
          <a:xfrm>
            <a:off x="292864" y="2673678"/>
            <a:ext cx="1021036" cy="1437542"/>
          </a:xfrm>
          <a:prstGeom prst="rect">
            <a:avLst/>
          </a:prstGeom>
        </p:spPr>
      </p:pic>
      <p:pic>
        <p:nvPicPr>
          <p:cNvPr id="19" name="Picture 18">
            <a:extLst>
              <a:ext uri="{FF2B5EF4-FFF2-40B4-BE49-F238E27FC236}">
                <a16:creationId xmlns:a16="http://schemas.microsoft.com/office/drawing/2014/main" id="{CCAA4C5A-7241-13D4-198A-DEB30DF3E1B9}"/>
              </a:ext>
            </a:extLst>
          </p:cNvPr>
          <p:cNvPicPr>
            <a:picLocks noChangeAspect="1"/>
          </p:cNvPicPr>
          <p:nvPr/>
        </p:nvPicPr>
        <p:blipFill>
          <a:blip r:embed="rId3"/>
          <a:stretch>
            <a:fillRect/>
          </a:stretch>
        </p:blipFill>
        <p:spPr>
          <a:xfrm>
            <a:off x="6156831" y="2678387"/>
            <a:ext cx="1557372" cy="1432833"/>
          </a:xfrm>
          <a:prstGeom prst="rect">
            <a:avLst/>
          </a:prstGeom>
        </p:spPr>
      </p:pic>
      <p:sp>
        <p:nvSpPr>
          <p:cNvPr id="20" name="Rectangle 19">
            <a:extLst>
              <a:ext uri="{FF2B5EF4-FFF2-40B4-BE49-F238E27FC236}">
                <a16:creationId xmlns:a16="http://schemas.microsoft.com/office/drawing/2014/main" id="{1572DE6D-73AC-B941-8831-BF1F4901AA3E}"/>
              </a:ext>
            </a:extLst>
          </p:cNvPr>
          <p:cNvSpPr/>
          <p:nvPr/>
        </p:nvSpPr>
        <p:spPr>
          <a:xfrm>
            <a:off x="1345518" y="2717996"/>
            <a:ext cx="4798237" cy="1600438"/>
          </a:xfrm>
          <a:prstGeom prst="rect">
            <a:avLst/>
          </a:prstGeom>
        </p:spPr>
        <p:txBody>
          <a:bodyPr wrap="square">
            <a:spAutoFit/>
          </a:bodyPr>
          <a:lstStyle/>
          <a:p>
            <a:pPr algn="just"/>
            <a:r>
              <a:rPr lang="en-GB" sz="1200" dirty="0"/>
              <a:t>Local authorities, health boards and NHS trusts must work closely to ensure better integration of health and social care. The</a:t>
            </a:r>
            <a:r>
              <a:rPr lang="en-GB" sz="1200" b="1" i="1" dirty="0"/>
              <a:t> West Glamorgan RPB Area Plan</a:t>
            </a:r>
            <a:r>
              <a:rPr lang="en-GB" sz="1200" dirty="0"/>
              <a:t> sets out how the West Glamorgan Regional Partnership Board will respond to the findings of the West Glamorgan Population Needs Assessment published on the 1st April 2022, which captured the health and social care needs of people living in the West Glamorgan Region. </a:t>
            </a:r>
          </a:p>
          <a:p>
            <a:endParaRPr lang="en-GB" sz="1400" dirty="0"/>
          </a:p>
        </p:txBody>
      </p:sp>
      <p:sp>
        <p:nvSpPr>
          <p:cNvPr id="21" name="TextBox 20">
            <a:extLst>
              <a:ext uri="{FF2B5EF4-FFF2-40B4-BE49-F238E27FC236}">
                <a16:creationId xmlns:a16="http://schemas.microsoft.com/office/drawing/2014/main" id="{9BF9A154-A92D-A7DF-0DA4-31FA1B051093}"/>
              </a:ext>
            </a:extLst>
          </p:cNvPr>
          <p:cNvSpPr txBox="1"/>
          <p:nvPr/>
        </p:nvSpPr>
        <p:spPr>
          <a:xfrm>
            <a:off x="7572715" y="2777655"/>
            <a:ext cx="4322743" cy="1200329"/>
          </a:xfrm>
          <a:prstGeom prst="rect">
            <a:avLst/>
          </a:prstGeom>
          <a:noFill/>
        </p:spPr>
        <p:txBody>
          <a:bodyPr wrap="square" rtlCol="0">
            <a:spAutoFit/>
          </a:bodyPr>
          <a:lstStyle/>
          <a:p>
            <a:pPr algn="just"/>
            <a:r>
              <a:rPr lang="en-GB" sz="1200" dirty="0"/>
              <a:t>The </a:t>
            </a:r>
            <a:r>
              <a:rPr lang="en-GB" sz="1200" b="1" i="1" dirty="0"/>
              <a:t>Wellbeing Plans </a:t>
            </a:r>
            <a:r>
              <a:rPr lang="en-GB" sz="1200" dirty="0"/>
              <a:t>developed by the Public Service Boards in Swansea &amp; Neath Port Talbot are primarily driven by matters raised in the Assessment of Local Well-being undertaken in 2022. The Plans take into account recommendations made by the Future Generations Report, and Welsh Government’s Future Trends Report. </a:t>
            </a:r>
          </a:p>
        </p:txBody>
      </p:sp>
      <p:sp>
        <p:nvSpPr>
          <p:cNvPr id="22" name="TextBox 21">
            <a:extLst>
              <a:ext uri="{FF2B5EF4-FFF2-40B4-BE49-F238E27FC236}">
                <a16:creationId xmlns:a16="http://schemas.microsoft.com/office/drawing/2014/main" id="{5AA5834B-781A-509C-E910-84965B3E5F25}"/>
              </a:ext>
            </a:extLst>
          </p:cNvPr>
          <p:cNvSpPr txBox="1"/>
          <p:nvPr/>
        </p:nvSpPr>
        <p:spPr>
          <a:xfrm>
            <a:off x="216447" y="4160908"/>
            <a:ext cx="11616708" cy="478849"/>
          </a:xfrm>
          <a:prstGeom prst="rect">
            <a:avLst/>
          </a:prstGeom>
          <a:noFill/>
        </p:spPr>
        <p:txBody>
          <a:bodyPr wrap="square" rtlCol="0">
            <a:spAutoFit/>
          </a:bodyPr>
          <a:lstStyle/>
          <a:p>
            <a:pPr lvl="0">
              <a:lnSpc>
                <a:spcPct val="107000"/>
              </a:lnSpc>
              <a:spcBef>
                <a:spcPts val="450"/>
              </a:spcBef>
              <a:defRPr/>
            </a:pPr>
            <a:r>
              <a:rPr lang="en-GB" sz="1200" dirty="0"/>
              <a:t>The Health Board also works as part of the </a:t>
            </a:r>
            <a:r>
              <a:rPr lang="en-GB" sz="1200" b="1" dirty="0"/>
              <a:t>Pan Cluster Planning Group </a:t>
            </a:r>
            <a:r>
              <a:rPr lang="en-GB" sz="1200" dirty="0"/>
              <a:t>in both planning and delivering local health care services. Working as a cluster ensures care is better co-ordinated to promote the wellbeing of individuals and communities.</a:t>
            </a:r>
            <a:r>
              <a:rPr lang="en-GB" sz="1200" kern="0" dirty="0">
                <a:solidFill>
                  <a:schemeClr val="accent1">
                    <a:lumMod val="50000"/>
                  </a:schemeClr>
                </a:solidFill>
                <a:cs typeface="Arial" panose="020B0604020202020204" pitchFamily="34" charset="0"/>
              </a:rPr>
              <a:t> </a:t>
            </a:r>
            <a:r>
              <a:rPr lang="en-GB" sz="1200" dirty="0"/>
              <a:t>Clusters aim to:</a:t>
            </a:r>
          </a:p>
        </p:txBody>
      </p:sp>
      <p:sp>
        <p:nvSpPr>
          <p:cNvPr id="23" name="Rectangle 22">
            <a:extLst>
              <a:ext uri="{FF2B5EF4-FFF2-40B4-BE49-F238E27FC236}">
                <a16:creationId xmlns:a16="http://schemas.microsoft.com/office/drawing/2014/main" id="{DA2A3BBD-30BE-8C73-A977-6C1FADA25A21}"/>
              </a:ext>
            </a:extLst>
          </p:cNvPr>
          <p:cNvSpPr/>
          <p:nvPr/>
        </p:nvSpPr>
        <p:spPr>
          <a:xfrm>
            <a:off x="254287" y="4560798"/>
            <a:ext cx="6342611" cy="723275"/>
          </a:xfrm>
          <a:prstGeom prst="rect">
            <a:avLst/>
          </a:prstGeom>
        </p:spPr>
        <p:txBody>
          <a:bodyPr wrap="square" numCol="1">
            <a:spAutoFit/>
          </a:bodyPr>
          <a:lstStyle/>
          <a:p>
            <a:pPr marL="285750" lvl="0" indent="-285750">
              <a:spcAft>
                <a:spcPts val="300"/>
              </a:spcAft>
              <a:buFont typeface="Wingdings" panose="05000000000000000000" pitchFamily="2" charset="2"/>
              <a:buChar char="Ø"/>
              <a:defRPr/>
            </a:pPr>
            <a:r>
              <a:rPr lang="en-GB" sz="1200" dirty="0">
                <a:cs typeface="Arial" panose="020B0604020202020204" pitchFamily="34" charset="0"/>
              </a:rPr>
              <a:t>Deliver high quality integrated primary, community health, social care &amp; third sector services</a:t>
            </a:r>
          </a:p>
          <a:p>
            <a:pPr marL="285750" lvl="0" indent="-285750">
              <a:spcAft>
                <a:spcPts val="300"/>
              </a:spcAft>
              <a:buFont typeface="Wingdings" panose="05000000000000000000" pitchFamily="2" charset="2"/>
              <a:buChar char="Ø"/>
              <a:defRPr/>
            </a:pPr>
            <a:r>
              <a:rPr lang="en-GB" sz="1200" dirty="0">
                <a:cs typeface="Arial" panose="020B0604020202020204" pitchFamily="34" charset="0"/>
              </a:rPr>
              <a:t>Understand &amp; respond to the health and care needs of their population</a:t>
            </a:r>
          </a:p>
          <a:p>
            <a:pPr marL="285750" indent="-285750">
              <a:spcAft>
                <a:spcPts val="300"/>
              </a:spcAft>
              <a:buFont typeface="Wingdings" panose="05000000000000000000" pitchFamily="2" charset="2"/>
              <a:buChar char="Ø"/>
              <a:defRPr/>
            </a:pPr>
            <a:r>
              <a:rPr lang="en-GB" sz="1200" dirty="0">
                <a:cs typeface="Arial" panose="020B0604020202020204" pitchFamily="34" charset="0"/>
              </a:rPr>
              <a:t>Plan to prevent ill health and promote well-being </a:t>
            </a:r>
          </a:p>
        </p:txBody>
      </p:sp>
      <p:sp>
        <p:nvSpPr>
          <p:cNvPr id="24" name="Rectangle 23">
            <a:extLst>
              <a:ext uri="{FF2B5EF4-FFF2-40B4-BE49-F238E27FC236}">
                <a16:creationId xmlns:a16="http://schemas.microsoft.com/office/drawing/2014/main" id="{48B2F14A-D3F1-9482-A0F3-F10D695A8EB0}"/>
              </a:ext>
            </a:extLst>
          </p:cNvPr>
          <p:cNvSpPr/>
          <p:nvPr/>
        </p:nvSpPr>
        <p:spPr>
          <a:xfrm>
            <a:off x="6391626" y="4560971"/>
            <a:ext cx="5511163" cy="684803"/>
          </a:xfrm>
          <a:prstGeom prst="rect">
            <a:avLst/>
          </a:prstGeom>
        </p:spPr>
        <p:txBody>
          <a:bodyPr wrap="square">
            <a:spAutoFit/>
          </a:bodyPr>
          <a:lstStyle/>
          <a:p>
            <a:pPr marL="285750" lvl="0" indent="-285750">
              <a:spcAft>
                <a:spcPts val="300"/>
              </a:spcAft>
              <a:buFont typeface="Wingdings" panose="05000000000000000000" pitchFamily="2" charset="2"/>
              <a:buChar char="Ø"/>
              <a:defRPr/>
            </a:pPr>
            <a:r>
              <a:rPr lang="en-GB" sz="1200" dirty="0"/>
              <a:t>Have safe &amp; effective systems to direct people to the right person at the first point of contact</a:t>
            </a:r>
          </a:p>
          <a:p>
            <a:pPr marL="285750" lvl="0" indent="-285750">
              <a:spcAft>
                <a:spcPts val="300"/>
              </a:spcAft>
              <a:buFont typeface="Wingdings" panose="05000000000000000000" pitchFamily="2" charset="2"/>
              <a:buChar char="Ø"/>
              <a:defRPr/>
            </a:pPr>
            <a:r>
              <a:rPr lang="en-GB" sz="1200" dirty="0">
                <a:cs typeface="Arial" panose="020B0604020202020204" pitchFamily="34" charset="0"/>
              </a:rPr>
              <a:t>Provide care closer to or at home, by the right person, when it’s most needed</a:t>
            </a:r>
            <a:endParaRPr lang="en-GB" sz="1200" dirty="0"/>
          </a:p>
        </p:txBody>
      </p:sp>
      <p:pic>
        <p:nvPicPr>
          <p:cNvPr id="25" name="Picture 24">
            <a:extLst>
              <a:ext uri="{FF2B5EF4-FFF2-40B4-BE49-F238E27FC236}">
                <a16:creationId xmlns:a16="http://schemas.microsoft.com/office/drawing/2014/main" id="{83AD402B-07B6-0547-E285-2477721D3693}"/>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rot="10800000" flipV="1">
            <a:off x="248400" y="234083"/>
            <a:ext cx="11699112" cy="360000"/>
          </a:xfrm>
          <a:prstGeom prst="rect">
            <a:avLst/>
          </a:prstGeom>
        </p:spPr>
      </p:pic>
      <p:sp>
        <p:nvSpPr>
          <p:cNvPr id="3" name="Slide Number Placeholder 2"/>
          <p:cNvSpPr>
            <a:spLocks noGrp="1"/>
          </p:cNvSpPr>
          <p:nvPr>
            <p:ph type="sldNum" sz="quarter" idx="12"/>
          </p:nvPr>
        </p:nvSpPr>
        <p:spPr>
          <a:xfrm>
            <a:off x="8988291" y="5714349"/>
            <a:ext cx="2959221" cy="365125"/>
          </a:xfrm>
        </p:spPr>
        <p:txBody>
          <a:bodyPr/>
          <a:lstStyle/>
          <a:p>
            <a:pPr algn="just"/>
            <a:r>
              <a:rPr lang="en-GB" sz="1100" b="1" dirty="0">
                <a:solidFill>
                  <a:srgbClr val="1F355E"/>
                </a:solidFill>
                <a:latin typeface="Arial Black" panose="020B0A04020102020204" pitchFamily="34" charset="0"/>
                <a:cs typeface="Arial" panose="020B0604020202020204" pitchFamily="34" charset="0"/>
              </a:rPr>
              <a:t>Joint Commissioning Committee</a:t>
            </a:r>
          </a:p>
          <a:p>
            <a:pPr algn="just">
              <a:spcAft>
                <a:spcPts val="400"/>
              </a:spcAft>
            </a:pPr>
            <a:r>
              <a:rPr lang="en-GB" dirty="0">
                <a:solidFill>
                  <a:schemeClr val="tx1"/>
                </a:solidFill>
                <a:ea typeface="Calibri" panose="020F0502020204030204" pitchFamily="34" charset="0"/>
                <a:cs typeface="Times New Roman"/>
              </a:rPr>
              <a:t>Working with the new Joint Commissioning Committee (JCC) FOR Wales on IPC priorities including Neonatal, Paediatric Services, Cardiac Surgery, Mental Health as well as recovery of the planned care backlog.</a:t>
            </a:r>
          </a:p>
        </p:txBody>
      </p:sp>
      <p:sp>
        <p:nvSpPr>
          <p:cNvPr id="27" name="TextBox 26"/>
          <p:cNvSpPr txBox="1"/>
          <p:nvPr/>
        </p:nvSpPr>
        <p:spPr>
          <a:xfrm>
            <a:off x="246956" y="5314286"/>
            <a:ext cx="8626978" cy="1384995"/>
          </a:xfrm>
          <a:prstGeom prst="rect">
            <a:avLst/>
          </a:prstGeom>
          <a:noFill/>
        </p:spPr>
        <p:txBody>
          <a:bodyPr wrap="square" lIns="91440" tIns="45720" rIns="91440" bIns="45720" rtlCol="0" anchor="t">
            <a:spAutoFit/>
          </a:bodyPr>
          <a:lstStyle/>
          <a:p>
            <a:pPr algn="just"/>
            <a:r>
              <a:rPr lang="en-GB" sz="1100" b="1" dirty="0">
                <a:solidFill>
                  <a:srgbClr val="1F355E"/>
                </a:solidFill>
                <a:latin typeface="Arial Black" panose="020B0A04020102020204" pitchFamily="34" charset="0"/>
                <a:cs typeface="Arial" panose="020B0604020202020204" pitchFamily="34" charset="0"/>
              </a:rPr>
              <a:t>WAST &amp; EASC</a:t>
            </a:r>
          </a:p>
          <a:p>
            <a:pPr algn="just"/>
            <a:r>
              <a:rPr lang="en-GB" sz="1200" dirty="0"/>
              <a:t>Working with the Welsh Ambulance Service NHS Trust (WAST) we will focus on developing strategies to reduce hospital delays and facilitate timely handover. We will collaboratively review the (999 Demand) using multidisciplinary teams comprising of general practitioners (GPs) and Advanced Paramedic Practitioners to reduce conveyance to hospital when patient needs are met without ED attendance,   We will also further develop pathways that direct patients away from hospital admissions where applicable. We will also continue working with the Emergency Ambulance Services Committee (EASC) to determine commissioning priorities and what we will be delivering in the period of this plan.</a:t>
            </a:r>
          </a:p>
        </p:txBody>
      </p:sp>
      <p:sp>
        <p:nvSpPr>
          <p:cNvPr id="4" name="Slide Number Placeholder 3">
            <a:extLst>
              <a:ext uri="{FF2B5EF4-FFF2-40B4-BE49-F238E27FC236}">
                <a16:creationId xmlns:a16="http://schemas.microsoft.com/office/drawing/2014/main" id="{90B1F658-5FEB-0548-37CB-AE7E1848B00D}"/>
              </a:ext>
            </a:extLst>
          </p:cNvPr>
          <p:cNvSpPr txBox="1">
            <a:spLocks/>
          </p:cNvSpPr>
          <p:nvPr/>
        </p:nvSpPr>
        <p:spPr>
          <a:xfrm>
            <a:off x="8788804" y="647612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C4BBEA-D2AF-4620-ADEB-12EADF4A9185}" type="slidenum">
              <a:rPr lang="en-GB" smtClean="0">
                <a:solidFill>
                  <a:schemeClr val="bg1">
                    <a:lumMod val="75000"/>
                  </a:schemeClr>
                </a:solidFill>
              </a:rPr>
              <a:pPr/>
              <a:t>9</a:t>
            </a:fld>
            <a:endParaRPr lang="en-GB" dirty="0">
              <a:solidFill>
                <a:schemeClr val="bg1">
                  <a:lumMod val="75000"/>
                </a:schemeClr>
              </a:solidFill>
            </a:endParaRPr>
          </a:p>
        </p:txBody>
      </p:sp>
    </p:spTree>
    <p:extLst>
      <p:ext uri="{BB962C8B-B14F-4D97-AF65-F5344CB8AC3E}">
        <p14:creationId xmlns:p14="http://schemas.microsoft.com/office/powerpoint/2010/main" val="5486858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5899</TotalTime>
  <Words>27033</Words>
  <Application>Microsoft Office PowerPoint</Application>
  <PresentationFormat>Widescreen</PresentationFormat>
  <Paragraphs>2422</Paragraphs>
  <Slides>66</Slides>
  <Notes>1</Notes>
  <HiddenSlides>0</HiddenSlides>
  <MMClips>0</MMClips>
  <ScaleCrop>false</ScaleCrop>
  <HeadingPairs>
    <vt:vector size="6" baseType="variant">
      <vt:variant>
        <vt:lpstr>Fonts Used</vt:lpstr>
      </vt:variant>
      <vt:variant>
        <vt:i4>15</vt:i4>
      </vt:variant>
      <vt:variant>
        <vt:lpstr>Theme</vt:lpstr>
      </vt:variant>
      <vt:variant>
        <vt:i4>3</vt:i4>
      </vt:variant>
      <vt:variant>
        <vt:lpstr>Slide Titles</vt:lpstr>
      </vt:variant>
      <vt:variant>
        <vt:i4>66</vt:i4>
      </vt:variant>
    </vt:vector>
  </HeadingPairs>
  <TitlesOfParts>
    <vt:vector size="84" baseType="lpstr">
      <vt:lpstr>-apple-system</vt:lpstr>
      <vt:lpstr>Aptos</vt:lpstr>
      <vt:lpstr>Arial</vt:lpstr>
      <vt:lpstr>Arial Black</vt:lpstr>
      <vt:lpstr>Calibri</vt:lpstr>
      <vt:lpstr>Calibri Light</vt:lpstr>
      <vt:lpstr>Helvetica</vt:lpstr>
      <vt:lpstr>Helvetica Neue</vt:lpstr>
      <vt:lpstr>Helvetica Neue Medium</vt:lpstr>
      <vt:lpstr>Nirmala UI Semilight</vt:lpstr>
      <vt:lpstr>Segoe UI</vt:lpstr>
      <vt:lpstr>Times New Roman</vt:lpstr>
      <vt:lpstr>Tw Cen MT Condensed</vt:lpstr>
      <vt:lpstr>Verdana</vt:lpstr>
      <vt:lpstr>Wingdings</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Kirstie Lambert (Swansea Bay UHB - Strategy )</dc:creator>
  <cp:lastModifiedBy>Ffion Ansari (Swansea Bay UHB - Strategy)</cp:lastModifiedBy>
  <cp:revision>519</cp:revision>
  <cp:lastPrinted>2024-03-25T12:08:59Z</cp:lastPrinted>
  <dcterms:created xsi:type="dcterms:W3CDTF">2024-03-04T09:25:38Z</dcterms:created>
  <dcterms:modified xsi:type="dcterms:W3CDTF">2024-03-27T11:40:01Z</dcterms:modified>
</cp:coreProperties>
</file>