
<file path=[Content_Types].xml><?xml version="1.0" encoding="utf-8"?>
<Types xmlns="http://schemas.openxmlformats.org/package/2006/content-types">
  <Default Extension="doc" ContentType="application/msword"/>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B38F2A8" w14:textId="77777777" w:rsidR="00BD7CE4" w:rsidRPr="00046A89" w:rsidRDefault="00BD7CE4" w:rsidP="00EF24D7">
      <w:pPr>
        <w:jc w:val="right"/>
        <w:rPr>
          <w:rFonts w:ascii="Arial" w:hAnsi="Arial" w:cs="Arial"/>
          <w:b/>
          <w:bCs/>
          <w:sz w:val="44"/>
          <w:szCs w:val="44"/>
        </w:rPr>
      </w:pPr>
      <w:r>
        <w:rPr>
          <w:rFonts w:ascii="Arial" w:hAnsi="Arial" w:cs="Arial"/>
          <w:b/>
          <w:bCs/>
          <w:sz w:val="44"/>
          <w:szCs w:val="44"/>
        </w:rPr>
        <w:t xml:space="preserve">Schedule </w:t>
      </w:r>
      <w:r w:rsidR="00C7363A">
        <w:rPr>
          <w:rFonts w:ascii="Arial" w:hAnsi="Arial" w:cs="Arial"/>
          <w:b/>
          <w:bCs/>
          <w:sz w:val="44"/>
          <w:szCs w:val="44"/>
        </w:rPr>
        <w:t>6</w:t>
      </w:r>
    </w:p>
    <w:p w14:paraId="42C1D380" w14:textId="77777777" w:rsidR="009E686A" w:rsidRDefault="009E686A" w:rsidP="008623EE">
      <w:pPr>
        <w:rPr>
          <w:rFonts w:ascii="Arial" w:hAnsi="Arial"/>
        </w:rPr>
      </w:pPr>
    </w:p>
    <w:p w14:paraId="20DB9F62" w14:textId="57D6EB75" w:rsidR="004062FD" w:rsidRPr="00956162" w:rsidRDefault="00EF0C47" w:rsidP="00EF24D7">
      <w:pPr>
        <w:jc w:val="center"/>
        <w:rPr>
          <w:rFonts w:ascii="Arial" w:hAnsi="Arial" w:cs="Arial"/>
        </w:rPr>
      </w:pPr>
      <w:r>
        <w:rPr>
          <w:noProof/>
        </w:rPr>
        <w:drawing>
          <wp:inline distT="0" distB="0" distL="0" distR="0" wp14:anchorId="55EED953" wp14:editId="78866B7F">
            <wp:extent cx="4264025" cy="108648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4264025" cy="1086485"/>
                    </a:xfrm>
                    <a:prstGeom prst="rect">
                      <a:avLst/>
                    </a:prstGeom>
                    <a:noFill/>
                    <a:ln>
                      <a:noFill/>
                    </a:ln>
                  </pic:spPr>
                </pic:pic>
              </a:graphicData>
            </a:graphic>
          </wp:inline>
        </w:drawing>
      </w:r>
    </w:p>
    <w:p w14:paraId="247E29D3" w14:textId="77777777" w:rsidR="004062FD" w:rsidRPr="00EF24D7" w:rsidRDefault="00EF24D7" w:rsidP="009314F9">
      <w:pPr>
        <w:jc w:val="center"/>
        <w:rPr>
          <w:rFonts w:ascii="Arial" w:hAnsi="Arial" w:cs="Arial"/>
          <w:b/>
          <w:sz w:val="72"/>
          <w:szCs w:val="72"/>
        </w:rPr>
      </w:pPr>
      <w:r w:rsidRPr="00EF24D7">
        <w:rPr>
          <w:rFonts w:ascii="Arial" w:hAnsi="Arial" w:cs="Arial"/>
          <w:b/>
          <w:sz w:val="72"/>
          <w:szCs w:val="72"/>
        </w:rPr>
        <w:t>Swansea Bay University Health Board</w:t>
      </w:r>
    </w:p>
    <w:p w14:paraId="17175879" w14:textId="77777777" w:rsidR="00214E40" w:rsidRPr="00EF24D7" w:rsidRDefault="00214E40" w:rsidP="009314F9">
      <w:pPr>
        <w:jc w:val="center"/>
        <w:rPr>
          <w:rFonts w:ascii="Arial" w:hAnsi="Arial" w:cs="Arial"/>
          <w:b/>
          <w:sz w:val="72"/>
          <w:szCs w:val="72"/>
        </w:rPr>
      </w:pPr>
    </w:p>
    <w:p w14:paraId="75A9E51B" w14:textId="77777777" w:rsidR="004062FD" w:rsidRPr="00EF24D7" w:rsidRDefault="004062FD" w:rsidP="009314F9">
      <w:pPr>
        <w:jc w:val="center"/>
        <w:rPr>
          <w:rFonts w:ascii="Arial" w:hAnsi="Arial" w:cs="Arial"/>
          <w:b/>
          <w:sz w:val="56"/>
          <w:szCs w:val="72"/>
        </w:rPr>
      </w:pPr>
      <w:r w:rsidRPr="00EF24D7">
        <w:rPr>
          <w:rFonts w:ascii="Arial" w:hAnsi="Arial" w:cs="Arial"/>
          <w:b/>
          <w:sz w:val="56"/>
          <w:szCs w:val="72"/>
        </w:rPr>
        <w:t>Standing Financial Instructions</w:t>
      </w:r>
    </w:p>
    <w:p w14:paraId="11C74422" w14:textId="77777777" w:rsidR="004062FD" w:rsidRPr="00A167EF" w:rsidRDefault="004062FD" w:rsidP="004062FD">
      <w:pPr>
        <w:rPr>
          <w:rFonts w:ascii="Lucida Sans Unicode" w:hAnsi="Lucida Sans Unicode" w:cs="Lucida Sans Unicode"/>
        </w:rPr>
      </w:pPr>
      <w:r w:rsidRPr="00A167EF">
        <w:rPr>
          <w:rFonts w:ascii="Lucida Sans Unicode" w:hAnsi="Lucida Sans Unicode" w:cs="Lucida Sans Unicode"/>
          <w:sz w:val="96"/>
          <w:szCs w:val="96"/>
        </w:rPr>
        <w:t xml:space="preserve"> </w:t>
      </w:r>
    </w:p>
    <w:p w14:paraId="248D81A1" w14:textId="77777777" w:rsidR="00214E40" w:rsidRDefault="00214E40" w:rsidP="004062FD">
      <w:pPr>
        <w:ind w:left="4320" w:firstLine="720"/>
      </w:pPr>
    </w:p>
    <w:p w14:paraId="63B2B695" w14:textId="77777777" w:rsidR="00BD7CE4" w:rsidRPr="00A44148" w:rsidRDefault="00BD7CE4" w:rsidP="00BD7CE4">
      <w:pPr>
        <w:pBdr>
          <w:top w:val="single" w:sz="4" w:space="1" w:color="auto"/>
          <w:left w:val="single" w:sz="4" w:space="4" w:color="auto"/>
          <w:bottom w:val="single" w:sz="4" w:space="1" w:color="auto"/>
          <w:right w:val="single" w:sz="4" w:space="4" w:color="auto"/>
        </w:pBdr>
        <w:shd w:val="clear" w:color="auto" w:fill="D9D9D9"/>
        <w:jc w:val="center"/>
        <w:rPr>
          <w:rFonts w:ascii="Arial" w:hAnsi="Arial" w:cs="Arial"/>
          <w:b/>
        </w:rPr>
      </w:pPr>
      <w:r w:rsidRPr="00A44148">
        <w:rPr>
          <w:rFonts w:ascii="Arial" w:hAnsi="Arial" w:cs="Arial"/>
          <w:b/>
        </w:rPr>
        <w:t xml:space="preserve">This </w:t>
      </w:r>
      <w:r>
        <w:rPr>
          <w:rFonts w:ascii="Arial" w:hAnsi="Arial" w:cs="Arial"/>
          <w:b/>
        </w:rPr>
        <w:t xml:space="preserve">Schedule forms part of, and </w:t>
      </w:r>
      <w:r w:rsidRPr="00A44148">
        <w:rPr>
          <w:rFonts w:ascii="Arial" w:hAnsi="Arial" w:cs="Arial"/>
          <w:b/>
        </w:rPr>
        <w:t>shall have effect as if inco</w:t>
      </w:r>
      <w:r>
        <w:rPr>
          <w:rFonts w:ascii="Arial" w:hAnsi="Arial" w:cs="Arial"/>
          <w:b/>
        </w:rPr>
        <w:t>rporated in the Local Health Board Standing Orders</w:t>
      </w:r>
    </w:p>
    <w:p w14:paraId="5A135BB4" w14:textId="77777777" w:rsidR="00214E40" w:rsidRDefault="00214E40" w:rsidP="00214E40">
      <w:pPr>
        <w:jc w:val="center"/>
      </w:pPr>
    </w:p>
    <w:p w14:paraId="33B1DF9C" w14:textId="77777777" w:rsidR="00214E40" w:rsidRDefault="00214E40" w:rsidP="001622B9"/>
    <w:p w14:paraId="49DC27A2" w14:textId="77777777" w:rsidR="00EF3572" w:rsidRDefault="00EF3572" w:rsidP="00EF3572">
      <w:pPr>
        <w:rPr>
          <w:rFonts w:ascii="Arial" w:hAnsi="Arial" w:cs="Arial"/>
          <w:b/>
          <w:sz w:val="32"/>
          <w:szCs w:val="56"/>
        </w:rPr>
      </w:pPr>
      <w:r>
        <w:rPr>
          <w:rFonts w:ascii="Arial" w:hAnsi="Arial" w:cs="Arial"/>
          <w:b/>
          <w:sz w:val="32"/>
          <w:szCs w:val="56"/>
        </w:rPr>
        <w:t>Approval Date: September 202</w:t>
      </w:r>
      <w:r w:rsidR="00F40F6B">
        <w:rPr>
          <w:rFonts w:ascii="Arial" w:hAnsi="Arial" w:cs="Arial"/>
          <w:b/>
          <w:sz w:val="32"/>
          <w:szCs w:val="56"/>
        </w:rPr>
        <w:t>3</w:t>
      </w:r>
    </w:p>
    <w:p w14:paraId="1DE94207" w14:textId="77777777" w:rsidR="00EF3572" w:rsidRDefault="00EF3572" w:rsidP="00EF3572">
      <w:pPr>
        <w:rPr>
          <w:rFonts w:ascii="Arial" w:hAnsi="Arial" w:cs="Arial"/>
          <w:b/>
          <w:sz w:val="32"/>
          <w:szCs w:val="56"/>
        </w:rPr>
      </w:pPr>
      <w:r>
        <w:rPr>
          <w:rFonts w:ascii="Arial" w:hAnsi="Arial" w:cs="Arial"/>
          <w:b/>
          <w:sz w:val="32"/>
          <w:szCs w:val="56"/>
        </w:rPr>
        <w:t>Review Date: September 202</w:t>
      </w:r>
      <w:r w:rsidR="00F40F6B">
        <w:rPr>
          <w:rFonts w:ascii="Arial" w:hAnsi="Arial" w:cs="Arial"/>
          <w:b/>
          <w:sz w:val="32"/>
          <w:szCs w:val="56"/>
        </w:rPr>
        <w:t>4</w:t>
      </w:r>
    </w:p>
    <w:p w14:paraId="1896C7A9" w14:textId="77777777" w:rsidR="00634B14" w:rsidRDefault="00634B14" w:rsidP="001622B9"/>
    <w:p w14:paraId="6B764BF3" w14:textId="77777777" w:rsidR="00634B14" w:rsidRDefault="00634B14" w:rsidP="001622B9"/>
    <w:p w14:paraId="344C93E7" w14:textId="77777777" w:rsidR="00634B14" w:rsidRDefault="00634B14" w:rsidP="001622B9"/>
    <w:p w14:paraId="78D2CAAC" w14:textId="77777777" w:rsidR="00634B14" w:rsidRDefault="00CF0845" w:rsidP="001622B9">
      <w:r>
        <w:br w:type="page"/>
      </w:r>
    </w:p>
    <w:p w14:paraId="49B62CCF" w14:textId="77777777" w:rsidR="009E686A" w:rsidRDefault="00BD7CE4" w:rsidP="00A26515">
      <w:pPr>
        <w:tabs>
          <w:tab w:val="left" w:pos="1080"/>
          <w:tab w:val="left" w:pos="7200"/>
        </w:tabs>
        <w:spacing w:line="360" w:lineRule="auto"/>
        <w:ind w:right="6"/>
        <w:jc w:val="both"/>
        <w:rPr>
          <w:rFonts w:ascii="Arial" w:hAnsi="Arial" w:cs="Arial"/>
          <w:b/>
          <w:sz w:val="28"/>
          <w:szCs w:val="28"/>
        </w:rPr>
      </w:pPr>
      <w:r w:rsidRPr="00BD7CE4">
        <w:rPr>
          <w:rFonts w:ascii="Arial" w:hAnsi="Arial" w:cs="Arial"/>
          <w:b/>
          <w:sz w:val="28"/>
          <w:szCs w:val="28"/>
        </w:rPr>
        <w:lastRenderedPageBreak/>
        <w:t>Foreword</w:t>
      </w:r>
    </w:p>
    <w:p w14:paraId="6CE1D2A5" w14:textId="77777777" w:rsidR="00956162" w:rsidRPr="00BD7CE4" w:rsidRDefault="00C7363A" w:rsidP="00EF24D7">
      <w:pPr>
        <w:tabs>
          <w:tab w:val="left" w:pos="1080"/>
          <w:tab w:val="left" w:pos="7200"/>
        </w:tabs>
        <w:ind w:right="6"/>
        <w:jc w:val="both"/>
        <w:rPr>
          <w:rFonts w:ascii="Arial" w:hAnsi="Arial"/>
        </w:rPr>
      </w:pPr>
      <w:r w:rsidRPr="00E12A85">
        <w:rPr>
          <w:rFonts w:ascii="Arial" w:hAnsi="Arial" w:cs="Arial"/>
        </w:rPr>
        <w:t>These Model Standing Financial Instructions are issued by Welsh Ministers to Local Health Boards using powers of direction provided in section 12 (3) of the National Health Service (Wales) Act 2006.</w:t>
      </w:r>
      <w:r>
        <w:rPr>
          <w:rFonts w:ascii="Arial" w:hAnsi="Arial" w:cs="Arial"/>
        </w:rPr>
        <w:t xml:space="preserve">  </w:t>
      </w:r>
      <w:r w:rsidR="00F76C08" w:rsidRPr="00BD7CE4">
        <w:rPr>
          <w:rFonts w:ascii="Arial" w:hAnsi="Arial"/>
        </w:rPr>
        <w:t>Lo</w:t>
      </w:r>
      <w:r w:rsidR="00956162" w:rsidRPr="00BD7CE4">
        <w:rPr>
          <w:rFonts w:ascii="Arial" w:hAnsi="Arial"/>
        </w:rPr>
        <w:t xml:space="preserve">cal Health Boards in Wales must agree Standing Financial Instructions (SFIs) for the regulation of their financial proceedings and business. </w:t>
      </w:r>
      <w:r w:rsidR="00893A80" w:rsidRPr="00BD7CE4">
        <w:rPr>
          <w:rFonts w:ascii="Arial" w:hAnsi="Arial"/>
        </w:rPr>
        <w:t xml:space="preserve"> </w:t>
      </w:r>
      <w:r w:rsidR="002952B0" w:rsidRPr="00BD7CE4">
        <w:rPr>
          <w:rFonts w:ascii="Arial" w:hAnsi="Arial"/>
        </w:rPr>
        <w:t>Designed to achieve probity, accuracy, economy, efficiency</w:t>
      </w:r>
      <w:r w:rsidR="00855807" w:rsidRPr="00BD7CE4">
        <w:rPr>
          <w:rFonts w:ascii="Arial" w:hAnsi="Arial"/>
        </w:rPr>
        <w:t xml:space="preserve">, </w:t>
      </w:r>
      <w:r w:rsidR="002952B0" w:rsidRPr="00BD7CE4">
        <w:rPr>
          <w:rFonts w:ascii="Arial" w:hAnsi="Arial"/>
        </w:rPr>
        <w:t xml:space="preserve">effectiveness </w:t>
      </w:r>
      <w:r w:rsidR="00855807" w:rsidRPr="00BD7CE4">
        <w:rPr>
          <w:rFonts w:ascii="Arial" w:hAnsi="Arial"/>
        </w:rPr>
        <w:t xml:space="preserve">and sustainability </w:t>
      </w:r>
      <w:r w:rsidR="002952B0" w:rsidRPr="00BD7CE4">
        <w:rPr>
          <w:rFonts w:ascii="Arial" w:hAnsi="Arial"/>
        </w:rPr>
        <w:t xml:space="preserve">in the conduct of business, they </w:t>
      </w:r>
      <w:r w:rsidR="00956162" w:rsidRPr="00BD7CE4">
        <w:rPr>
          <w:rFonts w:ascii="Arial" w:hAnsi="Arial"/>
        </w:rPr>
        <w:t xml:space="preserve">translate statutory and </w:t>
      </w:r>
      <w:r w:rsidR="00DA134A" w:rsidRPr="00BD7CE4">
        <w:rPr>
          <w:rFonts w:ascii="Arial" w:hAnsi="Arial" w:cs="Arial"/>
          <w:szCs w:val="28"/>
        </w:rPr>
        <w:t>Welsh</w:t>
      </w:r>
      <w:r w:rsidR="002952B0" w:rsidRPr="00BD7CE4">
        <w:rPr>
          <w:rFonts w:ascii="Arial" w:hAnsi="Arial"/>
        </w:rPr>
        <w:t xml:space="preserve"> Government </w:t>
      </w:r>
      <w:r w:rsidR="00956162" w:rsidRPr="00BD7CE4">
        <w:rPr>
          <w:rFonts w:ascii="Arial" w:hAnsi="Arial"/>
        </w:rPr>
        <w:t>financial requirements</w:t>
      </w:r>
      <w:r w:rsidR="002952B0" w:rsidRPr="00BD7CE4">
        <w:rPr>
          <w:rFonts w:ascii="Arial" w:hAnsi="Arial"/>
        </w:rPr>
        <w:t xml:space="preserve"> for the NHS in Wales </w:t>
      </w:r>
      <w:r w:rsidR="00956162" w:rsidRPr="00BD7CE4">
        <w:rPr>
          <w:rFonts w:ascii="Arial" w:hAnsi="Arial"/>
        </w:rPr>
        <w:t>into day to day operating practice</w:t>
      </w:r>
      <w:r w:rsidR="002952B0" w:rsidRPr="00BD7CE4">
        <w:rPr>
          <w:rFonts w:ascii="Arial" w:hAnsi="Arial"/>
        </w:rPr>
        <w:t xml:space="preserve">.  </w:t>
      </w:r>
      <w:r w:rsidR="002952B0" w:rsidRPr="00BD7CE4">
        <w:rPr>
          <w:rFonts w:ascii="Arial" w:hAnsi="Arial"/>
          <w:b/>
        </w:rPr>
        <w:t>T</w:t>
      </w:r>
      <w:r w:rsidR="00956162" w:rsidRPr="00BD7CE4">
        <w:rPr>
          <w:rFonts w:ascii="Arial" w:hAnsi="Arial"/>
        </w:rPr>
        <w:t>ogether with the adoption of Standing Orders</w:t>
      </w:r>
      <w:r w:rsidR="0086658C" w:rsidRPr="00BD7CE4">
        <w:rPr>
          <w:rFonts w:ascii="Arial" w:hAnsi="Arial"/>
        </w:rPr>
        <w:t xml:space="preserve"> (SOs)</w:t>
      </w:r>
      <w:r w:rsidR="00893A80" w:rsidRPr="00BD7CE4">
        <w:rPr>
          <w:rFonts w:ascii="Arial" w:hAnsi="Arial"/>
        </w:rPr>
        <w:t>,</w:t>
      </w:r>
      <w:r w:rsidR="004B47AA" w:rsidRPr="00BD7CE4">
        <w:rPr>
          <w:rFonts w:ascii="Arial" w:hAnsi="Arial"/>
        </w:rPr>
        <w:t xml:space="preserve"> </w:t>
      </w:r>
      <w:r w:rsidR="00956162" w:rsidRPr="00BD7CE4">
        <w:rPr>
          <w:rFonts w:ascii="Arial" w:hAnsi="Arial"/>
        </w:rPr>
        <w:t xml:space="preserve">a </w:t>
      </w:r>
      <w:r w:rsidR="00FF0048">
        <w:rPr>
          <w:rFonts w:ascii="Arial" w:hAnsi="Arial"/>
        </w:rPr>
        <w:t>S</w:t>
      </w:r>
      <w:r w:rsidR="00956162" w:rsidRPr="00BD7CE4">
        <w:rPr>
          <w:rFonts w:ascii="Arial" w:hAnsi="Arial" w:cs="Arial"/>
          <w:szCs w:val="28"/>
        </w:rPr>
        <w:t>cheme</w:t>
      </w:r>
      <w:r w:rsidR="00956162" w:rsidRPr="00BD7CE4">
        <w:rPr>
          <w:rFonts w:ascii="Arial" w:hAnsi="Arial"/>
        </w:rPr>
        <w:t xml:space="preserve"> of decisions reserved to the Board and a scheme of delegations to officers and others, they provide the regulatory framework for the business conduct of the LHB.</w:t>
      </w:r>
    </w:p>
    <w:p w14:paraId="2E5AEECA" w14:textId="77777777" w:rsidR="00956162" w:rsidRPr="00BD7CE4" w:rsidRDefault="00956162" w:rsidP="00EF24D7">
      <w:pPr>
        <w:tabs>
          <w:tab w:val="left" w:pos="1080"/>
          <w:tab w:val="left" w:pos="7200"/>
        </w:tabs>
        <w:ind w:right="6"/>
        <w:jc w:val="both"/>
        <w:rPr>
          <w:rFonts w:ascii="Arial" w:hAnsi="Arial"/>
          <w:sz w:val="20"/>
        </w:rPr>
      </w:pPr>
    </w:p>
    <w:p w14:paraId="7187961E" w14:textId="77777777" w:rsidR="00956162" w:rsidRPr="00BD7CE4" w:rsidRDefault="00956162" w:rsidP="00EF24D7">
      <w:pPr>
        <w:tabs>
          <w:tab w:val="left" w:pos="1080"/>
          <w:tab w:val="left" w:pos="7200"/>
        </w:tabs>
        <w:ind w:right="6"/>
        <w:jc w:val="both"/>
        <w:rPr>
          <w:rFonts w:ascii="Arial" w:hAnsi="Arial"/>
        </w:rPr>
      </w:pPr>
      <w:r w:rsidRPr="00BD7CE4">
        <w:rPr>
          <w:rFonts w:ascii="Arial" w:hAnsi="Arial"/>
        </w:rPr>
        <w:t>These documents form the basis upon which the LHBs governance and accountability framework is developed and, together with the adoption of the LHBs Values and Standards of Behaviour framework, is designed to ensure the achievement of the standards of good governance set for the NHS in Wales.</w:t>
      </w:r>
    </w:p>
    <w:p w14:paraId="7996FBD3" w14:textId="77777777" w:rsidR="00956162" w:rsidRPr="00BD7CE4" w:rsidRDefault="00956162" w:rsidP="00EF24D7">
      <w:pPr>
        <w:tabs>
          <w:tab w:val="left" w:pos="1080"/>
          <w:tab w:val="left" w:pos="7200"/>
        </w:tabs>
        <w:ind w:right="6"/>
        <w:jc w:val="both"/>
        <w:rPr>
          <w:rFonts w:ascii="Arial" w:hAnsi="Arial"/>
          <w:sz w:val="20"/>
        </w:rPr>
      </w:pPr>
    </w:p>
    <w:p w14:paraId="3047C278" w14:textId="77777777" w:rsidR="00956162" w:rsidRPr="00BD7CE4" w:rsidRDefault="00956162" w:rsidP="00EF24D7">
      <w:pPr>
        <w:tabs>
          <w:tab w:val="left" w:pos="1080"/>
          <w:tab w:val="left" w:pos="7200"/>
        </w:tabs>
        <w:ind w:right="6"/>
        <w:jc w:val="both"/>
        <w:rPr>
          <w:rFonts w:ascii="Arial" w:hAnsi="Arial"/>
        </w:rPr>
      </w:pPr>
      <w:r w:rsidRPr="00BD7CE4">
        <w:rPr>
          <w:rFonts w:ascii="Arial" w:hAnsi="Arial"/>
        </w:rPr>
        <w:t xml:space="preserve">All LHB Board members and </w:t>
      </w:r>
      <w:r w:rsidR="00BC6ED7" w:rsidRPr="00BD7CE4">
        <w:rPr>
          <w:rFonts w:ascii="Arial" w:hAnsi="Arial" w:cs="Arial"/>
          <w:szCs w:val="28"/>
        </w:rPr>
        <w:t>officers</w:t>
      </w:r>
      <w:r w:rsidRPr="00BD7CE4">
        <w:rPr>
          <w:rFonts w:ascii="Arial" w:hAnsi="Arial"/>
        </w:rPr>
        <w:t xml:space="preserve"> must be made aware of these Standing Financial Instructions and, where appropriate, should be familiar with their detailed content.  The Director of Finance will be able to provide further advice and guidance on any aspect of the Standing Financial Instructions.  The Board Secretary will be able to provide further advice and guidance on the wider governance arrangements within the LHB. </w:t>
      </w:r>
      <w:r w:rsidR="002952B0" w:rsidRPr="00BD7CE4">
        <w:rPr>
          <w:rFonts w:ascii="Arial" w:hAnsi="Arial"/>
        </w:rPr>
        <w:t xml:space="preserve"> </w:t>
      </w:r>
      <w:r w:rsidRPr="00BD7CE4">
        <w:rPr>
          <w:rFonts w:ascii="Arial" w:hAnsi="Arial"/>
        </w:rPr>
        <w:t>Further information on governance in the NHS in Wales may be accessed at</w:t>
      </w:r>
      <w:r w:rsidR="00564FC3" w:rsidRPr="00BD7CE4">
        <w:rPr>
          <w:rFonts w:ascii="Arial" w:hAnsi="Arial"/>
        </w:rPr>
        <w:t xml:space="preserve"> </w:t>
      </w:r>
      <w:hyperlink r:id="rId15" w:history="1"/>
      <w:hyperlink r:id="rId16" w:history="1">
        <w:r w:rsidR="00C7363A" w:rsidRPr="00E12A85">
          <w:rPr>
            <w:rStyle w:val="Hyperlink"/>
            <w:rFonts w:ascii="Arial" w:hAnsi="Arial" w:cs="Arial"/>
          </w:rPr>
          <w:t>www.wales.nhs.u</w:t>
        </w:r>
        <w:r w:rsidR="00C7363A" w:rsidRPr="00E12A85">
          <w:rPr>
            <w:rStyle w:val="Hyperlink"/>
            <w:rFonts w:ascii="Arial" w:hAnsi="Arial" w:cs="Arial"/>
          </w:rPr>
          <w:t>k/governance-emanual/</w:t>
        </w:r>
      </w:hyperlink>
    </w:p>
    <w:p w14:paraId="4BFC2FF6" w14:textId="77777777" w:rsidR="00BD7CE4" w:rsidRDefault="00AC301A" w:rsidP="004114FD">
      <w:pPr>
        <w:rPr>
          <w:rFonts w:ascii="Trebuchet MS" w:hAnsi="Trebuchet MS"/>
        </w:rPr>
      </w:pPr>
      <w:r w:rsidRPr="00B91C0D">
        <w:rPr>
          <w:rFonts w:ascii="Trebuchet MS" w:hAnsi="Trebuchet MS"/>
        </w:rPr>
        <w:t xml:space="preserve">                                </w:t>
      </w:r>
    </w:p>
    <w:p w14:paraId="24C8DD51" w14:textId="77777777" w:rsidR="00C51FA1" w:rsidRDefault="00C51FA1"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bookmarkStart w:id="0" w:name="_Toc167793817"/>
      <w:bookmarkStart w:id="1" w:name="_Toc167856789"/>
      <w:bookmarkStart w:id="2" w:name="_Toc178666294"/>
      <w:bookmarkStart w:id="3" w:name="_Toc190751737"/>
      <w:bookmarkStart w:id="4" w:name="_Toc192394495"/>
      <w:bookmarkStart w:id="5" w:name="_Toc192928931"/>
      <w:bookmarkStart w:id="6" w:name="_Toc193786645"/>
      <w:bookmarkStart w:id="7" w:name="_Toc107900256"/>
      <w:bookmarkStart w:id="8" w:name="_Toc107900445"/>
      <w:bookmarkStart w:id="9" w:name="_Toc107900867"/>
      <w:bookmarkStart w:id="10" w:name="_Toc107900954"/>
      <w:bookmarkStart w:id="11" w:name="_Toc240450272"/>
      <w:bookmarkStart w:id="12" w:name="_Toc240797475"/>
      <w:bookmarkStart w:id="13" w:name="_Toc240801900"/>
      <w:bookmarkStart w:id="14" w:name="_Toc237673385"/>
      <w:bookmarkStart w:id="15" w:name="_Toc240884262"/>
      <w:bookmarkStart w:id="16" w:name="_Toc241909227"/>
      <w:bookmarkStart w:id="17" w:name="_Toc242500583"/>
      <w:bookmarkStart w:id="18" w:name="_Toc242585878"/>
      <w:bookmarkStart w:id="19" w:name="_Toc259108871"/>
      <w:bookmarkStart w:id="20" w:name="_Toc259629026"/>
      <w:bookmarkStart w:id="21" w:name="_Toc331768135"/>
      <w:bookmarkStart w:id="22" w:name="_Toc413838340"/>
    </w:p>
    <w:p w14:paraId="48DF23F3"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3372EB9B"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5AC57A57"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64F33E0F"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62A0B936"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4AEE3ECF"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30EC5E25"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76E48E33"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393035C9"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098C3238"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626F4BC8"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62BB35C2"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430A4837"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7C813FAB"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05746D39"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5E8EDEF9"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2A0CEA4C"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p>
    <w:p w14:paraId="4C853868" w14:textId="77777777" w:rsidR="00B84FD9" w:rsidRPr="00DA134A" w:rsidRDefault="00B84FD9" w:rsidP="00B84FD9">
      <w:pPr>
        <w:pBdr>
          <w:top w:val="single" w:sz="4" w:space="1" w:color="auto"/>
          <w:left w:val="single" w:sz="4" w:space="4" w:color="auto"/>
          <w:bottom w:val="single" w:sz="4" w:space="1" w:color="auto"/>
          <w:right w:val="single" w:sz="4" w:space="4" w:color="auto"/>
        </w:pBdr>
        <w:shd w:val="clear" w:color="auto" w:fill="E0E0E0"/>
        <w:ind w:right="540"/>
        <w:jc w:val="center"/>
        <w:rPr>
          <w:rFonts w:ascii="Arial" w:hAnsi="Arial" w:cs="Arial"/>
          <w:b/>
          <w:sz w:val="36"/>
          <w:szCs w:val="36"/>
        </w:rPr>
      </w:pPr>
      <w:r>
        <w:rPr>
          <w:rFonts w:ascii="Arial" w:hAnsi="Arial" w:cs="Arial"/>
        </w:rPr>
        <w:br w:type="page"/>
      </w:r>
      <w:r w:rsidRPr="00DA134A">
        <w:rPr>
          <w:rFonts w:ascii="Arial" w:hAnsi="Arial" w:cs="Arial"/>
          <w:b/>
          <w:sz w:val="36"/>
          <w:szCs w:val="36"/>
        </w:rPr>
        <w:lastRenderedPageBreak/>
        <w:t>Contents</w:t>
      </w:r>
    </w:p>
    <w:p w14:paraId="2DD1BC9B" w14:textId="77777777" w:rsidR="00B84FD9" w:rsidRDefault="00B84FD9" w:rsidP="00B84FD9">
      <w:pPr>
        <w:pStyle w:val="TOC1"/>
      </w:pPr>
    </w:p>
    <w:p w14:paraId="623D6371" w14:textId="77777777" w:rsidR="00B84FD9" w:rsidRDefault="00B84FD9" w:rsidP="00B84FD9">
      <w:pPr>
        <w:rPr>
          <w:rFonts w:ascii="Arial" w:hAnsi="Arial" w:cs="Arial"/>
          <w:sz w:val="28"/>
          <w:szCs w:val="28"/>
        </w:rPr>
      </w:pPr>
      <w:r w:rsidRPr="00E71E64">
        <w:rPr>
          <w:rFonts w:ascii="Arial" w:hAnsi="Arial" w:cs="Arial"/>
          <w:sz w:val="28"/>
          <w:szCs w:val="28"/>
        </w:rPr>
        <w:t>Foreword</w:t>
      </w:r>
      <w:r w:rsidRPr="00E71E64">
        <w:rPr>
          <w:rFonts w:ascii="Arial" w:hAnsi="Arial" w:cs="Arial"/>
          <w:sz w:val="28"/>
          <w:szCs w:val="28"/>
        </w:rPr>
        <w:tab/>
      </w:r>
    </w:p>
    <w:p w14:paraId="681CDDC9" w14:textId="77777777" w:rsidR="00B84FD9" w:rsidRPr="00E71E64" w:rsidRDefault="00B84FD9" w:rsidP="00B84FD9">
      <w:pPr>
        <w:rPr>
          <w:rFonts w:ascii="Arial" w:hAnsi="Arial" w:cs="Arial"/>
          <w:sz w:val="28"/>
          <w:szCs w:val="28"/>
        </w:rPr>
      </w:pPr>
    </w:p>
    <w:p w14:paraId="36754BE6" w14:textId="77777777" w:rsidR="00B84FD9" w:rsidRPr="00803C41" w:rsidRDefault="00B84FD9" w:rsidP="00B84FD9">
      <w:pPr>
        <w:ind w:left="851" w:hanging="851"/>
        <w:rPr>
          <w:rFonts w:ascii="Arial" w:hAnsi="Arial" w:cs="Arial"/>
          <w:b/>
          <w:bCs/>
          <w:sz w:val="28"/>
          <w:szCs w:val="28"/>
        </w:rPr>
      </w:pPr>
      <w:r w:rsidRPr="00803C41">
        <w:rPr>
          <w:rFonts w:ascii="Arial" w:hAnsi="Arial" w:cs="Arial"/>
          <w:b/>
          <w:bCs/>
          <w:sz w:val="28"/>
          <w:szCs w:val="28"/>
        </w:rPr>
        <w:t>1.</w:t>
      </w:r>
      <w:r w:rsidRPr="00803C41">
        <w:rPr>
          <w:rFonts w:ascii="Arial" w:hAnsi="Arial" w:cs="Arial"/>
          <w:b/>
          <w:bCs/>
          <w:sz w:val="28"/>
          <w:szCs w:val="28"/>
        </w:rPr>
        <w:tab/>
        <w:t>INTRODUCTION</w:t>
      </w:r>
      <w:r w:rsidRPr="00803C41">
        <w:rPr>
          <w:rFonts w:ascii="Arial" w:hAnsi="Arial" w:cs="Arial"/>
          <w:b/>
          <w:bCs/>
          <w:sz w:val="28"/>
          <w:szCs w:val="28"/>
        </w:rPr>
        <w:tab/>
      </w:r>
    </w:p>
    <w:p w14:paraId="4CED9543"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1.1</w:t>
      </w:r>
      <w:r w:rsidRPr="00E71E64">
        <w:rPr>
          <w:rFonts w:ascii="Arial" w:hAnsi="Arial" w:cs="Arial"/>
          <w:sz w:val="28"/>
          <w:szCs w:val="28"/>
        </w:rPr>
        <w:tab/>
        <w:t>General</w:t>
      </w:r>
      <w:r w:rsidRPr="00E71E64">
        <w:rPr>
          <w:rFonts w:ascii="Arial" w:hAnsi="Arial" w:cs="Arial"/>
          <w:sz w:val="28"/>
          <w:szCs w:val="28"/>
        </w:rPr>
        <w:tab/>
      </w:r>
    </w:p>
    <w:p w14:paraId="51841BF5"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1.2</w:t>
      </w:r>
      <w:r w:rsidRPr="00E71E64">
        <w:rPr>
          <w:rFonts w:ascii="Arial" w:hAnsi="Arial" w:cs="Arial"/>
          <w:sz w:val="28"/>
          <w:szCs w:val="28"/>
        </w:rPr>
        <w:tab/>
        <w:t>Overriding Standing Financial Instructions</w:t>
      </w:r>
      <w:r w:rsidRPr="00E71E64">
        <w:rPr>
          <w:rFonts w:ascii="Arial" w:hAnsi="Arial" w:cs="Arial"/>
          <w:sz w:val="28"/>
          <w:szCs w:val="28"/>
        </w:rPr>
        <w:tab/>
      </w:r>
    </w:p>
    <w:p w14:paraId="54316011"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1.3</w:t>
      </w:r>
      <w:r w:rsidRPr="00E71E64">
        <w:rPr>
          <w:rFonts w:ascii="Arial" w:hAnsi="Arial" w:cs="Arial"/>
          <w:sz w:val="28"/>
          <w:szCs w:val="28"/>
        </w:rPr>
        <w:tab/>
        <w:t>Financial provisions and obligations of LHBs</w:t>
      </w:r>
    </w:p>
    <w:p w14:paraId="053F52C2"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ab/>
      </w:r>
    </w:p>
    <w:p w14:paraId="69568323" w14:textId="77777777" w:rsidR="00B84FD9" w:rsidRPr="00803C41" w:rsidRDefault="00B84FD9" w:rsidP="00B84FD9">
      <w:pPr>
        <w:ind w:left="851" w:hanging="851"/>
        <w:rPr>
          <w:rFonts w:ascii="Arial" w:hAnsi="Arial" w:cs="Arial"/>
          <w:b/>
          <w:bCs/>
          <w:sz w:val="28"/>
          <w:szCs w:val="28"/>
        </w:rPr>
      </w:pPr>
      <w:r w:rsidRPr="00803C41">
        <w:rPr>
          <w:rFonts w:ascii="Arial" w:hAnsi="Arial" w:cs="Arial"/>
          <w:b/>
          <w:bCs/>
          <w:sz w:val="28"/>
          <w:szCs w:val="28"/>
        </w:rPr>
        <w:t>2.</w:t>
      </w:r>
      <w:r w:rsidRPr="00803C41">
        <w:rPr>
          <w:rFonts w:ascii="Arial" w:hAnsi="Arial" w:cs="Arial"/>
          <w:b/>
          <w:bCs/>
          <w:sz w:val="28"/>
          <w:szCs w:val="28"/>
        </w:rPr>
        <w:tab/>
        <w:t>RESPONSIBILITIES AND DELEGATION</w:t>
      </w:r>
      <w:r w:rsidRPr="00803C41">
        <w:rPr>
          <w:rFonts w:ascii="Arial" w:hAnsi="Arial" w:cs="Arial"/>
          <w:b/>
          <w:bCs/>
          <w:sz w:val="28"/>
          <w:szCs w:val="28"/>
        </w:rPr>
        <w:tab/>
      </w:r>
    </w:p>
    <w:p w14:paraId="36F1CB6E"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2.1</w:t>
      </w:r>
      <w:r w:rsidRPr="00E71E64">
        <w:rPr>
          <w:rFonts w:ascii="Arial" w:hAnsi="Arial" w:cs="Arial"/>
          <w:sz w:val="28"/>
          <w:szCs w:val="28"/>
        </w:rPr>
        <w:tab/>
        <w:t>The Board</w:t>
      </w:r>
      <w:r w:rsidRPr="00E71E64">
        <w:rPr>
          <w:rFonts w:ascii="Arial" w:hAnsi="Arial" w:cs="Arial"/>
          <w:sz w:val="28"/>
          <w:szCs w:val="28"/>
        </w:rPr>
        <w:tab/>
      </w:r>
    </w:p>
    <w:p w14:paraId="7515FC25"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2.2</w:t>
      </w:r>
      <w:r w:rsidRPr="00E71E64">
        <w:rPr>
          <w:rFonts w:ascii="Arial" w:hAnsi="Arial" w:cs="Arial"/>
          <w:sz w:val="28"/>
          <w:szCs w:val="28"/>
        </w:rPr>
        <w:tab/>
        <w:t>The Chief Executive and Director of Finance</w:t>
      </w:r>
      <w:r w:rsidRPr="00E71E64">
        <w:rPr>
          <w:rFonts w:ascii="Arial" w:hAnsi="Arial" w:cs="Arial"/>
          <w:sz w:val="28"/>
          <w:szCs w:val="28"/>
        </w:rPr>
        <w:tab/>
      </w:r>
    </w:p>
    <w:p w14:paraId="677718B1"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2.3</w:t>
      </w:r>
      <w:r w:rsidRPr="00E71E64">
        <w:rPr>
          <w:rFonts w:ascii="Arial" w:hAnsi="Arial" w:cs="Arial"/>
          <w:sz w:val="28"/>
          <w:szCs w:val="28"/>
        </w:rPr>
        <w:tab/>
        <w:t>The Director of Finance</w:t>
      </w:r>
      <w:r w:rsidRPr="00E71E64">
        <w:rPr>
          <w:rFonts w:ascii="Arial" w:hAnsi="Arial" w:cs="Arial"/>
          <w:sz w:val="28"/>
          <w:szCs w:val="28"/>
        </w:rPr>
        <w:tab/>
      </w:r>
    </w:p>
    <w:p w14:paraId="5EFB24E0"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2.4</w:t>
      </w:r>
      <w:r w:rsidRPr="00E71E64">
        <w:rPr>
          <w:rFonts w:ascii="Arial" w:hAnsi="Arial" w:cs="Arial"/>
          <w:sz w:val="28"/>
          <w:szCs w:val="28"/>
        </w:rPr>
        <w:tab/>
        <w:t>Board members and LHB officers, and LHB Committees and Advisory Groups</w:t>
      </w:r>
      <w:r w:rsidRPr="00E71E64">
        <w:rPr>
          <w:rFonts w:ascii="Arial" w:hAnsi="Arial" w:cs="Arial"/>
          <w:sz w:val="28"/>
          <w:szCs w:val="28"/>
        </w:rPr>
        <w:tab/>
      </w:r>
    </w:p>
    <w:p w14:paraId="63C298C3" w14:textId="77777777" w:rsidR="00B84FD9" w:rsidRDefault="00B84FD9" w:rsidP="00B84FD9">
      <w:pPr>
        <w:ind w:left="851" w:hanging="851"/>
        <w:rPr>
          <w:rFonts w:ascii="Arial" w:hAnsi="Arial" w:cs="Arial"/>
          <w:sz w:val="28"/>
          <w:szCs w:val="28"/>
        </w:rPr>
      </w:pPr>
      <w:r w:rsidRPr="00E71E64">
        <w:rPr>
          <w:rFonts w:ascii="Arial" w:hAnsi="Arial" w:cs="Arial"/>
          <w:sz w:val="28"/>
          <w:szCs w:val="28"/>
        </w:rPr>
        <w:t>2.5</w:t>
      </w:r>
      <w:r w:rsidRPr="00E71E64">
        <w:rPr>
          <w:rFonts w:ascii="Arial" w:hAnsi="Arial" w:cs="Arial"/>
          <w:sz w:val="28"/>
          <w:szCs w:val="28"/>
        </w:rPr>
        <w:tab/>
        <w:t>Contractors and their employees</w:t>
      </w:r>
    </w:p>
    <w:p w14:paraId="3B6B668E"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ab/>
      </w:r>
    </w:p>
    <w:p w14:paraId="224A16C7" w14:textId="77777777" w:rsidR="00B84FD9" w:rsidRPr="00803C41" w:rsidRDefault="00B84FD9" w:rsidP="00B84FD9">
      <w:pPr>
        <w:ind w:left="851" w:hanging="851"/>
        <w:rPr>
          <w:rFonts w:ascii="Arial" w:hAnsi="Arial" w:cs="Arial"/>
          <w:b/>
          <w:bCs/>
          <w:sz w:val="28"/>
          <w:szCs w:val="28"/>
        </w:rPr>
      </w:pPr>
      <w:r w:rsidRPr="00803C41">
        <w:rPr>
          <w:rFonts w:ascii="Arial" w:hAnsi="Arial" w:cs="Arial"/>
          <w:b/>
          <w:bCs/>
          <w:sz w:val="28"/>
          <w:szCs w:val="28"/>
        </w:rPr>
        <w:t>3.</w:t>
      </w:r>
      <w:r w:rsidRPr="00803C41">
        <w:rPr>
          <w:rFonts w:ascii="Arial" w:hAnsi="Arial" w:cs="Arial"/>
          <w:b/>
          <w:bCs/>
          <w:sz w:val="28"/>
          <w:szCs w:val="28"/>
        </w:rPr>
        <w:tab/>
        <w:t>AUDIT, FRAUD AND CORRUPTION, AND SECURITY MANAGEMENT</w:t>
      </w:r>
      <w:r w:rsidRPr="00803C41">
        <w:rPr>
          <w:rFonts w:ascii="Arial" w:hAnsi="Arial" w:cs="Arial"/>
          <w:b/>
          <w:bCs/>
          <w:sz w:val="28"/>
          <w:szCs w:val="28"/>
        </w:rPr>
        <w:tab/>
      </w:r>
    </w:p>
    <w:p w14:paraId="0F5884D2"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3.1</w:t>
      </w:r>
      <w:r w:rsidRPr="00E71E64">
        <w:rPr>
          <w:rFonts w:ascii="Arial" w:hAnsi="Arial" w:cs="Arial"/>
          <w:sz w:val="28"/>
          <w:szCs w:val="28"/>
        </w:rPr>
        <w:tab/>
        <w:t>Audit Committee</w:t>
      </w:r>
      <w:r w:rsidRPr="00E71E64">
        <w:rPr>
          <w:rFonts w:ascii="Arial" w:hAnsi="Arial" w:cs="Arial"/>
          <w:sz w:val="28"/>
          <w:szCs w:val="28"/>
        </w:rPr>
        <w:tab/>
      </w:r>
    </w:p>
    <w:p w14:paraId="51EC2C6D"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3.2</w:t>
      </w:r>
      <w:r w:rsidRPr="00E71E64">
        <w:rPr>
          <w:rFonts w:ascii="Arial" w:hAnsi="Arial" w:cs="Arial"/>
          <w:sz w:val="28"/>
          <w:szCs w:val="28"/>
        </w:rPr>
        <w:tab/>
        <w:t>Chief Executive</w:t>
      </w:r>
      <w:r w:rsidRPr="00E71E64">
        <w:rPr>
          <w:rFonts w:ascii="Arial" w:hAnsi="Arial" w:cs="Arial"/>
          <w:sz w:val="28"/>
          <w:szCs w:val="28"/>
        </w:rPr>
        <w:tab/>
      </w:r>
    </w:p>
    <w:p w14:paraId="6C713E04"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3.3</w:t>
      </w:r>
      <w:r w:rsidRPr="00E71E64">
        <w:rPr>
          <w:rFonts w:ascii="Arial" w:hAnsi="Arial" w:cs="Arial"/>
          <w:sz w:val="28"/>
          <w:szCs w:val="28"/>
        </w:rPr>
        <w:tab/>
        <w:t>Internal Audit</w:t>
      </w:r>
      <w:r w:rsidRPr="00E71E64">
        <w:rPr>
          <w:rFonts w:ascii="Arial" w:hAnsi="Arial" w:cs="Arial"/>
          <w:sz w:val="28"/>
          <w:szCs w:val="28"/>
        </w:rPr>
        <w:tab/>
      </w:r>
    </w:p>
    <w:p w14:paraId="4F651949"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3.4</w:t>
      </w:r>
      <w:r w:rsidRPr="00E71E64">
        <w:rPr>
          <w:rFonts w:ascii="Arial" w:hAnsi="Arial" w:cs="Arial"/>
          <w:sz w:val="28"/>
          <w:szCs w:val="28"/>
        </w:rPr>
        <w:tab/>
        <w:t>External Audit</w:t>
      </w:r>
      <w:r w:rsidRPr="00E71E64">
        <w:rPr>
          <w:rFonts w:ascii="Arial" w:hAnsi="Arial" w:cs="Arial"/>
          <w:sz w:val="28"/>
          <w:szCs w:val="28"/>
        </w:rPr>
        <w:tab/>
      </w:r>
    </w:p>
    <w:p w14:paraId="7487ECD8"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3.5</w:t>
      </w:r>
      <w:r w:rsidRPr="00E71E64">
        <w:rPr>
          <w:rFonts w:ascii="Arial" w:hAnsi="Arial" w:cs="Arial"/>
          <w:sz w:val="28"/>
          <w:szCs w:val="28"/>
        </w:rPr>
        <w:tab/>
        <w:t>Fraud and Corruption</w:t>
      </w:r>
      <w:r w:rsidRPr="00E71E64">
        <w:rPr>
          <w:rFonts w:ascii="Arial" w:hAnsi="Arial" w:cs="Arial"/>
          <w:sz w:val="28"/>
          <w:szCs w:val="28"/>
        </w:rPr>
        <w:tab/>
      </w:r>
    </w:p>
    <w:p w14:paraId="1D9606D1" w14:textId="77777777" w:rsidR="00B84FD9" w:rsidRDefault="00B84FD9" w:rsidP="00B84FD9">
      <w:pPr>
        <w:ind w:left="851" w:hanging="851"/>
        <w:rPr>
          <w:rFonts w:ascii="Arial" w:hAnsi="Arial" w:cs="Arial"/>
          <w:sz w:val="28"/>
          <w:szCs w:val="28"/>
        </w:rPr>
      </w:pPr>
      <w:r w:rsidRPr="00E71E64">
        <w:rPr>
          <w:rFonts w:ascii="Arial" w:hAnsi="Arial" w:cs="Arial"/>
          <w:sz w:val="28"/>
          <w:szCs w:val="28"/>
        </w:rPr>
        <w:t>3.6</w:t>
      </w:r>
      <w:r w:rsidRPr="00E71E64">
        <w:rPr>
          <w:rFonts w:ascii="Arial" w:hAnsi="Arial" w:cs="Arial"/>
          <w:sz w:val="28"/>
          <w:szCs w:val="28"/>
        </w:rPr>
        <w:tab/>
        <w:t>Security Management</w:t>
      </w:r>
    </w:p>
    <w:p w14:paraId="1F904C94"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ab/>
      </w:r>
    </w:p>
    <w:p w14:paraId="7DD69CA2" w14:textId="77777777" w:rsidR="00B84FD9" w:rsidRDefault="00B84FD9" w:rsidP="00B84FD9">
      <w:pPr>
        <w:ind w:left="851" w:hanging="851"/>
        <w:rPr>
          <w:rFonts w:ascii="Arial" w:hAnsi="Arial" w:cs="Arial"/>
          <w:b/>
          <w:bCs/>
          <w:sz w:val="28"/>
          <w:szCs w:val="28"/>
        </w:rPr>
      </w:pPr>
      <w:r w:rsidRPr="00803C41">
        <w:rPr>
          <w:rFonts w:ascii="Arial" w:hAnsi="Arial" w:cs="Arial"/>
          <w:b/>
          <w:bCs/>
          <w:sz w:val="28"/>
          <w:szCs w:val="28"/>
        </w:rPr>
        <w:t>4.</w:t>
      </w:r>
      <w:r w:rsidRPr="00803C41">
        <w:rPr>
          <w:rFonts w:ascii="Arial" w:hAnsi="Arial" w:cs="Arial"/>
          <w:b/>
          <w:bCs/>
          <w:sz w:val="28"/>
          <w:szCs w:val="28"/>
        </w:rPr>
        <w:tab/>
        <w:t>FINANCIAL DUTIES</w:t>
      </w:r>
    </w:p>
    <w:p w14:paraId="2D43EF02" w14:textId="77777777" w:rsidR="00B84FD9" w:rsidRDefault="00B84FD9" w:rsidP="00B84FD9">
      <w:pPr>
        <w:ind w:left="851" w:hanging="851"/>
        <w:rPr>
          <w:rFonts w:ascii="Arial" w:hAnsi="Arial" w:cs="Arial"/>
          <w:sz w:val="28"/>
          <w:szCs w:val="28"/>
        </w:rPr>
      </w:pPr>
      <w:r>
        <w:rPr>
          <w:rFonts w:ascii="Arial" w:hAnsi="Arial" w:cs="Arial"/>
          <w:sz w:val="28"/>
          <w:szCs w:val="28"/>
        </w:rPr>
        <w:t>4.1</w:t>
      </w:r>
      <w:r>
        <w:rPr>
          <w:rFonts w:ascii="Arial" w:hAnsi="Arial" w:cs="Arial"/>
          <w:sz w:val="28"/>
          <w:szCs w:val="28"/>
        </w:rPr>
        <w:tab/>
      </w:r>
      <w:r w:rsidRPr="003A4DBC">
        <w:rPr>
          <w:rFonts w:ascii="Arial" w:hAnsi="Arial" w:cs="Arial"/>
          <w:sz w:val="28"/>
          <w:szCs w:val="28"/>
        </w:rPr>
        <w:t>Legislation and Directions</w:t>
      </w:r>
    </w:p>
    <w:p w14:paraId="2234F8D2" w14:textId="77777777" w:rsidR="00B84FD9" w:rsidRPr="000D0B65" w:rsidRDefault="00B84FD9" w:rsidP="00B84FD9">
      <w:pPr>
        <w:ind w:left="851" w:hanging="851"/>
        <w:rPr>
          <w:rFonts w:ascii="Arial" w:hAnsi="Arial" w:cs="Arial"/>
          <w:sz w:val="28"/>
          <w:szCs w:val="28"/>
        </w:rPr>
      </w:pPr>
      <w:r>
        <w:rPr>
          <w:rFonts w:ascii="Arial" w:hAnsi="Arial" w:cs="Arial"/>
          <w:sz w:val="28"/>
          <w:szCs w:val="28"/>
        </w:rPr>
        <w:t>4.2</w:t>
      </w:r>
      <w:r>
        <w:rPr>
          <w:rFonts w:ascii="Arial" w:hAnsi="Arial" w:cs="Arial"/>
          <w:sz w:val="28"/>
          <w:szCs w:val="28"/>
        </w:rPr>
        <w:tab/>
      </w:r>
      <w:r w:rsidRPr="000D0B65">
        <w:rPr>
          <w:rFonts w:ascii="Arial" w:hAnsi="Arial" w:cs="Arial"/>
          <w:sz w:val="28"/>
          <w:szCs w:val="28"/>
        </w:rPr>
        <w:t>First Financial Duty – The Breakeven Duty</w:t>
      </w:r>
    </w:p>
    <w:p w14:paraId="653A42A4" w14:textId="77777777" w:rsidR="00B84FD9" w:rsidRPr="000D0B65" w:rsidRDefault="00B84FD9" w:rsidP="00B84FD9">
      <w:pPr>
        <w:ind w:left="851" w:hanging="851"/>
        <w:rPr>
          <w:rFonts w:ascii="Arial" w:hAnsi="Arial" w:cs="Arial"/>
          <w:sz w:val="28"/>
          <w:szCs w:val="28"/>
        </w:rPr>
      </w:pPr>
      <w:r>
        <w:rPr>
          <w:rFonts w:ascii="Arial" w:hAnsi="Arial" w:cs="Arial"/>
          <w:sz w:val="28"/>
          <w:szCs w:val="28"/>
        </w:rPr>
        <w:t>4.3</w:t>
      </w:r>
      <w:r>
        <w:rPr>
          <w:rFonts w:ascii="Arial" w:hAnsi="Arial" w:cs="Arial"/>
          <w:sz w:val="28"/>
          <w:szCs w:val="28"/>
        </w:rPr>
        <w:tab/>
      </w:r>
      <w:r w:rsidRPr="000D0B65">
        <w:rPr>
          <w:rFonts w:ascii="Arial" w:hAnsi="Arial" w:cs="Arial"/>
          <w:sz w:val="28"/>
          <w:szCs w:val="28"/>
        </w:rPr>
        <w:t>Second Financial Duty – The Planning Duty</w:t>
      </w:r>
    </w:p>
    <w:p w14:paraId="071B69D2"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ab/>
      </w:r>
    </w:p>
    <w:p w14:paraId="41B74168" w14:textId="77777777" w:rsidR="00B84FD9" w:rsidRPr="00803C41" w:rsidRDefault="00B84FD9" w:rsidP="00B84FD9">
      <w:pPr>
        <w:ind w:left="851" w:hanging="851"/>
        <w:rPr>
          <w:rFonts w:ascii="Arial" w:hAnsi="Arial" w:cs="Arial"/>
          <w:b/>
          <w:bCs/>
          <w:sz w:val="28"/>
          <w:szCs w:val="28"/>
        </w:rPr>
      </w:pPr>
      <w:r>
        <w:rPr>
          <w:rFonts w:ascii="Arial" w:hAnsi="Arial" w:cs="Arial"/>
          <w:b/>
          <w:bCs/>
          <w:sz w:val="28"/>
          <w:szCs w:val="28"/>
        </w:rPr>
        <w:t>5</w:t>
      </w:r>
      <w:r w:rsidRPr="00803C41">
        <w:rPr>
          <w:rFonts w:ascii="Arial" w:hAnsi="Arial" w:cs="Arial"/>
          <w:b/>
          <w:bCs/>
          <w:sz w:val="28"/>
          <w:szCs w:val="28"/>
        </w:rPr>
        <w:tab/>
      </w:r>
      <w:r w:rsidRPr="000D0B65">
        <w:rPr>
          <w:rFonts w:ascii="Arial" w:hAnsi="Arial" w:cs="Arial"/>
          <w:b/>
          <w:bCs/>
          <w:sz w:val="28"/>
          <w:szCs w:val="28"/>
        </w:rPr>
        <w:t xml:space="preserve">FINANCIAL MANAGEMENT AND </w:t>
      </w:r>
      <w:r w:rsidRPr="00803C41">
        <w:rPr>
          <w:rFonts w:ascii="Arial" w:hAnsi="Arial" w:cs="Arial"/>
          <w:b/>
          <w:bCs/>
          <w:sz w:val="28"/>
          <w:szCs w:val="28"/>
        </w:rPr>
        <w:t>BUDGETARY CONTROL</w:t>
      </w:r>
      <w:r w:rsidRPr="00803C41">
        <w:rPr>
          <w:rFonts w:ascii="Arial" w:hAnsi="Arial" w:cs="Arial"/>
          <w:b/>
          <w:bCs/>
          <w:sz w:val="28"/>
          <w:szCs w:val="28"/>
        </w:rPr>
        <w:tab/>
      </w:r>
    </w:p>
    <w:p w14:paraId="2E54FB63" w14:textId="77777777" w:rsidR="00B84FD9" w:rsidRPr="00E71E64" w:rsidRDefault="00B84FD9" w:rsidP="00B84FD9">
      <w:pPr>
        <w:ind w:left="851" w:hanging="851"/>
        <w:rPr>
          <w:rFonts w:ascii="Arial" w:hAnsi="Arial" w:cs="Arial"/>
          <w:sz w:val="28"/>
          <w:szCs w:val="28"/>
        </w:rPr>
      </w:pPr>
      <w:r>
        <w:rPr>
          <w:rFonts w:ascii="Arial" w:hAnsi="Arial" w:cs="Arial"/>
          <w:sz w:val="28"/>
          <w:szCs w:val="28"/>
        </w:rPr>
        <w:t>5.</w:t>
      </w:r>
      <w:r w:rsidRPr="00E71E64">
        <w:rPr>
          <w:rFonts w:ascii="Arial" w:hAnsi="Arial" w:cs="Arial"/>
          <w:sz w:val="28"/>
          <w:szCs w:val="28"/>
        </w:rPr>
        <w:t>1</w:t>
      </w:r>
      <w:r w:rsidRPr="00E71E64">
        <w:rPr>
          <w:rFonts w:ascii="Arial" w:hAnsi="Arial" w:cs="Arial"/>
          <w:sz w:val="28"/>
          <w:szCs w:val="28"/>
        </w:rPr>
        <w:tab/>
        <w:t>Budget Setting</w:t>
      </w:r>
      <w:r w:rsidRPr="00E71E64">
        <w:rPr>
          <w:rFonts w:ascii="Arial" w:hAnsi="Arial" w:cs="Arial"/>
          <w:sz w:val="28"/>
          <w:szCs w:val="28"/>
        </w:rPr>
        <w:tab/>
      </w:r>
    </w:p>
    <w:p w14:paraId="0D3CDF2F" w14:textId="77777777" w:rsidR="00B84FD9" w:rsidRPr="00E71E64" w:rsidRDefault="00B84FD9" w:rsidP="00B84FD9">
      <w:pPr>
        <w:ind w:left="851" w:hanging="851"/>
        <w:rPr>
          <w:rFonts w:ascii="Arial" w:hAnsi="Arial" w:cs="Arial"/>
          <w:sz w:val="28"/>
          <w:szCs w:val="28"/>
        </w:rPr>
      </w:pPr>
      <w:r>
        <w:rPr>
          <w:rFonts w:ascii="Arial" w:hAnsi="Arial" w:cs="Arial"/>
          <w:sz w:val="28"/>
          <w:szCs w:val="28"/>
        </w:rPr>
        <w:t>5.</w:t>
      </w:r>
      <w:r w:rsidRPr="00E71E64">
        <w:rPr>
          <w:rFonts w:ascii="Arial" w:hAnsi="Arial" w:cs="Arial"/>
          <w:sz w:val="28"/>
          <w:szCs w:val="28"/>
        </w:rPr>
        <w:t>2</w:t>
      </w:r>
      <w:r w:rsidRPr="00E71E64">
        <w:rPr>
          <w:rFonts w:ascii="Arial" w:hAnsi="Arial" w:cs="Arial"/>
          <w:sz w:val="28"/>
          <w:szCs w:val="28"/>
        </w:rPr>
        <w:tab/>
        <w:t>Budgetary Delegation</w:t>
      </w:r>
      <w:r w:rsidRPr="00E71E64">
        <w:rPr>
          <w:rFonts w:ascii="Arial" w:hAnsi="Arial" w:cs="Arial"/>
          <w:sz w:val="28"/>
          <w:szCs w:val="28"/>
        </w:rPr>
        <w:tab/>
      </w:r>
    </w:p>
    <w:p w14:paraId="734AB5DC" w14:textId="77777777" w:rsidR="00B84FD9" w:rsidRPr="00E71E64" w:rsidRDefault="00B84FD9" w:rsidP="00B84FD9">
      <w:pPr>
        <w:ind w:left="851" w:hanging="851"/>
        <w:rPr>
          <w:rFonts w:ascii="Arial" w:hAnsi="Arial" w:cs="Arial"/>
          <w:sz w:val="28"/>
          <w:szCs w:val="28"/>
        </w:rPr>
      </w:pPr>
      <w:r>
        <w:rPr>
          <w:rFonts w:ascii="Arial" w:hAnsi="Arial" w:cs="Arial"/>
          <w:sz w:val="28"/>
          <w:szCs w:val="28"/>
        </w:rPr>
        <w:t>5</w:t>
      </w:r>
      <w:r w:rsidRPr="00E71E64">
        <w:rPr>
          <w:rFonts w:ascii="Arial" w:hAnsi="Arial" w:cs="Arial"/>
          <w:sz w:val="28"/>
          <w:szCs w:val="28"/>
        </w:rPr>
        <w:t>.3</w:t>
      </w:r>
      <w:r w:rsidRPr="00E71E64">
        <w:rPr>
          <w:rFonts w:ascii="Arial" w:hAnsi="Arial" w:cs="Arial"/>
          <w:sz w:val="28"/>
          <w:szCs w:val="28"/>
        </w:rPr>
        <w:tab/>
      </w:r>
      <w:r w:rsidRPr="000D0B65">
        <w:rPr>
          <w:rFonts w:ascii="Arial" w:hAnsi="Arial" w:cs="Arial"/>
          <w:sz w:val="28"/>
          <w:szCs w:val="28"/>
        </w:rPr>
        <w:t xml:space="preserve">Financial Management, Reporting and </w:t>
      </w:r>
      <w:r w:rsidRPr="00E71E64">
        <w:rPr>
          <w:rFonts w:ascii="Arial" w:hAnsi="Arial" w:cs="Arial"/>
          <w:sz w:val="28"/>
          <w:szCs w:val="28"/>
        </w:rPr>
        <w:t xml:space="preserve">Budgetary </w:t>
      </w:r>
    </w:p>
    <w:p w14:paraId="142FA413" w14:textId="77777777" w:rsidR="00B84FD9" w:rsidRPr="00E71E64" w:rsidRDefault="00B84FD9" w:rsidP="00B84FD9">
      <w:pPr>
        <w:ind w:left="851" w:hanging="851"/>
        <w:rPr>
          <w:rFonts w:ascii="Arial" w:hAnsi="Arial" w:cs="Arial"/>
          <w:sz w:val="28"/>
          <w:szCs w:val="28"/>
        </w:rPr>
      </w:pPr>
      <w:r>
        <w:rPr>
          <w:rFonts w:ascii="Arial" w:hAnsi="Arial" w:cs="Arial"/>
          <w:sz w:val="28"/>
          <w:szCs w:val="28"/>
        </w:rPr>
        <w:t>5</w:t>
      </w:r>
      <w:r w:rsidRPr="00E71E64">
        <w:rPr>
          <w:rFonts w:ascii="Arial" w:hAnsi="Arial" w:cs="Arial"/>
          <w:sz w:val="28"/>
          <w:szCs w:val="28"/>
        </w:rPr>
        <w:t>.4</w:t>
      </w:r>
      <w:r w:rsidRPr="00E71E64">
        <w:rPr>
          <w:rFonts w:ascii="Arial" w:hAnsi="Arial" w:cs="Arial"/>
          <w:sz w:val="28"/>
          <w:szCs w:val="28"/>
        </w:rPr>
        <w:tab/>
        <w:t xml:space="preserve">Capital </w:t>
      </w:r>
      <w:r w:rsidRPr="000D0B65">
        <w:rPr>
          <w:rFonts w:ascii="Arial" w:hAnsi="Arial" w:cs="Arial"/>
          <w:sz w:val="28"/>
          <w:szCs w:val="28"/>
        </w:rPr>
        <w:t>Financial Management, Reporting and Budgetary Control</w:t>
      </w:r>
      <w:r w:rsidRPr="00E71E64">
        <w:rPr>
          <w:rFonts w:ascii="Arial" w:hAnsi="Arial" w:cs="Arial"/>
          <w:sz w:val="28"/>
          <w:szCs w:val="28"/>
        </w:rPr>
        <w:tab/>
      </w:r>
    </w:p>
    <w:p w14:paraId="02B616CB" w14:textId="77777777" w:rsidR="00B84FD9" w:rsidRDefault="00B84FD9" w:rsidP="00B84FD9">
      <w:pPr>
        <w:ind w:left="851" w:hanging="851"/>
        <w:rPr>
          <w:rFonts w:ascii="Arial" w:hAnsi="Arial" w:cs="Arial"/>
          <w:sz w:val="28"/>
          <w:szCs w:val="28"/>
        </w:rPr>
      </w:pPr>
      <w:r>
        <w:rPr>
          <w:rFonts w:ascii="Arial" w:hAnsi="Arial" w:cs="Arial"/>
          <w:sz w:val="28"/>
          <w:szCs w:val="28"/>
        </w:rPr>
        <w:t>5</w:t>
      </w:r>
      <w:r w:rsidRPr="00E71E64">
        <w:rPr>
          <w:rFonts w:ascii="Arial" w:hAnsi="Arial" w:cs="Arial"/>
          <w:sz w:val="28"/>
          <w:szCs w:val="28"/>
        </w:rPr>
        <w:t>.5</w:t>
      </w:r>
      <w:r w:rsidRPr="00E71E64">
        <w:rPr>
          <w:rFonts w:ascii="Arial" w:hAnsi="Arial" w:cs="Arial"/>
          <w:sz w:val="28"/>
          <w:szCs w:val="28"/>
        </w:rPr>
        <w:tab/>
      </w:r>
      <w:r w:rsidRPr="000D0B65">
        <w:rPr>
          <w:rFonts w:ascii="Arial" w:hAnsi="Arial" w:cs="Arial"/>
          <w:sz w:val="28"/>
          <w:szCs w:val="28"/>
        </w:rPr>
        <w:t xml:space="preserve">Reporting to Welsh Government - </w:t>
      </w:r>
      <w:r w:rsidRPr="00E71E64">
        <w:rPr>
          <w:rFonts w:ascii="Arial" w:hAnsi="Arial" w:cs="Arial"/>
          <w:sz w:val="28"/>
          <w:szCs w:val="28"/>
        </w:rPr>
        <w:t>Monitoring Returns</w:t>
      </w:r>
      <w:r w:rsidRPr="00E71E64">
        <w:rPr>
          <w:rFonts w:ascii="Arial" w:hAnsi="Arial" w:cs="Arial"/>
          <w:sz w:val="28"/>
          <w:szCs w:val="28"/>
        </w:rPr>
        <w:tab/>
      </w:r>
    </w:p>
    <w:p w14:paraId="1E950B77" w14:textId="77777777" w:rsidR="00B84FD9" w:rsidRPr="00E71E64" w:rsidRDefault="00B84FD9" w:rsidP="00B84FD9">
      <w:pPr>
        <w:ind w:left="851" w:hanging="851"/>
        <w:rPr>
          <w:rFonts w:ascii="Arial" w:hAnsi="Arial" w:cs="Arial"/>
          <w:sz w:val="28"/>
          <w:szCs w:val="28"/>
        </w:rPr>
      </w:pPr>
    </w:p>
    <w:p w14:paraId="56E5A408" w14:textId="77777777" w:rsidR="00B84FD9" w:rsidRDefault="00B84FD9" w:rsidP="00B84FD9">
      <w:pPr>
        <w:ind w:left="851" w:hanging="851"/>
        <w:rPr>
          <w:rFonts w:ascii="Arial" w:hAnsi="Arial" w:cs="Arial"/>
          <w:sz w:val="28"/>
          <w:szCs w:val="28"/>
        </w:rPr>
      </w:pPr>
      <w:r>
        <w:rPr>
          <w:rFonts w:ascii="Arial" w:hAnsi="Arial" w:cs="Arial"/>
          <w:b/>
          <w:bCs/>
          <w:sz w:val="28"/>
          <w:szCs w:val="28"/>
        </w:rPr>
        <w:t>6.</w:t>
      </w:r>
      <w:r w:rsidRPr="003A4DBC">
        <w:rPr>
          <w:rFonts w:ascii="Arial" w:hAnsi="Arial" w:cs="Arial"/>
          <w:b/>
          <w:bCs/>
          <w:sz w:val="28"/>
          <w:szCs w:val="28"/>
        </w:rPr>
        <w:tab/>
        <w:t>ANNUAL ACCOUNTS AND REPORTS</w:t>
      </w:r>
      <w:r w:rsidRPr="003A4DBC">
        <w:rPr>
          <w:rFonts w:ascii="Arial" w:hAnsi="Arial" w:cs="Arial"/>
          <w:b/>
          <w:bCs/>
          <w:sz w:val="28"/>
          <w:szCs w:val="28"/>
        </w:rPr>
        <w:tab/>
      </w:r>
    </w:p>
    <w:p w14:paraId="42D2A28B" w14:textId="77777777" w:rsidR="00B84FD9" w:rsidRPr="00E71E64" w:rsidRDefault="00B84FD9" w:rsidP="00B84FD9">
      <w:pPr>
        <w:ind w:left="851" w:hanging="851"/>
        <w:rPr>
          <w:rFonts w:ascii="Arial" w:hAnsi="Arial" w:cs="Arial"/>
          <w:sz w:val="28"/>
          <w:szCs w:val="28"/>
        </w:rPr>
      </w:pPr>
    </w:p>
    <w:p w14:paraId="25B28DF5" w14:textId="77777777" w:rsidR="00B84FD9" w:rsidRPr="00E71E64" w:rsidRDefault="00B84FD9" w:rsidP="00B84FD9">
      <w:pPr>
        <w:ind w:left="851" w:hanging="851"/>
        <w:rPr>
          <w:rFonts w:ascii="Arial" w:hAnsi="Arial" w:cs="Arial"/>
          <w:sz w:val="28"/>
          <w:szCs w:val="28"/>
        </w:rPr>
      </w:pPr>
      <w:r>
        <w:rPr>
          <w:rFonts w:ascii="Arial" w:hAnsi="Arial" w:cs="Arial"/>
          <w:b/>
          <w:bCs/>
          <w:sz w:val="28"/>
          <w:szCs w:val="28"/>
        </w:rPr>
        <w:t>7</w:t>
      </w:r>
      <w:r w:rsidRPr="003A4DBC">
        <w:rPr>
          <w:rFonts w:ascii="Arial" w:hAnsi="Arial" w:cs="Arial"/>
          <w:b/>
          <w:bCs/>
          <w:sz w:val="28"/>
          <w:szCs w:val="28"/>
        </w:rPr>
        <w:t>.</w:t>
      </w:r>
      <w:r w:rsidRPr="003A4DBC">
        <w:rPr>
          <w:rFonts w:ascii="Arial" w:hAnsi="Arial" w:cs="Arial"/>
          <w:b/>
          <w:bCs/>
          <w:sz w:val="28"/>
          <w:szCs w:val="28"/>
        </w:rPr>
        <w:tab/>
        <w:t>BANKING ARRANGEMENTS</w:t>
      </w:r>
      <w:r w:rsidRPr="00E71E64">
        <w:rPr>
          <w:rFonts w:ascii="Arial" w:hAnsi="Arial" w:cs="Arial"/>
          <w:sz w:val="28"/>
          <w:szCs w:val="28"/>
        </w:rPr>
        <w:tab/>
      </w:r>
    </w:p>
    <w:p w14:paraId="4DFCB337" w14:textId="77777777" w:rsidR="00B84FD9" w:rsidRPr="00E71E64" w:rsidRDefault="00B84FD9" w:rsidP="00B84FD9">
      <w:pPr>
        <w:ind w:left="851" w:hanging="851"/>
        <w:rPr>
          <w:rFonts w:ascii="Arial" w:hAnsi="Arial" w:cs="Arial"/>
          <w:sz w:val="28"/>
          <w:szCs w:val="28"/>
        </w:rPr>
      </w:pPr>
      <w:r>
        <w:rPr>
          <w:rFonts w:ascii="Arial" w:hAnsi="Arial" w:cs="Arial"/>
          <w:sz w:val="28"/>
          <w:szCs w:val="28"/>
        </w:rPr>
        <w:t>7</w:t>
      </w:r>
      <w:r w:rsidRPr="00E71E64">
        <w:rPr>
          <w:rFonts w:ascii="Arial" w:hAnsi="Arial" w:cs="Arial"/>
          <w:sz w:val="28"/>
          <w:szCs w:val="28"/>
        </w:rPr>
        <w:t>.1</w:t>
      </w:r>
      <w:r w:rsidRPr="00E71E64">
        <w:rPr>
          <w:rFonts w:ascii="Arial" w:hAnsi="Arial" w:cs="Arial"/>
          <w:sz w:val="28"/>
          <w:szCs w:val="28"/>
        </w:rPr>
        <w:tab/>
        <w:t>General</w:t>
      </w:r>
      <w:r w:rsidRPr="00E71E64">
        <w:rPr>
          <w:rFonts w:ascii="Arial" w:hAnsi="Arial" w:cs="Arial"/>
          <w:sz w:val="28"/>
          <w:szCs w:val="28"/>
        </w:rPr>
        <w:tab/>
      </w:r>
    </w:p>
    <w:p w14:paraId="72741C32" w14:textId="77777777" w:rsidR="00B84FD9" w:rsidRPr="00E71E64" w:rsidRDefault="00B84FD9" w:rsidP="00B84FD9">
      <w:pPr>
        <w:ind w:left="851" w:hanging="851"/>
        <w:rPr>
          <w:rFonts w:ascii="Arial" w:hAnsi="Arial" w:cs="Arial"/>
          <w:sz w:val="28"/>
          <w:szCs w:val="28"/>
        </w:rPr>
      </w:pPr>
      <w:r>
        <w:rPr>
          <w:rFonts w:ascii="Arial" w:hAnsi="Arial" w:cs="Arial"/>
          <w:sz w:val="28"/>
          <w:szCs w:val="28"/>
        </w:rPr>
        <w:t>7</w:t>
      </w:r>
      <w:r w:rsidRPr="00E71E64">
        <w:rPr>
          <w:rFonts w:ascii="Arial" w:hAnsi="Arial" w:cs="Arial"/>
          <w:sz w:val="28"/>
          <w:szCs w:val="28"/>
        </w:rPr>
        <w:t>.2</w:t>
      </w:r>
      <w:r w:rsidRPr="00E71E64">
        <w:rPr>
          <w:rFonts w:ascii="Arial" w:hAnsi="Arial" w:cs="Arial"/>
          <w:sz w:val="28"/>
          <w:szCs w:val="28"/>
        </w:rPr>
        <w:tab/>
        <w:t>Bank Accounts</w:t>
      </w:r>
      <w:r w:rsidRPr="00E71E64">
        <w:rPr>
          <w:rFonts w:ascii="Arial" w:hAnsi="Arial" w:cs="Arial"/>
          <w:sz w:val="28"/>
          <w:szCs w:val="28"/>
        </w:rPr>
        <w:tab/>
      </w:r>
    </w:p>
    <w:p w14:paraId="6B6A947C" w14:textId="77777777" w:rsidR="00B84FD9" w:rsidRPr="00E71E64" w:rsidRDefault="00B84FD9" w:rsidP="00B84FD9">
      <w:pPr>
        <w:ind w:left="851" w:hanging="851"/>
        <w:rPr>
          <w:rFonts w:ascii="Arial" w:hAnsi="Arial" w:cs="Arial"/>
          <w:sz w:val="28"/>
          <w:szCs w:val="28"/>
        </w:rPr>
      </w:pPr>
      <w:r>
        <w:rPr>
          <w:rFonts w:ascii="Arial" w:hAnsi="Arial" w:cs="Arial"/>
          <w:sz w:val="28"/>
          <w:szCs w:val="28"/>
        </w:rPr>
        <w:lastRenderedPageBreak/>
        <w:t>7</w:t>
      </w:r>
      <w:r w:rsidRPr="00E71E64">
        <w:rPr>
          <w:rFonts w:ascii="Arial" w:hAnsi="Arial" w:cs="Arial"/>
          <w:sz w:val="28"/>
          <w:szCs w:val="28"/>
        </w:rPr>
        <w:t>.3</w:t>
      </w:r>
      <w:r w:rsidRPr="00E71E64">
        <w:rPr>
          <w:rFonts w:ascii="Arial" w:hAnsi="Arial" w:cs="Arial"/>
          <w:sz w:val="28"/>
          <w:szCs w:val="28"/>
        </w:rPr>
        <w:tab/>
        <w:t>Banking Procedures</w:t>
      </w:r>
      <w:r w:rsidRPr="00E71E64">
        <w:rPr>
          <w:rFonts w:ascii="Arial" w:hAnsi="Arial" w:cs="Arial"/>
          <w:sz w:val="28"/>
          <w:szCs w:val="28"/>
        </w:rPr>
        <w:tab/>
      </w:r>
    </w:p>
    <w:p w14:paraId="72CF4FA8" w14:textId="77777777" w:rsidR="00B84FD9" w:rsidRDefault="00B84FD9" w:rsidP="00B84FD9">
      <w:pPr>
        <w:ind w:left="851" w:hanging="851"/>
        <w:rPr>
          <w:rFonts w:ascii="Arial" w:hAnsi="Arial" w:cs="Arial"/>
          <w:sz w:val="28"/>
          <w:szCs w:val="28"/>
        </w:rPr>
      </w:pPr>
      <w:r>
        <w:rPr>
          <w:rFonts w:ascii="Arial" w:hAnsi="Arial" w:cs="Arial"/>
          <w:sz w:val="28"/>
          <w:szCs w:val="28"/>
        </w:rPr>
        <w:t>7</w:t>
      </w:r>
      <w:r w:rsidRPr="00E71E64">
        <w:rPr>
          <w:rFonts w:ascii="Arial" w:hAnsi="Arial" w:cs="Arial"/>
          <w:sz w:val="28"/>
          <w:szCs w:val="28"/>
        </w:rPr>
        <w:t>.4</w:t>
      </w:r>
      <w:r w:rsidRPr="00E71E64">
        <w:rPr>
          <w:rFonts w:ascii="Arial" w:hAnsi="Arial" w:cs="Arial"/>
          <w:sz w:val="28"/>
          <w:szCs w:val="28"/>
        </w:rPr>
        <w:tab/>
      </w:r>
      <w:r>
        <w:rPr>
          <w:rFonts w:ascii="Arial" w:hAnsi="Arial" w:cs="Arial"/>
          <w:sz w:val="28"/>
          <w:szCs w:val="28"/>
        </w:rPr>
        <w:t>R</w:t>
      </w:r>
      <w:r w:rsidRPr="00E71E64">
        <w:rPr>
          <w:rFonts w:ascii="Arial" w:hAnsi="Arial" w:cs="Arial"/>
          <w:sz w:val="28"/>
          <w:szCs w:val="28"/>
        </w:rPr>
        <w:t>eview</w:t>
      </w:r>
      <w:r w:rsidRPr="00E71E64">
        <w:rPr>
          <w:rFonts w:ascii="Arial" w:hAnsi="Arial" w:cs="Arial"/>
          <w:sz w:val="28"/>
          <w:szCs w:val="28"/>
        </w:rPr>
        <w:tab/>
      </w:r>
    </w:p>
    <w:p w14:paraId="162FCE8E" w14:textId="77777777" w:rsidR="00B84FD9" w:rsidRPr="00E71E64" w:rsidRDefault="00B84FD9" w:rsidP="00B84FD9">
      <w:pPr>
        <w:ind w:left="851" w:hanging="851"/>
        <w:rPr>
          <w:rFonts w:ascii="Arial" w:hAnsi="Arial" w:cs="Arial"/>
          <w:sz w:val="28"/>
          <w:szCs w:val="28"/>
        </w:rPr>
      </w:pPr>
    </w:p>
    <w:p w14:paraId="4313CE11" w14:textId="77777777" w:rsidR="00B84FD9" w:rsidRDefault="00B84FD9" w:rsidP="00B84FD9">
      <w:pPr>
        <w:ind w:left="851" w:hanging="851"/>
        <w:rPr>
          <w:rFonts w:ascii="Arial" w:hAnsi="Arial" w:cs="Arial"/>
          <w:b/>
          <w:bCs/>
          <w:sz w:val="28"/>
          <w:szCs w:val="28"/>
        </w:rPr>
      </w:pPr>
      <w:r>
        <w:rPr>
          <w:rFonts w:ascii="Arial" w:hAnsi="Arial" w:cs="Arial"/>
          <w:b/>
          <w:bCs/>
          <w:sz w:val="28"/>
          <w:szCs w:val="28"/>
        </w:rPr>
        <w:t>8</w:t>
      </w:r>
      <w:r w:rsidRPr="003A4DBC">
        <w:rPr>
          <w:rFonts w:ascii="Arial" w:hAnsi="Arial" w:cs="Arial"/>
          <w:b/>
          <w:bCs/>
          <w:sz w:val="28"/>
          <w:szCs w:val="28"/>
        </w:rPr>
        <w:t>.</w:t>
      </w:r>
      <w:r w:rsidRPr="003A4DBC">
        <w:rPr>
          <w:rFonts w:ascii="Arial" w:hAnsi="Arial" w:cs="Arial"/>
          <w:b/>
          <w:bCs/>
          <w:sz w:val="28"/>
          <w:szCs w:val="28"/>
        </w:rPr>
        <w:tab/>
        <w:t>CASH, CHEQUES</w:t>
      </w:r>
      <w:r w:rsidRPr="009704EF">
        <w:rPr>
          <w:rFonts w:ascii="Arial" w:hAnsi="Arial" w:cs="Arial"/>
          <w:b/>
          <w:bCs/>
          <w:sz w:val="28"/>
          <w:szCs w:val="28"/>
        </w:rPr>
        <w:t>, PAYMENT CARDS</w:t>
      </w:r>
      <w:r w:rsidRPr="003A4DBC">
        <w:rPr>
          <w:rFonts w:ascii="Arial" w:hAnsi="Arial" w:cs="Arial"/>
          <w:b/>
          <w:bCs/>
          <w:sz w:val="28"/>
          <w:szCs w:val="28"/>
        </w:rPr>
        <w:t xml:space="preserve"> AND OTHER NEGOTIABLE INSTRUMENTS</w:t>
      </w:r>
    </w:p>
    <w:p w14:paraId="69D529A8" w14:textId="77777777" w:rsidR="00B84FD9" w:rsidRDefault="00B84FD9" w:rsidP="00B84FD9">
      <w:pPr>
        <w:ind w:left="851" w:hanging="851"/>
        <w:rPr>
          <w:rFonts w:ascii="Arial" w:hAnsi="Arial" w:cs="Arial"/>
          <w:sz w:val="28"/>
          <w:szCs w:val="28"/>
        </w:rPr>
      </w:pPr>
      <w:r w:rsidRPr="009704EF">
        <w:rPr>
          <w:rFonts w:ascii="Arial" w:hAnsi="Arial" w:cs="Arial"/>
          <w:sz w:val="28"/>
          <w:szCs w:val="28"/>
        </w:rPr>
        <w:t>8.1</w:t>
      </w:r>
      <w:r w:rsidRPr="009704EF">
        <w:rPr>
          <w:rFonts w:ascii="Arial" w:hAnsi="Arial" w:cs="Arial"/>
          <w:sz w:val="28"/>
          <w:szCs w:val="28"/>
        </w:rPr>
        <w:tab/>
        <w:t>General</w:t>
      </w:r>
    </w:p>
    <w:p w14:paraId="31ABF6D0" w14:textId="77777777" w:rsidR="00B84FD9" w:rsidRPr="009704EF" w:rsidRDefault="00B84FD9" w:rsidP="00B84FD9">
      <w:pPr>
        <w:ind w:left="851" w:hanging="851"/>
        <w:rPr>
          <w:rFonts w:ascii="Arial" w:hAnsi="Arial" w:cs="Arial"/>
          <w:sz w:val="28"/>
          <w:szCs w:val="28"/>
        </w:rPr>
      </w:pPr>
      <w:r>
        <w:rPr>
          <w:rFonts w:ascii="Arial" w:hAnsi="Arial" w:cs="Arial"/>
          <w:sz w:val="28"/>
          <w:szCs w:val="28"/>
        </w:rPr>
        <w:t>8.2</w:t>
      </w:r>
      <w:r>
        <w:rPr>
          <w:rFonts w:ascii="Arial" w:hAnsi="Arial" w:cs="Arial"/>
          <w:sz w:val="28"/>
          <w:szCs w:val="28"/>
        </w:rPr>
        <w:tab/>
        <w:t>Petty Cash</w:t>
      </w:r>
    </w:p>
    <w:p w14:paraId="2D2848CE" w14:textId="77777777" w:rsidR="00B84FD9" w:rsidRDefault="00B84FD9" w:rsidP="00B84FD9">
      <w:pPr>
        <w:ind w:left="851" w:hanging="851"/>
        <w:rPr>
          <w:rFonts w:ascii="Arial" w:hAnsi="Arial" w:cs="Arial"/>
          <w:sz w:val="28"/>
          <w:szCs w:val="28"/>
        </w:rPr>
      </w:pPr>
      <w:r w:rsidRPr="009704EF">
        <w:rPr>
          <w:rFonts w:ascii="Arial" w:hAnsi="Arial" w:cs="Arial"/>
          <w:sz w:val="28"/>
          <w:szCs w:val="28"/>
        </w:rPr>
        <w:tab/>
      </w:r>
    </w:p>
    <w:p w14:paraId="7D7DC5FF" w14:textId="77777777" w:rsidR="00B84FD9" w:rsidRPr="009704EF" w:rsidRDefault="00B84FD9" w:rsidP="00B84FD9">
      <w:pPr>
        <w:ind w:left="851" w:hanging="851"/>
        <w:rPr>
          <w:rFonts w:ascii="Arial" w:hAnsi="Arial" w:cs="Arial"/>
          <w:b/>
          <w:bCs/>
          <w:sz w:val="28"/>
          <w:szCs w:val="28"/>
        </w:rPr>
      </w:pPr>
      <w:r w:rsidRPr="009704EF">
        <w:rPr>
          <w:rFonts w:ascii="Arial" w:hAnsi="Arial" w:cs="Arial"/>
          <w:b/>
          <w:bCs/>
          <w:sz w:val="28"/>
          <w:szCs w:val="28"/>
        </w:rPr>
        <w:t>9.</w:t>
      </w:r>
      <w:r w:rsidRPr="009704EF">
        <w:rPr>
          <w:rFonts w:ascii="Arial" w:hAnsi="Arial" w:cs="Arial"/>
          <w:b/>
          <w:bCs/>
          <w:sz w:val="28"/>
          <w:szCs w:val="28"/>
        </w:rPr>
        <w:tab/>
        <w:t>INCOME, FEES AND CHARGES</w:t>
      </w:r>
    </w:p>
    <w:p w14:paraId="5D21CC8F" w14:textId="77777777" w:rsidR="00B84FD9" w:rsidRPr="00E71E64" w:rsidRDefault="00B84FD9" w:rsidP="00B84FD9">
      <w:pPr>
        <w:ind w:left="851" w:hanging="851"/>
        <w:rPr>
          <w:rFonts w:ascii="Arial" w:hAnsi="Arial" w:cs="Arial"/>
          <w:sz w:val="28"/>
          <w:szCs w:val="28"/>
        </w:rPr>
      </w:pPr>
      <w:r>
        <w:rPr>
          <w:rFonts w:ascii="Arial" w:hAnsi="Arial" w:cs="Arial"/>
          <w:sz w:val="28"/>
          <w:szCs w:val="28"/>
        </w:rPr>
        <w:t>9</w:t>
      </w:r>
      <w:r w:rsidRPr="00E71E64">
        <w:rPr>
          <w:rFonts w:ascii="Arial" w:hAnsi="Arial" w:cs="Arial"/>
          <w:sz w:val="28"/>
          <w:szCs w:val="28"/>
        </w:rPr>
        <w:t>.1</w:t>
      </w:r>
      <w:r w:rsidRPr="00E71E64">
        <w:rPr>
          <w:rFonts w:ascii="Arial" w:hAnsi="Arial" w:cs="Arial"/>
          <w:sz w:val="28"/>
          <w:szCs w:val="28"/>
        </w:rPr>
        <w:tab/>
        <w:t>Income Generation</w:t>
      </w:r>
      <w:r w:rsidRPr="00E71E64">
        <w:rPr>
          <w:rFonts w:ascii="Arial" w:hAnsi="Arial" w:cs="Arial"/>
          <w:sz w:val="28"/>
          <w:szCs w:val="28"/>
        </w:rPr>
        <w:tab/>
      </w:r>
    </w:p>
    <w:p w14:paraId="74B16CC7" w14:textId="77777777" w:rsidR="00B84FD9" w:rsidRPr="00E71E64" w:rsidRDefault="00B84FD9" w:rsidP="00B84FD9">
      <w:pPr>
        <w:ind w:left="851" w:hanging="851"/>
        <w:rPr>
          <w:rFonts w:ascii="Arial" w:hAnsi="Arial" w:cs="Arial"/>
          <w:sz w:val="28"/>
          <w:szCs w:val="28"/>
        </w:rPr>
      </w:pPr>
      <w:r>
        <w:rPr>
          <w:rFonts w:ascii="Arial" w:hAnsi="Arial" w:cs="Arial"/>
          <w:sz w:val="28"/>
          <w:szCs w:val="28"/>
        </w:rPr>
        <w:t>9</w:t>
      </w:r>
      <w:r w:rsidRPr="00E71E64">
        <w:rPr>
          <w:rFonts w:ascii="Arial" w:hAnsi="Arial" w:cs="Arial"/>
          <w:sz w:val="28"/>
          <w:szCs w:val="28"/>
        </w:rPr>
        <w:t>.2</w:t>
      </w:r>
      <w:r w:rsidRPr="00E71E64">
        <w:rPr>
          <w:rFonts w:ascii="Arial" w:hAnsi="Arial" w:cs="Arial"/>
          <w:sz w:val="28"/>
          <w:szCs w:val="28"/>
        </w:rPr>
        <w:tab/>
        <w:t>Income Systems</w:t>
      </w:r>
      <w:r w:rsidRPr="00E71E64">
        <w:rPr>
          <w:rFonts w:ascii="Arial" w:hAnsi="Arial" w:cs="Arial"/>
          <w:sz w:val="28"/>
          <w:szCs w:val="28"/>
        </w:rPr>
        <w:tab/>
      </w:r>
    </w:p>
    <w:p w14:paraId="55A6FE89" w14:textId="77777777" w:rsidR="00B84FD9" w:rsidRPr="00E71E64" w:rsidRDefault="00B84FD9" w:rsidP="00B84FD9">
      <w:pPr>
        <w:ind w:left="851" w:hanging="851"/>
        <w:rPr>
          <w:rFonts w:ascii="Arial" w:hAnsi="Arial" w:cs="Arial"/>
          <w:sz w:val="28"/>
          <w:szCs w:val="28"/>
        </w:rPr>
      </w:pPr>
      <w:r>
        <w:rPr>
          <w:rFonts w:ascii="Arial" w:hAnsi="Arial" w:cs="Arial"/>
          <w:sz w:val="28"/>
          <w:szCs w:val="28"/>
        </w:rPr>
        <w:t>9</w:t>
      </w:r>
      <w:r w:rsidRPr="00E71E64">
        <w:rPr>
          <w:rFonts w:ascii="Arial" w:hAnsi="Arial" w:cs="Arial"/>
          <w:sz w:val="28"/>
          <w:szCs w:val="28"/>
        </w:rPr>
        <w:t>.3</w:t>
      </w:r>
      <w:r w:rsidRPr="00E71E64">
        <w:rPr>
          <w:rFonts w:ascii="Arial" w:hAnsi="Arial" w:cs="Arial"/>
          <w:sz w:val="28"/>
          <w:szCs w:val="28"/>
        </w:rPr>
        <w:tab/>
        <w:t>Fees and Charges</w:t>
      </w:r>
      <w:r w:rsidRPr="00E71E64">
        <w:rPr>
          <w:rFonts w:ascii="Arial" w:hAnsi="Arial" w:cs="Arial"/>
          <w:sz w:val="28"/>
          <w:szCs w:val="28"/>
        </w:rPr>
        <w:tab/>
      </w:r>
    </w:p>
    <w:p w14:paraId="027FAB82" w14:textId="77777777" w:rsidR="00B84FD9" w:rsidRDefault="00B84FD9" w:rsidP="00B84FD9">
      <w:pPr>
        <w:ind w:left="851" w:hanging="851"/>
        <w:rPr>
          <w:rFonts w:ascii="Arial" w:hAnsi="Arial" w:cs="Arial"/>
          <w:sz w:val="28"/>
          <w:szCs w:val="28"/>
        </w:rPr>
      </w:pPr>
      <w:r>
        <w:rPr>
          <w:rFonts w:ascii="Arial" w:hAnsi="Arial" w:cs="Arial"/>
          <w:sz w:val="28"/>
          <w:szCs w:val="28"/>
        </w:rPr>
        <w:t>9</w:t>
      </w:r>
      <w:r w:rsidRPr="00E71E64">
        <w:rPr>
          <w:rFonts w:ascii="Arial" w:hAnsi="Arial" w:cs="Arial"/>
          <w:sz w:val="28"/>
          <w:szCs w:val="28"/>
        </w:rPr>
        <w:t>.4</w:t>
      </w:r>
      <w:r w:rsidRPr="00E71E64">
        <w:rPr>
          <w:rFonts w:ascii="Arial" w:hAnsi="Arial" w:cs="Arial"/>
          <w:sz w:val="28"/>
          <w:szCs w:val="28"/>
        </w:rPr>
        <w:tab/>
      </w:r>
      <w:r w:rsidRPr="009704EF">
        <w:rPr>
          <w:rFonts w:ascii="Arial" w:hAnsi="Arial" w:cs="Arial"/>
          <w:sz w:val="28"/>
          <w:szCs w:val="28"/>
        </w:rPr>
        <w:t xml:space="preserve">Income Due and </w:t>
      </w:r>
      <w:r w:rsidRPr="00E71E64">
        <w:rPr>
          <w:rFonts w:ascii="Arial" w:hAnsi="Arial" w:cs="Arial"/>
          <w:sz w:val="28"/>
          <w:szCs w:val="28"/>
        </w:rPr>
        <w:t>Debt Recovery</w:t>
      </w:r>
      <w:r w:rsidRPr="00E71E64">
        <w:rPr>
          <w:rFonts w:ascii="Arial" w:hAnsi="Arial" w:cs="Arial"/>
          <w:sz w:val="28"/>
          <w:szCs w:val="28"/>
        </w:rPr>
        <w:tab/>
      </w:r>
    </w:p>
    <w:p w14:paraId="76E3569E" w14:textId="77777777" w:rsidR="00B84FD9" w:rsidRDefault="00B84FD9" w:rsidP="00B84FD9">
      <w:pPr>
        <w:ind w:left="851" w:hanging="851"/>
        <w:rPr>
          <w:rFonts w:ascii="Arial" w:hAnsi="Arial" w:cs="Arial"/>
          <w:sz w:val="28"/>
          <w:szCs w:val="28"/>
        </w:rPr>
      </w:pPr>
    </w:p>
    <w:p w14:paraId="0A7ED4AE" w14:textId="77777777" w:rsidR="00B84FD9" w:rsidRPr="00E71E64" w:rsidRDefault="00B84FD9" w:rsidP="00B84FD9">
      <w:pPr>
        <w:ind w:left="851" w:hanging="851"/>
        <w:rPr>
          <w:rFonts w:ascii="Arial" w:hAnsi="Arial" w:cs="Arial"/>
          <w:sz w:val="28"/>
          <w:szCs w:val="28"/>
        </w:rPr>
      </w:pPr>
      <w:r w:rsidRPr="003A4DBC">
        <w:rPr>
          <w:rFonts w:ascii="Arial" w:hAnsi="Arial" w:cs="Arial"/>
          <w:b/>
          <w:bCs/>
          <w:sz w:val="28"/>
          <w:szCs w:val="28"/>
        </w:rPr>
        <w:t>1</w:t>
      </w:r>
      <w:r>
        <w:rPr>
          <w:rFonts w:ascii="Arial" w:hAnsi="Arial" w:cs="Arial"/>
          <w:b/>
          <w:bCs/>
          <w:sz w:val="28"/>
          <w:szCs w:val="28"/>
        </w:rPr>
        <w:t>0</w:t>
      </w:r>
      <w:r w:rsidRPr="003A4DBC">
        <w:rPr>
          <w:rFonts w:ascii="Arial" w:hAnsi="Arial" w:cs="Arial"/>
          <w:b/>
          <w:bCs/>
          <w:sz w:val="28"/>
          <w:szCs w:val="28"/>
        </w:rPr>
        <w:t>.</w:t>
      </w:r>
      <w:r w:rsidRPr="003A4DBC">
        <w:rPr>
          <w:rFonts w:ascii="Arial" w:hAnsi="Arial" w:cs="Arial"/>
          <w:b/>
          <w:bCs/>
          <w:sz w:val="28"/>
          <w:szCs w:val="28"/>
        </w:rPr>
        <w:tab/>
        <w:t>NON-PAY EXPENDITURE</w:t>
      </w:r>
      <w:r w:rsidRPr="00E71E64">
        <w:rPr>
          <w:rFonts w:ascii="Arial" w:hAnsi="Arial" w:cs="Arial"/>
          <w:sz w:val="28"/>
          <w:szCs w:val="28"/>
        </w:rPr>
        <w:tab/>
      </w:r>
    </w:p>
    <w:p w14:paraId="3EB1C332" w14:textId="77777777" w:rsidR="00B84FD9" w:rsidRPr="00E71E64" w:rsidRDefault="00B84FD9" w:rsidP="00B84FD9">
      <w:pPr>
        <w:ind w:left="851" w:hanging="851"/>
        <w:rPr>
          <w:rFonts w:ascii="Arial" w:hAnsi="Arial" w:cs="Arial"/>
          <w:sz w:val="28"/>
          <w:szCs w:val="28"/>
        </w:rPr>
      </w:pPr>
      <w:r w:rsidRPr="00DE72AB">
        <w:rPr>
          <w:rFonts w:ascii="Arial" w:hAnsi="Arial" w:cs="Arial"/>
          <w:sz w:val="28"/>
          <w:szCs w:val="28"/>
        </w:rPr>
        <w:t>10.1</w:t>
      </w:r>
      <w:r w:rsidRPr="00DE72AB">
        <w:rPr>
          <w:rFonts w:ascii="Arial" w:hAnsi="Arial" w:cs="Arial"/>
          <w:sz w:val="28"/>
          <w:szCs w:val="28"/>
        </w:rPr>
        <w:tab/>
        <w:t>Scheme of Delegation, Non Pay Expenditure Limits and Accountability</w:t>
      </w:r>
      <w:r w:rsidRPr="00E71E64">
        <w:rPr>
          <w:rFonts w:ascii="Arial" w:hAnsi="Arial" w:cs="Arial"/>
          <w:sz w:val="28"/>
          <w:szCs w:val="28"/>
        </w:rPr>
        <w:tab/>
      </w:r>
    </w:p>
    <w:p w14:paraId="449A208B"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w:t>
      </w:r>
      <w:r>
        <w:rPr>
          <w:rFonts w:ascii="Arial" w:hAnsi="Arial" w:cs="Arial"/>
          <w:sz w:val="28"/>
          <w:szCs w:val="28"/>
        </w:rPr>
        <w:t>0</w:t>
      </w:r>
      <w:r w:rsidRPr="00E71E64">
        <w:rPr>
          <w:rFonts w:ascii="Arial" w:hAnsi="Arial" w:cs="Arial"/>
          <w:sz w:val="28"/>
          <w:szCs w:val="28"/>
        </w:rPr>
        <w:t>.2</w:t>
      </w:r>
      <w:r w:rsidRPr="00E71E64">
        <w:rPr>
          <w:rFonts w:ascii="Arial" w:hAnsi="Arial" w:cs="Arial"/>
          <w:sz w:val="28"/>
          <w:szCs w:val="28"/>
        </w:rPr>
        <w:tab/>
        <w:t>The Director of Finance’s responsibilities</w:t>
      </w:r>
      <w:r w:rsidRPr="00E71E64">
        <w:rPr>
          <w:rFonts w:ascii="Arial" w:hAnsi="Arial" w:cs="Arial"/>
          <w:sz w:val="28"/>
          <w:szCs w:val="28"/>
        </w:rPr>
        <w:tab/>
      </w:r>
    </w:p>
    <w:p w14:paraId="67DF43FE"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w:t>
      </w:r>
      <w:r>
        <w:rPr>
          <w:rFonts w:ascii="Arial" w:hAnsi="Arial" w:cs="Arial"/>
          <w:sz w:val="28"/>
          <w:szCs w:val="28"/>
        </w:rPr>
        <w:t>0</w:t>
      </w:r>
      <w:r w:rsidRPr="00E71E64">
        <w:rPr>
          <w:rFonts w:ascii="Arial" w:hAnsi="Arial" w:cs="Arial"/>
          <w:sz w:val="28"/>
          <w:szCs w:val="28"/>
        </w:rPr>
        <w:t>.3</w:t>
      </w:r>
      <w:r w:rsidRPr="00E71E64">
        <w:rPr>
          <w:rFonts w:ascii="Arial" w:hAnsi="Arial" w:cs="Arial"/>
          <w:sz w:val="28"/>
          <w:szCs w:val="28"/>
        </w:rPr>
        <w:tab/>
        <w:t>Duties of Budget Holders and Managers</w:t>
      </w:r>
      <w:r w:rsidRPr="00E71E64">
        <w:rPr>
          <w:rFonts w:ascii="Arial" w:hAnsi="Arial" w:cs="Arial"/>
          <w:sz w:val="28"/>
          <w:szCs w:val="28"/>
        </w:rPr>
        <w:tab/>
      </w:r>
    </w:p>
    <w:p w14:paraId="7B405CC2"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w:t>
      </w:r>
      <w:r>
        <w:rPr>
          <w:rFonts w:ascii="Arial" w:hAnsi="Arial" w:cs="Arial"/>
          <w:sz w:val="28"/>
          <w:szCs w:val="28"/>
        </w:rPr>
        <w:t>0</w:t>
      </w:r>
      <w:r w:rsidRPr="00E71E64">
        <w:rPr>
          <w:rFonts w:ascii="Arial" w:hAnsi="Arial" w:cs="Arial"/>
          <w:sz w:val="28"/>
          <w:szCs w:val="28"/>
        </w:rPr>
        <w:t>.4</w:t>
      </w:r>
      <w:r w:rsidRPr="00E71E64">
        <w:rPr>
          <w:rFonts w:ascii="Arial" w:hAnsi="Arial" w:cs="Arial"/>
          <w:sz w:val="28"/>
          <w:szCs w:val="28"/>
        </w:rPr>
        <w:tab/>
      </w:r>
      <w:r w:rsidRPr="00DE72AB">
        <w:rPr>
          <w:rFonts w:ascii="Arial" w:hAnsi="Arial" w:cs="Arial"/>
          <w:sz w:val="28"/>
          <w:szCs w:val="28"/>
        </w:rPr>
        <w:t>Departures from SFI’s</w:t>
      </w:r>
      <w:r w:rsidRPr="00E71E64">
        <w:rPr>
          <w:rFonts w:ascii="Arial" w:hAnsi="Arial" w:cs="Arial"/>
          <w:sz w:val="28"/>
          <w:szCs w:val="28"/>
        </w:rPr>
        <w:tab/>
      </w:r>
    </w:p>
    <w:p w14:paraId="6F33777C" w14:textId="77777777" w:rsidR="00B84FD9" w:rsidRDefault="00B84FD9" w:rsidP="00B84FD9">
      <w:pPr>
        <w:ind w:left="851" w:hanging="851"/>
        <w:rPr>
          <w:rFonts w:ascii="Arial" w:hAnsi="Arial" w:cs="Arial"/>
          <w:sz w:val="28"/>
          <w:szCs w:val="28"/>
        </w:rPr>
      </w:pPr>
      <w:r w:rsidRPr="00DE72AB">
        <w:rPr>
          <w:rFonts w:ascii="Arial" w:hAnsi="Arial" w:cs="Arial"/>
          <w:sz w:val="28"/>
          <w:szCs w:val="28"/>
        </w:rPr>
        <w:t>10.5</w:t>
      </w:r>
      <w:r w:rsidRPr="00DE72AB">
        <w:rPr>
          <w:rFonts w:ascii="Arial" w:hAnsi="Arial" w:cs="Arial"/>
          <w:sz w:val="28"/>
          <w:szCs w:val="28"/>
        </w:rPr>
        <w:tab/>
        <w:t>Accounts Payable</w:t>
      </w:r>
      <w:r w:rsidRPr="00E71E64">
        <w:rPr>
          <w:rFonts w:ascii="Arial" w:hAnsi="Arial" w:cs="Arial"/>
          <w:sz w:val="28"/>
          <w:szCs w:val="28"/>
        </w:rPr>
        <w:tab/>
      </w:r>
    </w:p>
    <w:p w14:paraId="247BB760" w14:textId="77777777" w:rsidR="00B84FD9" w:rsidRDefault="00B84FD9" w:rsidP="00B84FD9">
      <w:pPr>
        <w:ind w:left="851" w:hanging="851"/>
        <w:rPr>
          <w:rFonts w:ascii="Arial" w:hAnsi="Arial" w:cs="Arial"/>
          <w:sz w:val="28"/>
          <w:szCs w:val="28"/>
        </w:rPr>
      </w:pPr>
      <w:r w:rsidRPr="00DE72AB">
        <w:rPr>
          <w:rFonts w:ascii="Arial" w:hAnsi="Arial" w:cs="Arial"/>
          <w:sz w:val="28"/>
          <w:szCs w:val="28"/>
        </w:rPr>
        <w:t>10.6</w:t>
      </w:r>
      <w:r w:rsidRPr="00DE72AB">
        <w:rPr>
          <w:rFonts w:ascii="Arial" w:hAnsi="Arial" w:cs="Arial"/>
          <w:sz w:val="28"/>
          <w:szCs w:val="28"/>
        </w:rPr>
        <w:tab/>
        <w:t>Prepayments</w:t>
      </w:r>
    </w:p>
    <w:p w14:paraId="3936A3EF" w14:textId="77777777" w:rsidR="00B84FD9" w:rsidRPr="003A4DBC" w:rsidRDefault="00B84FD9" w:rsidP="00B84FD9">
      <w:pPr>
        <w:ind w:left="851" w:hanging="851"/>
        <w:rPr>
          <w:rFonts w:ascii="Arial" w:hAnsi="Arial" w:cs="Arial"/>
          <w:b/>
          <w:bCs/>
          <w:sz w:val="28"/>
          <w:szCs w:val="28"/>
        </w:rPr>
      </w:pPr>
    </w:p>
    <w:p w14:paraId="003BDB4C" w14:textId="77777777" w:rsidR="00B84FD9" w:rsidRPr="00E71E64" w:rsidRDefault="00B84FD9" w:rsidP="00B84FD9">
      <w:pPr>
        <w:ind w:left="851" w:hanging="851"/>
        <w:rPr>
          <w:rFonts w:ascii="Arial" w:hAnsi="Arial" w:cs="Arial"/>
          <w:sz w:val="28"/>
          <w:szCs w:val="28"/>
        </w:rPr>
      </w:pPr>
      <w:r w:rsidRPr="003A4DBC">
        <w:rPr>
          <w:rFonts w:ascii="Arial" w:hAnsi="Arial" w:cs="Arial"/>
          <w:b/>
          <w:bCs/>
          <w:sz w:val="28"/>
          <w:szCs w:val="28"/>
        </w:rPr>
        <w:t>11.</w:t>
      </w:r>
      <w:r w:rsidRPr="003A4DBC">
        <w:rPr>
          <w:rFonts w:ascii="Arial" w:hAnsi="Arial" w:cs="Arial"/>
          <w:b/>
          <w:bCs/>
          <w:sz w:val="28"/>
          <w:szCs w:val="28"/>
        </w:rPr>
        <w:tab/>
        <w:t>PROCUREMENT AND CONTRACTING FOR GOODS AND SERVICES</w:t>
      </w:r>
    </w:p>
    <w:p w14:paraId="1358B36D"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11.1</w:t>
      </w:r>
      <w:r w:rsidRPr="00E71E64">
        <w:rPr>
          <w:rFonts w:ascii="Arial" w:hAnsi="Arial" w:cs="Arial"/>
          <w:sz w:val="28"/>
          <w:szCs w:val="28"/>
        </w:rPr>
        <w:tab/>
      </w:r>
      <w:r w:rsidRPr="00EC60FB">
        <w:rPr>
          <w:rFonts w:ascii="Arial" w:hAnsi="Arial" w:cs="Arial"/>
          <w:sz w:val="28"/>
          <w:szCs w:val="28"/>
        </w:rPr>
        <w:t>Procurement Services</w:t>
      </w:r>
    </w:p>
    <w:p w14:paraId="4CE814A5"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11.2</w:t>
      </w:r>
      <w:r w:rsidRPr="00E71E64">
        <w:rPr>
          <w:rFonts w:ascii="Arial" w:hAnsi="Arial" w:cs="Arial"/>
          <w:sz w:val="28"/>
          <w:szCs w:val="28"/>
        </w:rPr>
        <w:tab/>
      </w:r>
      <w:r w:rsidRPr="00EC60FB">
        <w:rPr>
          <w:rFonts w:ascii="Arial" w:hAnsi="Arial" w:cs="Arial"/>
          <w:sz w:val="28"/>
          <w:szCs w:val="28"/>
        </w:rPr>
        <w:t xml:space="preserve">Policies and </w:t>
      </w:r>
      <w:r>
        <w:rPr>
          <w:rFonts w:ascii="Arial" w:hAnsi="Arial" w:cs="Arial"/>
          <w:sz w:val="28"/>
          <w:szCs w:val="28"/>
        </w:rPr>
        <w:t>P</w:t>
      </w:r>
      <w:r w:rsidRPr="00EC60FB">
        <w:rPr>
          <w:rFonts w:ascii="Arial" w:hAnsi="Arial" w:cs="Arial"/>
          <w:sz w:val="28"/>
          <w:szCs w:val="28"/>
        </w:rPr>
        <w:t>rocedures</w:t>
      </w:r>
    </w:p>
    <w:p w14:paraId="7E6CE10D"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11.3</w:t>
      </w:r>
      <w:r w:rsidRPr="00E71E64">
        <w:rPr>
          <w:rFonts w:ascii="Arial" w:hAnsi="Arial" w:cs="Arial"/>
          <w:sz w:val="28"/>
          <w:szCs w:val="28"/>
        </w:rPr>
        <w:tab/>
        <w:t>Procurement Principles</w:t>
      </w:r>
      <w:r w:rsidRPr="00E71E64">
        <w:rPr>
          <w:rFonts w:ascii="Arial" w:hAnsi="Arial" w:cs="Arial"/>
          <w:sz w:val="28"/>
          <w:szCs w:val="28"/>
        </w:rPr>
        <w:tab/>
      </w:r>
    </w:p>
    <w:p w14:paraId="32029D58"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11.4</w:t>
      </w:r>
      <w:r w:rsidRPr="00E71E64">
        <w:rPr>
          <w:rFonts w:ascii="Arial" w:hAnsi="Arial" w:cs="Arial"/>
          <w:sz w:val="28"/>
          <w:szCs w:val="28"/>
        </w:rPr>
        <w:tab/>
      </w:r>
      <w:r w:rsidRPr="00EC60FB">
        <w:rPr>
          <w:rFonts w:ascii="Arial" w:hAnsi="Arial" w:cs="Arial"/>
          <w:sz w:val="28"/>
          <w:szCs w:val="28"/>
        </w:rPr>
        <w:t>Procurement Regulations</w:t>
      </w:r>
      <w:r w:rsidRPr="00EC60FB">
        <w:t xml:space="preserve"> </w:t>
      </w:r>
      <w:r w:rsidRPr="00EC60FB">
        <w:rPr>
          <w:rFonts w:ascii="Arial" w:hAnsi="Arial" w:cs="Arial"/>
          <w:sz w:val="28"/>
          <w:szCs w:val="28"/>
        </w:rPr>
        <w:t xml:space="preserve">and Legislation </w:t>
      </w:r>
      <w:r w:rsidRPr="00E71E64">
        <w:rPr>
          <w:rFonts w:ascii="Arial" w:hAnsi="Arial" w:cs="Arial"/>
          <w:sz w:val="28"/>
          <w:szCs w:val="28"/>
        </w:rPr>
        <w:t>Governing Public Procurement</w:t>
      </w:r>
    </w:p>
    <w:p w14:paraId="295B08EB"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11.5</w:t>
      </w:r>
      <w:r w:rsidRPr="00E71E64">
        <w:rPr>
          <w:rFonts w:ascii="Arial" w:hAnsi="Arial" w:cs="Arial"/>
          <w:sz w:val="28"/>
          <w:szCs w:val="28"/>
        </w:rPr>
        <w:tab/>
        <w:t>Procurement Procedures</w:t>
      </w:r>
      <w:r w:rsidRPr="00E71E64">
        <w:rPr>
          <w:rFonts w:ascii="Arial" w:hAnsi="Arial" w:cs="Arial"/>
          <w:sz w:val="28"/>
          <w:szCs w:val="28"/>
        </w:rPr>
        <w:tab/>
      </w:r>
    </w:p>
    <w:p w14:paraId="2471F1F2"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11.6</w:t>
      </w:r>
      <w:r w:rsidRPr="00E71E64">
        <w:rPr>
          <w:rFonts w:ascii="Arial" w:hAnsi="Arial" w:cs="Arial"/>
          <w:sz w:val="28"/>
          <w:szCs w:val="28"/>
        </w:rPr>
        <w:tab/>
      </w:r>
      <w:bookmarkStart w:id="23" w:name="_Hlk52456794"/>
      <w:r w:rsidRPr="00433C56">
        <w:rPr>
          <w:rFonts w:ascii="Arial" w:hAnsi="Arial" w:cs="Arial"/>
          <w:sz w:val="28"/>
          <w:szCs w:val="28"/>
        </w:rPr>
        <w:t xml:space="preserve">Procurement </w:t>
      </w:r>
      <w:bookmarkEnd w:id="23"/>
      <w:r w:rsidRPr="00433C56">
        <w:rPr>
          <w:rFonts w:ascii="Arial" w:hAnsi="Arial" w:cs="Arial"/>
          <w:sz w:val="28"/>
          <w:szCs w:val="28"/>
        </w:rPr>
        <w:t>Consent</w:t>
      </w:r>
    </w:p>
    <w:p w14:paraId="425B8AD5"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11.7</w:t>
      </w:r>
      <w:r w:rsidRPr="00E71E64">
        <w:rPr>
          <w:rFonts w:ascii="Arial" w:hAnsi="Arial" w:cs="Arial"/>
          <w:sz w:val="28"/>
          <w:szCs w:val="28"/>
        </w:rPr>
        <w:tab/>
        <w:t xml:space="preserve">Sustainable </w:t>
      </w:r>
      <w:r w:rsidRPr="00433C56">
        <w:rPr>
          <w:rFonts w:ascii="Arial" w:hAnsi="Arial" w:cs="Arial"/>
          <w:sz w:val="28"/>
          <w:szCs w:val="28"/>
        </w:rPr>
        <w:t xml:space="preserve">Procurement </w:t>
      </w:r>
    </w:p>
    <w:p w14:paraId="4CE9F6E1"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11.8</w:t>
      </w:r>
      <w:r w:rsidRPr="00E71E64">
        <w:rPr>
          <w:rFonts w:ascii="Arial" w:hAnsi="Arial" w:cs="Arial"/>
          <w:sz w:val="28"/>
          <w:szCs w:val="28"/>
        </w:rPr>
        <w:tab/>
        <w:t>Small and Medium Sized Enterprises (SMEs), Third Sector Organisations (TSOs) and Supported Factories and Businesses (SFBs)</w:t>
      </w:r>
    </w:p>
    <w:p w14:paraId="46B0E5FD"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11.9</w:t>
      </w:r>
      <w:r w:rsidRPr="00E71E64">
        <w:rPr>
          <w:rFonts w:ascii="Arial" w:hAnsi="Arial" w:cs="Arial"/>
          <w:sz w:val="28"/>
          <w:szCs w:val="28"/>
        </w:rPr>
        <w:tab/>
      </w:r>
      <w:r w:rsidRPr="00433C56">
        <w:rPr>
          <w:rFonts w:ascii="Arial" w:hAnsi="Arial" w:cs="Arial"/>
          <w:sz w:val="28"/>
          <w:szCs w:val="28"/>
        </w:rPr>
        <w:t>Planning Procurements</w:t>
      </w:r>
    </w:p>
    <w:p w14:paraId="0B73E2FF"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11.10</w:t>
      </w:r>
      <w:r w:rsidRPr="00E71E64">
        <w:rPr>
          <w:rFonts w:ascii="Arial" w:hAnsi="Arial" w:cs="Arial"/>
          <w:sz w:val="28"/>
          <w:szCs w:val="28"/>
        </w:rPr>
        <w:tab/>
      </w:r>
      <w:r w:rsidRPr="00F21BB2">
        <w:rPr>
          <w:rFonts w:ascii="Arial" w:hAnsi="Arial" w:cs="Arial"/>
          <w:sz w:val="28"/>
          <w:szCs w:val="28"/>
        </w:rPr>
        <w:t>Procurement Process</w:t>
      </w:r>
    </w:p>
    <w:p w14:paraId="77D7FA12"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11.11</w:t>
      </w:r>
      <w:r w:rsidRPr="00E71E64">
        <w:rPr>
          <w:rFonts w:ascii="Arial" w:hAnsi="Arial" w:cs="Arial"/>
          <w:sz w:val="28"/>
          <w:szCs w:val="28"/>
        </w:rPr>
        <w:tab/>
        <w:t>Procurement Thresholds</w:t>
      </w:r>
    </w:p>
    <w:p w14:paraId="33A16F8A"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11.12</w:t>
      </w:r>
      <w:r w:rsidRPr="00E71E64">
        <w:rPr>
          <w:rFonts w:ascii="Arial" w:hAnsi="Arial" w:cs="Arial"/>
          <w:sz w:val="28"/>
          <w:szCs w:val="28"/>
        </w:rPr>
        <w:tab/>
      </w:r>
      <w:r w:rsidRPr="00F21BB2">
        <w:rPr>
          <w:rFonts w:ascii="Arial" w:hAnsi="Arial" w:cs="Arial"/>
          <w:sz w:val="28"/>
          <w:szCs w:val="28"/>
        </w:rPr>
        <w:t>Designing Competitions</w:t>
      </w:r>
    </w:p>
    <w:p w14:paraId="5340C34B" w14:textId="77777777" w:rsidR="00B84FD9" w:rsidRDefault="00B84FD9" w:rsidP="00B84FD9">
      <w:pPr>
        <w:ind w:left="851" w:hanging="851"/>
        <w:rPr>
          <w:rFonts w:ascii="Arial" w:hAnsi="Arial" w:cs="Arial"/>
          <w:sz w:val="28"/>
          <w:szCs w:val="28"/>
        </w:rPr>
      </w:pPr>
      <w:r w:rsidRPr="00F21BB2">
        <w:rPr>
          <w:rFonts w:ascii="Arial" w:hAnsi="Arial" w:cs="Arial"/>
          <w:sz w:val="28"/>
          <w:szCs w:val="28"/>
        </w:rPr>
        <w:t>11.13</w:t>
      </w:r>
      <w:r w:rsidRPr="00F21BB2">
        <w:rPr>
          <w:rFonts w:ascii="Arial" w:hAnsi="Arial" w:cs="Arial"/>
          <w:sz w:val="28"/>
          <w:szCs w:val="28"/>
        </w:rPr>
        <w:tab/>
        <w:t>Single Quotation Application or Single Tender Application</w:t>
      </w:r>
    </w:p>
    <w:p w14:paraId="7690FCFE" w14:textId="77777777" w:rsidR="00B84FD9" w:rsidRDefault="00B84FD9" w:rsidP="00B84FD9">
      <w:pPr>
        <w:ind w:left="851" w:hanging="851"/>
        <w:rPr>
          <w:rFonts w:ascii="Arial" w:hAnsi="Arial" w:cs="Arial"/>
          <w:sz w:val="28"/>
          <w:szCs w:val="28"/>
        </w:rPr>
      </w:pPr>
      <w:r w:rsidRPr="00F21BB2">
        <w:rPr>
          <w:rFonts w:ascii="Arial" w:hAnsi="Arial" w:cs="Arial"/>
          <w:sz w:val="28"/>
          <w:szCs w:val="28"/>
        </w:rPr>
        <w:t>11.14</w:t>
      </w:r>
      <w:r w:rsidRPr="00F21BB2">
        <w:rPr>
          <w:rFonts w:ascii="Arial" w:hAnsi="Arial" w:cs="Arial"/>
          <w:sz w:val="28"/>
          <w:szCs w:val="28"/>
        </w:rPr>
        <w:tab/>
        <w:t>Disposals</w:t>
      </w:r>
    </w:p>
    <w:p w14:paraId="334699EE" w14:textId="77777777" w:rsidR="00B84FD9" w:rsidRDefault="00B84FD9" w:rsidP="00B84FD9">
      <w:pPr>
        <w:ind w:left="851" w:hanging="851"/>
        <w:rPr>
          <w:rFonts w:ascii="Arial" w:hAnsi="Arial" w:cs="Arial"/>
          <w:sz w:val="28"/>
          <w:szCs w:val="28"/>
        </w:rPr>
      </w:pPr>
      <w:r w:rsidRPr="00F21BB2">
        <w:rPr>
          <w:rFonts w:ascii="Arial" w:hAnsi="Arial" w:cs="Arial"/>
          <w:sz w:val="28"/>
          <w:szCs w:val="28"/>
        </w:rPr>
        <w:t>11.15</w:t>
      </w:r>
      <w:r w:rsidRPr="00F21BB2">
        <w:rPr>
          <w:rFonts w:ascii="Arial" w:hAnsi="Arial" w:cs="Arial"/>
          <w:sz w:val="28"/>
          <w:szCs w:val="28"/>
        </w:rPr>
        <w:tab/>
        <w:t>Evaluation, Approval and Award</w:t>
      </w:r>
    </w:p>
    <w:p w14:paraId="368C0A77" w14:textId="77777777" w:rsidR="00B84FD9" w:rsidRDefault="00B84FD9" w:rsidP="00B84FD9">
      <w:pPr>
        <w:ind w:left="851" w:hanging="851"/>
        <w:rPr>
          <w:rFonts w:ascii="Arial" w:hAnsi="Arial" w:cs="Arial"/>
          <w:sz w:val="28"/>
          <w:szCs w:val="28"/>
        </w:rPr>
      </w:pPr>
      <w:r>
        <w:rPr>
          <w:rFonts w:ascii="Arial" w:hAnsi="Arial" w:cs="Arial"/>
          <w:sz w:val="28"/>
          <w:szCs w:val="28"/>
        </w:rPr>
        <w:t>11.16</w:t>
      </w:r>
      <w:r>
        <w:rPr>
          <w:rFonts w:ascii="Arial" w:hAnsi="Arial" w:cs="Arial"/>
          <w:sz w:val="28"/>
          <w:szCs w:val="28"/>
        </w:rPr>
        <w:tab/>
      </w:r>
      <w:r w:rsidRPr="00E71E64">
        <w:rPr>
          <w:rFonts w:ascii="Arial" w:hAnsi="Arial" w:cs="Arial"/>
          <w:sz w:val="28"/>
          <w:szCs w:val="28"/>
        </w:rPr>
        <w:t>Contract Management</w:t>
      </w:r>
    </w:p>
    <w:p w14:paraId="357A4A41" w14:textId="77777777" w:rsidR="00B84FD9" w:rsidRDefault="00B84FD9" w:rsidP="00B84FD9">
      <w:pPr>
        <w:ind w:left="851" w:hanging="851"/>
        <w:rPr>
          <w:rFonts w:ascii="Arial" w:hAnsi="Arial" w:cs="Arial"/>
          <w:sz w:val="28"/>
          <w:szCs w:val="28"/>
        </w:rPr>
      </w:pPr>
      <w:r w:rsidRPr="00F21BB2">
        <w:rPr>
          <w:rFonts w:ascii="Arial" w:hAnsi="Arial" w:cs="Arial"/>
          <w:sz w:val="28"/>
          <w:szCs w:val="28"/>
        </w:rPr>
        <w:lastRenderedPageBreak/>
        <w:t>11.17</w:t>
      </w:r>
      <w:r w:rsidRPr="00F21BB2">
        <w:rPr>
          <w:rFonts w:ascii="Arial" w:hAnsi="Arial" w:cs="Arial"/>
          <w:sz w:val="28"/>
          <w:szCs w:val="28"/>
        </w:rPr>
        <w:tab/>
        <w:t>Extending and Varying Contracts</w:t>
      </w:r>
    </w:p>
    <w:p w14:paraId="2F7F5CFB" w14:textId="77777777" w:rsidR="00B84FD9" w:rsidRPr="00F21BB2" w:rsidRDefault="00B84FD9" w:rsidP="00B84FD9">
      <w:pPr>
        <w:ind w:left="851" w:hanging="851"/>
        <w:rPr>
          <w:rFonts w:ascii="Arial" w:hAnsi="Arial" w:cs="Arial"/>
          <w:sz w:val="28"/>
          <w:szCs w:val="28"/>
        </w:rPr>
      </w:pPr>
      <w:r>
        <w:rPr>
          <w:rFonts w:ascii="Arial" w:hAnsi="Arial" w:cs="Arial"/>
          <w:sz w:val="28"/>
          <w:szCs w:val="28"/>
        </w:rPr>
        <w:t>11.18</w:t>
      </w:r>
      <w:r>
        <w:rPr>
          <w:rFonts w:ascii="Arial" w:hAnsi="Arial" w:cs="Arial"/>
          <w:sz w:val="28"/>
          <w:szCs w:val="28"/>
        </w:rPr>
        <w:tab/>
      </w:r>
      <w:r w:rsidRPr="00F21BB2">
        <w:rPr>
          <w:rFonts w:ascii="Arial" w:hAnsi="Arial" w:cs="Arial"/>
          <w:sz w:val="28"/>
          <w:szCs w:val="28"/>
        </w:rPr>
        <w:t>Requisitioning</w:t>
      </w:r>
    </w:p>
    <w:p w14:paraId="441ED9F5" w14:textId="77777777" w:rsidR="00B84FD9" w:rsidRDefault="00B84FD9" w:rsidP="00B84FD9">
      <w:pPr>
        <w:ind w:left="851" w:hanging="851"/>
        <w:rPr>
          <w:rFonts w:ascii="Arial" w:hAnsi="Arial" w:cs="Arial"/>
          <w:sz w:val="28"/>
          <w:szCs w:val="28"/>
        </w:rPr>
      </w:pPr>
      <w:r w:rsidRPr="00F21BB2">
        <w:rPr>
          <w:rFonts w:ascii="Arial" w:hAnsi="Arial" w:cs="Arial"/>
          <w:sz w:val="28"/>
          <w:szCs w:val="28"/>
        </w:rPr>
        <w:t>11.19</w:t>
      </w:r>
      <w:r>
        <w:rPr>
          <w:rFonts w:ascii="Arial" w:hAnsi="Arial" w:cs="Arial"/>
          <w:sz w:val="28"/>
          <w:szCs w:val="28"/>
        </w:rPr>
        <w:tab/>
      </w:r>
      <w:r w:rsidRPr="00F21BB2">
        <w:rPr>
          <w:rFonts w:ascii="Arial" w:hAnsi="Arial" w:cs="Arial"/>
          <w:sz w:val="28"/>
          <w:szCs w:val="28"/>
        </w:rPr>
        <w:t xml:space="preserve">No Purchase Order, No Pay  </w:t>
      </w:r>
    </w:p>
    <w:p w14:paraId="6E9C5E7F" w14:textId="77777777" w:rsidR="00B84FD9" w:rsidRDefault="00B84FD9" w:rsidP="00B84FD9">
      <w:pPr>
        <w:ind w:left="851" w:hanging="851"/>
        <w:rPr>
          <w:rFonts w:ascii="Arial" w:hAnsi="Arial" w:cs="Arial"/>
          <w:sz w:val="28"/>
          <w:szCs w:val="28"/>
        </w:rPr>
      </w:pPr>
      <w:r w:rsidRPr="00F21BB2">
        <w:rPr>
          <w:rFonts w:ascii="Arial" w:hAnsi="Arial" w:cs="Arial"/>
          <w:sz w:val="28"/>
          <w:szCs w:val="28"/>
        </w:rPr>
        <w:t>11.20</w:t>
      </w:r>
      <w:r w:rsidRPr="00F21BB2">
        <w:rPr>
          <w:rFonts w:ascii="Arial" w:hAnsi="Arial" w:cs="Arial"/>
          <w:sz w:val="28"/>
          <w:szCs w:val="28"/>
        </w:rPr>
        <w:tab/>
        <w:t>Official orders</w:t>
      </w:r>
    </w:p>
    <w:p w14:paraId="7FE22DD0"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ab/>
      </w:r>
    </w:p>
    <w:p w14:paraId="2304722F" w14:textId="77777777" w:rsidR="00B84FD9" w:rsidRPr="00E71E64" w:rsidRDefault="00B84FD9" w:rsidP="00B84FD9">
      <w:pPr>
        <w:ind w:left="851" w:hanging="851"/>
        <w:rPr>
          <w:rFonts w:ascii="Arial" w:hAnsi="Arial" w:cs="Arial"/>
          <w:sz w:val="28"/>
          <w:szCs w:val="28"/>
        </w:rPr>
      </w:pPr>
      <w:r w:rsidRPr="003A4DBC">
        <w:rPr>
          <w:rFonts w:ascii="Arial" w:hAnsi="Arial" w:cs="Arial"/>
          <w:b/>
          <w:bCs/>
          <w:sz w:val="28"/>
          <w:szCs w:val="28"/>
        </w:rPr>
        <w:t>12.</w:t>
      </w:r>
      <w:r w:rsidRPr="003A4DBC">
        <w:rPr>
          <w:rFonts w:ascii="Arial" w:hAnsi="Arial" w:cs="Arial"/>
          <w:b/>
          <w:bCs/>
          <w:sz w:val="28"/>
          <w:szCs w:val="28"/>
        </w:rPr>
        <w:tab/>
      </w:r>
      <w:r w:rsidRPr="003F5C60">
        <w:rPr>
          <w:rFonts w:ascii="Arial" w:hAnsi="Arial" w:cs="Arial"/>
          <w:b/>
          <w:bCs/>
          <w:sz w:val="28"/>
          <w:szCs w:val="28"/>
        </w:rPr>
        <w:t xml:space="preserve">HEALTH CARE AGREEMENTS AND </w:t>
      </w:r>
      <w:r w:rsidRPr="003A4DBC">
        <w:rPr>
          <w:rFonts w:ascii="Arial" w:hAnsi="Arial" w:cs="Arial"/>
          <w:b/>
          <w:bCs/>
          <w:sz w:val="28"/>
          <w:szCs w:val="28"/>
        </w:rPr>
        <w:t>CONTRACTS FOR HEALTH CARE SERVICES</w:t>
      </w:r>
      <w:r w:rsidRPr="00E71E64">
        <w:rPr>
          <w:rFonts w:ascii="Arial" w:hAnsi="Arial" w:cs="Arial"/>
          <w:sz w:val="28"/>
          <w:szCs w:val="28"/>
        </w:rPr>
        <w:tab/>
      </w:r>
    </w:p>
    <w:p w14:paraId="7C9D4505"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12.1</w:t>
      </w:r>
      <w:r w:rsidRPr="00E71E64">
        <w:rPr>
          <w:rFonts w:ascii="Arial" w:hAnsi="Arial" w:cs="Arial"/>
          <w:sz w:val="28"/>
          <w:szCs w:val="28"/>
        </w:rPr>
        <w:tab/>
        <w:t xml:space="preserve">Health </w:t>
      </w:r>
      <w:r>
        <w:rPr>
          <w:rFonts w:ascii="Arial" w:hAnsi="Arial" w:cs="Arial"/>
          <w:sz w:val="28"/>
          <w:szCs w:val="28"/>
        </w:rPr>
        <w:t>C</w:t>
      </w:r>
      <w:r w:rsidRPr="00E71E64">
        <w:rPr>
          <w:rFonts w:ascii="Arial" w:hAnsi="Arial" w:cs="Arial"/>
          <w:sz w:val="28"/>
          <w:szCs w:val="28"/>
        </w:rPr>
        <w:t xml:space="preserve">are </w:t>
      </w:r>
      <w:r>
        <w:rPr>
          <w:rFonts w:ascii="Arial" w:hAnsi="Arial" w:cs="Arial"/>
          <w:sz w:val="28"/>
          <w:szCs w:val="28"/>
        </w:rPr>
        <w:t>A</w:t>
      </w:r>
      <w:r w:rsidRPr="00E71E64">
        <w:rPr>
          <w:rFonts w:ascii="Arial" w:hAnsi="Arial" w:cs="Arial"/>
          <w:sz w:val="28"/>
          <w:szCs w:val="28"/>
        </w:rPr>
        <w:t>greements</w:t>
      </w:r>
      <w:r w:rsidRPr="00E71E64">
        <w:rPr>
          <w:rFonts w:ascii="Arial" w:hAnsi="Arial" w:cs="Arial"/>
          <w:sz w:val="28"/>
          <w:szCs w:val="28"/>
        </w:rPr>
        <w:tab/>
      </w:r>
    </w:p>
    <w:p w14:paraId="386DC9C0"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12.2</w:t>
      </w:r>
      <w:r w:rsidRPr="00E71E64">
        <w:rPr>
          <w:rFonts w:ascii="Arial" w:hAnsi="Arial" w:cs="Arial"/>
          <w:sz w:val="28"/>
          <w:szCs w:val="28"/>
        </w:rPr>
        <w:tab/>
        <w:t>Statutory provisions</w:t>
      </w:r>
      <w:r w:rsidRPr="00E71E64">
        <w:rPr>
          <w:rFonts w:ascii="Arial" w:hAnsi="Arial" w:cs="Arial"/>
          <w:sz w:val="28"/>
          <w:szCs w:val="28"/>
        </w:rPr>
        <w:tab/>
      </w:r>
    </w:p>
    <w:p w14:paraId="66E1AB2E"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12.3</w:t>
      </w:r>
      <w:r w:rsidRPr="00E71E64">
        <w:rPr>
          <w:rFonts w:ascii="Arial" w:hAnsi="Arial" w:cs="Arial"/>
          <w:sz w:val="28"/>
          <w:szCs w:val="28"/>
        </w:rPr>
        <w:tab/>
        <w:t>Reports to Board on Health Care Agreements (HCAs)</w:t>
      </w:r>
      <w:r w:rsidRPr="00E71E64">
        <w:rPr>
          <w:rFonts w:ascii="Arial" w:hAnsi="Arial" w:cs="Arial"/>
          <w:sz w:val="28"/>
          <w:szCs w:val="28"/>
        </w:rPr>
        <w:tab/>
      </w:r>
    </w:p>
    <w:p w14:paraId="7A70FB25" w14:textId="77777777" w:rsidR="00B84FD9" w:rsidRPr="00E71E64" w:rsidRDefault="00B84FD9" w:rsidP="00B84FD9">
      <w:pPr>
        <w:ind w:left="851" w:hanging="851"/>
        <w:rPr>
          <w:rFonts w:ascii="Arial" w:hAnsi="Arial" w:cs="Arial"/>
          <w:sz w:val="28"/>
          <w:szCs w:val="28"/>
        </w:rPr>
      </w:pPr>
    </w:p>
    <w:p w14:paraId="5B5FA8CF" w14:textId="77777777" w:rsidR="00B84FD9" w:rsidRDefault="00B84FD9" w:rsidP="00B84FD9">
      <w:pPr>
        <w:ind w:left="851" w:hanging="851"/>
        <w:rPr>
          <w:rFonts w:ascii="Arial" w:hAnsi="Arial" w:cs="Arial"/>
          <w:b/>
          <w:bCs/>
          <w:sz w:val="28"/>
          <w:szCs w:val="28"/>
        </w:rPr>
      </w:pPr>
      <w:r w:rsidRPr="003A4DBC">
        <w:rPr>
          <w:rFonts w:ascii="Arial" w:hAnsi="Arial" w:cs="Arial"/>
          <w:b/>
          <w:bCs/>
          <w:sz w:val="28"/>
          <w:szCs w:val="28"/>
        </w:rPr>
        <w:t>13.</w:t>
      </w:r>
      <w:r w:rsidRPr="003A4DBC">
        <w:rPr>
          <w:rFonts w:ascii="Arial" w:hAnsi="Arial" w:cs="Arial"/>
          <w:b/>
          <w:bCs/>
          <w:sz w:val="28"/>
          <w:szCs w:val="28"/>
        </w:rPr>
        <w:tab/>
        <w:t>GRANT FUNDING,</w:t>
      </w:r>
    </w:p>
    <w:p w14:paraId="7FDBFC77"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w:t>
      </w:r>
      <w:r>
        <w:rPr>
          <w:rFonts w:ascii="Arial" w:hAnsi="Arial" w:cs="Arial"/>
          <w:sz w:val="28"/>
          <w:szCs w:val="28"/>
        </w:rPr>
        <w:t>3</w:t>
      </w:r>
      <w:r w:rsidRPr="00E71E64">
        <w:rPr>
          <w:rFonts w:ascii="Arial" w:hAnsi="Arial" w:cs="Arial"/>
          <w:sz w:val="28"/>
          <w:szCs w:val="28"/>
        </w:rPr>
        <w:t>.1</w:t>
      </w:r>
      <w:r w:rsidRPr="00F5779A">
        <w:rPr>
          <w:rFonts w:ascii="Arial" w:hAnsi="Arial" w:cs="Arial"/>
          <w:sz w:val="28"/>
          <w:szCs w:val="28"/>
        </w:rPr>
        <w:tab/>
        <w:t>Legal Advice</w:t>
      </w:r>
      <w:r w:rsidRPr="00E71E64">
        <w:rPr>
          <w:rFonts w:ascii="Arial" w:hAnsi="Arial" w:cs="Arial"/>
          <w:sz w:val="28"/>
          <w:szCs w:val="28"/>
        </w:rPr>
        <w:tab/>
      </w:r>
    </w:p>
    <w:p w14:paraId="35715752" w14:textId="77777777" w:rsidR="00B84FD9" w:rsidRPr="00E71E64" w:rsidRDefault="00B84FD9" w:rsidP="00B84FD9">
      <w:pPr>
        <w:ind w:left="851" w:hanging="851"/>
        <w:rPr>
          <w:rFonts w:ascii="Arial" w:hAnsi="Arial" w:cs="Arial"/>
          <w:sz w:val="28"/>
          <w:szCs w:val="28"/>
        </w:rPr>
      </w:pPr>
      <w:r>
        <w:rPr>
          <w:rFonts w:ascii="Arial" w:hAnsi="Arial" w:cs="Arial"/>
          <w:sz w:val="28"/>
          <w:szCs w:val="28"/>
        </w:rPr>
        <w:t>13.2</w:t>
      </w:r>
      <w:r>
        <w:rPr>
          <w:rFonts w:ascii="Arial" w:hAnsi="Arial" w:cs="Arial"/>
          <w:sz w:val="28"/>
          <w:szCs w:val="28"/>
        </w:rPr>
        <w:tab/>
      </w:r>
      <w:r w:rsidRPr="00E71E64">
        <w:rPr>
          <w:rFonts w:ascii="Arial" w:hAnsi="Arial" w:cs="Arial"/>
          <w:sz w:val="28"/>
          <w:szCs w:val="28"/>
        </w:rPr>
        <w:t>Policies and procedures</w:t>
      </w:r>
      <w:r w:rsidRPr="00E71E64">
        <w:rPr>
          <w:rFonts w:ascii="Arial" w:hAnsi="Arial" w:cs="Arial"/>
          <w:sz w:val="28"/>
          <w:szCs w:val="28"/>
        </w:rPr>
        <w:tab/>
      </w:r>
    </w:p>
    <w:p w14:paraId="582FA274" w14:textId="77777777" w:rsidR="00B84FD9" w:rsidRPr="00E71E64" w:rsidRDefault="00B84FD9" w:rsidP="00B84FD9">
      <w:pPr>
        <w:ind w:left="851" w:hanging="851"/>
        <w:rPr>
          <w:rFonts w:ascii="Arial" w:hAnsi="Arial" w:cs="Arial"/>
          <w:sz w:val="28"/>
          <w:szCs w:val="28"/>
        </w:rPr>
      </w:pPr>
      <w:r>
        <w:rPr>
          <w:rFonts w:ascii="Arial" w:hAnsi="Arial" w:cs="Arial"/>
          <w:sz w:val="28"/>
          <w:szCs w:val="28"/>
        </w:rPr>
        <w:t>13.3</w:t>
      </w:r>
      <w:r w:rsidRPr="00E71E64">
        <w:rPr>
          <w:rFonts w:ascii="Arial" w:hAnsi="Arial" w:cs="Arial"/>
          <w:sz w:val="28"/>
          <w:szCs w:val="28"/>
        </w:rPr>
        <w:tab/>
        <w:t>Corporate Principles underpinning Grants Management</w:t>
      </w:r>
      <w:r w:rsidRPr="00E71E64">
        <w:rPr>
          <w:rFonts w:ascii="Arial" w:hAnsi="Arial" w:cs="Arial"/>
          <w:sz w:val="28"/>
          <w:szCs w:val="28"/>
        </w:rPr>
        <w:tab/>
      </w:r>
    </w:p>
    <w:p w14:paraId="367828CA" w14:textId="77777777" w:rsidR="00B84FD9" w:rsidRDefault="00B84FD9" w:rsidP="00B84FD9">
      <w:pPr>
        <w:ind w:left="851" w:hanging="851"/>
        <w:rPr>
          <w:rFonts w:ascii="Arial" w:hAnsi="Arial" w:cs="Arial"/>
          <w:b/>
          <w:bCs/>
          <w:sz w:val="28"/>
          <w:szCs w:val="28"/>
        </w:rPr>
      </w:pPr>
      <w:r>
        <w:rPr>
          <w:rFonts w:ascii="Arial" w:hAnsi="Arial" w:cs="Arial"/>
          <w:sz w:val="28"/>
          <w:szCs w:val="28"/>
        </w:rPr>
        <w:t>13.4</w:t>
      </w:r>
      <w:r w:rsidRPr="00E71E64">
        <w:rPr>
          <w:rFonts w:ascii="Arial" w:hAnsi="Arial" w:cs="Arial"/>
          <w:sz w:val="28"/>
          <w:szCs w:val="28"/>
        </w:rPr>
        <w:tab/>
        <w:t>Grant Procedures</w:t>
      </w:r>
    </w:p>
    <w:p w14:paraId="3AC18F65" w14:textId="77777777" w:rsidR="00B84FD9" w:rsidRDefault="00B84FD9" w:rsidP="00B84FD9">
      <w:pPr>
        <w:ind w:left="851" w:hanging="851"/>
        <w:rPr>
          <w:rFonts w:ascii="Arial" w:hAnsi="Arial" w:cs="Arial"/>
          <w:b/>
          <w:bCs/>
          <w:sz w:val="28"/>
          <w:szCs w:val="28"/>
        </w:rPr>
      </w:pPr>
    </w:p>
    <w:p w14:paraId="2EA6F082" w14:textId="77777777" w:rsidR="00B84FD9" w:rsidRPr="00E71E64" w:rsidRDefault="00B84FD9" w:rsidP="00B84FD9">
      <w:pPr>
        <w:ind w:left="851" w:hanging="851"/>
        <w:rPr>
          <w:rFonts w:ascii="Arial" w:hAnsi="Arial" w:cs="Arial"/>
          <w:sz w:val="28"/>
          <w:szCs w:val="28"/>
        </w:rPr>
      </w:pPr>
      <w:r>
        <w:rPr>
          <w:rFonts w:ascii="Arial" w:hAnsi="Arial" w:cs="Arial"/>
          <w:b/>
          <w:bCs/>
          <w:sz w:val="28"/>
          <w:szCs w:val="28"/>
        </w:rPr>
        <w:t>14.</w:t>
      </w:r>
      <w:r>
        <w:rPr>
          <w:rFonts w:ascii="Arial" w:hAnsi="Arial" w:cs="Arial"/>
          <w:b/>
          <w:bCs/>
          <w:sz w:val="28"/>
          <w:szCs w:val="28"/>
        </w:rPr>
        <w:tab/>
      </w:r>
      <w:r w:rsidRPr="003A4DBC">
        <w:rPr>
          <w:rFonts w:ascii="Arial" w:hAnsi="Arial" w:cs="Arial"/>
          <w:b/>
          <w:bCs/>
          <w:sz w:val="28"/>
          <w:szCs w:val="28"/>
        </w:rPr>
        <w:t>PAY EXPENDITURE</w:t>
      </w:r>
      <w:r w:rsidRPr="00E71E64">
        <w:rPr>
          <w:rFonts w:ascii="Arial" w:hAnsi="Arial" w:cs="Arial"/>
          <w:sz w:val="28"/>
          <w:szCs w:val="28"/>
        </w:rPr>
        <w:tab/>
      </w:r>
    </w:p>
    <w:p w14:paraId="55656465" w14:textId="77777777" w:rsidR="00B84FD9" w:rsidRPr="00E71E64" w:rsidRDefault="00B84FD9" w:rsidP="00B84FD9">
      <w:pPr>
        <w:ind w:left="851" w:hanging="851"/>
        <w:rPr>
          <w:rFonts w:ascii="Arial" w:hAnsi="Arial" w:cs="Arial"/>
          <w:sz w:val="28"/>
          <w:szCs w:val="28"/>
        </w:rPr>
      </w:pPr>
      <w:r>
        <w:rPr>
          <w:rFonts w:ascii="Arial" w:hAnsi="Arial" w:cs="Arial"/>
          <w:sz w:val="28"/>
          <w:szCs w:val="28"/>
        </w:rPr>
        <w:t>14</w:t>
      </w:r>
      <w:r w:rsidRPr="00E71E64">
        <w:rPr>
          <w:rFonts w:ascii="Arial" w:hAnsi="Arial" w:cs="Arial"/>
          <w:sz w:val="28"/>
          <w:szCs w:val="28"/>
        </w:rPr>
        <w:t>1</w:t>
      </w:r>
      <w:r w:rsidRPr="00E71E64">
        <w:rPr>
          <w:rFonts w:ascii="Arial" w:hAnsi="Arial" w:cs="Arial"/>
          <w:sz w:val="28"/>
          <w:szCs w:val="28"/>
        </w:rPr>
        <w:tab/>
        <w:t>Remuneration and Terms of Service Committee</w:t>
      </w:r>
      <w:r w:rsidRPr="00E71E64">
        <w:rPr>
          <w:rFonts w:ascii="Arial" w:hAnsi="Arial" w:cs="Arial"/>
          <w:sz w:val="28"/>
          <w:szCs w:val="28"/>
        </w:rPr>
        <w:tab/>
      </w:r>
    </w:p>
    <w:p w14:paraId="2DC9673C"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w:t>
      </w:r>
      <w:r>
        <w:rPr>
          <w:rFonts w:ascii="Arial" w:hAnsi="Arial" w:cs="Arial"/>
          <w:sz w:val="28"/>
          <w:szCs w:val="28"/>
        </w:rPr>
        <w:t>4</w:t>
      </w:r>
      <w:r w:rsidRPr="00E71E64">
        <w:rPr>
          <w:rFonts w:ascii="Arial" w:hAnsi="Arial" w:cs="Arial"/>
          <w:sz w:val="28"/>
          <w:szCs w:val="28"/>
        </w:rPr>
        <w:t>.2</w:t>
      </w:r>
      <w:r w:rsidRPr="00E71E64">
        <w:rPr>
          <w:rFonts w:ascii="Arial" w:hAnsi="Arial" w:cs="Arial"/>
          <w:sz w:val="28"/>
          <w:szCs w:val="28"/>
        </w:rPr>
        <w:tab/>
        <w:t>Funded Establishment</w:t>
      </w:r>
      <w:r w:rsidRPr="00E71E64">
        <w:rPr>
          <w:rFonts w:ascii="Arial" w:hAnsi="Arial" w:cs="Arial"/>
          <w:sz w:val="28"/>
          <w:szCs w:val="28"/>
        </w:rPr>
        <w:tab/>
      </w:r>
    </w:p>
    <w:p w14:paraId="228A3BE5"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w:t>
      </w:r>
      <w:r>
        <w:rPr>
          <w:rFonts w:ascii="Arial" w:hAnsi="Arial" w:cs="Arial"/>
          <w:sz w:val="28"/>
          <w:szCs w:val="28"/>
        </w:rPr>
        <w:t>4</w:t>
      </w:r>
      <w:r w:rsidRPr="00E71E64">
        <w:rPr>
          <w:rFonts w:ascii="Arial" w:hAnsi="Arial" w:cs="Arial"/>
          <w:sz w:val="28"/>
          <w:szCs w:val="28"/>
        </w:rPr>
        <w:t>.3</w:t>
      </w:r>
      <w:r w:rsidRPr="00E71E64">
        <w:rPr>
          <w:rFonts w:ascii="Arial" w:hAnsi="Arial" w:cs="Arial"/>
          <w:sz w:val="28"/>
          <w:szCs w:val="28"/>
        </w:rPr>
        <w:tab/>
        <w:t>Staff Appointments</w:t>
      </w:r>
    </w:p>
    <w:p w14:paraId="2C288487" w14:textId="77777777" w:rsidR="00B84FD9" w:rsidRPr="00E71E64" w:rsidRDefault="00B84FD9" w:rsidP="00B84FD9">
      <w:pPr>
        <w:rPr>
          <w:rFonts w:ascii="Arial" w:hAnsi="Arial" w:cs="Arial"/>
          <w:sz w:val="28"/>
          <w:szCs w:val="28"/>
        </w:rPr>
      </w:pPr>
      <w:r w:rsidRPr="00F5779A">
        <w:rPr>
          <w:rFonts w:ascii="Arial" w:hAnsi="Arial" w:cs="Arial"/>
          <w:sz w:val="28"/>
          <w:szCs w:val="28"/>
        </w:rPr>
        <w:t>14.4</w:t>
      </w:r>
      <w:r>
        <w:rPr>
          <w:rFonts w:ascii="Arial" w:hAnsi="Arial" w:cs="Arial"/>
          <w:sz w:val="28"/>
          <w:szCs w:val="28"/>
        </w:rPr>
        <w:tab/>
        <w:t xml:space="preserve">  </w:t>
      </w:r>
      <w:r w:rsidRPr="00F5779A">
        <w:rPr>
          <w:rFonts w:ascii="Arial" w:hAnsi="Arial" w:cs="Arial"/>
          <w:sz w:val="28"/>
          <w:szCs w:val="28"/>
        </w:rPr>
        <w:t>Pay Rates and Terms and Conditions</w:t>
      </w:r>
    </w:p>
    <w:p w14:paraId="2970FBB2" w14:textId="77777777" w:rsidR="00B84FD9" w:rsidRPr="00E71E64" w:rsidRDefault="00B84FD9" w:rsidP="00B84FD9">
      <w:pPr>
        <w:ind w:left="851" w:hanging="851"/>
        <w:rPr>
          <w:rFonts w:ascii="Arial" w:hAnsi="Arial" w:cs="Arial"/>
          <w:sz w:val="28"/>
          <w:szCs w:val="28"/>
        </w:rPr>
      </w:pPr>
      <w:r>
        <w:rPr>
          <w:rFonts w:ascii="Arial" w:hAnsi="Arial" w:cs="Arial"/>
          <w:sz w:val="28"/>
          <w:szCs w:val="28"/>
        </w:rPr>
        <w:t>14.5</w:t>
      </w:r>
      <w:r w:rsidRPr="00E71E64">
        <w:rPr>
          <w:rFonts w:ascii="Arial" w:hAnsi="Arial" w:cs="Arial"/>
          <w:sz w:val="28"/>
          <w:szCs w:val="28"/>
        </w:rPr>
        <w:tab/>
        <w:t>Payroll</w:t>
      </w:r>
      <w:r w:rsidRPr="00E71E64">
        <w:rPr>
          <w:rFonts w:ascii="Arial" w:hAnsi="Arial" w:cs="Arial"/>
          <w:sz w:val="28"/>
          <w:szCs w:val="28"/>
        </w:rPr>
        <w:tab/>
      </w:r>
    </w:p>
    <w:p w14:paraId="6E74AE88" w14:textId="77777777" w:rsidR="00B84FD9" w:rsidRDefault="00B84FD9" w:rsidP="00B84FD9">
      <w:pPr>
        <w:ind w:left="851" w:hanging="851"/>
        <w:rPr>
          <w:rFonts w:ascii="Arial" w:hAnsi="Arial" w:cs="Arial"/>
          <w:sz w:val="28"/>
          <w:szCs w:val="28"/>
        </w:rPr>
      </w:pPr>
      <w:r>
        <w:rPr>
          <w:rFonts w:ascii="Arial" w:hAnsi="Arial" w:cs="Arial"/>
          <w:sz w:val="28"/>
          <w:szCs w:val="28"/>
        </w:rPr>
        <w:t>14.6</w:t>
      </w:r>
      <w:r w:rsidRPr="00E71E64">
        <w:rPr>
          <w:rFonts w:ascii="Arial" w:hAnsi="Arial" w:cs="Arial"/>
          <w:sz w:val="28"/>
          <w:szCs w:val="28"/>
        </w:rPr>
        <w:tab/>
        <w:t>Contracts of Employment</w:t>
      </w:r>
      <w:r w:rsidRPr="00E71E64">
        <w:rPr>
          <w:rFonts w:ascii="Arial" w:hAnsi="Arial" w:cs="Arial"/>
          <w:sz w:val="28"/>
          <w:szCs w:val="28"/>
        </w:rPr>
        <w:tab/>
      </w:r>
    </w:p>
    <w:p w14:paraId="0D589391" w14:textId="77777777" w:rsidR="00B84FD9" w:rsidRPr="00E71E64" w:rsidRDefault="00B84FD9" w:rsidP="00B84FD9">
      <w:pPr>
        <w:ind w:left="851" w:hanging="851"/>
        <w:rPr>
          <w:rFonts w:ascii="Arial" w:hAnsi="Arial" w:cs="Arial"/>
          <w:sz w:val="28"/>
          <w:szCs w:val="28"/>
        </w:rPr>
      </w:pPr>
    </w:p>
    <w:p w14:paraId="1A21D468" w14:textId="77777777" w:rsidR="00B84FD9" w:rsidRDefault="00B84FD9" w:rsidP="00B84FD9">
      <w:pPr>
        <w:ind w:left="851" w:hanging="851"/>
        <w:rPr>
          <w:rFonts w:ascii="Arial" w:hAnsi="Arial" w:cs="Arial"/>
          <w:sz w:val="28"/>
          <w:szCs w:val="28"/>
        </w:rPr>
      </w:pPr>
      <w:r w:rsidRPr="003A4DBC">
        <w:rPr>
          <w:rFonts w:ascii="Arial" w:hAnsi="Arial" w:cs="Arial"/>
          <w:b/>
          <w:bCs/>
          <w:sz w:val="28"/>
          <w:szCs w:val="28"/>
        </w:rPr>
        <w:t>15.</w:t>
      </w:r>
      <w:r w:rsidRPr="003A4DBC">
        <w:rPr>
          <w:rFonts w:ascii="Arial" w:hAnsi="Arial" w:cs="Arial"/>
          <w:b/>
          <w:bCs/>
          <w:sz w:val="28"/>
          <w:szCs w:val="28"/>
        </w:rPr>
        <w:tab/>
        <w:t xml:space="preserve">CAPITAL </w:t>
      </w:r>
      <w:r w:rsidRPr="00F5779A">
        <w:rPr>
          <w:rFonts w:ascii="Arial" w:hAnsi="Arial" w:cs="Arial"/>
          <w:b/>
          <w:bCs/>
          <w:sz w:val="28"/>
          <w:szCs w:val="28"/>
        </w:rPr>
        <w:t xml:space="preserve">PLAN, CAPITAL </w:t>
      </w:r>
      <w:r w:rsidRPr="003A4DBC">
        <w:rPr>
          <w:rFonts w:ascii="Arial" w:hAnsi="Arial" w:cs="Arial"/>
          <w:b/>
          <w:bCs/>
          <w:sz w:val="28"/>
          <w:szCs w:val="28"/>
        </w:rPr>
        <w:t>INVESTMENT, FIXED ASSET REGISTERS AND SECURITY OF ASSETS</w:t>
      </w:r>
      <w:r w:rsidRPr="00E71E64">
        <w:rPr>
          <w:rFonts w:ascii="Arial" w:hAnsi="Arial" w:cs="Arial"/>
          <w:sz w:val="28"/>
          <w:szCs w:val="28"/>
        </w:rPr>
        <w:tab/>
      </w:r>
    </w:p>
    <w:p w14:paraId="1EDE4C23" w14:textId="77777777" w:rsidR="00B84FD9" w:rsidRDefault="00B84FD9" w:rsidP="00B84FD9">
      <w:pPr>
        <w:ind w:left="851" w:hanging="851"/>
        <w:rPr>
          <w:rFonts w:ascii="Arial" w:hAnsi="Arial" w:cs="Arial"/>
          <w:sz w:val="28"/>
          <w:szCs w:val="28"/>
        </w:rPr>
      </w:pPr>
      <w:r w:rsidRPr="00F5779A">
        <w:rPr>
          <w:rFonts w:ascii="Arial" w:hAnsi="Arial" w:cs="Arial"/>
          <w:sz w:val="28"/>
          <w:szCs w:val="28"/>
        </w:rPr>
        <w:t>15.1</w:t>
      </w:r>
      <w:r w:rsidRPr="00F5779A">
        <w:rPr>
          <w:rFonts w:ascii="Arial" w:hAnsi="Arial" w:cs="Arial"/>
          <w:sz w:val="28"/>
          <w:szCs w:val="28"/>
        </w:rPr>
        <w:tab/>
        <w:t>Capital Plan</w:t>
      </w:r>
    </w:p>
    <w:p w14:paraId="511B9096" w14:textId="77777777" w:rsidR="00B84FD9" w:rsidRDefault="00B84FD9" w:rsidP="00B84FD9">
      <w:pPr>
        <w:ind w:left="851" w:hanging="851"/>
        <w:rPr>
          <w:rFonts w:ascii="Arial" w:hAnsi="Arial" w:cs="Arial"/>
          <w:sz w:val="28"/>
          <w:szCs w:val="28"/>
        </w:rPr>
      </w:pPr>
      <w:r w:rsidRPr="00F5779A">
        <w:rPr>
          <w:rFonts w:ascii="Arial" w:hAnsi="Arial" w:cs="Arial"/>
          <w:sz w:val="28"/>
          <w:szCs w:val="28"/>
        </w:rPr>
        <w:t>15.2</w:t>
      </w:r>
      <w:r w:rsidRPr="00F5779A">
        <w:rPr>
          <w:rFonts w:ascii="Arial" w:hAnsi="Arial" w:cs="Arial"/>
          <w:sz w:val="28"/>
          <w:szCs w:val="28"/>
        </w:rPr>
        <w:tab/>
        <w:t>Capital Investment Decisions</w:t>
      </w:r>
    </w:p>
    <w:p w14:paraId="2986BB56" w14:textId="77777777" w:rsidR="00B84FD9" w:rsidRPr="00E71E64" w:rsidRDefault="00B84FD9" w:rsidP="00B84FD9">
      <w:pPr>
        <w:ind w:left="851" w:hanging="851"/>
        <w:rPr>
          <w:rFonts w:ascii="Arial" w:hAnsi="Arial" w:cs="Arial"/>
          <w:sz w:val="28"/>
          <w:szCs w:val="28"/>
        </w:rPr>
      </w:pPr>
      <w:r w:rsidRPr="00F5779A">
        <w:rPr>
          <w:rFonts w:ascii="Arial" w:hAnsi="Arial" w:cs="Arial"/>
          <w:sz w:val="28"/>
          <w:szCs w:val="28"/>
        </w:rPr>
        <w:t>15.3</w:t>
      </w:r>
      <w:r w:rsidRPr="00F5779A">
        <w:rPr>
          <w:rFonts w:ascii="Arial" w:hAnsi="Arial" w:cs="Arial"/>
          <w:sz w:val="28"/>
          <w:szCs w:val="28"/>
        </w:rPr>
        <w:tab/>
        <w:t>Capital Projects</w:t>
      </w:r>
    </w:p>
    <w:p w14:paraId="30CD9AD9"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15.</w:t>
      </w:r>
      <w:r>
        <w:rPr>
          <w:rFonts w:ascii="Arial" w:hAnsi="Arial" w:cs="Arial"/>
          <w:sz w:val="28"/>
          <w:szCs w:val="28"/>
        </w:rPr>
        <w:t>4</w:t>
      </w:r>
      <w:r w:rsidRPr="00E71E64">
        <w:rPr>
          <w:rFonts w:ascii="Arial" w:hAnsi="Arial" w:cs="Arial"/>
          <w:sz w:val="28"/>
          <w:szCs w:val="28"/>
        </w:rPr>
        <w:tab/>
        <w:t xml:space="preserve">Capital </w:t>
      </w:r>
      <w:r w:rsidRPr="00F5779A">
        <w:rPr>
          <w:rFonts w:ascii="Arial" w:hAnsi="Arial" w:cs="Arial"/>
          <w:sz w:val="28"/>
          <w:szCs w:val="28"/>
        </w:rPr>
        <w:t>Procedures and Responsibilities</w:t>
      </w:r>
    </w:p>
    <w:p w14:paraId="5ABA510B"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15.</w:t>
      </w:r>
      <w:r>
        <w:rPr>
          <w:rFonts w:ascii="Arial" w:hAnsi="Arial" w:cs="Arial"/>
          <w:sz w:val="28"/>
          <w:szCs w:val="28"/>
        </w:rPr>
        <w:t>5</w:t>
      </w:r>
      <w:r w:rsidRPr="00E71E64">
        <w:rPr>
          <w:rFonts w:ascii="Arial" w:hAnsi="Arial" w:cs="Arial"/>
          <w:sz w:val="28"/>
          <w:szCs w:val="28"/>
        </w:rPr>
        <w:tab/>
        <w:t>Capital Financing with the Private Sector</w:t>
      </w:r>
      <w:r w:rsidRPr="00E71E64">
        <w:rPr>
          <w:rFonts w:ascii="Arial" w:hAnsi="Arial" w:cs="Arial"/>
          <w:sz w:val="28"/>
          <w:szCs w:val="28"/>
        </w:rPr>
        <w:tab/>
      </w:r>
    </w:p>
    <w:p w14:paraId="38C40783"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15.</w:t>
      </w:r>
      <w:r>
        <w:rPr>
          <w:rFonts w:ascii="Arial" w:hAnsi="Arial" w:cs="Arial"/>
          <w:sz w:val="28"/>
          <w:szCs w:val="28"/>
        </w:rPr>
        <w:t>6</w:t>
      </w:r>
      <w:r w:rsidRPr="00E71E64">
        <w:rPr>
          <w:rFonts w:ascii="Arial" w:hAnsi="Arial" w:cs="Arial"/>
          <w:sz w:val="28"/>
          <w:szCs w:val="28"/>
        </w:rPr>
        <w:tab/>
        <w:t>Asset Registers</w:t>
      </w:r>
    </w:p>
    <w:p w14:paraId="5360F160"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15.</w:t>
      </w:r>
      <w:r>
        <w:rPr>
          <w:rFonts w:ascii="Arial" w:hAnsi="Arial" w:cs="Arial"/>
          <w:sz w:val="28"/>
          <w:szCs w:val="28"/>
        </w:rPr>
        <w:t>7</w:t>
      </w:r>
      <w:r w:rsidRPr="00E71E64">
        <w:rPr>
          <w:rFonts w:ascii="Arial" w:hAnsi="Arial" w:cs="Arial"/>
          <w:sz w:val="28"/>
          <w:szCs w:val="28"/>
        </w:rPr>
        <w:tab/>
        <w:t>Security of Assets</w:t>
      </w:r>
      <w:r w:rsidRPr="00E71E64">
        <w:rPr>
          <w:rFonts w:ascii="Arial" w:hAnsi="Arial" w:cs="Arial"/>
          <w:sz w:val="28"/>
          <w:szCs w:val="28"/>
        </w:rPr>
        <w:tab/>
      </w:r>
    </w:p>
    <w:p w14:paraId="4918BFF9" w14:textId="77777777" w:rsidR="00B84FD9" w:rsidRPr="00E71E64" w:rsidRDefault="00B84FD9" w:rsidP="00B84FD9">
      <w:pPr>
        <w:ind w:left="851" w:hanging="851"/>
        <w:rPr>
          <w:rFonts w:ascii="Arial" w:hAnsi="Arial" w:cs="Arial"/>
          <w:sz w:val="28"/>
          <w:szCs w:val="28"/>
        </w:rPr>
      </w:pPr>
    </w:p>
    <w:p w14:paraId="558993F7" w14:textId="77777777" w:rsidR="00B84FD9" w:rsidRPr="00E71E64" w:rsidRDefault="00B84FD9" w:rsidP="00B84FD9">
      <w:pPr>
        <w:ind w:left="851" w:hanging="851"/>
        <w:rPr>
          <w:rFonts w:ascii="Arial" w:hAnsi="Arial" w:cs="Arial"/>
          <w:sz w:val="28"/>
          <w:szCs w:val="28"/>
        </w:rPr>
      </w:pPr>
      <w:r w:rsidRPr="003A4DBC">
        <w:rPr>
          <w:rFonts w:ascii="Arial" w:hAnsi="Arial" w:cs="Arial"/>
          <w:b/>
          <w:bCs/>
          <w:sz w:val="28"/>
          <w:szCs w:val="28"/>
        </w:rPr>
        <w:t>16.</w:t>
      </w:r>
      <w:r w:rsidRPr="003A4DBC">
        <w:rPr>
          <w:rFonts w:ascii="Arial" w:hAnsi="Arial" w:cs="Arial"/>
          <w:b/>
          <w:bCs/>
          <w:sz w:val="28"/>
          <w:szCs w:val="28"/>
        </w:rPr>
        <w:tab/>
        <w:t>STORES AND RECEIPT OF GOODS</w:t>
      </w:r>
      <w:r w:rsidRPr="00E71E64">
        <w:rPr>
          <w:rFonts w:ascii="Arial" w:hAnsi="Arial" w:cs="Arial"/>
          <w:sz w:val="28"/>
          <w:szCs w:val="28"/>
        </w:rPr>
        <w:tab/>
      </w:r>
    </w:p>
    <w:p w14:paraId="19FE42C6"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16.1</w:t>
      </w:r>
      <w:r w:rsidRPr="00E71E64">
        <w:rPr>
          <w:rFonts w:ascii="Arial" w:hAnsi="Arial" w:cs="Arial"/>
          <w:sz w:val="28"/>
          <w:szCs w:val="28"/>
        </w:rPr>
        <w:tab/>
        <w:t>General position</w:t>
      </w:r>
    </w:p>
    <w:p w14:paraId="4A5469D0"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16.2</w:t>
      </w:r>
      <w:r w:rsidRPr="00E71E64">
        <w:rPr>
          <w:rFonts w:ascii="Arial" w:hAnsi="Arial" w:cs="Arial"/>
          <w:sz w:val="28"/>
          <w:szCs w:val="28"/>
        </w:rPr>
        <w:tab/>
        <w:t>Control of Stores, Stocktaking, condemnations and disposal</w:t>
      </w:r>
    </w:p>
    <w:p w14:paraId="236C4022"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16.3</w:t>
      </w:r>
      <w:r w:rsidRPr="00E71E64">
        <w:rPr>
          <w:rFonts w:ascii="Arial" w:hAnsi="Arial" w:cs="Arial"/>
          <w:sz w:val="28"/>
          <w:szCs w:val="28"/>
        </w:rPr>
        <w:tab/>
        <w:t>Goods supplied by an NHS supplies agency</w:t>
      </w:r>
      <w:r w:rsidRPr="00E71E64">
        <w:rPr>
          <w:rFonts w:ascii="Arial" w:hAnsi="Arial" w:cs="Arial"/>
          <w:sz w:val="28"/>
          <w:szCs w:val="28"/>
        </w:rPr>
        <w:tab/>
      </w:r>
    </w:p>
    <w:p w14:paraId="0AE51D97" w14:textId="77777777" w:rsidR="00B84FD9" w:rsidRPr="00E71E64" w:rsidRDefault="00B84FD9" w:rsidP="00B84FD9">
      <w:pPr>
        <w:ind w:left="851" w:hanging="851"/>
        <w:rPr>
          <w:rFonts w:ascii="Arial" w:hAnsi="Arial" w:cs="Arial"/>
          <w:sz w:val="28"/>
          <w:szCs w:val="28"/>
        </w:rPr>
      </w:pPr>
    </w:p>
    <w:p w14:paraId="12ACD70A" w14:textId="77777777" w:rsidR="00B84FD9" w:rsidRPr="00E71E64" w:rsidRDefault="00B84FD9" w:rsidP="00B84FD9">
      <w:pPr>
        <w:ind w:left="851" w:hanging="851"/>
        <w:rPr>
          <w:rFonts w:ascii="Arial" w:hAnsi="Arial" w:cs="Arial"/>
          <w:sz w:val="28"/>
          <w:szCs w:val="28"/>
        </w:rPr>
      </w:pPr>
      <w:r w:rsidRPr="003A4DBC">
        <w:rPr>
          <w:rFonts w:ascii="Arial" w:hAnsi="Arial" w:cs="Arial"/>
          <w:b/>
          <w:bCs/>
          <w:sz w:val="28"/>
          <w:szCs w:val="28"/>
        </w:rPr>
        <w:t>17.</w:t>
      </w:r>
      <w:r w:rsidRPr="003A4DBC">
        <w:rPr>
          <w:rFonts w:ascii="Arial" w:hAnsi="Arial" w:cs="Arial"/>
          <w:b/>
          <w:bCs/>
          <w:sz w:val="28"/>
          <w:szCs w:val="28"/>
        </w:rPr>
        <w:tab/>
        <w:t>DISPOSALS AND CONDEMNATIONS, LOSSES AND SPECIAL PAYMENTS</w:t>
      </w:r>
      <w:r w:rsidRPr="00E71E64">
        <w:rPr>
          <w:rFonts w:ascii="Arial" w:hAnsi="Arial" w:cs="Arial"/>
          <w:sz w:val="28"/>
          <w:szCs w:val="28"/>
        </w:rPr>
        <w:tab/>
      </w:r>
    </w:p>
    <w:p w14:paraId="0BC2626B"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17.1</w:t>
      </w:r>
      <w:r w:rsidRPr="00E71E64">
        <w:rPr>
          <w:rFonts w:ascii="Arial" w:hAnsi="Arial" w:cs="Arial"/>
          <w:sz w:val="28"/>
          <w:szCs w:val="28"/>
        </w:rPr>
        <w:tab/>
        <w:t>Disposals and Condemnations</w:t>
      </w:r>
      <w:r w:rsidRPr="00E71E64">
        <w:rPr>
          <w:rFonts w:ascii="Arial" w:hAnsi="Arial" w:cs="Arial"/>
          <w:sz w:val="28"/>
          <w:szCs w:val="28"/>
        </w:rPr>
        <w:tab/>
      </w:r>
    </w:p>
    <w:p w14:paraId="3B4656CC"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17.2</w:t>
      </w:r>
      <w:r w:rsidRPr="00E71E64">
        <w:rPr>
          <w:rFonts w:ascii="Arial" w:hAnsi="Arial" w:cs="Arial"/>
          <w:sz w:val="28"/>
          <w:szCs w:val="28"/>
        </w:rPr>
        <w:tab/>
        <w:t>Losses and Special Payments</w:t>
      </w:r>
      <w:r w:rsidRPr="00E71E64">
        <w:rPr>
          <w:rFonts w:ascii="Arial" w:hAnsi="Arial" w:cs="Arial"/>
          <w:sz w:val="28"/>
          <w:szCs w:val="28"/>
        </w:rPr>
        <w:tab/>
      </w:r>
    </w:p>
    <w:p w14:paraId="147CA53B" w14:textId="77777777" w:rsidR="00B84FD9" w:rsidRPr="00E71E64" w:rsidRDefault="00B84FD9" w:rsidP="00B84FD9">
      <w:pPr>
        <w:ind w:left="851" w:hanging="851"/>
        <w:rPr>
          <w:rFonts w:ascii="Arial" w:hAnsi="Arial" w:cs="Arial"/>
          <w:sz w:val="28"/>
          <w:szCs w:val="28"/>
        </w:rPr>
      </w:pPr>
    </w:p>
    <w:p w14:paraId="0CDB891A" w14:textId="77777777" w:rsidR="00B84FD9" w:rsidRDefault="00B84FD9" w:rsidP="00B84FD9">
      <w:pPr>
        <w:ind w:left="851" w:hanging="851"/>
        <w:rPr>
          <w:rFonts w:ascii="Arial" w:hAnsi="Arial" w:cs="Arial"/>
          <w:b/>
          <w:bCs/>
          <w:sz w:val="28"/>
          <w:szCs w:val="28"/>
        </w:rPr>
      </w:pPr>
      <w:r w:rsidRPr="003A4DBC">
        <w:rPr>
          <w:rFonts w:ascii="Arial" w:hAnsi="Arial" w:cs="Arial"/>
          <w:b/>
          <w:bCs/>
          <w:sz w:val="28"/>
          <w:szCs w:val="28"/>
        </w:rPr>
        <w:t>18.</w:t>
      </w:r>
      <w:r w:rsidRPr="003A4DBC">
        <w:rPr>
          <w:rFonts w:ascii="Arial" w:hAnsi="Arial" w:cs="Arial"/>
          <w:b/>
          <w:bCs/>
          <w:sz w:val="28"/>
          <w:szCs w:val="28"/>
        </w:rPr>
        <w:tab/>
      </w:r>
      <w:r w:rsidRPr="006B15E7">
        <w:rPr>
          <w:rFonts w:ascii="Arial" w:hAnsi="Arial" w:cs="Arial"/>
          <w:b/>
          <w:bCs/>
          <w:sz w:val="28"/>
          <w:szCs w:val="28"/>
        </w:rPr>
        <w:t>DIGITAL, DATA and TECHNOLOGY</w:t>
      </w:r>
    </w:p>
    <w:p w14:paraId="5D27548E"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18.1</w:t>
      </w:r>
      <w:r w:rsidRPr="00E71E64">
        <w:rPr>
          <w:rFonts w:ascii="Arial" w:hAnsi="Arial" w:cs="Arial"/>
          <w:sz w:val="28"/>
          <w:szCs w:val="28"/>
        </w:rPr>
        <w:tab/>
      </w:r>
      <w:r w:rsidRPr="006B15E7">
        <w:rPr>
          <w:rFonts w:ascii="Arial" w:hAnsi="Arial" w:cs="Arial"/>
          <w:sz w:val="28"/>
          <w:szCs w:val="28"/>
        </w:rPr>
        <w:t xml:space="preserve">Digital Data and Technology </w:t>
      </w:r>
      <w:r w:rsidRPr="00E71E64">
        <w:rPr>
          <w:rFonts w:ascii="Arial" w:hAnsi="Arial" w:cs="Arial"/>
          <w:sz w:val="28"/>
          <w:szCs w:val="28"/>
        </w:rPr>
        <w:t>Strategy</w:t>
      </w:r>
      <w:r w:rsidRPr="00E71E64">
        <w:rPr>
          <w:rFonts w:ascii="Arial" w:hAnsi="Arial" w:cs="Arial"/>
          <w:sz w:val="28"/>
          <w:szCs w:val="28"/>
        </w:rPr>
        <w:tab/>
      </w:r>
    </w:p>
    <w:p w14:paraId="48E3A892"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18.2</w:t>
      </w:r>
      <w:r w:rsidRPr="00E71E64">
        <w:rPr>
          <w:rFonts w:ascii="Arial" w:hAnsi="Arial" w:cs="Arial"/>
          <w:sz w:val="28"/>
          <w:szCs w:val="28"/>
        </w:rPr>
        <w:tab/>
        <w:t>Responsibilities and duties of the responsible Director</w:t>
      </w:r>
      <w:r w:rsidRPr="00E71E64">
        <w:rPr>
          <w:rFonts w:ascii="Arial" w:hAnsi="Arial" w:cs="Arial"/>
          <w:sz w:val="28"/>
          <w:szCs w:val="28"/>
        </w:rPr>
        <w:tab/>
      </w:r>
    </w:p>
    <w:p w14:paraId="60C6D2D6"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18.3</w:t>
      </w:r>
      <w:r w:rsidRPr="00E71E64">
        <w:rPr>
          <w:rFonts w:ascii="Arial" w:hAnsi="Arial" w:cs="Arial"/>
          <w:sz w:val="28"/>
          <w:szCs w:val="28"/>
        </w:rPr>
        <w:tab/>
        <w:t>Responsibilities and duties of the Director of Finance</w:t>
      </w:r>
      <w:r w:rsidRPr="00E71E64">
        <w:rPr>
          <w:rFonts w:ascii="Arial" w:hAnsi="Arial" w:cs="Arial"/>
          <w:sz w:val="28"/>
          <w:szCs w:val="28"/>
        </w:rPr>
        <w:tab/>
      </w:r>
    </w:p>
    <w:p w14:paraId="469347DD"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18.4</w:t>
      </w:r>
      <w:r w:rsidRPr="00E71E64">
        <w:rPr>
          <w:rFonts w:ascii="Arial" w:hAnsi="Arial" w:cs="Arial"/>
          <w:sz w:val="28"/>
          <w:szCs w:val="28"/>
        </w:rPr>
        <w:tab/>
        <w:t xml:space="preserve">Contracts for </w:t>
      </w:r>
      <w:r w:rsidRPr="00B326CC">
        <w:rPr>
          <w:rFonts w:ascii="Arial" w:hAnsi="Arial" w:cs="Arial"/>
          <w:sz w:val="28"/>
          <w:szCs w:val="28"/>
        </w:rPr>
        <w:t xml:space="preserve">data and </w:t>
      </w:r>
      <w:r w:rsidRPr="006B15E7">
        <w:rPr>
          <w:rFonts w:ascii="Arial" w:hAnsi="Arial" w:cs="Arial"/>
          <w:sz w:val="28"/>
          <w:szCs w:val="28"/>
        </w:rPr>
        <w:t>digital</w:t>
      </w:r>
      <w:r w:rsidRPr="00E71E64">
        <w:rPr>
          <w:rFonts w:ascii="Arial" w:hAnsi="Arial" w:cs="Arial"/>
          <w:sz w:val="28"/>
          <w:szCs w:val="28"/>
        </w:rPr>
        <w:t xml:space="preserve"> services with other health bodies or outside agencies</w:t>
      </w:r>
      <w:r w:rsidRPr="00E71E64">
        <w:rPr>
          <w:rFonts w:ascii="Arial" w:hAnsi="Arial" w:cs="Arial"/>
          <w:sz w:val="28"/>
          <w:szCs w:val="28"/>
        </w:rPr>
        <w:tab/>
      </w:r>
    </w:p>
    <w:p w14:paraId="1B38C73F"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18.5</w:t>
      </w:r>
      <w:r w:rsidRPr="00E71E64">
        <w:rPr>
          <w:rFonts w:ascii="Arial" w:hAnsi="Arial" w:cs="Arial"/>
          <w:sz w:val="28"/>
          <w:szCs w:val="28"/>
        </w:rPr>
        <w:tab/>
        <w:t>Risk assurance</w:t>
      </w:r>
      <w:r w:rsidRPr="00E71E64">
        <w:rPr>
          <w:rFonts w:ascii="Arial" w:hAnsi="Arial" w:cs="Arial"/>
          <w:sz w:val="28"/>
          <w:szCs w:val="28"/>
        </w:rPr>
        <w:tab/>
      </w:r>
    </w:p>
    <w:p w14:paraId="6C408D2E" w14:textId="77777777" w:rsidR="00B84FD9" w:rsidRPr="00E71E64" w:rsidRDefault="00B84FD9" w:rsidP="00B84FD9">
      <w:pPr>
        <w:ind w:left="851" w:hanging="851"/>
        <w:rPr>
          <w:rFonts w:ascii="Arial" w:hAnsi="Arial" w:cs="Arial"/>
          <w:sz w:val="28"/>
          <w:szCs w:val="28"/>
        </w:rPr>
      </w:pPr>
    </w:p>
    <w:p w14:paraId="037520FD" w14:textId="77777777" w:rsidR="00B84FD9" w:rsidRPr="00E71E64" w:rsidRDefault="00B84FD9" w:rsidP="00B84FD9">
      <w:pPr>
        <w:ind w:left="851" w:hanging="851"/>
        <w:rPr>
          <w:rFonts w:ascii="Arial" w:hAnsi="Arial" w:cs="Arial"/>
          <w:sz w:val="28"/>
          <w:szCs w:val="28"/>
        </w:rPr>
      </w:pPr>
      <w:r w:rsidRPr="003A4DBC">
        <w:rPr>
          <w:rFonts w:ascii="Arial" w:hAnsi="Arial" w:cs="Arial"/>
          <w:b/>
          <w:bCs/>
          <w:sz w:val="28"/>
          <w:szCs w:val="28"/>
        </w:rPr>
        <w:t>19.</w:t>
      </w:r>
      <w:r w:rsidRPr="003A4DBC">
        <w:rPr>
          <w:rFonts w:ascii="Arial" w:hAnsi="Arial" w:cs="Arial"/>
          <w:b/>
          <w:bCs/>
          <w:sz w:val="28"/>
          <w:szCs w:val="28"/>
        </w:rPr>
        <w:tab/>
        <w:t>PATIENTS' PROPERTY</w:t>
      </w:r>
      <w:r w:rsidRPr="00E71E64">
        <w:rPr>
          <w:rFonts w:ascii="Arial" w:hAnsi="Arial" w:cs="Arial"/>
          <w:sz w:val="28"/>
          <w:szCs w:val="28"/>
        </w:rPr>
        <w:tab/>
      </w:r>
    </w:p>
    <w:p w14:paraId="3F7F4661"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19.1</w:t>
      </w:r>
      <w:r w:rsidRPr="00E71E64">
        <w:rPr>
          <w:rFonts w:ascii="Arial" w:hAnsi="Arial" w:cs="Arial"/>
          <w:sz w:val="28"/>
          <w:szCs w:val="28"/>
        </w:rPr>
        <w:tab/>
        <w:t>LHB Responsibility</w:t>
      </w:r>
      <w:r w:rsidRPr="00E71E64">
        <w:rPr>
          <w:rFonts w:ascii="Arial" w:hAnsi="Arial" w:cs="Arial"/>
          <w:sz w:val="28"/>
          <w:szCs w:val="28"/>
        </w:rPr>
        <w:tab/>
      </w:r>
    </w:p>
    <w:p w14:paraId="10BBC11F"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19.2</w:t>
      </w:r>
      <w:r w:rsidRPr="00E71E64">
        <w:rPr>
          <w:rFonts w:ascii="Arial" w:hAnsi="Arial" w:cs="Arial"/>
          <w:sz w:val="28"/>
          <w:szCs w:val="28"/>
        </w:rPr>
        <w:tab/>
        <w:t>Responsibilities of the Chief Executive</w:t>
      </w:r>
      <w:r w:rsidRPr="00E71E64">
        <w:rPr>
          <w:rFonts w:ascii="Arial" w:hAnsi="Arial" w:cs="Arial"/>
          <w:sz w:val="28"/>
          <w:szCs w:val="28"/>
        </w:rPr>
        <w:tab/>
      </w:r>
    </w:p>
    <w:p w14:paraId="0DEC797D" w14:textId="77777777" w:rsidR="00B84FD9" w:rsidRDefault="00B84FD9" w:rsidP="00B84FD9">
      <w:pPr>
        <w:ind w:left="851" w:hanging="851"/>
        <w:rPr>
          <w:rFonts w:ascii="Arial" w:hAnsi="Arial" w:cs="Arial"/>
          <w:sz w:val="28"/>
          <w:szCs w:val="28"/>
        </w:rPr>
      </w:pPr>
      <w:r w:rsidRPr="00E71E64">
        <w:rPr>
          <w:rFonts w:ascii="Arial" w:hAnsi="Arial" w:cs="Arial"/>
          <w:sz w:val="28"/>
          <w:szCs w:val="28"/>
        </w:rPr>
        <w:t>19.3</w:t>
      </w:r>
      <w:r w:rsidRPr="00E71E64">
        <w:rPr>
          <w:rFonts w:ascii="Arial" w:hAnsi="Arial" w:cs="Arial"/>
          <w:sz w:val="28"/>
          <w:szCs w:val="28"/>
        </w:rPr>
        <w:tab/>
        <w:t>Responsibilities of the Director of Finance</w:t>
      </w:r>
      <w:r w:rsidRPr="00E71E64">
        <w:rPr>
          <w:rFonts w:ascii="Arial" w:hAnsi="Arial" w:cs="Arial"/>
          <w:sz w:val="28"/>
          <w:szCs w:val="28"/>
        </w:rPr>
        <w:tab/>
      </w:r>
    </w:p>
    <w:p w14:paraId="43FD5EDE" w14:textId="77777777" w:rsidR="00B84FD9" w:rsidRPr="00E71E64" w:rsidRDefault="00B84FD9" w:rsidP="00B84FD9">
      <w:pPr>
        <w:ind w:left="851" w:hanging="851"/>
        <w:rPr>
          <w:rFonts w:ascii="Arial" w:hAnsi="Arial" w:cs="Arial"/>
          <w:sz w:val="28"/>
          <w:szCs w:val="28"/>
        </w:rPr>
      </w:pPr>
    </w:p>
    <w:p w14:paraId="6A2D35CD" w14:textId="77777777" w:rsidR="00B84FD9" w:rsidRPr="00E71E64" w:rsidRDefault="00B84FD9" w:rsidP="00B84FD9">
      <w:pPr>
        <w:ind w:left="851" w:hanging="851"/>
        <w:rPr>
          <w:rFonts w:ascii="Arial" w:hAnsi="Arial" w:cs="Arial"/>
          <w:sz w:val="28"/>
          <w:szCs w:val="28"/>
        </w:rPr>
      </w:pPr>
      <w:r w:rsidRPr="003A4DBC">
        <w:rPr>
          <w:rFonts w:ascii="Arial" w:hAnsi="Arial" w:cs="Arial"/>
          <w:b/>
          <w:bCs/>
          <w:sz w:val="28"/>
          <w:szCs w:val="28"/>
        </w:rPr>
        <w:t>20.</w:t>
      </w:r>
      <w:r w:rsidRPr="003A4DBC">
        <w:rPr>
          <w:rFonts w:ascii="Arial" w:hAnsi="Arial" w:cs="Arial"/>
          <w:b/>
          <w:bCs/>
          <w:sz w:val="28"/>
          <w:szCs w:val="28"/>
        </w:rPr>
        <w:tab/>
        <w:t>FUNDS HELD ON TRUST</w:t>
      </w:r>
      <w:r>
        <w:rPr>
          <w:rFonts w:ascii="Arial" w:hAnsi="Arial" w:cs="Arial"/>
          <w:b/>
          <w:bCs/>
          <w:sz w:val="28"/>
          <w:szCs w:val="28"/>
        </w:rPr>
        <w:t xml:space="preserve"> </w:t>
      </w:r>
      <w:r w:rsidRPr="00B326CC">
        <w:rPr>
          <w:rFonts w:ascii="Arial" w:hAnsi="Arial" w:cs="Arial"/>
          <w:b/>
          <w:bCs/>
          <w:sz w:val="28"/>
          <w:szCs w:val="28"/>
        </w:rPr>
        <w:t>(CHARITABLE FUNDS)</w:t>
      </w:r>
    </w:p>
    <w:p w14:paraId="6375DA6E"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20.1</w:t>
      </w:r>
      <w:r w:rsidRPr="00E71E64">
        <w:rPr>
          <w:rFonts w:ascii="Arial" w:hAnsi="Arial" w:cs="Arial"/>
          <w:sz w:val="28"/>
          <w:szCs w:val="28"/>
        </w:rPr>
        <w:tab/>
        <w:t>Corporate Trustee</w:t>
      </w:r>
      <w:r w:rsidRPr="00E71E64">
        <w:rPr>
          <w:rFonts w:ascii="Arial" w:hAnsi="Arial" w:cs="Arial"/>
          <w:sz w:val="28"/>
          <w:szCs w:val="28"/>
        </w:rPr>
        <w:tab/>
      </w:r>
    </w:p>
    <w:p w14:paraId="3B498973" w14:textId="77777777" w:rsidR="00B84FD9" w:rsidRPr="00E71E64" w:rsidRDefault="00B84FD9" w:rsidP="00B84FD9">
      <w:pPr>
        <w:ind w:left="851" w:hanging="851"/>
        <w:rPr>
          <w:rFonts w:ascii="Arial" w:hAnsi="Arial" w:cs="Arial"/>
          <w:sz w:val="28"/>
          <w:szCs w:val="28"/>
        </w:rPr>
      </w:pPr>
      <w:r w:rsidRPr="00E71E64">
        <w:rPr>
          <w:rFonts w:ascii="Arial" w:hAnsi="Arial" w:cs="Arial"/>
          <w:sz w:val="28"/>
          <w:szCs w:val="28"/>
        </w:rPr>
        <w:t>20.2</w:t>
      </w:r>
      <w:r w:rsidRPr="00E71E64">
        <w:rPr>
          <w:rFonts w:ascii="Arial" w:hAnsi="Arial" w:cs="Arial"/>
          <w:sz w:val="28"/>
          <w:szCs w:val="28"/>
        </w:rPr>
        <w:tab/>
        <w:t>Accountability to Charity Commission and the Welsh Ministers</w:t>
      </w:r>
      <w:r w:rsidRPr="00E71E64">
        <w:rPr>
          <w:rFonts w:ascii="Arial" w:hAnsi="Arial" w:cs="Arial"/>
          <w:sz w:val="28"/>
          <w:szCs w:val="28"/>
        </w:rPr>
        <w:tab/>
      </w:r>
    </w:p>
    <w:p w14:paraId="0F2AD24D" w14:textId="77777777" w:rsidR="00B84FD9" w:rsidRDefault="00B84FD9" w:rsidP="00B84FD9">
      <w:pPr>
        <w:ind w:left="851" w:hanging="851"/>
        <w:rPr>
          <w:rFonts w:ascii="Arial" w:hAnsi="Arial" w:cs="Arial"/>
          <w:sz w:val="28"/>
          <w:szCs w:val="28"/>
        </w:rPr>
      </w:pPr>
      <w:r w:rsidRPr="00E71E64">
        <w:rPr>
          <w:rFonts w:ascii="Arial" w:hAnsi="Arial" w:cs="Arial"/>
          <w:sz w:val="28"/>
          <w:szCs w:val="28"/>
        </w:rPr>
        <w:t>20.3</w:t>
      </w:r>
      <w:r w:rsidRPr="00E71E64">
        <w:rPr>
          <w:rFonts w:ascii="Arial" w:hAnsi="Arial" w:cs="Arial"/>
          <w:sz w:val="28"/>
          <w:szCs w:val="28"/>
        </w:rPr>
        <w:tab/>
        <w:t>Applicability of Standing Financial Instructions to funds held on Trust</w:t>
      </w:r>
      <w:r w:rsidRPr="00E71E64">
        <w:rPr>
          <w:rFonts w:ascii="Arial" w:hAnsi="Arial" w:cs="Arial"/>
          <w:sz w:val="28"/>
          <w:szCs w:val="28"/>
        </w:rPr>
        <w:tab/>
      </w:r>
    </w:p>
    <w:p w14:paraId="78D29F6C" w14:textId="77777777" w:rsidR="00B84FD9" w:rsidRPr="00E71E64" w:rsidRDefault="00B84FD9" w:rsidP="00B84FD9">
      <w:pPr>
        <w:ind w:left="851" w:hanging="851"/>
        <w:rPr>
          <w:rFonts w:ascii="Arial" w:hAnsi="Arial" w:cs="Arial"/>
          <w:sz w:val="28"/>
          <w:szCs w:val="28"/>
        </w:rPr>
      </w:pPr>
    </w:p>
    <w:p w14:paraId="433AEF11" w14:textId="77777777" w:rsidR="00B84FD9" w:rsidRPr="00E71E64" w:rsidRDefault="00B84FD9" w:rsidP="00B84FD9">
      <w:pPr>
        <w:ind w:left="851" w:hanging="851"/>
        <w:rPr>
          <w:rFonts w:ascii="Arial" w:hAnsi="Arial" w:cs="Arial"/>
          <w:sz w:val="28"/>
          <w:szCs w:val="28"/>
        </w:rPr>
      </w:pPr>
      <w:r w:rsidRPr="003A4DBC">
        <w:rPr>
          <w:rFonts w:ascii="Arial" w:hAnsi="Arial" w:cs="Arial"/>
          <w:b/>
          <w:bCs/>
          <w:sz w:val="28"/>
          <w:szCs w:val="28"/>
        </w:rPr>
        <w:t>21.</w:t>
      </w:r>
      <w:r w:rsidRPr="003A4DBC">
        <w:rPr>
          <w:rFonts w:ascii="Arial" w:hAnsi="Arial" w:cs="Arial"/>
          <w:b/>
          <w:bCs/>
          <w:sz w:val="28"/>
          <w:szCs w:val="28"/>
        </w:rPr>
        <w:tab/>
        <w:t>RETENTION OF RECORDS</w:t>
      </w:r>
      <w:r w:rsidRPr="00E71E64">
        <w:rPr>
          <w:rFonts w:ascii="Arial" w:hAnsi="Arial" w:cs="Arial"/>
          <w:sz w:val="28"/>
          <w:szCs w:val="28"/>
        </w:rPr>
        <w:tab/>
      </w:r>
    </w:p>
    <w:p w14:paraId="46F22A54" w14:textId="77777777" w:rsidR="00B84FD9" w:rsidRDefault="00B84FD9" w:rsidP="00B84FD9">
      <w:pPr>
        <w:ind w:left="851" w:hanging="851"/>
        <w:rPr>
          <w:rFonts w:ascii="Arial" w:hAnsi="Arial" w:cs="Arial"/>
          <w:sz w:val="28"/>
          <w:szCs w:val="28"/>
        </w:rPr>
      </w:pPr>
      <w:r w:rsidRPr="00E71E64">
        <w:rPr>
          <w:rFonts w:ascii="Arial" w:hAnsi="Arial" w:cs="Arial"/>
          <w:sz w:val="28"/>
          <w:szCs w:val="28"/>
        </w:rPr>
        <w:t>21.1</w:t>
      </w:r>
      <w:r w:rsidRPr="00E71E64">
        <w:rPr>
          <w:rFonts w:ascii="Arial" w:hAnsi="Arial" w:cs="Arial"/>
          <w:sz w:val="28"/>
          <w:szCs w:val="28"/>
        </w:rPr>
        <w:tab/>
        <w:t>Responsibilities of the Chief Executive</w:t>
      </w:r>
      <w:r w:rsidRPr="00E71E64">
        <w:rPr>
          <w:rFonts w:ascii="Arial" w:hAnsi="Arial" w:cs="Arial"/>
          <w:sz w:val="28"/>
          <w:szCs w:val="28"/>
        </w:rPr>
        <w:tab/>
      </w:r>
    </w:p>
    <w:p w14:paraId="534EB979" w14:textId="77777777" w:rsidR="00DE2FD5" w:rsidRDefault="00DE2FD5" w:rsidP="00B84FD9">
      <w:pPr>
        <w:ind w:left="851" w:hanging="851"/>
        <w:rPr>
          <w:rFonts w:ascii="Arial" w:hAnsi="Arial" w:cs="Arial"/>
          <w:sz w:val="28"/>
          <w:szCs w:val="28"/>
        </w:rPr>
      </w:pPr>
    </w:p>
    <w:p w14:paraId="0E2E3273" w14:textId="77777777" w:rsidR="00DE2FD5" w:rsidRPr="00E95898" w:rsidRDefault="00DE2FD5" w:rsidP="00DE2FD5">
      <w:pPr>
        <w:rPr>
          <w:rFonts w:ascii="Arial" w:hAnsi="Arial" w:cs="Arial"/>
          <w:b/>
          <w:bCs/>
          <w:sz w:val="32"/>
        </w:rPr>
      </w:pPr>
      <w:r>
        <w:rPr>
          <w:rFonts w:ascii="Arial" w:hAnsi="Arial" w:cs="Arial"/>
          <w:sz w:val="28"/>
          <w:szCs w:val="28"/>
        </w:rPr>
        <w:t xml:space="preserve">Schedule 1 - </w:t>
      </w:r>
      <w:r w:rsidRPr="00DE2FD5">
        <w:rPr>
          <w:rFonts w:ascii="Arial" w:hAnsi="Arial" w:cs="Arial"/>
          <w:bCs/>
        </w:rPr>
        <w:t>R</w:t>
      </w:r>
      <w:r w:rsidRPr="00DE2FD5">
        <w:rPr>
          <w:rFonts w:ascii="Arial" w:hAnsi="Arial" w:cs="Arial"/>
        </w:rPr>
        <w:t xml:space="preserve">evised General Consent to Enter </w:t>
      </w:r>
      <w:r w:rsidRPr="00DE2FD5">
        <w:rPr>
          <w:rFonts w:ascii="Arial" w:hAnsi="Arial" w:cs="Arial"/>
          <w:bCs/>
        </w:rPr>
        <w:t>Individual Contracts</w:t>
      </w:r>
    </w:p>
    <w:p w14:paraId="1D5210F0" w14:textId="77777777" w:rsidR="00DE2FD5" w:rsidRDefault="00DE2FD5" w:rsidP="00B84FD9">
      <w:pPr>
        <w:ind w:left="851" w:hanging="851"/>
        <w:rPr>
          <w:rFonts w:ascii="Arial" w:hAnsi="Arial" w:cs="Arial"/>
          <w:sz w:val="28"/>
          <w:szCs w:val="28"/>
        </w:rPr>
      </w:pPr>
    </w:p>
    <w:p w14:paraId="706092A3" w14:textId="77777777" w:rsidR="00B84FD9" w:rsidRDefault="00B84FD9" w:rsidP="00EF24D7">
      <w:pPr>
        <w:tabs>
          <w:tab w:val="left" w:pos="-142"/>
          <w:tab w:val="left" w:pos="1080"/>
          <w:tab w:val="left" w:pos="7200"/>
          <w:tab w:val="right" w:leader="dot" w:pos="8789"/>
          <w:tab w:val="right" w:leader="dot" w:pos="9498"/>
        </w:tabs>
        <w:spacing w:line="276" w:lineRule="auto"/>
        <w:ind w:left="-142" w:right="-476" w:firstLine="142"/>
        <w:rPr>
          <w:rFonts w:ascii="Arial" w:hAnsi="Arial" w:cs="Arial"/>
        </w:rPr>
      </w:pPr>
      <w:r>
        <w:rPr>
          <w:rFonts w:ascii="Arial" w:hAnsi="Arial" w:cs="Arial"/>
        </w:rPr>
        <w:br w:type="page"/>
      </w:r>
    </w:p>
    <w:p w14:paraId="43E6740C" w14:textId="77777777" w:rsidR="00AC301A" w:rsidRPr="008A4D08" w:rsidRDefault="00AC301A" w:rsidP="00F80D70">
      <w:pPr>
        <w:numPr>
          <w:ilvl w:val="0"/>
          <w:numId w:val="265"/>
        </w:numPr>
        <w:tabs>
          <w:tab w:val="left" w:pos="-142"/>
          <w:tab w:val="left" w:pos="1080"/>
          <w:tab w:val="left" w:pos="7200"/>
          <w:tab w:val="right" w:leader="dot" w:pos="8789"/>
          <w:tab w:val="right" w:leader="dot" w:pos="9498"/>
        </w:tabs>
        <w:ind w:right="-476"/>
        <w:rPr>
          <w:rFonts w:ascii="Arial" w:hAnsi="Arial" w:cs="Arial"/>
          <w:b/>
        </w:rPr>
      </w:pPr>
      <w:r w:rsidRPr="008A4D08">
        <w:rPr>
          <w:rFonts w:ascii="Arial" w:hAnsi="Arial" w:cs="Arial"/>
          <w:b/>
        </w:rPr>
        <w:t>INTRODUCTION</w:t>
      </w:r>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p>
    <w:p w14:paraId="7AFEBB82" w14:textId="77777777" w:rsidR="00AC301A" w:rsidRPr="008A4D08" w:rsidRDefault="00AC301A" w:rsidP="008A4D08">
      <w:pPr>
        <w:tabs>
          <w:tab w:val="left" w:pos="-1094"/>
          <w:tab w:val="left" w:pos="-720"/>
          <w:tab w:val="left" w:pos="0"/>
          <w:tab w:val="left" w:pos="360"/>
          <w:tab w:val="left" w:pos="1440"/>
        </w:tabs>
        <w:rPr>
          <w:rFonts w:ascii="Arial" w:hAnsi="Arial" w:cs="Arial"/>
          <w:b/>
        </w:rPr>
      </w:pPr>
    </w:p>
    <w:p w14:paraId="196C718D" w14:textId="77777777" w:rsidR="00AC301A" w:rsidRPr="008A4D08" w:rsidRDefault="00AC301A" w:rsidP="00955E87">
      <w:pPr>
        <w:pStyle w:val="Heading1"/>
        <w:numPr>
          <w:ilvl w:val="1"/>
          <w:numId w:val="6"/>
        </w:numPr>
        <w:tabs>
          <w:tab w:val="clear" w:pos="360"/>
          <w:tab w:val="num" w:pos="709"/>
        </w:tabs>
        <w:ind w:left="709" w:hanging="709"/>
        <w:jc w:val="left"/>
        <w:rPr>
          <w:rFonts w:ascii="Arial" w:hAnsi="Arial" w:cs="Arial"/>
        </w:rPr>
      </w:pPr>
      <w:bookmarkStart w:id="24" w:name="_Toc192394496"/>
      <w:bookmarkStart w:id="25" w:name="_Toc192928932"/>
      <w:bookmarkStart w:id="26" w:name="_Toc193786646"/>
      <w:bookmarkStart w:id="27" w:name="_Toc107900257"/>
      <w:bookmarkStart w:id="28" w:name="_Toc107900446"/>
      <w:bookmarkStart w:id="29" w:name="_Toc107900868"/>
      <w:bookmarkStart w:id="30" w:name="_Toc107900955"/>
      <w:bookmarkStart w:id="31" w:name="_Toc240450273"/>
      <w:bookmarkStart w:id="32" w:name="_Toc240797476"/>
      <w:bookmarkStart w:id="33" w:name="_Toc240801901"/>
      <w:bookmarkStart w:id="34" w:name="_Toc237673386"/>
      <w:bookmarkStart w:id="35" w:name="_Toc240884263"/>
      <w:bookmarkStart w:id="36" w:name="_Toc241909228"/>
      <w:bookmarkStart w:id="37" w:name="_Toc242500584"/>
      <w:bookmarkStart w:id="38" w:name="_Toc242585879"/>
      <w:bookmarkStart w:id="39" w:name="_Toc259108872"/>
      <w:bookmarkStart w:id="40" w:name="_Toc259629027"/>
      <w:bookmarkStart w:id="41" w:name="_Toc331768136"/>
      <w:bookmarkStart w:id="42" w:name="_Toc413838341"/>
      <w:r w:rsidRPr="008A4D08">
        <w:rPr>
          <w:rFonts w:ascii="Arial" w:hAnsi="Arial" w:cs="Arial"/>
        </w:rPr>
        <w:t>General</w:t>
      </w:r>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p>
    <w:p w14:paraId="704CE37E" w14:textId="77777777" w:rsidR="00AC301A" w:rsidRPr="008A4D08" w:rsidRDefault="00226BF3" w:rsidP="008A4D08">
      <w:pPr>
        <w:tabs>
          <w:tab w:val="left" w:pos="-1094"/>
          <w:tab w:val="left" w:pos="-720"/>
          <w:tab w:val="left" w:pos="0"/>
        </w:tabs>
        <w:rPr>
          <w:rFonts w:ascii="Arial" w:hAnsi="Arial" w:cs="Arial"/>
        </w:rPr>
      </w:pPr>
      <w:r w:rsidRPr="008A4D08">
        <w:rPr>
          <w:rFonts w:ascii="Arial" w:hAnsi="Arial" w:cs="Arial"/>
        </w:rPr>
        <w:tab/>
      </w:r>
    </w:p>
    <w:p w14:paraId="50C05E98" w14:textId="77777777" w:rsidR="00AC301A" w:rsidRPr="008A4D08" w:rsidRDefault="00C7363A" w:rsidP="00955E87">
      <w:pPr>
        <w:numPr>
          <w:ilvl w:val="2"/>
          <w:numId w:val="5"/>
        </w:numPr>
        <w:tabs>
          <w:tab w:val="left" w:pos="864"/>
        </w:tabs>
        <w:rPr>
          <w:rFonts w:ascii="Arial" w:hAnsi="Arial" w:cs="Arial"/>
        </w:rPr>
      </w:pPr>
      <w:bookmarkStart w:id="43" w:name="_Toc240450274"/>
      <w:bookmarkStart w:id="44" w:name="_Toc240797477"/>
      <w:r w:rsidRPr="008A4D08">
        <w:rPr>
          <w:rFonts w:ascii="Arial" w:hAnsi="Arial" w:cs="Arial"/>
          <w:color w:val="000000"/>
        </w:rPr>
        <w:t xml:space="preserve">These </w:t>
      </w:r>
      <w:r w:rsidR="00711A50" w:rsidRPr="008A4D08">
        <w:rPr>
          <w:rFonts w:ascii="Arial" w:hAnsi="Arial" w:cs="Arial"/>
          <w:color w:val="000000"/>
        </w:rPr>
        <w:t>Model Standing Financial Instructions are issued by Welsh Ministers to Local Health Boards using powers of direction provided in section 12 (3) of the National Health Service (Wales) Act 2006.  Local Health Boards (LHBs) in Wales must agree Standing Financial Instructions (SFIs) for the regulation of their financial proceedings and business. They shall have effect as if incorporated in the Standing Orders (SOs) (incorporated as Schedule 2.1of SOs).</w:t>
      </w:r>
      <w:bookmarkEnd w:id="43"/>
      <w:bookmarkEnd w:id="44"/>
      <w:r w:rsidR="00AC301A" w:rsidRPr="008A4D08">
        <w:rPr>
          <w:rFonts w:ascii="Arial" w:hAnsi="Arial" w:cs="Arial"/>
          <w:color w:val="000000"/>
        </w:rPr>
        <w:t xml:space="preserve"> </w:t>
      </w:r>
    </w:p>
    <w:p w14:paraId="7EF9D6F0" w14:textId="77777777" w:rsidR="00AC301A" w:rsidRPr="008A4D08" w:rsidRDefault="00AC301A" w:rsidP="008A4D08">
      <w:pPr>
        <w:tabs>
          <w:tab w:val="left" w:pos="864"/>
        </w:tabs>
        <w:rPr>
          <w:rFonts w:ascii="Arial" w:hAnsi="Arial" w:cs="Arial"/>
          <w:color w:val="000000"/>
        </w:rPr>
      </w:pPr>
    </w:p>
    <w:p w14:paraId="51B7C0B4" w14:textId="77777777" w:rsidR="00AC301A" w:rsidRPr="008A4D08" w:rsidRDefault="00AC301A" w:rsidP="00955E87">
      <w:pPr>
        <w:numPr>
          <w:ilvl w:val="2"/>
          <w:numId w:val="5"/>
        </w:numPr>
        <w:tabs>
          <w:tab w:val="left" w:pos="864"/>
        </w:tabs>
        <w:rPr>
          <w:rFonts w:ascii="Arial" w:hAnsi="Arial" w:cs="Arial"/>
          <w:color w:val="000000"/>
        </w:rPr>
      </w:pPr>
      <w:bookmarkStart w:id="45" w:name="_Toc240450275"/>
      <w:bookmarkStart w:id="46" w:name="_Toc240797478"/>
      <w:r w:rsidRPr="008A4D08">
        <w:rPr>
          <w:rFonts w:ascii="Arial" w:hAnsi="Arial" w:cs="Arial"/>
          <w:color w:val="000000"/>
        </w:rPr>
        <w:t xml:space="preserve">These SFIs detail the financial responsibilities, policies and procedures adopted by </w:t>
      </w:r>
      <w:r w:rsidR="00EF24D7" w:rsidRPr="008A4D08">
        <w:rPr>
          <w:rFonts w:ascii="Arial" w:hAnsi="Arial" w:cs="Arial"/>
          <w:color w:val="000000"/>
        </w:rPr>
        <w:t>Swansea Bay</w:t>
      </w:r>
      <w:r w:rsidR="009E5F90" w:rsidRPr="008A4D08">
        <w:rPr>
          <w:rFonts w:ascii="Arial" w:hAnsi="Arial" w:cs="Arial"/>
          <w:color w:val="000000"/>
        </w:rPr>
        <w:t xml:space="preserve"> University Local Health Board</w:t>
      </w:r>
      <w:r w:rsidR="00F4336B" w:rsidRPr="008A4D08">
        <w:rPr>
          <w:rFonts w:ascii="Arial" w:hAnsi="Arial" w:cs="Arial"/>
          <w:b/>
          <w:color w:val="000000"/>
        </w:rPr>
        <w:t xml:space="preserve"> </w:t>
      </w:r>
      <w:r w:rsidR="0086658C" w:rsidRPr="008A4D08">
        <w:rPr>
          <w:rFonts w:ascii="Arial" w:hAnsi="Arial" w:cs="Arial"/>
          <w:b/>
          <w:color w:val="000000"/>
        </w:rPr>
        <w:t>(</w:t>
      </w:r>
      <w:r w:rsidRPr="008A4D08">
        <w:rPr>
          <w:rFonts w:ascii="Arial" w:hAnsi="Arial" w:cs="Arial"/>
          <w:color w:val="000000"/>
        </w:rPr>
        <w:t>the LHB</w:t>
      </w:r>
      <w:r w:rsidR="0086658C" w:rsidRPr="008A4D08">
        <w:rPr>
          <w:rFonts w:ascii="Arial" w:hAnsi="Arial" w:cs="Arial"/>
          <w:color w:val="000000"/>
        </w:rPr>
        <w:t>)</w:t>
      </w:r>
      <w:r w:rsidRPr="008A4D08">
        <w:rPr>
          <w:rFonts w:ascii="Arial" w:hAnsi="Arial" w:cs="Arial"/>
          <w:color w:val="000000"/>
        </w:rPr>
        <w:t xml:space="preserve">.  They are designed to ensure that the LHBs financial transactions are carried out in accordance with the law and with </w:t>
      </w:r>
      <w:r w:rsidR="00624058" w:rsidRPr="008A4D08">
        <w:rPr>
          <w:rFonts w:ascii="Arial" w:hAnsi="Arial" w:cs="Arial"/>
          <w:color w:val="000000"/>
        </w:rPr>
        <w:t>Welsh</w:t>
      </w:r>
      <w:r w:rsidRPr="008A4D08">
        <w:rPr>
          <w:rFonts w:ascii="Arial" w:hAnsi="Arial" w:cs="Arial"/>
          <w:color w:val="000000"/>
        </w:rPr>
        <w:t xml:space="preserve"> Government policy in order to achieve probity, accuracy, economy, efficiency</w:t>
      </w:r>
      <w:r w:rsidR="00B47806" w:rsidRPr="008A4D08">
        <w:rPr>
          <w:rFonts w:ascii="Arial" w:hAnsi="Arial" w:cs="Arial"/>
          <w:color w:val="000000"/>
        </w:rPr>
        <w:t xml:space="preserve">, </w:t>
      </w:r>
      <w:r w:rsidRPr="008A4D08">
        <w:rPr>
          <w:rFonts w:ascii="Arial" w:hAnsi="Arial" w:cs="Arial"/>
          <w:color w:val="000000"/>
        </w:rPr>
        <w:t>effectiveness</w:t>
      </w:r>
      <w:r w:rsidR="00B47806" w:rsidRPr="008A4D08">
        <w:rPr>
          <w:rFonts w:ascii="Arial" w:hAnsi="Arial" w:cs="Arial"/>
          <w:color w:val="000000"/>
        </w:rPr>
        <w:t xml:space="preserve"> and sustainability</w:t>
      </w:r>
      <w:r w:rsidRPr="008A4D08">
        <w:rPr>
          <w:rFonts w:ascii="Arial" w:hAnsi="Arial" w:cs="Arial"/>
          <w:color w:val="000000"/>
        </w:rPr>
        <w:t>. They should be used in conjunction with the Schedule of Decisions Reserved to the Board and the Scheme of Delegation adopted by the LHB.</w:t>
      </w:r>
      <w:bookmarkEnd w:id="45"/>
      <w:bookmarkEnd w:id="46"/>
    </w:p>
    <w:p w14:paraId="11689BA0" w14:textId="77777777" w:rsidR="00AC301A" w:rsidRPr="008A4D08" w:rsidRDefault="00AC301A" w:rsidP="008A4D08">
      <w:pPr>
        <w:tabs>
          <w:tab w:val="left" w:pos="864"/>
        </w:tabs>
        <w:rPr>
          <w:rFonts w:ascii="Arial" w:hAnsi="Arial" w:cs="Arial"/>
          <w:color w:val="000000"/>
        </w:rPr>
      </w:pPr>
    </w:p>
    <w:p w14:paraId="7527019E" w14:textId="77777777" w:rsidR="00AC301A" w:rsidRPr="008A4D08" w:rsidRDefault="00AC301A" w:rsidP="00955E87">
      <w:pPr>
        <w:numPr>
          <w:ilvl w:val="2"/>
          <w:numId w:val="5"/>
        </w:numPr>
        <w:tabs>
          <w:tab w:val="left" w:pos="864"/>
        </w:tabs>
        <w:rPr>
          <w:rFonts w:ascii="Arial" w:hAnsi="Arial" w:cs="Arial"/>
          <w:color w:val="000000"/>
        </w:rPr>
      </w:pPr>
      <w:bookmarkStart w:id="47" w:name="_Toc240450276"/>
      <w:bookmarkStart w:id="48" w:name="_Toc240797479"/>
      <w:r w:rsidRPr="008A4D08">
        <w:rPr>
          <w:rFonts w:ascii="Arial" w:hAnsi="Arial" w:cs="Arial"/>
          <w:color w:val="000000"/>
        </w:rPr>
        <w:t>These SFIs identify the financial responsibilities which apply to everyone working for the LHB and its constituent organisations. They do not provide detailed procedural advice and should be read in conjunction with the detailed departmental and financial procedure notes.  All financial procedures must be approved by the Director of Finance and Audit Committee.</w:t>
      </w:r>
      <w:bookmarkEnd w:id="47"/>
      <w:bookmarkEnd w:id="48"/>
    </w:p>
    <w:p w14:paraId="747608F3" w14:textId="77777777" w:rsidR="00AC301A" w:rsidRPr="008A4D08" w:rsidRDefault="00AC301A" w:rsidP="008A4D08">
      <w:pPr>
        <w:tabs>
          <w:tab w:val="left" w:pos="864"/>
        </w:tabs>
        <w:rPr>
          <w:rFonts w:ascii="Arial" w:hAnsi="Arial" w:cs="Arial"/>
          <w:color w:val="000000"/>
        </w:rPr>
      </w:pPr>
    </w:p>
    <w:p w14:paraId="6F424A89" w14:textId="77777777" w:rsidR="00AC301A" w:rsidRPr="008A4D08" w:rsidRDefault="00AC301A" w:rsidP="00955E87">
      <w:pPr>
        <w:numPr>
          <w:ilvl w:val="2"/>
          <w:numId w:val="5"/>
        </w:numPr>
        <w:tabs>
          <w:tab w:val="left" w:pos="864"/>
        </w:tabs>
        <w:rPr>
          <w:rFonts w:ascii="Arial" w:hAnsi="Arial" w:cs="Arial"/>
          <w:color w:val="000000"/>
        </w:rPr>
      </w:pPr>
      <w:bookmarkStart w:id="49" w:name="_Toc240450277"/>
      <w:bookmarkStart w:id="50" w:name="_Toc240797480"/>
      <w:r w:rsidRPr="008A4D08">
        <w:rPr>
          <w:rFonts w:ascii="Arial" w:hAnsi="Arial" w:cs="Arial"/>
          <w:color w:val="000000"/>
        </w:rPr>
        <w:t xml:space="preserve">Should any difficulties arise regarding the interpretation or application of any of the SFIs then the advice of the </w:t>
      </w:r>
      <w:r w:rsidR="001F1F92" w:rsidRPr="008A4D08">
        <w:rPr>
          <w:rFonts w:ascii="Arial" w:hAnsi="Arial" w:cs="Arial"/>
          <w:color w:val="000000"/>
        </w:rPr>
        <w:t>Board Secretary or</w:t>
      </w:r>
      <w:r w:rsidRPr="008A4D08">
        <w:rPr>
          <w:rFonts w:ascii="Arial" w:hAnsi="Arial" w:cs="Arial"/>
          <w:color w:val="000000"/>
        </w:rPr>
        <w:t xml:space="preserve"> Director of Finance must be sought before acting. The user of these SFIs should also be familiar with and comply with the provisions of the LHBs SOs.</w:t>
      </w:r>
      <w:bookmarkEnd w:id="49"/>
      <w:bookmarkEnd w:id="50"/>
    </w:p>
    <w:p w14:paraId="5D325823" w14:textId="77777777" w:rsidR="00597BDB" w:rsidRPr="008A4D08" w:rsidRDefault="00597BDB" w:rsidP="008A4D08">
      <w:pPr>
        <w:tabs>
          <w:tab w:val="left" w:pos="864"/>
        </w:tabs>
        <w:rPr>
          <w:rFonts w:ascii="Arial" w:hAnsi="Arial" w:cs="Arial"/>
          <w:color w:val="000000"/>
        </w:rPr>
      </w:pPr>
    </w:p>
    <w:p w14:paraId="6F6C25FB" w14:textId="77777777" w:rsidR="00AC301A" w:rsidRPr="008A4D08" w:rsidRDefault="00AC301A" w:rsidP="00955E87">
      <w:pPr>
        <w:pStyle w:val="Heading1"/>
        <w:numPr>
          <w:ilvl w:val="1"/>
          <w:numId w:val="6"/>
        </w:numPr>
        <w:tabs>
          <w:tab w:val="clear" w:pos="360"/>
          <w:tab w:val="num" w:pos="709"/>
        </w:tabs>
        <w:ind w:left="709" w:hanging="709"/>
        <w:jc w:val="left"/>
        <w:rPr>
          <w:rFonts w:ascii="Arial" w:hAnsi="Arial" w:cs="Arial"/>
        </w:rPr>
      </w:pPr>
      <w:bookmarkStart w:id="51" w:name="_Toc192394497"/>
      <w:bookmarkStart w:id="52" w:name="_Toc192928933"/>
      <w:bookmarkStart w:id="53" w:name="_Toc193786647"/>
      <w:bookmarkStart w:id="54" w:name="_Toc107900258"/>
      <w:bookmarkStart w:id="55" w:name="_Toc107900447"/>
      <w:bookmarkStart w:id="56" w:name="_Toc107900869"/>
      <w:bookmarkStart w:id="57" w:name="_Toc107900956"/>
      <w:bookmarkStart w:id="58" w:name="_Toc240450278"/>
      <w:bookmarkStart w:id="59" w:name="_Toc240797481"/>
      <w:bookmarkStart w:id="60" w:name="_Toc240801902"/>
      <w:bookmarkStart w:id="61" w:name="_Toc237673387"/>
      <w:bookmarkStart w:id="62" w:name="_Toc240884264"/>
      <w:bookmarkStart w:id="63" w:name="_Toc241909229"/>
      <w:bookmarkStart w:id="64" w:name="_Toc242500585"/>
      <w:bookmarkStart w:id="65" w:name="_Toc242585880"/>
      <w:bookmarkStart w:id="66" w:name="_Toc259108873"/>
      <w:bookmarkStart w:id="67" w:name="_Toc259629028"/>
      <w:bookmarkStart w:id="68" w:name="_Toc331768137"/>
      <w:bookmarkStart w:id="69" w:name="_Toc413838342"/>
      <w:r w:rsidRPr="008A4D08">
        <w:rPr>
          <w:rFonts w:ascii="Arial" w:hAnsi="Arial" w:cs="Arial"/>
        </w:rPr>
        <w:t>Overriding Standing Financial Instructions</w:t>
      </w:r>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p>
    <w:p w14:paraId="22FA0446" w14:textId="77777777" w:rsidR="00AC301A" w:rsidRPr="008A4D08" w:rsidRDefault="00AC301A" w:rsidP="008A4D08">
      <w:pPr>
        <w:rPr>
          <w:rFonts w:ascii="Arial" w:hAnsi="Arial" w:cs="Arial"/>
          <w:b/>
        </w:rPr>
      </w:pPr>
    </w:p>
    <w:p w14:paraId="6C82AF18" w14:textId="77777777" w:rsidR="00AC301A" w:rsidRPr="008A4D08" w:rsidRDefault="002952B0" w:rsidP="00955E87">
      <w:pPr>
        <w:numPr>
          <w:ilvl w:val="2"/>
          <w:numId w:val="38"/>
        </w:numPr>
        <w:tabs>
          <w:tab w:val="left" w:pos="864"/>
        </w:tabs>
        <w:rPr>
          <w:rFonts w:ascii="Arial" w:hAnsi="Arial" w:cs="Arial"/>
        </w:rPr>
      </w:pPr>
      <w:bookmarkStart w:id="70" w:name="_Toc240450279"/>
      <w:bookmarkStart w:id="71" w:name="_Toc240797482"/>
      <w:r w:rsidRPr="008A4D08">
        <w:rPr>
          <w:rFonts w:ascii="Arial" w:hAnsi="Arial" w:cs="Arial"/>
        </w:rPr>
        <w:t>Full details of any non compliance with these S</w:t>
      </w:r>
      <w:r w:rsidR="004C5891" w:rsidRPr="008A4D08">
        <w:rPr>
          <w:rFonts w:ascii="Arial" w:hAnsi="Arial" w:cs="Arial"/>
        </w:rPr>
        <w:t>FIs</w:t>
      </w:r>
      <w:r w:rsidRPr="008A4D08">
        <w:rPr>
          <w:rFonts w:ascii="Arial" w:hAnsi="Arial" w:cs="Arial"/>
        </w:rPr>
        <w:t xml:space="preserve">, including an explanation of the reasons and circumstances must be reported in the first instance to the </w:t>
      </w:r>
      <w:r w:rsidR="004C5891" w:rsidRPr="008A4D08">
        <w:rPr>
          <w:rFonts w:ascii="Arial" w:hAnsi="Arial" w:cs="Arial"/>
        </w:rPr>
        <w:t xml:space="preserve">Director of Finance and the </w:t>
      </w:r>
      <w:r w:rsidRPr="008A4D08">
        <w:rPr>
          <w:rFonts w:ascii="Arial" w:hAnsi="Arial" w:cs="Arial"/>
        </w:rPr>
        <w:t>Board Secretary, who will ask the Audit Committee</w:t>
      </w:r>
      <w:r w:rsidR="00A15400" w:rsidRPr="008A4D08">
        <w:rPr>
          <w:rFonts w:ascii="Arial" w:hAnsi="Arial" w:cs="Arial"/>
        </w:rPr>
        <w:t xml:space="preserve"> </w:t>
      </w:r>
      <w:r w:rsidRPr="008A4D08">
        <w:rPr>
          <w:rFonts w:ascii="Arial" w:hAnsi="Arial" w:cs="Arial"/>
        </w:rPr>
        <w:t xml:space="preserve">to formally consider the matter and make proposals to the Board on any action to be taken.  All Board members and </w:t>
      </w:r>
      <w:r w:rsidR="00C420E4" w:rsidRPr="008A4D08">
        <w:rPr>
          <w:rFonts w:ascii="Arial" w:hAnsi="Arial" w:cs="Arial"/>
        </w:rPr>
        <w:t xml:space="preserve">LHB </w:t>
      </w:r>
      <w:r w:rsidR="00BC6ED7" w:rsidRPr="008A4D08">
        <w:rPr>
          <w:rFonts w:ascii="Arial" w:hAnsi="Arial" w:cs="Arial"/>
        </w:rPr>
        <w:t>officers</w:t>
      </w:r>
      <w:r w:rsidRPr="008A4D08">
        <w:rPr>
          <w:rFonts w:ascii="Arial" w:hAnsi="Arial" w:cs="Arial"/>
        </w:rPr>
        <w:t xml:space="preserve"> have a duty to report any non</w:t>
      </w:r>
      <w:r w:rsidR="00DA0D69" w:rsidRPr="008A4D08">
        <w:rPr>
          <w:rFonts w:ascii="Arial" w:hAnsi="Arial" w:cs="Arial"/>
        </w:rPr>
        <w:t xml:space="preserve"> </w:t>
      </w:r>
      <w:r w:rsidRPr="008A4D08">
        <w:rPr>
          <w:rFonts w:ascii="Arial" w:hAnsi="Arial" w:cs="Arial"/>
        </w:rPr>
        <w:t xml:space="preserve">compliance to the </w:t>
      </w:r>
      <w:r w:rsidR="004C5891" w:rsidRPr="008A4D08">
        <w:rPr>
          <w:rFonts w:ascii="Arial" w:hAnsi="Arial" w:cs="Arial"/>
        </w:rPr>
        <w:t xml:space="preserve">Director of Finance and </w:t>
      </w:r>
      <w:r w:rsidR="00A15400" w:rsidRPr="008A4D08">
        <w:rPr>
          <w:rFonts w:ascii="Arial" w:hAnsi="Arial" w:cs="Arial"/>
        </w:rPr>
        <w:t>Director of Corporate Governance/</w:t>
      </w:r>
      <w:r w:rsidRPr="008A4D08">
        <w:rPr>
          <w:rFonts w:ascii="Arial" w:hAnsi="Arial" w:cs="Arial"/>
        </w:rPr>
        <w:t>Board Secretary as soon as they are aware of any circumstance</w:t>
      </w:r>
      <w:r w:rsidR="00AA36A7" w:rsidRPr="008A4D08">
        <w:rPr>
          <w:rFonts w:ascii="Arial" w:hAnsi="Arial" w:cs="Arial"/>
        </w:rPr>
        <w:t>s</w:t>
      </w:r>
      <w:r w:rsidRPr="008A4D08">
        <w:rPr>
          <w:rFonts w:ascii="Arial" w:hAnsi="Arial" w:cs="Arial"/>
        </w:rPr>
        <w:t xml:space="preserve"> that has not previously been reported.</w:t>
      </w:r>
      <w:bookmarkEnd w:id="70"/>
      <w:bookmarkEnd w:id="71"/>
      <w:r w:rsidRPr="008A4D08">
        <w:rPr>
          <w:rFonts w:ascii="Arial" w:hAnsi="Arial" w:cs="Arial"/>
        </w:rPr>
        <w:t xml:space="preserve">  </w:t>
      </w:r>
    </w:p>
    <w:p w14:paraId="6C84185D" w14:textId="77777777" w:rsidR="00AC301A" w:rsidRPr="008A4D08" w:rsidRDefault="00AC301A" w:rsidP="008A4D08">
      <w:pPr>
        <w:rPr>
          <w:rFonts w:ascii="Arial" w:hAnsi="Arial" w:cs="Arial"/>
        </w:rPr>
      </w:pPr>
    </w:p>
    <w:p w14:paraId="22A79050" w14:textId="77777777" w:rsidR="004C5891" w:rsidRPr="008A4D08" w:rsidRDefault="004C5891" w:rsidP="00955E87">
      <w:pPr>
        <w:numPr>
          <w:ilvl w:val="2"/>
          <w:numId w:val="38"/>
        </w:numPr>
        <w:tabs>
          <w:tab w:val="left" w:pos="864"/>
        </w:tabs>
        <w:rPr>
          <w:rFonts w:ascii="Arial" w:hAnsi="Arial" w:cs="Arial"/>
          <w:b/>
        </w:rPr>
      </w:pPr>
      <w:bookmarkStart w:id="72" w:name="_Toc240450280"/>
      <w:bookmarkStart w:id="73" w:name="_Toc240797483"/>
      <w:r w:rsidRPr="008A4D08">
        <w:rPr>
          <w:rFonts w:ascii="Arial" w:hAnsi="Arial" w:cs="Arial"/>
          <w:b/>
        </w:rPr>
        <w:t>Ultimately, the failure to comply with SFIs and SOs is a disciplinary matter that could result in an individual’s dismissal from employment or removal from the Board.</w:t>
      </w:r>
      <w:bookmarkEnd w:id="72"/>
      <w:bookmarkEnd w:id="73"/>
    </w:p>
    <w:p w14:paraId="11580F87" w14:textId="77777777" w:rsidR="004C5891" w:rsidRPr="008A4D08" w:rsidRDefault="004C5891" w:rsidP="008A4D08">
      <w:pPr>
        <w:tabs>
          <w:tab w:val="left" w:pos="864"/>
        </w:tabs>
        <w:rPr>
          <w:rFonts w:ascii="Arial" w:hAnsi="Arial" w:cs="Arial"/>
          <w:color w:val="000000"/>
        </w:rPr>
      </w:pPr>
    </w:p>
    <w:p w14:paraId="7A5865F0" w14:textId="77777777" w:rsidR="00AC301A" w:rsidRPr="008A4D08" w:rsidRDefault="00AC301A" w:rsidP="00955E87">
      <w:pPr>
        <w:pStyle w:val="Heading1"/>
        <w:numPr>
          <w:ilvl w:val="1"/>
          <w:numId w:val="6"/>
        </w:numPr>
        <w:tabs>
          <w:tab w:val="clear" w:pos="360"/>
          <w:tab w:val="num" w:pos="709"/>
        </w:tabs>
        <w:ind w:left="709" w:hanging="709"/>
        <w:jc w:val="left"/>
        <w:rPr>
          <w:rFonts w:ascii="Arial" w:hAnsi="Arial" w:cs="Arial"/>
          <w:color w:val="000000"/>
        </w:rPr>
      </w:pPr>
      <w:bookmarkStart w:id="74" w:name="_Toc192394498"/>
      <w:bookmarkStart w:id="75" w:name="_Toc192928934"/>
      <w:bookmarkStart w:id="76" w:name="_Toc193786648"/>
      <w:bookmarkStart w:id="77" w:name="_Toc107900259"/>
      <w:bookmarkStart w:id="78" w:name="_Toc107900448"/>
      <w:bookmarkStart w:id="79" w:name="_Toc107900870"/>
      <w:bookmarkStart w:id="80" w:name="_Toc107900957"/>
      <w:bookmarkStart w:id="81" w:name="_Toc240450281"/>
      <w:bookmarkStart w:id="82" w:name="_Toc240797484"/>
      <w:bookmarkStart w:id="83" w:name="_Toc240801903"/>
      <w:bookmarkStart w:id="84" w:name="_Toc237673388"/>
      <w:bookmarkStart w:id="85" w:name="_Toc240884265"/>
      <w:bookmarkStart w:id="86" w:name="_Toc241909230"/>
      <w:bookmarkStart w:id="87" w:name="_Toc242500586"/>
      <w:bookmarkStart w:id="88" w:name="_Toc242585881"/>
      <w:bookmarkStart w:id="89" w:name="_Toc259108874"/>
      <w:bookmarkStart w:id="90" w:name="_Toc259629029"/>
      <w:bookmarkStart w:id="91" w:name="_Toc331768138"/>
      <w:bookmarkStart w:id="92" w:name="_Toc413838343"/>
      <w:r w:rsidRPr="008A4D08">
        <w:rPr>
          <w:rFonts w:ascii="Arial" w:hAnsi="Arial" w:cs="Arial"/>
          <w:color w:val="000000"/>
        </w:rPr>
        <w:t xml:space="preserve">Financial </w:t>
      </w:r>
      <w:r w:rsidR="0094012A" w:rsidRPr="008A4D08">
        <w:rPr>
          <w:rFonts w:ascii="Arial" w:hAnsi="Arial" w:cs="Arial"/>
          <w:color w:val="000000"/>
        </w:rPr>
        <w:t>provisions</w:t>
      </w:r>
      <w:r w:rsidRPr="008A4D08">
        <w:rPr>
          <w:rFonts w:ascii="Arial" w:hAnsi="Arial" w:cs="Arial"/>
          <w:color w:val="000000"/>
        </w:rPr>
        <w:t xml:space="preserve"> and </w:t>
      </w:r>
      <w:r w:rsidR="001F1F92" w:rsidRPr="008A4D08">
        <w:rPr>
          <w:rFonts w:ascii="Arial" w:hAnsi="Arial" w:cs="Arial"/>
          <w:color w:val="000000"/>
        </w:rPr>
        <w:t>obligations</w:t>
      </w:r>
      <w:r w:rsidRPr="008A4D08">
        <w:rPr>
          <w:rFonts w:ascii="Arial" w:hAnsi="Arial" w:cs="Arial"/>
          <w:color w:val="000000"/>
        </w:rPr>
        <w:t xml:space="preserve"> of </w:t>
      </w:r>
      <w:bookmarkEnd w:id="84"/>
      <w:bookmarkEnd w:id="85"/>
      <w:bookmarkEnd w:id="86"/>
      <w:bookmarkEnd w:id="87"/>
      <w:r w:rsidRPr="008A4D08">
        <w:rPr>
          <w:rFonts w:ascii="Arial" w:hAnsi="Arial" w:cs="Arial"/>
          <w:color w:val="000000"/>
        </w:rPr>
        <w:t>LHBs</w:t>
      </w:r>
      <w:bookmarkEnd w:id="74"/>
      <w:bookmarkEnd w:id="75"/>
      <w:bookmarkEnd w:id="76"/>
      <w:bookmarkEnd w:id="77"/>
      <w:bookmarkEnd w:id="78"/>
      <w:bookmarkEnd w:id="79"/>
      <w:bookmarkEnd w:id="80"/>
      <w:bookmarkEnd w:id="81"/>
      <w:bookmarkEnd w:id="82"/>
      <w:bookmarkEnd w:id="83"/>
      <w:bookmarkEnd w:id="88"/>
      <w:bookmarkEnd w:id="89"/>
      <w:bookmarkEnd w:id="90"/>
      <w:bookmarkEnd w:id="91"/>
      <w:bookmarkEnd w:id="92"/>
    </w:p>
    <w:p w14:paraId="2C4B955C" w14:textId="77777777" w:rsidR="00AC301A" w:rsidRPr="008A4D08" w:rsidRDefault="00AC301A" w:rsidP="008A4D08">
      <w:pPr>
        <w:tabs>
          <w:tab w:val="left" w:pos="864"/>
        </w:tabs>
        <w:rPr>
          <w:rFonts w:ascii="Arial" w:hAnsi="Arial" w:cs="Arial"/>
          <w:color w:val="000000"/>
        </w:rPr>
      </w:pPr>
    </w:p>
    <w:p w14:paraId="6AADB6EC" w14:textId="77777777" w:rsidR="00AC301A" w:rsidRPr="008A4D08" w:rsidRDefault="0004425A" w:rsidP="00955E87">
      <w:pPr>
        <w:numPr>
          <w:ilvl w:val="2"/>
          <w:numId w:val="39"/>
        </w:numPr>
        <w:tabs>
          <w:tab w:val="left" w:pos="864"/>
        </w:tabs>
        <w:rPr>
          <w:rFonts w:ascii="Arial" w:hAnsi="Arial" w:cs="Arial"/>
          <w:color w:val="000000"/>
        </w:rPr>
      </w:pPr>
      <w:bookmarkStart w:id="93" w:name="_Toc240450282"/>
      <w:bookmarkStart w:id="94" w:name="_Toc240797485"/>
      <w:r w:rsidRPr="008A4D08">
        <w:rPr>
          <w:rFonts w:ascii="Arial" w:hAnsi="Arial" w:cs="Arial"/>
          <w:color w:val="000000"/>
        </w:rPr>
        <w:t>T</w:t>
      </w:r>
      <w:r w:rsidR="00AC301A" w:rsidRPr="008A4D08">
        <w:rPr>
          <w:rFonts w:ascii="Arial" w:hAnsi="Arial" w:cs="Arial"/>
          <w:color w:val="000000"/>
        </w:rPr>
        <w:t xml:space="preserve">he financial </w:t>
      </w:r>
      <w:r w:rsidR="0094012A" w:rsidRPr="008A4D08">
        <w:rPr>
          <w:rFonts w:ascii="Arial" w:hAnsi="Arial" w:cs="Arial"/>
          <w:color w:val="000000"/>
        </w:rPr>
        <w:t>provisions</w:t>
      </w:r>
      <w:r w:rsidR="00AC301A" w:rsidRPr="008A4D08">
        <w:rPr>
          <w:rFonts w:ascii="Arial" w:hAnsi="Arial" w:cs="Arial"/>
          <w:color w:val="000000"/>
        </w:rPr>
        <w:t xml:space="preserve"> and </w:t>
      </w:r>
      <w:r w:rsidR="001F1F92" w:rsidRPr="008A4D08">
        <w:rPr>
          <w:rFonts w:ascii="Arial" w:hAnsi="Arial" w:cs="Arial"/>
          <w:color w:val="000000"/>
        </w:rPr>
        <w:t>obligations</w:t>
      </w:r>
      <w:r w:rsidR="00AC301A" w:rsidRPr="008A4D08">
        <w:rPr>
          <w:rFonts w:ascii="Arial" w:hAnsi="Arial" w:cs="Arial"/>
          <w:color w:val="000000"/>
        </w:rPr>
        <w:t xml:space="preserve"> for LHBs are set out under </w:t>
      </w:r>
      <w:r w:rsidR="001F1F92" w:rsidRPr="008A4D08">
        <w:rPr>
          <w:rFonts w:ascii="Arial" w:hAnsi="Arial" w:cs="Arial"/>
          <w:color w:val="000000"/>
        </w:rPr>
        <w:t>S</w:t>
      </w:r>
      <w:r w:rsidR="00C420E4" w:rsidRPr="008A4D08">
        <w:rPr>
          <w:rFonts w:ascii="Arial" w:hAnsi="Arial" w:cs="Arial"/>
          <w:color w:val="000000"/>
        </w:rPr>
        <w:t>ections 175, 176 and 177</w:t>
      </w:r>
      <w:r w:rsidR="00AC301A" w:rsidRPr="008A4D08">
        <w:rPr>
          <w:rFonts w:ascii="Arial" w:hAnsi="Arial" w:cs="Arial"/>
          <w:color w:val="000000"/>
        </w:rPr>
        <w:t xml:space="preserve"> of the NHS (Wales) Act 2006</w:t>
      </w:r>
      <w:r w:rsidR="00C420E4" w:rsidRPr="008A4D08">
        <w:rPr>
          <w:rFonts w:ascii="Arial" w:hAnsi="Arial" w:cs="Arial"/>
          <w:color w:val="000000"/>
        </w:rPr>
        <w:t xml:space="preserve"> (C.42)</w:t>
      </w:r>
      <w:r w:rsidR="00AC301A" w:rsidRPr="008A4D08">
        <w:rPr>
          <w:rFonts w:ascii="Arial" w:hAnsi="Arial" w:cs="Arial"/>
          <w:color w:val="000000"/>
        </w:rPr>
        <w:t xml:space="preserve">. The Board as a whole and the Chief Executive in particular, in </w:t>
      </w:r>
      <w:r w:rsidR="00413CBA" w:rsidRPr="008A4D08">
        <w:rPr>
          <w:rFonts w:ascii="Arial" w:hAnsi="Arial" w:cs="Arial"/>
          <w:color w:val="000000"/>
        </w:rPr>
        <w:t>t</w:t>
      </w:r>
      <w:r w:rsidR="00AC301A" w:rsidRPr="008A4D08">
        <w:rPr>
          <w:rFonts w:ascii="Arial" w:hAnsi="Arial" w:cs="Arial"/>
          <w:color w:val="000000"/>
        </w:rPr>
        <w:t>h</w:t>
      </w:r>
      <w:r w:rsidR="00413CBA" w:rsidRPr="008A4D08">
        <w:rPr>
          <w:rFonts w:ascii="Arial" w:hAnsi="Arial" w:cs="Arial"/>
          <w:color w:val="000000"/>
        </w:rPr>
        <w:t>eir</w:t>
      </w:r>
      <w:r w:rsidR="00AC301A" w:rsidRPr="008A4D08">
        <w:rPr>
          <w:rFonts w:ascii="Arial" w:hAnsi="Arial" w:cs="Arial"/>
          <w:color w:val="000000"/>
        </w:rPr>
        <w:t xml:space="preserve"> role as the Accountable Officer for the organisation, must ensure the LHB meets its statutory obligation to perform its </w:t>
      </w:r>
      <w:r w:rsidR="00AC301A" w:rsidRPr="008A4D08">
        <w:rPr>
          <w:rFonts w:ascii="Arial" w:hAnsi="Arial" w:cs="Arial"/>
          <w:color w:val="000000"/>
        </w:rPr>
        <w:lastRenderedPageBreak/>
        <w:t>functions within the available financial resources.</w:t>
      </w:r>
      <w:bookmarkEnd w:id="93"/>
      <w:bookmarkEnd w:id="94"/>
    </w:p>
    <w:p w14:paraId="254F6709" w14:textId="77777777" w:rsidR="00D140DF" w:rsidRPr="008A4D08" w:rsidRDefault="00D140DF" w:rsidP="008A4D08">
      <w:pPr>
        <w:tabs>
          <w:tab w:val="left" w:pos="709"/>
        </w:tabs>
        <w:ind w:left="709" w:hanging="709"/>
        <w:rPr>
          <w:rFonts w:ascii="Arial" w:hAnsi="Arial" w:cs="Arial"/>
          <w:b/>
          <w:color w:val="000000"/>
        </w:rPr>
      </w:pPr>
    </w:p>
    <w:p w14:paraId="72307BF0" w14:textId="77777777" w:rsidR="00B517B0" w:rsidRPr="008A4D08" w:rsidRDefault="00C51FA1" w:rsidP="008A4D08">
      <w:pPr>
        <w:tabs>
          <w:tab w:val="left" w:pos="709"/>
        </w:tabs>
        <w:ind w:left="709" w:hanging="709"/>
        <w:rPr>
          <w:rFonts w:ascii="Arial" w:hAnsi="Arial" w:cs="Arial"/>
          <w:b/>
          <w:color w:val="000000"/>
        </w:rPr>
      </w:pPr>
      <w:r w:rsidRPr="008A4D08">
        <w:rPr>
          <w:rFonts w:ascii="Arial" w:hAnsi="Arial" w:cs="Arial"/>
          <w:b/>
          <w:color w:val="000000"/>
        </w:rPr>
        <w:br w:type="page"/>
      </w:r>
    </w:p>
    <w:p w14:paraId="490FA4D1" w14:textId="77777777" w:rsidR="00AC301A" w:rsidRPr="008A4D08" w:rsidRDefault="00AC301A" w:rsidP="00F80D70">
      <w:pPr>
        <w:pStyle w:val="Heading1"/>
        <w:numPr>
          <w:ilvl w:val="0"/>
          <w:numId w:val="264"/>
        </w:numPr>
        <w:jc w:val="left"/>
        <w:rPr>
          <w:rFonts w:ascii="Arial" w:hAnsi="Arial" w:cs="Arial"/>
          <w:color w:val="000000"/>
        </w:rPr>
      </w:pPr>
      <w:bookmarkStart w:id="95" w:name="_Toc192394499"/>
      <w:bookmarkStart w:id="96" w:name="_Toc192928935"/>
      <w:bookmarkStart w:id="97" w:name="_Toc193786649"/>
      <w:bookmarkStart w:id="98" w:name="_Toc107900260"/>
      <w:bookmarkStart w:id="99" w:name="_Toc107900449"/>
      <w:bookmarkStart w:id="100" w:name="_Toc107900871"/>
      <w:bookmarkStart w:id="101" w:name="_Toc107900958"/>
      <w:bookmarkStart w:id="102" w:name="_Toc240450283"/>
      <w:bookmarkStart w:id="103" w:name="_Toc240797486"/>
      <w:bookmarkStart w:id="104" w:name="_Toc240801904"/>
      <w:bookmarkStart w:id="105" w:name="_Toc237673389"/>
      <w:bookmarkStart w:id="106" w:name="_Toc240884266"/>
      <w:bookmarkStart w:id="107" w:name="_Toc241909231"/>
      <w:bookmarkStart w:id="108" w:name="_Toc242500587"/>
      <w:bookmarkStart w:id="109" w:name="_Toc242585882"/>
      <w:bookmarkStart w:id="110" w:name="_Toc259108875"/>
      <w:bookmarkStart w:id="111" w:name="_Toc259629030"/>
      <w:bookmarkStart w:id="112" w:name="_Toc331768139"/>
      <w:bookmarkStart w:id="113" w:name="_Toc413838344"/>
      <w:r w:rsidRPr="008A4D08">
        <w:rPr>
          <w:rFonts w:ascii="Arial" w:hAnsi="Arial" w:cs="Arial"/>
          <w:color w:val="000000"/>
        </w:rPr>
        <w:t>RESPONSIBILITIES AND DELEGATION</w:t>
      </w:r>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p>
    <w:p w14:paraId="7832BEDD" w14:textId="77777777" w:rsidR="00AC301A" w:rsidRPr="008A4D08" w:rsidRDefault="00AC301A" w:rsidP="008A4D08">
      <w:pPr>
        <w:tabs>
          <w:tab w:val="left" w:pos="864"/>
        </w:tabs>
        <w:rPr>
          <w:rFonts w:ascii="Arial" w:hAnsi="Arial" w:cs="Arial"/>
          <w:color w:val="000000"/>
        </w:rPr>
      </w:pPr>
    </w:p>
    <w:p w14:paraId="4DD1156D" w14:textId="77777777" w:rsidR="00AC301A" w:rsidRPr="008A4D08" w:rsidRDefault="00AC301A" w:rsidP="00955E87">
      <w:pPr>
        <w:pStyle w:val="Heading1"/>
        <w:numPr>
          <w:ilvl w:val="1"/>
          <w:numId w:val="7"/>
        </w:numPr>
        <w:tabs>
          <w:tab w:val="clear" w:pos="360"/>
          <w:tab w:val="num" w:pos="709"/>
        </w:tabs>
        <w:ind w:left="709" w:hanging="709"/>
        <w:jc w:val="left"/>
        <w:rPr>
          <w:rFonts w:ascii="Arial" w:hAnsi="Arial" w:cs="Arial"/>
          <w:color w:val="000000"/>
        </w:rPr>
      </w:pPr>
      <w:bookmarkStart w:id="114" w:name="_Toc192394500"/>
      <w:bookmarkStart w:id="115" w:name="_Toc192928936"/>
      <w:bookmarkStart w:id="116" w:name="_Toc193786650"/>
      <w:bookmarkStart w:id="117" w:name="_Toc107900261"/>
      <w:bookmarkStart w:id="118" w:name="_Toc107900450"/>
      <w:bookmarkStart w:id="119" w:name="_Toc107900872"/>
      <w:bookmarkStart w:id="120" w:name="_Toc107900959"/>
      <w:bookmarkStart w:id="121" w:name="_Toc240450284"/>
      <w:bookmarkStart w:id="122" w:name="_Toc240797487"/>
      <w:bookmarkStart w:id="123" w:name="_Toc240801905"/>
      <w:bookmarkStart w:id="124" w:name="_Toc237673390"/>
      <w:bookmarkStart w:id="125" w:name="_Toc240884267"/>
      <w:bookmarkStart w:id="126" w:name="_Toc241909232"/>
      <w:bookmarkStart w:id="127" w:name="_Toc242500588"/>
      <w:bookmarkStart w:id="128" w:name="_Toc242585883"/>
      <w:bookmarkStart w:id="129" w:name="_Toc259108876"/>
      <w:bookmarkStart w:id="130" w:name="_Toc259629031"/>
      <w:bookmarkStart w:id="131" w:name="_Toc331768140"/>
      <w:bookmarkStart w:id="132" w:name="_Toc413838345"/>
      <w:r w:rsidRPr="008A4D08">
        <w:rPr>
          <w:rFonts w:ascii="Arial" w:hAnsi="Arial" w:cs="Arial"/>
          <w:color w:val="000000"/>
        </w:rPr>
        <w:t>The Board</w:t>
      </w:r>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p>
    <w:p w14:paraId="692FDB39" w14:textId="77777777" w:rsidR="00AC301A" w:rsidRPr="008A4D08" w:rsidRDefault="00AC301A" w:rsidP="008A4D08">
      <w:pPr>
        <w:tabs>
          <w:tab w:val="left" w:pos="864"/>
        </w:tabs>
        <w:ind w:left="993" w:hanging="993"/>
        <w:rPr>
          <w:rFonts w:ascii="Arial" w:hAnsi="Arial" w:cs="Arial"/>
          <w:color w:val="000000"/>
        </w:rPr>
      </w:pPr>
    </w:p>
    <w:p w14:paraId="6BFA17BC" w14:textId="77777777" w:rsidR="00711A50" w:rsidRPr="008A4D08" w:rsidRDefault="00711A50" w:rsidP="00955E87">
      <w:pPr>
        <w:numPr>
          <w:ilvl w:val="2"/>
          <w:numId w:val="40"/>
        </w:numPr>
        <w:tabs>
          <w:tab w:val="clear" w:pos="720"/>
          <w:tab w:val="num" w:pos="-108"/>
          <w:tab w:val="left" w:pos="864"/>
        </w:tabs>
        <w:rPr>
          <w:rFonts w:ascii="Arial" w:hAnsi="Arial" w:cs="Arial"/>
          <w:color w:val="000000"/>
        </w:rPr>
      </w:pPr>
      <w:bookmarkStart w:id="133" w:name="_Toc240450285"/>
      <w:bookmarkStart w:id="134" w:name="_Toc240797488"/>
      <w:r w:rsidRPr="008A4D08">
        <w:rPr>
          <w:rFonts w:ascii="Arial" w:hAnsi="Arial" w:cs="Arial"/>
          <w:color w:val="000000"/>
        </w:rPr>
        <w:t>The Board exercises financial supervision and control by:</w:t>
      </w:r>
      <w:bookmarkEnd w:id="133"/>
      <w:bookmarkEnd w:id="134"/>
    </w:p>
    <w:p w14:paraId="746D7510" w14:textId="77777777" w:rsidR="00711A50" w:rsidRPr="008A4D08" w:rsidRDefault="00711A50" w:rsidP="008A4D08">
      <w:pPr>
        <w:tabs>
          <w:tab w:val="left" w:pos="864"/>
        </w:tabs>
        <w:rPr>
          <w:rFonts w:ascii="Arial" w:hAnsi="Arial" w:cs="Arial"/>
          <w:color w:val="000000"/>
        </w:rPr>
      </w:pPr>
    </w:p>
    <w:p w14:paraId="2630EB10" w14:textId="77777777" w:rsidR="00711A50" w:rsidRPr="008A4D08" w:rsidRDefault="00711A50" w:rsidP="00955E87">
      <w:pPr>
        <w:numPr>
          <w:ilvl w:val="0"/>
          <w:numId w:val="50"/>
        </w:numPr>
        <w:tabs>
          <w:tab w:val="clear" w:pos="1134"/>
          <w:tab w:val="num" w:pos="-108"/>
          <w:tab w:val="left" w:pos="1701"/>
        </w:tabs>
        <w:ind w:left="1287" w:hanging="567"/>
        <w:rPr>
          <w:rFonts w:ascii="Arial" w:hAnsi="Arial" w:cs="Arial"/>
          <w:color w:val="000000"/>
        </w:rPr>
      </w:pPr>
      <w:r w:rsidRPr="008A4D08">
        <w:rPr>
          <w:rFonts w:ascii="Arial" w:hAnsi="Arial" w:cs="Arial"/>
          <w:color w:val="000000"/>
        </w:rPr>
        <w:t xml:space="preserve">Formulating </w:t>
      </w:r>
      <w:bookmarkStart w:id="135" w:name="_Hlk39143515"/>
      <w:r w:rsidRPr="008A4D08">
        <w:rPr>
          <w:rFonts w:ascii="Arial" w:hAnsi="Arial" w:cs="Arial"/>
          <w:color w:val="000000"/>
        </w:rPr>
        <w:t xml:space="preserve">and approving </w:t>
      </w:r>
      <w:bookmarkEnd w:id="135"/>
      <w:r w:rsidRPr="008A4D08">
        <w:rPr>
          <w:rFonts w:ascii="Arial" w:hAnsi="Arial" w:cs="Arial"/>
          <w:color w:val="000000"/>
        </w:rPr>
        <w:t xml:space="preserve">the Medium Term Financial Plan </w:t>
      </w:r>
      <w:bookmarkStart w:id="136" w:name="_Hlk39143565"/>
      <w:r w:rsidRPr="008A4D08">
        <w:rPr>
          <w:rFonts w:ascii="Arial" w:hAnsi="Arial" w:cs="Arial"/>
          <w:color w:val="000000"/>
        </w:rPr>
        <w:t xml:space="preserve">(MTFP) </w:t>
      </w:r>
      <w:bookmarkEnd w:id="136"/>
      <w:r w:rsidRPr="008A4D08">
        <w:rPr>
          <w:rFonts w:ascii="Arial" w:hAnsi="Arial" w:cs="Arial"/>
          <w:color w:val="000000"/>
        </w:rPr>
        <w:t xml:space="preserve">as part of </w:t>
      </w:r>
      <w:bookmarkStart w:id="137" w:name="_Hlk39143530"/>
      <w:r w:rsidRPr="008A4D08">
        <w:rPr>
          <w:rFonts w:ascii="Arial" w:hAnsi="Arial" w:cs="Arial"/>
          <w:color w:val="000000"/>
        </w:rPr>
        <w:t xml:space="preserve">developing and approving </w:t>
      </w:r>
      <w:bookmarkEnd w:id="137"/>
      <w:r w:rsidRPr="008A4D08">
        <w:rPr>
          <w:rFonts w:ascii="Arial" w:hAnsi="Arial" w:cs="Arial"/>
          <w:color w:val="000000"/>
        </w:rPr>
        <w:t>the Integrated Medium Term Plan (IMTP);</w:t>
      </w:r>
    </w:p>
    <w:p w14:paraId="3DB68F37" w14:textId="77777777" w:rsidR="00711A50" w:rsidRPr="008A4D08" w:rsidRDefault="00711A50" w:rsidP="008A4D08">
      <w:pPr>
        <w:tabs>
          <w:tab w:val="left" w:pos="0"/>
        </w:tabs>
        <w:rPr>
          <w:rFonts w:ascii="Arial" w:hAnsi="Arial" w:cs="Arial"/>
          <w:color w:val="000000"/>
        </w:rPr>
      </w:pPr>
    </w:p>
    <w:p w14:paraId="1FA118FC" w14:textId="77777777" w:rsidR="00711A50" w:rsidRPr="008A4D08" w:rsidRDefault="00711A50" w:rsidP="00955E87">
      <w:pPr>
        <w:numPr>
          <w:ilvl w:val="0"/>
          <w:numId w:val="50"/>
        </w:numPr>
        <w:tabs>
          <w:tab w:val="clear" w:pos="1134"/>
          <w:tab w:val="num" w:pos="-108"/>
          <w:tab w:val="left" w:pos="1701"/>
        </w:tabs>
        <w:ind w:left="1287" w:hanging="567"/>
        <w:rPr>
          <w:rFonts w:ascii="Arial" w:hAnsi="Arial" w:cs="Arial"/>
        </w:rPr>
      </w:pPr>
      <w:r w:rsidRPr="008A4D08">
        <w:rPr>
          <w:rFonts w:ascii="Arial" w:hAnsi="Arial" w:cs="Arial"/>
        </w:rPr>
        <w:t xml:space="preserve">Requiring the submission and approval of </w:t>
      </w:r>
      <w:bookmarkStart w:id="138" w:name="_Hlk39143588"/>
      <w:r w:rsidRPr="008A4D08">
        <w:rPr>
          <w:rFonts w:ascii="Arial" w:hAnsi="Arial" w:cs="Arial"/>
        </w:rPr>
        <w:t xml:space="preserve">balanced </w:t>
      </w:r>
      <w:bookmarkEnd w:id="138"/>
      <w:r w:rsidRPr="008A4D08">
        <w:rPr>
          <w:rFonts w:ascii="Arial" w:hAnsi="Arial" w:cs="Arial"/>
        </w:rPr>
        <w:t>budgets within approved allocations/overall funding</w:t>
      </w:r>
    </w:p>
    <w:p w14:paraId="02483386" w14:textId="77777777" w:rsidR="00711A50" w:rsidRPr="008A4D08" w:rsidRDefault="00711A50" w:rsidP="008A4D08">
      <w:pPr>
        <w:tabs>
          <w:tab w:val="left" w:pos="0"/>
        </w:tabs>
        <w:rPr>
          <w:rFonts w:ascii="Arial" w:hAnsi="Arial" w:cs="Arial"/>
        </w:rPr>
      </w:pPr>
    </w:p>
    <w:p w14:paraId="26ED4318" w14:textId="77777777" w:rsidR="00711A50" w:rsidRPr="008A4D08" w:rsidRDefault="00711A50" w:rsidP="00955E87">
      <w:pPr>
        <w:numPr>
          <w:ilvl w:val="0"/>
          <w:numId w:val="50"/>
        </w:numPr>
        <w:tabs>
          <w:tab w:val="clear" w:pos="1134"/>
          <w:tab w:val="num" w:pos="-108"/>
          <w:tab w:val="left" w:pos="1701"/>
        </w:tabs>
        <w:ind w:left="1287" w:hanging="567"/>
        <w:rPr>
          <w:rFonts w:ascii="Arial" w:hAnsi="Arial" w:cs="Arial"/>
        </w:rPr>
      </w:pPr>
      <w:r w:rsidRPr="008A4D08">
        <w:rPr>
          <w:rFonts w:ascii="Arial" w:hAnsi="Arial" w:cs="Arial"/>
        </w:rPr>
        <w:t xml:space="preserve">Defining and approving essential features in respect of important </w:t>
      </w:r>
      <w:bookmarkStart w:id="139" w:name="_Hlk39143606"/>
      <w:r w:rsidRPr="008A4D08">
        <w:rPr>
          <w:rFonts w:ascii="Arial" w:hAnsi="Arial" w:cs="Arial"/>
        </w:rPr>
        <w:t xml:space="preserve">financial </w:t>
      </w:r>
      <w:bookmarkEnd w:id="139"/>
      <w:r w:rsidRPr="008A4D08">
        <w:rPr>
          <w:rFonts w:ascii="Arial" w:hAnsi="Arial" w:cs="Arial"/>
        </w:rPr>
        <w:t xml:space="preserve">policies, </w:t>
      </w:r>
      <w:bookmarkStart w:id="140" w:name="_Hlk39143621"/>
      <w:r w:rsidRPr="008A4D08">
        <w:rPr>
          <w:rFonts w:ascii="Arial" w:hAnsi="Arial" w:cs="Arial"/>
        </w:rPr>
        <w:t>systems</w:t>
      </w:r>
      <w:bookmarkEnd w:id="140"/>
      <w:r w:rsidRPr="008A4D08">
        <w:rPr>
          <w:rFonts w:ascii="Arial" w:hAnsi="Arial" w:cs="Arial"/>
        </w:rPr>
        <w:t xml:space="preserve"> and financial </w:t>
      </w:r>
      <w:bookmarkStart w:id="141" w:name="_Hlk39143646"/>
      <w:r w:rsidRPr="008A4D08">
        <w:rPr>
          <w:rFonts w:ascii="Arial" w:hAnsi="Arial" w:cs="Arial"/>
        </w:rPr>
        <w:t>controls</w:t>
      </w:r>
      <w:bookmarkEnd w:id="141"/>
      <w:r w:rsidRPr="008A4D08">
        <w:rPr>
          <w:rFonts w:ascii="Arial" w:hAnsi="Arial" w:cs="Arial"/>
        </w:rPr>
        <w:t xml:space="preserve"> (including the need to obtain value for money and sustainability); and</w:t>
      </w:r>
    </w:p>
    <w:p w14:paraId="7733B806" w14:textId="77777777" w:rsidR="00711A50" w:rsidRPr="008A4D08" w:rsidRDefault="00711A50" w:rsidP="008A4D08">
      <w:pPr>
        <w:tabs>
          <w:tab w:val="left" w:pos="0"/>
        </w:tabs>
        <w:rPr>
          <w:rFonts w:ascii="Arial" w:hAnsi="Arial" w:cs="Arial"/>
        </w:rPr>
      </w:pPr>
    </w:p>
    <w:p w14:paraId="1627B9E4" w14:textId="77777777" w:rsidR="00711A50" w:rsidRPr="008A4D08" w:rsidRDefault="00711A50" w:rsidP="00955E87">
      <w:pPr>
        <w:numPr>
          <w:ilvl w:val="0"/>
          <w:numId w:val="50"/>
        </w:numPr>
        <w:tabs>
          <w:tab w:val="clear" w:pos="1134"/>
          <w:tab w:val="num" w:pos="-108"/>
          <w:tab w:val="left" w:pos="1701"/>
        </w:tabs>
        <w:ind w:left="1287" w:hanging="567"/>
        <w:rPr>
          <w:rFonts w:ascii="Arial" w:hAnsi="Arial" w:cs="Arial"/>
        </w:rPr>
      </w:pPr>
      <w:r w:rsidRPr="008A4D08">
        <w:rPr>
          <w:rFonts w:ascii="Arial" w:hAnsi="Arial" w:cs="Arial"/>
        </w:rPr>
        <w:t xml:space="preserve">Defining specific responsibilities placed on Board members and LHB officers, and LHB committees </w:t>
      </w:r>
      <w:bookmarkStart w:id="142" w:name="_Hlk39144431"/>
      <w:r w:rsidRPr="008A4D08">
        <w:rPr>
          <w:rFonts w:ascii="Arial" w:hAnsi="Arial" w:cs="Arial"/>
        </w:rPr>
        <w:t xml:space="preserve">and Advisory Groups </w:t>
      </w:r>
      <w:bookmarkEnd w:id="142"/>
      <w:r w:rsidRPr="008A4D08">
        <w:rPr>
          <w:rFonts w:ascii="Arial" w:hAnsi="Arial" w:cs="Arial"/>
        </w:rPr>
        <w:t>as indicated in the ‘Scheme of delegation’ document.</w:t>
      </w:r>
    </w:p>
    <w:p w14:paraId="0D130F1C" w14:textId="77777777" w:rsidR="00AC301A" w:rsidRPr="008A4D08" w:rsidRDefault="00AC301A" w:rsidP="008A4D08">
      <w:pPr>
        <w:tabs>
          <w:tab w:val="left" w:pos="864"/>
        </w:tabs>
        <w:rPr>
          <w:rFonts w:ascii="Arial" w:hAnsi="Arial" w:cs="Arial"/>
          <w:color w:val="000000"/>
        </w:rPr>
      </w:pPr>
    </w:p>
    <w:p w14:paraId="2F377040" w14:textId="77777777" w:rsidR="00DD06D1" w:rsidRPr="008A4D08" w:rsidRDefault="00AC301A" w:rsidP="00955E87">
      <w:pPr>
        <w:numPr>
          <w:ilvl w:val="2"/>
          <w:numId w:val="40"/>
        </w:numPr>
        <w:tabs>
          <w:tab w:val="left" w:pos="864"/>
        </w:tabs>
        <w:rPr>
          <w:rFonts w:ascii="Arial" w:hAnsi="Arial" w:cs="Arial"/>
          <w:color w:val="000000"/>
        </w:rPr>
      </w:pPr>
      <w:bookmarkStart w:id="143" w:name="_Toc240450286"/>
      <w:bookmarkStart w:id="144" w:name="_Toc240797489"/>
      <w:r w:rsidRPr="008A4D08">
        <w:rPr>
          <w:rFonts w:ascii="Arial" w:hAnsi="Arial" w:cs="Arial"/>
          <w:color w:val="000000"/>
        </w:rPr>
        <w:t xml:space="preserve">The Board has resolved that certain powers and decisions may only be exercised by the Board in formal session.  These are set out in the ‘Schedule of </w:t>
      </w:r>
      <w:r w:rsidR="001376E7" w:rsidRPr="008A4D08">
        <w:rPr>
          <w:rFonts w:ascii="Arial" w:hAnsi="Arial" w:cs="Arial"/>
          <w:color w:val="000000"/>
        </w:rPr>
        <w:t xml:space="preserve">Matters </w:t>
      </w:r>
      <w:r w:rsidRPr="008A4D08">
        <w:rPr>
          <w:rFonts w:ascii="Arial" w:hAnsi="Arial" w:cs="Arial"/>
          <w:color w:val="000000"/>
        </w:rPr>
        <w:t>Reserv</w:t>
      </w:r>
      <w:r w:rsidR="001376E7" w:rsidRPr="008A4D08">
        <w:rPr>
          <w:rFonts w:ascii="Arial" w:hAnsi="Arial" w:cs="Arial"/>
          <w:color w:val="000000"/>
        </w:rPr>
        <w:t>ed</w:t>
      </w:r>
      <w:r w:rsidRPr="008A4D08">
        <w:rPr>
          <w:rFonts w:ascii="Arial" w:hAnsi="Arial" w:cs="Arial"/>
          <w:color w:val="000000"/>
        </w:rPr>
        <w:t xml:space="preserve"> to the Board’ document. All other powers have been delegated to committees, sub-committees</w:t>
      </w:r>
      <w:r w:rsidR="00C80B2A" w:rsidRPr="008A4D08">
        <w:rPr>
          <w:rFonts w:ascii="Arial" w:hAnsi="Arial" w:cs="Arial"/>
          <w:color w:val="000000"/>
        </w:rPr>
        <w:t xml:space="preserve">, </w:t>
      </w:r>
      <w:r w:rsidRPr="008A4D08">
        <w:rPr>
          <w:rFonts w:ascii="Arial" w:hAnsi="Arial" w:cs="Arial"/>
          <w:color w:val="000000"/>
        </w:rPr>
        <w:t xml:space="preserve">joint committees </w:t>
      </w:r>
      <w:r w:rsidR="00C80B2A" w:rsidRPr="008A4D08">
        <w:rPr>
          <w:rFonts w:ascii="Arial" w:hAnsi="Arial" w:cs="Arial"/>
          <w:color w:val="000000"/>
        </w:rPr>
        <w:t xml:space="preserve">or joint sub-committees </w:t>
      </w:r>
      <w:r w:rsidR="007B7566" w:rsidRPr="008A4D08">
        <w:rPr>
          <w:rFonts w:ascii="Arial" w:hAnsi="Arial" w:cs="Arial"/>
          <w:color w:val="000000"/>
        </w:rPr>
        <w:t xml:space="preserve">that </w:t>
      </w:r>
      <w:r w:rsidRPr="008A4D08">
        <w:rPr>
          <w:rFonts w:ascii="Arial" w:hAnsi="Arial" w:cs="Arial"/>
          <w:color w:val="000000"/>
        </w:rPr>
        <w:t>the LHB has established or to an officer of the LHB in accordance with the ‘Delegation</w:t>
      </w:r>
      <w:r w:rsidR="0068132C" w:rsidRPr="008A4D08">
        <w:rPr>
          <w:rFonts w:ascii="Arial" w:hAnsi="Arial" w:cs="Arial"/>
          <w:color w:val="000000"/>
        </w:rPr>
        <w:t xml:space="preserve"> of </w:t>
      </w:r>
      <w:r w:rsidR="000D0BF8" w:rsidRPr="008A4D08">
        <w:rPr>
          <w:rFonts w:ascii="Arial" w:hAnsi="Arial" w:cs="Arial"/>
          <w:color w:val="000000"/>
        </w:rPr>
        <w:t>Powers to Committees and Others</w:t>
      </w:r>
      <w:r w:rsidRPr="008A4D08">
        <w:rPr>
          <w:rFonts w:ascii="Arial" w:hAnsi="Arial" w:cs="Arial"/>
          <w:color w:val="000000"/>
        </w:rPr>
        <w:t>’ document adopted by the LHB.</w:t>
      </w:r>
      <w:bookmarkStart w:id="145" w:name="_Toc192394501"/>
      <w:bookmarkStart w:id="146" w:name="_Toc192928937"/>
      <w:bookmarkStart w:id="147" w:name="_Toc193786651"/>
      <w:bookmarkStart w:id="148" w:name="_Toc107900262"/>
      <w:bookmarkStart w:id="149" w:name="_Toc107900451"/>
      <w:bookmarkStart w:id="150" w:name="_Toc107900873"/>
      <w:bookmarkStart w:id="151" w:name="_Toc107900960"/>
      <w:bookmarkEnd w:id="143"/>
      <w:bookmarkEnd w:id="144"/>
    </w:p>
    <w:p w14:paraId="7CDA213C" w14:textId="77777777" w:rsidR="00393F10" w:rsidRPr="008A4D08" w:rsidRDefault="00393F10" w:rsidP="008A4D08">
      <w:pPr>
        <w:tabs>
          <w:tab w:val="left" w:pos="864"/>
        </w:tabs>
        <w:ind w:left="993" w:hanging="993"/>
        <w:rPr>
          <w:rFonts w:ascii="Arial" w:hAnsi="Arial" w:cs="Arial"/>
        </w:rPr>
      </w:pPr>
    </w:p>
    <w:p w14:paraId="573A00C4" w14:textId="77777777" w:rsidR="00AC301A" w:rsidRPr="008A4D08" w:rsidRDefault="00AC301A" w:rsidP="00955E87">
      <w:pPr>
        <w:pStyle w:val="Heading1"/>
        <w:numPr>
          <w:ilvl w:val="1"/>
          <w:numId w:val="7"/>
        </w:numPr>
        <w:tabs>
          <w:tab w:val="clear" w:pos="360"/>
          <w:tab w:val="num" w:pos="709"/>
        </w:tabs>
        <w:ind w:left="709" w:hanging="709"/>
        <w:jc w:val="left"/>
        <w:rPr>
          <w:rFonts w:ascii="Arial" w:hAnsi="Arial" w:cs="Arial"/>
          <w:color w:val="000000"/>
        </w:rPr>
      </w:pPr>
      <w:bookmarkStart w:id="152" w:name="_Toc240450287"/>
      <w:bookmarkStart w:id="153" w:name="_Toc240797490"/>
      <w:bookmarkStart w:id="154" w:name="_Toc240801906"/>
      <w:bookmarkStart w:id="155" w:name="_Toc237673391"/>
      <w:bookmarkStart w:id="156" w:name="_Toc240884268"/>
      <w:bookmarkStart w:id="157" w:name="_Toc241909233"/>
      <w:bookmarkStart w:id="158" w:name="_Toc242500589"/>
      <w:bookmarkStart w:id="159" w:name="_Toc242585884"/>
      <w:bookmarkStart w:id="160" w:name="_Toc259108877"/>
      <w:bookmarkStart w:id="161" w:name="_Toc259629032"/>
      <w:bookmarkStart w:id="162" w:name="_Toc331768141"/>
      <w:bookmarkStart w:id="163" w:name="_Toc413838346"/>
      <w:r w:rsidRPr="008A4D08">
        <w:rPr>
          <w:rFonts w:ascii="Arial" w:hAnsi="Arial" w:cs="Arial"/>
          <w:color w:val="000000"/>
        </w:rPr>
        <w:t>The Chief Executive and Director of Finance</w:t>
      </w:r>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r w:rsidRPr="008A4D08">
        <w:rPr>
          <w:rFonts w:ascii="Arial" w:hAnsi="Arial" w:cs="Arial"/>
          <w:color w:val="000000"/>
        </w:rPr>
        <w:tab/>
      </w:r>
    </w:p>
    <w:p w14:paraId="673C56B6" w14:textId="77777777" w:rsidR="00AC301A" w:rsidRPr="008A4D08" w:rsidRDefault="00AC301A" w:rsidP="008A4D08">
      <w:pPr>
        <w:tabs>
          <w:tab w:val="left" w:pos="864"/>
        </w:tabs>
        <w:ind w:left="993" w:hanging="993"/>
        <w:rPr>
          <w:rFonts w:ascii="Arial" w:hAnsi="Arial" w:cs="Arial"/>
          <w:color w:val="000000"/>
        </w:rPr>
      </w:pPr>
    </w:p>
    <w:p w14:paraId="10D77975" w14:textId="77777777" w:rsidR="00AC301A" w:rsidRPr="008A4D08" w:rsidRDefault="00AC301A" w:rsidP="00955E87">
      <w:pPr>
        <w:numPr>
          <w:ilvl w:val="2"/>
          <w:numId w:val="41"/>
        </w:numPr>
        <w:tabs>
          <w:tab w:val="left" w:pos="864"/>
        </w:tabs>
        <w:rPr>
          <w:rFonts w:ascii="Arial" w:hAnsi="Arial" w:cs="Arial"/>
          <w:color w:val="000000"/>
        </w:rPr>
      </w:pPr>
      <w:bookmarkStart w:id="164" w:name="_Toc240450288"/>
      <w:bookmarkStart w:id="165" w:name="_Toc240797491"/>
      <w:r w:rsidRPr="008A4D08">
        <w:rPr>
          <w:rFonts w:ascii="Arial" w:hAnsi="Arial" w:cs="Arial"/>
          <w:color w:val="000000"/>
        </w:rPr>
        <w:t>The Chief Executive and Director of Finance will, as far as possible, delegate their detailed responsibilities, but they remain accountable for financial control.</w:t>
      </w:r>
      <w:bookmarkEnd w:id="164"/>
      <w:bookmarkEnd w:id="165"/>
    </w:p>
    <w:p w14:paraId="355B4237" w14:textId="77777777" w:rsidR="00AC301A" w:rsidRPr="008A4D08" w:rsidRDefault="00AC301A" w:rsidP="008A4D08">
      <w:pPr>
        <w:tabs>
          <w:tab w:val="left" w:pos="864"/>
        </w:tabs>
        <w:ind w:left="900" w:hanging="993"/>
        <w:rPr>
          <w:rFonts w:ascii="Arial" w:hAnsi="Arial" w:cs="Arial"/>
          <w:color w:val="000000"/>
        </w:rPr>
      </w:pPr>
      <w:r w:rsidRPr="008A4D08">
        <w:rPr>
          <w:rFonts w:ascii="Arial" w:hAnsi="Arial" w:cs="Arial"/>
          <w:color w:val="000000"/>
        </w:rPr>
        <w:tab/>
      </w:r>
    </w:p>
    <w:p w14:paraId="0908011D" w14:textId="77777777" w:rsidR="00AC301A" w:rsidRPr="008A4D08" w:rsidRDefault="00AC301A" w:rsidP="00955E87">
      <w:pPr>
        <w:numPr>
          <w:ilvl w:val="2"/>
          <w:numId w:val="41"/>
        </w:numPr>
        <w:tabs>
          <w:tab w:val="left" w:pos="864"/>
        </w:tabs>
        <w:rPr>
          <w:rFonts w:ascii="Arial" w:hAnsi="Arial" w:cs="Arial"/>
          <w:color w:val="000000"/>
        </w:rPr>
      </w:pPr>
      <w:bookmarkStart w:id="166" w:name="_Toc240450289"/>
      <w:bookmarkStart w:id="167" w:name="_Toc240797492"/>
      <w:r w:rsidRPr="008A4D08">
        <w:rPr>
          <w:rFonts w:ascii="Arial" w:hAnsi="Arial" w:cs="Arial"/>
          <w:color w:val="000000"/>
        </w:rPr>
        <w:t xml:space="preserve">Within </w:t>
      </w:r>
      <w:r w:rsidR="00711A50" w:rsidRPr="008A4D08">
        <w:rPr>
          <w:rFonts w:ascii="Arial" w:hAnsi="Arial" w:cs="Arial"/>
          <w:color w:val="000000"/>
        </w:rPr>
        <w:t>the SFIs, it is acknowledged that the Chief Executive is ultimately accountable to the Board, and as Accountable Officer, to the Welsh Government, for ensuring that the Board meets its obligation to perform its functions within the available financial resources.  The Chief Executive has overall executive responsibility for the LHB's activities; is responsible to the Chair and the Board for ensuring that financial provisions, obligations and targets are met; and has overall responsibility for the LHB’s system of internal control</w:t>
      </w:r>
      <w:r w:rsidRPr="008A4D08">
        <w:rPr>
          <w:rFonts w:ascii="Arial" w:hAnsi="Arial" w:cs="Arial"/>
          <w:color w:val="000000"/>
        </w:rPr>
        <w:t>.</w:t>
      </w:r>
      <w:bookmarkEnd w:id="166"/>
      <w:bookmarkEnd w:id="167"/>
    </w:p>
    <w:p w14:paraId="131F73CE" w14:textId="77777777" w:rsidR="00AC301A" w:rsidRPr="008A4D08" w:rsidRDefault="00AC301A" w:rsidP="008A4D08">
      <w:pPr>
        <w:tabs>
          <w:tab w:val="left" w:pos="864"/>
        </w:tabs>
        <w:rPr>
          <w:rFonts w:ascii="Arial" w:hAnsi="Arial" w:cs="Arial"/>
          <w:color w:val="000000"/>
        </w:rPr>
      </w:pPr>
    </w:p>
    <w:p w14:paraId="38AA5724" w14:textId="77777777" w:rsidR="00AC301A" w:rsidRPr="008A4D08" w:rsidRDefault="00AC301A" w:rsidP="00955E87">
      <w:pPr>
        <w:numPr>
          <w:ilvl w:val="2"/>
          <w:numId w:val="41"/>
        </w:numPr>
        <w:tabs>
          <w:tab w:val="left" w:pos="864"/>
        </w:tabs>
        <w:rPr>
          <w:rFonts w:ascii="Arial" w:hAnsi="Arial" w:cs="Arial"/>
          <w:color w:val="000000"/>
        </w:rPr>
      </w:pPr>
      <w:bookmarkStart w:id="168" w:name="_Toc240450290"/>
      <w:bookmarkStart w:id="169" w:name="_Toc240797493"/>
      <w:r w:rsidRPr="008A4D08">
        <w:rPr>
          <w:rFonts w:ascii="Arial" w:hAnsi="Arial" w:cs="Arial"/>
          <w:color w:val="000000"/>
        </w:rPr>
        <w:t xml:space="preserve">It is a duty of the Chief Executive to ensure that Board </w:t>
      </w:r>
      <w:r w:rsidR="00BC6ED7" w:rsidRPr="008A4D08">
        <w:rPr>
          <w:rFonts w:ascii="Arial" w:hAnsi="Arial" w:cs="Arial"/>
          <w:color w:val="000000"/>
        </w:rPr>
        <w:t>m</w:t>
      </w:r>
      <w:r w:rsidRPr="008A4D08">
        <w:rPr>
          <w:rFonts w:ascii="Arial" w:hAnsi="Arial" w:cs="Arial"/>
          <w:color w:val="000000"/>
        </w:rPr>
        <w:t xml:space="preserve">embers </w:t>
      </w:r>
      <w:r w:rsidR="00BC6ED7" w:rsidRPr="008A4D08">
        <w:rPr>
          <w:rFonts w:ascii="Arial" w:hAnsi="Arial" w:cs="Arial"/>
          <w:color w:val="000000"/>
        </w:rPr>
        <w:t xml:space="preserve">and </w:t>
      </w:r>
      <w:r w:rsidR="004959F0" w:rsidRPr="008A4D08">
        <w:rPr>
          <w:rFonts w:ascii="Arial" w:hAnsi="Arial" w:cs="Arial"/>
          <w:color w:val="000000"/>
        </w:rPr>
        <w:t xml:space="preserve">LHB </w:t>
      </w:r>
      <w:r w:rsidR="00BC6ED7" w:rsidRPr="008A4D08">
        <w:rPr>
          <w:rFonts w:ascii="Arial" w:hAnsi="Arial" w:cs="Arial"/>
          <w:color w:val="000000"/>
        </w:rPr>
        <w:t>officers</w:t>
      </w:r>
      <w:r w:rsidRPr="008A4D08">
        <w:rPr>
          <w:rFonts w:ascii="Arial" w:hAnsi="Arial" w:cs="Arial"/>
          <w:color w:val="000000"/>
        </w:rPr>
        <w:t>, and all new appointees are notified of, and put in a position to understand their responsibilities within these SFIs.</w:t>
      </w:r>
      <w:bookmarkEnd w:id="168"/>
      <w:bookmarkEnd w:id="169"/>
    </w:p>
    <w:p w14:paraId="79DDC77B" w14:textId="77777777" w:rsidR="00A714F2" w:rsidRPr="008A4D08" w:rsidRDefault="00A714F2" w:rsidP="008A4D08">
      <w:pPr>
        <w:tabs>
          <w:tab w:val="left" w:pos="864"/>
        </w:tabs>
        <w:rPr>
          <w:rFonts w:ascii="Arial" w:hAnsi="Arial" w:cs="Arial"/>
          <w:b/>
          <w:color w:val="000000"/>
        </w:rPr>
      </w:pPr>
      <w:bookmarkStart w:id="170" w:name="_Toc192394502"/>
      <w:bookmarkStart w:id="171" w:name="_Toc192928938"/>
      <w:bookmarkStart w:id="172" w:name="_Toc193786652"/>
      <w:bookmarkStart w:id="173" w:name="_Toc107900263"/>
      <w:bookmarkStart w:id="174" w:name="_Toc107900452"/>
      <w:bookmarkStart w:id="175" w:name="_Toc107900874"/>
      <w:bookmarkStart w:id="176" w:name="_Toc107900961"/>
    </w:p>
    <w:p w14:paraId="4C3ABDDB" w14:textId="77777777" w:rsidR="00AC301A" w:rsidRPr="008A4D08" w:rsidRDefault="00AC301A" w:rsidP="00955E87">
      <w:pPr>
        <w:pStyle w:val="Heading1"/>
        <w:numPr>
          <w:ilvl w:val="1"/>
          <w:numId w:val="7"/>
        </w:numPr>
        <w:tabs>
          <w:tab w:val="clear" w:pos="360"/>
          <w:tab w:val="num" w:pos="709"/>
        </w:tabs>
        <w:ind w:left="709" w:hanging="709"/>
        <w:jc w:val="left"/>
        <w:rPr>
          <w:rFonts w:ascii="Arial" w:hAnsi="Arial" w:cs="Arial"/>
          <w:color w:val="000000"/>
        </w:rPr>
      </w:pPr>
      <w:bookmarkStart w:id="177" w:name="_Toc240450291"/>
      <w:bookmarkStart w:id="178" w:name="_Toc240797494"/>
      <w:bookmarkStart w:id="179" w:name="_Toc240801907"/>
      <w:bookmarkStart w:id="180" w:name="_Toc237673392"/>
      <w:bookmarkStart w:id="181" w:name="_Toc240884269"/>
      <w:bookmarkStart w:id="182" w:name="_Toc241909234"/>
      <w:bookmarkStart w:id="183" w:name="_Toc242500590"/>
      <w:bookmarkStart w:id="184" w:name="_Toc242585885"/>
      <w:bookmarkStart w:id="185" w:name="_Toc259108878"/>
      <w:bookmarkStart w:id="186" w:name="_Toc259629033"/>
      <w:bookmarkStart w:id="187" w:name="_Toc331768142"/>
      <w:bookmarkStart w:id="188" w:name="_Toc413838347"/>
      <w:r w:rsidRPr="008A4D08">
        <w:rPr>
          <w:rFonts w:ascii="Arial" w:hAnsi="Arial" w:cs="Arial"/>
          <w:color w:val="000000"/>
        </w:rPr>
        <w:t>The Director of Finance</w:t>
      </w:r>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p>
    <w:p w14:paraId="04926449" w14:textId="77777777" w:rsidR="00AC301A" w:rsidRPr="008A4D08" w:rsidRDefault="00AC301A" w:rsidP="008A4D08">
      <w:pPr>
        <w:tabs>
          <w:tab w:val="left" w:pos="864"/>
        </w:tabs>
        <w:rPr>
          <w:rFonts w:ascii="Arial" w:hAnsi="Arial" w:cs="Arial"/>
          <w:color w:val="000000"/>
        </w:rPr>
      </w:pPr>
    </w:p>
    <w:p w14:paraId="7F1E034E" w14:textId="77777777" w:rsidR="00AC301A" w:rsidRPr="008A4D08" w:rsidRDefault="00AC301A" w:rsidP="00955E87">
      <w:pPr>
        <w:numPr>
          <w:ilvl w:val="2"/>
          <w:numId w:val="42"/>
        </w:numPr>
        <w:tabs>
          <w:tab w:val="left" w:pos="864"/>
        </w:tabs>
        <w:rPr>
          <w:rFonts w:ascii="Arial" w:hAnsi="Arial" w:cs="Arial"/>
          <w:color w:val="000000"/>
        </w:rPr>
      </w:pPr>
      <w:bookmarkStart w:id="189" w:name="_Toc240450292"/>
      <w:bookmarkStart w:id="190" w:name="_Toc240797495"/>
      <w:r w:rsidRPr="008A4D08">
        <w:rPr>
          <w:rFonts w:ascii="Arial" w:hAnsi="Arial" w:cs="Arial"/>
          <w:color w:val="000000"/>
        </w:rPr>
        <w:t>The Director of Finance is responsible for:</w:t>
      </w:r>
      <w:bookmarkEnd w:id="189"/>
      <w:bookmarkEnd w:id="190"/>
    </w:p>
    <w:p w14:paraId="3D71CFC8" w14:textId="77777777" w:rsidR="00AC301A" w:rsidRPr="008A4D08" w:rsidRDefault="00AC301A" w:rsidP="008A4D08">
      <w:pPr>
        <w:rPr>
          <w:rFonts w:ascii="Arial" w:hAnsi="Arial" w:cs="Arial"/>
          <w:color w:val="000000"/>
        </w:rPr>
      </w:pPr>
    </w:p>
    <w:p w14:paraId="523CFCA7" w14:textId="77777777" w:rsidR="00AC301A" w:rsidRPr="008A4D08" w:rsidRDefault="00CC6F70" w:rsidP="00955E87">
      <w:pPr>
        <w:numPr>
          <w:ilvl w:val="0"/>
          <w:numId w:val="51"/>
        </w:numPr>
        <w:tabs>
          <w:tab w:val="left" w:pos="1701"/>
        </w:tabs>
        <w:ind w:left="1701" w:hanging="567"/>
        <w:rPr>
          <w:rFonts w:ascii="Arial" w:hAnsi="Arial" w:cs="Arial"/>
          <w:color w:val="000000"/>
        </w:rPr>
      </w:pPr>
      <w:r w:rsidRPr="008A4D08">
        <w:rPr>
          <w:rFonts w:ascii="Arial" w:hAnsi="Arial" w:cs="Arial"/>
          <w:color w:val="000000"/>
        </w:rPr>
        <w:t>I</w:t>
      </w:r>
      <w:r w:rsidR="00AC301A" w:rsidRPr="008A4D08">
        <w:rPr>
          <w:rFonts w:ascii="Arial" w:hAnsi="Arial" w:cs="Arial"/>
          <w:color w:val="000000"/>
        </w:rPr>
        <w:t>mplementing the LHBs financial policies and for co-coordinating any corrective action necessary to further these policies;</w:t>
      </w:r>
    </w:p>
    <w:p w14:paraId="08B57A13" w14:textId="77777777" w:rsidR="00AC301A" w:rsidRPr="008A4D08" w:rsidRDefault="00AC301A" w:rsidP="008A4D08">
      <w:pPr>
        <w:rPr>
          <w:rFonts w:ascii="Arial" w:hAnsi="Arial" w:cs="Arial"/>
          <w:color w:val="000000"/>
        </w:rPr>
      </w:pPr>
    </w:p>
    <w:p w14:paraId="3518D17E" w14:textId="77777777" w:rsidR="00AC301A" w:rsidRPr="008A4D08" w:rsidRDefault="00CC6F70" w:rsidP="00955E87">
      <w:pPr>
        <w:numPr>
          <w:ilvl w:val="0"/>
          <w:numId w:val="51"/>
        </w:numPr>
        <w:tabs>
          <w:tab w:val="left" w:pos="1701"/>
        </w:tabs>
        <w:ind w:left="1701" w:hanging="567"/>
        <w:rPr>
          <w:rFonts w:ascii="Arial" w:hAnsi="Arial" w:cs="Arial"/>
          <w:color w:val="000000"/>
        </w:rPr>
      </w:pPr>
      <w:r w:rsidRPr="008A4D08">
        <w:rPr>
          <w:rFonts w:ascii="Arial" w:hAnsi="Arial" w:cs="Arial"/>
          <w:color w:val="000000"/>
        </w:rPr>
        <w:t>M</w:t>
      </w:r>
      <w:r w:rsidR="00AC301A" w:rsidRPr="008A4D08">
        <w:rPr>
          <w:rFonts w:ascii="Arial" w:hAnsi="Arial" w:cs="Arial"/>
          <w:color w:val="000000"/>
        </w:rPr>
        <w:t>aintaining an effective system of internal financial control including ensuring that detailed financial procedures and systems incorporating the principles of  separation of duties and internal checks are prepared, documented and maintained to supplement these instructions;</w:t>
      </w:r>
    </w:p>
    <w:p w14:paraId="14299728" w14:textId="77777777" w:rsidR="00AC301A" w:rsidRPr="008A4D08" w:rsidRDefault="00AC301A" w:rsidP="008A4D08">
      <w:pPr>
        <w:rPr>
          <w:rFonts w:ascii="Arial" w:hAnsi="Arial" w:cs="Arial"/>
          <w:color w:val="000000"/>
        </w:rPr>
      </w:pPr>
    </w:p>
    <w:p w14:paraId="1A989ED8" w14:textId="77777777" w:rsidR="00AC301A" w:rsidRPr="008A4D08" w:rsidRDefault="00CC6F70" w:rsidP="00955E87">
      <w:pPr>
        <w:numPr>
          <w:ilvl w:val="0"/>
          <w:numId w:val="51"/>
        </w:numPr>
        <w:tabs>
          <w:tab w:val="left" w:pos="1701"/>
        </w:tabs>
        <w:ind w:left="1701" w:hanging="567"/>
        <w:rPr>
          <w:rFonts w:ascii="Arial" w:hAnsi="Arial" w:cs="Arial"/>
          <w:color w:val="000000"/>
        </w:rPr>
      </w:pPr>
      <w:r w:rsidRPr="008A4D08">
        <w:rPr>
          <w:rFonts w:ascii="Arial" w:hAnsi="Arial" w:cs="Arial"/>
          <w:color w:val="000000"/>
        </w:rPr>
        <w:t>E</w:t>
      </w:r>
      <w:r w:rsidR="00AC301A" w:rsidRPr="008A4D08">
        <w:rPr>
          <w:rFonts w:ascii="Arial" w:hAnsi="Arial" w:cs="Arial"/>
          <w:color w:val="000000"/>
        </w:rPr>
        <w:t>nsuring</w:t>
      </w:r>
      <w:r w:rsidR="00F9317C" w:rsidRPr="008A4D08">
        <w:rPr>
          <w:rFonts w:ascii="Arial" w:hAnsi="Arial" w:cs="Arial"/>
          <w:color w:val="000000"/>
        </w:rPr>
        <w:t xml:space="preserve"> </w:t>
      </w:r>
      <w:r w:rsidR="00AC301A" w:rsidRPr="008A4D08">
        <w:rPr>
          <w:rFonts w:ascii="Arial" w:hAnsi="Arial" w:cs="Arial"/>
          <w:color w:val="000000"/>
        </w:rPr>
        <w:t>that sufficient records are maintained to show and explain the LHBs transactions, in order to disclose, with reasonable accuracy, the financial position of  the LHB at any time; and</w:t>
      </w:r>
    </w:p>
    <w:p w14:paraId="6C12789E" w14:textId="77777777" w:rsidR="00BB2EE9" w:rsidRPr="008A4D08" w:rsidRDefault="00BB2EE9" w:rsidP="008A4D08">
      <w:pPr>
        <w:rPr>
          <w:rFonts w:ascii="Arial" w:hAnsi="Arial" w:cs="Arial"/>
          <w:color w:val="000000"/>
        </w:rPr>
      </w:pPr>
    </w:p>
    <w:p w14:paraId="1BAA2F6D" w14:textId="77777777" w:rsidR="00AC301A" w:rsidRPr="008A4D08" w:rsidRDefault="00CC6F70" w:rsidP="00955E87">
      <w:pPr>
        <w:numPr>
          <w:ilvl w:val="0"/>
          <w:numId w:val="51"/>
        </w:numPr>
        <w:tabs>
          <w:tab w:val="left" w:pos="1701"/>
        </w:tabs>
        <w:ind w:left="1701" w:hanging="567"/>
        <w:rPr>
          <w:rFonts w:ascii="Arial" w:hAnsi="Arial" w:cs="Arial"/>
        </w:rPr>
      </w:pPr>
      <w:r w:rsidRPr="008A4D08">
        <w:rPr>
          <w:rFonts w:ascii="Arial" w:hAnsi="Arial" w:cs="Arial"/>
        </w:rPr>
        <w:t>W</w:t>
      </w:r>
      <w:r w:rsidR="00AC301A" w:rsidRPr="008A4D08">
        <w:rPr>
          <w:rFonts w:ascii="Arial" w:hAnsi="Arial" w:cs="Arial"/>
        </w:rPr>
        <w:t xml:space="preserve">ithout prejudice to any other functions of the LHB, and </w:t>
      </w:r>
      <w:r w:rsidR="00BC6ED7" w:rsidRPr="008A4D08">
        <w:rPr>
          <w:rFonts w:ascii="Arial" w:hAnsi="Arial" w:cs="Arial"/>
        </w:rPr>
        <w:t>B</w:t>
      </w:r>
      <w:r w:rsidR="004959F0" w:rsidRPr="008A4D08">
        <w:rPr>
          <w:rFonts w:ascii="Arial" w:hAnsi="Arial" w:cs="Arial"/>
        </w:rPr>
        <w:t>oard</w:t>
      </w:r>
      <w:r w:rsidR="00BC6ED7" w:rsidRPr="008A4D08">
        <w:rPr>
          <w:rFonts w:ascii="Arial" w:hAnsi="Arial" w:cs="Arial"/>
        </w:rPr>
        <w:t xml:space="preserve"> members and </w:t>
      </w:r>
      <w:r w:rsidR="00AC301A" w:rsidRPr="008A4D08">
        <w:rPr>
          <w:rFonts w:ascii="Arial" w:hAnsi="Arial" w:cs="Arial"/>
        </w:rPr>
        <w:t>LHB</w:t>
      </w:r>
      <w:r w:rsidR="004959F0" w:rsidRPr="008A4D08">
        <w:rPr>
          <w:rFonts w:ascii="Arial" w:hAnsi="Arial" w:cs="Arial"/>
        </w:rPr>
        <w:t xml:space="preserve"> </w:t>
      </w:r>
      <w:r w:rsidR="00BC6ED7" w:rsidRPr="008A4D08">
        <w:rPr>
          <w:rFonts w:ascii="Arial" w:hAnsi="Arial" w:cs="Arial"/>
        </w:rPr>
        <w:t>officers</w:t>
      </w:r>
      <w:r w:rsidR="00AC301A" w:rsidRPr="008A4D08">
        <w:rPr>
          <w:rFonts w:ascii="Arial" w:hAnsi="Arial" w:cs="Arial"/>
        </w:rPr>
        <w:t>, the duties of the Director of Finance include:</w:t>
      </w:r>
    </w:p>
    <w:p w14:paraId="6AEA1CF8" w14:textId="77777777" w:rsidR="00AC301A" w:rsidRPr="008A4D08" w:rsidRDefault="00AC301A" w:rsidP="008A4D08">
      <w:pPr>
        <w:rPr>
          <w:rFonts w:ascii="Arial" w:hAnsi="Arial" w:cs="Arial"/>
          <w:color w:val="000000"/>
        </w:rPr>
      </w:pPr>
    </w:p>
    <w:p w14:paraId="32665506" w14:textId="77777777" w:rsidR="00AC301A" w:rsidRPr="008A4D08" w:rsidRDefault="00AC301A" w:rsidP="00955E87">
      <w:pPr>
        <w:numPr>
          <w:ilvl w:val="1"/>
          <w:numId w:val="83"/>
        </w:numPr>
        <w:rPr>
          <w:rFonts w:ascii="Arial" w:hAnsi="Arial" w:cs="Arial"/>
          <w:color w:val="000000"/>
        </w:rPr>
      </w:pPr>
      <w:r w:rsidRPr="008A4D08">
        <w:rPr>
          <w:rFonts w:ascii="Arial" w:hAnsi="Arial" w:cs="Arial"/>
          <w:color w:val="000000"/>
        </w:rPr>
        <w:t xml:space="preserve">the provision of financial advice to other </w:t>
      </w:r>
      <w:r w:rsidR="00C831DC" w:rsidRPr="008A4D08">
        <w:rPr>
          <w:rFonts w:ascii="Arial" w:hAnsi="Arial" w:cs="Arial"/>
          <w:color w:val="000000"/>
        </w:rPr>
        <w:t>B</w:t>
      </w:r>
      <w:r w:rsidR="004959F0" w:rsidRPr="008A4D08">
        <w:rPr>
          <w:rFonts w:ascii="Arial" w:hAnsi="Arial" w:cs="Arial"/>
          <w:color w:val="000000"/>
        </w:rPr>
        <w:t>oard</w:t>
      </w:r>
      <w:r w:rsidR="00C831DC" w:rsidRPr="008A4D08">
        <w:rPr>
          <w:rFonts w:ascii="Arial" w:hAnsi="Arial" w:cs="Arial"/>
          <w:color w:val="000000"/>
        </w:rPr>
        <w:t xml:space="preserve"> </w:t>
      </w:r>
      <w:r w:rsidR="00AA4406" w:rsidRPr="008A4D08">
        <w:rPr>
          <w:rFonts w:ascii="Arial" w:hAnsi="Arial" w:cs="Arial"/>
          <w:color w:val="000000"/>
        </w:rPr>
        <w:t xml:space="preserve">members </w:t>
      </w:r>
      <w:r w:rsidR="00C831DC" w:rsidRPr="008A4D08">
        <w:rPr>
          <w:rFonts w:ascii="Arial" w:hAnsi="Arial" w:cs="Arial"/>
          <w:color w:val="000000"/>
        </w:rPr>
        <w:t xml:space="preserve">and </w:t>
      </w:r>
      <w:r w:rsidR="004959F0" w:rsidRPr="008A4D08">
        <w:rPr>
          <w:rFonts w:ascii="Arial" w:hAnsi="Arial" w:cs="Arial"/>
          <w:color w:val="000000"/>
        </w:rPr>
        <w:t xml:space="preserve">LHB </w:t>
      </w:r>
      <w:r w:rsidR="00C831DC" w:rsidRPr="008A4D08">
        <w:rPr>
          <w:rFonts w:ascii="Arial" w:hAnsi="Arial" w:cs="Arial"/>
          <w:color w:val="000000"/>
        </w:rPr>
        <w:t>officers</w:t>
      </w:r>
      <w:r w:rsidR="00CC6F70" w:rsidRPr="008A4D08">
        <w:rPr>
          <w:rFonts w:ascii="Arial" w:hAnsi="Arial" w:cs="Arial"/>
          <w:color w:val="000000"/>
        </w:rPr>
        <w:t>, and LHB</w:t>
      </w:r>
      <w:r w:rsidRPr="008A4D08">
        <w:rPr>
          <w:rFonts w:ascii="Arial" w:hAnsi="Arial" w:cs="Arial"/>
          <w:color w:val="000000"/>
        </w:rPr>
        <w:t xml:space="preserve"> committees</w:t>
      </w:r>
      <w:r w:rsidR="00122D93" w:rsidRPr="008A4D08">
        <w:rPr>
          <w:rFonts w:ascii="Arial" w:hAnsi="Arial" w:cs="Arial"/>
          <w:color w:val="000000"/>
        </w:rPr>
        <w:t>, Advisory Groups</w:t>
      </w:r>
    </w:p>
    <w:p w14:paraId="1AD895A2" w14:textId="77777777" w:rsidR="00665805" w:rsidRPr="008A4D08" w:rsidRDefault="00665805" w:rsidP="008A4D08">
      <w:pPr>
        <w:rPr>
          <w:rFonts w:ascii="Arial" w:hAnsi="Arial" w:cs="Arial"/>
          <w:color w:val="000000"/>
        </w:rPr>
      </w:pPr>
    </w:p>
    <w:p w14:paraId="01F12226" w14:textId="77777777" w:rsidR="00AC301A" w:rsidRPr="008A4D08" w:rsidRDefault="00AC301A" w:rsidP="00955E87">
      <w:pPr>
        <w:numPr>
          <w:ilvl w:val="1"/>
          <w:numId w:val="83"/>
        </w:numPr>
        <w:rPr>
          <w:rFonts w:ascii="Arial" w:hAnsi="Arial" w:cs="Arial"/>
          <w:color w:val="000000"/>
        </w:rPr>
      </w:pPr>
      <w:r w:rsidRPr="008A4D08">
        <w:rPr>
          <w:rFonts w:ascii="Arial" w:hAnsi="Arial" w:cs="Arial"/>
          <w:color w:val="000000"/>
        </w:rPr>
        <w:t>the design, implementation and supervision of systems of internal financial control; and</w:t>
      </w:r>
    </w:p>
    <w:p w14:paraId="1AB7CB6C" w14:textId="77777777" w:rsidR="00AC301A" w:rsidRPr="008A4D08" w:rsidRDefault="00AC301A" w:rsidP="008A4D08">
      <w:pPr>
        <w:rPr>
          <w:rFonts w:ascii="Arial" w:hAnsi="Arial" w:cs="Arial"/>
          <w:color w:val="000000"/>
        </w:rPr>
      </w:pPr>
    </w:p>
    <w:p w14:paraId="1803A9E2" w14:textId="77777777" w:rsidR="00AC301A" w:rsidRPr="008A4D08" w:rsidRDefault="00F9317C" w:rsidP="00955E87">
      <w:pPr>
        <w:numPr>
          <w:ilvl w:val="1"/>
          <w:numId w:val="83"/>
        </w:numPr>
        <w:rPr>
          <w:rFonts w:ascii="Arial" w:hAnsi="Arial" w:cs="Arial"/>
          <w:color w:val="000000"/>
        </w:rPr>
      </w:pPr>
      <w:r w:rsidRPr="008A4D08">
        <w:rPr>
          <w:rFonts w:ascii="Arial" w:hAnsi="Arial" w:cs="Arial"/>
          <w:color w:val="000000"/>
        </w:rPr>
        <w:t>The</w:t>
      </w:r>
      <w:r w:rsidR="00AC301A" w:rsidRPr="008A4D08">
        <w:rPr>
          <w:rFonts w:ascii="Arial" w:hAnsi="Arial" w:cs="Arial"/>
          <w:color w:val="000000"/>
        </w:rPr>
        <w:t xml:space="preserve"> preparation and maintenance of such accounts, certificates, estimates, records and reports as the LHB may require for the purpose of carrying out its statutory duties.</w:t>
      </w:r>
    </w:p>
    <w:p w14:paraId="5F98FDB2" w14:textId="77777777" w:rsidR="00AC301A" w:rsidRPr="008A4D08" w:rsidRDefault="00AC301A" w:rsidP="008A4D08">
      <w:pPr>
        <w:rPr>
          <w:rFonts w:ascii="Arial" w:hAnsi="Arial" w:cs="Arial"/>
          <w:color w:val="000000"/>
        </w:rPr>
      </w:pPr>
    </w:p>
    <w:p w14:paraId="0B497128" w14:textId="77777777" w:rsidR="00AC301A" w:rsidRPr="008A4D08" w:rsidRDefault="00AC301A" w:rsidP="00955E87">
      <w:pPr>
        <w:numPr>
          <w:ilvl w:val="2"/>
          <w:numId w:val="42"/>
        </w:numPr>
        <w:tabs>
          <w:tab w:val="left" w:pos="864"/>
        </w:tabs>
        <w:rPr>
          <w:rFonts w:ascii="Arial" w:hAnsi="Arial" w:cs="Arial"/>
          <w:color w:val="000000"/>
        </w:rPr>
      </w:pPr>
      <w:bookmarkStart w:id="191" w:name="_Toc240450293"/>
      <w:bookmarkStart w:id="192" w:name="_Toc240797496"/>
      <w:r w:rsidRPr="008A4D08">
        <w:rPr>
          <w:rFonts w:ascii="Arial" w:hAnsi="Arial" w:cs="Arial"/>
          <w:color w:val="000000"/>
        </w:rPr>
        <w:t xml:space="preserve">The Director of Finance is responsible for ensuring an ongoing training and communication programme is in place to </w:t>
      </w:r>
      <w:r w:rsidR="00F37378" w:rsidRPr="008A4D08">
        <w:rPr>
          <w:rFonts w:ascii="Arial" w:hAnsi="Arial" w:cs="Arial"/>
          <w:color w:val="000000"/>
        </w:rPr>
        <w:t>affect</w:t>
      </w:r>
      <w:r w:rsidRPr="008A4D08">
        <w:rPr>
          <w:rFonts w:ascii="Arial" w:hAnsi="Arial" w:cs="Arial"/>
          <w:color w:val="000000"/>
        </w:rPr>
        <w:t xml:space="preserve"> these SFIs.</w:t>
      </w:r>
      <w:bookmarkEnd w:id="191"/>
      <w:bookmarkEnd w:id="192"/>
    </w:p>
    <w:p w14:paraId="1B86B6B1" w14:textId="77777777" w:rsidR="0072342C" w:rsidRPr="008A4D08" w:rsidRDefault="0072342C" w:rsidP="008A4D08">
      <w:pPr>
        <w:rPr>
          <w:rFonts w:ascii="Arial" w:hAnsi="Arial" w:cs="Arial"/>
        </w:rPr>
      </w:pPr>
    </w:p>
    <w:p w14:paraId="1A1B6FC2" w14:textId="77777777" w:rsidR="00AC301A" w:rsidRPr="008A4D08" w:rsidRDefault="00AC301A" w:rsidP="00955E87">
      <w:pPr>
        <w:pStyle w:val="Heading1"/>
        <w:numPr>
          <w:ilvl w:val="1"/>
          <w:numId w:val="7"/>
        </w:numPr>
        <w:tabs>
          <w:tab w:val="clear" w:pos="360"/>
          <w:tab w:val="num" w:pos="709"/>
        </w:tabs>
        <w:ind w:left="709" w:hanging="709"/>
        <w:jc w:val="left"/>
        <w:rPr>
          <w:rFonts w:ascii="Arial" w:hAnsi="Arial" w:cs="Arial"/>
          <w:color w:val="000000"/>
        </w:rPr>
      </w:pPr>
      <w:bookmarkStart w:id="193" w:name="_Toc192394503"/>
      <w:bookmarkStart w:id="194" w:name="_Toc192928939"/>
      <w:bookmarkStart w:id="195" w:name="_Toc193786653"/>
      <w:bookmarkStart w:id="196" w:name="_Toc107900264"/>
      <w:bookmarkStart w:id="197" w:name="_Toc107900453"/>
      <w:bookmarkStart w:id="198" w:name="_Toc107900875"/>
      <w:bookmarkStart w:id="199" w:name="_Toc107900962"/>
      <w:bookmarkStart w:id="200" w:name="_Toc240450294"/>
      <w:bookmarkStart w:id="201" w:name="_Toc240797497"/>
      <w:bookmarkStart w:id="202" w:name="_Toc240801908"/>
      <w:bookmarkStart w:id="203" w:name="_Toc237673393"/>
      <w:bookmarkStart w:id="204" w:name="_Toc241909235"/>
      <w:bookmarkStart w:id="205" w:name="_Toc240884270"/>
      <w:bookmarkStart w:id="206" w:name="_Toc242500591"/>
      <w:bookmarkStart w:id="207" w:name="_Toc242585886"/>
      <w:bookmarkStart w:id="208" w:name="_Toc259108879"/>
      <w:bookmarkStart w:id="209" w:name="_Toc259629034"/>
      <w:bookmarkStart w:id="210" w:name="_Toc331768143"/>
      <w:bookmarkStart w:id="211" w:name="_Toc413838348"/>
      <w:r w:rsidRPr="008A4D08">
        <w:rPr>
          <w:rFonts w:ascii="Arial" w:hAnsi="Arial" w:cs="Arial"/>
          <w:color w:val="000000"/>
        </w:rPr>
        <w:t xml:space="preserve">Board </w:t>
      </w:r>
      <w:r w:rsidR="00CC6F70" w:rsidRPr="008A4D08">
        <w:rPr>
          <w:rFonts w:ascii="Arial" w:hAnsi="Arial" w:cs="Arial"/>
          <w:color w:val="000000"/>
        </w:rPr>
        <w:t>m</w:t>
      </w:r>
      <w:r w:rsidRPr="008A4D08">
        <w:rPr>
          <w:rFonts w:ascii="Arial" w:hAnsi="Arial" w:cs="Arial"/>
          <w:color w:val="000000"/>
        </w:rPr>
        <w:t>embers</w:t>
      </w:r>
      <w:r w:rsidR="00C831DC" w:rsidRPr="008A4D08">
        <w:rPr>
          <w:rFonts w:ascii="Arial" w:hAnsi="Arial" w:cs="Arial"/>
          <w:color w:val="000000"/>
        </w:rPr>
        <w:t xml:space="preserve"> and </w:t>
      </w:r>
      <w:r w:rsidR="00DF0E4E" w:rsidRPr="008A4D08">
        <w:rPr>
          <w:rFonts w:ascii="Arial" w:hAnsi="Arial" w:cs="Arial"/>
          <w:color w:val="000000"/>
        </w:rPr>
        <w:t xml:space="preserve">LHB </w:t>
      </w:r>
      <w:r w:rsidR="00C831DC" w:rsidRPr="008A4D08">
        <w:rPr>
          <w:rFonts w:ascii="Arial" w:hAnsi="Arial" w:cs="Arial"/>
          <w:color w:val="000000"/>
        </w:rPr>
        <w:t>officers</w:t>
      </w:r>
      <w:r w:rsidRPr="008A4D08">
        <w:rPr>
          <w:rFonts w:ascii="Arial" w:hAnsi="Arial" w:cs="Arial"/>
          <w:color w:val="000000"/>
        </w:rPr>
        <w:t xml:space="preserve">, </w:t>
      </w:r>
      <w:r w:rsidR="00C831DC" w:rsidRPr="008A4D08">
        <w:rPr>
          <w:rFonts w:ascii="Arial" w:hAnsi="Arial" w:cs="Arial"/>
          <w:color w:val="000000"/>
        </w:rPr>
        <w:t>and LHB</w:t>
      </w:r>
      <w:r w:rsidRPr="008A4D08">
        <w:rPr>
          <w:rFonts w:ascii="Arial" w:hAnsi="Arial" w:cs="Arial"/>
          <w:color w:val="000000"/>
        </w:rPr>
        <w:t xml:space="preserve"> </w:t>
      </w:r>
      <w:r w:rsidRPr="008A4D08">
        <w:rPr>
          <w:rFonts w:ascii="Arial" w:hAnsi="Arial" w:cs="Arial"/>
        </w:rPr>
        <w:t xml:space="preserve">Committees, and </w:t>
      </w:r>
      <w:r w:rsidR="00CC6F70" w:rsidRPr="008A4D08">
        <w:rPr>
          <w:rFonts w:ascii="Arial" w:hAnsi="Arial" w:cs="Arial"/>
        </w:rPr>
        <w:t>Advisory Groups</w:t>
      </w:r>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p>
    <w:p w14:paraId="299B1595" w14:textId="77777777" w:rsidR="00AC301A" w:rsidRPr="008A4D08" w:rsidRDefault="00AC301A" w:rsidP="008A4D08">
      <w:pPr>
        <w:rPr>
          <w:rFonts w:ascii="Arial" w:hAnsi="Arial" w:cs="Arial"/>
          <w:color w:val="000000"/>
        </w:rPr>
      </w:pPr>
    </w:p>
    <w:p w14:paraId="3D97C022" w14:textId="77777777" w:rsidR="00AC301A" w:rsidRPr="008A4D08" w:rsidRDefault="00AC301A" w:rsidP="00955E87">
      <w:pPr>
        <w:numPr>
          <w:ilvl w:val="2"/>
          <w:numId w:val="43"/>
        </w:numPr>
        <w:tabs>
          <w:tab w:val="left" w:pos="864"/>
        </w:tabs>
        <w:rPr>
          <w:rFonts w:ascii="Arial" w:hAnsi="Arial" w:cs="Arial"/>
        </w:rPr>
      </w:pPr>
      <w:bookmarkStart w:id="212" w:name="_Toc240450295"/>
      <w:bookmarkStart w:id="213" w:name="_Toc240797498"/>
      <w:r w:rsidRPr="008A4D08">
        <w:rPr>
          <w:rFonts w:ascii="Arial" w:hAnsi="Arial" w:cs="Arial"/>
        </w:rPr>
        <w:t xml:space="preserve">All </w:t>
      </w:r>
      <w:r w:rsidR="00AC5C5C" w:rsidRPr="008A4D08">
        <w:rPr>
          <w:rFonts w:ascii="Arial" w:hAnsi="Arial" w:cs="Arial"/>
        </w:rPr>
        <w:t>B</w:t>
      </w:r>
      <w:r w:rsidR="00DF0E4E" w:rsidRPr="008A4D08">
        <w:rPr>
          <w:rFonts w:ascii="Arial" w:hAnsi="Arial" w:cs="Arial"/>
        </w:rPr>
        <w:t>oard</w:t>
      </w:r>
      <w:r w:rsidR="00AC5C5C" w:rsidRPr="008A4D08">
        <w:rPr>
          <w:rFonts w:ascii="Arial" w:hAnsi="Arial" w:cs="Arial"/>
        </w:rPr>
        <w:t xml:space="preserve"> </w:t>
      </w:r>
      <w:r w:rsidRPr="008A4D08">
        <w:rPr>
          <w:rFonts w:ascii="Arial" w:hAnsi="Arial" w:cs="Arial"/>
        </w:rPr>
        <w:t xml:space="preserve">members and </w:t>
      </w:r>
      <w:r w:rsidR="00DF0E4E" w:rsidRPr="008A4D08">
        <w:rPr>
          <w:rFonts w:ascii="Arial" w:hAnsi="Arial" w:cs="Arial"/>
        </w:rPr>
        <w:t xml:space="preserve">LHB </w:t>
      </w:r>
      <w:r w:rsidR="00AC5C5C" w:rsidRPr="008A4D08">
        <w:rPr>
          <w:rFonts w:ascii="Arial" w:hAnsi="Arial" w:cs="Arial"/>
        </w:rPr>
        <w:t>officers</w:t>
      </w:r>
      <w:r w:rsidR="00DF0E4E" w:rsidRPr="008A4D08">
        <w:rPr>
          <w:rFonts w:ascii="Arial" w:hAnsi="Arial" w:cs="Arial"/>
        </w:rPr>
        <w:t>,</w:t>
      </w:r>
      <w:r w:rsidR="00AC5C5C" w:rsidRPr="008A4D08">
        <w:rPr>
          <w:rFonts w:ascii="Arial" w:hAnsi="Arial" w:cs="Arial"/>
        </w:rPr>
        <w:t xml:space="preserve"> and LHB</w:t>
      </w:r>
      <w:r w:rsidRPr="008A4D08">
        <w:rPr>
          <w:rFonts w:ascii="Arial" w:hAnsi="Arial" w:cs="Arial"/>
        </w:rPr>
        <w:t xml:space="preserve"> </w:t>
      </w:r>
      <w:r w:rsidR="00DF0E4E" w:rsidRPr="008A4D08">
        <w:rPr>
          <w:rFonts w:ascii="Arial" w:hAnsi="Arial" w:cs="Arial"/>
        </w:rPr>
        <w:t>C</w:t>
      </w:r>
      <w:r w:rsidRPr="008A4D08">
        <w:rPr>
          <w:rFonts w:ascii="Arial" w:hAnsi="Arial" w:cs="Arial"/>
        </w:rPr>
        <w:t>ommittees</w:t>
      </w:r>
      <w:r w:rsidR="00CC6F70" w:rsidRPr="008A4D08">
        <w:rPr>
          <w:rFonts w:ascii="Arial" w:hAnsi="Arial" w:cs="Arial"/>
        </w:rPr>
        <w:t xml:space="preserve"> and Advisory Groups</w:t>
      </w:r>
      <w:r w:rsidRPr="008A4D08">
        <w:rPr>
          <w:rFonts w:ascii="Arial" w:hAnsi="Arial" w:cs="Arial"/>
        </w:rPr>
        <w:t>, severally and collectively, are responsible for:</w:t>
      </w:r>
      <w:bookmarkEnd w:id="212"/>
      <w:bookmarkEnd w:id="213"/>
    </w:p>
    <w:p w14:paraId="01B2AB60" w14:textId="77777777" w:rsidR="00AC301A" w:rsidRPr="008A4D08" w:rsidRDefault="00AC301A" w:rsidP="008A4D08">
      <w:pPr>
        <w:tabs>
          <w:tab w:val="left" w:pos="864"/>
        </w:tabs>
        <w:rPr>
          <w:rFonts w:ascii="Arial" w:hAnsi="Arial" w:cs="Arial"/>
          <w:color w:val="000000"/>
        </w:rPr>
      </w:pPr>
    </w:p>
    <w:p w14:paraId="3E653F3E" w14:textId="77777777" w:rsidR="00AC301A" w:rsidRPr="008A4D08" w:rsidRDefault="00AC301A" w:rsidP="00955E87">
      <w:pPr>
        <w:numPr>
          <w:ilvl w:val="0"/>
          <w:numId w:val="52"/>
        </w:numPr>
        <w:tabs>
          <w:tab w:val="left" w:pos="1701"/>
        </w:tabs>
        <w:ind w:left="1701" w:hanging="567"/>
        <w:rPr>
          <w:rFonts w:ascii="Arial" w:hAnsi="Arial" w:cs="Arial"/>
          <w:color w:val="000000"/>
        </w:rPr>
      </w:pPr>
      <w:r w:rsidRPr="008A4D08">
        <w:rPr>
          <w:rFonts w:ascii="Arial" w:hAnsi="Arial" w:cs="Arial"/>
          <w:color w:val="000000"/>
        </w:rPr>
        <w:t>The security of the property of the</w:t>
      </w:r>
      <w:r w:rsidR="004627AF" w:rsidRPr="008A4D08">
        <w:rPr>
          <w:rFonts w:ascii="Arial" w:hAnsi="Arial" w:cs="Arial"/>
          <w:color w:val="000000"/>
        </w:rPr>
        <w:t xml:space="preserve"> LHB</w:t>
      </w:r>
      <w:r w:rsidRPr="008A4D08">
        <w:rPr>
          <w:rFonts w:ascii="Arial" w:hAnsi="Arial" w:cs="Arial"/>
          <w:color w:val="000000"/>
        </w:rPr>
        <w:t>;</w:t>
      </w:r>
    </w:p>
    <w:p w14:paraId="4D37FE4C" w14:textId="77777777" w:rsidR="00AC301A" w:rsidRPr="008A4D08" w:rsidRDefault="00AC301A" w:rsidP="008A4D08">
      <w:pPr>
        <w:tabs>
          <w:tab w:val="left" w:pos="0"/>
        </w:tabs>
        <w:rPr>
          <w:rFonts w:ascii="Arial" w:hAnsi="Arial" w:cs="Arial"/>
          <w:color w:val="000000"/>
        </w:rPr>
      </w:pPr>
    </w:p>
    <w:p w14:paraId="7823931B" w14:textId="77777777" w:rsidR="00AC301A" w:rsidRPr="008A4D08" w:rsidRDefault="00AC301A" w:rsidP="00955E87">
      <w:pPr>
        <w:numPr>
          <w:ilvl w:val="0"/>
          <w:numId w:val="52"/>
        </w:numPr>
        <w:tabs>
          <w:tab w:val="left" w:pos="1701"/>
        </w:tabs>
        <w:ind w:left="1701" w:hanging="567"/>
        <w:rPr>
          <w:rFonts w:ascii="Arial" w:hAnsi="Arial" w:cs="Arial"/>
          <w:color w:val="000000"/>
        </w:rPr>
      </w:pPr>
      <w:r w:rsidRPr="008A4D08">
        <w:rPr>
          <w:rFonts w:ascii="Arial" w:hAnsi="Arial" w:cs="Arial"/>
          <w:color w:val="000000"/>
        </w:rPr>
        <w:t>Avoiding loss;</w:t>
      </w:r>
    </w:p>
    <w:p w14:paraId="07CF696D" w14:textId="77777777" w:rsidR="00AC301A" w:rsidRPr="008A4D08" w:rsidRDefault="00AC301A" w:rsidP="008A4D08">
      <w:pPr>
        <w:tabs>
          <w:tab w:val="left" w:pos="0"/>
        </w:tabs>
        <w:rPr>
          <w:rFonts w:ascii="Arial" w:hAnsi="Arial" w:cs="Arial"/>
          <w:color w:val="000000"/>
        </w:rPr>
      </w:pPr>
    </w:p>
    <w:p w14:paraId="3B0C1C64" w14:textId="77777777" w:rsidR="00AC301A" w:rsidRPr="008A4D08" w:rsidRDefault="00AC301A" w:rsidP="00955E87">
      <w:pPr>
        <w:numPr>
          <w:ilvl w:val="0"/>
          <w:numId w:val="52"/>
        </w:numPr>
        <w:tabs>
          <w:tab w:val="left" w:pos="1701"/>
        </w:tabs>
        <w:ind w:left="1701" w:hanging="567"/>
        <w:rPr>
          <w:rFonts w:ascii="Arial" w:hAnsi="Arial" w:cs="Arial"/>
          <w:color w:val="000000"/>
        </w:rPr>
      </w:pPr>
      <w:r w:rsidRPr="008A4D08">
        <w:rPr>
          <w:rFonts w:ascii="Arial" w:hAnsi="Arial" w:cs="Arial"/>
          <w:color w:val="000000"/>
        </w:rPr>
        <w:t>Exercising economy</w:t>
      </w:r>
      <w:r w:rsidR="0032370A" w:rsidRPr="008A4D08">
        <w:rPr>
          <w:rFonts w:ascii="Arial" w:hAnsi="Arial" w:cs="Arial"/>
          <w:color w:val="000000"/>
        </w:rPr>
        <w:t>,</w:t>
      </w:r>
      <w:r w:rsidRPr="008A4D08">
        <w:rPr>
          <w:rFonts w:ascii="Arial" w:hAnsi="Arial" w:cs="Arial"/>
          <w:color w:val="000000"/>
        </w:rPr>
        <w:t xml:space="preserve"> efficiency</w:t>
      </w:r>
      <w:r w:rsidR="0032370A" w:rsidRPr="008A4D08">
        <w:rPr>
          <w:rFonts w:ascii="Arial" w:hAnsi="Arial" w:cs="Arial"/>
          <w:color w:val="000000"/>
        </w:rPr>
        <w:t xml:space="preserve"> and sustainability</w:t>
      </w:r>
      <w:r w:rsidRPr="008A4D08">
        <w:rPr>
          <w:rFonts w:ascii="Arial" w:hAnsi="Arial" w:cs="Arial"/>
          <w:color w:val="000000"/>
        </w:rPr>
        <w:t xml:space="preserve"> in the use of resources; and</w:t>
      </w:r>
    </w:p>
    <w:p w14:paraId="5AA9FF18" w14:textId="77777777" w:rsidR="00AC301A" w:rsidRPr="008A4D08" w:rsidRDefault="00AC301A" w:rsidP="008A4D08">
      <w:pPr>
        <w:tabs>
          <w:tab w:val="left" w:pos="0"/>
        </w:tabs>
        <w:rPr>
          <w:rFonts w:ascii="Arial" w:hAnsi="Arial" w:cs="Arial"/>
          <w:color w:val="000000"/>
        </w:rPr>
      </w:pPr>
    </w:p>
    <w:p w14:paraId="46AC2298" w14:textId="77777777" w:rsidR="00AC301A" w:rsidRPr="008A4D08" w:rsidRDefault="00AC301A" w:rsidP="00955E87">
      <w:pPr>
        <w:numPr>
          <w:ilvl w:val="0"/>
          <w:numId w:val="52"/>
        </w:numPr>
        <w:tabs>
          <w:tab w:val="left" w:pos="1701"/>
        </w:tabs>
        <w:ind w:left="1701" w:hanging="567"/>
        <w:rPr>
          <w:rFonts w:ascii="Arial" w:hAnsi="Arial" w:cs="Arial"/>
          <w:color w:val="000000"/>
        </w:rPr>
      </w:pPr>
      <w:r w:rsidRPr="008A4D08">
        <w:rPr>
          <w:rFonts w:ascii="Arial" w:hAnsi="Arial" w:cs="Arial"/>
          <w:color w:val="000000"/>
        </w:rPr>
        <w:t>Conforming to the requirements of SOs, SFIs, Financial Procedures and the Scheme of Delegation.</w:t>
      </w:r>
    </w:p>
    <w:p w14:paraId="54B80A1E" w14:textId="77777777" w:rsidR="00AC301A" w:rsidRPr="008A4D08" w:rsidRDefault="00AC301A" w:rsidP="008A4D08">
      <w:pPr>
        <w:tabs>
          <w:tab w:val="left" w:pos="864"/>
        </w:tabs>
        <w:ind w:left="864" w:hanging="864"/>
        <w:rPr>
          <w:rFonts w:ascii="Arial" w:hAnsi="Arial" w:cs="Arial"/>
          <w:color w:val="000000"/>
        </w:rPr>
      </w:pPr>
    </w:p>
    <w:p w14:paraId="33690621" w14:textId="77777777" w:rsidR="00AC301A" w:rsidRPr="008A4D08" w:rsidRDefault="00AC301A" w:rsidP="00955E87">
      <w:pPr>
        <w:numPr>
          <w:ilvl w:val="2"/>
          <w:numId w:val="43"/>
        </w:numPr>
        <w:tabs>
          <w:tab w:val="left" w:pos="864"/>
        </w:tabs>
        <w:rPr>
          <w:rFonts w:ascii="Arial" w:hAnsi="Arial" w:cs="Arial"/>
          <w:color w:val="000000"/>
        </w:rPr>
      </w:pPr>
      <w:bookmarkStart w:id="214" w:name="_Toc240450296"/>
      <w:bookmarkStart w:id="215" w:name="_Toc240797499"/>
      <w:r w:rsidRPr="008A4D08">
        <w:rPr>
          <w:rFonts w:ascii="Arial" w:hAnsi="Arial" w:cs="Arial"/>
          <w:color w:val="000000"/>
        </w:rPr>
        <w:t xml:space="preserve">For all </w:t>
      </w:r>
      <w:r w:rsidR="004C0042" w:rsidRPr="008A4D08">
        <w:rPr>
          <w:rFonts w:ascii="Arial" w:hAnsi="Arial" w:cs="Arial"/>
          <w:color w:val="000000"/>
        </w:rPr>
        <w:t>B</w:t>
      </w:r>
      <w:r w:rsidR="00DF0E4E" w:rsidRPr="008A4D08">
        <w:rPr>
          <w:rFonts w:ascii="Arial" w:hAnsi="Arial" w:cs="Arial"/>
          <w:color w:val="000000"/>
        </w:rPr>
        <w:t>oard</w:t>
      </w:r>
      <w:r w:rsidR="004C0042" w:rsidRPr="008A4D08">
        <w:rPr>
          <w:rFonts w:ascii="Arial" w:hAnsi="Arial" w:cs="Arial"/>
          <w:color w:val="000000"/>
        </w:rPr>
        <w:t xml:space="preserve"> </w:t>
      </w:r>
      <w:r w:rsidRPr="008A4D08">
        <w:rPr>
          <w:rFonts w:ascii="Arial" w:hAnsi="Arial" w:cs="Arial"/>
          <w:color w:val="000000"/>
        </w:rPr>
        <w:t xml:space="preserve">members </w:t>
      </w:r>
      <w:r w:rsidR="004C0042" w:rsidRPr="008A4D08">
        <w:rPr>
          <w:rFonts w:ascii="Arial" w:hAnsi="Arial" w:cs="Arial"/>
          <w:color w:val="000000"/>
        </w:rPr>
        <w:t xml:space="preserve">and </w:t>
      </w:r>
      <w:r w:rsidR="00DF0E4E" w:rsidRPr="008A4D08">
        <w:rPr>
          <w:rFonts w:ascii="Arial" w:hAnsi="Arial" w:cs="Arial"/>
          <w:color w:val="000000"/>
        </w:rPr>
        <w:t xml:space="preserve">LHB </w:t>
      </w:r>
      <w:r w:rsidR="004C0042" w:rsidRPr="008A4D08">
        <w:rPr>
          <w:rFonts w:ascii="Arial" w:hAnsi="Arial" w:cs="Arial"/>
          <w:color w:val="000000"/>
        </w:rPr>
        <w:t>officers</w:t>
      </w:r>
      <w:r w:rsidR="00DF0E4E" w:rsidRPr="008A4D08">
        <w:rPr>
          <w:rFonts w:ascii="Arial" w:hAnsi="Arial" w:cs="Arial"/>
          <w:color w:val="000000"/>
        </w:rPr>
        <w:t>,</w:t>
      </w:r>
      <w:r w:rsidR="004C0042" w:rsidRPr="008A4D08">
        <w:rPr>
          <w:rFonts w:ascii="Arial" w:hAnsi="Arial" w:cs="Arial"/>
          <w:color w:val="000000"/>
        </w:rPr>
        <w:t xml:space="preserve"> and LHB</w:t>
      </w:r>
      <w:r w:rsidRPr="008A4D08">
        <w:rPr>
          <w:rFonts w:ascii="Arial" w:hAnsi="Arial" w:cs="Arial"/>
          <w:color w:val="000000"/>
        </w:rPr>
        <w:t xml:space="preserve"> committees and </w:t>
      </w:r>
      <w:r w:rsidR="00CC6F70" w:rsidRPr="008A4D08">
        <w:rPr>
          <w:rFonts w:ascii="Arial" w:hAnsi="Arial" w:cs="Arial"/>
          <w:color w:val="000000"/>
        </w:rPr>
        <w:t>Advisory Groups</w:t>
      </w:r>
      <w:r w:rsidRPr="008A4D08">
        <w:rPr>
          <w:rFonts w:ascii="Arial" w:hAnsi="Arial" w:cs="Arial"/>
          <w:color w:val="000000"/>
        </w:rPr>
        <w:t xml:space="preserve"> who carry out a financial function, the form in which financial records are kept and the manner in which members of the Board, committee</w:t>
      </w:r>
      <w:r w:rsidR="00CC6F70" w:rsidRPr="008A4D08">
        <w:rPr>
          <w:rFonts w:ascii="Arial" w:hAnsi="Arial" w:cs="Arial"/>
          <w:color w:val="000000"/>
        </w:rPr>
        <w:t>, Advisory Groups</w:t>
      </w:r>
      <w:r w:rsidRPr="008A4D08">
        <w:rPr>
          <w:rFonts w:ascii="Arial" w:hAnsi="Arial" w:cs="Arial"/>
          <w:color w:val="000000"/>
        </w:rPr>
        <w:t xml:space="preserve"> and employees discharge their duties must be to the satisfaction of the Director of Finance.</w:t>
      </w:r>
      <w:bookmarkEnd w:id="214"/>
      <w:bookmarkEnd w:id="215"/>
    </w:p>
    <w:p w14:paraId="5F1CE2AC" w14:textId="77777777" w:rsidR="00BB2EE9" w:rsidRPr="008A4D08" w:rsidRDefault="00BB2EE9" w:rsidP="008A4D08">
      <w:pPr>
        <w:rPr>
          <w:rFonts w:ascii="Arial" w:hAnsi="Arial" w:cs="Arial"/>
        </w:rPr>
      </w:pPr>
      <w:bookmarkStart w:id="216" w:name="_Toc192394504"/>
      <w:bookmarkStart w:id="217" w:name="_Toc192928940"/>
      <w:bookmarkStart w:id="218" w:name="_Toc193786654"/>
      <w:bookmarkStart w:id="219" w:name="_Toc107900265"/>
      <w:bookmarkStart w:id="220" w:name="_Toc107900454"/>
      <w:bookmarkStart w:id="221" w:name="_Toc107900876"/>
      <w:bookmarkStart w:id="222" w:name="_Toc107900963"/>
    </w:p>
    <w:p w14:paraId="7230D3A5" w14:textId="77777777" w:rsidR="00AC301A" w:rsidRPr="008A4D08" w:rsidRDefault="00AC301A" w:rsidP="00955E87">
      <w:pPr>
        <w:pStyle w:val="Heading1"/>
        <w:numPr>
          <w:ilvl w:val="1"/>
          <w:numId w:val="7"/>
        </w:numPr>
        <w:tabs>
          <w:tab w:val="clear" w:pos="360"/>
          <w:tab w:val="num" w:pos="709"/>
        </w:tabs>
        <w:ind w:left="709" w:hanging="709"/>
        <w:jc w:val="left"/>
        <w:rPr>
          <w:rFonts w:ascii="Arial" w:hAnsi="Arial" w:cs="Arial"/>
          <w:color w:val="000000"/>
        </w:rPr>
      </w:pPr>
      <w:bookmarkStart w:id="223" w:name="_Toc240450297"/>
      <w:bookmarkStart w:id="224" w:name="_Toc240797500"/>
      <w:bookmarkStart w:id="225" w:name="_Toc240801909"/>
      <w:bookmarkStart w:id="226" w:name="_Toc237673394"/>
      <w:bookmarkStart w:id="227" w:name="_Toc240884271"/>
      <w:bookmarkStart w:id="228" w:name="_Toc241909236"/>
      <w:bookmarkStart w:id="229" w:name="_Toc242500592"/>
      <w:bookmarkStart w:id="230" w:name="_Toc242585887"/>
      <w:bookmarkStart w:id="231" w:name="_Toc259108880"/>
      <w:bookmarkStart w:id="232" w:name="_Toc259629035"/>
      <w:bookmarkStart w:id="233" w:name="_Toc331768144"/>
      <w:bookmarkStart w:id="234" w:name="_Toc413838349"/>
      <w:r w:rsidRPr="008A4D08">
        <w:rPr>
          <w:rFonts w:ascii="Arial" w:hAnsi="Arial" w:cs="Arial"/>
          <w:color w:val="000000"/>
        </w:rPr>
        <w:t>Contractors and their employees</w:t>
      </w:r>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p>
    <w:p w14:paraId="5634681C" w14:textId="77777777" w:rsidR="00AC301A" w:rsidRPr="008A4D08" w:rsidRDefault="00AC301A" w:rsidP="008A4D08">
      <w:pPr>
        <w:tabs>
          <w:tab w:val="left" w:pos="864"/>
        </w:tabs>
        <w:ind w:left="864" w:hanging="864"/>
        <w:rPr>
          <w:rFonts w:ascii="Arial" w:hAnsi="Arial" w:cs="Arial"/>
          <w:color w:val="000000"/>
        </w:rPr>
      </w:pPr>
    </w:p>
    <w:p w14:paraId="338AEE16" w14:textId="77777777" w:rsidR="00AC301A" w:rsidRPr="008A4D08" w:rsidRDefault="00AC301A" w:rsidP="00955E87">
      <w:pPr>
        <w:numPr>
          <w:ilvl w:val="2"/>
          <w:numId w:val="44"/>
        </w:numPr>
        <w:tabs>
          <w:tab w:val="left" w:pos="864"/>
        </w:tabs>
        <w:rPr>
          <w:rFonts w:ascii="Arial" w:hAnsi="Arial" w:cs="Arial"/>
          <w:color w:val="000000"/>
        </w:rPr>
      </w:pPr>
      <w:bookmarkStart w:id="235" w:name="_Toc240450298"/>
      <w:bookmarkStart w:id="236" w:name="_Toc240797501"/>
      <w:r w:rsidRPr="008A4D08">
        <w:rPr>
          <w:rFonts w:ascii="Arial" w:hAnsi="Arial" w:cs="Arial"/>
          <w:color w:val="000000"/>
        </w:rPr>
        <w:t xml:space="preserve">Any contractor or employee of a contractor who is empowered by the LHB to </w:t>
      </w:r>
      <w:r w:rsidRPr="008A4D08">
        <w:rPr>
          <w:rFonts w:ascii="Arial" w:hAnsi="Arial" w:cs="Arial"/>
          <w:color w:val="000000"/>
        </w:rPr>
        <w:lastRenderedPageBreak/>
        <w:t>commit the LHB to expenditure or who is authorised to obtain income shall be covered by these instructions.  It is the responsibility of the Chief Executive to ensure that such persons are made aware of this.</w:t>
      </w:r>
      <w:bookmarkEnd w:id="235"/>
      <w:bookmarkEnd w:id="236"/>
    </w:p>
    <w:p w14:paraId="73DC9BC1" w14:textId="77777777" w:rsidR="00AC301A" w:rsidRPr="008A4D08" w:rsidRDefault="00AC301A" w:rsidP="008A4D08">
      <w:pPr>
        <w:tabs>
          <w:tab w:val="left" w:pos="864"/>
        </w:tabs>
        <w:rPr>
          <w:rFonts w:ascii="Arial" w:hAnsi="Arial" w:cs="Arial"/>
          <w:color w:val="000000"/>
        </w:rPr>
      </w:pPr>
    </w:p>
    <w:p w14:paraId="71502C2D" w14:textId="77777777" w:rsidR="00393F10" w:rsidRPr="008A4D08" w:rsidRDefault="00C51FA1" w:rsidP="008A4D08">
      <w:pPr>
        <w:tabs>
          <w:tab w:val="left" w:pos="864"/>
        </w:tabs>
        <w:rPr>
          <w:rFonts w:ascii="Arial" w:hAnsi="Arial" w:cs="Arial"/>
          <w:color w:val="000000"/>
        </w:rPr>
      </w:pPr>
      <w:r w:rsidRPr="008A4D08">
        <w:rPr>
          <w:rFonts w:ascii="Arial" w:hAnsi="Arial" w:cs="Arial"/>
          <w:color w:val="000000"/>
        </w:rPr>
        <w:br w:type="page"/>
      </w:r>
    </w:p>
    <w:p w14:paraId="2BBBBE4C" w14:textId="77777777" w:rsidR="00AC301A" w:rsidRPr="008A4D08" w:rsidRDefault="00AC301A" w:rsidP="00F80D70">
      <w:pPr>
        <w:pStyle w:val="Heading1"/>
        <w:numPr>
          <w:ilvl w:val="0"/>
          <w:numId w:val="264"/>
        </w:numPr>
        <w:jc w:val="left"/>
        <w:rPr>
          <w:rFonts w:ascii="Arial" w:hAnsi="Arial" w:cs="Arial"/>
          <w:color w:val="000000"/>
        </w:rPr>
      </w:pPr>
      <w:bookmarkStart w:id="237" w:name="_Toc192394505"/>
      <w:bookmarkStart w:id="238" w:name="_Toc192928941"/>
      <w:bookmarkStart w:id="239" w:name="_Toc193786655"/>
      <w:bookmarkStart w:id="240" w:name="_Toc107900266"/>
      <w:bookmarkStart w:id="241" w:name="_Toc107900455"/>
      <w:bookmarkStart w:id="242" w:name="_Toc107900877"/>
      <w:bookmarkStart w:id="243" w:name="_Toc107900964"/>
      <w:bookmarkStart w:id="244" w:name="_Toc240450299"/>
      <w:bookmarkStart w:id="245" w:name="_Toc240797502"/>
      <w:bookmarkStart w:id="246" w:name="_Toc240801910"/>
      <w:bookmarkStart w:id="247" w:name="_Toc237673395"/>
      <w:bookmarkStart w:id="248" w:name="_Toc240884272"/>
      <w:bookmarkStart w:id="249" w:name="_Toc241909237"/>
      <w:bookmarkStart w:id="250" w:name="_Toc242500593"/>
      <w:bookmarkStart w:id="251" w:name="_Toc242585888"/>
      <w:bookmarkStart w:id="252" w:name="_Toc259108881"/>
      <w:bookmarkStart w:id="253" w:name="_Toc259629036"/>
      <w:bookmarkStart w:id="254" w:name="_Toc331768145"/>
      <w:bookmarkStart w:id="255" w:name="_Toc413838350"/>
      <w:r w:rsidRPr="008A4D08">
        <w:rPr>
          <w:rFonts w:ascii="Arial" w:hAnsi="Arial" w:cs="Arial"/>
          <w:color w:val="000000"/>
        </w:rPr>
        <w:t>AUDIT, FRAUD AND CORRUPTION, AND SECURITY MANAGEMENT</w:t>
      </w:r>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p>
    <w:p w14:paraId="5C803E80" w14:textId="77777777" w:rsidR="00AC301A" w:rsidRPr="008A4D08" w:rsidRDefault="00AC301A" w:rsidP="008A4D08">
      <w:pPr>
        <w:tabs>
          <w:tab w:val="left" w:pos="864"/>
        </w:tabs>
        <w:rPr>
          <w:rFonts w:ascii="Arial" w:hAnsi="Arial" w:cs="Arial"/>
          <w:color w:val="000000"/>
        </w:rPr>
      </w:pPr>
    </w:p>
    <w:p w14:paraId="3EEAACFC" w14:textId="77777777" w:rsidR="00AC301A" w:rsidRPr="008A4D08" w:rsidRDefault="00AC301A" w:rsidP="00955E87">
      <w:pPr>
        <w:pStyle w:val="Heading1"/>
        <w:numPr>
          <w:ilvl w:val="1"/>
          <w:numId w:val="8"/>
        </w:numPr>
        <w:tabs>
          <w:tab w:val="clear" w:pos="360"/>
          <w:tab w:val="num" w:pos="709"/>
        </w:tabs>
        <w:ind w:left="709" w:hanging="709"/>
        <w:jc w:val="left"/>
        <w:rPr>
          <w:rFonts w:ascii="Arial" w:hAnsi="Arial" w:cs="Arial"/>
          <w:color w:val="000000"/>
        </w:rPr>
      </w:pPr>
      <w:bookmarkStart w:id="256" w:name="_Toc192394506"/>
      <w:bookmarkStart w:id="257" w:name="_Toc192928942"/>
      <w:bookmarkStart w:id="258" w:name="_Toc193786656"/>
      <w:bookmarkStart w:id="259" w:name="_Toc107900267"/>
      <w:bookmarkStart w:id="260" w:name="_Toc107900456"/>
      <w:bookmarkStart w:id="261" w:name="_Toc107900878"/>
      <w:bookmarkStart w:id="262" w:name="_Toc107900965"/>
      <w:bookmarkStart w:id="263" w:name="_Toc240450300"/>
      <w:bookmarkStart w:id="264" w:name="_Toc240797503"/>
      <w:bookmarkStart w:id="265" w:name="_Toc240801911"/>
      <w:bookmarkStart w:id="266" w:name="_Toc237673396"/>
      <w:bookmarkStart w:id="267" w:name="_Toc240884273"/>
      <w:bookmarkStart w:id="268" w:name="_Toc241909238"/>
      <w:bookmarkStart w:id="269" w:name="_Toc242500594"/>
      <w:bookmarkStart w:id="270" w:name="_Toc242585889"/>
      <w:bookmarkStart w:id="271" w:name="_Toc259108882"/>
      <w:bookmarkStart w:id="272" w:name="_Toc259629037"/>
      <w:bookmarkStart w:id="273" w:name="_Toc331768146"/>
      <w:bookmarkStart w:id="274" w:name="_Toc413838351"/>
      <w:r w:rsidRPr="008A4D08">
        <w:rPr>
          <w:rFonts w:ascii="Arial" w:hAnsi="Arial" w:cs="Arial"/>
          <w:color w:val="000000"/>
        </w:rPr>
        <w:t>Audit Committee</w:t>
      </w:r>
      <w:bookmarkEnd w:id="256"/>
      <w:bookmarkEnd w:id="257"/>
      <w:bookmarkEnd w:id="258"/>
      <w:bookmarkEnd w:id="263"/>
      <w:bookmarkEnd w:id="264"/>
      <w:bookmarkEnd w:id="265"/>
      <w:bookmarkEnd w:id="266"/>
      <w:bookmarkEnd w:id="267"/>
      <w:bookmarkEnd w:id="268"/>
      <w:bookmarkEnd w:id="269"/>
      <w:bookmarkEnd w:id="270"/>
      <w:bookmarkEnd w:id="271"/>
      <w:bookmarkEnd w:id="272"/>
      <w:bookmarkEnd w:id="273"/>
      <w:bookmarkEnd w:id="274"/>
      <w:r w:rsidRPr="008A4D08">
        <w:rPr>
          <w:rFonts w:ascii="Arial" w:hAnsi="Arial" w:cs="Arial"/>
          <w:color w:val="000000"/>
        </w:rPr>
        <w:t xml:space="preserve"> </w:t>
      </w:r>
      <w:bookmarkEnd w:id="259"/>
      <w:bookmarkEnd w:id="260"/>
      <w:bookmarkEnd w:id="261"/>
      <w:bookmarkEnd w:id="262"/>
    </w:p>
    <w:p w14:paraId="4BFB1C62" w14:textId="77777777" w:rsidR="00AC301A" w:rsidRPr="008A4D08" w:rsidRDefault="00AC301A" w:rsidP="008A4D08">
      <w:pPr>
        <w:tabs>
          <w:tab w:val="left" w:pos="864"/>
        </w:tabs>
        <w:rPr>
          <w:rFonts w:ascii="Arial" w:hAnsi="Arial" w:cs="Arial"/>
          <w:color w:val="000000"/>
        </w:rPr>
      </w:pPr>
    </w:p>
    <w:p w14:paraId="7B7CB776" w14:textId="77777777" w:rsidR="001417C5" w:rsidRPr="008A4D08" w:rsidRDefault="00AC301A" w:rsidP="00955E87">
      <w:pPr>
        <w:numPr>
          <w:ilvl w:val="2"/>
          <w:numId w:val="45"/>
        </w:numPr>
        <w:tabs>
          <w:tab w:val="left" w:pos="864"/>
        </w:tabs>
        <w:rPr>
          <w:rFonts w:ascii="Arial" w:hAnsi="Arial" w:cs="Arial"/>
          <w:color w:val="FF6600"/>
        </w:rPr>
      </w:pPr>
      <w:bookmarkStart w:id="275" w:name="_Toc240450301"/>
      <w:bookmarkStart w:id="276" w:name="_Toc240797504"/>
      <w:r w:rsidRPr="008A4D08">
        <w:rPr>
          <w:rFonts w:ascii="Arial" w:hAnsi="Arial" w:cs="Arial"/>
          <w:color w:val="000000"/>
        </w:rPr>
        <w:t>An independent Audit Committee is a central means by which a Board ensures effective internal control arrangements are in place.  In addition, the Audit Committee provides a form of independent check upon the executive arm of the Board.  In accordance with SOs the Board shall formally establish an Audit Committee with clearly defined terms of</w:t>
      </w:r>
      <w:r w:rsidR="00C80B2A" w:rsidRPr="008A4D08">
        <w:rPr>
          <w:rFonts w:ascii="Arial" w:hAnsi="Arial" w:cs="Arial"/>
          <w:color w:val="000000"/>
        </w:rPr>
        <w:t xml:space="preserve"> reference.  Detailed terms of reference and operating arrangements for the Audit Committee are set out in Schedule 3 to the SOs.  This c</w:t>
      </w:r>
      <w:r w:rsidRPr="008A4D08">
        <w:rPr>
          <w:rFonts w:ascii="Arial" w:hAnsi="Arial" w:cs="Arial"/>
          <w:color w:val="000000"/>
        </w:rPr>
        <w:t>ommittee will follow the guidance set out in th</w:t>
      </w:r>
      <w:r w:rsidR="00076332" w:rsidRPr="008A4D08">
        <w:rPr>
          <w:rFonts w:ascii="Arial" w:hAnsi="Arial" w:cs="Arial"/>
          <w:color w:val="000000"/>
        </w:rPr>
        <w:t xml:space="preserve">e NHS </w:t>
      </w:r>
      <w:r w:rsidR="00C80B2A" w:rsidRPr="008A4D08">
        <w:rPr>
          <w:rFonts w:ascii="Arial" w:hAnsi="Arial" w:cs="Arial"/>
          <w:color w:val="000000"/>
        </w:rPr>
        <w:t xml:space="preserve">Wales </w:t>
      </w:r>
      <w:r w:rsidR="00076332" w:rsidRPr="008A4D08">
        <w:rPr>
          <w:rFonts w:ascii="Arial" w:hAnsi="Arial" w:cs="Arial"/>
          <w:color w:val="000000"/>
        </w:rPr>
        <w:t>Audit Committee Handbook</w:t>
      </w:r>
      <w:bookmarkEnd w:id="275"/>
      <w:r w:rsidR="001E1F69" w:rsidRPr="008A4D08">
        <w:rPr>
          <w:rFonts w:ascii="Arial" w:hAnsi="Arial" w:cs="Arial"/>
        </w:rPr>
        <w:t>.</w:t>
      </w:r>
      <w:bookmarkEnd w:id="276"/>
    </w:p>
    <w:p w14:paraId="7A971E3A" w14:textId="77777777" w:rsidR="001417C5" w:rsidRPr="008A4D08" w:rsidRDefault="001417C5" w:rsidP="008A4D08">
      <w:pPr>
        <w:ind w:left="709" w:hanging="709"/>
        <w:rPr>
          <w:rFonts w:ascii="Arial" w:hAnsi="Arial" w:cs="Arial"/>
          <w:color w:val="FF6600"/>
        </w:rPr>
      </w:pPr>
    </w:p>
    <w:p w14:paraId="126F9AB9" w14:textId="77777777" w:rsidR="00AC301A" w:rsidRPr="008A4D08" w:rsidRDefault="00076332" w:rsidP="00955E87">
      <w:pPr>
        <w:pStyle w:val="Heading1"/>
        <w:numPr>
          <w:ilvl w:val="1"/>
          <w:numId w:val="8"/>
        </w:numPr>
        <w:tabs>
          <w:tab w:val="clear" w:pos="360"/>
          <w:tab w:val="num" w:pos="709"/>
        </w:tabs>
        <w:ind w:left="709" w:hanging="709"/>
        <w:jc w:val="left"/>
        <w:rPr>
          <w:rFonts w:ascii="Arial" w:hAnsi="Arial" w:cs="Arial"/>
          <w:color w:val="FF0000"/>
        </w:rPr>
      </w:pPr>
      <w:bookmarkStart w:id="277" w:name="_Toc107900268"/>
      <w:bookmarkStart w:id="278" w:name="_Toc107900457"/>
      <w:bookmarkStart w:id="279" w:name="_Toc107900879"/>
      <w:bookmarkStart w:id="280" w:name="_Toc107900966"/>
      <w:bookmarkStart w:id="281" w:name="_Toc240450304"/>
      <w:bookmarkStart w:id="282" w:name="_Toc240797505"/>
      <w:bookmarkStart w:id="283" w:name="_Toc240801912"/>
      <w:bookmarkStart w:id="284" w:name="_Toc237673397"/>
      <w:bookmarkStart w:id="285" w:name="_Toc240884274"/>
      <w:bookmarkStart w:id="286" w:name="_Toc241909239"/>
      <w:bookmarkStart w:id="287" w:name="_Toc242500595"/>
      <w:bookmarkStart w:id="288" w:name="_Toc242585890"/>
      <w:bookmarkStart w:id="289" w:name="_Toc259108883"/>
      <w:bookmarkStart w:id="290" w:name="_Toc259629038"/>
      <w:bookmarkStart w:id="291" w:name="_Toc331768147"/>
      <w:bookmarkStart w:id="292" w:name="_Toc413838352"/>
      <w:r w:rsidRPr="008A4D08">
        <w:rPr>
          <w:rFonts w:ascii="Arial" w:hAnsi="Arial" w:cs="Arial"/>
          <w:color w:val="000000"/>
        </w:rPr>
        <w:t>Chief Executive</w:t>
      </w:r>
      <w:bookmarkEnd w:id="281"/>
      <w:bookmarkEnd w:id="282"/>
      <w:bookmarkEnd w:id="283"/>
      <w:bookmarkEnd w:id="284"/>
      <w:bookmarkEnd w:id="285"/>
      <w:bookmarkEnd w:id="286"/>
      <w:bookmarkEnd w:id="287"/>
      <w:bookmarkEnd w:id="288"/>
      <w:bookmarkEnd w:id="289"/>
      <w:bookmarkEnd w:id="290"/>
      <w:bookmarkEnd w:id="291"/>
      <w:bookmarkEnd w:id="292"/>
      <w:r w:rsidR="00AC301A" w:rsidRPr="008A4D08">
        <w:rPr>
          <w:rFonts w:ascii="Arial" w:hAnsi="Arial" w:cs="Arial"/>
          <w:color w:val="000000"/>
        </w:rPr>
        <w:t xml:space="preserve"> </w:t>
      </w:r>
      <w:bookmarkEnd w:id="277"/>
      <w:bookmarkEnd w:id="278"/>
      <w:bookmarkEnd w:id="279"/>
      <w:bookmarkEnd w:id="280"/>
    </w:p>
    <w:p w14:paraId="5E8F643A" w14:textId="77777777" w:rsidR="00AC301A" w:rsidRPr="008A4D08" w:rsidRDefault="00AC301A" w:rsidP="008A4D08">
      <w:pPr>
        <w:rPr>
          <w:rFonts w:ascii="Arial" w:hAnsi="Arial" w:cs="Arial"/>
          <w:color w:val="FF0000"/>
        </w:rPr>
      </w:pPr>
    </w:p>
    <w:p w14:paraId="3E04E7AD" w14:textId="77777777" w:rsidR="00AC301A" w:rsidRPr="008A4D08" w:rsidRDefault="00AC301A" w:rsidP="00955E87">
      <w:pPr>
        <w:numPr>
          <w:ilvl w:val="2"/>
          <w:numId w:val="46"/>
        </w:numPr>
        <w:tabs>
          <w:tab w:val="left" w:pos="864"/>
        </w:tabs>
        <w:rPr>
          <w:rFonts w:ascii="Arial" w:hAnsi="Arial" w:cs="Arial"/>
        </w:rPr>
      </w:pPr>
      <w:bookmarkStart w:id="293" w:name="_Toc240450305"/>
      <w:bookmarkStart w:id="294" w:name="_Toc240797506"/>
      <w:r w:rsidRPr="008A4D08">
        <w:rPr>
          <w:rFonts w:ascii="Arial" w:hAnsi="Arial" w:cs="Arial"/>
        </w:rPr>
        <w:t xml:space="preserve">The </w:t>
      </w:r>
      <w:r w:rsidR="00076332" w:rsidRPr="008A4D08">
        <w:rPr>
          <w:rFonts w:ascii="Arial" w:hAnsi="Arial" w:cs="Arial"/>
        </w:rPr>
        <w:t>Chief Executive</w:t>
      </w:r>
      <w:r w:rsidRPr="008A4D08">
        <w:rPr>
          <w:rFonts w:ascii="Arial" w:hAnsi="Arial" w:cs="Arial"/>
        </w:rPr>
        <w:t xml:space="preserve"> is responsible for:</w:t>
      </w:r>
      <w:bookmarkEnd w:id="293"/>
      <w:bookmarkEnd w:id="294"/>
    </w:p>
    <w:p w14:paraId="5D38B32F" w14:textId="77777777" w:rsidR="00AC301A" w:rsidRPr="008A4D08" w:rsidRDefault="00AC301A" w:rsidP="008A4D08">
      <w:pPr>
        <w:rPr>
          <w:rFonts w:ascii="Arial" w:hAnsi="Arial" w:cs="Arial"/>
        </w:rPr>
      </w:pPr>
    </w:p>
    <w:p w14:paraId="633EFC05" w14:textId="77777777" w:rsidR="00AC301A" w:rsidRPr="008A4D08" w:rsidRDefault="001654EC" w:rsidP="00955E87">
      <w:pPr>
        <w:numPr>
          <w:ilvl w:val="0"/>
          <w:numId w:val="53"/>
        </w:numPr>
        <w:tabs>
          <w:tab w:val="left" w:pos="1701"/>
        </w:tabs>
        <w:ind w:left="1701" w:hanging="567"/>
        <w:rPr>
          <w:rFonts w:ascii="Arial" w:hAnsi="Arial" w:cs="Arial"/>
        </w:rPr>
      </w:pPr>
      <w:r w:rsidRPr="008A4D08">
        <w:rPr>
          <w:rFonts w:ascii="Arial" w:hAnsi="Arial" w:cs="Arial"/>
        </w:rPr>
        <w:t>E</w:t>
      </w:r>
      <w:r w:rsidR="00AC301A" w:rsidRPr="008A4D08">
        <w:rPr>
          <w:rFonts w:ascii="Arial" w:hAnsi="Arial" w:cs="Arial"/>
        </w:rPr>
        <w:t>nsuring there are arrangements in place to review, evaluate and report on the effectiveness of internal financial control including the establishment of an effective Internal Audit function;</w:t>
      </w:r>
    </w:p>
    <w:p w14:paraId="025745E1" w14:textId="77777777" w:rsidR="00AC301A" w:rsidRPr="008A4D08" w:rsidRDefault="00AC301A" w:rsidP="008A4D08">
      <w:pPr>
        <w:rPr>
          <w:rFonts w:ascii="Arial" w:hAnsi="Arial" w:cs="Arial"/>
        </w:rPr>
      </w:pPr>
    </w:p>
    <w:p w14:paraId="69207817" w14:textId="77777777" w:rsidR="00AC301A" w:rsidRPr="008A4D08" w:rsidRDefault="001654EC" w:rsidP="00955E87">
      <w:pPr>
        <w:numPr>
          <w:ilvl w:val="0"/>
          <w:numId w:val="53"/>
        </w:numPr>
        <w:tabs>
          <w:tab w:val="left" w:pos="1701"/>
        </w:tabs>
        <w:ind w:left="1701" w:hanging="567"/>
        <w:rPr>
          <w:rFonts w:ascii="Arial" w:hAnsi="Arial" w:cs="Arial"/>
        </w:rPr>
      </w:pPr>
      <w:r w:rsidRPr="008A4D08">
        <w:rPr>
          <w:rFonts w:ascii="Arial" w:hAnsi="Arial" w:cs="Arial"/>
        </w:rPr>
        <w:t>E</w:t>
      </w:r>
      <w:r w:rsidR="00AC301A" w:rsidRPr="008A4D08">
        <w:rPr>
          <w:rFonts w:ascii="Arial" w:hAnsi="Arial" w:cs="Arial"/>
        </w:rPr>
        <w:t xml:space="preserve">nsuring </w:t>
      </w:r>
      <w:r w:rsidR="00536A8F" w:rsidRPr="008A4D08">
        <w:rPr>
          <w:rFonts w:ascii="Arial" w:hAnsi="Arial" w:cs="Arial"/>
        </w:rPr>
        <w:t xml:space="preserve">that the Internal Audit function meets the </w:t>
      </w:r>
      <w:bookmarkStart w:id="295" w:name="_Hlk39149440"/>
      <w:r w:rsidR="00536A8F" w:rsidRPr="008A4D08">
        <w:rPr>
          <w:rFonts w:ascii="Arial" w:hAnsi="Arial" w:cs="Arial"/>
        </w:rPr>
        <w:t>Public Sector Internal Audit Standards</w:t>
      </w:r>
      <w:r w:rsidR="00536A8F" w:rsidRPr="008A4D08" w:rsidDel="002F70F1">
        <w:rPr>
          <w:rFonts w:ascii="Arial" w:hAnsi="Arial" w:cs="Arial"/>
        </w:rPr>
        <w:t xml:space="preserve"> </w:t>
      </w:r>
      <w:bookmarkEnd w:id="295"/>
      <w:r w:rsidR="00536A8F" w:rsidRPr="008A4D08">
        <w:rPr>
          <w:rFonts w:ascii="Arial" w:hAnsi="Arial" w:cs="Arial"/>
        </w:rPr>
        <w:t>and provides sufficient independent and objective assurance to the Audit Committee and the Accountable Officer</w:t>
      </w:r>
      <w:r w:rsidR="00AC301A" w:rsidRPr="008A4D08">
        <w:rPr>
          <w:rFonts w:ascii="Arial" w:hAnsi="Arial" w:cs="Arial"/>
        </w:rPr>
        <w:t>;</w:t>
      </w:r>
    </w:p>
    <w:p w14:paraId="1DAC02C5" w14:textId="77777777" w:rsidR="00536A8F" w:rsidRPr="008A4D08" w:rsidRDefault="00536A8F" w:rsidP="008A4D08">
      <w:pPr>
        <w:pStyle w:val="ListParagraph"/>
        <w:rPr>
          <w:rFonts w:ascii="Arial" w:hAnsi="Arial" w:cs="Arial"/>
          <w:sz w:val="24"/>
          <w:szCs w:val="24"/>
        </w:rPr>
      </w:pPr>
    </w:p>
    <w:bookmarkStart w:id="296" w:name="_Hlk39149460"/>
    <w:p w14:paraId="6AF30612" w14:textId="77777777" w:rsidR="00536A8F" w:rsidRPr="008A4D08" w:rsidRDefault="00536A8F" w:rsidP="008A4D08">
      <w:pPr>
        <w:tabs>
          <w:tab w:val="left" w:pos="1701"/>
        </w:tabs>
        <w:ind w:left="1287"/>
        <w:rPr>
          <w:rFonts w:ascii="Arial" w:hAnsi="Arial" w:cs="Arial"/>
        </w:rPr>
      </w:pPr>
      <w:r w:rsidRPr="008A4D08">
        <w:rPr>
          <w:rFonts w:ascii="Arial" w:hAnsi="Arial" w:cs="Arial"/>
        </w:rPr>
        <w:fldChar w:fldCharType="begin"/>
      </w:r>
      <w:r w:rsidRPr="008A4D08">
        <w:rPr>
          <w:rFonts w:ascii="Arial" w:hAnsi="Arial" w:cs="Arial"/>
        </w:rPr>
        <w:instrText xml:space="preserve"> HYPERLINK "https://assets.publishing.service.gov.uk/government/uploads/system/uploads/attachment_data/file/641252/PSAIS_1_April_2017.pdf" </w:instrText>
      </w:r>
      <w:r w:rsidRPr="008A4D08">
        <w:rPr>
          <w:rFonts w:ascii="Arial" w:hAnsi="Arial" w:cs="Arial"/>
        </w:rPr>
        <w:fldChar w:fldCharType="separate"/>
      </w:r>
      <w:r w:rsidRPr="008A4D08">
        <w:rPr>
          <w:rStyle w:val="Hyperlink"/>
          <w:rFonts w:ascii="Arial" w:hAnsi="Arial" w:cs="Arial"/>
        </w:rPr>
        <w:t>https://assets.publishing.service.gov.uk/government/uploads/system/uploads/attachment_data/file/641252/PSAIS_1_April_2017.pdf</w:t>
      </w:r>
      <w:r w:rsidRPr="008A4D08">
        <w:rPr>
          <w:rFonts w:ascii="Arial" w:hAnsi="Arial" w:cs="Arial"/>
        </w:rPr>
        <w:fldChar w:fldCharType="end"/>
      </w:r>
    </w:p>
    <w:bookmarkEnd w:id="296"/>
    <w:p w14:paraId="083CDDD3" w14:textId="77777777" w:rsidR="00AC301A" w:rsidRPr="008A4D08" w:rsidRDefault="00AC301A" w:rsidP="008A4D08">
      <w:pPr>
        <w:rPr>
          <w:rFonts w:ascii="Arial" w:hAnsi="Arial" w:cs="Arial"/>
        </w:rPr>
      </w:pPr>
    </w:p>
    <w:p w14:paraId="22168FBE" w14:textId="77777777" w:rsidR="00AC301A" w:rsidRPr="008A4D08" w:rsidRDefault="001654EC" w:rsidP="00955E87">
      <w:pPr>
        <w:numPr>
          <w:ilvl w:val="0"/>
          <w:numId w:val="53"/>
        </w:numPr>
        <w:tabs>
          <w:tab w:val="left" w:pos="1701"/>
        </w:tabs>
        <w:ind w:left="1701" w:hanging="567"/>
        <w:rPr>
          <w:rFonts w:ascii="Arial" w:hAnsi="Arial" w:cs="Arial"/>
        </w:rPr>
      </w:pPr>
      <w:r w:rsidRPr="008A4D08">
        <w:rPr>
          <w:rFonts w:ascii="Arial" w:hAnsi="Arial" w:cs="Arial"/>
        </w:rPr>
        <w:t>D</w:t>
      </w:r>
      <w:r w:rsidR="00AC301A" w:rsidRPr="008A4D08">
        <w:rPr>
          <w:rFonts w:ascii="Arial" w:hAnsi="Arial" w:cs="Arial"/>
        </w:rPr>
        <w:t>eciding at what stage to involve the police in cases of misappropriation and other irregularities not involving fraud or corruption;</w:t>
      </w:r>
    </w:p>
    <w:p w14:paraId="56952651" w14:textId="77777777" w:rsidR="00AC301A" w:rsidRPr="008A4D08" w:rsidRDefault="00AC301A" w:rsidP="008A4D08">
      <w:pPr>
        <w:rPr>
          <w:rFonts w:ascii="Arial" w:hAnsi="Arial" w:cs="Arial"/>
        </w:rPr>
      </w:pPr>
    </w:p>
    <w:p w14:paraId="32EBD768" w14:textId="77777777" w:rsidR="00AC301A" w:rsidRPr="008A4D08" w:rsidRDefault="001654EC" w:rsidP="00955E87">
      <w:pPr>
        <w:numPr>
          <w:ilvl w:val="0"/>
          <w:numId w:val="53"/>
        </w:numPr>
        <w:tabs>
          <w:tab w:val="left" w:pos="1701"/>
        </w:tabs>
        <w:ind w:left="1701" w:hanging="567"/>
        <w:rPr>
          <w:rFonts w:ascii="Arial" w:hAnsi="Arial" w:cs="Arial"/>
        </w:rPr>
      </w:pPr>
      <w:r w:rsidRPr="008A4D08">
        <w:rPr>
          <w:rFonts w:ascii="Arial" w:hAnsi="Arial" w:cs="Arial"/>
        </w:rPr>
        <w:t>E</w:t>
      </w:r>
      <w:r w:rsidR="00AC301A" w:rsidRPr="008A4D08">
        <w:rPr>
          <w:rFonts w:ascii="Arial" w:hAnsi="Arial" w:cs="Arial"/>
        </w:rPr>
        <w:t>nsuring that an annual Internal Audit report is prepared for the consideration of the Audit Committee and the Board.  The report must cover:</w:t>
      </w:r>
    </w:p>
    <w:p w14:paraId="1CB36C6D" w14:textId="77777777" w:rsidR="00AC301A" w:rsidRPr="008A4D08" w:rsidRDefault="00AC301A" w:rsidP="008A4D08">
      <w:pPr>
        <w:rPr>
          <w:rFonts w:ascii="Arial" w:hAnsi="Arial" w:cs="Arial"/>
        </w:rPr>
      </w:pPr>
    </w:p>
    <w:p w14:paraId="2A535B8E" w14:textId="77777777" w:rsidR="00AC301A" w:rsidRPr="008A4D08" w:rsidRDefault="00AC301A" w:rsidP="00955E87">
      <w:pPr>
        <w:numPr>
          <w:ilvl w:val="0"/>
          <w:numId w:val="4"/>
        </w:numPr>
        <w:ind w:left="2410" w:hanging="567"/>
        <w:rPr>
          <w:rFonts w:ascii="Arial" w:hAnsi="Arial" w:cs="Arial"/>
        </w:rPr>
      </w:pPr>
      <w:r w:rsidRPr="008A4D08">
        <w:rPr>
          <w:rFonts w:ascii="Arial" w:hAnsi="Arial" w:cs="Arial"/>
        </w:rPr>
        <w:t xml:space="preserve">a clear opinion on the effectiveness of internal control in accordance with guidance issued by the </w:t>
      </w:r>
      <w:r w:rsidR="00624058" w:rsidRPr="008A4D08">
        <w:rPr>
          <w:rFonts w:ascii="Arial" w:hAnsi="Arial" w:cs="Arial"/>
        </w:rPr>
        <w:t>Welsh Ministers</w:t>
      </w:r>
      <w:r w:rsidRPr="008A4D08">
        <w:rPr>
          <w:rFonts w:ascii="Arial" w:hAnsi="Arial" w:cs="Arial"/>
        </w:rPr>
        <w:t xml:space="preserve"> including for example compliance with control criteria and </w:t>
      </w:r>
      <w:r w:rsidR="00E53E12" w:rsidRPr="008A4D08">
        <w:rPr>
          <w:rFonts w:ascii="Arial" w:hAnsi="Arial" w:cs="Arial"/>
        </w:rPr>
        <w:t xml:space="preserve">the </w:t>
      </w:r>
      <w:r w:rsidR="00E53E12" w:rsidRPr="008A4D08">
        <w:rPr>
          <w:rFonts w:ascii="Arial" w:hAnsi="Arial" w:cs="Arial"/>
          <w:i/>
        </w:rPr>
        <w:t xml:space="preserve">Doing Well, Doing Better: Standards for Health Services in Wales </w:t>
      </w:r>
      <w:r w:rsidR="00E53E12" w:rsidRPr="008A4D08">
        <w:rPr>
          <w:rFonts w:ascii="Arial" w:hAnsi="Arial" w:cs="Arial"/>
        </w:rPr>
        <w:t>(formally the</w:t>
      </w:r>
      <w:r w:rsidR="00E53E12" w:rsidRPr="008A4D08">
        <w:rPr>
          <w:rFonts w:ascii="Arial" w:hAnsi="Arial" w:cs="Arial"/>
          <w:i/>
        </w:rPr>
        <w:t xml:space="preserve"> </w:t>
      </w:r>
      <w:r w:rsidRPr="008A4D08">
        <w:rPr>
          <w:rFonts w:ascii="Arial" w:hAnsi="Arial" w:cs="Arial"/>
        </w:rPr>
        <w:t>Healthcare Standards</w:t>
      </w:r>
      <w:r w:rsidR="00E53E12" w:rsidRPr="008A4D08">
        <w:rPr>
          <w:rFonts w:ascii="Arial" w:hAnsi="Arial" w:cs="Arial"/>
        </w:rPr>
        <w:t>)</w:t>
      </w:r>
      <w:r w:rsidR="008B4B0C" w:rsidRPr="008A4D08">
        <w:rPr>
          <w:rFonts w:ascii="Arial" w:hAnsi="Arial" w:cs="Arial"/>
        </w:rPr>
        <w:t>;</w:t>
      </w:r>
    </w:p>
    <w:p w14:paraId="5AEC14C6" w14:textId="77777777" w:rsidR="00AC301A" w:rsidRPr="008A4D08" w:rsidRDefault="00AC301A" w:rsidP="008A4D08">
      <w:pPr>
        <w:rPr>
          <w:rFonts w:ascii="Arial" w:hAnsi="Arial" w:cs="Arial"/>
        </w:rPr>
      </w:pPr>
    </w:p>
    <w:p w14:paraId="2DE5E6FE" w14:textId="77777777" w:rsidR="00AC301A" w:rsidRPr="008A4D08" w:rsidRDefault="00AC301A" w:rsidP="00955E87">
      <w:pPr>
        <w:numPr>
          <w:ilvl w:val="0"/>
          <w:numId w:val="4"/>
        </w:numPr>
        <w:ind w:left="2410" w:hanging="567"/>
        <w:rPr>
          <w:rFonts w:ascii="Arial" w:hAnsi="Arial" w:cs="Arial"/>
        </w:rPr>
      </w:pPr>
      <w:r w:rsidRPr="008A4D08">
        <w:rPr>
          <w:rFonts w:ascii="Arial" w:hAnsi="Arial" w:cs="Arial"/>
        </w:rPr>
        <w:t>major internal financial control weaknesses discovered;</w:t>
      </w:r>
    </w:p>
    <w:p w14:paraId="67DB69CD" w14:textId="77777777" w:rsidR="00AC301A" w:rsidRPr="008A4D08" w:rsidRDefault="00AC301A" w:rsidP="008A4D08">
      <w:pPr>
        <w:rPr>
          <w:rFonts w:ascii="Arial" w:hAnsi="Arial" w:cs="Arial"/>
        </w:rPr>
      </w:pPr>
    </w:p>
    <w:p w14:paraId="6776BAE8" w14:textId="77777777" w:rsidR="00287682" w:rsidRPr="008A4D08" w:rsidRDefault="00AC301A" w:rsidP="00955E87">
      <w:pPr>
        <w:numPr>
          <w:ilvl w:val="0"/>
          <w:numId w:val="4"/>
        </w:numPr>
        <w:ind w:left="2410" w:hanging="567"/>
        <w:rPr>
          <w:rFonts w:ascii="Arial" w:hAnsi="Arial" w:cs="Arial"/>
        </w:rPr>
      </w:pPr>
      <w:r w:rsidRPr="008A4D08">
        <w:rPr>
          <w:rFonts w:ascii="Arial" w:hAnsi="Arial" w:cs="Arial"/>
        </w:rPr>
        <w:t>progress on the implementation of Internal Audit recommendations;</w:t>
      </w:r>
    </w:p>
    <w:p w14:paraId="50ED4387" w14:textId="77777777" w:rsidR="00287682" w:rsidRPr="008A4D08" w:rsidRDefault="00287682" w:rsidP="008A4D08">
      <w:pPr>
        <w:rPr>
          <w:rFonts w:ascii="Arial" w:hAnsi="Arial" w:cs="Arial"/>
        </w:rPr>
      </w:pPr>
    </w:p>
    <w:p w14:paraId="39446570" w14:textId="77777777" w:rsidR="00287682" w:rsidRPr="008A4D08" w:rsidRDefault="00AC301A" w:rsidP="00955E87">
      <w:pPr>
        <w:numPr>
          <w:ilvl w:val="0"/>
          <w:numId w:val="4"/>
        </w:numPr>
        <w:ind w:left="2410" w:hanging="567"/>
        <w:rPr>
          <w:rFonts w:ascii="Arial" w:hAnsi="Arial" w:cs="Arial"/>
        </w:rPr>
      </w:pPr>
      <w:r w:rsidRPr="008A4D08">
        <w:rPr>
          <w:rFonts w:ascii="Arial" w:hAnsi="Arial" w:cs="Arial"/>
        </w:rPr>
        <w:t>progress against plan over the previous year;</w:t>
      </w:r>
    </w:p>
    <w:p w14:paraId="0FF459E6" w14:textId="77777777" w:rsidR="00287682" w:rsidRPr="008A4D08" w:rsidRDefault="00287682" w:rsidP="008A4D08">
      <w:pPr>
        <w:rPr>
          <w:rFonts w:ascii="Arial" w:hAnsi="Arial" w:cs="Arial"/>
        </w:rPr>
      </w:pPr>
    </w:p>
    <w:p w14:paraId="2C2988B9" w14:textId="77777777" w:rsidR="00287682" w:rsidRPr="008A4D08" w:rsidRDefault="00AC301A" w:rsidP="00955E87">
      <w:pPr>
        <w:numPr>
          <w:ilvl w:val="0"/>
          <w:numId w:val="4"/>
        </w:numPr>
        <w:ind w:left="2410" w:hanging="567"/>
        <w:rPr>
          <w:rFonts w:ascii="Arial" w:hAnsi="Arial" w:cs="Arial"/>
        </w:rPr>
      </w:pPr>
      <w:r w:rsidRPr="008A4D08">
        <w:rPr>
          <w:rFonts w:ascii="Arial" w:hAnsi="Arial" w:cs="Arial"/>
        </w:rPr>
        <w:t>a strategic audit plan covering the coming three years;</w:t>
      </w:r>
      <w:r w:rsidR="008B4B0C" w:rsidRPr="008A4D08">
        <w:rPr>
          <w:rFonts w:ascii="Arial" w:hAnsi="Arial" w:cs="Arial"/>
        </w:rPr>
        <w:t xml:space="preserve"> </w:t>
      </w:r>
      <w:r w:rsidR="001654EC" w:rsidRPr="008A4D08">
        <w:rPr>
          <w:rFonts w:ascii="Arial" w:hAnsi="Arial" w:cs="Arial"/>
        </w:rPr>
        <w:t>and</w:t>
      </w:r>
    </w:p>
    <w:p w14:paraId="506EF593" w14:textId="77777777" w:rsidR="00287682" w:rsidRPr="008A4D08" w:rsidRDefault="00287682" w:rsidP="008A4D08">
      <w:pPr>
        <w:rPr>
          <w:rFonts w:ascii="Arial" w:hAnsi="Arial" w:cs="Arial"/>
        </w:rPr>
      </w:pPr>
    </w:p>
    <w:p w14:paraId="4BCFF679" w14:textId="77777777" w:rsidR="00AC301A" w:rsidRPr="008A4D08" w:rsidRDefault="00F9317C" w:rsidP="00955E87">
      <w:pPr>
        <w:numPr>
          <w:ilvl w:val="0"/>
          <w:numId w:val="4"/>
        </w:numPr>
        <w:ind w:left="2410" w:hanging="567"/>
        <w:rPr>
          <w:rFonts w:ascii="Arial" w:hAnsi="Arial" w:cs="Arial"/>
        </w:rPr>
      </w:pPr>
      <w:r w:rsidRPr="008A4D08">
        <w:rPr>
          <w:rFonts w:ascii="Arial" w:hAnsi="Arial" w:cs="Arial"/>
        </w:rPr>
        <w:t>A</w:t>
      </w:r>
      <w:r w:rsidR="00AC301A" w:rsidRPr="008A4D08">
        <w:rPr>
          <w:rFonts w:ascii="Arial" w:hAnsi="Arial" w:cs="Arial"/>
        </w:rPr>
        <w:t xml:space="preserve"> detailed plan for the coming year.</w:t>
      </w:r>
    </w:p>
    <w:p w14:paraId="042F5348" w14:textId="77777777" w:rsidR="00AC301A" w:rsidRPr="008A4D08" w:rsidRDefault="00AC301A" w:rsidP="008A4D08">
      <w:pPr>
        <w:rPr>
          <w:rFonts w:ascii="Arial" w:hAnsi="Arial" w:cs="Arial"/>
        </w:rPr>
      </w:pPr>
    </w:p>
    <w:p w14:paraId="269AA409" w14:textId="77777777" w:rsidR="00AC301A" w:rsidRPr="008A4D08" w:rsidRDefault="00AC301A" w:rsidP="00955E87">
      <w:pPr>
        <w:numPr>
          <w:ilvl w:val="2"/>
          <w:numId w:val="46"/>
        </w:numPr>
        <w:tabs>
          <w:tab w:val="left" w:pos="864"/>
        </w:tabs>
        <w:rPr>
          <w:rFonts w:ascii="Arial" w:hAnsi="Arial" w:cs="Arial"/>
        </w:rPr>
      </w:pPr>
      <w:bookmarkStart w:id="297" w:name="_Toc240450306"/>
      <w:bookmarkStart w:id="298" w:name="_Toc240797507"/>
      <w:r w:rsidRPr="008A4D08">
        <w:rPr>
          <w:rFonts w:ascii="Arial" w:hAnsi="Arial" w:cs="Arial"/>
        </w:rPr>
        <w:t xml:space="preserve">The designated internal </w:t>
      </w:r>
      <w:r w:rsidR="00076332" w:rsidRPr="008A4D08">
        <w:rPr>
          <w:rFonts w:ascii="Arial" w:hAnsi="Arial" w:cs="Arial"/>
        </w:rPr>
        <w:t>and</w:t>
      </w:r>
      <w:r w:rsidRPr="008A4D08">
        <w:rPr>
          <w:rFonts w:ascii="Arial" w:hAnsi="Arial" w:cs="Arial"/>
        </w:rPr>
        <w:t xml:space="preserve"> external audit representative</w:t>
      </w:r>
      <w:r w:rsidR="00076332" w:rsidRPr="008A4D08">
        <w:rPr>
          <w:rFonts w:ascii="Arial" w:hAnsi="Arial" w:cs="Arial"/>
        </w:rPr>
        <w:t>s</w:t>
      </w:r>
      <w:r w:rsidRPr="008A4D08">
        <w:rPr>
          <w:rFonts w:ascii="Arial" w:hAnsi="Arial" w:cs="Arial"/>
        </w:rPr>
        <w:t xml:space="preserve"> </w:t>
      </w:r>
      <w:r w:rsidR="00076332" w:rsidRPr="008A4D08">
        <w:rPr>
          <w:rFonts w:ascii="Arial" w:hAnsi="Arial" w:cs="Arial"/>
        </w:rPr>
        <w:t>are</w:t>
      </w:r>
      <w:r w:rsidRPr="008A4D08">
        <w:rPr>
          <w:rFonts w:ascii="Arial" w:hAnsi="Arial" w:cs="Arial"/>
        </w:rPr>
        <w:t xml:space="preserve"> entitled</w:t>
      </w:r>
      <w:r w:rsidR="002C3895" w:rsidRPr="008A4D08">
        <w:rPr>
          <w:rFonts w:ascii="Arial" w:hAnsi="Arial" w:cs="Arial"/>
        </w:rPr>
        <w:t xml:space="preserve"> (subject to provisions in the Data Protection Act</w:t>
      </w:r>
      <w:r w:rsidR="00BD0CEB" w:rsidRPr="008A4D08">
        <w:rPr>
          <w:rFonts w:ascii="Arial" w:hAnsi="Arial" w:cs="Arial"/>
        </w:rPr>
        <w:t xml:space="preserve"> </w:t>
      </w:r>
      <w:r w:rsidR="003139BD">
        <w:rPr>
          <w:rFonts w:ascii="Arial" w:hAnsi="Arial" w:cs="Arial"/>
        </w:rPr>
        <w:t>2018</w:t>
      </w:r>
      <w:r w:rsidR="0052102F" w:rsidRPr="008A4D08">
        <w:rPr>
          <w:rFonts w:ascii="Arial" w:hAnsi="Arial" w:cs="Arial"/>
        </w:rPr>
        <w:t xml:space="preserve"> (C.29)</w:t>
      </w:r>
      <w:r w:rsidR="002C3895" w:rsidRPr="008A4D08">
        <w:rPr>
          <w:rFonts w:ascii="Arial" w:hAnsi="Arial" w:cs="Arial"/>
        </w:rPr>
        <w:t>)</w:t>
      </w:r>
      <w:r w:rsidRPr="008A4D08">
        <w:rPr>
          <w:rFonts w:ascii="Arial" w:hAnsi="Arial" w:cs="Arial"/>
        </w:rPr>
        <w:t xml:space="preserve"> without necessarily giving prior notice to require and receive:</w:t>
      </w:r>
      <w:bookmarkEnd w:id="297"/>
      <w:bookmarkEnd w:id="298"/>
    </w:p>
    <w:p w14:paraId="1593AD90" w14:textId="77777777" w:rsidR="00AC301A" w:rsidRPr="008A4D08" w:rsidRDefault="00AC301A" w:rsidP="008A4D08">
      <w:pPr>
        <w:rPr>
          <w:rFonts w:ascii="Arial" w:hAnsi="Arial" w:cs="Arial"/>
        </w:rPr>
      </w:pPr>
    </w:p>
    <w:p w14:paraId="5D761AF1" w14:textId="77777777" w:rsidR="00AC301A" w:rsidRPr="008A4D08" w:rsidRDefault="001654EC" w:rsidP="00955E87">
      <w:pPr>
        <w:numPr>
          <w:ilvl w:val="0"/>
          <w:numId w:val="54"/>
        </w:numPr>
        <w:tabs>
          <w:tab w:val="left" w:pos="1701"/>
        </w:tabs>
        <w:ind w:left="1701" w:hanging="567"/>
        <w:rPr>
          <w:rFonts w:ascii="Arial" w:hAnsi="Arial" w:cs="Arial"/>
        </w:rPr>
      </w:pPr>
      <w:r w:rsidRPr="008A4D08">
        <w:rPr>
          <w:rFonts w:ascii="Arial" w:hAnsi="Arial" w:cs="Arial"/>
        </w:rPr>
        <w:t>A</w:t>
      </w:r>
      <w:r w:rsidR="00AC301A" w:rsidRPr="008A4D08">
        <w:rPr>
          <w:rFonts w:ascii="Arial" w:hAnsi="Arial" w:cs="Arial"/>
        </w:rPr>
        <w:t>ccess</w:t>
      </w:r>
      <w:r w:rsidR="00FC0997" w:rsidRPr="008A4D08">
        <w:rPr>
          <w:rFonts w:ascii="Arial" w:hAnsi="Arial" w:cs="Arial"/>
        </w:rPr>
        <w:t xml:space="preserve"> </w:t>
      </w:r>
      <w:r w:rsidR="00AC301A" w:rsidRPr="008A4D08">
        <w:rPr>
          <w:rFonts w:ascii="Arial" w:hAnsi="Arial" w:cs="Arial"/>
        </w:rPr>
        <w:t>to all records, documents and correspondence relating to any financial or other relevant transactions, including documents of a confidential nature;</w:t>
      </w:r>
    </w:p>
    <w:p w14:paraId="16F48125" w14:textId="77777777" w:rsidR="00E562C4" w:rsidRPr="008A4D08" w:rsidRDefault="00E562C4" w:rsidP="008A4D08">
      <w:pPr>
        <w:rPr>
          <w:rFonts w:ascii="Arial" w:hAnsi="Arial" w:cs="Arial"/>
        </w:rPr>
      </w:pPr>
    </w:p>
    <w:p w14:paraId="3D0B2A01" w14:textId="77777777" w:rsidR="00AC301A" w:rsidRPr="008A4D08" w:rsidRDefault="001654EC" w:rsidP="00955E87">
      <w:pPr>
        <w:numPr>
          <w:ilvl w:val="0"/>
          <w:numId w:val="54"/>
        </w:numPr>
        <w:tabs>
          <w:tab w:val="left" w:pos="1701"/>
        </w:tabs>
        <w:ind w:left="1701" w:hanging="567"/>
        <w:rPr>
          <w:rFonts w:ascii="Arial" w:hAnsi="Arial" w:cs="Arial"/>
        </w:rPr>
      </w:pPr>
      <w:r w:rsidRPr="008A4D08">
        <w:rPr>
          <w:rFonts w:ascii="Arial" w:hAnsi="Arial" w:cs="Arial"/>
        </w:rPr>
        <w:t>A</w:t>
      </w:r>
      <w:r w:rsidR="00AC301A" w:rsidRPr="008A4D08">
        <w:rPr>
          <w:rFonts w:ascii="Arial" w:hAnsi="Arial" w:cs="Arial"/>
        </w:rPr>
        <w:t>ccess at all reasonable times to any land or property owned or leased by the LHB;</w:t>
      </w:r>
    </w:p>
    <w:p w14:paraId="70573FBA" w14:textId="77777777" w:rsidR="00AC301A" w:rsidRPr="008A4D08" w:rsidRDefault="00AC301A" w:rsidP="008A4D08">
      <w:pPr>
        <w:rPr>
          <w:rFonts w:ascii="Arial" w:hAnsi="Arial" w:cs="Arial"/>
        </w:rPr>
      </w:pPr>
    </w:p>
    <w:p w14:paraId="5E34BAD4" w14:textId="77777777" w:rsidR="00AC301A" w:rsidRPr="008A4D08" w:rsidRDefault="001654EC" w:rsidP="00955E87">
      <w:pPr>
        <w:numPr>
          <w:ilvl w:val="0"/>
          <w:numId w:val="54"/>
        </w:numPr>
        <w:tabs>
          <w:tab w:val="left" w:pos="1701"/>
        </w:tabs>
        <w:ind w:left="1701" w:hanging="567"/>
        <w:rPr>
          <w:rFonts w:ascii="Arial" w:hAnsi="Arial" w:cs="Arial"/>
        </w:rPr>
      </w:pPr>
      <w:r w:rsidRPr="008A4D08">
        <w:rPr>
          <w:rFonts w:ascii="Arial" w:hAnsi="Arial" w:cs="Arial"/>
        </w:rPr>
        <w:t>A</w:t>
      </w:r>
      <w:r w:rsidR="00AC301A" w:rsidRPr="008A4D08">
        <w:rPr>
          <w:rFonts w:ascii="Arial" w:hAnsi="Arial" w:cs="Arial"/>
        </w:rPr>
        <w:t>ccess</w:t>
      </w:r>
      <w:r w:rsidR="008B4B0C" w:rsidRPr="008A4D08">
        <w:rPr>
          <w:rFonts w:ascii="Arial" w:hAnsi="Arial" w:cs="Arial"/>
        </w:rPr>
        <w:t xml:space="preserve"> </w:t>
      </w:r>
      <w:r w:rsidR="00AC301A" w:rsidRPr="008A4D08">
        <w:rPr>
          <w:rFonts w:ascii="Arial" w:hAnsi="Arial" w:cs="Arial"/>
        </w:rPr>
        <w:t xml:space="preserve">at all reasonable times to </w:t>
      </w:r>
      <w:r w:rsidR="00750B21" w:rsidRPr="008A4D08">
        <w:rPr>
          <w:rFonts w:ascii="Arial" w:hAnsi="Arial" w:cs="Arial"/>
        </w:rPr>
        <w:t>B</w:t>
      </w:r>
      <w:r w:rsidR="002C2E72" w:rsidRPr="008A4D08">
        <w:rPr>
          <w:rFonts w:ascii="Arial" w:hAnsi="Arial" w:cs="Arial"/>
        </w:rPr>
        <w:t>oard</w:t>
      </w:r>
      <w:r w:rsidR="00750B21" w:rsidRPr="008A4D08">
        <w:rPr>
          <w:rFonts w:ascii="Arial" w:hAnsi="Arial" w:cs="Arial"/>
        </w:rPr>
        <w:t xml:space="preserve"> </w:t>
      </w:r>
      <w:r w:rsidR="00AC301A" w:rsidRPr="008A4D08">
        <w:rPr>
          <w:rFonts w:ascii="Arial" w:hAnsi="Arial" w:cs="Arial"/>
        </w:rPr>
        <w:t>members and LHB</w:t>
      </w:r>
      <w:r w:rsidR="002C2E72" w:rsidRPr="008A4D08">
        <w:rPr>
          <w:rFonts w:ascii="Arial" w:hAnsi="Arial" w:cs="Arial"/>
        </w:rPr>
        <w:t xml:space="preserve"> </w:t>
      </w:r>
      <w:r w:rsidR="00750B21" w:rsidRPr="008A4D08">
        <w:rPr>
          <w:rFonts w:ascii="Arial" w:hAnsi="Arial" w:cs="Arial"/>
        </w:rPr>
        <w:t>officers</w:t>
      </w:r>
      <w:r w:rsidR="00AC301A" w:rsidRPr="008A4D08">
        <w:rPr>
          <w:rFonts w:ascii="Arial" w:hAnsi="Arial" w:cs="Arial"/>
        </w:rPr>
        <w:t>;</w:t>
      </w:r>
    </w:p>
    <w:p w14:paraId="27F04563" w14:textId="77777777" w:rsidR="00AC301A" w:rsidRPr="008A4D08" w:rsidRDefault="00AC301A" w:rsidP="008A4D08">
      <w:pPr>
        <w:rPr>
          <w:rFonts w:ascii="Arial" w:hAnsi="Arial" w:cs="Arial"/>
        </w:rPr>
      </w:pPr>
    </w:p>
    <w:p w14:paraId="47A2AFCC" w14:textId="77777777" w:rsidR="00AC301A" w:rsidRPr="008A4D08" w:rsidRDefault="001654EC" w:rsidP="00955E87">
      <w:pPr>
        <w:numPr>
          <w:ilvl w:val="0"/>
          <w:numId w:val="54"/>
        </w:numPr>
        <w:tabs>
          <w:tab w:val="left" w:pos="1701"/>
        </w:tabs>
        <w:ind w:left="1701" w:hanging="567"/>
        <w:rPr>
          <w:rFonts w:ascii="Arial" w:hAnsi="Arial" w:cs="Arial"/>
        </w:rPr>
      </w:pPr>
      <w:r w:rsidRPr="008A4D08">
        <w:rPr>
          <w:rFonts w:ascii="Arial" w:hAnsi="Arial" w:cs="Arial"/>
        </w:rPr>
        <w:t>T</w:t>
      </w:r>
      <w:r w:rsidR="00AC301A" w:rsidRPr="008A4D08">
        <w:rPr>
          <w:rFonts w:ascii="Arial" w:hAnsi="Arial" w:cs="Arial"/>
        </w:rPr>
        <w:t xml:space="preserve">he production of any cash, stores or other property of the LHB under a </w:t>
      </w:r>
      <w:r w:rsidR="00750B21" w:rsidRPr="008A4D08">
        <w:rPr>
          <w:rFonts w:ascii="Arial" w:hAnsi="Arial" w:cs="Arial"/>
        </w:rPr>
        <w:t>B</w:t>
      </w:r>
      <w:r w:rsidR="002C2E72" w:rsidRPr="008A4D08">
        <w:rPr>
          <w:rFonts w:ascii="Arial" w:hAnsi="Arial" w:cs="Arial"/>
        </w:rPr>
        <w:t>oard</w:t>
      </w:r>
      <w:r w:rsidR="00750B21" w:rsidRPr="008A4D08">
        <w:rPr>
          <w:rFonts w:ascii="Arial" w:hAnsi="Arial" w:cs="Arial"/>
        </w:rPr>
        <w:t xml:space="preserve"> </w:t>
      </w:r>
      <w:r w:rsidR="00AC301A" w:rsidRPr="008A4D08">
        <w:rPr>
          <w:rFonts w:ascii="Arial" w:hAnsi="Arial" w:cs="Arial"/>
        </w:rPr>
        <w:t>member or a</w:t>
      </w:r>
      <w:r w:rsidR="002C2E72" w:rsidRPr="008A4D08">
        <w:rPr>
          <w:rFonts w:ascii="Arial" w:hAnsi="Arial" w:cs="Arial"/>
        </w:rPr>
        <w:t xml:space="preserve"> LHB </w:t>
      </w:r>
      <w:r w:rsidR="00750B21" w:rsidRPr="008A4D08">
        <w:rPr>
          <w:rFonts w:ascii="Arial" w:hAnsi="Arial" w:cs="Arial"/>
        </w:rPr>
        <w:t>official’s</w:t>
      </w:r>
      <w:r w:rsidR="009F33E7" w:rsidRPr="008A4D08">
        <w:rPr>
          <w:rFonts w:ascii="Arial" w:hAnsi="Arial" w:cs="Arial"/>
        </w:rPr>
        <w:t xml:space="preserve"> </w:t>
      </w:r>
      <w:r w:rsidR="00AC301A" w:rsidRPr="008A4D08">
        <w:rPr>
          <w:rFonts w:ascii="Arial" w:hAnsi="Arial" w:cs="Arial"/>
        </w:rPr>
        <w:t>control; and</w:t>
      </w:r>
    </w:p>
    <w:p w14:paraId="473EEDDD" w14:textId="77777777" w:rsidR="00AC301A" w:rsidRPr="008A4D08" w:rsidRDefault="00AC301A" w:rsidP="008A4D08">
      <w:pPr>
        <w:rPr>
          <w:rFonts w:ascii="Arial" w:hAnsi="Arial" w:cs="Arial"/>
        </w:rPr>
      </w:pPr>
    </w:p>
    <w:p w14:paraId="54381F6F" w14:textId="77777777" w:rsidR="00AC301A" w:rsidRPr="008A4D08" w:rsidRDefault="001654EC" w:rsidP="00955E87">
      <w:pPr>
        <w:numPr>
          <w:ilvl w:val="0"/>
          <w:numId w:val="54"/>
        </w:numPr>
        <w:tabs>
          <w:tab w:val="left" w:pos="1701"/>
        </w:tabs>
        <w:ind w:left="1701" w:hanging="567"/>
        <w:rPr>
          <w:rFonts w:ascii="Arial" w:hAnsi="Arial" w:cs="Arial"/>
        </w:rPr>
      </w:pPr>
      <w:r w:rsidRPr="008A4D08">
        <w:rPr>
          <w:rFonts w:ascii="Arial" w:hAnsi="Arial" w:cs="Arial"/>
        </w:rPr>
        <w:t>E</w:t>
      </w:r>
      <w:r w:rsidR="00AC301A" w:rsidRPr="008A4D08">
        <w:rPr>
          <w:rFonts w:ascii="Arial" w:hAnsi="Arial" w:cs="Arial"/>
        </w:rPr>
        <w:t>xplanations concerning any matter under investigation.</w:t>
      </w:r>
    </w:p>
    <w:p w14:paraId="081AD199" w14:textId="77777777" w:rsidR="00AC301A" w:rsidRPr="008A4D08" w:rsidRDefault="00AC301A" w:rsidP="008A4D08">
      <w:pPr>
        <w:rPr>
          <w:rFonts w:ascii="Arial" w:hAnsi="Arial" w:cs="Arial"/>
          <w:i/>
          <w:color w:val="000000"/>
        </w:rPr>
      </w:pPr>
    </w:p>
    <w:p w14:paraId="07E7A01F" w14:textId="77777777" w:rsidR="00AC301A" w:rsidRPr="008A4D08" w:rsidRDefault="00AC301A" w:rsidP="00955E87">
      <w:pPr>
        <w:pStyle w:val="Heading1"/>
        <w:numPr>
          <w:ilvl w:val="1"/>
          <w:numId w:val="8"/>
        </w:numPr>
        <w:tabs>
          <w:tab w:val="clear" w:pos="360"/>
          <w:tab w:val="num" w:pos="709"/>
        </w:tabs>
        <w:ind w:left="709" w:hanging="709"/>
        <w:jc w:val="left"/>
        <w:rPr>
          <w:rFonts w:ascii="Arial" w:hAnsi="Arial" w:cs="Arial"/>
          <w:color w:val="000000"/>
        </w:rPr>
      </w:pPr>
      <w:bookmarkStart w:id="299" w:name="_Toc192394508"/>
      <w:bookmarkStart w:id="300" w:name="_Toc192928944"/>
      <w:bookmarkStart w:id="301" w:name="_Toc193786658"/>
      <w:bookmarkStart w:id="302" w:name="_Toc107900269"/>
      <w:bookmarkStart w:id="303" w:name="_Toc107900458"/>
      <w:bookmarkStart w:id="304" w:name="_Toc107900880"/>
      <w:bookmarkStart w:id="305" w:name="_Toc107900967"/>
      <w:bookmarkStart w:id="306" w:name="_Toc240450307"/>
      <w:bookmarkStart w:id="307" w:name="_Toc240797508"/>
      <w:bookmarkStart w:id="308" w:name="_Toc240801913"/>
      <w:bookmarkStart w:id="309" w:name="_Toc237673398"/>
      <w:bookmarkStart w:id="310" w:name="_Toc240884275"/>
      <w:bookmarkStart w:id="311" w:name="_Toc241909240"/>
      <w:bookmarkStart w:id="312" w:name="_Toc242500596"/>
      <w:bookmarkStart w:id="313" w:name="_Toc242585891"/>
      <w:bookmarkStart w:id="314" w:name="_Toc259108884"/>
      <w:bookmarkStart w:id="315" w:name="_Toc259629039"/>
      <w:bookmarkStart w:id="316" w:name="_Toc331768148"/>
      <w:bookmarkStart w:id="317" w:name="_Toc413838353"/>
      <w:r w:rsidRPr="008A4D08">
        <w:rPr>
          <w:rFonts w:ascii="Arial" w:hAnsi="Arial" w:cs="Arial"/>
          <w:color w:val="000000"/>
        </w:rPr>
        <w:t>Internal Audit</w:t>
      </w:r>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p>
    <w:p w14:paraId="5BF667F4" w14:textId="77777777" w:rsidR="00AC301A" w:rsidRPr="008A4D08" w:rsidRDefault="00AC301A" w:rsidP="008A4D08">
      <w:pPr>
        <w:rPr>
          <w:rFonts w:ascii="Arial" w:hAnsi="Arial" w:cs="Arial"/>
        </w:rPr>
      </w:pPr>
    </w:p>
    <w:p w14:paraId="16FED94E" w14:textId="77777777" w:rsidR="00D55C3B" w:rsidRPr="008A4D08" w:rsidRDefault="00AC301A" w:rsidP="00955E87">
      <w:pPr>
        <w:numPr>
          <w:ilvl w:val="2"/>
          <w:numId w:val="47"/>
        </w:numPr>
        <w:tabs>
          <w:tab w:val="left" w:pos="864"/>
        </w:tabs>
        <w:rPr>
          <w:rFonts w:ascii="Arial" w:hAnsi="Arial" w:cs="Arial"/>
        </w:rPr>
      </w:pPr>
      <w:bookmarkStart w:id="318" w:name="_Toc240450308"/>
      <w:bookmarkStart w:id="319" w:name="_Toc240797509"/>
      <w:r w:rsidRPr="008A4D08">
        <w:rPr>
          <w:rFonts w:ascii="Arial" w:hAnsi="Arial" w:cs="Arial"/>
        </w:rPr>
        <w:t xml:space="preserve">The </w:t>
      </w:r>
      <w:bookmarkEnd w:id="318"/>
      <w:bookmarkEnd w:id="319"/>
      <w:r w:rsidR="00536A8F" w:rsidRPr="008A4D08">
        <w:rPr>
          <w:rFonts w:ascii="Arial" w:hAnsi="Arial" w:cs="Arial"/>
        </w:rPr>
        <w:t xml:space="preserve">Accountable Officer Memorandum requires the Chief Executive to have an internal audit function that operates in accordance with the standards and framework set for the provision of Internal Audit in the NHS in Wales.  This framework is defined within an Internal Audit Charter that incorporates a definition of internal audit, a code of ethics and </w:t>
      </w:r>
      <w:bookmarkStart w:id="320" w:name="_Hlk39149566"/>
      <w:r w:rsidR="00536A8F" w:rsidRPr="008A4D08">
        <w:rPr>
          <w:rFonts w:ascii="Arial" w:hAnsi="Arial" w:cs="Arial"/>
        </w:rPr>
        <w:t>Public Sector</w:t>
      </w:r>
      <w:bookmarkEnd w:id="320"/>
      <w:r w:rsidR="00536A8F" w:rsidRPr="008A4D08">
        <w:rPr>
          <w:rFonts w:ascii="Arial" w:hAnsi="Arial" w:cs="Arial"/>
        </w:rPr>
        <w:t xml:space="preserve"> Internal Audit Standards.  Standing Order 10.1 details the relationship between the Head of Internal Audit and the Board.  The role of the Audit Committee in relation to Internal Audit is set out within its Terms of Reference, incorporated in Schedule 3 of the SOs, and the NHS Wales Audit Committee Handbook</w:t>
      </w:r>
      <w:r w:rsidR="00855807" w:rsidRPr="008A4D08">
        <w:rPr>
          <w:rFonts w:ascii="Arial" w:hAnsi="Arial" w:cs="Arial"/>
        </w:rPr>
        <w:t>.</w:t>
      </w:r>
    </w:p>
    <w:p w14:paraId="49E33AC2" w14:textId="77777777" w:rsidR="00D55C3B" w:rsidRPr="008A4D08" w:rsidRDefault="00D55C3B" w:rsidP="008A4D08">
      <w:pPr>
        <w:tabs>
          <w:tab w:val="left" w:pos="864"/>
        </w:tabs>
        <w:rPr>
          <w:rFonts w:ascii="Arial" w:hAnsi="Arial" w:cs="Arial"/>
          <w:color w:val="000000"/>
        </w:rPr>
      </w:pPr>
    </w:p>
    <w:p w14:paraId="2D5211E0" w14:textId="77777777" w:rsidR="00AC301A" w:rsidRPr="008A4D08" w:rsidRDefault="00AC301A" w:rsidP="00955E87">
      <w:pPr>
        <w:pStyle w:val="Heading1"/>
        <w:numPr>
          <w:ilvl w:val="1"/>
          <w:numId w:val="8"/>
        </w:numPr>
        <w:tabs>
          <w:tab w:val="clear" w:pos="360"/>
          <w:tab w:val="num" w:pos="709"/>
        </w:tabs>
        <w:ind w:left="709" w:hanging="709"/>
        <w:jc w:val="left"/>
        <w:rPr>
          <w:rFonts w:ascii="Arial" w:hAnsi="Arial" w:cs="Arial"/>
          <w:color w:val="000000"/>
        </w:rPr>
      </w:pPr>
      <w:bookmarkStart w:id="321" w:name="_Toc192394509"/>
      <w:bookmarkStart w:id="322" w:name="_Toc192928945"/>
      <w:bookmarkStart w:id="323" w:name="_Toc193786659"/>
      <w:bookmarkStart w:id="324" w:name="_Toc107900270"/>
      <w:bookmarkStart w:id="325" w:name="_Toc107900459"/>
      <w:bookmarkStart w:id="326" w:name="_Toc107900881"/>
      <w:bookmarkStart w:id="327" w:name="_Toc107900968"/>
      <w:bookmarkStart w:id="328" w:name="_Toc240450319"/>
      <w:bookmarkStart w:id="329" w:name="_Toc240797510"/>
      <w:bookmarkStart w:id="330" w:name="_Toc240801914"/>
      <w:bookmarkStart w:id="331" w:name="_Toc237673399"/>
      <w:bookmarkStart w:id="332" w:name="_Toc240884276"/>
      <w:bookmarkStart w:id="333" w:name="_Toc241909241"/>
      <w:bookmarkStart w:id="334" w:name="_Toc242500597"/>
      <w:bookmarkStart w:id="335" w:name="_Toc242585892"/>
      <w:bookmarkStart w:id="336" w:name="_Toc259108885"/>
      <w:bookmarkStart w:id="337" w:name="_Toc259629040"/>
      <w:bookmarkStart w:id="338" w:name="_Toc331768149"/>
      <w:bookmarkStart w:id="339" w:name="_Toc413838354"/>
      <w:r w:rsidRPr="008A4D08">
        <w:rPr>
          <w:rFonts w:ascii="Arial" w:hAnsi="Arial" w:cs="Arial"/>
          <w:color w:val="000000"/>
        </w:rPr>
        <w:t>External Audit</w:t>
      </w:r>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r w:rsidRPr="008A4D08">
        <w:rPr>
          <w:rFonts w:ascii="Arial" w:hAnsi="Arial" w:cs="Arial"/>
          <w:color w:val="000000"/>
        </w:rPr>
        <w:t xml:space="preserve"> </w:t>
      </w:r>
    </w:p>
    <w:p w14:paraId="40847958" w14:textId="77777777" w:rsidR="00AC301A" w:rsidRPr="008A4D08" w:rsidRDefault="00AC301A" w:rsidP="008A4D08">
      <w:pPr>
        <w:tabs>
          <w:tab w:val="left" w:pos="864"/>
        </w:tabs>
        <w:rPr>
          <w:rFonts w:ascii="Arial" w:hAnsi="Arial" w:cs="Arial"/>
          <w:color w:val="000000"/>
        </w:rPr>
      </w:pPr>
    </w:p>
    <w:p w14:paraId="352FFCF0" w14:textId="77777777" w:rsidR="00AC301A" w:rsidRPr="008A4D08" w:rsidRDefault="00111CDB" w:rsidP="00955E87">
      <w:pPr>
        <w:numPr>
          <w:ilvl w:val="2"/>
          <w:numId w:val="48"/>
        </w:numPr>
        <w:tabs>
          <w:tab w:val="left" w:pos="864"/>
        </w:tabs>
        <w:rPr>
          <w:rFonts w:ascii="Arial" w:hAnsi="Arial" w:cs="Arial"/>
        </w:rPr>
      </w:pPr>
      <w:bookmarkStart w:id="340" w:name="_Toc192394510"/>
      <w:bookmarkStart w:id="341" w:name="_Toc192928946"/>
      <w:bookmarkStart w:id="342" w:name="_Toc193786660"/>
      <w:bookmarkStart w:id="343" w:name="_Toc240450320"/>
      <w:bookmarkStart w:id="344" w:name="_Toc240797511"/>
      <w:r w:rsidRPr="008A4D08">
        <w:rPr>
          <w:rFonts w:ascii="Arial" w:hAnsi="Arial" w:cs="Arial"/>
        </w:rPr>
        <w:t>Pursuant to the Public Audit (Wales) Act 2004</w:t>
      </w:r>
      <w:r w:rsidR="004B7D38" w:rsidRPr="008A4D08">
        <w:rPr>
          <w:rFonts w:ascii="Arial" w:hAnsi="Arial" w:cs="Arial"/>
        </w:rPr>
        <w:t xml:space="preserve"> (C.23)</w:t>
      </w:r>
      <w:r w:rsidRPr="008A4D08">
        <w:rPr>
          <w:rFonts w:ascii="Arial" w:hAnsi="Arial" w:cs="Arial"/>
        </w:rPr>
        <w:t>, t</w:t>
      </w:r>
      <w:r w:rsidR="00AC301A" w:rsidRPr="008A4D08">
        <w:rPr>
          <w:rFonts w:ascii="Arial" w:hAnsi="Arial" w:cs="Arial"/>
        </w:rPr>
        <w:t xml:space="preserve">he Auditor General for Wales (Auditor General) is the external auditor of the LHB. The Auditor General may nominate </w:t>
      </w:r>
      <w:r w:rsidR="00EA0CCB" w:rsidRPr="008A4D08">
        <w:rPr>
          <w:rFonts w:ascii="Arial" w:hAnsi="Arial" w:cs="Arial"/>
        </w:rPr>
        <w:t>his representative</w:t>
      </w:r>
      <w:r w:rsidR="00AC301A" w:rsidRPr="008A4D08">
        <w:rPr>
          <w:rFonts w:ascii="Arial" w:hAnsi="Arial" w:cs="Arial"/>
        </w:rPr>
        <w:t xml:space="preserve"> to represent him within the LHB and to undertake the required audit work. The cost of the audit is paid for by the LHB. The LHBs Audit Committee must ensure that a cost-efficient external audit service is delivered. If there are any problems relating to the service provided, this should be raised with the </w:t>
      </w:r>
      <w:r w:rsidR="00EA0CCB" w:rsidRPr="008A4D08">
        <w:rPr>
          <w:rFonts w:ascii="Arial" w:hAnsi="Arial" w:cs="Arial"/>
        </w:rPr>
        <w:t>Auditor General’s</w:t>
      </w:r>
      <w:r w:rsidR="00AC301A" w:rsidRPr="008A4D08">
        <w:rPr>
          <w:rFonts w:ascii="Arial" w:hAnsi="Arial" w:cs="Arial"/>
        </w:rPr>
        <w:t xml:space="preserve"> representative and referred on to the Auditor General if the issue cannot be resolved.</w:t>
      </w:r>
      <w:bookmarkEnd w:id="343"/>
      <w:bookmarkEnd w:id="344"/>
    </w:p>
    <w:p w14:paraId="0D07401C" w14:textId="77777777" w:rsidR="00BE7D6F" w:rsidRPr="008A4D08" w:rsidRDefault="00BE7D6F" w:rsidP="00955E87">
      <w:pPr>
        <w:numPr>
          <w:ilvl w:val="2"/>
          <w:numId w:val="48"/>
        </w:numPr>
        <w:tabs>
          <w:tab w:val="clear" w:pos="720"/>
          <w:tab w:val="num" w:pos="-108"/>
          <w:tab w:val="left" w:pos="864"/>
        </w:tabs>
        <w:rPr>
          <w:rFonts w:ascii="Arial" w:hAnsi="Arial" w:cs="Arial"/>
        </w:rPr>
      </w:pPr>
      <w:bookmarkStart w:id="345" w:name="_Hlk39760090"/>
      <w:r w:rsidRPr="008A4D08">
        <w:rPr>
          <w:rFonts w:ascii="Arial" w:hAnsi="Arial" w:cs="Arial"/>
        </w:rPr>
        <w:t>The objectives of the external audit fall under three broad headings, to review and report on:</w:t>
      </w:r>
    </w:p>
    <w:p w14:paraId="6A331922" w14:textId="77777777" w:rsidR="00BE7D6F" w:rsidRPr="008A4D08" w:rsidRDefault="00BE7D6F" w:rsidP="008A4D08">
      <w:pPr>
        <w:rPr>
          <w:rFonts w:ascii="Arial" w:hAnsi="Arial" w:cs="Arial"/>
        </w:rPr>
      </w:pPr>
    </w:p>
    <w:p w14:paraId="45581893" w14:textId="77777777" w:rsidR="00BE7D6F" w:rsidRPr="008A4D08" w:rsidRDefault="00BE7D6F" w:rsidP="00955E87">
      <w:pPr>
        <w:numPr>
          <w:ilvl w:val="0"/>
          <w:numId w:val="55"/>
        </w:numPr>
        <w:tabs>
          <w:tab w:val="clear" w:pos="1134"/>
          <w:tab w:val="num" w:pos="-108"/>
          <w:tab w:val="left" w:pos="1701"/>
        </w:tabs>
        <w:ind w:left="1287" w:hanging="567"/>
        <w:rPr>
          <w:rFonts w:ascii="Arial" w:hAnsi="Arial" w:cs="Arial"/>
        </w:rPr>
      </w:pPr>
      <w:r w:rsidRPr="008A4D08">
        <w:rPr>
          <w:rFonts w:ascii="Arial" w:hAnsi="Arial" w:cs="Arial"/>
        </w:rPr>
        <w:t>Whether the expenditure to which the financial statements relate has been incurred lawfully and in accordance with the authority that governs it;</w:t>
      </w:r>
    </w:p>
    <w:p w14:paraId="5FB39678" w14:textId="77777777" w:rsidR="00BE7D6F" w:rsidRPr="008A4D08" w:rsidRDefault="00BE7D6F" w:rsidP="008A4D08">
      <w:pPr>
        <w:tabs>
          <w:tab w:val="left" w:pos="1701"/>
        </w:tabs>
        <w:ind w:left="720"/>
        <w:rPr>
          <w:rFonts w:ascii="Arial" w:hAnsi="Arial" w:cs="Arial"/>
        </w:rPr>
      </w:pPr>
    </w:p>
    <w:p w14:paraId="07A055FC" w14:textId="77777777" w:rsidR="00BE7D6F" w:rsidRPr="008A4D08" w:rsidRDefault="00BE7D6F" w:rsidP="00955E87">
      <w:pPr>
        <w:numPr>
          <w:ilvl w:val="0"/>
          <w:numId w:val="55"/>
        </w:numPr>
        <w:tabs>
          <w:tab w:val="clear" w:pos="1134"/>
          <w:tab w:val="num" w:pos="-108"/>
          <w:tab w:val="left" w:pos="1701"/>
        </w:tabs>
        <w:ind w:left="1287" w:hanging="567"/>
        <w:rPr>
          <w:rFonts w:ascii="Arial" w:hAnsi="Arial" w:cs="Arial"/>
        </w:rPr>
      </w:pPr>
      <w:r w:rsidRPr="008A4D08">
        <w:rPr>
          <w:rFonts w:ascii="Arial" w:hAnsi="Arial" w:cs="Arial"/>
        </w:rPr>
        <w:t>The audited body’s financial statements, and on its Annual Governance Statement and remuneration report</w:t>
      </w:r>
      <w:r w:rsidRPr="008A4D08">
        <w:rPr>
          <w:rStyle w:val="FootnoteReference"/>
          <w:rFonts w:ascii="Arial" w:hAnsi="Arial" w:cs="Arial"/>
        </w:rPr>
        <w:t xml:space="preserve"> </w:t>
      </w:r>
      <w:r w:rsidRPr="008A4D08">
        <w:rPr>
          <w:rStyle w:val="FootnoteReference"/>
          <w:rFonts w:ascii="Arial" w:hAnsi="Arial" w:cs="Arial"/>
          <w:b/>
          <w:vertAlign w:val="superscript"/>
        </w:rPr>
        <w:footnoteReference w:id="1"/>
      </w:r>
      <w:r w:rsidRPr="008A4D08">
        <w:rPr>
          <w:rFonts w:ascii="Arial" w:hAnsi="Arial" w:cs="Arial"/>
        </w:rPr>
        <w:t>;</w:t>
      </w:r>
    </w:p>
    <w:p w14:paraId="2D0F569A" w14:textId="77777777" w:rsidR="00BE7D6F" w:rsidRPr="008A4D08" w:rsidRDefault="00BE7D6F" w:rsidP="008A4D08">
      <w:pPr>
        <w:tabs>
          <w:tab w:val="left" w:pos="1701"/>
        </w:tabs>
        <w:ind w:left="720"/>
        <w:rPr>
          <w:rFonts w:ascii="Arial" w:hAnsi="Arial" w:cs="Arial"/>
        </w:rPr>
      </w:pPr>
    </w:p>
    <w:p w14:paraId="407A124F" w14:textId="77777777" w:rsidR="00BE7D6F" w:rsidRPr="008A4D08" w:rsidRDefault="00BE7D6F" w:rsidP="00955E87">
      <w:pPr>
        <w:numPr>
          <w:ilvl w:val="0"/>
          <w:numId w:val="55"/>
        </w:numPr>
        <w:tabs>
          <w:tab w:val="clear" w:pos="1134"/>
          <w:tab w:val="num" w:pos="306"/>
          <w:tab w:val="left" w:pos="1701"/>
        </w:tabs>
        <w:ind w:left="1287" w:hanging="567"/>
        <w:rPr>
          <w:rFonts w:ascii="Arial" w:hAnsi="Arial" w:cs="Arial"/>
        </w:rPr>
      </w:pPr>
      <w:r w:rsidRPr="008A4D08">
        <w:rPr>
          <w:rFonts w:ascii="Arial" w:hAnsi="Arial" w:cs="Arial"/>
        </w:rPr>
        <w:lastRenderedPageBreak/>
        <w:t>Whether the audited body has made proper arrangements for securing economy, efficiency and effectiveness in its use of resources.</w:t>
      </w:r>
    </w:p>
    <w:p w14:paraId="261D3BAA" w14:textId="77777777" w:rsidR="00BE7D6F" w:rsidRPr="008A4D08" w:rsidRDefault="00BE7D6F" w:rsidP="008A4D08">
      <w:pPr>
        <w:pStyle w:val="ListParagraph"/>
        <w:rPr>
          <w:rFonts w:ascii="Arial" w:hAnsi="Arial" w:cs="Arial"/>
          <w:sz w:val="24"/>
          <w:szCs w:val="24"/>
        </w:rPr>
      </w:pPr>
    </w:p>
    <w:bookmarkEnd w:id="345"/>
    <w:p w14:paraId="4A86AFDD" w14:textId="77777777" w:rsidR="00BE7D6F" w:rsidRPr="008A4D08" w:rsidRDefault="00BE7D6F" w:rsidP="00955E87">
      <w:pPr>
        <w:numPr>
          <w:ilvl w:val="2"/>
          <w:numId w:val="48"/>
        </w:numPr>
        <w:tabs>
          <w:tab w:val="clear" w:pos="720"/>
          <w:tab w:val="num" w:pos="306"/>
          <w:tab w:val="left" w:pos="864"/>
        </w:tabs>
        <w:rPr>
          <w:rFonts w:ascii="Arial" w:hAnsi="Arial" w:cs="Arial"/>
        </w:rPr>
      </w:pPr>
      <w:r w:rsidRPr="008A4D08">
        <w:rPr>
          <w:rFonts w:ascii="Arial" w:hAnsi="Arial" w:cs="Arial"/>
        </w:rPr>
        <w:t>The Auditor General’s representatives will prepare a risk-based annual audit plan</w:t>
      </w:r>
      <w:bookmarkStart w:id="346" w:name="_Hlk39760810"/>
      <w:r w:rsidRPr="008A4D08">
        <w:rPr>
          <w:rFonts w:ascii="Arial" w:hAnsi="Arial" w:cs="Arial"/>
        </w:rPr>
        <w:t xml:space="preserve">, designed to deliver the Auditor General’s objectives, </w:t>
      </w:r>
      <w:bookmarkEnd w:id="346"/>
      <w:r w:rsidRPr="008A4D08">
        <w:rPr>
          <w:rFonts w:ascii="Arial" w:hAnsi="Arial" w:cs="Arial"/>
        </w:rPr>
        <w:t>for consideration by the Audit Committee. The annual plan will set out details of the work to be carried out, providing sufficient detail for the Audit Committee and other recipients to understand the purpose and scope of the defined work and their level of priority. The Audit Committee should review the annual plan and the associated fees, although in so doing it needs to recognise the statutory duties of the Auditor General.  The annual audit plan should be kept under review to identify any amendment needed to reflect changing priorities and emerging audit needs. The Audit Committee should consider material changes to the annual audit plan.</w:t>
      </w:r>
    </w:p>
    <w:p w14:paraId="2C159996" w14:textId="77777777" w:rsidR="00BE7D6F" w:rsidRPr="008A4D08" w:rsidRDefault="00BE7D6F" w:rsidP="008A4D08">
      <w:pPr>
        <w:tabs>
          <w:tab w:val="left" w:pos="864"/>
        </w:tabs>
        <w:ind w:left="720"/>
        <w:rPr>
          <w:rFonts w:ascii="Arial" w:hAnsi="Arial" w:cs="Arial"/>
        </w:rPr>
      </w:pPr>
    </w:p>
    <w:p w14:paraId="53B1E356" w14:textId="77777777" w:rsidR="00AC301A" w:rsidRPr="008A4D08" w:rsidRDefault="00AC301A" w:rsidP="008A4D08">
      <w:pPr>
        <w:tabs>
          <w:tab w:val="left" w:pos="864"/>
        </w:tabs>
        <w:rPr>
          <w:rFonts w:ascii="Arial" w:hAnsi="Arial" w:cs="Arial"/>
        </w:rPr>
      </w:pPr>
    </w:p>
    <w:p w14:paraId="6A6B3DE5" w14:textId="77777777" w:rsidR="00AC301A" w:rsidRPr="008A4D08" w:rsidRDefault="00FA5753" w:rsidP="00955E87">
      <w:pPr>
        <w:numPr>
          <w:ilvl w:val="2"/>
          <w:numId w:val="48"/>
        </w:numPr>
        <w:tabs>
          <w:tab w:val="left" w:pos="864"/>
        </w:tabs>
        <w:rPr>
          <w:rFonts w:ascii="Arial" w:hAnsi="Arial" w:cs="Arial"/>
        </w:rPr>
      </w:pPr>
      <w:bookmarkStart w:id="347" w:name="_Toc240450321"/>
      <w:bookmarkStart w:id="348" w:name="_Toc240797512"/>
      <w:r w:rsidRPr="008A4D08">
        <w:rPr>
          <w:rFonts w:ascii="Arial" w:hAnsi="Arial" w:cs="Arial"/>
        </w:rPr>
        <w:t>The</w:t>
      </w:r>
      <w:r w:rsidR="00AC301A" w:rsidRPr="008A4D08">
        <w:rPr>
          <w:rFonts w:ascii="Arial" w:hAnsi="Arial" w:cs="Arial"/>
        </w:rPr>
        <w:t xml:space="preserve"> </w:t>
      </w:r>
      <w:r w:rsidR="00FE3F65" w:rsidRPr="008A4D08">
        <w:rPr>
          <w:rFonts w:ascii="Arial" w:hAnsi="Arial" w:cs="Arial"/>
        </w:rPr>
        <w:t>Auditor General’s</w:t>
      </w:r>
      <w:r w:rsidRPr="008A4D08">
        <w:rPr>
          <w:rFonts w:ascii="Arial" w:hAnsi="Arial" w:cs="Arial"/>
        </w:rPr>
        <w:t xml:space="preserve"> </w:t>
      </w:r>
      <w:r w:rsidR="00AC301A" w:rsidRPr="008A4D08">
        <w:rPr>
          <w:rFonts w:ascii="Arial" w:hAnsi="Arial" w:cs="Arial"/>
        </w:rPr>
        <w:t>representative should be invited to attend every Audit Committee meeting. The cycle of approving and monitoring the progress of external audit plans and reports, culminating in the opinion on the annual report and accounts, is central to the co</w:t>
      </w:r>
      <w:r w:rsidR="004A5C78" w:rsidRPr="008A4D08">
        <w:rPr>
          <w:rFonts w:ascii="Arial" w:hAnsi="Arial" w:cs="Arial"/>
        </w:rPr>
        <w:t>re work of the Audit Committee.</w:t>
      </w:r>
      <w:bookmarkEnd w:id="347"/>
      <w:bookmarkEnd w:id="348"/>
    </w:p>
    <w:p w14:paraId="2F326A5C" w14:textId="77777777" w:rsidR="004A5C78" w:rsidRPr="008A4D08" w:rsidRDefault="004A5C78" w:rsidP="008A4D08">
      <w:pPr>
        <w:rPr>
          <w:rFonts w:ascii="Arial" w:hAnsi="Arial" w:cs="Arial"/>
        </w:rPr>
      </w:pPr>
    </w:p>
    <w:p w14:paraId="3C27220A" w14:textId="77777777" w:rsidR="00BE7D6F" w:rsidRPr="008A4D08" w:rsidRDefault="00BE7D6F" w:rsidP="00955E87">
      <w:pPr>
        <w:numPr>
          <w:ilvl w:val="2"/>
          <w:numId w:val="48"/>
        </w:numPr>
        <w:tabs>
          <w:tab w:val="clear" w:pos="720"/>
          <w:tab w:val="num" w:pos="306"/>
          <w:tab w:val="left" w:pos="864"/>
        </w:tabs>
        <w:rPr>
          <w:rFonts w:ascii="Arial" w:hAnsi="Arial" w:cs="Arial"/>
        </w:rPr>
      </w:pPr>
      <w:bookmarkStart w:id="349" w:name="_Toc107900271"/>
      <w:bookmarkStart w:id="350" w:name="_Toc107900460"/>
      <w:bookmarkStart w:id="351" w:name="_Toc107900882"/>
      <w:bookmarkStart w:id="352" w:name="_Toc107900969"/>
      <w:r w:rsidRPr="008A4D08">
        <w:rPr>
          <w:rFonts w:ascii="Arial" w:hAnsi="Arial" w:cs="Arial"/>
        </w:rPr>
        <w:t xml:space="preserve">The Auditor General’s representatives will liaise with Internal Audit when developing the external audit plan. The Auditor General’s representative will ensure that planned external audit work takes into account the work of Internal Audit </w:t>
      </w:r>
      <w:bookmarkStart w:id="353" w:name="_Hlk39762126"/>
      <w:r w:rsidRPr="008A4D08">
        <w:rPr>
          <w:rFonts w:ascii="Arial" w:hAnsi="Arial" w:cs="Arial"/>
        </w:rPr>
        <w:t xml:space="preserve">to avoid duplication wherever possible </w:t>
      </w:r>
      <w:bookmarkEnd w:id="353"/>
      <w:r w:rsidRPr="008A4D08">
        <w:rPr>
          <w:rFonts w:ascii="Arial" w:hAnsi="Arial" w:cs="Arial"/>
        </w:rPr>
        <w:t xml:space="preserve">and considers where Internal Audit work can be relied upon for opinion purposes.    </w:t>
      </w:r>
    </w:p>
    <w:p w14:paraId="4451B293" w14:textId="77777777" w:rsidR="00BE7D6F" w:rsidRPr="008A4D08" w:rsidRDefault="00BE7D6F" w:rsidP="008A4D08">
      <w:pPr>
        <w:pStyle w:val="BodyTextIndent2"/>
        <w:ind w:left="709" w:hanging="709"/>
        <w:jc w:val="left"/>
        <w:rPr>
          <w:rFonts w:ascii="Arial" w:hAnsi="Arial" w:cs="Arial"/>
        </w:rPr>
      </w:pPr>
    </w:p>
    <w:p w14:paraId="0D3C7C2F" w14:textId="77777777" w:rsidR="00BE7D6F" w:rsidRPr="008A4D08" w:rsidRDefault="00BE7D6F" w:rsidP="00955E87">
      <w:pPr>
        <w:numPr>
          <w:ilvl w:val="2"/>
          <w:numId w:val="48"/>
        </w:numPr>
        <w:tabs>
          <w:tab w:val="clear" w:pos="720"/>
          <w:tab w:val="num" w:pos="306"/>
          <w:tab w:val="left" w:pos="864"/>
        </w:tabs>
        <w:rPr>
          <w:rFonts w:ascii="Arial" w:hAnsi="Arial" w:cs="Arial"/>
        </w:rPr>
      </w:pPr>
      <w:bookmarkStart w:id="354" w:name="_Hlk39760637"/>
      <w:bookmarkStart w:id="355" w:name="_Toc240450326"/>
      <w:bookmarkStart w:id="356" w:name="_Toc240797517"/>
      <w:r w:rsidRPr="008A4D08">
        <w:rPr>
          <w:rFonts w:ascii="Arial" w:hAnsi="Arial" w:cs="Arial"/>
        </w:rPr>
        <w:t xml:space="preserve">The Auditor General and his representatives shall have a right of access to the Chair of the Audit Committee at any time.  </w:t>
      </w:r>
      <w:bookmarkEnd w:id="354"/>
    </w:p>
    <w:p w14:paraId="6474D530" w14:textId="77777777" w:rsidR="00BE7D6F" w:rsidRPr="008A4D08" w:rsidRDefault="00BE7D6F" w:rsidP="008A4D08">
      <w:pPr>
        <w:pStyle w:val="ListParagraph"/>
        <w:rPr>
          <w:rFonts w:ascii="Arial" w:hAnsi="Arial" w:cs="Arial"/>
          <w:sz w:val="24"/>
          <w:szCs w:val="24"/>
        </w:rPr>
      </w:pPr>
    </w:p>
    <w:p w14:paraId="71238287" w14:textId="77777777" w:rsidR="00BE7D6F" w:rsidRPr="008A4D08" w:rsidRDefault="00BE7D6F" w:rsidP="00955E87">
      <w:pPr>
        <w:numPr>
          <w:ilvl w:val="2"/>
          <w:numId w:val="48"/>
        </w:numPr>
        <w:tabs>
          <w:tab w:val="left" w:pos="864"/>
        </w:tabs>
        <w:rPr>
          <w:rFonts w:ascii="Arial" w:hAnsi="Arial" w:cs="Arial"/>
        </w:rPr>
      </w:pPr>
      <w:r w:rsidRPr="008A4D08">
        <w:rPr>
          <w:rFonts w:ascii="Arial" w:hAnsi="Arial" w:cs="Arial"/>
        </w:rPr>
        <w:t xml:space="preserve">The Government of Wales Act 2006 (GOWA) provides that the Auditor General has statutory rights of access to all documents and information, as set out in paragraph 3.2.2a of these SFIs, that relate to the exercise of many of his core functions, including his statutory audit of accounts, value for money examinations and improvement studies. The rights of access include access to confidential information; personal information as defined by the Data Protection Act 2018 and the UK General Data Protection Legislation; information subject to legal privilege; personal information and sensitive personal information that may otherwise be subject to protection under the European Convention of Human Rights; information held by third parties; and electronic files and IT systems. Paragraph 17 of Schedule 8 to GOWA operates to provide the Auditor General with a right of access to every document relating to the </w:t>
      </w:r>
      <w:r w:rsidR="00E55E63" w:rsidRPr="00E55E63">
        <w:rPr>
          <w:rFonts w:ascii="Arial" w:hAnsi="Arial" w:cs="Arial"/>
          <w:color w:val="FF0000"/>
        </w:rPr>
        <w:t>LHB</w:t>
      </w:r>
      <w:r w:rsidRPr="008A4D08">
        <w:rPr>
          <w:rFonts w:ascii="Arial" w:hAnsi="Arial" w:cs="Arial"/>
        </w:rPr>
        <w:t xml:space="preserve"> that appears to him to be necessary for the discharge of any of these functions. Paragraph 17(3) of Schedule 8 also requires any person that the Auditor General thinks has information related to the discharge of his functions to give any assistance, information and explanation that he thinks necessary. It also requires such persons to attend before the Auditor General and to provide any facility that he and his representatives may reasonably require, such as audit accommodation and access to IT facilities. The rights apply not just to the LHB and its officers and staff, but also to, among others, suppliers to the LHB.</w:t>
      </w:r>
    </w:p>
    <w:bookmarkEnd w:id="355"/>
    <w:bookmarkEnd w:id="356"/>
    <w:p w14:paraId="7A536B0D" w14:textId="77777777" w:rsidR="00BE7D6F" w:rsidRPr="008A4D08" w:rsidRDefault="00BE7D6F" w:rsidP="008A4D08">
      <w:pPr>
        <w:pStyle w:val="ListParagraph"/>
        <w:rPr>
          <w:rFonts w:ascii="Arial" w:hAnsi="Arial" w:cs="Arial"/>
          <w:sz w:val="24"/>
          <w:szCs w:val="24"/>
        </w:rPr>
      </w:pPr>
    </w:p>
    <w:p w14:paraId="6D3ED538" w14:textId="77777777" w:rsidR="00BE7D6F" w:rsidRPr="008A4D08" w:rsidRDefault="00BE7D6F" w:rsidP="00955E87">
      <w:pPr>
        <w:numPr>
          <w:ilvl w:val="2"/>
          <w:numId w:val="48"/>
        </w:numPr>
        <w:tabs>
          <w:tab w:val="clear" w:pos="720"/>
          <w:tab w:val="num" w:pos="306"/>
          <w:tab w:val="left" w:pos="864"/>
        </w:tabs>
        <w:rPr>
          <w:rFonts w:ascii="Arial" w:hAnsi="Arial" w:cs="Arial"/>
        </w:rPr>
      </w:pPr>
      <w:bookmarkStart w:id="357" w:name="_Hlk39761833"/>
      <w:r w:rsidRPr="008A4D08">
        <w:rPr>
          <w:rFonts w:ascii="Arial" w:hAnsi="Arial" w:cs="Arial"/>
        </w:rPr>
        <w:t xml:space="preserve">The Auditor General’s independence in the exercise of his audit functions is protected by statute (section 8 of the Public Audit (Wales) Act 2013), and audit </w:t>
      </w:r>
      <w:r w:rsidRPr="008A4D08">
        <w:rPr>
          <w:rFonts w:ascii="Arial" w:hAnsi="Arial" w:cs="Arial"/>
        </w:rPr>
        <w:lastRenderedPageBreak/>
        <w:t>independence is required by professional and ethical standards. Accordingly, the LHB (including its Audit Committee) must be careful not to seek to fetter the Auditor General’s discretion in the exercise of his functions. While the LHB may offer comments on the plans and outputs of the Auditor General, it must not seek to direct the Auditor General.</w:t>
      </w:r>
    </w:p>
    <w:bookmarkEnd w:id="357"/>
    <w:p w14:paraId="1E86BD28" w14:textId="77777777" w:rsidR="00BE7D6F" w:rsidRPr="008A4D08" w:rsidRDefault="00BE7D6F" w:rsidP="008A4D08">
      <w:pPr>
        <w:pStyle w:val="BodyTextIndent2"/>
        <w:ind w:left="0" w:firstLine="0"/>
        <w:jc w:val="left"/>
        <w:rPr>
          <w:rFonts w:ascii="Arial" w:hAnsi="Arial" w:cs="Arial"/>
        </w:rPr>
      </w:pPr>
    </w:p>
    <w:p w14:paraId="32136C18" w14:textId="77777777" w:rsidR="00BE7D6F" w:rsidRPr="008A4D08" w:rsidRDefault="00BE7D6F" w:rsidP="00955E87">
      <w:pPr>
        <w:numPr>
          <w:ilvl w:val="2"/>
          <w:numId w:val="48"/>
        </w:numPr>
        <w:tabs>
          <w:tab w:val="clear" w:pos="720"/>
          <w:tab w:val="num" w:pos="306"/>
          <w:tab w:val="left" w:pos="864"/>
        </w:tabs>
        <w:rPr>
          <w:rFonts w:ascii="Arial" w:hAnsi="Arial" w:cs="Arial"/>
        </w:rPr>
      </w:pPr>
      <w:bookmarkStart w:id="358" w:name="_Toc240450328"/>
      <w:bookmarkStart w:id="359" w:name="_Toc240797519"/>
      <w:bookmarkStart w:id="360" w:name="_Hlk39761038"/>
      <w:r w:rsidRPr="008A4D08">
        <w:rPr>
          <w:rFonts w:ascii="Arial" w:hAnsi="Arial" w:cs="Arial"/>
        </w:rPr>
        <w:t>The Auditor General will issue a number of reports over the year, some of which are specified in the Auditor General’s Code of Audit and Inspection Practice and International Standards on Auditing. Other reports will depend on the contents of the audit plan.</w:t>
      </w:r>
      <w:bookmarkEnd w:id="358"/>
      <w:bookmarkEnd w:id="359"/>
    </w:p>
    <w:p w14:paraId="2E268FEA" w14:textId="77777777" w:rsidR="00BE7D6F" w:rsidRPr="008A4D08" w:rsidRDefault="00BE7D6F" w:rsidP="008A4D08">
      <w:pPr>
        <w:pStyle w:val="BodyTextIndent2"/>
        <w:ind w:left="709" w:hanging="709"/>
        <w:jc w:val="left"/>
        <w:rPr>
          <w:rFonts w:ascii="Arial" w:hAnsi="Arial" w:cs="Arial"/>
        </w:rPr>
      </w:pPr>
      <w:r w:rsidRPr="008A4D08">
        <w:rPr>
          <w:rFonts w:ascii="Arial" w:hAnsi="Arial" w:cs="Arial"/>
        </w:rPr>
        <w:tab/>
      </w:r>
    </w:p>
    <w:p w14:paraId="186BCA85" w14:textId="77777777" w:rsidR="00BE7D6F" w:rsidRPr="008A4D08" w:rsidRDefault="00BE7D6F" w:rsidP="008A4D08">
      <w:pPr>
        <w:pStyle w:val="BodyTextIndent2"/>
        <w:ind w:left="709" w:hanging="709"/>
        <w:jc w:val="left"/>
        <w:rPr>
          <w:rFonts w:ascii="Arial" w:hAnsi="Arial" w:cs="Arial"/>
        </w:rPr>
      </w:pPr>
      <w:r w:rsidRPr="008A4D08">
        <w:rPr>
          <w:rFonts w:ascii="Arial" w:hAnsi="Arial" w:cs="Arial"/>
        </w:rPr>
        <w:tab/>
        <w:t>The main mandatory reports are:</w:t>
      </w:r>
    </w:p>
    <w:p w14:paraId="7A4500DE" w14:textId="77777777" w:rsidR="00BE7D6F" w:rsidRPr="008A4D08" w:rsidRDefault="00BE7D6F" w:rsidP="008A4D08">
      <w:pPr>
        <w:pStyle w:val="BodyTextIndent2"/>
        <w:ind w:left="709" w:hanging="709"/>
        <w:jc w:val="left"/>
        <w:rPr>
          <w:rFonts w:ascii="Arial" w:hAnsi="Arial" w:cs="Arial"/>
        </w:rPr>
      </w:pPr>
    </w:p>
    <w:p w14:paraId="443F3976" w14:textId="77777777" w:rsidR="00BE7D6F" w:rsidRPr="008A4D08" w:rsidRDefault="00BE7D6F" w:rsidP="00955E87">
      <w:pPr>
        <w:pStyle w:val="ListParagraph"/>
        <w:widowControl w:val="0"/>
        <w:numPr>
          <w:ilvl w:val="1"/>
          <w:numId w:val="86"/>
        </w:numPr>
        <w:autoSpaceDE w:val="0"/>
        <w:autoSpaceDN w:val="0"/>
        <w:adjustRightInd w:val="0"/>
        <w:rPr>
          <w:rFonts w:ascii="Arial" w:hAnsi="Arial" w:cs="Arial"/>
          <w:sz w:val="24"/>
          <w:szCs w:val="24"/>
        </w:rPr>
      </w:pPr>
      <w:r w:rsidRPr="008A4D08">
        <w:rPr>
          <w:rFonts w:ascii="Arial" w:hAnsi="Arial" w:cs="Arial"/>
          <w:sz w:val="24"/>
          <w:szCs w:val="24"/>
        </w:rPr>
        <w:t>Report to those charged with governance (incorporating the report required under ISA 260) that sets out the main issues arising from the audit of the financial statements and use of resources work</w:t>
      </w:r>
    </w:p>
    <w:p w14:paraId="488C4499" w14:textId="77777777" w:rsidR="00BE7D6F" w:rsidRPr="008A4D08" w:rsidRDefault="00BE7D6F" w:rsidP="008A4D08">
      <w:pPr>
        <w:ind w:left="720"/>
        <w:rPr>
          <w:rFonts w:ascii="Arial" w:hAnsi="Arial" w:cs="Arial"/>
        </w:rPr>
      </w:pPr>
    </w:p>
    <w:p w14:paraId="48308E87" w14:textId="77777777" w:rsidR="00BE7D6F" w:rsidRPr="008A4D08" w:rsidRDefault="00BE7D6F" w:rsidP="00955E87">
      <w:pPr>
        <w:pStyle w:val="ListParagraph"/>
        <w:widowControl w:val="0"/>
        <w:numPr>
          <w:ilvl w:val="1"/>
          <w:numId w:val="86"/>
        </w:numPr>
        <w:autoSpaceDE w:val="0"/>
        <w:autoSpaceDN w:val="0"/>
        <w:adjustRightInd w:val="0"/>
        <w:rPr>
          <w:rFonts w:ascii="Arial" w:hAnsi="Arial" w:cs="Arial"/>
          <w:sz w:val="24"/>
          <w:szCs w:val="24"/>
        </w:rPr>
      </w:pPr>
      <w:r w:rsidRPr="008A4D08">
        <w:rPr>
          <w:rFonts w:ascii="Arial" w:hAnsi="Arial" w:cs="Arial"/>
          <w:sz w:val="24"/>
          <w:szCs w:val="24"/>
        </w:rPr>
        <w:t>Statutory report and opinion on the financial statements</w:t>
      </w:r>
    </w:p>
    <w:p w14:paraId="09D8AEEF" w14:textId="77777777" w:rsidR="00BE7D6F" w:rsidRPr="008A4D08" w:rsidRDefault="00BE7D6F" w:rsidP="008A4D08">
      <w:pPr>
        <w:ind w:left="720"/>
        <w:rPr>
          <w:rFonts w:ascii="Arial" w:hAnsi="Arial" w:cs="Arial"/>
        </w:rPr>
      </w:pPr>
    </w:p>
    <w:p w14:paraId="58BBAACA" w14:textId="77777777" w:rsidR="00BE7D6F" w:rsidRPr="008A4D08" w:rsidRDefault="00BE7D6F" w:rsidP="00955E87">
      <w:pPr>
        <w:pStyle w:val="ListParagraph"/>
        <w:widowControl w:val="0"/>
        <w:numPr>
          <w:ilvl w:val="1"/>
          <w:numId w:val="86"/>
        </w:numPr>
        <w:autoSpaceDE w:val="0"/>
        <w:autoSpaceDN w:val="0"/>
        <w:adjustRightInd w:val="0"/>
        <w:rPr>
          <w:rFonts w:ascii="Arial" w:hAnsi="Arial" w:cs="Arial"/>
          <w:sz w:val="24"/>
          <w:szCs w:val="24"/>
        </w:rPr>
      </w:pPr>
      <w:r w:rsidRPr="008A4D08">
        <w:rPr>
          <w:rFonts w:ascii="Arial" w:hAnsi="Arial" w:cs="Arial"/>
          <w:sz w:val="24"/>
          <w:szCs w:val="24"/>
        </w:rPr>
        <w:t>Annual audit report.</w:t>
      </w:r>
    </w:p>
    <w:p w14:paraId="3293E86B" w14:textId="77777777" w:rsidR="00BE7D6F" w:rsidRPr="008A4D08" w:rsidRDefault="00BE7D6F" w:rsidP="008A4D08">
      <w:pPr>
        <w:tabs>
          <w:tab w:val="left" w:pos="864"/>
        </w:tabs>
        <w:rPr>
          <w:rFonts w:ascii="Arial" w:hAnsi="Arial" w:cs="Arial"/>
        </w:rPr>
      </w:pPr>
    </w:p>
    <w:p w14:paraId="6F480CF6" w14:textId="77777777" w:rsidR="00BE7D6F" w:rsidRPr="008A4D08" w:rsidRDefault="00BE7D6F" w:rsidP="008A4D08">
      <w:pPr>
        <w:pStyle w:val="BodyTextIndent2"/>
        <w:jc w:val="left"/>
        <w:rPr>
          <w:rFonts w:ascii="Arial" w:hAnsi="Arial" w:cs="Arial"/>
        </w:rPr>
      </w:pPr>
      <w:r w:rsidRPr="008A4D08">
        <w:rPr>
          <w:rFonts w:ascii="Arial" w:hAnsi="Arial" w:cs="Arial"/>
        </w:rPr>
        <w:tab/>
        <w:t>In addition to these reports, the Auditor General may prepare a report on a matter the Auditor General considers would be in the public interest to bring to the public’s attention; or make a referral to the Welsh Ministers if significant breaches occur.</w:t>
      </w:r>
    </w:p>
    <w:bookmarkEnd w:id="360"/>
    <w:p w14:paraId="3A262D22" w14:textId="77777777" w:rsidR="00BE7D6F" w:rsidRPr="008A4D08" w:rsidRDefault="00BE7D6F" w:rsidP="008A4D08">
      <w:pPr>
        <w:tabs>
          <w:tab w:val="left" w:pos="864"/>
        </w:tabs>
        <w:rPr>
          <w:rFonts w:ascii="Arial" w:hAnsi="Arial" w:cs="Arial"/>
        </w:rPr>
      </w:pPr>
    </w:p>
    <w:p w14:paraId="659E3D41" w14:textId="77777777" w:rsidR="00BE7D6F" w:rsidRPr="008A4D08" w:rsidRDefault="00BE7D6F" w:rsidP="00955E87">
      <w:pPr>
        <w:numPr>
          <w:ilvl w:val="2"/>
          <w:numId w:val="48"/>
        </w:numPr>
        <w:tabs>
          <w:tab w:val="clear" w:pos="720"/>
          <w:tab w:val="num" w:pos="306"/>
          <w:tab w:val="left" w:pos="864"/>
        </w:tabs>
        <w:rPr>
          <w:rFonts w:ascii="Arial" w:hAnsi="Arial" w:cs="Arial"/>
        </w:rPr>
      </w:pPr>
      <w:bookmarkStart w:id="361" w:name="_Toc240450329"/>
      <w:bookmarkStart w:id="362" w:name="_Toc240797520"/>
      <w:r w:rsidRPr="008A4D08">
        <w:rPr>
          <w:rFonts w:ascii="Arial" w:hAnsi="Arial" w:cs="Arial"/>
        </w:rPr>
        <w:t>The Auditor General also has statutory powers to undertake Value for Money Examinations and Improvement Studies within the LHB and other public sector bodies. At LHBs he also undertakes a Structured Assessment to help him assess whether there are proper arrangements for securing economy, efficiency and effectiveness in the use of resources. The Auditor General will take account of audit work when planning and undertaking such examinations and studies.  The Auditor General and his representatives have the same access rights in relation to these examinations and studies as they do in relation to annual audit work.</w:t>
      </w:r>
      <w:bookmarkEnd w:id="361"/>
      <w:bookmarkEnd w:id="362"/>
      <w:r w:rsidRPr="008A4D08">
        <w:rPr>
          <w:rFonts w:ascii="Arial" w:hAnsi="Arial" w:cs="Arial"/>
        </w:rPr>
        <w:t xml:space="preserve">  </w:t>
      </w:r>
    </w:p>
    <w:p w14:paraId="02A0C088" w14:textId="77777777" w:rsidR="00823C48" w:rsidRPr="008A4D08" w:rsidRDefault="00823C48" w:rsidP="008A4D08">
      <w:pPr>
        <w:tabs>
          <w:tab w:val="left" w:pos="864"/>
        </w:tabs>
        <w:rPr>
          <w:rFonts w:ascii="Arial" w:hAnsi="Arial" w:cs="Arial"/>
          <w:b/>
          <w:color w:val="000000"/>
        </w:rPr>
      </w:pPr>
    </w:p>
    <w:p w14:paraId="6C06D3AE" w14:textId="77777777" w:rsidR="00AC301A" w:rsidRPr="008A4D08" w:rsidRDefault="00AC301A" w:rsidP="00955E87">
      <w:pPr>
        <w:pStyle w:val="Heading1"/>
        <w:numPr>
          <w:ilvl w:val="1"/>
          <w:numId w:val="8"/>
        </w:numPr>
        <w:tabs>
          <w:tab w:val="clear" w:pos="360"/>
          <w:tab w:val="num" w:pos="709"/>
        </w:tabs>
        <w:ind w:left="709" w:hanging="709"/>
        <w:jc w:val="left"/>
        <w:rPr>
          <w:rFonts w:ascii="Arial" w:hAnsi="Arial" w:cs="Arial"/>
        </w:rPr>
      </w:pPr>
      <w:bookmarkStart w:id="363" w:name="_Toc240450330"/>
      <w:bookmarkStart w:id="364" w:name="_Toc240797521"/>
      <w:bookmarkStart w:id="365" w:name="_Toc240801915"/>
      <w:bookmarkStart w:id="366" w:name="_Toc237673400"/>
      <w:bookmarkStart w:id="367" w:name="_Toc240884277"/>
      <w:bookmarkStart w:id="368" w:name="_Toc241909242"/>
      <w:bookmarkStart w:id="369" w:name="_Toc242500598"/>
      <w:bookmarkStart w:id="370" w:name="_Toc242585893"/>
      <w:bookmarkStart w:id="371" w:name="_Toc259108886"/>
      <w:bookmarkStart w:id="372" w:name="_Toc259629041"/>
      <w:bookmarkStart w:id="373" w:name="_Toc331768150"/>
      <w:bookmarkStart w:id="374" w:name="_Toc413838355"/>
      <w:r w:rsidRPr="008A4D08">
        <w:rPr>
          <w:rFonts w:ascii="Arial" w:hAnsi="Arial" w:cs="Arial"/>
          <w:color w:val="000000"/>
        </w:rPr>
        <w:t>Fraud and Corruption</w:t>
      </w:r>
      <w:bookmarkEnd w:id="340"/>
      <w:bookmarkEnd w:id="341"/>
      <w:bookmarkEnd w:id="342"/>
      <w:bookmarkEnd w:id="349"/>
      <w:bookmarkEnd w:id="350"/>
      <w:bookmarkEnd w:id="351"/>
      <w:bookmarkEnd w:id="352"/>
      <w:bookmarkEnd w:id="363"/>
      <w:bookmarkEnd w:id="364"/>
      <w:bookmarkEnd w:id="365"/>
      <w:bookmarkEnd w:id="366"/>
      <w:bookmarkEnd w:id="367"/>
      <w:bookmarkEnd w:id="368"/>
      <w:bookmarkEnd w:id="369"/>
      <w:bookmarkEnd w:id="370"/>
      <w:bookmarkEnd w:id="371"/>
      <w:bookmarkEnd w:id="372"/>
      <w:bookmarkEnd w:id="373"/>
      <w:bookmarkEnd w:id="374"/>
    </w:p>
    <w:p w14:paraId="5CF3B5D8" w14:textId="77777777" w:rsidR="00AC301A" w:rsidRPr="008A4D08" w:rsidRDefault="00AC301A" w:rsidP="008A4D08">
      <w:pPr>
        <w:tabs>
          <w:tab w:val="left" w:pos="864"/>
        </w:tabs>
        <w:rPr>
          <w:rFonts w:ascii="Arial" w:hAnsi="Arial" w:cs="Arial"/>
          <w:color w:val="000000"/>
        </w:rPr>
      </w:pPr>
    </w:p>
    <w:p w14:paraId="0C940526" w14:textId="77777777" w:rsidR="00AC301A" w:rsidRPr="008A4D08" w:rsidRDefault="00AC301A" w:rsidP="00955E87">
      <w:pPr>
        <w:numPr>
          <w:ilvl w:val="2"/>
          <w:numId w:val="49"/>
        </w:numPr>
        <w:tabs>
          <w:tab w:val="left" w:pos="864"/>
        </w:tabs>
        <w:rPr>
          <w:rFonts w:ascii="Arial" w:hAnsi="Arial" w:cs="Arial"/>
        </w:rPr>
      </w:pPr>
      <w:bookmarkStart w:id="375" w:name="_Toc240450331"/>
      <w:bookmarkStart w:id="376" w:name="_Toc240797522"/>
      <w:r w:rsidRPr="008A4D08">
        <w:rPr>
          <w:rFonts w:ascii="Arial" w:hAnsi="Arial" w:cs="Arial"/>
        </w:rPr>
        <w:t xml:space="preserve">In line with their responsibilities, the LHB Chief Executive and Director of Finance shall monitor and ensure compliance with Directions issued by the </w:t>
      </w:r>
      <w:r w:rsidR="00750B21" w:rsidRPr="008A4D08">
        <w:rPr>
          <w:rFonts w:ascii="Arial" w:hAnsi="Arial" w:cs="Arial"/>
        </w:rPr>
        <w:t>Welsh Ministers</w:t>
      </w:r>
      <w:r w:rsidR="00285731" w:rsidRPr="008A4D08">
        <w:rPr>
          <w:rFonts w:ascii="Arial" w:hAnsi="Arial" w:cs="Arial"/>
        </w:rPr>
        <w:t xml:space="preserve"> </w:t>
      </w:r>
      <w:r w:rsidRPr="008A4D08">
        <w:rPr>
          <w:rFonts w:ascii="Arial" w:hAnsi="Arial" w:cs="Arial"/>
        </w:rPr>
        <w:t>on fraud and corruption.</w:t>
      </w:r>
      <w:bookmarkEnd w:id="375"/>
      <w:bookmarkEnd w:id="376"/>
      <w:r w:rsidRPr="008A4D08">
        <w:rPr>
          <w:rFonts w:ascii="Arial" w:hAnsi="Arial" w:cs="Arial"/>
        </w:rPr>
        <w:t xml:space="preserve"> </w:t>
      </w:r>
    </w:p>
    <w:p w14:paraId="259648F1" w14:textId="77777777" w:rsidR="00AC301A" w:rsidRPr="008A4D08" w:rsidRDefault="00AC301A" w:rsidP="008A4D08">
      <w:pPr>
        <w:tabs>
          <w:tab w:val="left" w:pos="864"/>
        </w:tabs>
        <w:ind w:left="993" w:hanging="993"/>
        <w:rPr>
          <w:rFonts w:ascii="Arial" w:hAnsi="Arial" w:cs="Arial"/>
          <w:color w:val="000000"/>
        </w:rPr>
      </w:pPr>
    </w:p>
    <w:p w14:paraId="1178F9A1" w14:textId="77777777" w:rsidR="00BE7D6F" w:rsidRPr="008A4D08" w:rsidRDefault="00AC301A" w:rsidP="00955E87">
      <w:pPr>
        <w:numPr>
          <w:ilvl w:val="2"/>
          <w:numId w:val="49"/>
        </w:numPr>
        <w:tabs>
          <w:tab w:val="clear" w:pos="720"/>
          <w:tab w:val="num" w:pos="306"/>
          <w:tab w:val="left" w:pos="864"/>
        </w:tabs>
        <w:rPr>
          <w:rFonts w:ascii="Arial" w:hAnsi="Arial" w:cs="Arial"/>
        </w:rPr>
      </w:pPr>
      <w:bookmarkStart w:id="377" w:name="_Toc240450332"/>
      <w:bookmarkStart w:id="378" w:name="_Toc240797523"/>
      <w:r w:rsidRPr="008A4D08">
        <w:rPr>
          <w:rFonts w:ascii="Arial" w:hAnsi="Arial" w:cs="Arial"/>
        </w:rPr>
        <w:t xml:space="preserve">The </w:t>
      </w:r>
      <w:bookmarkEnd w:id="377"/>
      <w:bookmarkEnd w:id="378"/>
      <w:r w:rsidR="00BE7D6F" w:rsidRPr="008A4D08">
        <w:rPr>
          <w:rFonts w:ascii="Arial" w:hAnsi="Arial" w:cs="Arial"/>
        </w:rPr>
        <w:t>LHB shall nominate a suitable person to carry out the duties of the Local Counter Fraud Specialist (LCFS) as specified by Directions to NHS bodies on Counter Fraud Measures 2005</w:t>
      </w:r>
      <w:r w:rsidR="00E55E63">
        <w:rPr>
          <w:rFonts w:ascii="Arial" w:hAnsi="Arial" w:cs="Arial"/>
        </w:rPr>
        <w:t xml:space="preserve"> </w:t>
      </w:r>
    </w:p>
    <w:p w14:paraId="690D522E" w14:textId="77777777" w:rsidR="00BE7D6F" w:rsidRPr="008A4D08" w:rsidRDefault="00BE7D6F" w:rsidP="008A4D08">
      <w:pPr>
        <w:tabs>
          <w:tab w:val="left" w:pos="864"/>
        </w:tabs>
        <w:ind w:left="720"/>
        <w:rPr>
          <w:rFonts w:ascii="Arial" w:hAnsi="Arial" w:cs="Arial"/>
        </w:rPr>
      </w:pPr>
      <w:hyperlink r:id="rId17" w:history="1">
        <w:r w:rsidRPr="008A4D08">
          <w:rPr>
            <w:rStyle w:val="Hyperlink"/>
            <w:rFonts w:ascii="Arial" w:hAnsi="Arial" w:cs="Arial"/>
          </w:rPr>
          <w:t>http://www.wales.nhs.uk/sitesplus/documents/1064/WHC%282005%2995%20%28Revised%29%20Directions%20to%20National%20Health%20Service%20bodies%20on%20Counter%20Fraud%20Measures%202005.pdf</w:t>
        </w:r>
      </w:hyperlink>
    </w:p>
    <w:p w14:paraId="3F168D7F" w14:textId="77777777" w:rsidR="00AC301A" w:rsidRPr="008A4D08" w:rsidRDefault="00AC301A" w:rsidP="008A4D08">
      <w:pPr>
        <w:tabs>
          <w:tab w:val="left" w:pos="864"/>
        </w:tabs>
        <w:ind w:left="720"/>
        <w:rPr>
          <w:rFonts w:ascii="Arial" w:hAnsi="Arial" w:cs="Arial"/>
        </w:rPr>
      </w:pPr>
    </w:p>
    <w:p w14:paraId="5F3F125B" w14:textId="77777777" w:rsidR="00AC301A" w:rsidRPr="008A4D08" w:rsidRDefault="00AC301A" w:rsidP="008A4D08">
      <w:pPr>
        <w:tabs>
          <w:tab w:val="left" w:pos="864"/>
        </w:tabs>
        <w:ind w:left="993" w:hanging="993"/>
        <w:rPr>
          <w:rFonts w:ascii="Arial" w:hAnsi="Arial" w:cs="Arial"/>
          <w:color w:val="000000"/>
        </w:rPr>
      </w:pPr>
    </w:p>
    <w:p w14:paraId="11B0295E" w14:textId="77777777" w:rsidR="00AC301A" w:rsidRPr="008A4D08" w:rsidRDefault="00AC301A" w:rsidP="00955E87">
      <w:pPr>
        <w:numPr>
          <w:ilvl w:val="2"/>
          <w:numId w:val="49"/>
        </w:numPr>
        <w:tabs>
          <w:tab w:val="left" w:pos="864"/>
        </w:tabs>
        <w:rPr>
          <w:rFonts w:ascii="Arial" w:hAnsi="Arial" w:cs="Arial"/>
        </w:rPr>
      </w:pPr>
      <w:bookmarkStart w:id="379" w:name="_Toc240450333"/>
      <w:bookmarkStart w:id="380" w:name="_Toc240797524"/>
      <w:r w:rsidRPr="008A4D08">
        <w:rPr>
          <w:rFonts w:ascii="Arial" w:hAnsi="Arial" w:cs="Arial"/>
        </w:rPr>
        <w:t xml:space="preserve">The LCFS </w:t>
      </w:r>
      <w:r w:rsidR="00AB6339" w:rsidRPr="008A4D08">
        <w:rPr>
          <w:rFonts w:ascii="Arial" w:hAnsi="Arial" w:cs="Arial"/>
        </w:rPr>
        <w:t xml:space="preserve">shall report to the LHB Director of Finance and the LCFS must work with </w:t>
      </w:r>
      <w:bookmarkStart w:id="381" w:name="_Hlk40275412"/>
      <w:bookmarkStart w:id="382" w:name="_Hlk39149838"/>
      <w:r w:rsidR="00AB6339" w:rsidRPr="008A4D08">
        <w:rPr>
          <w:rFonts w:ascii="Arial" w:hAnsi="Arial" w:cs="Arial"/>
        </w:rPr>
        <w:t xml:space="preserve">NHS Counter Fraud Authority </w:t>
      </w:r>
      <w:bookmarkEnd w:id="381"/>
      <w:r w:rsidR="00AB6339" w:rsidRPr="008A4D08">
        <w:rPr>
          <w:rFonts w:ascii="Arial" w:hAnsi="Arial" w:cs="Arial"/>
        </w:rPr>
        <w:t>(NHSCFA</w:t>
      </w:r>
      <w:bookmarkEnd w:id="382"/>
      <w:r w:rsidR="00AB6339" w:rsidRPr="008A4D08">
        <w:rPr>
          <w:rFonts w:ascii="Arial" w:hAnsi="Arial" w:cs="Arial"/>
        </w:rPr>
        <w:t>)</w:t>
      </w:r>
      <w:r w:rsidR="00AB6339" w:rsidRPr="008A4D08" w:rsidDel="00FE1CDA">
        <w:rPr>
          <w:rFonts w:ascii="Arial" w:hAnsi="Arial" w:cs="Arial"/>
        </w:rPr>
        <w:t xml:space="preserve"> </w:t>
      </w:r>
      <w:r w:rsidR="00AB6339" w:rsidRPr="008A4D08">
        <w:rPr>
          <w:rFonts w:ascii="Arial" w:hAnsi="Arial" w:cs="Arial"/>
        </w:rPr>
        <w:t xml:space="preserve">and the NHS Counter Fraud Service Wales (CFSW) Team in accordance with the Directions to NHS bodies on Counter </w:t>
      </w:r>
      <w:r w:rsidR="00AB6339" w:rsidRPr="008A4D08">
        <w:rPr>
          <w:rFonts w:ascii="Arial" w:hAnsi="Arial" w:cs="Arial"/>
        </w:rPr>
        <w:lastRenderedPageBreak/>
        <w:t>Fraud Measures 2005</w:t>
      </w:r>
      <w:r w:rsidRPr="008A4D08">
        <w:rPr>
          <w:rFonts w:ascii="Arial" w:hAnsi="Arial" w:cs="Arial"/>
        </w:rPr>
        <w:t>.</w:t>
      </w:r>
      <w:bookmarkEnd w:id="379"/>
      <w:bookmarkEnd w:id="380"/>
    </w:p>
    <w:p w14:paraId="2E2FBBBD" w14:textId="77777777" w:rsidR="00AC301A" w:rsidRPr="008A4D08" w:rsidRDefault="00AC301A" w:rsidP="008A4D08">
      <w:pPr>
        <w:tabs>
          <w:tab w:val="left" w:pos="864"/>
        </w:tabs>
        <w:ind w:left="864" w:hanging="864"/>
        <w:rPr>
          <w:rFonts w:ascii="Arial" w:hAnsi="Arial" w:cs="Arial"/>
          <w:color w:val="000000"/>
        </w:rPr>
      </w:pPr>
    </w:p>
    <w:p w14:paraId="78420B29" w14:textId="77777777" w:rsidR="00AC301A" w:rsidRPr="008A4D08" w:rsidRDefault="00AC301A" w:rsidP="00955E87">
      <w:pPr>
        <w:numPr>
          <w:ilvl w:val="2"/>
          <w:numId w:val="49"/>
        </w:numPr>
        <w:tabs>
          <w:tab w:val="left" w:pos="864"/>
        </w:tabs>
        <w:rPr>
          <w:rFonts w:ascii="Arial" w:hAnsi="Arial" w:cs="Arial"/>
        </w:rPr>
      </w:pPr>
      <w:bookmarkStart w:id="383" w:name="_Toc240450334"/>
      <w:bookmarkStart w:id="384" w:name="_Toc240797525"/>
      <w:r w:rsidRPr="008A4D08">
        <w:rPr>
          <w:rFonts w:ascii="Arial" w:hAnsi="Arial" w:cs="Arial"/>
        </w:rPr>
        <w:t xml:space="preserve">The LCFS will provide a written report to the Director of Finance and Audit Committee, </w:t>
      </w:r>
      <w:r w:rsidR="00AB6339" w:rsidRPr="008A4D08">
        <w:rPr>
          <w:rFonts w:ascii="Arial" w:hAnsi="Arial" w:cs="Arial"/>
        </w:rPr>
        <w:t xml:space="preserve">at least annually, on </w:t>
      </w:r>
      <w:bookmarkStart w:id="385" w:name="_Hlk39149854"/>
      <w:r w:rsidR="00AB6339" w:rsidRPr="008A4D08">
        <w:rPr>
          <w:rFonts w:ascii="Arial" w:hAnsi="Arial" w:cs="Arial"/>
        </w:rPr>
        <w:t xml:space="preserve">proactive and reactive </w:t>
      </w:r>
      <w:bookmarkEnd w:id="385"/>
      <w:r w:rsidR="00AB6339" w:rsidRPr="008A4D08">
        <w:rPr>
          <w:rFonts w:ascii="Arial" w:hAnsi="Arial" w:cs="Arial"/>
        </w:rPr>
        <w:t>counter fraud work within the LHB</w:t>
      </w:r>
      <w:r w:rsidRPr="008A4D08">
        <w:rPr>
          <w:rFonts w:ascii="Arial" w:hAnsi="Arial" w:cs="Arial"/>
        </w:rPr>
        <w:t>.</w:t>
      </w:r>
      <w:bookmarkEnd w:id="383"/>
      <w:bookmarkEnd w:id="384"/>
    </w:p>
    <w:p w14:paraId="18B32B5E" w14:textId="77777777" w:rsidR="00AC301A" w:rsidRPr="008A4D08" w:rsidRDefault="00AC301A" w:rsidP="008A4D08">
      <w:pPr>
        <w:tabs>
          <w:tab w:val="left" w:pos="864"/>
        </w:tabs>
        <w:ind w:left="864" w:hanging="864"/>
        <w:rPr>
          <w:rFonts w:ascii="Arial" w:hAnsi="Arial" w:cs="Arial"/>
          <w:color w:val="000000"/>
        </w:rPr>
      </w:pPr>
    </w:p>
    <w:p w14:paraId="2C937836" w14:textId="77777777" w:rsidR="00AC301A" w:rsidRPr="008A4D08" w:rsidRDefault="00AC301A" w:rsidP="00955E87">
      <w:pPr>
        <w:numPr>
          <w:ilvl w:val="2"/>
          <w:numId w:val="49"/>
        </w:numPr>
        <w:tabs>
          <w:tab w:val="left" w:pos="864"/>
        </w:tabs>
        <w:rPr>
          <w:rFonts w:ascii="Arial" w:hAnsi="Arial" w:cs="Arial"/>
        </w:rPr>
      </w:pPr>
      <w:bookmarkStart w:id="386" w:name="_Toc240450335"/>
      <w:bookmarkStart w:id="387" w:name="_Toc240797526"/>
      <w:r w:rsidRPr="008A4D08">
        <w:rPr>
          <w:rFonts w:ascii="Arial" w:hAnsi="Arial" w:cs="Arial"/>
        </w:rPr>
        <w:t xml:space="preserve">The </w:t>
      </w:r>
      <w:r w:rsidR="00AB6339" w:rsidRPr="008A4D08">
        <w:rPr>
          <w:rFonts w:ascii="Arial" w:hAnsi="Arial" w:cs="Arial"/>
        </w:rPr>
        <w:t>LHB must participate in the annual National Fraud Initiative</w:t>
      </w:r>
      <w:bookmarkStart w:id="388" w:name="_Hlk39149885"/>
      <w:r w:rsidR="00AB6339" w:rsidRPr="008A4D08">
        <w:rPr>
          <w:rFonts w:ascii="Arial" w:hAnsi="Arial" w:cs="Arial"/>
        </w:rPr>
        <w:t xml:space="preserve"> (NFI) led by Audit Wales </w:t>
      </w:r>
      <w:bookmarkEnd w:id="388"/>
      <w:r w:rsidR="00AB6339" w:rsidRPr="008A4D08">
        <w:rPr>
          <w:rFonts w:ascii="Arial" w:hAnsi="Arial" w:cs="Arial"/>
        </w:rPr>
        <w:t xml:space="preserve">and must provide the necessary data for the mandatory element of the NFI by the due dates.  The LHB should participate in </w:t>
      </w:r>
      <w:bookmarkStart w:id="389" w:name="_Hlk39150055"/>
      <w:r w:rsidR="00AB6339" w:rsidRPr="008A4D08">
        <w:rPr>
          <w:rFonts w:ascii="Arial" w:hAnsi="Arial" w:cs="Arial"/>
        </w:rPr>
        <w:t xml:space="preserve">appropriate risk measurement or </w:t>
      </w:r>
      <w:bookmarkEnd w:id="389"/>
      <w:r w:rsidR="00AB6339" w:rsidRPr="008A4D08">
        <w:rPr>
          <w:rFonts w:ascii="Arial" w:hAnsi="Arial" w:cs="Arial"/>
        </w:rPr>
        <w:t>additional dataset matching exercise in order to support the detection of fraud across the whole public sector</w:t>
      </w:r>
      <w:r w:rsidRPr="008A4D08">
        <w:rPr>
          <w:rFonts w:ascii="Arial" w:hAnsi="Arial" w:cs="Arial"/>
        </w:rPr>
        <w:t>.</w:t>
      </w:r>
      <w:bookmarkEnd w:id="386"/>
      <w:bookmarkEnd w:id="387"/>
    </w:p>
    <w:p w14:paraId="307778E6" w14:textId="77777777" w:rsidR="00C617B5" w:rsidRPr="008A4D08" w:rsidRDefault="00C617B5" w:rsidP="008A4D08">
      <w:pPr>
        <w:tabs>
          <w:tab w:val="left" w:pos="864"/>
        </w:tabs>
        <w:ind w:left="864" w:hanging="864"/>
        <w:rPr>
          <w:rFonts w:ascii="Arial" w:hAnsi="Arial" w:cs="Arial"/>
          <w:b/>
          <w:color w:val="000000"/>
        </w:rPr>
      </w:pPr>
    </w:p>
    <w:p w14:paraId="7265DBC1" w14:textId="77777777" w:rsidR="00AC301A" w:rsidRPr="008A4D08" w:rsidRDefault="00AC301A" w:rsidP="00955E87">
      <w:pPr>
        <w:pStyle w:val="Heading1"/>
        <w:numPr>
          <w:ilvl w:val="1"/>
          <w:numId w:val="8"/>
        </w:numPr>
        <w:tabs>
          <w:tab w:val="clear" w:pos="360"/>
          <w:tab w:val="num" w:pos="709"/>
        </w:tabs>
        <w:ind w:left="709" w:hanging="709"/>
        <w:jc w:val="left"/>
        <w:rPr>
          <w:rFonts w:ascii="Arial" w:hAnsi="Arial" w:cs="Arial"/>
        </w:rPr>
      </w:pPr>
      <w:bookmarkStart w:id="390" w:name="_Toc192394511"/>
      <w:bookmarkStart w:id="391" w:name="_Toc192928947"/>
      <w:bookmarkStart w:id="392" w:name="_Toc193786661"/>
      <w:bookmarkStart w:id="393" w:name="_Toc107900272"/>
      <w:bookmarkStart w:id="394" w:name="_Toc107900461"/>
      <w:bookmarkStart w:id="395" w:name="_Toc107900883"/>
      <w:bookmarkStart w:id="396" w:name="_Toc107900970"/>
      <w:bookmarkStart w:id="397" w:name="_Toc240450337"/>
      <w:bookmarkStart w:id="398" w:name="_Toc240797528"/>
      <w:bookmarkStart w:id="399" w:name="_Toc240801917"/>
      <w:bookmarkStart w:id="400" w:name="_Toc237673401"/>
      <w:bookmarkStart w:id="401" w:name="_Toc240884278"/>
      <w:bookmarkStart w:id="402" w:name="_Toc241909243"/>
      <w:bookmarkStart w:id="403" w:name="_Toc242500599"/>
      <w:bookmarkStart w:id="404" w:name="_Toc242585894"/>
      <w:bookmarkStart w:id="405" w:name="_Toc259108887"/>
      <w:bookmarkStart w:id="406" w:name="_Toc259629042"/>
      <w:bookmarkStart w:id="407" w:name="_Toc385931367"/>
      <w:bookmarkStart w:id="408" w:name="_Toc385931517"/>
      <w:bookmarkStart w:id="409" w:name="_Toc385932586"/>
      <w:bookmarkStart w:id="410" w:name="_Toc385932732"/>
      <w:bookmarkStart w:id="411" w:name="_Toc385932878"/>
      <w:bookmarkStart w:id="412" w:name="_Toc385934621"/>
      <w:bookmarkStart w:id="413" w:name="_Toc385934994"/>
      <w:bookmarkStart w:id="414" w:name="_Toc331768151"/>
      <w:bookmarkStart w:id="415" w:name="_Toc413838356"/>
      <w:bookmarkEnd w:id="407"/>
      <w:bookmarkEnd w:id="408"/>
      <w:bookmarkEnd w:id="409"/>
      <w:bookmarkEnd w:id="410"/>
      <w:bookmarkEnd w:id="411"/>
      <w:bookmarkEnd w:id="412"/>
      <w:bookmarkEnd w:id="413"/>
      <w:r w:rsidRPr="008A4D08">
        <w:rPr>
          <w:rFonts w:ascii="Arial" w:hAnsi="Arial" w:cs="Arial"/>
          <w:color w:val="000000"/>
        </w:rPr>
        <w:t>Security Management</w:t>
      </w:r>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14"/>
      <w:bookmarkEnd w:id="415"/>
    </w:p>
    <w:p w14:paraId="48AC70E6" w14:textId="77777777" w:rsidR="00AC301A" w:rsidRPr="008A4D08" w:rsidRDefault="00AC301A" w:rsidP="008A4D08">
      <w:pPr>
        <w:tabs>
          <w:tab w:val="left" w:pos="864"/>
        </w:tabs>
        <w:rPr>
          <w:rFonts w:ascii="Arial" w:hAnsi="Arial" w:cs="Arial"/>
          <w:color w:val="000000"/>
        </w:rPr>
      </w:pPr>
    </w:p>
    <w:p w14:paraId="1A741614" w14:textId="77777777" w:rsidR="00AC301A" w:rsidRPr="008A4D08" w:rsidRDefault="00AC301A" w:rsidP="00955E87">
      <w:pPr>
        <w:numPr>
          <w:ilvl w:val="2"/>
          <w:numId w:val="9"/>
        </w:numPr>
        <w:tabs>
          <w:tab w:val="left" w:pos="864"/>
        </w:tabs>
        <w:rPr>
          <w:rFonts w:ascii="Arial" w:hAnsi="Arial" w:cs="Arial"/>
        </w:rPr>
      </w:pPr>
      <w:r w:rsidRPr="008A4D08">
        <w:rPr>
          <w:rFonts w:ascii="Arial" w:hAnsi="Arial" w:cs="Arial"/>
        </w:rPr>
        <w:t xml:space="preserve">In line with their responsibilities, the LHB Chief Executive will monitor and ensure compliance with Directions issued by the </w:t>
      </w:r>
      <w:r w:rsidR="00750B21" w:rsidRPr="008A4D08">
        <w:rPr>
          <w:rFonts w:ascii="Arial" w:hAnsi="Arial" w:cs="Arial"/>
        </w:rPr>
        <w:t>Welsh Ministers</w:t>
      </w:r>
      <w:r w:rsidRPr="008A4D08">
        <w:rPr>
          <w:rFonts w:ascii="Arial" w:hAnsi="Arial" w:cs="Arial"/>
        </w:rPr>
        <w:t xml:space="preserve"> on NHS security management. </w:t>
      </w:r>
    </w:p>
    <w:p w14:paraId="727FADAB" w14:textId="77777777" w:rsidR="00AC301A" w:rsidRPr="008A4D08" w:rsidRDefault="00AC301A" w:rsidP="008A4D08">
      <w:pPr>
        <w:tabs>
          <w:tab w:val="left" w:pos="864"/>
        </w:tabs>
        <w:ind w:left="993" w:hanging="993"/>
        <w:rPr>
          <w:rFonts w:ascii="Arial" w:hAnsi="Arial" w:cs="Arial"/>
          <w:color w:val="000000"/>
        </w:rPr>
      </w:pPr>
    </w:p>
    <w:p w14:paraId="27366000" w14:textId="77777777" w:rsidR="00AC301A" w:rsidRPr="008A4D08" w:rsidRDefault="00AC301A" w:rsidP="00955E87">
      <w:pPr>
        <w:numPr>
          <w:ilvl w:val="2"/>
          <w:numId w:val="9"/>
        </w:numPr>
        <w:tabs>
          <w:tab w:val="left" w:pos="864"/>
        </w:tabs>
        <w:rPr>
          <w:rFonts w:ascii="Arial" w:hAnsi="Arial" w:cs="Arial"/>
        </w:rPr>
      </w:pPr>
      <w:r w:rsidRPr="008A4D08">
        <w:rPr>
          <w:rFonts w:ascii="Arial" w:hAnsi="Arial" w:cs="Arial"/>
        </w:rPr>
        <w:t>The Chief Executive has overall responsibility for controlling and coordinating security.</w:t>
      </w:r>
    </w:p>
    <w:p w14:paraId="6C0DA29C" w14:textId="77777777" w:rsidR="00665805" w:rsidRPr="008A4D08" w:rsidRDefault="00C51FA1" w:rsidP="008A4D08">
      <w:pPr>
        <w:tabs>
          <w:tab w:val="num" w:pos="1560"/>
        </w:tabs>
        <w:rPr>
          <w:rFonts w:ascii="Arial" w:hAnsi="Arial" w:cs="Arial"/>
        </w:rPr>
      </w:pPr>
      <w:r w:rsidRPr="008A4D08">
        <w:rPr>
          <w:rFonts w:ascii="Arial" w:hAnsi="Arial" w:cs="Arial"/>
        </w:rPr>
        <w:br w:type="page"/>
      </w:r>
    </w:p>
    <w:p w14:paraId="622426DE" w14:textId="77777777" w:rsidR="00AB6339" w:rsidRPr="008A4D08" w:rsidRDefault="00AB6339" w:rsidP="00955E87">
      <w:pPr>
        <w:pStyle w:val="Heading1"/>
        <w:numPr>
          <w:ilvl w:val="0"/>
          <w:numId w:val="97"/>
        </w:numPr>
        <w:jc w:val="left"/>
        <w:rPr>
          <w:rFonts w:ascii="Arial" w:hAnsi="Arial" w:cs="Arial"/>
          <w:color w:val="000000"/>
        </w:rPr>
      </w:pPr>
      <w:bookmarkStart w:id="416" w:name="_Toc107900273"/>
      <w:bookmarkStart w:id="417" w:name="_Toc107900462"/>
      <w:bookmarkStart w:id="418" w:name="_Toc107900884"/>
      <w:bookmarkStart w:id="419" w:name="_Toc107900971"/>
      <w:bookmarkStart w:id="420" w:name="_Toc240450338"/>
      <w:bookmarkStart w:id="421" w:name="_Toc240797529"/>
      <w:bookmarkStart w:id="422" w:name="_Toc240801918"/>
      <w:bookmarkStart w:id="423" w:name="_Toc242585895"/>
      <w:bookmarkStart w:id="424" w:name="_Toc383684284"/>
      <w:bookmarkStart w:id="425" w:name="_Toc55287120"/>
      <w:bookmarkStart w:id="426" w:name="_Toc192394512"/>
      <w:bookmarkStart w:id="427" w:name="_Toc192928948"/>
      <w:bookmarkStart w:id="428" w:name="_Toc193786662"/>
      <w:r w:rsidRPr="008A4D08">
        <w:rPr>
          <w:rFonts w:ascii="Arial" w:hAnsi="Arial" w:cs="Arial"/>
        </w:rPr>
        <w:t>FINANCIAL DUT</w:t>
      </w:r>
      <w:r w:rsidRPr="008A4D08">
        <w:rPr>
          <w:rFonts w:ascii="Arial" w:hAnsi="Arial" w:cs="Arial"/>
          <w:color w:val="000000"/>
        </w:rPr>
        <w:t>IES</w:t>
      </w:r>
      <w:bookmarkEnd w:id="416"/>
      <w:bookmarkEnd w:id="417"/>
      <w:bookmarkEnd w:id="418"/>
      <w:bookmarkEnd w:id="419"/>
      <w:bookmarkEnd w:id="420"/>
      <w:bookmarkEnd w:id="421"/>
      <w:bookmarkEnd w:id="422"/>
      <w:bookmarkEnd w:id="423"/>
      <w:bookmarkEnd w:id="424"/>
      <w:bookmarkEnd w:id="425"/>
      <w:bookmarkEnd w:id="426"/>
      <w:bookmarkEnd w:id="427"/>
      <w:bookmarkEnd w:id="428"/>
    </w:p>
    <w:p w14:paraId="1FF3F794" w14:textId="77777777" w:rsidR="00AB6339" w:rsidRPr="008A4D08" w:rsidRDefault="00AB6339" w:rsidP="008A4D08">
      <w:pPr>
        <w:rPr>
          <w:rFonts w:ascii="Arial" w:hAnsi="Arial" w:cs="Arial"/>
        </w:rPr>
      </w:pPr>
    </w:p>
    <w:p w14:paraId="6D6DB5F0" w14:textId="77777777" w:rsidR="00AB6339" w:rsidRPr="008A4D08" w:rsidRDefault="00AB6339" w:rsidP="00955E87">
      <w:pPr>
        <w:pStyle w:val="Heading1"/>
        <w:numPr>
          <w:ilvl w:val="0"/>
          <w:numId w:val="99"/>
        </w:numPr>
        <w:ind w:left="709" w:hanging="709"/>
        <w:jc w:val="left"/>
        <w:rPr>
          <w:rFonts w:ascii="Arial" w:hAnsi="Arial" w:cs="Arial"/>
        </w:rPr>
      </w:pPr>
      <w:bookmarkStart w:id="429" w:name="_Toc55287121"/>
      <w:bookmarkStart w:id="430" w:name="_Hlk52454679"/>
      <w:r w:rsidRPr="008A4D08">
        <w:rPr>
          <w:rFonts w:ascii="Arial" w:hAnsi="Arial" w:cs="Arial"/>
        </w:rPr>
        <w:t>Legislation and Directions</w:t>
      </w:r>
      <w:bookmarkEnd w:id="429"/>
    </w:p>
    <w:bookmarkEnd w:id="430"/>
    <w:p w14:paraId="24E9BBD7" w14:textId="77777777" w:rsidR="00AB6339" w:rsidRPr="008A4D08" w:rsidRDefault="00AB6339" w:rsidP="008A4D08">
      <w:pPr>
        <w:rPr>
          <w:rFonts w:ascii="Arial" w:hAnsi="Arial" w:cs="Arial"/>
        </w:rPr>
      </w:pPr>
    </w:p>
    <w:p w14:paraId="35D7E020" w14:textId="77777777" w:rsidR="00AB6339" w:rsidRPr="008A4D08" w:rsidRDefault="00AB6339" w:rsidP="00955E87">
      <w:pPr>
        <w:numPr>
          <w:ilvl w:val="0"/>
          <w:numId w:val="98"/>
        </w:numPr>
        <w:ind w:left="709" w:hanging="709"/>
        <w:rPr>
          <w:rFonts w:ascii="Arial" w:hAnsi="Arial" w:cs="Arial"/>
        </w:rPr>
      </w:pPr>
      <w:r w:rsidRPr="008A4D08">
        <w:rPr>
          <w:rFonts w:ascii="Arial" w:hAnsi="Arial" w:cs="Arial"/>
        </w:rPr>
        <w:t>The Health Board has two statutory financial duties, the basis for which is section 175 of the National Health Service (Wales) Act 2006, as amended by the National Health Service Finance (Wales) Act 2014. Those duties are then set out and retained in the Welsh Health Circular “WHC/2016/054 - Statutory Financial Duties of Local Health Boards and NHS Trusts.” They are as follows:</w:t>
      </w:r>
    </w:p>
    <w:p w14:paraId="35BE0E3B" w14:textId="77777777" w:rsidR="00AB6339" w:rsidRPr="008A4D08" w:rsidRDefault="00AB6339" w:rsidP="00F80D70">
      <w:pPr>
        <w:numPr>
          <w:ilvl w:val="0"/>
          <w:numId w:val="294"/>
        </w:numPr>
        <w:rPr>
          <w:rFonts w:ascii="Arial" w:hAnsi="Arial" w:cs="Arial"/>
        </w:rPr>
      </w:pPr>
      <w:r w:rsidRPr="008A4D08">
        <w:rPr>
          <w:rFonts w:ascii="Arial" w:hAnsi="Arial" w:cs="Arial"/>
        </w:rPr>
        <w:t>First Duty - A duty to secure that its expenditure, which is attributable to the performance by it of its functions, does not exceed the aggregate of the funding allotted to it over a period of 3 financial years.</w:t>
      </w:r>
    </w:p>
    <w:p w14:paraId="5734C8C5" w14:textId="77777777" w:rsidR="00AB6339" w:rsidRPr="008A4D08" w:rsidRDefault="00AB6339" w:rsidP="00F80D70">
      <w:pPr>
        <w:numPr>
          <w:ilvl w:val="0"/>
          <w:numId w:val="294"/>
        </w:numPr>
        <w:rPr>
          <w:rFonts w:ascii="Arial" w:hAnsi="Arial" w:cs="Arial"/>
        </w:rPr>
      </w:pPr>
      <w:r w:rsidRPr="008A4D08">
        <w:rPr>
          <w:rFonts w:ascii="Arial" w:hAnsi="Arial" w:cs="Arial"/>
        </w:rPr>
        <w:t>Second Duty - A duty to prepare a plan to secure compliance with the first duty while improving the health of the people for whom it is responsible, and the provision of health care to such people, and for that plan to be submitted to and approved by the Welsh Ministers.</w:t>
      </w:r>
    </w:p>
    <w:p w14:paraId="1F071784" w14:textId="77777777" w:rsidR="00AB6339" w:rsidRPr="008A4D08" w:rsidRDefault="00AB6339" w:rsidP="008A4D08">
      <w:pPr>
        <w:widowControl/>
        <w:autoSpaceDE/>
        <w:autoSpaceDN/>
        <w:adjustRightInd/>
        <w:ind w:left="709"/>
        <w:contextualSpacing/>
        <w:rPr>
          <w:rFonts w:ascii="Arial" w:hAnsi="Arial" w:cs="Arial"/>
        </w:rPr>
      </w:pPr>
    </w:p>
    <w:p w14:paraId="6E1DF6A5" w14:textId="77777777" w:rsidR="00E55E63" w:rsidRPr="00DF2012" w:rsidRDefault="00AB6339" w:rsidP="00E55E63">
      <w:pPr>
        <w:pStyle w:val="ListParagraph"/>
        <w:widowControl w:val="0"/>
        <w:numPr>
          <w:ilvl w:val="0"/>
          <w:numId w:val="102"/>
        </w:numPr>
        <w:autoSpaceDE w:val="0"/>
        <w:autoSpaceDN w:val="0"/>
        <w:adjustRightInd w:val="0"/>
        <w:ind w:left="709" w:hanging="709"/>
        <w:rPr>
          <w:rFonts w:ascii="Arial" w:hAnsi="Arial" w:cs="Arial"/>
          <w:b/>
          <w:bCs/>
          <w:sz w:val="24"/>
          <w:szCs w:val="24"/>
        </w:rPr>
      </w:pPr>
      <w:r w:rsidRPr="00E55E63">
        <w:rPr>
          <w:rFonts w:ascii="Arial" w:hAnsi="Arial" w:cs="Arial"/>
          <w:sz w:val="24"/>
          <w:szCs w:val="24"/>
        </w:rPr>
        <w:t>The details and requirements for the two duties are set out in the Welsh Health Circular “WHC/2016/054 - Statutory Financial Duties of Local Health Boards and NHS Trusts.”</w:t>
      </w:r>
      <w:r w:rsidR="00E55E63" w:rsidRPr="00E55E63">
        <w:rPr>
          <w:rFonts w:ascii="Arial" w:hAnsi="Arial" w:cs="Arial"/>
          <w:b/>
          <w:bCs/>
          <w:sz w:val="24"/>
          <w:szCs w:val="24"/>
        </w:rPr>
        <w:t xml:space="preserve"> </w:t>
      </w:r>
      <w:r w:rsidR="00E55E63" w:rsidRPr="00E55E63">
        <w:rPr>
          <w:rFonts w:ascii="Arial" w:hAnsi="Arial" w:cs="Arial"/>
          <w:sz w:val="24"/>
          <w:szCs w:val="24"/>
        </w:rPr>
        <w:t xml:space="preserve">Full details of the WHC </w:t>
      </w:r>
      <w:r w:rsidR="00E55E63" w:rsidRPr="00DF2012">
        <w:rPr>
          <w:rFonts w:ascii="Arial" w:hAnsi="Arial" w:cs="Arial"/>
          <w:sz w:val="24"/>
          <w:szCs w:val="24"/>
        </w:rPr>
        <w:t xml:space="preserve">can be obtained by contacting the HSSG Director of Finance at </w:t>
      </w:r>
    </w:p>
    <w:p w14:paraId="0E8C1407" w14:textId="77777777" w:rsidR="00AB6339" w:rsidRPr="00E55E63" w:rsidRDefault="00E55E63" w:rsidP="00E55E63">
      <w:pPr>
        <w:spacing w:before="100" w:beforeAutospacing="1" w:after="100" w:afterAutospacing="1"/>
        <w:ind w:firstLine="709"/>
        <w:rPr>
          <w:rFonts w:ascii="Arial" w:hAnsi="Arial" w:cs="Arial"/>
          <w:b/>
          <w:bCs/>
        </w:rPr>
      </w:pPr>
      <w:hyperlink r:id="rId18" w:history="1">
        <w:r w:rsidRPr="00E55E63">
          <w:rPr>
            <w:rStyle w:val="Hyperlink"/>
            <w:rFonts w:ascii="Arial" w:hAnsi="Arial" w:cs="Arial"/>
            <w:lang w:eastAsia="en-GB"/>
          </w:rPr>
          <w:t>hywel.jones38@gov.wales</w:t>
        </w:r>
      </w:hyperlink>
    </w:p>
    <w:p w14:paraId="2EE8FC3A" w14:textId="77777777" w:rsidR="00AB6339" w:rsidRPr="008A4D08" w:rsidRDefault="00AB6339" w:rsidP="008A4D08">
      <w:pPr>
        <w:pStyle w:val="Heading1"/>
        <w:jc w:val="left"/>
        <w:rPr>
          <w:rFonts w:ascii="Arial" w:hAnsi="Arial" w:cs="Arial"/>
        </w:rPr>
      </w:pPr>
    </w:p>
    <w:p w14:paraId="3B2112F0" w14:textId="77777777" w:rsidR="00AB6339" w:rsidRPr="008A4D08" w:rsidRDefault="00AB6339" w:rsidP="00955E87">
      <w:pPr>
        <w:pStyle w:val="Heading1"/>
        <w:numPr>
          <w:ilvl w:val="0"/>
          <w:numId w:val="100"/>
        </w:numPr>
        <w:ind w:left="709" w:hanging="709"/>
        <w:jc w:val="left"/>
        <w:rPr>
          <w:rFonts w:ascii="Arial" w:hAnsi="Arial" w:cs="Arial"/>
          <w:color w:val="000000"/>
        </w:rPr>
      </w:pPr>
      <w:bookmarkStart w:id="431" w:name="_Toc55287122"/>
      <w:bookmarkStart w:id="432" w:name="_Hlk52454729"/>
      <w:r w:rsidRPr="008A4D08">
        <w:rPr>
          <w:rFonts w:ascii="Arial" w:hAnsi="Arial" w:cs="Arial"/>
          <w:color w:val="000000"/>
          <w:lang w:val="en-US"/>
        </w:rPr>
        <w:t>First Financial Duty – The Breakeven Duty</w:t>
      </w:r>
      <w:bookmarkEnd w:id="431"/>
    </w:p>
    <w:bookmarkEnd w:id="432"/>
    <w:p w14:paraId="7EE0612B" w14:textId="77777777" w:rsidR="00AB6339" w:rsidRPr="008A4D08" w:rsidRDefault="00AB6339" w:rsidP="008A4D08">
      <w:pPr>
        <w:tabs>
          <w:tab w:val="left" w:pos="709"/>
        </w:tabs>
        <w:rPr>
          <w:rFonts w:ascii="Arial" w:hAnsi="Arial" w:cs="Arial"/>
          <w:color w:val="000000"/>
          <w:lang w:val="en-US"/>
        </w:rPr>
      </w:pPr>
    </w:p>
    <w:p w14:paraId="00FCA29D" w14:textId="77777777" w:rsidR="00AB6339" w:rsidRPr="008A4D08" w:rsidRDefault="00AB6339" w:rsidP="00955E87">
      <w:pPr>
        <w:numPr>
          <w:ilvl w:val="0"/>
          <w:numId w:val="87"/>
        </w:numPr>
        <w:tabs>
          <w:tab w:val="left" w:pos="709"/>
        </w:tabs>
        <w:ind w:left="709" w:hanging="709"/>
        <w:rPr>
          <w:rFonts w:ascii="Arial" w:hAnsi="Arial" w:cs="Arial"/>
          <w:color w:val="000000"/>
        </w:rPr>
      </w:pPr>
      <w:r w:rsidRPr="008A4D08">
        <w:rPr>
          <w:rFonts w:ascii="Arial" w:hAnsi="Arial" w:cs="Arial"/>
          <w:bCs/>
          <w:color w:val="000000"/>
          <w:lang w:val="en-US"/>
        </w:rPr>
        <w:t>The Health Board has a statutory duty to secure that its expenditure does not exceed the aggregate of the funding allotted to it over a period of 3 financial years, that is to breakeven over a 3-year rolling period.</w:t>
      </w:r>
    </w:p>
    <w:p w14:paraId="76F71B67" w14:textId="77777777" w:rsidR="00AB6339" w:rsidRPr="008A4D08" w:rsidRDefault="00AB6339" w:rsidP="008A4D08">
      <w:pPr>
        <w:tabs>
          <w:tab w:val="left" w:pos="709"/>
        </w:tabs>
        <w:rPr>
          <w:rFonts w:ascii="Arial" w:hAnsi="Arial" w:cs="Arial"/>
          <w:color w:val="000000"/>
        </w:rPr>
      </w:pPr>
    </w:p>
    <w:p w14:paraId="00E32B5E" w14:textId="77777777" w:rsidR="00AB6339" w:rsidRPr="008A4D08" w:rsidRDefault="00AB6339" w:rsidP="00955E87">
      <w:pPr>
        <w:numPr>
          <w:ilvl w:val="2"/>
          <w:numId w:val="10"/>
        </w:numPr>
        <w:tabs>
          <w:tab w:val="clear" w:pos="720"/>
          <w:tab w:val="num" w:pos="306"/>
          <w:tab w:val="left" w:pos="864"/>
          <w:tab w:val="left" w:pos="900"/>
        </w:tabs>
        <w:rPr>
          <w:rFonts w:ascii="Arial" w:hAnsi="Arial" w:cs="Arial"/>
        </w:rPr>
      </w:pPr>
      <w:r w:rsidRPr="008A4D08">
        <w:rPr>
          <w:rFonts w:ascii="Arial" w:hAnsi="Arial" w:cs="Arial"/>
          <w:bCs/>
          <w:lang w:val="en-US"/>
        </w:rPr>
        <w:t>Welsh Government will determine revenue and capital allocations prior</w:t>
      </w:r>
      <w:r w:rsidRPr="008A4D08">
        <w:rPr>
          <w:rFonts w:ascii="Arial" w:hAnsi="Arial" w:cs="Arial"/>
          <w:lang w:val="en-US"/>
        </w:rPr>
        <w:t xml:space="preserve"> to the start of each financial year and notify Health Boards.</w:t>
      </w:r>
      <w:r w:rsidRPr="008A4D08">
        <w:rPr>
          <w:rFonts w:ascii="Arial" w:hAnsi="Arial" w:cs="Arial"/>
        </w:rPr>
        <w:t xml:space="preserve"> </w:t>
      </w:r>
    </w:p>
    <w:p w14:paraId="26037836" w14:textId="77777777" w:rsidR="00AB6339" w:rsidRPr="008A4D08" w:rsidRDefault="00AB6339" w:rsidP="008A4D08">
      <w:pPr>
        <w:tabs>
          <w:tab w:val="left" w:pos="864"/>
          <w:tab w:val="left" w:pos="900"/>
        </w:tabs>
        <w:rPr>
          <w:rFonts w:ascii="Arial" w:hAnsi="Arial" w:cs="Arial"/>
        </w:rPr>
      </w:pPr>
    </w:p>
    <w:p w14:paraId="6E2778E5" w14:textId="77777777" w:rsidR="00AB6339" w:rsidRPr="008A4D08" w:rsidRDefault="00AB6339" w:rsidP="00955E87">
      <w:pPr>
        <w:pStyle w:val="ListParagraph"/>
        <w:widowControl w:val="0"/>
        <w:numPr>
          <w:ilvl w:val="2"/>
          <w:numId w:val="88"/>
        </w:numPr>
        <w:tabs>
          <w:tab w:val="clear" w:pos="720"/>
          <w:tab w:val="num" w:pos="306"/>
          <w:tab w:val="left" w:pos="864"/>
          <w:tab w:val="left" w:pos="900"/>
        </w:tabs>
        <w:autoSpaceDE w:val="0"/>
        <w:autoSpaceDN w:val="0"/>
        <w:adjustRightInd w:val="0"/>
        <w:rPr>
          <w:rFonts w:ascii="Arial" w:hAnsi="Arial" w:cs="Arial"/>
          <w:sz w:val="24"/>
          <w:szCs w:val="24"/>
        </w:rPr>
      </w:pPr>
      <w:r w:rsidRPr="008A4D08">
        <w:rPr>
          <w:rFonts w:ascii="Arial" w:hAnsi="Arial" w:cs="Arial"/>
          <w:sz w:val="24"/>
          <w:szCs w:val="24"/>
        </w:rPr>
        <w:t>Health Boards must ensure their boards approve balanced revenue and capital plans in line with their notified allocations before the start of each financial year.</w:t>
      </w:r>
    </w:p>
    <w:p w14:paraId="7B55E741" w14:textId="77777777" w:rsidR="00AB6339" w:rsidRPr="008A4D08" w:rsidRDefault="00AB6339" w:rsidP="008A4D08">
      <w:pPr>
        <w:pStyle w:val="BodyTextIndent2"/>
        <w:tabs>
          <w:tab w:val="left" w:pos="900"/>
        </w:tabs>
        <w:jc w:val="left"/>
        <w:rPr>
          <w:rFonts w:ascii="Arial" w:hAnsi="Arial" w:cs="Arial"/>
        </w:rPr>
      </w:pPr>
    </w:p>
    <w:p w14:paraId="2995AD2A" w14:textId="77777777" w:rsidR="00AB6339" w:rsidRPr="008A4D08" w:rsidRDefault="00AB6339" w:rsidP="00955E87">
      <w:pPr>
        <w:pStyle w:val="ListParagraph"/>
        <w:widowControl w:val="0"/>
        <w:numPr>
          <w:ilvl w:val="2"/>
          <w:numId w:val="89"/>
        </w:numPr>
        <w:tabs>
          <w:tab w:val="clear" w:pos="720"/>
          <w:tab w:val="num" w:pos="306"/>
          <w:tab w:val="left" w:pos="864"/>
        </w:tabs>
        <w:autoSpaceDE w:val="0"/>
        <w:autoSpaceDN w:val="0"/>
        <w:adjustRightInd w:val="0"/>
        <w:rPr>
          <w:rFonts w:ascii="Arial" w:hAnsi="Arial" w:cs="Arial"/>
          <w:sz w:val="24"/>
          <w:szCs w:val="24"/>
        </w:rPr>
      </w:pPr>
      <w:r w:rsidRPr="008A4D08">
        <w:rPr>
          <w:rFonts w:ascii="Arial" w:hAnsi="Arial" w:cs="Arial"/>
          <w:sz w:val="24"/>
          <w:szCs w:val="24"/>
        </w:rPr>
        <w:t>The Director of Finance of the LHB will:</w:t>
      </w:r>
    </w:p>
    <w:p w14:paraId="6E20E42B" w14:textId="77777777" w:rsidR="00AB6339" w:rsidRPr="008A4D08" w:rsidRDefault="00AB6339" w:rsidP="008A4D08">
      <w:pPr>
        <w:pStyle w:val="BodyTextIndent2"/>
        <w:tabs>
          <w:tab w:val="left" w:pos="900"/>
        </w:tabs>
        <w:jc w:val="left"/>
        <w:rPr>
          <w:rFonts w:ascii="Arial" w:hAnsi="Arial" w:cs="Arial"/>
        </w:rPr>
      </w:pPr>
    </w:p>
    <w:p w14:paraId="7EDE437F" w14:textId="77777777" w:rsidR="00AB6339" w:rsidRPr="008A4D08" w:rsidRDefault="00AB6339" w:rsidP="00955E87">
      <w:pPr>
        <w:numPr>
          <w:ilvl w:val="0"/>
          <w:numId w:val="56"/>
        </w:numPr>
        <w:tabs>
          <w:tab w:val="clear" w:pos="1134"/>
          <w:tab w:val="num" w:pos="306"/>
          <w:tab w:val="left" w:pos="1276"/>
        </w:tabs>
        <w:ind w:left="1287" w:hanging="567"/>
        <w:rPr>
          <w:rFonts w:ascii="Arial" w:hAnsi="Arial" w:cs="Arial"/>
          <w:color w:val="000000"/>
        </w:rPr>
      </w:pPr>
      <w:r w:rsidRPr="008A4D08">
        <w:rPr>
          <w:rFonts w:ascii="Arial" w:hAnsi="Arial" w:cs="Arial"/>
          <w:color w:val="000000"/>
        </w:rPr>
        <w:t>Prior to the start of each financial year submit to the Board for approval a report showing the total allocations received, assumed in-year allocations and other adjustments and their proposed distribution to delegated budgets, including any sums to be held in reserve;</w:t>
      </w:r>
    </w:p>
    <w:p w14:paraId="2FD06556" w14:textId="77777777" w:rsidR="00AB6339" w:rsidRPr="008A4D08" w:rsidRDefault="00AB6339" w:rsidP="008A4D08">
      <w:pPr>
        <w:tabs>
          <w:tab w:val="left" w:pos="864"/>
          <w:tab w:val="left" w:pos="1440"/>
        </w:tabs>
        <w:ind w:left="1287" w:hanging="720"/>
        <w:rPr>
          <w:rFonts w:ascii="Arial" w:hAnsi="Arial" w:cs="Arial"/>
          <w:color w:val="000000"/>
        </w:rPr>
      </w:pPr>
    </w:p>
    <w:p w14:paraId="68CC5401" w14:textId="77777777" w:rsidR="00AB6339" w:rsidRPr="008A4D08" w:rsidRDefault="00AB6339" w:rsidP="00955E87">
      <w:pPr>
        <w:numPr>
          <w:ilvl w:val="0"/>
          <w:numId w:val="56"/>
        </w:numPr>
        <w:tabs>
          <w:tab w:val="clear" w:pos="1134"/>
          <w:tab w:val="num" w:pos="306"/>
          <w:tab w:val="left" w:pos="1276"/>
        </w:tabs>
        <w:ind w:left="1287" w:hanging="567"/>
        <w:rPr>
          <w:rFonts w:ascii="Arial" w:hAnsi="Arial" w:cs="Arial"/>
          <w:color w:val="000000"/>
        </w:rPr>
      </w:pPr>
      <w:r w:rsidRPr="008A4D08">
        <w:rPr>
          <w:rFonts w:ascii="Arial" w:hAnsi="Arial" w:cs="Arial"/>
          <w:color w:val="000000"/>
        </w:rPr>
        <w:t>Ensure that any ring-fenced or non-discretionary allocations are disbursed in accordance with Welsh Ministers’ requirements;</w:t>
      </w:r>
    </w:p>
    <w:p w14:paraId="01BF9A4F" w14:textId="77777777" w:rsidR="00AB6339" w:rsidRPr="008A4D08" w:rsidRDefault="00AB6339" w:rsidP="008A4D08">
      <w:pPr>
        <w:tabs>
          <w:tab w:val="left" w:pos="1701"/>
        </w:tabs>
        <w:ind w:left="1287"/>
        <w:rPr>
          <w:rFonts w:ascii="Arial" w:hAnsi="Arial" w:cs="Arial"/>
          <w:color w:val="000000"/>
        </w:rPr>
      </w:pPr>
    </w:p>
    <w:p w14:paraId="2E8F8A6A" w14:textId="77777777" w:rsidR="00AB6339" w:rsidRPr="008A4D08" w:rsidRDefault="00AB6339" w:rsidP="00955E87">
      <w:pPr>
        <w:numPr>
          <w:ilvl w:val="0"/>
          <w:numId w:val="56"/>
        </w:numPr>
        <w:tabs>
          <w:tab w:val="clear" w:pos="1134"/>
          <w:tab w:val="num" w:pos="306"/>
          <w:tab w:val="left" w:pos="1276"/>
        </w:tabs>
        <w:ind w:left="1287" w:hanging="567"/>
        <w:rPr>
          <w:rFonts w:ascii="Arial" w:hAnsi="Arial" w:cs="Arial"/>
          <w:color w:val="000000"/>
        </w:rPr>
      </w:pPr>
      <w:r w:rsidRPr="008A4D08">
        <w:rPr>
          <w:rFonts w:ascii="Arial" w:hAnsi="Arial" w:cs="Arial"/>
          <w:color w:val="000000"/>
        </w:rPr>
        <w:t>Periodically review any assumed in-year allocations to ensure that these are reasonable and realistic; and</w:t>
      </w:r>
    </w:p>
    <w:p w14:paraId="53BDC373" w14:textId="77777777" w:rsidR="00AB6339" w:rsidRPr="008A4D08" w:rsidRDefault="00AB6339" w:rsidP="008A4D08">
      <w:pPr>
        <w:widowControl/>
        <w:autoSpaceDE/>
        <w:autoSpaceDN/>
        <w:adjustRightInd/>
        <w:ind w:left="1287"/>
        <w:rPr>
          <w:rFonts w:ascii="Arial" w:hAnsi="Arial" w:cs="Arial"/>
          <w:color w:val="000000"/>
        </w:rPr>
      </w:pPr>
    </w:p>
    <w:p w14:paraId="31FFF370" w14:textId="77777777" w:rsidR="00AB6339" w:rsidRPr="008A4D08" w:rsidRDefault="00AB6339" w:rsidP="00955E87">
      <w:pPr>
        <w:numPr>
          <w:ilvl w:val="0"/>
          <w:numId w:val="56"/>
        </w:numPr>
        <w:tabs>
          <w:tab w:val="clear" w:pos="1134"/>
          <w:tab w:val="num" w:pos="306"/>
          <w:tab w:val="left" w:pos="1276"/>
        </w:tabs>
        <w:ind w:left="1287" w:hanging="567"/>
        <w:rPr>
          <w:rFonts w:ascii="Arial" w:hAnsi="Arial" w:cs="Arial"/>
          <w:color w:val="000000"/>
        </w:rPr>
      </w:pPr>
      <w:r w:rsidRPr="008A4D08">
        <w:rPr>
          <w:rFonts w:ascii="Arial" w:hAnsi="Arial" w:cs="Arial"/>
          <w:color w:val="000000"/>
        </w:rPr>
        <w:t>Regularly update the Board on significant changes to the initial allocations and the application of such funds.</w:t>
      </w:r>
    </w:p>
    <w:p w14:paraId="432ACF4D" w14:textId="77777777" w:rsidR="00AB6339" w:rsidRPr="008A4D08" w:rsidRDefault="00AB6339" w:rsidP="008A4D08">
      <w:pPr>
        <w:tabs>
          <w:tab w:val="left" w:pos="1701"/>
        </w:tabs>
        <w:ind w:left="1134"/>
        <w:rPr>
          <w:rFonts w:ascii="Arial" w:hAnsi="Arial" w:cs="Arial"/>
          <w:color w:val="000000"/>
        </w:rPr>
      </w:pPr>
    </w:p>
    <w:p w14:paraId="5C5F9EFA" w14:textId="77777777" w:rsidR="00AB6339" w:rsidRPr="008A4D08" w:rsidRDefault="00AB6339" w:rsidP="00955E87">
      <w:pPr>
        <w:pStyle w:val="ListParagraph"/>
        <w:widowControl w:val="0"/>
        <w:numPr>
          <w:ilvl w:val="2"/>
          <w:numId w:val="90"/>
        </w:numPr>
        <w:tabs>
          <w:tab w:val="clear" w:pos="720"/>
          <w:tab w:val="num" w:pos="306"/>
          <w:tab w:val="left" w:pos="864"/>
          <w:tab w:val="left" w:pos="900"/>
        </w:tabs>
        <w:autoSpaceDE w:val="0"/>
        <w:autoSpaceDN w:val="0"/>
        <w:adjustRightInd w:val="0"/>
        <w:rPr>
          <w:rFonts w:ascii="Arial" w:hAnsi="Arial" w:cs="Arial"/>
          <w:color w:val="000000"/>
          <w:sz w:val="24"/>
          <w:szCs w:val="24"/>
        </w:rPr>
      </w:pPr>
      <w:r w:rsidRPr="008A4D08">
        <w:rPr>
          <w:rFonts w:ascii="Arial" w:hAnsi="Arial" w:cs="Arial"/>
          <w:sz w:val="24"/>
          <w:szCs w:val="24"/>
        </w:rPr>
        <w:t>The Chief Executive has overall executive responsibility for the LHB's activities and is responsible to the Board for ensuring that it meets its First Financial Duty.</w:t>
      </w:r>
    </w:p>
    <w:p w14:paraId="5B62CD23" w14:textId="77777777" w:rsidR="00AB6339" w:rsidRPr="008A4D08" w:rsidRDefault="00AB6339" w:rsidP="008A4D08">
      <w:pPr>
        <w:tabs>
          <w:tab w:val="num" w:pos="1560"/>
        </w:tabs>
        <w:rPr>
          <w:rFonts w:ascii="Arial" w:hAnsi="Arial" w:cs="Arial"/>
          <w:color w:val="000000"/>
        </w:rPr>
      </w:pPr>
    </w:p>
    <w:p w14:paraId="78649C44" w14:textId="77777777" w:rsidR="00AB6339" w:rsidRPr="008A4D08" w:rsidRDefault="00AB6339" w:rsidP="00955E87">
      <w:pPr>
        <w:pStyle w:val="Heading1"/>
        <w:numPr>
          <w:ilvl w:val="0"/>
          <w:numId w:val="101"/>
        </w:numPr>
        <w:jc w:val="left"/>
        <w:rPr>
          <w:rFonts w:ascii="Arial" w:hAnsi="Arial" w:cs="Arial"/>
          <w:lang w:val="en-US"/>
        </w:rPr>
      </w:pPr>
      <w:bookmarkStart w:id="433" w:name="_Toc55287123"/>
      <w:bookmarkStart w:id="434" w:name="_Hlk39151360"/>
      <w:r w:rsidRPr="008A4D08">
        <w:rPr>
          <w:rFonts w:ascii="Arial" w:hAnsi="Arial" w:cs="Arial"/>
          <w:lang w:val="en-US"/>
        </w:rPr>
        <w:t>Second Financial Duty – The Planning Duty</w:t>
      </w:r>
      <w:bookmarkEnd w:id="433"/>
    </w:p>
    <w:bookmarkEnd w:id="434"/>
    <w:p w14:paraId="46CBD3C4" w14:textId="77777777" w:rsidR="00AB6339" w:rsidRPr="008A4D08" w:rsidRDefault="00AB6339" w:rsidP="008A4D08">
      <w:pPr>
        <w:tabs>
          <w:tab w:val="num" w:pos="1560"/>
        </w:tabs>
        <w:rPr>
          <w:rFonts w:ascii="Arial" w:hAnsi="Arial" w:cs="Arial"/>
          <w:color w:val="000000"/>
          <w:highlight w:val="yellow"/>
        </w:rPr>
      </w:pPr>
    </w:p>
    <w:p w14:paraId="1487D1CF" w14:textId="77777777" w:rsidR="00AB6339" w:rsidRPr="008A4D08" w:rsidRDefault="00AB6339" w:rsidP="00955E87">
      <w:pPr>
        <w:pStyle w:val="ListParagraph"/>
        <w:widowControl w:val="0"/>
        <w:numPr>
          <w:ilvl w:val="0"/>
          <w:numId w:val="103"/>
        </w:numPr>
        <w:autoSpaceDE w:val="0"/>
        <w:autoSpaceDN w:val="0"/>
        <w:adjustRightInd w:val="0"/>
        <w:ind w:left="709" w:hanging="709"/>
        <w:rPr>
          <w:rFonts w:ascii="Arial" w:hAnsi="Arial" w:cs="Arial"/>
          <w:b/>
          <w:bCs/>
          <w:sz w:val="24"/>
          <w:szCs w:val="24"/>
        </w:rPr>
      </w:pPr>
      <w:bookmarkStart w:id="435" w:name="_Hlk39151380"/>
      <w:r w:rsidRPr="008A4D08">
        <w:rPr>
          <w:rFonts w:ascii="Arial" w:hAnsi="Arial" w:cs="Arial"/>
          <w:sz w:val="24"/>
          <w:szCs w:val="24"/>
        </w:rPr>
        <w:t>The Health Board has a statutory duty to prepare a plan, the Integrated Medium Term Plan (IMTP), to secure compliance with the first duty while improving the health of the people for whom it is responsible, and the provision of health care to such people, and for that plan to be submitted to and approved by the Welsh Ministers</w:t>
      </w:r>
      <w:r w:rsidRPr="008A4D08">
        <w:rPr>
          <w:rFonts w:ascii="Arial" w:hAnsi="Arial" w:cs="Arial"/>
          <w:b/>
          <w:bCs/>
          <w:sz w:val="24"/>
          <w:szCs w:val="24"/>
        </w:rPr>
        <w:t>.</w:t>
      </w:r>
    </w:p>
    <w:bookmarkEnd w:id="435"/>
    <w:p w14:paraId="3988B03E" w14:textId="77777777" w:rsidR="00AB6339" w:rsidRPr="008A4D08" w:rsidRDefault="00AB6339" w:rsidP="008A4D08">
      <w:pPr>
        <w:tabs>
          <w:tab w:val="left" w:pos="864"/>
        </w:tabs>
        <w:rPr>
          <w:rFonts w:ascii="Arial" w:hAnsi="Arial" w:cs="Arial"/>
          <w:color w:val="000000"/>
        </w:rPr>
      </w:pPr>
    </w:p>
    <w:p w14:paraId="4BDDFD49" w14:textId="77777777" w:rsidR="00AB6339" w:rsidRPr="008A4D08" w:rsidRDefault="00AB6339" w:rsidP="00F80D70">
      <w:pPr>
        <w:numPr>
          <w:ilvl w:val="2"/>
          <w:numId w:val="266"/>
        </w:numPr>
        <w:tabs>
          <w:tab w:val="left" w:pos="864"/>
        </w:tabs>
        <w:rPr>
          <w:rFonts w:ascii="Arial" w:hAnsi="Arial" w:cs="Arial"/>
        </w:rPr>
      </w:pPr>
      <w:r w:rsidRPr="008A4D08">
        <w:rPr>
          <w:rFonts w:ascii="Arial" w:hAnsi="Arial" w:cs="Arial"/>
        </w:rPr>
        <w:t xml:space="preserve">The </w:t>
      </w:r>
      <w:r w:rsidRPr="008A4D08">
        <w:rPr>
          <w:rFonts w:ascii="Arial" w:hAnsi="Arial" w:cs="Arial"/>
          <w:color w:val="000000"/>
        </w:rPr>
        <w:t>Integrated Medium Term Plan</w:t>
      </w:r>
      <w:r w:rsidRPr="008A4D08">
        <w:rPr>
          <w:rFonts w:ascii="Arial" w:hAnsi="Arial" w:cs="Arial"/>
        </w:rPr>
        <w:t xml:space="preserve"> must reflect longer-term planning and delivery objectives and should be continually reviewed based on latest Welsh Government policy and local priority requirements. The </w:t>
      </w:r>
      <w:r w:rsidRPr="008A4D08">
        <w:rPr>
          <w:rFonts w:ascii="Arial" w:hAnsi="Arial" w:cs="Arial"/>
          <w:color w:val="000000"/>
        </w:rPr>
        <w:t xml:space="preserve">Integrated Medium Term Plan, </w:t>
      </w:r>
      <w:bookmarkStart w:id="436" w:name="_Hlk39151495"/>
      <w:r w:rsidRPr="008A4D08">
        <w:rPr>
          <w:rFonts w:ascii="Arial" w:hAnsi="Arial" w:cs="Arial"/>
          <w:color w:val="000000"/>
        </w:rPr>
        <w:t xml:space="preserve">produced and approved annually, </w:t>
      </w:r>
      <w:bookmarkEnd w:id="436"/>
      <w:r w:rsidRPr="008A4D08">
        <w:rPr>
          <w:rFonts w:ascii="Arial" w:hAnsi="Arial" w:cs="Arial"/>
          <w:color w:val="000000"/>
        </w:rPr>
        <w:t>will be 3 year rolling plans.</w:t>
      </w:r>
      <w:r w:rsidRPr="008A4D08">
        <w:rPr>
          <w:rFonts w:ascii="Arial" w:hAnsi="Arial" w:cs="Arial"/>
        </w:rPr>
        <w:t xml:space="preserve"> In particular the </w:t>
      </w:r>
      <w:r w:rsidRPr="008A4D08">
        <w:rPr>
          <w:rFonts w:ascii="Arial" w:hAnsi="Arial" w:cs="Arial"/>
          <w:color w:val="000000"/>
        </w:rPr>
        <w:t xml:space="preserve">Integrated Medium Term Plan </w:t>
      </w:r>
      <w:r w:rsidRPr="008A4D08">
        <w:rPr>
          <w:rFonts w:ascii="Arial" w:hAnsi="Arial" w:cs="Arial"/>
        </w:rPr>
        <w:t xml:space="preserve">must reflect the Welsh Ministers’ </w:t>
      </w:r>
      <w:bookmarkStart w:id="437" w:name="_Hlk39151516"/>
      <w:r w:rsidRPr="008A4D08">
        <w:rPr>
          <w:rFonts w:ascii="Arial" w:hAnsi="Arial" w:cs="Arial"/>
        </w:rPr>
        <w:t xml:space="preserve">priorities and </w:t>
      </w:r>
      <w:bookmarkEnd w:id="437"/>
      <w:r w:rsidRPr="008A4D08">
        <w:rPr>
          <w:rFonts w:ascii="Arial" w:hAnsi="Arial" w:cs="Arial"/>
        </w:rPr>
        <w:t xml:space="preserve">commitments </w:t>
      </w:r>
      <w:bookmarkStart w:id="438" w:name="_Hlk39151534"/>
      <w:r w:rsidRPr="008A4D08">
        <w:rPr>
          <w:rFonts w:ascii="Arial" w:hAnsi="Arial" w:cs="Arial"/>
        </w:rPr>
        <w:t>as detailed in the NHS Planning Framework published annually by Welsh Government.</w:t>
      </w:r>
      <w:bookmarkEnd w:id="438"/>
    </w:p>
    <w:p w14:paraId="1E4AAD4B" w14:textId="77777777" w:rsidR="00AB6339" w:rsidRPr="008A4D08" w:rsidRDefault="00AB6339" w:rsidP="008A4D08">
      <w:pPr>
        <w:tabs>
          <w:tab w:val="left" w:pos="864"/>
          <w:tab w:val="left" w:pos="1440"/>
        </w:tabs>
        <w:ind w:left="1440" w:hanging="1440"/>
        <w:rPr>
          <w:rFonts w:ascii="Arial" w:hAnsi="Arial" w:cs="Arial"/>
        </w:rPr>
      </w:pPr>
    </w:p>
    <w:bookmarkStart w:id="439" w:name="_Hlk39151567"/>
    <w:p w14:paraId="31E6CC92" w14:textId="77777777" w:rsidR="00AB6339" w:rsidRPr="008A4D08" w:rsidRDefault="00AB6339" w:rsidP="008A4D08">
      <w:pPr>
        <w:ind w:left="720"/>
        <w:rPr>
          <w:rFonts w:ascii="Arial" w:hAnsi="Arial" w:cs="Arial"/>
        </w:rPr>
      </w:pPr>
      <w:r w:rsidRPr="008A4D08">
        <w:rPr>
          <w:rFonts w:ascii="Arial" w:hAnsi="Arial" w:cs="Arial"/>
        </w:rPr>
        <w:fldChar w:fldCharType="begin"/>
      </w:r>
      <w:r w:rsidRPr="008A4D08">
        <w:rPr>
          <w:rFonts w:ascii="Arial" w:hAnsi="Arial" w:cs="Arial"/>
        </w:rPr>
        <w:instrText xml:space="preserve"> HYPERLINK "https://gov.wales/sites/default/files/publications/2019-09/nhs-wales-planning-framework-2020-23%20.pdf" </w:instrText>
      </w:r>
      <w:r w:rsidRPr="008A4D08">
        <w:rPr>
          <w:rFonts w:ascii="Arial" w:hAnsi="Arial" w:cs="Arial"/>
        </w:rPr>
        <w:fldChar w:fldCharType="separate"/>
      </w:r>
      <w:r w:rsidRPr="008A4D08">
        <w:rPr>
          <w:rStyle w:val="Hyperlink"/>
          <w:rFonts w:ascii="Arial" w:hAnsi="Arial" w:cs="Arial"/>
        </w:rPr>
        <w:t>https://gov.wales/sites/default/files/publications/2019-09/nhs-wales-planning-framework-2020-23%20.pdf</w:t>
      </w:r>
      <w:r w:rsidRPr="008A4D08">
        <w:rPr>
          <w:rFonts w:ascii="Arial" w:hAnsi="Arial" w:cs="Arial"/>
        </w:rPr>
        <w:fldChar w:fldCharType="end"/>
      </w:r>
    </w:p>
    <w:bookmarkEnd w:id="439"/>
    <w:p w14:paraId="7E42CAF6" w14:textId="77777777" w:rsidR="00AB6339" w:rsidRPr="008A4D08" w:rsidRDefault="00AB6339" w:rsidP="008A4D08">
      <w:pPr>
        <w:tabs>
          <w:tab w:val="left" w:pos="864"/>
          <w:tab w:val="left" w:pos="1440"/>
        </w:tabs>
        <w:ind w:left="2160" w:hanging="1440"/>
        <w:rPr>
          <w:rFonts w:ascii="Arial" w:hAnsi="Arial" w:cs="Arial"/>
        </w:rPr>
      </w:pPr>
    </w:p>
    <w:p w14:paraId="63713BF9" w14:textId="77777777" w:rsidR="00AB6339" w:rsidRPr="008A4D08" w:rsidRDefault="00AB6339" w:rsidP="00955E87">
      <w:pPr>
        <w:pStyle w:val="ListParagraph"/>
        <w:widowControl w:val="0"/>
        <w:numPr>
          <w:ilvl w:val="2"/>
          <w:numId w:val="91"/>
        </w:numPr>
        <w:tabs>
          <w:tab w:val="clear" w:pos="720"/>
          <w:tab w:val="num" w:pos="306"/>
          <w:tab w:val="left" w:pos="1440"/>
        </w:tabs>
        <w:autoSpaceDE w:val="0"/>
        <w:autoSpaceDN w:val="0"/>
        <w:adjustRightInd w:val="0"/>
        <w:rPr>
          <w:rFonts w:ascii="Arial" w:hAnsi="Arial" w:cs="Arial"/>
          <w:bCs/>
          <w:sz w:val="24"/>
          <w:szCs w:val="24"/>
        </w:rPr>
      </w:pPr>
      <w:bookmarkStart w:id="440" w:name="_Hlk39151601"/>
      <w:r w:rsidRPr="008A4D08">
        <w:rPr>
          <w:rFonts w:ascii="Arial" w:hAnsi="Arial" w:cs="Arial"/>
          <w:bCs/>
          <w:sz w:val="24"/>
          <w:szCs w:val="24"/>
        </w:rPr>
        <w:t xml:space="preserve">The NHS Planning Framework directs Local Health Boards to develop, approve and submit an </w:t>
      </w:r>
      <w:bookmarkStart w:id="441" w:name="_Hlk34317924"/>
      <w:r w:rsidRPr="008A4D08">
        <w:rPr>
          <w:rFonts w:ascii="Arial" w:hAnsi="Arial" w:cs="Arial"/>
          <w:bCs/>
          <w:sz w:val="24"/>
          <w:szCs w:val="24"/>
        </w:rPr>
        <w:t>Integrated Medium Term Plan</w:t>
      </w:r>
      <w:bookmarkEnd w:id="441"/>
      <w:r w:rsidRPr="008A4D08">
        <w:rPr>
          <w:rFonts w:ascii="Arial" w:hAnsi="Arial" w:cs="Arial"/>
          <w:bCs/>
          <w:sz w:val="24"/>
          <w:szCs w:val="24"/>
        </w:rPr>
        <w:t xml:space="preserve"> (IMTP) for approval by Welsh Ministers. The plan must </w:t>
      </w:r>
    </w:p>
    <w:p w14:paraId="0A169BFF" w14:textId="77777777" w:rsidR="00AB6339" w:rsidRPr="008A4D08" w:rsidRDefault="00AB6339" w:rsidP="00F80D70">
      <w:pPr>
        <w:numPr>
          <w:ilvl w:val="0"/>
          <w:numId w:val="293"/>
        </w:numPr>
        <w:rPr>
          <w:rFonts w:ascii="Arial" w:hAnsi="Arial" w:cs="Arial"/>
        </w:rPr>
      </w:pPr>
      <w:r w:rsidRPr="008A4D08">
        <w:rPr>
          <w:rFonts w:ascii="Arial" w:hAnsi="Arial" w:cs="Arial"/>
        </w:rPr>
        <w:t xml:space="preserve">describe the context, including population health needs, within which the Health Board will deliver key policy directives from Welsh Government. </w:t>
      </w:r>
    </w:p>
    <w:p w14:paraId="206B45A1" w14:textId="77777777" w:rsidR="00AB6339" w:rsidRPr="008A4D08" w:rsidRDefault="00AB6339" w:rsidP="00F80D70">
      <w:pPr>
        <w:numPr>
          <w:ilvl w:val="0"/>
          <w:numId w:val="293"/>
        </w:numPr>
        <w:rPr>
          <w:rFonts w:ascii="Arial" w:hAnsi="Arial" w:cs="Arial"/>
        </w:rPr>
      </w:pPr>
      <w:bookmarkStart w:id="442" w:name="_Hlk40963569"/>
      <w:r w:rsidRPr="008A4D08">
        <w:rPr>
          <w:rFonts w:ascii="Arial" w:hAnsi="Arial" w:cs="Arial"/>
        </w:rPr>
        <w:t xml:space="preserve">demonstrate how the Health Board are </w:t>
      </w:r>
    </w:p>
    <w:p w14:paraId="4E5AE99C" w14:textId="77777777" w:rsidR="00AB6339" w:rsidRPr="008A4D08" w:rsidRDefault="00AB6339" w:rsidP="00F80D70">
      <w:pPr>
        <w:numPr>
          <w:ilvl w:val="0"/>
          <w:numId w:val="293"/>
        </w:numPr>
        <w:rPr>
          <w:rFonts w:ascii="Arial" w:hAnsi="Arial" w:cs="Arial"/>
        </w:rPr>
      </w:pPr>
      <w:r w:rsidRPr="008A4D08">
        <w:rPr>
          <w:rFonts w:ascii="Arial" w:hAnsi="Arial" w:cs="Arial"/>
        </w:rPr>
        <w:t>delivering their well-being objectives, including how the five ways of working have been applied</w:t>
      </w:r>
    </w:p>
    <w:p w14:paraId="10C0E163" w14:textId="77777777" w:rsidR="00AB6339" w:rsidRPr="008A4D08" w:rsidRDefault="00AB6339" w:rsidP="00F80D70">
      <w:pPr>
        <w:numPr>
          <w:ilvl w:val="0"/>
          <w:numId w:val="293"/>
        </w:numPr>
        <w:rPr>
          <w:rFonts w:ascii="Arial" w:hAnsi="Arial" w:cs="Arial"/>
        </w:rPr>
      </w:pPr>
      <w:r w:rsidRPr="008A4D08">
        <w:rPr>
          <w:rFonts w:ascii="Arial" w:hAnsi="Arial" w:cs="Arial"/>
        </w:rPr>
        <w:t xml:space="preserve">contributing to the seven Well-being Goals, </w:t>
      </w:r>
    </w:p>
    <w:p w14:paraId="52935307" w14:textId="77777777" w:rsidR="00AB6339" w:rsidRPr="008A4D08" w:rsidRDefault="00AB6339" w:rsidP="00F80D70">
      <w:pPr>
        <w:numPr>
          <w:ilvl w:val="0"/>
          <w:numId w:val="293"/>
        </w:numPr>
        <w:rPr>
          <w:rFonts w:ascii="Arial" w:hAnsi="Arial" w:cs="Arial"/>
        </w:rPr>
      </w:pPr>
      <w:r w:rsidRPr="008A4D08">
        <w:rPr>
          <w:rFonts w:ascii="Arial" w:hAnsi="Arial" w:cs="Arial"/>
        </w:rPr>
        <w:t>establishing preventative approaches across all care and services</w:t>
      </w:r>
    </w:p>
    <w:bookmarkEnd w:id="442"/>
    <w:p w14:paraId="78E518FE" w14:textId="77777777" w:rsidR="00AB6339" w:rsidRPr="008A4D08" w:rsidRDefault="00AB6339" w:rsidP="00F80D70">
      <w:pPr>
        <w:numPr>
          <w:ilvl w:val="0"/>
          <w:numId w:val="293"/>
        </w:numPr>
        <w:rPr>
          <w:rFonts w:ascii="Arial" w:hAnsi="Arial" w:cs="Arial"/>
        </w:rPr>
      </w:pPr>
      <w:r w:rsidRPr="008A4D08">
        <w:rPr>
          <w:rFonts w:ascii="Arial" w:hAnsi="Arial" w:cs="Arial"/>
        </w:rPr>
        <w:t xml:space="preserve">demonstrate how the Health Board will utilise its existing services and resources, and planned service changes, to deliver improvements in population health and clinical services, and at the same time demonstrate improvements to efficiency of services. </w:t>
      </w:r>
    </w:p>
    <w:p w14:paraId="07FCC63B" w14:textId="77777777" w:rsidR="00AB6339" w:rsidRPr="008A4D08" w:rsidRDefault="00AB6339" w:rsidP="00F80D70">
      <w:pPr>
        <w:numPr>
          <w:ilvl w:val="0"/>
          <w:numId w:val="293"/>
        </w:numPr>
        <w:rPr>
          <w:rFonts w:ascii="Arial" w:hAnsi="Arial" w:cs="Arial"/>
        </w:rPr>
      </w:pPr>
      <w:r w:rsidRPr="008A4D08">
        <w:rPr>
          <w:rFonts w:ascii="Arial" w:hAnsi="Arial" w:cs="Arial"/>
        </w:rPr>
        <w:t>demonstrate how the three-year rolling financial breakeven duty is to be achieved.</w:t>
      </w:r>
    </w:p>
    <w:bookmarkEnd w:id="440"/>
    <w:p w14:paraId="074D85F3" w14:textId="77777777" w:rsidR="00AB6339" w:rsidRPr="008A4D08" w:rsidRDefault="00AB6339" w:rsidP="008A4D08">
      <w:pPr>
        <w:tabs>
          <w:tab w:val="left" w:pos="864"/>
          <w:tab w:val="left" w:pos="1440"/>
        </w:tabs>
        <w:rPr>
          <w:rFonts w:ascii="Arial" w:hAnsi="Arial" w:cs="Arial"/>
        </w:rPr>
      </w:pPr>
    </w:p>
    <w:p w14:paraId="44187DD0" w14:textId="77777777" w:rsidR="00AB6339" w:rsidRPr="008A4D08" w:rsidRDefault="00AB6339" w:rsidP="00955E87">
      <w:pPr>
        <w:pStyle w:val="ListParagraph"/>
        <w:widowControl w:val="0"/>
        <w:numPr>
          <w:ilvl w:val="2"/>
          <w:numId w:val="92"/>
        </w:numPr>
        <w:tabs>
          <w:tab w:val="clear" w:pos="720"/>
          <w:tab w:val="num" w:pos="306"/>
          <w:tab w:val="left" w:pos="864"/>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 xml:space="preserve">An Integrated Medium Term Plan should be based on a reasonable expectation of future service changes, performance improvements, workforce changes, demographic changes, capital, quality, funding, income, expenditure, cost pressures and savings plans to ensure that the Integrated Medium Term Plan </w:t>
      </w:r>
      <w:bookmarkStart w:id="443" w:name="_Hlk39151790"/>
      <w:r w:rsidRPr="008A4D08">
        <w:rPr>
          <w:rFonts w:ascii="Arial" w:hAnsi="Arial" w:cs="Arial"/>
          <w:color w:val="000000"/>
          <w:sz w:val="24"/>
          <w:szCs w:val="24"/>
        </w:rPr>
        <w:t>(including a balanced Medium Term Financial Plan)</w:t>
      </w:r>
      <w:bookmarkEnd w:id="443"/>
      <w:r w:rsidRPr="008A4D08">
        <w:rPr>
          <w:rFonts w:ascii="Arial" w:hAnsi="Arial" w:cs="Arial"/>
          <w:color w:val="000000"/>
          <w:sz w:val="24"/>
          <w:szCs w:val="24"/>
        </w:rPr>
        <w:t xml:space="preserve"> is balanced and sustainable and supports the safe and sustainable delivery of patient centred quality services.</w:t>
      </w:r>
    </w:p>
    <w:p w14:paraId="7A9F79CA" w14:textId="77777777" w:rsidR="00AB6339" w:rsidRPr="008A4D08" w:rsidRDefault="00AB6339" w:rsidP="008A4D08">
      <w:pPr>
        <w:tabs>
          <w:tab w:val="left" w:pos="864"/>
        </w:tabs>
        <w:rPr>
          <w:rFonts w:ascii="Arial" w:hAnsi="Arial" w:cs="Arial"/>
          <w:color w:val="000000"/>
        </w:rPr>
      </w:pPr>
    </w:p>
    <w:p w14:paraId="5310236E" w14:textId="77777777" w:rsidR="00AB6339" w:rsidRPr="008A4D08" w:rsidRDefault="00AB6339" w:rsidP="00955E87">
      <w:pPr>
        <w:pStyle w:val="ListParagraph"/>
        <w:widowControl w:val="0"/>
        <w:numPr>
          <w:ilvl w:val="2"/>
          <w:numId w:val="95"/>
        </w:numPr>
        <w:tabs>
          <w:tab w:val="clear" w:pos="720"/>
          <w:tab w:val="num" w:pos="306"/>
          <w:tab w:val="left" w:pos="864"/>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 xml:space="preserve">The Integrated Medium Term Plan will be the overarching planning document enveloping component plans and service delivery plans. The Integrated Medium Term Plan will incorporate the balanced Medium Term Financial Plan and will incorporate the LHB’s response to delivering the </w:t>
      </w:r>
    </w:p>
    <w:p w14:paraId="2D2C2647" w14:textId="77777777" w:rsidR="00AB6339" w:rsidRPr="008A4D08" w:rsidRDefault="00AB6339" w:rsidP="00955E87">
      <w:pPr>
        <w:numPr>
          <w:ilvl w:val="0"/>
          <w:numId w:val="85"/>
        </w:numPr>
        <w:tabs>
          <w:tab w:val="left" w:pos="864"/>
        </w:tabs>
        <w:rPr>
          <w:rFonts w:ascii="Arial" w:hAnsi="Arial" w:cs="Arial"/>
          <w:color w:val="000000"/>
        </w:rPr>
      </w:pPr>
      <w:r w:rsidRPr="008A4D08">
        <w:rPr>
          <w:rFonts w:ascii="Arial" w:hAnsi="Arial" w:cs="Arial"/>
          <w:color w:val="000000"/>
        </w:rPr>
        <w:t xml:space="preserve">NHS Planning Framework,  </w:t>
      </w:r>
    </w:p>
    <w:p w14:paraId="11C53A2D" w14:textId="77777777" w:rsidR="00AB6339" w:rsidRPr="008A4D08" w:rsidRDefault="00AB6339" w:rsidP="00955E87">
      <w:pPr>
        <w:numPr>
          <w:ilvl w:val="0"/>
          <w:numId w:val="85"/>
        </w:numPr>
        <w:tabs>
          <w:tab w:val="left" w:pos="864"/>
        </w:tabs>
        <w:rPr>
          <w:rFonts w:ascii="Arial" w:hAnsi="Arial" w:cs="Arial"/>
          <w:color w:val="000000"/>
        </w:rPr>
      </w:pPr>
      <w:r w:rsidRPr="008A4D08">
        <w:rPr>
          <w:rFonts w:ascii="Arial" w:hAnsi="Arial" w:cs="Arial"/>
          <w:color w:val="000000"/>
        </w:rPr>
        <w:lastRenderedPageBreak/>
        <w:t xml:space="preserve">Quality, governance and risk frameworks and plans and </w:t>
      </w:r>
    </w:p>
    <w:p w14:paraId="565595A8" w14:textId="77777777" w:rsidR="00AB6339" w:rsidRPr="008A4D08" w:rsidRDefault="00AB6339" w:rsidP="00955E87">
      <w:pPr>
        <w:numPr>
          <w:ilvl w:val="0"/>
          <w:numId w:val="85"/>
        </w:numPr>
        <w:tabs>
          <w:tab w:val="left" w:pos="864"/>
        </w:tabs>
        <w:rPr>
          <w:rFonts w:ascii="Arial" w:hAnsi="Arial" w:cs="Arial"/>
          <w:color w:val="000000"/>
        </w:rPr>
      </w:pPr>
      <w:r w:rsidRPr="008A4D08">
        <w:rPr>
          <w:rFonts w:ascii="Arial" w:hAnsi="Arial" w:cs="Arial"/>
          <w:color w:val="000000"/>
        </w:rPr>
        <w:t>Outcomes Framework</w:t>
      </w:r>
    </w:p>
    <w:p w14:paraId="2C5B288C" w14:textId="77777777" w:rsidR="00AB6339" w:rsidRPr="008A4D08" w:rsidRDefault="00AB6339" w:rsidP="008A4D08">
      <w:pPr>
        <w:tabs>
          <w:tab w:val="left" w:pos="864"/>
        </w:tabs>
        <w:rPr>
          <w:rFonts w:ascii="Arial" w:hAnsi="Arial" w:cs="Arial"/>
          <w:color w:val="000000"/>
        </w:rPr>
      </w:pPr>
    </w:p>
    <w:p w14:paraId="402F4685" w14:textId="77777777" w:rsidR="00AB6339" w:rsidRPr="008A4D08" w:rsidRDefault="00AB6339" w:rsidP="00F80D70">
      <w:pPr>
        <w:numPr>
          <w:ilvl w:val="2"/>
          <w:numId w:val="267"/>
        </w:numPr>
        <w:tabs>
          <w:tab w:val="left" w:pos="864"/>
        </w:tabs>
        <w:rPr>
          <w:rFonts w:ascii="Arial" w:hAnsi="Arial" w:cs="Arial"/>
          <w:color w:val="000000"/>
        </w:rPr>
      </w:pPr>
      <w:bookmarkStart w:id="444" w:name="_Hlk39151886"/>
      <w:r w:rsidRPr="008A4D08">
        <w:rPr>
          <w:rFonts w:ascii="Arial" w:hAnsi="Arial" w:cs="Arial"/>
          <w:color w:val="000000"/>
        </w:rPr>
        <w:t>The Integrated Medium Term Plan will be developed in line with the NHS Planning Framework and include:</w:t>
      </w:r>
    </w:p>
    <w:p w14:paraId="70B136FA" w14:textId="77777777" w:rsidR="00AB6339" w:rsidRPr="008A4D08" w:rsidRDefault="00AB6339" w:rsidP="008A4D08">
      <w:pPr>
        <w:tabs>
          <w:tab w:val="left" w:pos="864"/>
        </w:tabs>
        <w:rPr>
          <w:rFonts w:ascii="Arial" w:hAnsi="Arial" w:cs="Arial"/>
          <w:color w:val="000000"/>
        </w:rPr>
      </w:pPr>
    </w:p>
    <w:p w14:paraId="59970CC7" w14:textId="77777777" w:rsidR="00AB6339" w:rsidRPr="008A4D08" w:rsidRDefault="00AB6339" w:rsidP="00F80D70">
      <w:pPr>
        <w:numPr>
          <w:ilvl w:val="0"/>
          <w:numId w:val="295"/>
        </w:numPr>
        <w:rPr>
          <w:rFonts w:ascii="Arial" w:hAnsi="Arial" w:cs="Arial"/>
        </w:rPr>
      </w:pPr>
      <w:r w:rsidRPr="008A4D08">
        <w:rPr>
          <w:rFonts w:ascii="Arial" w:hAnsi="Arial" w:cs="Arial"/>
        </w:rPr>
        <w:t>A statement of significant strategies and assumptions on which the plans are based;</w:t>
      </w:r>
    </w:p>
    <w:p w14:paraId="12D22728" w14:textId="77777777" w:rsidR="00AB6339" w:rsidRPr="008A4D08" w:rsidRDefault="00AB6339" w:rsidP="00F80D70">
      <w:pPr>
        <w:numPr>
          <w:ilvl w:val="0"/>
          <w:numId w:val="295"/>
        </w:numPr>
        <w:rPr>
          <w:rFonts w:ascii="Arial" w:hAnsi="Arial" w:cs="Arial"/>
        </w:rPr>
      </w:pPr>
      <w:r w:rsidRPr="008A4D08">
        <w:rPr>
          <w:rFonts w:ascii="Arial" w:hAnsi="Arial" w:cs="Arial"/>
        </w:rPr>
        <w:t>Details of major changes in activity, service delivery, service and performance improvements, workforce, revenue and capital resources required to achieve the plans; and</w:t>
      </w:r>
    </w:p>
    <w:p w14:paraId="2334DC7C" w14:textId="77777777" w:rsidR="00AB6339" w:rsidRPr="008A4D08" w:rsidRDefault="00AB6339" w:rsidP="00F80D70">
      <w:pPr>
        <w:numPr>
          <w:ilvl w:val="0"/>
          <w:numId w:val="295"/>
        </w:numPr>
        <w:rPr>
          <w:rFonts w:ascii="Arial" w:hAnsi="Arial" w:cs="Arial"/>
        </w:rPr>
      </w:pPr>
      <w:r w:rsidRPr="008A4D08">
        <w:rPr>
          <w:rFonts w:ascii="Arial" w:hAnsi="Arial" w:cs="Arial"/>
        </w:rPr>
        <w:t xml:space="preserve">Profiled activity, service, quality, workforce and financial schedules. </w:t>
      </w:r>
    </w:p>
    <w:p w14:paraId="3DFB484E" w14:textId="77777777" w:rsidR="00AB6339" w:rsidRPr="008A4D08" w:rsidRDefault="00AB6339" w:rsidP="00F80D70">
      <w:pPr>
        <w:numPr>
          <w:ilvl w:val="0"/>
          <w:numId w:val="295"/>
        </w:numPr>
        <w:rPr>
          <w:rFonts w:ascii="Arial" w:hAnsi="Arial" w:cs="Arial"/>
        </w:rPr>
      </w:pPr>
      <w:r w:rsidRPr="008A4D08">
        <w:rPr>
          <w:rFonts w:ascii="Arial" w:hAnsi="Arial" w:cs="Arial"/>
        </w:rPr>
        <w:t>Detailed plans to deliver the NHS Planning Framework and quality, governance and risk requirements and outcome measures;</w:t>
      </w:r>
    </w:p>
    <w:bookmarkEnd w:id="444"/>
    <w:p w14:paraId="6C11A835" w14:textId="77777777" w:rsidR="00AB6339" w:rsidRPr="008A4D08" w:rsidRDefault="00AB6339" w:rsidP="008A4D08">
      <w:pPr>
        <w:tabs>
          <w:tab w:val="left" w:pos="864"/>
        </w:tabs>
        <w:rPr>
          <w:rFonts w:ascii="Arial" w:hAnsi="Arial" w:cs="Arial"/>
          <w:color w:val="000000"/>
        </w:rPr>
      </w:pPr>
    </w:p>
    <w:p w14:paraId="7C6EEB37" w14:textId="77777777" w:rsidR="00AB6339" w:rsidRPr="008A4D08" w:rsidRDefault="00AB6339" w:rsidP="00955E87">
      <w:pPr>
        <w:pStyle w:val="ListParagraph"/>
        <w:widowControl w:val="0"/>
        <w:numPr>
          <w:ilvl w:val="0"/>
          <w:numId w:val="93"/>
        </w:numPr>
        <w:tabs>
          <w:tab w:val="clear" w:pos="360"/>
          <w:tab w:val="num" w:pos="437"/>
        </w:tabs>
        <w:autoSpaceDE w:val="0"/>
        <w:autoSpaceDN w:val="0"/>
        <w:adjustRightInd w:val="0"/>
        <w:ind w:left="709" w:hanging="709"/>
        <w:rPr>
          <w:rFonts w:ascii="Arial" w:hAnsi="Arial" w:cs="Arial"/>
          <w:sz w:val="24"/>
          <w:szCs w:val="24"/>
        </w:rPr>
      </w:pPr>
      <w:bookmarkStart w:id="445" w:name="_Hlk39152034"/>
      <w:r w:rsidRPr="008A4D08">
        <w:rPr>
          <w:rFonts w:ascii="Arial" w:hAnsi="Arial" w:cs="Arial"/>
          <w:sz w:val="24"/>
          <w:szCs w:val="24"/>
        </w:rPr>
        <w:t xml:space="preserve">The Chief Executive has overall executive responsibility to develop and submit to the Board, on an annual basis, the rolling 3 year Integrated Medium Term Plan (IMTP). </w:t>
      </w:r>
    </w:p>
    <w:p w14:paraId="4642A7D3" w14:textId="77777777" w:rsidR="00AB6339" w:rsidRPr="008A4D08" w:rsidRDefault="00AB6339" w:rsidP="008A4D08">
      <w:pPr>
        <w:tabs>
          <w:tab w:val="left" w:pos="864"/>
        </w:tabs>
        <w:rPr>
          <w:rFonts w:ascii="Arial" w:hAnsi="Arial" w:cs="Arial"/>
          <w:color w:val="000000"/>
        </w:rPr>
      </w:pPr>
    </w:p>
    <w:p w14:paraId="062D1376" w14:textId="77777777" w:rsidR="00AB6339" w:rsidRPr="008A4D08" w:rsidRDefault="00AB6339" w:rsidP="00955E87">
      <w:pPr>
        <w:pStyle w:val="ListParagraph"/>
        <w:widowControl w:val="0"/>
        <w:numPr>
          <w:ilvl w:val="2"/>
          <w:numId w:val="96"/>
        </w:numPr>
        <w:tabs>
          <w:tab w:val="clear" w:pos="720"/>
          <w:tab w:val="num" w:pos="306"/>
          <w:tab w:val="left" w:pos="864"/>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The Board will:</w:t>
      </w:r>
    </w:p>
    <w:p w14:paraId="0A504620" w14:textId="77777777" w:rsidR="00AB6339" w:rsidRPr="008A4D08" w:rsidRDefault="00AB6339" w:rsidP="008A4D08">
      <w:pPr>
        <w:tabs>
          <w:tab w:val="left" w:pos="864"/>
        </w:tabs>
        <w:rPr>
          <w:rFonts w:ascii="Arial" w:hAnsi="Arial" w:cs="Arial"/>
          <w:color w:val="000000"/>
        </w:rPr>
      </w:pPr>
    </w:p>
    <w:p w14:paraId="449EEC34" w14:textId="77777777" w:rsidR="00AB6339" w:rsidRPr="008A4D08" w:rsidRDefault="00AB6339" w:rsidP="00955E87">
      <w:pPr>
        <w:numPr>
          <w:ilvl w:val="0"/>
          <w:numId w:val="57"/>
        </w:numPr>
        <w:tabs>
          <w:tab w:val="clear" w:pos="1134"/>
          <w:tab w:val="num" w:pos="-403"/>
          <w:tab w:val="left" w:pos="1276"/>
        </w:tabs>
        <w:ind w:left="1080" w:hanging="371"/>
        <w:rPr>
          <w:rFonts w:ascii="Arial" w:hAnsi="Arial" w:cs="Arial"/>
          <w:color w:val="000000"/>
        </w:rPr>
      </w:pPr>
      <w:r w:rsidRPr="008A4D08">
        <w:rPr>
          <w:rFonts w:ascii="Arial" w:hAnsi="Arial" w:cs="Arial"/>
          <w:color w:val="000000"/>
        </w:rPr>
        <w:t>Approve the Integrated Medium Term Plan prior to the beginning of the financial year of implementation</w:t>
      </w:r>
      <w:r w:rsidRPr="008A4D08">
        <w:rPr>
          <w:rFonts w:ascii="Arial" w:hAnsi="Arial" w:cs="Arial"/>
        </w:rPr>
        <w:t xml:space="preserve"> </w:t>
      </w:r>
      <w:r w:rsidRPr="008A4D08">
        <w:rPr>
          <w:rFonts w:ascii="Arial" w:hAnsi="Arial" w:cs="Arial"/>
          <w:color w:val="000000"/>
        </w:rPr>
        <w:t>and in accordance with the guidance issued annually by Welsh Government. Following Board approval the Plan will be submitted to Welsh Government prior to the beginning of the financial year of implementation.</w:t>
      </w:r>
    </w:p>
    <w:p w14:paraId="1FD851AC" w14:textId="77777777" w:rsidR="00AB6339" w:rsidRPr="008A4D08" w:rsidRDefault="00AB6339" w:rsidP="008A4D08">
      <w:pPr>
        <w:tabs>
          <w:tab w:val="left" w:pos="1276"/>
        </w:tabs>
        <w:ind w:hanging="371"/>
        <w:rPr>
          <w:rFonts w:ascii="Arial" w:hAnsi="Arial" w:cs="Arial"/>
          <w:color w:val="000000"/>
        </w:rPr>
      </w:pPr>
    </w:p>
    <w:p w14:paraId="48C1F19A" w14:textId="77777777" w:rsidR="00AB6339" w:rsidRPr="008A4D08" w:rsidRDefault="00AB6339" w:rsidP="00955E87">
      <w:pPr>
        <w:numPr>
          <w:ilvl w:val="0"/>
          <w:numId w:val="57"/>
        </w:numPr>
        <w:tabs>
          <w:tab w:val="clear" w:pos="1134"/>
          <w:tab w:val="num" w:pos="-403"/>
          <w:tab w:val="left" w:pos="1276"/>
        </w:tabs>
        <w:ind w:left="1080" w:hanging="371"/>
        <w:rPr>
          <w:rFonts w:ascii="Arial" w:hAnsi="Arial" w:cs="Arial"/>
          <w:color w:val="000000"/>
        </w:rPr>
      </w:pPr>
      <w:r w:rsidRPr="008A4D08">
        <w:rPr>
          <w:rFonts w:ascii="Arial" w:hAnsi="Arial" w:cs="Arial"/>
          <w:color w:val="000000"/>
        </w:rPr>
        <w:t>Approve a balanced Medium Term Financial Plan as part of the Integrated Medium Term Plan, which meets all financial duties, probity and value for money requirements; and</w:t>
      </w:r>
    </w:p>
    <w:p w14:paraId="535E6AAD" w14:textId="77777777" w:rsidR="00AB6339" w:rsidRPr="008A4D08" w:rsidRDefault="00AB6339" w:rsidP="008A4D08">
      <w:pPr>
        <w:tabs>
          <w:tab w:val="left" w:pos="1276"/>
        </w:tabs>
        <w:ind w:hanging="371"/>
        <w:rPr>
          <w:rFonts w:ascii="Arial" w:hAnsi="Arial" w:cs="Arial"/>
          <w:color w:val="000000"/>
        </w:rPr>
      </w:pPr>
    </w:p>
    <w:p w14:paraId="682F3E7F" w14:textId="77777777" w:rsidR="00AB6339" w:rsidRPr="008A4D08" w:rsidRDefault="00AB6339" w:rsidP="00955E87">
      <w:pPr>
        <w:numPr>
          <w:ilvl w:val="0"/>
          <w:numId w:val="57"/>
        </w:numPr>
        <w:tabs>
          <w:tab w:val="clear" w:pos="1134"/>
          <w:tab w:val="num" w:pos="-403"/>
          <w:tab w:val="left" w:pos="1276"/>
        </w:tabs>
        <w:ind w:left="1080" w:hanging="371"/>
        <w:rPr>
          <w:rFonts w:ascii="Arial" w:hAnsi="Arial" w:cs="Arial"/>
          <w:color w:val="000000"/>
        </w:rPr>
      </w:pPr>
      <w:r w:rsidRPr="008A4D08">
        <w:rPr>
          <w:rFonts w:ascii="Arial" w:hAnsi="Arial" w:cs="Arial"/>
          <w:color w:val="000000"/>
        </w:rPr>
        <w:t>Prepare and agree with the Welsh Government a robust and sustainable recovery plan in accordance with Welsh Ministers’ guidance where the LHB plan is not in place or in balance.</w:t>
      </w:r>
    </w:p>
    <w:bookmarkEnd w:id="445"/>
    <w:p w14:paraId="777D6B32" w14:textId="77777777" w:rsidR="00AB6339" w:rsidRPr="008A4D08" w:rsidRDefault="00AB6339" w:rsidP="008A4D08">
      <w:pPr>
        <w:tabs>
          <w:tab w:val="left" w:pos="864"/>
        </w:tabs>
        <w:rPr>
          <w:rFonts w:ascii="Arial" w:hAnsi="Arial" w:cs="Arial"/>
          <w:color w:val="000000"/>
        </w:rPr>
      </w:pPr>
      <w:r w:rsidRPr="008A4D08">
        <w:rPr>
          <w:rFonts w:ascii="Arial" w:hAnsi="Arial" w:cs="Arial"/>
          <w:color w:val="000000"/>
        </w:rPr>
        <w:t xml:space="preserve"> </w:t>
      </w:r>
    </w:p>
    <w:p w14:paraId="21864DEF" w14:textId="77777777" w:rsidR="00AB6339" w:rsidRPr="008940E7" w:rsidRDefault="008940E7" w:rsidP="008940E7">
      <w:pPr>
        <w:rPr>
          <w:rFonts w:ascii="Arial" w:hAnsi="Arial" w:cs="Arial"/>
        </w:rPr>
      </w:pPr>
      <w:r>
        <w:rPr>
          <w:rFonts w:ascii="Arial" w:hAnsi="Arial" w:cs="Arial"/>
        </w:rPr>
        <w:t xml:space="preserve">4.3.9 </w:t>
      </w:r>
      <w:r w:rsidR="00AB6339" w:rsidRPr="008940E7">
        <w:rPr>
          <w:rFonts w:ascii="Arial" w:hAnsi="Arial" w:cs="Arial"/>
        </w:rPr>
        <w:t>The Board approved Integrated Medium Term Plan will be submitted to Welsh Government</w:t>
      </w:r>
      <w:bookmarkStart w:id="446" w:name="_Hlk39151977"/>
      <w:r w:rsidR="00AB6339" w:rsidRPr="008940E7">
        <w:rPr>
          <w:rFonts w:ascii="Arial" w:hAnsi="Arial" w:cs="Arial"/>
        </w:rPr>
        <w:t xml:space="preserve">, for approval by the Minister, </w:t>
      </w:r>
      <w:bookmarkEnd w:id="446"/>
      <w:r w:rsidR="00AB6339" w:rsidRPr="008940E7">
        <w:rPr>
          <w:rFonts w:ascii="Arial" w:hAnsi="Arial" w:cs="Arial"/>
        </w:rPr>
        <w:t>in line with the requirements set out in the NHS Planning Framework.</w:t>
      </w:r>
    </w:p>
    <w:p w14:paraId="38688B8A" w14:textId="77777777" w:rsidR="00AB6339" w:rsidRPr="008A4D08" w:rsidRDefault="00AB6339" w:rsidP="008A4D08">
      <w:pPr>
        <w:tabs>
          <w:tab w:val="left" w:pos="864"/>
        </w:tabs>
        <w:rPr>
          <w:rFonts w:ascii="Arial" w:hAnsi="Arial" w:cs="Arial"/>
          <w:color w:val="000000"/>
          <w:highlight w:val="yellow"/>
        </w:rPr>
      </w:pPr>
    </w:p>
    <w:p w14:paraId="1DBDEC13" w14:textId="77777777" w:rsidR="00AB6339" w:rsidRPr="008A4D08" w:rsidRDefault="00AB6339" w:rsidP="00955E87">
      <w:pPr>
        <w:pStyle w:val="ListParagraph"/>
        <w:widowControl w:val="0"/>
        <w:numPr>
          <w:ilvl w:val="2"/>
          <w:numId w:val="94"/>
        </w:numPr>
        <w:tabs>
          <w:tab w:val="clear" w:pos="720"/>
          <w:tab w:val="num" w:pos="306"/>
          <w:tab w:val="left" w:pos="864"/>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The finalised approved Integrated Medium Term Plan will form the basis of the Performance Agreement between the LHB and Welsh Government.</w:t>
      </w:r>
    </w:p>
    <w:p w14:paraId="1A165E8F" w14:textId="77777777" w:rsidR="00AC301A" w:rsidRPr="008A4D08" w:rsidRDefault="00AC301A" w:rsidP="008A4D08">
      <w:pPr>
        <w:tabs>
          <w:tab w:val="left" w:pos="1701"/>
        </w:tabs>
        <w:ind w:left="1701"/>
        <w:rPr>
          <w:rFonts w:ascii="Arial" w:hAnsi="Arial" w:cs="Arial"/>
          <w:color w:val="000000"/>
        </w:rPr>
      </w:pPr>
    </w:p>
    <w:p w14:paraId="67365CA1" w14:textId="77777777" w:rsidR="00B724EA" w:rsidRPr="008A4D08" w:rsidRDefault="00C51FA1" w:rsidP="008A4D08">
      <w:pPr>
        <w:tabs>
          <w:tab w:val="left" w:pos="1701"/>
        </w:tabs>
        <w:rPr>
          <w:rFonts w:ascii="Arial" w:hAnsi="Arial" w:cs="Arial"/>
          <w:color w:val="000000"/>
        </w:rPr>
      </w:pPr>
      <w:r w:rsidRPr="008A4D08">
        <w:rPr>
          <w:rFonts w:ascii="Arial" w:hAnsi="Arial" w:cs="Arial"/>
          <w:color w:val="000000"/>
        </w:rPr>
        <w:br w:type="page"/>
      </w:r>
    </w:p>
    <w:p w14:paraId="2B8C6DAC" w14:textId="77777777" w:rsidR="00AB6339" w:rsidRPr="008A4D08" w:rsidRDefault="00AB6339" w:rsidP="00955E87">
      <w:pPr>
        <w:pStyle w:val="ListParagraph"/>
        <w:keepNext/>
        <w:widowControl w:val="0"/>
        <w:numPr>
          <w:ilvl w:val="0"/>
          <w:numId w:val="104"/>
        </w:numPr>
        <w:tabs>
          <w:tab w:val="left" w:pos="-374"/>
        </w:tabs>
        <w:autoSpaceDE w:val="0"/>
        <w:autoSpaceDN w:val="0"/>
        <w:adjustRightInd w:val="0"/>
        <w:outlineLvl w:val="0"/>
        <w:rPr>
          <w:rFonts w:ascii="Arial" w:hAnsi="Arial" w:cs="Arial"/>
          <w:b/>
          <w:bCs/>
          <w:color w:val="000000"/>
          <w:sz w:val="24"/>
          <w:szCs w:val="24"/>
        </w:rPr>
      </w:pPr>
      <w:bookmarkStart w:id="447" w:name="_Hlk52454833"/>
      <w:bookmarkStart w:id="448" w:name="_Toc107900277"/>
      <w:bookmarkStart w:id="449" w:name="_Toc107900466"/>
      <w:bookmarkStart w:id="450" w:name="_Toc107900888"/>
      <w:bookmarkStart w:id="451" w:name="_Toc107900975"/>
      <w:bookmarkStart w:id="452" w:name="_Toc240450342"/>
      <w:bookmarkStart w:id="453" w:name="_Toc240797533"/>
      <w:bookmarkStart w:id="454" w:name="_Toc240801922"/>
      <w:bookmarkStart w:id="455" w:name="_Toc237673405"/>
      <w:bookmarkStart w:id="456" w:name="_Toc240884282"/>
      <w:bookmarkStart w:id="457" w:name="_Toc241909247"/>
      <w:bookmarkStart w:id="458" w:name="_Toc242500603"/>
      <w:bookmarkStart w:id="459" w:name="_Toc242585899"/>
      <w:bookmarkStart w:id="460" w:name="_Toc383684287"/>
      <w:bookmarkStart w:id="461" w:name="_Toc55287125"/>
      <w:r w:rsidRPr="008A4D08">
        <w:rPr>
          <w:rFonts w:ascii="Arial" w:eastAsia="Arial" w:hAnsi="Arial" w:cs="Arial"/>
          <w:b/>
          <w:bCs/>
          <w:color w:val="000000"/>
          <w:sz w:val="24"/>
          <w:szCs w:val="24"/>
        </w:rPr>
        <w:t>FINANCIAL MANAGEMENT AND</w:t>
      </w:r>
      <w:r w:rsidRPr="008A4D08">
        <w:rPr>
          <w:rFonts w:ascii="Arial" w:eastAsia="Arial" w:hAnsi="Arial" w:cs="Arial"/>
          <w:color w:val="000000"/>
          <w:sz w:val="24"/>
          <w:szCs w:val="24"/>
        </w:rPr>
        <w:t xml:space="preserve"> </w:t>
      </w:r>
      <w:bookmarkEnd w:id="447"/>
      <w:r w:rsidRPr="008A4D08">
        <w:rPr>
          <w:rFonts w:ascii="Arial" w:hAnsi="Arial" w:cs="Arial"/>
          <w:b/>
          <w:bCs/>
          <w:color w:val="000000"/>
          <w:sz w:val="24"/>
          <w:szCs w:val="24"/>
        </w:rPr>
        <w:t>BUDGETARY CONTROL</w:t>
      </w:r>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p>
    <w:p w14:paraId="45582983" w14:textId="77777777" w:rsidR="00AC301A" w:rsidRPr="008A4D08" w:rsidRDefault="00AC301A" w:rsidP="008A4D08">
      <w:pPr>
        <w:rPr>
          <w:rFonts w:ascii="Arial" w:hAnsi="Arial" w:cs="Arial"/>
          <w:color w:val="000000"/>
        </w:rPr>
      </w:pPr>
    </w:p>
    <w:p w14:paraId="623D721C" w14:textId="77777777" w:rsidR="00653D39" w:rsidRPr="008A4D08" w:rsidRDefault="00653D39" w:rsidP="00F80D70">
      <w:pPr>
        <w:keepNext/>
        <w:numPr>
          <w:ilvl w:val="1"/>
          <w:numId w:val="268"/>
        </w:numPr>
        <w:tabs>
          <w:tab w:val="left" w:pos="-374"/>
          <w:tab w:val="num" w:pos="709"/>
        </w:tabs>
        <w:outlineLvl w:val="0"/>
        <w:rPr>
          <w:rFonts w:ascii="Arial" w:hAnsi="Arial" w:cs="Arial"/>
          <w:b/>
          <w:bCs/>
          <w:color w:val="000000"/>
        </w:rPr>
      </w:pPr>
      <w:bookmarkStart w:id="462" w:name="_Toc240450343"/>
      <w:bookmarkStart w:id="463" w:name="_Toc240797534"/>
      <w:bookmarkStart w:id="464" w:name="_Toc240801923"/>
      <w:bookmarkStart w:id="465" w:name="_Toc240884283"/>
      <w:bookmarkStart w:id="466" w:name="_Toc241909248"/>
      <w:bookmarkStart w:id="467" w:name="_Toc242500604"/>
      <w:bookmarkStart w:id="468" w:name="_Toc242585900"/>
      <w:bookmarkStart w:id="469" w:name="_Toc383684288"/>
      <w:bookmarkStart w:id="470" w:name="_Toc55287126"/>
      <w:r w:rsidRPr="008A4D08">
        <w:rPr>
          <w:rFonts w:ascii="Arial" w:hAnsi="Arial" w:cs="Arial"/>
          <w:b/>
          <w:bCs/>
          <w:color w:val="000000"/>
        </w:rPr>
        <w:t>Budget Setting</w:t>
      </w:r>
      <w:bookmarkEnd w:id="462"/>
      <w:bookmarkEnd w:id="463"/>
      <w:bookmarkEnd w:id="464"/>
      <w:bookmarkEnd w:id="465"/>
      <w:bookmarkEnd w:id="466"/>
      <w:bookmarkEnd w:id="467"/>
      <w:bookmarkEnd w:id="468"/>
      <w:bookmarkEnd w:id="469"/>
      <w:bookmarkEnd w:id="470"/>
    </w:p>
    <w:p w14:paraId="6A4F8F1C" w14:textId="77777777" w:rsidR="00653D39" w:rsidRPr="008A4D08" w:rsidRDefault="00653D39" w:rsidP="008A4D08">
      <w:pPr>
        <w:keepNext/>
        <w:tabs>
          <w:tab w:val="left" w:pos="-374"/>
          <w:tab w:val="num" w:pos="709"/>
        </w:tabs>
        <w:outlineLvl w:val="0"/>
        <w:rPr>
          <w:rFonts w:ascii="Arial" w:hAnsi="Arial" w:cs="Arial"/>
          <w:color w:val="000000"/>
        </w:rPr>
      </w:pPr>
    </w:p>
    <w:p w14:paraId="09321771" w14:textId="77777777" w:rsidR="00653D39" w:rsidRPr="008A4D08" w:rsidRDefault="00653D39" w:rsidP="00955E87">
      <w:pPr>
        <w:pStyle w:val="ListParagraph"/>
        <w:widowControl w:val="0"/>
        <w:numPr>
          <w:ilvl w:val="0"/>
          <w:numId w:val="117"/>
        </w:numPr>
        <w:autoSpaceDE w:val="0"/>
        <w:autoSpaceDN w:val="0"/>
        <w:adjustRightInd w:val="0"/>
        <w:ind w:left="709" w:hanging="709"/>
        <w:rPr>
          <w:rFonts w:ascii="Arial" w:hAnsi="Arial" w:cs="Arial"/>
          <w:sz w:val="24"/>
          <w:szCs w:val="24"/>
        </w:rPr>
      </w:pPr>
      <w:r w:rsidRPr="008A4D08">
        <w:rPr>
          <w:rFonts w:ascii="Arial" w:hAnsi="Arial" w:cs="Arial"/>
          <w:sz w:val="24"/>
          <w:szCs w:val="24"/>
        </w:rPr>
        <w:t>Prior to the start of the financial year the Director of Finance will, on behalf of the Chief Executive, prepare and submit budgets for approval and delegation by the Board.  Such budgets will:</w:t>
      </w:r>
    </w:p>
    <w:p w14:paraId="61B9FD9A" w14:textId="77777777" w:rsidR="00653D39" w:rsidRPr="008940E7" w:rsidRDefault="00653D39" w:rsidP="008940E7">
      <w:pPr>
        <w:ind w:left="360"/>
        <w:rPr>
          <w:rFonts w:ascii="Arial" w:hAnsi="Arial" w:cs="Arial"/>
        </w:rPr>
      </w:pPr>
    </w:p>
    <w:p w14:paraId="3742D596" w14:textId="77777777" w:rsidR="00653D39" w:rsidRPr="008940E7" w:rsidRDefault="00653D39" w:rsidP="00F80D70">
      <w:pPr>
        <w:numPr>
          <w:ilvl w:val="0"/>
          <w:numId w:val="296"/>
        </w:numPr>
        <w:ind w:left="1080"/>
        <w:rPr>
          <w:rFonts w:ascii="Arial" w:hAnsi="Arial" w:cs="Arial"/>
        </w:rPr>
      </w:pPr>
      <w:r w:rsidRPr="008940E7">
        <w:rPr>
          <w:rFonts w:ascii="Arial" w:hAnsi="Arial" w:cs="Arial"/>
        </w:rPr>
        <w:t>Be in accordance with the aims and objectives set out in the Board approved Integrated Medium Term Plan, and Medium Term Financial Plan, and focussed on delivery of improved population health, safe patient centred quality services;</w:t>
      </w:r>
    </w:p>
    <w:p w14:paraId="1A08B0C3" w14:textId="77777777" w:rsidR="00653D39" w:rsidRPr="008940E7" w:rsidRDefault="00653D39" w:rsidP="00F80D70">
      <w:pPr>
        <w:numPr>
          <w:ilvl w:val="0"/>
          <w:numId w:val="296"/>
        </w:numPr>
        <w:ind w:left="1080"/>
        <w:rPr>
          <w:rFonts w:ascii="Arial" w:hAnsi="Arial" w:cs="Arial"/>
        </w:rPr>
      </w:pPr>
      <w:r w:rsidRPr="008940E7">
        <w:rPr>
          <w:rFonts w:ascii="Arial" w:hAnsi="Arial" w:cs="Arial"/>
        </w:rPr>
        <w:t xml:space="preserve">Be in line with Revenue, Capital, Commissioning, Activity, Service, Quality, Performance, and Workforce plans </w:t>
      </w:r>
      <w:bookmarkStart w:id="471" w:name="_Hlk39152321"/>
      <w:r w:rsidRPr="008940E7">
        <w:rPr>
          <w:rFonts w:ascii="Arial" w:hAnsi="Arial" w:cs="Arial"/>
        </w:rPr>
        <w:t>contained within the Board approved balanced IMTP</w:t>
      </w:r>
      <w:bookmarkEnd w:id="471"/>
      <w:r w:rsidRPr="008940E7">
        <w:rPr>
          <w:rFonts w:ascii="Arial" w:hAnsi="Arial" w:cs="Arial"/>
        </w:rPr>
        <w:t>;</w:t>
      </w:r>
    </w:p>
    <w:p w14:paraId="5A71F770" w14:textId="77777777" w:rsidR="00653D39" w:rsidRPr="008940E7" w:rsidRDefault="00653D39" w:rsidP="00F80D70">
      <w:pPr>
        <w:numPr>
          <w:ilvl w:val="0"/>
          <w:numId w:val="296"/>
        </w:numPr>
        <w:ind w:left="1080"/>
        <w:rPr>
          <w:rFonts w:ascii="Arial" w:hAnsi="Arial" w:cs="Arial"/>
        </w:rPr>
      </w:pPr>
      <w:bookmarkStart w:id="472" w:name="_Hlk51080020"/>
      <w:r w:rsidRPr="008940E7">
        <w:rPr>
          <w:rFonts w:ascii="Arial" w:hAnsi="Arial" w:cs="Arial"/>
        </w:rPr>
        <w:t>Take account of approved business cases and associated revenue costs and funding;</w:t>
      </w:r>
    </w:p>
    <w:bookmarkEnd w:id="472"/>
    <w:p w14:paraId="612E7248" w14:textId="77777777" w:rsidR="00653D39" w:rsidRPr="008940E7" w:rsidRDefault="00653D39" w:rsidP="00F80D70">
      <w:pPr>
        <w:numPr>
          <w:ilvl w:val="0"/>
          <w:numId w:val="296"/>
        </w:numPr>
        <w:ind w:left="1080"/>
        <w:rPr>
          <w:rFonts w:ascii="Arial" w:hAnsi="Arial" w:cs="Arial"/>
        </w:rPr>
      </w:pPr>
      <w:r w:rsidRPr="008940E7">
        <w:rPr>
          <w:rFonts w:ascii="Arial" w:hAnsi="Arial" w:cs="Arial"/>
        </w:rPr>
        <w:t xml:space="preserve">Be produced following discussion with appropriate </w:t>
      </w:r>
      <w:bookmarkStart w:id="473" w:name="_Hlk39152333"/>
      <w:r w:rsidRPr="008940E7">
        <w:rPr>
          <w:rFonts w:ascii="Arial" w:hAnsi="Arial" w:cs="Arial"/>
        </w:rPr>
        <w:t xml:space="preserve">Directors and </w:t>
      </w:r>
      <w:bookmarkEnd w:id="473"/>
      <w:r w:rsidRPr="008940E7">
        <w:rPr>
          <w:rFonts w:ascii="Arial" w:hAnsi="Arial" w:cs="Arial"/>
        </w:rPr>
        <w:t>budget holders;</w:t>
      </w:r>
    </w:p>
    <w:p w14:paraId="4DE311E4" w14:textId="77777777" w:rsidR="00653D39" w:rsidRPr="008940E7" w:rsidRDefault="00653D39" w:rsidP="00F80D70">
      <w:pPr>
        <w:numPr>
          <w:ilvl w:val="0"/>
          <w:numId w:val="296"/>
        </w:numPr>
        <w:ind w:left="1080"/>
        <w:rPr>
          <w:rFonts w:ascii="Arial" w:hAnsi="Arial" w:cs="Arial"/>
        </w:rPr>
      </w:pPr>
      <w:r w:rsidRPr="008940E7">
        <w:rPr>
          <w:rFonts w:ascii="Arial" w:hAnsi="Arial" w:cs="Arial"/>
        </w:rPr>
        <w:t xml:space="preserve">Be prepared within the limits of available funds; </w:t>
      </w:r>
    </w:p>
    <w:p w14:paraId="1B323A96" w14:textId="77777777" w:rsidR="00653D39" w:rsidRPr="008940E7" w:rsidRDefault="00653D39" w:rsidP="00F80D70">
      <w:pPr>
        <w:numPr>
          <w:ilvl w:val="0"/>
          <w:numId w:val="296"/>
        </w:numPr>
        <w:ind w:left="1080"/>
        <w:rPr>
          <w:rFonts w:ascii="Arial" w:hAnsi="Arial" w:cs="Arial"/>
        </w:rPr>
      </w:pPr>
      <w:r w:rsidRPr="008940E7">
        <w:rPr>
          <w:rFonts w:ascii="Arial" w:hAnsi="Arial" w:cs="Arial"/>
        </w:rPr>
        <w:t xml:space="preserve">Take account of ring-fenced, specified and non-recurring allocations and funding; </w:t>
      </w:r>
    </w:p>
    <w:p w14:paraId="70FE4F67" w14:textId="77777777" w:rsidR="00653D39" w:rsidRPr="008940E7" w:rsidRDefault="00653D39" w:rsidP="00F80D70">
      <w:pPr>
        <w:numPr>
          <w:ilvl w:val="0"/>
          <w:numId w:val="296"/>
        </w:numPr>
        <w:ind w:left="1080"/>
        <w:rPr>
          <w:rFonts w:ascii="Arial" w:hAnsi="Arial" w:cs="Arial"/>
        </w:rPr>
      </w:pPr>
      <w:bookmarkStart w:id="474" w:name="_Hlk39152391"/>
      <w:r w:rsidRPr="008940E7">
        <w:rPr>
          <w:rFonts w:ascii="Arial" w:hAnsi="Arial" w:cs="Arial"/>
        </w:rPr>
        <w:t xml:space="preserve">Include both financial budgets (£) and workforce establishment budgets (budgeted whole time equivalents) </w:t>
      </w:r>
    </w:p>
    <w:p w14:paraId="6739041F" w14:textId="77777777" w:rsidR="00653D39" w:rsidRPr="008940E7" w:rsidRDefault="00653D39" w:rsidP="00F80D70">
      <w:pPr>
        <w:numPr>
          <w:ilvl w:val="0"/>
          <w:numId w:val="296"/>
        </w:numPr>
        <w:ind w:left="1080"/>
        <w:rPr>
          <w:rFonts w:ascii="Arial" w:hAnsi="Arial" w:cs="Arial"/>
        </w:rPr>
      </w:pPr>
      <w:bookmarkStart w:id="475" w:name="_Hlk51080106"/>
      <w:r w:rsidRPr="008940E7">
        <w:rPr>
          <w:rFonts w:ascii="Arial" w:hAnsi="Arial" w:cs="Arial"/>
        </w:rPr>
        <w:t>Be within the scope of activities and authority defined by the National Health Service (Wales) Act 2006</w:t>
      </w:r>
      <w:bookmarkStart w:id="476" w:name="_Hlk51080144"/>
      <w:bookmarkEnd w:id="475"/>
      <w:r w:rsidRPr="008940E7">
        <w:rPr>
          <w:rFonts w:ascii="Arial" w:hAnsi="Arial" w:cs="Arial"/>
        </w:rPr>
        <w:t>, including pooled budget arrangements;</w:t>
      </w:r>
      <w:bookmarkEnd w:id="476"/>
    </w:p>
    <w:p w14:paraId="11601413" w14:textId="77777777" w:rsidR="00653D39" w:rsidRPr="008940E7" w:rsidRDefault="00653D39" w:rsidP="00F80D70">
      <w:pPr>
        <w:numPr>
          <w:ilvl w:val="0"/>
          <w:numId w:val="296"/>
        </w:numPr>
        <w:ind w:left="1080"/>
        <w:rPr>
          <w:rFonts w:ascii="Arial" w:hAnsi="Arial" w:cs="Arial"/>
        </w:rPr>
      </w:pPr>
      <w:r w:rsidRPr="008940E7">
        <w:rPr>
          <w:rFonts w:ascii="Arial" w:hAnsi="Arial" w:cs="Arial"/>
        </w:rPr>
        <w:t>Identify available reserves;</w:t>
      </w:r>
    </w:p>
    <w:bookmarkEnd w:id="474"/>
    <w:p w14:paraId="2DEEC537" w14:textId="77777777" w:rsidR="00653D39" w:rsidRPr="008940E7" w:rsidRDefault="00653D39" w:rsidP="00F80D70">
      <w:pPr>
        <w:numPr>
          <w:ilvl w:val="0"/>
          <w:numId w:val="296"/>
        </w:numPr>
        <w:ind w:left="1080"/>
        <w:rPr>
          <w:rFonts w:ascii="Arial" w:hAnsi="Arial" w:cs="Arial"/>
        </w:rPr>
      </w:pPr>
      <w:r w:rsidRPr="008940E7">
        <w:rPr>
          <w:rFonts w:ascii="Arial" w:hAnsi="Arial" w:cs="Arial"/>
        </w:rPr>
        <w:t xml:space="preserve">Take account of the principles of </w:t>
      </w:r>
      <w:bookmarkStart w:id="477" w:name="_Hlk39152472"/>
      <w:r w:rsidRPr="008940E7">
        <w:rPr>
          <w:rFonts w:ascii="Arial" w:hAnsi="Arial" w:cs="Arial"/>
        </w:rPr>
        <w:t>Well-being of Future Generations (Wales) Act 2015 including the seven Well-being Goals and the five ways of working</w:t>
      </w:r>
      <w:bookmarkEnd w:id="477"/>
      <w:r w:rsidRPr="008940E7">
        <w:rPr>
          <w:rFonts w:ascii="Arial" w:hAnsi="Arial" w:cs="Arial"/>
        </w:rPr>
        <w:t>; and</w:t>
      </w:r>
    </w:p>
    <w:p w14:paraId="3C109E2E" w14:textId="77777777" w:rsidR="00653D39" w:rsidRPr="008940E7" w:rsidRDefault="00653D39" w:rsidP="00F80D70">
      <w:pPr>
        <w:numPr>
          <w:ilvl w:val="0"/>
          <w:numId w:val="296"/>
        </w:numPr>
        <w:ind w:left="1080"/>
        <w:rPr>
          <w:rFonts w:ascii="Arial" w:hAnsi="Arial" w:cs="Arial"/>
        </w:rPr>
      </w:pPr>
      <w:r w:rsidRPr="008940E7">
        <w:rPr>
          <w:rFonts w:ascii="Arial" w:hAnsi="Arial" w:cs="Arial"/>
        </w:rPr>
        <w:t xml:space="preserve">Identify potential risks </w:t>
      </w:r>
      <w:bookmarkStart w:id="478" w:name="_Hlk39152488"/>
      <w:r w:rsidRPr="008940E7">
        <w:rPr>
          <w:rFonts w:ascii="Arial" w:hAnsi="Arial" w:cs="Arial"/>
        </w:rPr>
        <w:t>and opportunities</w:t>
      </w:r>
      <w:bookmarkEnd w:id="478"/>
      <w:r w:rsidRPr="008940E7">
        <w:rPr>
          <w:rFonts w:ascii="Arial" w:hAnsi="Arial" w:cs="Arial"/>
        </w:rPr>
        <w:t>.</w:t>
      </w:r>
    </w:p>
    <w:p w14:paraId="64912453" w14:textId="77777777" w:rsidR="00653D39" w:rsidRPr="008A4D08" w:rsidRDefault="00653D39" w:rsidP="008A4D08">
      <w:pPr>
        <w:tabs>
          <w:tab w:val="left" w:pos="864"/>
        </w:tabs>
        <w:ind w:left="864" w:hanging="864"/>
        <w:rPr>
          <w:rFonts w:ascii="Arial" w:hAnsi="Arial" w:cs="Arial"/>
          <w:color w:val="000000"/>
        </w:rPr>
      </w:pPr>
    </w:p>
    <w:p w14:paraId="2F2B6749" w14:textId="77777777" w:rsidR="00653D39" w:rsidRPr="008A4D08" w:rsidRDefault="00653D39" w:rsidP="00955E87">
      <w:pPr>
        <w:pStyle w:val="Heading1"/>
        <w:numPr>
          <w:ilvl w:val="0"/>
          <w:numId w:val="106"/>
        </w:numPr>
        <w:tabs>
          <w:tab w:val="clear" w:pos="360"/>
          <w:tab w:val="num" w:pos="-54"/>
          <w:tab w:val="num" w:pos="709"/>
        </w:tabs>
        <w:jc w:val="left"/>
        <w:rPr>
          <w:rFonts w:ascii="Arial" w:hAnsi="Arial" w:cs="Arial"/>
          <w:color w:val="000000"/>
        </w:rPr>
      </w:pPr>
      <w:bookmarkStart w:id="479" w:name="_Toc192394517"/>
      <w:bookmarkStart w:id="480" w:name="_Toc192928953"/>
      <w:bookmarkStart w:id="481" w:name="_Toc193786667"/>
      <w:bookmarkStart w:id="482" w:name="_Toc107900278"/>
      <w:bookmarkStart w:id="483" w:name="_Toc107900467"/>
      <w:bookmarkStart w:id="484" w:name="_Toc107900889"/>
      <w:bookmarkStart w:id="485" w:name="_Toc107900976"/>
      <w:bookmarkStart w:id="486" w:name="_Toc240450344"/>
      <w:bookmarkStart w:id="487" w:name="_Toc240797535"/>
      <w:bookmarkStart w:id="488" w:name="_Toc240801924"/>
      <w:bookmarkStart w:id="489" w:name="_Toc237673406"/>
      <w:bookmarkStart w:id="490" w:name="_Toc240884284"/>
      <w:bookmarkStart w:id="491" w:name="_Toc241909249"/>
      <w:bookmarkStart w:id="492" w:name="_Toc242500605"/>
      <w:bookmarkStart w:id="493" w:name="_Toc242585901"/>
      <w:bookmarkStart w:id="494" w:name="_Toc383684289"/>
      <w:bookmarkStart w:id="495" w:name="_Toc55287127"/>
      <w:r w:rsidRPr="008A4D08">
        <w:rPr>
          <w:rFonts w:ascii="Arial" w:hAnsi="Arial" w:cs="Arial"/>
          <w:color w:val="000000"/>
        </w:rPr>
        <w:t>Budgetary Delegation</w:t>
      </w:r>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p>
    <w:p w14:paraId="2F261AE9" w14:textId="77777777" w:rsidR="00653D39" w:rsidRPr="008A4D08" w:rsidRDefault="00653D39" w:rsidP="008A4D08">
      <w:pPr>
        <w:tabs>
          <w:tab w:val="left" w:pos="864"/>
        </w:tabs>
        <w:ind w:left="864" w:hanging="864"/>
        <w:rPr>
          <w:rFonts w:ascii="Arial" w:hAnsi="Arial" w:cs="Arial"/>
          <w:color w:val="000000"/>
        </w:rPr>
      </w:pPr>
    </w:p>
    <w:p w14:paraId="63E329BE" w14:textId="77777777" w:rsidR="00653D39" w:rsidRPr="008A4D08" w:rsidRDefault="00653D39" w:rsidP="00F80D70">
      <w:pPr>
        <w:numPr>
          <w:ilvl w:val="2"/>
          <w:numId w:val="269"/>
        </w:numPr>
        <w:tabs>
          <w:tab w:val="left" w:pos="864"/>
        </w:tabs>
        <w:rPr>
          <w:rFonts w:ascii="Arial" w:hAnsi="Arial" w:cs="Arial"/>
          <w:color w:val="000000"/>
        </w:rPr>
      </w:pPr>
      <w:r w:rsidRPr="008A4D08">
        <w:rPr>
          <w:rFonts w:ascii="Arial" w:hAnsi="Arial" w:cs="Arial"/>
          <w:color w:val="000000"/>
        </w:rPr>
        <w:t>The Chief Executive may delegate, via the Director of Finance, the management of a budget to permit the performance of a defined range of activities, including pooled budget arrangements under Regulations made in accordance with section 33 of the National Health Service (Wales) Act 2006 (c. 42).  This delegation must be in writing</w:t>
      </w:r>
      <w:bookmarkStart w:id="496" w:name="_Hlk51080169"/>
      <w:r w:rsidRPr="008A4D08">
        <w:rPr>
          <w:rFonts w:ascii="Arial" w:hAnsi="Arial" w:cs="Arial"/>
          <w:color w:val="000000"/>
        </w:rPr>
        <w:t>,</w:t>
      </w:r>
      <w:r w:rsidRPr="008A4D08">
        <w:rPr>
          <w:rFonts w:ascii="Arial" w:hAnsi="Arial" w:cs="Arial"/>
        </w:rPr>
        <w:t xml:space="preserve"> </w:t>
      </w:r>
      <w:r w:rsidRPr="008A4D08">
        <w:rPr>
          <w:rFonts w:ascii="Arial" w:hAnsi="Arial" w:cs="Arial"/>
          <w:color w:val="000000"/>
        </w:rPr>
        <w:t xml:space="preserve">in the form of a letter of accountability, </w:t>
      </w:r>
      <w:bookmarkEnd w:id="496"/>
      <w:r w:rsidRPr="008A4D08">
        <w:rPr>
          <w:rFonts w:ascii="Arial" w:hAnsi="Arial" w:cs="Arial"/>
          <w:color w:val="000000"/>
        </w:rPr>
        <w:t>and be accompanied by a clear definition of:</w:t>
      </w:r>
    </w:p>
    <w:p w14:paraId="1CC55AB5" w14:textId="77777777" w:rsidR="00653D39" w:rsidRPr="008A4D08" w:rsidRDefault="00653D39" w:rsidP="008A4D08">
      <w:pPr>
        <w:tabs>
          <w:tab w:val="left" w:pos="864"/>
        </w:tabs>
        <w:ind w:left="864" w:hanging="864"/>
        <w:rPr>
          <w:rFonts w:ascii="Arial" w:hAnsi="Arial" w:cs="Arial"/>
          <w:color w:val="000000"/>
        </w:rPr>
      </w:pPr>
    </w:p>
    <w:p w14:paraId="5A358ED2" w14:textId="77777777" w:rsidR="00653D39" w:rsidRPr="008A4D08" w:rsidRDefault="00653D39" w:rsidP="00955E87">
      <w:pPr>
        <w:numPr>
          <w:ilvl w:val="0"/>
          <w:numId w:val="58"/>
        </w:numPr>
        <w:tabs>
          <w:tab w:val="clear" w:pos="1134"/>
          <w:tab w:val="num" w:pos="-108"/>
          <w:tab w:val="left" w:pos="1276"/>
        </w:tabs>
        <w:ind w:left="1701" w:hanging="992"/>
        <w:rPr>
          <w:rFonts w:ascii="Arial" w:hAnsi="Arial" w:cs="Arial"/>
          <w:color w:val="000000"/>
        </w:rPr>
      </w:pPr>
      <w:r w:rsidRPr="008A4D08">
        <w:rPr>
          <w:rFonts w:ascii="Arial" w:hAnsi="Arial" w:cs="Arial"/>
          <w:color w:val="000000"/>
        </w:rPr>
        <w:t>The amount of the budget;</w:t>
      </w:r>
    </w:p>
    <w:p w14:paraId="53B4E98D" w14:textId="77777777" w:rsidR="00653D39" w:rsidRPr="008A4D08" w:rsidRDefault="00653D39" w:rsidP="00955E87">
      <w:pPr>
        <w:numPr>
          <w:ilvl w:val="0"/>
          <w:numId w:val="58"/>
        </w:numPr>
        <w:tabs>
          <w:tab w:val="clear" w:pos="1134"/>
          <w:tab w:val="num" w:pos="-108"/>
          <w:tab w:val="left" w:pos="1276"/>
        </w:tabs>
        <w:ind w:left="1701" w:hanging="992"/>
        <w:rPr>
          <w:rFonts w:ascii="Arial" w:hAnsi="Arial" w:cs="Arial"/>
          <w:color w:val="000000"/>
        </w:rPr>
      </w:pPr>
      <w:r w:rsidRPr="008A4D08">
        <w:rPr>
          <w:rFonts w:ascii="Arial" w:hAnsi="Arial" w:cs="Arial"/>
          <w:color w:val="000000"/>
        </w:rPr>
        <w:t>The purpose(s) of each budget heading;</w:t>
      </w:r>
    </w:p>
    <w:p w14:paraId="5E70A934" w14:textId="77777777" w:rsidR="00653D39" w:rsidRPr="008A4D08" w:rsidRDefault="00653D39" w:rsidP="00955E87">
      <w:pPr>
        <w:numPr>
          <w:ilvl w:val="0"/>
          <w:numId w:val="58"/>
        </w:numPr>
        <w:tabs>
          <w:tab w:val="clear" w:pos="1134"/>
          <w:tab w:val="num" w:pos="-108"/>
          <w:tab w:val="left" w:pos="1276"/>
        </w:tabs>
        <w:ind w:left="1701" w:hanging="992"/>
        <w:rPr>
          <w:rFonts w:ascii="Arial" w:hAnsi="Arial" w:cs="Arial"/>
          <w:color w:val="000000"/>
        </w:rPr>
      </w:pPr>
      <w:r w:rsidRPr="008A4D08">
        <w:rPr>
          <w:rFonts w:ascii="Arial" w:hAnsi="Arial" w:cs="Arial"/>
          <w:color w:val="000000"/>
        </w:rPr>
        <w:t>Individual or committee responsibilities;</w:t>
      </w:r>
    </w:p>
    <w:p w14:paraId="231807B5" w14:textId="77777777" w:rsidR="00653D39" w:rsidRPr="008A4D08" w:rsidRDefault="00653D39" w:rsidP="00955E87">
      <w:pPr>
        <w:numPr>
          <w:ilvl w:val="0"/>
          <w:numId w:val="58"/>
        </w:numPr>
        <w:tabs>
          <w:tab w:val="clear" w:pos="1134"/>
          <w:tab w:val="num" w:pos="-108"/>
          <w:tab w:val="left" w:pos="1276"/>
        </w:tabs>
        <w:ind w:left="1701" w:hanging="992"/>
        <w:rPr>
          <w:rFonts w:ascii="Arial" w:hAnsi="Arial" w:cs="Arial"/>
          <w:color w:val="000000"/>
        </w:rPr>
      </w:pPr>
      <w:r w:rsidRPr="008A4D08">
        <w:rPr>
          <w:rFonts w:ascii="Arial" w:hAnsi="Arial" w:cs="Arial"/>
          <w:color w:val="000000"/>
        </w:rPr>
        <w:t>Arrangements during periods of absence;</w:t>
      </w:r>
    </w:p>
    <w:p w14:paraId="6BEC8018" w14:textId="77777777" w:rsidR="00653D39" w:rsidRPr="008A4D08" w:rsidRDefault="00653D39" w:rsidP="00955E87">
      <w:pPr>
        <w:numPr>
          <w:ilvl w:val="0"/>
          <w:numId w:val="58"/>
        </w:numPr>
        <w:tabs>
          <w:tab w:val="clear" w:pos="1134"/>
          <w:tab w:val="num" w:pos="-108"/>
          <w:tab w:val="left" w:pos="1276"/>
        </w:tabs>
        <w:ind w:left="1701" w:hanging="992"/>
        <w:rPr>
          <w:rFonts w:ascii="Arial" w:hAnsi="Arial" w:cs="Arial"/>
          <w:color w:val="000000"/>
        </w:rPr>
      </w:pPr>
      <w:r w:rsidRPr="008A4D08">
        <w:rPr>
          <w:rFonts w:ascii="Arial" w:hAnsi="Arial" w:cs="Arial"/>
          <w:color w:val="000000"/>
        </w:rPr>
        <w:t>Authority to exercise virement;</w:t>
      </w:r>
    </w:p>
    <w:p w14:paraId="6AFB14A6" w14:textId="77777777" w:rsidR="00653D39" w:rsidRPr="008A4D08" w:rsidRDefault="00653D39" w:rsidP="00955E87">
      <w:pPr>
        <w:numPr>
          <w:ilvl w:val="0"/>
          <w:numId w:val="58"/>
        </w:numPr>
        <w:tabs>
          <w:tab w:val="clear" w:pos="1134"/>
          <w:tab w:val="num" w:pos="-108"/>
          <w:tab w:val="left" w:pos="1276"/>
        </w:tabs>
        <w:ind w:left="1701" w:hanging="992"/>
        <w:rPr>
          <w:rFonts w:ascii="Arial" w:hAnsi="Arial" w:cs="Arial"/>
          <w:color w:val="000000"/>
        </w:rPr>
      </w:pPr>
      <w:r w:rsidRPr="008A4D08">
        <w:rPr>
          <w:rFonts w:ascii="Arial" w:hAnsi="Arial" w:cs="Arial"/>
          <w:color w:val="000000"/>
        </w:rPr>
        <w:t>Achievement of planned levels of service; and</w:t>
      </w:r>
    </w:p>
    <w:p w14:paraId="3D540EEE" w14:textId="77777777" w:rsidR="00653D39" w:rsidRPr="008A4D08" w:rsidRDefault="00653D39" w:rsidP="00955E87">
      <w:pPr>
        <w:numPr>
          <w:ilvl w:val="0"/>
          <w:numId w:val="58"/>
        </w:numPr>
        <w:tabs>
          <w:tab w:val="clear" w:pos="1134"/>
          <w:tab w:val="num" w:pos="-108"/>
          <w:tab w:val="left" w:pos="1276"/>
        </w:tabs>
        <w:ind w:left="1701" w:hanging="992"/>
        <w:rPr>
          <w:rFonts w:ascii="Arial" w:hAnsi="Arial" w:cs="Arial"/>
          <w:color w:val="000000"/>
        </w:rPr>
      </w:pPr>
      <w:r w:rsidRPr="008A4D08">
        <w:rPr>
          <w:rFonts w:ascii="Arial" w:hAnsi="Arial" w:cs="Arial"/>
          <w:color w:val="000000"/>
        </w:rPr>
        <w:t>The provision of regular reports.</w:t>
      </w:r>
    </w:p>
    <w:p w14:paraId="5CCD8638" w14:textId="77777777" w:rsidR="00653D39" w:rsidRPr="008A4D08" w:rsidRDefault="00653D39" w:rsidP="008A4D08">
      <w:pPr>
        <w:tabs>
          <w:tab w:val="left" w:pos="1276"/>
        </w:tabs>
        <w:ind w:left="709"/>
        <w:rPr>
          <w:rFonts w:ascii="Arial" w:hAnsi="Arial" w:cs="Arial"/>
          <w:color w:val="000000"/>
        </w:rPr>
      </w:pPr>
    </w:p>
    <w:p w14:paraId="53A2F04E" w14:textId="77777777" w:rsidR="00653D39" w:rsidRPr="008A4D08" w:rsidRDefault="00653D39" w:rsidP="008A4D08">
      <w:pPr>
        <w:tabs>
          <w:tab w:val="left" w:pos="1276"/>
        </w:tabs>
        <w:ind w:left="709"/>
        <w:rPr>
          <w:rFonts w:ascii="Arial" w:hAnsi="Arial" w:cs="Arial"/>
          <w:color w:val="000000"/>
        </w:rPr>
      </w:pPr>
      <w:bookmarkStart w:id="497" w:name="_Hlk51080198"/>
      <w:r w:rsidRPr="008A4D08">
        <w:rPr>
          <w:rFonts w:ascii="Arial" w:hAnsi="Arial" w:cs="Arial"/>
          <w:color w:val="000000"/>
        </w:rPr>
        <w:t>The budget holder must sign the accountability letter formally delegating the budget.</w:t>
      </w:r>
    </w:p>
    <w:bookmarkEnd w:id="497"/>
    <w:p w14:paraId="2CE9B1A2" w14:textId="77777777" w:rsidR="00653D39" w:rsidRPr="008A4D08" w:rsidRDefault="00653D39" w:rsidP="008A4D08">
      <w:pPr>
        <w:tabs>
          <w:tab w:val="left" w:pos="0"/>
        </w:tabs>
        <w:rPr>
          <w:rFonts w:ascii="Arial" w:hAnsi="Arial" w:cs="Arial"/>
          <w:color w:val="000000"/>
        </w:rPr>
      </w:pPr>
    </w:p>
    <w:p w14:paraId="1C5070C4" w14:textId="77777777" w:rsidR="00653D39" w:rsidRPr="008A4D08" w:rsidRDefault="00653D39" w:rsidP="00F80D70">
      <w:pPr>
        <w:numPr>
          <w:ilvl w:val="2"/>
          <w:numId w:val="269"/>
        </w:numPr>
        <w:tabs>
          <w:tab w:val="left" w:pos="864"/>
        </w:tabs>
        <w:rPr>
          <w:rFonts w:ascii="Arial" w:hAnsi="Arial" w:cs="Arial"/>
          <w:color w:val="000000"/>
        </w:rPr>
      </w:pPr>
      <w:r w:rsidRPr="008A4D08">
        <w:rPr>
          <w:rFonts w:ascii="Arial" w:hAnsi="Arial" w:cs="Arial"/>
          <w:color w:val="000000"/>
        </w:rPr>
        <w:lastRenderedPageBreak/>
        <w:t>The Chief Executive, Director of Finance and delegated budget holders must not exceed the budgetary total or virement limits set by the Board.</w:t>
      </w:r>
    </w:p>
    <w:p w14:paraId="5502CBAB" w14:textId="77777777" w:rsidR="00653D39" w:rsidRPr="008A4D08" w:rsidRDefault="00653D39" w:rsidP="008A4D08">
      <w:pPr>
        <w:tabs>
          <w:tab w:val="left" w:pos="864"/>
        </w:tabs>
        <w:ind w:left="900" w:hanging="900"/>
        <w:rPr>
          <w:rFonts w:ascii="Arial" w:hAnsi="Arial" w:cs="Arial"/>
          <w:color w:val="000000"/>
        </w:rPr>
      </w:pPr>
    </w:p>
    <w:p w14:paraId="674C4F5D" w14:textId="77777777" w:rsidR="00653D39" w:rsidRPr="008A4D08" w:rsidRDefault="00653D39" w:rsidP="00F80D70">
      <w:pPr>
        <w:numPr>
          <w:ilvl w:val="2"/>
          <w:numId w:val="269"/>
        </w:numPr>
        <w:tabs>
          <w:tab w:val="left" w:pos="864"/>
        </w:tabs>
        <w:rPr>
          <w:rFonts w:ascii="Arial" w:hAnsi="Arial" w:cs="Arial"/>
          <w:color w:val="000000"/>
        </w:rPr>
      </w:pPr>
      <w:bookmarkStart w:id="498" w:name="_Hlk39152571"/>
      <w:r w:rsidRPr="008A4D08">
        <w:rPr>
          <w:rFonts w:ascii="Arial" w:hAnsi="Arial" w:cs="Arial"/>
          <w:color w:val="000000"/>
        </w:rPr>
        <w:t xml:space="preserve">Budgets must only be used for the purposes designated, and </w:t>
      </w:r>
      <w:bookmarkEnd w:id="498"/>
      <w:r w:rsidRPr="008A4D08">
        <w:rPr>
          <w:rFonts w:ascii="Arial" w:hAnsi="Arial" w:cs="Arial"/>
          <w:color w:val="000000"/>
        </w:rPr>
        <w:t>any budgeted funds not required for their designated purpose(s) revert to the immediate control of the Chief Executive, subject to any authorised use of virement.</w:t>
      </w:r>
    </w:p>
    <w:p w14:paraId="758D805E" w14:textId="77777777" w:rsidR="00653D39" w:rsidRPr="008A4D08" w:rsidRDefault="00653D39" w:rsidP="008A4D08">
      <w:pPr>
        <w:tabs>
          <w:tab w:val="left" w:pos="864"/>
        </w:tabs>
        <w:ind w:left="900" w:hanging="900"/>
        <w:rPr>
          <w:rFonts w:ascii="Arial" w:hAnsi="Arial" w:cs="Arial"/>
          <w:color w:val="000000"/>
        </w:rPr>
      </w:pPr>
    </w:p>
    <w:p w14:paraId="50829154" w14:textId="77777777" w:rsidR="00653D39" w:rsidRPr="008A4D08" w:rsidRDefault="00653D39" w:rsidP="00F80D70">
      <w:pPr>
        <w:numPr>
          <w:ilvl w:val="2"/>
          <w:numId w:val="269"/>
        </w:numPr>
        <w:tabs>
          <w:tab w:val="left" w:pos="864"/>
        </w:tabs>
        <w:rPr>
          <w:rFonts w:ascii="Arial" w:hAnsi="Arial" w:cs="Arial"/>
          <w:color w:val="000000"/>
        </w:rPr>
      </w:pPr>
      <w:r w:rsidRPr="008A4D08">
        <w:rPr>
          <w:rFonts w:ascii="Arial" w:hAnsi="Arial" w:cs="Arial"/>
          <w:color w:val="000000"/>
        </w:rPr>
        <w:t>Non-recurring budgets should not be used to finance recurring expenditure without the authority in writing of the Chief Executive, as advised by the Director of Finance.</w:t>
      </w:r>
    </w:p>
    <w:p w14:paraId="3C0E3508" w14:textId="77777777" w:rsidR="00653D39" w:rsidRPr="008A4D08" w:rsidRDefault="00653D39" w:rsidP="008A4D08">
      <w:pPr>
        <w:pStyle w:val="ListParagraph"/>
        <w:rPr>
          <w:rFonts w:ascii="Arial" w:hAnsi="Arial" w:cs="Arial"/>
          <w:color w:val="000000"/>
          <w:sz w:val="24"/>
          <w:szCs w:val="24"/>
        </w:rPr>
      </w:pPr>
    </w:p>
    <w:p w14:paraId="081554DE" w14:textId="77777777" w:rsidR="00653D39" w:rsidRPr="008A4D08" w:rsidRDefault="00653D39" w:rsidP="00F80D70">
      <w:pPr>
        <w:numPr>
          <w:ilvl w:val="2"/>
          <w:numId w:val="269"/>
        </w:numPr>
        <w:tabs>
          <w:tab w:val="left" w:pos="864"/>
        </w:tabs>
        <w:rPr>
          <w:rFonts w:ascii="Arial" w:hAnsi="Arial" w:cs="Arial"/>
          <w:color w:val="000000"/>
        </w:rPr>
      </w:pPr>
      <w:bookmarkStart w:id="499" w:name="_Hlk39152592"/>
      <w:r w:rsidRPr="008A4D08">
        <w:rPr>
          <w:rFonts w:ascii="Arial" w:hAnsi="Arial" w:cs="Arial"/>
          <w:caps/>
          <w:color w:val="000000"/>
        </w:rPr>
        <w:t>A</w:t>
      </w:r>
      <w:r w:rsidRPr="008A4D08">
        <w:rPr>
          <w:rFonts w:ascii="Arial" w:hAnsi="Arial" w:cs="Arial"/>
          <w:color w:val="000000"/>
        </w:rPr>
        <w:t>ll budget holders must provide information as required by the Director of Finance to enable budgets to be compiled and managed appropriately.</w:t>
      </w:r>
    </w:p>
    <w:p w14:paraId="35657DC6" w14:textId="77777777" w:rsidR="00653D39" w:rsidRPr="008A4D08" w:rsidRDefault="00653D39" w:rsidP="008A4D08">
      <w:pPr>
        <w:ind w:left="709" w:hanging="709"/>
        <w:rPr>
          <w:rFonts w:ascii="Arial" w:hAnsi="Arial" w:cs="Arial"/>
          <w:color w:val="000000"/>
        </w:rPr>
      </w:pPr>
    </w:p>
    <w:p w14:paraId="1196E674" w14:textId="77777777" w:rsidR="00653D39" w:rsidRPr="008A4D08" w:rsidRDefault="00653D39" w:rsidP="00955E87">
      <w:pPr>
        <w:pStyle w:val="ListParagraph"/>
        <w:widowControl w:val="0"/>
        <w:numPr>
          <w:ilvl w:val="2"/>
          <w:numId w:val="109"/>
        </w:numPr>
        <w:tabs>
          <w:tab w:val="clear" w:pos="720"/>
          <w:tab w:val="num" w:pos="306"/>
          <w:tab w:val="left" w:pos="864"/>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All budget holders will sign up to their allocated budgets at the commencement of the financial year.</w:t>
      </w:r>
    </w:p>
    <w:p w14:paraId="6513BB97" w14:textId="77777777" w:rsidR="00653D39" w:rsidRPr="008A4D08" w:rsidRDefault="00653D39" w:rsidP="008A4D08">
      <w:pPr>
        <w:tabs>
          <w:tab w:val="left" w:pos="864"/>
        </w:tabs>
        <w:ind w:left="864" w:hanging="864"/>
        <w:rPr>
          <w:rFonts w:ascii="Arial" w:hAnsi="Arial" w:cs="Arial"/>
          <w:color w:val="000000"/>
        </w:rPr>
      </w:pPr>
    </w:p>
    <w:p w14:paraId="41108CB0" w14:textId="77777777" w:rsidR="00653D39" w:rsidRPr="008A4D08" w:rsidRDefault="00653D39" w:rsidP="00955E87">
      <w:pPr>
        <w:pStyle w:val="ListParagraph"/>
        <w:widowControl w:val="0"/>
        <w:numPr>
          <w:ilvl w:val="2"/>
          <w:numId w:val="110"/>
        </w:numPr>
        <w:tabs>
          <w:tab w:val="clear" w:pos="720"/>
          <w:tab w:val="num" w:pos="306"/>
          <w:tab w:val="left" w:pos="864"/>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The Director of Finance has a responsibility to ensure that appropriate and timely financial information is provided to budget holders and that adequate training is delivered on an on-going basis to assist budget holders managing their budgets successfully.</w:t>
      </w:r>
    </w:p>
    <w:p w14:paraId="32F206F1" w14:textId="77777777" w:rsidR="00653D39" w:rsidRPr="008A4D08" w:rsidRDefault="00653D39" w:rsidP="008A4D08">
      <w:pPr>
        <w:pStyle w:val="Heading1"/>
        <w:ind w:firstLine="0"/>
        <w:jc w:val="left"/>
        <w:rPr>
          <w:rFonts w:ascii="Arial" w:hAnsi="Arial" w:cs="Arial"/>
          <w:b w:val="0"/>
          <w:color w:val="000000"/>
        </w:rPr>
      </w:pPr>
      <w:bookmarkStart w:id="500" w:name="_Toc192394518"/>
      <w:bookmarkStart w:id="501" w:name="_Toc192928954"/>
      <w:bookmarkStart w:id="502" w:name="_Toc193786668"/>
      <w:bookmarkStart w:id="503" w:name="_Toc107900279"/>
      <w:bookmarkStart w:id="504" w:name="_Toc107900468"/>
      <w:bookmarkStart w:id="505" w:name="_Toc107900890"/>
      <w:bookmarkStart w:id="506" w:name="_Toc107900977"/>
      <w:bookmarkEnd w:id="499"/>
    </w:p>
    <w:p w14:paraId="0A011E93" w14:textId="77777777" w:rsidR="00653D39" w:rsidRPr="008A4D08" w:rsidRDefault="00653D39" w:rsidP="00955E87">
      <w:pPr>
        <w:pStyle w:val="Heading1"/>
        <w:numPr>
          <w:ilvl w:val="0"/>
          <w:numId w:val="107"/>
        </w:numPr>
        <w:tabs>
          <w:tab w:val="clear" w:pos="360"/>
          <w:tab w:val="num" w:pos="-54"/>
          <w:tab w:val="num" w:pos="709"/>
        </w:tabs>
        <w:jc w:val="left"/>
        <w:rPr>
          <w:rFonts w:ascii="Arial" w:hAnsi="Arial" w:cs="Arial"/>
          <w:color w:val="000000"/>
        </w:rPr>
      </w:pPr>
      <w:bookmarkStart w:id="507" w:name="_Hlk39152623"/>
      <w:bookmarkStart w:id="508" w:name="_Hlk36634740"/>
      <w:bookmarkStart w:id="509" w:name="_Toc240450345"/>
      <w:bookmarkStart w:id="510" w:name="_Toc240797536"/>
      <w:bookmarkStart w:id="511" w:name="_Toc240801925"/>
      <w:bookmarkStart w:id="512" w:name="_Toc237673407"/>
      <w:bookmarkStart w:id="513" w:name="_Toc240884285"/>
      <w:bookmarkStart w:id="514" w:name="_Toc241909250"/>
      <w:bookmarkStart w:id="515" w:name="_Toc242500606"/>
      <w:bookmarkStart w:id="516" w:name="_Toc242585902"/>
      <w:bookmarkStart w:id="517" w:name="_Toc383684290"/>
      <w:bookmarkStart w:id="518" w:name="_Toc55287128"/>
      <w:r w:rsidRPr="008A4D08">
        <w:rPr>
          <w:rFonts w:ascii="Arial" w:hAnsi="Arial" w:cs="Arial"/>
          <w:color w:val="000000"/>
        </w:rPr>
        <w:t xml:space="preserve">Financial Management, Reporting and </w:t>
      </w:r>
      <w:bookmarkEnd w:id="507"/>
      <w:r w:rsidRPr="008A4D08">
        <w:rPr>
          <w:rFonts w:ascii="Arial" w:hAnsi="Arial" w:cs="Arial"/>
          <w:color w:val="000000"/>
        </w:rPr>
        <w:t xml:space="preserve">Budgetary Control </w:t>
      </w:r>
      <w:bookmarkEnd w:id="500"/>
      <w:bookmarkEnd w:id="501"/>
      <w:bookmarkEnd w:id="502"/>
      <w:bookmarkEnd w:id="503"/>
      <w:bookmarkEnd w:id="504"/>
      <w:bookmarkEnd w:id="505"/>
      <w:bookmarkEnd w:id="506"/>
      <w:bookmarkEnd w:id="508"/>
      <w:bookmarkEnd w:id="509"/>
      <w:bookmarkEnd w:id="510"/>
      <w:bookmarkEnd w:id="511"/>
      <w:bookmarkEnd w:id="512"/>
      <w:bookmarkEnd w:id="513"/>
      <w:bookmarkEnd w:id="514"/>
      <w:bookmarkEnd w:id="515"/>
      <w:bookmarkEnd w:id="516"/>
      <w:bookmarkEnd w:id="517"/>
      <w:bookmarkEnd w:id="518"/>
    </w:p>
    <w:p w14:paraId="67FEAAC4" w14:textId="77777777" w:rsidR="00653D39" w:rsidRPr="008A4D08" w:rsidRDefault="00653D39" w:rsidP="008A4D08">
      <w:pPr>
        <w:tabs>
          <w:tab w:val="left" w:pos="864"/>
        </w:tabs>
        <w:rPr>
          <w:rFonts w:ascii="Arial" w:hAnsi="Arial" w:cs="Arial"/>
          <w:color w:val="000000"/>
        </w:rPr>
      </w:pPr>
    </w:p>
    <w:p w14:paraId="2FEA1857" w14:textId="77777777" w:rsidR="00653D39" w:rsidRPr="008A4D08" w:rsidRDefault="00653D39" w:rsidP="00955E87">
      <w:pPr>
        <w:numPr>
          <w:ilvl w:val="2"/>
          <w:numId w:val="108"/>
        </w:numPr>
        <w:tabs>
          <w:tab w:val="clear" w:pos="720"/>
          <w:tab w:val="num" w:pos="306"/>
          <w:tab w:val="left" w:pos="864"/>
        </w:tabs>
        <w:rPr>
          <w:rFonts w:ascii="Arial" w:hAnsi="Arial" w:cs="Arial"/>
          <w:color w:val="000000"/>
        </w:rPr>
      </w:pPr>
      <w:bookmarkStart w:id="519" w:name="_Hlk39152647"/>
      <w:r w:rsidRPr="008A4D08">
        <w:rPr>
          <w:rFonts w:ascii="Arial" w:hAnsi="Arial" w:cs="Arial"/>
          <w:color w:val="000000"/>
        </w:rPr>
        <w:t>The Director of Finance shall monitor financial performance against budget and plans and report the current and forecast position, and financial risks, on a monthly basis and at every Board meeting. Any significant variances should be reported to LHB Board as soon as they come to light and the Board shall be advised on any recommendations and action to be taken in respect of such variances.</w:t>
      </w:r>
    </w:p>
    <w:p w14:paraId="42B4941A" w14:textId="77777777" w:rsidR="00653D39" w:rsidRPr="008A4D08" w:rsidRDefault="00653D39" w:rsidP="008A4D08">
      <w:pPr>
        <w:tabs>
          <w:tab w:val="left" w:pos="864"/>
        </w:tabs>
        <w:rPr>
          <w:rFonts w:ascii="Arial" w:hAnsi="Arial" w:cs="Arial"/>
          <w:color w:val="000000"/>
        </w:rPr>
      </w:pPr>
    </w:p>
    <w:bookmarkEnd w:id="519"/>
    <w:p w14:paraId="24A282C3" w14:textId="77777777" w:rsidR="00653D39" w:rsidRPr="008A4D08" w:rsidRDefault="00653D39" w:rsidP="00F80D70">
      <w:pPr>
        <w:numPr>
          <w:ilvl w:val="2"/>
          <w:numId w:val="270"/>
        </w:numPr>
        <w:tabs>
          <w:tab w:val="left" w:pos="864"/>
        </w:tabs>
        <w:rPr>
          <w:rFonts w:ascii="Arial" w:hAnsi="Arial" w:cs="Arial"/>
          <w:color w:val="000000"/>
        </w:rPr>
      </w:pPr>
      <w:r w:rsidRPr="008A4D08">
        <w:rPr>
          <w:rFonts w:ascii="Arial" w:hAnsi="Arial" w:cs="Arial"/>
          <w:color w:val="000000"/>
        </w:rPr>
        <w:t xml:space="preserve">The Director of Finance will devise and maintain systems of </w:t>
      </w:r>
      <w:bookmarkStart w:id="520" w:name="_Hlk39152691"/>
      <w:r w:rsidRPr="008A4D08">
        <w:rPr>
          <w:rFonts w:ascii="Arial" w:hAnsi="Arial" w:cs="Arial"/>
          <w:color w:val="000000"/>
        </w:rPr>
        <w:t>financial management, performance reporting and</w:t>
      </w:r>
      <w:bookmarkEnd w:id="520"/>
      <w:r w:rsidRPr="008A4D08">
        <w:rPr>
          <w:rFonts w:ascii="Arial" w:hAnsi="Arial" w:cs="Arial"/>
          <w:color w:val="000000"/>
        </w:rPr>
        <w:t xml:space="preserve"> budgetary control.  These will include:</w:t>
      </w:r>
    </w:p>
    <w:p w14:paraId="097F3A1A" w14:textId="77777777" w:rsidR="00653D39" w:rsidRPr="008A4D08" w:rsidRDefault="00653D39" w:rsidP="008A4D08">
      <w:pPr>
        <w:tabs>
          <w:tab w:val="left" w:pos="864"/>
          <w:tab w:val="left" w:pos="1440"/>
        </w:tabs>
        <w:ind w:left="900" w:hanging="900"/>
        <w:rPr>
          <w:rFonts w:ascii="Arial" w:hAnsi="Arial" w:cs="Arial"/>
          <w:color w:val="000000"/>
        </w:rPr>
      </w:pPr>
    </w:p>
    <w:p w14:paraId="70E4A0F4" w14:textId="77777777" w:rsidR="00653D39" w:rsidRPr="008A4D08" w:rsidRDefault="00653D39" w:rsidP="00955E87">
      <w:pPr>
        <w:numPr>
          <w:ilvl w:val="0"/>
          <w:numId w:val="105"/>
        </w:numPr>
        <w:ind w:left="1080"/>
        <w:rPr>
          <w:rFonts w:ascii="Arial" w:hAnsi="Arial" w:cs="Arial"/>
          <w:color w:val="000000"/>
        </w:rPr>
      </w:pPr>
      <w:bookmarkStart w:id="521" w:name="_Hlk39152708"/>
      <w:r w:rsidRPr="008A4D08">
        <w:rPr>
          <w:rFonts w:ascii="Arial" w:hAnsi="Arial" w:cs="Arial"/>
          <w:color w:val="000000"/>
        </w:rPr>
        <w:t>Regular</w:t>
      </w:r>
      <w:bookmarkEnd w:id="521"/>
      <w:r w:rsidRPr="008A4D08">
        <w:rPr>
          <w:rFonts w:ascii="Arial" w:hAnsi="Arial" w:cs="Arial"/>
          <w:color w:val="000000"/>
        </w:rPr>
        <w:t xml:space="preserve"> financial reports</w:t>
      </w:r>
      <w:bookmarkStart w:id="522" w:name="_Hlk39152733"/>
      <w:r w:rsidRPr="008A4D08">
        <w:rPr>
          <w:rFonts w:ascii="Arial" w:hAnsi="Arial" w:cs="Arial"/>
          <w:color w:val="000000"/>
        </w:rPr>
        <w:t xml:space="preserve">, for revenue and capital, </w:t>
      </w:r>
      <w:bookmarkEnd w:id="522"/>
      <w:r w:rsidRPr="008A4D08">
        <w:rPr>
          <w:rFonts w:ascii="Arial" w:hAnsi="Arial" w:cs="Arial"/>
          <w:color w:val="000000"/>
        </w:rPr>
        <w:t xml:space="preserve">to the Board in a form approved by the Board containing </w:t>
      </w:r>
      <w:bookmarkStart w:id="523" w:name="_Hlk39152762"/>
      <w:r w:rsidRPr="008A4D08">
        <w:rPr>
          <w:rFonts w:ascii="Arial" w:hAnsi="Arial" w:cs="Arial"/>
          <w:color w:val="000000"/>
        </w:rPr>
        <w:t>sufficient information for the Board to</w:t>
      </w:r>
      <w:bookmarkEnd w:id="523"/>
      <w:r w:rsidRPr="008A4D08">
        <w:rPr>
          <w:rFonts w:ascii="Arial" w:hAnsi="Arial" w:cs="Arial"/>
          <w:color w:val="000000"/>
        </w:rPr>
        <w:t>:</w:t>
      </w:r>
    </w:p>
    <w:p w14:paraId="0DFFA29C" w14:textId="77777777" w:rsidR="00653D39" w:rsidRPr="008A4D08" w:rsidRDefault="00653D39" w:rsidP="008A4D08">
      <w:pPr>
        <w:tabs>
          <w:tab w:val="left" w:pos="1701"/>
        </w:tabs>
        <w:ind w:left="654"/>
        <w:rPr>
          <w:rFonts w:ascii="Arial" w:hAnsi="Arial" w:cs="Arial"/>
          <w:color w:val="000000"/>
        </w:rPr>
      </w:pPr>
    </w:p>
    <w:p w14:paraId="230DF8CA" w14:textId="77777777" w:rsidR="00653D39" w:rsidRPr="008A4D08" w:rsidRDefault="00653D39" w:rsidP="00955E87">
      <w:pPr>
        <w:pStyle w:val="ListParagraph"/>
        <w:widowControl w:val="0"/>
        <w:numPr>
          <w:ilvl w:val="1"/>
          <w:numId w:val="115"/>
        </w:numPr>
        <w:tabs>
          <w:tab w:val="left" w:pos="1418"/>
        </w:tabs>
        <w:autoSpaceDE w:val="0"/>
        <w:autoSpaceDN w:val="0"/>
        <w:adjustRightInd w:val="0"/>
        <w:ind w:hanging="1026"/>
        <w:rPr>
          <w:rFonts w:ascii="Arial" w:hAnsi="Arial" w:cs="Arial"/>
          <w:color w:val="000000"/>
          <w:sz w:val="24"/>
          <w:szCs w:val="24"/>
        </w:rPr>
      </w:pPr>
      <w:bookmarkStart w:id="524" w:name="_Hlk39152849"/>
      <w:r w:rsidRPr="008A4D08">
        <w:rPr>
          <w:rFonts w:ascii="Arial" w:hAnsi="Arial" w:cs="Arial"/>
          <w:color w:val="000000"/>
          <w:sz w:val="24"/>
          <w:szCs w:val="24"/>
        </w:rPr>
        <w:t xml:space="preserve">Understand the current and forecast financial position  </w:t>
      </w:r>
    </w:p>
    <w:p w14:paraId="6A0E271C" w14:textId="77777777" w:rsidR="00653D39" w:rsidRPr="008A4D08" w:rsidRDefault="00653D39" w:rsidP="00955E87">
      <w:pPr>
        <w:pStyle w:val="ListParagraph"/>
        <w:widowControl w:val="0"/>
        <w:numPr>
          <w:ilvl w:val="1"/>
          <w:numId w:val="115"/>
        </w:numPr>
        <w:tabs>
          <w:tab w:val="left" w:pos="1418"/>
        </w:tabs>
        <w:autoSpaceDE w:val="0"/>
        <w:autoSpaceDN w:val="0"/>
        <w:adjustRightInd w:val="0"/>
        <w:ind w:hanging="1026"/>
        <w:rPr>
          <w:rFonts w:ascii="Arial" w:hAnsi="Arial" w:cs="Arial"/>
          <w:color w:val="000000"/>
          <w:sz w:val="24"/>
          <w:szCs w:val="24"/>
        </w:rPr>
      </w:pPr>
      <w:r w:rsidRPr="008A4D08">
        <w:rPr>
          <w:rFonts w:ascii="Arial" w:hAnsi="Arial" w:cs="Arial"/>
          <w:color w:val="000000"/>
          <w:sz w:val="24"/>
          <w:szCs w:val="24"/>
        </w:rPr>
        <w:t xml:space="preserve">Evaluate risks and opportunities  </w:t>
      </w:r>
    </w:p>
    <w:p w14:paraId="3BFF532F" w14:textId="77777777" w:rsidR="00653D39" w:rsidRPr="008A4D08" w:rsidRDefault="00653D39" w:rsidP="00955E87">
      <w:pPr>
        <w:pStyle w:val="ListParagraph"/>
        <w:widowControl w:val="0"/>
        <w:numPr>
          <w:ilvl w:val="1"/>
          <w:numId w:val="115"/>
        </w:numPr>
        <w:tabs>
          <w:tab w:val="left" w:pos="1418"/>
        </w:tabs>
        <w:autoSpaceDE w:val="0"/>
        <w:autoSpaceDN w:val="0"/>
        <w:adjustRightInd w:val="0"/>
        <w:ind w:hanging="1026"/>
        <w:rPr>
          <w:rFonts w:ascii="Arial" w:hAnsi="Arial" w:cs="Arial"/>
          <w:color w:val="000000"/>
          <w:sz w:val="24"/>
          <w:szCs w:val="24"/>
        </w:rPr>
      </w:pPr>
      <w:r w:rsidRPr="008A4D08">
        <w:rPr>
          <w:rFonts w:ascii="Arial" w:hAnsi="Arial" w:cs="Arial"/>
          <w:color w:val="000000"/>
          <w:sz w:val="24"/>
          <w:szCs w:val="24"/>
        </w:rPr>
        <w:t>Use insight to make informed decisions</w:t>
      </w:r>
    </w:p>
    <w:p w14:paraId="4D270F22" w14:textId="77777777" w:rsidR="00653D39" w:rsidRPr="008A4D08" w:rsidRDefault="00653D39" w:rsidP="00955E87">
      <w:pPr>
        <w:pStyle w:val="ListParagraph"/>
        <w:widowControl w:val="0"/>
        <w:numPr>
          <w:ilvl w:val="0"/>
          <w:numId w:val="115"/>
        </w:numPr>
        <w:tabs>
          <w:tab w:val="left" w:pos="1418"/>
        </w:tabs>
        <w:autoSpaceDE w:val="0"/>
        <w:autoSpaceDN w:val="0"/>
        <w:adjustRightInd w:val="0"/>
        <w:ind w:left="1418" w:hanging="284"/>
        <w:rPr>
          <w:rFonts w:ascii="Arial" w:hAnsi="Arial" w:cs="Arial"/>
          <w:color w:val="000000"/>
          <w:sz w:val="24"/>
          <w:szCs w:val="24"/>
        </w:rPr>
      </w:pPr>
      <w:bookmarkStart w:id="525" w:name="_Hlk40958364"/>
      <w:r w:rsidRPr="008A4D08">
        <w:rPr>
          <w:rFonts w:ascii="Arial" w:hAnsi="Arial" w:cs="Arial"/>
          <w:color w:val="000000"/>
          <w:sz w:val="24"/>
          <w:szCs w:val="24"/>
        </w:rPr>
        <w:t>Be consistent with other Board reports, and as a minimum the reports will cover:</w:t>
      </w:r>
    </w:p>
    <w:p w14:paraId="6E7C7C1E"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Current and forecast year end position on statutory financial duties</w:t>
      </w:r>
    </w:p>
    <w:p w14:paraId="38B272E6"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Actual income and expenditure to date compared to budget and showing trends and run rates</w:t>
      </w:r>
    </w:p>
    <w:p w14:paraId="30EEBFE4"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Forecast year end positions</w:t>
      </w:r>
    </w:p>
    <w:p w14:paraId="52445B9A"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A statement of assets and liabilities, including analysis of cash flow and movements in working capital.</w:t>
      </w:r>
    </w:p>
    <w:p w14:paraId="237B119E"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Explanations of material variances from plan</w:t>
      </w:r>
    </w:p>
    <w:p w14:paraId="435F98BD"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Capital expenditure and projected outturn against plan</w:t>
      </w:r>
    </w:p>
    <w:p w14:paraId="4573694B"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Investigations and reporting of variances from financial, activity and workforce budgets.</w:t>
      </w:r>
    </w:p>
    <w:p w14:paraId="779B4BE4"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Details of corrective actions being taken,</w:t>
      </w:r>
      <w:r w:rsidRPr="008A4D08">
        <w:rPr>
          <w:rFonts w:ascii="Arial" w:hAnsi="Arial" w:cs="Arial"/>
          <w:sz w:val="24"/>
          <w:szCs w:val="24"/>
        </w:rPr>
        <w:t xml:space="preserve"> </w:t>
      </w:r>
      <w:r w:rsidRPr="008A4D08">
        <w:rPr>
          <w:rFonts w:ascii="Arial" w:hAnsi="Arial" w:cs="Arial"/>
          <w:color w:val="000000"/>
          <w:sz w:val="24"/>
          <w:szCs w:val="24"/>
        </w:rPr>
        <w:t xml:space="preserve">as advised by the relevant </w:t>
      </w:r>
      <w:r w:rsidRPr="008A4D08">
        <w:rPr>
          <w:rFonts w:ascii="Arial" w:hAnsi="Arial" w:cs="Arial"/>
          <w:color w:val="000000"/>
          <w:sz w:val="24"/>
          <w:szCs w:val="24"/>
        </w:rPr>
        <w:lastRenderedPageBreak/>
        <w:t>budget holder and the Chief Executive's and/or Director of Finance's view of whether such actions are sufficient to correct the situation;</w:t>
      </w:r>
    </w:p>
    <w:p w14:paraId="1BBB6E61"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Statement of performance against savings targets</w:t>
      </w:r>
    </w:p>
    <w:p w14:paraId="00863F28"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Key workforce and other cost drivers</w:t>
      </w:r>
    </w:p>
    <w:p w14:paraId="393192AF"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Income and expenditure run rates, historic trends, extrapolation and explanations</w:t>
      </w:r>
    </w:p>
    <w:p w14:paraId="3DD52369" w14:textId="77777777" w:rsidR="00653D39" w:rsidRPr="008A4D08" w:rsidRDefault="00653D39" w:rsidP="00955E87">
      <w:pPr>
        <w:pStyle w:val="ListParagraph"/>
        <w:widowControl w:val="0"/>
        <w:numPr>
          <w:ilvl w:val="2"/>
          <w:numId w:val="114"/>
        </w:numPr>
        <w:tabs>
          <w:tab w:val="left" w:pos="1418"/>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Clear assessment of risks and opportunities</w:t>
      </w:r>
    </w:p>
    <w:p w14:paraId="34BC3E4C" w14:textId="77777777" w:rsidR="00653D39" w:rsidRPr="008A4D08" w:rsidRDefault="00653D39" w:rsidP="00955E87">
      <w:pPr>
        <w:pStyle w:val="ListParagraph"/>
        <w:widowControl w:val="0"/>
        <w:numPr>
          <w:ilvl w:val="0"/>
          <w:numId w:val="116"/>
        </w:numPr>
        <w:tabs>
          <w:tab w:val="left" w:pos="1418"/>
        </w:tabs>
        <w:autoSpaceDE w:val="0"/>
        <w:autoSpaceDN w:val="0"/>
        <w:adjustRightInd w:val="0"/>
        <w:ind w:left="1418" w:hanging="284"/>
        <w:rPr>
          <w:rFonts w:ascii="Arial" w:hAnsi="Arial" w:cs="Arial"/>
          <w:color w:val="000000"/>
          <w:sz w:val="24"/>
          <w:szCs w:val="24"/>
        </w:rPr>
      </w:pPr>
      <w:bookmarkStart w:id="526" w:name="_Hlk51080298"/>
      <w:bookmarkEnd w:id="525"/>
      <w:r w:rsidRPr="008A4D08">
        <w:rPr>
          <w:rFonts w:ascii="Arial" w:hAnsi="Arial" w:cs="Arial"/>
          <w:color w:val="000000"/>
          <w:sz w:val="24"/>
          <w:szCs w:val="24"/>
        </w:rPr>
        <w:t>Provide a rounded and holistic view of financial and wider organisational performance.</w:t>
      </w:r>
    </w:p>
    <w:bookmarkEnd w:id="524"/>
    <w:bookmarkEnd w:id="526"/>
    <w:p w14:paraId="34AECA91" w14:textId="77777777" w:rsidR="00653D39" w:rsidRPr="008A4D08" w:rsidRDefault="00653D39" w:rsidP="008A4D08">
      <w:pPr>
        <w:tabs>
          <w:tab w:val="left" w:pos="1440"/>
        </w:tabs>
        <w:ind w:left="1560" w:hanging="284"/>
        <w:rPr>
          <w:rFonts w:ascii="Arial" w:hAnsi="Arial" w:cs="Arial"/>
          <w:color w:val="000000"/>
        </w:rPr>
      </w:pPr>
    </w:p>
    <w:p w14:paraId="309DF82A" w14:textId="77777777" w:rsidR="00653D39" w:rsidRPr="008A4D08" w:rsidRDefault="00653D39" w:rsidP="00955E87">
      <w:pPr>
        <w:numPr>
          <w:ilvl w:val="0"/>
          <w:numId w:val="105"/>
        </w:numPr>
        <w:tabs>
          <w:tab w:val="left" w:pos="1134"/>
        </w:tabs>
        <w:ind w:left="1134" w:hanging="414"/>
        <w:rPr>
          <w:rFonts w:ascii="Arial" w:hAnsi="Arial" w:cs="Arial"/>
          <w:color w:val="000000"/>
        </w:rPr>
      </w:pPr>
      <w:r w:rsidRPr="008A4D08">
        <w:rPr>
          <w:rFonts w:ascii="Arial" w:hAnsi="Arial" w:cs="Arial"/>
          <w:color w:val="000000"/>
        </w:rPr>
        <w:t xml:space="preserve">The issue of </w:t>
      </w:r>
      <w:bookmarkStart w:id="527" w:name="_Hlk39152794"/>
      <w:r w:rsidRPr="008A4D08">
        <w:rPr>
          <w:rFonts w:ascii="Arial" w:hAnsi="Arial" w:cs="Arial"/>
          <w:color w:val="000000"/>
        </w:rPr>
        <w:t>regular,</w:t>
      </w:r>
      <w:bookmarkEnd w:id="527"/>
      <w:r w:rsidRPr="008A4D08">
        <w:rPr>
          <w:rFonts w:ascii="Arial" w:hAnsi="Arial" w:cs="Arial"/>
          <w:color w:val="000000"/>
        </w:rPr>
        <w:t xml:space="preserve"> timely, accurate and comprehensible advice and financial reports to each </w:t>
      </w:r>
      <w:bookmarkStart w:id="528" w:name="_Hlk39152804"/>
      <w:r w:rsidRPr="008A4D08">
        <w:rPr>
          <w:rFonts w:ascii="Arial" w:hAnsi="Arial" w:cs="Arial"/>
          <w:color w:val="000000"/>
        </w:rPr>
        <w:t>delegated</w:t>
      </w:r>
      <w:bookmarkEnd w:id="528"/>
      <w:r w:rsidRPr="008A4D08">
        <w:rPr>
          <w:rFonts w:ascii="Arial" w:hAnsi="Arial" w:cs="Arial"/>
          <w:color w:val="000000"/>
        </w:rPr>
        <w:t xml:space="preserve"> budget holder, covering the areas for which they are responsible;</w:t>
      </w:r>
    </w:p>
    <w:p w14:paraId="374634C8" w14:textId="77777777" w:rsidR="00653D39" w:rsidRPr="008A4D08" w:rsidRDefault="00653D39" w:rsidP="008A4D08">
      <w:pPr>
        <w:ind w:left="1134"/>
        <w:rPr>
          <w:rFonts w:ascii="Arial" w:hAnsi="Arial" w:cs="Arial"/>
          <w:color w:val="000000"/>
        </w:rPr>
      </w:pPr>
    </w:p>
    <w:p w14:paraId="1B63A81D" w14:textId="77777777" w:rsidR="00653D39" w:rsidRPr="008A4D08" w:rsidRDefault="00653D39" w:rsidP="00955E87">
      <w:pPr>
        <w:pStyle w:val="ListParagraph"/>
        <w:widowControl w:val="0"/>
        <w:numPr>
          <w:ilvl w:val="0"/>
          <w:numId w:val="105"/>
        </w:numPr>
        <w:autoSpaceDE w:val="0"/>
        <w:autoSpaceDN w:val="0"/>
        <w:adjustRightInd w:val="0"/>
        <w:ind w:left="1134" w:hanging="425"/>
        <w:rPr>
          <w:rFonts w:ascii="Arial" w:hAnsi="Arial" w:cs="Arial"/>
          <w:color w:val="000000"/>
          <w:sz w:val="24"/>
          <w:szCs w:val="24"/>
        </w:rPr>
      </w:pPr>
      <w:bookmarkStart w:id="529" w:name="_Hlk51080336"/>
      <w:r w:rsidRPr="008A4D08">
        <w:rPr>
          <w:rFonts w:ascii="Arial" w:hAnsi="Arial" w:cs="Arial"/>
          <w:color w:val="000000"/>
          <w:sz w:val="24"/>
          <w:szCs w:val="24"/>
        </w:rPr>
        <w:t>An accountability and escalation framework to be established for the organisation to formally address material budget variances</w:t>
      </w:r>
    </w:p>
    <w:bookmarkEnd w:id="529"/>
    <w:p w14:paraId="593510A3" w14:textId="77777777" w:rsidR="00653D39" w:rsidRPr="008A4D08" w:rsidRDefault="00653D39" w:rsidP="008A4D08">
      <w:pPr>
        <w:tabs>
          <w:tab w:val="left" w:pos="0"/>
          <w:tab w:val="left" w:pos="1134"/>
          <w:tab w:val="left" w:pos="1440"/>
        </w:tabs>
        <w:ind w:left="1134" w:hanging="414"/>
        <w:rPr>
          <w:rFonts w:ascii="Arial" w:hAnsi="Arial" w:cs="Arial"/>
          <w:color w:val="000000"/>
        </w:rPr>
      </w:pPr>
    </w:p>
    <w:p w14:paraId="63CC2E94" w14:textId="77777777" w:rsidR="00653D39" w:rsidRPr="008A4D08" w:rsidRDefault="00653D39" w:rsidP="00955E87">
      <w:pPr>
        <w:numPr>
          <w:ilvl w:val="0"/>
          <w:numId w:val="105"/>
        </w:numPr>
        <w:tabs>
          <w:tab w:val="left" w:pos="1134"/>
        </w:tabs>
        <w:ind w:left="1134" w:hanging="414"/>
        <w:rPr>
          <w:rFonts w:ascii="Arial" w:hAnsi="Arial" w:cs="Arial"/>
          <w:color w:val="000000"/>
        </w:rPr>
      </w:pPr>
      <w:r w:rsidRPr="008A4D08">
        <w:rPr>
          <w:rFonts w:ascii="Arial" w:hAnsi="Arial" w:cs="Arial"/>
          <w:color w:val="000000"/>
        </w:rPr>
        <w:t>Investigation and reporting of variances from financial, activity and workforce budgets;</w:t>
      </w:r>
    </w:p>
    <w:p w14:paraId="2B23DD27" w14:textId="77777777" w:rsidR="00653D39" w:rsidRPr="008A4D08" w:rsidRDefault="00653D39" w:rsidP="008A4D08">
      <w:pPr>
        <w:tabs>
          <w:tab w:val="left" w:pos="0"/>
          <w:tab w:val="left" w:pos="1134"/>
          <w:tab w:val="left" w:pos="1440"/>
        </w:tabs>
        <w:ind w:left="1134" w:hanging="414"/>
        <w:rPr>
          <w:rFonts w:ascii="Arial" w:hAnsi="Arial" w:cs="Arial"/>
          <w:color w:val="000000"/>
        </w:rPr>
      </w:pPr>
    </w:p>
    <w:p w14:paraId="19E7DE89" w14:textId="77777777" w:rsidR="00653D39" w:rsidRPr="008A4D08" w:rsidRDefault="00653D39" w:rsidP="00955E87">
      <w:pPr>
        <w:numPr>
          <w:ilvl w:val="0"/>
          <w:numId w:val="105"/>
        </w:numPr>
        <w:tabs>
          <w:tab w:val="left" w:pos="1134"/>
        </w:tabs>
        <w:ind w:left="1134" w:hanging="414"/>
        <w:rPr>
          <w:rFonts w:ascii="Arial" w:hAnsi="Arial" w:cs="Arial"/>
          <w:color w:val="000000"/>
        </w:rPr>
      </w:pPr>
      <w:r w:rsidRPr="008A4D08">
        <w:rPr>
          <w:rFonts w:ascii="Arial" w:hAnsi="Arial" w:cs="Arial"/>
          <w:color w:val="000000"/>
        </w:rPr>
        <w:t xml:space="preserve">Monitoring of management action to correct variances; </w:t>
      </w:r>
    </w:p>
    <w:p w14:paraId="6F50FE8A" w14:textId="77777777" w:rsidR="00653D39" w:rsidRPr="008A4D08" w:rsidRDefault="00653D39" w:rsidP="008A4D08">
      <w:pPr>
        <w:tabs>
          <w:tab w:val="left" w:pos="0"/>
          <w:tab w:val="left" w:pos="1134"/>
          <w:tab w:val="left" w:pos="1440"/>
        </w:tabs>
        <w:ind w:left="1134" w:hanging="414"/>
        <w:rPr>
          <w:rFonts w:ascii="Arial" w:hAnsi="Arial" w:cs="Arial"/>
          <w:color w:val="000000"/>
        </w:rPr>
      </w:pPr>
    </w:p>
    <w:p w14:paraId="1141ECFF" w14:textId="77777777" w:rsidR="00653D39" w:rsidRPr="008A4D08" w:rsidRDefault="00653D39" w:rsidP="00955E87">
      <w:pPr>
        <w:numPr>
          <w:ilvl w:val="0"/>
          <w:numId w:val="105"/>
        </w:numPr>
        <w:tabs>
          <w:tab w:val="left" w:pos="1134"/>
        </w:tabs>
        <w:ind w:left="1134" w:hanging="414"/>
        <w:rPr>
          <w:rFonts w:ascii="Arial" w:hAnsi="Arial" w:cs="Arial"/>
          <w:color w:val="000000"/>
        </w:rPr>
      </w:pPr>
      <w:r w:rsidRPr="008A4D08">
        <w:rPr>
          <w:rFonts w:ascii="Arial" w:hAnsi="Arial" w:cs="Arial"/>
          <w:color w:val="000000"/>
        </w:rPr>
        <w:t xml:space="preserve">Arrangements for the authorisation of budget transfers </w:t>
      </w:r>
      <w:bookmarkStart w:id="530" w:name="_Hlk39152823"/>
      <w:r w:rsidRPr="008A4D08">
        <w:rPr>
          <w:rFonts w:ascii="Arial" w:hAnsi="Arial" w:cs="Arial"/>
          <w:color w:val="000000"/>
        </w:rPr>
        <w:t>and virements.</w:t>
      </w:r>
      <w:bookmarkEnd w:id="530"/>
    </w:p>
    <w:p w14:paraId="292DA5AA" w14:textId="77777777" w:rsidR="00653D39" w:rsidRPr="008A4D08" w:rsidRDefault="00653D39" w:rsidP="008A4D08">
      <w:pPr>
        <w:tabs>
          <w:tab w:val="left" w:pos="864"/>
        </w:tabs>
        <w:ind w:left="1701"/>
        <w:rPr>
          <w:rFonts w:ascii="Arial" w:hAnsi="Arial" w:cs="Arial"/>
          <w:color w:val="000000"/>
        </w:rPr>
      </w:pPr>
    </w:p>
    <w:p w14:paraId="573938FB" w14:textId="77777777" w:rsidR="00653D39" w:rsidRPr="008A4D08" w:rsidRDefault="00653D39" w:rsidP="00955E87">
      <w:pPr>
        <w:numPr>
          <w:ilvl w:val="2"/>
          <w:numId w:val="111"/>
        </w:numPr>
        <w:tabs>
          <w:tab w:val="clear" w:pos="720"/>
          <w:tab w:val="num" w:pos="306"/>
          <w:tab w:val="left" w:pos="864"/>
        </w:tabs>
        <w:rPr>
          <w:rFonts w:ascii="Arial" w:hAnsi="Arial" w:cs="Arial"/>
          <w:color w:val="000000"/>
        </w:rPr>
      </w:pPr>
      <w:bookmarkStart w:id="531" w:name="_Hlk39153132"/>
      <w:r w:rsidRPr="008A4D08">
        <w:rPr>
          <w:rFonts w:ascii="Arial" w:hAnsi="Arial" w:cs="Arial"/>
          <w:color w:val="000000"/>
        </w:rPr>
        <w:t>Each Budget Holder will</w:t>
      </w:r>
    </w:p>
    <w:p w14:paraId="494BE74D" w14:textId="77777777" w:rsidR="00653D39" w:rsidRPr="008A4D08" w:rsidRDefault="00653D39" w:rsidP="00955E87">
      <w:pPr>
        <w:numPr>
          <w:ilvl w:val="3"/>
          <w:numId w:val="111"/>
        </w:numPr>
        <w:tabs>
          <w:tab w:val="clear" w:pos="1080"/>
          <w:tab w:val="num" w:pos="666"/>
        </w:tabs>
        <w:ind w:left="1276" w:hanging="371"/>
        <w:rPr>
          <w:rFonts w:ascii="Arial" w:hAnsi="Arial" w:cs="Arial"/>
          <w:color w:val="000000"/>
        </w:rPr>
      </w:pPr>
      <w:r w:rsidRPr="008A4D08">
        <w:rPr>
          <w:rFonts w:ascii="Arial" w:hAnsi="Arial" w:cs="Arial"/>
          <w:color w:val="000000"/>
        </w:rPr>
        <w:t>be held to account for managing services within the delegated budget</w:t>
      </w:r>
    </w:p>
    <w:p w14:paraId="7FF540F2" w14:textId="77777777" w:rsidR="00653D39" w:rsidRPr="008A4D08" w:rsidRDefault="00653D39" w:rsidP="00955E87">
      <w:pPr>
        <w:numPr>
          <w:ilvl w:val="3"/>
          <w:numId w:val="111"/>
        </w:numPr>
        <w:tabs>
          <w:tab w:val="clear" w:pos="1080"/>
          <w:tab w:val="num" w:pos="666"/>
          <w:tab w:val="left" w:pos="864"/>
        </w:tabs>
        <w:ind w:left="1276" w:hanging="371"/>
        <w:rPr>
          <w:rFonts w:ascii="Arial" w:hAnsi="Arial" w:cs="Arial"/>
          <w:color w:val="000000"/>
        </w:rPr>
      </w:pPr>
      <w:r w:rsidRPr="008A4D08">
        <w:rPr>
          <w:rFonts w:ascii="Arial" w:hAnsi="Arial" w:cs="Arial"/>
          <w:color w:val="000000"/>
        </w:rPr>
        <w:t>investigate causes of expenditure and budget variances using information from activity, workforce and other relevant sources</w:t>
      </w:r>
    </w:p>
    <w:p w14:paraId="7EC98B28" w14:textId="77777777" w:rsidR="00653D39" w:rsidRPr="008A4D08" w:rsidRDefault="00653D39" w:rsidP="00955E87">
      <w:pPr>
        <w:numPr>
          <w:ilvl w:val="3"/>
          <w:numId w:val="111"/>
        </w:numPr>
        <w:tabs>
          <w:tab w:val="clear" w:pos="1080"/>
          <w:tab w:val="num" w:pos="666"/>
          <w:tab w:val="left" w:pos="864"/>
        </w:tabs>
        <w:ind w:left="1276" w:hanging="371"/>
        <w:rPr>
          <w:rFonts w:ascii="Arial" w:hAnsi="Arial" w:cs="Arial"/>
          <w:color w:val="000000"/>
        </w:rPr>
      </w:pPr>
      <w:r w:rsidRPr="008A4D08">
        <w:rPr>
          <w:rFonts w:ascii="Arial" w:hAnsi="Arial" w:cs="Arial"/>
          <w:color w:val="000000"/>
        </w:rPr>
        <w:t>develop plans to address adverse budget variances.</w:t>
      </w:r>
    </w:p>
    <w:bookmarkEnd w:id="531"/>
    <w:p w14:paraId="14EC787E" w14:textId="77777777" w:rsidR="00653D39" w:rsidRPr="008A4D08" w:rsidRDefault="00653D39" w:rsidP="008A4D08">
      <w:pPr>
        <w:tabs>
          <w:tab w:val="left" w:pos="864"/>
        </w:tabs>
        <w:ind w:left="1276"/>
        <w:rPr>
          <w:rFonts w:ascii="Arial" w:hAnsi="Arial" w:cs="Arial"/>
          <w:color w:val="000000"/>
        </w:rPr>
      </w:pPr>
    </w:p>
    <w:p w14:paraId="4ED73019" w14:textId="77777777" w:rsidR="00653D39" w:rsidRPr="008A4D08" w:rsidRDefault="00653D39" w:rsidP="00955E87">
      <w:pPr>
        <w:pStyle w:val="ListParagraph"/>
        <w:widowControl w:val="0"/>
        <w:numPr>
          <w:ilvl w:val="0"/>
          <w:numId w:val="113"/>
        </w:numPr>
        <w:tabs>
          <w:tab w:val="clear" w:pos="360"/>
          <w:tab w:val="num" w:pos="-54"/>
          <w:tab w:val="left" w:pos="709"/>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Each Budget Holder is responsible for ensuring that:</w:t>
      </w:r>
    </w:p>
    <w:p w14:paraId="305CFD02" w14:textId="77777777" w:rsidR="00653D39" w:rsidRPr="008A4D08" w:rsidRDefault="00653D39" w:rsidP="008A4D08">
      <w:pPr>
        <w:tabs>
          <w:tab w:val="left" w:pos="864"/>
        </w:tabs>
        <w:rPr>
          <w:rFonts w:ascii="Arial" w:hAnsi="Arial" w:cs="Arial"/>
          <w:color w:val="000000"/>
        </w:rPr>
      </w:pPr>
    </w:p>
    <w:p w14:paraId="7A630BF7" w14:textId="77777777" w:rsidR="00653D39" w:rsidRPr="008A4D08" w:rsidRDefault="00653D39" w:rsidP="00955E87">
      <w:pPr>
        <w:numPr>
          <w:ilvl w:val="0"/>
          <w:numId w:val="59"/>
        </w:numPr>
        <w:tabs>
          <w:tab w:val="clear" w:pos="1134"/>
          <w:tab w:val="num" w:pos="306"/>
          <w:tab w:val="left" w:pos="1701"/>
        </w:tabs>
        <w:ind w:left="1287" w:hanging="567"/>
        <w:rPr>
          <w:rFonts w:ascii="Arial" w:hAnsi="Arial" w:cs="Arial"/>
          <w:color w:val="000000"/>
        </w:rPr>
      </w:pPr>
      <w:r w:rsidRPr="008A4D08">
        <w:rPr>
          <w:rFonts w:ascii="Arial" w:hAnsi="Arial" w:cs="Arial"/>
          <w:color w:val="000000"/>
        </w:rPr>
        <w:t>Any likely overspending or reduction of income that cannot be met by virement is not incurred without the prior consent of the Chief Executive subject to the Board’s scheme of delegation;</w:t>
      </w:r>
    </w:p>
    <w:p w14:paraId="44CF058E" w14:textId="77777777" w:rsidR="00653D39" w:rsidRPr="008A4D08" w:rsidRDefault="00653D39" w:rsidP="008A4D08">
      <w:pPr>
        <w:tabs>
          <w:tab w:val="left" w:pos="1701"/>
        </w:tabs>
        <w:ind w:left="720"/>
        <w:rPr>
          <w:rFonts w:ascii="Arial" w:hAnsi="Arial" w:cs="Arial"/>
          <w:color w:val="000000"/>
        </w:rPr>
      </w:pPr>
    </w:p>
    <w:p w14:paraId="5514F81E" w14:textId="77777777" w:rsidR="00653D39" w:rsidRPr="008A4D08" w:rsidRDefault="00653D39" w:rsidP="00955E87">
      <w:pPr>
        <w:numPr>
          <w:ilvl w:val="0"/>
          <w:numId w:val="59"/>
        </w:numPr>
        <w:tabs>
          <w:tab w:val="clear" w:pos="1134"/>
          <w:tab w:val="num" w:pos="306"/>
          <w:tab w:val="left" w:pos="1701"/>
        </w:tabs>
        <w:ind w:left="1287" w:hanging="567"/>
        <w:rPr>
          <w:rFonts w:ascii="Arial" w:hAnsi="Arial" w:cs="Arial"/>
          <w:color w:val="000000"/>
        </w:rPr>
      </w:pPr>
      <w:r w:rsidRPr="008A4D08">
        <w:rPr>
          <w:rFonts w:ascii="Arial" w:hAnsi="Arial" w:cs="Arial"/>
          <w:color w:val="000000"/>
        </w:rPr>
        <w:t>The amount provided in the approved budget is not used in whole or in part for any purpose other than that specifically authorised, subject to the rules of virement;</w:t>
      </w:r>
    </w:p>
    <w:p w14:paraId="207F8771" w14:textId="77777777" w:rsidR="00653D39" w:rsidRPr="008A4D08" w:rsidRDefault="00653D39" w:rsidP="008A4D08">
      <w:pPr>
        <w:tabs>
          <w:tab w:val="left" w:pos="1701"/>
        </w:tabs>
        <w:rPr>
          <w:rFonts w:ascii="Arial" w:hAnsi="Arial" w:cs="Arial"/>
          <w:color w:val="000000"/>
        </w:rPr>
      </w:pPr>
    </w:p>
    <w:p w14:paraId="577BCD25" w14:textId="77777777" w:rsidR="00653D39" w:rsidRPr="008A4D08" w:rsidRDefault="00653D39" w:rsidP="00955E87">
      <w:pPr>
        <w:numPr>
          <w:ilvl w:val="0"/>
          <w:numId w:val="59"/>
        </w:numPr>
        <w:tabs>
          <w:tab w:val="clear" w:pos="1134"/>
          <w:tab w:val="num" w:pos="306"/>
          <w:tab w:val="left" w:pos="1701"/>
        </w:tabs>
        <w:ind w:left="1287" w:hanging="567"/>
        <w:rPr>
          <w:rFonts w:ascii="Arial" w:hAnsi="Arial" w:cs="Arial"/>
          <w:color w:val="000000"/>
        </w:rPr>
      </w:pPr>
      <w:r w:rsidRPr="008A4D08">
        <w:rPr>
          <w:rFonts w:ascii="Arial" w:hAnsi="Arial" w:cs="Arial"/>
          <w:color w:val="000000"/>
        </w:rPr>
        <w:t>No permanent employees are appointed without the approval of the Chief Executive other than those provided for within the available resources and workforce establishment as approved by the Board.</w:t>
      </w:r>
    </w:p>
    <w:p w14:paraId="4379EF24" w14:textId="77777777" w:rsidR="00653D39" w:rsidRPr="008A4D08" w:rsidRDefault="00653D39" w:rsidP="008A4D08">
      <w:pPr>
        <w:rPr>
          <w:rFonts w:ascii="Arial" w:hAnsi="Arial" w:cs="Arial"/>
          <w:color w:val="000000"/>
        </w:rPr>
      </w:pPr>
    </w:p>
    <w:p w14:paraId="37D804BB" w14:textId="77777777" w:rsidR="00653D39" w:rsidRPr="008A4D08" w:rsidRDefault="00653D39" w:rsidP="00955E87">
      <w:pPr>
        <w:numPr>
          <w:ilvl w:val="2"/>
          <w:numId w:val="112"/>
        </w:numPr>
        <w:tabs>
          <w:tab w:val="clear" w:pos="720"/>
          <w:tab w:val="num" w:pos="306"/>
          <w:tab w:val="left" w:pos="864"/>
        </w:tabs>
        <w:rPr>
          <w:rFonts w:ascii="Arial" w:hAnsi="Arial" w:cs="Arial"/>
          <w:color w:val="000000"/>
        </w:rPr>
      </w:pPr>
      <w:r w:rsidRPr="008A4D08">
        <w:rPr>
          <w:rFonts w:ascii="Arial" w:hAnsi="Arial" w:cs="Arial"/>
          <w:color w:val="000000"/>
        </w:rPr>
        <w:t>The Chief Executive is responsible for identifying and implementing cost and efficiency improvements and income generation initiatives in accordance with the requirements of the Medium Term Financial Plans and SFI 9.1.</w:t>
      </w:r>
    </w:p>
    <w:p w14:paraId="753A4CCD" w14:textId="77777777" w:rsidR="00AC301A" w:rsidRPr="008A4D08" w:rsidRDefault="00AC301A" w:rsidP="008A4D08">
      <w:pPr>
        <w:tabs>
          <w:tab w:val="left" w:pos="3696"/>
        </w:tabs>
        <w:ind w:left="864" w:hanging="864"/>
        <w:rPr>
          <w:rFonts w:ascii="Arial" w:hAnsi="Arial" w:cs="Arial"/>
          <w:color w:val="000000"/>
        </w:rPr>
      </w:pPr>
      <w:r w:rsidRPr="008A4D08">
        <w:rPr>
          <w:rFonts w:ascii="Arial" w:hAnsi="Arial" w:cs="Arial"/>
          <w:color w:val="000000"/>
        </w:rPr>
        <w:tab/>
      </w:r>
      <w:r w:rsidRPr="008A4D08">
        <w:rPr>
          <w:rFonts w:ascii="Arial" w:hAnsi="Arial" w:cs="Arial"/>
          <w:color w:val="000000"/>
        </w:rPr>
        <w:tab/>
      </w:r>
    </w:p>
    <w:p w14:paraId="58A150A1" w14:textId="77777777" w:rsidR="00C51FA1" w:rsidRPr="008A4D08" w:rsidRDefault="00C51FA1" w:rsidP="00955E87">
      <w:pPr>
        <w:pStyle w:val="Heading1"/>
        <w:numPr>
          <w:ilvl w:val="1"/>
          <w:numId w:val="107"/>
        </w:numPr>
        <w:tabs>
          <w:tab w:val="clear" w:pos="644"/>
          <w:tab w:val="num" w:pos="230"/>
          <w:tab w:val="num" w:pos="709"/>
          <w:tab w:val="left" w:pos="864"/>
        </w:tabs>
        <w:ind w:left="709" w:hanging="709"/>
        <w:jc w:val="left"/>
        <w:rPr>
          <w:rFonts w:ascii="Arial" w:hAnsi="Arial" w:cs="Arial"/>
          <w:color w:val="000000"/>
        </w:rPr>
      </w:pPr>
      <w:bookmarkStart w:id="532" w:name="_Toc192394521"/>
      <w:bookmarkStart w:id="533" w:name="_Toc192928957"/>
      <w:bookmarkStart w:id="534" w:name="_Toc193786671"/>
      <w:bookmarkStart w:id="535" w:name="_Toc107900282"/>
      <w:bookmarkStart w:id="536" w:name="_Toc107900471"/>
      <w:bookmarkStart w:id="537" w:name="_Toc107900893"/>
      <w:bookmarkStart w:id="538" w:name="_Toc107900980"/>
      <w:bookmarkStart w:id="539" w:name="_Toc240450348"/>
      <w:bookmarkStart w:id="540" w:name="_Toc240797539"/>
      <w:bookmarkStart w:id="541" w:name="_Toc240801928"/>
      <w:bookmarkStart w:id="542" w:name="_Toc55287129"/>
      <w:bookmarkStart w:id="543" w:name="_Toc192394519"/>
      <w:bookmarkStart w:id="544" w:name="_Toc192928955"/>
      <w:bookmarkStart w:id="545" w:name="_Toc193786669"/>
      <w:bookmarkStart w:id="546" w:name="_Toc107900280"/>
      <w:bookmarkStart w:id="547" w:name="_Toc107900469"/>
      <w:bookmarkStart w:id="548" w:name="_Toc107900891"/>
      <w:bookmarkStart w:id="549" w:name="_Toc107900978"/>
      <w:bookmarkStart w:id="550" w:name="_Toc240450346"/>
      <w:bookmarkStart w:id="551" w:name="_Toc240797537"/>
      <w:bookmarkStart w:id="552" w:name="_Toc240801926"/>
      <w:bookmarkStart w:id="553" w:name="_Toc237673408"/>
      <w:bookmarkStart w:id="554" w:name="_Toc240884286"/>
      <w:bookmarkStart w:id="555" w:name="_Toc241909251"/>
      <w:bookmarkStart w:id="556" w:name="_Toc242500607"/>
      <w:bookmarkStart w:id="557" w:name="_Toc242585903"/>
      <w:bookmarkStart w:id="558" w:name="_Toc383684291"/>
      <w:r w:rsidRPr="008A4D08">
        <w:rPr>
          <w:rFonts w:ascii="Arial" w:hAnsi="Arial" w:cs="Arial"/>
          <w:color w:val="000000"/>
        </w:rPr>
        <w:t xml:space="preserve">Capital </w:t>
      </w:r>
      <w:bookmarkStart w:id="559" w:name="_Hlk39153186"/>
      <w:r w:rsidRPr="008A4D08">
        <w:rPr>
          <w:rFonts w:ascii="Arial" w:hAnsi="Arial" w:cs="Arial"/>
          <w:color w:val="000000"/>
        </w:rPr>
        <w:t>Financial Management, Reporting and Budgetary Control</w:t>
      </w:r>
      <w:bookmarkEnd w:id="542"/>
      <w:bookmarkEnd w:id="559"/>
    </w:p>
    <w:p w14:paraId="3F9F0994" w14:textId="77777777" w:rsidR="00C51FA1" w:rsidRPr="008A4D08" w:rsidRDefault="00C51FA1" w:rsidP="008A4D08">
      <w:pPr>
        <w:rPr>
          <w:rFonts w:ascii="Arial" w:hAnsi="Arial" w:cs="Arial"/>
        </w:rPr>
      </w:pPr>
    </w:p>
    <w:p w14:paraId="533F4B7B" w14:textId="77777777" w:rsidR="00C51FA1" w:rsidRPr="008A4D08" w:rsidRDefault="00C51FA1" w:rsidP="00955E87">
      <w:pPr>
        <w:pStyle w:val="ListParagraph"/>
        <w:widowControl w:val="0"/>
        <w:numPr>
          <w:ilvl w:val="0"/>
          <w:numId w:val="112"/>
        </w:numPr>
        <w:tabs>
          <w:tab w:val="clear" w:pos="360"/>
          <w:tab w:val="num" w:pos="295"/>
        </w:tabs>
        <w:autoSpaceDE w:val="0"/>
        <w:autoSpaceDN w:val="0"/>
        <w:adjustRightInd w:val="0"/>
        <w:ind w:left="709" w:hanging="709"/>
        <w:rPr>
          <w:rFonts w:ascii="Arial" w:hAnsi="Arial" w:cs="Arial"/>
          <w:sz w:val="24"/>
          <w:szCs w:val="24"/>
        </w:rPr>
      </w:pPr>
      <w:r w:rsidRPr="008A4D08">
        <w:rPr>
          <w:rFonts w:ascii="Arial" w:hAnsi="Arial" w:cs="Arial"/>
          <w:color w:val="000000"/>
          <w:sz w:val="24"/>
          <w:szCs w:val="24"/>
        </w:rPr>
        <w:t xml:space="preserve">The general rules applying to </w:t>
      </w:r>
      <w:bookmarkStart w:id="560" w:name="_Hlk39153222"/>
      <w:r w:rsidRPr="008A4D08">
        <w:rPr>
          <w:rFonts w:ascii="Arial" w:hAnsi="Arial" w:cs="Arial"/>
          <w:color w:val="000000"/>
          <w:sz w:val="24"/>
          <w:szCs w:val="24"/>
        </w:rPr>
        <w:t xml:space="preserve">revenue Financial Management, Reporting and </w:t>
      </w:r>
      <w:r w:rsidRPr="008A4D08">
        <w:rPr>
          <w:rFonts w:ascii="Arial" w:hAnsi="Arial" w:cs="Arial"/>
          <w:color w:val="000000"/>
          <w:sz w:val="24"/>
          <w:szCs w:val="24"/>
        </w:rPr>
        <w:lastRenderedPageBreak/>
        <w:t xml:space="preserve">Budgetary Control delegation and reporting shall also apply to capital plans, budgets and expenditure </w:t>
      </w:r>
      <w:bookmarkEnd w:id="560"/>
      <w:r w:rsidRPr="008A4D08">
        <w:rPr>
          <w:rFonts w:ascii="Arial" w:hAnsi="Arial" w:cs="Arial"/>
          <w:color w:val="000000"/>
          <w:sz w:val="24"/>
          <w:szCs w:val="24"/>
        </w:rPr>
        <w:t>subject to any specific reporting requirements required by the Welsh Ministers.</w:t>
      </w:r>
    </w:p>
    <w:p w14:paraId="3E3F89EC" w14:textId="77777777" w:rsidR="00C51FA1" w:rsidRPr="008A4D08" w:rsidRDefault="00C51FA1" w:rsidP="008A4D08">
      <w:pPr>
        <w:tabs>
          <w:tab w:val="left" w:pos="864"/>
        </w:tabs>
        <w:rPr>
          <w:rFonts w:ascii="Arial" w:hAnsi="Arial" w:cs="Arial"/>
          <w:color w:val="000000"/>
        </w:rPr>
      </w:pPr>
      <w:r w:rsidRPr="008A4D08">
        <w:rPr>
          <w:rFonts w:ascii="Arial" w:hAnsi="Arial" w:cs="Arial"/>
          <w:color w:val="000000"/>
        </w:rPr>
        <w:t xml:space="preserve"> </w:t>
      </w:r>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r w:rsidRPr="008A4D08">
        <w:rPr>
          <w:rFonts w:ascii="Arial" w:hAnsi="Arial" w:cs="Arial"/>
          <w:color w:val="000000"/>
        </w:rPr>
        <w:t xml:space="preserve"> </w:t>
      </w:r>
    </w:p>
    <w:p w14:paraId="269AED37" w14:textId="77777777" w:rsidR="00C51FA1" w:rsidRPr="008A4D08" w:rsidRDefault="00C51FA1" w:rsidP="00F80D70">
      <w:pPr>
        <w:pStyle w:val="Heading1"/>
        <w:numPr>
          <w:ilvl w:val="0"/>
          <w:numId w:val="271"/>
        </w:numPr>
        <w:tabs>
          <w:tab w:val="clear" w:pos="360"/>
          <w:tab w:val="num" w:pos="-54"/>
          <w:tab w:val="num" w:pos="709"/>
        </w:tabs>
        <w:ind w:left="709" w:hanging="709"/>
        <w:jc w:val="left"/>
        <w:rPr>
          <w:rFonts w:ascii="Arial" w:hAnsi="Arial" w:cs="Arial"/>
          <w:color w:val="000000"/>
        </w:rPr>
      </w:pPr>
      <w:bookmarkStart w:id="561" w:name="_Hlk39153241"/>
      <w:bookmarkStart w:id="562" w:name="_Toc192394520"/>
      <w:bookmarkStart w:id="563" w:name="_Toc192928956"/>
      <w:bookmarkStart w:id="564" w:name="_Toc193786670"/>
      <w:bookmarkStart w:id="565" w:name="_Toc107900281"/>
      <w:bookmarkStart w:id="566" w:name="_Toc107900470"/>
      <w:bookmarkStart w:id="567" w:name="_Toc107900892"/>
      <w:bookmarkStart w:id="568" w:name="_Toc107900979"/>
      <w:bookmarkStart w:id="569" w:name="_Toc240450347"/>
      <w:bookmarkStart w:id="570" w:name="_Toc240797538"/>
      <w:bookmarkStart w:id="571" w:name="_Toc240801927"/>
      <w:bookmarkStart w:id="572" w:name="_Toc237673409"/>
      <w:bookmarkStart w:id="573" w:name="_Toc240884287"/>
      <w:bookmarkStart w:id="574" w:name="_Toc241909252"/>
      <w:bookmarkStart w:id="575" w:name="_Toc242500608"/>
      <w:bookmarkStart w:id="576" w:name="_Toc242585904"/>
      <w:bookmarkStart w:id="577" w:name="_Toc383684292"/>
      <w:bookmarkStart w:id="578" w:name="_Toc55287131"/>
      <w:r w:rsidRPr="008A4D08">
        <w:rPr>
          <w:rFonts w:ascii="Arial" w:hAnsi="Arial" w:cs="Arial"/>
          <w:color w:val="000000"/>
        </w:rPr>
        <w:t xml:space="preserve">Reporting to Welsh Government - </w:t>
      </w:r>
      <w:bookmarkEnd w:id="561"/>
      <w:r w:rsidRPr="008A4D08">
        <w:rPr>
          <w:rFonts w:ascii="Arial" w:hAnsi="Arial" w:cs="Arial"/>
          <w:color w:val="000000"/>
        </w:rPr>
        <w:t>Monitoring Returns</w:t>
      </w:r>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r w:rsidRPr="008A4D08">
        <w:rPr>
          <w:rFonts w:ascii="Arial" w:hAnsi="Arial" w:cs="Arial"/>
          <w:color w:val="000000"/>
        </w:rPr>
        <w:t xml:space="preserve"> </w:t>
      </w:r>
    </w:p>
    <w:p w14:paraId="208B1F97" w14:textId="77777777" w:rsidR="00C51FA1" w:rsidRPr="008A4D08" w:rsidRDefault="00C51FA1" w:rsidP="008A4D08">
      <w:pPr>
        <w:tabs>
          <w:tab w:val="left" w:pos="864"/>
        </w:tabs>
        <w:rPr>
          <w:rFonts w:ascii="Arial" w:hAnsi="Arial" w:cs="Arial"/>
          <w:color w:val="000000"/>
        </w:rPr>
      </w:pPr>
    </w:p>
    <w:p w14:paraId="144797B5" w14:textId="77777777" w:rsidR="00C51FA1" w:rsidRPr="008A4D08" w:rsidRDefault="00C51FA1" w:rsidP="00F80D70">
      <w:pPr>
        <w:numPr>
          <w:ilvl w:val="2"/>
          <w:numId w:val="271"/>
        </w:numPr>
        <w:tabs>
          <w:tab w:val="left" w:pos="864"/>
        </w:tabs>
        <w:rPr>
          <w:rFonts w:ascii="Arial" w:hAnsi="Arial" w:cs="Arial"/>
        </w:rPr>
      </w:pPr>
      <w:r w:rsidRPr="008A4D08">
        <w:rPr>
          <w:rFonts w:ascii="Arial" w:hAnsi="Arial" w:cs="Arial"/>
          <w:color w:val="000000"/>
        </w:rPr>
        <w:t>The Chief Executive is responsible for ensuring that the appropriate monitoring returns are submitted to the Welsh Ministers</w:t>
      </w:r>
      <w:r w:rsidRPr="008A4D08">
        <w:rPr>
          <w:rFonts w:ascii="Arial" w:hAnsi="Arial" w:cs="Arial"/>
        </w:rPr>
        <w:t xml:space="preserve"> in accordance with published guidance and timescales.</w:t>
      </w:r>
    </w:p>
    <w:p w14:paraId="1993C8E8" w14:textId="77777777" w:rsidR="00C51FA1" w:rsidRPr="008A4D08" w:rsidRDefault="00C51FA1" w:rsidP="008A4D08">
      <w:pPr>
        <w:tabs>
          <w:tab w:val="left" w:pos="864"/>
        </w:tabs>
        <w:rPr>
          <w:rFonts w:ascii="Arial" w:hAnsi="Arial" w:cs="Arial"/>
        </w:rPr>
      </w:pPr>
    </w:p>
    <w:bookmarkStart w:id="579" w:name="_Hlk39153265"/>
    <w:p w14:paraId="558F3110" w14:textId="77777777" w:rsidR="00C51FA1" w:rsidRPr="008A4D08" w:rsidRDefault="00C51FA1" w:rsidP="008A4D08">
      <w:pPr>
        <w:tabs>
          <w:tab w:val="left" w:pos="864"/>
        </w:tabs>
        <w:ind w:left="720"/>
        <w:rPr>
          <w:rFonts w:ascii="Arial" w:hAnsi="Arial" w:cs="Arial"/>
        </w:rPr>
      </w:pPr>
      <w:r w:rsidRPr="008A4D08">
        <w:rPr>
          <w:rFonts w:ascii="Arial" w:hAnsi="Arial" w:cs="Arial"/>
        </w:rPr>
        <w:fldChar w:fldCharType="begin"/>
      </w:r>
      <w:r w:rsidRPr="008A4D08">
        <w:rPr>
          <w:rFonts w:ascii="Arial" w:hAnsi="Arial" w:cs="Arial"/>
        </w:rPr>
        <w:instrText xml:space="preserve"> HYPERLINK "https://gov.wales/health-boards-and-trusts-financial-monitoring-guidance-2019-2020-whc-2019013" </w:instrText>
      </w:r>
      <w:r w:rsidRPr="008A4D08">
        <w:rPr>
          <w:rFonts w:ascii="Arial" w:hAnsi="Arial" w:cs="Arial"/>
        </w:rPr>
        <w:fldChar w:fldCharType="separate"/>
      </w:r>
      <w:r w:rsidRPr="008A4D08">
        <w:rPr>
          <w:rStyle w:val="Hyperlink"/>
          <w:rFonts w:ascii="Arial" w:hAnsi="Arial" w:cs="Arial"/>
        </w:rPr>
        <w:t>https://gov.wales/health-boards-and-trusts-financial-monitoring-guidance-2019-2020-whc-2019013</w:t>
      </w:r>
      <w:r w:rsidRPr="008A4D08">
        <w:rPr>
          <w:rFonts w:ascii="Arial" w:hAnsi="Arial" w:cs="Arial"/>
        </w:rPr>
        <w:fldChar w:fldCharType="end"/>
      </w:r>
    </w:p>
    <w:bookmarkEnd w:id="579"/>
    <w:p w14:paraId="715A2945" w14:textId="77777777" w:rsidR="00C51FA1" w:rsidRPr="008A4D08" w:rsidRDefault="00C51FA1" w:rsidP="008A4D08">
      <w:pPr>
        <w:rPr>
          <w:rFonts w:ascii="Arial" w:hAnsi="Arial" w:cs="Arial"/>
          <w:color w:val="000000"/>
        </w:rPr>
      </w:pPr>
    </w:p>
    <w:p w14:paraId="2AEE42F0" w14:textId="77777777" w:rsidR="00C51FA1" w:rsidRPr="008A4D08" w:rsidRDefault="00C51FA1" w:rsidP="00F80D70">
      <w:pPr>
        <w:numPr>
          <w:ilvl w:val="2"/>
          <w:numId w:val="271"/>
        </w:numPr>
        <w:tabs>
          <w:tab w:val="clear" w:pos="720"/>
          <w:tab w:val="num" w:pos="306"/>
          <w:tab w:val="left" w:pos="864"/>
        </w:tabs>
        <w:rPr>
          <w:rFonts w:ascii="Arial" w:hAnsi="Arial" w:cs="Arial"/>
          <w:color w:val="000000"/>
        </w:rPr>
      </w:pPr>
      <w:r w:rsidRPr="008A4D08">
        <w:rPr>
          <w:rFonts w:ascii="Arial" w:hAnsi="Arial" w:cs="Arial"/>
          <w:color w:val="000000"/>
        </w:rPr>
        <w:t>All monitoring returns must be supported by a detailed commentary signed by the Director of Finance and Chief Executive. This commentary should also highlight and quantify any significant risks with an assessment of the impact and likelihood of these risks maturing.</w:t>
      </w:r>
    </w:p>
    <w:p w14:paraId="118AC93B" w14:textId="77777777" w:rsidR="00C51FA1" w:rsidRPr="008A4D08" w:rsidRDefault="00C51FA1" w:rsidP="008A4D08">
      <w:pPr>
        <w:rPr>
          <w:rFonts w:ascii="Arial" w:hAnsi="Arial" w:cs="Arial"/>
          <w:color w:val="000000"/>
        </w:rPr>
      </w:pPr>
    </w:p>
    <w:p w14:paraId="1456A052" w14:textId="77777777" w:rsidR="00C51FA1" w:rsidRPr="008A4D08" w:rsidRDefault="00C51FA1" w:rsidP="00F80D70">
      <w:pPr>
        <w:numPr>
          <w:ilvl w:val="2"/>
          <w:numId w:val="271"/>
        </w:numPr>
        <w:tabs>
          <w:tab w:val="clear" w:pos="720"/>
          <w:tab w:val="num" w:pos="306"/>
          <w:tab w:val="left" w:pos="864"/>
        </w:tabs>
        <w:rPr>
          <w:rFonts w:ascii="Arial" w:hAnsi="Arial" w:cs="Arial"/>
          <w:color w:val="000000"/>
        </w:rPr>
      </w:pPr>
      <w:r w:rsidRPr="008A4D08">
        <w:rPr>
          <w:rFonts w:ascii="Arial" w:hAnsi="Arial" w:cs="Arial"/>
          <w:color w:val="000000"/>
        </w:rPr>
        <w:t>All information made available to the Welsh Ministers</w:t>
      </w:r>
      <w:r w:rsidRPr="008A4D08">
        <w:rPr>
          <w:rFonts w:ascii="Arial" w:hAnsi="Arial" w:cs="Arial"/>
        </w:rPr>
        <w:t xml:space="preserve"> </w:t>
      </w:r>
      <w:r w:rsidRPr="008A4D08">
        <w:rPr>
          <w:rFonts w:ascii="Arial" w:hAnsi="Arial" w:cs="Arial"/>
          <w:color w:val="000000"/>
        </w:rPr>
        <w:t xml:space="preserve">should also be made available to the Board. There must be consistency between the Medium Term Financial Plan, budgets, expenditure, forecast position and risks as reported in the monitoring returns and monthly Board reports. </w:t>
      </w:r>
    </w:p>
    <w:p w14:paraId="5A5132FE" w14:textId="77777777" w:rsidR="00DC4C85" w:rsidRPr="008A4D08" w:rsidRDefault="00C51FA1" w:rsidP="008A4D08">
      <w:pPr>
        <w:rPr>
          <w:rFonts w:ascii="Arial" w:hAnsi="Arial" w:cs="Arial"/>
        </w:rPr>
      </w:pPr>
      <w:r w:rsidRPr="008A4D08">
        <w:rPr>
          <w:rFonts w:ascii="Arial" w:hAnsi="Arial" w:cs="Arial"/>
        </w:rPr>
        <w:br w:type="page"/>
      </w:r>
    </w:p>
    <w:p w14:paraId="781E25DE" w14:textId="77777777" w:rsidR="009314F9" w:rsidRPr="008A4D08" w:rsidRDefault="009314F9" w:rsidP="00955E87">
      <w:pPr>
        <w:pStyle w:val="Heading1"/>
        <w:numPr>
          <w:ilvl w:val="0"/>
          <w:numId w:val="118"/>
        </w:numPr>
        <w:jc w:val="left"/>
        <w:rPr>
          <w:rFonts w:ascii="Arial" w:hAnsi="Arial" w:cs="Arial"/>
        </w:rPr>
      </w:pPr>
      <w:bookmarkStart w:id="580" w:name="_Toc237673410"/>
      <w:bookmarkStart w:id="581" w:name="_Toc240884288"/>
      <w:bookmarkStart w:id="582" w:name="_Toc241909253"/>
      <w:bookmarkStart w:id="583" w:name="_Toc242500609"/>
      <w:bookmarkStart w:id="584" w:name="_Toc242585905"/>
      <w:bookmarkStart w:id="585" w:name="_Toc383684293"/>
      <w:bookmarkStart w:id="586" w:name="_Toc55287132"/>
      <w:bookmarkEnd w:id="532"/>
      <w:bookmarkEnd w:id="533"/>
      <w:bookmarkEnd w:id="534"/>
      <w:bookmarkEnd w:id="535"/>
      <w:bookmarkEnd w:id="536"/>
      <w:bookmarkEnd w:id="537"/>
      <w:bookmarkEnd w:id="538"/>
      <w:bookmarkEnd w:id="539"/>
      <w:bookmarkEnd w:id="540"/>
      <w:bookmarkEnd w:id="541"/>
      <w:r w:rsidRPr="008A4D08">
        <w:rPr>
          <w:rFonts w:ascii="Arial" w:hAnsi="Arial" w:cs="Arial"/>
        </w:rPr>
        <w:t>ANNUAL ACCOUNTS AND REPORTS</w:t>
      </w:r>
      <w:bookmarkEnd w:id="580"/>
      <w:bookmarkEnd w:id="581"/>
      <w:bookmarkEnd w:id="582"/>
      <w:bookmarkEnd w:id="583"/>
      <w:bookmarkEnd w:id="584"/>
      <w:bookmarkEnd w:id="585"/>
      <w:bookmarkEnd w:id="586"/>
      <w:r w:rsidRPr="008A4D08">
        <w:rPr>
          <w:rFonts w:ascii="Arial" w:hAnsi="Arial" w:cs="Arial"/>
        </w:rPr>
        <w:t xml:space="preserve"> </w:t>
      </w:r>
    </w:p>
    <w:p w14:paraId="379FAF8F" w14:textId="77777777" w:rsidR="009314F9" w:rsidRPr="008A4D08" w:rsidRDefault="009314F9" w:rsidP="008A4D08">
      <w:pPr>
        <w:tabs>
          <w:tab w:val="left" w:pos="864"/>
        </w:tabs>
        <w:rPr>
          <w:rFonts w:ascii="Arial" w:hAnsi="Arial" w:cs="Arial"/>
        </w:rPr>
      </w:pPr>
    </w:p>
    <w:p w14:paraId="041EC8CF" w14:textId="77777777" w:rsidR="009314F9" w:rsidRPr="008A4D08" w:rsidRDefault="009314F9" w:rsidP="00955E87">
      <w:pPr>
        <w:numPr>
          <w:ilvl w:val="2"/>
          <w:numId w:val="118"/>
        </w:numPr>
        <w:tabs>
          <w:tab w:val="left" w:pos="864"/>
        </w:tabs>
        <w:rPr>
          <w:rFonts w:ascii="Arial" w:hAnsi="Arial" w:cs="Arial"/>
          <w:color w:val="000000"/>
        </w:rPr>
      </w:pPr>
      <w:r w:rsidRPr="008A4D08">
        <w:rPr>
          <w:rFonts w:ascii="Arial" w:hAnsi="Arial" w:cs="Arial"/>
          <w:color w:val="000000"/>
        </w:rPr>
        <w:t>The Board must approve the LHB’s annual accounts prior to submission to the Welsh Ministers and the Auditor General for Wales in accordance with the annual timetable.</w:t>
      </w:r>
    </w:p>
    <w:p w14:paraId="2C0A6818" w14:textId="77777777" w:rsidR="009314F9" w:rsidRPr="008A4D08" w:rsidRDefault="009314F9" w:rsidP="008A4D08">
      <w:pPr>
        <w:tabs>
          <w:tab w:val="left" w:pos="864"/>
        </w:tabs>
        <w:rPr>
          <w:rFonts w:ascii="Arial" w:hAnsi="Arial" w:cs="Arial"/>
          <w:color w:val="000000"/>
        </w:rPr>
      </w:pPr>
    </w:p>
    <w:p w14:paraId="264831B8" w14:textId="77777777" w:rsidR="009314F9" w:rsidRPr="008A4D08" w:rsidRDefault="009314F9" w:rsidP="00955E87">
      <w:pPr>
        <w:numPr>
          <w:ilvl w:val="2"/>
          <w:numId w:val="118"/>
        </w:numPr>
        <w:tabs>
          <w:tab w:val="left" w:pos="864"/>
        </w:tabs>
        <w:rPr>
          <w:rFonts w:ascii="Arial" w:hAnsi="Arial" w:cs="Arial"/>
          <w:color w:val="000000"/>
        </w:rPr>
      </w:pPr>
      <w:r w:rsidRPr="008A4D08">
        <w:rPr>
          <w:rFonts w:ascii="Arial" w:hAnsi="Arial" w:cs="Arial"/>
          <w:color w:val="000000"/>
        </w:rPr>
        <w:t xml:space="preserve">The Chair and Chief Executive have responsibility for signing the accounts on behalf of the LHB. </w:t>
      </w:r>
      <w:r w:rsidR="00E55E63" w:rsidRPr="00956162">
        <w:rPr>
          <w:rFonts w:ascii="Arial" w:hAnsi="Arial" w:cs="Arial"/>
          <w:color w:val="000000"/>
        </w:rPr>
        <w:t xml:space="preserve">The Chief Executive has responsibility for signing the </w:t>
      </w:r>
      <w:bookmarkStart w:id="587" w:name="_Hlk140144270"/>
      <w:r w:rsidR="00E55E63" w:rsidRPr="00DF2012">
        <w:rPr>
          <w:rFonts w:ascii="Arial" w:hAnsi="Arial" w:cs="Arial"/>
        </w:rPr>
        <w:t xml:space="preserve">Performance Report, Accountability Report, Statement of Financial Position and the </w:t>
      </w:r>
      <w:bookmarkEnd w:id="587"/>
      <w:r w:rsidR="00E55E63">
        <w:rPr>
          <w:rFonts w:ascii="Arial" w:hAnsi="Arial" w:cs="Arial"/>
          <w:color w:val="000000"/>
        </w:rPr>
        <w:t>Governance Statemen</w:t>
      </w:r>
      <w:r w:rsidRPr="008A4D08">
        <w:rPr>
          <w:rFonts w:ascii="Arial" w:hAnsi="Arial" w:cs="Arial"/>
          <w:color w:val="000000"/>
        </w:rPr>
        <w:t>t.</w:t>
      </w:r>
    </w:p>
    <w:p w14:paraId="3AA820E2" w14:textId="77777777" w:rsidR="009314F9" w:rsidRPr="008A4D08" w:rsidRDefault="009314F9" w:rsidP="008A4D08">
      <w:pPr>
        <w:tabs>
          <w:tab w:val="left" w:pos="864"/>
        </w:tabs>
        <w:ind w:left="864" w:hanging="864"/>
        <w:rPr>
          <w:rFonts w:ascii="Arial" w:hAnsi="Arial" w:cs="Arial"/>
          <w:color w:val="000000"/>
        </w:rPr>
      </w:pPr>
    </w:p>
    <w:p w14:paraId="5F024B0D" w14:textId="77777777" w:rsidR="009314F9" w:rsidRPr="008A4D08" w:rsidRDefault="009314F9" w:rsidP="00955E87">
      <w:pPr>
        <w:numPr>
          <w:ilvl w:val="2"/>
          <w:numId w:val="118"/>
        </w:numPr>
        <w:tabs>
          <w:tab w:val="left" w:pos="864"/>
        </w:tabs>
        <w:rPr>
          <w:rFonts w:ascii="Arial" w:hAnsi="Arial" w:cs="Arial"/>
          <w:color w:val="000000"/>
        </w:rPr>
      </w:pPr>
      <w:r w:rsidRPr="008A4D08">
        <w:rPr>
          <w:rFonts w:ascii="Arial" w:hAnsi="Arial" w:cs="Arial"/>
          <w:color w:val="000000"/>
        </w:rPr>
        <w:t xml:space="preserve">The Director of Finance, on behalf of the LHB, is responsible for ensuring that financial reports and returns are prepared in accordance with the accounting policies, guidance </w:t>
      </w:r>
      <w:bookmarkStart w:id="588" w:name="_Hlk39153626"/>
      <w:r w:rsidRPr="008A4D08">
        <w:rPr>
          <w:rFonts w:ascii="Arial" w:hAnsi="Arial" w:cs="Arial"/>
          <w:color w:val="000000"/>
        </w:rPr>
        <w:t xml:space="preserve">and timetable </w:t>
      </w:r>
      <w:bookmarkEnd w:id="588"/>
      <w:r w:rsidRPr="008A4D08">
        <w:rPr>
          <w:rFonts w:ascii="Arial" w:hAnsi="Arial" w:cs="Arial"/>
          <w:color w:val="000000"/>
        </w:rPr>
        <w:t>determined by the Welsh Ministers</w:t>
      </w:r>
      <w:bookmarkStart w:id="589" w:name="_Hlk39153649"/>
      <w:r w:rsidRPr="008A4D08">
        <w:rPr>
          <w:rFonts w:ascii="Arial" w:hAnsi="Arial" w:cs="Arial"/>
          <w:color w:val="000000"/>
        </w:rPr>
        <w:t xml:space="preserve">, as per Welsh Government’s Manual for Accounts, </w:t>
      </w:r>
      <w:bookmarkEnd w:id="589"/>
      <w:r w:rsidRPr="008A4D08">
        <w:rPr>
          <w:rFonts w:ascii="Arial" w:hAnsi="Arial" w:cs="Arial"/>
          <w:color w:val="000000"/>
        </w:rPr>
        <w:t>and consistent with</w:t>
      </w:r>
      <w:r w:rsidRPr="008A4D08">
        <w:rPr>
          <w:rFonts w:ascii="Arial" w:hAnsi="Arial" w:cs="Arial"/>
        </w:rPr>
        <w:t xml:space="preserve"> </w:t>
      </w:r>
      <w:bookmarkStart w:id="590" w:name="_Hlk39153676"/>
      <w:r w:rsidRPr="008A4D08">
        <w:rPr>
          <w:rFonts w:ascii="Arial" w:hAnsi="Arial" w:cs="Arial"/>
          <w:color w:val="000000"/>
        </w:rPr>
        <w:t xml:space="preserve">Financial Reporting Manual (FReM) and </w:t>
      </w:r>
      <w:bookmarkEnd w:id="590"/>
      <w:r w:rsidRPr="008A4D08">
        <w:rPr>
          <w:rFonts w:ascii="Arial" w:hAnsi="Arial" w:cs="Arial"/>
          <w:color w:val="000000"/>
        </w:rPr>
        <w:t>International Financial Reporting Standards.</w:t>
      </w:r>
    </w:p>
    <w:p w14:paraId="76062077" w14:textId="77777777" w:rsidR="009314F9" w:rsidRPr="008A4D08" w:rsidRDefault="009314F9" w:rsidP="008A4D08">
      <w:pPr>
        <w:tabs>
          <w:tab w:val="left" w:pos="864"/>
        </w:tabs>
        <w:rPr>
          <w:rFonts w:ascii="Arial" w:hAnsi="Arial" w:cs="Arial"/>
          <w:color w:val="000000"/>
        </w:rPr>
      </w:pPr>
    </w:p>
    <w:p w14:paraId="641860E7" w14:textId="77777777" w:rsidR="009314F9" w:rsidRPr="008A4D08" w:rsidRDefault="009314F9" w:rsidP="00955E87">
      <w:pPr>
        <w:numPr>
          <w:ilvl w:val="2"/>
          <w:numId w:val="118"/>
        </w:numPr>
        <w:tabs>
          <w:tab w:val="left" w:pos="864"/>
        </w:tabs>
        <w:rPr>
          <w:rFonts w:ascii="Arial" w:hAnsi="Arial" w:cs="Arial"/>
          <w:color w:val="000000"/>
        </w:rPr>
      </w:pPr>
      <w:r w:rsidRPr="008A4D08">
        <w:rPr>
          <w:rFonts w:ascii="Arial" w:hAnsi="Arial" w:cs="Arial"/>
          <w:color w:val="000000"/>
        </w:rPr>
        <w:t xml:space="preserve">The LHB's annual accounts must be audited by the Auditor General for Wales. The LHB's audited annual accounts must be adopted by the Board at a public meeting and made available to the public.  </w:t>
      </w:r>
    </w:p>
    <w:p w14:paraId="164A5882" w14:textId="77777777" w:rsidR="009314F9" w:rsidRPr="008A4D08" w:rsidRDefault="009314F9" w:rsidP="008A4D08">
      <w:pPr>
        <w:tabs>
          <w:tab w:val="left" w:pos="864"/>
        </w:tabs>
        <w:rPr>
          <w:rFonts w:ascii="Arial" w:hAnsi="Arial" w:cs="Arial"/>
          <w:color w:val="000000"/>
        </w:rPr>
      </w:pPr>
    </w:p>
    <w:p w14:paraId="3D323DDB" w14:textId="77777777" w:rsidR="009314F9" w:rsidRPr="008A4D08" w:rsidRDefault="009314F9" w:rsidP="00955E87">
      <w:pPr>
        <w:numPr>
          <w:ilvl w:val="2"/>
          <w:numId w:val="118"/>
        </w:numPr>
        <w:rPr>
          <w:rFonts w:ascii="Arial" w:hAnsi="Arial" w:cs="Arial"/>
          <w:color w:val="000000"/>
        </w:rPr>
      </w:pPr>
      <w:r w:rsidRPr="008A4D08">
        <w:rPr>
          <w:rFonts w:ascii="Arial" w:hAnsi="Arial" w:cs="Arial"/>
          <w:color w:val="000000"/>
        </w:rPr>
        <w:t xml:space="preserve">The LHB will publish an annual report, in accordance with guidelines on local accountability, and present it at its Annual General Meeting.  </w:t>
      </w:r>
      <w:bookmarkStart w:id="591" w:name="_Hlk39155076"/>
      <w:r w:rsidRPr="008A4D08">
        <w:rPr>
          <w:rFonts w:ascii="Arial" w:hAnsi="Arial" w:cs="Arial"/>
          <w:color w:val="000000"/>
        </w:rPr>
        <w:t>The Board Secretary will ensure that the Annual Report is prepared in line with</w:t>
      </w:r>
      <w:bookmarkEnd w:id="591"/>
      <w:r w:rsidRPr="008A4D08">
        <w:rPr>
          <w:rFonts w:ascii="Arial" w:hAnsi="Arial" w:cs="Arial"/>
          <w:color w:val="000000"/>
        </w:rPr>
        <w:t xml:space="preserve"> the Welsh Government’s Manual for Accounts. The Annual Report will include </w:t>
      </w:r>
    </w:p>
    <w:p w14:paraId="4B7BD11A" w14:textId="77777777" w:rsidR="009314F9" w:rsidRPr="008A4D08" w:rsidRDefault="009314F9" w:rsidP="008940E7">
      <w:pPr>
        <w:pStyle w:val="ListParagraph"/>
        <w:widowControl w:val="0"/>
        <w:autoSpaceDE w:val="0"/>
        <w:autoSpaceDN w:val="0"/>
        <w:adjustRightInd w:val="0"/>
        <w:rPr>
          <w:rFonts w:ascii="Arial" w:hAnsi="Arial" w:cs="Arial"/>
          <w:color w:val="000000"/>
          <w:sz w:val="24"/>
          <w:szCs w:val="24"/>
        </w:rPr>
      </w:pPr>
      <w:bookmarkStart w:id="592" w:name="_Hlk52959855"/>
      <w:r w:rsidRPr="008A4D08">
        <w:rPr>
          <w:rFonts w:ascii="Arial" w:hAnsi="Arial" w:cs="Arial"/>
          <w:color w:val="000000"/>
          <w:sz w:val="24"/>
          <w:szCs w:val="24"/>
        </w:rPr>
        <w:t>The Accountability Report containing:</w:t>
      </w:r>
    </w:p>
    <w:p w14:paraId="6811A46A" w14:textId="77777777" w:rsidR="009314F9" w:rsidRPr="008940E7" w:rsidRDefault="009314F9" w:rsidP="00955E87">
      <w:pPr>
        <w:numPr>
          <w:ilvl w:val="0"/>
          <w:numId w:val="116"/>
        </w:numPr>
        <w:rPr>
          <w:rFonts w:ascii="Arial" w:hAnsi="Arial" w:cs="Arial"/>
        </w:rPr>
      </w:pPr>
      <w:r w:rsidRPr="008940E7">
        <w:rPr>
          <w:rFonts w:ascii="Arial" w:hAnsi="Arial" w:cs="Arial"/>
        </w:rPr>
        <w:t>Corporate Governance Report</w:t>
      </w:r>
    </w:p>
    <w:p w14:paraId="07DD6BC6" w14:textId="77777777" w:rsidR="009314F9" w:rsidRPr="008940E7" w:rsidRDefault="009314F9" w:rsidP="00955E87">
      <w:pPr>
        <w:numPr>
          <w:ilvl w:val="0"/>
          <w:numId w:val="116"/>
        </w:numPr>
        <w:rPr>
          <w:rFonts w:ascii="Arial" w:hAnsi="Arial" w:cs="Arial"/>
        </w:rPr>
      </w:pPr>
      <w:r w:rsidRPr="008940E7">
        <w:rPr>
          <w:rFonts w:ascii="Arial" w:hAnsi="Arial" w:cs="Arial"/>
        </w:rPr>
        <w:t>Remuneration Report and Staff Report</w:t>
      </w:r>
    </w:p>
    <w:p w14:paraId="547C48AB" w14:textId="77777777" w:rsidR="009314F9" w:rsidRPr="008940E7" w:rsidRDefault="009314F9" w:rsidP="00955E87">
      <w:pPr>
        <w:numPr>
          <w:ilvl w:val="0"/>
          <w:numId w:val="116"/>
        </w:numPr>
        <w:rPr>
          <w:rFonts w:ascii="Arial" w:hAnsi="Arial" w:cs="Arial"/>
        </w:rPr>
      </w:pPr>
      <w:r w:rsidRPr="008940E7">
        <w:rPr>
          <w:rFonts w:ascii="Arial" w:hAnsi="Arial" w:cs="Arial"/>
        </w:rPr>
        <w:t>Accountability and Audit Report</w:t>
      </w:r>
    </w:p>
    <w:p w14:paraId="3EFCBBBC" w14:textId="77777777" w:rsidR="009314F9" w:rsidRPr="008A4D08" w:rsidRDefault="009314F9" w:rsidP="008A4D08">
      <w:pPr>
        <w:ind w:left="720"/>
        <w:rPr>
          <w:rFonts w:ascii="Arial" w:hAnsi="Arial" w:cs="Arial"/>
          <w:color w:val="000000"/>
        </w:rPr>
      </w:pPr>
    </w:p>
    <w:p w14:paraId="00BAFF8E" w14:textId="77777777" w:rsidR="009314F9" w:rsidRPr="008A4D08" w:rsidRDefault="009314F9" w:rsidP="008940E7">
      <w:pPr>
        <w:pStyle w:val="ListParagraph"/>
        <w:widowControl w:val="0"/>
        <w:autoSpaceDE w:val="0"/>
        <w:autoSpaceDN w:val="0"/>
        <w:adjustRightInd w:val="0"/>
        <w:rPr>
          <w:rFonts w:ascii="Arial" w:hAnsi="Arial" w:cs="Arial"/>
          <w:sz w:val="24"/>
          <w:szCs w:val="24"/>
        </w:rPr>
      </w:pPr>
      <w:r w:rsidRPr="008A4D08">
        <w:rPr>
          <w:rFonts w:ascii="Arial" w:hAnsi="Arial" w:cs="Arial"/>
          <w:sz w:val="24"/>
          <w:szCs w:val="24"/>
        </w:rPr>
        <w:t>The Performance Report, which must include:</w:t>
      </w:r>
    </w:p>
    <w:p w14:paraId="20EA9F6A" w14:textId="77777777" w:rsidR="009314F9" w:rsidRPr="008940E7" w:rsidRDefault="009314F9" w:rsidP="00F80D70">
      <w:pPr>
        <w:numPr>
          <w:ilvl w:val="0"/>
          <w:numId w:val="297"/>
        </w:numPr>
        <w:rPr>
          <w:rFonts w:ascii="Arial" w:hAnsi="Arial" w:cs="Arial"/>
        </w:rPr>
      </w:pPr>
      <w:r w:rsidRPr="008940E7">
        <w:rPr>
          <w:rFonts w:ascii="Arial" w:hAnsi="Arial" w:cs="Arial"/>
        </w:rPr>
        <w:t>An overview</w:t>
      </w:r>
    </w:p>
    <w:p w14:paraId="63F25B28" w14:textId="77777777" w:rsidR="009314F9" w:rsidRPr="008940E7" w:rsidRDefault="009314F9" w:rsidP="00F80D70">
      <w:pPr>
        <w:numPr>
          <w:ilvl w:val="0"/>
          <w:numId w:val="297"/>
        </w:numPr>
        <w:rPr>
          <w:rFonts w:ascii="Arial" w:hAnsi="Arial" w:cs="Arial"/>
        </w:rPr>
      </w:pPr>
      <w:r w:rsidRPr="008940E7">
        <w:rPr>
          <w:rFonts w:ascii="Arial" w:hAnsi="Arial" w:cs="Arial"/>
        </w:rPr>
        <w:t>A performance Analysis</w:t>
      </w:r>
    </w:p>
    <w:bookmarkEnd w:id="592"/>
    <w:p w14:paraId="639FF4F8" w14:textId="77777777" w:rsidR="004B221C" w:rsidRPr="008A4D08" w:rsidRDefault="004B221C" w:rsidP="008A4D08">
      <w:pPr>
        <w:rPr>
          <w:rFonts w:ascii="Arial" w:hAnsi="Arial" w:cs="Arial"/>
          <w:color w:val="000000"/>
        </w:rPr>
      </w:pPr>
    </w:p>
    <w:p w14:paraId="0A85B1C1" w14:textId="77777777" w:rsidR="004A617C" w:rsidRPr="008A4D08" w:rsidRDefault="00C51FA1" w:rsidP="008A4D08">
      <w:pPr>
        <w:rPr>
          <w:rFonts w:ascii="Arial" w:hAnsi="Arial" w:cs="Arial"/>
          <w:color w:val="000000"/>
        </w:rPr>
      </w:pPr>
      <w:r w:rsidRPr="008A4D08">
        <w:rPr>
          <w:rFonts w:ascii="Arial" w:hAnsi="Arial" w:cs="Arial"/>
          <w:color w:val="000000"/>
        </w:rPr>
        <w:br w:type="page"/>
      </w:r>
    </w:p>
    <w:p w14:paraId="4600DC8E" w14:textId="77777777" w:rsidR="0056727E" w:rsidRPr="008A4D08" w:rsidRDefault="0056727E" w:rsidP="008A4D08">
      <w:pPr>
        <w:tabs>
          <w:tab w:val="left" w:pos="864"/>
        </w:tabs>
        <w:rPr>
          <w:rFonts w:ascii="Arial" w:hAnsi="Arial" w:cs="Arial"/>
          <w:b/>
          <w:color w:val="000000"/>
        </w:rPr>
      </w:pPr>
    </w:p>
    <w:p w14:paraId="2A1A0A34" w14:textId="77777777" w:rsidR="009314F9" w:rsidRPr="008A4D08" w:rsidRDefault="009314F9" w:rsidP="00955E87">
      <w:pPr>
        <w:pStyle w:val="Heading1"/>
        <w:numPr>
          <w:ilvl w:val="0"/>
          <w:numId w:val="123"/>
        </w:numPr>
        <w:jc w:val="left"/>
        <w:rPr>
          <w:rFonts w:ascii="Arial" w:hAnsi="Arial" w:cs="Arial"/>
          <w:color w:val="FF0000"/>
        </w:rPr>
      </w:pPr>
      <w:bookmarkStart w:id="593" w:name="_Toc192394527"/>
      <w:bookmarkStart w:id="594" w:name="_Toc192928963"/>
      <w:bookmarkStart w:id="595" w:name="_Toc193786677"/>
      <w:bookmarkStart w:id="596" w:name="_Toc192394522"/>
      <w:bookmarkStart w:id="597" w:name="_Toc192928958"/>
      <w:bookmarkStart w:id="598" w:name="_Toc193786672"/>
      <w:bookmarkStart w:id="599" w:name="_Toc107900284"/>
      <w:bookmarkStart w:id="600" w:name="_Toc107900473"/>
      <w:bookmarkStart w:id="601" w:name="_Toc107900895"/>
      <w:bookmarkStart w:id="602" w:name="_Toc107900982"/>
      <w:bookmarkStart w:id="603" w:name="_Toc240450350"/>
      <w:bookmarkStart w:id="604" w:name="_Toc240797541"/>
      <w:bookmarkStart w:id="605" w:name="_Toc240801930"/>
      <w:bookmarkStart w:id="606" w:name="_Toc237673412"/>
      <w:bookmarkStart w:id="607" w:name="_Toc240884290"/>
      <w:bookmarkStart w:id="608" w:name="_Toc241909255"/>
      <w:bookmarkStart w:id="609" w:name="_Toc242500611"/>
      <w:bookmarkStart w:id="610" w:name="_Toc242585907"/>
      <w:bookmarkStart w:id="611" w:name="_Toc383684295"/>
      <w:bookmarkStart w:id="612" w:name="_Toc55287134"/>
      <w:r w:rsidRPr="008A4D08">
        <w:rPr>
          <w:rFonts w:ascii="Arial" w:hAnsi="Arial" w:cs="Arial"/>
          <w:color w:val="000000"/>
        </w:rPr>
        <w:t>BANKING ARRANGEMENTS</w:t>
      </w:r>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r w:rsidRPr="008A4D08">
        <w:rPr>
          <w:rFonts w:ascii="Arial" w:hAnsi="Arial" w:cs="Arial"/>
          <w:color w:val="000000"/>
        </w:rPr>
        <w:t xml:space="preserve"> </w:t>
      </w:r>
    </w:p>
    <w:p w14:paraId="440645D5" w14:textId="77777777" w:rsidR="009314F9" w:rsidRPr="008A4D08" w:rsidRDefault="009314F9" w:rsidP="008A4D08">
      <w:pPr>
        <w:pStyle w:val="Heading1"/>
        <w:ind w:firstLine="0"/>
        <w:jc w:val="left"/>
        <w:rPr>
          <w:rFonts w:ascii="Arial" w:hAnsi="Arial" w:cs="Arial"/>
          <w:b w:val="0"/>
          <w:color w:val="000000"/>
        </w:rPr>
      </w:pPr>
      <w:bookmarkStart w:id="613" w:name="_Toc192394523"/>
      <w:bookmarkStart w:id="614" w:name="_Toc192928959"/>
      <w:bookmarkStart w:id="615" w:name="_Toc193786673"/>
      <w:bookmarkStart w:id="616" w:name="_Toc107900285"/>
      <w:bookmarkStart w:id="617" w:name="_Toc107900474"/>
      <w:bookmarkStart w:id="618" w:name="_Toc107900896"/>
      <w:bookmarkStart w:id="619" w:name="_Toc107900983"/>
    </w:p>
    <w:p w14:paraId="3FB1C728" w14:textId="77777777" w:rsidR="009314F9" w:rsidRPr="008A4D08" w:rsidRDefault="009314F9" w:rsidP="00F80D70">
      <w:pPr>
        <w:pStyle w:val="Heading1"/>
        <w:numPr>
          <w:ilvl w:val="1"/>
          <w:numId w:val="272"/>
        </w:numPr>
        <w:jc w:val="left"/>
        <w:rPr>
          <w:rFonts w:ascii="Arial" w:hAnsi="Arial" w:cs="Arial"/>
          <w:color w:val="000000"/>
        </w:rPr>
      </w:pPr>
      <w:bookmarkStart w:id="620" w:name="_Toc55287135"/>
      <w:bookmarkStart w:id="621" w:name="_Hlk37165390"/>
      <w:bookmarkStart w:id="622" w:name="_Toc240450351"/>
      <w:bookmarkStart w:id="623" w:name="_Toc240797542"/>
      <w:bookmarkStart w:id="624" w:name="_Toc240801931"/>
      <w:bookmarkStart w:id="625" w:name="_Toc237673413"/>
      <w:bookmarkStart w:id="626" w:name="_Toc240884291"/>
      <w:bookmarkStart w:id="627" w:name="_Toc241909256"/>
      <w:bookmarkStart w:id="628" w:name="_Toc242500612"/>
      <w:bookmarkStart w:id="629" w:name="_Toc242585908"/>
      <w:bookmarkStart w:id="630" w:name="_Toc383684296"/>
      <w:r w:rsidRPr="008A4D08">
        <w:rPr>
          <w:rFonts w:ascii="Arial" w:hAnsi="Arial" w:cs="Arial"/>
          <w:color w:val="000000"/>
        </w:rPr>
        <w:t>General</w:t>
      </w:r>
      <w:bookmarkEnd w:id="620"/>
    </w:p>
    <w:bookmarkEnd w:id="621"/>
    <w:p w14:paraId="22322E03" w14:textId="77777777" w:rsidR="009314F9" w:rsidRPr="008A4D08" w:rsidRDefault="009314F9" w:rsidP="008A4D08">
      <w:pPr>
        <w:rPr>
          <w:rFonts w:ascii="Arial" w:hAnsi="Arial" w:cs="Arial"/>
        </w:rPr>
      </w:pPr>
    </w:p>
    <w:p w14:paraId="7A1BF2D1" w14:textId="77777777" w:rsidR="009314F9" w:rsidRPr="008A4D08" w:rsidRDefault="009314F9" w:rsidP="00F80D70">
      <w:pPr>
        <w:pStyle w:val="ListParagraph"/>
        <w:widowControl w:val="0"/>
        <w:numPr>
          <w:ilvl w:val="2"/>
          <w:numId w:val="272"/>
        </w:numPr>
        <w:autoSpaceDE w:val="0"/>
        <w:autoSpaceDN w:val="0"/>
        <w:adjustRightInd w:val="0"/>
        <w:rPr>
          <w:rFonts w:ascii="Arial" w:hAnsi="Arial" w:cs="Arial"/>
          <w:sz w:val="24"/>
          <w:szCs w:val="24"/>
        </w:rPr>
      </w:pPr>
      <w:r w:rsidRPr="008A4D08">
        <w:rPr>
          <w:rFonts w:ascii="Arial" w:hAnsi="Arial" w:cs="Arial"/>
          <w:color w:val="000000"/>
          <w:sz w:val="24"/>
          <w:szCs w:val="24"/>
        </w:rPr>
        <w:t xml:space="preserve">The Director of Finance is responsible for managing the LHB's banking arrangements and for advising the Board on the provision of banking services and operation of accounts.  This advice will take into account guidance/Directions issued from time to time by the Welsh Ministers. LHBs </w:t>
      </w:r>
      <w:bookmarkStart w:id="631" w:name="_Hlk39155252"/>
      <w:r w:rsidRPr="008A4D08">
        <w:rPr>
          <w:rFonts w:ascii="Arial" w:hAnsi="Arial" w:cs="Arial"/>
          <w:color w:val="000000"/>
          <w:sz w:val="24"/>
          <w:szCs w:val="24"/>
        </w:rPr>
        <w:t xml:space="preserve">are required to use the Government Banking Service (GBS) for its banking services. </w:t>
      </w:r>
      <w:bookmarkEnd w:id="631"/>
    </w:p>
    <w:p w14:paraId="1D3F31F1" w14:textId="77777777" w:rsidR="009314F9" w:rsidRPr="008A4D08" w:rsidRDefault="009314F9" w:rsidP="008A4D08">
      <w:pPr>
        <w:rPr>
          <w:rFonts w:ascii="Arial" w:hAnsi="Arial" w:cs="Arial"/>
        </w:rPr>
      </w:pPr>
    </w:p>
    <w:p w14:paraId="1C6BA153" w14:textId="77777777" w:rsidR="009314F9" w:rsidRPr="008A4D08" w:rsidRDefault="009314F9" w:rsidP="00955E87">
      <w:pPr>
        <w:pStyle w:val="ListParagraph"/>
        <w:widowControl w:val="0"/>
        <w:numPr>
          <w:ilvl w:val="0"/>
          <w:numId w:val="119"/>
        </w:numPr>
        <w:tabs>
          <w:tab w:val="clear" w:pos="360"/>
          <w:tab w:val="num" w:pos="-54"/>
          <w:tab w:val="left" w:pos="709"/>
          <w:tab w:val="left" w:pos="864"/>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The Board shall approve the banking arrangements.</w:t>
      </w:r>
    </w:p>
    <w:p w14:paraId="6818BE86" w14:textId="77777777" w:rsidR="009314F9" w:rsidRPr="008A4D08" w:rsidRDefault="009314F9" w:rsidP="008A4D08">
      <w:pPr>
        <w:pStyle w:val="Heading1"/>
        <w:ind w:firstLine="0"/>
        <w:jc w:val="left"/>
        <w:rPr>
          <w:rFonts w:ascii="Arial" w:hAnsi="Arial" w:cs="Arial"/>
          <w:b w:val="0"/>
          <w:color w:val="000000"/>
        </w:rPr>
      </w:pPr>
      <w:bookmarkStart w:id="632" w:name="_Toc192394524"/>
      <w:bookmarkStart w:id="633" w:name="_Toc192928960"/>
      <w:bookmarkStart w:id="634" w:name="_Toc193786674"/>
      <w:bookmarkStart w:id="635" w:name="_Toc107900286"/>
      <w:bookmarkStart w:id="636" w:name="_Toc107900475"/>
      <w:bookmarkStart w:id="637" w:name="_Toc107900897"/>
      <w:bookmarkStart w:id="638" w:name="_Toc107900984"/>
      <w:bookmarkEnd w:id="613"/>
      <w:bookmarkEnd w:id="614"/>
      <w:bookmarkEnd w:id="615"/>
      <w:bookmarkEnd w:id="616"/>
      <w:bookmarkEnd w:id="617"/>
      <w:bookmarkEnd w:id="618"/>
      <w:bookmarkEnd w:id="619"/>
      <w:bookmarkEnd w:id="622"/>
      <w:bookmarkEnd w:id="623"/>
      <w:bookmarkEnd w:id="624"/>
      <w:bookmarkEnd w:id="625"/>
      <w:bookmarkEnd w:id="626"/>
      <w:bookmarkEnd w:id="627"/>
      <w:bookmarkEnd w:id="628"/>
      <w:bookmarkEnd w:id="629"/>
      <w:bookmarkEnd w:id="630"/>
    </w:p>
    <w:p w14:paraId="1851FE90" w14:textId="77777777" w:rsidR="009314F9" w:rsidRPr="008A4D08" w:rsidRDefault="009314F9" w:rsidP="00955E87">
      <w:pPr>
        <w:pStyle w:val="Heading1"/>
        <w:numPr>
          <w:ilvl w:val="1"/>
          <w:numId w:val="119"/>
        </w:numPr>
        <w:tabs>
          <w:tab w:val="clear" w:pos="360"/>
          <w:tab w:val="num" w:pos="-54"/>
        </w:tabs>
        <w:ind w:left="709" w:hanging="709"/>
        <w:jc w:val="left"/>
        <w:rPr>
          <w:rFonts w:ascii="Arial" w:hAnsi="Arial" w:cs="Arial"/>
          <w:color w:val="000000"/>
        </w:rPr>
      </w:pPr>
      <w:bookmarkStart w:id="639" w:name="_Toc240450352"/>
      <w:bookmarkStart w:id="640" w:name="_Toc240797543"/>
      <w:bookmarkStart w:id="641" w:name="_Toc240801932"/>
      <w:bookmarkStart w:id="642" w:name="_Toc237673414"/>
      <w:bookmarkStart w:id="643" w:name="_Toc240884292"/>
      <w:bookmarkStart w:id="644" w:name="_Toc241909257"/>
      <w:bookmarkStart w:id="645" w:name="_Toc242500613"/>
      <w:bookmarkStart w:id="646" w:name="_Toc242585909"/>
      <w:bookmarkStart w:id="647" w:name="_Toc383684297"/>
      <w:bookmarkStart w:id="648" w:name="_Toc55287136"/>
      <w:r w:rsidRPr="008A4D08">
        <w:rPr>
          <w:rFonts w:ascii="Arial" w:hAnsi="Arial" w:cs="Arial"/>
          <w:color w:val="000000"/>
        </w:rPr>
        <w:t>Bank Accounts</w:t>
      </w:r>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p>
    <w:p w14:paraId="1C9F92A9" w14:textId="77777777" w:rsidR="009314F9" w:rsidRPr="008A4D08" w:rsidRDefault="009314F9" w:rsidP="008A4D08">
      <w:pPr>
        <w:tabs>
          <w:tab w:val="left" w:pos="864"/>
        </w:tabs>
        <w:rPr>
          <w:rFonts w:ascii="Arial" w:hAnsi="Arial" w:cs="Arial"/>
          <w:color w:val="000000"/>
        </w:rPr>
      </w:pPr>
    </w:p>
    <w:p w14:paraId="30CA27A6" w14:textId="77777777" w:rsidR="009314F9" w:rsidRPr="008A4D08" w:rsidRDefault="009314F9" w:rsidP="00F80D70">
      <w:pPr>
        <w:numPr>
          <w:ilvl w:val="2"/>
          <w:numId w:val="273"/>
        </w:numPr>
        <w:tabs>
          <w:tab w:val="left" w:pos="864"/>
        </w:tabs>
        <w:rPr>
          <w:rFonts w:ascii="Arial" w:hAnsi="Arial" w:cs="Arial"/>
          <w:color w:val="000000"/>
        </w:rPr>
      </w:pPr>
      <w:r w:rsidRPr="008A4D08">
        <w:rPr>
          <w:rFonts w:ascii="Arial" w:hAnsi="Arial" w:cs="Arial"/>
          <w:color w:val="000000"/>
        </w:rPr>
        <w:t>The Director of Finance is responsible for:</w:t>
      </w:r>
    </w:p>
    <w:p w14:paraId="565FE55E" w14:textId="77777777" w:rsidR="009314F9" w:rsidRPr="008A4D08" w:rsidRDefault="009314F9" w:rsidP="008A4D08">
      <w:pPr>
        <w:tabs>
          <w:tab w:val="left" w:pos="864"/>
        </w:tabs>
        <w:rPr>
          <w:rFonts w:ascii="Arial" w:hAnsi="Arial" w:cs="Arial"/>
          <w:color w:val="000000"/>
        </w:rPr>
      </w:pPr>
    </w:p>
    <w:p w14:paraId="37EF2DBA" w14:textId="77777777" w:rsidR="009314F9" w:rsidRPr="008A4D08" w:rsidRDefault="009314F9" w:rsidP="00955E87">
      <w:pPr>
        <w:numPr>
          <w:ilvl w:val="0"/>
          <w:numId w:val="60"/>
        </w:numPr>
        <w:tabs>
          <w:tab w:val="clear" w:pos="1134"/>
          <w:tab w:val="num" w:pos="306"/>
          <w:tab w:val="left" w:pos="1701"/>
        </w:tabs>
        <w:ind w:left="1287" w:hanging="567"/>
        <w:rPr>
          <w:rFonts w:ascii="Arial" w:hAnsi="Arial" w:cs="Arial"/>
          <w:color w:val="000000"/>
        </w:rPr>
      </w:pPr>
      <w:r w:rsidRPr="008A4D08">
        <w:rPr>
          <w:rFonts w:ascii="Arial" w:hAnsi="Arial" w:cs="Arial"/>
          <w:color w:val="000000"/>
        </w:rPr>
        <w:t>Establishing bank accounts</w:t>
      </w:r>
      <w:r w:rsidRPr="008A4D08">
        <w:rPr>
          <w:rFonts w:ascii="Arial" w:hAnsi="Arial" w:cs="Arial"/>
        </w:rPr>
        <w:t xml:space="preserve"> </w:t>
      </w:r>
      <w:bookmarkStart w:id="649" w:name="_Hlk39155290"/>
      <w:r w:rsidRPr="008A4D08">
        <w:rPr>
          <w:rFonts w:ascii="Arial" w:hAnsi="Arial" w:cs="Arial"/>
          <w:color w:val="000000"/>
        </w:rPr>
        <w:t>and ensuring that the Government Banking Service is utilised for main Health Board business transactions</w:t>
      </w:r>
      <w:bookmarkEnd w:id="649"/>
      <w:r w:rsidRPr="008A4D08">
        <w:rPr>
          <w:rFonts w:ascii="Arial" w:hAnsi="Arial" w:cs="Arial"/>
          <w:color w:val="000000"/>
        </w:rPr>
        <w:t>;</w:t>
      </w:r>
    </w:p>
    <w:p w14:paraId="6DBA0598" w14:textId="77777777" w:rsidR="009314F9" w:rsidRPr="008A4D08" w:rsidRDefault="009314F9" w:rsidP="008A4D08">
      <w:pPr>
        <w:tabs>
          <w:tab w:val="left" w:pos="1701"/>
        </w:tabs>
        <w:ind w:left="720"/>
        <w:rPr>
          <w:rFonts w:ascii="Arial" w:hAnsi="Arial" w:cs="Arial"/>
          <w:color w:val="000000"/>
        </w:rPr>
      </w:pPr>
    </w:p>
    <w:p w14:paraId="14758DEF" w14:textId="77777777" w:rsidR="009314F9" w:rsidRPr="008A4D08" w:rsidRDefault="009314F9" w:rsidP="00955E87">
      <w:pPr>
        <w:numPr>
          <w:ilvl w:val="0"/>
          <w:numId w:val="60"/>
        </w:numPr>
        <w:tabs>
          <w:tab w:val="clear" w:pos="1134"/>
          <w:tab w:val="num" w:pos="306"/>
          <w:tab w:val="left" w:pos="1701"/>
        </w:tabs>
        <w:ind w:left="1287" w:hanging="567"/>
        <w:rPr>
          <w:rFonts w:ascii="Arial" w:hAnsi="Arial" w:cs="Arial"/>
          <w:color w:val="000000"/>
        </w:rPr>
      </w:pPr>
      <w:r w:rsidRPr="008A4D08">
        <w:rPr>
          <w:rFonts w:ascii="Arial" w:hAnsi="Arial" w:cs="Arial"/>
          <w:color w:val="000000"/>
        </w:rPr>
        <w:t>Establishing additional commercial accounts</w:t>
      </w:r>
      <w:r w:rsidRPr="008A4D08">
        <w:rPr>
          <w:rFonts w:ascii="Arial" w:hAnsi="Arial" w:cs="Arial"/>
        </w:rPr>
        <w:t xml:space="preserve"> </w:t>
      </w:r>
      <w:bookmarkStart w:id="650" w:name="_Hlk39155318"/>
      <w:r w:rsidRPr="008A4D08">
        <w:rPr>
          <w:rFonts w:ascii="Arial" w:hAnsi="Arial" w:cs="Arial"/>
          <w:color w:val="000000"/>
        </w:rPr>
        <w:t xml:space="preserve">only </w:t>
      </w:r>
      <w:bookmarkStart w:id="651" w:name="_Hlk39155531"/>
      <w:r w:rsidRPr="008A4D08">
        <w:rPr>
          <w:rFonts w:ascii="Arial" w:hAnsi="Arial" w:cs="Arial"/>
          <w:color w:val="000000"/>
        </w:rPr>
        <w:t xml:space="preserve">exceptionally </w:t>
      </w:r>
      <w:bookmarkEnd w:id="651"/>
      <w:r w:rsidRPr="008A4D08">
        <w:rPr>
          <w:rFonts w:ascii="Arial" w:hAnsi="Arial" w:cs="Arial"/>
          <w:color w:val="000000"/>
        </w:rPr>
        <w:t>and where there is a clear rationale for not utilising the Government Banking Service</w:t>
      </w:r>
      <w:bookmarkEnd w:id="650"/>
      <w:r w:rsidRPr="008A4D08">
        <w:rPr>
          <w:rFonts w:ascii="Arial" w:hAnsi="Arial" w:cs="Arial"/>
          <w:color w:val="000000"/>
        </w:rPr>
        <w:t>;</w:t>
      </w:r>
    </w:p>
    <w:p w14:paraId="7CD2CB15" w14:textId="77777777" w:rsidR="009314F9" w:rsidRPr="008A4D08" w:rsidRDefault="009314F9" w:rsidP="008A4D08">
      <w:pPr>
        <w:tabs>
          <w:tab w:val="left" w:pos="1701"/>
        </w:tabs>
        <w:rPr>
          <w:rFonts w:ascii="Arial" w:hAnsi="Arial" w:cs="Arial"/>
          <w:color w:val="000000"/>
        </w:rPr>
      </w:pPr>
    </w:p>
    <w:p w14:paraId="3DC5ECD9" w14:textId="77777777" w:rsidR="009314F9" w:rsidRPr="008A4D08" w:rsidRDefault="009314F9" w:rsidP="00955E87">
      <w:pPr>
        <w:numPr>
          <w:ilvl w:val="0"/>
          <w:numId w:val="60"/>
        </w:numPr>
        <w:tabs>
          <w:tab w:val="clear" w:pos="1134"/>
          <w:tab w:val="num" w:pos="306"/>
          <w:tab w:val="left" w:pos="1701"/>
        </w:tabs>
        <w:ind w:left="1287" w:hanging="567"/>
        <w:rPr>
          <w:rFonts w:ascii="Arial" w:hAnsi="Arial" w:cs="Arial"/>
          <w:color w:val="000000"/>
        </w:rPr>
      </w:pPr>
      <w:r w:rsidRPr="008A4D08">
        <w:rPr>
          <w:rFonts w:ascii="Arial" w:hAnsi="Arial" w:cs="Arial"/>
          <w:color w:val="000000"/>
        </w:rPr>
        <w:t>Establishing separate bank accounts for the LHB's non-exchequer funds;</w:t>
      </w:r>
    </w:p>
    <w:p w14:paraId="6D1C235C" w14:textId="77777777" w:rsidR="009314F9" w:rsidRPr="008A4D08" w:rsidRDefault="009314F9" w:rsidP="008A4D08">
      <w:pPr>
        <w:tabs>
          <w:tab w:val="left" w:pos="1701"/>
        </w:tabs>
        <w:rPr>
          <w:rFonts w:ascii="Arial" w:hAnsi="Arial" w:cs="Arial"/>
          <w:color w:val="000000"/>
        </w:rPr>
      </w:pPr>
    </w:p>
    <w:p w14:paraId="6B857B27" w14:textId="77777777" w:rsidR="009314F9" w:rsidRPr="008A4D08" w:rsidRDefault="009314F9" w:rsidP="00955E87">
      <w:pPr>
        <w:numPr>
          <w:ilvl w:val="0"/>
          <w:numId w:val="60"/>
        </w:numPr>
        <w:tabs>
          <w:tab w:val="clear" w:pos="1134"/>
          <w:tab w:val="num" w:pos="306"/>
          <w:tab w:val="left" w:pos="1701"/>
        </w:tabs>
        <w:ind w:left="1287" w:hanging="567"/>
        <w:rPr>
          <w:rFonts w:ascii="Arial" w:hAnsi="Arial" w:cs="Arial"/>
          <w:color w:val="000000"/>
        </w:rPr>
      </w:pPr>
      <w:r w:rsidRPr="008A4D08">
        <w:rPr>
          <w:rFonts w:ascii="Arial" w:hAnsi="Arial" w:cs="Arial"/>
          <w:color w:val="000000"/>
        </w:rPr>
        <w:t>Ensuring payments made from bank accounts do not exceed the amount credited to the account except where arrangements have been made;</w:t>
      </w:r>
    </w:p>
    <w:p w14:paraId="7AD27562" w14:textId="77777777" w:rsidR="009314F9" w:rsidRPr="008A4D08" w:rsidRDefault="009314F9" w:rsidP="008A4D08">
      <w:pPr>
        <w:pStyle w:val="ListParagraph"/>
        <w:ind w:left="306"/>
        <w:rPr>
          <w:rFonts w:ascii="Arial" w:hAnsi="Arial" w:cs="Arial"/>
          <w:color w:val="000000"/>
          <w:sz w:val="24"/>
          <w:szCs w:val="24"/>
        </w:rPr>
      </w:pPr>
    </w:p>
    <w:p w14:paraId="76EE384B" w14:textId="77777777" w:rsidR="009314F9" w:rsidRPr="008A4D08" w:rsidRDefault="009314F9" w:rsidP="00955E87">
      <w:pPr>
        <w:numPr>
          <w:ilvl w:val="0"/>
          <w:numId w:val="60"/>
        </w:numPr>
        <w:tabs>
          <w:tab w:val="clear" w:pos="1134"/>
          <w:tab w:val="num" w:pos="306"/>
        </w:tabs>
        <w:ind w:left="1287" w:hanging="567"/>
        <w:rPr>
          <w:rFonts w:ascii="Arial" w:hAnsi="Arial" w:cs="Arial"/>
          <w:color w:val="000000"/>
        </w:rPr>
      </w:pPr>
      <w:bookmarkStart w:id="652" w:name="_Hlk39155339"/>
      <w:r w:rsidRPr="008A4D08">
        <w:rPr>
          <w:rFonts w:ascii="Arial" w:hAnsi="Arial" w:cs="Arial"/>
          <w:color w:val="000000"/>
        </w:rPr>
        <w:t>Ensuring accounts are not overdrawn except in exceptional and planned situations.</w:t>
      </w:r>
    </w:p>
    <w:bookmarkEnd w:id="652"/>
    <w:p w14:paraId="2BF293A7" w14:textId="77777777" w:rsidR="009314F9" w:rsidRPr="008A4D08" w:rsidRDefault="009314F9" w:rsidP="008A4D08">
      <w:pPr>
        <w:tabs>
          <w:tab w:val="left" w:pos="1701"/>
        </w:tabs>
        <w:rPr>
          <w:rFonts w:ascii="Arial" w:hAnsi="Arial" w:cs="Arial"/>
          <w:color w:val="000000"/>
        </w:rPr>
      </w:pPr>
    </w:p>
    <w:p w14:paraId="141731A2" w14:textId="77777777" w:rsidR="009314F9" w:rsidRPr="008A4D08" w:rsidRDefault="009314F9" w:rsidP="00955E87">
      <w:pPr>
        <w:numPr>
          <w:ilvl w:val="0"/>
          <w:numId w:val="60"/>
        </w:numPr>
        <w:tabs>
          <w:tab w:val="clear" w:pos="1134"/>
          <w:tab w:val="num" w:pos="306"/>
          <w:tab w:val="left" w:pos="1701"/>
        </w:tabs>
        <w:ind w:left="1287" w:hanging="567"/>
        <w:rPr>
          <w:rFonts w:ascii="Arial" w:hAnsi="Arial" w:cs="Arial"/>
          <w:color w:val="000000"/>
        </w:rPr>
      </w:pPr>
      <w:r w:rsidRPr="008A4D08">
        <w:rPr>
          <w:rFonts w:ascii="Arial" w:hAnsi="Arial" w:cs="Arial"/>
          <w:color w:val="000000"/>
        </w:rPr>
        <w:t>Reporting to the Board all arrangements made with the LHB's bankers for accounts to be overdrawn;</w:t>
      </w:r>
    </w:p>
    <w:p w14:paraId="58D7BDA9" w14:textId="77777777" w:rsidR="009314F9" w:rsidRPr="008A4D08" w:rsidRDefault="009314F9" w:rsidP="008A4D08">
      <w:pPr>
        <w:tabs>
          <w:tab w:val="left" w:pos="1701"/>
        </w:tabs>
        <w:rPr>
          <w:rFonts w:ascii="Arial" w:hAnsi="Arial" w:cs="Arial"/>
          <w:color w:val="000000"/>
        </w:rPr>
      </w:pPr>
    </w:p>
    <w:p w14:paraId="6793E3DE" w14:textId="77777777" w:rsidR="009314F9" w:rsidRPr="008A4D08" w:rsidRDefault="009314F9" w:rsidP="00955E87">
      <w:pPr>
        <w:numPr>
          <w:ilvl w:val="0"/>
          <w:numId w:val="60"/>
        </w:numPr>
        <w:tabs>
          <w:tab w:val="clear" w:pos="1134"/>
          <w:tab w:val="num" w:pos="306"/>
          <w:tab w:val="left" w:pos="1701"/>
        </w:tabs>
        <w:ind w:left="1287" w:hanging="567"/>
        <w:rPr>
          <w:rFonts w:ascii="Arial" w:hAnsi="Arial" w:cs="Arial"/>
          <w:color w:val="000000"/>
        </w:rPr>
      </w:pPr>
      <w:r w:rsidRPr="008A4D08">
        <w:rPr>
          <w:rFonts w:ascii="Arial" w:hAnsi="Arial" w:cs="Arial"/>
          <w:color w:val="000000"/>
        </w:rPr>
        <w:t>Monitoring compliance with Welsh Ministers’ guidance on the level of cleared funds.</w:t>
      </w:r>
    </w:p>
    <w:p w14:paraId="2F99B5EF" w14:textId="77777777" w:rsidR="009314F9" w:rsidRPr="008A4D08" w:rsidRDefault="009314F9" w:rsidP="008A4D08">
      <w:pPr>
        <w:rPr>
          <w:rFonts w:ascii="Arial" w:hAnsi="Arial" w:cs="Arial"/>
          <w:color w:val="000000"/>
        </w:rPr>
      </w:pPr>
    </w:p>
    <w:p w14:paraId="36E55616" w14:textId="77777777" w:rsidR="009314F9" w:rsidRPr="008A4D08" w:rsidRDefault="009314F9" w:rsidP="00F80D70">
      <w:pPr>
        <w:numPr>
          <w:ilvl w:val="2"/>
          <w:numId w:val="273"/>
        </w:numPr>
        <w:tabs>
          <w:tab w:val="left" w:pos="864"/>
        </w:tabs>
        <w:rPr>
          <w:rFonts w:ascii="Arial" w:hAnsi="Arial" w:cs="Arial"/>
          <w:color w:val="000000"/>
        </w:rPr>
      </w:pPr>
      <w:r w:rsidRPr="008A4D08">
        <w:rPr>
          <w:rFonts w:ascii="Arial" w:hAnsi="Arial" w:cs="Arial"/>
          <w:color w:val="000000"/>
        </w:rPr>
        <w:t>With the exception of Project Bank Accounts, all bank accounts should be held in the name of the LHB. No officer other than the Director of Finance shall open any account in the name of the LHB or for the purposes of furthering LHB activities.</w:t>
      </w:r>
    </w:p>
    <w:p w14:paraId="17244FAE" w14:textId="77777777" w:rsidR="009314F9" w:rsidRPr="008A4D08" w:rsidRDefault="009314F9" w:rsidP="008A4D08">
      <w:pPr>
        <w:tabs>
          <w:tab w:val="left" w:pos="709"/>
          <w:tab w:val="left" w:pos="864"/>
        </w:tabs>
        <w:rPr>
          <w:rFonts w:ascii="Arial" w:hAnsi="Arial" w:cs="Arial"/>
          <w:color w:val="000000"/>
        </w:rPr>
      </w:pPr>
    </w:p>
    <w:p w14:paraId="671176D6" w14:textId="77777777" w:rsidR="009314F9" w:rsidRPr="008A4D08" w:rsidRDefault="009314F9" w:rsidP="00F80D70">
      <w:pPr>
        <w:numPr>
          <w:ilvl w:val="2"/>
          <w:numId w:val="273"/>
        </w:numPr>
        <w:tabs>
          <w:tab w:val="left" w:pos="864"/>
        </w:tabs>
        <w:rPr>
          <w:rFonts w:ascii="Arial" w:hAnsi="Arial" w:cs="Arial"/>
          <w:color w:val="000000"/>
        </w:rPr>
      </w:pPr>
      <w:r w:rsidRPr="008A4D08">
        <w:rPr>
          <w:rFonts w:ascii="Arial" w:hAnsi="Arial" w:cs="Arial"/>
          <w:color w:val="000000"/>
        </w:rPr>
        <w:t>Any Project Bank Account that is required may be held jointly in the name of the LHB and the relevant third party contractor.</w:t>
      </w:r>
    </w:p>
    <w:p w14:paraId="2408EB87" w14:textId="77777777" w:rsidR="009314F9" w:rsidRPr="008A4D08" w:rsidRDefault="009314F9" w:rsidP="008A4D08">
      <w:pPr>
        <w:rPr>
          <w:rFonts w:ascii="Arial" w:hAnsi="Arial" w:cs="Arial"/>
          <w:color w:val="000000"/>
        </w:rPr>
      </w:pPr>
    </w:p>
    <w:p w14:paraId="05405038" w14:textId="77777777" w:rsidR="009314F9" w:rsidRPr="008A4D08" w:rsidRDefault="009314F9" w:rsidP="00955E87">
      <w:pPr>
        <w:pStyle w:val="Heading1"/>
        <w:numPr>
          <w:ilvl w:val="1"/>
          <w:numId w:val="120"/>
        </w:numPr>
        <w:tabs>
          <w:tab w:val="clear" w:pos="360"/>
          <w:tab w:val="num" w:pos="-54"/>
        </w:tabs>
        <w:ind w:left="709" w:hanging="709"/>
        <w:jc w:val="left"/>
        <w:rPr>
          <w:rFonts w:ascii="Arial" w:hAnsi="Arial" w:cs="Arial"/>
          <w:color w:val="000000"/>
        </w:rPr>
      </w:pPr>
      <w:bookmarkStart w:id="653" w:name="_Toc192394525"/>
      <w:bookmarkStart w:id="654" w:name="_Toc192928961"/>
      <w:bookmarkStart w:id="655" w:name="_Toc193786675"/>
      <w:bookmarkStart w:id="656" w:name="_Toc107900287"/>
      <w:bookmarkStart w:id="657" w:name="_Toc107900476"/>
      <w:bookmarkStart w:id="658" w:name="_Toc107900898"/>
      <w:bookmarkStart w:id="659" w:name="_Toc107900985"/>
      <w:bookmarkStart w:id="660" w:name="_Toc240450353"/>
      <w:bookmarkStart w:id="661" w:name="_Toc240797544"/>
      <w:bookmarkStart w:id="662" w:name="_Toc240801933"/>
      <w:bookmarkStart w:id="663" w:name="_Toc237673415"/>
      <w:bookmarkStart w:id="664" w:name="_Toc240884293"/>
      <w:bookmarkStart w:id="665" w:name="_Toc241909258"/>
      <w:bookmarkStart w:id="666" w:name="_Toc242500614"/>
      <w:bookmarkStart w:id="667" w:name="_Toc242585910"/>
      <w:bookmarkStart w:id="668" w:name="_Toc383684298"/>
      <w:bookmarkStart w:id="669" w:name="_Toc55287137"/>
      <w:r w:rsidRPr="008A4D08">
        <w:rPr>
          <w:rFonts w:ascii="Arial" w:hAnsi="Arial" w:cs="Arial"/>
          <w:color w:val="000000"/>
        </w:rPr>
        <w:t>Banking Procedures</w:t>
      </w:r>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p>
    <w:p w14:paraId="0F523456" w14:textId="77777777" w:rsidR="009314F9" w:rsidRPr="008A4D08" w:rsidRDefault="009314F9" w:rsidP="008A4D08">
      <w:pPr>
        <w:tabs>
          <w:tab w:val="left" w:pos="864"/>
        </w:tabs>
        <w:rPr>
          <w:rFonts w:ascii="Arial" w:hAnsi="Arial" w:cs="Arial"/>
          <w:color w:val="000000"/>
        </w:rPr>
      </w:pPr>
    </w:p>
    <w:p w14:paraId="5FAE7F5D" w14:textId="77777777" w:rsidR="009314F9" w:rsidRPr="008A4D08" w:rsidRDefault="009314F9" w:rsidP="00F80D70">
      <w:pPr>
        <w:numPr>
          <w:ilvl w:val="2"/>
          <w:numId w:val="274"/>
        </w:numPr>
        <w:tabs>
          <w:tab w:val="left" w:pos="864"/>
        </w:tabs>
        <w:rPr>
          <w:rFonts w:ascii="Arial" w:hAnsi="Arial" w:cs="Arial"/>
          <w:color w:val="000000"/>
        </w:rPr>
      </w:pPr>
      <w:r w:rsidRPr="008A4D08">
        <w:rPr>
          <w:rFonts w:ascii="Arial" w:hAnsi="Arial" w:cs="Arial"/>
          <w:color w:val="000000"/>
        </w:rPr>
        <w:t xml:space="preserve">The Director of Finance will prepare detailed instructions on the operation of bank accounts, </w:t>
      </w:r>
      <w:bookmarkStart w:id="670" w:name="_Hlk39155383"/>
      <w:r w:rsidRPr="008A4D08">
        <w:rPr>
          <w:rFonts w:ascii="Arial" w:hAnsi="Arial" w:cs="Arial"/>
          <w:color w:val="000000"/>
        </w:rPr>
        <w:t xml:space="preserve">that ensure there are sound controls over the day-to-day operation of bank accounts, </w:t>
      </w:r>
      <w:bookmarkEnd w:id="670"/>
      <w:r w:rsidRPr="008A4D08">
        <w:rPr>
          <w:rFonts w:ascii="Arial" w:hAnsi="Arial" w:cs="Arial"/>
          <w:color w:val="000000"/>
        </w:rPr>
        <w:t>which must include:</w:t>
      </w:r>
    </w:p>
    <w:p w14:paraId="4458EE7F" w14:textId="77777777" w:rsidR="009314F9" w:rsidRPr="008A4D08" w:rsidRDefault="009314F9" w:rsidP="008A4D08">
      <w:pPr>
        <w:tabs>
          <w:tab w:val="left" w:pos="864"/>
        </w:tabs>
        <w:rPr>
          <w:rFonts w:ascii="Arial" w:hAnsi="Arial" w:cs="Arial"/>
          <w:color w:val="000000"/>
        </w:rPr>
      </w:pPr>
    </w:p>
    <w:p w14:paraId="22C26491" w14:textId="77777777" w:rsidR="009314F9" w:rsidRPr="008A4D08" w:rsidRDefault="009314F9" w:rsidP="00955E87">
      <w:pPr>
        <w:numPr>
          <w:ilvl w:val="0"/>
          <w:numId w:val="61"/>
        </w:numPr>
        <w:tabs>
          <w:tab w:val="clear" w:pos="1134"/>
          <w:tab w:val="num" w:pos="306"/>
          <w:tab w:val="left" w:pos="1701"/>
        </w:tabs>
        <w:ind w:left="1287" w:hanging="567"/>
        <w:rPr>
          <w:rFonts w:ascii="Arial" w:hAnsi="Arial" w:cs="Arial"/>
          <w:color w:val="000000"/>
        </w:rPr>
      </w:pPr>
      <w:r w:rsidRPr="008A4D08">
        <w:rPr>
          <w:rFonts w:ascii="Arial" w:hAnsi="Arial" w:cs="Arial"/>
          <w:color w:val="000000"/>
        </w:rPr>
        <w:lastRenderedPageBreak/>
        <w:t>The conditions under which each bank account is to be operated;</w:t>
      </w:r>
    </w:p>
    <w:p w14:paraId="1698CDC5" w14:textId="77777777" w:rsidR="009314F9" w:rsidRPr="008A4D08" w:rsidRDefault="009314F9" w:rsidP="008A4D08">
      <w:pPr>
        <w:tabs>
          <w:tab w:val="left" w:pos="0"/>
          <w:tab w:val="left" w:pos="864"/>
        </w:tabs>
        <w:rPr>
          <w:rFonts w:ascii="Arial" w:hAnsi="Arial" w:cs="Arial"/>
          <w:color w:val="000000"/>
        </w:rPr>
      </w:pPr>
    </w:p>
    <w:p w14:paraId="7F1AAFCA" w14:textId="77777777" w:rsidR="009314F9" w:rsidRPr="008A4D08" w:rsidRDefault="009314F9" w:rsidP="00955E87">
      <w:pPr>
        <w:numPr>
          <w:ilvl w:val="0"/>
          <w:numId w:val="61"/>
        </w:numPr>
        <w:tabs>
          <w:tab w:val="clear" w:pos="1134"/>
          <w:tab w:val="num" w:pos="306"/>
          <w:tab w:val="left" w:pos="1701"/>
        </w:tabs>
        <w:ind w:left="1287" w:hanging="567"/>
        <w:rPr>
          <w:rFonts w:ascii="Arial" w:hAnsi="Arial" w:cs="Arial"/>
          <w:color w:val="000000"/>
        </w:rPr>
      </w:pPr>
      <w:r w:rsidRPr="008A4D08">
        <w:rPr>
          <w:rFonts w:ascii="Arial" w:hAnsi="Arial" w:cs="Arial"/>
          <w:color w:val="000000"/>
        </w:rPr>
        <w:t>Those authorised to sign cheques or other orders drawn on the LHB's accounts.</w:t>
      </w:r>
    </w:p>
    <w:p w14:paraId="3DD6E58C" w14:textId="77777777" w:rsidR="009314F9" w:rsidRPr="008A4D08" w:rsidRDefault="009314F9" w:rsidP="008A4D08">
      <w:pPr>
        <w:pStyle w:val="ListParagraph"/>
        <w:ind w:left="306"/>
        <w:rPr>
          <w:rFonts w:ascii="Arial" w:hAnsi="Arial" w:cs="Arial"/>
          <w:color w:val="000000"/>
          <w:sz w:val="24"/>
          <w:szCs w:val="24"/>
        </w:rPr>
      </w:pPr>
    </w:p>
    <w:p w14:paraId="78310DCA" w14:textId="77777777" w:rsidR="009314F9" w:rsidRPr="008A4D08" w:rsidRDefault="009314F9" w:rsidP="00955E87">
      <w:pPr>
        <w:numPr>
          <w:ilvl w:val="0"/>
          <w:numId w:val="61"/>
        </w:numPr>
        <w:tabs>
          <w:tab w:val="clear" w:pos="1134"/>
          <w:tab w:val="num" w:pos="306"/>
          <w:tab w:val="left" w:pos="1843"/>
        </w:tabs>
        <w:ind w:left="1287" w:hanging="643"/>
        <w:rPr>
          <w:rFonts w:ascii="Arial" w:hAnsi="Arial" w:cs="Arial"/>
          <w:color w:val="000000"/>
        </w:rPr>
      </w:pPr>
      <w:bookmarkStart w:id="671" w:name="_Hlk39155441"/>
      <w:r w:rsidRPr="008A4D08">
        <w:rPr>
          <w:rFonts w:ascii="Arial" w:hAnsi="Arial" w:cs="Arial"/>
          <w:color w:val="000000"/>
        </w:rPr>
        <w:t>Effective divisions of duty for employees working within the banking and treasury management function to minimise the risk of fraud and error.</w:t>
      </w:r>
    </w:p>
    <w:p w14:paraId="0CEAE7BC" w14:textId="77777777" w:rsidR="009314F9" w:rsidRPr="008A4D08" w:rsidRDefault="009314F9" w:rsidP="008A4D08">
      <w:pPr>
        <w:pStyle w:val="ListParagraph"/>
        <w:ind w:left="306"/>
        <w:rPr>
          <w:rFonts w:ascii="Arial" w:hAnsi="Arial" w:cs="Arial"/>
          <w:color w:val="000000"/>
          <w:sz w:val="24"/>
          <w:szCs w:val="24"/>
        </w:rPr>
      </w:pPr>
    </w:p>
    <w:p w14:paraId="2AC8D9C3" w14:textId="77777777" w:rsidR="009314F9" w:rsidRPr="008A4D08" w:rsidRDefault="009314F9" w:rsidP="00955E87">
      <w:pPr>
        <w:numPr>
          <w:ilvl w:val="0"/>
          <w:numId w:val="61"/>
        </w:numPr>
        <w:tabs>
          <w:tab w:val="clear" w:pos="1134"/>
          <w:tab w:val="num" w:pos="306"/>
          <w:tab w:val="left" w:pos="1843"/>
        </w:tabs>
        <w:ind w:left="1287" w:hanging="643"/>
        <w:rPr>
          <w:rFonts w:ascii="Arial" w:hAnsi="Arial" w:cs="Arial"/>
          <w:color w:val="000000"/>
        </w:rPr>
      </w:pPr>
      <w:r w:rsidRPr="008A4D08">
        <w:rPr>
          <w:rFonts w:ascii="Arial" w:hAnsi="Arial" w:cs="Arial"/>
          <w:color w:val="000000"/>
        </w:rPr>
        <w:t>Authorised signatories are identified with sufficient seniority, and in the case of e banking approvers, together with an appropriate payment approval hierarchy.</w:t>
      </w:r>
    </w:p>
    <w:p w14:paraId="7656C5BC" w14:textId="77777777" w:rsidR="009314F9" w:rsidRPr="008A4D08" w:rsidRDefault="009314F9" w:rsidP="008A4D08">
      <w:pPr>
        <w:tabs>
          <w:tab w:val="left" w:pos="1843"/>
        </w:tabs>
        <w:rPr>
          <w:rFonts w:ascii="Arial" w:hAnsi="Arial" w:cs="Arial"/>
          <w:color w:val="000000"/>
        </w:rPr>
      </w:pPr>
    </w:p>
    <w:p w14:paraId="79ECAA77" w14:textId="77777777" w:rsidR="009314F9" w:rsidRPr="008A4D08" w:rsidRDefault="009314F9" w:rsidP="00955E87">
      <w:pPr>
        <w:numPr>
          <w:ilvl w:val="0"/>
          <w:numId w:val="61"/>
        </w:numPr>
        <w:tabs>
          <w:tab w:val="clear" w:pos="1134"/>
          <w:tab w:val="num" w:pos="306"/>
          <w:tab w:val="left" w:pos="1843"/>
        </w:tabs>
        <w:ind w:left="1287" w:hanging="643"/>
        <w:rPr>
          <w:rFonts w:ascii="Arial" w:hAnsi="Arial" w:cs="Arial"/>
          <w:color w:val="000000"/>
        </w:rPr>
      </w:pPr>
      <w:r w:rsidRPr="008A4D08">
        <w:rPr>
          <w:rFonts w:ascii="Arial" w:hAnsi="Arial" w:cs="Arial"/>
          <w:color w:val="000000"/>
        </w:rPr>
        <w:t>Procedures are in place for prompt banking of money received.</w:t>
      </w:r>
    </w:p>
    <w:p w14:paraId="07548A19" w14:textId="77777777" w:rsidR="009314F9" w:rsidRPr="008A4D08" w:rsidRDefault="009314F9" w:rsidP="008A4D08">
      <w:pPr>
        <w:pStyle w:val="ListParagraph"/>
        <w:ind w:left="306"/>
        <w:rPr>
          <w:rFonts w:ascii="Arial" w:hAnsi="Arial" w:cs="Arial"/>
          <w:color w:val="000000"/>
          <w:sz w:val="24"/>
          <w:szCs w:val="24"/>
        </w:rPr>
      </w:pPr>
    </w:p>
    <w:p w14:paraId="5142A617" w14:textId="77777777" w:rsidR="009314F9" w:rsidRPr="008A4D08" w:rsidRDefault="009314F9" w:rsidP="00955E87">
      <w:pPr>
        <w:numPr>
          <w:ilvl w:val="0"/>
          <w:numId w:val="61"/>
        </w:numPr>
        <w:tabs>
          <w:tab w:val="clear" w:pos="1134"/>
          <w:tab w:val="num" w:pos="306"/>
          <w:tab w:val="left" w:pos="1843"/>
        </w:tabs>
        <w:ind w:left="1287" w:hanging="643"/>
        <w:rPr>
          <w:rFonts w:ascii="Arial" w:hAnsi="Arial" w:cs="Arial"/>
          <w:color w:val="000000"/>
        </w:rPr>
      </w:pPr>
      <w:r w:rsidRPr="008A4D08">
        <w:rPr>
          <w:rFonts w:ascii="Arial" w:hAnsi="Arial" w:cs="Arial"/>
          <w:color w:val="000000"/>
        </w:rPr>
        <w:t>Ensure there are physical security arrangements in place for cheque stationery, e banking access devices and payment cards.</w:t>
      </w:r>
    </w:p>
    <w:p w14:paraId="04EAA55D" w14:textId="77777777" w:rsidR="009314F9" w:rsidRPr="008A4D08" w:rsidRDefault="009314F9" w:rsidP="008A4D08">
      <w:pPr>
        <w:pStyle w:val="ListParagraph"/>
        <w:ind w:left="306"/>
        <w:rPr>
          <w:rFonts w:ascii="Arial" w:hAnsi="Arial" w:cs="Arial"/>
          <w:color w:val="000000"/>
          <w:sz w:val="24"/>
          <w:szCs w:val="24"/>
        </w:rPr>
      </w:pPr>
    </w:p>
    <w:p w14:paraId="38D68E91" w14:textId="77777777" w:rsidR="009314F9" w:rsidRPr="008A4D08" w:rsidRDefault="009314F9" w:rsidP="00955E87">
      <w:pPr>
        <w:numPr>
          <w:ilvl w:val="0"/>
          <w:numId w:val="61"/>
        </w:numPr>
        <w:tabs>
          <w:tab w:val="clear" w:pos="1134"/>
          <w:tab w:val="num" w:pos="306"/>
          <w:tab w:val="left" w:pos="1843"/>
        </w:tabs>
        <w:ind w:left="1287" w:hanging="643"/>
        <w:rPr>
          <w:rFonts w:ascii="Arial" w:hAnsi="Arial" w:cs="Arial"/>
          <w:color w:val="000000"/>
        </w:rPr>
      </w:pPr>
      <w:r w:rsidRPr="008A4D08">
        <w:rPr>
          <w:rFonts w:ascii="Arial" w:hAnsi="Arial" w:cs="Arial"/>
          <w:color w:val="000000"/>
        </w:rPr>
        <w:t>Cheques and payable orders are treated as controlled stationery with management responsibility given to a duly designated employee.</w:t>
      </w:r>
    </w:p>
    <w:p w14:paraId="1A2829D8" w14:textId="77777777" w:rsidR="009314F9" w:rsidRPr="008A4D08" w:rsidRDefault="009314F9" w:rsidP="008A4D08">
      <w:pPr>
        <w:tabs>
          <w:tab w:val="left" w:pos="1843"/>
        </w:tabs>
        <w:rPr>
          <w:rFonts w:ascii="Arial" w:hAnsi="Arial" w:cs="Arial"/>
          <w:color w:val="000000"/>
        </w:rPr>
      </w:pPr>
    </w:p>
    <w:p w14:paraId="11D9FCCB" w14:textId="77777777" w:rsidR="009314F9" w:rsidRPr="008A4D08" w:rsidRDefault="009314F9" w:rsidP="00955E87">
      <w:pPr>
        <w:numPr>
          <w:ilvl w:val="0"/>
          <w:numId w:val="61"/>
        </w:numPr>
        <w:tabs>
          <w:tab w:val="clear" w:pos="1134"/>
          <w:tab w:val="num" w:pos="306"/>
          <w:tab w:val="left" w:pos="1843"/>
        </w:tabs>
        <w:ind w:left="1287" w:hanging="643"/>
        <w:rPr>
          <w:rFonts w:ascii="Arial" w:hAnsi="Arial" w:cs="Arial"/>
          <w:color w:val="000000"/>
        </w:rPr>
      </w:pPr>
      <w:r w:rsidRPr="008A4D08">
        <w:rPr>
          <w:rFonts w:ascii="Arial" w:hAnsi="Arial" w:cs="Arial"/>
          <w:color w:val="000000"/>
        </w:rPr>
        <w:t xml:space="preserve">Frequent reconciliations are undertaken between cash books, bank statements and the general ledger so that all differences are fully understood and accounted appropriately. </w:t>
      </w:r>
    </w:p>
    <w:p w14:paraId="72C3A97F" w14:textId="77777777" w:rsidR="009314F9" w:rsidRPr="008A4D08" w:rsidRDefault="009314F9" w:rsidP="008A4D08">
      <w:pPr>
        <w:tabs>
          <w:tab w:val="left" w:pos="1843"/>
        </w:tabs>
        <w:ind w:left="644"/>
        <w:rPr>
          <w:rFonts w:ascii="Arial" w:hAnsi="Arial" w:cs="Arial"/>
          <w:color w:val="000000"/>
        </w:rPr>
      </w:pPr>
    </w:p>
    <w:p w14:paraId="574A5E5A" w14:textId="77777777" w:rsidR="009314F9" w:rsidRPr="008A4D08" w:rsidRDefault="009314F9" w:rsidP="00955E87">
      <w:pPr>
        <w:numPr>
          <w:ilvl w:val="0"/>
          <w:numId w:val="61"/>
        </w:numPr>
        <w:tabs>
          <w:tab w:val="clear" w:pos="1134"/>
          <w:tab w:val="num" w:pos="306"/>
          <w:tab w:val="left" w:pos="1843"/>
        </w:tabs>
        <w:ind w:left="1287" w:hanging="643"/>
        <w:rPr>
          <w:rFonts w:ascii="Arial" w:hAnsi="Arial" w:cs="Arial"/>
          <w:color w:val="000000"/>
        </w:rPr>
      </w:pPr>
      <w:r w:rsidRPr="008A4D08">
        <w:rPr>
          <w:rFonts w:ascii="Arial" w:hAnsi="Arial" w:cs="Arial"/>
          <w:color w:val="000000"/>
        </w:rPr>
        <w:t>Commercial bank accounts should only be used</w:t>
      </w:r>
      <w:r w:rsidRPr="008A4D08">
        <w:rPr>
          <w:rFonts w:ascii="Arial" w:hAnsi="Arial" w:cs="Arial"/>
        </w:rPr>
        <w:t xml:space="preserve"> </w:t>
      </w:r>
      <w:r w:rsidRPr="008A4D08">
        <w:rPr>
          <w:rFonts w:ascii="Arial" w:hAnsi="Arial" w:cs="Arial"/>
          <w:color w:val="000000"/>
        </w:rPr>
        <w:t>exceptionally where there is a sound rationale and demonstrates value for money. Commercial accounts should be procured through a tendering exercise and the outcome reported to the Audit Committee on behalf of the Board.</w:t>
      </w:r>
    </w:p>
    <w:bookmarkEnd w:id="671"/>
    <w:p w14:paraId="5B128E37" w14:textId="77777777" w:rsidR="009314F9" w:rsidRPr="008A4D08" w:rsidRDefault="009314F9" w:rsidP="008A4D08">
      <w:pPr>
        <w:tabs>
          <w:tab w:val="left" w:pos="1701"/>
        </w:tabs>
        <w:ind w:left="1429"/>
        <w:rPr>
          <w:rFonts w:ascii="Arial" w:hAnsi="Arial" w:cs="Arial"/>
          <w:color w:val="000000"/>
        </w:rPr>
      </w:pPr>
    </w:p>
    <w:p w14:paraId="71E6C6EB" w14:textId="77777777" w:rsidR="009314F9" w:rsidRPr="008A4D08" w:rsidRDefault="009314F9" w:rsidP="00F80D70">
      <w:pPr>
        <w:numPr>
          <w:ilvl w:val="2"/>
          <w:numId w:val="274"/>
        </w:numPr>
        <w:tabs>
          <w:tab w:val="left" w:pos="864"/>
        </w:tabs>
        <w:rPr>
          <w:rFonts w:ascii="Arial" w:hAnsi="Arial" w:cs="Arial"/>
          <w:color w:val="000000"/>
        </w:rPr>
      </w:pPr>
      <w:r w:rsidRPr="008A4D08">
        <w:rPr>
          <w:rFonts w:ascii="Arial" w:hAnsi="Arial" w:cs="Arial"/>
          <w:color w:val="000000"/>
        </w:rPr>
        <w:t>The Director of Finance must advise the LHB's bankers in writing of the conditions under which each account will be operated.</w:t>
      </w:r>
    </w:p>
    <w:p w14:paraId="3D6A17A3" w14:textId="77777777" w:rsidR="009314F9" w:rsidRPr="008A4D08" w:rsidRDefault="009314F9" w:rsidP="008A4D08">
      <w:pPr>
        <w:tabs>
          <w:tab w:val="left" w:pos="864"/>
        </w:tabs>
        <w:ind w:left="864" w:hanging="864"/>
        <w:rPr>
          <w:rFonts w:ascii="Arial" w:hAnsi="Arial" w:cs="Arial"/>
          <w:color w:val="000000"/>
        </w:rPr>
      </w:pPr>
    </w:p>
    <w:p w14:paraId="2A19A235" w14:textId="77777777" w:rsidR="009314F9" w:rsidRPr="008A4D08" w:rsidRDefault="009314F9" w:rsidP="00F80D70">
      <w:pPr>
        <w:pStyle w:val="ListParagraph"/>
        <w:widowControl w:val="0"/>
        <w:numPr>
          <w:ilvl w:val="2"/>
          <w:numId w:val="274"/>
        </w:numPr>
        <w:autoSpaceDE w:val="0"/>
        <w:autoSpaceDN w:val="0"/>
        <w:adjustRightInd w:val="0"/>
        <w:rPr>
          <w:rFonts w:ascii="Arial" w:hAnsi="Arial" w:cs="Arial"/>
          <w:sz w:val="24"/>
          <w:szCs w:val="24"/>
        </w:rPr>
      </w:pPr>
      <w:r w:rsidRPr="008A4D08">
        <w:rPr>
          <w:rFonts w:ascii="Arial" w:hAnsi="Arial" w:cs="Arial"/>
          <w:sz w:val="24"/>
          <w:szCs w:val="24"/>
        </w:rPr>
        <w:t>The Director of Finance shall approve security procedures for any payable orders issued without a hand-written signature e.g. automatically printed. All Payable Orders shall be treated as controlled stationery, in the charge of a duly designated officer controlling their issue.</w:t>
      </w:r>
    </w:p>
    <w:p w14:paraId="34708480" w14:textId="77777777" w:rsidR="009314F9" w:rsidRPr="008A4D08" w:rsidRDefault="009314F9" w:rsidP="008A4D08">
      <w:pPr>
        <w:pStyle w:val="Heading1"/>
        <w:ind w:firstLine="0"/>
        <w:jc w:val="left"/>
        <w:rPr>
          <w:rFonts w:ascii="Arial" w:hAnsi="Arial" w:cs="Arial"/>
          <w:b w:val="0"/>
          <w:color w:val="000000"/>
        </w:rPr>
      </w:pPr>
      <w:bookmarkStart w:id="672" w:name="_Toc192394526"/>
      <w:bookmarkStart w:id="673" w:name="_Toc192928962"/>
      <w:bookmarkStart w:id="674" w:name="_Toc193786676"/>
      <w:bookmarkStart w:id="675" w:name="_Toc107900288"/>
      <w:bookmarkStart w:id="676" w:name="_Toc107900477"/>
      <w:bookmarkStart w:id="677" w:name="_Toc107900899"/>
      <w:bookmarkStart w:id="678" w:name="_Toc107900986"/>
    </w:p>
    <w:p w14:paraId="5B97F3A5" w14:textId="77777777" w:rsidR="009314F9" w:rsidRPr="008A4D08" w:rsidRDefault="009314F9" w:rsidP="00955E87">
      <w:pPr>
        <w:pStyle w:val="Heading1"/>
        <w:numPr>
          <w:ilvl w:val="1"/>
          <w:numId w:val="121"/>
        </w:numPr>
        <w:tabs>
          <w:tab w:val="clear" w:pos="360"/>
          <w:tab w:val="num" w:pos="-54"/>
        </w:tabs>
        <w:ind w:left="709" w:hanging="709"/>
        <w:jc w:val="left"/>
        <w:rPr>
          <w:rFonts w:ascii="Arial" w:hAnsi="Arial" w:cs="Arial"/>
          <w:color w:val="000000"/>
        </w:rPr>
      </w:pPr>
      <w:bookmarkStart w:id="679" w:name="_Toc240450354"/>
      <w:bookmarkStart w:id="680" w:name="_Toc240797545"/>
      <w:bookmarkStart w:id="681" w:name="_Toc240801934"/>
      <w:bookmarkStart w:id="682" w:name="_Toc237673416"/>
      <w:bookmarkStart w:id="683" w:name="_Toc240884294"/>
      <w:bookmarkStart w:id="684" w:name="_Toc241909259"/>
      <w:bookmarkStart w:id="685" w:name="_Toc242500615"/>
      <w:bookmarkStart w:id="686" w:name="_Toc242585911"/>
      <w:bookmarkStart w:id="687" w:name="_Toc383684299"/>
      <w:bookmarkStart w:id="688" w:name="_Toc55287138"/>
      <w:r w:rsidRPr="008A4D08">
        <w:rPr>
          <w:rFonts w:ascii="Arial" w:hAnsi="Arial" w:cs="Arial"/>
          <w:color w:val="000000"/>
        </w:rPr>
        <w:t>Review</w:t>
      </w:r>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p>
    <w:p w14:paraId="6F6AF647" w14:textId="77777777" w:rsidR="009314F9" w:rsidRPr="008A4D08" w:rsidRDefault="009314F9" w:rsidP="008A4D08">
      <w:pPr>
        <w:ind w:hanging="426"/>
        <w:rPr>
          <w:rFonts w:ascii="Arial" w:hAnsi="Arial" w:cs="Arial"/>
        </w:rPr>
      </w:pPr>
    </w:p>
    <w:p w14:paraId="7576ECDD" w14:textId="77777777" w:rsidR="009314F9" w:rsidRPr="008A4D08" w:rsidRDefault="009314F9" w:rsidP="00955E87">
      <w:pPr>
        <w:pStyle w:val="ListParagraph"/>
        <w:widowControl w:val="0"/>
        <w:numPr>
          <w:ilvl w:val="0"/>
          <w:numId w:val="122"/>
        </w:numPr>
        <w:autoSpaceDE w:val="0"/>
        <w:autoSpaceDN w:val="0"/>
        <w:adjustRightInd w:val="0"/>
        <w:ind w:left="709" w:hanging="709"/>
        <w:rPr>
          <w:rFonts w:ascii="Arial" w:hAnsi="Arial" w:cs="Arial"/>
          <w:sz w:val="24"/>
          <w:szCs w:val="24"/>
        </w:rPr>
      </w:pPr>
      <w:bookmarkStart w:id="689" w:name="_Hlk39155571"/>
      <w:r w:rsidRPr="008A4D08">
        <w:rPr>
          <w:rFonts w:ascii="Arial" w:hAnsi="Arial" w:cs="Arial"/>
          <w:color w:val="000000"/>
          <w:sz w:val="24"/>
          <w:szCs w:val="24"/>
        </w:rPr>
        <w:t xml:space="preserve">The Director of Finance will review banking arrangements of the LHB at regular intervals to ensure they reflect best practice, that they are efficient and effective and represent best value for money. The results of the review should be reported to the Audit Committee.  </w:t>
      </w:r>
    </w:p>
    <w:bookmarkEnd w:id="689"/>
    <w:p w14:paraId="6E69C9DA" w14:textId="77777777" w:rsidR="00AC301A" w:rsidRPr="008A4D08" w:rsidRDefault="00AC301A" w:rsidP="008A4D08">
      <w:pPr>
        <w:tabs>
          <w:tab w:val="left" w:pos="709"/>
          <w:tab w:val="left" w:pos="864"/>
        </w:tabs>
        <w:ind w:left="720"/>
        <w:rPr>
          <w:rFonts w:ascii="Arial" w:hAnsi="Arial" w:cs="Arial"/>
          <w:color w:val="000000"/>
        </w:rPr>
      </w:pPr>
      <w:r w:rsidRPr="008A4D08">
        <w:rPr>
          <w:rFonts w:ascii="Arial" w:hAnsi="Arial" w:cs="Arial"/>
          <w:color w:val="000000"/>
        </w:rPr>
        <w:t xml:space="preserve"> </w:t>
      </w:r>
    </w:p>
    <w:p w14:paraId="6B719BDD" w14:textId="77777777" w:rsidR="00AC301A" w:rsidRPr="008A4D08" w:rsidRDefault="00AC301A" w:rsidP="008A4D08">
      <w:pPr>
        <w:tabs>
          <w:tab w:val="left" w:pos="864"/>
        </w:tabs>
        <w:ind w:left="864" w:hanging="864"/>
        <w:rPr>
          <w:rFonts w:ascii="Arial" w:hAnsi="Arial" w:cs="Arial"/>
          <w:color w:val="000000"/>
        </w:rPr>
      </w:pPr>
    </w:p>
    <w:p w14:paraId="00756E3E" w14:textId="77777777" w:rsidR="004F190D" w:rsidRPr="008A4D08" w:rsidRDefault="00C51FA1" w:rsidP="008A4D08">
      <w:pPr>
        <w:tabs>
          <w:tab w:val="left" w:pos="864"/>
        </w:tabs>
        <w:ind w:left="864" w:hanging="864"/>
        <w:rPr>
          <w:rFonts w:ascii="Arial" w:hAnsi="Arial" w:cs="Arial"/>
          <w:color w:val="000000"/>
        </w:rPr>
      </w:pPr>
      <w:r w:rsidRPr="008A4D08">
        <w:rPr>
          <w:rFonts w:ascii="Arial" w:hAnsi="Arial" w:cs="Arial"/>
          <w:color w:val="000000"/>
        </w:rPr>
        <w:br w:type="page"/>
      </w:r>
    </w:p>
    <w:p w14:paraId="3412E4DD" w14:textId="77777777" w:rsidR="009314F9" w:rsidRPr="008A4D08" w:rsidRDefault="009314F9" w:rsidP="00955E87">
      <w:pPr>
        <w:pStyle w:val="ListParagraph"/>
        <w:widowControl w:val="0"/>
        <w:numPr>
          <w:ilvl w:val="0"/>
          <w:numId w:val="123"/>
        </w:numPr>
        <w:autoSpaceDE w:val="0"/>
        <w:autoSpaceDN w:val="0"/>
        <w:adjustRightInd w:val="0"/>
        <w:rPr>
          <w:rFonts w:ascii="Arial" w:hAnsi="Arial" w:cs="Arial"/>
          <w:b/>
          <w:bCs/>
          <w:color w:val="000000"/>
          <w:sz w:val="24"/>
          <w:szCs w:val="24"/>
        </w:rPr>
      </w:pPr>
      <w:bookmarkStart w:id="690" w:name="_Hlk40085733"/>
      <w:bookmarkEnd w:id="593"/>
      <w:bookmarkEnd w:id="594"/>
      <w:bookmarkEnd w:id="595"/>
      <w:r w:rsidRPr="008A4D08">
        <w:rPr>
          <w:rFonts w:ascii="Arial" w:hAnsi="Arial" w:cs="Arial"/>
          <w:b/>
          <w:bCs/>
          <w:color w:val="000000"/>
          <w:sz w:val="24"/>
          <w:szCs w:val="24"/>
        </w:rPr>
        <w:t>CASH, CHEQUES</w:t>
      </w:r>
      <w:bookmarkStart w:id="691" w:name="_Hlk52455027"/>
      <w:r w:rsidRPr="008A4D08">
        <w:rPr>
          <w:rFonts w:ascii="Arial" w:hAnsi="Arial" w:cs="Arial"/>
          <w:color w:val="000000"/>
          <w:sz w:val="24"/>
          <w:szCs w:val="24"/>
        </w:rPr>
        <w:t xml:space="preserve">, </w:t>
      </w:r>
      <w:bookmarkStart w:id="692" w:name="_Hlk39155862"/>
      <w:r w:rsidRPr="008A4D08">
        <w:rPr>
          <w:rFonts w:ascii="Arial" w:hAnsi="Arial" w:cs="Arial"/>
          <w:b/>
          <w:bCs/>
          <w:color w:val="000000"/>
          <w:sz w:val="24"/>
          <w:szCs w:val="24"/>
        </w:rPr>
        <w:t xml:space="preserve">PAYMENT CARDS </w:t>
      </w:r>
      <w:bookmarkEnd w:id="691"/>
      <w:bookmarkEnd w:id="692"/>
      <w:r w:rsidRPr="008A4D08">
        <w:rPr>
          <w:rFonts w:ascii="Arial" w:hAnsi="Arial" w:cs="Arial"/>
          <w:b/>
          <w:bCs/>
          <w:color w:val="000000"/>
          <w:sz w:val="24"/>
          <w:szCs w:val="24"/>
        </w:rPr>
        <w:t>AND OTHER NEGOTIABLE INSTRUMENTS</w:t>
      </w:r>
      <w:r w:rsidRPr="008A4D08" w:rsidDel="007D5205">
        <w:rPr>
          <w:rFonts w:ascii="Arial" w:hAnsi="Arial" w:cs="Arial"/>
          <w:b/>
          <w:bCs/>
          <w:color w:val="000000"/>
          <w:sz w:val="24"/>
          <w:szCs w:val="24"/>
        </w:rPr>
        <w:t xml:space="preserve"> </w:t>
      </w:r>
    </w:p>
    <w:p w14:paraId="53E2CFCC" w14:textId="77777777" w:rsidR="009314F9" w:rsidRPr="008A4D08" w:rsidRDefault="009314F9" w:rsidP="008A4D08">
      <w:pPr>
        <w:tabs>
          <w:tab w:val="left" w:pos="864"/>
        </w:tabs>
        <w:ind w:left="864" w:hanging="864"/>
        <w:rPr>
          <w:rFonts w:ascii="Arial" w:hAnsi="Arial" w:cs="Arial"/>
          <w:b/>
          <w:bCs/>
          <w:color w:val="000000"/>
        </w:rPr>
      </w:pPr>
      <w:bookmarkStart w:id="693" w:name="_Hlk39155980"/>
      <w:bookmarkEnd w:id="690"/>
    </w:p>
    <w:p w14:paraId="3F4A9E76" w14:textId="77777777" w:rsidR="009314F9" w:rsidRPr="008A4D08" w:rsidRDefault="009314F9" w:rsidP="00F80D70">
      <w:pPr>
        <w:pStyle w:val="ListParagraph"/>
        <w:widowControl w:val="0"/>
        <w:numPr>
          <w:ilvl w:val="1"/>
          <w:numId w:val="275"/>
        </w:numPr>
        <w:tabs>
          <w:tab w:val="left" w:pos="864"/>
        </w:tabs>
        <w:autoSpaceDE w:val="0"/>
        <w:autoSpaceDN w:val="0"/>
        <w:adjustRightInd w:val="0"/>
        <w:rPr>
          <w:rFonts w:ascii="Arial" w:hAnsi="Arial" w:cs="Arial"/>
          <w:b/>
          <w:bCs/>
          <w:color w:val="000000"/>
          <w:sz w:val="24"/>
          <w:szCs w:val="24"/>
        </w:rPr>
      </w:pPr>
      <w:bookmarkStart w:id="694" w:name="_Hlk40085758"/>
      <w:r w:rsidRPr="008A4D08">
        <w:rPr>
          <w:rFonts w:ascii="Arial" w:hAnsi="Arial" w:cs="Arial"/>
          <w:b/>
          <w:bCs/>
          <w:color w:val="000000"/>
          <w:sz w:val="24"/>
          <w:szCs w:val="24"/>
        </w:rPr>
        <w:t>General</w:t>
      </w:r>
    </w:p>
    <w:bookmarkEnd w:id="694"/>
    <w:p w14:paraId="2CADF2D4" w14:textId="77777777" w:rsidR="009314F9" w:rsidRPr="008A4D08" w:rsidRDefault="009314F9" w:rsidP="008A4D08">
      <w:pPr>
        <w:tabs>
          <w:tab w:val="left" w:pos="864"/>
        </w:tabs>
        <w:ind w:left="864" w:hanging="864"/>
        <w:rPr>
          <w:rFonts w:ascii="Arial" w:hAnsi="Arial" w:cs="Arial"/>
          <w:b/>
          <w:bCs/>
          <w:color w:val="000000"/>
        </w:rPr>
      </w:pPr>
    </w:p>
    <w:p w14:paraId="28498051" w14:textId="77777777" w:rsidR="009314F9" w:rsidRPr="008A4D08" w:rsidRDefault="009314F9" w:rsidP="00955E87">
      <w:pPr>
        <w:pStyle w:val="ListParagraph"/>
        <w:widowControl w:val="0"/>
        <w:numPr>
          <w:ilvl w:val="1"/>
          <w:numId w:val="130"/>
        </w:numPr>
        <w:tabs>
          <w:tab w:val="left" w:pos="567"/>
        </w:tabs>
        <w:autoSpaceDE w:val="0"/>
        <w:autoSpaceDN w:val="0"/>
        <w:adjustRightInd w:val="0"/>
        <w:ind w:hanging="1230"/>
        <w:rPr>
          <w:rFonts w:ascii="Arial" w:hAnsi="Arial" w:cs="Arial"/>
          <w:color w:val="000000"/>
          <w:sz w:val="24"/>
          <w:szCs w:val="24"/>
        </w:rPr>
      </w:pPr>
      <w:r w:rsidRPr="008A4D08">
        <w:rPr>
          <w:rFonts w:ascii="Arial" w:hAnsi="Arial" w:cs="Arial"/>
          <w:color w:val="000000"/>
          <w:sz w:val="24"/>
          <w:szCs w:val="24"/>
        </w:rPr>
        <w:t>The Director of Finance is responsible for:</w:t>
      </w:r>
    </w:p>
    <w:p w14:paraId="26CC59FA" w14:textId="77777777" w:rsidR="009314F9" w:rsidRPr="008A4D08" w:rsidRDefault="009314F9" w:rsidP="008A4D08">
      <w:pPr>
        <w:tabs>
          <w:tab w:val="left" w:pos="864"/>
        </w:tabs>
        <w:ind w:left="864" w:hanging="864"/>
        <w:rPr>
          <w:rFonts w:ascii="Arial" w:hAnsi="Arial" w:cs="Arial"/>
          <w:color w:val="000000"/>
        </w:rPr>
      </w:pPr>
    </w:p>
    <w:p w14:paraId="08A4884B" w14:textId="77777777" w:rsidR="009314F9" w:rsidRPr="008A4D08" w:rsidRDefault="009314F9" w:rsidP="00955E87">
      <w:pPr>
        <w:numPr>
          <w:ilvl w:val="0"/>
          <w:numId w:val="62"/>
        </w:numPr>
        <w:tabs>
          <w:tab w:val="clear" w:pos="1134"/>
          <w:tab w:val="num" w:pos="447"/>
        </w:tabs>
        <w:ind w:left="851" w:hanging="284"/>
        <w:rPr>
          <w:rFonts w:ascii="Arial" w:hAnsi="Arial" w:cs="Arial"/>
          <w:color w:val="000000"/>
        </w:rPr>
      </w:pPr>
      <w:r w:rsidRPr="008A4D08">
        <w:rPr>
          <w:rFonts w:ascii="Arial" w:hAnsi="Arial" w:cs="Arial"/>
          <w:color w:val="000000"/>
        </w:rPr>
        <w:t>Approving the form of all receipt books, agreement forms, or other means of officially acknowledging or recording monies received or receivable;</w:t>
      </w:r>
    </w:p>
    <w:p w14:paraId="2B0D48C4" w14:textId="77777777" w:rsidR="009314F9" w:rsidRPr="008A4D08" w:rsidRDefault="009314F9" w:rsidP="008A4D08">
      <w:pPr>
        <w:tabs>
          <w:tab w:val="left" w:pos="864"/>
        </w:tabs>
        <w:ind w:left="851" w:hanging="284"/>
        <w:rPr>
          <w:rFonts w:ascii="Arial" w:hAnsi="Arial" w:cs="Arial"/>
          <w:color w:val="000000"/>
        </w:rPr>
      </w:pPr>
    </w:p>
    <w:p w14:paraId="37AD3E6D" w14:textId="77777777" w:rsidR="009314F9" w:rsidRPr="008A4D08" w:rsidRDefault="009314F9" w:rsidP="00955E87">
      <w:pPr>
        <w:numPr>
          <w:ilvl w:val="0"/>
          <w:numId w:val="62"/>
        </w:numPr>
        <w:tabs>
          <w:tab w:val="clear" w:pos="1134"/>
          <w:tab w:val="num" w:pos="447"/>
        </w:tabs>
        <w:ind w:left="851" w:hanging="284"/>
        <w:rPr>
          <w:rFonts w:ascii="Arial" w:hAnsi="Arial" w:cs="Arial"/>
          <w:color w:val="000000"/>
        </w:rPr>
      </w:pPr>
      <w:r w:rsidRPr="008A4D08">
        <w:rPr>
          <w:rFonts w:ascii="Arial" w:hAnsi="Arial" w:cs="Arial"/>
          <w:color w:val="000000"/>
        </w:rPr>
        <w:t xml:space="preserve">Ordering and securely controlling any such stationery, </w:t>
      </w:r>
      <w:bookmarkStart w:id="695" w:name="_Hlk40085865"/>
      <w:r w:rsidRPr="008A4D08">
        <w:rPr>
          <w:rFonts w:ascii="Arial" w:hAnsi="Arial" w:cs="Arial"/>
          <w:color w:val="000000"/>
        </w:rPr>
        <w:t>ensuring all cash related stationery treated as controlled stationery with management responsibility given to a duly designated employee;</w:t>
      </w:r>
      <w:bookmarkEnd w:id="695"/>
    </w:p>
    <w:p w14:paraId="0C40B06C" w14:textId="77777777" w:rsidR="009314F9" w:rsidRPr="008A4D08" w:rsidRDefault="009314F9" w:rsidP="008A4D08">
      <w:pPr>
        <w:tabs>
          <w:tab w:val="left" w:pos="864"/>
        </w:tabs>
        <w:ind w:left="851" w:hanging="284"/>
        <w:rPr>
          <w:rFonts w:ascii="Arial" w:hAnsi="Arial" w:cs="Arial"/>
          <w:color w:val="000000"/>
        </w:rPr>
      </w:pPr>
    </w:p>
    <w:p w14:paraId="28BCC407" w14:textId="77777777" w:rsidR="009314F9" w:rsidRPr="008A4D08" w:rsidRDefault="009314F9" w:rsidP="00955E87">
      <w:pPr>
        <w:numPr>
          <w:ilvl w:val="0"/>
          <w:numId w:val="62"/>
        </w:numPr>
        <w:tabs>
          <w:tab w:val="clear" w:pos="1134"/>
          <w:tab w:val="num" w:pos="447"/>
        </w:tabs>
        <w:ind w:left="851" w:hanging="284"/>
        <w:rPr>
          <w:rFonts w:ascii="Arial" w:hAnsi="Arial" w:cs="Arial"/>
          <w:color w:val="000000"/>
        </w:rPr>
      </w:pPr>
      <w:r w:rsidRPr="008A4D08">
        <w:rPr>
          <w:rFonts w:ascii="Arial" w:hAnsi="Arial" w:cs="Arial"/>
          <w:color w:val="000000"/>
        </w:rPr>
        <w:t xml:space="preserve">The provision of adequate physical facilities and systems for officers whose duties include collecting and holding cash, including the provision of safes or lockable cash boxes, the procedures for keys, and for coin operated machines; and </w:t>
      </w:r>
    </w:p>
    <w:p w14:paraId="6CB8FB22" w14:textId="77777777" w:rsidR="009314F9" w:rsidRPr="008A4D08" w:rsidRDefault="009314F9" w:rsidP="008A4D08">
      <w:pPr>
        <w:tabs>
          <w:tab w:val="left" w:pos="864"/>
        </w:tabs>
        <w:ind w:left="851" w:hanging="284"/>
        <w:rPr>
          <w:rFonts w:ascii="Arial" w:hAnsi="Arial" w:cs="Arial"/>
          <w:color w:val="000000"/>
        </w:rPr>
      </w:pPr>
    </w:p>
    <w:p w14:paraId="0F874935" w14:textId="77777777" w:rsidR="009314F9" w:rsidRPr="008A4D08" w:rsidRDefault="009314F9" w:rsidP="00955E87">
      <w:pPr>
        <w:numPr>
          <w:ilvl w:val="0"/>
          <w:numId w:val="62"/>
        </w:numPr>
        <w:tabs>
          <w:tab w:val="clear" w:pos="1134"/>
          <w:tab w:val="num" w:pos="447"/>
        </w:tabs>
        <w:ind w:left="851" w:hanging="284"/>
        <w:rPr>
          <w:rFonts w:ascii="Arial" w:hAnsi="Arial" w:cs="Arial"/>
          <w:color w:val="000000"/>
        </w:rPr>
      </w:pPr>
      <w:r w:rsidRPr="008A4D08">
        <w:rPr>
          <w:rFonts w:ascii="Arial" w:hAnsi="Arial" w:cs="Arial"/>
          <w:color w:val="000000"/>
        </w:rPr>
        <w:t>Establishing systems and procedures for handling cash and negotiable securities on behalf of the LHB.</w:t>
      </w:r>
    </w:p>
    <w:p w14:paraId="5410217D" w14:textId="77777777" w:rsidR="009314F9" w:rsidRPr="008A4D08" w:rsidRDefault="009314F9" w:rsidP="008A4D08">
      <w:pPr>
        <w:tabs>
          <w:tab w:val="left" w:pos="864"/>
        </w:tabs>
        <w:ind w:left="851" w:hanging="284"/>
        <w:rPr>
          <w:rFonts w:ascii="Arial" w:hAnsi="Arial" w:cs="Arial"/>
          <w:color w:val="000000"/>
        </w:rPr>
      </w:pPr>
    </w:p>
    <w:p w14:paraId="09E18AD6" w14:textId="77777777" w:rsidR="009314F9" w:rsidRPr="008A4D08" w:rsidRDefault="009314F9" w:rsidP="00955E87">
      <w:pPr>
        <w:numPr>
          <w:ilvl w:val="0"/>
          <w:numId w:val="62"/>
        </w:numPr>
        <w:tabs>
          <w:tab w:val="clear" w:pos="1134"/>
          <w:tab w:val="left" w:pos="864"/>
          <w:tab w:val="num" w:pos="1014"/>
        </w:tabs>
        <w:ind w:left="851" w:hanging="284"/>
        <w:rPr>
          <w:rFonts w:ascii="Arial" w:hAnsi="Arial" w:cs="Arial"/>
          <w:color w:val="000000"/>
        </w:rPr>
      </w:pPr>
      <w:bookmarkStart w:id="696" w:name="_Hlk40085886"/>
      <w:r w:rsidRPr="008A4D08">
        <w:rPr>
          <w:rFonts w:ascii="Arial" w:hAnsi="Arial" w:cs="Arial"/>
          <w:color w:val="000000"/>
        </w:rPr>
        <w:t xml:space="preserve">Ensuring effective control systems are in place for the use of payment cards, </w:t>
      </w:r>
    </w:p>
    <w:p w14:paraId="2C97DFBA" w14:textId="77777777" w:rsidR="009314F9" w:rsidRPr="008A4D08" w:rsidRDefault="009314F9" w:rsidP="008A4D08">
      <w:pPr>
        <w:tabs>
          <w:tab w:val="left" w:pos="864"/>
        </w:tabs>
        <w:ind w:left="851" w:hanging="284"/>
        <w:rPr>
          <w:rFonts w:ascii="Arial" w:hAnsi="Arial" w:cs="Arial"/>
          <w:color w:val="000000"/>
        </w:rPr>
      </w:pPr>
    </w:p>
    <w:p w14:paraId="596EADF2" w14:textId="77777777" w:rsidR="009314F9" w:rsidRPr="008A4D08" w:rsidRDefault="009314F9" w:rsidP="00955E87">
      <w:pPr>
        <w:numPr>
          <w:ilvl w:val="0"/>
          <w:numId w:val="62"/>
        </w:numPr>
        <w:tabs>
          <w:tab w:val="clear" w:pos="1134"/>
          <w:tab w:val="left" w:pos="864"/>
          <w:tab w:val="num" w:pos="1014"/>
        </w:tabs>
        <w:ind w:left="851" w:hanging="284"/>
        <w:rPr>
          <w:rFonts w:ascii="Arial" w:hAnsi="Arial" w:cs="Arial"/>
          <w:color w:val="000000"/>
        </w:rPr>
      </w:pPr>
      <w:r w:rsidRPr="008A4D08">
        <w:rPr>
          <w:rFonts w:ascii="Arial" w:hAnsi="Arial" w:cs="Arial"/>
          <w:color w:val="000000"/>
        </w:rPr>
        <w:t>Ensuring that there are adequate control systems in place to minimise the risk of cash/card misappropriation.</w:t>
      </w:r>
    </w:p>
    <w:bookmarkEnd w:id="696"/>
    <w:p w14:paraId="061412C8" w14:textId="77777777" w:rsidR="009314F9" w:rsidRPr="008A4D08" w:rsidRDefault="009314F9" w:rsidP="008A4D08">
      <w:pPr>
        <w:tabs>
          <w:tab w:val="left" w:pos="864"/>
        </w:tabs>
        <w:ind w:left="591" w:hanging="864"/>
        <w:rPr>
          <w:rFonts w:ascii="Arial" w:hAnsi="Arial" w:cs="Arial"/>
          <w:color w:val="000000"/>
        </w:rPr>
      </w:pPr>
    </w:p>
    <w:p w14:paraId="4B212B6B" w14:textId="77777777" w:rsidR="009314F9" w:rsidRPr="008A4D08" w:rsidRDefault="009314F9" w:rsidP="00F80D70">
      <w:pPr>
        <w:numPr>
          <w:ilvl w:val="2"/>
          <w:numId w:val="276"/>
        </w:numPr>
        <w:tabs>
          <w:tab w:val="left" w:pos="864"/>
        </w:tabs>
        <w:rPr>
          <w:rFonts w:ascii="Arial" w:hAnsi="Arial" w:cs="Arial"/>
          <w:color w:val="000000"/>
        </w:rPr>
      </w:pPr>
      <w:r w:rsidRPr="008A4D08">
        <w:rPr>
          <w:rFonts w:ascii="Arial" w:hAnsi="Arial" w:cs="Arial"/>
          <w:color w:val="000000"/>
        </w:rPr>
        <w:t>Official money shall not under any circumstances be used for the encashment of private cheques or IOUs (informal documents acknowledging debt).</w:t>
      </w:r>
    </w:p>
    <w:p w14:paraId="528B7A84" w14:textId="77777777" w:rsidR="009314F9" w:rsidRPr="008A4D08" w:rsidRDefault="009314F9" w:rsidP="008A4D08">
      <w:pPr>
        <w:tabs>
          <w:tab w:val="left" w:pos="864"/>
        </w:tabs>
        <w:ind w:left="864" w:hanging="864"/>
        <w:rPr>
          <w:rFonts w:ascii="Arial" w:hAnsi="Arial" w:cs="Arial"/>
          <w:color w:val="000000"/>
        </w:rPr>
      </w:pPr>
    </w:p>
    <w:p w14:paraId="4BE80134" w14:textId="77777777" w:rsidR="009314F9" w:rsidRPr="008A4D08" w:rsidRDefault="009314F9" w:rsidP="00955E87">
      <w:pPr>
        <w:pStyle w:val="ListParagraph"/>
        <w:widowControl w:val="0"/>
        <w:numPr>
          <w:ilvl w:val="2"/>
          <w:numId w:val="124"/>
        </w:numPr>
        <w:tabs>
          <w:tab w:val="clear" w:pos="720"/>
          <w:tab w:val="num" w:pos="306"/>
          <w:tab w:val="left" w:pos="864"/>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All cheques, postal orders, cash etc., shall be banked intact.  Disbursements shall not be made from cash received, except under arrangements approved by the Director of Finance.</w:t>
      </w:r>
    </w:p>
    <w:p w14:paraId="1E830D45" w14:textId="77777777" w:rsidR="009314F9" w:rsidRPr="008A4D08" w:rsidRDefault="009314F9" w:rsidP="008A4D08">
      <w:pPr>
        <w:tabs>
          <w:tab w:val="left" w:pos="864"/>
        </w:tabs>
        <w:ind w:left="864" w:hanging="864"/>
        <w:rPr>
          <w:rFonts w:ascii="Arial" w:hAnsi="Arial" w:cs="Arial"/>
          <w:color w:val="000000"/>
        </w:rPr>
      </w:pPr>
    </w:p>
    <w:p w14:paraId="24A0E0B1" w14:textId="77777777" w:rsidR="009314F9" w:rsidRPr="008A4D08" w:rsidRDefault="009314F9" w:rsidP="00955E87">
      <w:pPr>
        <w:pStyle w:val="ListParagraph"/>
        <w:widowControl w:val="0"/>
        <w:numPr>
          <w:ilvl w:val="2"/>
          <w:numId w:val="125"/>
        </w:numPr>
        <w:tabs>
          <w:tab w:val="clear" w:pos="720"/>
          <w:tab w:val="num" w:pos="306"/>
          <w:tab w:val="left" w:pos="864"/>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The holders of safe/cash box combinations/keys shall not accept unofficial funds for depositing in their safe/cash box unless such deposits are in special sealed envelopes or locked containers.  It shall be made clear to the depositors that the LHB is not to be held liable for any loss, and written indemnities must be obtained from the organisation or individuals absolving the LHB from responsibility for any loss.</w:t>
      </w:r>
    </w:p>
    <w:p w14:paraId="4AD8AADC" w14:textId="77777777" w:rsidR="009314F9" w:rsidRPr="008A4D08" w:rsidRDefault="009314F9" w:rsidP="008A4D08">
      <w:pPr>
        <w:tabs>
          <w:tab w:val="left" w:pos="864"/>
        </w:tabs>
        <w:ind w:left="864" w:hanging="864"/>
        <w:rPr>
          <w:rFonts w:ascii="Arial" w:hAnsi="Arial" w:cs="Arial"/>
          <w:color w:val="000000"/>
        </w:rPr>
      </w:pPr>
    </w:p>
    <w:p w14:paraId="751F9B7A" w14:textId="77777777" w:rsidR="009314F9" w:rsidRPr="008A4D08" w:rsidRDefault="009314F9" w:rsidP="00955E87">
      <w:pPr>
        <w:pStyle w:val="ListParagraph"/>
        <w:widowControl w:val="0"/>
        <w:numPr>
          <w:ilvl w:val="2"/>
          <w:numId w:val="126"/>
        </w:numPr>
        <w:tabs>
          <w:tab w:val="clear" w:pos="720"/>
          <w:tab w:val="num" w:pos="306"/>
          <w:tab w:val="left" w:pos="864"/>
        </w:tabs>
        <w:autoSpaceDE w:val="0"/>
        <w:autoSpaceDN w:val="0"/>
        <w:adjustRightInd w:val="0"/>
        <w:rPr>
          <w:rFonts w:ascii="Arial" w:hAnsi="Arial" w:cs="Arial"/>
          <w:color w:val="000000"/>
          <w:sz w:val="24"/>
          <w:szCs w:val="24"/>
        </w:rPr>
      </w:pPr>
      <w:r w:rsidRPr="008A4D08">
        <w:rPr>
          <w:rFonts w:ascii="Arial" w:hAnsi="Arial" w:cs="Arial"/>
          <w:color w:val="000000"/>
          <w:sz w:val="24"/>
          <w:szCs w:val="24"/>
        </w:rPr>
        <w:t>The opening of coin operated machines (including telephone, if applicable) and the counting and recording of takings shall be undertaken by two officers together, except as may be authorised in writing by the Director of Finance and the coin box keys shall be held by a nominated officer.</w:t>
      </w:r>
    </w:p>
    <w:p w14:paraId="589C8431" w14:textId="77777777" w:rsidR="009314F9" w:rsidRPr="008A4D08" w:rsidRDefault="009314F9" w:rsidP="008A4D08">
      <w:pPr>
        <w:tabs>
          <w:tab w:val="left" w:pos="864"/>
        </w:tabs>
        <w:ind w:left="864" w:hanging="864"/>
        <w:rPr>
          <w:rFonts w:ascii="Arial" w:hAnsi="Arial" w:cs="Arial"/>
          <w:color w:val="000000"/>
        </w:rPr>
      </w:pPr>
    </w:p>
    <w:p w14:paraId="078822CC" w14:textId="77777777" w:rsidR="009314F9" w:rsidRPr="008A4D08" w:rsidRDefault="009314F9" w:rsidP="00955E87">
      <w:pPr>
        <w:pStyle w:val="ListParagraph"/>
        <w:widowControl w:val="0"/>
        <w:numPr>
          <w:ilvl w:val="2"/>
          <w:numId w:val="127"/>
        </w:numPr>
        <w:tabs>
          <w:tab w:val="clear" w:pos="720"/>
          <w:tab w:val="num" w:pos="306"/>
          <w:tab w:val="left" w:pos="864"/>
        </w:tabs>
        <w:autoSpaceDE w:val="0"/>
        <w:autoSpaceDN w:val="0"/>
        <w:adjustRightInd w:val="0"/>
        <w:rPr>
          <w:rFonts w:ascii="Arial" w:hAnsi="Arial" w:cs="Arial"/>
          <w:b/>
          <w:color w:val="000000"/>
          <w:sz w:val="24"/>
          <w:szCs w:val="24"/>
        </w:rPr>
      </w:pPr>
      <w:r w:rsidRPr="008A4D08">
        <w:rPr>
          <w:rFonts w:ascii="Arial" w:hAnsi="Arial" w:cs="Arial"/>
          <w:color w:val="000000"/>
          <w:sz w:val="24"/>
          <w:szCs w:val="24"/>
        </w:rPr>
        <w:t xml:space="preserve">During the absence (for example, on holiday) of the holder of a safe/cash box combination/key, the officer who acts in their place shall be subject to the same controls as the normal holder of the combination/key.  There shall be written discharge for the safe and/or cash box contents on the transfer of responsibilities </w:t>
      </w:r>
      <w:r w:rsidRPr="008A4D08">
        <w:rPr>
          <w:rFonts w:ascii="Arial" w:hAnsi="Arial" w:cs="Arial"/>
          <w:color w:val="000000"/>
          <w:sz w:val="24"/>
          <w:szCs w:val="24"/>
        </w:rPr>
        <w:lastRenderedPageBreak/>
        <w:t>and the discharge document must be retained for inspection.</w:t>
      </w:r>
    </w:p>
    <w:p w14:paraId="0CAB9B2B" w14:textId="77777777" w:rsidR="009314F9" w:rsidRPr="008A4D08" w:rsidRDefault="009314F9" w:rsidP="008A4D08">
      <w:pPr>
        <w:tabs>
          <w:tab w:val="left" w:pos="864"/>
        </w:tabs>
        <w:ind w:left="864" w:hanging="864"/>
        <w:rPr>
          <w:rFonts w:ascii="Arial" w:hAnsi="Arial" w:cs="Arial"/>
          <w:b/>
          <w:color w:val="000000"/>
        </w:rPr>
      </w:pPr>
    </w:p>
    <w:p w14:paraId="2E6C76CC" w14:textId="77777777" w:rsidR="009314F9" w:rsidRPr="008A4D08" w:rsidRDefault="009314F9" w:rsidP="00955E87">
      <w:pPr>
        <w:pStyle w:val="ListParagraph"/>
        <w:widowControl w:val="0"/>
        <w:numPr>
          <w:ilvl w:val="1"/>
          <w:numId w:val="127"/>
        </w:numPr>
        <w:tabs>
          <w:tab w:val="clear" w:pos="360"/>
          <w:tab w:val="num" w:pos="-54"/>
          <w:tab w:val="left" w:pos="864"/>
        </w:tabs>
        <w:autoSpaceDE w:val="0"/>
        <w:autoSpaceDN w:val="0"/>
        <w:adjustRightInd w:val="0"/>
        <w:ind w:left="709" w:hanging="709"/>
        <w:rPr>
          <w:rFonts w:ascii="Arial" w:hAnsi="Arial" w:cs="Arial"/>
          <w:b/>
          <w:color w:val="000000"/>
          <w:sz w:val="24"/>
          <w:szCs w:val="24"/>
        </w:rPr>
      </w:pPr>
      <w:bookmarkStart w:id="697" w:name="_Hlk40085984"/>
      <w:r w:rsidRPr="008A4D08">
        <w:rPr>
          <w:rFonts w:ascii="Arial" w:hAnsi="Arial" w:cs="Arial"/>
          <w:b/>
          <w:color w:val="000000"/>
          <w:sz w:val="24"/>
          <w:szCs w:val="24"/>
        </w:rPr>
        <w:t>Petty Cash</w:t>
      </w:r>
    </w:p>
    <w:p w14:paraId="1216301A" w14:textId="77777777" w:rsidR="009314F9" w:rsidRPr="008A4D08" w:rsidRDefault="009314F9" w:rsidP="008A4D08">
      <w:pPr>
        <w:tabs>
          <w:tab w:val="left" w:pos="864"/>
        </w:tabs>
        <w:ind w:left="864" w:hanging="864"/>
        <w:rPr>
          <w:rFonts w:ascii="Arial" w:hAnsi="Arial" w:cs="Arial"/>
          <w:bCs/>
          <w:color w:val="000000"/>
        </w:rPr>
      </w:pPr>
    </w:p>
    <w:p w14:paraId="78400D90" w14:textId="77777777" w:rsidR="009314F9" w:rsidRPr="008A4D08" w:rsidRDefault="009314F9" w:rsidP="00955E87">
      <w:pPr>
        <w:pStyle w:val="ListParagraph"/>
        <w:widowControl w:val="0"/>
        <w:numPr>
          <w:ilvl w:val="2"/>
          <w:numId w:val="128"/>
        </w:numPr>
        <w:tabs>
          <w:tab w:val="clear" w:pos="720"/>
          <w:tab w:val="num" w:pos="306"/>
          <w:tab w:val="left" w:pos="864"/>
        </w:tabs>
        <w:autoSpaceDE w:val="0"/>
        <w:autoSpaceDN w:val="0"/>
        <w:adjustRightInd w:val="0"/>
        <w:rPr>
          <w:rFonts w:ascii="Arial" w:hAnsi="Arial" w:cs="Arial"/>
          <w:bCs/>
          <w:color w:val="000000"/>
          <w:sz w:val="24"/>
          <w:szCs w:val="24"/>
        </w:rPr>
      </w:pPr>
      <w:r w:rsidRPr="008A4D08">
        <w:rPr>
          <w:rFonts w:ascii="Arial" w:hAnsi="Arial" w:cs="Arial"/>
          <w:bCs/>
          <w:color w:val="000000"/>
          <w:sz w:val="24"/>
          <w:szCs w:val="24"/>
        </w:rPr>
        <w:t>The Director of Finance will issue instructions restricting the use and value of petty cash purchases.</w:t>
      </w:r>
    </w:p>
    <w:p w14:paraId="4C554F63" w14:textId="77777777" w:rsidR="009314F9" w:rsidRPr="008A4D08" w:rsidRDefault="009314F9" w:rsidP="008A4D08">
      <w:pPr>
        <w:tabs>
          <w:tab w:val="left" w:pos="864"/>
        </w:tabs>
        <w:ind w:left="864" w:hanging="864"/>
        <w:rPr>
          <w:rFonts w:ascii="Arial" w:hAnsi="Arial" w:cs="Arial"/>
          <w:bCs/>
          <w:color w:val="000000"/>
        </w:rPr>
      </w:pPr>
    </w:p>
    <w:p w14:paraId="7FD36F63" w14:textId="77777777" w:rsidR="009314F9" w:rsidRPr="008A4D08" w:rsidRDefault="009314F9" w:rsidP="00F80D70">
      <w:pPr>
        <w:pStyle w:val="ListParagraph"/>
        <w:widowControl w:val="0"/>
        <w:numPr>
          <w:ilvl w:val="2"/>
          <w:numId w:val="277"/>
        </w:numPr>
        <w:tabs>
          <w:tab w:val="left" w:pos="864"/>
        </w:tabs>
        <w:autoSpaceDE w:val="0"/>
        <w:autoSpaceDN w:val="0"/>
        <w:adjustRightInd w:val="0"/>
        <w:rPr>
          <w:rFonts w:ascii="Arial" w:hAnsi="Arial" w:cs="Arial"/>
          <w:bCs/>
          <w:color w:val="000000"/>
          <w:sz w:val="24"/>
          <w:szCs w:val="24"/>
        </w:rPr>
      </w:pPr>
      <w:r w:rsidRPr="008A4D08">
        <w:rPr>
          <w:rFonts w:ascii="Arial" w:hAnsi="Arial" w:cs="Arial"/>
          <w:bCs/>
          <w:color w:val="000000"/>
          <w:sz w:val="24"/>
          <w:szCs w:val="24"/>
        </w:rPr>
        <w:t>Petty cash use should be minimised and be subject to regular cash balance reviews in order to minimise cash levels held.</w:t>
      </w:r>
    </w:p>
    <w:p w14:paraId="6D6534C7" w14:textId="77777777" w:rsidR="009314F9" w:rsidRPr="008A4D08" w:rsidRDefault="009314F9" w:rsidP="008A4D08">
      <w:pPr>
        <w:tabs>
          <w:tab w:val="left" w:pos="864"/>
        </w:tabs>
        <w:ind w:left="864" w:hanging="864"/>
        <w:rPr>
          <w:rFonts w:ascii="Arial" w:hAnsi="Arial" w:cs="Arial"/>
          <w:bCs/>
          <w:color w:val="000000"/>
        </w:rPr>
      </w:pPr>
    </w:p>
    <w:p w14:paraId="5EA6B465" w14:textId="77777777" w:rsidR="009314F9" w:rsidRPr="008A4D08" w:rsidRDefault="009314F9" w:rsidP="00955E87">
      <w:pPr>
        <w:pStyle w:val="ListParagraph"/>
        <w:widowControl w:val="0"/>
        <w:numPr>
          <w:ilvl w:val="2"/>
          <w:numId w:val="129"/>
        </w:numPr>
        <w:tabs>
          <w:tab w:val="clear" w:pos="720"/>
          <w:tab w:val="num" w:pos="306"/>
          <w:tab w:val="left" w:pos="864"/>
        </w:tabs>
        <w:autoSpaceDE w:val="0"/>
        <w:autoSpaceDN w:val="0"/>
        <w:adjustRightInd w:val="0"/>
        <w:rPr>
          <w:rFonts w:ascii="Arial" w:hAnsi="Arial" w:cs="Arial"/>
          <w:bCs/>
          <w:color w:val="000000"/>
          <w:sz w:val="24"/>
          <w:szCs w:val="24"/>
        </w:rPr>
      </w:pPr>
      <w:r w:rsidRPr="008A4D08">
        <w:rPr>
          <w:rFonts w:ascii="Arial" w:hAnsi="Arial" w:cs="Arial"/>
          <w:bCs/>
          <w:color w:val="000000"/>
          <w:sz w:val="24"/>
          <w:szCs w:val="24"/>
        </w:rPr>
        <w:t xml:space="preserve">Petty cash should be operated under an </w:t>
      </w:r>
      <w:proofErr w:type="spellStart"/>
      <w:r w:rsidRPr="008A4D08">
        <w:rPr>
          <w:rFonts w:ascii="Arial" w:hAnsi="Arial" w:cs="Arial"/>
          <w:bCs/>
          <w:color w:val="000000"/>
          <w:sz w:val="24"/>
          <w:szCs w:val="24"/>
        </w:rPr>
        <w:t>imprest</w:t>
      </w:r>
      <w:proofErr w:type="spellEnd"/>
      <w:r w:rsidRPr="008A4D08">
        <w:rPr>
          <w:rFonts w:ascii="Arial" w:hAnsi="Arial" w:cs="Arial"/>
          <w:bCs/>
          <w:color w:val="000000"/>
          <w:sz w:val="24"/>
          <w:szCs w:val="24"/>
        </w:rPr>
        <w:t xml:space="preserve"> system and be subject to regular checks to ensure physical and book cash levels are consistent.</w:t>
      </w:r>
    </w:p>
    <w:bookmarkEnd w:id="697"/>
    <w:p w14:paraId="3C637B81" w14:textId="77777777" w:rsidR="009314F9" w:rsidRPr="008A4D08" w:rsidRDefault="009314F9" w:rsidP="008A4D08">
      <w:pPr>
        <w:tabs>
          <w:tab w:val="left" w:pos="864"/>
        </w:tabs>
        <w:ind w:left="864" w:hanging="864"/>
        <w:rPr>
          <w:rFonts w:ascii="Arial" w:hAnsi="Arial" w:cs="Arial"/>
          <w:bCs/>
          <w:color w:val="000000"/>
        </w:rPr>
      </w:pPr>
    </w:p>
    <w:bookmarkEnd w:id="693"/>
    <w:p w14:paraId="4F85E485" w14:textId="77777777" w:rsidR="009314F9" w:rsidRPr="008A4D08" w:rsidRDefault="009314F9" w:rsidP="008A4D08">
      <w:pPr>
        <w:tabs>
          <w:tab w:val="left" w:pos="864"/>
        </w:tabs>
        <w:ind w:left="864" w:hanging="864"/>
        <w:rPr>
          <w:rFonts w:ascii="Arial" w:hAnsi="Arial" w:cs="Arial"/>
          <w:bCs/>
          <w:color w:val="000000"/>
        </w:rPr>
      </w:pPr>
      <w:r w:rsidRPr="008A4D08">
        <w:rPr>
          <w:rFonts w:ascii="Arial" w:hAnsi="Arial" w:cs="Arial"/>
          <w:bCs/>
          <w:color w:val="000000"/>
        </w:rPr>
        <w:br w:type="page"/>
      </w:r>
    </w:p>
    <w:p w14:paraId="5E9CA84B" w14:textId="77777777" w:rsidR="009314F9" w:rsidRPr="008A4D08" w:rsidRDefault="009314F9" w:rsidP="00955E87">
      <w:pPr>
        <w:pStyle w:val="Heading1"/>
        <w:numPr>
          <w:ilvl w:val="0"/>
          <w:numId w:val="131"/>
        </w:numPr>
        <w:jc w:val="left"/>
        <w:rPr>
          <w:rFonts w:ascii="Arial" w:hAnsi="Arial" w:cs="Arial"/>
          <w:color w:val="000000"/>
        </w:rPr>
      </w:pPr>
      <w:bookmarkStart w:id="698" w:name="_Hlk52455107"/>
      <w:bookmarkStart w:id="699" w:name="_Toc107900289"/>
      <w:bookmarkStart w:id="700" w:name="_Toc107900478"/>
      <w:bookmarkStart w:id="701" w:name="_Toc107900900"/>
      <w:bookmarkStart w:id="702" w:name="_Toc107900987"/>
      <w:bookmarkStart w:id="703" w:name="_Toc240450355"/>
      <w:bookmarkStart w:id="704" w:name="_Toc240797546"/>
      <w:bookmarkStart w:id="705" w:name="_Toc240801935"/>
      <w:bookmarkStart w:id="706" w:name="_Toc237673417"/>
      <w:bookmarkStart w:id="707" w:name="_Toc240884295"/>
      <w:bookmarkStart w:id="708" w:name="_Toc241909260"/>
      <w:bookmarkStart w:id="709" w:name="_Toc242500616"/>
      <w:bookmarkStart w:id="710" w:name="_Toc242585912"/>
      <w:bookmarkStart w:id="711" w:name="_Toc383684300"/>
      <w:bookmarkStart w:id="712" w:name="_Toc55287139"/>
      <w:r w:rsidRPr="008A4D08">
        <w:rPr>
          <w:rFonts w:ascii="Arial" w:hAnsi="Arial" w:cs="Arial"/>
          <w:color w:val="000000"/>
        </w:rPr>
        <w:t xml:space="preserve">INCOME, FEES AND CHARGES </w:t>
      </w:r>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p>
    <w:p w14:paraId="3AF12741" w14:textId="77777777" w:rsidR="009314F9" w:rsidRPr="008A4D08" w:rsidRDefault="009314F9" w:rsidP="008A4D08">
      <w:pPr>
        <w:pStyle w:val="Heading1"/>
        <w:ind w:firstLine="0"/>
        <w:jc w:val="left"/>
        <w:rPr>
          <w:rFonts w:ascii="Arial" w:hAnsi="Arial" w:cs="Arial"/>
          <w:b w:val="0"/>
          <w:color w:val="000000"/>
        </w:rPr>
      </w:pPr>
      <w:bookmarkStart w:id="713" w:name="_Toc107900290"/>
      <w:bookmarkStart w:id="714" w:name="_Toc107900479"/>
      <w:bookmarkStart w:id="715" w:name="_Toc107900901"/>
      <w:bookmarkStart w:id="716" w:name="_Toc107900988"/>
      <w:bookmarkStart w:id="717" w:name="_Toc192394528"/>
      <w:bookmarkStart w:id="718" w:name="_Toc192928964"/>
      <w:bookmarkStart w:id="719" w:name="_Toc193786678"/>
    </w:p>
    <w:p w14:paraId="507BB291" w14:textId="77777777" w:rsidR="009314F9" w:rsidRPr="008A4D08" w:rsidRDefault="009314F9" w:rsidP="00F80D70">
      <w:pPr>
        <w:pStyle w:val="Heading1"/>
        <w:numPr>
          <w:ilvl w:val="1"/>
          <w:numId w:val="278"/>
        </w:numPr>
        <w:jc w:val="left"/>
        <w:rPr>
          <w:rFonts w:ascii="Arial" w:hAnsi="Arial" w:cs="Arial"/>
          <w:color w:val="000000"/>
        </w:rPr>
      </w:pPr>
      <w:bookmarkStart w:id="720" w:name="_Toc240450356"/>
      <w:bookmarkStart w:id="721" w:name="_Toc240797547"/>
      <w:bookmarkStart w:id="722" w:name="_Toc240801936"/>
      <w:bookmarkStart w:id="723" w:name="_Toc237673418"/>
      <w:bookmarkStart w:id="724" w:name="_Toc240884296"/>
      <w:bookmarkStart w:id="725" w:name="_Toc241909261"/>
      <w:bookmarkStart w:id="726" w:name="_Toc242500617"/>
      <w:bookmarkStart w:id="727" w:name="_Toc242585913"/>
      <w:bookmarkStart w:id="728" w:name="_Toc383684301"/>
      <w:bookmarkStart w:id="729" w:name="_Toc55287140"/>
      <w:r w:rsidRPr="008A4D08">
        <w:rPr>
          <w:rFonts w:ascii="Arial" w:hAnsi="Arial" w:cs="Arial"/>
          <w:color w:val="000000"/>
        </w:rPr>
        <w:t>Income Generation</w:t>
      </w:r>
      <w:bookmarkEnd w:id="713"/>
      <w:bookmarkEnd w:id="714"/>
      <w:bookmarkEnd w:id="715"/>
      <w:bookmarkEnd w:id="716"/>
      <w:bookmarkEnd w:id="720"/>
      <w:bookmarkEnd w:id="721"/>
      <w:bookmarkEnd w:id="722"/>
      <w:bookmarkEnd w:id="723"/>
      <w:bookmarkEnd w:id="724"/>
      <w:bookmarkEnd w:id="725"/>
      <w:bookmarkEnd w:id="726"/>
      <w:bookmarkEnd w:id="727"/>
      <w:bookmarkEnd w:id="728"/>
      <w:bookmarkEnd w:id="729"/>
      <w:r w:rsidRPr="008A4D08">
        <w:rPr>
          <w:rFonts w:ascii="Arial" w:hAnsi="Arial" w:cs="Arial"/>
        </w:rPr>
        <w:t xml:space="preserve"> </w:t>
      </w:r>
      <w:r w:rsidRPr="008A4D08">
        <w:rPr>
          <w:rFonts w:ascii="Arial" w:hAnsi="Arial" w:cs="Arial"/>
          <w:color w:val="000000"/>
        </w:rPr>
        <w:t>and Participation in/Formation of Companies</w:t>
      </w:r>
    </w:p>
    <w:p w14:paraId="347E493B" w14:textId="77777777" w:rsidR="009314F9" w:rsidRPr="008A4D08" w:rsidRDefault="009314F9" w:rsidP="008A4D08">
      <w:pPr>
        <w:rPr>
          <w:rFonts w:ascii="Arial" w:hAnsi="Arial" w:cs="Arial"/>
        </w:rPr>
      </w:pPr>
      <w:r w:rsidRPr="008A4D08">
        <w:rPr>
          <w:rFonts w:ascii="Arial" w:hAnsi="Arial" w:cs="Arial"/>
        </w:rPr>
        <w:tab/>
      </w:r>
    </w:p>
    <w:p w14:paraId="6BCC2D21" w14:textId="77777777" w:rsidR="009314F9" w:rsidRPr="008A4D08" w:rsidRDefault="009314F9" w:rsidP="00F80D70">
      <w:pPr>
        <w:numPr>
          <w:ilvl w:val="2"/>
          <w:numId w:val="278"/>
        </w:numPr>
        <w:tabs>
          <w:tab w:val="left" w:pos="864"/>
        </w:tabs>
        <w:rPr>
          <w:rFonts w:ascii="Arial" w:hAnsi="Arial" w:cs="Arial"/>
        </w:rPr>
      </w:pPr>
      <w:r w:rsidRPr="008A4D08">
        <w:rPr>
          <w:rFonts w:ascii="Arial" w:hAnsi="Arial" w:cs="Arial"/>
        </w:rPr>
        <w:t>The LHB shall only generate income for those goods and services that are approved by the Welsh Ministers.  Any income generating activities must be complementary to the provision of NHS services and must be in accordance with the Welsh Ministers’ policy and powers to raise money as set out in section 169 of the National Health Service (Wales) Act 2006 (c. 42).</w:t>
      </w:r>
    </w:p>
    <w:p w14:paraId="12EC3CE2" w14:textId="77777777" w:rsidR="009314F9" w:rsidRPr="008A4D08" w:rsidRDefault="009314F9" w:rsidP="008A4D08">
      <w:pPr>
        <w:tabs>
          <w:tab w:val="left" w:pos="709"/>
          <w:tab w:val="left" w:pos="864"/>
        </w:tabs>
        <w:rPr>
          <w:rFonts w:ascii="Arial" w:hAnsi="Arial" w:cs="Arial"/>
        </w:rPr>
      </w:pPr>
    </w:p>
    <w:p w14:paraId="0BE8612D" w14:textId="77777777" w:rsidR="009314F9" w:rsidRPr="008A4D08" w:rsidRDefault="009314F9" w:rsidP="00F80D70">
      <w:pPr>
        <w:pStyle w:val="ListParagraph"/>
        <w:widowControl w:val="0"/>
        <w:numPr>
          <w:ilvl w:val="2"/>
          <w:numId w:val="278"/>
        </w:numPr>
        <w:tabs>
          <w:tab w:val="left" w:pos="709"/>
          <w:tab w:val="left" w:pos="864"/>
        </w:tabs>
        <w:autoSpaceDE w:val="0"/>
        <w:autoSpaceDN w:val="0"/>
        <w:adjustRightInd w:val="0"/>
        <w:rPr>
          <w:rFonts w:ascii="Arial" w:hAnsi="Arial" w:cs="Arial"/>
          <w:sz w:val="24"/>
          <w:szCs w:val="24"/>
        </w:rPr>
      </w:pPr>
      <w:r w:rsidRPr="008A4D08">
        <w:rPr>
          <w:rFonts w:ascii="Arial" w:hAnsi="Arial" w:cs="Arial"/>
          <w:sz w:val="24"/>
          <w:szCs w:val="24"/>
        </w:rPr>
        <w:t>The LHB can only form or participate in a company for income generation, improving health, healthcare care and health services, purposes with the consent and/or direction of Welsh Ministers. The LHB should obtain advice from Welsh Government officials prior to undertaking substantive work on formation or participation in any company.</w:t>
      </w:r>
      <w:r w:rsidR="00C51FA1" w:rsidRPr="008A4D08">
        <w:rPr>
          <w:rFonts w:ascii="Arial" w:hAnsi="Arial" w:cs="Arial"/>
          <w:sz w:val="24"/>
          <w:szCs w:val="24"/>
        </w:rPr>
        <w:t xml:space="preserve"> </w:t>
      </w:r>
    </w:p>
    <w:p w14:paraId="6CE4C23A" w14:textId="77777777" w:rsidR="00C51FA1" w:rsidRPr="008A4D08" w:rsidRDefault="00C51FA1" w:rsidP="008A4D08">
      <w:pPr>
        <w:pStyle w:val="ListParagraph"/>
        <w:rPr>
          <w:rFonts w:ascii="Arial" w:hAnsi="Arial" w:cs="Arial"/>
          <w:sz w:val="24"/>
          <w:szCs w:val="24"/>
        </w:rPr>
      </w:pPr>
    </w:p>
    <w:p w14:paraId="1EFC24D5" w14:textId="77777777" w:rsidR="009314F9" w:rsidRPr="008A4D08" w:rsidRDefault="009314F9" w:rsidP="00F80D70">
      <w:pPr>
        <w:pStyle w:val="Heading1"/>
        <w:numPr>
          <w:ilvl w:val="1"/>
          <w:numId w:val="278"/>
        </w:numPr>
        <w:jc w:val="left"/>
        <w:rPr>
          <w:rFonts w:ascii="Arial" w:hAnsi="Arial" w:cs="Arial"/>
          <w:color w:val="000000"/>
        </w:rPr>
      </w:pPr>
      <w:bookmarkStart w:id="730" w:name="_Toc107900291"/>
      <w:bookmarkStart w:id="731" w:name="_Toc107900480"/>
      <w:bookmarkStart w:id="732" w:name="_Toc107900902"/>
      <w:bookmarkStart w:id="733" w:name="_Toc107900989"/>
      <w:bookmarkStart w:id="734" w:name="_Toc240450357"/>
      <w:bookmarkStart w:id="735" w:name="_Toc240797548"/>
      <w:bookmarkStart w:id="736" w:name="_Toc240801937"/>
      <w:bookmarkStart w:id="737" w:name="_Toc237673419"/>
      <w:bookmarkStart w:id="738" w:name="_Toc240884297"/>
      <w:bookmarkStart w:id="739" w:name="_Toc241909262"/>
      <w:bookmarkStart w:id="740" w:name="_Toc242500618"/>
      <w:bookmarkStart w:id="741" w:name="_Toc242585914"/>
      <w:bookmarkStart w:id="742" w:name="_Toc383684302"/>
      <w:bookmarkStart w:id="743" w:name="_Toc55287141"/>
      <w:r w:rsidRPr="008A4D08">
        <w:rPr>
          <w:rFonts w:ascii="Arial" w:hAnsi="Arial" w:cs="Arial"/>
          <w:color w:val="000000"/>
        </w:rPr>
        <w:t>Income Systems</w:t>
      </w:r>
      <w:bookmarkEnd w:id="717"/>
      <w:bookmarkEnd w:id="718"/>
      <w:bookmarkEnd w:id="71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p>
    <w:p w14:paraId="4A1DB94C" w14:textId="77777777" w:rsidR="009314F9" w:rsidRPr="008A4D08" w:rsidRDefault="009314F9" w:rsidP="008A4D08">
      <w:pPr>
        <w:rPr>
          <w:rFonts w:ascii="Arial" w:hAnsi="Arial" w:cs="Arial"/>
        </w:rPr>
      </w:pPr>
    </w:p>
    <w:p w14:paraId="715A821B" w14:textId="77777777" w:rsidR="009314F9" w:rsidRPr="008A4D08" w:rsidRDefault="009314F9" w:rsidP="00F80D70">
      <w:pPr>
        <w:numPr>
          <w:ilvl w:val="2"/>
          <w:numId w:val="278"/>
        </w:numPr>
        <w:tabs>
          <w:tab w:val="left" w:pos="864"/>
        </w:tabs>
        <w:rPr>
          <w:rFonts w:ascii="Arial" w:hAnsi="Arial" w:cs="Arial"/>
          <w:color w:val="000000"/>
        </w:rPr>
      </w:pPr>
      <w:r w:rsidRPr="008A4D08">
        <w:rPr>
          <w:rFonts w:ascii="Arial" w:hAnsi="Arial" w:cs="Arial"/>
          <w:color w:val="000000"/>
        </w:rPr>
        <w:t>The Director of Finance is responsible for designing and maintaining procedures to ensure compliance with systems for the proper recording, invoicing, and collection and coding of all monies due.</w:t>
      </w:r>
    </w:p>
    <w:p w14:paraId="383E3C6C" w14:textId="77777777" w:rsidR="009314F9" w:rsidRPr="008A4D08" w:rsidRDefault="009314F9" w:rsidP="008A4D08">
      <w:pPr>
        <w:rPr>
          <w:rFonts w:ascii="Arial" w:hAnsi="Arial" w:cs="Arial"/>
          <w:color w:val="000000"/>
        </w:rPr>
      </w:pPr>
    </w:p>
    <w:p w14:paraId="46A0C364" w14:textId="77777777" w:rsidR="009314F9" w:rsidRPr="008A4D08" w:rsidRDefault="009314F9" w:rsidP="00F80D70">
      <w:pPr>
        <w:numPr>
          <w:ilvl w:val="2"/>
          <w:numId w:val="278"/>
        </w:numPr>
        <w:tabs>
          <w:tab w:val="left" w:pos="864"/>
        </w:tabs>
        <w:rPr>
          <w:rFonts w:ascii="Arial" w:hAnsi="Arial" w:cs="Arial"/>
          <w:color w:val="000000"/>
        </w:rPr>
      </w:pPr>
      <w:r w:rsidRPr="008A4D08">
        <w:rPr>
          <w:rFonts w:ascii="Arial" w:hAnsi="Arial" w:cs="Arial"/>
          <w:color w:val="000000"/>
        </w:rPr>
        <w:t>The Director of Finance is also responsible for ensuring that systems are in place for the prompt banking of all monies received.</w:t>
      </w:r>
    </w:p>
    <w:p w14:paraId="2074AA19" w14:textId="77777777" w:rsidR="009314F9" w:rsidRPr="008A4D08" w:rsidRDefault="009314F9" w:rsidP="008A4D08">
      <w:pPr>
        <w:pStyle w:val="Heading1"/>
        <w:ind w:firstLine="0"/>
        <w:jc w:val="left"/>
        <w:rPr>
          <w:rFonts w:ascii="Arial" w:hAnsi="Arial" w:cs="Arial"/>
          <w:b w:val="0"/>
          <w:color w:val="000000"/>
        </w:rPr>
      </w:pPr>
      <w:bookmarkStart w:id="744" w:name="_Toc192394529"/>
      <w:bookmarkStart w:id="745" w:name="_Toc192928965"/>
      <w:bookmarkStart w:id="746" w:name="_Toc193786679"/>
      <w:bookmarkStart w:id="747" w:name="_Toc107900292"/>
      <w:bookmarkStart w:id="748" w:name="_Toc107900481"/>
      <w:bookmarkStart w:id="749" w:name="_Toc107900903"/>
      <w:bookmarkStart w:id="750" w:name="_Toc107900990"/>
    </w:p>
    <w:p w14:paraId="36AE4199" w14:textId="77777777" w:rsidR="009314F9" w:rsidRPr="008A4D08" w:rsidRDefault="009314F9" w:rsidP="00F80D70">
      <w:pPr>
        <w:pStyle w:val="Heading1"/>
        <w:numPr>
          <w:ilvl w:val="1"/>
          <w:numId w:val="278"/>
        </w:numPr>
        <w:ind w:left="709" w:hanging="709"/>
        <w:jc w:val="left"/>
        <w:rPr>
          <w:rFonts w:ascii="Arial" w:hAnsi="Arial" w:cs="Arial"/>
          <w:color w:val="000000"/>
        </w:rPr>
      </w:pPr>
      <w:bookmarkStart w:id="751" w:name="_Toc240450358"/>
      <w:bookmarkStart w:id="752" w:name="_Toc240797549"/>
      <w:bookmarkStart w:id="753" w:name="_Toc240801938"/>
      <w:bookmarkStart w:id="754" w:name="_Toc237673420"/>
      <w:bookmarkStart w:id="755" w:name="_Toc240884298"/>
      <w:bookmarkStart w:id="756" w:name="_Toc241909263"/>
      <w:bookmarkStart w:id="757" w:name="_Toc242500619"/>
      <w:bookmarkStart w:id="758" w:name="_Toc242585915"/>
      <w:bookmarkStart w:id="759" w:name="_Toc383684303"/>
      <w:bookmarkStart w:id="760" w:name="_Toc55287142"/>
      <w:r w:rsidRPr="008A4D08">
        <w:rPr>
          <w:rFonts w:ascii="Arial" w:hAnsi="Arial" w:cs="Arial"/>
          <w:color w:val="000000"/>
        </w:rPr>
        <w:t>Fees and Charges</w:t>
      </w:r>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p>
    <w:p w14:paraId="56174D1E" w14:textId="77777777" w:rsidR="009314F9" w:rsidRPr="008A4D08" w:rsidRDefault="009314F9" w:rsidP="008A4D08">
      <w:pPr>
        <w:rPr>
          <w:rFonts w:ascii="Arial" w:hAnsi="Arial" w:cs="Arial"/>
          <w:color w:val="000000"/>
        </w:rPr>
      </w:pPr>
    </w:p>
    <w:p w14:paraId="56F65D20" w14:textId="77777777" w:rsidR="009314F9" w:rsidRPr="008A4D08" w:rsidRDefault="009314F9" w:rsidP="00F80D70">
      <w:pPr>
        <w:numPr>
          <w:ilvl w:val="2"/>
          <w:numId w:val="278"/>
        </w:numPr>
        <w:tabs>
          <w:tab w:val="left" w:pos="864"/>
        </w:tabs>
        <w:rPr>
          <w:rFonts w:ascii="Arial" w:hAnsi="Arial" w:cs="Arial"/>
          <w:color w:val="000000"/>
        </w:rPr>
      </w:pPr>
      <w:r w:rsidRPr="008A4D08">
        <w:rPr>
          <w:rFonts w:ascii="Arial" w:hAnsi="Arial" w:cs="Arial"/>
          <w:color w:val="000000"/>
        </w:rPr>
        <w:t>The Director of Finance is responsible for approving and regularly reviewing the level of all fees and charges other than those determined by the Welsh Ministers or by Statute.  Independent professional advice on matters of valuation shall be taken as necessary.</w:t>
      </w:r>
    </w:p>
    <w:p w14:paraId="445F7DAD" w14:textId="77777777" w:rsidR="009314F9" w:rsidRPr="008A4D08" w:rsidRDefault="009314F9" w:rsidP="008A4D08">
      <w:pPr>
        <w:rPr>
          <w:rFonts w:ascii="Arial" w:hAnsi="Arial" w:cs="Arial"/>
          <w:color w:val="000000"/>
        </w:rPr>
      </w:pPr>
    </w:p>
    <w:p w14:paraId="1E6522A7" w14:textId="77777777" w:rsidR="009314F9" w:rsidRPr="008A4D08" w:rsidRDefault="009314F9" w:rsidP="00F80D70">
      <w:pPr>
        <w:numPr>
          <w:ilvl w:val="2"/>
          <w:numId w:val="278"/>
        </w:numPr>
        <w:tabs>
          <w:tab w:val="left" w:pos="864"/>
        </w:tabs>
        <w:rPr>
          <w:rFonts w:ascii="Arial" w:hAnsi="Arial" w:cs="Arial"/>
          <w:color w:val="000000"/>
        </w:rPr>
      </w:pPr>
      <w:r w:rsidRPr="008A4D08">
        <w:rPr>
          <w:rFonts w:ascii="Arial" w:hAnsi="Arial" w:cs="Arial"/>
          <w:color w:val="000000"/>
        </w:rPr>
        <w:t>All officers must inform the Director of Finance promptly of money due arising from transactions which they initiate/deal with, including all contracts, leases, tenancy agreements, private patient undertakings and other transactions.</w:t>
      </w:r>
    </w:p>
    <w:p w14:paraId="28EF1B1D" w14:textId="77777777" w:rsidR="009314F9" w:rsidRPr="008A4D08" w:rsidRDefault="009314F9" w:rsidP="008A4D08">
      <w:pPr>
        <w:pStyle w:val="Heading1"/>
        <w:ind w:firstLine="0"/>
        <w:jc w:val="left"/>
        <w:rPr>
          <w:rFonts w:ascii="Arial" w:hAnsi="Arial" w:cs="Arial"/>
          <w:b w:val="0"/>
          <w:color w:val="000000"/>
        </w:rPr>
      </w:pPr>
      <w:bookmarkStart w:id="761" w:name="_Toc192394530"/>
      <w:bookmarkStart w:id="762" w:name="_Toc192928966"/>
      <w:bookmarkStart w:id="763" w:name="_Toc193786680"/>
      <w:bookmarkStart w:id="764" w:name="_Toc107900293"/>
      <w:bookmarkStart w:id="765" w:name="_Toc107900482"/>
      <w:bookmarkStart w:id="766" w:name="_Toc107900904"/>
      <w:bookmarkStart w:id="767" w:name="_Toc107900991"/>
    </w:p>
    <w:p w14:paraId="77EFF515" w14:textId="77777777" w:rsidR="009314F9" w:rsidRPr="008A4D08" w:rsidRDefault="009314F9" w:rsidP="00F80D70">
      <w:pPr>
        <w:pStyle w:val="Heading1"/>
        <w:numPr>
          <w:ilvl w:val="1"/>
          <w:numId w:val="278"/>
        </w:numPr>
        <w:ind w:left="709" w:hanging="709"/>
        <w:jc w:val="left"/>
        <w:rPr>
          <w:rFonts w:ascii="Arial" w:hAnsi="Arial" w:cs="Arial"/>
          <w:color w:val="000000"/>
        </w:rPr>
      </w:pPr>
      <w:bookmarkStart w:id="768" w:name="_Hlk39156128"/>
      <w:bookmarkStart w:id="769" w:name="_Toc240450359"/>
      <w:bookmarkStart w:id="770" w:name="_Toc240797550"/>
      <w:bookmarkStart w:id="771" w:name="_Toc240801939"/>
      <w:bookmarkStart w:id="772" w:name="_Toc237673421"/>
      <w:bookmarkStart w:id="773" w:name="_Toc240884299"/>
      <w:bookmarkStart w:id="774" w:name="_Toc241909264"/>
      <w:bookmarkStart w:id="775" w:name="_Toc242500620"/>
      <w:bookmarkStart w:id="776" w:name="_Toc242585916"/>
      <w:bookmarkStart w:id="777" w:name="_Toc383684304"/>
      <w:bookmarkStart w:id="778" w:name="_Toc55287143"/>
      <w:r w:rsidRPr="008A4D08">
        <w:rPr>
          <w:rFonts w:ascii="Arial" w:hAnsi="Arial" w:cs="Arial"/>
          <w:color w:val="000000"/>
        </w:rPr>
        <w:t xml:space="preserve">Income Due and </w:t>
      </w:r>
      <w:bookmarkEnd w:id="768"/>
      <w:r w:rsidRPr="008A4D08">
        <w:rPr>
          <w:rFonts w:ascii="Arial" w:hAnsi="Arial" w:cs="Arial"/>
          <w:color w:val="000000"/>
        </w:rPr>
        <w:t>Debt Recovery</w:t>
      </w:r>
      <w:bookmarkEnd w:id="761"/>
      <w:bookmarkEnd w:id="762"/>
      <w:bookmarkEnd w:id="763"/>
      <w:bookmarkEnd w:id="764"/>
      <w:bookmarkEnd w:id="765"/>
      <w:bookmarkEnd w:id="766"/>
      <w:bookmarkEnd w:id="767"/>
      <w:bookmarkEnd w:id="769"/>
      <w:bookmarkEnd w:id="770"/>
      <w:bookmarkEnd w:id="771"/>
      <w:bookmarkEnd w:id="772"/>
      <w:bookmarkEnd w:id="773"/>
      <w:bookmarkEnd w:id="774"/>
      <w:bookmarkEnd w:id="775"/>
      <w:bookmarkEnd w:id="776"/>
      <w:bookmarkEnd w:id="777"/>
      <w:bookmarkEnd w:id="778"/>
    </w:p>
    <w:p w14:paraId="4B9A26C2" w14:textId="77777777" w:rsidR="009314F9" w:rsidRPr="008A4D08" w:rsidRDefault="009314F9" w:rsidP="008A4D08">
      <w:pPr>
        <w:rPr>
          <w:rFonts w:ascii="Arial" w:hAnsi="Arial" w:cs="Arial"/>
          <w:color w:val="000000"/>
        </w:rPr>
      </w:pPr>
    </w:p>
    <w:p w14:paraId="73CDAB54" w14:textId="77777777" w:rsidR="009314F9" w:rsidRPr="008A4D08" w:rsidRDefault="009314F9" w:rsidP="00F80D70">
      <w:pPr>
        <w:numPr>
          <w:ilvl w:val="2"/>
          <w:numId w:val="278"/>
        </w:numPr>
        <w:tabs>
          <w:tab w:val="left" w:pos="864"/>
        </w:tabs>
        <w:rPr>
          <w:rFonts w:ascii="Arial" w:hAnsi="Arial" w:cs="Arial"/>
          <w:color w:val="000000"/>
        </w:rPr>
      </w:pPr>
      <w:bookmarkStart w:id="779" w:name="_Hlk39156151"/>
      <w:r w:rsidRPr="008A4D08">
        <w:rPr>
          <w:rFonts w:ascii="Arial" w:hAnsi="Arial" w:cs="Arial"/>
          <w:color w:val="000000"/>
        </w:rPr>
        <w:t>Delegated budget holders and managers are responsible for informing the Director of Finance of any income due that arises from any contracts, service levels agreements, leases, activities such as private patients or other transactions.</w:t>
      </w:r>
    </w:p>
    <w:p w14:paraId="3432A0F7" w14:textId="77777777" w:rsidR="009314F9" w:rsidRPr="008A4D08" w:rsidRDefault="009314F9" w:rsidP="008A4D08">
      <w:pPr>
        <w:tabs>
          <w:tab w:val="left" w:pos="709"/>
          <w:tab w:val="left" w:pos="864"/>
        </w:tabs>
        <w:rPr>
          <w:rFonts w:ascii="Arial" w:hAnsi="Arial" w:cs="Arial"/>
          <w:color w:val="000000"/>
        </w:rPr>
      </w:pPr>
    </w:p>
    <w:p w14:paraId="1555E97E" w14:textId="77777777" w:rsidR="009314F9" w:rsidRPr="008A4D08" w:rsidRDefault="009314F9" w:rsidP="00F80D70">
      <w:pPr>
        <w:numPr>
          <w:ilvl w:val="2"/>
          <w:numId w:val="278"/>
        </w:numPr>
        <w:tabs>
          <w:tab w:val="left" w:pos="864"/>
        </w:tabs>
        <w:rPr>
          <w:rFonts w:ascii="Arial" w:hAnsi="Arial" w:cs="Arial"/>
          <w:color w:val="000000"/>
        </w:rPr>
      </w:pPr>
      <w:r w:rsidRPr="008A4D08">
        <w:rPr>
          <w:rFonts w:ascii="Arial" w:hAnsi="Arial" w:cs="Arial"/>
          <w:color w:val="000000"/>
        </w:rPr>
        <w:t>Delegated budget holders and managers must inform the Director of Finance when overpayment of salary or expenses have been made, in order that recovery can be made.</w:t>
      </w:r>
    </w:p>
    <w:bookmarkEnd w:id="779"/>
    <w:p w14:paraId="1BEB3E5F" w14:textId="77777777" w:rsidR="009314F9" w:rsidRPr="008A4D08" w:rsidRDefault="009314F9" w:rsidP="008A4D08">
      <w:pPr>
        <w:tabs>
          <w:tab w:val="left" w:pos="709"/>
          <w:tab w:val="left" w:pos="864"/>
        </w:tabs>
        <w:rPr>
          <w:rFonts w:ascii="Arial" w:hAnsi="Arial" w:cs="Arial"/>
          <w:color w:val="000000"/>
        </w:rPr>
      </w:pPr>
    </w:p>
    <w:p w14:paraId="2AC493CF" w14:textId="77777777" w:rsidR="009314F9" w:rsidRPr="008A4D08" w:rsidRDefault="009314F9" w:rsidP="00F80D70">
      <w:pPr>
        <w:numPr>
          <w:ilvl w:val="2"/>
          <w:numId w:val="278"/>
        </w:numPr>
        <w:tabs>
          <w:tab w:val="left" w:pos="864"/>
        </w:tabs>
        <w:rPr>
          <w:rFonts w:ascii="Arial" w:hAnsi="Arial" w:cs="Arial"/>
          <w:color w:val="000000"/>
        </w:rPr>
      </w:pPr>
      <w:r w:rsidRPr="008A4D08">
        <w:rPr>
          <w:rFonts w:ascii="Arial" w:hAnsi="Arial" w:cs="Arial"/>
          <w:color w:val="000000"/>
        </w:rPr>
        <w:t xml:space="preserve">The Director of Finance is responsible for </w:t>
      </w:r>
      <w:bookmarkStart w:id="780" w:name="_Hlk39156202"/>
      <w:r w:rsidRPr="008A4D08">
        <w:rPr>
          <w:rFonts w:ascii="Arial" w:hAnsi="Arial" w:cs="Arial"/>
          <w:color w:val="000000"/>
        </w:rPr>
        <w:t xml:space="preserve">recovering income due and for ensuring debt recovery procedures are in place to secure early payment and minimise bad debt risk </w:t>
      </w:r>
      <w:bookmarkEnd w:id="780"/>
      <w:r w:rsidRPr="008A4D08">
        <w:rPr>
          <w:rFonts w:ascii="Arial" w:hAnsi="Arial" w:cs="Arial"/>
          <w:color w:val="000000"/>
        </w:rPr>
        <w:t>on all outstanding debts.</w:t>
      </w:r>
    </w:p>
    <w:p w14:paraId="5267491C" w14:textId="77777777" w:rsidR="009314F9" w:rsidRPr="008A4D08" w:rsidRDefault="009314F9" w:rsidP="008A4D08">
      <w:pPr>
        <w:rPr>
          <w:rFonts w:ascii="Arial" w:hAnsi="Arial" w:cs="Arial"/>
          <w:color w:val="000000"/>
        </w:rPr>
      </w:pPr>
    </w:p>
    <w:p w14:paraId="5F6C9A00" w14:textId="77777777" w:rsidR="009314F9" w:rsidRPr="008A4D08" w:rsidRDefault="009314F9" w:rsidP="00F80D70">
      <w:pPr>
        <w:numPr>
          <w:ilvl w:val="2"/>
          <w:numId w:val="278"/>
        </w:numPr>
        <w:tabs>
          <w:tab w:val="left" w:pos="864"/>
        </w:tabs>
        <w:rPr>
          <w:rFonts w:ascii="Arial" w:hAnsi="Arial" w:cs="Arial"/>
          <w:color w:val="000000"/>
        </w:rPr>
      </w:pPr>
      <w:r w:rsidRPr="008A4D08">
        <w:rPr>
          <w:rFonts w:ascii="Arial" w:hAnsi="Arial" w:cs="Arial"/>
          <w:color w:val="000000"/>
        </w:rPr>
        <w:lastRenderedPageBreak/>
        <w:t>Income not received should be dealt with in accordance with losses procedures.</w:t>
      </w:r>
    </w:p>
    <w:p w14:paraId="645CE23E" w14:textId="77777777" w:rsidR="009314F9" w:rsidRPr="008A4D08" w:rsidRDefault="009314F9" w:rsidP="008A4D08">
      <w:pPr>
        <w:rPr>
          <w:rFonts w:ascii="Arial" w:hAnsi="Arial" w:cs="Arial"/>
          <w:color w:val="000000"/>
        </w:rPr>
      </w:pPr>
    </w:p>
    <w:p w14:paraId="5A60421C" w14:textId="77777777" w:rsidR="009314F9" w:rsidRPr="008A4D08" w:rsidRDefault="009314F9" w:rsidP="00F80D70">
      <w:pPr>
        <w:numPr>
          <w:ilvl w:val="2"/>
          <w:numId w:val="278"/>
        </w:numPr>
        <w:tabs>
          <w:tab w:val="left" w:pos="864"/>
        </w:tabs>
        <w:rPr>
          <w:rFonts w:ascii="Arial" w:hAnsi="Arial" w:cs="Arial"/>
          <w:color w:val="000000"/>
        </w:rPr>
      </w:pPr>
      <w:r w:rsidRPr="008A4D08">
        <w:rPr>
          <w:rFonts w:ascii="Arial" w:hAnsi="Arial" w:cs="Arial"/>
          <w:color w:val="000000"/>
        </w:rPr>
        <w:t>Overpayments should be detected (or preferably prevented) and recovery initiated.</w:t>
      </w:r>
    </w:p>
    <w:p w14:paraId="39D500FE" w14:textId="77777777" w:rsidR="009314F9" w:rsidRPr="008A4D08" w:rsidRDefault="009314F9" w:rsidP="008A4D08">
      <w:pPr>
        <w:rPr>
          <w:rFonts w:ascii="Arial" w:hAnsi="Arial" w:cs="Arial"/>
          <w:color w:val="000000"/>
        </w:rPr>
      </w:pPr>
    </w:p>
    <w:p w14:paraId="3B93DB6D" w14:textId="77777777" w:rsidR="009314F9" w:rsidRPr="008A4D08" w:rsidRDefault="009314F9" w:rsidP="00F80D70">
      <w:pPr>
        <w:numPr>
          <w:ilvl w:val="2"/>
          <w:numId w:val="278"/>
        </w:numPr>
        <w:tabs>
          <w:tab w:val="left" w:pos="864"/>
        </w:tabs>
        <w:rPr>
          <w:rFonts w:ascii="Arial" w:hAnsi="Arial" w:cs="Arial"/>
          <w:color w:val="000000"/>
        </w:rPr>
      </w:pPr>
      <w:r w:rsidRPr="008A4D08">
        <w:rPr>
          <w:rFonts w:ascii="Arial" w:hAnsi="Arial" w:cs="Arial"/>
          <w:color w:val="000000"/>
        </w:rPr>
        <w:t>The Chief Executive and the Director of Finance are responsible for ensuring the Welsh Ministers’ guidance on disputed debt arbitration is strictly adhered to.</w:t>
      </w:r>
    </w:p>
    <w:p w14:paraId="3255C58E" w14:textId="77777777" w:rsidR="00D76A24" w:rsidRPr="008A4D08" w:rsidRDefault="00C51FA1" w:rsidP="008A4D08">
      <w:pPr>
        <w:tabs>
          <w:tab w:val="left" w:pos="709"/>
        </w:tabs>
        <w:rPr>
          <w:rFonts w:ascii="Arial" w:hAnsi="Arial" w:cs="Arial"/>
          <w:b/>
          <w:color w:val="000000"/>
        </w:rPr>
      </w:pPr>
      <w:r w:rsidRPr="008A4D08">
        <w:rPr>
          <w:rFonts w:ascii="Arial" w:hAnsi="Arial" w:cs="Arial"/>
          <w:b/>
          <w:color w:val="000000"/>
        </w:rPr>
        <w:br w:type="page"/>
      </w:r>
    </w:p>
    <w:p w14:paraId="1F88B413" w14:textId="77777777" w:rsidR="009314F9" w:rsidRPr="008A4D08" w:rsidRDefault="009314F9" w:rsidP="00955E87">
      <w:pPr>
        <w:pStyle w:val="Heading1"/>
        <w:numPr>
          <w:ilvl w:val="0"/>
          <w:numId w:val="138"/>
        </w:numPr>
        <w:tabs>
          <w:tab w:val="clear" w:pos="360"/>
          <w:tab w:val="left" w:pos="709"/>
        </w:tabs>
        <w:ind w:left="709" w:hanging="709"/>
        <w:jc w:val="left"/>
        <w:rPr>
          <w:rFonts w:ascii="Arial" w:hAnsi="Arial" w:cs="Arial"/>
        </w:rPr>
      </w:pPr>
      <w:bookmarkStart w:id="781" w:name="_Toc55287144"/>
      <w:bookmarkStart w:id="782" w:name="_Hlk51080791"/>
      <w:r w:rsidRPr="008A4D08">
        <w:rPr>
          <w:rFonts w:ascii="Arial" w:hAnsi="Arial" w:cs="Arial"/>
        </w:rPr>
        <w:t>NON PAY EXPENDITURE</w:t>
      </w:r>
      <w:bookmarkEnd w:id="781"/>
    </w:p>
    <w:bookmarkEnd w:id="782"/>
    <w:p w14:paraId="5A710E6C" w14:textId="77777777" w:rsidR="009314F9" w:rsidRPr="008A4D08" w:rsidRDefault="009314F9" w:rsidP="008A4D08">
      <w:pPr>
        <w:rPr>
          <w:rFonts w:ascii="Arial" w:hAnsi="Arial" w:cs="Arial"/>
        </w:rPr>
      </w:pPr>
    </w:p>
    <w:p w14:paraId="3E43370D" w14:textId="77777777" w:rsidR="009314F9" w:rsidRPr="008A4D08" w:rsidRDefault="009314F9" w:rsidP="00955E87">
      <w:pPr>
        <w:pStyle w:val="Heading1"/>
        <w:numPr>
          <w:ilvl w:val="1"/>
          <w:numId w:val="136"/>
        </w:numPr>
        <w:tabs>
          <w:tab w:val="clear" w:pos="360"/>
          <w:tab w:val="num" w:pos="786"/>
        </w:tabs>
        <w:ind w:left="709" w:hanging="709"/>
        <w:jc w:val="left"/>
        <w:rPr>
          <w:rFonts w:ascii="Arial" w:hAnsi="Arial" w:cs="Arial"/>
          <w:color w:val="000000"/>
        </w:rPr>
      </w:pPr>
      <w:bookmarkStart w:id="783" w:name="_Toc55287145"/>
      <w:bookmarkStart w:id="784" w:name="_Hlk52455248"/>
      <w:r w:rsidRPr="008A4D08">
        <w:rPr>
          <w:rFonts w:ascii="Arial" w:hAnsi="Arial" w:cs="Arial"/>
          <w:color w:val="000000"/>
        </w:rPr>
        <w:t>Scheme of Delegation, Non Pay Expenditure Limits and Accountability</w:t>
      </w:r>
      <w:bookmarkEnd w:id="783"/>
    </w:p>
    <w:bookmarkEnd w:id="784"/>
    <w:p w14:paraId="33A3C431" w14:textId="77777777" w:rsidR="009314F9" w:rsidRPr="008A4D08" w:rsidRDefault="009314F9" w:rsidP="008A4D08">
      <w:pPr>
        <w:rPr>
          <w:rFonts w:ascii="Arial" w:hAnsi="Arial" w:cs="Arial"/>
        </w:rPr>
      </w:pPr>
    </w:p>
    <w:p w14:paraId="2CAA56CE" w14:textId="77777777" w:rsidR="009314F9" w:rsidRPr="008A4D08" w:rsidRDefault="009314F9" w:rsidP="00955E87">
      <w:pPr>
        <w:pStyle w:val="ListParagraph"/>
        <w:widowControl w:val="0"/>
        <w:numPr>
          <w:ilvl w:val="0"/>
          <w:numId w:val="139"/>
        </w:numPr>
        <w:autoSpaceDE w:val="0"/>
        <w:autoSpaceDN w:val="0"/>
        <w:adjustRightInd w:val="0"/>
        <w:ind w:left="709" w:hanging="709"/>
        <w:rPr>
          <w:rFonts w:ascii="Arial" w:hAnsi="Arial" w:cs="Arial"/>
          <w:sz w:val="24"/>
          <w:szCs w:val="24"/>
        </w:rPr>
      </w:pPr>
      <w:r w:rsidRPr="008A4D08">
        <w:rPr>
          <w:rFonts w:ascii="Arial" w:hAnsi="Arial" w:cs="Arial"/>
          <w:sz w:val="24"/>
          <w:szCs w:val="24"/>
        </w:rPr>
        <w:t xml:space="preserve">The Board must agree a Scheme of Delegation in line with that set out in its Standing Orders Scheme of Reservation and Delegation of Powers. </w:t>
      </w:r>
    </w:p>
    <w:p w14:paraId="1DD0EFDC" w14:textId="77777777" w:rsidR="009314F9" w:rsidRPr="008A4D08" w:rsidRDefault="009314F9" w:rsidP="008A4D08">
      <w:pPr>
        <w:ind w:left="709" w:hanging="709"/>
        <w:rPr>
          <w:rFonts w:ascii="Arial" w:hAnsi="Arial" w:cs="Arial"/>
        </w:rPr>
      </w:pPr>
    </w:p>
    <w:p w14:paraId="738E8849" w14:textId="77777777" w:rsidR="009314F9" w:rsidRPr="008A4D08" w:rsidRDefault="009314F9" w:rsidP="00955E87">
      <w:pPr>
        <w:pStyle w:val="ListParagraph"/>
        <w:widowControl w:val="0"/>
        <w:numPr>
          <w:ilvl w:val="0"/>
          <w:numId w:val="140"/>
        </w:numPr>
        <w:autoSpaceDE w:val="0"/>
        <w:autoSpaceDN w:val="0"/>
        <w:adjustRightInd w:val="0"/>
        <w:ind w:left="709" w:hanging="709"/>
        <w:rPr>
          <w:rFonts w:ascii="Arial" w:hAnsi="Arial" w:cs="Arial"/>
          <w:sz w:val="24"/>
          <w:szCs w:val="24"/>
        </w:rPr>
      </w:pPr>
      <w:r w:rsidRPr="008A4D08">
        <w:rPr>
          <w:rFonts w:ascii="Arial" w:hAnsi="Arial" w:cs="Arial"/>
          <w:sz w:val="24"/>
          <w:szCs w:val="24"/>
        </w:rPr>
        <w:t xml:space="preserve">The Chief Executive will approve the level of non-pay expenditure and the operational scheme of delegation and </w:t>
      </w:r>
      <w:proofErr w:type="spellStart"/>
      <w:r w:rsidRPr="008A4D08">
        <w:rPr>
          <w:rFonts w:ascii="Arial" w:hAnsi="Arial" w:cs="Arial"/>
          <w:sz w:val="24"/>
          <w:szCs w:val="24"/>
        </w:rPr>
        <w:t>authorisation</w:t>
      </w:r>
      <w:proofErr w:type="spellEnd"/>
      <w:r w:rsidRPr="008A4D08">
        <w:rPr>
          <w:rFonts w:ascii="Arial" w:hAnsi="Arial" w:cs="Arial"/>
          <w:sz w:val="24"/>
          <w:szCs w:val="24"/>
        </w:rPr>
        <w:t xml:space="preserve"> to budget holders and managers within the parameters set out in the LHB’s scheme of delegation. </w:t>
      </w:r>
    </w:p>
    <w:p w14:paraId="3E0F4FA8" w14:textId="77777777" w:rsidR="009314F9" w:rsidRPr="008A4D08" w:rsidRDefault="009314F9" w:rsidP="008A4D08">
      <w:pPr>
        <w:ind w:left="709" w:hanging="709"/>
        <w:rPr>
          <w:rFonts w:ascii="Arial" w:hAnsi="Arial" w:cs="Arial"/>
        </w:rPr>
      </w:pPr>
    </w:p>
    <w:p w14:paraId="6C6FB2AD" w14:textId="77777777" w:rsidR="009314F9" w:rsidRPr="008A4D08" w:rsidRDefault="009314F9" w:rsidP="00F80D70">
      <w:pPr>
        <w:pStyle w:val="ListParagraph"/>
        <w:widowControl w:val="0"/>
        <w:numPr>
          <w:ilvl w:val="2"/>
          <w:numId w:val="279"/>
        </w:numPr>
        <w:autoSpaceDE w:val="0"/>
        <w:autoSpaceDN w:val="0"/>
        <w:adjustRightInd w:val="0"/>
        <w:rPr>
          <w:rFonts w:ascii="Arial" w:hAnsi="Arial" w:cs="Arial"/>
          <w:sz w:val="24"/>
          <w:szCs w:val="24"/>
        </w:rPr>
      </w:pPr>
      <w:r w:rsidRPr="008A4D08">
        <w:rPr>
          <w:rFonts w:ascii="Arial" w:hAnsi="Arial" w:cs="Arial"/>
          <w:sz w:val="24"/>
          <w:szCs w:val="24"/>
        </w:rPr>
        <w:t xml:space="preserve">The Chief Executive will set out in the operational scheme of delegation and </w:t>
      </w:r>
      <w:proofErr w:type="spellStart"/>
      <w:r w:rsidRPr="008A4D08">
        <w:rPr>
          <w:rFonts w:ascii="Arial" w:hAnsi="Arial" w:cs="Arial"/>
          <w:sz w:val="24"/>
          <w:szCs w:val="24"/>
        </w:rPr>
        <w:t>authorisation</w:t>
      </w:r>
      <w:proofErr w:type="spellEnd"/>
      <w:r w:rsidRPr="008A4D08">
        <w:rPr>
          <w:rFonts w:ascii="Arial" w:hAnsi="Arial" w:cs="Arial"/>
          <w:sz w:val="24"/>
          <w:szCs w:val="24"/>
        </w:rPr>
        <w:t>:</w:t>
      </w:r>
    </w:p>
    <w:p w14:paraId="14267E1A" w14:textId="77777777" w:rsidR="009314F9" w:rsidRPr="008A4D08" w:rsidRDefault="009314F9" w:rsidP="00955E87">
      <w:pPr>
        <w:pStyle w:val="ListParagraph"/>
        <w:widowControl w:val="0"/>
        <w:numPr>
          <w:ilvl w:val="0"/>
          <w:numId w:val="142"/>
        </w:numPr>
        <w:autoSpaceDE w:val="0"/>
        <w:autoSpaceDN w:val="0"/>
        <w:adjustRightInd w:val="0"/>
        <w:rPr>
          <w:rFonts w:ascii="Arial" w:hAnsi="Arial" w:cs="Arial"/>
          <w:sz w:val="24"/>
          <w:szCs w:val="24"/>
        </w:rPr>
      </w:pPr>
      <w:r w:rsidRPr="008A4D08">
        <w:rPr>
          <w:rFonts w:ascii="Arial" w:hAnsi="Arial" w:cs="Arial"/>
          <w:sz w:val="24"/>
          <w:szCs w:val="24"/>
        </w:rPr>
        <w:t>The list of managers who are authorised to place requisitions for the supply of goods, services and works and for the awarding of contracts; and</w:t>
      </w:r>
    </w:p>
    <w:p w14:paraId="23C06A9D" w14:textId="77777777" w:rsidR="009314F9" w:rsidRPr="008A4D08" w:rsidRDefault="009314F9" w:rsidP="00955E87">
      <w:pPr>
        <w:pStyle w:val="ListParagraph"/>
        <w:widowControl w:val="0"/>
        <w:numPr>
          <w:ilvl w:val="0"/>
          <w:numId w:val="142"/>
        </w:numPr>
        <w:autoSpaceDE w:val="0"/>
        <w:autoSpaceDN w:val="0"/>
        <w:adjustRightInd w:val="0"/>
        <w:rPr>
          <w:rFonts w:ascii="Arial" w:hAnsi="Arial" w:cs="Arial"/>
          <w:sz w:val="24"/>
          <w:szCs w:val="24"/>
        </w:rPr>
      </w:pPr>
      <w:r w:rsidRPr="008A4D08">
        <w:rPr>
          <w:rFonts w:ascii="Arial" w:hAnsi="Arial" w:cs="Arial"/>
          <w:sz w:val="24"/>
          <w:szCs w:val="24"/>
        </w:rPr>
        <w:t xml:space="preserve">The maximum level of each requisition and the system for </w:t>
      </w:r>
      <w:proofErr w:type="spellStart"/>
      <w:r w:rsidRPr="008A4D08">
        <w:rPr>
          <w:rFonts w:ascii="Arial" w:hAnsi="Arial" w:cs="Arial"/>
          <w:sz w:val="24"/>
          <w:szCs w:val="24"/>
        </w:rPr>
        <w:t>authorisation</w:t>
      </w:r>
      <w:proofErr w:type="spellEnd"/>
      <w:r w:rsidRPr="008A4D08">
        <w:rPr>
          <w:rFonts w:ascii="Arial" w:hAnsi="Arial" w:cs="Arial"/>
          <w:sz w:val="24"/>
          <w:szCs w:val="24"/>
        </w:rPr>
        <w:t xml:space="preserve"> above that level.</w:t>
      </w:r>
    </w:p>
    <w:p w14:paraId="27C6C13C" w14:textId="77777777" w:rsidR="009314F9" w:rsidRPr="008A4D08" w:rsidRDefault="009314F9" w:rsidP="008A4D08">
      <w:pPr>
        <w:rPr>
          <w:rFonts w:ascii="Arial" w:hAnsi="Arial" w:cs="Arial"/>
        </w:rPr>
      </w:pPr>
    </w:p>
    <w:p w14:paraId="0EEFD71E" w14:textId="77777777" w:rsidR="009314F9" w:rsidRPr="008A4D08" w:rsidRDefault="009314F9" w:rsidP="00955E87">
      <w:pPr>
        <w:pStyle w:val="Heading1"/>
        <w:numPr>
          <w:ilvl w:val="0"/>
          <w:numId w:val="143"/>
        </w:numPr>
        <w:jc w:val="left"/>
        <w:rPr>
          <w:rFonts w:ascii="Arial" w:hAnsi="Arial" w:cs="Arial"/>
        </w:rPr>
      </w:pPr>
      <w:bookmarkStart w:id="785" w:name="_Toc55287146"/>
      <w:r w:rsidRPr="008A4D08">
        <w:rPr>
          <w:rFonts w:ascii="Arial" w:hAnsi="Arial" w:cs="Arial"/>
        </w:rPr>
        <w:t>The Director of Finance’s responsibilities</w:t>
      </w:r>
      <w:bookmarkEnd w:id="785"/>
    </w:p>
    <w:p w14:paraId="221C55D8" w14:textId="77777777" w:rsidR="009314F9" w:rsidRPr="008A4D08" w:rsidRDefault="009314F9" w:rsidP="008A4D08">
      <w:pPr>
        <w:rPr>
          <w:rFonts w:ascii="Arial" w:hAnsi="Arial" w:cs="Arial"/>
        </w:rPr>
      </w:pPr>
      <w:bookmarkStart w:id="786" w:name="_Hlk52207592"/>
    </w:p>
    <w:p w14:paraId="3415FEEF" w14:textId="77777777" w:rsidR="009314F9" w:rsidRPr="008A4D08" w:rsidRDefault="009314F9" w:rsidP="00F80D70">
      <w:pPr>
        <w:numPr>
          <w:ilvl w:val="2"/>
          <w:numId w:val="280"/>
        </w:numPr>
        <w:rPr>
          <w:rFonts w:ascii="Arial" w:hAnsi="Arial" w:cs="Arial"/>
        </w:rPr>
      </w:pPr>
      <w:r w:rsidRPr="008A4D08">
        <w:rPr>
          <w:rFonts w:ascii="Arial" w:hAnsi="Arial" w:cs="Arial"/>
        </w:rPr>
        <w:t>The Director of Finance will:</w:t>
      </w:r>
    </w:p>
    <w:p w14:paraId="4AE1EAE5" w14:textId="77777777" w:rsidR="009314F9" w:rsidRPr="008A4D08" w:rsidRDefault="009314F9" w:rsidP="008A4D08">
      <w:pPr>
        <w:rPr>
          <w:rFonts w:ascii="Arial" w:hAnsi="Arial" w:cs="Arial"/>
        </w:rPr>
      </w:pPr>
    </w:p>
    <w:p w14:paraId="57FD2563" w14:textId="77777777" w:rsidR="009314F9" w:rsidRPr="008A4D08" w:rsidRDefault="009314F9" w:rsidP="00955E87">
      <w:pPr>
        <w:numPr>
          <w:ilvl w:val="0"/>
          <w:numId w:val="68"/>
        </w:numPr>
        <w:tabs>
          <w:tab w:val="clear" w:pos="1134"/>
          <w:tab w:val="num" w:pos="11"/>
        </w:tabs>
        <w:ind w:left="1276" w:hanging="425"/>
        <w:rPr>
          <w:rFonts w:ascii="Arial" w:hAnsi="Arial" w:cs="Arial"/>
        </w:rPr>
      </w:pPr>
      <w:r w:rsidRPr="008A4D08">
        <w:rPr>
          <w:rFonts w:ascii="Arial" w:hAnsi="Arial" w:cs="Arial"/>
        </w:rPr>
        <w:t>Advise the Board regarding the NHS Wales national procurement and payment systems thresholds above which quotations (competitive or otherwise) or formal tenders must be obtained; and, once approved, the thresholds would be incorporated in SOs and SFIs;</w:t>
      </w:r>
    </w:p>
    <w:p w14:paraId="25902AC5" w14:textId="77777777" w:rsidR="009314F9" w:rsidRPr="008A4D08" w:rsidRDefault="009314F9" w:rsidP="008A4D08">
      <w:pPr>
        <w:ind w:left="1276" w:hanging="425"/>
        <w:rPr>
          <w:rFonts w:ascii="Arial" w:hAnsi="Arial" w:cs="Arial"/>
        </w:rPr>
      </w:pPr>
    </w:p>
    <w:p w14:paraId="26C59F4F" w14:textId="77777777" w:rsidR="009314F9" w:rsidRPr="008A4D08" w:rsidRDefault="009314F9" w:rsidP="00955E87">
      <w:pPr>
        <w:numPr>
          <w:ilvl w:val="0"/>
          <w:numId w:val="68"/>
        </w:numPr>
        <w:tabs>
          <w:tab w:val="clear" w:pos="1134"/>
          <w:tab w:val="num" w:pos="11"/>
        </w:tabs>
        <w:ind w:left="1276" w:hanging="425"/>
        <w:rPr>
          <w:rFonts w:ascii="Arial" w:hAnsi="Arial" w:cs="Arial"/>
        </w:rPr>
      </w:pPr>
      <w:r w:rsidRPr="008A4D08">
        <w:rPr>
          <w:rFonts w:ascii="Arial" w:hAnsi="Arial" w:cs="Arial"/>
        </w:rPr>
        <w:t xml:space="preserve">Prepare procedural instructions or guidance within the Scheme of Delegation on </w:t>
      </w:r>
      <w:r w:rsidRPr="008A4D08">
        <w:rPr>
          <w:rFonts w:ascii="Arial" w:hAnsi="Arial" w:cs="Arial"/>
          <w:color w:val="000000"/>
        </w:rPr>
        <w:t>non-pay expenditure</w:t>
      </w:r>
      <w:r w:rsidRPr="008A4D08">
        <w:rPr>
          <w:rFonts w:ascii="Arial" w:hAnsi="Arial" w:cs="Arial"/>
        </w:rPr>
        <w:t>;</w:t>
      </w:r>
    </w:p>
    <w:p w14:paraId="067D6814" w14:textId="77777777" w:rsidR="009314F9" w:rsidRPr="008A4D08" w:rsidRDefault="009314F9" w:rsidP="008A4D08">
      <w:pPr>
        <w:ind w:left="1276" w:hanging="425"/>
        <w:rPr>
          <w:rFonts w:ascii="Arial" w:hAnsi="Arial" w:cs="Arial"/>
        </w:rPr>
      </w:pPr>
    </w:p>
    <w:p w14:paraId="140E7A98" w14:textId="77777777" w:rsidR="009314F9" w:rsidRPr="008A4D08" w:rsidRDefault="009314F9" w:rsidP="00955E87">
      <w:pPr>
        <w:numPr>
          <w:ilvl w:val="0"/>
          <w:numId w:val="68"/>
        </w:numPr>
        <w:tabs>
          <w:tab w:val="clear" w:pos="1134"/>
          <w:tab w:val="num" w:pos="11"/>
        </w:tabs>
        <w:ind w:left="1276" w:hanging="425"/>
        <w:rPr>
          <w:rFonts w:ascii="Arial" w:hAnsi="Arial" w:cs="Arial"/>
        </w:rPr>
      </w:pPr>
      <w:r w:rsidRPr="008A4D08">
        <w:rPr>
          <w:rFonts w:ascii="Arial" w:hAnsi="Arial" w:cs="Arial"/>
        </w:rPr>
        <w:t>Ensure systems are in place for the authorisation of all accounts and claims;</w:t>
      </w:r>
    </w:p>
    <w:p w14:paraId="0A81DCF5" w14:textId="77777777" w:rsidR="009314F9" w:rsidRPr="008A4D08" w:rsidRDefault="009314F9" w:rsidP="008A4D08">
      <w:pPr>
        <w:ind w:left="1276" w:hanging="425"/>
        <w:rPr>
          <w:rFonts w:ascii="Arial" w:hAnsi="Arial" w:cs="Arial"/>
        </w:rPr>
      </w:pPr>
    </w:p>
    <w:p w14:paraId="33065E46" w14:textId="77777777" w:rsidR="009314F9" w:rsidRPr="008A4D08" w:rsidRDefault="009314F9" w:rsidP="00955E87">
      <w:pPr>
        <w:numPr>
          <w:ilvl w:val="0"/>
          <w:numId w:val="68"/>
        </w:numPr>
        <w:tabs>
          <w:tab w:val="clear" w:pos="1134"/>
          <w:tab w:val="num" w:pos="11"/>
        </w:tabs>
        <w:ind w:left="1276" w:hanging="425"/>
        <w:rPr>
          <w:rFonts w:ascii="Arial" w:hAnsi="Arial" w:cs="Arial"/>
        </w:rPr>
      </w:pPr>
      <w:r w:rsidRPr="008A4D08">
        <w:rPr>
          <w:rFonts w:ascii="Arial" w:hAnsi="Arial" w:cs="Arial"/>
        </w:rPr>
        <w:t>Ensure Directors and officers strictly follow NHS Wales system and procedures of verification, recording and payment of all amounts payable.</w:t>
      </w:r>
    </w:p>
    <w:p w14:paraId="165B70E9" w14:textId="77777777" w:rsidR="009314F9" w:rsidRPr="008A4D08" w:rsidRDefault="009314F9" w:rsidP="008A4D08">
      <w:pPr>
        <w:pStyle w:val="ListParagraph"/>
        <w:rPr>
          <w:rFonts w:ascii="Arial" w:hAnsi="Arial" w:cs="Arial"/>
          <w:sz w:val="24"/>
          <w:szCs w:val="24"/>
        </w:rPr>
      </w:pPr>
    </w:p>
    <w:p w14:paraId="4D074714" w14:textId="77777777" w:rsidR="009314F9" w:rsidRPr="008A4D08" w:rsidRDefault="009314F9" w:rsidP="00955E87">
      <w:pPr>
        <w:numPr>
          <w:ilvl w:val="0"/>
          <w:numId w:val="68"/>
        </w:numPr>
        <w:tabs>
          <w:tab w:val="clear" w:pos="1134"/>
          <w:tab w:val="num" w:pos="11"/>
        </w:tabs>
        <w:ind w:left="1276" w:hanging="425"/>
        <w:rPr>
          <w:rFonts w:ascii="Arial" w:hAnsi="Arial" w:cs="Arial"/>
        </w:rPr>
      </w:pPr>
      <w:r w:rsidRPr="008A4D08">
        <w:rPr>
          <w:rFonts w:ascii="Arial" w:hAnsi="Arial" w:cs="Arial"/>
        </w:rPr>
        <w:t>Maintain a list of Executive Directors and officers (including specimens of their signatures) authorised to certify invoices.</w:t>
      </w:r>
    </w:p>
    <w:p w14:paraId="2B3E9917" w14:textId="77777777" w:rsidR="009314F9" w:rsidRPr="008A4D08" w:rsidRDefault="009314F9" w:rsidP="008A4D08">
      <w:pPr>
        <w:ind w:left="1276" w:hanging="425"/>
        <w:rPr>
          <w:rFonts w:ascii="Arial" w:hAnsi="Arial" w:cs="Arial"/>
        </w:rPr>
      </w:pPr>
    </w:p>
    <w:p w14:paraId="1B83E47E" w14:textId="77777777" w:rsidR="009314F9" w:rsidRPr="008A4D08" w:rsidRDefault="009314F9" w:rsidP="00955E87">
      <w:pPr>
        <w:numPr>
          <w:ilvl w:val="0"/>
          <w:numId w:val="68"/>
        </w:numPr>
        <w:tabs>
          <w:tab w:val="clear" w:pos="1134"/>
          <w:tab w:val="num" w:pos="1418"/>
        </w:tabs>
        <w:ind w:left="1276" w:hanging="425"/>
        <w:rPr>
          <w:rFonts w:ascii="Arial" w:hAnsi="Arial" w:cs="Arial"/>
        </w:rPr>
      </w:pPr>
      <w:r w:rsidRPr="008A4D08">
        <w:rPr>
          <w:rFonts w:ascii="Arial" w:hAnsi="Arial" w:cs="Arial"/>
        </w:rPr>
        <w:t>Be responsible for ensuring compliance with the Public Sector Payment policy ensuring that a minimum of 95 percent of creditors are paid within 30 days of receipt of goods or a valid invoice (whichever is later) unless other payment terms have been agreed.</w:t>
      </w:r>
    </w:p>
    <w:p w14:paraId="2DE18726" w14:textId="77777777" w:rsidR="009314F9" w:rsidRPr="008A4D08" w:rsidRDefault="009314F9" w:rsidP="008A4D08">
      <w:pPr>
        <w:pStyle w:val="ListParagraph"/>
        <w:rPr>
          <w:rFonts w:ascii="Arial" w:hAnsi="Arial" w:cs="Arial"/>
          <w:sz w:val="24"/>
          <w:szCs w:val="24"/>
        </w:rPr>
      </w:pPr>
    </w:p>
    <w:p w14:paraId="400A7A52" w14:textId="77777777" w:rsidR="009314F9" w:rsidRPr="008A4D08" w:rsidRDefault="009314F9" w:rsidP="00955E87">
      <w:pPr>
        <w:pStyle w:val="ListParagraph"/>
        <w:widowControl w:val="0"/>
        <w:numPr>
          <w:ilvl w:val="0"/>
          <w:numId w:val="68"/>
        </w:numPr>
        <w:tabs>
          <w:tab w:val="clear" w:pos="1134"/>
          <w:tab w:val="num" w:pos="1276"/>
        </w:tabs>
        <w:autoSpaceDE w:val="0"/>
        <w:autoSpaceDN w:val="0"/>
        <w:adjustRightInd w:val="0"/>
        <w:ind w:left="1276" w:hanging="425"/>
        <w:rPr>
          <w:rFonts w:ascii="Arial" w:hAnsi="Arial" w:cs="Arial"/>
          <w:sz w:val="24"/>
          <w:szCs w:val="24"/>
        </w:rPr>
      </w:pPr>
      <w:bookmarkStart w:id="787" w:name="_Hlk51081229"/>
      <w:r w:rsidRPr="008A4D08">
        <w:rPr>
          <w:rFonts w:ascii="Arial" w:hAnsi="Arial" w:cs="Arial"/>
          <w:sz w:val="24"/>
          <w:szCs w:val="24"/>
        </w:rPr>
        <w:t>Ensure that where consultancy advice is being obtained, the procurement of such advice must be in accordance with applicable procurement legislation, guidance issued by the Welsh Ministers and SFIs;</w:t>
      </w:r>
    </w:p>
    <w:p w14:paraId="6D037A7F" w14:textId="77777777" w:rsidR="009314F9" w:rsidRPr="008A4D08" w:rsidRDefault="009314F9" w:rsidP="008A4D08">
      <w:pPr>
        <w:pStyle w:val="ListParagraph"/>
        <w:rPr>
          <w:rFonts w:ascii="Arial" w:hAnsi="Arial" w:cs="Arial"/>
          <w:sz w:val="24"/>
          <w:szCs w:val="24"/>
        </w:rPr>
      </w:pPr>
    </w:p>
    <w:p w14:paraId="397F4AC1" w14:textId="77777777" w:rsidR="009314F9" w:rsidRPr="008A4D08" w:rsidRDefault="009314F9" w:rsidP="00955E87">
      <w:pPr>
        <w:pStyle w:val="ListParagraph"/>
        <w:widowControl w:val="0"/>
        <w:numPr>
          <w:ilvl w:val="0"/>
          <w:numId w:val="68"/>
        </w:numPr>
        <w:tabs>
          <w:tab w:val="clear" w:pos="1134"/>
          <w:tab w:val="num" w:pos="1276"/>
        </w:tabs>
        <w:autoSpaceDE w:val="0"/>
        <w:autoSpaceDN w:val="0"/>
        <w:adjustRightInd w:val="0"/>
        <w:ind w:left="1276" w:hanging="425"/>
        <w:rPr>
          <w:rFonts w:ascii="Arial" w:hAnsi="Arial" w:cs="Arial"/>
          <w:sz w:val="24"/>
          <w:szCs w:val="24"/>
        </w:rPr>
      </w:pPr>
      <w:r w:rsidRPr="008A4D08">
        <w:rPr>
          <w:rFonts w:ascii="Arial" w:hAnsi="Arial" w:cs="Arial"/>
          <w:sz w:val="24"/>
          <w:szCs w:val="24"/>
        </w:rPr>
        <w:t xml:space="preserve">Be responsible for Petty Cash system, procedures, </w:t>
      </w:r>
      <w:proofErr w:type="spellStart"/>
      <w:r w:rsidRPr="008A4D08">
        <w:rPr>
          <w:rFonts w:ascii="Arial" w:hAnsi="Arial" w:cs="Arial"/>
          <w:sz w:val="24"/>
          <w:szCs w:val="24"/>
        </w:rPr>
        <w:t>authorisation</w:t>
      </w:r>
      <w:proofErr w:type="spellEnd"/>
      <w:r w:rsidRPr="008A4D08">
        <w:rPr>
          <w:rFonts w:ascii="Arial" w:hAnsi="Arial" w:cs="Arial"/>
          <w:sz w:val="24"/>
          <w:szCs w:val="24"/>
        </w:rPr>
        <w:t xml:space="preserve"> and record keeping, and ensure purchases from petty cash are restricted in value and by type of purchase in accordance with procedures</w:t>
      </w:r>
    </w:p>
    <w:bookmarkEnd w:id="787"/>
    <w:p w14:paraId="6363A840" w14:textId="77777777" w:rsidR="009314F9" w:rsidRPr="008A4D08" w:rsidRDefault="009314F9" w:rsidP="008A4D08">
      <w:pPr>
        <w:ind w:left="851"/>
        <w:rPr>
          <w:rFonts w:ascii="Arial" w:hAnsi="Arial" w:cs="Arial"/>
        </w:rPr>
      </w:pPr>
    </w:p>
    <w:p w14:paraId="013A8CCD" w14:textId="77777777" w:rsidR="009314F9" w:rsidRPr="008A4D08" w:rsidRDefault="009314F9" w:rsidP="00955E87">
      <w:pPr>
        <w:pStyle w:val="Heading1"/>
        <w:numPr>
          <w:ilvl w:val="0"/>
          <w:numId w:val="144"/>
        </w:numPr>
        <w:jc w:val="left"/>
        <w:rPr>
          <w:rFonts w:ascii="Arial" w:hAnsi="Arial" w:cs="Arial"/>
        </w:rPr>
      </w:pPr>
      <w:bookmarkStart w:id="788" w:name="_Toc55287147"/>
      <w:bookmarkEnd w:id="786"/>
      <w:r w:rsidRPr="008A4D08">
        <w:rPr>
          <w:rFonts w:ascii="Arial" w:hAnsi="Arial" w:cs="Arial"/>
        </w:rPr>
        <w:t>Duties of Budget Holders and Managers</w:t>
      </w:r>
      <w:bookmarkEnd w:id="788"/>
      <w:r w:rsidRPr="008A4D08">
        <w:rPr>
          <w:rFonts w:ascii="Arial" w:hAnsi="Arial" w:cs="Arial"/>
        </w:rPr>
        <w:t xml:space="preserve"> </w:t>
      </w:r>
    </w:p>
    <w:p w14:paraId="3E383704" w14:textId="77777777" w:rsidR="009314F9" w:rsidRPr="008A4D08" w:rsidRDefault="009314F9" w:rsidP="008A4D08">
      <w:pPr>
        <w:rPr>
          <w:rFonts w:ascii="Arial" w:hAnsi="Arial" w:cs="Arial"/>
        </w:rPr>
      </w:pPr>
    </w:p>
    <w:p w14:paraId="0DA3642E" w14:textId="77777777" w:rsidR="009314F9" w:rsidRPr="008A4D08" w:rsidRDefault="009314F9" w:rsidP="00F80D70">
      <w:pPr>
        <w:numPr>
          <w:ilvl w:val="2"/>
          <w:numId w:val="281"/>
        </w:numPr>
        <w:rPr>
          <w:rFonts w:ascii="Arial" w:hAnsi="Arial" w:cs="Arial"/>
        </w:rPr>
      </w:pPr>
      <w:r w:rsidRPr="008A4D08">
        <w:rPr>
          <w:rFonts w:ascii="Arial" w:hAnsi="Arial" w:cs="Arial"/>
        </w:rPr>
        <w:t>Budget holders and managers must ensure that they comply fully with the Scheme of Delegation, guidance and limits specified by the Chief Executive and Director of Finance, and that:</w:t>
      </w:r>
    </w:p>
    <w:p w14:paraId="504701D7" w14:textId="77777777" w:rsidR="009314F9" w:rsidRPr="008A4D08" w:rsidRDefault="009314F9" w:rsidP="00955E87">
      <w:pPr>
        <w:numPr>
          <w:ilvl w:val="0"/>
          <w:numId w:val="71"/>
        </w:numPr>
        <w:tabs>
          <w:tab w:val="clear" w:pos="1134"/>
          <w:tab w:val="num" w:pos="11"/>
        </w:tabs>
        <w:ind w:left="1276" w:hanging="425"/>
        <w:rPr>
          <w:rFonts w:ascii="Arial" w:hAnsi="Arial" w:cs="Arial"/>
        </w:rPr>
      </w:pPr>
      <w:r w:rsidRPr="008A4D08">
        <w:rPr>
          <w:rFonts w:ascii="Arial" w:hAnsi="Arial" w:cs="Arial"/>
        </w:rPr>
        <w:t>All contracts (except as otherwise provided for in the Scheme of Delegation), leases, tenancy agreements and other commitments which may result in a liability are notified to the Director of Finance in advance of both any commitment being made and NWSSP Procurement Services being engaged;</w:t>
      </w:r>
    </w:p>
    <w:p w14:paraId="4F1E79BC" w14:textId="77777777" w:rsidR="009314F9" w:rsidRPr="008A4D08" w:rsidRDefault="009314F9" w:rsidP="008A4D08">
      <w:pPr>
        <w:ind w:left="1276" w:hanging="425"/>
        <w:rPr>
          <w:rFonts w:ascii="Arial" w:hAnsi="Arial" w:cs="Arial"/>
        </w:rPr>
      </w:pPr>
    </w:p>
    <w:p w14:paraId="5F30F8F6" w14:textId="77777777" w:rsidR="009314F9" w:rsidRPr="008A4D08" w:rsidRDefault="009314F9" w:rsidP="00955E87">
      <w:pPr>
        <w:numPr>
          <w:ilvl w:val="0"/>
          <w:numId w:val="71"/>
        </w:numPr>
        <w:tabs>
          <w:tab w:val="clear" w:pos="1134"/>
          <w:tab w:val="num" w:pos="11"/>
        </w:tabs>
        <w:ind w:left="1276" w:hanging="425"/>
        <w:rPr>
          <w:rFonts w:ascii="Arial" w:hAnsi="Arial" w:cs="Arial"/>
        </w:rPr>
      </w:pPr>
      <w:r w:rsidRPr="008A4D08">
        <w:rPr>
          <w:rFonts w:ascii="Arial" w:hAnsi="Arial" w:cs="Arial"/>
        </w:rPr>
        <w:t>Contracts above specified thresholds are advertised and awarded, through NWSSP Procurement Services, in accordance with EU and HM Treasury rules on public procurement;</w:t>
      </w:r>
    </w:p>
    <w:p w14:paraId="74CBE322" w14:textId="77777777" w:rsidR="009314F9" w:rsidRPr="008A4D08" w:rsidRDefault="009314F9" w:rsidP="008A4D08">
      <w:pPr>
        <w:ind w:left="1276" w:hanging="425"/>
        <w:rPr>
          <w:rFonts w:ascii="Arial" w:hAnsi="Arial" w:cs="Arial"/>
        </w:rPr>
      </w:pPr>
      <w:r w:rsidRPr="008A4D08">
        <w:rPr>
          <w:rFonts w:ascii="Arial" w:hAnsi="Arial" w:cs="Arial"/>
        </w:rPr>
        <w:t xml:space="preserve"> </w:t>
      </w:r>
    </w:p>
    <w:p w14:paraId="4CD59386" w14:textId="77777777" w:rsidR="009314F9" w:rsidRPr="008A4D08" w:rsidRDefault="009314F9" w:rsidP="00955E87">
      <w:pPr>
        <w:numPr>
          <w:ilvl w:val="0"/>
          <w:numId w:val="71"/>
        </w:numPr>
        <w:tabs>
          <w:tab w:val="clear" w:pos="1134"/>
          <w:tab w:val="num" w:pos="11"/>
        </w:tabs>
        <w:ind w:left="1276" w:hanging="425"/>
        <w:rPr>
          <w:rFonts w:ascii="Arial" w:hAnsi="Arial" w:cs="Arial"/>
        </w:rPr>
      </w:pPr>
      <w:r w:rsidRPr="008A4D08">
        <w:rPr>
          <w:rFonts w:ascii="Arial" w:hAnsi="Arial" w:cs="Arial"/>
        </w:rPr>
        <w:t xml:space="preserve">Contracts above specified thresholds are approved by the </w:t>
      </w:r>
      <w:bookmarkStart w:id="789" w:name="_Hlk63784433"/>
      <w:r w:rsidRPr="008A4D08">
        <w:rPr>
          <w:rFonts w:ascii="Arial" w:hAnsi="Arial" w:cs="Arial"/>
        </w:rPr>
        <w:t>Welsh Ministers</w:t>
      </w:r>
      <w:bookmarkEnd w:id="789"/>
      <w:r w:rsidRPr="008A4D08">
        <w:rPr>
          <w:rFonts w:ascii="Arial" w:hAnsi="Arial" w:cs="Arial"/>
        </w:rPr>
        <w:t xml:space="preserve"> prior to any commitment being made;</w:t>
      </w:r>
    </w:p>
    <w:p w14:paraId="38896567" w14:textId="77777777" w:rsidR="009314F9" w:rsidRPr="008A4D08" w:rsidRDefault="009314F9" w:rsidP="008A4D08">
      <w:pPr>
        <w:ind w:left="1276" w:hanging="425"/>
        <w:rPr>
          <w:rFonts w:ascii="Arial" w:hAnsi="Arial" w:cs="Arial"/>
        </w:rPr>
      </w:pPr>
    </w:p>
    <w:p w14:paraId="0A040593" w14:textId="77777777" w:rsidR="009314F9" w:rsidRPr="008A4D08" w:rsidRDefault="009314F9" w:rsidP="00955E87">
      <w:pPr>
        <w:pStyle w:val="ListParagraph"/>
        <w:widowControl w:val="0"/>
        <w:numPr>
          <w:ilvl w:val="0"/>
          <w:numId w:val="71"/>
        </w:numPr>
        <w:tabs>
          <w:tab w:val="clear" w:pos="1134"/>
          <w:tab w:val="num" w:pos="142"/>
        </w:tabs>
        <w:autoSpaceDE w:val="0"/>
        <w:autoSpaceDN w:val="0"/>
        <w:adjustRightInd w:val="0"/>
        <w:ind w:left="1276" w:hanging="425"/>
        <w:rPr>
          <w:rFonts w:ascii="Arial" w:hAnsi="Arial" w:cs="Arial"/>
          <w:sz w:val="24"/>
          <w:szCs w:val="24"/>
        </w:rPr>
      </w:pPr>
      <w:bookmarkStart w:id="790" w:name="_Hlk51081437"/>
      <w:r w:rsidRPr="008A4D08">
        <w:rPr>
          <w:rFonts w:ascii="Arial" w:hAnsi="Arial" w:cs="Arial"/>
          <w:sz w:val="24"/>
          <w:szCs w:val="24"/>
        </w:rPr>
        <w:t>goods have been duly received, examined and are in accordance with specification and order,</w:t>
      </w:r>
    </w:p>
    <w:p w14:paraId="5756941E" w14:textId="77777777" w:rsidR="009314F9" w:rsidRPr="008A4D08" w:rsidRDefault="009314F9" w:rsidP="008A4D08">
      <w:pPr>
        <w:ind w:left="1276" w:hanging="425"/>
        <w:rPr>
          <w:rFonts w:ascii="Arial" w:hAnsi="Arial" w:cs="Arial"/>
        </w:rPr>
      </w:pPr>
    </w:p>
    <w:p w14:paraId="2F7D3A30" w14:textId="77777777" w:rsidR="009314F9" w:rsidRPr="008A4D08" w:rsidRDefault="009314F9" w:rsidP="00955E87">
      <w:pPr>
        <w:pStyle w:val="ListParagraph"/>
        <w:widowControl w:val="0"/>
        <w:numPr>
          <w:ilvl w:val="0"/>
          <w:numId w:val="71"/>
        </w:numPr>
        <w:tabs>
          <w:tab w:val="clear" w:pos="1134"/>
          <w:tab w:val="num" w:pos="142"/>
        </w:tabs>
        <w:autoSpaceDE w:val="0"/>
        <w:autoSpaceDN w:val="0"/>
        <w:adjustRightInd w:val="0"/>
        <w:ind w:left="1276" w:hanging="425"/>
        <w:rPr>
          <w:rFonts w:ascii="Arial" w:hAnsi="Arial" w:cs="Arial"/>
          <w:sz w:val="24"/>
          <w:szCs w:val="24"/>
        </w:rPr>
      </w:pPr>
      <w:r w:rsidRPr="008A4D08">
        <w:rPr>
          <w:rFonts w:ascii="Arial" w:hAnsi="Arial" w:cs="Arial"/>
          <w:sz w:val="24"/>
          <w:szCs w:val="24"/>
        </w:rPr>
        <w:t>work done or services rendered have been satisfactorily carried out in accordance with the order, and, where applicable, the materials used are of the requisite standard and the charges are correct,</w:t>
      </w:r>
    </w:p>
    <w:bookmarkEnd w:id="790"/>
    <w:p w14:paraId="722DFD81" w14:textId="77777777" w:rsidR="009314F9" w:rsidRPr="008A4D08" w:rsidRDefault="009314F9" w:rsidP="008A4D08">
      <w:pPr>
        <w:ind w:left="851"/>
        <w:rPr>
          <w:rFonts w:ascii="Arial" w:hAnsi="Arial" w:cs="Arial"/>
        </w:rPr>
      </w:pPr>
    </w:p>
    <w:p w14:paraId="6963354C" w14:textId="77777777" w:rsidR="009314F9" w:rsidRPr="008A4D08" w:rsidRDefault="009314F9" w:rsidP="00955E87">
      <w:pPr>
        <w:numPr>
          <w:ilvl w:val="0"/>
          <w:numId w:val="71"/>
        </w:numPr>
        <w:tabs>
          <w:tab w:val="clear" w:pos="1134"/>
          <w:tab w:val="left" w:pos="851"/>
        </w:tabs>
        <w:ind w:left="1134" w:hanging="283"/>
        <w:rPr>
          <w:rFonts w:ascii="Arial" w:hAnsi="Arial" w:cs="Arial"/>
        </w:rPr>
      </w:pPr>
      <w:r w:rsidRPr="008A4D08">
        <w:rPr>
          <w:rFonts w:ascii="Arial" w:hAnsi="Arial" w:cs="Arial"/>
        </w:rPr>
        <w:t>No requisition/order shall be issued for any item or items to any firm which has made an offer of gifts, reward or benefit to Board members or LHB officers, other than:</w:t>
      </w:r>
    </w:p>
    <w:p w14:paraId="1E009322" w14:textId="77777777" w:rsidR="009314F9" w:rsidRPr="008A4D08" w:rsidRDefault="009314F9" w:rsidP="008A4D08">
      <w:pPr>
        <w:ind w:left="1276" w:hanging="425"/>
        <w:rPr>
          <w:rFonts w:ascii="Arial" w:hAnsi="Arial" w:cs="Arial"/>
        </w:rPr>
      </w:pPr>
    </w:p>
    <w:p w14:paraId="17192FC2" w14:textId="77777777" w:rsidR="009314F9" w:rsidRPr="008A4D08" w:rsidRDefault="009314F9" w:rsidP="008A4D08">
      <w:pPr>
        <w:ind w:left="1701" w:hanging="425"/>
        <w:rPr>
          <w:rFonts w:ascii="Arial" w:hAnsi="Arial" w:cs="Arial"/>
        </w:rPr>
      </w:pPr>
      <w:r w:rsidRPr="008A4D08">
        <w:rPr>
          <w:rFonts w:ascii="Arial" w:hAnsi="Arial" w:cs="Arial"/>
        </w:rPr>
        <w:t>(i)</w:t>
      </w:r>
      <w:r w:rsidRPr="008A4D08">
        <w:rPr>
          <w:rFonts w:ascii="Arial" w:hAnsi="Arial" w:cs="Arial"/>
        </w:rPr>
        <w:tab/>
        <w:t>Isolated gifts of a trivial character or inexpensive seasonal gifts, such as calendars,</w:t>
      </w:r>
    </w:p>
    <w:p w14:paraId="3C49E5FE" w14:textId="77777777" w:rsidR="009314F9" w:rsidRPr="008A4D08" w:rsidRDefault="009314F9" w:rsidP="008A4D08">
      <w:pPr>
        <w:ind w:left="1701" w:hanging="425"/>
        <w:rPr>
          <w:rFonts w:ascii="Arial" w:hAnsi="Arial" w:cs="Arial"/>
        </w:rPr>
      </w:pPr>
    </w:p>
    <w:p w14:paraId="7A0903CE" w14:textId="77777777" w:rsidR="009314F9" w:rsidRPr="008A4D08" w:rsidRDefault="009314F9" w:rsidP="008A4D08">
      <w:pPr>
        <w:ind w:left="1701" w:hanging="425"/>
        <w:rPr>
          <w:rFonts w:ascii="Arial" w:hAnsi="Arial" w:cs="Arial"/>
        </w:rPr>
      </w:pPr>
      <w:r w:rsidRPr="008A4D08">
        <w:rPr>
          <w:rFonts w:ascii="Arial" w:hAnsi="Arial" w:cs="Arial"/>
        </w:rPr>
        <w:t>(ii)</w:t>
      </w:r>
      <w:r w:rsidRPr="008A4D08">
        <w:rPr>
          <w:rFonts w:ascii="Arial" w:hAnsi="Arial" w:cs="Arial"/>
        </w:rPr>
        <w:tab/>
        <w:t>Conventional hospitality, such as lunches in the course of working visits;</w:t>
      </w:r>
    </w:p>
    <w:p w14:paraId="46E4016D" w14:textId="77777777" w:rsidR="009314F9" w:rsidRPr="008A4D08" w:rsidRDefault="009314F9" w:rsidP="008A4D08">
      <w:pPr>
        <w:ind w:left="1276" w:hanging="425"/>
        <w:rPr>
          <w:rFonts w:ascii="Arial" w:hAnsi="Arial" w:cs="Arial"/>
        </w:rPr>
      </w:pPr>
    </w:p>
    <w:p w14:paraId="34179BB9" w14:textId="77777777" w:rsidR="009314F9" w:rsidRPr="008A4D08" w:rsidRDefault="009314F9" w:rsidP="008940E7">
      <w:pPr>
        <w:ind w:left="720"/>
        <w:rPr>
          <w:rFonts w:ascii="Arial" w:hAnsi="Arial" w:cs="Arial"/>
          <w:b/>
        </w:rPr>
      </w:pPr>
      <w:r w:rsidRPr="008A4D08">
        <w:rPr>
          <w:rFonts w:ascii="Arial" w:hAnsi="Arial" w:cs="Arial"/>
          <w:b/>
        </w:rPr>
        <w:t>This provision needs to be read in conjunction with Standing Order 8.5, 8.6 and 8.7.</w:t>
      </w:r>
    </w:p>
    <w:p w14:paraId="08BDDBFB" w14:textId="77777777" w:rsidR="009314F9" w:rsidRPr="008A4D08" w:rsidRDefault="009314F9" w:rsidP="008A4D08">
      <w:pPr>
        <w:ind w:left="1276" w:hanging="425"/>
        <w:rPr>
          <w:rFonts w:ascii="Arial" w:hAnsi="Arial" w:cs="Arial"/>
        </w:rPr>
      </w:pPr>
    </w:p>
    <w:p w14:paraId="76ACE281" w14:textId="77777777" w:rsidR="009314F9" w:rsidRPr="008A4D08" w:rsidRDefault="009314F9" w:rsidP="00955E87">
      <w:pPr>
        <w:numPr>
          <w:ilvl w:val="0"/>
          <w:numId w:val="71"/>
        </w:numPr>
        <w:tabs>
          <w:tab w:val="clear" w:pos="1134"/>
          <w:tab w:val="num" w:pos="11"/>
        </w:tabs>
        <w:ind w:left="1276" w:hanging="425"/>
        <w:rPr>
          <w:rFonts w:ascii="Arial" w:hAnsi="Arial" w:cs="Arial"/>
        </w:rPr>
      </w:pPr>
      <w:r w:rsidRPr="008A4D08">
        <w:rPr>
          <w:rFonts w:ascii="Arial" w:hAnsi="Arial" w:cs="Arial"/>
        </w:rPr>
        <w:t>No requisition/order is placed for any item or items for which there is no budget provision unless authorised by the Director of Finance on behalf of the Chief Executive;</w:t>
      </w:r>
    </w:p>
    <w:p w14:paraId="617A6326" w14:textId="77777777" w:rsidR="009314F9" w:rsidRPr="008A4D08" w:rsidRDefault="009314F9" w:rsidP="008A4D08">
      <w:pPr>
        <w:ind w:left="1276" w:hanging="425"/>
        <w:rPr>
          <w:rFonts w:ascii="Arial" w:hAnsi="Arial" w:cs="Arial"/>
        </w:rPr>
      </w:pPr>
    </w:p>
    <w:p w14:paraId="2F3AA569" w14:textId="77777777" w:rsidR="009314F9" w:rsidRPr="008A4D08" w:rsidRDefault="009314F9" w:rsidP="00955E87">
      <w:pPr>
        <w:numPr>
          <w:ilvl w:val="0"/>
          <w:numId w:val="71"/>
        </w:numPr>
        <w:tabs>
          <w:tab w:val="clear" w:pos="1134"/>
          <w:tab w:val="num" w:pos="11"/>
        </w:tabs>
        <w:ind w:left="1276" w:hanging="425"/>
        <w:rPr>
          <w:rFonts w:ascii="Arial" w:hAnsi="Arial" w:cs="Arial"/>
        </w:rPr>
      </w:pPr>
      <w:r w:rsidRPr="008A4D08">
        <w:rPr>
          <w:rFonts w:ascii="Arial" w:hAnsi="Arial" w:cs="Arial"/>
        </w:rPr>
        <w:t xml:space="preserve">All goods, services, or works are ordered on official orders </w:t>
      </w:r>
    </w:p>
    <w:p w14:paraId="77E8899A" w14:textId="77777777" w:rsidR="009314F9" w:rsidRPr="008A4D08" w:rsidRDefault="009314F9" w:rsidP="008A4D08">
      <w:pPr>
        <w:ind w:left="1276" w:hanging="425"/>
        <w:rPr>
          <w:rFonts w:ascii="Arial" w:hAnsi="Arial" w:cs="Arial"/>
        </w:rPr>
      </w:pPr>
    </w:p>
    <w:p w14:paraId="2EF3DEB2" w14:textId="77777777" w:rsidR="009314F9" w:rsidRPr="008A4D08" w:rsidRDefault="009314F9" w:rsidP="00955E87">
      <w:pPr>
        <w:numPr>
          <w:ilvl w:val="0"/>
          <w:numId w:val="71"/>
        </w:numPr>
        <w:tabs>
          <w:tab w:val="clear" w:pos="1134"/>
          <w:tab w:val="num" w:pos="11"/>
        </w:tabs>
        <w:ind w:left="1276" w:hanging="425"/>
        <w:rPr>
          <w:rFonts w:ascii="Arial" w:hAnsi="Arial" w:cs="Arial"/>
        </w:rPr>
      </w:pPr>
      <w:r w:rsidRPr="008A4D08">
        <w:rPr>
          <w:rFonts w:ascii="Arial" w:hAnsi="Arial" w:cs="Arial"/>
        </w:rPr>
        <w:t>Requisitions/orders are not split or otherwise placed in a manner devised so as to avoid the financial thresholds;</w:t>
      </w:r>
    </w:p>
    <w:p w14:paraId="5CB30EFB" w14:textId="77777777" w:rsidR="009314F9" w:rsidRPr="008A4D08" w:rsidRDefault="009314F9" w:rsidP="008A4D08">
      <w:pPr>
        <w:ind w:left="1276" w:hanging="425"/>
        <w:rPr>
          <w:rFonts w:ascii="Arial" w:hAnsi="Arial" w:cs="Arial"/>
        </w:rPr>
      </w:pPr>
    </w:p>
    <w:p w14:paraId="5C52957D" w14:textId="77777777" w:rsidR="009314F9" w:rsidRPr="008A4D08" w:rsidRDefault="009314F9" w:rsidP="00955E87">
      <w:pPr>
        <w:numPr>
          <w:ilvl w:val="0"/>
          <w:numId w:val="71"/>
        </w:numPr>
        <w:tabs>
          <w:tab w:val="clear" w:pos="1134"/>
          <w:tab w:val="num" w:pos="11"/>
        </w:tabs>
        <w:ind w:left="1276" w:hanging="425"/>
        <w:rPr>
          <w:rFonts w:ascii="Arial" w:hAnsi="Arial" w:cs="Arial"/>
        </w:rPr>
      </w:pPr>
      <w:r w:rsidRPr="008A4D08">
        <w:rPr>
          <w:rFonts w:ascii="Arial" w:hAnsi="Arial" w:cs="Arial"/>
        </w:rPr>
        <w:t>Goods are not taken on trial or loan in circumstances that could commit the LHB to a future uncompetitive purchase;</w:t>
      </w:r>
    </w:p>
    <w:p w14:paraId="673DC23C" w14:textId="77777777" w:rsidR="009314F9" w:rsidRPr="008A4D08" w:rsidRDefault="009314F9" w:rsidP="008A4D08">
      <w:pPr>
        <w:ind w:left="1276" w:hanging="425"/>
        <w:rPr>
          <w:rFonts w:ascii="Arial" w:hAnsi="Arial" w:cs="Arial"/>
        </w:rPr>
      </w:pPr>
    </w:p>
    <w:p w14:paraId="4751723B" w14:textId="77777777" w:rsidR="009314F9" w:rsidRPr="008A4D08" w:rsidRDefault="009314F9" w:rsidP="00955E87">
      <w:pPr>
        <w:pStyle w:val="ListParagraph"/>
        <w:widowControl w:val="0"/>
        <w:numPr>
          <w:ilvl w:val="2"/>
          <w:numId w:val="135"/>
        </w:numPr>
        <w:tabs>
          <w:tab w:val="clear" w:pos="720"/>
          <w:tab w:val="num" w:pos="851"/>
        </w:tabs>
        <w:autoSpaceDE w:val="0"/>
        <w:autoSpaceDN w:val="0"/>
        <w:adjustRightInd w:val="0"/>
        <w:ind w:left="709" w:hanging="709"/>
        <w:rPr>
          <w:rFonts w:ascii="Arial" w:hAnsi="Arial" w:cs="Arial"/>
          <w:sz w:val="24"/>
          <w:szCs w:val="24"/>
        </w:rPr>
      </w:pPr>
      <w:r w:rsidRPr="008A4D08">
        <w:rPr>
          <w:rFonts w:ascii="Arial" w:hAnsi="Arial" w:cs="Arial"/>
          <w:sz w:val="24"/>
          <w:szCs w:val="24"/>
        </w:rPr>
        <w:t xml:space="preserve">The Chief Executive and Director of Finance shall ensure that the arrangements </w:t>
      </w:r>
      <w:r w:rsidRPr="008A4D08">
        <w:rPr>
          <w:rFonts w:ascii="Arial" w:hAnsi="Arial" w:cs="Arial"/>
          <w:sz w:val="24"/>
          <w:szCs w:val="24"/>
        </w:rPr>
        <w:lastRenderedPageBreak/>
        <w:t>for financial control and financial audit of building and engineering contracts and property transactions comply with the guidance issued by the Welsh Ministers.  The technical audit of these contracts shall be the responsibility of the relevant Director as set out in the LHB’s scheme of delegation.</w:t>
      </w:r>
    </w:p>
    <w:p w14:paraId="1A9813A2" w14:textId="77777777" w:rsidR="009314F9" w:rsidRPr="008A4D08" w:rsidRDefault="009314F9" w:rsidP="008A4D08">
      <w:pPr>
        <w:pStyle w:val="Heading1"/>
        <w:ind w:firstLine="0"/>
        <w:jc w:val="left"/>
        <w:rPr>
          <w:rFonts w:ascii="Arial" w:hAnsi="Arial" w:cs="Arial"/>
          <w:b w:val="0"/>
          <w:bCs w:val="0"/>
          <w:color w:val="000000"/>
        </w:rPr>
      </w:pPr>
      <w:bookmarkStart w:id="791" w:name="_Hlk51081600"/>
    </w:p>
    <w:p w14:paraId="5735EB4B" w14:textId="77777777" w:rsidR="009314F9" w:rsidRPr="008A4D08" w:rsidRDefault="009314F9" w:rsidP="00955E87">
      <w:pPr>
        <w:pStyle w:val="Heading1"/>
        <w:numPr>
          <w:ilvl w:val="0"/>
          <w:numId w:val="145"/>
        </w:numPr>
        <w:jc w:val="left"/>
        <w:rPr>
          <w:rFonts w:ascii="Arial" w:hAnsi="Arial" w:cs="Arial"/>
        </w:rPr>
      </w:pPr>
      <w:bookmarkStart w:id="792" w:name="_Toc55287148"/>
      <w:bookmarkStart w:id="793" w:name="_Hlk52455299"/>
      <w:r w:rsidRPr="008A4D08">
        <w:rPr>
          <w:rFonts w:ascii="Arial" w:hAnsi="Arial" w:cs="Arial"/>
        </w:rPr>
        <w:t>Departures from SFI’s</w:t>
      </w:r>
      <w:bookmarkEnd w:id="792"/>
    </w:p>
    <w:bookmarkEnd w:id="793"/>
    <w:p w14:paraId="4A9073FD" w14:textId="77777777" w:rsidR="009314F9" w:rsidRPr="008A4D08" w:rsidRDefault="009314F9" w:rsidP="008A4D08">
      <w:pPr>
        <w:rPr>
          <w:rFonts w:ascii="Arial" w:hAnsi="Arial" w:cs="Arial"/>
          <w:b/>
          <w:bCs/>
          <w:color w:val="000000"/>
        </w:rPr>
      </w:pPr>
    </w:p>
    <w:p w14:paraId="22BE7F4A" w14:textId="77777777" w:rsidR="009314F9" w:rsidRPr="008A4D08" w:rsidRDefault="009314F9" w:rsidP="00955E87">
      <w:pPr>
        <w:pStyle w:val="ListParagraph"/>
        <w:widowControl w:val="0"/>
        <w:numPr>
          <w:ilvl w:val="2"/>
          <w:numId w:val="133"/>
        </w:numPr>
        <w:autoSpaceDE w:val="0"/>
        <w:autoSpaceDN w:val="0"/>
        <w:adjustRightInd w:val="0"/>
        <w:ind w:left="709" w:hanging="709"/>
        <w:rPr>
          <w:rFonts w:ascii="Arial" w:hAnsi="Arial" w:cs="Arial"/>
          <w:color w:val="000000"/>
          <w:sz w:val="24"/>
          <w:szCs w:val="24"/>
        </w:rPr>
      </w:pPr>
      <w:r w:rsidRPr="008A4D08">
        <w:rPr>
          <w:rFonts w:ascii="Arial" w:hAnsi="Arial" w:cs="Arial"/>
          <w:color w:val="000000"/>
          <w:sz w:val="24"/>
          <w:szCs w:val="24"/>
        </w:rPr>
        <w:t xml:space="preserve">Departing from the application of </w:t>
      </w:r>
      <w:bookmarkStart w:id="794" w:name="_Hlk52191690"/>
      <w:r w:rsidRPr="008A4D08">
        <w:rPr>
          <w:rFonts w:ascii="Arial" w:hAnsi="Arial" w:cs="Arial"/>
          <w:color w:val="000000"/>
          <w:sz w:val="24"/>
          <w:szCs w:val="24"/>
        </w:rPr>
        <w:t>Chapters 10 and 11</w:t>
      </w:r>
      <w:bookmarkEnd w:id="794"/>
      <w:r w:rsidRPr="008A4D08">
        <w:rPr>
          <w:rFonts w:ascii="Arial" w:hAnsi="Arial" w:cs="Arial"/>
          <w:color w:val="000000"/>
          <w:sz w:val="24"/>
          <w:szCs w:val="24"/>
        </w:rPr>
        <w:t xml:space="preserve"> of these SFI’s is only possible in very exceptional circumstances. Health Boards must consult with NWSSP Procurement Services, Director of Finance and Board Secretary prior to any such action undertaken. Any expenditure committed under these departures must receive prior approval in accordance with the Health Board Scheme of Delegation. </w:t>
      </w:r>
    </w:p>
    <w:p w14:paraId="0125ED36" w14:textId="77777777" w:rsidR="009314F9" w:rsidRPr="008A4D08" w:rsidRDefault="009314F9" w:rsidP="008A4D08">
      <w:pPr>
        <w:rPr>
          <w:rFonts w:ascii="Arial" w:hAnsi="Arial" w:cs="Arial"/>
          <w:color w:val="000000"/>
        </w:rPr>
      </w:pPr>
    </w:p>
    <w:p w14:paraId="2709F45B" w14:textId="77777777" w:rsidR="009314F9" w:rsidRPr="008A4D08" w:rsidRDefault="009314F9" w:rsidP="00955E87">
      <w:pPr>
        <w:pStyle w:val="Heading1"/>
        <w:numPr>
          <w:ilvl w:val="0"/>
          <w:numId w:val="146"/>
        </w:numPr>
        <w:jc w:val="left"/>
        <w:rPr>
          <w:rFonts w:ascii="Arial" w:hAnsi="Arial" w:cs="Arial"/>
        </w:rPr>
      </w:pPr>
      <w:bookmarkStart w:id="795" w:name="_Toc55287149"/>
      <w:bookmarkStart w:id="796" w:name="_Hlk52455316"/>
      <w:r w:rsidRPr="008A4D08">
        <w:rPr>
          <w:rFonts w:ascii="Arial" w:hAnsi="Arial" w:cs="Arial"/>
        </w:rPr>
        <w:t>Accounts Payable</w:t>
      </w:r>
      <w:bookmarkEnd w:id="795"/>
    </w:p>
    <w:bookmarkEnd w:id="796"/>
    <w:p w14:paraId="43F00254" w14:textId="77777777" w:rsidR="009314F9" w:rsidRPr="008A4D08" w:rsidRDefault="009314F9" w:rsidP="008A4D08">
      <w:pPr>
        <w:rPr>
          <w:rFonts w:ascii="Arial" w:hAnsi="Arial" w:cs="Arial"/>
          <w:color w:val="000000"/>
        </w:rPr>
      </w:pPr>
    </w:p>
    <w:p w14:paraId="6996297E" w14:textId="77777777" w:rsidR="009314F9" w:rsidRPr="008A4D08" w:rsidRDefault="009314F9" w:rsidP="00955E87">
      <w:pPr>
        <w:pStyle w:val="ListParagraph"/>
        <w:widowControl w:val="0"/>
        <w:numPr>
          <w:ilvl w:val="2"/>
          <w:numId w:val="137"/>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NWSSP Finance, shall on behalf of the LHB, maintain and deliver detailed policies, procedures systems and processes for all aspects of accounts payable</w:t>
      </w:r>
    </w:p>
    <w:bookmarkEnd w:id="791"/>
    <w:p w14:paraId="40C2A82E" w14:textId="77777777" w:rsidR="009314F9" w:rsidRPr="008A4D08" w:rsidRDefault="009314F9" w:rsidP="008A4D08">
      <w:pPr>
        <w:rPr>
          <w:rFonts w:ascii="Arial" w:hAnsi="Arial" w:cs="Arial"/>
        </w:rPr>
      </w:pPr>
    </w:p>
    <w:p w14:paraId="06BACBA6" w14:textId="77777777" w:rsidR="009314F9" w:rsidRPr="008A4D08" w:rsidRDefault="009314F9" w:rsidP="00955E87">
      <w:pPr>
        <w:pStyle w:val="Heading1"/>
        <w:numPr>
          <w:ilvl w:val="0"/>
          <w:numId w:val="147"/>
        </w:numPr>
        <w:jc w:val="left"/>
        <w:rPr>
          <w:rFonts w:ascii="Arial" w:hAnsi="Arial" w:cs="Arial"/>
        </w:rPr>
      </w:pPr>
      <w:bookmarkStart w:id="797" w:name="_Toc55287150"/>
      <w:bookmarkStart w:id="798" w:name="_Hlk52455338"/>
      <w:r w:rsidRPr="008A4D08">
        <w:rPr>
          <w:rFonts w:ascii="Arial" w:hAnsi="Arial" w:cs="Arial"/>
        </w:rPr>
        <w:t>Prepayments</w:t>
      </w:r>
      <w:bookmarkEnd w:id="797"/>
    </w:p>
    <w:bookmarkEnd w:id="798"/>
    <w:p w14:paraId="4723581A" w14:textId="77777777" w:rsidR="009314F9" w:rsidRPr="008A4D08" w:rsidRDefault="009314F9" w:rsidP="008A4D08">
      <w:pPr>
        <w:rPr>
          <w:rFonts w:ascii="Arial" w:hAnsi="Arial" w:cs="Arial"/>
        </w:rPr>
      </w:pPr>
    </w:p>
    <w:p w14:paraId="31F7AB26" w14:textId="77777777" w:rsidR="009314F9" w:rsidRPr="008A4D08" w:rsidRDefault="009314F9" w:rsidP="00F80D70">
      <w:pPr>
        <w:numPr>
          <w:ilvl w:val="2"/>
          <w:numId w:val="282"/>
        </w:numPr>
        <w:rPr>
          <w:rFonts w:ascii="Arial" w:hAnsi="Arial" w:cs="Arial"/>
        </w:rPr>
      </w:pPr>
      <w:r w:rsidRPr="008A4D08">
        <w:rPr>
          <w:rFonts w:ascii="Arial" w:hAnsi="Arial" w:cs="Arial"/>
        </w:rPr>
        <w:t>Prepayment should be exceptional, and should only be considered if a good value for money case can be made for them (i.e. that “need” can be demonstrated).  Prepayments are only permitted where either:</w:t>
      </w:r>
    </w:p>
    <w:p w14:paraId="056D9225" w14:textId="77777777" w:rsidR="009314F9" w:rsidRPr="008A4D08" w:rsidRDefault="009314F9" w:rsidP="008A4D08">
      <w:pPr>
        <w:rPr>
          <w:rFonts w:ascii="Arial" w:hAnsi="Arial" w:cs="Arial"/>
        </w:rPr>
      </w:pPr>
    </w:p>
    <w:p w14:paraId="578C57E7" w14:textId="77777777" w:rsidR="009314F9" w:rsidRPr="008A4D08" w:rsidRDefault="009314F9" w:rsidP="00955E87">
      <w:pPr>
        <w:pStyle w:val="ListParagraph"/>
        <w:widowControl w:val="0"/>
        <w:numPr>
          <w:ilvl w:val="0"/>
          <w:numId w:val="132"/>
        </w:numPr>
        <w:autoSpaceDE w:val="0"/>
        <w:autoSpaceDN w:val="0"/>
        <w:adjustRightInd w:val="0"/>
        <w:ind w:left="1276" w:hanging="283"/>
        <w:rPr>
          <w:rFonts w:ascii="Arial" w:hAnsi="Arial" w:cs="Arial"/>
          <w:sz w:val="24"/>
          <w:szCs w:val="24"/>
        </w:rPr>
      </w:pPr>
      <w:r w:rsidRPr="008A4D08">
        <w:rPr>
          <w:rFonts w:ascii="Arial" w:hAnsi="Arial" w:cs="Arial"/>
          <w:sz w:val="24"/>
          <w:szCs w:val="24"/>
        </w:rPr>
        <w:t>The financial advantages outweigh the disadvantages (i.e. cash flows must be discounted to Net Present Value (NPV) using the National Loans Fund (NLF) rate plus 2%);</w:t>
      </w:r>
    </w:p>
    <w:p w14:paraId="3E15172E" w14:textId="77777777" w:rsidR="009314F9" w:rsidRPr="008A4D08" w:rsidRDefault="009314F9" w:rsidP="00955E87">
      <w:pPr>
        <w:pStyle w:val="ListParagraph"/>
        <w:widowControl w:val="0"/>
        <w:numPr>
          <w:ilvl w:val="0"/>
          <w:numId w:val="132"/>
        </w:numPr>
        <w:autoSpaceDE w:val="0"/>
        <w:autoSpaceDN w:val="0"/>
        <w:adjustRightInd w:val="0"/>
        <w:ind w:left="1276" w:hanging="283"/>
        <w:rPr>
          <w:rFonts w:ascii="Arial" w:hAnsi="Arial" w:cs="Arial"/>
          <w:sz w:val="24"/>
          <w:szCs w:val="24"/>
        </w:rPr>
      </w:pPr>
      <w:r w:rsidRPr="008A4D08">
        <w:rPr>
          <w:rFonts w:ascii="Arial" w:hAnsi="Arial" w:cs="Arial"/>
          <w:sz w:val="24"/>
          <w:szCs w:val="24"/>
        </w:rPr>
        <w:t>It is the industry norm e.g. courses and conferences;</w:t>
      </w:r>
    </w:p>
    <w:p w14:paraId="4A270685" w14:textId="77777777" w:rsidR="009314F9" w:rsidRPr="008A4D08" w:rsidRDefault="009314F9" w:rsidP="00955E87">
      <w:pPr>
        <w:pStyle w:val="ListParagraph"/>
        <w:widowControl w:val="0"/>
        <w:numPr>
          <w:ilvl w:val="0"/>
          <w:numId w:val="132"/>
        </w:numPr>
        <w:autoSpaceDE w:val="0"/>
        <w:autoSpaceDN w:val="0"/>
        <w:adjustRightInd w:val="0"/>
        <w:ind w:left="1276" w:hanging="283"/>
        <w:rPr>
          <w:rFonts w:ascii="Arial" w:hAnsi="Arial" w:cs="Arial"/>
          <w:sz w:val="24"/>
          <w:szCs w:val="24"/>
        </w:rPr>
      </w:pPr>
      <w:bookmarkStart w:id="799" w:name="_Hlk51081800"/>
      <w:r w:rsidRPr="008A4D08">
        <w:rPr>
          <w:rFonts w:ascii="Arial" w:hAnsi="Arial" w:cs="Arial"/>
          <w:sz w:val="24"/>
          <w:szCs w:val="24"/>
        </w:rPr>
        <w:t xml:space="preserve">In line with requirements of </w:t>
      </w:r>
      <w:hyperlink r:id="rId19" w:history="1">
        <w:r w:rsidRPr="008A4D08">
          <w:rPr>
            <w:rStyle w:val="Hyperlink"/>
            <w:rFonts w:ascii="Arial" w:hAnsi="Arial" w:cs="Arial"/>
            <w:sz w:val="24"/>
            <w:szCs w:val="24"/>
          </w:rPr>
          <w:t>Managing Welsh Public Money</w:t>
        </w:r>
      </w:hyperlink>
    </w:p>
    <w:bookmarkEnd w:id="799"/>
    <w:p w14:paraId="5631E8BE" w14:textId="77777777" w:rsidR="009314F9" w:rsidRPr="008A4D08" w:rsidRDefault="009314F9" w:rsidP="00955E87">
      <w:pPr>
        <w:pStyle w:val="ListParagraph"/>
        <w:widowControl w:val="0"/>
        <w:numPr>
          <w:ilvl w:val="0"/>
          <w:numId w:val="132"/>
        </w:numPr>
        <w:autoSpaceDE w:val="0"/>
        <w:autoSpaceDN w:val="0"/>
        <w:adjustRightInd w:val="0"/>
        <w:ind w:left="1276" w:hanging="283"/>
        <w:rPr>
          <w:rFonts w:ascii="Arial" w:hAnsi="Arial" w:cs="Arial"/>
          <w:sz w:val="24"/>
          <w:szCs w:val="24"/>
        </w:rPr>
      </w:pPr>
      <w:r w:rsidRPr="008A4D08">
        <w:rPr>
          <w:rFonts w:ascii="Arial" w:hAnsi="Arial" w:cs="Arial"/>
          <w:sz w:val="24"/>
          <w:szCs w:val="24"/>
        </w:rPr>
        <w:t>There is specific Welsh Ministers’ approval to do so e.g. voluntary services compact.</w:t>
      </w:r>
    </w:p>
    <w:p w14:paraId="53BAA55A" w14:textId="77777777" w:rsidR="009314F9" w:rsidRPr="008A4D08" w:rsidRDefault="009314F9" w:rsidP="008A4D08">
      <w:pPr>
        <w:rPr>
          <w:rFonts w:ascii="Arial" w:hAnsi="Arial" w:cs="Arial"/>
        </w:rPr>
      </w:pPr>
    </w:p>
    <w:p w14:paraId="3A664FDA" w14:textId="77777777" w:rsidR="009314F9" w:rsidRPr="008A4D08" w:rsidRDefault="009314F9" w:rsidP="00955E87">
      <w:pPr>
        <w:pStyle w:val="ListParagraph"/>
        <w:widowControl w:val="0"/>
        <w:numPr>
          <w:ilvl w:val="2"/>
          <w:numId w:val="134"/>
        </w:numPr>
        <w:tabs>
          <w:tab w:val="clear" w:pos="720"/>
          <w:tab w:val="num" w:pos="851"/>
        </w:tabs>
        <w:autoSpaceDE w:val="0"/>
        <w:autoSpaceDN w:val="0"/>
        <w:adjustRightInd w:val="0"/>
        <w:rPr>
          <w:rFonts w:ascii="Arial" w:hAnsi="Arial" w:cs="Arial"/>
          <w:sz w:val="24"/>
          <w:szCs w:val="24"/>
        </w:rPr>
      </w:pPr>
      <w:r w:rsidRPr="008A4D08">
        <w:rPr>
          <w:rFonts w:ascii="Arial" w:hAnsi="Arial" w:cs="Arial"/>
          <w:sz w:val="24"/>
          <w:szCs w:val="24"/>
        </w:rPr>
        <w:t xml:space="preserve">In </w:t>
      </w:r>
      <w:r w:rsidRPr="008A4D08">
        <w:rPr>
          <w:rFonts w:ascii="Arial" w:hAnsi="Arial" w:cs="Arial"/>
          <w:b/>
          <w:sz w:val="24"/>
          <w:szCs w:val="24"/>
        </w:rPr>
        <w:t xml:space="preserve">exceptional </w:t>
      </w:r>
      <w:r w:rsidRPr="008A4D08">
        <w:rPr>
          <w:rFonts w:ascii="Arial" w:hAnsi="Arial" w:cs="Arial"/>
          <w:sz w:val="24"/>
          <w:szCs w:val="24"/>
        </w:rPr>
        <w:t>circumstances prepayments can be made subject to:</w:t>
      </w:r>
    </w:p>
    <w:p w14:paraId="02123617" w14:textId="77777777" w:rsidR="009314F9" w:rsidRPr="008A4D08" w:rsidRDefault="009314F9" w:rsidP="008A4D08">
      <w:pPr>
        <w:rPr>
          <w:rFonts w:ascii="Arial" w:hAnsi="Arial" w:cs="Arial"/>
        </w:rPr>
      </w:pPr>
    </w:p>
    <w:p w14:paraId="0FB1C64F" w14:textId="77777777" w:rsidR="009314F9" w:rsidRPr="008A4D08" w:rsidRDefault="009314F9" w:rsidP="00955E87">
      <w:pPr>
        <w:numPr>
          <w:ilvl w:val="0"/>
          <w:numId w:val="69"/>
        </w:numPr>
        <w:tabs>
          <w:tab w:val="clear" w:pos="1134"/>
          <w:tab w:val="num" w:pos="11"/>
        </w:tabs>
        <w:ind w:left="1276" w:hanging="425"/>
        <w:rPr>
          <w:rFonts w:ascii="Arial" w:hAnsi="Arial" w:cs="Arial"/>
        </w:rPr>
      </w:pPr>
      <w:r w:rsidRPr="008A4D08">
        <w:rPr>
          <w:rFonts w:ascii="Arial" w:hAnsi="Arial" w:cs="Arial"/>
        </w:rPr>
        <w:t>The appropriate Executive Director providing, in the form of a written report, a case setting out all relevant circumstances of the purchase. The report must set out the effects on the LHB if the supplier is at some time during the course of the prepayment agreement unable to meet their commitments;</w:t>
      </w:r>
    </w:p>
    <w:p w14:paraId="32116FC9" w14:textId="77777777" w:rsidR="009314F9" w:rsidRPr="008A4D08" w:rsidRDefault="009314F9" w:rsidP="008A4D08">
      <w:pPr>
        <w:ind w:left="1276" w:hanging="425"/>
        <w:rPr>
          <w:rFonts w:ascii="Arial" w:hAnsi="Arial" w:cs="Arial"/>
        </w:rPr>
      </w:pPr>
    </w:p>
    <w:p w14:paraId="61FA4D81" w14:textId="77777777" w:rsidR="009314F9" w:rsidRPr="008A4D08" w:rsidRDefault="009314F9" w:rsidP="00955E87">
      <w:pPr>
        <w:numPr>
          <w:ilvl w:val="0"/>
          <w:numId w:val="69"/>
        </w:numPr>
        <w:tabs>
          <w:tab w:val="clear" w:pos="1134"/>
          <w:tab w:val="num" w:pos="11"/>
        </w:tabs>
        <w:ind w:left="1276" w:hanging="425"/>
        <w:rPr>
          <w:rFonts w:ascii="Arial" w:hAnsi="Arial" w:cs="Arial"/>
        </w:rPr>
      </w:pPr>
      <w:r w:rsidRPr="008A4D08">
        <w:rPr>
          <w:rFonts w:ascii="Arial" w:hAnsi="Arial" w:cs="Arial"/>
        </w:rPr>
        <w:t>The Director of Finance will need to be satisfied with the proposed arrangements before contractual arrangements proceed (taking into account the Public Contracts Regulations 2015 where the contract is above a stipulated financial threshold); and</w:t>
      </w:r>
    </w:p>
    <w:p w14:paraId="5A7C45BF" w14:textId="77777777" w:rsidR="009314F9" w:rsidRPr="008A4D08" w:rsidRDefault="009314F9" w:rsidP="008A4D08">
      <w:pPr>
        <w:ind w:left="1276" w:hanging="425"/>
        <w:rPr>
          <w:rFonts w:ascii="Arial" w:hAnsi="Arial" w:cs="Arial"/>
        </w:rPr>
      </w:pPr>
    </w:p>
    <w:p w14:paraId="6C8CA233" w14:textId="77777777" w:rsidR="0074689A" w:rsidRDefault="009314F9" w:rsidP="00955E87">
      <w:pPr>
        <w:numPr>
          <w:ilvl w:val="0"/>
          <w:numId w:val="69"/>
        </w:numPr>
        <w:tabs>
          <w:tab w:val="clear" w:pos="1134"/>
          <w:tab w:val="num" w:pos="11"/>
        </w:tabs>
        <w:ind w:left="1276" w:hanging="425"/>
        <w:rPr>
          <w:rFonts w:ascii="Arial" w:hAnsi="Arial" w:cs="Arial"/>
        </w:rPr>
      </w:pPr>
      <w:r w:rsidRPr="008A4D08">
        <w:rPr>
          <w:rFonts w:ascii="Arial" w:hAnsi="Arial" w:cs="Arial"/>
        </w:rPr>
        <w:t>The budget holder is responsible for ensuring that all items due under a prepayment contract are received and they must immediately inform the appropriate Director or Chief Executive if problems are encountered.</w:t>
      </w:r>
    </w:p>
    <w:p w14:paraId="6A377B5B" w14:textId="77777777" w:rsidR="009314F9" w:rsidRPr="008A4D08" w:rsidRDefault="0074689A" w:rsidP="0074689A">
      <w:pPr>
        <w:ind w:left="1276"/>
        <w:rPr>
          <w:rFonts w:ascii="Arial" w:hAnsi="Arial" w:cs="Arial"/>
        </w:rPr>
      </w:pPr>
      <w:r>
        <w:rPr>
          <w:rFonts w:ascii="Arial" w:hAnsi="Arial" w:cs="Arial"/>
        </w:rPr>
        <w:br w:type="page"/>
      </w:r>
    </w:p>
    <w:p w14:paraId="6D844393" w14:textId="77777777" w:rsidR="009314F9" w:rsidRPr="008A4D08" w:rsidRDefault="009314F9" w:rsidP="00F80D70">
      <w:pPr>
        <w:pStyle w:val="Heading1"/>
        <w:numPr>
          <w:ilvl w:val="0"/>
          <w:numId w:val="208"/>
        </w:numPr>
        <w:ind w:left="709" w:hanging="709"/>
        <w:jc w:val="left"/>
        <w:rPr>
          <w:rFonts w:ascii="Arial" w:hAnsi="Arial" w:cs="Arial"/>
        </w:rPr>
      </w:pPr>
      <w:bookmarkStart w:id="800" w:name="_Toc107900915"/>
      <w:bookmarkStart w:id="801" w:name="_Toc107901002"/>
      <w:bookmarkStart w:id="802" w:name="_Toc55287151"/>
      <w:bookmarkStart w:id="803" w:name="_Hlk37156016"/>
      <w:r w:rsidRPr="008A4D08">
        <w:rPr>
          <w:rFonts w:ascii="Arial" w:hAnsi="Arial" w:cs="Arial"/>
        </w:rPr>
        <w:t>PROCUREMENT AND CONTRACTING FOR GOODS AND SERVICES</w:t>
      </w:r>
      <w:bookmarkEnd w:id="802"/>
      <w:bookmarkEnd w:id="803"/>
      <w:r w:rsidRPr="008A4D08">
        <w:rPr>
          <w:rFonts w:ascii="Arial" w:hAnsi="Arial" w:cs="Arial"/>
        </w:rPr>
        <w:t xml:space="preserve"> </w:t>
      </w:r>
    </w:p>
    <w:p w14:paraId="06213F5D" w14:textId="77777777" w:rsidR="009314F9" w:rsidRPr="008A4D08" w:rsidRDefault="009314F9" w:rsidP="008A4D08">
      <w:pPr>
        <w:pStyle w:val="Heading1"/>
        <w:ind w:firstLine="0"/>
        <w:jc w:val="left"/>
        <w:rPr>
          <w:rFonts w:ascii="Arial" w:hAnsi="Arial" w:cs="Arial"/>
          <w:color w:val="FF0000"/>
        </w:rPr>
      </w:pPr>
    </w:p>
    <w:p w14:paraId="4488880F" w14:textId="77777777" w:rsidR="009314F9" w:rsidRPr="008A4D08" w:rsidRDefault="009314F9" w:rsidP="008A4D08">
      <w:pPr>
        <w:tabs>
          <w:tab w:val="left" w:pos="720"/>
        </w:tabs>
        <w:ind w:left="720"/>
        <w:rPr>
          <w:rFonts w:ascii="Arial" w:hAnsi="Arial" w:cs="Arial"/>
          <w:b/>
          <w:bCs/>
          <w:i/>
          <w:u w:val="single"/>
        </w:rPr>
      </w:pPr>
      <w:bookmarkStart w:id="804" w:name="_Hlk51081969"/>
      <w:r w:rsidRPr="008A4D08">
        <w:rPr>
          <w:rFonts w:ascii="Arial" w:hAnsi="Arial" w:cs="Arial"/>
          <w:b/>
          <w:bCs/>
          <w:i/>
          <w:u w:val="single"/>
        </w:rPr>
        <w:t>General Information</w:t>
      </w:r>
    </w:p>
    <w:p w14:paraId="44D886E8" w14:textId="77777777" w:rsidR="009314F9" w:rsidRPr="008A4D08" w:rsidRDefault="009314F9" w:rsidP="008A4D08">
      <w:pPr>
        <w:tabs>
          <w:tab w:val="left" w:pos="720"/>
        </w:tabs>
        <w:ind w:left="720"/>
        <w:rPr>
          <w:rFonts w:ascii="Arial" w:hAnsi="Arial" w:cs="Arial"/>
          <w:color w:val="008000"/>
        </w:rPr>
      </w:pPr>
    </w:p>
    <w:p w14:paraId="41BC5BDB" w14:textId="77777777" w:rsidR="009314F9" w:rsidRPr="008A4D08" w:rsidRDefault="009314F9" w:rsidP="00955E87">
      <w:pPr>
        <w:pStyle w:val="Heading1"/>
        <w:numPr>
          <w:ilvl w:val="1"/>
          <w:numId w:val="11"/>
        </w:numPr>
        <w:tabs>
          <w:tab w:val="clear" w:pos="360"/>
          <w:tab w:val="num" w:pos="-54"/>
        </w:tabs>
        <w:jc w:val="left"/>
        <w:rPr>
          <w:rFonts w:ascii="Arial" w:hAnsi="Arial" w:cs="Arial"/>
          <w:color w:val="000000"/>
        </w:rPr>
      </w:pPr>
      <w:bookmarkStart w:id="805" w:name="_Toc55287155"/>
      <w:bookmarkStart w:id="806" w:name="_Hlk52456611"/>
      <w:r w:rsidRPr="008A4D08">
        <w:rPr>
          <w:rFonts w:ascii="Arial" w:hAnsi="Arial" w:cs="Arial"/>
          <w:color w:val="000000"/>
        </w:rPr>
        <w:t>Procurement Services</w:t>
      </w:r>
      <w:bookmarkEnd w:id="805"/>
    </w:p>
    <w:bookmarkEnd w:id="806"/>
    <w:p w14:paraId="721CB7C6" w14:textId="77777777" w:rsidR="009314F9" w:rsidRPr="008A4D08" w:rsidRDefault="009314F9" w:rsidP="008A4D08">
      <w:pPr>
        <w:rPr>
          <w:rFonts w:ascii="Arial" w:hAnsi="Arial" w:cs="Arial"/>
        </w:rPr>
      </w:pPr>
    </w:p>
    <w:p w14:paraId="52C31141" w14:textId="77777777" w:rsidR="009314F9" w:rsidRPr="008A4D08" w:rsidRDefault="009314F9" w:rsidP="00955E87">
      <w:pPr>
        <w:pStyle w:val="ListParagraph"/>
        <w:widowControl w:val="0"/>
        <w:numPr>
          <w:ilvl w:val="2"/>
          <w:numId w:val="138"/>
        </w:numPr>
        <w:autoSpaceDE w:val="0"/>
        <w:autoSpaceDN w:val="0"/>
        <w:adjustRightInd w:val="0"/>
        <w:ind w:left="709" w:hanging="709"/>
        <w:rPr>
          <w:rFonts w:ascii="Arial" w:hAnsi="Arial" w:cs="Arial"/>
          <w:sz w:val="24"/>
          <w:szCs w:val="24"/>
        </w:rPr>
      </w:pPr>
      <w:r w:rsidRPr="008A4D08">
        <w:rPr>
          <w:rFonts w:ascii="Arial" w:hAnsi="Arial" w:cs="Arial"/>
          <w:sz w:val="24"/>
          <w:szCs w:val="24"/>
        </w:rPr>
        <w:t>While the Chief Executive is ultimately responsible for procurement the service is delivered by NWSSP Procurement Services</w:t>
      </w:r>
      <w:r w:rsidR="00DF2012">
        <w:rPr>
          <w:rFonts w:ascii="Arial" w:hAnsi="Arial" w:cs="Arial"/>
          <w:color w:val="FF0000"/>
          <w:sz w:val="24"/>
          <w:szCs w:val="24"/>
        </w:rPr>
        <w:t xml:space="preserve"> (Procurement Services)</w:t>
      </w:r>
      <w:r w:rsidRPr="008A4D08">
        <w:rPr>
          <w:rFonts w:ascii="Arial" w:hAnsi="Arial" w:cs="Arial"/>
          <w:sz w:val="24"/>
          <w:szCs w:val="24"/>
        </w:rPr>
        <w:t>.</w:t>
      </w:r>
    </w:p>
    <w:p w14:paraId="2079BADD" w14:textId="77777777" w:rsidR="009314F9" w:rsidRPr="008A4D08" w:rsidRDefault="009314F9" w:rsidP="008A4D08">
      <w:pPr>
        <w:ind w:left="709" w:hanging="709"/>
        <w:rPr>
          <w:rFonts w:ascii="Arial" w:hAnsi="Arial" w:cs="Arial"/>
        </w:rPr>
      </w:pPr>
    </w:p>
    <w:p w14:paraId="7902785D" w14:textId="77777777" w:rsidR="009314F9" w:rsidRPr="008A4D08" w:rsidRDefault="009314F9" w:rsidP="00955E87">
      <w:pPr>
        <w:pStyle w:val="ListParagraph"/>
        <w:widowControl w:val="0"/>
        <w:numPr>
          <w:ilvl w:val="2"/>
          <w:numId w:val="138"/>
        </w:numPr>
        <w:autoSpaceDE w:val="0"/>
        <w:autoSpaceDN w:val="0"/>
        <w:adjustRightInd w:val="0"/>
        <w:ind w:left="709" w:hanging="709"/>
        <w:rPr>
          <w:rFonts w:ascii="Arial" w:hAnsi="Arial" w:cs="Arial"/>
          <w:sz w:val="24"/>
          <w:szCs w:val="24"/>
        </w:rPr>
      </w:pPr>
      <w:r w:rsidRPr="008A4D08">
        <w:rPr>
          <w:rFonts w:ascii="Arial" w:hAnsi="Arial" w:cs="Arial"/>
          <w:sz w:val="24"/>
          <w:szCs w:val="24"/>
        </w:rPr>
        <w:t xml:space="preserve">Procurement staff </w:t>
      </w:r>
      <w:r w:rsidRPr="00DF2012">
        <w:rPr>
          <w:rFonts w:ascii="Arial" w:hAnsi="Arial" w:cs="Arial"/>
          <w:strike/>
          <w:color w:val="FF0000"/>
          <w:sz w:val="24"/>
          <w:szCs w:val="24"/>
        </w:rPr>
        <w:t>are</w:t>
      </w:r>
      <w:r w:rsidRPr="00DF2012">
        <w:rPr>
          <w:rFonts w:ascii="Arial" w:hAnsi="Arial" w:cs="Arial"/>
          <w:color w:val="FF0000"/>
          <w:sz w:val="24"/>
          <w:szCs w:val="24"/>
        </w:rPr>
        <w:t xml:space="preserve"> </w:t>
      </w:r>
      <w:r w:rsidRPr="008A4D08">
        <w:rPr>
          <w:rFonts w:ascii="Arial" w:hAnsi="Arial" w:cs="Arial"/>
          <w:sz w:val="24"/>
          <w:szCs w:val="24"/>
        </w:rPr>
        <w:t xml:space="preserve">employed by NHS Wales Shared Services Partnership (NWSSP) </w:t>
      </w:r>
      <w:r w:rsidRPr="00DF2012">
        <w:rPr>
          <w:rFonts w:ascii="Arial" w:hAnsi="Arial" w:cs="Arial"/>
          <w:strike/>
          <w:color w:val="FF0000"/>
          <w:sz w:val="24"/>
          <w:szCs w:val="24"/>
        </w:rPr>
        <w:t>and</w:t>
      </w:r>
      <w:r w:rsidRPr="008A4D08">
        <w:rPr>
          <w:rFonts w:ascii="Arial" w:hAnsi="Arial" w:cs="Arial"/>
          <w:sz w:val="24"/>
          <w:szCs w:val="24"/>
        </w:rPr>
        <w:t xml:space="preserve"> provide a procurement support function to all health organisations in NHS Wales.  Although NWSSP is responsible for the provision of a Procure to Pay service and provision of appropriate professional procurement and commercial advice, ultimate responsibility for compliance with legislation and policy guidelines remains with the Health Board.  Where the term Procurement staff or department is used in this chapter it should be read as equally applying to those departments where the procurement function is undertaken locally and outside of </w:t>
      </w:r>
      <w:r w:rsidRPr="00DF2012">
        <w:rPr>
          <w:rFonts w:ascii="Arial" w:hAnsi="Arial" w:cs="Arial"/>
          <w:strike/>
          <w:color w:val="FF0000"/>
          <w:sz w:val="24"/>
          <w:szCs w:val="24"/>
        </w:rPr>
        <w:t>NWSSP</w:t>
      </w:r>
      <w:r w:rsidRPr="008A4D08">
        <w:rPr>
          <w:rFonts w:ascii="Arial" w:hAnsi="Arial" w:cs="Arial"/>
          <w:sz w:val="24"/>
          <w:szCs w:val="24"/>
        </w:rPr>
        <w:t xml:space="preserve"> Procurement </w:t>
      </w:r>
      <w:r w:rsidR="00DF2012">
        <w:rPr>
          <w:rFonts w:ascii="Arial" w:hAnsi="Arial" w:cs="Arial"/>
          <w:color w:val="FF0000"/>
          <w:sz w:val="24"/>
          <w:szCs w:val="24"/>
        </w:rPr>
        <w:t xml:space="preserve">Services </w:t>
      </w:r>
      <w:r w:rsidRPr="00DF2012">
        <w:rPr>
          <w:rFonts w:ascii="Arial" w:hAnsi="Arial" w:cs="Arial"/>
          <w:strike/>
          <w:color w:val="FF0000"/>
          <w:sz w:val="24"/>
          <w:szCs w:val="24"/>
        </w:rPr>
        <w:t>Department</w:t>
      </w:r>
      <w:r w:rsidRPr="008A4D08">
        <w:rPr>
          <w:rFonts w:ascii="Arial" w:hAnsi="Arial" w:cs="Arial"/>
          <w:sz w:val="24"/>
          <w:szCs w:val="24"/>
        </w:rPr>
        <w:t xml:space="preserve">, for example </w:t>
      </w:r>
      <w:r w:rsidR="00DF2012">
        <w:rPr>
          <w:rFonts w:ascii="Arial" w:hAnsi="Arial" w:cs="Arial"/>
          <w:sz w:val="24"/>
          <w:szCs w:val="24"/>
        </w:rPr>
        <w:t>P</w:t>
      </w:r>
      <w:r w:rsidRPr="008A4D08">
        <w:rPr>
          <w:rFonts w:ascii="Arial" w:hAnsi="Arial" w:cs="Arial"/>
          <w:sz w:val="24"/>
          <w:szCs w:val="24"/>
        </w:rPr>
        <w:t xml:space="preserve">harmacy and </w:t>
      </w:r>
      <w:r w:rsidR="00DF2012">
        <w:rPr>
          <w:rFonts w:ascii="Arial" w:hAnsi="Arial" w:cs="Arial"/>
          <w:sz w:val="24"/>
          <w:szCs w:val="24"/>
        </w:rPr>
        <w:t>W</w:t>
      </w:r>
      <w:r w:rsidRPr="008A4D08">
        <w:rPr>
          <w:rFonts w:ascii="Arial" w:hAnsi="Arial" w:cs="Arial"/>
          <w:sz w:val="24"/>
          <w:szCs w:val="24"/>
        </w:rPr>
        <w:t>orks who undertake procurement on a devolved basis.</w:t>
      </w:r>
    </w:p>
    <w:bookmarkEnd w:id="804"/>
    <w:p w14:paraId="6ED07DF2" w14:textId="77777777" w:rsidR="009314F9" w:rsidRPr="008A4D08" w:rsidRDefault="009314F9" w:rsidP="008A4D08">
      <w:pPr>
        <w:tabs>
          <w:tab w:val="left" w:pos="720"/>
        </w:tabs>
        <w:ind w:left="720"/>
        <w:rPr>
          <w:rFonts w:ascii="Arial" w:hAnsi="Arial" w:cs="Arial"/>
          <w:color w:val="008000"/>
        </w:rPr>
      </w:pPr>
    </w:p>
    <w:p w14:paraId="4F7C97FC" w14:textId="77777777" w:rsidR="009314F9" w:rsidRPr="008A4D08" w:rsidRDefault="009314F9" w:rsidP="00F80D70">
      <w:pPr>
        <w:pStyle w:val="Heading1"/>
        <w:numPr>
          <w:ilvl w:val="1"/>
          <w:numId w:val="188"/>
        </w:numPr>
        <w:jc w:val="left"/>
        <w:rPr>
          <w:rFonts w:ascii="Arial" w:hAnsi="Arial" w:cs="Arial"/>
          <w:color w:val="000000"/>
        </w:rPr>
      </w:pPr>
      <w:bookmarkStart w:id="807" w:name="_Toc383684310"/>
      <w:bookmarkStart w:id="808" w:name="_Toc55287156"/>
      <w:r w:rsidRPr="008A4D08">
        <w:rPr>
          <w:rFonts w:ascii="Arial" w:hAnsi="Arial" w:cs="Arial"/>
          <w:color w:val="000000"/>
        </w:rPr>
        <w:t>Policies and Procedures</w:t>
      </w:r>
      <w:bookmarkEnd w:id="807"/>
      <w:bookmarkEnd w:id="808"/>
    </w:p>
    <w:p w14:paraId="79DF8E1D" w14:textId="77777777" w:rsidR="009314F9" w:rsidRPr="008A4D08" w:rsidRDefault="009314F9" w:rsidP="008A4D08">
      <w:pPr>
        <w:rPr>
          <w:rFonts w:ascii="Arial" w:hAnsi="Arial" w:cs="Arial"/>
          <w:color w:val="FF0000"/>
        </w:rPr>
      </w:pPr>
    </w:p>
    <w:p w14:paraId="105BDA23" w14:textId="77777777" w:rsidR="009314F9" w:rsidRPr="008A4D08" w:rsidRDefault="009314F9" w:rsidP="00955E87">
      <w:pPr>
        <w:numPr>
          <w:ilvl w:val="2"/>
          <w:numId w:val="148"/>
        </w:numPr>
        <w:tabs>
          <w:tab w:val="clear" w:pos="720"/>
          <w:tab w:val="num" w:pos="306"/>
        </w:tabs>
        <w:rPr>
          <w:rFonts w:ascii="Arial" w:hAnsi="Arial" w:cs="Arial"/>
          <w:color w:val="FF0000"/>
        </w:rPr>
      </w:pPr>
      <w:bookmarkStart w:id="809" w:name="_Hlk51082133"/>
      <w:r w:rsidRPr="008A4D08">
        <w:rPr>
          <w:rFonts w:ascii="Arial" w:hAnsi="Arial" w:cs="Arial"/>
        </w:rPr>
        <w:t xml:space="preserve">NWSSP Procurement Services </w:t>
      </w:r>
      <w:bookmarkEnd w:id="809"/>
      <w:r w:rsidRPr="008A4D08">
        <w:rPr>
          <w:rFonts w:ascii="Arial" w:hAnsi="Arial" w:cs="Arial"/>
        </w:rPr>
        <w:t xml:space="preserve">shall, </w:t>
      </w:r>
      <w:bookmarkStart w:id="810" w:name="_Hlk51082152"/>
      <w:r w:rsidRPr="008A4D08">
        <w:rPr>
          <w:rFonts w:ascii="Arial" w:hAnsi="Arial" w:cs="Arial"/>
        </w:rPr>
        <w:t xml:space="preserve">on behalf of </w:t>
      </w:r>
      <w:bookmarkEnd w:id="810"/>
      <w:r w:rsidRPr="008A4D08">
        <w:rPr>
          <w:rFonts w:ascii="Arial" w:hAnsi="Arial" w:cs="Arial"/>
        </w:rPr>
        <w:t xml:space="preserve">the LHB, maintain detailed policies and procedures for all aspects of procurement including tendering and contracting processes. The policies and procedures shall comply with these SFIs, </w:t>
      </w:r>
      <w:r w:rsidR="00DF2012">
        <w:rPr>
          <w:rFonts w:ascii="Arial" w:hAnsi="Arial" w:cs="Arial"/>
          <w:color w:val="FF0000"/>
        </w:rPr>
        <w:t xml:space="preserve">the NWSSP </w:t>
      </w:r>
      <w:r w:rsidRPr="008A4D08">
        <w:rPr>
          <w:rFonts w:ascii="Arial" w:hAnsi="Arial" w:cs="Arial"/>
        </w:rPr>
        <w:t>Procurement Manual</w:t>
      </w:r>
      <w:r w:rsidR="00DF2012">
        <w:rPr>
          <w:rFonts w:ascii="Arial" w:hAnsi="Arial" w:cs="Arial"/>
          <w:color w:val="FF0000"/>
        </w:rPr>
        <w:t xml:space="preserve"> (existing and future revised)</w:t>
      </w:r>
      <w:r w:rsidRPr="008A4D08">
        <w:rPr>
          <w:rFonts w:ascii="Arial" w:hAnsi="Arial" w:cs="Arial"/>
        </w:rPr>
        <w:t xml:space="preserve">, and the </w:t>
      </w:r>
      <w:bookmarkStart w:id="811" w:name="_Hlk51082197"/>
      <w:r w:rsidRPr="008A4D08">
        <w:rPr>
          <w:rFonts w:ascii="Arial" w:hAnsi="Arial" w:cs="Arial"/>
        </w:rPr>
        <w:t>Revised General Consent to enter Individual Contracts.</w:t>
      </w:r>
      <w:bookmarkEnd w:id="811"/>
      <w:r w:rsidRPr="008A4D08">
        <w:rPr>
          <w:rFonts w:ascii="Arial" w:hAnsi="Arial" w:cs="Arial"/>
        </w:rPr>
        <w:t xml:space="preserve"> included as </w:t>
      </w:r>
      <w:r w:rsidRPr="008A4D08">
        <w:rPr>
          <w:rFonts w:ascii="Arial" w:hAnsi="Arial" w:cs="Arial"/>
          <w:b/>
        </w:rPr>
        <w:t>Schedule 1</w:t>
      </w:r>
      <w:r w:rsidRPr="008A4D08">
        <w:rPr>
          <w:rFonts w:ascii="Arial" w:hAnsi="Arial" w:cs="Arial"/>
        </w:rPr>
        <w:t xml:space="preserve"> </w:t>
      </w:r>
      <w:bookmarkStart w:id="812" w:name="_Hlk51082219"/>
      <w:r w:rsidRPr="008A4D08">
        <w:rPr>
          <w:rFonts w:ascii="Arial" w:hAnsi="Arial" w:cs="Arial"/>
          <w:bCs/>
        </w:rPr>
        <w:t>of these SFIs</w:t>
      </w:r>
      <w:bookmarkEnd w:id="812"/>
      <w:r w:rsidRPr="008A4D08">
        <w:rPr>
          <w:rFonts w:ascii="Arial" w:hAnsi="Arial" w:cs="Arial"/>
          <w:b/>
        </w:rPr>
        <w:t>.</w:t>
      </w:r>
    </w:p>
    <w:p w14:paraId="2ECC1DE6" w14:textId="77777777" w:rsidR="009314F9" w:rsidRPr="008A4D08" w:rsidRDefault="009314F9" w:rsidP="008A4D08">
      <w:pPr>
        <w:pStyle w:val="BodyTextIndent2"/>
        <w:ind w:left="0" w:firstLine="0"/>
        <w:jc w:val="left"/>
        <w:rPr>
          <w:rFonts w:ascii="Arial" w:hAnsi="Arial" w:cs="Arial"/>
        </w:rPr>
      </w:pPr>
    </w:p>
    <w:p w14:paraId="67A3C855" w14:textId="77777777" w:rsidR="009314F9" w:rsidRPr="008A4D08" w:rsidRDefault="009314F9" w:rsidP="00955E87">
      <w:pPr>
        <w:numPr>
          <w:ilvl w:val="2"/>
          <w:numId w:val="148"/>
        </w:numPr>
        <w:tabs>
          <w:tab w:val="clear" w:pos="720"/>
          <w:tab w:val="num" w:pos="306"/>
        </w:tabs>
        <w:rPr>
          <w:rFonts w:ascii="Arial" w:hAnsi="Arial" w:cs="Arial"/>
        </w:rPr>
      </w:pPr>
      <w:r w:rsidRPr="008A4D08">
        <w:rPr>
          <w:rFonts w:ascii="Arial" w:hAnsi="Arial" w:cs="Arial"/>
        </w:rPr>
        <w:t xml:space="preserve">The Chief Executive is ultimately responsible for ensuring that the LHB’s </w:t>
      </w:r>
      <w:bookmarkStart w:id="813" w:name="_Hlk51082247"/>
      <w:r w:rsidRPr="008A4D08">
        <w:rPr>
          <w:rFonts w:ascii="Arial" w:hAnsi="Arial" w:cs="Arial"/>
        </w:rPr>
        <w:t xml:space="preserve">Executive Directors, Independent Members and officers within the organisation strictly follow </w:t>
      </w:r>
      <w:bookmarkEnd w:id="813"/>
      <w:r w:rsidRPr="008A4D08">
        <w:rPr>
          <w:rFonts w:ascii="Arial" w:hAnsi="Arial" w:cs="Arial"/>
        </w:rPr>
        <w:t>procurement, tendering and contracting procedures.</w:t>
      </w:r>
    </w:p>
    <w:p w14:paraId="11496589" w14:textId="77777777" w:rsidR="009314F9" w:rsidRPr="008A4D08" w:rsidRDefault="009314F9" w:rsidP="008A4D08">
      <w:pPr>
        <w:pStyle w:val="ListParagraph"/>
        <w:rPr>
          <w:rFonts w:ascii="Arial" w:hAnsi="Arial" w:cs="Arial"/>
          <w:sz w:val="24"/>
          <w:szCs w:val="24"/>
        </w:rPr>
      </w:pPr>
    </w:p>
    <w:p w14:paraId="47C8E786" w14:textId="77777777" w:rsidR="009314F9" w:rsidRPr="008A4D08" w:rsidRDefault="009314F9" w:rsidP="00955E87">
      <w:pPr>
        <w:pStyle w:val="ListParagraph"/>
        <w:widowControl w:val="0"/>
        <w:numPr>
          <w:ilvl w:val="2"/>
          <w:numId w:val="148"/>
        </w:numPr>
        <w:autoSpaceDE w:val="0"/>
        <w:autoSpaceDN w:val="0"/>
        <w:adjustRightInd w:val="0"/>
        <w:rPr>
          <w:rFonts w:ascii="Arial" w:hAnsi="Arial" w:cs="Arial"/>
          <w:sz w:val="24"/>
          <w:szCs w:val="24"/>
        </w:rPr>
      </w:pPr>
      <w:bookmarkStart w:id="814" w:name="_Hlk50641821"/>
      <w:r w:rsidRPr="008A4D08">
        <w:rPr>
          <w:rFonts w:ascii="Arial" w:hAnsi="Arial" w:cs="Arial"/>
          <w:sz w:val="24"/>
          <w:szCs w:val="24"/>
        </w:rPr>
        <w:t>NWSSP</w:t>
      </w:r>
      <w:r w:rsidR="00DF2012">
        <w:rPr>
          <w:rFonts w:ascii="Arial" w:hAnsi="Arial" w:cs="Arial"/>
          <w:color w:val="FF0000"/>
          <w:sz w:val="24"/>
          <w:szCs w:val="24"/>
        </w:rPr>
        <w:t>’s</w:t>
      </w:r>
      <w:r w:rsidRPr="008A4D08">
        <w:rPr>
          <w:rFonts w:ascii="Arial" w:hAnsi="Arial" w:cs="Arial"/>
          <w:sz w:val="24"/>
          <w:szCs w:val="24"/>
        </w:rPr>
        <w:t xml:space="preserve"> Director of Procurement Services is responsible for ensuring that procurement, tendering and contracting policies and procedures</w:t>
      </w:r>
      <w:r w:rsidR="00DF2012">
        <w:rPr>
          <w:rFonts w:ascii="Arial" w:hAnsi="Arial" w:cs="Arial"/>
          <w:color w:val="FF0000"/>
          <w:sz w:val="24"/>
          <w:szCs w:val="24"/>
        </w:rPr>
        <w:t xml:space="preserve"> are:</w:t>
      </w:r>
    </w:p>
    <w:bookmarkEnd w:id="814"/>
    <w:p w14:paraId="0166E6B6" w14:textId="77777777" w:rsidR="009314F9" w:rsidRPr="008A4D08" w:rsidRDefault="009314F9" w:rsidP="008A4D08">
      <w:pPr>
        <w:pStyle w:val="BodyTextIndent2"/>
        <w:ind w:left="0" w:firstLine="0"/>
        <w:jc w:val="left"/>
        <w:rPr>
          <w:rFonts w:ascii="Arial" w:hAnsi="Arial" w:cs="Arial"/>
        </w:rPr>
      </w:pPr>
    </w:p>
    <w:p w14:paraId="63AD7E3A" w14:textId="77777777" w:rsidR="009314F9" w:rsidRPr="008A4D08" w:rsidRDefault="009314F9" w:rsidP="00955E87">
      <w:pPr>
        <w:pStyle w:val="BodyTextIndent2"/>
        <w:numPr>
          <w:ilvl w:val="0"/>
          <w:numId w:val="2"/>
        </w:numPr>
        <w:tabs>
          <w:tab w:val="clear" w:pos="786"/>
          <w:tab w:val="num" w:pos="-1722"/>
          <w:tab w:val="left" w:pos="1276"/>
        </w:tabs>
        <w:ind w:left="1276" w:hanging="567"/>
        <w:jc w:val="left"/>
        <w:rPr>
          <w:rFonts w:ascii="Arial" w:hAnsi="Arial" w:cs="Arial"/>
        </w:rPr>
      </w:pPr>
      <w:r w:rsidRPr="00DF2012">
        <w:rPr>
          <w:rFonts w:ascii="Arial" w:hAnsi="Arial" w:cs="Arial"/>
          <w:strike/>
        </w:rPr>
        <w:t>Are</w:t>
      </w:r>
      <w:r w:rsidRPr="008A4D08">
        <w:rPr>
          <w:rFonts w:ascii="Arial" w:hAnsi="Arial" w:cs="Arial"/>
        </w:rPr>
        <w:t xml:space="preserve"> kept up to date;</w:t>
      </w:r>
    </w:p>
    <w:p w14:paraId="11D05410" w14:textId="77777777" w:rsidR="009314F9" w:rsidRPr="008A4D08" w:rsidRDefault="009314F9" w:rsidP="00955E87">
      <w:pPr>
        <w:pStyle w:val="BodyTextIndent2"/>
        <w:numPr>
          <w:ilvl w:val="0"/>
          <w:numId w:val="2"/>
        </w:numPr>
        <w:tabs>
          <w:tab w:val="clear" w:pos="786"/>
          <w:tab w:val="num" w:pos="-1722"/>
          <w:tab w:val="left" w:pos="1276"/>
        </w:tabs>
        <w:ind w:left="1276" w:hanging="567"/>
        <w:jc w:val="left"/>
        <w:rPr>
          <w:rFonts w:ascii="Arial" w:hAnsi="Arial" w:cs="Arial"/>
        </w:rPr>
      </w:pPr>
      <w:r w:rsidRPr="008A4D08">
        <w:rPr>
          <w:rFonts w:ascii="Arial" w:hAnsi="Arial" w:cs="Arial"/>
        </w:rPr>
        <w:t xml:space="preserve">Conform to statutory requirements </w:t>
      </w:r>
      <w:bookmarkStart w:id="815" w:name="_Hlk50641870"/>
      <w:r w:rsidRPr="008A4D08">
        <w:rPr>
          <w:rFonts w:ascii="Arial" w:hAnsi="Arial" w:cs="Arial"/>
        </w:rPr>
        <w:t>and regulations</w:t>
      </w:r>
      <w:bookmarkEnd w:id="815"/>
      <w:r w:rsidRPr="008A4D08">
        <w:rPr>
          <w:rFonts w:ascii="Arial" w:hAnsi="Arial" w:cs="Arial"/>
        </w:rPr>
        <w:t>;</w:t>
      </w:r>
    </w:p>
    <w:p w14:paraId="0035925A" w14:textId="77777777" w:rsidR="009314F9" w:rsidRPr="008A4D08" w:rsidRDefault="009314F9" w:rsidP="00955E87">
      <w:pPr>
        <w:pStyle w:val="BodyTextIndent2"/>
        <w:numPr>
          <w:ilvl w:val="0"/>
          <w:numId w:val="2"/>
        </w:numPr>
        <w:tabs>
          <w:tab w:val="clear" w:pos="786"/>
          <w:tab w:val="num" w:pos="-1722"/>
          <w:tab w:val="left" w:pos="1276"/>
        </w:tabs>
        <w:ind w:left="1276" w:hanging="567"/>
        <w:jc w:val="left"/>
        <w:rPr>
          <w:rFonts w:ascii="Arial" w:hAnsi="Arial" w:cs="Arial"/>
        </w:rPr>
      </w:pPr>
      <w:r w:rsidRPr="008A4D08">
        <w:rPr>
          <w:rFonts w:ascii="Arial" w:hAnsi="Arial" w:cs="Arial"/>
        </w:rPr>
        <w:t xml:space="preserve">Adhere to guidance issued by the Welsh Ministers; </w:t>
      </w:r>
      <w:r w:rsidR="00DF2012">
        <w:rPr>
          <w:rFonts w:ascii="Arial" w:hAnsi="Arial" w:cs="Arial"/>
          <w:color w:val="FF0000"/>
        </w:rPr>
        <w:t>and</w:t>
      </w:r>
    </w:p>
    <w:p w14:paraId="223C4470" w14:textId="77777777" w:rsidR="009314F9" w:rsidRPr="008A4D08" w:rsidRDefault="009314F9" w:rsidP="00955E87">
      <w:pPr>
        <w:pStyle w:val="BodyTextIndent2"/>
        <w:numPr>
          <w:ilvl w:val="0"/>
          <w:numId w:val="2"/>
        </w:numPr>
        <w:tabs>
          <w:tab w:val="clear" w:pos="786"/>
          <w:tab w:val="num" w:pos="-1722"/>
          <w:tab w:val="left" w:pos="1276"/>
        </w:tabs>
        <w:ind w:left="1276" w:hanging="567"/>
        <w:jc w:val="left"/>
        <w:rPr>
          <w:rFonts w:ascii="Arial" w:hAnsi="Arial" w:cs="Arial"/>
        </w:rPr>
      </w:pPr>
      <w:r w:rsidRPr="008A4D08">
        <w:rPr>
          <w:rFonts w:ascii="Arial" w:hAnsi="Arial" w:cs="Arial"/>
        </w:rPr>
        <w:t xml:space="preserve">Are consistent with the principles of sustainable development. </w:t>
      </w:r>
    </w:p>
    <w:p w14:paraId="7D1A49F0" w14:textId="77777777" w:rsidR="009314F9" w:rsidRPr="008A4D08" w:rsidRDefault="009314F9" w:rsidP="008A4D08">
      <w:pPr>
        <w:pStyle w:val="BodyTextIndent2"/>
        <w:tabs>
          <w:tab w:val="left" w:pos="1276"/>
        </w:tabs>
        <w:ind w:left="709" w:firstLine="0"/>
        <w:jc w:val="left"/>
        <w:rPr>
          <w:rFonts w:ascii="Arial" w:hAnsi="Arial" w:cs="Arial"/>
          <w:b/>
          <w:color w:val="000000"/>
        </w:rPr>
      </w:pPr>
    </w:p>
    <w:p w14:paraId="74936ED3" w14:textId="77777777" w:rsidR="009314F9" w:rsidRPr="008A4D08" w:rsidRDefault="009314F9" w:rsidP="00955E87">
      <w:pPr>
        <w:numPr>
          <w:ilvl w:val="2"/>
          <w:numId w:val="148"/>
        </w:numPr>
        <w:tabs>
          <w:tab w:val="clear" w:pos="720"/>
          <w:tab w:val="num" w:pos="306"/>
        </w:tabs>
        <w:rPr>
          <w:rFonts w:ascii="Arial" w:hAnsi="Arial" w:cs="Arial"/>
          <w:color w:val="000000"/>
          <w:spacing w:val="-7"/>
        </w:rPr>
      </w:pPr>
      <w:r w:rsidRPr="008A4D08">
        <w:rPr>
          <w:rFonts w:ascii="Arial" w:hAnsi="Arial" w:cs="Arial"/>
          <w:color w:val="000000"/>
          <w:spacing w:val="-5"/>
        </w:rPr>
        <w:t xml:space="preserve">All procurement guidance issued by the Welsh Ministers </w:t>
      </w:r>
      <w:r w:rsidRPr="008A4D08">
        <w:rPr>
          <w:rFonts w:ascii="Arial" w:hAnsi="Arial" w:cs="Arial"/>
          <w:color w:val="000000"/>
          <w:spacing w:val="-7"/>
        </w:rPr>
        <w:t>should have the effect as if incorporated in these SFIs.</w:t>
      </w:r>
    </w:p>
    <w:p w14:paraId="570F918F" w14:textId="77777777" w:rsidR="009314F9" w:rsidRPr="008A4D08" w:rsidRDefault="009314F9" w:rsidP="008A4D08">
      <w:pPr>
        <w:rPr>
          <w:rFonts w:ascii="Arial" w:hAnsi="Arial" w:cs="Arial"/>
          <w:color w:val="000000"/>
        </w:rPr>
      </w:pPr>
    </w:p>
    <w:p w14:paraId="0B4FED00" w14:textId="77777777" w:rsidR="009314F9" w:rsidRPr="00DF2012" w:rsidRDefault="009314F9" w:rsidP="00955E87">
      <w:pPr>
        <w:pStyle w:val="Heading1"/>
        <w:numPr>
          <w:ilvl w:val="1"/>
          <w:numId w:val="155"/>
        </w:numPr>
        <w:tabs>
          <w:tab w:val="clear" w:pos="360"/>
          <w:tab w:val="num" w:pos="-54"/>
        </w:tabs>
        <w:jc w:val="left"/>
        <w:rPr>
          <w:rFonts w:ascii="Arial" w:hAnsi="Arial" w:cs="Arial"/>
          <w:color w:val="000000"/>
        </w:rPr>
      </w:pPr>
      <w:bookmarkStart w:id="816" w:name="_Toc107900297"/>
      <w:bookmarkStart w:id="817" w:name="_Toc107900486"/>
      <w:bookmarkStart w:id="818" w:name="_Toc107900908"/>
      <w:bookmarkStart w:id="819" w:name="_Toc107900995"/>
      <w:bookmarkStart w:id="820" w:name="_Toc240450363"/>
      <w:bookmarkStart w:id="821" w:name="_Toc240797554"/>
      <w:bookmarkStart w:id="822" w:name="_Toc240801943"/>
      <w:bookmarkStart w:id="823" w:name="_Toc237673425"/>
      <w:bookmarkStart w:id="824" w:name="_Toc240884303"/>
      <w:bookmarkStart w:id="825" w:name="_Toc241909268"/>
      <w:bookmarkStart w:id="826" w:name="_Toc242500624"/>
      <w:bookmarkStart w:id="827" w:name="_Toc242585920"/>
      <w:bookmarkStart w:id="828" w:name="_Toc383684311"/>
      <w:bookmarkStart w:id="829" w:name="_Toc55287157"/>
      <w:bookmarkStart w:id="830" w:name="_Toc192394534"/>
      <w:bookmarkStart w:id="831" w:name="_Toc192928970"/>
      <w:bookmarkStart w:id="832" w:name="_Toc193786684"/>
      <w:r w:rsidRPr="00DF2012">
        <w:rPr>
          <w:rFonts w:ascii="Arial" w:hAnsi="Arial" w:cs="Arial"/>
          <w:strike/>
          <w:color w:val="000000"/>
        </w:rPr>
        <w:t>Procurement Principles</w:t>
      </w:r>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r w:rsidR="00DF2012" w:rsidRPr="00DF2012">
        <w:rPr>
          <w:rFonts w:ascii="Arial" w:hAnsi="Arial" w:cs="Arial"/>
          <w:color w:val="FF0000"/>
        </w:rPr>
        <w:t xml:space="preserve"> Legislation Governing Public Procurement</w:t>
      </w:r>
    </w:p>
    <w:p w14:paraId="1443C882" w14:textId="77777777" w:rsidR="009314F9" w:rsidRPr="008A4D08" w:rsidRDefault="009314F9" w:rsidP="008A4D08">
      <w:pPr>
        <w:tabs>
          <w:tab w:val="left" w:pos="709"/>
        </w:tabs>
        <w:rPr>
          <w:rFonts w:ascii="Arial" w:hAnsi="Arial" w:cs="Arial"/>
          <w:color w:val="000000"/>
          <w:spacing w:val="-10"/>
        </w:rPr>
      </w:pPr>
    </w:p>
    <w:p w14:paraId="076FDCDA" w14:textId="77777777" w:rsidR="009314F9" w:rsidRPr="00DF2012" w:rsidRDefault="009314F9" w:rsidP="00F80D70">
      <w:pPr>
        <w:pStyle w:val="ListParagraph"/>
        <w:widowControl w:val="0"/>
        <w:numPr>
          <w:ilvl w:val="2"/>
          <w:numId w:val="283"/>
        </w:numPr>
        <w:autoSpaceDE w:val="0"/>
        <w:autoSpaceDN w:val="0"/>
        <w:adjustRightInd w:val="0"/>
        <w:rPr>
          <w:rFonts w:ascii="Arial" w:hAnsi="Arial" w:cs="Arial"/>
          <w:strike/>
          <w:spacing w:val="-6"/>
          <w:sz w:val="24"/>
          <w:szCs w:val="24"/>
        </w:rPr>
      </w:pPr>
      <w:r w:rsidRPr="00DF2012">
        <w:rPr>
          <w:rFonts w:ascii="Arial" w:hAnsi="Arial" w:cs="Arial"/>
          <w:strike/>
          <w:color w:val="000000"/>
          <w:spacing w:val="-4"/>
          <w:sz w:val="24"/>
          <w:szCs w:val="24"/>
        </w:rPr>
        <w:t xml:space="preserve">The term "procurement" embraces the complete process from </w:t>
      </w:r>
      <w:bookmarkStart w:id="833" w:name="_Hlk50642127"/>
      <w:r w:rsidRPr="00DF2012">
        <w:rPr>
          <w:rFonts w:ascii="Arial" w:hAnsi="Arial" w:cs="Arial"/>
          <w:strike/>
          <w:color w:val="000000"/>
          <w:spacing w:val="-4"/>
          <w:sz w:val="24"/>
          <w:szCs w:val="24"/>
        </w:rPr>
        <w:t>planning,</w:t>
      </w:r>
      <w:bookmarkEnd w:id="833"/>
      <w:r w:rsidRPr="00DF2012">
        <w:rPr>
          <w:rFonts w:ascii="Arial" w:hAnsi="Arial" w:cs="Arial"/>
          <w:strike/>
          <w:color w:val="000000"/>
          <w:spacing w:val="-4"/>
          <w:sz w:val="24"/>
          <w:szCs w:val="24"/>
        </w:rPr>
        <w:t xml:space="preserve"> sourcing to </w:t>
      </w:r>
      <w:r w:rsidRPr="00DF2012">
        <w:rPr>
          <w:rFonts w:ascii="Arial" w:hAnsi="Arial" w:cs="Arial"/>
          <w:strike/>
          <w:color w:val="000000"/>
          <w:spacing w:val="5"/>
          <w:sz w:val="24"/>
          <w:szCs w:val="24"/>
        </w:rPr>
        <w:t xml:space="preserve">taking delivery of all works, goods and services required by the LHB to perform its functions, and </w:t>
      </w:r>
      <w:r w:rsidRPr="00DF2012">
        <w:rPr>
          <w:rFonts w:ascii="Arial" w:hAnsi="Arial" w:cs="Arial"/>
          <w:strike/>
          <w:color w:val="000000"/>
          <w:spacing w:val="-5"/>
          <w:sz w:val="24"/>
          <w:szCs w:val="24"/>
        </w:rPr>
        <w:t xml:space="preserve">furthermore embrace all building, equipment, consumables and services </w:t>
      </w:r>
      <w:r w:rsidRPr="00DF2012">
        <w:rPr>
          <w:rFonts w:ascii="Arial" w:hAnsi="Arial" w:cs="Arial"/>
          <w:strike/>
          <w:color w:val="000000"/>
          <w:spacing w:val="-6"/>
          <w:sz w:val="24"/>
          <w:szCs w:val="24"/>
        </w:rPr>
        <w:t xml:space="preserve">including health services. </w:t>
      </w:r>
      <w:r w:rsidRPr="00DF2012">
        <w:rPr>
          <w:rFonts w:ascii="Arial" w:hAnsi="Arial" w:cs="Arial"/>
          <w:strike/>
          <w:spacing w:val="-6"/>
          <w:sz w:val="24"/>
          <w:szCs w:val="24"/>
        </w:rPr>
        <w:t xml:space="preserve">Procurement further embraces contract and/or </w:t>
      </w:r>
      <w:r w:rsidRPr="00DF2012">
        <w:rPr>
          <w:rFonts w:ascii="Arial" w:hAnsi="Arial" w:cs="Arial"/>
          <w:strike/>
          <w:spacing w:val="-6"/>
          <w:sz w:val="24"/>
          <w:szCs w:val="24"/>
        </w:rPr>
        <w:lastRenderedPageBreak/>
        <w:t>supplier management</w:t>
      </w:r>
      <w:bookmarkStart w:id="834" w:name="_Hlk51082413"/>
      <w:r w:rsidRPr="00DF2012">
        <w:rPr>
          <w:rFonts w:ascii="Arial" w:hAnsi="Arial" w:cs="Arial"/>
          <w:strike/>
          <w:spacing w:val="-6"/>
          <w:sz w:val="24"/>
          <w:szCs w:val="24"/>
        </w:rPr>
        <w:t xml:space="preserve">, </w:t>
      </w:r>
      <w:bookmarkStart w:id="835" w:name="_Hlk50642143"/>
      <w:r w:rsidRPr="00DF2012">
        <w:rPr>
          <w:rFonts w:ascii="Arial" w:hAnsi="Arial" w:cs="Arial"/>
          <w:strike/>
          <w:spacing w:val="-6"/>
          <w:sz w:val="24"/>
          <w:szCs w:val="24"/>
        </w:rPr>
        <w:t>including market engagement and industry monitoring</w:t>
      </w:r>
      <w:bookmarkEnd w:id="834"/>
      <w:r w:rsidRPr="00DF2012">
        <w:rPr>
          <w:rFonts w:ascii="Arial" w:hAnsi="Arial" w:cs="Arial"/>
          <w:strike/>
          <w:spacing w:val="-6"/>
          <w:sz w:val="24"/>
          <w:szCs w:val="24"/>
        </w:rPr>
        <w:t>.</w:t>
      </w:r>
      <w:bookmarkEnd w:id="835"/>
      <w:r w:rsidR="00DF2012" w:rsidRPr="00DF2012">
        <w:rPr>
          <w:rFonts w:ascii="Arial" w:hAnsi="Arial" w:cs="Arial"/>
          <w:color w:val="FF0000"/>
          <w:spacing w:val="-6"/>
          <w:sz w:val="24"/>
          <w:szCs w:val="24"/>
        </w:rPr>
        <w:t xml:space="preserve"> </w:t>
      </w:r>
      <w:r w:rsidR="00DF2012">
        <w:rPr>
          <w:rFonts w:ascii="Arial" w:hAnsi="Arial" w:cs="Arial"/>
          <w:color w:val="FF0000"/>
          <w:spacing w:val="-6"/>
          <w:sz w:val="24"/>
          <w:szCs w:val="24"/>
        </w:rPr>
        <w:t>L</w:t>
      </w:r>
      <w:r w:rsidR="00DF2012" w:rsidRPr="00DF2012">
        <w:rPr>
          <w:rFonts w:ascii="Arial" w:hAnsi="Arial" w:cs="Arial"/>
          <w:color w:val="FF0000"/>
          <w:spacing w:val="-6"/>
          <w:sz w:val="24"/>
          <w:szCs w:val="24"/>
        </w:rPr>
        <w:t>egislation</w:t>
      </w:r>
      <w:r w:rsidR="00DF2012">
        <w:rPr>
          <w:rFonts w:ascii="Arial" w:hAnsi="Arial" w:cs="Arial"/>
          <w:color w:val="FF0000"/>
          <w:spacing w:val="-6"/>
          <w:sz w:val="24"/>
          <w:szCs w:val="24"/>
        </w:rPr>
        <w:t xml:space="preserve"> governs public sector procurement in the UK.  From the 24 February 2025, the Procurement Act 2023 and associated subordinate instruments (together ‘</w:t>
      </w:r>
      <w:r w:rsidR="00DF2012">
        <w:rPr>
          <w:rFonts w:ascii="Arial" w:hAnsi="Arial" w:cs="Arial"/>
          <w:b/>
          <w:bCs/>
          <w:color w:val="FF0000"/>
          <w:spacing w:val="-6"/>
          <w:sz w:val="24"/>
          <w:szCs w:val="24"/>
        </w:rPr>
        <w:t>the 2023 Act’)</w:t>
      </w:r>
      <w:r w:rsidR="00DF2012">
        <w:rPr>
          <w:rFonts w:ascii="Arial" w:hAnsi="Arial" w:cs="Arial"/>
          <w:color w:val="FF0000"/>
          <w:spacing w:val="-6"/>
          <w:sz w:val="24"/>
          <w:szCs w:val="24"/>
        </w:rPr>
        <w:t xml:space="preserve"> and the Health Services (Provider Selection Regime) (Wales) Regulations 2025 and associated subordinate instruments (together ‘</w:t>
      </w:r>
      <w:r w:rsidR="00DF2012">
        <w:rPr>
          <w:rFonts w:ascii="Arial" w:hAnsi="Arial" w:cs="Arial"/>
          <w:b/>
          <w:bCs/>
          <w:color w:val="FF0000"/>
          <w:spacing w:val="-6"/>
          <w:sz w:val="24"/>
          <w:szCs w:val="24"/>
        </w:rPr>
        <w:t>the PSR Wales Regulations’</w:t>
      </w:r>
      <w:r w:rsidR="00DF2012">
        <w:rPr>
          <w:rFonts w:ascii="Arial" w:hAnsi="Arial" w:cs="Arial"/>
          <w:color w:val="FF0000"/>
          <w:spacing w:val="-6"/>
          <w:sz w:val="24"/>
          <w:szCs w:val="24"/>
        </w:rPr>
        <w:t>) are the key pieces of legislation which governs public sector procurement in the UK.  The PSR Wales regulations only apply to certain health services (‘</w:t>
      </w:r>
      <w:r w:rsidR="00DF2012">
        <w:rPr>
          <w:rFonts w:ascii="Arial" w:hAnsi="Arial" w:cs="Arial"/>
          <w:b/>
          <w:bCs/>
          <w:color w:val="FF0000"/>
          <w:spacing w:val="-6"/>
          <w:sz w:val="24"/>
          <w:szCs w:val="24"/>
        </w:rPr>
        <w:t>In-Scope Health Services’)</w:t>
      </w:r>
      <w:r w:rsidR="00DF2012">
        <w:rPr>
          <w:rFonts w:ascii="Arial" w:hAnsi="Arial" w:cs="Arial"/>
          <w:color w:val="FF0000"/>
          <w:spacing w:val="-6"/>
          <w:sz w:val="24"/>
          <w:szCs w:val="24"/>
        </w:rPr>
        <w:t xml:space="preserve"> and further details can be found in the Welsh Government’s statutory guidance titles ‘health service procurement: statutory guidance</w:t>
      </w:r>
      <w:r w:rsidR="00590E33">
        <w:rPr>
          <w:rFonts w:ascii="Arial" w:hAnsi="Arial" w:cs="Arial"/>
          <w:color w:val="FF0000"/>
          <w:spacing w:val="-6"/>
          <w:sz w:val="24"/>
          <w:szCs w:val="24"/>
        </w:rPr>
        <w:t>’.  Goods and services which are not In-Scope Health Services (‘</w:t>
      </w:r>
      <w:r w:rsidR="00590E33" w:rsidRPr="00590E33">
        <w:rPr>
          <w:rFonts w:ascii="Arial" w:hAnsi="Arial" w:cs="Arial"/>
          <w:b/>
          <w:bCs/>
          <w:color w:val="FF0000"/>
          <w:spacing w:val="-6"/>
          <w:sz w:val="24"/>
          <w:szCs w:val="24"/>
        </w:rPr>
        <w:t>Goods and Non-Health Services’</w:t>
      </w:r>
      <w:r w:rsidR="00590E33">
        <w:rPr>
          <w:rFonts w:ascii="Arial" w:hAnsi="Arial" w:cs="Arial"/>
          <w:color w:val="FF0000"/>
          <w:spacing w:val="-6"/>
          <w:sz w:val="24"/>
          <w:szCs w:val="24"/>
        </w:rPr>
        <w:t>) fall within the scope of the 2023 Act.</w:t>
      </w:r>
    </w:p>
    <w:p w14:paraId="69783E75" w14:textId="77777777" w:rsidR="009314F9" w:rsidRPr="008A4D08" w:rsidRDefault="009314F9" w:rsidP="008A4D08">
      <w:pPr>
        <w:rPr>
          <w:rFonts w:ascii="Arial" w:hAnsi="Arial" w:cs="Arial"/>
          <w:color w:val="000000"/>
          <w:spacing w:val="-10"/>
        </w:rPr>
      </w:pPr>
    </w:p>
    <w:p w14:paraId="4500EF3D" w14:textId="77777777" w:rsidR="009314F9" w:rsidRPr="00590E33" w:rsidRDefault="009314F9" w:rsidP="00F80D70">
      <w:pPr>
        <w:pStyle w:val="ListParagraph"/>
        <w:widowControl w:val="0"/>
        <w:numPr>
          <w:ilvl w:val="2"/>
          <w:numId w:val="283"/>
        </w:numPr>
        <w:autoSpaceDE w:val="0"/>
        <w:autoSpaceDN w:val="0"/>
        <w:adjustRightInd w:val="0"/>
        <w:rPr>
          <w:rFonts w:ascii="Arial" w:hAnsi="Arial" w:cs="Arial"/>
          <w:strike/>
          <w:sz w:val="24"/>
          <w:szCs w:val="24"/>
        </w:rPr>
      </w:pPr>
      <w:r w:rsidRPr="00590E33">
        <w:rPr>
          <w:rFonts w:ascii="Arial" w:hAnsi="Arial" w:cs="Arial"/>
          <w:strike/>
          <w:sz w:val="24"/>
          <w:szCs w:val="24"/>
        </w:rPr>
        <w:t>The main legal and governing principles guiding public procurement and which are incorporated into these SFIs are:</w:t>
      </w:r>
    </w:p>
    <w:p w14:paraId="4FE6BDBE" w14:textId="77777777" w:rsidR="009314F9" w:rsidRPr="00590E33" w:rsidRDefault="009314F9" w:rsidP="008A4D08">
      <w:pPr>
        <w:ind w:left="360"/>
        <w:rPr>
          <w:rFonts w:ascii="Arial" w:hAnsi="Arial" w:cs="Arial"/>
          <w:strike/>
        </w:rPr>
      </w:pPr>
    </w:p>
    <w:p w14:paraId="6209FFE8" w14:textId="77777777" w:rsidR="009314F9" w:rsidRPr="00590E33" w:rsidRDefault="009314F9" w:rsidP="00955E87">
      <w:pPr>
        <w:pStyle w:val="BodyTextIndent2"/>
        <w:numPr>
          <w:ilvl w:val="0"/>
          <w:numId w:val="2"/>
        </w:numPr>
        <w:tabs>
          <w:tab w:val="clear" w:pos="786"/>
          <w:tab w:val="num" w:pos="-1722"/>
          <w:tab w:val="left" w:pos="1134"/>
        </w:tabs>
        <w:ind w:left="1134" w:hanging="425"/>
        <w:jc w:val="left"/>
        <w:rPr>
          <w:rFonts w:ascii="Arial" w:hAnsi="Arial" w:cs="Arial"/>
          <w:strike/>
        </w:rPr>
      </w:pPr>
      <w:r w:rsidRPr="00590E33">
        <w:rPr>
          <w:rFonts w:ascii="Arial" w:hAnsi="Arial" w:cs="Arial"/>
          <w:strike/>
        </w:rPr>
        <w:t>Transparency: public bodies should ensure that there is openness and clarity on procurement processes and how they are implemented;</w:t>
      </w:r>
    </w:p>
    <w:p w14:paraId="34AB57F9" w14:textId="77777777" w:rsidR="009314F9" w:rsidRPr="00590E33" w:rsidRDefault="009314F9" w:rsidP="00955E87">
      <w:pPr>
        <w:pStyle w:val="BodyTextIndent2"/>
        <w:numPr>
          <w:ilvl w:val="0"/>
          <w:numId w:val="2"/>
        </w:numPr>
        <w:tabs>
          <w:tab w:val="clear" w:pos="786"/>
          <w:tab w:val="num" w:pos="-1722"/>
          <w:tab w:val="left" w:pos="1134"/>
        </w:tabs>
        <w:ind w:left="1134" w:hanging="425"/>
        <w:jc w:val="left"/>
        <w:rPr>
          <w:rFonts w:ascii="Arial" w:hAnsi="Arial" w:cs="Arial"/>
          <w:strike/>
        </w:rPr>
      </w:pPr>
      <w:r w:rsidRPr="00590E33">
        <w:rPr>
          <w:rFonts w:ascii="Arial" w:hAnsi="Arial" w:cs="Arial"/>
          <w:strike/>
        </w:rPr>
        <w:t>Non-discrimination: public bodies may not discriminate between suppliers or products on grounds of their origin;</w:t>
      </w:r>
    </w:p>
    <w:p w14:paraId="2C5ACC7E" w14:textId="77777777" w:rsidR="009314F9" w:rsidRPr="00590E33" w:rsidRDefault="009314F9" w:rsidP="00955E87">
      <w:pPr>
        <w:pStyle w:val="BodyTextIndent2"/>
        <w:numPr>
          <w:ilvl w:val="0"/>
          <w:numId w:val="2"/>
        </w:numPr>
        <w:tabs>
          <w:tab w:val="clear" w:pos="786"/>
          <w:tab w:val="num" w:pos="-1722"/>
          <w:tab w:val="left" w:pos="1134"/>
        </w:tabs>
        <w:ind w:left="1134" w:hanging="425"/>
        <w:jc w:val="left"/>
        <w:rPr>
          <w:rFonts w:ascii="Arial" w:hAnsi="Arial" w:cs="Arial"/>
          <w:strike/>
        </w:rPr>
      </w:pPr>
      <w:r w:rsidRPr="00590E33">
        <w:rPr>
          <w:rFonts w:ascii="Arial" w:hAnsi="Arial" w:cs="Arial"/>
          <w:strike/>
        </w:rPr>
        <w:t>Equal treatment: suppliers should be treated fairly and without discrimination, including in particular equality of opportunity and access to information;</w:t>
      </w:r>
    </w:p>
    <w:p w14:paraId="3263B9DE" w14:textId="77777777" w:rsidR="009314F9" w:rsidRPr="00590E33" w:rsidRDefault="009314F9" w:rsidP="00955E87">
      <w:pPr>
        <w:pStyle w:val="BodyTextIndent2"/>
        <w:numPr>
          <w:ilvl w:val="0"/>
          <w:numId w:val="2"/>
        </w:numPr>
        <w:tabs>
          <w:tab w:val="clear" w:pos="786"/>
          <w:tab w:val="num" w:pos="-1722"/>
          <w:tab w:val="left" w:pos="1134"/>
        </w:tabs>
        <w:ind w:left="1134" w:hanging="425"/>
        <w:jc w:val="left"/>
        <w:rPr>
          <w:rFonts w:ascii="Arial" w:hAnsi="Arial" w:cs="Arial"/>
          <w:strike/>
        </w:rPr>
      </w:pPr>
      <w:r w:rsidRPr="00590E33">
        <w:rPr>
          <w:rFonts w:ascii="Arial" w:hAnsi="Arial" w:cs="Arial"/>
          <w:strike/>
        </w:rPr>
        <w:t>Proportionality: requirements and conditions in the procurement should be reasonable in proportion to the object of procurement and measures taken should not go beyond what is necessary;</w:t>
      </w:r>
    </w:p>
    <w:p w14:paraId="36DE470D" w14:textId="77777777" w:rsidR="009314F9" w:rsidRPr="00590E33" w:rsidRDefault="009314F9" w:rsidP="00955E87">
      <w:pPr>
        <w:pStyle w:val="BodyTextIndent2"/>
        <w:numPr>
          <w:ilvl w:val="0"/>
          <w:numId w:val="2"/>
        </w:numPr>
        <w:tabs>
          <w:tab w:val="clear" w:pos="786"/>
          <w:tab w:val="num" w:pos="-1722"/>
          <w:tab w:val="left" w:pos="1134"/>
        </w:tabs>
        <w:ind w:left="1134" w:hanging="425"/>
        <w:jc w:val="left"/>
        <w:rPr>
          <w:rFonts w:ascii="Arial" w:hAnsi="Arial" w:cs="Arial"/>
          <w:strike/>
        </w:rPr>
      </w:pPr>
      <w:r w:rsidRPr="00590E33">
        <w:rPr>
          <w:rFonts w:ascii="Arial" w:hAnsi="Arial" w:cs="Arial"/>
          <w:strike/>
        </w:rPr>
        <w:t>Legality: public bodies must conform to European Community and other legal requirements;</w:t>
      </w:r>
    </w:p>
    <w:p w14:paraId="0858898E" w14:textId="77777777" w:rsidR="009314F9" w:rsidRPr="00590E33" w:rsidRDefault="009314F9" w:rsidP="00955E87">
      <w:pPr>
        <w:pStyle w:val="BodyTextIndent2"/>
        <w:numPr>
          <w:ilvl w:val="0"/>
          <w:numId w:val="2"/>
        </w:numPr>
        <w:tabs>
          <w:tab w:val="clear" w:pos="786"/>
          <w:tab w:val="num" w:pos="-1722"/>
          <w:tab w:val="left" w:pos="1134"/>
        </w:tabs>
        <w:ind w:left="1134" w:hanging="425"/>
        <w:jc w:val="left"/>
        <w:rPr>
          <w:rFonts w:ascii="Arial" w:hAnsi="Arial" w:cs="Arial"/>
          <w:strike/>
        </w:rPr>
      </w:pPr>
      <w:r w:rsidRPr="00590E33">
        <w:rPr>
          <w:rFonts w:ascii="Arial" w:hAnsi="Arial" w:cs="Arial"/>
          <w:strike/>
        </w:rPr>
        <w:t>Integrity: there should be no corruption or collusion with suppliers or others;</w:t>
      </w:r>
    </w:p>
    <w:p w14:paraId="47A1B92B" w14:textId="77777777" w:rsidR="009314F9" w:rsidRPr="00590E33" w:rsidRDefault="009314F9" w:rsidP="00955E87">
      <w:pPr>
        <w:pStyle w:val="BodyTextIndent2"/>
        <w:numPr>
          <w:ilvl w:val="0"/>
          <w:numId w:val="2"/>
        </w:numPr>
        <w:tabs>
          <w:tab w:val="clear" w:pos="786"/>
          <w:tab w:val="num" w:pos="-1722"/>
          <w:tab w:val="left" w:pos="1134"/>
        </w:tabs>
        <w:ind w:left="1134" w:hanging="425"/>
        <w:jc w:val="left"/>
        <w:rPr>
          <w:rFonts w:ascii="Arial" w:hAnsi="Arial" w:cs="Arial"/>
          <w:strike/>
        </w:rPr>
      </w:pPr>
      <w:r w:rsidRPr="00590E33">
        <w:rPr>
          <w:rFonts w:ascii="Arial" w:hAnsi="Arial" w:cs="Arial"/>
          <w:strike/>
        </w:rPr>
        <w:t xml:space="preserve">Effectiveness and efficiency: public bodies should meet the commercial, regulatory and socio-economic goals of government in a balanced manner appropriate to the procurement requirement; </w:t>
      </w:r>
    </w:p>
    <w:p w14:paraId="22498362" w14:textId="77777777" w:rsidR="009314F9" w:rsidRPr="00590E33" w:rsidRDefault="009314F9" w:rsidP="00955E87">
      <w:pPr>
        <w:pStyle w:val="BodyTextIndent2"/>
        <w:numPr>
          <w:ilvl w:val="0"/>
          <w:numId w:val="2"/>
        </w:numPr>
        <w:tabs>
          <w:tab w:val="clear" w:pos="786"/>
          <w:tab w:val="num" w:pos="-1722"/>
          <w:tab w:val="left" w:pos="1134"/>
        </w:tabs>
        <w:ind w:left="1134" w:hanging="425"/>
        <w:jc w:val="left"/>
        <w:rPr>
          <w:rFonts w:ascii="Arial" w:hAnsi="Arial" w:cs="Arial"/>
          <w:strike/>
          <w:color w:val="FF0000"/>
        </w:rPr>
      </w:pPr>
      <w:r w:rsidRPr="00590E33">
        <w:rPr>
          <w:rFonts w:ascii="Arial" w:hAnsi="Arial" w:cs="Arial"/>
          <w:strike/>
        </w:rPr>
        <w:t>Efficiency: procurement processes should be carried out as cost effectively as possible and secure value for money.</w:t>
      </w:r>
      <w:r w:rsidR="00590E33">
        <w:rPr>
          <w:rFonts w:ascii="Arial" w:hAnsi="Arial" w:cs="Arial"/>
          <w:color w:val="FF0000"/>
        </w:rPr>
        <w:t xml:space="preserve"> Where specific instruction </w:t>
      </w:r>
      <w:r w:rsidR="00590E33" w:rsidRPr="00590E33">
        <w:rPr>
          <w:rFonts w:ascii="Arial" w:hAnsi="Arial" w:cs="Arial"/>
          <w:color w:val="FF0000"/>
        </w:rPr>
        <w:t xml:space="preserve">relates only to procurements undertaken under the PSR Wales Regulations, the words </w:t>
      </w:r>
      <w:r w:rsidR="00590E33" w:rsidRPr="00590E33">
        <w:rPr>
          <w:rFonts w:ascii="Arial" w:hAnsi="Arial" w:cs="Arial"/>
          <w:b/>
          <w:bCs/>
          <w:color w:val="FF0000"/>
        </w:rPr>
        <w:t xml:space="preserve">‘In-Scope Health Services Only’ </w:t>
      </w:r>
      <w:r w:rsidR="00590E33" w:rsidRPr="00590E33">
        <w:rPr>
          <w:rFonts w:ascii="Arial" w:hAnsi="Arial" w:cs="Arial"/>
          <w:color w:val="FF0000"/>
        </w:rPr>
        <w:t xml:space="preserve">will appear at the start of the instruction paragraph. Where specific instruction relates only to procurements undertaken under the Act, the words </w:t>
      </w:r>
      <w:r w:rsidR="00590E33" w:rsidRPr="00590E33">
        <w:rPr>
          <w:rFonts w:ascii="Arial" w:hAnsi="Arial" w:cs="Arial"/>
          <w:b/>
          <w:bCs/>
          <w:color w:val="FF0000"/>
        </w:rPr>
        <w:t xml:space="preserve">‘Goods and Non-Health Services Only’ </w:t>
      </w:r>
      <w:r w:rsidR="00590E33" w:rsidRPr="00590E33">
        <w:rPr>
          <w:rFonts w:ascii="Arial" w:hAnsi="Arial" w:cs="Arial"/>
          <w:color w:val="FF0000"/>
        </w:rPr>
        <w:t>will appear at the start of the instruction paragraph. If such references do not appear at the start of the instruction paragraph, all information detailed is applicable to the procurement regimes under both the PSR Wales Regulations and the 2023 Act, save for any bracketed instruction reference following a phrase to either regimes applicability.</w:t>
      </w:r>
    </w:p>
    <w:p w14:paraId="79421B7E" w14:textId="77777777" w:rsidR="00590E33" w:rsidRDefault="00590E33" w:rsidP="00F80D70">
      <w:pPr>
        <w:pStyle w:val="BodyTextIndent2"/>
        <w:numPr>
          <w:ilvl w:val="2"/>
          <w:numId w:val="283"/>
        </w:numPr>
        <w:tabs>
          <w:tab w:val="left" w:pos="1134"/>
        </w:tabs>
        <w:jc w:val="left"/>
        <w:rPr>
          <w:rFonts w:ascii="Arial" w:hAnsi="Arial" w:cs="Arial"/>
          <w:b/>
          <w:bCs/>
          <w:color w:val="FF0000"/>
        </w:rPr>
      </w:pPr>
      <w:r>
        <w:rPr>
          <w:rFonts w:ascii="Arial" w:hAnsi="Arial" w:cs="Arial"/>
          <w:b/>
          <w:bCs/>
          <w:color w:val="FF0000"/>
        </w:rPr>
        <w:t>‘</w:t>
      </w:r>
      <w:r w:rsidRPr="00590E33">
        <w:rPr>
          <w:rFonts w:ascii="Arial" w:hAnsi="Arial" w:cs="Arial"/>
          <w:b/>
          <w:bCs/>
          <w:color w:val="FF0000"/>
        </w:rPr>
        <w:t xml:space="preserve">Goods and Non-Health Services Only’ </w:t>
      </w:r>
      <w:r w:rsidRPr="00590E33">
        <w:rPr>
          <w:rFonts w:ascii="Arial" w:hAnsi="Arial" w:cs="Arial"/>
          <w:color w:val="FF0000"/>
        </w:rPr>
        <w:t xml:space="preserve">The Act governs the procurement of Goods and Non-Health Services. The Welsh Government’s Policy Framework and the Wales Procurement Policy Statement (WPPS) under section 14 of the 2023 Act also govern this area. A key objective of the legislation is to establish a flexible, accessible and equitable framework for public procurement in Wales that maximises social, economic, environmental and cultural outcomes for communities across Wales. Legislation, policy, and guidance setting out procedures and requirements for awarding all forms of regulated contracts shall have effect as if incorporated in the LHBs SFIs. </w:t>
      </w:r>
      <w:r w:rsidRPr="00590E33">
        <w:rPr>
          <w:rFonts w:ascii="Arial" w:hAnsi="Arial" w:cs="Arial"/>
          <w:b/>
          <w:bCs/>
          <w:color w:val="FF0000"/>
        </w:rPr>
        <w:t>In the event of any conflict between what is contained in the 2023 Act and the LHB’s SFIs, the former shall prevail.</w:t>
      </w:r>
    </w:p>
    <w:p w14:paraId="7825A941" w14:textId="77777777" w:rsidR="00590E33" w:rsidRPr="00590E33" w:rsidRDefault="00590E33" w:rsidP="00F80D70">
      <w:pPr>
        <w:pStyle w:val="BodyTextIndent2"/>
        <w:numPr>
          <w:ilvl w:val="2"/>
          <w:numId w:val="283"/>
        </w:numPr>
        <w:tabs>
          <w:tab w:val="left" w:pos="1134"/>
        </w:tabs>
        <w:jc w:val="left"/>
        <w:rPr>
          <w:rFonts w:ascii="Arial" w:hAnsi="Arial" w:cs="Arial"/>
          <w:b/>
          <w:bCs/>
          <w:color w:val="FF0000"/>
        </w:rPr>
      </w:pPr>
      <w:r>
        <w:rPr>
          <w:rFonts w:ascii="Arial" w:hAnsi="Arial" w:cs="Arial"/>
          <w:b/>
          <w:bCs/>
          <w:color w:val="FF0000"/>
        </w:rPr>
        <w:lastRenderedPageBreak/>
        <w:t xml:space="preserve">In </w:t>
      </w:r>
      <w:r w:rsidRPr="00590E33">
        <w:rPr>
          <w:rFonts w:ascii="Arial" w:hAnsi="Arial" w:cs="Arial"/>
          <w:b/>
          <w:bCs/>
          <w:color w:val="FF0000"/>
        </w:rPr>
        <w:t>Scope Health Services Only’ The PSR Wales Regulations governs the procurement of In-Scope Health Services. Under this legislation, relevant organisations to which the PSR Wales Regulations apply must also have regard to the Wales Procurement Policy Statement (WPPS) under section 14 of the 2023 Act. They must also have regard to the statutory guidance issued by the Welsh Government which sets out how the PSR Wales Regulations should be adopted. One of the key objectives of this legislation is to ensure there is more flexibility when selecting providers for health services, with competitive tendering being one tool for the LHB to use when it is of benefit; alongside other routes that may be more proportionate, and which better enable the development of stable partnerships and the delivery of collaborative care. Legislation, policy, and guidance setting out procedures for awarding all forms of regulated contracts shall have effect as if incorporated in the LHB’s SFIs. In the event of any conflict between what is contained in the PSR Wales Regulations and the LHB’s SFIs, the former shall prevail.</w:t>
      </w:r>
    </w:p>
    <w:p w14:paraId="57DB25D0" w14:textId="77777777" w:rsidR="00590E33" w:rsidRDefault="00590E33" w:rsidP="00590E33">
      <w:pPr>
        <w:pStyle w:val="BodyTextIndent2"/>
        <w:tabs>
          <w:tab w:val="left" w:pos="1134"/>
        </w:tabs>
        <w:ind w:firstLine="0"/>
        <w:jc w:val="left"/>
        <w:rPr>
          <w:rFonts w:ascii="Arial" w:hAnsi="Arial" w:cs="Arial"/>
          <w:b/>
          <w:bCs/>
        </w:rPr>
      </w:pPr>
    </w:p>
    <w:p w14:paraId="0D467881" w14:textId="77777777" w:rsidR="00590E33" w:rsidRPr="00590E33" w:rsidRDefault="00590E33" w:rsidP="00590E33">
      <w:pPr>
        <w:pStyle w:val="BodyTextIndent2"/>
        <w:tabs>
          <w:tab w:val="left" w:pos="1134"/>
        </w:tabs>
        <w:rPr>
          <w:rFonts w:ascii="Arial" w:hAnsi="Arial" w:cs="Arial"/>
          <w:color w:val="FF0000"/>
        </w:rPr>
      </w:pPr>
      <w:r w:rsidRPr="00590E33">
        <w:rPr>
          <w:rFonts w:ascii="Arial" w:hAnsi="Arial" w:cs="Arial"/>
          <w:color w:val="FF0000"/>
        </w:rPr>
        <w:t xml:space="preserve">11.3.5 All Directors and their staff are responsible for ensuring that all legal requirements in the area of public procurement are understood and fully complied with. The provisions set out in the 2023 Act, the PSR Wales Regulations, Welsh Procurement Policy Notices and all associated subordinate instruments are the model upon which all procurement exercises should be based. </w:t>
      </w:r>
    </w:p>
    <w:p w14:paraId="63899B78" w14:textId="77777777" w:rsidR="00590E33" w:rsidRPr="00590E33" w:rsidRDefault="00590E33" w:rsidP="00590E33">
      <w:pPr>
        <w:pStyle w:val="BodyTextIndent2"/>
        <w:tabs>
          <w:tab w:val="left" w:pos="1134"/>
        </w:tabs>
        <w:rPr>
          <w:rFonts w:ascii="Arial" w:hAnsi="Arial" w:cs="Arial"/>
          <w:color w:val="FF0000"/>
        </w:rPr>
      </w:pPr>
    </w:p>
    <w:p w14:paraId="311E23AF" w14:textId="77777777" w:rsidR="00590E33" w:rsidRPr="00590E33" w:rsidRDefault="00590E33" w:rsidP="00F80D70">
      <w:pPr>
        <w:pStyle w:val="BodyTextIndent2"/>
        <w:numPr>
          <w:ilvl w:val="2"/>
          <w:numId w:val="300"/>
        </w:numPr>
        <w:tabs>
          <w:tab w:val="left" w:pos="1134"/>
        </w:tabs>
        <w:rPr>
          <w:rFonts w:ascii="Arial" w:hAnsi="Arial" w:cs="Arial"/>
          <w:color w:val="FF0000"/>
        </w:rPr>
      </w:pPr>
      <w:r w:rsidRPr="00590E33">
        <w:rPr>
          <w:rFonts w:ascii="Arial" w:hAnsi="Arial" w:cs="Arial"/>
          <w:color w:val="FF0000"/>
        </w:rPr>
        <w:t xml:space="preserve">Procurement advice should be sought in the first instance from Procurement Services. The commissioning of further specialist advice shall be jointly agreed between the LHB and Procurement Services e.g., engagement of NWSSP Legal and Risk Services prior to 3rd party Legal Service providers. </w:t>
      </w:r>
    </w:p>
    <w:p w14:paraId="6C4BC949" w14:textId="77777777" w:rsidR="00590E33" w:rsidRPr="00590E33" w:rsidRDefault="00590E33" w:rsidP="00590E33">
      <w:pPr>
        <w:pStyle w:val="BodyTextIndent2"/>
        <w:tabs>
          <w:tab w:val="left" w:pos="1134"/>
        </w:tabs>
        <w:ind w:firstLine="0"/>
        <w:rPr>
          <w:rFonts w:ascii="Arial" w:hAnsi="Arial" w:cs="Arial"/>
          <w:color w:val="FF0000"/>
        </w:rPr>
      </w:pPr>
    </w:p>
    <w:p w14:paraId="3275F81F" w14:textId="77777777" w:rsidR="00590E33" w:rsidRPr="00590E33" w:rsidRDefault="00590E33" w:rsidP="00590E33">
      <w:pPr>
        <w:pStyle w:val="BodyTextIndent2"/>
        <w:tabs>
          <w:tab w:val="left" w:pos="1134"/>
        </w:tabs>
        <w:rPr>
          <w:rFonts w:ascii="Arial" w:hAnsi="Arial" w:cs="Arial"/>
          <w:color w:val="FF0000"/>
        </w:rPr>
      </w:pPr>
      <w:r w:rsidRPr="00590E33">
        <w:rPr>
          <w:rFonts w:ascii="Arial" w:hAnsi="Arial" w:cs="Arial"/>
          <w:color w:val="FF0000"/>
        </w:rPr>
        <w:t xml:space="preserve">11.3.7 All other relevant legislation, guidance and policy documents must also be observed, including but not limited to the following: </w:t>
      </w:r>
    </w:p>
    <w:p w14:paraId="72BC87D0" w14:textId="77777777" w:rsidR="00590E33" w:rsidRPr="00590E33" w:rsidRDefault="00590E33" w:rsidP="00F80D70">
      <w:pPr>
        <w:pStyle w:val="BodyTextIndent2"/>
        <w:numPr>
          <w:ilvl w:val="0"/>
          <w:numId w:val="299"/>
        </w:numPr>
        <w:tabs>
          <w:tab w:val="left" w:pos="1134"/>
        </w:tabs>
        <w:rPr>
          <w:rFonts w:ascii="Arial" w:hAnsi="Arial" w:cs="Arial"/>
          <w:color w:val="FF0000"/>
        </w:rPr>
      </w:pPr>
      <w:r w:rsidRPr="00590E33">
        <w:rPr>
          <w:rFonts w:ascii="Arial" w:hAnsi="Arial" w:cs="Arial"/>
          <w:color w:val="FF0000"/>
        </w:rPr>
        <w:t xml:space="preserve">Social Partnership and Public Procurement (Wales) Act 2023 </w:t>
      </w:r>
    </w:p>
    <w:p w14:paraId="45B32C80" w14:textId="77777777" w:rsidR="00590E33" w:rsidRPr="00590E33" w:rsidRDefault="00590E33" w:rsidP="00F80D70">
      <w:pPr>
        <w:pStyle w:val="BodyTextIndent2"/>
        <w:numPr>
          <w:ilvl w:val="0"/>
          <w:numId w:val="299"/>
        </w:numPr>
        <w:tabs>
          <w:tab w:val="left" w:pos="1134"/>
        </w:tabs>
        <w:rPr>
          <w:rFonts w:ascii="Arial" w:hAnsi="Arial" w:cs="Arial"/>
          <w:color w:val="FF0000"/>
        </w:rPr>
      </w:pPr>
      <w:r w:rsidRPr="00590E33">
        <w:rPr>
          <w:rFonts w:ascii="Arial" w:hAnsi="Arial" w:cs="Arial"/>
          <w:color w:val="FF0000"/>
        </w:rPr>
        <w:t xml:space="preserve">The Well-being of Future Generations (Wales) Act 2015 </w:t>
      </w:r>
    </w:p>
    <w:p w14:paraId="05BF00BF" w14:textId="77777777" w:rsidR="00590E33" w:rsidRPr="00590E33" w:rsidRDefault="00590E33" w:rsidP="00F80D70">
      <w:pPr>
        <w:pStyle w:val="BodyTextIndent2"/>
        <w:numPr>
          <w:ilvl w:val="0"/>
          <w:numId w:val="299"/>
        </w:numPr>
        <w:tabs>
          <w:tab w:val="left" w:pos="1134"/>
        </w:tabs>
        <w:rPr>
          <w:rFonts w:ascii="Arial" w:hAnsi="Arial" w:cs="Arial"/>
          <w:color w:val="FF0000"/>
        </w:rPr>
      </w:pPr>
      <w:r w:rsidRPr="00590E33">
        <w:rPr>
          <w:rFonts w:ascii="Arial" w:hAnsi="Arial" w:cs="Arial"/>
          <w:color w:val="FF0000"/>
        </w:rPr>
        <w:t xml:space="preserve">Welsh Language (Wales) Measure 2011 </w:t>
      </w:r>
    </w:p>
    <w:p w14:paraId="0B8C557D" w14:textId="77777777" w:rsidR="00590E33" w:rsidRPr="00590E33" w:rsidRDefault="00590E33" w:rsidP="00F80D70">
      <w:pPr>
        <w:pStyle w:val="BodyTextIndent2"/>
        <w:numPr>
          <w:ilvl w:val="0"/>
          <w:numId w:val="299"/>
        </w:numPr>
        <w:tabs>
          <w:tab w:val="left" w:pos="1134"/>
        </w:tabs>
        <w:rPr>
          <w:rFonts w:ascii="Arial" w:hAnsi="Arial" w:cs="Arial"/>
          <w:color w:val="FF0000"/>
        </w:rPr>
      </w:pPr>
      <w:r w:rsidRPr="00590E33">
        <w:rPr>
          <w:rFonts w:ascii="Arial" w:hAnsi="Arial" w:cs="Arial"/>
          <w:color w:val="FF0000"/>
        </w:rPr>
        <w:t xml:space="preserve">Modern Slavery Act 2015 </w:t>
      </w:r>
    </w:p>
    <w:p w14:paraId="21B8556F" w14:textId="77777777" w:rsidR="00590E33" w:rsidRPr="00590E33" w:rsidRDefault="00590E33" w:rsidP="00F80D70">
      <w:pPr>
        <w:pStyle w:val="BodyTextIndent2"/>
        <w:numPr>
          <w:ilvl w:val="0"/>
          <w:numId w:val="299"/>
        </w:numPr>
        <w:tabs>
          <w:tab w:val="left" w:pos="1134"/>
        </w:tabs>
        <w:rPr>
          <w:rFonts w:ascii="Arial" w:hAnsi="Arial" w:cs="Arial"/>
          <w:color w:val="FF0000"/>
        </w:rPr>
      </w:pPr>
      <w:r w:rsidRPr="00590E33">
        <w:rPr>
          <w:rFonts w:ascii="Arial" w:hAnsi="Arial" w:cs="Arial"/>
          <w:color w:val="FF0000"/>
        </w:rPr>
        <w:t xml:space="preserve">Bribery Act 2010 </w:t>
      </w:r>
    </w:p>
    <w:p w14:paraId="37B23F91" w14:textId="77777777" w:rsidR="00590E33" w:rsidRPr="00590E33" w:rsidRDefault="00590E33" w:rsidP="00F80D70">
      <w:pPr>
        <w:pStyle w:val="BodyTextIndent2"/>
        <w:numPr>
          <w:ilvl w:val="0"/>
          <w:numId w:val="299"/>
        </w:numPr>
        <w:tabs>
          <w:tab w:val="left" w:pos="1134"/>
        </w:tabs>
        <w:rPr>
          <w:rFonts w:ascii="Arial" w:hAnsi="Arial" w:cs="Arial"/>
          <w:color w:val="FF0000"/>
        </w:rPr>
      </w:pPr>
      <w:r w:rsidRPr="00590E33">
        <w:rPr>
          <w:rFonts w:ascii="Arial" w:hAnsi="Arial" w:cs="Arial"/>
          <w:color w:val="FF0000"/>
        </w:rPr>
        <w:t xml:space="preserve">Equality Act 2010 </w:t>
      </w:r>
    </w:p>
    <w:p w14:paraId="4C3D7903" w14:textId="77777777" w:rsidR="00590E33" w:rsidRPr="00590E33" w:rsidRDefault="00590E33" w:rsidP="00F80D70">
      <w:pPr>
        <w:pStyle w:val="BodyTextIndent2"/>
        <w:numPr>
          <w:ilvl w:val="0"/>
          <w:numId w:val="299"/>
        </w:numPr>
        <w:tabs>
          <w:tab w:val="left" w:pos="1134"/>
        </w:tabs>
        <w:rPr>
          <w:rFonts w:ascii="Arial" w:hAnsi="Arial" w:cs="Arial"/>
          <w:color w:val="FF0000"/>
        </w:rPr>
      </w:pPr>
      <w:r w:rsidRPr="00590E33">
        <w:rPr>
          <w:rFonts w:ascii="Arial" w:hAnsi="Arial" w:cs="Arial"/>
          <w:color w:val="FF0000"/>
        </w:rPr>
        <w:t xml:space="preserve">Welsh Government’s Code of Practice for Ethical Employment in Supply Chains. </w:t>
      </w:r>
    </w:p>
    <w:p w14:paraId="6D585209" w14:textId="77777777" w:rsidR="00590E33" w:rsidRPr="00590E33" w:rsidRDefault="00590E33" w:rsidP="00F80D70">
      <w:pPr>
        <w:pStyle w:val="BodyTextIndent2"/>
        <w:numPr>
          <w:ilvl w:val="0"/>
          <w:numId w:val="299"/>
        </w:numPr>
        <w:tabs>
          <w:tab w:val="left" w:pos="1134"/>
        </w:tabs>
        <w:rPr>
          <w:rFonts w:ascii="Arial" w:hAnsi="Arial" w:cs="Arial"/>
          <w:color w:val="FF0000"/>
        </w:rPr>
      </w:pPr>
      <w:r w:rsidRPr="00590E33">
        <w:rPr>
          <w:rFonts w:ascii="Arial" w:hAnsi="Arial" w:cs="Arial"/>
          <w:color w:val="FF0000"/>
        </w:rPr>
        <w:t xml:space="preserve">The Producer Responsibility Obligations (Packaging Waste) Regulations 2007 </w:t>
      </w:r>
    </w:p>
    <w:p w14:paraId="70501D53" w14:textId="77777777" w:rsidR="00590E33" w:rsidRPr="00590E33" w:rsidRDefault="00590E33" w:rsidP="00F80D70">
      <w:pPr>
        <w:pStyle w:val="BodyTextIndent2"/>
        <w:numPr>
          <w:ilvl w:val="0"/>
          <w:numId w:val="299"/>
        </w:numPr>
        <w:tabs>
          <w:tab w:val="left" w:pos="1134"/>
        </w:tabs>
        <w:rPr>
          <w:rFonts w:ascii="Arial" w:hAnsi="Arial" w:cs="Arial"/>
          <w:color w:val="FF0000"/>
        </w:rPr>
      </w:pPr>
      <w:r w:rsidRPr="00590E33">
        <w:rPr>
          <w:rFonts w:ascii="Arial" w:hAnsi="Arial" w:cs="Arial"/>
          <w:color w:val="FF0000"/>
        </w:rPr>
        <w:t xml:space="preserve">Welsh Government ‘Towards zero waste: our waste strategy’ </w:t>
      </w:r>
    </w:p>
    <w:p w14:paraId="4C81F54F" w14:textId="77777777" w:rsidR="00590E33" w:rsidRPr="00590E33" w:rsidRDefault="00590E33" w:rsidP="00F80D70">
      <w:pPr>
        <w:pStyle w:val="BodyTextIndent2"/>
        <w:numPr>
          <w:ilvl w:val="1"/>
          <w:numId w:val="299"/>
        </w:numPr>
        <w:tabs>
          <w:tab w:val="left" w:pos="1134"/>
        </w:tabs>
        <w:ind w:left="720" w:hanging="720"/>
        <w:rPr>
          <w:rFonts w:ascii="Arial" w:hAnsi="Arial" w:cs="Arial"/>
          <w:color w:val="FF0000"/>
        </w:rPr>
      </w:pPr>
      <w:r w:rsidRPr="00590E33">
        <w:rPr>
          <w:rFonts w:ascii="Arial" w:hAnsi="Arial" w:cs="Arial"/>
          <w:color w:val="FF0000"/>
        </w:rPr>
        <w:t xml:space="preserve">The Welsh Government Procurement Policy Framework, including: Wales Procurement Policy Notes (extant at the time of undertaking the procurement exercise) </w:t>
      </w:r>
    </w:p>
    <w:p w14:paraId="30ACB0CA" w14:textId="77777777" w:rsidR="00590E33" w:rsidRPr="00590E33" w:rsidRDefault="00590E33" w:rsidP="00F80D70">
      <w:pPr>
        <w:pStyle w:val="BodyTextIndent2"/>
        <w:numPr>
          <w:ilvl w:val="1"/>
          <w:numId w:val="299"/>
        </w:numPr>
        <w:tabs>
          <w:tab w:val="left" w:pos="1134"/>
        </w:tabs>
        <w:ind w:left="720" w:hanging="720"/>
        <w:rPr>
          <w:rFonts w:ascii="Arial" w:hAnsi="Arial" w:cs="Arial"/>
          <w:color w:val="FF0000"/>
        </w:rPr>
      </w:pPr>
      <w:r w:rsidRPr="00590E33">
        <w:rPr>
          <w:rFonts w:ascii="Arial" w:hAnsi="Arial" w:cs="Arial"/>
          <w:color w:val="FF0000"/>
        </w:rPr>
        <w:t xml:space="preserve">The Wales Procurement Policy Statement (WPPS) (section 14 of the Procurement Act 2023) </w:t>
      </w:r>
    </w:p>
    <w:p w14:paraId="6C070E18" w14:textId="77777777" w:rsidR="00590E33" w:rsidRPr="00FD1330" w:rsidRDefault="00590E33" w:rsidP="00590E33">
      <w:pPr>
        <w:pStyle w:val="BodyTextIndent2"/>
        <w:tabs>
          <w:tab w:val="left" w:pos="1134"/>
        </w:tabs>
        <w:ind w:firstLine="0"/>
        <w:rPr>
          <w:rFonts w:ascii="Arial" w:hAnsi="Arial" w:cs="Arial"/>
        </w:rPr>
      </w:pPr>
    </w:p>
    <w:p w14:paraId="65B4B151" w14:textId="77777777" w:rsidR="00590E33" w:rsidRPr="00FD1330" w:rsidRDefault="00590E33" w:rsidP="00590E33">
      <w:pPr>
        <w:pStyle w:val="BodyTextIndent2"/>
        <w:tabs>
          <w:tab w:val="left" w:pos="1134"/>
        </w:tabs>
        <w:ind w:left="360" w:firstLine="0"/>
        <w:rPr>
          <w:rFonts w:ascii="Arial" w:hAnsi="Arial" w:cs="Arial"/>
        </w:rPr>
      </w:pPr>
    </w:p>
    <w:p w14:paraId="60036157" w14:textId="77777777" w:rsidR="00590E33" w:rsidRPr="00FD1330" w:rsidRDefault="00590E33" w:rsidP="00590E33">
      <w:pPr>
        <w:pStyle w:val="BodyTextIndent2"/>
        <w:tabs>
          <w:tab w:val="left" w:pos="1134"/>
        </w:tabs>
        <w:ind w:left="0" w:firstLine="0"/>
        <w:rPr>
          <w:rFonts w:ascii="Arial" w:hAnsi="Arial" w:cs="Arial"/>
        </w:rPr>
      </w:pPr>
    </w:p>
    <w:p w14:paraId="7CBA3C8A" w14:textId="77777777" w:rsidR="00590E33" w:rsidRPr="00590E33" w:rsidRDefault="00590E33" w:rsidP="00590E33">
      <w:pPr>
        <w:pStyle w:val="BodyTextIndent2"/>
        <w:tabs>
          <w:tab w:val="left" w:pos="1134"/>
        </w:tabs>
        <w:ind w:left="1134" w:hanging="1134"/>
        <w:jc w:val="left"/>
        <w:rPr>
          <w:rFonts w:ascii="Arial" w:hAnsi="Arial" w:cs="Arial"/>
          <w:b/>
          <w:bCs/>
          <w:color w:val="FF0000"/>
        </w:rPr>
      </w:pPr>
    </w:p>
    <w:p w14:paraId="0FB17698" w14:textId="77777777" w:rsidR="00590E33" w:rsidRPr="00590E33" w:rsidRDefault="00590E33" w:rsidP="00590E33">
      <w:pPr>
        <w:pStyle w:val="BodyTextIndent2"/>
        <w:tabs>
          <w:tab w:val="left" w:pos="1134"/>
        </w:tabs>
        <w:jc w:val="left"/>
        <w:rPr>
          <w:rFonts w:ascii="Arial" w:hAnsi="Arial" w:cs="Arial"/>
          <w:color w:val="FF0000"/>
        </w:rPr>
      </w:pPr>
    </w:p>
    <w:p w14:paraId="261F4D75" w14:textId="77777777" w:rsidR="009314F9" w:rsidRPr="008A4D08" w:rsidRDefault="009314F9" w:rsidP="008A4D08">
      <w:pPr>
        <w:rPr>
          <w:rFonts w:ascii="Arial" w:hAnsi="Arial" w:cs="Arial"/>
        </w:rPr>
      </w:pPr>
      <w:bookmarkStart w:id="836" w:name="_Hlk51082453"/>
      <w:bookmarkStart w:id="837" w:name="_Toc107900298"/>
      <w:bookmarkStart w:id="838" w:name="_Toc107900487"/>
      <w:bookmarkStart w:id="839" w:name="_Toc107900909"/>
      <w:bookmarkStart w:id="840" w:name="_Toc107900996"/>
    </w:p>
    <w:p w14:paraId="19EB49BD" w14:textId="77777777" w:rsidR="009314F9" w:rsidRPr="00590E33" w:rsidRDefault="009314F9" w:rsidP="00955E87">
      <w:pPr>
        <w:pStyle w:val="Heading1"/>
        <w:numPr>
          <w:ilvl w:val="1"/>
          <w:numId w:val="156"/>
        </w:numPr>
        <w:tabs>
          <w:tab w:val="clear" w:pos="360"/>
          <w:tab w:val="num" w:pos="-54"/>
        </w:tabs>
        <w:ind w:left="709" w:hanging="709"/>
        <w:jc w:val="left"/>
        <w:rPr>
          <w:rFonts w:ascii="Arial" w:hAnsi="Arial" w:cs="Arial"/>
          <w:strike/>
          <w:color w:val="000000"/>
        </w:rPr>
      </w:pPr>
      <w:bookmarkStart w:id="841" w:name="_Hlk39593328"/>
      <w:bookmarkStart w:id="842" w:name="_Toc240450364"/>
      <w:bookmarkStart w:id="843" w:name="_Toc240797555"/>
      <w:bookmarkStart w:id="844" w:name="_Toc240801944"/>
      <w:bookmarkStart w:id="845" w:name="_Toc237673426"/>
      <w:bookmarkStart w:id="846" w:name="_Toc240884304"/>
      <w:bookmarkStart w:id="847" w:name="_Toc241909269"/>
      <w:bookmarkStart w:id="848" w:name="_Toc242500625"/>
      <w:bookmarkStart w:id="849" w:name="_Toc242585921"/>
      <w:bookmarkStart w:id="850" w:name="_Toc383684312"/>
      <w:bookmarkStart w:id="851" w:name="_Toc55287158"/>
      <w:bookmarkEnd w:id="836"/>
      <w:r w:rsidRPr="00590E33">
        <w:rPr>
          <w:rFonts w:ascii="Arial" w:hAnsi="Arial" w:cs="Arial"/>
          <w:strike/>
          <w:color w:val="000000"/>
        </w:rPr>
        <w:lastRenderedPageBreak/>
        <w:t xml:space="preserve">Legislation </w:t>
      </w:r>
      <w:bookmarkEnd w:id="841"/>
      <w:r w:rsidRPr="00590E33">
        <w:rPr>
          <w:rFonts w:ascii="Arial" w:hAnsi="Arial" w:cs="Arial"/>
          <w:strike/>
          <w:color w:val="000000"/>
        </w:rPr>
        <w:t>Governing Public Procurement</w:t>
      </w:r>
      <w:bookmarkEnd w:id="830"/>
      <w:bookmarkEnd w:id="831"/>
      <w:bookmarkEnd w:id="832"/>
      <w:bookmarkEnd w:id="837"/>
      <w:bookmarkEnd w:id="838"/>
      <w:bookmarkEnd w:id="839"/>
      <w:bookmarkEnd w:id="840"/>
      <w:bookmarkEnd w:id="842"/>
      <w:bookmarkEnd w:id="843"/>
      <w:bookmarkEnd w:id="844"/>
      <w:bookmarkEnd w:id="845"/>
      <w:bookmarkEnd w:id="846"/>
      <w:bookmarkEnd w:id="847"/>
      <w:bookmarkEnd w:id="848"/>
      <w:bookmarkEnd w:id="849"/>
      <w:bookmarkEnd w:id="850"/>
      <w:bookmarkEnd w:id="851"/>
      <w:r w:rsidR="00590E33">
        <w:rPr>
          <w:rFonts w:ascii="Arial" w:hAnsi="Arial" w:cs="Arial"/>
          <w:color w:val="000000"/>
        </w:rPr>
        <w:t xml:space="preserve"> </w:t>
      </w:r>
      <w:proofErr w:type="spellStart"/>
      <w:r w:rsidR="00590E33">
        <w:rPr>
          <w:rFonts w:ascii="Arial" w:hAnsi="Arial" w:cs="Arial"/>
          <w:color w:val="FF0000"/>
        </w:rPr>
        <w:t>Procurement</w:t>
      </w:r>
      <w:proofErr w:type="spellEnd"/>
      <w:r w:rsidR="00590E33">
        <w:rPr>
          <w:rFonts w:ascii="Arial" w:hAnsi="Arial" w:cs="Arial"/>
          <w:color w:val="FF0000"/>
        </w:rPr>
        <w:t xml:space="preserve"> Principles and Objectives</w:t>
      </w:r>
    </w:p>
    <w:p w14:paraId="72788F08" w14:textId="77777777" w:rsidR="009314F9" w:rsidRPr="008A4D08" w:rsidRDefault="009314F9" w:rsidP="008A4D08">
      <w:pPr>
        <w:rPr>
          <w:rFonts w:ascii="Arial" w:hAnsi="Arial" w:cs="Arial"/>
          <w:color w:val="000000"/>
        </w:rPr>
      </w:pPr>
    </w:p>
    <w:p w14:paraId="161408AA" w14:textId="77777777" w:rsidR="009314F9" w:rsidRPr="00590E33" w:rsidRDefault="009314F9" w:rsidP="00F80D70">
      <w:pPr>
        <w:numPr>
          <w:ilvl w:val="2"/>
          <w:numId w:val="284"/>
        </w:numPr>
        <w:rPr>
          <w:rFonts w:ascii="Arial" w:hAnsi="Arial" w:cs="Arial"/>
          <w:strike/>
          <w:color w:val="000000"/>
          <w:spacing w:val="-8"/>
        </w:rPr>
      </w:pPr>
      <w:bookmarkStart w:id="852" w:name="_Hlk50642298"/>
      <w:r w:rsidRPr="00590E33">
        <w:rPr>
          <w:rFonts w:ascii="Arial" w:hAnsi="Arial" w:cs="Arial"/>
          <w:strike/>
        </w:rPr>
        <w:t xml:space="preserve">There are a range of EU Directives which set out the EU legal framework for public procurement. These EU Directives have been implemented into UK law by statutory regulations which govern public sector procurement, the primary statutory regulations in Wales being ‘The Public Contracts Regulations 2015 No. 102.’ From 1 January 2021, all aspects of EU law in respect of the EU Directives relating to public procurement, except where expressly stated otherwise by domestic legislation, will continue to govern public sector procurement, although further amendments or developments of EU related procurement law following this will not be incorporated into domestic law.  The Welsh Government policy framework and the Wales Procurement Policy Statement (WPPS) also govern this area. One of the key objectives of governing legislation is to ensure public procurement markets are open and that there is free movement of supplies, services and works. </w:t>
      </w:r>
      <w:bookmarkEnd w:id="852"/>
      <w:r w:rsidRPr="00590E33">
        <w:rPr>
          <w:rFonts w:ascii="Arial" w:hAnsi="Arial" w:cs="Arial"/>
          <w:strike/>
          <w:color w:val="000000"/>
          <w:spacing w:val="-3"/>
        </w:rPr>
        <w:t xml:space="preserve">Legislation, policy and guidance setting out procedures for awarding all </w:t>
      </w:r>
      <w:r w:rsidRPr="00590E33">
        <w:rPr>
          <w:rFonts w:ascii="Arial" w:hAnsi="Arial" w:cs="Arial"/>
          <w:strike/>
          <w:color w:val="000000"/>
        </w:rPr>
        <w:t xml:space="preserve">forms of regulated contracts </w:t>
      </w:r>
      <w:r w:rsidRPr="00590E33">
        <w:rPr>
          <w:rFonts w:ascii="Arial" w:hAnsi="Arial" w:cs="Arial"/>
          <w:strike/>
          <w:color w:val="000000"/>
          <w:spacing w:val="-6"/>
        </w:rPr>
        <w:t xml:space="preserve">shall have effect as if incorporated </w:t>
      </w:r>
      <w:r w:rsidRPr="00590E33">
        <w:rPr>
          <w:rFonts w:ascii="Arial" w:hAnsi="Arial" w:cs="Arial"/>
          <w:strike/>
          <w:color w:val="000000"/>
          <w:spacing w:val="-8"/>
        </w:rPr>
        <w:t>in the LHB’s SFIs.</w:t>
      </w:r>
      <w:r w:rsidR="00590E33">
        <w:rPr>
          <w:rFonts w:ascii="Arial" w:hAnsi="Arial" w:cs="Arial"/>
          <w:color w:val="000000"/>
          <w:spacing w:val="-8"/>
        </w:rPr>
        <w:t xml:space="preserve">  </w:t>
      </w:r>
      <w:r w:rsidR="00590E33">
        <w:rPr>
          <w:rFonts w:ascii="Arial" w:hAnsi="Arial" w:cs="Arial"/>
          <w:color w:val="FF0000"/>
          <w:spacing w:val="-8"/>
        </w:rPr>
        <w:t xml:space="preserve">The term ‘procurement’ embraces </w:t>
      </w:r>
      <w:r w:rsidR="00590E33" w:rsidRPr="00590E33">
        <w:rPr>
          <w:rFonts w:ascii="Arial" w:hAnsi="Arial" w:cs="Arial"/>
          <w:color w:val="FF0000"/>
          <w:spacing w:val="-8"/>
        </w:rPr>
        <w:t>the complete process from planning, sourcing to taking delivery of all works, goods and services required by the LHB to perform its functions, and furthermore embrace all building, equipment, consumables, and services including health services. Procurement further embraces contract and/or supplier management, including market engagement and industry monitoring.</w:t>
      </w:r>
    </w:p>
    <w:p w14:paraId="199D24D2" w14:textId="77777777" w:rsidR="008A4D08" w:rsidRPr="008A4D08" w:rsidRDefault="008A4D08" w:rsidP="008A4D08">
      <w:pPr>
        <w:tabs>
          <w:tab w:val="left" w:pos="709"/>
        </w:tabs>
        <w:rPr>
          <w:rFonts w:ascii="Arial" w:hAnsi="Arial" w:cs="Arial"/>
          <w:color w:val="000000"/>
        </w:rPr>
      </w:pPr>
      <w:bookmarkStart w:id="853" w:name="_Hlk40109865"/>
    </w:p>
    <w:p w14:paraId="3C9A5592" w14:textId="77777777" w:rsidR="009314F9" w:rsidRPr="00580312" w:rsidRDefault="009314F9" w:rsidP="00F80D70">
      <w:pPr>
        <w:numPr>
          <w:ilvl w:val="2"/>
          <w:numId w:val="284"/>
        </w:numPr>
        <w:rPr>
          <w:rFonts w:ascii="Arial" w:hAnsi="Arial" w:cs="Arial"/>
          <w:color w:val="000000"/>
          <w:spacing w:val="-4"/>
        </w:rPr>
      </w:pPr>
      <w:r w:rsidRPr="00590E33">
        <w:rPr>
          <w:rFonts w:ascii="Arial" w:hAnsi="Arial" w:cs="Arial"/>
          <w:strike/>
          <w:color w:val="000000"/>
          <w:spacing w:val="-6"/>
        </w:rPr>
        <w:t xml:space="preserve">The main Regulations (the Public Contracts </w:t>
      </w:r>
      <w:bookmarkStart w:id="854" w:name="_Hlk39593400"/>
      <w:r w:rsidRPr="00590E33">
        <w:rPr>
          <w:rFonts w:ascii="Arial" w:hAnsi="Arial" w:cs="Arial"/>
          <w:strike/>
          <w:color w:val="000000"/>
          <w:spacing w:val="-6"/>
        </w:rPr>
        <w:t xml:space="preserve">Regulations </w:t>
      </w:r>
      <w:bookmarkStart w:id="855" w:name="_Hlk40109804"/>
      <w:r w:rsidRPr="00590E33">
        <w:rPr>
          <w:rFonts w:ascii="Arial" w:hAnsi="Arial" w:cs="Arial"/>
          <w:strike/>
          <w:color w:val="000000"/>
          <w:spacing w:val="-6"/>
        </w:rPr>
        <w:t>(2015 No. 102)</w:t>
      </w:r>
      <w:bookmarkEnd w:id="854"/>
      <w:bookmarkEnd w:id="855"/>
      <w:r w:rsidRPr="00590E33">
        <w:rPr>
          <w:rFonts w:ascii="Arial" w:hAnsi="Arial" w:cs="Arial"/>
          <w:strike/>
          <w:color w:val="000000"/>
          <w:spacing w:val="-6"/>
        </w:rPr>
        <w:t xml:space="preserve">) cover the whole field of </w:t>
      </w:r>
      <w:r w:rsidRPr="00590E33">
        <w:rPr>
          <w:rFonts w:ascii="Arial" w:hAnsi="Arial" w:cs="Arial"/>
          <w:strike/>
          <w:color w:val="000000"/>
          <w:spacing w:val="-7"/>
        </w:rPr>
        <w:t xml:space="preserve">procurement, </w:t>
      </w:r>
      <w:bookmarkStart w:id="856" w:name="_Hlk50642408"/>
      <w:r w:rsidRPr="00590E33">
        <w:rPr>
          <w:rFonts w:ascii="Arial" w:hAnsi="Arial" w:cs="Arial"/>
          <w:strike/>
          <w:color w:val="000000"/>
          <w:spacing w:val="-7"/>
        </w:rPr>
        <w:t>including</w:t>
      </w:r>
      <w:bookmarkEnd w:id="856"/>
      <w:r w:rsidRPr="00590E33">
        <w:rPr>
          <w:rFonts w:ascii="Arial" w:hAnsi="Arial" w:cs="Arial"/>
          <w:strike/>
          <w:color w:val="000000"/>
          <w:spacing w:val="-7"/>
        </w:rPr>
        <w:t xml:space="preserve"> thresholds above which special and </w:t>
      </w:r>
      <w:r w:rsidRPr="00590E33">
        <w:rPr>
          <w:rFonts w:ascii="Arial" w:hAnsi="Arial" w:cs="Arial"/>
          <w:strike/>
          <w:color w:val="000000"/>
          <w:spacing w:val="-5"/>
        </w:rPr>
        <w:t xml:space="preserve">demanding procurement protocols and legal requirements apply. </w:t>
      </w:r>
      <w:bookmarkEnd w:id="853"/>
      <w:r w:rsidRPr="00590E33">
        <w:rPr>
          <w:rFonts w:ascii="Arial" w:hAnsi="Arial" w:cs="Arial"/>
          <w:strike/>
          <w:color w:val="000000"/>
          <w:spacing w:val="-5"/>
        </w:rPr>
        <w:t xml:space="preserve">All Directors and their staff are </w:t>
      </w:r>
      <w:r w:rsidRPr="00590E33">
        <w:rPr>
          <w:rFonts w:ascii="Arial" w:hAnsi="Arial" w:cs="Arial"/>
          <w:strike/>
          <w:color w:val="000000"/>
          <w:spacing w:val="2"/>
        </w:rPr>
        <w:t>responsible for seeing that those</w:t>
      </w:r>
      <w:r w:rsidRPr="00590E33">
        <w:rPr>
          <w:rFonts w:ascii="Arial" w:hAnsi="Arial" w:cs="Arial"/>
          <w:strike/>
        </w:rPr>
        <w:t xml:space="preserve"> </w:t>
      </w:r>
      <w:bookmarkStart w:id="857" w:name="_Hlk50642458"/>
      <w:r w:rsidRPr="00590E33">
        <w:rPr>
          <w:rFonts w:ascii="Arial" w:hAnsi="Arial" w:cs="Arial"/>
          <w:strike/>
          <w:color w:val="000000"/>
          <w:spacing w:val="2"/>
        </w:rPr>
        <w:t>Regulations</w:t>
      </w:r>
      <w:bookmarkEnd w:id="857"/>
      <w:r w:rsidRPr="00590E33">
        <w:rPr>
          <w:rFonts w:ascii="Arial" w:hAnsi="Arial" w:cs="Arial"/>
          <w:strike/>
          <w:color w:val="000000"/>
          <w:spacing w:val="2"/>
        </w:rPr>
        <w:t xml:space="preserve"> are understood and fully </w:t>
      </w:r>
      <w:r w:rsidRPr="00590E33">
        <w:rPr>
          <w:rFonts w:ascii="Arial" w:hAnsi="Arial" w:cs="Arial"/>
          <w:strike/>
          <w:color w:val="000000"/>
          <w:spacing w:val="-7"/>
        </w:rPr>
        <w:t xml:space="preserve">implemented. The protocols set out in the </w:t>
      </w:r>
      <w:bookmarkStart w:id="858" w:name="_Hlk50642500"/>
      <w:r w:rsidRPr="00590E33">
        <w:rPr>
          <w:rFonts w:ascii="Arial" w:hAnsi="Arial" w:cs="Arial"/>
          <w:strike/>
          <w:color w:val="000000"/>
          <w:spacing w:val="-7"/>
        </w:rPr>
        <w:t xml:space="preserve">Regulations, and any Procurement Policy Notices, </w:t>
      </w:r>
      <w:bookmarkEnd w:id="858"/>
      <w:r w:rsidRPr="00590E33">
        <w:rPr>
          <w:rFonts w:ascii="Arial" w:hAnsi="Arial" w:cs="Arial"/>
          <w:strike/>
          <w:color w:val="000000"/>
          <w:spacing w:val="-7"/>
        </w:rPr>
        <w:t xml:space="preserve">are the model upon </w:t>
      </w:r>
      <w:r w:rsidRPr="00590E33">
        <w:rPr>
          <w:rFonts w:ascii="Arial" w:hAnsi="Arial" w:cs="Arial"/>
          <w:strike/>
          <w:color w:val="000000"/>
          <w:spacing w:val="-4"/>
        </w:rPr>
        <w:t>which all formal procurement shall be based</w:t>
      </w:r>
      <w:r w:rsidRPr="008A4D08">
        <w:rPr>
          <w:rFonts w:ascii="Arial" w:hAnsi="Arial" w:cs="Arial"/>
          <w:color w:val="000000"/>
          <w:spacing w:val="-4"/>
        </w:rPr>
        <w:t>.</w:t>
      </w:r>
      <w:r w:rsidR="00590E33">
        <w:rPr>
          <w:rFonts w:ascii="Arial" w:hAnsi="Arial" w:cs="Arial"/>
          <w:color w:val="FF0000"/>
          <w:spacing w:val="-4"/>
        </w:rPr>
        <w:t xml:space="preserve"> ‘</w:t>
      </w:r>
      <w:r w:rsidR="00590E33">
        <w:rPr>
          <w:rFonts w:ascii="Arial" w:hAnsi="Arial" w:cs="Arial"/>
          <w:b/>
          <w:bCs/>
          <w:color w:val="FF0000"/>
          <w:spacing w:val="-4"/>
        </w:rPr>
        <w:t xml:space="preserve">Goods and Non-Health Services only’ </w:t>
      </w:r>
      <w:r w:rsidR="00580312">
        <w:rPr>
          <w:rFonts w:ascii="Arial" w:hAnsi="Arial" w:cs="Arial"/>
          <w:color w:val="FF0000"/>
          <w:spacing w:val="-4"/>
        </w:rPr>
        <w:t>The legal and governing principles guiding ‘covered procurement’ under the 2023 Act, and incorporated into these SFIs include but are not limited to the following:</w:t>
      </w:r>
    </w:p>
    <w:p w14:paraId="07D18E3F" w14:textId="77777777" w:rsidR="00580312" w:rsidRDefault="00CA5580" w:rsidP="00F80D70">
      <w:pPr>
        <w:numPr>
          <w:ilvl w:val="0"/>
          <w:numId w:val="301"/>
        </w:numPr>
        <w:rPr>
          <w:rFonts w:ascii="Arial" w:hAnsi="Arial" w:cs="Arial"/>
          <w:color w:val="FF0000"/>
          <w:spacing w:val="-4"/>
        </w:rPr>
      </w:pPr>
      <w:r w:rsidRPr="00CA5580">
        <w:rPr>
          <w:rFonts w:ascii="Arial" w:hAnsi="Arial" w:cs="Arial"/>
          <w:color w:val="FF0000"/>
          <w:spacing w:val="-4"/>
        </w:rPr>
        <w:t>Having regard to the objectives of delivering value for money; maximising public benefit; sharing information for the purpose of allowing suppliers and others to understand the authority’s procurement policies and decisions; acting, and being seen to act, with integrity; and removing or reducing the barriers faced by SMEs</w:t>
      </w:r>
    </w:p>
    <w:p w14:paraId="0D4AAFF3" w14:textId="77777777" w:rsidR="00CA5580" w:rsidRPr="00CA5580" w:rsidRDefault="00CA5580" w:rsidP="00F80D70">
      <w:pPr>
        <w:numPr>
          <w:ilvl w:val="0"/>
          <w:numId w:val="301"/>
        </w:numPr>
        <w:rPr>
          <w:rFonts w:ascii="Arial" w:hAnsi="Arial" w:cs="Arial"/>
          <w:color w:val="FF0000"/>
          <w:spacing w:val="-4"/>
        </w:rPr>
      </w:pPr>
      <w:r w:rsidRPr="00CA5580">
        <w:rPr>
          <w:rFonts w:ascii="Arial" w:hAnsi="Arial" w:cs="Arial"/>
          <w:color w:val="FF0000"/>
          <w:spacing w:val="-4"/>
        </w:rPr>
        <w:t>Ensuring equal treatment by treating suppliers the same, unless differences between the suppliers justify different treatment (and where different treatment of suppliers is justified, to take all reasonable steps to make sure the different treatment does not put a supplier at an unfair advantage or disadvantage).</w:t>
      </w:r>
    </w:p>
    <w:p w14:paraId="054CC570" w14:textId="77777777" w:rsidR="009314F9" w:rsidRPr="008A4D08" w:rsidRDefault="009314F9" w:rsidP="008A4D08">
      <w:pPr>
        <w:ind w:left="709" w:hanging="709"/>
        <w:rPr>
          <w:rFonts w:ascii="Arial" w:hAnsi="Arial" w:cs="Arial"/>
          <w:color w:val="000000"/>
          <w:spacing w:val="-10"/>
        </w:rPr>
      </w:pPr>
    </w:p>
    <w:p w14:paraId="6D3F0A17" w14:textId="77777777" w:rsidR="009314F9" w:rsidRPr="00CA5580" w:rsidRDefault="009314F9" w:rsidP="00F80D70">
      <w:pPr>
        <w:numPr>
          <w:ilvl w:val="2"/>
          <w:numId w:val="284"/>
        </w:numPr>
        <w:ind w:left="709"/>
        <w:rPr>
          <w:rFonts w:ascii="Arial" w:hAnsi="Arial" w:cs="Arial"/>
          <w:strike/>
          <w:color w:val="000000"/>
          <w:spacing w:val="-4"/>
        </w:rPr>
      </w:pPr>
      <w:bookmarkStart w:id="859" w:name="_Hlk51082714"/>
      <w:r w:rsidRPr="00CA5580">
        <w:rPr>
          <w:rFonts w:ascii="Arial" w:hAnsi="Arial" w:cs="Arial"/>
          <w:strike/>
          <w:color w:val="000000"/>
        </w:rPr>
        <w:t xml:space="preserve">Procurement advice should be sought in the first instance from Procurement Services. The commissioning of further specialist advice shall be jointly agreed between the LHB and Procurement Services e.g. Engagement of NWSSP Legal and Risk Services prior to 3rd party Legal Service providers.  </w:t>
      </w:r>
      <w:r w:rsidR="00CA5580">
        <w:rPr>
          <w:rFonts w:ascii="Arial" w:hAnsi="Arial" w:cs="Arial"/>
          <w:b/>
          <w:bCs/>
          <w:color w:val="FF0000"/>
        </w:rPr>
        <w:t xml:space="preserve">‘In Scope Health Services Only’ </w:t>
      </w:r>
      <w:r w:rsidR="00CA5580">
        <w:rPr>
          <w:rFonts w:ascii="Arial" w:hAnsi="Arial" w:cs="Arial"/>
          <w:color w:val="FF0000"/>
        </w:rPr>
        <w:t>The legal and governing principles guiding procurement of In-Scope Health Services under the PSR Wales Regulations, and incorporated into these SFIs include but is not limited to the LHB doing the following:</w:t>
      </w:r>
    </w:p>
    <w:p w14:paraId="2672FB3C" w14:textId="77777777" w:rsidR="00CA5580" w:rsidRPr="00CA5580" w:rsidRDefault="00CA5580" w:rsidP="00F80D70">
      <w:pPr>
        <w:numPr>
          <w:ilvl w:val="0"/>
          <w:numId w:val="302"/>
        </w:numPr>
        <w:rPr>
          <w:rFonts w:ascii="Arial" w:hAnsi="Arial" w:cs="Arial"/>
          <w:color w:val="FF0000"/>
          <w:spacing w:val="-4"/>
        </w:rPr>
      </w:pPr>
      <w:r>
        <w:rPr>
          <w:rFonts w:ascii="Arial" w:hAnsi="Arial" w:cs="Arial"/>
          <w:color w:val="FF0000"/>
          <w:spacing w:val="-4"/>
        </w:rPr>
        <w:t xml:space="preserve">Making decisions </w:t>
      </w:r>
      <w:r w:rsidRPr="00CA5580">
        <w:rPr>
          <w:rFonts w:ascii="Arial" w:hAnsi="Arial" w:cs="Arial"/>
          <w:color w:val="FF0000"/>
        </w:rPr>
        <w:t xml:space="preserve">in the best interests of people who use the service by acting with a view to (1) securing the needs of the people who use the services; (2) </w:t>
      </w:r>
      <w:r w:rsidRPr="00CA5580">
        <w:rPr>
          <w:rFonts w:ascii="Arial" w:hAnsi="Arial" w:cs="Arial"/>
          <w:color w:val="FF0000"/>
        </w:rPr>
        <w:lastRenderedPageBreak/>
        <w:t>improving the quality of the services; (3) improving efficiency in the provision of the services;</w:t>
      </w:r>
    </w:p>
    <w:p w14:paraId="241CEF69" w14:textId="77777777" w:rsidR="00CA5580" w:rsidRPr="00CA5580" w:rsidRDefault="00CA5580" w:rsidP="00F80D70">
      <w:pPr>
        <w:numPr>
          <w:ilvl w:val="0"/>
          <w:numId w:val="302"/>
        </w:numPr>
        <w:rPr>
          <w:rFonts w:ascii="Arial" w:hAnsi="Arial" w:cs="Arial"/>
          <w:color w:val="FF0000"/>
          <w:spacing w:val="-4"/>
        </w:rPr>
      </w:pPr>
      <w:r w:rsidRPr="00CA5580">
        <w:rPr>
          <w:rFonts w:ascii="Arial" w:hAnsi="Arial" w:cs="Arial"/>
          <w:color w:val="FF0000"/>
        </w:rPr>
        <w:t>Acting transparently, fairly, and proportionately;</w:t>
      </w:r>
    </w:p>
    <w:p w14:paraId="051954FB" w14:textId="77777777" w:rsidR="00CA5580" w:rsidRPr="00CA5580" w:rsidRDefault="00CA5580" w:rsidP="00F80D70">
      <w:pPr>
        <w:numPr>
          <w:ilvl w:val="0"/>
          <w:numId w:val="302"/>
        </w:numPr>
        <w:rPr>
          <w:rFonts w:ascii="Arial" w:hAnsi="Arial" w:cs="Arial"/>
          <w:color w:val="FF0000"/>
        </w:rPr>
      </w:pPr>
      <w:r w:rsidRPr="00CA5580">
        <w:rPr>
          <w:rFonts w:ascii="Arial" w:hAnsi="Arial" w:cs="Arial"/>
          <w:color w:val="FF0000"/>
        </w:rPr>
        <w:t xml:space="preserve">Having regard to the Welsh Government’s Health Service Procurement: Statutory Guidance; and </w:t>
      </w:r>
    </w:p>
    <w:p w14:paraId="37DDDFC0" w14:textId="77777777" w:rsidR="00CA5580" w:rsidRPr="00CA5580" w:rsidRDefault="00CA5580" w:rsidP="00F80D70">
      <w:pPr>
        <w:numPr>
          <w:ilvl w:val="0"/>
          <w:numId w:val="302"/>
        </w:numPr>
        <w:rPr>
          <w:rFonts w:ascii="Arial" w:hAnsi="Arial" w:cs="Arial"/>
          <w:color w:val="FF0000"/>
        </w:rPr>
      </w:pPr>
      <w:r w:rsidRPr="00CA5580">
        <w:rPr>
          <w:rFonts w:ascii="Arial" w:hAnsi="Arial" w:cs="Arial"/>
          <w:color w:val="FF0000"/>
        </w:rPr>
        <w:t>Having regard to the Wales Procurement Policy Statement published under section 14 of the 2023 Act.</w:t>
      </w:r>
    </w:p>
    <w:p w14:paraId="55DD95ED" w14:textId="77777777" w:rsidR="00CA5580" w:rsidRPr="00CA5580" w:rsidRDefault="00CA5580" w:rsidP="00CA5580">
      <w:pPr>
        <w:ind w:left="1429"/>
        <w:rPr>
          <w:rFonts w:ascii="Arial" w:hAnsi="Arial" w:cs="Arial"/>
          <w:color w:val="FF0000"/>
          <w:spacing w:val="-4"/>
        </w:rPr>
      </w:pPr>
    </w:p>
    <w:p w14:paraId="30CD8262" w14:textId="77777777" w:rsidR="009314F9" w:rsidRPr="008A4D08" w:rsidRDefault="009314F9" w:rsidP="008A4D08">
      <w:pPr>
        <w:pStyle w:val="ListParagraph"/>
        <w:rPr>
          <w:rFonts w:ascii="Arial" w:hAnsi="Arial" w:cs="Arial"/>
          <w:color w:val="000000"/>
          <w:sz w:val="24"/>
          <w:szCs w:val="24"/>
        </w:rPr>
      </w:pPr>
      <w:bookmarkStart w:id="860" w:name="_Hlk39593455"/>
      <w:bookmarkEnd w:id="859"/>
    </w:p>
    <w:p w14:paraId="570FC8E9" w14:textId="77777777" w:rsidR="009314F9" w:rsidRPr="00CA5580" w:rsidRDefault="009314F9" w:rsidP="00F80D70">
      <w:pPr>
        <w:numPr>
          <w:ilvl w:val="2"/>
          <w:numId w:val="284"/>
        </w:numPr>
        <w:rPr>
          <w:rFonts w:ascii="Arial" w:hAnsi="Arial" w:cs="Arial"/>
          <w:strike/>
          <w:color w:val="000000"/>
        </w:rPr>
      </w:pPr>
      <w:bookmarkStart w:id="861" w:name="_Hlk40109898"/>
      <w:r w:rsidRPr="00CA5580">
        <w:rPr>
          <w:rFonts w:ascii="Arial" w:hAnsi="Arial" w:cs="Arial"/>
          <w:strike/>
          <w:color w:val="000000"/>
        </w:rPr>
        <w:t>Other relevant legislation and policy include:</w:t>
      </w:r>
    </w:p>
    <w:p w14:paraId="139B6E49" w14:textId="77777777" w:rsidR="009314F9" w:rsidRPr="00CA5580" w:rsidRDefault="009314F9" w:rsidP="00F80D70">
      <w:pPr>
        <w:pStyle w:val="ListParagraph"/>
        <w:widowControl w:val="0"/>
        <w:numPr>
          <w:ilvl w:val="7"/>
          <w:numId w:val="187"/>
        </w:numPr>
        <w:tabs>
          <w:tab w:val="clear" w:pos="1800"/>
          <w:tab w:val="num" w:pos="1134"/>
        </w:tabs>
        <w:autoSpaceDE w:val="0"/>
        <w:autoSpaceDN w:val="0"/>
        <w:adjustRightInd w:val="0"/>
        <w:ind w:left="1134" w:hanging="425"/>
        <w:rPr>
          <w:rFonts w:ascii="Arial" w:hAnsi="Arial" w:cs="Arial"/>
          <w:strike/>
          <w:color w:val="000000"/>
          <w:sz w:val="24"/>
          <w:szCs w:val="24"/>
        </w:rPr>
      </w:pPr>
      <w:r w:rsidRPr="00CA5580">
        <w:rPr>
          <w:rFonts w:ascii="Arial" w:hAnsi="Arial" w:cs="Arial"/>
          <w:strike/>
          <w:color w:val="000000"/>
          <w:sz w:val="24"/>
          <w:szCs w:val="24"/>
        </w:rPr>
        <w:t>The Well-being of Future Generations (Wales) Act 2015</w:t>
      </w:r>
    </w:p>
    <w:p w14:paraId="4CE29F9D" w14:textId="77777777" w:rsidR="009314F9" w:rsidRPr="00CA5580" w:rsidRDefault="009314F9" w:rsidP="00F80D70">
      <w:pPr>
        <w:pStyle w:val="ListParagraph"/>
        <w:widowControl w:val="0"/>
        <w:numPr>
          <w:ilvl w:val="7"/>
          <w:numId w:val="187"/>
        </w:numPr>
        <w:tabs>
          <w:tab w:val="clear" w:pos="1800"/>
          <w:tab w:val="num" w:pos="1134"/>
        </w:tabs>
        <w:autoSpaceDE w:val="0"/>
        <w:autoSpaceDN w:val="0"/>
        <w:adjustRightInd w:val="0"/>
        <w:ind w:left="1134" w:hanging="425"/>
        <w:rPr>
          <w:rFonts w:ascii="Arial" w:hAnsi="Arial" w:cs="Arial"/>
          <w:strike/>
          <w:color w:val="000000"/>
          <w:sz w:val="24"/>
          <w:szCs w:val="24"/>
        </w:rPr>
      </w:pPr>
      <w:r w:rsidRPr="00CA5580">
        <w:rPr>
          <w:rFonts w:ascii="Arial" w:hAnsi="Arial" w:cs="Arial"/>
          <w:strike/>
          <w:color w:val="000000"/>
          <w:sz w:val="24"/>
          <w:szCs w:val="24"/>
        </w:rPr>
        <w:t>Welsh Language (Wales) Measure 2011</w:t>
      </w:r>
    </w:p>
    <w:p w14:paraId="2D12339C" w14:textId="77777777" w:rsidR="009314F9" w:rsidRPr="00CA5580" w:rsidRDefault="009314F9" w:rsidP="00F80D70">
      <w:pPr>
        <w:pStyle w:val="ListParagraph"/>
        <w:widowControl w:val="0"/>
        <w:numPr>
          <w:ilvl w:val="7"/>
          <w:numId w:val="187"/>
        </w:numPr>
        <w:tabs>
          <w:tab w:val="clear" w:pos="1800"/>
          <w:tab w:val="num" w:pos="1134"/>
        </w:tabs>
        <w:autoSpaceDE w:val="0"/>
        <w:autoSpaceDN w:val="0"/>
        <w:adjustRightInd w:val="0"/>
        <w:ind w:left="1134" w:hanging="425"/>
        <w:rPr>
          <w:rFonts w:ascii="Arial" w:hAnsi="Arial" w:cs="Arial"/>
          <w:strike/>
          <w:color w:val="000000"/>
          <w:sz w:val="24"/>
          <w:szCs w:val="24"/>
        </w:rPr>
      </w:pPr>
      <w:r w:rsidRPr="00CA5580">
        <w:rPr>
          <w:rFonts w:ascii="Arial" w:hAnsi="Arial" w:cs="Arial"/>
          <w:strike/>
          <w:color w:val="000000"/>
          <w:sz w:val="24"/>
          <w:szCs w:val="24"/>
        </w:rPr>
        <w:t xml:space="preserve">Modern Slavery Act 2015 </w:t>
      </w:r>
    </w:p>
    <w:p w14:paraId="2E52BEE4" w14:textId="77777777" w:rsidR="009314F9" w:rsidRPr="00CA5580" w:rsidRDefault="009314F9" w:rsidP="00F80D70">
      <w:pPr>
        <w:pStyle w:val="ListParagraph"/>
        <w:widowControl w:val="0"/>
        <w:numPr>
          <w:ilvl w:val="7"/>
          <w:numId w:val="187"/>
        </w:numPr>
        <w:tabs>
          <w:tab w:val="clear" w:pos="1800"/>
          <w:tab w:val="num" w:pos="1134"/>
        </w:tabs>
        <w:autoSpaceDE w:val="0"/>
        <w:autoSpaceDN w:val="0"/>
        <w:adjustRightInd w:val="0"/>
        <w:ind w:hanging="1091"/>
        <w:rPr>
          <w:rFonts w:ascii="Arial" w:hAnsi="Arial" w:cs="Arial"/>
          <w:strike/>
          <w:color w:val="000000"/>
          <w:sz w:val="24"/>
          <w:szCs w:val="24"/>
        </w:rPr>
      </w:pPr>
      <w:r w:rsidRPr="00CA5580">
        <w:rPr>
          <w:rFonts w:ascii="Arial" w:hAnsi="Arial" w:cs="Arial"/>
          <w:strike/>
          <w:color w:val="000000"/>
          <w:sz w:val="24"/>
          <w:szCs w:val="24"/>
        </w:rPr>
        <w:t>Bribery Act 2010</w:t>
      </w:r>
    </w:p>
    <w:p w14:paraId="3771F4CA" w14:textId="77777777" w:rsidR="009314F9" w:rsidRPr="00CA5580" w:rsidRDefault="009314F9" w:rsidP="00F80D70">
      <w:pPr>
        <w:pStyle w:val="ListParagraph"/>
        <w:widowControl w:val="0"/>
        <w:numPr>
          <w:ilvl w:val="7"/>
          <w:numId w:val="187"/>
        </w:numPr>
        <w:tabs>
          <w:tab w:val="clear" w:pos="1800"/>
          <w:tab w:val="num" w:pos="1134"/>
        </w:tabs>
        <w:autoSpaceDE w:val="0"/>
        <w:autoSpaceDN w:val="0"/>
        <w:adjustRightInd w:val="0"/>
        <w:ind w:hanging="1091"/>
        <w:rPr>
          <w:rFonts w:ascii="Arial" w:hAnsi="Arial" w:cs="Arial"/>
          <w:strike/>
          <w:color w:val="000000"/>
          <w:sz w:val="24"/>
          <w:szCs w:val="24"/>
        </w:rPr>
      </w:pPr>
      <w:r w:rsidRPr="00CA5580">
        <w:rPr>
          <w:rFonts w:ascii="Arial" w:hAnsi="Arial" w:cs="Arial"/>
          <w:strike/>
          <w:color w:val="000000"/>
          <w:sz w:val="24"/>
          <w:szCs w:val="24"/>
        </w:rPr>
        <w:t>Equality Act 2010</w:t>
      </w:r>
    </w:p>
    <w:p w14:paraId="29C8B98F" w14:textId="77777777" w:rsidR="009314F9" w:rsidRPr="00CA5580" w:rsidRDefault="009314F9" w:rsidP="00F80D70">
      <w:pPr>
        <w:pStyle w:val="ListParagraph"/>
        <w:widowControl w:val="0"/>
        <w:numPr>
          <w:ilvl w:val="7"/>
          <w:numId w:val="187"/>
        </w:numPr>
        <w:tabs>
          <w:tab w:val="clear" w:pos="1800"/>
          <w:tab w:val="num" w:pos="1134"/>
        </w:tabs>
        <w:autoSpaceDE w:val="0"/>
        <w:autoSpaceDN w:val="0"/>
        <w:adjustRightInd w:val="0"/>
        <w:ind w:left="1134" w:hanging="425"/>
        <w:rPr>
          <w:rFonts w:ascii="Arial" w:hAnsi="Arial" w:cs="Arial"/>
          <w:strike/>
          <w:color w:val="000000"/>
          <w:sz w:val="24"/>
          <w:szCs w:val="24"/>
        </w:rPr>
      </w:pPr>
      <w:r w:rsidRPr="00CA5580">
        <w:rPr>
          <w:rFonts w:ascii="Arial" w:hAnsi="Arial" w:cs="Arial"/>
          <w:strike/>
          <w:color w:val="000000"/>
          <w:sz w:val="24"/>
          <w:szCs w:val="24"/>
        </w:rPr>
        <w:t>Welsh Government’s Code of Practice for Ethical Employment in Supply Chains.</w:t>
      </w:r>
    </w:p>
    <w:p w14:paraId="14836411" w14:textId="77777777" w:rsidR="009314F9" w:rsidRPr="00CA5580" w:rsidRDefault="009314F9" w:rsidP="00F80D70">
      <w:pPr>
        <w:pStyle w:val="ListParagraph"/>
        <w:widowControl w:val="0"/>
        <w:numPr>
          <w:ilvl w:val="7"/>
          <w:numId w:val="187"/>
        </w:numPr>
        <w:tabs>
          <w:tab w:val="clear" w:pos="1800"/>
          <w:tab w:val="num" w:pos="1134"/>
        </w:tabs>
        <w:autoSpaceDE w:val="0"/>
        <w:autoSpaceDN w:val="0"/>
        <w:adjustRightInd w:val="0"/>
        <w:ind w:left="1134" w:hanging="425"/>
        <w:rPr>
          <w:rFonts w:ascii="Arial" w:hAnsi="Arial" w:cs="Arial"/>
          <w:strike/>
          <w:color w:val="000000"/>
          <w:sz w:val="24"/>
          <w:szCs w:val="24"/>
        </w:rPr>
      </w:pPr>
      <w:r w:rsidRPr="00CA5580">
        <w:rPr>
          <w:rFonts w:ascii="Arial" w:hAnsi="Arial" w:cs="Arial"/>
          <w:strike/>
          <w:color w:val="000000"/>
          <w:sz w:val="24"/>
          <w:szCs w:val="24"/>
        </w:rPr>
        <w:t>The Producer Responsibility Obligations (Packaging Waste) Regulations 2007</w:t>
      </w:r>
    </w:p>
    <w:p w14:paraId="0FA28DBC" w14:textId="77777777" w:rsidR="009314F9" w:rsidRPr="00CA5580" w:rsidRDefault="009314F9" w:rsidP="00F80D70">
      <w:pPr>
        <w:pStyle w:val="ListParagraph"/>
        <w:widowControl w:val="0"/>
        <w:numPr>
          <w:ilvl w:val="7"/>
          <w:numId w:val="187"/>
        </w:numPr>
        <w:tabs>
          <w:tab w:val="clear" w:pos="1800"/>
          <w:tab w:val="num" w:pos="1134"/>
        </w:tabs>
        <w:autoSpaceDE w:val="0"/>
        <w:autoSpaceDN w:val="0"/>
        <w:adjustRightInd w:val="0"/>
        <w:ind w:left="1134" w:hanging="425"/>
        <w:rPr>
          <w:rFonts w:ascii="Arial" w:hAnsi="Arial" w:cs="Arial"/>
          <w:strike/>
          <w:color w:val="000000"/>
          <w:sz w:val="24"/>
          <w:szCs w:val="24"/>
        </w:rPr>
      </w:pPr>
      <w:r w:rsidRPr="00CA5580">
        <w:rPr>
          <w:rFonts w:ascii="Arial" w:hAnsi="Arial" w:cs="Arial"/>
          <w:strike/>
          <w:color w:val="000000"/>
          <w:sz w:val="24"/>
          <w:szCs w:val="24"/>
        </w:rPr>
        <w:t>Welsh Government ‘Towards zero waste: our waste strategy’</w:t>
      </w:r>
    </w:p>
    <w:p w14:paraId="6A24298E" w14:textId="77777777" w:rsidR="009314F9" w:rsidRPr="00CA5580" w:rsidRDefault="009314F9" w:rsidP="00F80D70">
      <w:pPr>
        <w:numPr>
          <w:ilvl w:val="7"/>
          <w:numId w:val="187"/>
        </w:numPr>
        <w:tabs>
          <w:tab w:val="num" w:pos="1134"/>
        </w:tabs>
        <w:ind w:left="1134" w:hanging="425"/>
        <w:rPr>
          <w:rFonts w:ascii="Arial" w:hAnsi="Arial" w:cs="Arial"/>
          <w:strike/>
          <w:color w:val="000000"/>
        </w:rPr>
      </w:pPr>
      <w:r w:rsidRPr="00CA5580">
        <w:rPr>
          <w:rFonts w:ascii="Arial" w:hAnsi="Arial" w:cs="Arial"/>
          <w:strike/>
          <w:color w:val="000000"/>
        </w:rPr>
        <w:t>The Welsh Government Policy Framework</w:t>
      </w:r>
    </w:p>
    <w:p w14:paraId="085B18A3" w14:textId="77777777" w:rsidR="009314F9" w:rsidRPr="00CA5580" w:rsidRDefault="009314F9" w:rsidP="00F80D70">
      <w:pPr>
        <w:numPr>
          <w:ilvl w:val="7"/>
          <w:numId w:val="187"/>
        </w:numPr>
        <w:tabs>
          <w:tab w:val="num" w:pos="1134"/>
        </w:tabs>
        <w:ind w:left="1134" w:hanging="425"/>
        <w:rPr>
          <w:rFonts w:ascii="Arial" w:hAnsi="Arial" w:cs="Arial"/>
          <w:strike/>
          <w:color w:val="000000"/>
        </w:rPr>
      </w:pPr>
      <w:r w:rsidRPr="00CA5580">
        <w:rPr>
          <w:rFonts w:ascii="Arial" w:hAnsi="Arial" w:cs="Arial"/>
          <w:strike/>
          <w:color w:val="000000"/>
        </w:rPr>
        <w:t>The Wales Procurement Policy Statement (WPPS)</w:t>
      </w:r>
    </w:p>
    <w:bookmarkEnd w:id="860"/>
    <w:bookmarkEnd w:id="861"/>
    <w:p w14:paraId="29CCD5D8" w14:textId="77777777" w:rsidR="009314F9" w:rsidRPr="008A4D08" w:rsidRDefault="009314F9" w:rsidP="008A4D08">
      <w:pPr>
        <w:pStyle w:val="Heading1"/>
        <w:ind w:firstLine="0"/>
        <w:jc w:val="left"/>
        <w:rPr>
          <w:rFonts w:ascii="Arial" w:hAnsi="Arial" w:cs="Arial"/>
          <w:b w:val="0"/>
          <w:color w:val="000000"/>
        </w:rPr>
      </w:pPr>
    </w:p>
    <w:p w14:paraId="323494E3" w14:textId="77777777" w:rsidR="009314F9" w:rsidRPr="008A4D08" w:rsidRDefault="009314F9" w:rsidP="00F80D70">
      <w:pPr>
        <w:pStyle w:val="Heading1"/>
        <w:numPr>
          <w:ilvl w:val="1"/>
          <w:numId w:val="185"/>
        </w:numPr>
        <w:jc w:val="left"/>
        <w:rPr>
          <w:rFonts w:ascii="Arial" w:hAnsi="Arial" w:cs="Arial"/>
          <w:color w:val="000000"/>
        </w:rPr>
      </w:pPr>
      <w:bookmarkStart w:id="862" w:name="_Toc55287159"/>
      <w:r w:rsidRPr="008A4D08">
        <w:rPr>
          <w:rFonts w:ascii="Arial" w:hAnsi="Arial" w:cs="Arial"/>
          <w:color w:val="000000"/>
        </w:rPr>
        <w:t>Procurement Procedures</w:t>
      </w:r>
      <w:bookmarkEnd w:id="862"/>
    </w:p>
    <w:p w14:paraId="2640A501" w14:textId="77777777" w:rsidR="009314F9" w:rsidRPr="008A4D08" w:rsidRDefault="009314F9" w:rsidP="00955E87">
      <w:pPr>
        <w:numPr>
          <w:ilvl w:val="0"/>
          <w:numId w:val="3"/>
        </w:numPr>
        <w:tabs>
          <w:tab w:val="clear" w:pos="360"/>
          <w:tab w:val="num" w:pos="-54"/>
        </w:tabs>
        <w:rPr>
          <w:rFonts w:ascii="Arial" w:hAnsi="Arial" w:cs="Arial"/>
          <w:color w:val="000000"/>
        </w:rPr>
      </w:pPr>
    </w:p>
    <w:p w14:paraId="1906D75B" w14:textId="77777777" w:rsidR="009314F9" w:rsidRPr="008A4D08" w:rsidRDefault="009314F9" w:rsidP="00955E87">
      <w:pPr>
        <w:numPr>
          <w:ilvl w:val="2"/>
          <w:numId w:val="3"/>
        </w:numPr>
        <w:rPr>
          <w:rFonts w:ascii="Arial" w:hAnsi="Arial" w:cs="Arial"/>
          <w:color w:val="000000"/>
        </w:rPr>
      </w:pPr>
      <w:r w:rsidRPr="008A4D08">
        <w:rPr>
          <w:rFonts w:ascii="Arial" w:hAnsi="Arial" w:cs="Arial"/>
          <w:color w:val="000000"/>
        </w:rPr>
        <w:t xml:space="preserve">To </w:t>
      </w:r>
      <w:r w:rsidR="00CA5580">
        <w:rPr>
          <w:rFonts w:ascii="Arial" w:hAnsi="Arial" w:cs="Arial"/>
          <w:color w:val="FF0000"/>
        </w:rPr>
        <w:t xml:space="preserve">help towards </w:t>
      </w:r>
      <w:r w:rsidRPr="008A4D08">
        <w:rPr>
          <w:rFonts w:ascii="Arial" w:hAnsi="Arial" w:cs="Arial"/>
          <w:color w:val="000000"/>
        </w:rPr>
        <w:t>ensur</w:t>
      </w:r>
      <w:r w:rsidR="00CA5580">
        <w:rPr>
          <w:rFonts w:ascii="Arial" w:hAnsi="Arial" w:cs="Arial"/>
          <w:color w:val="FF0000"/>
        </w:rPr>
        <w:t>ing</w:t>
      </w:r>
      <w:r w:rsidRPr="008A4D08">
        <w:rPr>
          <w:rFonts w:ascii="Arial" w:hAnsi="Arial" w:cs="Arial"/>
          <w:color w:val="000000"/>
        </w:rPr>
        <w:t xml:space="preserve"> that the LHB is fully compliant with </w:t>
      </w:r>
      <w:bookmarkStart w:id="863" w:name="_Hlk51083249"/>
      <w:r w:rsidRPr="00CA5580">
        <w:rPr>
          <w:rFonts w:ascii="Arial" w:hAnsi="Arial" w:cs="Arial"/>
          <w:strike/>
          <w:color w:val="000000"/>
        </w:rPr>
        <w:t xml:space="preserve">UK Procurement </w:t>
      </w:r>
      <w:bookmarkEnd w:id="863"/>
      <w:r w:rsidRPr="00CA5580">
        <w:rPr>
          <w:rFonts w:ascii="Arial" w:hAnsi="Arial" w:cs="Arial"/>
          <w:strike/>
          <w:color w:val="000000"/>
        </w:rPr>
        <w:t>Regulations, EU Procurement Directives and Welsh Ministers’ guidance and policy</w:t>
      </w:r>
      <w:r w:rsidRPr="008A4D08">
        <w:rPr>
          <w:rFonts w:ascii="Arial" w:hAnsi="Arial" w:cs="Arial"/>
          <w:color w:val="000000"/>
        </w:rPr>
        <w:t xml:space="preserve">, </w:t>
      </w:r>
      <w:r w:rsidR="00CA5580">
        <w:rPr>
          <w:rFonts w:ascii="Arial" w:hAnsi="Arial" w:cs="Arial"/>
          <w:color w:val="FF0000"/>
        </w:rPr>
        <w:t xml:space="preserve">the legislation governing public sector procurement in the UK, and Welsh Ministers’ guidance and policy, </w:t>
      </w:r>
      <w:r w:rsidRPr="008A4D08">
        <w:rPr>
          <w:rFonts w:ascii="Arial" w:hAnsi="Arial" w:cs="Arial"/>
          <w:color w:val="000000"/>
        </w:rPr>
        <w:t>the LHB shall</w:t>
      </w:r>
      <w:bookmarkStart w:id="864" w:name="_Hlk51083285"/>
      <w:r w:rsidRPr="008A4D08">
        <w:rPr>
          <w:rFonts w:ascii="Arial" w:hAnsi="Arial" w:cs="Arial"/>
          <w:color w:val="000000"/>
        </w:rPr>
        <w:t xml:space="preserve">, through </w:t>
      </w:r>
      <w:r w:rsidRPr="00CA5580">
        <w:rPr>
          <w:rFonts w:ascii="Arial" w:hAnsi="Arial" w:cs="Arial"/>
          <w:strike/>
          <w:color w:val="000000"/>
        </w:rPr>
        <w:t>NWSSP</w:t>
      </w:r>
      <w:r w:rsidRPr="008A4D08">
        <w:rPr>
          <w:rFonts w:ascii="Arial" w:hAnsi="Arial" w:cs="Arial"/>
          <w:color w:val="000000"/>
        </w:rPr>
        <w:t xml:space="preserve"> Procurement Services, </w:t>
      </w:r>
      <w:bookmarkEnd w:id="864"/>
      <w:r w:rsidRPr="008A4D08">
        <w:rPr>
          <w:rFonts w:ascii="Arial" w:hAnsi="Arial" w:cs="Arial"/>
          <w:color w:val="000000"/>
        </w:rPr>
        <w:t>ensure that it shall have procedures that set out:</w:t>
      </w:r>
    </w:p>
    <w:p w14:paraId="3680762E" w14:textId="77777777" w:rsidR="009314F9" w:rsidRPr="008A4D08" w:rsidRDefault="009314F9" w:rsidP="00955E87">
      <w:pPr>
        <w:numPr>
          <w:ilvl w:val="0"/>
          <w:numId w:val="63"/>
        </w:numPr>
        <w:tabs>
          <w:tab w:val="num" w:pos="306"/>
          <w:tab w:val="left" w:pos="1134"/>
        </w:tabs>
        <w:ind w:left="1134" w:hanging="425"/>
        <w:rPr>
          <w:rFonts w:ascii="Arial" w:hAnsi="Arial" w:cs="Arial"/>
          <w:color w:val="000000"/>
        </w:rPr>
      </w:pPr>
      <w:r w:rsidRPr="008A4D08">
        <w:rPr>
          <w:rFonts w:ascii="Arial" w:hAnsi="Arial" w:cs="Arial"/>
          <w:color w:val="000000"/>
        </w:rPr>
        <w:t>Requirements</w:t>
      </w:r>
      <w:r w:rsidR="00CA5580">
        <w:rPr>
          <w:rFonts w:ascii="Arial" w:hAnsi="Arial" w:cs="Arial"/>
          <w:color w:val="FF0000"/>
        </w:rPr>
        <w:t xml:space="preserve"> for</w:t>
      </w:r>
      <w:r w:rsidRPr="008A4D08">
        <w:rPr>
          <w:rFonts w:ascii="Arial" w:hAnsi="Arial" w:cs="Arial"/>
          <w:color w:val="000000"/>
        </w:rPr>
        <w:t xml:space="preserve"> and exceptions to formal competitive tendering</w:t>
      </w:r>
      <w:r w:rsidR="00CA5580">
        <w:rPr>
          <w:rFonts w:ascii="Arial" w:hAnsi="Arial" w:cs="Arial"/>
          <w:color w:val="FF0000"/>
        </w:rPr>
        <w:t xml:space="preserve"> (‘Goods and Non-Health Services Only’)</w:t>
      </w:r>
      <w:r w:rsidRPr="008A4D08">
        <w:rPr>
          <w:rFonts w:ascii="Arial" w:hAnsi="Arial" w:cs="Arial"/>
          <w:color w:val="000000"/>
        </w:rPr>
        <w:t xml:space="preserve"> </w:t>
      </w:r>
      <w:r w:rsidRPr="00CA5580">
        <w:rPr>
          <w:rFonts w:ascii="Arial" w:hAnsi="Arial" w:cs="Arial"/>
          <w:strike/>
          <w:color w:val="000000"/>
        </w:rPr>
        <w:t>requirements</w:t>
      </w:r>
      <w:r w:rsidRPr="008A4D08">
        <w:rPr>
          <w:rFonts w:ascii="Arial" w:hAnsi="Arial" w:cs="Arial"/>
          <w:color w:val="000000"/>
        </w:rPr>
        <w:t>;</w:t>
      </w:r>
    </w:p>
    <w:p w14:paraId="79429E6C" w14:textId="77777777" w:rsidR="009314F9" w:rsidRPr="008A4D08" w:rsidRDefault="009314F9" w:rsidP="00955E87">
      <w:pPr>
        <w:numPr>
          <w:ilvl w:val="0"/>
          <w:numId w:val="63"/>
        </w:numPr>
        <w:tabs>
          <w:tab w:val="num" w:pos="306"/>
          <w:tab w:val="left" w:pos="1134"/>
        </w:tabs>
        <w:ind w:left="1134" w:hanging="425"/>
        <w:rPr>
          <w:rFonts w:ascii="Arial" w:hAnsi="Arial" w:cs="Arial"/>
          <w:color w:val="000000"/>
        </w:rPr>
      </w:pPr>
      <w:r w:rsidRPr="008A4D08">
        <w:rPr>
          <w:rFonts w:ascii="Arial" w:hAnsi="Arial" w:cs="Arial"/>
          <w:color w:val="000000"/>
        </w:rPr>
        <w:t>Tendering processes including post tender discussions;</w:t>
      </w:r>
    </w:p>
    <w:p w14:paraId="0BC47BAA" w14:textId="77777777" w:rsidR="009314F9" w:rsidRPr="00CA5580" w:rsidRDefault="009314F9" w:rsidP="00CA5580">
      <w:pPr>
        <w:numPr>
          <w:ilvl w:val="0"/>
          <w:numId w:val="63"/>
        </w:numPr>
        <w:tabs>
          <w:tab w:val="num" w:pos="306"/>
          <w:tab w:val="left" w:pos="1134"/>
        </w:tabs>
        <w:ind w:left="1134" w:hanging="425"/>
        <w:rPr>
          <w:rFonts w:ascii="Arial" w:hAnsi="Arial" w:cs="Arial"/>
          <w:color w:val="FF0000"/>
        </w:rPr>
      </w:pPr>
      <w:r w:rsidRPr="008A4D08">
        <w:rPr>
          <w:rFonts w:ascii="Arial" w:hAnsi="Arial" w:cs="Arial"/>
          <w:color w:val="000000"/>
        </w:rPr>
        <w:t>Requirements and exceptions to obtaining quotations</w:t>
      </w:r>
      <w:r w:rsidR="00CA5580">
        <w:rPr>
          <w:rFonts w:ascii="Arial" w:hAnsi="Arial" w:cs="Arial"/>
          <w:color w:val="000000"/>
        </w:rPr>
        <w:t xml:space="preserve"> </w:t>
      </w:r>
      <w:r w:rsidR="00CA5580" w:rsidRPr="00CA5580">
        <w:rPr>
          <w:rFonts w:ascii="Arial" w:hAnsi="Arial" w:cs="Arial"/>
          <w:color w:val="FF0000"/>
        </w:rPr>
        <w:t>(‘Goods and Non-Health Services Only’);</w:t>
      </w:r>
    </w:p>
    <w:p w14:paraId="0BC8E7ED" w14:textId="77777777" w:rsidR="009314F9" w:rsidRPr="008A4D08" w:rsidRDefault="009314F9" w:rsidP="00955E87">
      <w:pPr>
        <w:numPr>
          <w:ilvl w:val="0"/>
          <w:numId w:val="63"/>
        </w:numPr>
        <w:tabs>
          <w:tab w:val="num" w:pos="306"/>
          <w:tab w:val="left" w:pos="1134"/>
        </w:tabs>
        <w:ind w:left="1134" w:hanging="425"/>
        <w:rPr>
          <w:rFonts w:ascii="Arial" w:hAnsi="Arial" w:cs="Arial"/>
          <w:color w:val="000000"/>
        </w:rPr>
      </w:pPr>
      <w:r w:rsidRPr="008A4D08">
        <w:rPr>
          <w:rFonts w:ascii="Arial" w:hAnsi="Arial" w:cs="Arial"/>
          <w:color w:val="000000"/>
        </w:rPr>
        <w:t>Evaluation and scoring methodologies</w:t>
      </w:r>
      <w:r w:rsidR="00CA5580">
        <w:rPr>
          <w:rFonts w:ascii="Arial" w:hAnsi="Arial" w:cs="Arial"/>
          <w:color w:val="FF0000"/>
        </w:rPr>
        <w:t>; and</w:t>
      </w:r>
    </w:p>
    <w:p w14:paraId="3576274B" w14:textId="77777777" w:rsidR="009314F9" w:rsidRPr="008A4D08" w:rsidRDefault="009314F9" w:rsidP="00955E87">
      <w:pPr>
        <w:numPr>
          <w:ilvl w:val="0"/>
          <w:numId w:val="63"/>
        </w:numPr>
        <w:tabs>
          <w:tab w:val="num" w:pos="306"/>
          <w:tab w:val="left" w:pos="1134"/>
        </w:tabs>
        <w:ind w:left="1134" w:hanging="425"/>
        <w:rPr>
          <w:rFonts w:ascii="Arial" w:hAnsi="Arial" w:cs="Arial"/>
          <w:color w:val="000000"/>
        </w:rPr>
      </w:pPr>
      <w:r w:rsidRPr="008A4D08">
        <w:rPr>
          <w:rFonts w:ascii="Arial" w:hAnsi="Arial" w:cs="Arial"/>
          <w:color w:val="000000"/>
        </w:rPr>
        <w:t>Approval of firms for providing goods and services.</w:t>
      </w:r>
    </w:p>
    <w:p w14:paraId="10CE4AEE" w14:textId="77777777" w:rsidR="009314F9" w:rsidRPr="008A4D08" w:rsidRDefault="009314F9" w:rsidP="008A4D08">
      <w:pPr>
        <w:rPr>
          <w:rFonts w:ascii="Arial" w:hAnsi="Arial" w:cs="Arial"/>
          <w:color w:val="000000"/>
        </w:rPr>
      </w:pPr>
    </w:p>
    <w:p w14:paraId="551D4867" w14:textId="77777777" w:rsidR="009314F9" w:rsidRPr="008A4D08" w:rsidRDefault="009314F9" w:rsidP="00F80D70">
      <w:pPr>
        <w:pStyle w:val="ListParagraph"/>
        <w:widowControl w:val="0"/>
        <w:numPr>
          <w:ilvl w:val="2"/>
          <w:numId w:val="190"/>
        </w:numPr>
        <w:autoSpaceDE w:val="0"/>
        <w:autoSpaceDN w:val="0"/>
        <w:adjustRightInd w:val="0"/>
        <w:rPr>
          <w:rFonts w:ascii="Arial" w:hAnsi="Arial" w:cs="Arial"/>
          <w:spacing w:val="-2"/>
          <w:sz w:val="24"/>
          <w:szCs w:val="24"/>
        </w:rPr>
      </w:pPr>
      <w:r w:rsidRPr="008A4D08">
        <w:rPr>
          <w:rFonts w:ascii="Arial" w:hAnsi="Arial" w:cs="Arial"/>
          <w:color w:val="000000"/>
          <w:sz w:val="24"/>
          <w:szCs w:val="24"/>
        </w:rPr>
        <w:t xml:space="preserve">All procurement procedures </w:t>
      </w:r>
      <w:r w:rsidRPr="00CA5580">
        <w:rPr>
          <w:rFonts w:ascii="Arial" w:hAnsi="Arial" w:cs="Arial"/>
          <w:strike/>
          <w:color w:val="000000"/>
          <w:sz w:val="24"/>
          <w:szCs w:val="24"/>
        </w:rPr>
        <w:t>shall reflect the</w:t>
      </w:r>
      <w:r w:rsidRPr="008A4D08">
        <w:rPr>
          <w:rFonts w:ascii="Arial" w:hAnsi="Arial" w:cs="Arial"/>
          <w:color w:val="000000"/>
          <w:sz w:val="24"/>
          <w:szCs w:val="24"/>
        </w:rPr>
        <w:t xml:space="preserve"> </w:t>
      </w:r>
      <w:r w:rsidR="00CA5580">
        <w:rPr>
          <w:rFonts w:ascii="Arial" w:hAnsi="Arial" w:cs="Arial"/>
          <w:color w:val="FF0000"/>
          <w:sz w:val="24"/>
          <w:szCs w:val="24"/>
        </w:rPr>
        <w:t xml:space="preserve">must comply with all relevant legislation, the </w:t>
      </w:r>
      <w:r w:rsidRPr="008A4D08">
        <w:rPr>
          <w:rFonts w:ascii="Arial" w:hAnsi="Arial" w:cs="Arial"/>
          <w:color w:val="000000"/>
          <w:sz w:val="24"/>
          <w:szCs w:val="24"/>
        </w:rPr>
        <w:t>Welsh Ministers’ guidance and the LHB’s delegation arrangements and approval processes.</w:t>
      </w:r>
    </w:p>
    <w:p w14:paraId="5F6F7D3E" w14:textId="77777777" w:rsidR="009314F9" w:rsidRPr="008A4D08" w:rsidRDefault="009314F9" w:rsidP="008A4D08">
      <w:pPr>
        <w:rPr>
          <w:rFonts w:ascii="Arial" w:hAnsi="Arial" w:cs="Arial"/>
          <w:color w:val="000000"/>
        </w:rPr>
      </w:pPr>
    </w:p>
    <w:p w14:paraId="5324ADF5" w14:textId="77777777" w:rsidR="009314F9" w:rsidRPr="00CA5580" w:rsidRDefault="009314F9" w:rsidP="00F80D70">
      <w:pPr>
        <w:pStyle w:val="Heading1"/>
        <w:numPr>
          <w:ilvl w:val="1"/>
          <w:numId w:val="189"/>
        </w:numPr>
        <w:jc w:val="left"/>
        <w:rPr>
          <w:rFonts w:ascii="Arial" w:hAnsi="Arial" w:cs="Arial"/>
          <w:strike/>
          <w:color w:val="FF0000"/>
        </w:rPr>
      </w:pPr>
      <w:bookmarkStart w:id="865" w:name="_Toc55287160"/>
      <w:bookmarkStart w:id="866" w:name="_Hlk51083320"/>
      <w:r w:rsidRPr="00CA5580">
        <w:rPr>
          <w:rFonts w:ascii="Arial" w:hAnsi="Arial" w:cs="Arial"/>
          <w:strike/>
          <w:color w:val="FF0000"/>
        </w:rPr>
        <w:t>Procurement Consent</w:t>
      </w:r>
      <w:bookmarkEnd w:id="865"/>
      <w:r w:rsidR="00CA5580">
        <w:rPr>
          <w:rFonts w:ascii="Arial" w:hAnsi="Arial" w:cs="Arial"/>
          <w:color w:val="FF0000"/>
        </w:rPr>
        <w:t xml:space="preserve"> Notification to Welsh Government and consent from the Welsh Ministers</w:t>
      </w:r>
    </w:p>
    <w:bookmarkEnd w:id="866"/>
    <w:p w14:paraId="41326233" w14:textId="77777777" w:rsidR="009314F9" w:rsidRPr="008A4D08" w:rsidRDefault="009314F9" w:rsidP="008A4D08">
      <w:pPr>
        <w:rPr>
          <w:rFonts w:ascii="Arial" w:hAnsi="Arial" w:cs="Arial"/>
          <w:color w:val="000000"/>
        </w:rPr>
      </w:pPr>
    </w:p>
    <w:p w14:paraId="44EE2255" w14:textId="77777777" w:rsidR="009314F9" w:rsidRPr="00CA5580" w:rsidRDefault="009314F9" w:rsidP="00F80D70">
      <w:pPr>
        <w:pStyle w:val="ListParagraph"/>
        <w:widowControl w:val="0"/>
        <w:numPr>
          <w:ilvl w:val="2"/>
          <w:numId w:val="191"/>
        </w:numPr>
        <w:autoSpaceDE w:val="0"/>
        <w:autoSpaceDN w:val="0"/>
        <w:adjustRightInd w:val="0"/>
        <w:rPr>
          <w:rFonts w:ascii="Arial" w:hAnsi="Arial" w:cs="Arial"/>
          <w:strike/>
          <w:spacing w:val="-2"/>
          <w:sz w:val="24"/>
          <w:szCs w:val="24"/>
        </w:rPr>
      </w:pPr>
      <w:r w:rsidRPr="00CA5580">
        <w:rPr>
          <w:rFonts w:ascii="Arial" w:hAnsi="Arial" w:cs="Arial"/>
          <w:strike/>
          <w:spacing w:val="-2"/>
          <w:sz w:val="24"/>
          <w:szCs w:val="24"/>
        </w:rPr>
        <w:t>Paragraph 13(3) of Schedule 2 to the National Health Service (Wales) Act 2006 places a requirement on LHBs to obtain the consent of the Welsh Ministers before:</w:t>
      </w:r>
    </w:p>
    <w:p w14:paraId="7EA7EE9E" w14:textId="77777777" w:rsidR="009314F9" w:rsidRPr="00CA5580" w:rsidRDefault="009314F9" w:rsidP="008A4D08">
      <w:pPr>
        <w:rPr>
          <w:rFonts w:ascii="Arial" w:hAnsi="Arial" w:cs="Arial"/>
          <w:strike/>
          <w:spacing w:val="-2"/>
        </w:rPr>
      </w:pPr>
    </w:p>
    <w:p w14:paraId="0B7A1824" w14:textId="77777777" w:rsidR="009314F9" w:rsidRPr="00CA5580" w:rsidRDefault="009314F9" w:rsidP="00F80D70">
      <w:pPr>
        <w:numPr>
          <w:ilvl w:val="0"/>
          <w:numId w:val="298"/>
        </w:numPr>
        <w:rPr>
          <w:rFonts w:ascii="Arial" w:hAnsi="Arial" w:cs="Arial"/>
          <w:strike/>
        </w:rPr>
      </w:pPr>
      <w:r w:rsidRPr="00CA5580">
        <w:rPr>
          <w:rFonts w:ascii="Arial" w:hAnsi="Arial" w:cs="Arial"/>
          <w:strike/>
        </w:rPr>
        <w:t>Acquiring and disposing of property;</w:t>
      </w:r>
    </w:p>
    <w:p w14:paraId="65FCD08D" w14:textId="77777777" w:rsidR="009314F9" w:rsidRPr="00CA5580" w:rsidRDefault="009314F9" w:rsidP="00F80D70">
      <w:pPr>
        <w:numPr>
          <w:ilvl w:val="0"/>
          <w:numId w:val="298"/>
        </w:numPr>
        <w:rPr>
          <w:rFonts w:ascii="Arial" w:hAnsi="Arial" w:cs="Arial"/>
          <w:strike/>
        </w:rPr>
      </w:pPr>
      <w:r w:rsidRPr="00CA5580">
        <w:rPr>
          <w:rFonts w:ascii="Arial" w:hAnsi="Arial" w:cs="Arial"/>
          <w:strike/>
        </w:rPr>
        <w:t>Entering into contracts; and</w:t>
      </w:r>
    </w:p>
    <w:p w14:paraId="2ED9A942" w14:textId="77777777" w:rsidR="009314F9" w:rsidRPr="00CA5580" w:rsidRDefault="009314F9" w:rsidP="00F80D70">
      <w:pPr>
        <w:numPr>
          <w:ilvl w:val="0"/>
          <w:numId w:val="298"/>
        </w:numPr>
        <w:rPr>
          <w:rFonts w:ascii="Arial" w:hAnsi="Arial" w:cs="Arial"/>
          <w:strike/>
        </w:rPr>
      </w:pPr>
      <w:r w:rsidRPr="00CA5580">
        <w:rPr>
          <w:rFonts w:ascii="Arial" w:hAnsi="Arial" w:cs="Arial"/>
          <w:strike/>
        </w:rPr>
        <w:t xml:space="preserve">Accepting gifts of property (including property to be held on trust, either for the </w:t>
      </w:r>
      <w:r w:rsidRPr="00CA5580">
        <w:rPr>
          <w:rFonts w:ascii="Arial" w:hAnsi="Arial" w:cs="Arial"/>
          <w:strike/>
        </w:rPr>
        <w:lastRenderedPageBreak/>
        <w:t>general or any specific purposes of the LHB or for any purposes relating to the health service).</w:t>
      </w:r>
    </w:p>
    <w:p w14:paraId="6F3F225D" w14:textId="77777777" w:rsidR="009314F9" w:rsidRPr="00CA5580" w:rsidRDefault="009314F9" w:rsidP="008A4D08">
      <w:pPr>
        <w:pStyle w:val="BodyTextIndent2"/>
        <w:tabs>
          <w:tab w:val="left" w:pos="1985"/>
        </w:tabs>
        <w:ind w:left="-1668" w:firstLine="0"/>
        <w:jc w:val="left"/>
        <w:rPr>
          <w:rFonts w:ascii="Arial" w:hAnsi="Arial" w:cs="Arial"/>
          <w:strike/>
          <w:spacing w:val="-2"/>
        </w:rPr>
      </w:pPr>
    </w:p>
    <w:p w14:paraId="64163E5F" w14:textId="77777777" w:rsidR="009314F9" w:rsidRPr="00CA5580" w:rsidRDefault="009314F9" w:rsidP="008A4D08">
      <w:pPr>
        <w:ind w:left="709"/>
        <w:rPr>
          <w:rFonts w:ascii="Arial" w:hAnsi="Arial" w:cs="Arial"/>
          <w:color w:val="FF0000"/>
          <w:spacing w:val="-2"/>
        </w:rPr>
      </w:pPr>
      <w:r w:rsidRPr="00CA5580">
        <w:rPr>
          <w:rFonts w:ascii="Arial" w:hAnsi="Arial" w:cs="Arial"/>
          <w:strike/>
          <w:spacing w:val="-2"/>
        </w:rPr>
        <w:t>The provision allows the Welsh Ministers to give consent, which may be given in general terms covering one or more descriptions of case</w:t>
      </w:r>
      <w:r w:rsidRPr="008A4D08">
        <w:rPr>
          <w:rFonts w:ascii="Arial" w:hAnsi="Arial" w:cs="Arial"/>
          <w:spacing w:val="-2"/>
        </w:rPr>
        <w:t>.</w:t>
      </w:r>
      <w:r w:rsidR="00CA5580">
        <w:rPr>
          <w:rFonts w:ascii="Arial" w:hAnsi="Arial" w:cs="Arial"/>
          <w:color w:val="FF0000"/>
          <w:spacing w:val="-2"/>
        </w:rPr>
        <w:t xml:space="preserve"> Schedule 1 details the requirement and notification process for entering into contracts.</w:t>
      </w:r>
    </w:p>
    <w:p w14:paraId="4463B4A1" w14:textId="77777777" w:rsidR="009314F9" w:rsidRPr="008A4D08" w:rsidRDefault="009314F9" w:rsidP="008A4D08">
      <w:pPr>
        <w:ind w:left="709"/>
        <w:rPr>
          <w:rFonts w:ascii="Arial" w:hAnsi="Arial" w:cs="Arial"/>
          <w:spacing w:val="-2"/>
        </w:rPr>
      </w:pPr>
    </w:p>
    <w:p w14:paraId="40155077" w14:textId="77777777" w:rsidR="009314F9" w:rsidRPr="00CA5580" w:rsidRDefault="009314F9" w:rsidP="00F80D70">
      <w:pPr>
        <w:pStyle w:val="ListParagraph"/>
        <w:widowControl w:val="0"/>
        <w:numPr>
          <w:ilvl w:val="2"/>
          <w:numId w:val="192"/>
        </w:numPr>
        <w:autoSpaceDE w:val="0"/>
        <w:autoSpaceDN w:val="0"/>
        <w:adjustRightInd w:val="0"/>
        <w:rPr>
          <w:rFonts w:ascii="Arial" w:hAnsi="Arial" w:cs="Arial"/>
          <w:strike/>
          <w:sz w:val="24"/>
          <w:szCs w:val="24"/>
        </w:rPr>
      </w:pPr>
      <w:r w:rsidRPr="00CA5580">
        <w:rPr>
          <w:rFonts w:ascii="Arial" w:hAnsi="Arial" w:cs="Arial"/>
          <w:strike/>
          <w:sz w:val="24"/>
          <w:szCs w:val="24"/>
        </w:rPr>
        <w:t>General Consent has been granted to LHBs by the Welsh Ministers for individual contracts up to the value of £1 million in each case with the exception of those contracts specified in SFI 11.6.4 All contracts exceeding this delegated limit, all acquisitions and disposals of land of any limit, and the acceptance of gifts of property, must receive the written approval of the Welsh Ministers before being entered into. In addition, Health Board’s must provide a contract summary to Welsh Government for contracts between £500,000 and £1 million prior to the contract being let. This requirement also applies to contracts that are to be let through a mini-competition under a public sector contract framework, such as National Procurement Service, NHS Supply Chain or Crown Commercial Services. The use of suitable Welsh frameworks where access is permissible shall take precedence over frameworks led by Public Sector Bodies outside of Wales.  Further detailed guidance is incorporated within the Procurement Procedures.</w:t>
      </w:r>
      <w:r w:rsidR="00CA5580">
        <w:rPr>
          <w:rFonts w:ascii="Arial" w:hAnsi="Arial" w:cs="Arial"/>
          <w:color w:val="FF0000"/>
          <w:sz w:val="24"/>
          <w:szCs w:val="24"/>
        </w:rPr>
        <w:t xml:space="preserve"> The provisions of Schedule 1 do not remove the requirements for the LHB to comply with Standing Orders, SFIs or to obtain any other consents or approval required by law for the transaction concerned.</w:t>
      </w:r>
    </w:p>
    <w:p w14:paraId="0CBCC61E" w14:textId="77777777" w:rsidR="009314F9" w:rsidRPr="008A4D08" w:rsidRDefault="009314F9" w:rsidP="008A4D08">
      <w:pPr>
        <w:rPr>
          <w:rFonts w:ascii="Arial" w:hAnsi="Arial" w:cs="Arial"/>
        </w:rPr>
      </w:pPr>
    </w:p>
    <w:p w14:paraId="41091B0E" w14:textId="77777777" w:rsidR="009314F9" w:rsidRPr="008F675B" w:rsidRDefault="009314F9" w:rsidP="00F80D70">
      <w:pPr>
        <w:pStyle w:val="ListParagraph"/>
        <w:widowControl w:val="0"/>
        <w:numPr>
          <w:ilvl w:val="2"/>
          <w:numId w:val="193"/>
        </w:numPr>
        <w:autoSpaceDE w:val="0"/>
        <w:autoSpaceDN w:val="0"/>
        <w:adjustRightInd w:val="0"/>
        <w:rPr>
          <w:rFonts w:ascii="Arial" w:hAnsi="Arial" w:cs="Arial"/>
          <w:strike/>
          <w:spacing w:val="-2"/>
          <w:sz w:val="24"/>
          <w:szCs w:val="24"/>
        </w:rPr>
      </w:pPr>
      <w:bookmarkStart w:id="867" w:name="_Hlk39594148"/>
      <w:r w:rsidRPr="008F675B">
        <w:rPr>
          <w:rFonts w:ascii="Arial" w:hAnsi="Arial" w:cs="Arial"/>
          <w:b/>
          <w:strike/>
          <w:sz w:val="24"/>
          <w:szCs w:val="24"/>
        </w:rPr>
        <w:t xml:space="preserve">Schedule 1 </w:t>
      </w:r>
      <w:r w:rsidRPr="008F675B">
        <w:rPr>
          <w:rFonts w:ascii="Arial" w:hAnsi="Arial" w:cs="Arial"/>
          <w:bCs/>
          <w:strike/>
          <w:sz w:val="24"/>
          <w:szCs w:val="24"/>
        </w:rPr>
        <w:t>details the requirement</w:t>
      </w:r>
      <w:r w:rsidRPr="008F675B">
        <w:rPr>
          <w:rFonts w:ascii="Arial" w:hAnsi="Arial" w:cs="Arial"/>
          <w:b/>
          <w:strike/>
          <w:sz w:val="24"/>
          <w:szCs w:val="24"/>
        </w:rPr>
        <w:t xml:space="preserve"> </w:t>
      </w:r>
      <w:bookmarkEnd w:id="867"/>
      <w:r w:rsidRPr="008F675B">
        <w:rPr>
          <w:rFonts w:ascii="Arial" w:hAnsi="Arial" w:cs="Arial"/>
          <w:strike/>
          <w:sz w:val="24"/>
          <w:szCs w:val="24"/>
        </w:rPr>
        <w:t>and process for LHBs to obtain consent to enter into contracts exceeding £1m and monitoring arrangements for contracts below £1m.</w:t>
      </w:r>
      <w:r w:rsidRPr="008F675B">
        <w:rPr>
          <w:rFonts w:ascii="Arial" w:hAnsi="Arial" w:cs="Arial"/>
          <w:strike/>
          <w:color w:val="FF0000"/>
          <w:sz w:val="24"/>
          <w:szCs w:val="24"/>
        </w:rPr>
        <w:t xml:space="preserve"> </w:t>
      </w:r>
    </w:p>
    <w:p w14:paraId="155FBDBB" w14:textId="77777777" w:rsidR="009314F9" w:rsidRPr="008F675B" w:rsidRDefault="009314F9" w:rsidP="008A4D08">
      <w:pPr>
        <w:suppressAutoHyphens/>
        <w:ind w:left="1418" w:hanging="709"/>
        <w:rPr>
          <w:rFonts w:ascii="Arial" w:hAnsi="Arial" w:cs="Arial"/>
          <w:strike/>
          <w:spacing w:val="-2"/>
        </w:rPr>
      </w:pPr>
    </w:p>
    <w:p w14:paraId="14FE7A04" w14:textId="77777777" w:rsidR="00E55E63" w:rsidRPr="008F675B" w:rsidRDefault="009314F9" w:rsidP="00F80D70">
      <w:pPr>
        <w:pStyle w:val="ListParagraph"/>
        <w:widowControl w:val="0"/>
        <w:numPr>
          <w:ilvl w:val="2"/>
          <w:numId w:val="194"/>
        </w:numPr>
        <w:autoSpaceDE w:val="0"/>
        <w:autoSpaceDN w:val="0"/>
        <w:adjustRightInd w:val="0"/>
        <w:rPr>
          <w:rFonts w:ascii="Arial" w:hAnsi="Arial" w:cs="Arial"/>
          <w:strike/>
        </w:rPr>
      </w:pPr>
      <w:r w:rsidRPr="008F675B">
        <w:rPr>
          <w:rFonts w:ascii="Arial" w:hAnsi="Arial" w:cs="Arial"/>
          <w:strike/>
          <w:sz w:val="24"/>
          <w:szCs w:val="24"/>
        </w:rPr>
        <w:t xml:space="preserve">The </w:t>
      </w:r>
      <w:r w:rsidR="00E55E63" w:rsidRPr="008F675B">
        <w:rPr>
          <w:rFonts w:ascii="Arial" w:hAnsi="Arial" w:cs="Arial"/>
          <w:strike/>
        </w:rPr>
        <w:t>requirement for consent does not apply to any contracts entered into pursuant to a specific statutory power, and/or Welsh Ministers direction, and therefore does not apply to:</w:t>
      </w:r>
    </w:p>
    <w:p w14:paraId="019B9F15" w14:textId="77777777" w:rsidR="00E55E63" w:rsidRPr="008F675B" w:rsidRDefault="00E55E63" w:rsidP="00E55E63">
      <w:pPr>
        <w:rPr>
          <w:rFonts w:ascii="Arial" w:hAnsi="Arial" w:cs="Arial"/>
          <w:strike/>
        </w:rPr>
      </w:pPr>
    </w:p>
    <w:p w14:paraId="4A32A1E0" w14:textId="77777777" w:rsidR="00E55E63" w:rsidRPr="008F675B" w:rsidRDefault="00E55E63" w:rsidP="00E55E63">
      <w:pPr>
        <w:numPr>
          <w:ilvl w:val="0"/>
          <w:numId w:val="84"/>
        </w:numPr>
        <w:tabs>
          <w:tab w:val="clear" w:pos="1800"/>
          <w:tab w:val="num" w:pos="1134"/>
          <w:tab w:val="num" w:pos="1998"/>
        </w:tabs>
        <w:ind w:left="1134" w:hanging="425"/>
        <w:rPr>
          <w:rFonts w:ascii="Arial" w:hAnsi="Arial" w:cs="Arial"/>
          <w:strike/>
        </w:rPr>
      </w:pPr>
      <w:r w:rsidRPr="008F675B">
        <w:rPr>
          <w:rFonts w:ascii="Arial" w:hAnsi="Arial" w:cs="Arial"/>
          <w:strike/>
        </w:rPr>
        <w:t>Contracts of employment between LHBs and their staff;</w:t>
      </w:r>
    </w:p>
    <w:p w14:paraId="1378DF87" w14:textId="77777777" w:rsidR="00E55E63" w:rsidRPr="008F675B" w:rsidRDefault="00E55E63" w:rsidP="00E55E63">
      <w:pPr>
        <w:numPr>
          <w:ilvl w:val="0"/>
          <w:numId w:val="84"/>
        </w:numPr>
        <w:tabs>
          <w:tab w:val="clear" w:pos="1800"/>
          <w:tab w:val="num" w:pos="1134"/>
          <w:tab w:val="num" w:pos="1998"/>
        </w:tabs>
        <w:ind w:left="1134" w:hanging="425"/>
        <w:rPr>
          <w:rFonts w:ascii="Arial" w:hAnsi="Arial" w:cs="Arial"/>
          <w:strike/>
        </w:rPr>
      </w:pPr>
      <w:r w:rsidRPr="008F675B">
        <w:rPr>
          <w:rFonts w:ascii="Arial" w:hAnsi="Arial" w:cs="Arial"/>
          <w:strike/>
        </w:rPr>
        <w:t>Transfers of land or contracts effected by Statutory Instrument following the creation of the LHBs;</w:t>
      </w:r>
    </w:p>
    <w:p w14:paraId="1F23F21F" w14:textId="77777777" w:rsidR="00E55E63" w:rsidRPr="008F675B" w:rsidRDefault="00E55E63" w:rsidP="00E55E63">
      <w:pPr>
        <w:numPr>
          <w:ilvl w:val="0"/>
          <w:numId w:val="84"/>
        </w:numPr>
        <w:tabs>
          <w:tab w:val="clear" w:pos="1800"/>
          <w:tab w:val="num" w:pos="1134"/>
          <w:tab w:val="num" w:pos="1998"/>
        </w:tabs>
        <w:ind w:left="1134" w:hanging="425"/>
        <w:rPr>
          <w:rFonts w:ascii="Arial" w:hAnsi="Arial" w:cs="Arial"/>
          <w:strike/>
        </w:rPr>
      </w:pPr>
      <w:r w:rsidRPr="008F675B">
        <w:rPr>
          <w:rFonts w:ascii="Arial" w:hAnsi="Arial" w:cs="Arial"/>
          <w:strike/>
        </w:rPr>
        <w:t xml:space="preserve">Out of Hours contracts; </w:t>
      </w:r>
    </w:p>
    <w:p w14:paraId="410C4BF4" w14:textId="77777777" w:rsidR="00E55E63" w:rsidRPr="008F675B" w:rsidRDefault="00E55E63" w:rsidP="00E55E63">
      <w:pPr>
        <w:numPr>
          <w:ilvl w:val="0"/>
          <w:numId w:val="84"/>
        </w:numPr>
        <w:tabs>
          <w:tab w:val="clear" w:pos="1800"/>
          <w:tab w:val="num" w:pos="1134"/>
          <w:tab w:val="num" w:pos="1998"/>
        </w:tabs>
        <w:ind w:left="1134" w:hanging="425"/>
        <w:rPr>
          <w:rFonts w:ascii="Arial" w:hAnsi="Arial" w:cs="Arial"/>
          <w:strike/>
        </w:rPr>
      </w:pPr>
      <w:r w:rsidRPr="008F675B">
        <w:rPr>
          <w:rFonts w:ascii="Arial" w:hAnsi="Arial" w:cs="Arial"/>
          <w:strike/>
        </w:rPr>
        <w:t xml:space="preserve">All NHS contracts, that is where one health service body contracts with another health service body; </w:t>
      </w:r>
    </w:p>
    <w:p w14:paraId="0FCAAE6E" w14:textId="77777777" w:rsidR="00E55E63" w:rsidRPr="008F675B" w:rsidRDefault="00E55E63" w:rsidP="00E55E63">
      <w:pPr>
        <w:pStyle w:val="ListParagraph"/>
        <w:widowControl w:val="0"/>
        <w:numPr>
          <w:ilvl w:val="0"/>
          <w:numId w:val="84"/>
        </w:numPr>
        <w:tabs>
          <w:tab w:val="clear" w:pos="1800"/>
          <w:tab w:val="num" w:pos="1134"/>
        </w:tabs>
        <w:autoSpaceDE w:val="0"/>
        <w:autoSpaceDN w:val="0"/>
        <w:adjustRightInd w:val="0"/>
        <w:ind w:left="1134" w:hanging="425"/>
        <w:rPr>
          <w:rFonts w:ascii="Arial" w:hAnsi="Arial" w:cs="Arial"/>
          <w:strike/>
        </w:rPr>
      </w:pPr>
      <w:r w:rsidRPr="008F675B">
        <w:rPr>
          <w:rFonts w:ascii="Arial" w:hAnsi="Arial" w:cs="Arial"/>
          <w:strike/>
        </w:rPr>
        <w:t>Contracts entered into by Health Education and Improvement Wales (HEIW) for services which are the consequences of annual commissioning approved by the Minister e.g. annual education and training commissioning also do not require further Ministerial notification or consent.</w:t>
      </w:r>
    </w:p>
    <w:p w14:paraId="6D925CD1" w14:textId="77777777" w:rsidR="00E55E63" w:rsidRPr="00CA5580" w:rsidRDefault="00E55E63" w:rsidP="00E55E63">
      <w:pPr>
        <w:rPr>
          <w:rFonts w:ascii="Arial" w:hAnsi="Arial" w:cs="Arial"/>
        </w:rPr>
      </w:pPr>
    </w:p>
    <w:p w14:paraId="22FFBA3C" w14:textId="77777777" w:rsidR="00E55E63" w:rsidRPr="008F675B" w:rsidRDefault="00E55E63" w:rsidP="00E55E63">
      <w:pPr>
        <w:rPr>
          <w:rFonts w:ascii="Arial" w:hAnsi="Arial" w:cs="Arial"/>
          <w:strike/>
        </w:rPr>
      </w:pPr>
      <w:r w:rsidRPr="008F675B">
        <w:rPr>
          <w:rFonts w:ascii="Arial" w:hAnsi="Arial" w:cs="Arial"/>
          <w:strike/>
        </w:rPr>
        <w:t>To ensure consistency with guidance issued by NWSSP Procurement Services, further exceptions highlighted below should also be applied:</w:t>
      </w:r>
    </w:p>
    <w:p w14:paraId="47985076" w14:textId="77777777" w:rsidR="00E55E63" w:rsidRPr="008F675B" w:rsidRDefault="00E55E63" w:rsidP="00E55E63">
      <w:pPr>
        <w:rPr>
          <w:rFonts w:ascii="Arial" w:hAnsi="Arial" w:cs="Arial"/>
          <w:strike/>
        </w:rPr>
      </w:pPr>
    </w:p>
    <w:p w14:paraId="39538F57" w14:textId="77777777" w:rsidR="00E55E63" w:rsidRPr="008F675B" w:rsidRDefault="00E55E63" w:rsidP="00E55E63">
      <w:pPr>
        <w:numPr>
          <w:ilvl w:val="0"/>
          <w:numId w:val="84"/>
        </w:numPr>
        <w:tabs>
          <w:tab w:val="clear" w:pos="1800"/>
          <w:tab w:val="num" w:pos="1134"/>
          <w:tab w:val="num" w:pos="1998"/>
        </w:tabs>
        <w:ind w:left="1134" w:hanging="425"/>
        <w:rPr>
          <w:rFonts w:ascii="Arial" w:hAnsi="Arial" w:cs="Arial"/>
          <w:strike/>
        </w:rPr>
      </w:pPr>
      <w:r w:rsidRPr="008F675B">
        <w:rPr>
          <w:rFonts w:ascii="Arial" w:hAnsi="Arial" w:cs="Arial"/>
          <w:strike/>
        </w:rPr>
        <w:t>Contracts over £500k - £1 million (for noting) and £1 million + (for approval);</w:t>
      </w:r>
    </w:p>
    <w:p w14:paraId="55AED997" w14:textId="77777777" w:rsidR="00E55E63" w:rsidRPr="008F675B" w:rsidRDefault="00E55E63" w:rsidP="00E55E63">
      <w:pPr>
        <w:pStyle w:val="ListParagraph"/>
        <w:widowControl w:val="0"/>
        <w:numPr>
          <w:ilvl w:val="0"/>
          <w:numId w:val="68"/>
        </w:numPr>
        <w:autoSpaceDE w:val="0"/>
        <w:autoSpaceDN w:val="0"/>
        <w:adjustRightInd w:val="0"/>
        <w:ind w:left="1560" w:hanging="426"/>
        <w:rPr>
          <w:rFonts w:ascii="Arial" w:hAnsi="Arial" w:cs="Arial"/>
          <w:strike/>
          <w:u w:val="single"/>
        </w:rPr>
      </w:pPr>
      <w:r w:rsidRPr="008F675B">
        <w:rPr>
          <w:rFonts w:ascii="Arial" w:hAnsi="Arial" w:cs="Arial"/>
          <w:strike/>
        </w:rPr>
        <w:t xml:space="preserve">Wales Public Sector Framework Agreements e.g. Frameworks established by National Procurement Services (NPS) or NWSSP (not exhaustive) – </w:t>
      </w:r>
      <w:r w:rsidRPr="008F675B">
        <w:rPr>
          <w:rFonts w:ascii="Arial" w:hAnsi="Arial" w:cs="Arial"/>
          <w:strike/>
          <w:u w:val="single"/>
        </w:rPr>
        <w:t>no further approval required to award contracts under these Frameworks through a direct award or mini competition.</w:t>
      </w:r>
    </w:p>
    <w:p w14:paraId="2FDE5FA8" w14:textId="77777777" w:rsidR="00E55E63" w:rsidRPr="008F675B" w:rsidRDefault="00E55E63" w:rsidP="00E55E63">
      <w:pPr>
        <w:rPr>
          <w:rFonts w:ascii="Arial" w:hAnsi="Arial" w:cs="Arial"/>
          <w:strike/>
          <w:u w:val="single"/>
        </w:rPr>
      </w:pPr>
    </w:p>
    <w:p w14:paraId="010875CB" w14:textId="77777777" w:rsidR="00E55E63" w:rsidRPr="008F675B" w:rsidRDefault="00E55E63" w:rsidP="00E55E63">
      <w:pPr>
        <w:ind w:left="1560" w:hanging="426"/>
        <w:rPr>
          <w:rFonts w:ascii="Arial" w:hAnsi="Arial" w:cs="Arial"/>
          <w:strike/>
        </w:rPr>
      </w:pPr>
      <w:r w:rsidRPr="008F675B">
        <w:rPr>
          <w:rFonts w:ascii="Arial" w:hAnsi="Arial" w:cs="Arial"/>
          <w:strike/>
        </w:rPr>
        <w:t xml:space="preserve">ii)    Third Party Public Sector Framework Agreements e.g.     Frameworks </w:t>
      </w:r>
      <w:r w:rsidRPr="008F675B">
        <w:rPr>
          <w:rFonts w:ascii="Arial" w:hAnsi="Arial" w:cs="Arial"/>
          <w:strike/>
        </w:rPr>
        <w:lastRenderedPageBreak/>
        <w:t xml:space="preserve">established by Crown Commercial Services, NHS Supply Chain (not exhaustive) – </w:t>
      </w:r>
      <w:r w:rsidRPr="008F675B">
        <w:rPr>
          <w:rFonts w:ascii="Arial" w:hAnsi="Arial" w:cs="Arial"/>
          <w:strike/>
          <w:u w:val="single"/>
        </w:rPr>
        <w:t>no further approval required to award contracts under these Frameworks through a direct award.</w:t>
      </w:r>
      <w:r w:rsidRPr="008F675B">
        <w:rPr>
          <w:rFonts w:ascii="Arial" w:hAnsi="Arial" w:cs="Arial"/>
          <w:strike/>
        </w:rPr>
        <w:t xml:space="preserve">  Approval will however be required for award of contracts under these Framework Agreements through mini-competition or where the specification of the product/service required is modified from that stated within the Framework Agreement. </w:t>
      </w:r>
    </w:p>
    <w:p w14:paraId="3C9BA458" w14:textId="77777777" w:rsidR="00EF6FD0" w:rsidRPr="008A4D08" w:rsidRDefault="00EF6FD0" w:rsidP="00E55E63">
      <w:pPr>
        <w:pStyle w:val="ListParagraph"/>
        <w:widowControl w:val="0"/>
        <w:autoSpaceDE w:val="0"/>
        <w:autoSpaceDN w:val="0"/>
        <w:adjustRightInd w:val="0"/>
        <w:rPr>
          <w:rFonts w:ascii="Arial" w:hAnsi="Arial" w:cs="Arial"/>
        </w:rPr>
      </w:pPr>
    </w:p>
    <w:p w14:paraId="39FC9545" w14:textId="77777777" w:rsidR="009314F9" w:rsidRPr="008F675B" w:rsidRDefault="009314F9" w:rsidP="00F80D70">
      <w:pPr>
        <w:pStyle w:val="ListParagraph"/>
        <w:widowControl w:val="0"/>
        <w:numPr>
          <w:ilvl w:val="2"/>
          <w:numId w:val="195"/>
        </w:numPr>
        <w:autoSpaceDE w:val="0"/>
        <w:autoSpaceDN w:val="0"/>
        <w:adjustRightInd w:val="0"/>
        <w:rPr>
          <w:rFonts w:ascii="Arial" w:hAnsi="Arial" w:cs="Arial"/>
          <w:strike/>
          <w:sz w:val="24"/>
          <w:szCs w:val="24"/>
        </w:rPr>
      </w:pPr>
      <w:r w:rsidRPr="008F675B">
        <w:rPr>
          <w:rFonts w:ascii="Arial" w:hAnsi="Arial" w:cs="Arial"/>
          <w:strike/>
          <w:sz w:val="24"/>
          <w:szCs w:val="24"/>
        </w:rPr>
        <w:t>The Revised General Consent does not remove the requirement for LHBs to comply with SOs, SFIs or to obtain any other consents or approvals required by law for the transactions concerned.</w:t>
      </w:r>
    </w:p>
    <w:p w14:paraId="29F73A14" w14:textId="77777777" w:rsidR="009314F9" w:rsidRPr="008A4D08" w:rsidRDefault="009314F9" w:rsidP="008A4D08">
      <w:pPr>
        <w:rPr>
          <w:rFonts w:ascii="Arial" w:hAnsi="Arial" w:cs="Arial"/>
        </w:rPr>
      </w:pPr>
    </w:p>
    <w:p w14:paraId="0C7BEC15" w14:textId="77777777" w:rsidR="009314F9" w:rsidRPr="008A4D08" w:rsidRDefault="009314F9" w:rsidP="008A4D08">
      <w:pPr>
        <w:rPr>
          <w:rFonts w:ascii="Arial" w:hAnsi="Arial" w:cs="Arial"/>
          <w:b/>
          <w:bCs/>
          <w:i/>
          <w:iCs/>
        </w:rPr>
      </w:pPr>
      <w:bookmarkStart w:id="868" w:name="_Toc107900299"/>
      <w:bookmarkStart w:id="869" w:name="_Toc107900488"/>
      <w:bookmarkStart w:id="870" w:name="_Toc107900910"/>
      <w:bookmarkStart w:id="871" w:name="_Toc107900997"/>
      <w:r w:rsidRPr="008A4D08">
        <w:rPr>
          <w:rFonts w:ascii="Arial" w:hAnsi="Arial" w:cs="Arial"/>
          <w:b/>
          <w:bCs/>
          <w:i/>
          <w:iCs/>
        </w:rPr>
        <w:t>Planning</w:t>
      </w:r>
    </w:p>
    <w:p w14:paraId="091C9ACE" w14:textId="77777777" w:rsidR="009314F9" w:rsidRPr="008A4D08" w:rsidRDefault="009314F9" w:rsidP="008A4D08">
      <w:pPr>
        <w:rPr>
          <w:rFonts w:ascii="Arial" w:hAnsi="Arial" w:cs="Arial"/>
          <w:b/>
        </w:rPr>
      </w:pPr>
    </w:p>
    <w:p w14:paraId="296B74A7" w14:textId="77777777" w:rsidR="009314F9" w:rsidRPr="008A4D08" w:rsidRDefault="009314F9" w:rsidP="00955E87">
      <w:pPr>
        <w:pStyle w:val="Heading1"/>
        <w:numPr>
          <w:ilvl w:val="1"/>
          <w:numId w:val="157"/>
        </w:numPr>
        <w:tabs>
          <w:tab w:val="clear" w:pos="360"/>
          <w:tab w:val="num" w:pos="-54"/>
        </w:tabs>
        <w:jc w:val="left"/>
        <w:rPr>
          <w:rFonts w:ascii="Arial" w:hAnsi="Arial" w:cs="Arial"/>
        </w:rPr>
      </w:pPr>
      <w:bookmarkStart w:id="872" w:name="_Toc240450365"/>
      <w:bookmarkStart w:id="873" w:name="_Toc240797556"/>
      <w:bookmarkStart w:id="874" w:name="_Toc240801945"/>
      <w:bookmarkStart w:id="875" w:name="_Toc237673427"/>
      <w:bookmarkStart w:id="876" w:name="_Toc240884305"/>
      <w:bookmarkStart w:id="877" w:name="_Toc241909270"/>
      <w:bookmarkStart w:id="878" w:name="_Toc242500626"/>
      <w:bookmarkStart w:id="879" w:name="_Toc242585922"/>
      <w:bookmarkStart w:id="880" w:name="_Toc383684313"/>
      <w:bookmarkStart w:id="881" w:name="_Toc55287161"/>
      <w:r w:rsidRPr="008A4D08">
        <w:rPr>
          <w:rFonts w:ascii="Arial" w:hAnsi="Arial" w:cs="Arial"/>
        </w:rPr>
        <w:t xml:space="preserve">Sustainable </w:t>
      </w:r>
      <w:bookmarkEnd w:id="868"/>
      <w:bookmarkEnd w:id="869"/>
      <w:bookmarkEnd w:id="870"/>
      <w:bookmarkEnd w:id="871"/>
      <w:bookmarkEnd w:id="872"/>
      <w:bookmarkEnd w:id="873"/>
      <w:bookmarkEnd w:id="874"/>
      <w:bookmarkEnd w:id="875"/>
      <w:bookmarkEnd w:id="876"/>
      <w:bookmarkEnd w:id="877"/>
      <w:bookmarkEnd w:id="878"/>
      <w:bookmarkEnd w:id="879"/>
      <w:bookmarkEnd w:id="880"/>
      <w:r w:rsidRPr="008A4D08">
        <w:rPr>
          <w:rFonts w:ascii="Arial" w:hAnsi="Arial" w:cs="Arial"/>
        </w:rPr>
        <w:t>Procurement</w:t>
      </w:r>
      <w:bookmarkEnd w:id="881"/>
    </w:p>
    <w:p w14:paraId="1A66FDC4" w14:textId="77777777" w:rsidR="009314F9" w:rsidRPr="008A4D08" w:rsidRDefault="009314F9" w:rsidP="008A4D08">
      <w:pPr>
        <w:ind w:left="709" w:hanging="709"/>
        <w:rPr>
          <w:rFonts w:ascii="Arial" w:hAnsi="Arial" w:cs="Arial"/>
          <w:b/>
          <w:color w:val="000000"/>
        </w:rPr>
      </w:pPr>
    </w:p>
    <w:p w14:paraId="7C220C89" w14:textId="77777777" w:rsidR="009314F9" w:rsidRPr="008F675B" w:rsidRDefault="009314F9" w:rsidP="00F80D70">
      <w:pPr>
        <w:pStyle w:val="ListParagraph"/>
        <w:widowControl w:val="0"/>
        <w:numPr>
          <w:ilvl w:val="2"/>
          <w:numId w:val="285"/>
        </w:numPr>
        <w:autoSpaceDE w:val="0"/>
        <w:autoSpaceDN w:val="0"/>
        <w:adjustRightInd w:val="0"/>
        <w:rPr>
          <w:rFonts w:ascii="Arial" w:hAnsi="Arial" w:cs="Arial"/>
          <w:strike/>
          <w:color w:val="000000"/>
          <w:sz w:val="24"/>
          <w:szCs w:val="24"/>
        </w:rPr>
      </w:pPr>
      <w:r w:rsidRPr="008A4D08">
        <w:rPr>
          <w:rFonts w:ascii="Arial" w:hAnsi="Arial" w:cs="Arial"/>
          <w:color w:val="000000"/>
          <w:sz w:val="24"/>
          <w:szCs w:val="24"/>
        </w:rPr>
        <w:t xml:space="preserve">To further nurture the Welsh economy, in support of social, environmental and economic </w:t>
      </w:r>
      <w:r w:rsidRPr="008F675B">
        <w:rPr>
          <w:rFonts w:ascii="Arial" w:hAnsi="Arial" w:cs="Arial"/>
          <w:strike/>
          <w:color w:val="000000"/>
          <w:sz w:val="24"/>
          <w:szCs w:val="24"/>
        </w:rPr>
        <w:t>regeneration</w:t>
      </w:r>
      <w:r w:rsidR="008F675B">
        <w:rPr>
          <w:rFonts w:ascii="Arial" w:hAnsi="Arial" w:cs="Arial"/>
          <w:color w:val="FF0000"/>
          <w:sz w:val="24"/>
          <w:szCs w:val="24"/>
        </w:rPr>
        <w:t xml:space="preserve"> and cultural goals in Wales, the LHB</w:t>
      </w:r>
      <w:r w:rsidRPr="008A4D08">
        <w:rPr>
          <w:rFonts w:ascii="Arial" w:hAnsi="Arial" w:cs="Arial"/>
          <w:color w:val="000000"/>
          <w:sz w:val="24"/>
          <w:szCs w:val="24"/>
        </w:rPr>
        <w:t xml:space="preserve"> </w:t>
      </w:r>
      <w:r w:rsidRPr="008F675B">
        <w:rPr>
          <w:rFonts w:ascii="Arial" w:hAnsi="Arial" w:cs="Arial"/>
          <w:strike/>
          <w:color w:val="000000"/>
          <w:sz w:val="24"/>
          <w:szCs w:val="24"/>
        </w:rPr>
        <w:t>Health Boards</w:t>
      </w:r>
      <w:r w:rsidRPr="008A4D08">
        <w:rPr>
          <w:rFonts w:ascii="Arial" w:hAnsi="Arial" w:cs="Arial"/>
          <w:color w:val="000000"/>
          <w:sz w:val="24"/>
          <w:szCs w:val="24"/>
        </w:rPr>
        <w:t xml:space="preserve"> must also be mindful to structure requirements ensuring Welsh companies have the opportunity to transparently and fairly compete to deliver services regionally or across Wales where possible</w:t>
      </w:r>
      <w:r w:rsidR="008F675B">
        <w:rPr>
          <w:rFonts w:ascii="Arial" w:hAnsi="Arial" w:cs="Arial"/>
          <w:color w:val="FF0000"/>
          <w:sz w:val="24"/>
          <w:szCs w:val="24"/>
        </w:rPr>
        <w:t xml:space="preserve"> and within the legislative framework</w:t>
      </w:r>
      <w:r w:rsidRPr="008A4D08">
        <w:rPr>
          <w:rFonts w:ascii="Arial" w:hAnsi="Arial" w:cs="Arial"/>
          <w:color w:val="000000"/>
          <w:sz w:val="24"/>
          <w:szCs w:val="24"/>
        </w:rPr>
        <w:t xml:space="preserve">. The principles of the Well-being </w:t>
      </w:r>
      <w:r w:rsidR="008F675B">
        <w:rPr>
          <w:rFonts w:ascii="Arial" w:hAnsi="Arial" w:cs="Arial"/>
          <w:color w:val="FF0000"/>
          <w:sz w:val="24"/>
          <w:szCs w:val="24"/>
        </w:rPr>
        <w:t xml:space="preserve">of </w:t>
      </w:r>
      <w:r w:rsidRPr="008F675B">
        <w:rPr>
          <w:rFonts w:ascii="Arial" w:hAnsi="Arial" w:cs="Arial"/>
          <w:strike/>
          <w:color w:val="000000"/>
          <w:sz w:val="24"/>
          <w:szCs w:val="24"/>
        </w:rPr>
        <w:t xml:space="preserve">and </w:t>
      </w:r>
      <w:r w:rsidRPr="008A4D08">
        <w:rPr>
          <w:rFonts w:ascii="Arial" w:hAnsi="Arial" w:cs="Arial"/>
          <w:color w:val="000000"/>
          <w:sz w:val="24"/>
          <w:szCs w:val="24"/>
        </w:rPr>
        <w:t>Future Generations Act (Wales) 2015 (</w:t>
      </w:r>
      <w:r w:rsidR="008F675B">
        <w:rPr>
          <w:rFonts w:ascii="Arial" w:hAnsi="Arial" w:cs="Arial"/>
          <w:color w:val="FF0000"/>
          <w:sz w:val="24"/>
          <w:szCs w:val="24"/>
        </w:rPr>
        <w:t xml:space="preserve">‘the </w:t>
      </w:r>
      <w:r w:rsidRPr="008A4D08">
        <w:rPr>
          <w:rFonts w:ascii="Arial" w:hAnsi="Arial" w:cs="Arial"/>
          <w:color w:val="000000"/>
          <w:sz w:val="24"/>
          <w:szCs w:val="24"/>
        </w:rPr>
        <w:t>WBFGA 2015</w:t>
      </w:r>
      <w:r w:rsidR="008F675B">
        <w:rPr>
          <w:rFonts w:ascii="Arial" w:hAnsi="Arial" w:cs="Arial"/>
          <w:color w:val="FF0000"/>
          <w:sz w:val="24"/>
          <w:szCs w:val="24"/>
        </w:rPr>
        <w:t>’</w:t>
      </w:r>
      <w:r w:rsidRPr="008A4D08">
        <w:rPr>
          <w:rFonts w:ascii="Arial" w:hAnsi="Arial" w:cs="Arial"/>
          <w:color w:val="000000"/>
          <w:sz w:val="24"/>
          <w:szCs w:val="24"/>
        </w:rPr>
        <w:t>) should be adopted at the earliest stage of</w:t>
      </w:r>
      <w:r w:rsidR="008F675B">
        <w:rPr>
          <w:rFonts w:ascii="Arial" w:hAnsi="Arial" w:cs="Arial"/>
          <w:color w:val="FF0000"/>
          <w:sz w:val="24"/>
          <w:szCs w:val="24"/>
        </w:rPr>
        <w:t xml:space="preserve"> procurement</w:t>
      </w:r>
      <w:r w:rsidRPr="008A4D08">
        <w:rPr>
          <w:rFonts w:ascii="Arial" w:hAnsi="Arial" w:cs="Arial"/>
          <w:color w:val="000000"/>
          <w:sz w:val="24"/>
          <w:szCs w:val="24"/>
        </w:rPr>
        <w:t xml:space="preserve"> planning. </w:t>
      </w:r>
      <w:r w:rsidRPr="008F675B">
        <w:rPr>
          <w:rFonts w:ascii="Arial" w:hAnsi="Arial" w:cs="Arial"/>
          <w:strike/>
          <w:color w:val="000000"/>
          <w:sz w:val="24"/>
          <w:szCs w:val="24"/>
        </w:rPr>
        <w:t>Procurement solutions must be developed embracing the five ways of working described within the Act and capture how they will deliver against the seven goals set out in the Act.</w:t>
      </w:r>
    </w:p>
    <w:p w14:paraId="4147D6C9" w14:textId="77777777" w:rsidR="009314F9" w:rsidRPr="008A4D08" w:rsidRDefault="009314F9" w:rsidP="008A4D08">
      <w:pPr>
        <w:rPr>
          <w:rFonts w:ascii="Arial" w:hAnsi="Arial" w:cs="Arial"/>
        </w:rPr>
      </w:pPr>
    </w:p>
    <w:p w14:paraId="7C07AFF6" w14:textId="77777777" w:rsidR="009314F9" w:rsidRPr="008A4D08" w:rsidRDefault="008F675B" w:rsidP="00F80D70">
      <w:pPr>
        <w:numPr>
          <w:ilvl w:val="2"/>
          <w:numId w:val="285"/>
        </w:numPr>
        <w:rPr>
          <w:rFonts w:ascii="Arial" w:hAnsi="Arial" w:cs="Arial"/>
        </w:rPr>
      </w:pPr>
      <w:r>
        <w:rPr>
          <w:rFonts w:ascii="Arial" w:hAnsi="Arial" w:cs="Arial"/>
          <w:color w:val="FF0000"/>
        </w:rPr>
        <w:t>For example t</w:t>
      </w:r>
      <w:r w:rsidR="009314F9" w:rsidRPr="008A4D08">
        <w:rPr>
          <w:rFonts w:ascii="Arial" w:hAnsi="Arial" w:cs="Arial"/>
        </w:rPr>
        <w:t>he WBFGA 2015 requires</w:t>
      </w:r>
      <w:r>
        <w:rPr>
          <w:rFonts w:ascii="Arial" w:hAnsi="Arial" w:cs="Arial"/>
          <w:color w:val="FF0000"/>
        </w:rPr>
        <w:t xml:space="preserve"> affected public</w:t>
      </w:r>
      <w:r w:rsidR="009314F9" w:rsidRPr="008A4D08">
        <w:rPr>
          <w:rFonts w:ascii="Arial" w:hAnsi="Arial" w:cs="Arial"/>
        </w:rPr>
        <w:t xml:space="preserve"> </w:t>
      </w:r>
      <w:r w:rsidR="009314F9" w:rsidRPr="008F675B">
        <w:rPr>
          <w:rFonts w:ascii="Arial" w:hAnsi="Arial" w:cs="Arial"/>
          <w:strike/>
        </w:rPr>
        <w:t>that</w:t>
      </w:r>
      <w:r w:rsidR="009314F9" w:rsidRPr="008A4D08">
        <w:rPr>
          <w:rFonts w:ascii="Arial" w:hAnsi="Arial" w:cs="Arial"/>
        </w:rPr>
        <w:t xml:space="preserve"> bodies </w:t>
      </w:r>
      <w:r w:rsidR="009314F9" w:rsidRPr="008F675B">
        <w:rPr>
          <w:rFonts w:ascii="Arial" w:hAnsi="Arial" w:cs="Arial"/>
          <w:strike/>
        </w:rPr>
        <w:t>listed under the</w:t>
      </w:r>
      <w:r w:rsidR="009314F9" w:rsidRPr="008A4D08">
        <w:rPr>
          <w:rFonts w:ascii="Arial" w:hAnsi="Arial" w:cs="Arial"/>
        </w:rPr>
        <w:t xml:space="preserve"> </w:t>
      </w:r>
      <w:r>
        <w:rPr>
          <w:rFonts w:ascii="Arial" w:hAnsi="Arial" w:cs="Arial"/>
          <w:color w:val="FF0000"/>
        </w:rPr>
        <w:t xml:space="preserve">to </w:t>
      </w:r>
      <w:r w:rsidR="009314F9" w:rsidRPr="008A4D08">
        <w:rPr>
          <w:rFonts w:ascii="Arial" w:hAnsi="Arial" w:cs="Arial"/>
        </w:rPr>
        <w:t>act</w:t>
      </w:r>
      <w:r>
        <w:rPr>
          <w:rFonts w:ascii="Arial" w:hAnsi="Arial" w:cs="Arial"/>
          <w:color w:val="FF0000"/>
        </w:rPr>
        <w:t xml:space="preserve"> in a manner which seeks to ensure the needs of the present are met </w:t>
      </w:r>
      <w:r w:rsidRPr="008F675B">
        <w:rPr>
          <w:rFonts w:ascii="Arial" w:hAnsi="Arial" w:cs="Arial"/>
          <w:color w:val="FF0000"/>
        </w:rPr>
        <w:t>without compromising the ability of future generations to meet their own needs</w:t>
      </w:r>
      <w:r w:rsidR="009314F9" w:rsidRPr="008A4D08">
        <w:rPr>
          <w:rFonts w:ascii="Arial" w:hAnsi="Arial" w:cs="Arial"/>
        </w:rPr>
        <w:t xml:space="preserve"> </w:t>
      </w:r>
      <w:r w:rsidR="009314F9" w:rsidRPr="008F675B">
        <w:rPr>
          <w:rFonts w:ascii="Arial" w:hAnsi="Arial" w:cs="Arial"/>
          <w:strike/>
        </w:rPr>
        <w:t>must operate in a manner that embraces sustainability</w:t>
      </w:r>
      <w:r w:rsidR="009314F9" w:rsidRPr="008A4D08">
        <w:rPr>
          <w:rFonts w:ascii="Arial" w:hAnsi="Arial" w:cs="Arial"/>
        </w:rPr>
        <w:t>. The</w:t>
      </w:r>
      <w:r>
        <w:rPr>
          <w:rFonts w:ascii="Arial" w:hAnsi="Arial" w:cs="Arial"/>
          <w:color w:val="FF0000"/>
        </w:rPr>
        <w:t xml:space="preserve"> WBFG</w:t>
      </w:r>
      <w:r w:rsidR="009314F9" w:rsidRPr="008A4D08">
        <w:rPr>
          <w:rFonts w:ascii="Arial" w:hAnsi="Arial" w:cs="Arial"/>
        </w:rPr>
        <w:t xml:space="preserve"> Act</w:t>
      </w:r>
      <w:r>
        <w:rPr>
          <w:rFonts w:ascii="Arial" w:hAnsi="Arial" w:cs="Arial"/>
          <w:color w:val="FF0000"/>
        </w:rPr>
        <w:t xml:space="preserve"> 2015 also</w:t>
      </w:r>
      <w:r w:rsidR="009314F9" w:rsidRPr="008A4D08">
        <w:rPr>
          <w:rFonts w:ascii="Arial" w:hAnsi="Arial" w:cs="Arial"/>
        </w:rPr>
        <w:t xml:space="preserve"> </w:t>
      </w:r>
      <w:r w:rsidRPr="008F675B">
        <w:rPr>
          <w:rFonts w:ascii="Arial" w:hAnsi="Arial" w:cs="Arial"/>
          <w:color w:val="FF0000"/>
        </w:rPr>
        <w:t xml:space="preserve">provides for a shared purpose through seven well-being goals for Wales which are indivisible from each other and explain what is meant by the well-being of Wales. </w:t>
      </w:r>
      <w:r w:rsidR="009314F9" w:rsidRPr="008F675B">
        <w:rPr>
          <w:rFonts w:ascii="Arial" w:hAnsi="Arial" w:cs="Arial"/>
          <w:strike/>
        </w:rPr>
        <w:t>requires public bodies in Wales to think about the long-term impact of their decisions, to work better with people, communities and each other, and to prevent persistent problems such as poverty, health inequalities and climate change.</w:t>
      </w:r>
      <w:r w:rsidR="009314F9" w:rsidRPr="008A4D08">
        <w:rPr>
          <w:rFonts w:ascii="Arial" w:hAnsi="Arial" w:cs="Arial"/>
        </w:rPr>
        <w:t xml:space="preserve"> </w:t>
      </w:r>
    </w:p>
    <w:p w14:paraId="4DF6737E" w14:textId="77777777" w:rsidR="009314F9" w:rsidRPr="008A4D08" w:rsidRDefault="009314F9" w:rsidP="008A4D08">
      <w:pPr>
        <w:rPr>
          <w:rFonts w:ascii="Arial" w:hAnsi="Arial" w:cs="Arial"/>
        </w:rPr>
      </w:pPr>
    </w:p>
    <w:p w14:paraId="02B97DD2" w14:textId="77777777" w:rsidR="009314F9" w:rsidRPr="008A4D08" w:rsidRDefault="009314F9" w:rsidP="00F80D70">
      <w:pPr>
        <w:pStyle w:val="ListParagraph"/>
        <w:widowControl w:val="0"/>
        <w:numPr>
          <w:ilvl w:val="0"/>
          <w:numId w:val="196"/>
        </w:numPr>
        <w:autoSpaceDE w:val="0"/>
        <w:autoSpaceDN w:val="0"/>
        <w:adjustRightInd w:val="0"/>
        <w:rPr>
          <w:rFonts w:ascii="Arial" w:hAnsi="Arial" w:cs="Arial"/>
          <w:sz w:val="24"/>
          <w:szCs w:val="24"/>
        </w:rPr>
      </w:pPr>
      <w:r w:rsidRPr="008A4D08">
        <w:rPr>
          <w:rFonts w:ascii="Arial" w:hAnsi="Arial" w:cs="Arial"/>
          <w:sz w:val="24"/>
          <w:szCs w:val="24"/>
        </w:rPr>
        <w:t xml:space="preserve">The 7 Wellbeing goals are </w:t>
      </w:r>
    </w:p>
    <w:p w14:paraId="211C9AFC" w14:textId="77777777" w:rsidR="009314F9" w:rsidRPr="008A4D08" w:rsidRDefault="009314F9" w:rsidP="00F80D70">
      <w:pPr>
        <w:pStyle w:val="ListParagraph"/>
        <w:widowControl w:val="0"/>
        <w:numPr>
          <w:ilvl w:val="0"/>
          <w:numId w:val="197"/>
        </w:numPr>
        <w:autoSpaceDE w:val="0"/>
        <w:autoSpaceDN w:val="0"/>
        <w:adjustRightInd w:val="0"/>
        <w:rPr>
          <w:rFonts w:ascii="Arial" w:hAnsi="Arial" w:cs="Arial"/>
          <w:sz w:val="24"/>
          <w:szCs w:val="24"/>
        </w:rPr>
      </w:pPr>
      <w:r w:rsidRPr="008A4D08">
        <w:rPr>
          <w:rFonts w:ascii="Arial" w:hAnsi="Arial" w:cs="Arial"/>
          <w:sz w:val="24"/>
          <w:szCs w:val="24"/>
        </w:rPr>
        <w:t>a prosperous Wales</w:t>
      </w:r>
    </w:p>
    <w:p w14:paraId="61728A24" w14:textId="77777777" w:rsidR="009314F9" w:rsidRPr="008A4D08" w:rsidRDefault="009314F9" w:rsidP="00F80D70">
      <w:pPr>
        <w:pStyle w:val="ListParagraph"/>
        <w:widowControl w:val="0"/>
        <w:numPr>
          <w:ilvl w:val="0"/>
          <w:numId w:val="197"/>
        </w:numPr>
        <w:autoSpaceDE w:val="0"/>
        <w:autoSpaceDN w:val="0"/>
        <w:adjustRightInd w:val="0"/>
        <w:rPr>
          <w:rFonts w:ascii="Arial" w:hAnsi="Arial" w:cs="Arial"/>
          <w:sz w:val="24"/>
          <w:szCs w:val="24"/>
        </w:rPr>
      </w:pPr>
      <w:r w:rsidRPr="008A4D08">
        <w:rPr>
          <w:rFonts w:ascii="Arial" w:hAnsi="Arial" w:cs="Arial"/>
          <w:sz w:val="24"/>
          <w:szCs w:val="24"/>
        </w:rPr>
        <w:t>a resilient Wales</w:t>
      </w:r>
    </w:p>
    <w:p w14:paraId="022A7AB2" w14:textId="77777777" w:rsidR="009314F9" w:rsidRPr="008A4D08" w:rsidRDefault="009314F9" w:rsidP="00F80D70">
      <w:pPr>
        <w:pStyle w:val="ListParagraph"/>
        <w:widowControl w:val="0"/>
        <w:numPr>
          <w:ilvl w:val="0"/>
          <w:numId w:val="197"/>
        </w:numPr>
        <w:autoSpaceDE w:val="0"/>
        <w:autoSpaceDN w:val="0"/>
        <w:adjustRightInd w:val="0"/>
        <w:rPr>
          <w:rFonts w:ascii="Arial" w:hAnsi="Arial" w:cs="Arial"/>
          <w:sz w:val="24"/>
          <w:szCs w:val="24"/>
        </w:rPr>
      </w:pPr>
      <w:r w:rsidRPr="008A4D08">
        <w:rPr>
          <w:rFonts w:ascii="Arial" w:hAnsi="Arial" w:cs="Arial"/>
          <w:sz w:val="24"/>
          <w:szCs w:val="24"/>
        </w:rPr>
        <w:t>a healthier Wales</w:t>
      </w:r>
    </w:p>
    <w:p w14:paraId="32B1BC8E" w14:textId="77777777" w:rsidR="009314F9" w:rsidRPr="008A4D08" w:rsidRDefault="009314F9" w:rsidP="00F80D70">
      <w:pPr>
        <w:pStyle w:val="ListParagraph"/>
        <w:widowControl w:val="0"/>
        <w:numPr>
          <w:ilvl w:val="0"/>
          <w:numId w:val="197"/>
        </w:numPr>
        <w:autoSpaceDE w:val="0"/>
        <w:autoSpaceDN w:val="0"/>
        <w:adjustRightInd w:val="0"/>
        <w:rPr>
          <w:rFonts w:ascii="Arial" w:hAnsi="Arial" w:cs="Arial"/>
          <w:sz w:val="24"/>
          <w:szCs w:val="24"/>
        </w:rPr>
      </w:pPr>
      <w:r w:rsidRPr="008A4D08">
        <w:rPr>
          <w:rFonts w:ascii="Arial" w:hAnsi="Arial" w:cs="Arial"/>
          <w:sz w:val="24"/>
          <w:szCs w:val="24"/>
        </w:rPr>
        <w:t>a more equal Wales</w:t>
      </w:r>
    </w:p>
    <w:p w14:paraId="679B6EC6" w14:textId="77777777" w:rsidR="009314F9" w:rsidRPr="008A4D08" w:rsidRDefault="009314F9" w:rsidP="00F80D70">
      <w:pPr>
        <w:pStyle w:val="ListParagraph"/>
        <w:widowControl w:val="0"/>
        <w:numPr>
          <w:ilvl w:val="0"/>
          <w:numId w:val="197"/>
        </w:numPr>
        <w:autoSpaceDE w:val="0"/>
        <w:autoSpaceDN w:val="0"/>
        <w:adjustRightInd w:val="0"/>
        <w:rPr>
          <w:rFonts w:ascii="Arial" w:hAnsi="Arial" w:cs="Arial"/>
          <w:sz w:val="24"/>
          <w:szCs w:val="24"/>
        </w:rPr>
      </w:pPr>
      <w:r w:rsidRPr="008A4D08">
        <w:rPr>
          <w:rFonts w:ascii="Arial" w:hAnsi="Arial" w:cs="Arial"/>
          <w:sz w:val="24"/>
          <w:szCs w:val="24"/>
        </w:rPr>
        <w:t>a Wales of cohesive communities</w:t>
      </w:r>
    </w:p>
    <w:p w14:paraId="50F594F2" w14:textId="77777777" w:rsidR="009314F9" w:rsidRPr="008A4D08" w:rsidRDefault="009314F9" w:rsidP="00F80D70">
      <w:pPr>
        <w:pStyle w:val="ListParagraph"/>
        <w:widowControl w:val="0"/>
        <w:numPr>
          <w:ilvl w:val="0"/>
          <w:numId w:val="197"/>
        </w:numPr>
        <w:autoSpaceDE w:val="0"/>
        <w:autoSpaceDN w:val="0"/>
        <w:adjustRightInd w:val="0"/>
        <w:rPr>
          <w:rFonts w:ascii="Arial" w:hAnsi="Arial" w:cs="Arial"/>
          <w:sz w:val="24"/>
          <w:szCs w:val="24"/>
        </w:rPr>
      </w:pPr>
      <w:r w:rsidRPr="008A4D08">
        <w:rPr>
          <w:rFonts w:ascii="Arial" w:hAnsi="Arial" w:cs="Arial"/>
          <w:sz w:val="24"/>
          <w:szCs w:val="24"/>
        </w:rPr>
        <w:t>a Wales of vibrant culture and thriving Welsh language</w:t>
      </w:r>
    </w:p>
    <w:p w14:paraId="785FDAC8" w14:textId="77777777" w:rsidR="009314F9" w:rsidRPr="008A4D08" w:rsidRDefault="009314F9" w:rsidP="00F80D70">
      <w:pPr>
        <w:pStyle w:val="ListParagraph"/>
        <w:widowControl w:val="0"/>
        <w:numPr>
          <w:ilvl w:val="0"/>
          <w:numId w:val="197"/>
        </w:numPr>
        <w:autoSpaceDE w:val="0"/>
        <w:autoSpaceDN w:val="0"/>
        <w:adjustRightInd w:val="0"/>
        <w:rPr>
          <w:rFonts w:ascii="Arial" w:hAnsi="Arial" w:cs="Arial"/>
          <w:sz w:val="24"/>
          <w:szCs w:val="24"/>
        </w:rPr>
      </w:pPr>
      <w:r w:rsidRPr="008A4D08">
        <w:rPr>
          <w:rFonts w:ascii="Arial" w:hAnsi="Arial" w:cs="Arial"/>
          <w:sz w:val="24"/>
          <w:szCs w:val="24"/>
        </w:rPr>
        <w:t>a globally responsible Wales.</w:t>
      </w:r>
    </w:p>
    <w:p w14:paraId="105926D1" w14:textId="77777777" w:rsidR="009314F9" w:rsidRPr="008F675B" w:rsidRDefault="009314F9" w:rsidP="008A4D08">
      <w:pPr>
        <w:ind w:left="720"/>
        <w:rPr>
          <w:rFonts w:ascii="Arial" w:hAnsi="Arial" w:cs="Arial"/>
          <w:strike/>
        </w:rPr>
      </w:pPr>
      <w:r w:rsidRPr="008F675B">
        <w:rPr>
          <w:rFonts w:ascii="Arial" w:hAnsi="Arial" w:cs="Arial"/>
          <w:strike/>
        </w:rPr>
        <w:t>These goals have been put in place to improve the social, economic, environmental, and cultural well-being of Wales</w:t>
      </w:r>
    </w:p>
    <w:p w14:paraId="4732D2A7" w14:textId="77777777" w:rsidR="009314F9" w:rsidRPr="008A4D08" w:rsidRDefault="009314F9" w:rsidP="008A4D08">
      <w:pPr>
        <w:rPr>
          <w:rFonts w:ascii="Arial" w:hAnsi="Arial" w:cs="Arial"/>
        </w:rPr>
      </w:pPr>
    </w:p>
    <w:p w14:paraId="03C82963" w14:textId="77777777" w:rsidR="009314F9" w:rsidRPr="000B512E" w:rsidRDefault="009314F9" w:rsidP="00F80D70">
      <w:pPr>
        <w:pStyle w:val="ListParagraph"/>
        <w:widowControl w:val="0"/>
        <w:numPr>
          <w:ilvl w:val="2"/>
          <w:numId w:val="198"/>
        </w:numPr>
        <w:autoSpaceDE w:val="0"/>
        <w:autoSpaceDN w:val="0"/>
        <w:adjustRightInd w:val="0"/>
        <w:rPr>
          <w:rFonts w:ascii="Arial" w:hAnsi="Arial" w:cs="Arial"/>
          <w:strike/>
          <w:sz w:val="24"/>
          <w:szCs w:val="24"/>
        </w:rPr>
      </w:pPr>
      <w:r w:rsidRPr="000B512E">
        <w:rPr>
          <w:rFonts w:ascii="Arial" w:hAnsi="Arial" w:cs="Arial"/>
          <w:strike/>
          <w:sz w:val="24"/>
          <w:szCs w:val="24"/>
        </w:rPr>
        <w:t>Public bodies need to make sure that when making their decisions they take into account the impact they could have on people living their lives in Wales in the future. The Act expects them to:</w:t>
      </w:r>
    </w:p>
    <w:p w14:paraId="30E870D7" w14:textId="77777777" w:rsidR="009314F9" w:rsidRPr="000B512E" w:rsidRDefault="009314F9" w:rsidP="00F80D70">
      <w:pPr>
        <w:pStyle w:val="ListParagraph"/>
        <w:widowControl w:val="0"/>
        <w:numPr>
          <w:ilvl w:val="2"/>
          <w:numId w:val="183"/>
        </w:numPr>
        <w:tabs>
          <w:tab w:val="clear" w:pos="720"/>
          <w:tab w:val="num" w:pos="993"/>
        </w:tabs>
        <w:autoSpaceDE w:val="0"/>
        <w:autoSpaceDN w:val="0"/>
        <w:adjustRightInd w:val="0"/>
        <w:ind w:left="993" w:hanging="284"/>
        <w:rPr>
          <w:rFonts w:ascii="Arial" w:hAnsi="Arial" w:cs="Arial"/>
          <w:strike/>
          <w:sz w:val="24"/>
          <w:szCs w:val="24"/>
        </w:rPr>
      </w:pPr>
      <w:r w:rsidRPr="000B512E">
        <w:rPr>
          <w:rFonts w:ascii="Arial" w:hAnsi="Arial" w:cs="Arial"/>
          <w:strike/>
          <w:sz w:val="24"/>
          <w:szCs w:val="24"/>
        </w:rPr>
        <w:t>work together better</w:t>
      </w:r>
    </w:p>
    <w:p w14:paraId="603DB295" w14:textId="77777777" w:rsidR="009314F9" w:rsidRPr="000B512E" w:rsidRDefault="009314F9" w:rsidP="00F80D70">
      <w:pPr>
        <w:pStyle w:val="ListParagraph"/>
        <w:widowControl w:val="0"/>
        <w:numPr>
          <w:ilvl w:val="2"/>
          <w:numId w:val="183"/>
        </w:numPr>
        <w:tabs>
          <w:tab w:val="clear" w:pos="720"/>
          <w:tab w:val="num" w:pos="993"/>
        </w:tabs>
        <w:autoSpaceDE w:val="0"/>
        <w:autoSpaceDN w:val="0"/>
        <w:adjustRightInd w:val="0"/>
        <w:ind w:left="993" w:hanging="284"/>
        <w:rPr>
          <w:rFonts w:ascii="Arial" w:hAnsi="Arial" w:cs="Arial"/>
          <w:strike/>
          <w:sz w:val="24"/>
          <w:szCs w:val="24"/>
        </w:rPr>
      </w:pPr>
      <w:r w:rsidRPr="000B512E">
        <w:rPr>
          <w:rFonts w:ascii="Arial" w:hAnsi="Arial" w:cs="Arial"/>
          <w:strike/>
          <w:sz w:val="24"/>
          <w:szCs w:val="24"/>
        </w:rPr>
        <w:t>involve people reflecting the diversity of our communities</w:t>
      </w:r>
    </w:p>
    <w:p w14:paraId="39F8ED19" w14:textId="77777777" w:rsidR="009314F9" w:rsidRPr="000B512E" w:rsidRDefault="009314F9" w:rsidP="00F80D70">
      <w:pPr>
        <w:pStyle w:val="ListParagraph"/>
        <w:widowControl w:val="0"/>
        <w:numPr>
          <w:ilvl w:val="2"/>
          <w:numId w:val="183"/>
        </w:numPr>
        <w:tabs>
          <w:tab w:val="clear" w:pos="720"/>
          <w:tab w:val="num" w:pos="993"/>
        </w:tabs>
        <w:autoSpaceDE w:val="0"/>
        <w:autoSpaceDN w:val="0"/>
        <w:adjustRightInd w:val="0"/>
        <w:ind w:left="993" w:hanging="284"/>
        <w:rPr>
          <w:rFonts w:ascii="Arial" w:hAnsi="Arial" w:cs="Arial"/>
          <w:strike/>
          <w:sz w:val="24"/>
          <w:szCs w:val="24"/>
        </w:rPr>
      </w:pPr>
      <w:r w:rsidRPr="000B512E">
        <w:rPr>
          <w:rFonts w:ascii="Arial" w:hAnsi="Arial" w:cs="Arial"/>
          <w:strike/>
          <w:sz w:val="24"/>
          <w:szCs w:val="24"/>
        </w:rPr>
        <w:lastRenderedPageBreak/>
        <w:t>look to the long term as well as focusing on now</w:t>
      </w:r>
    </w:p>
    <w:p w14:paraId="1DACB24C" w14:textId="77777777" w:rsidR="000B512E" w:rsidRPr="000B512E" w:rsidRDefault="009314F9" w:rsidP="000B512E">
      <w:pPr>
        <w:pStyle w:val="Default0"/>
        <w:ind w:left="360"/>
        <w:rPr>
          <w:color w:val="FF0000"/>
        </w:rPr>
      </w:pPr>
      <w:r w:rsidRPr="000B512E">
        <w:rPr>
          <w:strike/>
        </w:rPr>
        <w:t>take action to try and stop problems getting worse - or even stop them happening in the first place.</w:t>
      </w:r>
      <w:r w:rsidR="000B512E">
        <w:t xml:space="preserve"> </w:t>
      </w:r>
      <w:r w:rsidR="000B512E" w:rsidRPr="000B512E">
        <w:rPr>
          <w:color w:val="FF0000"/>
        </w:rPr>
        <w:t xml:space="preserve">The WBFG Act 2015 puts in place a “sustainable development principle” which tells relevant public bodies how to go about meeting their well-being duty. Such bodies need to make sure that when making their decisions they take into account the impact they could have on people living in Wales now and in the future. The WBFG Act 2015 includes five principles that those public bodies need to think about to show they have applied the sustainable development principle, which by way of brief summary are as follows: </w:t>
      </w:r>
    </w:p>
    <w:p w14:paraId="0540DBC3" w14:textId="77777777" w:rsidR="000B512E" w:rsidRPr="000B512E" w:rsidRDefault="000B512E" w:rsidP="00F80D70">
      <w:pPr>
        <w:pStyle w:val="Default0"/>
        <w:numPr>
          <w:ilvl w:val="0"/>
          <w:numId w:val="303"/>
        </w:numPr>
        <w:spacing w:after="42"/>
        <w:rPr>
          <w:color w:val="FF0000"/>
        </w:rPr>
      </w:pPr>
      <w:r w:rsidRPr="000B512E">
        <w:rPr>
          <w:b/>
          <w:bCs/>
          <w:color w:val="FF0000"/>
        </w:rPr>
        <w:t>Collaboration</w:t>
      </w:r>
      <w:r w:rsidRPr="000B512E">
        <w:rPr>
          <w:color w:val="FF0000"/>
        </w:rPr>
        <w:t xml:space="preserve">: acting in collaboration with any other person (or different parts of the body itself) that could help the body to meet its well-being objectives; </w:t>
      </w:r>
    </w:p>
    <w:p w14:paraId="243B8CA0" w14:textId="77777777" w:rsidR="000B512E" w:rsidRPr="000B512E" w:rsidRDefault="000B512E" w:rsidP="00F80D70">
      <w:pPr>
        <w:pStyle w:val="Default0"/>
        <w:numPr>
          <w:ilvl w:val="0"/>
          <w:numId w:val="303"/>
        </w:numPr>
        <w:spacing w:after="42"/>
        <w:rPr>
          <w:color w:val="FF0000"/>
        </w:rPr>
      </w:pPr>
      <w:r w:rsidRPr="000B512E">
        <w:rPr>
          <w:b/>
          <w:bCs/>
          <w:color w:val="FF0000"/>
        </w:rPr>
        <w:t>Integration</w:t>
      </w:r>
      <w:r w:rsidRPr="000B512E">
        <w:rPr>
          <w:color w:val="FF0000"/>
        </w:rPr>
        <w:t xml:space="preserve">: considering how the public body’s well-being objectives may impact upon each of the well-being goals, on their other objectives, or on the objectives of other public bodies; </w:t>
      </w:r>
    </w:p>
    <w:p w14:paraId="1B8EA63A" w14:textId="77777777" w:rsidR="000B512E" w:rsidRPr="000B512E" w:rsidRDefault="000B512E" w:rsidP="00F80D70">
      <w:pPr>
        <w:pStyle w:val="Default0"/>
        <w:numPr>
          <w:ilvl w:val="0"/>
          <w:numId w:val="303"/>
        </w:numPr>
        <w:spacing w:after="42"/>
        <w:rPr>
          <w:color w:val="FF0000"/>
        </w:rPr>
      </w:pPr>
      <w:r w:rsidRPr="000B512E">
        <w:rPr>
          <w:b/>
          <w:bCs/>
          <w:color w:val="FF0000"/>
        </w:rPr>
        <w:t>Involvement</w:t>
      </w:r>
      <w:r w:rsidRPr="000B512E">
        <w:rPr>
          <w:color w:val="FF0000"/>
        </w:rPr>
        <w:t xml:space="preserve">: the importance of involving people with an interest in achieving the well-being goals, and ensuring that those people reflect the diversity of the area which the body serves; </w:t>
      </w:r>
    </w:p>
    <w:p w14:paraId="4A8BB937" w14:textId="77777777" w:rsidR="000B512E" w:rsidRPr="000B512E" w:rsidRDefault="000B512E" w:rsidP="00F80D70">
      <w:pPr>
        <w:pStyle w:val="Default0"/>
        <w:numPr>
          <w:ilvl w:val="0"/>
          <w:numId w:val="303"/>
        </w:numPr>
        <w:spacing w:after="42"/>
        <w:rPr>
          <w:color w:val="FF0000"/>
        </w:rPr>
      </w:pPr>
      <w:r w:rsidRPr="000B512E">
        <w:rPr>
          <w:b/>
          <w:bCs/>
          <w:color w:val="FF0000"/>
        </w:rPr>
        <w:t>Long term</w:t>
      </w:r>
      <w:r w:rsidRPr="000B512E">
        <w:rPr>
          <w:color w:val="FF0000"/>
        </w:rPr>
        <w:t xml:space="preserve">: the importance of balancing short-term needs with the need to safeguard the long-term needs; and </w:t>
      </w:r>
    </w:p>
    <w:p w14:paraId="6D4D4B05" w14:textId="77777777" w:rsidR="009314F9" w:rsidRPr="000B512E" w:rsidRDefault="000B512E" w:rsidP="00F80D70">
      <w:pPr>
        <w:pStyle w:val="Default0"/>
        <w:numPr>
          <w:ilvl w:val="0"/>
          <w:numId w:val="303"/>
        </w:numPr>
        <w:rPr>
          <w:color w:val="FF0000"/>
        </w:rPr>
      </w:pPr>
      <w:r w:rsidRPr="000B512E">
        <w:rPr>
          <w:b/>
          <w:bCs/>
          <w:color w:val="FF0000"/>
        </w:rPr>
        <w:t>Prevention</w:t>
      </w:r>
      <w:r w:rsidRPr="000B512E">
        <w:rPr>
          <w:color w:val="FF0000"/>
        </w:rPr>
        <w:t xml:space="preserve">: how acting to prevent problems occurring or getting worse may help public bodies meet their objectives. </w:t>
      </w:r>
    </w:p>
    <w:p w14:paraId="4943E911" w14:textId="77777777" w:rsidR="009314F9" w:rsidRPr="008A4D08" w:rsidRDefault="009314F9" w:rsidP="008A4D08">
      <w:pPr>
        <w:ind w:left="720"/>
        <w:rPr>
          <w:rFonts w:ascii="Arial" w:hAnsi="Arial" w:cs="Arial"/>
        </w:rPr>
      </w:pPr>
    </w:p>
    <w:p w14:paraId="4D50FA88" w14:textId="77777777" w:rsidR="009314F9" w:rsidRPr="008A4D08" w:rsidRDefault="009314F9" w:rsidP="00F80D70">
      <w:pPr>
        <w:pStyle w:val="ListParagraph"/>
        <w:widowControl w:val="0"/>
        <w:numPr>
          <w:ilvl w:val="0"/>
          <w:numId w:val="199"/>
        </w:numPr>
        <w:tabs>
          <w:tab w:val="clear" w:pos="360"/>
          <w:tab w:val="num" w:pos="851"/>
        </w:tabs>
        <w:autoSpaceDE w:val="0"/>
        <w:autoSpaceDN w:val="0"/>
        <w:adjustRightInd w:val="0"/>
        <w:ind w:left="709" w:hanging="709"/>
        <w:rPr>
          <w:rFonts w:ascii="Arial" w:hAnsi="Arial" w:cs="Arial"/>
          <w:color w:val="000000"/>
          <w:sz w:val="24"/>
          <w:szCs w:val="24"/>
        </w:rPr>
      </w:pPr>
      <w:r w:rsidRPr="008A4D08">
        <w:rPr>
          <w:rFonts w:ascii="Arial" w:hAnsi="Arial" w:cs="Arial"/>
          <w:color w:val="000000"/>
          <w:sz w:val="24"/>
          <w:szCs w:val="24"/>
        </w:rPr>
        <w:t xml:space="preserve">The LHB is required to consider the Welsh Government Guidance on Ethical </w:t>
      </w:r>
      <w:r w:rsidRPr="000B512E">
        <w:rPr>
          <w:rFonts w:ascii="Arial" w:hAnsi="Arial" w:cs="Arial"/>
          <w:strike/>
          <w:color w:val="000000"/>
          <w:sz w:val="24"/>
          <w:szCs w:val="24"/>
        </w:rPr>
        <w:t xml:space="preserve">Procurement </w:t>
      </w:r>
      <w:r w:rsidR="000B512E">
        <w:rPr>
          <w:rFonts w:ascii="Arial" w:hAnsi="Arial" w:cs="Arial"/>
          <w:color w:val="FF0000"/>
          <w:sz w:val="24"/>
          <w:szCs w:val="24"/>
        </w:rPr>
        <w:t xml:space="preserve">Employment Practices in Public Sector Supply Chains </w:t>
      </w:r>
      <w:r w:rsidRPr="008A4D08">
        <w:rPr>
          <w:rFonts w:ascii="Arial" w:hAnsi="Arial" w:cs="Arial"/>
          <w:color w:val="000000"/>
          <w:sz w:val="24"/>
          <w:szCs w:val="24"/>
        </w:rPr>
        <w:t xml:space="preserve">and the </w:t>
      </w:r>
      <w:r w:rsidRPr="000B512E">
        <w:rPr>
          <w:rFonts w:ascii="Arial" w:hAnsi="Arial" w:cs="Arial"/>
          <w:strike/>
          <w:color w:val="000000"/>
          <w:sz w:val="24"/>
          <w:szCs w:val="24"/>
        </w:rPr>
        <w:t>new</w:t>
      </w:r>
      <w:r w:rsidRPr="008A4D08">
        <w:rPr>
          <w:rFonts w:ascii="Arial" w:hAnsi="Arial" w:cs="Arial"/>
          <w:color w:val="000000"/>
          <w:sz w:val="24"/>
          <w:szCs w:val="24"/>
        </w:rPr>
        <w:t xml:space="preserve"> Code of Practice on ethical employment in supply chains which</w:t>
      </w:r>
      <w:r w:rsidR="000B512E">
        <w:rPr>
          <w:rFonts w:ascii="Arial" w:hAnsi="Arial" w:cs="Arial"/>
          <w:color w:val="000000"/>
          <w:sz w:val="24"/>
          <w:szCs w:val="24"/>
        </w:rPr>
        <w:t xml:space="preserve"> </w:t>
      </w:r>
      <w:r w:rsidR="000B512E">
        <w:rPr>
          <w:rFonts w:ascii="Arial" w:hAnsi="Arial" w:cs="Arial"/>
          <w:color w:val="FF0000"/>
          <w:sz w:val="24"/>
          <w:szCs w:val="24"/>
        </w:rPr>
        <w:t>includes aims to</w:t>
      </w:r>
      <w:r w:rsidRPr="008A4D08">
        <w:rPr>
          <w:rFonts w:ascii="Arial" w:hAnsi="Arial" w:cs="Arial"/>
          <w:color w:val="000000"/>
          <w:sz w:val="24"/>
          <w:szCs w:val="24"/>
        </w:rPr>
        <w:t xml:space="preserve"> commit</w:t>
      </w:r>
      <w:r w:rsidRPr="000B512E">
        <w:rPr>
          <w:rFonts w:ascii="Arial" w:hAnsi="Arial" w:cs="Arial"/>
          <w:strike/>
          <w:color w:val="000000"/>
          <w:sz w:val="24"/>
          <w:szCs w:val="24"/>
        </w:rPr>
        <w:t>s</w:t>
      </w:r>
      <w:r w:rsidRPr="008A4D08">
        <w:rPr>
          <w:rFonts w:ascii="Arial" w:hAnsi="Arial" w:cs="Arial"/>
          <w:color w:val="000000"/>
          <w:sz w:val="24"/>
          <w:szCs w:val="24"/>
        </w:rPr>
        <w:t xml:space="preserve"> public, private and third sector organisations to a set of actions</w:t>
      </w:r>
      <w:r w:rsidR="000B512E">
        <w:rPr>
          <w:rFonts w:ascii="Arial" w:hAnsi="Arial" w:cs="Arial"/>
          <w:color w:val="FF0000"/>
          <w:sz w:val="24"/>
          <w:szCs w:val="24"/>
        </w:rPr>
        <w:t xml:space="preserve"> designed to eliminate </w:t>
      </w:r>
      <w:r w:rsidRPr="000B512E">
        <w:rPr>
          <w:rFonts w:ascii="Arial" w:hAnsi="Arial" w:cs="Arial"/>
          <w:strike/>
          <w:color w:val="000000"/>
          <w:sz w:val="24"/>
          <w:szCs w:val="24"/>
        </w:rPr>
        <w:t xml:space="preserve"> that tackle illegal and unfair employment practices including blacklisting,</w:t>
      </w:r>
      <w:r w:rsidRPr="008A4D08">
        <w:rPr>
          <w:rFonts w:ascii="Arial" w:hAnsi="Arial" w:cs="Arial"/>
          <w:color w:val="000000"/>
          <w:sz w:val="24"/>
          <w:szCs w:val="24"/>
        </w:rPr>
        <w:t xml:space="preserve"> modern slavery and living wage.</w:t>
      </w:r>
    </w:p>
    <w:p w14:paraId="36A80694" w14:textId="77777777" w:rsidR="009314F9" w:rsidRPr="008A4D08" w:rsidRDefault="009314F9" w:rsidP="008A4D08">
      <w:pPr>
        <w:pStyle w:val="ListParagraph"/>
        <w:rPr>
          <w:rFonts w:ascii="Arial" w:hAnsi="Arial" w:cs="Arial"/>
          <w:color w:val="000000"/>
          <w:sz w:val="24"/>
          <w:szCs w:val="24"/>
        </w:rPr>
      </w:pPr>
    </w:p>
    <w:p w14:paraId="67112711" w14:textId="77777777" w:rsidR="009314F9" w:rsidRPr="008A4D08" w:rsidRDefault="009314F9" w:rsidP="00F80D70">
      <w:pPr>
        <w:pStyle w:val="ListParagraph"/>
        <w:widowControl w:val="0"/>
        <w:numPr>
          <w:ilvl w:val="2"/>
          <w:numId w:val="200"/>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The LHB shall make use of the tools developed by</w:t>
      </w:r>
      <w:r w:rsidR="000B512E">
        <w:rPr>
          <w:rFonts w:ascii="Arial" w:hAnsi="Arial" w:cs="Arial"/>
          <w:color w:val="FF0000"/>
          <w:sz w:val="24"/>
          <w:szCs w:val="24"/>
        </w:rPr>
        <w:t xml:space="preserve"> Welsh Government Commercial Delivery team</w:t>
      </w:r>
      <w:r w:rsidRPr="008A4D08">
        <w:rPr>
          <w:rFonts w:ascii="Arial" w:hAnsi="Arial" w:cs="Arial"/>
          <w:color w:val="000000"/>
          <w:sz w:val="24"/>
          <w:szCs w:val="24"/>
        </w:rPr>
        <w:t xml:space="preserve"> </w:t>
      </w:r>
      <w:r w:rsidRPr="000B512E">
        <w:rPr>
          <w:rFonts w:ascii="Arial" w:hAnsi="Arial" w:cs="Arial"/>
          <w:strike/>
          <w:color w:val="000000"/>
          <w:sz w:val="24"/>
          <w:szCs w:val="24"/>
        </w:rPr>
        <w:t>Value Wales</w:t>
      </w:r>
      <w:r w:rsidRPr="008A4D08">
        <w:rPr>
          <w:rFonts w:ascii="Arial" w:hAnsi="Arial" w:cs="Arial"/>
          <w:color w:val="000000"/>
          <w:sz w:val="24"/>
          <w:szCs w:val="24"/>
        </w:rPr>
        <w:t xml:space="preserve"> in implementing the principles of the WBFGA</w:t>
      </w:r>
      <w:r w:rsidR="000B512E">
        <w:rPr>
          <w:rFonts w:ascii="Arial" w:hAnsi="Arial" w:cs="Arial"/>
          <w:color w:val="FF0000"/>
          <w:sz w:val="24"/>
          <w:szCs w:val="24"/>
        </w:rPr>
        <w:t xml:space="preserve"> Act</w:t>
      </w:r>
      <w:r w:rsidRPr="008A4D08">
        <w:rPr>
          <w:rFonts w:ascii="Arial" w:hAnsi="Arial" w:cs="Arial"/>
          <w:color w:val="000000"/>
          <w:sz w:val="24"/>
          <w:szCs w:val="24"/>
        </w:rPr>
        <w:t xml:space="preserve"> 2015.  The LHB shall benchmark its performance against the WBFGA 2015.  </w:t>
      </w:r>
      <w:r w:rsidR="000B512E">
        <w:rPr>
          <w:rFonts w:ascii="Arial" w:hAnsi="Arial" w:cs="Arial"/>
          <w:color w:val="FF0000"/>
          <w:sz w:val="24"/>
          <w:szCs w:val="24"/>
        </w:rPr>
        <w:t>As detailed in WPPN 005, for the procurement of</w:t>
      </w:r>
      <w:r w:rsidR="000B512E" w:rsidRPr="000B512E">
        <w:rPr>
          <w:rFonts w:ascii="Arial" w:hAnsi="Arial" w:cs="Arial"/>
          <w:strike/>
          <w:color w:val="FF0000"/>
          <w:sz w:val="24"/>
          <w:szCs w:val="24"/>
        </w:rPr>
        <w:t xml:space="preserve"> </w:t>
      </w:r>
      <w:r w:rsidRPr="000B512E">
        <w:rPr>
          <w:rFonts w:ascii="Arial" w:hAnsi="Arial" w:cs="Arial"/>
          <w:strike/>
          <w:color w:val="000000"/>
          <w:sz w:val="24"/>
          <w:szCs w:val="24"/>
        </w:rPr>
        <w:t>For</w:t>
      </w:r>
      <w:r w:rsidRPr="008A4D08">
        <w:rPr>
          <w:rFonts w:ascii="Arial" w:hAnsi="Arial" w:cs="Arial"/>
          <w:color w:val="000000"/>
          <w:sz w:val="24"/>
          <w:szCs w:val="24"/>
        </w:rPr>
        <w:t xml:space="preserve"> all contracts over £25,000, </w:t>
      </w:r>
      <w:r w:rsidRPr="000B512E">
        <w:rPr>
          <w:rFonts w:ascii="Arial" w:hAnsi="Arial" w:cs="Arial"/>
          <w:strike/>
          <w:color w:val="000000"/>
          <w:sz w:val="24"/>
          <w:szCs w:val="24"/>
        </w:rPr>
        <w:t>the</w:t>
      </w:r>
      <w:r w:rsidRPr="008A4D08">
        <w:rPr>
          <w:rFonts w:ascii="Arial" w:hAnsi="Arial" w:cs="Arial"/>
          <w:color w:val="000000"/>
          <w:sz w:val="24"/>
          <w:szCs w:val="24"/>
        </w:rPr>
        <w:t xml:space="preserve"> LHB</w:t>
      </w:r>
      <w:r w:rsidR="000B512E">
        <w:rPr>
          <w:rFonts w:ascii="Arial" w:hAnsi="Arial" w:cs="Arial"/>
          <w:color w:val="FF0000"/>
          <w:sz w:val="24"/>
          <w:szCs w:val="24"/>
        </w:rPr>
        <w:t>’s are required to</w:t>
      </w:r>
      <w:r w:rsidRPr="008A4D08">
        <w:rPr>
          <w:rFonts w:ascii="Arial" w:hAnsi="Arial" w:cs="Arial"/>
          <w:color w:val="000000"/>
          <w:sz w:val="24"/>
          <w:szCs w:val="24"/>
        </w:rPr>
        <w:t xml:space="preserve"> </w:t>
      </w:r>
      <w:r w:rsidRPr="000B512E">
        <w:rPr>
          <w:rFonts w:ascii="Arial" w:hAnsi="Arial" w:cs="Arial"/>
          <w:strike/>
          <w:color w:val="000000"/>
          <w:sz w:val="24"/>
          <w:szCs w:val="24"/>
        </w:rPr>
        <w:t>shall</w:t>
      </w:r>
      <w:r w:rsidRPr="008A4D08">
        <w:rPr>
          <w:rFonts w:ascii="Arial" w:hAnsi="Arial" w:cs="Arial"/>
          <w:color w:val="000000"/>
          <w:sz w:val="24"/>
          <w:szCs w:val="24"/>
        </w:rPr>
        <w:t xml:space="preserve"> take</w:t>
      </w:r>
      <w:r w:rsidR="000B512E">
        <w:rPr>
          <w:rFonts w:ascii="Arial" w:hAnsi="Arial" w:cs="Arial"/>
          <w:color w:val="FF0000"/>
          <w:sz w:val="24"/>
          <w:szCs w:val="24"/>
        </w:rPr>
        <w:t xml:space="preserve"> into</w:t>
      </w:r>
      <w:r w:rsidRPr="008A4D08">
        <w:rPr>
          <w:rFonts w:ascii="Arial" w:hAnsi="Arial" w:cs="Arial"/>
          <w:color w:val="000000"/>
          <w:sz w:val="24"/>
          <w:szCs w:val="24"/>
        </w:rPr>
        <w:t xml:space="preserve"> account</w:t>
      </w:r>
      <w:r w:rsidR="000B512E">
        <w:rPr>
          <w:rFonts w:ascii="Arial" w:hAnsi="Arial" w:cs="Arial"/>
          <w:color w:val="FF0000"/>
          <w:sz w:val="24"/>
          <w:szCs w:val="24"/>
        </w:rPr>
        <w:t xml:space="preserve"> the</w:t>
      </w:r>
      <w:r w:rsidRPr="008A4D08">
        <w:rPr>
          <w:rFonts w:ascii="Arial" w:hAnsi="Arial" w:cs="Arial"/>
          <w:color w:val="000000"/>
          <w:sz w:val="24"/>
          <w:szCs w:val="24"/>
        </w:rPr>
        <w:t xml:space="preserve"> </w:t>
      </w:r>
      <w:r w:rsidRPr="000B512E">
        <w:rPr>
          <w:rFonts w:ascii="Arial" w:hAnsi="Arial" w:cs="Arial"/>
          <w:strike/>
          <w:color w:val="000000"/>
          <w:sz w:val="24"/>
          <w:szCs w:val="24"/>
        </w:rPr>
        <w:t>of</w:t>
      </w:r>
      <w:r w:rsidRPr="008A4D08">
        <w:rPr>
          <w:rFonts w:ascii="Arial" w:hAnsi="Arial" w:cs="Arial"/>
          <w:color w:val="000000"/>
          <w:sz w:val="24"/>
          <w:szCs w:val="24"/>
        </w:rPr>
        <w:t xml:space="preserve"> social, economic </w:t>
      </w:r>
      <w:r w:rsidRPr="000B512E">
        <w:rPr>
          <w:rFonts w:ascii="Arial" w:hAnsi="Arial" w:cs="Arial"/>
          <w:strike/>
          <w:color w:val="000000"/>
          <w:sz w:val="24"/>
          <w:szCs w:val="24"/>
        </w:rPr>
        <w:t>and</w:t>
      </w:r>
      <w:r w:rsidRPr="008A4D08">
        <w:rPr>
          <w:rFonts w:ascii="Arial" w:hAnsi="Arial" w:cs="Arial"/>
          <w:color w:val="000000"/>
          <w:sz w:val="24"/>
          <w:szCs w:val="24"/>
        </w:rPr>
        <w:t xml:space="preserve"> environmental </w:t>
      </w:r>
      <w:r w:rsidRPr="000B512E">
        <w:rPr>
          <w:rFonts w:ascii="Arial" w:hAnsi="Arial" w:cs="Arial"/>
          <w:strike/>
          <w:color w:val="000000"/>
          <w:sz w:val="24"/>
          <w:szCs w:val="24"/>
        </w:rPr>
        <w:t>issues</w:t>
      </w:r>
      <w:r w:rsidR="000B512E" w:rsidRPr="000B512E">
        <w:rPr>
          <w:rFonts w:ascii="Arial" w:hAnsi="Arial" w:cs="Arial"/>
          <w:strike/>
          <w:color w:val="FF0000"/>
          <w:sz w:val="24"/>
          <w:szCs w:val="24"/>
        </w:rPr>
        <w:t xml:space="preserve"> </w:t>
      </w:r>
      <w:r w:rsidR="000B512E">
        <w:rPr>
          <w:rFonts w:ascii="Arial" w:hAnsi="Arial" w:cs="Arial"/>
          <w:color w:val="FF0000"/>
          <w:sz w:val="24"/>
          <w:szCs w:val="24"/>
        </w:rPr>
        <w:t>and cultural goals in the WBFG Act 2015</w:t>
      </w:r>
      <w:r w:rsidRPr="008A4D08">
        <w:rPr>
          <w:rFonts w:ascii="Arial" w:hAnsi="Arial" w:cs="Arial"/>
          <w:color w:val="000000"/>
          <w:sz w:val="24"/>
          <w:szCs w:val="24"/>
        </w:rPr>
        <w:t xml:space="preserve"> </w:t>
      </w:r>
      <w:r w:rsidRPr="000B512E">
        <w:rPr>
          <w:rFonts w:ascii="Arial" w:hAnsi="Arial" w:cs="Arial"/>
          <w:strike/>
          <w:color w:val="000000"/>
          <w:sz w:val="24"/>
          <w:szCs w:val="24"/>
        </w:rPr>
        <w:t xml:space="preserve">when making procurement decisions </w:t>
      </w:r>
      <w:r w:rsidRPr="008A4D08">
        <w:rPr>
          <w:rFonts w:ascii="Arial" w:hAnsi="Arial" w:cs="Arial"/>
          <w:color w:val="000000"/>
          <w:sz w:val="24"/>
          <w:szCs w:val="24"/>
        </w:rPr>
        <w:t xml:space="preserve">using the Sustainable Risk Assessment Template (SRA).  </w:t>
      </w:r>
    </w:p>
    <w:p w14:paraId="1814A613" w14:textId="77777777" w:rsidR="009314F9" w:rsidRPr="008A4D08" w:rsidRDefault="009314F9" w:rsidP="008A4D08">
      <w:pPr>
        <w:pStyle w:val="Heading1"/>
        <w:ind w:firstLine="0"/>
        <w:jc w:val="left"/>
        <w:rPr>
          <w:rFonts w:ascii="Arial" w:hAnsi="Arial" w:cs="Arial"/>
          <w:b w:val="0"/>
          <w:bCs w:val="0"/>
        </w:rPr>
      </w:pPr>
      <w:bookmarkStart w:id="882" w:name="_Toc107900300"/>
      <w:bookmarkStart w:id="883" w:name="_Toc107900489"/>
      <w:bookmarkStart w:id="884" w:name="_Toc107900911"/>
      <w:bookmarkStart w:id="885" w:name="_Toc107900998"/>
    </w:p>
    <w:p w14:paraId="6B33D3C8" w14:textId="77777777" w:rsidR="009314F9" w:rsidRPr="008A4D08" w:rsidRDefault="009314F9" w:rsidP="00955E87">
      <w:pPr>
        <w:pStyle w:val="Heading1"/>
        <w:numPr>
          <w:ilvl w:val="1"/>
          <w:numId w:val="169"/>
        </w:numPr>
        <w:tabs>
          <w:tab w:val="clear" w:pos="360"/>
          <w:tab w:val="num" w:pos="709"/>
        </w:tabs>
        <w:ind w:left="709" w:hanging="709"/>
        <w:jc w:val="left"/>
        <w:rPr>
          <w:rFonts w:ascii="Arial" w:hAnsi="Arial" w:cs="Arial"/>
        </w:rPr>
      </w:pPr>
      <w:bookmarkStart w:id="886" w:name="_Toc55287163"/>
      <w:r w:rsidRPr="008A4D08">
        <w:rPr>
          <w:rFonts w:ascii="Arial" w:hAnsi="Arial" w:cs="Arial"/>
        </w:rPr>
        <w:t>Small and Medium Sized Enterprises (SMEs), Third Sector Organisations (TSOs) and Supported Factories and Businesses (SFBs)</w:t>
      </w:r>
      <w:bookmarkEnd w:id="886"/>
    </w:p>
    <w:p w14:paraId="3E50984B" w14:textId="77777777" w:rsidR="009314F9" w:rsidRPr="008A4D08" w:rsidRDefault="009314F9" w:rsidP="008A4D08">
      <w:pPr>
        <w:rPr>
          <w:rFonts w:ascii="Arial" w:hAnsi="Arial" w:cs="Arial"/>
        </w:rPr>
      </w:pPr>
    </w:p>
    <w:p w14:paraId="34EF39CE" w14:textId="77777777" w:rsidR="009314F9" w:rsidRPr="008A4D08" w:rsidRDefault="009314F9" w:rsidP="00955E87">
      <w:pPr>
        <w:numPr>
          <w:ilvl w:val="2"/>
          <w:numId w:val="12"/>
        </w:numPr>
        <w:ind w:left="709" w:hanging="709"/>
        <w:rPr>
          <w:rFonts w:ascii="Arial" w:hAnsi="Arial" w:cs="Arial"/>
        </w:rPr>
      </w:pPr>
      <w:r w:rsidRPr="008A4D08">
        <w:rPr>
          <w:rFonts w:ascii="Arial" w:hAnsi="Arial" w:cs="Arial"/>
          <w:color w:val="000000"/>
        </w:rPr>
        <w:t>In accordance with</w:t>
      </w:r>
      <w:r w:rsidR="007D0A62" w:rsidRPr="007D0A62">
        <w:rPr>
          <w:rFonts w:ascii="Arial" w:hAnsi="Arial" w:cs="Arial"/>
          <w:color w:val="FF0000"/>
        </w:rPr>
        <w:t xml:space="preserve"> the ‘covered procurement’ objectives in the 2023 Act</w:t>
      </w:r>
      <w:r w:rsidR="007D0A62" w:rsidRPr="00701F54">
        <w:rPr>
          <w:rFonts w:ascii="Arial" w:hAnsi="Arial" w:cs="Arial"/>
          <w:color w:val="000000"/>
        </w:rPr>
        <w:t>,</w:t>
      </w:r>
      <w:r w:rsidRPr="008A4D08">
        <w:rPr>
          <w:rFonts w:ascii="Arial" w:hAnsi="Arial" w:cs="Arial"/>
          <w:color w:val="000000"/>
        </w:rPr>
        <w:t xml:space="preserve"> Welsh Government</w:t>
      </w:r>
      <w:r w:rsidR="007D0A62">
        <w:rPr>
          <w:rFonts w:ascii="Arial" w:hAnsi="Arial" w:cs="Arial"/>
          <w:color w:val="FF0000"/>
        </w:rPr>
        <w:t>’s</w:t>
      </w:r>
      <w:r w:rsidRPr="008A4D08">
        <w:rPr>
          <w:rFonts w:ascii="Arial" w:hAnsi="Arial" w:cs="Arial"/>
          <w:color w:val="000000"/>
        </w:rPr>
        <w:t xml:space="preserve"> commitments</w:t>
      </w:r>
      <w:r w:rsidR="007D0A62">
        <w:rPr>
          <w:rFonts w:ascii="Arial" w:hAnsi="Arial" w:cs="Arial"/>
          <w:color w:val="000000"/>
        </w:rPr>
        <w:t xml:space="preserve"> </w:t>
      </w:r>
      <w:r w:rsidR="007D0A62" w:rsidRPr="007D0A62">
        <w:rPr>
          <w:rFonts w:ascii="Arial" w:hAnsi="Arial" w:cs="Arial"/>
          <w:color w:val="FF0000"/>
        </w:rPr>
        <w:t>are set out in Welsh Government’s ‘technical guidance for covered procurement’ and the current and subsequent versions of the Wales Procurement Policy Statement (WPPS). The LHB shall ensure that it provides opportunities for SMEs, TSOs and SFBs to quote or tender for contracts.</w:t>
      </w:r>
      <w:r w:rsidRPr="008A4D08">
        <w:rPr>
          <w:rFonts w:ascii="Arial" w:hAnsi="Arial" w:cs="Arial"/>
          <w:color w:val="000000"/>
        </w:rPr>
        <w:t xml:space="preserve"> </w:t>
      </w:r>
      <w:r w:rsidRPr="007D0A62">
        <w:rPr>
          <w:rFonts w:ascii="Arial" w:hAnsi="Arial" w:cs="Arial"/>
          <w:strike/>
          <w:color w:val="000000"/>
        </w:rPr>
        <w:t xml:space="preserve">policy set out in the current WPPS and subsequent versions of this statement </w:t>
      </w:r>
      <w:r w:rsidRPr="007D0A62">
        <w:rPr>
          <w:rFonts w:ascii="Arial" w:hAnsi="Arial" w:cs="Arial"/>
          <w:strike/>
        </w:rPr>
        <w:t>the LHB shall ensure that it provides opportunities for these organisations to quote or tender for its business</w:t>
      </w:r>
      <w:r w:rsidRPr="008A4D08">
        <w:rPr>
          <w:rFonts w:ascii="Arial" w:hAnsi="Arial" w:cs="Arial"/>
        </w:rPr>
        <w:t xml:space="preserve">.  </w:t>
      </w:r>
    </w:p>
    <w:p w14:paraId="58897564" w14:textId="77777777" w:rsidR="009314F9" w:rsidRPr="008A4D08" w:rsidRDefault="009314F9" w:rsidP="008A4D08">
      <w:pPr>
        <w:rPr>
          <w:rFonts w:ascii="Arial" w:hAnsi="Arial" w:cs="Arial"/>
        </w:rPr>
      </w:pPr>
    </w:p>
    <w:p w14:paraId="2C696A33" w14:textId="77777777" w:rsidR="009314F9" w:rsidRPr="008A4D08" w:rsidRDefault="009314F9" w:rsidP="008A4D08">
      <w:pPr>
        <w:pStyle w:val="Heading1"/>
        <w:ind w:firstLine="0"/>
        <w:jc w:val="left"/>
        <w:rPr>
          <w:rFonts w:ascii="Arial" w:hAnsi="Arial" w:cs="Arial"/>
          <w:b w:val="0"/>
          <w:bCs w:val="0"/>
          <w:color w:val="000000"/>
        </w:rPr>
      </w:pPr>
      <w:bookmarkStart w:id="887" w:name="_Hlk39594470"/>
      <w:bookmarkStart w:id="888" w:name="_Toc240450368"/>
      <w:bookmarkStart w:id="889" w:name="_Toc240797559"/>
      <w:bookmarkStart w:id="890" w:name="_Toc240801948"/>
      <w:bookmarkStart w:id="891" w:name="_Toc240884307"/>
      <w:bookmarkStart w:id="892" w:name="_Toc241909272"/>
      <w:bookmarkStart w:id="893" w:name="_Toc242500629"/>
      <w:bookmarkStart w:id="894" w:name="_Toc242585925"/>
      <w:bookmarkStart w:id="895" w:name="_Toc383684316"/>
      <w:bookmarkEnd w:id="882"/>
      <w:bookmarkEnd w:id="883"/>
      <w:bookmarkEnd w:id="884"/>
      <w:bookmarkEnd w:id="885"/>
    </w:p>
    <w:p w14:paraId="631BFD71" w14:textId="77777777" w:rsidR="009314F9" w:rsidRPr="008A4D08" w:rsidRDefault="009314F9" w:rsidP="00955E87">
      <w:pPr>
        <w:pStyle w:val="Heading1"/>
        <w:numPr>
          <w:ilvl w:val="1"/>
          <w:numId w:val="158"/>
        </w:numPr>
        <w:jc w:val="left"/>
        <w:rPr>
          <w:rFonts w:ascii="Arial" w:hAnsi="Arial" w:cs="Arial"/>
          <w:color w:val="000000"/>
        </w:rPr>
      </w:pPr>
      <w:bookmarkStart w:id="896" w:name="_Toc55287165"/>
      <w:bookmarkStart w:id="897" w:name="_Hlk52456853"/>
      <w:r w:rsidRPr="008A4D08">
        <w:rPr>
          <w:rFonts w:ascii="Arial" w:hAnsi="Arial" w:cs="Arial"/>
          <w:color w:val="000000"/>
        </w:rPr>
        <w:t>Planning Procurements</w:t>
      </w:r>
      <w:bookmarkEnd w:id="896"/>
    </w:p>
    <w:bookmarkEnd w:id="897"/>
    <w:p w14:paraId="43D6CCDD" w14:textId="77777777" w:rsidR="009314F9" w:rsidRPr="008A4D08" w:rsidRDefault="009314F9" w:rsidP="008A4D08">
      <w:pPr>
        <w:pStyle w:val="Heading1"/>
        <w:ind w:firstLine="0"/>
        <w:jc w:val="left"/>
        <w:rPr>
          <w:rFonts w:ascii="Arial" w:hAnsi="Arial" w:cs="Arial"/>
          <w:color w:val="000000"/>
        </w:rPr>
      </w:pPr>
    </w:p>
    <w:p w14:paraId="227E1AF2" w14:textId="77777777" w:rsidR="009314F9" w:rsidRPr="008A4D08" w:rsidRDefault="00F97663" w:rsidP="00955E87">
      <w:pPr>
        <w:pStyle w:val="ListParagraph"/>
        <w:widowControl w:val="0"/>
        <w:numPr>
          <w:ilvl w:val="0"/>
          <w:numId w:val="141"/>
        </w:numPr>
        <w:autoSpaceDE w:val="0"/>
        <w:autoSpaceDN w:val="0"/>
        <w:adjustRightInd w:val="0"/>
        <w:ind w:left="709" w:hanging="709"/>
        <w:rPr>
          <w:rFonts w:ascii="Arial" w:hAnsi="Arial" w:cs="Arial"/>
          <w:sz w:val="24"/>
          <w:szCs w:val="24"/>
        </w:rPr>
      </w:pPr>
      <w:r>
        <w:rPr>
          <w:rFonts w:ascii="Arial" w:hAnsi="Arial" w:cs="Arial"/>
          <w:color w:val="FF0000"/>
          <w:sz w:val="24"/>
          <w:szCs w:val="24"/>
        </w:rPr>
        <w:t xml:space="preserve">The LHB </w:t>
      </w:r>
      <w:r w:rsidR="009314F9" w:rsidRPr="00F97663">
        <w:rPr>
          <w:rFonts w:ascii="Arial" w:hAnsi="Arial" w:cs="Arial"/>
          <w:strike/>
          <w:sz w:val="24"/>
          <w:szCs w:val="24"/>
        </w:rPr>
        <w:t>Health Boards</w:t>
      </w:r>
      <w:r w:rsidR="009314F9" w:rsidRPr="008A4D08">
        <w:rPr>
          <w:rFonts w:ascii="Arial" w:hAnsi="Arial" w:cs="Arial"/>
          <w:sz w:val="24"/>
          <w:szCs w:val="24"/>
        </w:rPr>
        <w:t xml:space="preserve"> must ensure that all staff with delegated budgetary responsibility or who are part of the procurement process for goods, services and works are aware of the legislative and policy frameworks governing public procurement </w:t>
      </w:r>
      <w:r w:rsidR="009314F9" w:rsidRPr="00F97663">
        <w:rPr>
          <w:rFonts w:ascii="Arial" w:hAnsi="Arial" w:cs="Arial"/>
          <w:strike/>
          <w:sz w:val="24"/>
          <w:szCs w:val="24"/>
        </w:rPr>
        <w:t>and the requirement of open competition</w:t>
      </w:r>
      <w:r w:rsidR="009314F9" w:rsidRPr="008A4D08">
        <w:rPr>
          <w:rFonts w:ascii="Arial" w:hAnsi="Arial" w:cs="Arial"/>
          <w:sz w:val="24"/>
          <w:szCs w:val="24"/>
        </w:rPr>
        <w:t>.</w:t>
      </w:r>
    </w:p>
    <w:p w14:paraId="5ADC7587" w14:textId="77777777" w:rsidR="009314F9" w:rsidRPr="008A4D08" w:rsidRDefault="009314F9" w:rsidP="008A4D08">
      <w:pPr>
        <w:ind w:left="709" w:hanging="709"/>
        <w:rPr>
          <w:rFonts w:ascii="Arial" w:hAnsi="Arial" w:cs="Arial"/>
        </w:rPr>
      </w:pPr>
    </w:p>
    <w:p w14:paraId="56959E0C" w14:textId="77777777" w:rsidR="009314F9" w:rsidRPr="008A4D08" w:rsidRDefault="00F97663" w:rsidP="00F80D70">
      <w:pPr>
        <w:pStyle w:val="ListParagraph"/>
        <w:widowControl w:val="0"/>
        <w:numPr>
          <w:ilvl w:val="0"/>
          <w:numId w:val="209"/>
        </w:numPr>
        <w:autoSpaceDE w:val="0"/>
        <w:autoSpaceDN w:val="0"/>
        <w:adjustRightInd w:val="0"/>
        <w:ind w:left="709" w:hanging="709"/>
        <w:rPr>
          <w:rFonts w:ascii="Arial" w:hAnsi="Arial" w:cs="Arial"/>
          <w:sz w:val="24"/>
          <w:szCs w:val="24"/>
        </w:rPr>
      </w:pPr>
      <w:r>
        <w:rPr>
          <w:rFonts w:ascii="Arial" w:hAnsi="Arial" w:cs="Arial"/>
          <w:color w:val="FF0000"/>
          <w:sz w:val="24"/>
          <w:szCs w:val="24"/>
        </w:rPr>
        <w:t xml:space="preserve">A process of planning all </w:t>
      </w:r>
      <w:r w:rsidR="009314F9" w:rsidRPr="00F97663">
        <w:rPr>
          <w:rFonts w:ascii="Arial" w:hAnsi="Arial" w:cs="Arial"/>
          <w:strike/>
          <w:sz w:val="24"/>
          <w:szCs w:val="24"/>
        </w:rPr>
        <w:t>Depending on the value of the</w:t>
      </w:r>
      <w:r w:rsidR="009314F9" w:rsidRPr="008A4D08">
        <w:rPr>
          <w:rFonts w:ascii="Arial" w:hAnsi="Arial" w:cs="Arial"/>
          <w:sz w:val="24"/>
          <w:szCs w:val="24"/>
        </w:rPr>
        <w:t xml:space="preserve"> procurement</w:t>
      </w:r>
      <w:r>
        <w:rPr>
          <w:rFonts w:ascii="Arial" w:hAnsi="Arial" w:cs="Arial"/>
          <w:color w:val="FF0000"/>
          <w:sz w:val="24"/>
          <w:szCs w:val="24"/>
        </w:rPr>
        <w:t xml:space="preserve"> exercises</w:t>
      </w:r>
      <w:r w:rsidR="009314F9" w:rsidRPr="008A4D08">
        <w:rPr>
          <w:rFonts w:ascii="Arial" w:hAnsi="Arial" w:cs="Arial"/>
          <w:sz w:val="24"/>
          <w:szCs w:val="24"/>
        </w:rPr>
        <w:t xml:space="preserve">, </w:t>
      </w:r>
      <w:r w:rsidR="009314F9" w:rsidRPr="00F97663">
        <w:rPr>
          <w:rFonts w:ascii="Arial" w:hAnsi="Arial" w:cs="Arial"/>
          <w:strike/>
          <w:sz w:val="24"/>
          <w:szCs w:val="24"/>
        </w:rPr>
        <w:t>a process of planning the procurement</w:t>
      </w:r>
      <w:r w:rsidR="009314F9" w:rsidRPr="008A4D08">
        <w:rPr>
          <w:rFonts w:ascii="Arial" w:hAnsi="Arial" w:cs="Arial"/>
          <w:sz w:val="24"/>
          <w:szCs w:val="24"/>
        </w:rPr>
        <w:t xml:space="preserve"> must be undertaken with the Procurement Services and appropriate representative from the service and other appropriate stakeholders</w:t>
      </w:r>
      <w:r>
        <w:rPr>
          <w:rFonts w:ascii="Arial" w:hAnsi="Arial" w:cs="Arial"/>
          <w:color w:val="FF0000"/>
          <w:sz w:val="24"/>
          <w:szCs w:val="24"/>
        </w:rPr>
        <w:t xml:space="preserve"> (depending on the value, risk and complexity of the procurement)</w:t>
      </w:r>
      <w:r w:rsidR="009314F9" w:rsidRPr="008A4D08">
        <w:rPr>
          <w:rFonts w:ascii="Arial" w:hAnsi="Arial" w:cs="Arial"/>
          <w:sz w:val="24"/>
          <w:szCs w:val="24"/>
        </w:rPr>
        <w:t>. The purpose of a planning phase is to determine:</w:t>
      </w:r>
    </w:p>
    <w:p w14:paraId="44DD22AD" w14:textId="77777777" w:rsidR="009314F9" w:rsidRPr="008A4D08" w:rsidRDefault="009314F9" w:rsidP="008A4D08">
      <w:pPr>
        <w:pStyle w:val="Heading1"/>
        <w:ind w:firstLine="0"/>
        <w:jc w:val="left"/>
        <w:rPr>
          <w:rFonts w:ascii="Arial" w:hAnsi="Arial" w:cs="Arial"/>
          <w:b w:val="0"/>
          <w:bCs w:val="0"/>
          <w:color w:val="000000"/>
        </w:rPr>
      </w:pPr>
    </w:p>
    <w:p w14:paraId="72882B66" w14:textId="77777777" w:rsidR="009314F9" w:rsidRPr="008A4D08" w:rsidRDefault="009314F9" w:rsidP="00F80D70">
      <w:pPr>
        <w:pStyle w:val="ListParagraph"/>
        <w:widowControl w:val="0"/>
        <w:numPr>
          <w:ilvl w:val="0"/>
          <w:numId w:val="213"/>
        </w:numPr>
        <w:autoSpaceDE w:val="0"/>
        <w:autoSpaceDN w:val="0"/>
        <w:adjustRightInd w:val="0"/>
        <w:rPr>
          <w:rFonts w:ascii="Arial" w:hAnsi="Arial" w:cs="Arial"/>
          <w:sz w:val="24"/>
          <w:szCs w:val="24"/>
        </w:rPr>
      </w:pPr>
      <w:r w:rsidRPr="008A4D08">
        <w:rPr>
          <w:rFonts w:ascii="Arial" w:hAnsi="Arial" w:cs="Arial"/>
          <w:sz w:val="24"/>
          <w:szCs w:val="24"/>
        </w:rPr>
        <w:t>the likely financial value of the procurement, including whole life cost</w:t>
      </w:r>
    </w:p>
    <w:p w14:paraId="6CF5DF1D" w14:textId="77777777" w:rsidR="009314F9" w:rsidRPr="008A4D08" w:rsidRDefault="009314F9" w:rsidP="00F80D70">
      <w:pPr>
        <w:pStyle w:val="ListParagraph"/>
        <w:widowControl w:val="0"/>
        <w:numPr>
          <w:ilvl w:val="0"/>
          <w:numId w:val="213"/>
        </w:numPr>
        <w:autoSpaceDE w:val="0"/>
        <w:autoSpaceDN w:val="0"/>
        <w:adjustRightInd w:val="0"/>
        <w:rPr>
          <w:rFonts w:ascii="Arial" w:hAnsi="Arial" w:cs="Arial"/>
          <w:sz w:val="24"/>
          <w:szCs w:val="24"/>
        </w:rPr>
      </w:pPr>
      <w:r w:rsidRPr="008A4D08">
        <w:rPr>
          <w:rFonts w:ascii="Arial" w:hAnsi="Arial" w:cs="Arial"/>
          <w:sz w:val="24"/>
          <w:szCs w:val="24"/>
        </w:rPr>
        <w:t>the likely ‘route to market’ which will consider the legislative and policy framework set out above.</w:t>
      </w:r>
    </w:p>
    <w:p w14:paraId="2F7D4D81" w14:textId="77777777" w:rsidR="009314F9" w:rsidRPr="008A4D08" w:rsidRDefault="009314F9" w:rsidP="00F80D70">
      <w:pPr>
        <w:pStyle w:val="ListParagraph"/>
        <w:widowControl w:val="0"/>
        <w:numPr>
          <w:ilvl w:val="0"/>
          <w:numId w:val="213"/>
        </w:numPr>
        <w:autoSpaceDE w:val="0"/>
        <w:autoSpaceDN w:val="0"/>
        <w:adjustRightInd w:val="0"/>
        <w:rPr>
          <w:rFonts w:ascii="Arial" w:hAnsi="Arial" w:cs="Arial"/>
          <w:sz w:val="24"/>
          <w:szCs w:val="24"/>
        </w:rPr>
      </w:pPr>
      <w:r w:rsidRPr="008A4D08">
        <w:rPr>
          <w:rFonts w:ascii="Arial" w:hAnsi="Arial" w:cs="Arial"/>
          <w:sz w:val="24"/>
          <w:szCs w:val="24"/>
        </w:rPr>
        <w:t>The availability of funding to be able to award a contract following a successful procurement process</w:t>
      </w:r>
      <w:r w:rsidR="00F97663">
        <w:rPr>
          <w:rFonts w:ascii="Arial" w:hAnsi="Arial" w:cs="Arial"/>
          <w:color w:val="FF0000"/>
          <w:sz w:val="24"/>
          <w:szCs w:val="24"/>
        </w:rPr>
        <w:t>, and</w:t>
      </w:r>
    </w:p>
    <w:p w14:paraId="75130BFA" w14:textId="77777777" w:rsidR="009314F9" w:rsidRPr="008A4D08" w:rsidRDefault="009314F9" w:rsidP="00F80D70">
      <w:pPr>
        <w:pStyle w:val="ListParagraph"/>
        <w:widowControl w:val="0"/>
        <w:numPr>
          <w:ilvl w:val="0"/>
          <w:numId w:val="213"/>
        </w:numPr>
        <w:autoSpaceDE w:val="0"/>
        <w:autoSpaceDN w:val="0"/>
        <w:adjustRightInd w:val="0"/>
        <w:rPr>
          <w:rFonts w:ascii="Arial" w:hAnsi="Arial" w:cs="Arial"/>
          <w:sz w:val="24"/>
          <w:szCs w:val="24"/>
        </w:rPr>
      </w:pPr>
      <w:r w:rsidRPr="008A4D08">
        <w:rPr>
          <w:rFonts w:ascii="Arial" w:hAnsi="Arial" w:cs="Arial"/>
          <w:sz w:val="24"/>
          <w:szCs w:val="24"/>
        </w:rPr>
        <w:t xml:space="preserve">That the procurement follows current legislative and policy frameworks including Value Based Procurement </w:t>
      </w:r>
    </w:p>
    <w:p w14:paraId="76BF65E9" w14:textId="77777777" w:rsidR="009314F9" w:rsidRPr="008A4D08" w:rsidRDefault="009314F9" w:rsidP="008A4D08">
      <w:pPr>
        <w:rPr>
          <w:rFonts w:ascii="Arial" w:hAnsi="Arial" w:cs="Arial"/>
          <w:b/>
          <w:bCs/>
        </w:rPr>
      </w:pPr>
    </w:p>
    <w:p w14:paraId="27B591A9" w14:textId="77777777" w:rsidR="009314F9" w:rsidRPr="008A4D08" w:rsidRDefault="009314F9" w:rsidP="00F80D70">
      <w:pPr>
        <w:pStyle w:val="ListParagraph"/>
        <w:widowControl w:val="0"/>
        <w:numPr>
          <w:ilvl w:val="0"/>
          <w:numId w:val="210"/>
        </w:numPr>
        <w:autoSpaceDE w:val="0"/>
        <w:autoSpaceDN w:val="0"/>
        <w:adjustRightInd w:val="0"/>
        <w:ind w:hanging="720"/>
        <w:rPr>
          <w:rFonts w:ascii="Arial" w:hAnsi="Arial" w:cs="Arial"/>
          <w:sz w:val="24"/>
          <w:szCs w:val="24"/>
        </w:rPr>
      </w:pPr>
      <w:r w:rsidRPr="008A4D08">
        <w:rPr>
          <w:rFonts w:ascii="Arial" w:hAnsi="Arial" w:cs="Arial"/>
          <w:sz w:val="24"/>
          <w:szCs w:val="24"/>
        </w:rPr>
        <w:t>The procurement specification should factor in the 4 principles of prudent healthcare:</w:t>
      </w:r>
    </w:p>
    <w:p w14:paraId="7BA1B72A" w14:textId="77777777" w:rsidR="009314F9" w:rsidRPr="008A4D08" w:rsidRDefault="009314F9" w:rsidP="00F80D70">
      <w:pPr>
        <w:pStyle w:val="ListParagraph"/>
        <w:numPr>
          <w:ilvl w:val="0"/>
          <w:numId w:val="201"/>
        </w:numPr>
        <w:rPr>
          <w:rFonts w:ascii="Arial" w:hAnsi="Arial" w:cs="Arial"/>
          <w:sz w:val="24"/>
          <w:szCs w:val="24"/>
        </w:rPr>
      </w:pPr>
      <w:r w:rsidRPr="008A4D08">
        <w:rPr>
          <w:rFonts w:ascii="Arial" w:hAnsi="Arial" w:cs="Arial"/>
          <w:sz w:val="24"/>
          <w:szCs w:val="24"/>
        </w:rPr>
        <w:t>Equal partners through co-production;</w:t>
      </w:r>
    </w:p>
    <w:p w14:paraId="05FCBDFF" w14:textId="77777777" w:rsidR="009314F9" w:rsidRPr="008A4D08" w:rsidRDefault="009314F9" w:rsidP="00F80D70">
      <w:pPr>
        <w:pStyle w:val="ListParagraph"/>
        <w:numPr>
          <w:ilvl w:val="0"/>
          <w:numId w:val="201"/>
        </w:numPr>
        <w:rPr>
          <w:rFonts w:ascii="Arial" w:hAnsi="Arial" w:cs="Arial"/>
          <w:sz w:val="24"/>
          <w:szCs w:val="24"/>
        </w:rPr>
      </w:pPr>
      <w:r w:rsidRPr="008A4D08">
        <w:rPr>
          <w:rFonts w:ascii="Arial" w:hAnsi="Arial" w:cs="Arial"/>
          <w:sz w:val="24"/>
          <w:szCs w:val="24"/>
        </w:rPr>
        <w:t>Care for those with the greatest health need first;</w:t>
      </w:r>
    </w:p>
    <w:p w14:paraId="4C119D4D" w14:textId="77777777" w:rsidR="009314F9" w:rsidRPr="008A4D08" w:rsidRDefault="009314F9" w:rsidP="00F80D70">
      <w:pPr>
        <w:pStyle w:val="ListParagraph"/>
        <w:numPr>
          <w:ilvl w:val="0"/>
          <w:numId w:val="201"/>
        </w:numPr>
        <w:rPr>
          <w:rFonts w:ascii="Arial" w:hAnsi="Arial" w:cs="Arial"/>
          <w:sz w:val="24"/>
          <w:szCs w:val="24"/>
        </w:rPr>
      </w:pPr>
      <w:r w:rsidRPr="008A4D08">
        <w:rPr>
          <w:rFonts w:ascii="Arial" w:hAnsi="Arial" w:cs="Arial"/>
          <w:sz w:val="24"/>
          <w:szCs w:val="24"/>
        </w:rPr>
        <w:t>Do only what is needed; and</w:t>
      </w:r>
    </w:p>
    <w:p w14:paraId="5ACC7F9E" w14:textId="77777777" w:rsidR="009314F9" w:rsidRPr="008A4D08" w:rsidRDefault="009314F9" w:rsidP="00F80D70">
      <w:pPr>
        <w:pStyle w:val="ListParagraph"/>
        <w:numPr>
          <w:ilvl w:val="0"/>
          <w:numId w:val="201"/>
        </w:numPr>
        <w:rPr>
          <w:rFonts w:ascii="Arial" w:hAnsi="Arial" w:cs="Arial"/>
          <w:sz w:val="24"/>
          <w:szCs w:val="24"/>
        </w:rPr>
      </w:pPr>
      <w:r w:rsidRPr="008A4D08">
        <w:rPr>
          <w:rFonts w:ascii="Arial" w:hAnsi="Arial" w:cs="Arial"/>
          <w:sz w:val="24"/>
          <w:szCs w:val="24"/>
        </w:rPr>
        <w:t>Reduce inappropriate variation.</w:t>
      </w:r>
    </w:p>
    <w:p w14:paraId="7248B8C5" w14:textId="77777777" w:rsidR="00F97663" w:rsidRDefault="00F97663" w:rsidP="008A4D08">
      <w:pPr>
        <w:ind w:left="720"/>
        <w:rPr>
          <w:rFonts w:ascii="Arial" w:hAnsi="Arial" w:cs="Arial"/>
        </w:rPr>
      </w:pPr>
    </w:p>
    <w:p w14:paraId="6AE55EBE" w14:textId="77777777" w:rsidR="009314F9" w:rsidRPr="008A4D08" w:rsidRDefault="00F97663" w:rsidP="008A4D08">
      <w:pPr>
        <w:ind w:left="720"/>
        <w:rPr>
          <w:rFonts w:ascii="Arial" w:hAnsi="Arial" w:cs="Arial"/>
        </w:rPr>
      </w:pPr>
      <w:r>
        <w:rPr>
          <w:rFonts w:ascii="Arial" w:hAnsi="Arial" w:cs="Arial"/>
          <w:color w:val="FF0000"/>
        </w:rPr>
        <w:t>For Goods and non-Health Services only v</w:t>
      </w:r>
      <w:r w:rsidR="009314F9" w:rsidRPr="008A4D08">
        <w:rPr>
          <w:rFonts w:ascii="Arial" w:hAnsi="Arial" w:cs="Arial"/>
        </w:rPr>
        <w:t xml:space="preserve">alue based outcome/experience/delivery principles must also be included where appropriate ensuring best value for money, sustainability of services and the future financial position. </w:t>
      </w:r>
      <w:r w:rsidRPr="00F97663">
        <w:rPr>
          <w:rFonts w:ascii="Arial" w:hAnsi="Arial" w:cs="Arial"/>
          <w:color w:val="FF0000"/>
        </w:rPr>
        <w:t>For ‘In Scope Heath services Only</w:t>
      </w:r>
      <w:r>
        <w:rPr>
          <w:rFonts w:ascii="Arial" w:hAnsi="Arial" w:cs="Arial"/>
        </w:rPr>
        <w:t xml:space="preserve">’ </w:t>
      </w:r>
      <w:r w:rsidR="009314F9" w:rsidRPr="008A4D08">
        <w:rPr>
          <w:rFonts w:ascii="Arial" w:hAnsi="Arial" w:cs="Arial"/>
        </w:rPr>
        <w:t>Value</w:t>
      </w:r>
      <w:r>
        <w:rPr>
          <w:rFonts w:ascii="Arial" w:hAnsi="Arial" w:cs="Arial"/>
        </w:rPr>
        <w:t xml:space="preserve"> </w:t>
      </w:r>
      <w:r w:rsidRPr="00F97663">
        <w:rPr>
          <w:rFonts w:ascii="Arial" w:hAnsi="Arial" w:cs="Arial"/>
          <w:color w:val="FF0000"/>
        </w:rPr>
        <w:t>Based Healthcare should be considered under the Key Criteria ‘Value’ where this is appropriate and applicable</w:t>
      </w:r>
      <w:r>
        <w:rPr>
          <w:rFonts w:ascii="Arial" w:hAnsi="Arial" w:cs="Arial"/>
        </w:rPr>
        <w:t xml:space="preserve">. </w:t>
      </w:r>
      <w:r w:rsidR="009314F9" w:rsidRPr="008A4D08">
        <w:rPr>
          <w:rFonts w:ascii="Arial" w:hAnsi="Arial" w:cs="Arial"/>
        </w:rPr>
        <w:t xml:space="preserve"> </w:t>
      </w:r>
      <w:r>
        <w:rPr>
          <w:rFonts w:ascii="Arial" w:hAnsi="Arial" w:cs="Arial"/>
          <w:color w:val="FF0000"/>
        </w:rPr>
        <w:t xml:space="preserve">Value </w:t>
      </w:r>
      <w:r w:rsidR="009314F9" w:rsidRPr="008A4D08">
        <w:rPr>
          <w:rFonts w:ascii="Arial" w:hAnsi="Arial" w:cs="Arial"/>
        </w:rPr>
        <w:t>for money is defined as the optimum combination of whole-life cost and quality to meet the requirement</w:t>
      </w:r>
      <w:r>
        <w:rPr>
          <w:rFonts w:ascii="Arial" w:hAnsi="Arial" w:cs="Arial"/>
        </w:rPr>
        <w:t xml:space="preserve"> </w:t>
      </w:r>
      <w:r w:rsidRPr="00F97663">
        <w:rPr>
          <w:rFonts w:ascii="Arial" w:hAnsi="Arial" w:cs="Arial"/>
          <w:color w:val="FF0000"/>
        </w:rPr>
        <w:t>(and is also a core objective of the 2023 Act)</w:t>
      </w:r>
      <w:r w:rsidR="009314F9" w:rsidRPr="008A4D08">
        <w:rPr>
          <w:rFonts w:ascii="Arial" w:hAnsi="Arial" w:cs="Arial"/>
        </w:rPr>
        <w:t>.</w:t>
      </w:r>
    </w:p>
    <w:p w14:paraId="7C707E8E" w14:textId="77777777" w:rsidR="009314F9" w:rsidRPr="008A4D08" w:rsidRDefault="009314F9" w:rsidP="008A4D08">
      <w:pPr>
        <w:pStyle w:val="Heading1"/>
        <w:ind w:firstLine="0"/>
        <w:jc w:val="left"/>
        <w:rPr>
          <w:rFonts w:ascii="Arial" w:hAnsi="Arial" w:cs="Arial"/>
          <w:b w:val="0"/>
          <w:bCs w:val="0"/>
          <w:color w:val="000000"/>
        </w:rPr>
      </w:pPr>
    </w:p>
    <w:p w14:paraId="02B3FE35" w14:textId="77777777" w:rsidR="009314F9" w:rsidRPr="008A4D08" w:rsidRDefault="009314F9" w:rsidP="00F80D70">
      <w:pPr>
        <w:pStyle w:val="ListParagraph"/>
        <w:widowControl w:val="0"/>
        <w:numPr>
          <w:ilvl w:val="0"/>
          <w:numId w:val="211"/>
        </w:numPr>
        <w:autoSpaceDE w:val="0"/>
        <w:autoSpaceDN w:val="0"/>
        <w:adjustRightInd w:val="0"/>
        <w:ind w:hanging="720"/>
        <w:rPr>
          <w:rFonts w:ascii="Arial" w:hAnsi="Arial" w:cs="Arial"/>
          <w:sz w:val="24"/>
          <w:szCs w:val="24"/>
        </w:rPr>
      </w:pPr>
      <w:r w:rsidRPr="008A4D08">
        <w:rPr>
          <w:rFonts w:ascii="Arial" w:hAnsi="Arial" w:cs="Arial"/>
          <w:sz w:val="24"/>
          <w:szCs w:val="24"/>
        </w:rPr>
        <w:t>Where free of charge services are made available to the</w:t>
      </w:r>
      <w:r w:rsidR="00F97663">
        <w:rPr>
          <w:rFonts w:ascii="Arial" w:hAnsi="Arial" w:cs="Arial"/>
          <w:color w:val="FF0000"/>
          <w:sz w:val="24"/>
          <w:szCs w:val="24"/>
        </w:rPr>
        <w:t xml:space="preserve"> LHB</w:t>
      </w:r>
      <w:r w:rsidRPr="008A4D08">
        <w:rPr>
          <w:rFonts w:ascii="Arial" w:hAnsi="Arial" w:cs="Arial"/>
          <w:sz w:val="24"/>
          <w:szCs w:val="24"/>
        </w:rPr>
        <w:t xml:space="preserve"> </w:t>
      </w:r>
      <w:r w:rsidRPr="00F97663">
        <w:rPr>
          <w:rFonts w:ascii="Arial" w:hAnsi="Arial" w:cs="Arial"/>
          <w:strike/>
          <w:sz w:val="24"/>
          <w:szCs w:val="24"/>
        </w:rPr>
        <w:t>Health Board</w:t>
      </w:r>
      <w:r w:rsidRPr="008A4D08">
        <w:rPr>
          <w:rFonts w:ascii="Arial" w:hAnsi="Arial" w:cs="Arial"/>
          <w:sz w:val="24"/>
          <w:szCs w:val="24"/>
        </w:rPr>
        <w:t xml:space="preserve">, </w:t>
      </w:r>
      <w:r w:rsidRPr="00F97663">
        <w:rPr>
          <w:rFonts w:ascii="Arial" w:hAnsi="Arial" w:cs="Arial"/>
          <w:strike/>
          <w:sz w:val="24"/>
          <w:szCs w:val="24"/>
        </w:rPr>
        <w:t>NWSSP</w:t>
      </w:r>
      <w:r w:rsidRPr="008A4D08">
        <w:rPr>
          <w:rFonts w:ascii="Arial" w:hAnsi="Arial" w:cs="Arial"/>
          <w:sz w:val="24"/>
          <w:szCs w:val="24"/>
        </w:rPr>
        <w:t xml:space="preserve"> Procurement Services must be consulted to ensure that any competition requirements are not breached, particularly in the case of pilot activity to ensure that the </w:t>
      </w:r>
      <w:r w:rsidRPr="00F97663">
        <w:rPr>
          <w:rFonts w:ascii="Arial" w:hAnsi="Arial" w:cs="Arial"/>
          <w:strike/>
          <w:sz w:val="24"/>
          <w:szCs w:val="24"/>
        </w:rPr>
        <w:t>Health Board</w:t>
      </w:r>
      <w:r w:rsidRPr="008A4D08">
        <w:rPr>
          <w:rFonts w:ascii="Arial" w:hAnsi="Arial" w:cs="Arial"/>
          <w:sz w:val="24"/>
          <w:szCs w:val="24"/>
        </w:rPr>
        <w:t xml:space="preserve"> </w:t>
      </w:r>
      <w:r w:rsidR="00F97663">
        <w:rPr>
          <w:rFonts w:ascii="Arial" w:hAnsi="Arial" w:cs="Arial"/>
          <w:color w:val="FF0000"/>
          <w:sz w:val="24"/>
          <w:szCs w:val="24"/>
        </w:rPr>
        <w:t xml:space="preserve">LHB </w:t>
      </w:r>
      <w:r w:rsidRPr="008A4D08">
        <w:rPr>
          <w:rFonts w:ascii="Arial" w:hAnsi="Arial" w:cs="Arial"/>
          <w:sz w:val="24"/>
          <w:szCs w:val="24"/>
        </w:rPr>
        <w:t xml:space="preserve">does not unintentionally commit itself to a single provider or longer term commitment. Regular reports on free of charge services provided to the </w:t>
      </w:r>
      <w:r w:rsidRPr="00F97663">
        <w:rPr>
          <w:rFonts w:ascii="Arial" w:hAnsi="Arial" w:cs="Arial"/>
          <w:strike/>
          <w:sz w:val="24"/>
          <w:szCs w:val="24"/>
        </w:rPr>
        <w:t>Health Board</w:t>
      </w:r>
      <w:r w:rsidRPr="008A4D08">
        <w:rPr>
          <w:rFonts w:ascii="Arial" w:hAnsi="Arial" w:cs="Arial"/>
          <w:sz w:val="24"/>
          <w:szCs w:val="24"/>
        </w:rPr>
        <w:t xml:space="preserve"> </w:t>
      </w:r>
      <w:r w:rsidR="00F97663">
        <w:rPr>
          <w:rFonts w:ascii="Arial" w:hAnsi="Arial" w:cs="Arial"/>
          <w:color w:val="FF0000"/>
          <w:sz w:val="24"/>
          <w:szCs w:val="24"/>
        </w:rPr>
        <w:t xml:space="preserve">LHB </w:t>
      </w:r>
      <w:r w:rsidRPr="008A4D08">
        <w:rPr>
          <w:rFonts w:ascii="Arial" w:hAnsi="Arial" w:cs="Arial"/>
          <w:sz w:val="24"/>
          <w:szCs w:val="24"/>
        </w:rPr>
        <w:t>should be submitted by</w:t>
      </w:r>
      <w:r w:rsidR="00F97663">
        <w:rPr>
          <w:rFonts w:ascii="Arial" w:hAnsi="Arial" w:cs="Arial"/>
          <w:color w:val="FF0000"/>
          <w:sz w:val="24"/>
          <w:szCs w:val="24"/>
        </w:rPr>
        <w:t xml:space="preserve"> LHB</w:t>
      </w:r>
      <w:r w:rsidRPr="008A4D08">
        <w:rPr>
          <w:rFonts w:ascii="Arial" w:hAnsi="Arial" w:cs="Arial"/>
          <w:sz w:val="24"/>
          <w:szCs w:val="24"/>
        </w:rPr>
        <w:t xml:space="preserve"> Board Secretary to Audit Committee.</w:t>
      </w:r>
    </w:p>
    <w:p w14:paraId="4E2BEB07" w14:textId="77777777" w:rsidR="009314F9" w:rsidRPr="008A4D08" w:rsidRDefault="009314F9" w:rsidP="008A4D08">
      <w:pPr>
        <w:rPr>
          <w:rFonts w:ascii="Arial" w:hAnsi="Arial" w:cs="Arial"/>
        </w:rPr>
      </w:pPr>
    </w:p>
    <w:p w14:paraId="05E45918" w14:textId="77777777" w:rsidR="009314F9" w:rsidRPr="008A4D08" w:rsidRDefault="00F97663" w:rsidP="00F80D70">
      <w:pPr>
        <w:pStyle w:val="ListParagraph"/>
        <w:widowControl w:val="0"/>
        <w:numPr>
          <w:ilvl w:val="0"/>
          <w:numId w:val="212"/>
        </w:numPr>
        <w:autoSpaceDE w:val="0"/>
        <w:autoSpaceDN w:val="0"/>
        <w:adjustRightInd w:val="0"/>
        <w:ind w:hanging="720"/>
        <w:rPr>
          <w:rFonts w:ascii="Arial" w:hAnsi="Arial" w:cs="Arial"/>
          <w:sz w:val="24"/>
          <w:szCs w:val="24"/>
        </w:rPr>
      </w:pPr>
      <w:r>
        <w:rPr>
          <w:rFonts w:ascii="Arial" w:hAnsi="Arial" w:cs="Arial"/>
          <w:color w:val="FF0000"/>
          <w:sz w:val="24"/>
          <w:szCs w:val="24"/>
        </w:rPr>
        <w:t xml:space="preserve">The LHB is </w:t>
      </w:r>
      <w:r w:rsidR="009314F9" w:rsidRPr="00F97663">
        <w:rPr>
          <w:rFonts w:ascii="Arial" w:hAnsi="Arial" w:cs="Arial"/>
          <w:strike/>
          <w:sz w:val="24"/>
          <w:szCs w:val="24"/>
        </w:rPr>
        <w:t>Health Boards are</w:t>
      </w:r>
      <w:r w:rsidR="009314F9" w:rsidRPr="008A4D08">
        <w:rPr>
          <w:rFonts w:ascii="Arial" w:hAnsi="Arial" w:cs="Arial"/>
          <w:sz w:val="24"/>
          <w:szCs w:val="24"/>
        </w:rPr>
        <w:t xml:space="preserve"> required to participate in all-Wales collaborative planning activity where the potential to do so is identified by the procurement professional involved in the planning process.  Cross sector collaboration may also be required.</w:t>
      </w:r>
    </w:p>
    <w:p w14:paraId="243AA744" w14:textId="77777777" w:rsidR="009314F9" w:rsidRPr="008A4D08" w:rsidRDefault="009314F9" w:rsidP="008A4D08">
      <w:pPr>
        <w:rPr>
          <w:rFonts w:ascii="Arial" w:hAnsi="Arial" w:cs="Arial"/>
          <w:b/>
          <w:bCs/>
        </w:rPr>
      </w:pPr>
    </w:p>
    <w:p w14:paraId="792FA25B" w14:textId="77777777" w:rsidR="009314F9" w:rsidRPr="008A4D08" w:rsidRDefault="009314F9" w:rsidP="008A4D08">
      <w:pPr>
        <w:rPr>
          <w:rFonts w:ascii="Arial" w:hAnsi="Arial" w:cs="Arial"/>
          <w:b/>
          <w:bCs/>
        </w:rPr>
      </w:pPr>
      <w:r w:rsidRPr="008A4D08">
        <w:rPr>
          <w:rFonts w:ascii="Arial" w:hAnsi="Arial" w:cs="Arial"/>
          <w:b/>
          <w:bCs/>
        </w:rPr>
        <w:t xml:space="preserve">Joint or Collaborative Initiatives </w:t>
      </w:r>
    </w:p>
    <w:p w14:paraId="33748847" w14:textId="77777777" w:rsidR="009314F9" w:rsidRPr="008A4D08" w:rsidRDefault="009314F9" w:rsidP="008A4D08">
      <w:pPr>
        <w:pStyle w:val="Heading1"/>
        <w:tabs>
          <w:tab w:val="num" w:pos="851"/>
        </w:tabs>
        <w:ind w:left="851" w:hanging="851"/>
        <w:jc w:val="left"/>
        <w:rPr>
          <w:rFonts w:ascii="Arial" w:hAnsi="Arial" w:cs="Arial"/>
          <w:b w:val="0"/>
          <w:bCs w:val="0"/>
          <w:color w:val="000000"/>
        </w:rPr>
      </w:pPr>
    </w:p>
    <w:p w14:paraId="189CD227" w14:textId="77777777" w:rsidR="009314F9" w:rsidRPr="008A4D08" w:rsidRDefault="009314F9" w:rsidP="00F80D70">
      <w:pPr>
        <w:pStyle w:val="ListParagraph"/>
        <w:widowControl w:val="0"/>
        <w:numPr>
          <w:ilvl w:val="0"/>
          <w:numId w:val="214"/>
        </w:numPr>
        <w:autoSpaceDE w:val="0"/>
        <w:autoSpaceDN w:val="0"/>
        <w:adjustRightInd w:val="0"/>
        <w:ind w:left="709" w:hanging="709"/>
        <w:rPr>
          <w:rFonts w:ascii="Arial" w:hAnsi="Arial" w:cs="Arial"/>
          <w:sz w:val="24"/>
          <w:szCs w:val="24"/>
        </w:rPr>
      </w:pPr>
      <w:r w:rsidRPr="008A4D08">
        <w:rPr>
          <w:rFonts w:ascii="Arial" w:hAnsi="Arial" w:cs="Arial"/>
          <w:sz w:val="24"/>
          <w:szCs w:val="24"/>
        </w:rPr>
        <w:t>Specialist advice should be obtained from Welsh Government</w:t>
      </w:r>
      <w:r w:rsidR="00F97663">
        <w:rPr>
          <w:rFonts w:ascii="Arial" w:hAnsi="Arial" w:cs="Arial"/>
          <w:color w:val="FF0000"/>
          <w:sz w:val="24"/>
          <w:szCs w:val="24"/>
        </w:rPr>
        <w:t>’s Health and Social Care Finance Department</w:t>
      </w:r>
      <w:r w:rsidRPr="008A4D08">
        <w:rPr>
          <w:rFonts w:ascii="Arial" w:hAnsi="Arial" w:cs="Arial"/>
          <w:sz w:val="24"/>
          <w:szCs w:val="24"/>
        </w:rPr>
        <w:t xml:space="preserve"> and the opinions of </w:t>
      </w:r>
      <w:r w:rsidRPr="00F97663">
        <w:rPr>
          <w:rFonts w:ascii="Arial" w:hAnsi="Arial" w:cs="Arial"/>
          <w:strike/>
          <w:sz w:val="24"/>
          <w:szCs w:val="24"/>
        </w:rPr>
        <w:t>NWSSP</w:t>
      </w:r>
      <w:r w:rsidRPr="008A4D08">
        <w:rPr>
          <w:rFonts w:ascii="Arial" w:hAnsi="Arial" w:cs="Arial"/>
          <w:sz w:val="24"/>
          <w:szCs w:val="24"/>
        </w:rPr>
        <w:t xml:space="preserve"> Procurement Services and NWSSP Legal and Risk prior to external opinion being sought where there is an undertaking to commence joint or collaborative initiatives which may be deemed as novel or contentious.</w:t>
      </w:r>
    </w:p>
    <w:p w14:paraId="5336EB26" w14:textId="77777777" w:rsidR="009314F9" w:rsidRPr="008A4D08" w:rsidRDefault="009314F9" w:rsidP="008A4D08">
      <w:pPr>
        <w:rPr>
          <w:rFonts w:ascii="Arial" w:hAnsi="Arial" w:cs="Arial"/>
        </w:rPr>
      </w:pPr>
    </w:p>
    <w:p w14:paraId="7CE7E77E" w14:textId="77777777" w:rsidR="009314F9" w:rsidRPr="008A4D08" w:rsidRDefault="009314F9" w:rsidP="00955E87">
      <w:pPr>
        <w:pStyle w:val="Heading1"/>
        <w:numPr>
          <w:ilvl w:val="1"/>
          <w:numId w:val="159"/>
        </w:numPr>
        <w:jc w:val="left"/>
        <w:rPr>
          <w:rFonts w:ascii="Arial" w:hAnsi="Arial" w:cs="Arial"/>
          <w:b w:val="0"/>
          <w:bCs w:val="0"/>
          <w:color w:val="000000"/>
        </w:rPr>
      </w:pPr>
      <w:bookmarkStart w:id="898" w:name="_Toc55287166"/>
      <w:bookmarkStart w:id="899" w:name="_Hlk52456905"/>
      <w:r w:rsidRPr="008A4D08">
        <w:rPr>
          <w:rFonts w:ascii="Arial" w:hAnsi="Arial" w:cs="Arial"/>
          <w:color w:val="000000"/>
        </w:rPr>
        <w:t>Procurement Process</w:t>
      </w:r>
      <w:bookmarkEnd w:id="898"/>
      <w:r w:rsidRPr="008A4D08">
        <w:rPr>
          <w:rFonts w:ascii="Arial" w:hAnsi="Arial" w:cs="Arial"/>
          <w:color w:val="000000"/>
        </w:rPr>
        <w:t xml:space="preserve"> </w:t>
      </w:r>
    </w:p>
    <w:bookmarkEnd w:id="899"/>
    <w:p w14:paraId="67A8D30B" w14:textId="77777777" w:rsidR="009314F9" w:rsidRPr="008A4D08" w:rsidRDefault="009314F9" w:rsidP="008A4D08">
      <w:pPr>
        <w:pStyle w:val="Heading1"/>
        <w:ind w:firstLine="0"/>
        <w:jc w:val="left"/>
        <w:rPr>
          <w:rFonts w:ascii="Arial" w:hAnsi="Arial" w:cs="Arial"/>
          <w:b w:val="0"/>
          <w:bCs w:val="0"/>
          <w:color w:val="000000"/>
        </w:rPr>
      </w:pPr>
    </w:p>
    <w:p w14:paraId="52B53A04" w14:textId="77777777" w:rsidR="009314F9" w:rsidRPr="008A4D08" w:rsidRDefault="009314F9" w:rsidP="00F80D70">
      <w:pPr>
        <w:pStyle w:val="ListParagraph"/>
        <w:widowControl w:val="0"/>
        <w:numPr>
          <w:ilvl w:val="0"/>
          <w:numId w:val="215"/>
        </w:numPr>
        <w:autoSpaceDE w:val="0"/>
        <w:autoSpaceDN w:val="0"/>
        <w:adjustRightInd w:val="0"/>
        <w:ind w:left="851" w:hanging="851"/>
        <w:rPr>
          <w:rFonts w:ascii="Arial" w:hAnsi="Arial" w:cs="Arial"/>
          <w:b/>
          <w:bCs/>
          <w:sz w:val="24"/>
          <w:szCs w:val="24"/>
        </w:rPr>
      </w:pPr>
      <w:r w:rsidRPr="008A4D08">
        <w:rPr>
          <w:rFonts w:ascii="Arial" w:hAnsi="Arial" w:cs="Arial"/>
          <w:sz w:val="24"/>
          <w:szCs w:val="24"/>
        </w:rPr>
        <w:t xml:space="preserve">Where there is a requirement for goods or services, the manager must source those goods or services from the Health Board’s approved catalogue. Where a required item is not included within the catalogue, advice must be sought from the Procurement Services on opportunities to source those goods or services through public sector contract framework, such as </w:t>
      </w:r>
      <w:r w:rsidR="00F97663" w:rsidRPr="00F97663">
        <w:rPr>
          <w:rFonts w:ascii="Arial" w:hAnsi="Arial" w:cs="Arial"/>
          <w:color w:val="FF0000"/>
          <w:sz w:val="24"/>
          <w:szCs w:val="24"/>
        </w:rPr>
        <w:t>those provided by the Welsh Government’s Commercial Delivery team</w:t>
      </w:r>
      <w:r w:rsidR="00F97663">
        <w:rPr>
          <w:rFonts w:ascii="Arial" w:hAnsi="Arial" w:cs="Arial"/>
          <w:sz w:val="24"/>
          <w:szCs w:val="24"/>
        </w:rPr>
        <w:t>,</w:t>
      </w:r>
      <w:r w:rsidRPr="008A4D08">
        <w:rPr>
          <w:rFonts w:ascii="Arial" w:hAnsi="Arial" w:cs="Arial"/>
          <w:sz w:val="24"/>
          <w:szCs w:val="24"/>
        </w:rPr>
        <w:t xml:space="preserve"> NHS Supply Chain or Crown Commercial Services.  The use of suitable Welsh frameworks </w:t>
      </w:r>
      <w:r w:rsidR="00C8433F">
        <w:rPr>
          <w:rFonts w:ascii="Arial" w:hAnsi="Arial" w:cs="Arial"/>
          <w:color w:val="FF0000"/>
          <w:sz w:val="24"/>
          <w:szCs w:val="24"/>
        </w:rPr>
        <w:t>(</w:t>
      </w:r>
      <w:r w:rsidRPr="008A4D08">
        <w:rPr>
          <w:rFonts w:ascii="Arial" w:hAnsi="Arial" w:cs="Arial"/>
          <w:sz w:val="24"/>
          <w:szCs w:val="24"/>
        </w:rPr>
        <w:t>where access is permissible</w:t>
      </w:r>
      <w:r w:rsidR="00C8433F">
        <w:rPr>
          <w:rFonts w:ascii="Arial" w:hAnsi="Arial" w:cs="Arial"/>
          <w:color w:val="FF0000"/>
          <w:sz w:val="24"/>
          <w:szCs w:val="24"/>
        </w:rPr>
        <w:t>)</w:t>
      </w:r>
      <w:r w:rsidRPr="008A4D08">
        <w:rPr>
          <w:rFonts w:ascii="Arial" w:hAnsi="Arial" w:cs="Arial"/>
          <w:sz w:val="24"/>
          <w:szCs w:val="24"/>
        </w:rPr>
        <w:t xml:space="preserve"> shall take precedence over frameworks led by Public Sector Bodies</w:t>
      </w:r>
      <w:r w:rsidR="00C8433F">
        <w:rPr>
          <w:rFonts w:ascii="Arial" w:hAnsi="Arial" w:cs="Arial"/>
          <w:color w:val="FF0000"/>
          <w:sz w:val="24"/>
          <w:szCs w:val="24"/>
        </w:rPr>
        <w:t xml:space="preserve"> located</w:t>
      </w:r>
      <w:r w:rsidRPr="008A4D08">
        <w:rPr>
          <w:rFonts w:ascii="Arial" w:hAnsi="Arial" w:cs="Arial"/>
          <w:sz w:val="24"/>
          <w:szCs w:val="24"/>
        </w:rPr>
        <w:t xml:space="preserve"> outside of Wales.</w:t>
      </w:r>
    </w:p>
    <w:p w14:paraId="0D7F904F" w14:textId="77777777" w:rsidR="009314F9" w:rsidRPr="008A4D08" w:rsidRDefault="009314F9" w:rsidP="008A4D08">
      <w:pPr>
        <w:ind w:left="851" w:hanging="851"/>
        <w:rPr>
          <w:rFonts w:ascii="Arial" w:hAnsi="Arial" w:cs="Arial"/>
          <w:b/>
          <w:bCs/>
        </w:rPr>
      </w:pPr>
    </w:p>
    <w:p w14:paraId="71CFECE8" w14:textId="77777777" w:rsidR="009314F9" w:rsidRPr="00C8433F" w:rsidRDefault="00C8433F" w:rsidP="00F80D70">
      <w:pPr>
        <w:pStyle w:val="ListParagraph"/>
        <w:widowControl w:val="0"/>
        <w:numPr>
          <w:ilvl w:val="0"/>
          <w:numId w:val="216"/>
        </w:numPr>
        <w:autoSpaceDE w:val="0"/>
        <w:autoSpaceDN w:val="0"/>
        <w:adjustRightInd w:val="0"/>
        <w:ind w:left="851" w:hanging="851"/>
        <w:rPr>
          <w:rFonts w:ascii="Arial" w:hAnsi="Arial" w:cs="Arial"/>
          <w:b/>
          <w:bCs/>
          <w:sz w:val="24"/>
          <w:szCs w:val="24"/>
        </w:rPr>
      </w:pPr>
      <w:r>
        <w:rPr>
          <w:rFonts w:ascii="Arial" w:hAnsi="Arial" w:cs="Arial"/>
          <w:color w:val="FF0000"/>
          <w:sz w:val="24"/>
          <w:szCs w:val="24"/>
        </w:rPr>
        <w:t xml:space="preserve">‘Goods and Non-Health Services only - </w:t>
      </w:r>
      <w:r w:rsidR="009314F9" w:rsidRPr="008A4D08">
        <w:rPr>
          <w:rFonts w:ascii="Arial" w:hAnsi="Arial" w:cs="Arial"/>
          <w:sz w:val="24"/>
          <w:szCs w:val="24"/>
        </w:rPr>
        <w:t>In the absence of an existing suitable procurement framework to source the required item, a competition must be</w:t>
      </w:r>
      <w:r>
        <w:rPr>
          <w:rFonts w:ascii="Arial" w:hAnsi="Arial" w:cs="Arial"/>
          <w:color w:val="FF0000"/>
          <w:sz w:val="24"/>
          <w:szCs w:val="24"/>
        </w:rPr>
        <w:t xml:space="preserve"> operated</w:t>
      </w:r>
      <w:r w:rsidR="009314F9" w:rsidRPr="008A4D08">
        <w:rPr>
          <w:rFonts w:ascii="Arial" w:hAnsi="Arial" w:cs="Arial"/>
          <w:sz w:val="24"/>
          <w:szCs w:val="24"/>
        </w:rPr>
        <w:t xml:space="preserve"> </w:t>
      </w:r>
      <w:r w:rsidR="009314F9" w:rsidRPr="00C8433F">
        <w:rPr>
          <w:rFonts w:ascii="Arial" w:hAnsi="Arial" w:cs="Arial"/>
          <w:strike/>
          <w:sz w:val="24"/>
          <w:szCs w:val="24"/>
        </w:rPr>
        <w:t>run</w:t>
      </w:r>
      <w:r w:rsidR="009314F9" w:rsidRPr="008A4D08">
        <w:rPr>
          <w:rFonts w:ascii="Arial" w:hAnsi="Arial" w:cs="Arial"/>
          <w:sz w:val="24"/>
          <w:szCs w:val="24"/>
        </w:rPr>
        <w:t xml:space="preserve"> in accordance with</w:t>
      </w:r>
      <w:r>
        <w:rPr>
          <w:rFonts w:ascii="Arial" w:hAnsi="Arial" w:cs="Arial"/>
          <w:sz w:val="24"/>
          <w:szCs w:val="24"/>
        </w:rPr>
        <w:t xml:space="preserve"> the</w:t>
      </w:r>
      <w:r>
        <w:rPr>
          <w:rFonts w:ascii="Arial" w:hAnsi="Arial" w:cs="Arial"/>
          <w:color w:val="FF0000"/>
          <w:sz w:val="24"/>
          <w:szCs w:val="24"/>
        </w:rPr>
        <w:t xml:space="preserve"> 2023 Act and the </w:t>
      </w:r>
      <w:r w:rsidR="009314F9" w:rsidRPr="008A4D08">
        <w:rPr>
          <w:rFonts w:ascii="Arial" w:hAnsi="Arial" w:cs="Arial"/>
          <w:sz w:val="24"/>
          <w:szCs w:val="24"/>
        </w:rPr>
        <w:t xml:space="preserve">table below. </w:t>
      </w:r>
      <w:r w:rsidR="009314F9" w:rsidRPr="00C8433F">
        <w:rPr>
          <w:rFonts w:ascii="Arial" w:hAnsi="Arial" w:cs="Arial"/>
          <w:strike/>
          <w:sz w:val="24"/>
          <w:szCs w:val="24"/>
        </w:rPr>
        <w:t>Health Boards</w:t>
      </w:r>
      <w:r w:rsidR="009314F9" w:rsidRPr="008A4D08">
        <w:rPr>
          <w:rFonts w:ascii="Arial" w:hAnsi="Arial" w:cs="Arial"/>
          <w:sz w:val="24"/>
          <w:szCs w:val="24"/>
        </w:rPr>
        <w:t xml:space="preserve"> </w:t>
      </w:r>
      <w:r w:rsidRPr="00C8433F">
        <w:rPr>
          <w:rFonts w:ascii="Arial" w:hAnsi="Arial" w:cs="Arial"/>
          <w:color w:val="FF0000"/>
          <w:sz w:val="24"/>
          <w:szCs w:val="24"/>
        </w:rPr>
        <w:t xml:space="preserve">The LHB </w:t>
      </w:r>
      <w:r w:rsidR="009314F9" w:rsidRPr="008A4D08">
        <w:rPr>
          <w:rFonts w:ascii="Arial" w:hAnsi="Arial" w:cs="Arial"/>
          <w:sz w:val="24"/>
          <w:szCs w:val="24"/>
        </w:rPr>
        <w:t xml:space="preserve">must ensure the value of their requirement considers cumulative spend across the </w:t>
      </w:r>
      <w:r w:rsidR="009314F9" w:rsidRPr="00C8433F">
        <w:rPr>
          <w:rFonts w:ascii="Arial" w:hAnsi="Arial" w:cs="Arial"/>
          <w:strike/>
          <w:sz w:val="24"/>
          <w:szCs w:val="24"/>
        </w:rPr>
        <w:t>Health Board</w:t>
      </w:r>
      <w:r w:rsidR="009314F9" w:rsidRPr="008A4D08">
        <w:rPr>
          <w:rFonts w:ascii="Arial" w:hAnsi="Arial" w:cs="Arial"/>
          <w:sz w:val="24"/>
          <w:szCs w:val="24"/>
        </w:rPr>
        <w:t xml:space="preserve"> </w:t>
      </w:r>
      <w:r>
        <w:rPr>
          <w:rFonts w:ascii="Arial" w:hAnsi="Arial" w:cs="Arial"/>
          <w:color w:val="FF0000"/>
          <w:sz w:val="24"/>
          <w:szCs w:val="24"/>
        </w:rPr>
        <w:t xml:space="preserve">LHB </w:t>
      </w:r>
      <w:r w:rsidR="009314F9" w:rsidRPr="008A4D08">
        <w:rPr>
          <w:rFonts w:ascii="Arial" w:hAnsi="Arial" w:cs="Arial"/>
          <w:sz w:val="24"/>
          <w:szCs w:val="24"/>
        </w:rPr>
        <w:t>for like requirements and opportunity for collaboration with</w:t>
      </w:r>
      <w:r>
        <w:rPr>
          <w:rFonts w:ascii="Arial" w:hAnsi="Arial" w:cs="Arial"/>
          <w:color w:val="FF0000"/>
          <w:sz w:val="24"/>
          <w:szCs w:val="24"/>
        </w:rPr>
        <w:t xml:space="preserve"> NSH Wales Organisations</w:t>
      </w:r>
      <w:r w:rsidR="009314F9" w:rsidRPr="008A4D08">
        <w:rPr>
          <w:rFonts w:ascii="Arial" w:hAnsi="Arial" w:cs="Arial"/>
          <w:sz w:val="24"/>
          <w:szCs w:val="24"/>
        </w:rPr>
        <w:t xml:space="preserve"> </w:t>
      </w:r>
      <w:r w:rsidR="009314F9" w:rsidRPr="00C8433F">
        <w:rPr>
          <w:rFonts w:ascii="Arial" w:hAnsi="Arial" w:cs="Arial"/>
          <w:strike/>
          <w:sz w:val="24"/>
          <w:szCs w:val="24"/>
        </w:rPr>
        <w:t>other Health Boards and Trusts</w:t>
      </w:r>
      <w:r w:rsidR="009314F9" w:rsidRPr="008A4D08">
        <w:rPr>
          <w:rFonts w:ascii="Arial" w:hAnsi="Arial" w:cs="Arial"/>
          <w:sz w:val="24"/>
          <w:szCs w:val="24"/>
        </w:rPr>
        <w:t>:</w:t>
      </w:r>
    </w:p>
    <w:p w14:paraId="50C061B0" w14:textId="77777777" w:rsidR="00C8433F" w:rsidRDefault="00C8433F" w:rsidP="00C8433F">
      <w:pPr>
        <w:pStyle w:val="ListParagraph"/>
        <w:widowControl w:val="0"/>
        <w:autoSpaceDE w:val="0"/>
        <w:autoSpaceDN w:val="0"/>
        <w:adjustRightInd w:val="0"/>
        <w:ind w:left="851"/>
        <w:rPr>
          <w:rFonts w:ascii="Arial" w:hAnsi="Arial" w:cs="Arial"/>
          <w:color w:val="FF0000"/>
          <w:sz w:val="24"/>
          <w:szCs w:val="24"/>
        </w:rPr>
      </w:pPr>
    </w:p>
    <w:tbl>
      <w:tblPr>
        <w:tblW w:w="0" w:type="auto"/>
        <w:tblInd w:w="959" w:type="dxa"/>
        <w:tblBorders>
          <w:top w:val="none" w:sz="6" w:space="0" w:color="auto"/>
          <w:left w:val="none" w:sz="6" w:space="0" w:color="auto"/>
          <w:bottom w:val="none" w:sz="6" w:space="0" w:color="auto"/>
          <w:right w:val="none" w:sz="6" w:space="0" w:color="auto"/>
        </w:tblBorders>
        <w:tblLayout w:type="fixed"/>
        <w:tblLook w:val="0000" w:firstRow="0" w:lastRow="0" w:firstColumn="0" w:lastColumn="0" w:noHBand="0" w:noVBand="0"/>
      </w:tblPr>
      <w:tblGrid>
        <w:gridCol w:w="3118"/>
        <w:gridCol w:w="2977"/>
        <w:gridCol w:w="2268"/>
      </w:tblGrid>
      <w:tr w:rsidR="00C8433F" w:rsidRPr="00EC23C0" w14:paraId="6E956108" w14:textId="77777777" w:rsidTr="00C8433F">
        <w:tblPrEx>
          <w:tblCellMar>
            <w:top w:w="0" w:type="dxa"/>
            <w:bottom w:w="0" w:type="dxa"/>
          </w:tblCellMar>
        </w:tblPrEx>
        <w:trPr>
          <w:trHeight w:val="620"/>
        </w:trPr>
        <w:tc>
          <w:tcPr>
            <w:tcW w:w="3118" w:type="dxa"/>
            <w:tcBorders>
              <w:top w:val="none" w:sz="6" w:space="0" w:color="auto"/>
              <w:bottom w:val="none" w:sz="6" w:space="0" w:color="auto"/>
              <w:right w:val="none" w:sz="6" w:space="0" w:color="auto"/>
            </w:tcBorders>
          </w:tcPr>
          <w:p w14:paraId="7F707BDE" w14:textId="77777777" w:rsidR="00C8433F" w:rsidRPr="00C8433F" w:rsidRDefault="00C8433F" w:rsidP="00C8433F">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TABLE ‘Goods and Non-Health Services Only’ Goods/Services/Works Whole Life Cost Contract value </w:t>
            </w:r>
          </w:p>
          <w:p w14:paraId="194CF92C"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(figures excl. VAT) </w:t>
            </w:r>
          </w:p>
        </w:tc>
        <w:tc>
          <w:tcPr>
            <w:tcW w:w="2977" w:type="dxa"/>
            <w:tcBorders>
              <w:top w:val="none" w:sz="6" w:space="0" w:color="auto"/>
              <w:left w:val="none" w:sz="6" w:space="0" w:color="auto"/>
              <w:bottom w:val="none" w:sz="6" w:space="0" w:color="auto"/>
              <w:right w:val="none" w:sz="6" w:space="0" w:color="auto"/>
            </w:tcBorders>
          </w:tcPr>
          <w:p w14:paraId="38FFDAD6"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Minimum competition (1) </w:t>
            </w:r>
          </w:p>
        </w:tc>
        <w:tc>
          <w:tcPr>
            <w:tcW w:w="2268" w:type="dxa"/>
            <w:tcBorders>
              <w:top w:val="none" w:sz="6" w:space="0" w:color="auto"/>
              <w:left w:val="none" w:sz="6" w:space="0" w:color="auto"/>
              <w:bottom w:val="none" w:sz="6" w:space="0" w:color="auto"/>
            </w:tcBorders>
          </w:tcPr>
          <w:p w14:paraId="4A7B1304"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Form of Contract </w:t>
            </w:r>
          </w:p>
        </w:tc>
      </w:tr>
      <w:tr w:rsidR="00C8433F" w:rsidRPr="00EC23C0" w14:paraId="4B05CA02" w14:textId="77777777" w:rsidTr="00C8433F">
        <w:tblPrEx>
          <w:tblCellMar>
            <w:top w:w="0" w:type="dxa"/>
            <w:bottom w:w="0" w:type="dxa"/>
          </w:tblCellMar>
        </w:tblPrEx>
        <w:trPr>
          <w:trHeight w:val="229"/>
        </w:trPr>
        <w:tc>
          <w:tcPr>
            <w:tcW w:w="3118" w:type="dxa"/>
            <w:tcBorders>
              <w:top w:val="none" w:sz="6" w:space="0" w:color="auto"/>
              <w:bottom w:val="none" w:sz="6" w:space="0" w:color="auto"/>
              <w:right w:val="none" w:sz="6" w:space="0" w:color="auto"/>
            </w:tcBorders>
          </w:tcPr>
          <w:p w14:paraId="73B87547"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Below £5,000 </w:t>
            </w:r>
          </w:p>
        </w:tc>
        <w:tc>
          <w:tcPr>
            <w:tcW w:w="2977" w:type="dxa"/>
            <w:tcBorders>
              <w:top w:val="none" w:sz="6" w:space="0" w:color="auto"/>
              <w:left w:val="none" w:sz="6" w:space="0" w:color="auto"/>
              <w:bottom w:val="none" w:sz="6" w:space="0" w:color="auto"/>
              <w:right w:val="none" w:sz="6" w:space="0" w:color="auto"/>
            </w:tcBorders>
          </w:tcPr>
          <w:p w14:paraId="06780AED"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Evidence of value for money has been achieved </w:t>
            </w:r>
          </w:p>
        </w:tc>
        <w:tc>
          <w:tcPr>
            <w:tcW w:w="2268" w:type="dxa"/>
            <w:tcBorders>
              <w:top w:val="none" w:sz="6" w:space="0" w:color="auto"/>
              <w:left w:val="none" w:sz="6" w:space="0" w:color="auto"/>
              <w:bottom w:val="none" w:sz="6" w:space="0" w:color="auto"/>
            </w:tcBorders>
          </w:tcPr>
          <w:p w14:paraId="4647C964"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Purchase Order </w:t>
            </w:r>
          </w:p>
        </w:tc>
      </w:tr>
      <w:tr w:rsidR="00C8433F" w:rsidRPr="00EC23C0" w14:paraId="5049E24D" w14:textId="77777777" w:rsidTr="00C8433F">
        <w:tblPrEx>
          <w:tblCellMar>
            <w:top w:w="0" w:type="dxa"/>
            <w:bottom w:w="0" w:type="dxa"/>
          </w:tblCellMar>
        </w:tblPrEx>
        <w:trPr>
          <w:trHeight w:val="229"/>
        </w:trPr>
        <w:tc>
          <w:tcPr>
            <w:tcW w:w="3118" w:type="dxa"/>
            <w:tcBorders>
              <w:top w:val="none" w:sz="6" w:space="0" w:color="auto"/>
              <w:bottom w:val="none" w:sz="6" w:space="0" w:color="auto"/>
              <w:right w:val="none" w:sz="6" w:space="0" w:color="auto"/>
            </w:tcBorders>
          </w:tcPr>
          <w:p w14:paraId="38238FE9"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£5,000 - £24,999 </w:t>
            </w:r>
          </w:p>
        </w:tc>
        <w:tc>
          <w:tcPr>
            <w:tcW w:w="2977" w:type="dxa"/>
            <w:tcBorders>
              <w:top w:val="none" w:sz="6" w:space="0" w:color="auto"/>
              <w:left w:val="none" w:sz="6" w:space="0" w:color="auto"/>
              <w:bottom w:val="none" w:sz="6" w:space="0" w:color="auto"/>
              <w:right w:val="none" w:sz="6" w:space="0" w:color="auto"/>
            </w:tcBorders>
          </w:tcPr>
          <w:p w14:paraId="4754A7AC"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Evidence of 3 written quotations </w:t>
            </w:r>
          </w:p>
        </w:tc>
        <w:tc>
          <w:tcPr>
            <w:tcW w:w="2268" w:type="dxa"/>
            <w:tcBorders>
              <w:top w:val="none" w:sz="6" w:space="0" w:color="auto"/>
              <w:left w:val="none" w:sz="6" w:space="0" w:color="auto"/>
              <w:bottom w:val="none" w:sz="6" w:space="0" w:color="auto"/>
            </w:tcBorders>
          </w:tcPr>
          <w:p w14:paraId="15B15D02"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Simple Form of Contract/Purchase Order </w:t>
            </w:r>
          </w:p>
        </w:tc>
      </w:tr>
      <w:tr w:rsidR="00C8433F" w:rsidRPr="00EC23C0" w14:paraId="297F52C4" w14:textId="77777777" w:rsidTr="00C8433F">
        <w:tblPrEx>
          <w:tblCellMar>
            <w:top w:w="0" w:type="dxa"/>
            <w:bottom w:w="0" w:type="dxa"/>
          </w:tblCellMar>
        </w:tblPrEx>
        <w:trPr>
          <w:trHeight w:val="355"/>
        </w:trPr>
        <w:tc>
          <w:tcPr>
            <w:tcW w:w="3118" w:type="dxa"/>
            <w:tcBorders>
              <w:top w:val="none" w:sz="6" w:space="0" w:color="auto"/>
              <w:bottom w:val="none" w:sz="6" w:space="0" w:color="auto"/>
              <w:right w:val="none" w:sz="6" w:space="0" w:color="auto"/>
            </w:tcBorders>
          </w:tcPr>
          <w:p w14:paraId="3D7B963D"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£25,000 plus to the prevailing Procurement Act 2023 threshold (2) </w:t>
            </w:r>
          </w:p>
        </w:tc>
        <w:tc>
          <w:tcPr>
            <w:tcW w:w="2977" w:type="dxa"/>
            <w:tcBorders>
              <w:top w:val="none" w:sz="6" w:space="0" w:color="auto"/>
              <w:left w:val="none" w:sz="6" w:space="0" w:color="auto"/>
              <w:bottom w:val="none" w:sz="6" w:space="0" w:color="auto"/>
              <w:right w:val="none" w:sz="6" w:space="0" w:color="auto"/>
            </w:tcBorders>
          </w:tcPr>
          <w:p w14:paraId="493F7C13"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Advertised open call for competition. Minimum of 4 tenders received if available </w:t>
            </w:r>
          </w:p>
        </w:tc>
        <w:tc>
          <w:tcPr>
            <w:tcW w:w="2268" w:type="dxa"/>
            <w:tcBorders>
              <w:top w:val="none" w:sz="6" w:space="0" w:color="auto"/>
              <w:left w:val="none" w:sz="6" w:space="0" w:color="auto"/>
              <w:bottom w:val="none" w:sz="6" w:space="0" w:color="auto"/>
            </w:tcBorders>
          </w:tcPr>
          <w:p w14:paraId="2387BD8B"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Formal contract and Purchase Order </w:t>
            </w:r>
          </w:p>
        </w:tc>
      </w:tr>
      <w:tr w:rsidR="00C8433F" w:rsidRPr="00EC23C0" w14:paraId="4EDAE479" w14:textId="77777777" w:rsidTr="00C8433F">
        <w:tblPrEx>
          <w:tblCellMar>
            <w:top w:w="0" w:type="dxa"/>
            <w:bottom w:w="0" w:type="dxa"/>
          </w:tblCellMar>
        </w:tblPrEx>
        <w:trPr>
          <w:trHeight w:val="609"/>
        </w:trPr>
        <w:tc>
          <w:tcPr>
            <w:tcW w:w="3118" w:type="dxa"/>
            <w:tcBorders>
              <w:top w:val="none" w:sz="6" w:space="0" w:color="auto"/>
              <w:bottom w:val="none" w:sz="6" w:space="0" w:color="auto"/>
              <w:right w:val="none" w:sz="6" w:space="0" w:color="auto"/>
            </w:tcBorders>
          </w:tcPr>
          <w:p w14:paraId="1496F7CE"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Over the prevailing Procurement Act 2023 threshold </w:t>
            </w:r>
          </w:p>
        </w:tc>
        <w:tc>
          <w:tcPr>
            <w:tcW w:w="2977" w:type="dxa"/>
            <w:tcBorders>
              <w:top w:val="none" w:sz="6" w:space="0" w:color="auto"/>
              <w:left w:val="none" w:sz="6" w:space="0" w:color="auto"/>
              <w:bottom w:val="none" w:sz="6" w:space="0" w:color="auto"/>
              <w:right w:val="none" w:sz="6" w:space="0" w:color="auto"/>
            </w:tcBorders>
          </w:tcPr>
          <w:p w14:paraId="7EAD6210"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Advertised open call for competition. Minimum of 5 tenders received if available or appropriate to the procurement route </w:t>
            </w:r>
          </w:p>
        </w:tc>
        <w:tc>
          <w:tcPr>
            <w:tcW w:w="2268" w:type="dxa"/>
            <w:tcBorders>
              <w:top w:val="none" w:sz="6" w:space="0" w:color="auto"/>
              <w:left w:val="none" w:sz="6" w:space="0" w:color="auto"/>
              <w:bottom w:val="none" w:sz="6" w:space="0" w:color="auto"/>
            </w:tcBorders>
          </w:tcPr>
          <w:p w14:paraId="5C9803E9"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Formal contract and Purchase Order </w:t>
            </w:r>
          </w:p>
        </w:tc>
      </w:tr>
      <w:tr w:rsidR="00C8433F" w:rsidRPr="00EC23C0" w14:paraId="78355735" w14:textId="77777777" w:rsidTr="00C8433F">
        <w:tblPrEx>
          <w:tblCellMar>
            <w:top w:w="0" w:type="dxa"/>
            <w:bottom w:w="0" w:type="dxa"/>
          </w:tblCellMar>
        </w:tblPrEx>
        <w:trPr>
          <w:trHeight w:val="230"/>
        </w:trPr>
        <w:tc>
          <w:tcPr>
            <w:tcW w:w="3118" w:type="dxa"/>
            <w:tcBorders>
              <w:top w:val="none" w:sz="6" w:space="0" w:color="auto"/>
              <w:bottom w:val="none" w:sz="6" w:space="0" w:color="auto"/>
              <w:right w:val="none" w:sz="6" w:space="0" w:color="auto"/>
            </w:tcBorders>
          </w:tcPr>
          <w:p w14:paraId="3E7BE633"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Contracts above £1 million </w:t>
            </w:r>
          </w:p>
        </w:tc>
        <w:tc>
          <w:tcPr>
            <w:tcW w:w="2977" w:type="dxa"/>
            <w:tcBorders>
              <w:top w:val="none" w:sz="6" w:space="0" w:color="auto"/>
              <w:left w:val="none" w:sz="6" w:space="0" w:color="auto"/>
              <w:bottom w:val="none" w:sz="6" w:space="0" w:color="auto"/>
              <w:right w:val="none" w:sz="6" w:space="0" w:color="auto"/>
            </w:tcBorders>
          </w:tcPr>
          <w:p w14:paraId="323B101D"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Welsh Government approval required (3) </w:t>
            </w:r>
          </w:p>
        </w:tc>
        <w:tc>
          <w:tcPr>
            <w:tcW w:w="2268" w:type="dxa"/>
            <w:tcBorders>
              <w:top w:val="none" w:sz="6" w:space="0" w:color="auto"/>
              <w:left w:val="none" w:sz="6" w:space="0" w:color="auto"/>
              <w:bottom w:val="none" w:sz="6" w:space="0" w:color="auto"/>
            </w:tcBorders>
          </w:tcPr>
          <w:p w14:paraId="1EE5FD5B" w14:textId="77777777" w:rsidR="00C8433F" w:rsidRPr="00C8433F" w:rsidRDefault="00C8433F" w:rsidP="003A146C">
            <w:pPr>
              <w:pStyle w:val="ListParagraph"/>
              <w:widowControl w:val="0"/>
              <w:ind w:left="0"/>
              <w:rPr>
                <w:rFonts w:ascii="Arial" w:hAnsi="Arial" w:cs="Arial"/>
                <w:b/>
                <w:bCs/>
                <w:color w:val="FF0000"/>
                <w:lang w:val="en-GB"/>
              </w:rPr>
            </w:pPr>
            <w:r w:rsidRPr="00C8433F">
              <w:rPr>
                <w:rFonts w:ascii="Arial" w:hAnsi="Arial" w:cs="Arial"/>
                <w:b/>
                <w:bCs/>
                <w:color w:val="FF0000"/>
                <w:lang w:val="en-GB"/>
              </w:rPr>
              <w:t xml:space="preserve">Formal contract and Purchase Order </w:t>
            </w:r>
          </w:p>
        </w:tc>
      </w:tr>
    </w:tbl>
    <w:p w14:paraId="315F9393" w14:textId="77777777" w:rsidR="00C8433F" w:rsidRPr="00EC23C0" w:rsidRDefault="00C8433F" w:rsidP="00C8433F">
      <w:pPr>
        <w:pStyle w:val="ListParagraph"/>
        <w:widowControl w:val="0"/>
        <w:rPr>
          <w:rFonts w:ascii="Arial" w:hAnsi="Arial" w:cs="Arial"/>
          <w:b/>
          <w:bCs/>
          <w:lang w:val="en-GB"/>
        </w:rPr>
      </w:pPr>
    </w:p>
    <w:p w14:paraId="3AAD4A0A" w14:textId="77777777" w:rsidR="00C8433F" w:rsidRPr="00C8433F" w:rsidRDefault="00C8433F" w:rsidP="00C8433F">
      <w:pPr>
        <w:pStyle w:val="ListParagraph"/>
        <w:widowControl w:val="0"/>
        <w:rPr>
          <w:rFonts w:ascii="Arial" w:hAnsi="Arial" w:cs="Arial"/>
          <w:b/>
          <w:bCs/>
          <w:color w:val="FF0000"/>
          <w:lang w:val="en-GB"/>
        </w:rPr>
      </w:pPr>
      <w:r w:rsidRPr="00C8433F">
        <w:rPr>
          <w:rFonts w:ascii="Arial" w:hAnsi="Arial" w:cs="Arial"/>
          <w:b/>
          <w:bCs/>
          <w:color w:val="FF0000"/>
          <w:lang w:val="en-GB"/>
        </w:rPr>
        <w:lastRenderedPageBreak/>
        <w:t xml:space="preserve">(1) Subject to the existence of suitable suppliers </w:t>
      </w:r>
    </w:p>
    <w:p w14:paraId="24FE4118" w14:textId="77777777" w:rsidR="00C8433F" w:rsidRPr="00C8433F" w:rsidRDefault="00C8433F" w:rsidP="00C8433F">
      <w:pPr>
        <w:pStyle w:val="ListParagraph"/>
        <w:widowControl w:val="0"/>
        <w:rPr>
          <w:rFonts w:ascii="Arial" w:hAnsi="Arial" w:cs="Arial"/>
          <w:b/>
          <w:bCs/>
          <w:color w:val="FF0000"/>
          <w:lang w:val="en-GB"/>
        </w:rPr>
      </w:pPr>
      <w:r w:rsidRPr="00C8433F">
        <w:rPr>
          <w:rFonts w:ascii="Arial" w:hAnsi="Arial" w:cs="Arial"/>
          <w:b/>
          <w:bCs/>
          <w:color w:val="FF0000"/>
          <w:lang w:val="en-GB"/>
        </w:rPr>
        <w:t xml:space="preserve">(2) The Procurement Act 2023 - Schedule 1 – threshold amounts </w:t>
      </w:r>
    </w:p>
    <w:p w14:paraId="4913F8EE" w14:textId="77777777" w:rsidR="00C8433F" w:rsidRPr="00C8433F" w:rsidRDefault="00C8433F" w:rsidP="00C8433F">
      <w:pPr>
        <w:pStyle w:val="ListParagraph"/>
        <w:widowControl w:val="0"/>
        <w:rPr>
          <w:rFonts w:ascii="Arial" w:hAnsi="Arial" w:cs="Arial"/>
          <w:b/>
          <w:bCs/>
          <w:color w:val="FF0000"/>
          <w:lang w:val="en-GB"/>
        </w:rPr>
      </w:pPr>
      <w:r w:rsidRPr="00C8433F">
        <w:rPr>
          <w:rFonts w:ascii="Arial" w:hAnsi="Arial" w:cs="Arial"/>
          <w:b/>
          <w:bCs/>
          <w:color w:val="FF0000"/>
          <w:lang w:val="en-GB"/>
        </w:rPr>
        <w:t xml:space="preserve">(3) In accordance with the requirements set out in Schedule 1. </w:t>
      </w:r>
    </w:p>
    <w:p w14:paraId="1E4199AE" w14:textId="77777777" w:rsidR="00C8433F" w:rsidRPr="008A4D08" w:rsidRDefault="00C8433F" w:rsidP="00C8433F">
      <w:pPr>
        <w:pStyle w:val="ListParagraph"/>
        <w:widowControl w:val="0"/>
        <w:autoSpaceDE w:val="0"/>
        <w:autoSpaceDN w:val="0"/>
        <w:adjustRightInd w:val="0"/>
        <w:ind w:left="851"/>
        <w:rPr>
          <w:rFonts w:ascii="Arial" w:hAnsi="Arial" w:cs="Arial"/>
          <w:b/>
          <w:bCs/>
          <w:sz w:val="24"/>
          <w:szCs w:val="24"/>
        </w:rPr>
      </w:pPr>
    </w:p>
    <w:p w14:paraId="55B16C2B" w14:textId="77777777" w:rsidR="009314F9" w:rsidRPr="008A4D08" w:rsidRDefault="009314F9" w:rsidP="008A4D08">
      <w:pPr>
        <w:ind w:left="851" w:hanging="851"/>
        <w:rPr>
          <w:rFonts w:ascii="Arial" w:hAnsi="Arial" w:cs="Arial"/>
          <w:b/>
          <w:bCs/>
        </w:rPr>
      </w:pPr>
    </w:p>
    <w:p w14:paraId="128FA429" w14:textId="77777777" w:rsidR="009314F9" w:rsidRPr="00C8433F" w:rsidRDefault="009314F9" w:rsidP="00F80D70">
      <w:pPr>
        <w:pStyle w:val="ListParagraph"/>
        <w:widowControl w:val="0"/>
        <w:numPr>
          <w:ilvl w:val="0"/>
          <w:numId w:val="217"/>
        </w:numPr>
        <w:autoSpaceDE w:val="0"/>
        <w:autoSpaceDN w:val="0"/>
        <w:adjustRightInd w:val="0"/>
        <w:ind w:left="851" w:hanging="851"/>
        <w:rPr>
          <w:rFonts w:ascii="Arial" w:hAnsi="Arial" w:cs="Arial"/>
          <w:color w:val="FF0000"/>
          <w:sz w:val="24"/>
          <w:szCs w:val="24"/>
        </w:rPr>
      </w:pPr>
      <w:r w:rsidRPr="00C8433F">
        <w:rPr>
          <w:rFonts w:ascii="Arial" w:hAnsi="Arial" w:cs="Arial"/>
          <w:strike/>
          <w:sz w:val="24"/>
          <w:szCs w:val="24"/>
        </w:rPr>
        <w:t xml:space="preserve">Agreements awarded are required to deliver best value for money over the whole life of the agreement. Value for money is defined as the optimum combination of whole-life cost and quality to meet the requirement. </w:t>
      </w:r>
      <w:r w:rsidR="00C8433F" w:rsidRPr="00C8433F">
        <w:rPr>
          <w:rFonts w:ascii="Arial" w:hAnsi="Arial" w:cs="Arial"/>
          <w:b/>
          <w:bCs/>
          <w:color w:val="FF0000"/>
          <w:sz w:val="24"/>
          <w:szCs w:val="24"/>
          <w:lang w:val="en-GB"/>
        </w:rPr>
        <w:t xml:space="preserve">‘In Scope Health Services Only’ </w:t>
      </w:r>
      <w:r w:rsidR="00C8433F" w:rsidRPr="00C8433F">
        <w:rPr>
          <w:rFonts w:ascii="Arial" w:hAnsi="Arial" w:cs="Arial"/>
          <w:color w:val="FF0000"/>
          <w:sz w:val="24"/>
          <w:szCs w:val="24"/>
          <w:lang w:val="en-GB"/>
        </w:rPr>
        <w:t>- In the absence of an existing suitable procurement framework to source the required item, the LHB is required to follow the most appropriate and proportionate procurement process as set out under the PSR Wales Regulations and the health service procurement: statutory guidance. The LHB should note that one of the key objectives of the PSR Wales Regulations are to provide more flexibility when selecting providers for health services with competitive tendering being one tool for the LHB to use when it is of benefit; alongside other routes that may be more proportionate, with a view to enabling the development of stable supplier partnerships and the delivery of collaborative care. Legislation, policy, and guidance setting out procedures for awarding all forms of regulated contracts shall have effect as if incorporated in the LHB’s SFIs.</w:t>
      </w:r>
    </w:p>
    <w:p w14:paraId="2B997A02" w14:textId="77777777" w:rsidR="00C8433F" w:rsidRDefault="00C8433F" w:rsidP="00C8433F">
      <w:pPr>
        <w:pStyle w:val="ListParagraph"/>
        <w:widowControl w:val="0"/>
        <w:autoSpaceDE w:val="0"/>
        <w:autoSpaceDN w:val="0"/>
        <w:adjustRightInd w:val="0"/>
        <w:ind w:left="0"/>
        <w:rPr>
          <w:rFonts w:ascii="Arial" w:hAnsi="Arial" w:cs="Arial"/>
          <w:color w:val="FF0000"/>
          <w:sz w:val="24"/>
          <w:szCs w:val="24"/>
        </w:rPr>
      </w:pPr>
    </w:p>
    <w:p w14:paraId="39EA72A6" w14:textId="77777777" w:rsidR="00C8433F" w:rsidRPr="00C8433F" w:rsidRDefault="00C8433F" w:rsidP="00C8433F">
      <w:pPr>
        <w:pStyle w:val="ListParagraph"/>
        <w:widowControl w:val="0"/>
        <w:autoSpaceDE w:val="0"/>
        <w:autoSpaceDN w:val="0"/>
        <w:adjustRightInd w:val="0"/>
        <w:ind w:left="0"/>
        <w:rPr>
          <w:rFonts w:ascii="Arial" w:hAnsi="Arial" w:cs="Arial"/>
          <w:b/>
          <w:bCs/>
          <w:color w:val="FF0000"/>
          <w:sz w:val="24"/>
          <w:szCs w:val="24"/>
        </w:rPr>
      </w:pPr>
      <w:r>
        <w:rPr>
          <w:rFonts w:ascii="Arial" w:hAnsi="Arial" w:cs="Arial"/>
          <w:color w:val="FF0000"/>
          <w:sz w:val="24"/>
          <w:szCs w:val="24"/>
        </w:rPr>
        <w:t>11.10.4</w:t>
      </w:r>
      <w:r w:rsidRPr="00C8433F">
        <w:rPr>
          <w:rFonts w:ascii="Arial" w:hAnsi="Arial" w:cs="Arial"/>
          <w:color w:val="FF0000"/>
          <w:sz w:val="24"/>
          <w:szCs w:val="24"/>
          <w:lang w:val="en-GB"/>
        </w:rPr>
        <w:t>Agreements awarded are required to deliver best value for money over the whole life of the agreement. Value for money is defined as the optimum combination of whole-life cost and quality to meet the requirement.</w:t>
      </w:r>
    </w:p>
    <w:p w14:paraId="723D0E90" w14:textId="77777777" w:rsidR="00C8433F" w:rsidRPr="00C8433F" w:rsidRDefault="00C8433F" w:rsidP="00C8433F">
      <w:pPr>
        <w:pStyle w:val="ListParagraph"/>
        <w:widowControl w:val="0"/>
        <w:autoSpaceDE w:val="0"/>
        <w:autoSpaceDN w:val="0"/>
        <w:adjustRightInd w:val="0"/>
        <w:ind w:left="0"/>
        <w:rPr>
          <w:rFonts w:ascii="Arial" w:hAnsi="Arial" w:cs="Arial"/>
          <w:color w:val="FF0000"/>
          <w:sz w:val="24"/>
          <w:szCs w:val="24"/>
        </w:rPr>
      </w:pPr>
    </w:p>
    <w:bookmarkEnd w:id="887"/>
    <w:p w14:paraId="2B64965C" w14:textId="77777777" w:rsidR="009314F9" w:rsidRPr="008A4D08" w:rsidRDefault="009314F9" w:rsidP="008A4D08">
      <w:pPr>
        <w:pStyle w:val="Heading1"/>
        <w:ind w:left="360" w:firstLine="0"/>
        <w:jc w:val="left"/>
        <w:rPr>
          <w:rFonts w:ascii="Arial" w:hAnsi="Arial" w:cs="Arial"/>
          <w:color w:val="000000"/>
        </w:rPr>
      </w:pPr>
    </w:p>
    <w:p w14:paraId="4CE91E90" w14:textId="77777777" w:rsidR="009314F9" w:rsidRPr="008A4D08" w:rsidRDefault="009314F9" w:rsidP="008A4D08">
      <w:pPr>
        <w:pStyle w:val="Heading1"/>
        <w:ind w:firstLine="0"/>
        <w:jc w:val="left"/>
        <w:rPr>
          <w:rFonts w:ascii="Arial" w:hAnsi="Arial" w:cs="Arial"/>
          <w:i/>
          <w:iCs/>
          <w:color w:val="000000"/>
          <w:u w:val="single"/>
        </w:rPr>
      </w:pPr>
      <w:bookmarkStart w:id="900" w:name="_Toc55287167"/>
      <w:r w:rsidRPr="008A4D08">
        <w:rPr>
          <w:rFonts w:ascii="Arial" w:hAnsi="Arial" w:cs="Arial"/>
          <w:i/>
          <w:iCs/>
          <w:color w:val="000000"/>
          <w:u w:val="single"/>
        </w:rPr>
        <w:t>Competition Requirements</w:t>
      </w:r>
      <w:bookmarkEnd w:id="900"/>
    </w:p>
    <w:p w14:paraId="26465DAB" w14:textId="77777777" w:rsidR="009314F9" w:rsidRPr="008A4D08" w:rsidRDefault="009314F9" w:rsidP="008A4D08">
      <w:pPr>
        <w:rPr>
          <w:rFonts w:ascii="Arial" w:hAnsi="Arial" w:cs="Arial"/>
        </w:rPr>
      </w:pPr>
    </w:p>
    <w:p w14:paraId="74843D6A" w14:textId="77777777" w:rsidR="009314F9" w:rsidRPr="008A4D08" w:rsidRDefault="009314F9" w:rsidP="00955E87">
      <w:pPr>
        <w:pStyle w:val="Heading1"/>
        <w:numPr>
          <w:ilvl w:val="1"/>
          <w:numId w:val="160"/>
        </w:numPr>
        <w:jc w:val="left"/>
        <w:rPr>
          <w:rFonts w:ascii="Arial" w:hAnsi="Arial" w:cs="Arial"/>
          <w:color w:val="000000"/>
        </w:rPr>
      </w:pPr>
      <w:bookmarkStart w:id="901" w:name="_Toc55287168"/>
      <w:r w:rsidRPr="008A4D08">
        <w:rPr>
          <w:rFonts w:ascii="Arial" w:hAnsi="Arial" w:cs="Arial"/>
          <w:color w:val="000000"/>
        </w:rPr>
        <w:t>Procurement Thresholds</w:t>
      </w:r>
      <w:bookmarkEnd w:id="888"/>
      <w:bookmarkEnd w:id="889"/>
      <w:bookmarkEnd w:id="890"/>
      <w:bookmarkEnd w:id="891"/>
      <w:bookmarkEnd w:id="892"/>
      <w:bookmarkEnd w:id="893"/>
      <w:bookmarkEnd w:id="894"/>
      <w:bookmarkEnd w:id="895"/>
      <w:bookmarkEnd w:id="901"/>
    </w:p>
    <w:p w14:paraId="1034F29D" w14:textId="77777777" w:rsidR="009314F9" w:rsidRPr="008A4D08" w:rsidRDefault="009314F9" w:rsidP="008A4D08">
      <w:pPr>
        <w:rPr>
          <w:rFonts w:ascii="Arial" w:hAnsi="Arial" w:cs="Arial"/>
        </w:rPr>
      </w:pPr>
      <w:r w:rsidRPr="008A4D08">
        <w:rPr>
          <w:rFonts w:ascii="Arial" w:hAnsi="Arial" w:cs="Arial"/>
        </w:rPr>
        <w:tab/>
      </w:r>
    </w:p>
    <w:p w14:paraId="5A4C221D" w14:textId="77777777" w:rsidR="009314F9" w:rsidRPr="008A4D08" w:rsidRDefault="002524E8" w:rsidP="00955E87">
      <w:pPr>
        <w:numPr>
          <w:ilvl w:val="2"/>
          <w:numId w:val="149"/>
        </w:numPr>
        <w:tabs>
          <w:tab w:val="clear" w:pos="720"/>
          <w:tab w:val="num" w:pos="851"/>
        </w:tabs>
        <w:ind w:left="851" w:hanging="851"/>
        <w:rPr>
          <w:rFonts w:ascii="Arial" w:hAnsi="Arial" w:cs="Arial"/>
        </w:rPr>
      </w:pPr>
      <w:r w:rsidRPr="002524E8">
        <w:rPr>
          <w:rFonts w:ascii="Arial" w:hAnsi="Arial" w:cs="Arial"/>
          <w:b/>
          <w:bCs/>
          <w:color w:val="FF0000"/>
        </w:rPr>
        <w:t xml:space="preserve">Goods and Non-Health Services Only’ </w:t>
      </w:r>
      <w:r w:rsidRPr="002524E8">
        <w:rPr>
          <w:rFonts w:ascii="Arial" w:hAnsi="Arial" w:cs="Arial"/>
          <w:color w:val="FF0000"/>
        </w:rPr>
        <w:t xml:space="preserve">The LHB must consider the minimum financial thresholds for quotes and competitive tendering arrangements when undertaking a procurement. The total value of the contract, whole life cost, over its entire period is the qualifying sum that should be applied (except in specific circumstances relating to aggregation and contracts of an indeterminate duration) as set out below, and in Schedule 1 of the 2023 </w:t>
      </w:r>
      <w:proofErr w:type="spellStart"/>
      <w:r w:rsidRPr="002524E8">
        <w:rPr>
          <w:rFonts w:ascii="Arial" w:hAnsi="Arial" w:cs="Arial"/>
          <w:color w:val="FF0000"/>
        </w:rPr>
        <w:t>Act</w:t>
      </w:r>
      <w:r w:rsidR="009314F9" w:rsidRPr="002524E8">
        <w:rPr>
          <w:rFonts w:ascii="Arial" w:hAnsi="Arial" w:cs="Arial"/>
          <w:strike/>
        </w:rPr>
        <w:t>The</w:t>
      </w:r>
      <w:proofErr w:type="spellEnd"/>
      <w:r w:rsidR="009314F9" w:rsidRPr="002524E8">
        <w:rPr>
          <w:rFonts w:ascii="Arial" w:hAnsi="Arial" w:cs="Arial"/>
          <w:strike/>
        </w:rPr>
        <w:t xml:space="preserve"> following table summarises the minimum thresholds for quotes and competitive tendering arrangements. The total value of the contract, whole life cost, over its entire period is the qualifying sum that should be applied (except in specific circumstances relating to aggregation and contracts of an indeterminate duration) as set out below, and in EU Procurement Directives and UK Procurement Regulations.</w:t>
      </w:r>
    </w:p>
    <w:p w14:paraId="35C58B67" w14:textId="77777777" w:rsidR="009314F9" w:rsidRPr="008A4D08" w:rsidRDefault="009314F9" w:rsidP="008A4D08">
      <w:pPr>
        <w:rPr>
          <w:rFonts w:ascii="Arial" w:hAnsi="Arial" w:cs="Arial"/>
        </w:rPr>
      </w:pPr>
    </w:p>
    <w:tbl>
      <w:tblPr>
        <w:tblW w:w="8222" w:type="dxa"/>
        <w:tblInd w:w="8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751"/>
        <w:gridCol w:w="3335"/>
        <w:gridCol w:w="2136"/>
      </w:tblGrid>
      <w:tr w:rsidR="009314F9" w:rsidRPr="002524E8" w14:paraId="1BFDFB9D" w14:textId="77777777" w:rsidTr="00AB4A5B">
        <w:trPr>
          <w:trHeight w:val="1023"/>
        </w:trPr>
        <w:tc>
          <w:tcPr>
            <w:tcW w:w="2410" w:type="dxa"/>
            <w:shd w:val="clear" w:color="auto" w:fill="95B3D7"/>
          </w:tcPr>
          <w:p w14:paraId="7681B23A" w14:textId="77777777" w:rsidR="009314F9" w:rsidRPr="002524E8" w:rsidRDefault="009314F9" w:rsidP="008A4D08">
            <w:pPr>
              <w:rPr>
                <w:rFonts w:ascii="Arial" w:hAnsi="Arial" w:cs="Arial"/>
                <w:b/>
                <w:strike/>
                <w:color w:val="000000"/>
                <w:spacing w:val="-4"/>
              </w:rPr>
            </w:pPr>
            <w:bookmarkStart w:id="902" w:name="_Hlk39594725"/>
            <w:r w:rsidRPr="002524E8">
              <w:rPr>
                <w:rFonts w:ascii="Arial" w:hAnsi="Arial" w:cs="Arial"/>
                <w:b/>
                <w:strike/>
                <w:color w:val="000000"/>
                <w:spacing w:val="-4"/>
              </w:rPr>
              <w:t>Goods/Services/Works</w:t>
            </w:r>
          </w:p>
          <w:p w14:paraId="689F43AB" w14:textId="77777777" w:rsidR="009314F9" w:rsidRPr="002524E8" w:rsidRDefault="009314F9" w:rsidP="008A4D08">
            <w:pPr>
              <w:rPr>
                <w:rFonts w:ascii="Arial" w:hAnsi="Arial" w:cs="Arial"/>
                <w:b/>
                <w:strike/>
                <w:color w:val="000000"/>
                <w:spacing w:val="-4"/>
              </w:rPr>
            </w:pPr>
            <w:r w:rsidRPr="002524E8">
              <w:rPr>
                <w:rFonts w:ascii="Arial" w:hAnsi="Arial" w:cs="Arial"/>
                <w:b/>
                <w:strike/>
                <w:color w:val="000000"/>
                <w:spacing w:val="-4"/>
              </w:rPr>
              <w:t>Whole Life Cost Contract value</w:t>
            </w:r>
          </w:p>
          <w:p w14:paraId="40F3E6D7" w14:textId="77777777" w:rsidR="009314F9" w:rsidRPr="002524E8" w:rsidRDefault="009314F9" w:rsidP="008A4D08">
            <w:pPr>
              <w:rPr>
                <w:rFonts w:ascii="Arial" w:hAnsi="Arial" w:cs="Arial"/>
                <w:strike/>
                <w:color w:val="000000"/>
              </w:rPr>
            </w:pPr>
            <w:r w:rsidRPr="002524E8">
              <w:rPr>
                <w:rFonts w:ascii="Arial" w:hAnsi="Arial" w:cs="Arial"/>
                <w:b/>
                <w:strike/>
                <w:color w:val="000000"/>
                <w:spacing w:val="-4"/>
              </w:rPr>
              <w:t>(excl. VAT)</w:t>
            </w:r>
          </w:p>
        </w:tc>
        <w:tc>
          <w:tcPr>
            <w:tcW w:w="3686" w:type="dxa"/>
            <w:shd w:val="clear" w:color="auto" w:fill="95B3D7"/>
          </w:tcPr>
          <w:p w14:paraId="67EB9946" w14:textId="77777777" w:rsidR="009314F9" w:rsidRPr="002524E8" w:rsidRDefault="009314F9" w:rsidP="008A4D08">
            <w:pPr>
              <w:rPr>
                <w:rFonts w:ascii="Arial" w:hAnsi="Arial" w:cs="Arial"/>
                <w:strike/>
                <w:color w:val="000000"/>
              </w:rPr>
            </w:pPr>
            <w:r w:rsidRPr="002524E8">
              <w:rPr>
                <w:rFonts w:ascii="Arial" w:hAnsi="Arial" w:cs="Arial"/>
                <w:b/>
                <w:strike/>
                <w:color w:val="000000"/>
                <w:spacing w:val="-4"/>
              </w:rPr>
              <w:t>Minimum competition</w:t>
            </w:r>
            <w:r w:rsidRPr="002524E8">
              <w:rPr>
                <w:rFonts w:ascii="Arial" w:hAnsi="Arial" w:cs="Arial"/>
                <w:b/>
                <w:strike/>
                <w:color w:val="000000"/>
                <w:spacing w:val="-4"/>
                <w:vertAlign w:val="superscript"/>
              </w:rPr>
              <w:t>1</w:t>
            </w:r>
          </w:p>
        </w:tc>
        <w:tc>
          <w:tcPr>
            <w:tcW w:w="2126" w:type="dxa"/>
            <w:shd w:val="clear" w:color="auto" w:fill="95B3D7"/>
          </w:tcPr>
          <w:p w14:paraId="54640418" w14:textId="77777777" w:rsidR="009314F9" w:rsidRPr="002524E8" w:rsidRDefault="009314F9" w:rsidP="008A4D08">
            <w:pPr>
              <w:rPr>
                <w:rFonts w:ascii="Arial" w:hAnsi="Arial" w:cs="Arial"/>
                <w:strike/>
                <w:color w:val="000000"/>
              </w:rPr>
            </w:pPr>
            <w:r w:rsidRPr="002524E8">
              <w:rPr>
                <w:rFonts w:ascii="Arial" w:hAnsi="Arial" w:cs="Arial"/>
                <w:b/>
                <w:strike/>
                <w:color w:val="000000"/>
                <w:spacing w:val="-4"/>
              </w:rPr>
              <w:t>Form of Contract</w:t>
            </w:r>
          </w:p>
        </w:tc>
      </w:tr>
      <w:tr w:rsidR="009314F9" w:rsidRPr="002524E8" w14:paraId="15B9AFE3" w14:textId="77777777" w:rsidTr="00AB4A5B">
        <w:tc>
          <w:tcPr>
            <w:tcW w:w="2410" w:type="dxa"/>
            <w:shd w:val="clear" w:color="auto" w:fill="auto"/>
          </w:tcPr>
          <w:p w14:paraId="79AA8947" w14:textId="77777777" w:rsidR="009314F9" w:rsidRPr="002524E8" w:rsidRDefault="009314F9" w:rsidP="008A4D08">
            <w:pPr>
              <w:rPr>
                <w:rFonts w:ascii="Arial" w:hAnsi="Arial" w:cs="Arial"/>
                <w:strike/>
                <w:color w:val="000000"/>
                <w:spacing w:val="-4"/>
              </w:rPr>
            </w:pPr>
            <w:r w:rsidRPr="002524E8">
              <w:rPr>
                <w:rFonts w:ascii="Arial" w:hAnsi="Arial" w:cs="Arial"/>
                <w:strike/>
                <w:color w:val="000000"/>
                <w:spacing w:val="-4"/>
              </w:rPr>
              <w:t>&lt;£5,000</w:t>
            </w:r>
          </w:p>
          <w:p w14:paraId="1E61616E" w14:textId="77777777" w:rsidR="009314F9" w:rsidRPr="002524E8" w:rsidRDefault="009314F9" w:rsidP="008A4D08">
            <w:pPr>
              <w:rPr>
                <w:rFonts w:ascii="Arial" w:hAnsi="Arial" w:cs="Arial"/>
                <w:strike/>
                <w:color w:val="000000"/>
                <w:spacing w:val="-4"/>
              </w:rPr>
            </w:pPr>
          </w:p>
        </w:tc>
        <w:tc>
          <w:tcPr>
            <w:tcW w:w="3686" w:type="dxa"/>
            <w:shd w:val="clear" w:color="auto" w:fill="auto"/>
          </w:tcPr>
          <w:p w14:paraId="18E37D86" w14:textId="77777777" w:rsidR="009314F9" w:rsidRPr="002524E8" w:rsidRDefault="009314F9" w:rsidP="008A4D08">
            <w:pPr>
              <w:rPr>
                <w:rFonts w:ascii="Arial" w:hAnsi="Arial" w:cs="Arial"/>
                <w:strike/>
                <w:color w:val="000000"/>
                <w:spacing w:val="-4"/>
              </w:rPr>
            </w:pPr>
            <w:r w:rsidRPr="002524E8">
              <w:rPr>
                <w:rFonts w:ascii="Arial" w:hAnsi="Arial" w:cs="Arial"/>
                <w:strike/>
                <w:color w:val="000000"/>
                <w:spacing w:val="-4"/>
              </w:rPr>
              <w:t xml:space="preserve">Evidence of value for money has been achieved </w:t>
            </w:r>
          </w:p>
        </w:tc>
        <w:tc>
          <w:tcPr>
            <w:tcW w:w="2126" w:type="dxa"/>
            <w:shd w:val="clear" w:color="auto" w:fill="auto"/>
          </w:tcPr>
          <w:p w14:paraId="6A5338DF" w14:textId="77777777" w:rsidR="009314F9" w:rsidRPr="002524E8" w:rsidRDefault="009314F9" w:rsidP="008A4D08">
            <w:pPr>
              <w:rPr>
                <w:rFonts w:ascii="Arial" w:hAnsi="Arial" w:cs="Arial"/>
                <w:strike/>
                <w:color w:val="000000"/>
                <w:spacing w:val="-4"/>
              </w:rPr>
            </w:pPr>
            <w:r w:rsidRPr="002524E8">
              <w:rPr>
                <w:rFonts w:ascii="Arial" w:hAnsi="Arial" w:cs="Arial"/>
                <w:strike/>
                <w:color w:val="000000"/>
                <w:spacing w:val="-4"/>
              </w:rPr>
              <w:t xml:space="preserve">Purchase Order </w:t>
            </w:r>
          </w:p>
        </w:tc>
      </w:tr>
      <w:tr w:rsidR="009314F9" w:rsidRPr="002524E8" w14:paraId="1504A510" w14:textId="77777777" w:rsidTr="00AB4A5B">
        <w:tc>
          <w:tcPr>
            <w:tcW w:w="2410" w:type="dxa"/>
            <w:shd w:val="clear" w:color="auto" w:fill="auto"/>
          </w:tcPr>
          <w:p w14:paraId="0F9D4806" w14:textId="77777777" w:rsidR="009314F9" w:rsidRPr="002524E8" w:rsidRDefault="009314F9" w:rsidP="008A4D08">
            <w:pPr>
              <w:rPr>
                <w:rFonts w:ascii="Arial" w:hAnsi="Arial" w:cs="Arial"/>
                <w:strike/>
                <w:color w:val="000000"/>
                <w:spacing w:val="-4"/>
              </w:rPr>
            </w:pPr>
            <w:r w:rsidRPr="002524E8">
              <w:rPr>
                <w:rFonts w:ascii="Arial" w:hAnsi="Arial" w:cs="Arial"/>
                <w:strike/>
                <w:color w:val="000000"/>
                <w:spacing w:val="-4"/>
              </w:rPr>
              <w:t>&gt;£5,000 - &lt;£25,000</w:t>
            </w:r>
          </w:p>
          <w:p w14:paraId="1FE0B645" w14:textId="77777777" w:rsidR="009314F9" w:rsidRPr="002524E8" w:rsidRDefault="009314F9" w:rsidP="008A4D08">
            <w:pPr>
              <w:rPr>
                <w:rFonts w:ascii="Arial" w:hAnsi="Arial" w:cs="Arial"/>
                <w:strike/>
                <w:color w:val="000000"/>
              </w:rPr>
            </w:pPr>
          </w:p>
        </w:tc>
        <w:tc>
          <w:tcPr>
            <w:tcW w:w="3686" w:type="dxa"/>
            <w:shd w:val="clear" w:color="auto" w:fill="auto"/>
          </w:tcPr>
          <w:p w14:paraId="0ABD2F5D" w14:textId="77777777" w:rsidR="009314F9" w:rsidRPr="002524E8" w:rsidRDefault="009314F9" w:rsidP="008A4D08">
            <w:pPr>
              <w:rPr>
                <w:rFonts w:ascii="Arial" w:hAnsi="Arial" w:cs="Arial"/>
                <w:strike/>
                <w:color w:val="000000"/>
              </w:rPr>
            </w:pPr>
            <w:r w:rsidRPr="002524E8">
              <w:rPr>
                <w:rFonts w:ascii="Arial" w:hAnsi="Arial" w:cs="Arial"/>
                <w:strike/>
                <w:color w:val="000000"/>
                <w:spacing w:val="-4"/>
              </w:rPr>
              <w:t>Evidence of 3 written quotations</w:t>
            </w:r>
          </w:p>
        </w:tc>
        <w:tc>
          <w:tcPr>
            <w:tcW w:w="2126" w:type="dxa"/>
            <w:shd w:val="clear" w:color="auto" w:fill="auto"/>
          </w:tcPr>
          <w:p w14:paraId="16CEC267" w14:textId="77777777" w:rsidR="009314F9" w:rsidRPr="002524E8" w:rsidRDefault="009314F9" w:rsidP="008A4D08">
            <w:pPr>
              <w:rPr>
                <w:rFonts w:ascii="Arial" w:hAnsi="Arial" w:cs="Arial"/>
                <w:strike/>
                <w:color w:val="000000"/>
              </w:rPr>
            </w:pPr>
            <w:r w:rsidRPr="002524E8">
              <w:rPr>
                <w:rFonts w:ascii="Arial" w:hAnsi="Arial" w:cs="Arial"/>
                <w:strike/>
                <w:color w:val="000000"/>
                <w:spacing w:val="-4"/>
              </w:rPr>
              <w:t xml:space="preserve">Simple Form of Contract/Purchase Order </w:t>
            </w:r>
          </w:p>
        </w:tc>
      </w:tr>
      <w:tr w:rsidR="009314F9" w:rsidRPr="002524E8" w14:paraId="2E96B198" w14:textId="77777777" w:rsidTr="00AB4A5B">
        <w:tc>
          <w:tcPr>
            <w:tcW w:w="2410" w:type="dxa"/>
            <w:shd w:val="clear" w:color="auto" w:fill="auto"/>
          </w:tcPr>
          <w:p w14:paraId="6E3D20C4" w14:textId="77777777" w:rsidR="009314F9" w:rsidRPr="002524E8" w:rsidRDefault="009314F9" w:rsidP="008A4D08">
            <w:pPr>
              <w:rPr>
                <w:rFonts w:ascii="Arial" w:hAnsi="Arial" w:cs="Arial"/>
                <w:strike/>
                <w:color w:val="000000"/>
                <w:spacing w:val="-4"/>
              </w:rPr>
            </w:pPr>
            <w:r w:rsidRPr="002524E8">
              <w:rPr>
                <w:rFonts w:ascii="Arial" w:hAnsi="Arial" w:cs="Arial"/>
                <w:strike/>
                <w:color w:val="000000"/>
                <w:spacing w:val="-4"/>
              </w:rPr>
              <w:t xml:space="preserve">&gt;£25,000 – Prevailing </w:t>
            </w:r>
            <w:r w:rsidRPr="002524E8">
              <w:rPr>
                <w:rFonts w:ascii="Arial" w:hAnsi="Arial" w:cs="Arial"/>
                <w:strike/>
                <w:color w:val="000000"/>
                <w:spacing w:val="-4"/>
              </w:rPr>
              <w:lastRenderedPageBreak/>
              <w:t>OJEU threshold</w:t>
            </w:r>
          </w:p>
          <w:p w14:paraId="3A1EE3C2" w14:textId="77777777" w:rsidR="009314F9" w:rsidRPr="002524E8" w:rsidRDefault="009314F9" w:rsidP="008A4D08">
            <w:pPr>
              <w:rPr>
                <w:rFonts w:ascii="Arial" w:hAnsi="Arial" w:cs="Arial"/>
                <w:strike/>
                <w:color w:val="000000"/>
              </w:rPr>
            </w:pPr>
          </w:p>
        </w:tc>
        <w:tc>
          <w:tcPr>
            <w:tcW w:w="3686" w:type="dxa"/>
            <w:shd w:val="clear" w:color="auto" w:fill="auto"/>
          </w:tcPr>
          <w:p w14:paraId="4E145A53" w14:textId="77777777" w:rsidR="009314F9" w:rsidRPr="002524E8" w:rsidRDefault="009314F9" w:rsidP="008A4D08">
            <w:pPr>
              <w:rPr>
                <w:rFonts w:ascii="Arial" w:hAnsi="Arial" w:cs="Arial"/>
                <w:strike/>
                <w:color w:val="000000"/>
              </w:rPr>
            </w:pPr>
            <w:r w:rsidRPr="002524E8">
              <w:rPr>
                <w:rFonts w:ascii="Arial" w:hAnsi="Arial" w:cs="Arial"/>
                <w:strike/>
                <w:color w:val="000000"/>
                <w:spacing w:val="-4"/>
              </w:rPr>
              <w:lastRenderedPageBreak/>
              <w:t xml:space="preserve">Advertised open call for </w:t>
            </w:r>
            <w:r w:rsidRPr="002524E8">
              <w:rPr>
                <w:rFonts w:ascii="Arial" w:hAnsi="Arial" w:cs="Arial"/>
                <w:strike/>
                <w:color w:val="000000"/>
                <w:spacing w:val="-4"/>
              </w:rPr>
              <w:lastRenderedPageBreak/>
              <w:t xml:space="preserve">competition. Minimum of 4 tenders received if available.    </w:t>
            </w:r>
          </w:p>
        </w:tc>
        <w:tc>
          <w:tcPr>
            <w:tcW w:w="2126" w:type="dxa"/>
            <w:shd w:val="clear" w:color="auto" w:fill="auto"/>
          </w:tcPr>
          <w:p w14:paraId="7DD9FB9D" w14:textId="77777777" w:rsidR="009314F9" w:rsidRPr="002524E8" w:rsidRDefault="009314F9" w:rsidP="008A4D08">
            <w:pPr>
              <w:rPr>
                <w:rFonts w:ascii="Arial" w:hAnsi="Arial" w:cs="Arial"/>
                <w:strike/>
                <w:color w:val="000000"/>
              </w:rPr>
            </w:pPr>
            <w:r w:rsidRPr="002524E8">
              <w:rPr>
                <w:rFonts w:ascii="Arial" w:hAnsi="Arial" w:cs="Arial"/>
                <w:strike/>
                <w:color w:val="000000"/>
                <w:spacing w:val="-4"/>
              </w:rPr>
              <w:lastRenderedPageBreak/>
              <w:t xml:space="preserve">Formal contract </w:t>
            </w:r>
            <w:r w:rsidRPr="002524E8">
              <w:rPr>
                <w:rFonts w:ascii="Arial" w:hAnsi="Arial" w:cs="Arial"/>
                <w:strike/>
                <w:color w:val="000000"/>
                <w:spacing w:val="-4"/>
              </w:rPr>
              <w:lastRenderedPageBreak/>
              <w:t xml:space="preserve">and Purchase Order </w:t>
            </w:r>
          </w:p>
        </w:tc>
      </w:tr>
      <w:tr w:rsidR="009314F9" w:rsidRPr="002524E8" w14:paraId="050A1AA7" w14:textId="77777777" w:rsidTr="00AB4A5B">
        <w:tc>
          <w:tcPr>
            <w:tcW w:w="2410" w:type="dxa"/>
            <w:shd w:val="clear" w:color="auto" w:fill="auto"/>
          </w:tcPr>
          <w:p w14:paraId="6627DBEC" w14:textId="77777777" w:rsidR="009314F9" w:rsidRPr="002524E8" w:rsidRDefault="009314F9" w:rsidP="008A4D08">
            <w:pPr>
              <w:rPr>
                <w:rFonts w:ascii="Arial" w:hAnsi="Arial" w:cs="Arial"/>
                <w:strike/>
                <w:color w:val="000000"/>
                <w:spacing w:val="-4"/>
              </w:rPr>
            </w:pPr>
            <w:r w:rsidRPr="002524E8">
              <w:rPr>
                <w:rFonts w:ascii="Arial" w:hAnsi="Arial" w:cs="Arial"/>
                <w:strike/>
                <w:color w:val="000000"/>
                <w:spacing w:val="-4"/>
              </w:rPr>
              <w:lastRenderedPageBreak/>
              <w:t>&gt;OJEU threshold</w:t>
            </w:r>
          </w:p>
          <w:p w14:paraId="222CE66C" w14:textId="77777777" w:rsidR="009314F9" w:rsidRPr="002524E8" w:rsidRDefault="009314F9" w:rsidP="008A4D08">
            <w:pPr>
              <w:rPr>
                <w:rFonts w:ascii="Arial" w:hAnsi="Arial" w:cs="Arial"/>
                <w:strike/>
                <w:color w:val="000000"/>
              </w:rPr>
            </w:pPr>
          </w:p>
        </w:tc>
        <w:tc>
          <w:tcPr>
            <w:tcW w:w="3686" w:type="dxa"/>
            <w:shd w:val="clear" w:color="auto" w:fill="auto"/>
          </w:tcPr>
          <w:p w14:paraId="2F90701D" w14:textId="77777777" w:rsidR="009314F9" w:rsidRPr="002524E8" w:rsidRDefault="009314F9" w:rsidP="008A4D08">
            <w:pPr>
              <w:rPr>
                <w:rFonts w:ascii="Arial" w:hAnsi="Arial" w:cs="Arial"/>
                <w:strike/>
                <w:color w:val="000000"/>
              </w:rPr>
            </w:pPr>
            <w:r w:rsidRPr="002524E8">
              <w:rPr>
                <w:rFonts w:ascii="Arial" w:hAnsi="Arial" w:cs="Arial"/>
                <w:strike/>
                <w:color w:val="000000"/>
                <w:spacing w:val="-4"/>
              </w:rPr>
              <w:t xml:space="preserve">Advertised open call for competition. Minimum of 5 tenders received if available or appropriate to the procurement route.    </w:t>
            </w:r>
          </w:p>
        </w:tc>
        <w:tc>
          <w:tcPr>
            <w:tcW w:w="2126" w:type="dxa"/>
            <w:shd w:val="clear" w:color="auto" w:fill="auto"/>
          </w:tcPr>
          <w:p w14:paraId="5329C8D3" w14:textId="77777777" w:rsidR="009314F9" w:rsidRPr="002524E8" w:rsidRDefault="009314F9" w:rsidP="008A4D08">
            <w:pPr>
              <w:rPr>
                <w:rFonts w:ascii="Arial" w:hAnsi="Arial" w:cs="Arial"/>
                <w:strike/>
                <w:color w:val="000000"/>
              </w:rPr>
            </w:pPr>
            <w:r w:rsidRPr="002524E8">
              <w:rPr>
                <w:rFonts w:ascii="Arial" w:hAnsi="Arial" w:cs="Arial"/>
                <w:strike/>
                <w:color w:val="000000"/>
                <w:spacing w:val="-4"/>
              </w:rPr>
              <w:t>Formal contract and Purchase Order</w:t>
            </w:r>
          </w:p>
        </w:tc>
      </w:tr>
      <w:tr w:rsidR="009314F9" w:rsidRPr="002524E8" w14:paraId="6A6CC8A7" w14:textId="77777777" w:rsidTr="00AB4A5B">
        <w:tc>
          <w:tcPr>
            <w:tcW w:w="2410" w:type="dxa"/>
            <w:shd w:val="clear" w:color="auto" w:fill="auto"/>
          </w:tcPr>
          <w:p w14:paraId="6FAD1D88" w14:textId="77777777" w:rsidR="009314F9" w:rsidRPr="002524E8" w:rsidRDefault="009314F9" w:rsidP="008A4D08">
            <w:pPr>
              <w:rPr>
                <w:rFonts w:ascii="Arial" w:hAnsi="Arial" w:cs="Arial"/>
                <w:strike/>
                <w:color w:val="000000"/>
                <w:spacing w:val="-4"/>
              </w:rPr>
            </w:pPr>
            <w:r w:rsidRPr="002524E8">
              <w:rPr>
                <w:rFonts w:ascii="Arial" w:hAnsi="Arial" w:cs="Arial"/>
                <w:strike/>
                <w:color w:val="000000"/>
                <w:spacing w:val="-4"/>
              </w:rPr>
              <w:t>Contracts above £1 million</w:t>
            </w:r>
            <w:r w:rsidRPr="002524E8">
              <w:rPr>
                <w:rFonts w:ascii="Arial" w:hAnsi="Arial" w:cs="Arial"/>
                <w:strike/>
                <w:color w:val="000000"/>
                <w:spacing w:val="-4"/>
              </w:rPr>
              <w:tab/>
              <w:t xml:space="preserve"> </w:t>
            </w:r>
          </w:p>
        </w:tc>
        <w:tc>
          <w:tcPr>
            <w:tcW w:w="3686" w:type="dxa"/>
            <w:shd w:val="clear" w:color="auto" w:fill="auto"/>
          </w:tcPr>
          <w:p w14:paraId="5F52D255" w14:textId="77777777" w:rsidR="009314F9" w:rsidRPr="002524E8" w:rsidRDefault="009314F9" w:rsidP="008A4D08">
            <w:pPr>
              <w:rPr>
                <w:rFonts w:ascii="Arial" w:hAnsi="Arial" w:cs="Arial"/>
                <w:strike/>
                <w:color w:val="000000"/>
                <w:spacing w:val="-4"/>
              </w:rPr>
            </w:pPr>
            <w:r w:rsidRPr="002524E8">
              <w:rPr>
                <w:rFonts w:ascii="Arial" w:hAnsi="Arial" w:cs="Arial"/>
                <w:strike/>
                <w:color w:val="000000"/>
                <w:spacing w:val="-4"/>
              </w:rPr>
              <w:t>Welsh Government approval required</w:t>
            </w:r>
            <w:r w:rsidRPr="002524E8">
              <w:rPr>
                <w:rFonts w:ascii="Arial" w:hAnsi="Arial" w:cs="Arial"/>
                <w:strike/>
                <w:color w:val="000000"/>
                <w:spacing w:val="-4"/>
                <w:vertAlign w:val="superscript"/>
              </w:rPr>
              <w:t>2</w:t>
            </w:r>
          </w:p>
        </w:tc>
        <w:tc>
          <w:tcPr>
            <w:tcW w:w="2126" w:type="dxa"/>
            <w:shd w:val="clear" w:color="auto" w:fill="auto"/>
          </w:tcPr>
          <w:p w14:paraId="075BDE53" w14:textId="77777777" w:rsidR="009314F9" w:rsidRPr="002524E8" w:rsidRDefault="009314F9" w:rsidP="008A4D08">
            <w:pPr>
              <w:rPr>
                <w:rFonts w:ascii="Arial" w:hAnsi="Arial" w:cs="Arial"/>
                <w:strike/>
                <w:color w:val="000000"/>
                <w:spacing w:val="-4"/>
              </w:rPr>
            </w:pPr>
            <w:r w:rsidRPr="002524E8">
              <w:rPr>
                <w:rFonts w:ascii="Arial" w:hAnsi="Arial" w:cs="Arial"/>
                <w:strike/>
                <w:color w:val="000000"/>
                <w:spacing w:val="-4"/>
              </w:rPr>
              <w:t>Formal contract and Purchase Order</w:t>
            </w:r>
          </w:p>
        </w:tc>
      </w:tr>
      <w:bookmarkEnd w:id="902"/>
    </w:tbl>
    <w:p w14:paraId="6A5A98D7" w14:textId="77777777" w:rsidR="009314F9" w:rsidRPr="002524E8" w:rsidRDefault="009314F9" w:rsidP="008A4D08">
      <w:pPr>
        <w:rPr>
          <w:rFonts w:ascii="Arial" w:hAnsi="Arial" w:cs="Arial"/>
          <w:strike/>
        </w:rPr>
      </w:pPr>
    </w:p>
    <w:p w14:paraId="30A658B5" w14:textId="77777777" w:rsidR="009314F9" w:rsidRPr="002524E8" w:rsidRDefault="009314F9" w:rsidP="008A4D08">
      <w:pPr>
        <w:ind w:left="720"/>
        <w:rPr>
          <w:rFonts w:ascii="Arial" w:hAnsi="Arial" w:cs="Arial"/>
          <w:strike/>
        </w:rPr>
      </w:pPr>
      <w:r w:rsidRPr="002524E8">
        <w:rPr>
          <w:rFonts w:ascii="Arial" w:hAnsi="Arial" w:cs="Arial"/>
          <w:strike/>
          <w:vertAlign w:val="superscript"/>
        </w:rPr>
        <w:t xml:space="preserve">1 </w:t>
      </w:r>
      <w:r w:rsidRPr="002524E8">
        <w:rPr>
          <w:rFonts w:ascii="Arial" w:hAnsi="Arial" w:cs="Arial"/>
          <w:strike/>
        </w:rPr>
        <w:t>subject to the existence of suitable suppliers</w:t>
      </w:r>
    </w:p>
    <w:p w14:paraId="78A5E11B" w14:textId="77777777" w:rsidR="009314F9" w:rsidRPr="002524E8" w:rsidRDefault="009314F9" w:rsidP="008A4D08">
      <w:pPr>
        <w:ind w:left="720"/>
        <w:rPr>
          <w:rFonts w:ascii="Arial" w:hAnsi="Arial" w:cs="Arial"/>
          <w:strike/>
        </w:rPr>
      </w:pPr>
      <w:bookmarkStart w:id="903" w:name="_Hlk39594768"/>
      <w:r w:rsidRPr="002524E8">
        <w:rPr>
          <w:rFonts w:ascii="Arial" w:hAnsi="Arial" w:cs="Arial"/>
          <w:strike/>
          <w:vertAlign w:val="superscript"/>
        </w:rPr>
        <w:t>2</w:t>
      </w:r>
      <w:r w:rsidRPr="002524E8">
        <w:rPr>
          <w:rFonts w:ascii="Arial" w:hAnsi="Arial" w:cs="Arial"/>
          <w:strike/>
        </w:rPr>
        <w:t xml:space="preserve"> in accordance with the requirements set out in SFI 11.6.3.</w:t>
      </w:r>
    </w:p>
    <w:bookmarkEnd w:id="903"/>
    <w:p w14:paraId="0EB9C258" w14:textId="77777777" w:rsidR="009314F9" w:rsidRPr="002524E8" w:rsidRDefault="009314F9" w:rsidP="008A4D08">
      <w:pPr>
        <w:rPr>
          <w:rFonts w:ascii="Arial" w:hAnsi="Arial" w:cs="Arial"/>
          <w:strike/>
        </w:rPr>
      </w:pPr>
    </w:p>
    <w:p w14:paraId="0761756D" w14:textId="77777777" w:rsidR="009314F9" w:rsidRPr="008A4D08" w:rsidRDefault="002524E8" w:rsidP="00955E87">
      <w:pPr>
        <w:numPr>
          <w:ilvl w:val="2"/>
          <w:numId w:val="149"/>
        </w:numPr>
        <w:tabs>
          <w:tab w:val="clear" w:pos="720"/>
        </w:tabs>
        <w:ind w:left="851" w:hanging="851"/>
        <w:rPr>
          <w:rFonts w:ascii="Arial" w:hAnsi="Arial" w:cs="Arial"/>
        </w:rPr>
      </w:pPr>
      <w:bookmarkStart w:id="904" w:name="_Hlk39594790"/>
      <w:r w:rsidRPr="002524E8">
        <w:rPr>
          <w:rFonts w:ascii="Arial" w:hAnsi="Arial" w:cs="Arial"/>
          <w:b/>
          <w:bCs/>
          <w:color w:val="FF0000"/>
        </w:rPr>
        <w:t>‘Goods and Non-Health Services Only’</w:t>
      </w:r>
      <w:r>
        <w:rPr>
          <w:rFonts w:ascii="Arial" w:hAnsi="Arial" w:cs="Arial"/>
          <w:color w:val="FF0000"/>
        </w:rPr>
        <w:t xml:space="preserve"> </w:t>
      </w:r>
      <w:r w:rsidR="009314F9" w:rsidRPr="008A4D08">
        <w:rPr>
          <w:rFonts w:ascii="Arial" w:hAnsi="Arial" w:cs="Arial"/>
        </w:rPr>
        <w:t xml:space="preserve">Advice from </w:t>
      </w:r>
      <w:r w:rsidR="009314F9" w:rsidRPr="002524E8">
        <w:rPr>
          <w:rFonts w:ascii="Arial" w:hAnsi="Arial" w:cs="Arial"/>
          <w:strike/>
        </w:rPr>
        <w:t xml:space="preserve">the </w:t>
      </w:r>
      <w:r w:rsidR="009314F9" w:rsidRPr="008A4D08">
        <w:rPr>
          <w:rFonts w:ascii="Arial" w:hAnsi="Arial" w:cs="Arial"/>
        </w:rPr>
        <w:t>Procurement Services must be sought for all requirements in excess of £5,000</w:t>
      </w:r>
      <w:r>
        <w:rPr>
          <w:rFonts w:ascii="Arial" w:hAnsi="Arial" w:cs="Arial"/>
          <w:color w:val="FF0000"/>
        </w:rPr>
        <w:t xml:space="preserve"> (excluding VAT)</w:t>
      </w:r>
      <w:r w:rsidR="009314F9" w:rsidRPr="008A4D08">
        <w:rPr>
          <w:rFonts w:ascii="Arial" w:hAnsi="Arial" w:cs="Arial"/>
        </w:rPr>
        <w:t xml:space="preserve">. </w:t>
      </w:r>
    </w:p>
    <w:p w14:paraId="40E286B4" w14:textId="77777777" w:rsidR="009314F9" w:rsidRPr="008A4D08" w:rsidRDefault="009314F9" w:rsidP="008A4D08">
      <w:pPr>
        <w:ind w:left="851" w:hanging="851"/>
        <w:rPr>
          <w:rFonts w:ascii="Arial" w:hAnsi="Arial" w:cs="Arial"/>
        </w:rPr>
      </w:pPr>
    </w:p>
    <w:p w14:paraId="4D567265" w14:textId="77777777" w:rsidR="009314F9" w:rsidRPr="008A4D08" w:rsidRDefault="002524E8" w:rsidP="00955E87">
      <w:pPr>
        <w:numPr>
          <w:ilvl w:val="2"/>
          <w:numId w:val="149"/>
        </w:numPr>
        <w:tabs>
          <w:tab w:val="clear" w:pos="720"/>
        </w:tabs>
        <w:ind w:left="851" w:hanging="851"/>
        <w:rPr>
          <w:rFonts w:ascii="Arial" w:hAnsi="Arial" w:cs="Arial"/>
        </w:rPr>
      </w:pPr>
      <w:r w:rsidRPr="002524E8">
        <w:rPr>
          <w:rFonts w:ascii="Arial" w:hAnsi="Arial" w:cs="Arial"/>
          <w:b/>
          <w:bCs/>
          <w:color w:val="FF0000"/>
        </w:rPr>
        <w:t>‘Goods and Non-Health Services Only’</w:t>
      </w:r>
      <w:r>
        <w:rPr>
          <w:rFonts w:ascii="Arial" w:hAnsi="Arial" w:cs="Arial"/>
          <w:color w:val="FF0000"/>
        </w:rPr>
        <w:t xml:space="preserve"> </w:t>
      </w:r>
      <w:r w:rsidR="009314F9" w:rsidRPr="008A4D08">
        <w:rPr>
          <w:rFonts w:ascii="Arial" w:hAnsi="Arial" w:cs="Arial"/>
        </w:rPr>
        <w:t>deliberate sub-dividing of contracts to fall below a specific threshold is strictly prohibited. Any attempt to avoid these limits may expose the Board to risk of legal challenge and could result in disciplinary action against an individual[s].</w:t>
      </w:r>
    </w:p>
    <w:p w14:paraId="086F5FB7" w14:textId="77777777" w:rsidR="009314F9" w:rsidRPr="008A4D08" w:rsidRDefault="009314F9" w:rsidP="008A4D08">
      <w:pPr>
        <w:ind w:left="851" w:hanging="851"/>
        <w:rPr>
          <w:rFonts w:ascii="Arial" w:hAnsi="Arial" w:cs="Arial"/>
        </w:rPr>
      </w:pPr>
    </w:p>
    <w:p w14:paraId="33B7ACD9" w14:textId="77777777" w:rsidR="009314F9" w:rsidRDefault="002524E8" w:rsidP="00955E87">
      <w:pPr>
        <w:numPr>
          <w:ilvl w:val="2"/>
          <w:numId w:val="149"/>
        </w:numPr>
        <w:ind w:left="851" w:hanging="851"/>
        <w:rPr>
          <w:rFonts w:ascii="Arial" w:hAnsi="Arial" w:cs="Arial"/>
        </w:rPr>
      </w:pPr>
      <w:r w:rsidRPr="002524E8">
        <w:rPr>
          <w:rFonts w:ascii="Arial" w:hAnsi="Arial" w:cs="Arial"/>
          <w:b/>
          <w:bCs/>
          <w:color w:val="FF0000"/>
        </w:rPr>
        <w:t>Goods and Non-Health Services Only’</w:t>
      </w:r>
      <w:r>
        <w:rPr>
          <w:rFonts w:ascii="Arial" w:hAnsi="Arial" w:cs="Arial"/>
          <w:color w:val="FF0000"/>
        </w:rPr>
        <w:t xml:space="preserve"> </w:t>
      </w:r>
      <w:r w:rsidR="009314F9" w:rsidRPr="008A4D08">
        <w:rPr>
          <w:rFonts w:ascii="Arial" w:hAnsi="Arial" w:cs="Arial"/>
        </w:rPr>
        <w:t>Deliberate re-engagement of a supplier, where the value of the individual engagement is less than £5,000</w:t>
      </w:r>
      <w:r>
        <w:rPr>
          <w:rFonts w:ascii="Arial" w:hAnsi="Arial" w:cs="Arial"/>
          <w:color w:val="FF0000"/>
        </w:rPr>
        <w:t xml:space="preserve"> (excluding VAT)</w:t>
      </w:r>
      <w:r w:rsidR="009314F9" w:rsidRPr="008A4D08">
        <w:rPr>
          <w:rFonts w:ascii="Arial" w:hAnsi="Arial" w:cs="Arial"/>
        </w:rPr>
        <w:t>, must not be undertaken where the total value of engagements taken as a whole would exceed £5,000</w:t>
      </w:r>
      <w:r>
        <w:rPr>
          <w:rFonts w:ascii="Arial" w:hAnsi="Arial" w:cs="Arial"/>
          <w:color w:val="FF0000"/>
        </w:rPr>
        <w:t xml:space="preserve"> (excluding VAT)</w:t>
      </w:r>
      <w:r w:rsidR="009314F9" w:rsidRPr="008A4D08">
        <w:rPr>
          <w:rFonts w:ascii="Arial" w:hAnsi="Arial" w:cs="Arial"/>
        </w:rPr>
        <w:t xml:space="preserve"> and require competition.</w:t>
      </w:r>
    </w:p>
    <w:p w14:paraId="286ED19B" w14:textId="77777777" w:rsidR="002524E8" w:rsidRDefault="002524E8" w:rsidP="002524E8">
      <w:pPr>
        <w:pStyle w:val="ListParagraph"/>
        <w:rPr>
          <w:rFonts w:ascii="Arial" w:hAnsi="Arial" w:cs="Arial"/>
        </w:rPr>
      </w:pPr>
    </w:p>
    <w:p w14:paraId="3E6BF9CE" w14:textId="77777777" w:rsidR="002524E8" w:rsidRPr="002524E8" w:rsidRDefault="002524E8" w:rsidP="002524E8">
      <w:pPr>
        <w:rPr>
          <w:rFonts w:ascii="Arial" w:hAnsi="Arial" w:cs="Arial"/>
          <w:color w:val="FF0000"/>
        </w:rPr>
      </w:pPr>
      <w:r w:rsidRPr="002524E8">
        <w:rPr>
          <w:rFonts w:ascii="Arial" w:hAnsi="Arial" w:cs="Arial"/>
          <w:color w:val="FF0000"/>
        </w:rPr>
        <w:t>11.11.5.</w:t>
      </w:r>
      <w:r>
        <w:rPr>
          <w:rFonts w:ascii="Arial" w:hAnsi="Arial" w:cs="Arial"/>
          <w:b/>
          <w:bCs/>
          <w:color w:val="FF0000"/>
        </w:rPr>
        <w:t xml:space="preserve"> </w:t>
      </w:r>
      <w:r w:rsidRPr="002524E8">
        <w:rPr>
          <w:rFonts w:ascii="Arial" w:hAnsi="Arial" w:cs="Arial"/>
          <w:b/>
          <w:bCs/>
          <w:color w:val="FF0000"/>
        </w:rPr>
        <w:t xml:space="preserve">In Scope Health Services Only’ </w:t>
      </w:r>
      <w:r w:rsidRPr="002524E8">
        <w:rPr>
          <w:rFonts w:ascii="Arial" w:hAnsi="Arial" w:cs="Arial"/>
          <w:color w:val="FF0000"/>
        </w:rPr>
        <w:t>There is no minimum financial threshold for application of the PSR Wales Regulations.</w:t>
      </w:r>
    </w:p>
    <w:p w14:paraId="4F5B2D26" w14:textId="77777777" w:rsidR="002524E8" w:rsidRPr="008A4D08" w:rsidRDefault="002524E8" w:rsidP="002524E8">
      <w:pPr>
        <w:ind w:left="851"/>
        <w:rPr>
          <w:rFonts w:ascii="Arial" w:hAnsi="Arial" w:cs="Arial"/>
        </w:rPr>
      </w:pPr>
    </w:p>
    <w:bookmarkEnd w:id="904"/>
    <w:p w14:paraId="77DFF86C" w14:textId="77777777" w:rsidR="009314F9" w:rsidRPr="008A4D08" w:rsidRDefault="009314F9" w:rsidP="008A4D08">
      <w:pPr>
        <w:rPr>
          <w:rFonts w:ascii="Arial" w:hAnsi="Arial" w:cs="Arial"/>
        </w:rPr>
      </w:pPr>
    </w:p>
    <w:p w14:paraId="664A3D78" w14:textId="77777777" w:rsidR="009314F9" w:rsidRPr="008A4D08" w:rsidRDefault="009314F9" w:rsidP="00955E87">
      <w:pPr>
        <w:pStyle w:val="Heading1"/>
        <w:numPr>
          <w:ilvl w:val="1"/>
          <w:numId w:val="161"/>
        </w:numPr>
        <w:jc w:val="left"/>
        <w:rPr>
          <w:rFonts w:ascii="Arial" w:hAnsi="Arial" w:cs="Arial"/>
        </w:rPr>
      </w:pPr>
      <w:bookmarkStart w:id="905" w:name="_Toc55287169"/>
      <w:bookmarkStart w:id="906" w:name="_Hlk52456933"/>
      <w:bookmarkStart w:id="907" w:name="_Toc192928979"/>
      <w:bookmarkStart w:id="908" w:name="_Toc193786693"/>
      <w:bookmarkStart w:id="909" w:name="_Toc107900302"/>
      <w:bookmarkStart w:id="910" w:name="_Toc107900491"/>
      <w:bookmarkStart w:id="911" w:name="_Toc107900913"/>
      <w:bookmarkStart w:id="912" w:name="_Toc107901000"/>
      <w:bookmarkStart w:id="913" w:name="_Toc237673430"/>
      <w:bookmarkStart w:id="914" w:name="_Toc240884308"/>
      <w:bookmarkStart w:id="915" w:name="_Toc240450369"/>
      <w:bookmarkStart w:id="916" w:name="_Toc240797560"/>
      <w:bookmarkStart w:id="917" w:name="_Toc240801949"/>
      <w:bookmarkStart w:id="918" w:name="_Toc241909273"/>
      <w:bookmarkStart w:id="919" w:name="_Toc242500630"/>
      <w:bookmarkStart w:id="920" w:name="_Toc242585926"/>
      <w:bookmarkStart w:id="921" w:name="_Toc383684317"/>
      <w:r w:rsidRPr="008A4D08">
        <w:rPr>
          <w:rFonts w:ascii="Arial" w:hAnsi="Arial" w:cs="Arial"/>
        </w:rPr>
        <w:t>Designing Competitions</w:t>
      </w:r>
      <w:bookmarkEnd w:id="905"/>
      <w:r w:rsidRPr="008A4D08">
        <w:rPr>
          <w:rFonts w:ascii="Arial" w:hAnsi="Arial" w:cs="Arial"/>
        </w:rPr>
        <w:t xml:space="preserve"> </w:t>
      </w:r>
    </w:p>
    <w:bookmarkEnd w:id="906"/>
    <w:p w14:paraId="492516B6" w14:textId="77777777" w:rsidR="009314F9" w:rsidRPr="008A4D08" w:rsidRDefault="009314F9" w:rsidP="008A4D08">
      <w:pPr>
        <w:pStyle w:val="Heading1"/>
        <w:ind w:firstLine="0"/>
        <w:jc w:val="left"/>
        <w:rPr>
          <w:rFonts w:ascii="Arial" w:hAnsi="Arial" w:cs="Arial"/>
        </w:rPr>
      </w:pPr>
    </w:p>
    <w:p w14:paraId="2EE51019" w14:textId="77777777" w:rsidR="009314F9" w:rsidRPr="008A4D08" w:rsidRDefault="009314F9" w:rsidP="00F80D70">
      <w:pPr>
        <w:pStyle w:val="ListParagraph"/>
        <w:widowControl w:val="0"/>
        <w:numPr>
          <w:ilvl w:val="0"/>
          <w:numId w:val="218"/>
        </w:numPr>
        <w:autoSpaceDE w:val="0"/>
        <w:autoSpaceDN w:val="0"/>
        <w:adjustRightInd w:val="0"/>
        <w:ind w:left="851" w:hanging="851"/>
        <w:rPr>
          <w:rFonts w:ascii="Arial" w:hAnsi="Arial" w:cs="Arial"/>
          <w:b/>
          <w:bCs/>
          <w:sz w:val="24"/>
          <w:szCs w:val="24"/>
        </w:rPr>
      </w:pPr>
      <w:bookmarkStart w:id="922" w:name="_Toc55287170"/>
      <w:r w:rsidRPr="008A4D08">
        <w:rPr>
          <w:rFonts w:ascii="Arial" w:hAnsi="Arial" w:cs="Arial"/>
          <w:sz w:val="24"/>
          <w:szCs w:val="24"/>
        </w:rPr>
        <w:t>The budget holder or manager responsible for the procurement is required to engage with the Procurement team to ensure:</w:t>
      </w:r>
      <w:bookmarkEnd w:id="922"/>
    </w:p>
    <w:p w14:paraId="24A7499A" w14:textId="77777777" w:rsidR="009314F9" w:rsidRPr="008A4D08" w:rsidRDefault="009314F9" w:rsidP="008A4D08">
      <w:pPr>
        <w:rPr>
          <w:rFonts w:ascii="Arial" w:hAnsi="Arial" w:cs="Arial"/>
          <w:b/>
          <w:bCs/>
        </w:rPr>
      </w:pPr>
    </w:p>
    <w:p w14:paraId="40BF6D77" w14:textId="77777777" w:rsidR="009314F9" w:rsidRPr="008A4D08" w:rsidRDefault="009314F9" w:rsidP="00F80D70">
      <w:pPr>
        <w:pStyle w:val="ListParagraph"/>
        <w:widowControl w:val="0"/>
        <w:numPr>
          <w:ilvl w:val="0"/>
          <w:numId w:val="219"/>
        </w:numPr>
        <w:autoSpaceDE w:val="0"/>
        <w:autoSpaceDN w:val="0"/>
        <w:adjustRightInd w:val="0"/>
        <w:rPr>
          <w:rFonts w:ascii="Arial" w:hAnsi="Arial" w:cs="Arial"/>
          <w:b/>
          <w:bCs/>
          <w:sz w:val="24"/>
          <w:szCs w:val="24"/>
        </w:rPr>
      </w:pPr>
      <w:bookmarkStart w:id="923" w:name="_Toc55287171"/>
      <w:r w:rsidRPr="008A4D08">
        <w:rPr>
          <w:rFonts w:ascii="Arial" w:hAnsi="Arial" w:cs="Arial"/>
          <w:sz w:val="24"/>
          <w:szCs w:val="24"/>
        </w:rPr>
        <w:t>Required timescales are achievable</w:t>
      </w:r>
      <w:bookmarkEnd w:id="923"/>
    </w:p>
    <w:p w14:paraId="0AD743E1" w14:textId="77777777" w:rsidR="009314F9" w:rsidRPr="008A4D08" w:rsidRDefault="009314F9" w:rsidP="00F80D70">
      <w:pPr>
        <w:pStyle w:val="ListParagraph"/>
        <w:widowControl w:val="0"/>
        <w:numPr>
          <w:ilvl w:val="0"/>
          <w:numId w:val="219"/>
        </w:numPr>
        <w:autoSpaceDE w:val="0"/>
        <w:autoSpaceDN w:val="0"/>
        <w:adjustRightInd w:val="0"/>
        <w:rPr>
          <w:rFonts w:ascii="Arial" w:hAnsi="Arial" w:cs="Arial"/>
          <w:b/>
          <w:bCs/>
          <w:sz w:val="24"/>
          <w:szCs w:val="24"/>
        </w:rPr>
      </w:pPr>
      <w:bookmarkStart w:id="924" w:name="_Toc55287172"/>
      <w:r w:rsidRPr="008A4D08">
        <w:rPr>
          <w:rFonts w:ascii="Arial" w:hAnsi="Arial" w:cs="Arial"/>
          <w:sz w:val="24"/>
          <w:szCs w:val="24"/>
        </w:rPr>
        <w:t>Specifications are drafted which:</w:t>
      </w:r>
      <w:bookmarkEnd w:id="924"/>
    </w:p>
    <w:p w14:paraId="7F53B373" w14:textId="77777777" w:rsidR="009314F9" w:rsidRPr="008A4D08" w:rsidRDefault="009314F9" w:rsidP="00F80D70">
      <w:pPr>
        <w:pStyle w:val="ListParagraph"/>
        <w:widowControl w:val="0"/>
        <w:numPr>
          <w:ilvl w:val="0"/>
          <w:numId w:val="223"/>
        </w:numPr>
        <w:autoSpaceDE w:val="0"/>
        <w:autoSpaceDN w:val="0"/>
        <w:adjustRightInd w:val="0"/>
        <w:rPr>
          <w:rFonts w:ascii="Arial" w:hAnsi="Arial" w:cs="Arial"/>
          <w:b/>
          <w:bCs/>
          <w:sz w:val="24"/>
          <w:szCs w:val="24"/>
        </w:rPr>
      </w:pPr>
      <w:bookmarkStart w:id="925" w:name="_Toc55287173"/>
      <w:r w:rsidRPr="008A4D08">
        <w:rPr>
          <w:rFonts w:ascii="Arial" w:hAnsi="Arial" w:cs="Arial"/>
          <w:sz w:val="24"/>
          <w:szCs w:val="24"/>
        </w:rPr>
        <w:t>are fit for inclusion in competition documents;</w:t>
      </w:r>
      <w:bookmarkEnd w:id="925"/>
    </w:p>
    <w:p w14:paraId="49184321" w14:textId="77777777" w:rsidR="009314F9" w:rsidRPr="008A4D08" w:rsidRDefault="009314F9" w:rsidP="00F80D70">
      <w:pPr>
        <w:pStyle w:val="ListParagraph"/>
        <w:widowControl w:val="0"/>
        <w:numPr>
          <w:ilvl w:val="0"/>
          <w:numId w:val="223"/>
        </w:numPr>
        <w:autoSpaceDE w:val="0"/>
        <w:autoSpaceDN w:val="0"/>
        <w:adjustRightInd w:val="0"/>
        <w:rPr>
          <w:rFonts w:ascii="Arial" w:hAnsi="Arial" w:cs="Arial"/>
          <w:b/>
          <w:bCs/>
          <w:sz w:val="24"/>
          <w:szCs w:val="24"/>
        </w:rPr>
      </w:pPr>
      <w:bookmarkStart w:id="926" w:name="_Toc55287174"/>
      <w:r w:rsidRPr="008A4D08">
        <w:rPr>
          <w:rFonts w:ascii="Arial" w:hAnsi="Arial" w:cs="Arial"/>
          <w:sz w:val="24"/>
          <w:szCs w:val="24"/>
        </w:rPr>
        <w:t>are drafted in a manner encouraging innovation by the market;</w:t>
      </w:r>
      <w:bookmarkEnd w:id="926"/>
    </w:p>
    <w:p w14:paraId="42D428AC" w14:textId="77777777" w:rsidR="009314F9" w:rsidRPr="008A4D08" w:rsidRDefault="009314F9" w:rsidP="00F80D70">
      <w:pPr>
        <w:pStyle w:val="ListParagraph"/>
        <w:widowControl w:val="0"/>
        <w:numPr>
          <w:ilvl w:val="0"/>
          <w:numId w:val="223"/>
        </w:numPr>
        <w:autoSpaceDE w:val="0"/>
        <w:autoSpaceDN w:val="0"/>
        <w:adjustRightInd w:val="0"/>
        <w:rPr>
          <w:rFonts w:ascii="Arial" w:hAnsi="Arial" w:cs="Arial"/>
          <w:b/>
          <w:bCs/>
          <w:sz w:val="24"/>
          <w:szCs w:val="24"/>
        </w:rPr>
      </w:pPr>
      <w:bookmarkStart w:id="927" w:name="_Toc55287175"/>
      <w:r w:rsidRPr="008A4D08">
        <w:rPr>
          <w:rFonts w:ascii="Arial" w:hAnsi="Arial" w:cs="Arial"/>
          <w:sz w:val="24"/>
          <w:szCs w:val="24"/>
        </w:rPr>
        <w:t>are capable of being responded to and do not narrow competition;</w:t>
      </w:r>
      <w:bookmarkEnd w:id="927"/>
    </w:p>
    <w:p w14:paraId="60292699" w14:textId="77777777" w:rsidR="009314F9" w:rsidRPr="008A4D08" w:rsidRDefault="009314F9" w:rsidP="00F80D70">
      <w:pPr>
        <w:pStyle w:val="ListParagraph"/>
        <w:widowControl w:val="0"/>
        <w:numPr>
          <w:ilvl w:val="0"/>
          <w:numId w:val="223"/>
        </w:numPr>
        <w:autoSpaceDE w:val="0"/>
        <w:autoSpaceDN w:val="0"/>
        <w:adjustRightInd w:val="0"/>
        <w:rPr>
          <w:rFonts w:ascii="Arial" w:hAnsi="Arial" w:cs="Arial"/>
          <w:b/>
          <w:bCs/>
          <w:sz w:val="24"/>
          <w:szCs w:val="24"/>
        </w:rPr>
      </w:pPr>
      <w:bookmarkStart w:id="928" w:name="_Toc55287176"/>
      <w:r w:rsidRPr="008A4D08">
        <w:rPr>
          <w:rFonts w:ascii="Arial" w:hAnsi="Arial" w:cs="Arial"/>
          <w:sz w:val="24"/>
          <w:szCs w:val="24"/>
        </w:rPr>
        <w:t>deliver in line with legislative and policy frameworks.</w:t>
      </w:r>
      <w:bookmarkEnd w:id="928"/>
    </w:p>
    <w:p w14:paraId="25BAACCD" w14:textId="77777777" w:rsidR="009314F9" w:rsidRPr="008A4D08" w:rsidRDefault="009314F9" w:rsidP="00F80D70">
      <w:pPr>
        <w:pStyle w:val="ListParagraph"/>
        <w:widowControl w:val="0"/>
        <w:numPr>
          <w:ilvl w:val="0"/>
          <w:numId w:val="223"/>
        </w:numPr>
        <w:autoSpaceDE w:val="0"/>
        <w:autoSpaceDN w:val="0"/>
        <w:adjustRightInd w:val="0"/>
        <w:rPr>
          <w:rFonts w:ascii="Arial" w:hAnsi="Arial" w:cs="Arial"/>
          <w:b/>
          <w:bCs/>
          <w:sz w:val="24"/>
          <w:szCs w:val="24"/>
        </w:rPr>
      </w:pPr>
      <w:bookmarkStart w:id="929" w:name="_Toc55287177"/>
      <w:r w:rsidRPr="008A4D08">
        <w:rPr>
          <w:rFonts w:ascii="Arial" w:hAnsi="Arial" w:cs="Arial"/>
          <w:sz w:val="24"/>
          <w:szCs w:val="24"/>
        </w:rPr>
        <w:t>include robust performance measures to effectively measure and manage supplier performance</w:t>
      </w:r>
      <w:bookmarkEnd w:id="929"/>
      <w:r w:rsidRPr="008A4D08">
        <w:rPr>
          <w:rFonts w:ascii="Arial" w:hAnsi="Arial" w:cs="Arial"/>
          <w:sz w:val="24"/>
          <w:szCs w:val="24"/>
        </w:rPr>
        <w:t xml:space="preserve">; and  </w:t>
      </w:r>
    </w:p>
    <w:p w14:paraId="0583F98F" w14:textId="77777777" w:rsidR="009314F9" w:rsidRPr="008A4D08" w:rsidRDefault="009314F9" w:rsidP="00F80D70">
      <w:pPr>
        <w:pStyle w:val="ListParagraph"/>
        <w:widowControl w:val="0"/>
        <w:numPr>
          <w:ilvl w:val="0"/>
          <w:numId w:val="223"/>
        </w:numPr>
        <w:autoSpaceDE w:val="0"/>
        <w:autoSpaceDN w:val="0"/>
        <w:adjustRightInd w:val="0"/>
        <w:rPr>
          <w:rFonts w:ascii="Arial" w:hAnsi="Arial" w:cs="Arial"/>
          <w:b/>
          <w:bCs/>
          <w:sz w:val="24"/>
          <w:szCs w:val="24"/>
        </w:rPr>
      </w:pPr>
      <w:bookmarkStart w:id="930" w:name="_Toc55287178"/>
      <w:r w:rsidRPr="008A4D08">
        <w:rPr>
          <w:rFonts w:ascii="Arial" w:hAnsi="Arial" w:cs="Arial"/>
          <w:sz w:val="24"/>
          <w:szCs w:val="24"/>
        </w:rPr>
        <w:t>consider the ability of the market to deliver</w:t>
      </w:r>
      <w:bookmarkEnd w:id="930"/>
      <w:r w:rsidRPr="008A4D08">
        <w:rPr>
          <w:rFonts w:ascii="Arial" w:hAnsi="Arial" w:cs="Arial"/>
          <w:sz w:val="24"/>
          <w:szCs w:val="24"/>
        </w:rPr>
        <w:t>.</w:t>
      </w:r>
    </w:p>
    <w:p w14:paraId="3309A88F" w14:textId="77777777" w:rsidR="009314F9" w:rsidRPr="008A4D08" w:rsidRDefault="009314F9" w:rsidP="008A4D08">
      <w:pPr>
        <w:rPr>
          <w:rFonts w:ascii="Arial" w:hAnsi="Arial" w:cs="Arial"/>
          <w:b/>
          <w:bCs/>
        </w:rPr>
      </w:pPr>
    </w:p>
    <w:p w14:paraId="149445FA" w14:textId="77777777" w:rsidR="002524E8" w:rsidRPr="008A4D08" w:rsidRDefault="009314F9" w:rsidP="00F80D70">
      <w:pPr>
        <w:pStyle w:val="ListParagraph"/>
        <w:widowControl w:val="0"/>
        <w:numPr>
          <w:ilvl w:val="0"/>
          <w:numId w:val="221"/>
        </w:numPr>
        <w:autoSpaceDE w:val="0"/>
        <w:autoSpaceDN w:val="0"/>
        <w:adjustRightInd w:val="0"/>
        <w:ind w:left="851" w:hanging="851"/>
        <w:rPr>
          <w:rFonts w:ascii="Arial" w:hAnsi="Arial" w:cs="Arial"/>
          <w:b/>
          <w:bCs/>
          <w:sz w:val="24"/>
          <w:szCs w:val="24"/>
        </w:rPr>
      </w:pPr>
      <w:bookmarkStart w:id="931" w:name="_Toc55287179"/>
      <w:r w:rsidRPr="008A4D08">
        <w:rPr>
          <w:rFonts w:ascii="Arial" w:hAnsi="Arial" w:cs="Arial"/>
          <w:sz w:val="24"/>
          <w:szCs w:val="24"/>
        </w:rPr>
        <w:t>Appropriate performance measures are included in agreements awarded, thus ensuring best value for money decisions taken that return maximum benefit for the organisation and ultimately the improvement of patient outcomes and wider health and social care communities.</w:t>
      </w:r>
      <w:bookmarkEnd w:id="931"/>
      <w:r w:rsidRPr="002524E8">
        <w:rPr>
          <w:rFonts w:ascii="Arial" w:hAnsi="Arial" w:cs="Arial"/>
          <w:color w:val="FF0000"/>
          <w:sz w:val="24"/>
          <w:szCs w:val="24"/>
        </w:rPr>
        <w:t xml:space="preserve"> </w:t>
      </w:r>
      <w:r w:rsidR="002524E8" w:rsidRPr="002524E8">
        <w:rPr>
          <w:rFonts w:ascii="Arial" w:hAnsi="Arial" w:cs="Arial"/>
          <w:b/>
          <w:bCs/>
          <w:color w:val="FF0000"/>
          <w:sz w:val="24"/>
          <w:szCs w:val="24"/>
          <w:lang w:val="en-GB"/>
        </w:rPr>
        <w:t xml:space="preserve">‘Goods and Non-Health Services Only’, </w:t>
      </w:r>
      <w:r w:rsidR="002524E8" w:rsidRPr="002524E8">
        <w:rPr>
          <w:rFonts w:ascii="Arial" w:hAnsi="Arial" w:cs="Arial"/>
          <w:color w:val="FF0000"/>
          <w:sz w:val="24"/>
          <w:szCs w:val="24"/>
          <w:lang w:val="en-GB"/>
        </w:rPr>
        <w:lastRenderedPageBreak/>
        <w:t>under the 2023 Act there is a requirement to set and publish at least 3 Key Performance Indicators (KPI’s) for contracts above £5m, and to publish a notice on these at least annually during the term of the contract (note: this does not apply to ‘light touch regime’ contracts) and in circumstances where the LHB considers that the supplier's performance under the contract could not appropriately be assessed by reference to key performance indicators (s.52(2) of the 2023 Act)).</w:t>
      </w:r>
    </w:p>
    <w:p w14:paraId="174D3B00" w14:textId="77777777" w:rsidR="009314F9" w:rsidRPr="008A4D08" w:rsidRDefault="009314F9" w:rsidP="002524E8">
      <w:pPr>
        <w:pStyle w:val="ListParagraph"/>
        <w:widowControl w:val="0"/>
        <w:autoSpaceDE w:val="0"/>
        <w:autoSpaceDN w:val="0"/>
        <w:adjustRightInd w:val="0"/>
        <w:ind w:left="851"/>
        <w:rPr>
          <w:rFonts w:ascii="Arial" w:hAnsi="Arial" w:cs="Arial"/>
          <w:b/>
          <w:bCs/>
          <w:sz w:val="24"/>
          <w:szCs w:val="24"/>
        </w:rPr>
      </w:pPr>
    </w:p>
    <w:p w14:paraId="08DD24CD" w14:textId="77777777" w:rsidR="009314F9" w:rsidRPr="008A4D08" w:rsidRDefault="009314F9" w:rsidP="008A4D08">
      <w:pPr>
        <w:ind w:left="851" w:hanging="851"/>
        <w:rPr>
          <w:rFonts w:ascii="Arial" w:hAnsi="Arial" w:cs="Arial"/>
          <w:b/>
          <w:bCs/>
        </w:rPr>
      </w:pPr>
    </w:p>
    <w:p w14:paraId="26D98FFC" w14:textId="77777777" w:rsidR="009314F9" w:rsidRPr="008A4D08" w:rsidRDefault="002524E8" w:rsidP="00F80D70">
      <w:pPr>
        <w:pStyle w:val="ListParagraph"/>
        <w:widowControl w:val="0"/>
        <w:numPr>
          <w:ilvl w:val="0"/>
          <w:numId w:val="222"/>
        </w:numPr>
        <w:autoSpaceDE w:val="0"/>
        <w:autoSpaceDN w:val="0"/>
        <w:adjustRightInd w:val="0"/>
        <w:ind w:left="851" w:hanging="851"/>
        <w:rPr>
          <w:rFonts w:ascii="Arial" w:hAnsi="Arial" w:cs="Arial"/>
          <w:b/>
          <w:bCs/>
          <w:sz w:val="24"/>
          <w:szCs w:val="24"/>
        </w:rPr>
      </w:pPr>
      <w:bookmarkStart w:id="932" w:name="_Toc55287180"/>
      <w:r w:rsidRPr="002524E8">
        <w:rPr>
          <w:rFonts w:ascii="Arial" w:hAnsi="Arial" w:cs="Arial"/>
          <w:b/>
          <w:bCs/>
          <w:color w:val="FF0000"/>
          <w:sz w:val="24"/>
          <w:szCs w:val="24"/>
          <w:lang w:val="en-GB"/>
        </w:rPr>
        <w:t>Goods and Non-Health Services Only’</w:t>
      </w:r>
      <w:r w:rsidRPr="009B5512">
        <w:rPr>
          <w:rFonts w:ascii="Arial" w:hAnsi="Arial" w:cs="Arial"/>
          <w:b/>
          <w:bCs/>
          <w:sz w:val="24"/>
          <w:szCs w:val="24"/>
          <w:lang w:val="en-GB"/>
        </w:rPr>
        <w:t xml:space="preserve"> </w:t>
      </w:r>
      <w:r w:rsidR="009314F9" w:rsidRPr="008A4D08">
        <w:rPr>
          <w:rFonts w:ascii="Arial" w:hAnsi="Arial" w:cs="Arial"/>
          <w:sz w:val="24"/>
          <w:szCs w:val="24"/>
        </w:rPr>
        <w:t>Criteria for selecting suppliers and achieving an award recommendation</w:t>
      </w:r>
      <w:r>
        <w:rPr>
          <w:rFonts w:ascii="Arial" w:hAnsi="Arial" w:cs="Arial"/>
          <w:sz w:val="24"/>
          <w:szCs w:val="24"/>
        </w:rPr>
        <w:t xml:space="preserve"> </w:t>
      </w:r>
      <w:r w:rsidRPr="002524E8">
        <w:rPr>
          <w:rFonts w:ascii="Arial" w:hAnsi="Arial" w:cs="Arial"/>
          <w:color w:val="FF0000"/>
          <w:sz w:val="24"/>
          <w:szCs w:val="24"/>
          <w:lang w:val="en-GB"/>
        </w:rPr>
        <w:t xml:space="preserve">be evaluated on the basis of the “Most Advantageous Tender”, which provides contracting authorities with greater flexibility to take into account wider social and environmental issues where that is decided to be relevant for the best solution. Such criteria </w:t>
      </w:r>
      <w:r w:rsidR="009314F9" w:rsidRPr="002524E8">
        <w:rPr>
          <w:rFonts w:ascii="Arial" w:hAnsi="Arial" w:cs="Arial"/>
          <w:color w:val="FF0000"/>
          <w:sz w:val="24"/>
          <w:szCs w:val="24"/>
        </w:rPr>
        <w:t xml:space="preserve"> </w:t>
      </w:r>
      <w:r w:rsidR="009314F9" w:rsidRPr="008A4D08">
        <w:rPr>
          <w:rFonts w:ascii="Arial" w:hAnsi="Arial" w:cs="Arial"/>
          <w:sz w:val="24"/>
          <w:szCs w:val="24"/>
        </w:rPr>
        <w:t>must:</w:t>
      </w:r>
      <w:bookmarkEnd w:id="932"/>
      <w:r w:rsidR="009314F9" w:rsidRPr="008A4D08">
        <w:rPr>
          <w:rFonts w:ascii="Arial" w:hAnsi="Arial" w:cs="Arial"/>
          <w:sz w:val="24"/>
          <w:szCs w:val="24"/>
        </w:rPr>
        <w:t xml:space="preserve"> </w:t>
      </w:r>
    </w:p>
    <w:p w14:paraId="03758347" w14:textId="77777777" w:rsidR="009314F9" w:rsidRPr="008A4D08" w:rsidRDefault="009314F9" w:rsidP="008A4D08">
      <w:pPr>
        <w:rPr>
          <w:rFonts w:ascii="Arial" w:hAnsi="Arial" w:cs="Arial"/>
          <w:b/>
          <w:bCs/>
        </w:rPr>
      </w:pPr>
    </w:p>
    <w:p w14:paraId="4E39EE45" w14:textId="77777777" w:rsidR="009314F9" w:rsidRPr="008A4D08" w:rsidRDefault="009314F9" w:rsidP="00F80D70">
      <w:pPr>
        <w:pStyle w:val="ListParagraph"/>
        <w:widowControl w:val="0"/>
        <w:numPr>
          <w:ilvl w:val="0"/>
          <w:numId w:val="220"/>
        </w:numPr>
        <w:autoSpaceDE w:val="0"/>
        <w:autoSpaceDN w:val="0"/>
        <w:adjustRightInd w:val="0"/>
        <w:rPr>
          <w:rFonts w:ascii="Arial" w:hAnsi="Arial" w:cs="Arial"/>
          <w:b/>
          <w:bCs/>
          <w:sz w:val="24"/>
          <w:szCs w:val="24"/>
        </w:rPr>
      </w:pPr>
      <w:bookmarkStart w:id="933" w:name="_Toc55287181"/>
      <w:r w:rsidRPr="008A4D08">
        <w:rPr>
          <w:rFonts w:ascii="Arial" w:hAnsi="Arial" w:cs="Arial"/>
          <w:sz w:val="24"/>
          <w:szCs w:val="24"/>
        </w:rPr>
        <w:t xml:space="preserve">be appropriately weighted </w:t>
      </w:r>
      <w:r w:rsidRPr="002524E8">
        <w:rPr>
          <w:rFonts w:ascii="Arial" w:hAnsi="Arial" w:cs="Arial"/>
          <w:strike/>
          <w:sz w:val="24"/>
          <w:szCs w:val="24"/>
        </w:rPr>
        <w:t>in consideration of quality/price</w:t>
      </w:r>
      <w:bookmarkEnd w:id="933"/>
      <w:r w:rsidRPr="008A4D08">
        <w:rPr>
          <w:rFonts w:ascii="Arial" w:hAnsi="Arial" w:cs="Arial"/>
          <w:sz w:val="24"/>
          <w:szCs w:val="24"/>
        </w:rPr>
        <w:t>;</w:t>
      </w:r>
    </w:p>
    <w:p w14:paraId="1F769EBE" w14:textId="77777777" w:rsidR="009314F9" w:rsidRPr="002524E8" w:rsidRDefault="009314F9" w:rsidP="00F80D70">
      <w:pPr>
        <w:pStyle w:val="ListParagraph"/>
        <w:widowControl w:val="0"/>
        <w:numPr>
          <w:ilvl w:val="0"/>
          <w:numId w:val="220"/>
        </w:numPr>
        <w:autoSpaceDE w:val="0"/>
        <w:autoSpaceDN w:val="0"/>
        <w:adjustRightInd w:val="0"/>
        <w:rPr>
          <w:rFonts w:ascii="Arial" w:hAnsi="Arial" w:cs="Arial"/>
          <w:b/>
          <w:bCs/>
          <w:strike/>
          <w:sz w:val="24"/>
          <w:szCs w:val="24"/>
        </w:rPr>
      </w:pPr>
      <w:bookmarkStart w:id="934" w:name="_Toc55287182"/>
      <w:r w:rsidRPr="002524E8">
        <w:rPr>
          <w:rFonts w:ascii="Arial" w:hAnsi="Arial" w:cs="Arial"/>
          <w:strike/>
          <w:sz w:val="24"/>
          <w:szCs w:val="24"/>
        </w:rPr>
        <w:t>consider cost of change where relevant</w:t>
      </w:r>
      <w:bookmarkEnd w:id="934"/>
      <w:r w:rsidRPr="002524E8">
        <w:rPr>
          <w:rFonts w:ascii="Arial" w:hAnsi="Arial" w:cs="Arial"/>
          <w:strike/>
          <w:sz w:val="24"/>
          <w:szCs w:val="24"/>
        </w:rPr>
        <w:t>;</w:t>
      </w:r>
    </w:p>
    <w:p w14:paraId="24B4920D" w14:textId="77777777" w:rsidR="009314F9" w:rsidRPr="008A4D08" w:rsidRDefault="009314F9" w:rsidP="00F80D70">
      <w:pPr>
        <w:pStyle w:val="ListParagraph"/>
        <w:widowControl w:val="0"/>
        <w:numPr>
          <w:ilvl w:val="0"/>
          <w:numId w:val="220"/>
        </w:numPr>
        <w:autoSpaceDE w:val="0"/>
        <w:autoSpaceDN w:val="0"/>
        <w:adjustRightInd w:val="0"/>
        <w:rPr>
          <w:rFonts w:ascii="Arial" w:hAnsi="Arial" w:cs="Arial"/>
          <w:b/>
          <w:bCs/>
          <w:sz w:val="24"/>
          <w:szCs w:val="24"/>
        </w:rPr>
      </w:pPr>
      <w:bookmarkStart w:id="935" w:name="_Toc55287183"/>
      <w:r w:rsidRPr="008A4D08">
        <w:rPr>
          <w:rFonts w:ascii="Arial" w:hAnsi="Arial" w:cs="Arial"/>
          <w:sz w:val="24"/>
          <w:szCs w:val="24"/>
        </w:rPr>
        <w:t>be transparent and proportionate</w:t>
      </w:r>
      <w:bookmarkEnd w:id="935"/>
      <w:r w:rsidRPr="008A4D08">
        <w:rPr>
          <w:rFonts w:ascii="Arial" w:hAnsi="Arial" w:cs="Arial"/>
          <w:sz w:val="24"/>
          <w:szCs w:val="24"/>
        </w:rPr>
        <w:t>;</w:t>
      </w:r>
    </w:p>
    <w:p w14:paraId="3E53CAF3" w14:textId="77777777" w:rsidR="009314F9" w:rsidRPr="008A4D08" w:rsidRDefault="009314F9" w:rsidP="00F80D70">
      <w:pPr>
        <w:pStyle w:val="ListParagraph"/>
        <w:widowControl w:val="0"/>
        <w:numPr>
          <w:ilvl w:val="0"/>
          <w:numId w:val="220"/>
        </w:numPr>
        <w:autoSpaceDE w:val="0"/>
        <w:autoSpaceDN w:val="0"/>
        <w:adjustRightInd w:val="0"/>
        <w:rPr>
          <w:rFonts w:ascii="Arial" w:hAnsi="Arial" w:cs="Arial"/>
          <w:b/>
          <w:bCs/>
          <w:sz w:val="24"/>
          <w:szCs w:val="24"/>
        </w:rPr>
      </w:pPr>
      <w:bookmarkStart w:id="936" w:name="_Toc55287184"/>
      <w:r w:rsidRPr="008A4D08">
        <w:rPr>
          <w:rFonts w:ascii="Arial" w:hAnsi="Arial" w:cs="Arial"/>
          <w:sz w:val="24"/>
          <w:szCs w:val="24"/>
        </w:rPr>
        <w:t>deliver value for money outcomes</w:t>
      </w:r>
      <w:bookmarkEnd w:id="936"/>
      <w:r w:rsidRPr="008A4D08">
        <w:rPr>
          <w:rFonts w:ascii="Arial" w:hAnsi="Arial" w:cs="Arial"/>
          <w:sz w:val="24"/>
          <w:szCs w:val="24"/>
        </w:rPr>
        <w:t>;</w:t>
      </w:r>
    </w:p>
    <w:p w14:paraId="2F9D9808" w14:textId="77777777" w:rsidR="009314F9" w:rsidRPr="008A4D08" w:rsidRDefault="009314F9" w:rsidP="00F80D70">
      <w:pPr>
        <w:pStyle w:val="ListParagraph"/>
        <w:widowControl w:val="0"/>
        <w:numPr>
          <w:ilvl w:val="0"/>
          <w:numId w:val="220"/>
        </w:numPr>
        <w:autoSpaceDE w:val="0"/>
        <w:autoSpaceDN w:val="0"/>
        <w:adjustRightInd w:val="0"/>
        <w:rPr>
          <w:rFonts w:ascii="Arial" w:hAnsi="Arial" w:cs="Arial"/>
          <w:b/>
          <w:bCs/>
          <w:sz w:val="24"/>
          <w:szCs w:val="24"/>
        </w:rPr>
      </w:pPr>
      <w:bookmarkStart w:id="937" w:name="_Toc55287185"/>
      <w:r w:rsidRPr="008A4D08">
        <w:rPr>
          <w:rFonts w:ascii="Arial" w:hAnsi="Arial" w:cs="Arial"/>
          <w:sz w:val="24"/>
          <w:szCs w:val="24"/>
        </w:rPr>
        <w:t>fully explore complexity/risk</w:t>
      </w:r>
      <w:bookmarkEnd w:id="937"/>
      <w:r w:rsidRPr="008A4D08">
        <w:rPr>
          <w:rFonts w:ascii="Arial" w:hAnsi="Arial" w:cs="Arial"/>
          <w:sz w:val="24"/>
          <w:szCs w:val="24"/>
        </w:rPr>
        <w:t xml:space="preserve">; and </w:t>
      </w:r>
    </w:p>
    <w:p w14:paraId="4BDE36E2" w14:textId="77777777" w:rsidR="002524E8" w:rsidRPr="002524E8" w:rsidRDefault="009314F9" w:rsidP="00F80D70">
      <w:pPr>
        <w:pStyle w:val="ListParagraph"/>
        <w:numPr>
          <w:ilvl w:val="0"/>
          <w:numId w:val="220"/>
        </w:numPr>
        <w:rPr>
          <w:rFonts w:ascii="Arial" w:hAnsi="Arial" w:cs="Arial"/>
          <w:color w:val="FF0000"/>
          <w:sz w:val="24"/>
          <w:szCs w:val="24"/>
          <w:lang w:val="en-GB"/>
        </w:rPr>
      </w:pPr>
      <w:bookmarkStart w:id="938" w:name="_Toc55287186"/>
      <w:r w:rsidRPr="008A4D08">
        <w:rPr>
          <w:rFonts w:ascii="Arial" w:hAnsi="Arial" w:cs="Arial"/>
          <w:sz w:val="24"/>
          <w:szCs w:val="24"/>
        </w:rPr>
        <w:t>consider whole life cost</w:t>
      </w:r>
      <w:bookmarkEnd w:id="938"/>
      <w:r w:rsidR="002524E8">
        <w:rPr>
          <w:rFonts w:ascii="Arial" w:hAnsi="Arial" w:cs="Arial"/>
          <w:sz w:val="24"/>
          <w:szCs w:val="24"/>
        </w:rPr>
        <w:t xml:space="preserve">s </w:t>
      </w:r>
      <w:r w:rsidR="002524E8" w:rsidRPr="002524E8">
        <w:rPr>
          <w:rFonts w:ascii="Arial" w:hAnsi="Arial" w:cs="Arial"/>
          <w:color w:val="FF0000"/>
          <w:sz w:val="24"/>
          <w:szCs w:val="24"/>
          <w:lang w:val="en-GB"/>
        </w:rPr>
        <w:t xml:space="preserve">including (where appropriate) the cost of change and / or end of life costs. </w:t>
      </w:r>
    </w:p>
    <w:p w14:paraId="26EC5CFC" w14:textId="77777777" w:rsidR="002524E8" w:rsidRDefault="002524E8" w:rsidP="002524E8">
      <w:pPr>
        <w:pStyle w:val="ListParagraph"/>
        <w:widowControl w:val="0"/>
        <w:ind w:left="0"/>
        <w:rPr>
          <w:rFonts w:ascii="Arial" w:hAnsi="Arial" w:cs="Arial"/>
          <w:b/>
          <w:bCs/>
          <w:lang w:val="en-GB"/>
        </w:rPr>
      </w:pPr>
    </w:p>
    <w:p w14:paraId="54B80411" w14:textId="77777777" w:rsidR="002524E8" w:rsidRPr="002524E8" w:rsidRDefault="002524E8" w:rsidP="002524E8">
      <w:pPr>
        <w:pStyle w:val="ListParagraph"/>
        <w:widowControl w:val="0"/>
        <w:ind w:left="0"/>
        <w:rPr>
          <w:rFonts w:ascii="Arial" w:hAnsi="Arial" w:cs="Arial"/>
          <w:color w:val="FF0000"/>
          <w:sz w:val="24"/>
          <w:szCs w:val="24"/>
          <w:lang w:val="en-GB"/>
        </w:rPr>
      </w:pPr>
      <w:r w:rsidRPr="002524E8">
        <w:rPr>
          <w:rFonts w:ascii="Arial" w:hAnsi="Arial" w:cs="Arial"/>
          <w:color w:val="FF0000"/>
          <w:sz w:val="24"/>
          <w:szCs w:val="24"/>
          <w:lang w:val="en-GB"/>
        </w:rPr>
        <w:t xml:space="preserve">11.12.4 ‘In-Scope Health Services Only’ Criteria for selecting suppliers and achieving an award recommendation must follow (where applicable) the provisions in the PSR Wales Regulations, regarding: </w:t>
      </w:r>
    </w:p>
    <w:p w14:paraId="3280D5D2" w14:textId="77777777" w:rsidR="002524E8" w:rsidRPr="002524E8" w:rsidRDefault="002524E8" w:rsidP="00F80D70">
      <w:pPr>
        <w:pStyle w:val="ListParagraph"/>
        <w:widowControl w:val="0"/>
        <w:numPr>
          <w:ilvl w:val="0"/>
          <w:numId w:val="304"/>
        </w:numPr>
        <w:rPr>
          <w:rFonts w:ascii="Arial" w:hAnsi="Arial" w:cs="Arial"/>
          <w:color w:val="FF0000"/>
          <w:sz w:val="24"/>
          <w:szCs w:val="24"/>
          <w:lang w:val="en-GB"/>
        </w:rPr>
      </w:pPr>
      <w:r w:rsidRPr="002524E8">
        <w:rPr>
          <w:rFonts w:ascii="Arial" w:hAnsi="Arial" w:cs="Arial"/>
          <w:color w:val="FF0000"/>
          <w:sz w:val="24"/>
          <w:szCs w:val="24"/>
          <w:lang w:val="en-GB"/>
        </w:rPr>
        <w:t xml:space="preserve">Key Criteria (regulation 6); </w:t>
      </w:r>
    </w:p>
    <w:p w14:paraId="1397A45F" w14:textId="77777777" w:rsidR="002524E8" w:rsidRPr="002524E8" w:rsidRDefault="002524E8" w:rsidP="00F80D70">
      <w:pPr>
        <w:pStyle w:val="ListParagraph"/>
        <w:widowControl w:val="0"/>
        <w:numPr>
          <w:ilvl w:val="0"/>
          <w:numId w:val="304"/>
        </w:numPr>
        <w:rPr>
          <w:rFonts w:ascii="Arial" w:hAnsi="Arial" w:cs="Arial"/>
          <w:color w:val="FF0000"/>
          <w:sz w:val="24"/>
          <w:szCs w:val="24"/>
          <w:lang w:val="en-GB"/>
        </w:rPr>
      </w:pPr>
      <w:r w:rsidRPr="002524E8">
        <w:rPr>
          <w:rFonts w:ascii="Arial" w:hAnsi="Arial" w:cs="Arial"/>
          <w:color w:val="FF0000"/>
          <w:sz w:val="24"/>
          <w:szCs w:val="24"/>
          <w:lang w:val="en-GB"/>
        </w:rPr>
        <w:t xml:space="preserve">Basic Selection Criteria (regulation 22); and </w:t>
      </w:r>
    </w:p>
    <w:p w14:paraId="3B898423" w14:textId="77777777" w:rsidR="002524E8" w:rsidRPr="002524E8" w:rsidRDefault="002524E8" w:rsidP="00F80D70">
      <w:pPr>
        <w:pStyle w:val="ListParagraph"/>
        <w:widowControl w:val="0"/>
        <w:numPr>
          <w:ilvl w:val="0"/>
          <w:numId w:val="304"/>
        </w:numPr>
        <w:rPr>
          <w:rFonts w:ascii="Arial" w:hAnsi="Arial" w:cs="Arial"/>
          <w:color w:val="FF0000"/>
          <w:sz w:val="24"/>
          <w:szCs w:val="24"/>
          <w:lang w:val="en-GB"/>
        </w:rPr>
      </w:pPr>
      <w:r w:rsidRPr="002524E8">
        <w:rPr>
          <w:rFonts w:ascii="Arial" w:hAnsi="Arial" w:cs="Arial"/>
          <w:color w:val="FF0000"/>
          <w:sz w:val="24"/>
          <w:szCs w:val="24"/>
          <w:lang w:val="en-GB"/>
        </w:rPr>
        <w:t xml:space="preserve">Exclusions (regulations 25 and 26) </w:t>
      </w:r>
    </w:p>
    <w:p w14:paraId="259F1253" w14:textId="77777777" w:rsidR="002524E8" w:rsidRPr="002524E8" w:rsidRDefault="002524E8" w:rsidP="002524E8">
      <w:pPr>
        <w:pStyle w:val="ListParagraph"/>
        <w:widowControl w:val="0"/>
        <w:rPr>
          <w:rFonts w:ascii="Arial" w:hAnsi="Arial" w:cs="Arial"/>
          <w:color w:val="FF0000"/>
          <w:sz w:val="24"/>
          <w:szCs w:val="24"/>
          <w:lang w:val="en-GB"/>
        </w:rPr>
      </w:pPr>
    </w:p>
    <w:p w14:paraId="628ECB4C" w14:textId="77777777" w:rsidR="002524E8" w:rsidRPr="002524E8" w:rsidRDefault="002524E8" w:rsidP="002524E8">
      <w:pPr>
        <w:pStyle w:val="ListParagraph"/>
        <w:widowControl w:val="0"/>
        <w:autoSpaceDE w:val="0"/>
        <w:autoSpaceDN w:val="0"/>
        <w:adjustRightInd w:val="0"/>
        <w:rPr>
          <w:rFonts w:ascii="Arial" w:hAnsi="Arial" w:cs="Arial"/>
          <w:color w:val="FF0000"/>
          <w:sz w:val="24"/>
          <w:szCs w:val="24"/>
          <w:lang w:val="en-GB"/>
        </w:rPr>
      </w:pPr>
      <w:r w:rsidRPr="002524E8">
        <w:rPr>
          <w:rFonts w:ascii="Arial" w:hAnsi="Arial" w:cs="Arial"/>
          <w:color w:val="FF0000"/>
          <w:sz w:val="24"/>
          <w:szCs w:val="24"/>
          <w:lang w:val="en-GB"/>
        </w:rPr>
        <w:t>The LHB is required to ensure the appropriate criteria is set with regards the selected procurement process, as set out under the PSR Wales Regulations and Health service procurement: statutory guidance”.</w:t>
      </w:r>
    </w:p>
    <w:p w14:paraId="1B1A17F3" w14:textId="77777777" w:rsidR="009314F9" w:rsidRPr="008A4D08" w:rsidRDefault="009314F9" w:rsidP="002524E8">
      <w:pPr>
        <w:pStyle w:val="ListParagraph"/>
        <w:widowControl w:val="0"/>
        <w:autoSpaceDE w:val="0"/>
        <w:autoSpaceDN w:val="0"/>
        <w:adjustRightInd w:val="0"/>
        <w:rPr>
          <w:rFonts w:ascii="Arial" w:hAnsi="Arial" w:cs="Arial"/>
          <w:b/>
          <w:bCs/>
          <w:sz w:val="24"/>
          <w:szCs w:val="24"/>
        </w:rPr>
      </w:pPr>
    </w:p>
    <w:p w14:paraId="531589FC" w14:textId="77777777" w:rsidR="009314F9" w:rsidRPr="008A4D08" w:rsidRDefault="009314F9" w:rsidP="008A4D08">
      <w:pPr>
        <w:pStyle w:val="Heading1"/>
        <w:ind w:firstLine="0"/>
        <w:jc w:val="left"/>
        <w:rPr>
          <w:rFonts w:ascii="Arial" w:hAnsi="Arial" w:cs="Arial"/>
          <w:b w:val="0"/>
          <w:bCs w:val="0"/>
        </w:rPr>
      </w:pPr>
    </w:p>
    <w:p w14:paraId="7C5B7809" w14:textId="77777777" w:rsidR="009314F9" w:rsidRPr="008A4D08" w:rsidRDefault="009314F9" w:rsidP="00955E87">
      <w:pPr>
        <w:pStyle w:val="Heading1"/>
        <w:numPr>
          <w:ilvl w:val="1"/>
          <w:numId w:val="162"/>
        </w:numPr>
        <w:jc w:val="left"/>
        <w:rPr>
          <w:rFonts w:ascii="Arial" w:hAnsi="Arial" w:cs="Arial"/>
        </w:rPr>
      </w:pPr>
      <w:bookmarkStart w:id="939" w:name="_Hlk52456956"/>
      <w:bookmarkStart w:id="940" w:name="_Toc55287187"/>
      <w:r w:rsidRPr="008A4D08">
        <w:rPr>
          <w:rFonts w:ascii="Arial" w:hAnsi="Arial" w:cs="Arial"/>
        </w:rPr>
        <w:t>Single Quotation Application</w:t>
      </w:r>
      <w:r w:rsidR="002524E8">
        <w:rPr>
          <w:rFonts w:ascii="Arial" w:hAnsi="Arial" w:cs="Arial"/>
          <w:color w:val="FF0000"/>
        </w:rPr>
        <w:t xml:space="preserve"> (SQA)</w:t>
      </w:r>
      <w:r w:rsidRPr="008A4D08">
        <w:rPr>
          <w:rFonts w:ascii="Arial" w:hAnsi="Arial" w:cs="Arial"/>
        </w:rPr>
        <w:t xml:space="preserve"> or Single Tender Application</w:t>
      </w:r>
      <w:bookmarkEnd w:id="939"/>
      <w:bookmarkEnd w:id="940"/>
      <w:r w:rsidR="002524E8">
        <w:rPr>
          <w:rFonts w:ascii="Arial" w:hAnsi="Arial" w:cs="Arial"/>
          <w:color w:val="FF0000"/>
        </w:rPr>
        <w:t xml:space="preserve"> (STA) – ‘Goods and Non-Health Services Only</w:t>
      </w:r>
    </w:p>
    <w:p w14:paraId="5C18FC43" w14:textId="77777777" w:rsidR="009314F9" w:rsidRPr="008A4D08" w:rsidRDefault="009314F9" w:rsidP="008A4D08">
      <w:pPr>
        <w:pStyle w:val="Heading1"/>
        <w:ind w:firstLine="0"/>
        <w:jc w:val="left"/>
        <w:rPr>
          <w:rFonts w:ascii="Arial" w:hAnsi="Arial" w:cs="Arial"/>
        </w:rPr>
      </w:pPr>
    </w:p>
    <w:p w14:paraId="45926E15" w14:textId="77777777" w:rsidR="009314F9" w:rsidRPr="008A4D08" w:rsidRDefault="009314F9" w:rsidP="00955E87">
      <w:pPr>
        <w:pStyle w:val="Heading1"/>
        <w:numPr>
          <w:ilvl w:val="1"/>
          <w:numId w:val="154"/>
        </w:numPr>
        <w:tabs>
          <w:tab w:val="clear" w:pos="-374"/>
          <w:tab w:val="clear" w:pos="360"/>
          <w:tab w:val="num" w:pos="851"/>
        </w:tabs>
        <w:ind w:left="851" w:hanging="851"/>
        <w:jc w:val="left"/>
        <w:rPr>
          <w:rFonts w:ascii="Arial" w:hAnsi="Arial" w:cs="Arial"/>
          <w:b w:val="0"/>
          <w:bCs w:val="0"/>
        </w:rPr>
      </w:pPr>
      <w:bookmarkStart w:id="941" w:name="_Toc55287188"/>
      <w:r w:rsidRPr="008A4D08">
        <w:rPr>
          <w:rFonts w:ascii="Arial" w:hAnsi="Arial" w:cs="Arial"/>
          <w:b w:val="0"/>
          <w:bCs w:val="0"/>
        </w:rPr>
        <w:t>In exceptional circumstances, there may be a need to secure goods/services/works from a single supplier. This may concern securing requirements from a single supplier, due to a special character of the firm, or a proprietary item or service of a special character. Such circumstances may include:</w:t>
      </w:r>
      <w:bookmarkEnd w:id="941"/>
      <w:r w:rsidRPr="008A4D08">
        <w:rPr>
          <w:rFonts w:ascii="Arial" w:hAnsi="Arial" w:cs="Arial"/>
          <w:b w:val="0"/>
          <w:bCs w:val="0"/>
        </w:rPr>
        <w:t xml:space="preserve"> </w:t>
      </w:r>
    </w:p>
    <w:p w14:paraId="1D95EA02" w14:textId="77777777" w:rsidR="009314F9" w:rsidRPr="008A4D08" w:rsidRDefault="009314F9" w:rsidP="008A4D08">
      <w:pPr>
        <w:pStyle w:val="Heading1"/>
        <w:ind w:firstLine="0"/>
        <w:jc w:val="left"/>
        <w:rPr>
          <w:rFonts w:ascii="Arial" w:hAnsi="Arial" w:cs="Arial"/>
          <w:b w:val="0"/>
          <w:bCs w:val="0"/>
        </w:rPr>
      </w:pPr>
    </w:p>
    <w:p w14:paraId="1B3F020E" w14:textId="77777777" w:rsidR="009314F9" w:rsidRPr="008A4D08" w:rsidRDefault="009314F9" w:rsidP="00955E87">
      <w:pPr>
        <w:pStyle w:val="Heading1"/>
        <w:numPr>
          <w:ilvl w:val="0"/>
          <w:numId w:val="152"/>
        </w:numPr>
        <w:jc w:val="left"/>
        <w:rPr>
          <w:rFonts w:ascii="Arial" w:hAnsi="Arial" w:cs="Arial"/>
          <w:b w:val="0"/>
          <w:bCs w:val="0"/>
        </w:rPr>
      </w:pPr>
      <w:bookmarkStart w:id="942" w:name="_Toc55287189"/>
      <w:r w:rsidRPr="008A4D08">
        <w:rPr>
          <w:rFonts w:ascii="Arial" w:hAnsi="Arial" w:cs="Arial"/>
          <w:b w:val="0"/>
          <w:bCs w:val="0"/>
        </w:rPr>
        <w:t>Follow-up work where a provider has already undertaken initial work in the same area (and where the initial work was awarded from open competition);</w:t>
      </w:r>
      <w:bookmarkEnd w:id="942"/>
    </w:p>
    <w:p w14:paraId="5B3E96D2" w14:textId="77777777" w:rsidR="009314F9" w:rsidRPr="008A4D08" w:rsidRDefault="009314F9" w:rsidP="00955E87">
      <w:pPr>
        <w:pStyle w:val="Heading1"/>
        <w:numPr>
          <w:ilvl w:val="0"/>
          <w:numId w:val="152"/>
        </w:numPr>
        <w:jc w:val="left"/>
        <w:rPr>
          <w:rFonts w:ascii="Arial" w:hAnsi="Arial" w:cs="Arial"/>
          <w:b w:val="0"/>
          <w:bCs w:val="0"/>
        </w:rPr>
      </w:pPr>
      <w:bookmarkStart w:id="943" w:name="_Toc55287190"/>
      <w:r w:rsidRPr="008A4D08">
        <w:rPr>
          <w:rFonts w:ascii="Arial" w:hAnsi="Arial" w:cs="Arial"/>
          <w:b w:val="0"/>
          <w:bCs w:val="0"/>
        </w:rPr>
        <w:t>A technical compatibility issue which needs to be met e.g. specific equipment required, or compliance with a warranty cover clause;</w:t>
      </w:r>
      <w:bookmarkEnd w:id="943"/>
    </w:p>
    <w:p w14:paraId="0B2CD7ED" w14:textId="77777777" w:rsidR="009314F9" w:rsidRPr="008A4D08" w:rsidRDefault="009314F9" w:rsidP="00955E87">
      <w:pPr>
        <w:pStyle w:val="Heading1"/>
        <w:numPr>
          <w:ilvl w:val="0"/>
          <w:numId w:val="152"/>
        </w:numPr>
        <w:jc w:val="left"/>
        <w:rPr>
          <w:rFonts w:ascii="Arial" w:hAnsi="Arial" w:cs="Arial"/>
          <w:b w:val="0"/>
          <w:bCs w:val="0"/>
        </w:rPr>
      </w:pPr>
      <w:bookmarkStart w:id="944" w:name="_Toc55287191"/>
      <w:r w:rsidRPr="008A4D08">
        <w:rPr>
          <w:rFonts w:ascii="Arial" w:hAnsi="Arial" w:cs="Arial"/>
          <w:b w:val="0"/>
          <w:bCs w:val="0"/>
        </w:rPr>
        <w:t>a need to retain a particular contractor for genuine business continuity issues (not just preferences)</w:t>
      </w:r>
      <w:bookmarkEnd w:id="944"/>
      <w:r w:rsidRPr="008A4D08">
        <w:rPr>
          <w:rFonts w:ascii="Arial" w:hAnsi="Arial" w:cs="Arial"/>
          <w:b w:val="0"/>
          <w:bCs w:val="0"/>
        </w:rPr>
        <w:t>; or</w:t>
      </w:r>
    </w:p>
    <w:p w14:paraId="52644636" w14:textId="77777777" w:rsidR="009314F9" w:rsidRPr="008A4D08" w:rsidRDefault="009314F9" w:rsidP="00955E87">
      <w:pPr>
        <w:pStyle w:val="Heading1"/>
        <w:numPr>
          <w:ilvl w:val="0"/>
          <w:numId w:val="152"/>
        </w:numPr>
        <w:jc w:val="left"/>
        <w:rPr>
          <w:rFonts w:ascii="Arial" w:hAnsi="Arial" w:cs="Arial"/>
          <w:b w:val="0"/>
          <w:bCs w:val="0"/>
        </w:rPr>
      </w:pPr>
      <w:bookmarkStart w:id="945" w:name="_Toc55287192"/>
      <w:r w:rsidRPr="008A4D08">
        <w:rPr>
          <w:rFonts w:ascii="Arial" w:hAnsi="Arial" w:cs="Arial"/>
          <w:b w:val="0"/>
          <w:bCs w:val="0"/>
        </w:rPr>
        <w:t xml:space="preserve">When joining collaborative agreements where there is no formal agreement in place. Request for such a departure must be supported by written evidence </w:t>
      </w:r>
      <w:r w:rsidRPr="008A4D08">
        <w:rPr>
          <w:rFonts w:ascii="Arial" w:hAnsi="Arial" w:cs="Arial"/>
          <w:b w:val="0"/>
          <w:bCs w:val="0"/>
        </w:rPr>
        <w:lastRenderedPageBreak/>
        <w:t>from the Procurement Service confirming local agreements will be replaced by an all Wales competition/National strategy</w:t>
      </w:r>
      <w:bookmarkEnd w:id="945"/>
      <w:r w:rsidRPr="008A4D08">
        <w:rPr>
          <w:rFonts w:ascii="Arial" w:hAnsi="Arial" w:cs="Arial"/>
          <w:b w:val="0"/>
          <w:bCs w:val="0"/>
        </w:rPr>
        <w:t>.</w:t>
      </w:r>
    </w:p>
    <w:p w14:paraId="6BE65869" w14:textId="77777777" w:rsidR="009314F9" w:rsidRPr="008A4D08" w:rsidRDefault="009314F9" w:rsidP="008A4D08">
      <w:pPr>
        <w:pStyle w:val="Heading1"/>
        <w:ind w:firstLine="0"/>
        <w:jc w:val="left"/>
        <w:rPr>
          <w:rFonts w:ascii="Arial" w:hAnsi="Arial" w:cs="Arial"/>
          <w:b w:val="0"/>
          <w:bCs w:val="0"/>
        </w:rPr>
      </w:pPr>
    </w:p>
    <w:p w14:paraId="7EDAA954" w14:textId="77777777" w:rsidR="009314F9" w:rsidRPr="008A4D08" w:rsidRDefault="009314F9" w:rsidP="00955E87">
      <w:pPr>
        <w:pStyle w:val="Heading1"/>
        <w:numPr>
          <w:ilvl w:val="1"/>
          <w:numId w:val="163"/>
        </w:numPr>
        <w:tabs>
          <w:tab w:val="clear" w:pos="360"/>
          <w:tab w:val="num" w:pos="851"/>
        </w:tabs>
        <w:ind w:left="851" w:hanging="851"/>
        <w:jc w:val="left"/>
        <w:rPr>
          <w:rFonts w:ascii="Arial" w:hAnsi="Arial" w:cs="Arial"/>
          <w:b w:val="0"/>
          <w:bCs w:val="0"/>
        </w:rPr>
      </w:pPr>
      <w:bookmarkStart w:id="946" w:name="_Toc55287193"/>
      <w:r w:rsidRPr="008A4D08">
        <w:rPr>
          <w:rFonts w:ascii="Arial" w:hAnsi="Arial" w:cs="Arial"/>
          <w:b w:val="0"/>
          <w:bCs w:val="0"/>
        </w:rPr>
        <w:t>Procurement Services must be consulted prior to any such application being submitted for approval. The Director of Finance must approve such applications up to £25,000, the Chief Executive or designated deputy, and Director of Finance, are required to approve applications exceeding £25,000. A register must be kept for monitoring purposes and all single tender actions must be reported to the Audit Committee.</w:t>
      </w:r>
      <w:bookmarkEnd w:id="946"/>
    </w:p>
    <w:p w14:paraId="259EFF04" w14:textId="77777777" w:rsidR="009314F9" w:rsidRPr="008A4D08" w:rsidRDefault="009314F9" w:rsidP="008A4D08">
      <w:pPr>
        <w:pStyle w:val="Heading1"/>
        <w:tabs>
          <w:tab w:val="num" w:pos="851"/>
        </w:tabs>
        <w:ind w:left="851" w:hanging="851"/>
        <w:jc w:val="left"/>
        <w:rPr>
          <w:rFonts w:ascii="Arial" w:hAnsi="Arial" w:cs="Arial"/>
          <w:b w:val="0"/>
          <w:bCs w:val="0"/>
        </w:rPr>
      </w:pPr>
    </w:p>
    <w:p w14:paraId="5FAA0DE6" w14:textId="77777777" w:rsidR="009314F9" w:rsidRPr="008A4D08" w:rsidRDefault="009314F9" w:rsidP="00955E87">
      <w:pPr>
        <w:pStyle w:val="ListParagraph"/>
        <w:widowControl w:val="0"/>
        <w:numPr>
          <w:ilvl w:val="1"/>
          <w:numId w:val="164"/>
        </w:numPr>
        <w:tabs>
          <w:tab w:val="clear" w:pos="360"/>
          <w:tab w:val="num" w:pos="851"/>
        </w:tabs>
        <w:autoSpaceDE w:val="0"/>
        <w:autoSpaceDN w:val="0"/>
        <w:adjustRightInd w:val="0"/>
        <w:ind w:left="851" w:hanging="851"/>
        <w:rPr>
          <w:rFonts w:ascii="Arial" w:hAnsi="Arial" w:cs="Arial"/>
          <w:sz w:val="24"/>
          <w:szCs w:val="24"/>
        </w:rPr>
      </w:pPr>
      <w:r w:rsidRPr="008A4D08">
        <w:rPr>
          <w:rFonts w:ascii="Arial" w:hAnsi="Arial" w:cs="Arial"/>
          <w:sz w:val="24"/>
          <w:szCs w:val="24"/>
        </w:rPr>
        <w:t>In all applications, through</w:t>
      </w:r>
      <w:r w:rsidRPr="008A4D08">
        <w:rPr>
          <w:rFonts w:ascii="Arial" w:hAnsi="Arial" w:cs="Arial"/>
          <w:b/>
          <w:bCs/>
          <w:sz w:val="24"/>
          <w:szCs w:val="24"/>
        </w:rPr>
        <w:t xml:space="preserve"> </w:t>
      </w:r>
      <w:bookmarkStart w:id="947" w:name="_Hlk39068527"/>
      <w:r w:rsidRPr="008A4D08">
        <w:rPr>
          <w:rFonts w:ascii="Arial" w:hAnsi="Arial" w:cs="Arial"/>
          <w:sz w:val="24"/>
          <w:szCs w:val="24"/>
        </w:rPr>
        <w:t xml:space="preserve">Single Quotation Application or Single Tender Application (SQA or STA) </w:t>
      </w:r>
      <w:bookmarkEnd w:id="947"/>
      <w:r w:rsidRPr="008A4D08">
        <w:rPr>
          <w:rFonts w:ascii="Arial" w:hAnsi="Arial" w:cs="Arial"/>
          <w:sz w:val="24"/>
          <w:szCs w:val="24"/>
        </w:rPr>
        <w:t>forms, the applicant must demonstrate adequate consideration to the Chief Executive and Director of Finance, as advised by the Head of Procurement, that securing best value for money is a priority. The Head of Procurement will scrutinise and endorse each request to ensure:</w:t>
      </w:r>
    </w:p>
    <w:p w14:paraId="19E41B68" w14:textId="77777777" w:rsidR="009314F9" w:rsidRPr="008A4D08" w:rsidRDefault="009314F9" w:rsidP="008A4D08">
      <w:pPr>
        <w:pStyle w:val="Heading1"/>
        <w:tabs>
          <w:tab w:val="num" w:pos="1276"/>
        </w:tabs>
        <w:ind w:left="1276" w:hanging="425"/>
        <w:jc w:val="left"/>
        <w:rPr>
          <w:rFonts w:ascii="Arial" w:hAnsi="Arial" w:cs="Arial"/>
          <w:b w:val="0"/>
          <w:bCs w:val="0"/>
        </w:rPr>
      </w:pPr>
    </w:p>
    <w:p w14:paraId="5EFC1901" w14:textId="77777777" w:rsidR="009314F9" w:rsidRPr="008A4D08" w:rsidRDefault="009314F9" w:rsidP="00955E87">
      <w:pPr>
        <w:pStyle w:val="Heading1"/>
        <w:numPr>
          <w:ilvl w:val="0"/>
          <w:numId w:val="150"/>
        </w:numPr>
        <w:tabs>
          <w:tab w:val="num" w:pos="1276"/>
        </w:tabs>
        <w:ind w:left="1276" w:hanging="425"/>
        <w:jc w:val="left"/>
        <w:rPr>
          <w:rFonts w:ascii="Arial" w:hAnsi="Arial" w:cs="Arial"/>
          <w:b w:val="0"/>
          <w:bCs w:val="0"/>
        </w:rPr>
      </w:pPr>
      <w:bookmarkStart w:id="948" w:name="_Toc55287194"/>
      <w:r w:rsidRPr="008A4D08">
        <w:rPr>
          <w:rFonts w:ascii="Arial" w:hAnsi="Arial" w:cs="Arial"/>
          <w:b w:val="0"/>
          <w:bCs w:val="0"/>
        </w:rPr>
        <w:t>Robust justification is provided;</w:t>
      </w:r>
      <w:bookmarkEnd w:id="948"/>
    </w:p>
    <w:p w14:paraId="08582C5C" w14:textId="77777777" w:rsidR="009314F9" w:rsidRPr="008A4D08" w:rsidRDefault="009314F9" w:rsidP="00955E87">
      <w:pPr>
        <w:pStyle w:val="Heading1"/>
        <w:numPr>
          <w:ilvl w:val="0"/>
          <w:numId w:val="150"/>
        </w:numPr>
        <w:tabs>
          <w:tab w:val="num" w:pos="1276"/>
        </w:tabs>
        <w:ind w:left="1276" w:hanging="425"/>
        <w:jc w:val="left"/>
        <w:rPr>
          <w:rFonts w:ascii="Arial" w:hAnsi="Arial" w:cs="Arial"/>
          <w:b w:val="0"/>
          <w:bCs w:val="0"/>
        </w:rPr>
      </w:pPr>
      <w:bookmarkStart w:id="949" w:name="_Toc55287195"/>
      <w:r w:rsidRPr="008A4D08">
        <w:rPr>
          <w:rFonts w:ascii="Arial" w:hAnsi="Arial" w:cs="Arial"/>
          <w:b w:val="0"/>
          <w:bCs w:val="0"/>
        </w:rPr>
        <w:t>A value for money test has been undertaken;</w:t>
      </w:r>
      <w:bookmarkEnd w:id="949"/>
      <w:r w:rsidRPr="008A4D08">
        <w:rPr>
          <w:rFonts w:ascii="Arial" w:hAnsi="Arial" w:cs="Arial"/>
          <w:b w:val="0"/>
          <w:bCs w:val="0"/>
        </w:rPr>
        <w:t xml:space="preserve"> </w:t>
      </w:r>
    </w:p>
    <w:p w14:paraId="39AA759A" w14:textId="77777777" w:rsidR="009314F9" w:rsidRPr="008A4D08" w:rsidRDefault="009314F9" w:rsidP="00955E87">
      <w:pPr>
        <w:pStyle w:val="Heading1"/>
        <w:numPr>
          <w:ilvl w:val="0"/>
          <w:numId w:val="150"/>
        </w:numPr>
        <w:tabs>
          <w:tab w:val="num" w:pos="1276"/>
        </w:tabs>
        <w:ind w:left="1276" w:hanging="425"/>
        <w:jc w:val="left"/>
        <w:rPr>
          <w:rFonts w:ascii="Arial" w:hAnsi="Arial" w:cs="Arial"/>
          <w:b w:val="0"/>
          <w:bCs w:val="0"/>
        </w:rPr>
      </w:pPr>
      <w:bookmarkStart w:id="950" w:name="_Toc55287196"/>
      <w:r w:rsidRPr="008A4D08">
        <w:rPr>
          <w:rFonts w:ascii="Arial" w:hAnsi="Arial" w:cs="Arial"/>
          <w:b w:val="0"/>
          <w:bCs w:val="0"/>
        </w:rPr>
        <w:t>No bias towards a particular supplier;</w:t>
      </w:r>
      <w:bookmarkEnd w:id="950"/>
    </w:p>
    <w:p w14:paraId="5B6E66EA" w14:textId="77777777" w:rsidR="009314F9" w:rsidRPr="008A4D08" w:rsidRDefault="009314F9" w:rsidP="00955E87">
      <w:pPr>
        <w:pStyle w:val="Heading1"/>
        <w:numPr>
          <w:ilvl w:val="0"/>
          <w:numId w:val="150"/>
        </w:numPr>
        <w:tabs>
          <w:tab w:val="num" w:pos="1276"/>
        </w:tabs>
        <w:ind w:left="1276" w:hanging="425"/>
        <w:jc w:val="left"/>
        <w:rPr>
          <w:rFonts w:ascii="Arial" w:hAnsi="Arial" w:cs="Arial"/>
          <w:b w:val="0"/>
          <w:bCs w:val="0"/>
        </w:rPr>
      </w:pPr>
      <w:bookmarkStart w:id="951" w:name="_Toc55287197"/>
      <w:r w:rsidRPr="008A4D08">
        <w:rPr>
          <w:rFonts w:ascii="Arial" w:hAnsi="Arial" w:cs="Arial"/>
          <w:b w:val="0"/>
          <w:bCs w:val="0"/>
        </w:rPr>
        <w:t>Future competitive processes are not adversely affected;</w:t>
      </w:r>
      <w:bookmarkEnd w:id="951"/>
    </w:p>
    <w:p w14:paraId="356F1446" w14:textId="77777777" w:rsidR="009314F9" w:rsidRPr="008A4D08" w:rsidRDefault="009314F9" w:rsidP="00955E87">
      <w:pPr>
        <w:pStyle w:val="Heading1"/>
        <w:numPr>
          <w:ilvl w:val="0"/>
          <w:numId w:val="150"/>
        </w:numPr>
        <w:tabs>
          <w:tab w:val="num" w:pos="1276"/>
        </w:tabs>
        <w:ind w:left="1276" w:hanging="425"/>
        <w:jc w:val="left"/>
        <w:rPr>
          <w:rFonts w:ascii="Arial" w:hAnsi="Arial" w:cs="Arial"/>
          <w:b w:val="0"/>
          <w:bCs w:val="0"/>
        </w:rPr>
      </w:pPr>
      <w:bookmarkStart w:id="952" w:name="_Toc55287198"/>
      <w:r w:rsidRPr="008A4D08">
        <w:rPr>
          <w:rFonts w:ascii="Arial" w:hAnsi="Arial" w:cs="Arial"/>
          <w:b w:val="0"/>
          <w:bCs w:val="0"/>
        </w:rPr>
        <w:t>No distortion of the market is intended;</w:t>
      </w:r>
      <w:bookmarkEnd w:id="952"/>
      <w:r w:rsidRPr="008A4D08">
        <w:rPr>
          <w:rFonts w:ascii="Arial" w:hAnsi="Arial" w:cs="Arial"/>
          <w:b w:val="0"/>
          <w:bCs w:val="0"/>
        </w:rPr>
        <w:t xml:space="preserve"> </w:t>
      </w:r>
    </w:p>
    <w:p w14:paraId="01697F2D" w14:textId="77777777" w:rsidR="009314F9" w:rsidRPr="008A4D08" w:rsidRDefault="009314F9" w:rsidP="00955E87">
      <w:pPr>
        <w:pStyle w:val="Heading1"/>
        <w:numPr>
          <w:ilvl w:val="0"/>
          <w:numId w:val="150"/>
        </w:numPr>
        <w:tabs>
          <w:tab w:val="num" w:pos="1276"/>
        </w:tabs>
        <w:ind w:left="1276" w:hanging="425"/>
        <w:jc w:val="left"/>
        <w:rPr>
          <w:rFonts w:ascii="Arial" w:hAnsi="Arial" w:cs="Arial"/>
          <w:b w:val="0"/>
          <w:bCs w:val="0"/>
        </w:rPr>
      </w:pPr>
      <w:bookmarkStart w:id="953" w:name="_Toc55287199"/>
      <w:r w:rsidRPr="008A4D08">
        <w:rPr>
          <w:rFonts w:ascii="Arial" w:hAnsi="Arial" w:cs="Arial"/>
          <w:b w:val="0"/>
          <w:bCs w:val="0"/>
        </w:rPr>
        <w:t>An acceptable level of assurance is available before presentation for approval in line with the Health Board Scheme of Delegation</w:t>
      </w:r>
      <w:bookmarkEnd w:id="953"/>
      <w:r w:rsidRPr="008A4D08">
        <w:rPr>
          <w:rFonts w:ascii="Arial" w:hAnsi="Arial" w:cs="Arial"/>
          <w:b w:val="0"/>
          <w:bCs w:val="0"/>
        </w:rPr>
        <w:t>; and</w:t>
      </w:r>
    </w:p>
    <w:p w14:paraId="4740883C" w14:textId="77777777" w:rsidR="009314F9" w:rsidRPr="008A4D08" w:rsidRDefault="009314F9" w:rsidP="00955E87">
      <w:pPr>
        <w:pStyle w:val="Heading1"/>
        <w:numPr>
          <w:ilvl w:val="0"/>
          <w:numId w:val="150"/>
        </w:numPr>
        <w:tabs>
          <w:tab w:val="num" w:pos="1276"/>
        </w:tabs>
        <w:ind w:left="1276" w:hanging="425"/>
        <w:jc w:val="left"/>
        <w:rPr>
          <w:rFonts w:ascii="Arial" w:hAnsi="Arial" w:cs="Arial"/>
          <w:b w:val="0"/>
          <w:bCs w:val="0"/>
        </w:rPr>
      </w:pPr>
      <w:bookmarkStart w:id="954" w:name="_Toc55287200"/>
      <w:r w:rsidRPr="008A4D08">
        <w:rPr>
          <w:rFonts w:ascii="Arial" w:hAnsi="Arial" w:cs="Arial"/>
          <w:b w:val="0"/>
          <w:bCs w:val="0"/>
        </w:rPr>
        <w:t>An “or equivalent” test has been considered proving the request is justified</w:t>
      </w:r>
      <w:bookmarkEnd w:id="954"/>
      <w:r w:rsidRPr="008A4D08">
        <w:rPr>
          <w:rFonts w:ascii="Arial" w:hAnsi="Arial" w:cs="Arial"/>
          <w:b w:val="0"/>
          <w:bCs w:val="0"/>
        </w:rPr>
        <w:t>.</w:t>
      </w:r>
    </w:p>
    <w:p w14:paraId="11B74A0E" w14:textId="77777777" w:rsidR="009314F9" w:rsidRPr="008A4D08" w:rsidRDefault="009314F9" w:rsidP="008A4D08">
      <w:pPr>
        <w:pStyle w:val="Heading1"/>
        <w:ind w:firstLine="0"/>
        <w:jc w:val="left"/>
        <w:rPr>
          <w:rFonts w:ascii="Arial" w:hAnsi="Arial" w:cs="Arial"/>
          <w:b w:val="0"/>
          <w:bCs w:val="0"/>
        </w:rPr>
      </w:pPr>
    </w:p>
    <w:p w14:paraId="3FA0BB60" w14:textId="77777777" w:rsidR="009314F9" w:rsidRPr="008A4D08" w:rsidRDefault="009314F9" w:rsidP="00955E87">
      <w:pPr>
        <w:pStyle w:val="Heading1"/>
        <w:numPr>
          <w:ilvl w:val="1"/>
          <w:numId w:val="165"/>
        </w:numPr>
        <w:tabs>
          <w:tab w:val="clear" w:pos="360"/>
          <w:tab w:val="num" w:pos="851"/>
        </w:tabs>
        <w:ind w:left="851" w:hanging="851"/>
        <w:jc w:val="left"/>
        <w:rPr>
          <w:rFonts w:ascii="Arial" w:hAnsi="Arial" w:cs="Arial"/>
          <w:b w:val="0"/>
          <w:bCs w:val="0"/>
        </w:rPr>
      </w:pPr>
      <w:bookmarkStart w:id="955" w:name="_Toc55287201"/>
      <w:r w:rsidRPr="008A4D08">
        <w:rPr>
          <w:rFonts w:ascii="Arial" w:hAnsi="Arial" w:cs="Arial"/>
          <w:b w:val="0"/>
          <w:bCs w:val="0"/>
        </w:rPr>
        <w:t>Under no circumstances will Procurement Services endorse a retrospective SQA/STA, where the Health Board has already entered into an arrangement directly.</w:t>
      </w:r>
      <w:bookmarkEnd w:id="955"/>
      <w:r w:rsidRPr="008A4D08">
        <w:rPr>
          <w:rFonts w:ascii="Arial" w:hAnsi="Arial" w:cs="Arial"/>
          <w:b w:val="0"/>
          <w:bCs w:val="0"/>
        </w:rPr>
        <w:t xml:space="preserve"> </w:t>
      </w:r>
    </w:p>
    <w:p w14:paraId="144125DF" w14:textId="77777777" w:rsidR="009314F9" w:rsidRPr="008A4D08" w:rsidRDefault="009314F9" w:rsidP="008A4D08">
      <w:pPr>
        <w:pStyle w:val="Heading1"/>
        <w:ind w:firstLine="0"/>
        <w:jc w:val="left"/>
        <w:rPr>
          <w:rFonts w:ascii="Arial" w:hAnsi="Arial" w:cs="Arial"/>
          <w:b w:val="0"/>
          <w:bCs w:val="0"/>
        </w:rPr>
      </w:pPr>
    </w:p>
    <w:p w14:paraId="2256A73E" w14:textId="77777777" w:rsidR="002524E8" w:rsidRPr="008A4D08" w:rsidRDefault="009314F9" w:rsidP="00F80D70">
      <w:pPr>
        <w:pStyle w:val="Heading1"/>
        <w:numPr>
          <w:ilvl w:val="1"/>
          <w:numId w:val="184"/>
        </w:numPr>
        <w:tabs>
          <w:tab w:val="clear" w:pos="-374"/>
          <w:tab w:val="clear" w:pos="360"/>
          <w:tab w:val="num" w:pos="0"/>
          <w:tab w:val="left" w:pos="851"/>
        </w:tabs>
        <w:ind w:left="851" w:hanging="851"/>
        <w:jc w:val="left"/>
        <w:rPr>
          <w:rFonts w:ascii="Arial" w:hAnsi="Arial" w:cs="Arial"/>
          <w:b w:val="0"/>
          <w:bCs w:val="0"/>
        </w:rPr>
      </w:pPr>
      <w:bookmarkStart w:id="956" w:name="_Toc55287202"/>
      <w:r w:rsidRPr="008A4D08">
        <w:rPr>
          <w:rFonts w:ascii="Arial" w:hAnsi="Arial" w:cs="Arial"/>
          <w:b w:val="0"/>
          <w:bCs w:val="0"/>
        </w:rPr>
        <w:t>As</w:t>
      </w:r>
      <w:r w:rsidR="002524E8">
        <w:rPr>
          <w:rFonts w:ascii="Arial" w:hAnsi="Arial" w:cs="Arial"/>
          <w:b w:val="0"/>
          <w:bCs w:val="0"/>
          <w:color w:val="FF0000"/>
        </w:rPr>
        <w:t xml:space="preserve"> a</w:t>
      </w:r>
      <w:r w:rsidRPr="008A4D08">
        <w:rPr>
          <w:rFonts w:ascii="Arial" w:hAnsi="Arial" w:cs="Arial"/>
          <w:b w:val="0"/>
          <w:bCs w:val="0"/>
        </w:rPr>
        <w:t xml:space="preserve"> SQA or STA are only used in exceptional circumstances the </w:t>
      </w:r>
      <w:r w:rsidRPr="002524E8">
        <w:rPr>
          <w:rFonts w:ascii="Arial" w:hAnsi="Arial" w:cs="Arial"/>
          <w:b w:val="0"/>
          <w:bCs w:val="0"/>
          <w:strike/>
        </w:rPr>
        <w:t>Health Board</w:t>
      </w:r>
      <w:r w:rsidRPr="008A4D08">
        <w:rPr>
          <w:rFonts w:ascii="Arial" w:hAnsi="Arial" w:cs="Arial"/>
          <w:b w:val="0"/>
          <w:bCs w:val="0"/>
        </w:rPr>
        <w:t xml:space="preserve">, </w:t>
      </w:r>
      <w:r w:rsidR="002524E8">
        <w:rPr>
          <w:rFonts w:ascii="Arial" w:hAnsi="Arial" w:cs="Arial"/>
          <w:b w:val="0"/>
          <w:bCs w:val="0"/>
          <w:color w:val="FF0000"/>
        </w:rPr>
        <w:t xml:space="preserve">LHB, </w:t>
      </w:r>
      <w:r w:rsidRPr="008A4D08">
        <w:rPr>
          <w:rFonts w:ascii="Arial" w:hAnsi="Arial" w:cs="Arial"/>
          <w:b w:val="0"/>
          <w:bCs w:val="0"/>
        </w:rPr>
        <w:t>through the Chief Executive, must report each, including the specifics of the exceptional circumstances and the total financial commitment, in sufficient detail to its Audit Committee. The report will include any corrective action/advice provided by the Chief Executive, Director of Finance or NWSSP Director of Procurement Services to prevent</w:t>
      </w:r>
      <w:r w:rsidR="002524E8">
        <w:rPr>
          <w:rFonts w:ascii="Arial" w:hAnsi="Arial" w:cs="Arial"/>
          <w:b w:val="0"/>
          <w:bCs w:val="0"/>
        </w:rPr>
        <w:t xml:space="preserve"> </w:t>
      </w:r>
      <w:r w:rsidR="002524E8" w:rsidRPr="002524E8">
        <w:rPr>
          <w:rFonts w:ascii="Arial" w:hAnsi="Arial" w:cs="Arial"/>
          <w:b w:val="0"/>
          <w:bCs w:val="0"/>
          <w:color w:val="FF0000"/>
        </w:rPr>
        <w:t>repeated inappropriate use of a SQA or a STA by the LHB</w:t>
      </w:r>
      <w:r w:rsidR="002524E8" w:rsidRPr="007A1132">
        <w:rPr>
          <w:rFonts w:ascii="Arial" w:hAnsi="Arial" w:cs="Arial"/>
          <w:b w:val="0"/>
          <w:bCs w:val="0"/>
        </w:rPr>
        <w:t>.</w:t>
      </w:r>
      <w:r w:rsidR="002524E8" w:rsidRPr="008A4D08">
        <w:rPr>
          <w:rFonts w:ascii="Arial" w:hAnsi="Arial" w:cs="Arial"/>
          <w:b w:val="0"/>
          <w:bCs w:val="0"/>
        </w:rPr>
        <w:t>.</w:t>
      </w:r>
    </w:p>
    <w:p w14:paraId="715AB715" w14:textId="77777777" w:rsidR="009314F9" w:rsidRPr="008A4D08" w:rsidRDefault="009314F9" w:rsidP="00F80D70">
      <w:pPr>
        <w:pStyle w:val="Heading1"/>
        <w:numPr>
          <w:ilvl w:val="1"/>
          <w:numId w:val="184"/>
        </w:numPr>
        <w:tabs>
          <w:tab w:val="clear" w:pos="-374"/>
          <w:tab w:val="clear" w:pos="360"/>
          <w:tab w:val="num" w:pos="0"/>
          <w:tab w:val="left" w:pos="851"/>
        </w:tabs>
        <w:ind w:left="851" w:hanging="851"/>
        <w:jc w:val="left"/>
        <w:rPr>
          <w:rFonts w:ascii="Arial" w:hAnsi="Arial" w:cs="Arial"/>
          <w:b w:val="0"/>
          <w:bCs w:val="0"/>
        </w:rPr>
      </w:pPr>
      <w:r w:rsidRPr="008A4D08">
        <w:rPr>
          <w:rFonts w:ascii="Arial" w:hAnsi="Arial" w:cs="Arial"/>
          <w:b w:val="0"/>
          <w:bCs w:val="0"/>
        </w:rPr>
        <w:t xml:space="preserve"> </w:t>
      </w:r>
      <w:r w:rsidRPr="002524E8">
        <w:rPr>
          <w:rFonts w:ascii="Arial" w:hAnsi="Arial" w:cs="Arial"/>
          <w:b w:val="0"/>
          <w:bCs w:val="0"/>
          <w:strike/>
        </w:rPr>
        <w:t>recurrence by the Health Board</w:t>
      </w:r>
      <w:r w:rsidRPr="008A4D08">
        <w:rPr>
          <w:rFonts w:ascii="Arial" w:hAnsi="Arial" w:cs="Arial"/>
          <w:b w:val="0"/>
          <w:bCs w:val="0"/>
        </w:rPr>
        <w:t>.</w:t>
      </w:r>
      <w:bookmarkEnd w:id="956"/>
    </w:p>
    <w:p w14:paraId="402E9E5C" w14:textId="77777777" w:rsidR="009314F9" w:rsidRPr="008A4D08" w:rsidRDefault="009314F9" w:rsidP="008A4D08">
      <w:pPr>
        <w:pStyle w:val="Heading1"/>
        <w:ind w:firstLine="0"/>
        <w:jc w:val="left"/>
        <w:rPr>
          <w:rFonts w:ascii="Arial" w:hAnsi="Arial" w:cs="Arial"/>
          <w:b w:val="0"/>
          <w:bCs w:val="0"/>
        </w:rPr>
      </w:pPr>
    </w:p>
    <w:p w14:paraId="577E0178" w14:textId="77777777" w:rsidR="009314F9" w:rsidRPr="008A4D08" w:rsidRDefault="009314F9" w:rsidP="00955E87">
      <w:pPr>
        <w:pStyle w:val="Heading1"/>
        <w:numPr>
          <w:ilvl w:val="1"/>
          <w:numId w:val="166"/>
        </w:numPr>
        <w:tabs>
          <w:tab w:val="clear" w:pos="360"/>
          <w:tab w:val="num" w:pos="851"/>
        </w:tabs>
        <w:ind w:left="851" w:hanging="851"/>
        <w:jc w:val="left"/>
        <w:rPr>
          <w:rFonts w:ascii="Arial" w:hAnsi="Arial" w:cs="Arial"/>
          <w:b w:val="0"/>
          <w:bCs w:val="0"/>
        </w:rPr>
      </w:pPr>
      <w:bookmarkStart w:id="957" w:name="_Toc55287203"/>
      <w:r w:rsidRPr="008A4D08">
        <w:rPr>
          <w:rFonts w:ascii="Arial" w:hAnsi="Arial" w:cs="Arial"/>
          <w:b w:val="0"/>
          <w:bCs w:val="0"/>
        </w:rPr>
        <w:t>The Audit Committee may consider further steps to be appropriate, such as:</w:t>
      </w:r>
      <w:bookmarkEnd w:id="957"/>
      <w:r w:rsidRPr="008A4D08">
        <w:rPr>
          <w:rFonts w:ascii="Arial" w:hAnsi="Arial" w:cs="Arial"/>
          <w:b w:val="0"/>
          <w:bCs w:val="0"/>
        </w:rPr>
        <w:t xml:space="preserve"> </w:t>
      </w:r>
    </w:p>
    <w:p w14:paraId="180B2E77" w14:textId="77777777" w:rsidR="009314F9" w:rsidRPr="008A4D08" w:rsidRDefault="009314F9" w:rsidP="008A4D08">
      <w:pPr>
        <w:pStyle w:val="Heading1"/>
        <w:ind w:firstLine="0"/>
        <w:jc w:val="left"/>
        <w:rPr>
          <w:rFonts w:ascii="Arial" w:hAnsi="Arial" w:cs="Arial"/>
          <w:b w:val="0"/>
          <w:bCs w:val="0"/>
        </w:rPr>
      </w:pPr>
    </w:p>
    <w:p w14:paraId="000244DB" w14:textId="77777777" w:rsidR="009314F9" w:rsidRPr="008A4D08" w:rsidRDefault="009314F9" w:rsidP="00955E87">
      <w:pPr>
        <w:pStyle w:val="Heading1"/>
        <w:numPr>
          <w:ilvl w:val="0"/>
          <w:numId w:val="151"/>
        </w:numPr>
        <w:ind w:left="1134" w:hanging="283"/>
        <w:jc w:val="left"/>
        <w:rPr>
          <w:rFonts w:ascii="Arial" w:hAnsi="Arial" w:cs="Arial"/>
          <w:b w:val="0"/>
          <w:bCs w:val="0"/>
        </w:rPr>
      </w:pPr>
      <w:bookmarkStart w:id="958" w:name="_Toc55287204"/>
      <w:r w:rsidRPr="008A4D08">
        <w:rPr>
          <w:rFonts w:ascii="Arial" w:hAnsi="Arial" w:cs="Arial"/>
          <w:b w:val="0"/>
          <w:bCs w:val="0"/>
        </w:rPr>
        <w:t>Instruct a representative of the</w:t>
      </w:r>
      <w:r w:rsidR="002524E8">
        <w:rPr>
          <w:rFonts w:ascii="Arial" w:hAnsi="Arial" w:cs="Arial"/>
          <w:b w:val="0"/>
          <w:bCs w:val="0"/>
          <w:color w:val="FF0000"/>
        </w:rPr>
        <w:t xml:space="preserve"> LHB</w:t>
      </w:r>
      <w:r w:rsidRPr="008A4D08">
        <w:rPr>
          <w:rFonts w:ascii="Arial" w:hAnsi="Arial" w:cs="Arial"/>
          <w:b w:val="0"/>
          <w:bCs w:val="0"/>
        </w:rPr>
        <w:t xml:space="preserve"> </w:t>
      </w:r>
      <w:r w:rsidRPr="002524E8">
        <w:rPr>
          <w:rFonts w:ascii="Arial" w:hAnsi="Arial" w:cs="Arial"/>
          <w:b w:val="0"/>
          <w:bCs w:val="0"/>
          <w:strike/>
        </w:rPr>
        <w:t>Health Board</w:t>
      </w:r>
      <w:r w:rsidRPr="008A4D08">
        <w:rPr>
          <w:rFonts w:ascii="Arial" w:hAnsi="Arial" w:cs="Arial"/>
          <w:b w:val="0"/>
          <w:bCs w:val="0"/>
        </w:rPr>
        <w:t xml:space="preserve"> to attend Audit Committee;</w:t>
      </w:r>
      <w:bookmarkEnd w:id="958"/>
    </w:p>
    <w:p w14:paraId="72182CD1" w14:textId="77777777" w:rsidR="009314F9" w:rsidRPr="008A4D08" w:rsidRDefault="009314F9" w:rsidP="00955E87">
      <w:pPr>
        <w:pStyle w:val="Heading1"/>
        <w:numPr>
          <w:ilvl w:val="0"/>
          <w:numId w:val="151"/>
        </w:numPr>
        <w:ind w:left="1134" w:hanging="283"/>
        <w:jc w:val="left"/>
        <w:rPr>
          <w:rFonts w:ascii="Arial" w:hAnsi="Arial" w:cs="Arial"/>
          <w:b w:val="0"/>
          <w:bCs w:val="0"/>
        </w:rPr>
      </w:pPr>
      <w:bookmarkStart w:id="959" w:name="_Toc55287205"/>
      <w:r w:rsidRPr="008A4D08">
        <w:rPr>
          <w:rFonts w:ascii="Arial" w:hAnsi="Arial" w:cs="Arial"/>
          <w:b w:val="0"/>
          <w:bCs w:val="0"/>
        </w:rPr>
        <w:t>Escalate to the Board;</w:t>
      </w:r>
      <w:bookmarkEnd w:id="959"/>
      <w:r w:rsidRPr="008A4D08">
        <w:rPr>
          <w:rFonts w:ascii="Arial" w:hAnsi="Arial" w:cs="Arial"/>
          <w:b w:val="0"/>
          <w:bCs w:val="0"/>
        </w:rPr>
        <w:t xml:space="preserve">  </w:t>
      </w:r>
    </w:p>
    <w:p w14:paraId="247C5506" w14:textId="77777777" w:rsidR="009314F9" w:rsidRPr="008A4D08" w:rsidRDefault="009314F9" w:rsidP="00955E87">
      <w:pPr>
        <w:pStyle w:val="Heading1"/>
        <w:numPr>
          <w:ilvl w:val="0"/>
          <w:numId w:val="151"/>
        </w:numPr>
        <w:ind w:left="1134" w:hanging="283"/>
        <w:jc w:val="left"/>
        <w:rPr>
          <w:rFonts w:ascii="Arial" w:hAnsi="Arial" w:cs="Arial"/>
          <w:b w:val="0"/>
          <w:bCs w:val="0"/>
        </w:rPr>
      </w:pPr>
      <w:bookmarkStart w:id="960" w:name="_Toc55287206"/>
      <w:r w:rsidRPr="008A4D08">
        <w:rPr>
          <w:rFonts w:ascii="Arial" w:hAnsi="Arial" w:cs="Arial"/>
          <w:b w:val="0"/>
          <w:bCs w:val="0"/>
        </w:rPr>
        <w:t>Request an internal Audit Review;</w:t>
      </w:r>
      <w:bookmarkEnd w:id="960"/>
    </w:p>
    <w:p w14:paraId="50D69BA0" w14:textId="77777777" w:rsidR="009314F9" w:rsidRPr="008A4D08" w:rsidRDefault="009314F9" w:rsidP="00955E87">
      <w:pPr>
        <w:pStyle w:val="Heading1"/>
        <w:numPr>
          <w:ilvl w:val="0"/>
          <w:numId w:val="151"/>
        </w:numPr>
        <w:ind w:left="1134" w:hanging="283"/>
        <w:jc w:val="left"/>
        <w:rPr>
          <w:rFonts w:ascii="Arial" w:hAnsi="Arial" w:cs="Arial"/>
          <w:b w:val="0"/>
          <w:bCs w:val="0"/>
        </w:rPr>
      </w:pPr>
      <w:bookmarkStart w:id="961" w:name="_Toc55287207"/>
      <w:r w:rsidRPr="008A4D08">
        <w:rPr>
          <w:rFonts w:ascii="Arial" w:hAnsi="Arial" w:cs="Arial"/>
          <w:b w:val="0"/>
          <w:bCs w:val="0"/>
        </w:rPr>
        <w:t>Request further training or</w:t>
      </w:r>
      <w:bookmarkEnd w:id="961"/>
    </w:p>
    <w:p w14:paraId="541D17CC" w14:textId="77777777" w:rsidR="009314F9" w:rsidRPr="008A4D08" w:rsidRDefault="009314F9" w:rsidP="00955E87">
      <w:pPr>
        <w:pStyle w:val="Heading1"/>
        <w:numPr>
          <w:ilvl w:val="0"/>
          <w:numId w:val="151"/>
        </w:numPr>
        <w:ind w:left="1134" w:hanging="283"/>
        <w:jc w:val="left"/>
        <w:rPr>
          <w:rFonts w:ascii="Arial" w:hAnsi="Arial" w:cs="Arial"/>
          <w:b w:val="0"/>
          <w:bCs w:val="0"/>
        </w:rPr>
      </w:pPr>
      <w:bookmarkStart w:id="962" w:name="_Toc55287208"/>
      <w:r w:rsidRPr="008A4D08">
        <w:rPr>
          <w:rFonts w:ascii="Arial" w:hAnsi="Arial" w:cs="Arial"/>
          <w:b w:val="0"/>
          <w:bCs w:val="0"/>
        </w:rPr>
        <w:t>Take internal disciplinary action.</w:t>
      </w:r>
      <w:bookmarkEnd w:id="962"/>
    </w:p>
    <w:p w14:paraId="7B26E2AB" w14:textId="77777777" w:rsidR="009314F9" w:rsidRPr="008A4D08" w:rsidRDefault="009314F9" w:rsidP="008A4D08">
      <w:pPr>
        <w:pStyle w:val="Heading1"/>
        <w:ind w:left="1134" w:hanging="283"/>
        <w:jc w:val="left"/>
        <w:rPr>
          <w:rFonts w:ascii="Arial" w:hAnsi="Arial" w:cs="Arial"/>
          <w:b w:val="0"/>
          <w:bCs w:val="0"/>
        </w:rPr>
      </w:pPr>
    </w:p>
    <w:p w14:paraId="1DD2BA1A" w14:textId="77777777" w:rsidR="009314F9" w:rsidRPr="008A4D08" w:rsidRDefault="009314F9" w:rsidP="00955E87">
      <w:pPr>
        <w:pStyle w:val="ListParagraph"/>
        <w:widowControl w:val="0"/>
        <w:numPr>
          <w:ilvl w:val="1"/>
          <w:numId w:val="167"/>
        </w:numPr>
        <w:tabs>
          <w:tab w:val="clear" w:pos="360"/>
          <w:tab w:val="num" w:pos="851"/>
        </w:tabs>
        <w:autoSpaceDE w:val="0"/>
        <w:autoSpaceDN w:val="0"/>
        <w:adjustRightInd w:val="0"/>
        <w:ind w:left="851" w:hanging="851"/>
        <w:rPr>
          <w:rFonts w:ascii="Arial" w:hAnsi="Arial" w:cs="Arial"/>
          <w:sz w:val="24"/>
          <w:szCs w:val="24"/>
        </w:rPr>
      </w:pPr>
      <w:r w:rsidRPr="008A4D08">
        <w:rPr>
          <w:rFonts w:ascii="Arial" w:hAnsi="Arial" w:cs="Arial"/>
          <w:sz w:val="24"/>
          <w:szCs w:val="24"/>
        </w:rPr>
        <w:t xml:space="preserve">No SQA/STA is required where the seeking of competition is not possible, nor would the application of the SQA/STA procedure add value to the process/aid the delivery of a value for money outcome. </w:t>
      </w:r>
      <w:r w:rsidR="002524E8">
        <w:rPr>
          <w:rFonts w:ascii="Arial" w:hAnsi="Arial" w:cs="Arial"/>
          <w:color w:val="FF0000"/>
          <w:sz w:val="24"/>
          <w:szCs w:val="24"/>
        </w:rPr>
        <w:t xml:space="preserve">The NWSSP </w:t>
      </w:r>
      <w:r w:rsidRPr="008A4D08">
        <w:rPr>
          <w:rFonts w:ascii="Arial" w:hAnsi="Arial" w:cs="Arial"/>
          <w:sz w:val="24"/>
          <w:szCs w:val="24"/>
        </w:rPr>
        <w:t xml:space="preserve">Procurement Manual details </w:t>
      </w:r>
      <w:r w:rsidR="002524E8">
        <w:rPr>
          <w:rFonts w:ascii="Arial" w:hAnsi="Arial" w:cs="Arial"/>
          <w:color w:val="FF0000"/>
          <w:sz w:val="24"/>
          <w:szCs w:val="24"/>
        </w:rPr>
        <w:t xml:space="preserve">the </w:t>
      </w:r>
      <w:r w:rsidRPr="008A4D08">
        <w:rPr>
          <w:rFonts w:ascii="Arial" w:hAnsi="Arial" w:cs="Arial"/>
          <w:sz w:val="24"/>
          <w:szCs w:val="24"/>
        </w:rPr>
        <w:t>schedule of departures from</w:t>
      </w:r>
      <w:r w:rsidR="002524E8">
        <w:rPr>
          <w:rFonts w:ascii="Arial" w:hAnsi="Arial" w:cs="Arial"/>
          <w:color w:val="FF0000"/>
          <w:sz w:val="24"/>
          <w:szCs w:val="24"/>
        </w:rPr>
        <w:t xml:space="preserve"> a</w:t>
      </w:r>
      <w:r w:rsidRPr="008A4D08">
        <w:rPr>
          <w:rFonts w:ascii="Arial" w:hAnsi="Arial" w:cs="Arial"/>
          <w:sz w:val="24"/>
          <w:szCs w:val="24"/>
        </w:rPr>
        <w:t xml:space="preserve"> SQA/STA where competition not possible.</w:t>
      </w:r>
    </w:p>
    <w:p w14:paraId="383A3437" w14:textId="77777777" w:rsidR="009314F9" w:rsidRPr="008A4D08" w:rsidRDefault="009314F9" w:rsidP="008A4D08">
      <w:pPr>
        <w:pStyle w:val="Heading1"/>
        <w:ind w:firstLine="0"/>
        <w:jc w:val="left"/>
        <w:rPr>
          <w:rFonts w:ascii="Arial" w:hAnsi="Arial" w:cs="Arial"/>
          <w:b w:val="0"/>
          <w:bCs w:val="0"/>
        </w:rPr>
      </w:pPr>
    </w:p>
    <w:p w14:paraId="2BF1E15F" w14:textId="77777777" w:rsidR="009314F9" w:rsidRPr="008A4D08" w:rsidRDefault="009314F9" w:rsidP="00955E87">
      <w:pPr>
        <w:pStyle w:val="Heading1"/>
        <w:numPr>
          <w:ilvl w:val="1"/>
          <w:numId w:val="168"/>
        </w:numPr>
        <w:tabs>
          <w:tab w:val="clear" w:pos="360"/>
          <w:tab w:val="num" w:pos="851"/>
        </w:tabs>
        <w:ind w:left="851" w:hanging="851"/>
        <w:jc w:val="left"/>
        <w:rPr>
          <w:rFonts w:ascii="Arial" w:hAnsi="Arial" w:cs="Arial"/>
          <w:b w:val="0"/>
          <w:bCs w:val="0"/>
        </w:rPr>
      </w:pPr>
      <w:bookmarkStart w:id="963" w:name="_Toc55287209"/>
      <w:r w:rsidRPr="008A4D08">
        <w:rPr>
          <w:rFonts w:ascii="Arial" w:hAnsi="Arial" w:cs="Arial"/>
          <w:b w:val="0"/>
          <w:bCs w:val="0"/>
        </w:rPr>
        <w:t>For performance monitoring purposes,</w:t>
      </w:r>
      <w:r w:rsidRPr="002524E8">
        <w:rPr>
          <w:rFonts w:ascii="Arial" w:hAnsi="Arial" w:cs="Arial"/>
          <w:b w:val="0"/>
          <w:bCs w:val="0"/>
          <w:strike/>
        </w:rPr>
        <w:t xml:space="preserve"> the NWSSP</w:t>
      </w:r>
      <w:r w:rsidRPr="008A4D08">
        <w:rPr>
          <w:rFonts w:ascii="Arial" w:hAnsi="Arial" w:cs="Arial"/>
          <w:b w:val="0"/>
          <w:bCs w:val="0"/>
        </w:rPr>
        <w:t xml:space="preserve"> Procurement Service will </w:t>
      </w:r>
      <w:r w:rsidRPr="008A4D08">
        <w:rPr>
          <w:rFonts w:ascii="Arial" w:hAnsi="Arial" w:cs="Arial"/>
          <w:b w:val="0"/>
          <w:bCs w:val="0"/>
        </w:rPr>
        <w:lastRenderedPageBreak/>
        <w:t>retain a central register of all such activity including SQA/STA’s not endorsed by Procurement or any exceptional matters.</w:t>
      </w:r>
      <w:bookmarkEnd w:id="963"/>
      <w:r w:rsidRPr="008A4D08">
        <w:rPr>
          <w:rFonts w:ascii="Arial" w:hAnsi="Arial" w:cs="Arial"/>
          <w:b w:val="0"/>
          <w:bCs w:val="0"/>
        </w:rPr>
        <w:t xml:space="preserve"> </w:t>
      </w:r>
    </w:p>
    <w:p w14:paraId="795FC69C" w14:textId="77777777" w:rsidR="009314F9" w:rsidRPr="008A4D08" w:rsidRDefault="009314F9" w:rsidP="008A4D08">
      <w:pPr>
        <w:rPr>
          <w:rFonts w:ascii="Arial" w:hAnsi="Arial" w:cs="Arial"/>
          <w:color w:val="000000"/>
        </w:rPr>
      </w:pPr>
      <w:bookmarkStart w:id="964" w:name="_Toc107900303"/>
      <w:bookmarkStart w:id="965" w:name="_Toc107900492"/>
      <w:bookmarkStart w:id="966" w:name="_Toc107900914"/>
      <w:bookmarkStart w:id="967" w:name="_Toc107901001"/>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p>
    <w:p w14:paraId="6A534B5A" w14:textId="77777777" w:rsidR="009314F9" w:rsidRPr="008A4D08" w:rsidRDefault="009314F9" w:rsidP="00F80D70">
      <w:pPr>
        <w:pStyle w:val="ListParagraph"/>
        <w:widowControl w:val="0"/>
        <w:numPr>
          <w:ilvl w:val="1"/>
          <w:numId w:val="178"/>
        </w:numPr>
        <w:autoSpaceDE w:val="0"/>
        <w:autoSpaceDN w:val="0"/>
        <w:adjustRightInd w:val="0"/>
        <w:rPr>
          <w:rFonts w:ascii="Arial" w:hAnsi="Arial" w:cs="Arial"/>
          <w:b/>
          <w:bCs/>
          <w:color w:val="000000"/>
          <w:sz w:val="24"/>
          <w:szCs w:val="24"/>
        </w:rPr>
      </w:pPr>
      <w:bookmarkStart w:id="968" w:name="_Hlk52456981"/>
      <w:r w:rsidRPr="008A4D08">
        <w:rPr>
          <w:rFonts w:ascii="Arial" w:hAnsi="Arial" w:cs="Arial"/>
          <w:b/>
          <w:bCs/>
          <w:color w:val="000000"/>
          <w:sz w:val="24"/>
          <w:szCs w:val="24"/>
        </w:rPr>
        <w:t>Disposals</w:t>
      </w:r>
      <w:r w:rsidR="002524E8">
        <w:rPr>
          <w:rFonts w:ascii="Arial" w:hAnsi="Arial" w:cs="Arial"/>
          <w:b/>
          <w:bCs/>
          <w:color w:val="FF0000"/>
          <w:sz w:val="24"/>
          <w:szCs w:val="24"/>
        </w:rPr>
        <w:t xml:space="preserve"> –‘Goods and Non-Health Services only’</w:t>
      </w:r>
    </w:p>
    <w:bookmarkEnd w:id="968"/>
    <w:p w14:paraId="187E9F21" w14:textId="77777777" w:rsidR="009314F9" w:rsidRPr="008A4D08" w:rsidRDefault="009314F9" w:rsidP="008A4D08">
      <w:pPr>
        <w:rPr>
          <w:rFonts w:ascii="Arial" w:hAnsi="Arial" w:cs="Arial"/>
          <w:color w:val="000000"/>
        </w:rPr>
      </w:pPr>
    </w:p>
    <w:p w14:paraId="4CAB69E3" w14:textId="77777777" w:rsidR="009314F9" w:rsidRPr="008A4D08" w:rsidRDefault="009314F9" w:rsidP="00F80D70">
      <w:pPr>
        <w:pStyle w:val="ListParagraph"/>
        <w:widowControl w:val="0"/>
        <w:numPr>
          <w:ilvl w:val="2"/>
          <w:numId w:val="179"/>
        </w:numPr>
        <w:tabs>
          <w:tab w:val="clear" w:pos="720"/>
        </w:tabs>
        <w:autoSpaceDE w:val="0"/>
        <w:autoSpaceDN w:val="0"/>
        <w:adjustRightInd w:val="0"/>
        <w:ind w:left="851" w:hanging="851"/>
        <w:rPr>
          <w:rFonts w:ascii="Arial" w:hAnsi="Arial" w:cs="Arial"/>
          <w:color w:val="000000"/>
          <w:sz w:val="24"/>
          <w:szCs w:val="24"/>
        </w:rPr>
      </w:pPr>
      <w:r w:rsidRPr="008A4D08">
        <w:rPr>
          <w:rFonts w:ascii="Arial" w:hAnsi="Arial" w:cs="Arial"/>
          <w:color w:val="000000"/>
          <w:sz w:val="24"/>
          <w:szCs w:val="24"/>
        </w:rPr>
        <w:t xml:space="preserve">Disposal of surplus, obsolete equipment/consumables is also subject to the competition rules. </w:t>
      </w:r>
    </w:p>
    <w:p w14:paraId="670A0C71" w14:textId="77777777" w:rsidR="009314F9" w:rsidRPr="008A4D08" w:rsidRDefault="009314F9" w:rsidP="008A4D08">
      <w:pPr>
        <w:tabs>
          <w:tab w:val="num" w:pos="851"/>
        </w:tabs>
        <w:ind w:left="851" w:hanging="851"/>
        <w:rPr>
          <w:rFonts w:ascii="Arial" w:hAnsi="Arial" w:cs="Arial"/>
          <w:color w:val="000000"/>
        </w:rPr>
      </w:pPr>
    </w:p>
    <w:p w14:paraId="078C493C" w14:textId="77777777" w:rsidR="009314F9" w:rsidRPr="008A4D08" w:rsidRDefault="009314F9" w:rsidP="00F80D70">
      <w:pPr>
        <w:pStyle w:val="ListParagraph"/>
        <w:widowControl w:val="0"/>
        <w:numPr>
          <w:ilvl w:val="2"/>
          <w:numId w:val="180"/>
        </w:numPr>
        <w:tabs>
          <w:tab w:val="clear" w:pos="720"/>
          <w:tab w:val="num" w:pos="851"/>
        </w:tabs>
        <w:autoSpaceDE w:val="0"/>
        <w:autoSpaceDN w:val="0"/>
        <w:adjustRightInd w:val="0"/>
        <w:ind w:left="851" w:hanging="851"/>
        <w:rPr>
          <w:rFonts w:ascii="Arial" w:hAnsi="Arial" w:cs="Arial"/>
          <w:color w:val="000000"/>
          <w:sz w:val="24"/>
          <w:szCs w:val="24"/>
        </w:rPr>
      </w:pPr>
      <w:r w:rsidRPr="008A4D08">
        <w:rPr>
          <w:rFonts w:ascii="Arial" w:hAnsi="Arial" w:cs="Arial"/>
          <w:color w:val="000000"/>
          <w:sz w:val="24"/>
          <w:szCs w:val="24"/>
        </w:rPr>
        <w:t xml:space="preserve">Obsolete or condemned articles and stores, which may be disposed of in accordance with applicable regulations and law at the prevailing time (e.g. </w:t>
      </w:r>
      <w:bookmarkStart w:id="969" w:name="_Hlk63779106"/>
      <w:r w:rsidRPr="008A4D08">
        <w:rPr>
          <w:rFonts w:ascii="Arial" w:hAnsi="Arial" w:cs="Arial"/>
          <w:color w:val="000000"/>
          <w:sz w:val="24"/>
          <w:szCs w:val="24"/>
        </w:rPr>
        <w:t xml:space="preserve">Waste Electrical and Electronic Equipment </w:t>
      </w:r>
      <w:bookmarkEnd w:id="969"/>
      <w:r w:rsidRPr="008A4D08">
        <w:rPr>
          <w:rFonts w:ascii="Arial" w:hAnsi="Arial" w:cs="Arial"/>
          <w:color w:val="000000"/>
          <w:sz w:val="24"/>
          <w:szCs w:val="24"/>
        </w:rPr>
        <w:t xml:space="preserve">(WEEE)) and the procedures of the </w:t>
      </w:r>
      <w:r w:rsidRPr="002524E8">
        <w:rPr>
          <w:rFonts w:ascii="Arial" w:hAnsi="Arial" w:cs="Arial"/>
          <w:strike/>
          <w:color w:val="000000"/>
          <w:sz w:val="24"/>
          <w:szCs w:val="24"/>
        </w:rPr>
        <w:t>Health Board</w:t>
      </w:r>
      <w:r w:rsidRPr="008A4D08">
        <w:rPr>
          <w:rFonts w:ascii="Arial" w:hAnsi="Arial" w:cs="Arial"/>
          <w:color w:val="000000"/>
          <w:sz w:val="24"/>
          <w:szCs w:val="24"/>
        </w:rPr>
        <w:t xml:space="preserve"> </w:t>
      </w:r>
      <w:r w:rsidR="002524E8">
        <w:rPr>
          <w:rFonts w:ascii="Arial" w:hAnsi="Arial" w:cs="Arial"/>
          <w:color w:val="FF0000"/>
          <w:sz w:val="24"/>
          <w:szCs w:val="24"/>
        </w:rPr>
        <w:t xml:space="preserve">LHB </w:t>
      </w:r>
      <w:r w:rsidRPr="008A4D08">
        <w:rPr>
          <w:rFonts w:ascii="Arial" w:hAnsi="Arial" w:cs="Arial"/>
          <w:color w:val="000000"/>
          <w:sz w:val="24"/>
          <w:szCs w:val="24"/>
        </w:rPr>
        <w:t>making use of any agreements covering the disposal of such items.</w:t>
      </w:r>
    </w:p>
    <w:p w14:paraId="2BE231C7" w14:textId="77777777" w:rsidR="009314F9" w:rsidRPr="008A4D08" w:rsidRDefault="009314F9" w:rsidP="008A4D08">
      <w:pPr>
        <w:tabs>
          <w:tab w:val="num" w:pos="851"/>
        </w:tabs>
        <w:ind w:left="851" w:hanging="851"/>
        <w:rPr>
          <w:rFonts w:ascii="Arial" w:hAnsi="Arial" w:cs="Arial"/>
          <w:color w:val="000000"/>
        </w:rPr>
      </w:pPr>
    </w:p>
    <w:p w14:paraId="1F9C74DD" w14:textId="77777777" w:rsidR="009314F9" w:rsidRPr="008A4D08" w:rsidRDefault="009314F9" w:rsidP="00F80D70">
      <w:pPr>
        <w:pStyle w:val="ListParagraph"/>
        <w:widowControl w:val="0"/>
        <w:numPr>
          <w:ilvl w:val="2"/>
          <w:numId w:val="181"/>
        </w:numPr>
        <w:tabs>
          <w:tab w:val="clear" w:pos="720"/>
          <w:tab w:val="num" w:pos="851"/>
        </w:tabs>
        <w:autoSpaceDE w:val="0"/>
        <w:autoSpaceDN w:val="0"/>
        <w:adjustRightInd w:val="0"/>
        <w:ind w:left="851" w:hanging="851"/>
        <w:rPr>
          <w:rFonts w:ascii="Arial" w:hAnsi="Arial" w:cs="Arial"/>
          <w:color w:val="000000"/>
          <w:sz w:val="24"/>
          <w:szCs w:val="24"/>
        </w:rPr>
      </w:pPr>
      <w:r w:rsidRPr="008A4D08">
        <w:rPr>
          <w:rFonts w:ascii="Arial" w:hAnsi="Arial" w:cs="Arial"/>
          <w:color w:val="000000"/>
          <w:sz w:val="24"/>
          <w:szCs w:val="24"/>
        </w:rPr>
        <w:t xml:space="preserve">The Health Board must obtain the best possible market price. </w:t>
      </w:r>
    </w:p>
    <w:p w14:paraId="503C0665" w14:textId="77777777" w:rsidR="009314F9" w:rsidRPr="008A4D08" w:rsidRDefault="009314F9" w:rsidP="008A4D08">
      <w:pPr>
        <w:rPr>
          <w:rFonts w:ascii="Arial" w:hAnsi="Arial" w:cs="Arial"/>
          <w:b/>
          <w:bCs/>
          <w:i/>
          <w:iCs/>
          <w:u w:val="single"/>
        </w:rPr>
      </w:pPr>
    </w:p>
    <w:p w14:paraId="29CE2ECE" w14:textId="77777777" w:rsidR="009314F9" w:rsidRPr="008A4D08" w:rsidRDefault="009314F9" w:rsidP="008A4D08">
      <w:pPr>
        <w:rPr>
          <w:rFonts w:ascii="Arial" w:hAnsi="Arial" w:cs="Arial"/>
          <w:b/>
          <w:bCs/>
          <w:i/>
          <w:iCs/>
          <w:u w:val="single"/>
        </w:rPr>
      </w:pPr>
      <w:r w:rsidRPr="008A4D08">
        <w:rPr>
          <w:rFonts w:ascii="Arial" w:hAnsi="Arial" w:cs="Arial"/>
          <w:b/>
          <w:bCs/>
          <w:i/>
          <w:iCs/>
          <w:u w:val="single"/>
        </w:rPr>
        <w:t>Approval &amp; Award</w:t>
      </w:r>
    </w:p>
    <w:p w14:paraId="65E64DB4" w14:textId="77777777" w:rsidR="009314F9" w:rsidRPr="008A4D08" w:rsidRDefault="009314F9" w:rsidP="008A4D08">
      <w:pPr>
        <w:rPr>
          <w:rFonts w:ascii="Arial" w:hAnsi="Arial" w:cs="Arial"/>
        </w:rPr>
      </w:pPr>
    </w:p>
    <w:p w14:paraId="4F3FED6C" w14:textId="77777777" w:rsidR="009314F9" w:rsidRPr="008A4D08" w:rsidRDefault="009314F9" w:rsidP="00F80D70">
      <w:pPr>
        <w:pStyle w:val="ListParagraph"/>
        <w:widowControl w:val="0"/>
        <w:numPr>
          <w:ilvl w:val="1"/>
          <w:numId w:val="202"/>
        </w:numPr>
        <w:autoSpaceDE w:val="0"/>
        <w:autoSpaceDN w:val="0"/>
        <w:adjustRightInd w:val="0"/>
        <w:rPr>
          <w:rFonts w:ascii="Arial" w:hAnsi="Arial" w:cs="Arial"/>
          <w:b/>
          <w:bCs/>
          <w:sz w:val="24"/>
          <w:szCs w:val="24"/>
        </w:rPr>
      </w:pPr>
      <w:bookmarkStart w:id="970" w:name="_Hlk52456995"/>
      <w:r w:rsidRPr="008A4D08">
        <w:rPr>
          <w:rFonts w:ascii="Arial" w:hAnsi="Arial" w:cs="Arial"/>
          <w:b/>
          <w:bCs/>
          <w:sz w:val="24"/>
          <w:szCs w:val="24"/>
        </w:rPr>
        <w:t>Evaluation, Approval</w:t>
      </w:r>
      <w:r w:rsidRPr="008A4D08">
        <w:rPr>
          <w:rFonts w:ascii="Arial" w:hAnsi="Arial" w:cs="Arial"/>
          <w:sz w:val="24"/>
          <w:szCs w:val="24"/>
        </w:rPr>
        <w:t xml:space="preserve"> </w:t>
      </w:r>
      <w:r w:rsidRPr="008A4D08">
        <w:rPr>
          <w:rFonts w:ascii="Arial" w:hAnsi="Arial" w:cs="Arial"/>
          <w:b/>
          <w:bCs/>
          <w:sz w:val="24"/>
          <w:szCs w:val="24"/>
        </w:rPr>
        <w:t>and Award</w:t>
      </w:r>
    </w:p>
    <w:bookmarkEnd w:id="970"/>
    <w:p w14:paraId="62842BD0" w14:textId="77777777" w:rsidR="009314F9" w:rsidRPr="008A4D08" w:rsidRDefault="009314F9" w:rsidP="008A4D08">
      <w:pPr>
        <w:rPr>
          <w:rFonts w:ascii="Arial" w:hAnsi="Arial" w:cs="Arial"/>
        </w:rPr>
      </w:pPr>
    </w:p>
    <w:p w14:paraId="0391B3C4" w14:textId="77777777" w:rsidR="009314F9" w:rsidRPr="008A4D08" w:rsidRDefault="009314F9" w:rsidP="00F80D70">
      <w:pPr>
        <w:pStyle w:val="ListParagraph"/>
        <w:widowControl w:val="0"/>
        <w:numPr>
          <w:ilvl w:val="2"/>
          <w:numId w:val="202"/>
        </w:numPr>
        <w:autoSpaceDE w:val="0"/>
        <w:autoSpaceDN w:val="0"/>
        <w:adjustRightInd w:val="0"/>
        <w:ind w:left="993" w:hanging="993"/>
        <w:rPr>
          <w:rFonts w:ascii="Arial" w:hAnsi="Arial" w:cs="Arial"/>
          <w:sz w:val="24"/>
          <w:szCs w:val="24"/>
        </w:rPr>
      </w:pPr>
      <w:r w:rsidRPr="008A4D08">
        <w:rPr>
          <w:rFonts w:ascii="Arial" w:hAnsi="Arial" w:cs="Arial"/>
          <w:sz w:val="24"/>
          <w:szCs w:val="24"/>
        </w:rPr>
        <w:t>The evaluation of</w:t>
      </w:r>
      <w:r w:rsidR="00A16920">
        <w:rPr>
          <w:rFonts w:ascii="Arial" w:hAnsi="Arial" w:cs="Arial"/>
          <w:color w:val="FF0000"/>
          <w:sz w:val="24"/>
          <w:szCs w:val="24"/>
        </w:rPr>
        <w:t xml:space="preserve"> procurement</w:t>
      </w:r>
      <w:r w:rsidRPr="008A4D08">
        <w:rPr>
          <w:rFonts w:ascii="Arial" w:hAnsi="Arial" w:cs="Arial"/>
          <w:sz w:val="24"/>
          <w:szCs w:val="24"/>
        </w:rPr>
        <w:t xml:space="preserve"> competitions </w:t>
      </w:r>
      <w:r w:rsidRPr="00A16920">
        <w:rPr>
          <w:rFonts w:ascii="Arial" w:hAnsi="Arial" w:cs="Arial"/>
          <w:strike/>
          <w:sz w:val="24"/>
          <w:szCs w:val="24"/>
        </w:rPr>
        <w:t>via quotation or tender</w:t>
      </w:r>
      <w:r w:rsidRPr="008A4D08">
        <w:rPr>
          <w:rFonts w:ascii="Arial" w:hAnsi="Arial" w:cs="Arial"/>
          <w:sz w:val="24"/>
          <w:szCs w:val="24"/>
        </w:rPr>
        <w:t>, must be undertaken by a minimum of 2 evaluators from within the operational service of the</w:t>
      </w:r>
      <w:r w:rsidR="00A16920">
        <w:rPr>
          <w:rFonts w:ascii="Arial" w:hAnsi="Arial" w:cs="Arial"/>
          <w:color w:val="FF0000"/>
          <w:sz w:val="24"/>
          <w:szCs w:val="24"/>
        </w:rPr>
        <w:t xml:space="preserve"> LHB</w:t>
      </w:r>
      <w:r w:rsidRPr="008A4D08">
        <w:rPr>
          <w:rFonts w:ascii="Arial" w:hAnsi="Arial" w:cs="Arial"/>
          <w:sz w:val="24"/>
          <w:szCs w:val="24"/>
        </w:rPr>
        <w:t xml:space="preserve"> </w:t>
      </w:r>
      <w:r w:rsidRPr="00A16920">
        <w:rPr>
          <w:rFonts w:ascii="Arial" w:hAnsi="Arial" w:cs="Arial"/>
          <w:strike/>
          <w:sz w:val="24"/>
          <w:szCs w:val="24"/>
        </w:rPr>
        <w:t>Health Board</w:t>
      </w:r>
      <w:r w:rsidRPr="008A4D08">
        <w:rPr>
          <w:rFonts w:ascii="Arial" w:hAnsi="Arial" w:cs="Arial"/>
          <w:sz w:val="24"/>
          <w:szCs w:val="24"/>
        </w:rPr>
        <w:t xml:space="preserve">. Evaluation Teams for competitions of greater complexity and value must be multi-disciplinary and reach a consensus recommendation for internal approval.  </w:t>
      </w:r>
    </w:p>
    <w:p w14:paraId="07AA1A95" w14:textId="77777777" w:rsidR="009314F9" w:rsidRPr="008A4D08" w:rsidRDefault="009314F9" w:rsidP="008A4D08">
      <w:pPr>
        <w:rPr>
          <w:rFonts w:ascii="Arial" w:hAnsi="Arial" w:cs="Arial"/>
        </w:rPr>
      </w:pPr>
    </w:p>
    <w:p w14:paraId="23CA7855" w14:textId="77777777" w:rsidR="009314F9" w:rsidRPr="008A4D08" w:rsidRDefault="009314F9" w:rsidP="00F80D70">
      <w:pPr>
        <w:pStyle w:val="ListParagraph"/>
        <w:widowControl w:val="0"/>
        <w:numPr>
          <w:ilvl w:val="2"/>
          <w:numId w:val="202"/>
        </w:numPr>
        <w:autoSpaceDE w:val="0"/>
        <w:autoSpaceDN w:val="0"/>
        <w:adjustRightInd w:val="0"/>
        <w:ind w:left="993" w:hanging="993"/>
        <w:rPr>
          <w:rFonts w:ascii="Arial" w:hAnsi="Arial" w:cs="Arial"/>
          <w:sz w:val="24"/>
          <w:szCs w:val="24"/>
        </w:rPr>
      </w:pPr>
      <w:r w:rsidRPr="008A4D08">
        <w:rPr>
          <w:rFonts w:ascii="Arial" w:hAnsi="Arial" w:cs="Arial"/>
          <w:sz w:val="24"/>
          <w:szCs w:val="24"/>
        </w:rPr>
        <w:t>The internal approval of any recommendation to award a competition must follow the Board’s Scheme of Delegation.</w:t>
      </w:r>
    </w:p>
    <w:p w14:paraId="2977232E" w14:textId="77777777" w:rsidR="009314F9" w:rsidRPr="008A4D08" w:rsidRDefault="009314F9" w:rsidP="008A4D08">
      <w:pPr>
        <w:rPr>
          <w:rFonts w:ascii="Arial" w:hAnsi="Arial" w:cs="Arial"/>
        </w:rPr>
      </w:pPr>
    </w:p>
    <w:p w14:paraId="5A8D6E6E" w14:textId="77777777" w:rsidR="009314F9" w:rsidRPr="008A4D08" w:rsidRDefault="009314F9" w:rsidP="00F80D70">
      <w:pPr>
        <w:pStyle w:val="ListParagraph"/>
        <w:widowControl w:val="0"/>
        <w:numPr>
          <w:ilvl w:val="2"/>
          <w:numId w:val="202"/>
        </w:numPr>
        <w:autoSpaceDE w:val="0"/>
        <w:autoSpaceDN w:val="0"/>
        <w:adjustRightInd w:val="0"/>
        <w:ind w:left="993" w:hanging="993"/>
        <w:rPr>
          <w:rFonts w:ascii="Arial" w:hAnsi="Arial" w:cs="Arial"/>
          <w:sz w:val="24"/>
          <w:szCs w:val="24"/>
        </w:rPr>
      </w:pPr>
      <w:r w:rsidRPr="008A4D08">
        <w:rPr>
          <w:rFonts w:ascii="Arial" w:hAnsi="Arial" w:cs="Arial"/>
          <w:sz w:val="24"/>
          <w:szCs w:val="24"/>
        </w:rPr>
        <w:t>The communication of the external notification to the market to award the contract must be managed by the Procurement Service.</w:t>
      </w:r>
    </w:p>
    <w:p w14:paraId="7ED2602D" w14:textId="77777777" w:rsidR="009314F9" w:rsidRPr="008A4D08" w:rsidRDefault="009314F9" w:rsidP="008A4D08">
      <w:pPr>
        <w:rPr>
          <w:rFonts w:ascii="Arial" w:hAnsi="Arial" w:cs="Arial"/>
        </w:rPr>
      </w:pPr>
    </w:p>
    <w:p w14:paraId="67C0A5F7" w14:textId="77777777" w:rsidR="009314F9" w:rsidRPr="008A4D08" w:rsidRDefault="009314F9" w:rsidP="00F80D70">
      <w:pPr>
        <w:pStyle w:val="ListParagraph"/>
        <w:widowControl w:val="0"/>
        <w:numPr>
          <w:ilvl w:val="2"/>
          <w:numId w:val="202"/>
        </w:numPr>
        <w:autoSpaceDE w:val="0"/>
        <w:autoSpaceDN w:val="0"/>
        <w:adjustRightInd w:val="0"/>
        <w:ind w:left="993" w:hanging="993"/>
        <w:rPr>
          <w:rFonts w:ascii="Arial" w:hAnsi="Arial" w:cs="Arial"/>
          <w:sz w:val="24"/>
          <w:szCs w:val="24"/>
        </w:rPr>
      </w:pPr>
      <w:r w:rsidRPr="008A4D08">
        <w:rPr>
          <w:rFonts w:ascii="Arial" w:hAnsi="Arial" w:cs="Arial"/>
          <w:sz w:val="24"/>
          <w:szCs w:val="24"/>
        </w:rPr>
        <w:t>Information throughout the process must be handled and retained as ‘commercial in confidence’ and not shared outside of staff directly involved in the competition process.</w:t>
      </w:r>
    </w:p>
    <w:p w14:paraId="64ABEC3D" w14:textId="77777777" w:rsidR="009314F9" w:rsidRPr="008A4D08" w:rsidRDefault="009314F9" w:rsidP="008A4D08">
      <w:pPr>
        <w:rPr>
          <w:rFonts w:ascii="Arial" w:hAnsi="Arial" w:cs="Arial"/>
        </w:rPr>
      </w:pPr>
    </w:p>
    <w:p w14:paraId="3292D580" w14:textId="77777777" w:rsidR="009314F9" w:rsidRPr="008A4D08" w:rsidRDefault="009314F9" w:rsidP="00F80D70">
      <w:pPr>
        <w:pStyle w:val="ListParagraph"/>
        <w:widowControl w:val="0"/>
        <w:numPr>
          <w:ilvl w:val="2"/>
          <w:numId w:val="202"/>
        </w:numPr>
        <w:autoSpaceDE w:val="0"/>
        <w:autoSpaceDN w:val="0"/>
        <w:adjustRightInd w:val="0"/>
        <w:ind w:left="993" w:hanging="993"/>
        <w:rPr>
          <w:rFonts w:ascii="Arial" w:hAnsi="Arial" w:cs="Arial"/>
          <w:sz w:val="24"/>
          <w:szCs w:val="24"/>
        </w:rPr>
      </w:pPr>
      <w:r w:rsidRPr="008A4D08">
        <w:rPr>
          <w:rFonts w:ascii="Arial" w:hAnsi="Arial" w:cs="Arial"/>
          <w:sz w:val="24"/>
          <w:szCs w:val="24"/>
        </w:rPr>
        <w:t>All associated communication throughout the competition process must also be managed by the Procurement Service.</w:t>
      </w:r>
    </w:p>
    <w:p w14:paraId="46155436" w14:textId="77777777" w:rsidR="009314F9" w:rsidRPr="008A4D08" w:rsidRDefault="009314F9" w:rsidP="008A4D08">
      <w:pPr>
        <w:rPr>
          <w:rFonts w:ascii="Arial" w:hAnsi="Arial" w:cs="Arial"/>
        </w:rPr>
      </w:pPr>
    </w:p>
    <w:p w14:paraId="3B4C64BF" w14:textId="77777777" w:rsidR="009314F9" w:rsidRPr="008A4D08" w:rsidRDefault="009314F9" w:rsidP="008A4D08">
      <w:pPr>
        <w:rPr>
          <w:rFonts w:ascii="Arial" w:hAnsi="Arial" w:cs="Arial"/>
          <w:b/>
          <w:bCs/>
          <w:i/>
          <w:iCs/>
          <w:u w:val="single"/>
        </w:rPr>
      </w:pPr>
      <w:r w:rsidRPr="008A4D08">
        <w:rPr>
          <w:rFonts w:ascii="Arial" w:hAnsi="Arial" w:cs="Arial"/>
          <w:b/>
          <w:bCs/>
          <w:i/>
          <w:iCs/>
          <w:u w:val="single"/>
        </w:rPr>
        <w:t>Implementation &amp; Contract Management</w:t>
      </w:r>
    </w:p>
    <w:p w14:paraId="7CC1D803" w14:textId="77777777" w:rsidR="009314F9" w:rsidRPr="008A4D08" w:rsidRDefault="009314F9" w:rsidP="008A4D08">
      <w:pPr>
        <w:rPr>
          <w:rFonts w:ascii="Arial" w:hAnsi="Arial" w:cs="Arial"/>
        </w:rPr>
      </w:pPr>
    </w:p>
    <w:p w14:paraId="3388E91F" w14:textId="77777777" w:rsidR="009314F9" w:rsidRPr="008A4D08" w:rsidRDefault="009314F9" w:rsidP="00955E87">
      <w:pPr>
        <w:pStyle w:val="Heading1"/>
        <w:numPr>
          <w:ilvl w:val="1"/>
          <w:numId w:val="170"/>
        </w:numPr>
        <w:jc w:val="left"/>
        <w:rPr>
          <w:rFonts w:ascii="Arial" w:hAnsi="Arial" w:cs="Arial"/>
        </w:rPr>
      </w:pPr>
      <w:bookmarkStart w:id="971" w:name="_Toc240450370"/>
      <w:bookmarkStart w:id="972" w:name="_Toc240797561"/>
      <w:bookmarkStart w:id="973" w:name="_Toc240801950"/>
      <w:bookmarkStart w:id="974" w:name="_Toc237673431"/>
      <w:bookmarkStart w:id="975" w:name="_Toc240884309"/>
      <w:bookmarkStart w:id="976" w:name="_Toc241909274"/>
      <w:bookmarkStart w:id="977" w:name="_Toc242500631"/>
      <w:bookmarkStart w:id="978" w:name="_Toc242585927"/>
      <w:bookmarkStart w:id="979" w:name="_Toc383684318"/>
      <w:bookmarkStart w:id="980" w:name="_Toc55287211"/>
      <w:r w:rsidRPr="008A4D08">
        <w:rPr>
          <w:rFonts w:ascii="Arial" w:hAnsi="Arial" w:cs="Arial"/>
        </w:rPr>
        <w:t>Contract Management</w:t>
      </w:r>
      <w:bookmarkEnd w:id="964"/>
      <w:bookmarkEnd w:id="965"/>
      <w:bookmarkEnd w:id="966"/>
      <w:bookmarkEnd w:id="967"/>
      <w:bookmarkEnd w:id="971"/>
      <w:bookmarkEnd w:id="972"/>
      <w:bookmarkEnd w:id="973"/>
      <w:bookmarkEnd w:id="974"/>
      <w:bookmarkEnd w:id="975"/>
      <w:bookmarkEnd w:id="976"/>
      <w:bookmarkEnd w:id="977"/>
      <w:bookmarkEnd w:id="978"/>
      <w:bookmarkEnd w:id="979"/>
      <w:bookmarkEnd w:id="980"/>
    </w:p>
    <w:p w14:paraId="266411D2" w14:textId="77777777" w:rsidR="009314F9" w:rsidRPr="008A4D08" w:rsidRDefault="009314F9" w:rsidP="008A4D08">
      <w:pPr>
        <w:ind w:left="709" w:hanging="709"/>
        <w:rPr>
          <w:rFonts w:ascii="Arial" w:hAnsi="Arial" w:cs="Arial"/>
          <w:color w:val="000000"/>
        </w:rPr>
      </w:pPr>
    </w:p>
    <w:p w14:paraId="680C6AAC" w14:textId="77777777" w:rsidR="009314F9" w:rsidRPr="008A4D08" w:rsidRDefault="009314F9" w:rsidP="00F80D70">
      <w:pPr>
        <w:numPr>
          <w:ilvl w:val="2"/>
          <w:numId w:val="286"/>
        </w:numPr>
        <w:rPr>
          <w:rFonts w:ascii="Arial" w:hAnsi="Arial" w:cs="Arial"/>
          <w:color w:val="000000"/>
        </w:rPr>
      </w:pPr>
      <w:r w:rsidRPr="008A4D08">
        <w:rPr>
          <w:rFonts w:ascii="Arial" w:hAnsi="Arial" w:cs="Arial"/>
          <w:color w:val="000000"/>
        </w:rPr>
        <w:t xml:space="preserve">Contract Management is the process which ensures that both parties to a contract fully meet their respective obligations as effectively and efficiently as possible, in order to deliver the business and operational objectives required by the contract and in particular, to achieve value for money. The </w:t>
      </w:r>
      <w:bookmarkStart w:id="981" w:name="_Hlk40111926"/>
      <w:r w:rsidRPr="008A4D08">
        <w:rPr>
          <w:rFonts w:ascii="Arial" w:hAnsi="Arial" w:cs="Arial"/>
          <w:color w:val="000000"/>
        </w:rPr>
        <w:t>relevant budget holder,</w:t>
      </w:r>
      <w:bookmarkEnd w:id="981"/>
      <w:r w:rsidRPr="008A4D08">
        <w:rPr>
          <w:rFonts w:ascii="Arial" w:hAnsi="Arial" w:cs="Arial"/>
          <w:color w:val="000000"/>
        </w:rPr>
        <w:t xml:space="preserve"> shall oversee and manage each contract on behalf of the LHB so as to ensure that these implicit obligations are met. </w:t>
      </w:r>
      <w:bookmarkStart w:id="982" w:name="_Hlk40111945"/>
      <w:r w:rsidRPr="008A4D08">
        <w:rPr>
          <w:rFonts w:ascii="Arial" w:hAnsi="Arial" w:cs="Arial"/>
          <w:color w:val="000000"/>
        </w:rPr>
        <w:t>This contract management will include:</w:t>
      </w:r>
    </w:p>
    <w:p w14:paraId="3F6529F7" w14:textId="77777777" w:rsidR="009314F9" w:rsidRPr="008A4D08" w:rsidRDefault="009314F9" w:rsidP="00955E87">
      <w:pPr>
        <w:pStyle w:val="ListParagraph"/>
        <w:widowControl w:val="0"/>
        <w:numPr>
          <w:ilvl w:val="1"/>
          <w:numId w:val="153"/>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Retaining accurate records</w:t>
      </w:r>
    </w:p>
    <w:p w14:paraId="2707CEA3" w14:textId="77777777" w:rsidR="009314F9" w:rsidRPr="008A4D08" w:rsidRDefault="009314F9" w:rsidP="00955E87">
      <w:pPr>
        <w:pStyle w:val="ListParagraph"/>
        <w:widowControl w:val="0"/>
        <w:numPr>
          <w:ilvl w:val="1"/>
          <w:numId w:val="153"/>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Monitoring contract performance measures</w:t>
      </w:r>
    </w:p>
    <w:p w14:paraId="718EF7E3" w14:textId="77777777" w:rsidR="009314F9" w:rsidRPr="008A4D08" w:rsidRDefault="009314F9" w:rsidP="00955E87">
      <w:pPr>
        <w:pStyle w:val="ListParagraph"/>
        <w:widowControl w:val="0"/>
        <w:numPr>
          <w:ilvl w:val="1"/>
          <w:numId w:val="153"/>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Engaging suppliers to ensure performance delivery</w:t>
      </w:r>
    </w:p>
    <w:p w14:paraId="14C8B3E8" w14:textId="77777777" w:rsidR="009314F9" w:rsidRPr="008A4D08" w:rsidRDefault="009314F9" w:rsidP="00955E87">
      <w:pPr>
        <w:pStyle w:val="ListParagraph"/>
        <w:widowControl w:val="0"/>
        <w:numPr>
          <w:ilvl w:val="1"/>
          <w:numId w:val="153"/>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lastRenderedPageBreak/>
        <w:t>Implementing contractual sanctions in the event of poor performance in conjunction with advice from Procurement Services; and</w:t>
      </w:r>
    </w:p>
    <w:p w14:paraId="72AA893F" w14:textId="77777777" w:rsidR="009314F9" w:rsidRPr="008A4D08" w:rsidRDefault="009314F9" w:rsidP="00955E87">
      <w:pPr>
        <w:pStyle w:val="ListParagraph"/>
        <w:widowControl w:val="0"/>
        <w:numPr>
          <w:ilvl w:val="1"/>
          <w:numId w:val="153"/>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Permitting stage payments as part of a formally agreed implementation/delivery plan which must be supported by written evidence issued by the budget holder.</w:t>
      </w:r>
    </w:p>
    <w:bookmarkEnd w:id="982"/>
    <w:p w14:paraId="1360180C" w14:textId="77777777" w:rsidR="009314F9" w:rsidRPr="008A4D08" w:rsidRDefault="009314F9" w:rsidP="008A4D08">
      <w:pPr>
        <w:ind w:left="720"/>
        <w:rPr>
          <w:rFonts w:ascii="Arial" w:hAnsi="Arial" w:cs="Arial"/>
          <w:color w:val="000000"/>
        </w:rPr>
      </w:pPr>
    </w:p>
    <w:p w14:paraId="68873609" w14:textId="77777777" w:rsidR="009314F9" w:rsidRPr="008A4D08" w:rsidRDefault="009314F9" w:rsidP="00955E87">
      <w:pPr>
        <w:pStyle w:val="ListParagraph"/>
        <w:widowControl w:val="0"/>
        <w:numPr>
          <w:ilvl w:val="2"/>
          <w:numId w:val="171"/>
        </w:numPr>
        <w:tabs>
          <w:tab w:val="clear" w:pos="720"/>
          <w:tab w:val="num" w:pos="851"/>
        </w:tabs>
        <w:autoSpaceDE w:val="0"/>
        <w:autoSpaceDN w:val="0"/>
        <w:adjustRightInd w:val="0"/>
        <w:ind w:left="851" w:hanging="851"/>
        <w:rPr>
          <w:rFonts w:ascii="Arial" w:hAnsi="Arial" w:cs="Arial"/>
          <w:color w:val="000000"/>
          <w:sz w:val="24"/>
          <w:szCs w:val="24"/>
        </w:rPr>
      </w:pPr>
      <w:r w:rsidRPr="008A4D08">
        <w:rPr>
          <w:rFonts w:ascii="Arial" w:hAnsi="Arial" w:cs="Arial"/>
          <w:color w:val="000000"/>
          <w:sz w:val="24"/>
          <w:szCs w:val="24"/>
        </w:rPr>
        <w:t xml:space="preserve">Contract management on All Wales contracts will be provided by </w:t>
      </w:r>
      <w:r w:rsidRPr="00A16920">
        <w:rPr>
          <w:rFonts w:ascii="Arial" w:hAnsi="Arial" w:cs="Arial"/>
          <w:strike/>
          <w:color w:val="000000"/>
          <w:sz w:val="24"/>
          <w:szCs w:val="24"/>
        </w:rPr>
        <w:t xml:space="preserve">NWSSP </w:t>
      </w:r>
      <w:r w:rsidRPr="008A4D08">
        <w:rPr>
          <w:rFonts w:ascii="Arial" w:hAnsi="Arial" w:cs="Arial"/>
          <w:color w:val="000000"/>
          <w:sz w:val="24"/>
          <w:szCs w:val="24"/>
        </w:rPr>
        <w:t>Procurement Services.</w:t>
      </w:r>
    </w:p>
    <w:p w14:paraId="2630E185" w14:textId="77777777" w:rsidR="009314F9" w:rsidRPr="008A4D08" w:rsidRDefault="009314F9" w:rsidP="008A4D08">
      <w:pPr>
        <w:tabs>
          <w:tab w:val="num" w:pos="851"/>
        </w:tabs>
        <w:ind w:left="851" w:hanging="851"/>
        <w:rPr>
          <w:rFonts w:ascii="Arial" w:hAnsi="Arial" w:cs="Arial"/>
          <w:color w:val="000000"/>
        </w:rPr>
      </w:pPr>
    </w:p>
    <w:p w14:paraId="3C487486" w14:textId="77777777" w:rsidR="009314F9" w:rsidRPr="008A4D08" w:rsidRDefault="009314F9" w:rsidP="00F80D70">
      <w:pPr>
        <w:pStyle w:val="ListParagraph"/>
        <w:widowControl w:val="0"/>
        <w:numPr>
          <w:ilvl w:val="2"/>
          <w:numId w:val="203"/>
        </w:numPr>
        <w:tabs>
          <w:tab w:val="clear" w:pos="720"/>
          <w:tab w:val="num" w:pos="851"/>
        </w:tabs>
        <w:autoSpaceDE w:val="0"/>
        <w:autoSpaceDN w:val="0"/>
        <w:adjustRightInd w:val="0"/>
        <w:ind w:left="851" w:hanging="851"/>
        <w:rPr>
          <w:rFonts w:ascii="Arial" w:hAnsi="Arial" w:cs="Arial"/>
          <w:color w:val="000000"/>
          <w:sz w:val="24"/>
          <w:szCs w:val="24"/>
        </w:rPr>
      </w:pPr>
      <w:r w:rsidRPr="008A4D08">
        <w:rPr>
          <w:rFonts w:ascii="Arial" w:hAnsi="Arial" w:cs="Arial"/>
          <w:color w:val="000000"/>
          <w:sz w:val="24"/>
          <w:szCs w:val="24"/>
        </w:rPr>
        <w:t xml:space="preserve">Advice on best practice on Contract Management is available from </w:t>
      </w:r>
      <w:r w:rsidRPr="00A16920">
        <w:rPr>
          <w:rFonts w:ascii="Arial" w:hAnsi="Arial" w:cs="Arial"/>
          <w:strike/>
          <w:color w:val="000000"/>
          <w:sz w:val="24"/>
          <w:szCs w:val="24"/>
        </w:rPr>
        <w:t>NWSSP</w:t>
      </w:r>
      <w:r w:rsidRPr="008A4D08">
        <w:rPr>
          <w:rFonts w:ascii="Arial" w:hAnsi="Arial" w:cs="Arial"/>
          <w:color w:val="000000"/>
          <w:sz w:val="24"/>
          <w:szCs w:val="24"/>
        </w:rPr>
        <w:t xml:space="preserve"> Procurement Services.</w:t>
      </w:r>
    </w:p>
    <w:p w14:paraId="42AAFDEA" w14:textId="77777777" w:rsidR="009314F9" w:rsidRPr="008A4D08" w:rsidRDefault="009314F9" w:rsidP="008A4D08">
      <w:pPr>
        <w:rPr>
          <w:rFonts w:ascii="Arial" w:hAnsi="Arial" w:cs="Arial"/>
          <w:color w:val="000000"/>
        </w:rPr>
      </w:pPr>
      <w:bookmarkStart w:id="983" w:name="_Hlk40112008"/>
    </w:p>
    <w:p w14:paraId="34DBCD8E" w14:textId="77777777" w:rsidR="009314F9" w:rsidRPr="008A4D08" w:rsidRDefault="009314F9" w:rsidP="00F80D70">
      <w:pPr>
        <w:pStyle w:val="ListParagraph"/>
        <w:widowControl w:val="0"/>
        <w:numPr>
          <w:ilvl w:val="1"/>
          <w:numId w:val="203"/>
        </w:numPr>
        <w:autoSpaceDE w:val="0"/>
        <w:autoSpaceDN w:val="0"/>
        <w:adjustRightInd w:val="0"/>
        <w:rPr>
          <w:rFonts w:ascii="Arial" w:hAnsi="Arial" w:cs="Arial"/>
          <w:b/>
          <w:bCs/>
          <w:color w:val="000000"/>
          <w:sz w:val="24"/>
          <w:szCs w:val="24"/>
        </w:rPr>
      </w:pPr>
      <w:bookmarkStart w:id="984" w:name="_Hlk52457028"/>
      <w:r w:rsidRPr="008A4D08">
        <w:rPr>
          <w:rFonts w:ascii="Arial" w:hAnsi="Arial" w:cs="Arial"/>
          <w:b/>
          <w:bCs/>
          <w:color w:val="000000"/>
          <w:sz w:val="24"/>
          <w:szCs w:val="24"/>
        </w:rPr>
        <w:t>Extending and Varying Contracts</w:t>
      </w:r>
    </w:p>
    <w:bookmarkEnd w:id="984"/>
    <w:p w14:paraId="6F69885D" w14:textId="77777777" w:rsidR="009314F9" w:rsidRPr="008A4D08" w:rsidRDefault="009314F9" w:rsidP="008A4D08">
      <w:pPr>
        <w:rPr>
          <w:rFonts w:ascii="Arial" w:hAnsi="Arial" w:cs="Arial"/>
          <w:color w:val="000000"/>
        </w:rPr>
      </w:pPr>
    </w:p>
    <w:p w14:paraId="3EA15870" w14:textId="77777777" w:rsidR="00A16920" w:rsidRPr="00A16920" w:rsidRDefault="00A16920" w:rsidP="00A16920">
      <w:pPr>
        <w:pStyle w:val="ListParagraph"/>
        <w:widowControl w:val="0"/>
        <w:numPr>
          <w:ilvl w:val="2"/>
          <w:numId w:val="172"/>
        </w:numPr>
        <w:tabs>
          <w:tab w:val="clear" w:pos="720"/>
          <w:tab w:val="num" w:pos="851"/>
        </w:tabs>
        <w:autoSpaceDE w:val="0"/>
        <w:autoSpaceDN w:val="0"/>
        <w:adjustRightInd w:val="0"/>
        <w:ind w:left="851" w:hanging="851"/>
        <w:rPr>
          <w:rFonts w:ascii="Arial" w:hAnsi="Arial" w:cs="Arial"/>
          <w:color w:val="000000"/>
          <w:sz w:val="24"/>
          <w:szCs w:val="24"/>
        </w:rPr>
      </w:pPr>
      <w:r>
        <w:rPr>
          <w:rFonts w:ascii="Arial" w:hAnsi="Arial" w:cs="Arial"/>
          <w:b/>
          <w:bCs/>
          <w:color w:val="FF0000"/>
          <w:sz w:val="24"/>
          <w:szCs w:val="24"/>
        </w:rPr>
        <w:t xml:space="preserve">‘Goods and Non-Health Services only’ </w:t>
      </w:r>
      <w:r w:rsidR="009314F9" w:rsidRPr="008A4D08">
        <w:rPr>
          <w:rFonts w:ascii="Arial" w:hAnsi="Arial" w:cs="Arial"/>
          <w:color w:val="000000"/>
          <w:sz w:val="24"/>
          <w:szCs w:val="24"/>
        </w:rPr>
        <w:t>Extending, modifying or varying the scope of an existing contract is possible, if the provision to do so was included as an option in the original awarded contract, e.g. scope of requirement, further expenditure due to unforeseen circumstances, change in regulatory requirements, etc.</w:t>
      </w:r>
    </w:p>
    <w:p w14:paraId="4ECA95E1" w14:textId="77777777" w:rsidR="009314F9" w:rsidRPr="008A4D08" w:rsidRDefault="009314F9" w:rsidP="008A4D08">
      <w:pPr>
        <w:tabs>
          <w:tab w:val="num" w:pos="851"/>
        </w:tabs>
        <w:ind w:left="851" w:hanging="851"/>
        <w:rPr>
          <w:rFonts w:ascii="Arial" w:hAnsi="Arial" w:cs="Arial"/>
          <w:color w:val="000000"/>
        </w:rPr>
      </w:pPr>
    </w:p>
    <w:p w14:paraId="4CE4C6BC" w14:textId="77777777" w:rsidR="009314F9" w:rsidRDefault="00A16920" w:rsidP="00A16920">
      <w:pPr>
        <w:pStyle w:val="ListParagraph"/>
        <w:widowControl w:val="0"/>
        <w:autoSpaceDE w:val="0"/>
        <w:autoSpaceDN w:val="0"/>
        <w:adjustRightInd w:val="0"/>
        <w:ind w:left="0"/>
        <w:rPr>
          <w:rFonts w:ascii="Arial" w:hAnsi="Arial" w:cs="Arial"/>
          <w:color w:val="000000"/>
          <w:sz w:val="24"/>
          <w:szCs w:val="24"/>
        </w:rPr>
      </w:pPr>
      <w:r>
        <w:rPr>
          <w:rFonts w:ascii="Arial" w:hAnsi="Arial" w:cs="Arial"/>
          <w:color w:val="000000"/>
          <w:sz w:val="24"/>
          <w:szCs w:val="24"/>
        </w:rPr>
        <w:t xml:space="preserve">11.17.2 </w:t>
      </w:r>
      <w:r w:rsidR="009314F9" w:rsidRPr="008A4D08">
        <w:rPr>
          <w:rFonts w:ascii="Arial" w:hAnsi="Arial" w:cs="Arial"/>
          <w:color w:val="000000"/>
          <w:sz w:val="24"/>
          <w:szCs w:val="24"/>
        </w:rPr>
        <w:t>If there is no such provision,</w:t>
      </w:r>
      <w:r>
        <w:rPr>
          <w:rFonts w:ascii="Arial" w:hAnsi="Arial" w:cs="Arial"/>
          <w:color w:val="000000"/>
          <w:sz w:val="24"/>
          <w:szCs w:val="24"/>
        </w:rPr>
        <w:t xml:space="preserve"> </w:t>
      </w:r>
      <w:r w:rsidRPr="007A1132">
        <w:rPr>
          <w:rFonts w:ascii="Arial" w:hAnsi="Arial" w:cs="Arial"/>
          <w:color w:val="000000"/>
          <w:sz w:val="24"/>
          <w:szCs w:val="24"/>
          <w:lang w:val="en-GB"/>
        </w:rPr>
        <w:t>t</w:t>
      </w:r>
      <w:r w:rsidRPr="00A16920">
        <w:rPr>
          <w:rFonts w:ascii="Arial" w:hAnsi="Arial" w:cs="Arial"/>
          <w:color w:val="FF0000"/>
          <w:sz w:val="24"/>
          <w:szCs w:val="24"/>
          <w:lang w:val="en-GB"/>
        </w:rPr>
        <w:t>he 2023 Act defines such limitations. Further information on contract modifications can be found in sections 74-77 of the 2023 Act and in Guidance: Contract Modifications.</w:t>
      </w:r>
      <w:r w:rsidR="009314F9" w:rsidRPr="008A4D08">
        <w:rPr>
          <w:rFonts w:ascii="Arial" w:hAnsi="Arial" w:cs="Arial"/>
          <w:color w:val="000000"/>
          <w:sz w:val="24"/>
          <w:szCs w:val="24"/>
        </w:rPr>
        <w:t xml:space="preserve"> </w:t>
      </w:r>
      <w:r w:rsidR="009314F9" w:rsidRPr="00A16920">
        <w:rPr>
          <w:rFonts w:ascii="Arial" w:hAnsi="Arial" w:cs="Arial"/>
          <w:strike/>
          <w:color w:val="000000"/>
          <w:sz w:val="24"/>
          <w:szCs w:val="24"/>
        </w:rPr>
        <w:t>the Public Contracts Regulations 2015 define such limitations</w:t>
      </w:r>
      <w:r w:rsidR="009314F9" w:rsidRPr="008A4D08">
        <w:rPr>
          <w:rFonts w:ascii="Arial" w:hAnsi="Arial" w:cs="Arial"/>
          <w:color w:val="000000"/>
          <w:sz w:val="24"/>
          <w:szCs w:val="24"/>
        </w:rPr>
        <w:t xml:space="preserve">.  </w:t>
      </w:r>
    </w:p>
    <w:p w14:paraId="7FA8E6A5" w14:textId="77777777" w:rsidR="00A16920" w:rsidRDefault="00A16920" w:rsidP="00A16920">
      <w:pPr>
        <w:pStyle w:val="ListParagraph"/>
        <w:widowControl w:val="0"/>
        <w:autoSpaceDE w:val="0"/>
        <w:autoSpaceDN w:val="0"/>
        <w:adjustRightInd w:val="0"/>
        <w:ind w:left="0"/>
        <w:rPr>
          <w:rFonts w:ascii="Arial" w:hAnsi="Arial" w:cs="Arial"/>
          <w:color w:val="000000"/>
          <w:sz w:val="24"/>
          <w:szCs w:val="24"/>
        </w:rPr>
      </w:pPr>
    </w:p>
    <w:p w14:paraId="0DA54BAB" w14:textId="77777777" w:rsidR="00A16920" w:rsidRPr="00A16920" w:rsidRDefault="00A16920" w:rsidP="00A16920">
      <w:pPr>
        <w:pStyle w:val="ListParagraph"/>
        <w:widowControl w:val="0"/>
        <w:autoSpaceDE w:val="0"/>
        <w:autoSpaceDN w:val="0"/>
        <w:adjustRightInd w:val="0"/>
        <w:ind w:left="0"/>
        <w:rPr>
          <w:rFonts w:ascii="Arial" w:hAnsi="Arial" w:cs="Arial"/>
          <w:b/>
          <w:bCs/>
          <w:color w:val="FF0000"/>
          <w:sz w:val="24"/>
          <w:szCs w:val="24"/>
          <w:lang w:val="en-GB"/>
        </w:rPr>
      </w:pPr>
      <w:r w:rsidRPr="00A16920">
        <w:rPr>
          <w:rFonts w:ascii="Arial" w:hAnsi="Arial" w:cs="Arial"/>
          <w:color w:val="FF0000"/>
          <w:sz w:val="24"/>
          <w:szCs w:val="24"/>
        </w:rPr>
        <w:t xml:space="preserve">11.17.2 </w:t>
      </w:r>
      <w:r w:rsidRPr="00A16920">
        <w:rPr>
          <w:rFonts w:ascii="Arial" w:hAnsi="Arial" w:cs="Arial"/>
          <w:b/>
          <w:bCs/>
          <w:color w:val="FF0000"/>
          <w:sz w:val="24"/>
          <w:szCs w:val="24"/>
          <w:lang w:val="en-GB"/>
        </w:rPr>
        <w:t xml:space="preserve">‘In-Scope Health Services Only’ </w:t>
      </w:r>
    </w:p>
    <w:p w14:paraId="19549F30" w14:textId="77777777" w:rsidR="00A16920" w:rsidRPr="00A16920" w:rsidRDefault="00A16920" w:rsidP="00A16920">
      <w:pPr>
        <w:pStyle w:val="ListParagraph"/>
        <w:widowControl w:val="0"/>
        <w:autoSpaceDE w:val="0"/>
        <w:autoSpaceDN w:val="0"/>
        <w:adjustRightInd w:val="0"/>
        <w:ind w:left="0"/>
        <w:rPr>
          <w:rFonts w:ascii="Arial" w:hAnsi="Arial" w:cs="Arial"/>
          <w:color w:val="FF0000"/>
          <w:sz w:val="24"/>
          <w:szCs w:val="24"/>
          <w:lang w:val="en-GB"/>
        </w:rPr>
      </w:pPr>
      <w:r w:rsidRPr="00A16920">
        <w:rPr>
          <w:rFonts w:ascii="Arial" w:hAnsi="Arial" w:cs="Arial"/>
          <w:color w:val="FF0000"/>
          <w:sz w:val="24"/>
          <w:szCs w:val="24"/>
        </w:rPr>
        <w:t xml:space="preserve">11.17.2.1 </w:t>
      </w:r>
      <w:r w:rsidRPr="00A16920">
        <w:rPr>
          <w:rFonts w:ascii="Arial" w:hAnsi="Arial" w:cs="Arial"/>
          <w:color w:val="FF0000"/>
          <w:sz w:val="24"/>
          <w:szCs w:val="24"/>
          <w:lang w:val="en-GB"/>
        </w:rPr>
        <w:t>Modification of the scope of an existing contract is possible if:</w:t>
      </w:r>
    </w:p>
    <w:p w14:paraId="5E6BB387" w14:textId="77777777" w:rsidR="00A16920" w:rsidRPr="00A16920" w:rsidRDefault="00A16920" w:rsidP="00A16920">
      <w:pPr>
        <w:pStyle w:val="ListParagraph"/>
        <w:widowControl w:val="0"/>
        <w:autoSpaceDE w:val="0"/>
        <w:autoSpaceDN w:val="0"/>
        <w:adjustRightInd w:val="0"/>
        <w:ind w:left="0"/>
        <w:rPr>
          <w:rFonts w:ascii="Arial" w:hAnsi="Arial" w:cs="Arial"/>
          <w:color w:val="FF0000"/>
          <w:sz w:val="24"/>
          <w:szCs w:val="24"/>
          <w:lang w:val="en-GB"/>
        </w:rPr>
      </w:pPr>
      <w:r w:rsidRPr="00A16920">
        <w:rPr>
          <w:rFonts w:ascii="Arial" w:hAnsi="Arial" w:cs="Arial"/>
          <w:color w:val="FF0000"/>
          <w:sz w:val="24"/>
          <w:szCs w:val="24"/>
          <w:lang w:val="en-GB"/>
        </w:rPr>
        <w:t>11.17.2.1.1 the modification is clearly and unambiguously provided for in the original contract or framework agreement documents, or</w:t>
      </w:r>
    </w:p>
    <w:p w14:paraId="64D319A2" w14:textId="77777777" w:rsidR="00A16920" w:rsidRPr="00A16920" w:rsidRDefault="00A16920" w:rsidP="00A16920">
      <w:pPr>
        <w:pStyle w:val="ListParagraph"/>
        <w:widowControl w:val="0"/>
        <w:autoSpaceDE w:val="0"/>
        <w:autoSpaceDN w:val="0"/>
        <w:adjustRightInd w:val="0"/>
        <w:ind w:left="0"/>
        <w:rPr>
          <w:rFonts w:ascii="Arial" w:hAnsi="Arial" w:cs="Arial"/>
          <w:color w:val="FF0000"/>
          <w:sz w:val="24"/>
          <w:szCs w:val="24"/>
          <w:lang w:val="en-GB"/>
        </w:rPr>
      </w:pPr>
      <w:r w:rsidRPr="00A16920">
        <w:rPr>
          <w:rFonts w:ascii="Arial" w:hAnsi="Arial" w:cs="Arial"/>
          <w:color w:val="FF0000"/>
          <w:sz w:val="24"/>
          <w:szCs w:val="24"/>
          <w:lang w:val="en-GB"/>
        </w:rPr>
        <w:t>11.11.2.1.2 the original contract was awarded under Direct Award Process 1 and the modification does not render the contract ‘materially different’ in character.</w:t>
      </w:r>
    </w:p>
    <w:p w14:paraId="118B42A8" w14:textId="77777777" w:rsidR="00A16920" w:rsidRPr="00A16920" w:rsidRDefault="00A16920" w:rsidP="00A16920">
      <w:pPr>
        <w:pStyle w:val="ListParagraph"/>
        <w:widowControl w:val="0"/>
        <w:autoSpaceDE w:val="0"/>
        <w:autoSpaceDN w:val="0"/>
        <w:adjustRightInd w:val="0"/>
        <w:ind w:left="0"/>
        <w:rPr>
          <w:rFonts w:ascii="Arial" w:hAnsi="Arial" w:cs="Arial"/>
          <w:color w:val="FF0000"/>
          <w:sz w:val="24"/>
          <w:szCs w:val="24"/>
          <w:lang w:val="en-GB"/>
        </w:rPr>
      </w:pPr>
    </w:p>
    <w:p w14:paraId="2688E29A" w14:textId="77777777" w:rsidR="00A16920" w:rsidRPr="00A16920" w:rsidRDefault="00A16920" w:rsidP="00A16920">
      <w:pPr>
        <w:pStyle w:val="ListParagraph"/>
        <w:widowControl w:val="0"/>
        <w:rPr>
          <w:rFonts w:ascii="Arial" w:hAnsi="Arial" w:cs="Arial"/>
          <w:color w:val="FF0000"/>
          <w:sz w:val="24"/>
          <w:szCs w:val="24"/>
        </w:rPr>
      </w:pPr>
      <w:r w:rsidRPr="00A16920">
        <w:rPr>
          <w:rFonts w:ascii="Arial" w:hAnsi="Arial" w:cs="Arial"/>
          <w:color w:val="FF0000"/>
          <w:sz w:val="24"/>
          <w:szCs w:val="24"/>
        </w:rPr>
        <w:t xml:space="preserve">11.17.3 Further approval is not required to extend an agreement beyond the original term/scope where prior approval was granted as part of the procurement process. </w:t>
      </w:r>
    </w:p>
    <w:p w14:paraId="6C69F0EE" w14:textId="77777777" w:rsidR="00A16920" w:rsidRPr="00A16920" w:rsidRDefault="00A16920" w:rsidP="00A16920">
      <w:pPr>
        <w:pStyle w:val="ListParagraph"/>
        <w:widowControl w:val="0"/>
        <w:rPr>
          <w:rFonts w:ascii="Arial" w:hAnsi="Arial" w:cs="Arial"/>
          <w:color w:val="FF0000"/>
          <w:sz w:val="24"/>
          <w:szCs w:val="24"/>
        </w:rPr>
      </w:pPr>
    </w:p>
    <w:p w14:paraId="374CC323" w14:textId="77777777" w:rsidR="00A16920" w:rsidRPr="00A16920" w:rsidRDefault="00A16920" w:rsidP="00A16920">
      <w:pPr>
        <w:pStyle w:val="ListParagraph"/>
        <w:widowControl w:val="0"/>
        <w:rPr>
          <w:rFonts w:ascii="Arial" w:hAnsi="Arial" w:cs="Arial"/>
          <w:color w:val="FF0000"/>
          <w:sz w:val="24"/>
          <w:szCs w:val="24"/>
        </w:rPr>
      </w:pPr>
      <w:r w:rsidRPr="00A16920">
        <w:rPr>
          <w:rFonts w:ascii="Arial" w:hAnsi="Arial" w:cs="Arial"/>
          <w:color w:val="FF0000"/>
          <w:sz w:val="24"/>
          <w:szCs w:val="24"/>
        </w:rPr>
        <w:t xml:space="preserve">11.17.4 If there was no provision to extend, further approvals are required from the LHB budget holder and the LHB Head of Procurement. Budget holders must also be mindful of the threshold under which the original contract was awarded. Any increase in the contract value may require a more senior level of approval in line with the Scheme of Delegation. </w:t>
      </w:r>
    </w:p>
    <w:p w14:paraId="16E6E61E" w14:textId="77777777" w:rsidR="00A16920" w:rsidRPr="00A16920" w:rsidRDefault="00A16920" w:rsidP="00A16920">
      <w:pPr>
        <w:pStyle w:val="ListParagraph"/>
        <w:widowControl w:val="0"/>
        <w:rPr>
          <w:rFonts w:ascii="Arial" w:hAnsi="Arial" w:cs="Arial"/>
          <w:color w:val="FF0000"/>
          <w:sz w:val="24"/>
          <w:szCs w:val="24"/>
        </w:rPr>
      </w:pPr>
    </w:p>
    <w:p w14:paraId="3316BC8E" w14:textId="77777777" w:rsidR="00A16920" w:rsidRPr="00A16920" w:rsidRDefault="00A16920" w:rsidP="00A16920">
      <w:pPr>
        <w:pStyle w:val="ListParagraph"/>
        <w:widowControl w:val="0"/>
        <w:rPr>
          <w:rFonts w:ascii="Arial" w:hAnsi="Arial" w:cs="Arial"/>
          <w:color w:val="FF0000"/>
          <w:sz w:val="24"/>
          <w:szCs w:val="24"/>
        </w:rPr>
      </w:pPr>
      <w:r w:rsidRPr="00A16920">
        <w:rPr>
          <w:rFonts w:ascii="Arial" w:hAnsi="Arial" w:cs="Arial"/>
          <w:color w:val="FF0000"/>
          <w:sz w:val="24"/>
          <w:szCs w:val="24"/>
        </w:rPr>
        <w:t xml:space="preserve">11.17.5 This ensures an appropriate identification and assessment of potential risks to the LHB’s compliance of approvals being granted within the Scheme of Delegation and </w:t>
      </w:r>
    </w:p>
    <w:p w14:paraId="0A4C5B25" w14:textId="77777777" w:rsidR="00A16920" w:rsidRPr="00A16920" w:rsidRDefault="00A16920" w:rsidP="00A16920">
      <w:pPr>
        <w:pStyle w:val="ListParagraph"/>
        <w:widowControl w:val="0"/>
        <w:rPr>
          <w:rFonts w:ascii="Arial" w:hAnsi="Arial" w:cs="Arial"/>
          <w:color w:val="FF0000"/>
          <w:sz w:val="24"/>
          <w:szCs w:val="24"/>
        </w:rPr>
      </w:pPr>
      <w:r w:rsidRPr="00A16920">
        <w:rPr>
          <w:rFonts w:ascii="Arial" w:hAnsi="Arial" w:cs="Arial"/>
          <w:color w:val="FF0000"/>
          <w:sz w:val="24"/>
          <w:szCs w:val="24"/>
        </w:rPr>
        <w:t xml:space="preserve">assurance that value for money continues to be delivered from public funds. </w:t>
      </w:r>
    </w:p>
    <w:p w14:paraId="2E515FD4" w14:textId="77777777" w:rsidR="00A16920" w:rsidRPr="00A16920" w:rsidRDefault="00A16920" w:rsidP="00A16920">
      <w:pPr>
        <w:pStyle w:val="ListParagraph"/>
        <w:widowControl w:val="0"/>
        <w:rPr>
          <w:rFonts w:ascii="Arial" w:hAnsi="Arial" w:cs="Arial"/>
          <w:color w:val="FF0000"/>
          <w:sz w:val="24"/>
          <w:szCs w:val="24"/>
        </w:rPr>
      </w:pPr>
    </w:p>
    <w:p w14:paraId="02D60323" w14:textId="77777777" w:rsidR="00A16920" w:rsidRPr="00A16920" w:rsidRDefault="00A16920" w:rsidP="00A16920">
      <w:pPr>
        <w:pStyle w:val="ListParagraph"/>
        <w:widowControl w:val="0"/>
        <w:autoSpaceDE w:val="0"/>
        <w:autoSpaceDN w:val="0"/>
        <w:adjustRightInd w:val="0"/>
        <w:ind w:left="0"/>
        <w:rPr>
          <w:rFonts w:ascii="Arial" w:hAnsi="Arial" w:cs="Arial"/>
          <w:color w:val="FF0000"/>
          <w:sz w:val="24"/>
          <w:szCs w:val="24"/>
          <w:lang w:val="en-GB"/>
        </w:rPr>
      </w:pPr>
      <w:r w:rsidRPr="00A16920">
        <w:rPr>
          <w:rFonts w:ascii="Arial" w:hAnsi="Arial" w:cs="Arial"/>
          <w:color w:val="FF0000"/>
          <w:sz w:val="24"/>
          <w:szCs w:val="24"/>
          <w:lang w:val="en-GB"/>
        </w:rPr>
        <w:t>11.17.6 The budget holder must seek advice from Procurement Services in advance of committing further expenditure to ensure the contract is reflective of requirements. The budget holder must assess whether there is sufficient evidence to support the justification and whether the budget is available to support the additional requirements.</w:t>
      </w:r>
    </w:p>
    <w:p w14:paraId="67431541" w14:textId="77777777" w:rsidR="00A16920" w:rsidRPr="008A4D08" w:rsidRDefault="00A16920" w:rsidP="00A16920">
      <w:pPr>
        <w:pStyle w:val="ListParagraph"/>
        <w:widowControl w:val="0"/>
        <w:autoSpaceDE w:val="0"/>
        <w:autoSpaceDN w:val="0"/>
        <w:adjustRightInd w:val="0"/>
        <w:ind w:left="0"/>
        <w:rPr>
          <w:rFonts w:ascii="Arial" w:hAnsi="Arial" w:cs="Arial"/>
          <w:color w:val="000000"/>
          <w:sz w:val="24"/>
          <w:szCs w:val="24"/>
        </w:rPr>
      </w:pPr>
    </w:p>
    <w:p w14:paraId="139339A8" w14:textId="77777777" w:rsidR="009314F9" w:rsidRPr="008A4D08" w:rsidRDefault="009314F9" w:rsidP="008A4D08">
      <w:pPr>
        <w:tabs>
          <w:tab w:val="num" w:pos="851"/>
        </w:tabs>
        <w:ind w:left="851" w:hanging="851"/>
        <w:rPr>
          <w:rFonts w:ascii="Arial" w:hAnsi="Arial" w:cs="Arial"/>
          <w:color w:val="000000"/>
        </w:rPr>
      </w:pPr>
    </w:p>
    <w:p w14:paraId="1217A0C0" w14:textId="77777777" w:rsidR="009314F9" w:rsidRPr="00A16920" w:rsidRDefault="009314F9" w:rsidP="00F80D70">
      <w:pPr>
        <w:pStyle w:val="ListParagraph"/>
        <w:widowControl w:val="0"/>
        <w:numPr>
          <w:ilvl w:val="2"/>
          <w:numId w:val="173"/>
        </w:numPr>
        <w:tabs>
          <w:tab w:val="clear" w:pos="720"/>
          <w:tab w:val="num" w:pos="851"/>
        </w:tabs>
        <w:autoSpaceDE w:val="0"/>
        <w:autoSpaceDN w:val="0"/>
        <w:adjustRightInd w:val="0"/>
        <w:ind w:left="851" w:hanging="851"/>
        <w:rPr>
          <w:rFonts w:ascii="Arial" w:hAnsi="Arial" w:cs="Arial"/>
          <w:strike/>
          <w:color w:val="000000"/>
          <w:sz w:val="24"/>
          <w:szCs w:val="24"/>
        </w:rPr>
      </w:pPr>
      <w:r w:rsidRPr="00A16920">
        <w:rPr>
          <w:rFonts w:ascii="Arial" w:hAnsi="Arial" w:cs="Arial"/>
          <w:strike/>
          <w:color w:val="000000"/>
          <w:sz w:val="24"/>
          <w:szCs w:val="24"/>
        </w:rPr>
        <w:t>The Public Contracts Regulations 2015 provide further constraints on this matter, under which modifications/variations/extensions are capped at 50% of the original award value.</w:t>
      </w:r>
      <w:r w:rsidR="00A16920">
        <w:rPr>
          <w:rFonts w:ascii="Arial" w:hAnsi="Arial" w:cs="Arial"/>
          <w:strike/>
          <w:color w:val="000000"/>
          <w:sz w:val="24"/>
          <w:szCs w:val="24"/>
        </w:rPr>
        <w:t xml:space="preserve"> </w:t>
      </w:r>
      <w:r w:rsidRPr="00A16920">
        <w:rPr>
          <w:rFonts w:ascii="Arial" w:hAnsi="Arial" w:cs="Arial"/>
          <w:strike/>
          <w:color w:val="000000"/>
          <w:sz w:val="24"/>
          <w:szCs w:val="24"/>
        </w:rPr>
        <w:t xml:space="preserve">  </w:t>
      </w:r>
    </w:p>
    <w:p w14:paraId="2F7E9A80" w14:textId="77777777" w:rsidR="009314F9" w:rsidRPr="00A16920" w:rsidRDefault="009314F9" w:rsidP="008A4D08">
      <w:pPr>
        <w:tabs>
          <w:tab w:val="num" w:pos="851"/>
        </w:tabs>
        <w:ind w:left="851" w:hanging="851"/>
        <w:rPr>
          <w:rFonts w:ascii="Arial" w:hAnsi="Arial" w:cs="Arial"/>
          <w:strike/>
          <w:color w:val="000000"/>
        </w:rPr>
      </w:pPr>
    </w:p>
    <w:p w14:paraId="26F9F58C" w14:textId="77777777" w:rsidR="009314F9" w:rsidRPr="00A16920" w:rsidRDefault="009314F9" w:rsidP="00F80D70">
      <w:pPr>
        <w:pStyle w:val="ListParagraph"/>
        <w:widowControl w:val="0"/>
        <w:numPr>
          <w:ilvl w:val="2"/>
          <w:numId w:val="174"/>
        </w:numPr>
        <w:tabs>
          <w:tab w:val="clear" w:pos="720"/>
          <w:tab w:val="num" w:pos="851"/>
        </w:tabs>
        <w:autoSpaceDE w:val="0"/>
        <w:autoSpaceDN w:val="0"/>
        <w:adjustRightInd w:val="0"/>
        <w:ind w:left="851" w:hanging="851"/>
        <w:rPr>
          <w:rFonts w:ascii="Arial" w:hAnsi="Arial" w:cs="Arial"/>
          <w:strike/>
          <w:color w:val="000000"/>
          <w:sz w:val="24"/>
          <w:szCs w:val="24"/>
        </w:rPr>
      </w:pPr>
      <w:r w:rsidRPr="00A16920">
        <w:rPr>
          <w:rFonts w:ascii="Arial" w:hAnsi="Arial" w:cs="Arial"/>
          <w:strike/>
          <w:color w:val="000000"/>
          <w:sz w:val="24"/>
          <w:szCs w:val="24"/>
        </w:rPr>
        <w:t>Further approval is not required to extend an agreement beyond the original term/scope where prior approval was granted as part of the procurement process.</w:t>
      </w:r>
    </w:p>
    <w:p w14:paraId="5E4DB58D" w14:textId="77777777" w:rsidR="009314F9" w:rsidRPr="00A16920" w:rsidRDefault="009314F9" w:rsidP="008A4D08">
      <w:pPr>
        <w:tabs>
          <w:tab w:val="num" w:pos="851"/>
        </w:tabs>
        <w:ind w:left="851" w:hanging="851"/>
        <w:rPr>
          <w:rFonts w:ascii="Arial" w:hAnsi="Arial" w:cs="Arial"/>
          <w:strike/>
          <w:color w:val="000000"/>
        </w:rPr>
      </w:pPr>
    </w:p>
    <w:p w14:paraId="663ADD2E" w14:textId="77777777" w:rsidR="009314F9" w:rsidRPr="00A16920" w:rsidRDefault="009314F9" w:rsidP="00F80D70">
      <w:pPr>
        <w:pStyle w:val="ListParagraph"/>
        <w:widowControl w:val="0"/>
        <w:numPr>
          <w:ilvl w:val="2"/>
          <w:numId w:val="175"/>
        </w:numPr>
        <w:tabs>
          <w:tab w:val="clear" w:pos="720"/>
          <w:tab w:val="num" w:pos="851"/>
        </w:tabs>
        <w:autoSpaceDE w:val="0"/>
        <w:autoSpaceDN w:val="0"/>
        <w:adjustRightInd w:val="0"/>
        <w:ind w:left="851" w:hanging="851"/>
        <w:rPr>
          <w:rFonts w:ascii="Arial" w:hAnsi="Arial" w:cs="Arial"/>
          <w:strike/>
          <w:color w:val="000000"/>
          <w:sz w:val="24"/>
          <w:szCs w:val="24"/>
        </w:rPr>
      </w:pPr>
      <w:r w:rsidRPr="00A16920">
        <w:rPr>
          <w:rFonts w:ascii="Arial" w:hAnsi="Arial" w:cs="Arial"/>
          <w:strike/>
          <w:color w:val="000000"/>
          <w:sz w:val="24"/>
          <w:szCs w:val="24"/>
        </w:rPr>
        <w:t xml:space="preserve">If there was no provision to extend, further approvals are required from the Health Board budget holder and the local Head of Procurement. Budget holders must also be mindful of the threshold under which the original contract was awarded. Any increase in the contract value may require a more senior level of approval in line with the Scheme of Delegation.  </w:t>
      </w:r>
    </w:p>
    <w:p w14:paraId="7B440A52" w14:textId="77777777" w:rsidR="009314F9" w:rsidRPr="00A16920" w:rsidRDefault="009314F9" w:rsidP="008A4D08">
      <w:pPr>
        <w:tabs>
          <w:tab w:val="num" w:pos="851"/>
        </w:tabs>
        <w:ind w:left="851" w:hanging="851"/>
        <w:rPr>
          <w:rFonts w:ascii="Arial" w:hAnsi="Arial" w:cs="Arial"/>
          <w:strike/>
          <w:color w:val="000000"/>
        </w:rPr>
      </w:pPr>
    </w:p>
    <w:p w14:paraId="7C4CD91B" w14:textId="77777777" w:rsidR="009314F9" w:rsidRPr="00A16920" w:rsidRDefault="009314F9" w:rsidP="00F80D70">
      <w:pPr>
        <w:pStyle w:val="ListParagraph"/>
        <w:widowControl w:val="0"/>
        <w:numPr>
          <w:ilvl w:val="2"/>
          <w:numId w:val="176"/>
        </w:numPr>
        <w:tabs>
          <w:tab w:val="clear" w:pos="720"/>
          <w:tab w:val="num" w:pos="851"/>
        </w:tabs>
        <w:autoSpaceDE w:val="0"/>
        <w:autoSpaceDN w:val="0"/>
        <w:adjustRightInd w:val="0"/>
        <w:ind w:left="851" w:hanging="851"/>
        <w:rPr>
          <w:rFonts w:ascii="Arial" w:hAnsi="Arial" w:cs="Arial"/>
          <w:strike/>
          <w:color w:val="000000"/>
          <w:sz w:val="24"/>
          <w:szCs w:val="24"/>
        </w:rPr>
      </w:pPr>
      <w:r w:rsidRPr="00A16920">
        <w:rPr>
          <w:rFonts w:ascii="Arial" w:hAnsi="Arial" w:cs="Arial"/>
          <w:strike/>
          <w:color w:val="000000"/>
          <w:sz w:val="24"/>
          <w:szCs w:val="24"/>
        </w:rPr>
        <w:t xml:space="preserve">This ensures an appropriate identification and assessment of potential risks to the Health Boards compliance of approvals being granted within the Scheme of Delegation and assurance that value for money continues to be delivered from public funds. </w:t>
      </w:r>
    </w:p>
    <w:p w14:paraId="2B31E19D" w14:textId="77777777" w:rsidR="009314F9" w:rsidRPr="00A16920" w:rsidRDefault="009314F9" w:rsidP="008A4D08">
      <w:pPr>
        <w:tabs>
          <w:tab w:val="num" w:pos="851"/>
        </w:tabs>
        <w:ind w:left="851" w:hanging="851"/>
        <w:rPr>
          <w:rFonts w:ascii="Arial" w:hAnsi="Arial" w:cs="Arial"/>
          <w:strike/>
          <w:color w:val="000000"/>
        </w:rPr>
      </w:pPr>
    </w:p>
    <w:p w14:paraId="33A900CE" w14:textId="77777777" w:rsidR="009314F9" w:rsidRPr="00A16920" w:rsidRDefault="009314F9" w:rsidP="00F80D70">
      <w:pPr>
        <w:pStyle w:val="ListParagraph"/>
        <w:widowControl w:val="0"/>
        <w:numPr>
          <w:ilvl w:val="2"/>
          <w:numId w:val="177"/>
        </w:numPr>
        <w:tabs>
          <w:tab w:val="clear" w:pos="720"/>
        </w:tabs>
        <w:autoSpaceDE w:val="0"/>
        <w:autoSpaceDN w:val="0"/>
        <w:adjustRightInd w:val="0"/>
        <w:ind w:left="851" w:hanging="851"/>
        <w:rPr>
          <w:rFonts w:ascii="Arial" w:hAnsi="Arial" w:cs="Arial"/>
          <w:strike/>
          <w:color w:val="000000"/>
          <w:sz w:val="24"/>
          <w:szCs w:val="24"/>
        </w:rPr>
      </w:pPr>
      <w:r w:rsidRPr="00A16920">
        <w:rPr>
          <w:rFonts w:ascii="Arial" w:hAnsi="Arial" w:cs="Arial"/>
          <w:strike/>
          <w:color w:val="000000"/>
          <w:sz w:val="24"/>
          <w:szCs w:val="24"/>
        </w:rPr>
        <w:t>The budget holder must seek advice from NWSSP Procurement Services in advance of committing further expenditure to ensure the contract is reflective of requirements. The budget holder must assess whether there is sufficient evidence to support the justification and whether the budget is available to support the additional requirements.</w:t>
      </w:r>
    </w:p>
    <w:p w14:paraId="75909E39" w14:textId="77777777" w:rsidR="009314F9" w:rsidRPr="008A4D08" w:rsidRDefault="009314F9" w:rsidP="008A4D08">
      <w:pPr>
        <w:rPr>
          <w:rFonts w:ascii="Arial" w:hAnsi="Arial" w:cs="Arial"/>
          <w:color w:val="000000"/>
        </w:rPr>
      </w:pPr>
    </w:p>
    <w:p w14:paraId="4812E42C" w14:textId="77777777" w:rsidR="009314F9" w:rsidRPr="008A4D08" w:rsidRDefault="009314F9" w:rsidP="008A4D08">
      <w:pPr>
        <w:pStyle w:val="ListParagraph"/>
        <w:ind w:left="0"/>
        <w:rPr>
          <w:rFonts w:ascii="Arial" w:hAnsi="Arial" w:cs="Arial"/>
          <w:b/>
          <w:bCs/>
          <w:i/>
          <w:iCs/>
          <w:color w:val="000000"/>
          <w:sz w:val="24"/>
          <w:szCs w:val="24"/>
          <w:u w:val="single"/>
        </w:rPr>
      </w:pPr>
      <w:r w:rsidRPr="008A4D08">
        <w:rPr>
          <w:rFonts w:ascii="Arial" w:hAnsi="Arial" w:cs="Arial"/>
          <w:b/>
          <w:bCs/>
          <w:i/>
          <w:iCs/>
          <w:color w:val="000000"/>
          <w:sz w:val="24"/>
          <w:szCs w:val="24"/>
          <w:u w:val="single"/>
        </w:rPr>
        <w:t>Transactional Processes</w:t>
      </w:r>
    </w:p>
    <w:p w14:paraId="17C84261" w14:textId="77777777" w:rsidR="009314F9" w:rsidRPr="008A4D08" w:rsidRDefault="009314F9" w:rsidP="008A4D08">
      <w:pPr>
        <w:pStyle w:val="ListParagraph"/>
        <w:ind w:left="0"/>
        <w:rPr>
          <w:rFonts w:ascii="Arial" w:hAnsi="Arial" w:cs="Arial"/>
          <w:b/>
          <w:bCs/>
          <w:i/>
          <w:iCs/>
          <w:color w:val="000000"/>
          <w:sz w:val="24"/>
          <w:szCs w:val="24"/>
          <w:u w:val="single"/>
        </w:rPr>
      </w:pPr>
    </w:p>
    <w:p w14:paraId="78A74745" w14:textId="77777777" w:rsidR="009314F9" w:rsidRPr="008A4D08" w:rsidRDefault="009314F9" w:rsidP="00F80D70">
      <w:pPr>
        <w:pStyle w:val="ListParagraph"/>
        <w:widowControl w:val="0"/>
        <w:numPr>
          <w:ilvl w:val="0"/>
          <w:numId w:val="182"/>
        </w:numPr>
        <w:autoSpaceDE w:val="0"/>
        <w:autoSpaceDN w:val="0"/>
        <w:adjustRightInd w:val="0"/>
        <w:rPr>
          <w:rFonts w:ascii="Arial" w:hAnsi="Arial" w:cs="Arial"/>
          <w:b/>
          <w:bCs/>
          <w:sz w:val="24"/>
          <w:szCs w:val="24"/>
        </w:rPr>
      </w:pPr>
      <w:r w:rsidRPr="008A4D08">
        <w:rPr>
          <w:rFonts w:ascii="Arial" w:hAnsi="Arial" w:cs="Arial"/>
          <w:b/>
          <w:bCs/>
          <w:color w:val="000000"/>
          <w:sz w:val="24"/>
          <w:szCs w:val="24"/>
        </w:rPr>
        <w:t>Requisitioning</w:t>
      </w:r>
    </w:p>
    <w:p w14:paraId="44661F92" w14:textId="77777777" w:rsidR="009314F9" w:rsidRPr="008A4D08" w:rsidRDefault="009314F9" w:rsidP="008A4D08">
      <w:pPr>
        <w:rPr>
          <w:rFonts w:ascii="Arial" w:hAnsi="Arial" w:cs="Arial"/>
          <w:b/>
          <w:bCs/>
        </w:rPr>
      </w:pPr>
    </w:p>
    <w:p w14:paraId="1CD60779" w14:textId="77777777" w:rsidR="009314F9" w:rsidRPr="008A4D08" w:rsidRDefault="009314F9" w:rsidP="00F80D70">
      <w:pPr>
        <w:pStyle w:val="ListParagraph"/>
        <w:widowControl w:val="0"/>
        <w:numPr>
          <w:ilvl w:val="2"/>
          <w:numId w:val="287"/>
        </w:numPr>
        <w:autoSpaceDE w:val="0"/>
        <w:autoSpaceDN w:val="0"/>
        <w:adjustRightInd w:val="0"/>
        <w:rPr>
          <w:rFonts w:ascii="Arial" w:hAnsi="Arial" w:cs="Arial"/>
          <w:sz w:val="24"/>
          <w:szCs w:val="24"/>
        </w:rPr>
      </w:pPr>
      <w:r w:rsidRPr="008A4D08">
        <w:rPr>
          <w:rFonts w:ascii="Arial" w:hAnsi="Arial" w:cs="Arial"/>
          <w:sz w:val="24"/>
          <w:szCs w:val="24"/>
        </w:rPr>
        <w:t xml:space="preserve">The budget manager in choosing the item to be supplied (or the service to be performed) shall always obtain the best value for money for the LHB.  The budget holder will source those goods </w:t>
      </w:r>
      <w:r w:rsidR="00A16920" w:rsidRPr="00A16920">
        <w:rPr>
          <w:rFonts w:ascii="Arial" w:hAnsi="Arial" w:cs="Arial"/>
          <w:color w:val="FF0000"/>
          <w:sz w:val="24"/>
          <w:szCs w:val="24"/>
          <w:lang w:val="en-GB"/>
        </w:rPr>
        <w:t>(</w:t>
      </w:r>
      <w:r w:rsidR="00A16920" w:rsidRPr="00A16920">
        <w:rPr>
          <w:rFonts w:ascii="Arial" w:hAnsi="Arial" w:cs="Arial"/>
          <w:b/>
          <w:bCs/>
          <w:color w:val="FF0000"/>
          <w:sz w:val="24"/>
          <w:szCs w:val="24"/>
          <w:lang w:val="en-GB"/>
        </w:rPr>
        <w:t>‘Goods and Non-Health Services Only’</w:t>
      </w:r>
      <w:r w:rsidR="00A16920" w:rsidRPr="00A16920">
        <w:rPr>
          <w:rFonts w:ascii="Arial" w:hAnsi="Arial" w:cs="Arial"/>
          <w:color w:val="FF0000"/>
          <w:sz w:val="24"/>
          <w:szCs w:val="24"/>
          <w:lang w:val="en-GB"/>
        </w:rPr>
        <w:t>)</w:t>
      </w:r>
      <w:r w:rsidRPr="008A4D08">
        <w:rPr>
          <w:rFonts w:ascii="Arial" w:hAnsi="Arial" w:cs="Arial"/>
          <w:sz w:val="24"/>
          <w:szCs w:val="24"/>
        </w:rPr>
        <w:t>or services from the approved catalogue.  Where a required item is not included within the catalogue, advice must be sought from the Procurement Services on opportunities to source those goods or services through public sector contract framework</w:t>
      </w:r>
      <w:r w:rsidR="00A16920">
        <w:rPr>
          <w:rFonts w:ascii="Arial" w:hAnsi="Arial" w:cs="Arial"/>
          <w:color w:val="FF0000"/>
          <w:sz w:val="24"/>
          <w:szCs w:val="24"/>
        </w:rPr>
        <w:t>s</w:t>
      </w:r>
      <w:r w:rsidRPr="008A4D08">
        <w:rPr>
          <w:rFonts w:ascii="Arial" w:hAnsi="Arial" w:cs="Arial"/>
          <w:sz w:val="24"/>
          <w:szCs w:val="24"/>
        </w:rPr>
        <w:t xml:space="preserve">, such </w:t>
      </w:r>
      <w:r w:rsidRPr="00A16920">
        <w:rPr>
          <w:rFonts w:ascii="Arial" w:hAnsi="Arial" w:cs="Arial"/>
          <w:color w:val="FF0000"/>
          <w:sz w:val="24"/>
          <w:szCs w:val="24"/>
        </w:rPr>
        <w:t>as</w:t>
      </w:r>
      <w:r w:rsidR="00A16920" w:rsidRPr="00A16920">
        <w:rPr>
          <w:rFonts w:ascii="Arial" w:hAnsi="Arial" w:cs="Arial"/>
          <w:color w:val="FF0000"/>
          <w:sz w:val="24"/>
          <w:szCs w:val="24"/>
        </w:rPr>
        <w:t xml:space="preserve"> those managed by Welsh Government’s Commercial Delivery team</w:t>
      </w:r>
      <w:r w:rsidRPr="00A16920">
        <w:rPr>
          <w:rFonts w:ascii="Arial" w:hAnsi="Arial" w:cs="Arial"/>
          <w:color w:val="FF0000"/>
          <w:sz w:val="24"/>
          <w:szCs w:val="24"/>
        </w:rPr>
        <w:t xml:space="preserve"> </w:t>
      </w:r>
      <w:r w:rsidRPr="00A16920">
        <w:rPr>
          <w:rFonts w:ascii="Arial" w:hAnsi="Arial" w:cs="Arial"/>
          <w:strike/>
          <w:sz w:val="24"/>
          <w:szCs w:val="24"/>
        </w:rPr>
        <w:t>National Procurement Service</w:t>
      </w:r>
      <w:r w:rsidRPr="008A4D08">
        <w:rPr>
          <w:rFonts w:ascii="Arial" w:hAnsi="Arial" w:cs="Arial"/>
          <w:sz w:val="24"/>
          <w:szCs w:val="24"/>
        </w:rPr>
        <w:t xml:space="preserve">, NHS Supply Chain or Crown Commercial Services. </w:t>
      </w:r>
    </w:p>
    <w:p w14:paraId="59E961DB" w14:textId="77777777" w:rsidR="009314F9" w:rsidRPr="008A4D08" w:rsidRDefault="009314F9" w:rsidP="008A4D08">
      <w:pPr>
        <w:tabs>
          <w:tab w:val="num" w:pos="851"/>
        </w:tabs>
        <w:ind w:left="851" w:hanging="851"/>
        <w:rPr>
          <w:rFonts w:ascii="Arial" w:hAnsi="Arial" w:cs="Arial"/>
        </w:rPr>
      </w:pPr>
    </w:p>
    <w:p w14:paraId="695BF189" w14:textId="77777777" w:rsidR="009314F9" w:rsidRPr="008A4D08" w:rsidRDefault="009314F9" w:rsidP="00F80D70">
      <w:pPr>
        <w:pStyle w:val="ListParagraph"/>
        <w:widowControl w:val="0"/>
        <w:numPr>
          <w:ilvl w:val="2"/>
          <w:numId w:val="204"/>
        </w:numPr>
        <w:tabs>
          <w:tab w:val="clear" w:pos="720"/>
          <w:tab w:val="num" w:pos="851"/>
        </w:tabs>
        <w:autoSpaceDE w:val="0"/>
        <w:autoSpaceDN w:val="0"/>
        <w:adjustRightInd w:val="0"/>
        <w:ind w:left="851" w:hanging="851"/>
        <w:rPr>
          <w:rFonts w:ascii="Arial" w:hAnsi="Arial" w:cs="Arial"/>
          <w:sz w:val="24"/>
          <w:szCs w:val="24"/>
        </w:rPr>
      </w:pPr>
      <w:r w:rsidRPr="008A4D08">
        <w:rPr>
          <w:rFonts w:ascii="Arial" w:hAnsi="Arial" w:cs="Arial"/>
          <w:sz w:val="24"/>
          <w:szCs w:val="24"/>
        </w:rPr>
        <w:t>Where a required item is not on catalogue or on framework contract the budget manager shall request the Procurement Services to undertake quotation / tendering exercises</w:t>
      </w:r>
      <w:r w:rsidR="00A16920">
        <w:rPr>
          <w:rFonts w:ascii="Arial" w:hAnsi="Arial" w:cs="Arial"/>
          <w:sz w:val="24"/>
          <w:szCs w:val="24"/>
        </w:rPr>
        <w:t xml:space="preserve"> </w:t>
      </w:r>
      <w:r w:rsidR="00A16920" w:rsidRPr="00A16920">
        <w:rPr>
          <w:rFonts w:ascii="Arial" w:hAnsi="Arial" w:cs="Arial"/>
          <w:color w:val="FF0000"/>
          <w:sz w:val="24"/>
          <w:szCs w:val="24"/>
          <w:lang w:val="en-GB"/>
        </w:rPr>
        <w:t>(</w:t>
      </w:r>
      <w:r w:rsidR="00A16920" w:rsidRPr="00A16920">
        <w:rPr>
          <w:rFonts w:ascii="Arial" w:hAnsi="Arial" w:cs="Arial"/>
          <w:b/>
          <w:bCs/>
          <w:color w:val="FF0000"/>
          <w:sz w:val="24"/>
          <w:szCs w:val="24"/>
          <w:lang w:val="en-GB"/>
        </w:rPr>
        <w:t>‘Goods and Non-Health Services Only’</w:t>
      </w:r>
      <w:r w:rsidR="00A16920" w:rsidRPr="00A16920">
        <w:rPr>
          <w:rFonts w:ascii="Arial" w:hAnsi="Arial" w:cs="Arial"/>
          <w:color w:val="FF0000"/>
          <w:sz w:val="24"/>
          <w:szCs w:val="24"/>
          <w:lang w:val="en-GB"/>
        </w:rPr>
        <w:t>)</w:t>
      </w:r>
      <w:r w:rsidR="00A16920" w:rsidRPr="00A16920">
        <w:rPr>
          <w:rFonts w:ascii="Arial" w:hAnsi="Arial" w:cs="Arial"/>
          <w:color w:val="FF0000"/>
          <w:sz w:val="24"/>
          <w:szCs w:val="24"/>
        </w:rPr>
        <w:t xml:space="preserve"> </w:t>
      </w:r>
      <w:r w:rsidRPr="008A4D08">
        <w:rPr>
          <w:rFonts w:ascii="Arial" w:hAnsi="Arial" w:cs="Arial"/>
          <w:sz w:val="24"/>
          <w:szCs w:val="24"/>
        </w:rPr>
        <w:t xml:space="preserve"> on their behalf in line with SFI 11.11 thresholds</w:t>
      </w:r>
      <w:r w:rsidR="00A16920">
        <w:rPr>
          <w:rFonts w:ascii="Arial" w:hAnsi="Arial" w:cs="Arial"/>
          <w:sz w:val="24"/>
          <w:szCs w:val="24"/>
        </w:rPr>
        <w:t xml:space="preserve"> </w:t>
      </w:r>
      <w:r w:rsidR="00A16920" w:rsidRPr="00A16920">
        <w:rPr>
          <w:rFonts w:ascii="Arial" w:hAnsi="Arial" w:cs="Arial"/>
          <w:color w:val="FF0000"/>
          <w:sz w:val="24"/>
          <w:szCs w:val="24"/>
          <w:lang w:val="en-GB"/>
        </w:rPr>
        <w:t>(</w:t>
      </w:r>
      <w:r w:rsidR="00A16920" w:rsidRPr="00A16920">
        <w:rPr>
          <w:rFonts w:ascii="Arial" w:hAnsi="Arial" w:cs="Arial"/>
          <w:b/>
          <w:bCs/>
          <w:color w:val="FF0000"/>
          <w:sz w:val="24"/>
          <w:szCs w:val="24"/>
          <w:lang w:val="en-GB"/>
        </w:rPr>
        <w:t>‘Goods and Non-Health Services Only’</w:t>
      </w:r>
      <w:r w:rsidR="00A16920" w:rsidRPr="00A16920">
        <w:rPr>
          <w:rFonts w:ascii="Arial" w:hAnsi="Arial" w:cs="Arial"/>
          <w:color w:val="FF0000"/>
          <w:sz w:val="24"/>
          <w:szCs w:val="24"/>
          <w:lang w:val="en-GB"/>
        </w:rPr>
        <w:t>)</w:t>
      </w:r>
      <w:r w:rsidR="00A16920" w:rsidRPr="00A16920">
        <w:rPr>
          <w:rFonts w:ascii="Arial" w:hAnsi="Arial" w:cs="Arial"/>
          <w:color w:val="FF0000"/>
          <w:sz w:val="24"/>
          <w:szCs w:val="24"/>
        </w:rPr>
        <w:t xml:space="preserve"> </w:t>
      </w:r>
      <w:r w:rsidRPr="008A4D08">
        <w:rPr>
          <w:rFonts w:ascii="Arial" w:hAnsi="Arial" w:cs="Arial"/>
          <w:sz w:val="24"/>
          <w:szCs w:val="24"/>
        </w:rPr>
        <w:t xml:space="preserve">. </w:t>
      </w:r>
    </w:p>
    <w:p w14:paraId="074E12F4" w14:textId="77777777" w:rsidR="009314F9" w:rsidRPr="008A4D08" w:rsidRDefault="009314F9" w:rsidP="008A4D08">
      <w:pPr>
        <w:pStyle w:val="ListParagraph"/>
        <w:tabs>
          <w:tab w:val="num" w:pos="851"/>
        </w:tabs>
        <w:ind w:left="851" w:hanging="851"/>
        <w:rPr>
          <w:rFonts w:ascii="Arial" w:hAnsi="Arial" w:cs="Arial"/>
          <w:sz w:val="24"/>
          <w:szCs w:val="24"/>
        </w:rPr>
      </w:pPr>
    </w:p>
    <w:p w14:paraId="5939C99F" w14:textId="77777777" w:rsidR="009314F9" w:rsidRPr="008A4D08" w:rsidRDefault="009314F9" w:rsidP="00F80D70">
      <w:pPr>
        <w:pStyle w:val="ListParagraph"/>
        <w:widowControl w:val="0"/>
        <w:numPr>
          <w:ilvl w:val="2"/>
          <w:numId w:val="205"/>
        </w:numPr>
        <w:tabs>
          <w:tab w:val="clear" w:pos="720"/>
          <w:tab w:val="num" w:pos="851"/>
        </w:tabs>
        <w:autoSpaceDE w:val="0"/>
        <w:autoSpaceDN w:val="0"/>
        <w:adjustRightInd w:val="0"/>
        <w:ind w:left="851" w:hanging="851"/>
        <w:rPr>
          <w:rFonts w:ascii="Arial" w:hAnsi="Arial" w:cs="Arial"/>
          <w:sz w:val="24"/>
          <w:szCs w:val="24"/>
        </w:rPr>
      </w:pPr>
      <w:r w:rsidRPr="008A4D08">
        <w:rPr>
          <w:rFonts w:ascii="Arial" w:hAnsi="Arial" w:cs="Arial"/>
          <w:sz w:val="24"/>
          <w:szCs w:val="24"/>
        </w:rPr>
        <w:t>All orders for goods</w:t>
      </w:r>
      <w:r w:rsidR="00A16920">
        <w:rPr>
          <w:rFonts w:ascii="Arial" w:hAnsi="Arial" w:cs="Arial"/>
          <w:sz w:val="24"/>
          <w:szCs w:val="24"/>
        </w:rPr>
        <w:t xml:space="preserve"> </w:t>
      </w:r>
      <w:r w:rsidR="00A16920" w:rsidRPr="00A16920">
        <w:rPr>
          <w:rFonts w:ascii="Arial" w:hAnsi="Arial" w:cs="Arial"/>
          <w:color w:val="FF0000"/>
          <w:sz w:val="24"/>
          <w:szCs w:val="24"/>
          <w:lang w:val="en-GB"/>
        </w:rPr>
        <w:t>(</w:t>
      </w:r>
      <w:r w:rsidR="00A16920" w:rsidRPr="00A16920">
        <w:rPr>
          <w:rFonts w:ascii="Arial" w:hAnsi="Arial" w:cs="Arial"/>
          <w:b/>
          <w:bCs/>
          <w:color w:val="FF0000"/>
          <w:sz w:val="24"/>
          <w:szCs w:val="24"/>
          <w:lang w:val="en-GB"/>
        </w:rPr>
        <w:t>‘Goods and Non-Health Services Only’</w:t>
      </w:r>
      <w:r w:rsidR="00A16920" w:rsidRPr="00A16920">
        <w:rPr>
          <w:rFonts w:ascii="Arial" w:hAnsi="Arial" w:cs="Arial"/>
          <w:color w:val="FF0000"/>
          <w:sz w:val="24"/>
          <w:szCs w:val="24"/>
          <w:lang w:val="en-GB"/>
        </w:rPr>
        <w:t>)</w:t>
      </w:r>
      <w:r w:rsidR="00A16920" w:rsidRPr="00A16920">
        <w:rPr>
          <w:rFonts w:ascii="Arial" w:hAnsi="Arial" w:cs="Arial"/>
          <w:color w:val="FF0000"/>
          <w:sz w:val="24"/>
          <w:szCs w:val="24"/>
        </w:rPr>
        <w:t xml:space="preserve"> </w:t>
      </w:r>
      <w:r w:rsidRPr="008A4D08">
        <w:rPr>
          <w:rFonts w:ascii="Arial" w:hAnsi="Arial" w:cs="Arial"/>
          <w:sz w:val="24"/>
          <w:szCs w:val="24"/>
        </w:rPr>
        <w:t xml:space="preserve"> and services must be accompanied by an official order number, available from the Procurement Department. In no circumstances must a requisition number be used as an order number.</w:t>
      </w:r>
    </w:p>
    <w:p w14:paraId="18F8AE55" w14:textId="77777777" w:rsidR="009314F9" w:rsidRPr="008A4D08" w:rsidRDefault="009314F9" w:rsidP="008A4D08">
      <w:pPr>
        <w:rPr>
          <w:rFonts w:ascii="Arial" w:hAnsi="Arial" w:cs="Arial"/>
          <w:b/>
          <w:bCs/>
        </w:rPr>
      </w:pPr>
    </w:p>
    <w:p w14:paraId="1744B6FE" w14:textId="77777777" w:rsidR="009314F9" w:rsidRPr="008A4D08" w:rsidRDefault="009314F9" w:rsidP="008A4D08">
      <w:pPr>
        <w:rPr>
          <w:rFonts w:ascii="Arial" w:hAnsi="Arial" w:cs="Arial"/>
          <w:b/>
          <w:bCs/>
        </w:rPr>
      </w:pPr>
      <w:bookmarkStart w:id="985" w:name="_Hlk52457070"/>
      <w:r w:rsidRPr="008A4D08">
        <w:rPr>
          <w:rFonts w:ascii="Arial" w:hAnsi="Arial" w:cs="Arial"/>
          <w:b/>
          <w:bCs/>
        </w:rPr>
        <w:t xml:space="preserve">11.19  No Purchase Order, No Pay  </w:t>
      </w:r>
    </w:p>
    <w:bookmarkEnd w:id="985"/>
    <w:p w14:paraId="422CE605" w14:textId="77777777" w:rsidR="009314F9" w:rsidRPr="008A4D08" w:rsidRDefault="009314F9" w:rsidP="008A4D08">
      <w:pPr>
        <w:rPr>
          <w:rFonts w:ascii="Arial" w:hAnsi="Arial" w:cs="Arial"/>
          <w:b/>
          <w:bCs/>
        </w:rPr>
      </w:pPr>
    </w:p>
    <w:p w14:paraId="4F812D0D" w14:textId="77777777" w:rsidR="009314F9" w:rsidRPr="008A4D08" w:rsidRDefault="009314F9" w:rsidP="00F80D70">
      <w:pPr>
        <w:pStyle w:val="ListParagraph"/>
        <w:widowControl w:val="0"/>
        <w:numPr>
          <w:ilvl w:val="0"/>
          <w:numId w:val="206"/>
        </w:numPr>
        <w:autoSpaceDE w:val="0"/>
        <w:autoSpaceDN w:val="0"/>
        <w:adjustRightInd w:val="0"/>
        <w:ind w:left="851" w:hanging="851"/>
        <w:rPr>
          <w:rFonts w:ascii="Arial" w:hAnsi="Arial" w:cs="Arial"/>
          <w:sz w:val="24"/>
          <w:szCs w:val="24"/>
        </w:rPr>
      </w:pPr>
      <w:r w:rsidRPr="008A4D08">
        <w:rPr>
          <w:rFonts w:ascii="Arial" w:hAnsi="Arial" w:cs="Arial"/>
          <w:sz w:val="24"/>
          <w:szCs w:val="24"/>
        </w:rPr>
        <w:lastRenderedPageBreak/>
        <w:t xml:space="preserve">The </w:t>
      </w:r>
      <w:r w:rsidRPr="00A16920">
        <w:rPr>
          <w:rFonts w:ascii="Arial" w:hAnsi="Arial" w:cs="Arial"/>
          <w:strike/>
          <w:sz w:val="24"/>
          <w:szCs w:val="24"/>
        </w:rPr>
        <w:t>Health Board</w:t>
      </w:r>
      <w:r w:rsidRPr="008A4D08">
        <w:rPr>
          <w:rFonts w:ascii="Arial" w:hAnsi="Arial" w:cs="Arial"/>
          <w:sz w:val="24"/>
          <w:szCs w:val="24"/>
        </w:rPr>
        <w:t xml:space="preserve"> </w:t>
      </w:r>
      <w:r w:rsidR="00A16920">
        <w:rPr>
          <w:rFonts w:ascii="Arial" w:hAnsi="Arial" w:cs="Arial"/>
          <w:color w:val="FF0000"/>
          <w:sz w:val="24"/>
          <w:szCs w:val="24"/>
        </w:rPr>
        <w:t xml:space="preserve">LHB </w:t>
      </w:r>
      <w:r w:rsidRPr="008A4D08">
        <w:rPr>
          <w:rFonts w:ascii="Arial" w:hAnsi="Arial" w:cs="Arial"/>
          <w:sz w:val="24"/>
          <w:szCs w:val="24"/>
        </w:rPr>
        <w:t>will ensure compliance with the ‘No Purchase Order, No Pay’ policy, the All Wales policy which was introduced to ensure that Procure to Pay continues to provide world-class services on a ‘Once for Wales’ basis.</w:t>
      </w:r>
    </w:p>
    <w:p w14:paraId="29AA2065" w14:textId="77777777" w:rsidR="009314F9" w:rsidRPr="008A4D08" w:rsidRDefault="009314F9" w:rsidP="008A4D08">
      <w:pPr>
        <w:ind w:left="851" w:hanging="851"/>
        <w:rPr>
          <w:rFonts w:ascii="Arial" w:hAnsi="Arial" w:cs="Arial"/>
        </w:rPr>
      </w:pPr>
    </w:p>
    <w:p w14:paraId="7EA97FE8" w14:textId="77777777" w:rsidR="009314F9" w:rsidRPr="008A4D08" w:rsidRDefault="009314F9" w:rsidP="00F80D70">
      <w:pPr>
        <w:pStyle w:val="ListParagraph"/>
        <w:widowControl w:val="0"/>
        <w:numPr>
          <w:ilvl w:val="0"/>
          <w:numId w:val="207"/>
        </w:numPr>
        <w:autoSpaceDE w:val="0"/>
        <w:autoSpaceDN w:val="0"/>
        <w:adjustRightInd w:val="0"/>
        <w:ind w:left="851" w:hanging="851"/>
        <w:rPr>
          <w:rFonts w:ascii="Arial" w:hAnsi="Arial" w:cs="Arial"/>
          <w:sz w:val="24"/>
          <w:szCs w:val="24"/>
        </w:rPr>
      </w:pPr>
      <w:r w:rsidRPr="008A4D08">
        <w:rPr>
          <w:rFonts w:ascii="Arial" w:hAnsi="Arial" w:cs="Arial"/>
          <w:sz w:val="24"/>
          <w:szCs w:val="24"/>
        </w:rPr>
        <w:t>The policy ensures that a purchase order is raised at the beginning of a purchase in circumstances where a purchase order is required under the policy. This follows industry standard best practice as it provides a commitment as to what is likely to be spent. The supplier must obtain a purchase order number for their invoice in order for it to be processed for payment.</w:t>
      </w:r>
    </w:p>
    <w:p w14:paraId="479CD07B" w14:textId="77777777" w:rsidR="009314F9" w:rsidRPr="008A4D08" w:rsidRDefault="009314F9" w:rsidP="008A4D08">
      <w:pPr>
        <w:rPr>
          <w:rFonts w:ascii="Arial" w:hAnsi="Arial" w:cs="Arial"/>
          <w:b/>
          <w:bCs/>
        </w:rPr>
      </w:pPr>
    </w:p>
    <w:p w14:paraId="65F6D96B" w14:textId="77777777" w:rsidR="009314F9" w:rsidRPr="008A4D08" w:rsidRDefault="009314F9" w:rsidP="00F80D70">
      <w:pPr>
        <w:pStyle w:val="ListParagraph"/>
        <w:widowControl w:val="0"/>
        <w:numPr>
          <w:ilvl w:val="0"/>
          <w:numId w:val="186"/>
        </w:numPr>
        <w:autoSpaceDE w:val="0"/>
        <w:autoSpaceDN w:val="0"/>
        <w:adjustRightInd w:val="0"/>
        <w:rPr>
          <w:rFonts w:ascii="Arial" w:hAnsi="Arial" w:cs="Arial"/>
          <w:b/>
          <w:bCs/>
          <w:sz w:val="24"/>
          <w:szCs w:val="24"/>
        </w:rPr>
      </w:pPr>
      <w:bookmarkStart w:id="986" w:name="_Hlk52457080"/>
      <w:r w:rsidRPr="008A4D08">
        <w:rPr>
          <w:rFonts w:ascii="Arial" w:hAnsi="Arial" w:cs="Arial"/>
          <w:b/>
          <w:bCs/>
          <w:sz w:val="24"/>
          <w:szCs w:val="24"/>
        </w:rPr>
        <w:t>Official orders</w:t>
      </w:r>
    </w:p>
    <w:bookmarkEnd w:id="986"/>
    <w:p w14:paraId="49FFDCCD" w14:textId="77777777" w:rsidR="009314F9" w:rsidRPr="008A4D08" w:rsidRDefault="009314F9" w:rsidP="008A4D08">
      <w:pPr>
        <w:rPr>
          <w:rFonts w:ascii="Arial" w:hAnsi="Arial" w:cs="Arial"/>
        </w:rPr>
      </w:pPr>
    </w:p>
    <w:p w14:paraId="77C672C5" w14:textId="77777777" w:rsidR="009314F9" w:rsidRPr="008A4D08" w:rsidRDefault="009314F9" w:rsidP="00F80D70">
      <w:pPr>
        <w:numPr>
          <w:ilvl w:val="2"/>
          <w:numId w:val="288"/>
        </w:numPr>
        <w:rPr>
          <w:rFonts w:ascii="Arial" w:hAnsi="Arial" w:cs="Arial"/>
        </w:rPr>
      </w:pPr>
      <w:r w:rsidRPr="008A4D08">
        <w:rPr>
          <w:rFonts w:ascii="Arial" w:hAnsi="Arial" w:cs="Arial"/>
        </w:rPr>
        <w:t>Official Orders, issued following approved requisition and sourcing, must:</w:t>
      </w:r>
    </w:p>
    <w:p w14:paraId="132DE8A7" w14:textId="77777777" w:rsidR="009314F9" w:rsidRPr="008A4D08" w:rsidRDefault="009314F9" w:rsidP="00955E87">
      <w:pPr>
        <w:numPr>
          <w:ilvl w:val="0"/>
          <w:numId w:val="70"/>
        </w:numPr>
        <w:ind w:left="1560" w:hanging="567"/>
        <w:rPr>
          <w:rFonts w:ascii="Arial" w:hAnsi="Arial" w:cs="Arial"/>
        </w:rPr>
      </w:pPr>
      <w:r w:rsidRPr="008A4D08">
        <w:rPr>
          <w:rFonts w:ascii="Arial" w:hAnsi="Arial" w:cs="Arial"/>
        </w:rPr>
        <w:t>Be consecutively numbered;</w:t>
      </w:r>
    </w:p>
    <w:p w14:paraId="63431686" w14:textId="77777777" w:rsidR="009314F9" w:rsidRPr="008A4D08" w:rsidRDefault="009314F9" w:rsidP="00955E87">
      <w:pPr>
        <w:numPr>
          <w:ilvl w:val="0"/>
          <w:numId w:val="70"/>
        </w:numPr>
        <w:ind w:left="1560" w:hanging="567"/>
        <w:rPr>
          <w:rFonts w:ascii="Arial" w:hAnsi="Arial" w:cs="Arial"/>
        </w:rPr>
      </w:pPr>
      <w:r w:rsidRPr="008A4D08">
        <w:rPr>
          <w:rFonts w:ascii="Arial" w:hAnsi="Arial" w:cs="Arial"/>
        </w:rPr>
        <w:t>State the LHB's terms and conditions of trade.</w:t>
      </w:r>
    </w:p>
    <w:p w14:paraId="1FC3F3F0" w14:textId="77777777" w:rsidR="009314F9" w:rsidRPr="008A4D08" w:rsidRDefault="009314F9" w:rsidP="008A4D08">
      <w:pPr>
        <w:rPr>
          <w:rFonts w:ascii="Arial" w:hAnsi="Arial" w:cs="Arial"/>
        </w:rPr>
      </w:pPr>
    </w:p>
    <w:p w14:paraId="3B720F30" w14:textId="77777777" w:rsidR="009314F9" w:rsidRPr="008A4D08" w:rsidRDefault="009314F9" w:rsidP="008A4D08">
      <w:pPr>
        <w:ind w:left="851" w:hanging="851"/>
        <w:rPr>
          <w:rFonts w:ascii="Arial" w:hAnsi="Arial" w:cs="Arial"/>
        </w:rPr>
      </w:pPr>
      <w:r w:rsidRPr="008A4D08">
        <w:rPr>
          <w:rFonts w:ascii="Arial" w:hAnsi="Arial" w:cs="Arial"/>
        </w:rPr>
        <w:t>11.20.2 Official Orders will be issued on behalf of the</w:t>
      </w:r>
      <w:r w:rsidR="00A16920">
        <w:rPr>
          <w:rFonts w:ascii="Arial" w:hAnsi="Arial" w:cs="Arial"/>
        </w:rPr>
        <w:t xml:space="preserve"> </w:t>
      </w:r>
      <w:r w:rsidR="00A16920">
        <w:rPr>
          <w:rFonts w:ascii="Arial" w:hAnsi="Arial" w:cs="Arial"/>
          <w:color w:val="FF0000"/>
        </w:rPr>
        <w:t>LHB</w:t>
      </w:r>
      <w:r w:rsidRPr="008A4D08">
        <w:rPr>
          <w:rFonts w:ascii="Arial" w:hAnsi="Arial" w:cs="Arial"/>
        </w:rPr>
        <w:t xml:space="preserve"> </w:t>
      </w:r>
      <w:r w:rsidRPr="00A16920">
        <w:rPr>
          <w:rFonts w:ascii="Arial" w:hAnsi="Arial" w:cs="Arial"/>
          <w:strike/>
        </w:rPr>
        <w:t>Health Board</w:t>
      </w:r>
      <w:r w:rsidRPr="008A4D08">
        <w:rPr>
          <w:rFonts w:ascii="Arial" w:hAnsi="Arial" w:cs="Arial"/>
        </w:rPr>
        <w:t xml:space="preserve"> by </w:t>
      </w:r>
      <w:r w:rsidRPr="00A16920">
        <w:rPr>
          <w:rFonts w:ascii="Arial" w:hAnsi="Arial" w:cs="Arial"/>
          <w:strike/>
        </w:rPr>
        <w:t xml:space="preserve">NWSSP </w:t>
      </w:r>
      <w:r w:rsidRPr="008A4D08">
        <w:rPr>
          <w:rFonts w:ascii="Arial" w:hAnsi="Arial" w:cs="Arial"/>
        </w:rPr>
        <w:t>Procurement Services.</w:t>
      </w:r>
    </w:p>
    <w:bookmarkEnd w:id="983"/>
    <w:p w14:paraId="21BD657A" w14:textId="77777777" w:rsidR="005635E1" w:rsidRPr="008A4D08" w:rsidRDefault="005635E1" w:rsidP="008A4D08">
      <w:pPr>
        <w:rPr>
          <w:rFonts w:ascii="Arial" w:hAnsi="Arial" w:cs="Arial"/>
        </w:rPr>
      </w:pPr>
    </w:p>
    <w:p w14:paraId="79EAC645" w14:textId="77777777" w:rsidR="00115F3C" w:rsidRPr="008A4D08" w:rsidRDefault="008A4D08" w:rsidP="008A4D08">
      <w:pPr>
        <w:rPr>
          <w:rFonts w:ascii="Arial" w:hAnsi="Arial" w:cs="Arial"/>
        </w:rPr>
      </w:pPr>
      <w:r w:rsidRPr="008A4D08">
        <w:rPr>
          <w:rFonts w:ascii="Arial" w:hAnsi="Arial" w:cs="Arial"/>
        </w:rPr>
        <w:br w:type="page"/>
      </w:r>
    </w:p>
    <w:p w14:paraId="3EC533D0" w14:textId="77777777" w:rsidR="009314F9" w:rsidRPr="008A4D08" w:rsidRDefault="009314F9" w:rsidP="00F80D70">
      <w:pPr>
        <w:pStyle w:val="Heading1"/>
        <w:numPr>
          <w:ilvl w:val="0"/>
          <w:numId w:val="224"/>
        </w:numPr>
        <w:ind w:left="709" w:hanging="709"/>
        <w:jc w:val="left"/>
        <w:rPr>
          <w:rFonts w:ascii="Arial" w:hAnsi="Arial" w:cs="Arial"/>
          <w:color w:val="FF0000"/>
        </w:rPr>
      </w:pPr>
      <w:bookmarkStart w:id="987" w:name="_Toc192929009"/>
      <w:bookmarkStart w:id="988" w:name="_Toc193786723"/>
      <w:bookmarkStart w:id="989" w:name="_Hlk39156339"/>
      <w:bookmarkStart w:id="990" w:name="_Toc240450371"/>
      <w:bookmarkStart w:id="991" w:name="_Toc240797562"/>
      <w:bookmarkStart w:id="992" w:name="_Toc240801951"/>
      <w:bookmarkStart w:id="993" w:name="_Toc237673432"/>
      <w:bookmarkStart w:id="994" w:name="_Toc240884310"/>
      <w:bookmarkStart w:id="995" w:name="_Toc241909275"/>
      <w:bookmarkStart w:id="996" w:name="_Toc242500632"/>
      <w:bookmarkStart w:id="997" w:name="_Toc242585928"/>
      <w:bookmarkStart w:id="998" w:name="_Toc383684319"/>
      <w:bookmarkStart w:id="999" w:name="_Toc55287212"/>
      <w:bookmarkEnd w:id="800"/>
      <w:bookmarkEnd w:id="801"/>
      <w:r w:rsidRPr="008A4D08">
        <w:rPr>
          <w:rFonts w:ascii="Arial" w:hAnsi="Arial" w:cs="Arial"/>
        </w:rPr>
        <w:t xml:space="preserve">HEALTH CARE </w:t>
      </w:r>
      <w:bookmarkStart w:id="1000" w:name="_Hlk40087825"/>
      <w:r w:rsidRPr="008A4D08">
        <w:rPr>
          <w:rFonts w:ascii="Arial" w:hAnsi="Arial" w:cs="Arial"/>
        </w:rPr>
        <w:t xml:space="preserve">AGREEMENTS AND </w:t>
      </w:r>
      <w:bookmarkEnd w:id="989"/>
      <w:bookmarkEnd w:id="1000"/>
      <w:r w:rsidRPr="008A4D08">
        <w:rPr>
          <w:rFonts w:ascii="Arial" w:hAnsi="Arial" w:cs="Arial"/>
        </w:rPr>
        <w:t>CONTRACTS FOR HEALTH CARE SERVICES</w:t>
      </w:r>
      <w:bookmarkEnd w:id="990"/>
      <w:bookmarkEnd w:id="991"/>
      <w:bookmarkEnd w:id="992"/>
      <w:bookmarkEnd w:id="993"/>
      <w:bookmarkEnd w:id="994"/>
      <w:bookmarkEnd w:id="995"/>
      <w:bookmarkEnd w:id="996"/>
      <w:bookmarkEnd w:id="997"/>
      <w:bookmarkEnd w:id="998"/>
      <w:bookmarkEnd w:id="999"/>
    </w:p>
    <w:p w14:paraId="2E617806" w14:textId="77777777" w:rsidR="00D77B62" w:rsidRPr="008A4D08" w:rsidRDefault="00D77B62" w:rsidP="008A4D08">
      <w:pPr>
        <w:rPr>
          <w:rFonts w:ascii="Arial" w:hAnsi="Arial" w:cs="Arial"/>
          <w:b/>
        </w:rPr>
      </w:pPr>
    </w:p>
    <w:p w14:paraId="6C464044" w14:textId="77777777" w:rsidR="00AC301A" w:rsidRPr="008A4D08" w:rsidRDefault="00AC301A" w:rsidP="00955E87">
      <w:pPr>
        <w:pStyle w:val="Heading1"/>
        <w:numPr>
          <w:ilvl w:val="1"/>
          <w:numId w:val="14"/>
        </w:numPr>
        <w:jc w:val="left"/>
        <w:rPr>
          <w:rFonts w:ascii="Arial" w:hAnsi="Arial" w:cs="Arial"/>
          <w:color w:val="000000"/>
        </w:rPr>
      </w:pPr>
      <w:bookmarkStart w:id="1001" w:name="_Toc240450372"/>
      <w:bookmarkStart w:id="1002" w:name="_Toc240797563"/>
      <w:bookmarkStart w:id="1003" w:name="_Toc240801952"/>
      <w:bookmarkStart w:id="1004" w:name="_Toc240884311"/>
      <w:bookmarkStart w:id="1005" w:name="_Toc241909276"/>
      <w:bookmarkStart w:id="1006" w:name="_Toc242500633"/>
      <w:bookmarkStart w:id="1007" w:name="_Toc242585929"/>
      <w:bookmarkStart w:id="1008" w:name="_Toc259108922"/>
      <w:bookmarkStart w:id="1009" w:name="_Toc259629077"/>
      <w:bookmarkStart w:id="1010" w:name="_Toc331768189"/>
      <w:bookmarkStart w:id="1011" w:name="_Toc413838400"/>
      <w:r w:rsidRPr="008A4D08">
        <w:rPr>
          <w:rFonts w:ascii="Arial" w:hAnsi="Arial" w:cs="Arial"/>
          <w:color w:val="000000"/>
        </w:rPr>
        <w:t>Health care agreements</w:t>
      </w:r>
      <w:bookmarkEnd w:id="1001"/>
      <w:bookmarkEnd w:id="1002"/>
      <w:bookmarkEnd w:id="1003"/>
      <w:bookmarkEnd w:id="1004"/>
      <w:bookmarkEnd w:id="1005"/>
      <w:bookmarkEnd w:id="1006"/>
      <w:bookmarkEnd w:id="1007"/>
      <w:bookmarkEnd w:id="1008"/>
      <w:bookmarkEnd w:id="1009"/>
      <w:bookmarkEnd w:id="1010"/>
      <w:bookmarkEnd w:id="1011"/>
      <w:r w:rsidR="00A32E80" w:rsidRPr="008A4D08">
        <w:rPr>
          <w:rFonts w:ascii="Arial" w:hAnsi="Arial" w:cs="Arial"/>
          <w:color w:val="000000"/>
        </w:rPr>
        <w:t xml:space="preserve"> </w:t>
      </w:r>
    </w:p>
    <w:p w14:paraId="5E1C527C" w14:textId="77777777" w:rsidR="009314F9" w:rsidRPr="008A4D08" w:rsidRDefault="009314F9" w:rsidP="008A4D08">
      <w:pPr>
        <w:widowControl/>
        <w:autoSpaceDE/>
        <w:autoSpaceDN/>
        <w:adjustRightInd/>
        <w:ind w:left="720" w:hanging="720"/>
        <w:rPr>
          <w:rFonts w:ascii="Arial" w:hAnsi="Arial" w:cs="Arial"/>
          <w:b/>
        </w:rPr>
      </w:pPr>
    </w:p>
    <w:p w14:paraId="7F953A88" w14:textId="77777777" w:rsidR="009314F9" w:rsidRPr="008A4D08" w:rsidRDefault="009314F9" w:rsidP="00955E87">
      <w:pPr>
        <w:numPr>
          <w:ilvl w:val="2"/>
          <w:numId w:val="13"/>
        </w:numPr>
        <w:rPr>
          <w:rFonts w:ascii="Arial" w:hAnsi="Arial" w:cs="Arial"/>
        </w:rPr>
      </w:pPr>
      <w:r w:rsidRPr="008A4D08">
        <w:rPr>
          <w:rFonts w:ascii="Arial" w:hAnsi="Arial" w:cs="Arial"/>
        </w:rPr>
        <w:t xml:space="preserve">The Health Board will commission healthcare services for its resident population both internally, from its own LHB provided services, and externally, from other LHBs, Trusts and other providers.  The Chief Executive is responsible for ensuring the LHB enters into suitable </w:t>
      </w:r>
      <w:bookmarkStart w:id="1012" w:name="_Hlk36715044"/>
      <w:r w:rsidRPr="008A4D08">
        <w:rPr>
          <w:rFonts w:ascii="Arial" w:hAnsi="Arial" w:cs="Arial"/>
        </w:rPr>
        <w:t xml:space="preserve">Health Care Agreements </w:t>
      </w:r>
      <w:bookmarkEnd w:id="1012"/>
      <w:r w:rsidRPr="008A4D08">
        <w:rPr>
          <w:rFonts w:ascii="Arial" w:hAnsi="Arial" w:cs="Arial"/>
        </w:rPr>
        <w:t>(or Individual Patient Commissioning Agreements, where appropriate)</w:t>
      </w:r>
      <w:r w:rsidRPr="008A4D08">
        <w:rPr>
          <w:rFonts w:ascii="Arial" w:hAnsi="Arial" w:cs="Arial"/>
          <w:color w:val="FF0000"/>
        </w:rPr>
        <w:t xml:space="preserve"> </w:t>
      </w:r>
      <w:r w:rsidRPr="008A4D08">
        <w:rPr>
          <w:rFonts w:ascii="Arial" w:hAnsi="Arial" w:cs="Arial"/>
        </w:rPr>
        <w:t xml:space="preserve">for the provision of health care services from external providers. </w:t>
      </w:r>
    </w:p>
    <w:p w14:paraId="1AF36B4B" w14:textId="77777777" w:rsidR="009314F9" w:rsidRPr="008A4D08" w:rsidRDefault="009314F9" w:rsidP="008A4D08">
      <w:pPr>
        <w:rPr>
          <w:rFonts w:ascii="Arial" w:hAnsi="Arial" w:cs="Arial"/>
        </w:rPr>
      </w:pPr>
    </w:p>
    <w:p w14:paraId="0767E7B4" w14:textId="77777777" w:rsidR="009314F9" w:rsidRPr="008A4D08" w:rsidRDefault="009314F9" w:rsidP="00955E87">
      <w:pPr>
        <w:numPr>
          <w:ilvl w:val="2"/>
          <w:numId w:val="13"/>
        </w:numPr>
        <w:rPr>
          <w:rFonts w:ascii="Arial" w:hAnsi="Arial" w:cs="Arial"/>
        </w:rPr>
      </w:pPr>
      <w:r w:rsidRPr="008A4D08">
        <w:rPr>
          <w:rFonts w:ascii="Arial" w:hAnsi="Arial" w:cs="Arial"/>
        </w:rPr>
        <w:t>All Health Care Agreements should aim to implement the agreed priorities contained within the Integrated Medium Term Plan and wherever possible, be based upon integrated care pathways to reflect expected patient experience.  In discharging this responsibility, the Chief Executive should take into account:</w:t>
      </w:r>
    </w:p>
    <w:p w14:paraId="3830947F" w14:textId="77777777" w:rsidR="009314F9" w:rsidRPr="008A4D08" w:rsidRDefault="009314F9" w:rsidP="008A4D08">
      <w:pPr>
        <w:tabs>
          <w:tab w:val="left" w:pos="709"/>
        </w:tabs>
        <w:ind w:left="709" w:hanging="709"/>
        <w:rPr>
          <w:rFonts w:ascii="Arial" w:hAnsi="Arial" w:cs="Arial"/>
        </w:rPr>
      </w:pPr>
    </w:p>
    <w:p w14:paraId="3ABD9724"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The standards of service quality expected;</w:t>
      </w:r>
    </w:p>
    <w:p w14:paraId="165C131A"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The relevant quality, governance and risk frameworks and plans;</w:t>
      </w:r>
    </w:p>
    <w:p w14:paraId="655589CF"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The relevant national service framework (if any);</w:t>
      </w:r>
    </w:p>
    <w:p w14:paraId="1D94C156"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 xml:space="preserve">The provision of reliable information on </w:t>
      </w:r>
      <w:bookmarkStart w:id="1013" w:name="_Hlk40087922"/>
      <w:bookmarkStart w:id="1014" w:name="_Hlk39156393"/>
      <w:r w:rsidRPr="008A4D08">
        <w:rPr>
          <w:rFonts w:ascii="Arial" w:hAnsi="Arial" w:cs="Arial"/>
        </w:rPr>
        <w:t xml:space="preserve">quality, </w:t>
      </w:r>
      <w:bookmarkEnd w:id="1013"/>
      <w:r w:rsidRPr="008A4D08">
        <w:rPr>
          <w:rFonts w:ascii="Arial" w:hAnsi="Arial" w:cs="Arial"/>
        </w:rPr>
        <w:t xml:space="preserve">volume </w:t>
      </w:r>
      <w:bookmarkEnd w:id="1014"/>
      <w:r w:rsidRPr="008A4D08">
        <w:rPr>
          <w:rFonts w:ascii="Arial" w:hAnsi="Arial" w:cs="Arial"/>
        </w:rPr>
        <w:t>and cost of service; and</w:t>
      </w:r>
    </w:p>
    <w:p w14:paraId="6EC9D2BC"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That the agreements are based on integrated care pathways.</w:t>
      </w:r>
    </w:p>
    <w:p w14:paraId="4FA675F9" w14:textId="77777777" w:rsidR="009314F9" w:rsidRPr="008A4D08" w:rsidRDefault="009314F9" w:rsidP="008A4D08">
      <w:pPr>
        <w:widowControl/>
        <w:tabs>
          <w:tab w:val="left" w:pos="709"/>
        </w:tabs>
        <w:autoSpaceDE/>
        <w:autoSpaceDN/>
        <w:adjustRightInd/>
        <w:ind w:left="709" w:hanging="709"/>
        <w:rPr>
          <w:rFonts w:ascii="Arial" w:hAnsi="Arial" w:cs="Arial"/>
        </w:rPr>
      </w:pPr>
    </w:p>
    <w:p w14:paraId="4008BF14" w14:textId="77777777" w:rsidR="009314F9" w:rsidRPr="008A4D08" w:rsidRDefault="009314F9" w:rsidP="00955E87">
      <w:pPr>
        <w:numPr>
          <w:ilvl w:val="2"/>
          <w:numId w:val="13"/>
        </w:numPr>
        <w:rPr>
          <w:rFonts w:ascii="Arial" w:hAnsi="Arial" w:cs="Arial"/>
        </w:rPr>
      </w:pPr>
      <w:r w:rsidRPr="008A4D08">
        <w:rPr>
          <w:rFonts w:ascii="Arial" w:hAnsi="Arial" w:cs="Arial"/>
        </w:rPr>
        <w:t>All agreements must be in accordance with the functions conferred on the LHB by the Welsh Ministers.</w:t>
      </w:r>
    </w:p>
    <w:p w14:paraId="2A973224" w14:textId="77777777" w:rsidR="009314F9" w:rsidRPr="008A4D08" w:rsidRDefault="009314F9" w:rsidP="008A4D08">
      <w:pPr>
        <w:rPr>
          <w:rFonts w:ascii="Arial" w:hAnsi="Arial" w:cs="Arial"/>
        </w:rPr>
      </w:pPr>
    </w:p>
    <w:p w14:paraId="056B5AAF" w14:textId="77777777" w:rsidR="009314F9" w:rsidRPr="008A4D08" w:rsidRDefault="009314F9" w:rsidP="00955E87">
      <w:pPr>
        <w:pStyle w:val="Heading1"/>
        <w:numPr>
          <w:ilvl w:val="1"/>
          <w:numId w:val="14"/>
        </w:numPr>
        <w:jc w:val="left"/>
        <w:rPr>
          <w:rFonts w:ascii="Arial" w:hAnsi="Arial" w:cs="Arial"/>
          <w:color w:val="000000"/>
        </w:rPr>
      </w:pPr>
      <w:bookmarkStart w:id="1015" w:name="_Toc240450373"/>
      <w:bookmarkStart w:id="1016" w:name="_Toc240797564"/>
      <w:bookmarkStart w:id="1017" w:name="_Toc240801953"/>
      <w:bookmarkStart w:id="1018" w:name="_Toc240884312"/>
      <w:bookmarkStart w:id="1019" w:name="_Toc241909277"/>
      <w:bookmarkStart w:id="1020" w:name="_Toc242500634"/>
      <w:bookmarkStart w:id="1021" w:name="_Toc242585930"/>
      <w:bookmarkStart w:id="1022" w:name="_Toc383684321"/>
      <w:bookmarkStart w:id="1023" w:name="_Toc55287214"/>
      <w:r w:rsidRPr="008A4D08">
        <w:rPr>
          <w:rFonts w:ascii="Arial" w:hAnsi="Arial" w:cs="Arial"/>
          <w:color w:val="000000"/>
        </w:rPr>
        <w:t>Statutory provisions</w:t>
      </w:r>
      <w:bookmarkEnd w:id="1015"/>
      <w:bookmarkEnd w:id="1016"/>
      <w:bookmarkEnd w:id="1017"/>
      <w:bookmarkEnd w:id="1018"/>
      <w:bookmarkEnd w:id="1019"/>
      <w:bookmarkEnd w:id="1020"/>
      <w:bookmarkEnd w:id="1021"/>
      <w:bookmarkEnd w:id="1022"/>
      <w:bookmarkEnd w:id="1023"/>
    </w:p>
    <w:p w14:paraId="0282A99E" w14:textId="77777777" w:rsidR="009314F9" w:rsidRPr="008A4D08" w:rsidRDefault="009314F9" w:rsidP="008A4D08">
      <w:pPr>
        <w:ind w:left="720" w:hanging="720"/>
        <w:rPr>
          <w:rFonts w:ascii="Arial" w:hAnsi="Arial" w:cs="Arial"/>
        </w:rPr>
      </w:pPr>
    </w:p>
    <w:p w14:paraId="69B1D528" w14:textId="77777777" w:rsidR="009314F9" w:rsidRPr="008A4D08" w:rsidRDefault="009314F9" w:rsidP="008A4D08">
      <w:pPr>
        <w:pStyle w:val="BodyTextIndent2"/>
        <w:tabs>
          <w:tab w:val="left" w:pos="1276"/>
        </w:tabs>
        <w:jc w:val="left"/>
        <w:rPr>
          <w:rFonts w:ascii="Arial" w:hAnsi="Arial" w:cs="Arial"/>
        </w:rPr>
      </w:pPr>
      <w:r w:rsidRPr="008A4D08">
        <w:rPr>
          <w:rFonts w:ascii="Arial" w:hAnsi="Arial" w:cs="Arial"/>
        </w:rPr>
        <w:t xml:space="preserve">The National Health Service (Wales) Act 2006 (c. 42) enables Health Boards to commission certain healthcare services. The relevant sections under the Act are as follows: </w:t>
      </w:r>
    </w:p>
    <w:p w14:paraId="664B59AA" w14:textId="77777777" w:rsidR="009314F9" w:rsidRPr="008A4D08" w:rsidRDefault="009314F9" w:rsidP="00F80D70">
      <w:pPr>
        <w:pStyle w:val="BodyTextIndent2"/>
        <w:numPr>
          <w:ilvl w:val="0"/>
          <w:numId w:val="225"/>
        </w:numPr>
        <w:tabs>
          <w:tab w:val="left" w:pos="1276"/>
        </w:tabs>
        <w:jc w:val="left"/>
        <w:rPr>
          <w:rFonts w:ascii="Arial" w:hAnsi="Arial" w:cs="Arial"/>
        </w:rPr>
      </w:pPr>
      <w:r w:rsidRPr="008A4D08">
        <w:rPr>
          <w:rFonts w:ascii="Arial" w:hAnsi="Arial" w:cs="Arial"/>
        </w:rPr>
        <w:t>Section 7 sets out the definition of an NHS contract, being an arrangement under which one health service body arranges for the provision to it by another of goods or services which it reasonably requires for the purposes of its functions. It also provides a definition of a health service body;</w:t>
      </w:r>
    </w:p>
    <w:p w14:paraId="73BBC272"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Section 9 sets out arrangements to be treated as NHS contracts for ophthalmic and pharmaceutical services;</w:t>
      </w:r>
    </w:p>
    <w:p w14:paraId="051F7AA4"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 xml:space="preserve">Section 32 makes provision in relation to services which can be provided to Health Boards by local authorities; </w:t>
      </w:r>
    </w:p>
    <w:p w14:paraId="23B0965C"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Section 33 enables the Welsh Ministers to make provision which enables Health Boards and Local Authorities to enter into prescribed arrangements as to the provision of services which are in connection with specified circumstances, if they are likely to lead to an improvement in the way in which each of their functions are exercised;</w:t>
      </w:r>
    </w:p>
    <w:p w14:paraId="4885046A"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Part 4 enables Health Boards to make arrangements for the provision of primary medical services;</w:t>
      </w:r>
    </w:p>
    <w:p w14:paraId="32072ACE"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Part 5 enables Health Boards to make arrangements for the provision of primary dental services;</w:t>
      </w:r>
    </w:p>
    <w:p w14:paraId="5801E193"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 xml:space="preserve">Part 6 enables Health Boards to make arrangements for the provision of </w:t>
      </w:r>
      <w:r w:rsidRPr="008A4D08">
        <w:rPr>
          <w:rFonts w:ascii="Arial" w:hAnsi="Arial" w:cs="Arial"/>
        </w:rPr>
        <w:lastRenderedPageBreak/>
        <w:t>general ophthalmic services;</w:t>
      </w:r>
    </w:p>
    <w:p w14:paraId="5B379BD8"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Part 7 enables Health Boards to make arrangements for the provision of pharmaceutical services;</w:t>
      </w:r>
    </w:p>
    <w:p w14:paraId="7F628655"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Section 188 enables the Welsh Ministers to make provision which enables Health Boards and the prison service to enter into prescribed arrangements as to the provision of services which are in connection with specified circumstances, if they are likely to lead to an improvement in the way in which each of their functions are exercised;</w:t>
      </w:r>
    </w:p>
    <w:p w14:paraId="01C8550E"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Section 194 sets out the Health Boards powers to make payments towards expenditure on community services; and</w:t>
      </w:r>
    </w:p>
    <w:p w14:paraId="7D73BC65" w14:textId="77777777" w:rsidR="009314F9" w:rsidRPr="008A4D08" w:rsidRDefault="009314F9" w:rsidP="00955E87">
      <w:pPr>
        <w:pStyle w:val="BodyTextIndent2"/>
        <w:numPr>
          <w:ilvl w:val="0"/>
          <w:numId w:val="2"/>
        </w:numPr>
        <w:tabs>
          <w:tab w:val="clear" w:pos="786"/>
          <w:tab w:val="num" w:pos="-1308"/>
          <w:tab w:val="left" w:pos="1276"/>
        </w:tabs>
        <w:ind w:left="1276" w:hanging="425"/>
        <w:jc w:val="left"/>
        <w:rPr>
          <w:rFonts w:ascii="Arial" w:hAnsi="Arial" w:cs="Arial"/>
        </w:rPr>
      </w:pPr>
      <w:r w:rsidRPr="008A4D08">
        <w:rPr>
          <w:rFonts w:ascii="Arial" w:hAnsi="Arial" w:cs="Arial"/>
        </w:rPr>
        <w:t>Section 195 sets out the conditions for payment where expenditure proposed under section 194 is in connection with services to be provided by a voluntary organisation.</w:t>
      </w:r>
    </w:p>
    <w:p w14:paraId="5C0F6561" w14:textId="77777777" w:rsidR="009314F9" w:rsidRPr="008A4D08" w:rsidRDefault="009314F9" w:rsidP="008A4D08">
      <w:pPr>
        <w:rPr>
          <w:rFonts w:ascii="Arial" w:hAnsi="Arial" w:cs="Arial"/>
        </w:rPr>
      </w:pPr>
    </w:p>
    <w:p w14:paraId="55B1205D" w14:textId="77777777" w:rsidR="009314F9" w:rsidRPr="008A4D08" w:rsidRDefault="009314F9" w:rsidP="00955E87">
      <w:pPr>
        <w:pStyle w:val="Heading1"/>
        <w:numPr>
          <w:ilvl w:val="1"/>
          <w:numId w:val="14"/>
        </w:numPr>
        <w:jc w:val="left"/>
        <w:rPr>
          <w:rFonts w:ascii="Arial" w:hAnsi="Arial" w:cs="Arial"/>
          <w:color w:val="000000"/>
        </w:rPr>
      </w:pPr>
      <w:bookmarkStart w:id="1024" w:name="_Toc240450374"/>
      <w:bookmarkStart w:id="1025" w:name="_Toc240797565"/>
      <w:bookmarkStart w:id="1026" w:name="_Toc240801954"/>
      <w:bookmarkStart w:id="1027" w:name="_Toc240884313"/>
      <w:bookmarkStart w:id="1028" w:name="_Toc241909278"/>
      <w:bookmarkStart w:id="1029" w:name="_Toc242500635"/>
      <w:bookmarkStart w:id="1030" w:name="_Toc242585931"/>
      <w:bookmarkStart w:id="1031" w:name="_Toc383684322"/>
      <w:bookmarkStart w:id="1032" w:name="_Toc55287215"/>
      <w:r w:rsidRPr="008A4D08">
        <w:rPr>
          <w:rFonts w:ascii="Arial" w:hAnsi="Arial" w:cs="Arial"/>
          <w:color w:val="000000"/>
        </w:rPr>
        <w:t>Reports to Board on Health Care Agreements (HCAs)</w:t>
      </w:r>
      <w:bookmarkEnd w:id="1024"/>
      <w:bookmarkEnd w:id="1025"/>
      <w:bookmarkEnd w:id="1026"/>
      <w:bookmarkEnd w:id="1027"/>
      <w:bookmarkEnd w:id="1028"/>
      <w:bookmarkEnd w:id="1029"/>
      <w:bookmarkEnd w:id="1030"/>
      <w:bookmarkEnd w:id="1031"/>
      <w:bookmarkEnd w:id="1032"/>
    </w:p>
    <w:p w14:paraId="07337FBB" w14:textId="77777777" w:rsidR="009314F9" w:rsidRPr="008A4D08" w:rsidRDefault="009314F9" w:rsidP="008A4D08">
      <w:pPr>
        <w:tabs>
          <w:tab w:val="left" w:pos="864"/>
        </w:tabs>
        <w:ind w:left="864" w:hanging="864"/>
        <w:rPr>
          <w:rFonts w:ascii="Arial" w:hAnsi="Arial" w:cs="Arial"/>
        </w:rPr>
      </w:pPr>
    </w:p>
    <w:p w14:paraId="5DB7EAA5" w14:textId="77777777" w:rsidR="001013C9" w:rsidRPr="008A4D08" w:rsidRDefault="009314F9" w:rsidP="008A4D08">
      <w:pPr>
        <w:rPr>
          <w:rFonts w:ascii="Arial" w:hAnsi="Arial" w:cs="Arial"/>
        </w:rPr>
      </w:pPr>
      <w:r w:rsidRPr="008A4D08">
        <w:rPr>
          <w:rFonts w:ascii="Arial" w:hAnsi="Arial" w:cs="Arial"/>
        </w:rPr>
        <w:t>The Chief Executive will need to ensure that regular reports are provided to the Board detailing performance, quality and associated financial implications of all health care agreements with external providers.  These reports will be linked to, and consistent with, other Board reports on commissioning and financial performance.</w:t>
      </w:r>
    </w:p>
    <w:p w14:paraId="73B1A13E" w14:textId="77777777" w:rsidR="009314F9" w:rsidRPr="008A4D08" w:rsidRDefault="008A4D08" w:rsidP="008A4D08">
      <w:pPr>
        <w:rPr>
          <w:rFonts w:ascii="Arial" w:hAnsi="Arial" w:cs="Arial"/>
        </w:rPr>
      </w:pPr>
      <w:r w:rsidRPr="008A4D08">
        <w:rPr>
          <w:rFonts w:ascii="Arial" w:hAnsi="Arial" w:cs="Arial"/>
        </w:rPr>
        <w:br w:type="page"/>
      </w:r>
    </w:p>
    <w:p w14:paraId="0083B78C" w14:textId="77777777" w:rsidR="009314F9" w:rsidRPr="008A4D08" w:rsidRDefault="009314F9" w:rsidP="00F80D70">
      <w:pPr>
        <w:pStyle w:val="Heading1"/>
        <w:numPr>
          <w:ilvl w:val="0"/>
          <w:numId w:val="227"/>
        </w:numPr>
        <w:jc w:val="left"/>
        <w:rPr>
          <w:rFonts w:ascii="Arial" w:hAnsi="Arial" w:cs="Arial"/>
          <w:iCs/>
        </w:rPr>
      </w:pPr>
      <w:bookmarkStart w:id="1033" w:name="_Toc55287216"/>
      <w:bookmarkStart w:id="1034" w:name="_Hlk40086402"/>
      <w:r w:rsidRPr="008A4D08">
        <w:rPr>
          <w:rFonts w:ascii="Arial" w:hAnsi="Arial" w:cs="Arial"/>
          <w:iCs/>
        </w:rPr>
        <w:t xml:space="preserve">GRANT FUNDING </w:t>
      </w:r>
      <w:bookmarkEnd w:id="1033"/>
    </w:p>
    <w:bookmarkEnd w:id="1034"/>
    <w:p w14:paraId="58251840" w14:textId="77777777" w:rsidR="009314F9" w:rsidRPr="008A4D08" w:rsidRDefault="009314F9" w:rsidP="008A4D08">
      <w:pPr>
        <w:pStyle w:val="Heading1"/>
        <w:ind w:firstLine="0"/>
        <w:jc w:val="left"/>
        <w:rPr>
          <w:rFonts w:ascii="Arial" w:hAnsi="Arial" w:cs="Arial"/>
          <w:b w:val="0"/>
          <w:bCs w:val="0"/>
          <w:i/>
          <w:u w:val="single"/>
        </w:rPr>
      </w:pPr>
    </w:p>
    <w:p w14:paraId="22203767" w14:textId="77777777" w:rsidR="009314F9" w:rsidRPr="008A4D08" w:rsidRDefault="009314F9" w:rsidP="008A4D08">
      <w:pPr>
        <w:pStyle w:val="Heading1"/>
        <w:ind w:firstLine="0"/>
        <w:jc w:val="left"/>
        <w:rPr>
          <w:rFonts w:ascii="Arial" w:hAnsi="Arial" w:cs="Arial"/>
          <w:b w:val="0"/>
          <w:bCs w:val="0"/>
        </w:rPr>
      </w:pPr>
      <w:bookmarkStart w:id="1035" w:name="_Toc55287217"/>
      <w:r w:rsidRPr="008A4D08">
        <w:rPr>
          <w:rFonts w:ascii="Arial" w:hAnsi="Arial" w:cs="Arial"/>
          <w:b w:val="0"/>
          <w:bCs w:val="0"/>
        </w:rPr>
        <w:t>It is a matter for LHBs to determine whether individual activities should be procured, or be eligible to receive grant funding, seeking legal advice as necessary.</w:t>
      </w:r>
      <w:r w:rsidRPr="008A4D08">
        <w:rPr>
          <w:rFonts w:ascii="Arial" w:hAnsi="Arial" w:cs="Arial"/>
        </w:rPr>
        <w:t xml:space="preserve"> </w:t>
      </w:r>
      <w:bookmarkStart w:id="1036" w:name="_Hlk40086607"/>
      <w:r w:rsidRPr="008A4D08">
        <w:rPr>
          <w:rFonts w:ascii="Arial" w:hAnsi="Arial" w:cs="Arial"/>
          <w:b w:val="0"/>
          <w:bCs w:val="0"/>
        </w:rPr>
        <w:t xml:space="preserve">(Grants are defined as </w:t>
      </w:r>
      <w:r w:rsidRPr="008A4D08">
        <w:rPr>
          <w:rFonts w:ascii="Arial" w:hAnsi="Arial" w:cs="Arial"/>
          <w:b w:val="0"/>
          <w:bCs w:val="0"/>
          <w:color w:val="000000"/>
        </w:rPr>
        <w:t>all non-procured payments to external bodies or individuals for activities which are linked to delivering policy objectives and statutory obligations. Payments are made to fund or reimburse expenditure on agreed items or functions</w:t>
      </w:r>
      <w:r w:rsidRPr="008A4D08">
        <w:rPr>
          <w:rFonts w:ascii="Arial" w:hAnsi="Arial" w:cs="Arial"/>
          <w:b w:val="0"/>
          <w:bCs w:val="0"/>
        </w:rPr>
        <w:t xml:space="preserve"> in accordance with legally binding conditions</w:t>
      </w:r>
      <w:r w:rsidRPr="008A4D08">
        <w:rPr>
          <w:rFonts w:ascii="Arial" w:hAnsi="Arial" w:cs="Arial"/>
          <w:b w:val="0"/>
          <w:bCs w:val="0"/>
          <w:color w:val="000000"/>
        </w:rPr>
        <w:t>.)</w:t>
      </w:r>
      <w:bookmarkEnd w:id="1035"/>
      <w:bookmarkEnd w:id="1036"/>
    </w:p>
    <w:p w14:paraId="48FA3BCA" w14:textId="77777777" w:rsidR="009314F9" w:rsidRPr="008A4D08" w:rsidRDefault="009314F9" w:rsidP="008A4D08">
      <w:pPr>
        <w:pStyle w:val="Heading1"/>
        <w:ind w:firstLine="0"/>
        <w:jc w:val="left"/>
        <w:rPr>
          <w:rFonts w:ascii="Arial" w:hAnsi="Arial" w:cs="Arial"/>
          <w:b w:val="0"/>
          <w:bCs w:val="0"/>
        </w:rPr>
      </w:pPr>
      <w:bookmarkStart w:id="1037" w:name="_Hlk40086487"/>
    </w:p>
    <w:p w14:paraId="42D49843" w14:textId="77777777" w:rsidR="009314F9" w:rsidRPr="008A4D08" w:rsidRDefault="009314F9" w:rsidP="00F80D70">
      <w:pPr>
        <w:keepNext/>
        <w:numPr>
          <w:ilvl w:val="2"/>
          <w:numId w:val="226"/>
        </w:numPr>
        <w:tabs>
          <w:tab w:val="left" w:pos="-374"/>
        </w:tabs>
        <w:adjustRightInd/>
        <w:outlineLvl w:val="0"/>
        <w:rPr>
          <w:rFonts w:ascii="Arial" w:eastAsia="Verdana" w:hAnsi="Arial" w:cs="Arial"/>
          <w:b/>
          <w:bCs/>
          <w:color w:val="000000"/>
          <w:lang w:val="en-US"/>
        </w:rPr>
      </w:pPr>
      <w:bookmarkStart w:id="1038" w:name="_Toc55287218"/>
      <w:bookmarkStart w:id="1039" w:name="_Hlk52457259"/>
      <w:bookmarkStart w:id="1040" w:name="_Hlk39156744"/>
      <w:r w:rsidRPr="008A4D08">
        <w:rPr>
          <w:rFonts w:ascii="Arial" w:eastAsia="Verdana" w:hAnsi="Arial" w:cs="Arial"/>
          <w:b/>
          <w:bCs/>
          <w:color w:val="000000"/>
          <w:lang w:val="en-US"/>
        </w:rPr>
        <w:t>Legal Advice</w:t>
      </w:r>
      <w:bookmarkEnd w:id="1038"/>
    </w:p>
    <w:bookmarkEnd w:id="1039"/>
    <w:p w14:paraId="70E2210C" w14:textId="77777777" w:rsidR="009314F9" w:rsidRPr="008A4D08" w:rsidRDefault="009314F9" w:rsidP="008A4D08">
      <w:pPr>
        <w:adjustRightInd/>
        <w:rPr>
          <w:rFonts w:ascii="Arial" w:eastAsia="Arial" w:hAnsi="Arial" w:cs="Arial"/>
          <w:lang w:val="en-US"/>
        </w:rPr>
      </w:pPr>
    </w:p>
    <w:p w14:paraId="2E1AB9FA" w14:textId="77777777" w:rsidR="009314F9" w:rsidRPr="008A4D08" w:rsidRDefault="009314F9" w:rsidP="00F80D70">
      <w:pPr>
        <w:pStyle w:val="ListParagraph"/>
        <w:widowControl w:val="0"/>
        <w:numPr>
          <w:ilvl w:val="0"/>
          <w:numId w:val="248"/>
        </w:numPr>
        <w:autoSpaceDE w:val="0"/>
        <w:autoSpaceDN w:val="0"/>
        <w:ind w:left="709" w:hanging="709"/>
        <w:rPr>
          <w:rFonts w:ascii="Arial" w:eastAsia="Arial" w:hAnsi="Arial" w:cs="Arial"/>
          <w:sz w:val="24"/>
          <w:szCs w:val="24"/>
        </w:rPr>
      </w:pPr>
      <w:r w:rsidRPr="008A4D08">
        <w:rPr>
          <w:rFonts w:ascii="Arial" w:eastAsia="Arial" w:hAnsi="Arial" w:cs="Arial"/>
          <w:sz w:val="24"/>
          <w:szCs w:val="24"/>
        </w:rPr>
        <w:t>Before the award of funding is made, legal advice where necessary must be sought to ensure that:</w:t>
      </w:r>
    </w:p>
    <w:p w14:paraId="525D85F5" w14:textId="77777777" w:rsidR="009314F9" w:rsidRPr="008A4D08" w:rsidRDefault="009314F9" w:rsidP="008A4D08">
      <w:pPr>
        <w:adjustRightInd/>
        <w:rPr>
          <w:rFonts w:ascii="Arial" w:eastAsia="Arial" w:hAnsi="Arial" w:cs="Arial"/>
          <w:lang w:val="en-US"/>
        </w:rPr>
      </w:pPr>
    </w:p>
    <w:p w14:paraId="68E8F58C" w14:textId="77777777" w:rsidR="009314F9" w:rsidRPr="008A4D08" w:rsidRDefault="009314F9" w:rsidP="00F80D70">
      <w:pPr>
        <w:numPr>
          <w:ilvl w:val="0"/>
          <w:numId w:val="233"/>
        </w:numPr>
        <w:adjustRightInd/>
        <w:ind w:left="1004"/>
        <w:contextualSpacing/>
        <w:rPr>
          <w:rFonts w:ascii="Arial" w:hAnsi="Arial" w:cs="Arial"/>
        </w:rPr>
      </w:pPr>
      <w:r w:rsidRPr="008A4D08">
        <w:rPr>
          <w:rFonts w:ascii="Arial" w:hAnsi="Arial" w:cs="Arial"/>
        </w:rPr>
        <w:t>The award does not breach the LHBs functions or its regularity of expenditure duty (that is, the activities for which the grant is made are within the scope of activities that the LHB has a legal remit to undertake);</w:t>
      </w:r>
    </w:p>
    <w:p w14:paraId="4C20EB21" w14:textId="77777777" w:rsidR="009314F9" w:rsidRPr="008A4D08" w:rsidRDefault="009314F9" w:rsidP="00F80D70">
      <w:pPr>
        <w:numPr>
          <w:ilvl w:val="0"/>
          <w:numId w:val="233"/>
        </w:numPr>
        <w:adjustRightInd/>
        <w:ind w:left="1004"/>
        <w:contextualSpacing/>
        <w:rPr>
          <w:rFonts w:ascii="Arial" w:hAnsi="Arial" w:cs="Arial"/>
        </w:rPr>
      </w:pPr>
      <w:r w:rsidRPr="008A4D08">
        <w:rPr>
          <w:rFonts w:ascii="Arial" w:hAnsi="Arial" w:cs="Arial"/>
        </w:rPr>
        <w:t>The activities would not be deemed to be normally subject to procurement legislation and policy; and</w:t>
      </w:r>
    </w:p>
    <w:p w14:paraId="25E920B7" w14:textId="77777777" w:rsidR="009314F9" w:rsidRPr="008A4D08" w:rsidRDefault="009314F9" w:rsidP="00F80D70">
      <w:pPr>
        <w:numPr>
          <w:ilvl w:val="0"/>
          <w:numId w:val="233"/>
        </w:numPr>
        <w:adjustRightInd/>
        <w:ind w:left="1004"/>
        <w:contextualSpacing/>
        <w:rPr>
          <w:rFonts w:ascii="Arial" w:hAnsi="Arial" w:cs="Arial"/>
        </w:rPr>
      </w:pPr>
      <w:r w:rsidRPr="008A4D08">
        <w:rPr>
          <w:rFonts w:ascii="Arial" w:hAnsi="Arial" w:cs="Arial"/>
        </w:rPr>
        <w:t>A legally binding agreement is made with all delivery organisations.</w:t>
      </w:r>
    </w:p>
    <w:p w14:paraId="7B98CA25" w14:textId="77777777" w:rsidR="009314F9" w:rsidRPr="008A4D08" w:rsidRDefault="009314F9" w:rsidP="008A4D08">
      <w:pPr>
        <w:adjustRightInd/>
        <w:ind w:left="284"/>
        <w:contextualSpacing/>
        <w:rPr>
          <w:rFonts w:ascii="Arial" w:eastAsia="Arial" w:hAnsi="Arial" w:cs="Arial"/>
          <w:lang w:val="en-US"/>
        </w:rPr>
      </w:pPr>
    </w:p>
    <w:p w14:paraId="2F8FDA17" w14:textId="77777777" w:rsidR="009314F9" w:rsidRPr="008A4D08" w:rsidRDefault="009314F9" w:rsidP="008A4D08">
      <w:pPr>
        <w:adjustRightInd/>
        <w:ind w:left="644"/>
        <w:contextualSpacing/>
        <w:rPr>
          <w:rFonts w:ascii="Arial" w:eastAsia="Arial" w:hAnsi="Arial" w:cs="Arial"/>
          <w:i/>
          <w:lang w:val="en-US"/>
        </w:rPr>
      </w:pPr>
      <w:r w:rsidRPr="008A4D08">
        <w:rPr>
          <w:rFonts w:ascii="Arial" w:eastAsia="Arial" w:hAnsi="Arial" w:cs="Arial"/>
          <w:i/>
          <w:lang w:val="en-US"/>
        </w:rPr>
        <w:t>See attached toolkit for grants v procurement:</w:t>
      </w:r>
    </w:p>
    <w:bookmarkStart w:id="1041" w:name="_MON_1640763727"/>
    <w:bookmarkEnd w:id="1041"/>
    <w:p w14:paraId="3CAE6685" w14:textId="77777777" w:rsidR="009314F9" w:rsidRPr="008A4D08" w:rsidRDefault="009314F9" w:rsidP="008A4D08">
      <w:pPr>
        <w:adjustRightInd/>
        <w:ind w:left="644"/>
        <w:contextualSpacing/>
        <w:rPr>
          <w:rFonts w:ascii="Arial" w:eastAsia="Arial" w:hAnsi="Arial" w:cs="Arial"/>
          <w:lang w:val="en-US"/>
        </w:rPr>
      </w:pPr>
      <w:r w:rsidRPr="008A4D08">
        <w:rPr>
          <w:rFonts w:ascii="Arial" w:eastAsia="Arial" w:hAnsi="Arial" w:cs="Arial"/>
          <w:lang w:val="en-US"/>
        </w:rPr>
        <w:object w:dxaOrig="1504" w:dyaOrig="982" w14:anchorId="0C8E9E3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76.3pt;height:47.05pt" o:ole="">
            <v:imagedata r:id="rId20" o:title=""/>
          </v:shape>
          <o:OLEObject Type="Embed" ProgID="Word.Document.8" ShapeID="_x0000_i1026" DrawAspect="Icon" ObjectID="_1819716660" r:id="rId21">
            <o:FieldCodes>\s</o:FieldCodes>
          </o:OLEObject>
        </w:object>
      </w:r>
      <w:bookmarkEnd w:id="1040"/>
    </w:p>
    <w:bookmarkEnd w:id="1037"/>
    <w:p w14:paraId="099FBEB5" w14:textId="77777777" w:rsidR="009314F9" w:rsidRPr="008A4D08" w:rsidRDefault="009314F9" w:rsidP="008A4D08">
      <w:pPr>
        <w:pStyle w:val="Heading1"/>
        <w:ind w:firstLine="0"/>
        <w:jc w:val="left"/>
        <w:rPr>
          <w:rFonts w:ascii="Arial" w:hAnsi="Arial" w:cs="Arial"/>
          <w:b w:val="0"/>
          <w:bCs w:val="0"/>
        </w:rPr>
      </w:pPr>
    </w:p>
    <w:p w14:paraId="5063D6AE" w14:textId="77777777" w:rsidR="009314F9" w:rsidRPr="008A4D08" w:rsidRDefault="009314F9" w:rsidP="00F80D70">
      <w:pPr>
        <w:pStyle w:val="Heading1"/>
        <w:numPr>
          <w:ilvl w:val="2"/>
          <w:numId w:val="228"/>
        </w:numPr>
        <w:jc w:val="left"/>
        <w:rPr>
          <w:rFonts w:ascii="Arial" w:hAnsi="Arial" w:cs="Arial"/>
        </w:rPr>
      </w:pPr>
      <w:bookmarkStart w:id="1042" w:name="_Toc55287219"/>
      <w:r w:rsidRPr="008A4D08">
        <w:rPr>
          <w:rFonts w:ascii="Arial" w:hAnsi="Arial" w:cs="Arial"/>
        </w:rPr>
        <w:t>Policies and procedures</w:t>
      </w:r>
      <w:bookmarkEnd w:id="1042"/>
    </w:p>
    <w:p w14:paraId="212FC281" w14:textId="77777777" w:rsidR="009314F9" w:rsidRPr="008A4D08" w:rsidRDefault="009314F9" w:rsidP="008A4D08">
      <w:pPr>
        <w:pStyle w:val="Heading1"/>
        <w:ind w:firstLine="0"/>
        <w:jc w:val="left"/>
        <w:rPr>
          <w:rFonts w:ascii="Arial" w:hAnsi="Arial" w:cs="Arial"/>
          <w:b w:val="0"/>
          <w:bCs w:val="0"/>
        </w:rPr>
      </w:pPr>
    </w:p>
    <w:p w14:paraId="40459AEA" w14:textId="77777777" w:rsidR="009314F9" w:rsidRPr="008A4D08" w:rsidRDefault="009314F9" w:rsidP="00F80D70">
      <w:pPr>
        <w:pStyle w:val="Heading1"/>
        <w:numPr>
          <w:ilvl w:val="0"/>
          <w:numId w:val="234"/>
        </w:numPr>
        <w:tabs>
          <w:tab w:val="clear" w:pos="-374"/>
          <w:tab w:val="left" w:pos="0"/>
        </w:tabs>
        <w:ind w:left="709" w:hanging="709"/>
        <w:jc w:val="left"/>
        <w:rPr>
          <w:rFonts w:ascii="Arial" w:hAnsi="Arial" w:cs="Arial"/>
          <w:b w:val="0"/>
          <w:bCs w:val="0"/>
        </w:rPr>
      </w:pPr>
      <w:bookmarkStart w:id="1043" w:name="_Toc55287220"/>
      <w:r w:rsidRPr="008A4D08">
        <w:rPr>
          <w:rFonts w:ascii="Arial" w:hAnsi="Arial" w:cs="Arial"/>
          <w:b w:val="0"/>
          <w:bCs w:val="0"/>
        </w:rPr>
        <w:t xml:space="preserve">The LHB shall maintain detailed policies and procedures for all aspects of grant funding. The policies and procedures shall comply with these SFIs, and where appropriate the </w:t>
      </w:r>
      <w:bookmarkStart w:id="1044" w:name="_Hlk36660302"/>
      <w:r w:rsidRPr="008A4D08">
        <w:rPr>
          <w:rFonts w:ascii="Arial" w:hAnsi="Arial" w:cs="Arial"/>
          <w:b w:val="0"/>
          <w:bCs w:val="0"/>
        </w:rPr>
        <w:t>Welsh Government’s Code of Practice to funding the third sector</w:t>
      </w:r>
      <w:bookmarkEnd w:id="1044"/>
      <w:r w:rsidRPr="008A4D08">
        <w:rPr>
          <w:rFonts w:ascii="Arial" w:hAnsi="Arial" w:cs="Arial"/>
          <w:b w:val="0"/>
          <w:bCs w:val="0"/>
        </w:rPr>
        <w:t>:</w:t>
      </w:r>
      <w:bookmarkEnd w:id="1043"/>
    </w:p>
    <w:p w14:paraId="4954EADC" w14:textId="77777777" w:rsidR="009314F9" w:rsidRPr="008A4D08" w:rsidRDefault="009314F9" w:rsidP="008A4D08">
      <w:pPr>
        <w:pStyle w:val="Heading1"/>
        <w:ind w:firstLine="0"/>
        <w:jc w:val="left"/>
        <w:rPr>
          <w:rFonts w:ascii="Arial" w:hAnsi="Arial" w:cs="Arial"/>
          <w:b w:val="0"/>
          <w:bCs w:val="0"/>
        </w:rPr>
      </w:pPr>
    </w:p>
    <w:bookmarkStart w:id="1045" w:name="_Hlk39156823"/>
    <w:p w14:paraId="59C2CA52" w14:textId="77777777" w:rsidR="009314F9" w:rsidRPr="008A4D08" w:rsidRDefault="009314F9" w:rsidP="008A4D08">
      <w:pPr>
        <w:ind w:left="644"/>
        <w:rPr>
          <w:rFonts w:ascii="Arial" w:hAnsi="Arial" w:cs="Arial"/>
        </w:rPr>
      </w:pPr>
      <w:r w:rsidRPr="008A4D08">
        <w:rPr>
          <w:rFonts w:ascii="Arial" w:hAnsi="Arial" w:cs="Arial"/>
        </w:rPr>
        <w:fldChar w:fldCharType="begin"/>
      </w:r>
      <w:r w:rsidRPr="008A4D08">
        <w:rPr>
          <w:rFonts w:ascii="Arial" w:hAnsi="Arial" w:cs="Arial"/>
        </w:rPr>
        <w:instrText xml:space="preserve"> HYPERLINK "https://gov.wales/sites/default/files/publications/2019-01/third-sector-scheme-2014.pdf" </w:instrText>
      </w:r>
      <w:r w:rsidRPr="008A4D08">
        <w:rPr>
          <w:rFonts w:ascii="Arial" w:hAnsi="Arial" w:cs="Arial"/>
        </w:rPr>
        <w:fldChar w:fldCharType="separate"/>
      </w:r>
      <w:r w:rsidRPr="008A4D08">
        <w:rPr>
          <w:rStyle w:val="Hyperlink"/>
          <w:rFonts w:ascii="Arial" w:hAnsi="Arial" w:cs="Arial"/>
        </w:rPr>
        <w:t>https://gov.wales/sites/default/files/publications/2019-01/third-sector-scheme-2014.pdf</w:t>
      </w:r>
      <w:r w:rsidRPr="008A4D08">
        <w:rPr>
          <w:rFonts w:ascii="Arial" w:hAnsi="Arial" w:cs="Arial"/>
        </w:rPr>
        <w:fldChar w:fldCharType="end"/>
      </w:r>
    </w:p>
    <w:bookmarkEnd w:id="1045"/>
    <w:p w14:paraId="20D881CF" w14:textId="77777777" w:rsidR="009314F9" w:rsidRPr="008A4D08" w:rsidRDefault="009314F9" w:rsidP="008A4D08">
      <w:pPr>
        <w:rPr>
          <w:rFonts w:ascii="Arial" w:hAnsi="Arial" w:cs="Arial"/>
        </w:rPr>
      </w:pPr>
    </w:p>
    <w:p w14:paraId="2CF8A9C2" w14:textId="77777777" w:rsidR="009314F9" w:rsidRPr="008A4D08" w:rsidRDefault="009314F9" w:rsidP="00F80D70">
      <w:pPr>
        <w:pStyle w:val="Heading1"/>
        <w:numPr>
          <w:ilvl w:val="0"/>
          <w:numId w:val="235"/>
        </w:numPr>
        <w:jc w:val="left"/>
        <w:rPr>
          <w:rFonts w:ascii="Arial" w:hAnsi="Arial" w:cs="Arial"/>
          <w:b w:val="0"/>
          <w:bCs w:val="0"/>
        </w:rPr>
      </w:pPr>
      <w:bookmarkStart w:id="1046" w:name="_Toc55287221"/>
      <w:r w:rsidRPr="008A4D08">
        <w:rPr>
          <w:rFonts w:ascii="Arial" w:hAnsi="Arial" w:cs="Arial"/>
          <w:b w:val="0"/>
          <w:bCs w:val="0"/>
        </w:rPr>
        <w:t>The Chief Executive is ultimately responsible for ensuring that the LHB’s grant procedures:</w:t>
      </w:r>
      <w:bookmarkEnd w:id="1046"/>
    </w:p>
    <w:p w14:paraId="5A953CDC" w14:textId="77777777" w:rsidR="009314F9" w:rsidRPr="008A4D08" w:rsidRDefault="009314F9" w:rsidP="008A4D08">
      <w:pPr>
        <w:pStyle w:val="Heading1"/>
        <w:ind w:firstLine="0"/>
        <w:jc w:val="left"/>
        <w:rPr>
          <w:rFonts w:ascii="Arial" w:hAnsi="Arial" w:cs="Arial"/>
          <w:b w:val="0"/>
          <w:bCs w:val="0"/>
        </w:rPr>
      </w:pPr>
    </w:p>
    <w:p w14:paraId="2A4CA568" w14:textId="77777777" w:rsidR="009314F9" w:rsidRPr="008A4D08" w:rsidRDefault="009314F9" w:rsidP="00F80D70">
      <w:pPr>
        <w:pStyle w:val="Heading1"/>
        <w:numPr>
          <w:ilvl w:val="0"/>
          <w:numId w:val="229"/>
        </w:numPr>
        <w:jc w:val="left"/>
        <w:rPr>
          <w:rFonts w:ascii="Arial" w:hAnsi="Arial" w:cs="Arial"/>
          <w:b w:val="0"/>
          <w:bCs w:val="0"/>
        </w:rPr>
      </w:pPr>
      <w:bookmarkStart w:id="1047" w:name="_Toc55287222"/>
      <w:r w:rsidRPr="008A4D08">
        <w:rPr>
          <w:rFonts w:ascii="Arial" w:hAnsi="Arial" w:cs="Arial"/>
          <w:b w:val="0"/>
          <w:bCs w:val="0"/>
        </w:rPr>
        <w:t>Are kept up to date;</w:t>
      </w:r>
      <w:bookmarkEnd w:id="1047"/>
    </w:p>
    <w:p w14:paraId="59724652" w14:textId="77777777" w:rsidR="009314F9" w:rsidRPr="008A4D08" w:rsidRDefault="009314F9" w:rsidP="00F80D70">
      <w:pPr>
        <w:pStyle w:val="Heading1"/>
        <w:numPr>
          <w:ilvl w:val="0"/>
          <w:numId w:val="229"/>
        </w:numPr>
        <w:jc w:val="left"/>
        <w:rPr>
          <w:rFonts w:ascii="Arial" w:hAnsi="Arial" w:cs="Arial"/>
          <w:b w:val="0"/>
          <w:bCs w:val="0"/>
        </w:rPr>
      </w:pPr>
      <w:bookmarkStart w:id="1048" w:name="_Toc55287223"/>
      <w:r w:rsidRPr="008A4D08">
        <w:rPr>
          <w:rFonts w:ascii="Arial" w:hAnsi="Arial" w:cs="Arial"/>
          <w:b w:val="0"/>
          <w:bCs w:val="0"/>
        </w:rPr>
        <w:t>Conform to statutory requirements;</w:t>
      </w:r>
      <w:bookmarkEnd w:id="1048"/>
    </w:p>
    <w:p w14:paraId="100092D5" w14:textId="77777777" w:rsidR="009314F9" w:rsidRPr="008A4D08" w:rsidRDefault="009314F9" w:rsidP="00F80D70">
      <w:pPr>
        <w:pStyle w:val="Heading1"/>
        <w:numPr>
          <w:ilvl w:val="0"/>
          <w:numId w:val="229"/>
        </w:numPr>
        <w:jc w:val="left"/>
        <w:rPr>
          <w:rFonts w:ascii="Arial" w:hAnsi="Arial" w:cs="Arial"/>
          <w:b w:val="0"/>
          <w:bCs w:val="0"/>
        </w:rPr>
      </w:pPr>
      <w:bookmarkStart w:id="1049" w:name="_Toc55287224"/>
      <w:r w:rsidRPr="008A4D08">
        <w:rPr>
          <w:rFonts w:ascii="Arial" w:hAnsi="Arial" w:cs="Arial"/>
          <w:b w:val="0"/>
          <w:bCs w:val="0"/>
        </w:rPr>
        <w:t>Adhere to guidance issued by the Welsh Ministers;</w:t>
      </w:r>
      <w:bookmarkEnd w:id="1049"/>
      <w:r w:rsidRPr="008A4D08">
        <w:rPr>
          <w:rFonts w:ascii="Arial" w:hAnsi="Arial" w:cs="Arial"/>
          <w:b w:val="0"/>
          <w:bCs w:val="0"/>
        </w:rPr>
        <w:t xml:space="preserve"> </w:t>
      </w:r>
    </w:p>
    <w:p w14:paraId="010D9D18" w14:textId="77777777" w:rsidR="009314F9" w:rsidRPr="008A4D08" w:rsidRDefault="009314F9" w:rsidP="00F80D70">
      <w:pPr>
        <w:pStyle w:val="Heading1"/>
        <w:numPr>
          <w:ilvl w:val="0"/>
          <w:numId w:val="229"/>
        </w:numPr>
        <w:jc w:val="left"/>
        <w:rPr>
          <w:rFonts w:ascii="Arial" w:hAnsi="Arial" w:cs="Arial"/>
          <w:b w:val="0"/>
          <w:bCs w:val="0"/>
        </w:rPr>
      </w:pPr>
      <w:bookmarkStart w:id="1050" w:name="_Toc55287225"/>
      <w:r w:rsidRPr="008A4D08">
        <w:rPr>
          <w:rFonts w:ascii="Arial" w:hAnsi="Arial" w:cs="Arial"/>
          <w:b w:val="0"/>
          <w:bCs w:val="0"/>
        </w:rPr>
        <w:t>Are consistent with the principles of sustainable development; and</w:t>
      </w:r>
      <w:bookmarkEnd w:id="1050"/>
    </w:p>
    <w:p w14:paraId="02505F8A" w14:textId="77777777" w:rsidR="009314F9" w:rsidRPr="008A4D08" w:rsidRDefault="009314F9" w:rsidP="00F80D70">
      <w:pPr>
        <w:pStyle w:val="Heading1"/>
        <w:numPr>
          <w:ilvl w:val="0"/>
          <w:numId w:val="229"/>
        </w:numPr>
        <w:jc w:val="left"/>
        <w:rPr>
          <w:rFonts w:ascii="Arial" w:hAnsi="Arial" w:cs="Arial"/>
          <w:b w:val="0"/>
          <w:bCs w:val="0"/>
        </w:rPr>
      </w:pPr>
      <w:bookmarkStart w:id="1051" w:name="_Toc55287226"/>
      <w:r w:rsidRPr="008A4D08">
        <w:rPr>
          <w:rFonts w:ascii="Arial" w:hAnsi="Arial" w:cs="Arial"/>
          <w:b w:val="0"/>
          <w:bCs w:val="0"/>
        </w:rPr>
        <w:t>Are strictly followed by all Executive Directors, Independent Members and staff within the organisation.</w:t>
      </w:r>
      <w:bookmarkEnd w:id="1051"/>
    </w:p>
    <w:p w14:paraId="606DDEFD" w14:textId="77777777" w:rsidR="009314F9" w:rsidRPr="008A4D08" w:rsidRDefault="009314F9" w:rsidP="008A4D08">
      <w:pPr>
        <w:rPr>
          <w:rFonts w:ascii="Arial" w:hAnsi="Arial" w:cs="Arial"/>
        </w:rPr>
      </w:pPr>
    </w:p>
    <w:p w14:paraId="72107B8A" w14:textId="77777777" w:rsidR="009314F9" w:rsidRPr="008A4D08" w:rsidRDefault="009314F9" w:rsidP="00F80D70">
      <w:pPr>
        <w:pStyle w:val="BodyTextIndent2"/>
        <w:numPr>
          <w:ilvl w:val="0"/>
          <w:numId w:val="236"/>
        </w:numPr>
        <w:tabs>
          <w:tab w:val="left" w:pos="709"/>
        </w:tabs>
        <w:ind w:left="709" w:hanging="709"/>
        <w:jc w:val="left"/>
        <w:rPr>
          <w:rFonts w:ascii="Arial" w:hAnsi="Arial" w:cs="Arial"/>
        </w:rPr>
      </w:pPr>
      <w:bookmarkStart w:id="1052" w:name="_Hlk39156880"/>
      <w:r w:rsidRPr="008A4D08">
        <w:rPr>
          <w:rFonts w:ascii="Arial" w:hAnsi="Arial" w:cs="Arial"/>
        </w:rPr>
        <w:t>The award of grant funding must comply with the policy and principles set out in the Procurement section of these SFIs and ensure that the award meets the requirements of regularity, propriety and value for money.</w:t>
      </w:r>
    </w:p>
    <w:bookmarkEnd w:id="1052"/>
    <w:p w14:paraId="7D6056BD" w14:textId="77777777" w:rsidR="009314F9" w:rsidRPr="008A4D08" w:rsidRDefault="009314F9" w:rsidP="008A4D08">
      <w:pPr>
        <w:tabs>
          <w:tab w:val="left" w:pos="709"/>
        </w:tabs>
        <w:ind w:left="709" w:hanging="709"/>
        <w:rPr>
          <w:rFonts w:ascii="Arial" w:hAnsi="Arial" w:cs="Arial"/>
        </w:rPr>
      </w:pPr>
    </w:p>
    <w:p w14:paraId="73EC895E" w14:textId="77777777" w:rsidR="009314F9" w:rsidRPr="008A4D08" w:rsidRDefault="009314F9" w:rsidP="00F80D70">
      <w:pPr>
        <w:pStyle w:val="Heading1"/>
        <w:numPr>
          <w:ilvl w:val="0"/>
          <w:numId w:val="237"/>
        </w:numPr>
        <w:tabs>
          <w:tab w:val="left" w:pos="709"/>
        </w:tabs>
        <w:ind w:left="709" w:hanging="709"/>
        <w:jc w:val="left"/>
        <w:rPr>
          <w:rFonts w:ascii="Arial" w:hAnsi="Arial" w:cs="Arial"/>
          <w:b w:val="0"/>
          <w:bCs w:val="0"/>
        </w:rPr>
      </w:pPr>
      <w:bookmarkStart w:id="1053" w:name="_Toc55287227"/>
      <w:r w:rsidRPr="008A4D08">
        <w:rPr>
          <w:rFonts w:ascii="Arial" w:hAnsi="Arial" w:cs="Arial"/>
          <w:b w:val="0"/>
          <w:bCs w:val="0"/>
        </w:rPr>
        <w:t xml:space="preserve">All grant guidance issued by the Welsh Ministers should have the effect as if </w:t>
      </w:r>
      <w:r w:rsidRPr="008A4D08">
        <w:rPr>
          <w:rFonts w:ascii="Arial" w:hAnsi="Arial" w:cs="Arial"/>
          <w:b w:val="0"/>
          <w:bCs w:val="0"/>
        </w:rPr>
        <w:lastRenderedPageBreak/>
        <w:t>incorporated in these SFIs.</w:t>
      </w:r>
      <w:bookmarkEnd w:id="1053"/>
    </w:p>
    <w:p w14:paraId="545ECCF7" w14:textId="77777777" w:rsidR="009314F9" w:rsidRPr="008A4D08" w:rsidRDefault="009314F9" w:rsidP="008A4D08">
      <w:pPr>
        <w:pStyle w:val="Heading1"/>
        <w:ind w:firstLine="0"/>
        <w:jc w:val="left"/>
        <w:rPr>
          <w:rFonts w:ascii="Arial" w:hAnsi="Arial" w:cs="Arial"/>
          <w:b w:val="0"/>
          <w:bCs w:val="0"/>
        </w:rPr>
      </w:pPr>
    </w:p>
    <w:p w14:paraId="53E9F646" w14:textId="77777777" w:rsidR="009314F9" w:rsidRPr="008A4D08" w:rsidRDefault="009314F9" w:rsidP="00F80D70">
      <w:pPr>
        <w:pStyle w:val="Heading1"/>
        <w:numPr>
          <w:ilvl w:val="2"/>
          <w:numId w:val="231"/>
        </w:numPr>
        <w:jc w:val="left"/>
        <w:rPr>
          <w:rFonts w:ascii="Arial" w:hAnsi="Arial" w:cs="Arial"/>
        </w:rPr>
      </w:pPr>
      <w:bookmarkStart w:id="1054" w:name="_Toc55287228"/>
      <w:r w:rsidRPr="008A4D08">
        <w:rPr>
          <w:rFonts w:ascii="Arial" w:hAnsi="Arial" w:cs="Arial"/>
        </w:rPr>
        <w:t>Corporate Principles underpinning Grants Management</w:t>
      </w:r>
      <w:bookmarkEnd w:id="1054"/>
      <w:r w:rsidRPr="008A4D08">
        <w:rPr>
          <w:rFonts w:ascii="Arial" w:hAnsi="Arial" w:cs="Arial"/>
        </w:rPr>
        <w:t xml:space="preserve"> </w:t>
      </w:r>
    </w:p>
    <w:p w14:paraId="5199AD67" w14:textId="77777777" w:rsidR="009314F9" w:rsidRPr="008A4D08" w:rsidRDefault="009314F9" w:rsidP="008A4D08">
      <w:pPr>
        <w:pStyle w:val="Heading1"/>
        <w:ind w:left="709" w:hanging="709"/>
        <w:jc w:val="left"/>
        <w:rPr>
          <w:rFonts w:ascii="Arial" w:hAnsi="Arial" w:cs="Arial"/>
          <w:b w:val="0"/>
          <w:bCs w:val="0"/>
        </w:rPr>
      </w:pPr>
    </w:p>
    <w:p w14:paraId="0F9E1752" w14:textId="77777777" w:rsidR="009314F9" w:rsidRPr="008A4D08" w:rsidRDefault="009314F9" w:rsidP="00F80D70">
      <w:pPr>
        <w:pStyle w:val="Heading1"/>
        <w:numPr>
          <w:ilvl w:val="0"/>
          <w:numId w:val="238"/>
        </w:numPr>
        <w:ind w:left="709" w:hanging="709"/>
        <w:jc w:val="left"/>
        <w:rPr>
          <w:rFonts w:ascii="Arial" w:hAnsi="Arial" w:cs="Arial"/>
          <w:b w:val="0"/>
          <w:bCs w:val="0"/>
        </w:rPr>
      </w:pPr>
      <w:bookmarkStart w:id="1055" w:name="_Toc55287229"/>
      <w:r w:rsidRPr="008A4D08">
        <w:rPr>
          <w:rFonts w:ascii="Arial" w:hAnsi="Arial" w:cs="Arial"/>
          <w:b w:val="0"/>
          <w:bCs w:val="0"/>
        </w:rPr>
        <w:t>While there is a need to make the financial arrangements for awarding funding as simple and streamlined as possible, LHBs should also ensure that taxpayers’ money is spent appropriately and that it provides good value for money.</w:t>
      </w:r>
      <w:bookmarkEnd w:id="1055"/>
      <w:r w:rsidRPr="008A4D08">
        <w:rPr>
          <w:rFonts w:ascii="Arial" w:hAnsi="Arial" w:cs="Arial"/>
          <w:b w:val="0"/>
          <w:bCs w:val="0"/>
        </w:rPr>
        <w:t xml:space="preserve"> </w:t>
      </w:r>
    </w:p>
    <w:p w14:paraId="3EF16288" w14:textId="77777777" w:rsidR="009314F9" w:rsidRPr="008A4D08" w:rsidRDefault="009314F9" w:rsidP="008A4D08">
      <w:pPr>
        <w:pStyle w:val="Heading1"/>
        <w:ind w:left="709" w:hanging="709"/>
        <w:jc w:val="left"/>
        <w:rPr>
          <w:rFonts w:ascii="Arial" w:hAnsi="Arial" w:cs="Arial"/>
          <w:b w:val="0"/>
          <w:bCs w:val="0"/>
        </w:rPr>
      </w:pPr>
    </w:p>
    <w:p w14:paraId="4D5DC8A8" w14:textId="77777777" w:rsidR="009314F9" w:rsidRPr="008A4D08" w:rsidRDefault="009314F9" w:rsidP="00F80D70">
      <w:pPr>
        <w:pStyle w:val="Heading1"/>
        <w:numPr>
          <w:ilvl w:val="0"/>
          <w:numId w:val="239"/>
        </w:numPr>
        <w:ind w:left="709" w:hanging="709"/>
        <w:jc w:val="left"/>
        <w:rPr>
          <w:rFonts w:ascii="Arial" w:hAnsi="Arial" w:cs="Arial"/>
          <w:b w:val="0"/>
          <w:bCs w:val="0"/>
        </w:rPr>
      </w:pPr>
      <w:bookmarkStart w:id="1056" w:name="_Toc55287230"/>
      <w:r w:rsidRPr="008A4D08">
        <w:rPr>
          <w:rFonts w:ascii="Arial" w:hAnsi="Arial" w:cs="Arial"/>
          <w:b w:val="0"/>
          <w:bCs w:val="0"/>
        </w:rPr>
        <w:t xml:space="preserve">The overarching principles for managing public resources in Wales are set out in </w:t>
      </w:r>
      <w:hyperlink r:id="rId22" w:history="1">
        <w:r w:rsidRPr="008A4D08">
          <w:rPr>
            <w:rStyle w:val="Hyperlink"/>
            <w:rFonts w:ascii="Arial" w:hAnsi="Arial" w:cs="Arial"/>
            <w:b w:val="0"/>
            <w:bCs w:val="0"/>
          </w:rPr>
          <w:t>Managing Welsh Public Money</w:t>
        </w:r>
      </w:hyperlink>
      <w:r w:rsidRPr="008A4D08">
        <w:rPr>
          <w:rFonts w:ascii="Arial" w:hAnsi="Arial" w:cs="Arial"/>
          <w:b w:val="0"/>
          <w:bCs w:val="0"/>
        </w:rPr>
        <w:t xml:space="preserve"> .The document states that the award of funding should be made in accordance with the law and the requirements of propriety, regularity and value for money.</w:t>
      </w:r>
      <w:bookmarkEnd w:id="1056"/>
      <w:r w:rsidRPr="008A4D08">
        <w:rPr>
          <w:rFonts w:ascii="Arial" w:hAnsi="Arial" w:cs="Arial"/>
          <w:b w:val="0"/>
          <w:bCs w:val="0"/>
        </w:rPr>
        <w:t xml:space="preserve"> </w:t>
      </w:r>
    </w:p>
    <w:p w14:paraId="21E7B94A" w14:textId="77777777" w:rsidR="009314F9" w:rsidRPr="008A4D08" w:rsidRDefault="009314F9" w:rsidP="008A4D08">
      <w:pPr>
        <w:pStyle w:val="Heading1"/>
        <w:ind w:left="709" w:hanging="709"/>
        <w:jc w:val="left"/>
        <w:rPr>
          <w:rFonts w:ascii="Arial" w:hAnsi="Arial" w:cs="Arial"/>
          <w:b w:val="0"/>
          <w:bCs w:val="0"/>
        </w:rPr>
      </w:pPr>
    </w:p>
    <w:p w14:paraId="51BC00B5" w14:textId="77777777" w:rsidR="009314F9" w:rsidRPr="008A4D08" w:rsidRDefault="009314F9" w:rsidP="00F80D70">
      <w:pPr>
        <w:pStyle w:val="Heading1"/>
        <w:numPr>
          <w:ilvl w:val="0"/>
          <w:numId w:val="240"/>
        </w:numPr>
        <w:ind w:left="709" w:hanging="709"/>
        <w:jc w:val="left"/>
        <w:rPr>
          <w:rFonts w:ascii="Arial" w:hAnsi="Arial" w:cs="Arial"/>
          <w:b w:val="0"/>
          <w:bCs w:val="0"/>
        </w:rPr>
      </w:pPr>
      <w:bookmarkStart w:id="1057" w:name="_Toc55287231"/>
      <w:r w:rsidRPr="008A4D08">
        <w:rPr>
          <w:rFonts w:ascii="Arial" w:hAnsi="Arial" w:cs="Arial"/>
          <w:b w:val="0"/>
          <w:bCs w:val="0"/>
        </w:rPr>
        <w:t>Regularity requires compliance with appropriate authorities, regulations and legislation. Propriety requires both public authorities and funded bodies to deliver appropriate standards of conduct, behaviour and corporate governance. In addition, the public expects official decisions to be made fairly and impartially with public money spent wisely and appropriately, delivering value for money and ensuring that best use is made of resources.</w:t>
      </w:r>
      <w:bookmarkEnd w:id="1057"/>
    </w:p>
    <w:p w14:paraId="3473FBC4" w14:textId="77777777" w:rsidR="009314F9" w:rsidRPr="008A4D08" w:rsidRDefault="009314F9" w:rsidP="008A4D08">
      <w:pPr>
        <w:pStyle w:val="Heading1"/>
        <w:ind w:left="709" w:hanging="709"/>
        <w:jc w:val="left"/>
        <w:rPr>
          <w:rFonts w:ascii="Arial" w:hAnsi="Arial" w:cs="Arial"/>
          <w:b w:val="0"/>
          <w:bCs w:val="0"/>
        </w:rPr>
      </w:pPr>
    </w:p>
    <w:p w14:paraId="608E6A23" w14:textId="77777777" w:rsidR="009314F9" w:rsidRPr="008A4D08" w:rsidRDefault="009314F9" w:rsidP="00F80D70">
      <w:pPr>
        <w:pStyle w:val="Heading1"/>
        <w:numPr>
          <w:ilvl w:val="0"/>
          <w:numId w:val="241"/>
        </w:numPr>
        <w:ind w:left="709" w:hanging="709"/>
        <w:jc w:val="left"/>
        <w:rPr>
          <w:rFonts w:ascii="Arial" w:hAnsi="Arial" w:cs="Arial"/>
          <w:b w:val="0"/>
          <w:bCs w:val="0"/>
        </w:rPr>
      </w:pPr>
      <w:bookmarkStart w:id="1058" w:name="_Toc55287232"/>
      <w:r w:rsidRPr="008A4D08">
        <w:rPr>
          <w:rFonts w:ascii="Arial" w:hAnsi="Arial" w:cs="Arial"/>
          <w:b w:val="0"/>
          <w:bCs w:val="0"/>
        </w:rPr>
        <w:t xml:space="preserve">The </w:t>
      </w:r>
      <w:r w:rsidRPr="008A4D08">
        <w:rPr>
          <w:rFonts w:ascii="Arial" w:hAnsi="Arial" w:cs="Arial"/>
        </w:rPr>
        <w:t>corporate principles</w:t>
      </w:r>
      <w:r w:rsidRPr="008A4D08">
        <w:rPr>
          <w:rFonts w:ascii="Arial" w:hAnsi="Arial" w:cs="Arial"/>
          <w:b w:val="0"/>
          <w:bCs w:val="0"/>
        </w:rPr>
        <w:t xml:space="preserve"> of grants management are:</w:t>
      </w:r>
      <w:bookmarkEnd w:id="1058"/>
    </w:p>
    <w:p w14:paraId="528ABC0C" w14:textId="77777777" w:rsidR="009314F9" w:rsidRPr="008A4D08" w:rsidRDefault="009314F9" w:rsidP="008A4D08">
      <w:pPr>
        <w:pStyle w:val="Heading1"/>
        <w:ind w:firstLine="0"/>
        <w:jc w:val="left"/>
        <w:rPr>
          <w:rFonts w:ascii="Arial" w:hAnsi="Arial" w:cs="Arial"/>
          <w:b w:val="0"/>
          <w:bCs w:val="0"/>
        </w:rPr>
      </w:pPr>
    </w:p>
    <w:p w14:paraId="2F5CF173" w14:textId="77777777" w:rsidR="009314F9" w:rsidRPr="008A4D08" w:rsidRDefault="009314F9" w:rsidP="00F80D70">
      <w:pPr>
        <w:pStyle w:val="Heading1"/>
        <w:numPr>
          <w:ilvl w:val="0"/>
          <w:numId w:val="230"/>
        </w:numPr>
        <w:ind w:left="1134" w:hanging="425"/>
        <w:jc w:val="left"/>
        <w:rPr>
          <w:rFonts w:ascii="Arial" w:hAnsi="Arial" w:cs="Arial"/>
          <w:b w:val="0"/>
          <w:bCs w:val="0"/>
        </w:rPr>
      </w:pPr>
      <w:bookmarkStart w:id="1059" w:name="_Toc55287233"/>
      <w:r w:rsidRPr="008A4D08">
        <w:rPr>
          <w:rFonts w:ascii="Arial" w:hAnsi="Arial" w:cs="Arial"/>
          <w:b w:val="0"/>
          <w:bCs w:val="0"/>
        </w:rPr>
        <w:t>The development of grant management processes and procedures that are transparent, accountable, proportionate and consistent;</w:t>
      </w:r>
      <w:bookmarkEnd w:id="1059"/>
    </w:p>
    <w:p w14:paraId="1BA7A17F" w14:textId="77777777" w:rsidR="009314F9" w:rsidRPr="008A4D08" w:rsidRDefault="009314F9" w:rsidP="00F80D70">
      <w:pPr>
        <w:pStyle w:val="Heading1"/>
        <w:numPr>
          <w:ilvl w:val="0"/>
          <w:numId w:val="230"/>
        </w:numPr>
        <w:ind w:left="1134" w:hanging="425"/>
        <w:jc w:val="left"/>
        <w:rPr>
          <w:rFonts w:ascii="Arial" w:hAnsi="Arial" w:cs="Arial"/>
          <w:b w:val="0"/>
          <w:bCs w:val="0"/>
        </w:rPr>
      </w:pPr>
      <w:bookmarkStart w:id="1060" w:name="_Toc55287234"/>
      <w:r w:rsidRPr="008A4D08">
        <w:rPr>
          <w:rFonts w:ascii="Arial" w:hAnsi="Arial" w:cs="Arial"/>
          <w:b w:val="0"/>
          <w:bCs w:val="0"/>
        </w:rPr>
        <w:t>The delivery of a high quality regulatory framework that responds to demands but does not place unnecessary administrative burdens on LHBs or funded bodies;</w:t>
      </w:r>
      <w:bookmarkEnd w:id="1060"/>
    </w:p>
    <w:p w14:paraId="08EB3B04" w14:textId="77777777" w:rsidR="009314F9" w:rsidRPr="008A4D08" w:rsidRDefault="009314F9" w:rsidP="00F80D70">
      <w:pPr>
        <w:pStyle w:val="Heading1"/>
        <w:numPr>
          <w:ilvl w:val="0"/>
          <w:numId w:val="230"/>
        </w:numPr>
        <w:ind w:left="1134" w:hanging="425"/>
        <w:jc w:val="left"/>
        <w:rPr>
          <w:rFonts w:ascii="Arial" w:hAnsi="Arial" w:cs="Arial"/>
          <w:b w:val="0"/>
          <w:bCs w:val="0"/>
        </w:rPr>
      </w:pPr>
      <w:bookmarkStart w:id="1061" w:name="_Toc55287235"/>
      <w:r w:rsidRPr="008A4D08">
        <w:rPr>
          <w:rFonts w:ascii="Arial" w:hAnsi="Arial" w:cs="Arial"/>
          <w:b w:val="0"/>
          <w:bCs w:val="0"/>
        </w:rPr>
        <w:t>A regulatory framework that will take into consideration the need for proportionality, balancing the need for governance with the burden of administration, thus striking an appropriate balance between accountability and simplicity;</w:t>
      </w:r>
      <w:bookmarkEnd w:id="1061"/>
    </w:p>
    <w:p w14:paraId="4343AC92" w14:textId="77777777" w:rsidR="009314F9" w:rsidRPr="008A4D08" w:rsidRDefault="009314F9" w:rsidP="00F80D70">
      <w:pPr>
        <w:pStyle w:val="Heading1"/>
        <w:numPr>
          <w:ilvl w:val="0"/>
          <w:numId w:val="230"/>
        </w:numPr>
        <w:ind w:left="1134" w:hanging="425"/>
        <w:jc w:val="left"/>
        <w:rPr>
          <w:rFonts w:ascii="Arial" w:hAnsi="Arial" w:cs="Arial"/>
          <w:b w:val="0"/>
          <w:bCs w:val="0"/>
        </w:rPr>
      </w:pPr>
      <w:bookmarkStart w:id="1062" w:name="_Toc55287236"/>
      <w:r w:rsidRPr="008A4D08">
        <w:rPr>
          <w:rFonts w:ascii="Arial" w:hAnsi="Arial" w:cs="Arial"/>
          <w:b w:val="0"/>
          <w:bCs w:val="0"/>
        </w:rPr>
        <w:t>An effective grant management process to ensure funded bodies spend the funding efficiently, transparently and for the purpose intended, with a view to maximising the impact and outcome from budgets;</w:t>
      </w:r>
      <w:bookmarkEnd w:id="1062"/>
    </w:p>
    <w:p w14:paraId="164025A6" w14:textId="77777777" w:rsidR="009314F9" w:rsidRPr="008A4D08" w:rsidRDefault="009314F9" w:rsidP="00F80D70">
      <w:pPr>
        <w:pStyle w:val="Heading1"/>
        <w:numPr>
          <w:ilvl w:val="0"/>
          <w:numId w:val="230"/>
        </w:numPr>
        <w:ind w:left="1134" w:hanging="425"/>
        <w:jc w:val="left"/>
        <w:rPr>
          <w:rFonts w:ascii="Arial" w:hAnsi="Arial" w:cs="Arial"/>
          <w:b w:val="0"/>
          <w:bCs w:val="0"/>
        </w:rPr>
      </w:pPr>
      <w:bookmarkStart w:id="1063" w:name="_Toc55287237"/>
      <w:r w:rsidRPr="008A4D08">
        <w:rPr>
          <w:rFonts w:ascii="Arial" w:hAnsi="Arial" w:cs="Arial"/>
          <w:b w:val="0"/>
          <w:bCs w:val="0"/>
        </w:rPr>
        <w:t>An appropriate evidence-based approach to underpin the design and development of all new funding programmes to ensure efficient and effective use of public funds, ensuring that the funding programme is the optimal solution and that funding is targeted where it is most needed and where it can have most impact;</w:t>
      </w:r>
      <w:bookmarkEnd w:id="1063"/>
    </w:p>
    <w:p w14:paraId="35F10528" w14:textId="77777777" w:rsidR="009314F9" w:rsidRPr="008A4D08" w:rsidRDefault="009314F9" w:rsidP="00F80D70">
      <w:pPr>
        <w:pStyle w:val="Heading1"/>
        <w:numPr>
          <w:ilvl w:val="0"/>
          <w:numId w:val="230"/>
        </w:numPr>
        <w:ind w:left="1134" w:hanging="425"/>
        <w:jc w:val="left"/>
        <w:rPr>
          <w:rFonts w:ascii="Arial" w:hAnsi="Arial" w:cs="Arial"/>
          <w:b w:val="0"/>
          <w:bCs w:val="0"/>
        </w:rPr>
      </w:pPr>
      <w:bookmarkStart w:id="1064" w:name="_Toc55287238"/>
      <w:r w:rsidRPr="008A4D08">
        <w:rPr>
          <w:rFonts w:ascii="Arial" w:hAnsi="Arial" w:cs="Arial"/>
          <w:b w:val="0"/>
          <w:bCs w:val="0"/>
        </w:rPr>
        <w:t>A consistent framework that will reinforce respect and effectiveness of the rules for both administrators and funded bodies; and</w:t>
      </w:r>
      <w:bookmarkEnd w:id="1064"/>
    </w:p>
    <w:p w14:paraId="7A5F9DAE" w14:textId="77777777" w:rsidR="009314F9" w:rsidRPr="008A4D08" w:rsidRDefault="009314F9" w:rsidP="00F80D70">
      <w:pPr>
        <w:pStyle w:val="BodyTextIndent2"/>
        <w:numPr>
          <w:ilvl w:val="0"/>
          <w:numId w:val="230"/>
        </w:numPr>
        <w:tabs>
          <w:tab w:val="left" w:pos="709"/>
        </w:tabs>
        <w:ind w:left="1134" w:hanging="425"/>
        <w:jc w:val="left"/>
        <w:rPr>
          <w:rFonts w:ascii="Arial" w:hAnsi="Arial" w:cs="Arial"/>
        </w:rPr>
      </w:pPr>
      <w:bookmarkStart w:id="1065" w:name="_Hlk39156944"/>
      <w:r w:rsidRPr="008A4D08">
        <w:rPr>
          <w:rFonts w:ascii="Arial" w:hAnsi="Arial" w:cs="Arial"/>
        </w:rPr>
        <w:t>Compliance of the grant funding with State aid requirements in accordance with the State aid rules.</w:t>
      </w:r>
    </w:p>
    <w:bookmarkEnd w:id="1065"/>
    <w:p w14:paraId="4131075C" w14:textId="77777777" w:rsidR="009314F9" w:rsidRPr="008A4D08" w:rsidRDefault="009314F9" w:rsidP="008A4D08">
      <w:pPr>
        <w:pStyle w:val="Heading1"/>
        <w:ind w:firstLine="0"/>
        <w:jc w:val="left"/>
        <w:rPr>
          <w:rFonts w:ascii="Arial" w:hAnsi="Arial" w:cs="Arial"/>
          <w:b w:val="0"/>
          <w:bCs w:val="0"/>
        </w:rPr>
      </w:pPr>
    </w:p>
    <w:p w14:paraId="10F424AC" w14:textId="77777777" w:rsidR="009314F9" w:rsidRPr="008A4D08" w:rsidRDefault="009314F9" w:rsidP="00F80D70">
      <w:pPr>
        <w:pStyle w:val="Heading1"/>
        <w:numPr>
          <w:ilvl w:val="0"/>
          <w:numId w:val="232"/>
        </w:numPr>
        <w:jc w:val="left"/>
        <w:rPr>
          <w:rFonts w:ascii="Arial" w:hAnsi="Arial" w:cs="Arial"/>
        </w:rPr>
      </w:pPr>
      <w:bookmarkStart w:id="1066" w:name="_Toc55287239"/>
      <w:r w:rsidRPr="008A4D08">
        <w:rPr>
          <w:rFonts w:ascii="Arial" w:hAnsi="Arial" w:cs="Arial"/>
        </w:rPr>
        <w:t>Grant Procedures</w:t>
      </w:r>
      <w:bookmarkEnd w:id="1066"/>
    </w:p>
    <w:p w14:paraId="012FA292" w14:textId="77777777" w:rsidR="009314F9" w:rsidRPr="008A4D08" w:rsidRDefault="009314F9" w:rsidP="008A4D08">
      <w:pPr>
        <w:pStyle w:val="Heading1"/>
        <w:ind w:firstLine="0"/>
        <w:jc w:val="left"/>
        <w:rPr>
          <w:rFonts w:ascii="Arial" w:hAnsi="Arial" w:cs="Arial"/>
          <w:b w:val="0"/>
          <w:bCs w:val="0"/>
        </w:rPr>
      </w:pPr>
    </w:p>
    <w:p w14:paraId="1B7C647A" w14:textId="77777777" w:rsidR="009314F9" w:rsidRPr="008A4D08" w:rsidRDefault="009314F9" w:rsidP="00F80D70">
      <w:pPr>
        <w:pStyle w:val="ListParagraph"/>
        <w:widowControl w:val="0"/>
        <w:numPr>
          <w:ilvl w:val="0"/>
          <w:numId w:val="242"/>
        </w:numPr>
        <w:tabs>
          <w:tab w:val="left" w:pos="720"/>
        </w:tabs>
        <w:autoSpaceDE w:val="0"/>
        <w:autoSpaceDN w:val="0"/>
        <w:adjustRightInd w:val="0"/>
        <w:ind w:left="709" w:hanging="709"/>
        <w:rPr>
          <w:rFonts w:ascii="Arial" w:hAnsi="Arial" w:cs="Arial"/>
          <w:sz w:val="24"/>
          <w:szCs w:val="24"/>
        </w:rPr>
      </w:pPr>
      <w:r w:rsidRPr="008A4D08">
        <w:rPr>
          <w:rFonts w:ascii="Arial" w:hAnsi="Arial" w:cs="Arial"/>
          <w:sz w:val="24"/>
          <w:szCs w:val="24"/>
        </w:rPr>
        <w:t>It is vital that money is put to use in a way that delivers the maximum benefit to the people of Wales. Grants funding programmes need to be managed as efficiently and cost effectively as possible to make sure that every penny is spent appropriately and in an accountable manner.</w:t>
      </w:r>
      <w:r w:rsidRPr="008A4D08">
        <w:rPr>
          <w:rFonts w:ascii="Arial" w:hAnsi="Arial" w:cs="Arial"/>
          <w:b/>
          <w:bCs/>
          <w:sz w:val="24"/>
          <w:szCs w:val="24"/>
        </w:rPr>
        <w:t xml:space="preserve"> </w:t>
      </w:r>
      <w:bookmarkStart w:id="1067" w:name="_Hlk40087125"/>
      <w:r w:rsidRPr="008A4D08">
        <w:rPr>
          <w:rFonts w:ascii="Arial" w:hAnsi="Arial" w:cs="Arial"/>
          <w:sz w:val="24"/>
          <w:szCs w:val="24"/>
        </w:rPr>
        <w:t xml:space="preserve">When establishing grant funding programmes, LHBs should ensure principles of good practice available from a </w:t>
      </w:r>
      <w:r w:rsidRPr="008A4D08">
        <w:rPr>
          <w:rFonts w:ascii="Arial" w:hAnsi="Arial" w:cs="Arial"/>
          <w:sz w:val="24"/>
          <w:szCs w:val="24"/>
        </w:rPr>
        <w:lastRenderedPageBreak/>
        <w:t>number of external sources are considered and reflected in grant programmes.</w:t>
      </w:r>
      <w:bookmarkEnd w:id="1067"/>
      <w:r w:rsidRPr="008A4D08">
        <w:rPr>
          <w:rFonts w:ascii="Arial" w:hAnsi="Arial" w:cs="Arial"/>
          <w:sz w:val="24"/>
          <w:szCs w:val="24"/>
        </w:rPr>
        <w:t xml:space="preserve">  </w:t>
      </w:r>
      <w:bookmarkStart w:id="1068" w:name="_Hlk40087099"/>
      <w:r w:rsidRPr="008A4D08">
        <w:rPr>
          <w:rFonts w:ascii="Arial" w:hAnsi="Arial" w:cs="Arial"/>
          <w:sz w:val="24"/>
          <w:szCs w:val="24"/>
        </w:rPr>
        <w:t>Information on grants management is available on the Audit Wales website at:</w:t>
      </w:r>
      <w:r w:rsidRPr="008A4D08">
        <w:rPr>
          <w:rFonts w:ascii="Arial" w:hAnsi="Arial" w:cs="Arial"/>
          <w:b/>
          <w:bCs/>
          <w:sz w:val="24"/>
          <w:szCs w:val="24"/>
        </w:rPr>
        <w:t xml:space="preserve">  </w:t>
      </w:r>
    </w:p>
    <w:p w14:paraId="0E2760F6" w14:textId="77777777" w:rsidR="009314F9" w:rsidRPr="008A4D08" w:rsidRDefault="009314F9" w:rsidP="008A4D08">
      <w:pPr>
        <w:pStyle w:val="Heading1"/>
        <w:ind w:firstLine="0"/>
        <w:jc w:val="left"/>
        <w:rPr>
          <w:rFonts w:ascii="Arial" w:hAnsi="Arial" w:cs="Arial"/>
          <w:b w:val="0"/>
          <w:bCs w:val="0"/>
        </w:rPr>
      </w:pPr>
    </w:p>
    <w:p w14:paraId="17BF64AB" w14:textId="77777777" w:rsidR="009314F9" w:rsidRPr="008A4D08" w:rsidRDefault="009314F9" w:rsidP="008A4D08">
      <w:pPr>
        <w:ind w:left="644"/>
        <w:rPr>
          <w:rFonts w:ascii="Arial" w:hAnsi="Arial" w:cs="Arial"/>
        </w:rPr>
      </w:pPr>
      <w:hyperlink r:id="rId23" w:history="1">
        <w:r w:rsidRPr="008A4D08">
          <w:rPr>
            <w:rStyle w:val="Hyperlink"/>
            <w:rFonts w:ascii="Arial" w:hAnsi="Arial" w:cs="Arial"/>
          </w:rPr>
          <w:t>https://www.audit.wales/good-practice/grants-management-miniguides</w:t>
        </w:r>
      </w:hyperlink>
    </w:p>
    <w:bookmarkEnd w:id="1068"/>
    <w:p w14:paraId="2485C528" w14:textId="77777777" w:rsidR="009314F9" w:rsidRPr="008A4D08" w:rsidRDefault="009314F9" w:rsidP="008A4D08">
      <w:pPr>
        <w:ind w:left="644"/>
        <w:rPr>
          <w:rFonts w:ascii="Arial" w:hAnsi="Arial" w:cs="Arial"/>
          <w:b/>
          <w:bCs/>
        </w:rPr>
      </w:pPr>
    </w:p>
    <w:p w14:paraId="3AE9673C" w14:textId="77777777" w:rsidR="009314F9" w:rsidRPr="008A4D08" w:rsidRDefault="009314F9" w:rsidP="00F80D70">
      <w:pPr>
        <w:pStyle w:val="Heading1"/>
        <w:numPr>
          <w:ilvl w:val="0"/>
          <w:numId w:val="243"/>
        </w:numPr>
        <w:ind w:hanging="720"/>
        <w:jc w:val="left"/>
        <w:rPr>
          <w:rFonts w:ascii="Arial" w:hAnsi="Arial" w:cs="Arial"/>
          <w:b w:val="0"/>
          <w:bCs w:val="0"/>
        </w:rPr>
      </w:pPr>
      <w:bookmarkStart w:id="1069" w:name="_Toc55287240"/>
      <w:bookmarkStart w:id="1070" w:name="_Hlk40087608"/>
      <w:r w:rsidRPr="008A4D08">
        <w:rPr>
          <w:rFonts w:ascii="Arial" w:hAnsi="Arial" w:cs="Arial"/>
          <w:b w:val="0"/>
          <w:bCs w:val="0"/>
        </w:rPr>
        <w:t>Health Boards must agree a clear purpose for each grant and how it will measure the delivery organisation’s success in delivering those purposes. It should also agree appropriate targets with the delivery organisation.</w:t>
      </w:r>
      <w:bookmarkEnd w:id="1069"/>
    </w:p>
    <w:p w14:paraId="272A46DF" w14:textId="77777777" w:rsidR="009314F9" w:rsidRPr="008A4D08" w:rsidRDefault="009314F9" w:rsidP="008A4D08">
      <w:pPr>
        <w:pStyle w:val="Heading1"/>
        <w:ind w:left="709" w:hanging="720"/>
        <w:jc w:val="left"/>
        <w:rPr>
          <w:rFonts w:ascii="Arial" w:hAnsi="Arial" w:cs="Arial"/>
          <w:b w:val="0"/>
          <w:bCs w:val="0"/>
        </w:rPr>
      </w:pPr>
    </w:p>
    <w:p w14:paraId="1BEDA18B" w14:textId="77777777" w:rsidR="009314F9" w:rsidRPr="008A4D08" w:rsidRDefault="009314F9" w:rsidP="00F80D70">
      <w:pPr>
        <w:pStyle w:val="Heading1"/>
        <w:numPr>
          <w:ilvl w:val="0"/>
          <w:numId w:val="244"/>
        </w:numPr>
        <w:ind w:hanging="720"/>
        <w:jc w:val="left"/>
        <w:rPr>
          <w:rFonts w:ascii="Arial" w:hAnsi="Arial" w:cs="Arial"/>
          <w:b w:val="0"/>
          <w:bCs w:val="0"/>
        </w:rPr>
      </w:pPr>
      <w:bookmarkStart w:id="1071" w:name="_Toc55287241"/>
      <w:r w:rsidRPr="008A4D08">
        <w:rPr>
          <w:rFonts w:ascii="Arial" w:hAnsi="Arial" w:cs="Arial"/>
          <w:b w:val="0"/>
          <w:bCs w:val="0"/>
        </w:rPr>
        <w:t>For grant programmes that span a number of financial years, the LHB is responsible for evaluating the programmes to ensure they are fit for purpose, achieving required outcomes and continue to provide value for money.</w:t>
      </w:r>
      <w:bookmarkEnd w:id="1071"/>
    </w:p>
    <w:bookmarkEnd w:id="1070"/>
    <w:p w14:paraId="065B24BF" w14:textId="77777777" w:rsidR="009314F9" w:rsidRPr="008A4D08" w:rsidRDefault="009314F9" w:rsidP="008A4D08">
      <w:pPr>
        <w:pStyle w:val="Heading1"/>
        <w:ind w:hanging="720"/>
        <w:jc w:val="left"/>
        <w:rPr>
          <w:rFonts w:ascii="Arial" w:hAnsi="Arial" w:cs="Arial"/>
        </w:rPr>
      </w:pPr>
    </w:p>
    <w:p w14:paraId="719D5F4B" w14:textId="77777777" w:rsidR="009314F9" w:rsidRPr="008A4D08" w:rsidRDefault="009314F9" w:rsidP="00F80D70">
      <w:pPr>
        <w:pStyle w:val="Heading1"/>
        <w:numPr>
          <w:ilvl w:val="0"/>
          <w:numId w:val="245"/>
        </w:numPr>
        <w:ind w:hanging="720"/>
        <w:jc w:val="left"/>
        <w:rPr>
          <w:rFonts w:ascii="Arial" w:hAnsi="Arial" w:cs="Arial"/>
        </w:rPr>
      </w:pPr>
      <w:bookmarkStart w:id="1072" w:name="_Toc55287242"/>
      <w:r w:rsidRPr="008A4D08">
        <w:rPr>
          <w:rFonts w:ascii="Arial" w:hAnsi="Arial" w:cs="Arial"/>
          <w:b w:val="0"/>
          <w:bCs w:val="0"/>
        </w:rPr>
        <w:t xml:space="preserve">LHBs are responsible for ensuring that appropriate procedures exist in relation to all the grants and funding for which they are accountable. </w:t>
      </w:r>
      <w:r w:rsidRPr="008A4D08">
        <w:rPr>
          <w:rFonts w:ascii="Arial" w:hAnsi="Arial" w:cs="Arial"/>
        </w:rPr>
        <w:t>They are also responsible for ensuring that any grant provided to an entity that engages in economic activity complies with the State aid rules.</w:t>
      </w:r>
      <w:bookmarkEnd w:id="1072"/>
      <w:r w:rsidRPr="008A4D08">
        <w:rPr>
          <w:rFonts w:ascii="Arial" w:hAnsi="Arial" w:cs="Arial"/>
        </w:rPr>
        <w:t xml:space="preserve"> </w:t>
      </w:r>
    </w:p>
    <w:p w14:paraId="3D5DAB05" w14:textId="77777777" w:rsidR="009314F9" w:rsidRPr="008A4D08" w:rsidRDefault="009314F9" w:rsidP="008A4D08">
      <w:pPr>
        <w:pStyle w:val="Heading1"/>
        <w:ind w:hanging="720"/>
        <w:jc w:val="left"/>
        <w:rPr>
          <w:rFonts w:ascii="Arial" w:hAnsi="Arial" w:cs="Arial"/>
          <w:b w:val="0"/>
          <w:bCs w:val="0"/>
        </w:rPr>
      </w:pPr>
    </w:p>
    <w:p w14:paraId="4D76B283" w14:textId="77777777" w:rsidR="009314F9" w:rsidRPr="008A4D08" w:rsidRDefault="009314F9" w:rsidP="00F80D70">
      <w:pPr>
        <w:pStyle w:val="Heading1"/>
        <w:numPr>
          <w:ilvl w:val="0"/>
          <w:numId w:val="246"/>
        </w:numPr>
        <w:ind w:hanging="720"/>
        <w:jc w:val="left"/>
        <w:rPr>
          <w:rFonts w:ascii="Arial" w:hAnsi="Arial" w:cs="Arial"/>
          <w:b w:val="0"/>
          <w:bCs w:val="0"/>
        </w:rPr>
      </w:pPr>
      <w:bookmarkStart w:id="1073" w:name="_Toc55287243"/>
      <w:r w:rsidRPr="008A4D08">
        <w:rPr>
          <w:rFonts w:ascii="Arial" w:hAnsi="Arial" w:cs="Arial"/>
          <w:b w:val="0"/>
          <w:bCs w:val="0"/>
        </w:rPr>
        <w:t xml:space="preserve">LHBs are required to undertake due diligence checks on all potential delivery organisations to determine the economic and financial viability of any organisation(s) to administer public funds, and the reliability of the organisation(s). </w:t>
      </w:r>
      <w:bookmarkStart w:id="1074" w:name="_Hlk40087685"/>
      <w:r w:rsidRPr="008A4D08">
        <w:rPr>
          <w:rFonts w:ascii="Arial" w:hAnsi="Arial" w:cs="Arial"/>
          <w:b w:val="0"/>
          <w:bCs w:val="0"/>
        </w:rPr>
        <w:t>These checks are important in order to identify any risks or issues that could expose the LHB to potential financial loss, fraud or reputational damage. A proportionate level of due diligence should be carried out, both prior to the award of any grant funding and throughout the life of the award.</w:t>
      </w:r>
      <w:bookmarkEnd w:id="1073"/>
      <w:bookmarkEnd w:id="1074"/>
    </w:p>
    <w:p w14:paraId="5DAB214E" w14:textId="77777777" w:rsidR="009314F9" w:rsidRPr="008A4D08" w:rsidRDefault="009314F9" w:rsidP="008A4D08">
      <w:pPr>
        <w:pStyle w:val="Heading1"/>
        <w:ind w:hanging="720"/>
        <w:jc w:val="left"/>
        <w:rPr>
          <w:rFonts w:ascii="Arial" w:hAnsi="Arial" w:cs="Arial"/>
          <w:b w:val="0"/>
          <w:bCs w:val="0"/>
        </w:rPr>
      </w:pPr>
    </w:p>
    <w:p w14:paraId="0929A5C0" w14:textId="77777777" w:rsidR="009314F9" w:rsidRPr="008A4D08" w:rsidRDefault="009314F9" w:rsidP="00F80D70">
      <w:pPr>
        <w:pStyle w:val="Heading1"/>
        <w:numPr>
          <w:ilvl w:val="0"/>
          <w:numId w:val="247"/>
        </w:numPr>
        <w:ind w:hanging="720"/>
        <w:jc w:val="left"/>
        <w:rPr>
          <w:rFonts w:ascii="Arial" w:hAnsi="Arial" w:cs="Arial"/>
          <w:b w:val="0"/>
          <w:bCs w:val="0"/>
        </w:rPr>
      </w:pPr>
      <w:bookmarkStart w:id="1075" w:name="_Toc55287244"/>
      <w:r w:rsidRPr="008A4D08">
        <w:rPr>
          <w:rFonts w:ascii="Arial" w:hAnsi="Arial" w:cs="Arial"/>
          <w:b w:val="0"/>
          <w:bCs w:val="0"/>
        </w:rPr>
        <w:t xml:space="preserve">The LHB must enter into legally binding funding agreements with all delivery organisations. </w:t>
      </w:r>
      <w:bookmarkStart w:id="1076" w:name="_Hlk40087718"/>
      <w:r w:rsidRPr="008A4D08">
        <w:rPr>
          <w:rFonts w:ascii="Arial" w:hAnsi="Arial" w:cs="Arial"/>
          <w:b w:val="0"/>
          <w:bCs w:val="0"/>
        </w:rPr>
        <w:t>When developing funding agreements, the LHB should ensure principles of good practice available from a number of external sources are considered and reflected.</w:t>
      </w:r>
      <w:bookmarkEnd w:id="1075"/>
      <w:bookmarkEnd w:id="1076"/>
    </w:p>
    <w:p w14:paraId="1DC86642" w14:textId="77777777" w:rsidR="009314F9" w:rsidRPr="008A4D08" w:rsidRDefault="009314F9" w:rsidP="008A4D08">
      <w:pPr>
        <w:pStyle w:val="Heading1"/>
        <w:ind w:hanging="720"/>
        <w:jc w:val="left"/>
        <w:rPr>
          <w:rFonts w:ascii="Arial" w:hAnsi="Arial" w:cs="Arial"/>
          <w:b w:val="0"/>
          <w:bCs w:val="0"/>
        </w:rPr>
      </w:pPr>
    </w:p>
    <w:p w14:paraId="2C07AB99" w14:textId="77777777" w:rsidR="009314F9" w:rsidRPr="008A4D08" w:rsidRDefault="009314F9" w:rsidP="008A4D08">
      <w:pPr>
        <w:rPr>
          <w:rFonts w:ascii="Arial" w:hAnsi="Arial" w:cs="Arial"/>
          <w:b/>
        </w:rPr>
      </w:pPr>
      <w:bookmarkStart w:id="1077" w:name="_Toc55287245"/>
      <w:r w:rsidRPr="008A4D08">
        <w:rPr>
          <w:rFonts w:ascii="Arial" w:hAnsi="Arial" w:cs="Arial"/>
          <w:b/>
          <w:bCs/>
        </w:rPr>
        <w:t>The LHB is responsible for ensuring that all third party delivery organisations comply with and adhere to the terms and conditions of the Funding Agreement.</w:t>
      </w:r>
      <w:bookmarkEnd w:id="1077"/>
      <w:r w:rsidRPr="008A4D08">
        <w:rPr>
          <w:rFonts w:ascii="Arial" w:hAnsi="Arial" w:cs="Arial"/>
          <w:b/>
          <w:bCs/>
        </w:rPr>
        <w:t xml:space="preserve">   </w:t>
      </w:r>
    </w:p>
    <w:p w14:paraId="3D4EDA35" w14:textId="77777777" w:rsidR="00AC301A" w:rsidRPr="008A4D08" w:rsidRDefault="008A4D08" w:rsidP="008A4D08">
      <w:pPr>
        <w:rPr>
          <w:rFonts w:ascii="Arial" w:hAnsi="Arial" w:cs="Arial"/>
        </w:rPr>
      </w:pPr>
      <w:r w:rsidRPr="008A4D08">
        <w:rPr>
          <w:rFonts w:ascii="Arial" w:hAnsi="Arial" w:cs="Arial"/>
        </w:rPr>
        <w:br w:type="page"/>
      </w:r>
    </w:p>
    <w:p w14:paraId="151603FD" w14:textId="77777777" w:rsidR="009314F9" w:rsidRPr="008A4D08" w:rsidRDefault="009314F9" w:rsidP="00F80D70">
      <w:pPr>
        <w:pStyle w:val="Heading1"/>
        <w:numPr>
          <w:ilvl w:val="0"/>
          <w:numId w:val="259"/>
        </w:numPr>
        <w:ind w:left="709" w:hanging="709"/>
        <w:jc w:val="left"/>
        <w:rPr>
          <w:rFonts w:ascii="Arial" w:hAnsi="Arial" w:cs="Arial"/>
          <w:b w:val="0"/>
          <w:color w:val="FF0000"/>
        </w:rPr>
      </w:pPr>
      <w:bookmarkStart w:id="1078" w:name="_Toc107900304"/>
      <w:bookmarkStart w:id="1079" w:name="_Toc107900493"/>
      <w:bookmarkStart w:id="1080" w:name="_Toc107900916"/>
      <w:bookmarkStart w:id="1081" w:name="_Toc107901003"/>
      <w:bookmarkStart w:id="1082" w:name="_Toc240450376"/>
      <w:bookmarkStart w:id="1083" w:name="_Toc240797567"/>
      <w:bookmarkStart w:id="1084" w:name="_Toc240801956"/>
      <w:bookmarkStart w:id="1085" w:name="_Toc237673433"/>
      <w:bookmarkStart w:id="1086" w:name="_Toc240884314"/>
      <w:bookmarkStart w:id="1087" w:name="_Toc241909279"/>
      <w:bookmarkStart w:id="1088" w:name="_Toc242500636"/>
      <w:bookmarkStart w:id="1089" w:name="_Toc242585932"/>
      <w:bookmarkStart w:id="1090" w:name="_Toc383684323"/>
      <w:bookmarkStart w:id="1091" w:name="_Toc55287246"/>
      <w:bookmarkStart w:id="1092" w:name="_Toc192394582"/>
      <w:bookmarkStart w:id="1093" w:name="_Toc192929028"/>
      <w:bookmarkStart w:id="1094" w:name="_Toc193786742"/>
      <w:bookmarkEnd w:id="987"/>
      <w:bookmarkEnd w:id="988"/>
      <w:r w:rsidRPr="008A4D08">
        <w:rPr>
          <w:rFonts w:ascii="Arial" w:hAnsi="Arial" w:cs="Arial"/>
        </w:rPr>
        <w:t>PAY EXPENDITURE</w:t>
      </w:r>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r w:rsidRPr="008A4D08">
        <w:rPr>
          <w:rFonts w:ascii="Arial" w:hAnsi="Arial" w:cs="Arial"/>
        </w:rPr>
        <w:t xml:space="preserve"> </w:t>
      </w:r>
      <w:bookmarkEnd w:id="1092"/>
      <w:bookmarkEnd w:id="1093"/>
      <w:bookmarkEnd w:id="1094"/>
    </w:p>
    <w:p w14:paraId="08A3C77F" w14:textId="77777777" w:rsidR="009314F9" w:rsidRPr="008A4D08" w:rsidRDefault="009314F9" w:rsidP="008A4D08">
      <w:pPr>
        <w:pStyle w:val="Heading1"/>
        <w:ind w:firstLine="0"/>
        <w:jc w:val="left"/>
        <w:rPr>
          <w:rFonts w:ascii="Arial" w:hAnsi="Arial" w:cs="Arial"/>
          <w:b w:val="0"/>
        </w:rPr>
      </w:pPr>
      <w:bookmarkStart w:id="1095" w:name="_Toc192394583"/>
      <w:bookmarkStart w:id="1096" w:name="_Toc192929029"/>
      <w:bookmarkStart w:id="1097" w:name="_Toc193786743"/>
      <w:bookmarkStart w:id="1098" w:name="_Toc107900305"/>
      <w:bookmarkStart w:id="1099" w:name="_Toc107900494"/>
      <w:bookmarkStart w:id="1100" w:name="_Toc107900917"/>
      <w:bookmarkStart w:id="1101" w:name="_Toc107901004"/>
    </w:p>
    <w:p w14:paraId="0E290AA9" w14:textId="77777777" w:rsidR="009314F9" w:rsidRPr="008A4D08" w:rsidRDefault="009314F9" w:rsidP="00F80D70">
      <w:pPr>
        <w:pStyle w:val="Heading1"/>
        <w:numPr>
          <w:ilvl w:val="1"/>
          <w:numId w:val="289"/>
        </w:numPr>
        <w:jc w:val="left"/>
        <w:rPr>
          <w:rFonts w:ascii="Arial" w:hAnsi="Arial" w:cs="Arial"/>
          <w:color w:val="000000"/>
        </w:rPr>
      </w:pPr>
      <w:bookmarkStart w:id="1102" w:name="_Toc240450377"/>
      <w:bookmarkStart w:id="1103" w:name="_Toc240797568"/>
      <w:bookmarkStart w:id="1104" w:name="_Toc240801957"/>
      <w:bookmarkStart w:id="1105" w:name="_Toc237673434"/>
      <w:bookmarkStart w:id="1106" w:name="_Toc240884315"/>
      <w:bookmarkStart w:id="1107" w:name="_Toc241909280"/>
      <w:bookmarkStart w:id="1108" w:name="_Toc242500637"/>
      <w:bookmarkStart w:id="1109" w:name="_Toc242585933"/>
      <w:bookmarkStart w:id="1110" w:name="_Toc383684324"/>
      <w:bookmarkStart w:id="1111" w:name="_Toc55287247"/>
      <w:r w:rsidRPr="008A4D08">
        <w:rPr>
          <w:rFonts w:ascii="Arial" w:hAnsi="Arial" w:cs="Arial"/>
          <w:color w:val="000000"/>
        </w:rPr>
        <w:t>Remuneration and Terms of Service</w:t>
      </w:r>
      <w:bookmarkEnd w:id="1095"/>
      <w:bookmarkEnd w:id="1096"/>
      <w:bookmarkEnd w:id="1097"/>
      <w:r w:rsidRPr="008A4D08">
        <w:rPr>
          <w:rFonts w:ascii="Arial" w:hAnsi="Arial" w:cs="Arial"/>
          <w:color w:val="000000"/>
        </w:rPr>
        <w:t xml:space="preserve"> Committee</w:t>
      </w:r>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p>
    <w:p w14:paraId="578ABFB9" w14:textId="77777777" w:rsidR="009314F9" w:rsidRPr="008A4D08" w:rsidRDefault="009314F9" w:rsidP="008A4D08">
      <w:pPr>
        <w:rPr>
          <w:rFonts w:ascii="Arial" w:hAnsi="Arial" w:cs="Arial"/>
          <w:color w:val="000000"/>
        </w:rPr>
      </w:pPr>
    </w:p>
    <w:p w14:paraId="00E9FD3E" w14:textId="77777777" w:rsidR="009314F9" w:rsidRPr="008A4D08" w:rsidRDefault="009314F9" w:rsidP="00F80D70">
      <w:pPr>
        <w:numPr>
          <w:ilvl w:val="2"/>
          <w:numId w:val="289"/>
        </w:numPr>
        <w:rPr>
          <w:rFonts w:ascii="Arial" w:hAnsi="Arial" w:cs="Arial"/>
          <w:color w:val="000000"/>
        </w:rPr>
      </w:pPr>
      <w:r w:rsidRPr="008A4D08">
        <w:rPr>
          <w:rFonts w:ascii="Arial" w:hAnsi="Arial" w:cs="Arial"/>
        </w:rPr>
        <w:t>In accordance with SOs the Board shall establish a Remuneration and Terms of Service Committee, with clearly defined terms of reference and operating arrangements that specify which posts fall within its area of responsibility. This Standing Financial Instruction should be read in conjunction with Standing Order 3.4.</w:t>
      </w:r>
    </w:p>
    <w:p w14:paraId="2BA4EF9E" w14:textId="77777777" w:rsidR="009314F9" w:rsidRPr="008A4D08" w:rsidRDefault="009314F9" w:rsidP="008A4D08">
      <w:pPr>
        <w:rPr>
          <w:rFonts w:ascii="Arial" w:hAnsi="Arial" w:cs="Arial"/>
        </w:rPr>
      </w:pPr>
    </w:p>
    <w:p w14:paraId="71894DCC" w14:textId="77777777" w:rsidR="009314F9" w:rsidRPr="008A4D08" w:rsidRDefault="009314F9" w:rsidP="00F80D70">
      <w:pPr>
        <w:numPr>
          <w:ilvl w:val="2"/>
          <w:numId w:val="289"/>
        </w:numPr>
        <w:rPr>
          <w:rFonts w:ascii="Arial" w:hAnsi="Arial" w:cs="Arial"/>
          <w:color w:val="000000"/>
        </w:rPr>
      </w:pPr>
      <w:r w:rsidRPr="008A4D08">
        <w:rPr>
          <w:rFonts w:ascii="Arial" w:hAnsi="Arial" w:cs="Arial"/>
          <w:color w:val="000000"/>
        </w:rPr>
        <w:t>The Committee shall report in writing to the Board the basis for its recommendations.  The Board shall use the report as the basis for their decisions, but remain accountable for taking decisions on the remuneration and terms of service of Directors and other senior employees</w:t>
      </w:r>
      <w:bookmarkStart w:id="1112" w:name="_Hlk39157414"/>
      <w:r w:rsidRPr="008A4D08">
        <w:rPr>
          <w:rFonts w:ascii="Arial" w:hAnsi="Arial" w:cs="Arial"/>
          <w:color w:val="000000"/>
        </w:rPr>
        <w:t xml:space="preserve">, </w:t>
      </w:r>
      <w:bookmarkEnd w:id="1112"/>
      <w:r w:rsidRPr="008A4D08">
        <w:rPr>
          <w:rFonts w:ascii="Arial" w:hAnsi="Arial" w:cs="Arial"/>
          <w:color w:val="000000"/>
        </w:rPr>
        <w:t>in accordance with the framework set by the Welsh Ministers.  Minutes of the Board's meetings should record such decisions.</w:t>
      </w:r>
    </w:p>
    <w:p w14:paraId="3B7A88CD" w14:textId="77777777" w:rsidR="009314F9" w:rsidRPr="008A4D08" w:rsidRDefault="009314F9" w:rsidP="008A4D08">
      <w:pPr>
        <w:rPr>
          <w:rFonts w:ascii="Arial" w:hAnsi="Arial" w:cs="Arial"/>
          <w:color w:val="000000"/>
        </w:rPr>
      </w:pPr>
    </w:p>
    <w:p w14:paraId="66DF021A" w14:textId="77777777" w:rsidR="009314F9" w:rsidRPr="008A4D08" w:rsidRDefault="009314F9" w:rsidP="00F80D70">
      <w:pPr>
        <w:numPr>
          <w:ilvl w:val="2"/>
          <w:numId w:val="289"/>
        </w:numPr>
        <w:rPr>
          <w:rFonts w:ascii="Arial" w:hAnsi="Arial" w:cs="Arial"/>
          <w:color w:val="000000"/>
        </w:rPr>
      </w:pPr>
      <w:bookmarkStart w:id="1113" w:name="_Hlk51849882"/>
      <w:r w:rsidRPr="008A4D08">
        <w:rPr>
          <w:rFonts w:ascii="Arial" w:hAnsi="Arial" w:cs="Arial"/>
          <w:color w:val="000000"/>
        </w:rPr>
        <w:t>The Board will, after due consideration and amendment if appropriate approve proposals presented by the Chief Executive for the setting of remuneration and terms of service for those employees and officers not covered by the Committee.</w:t>
      </w:r>
    </w:p>
    <w:bookmarkEnd w:id="1113"/>
    <w:p w14:paraId="1460934A" w14:textId="77777777" w:rsidR="009314F9" w:rsidRPr="008A4D08" w:rsidRDefault="009314F9" w:rsidP="008A4D08">
      <w:pPr>
        <w:rPr>
          <w:rFonts w:ascii="Arial" w:hAnsi="Arial" w:cs="Arial"/>
          <w:color w:val="000000"/>
        </w:rPr>
      </w:pPr>
    </w:p>
    <w:p w14:paraId="57FF2A50" w14:textId="77777777" w:rsidR="009314F9" w:rsidRPr="008A4D08" w:rsidRDefault="009314F9" w:rsidP="00F80D70">
      <w:pPr>
        <w:numPr>
          <w:ilvl w:val="2"/>
          <w:numId w:val="289"/>
        </w:numPr>
        <w:rPr>
          <w:rFonts w:ascii="Arial" w:hAnsi="Arial" w:cs="Arial"/>
          <w:color w:val="000000"/>
        </w:rPr>
      </w:pPr>
      <w:r w:rsidRPr="008A4D08">
        <w:rPr>
          <w:rFonts w:ascii="Arial" w:hAnsi="Arial" w:cs="Arial"/>
          <w:color w:val="000000"/>
        </w:rPr>
        <w:t>The LHB will remunerate the Chair, Chief Executive, Executive Directors and Independent Members of the Board in accordance with instructions issued by the Welsh Ministers.</w:t>
      </w:r>
      <w:r w:rsidRPr="008A4D08">
        <w:rPr>
          <w:rFonts w:ascii="Arial" w:hAnsi="Arial" w:cs="Arial"/>
        </w:rPr>
        <w:t xml:space="preserve"> </w:t>
      </w:r>
      <w:r w:rsidRPr="008A4D08">
        <w:rPr>
          <w:rFonts w:ascii="Arial" w:hAnsi="Arial" w:cs="Arial"/>
          <w:color w:val="000000"/>
        </w:rPr>
        <w:t>Welsh Ministers approval will be required in the exceptional event that remuneration needs to be above the maximum of the salary band range, administratively this approval will be exercised by the Director General HSSG.</w:t>
      </w:r>
    </w:p>
    <w:p w14:paraId="7307343F" w14:textId="77777777" w:rsidR="009314F9" w:rsidRPr="008A4D08" w:rsidRDefault="009314F9" w:rsidP="008A4D08">
      <w:pPr>
        <w:pStyle w:val="ListParagraph"/>
        <w:rPr>
          <w:rFonts w:ascii="Arial" w:hAnsi="Arial" w:cs="Arial"/>
          <w:color w:val="000000"/>
          <w:sz w:val="24"/>
          <w:szCs w:val="24"/>
        </w:rPr>
      </w:pPr>
    </w:p>
    <w:p w14:paraId="766C5862" w14:textId="77777777" w:rsidR="009314F9" w:rsidRPr="008A4D08" w:rsidRDefault="009314F9" w:rsidP="00F80D70">
      <w:pPr>
        <w:numPr>
          <w:ilvl w:val="2"/>
          <w:numId w:val="289"/>
        </w:numPr>
        <w:rPr>
          <w:rFonts w:ascii="Arial" w:hAnsi="Arial" w:cs="Arial"/>
          <w:color w:val="000000"/>
        </w:rPr>
      </w:pPr>
      <w:bookmarkStart w:id="1114" w:name="_Hlk39157438"/>
      <w:r w:rsidRPr="008A4D08">
        <w:rPr>
          <w:rFonts w:ascii="Arial" w:hAnsi="Arial" w:cs="Arial"/>
          <w:color w:val="000000"/>
        </w:rPr>
        <w:t>The Remuneration and Terms of Service Committee will consider cases of redundancy and Voluntary Early Release applications.  The Remuneration and Terms of Service Committee will consider any novel employment and pay cases, such as compromise agreements and non-disclosure agreements, ensuring Welsh Government advice has been sought and considered.</w:t>
      </w:r>
    </w:p>
    <w:bookmarkEnd w:id="1114"/>
    <w:p w14:paraId="35879F6A" w14:textId="77777777" w:rsidR="009314F9" w:rsidRPr="008A4D08" w:rsidRDefault="009314F9" w:rsidP="008A4D08">
      <w:pPr>
        <w:rPr>
          <w:rFonts w:ascii="Arial" w:hAnsi="Arial" w:cs="Arial"/>
          <w:color w:val="000000"/>
        </w:rPr>
      </w:pPr>
    </w:p>
    <w:p w14:paraId="2EFB6A12" w14:textId="77777777" w:rsidR="009314F9" w:rsidRPr="008A4D08" w:rsidRDefault="009314F9" w:rsidP="00F80D70">
      <w:pPr>
        <w:pStyle w:val="Heading1"/>
        <w:numPr>
          <w:ilvl w:val="1"/>
          <w:numId w:val="289"/>
        </w:numPr>
        <w:jc w:val="left"/>
        <w:rPr>
          <w:rFonts w:ascii="Arial" w:hAnsi="Arial" w:cs="Arial"/>
          <w:color w:val="000000"/>
        </w:rPr>
      </w:pPr>
      <w:bookmarkStart w:id="1115" w:name="_Toc192394584"/>
      <w:bookmarkStart w:id="1116" w:name="_Toc192929030"/>
      <w:bookmarkStart w:id="1117" w:name="_Toc193786744"/>
      <w:bookmarkStart w:id="1118" w:name="_Toc107900306"/>
      <w:bookmarkStart w:id="1119" w:name="_Toc107900495"/>
      <w:bookmarkStart w:id="1120" w:name="_Toc107900918"/>
      <w:bookmarkStart w:id="1121" w:name="_Toc107901005"/>
      <w:bookmarkStart w:id="1122" w:name="_Toc240450378"/>
      <w:bookmarkStart w:id="1123" w:name="_Toc240797569"/>
      <w:bookmarkStart w:id="1124" w:name="_Toc240801958"/>
      <w:bookmarkStart w:id="1125" w:name="_Toc237673435"/>
      <w:bookmarkStart w:id="1126" w:name="_Toc240884316"/>
      <w:bookmarkStart w:id="1127" w:name="_Toc241909281"/>
      <w:bookmarkStart w:id="1128" w:name="_Toc242500638"/>
      <w:bookmarkStart w:id="1129" w:name="_Toc242585934"/>
      <w:bookmarkStart w:id="1130" w:name="_Toc383684325"/>
      <w:bookmarkStart w:id="1131" w:name="_Toc55287248"/>
      <w:r w:rsidRPr="008A4D08">
        <w:rPr>
          <w:rFonts w:ascii="Arial" w:hAnsi="Arial" w:cs="Arial"/>
          <w:color w:val="000000"/>
        </w:rPr>
        <w:t>Funded Establishment</w:t>
      </w:r>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p>
    <w:p w14:paraId="7E20EFBB" w14:textId="77777777" w:rsidR="009314F9" w:rsidRPr="008A4D08" w:rsidRDefault="009314F9" w:rsidP="008A4D08">
      <w:pPr>
        <w:rPr>
          <w:rFonts w:ascii="Arial" w:hAnsi="Arial" w:cs="Arial"/>
          <w:color w:val="000000"/>
        </w:rPr>
      </w:pPr>
    </w:p>
    <w:p w14:paraId="5099C5CE" w14:textId="77777777" w:rsidR="009314F9" w:rsidRPr="008A4D08" w:rsidRDefault="009314F9" w:rsidP="00F80D70">
      <w:pPr>
        <w:numPr>
          <w:ilvl w:val="2"/>
          <w:numId w:val="289"/>
        </w:numPr>
        <w:rPr>
          <w:rFonts w:ascii="Arial" w:hAnsi="Arial" w:cs="Arial"/>
        </w:rPr>
      </w:pPr>
      <w:r w:rsidRPr="008A4D08">
        <w:rPr>
          <w:rFonts w:ascii="Arial" w:hAnsi="Arial" w:cs="Arial"/>
        </w:rPr>
        <w:t xml:space="preserve">The workforce plans incorporated within the approved Integrated Medium Term Plan will form the funded establishment, i.e., the budget for all approved posts. </w:t>
      </w:r>
      <w:bookmarkStart w:id="1132" w:name="_Hlk52201849"/>
      <w:bookmarkStart w:id="1133" w:name="_Hlk52201926"/>
      <w:r w:rsidRPr="008A4D08">
        <w:rPr>
          <w:rFonts w:ascii="Arial" w:hAnsi="Arial" w:cs="Arial"/>
        </w:rPr>
        <w:t>(The financial budgets (£) and workforce establishment budgets (budgeted whole time equivalents) as per SFI 5.1.1 g)</w:t>
      </w:r>
      <w:bookmarkEnd w:id="1132"/>
    </w:p>
    <w:bookmarkEnd w:id="1133"/>
    <w:p w14:paraId="364646D4" w14:textId="77777777" w:rsidR="009314F9" w:rsidRPr="008A4D08" w:rsidRDefault="009314F9" w:rsidP="008A4D08">
      <w:pPr>
        <w:rPr>
          <w:rFonts w:ascii="Arial" w:hAnsi="Arial" w:cs="Arial"/>
          <w:color w:val="000000"/>
        </w:rPr>
      </w:pPr>
    </w:p>
    <w:p w14:paraId="4118086F" w14:textId="77777777" w:rsidR="009314F9" w:rsidRPr="008A4D08" w:rsidRDefault="009314F9" w:rsidP="00F80D70">
      <w:pPr>
        <w:numPr>
          <w:ilvl w:val="2"/>
          <w:numId w:val="289"/>
        </w:numPr>
        <w:rPr>
          <w:rFonts w:ascii="Arial" w:hAnsi="Arial" w:cs="Arial"/>
          <w:color w:val="000000"/>
        </w:rPr>
      </w:pPr>
      <w:r w:rsidRPr="008A4D08">
        <w:rPr>
          <w:rFonts w:ascii="Arial" w:hAnsi="Arial" w:cs="Arial"/>
          <w:color w:val="000000"/>
        </w:rPr>
        <w:t>The funded establishment of any department may not be varied without the approval of the Chief Executive or an officer with delegated authority.</w:t>
      </w:r>
    </w:p>
    <w:p w14:paraId="520866DC" w14:textId="77777777" w:rsidR="009314F9" w:rsidRPr="008A4D08" w:rsidRDefault="009314F9" w:rsidP="008A4D08">
      <w:pPr>
        <w:rPr>
          <w:rFonts w:ascii="Arial" w:hAnsi="Arial" w:cs="Arial"/>
          <w:color w:val="000000"/>
        </w:rPr>
      </w:pPr>
    </w:p>
    <w:p w14:paraId="275EEC47" w14:textId="77777777" w:rsidR="009314F9" w:rsidRPr="008A4D08" w:rsidRDefault="009314F9" w:rsidP="00F80D70">
      <w:pPr>
        <w:pStyle w:val="Heading1"/>
        <w:numPr>
          <w:ilvl w:val="1"/>
          <w:numId w:val="289"/>
        </w:numPr>
        <w:jc w:val="left"/>
        <w:rPr>
          <w:rFonts w:ascii="Arial" w:hAnsi="Arial" w:cs="Arial"/>
          <w:color w:val="000000"/>
        </w:rPr>
      </w:pPr>
      <w:bookmarkStart w:id="1134" w:name="_Toc192394585"/>
      <w:bookmarkStart w:id="1135" w:name="_Toc192929031"/>
      <w:bookmarkStart w:id="1136" w:name="_Toc193786745"/>
      <w:bookmarkStart w:id="1137" w:name="_Toc107900307"/>
      <w:bookmarkStart w:id="1138" w:name="_Toc107900496"/>
      <w:bookmarkStart w:id="1139" w:name="_Toc107900919"/>
      <w:bookmarkStart w:id="1140" w:name="_Toc107901006"/>
      <w:bookmarkStart w:id="1141" w:name="_Toc240450379"/>
      <w:bookmarkStart w:id="1142" w:name="_Toc240797570"/>
      <w:bookmarkStart w:id="1143" w:name="_Toc240801959"/>
      <w:bookmarkStart w:id="1144" w:name="_Toc237673436"/>
      <w:bookmarkStart w:id="1145" w:name="_Toc240884317"/>
      <w:bookmarkStart w:id="1146" w:name="_Toc241909282"/>
      <w:bookmarkStart w:id="1147" w:name="_Toc242500639"/>
      <w:bookmarkStart w:id="1148" w:name="_Toc242585935"/>
      <w:bookmarkStart w:id="1149" w:name="_Toc383684326"/>
      <w:bookmarkStart w:id="1150" w:name="_Toc55287249"/>
      <w:r w:rsidRPr="008A4D08">
        <w:rPr>
          <w:rFonts w:ascii="Arial" w:hAnsi="Arial" w:cs="Arial"/>
          <w:color w:val="000000"/>
        </w:rPr>
        <w:t>Staff Appointments</w:t>
      </w:r>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p>
    <w:p w14:paraId="7F9B17E9" w14:textId="77777777" w:rsidR="009314F9" w:rsidRPr="008A4D08" w:rsidRDefault="009314F9" w:rsidP="008A4D08">
      <w:pPr>
        <w:rPr>
          <w:rFonts w:ascii="Arial" w:hAnsi="Arial" w:cs="Arial"/>
          <w:color w:val="000000"/>
        </w:rPr>
      </w:pPr>
    </w:p>
    <w:p w14:paraId="7BF147B7" w14:textId="77777777" w:rsidR="009314F9" w:rsidRPr="008A4D08" w:rsidRDefault="009314F9" w:rsidP="00F80D70">
      <w:pPr>
        <w:numPr>
          <w:ilvl w:val="2"/>
          <w:numId w:val="289"/>
        </w:numPr>
        <w:rPr>
          <w:rFonts w:ascii="Arial" w:hAnsi="Arial" w:cs="Arial"/>
          <w:color w:val="000000"/>
        </w:rPr>
      </w:pPr>
      <w:bookmarkStart w:id="1151" w:name="_Hlk39157491"/>
      <w:r w:rsidRPr="008A4D08">
        <w:rPr>
          <w:rFonts w:ascii="Arial" w:hAnsi="Arial" w:cs="Arial"/>
          <w:color w:val="000000"/>
        </w:rPr>
        <w:t xml:space="preserve">Staff must only be engaged by authorised managers, in accordance with the Board’s Scheme of Delegation. The engagement must be within the approved budget and funded establishment. </w:t>
      </w:r>
    </w:p>
    <w:bookmarkEnd w:id="1151"/>
    <w:p w14:paraId="72594445" w14:textId="77777777" w:rsidR="009314F9" w:rsidRPr="008A4D08" w:rsidRDefault="009314F9" w:rsidP="008A4D08">
      <w:pPr>
        <w:rPr>
          <w:rFonts w:ascii="Arial" w:hAnsi="Arial" w:cs="Arial"/>
          <w:color w:val="000000"/>
        </w:rPr>
      </w:pPr>
    </w:p>
    <w:p w14:paraId="659CF098" w14:textId="77777777" w:rsidR="009314F9" w:rsidRPr="008A4D08" w:rsidRDefault="009314F9" w:rsidP="00F80D70">
      <w:pPr>
        <w:pStyle w:val="ListParagraph"/>
        <w:widowControl w:val="0"/>
        <w:numPr>
          <w:ilvl w:val="2"/>
          <w:numId w:val="254"/>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 xml:space="preserve">No Board member or LHB official may engage, re-engage, or re-grade employees, </w:t>
      </w:r>
      <w:r w:rsidRPr="008A4D08">
        <w:rPr>
          <w:rFonts w:ascii="Arial" w:hAnsi="Arial" w:cs="Arial"/>
          <w:color w:val="000000"/>
          <w:sz w:val="24"/>
          <w:szCs w:val="24"/>
        </w:rPr>
        <w:lastRenderedPageBreak/>
        <w:t>either on a permanent or temporary nature, or hire agency staff, or agree to changes in any aspect of remuneration outside the limit of their approved budget and funded establishment unless authorised to do so by the Chief Executive.</w:t>
      </w:r>
    </w:p>
    <w:p w14:paraId="50C6D5DA" w14:textId="77777777" w:rsidR="009314F9" w:rsidRPr="008A4D08" w:rsidRDefault="009314F9" w:rsidP="008A4D08">
      <w:pPr>
        <w:rPr>
          <w:rFonts w:ascii="Arial" w:hAnsi="Arial" w:cs="Arial"/>
          <w:color w:val="000000"/>
        </w:rPr>
      </w:pPr>
      <w:bookmarkStart w:id="1152" w:name="_Hlk39157522"/>
    </w:p>
    <w:p w14:paraId="7706F5D7" w14:textId="77777777" w:rsidR="009314F9" w:rsidRPr="008A4D08" w:rsidRDefault="009314F9" w:rsidP="00F80D70">
      <w:pPr>
        <w:numPr>
          <w:ilvl w:val="1"/>
          <w:numId w:val="249"/>
        </w:numPr>
        <w:rPr>
          <w:rFonts w:ascii="Arial" w:hAnsi="Arial" w:cs="Arial"/>
          <w:b/>
          <w:bCs/>
          <w:color w:val="000000"/>
        </w:rPr>
      </w:pPr>
      <w:bookmarkStart w:id="1153" w:name="_Hlk52457347"/>
      <w:r w:rsidRPr="008A4D08">
        <w:rPr>
          <w:rFonts w:ascii="Arial" w:hAnsi="Arial" w:cs="Arial"/>
          <w:b/>
          <w:bCs/>
          <w:color w:val="000000"/>
        </w:rPr>
        <w:t>Pay Rates and Terms and Conditions</w:t>
      </w:r>
    </w:p>
    <w:bookmarkEnd w:id="1152"/>
    <w:bookmarkEnd w:id="1153"/>
    <w:p w14:paraId="61123DA7" w14:textId="77777777" w:rsidR="009314F9" w:rsidRPr="008A4D08" w:rsidRDefault="009314F9" w:rsidP="008A4D08">
      <w:pPr>
        <w:pStyle w:val="ListParagraph"/>
        <w:rPr>
          <w:rFonts w:ascii="Arial" w:hAnsi="Arial" w:cs="Arial"/>
          <w:vanish/>
          <w:color w:val="000000"/>
          <w:sz w:val="24"/>
          <w:szCs w:val="24"/>
        </w:rPr>
      </w:pPr>
    </w:p>
    <w:p w14:paraId="13D415F3" w14:textId="77777777" w:rsidR="009314F9" w:rsidRPr="008A4D08" w:rsidRDefault="009314F9" w:rsidP="008A4D08">
      <w:pPr>
        <w:pStyle w:val="ListParagraph"/>
        <w:rPr>
          <w:rFonts w:ascii="Arial" w:hAnsi="Arial" w:cs="Arial"/>
          <w:vanish/>
          <w:color w:val="000000"/>
          <w:sz w:val="24"/>
          <w:szCs w:val="24"/>
        </w:rPr>
      </w:pPr>
    </w:p>
    <w:p w14:paraId="4A5ABC6E" w14:textId="77777777" w:rsidR="009314F9" w:rsidRPr="008A4D08" w:rsidRDefault="009314F9" w:rsidP="00F80D70">
      <w:pPr>
        <w:pStyle w:val="ListParagraph"/>
        <w:widowControl w:val="0"/>
        <w:numPr>
          <w:ilvl w:val="2"/>
          <w:numId w:val="255"/>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 xml:space="preserve">The Board will approve procedures presented by the Chief Executive for the determination of commencing pay rates, condition of service, </w:t>
      </w:r>
      <w:proofErr w:type="spellStart"/>
      <w:r w:rsidRPr="008A4D08">
        <w:rPr>
          <w:rFonts w:ascii="Arial" w:hAnsi="Arial" w:cs="Arial"/>
          <w:color w:val="000000"/>
          <w:sz w:val="24"/>
          <w:szCs w:val="24"/>
        </w:rPr>
        <w:t>etc</w:t>
      </w:r>
      <w:proofErr w:type="spellEnd"/>
      <w:r w:rsidRPr="008A4D08">
        <w:rPr>
          <w:rFonts w:ascii="Arial" w:hAnsi="Arial" w:cs="Arial"/>
          <w:color w:val="000000"/>
          <w:sz w:val="24"/>
          <w:szCs w:val="24"/>
        </w:rPr>
        <w:t>, for employees in accordance with pay, terms and conditions set out in Ministerial directions on Agenda for Change</w:t>
      </w:r>
      <w:bookmarkStart w:id="1154" w:name="_Hlk52202438"/>
      <w:r w:rsidRPr="008A4D08">
        <w:rPr>
          <w:rFonts w:ascii="Arial" w:hAnsi="Arial" w:cs="Arial"/>
          <w:color w:val="000000"/>
          <w:sz w:val="24"/>
          <w:szCs w:val="24"/>
        </w:rPr>
        <w:t xml:space="preserve"> and Medical and Dental pay, and any staff with pre-existing terms and conditions of service, following a TUPE transfer into employment or ad hoc salaried staff.</w:t>
      </w:r>
      <w:bookmarkEnd w:id="1154"/>
    </w:p>
    <w:p w14:paraId="15FBA7CC" w14:textId="77777777" w:rsidR="009314F9" w:rsidRPr="008A4D08" w:rsidRDefault="009314F9" w:rsidP="008A4D08">
      <w:pPr>
        <w:pStyle w:val="ListParagraph"/>
        <w:rPr>
          <w:rFonts w:ascii="Arial" w:hAnsi="Arial" w:cs="Arial"/>
          <w:color w:val="000000"/>
          <w:sz w:val="24"/>
          <w:szCs w:val="24"/>
        </w:rPr>
      </w:pPr>
    </w:p>
    <w:p w14:paraId="7260FCCC" w14:textId="77777777" w:rsidR="009314F9" w:rsidRPr="008A4D08" w:rsidRDefault="009314F9" w:rsidP="00F80D70">
      <w:pPr>
        <w:pStyle w:val="ListParagraph"/>
        <w:widowControl w:val="0"/>
        <w:numPr>
          <w:ilvl w:val="2"/>
          <w:numId w:val="256"/>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The Remuneration Committee will determine pay rates and conditions of services for board members, and</w:t>
      </w:r>
      <w:r w:rsidRPr="008A4D08">
        <w:rPr>
          <w:rFonts w:ascii="Arial" w:hAnsi="Arial" w:cs="Arial"/>
          <w:sz w:val="24"/>
          <w:szCs w:val="24"/>
        </w:rPr>
        <w:t xml:space="preserve"> </w:t>
      </w:r>
      <w:r w:rsidRPr="008A4D08">
        <w:rPr>
          <w:rFonts w:ascii="Arial" w:hAnsi="Arial" w:cs="Arial"/>
          <w:color w:val="000000"/>
          <w:sz w:val="24"/>
          <w:szCs w:val="24"/>
        </w:rPr>
        <w:t>other senior employees, in accordance with ministerial instructions.</w:t>
      </w:r>
      <w:bookmarkStart w:id="1155" w:name="_Hlk39157552"/>
    </w:p>
    <w:p w14:paraId="0DCF0716" w14:textId="77777777" w:rsidR="009314F9" w:rsidRPr="008A4D08" w:rsidRDefault="009314F9" w:rsidP="008A4D08">
      <w:pPr>
        <w:rPr>
          <w:rFonts w:ascii="Arial" w:hAnsi="Arial" w:cs="Arial"/>
        </w:rPr>
      </w:pPr>
      <w:bookmarkStart w:id="1156" w:name="_Toc192394586"/>
      <w:bookmarkStart w:id="1157" w:name="_Toc192929032"/>
      <w:bookmarkStart w:id="1158" w:name="_Toc193786746"/>
      <w:bookmarkStart w:id="1159" w:name="_Toc107900308"/>
      <w:bookmarkStart w:id="1160" w:name="_Toc107900497"/>
      <w:bookmarkStart w:id="1161" w:name="_Toc107900920"/>
      <w:bookmarkStart w:id="1162" w:name="_Toc107901007"/>
      <w:bookmarkEnd w:id="1155"/>
    </w:p>
    <w:p w14:paraId="5A4F9CE6" w14:textId="77777777" w:rsidR="009314F9" w:rsidRPr="008A4D08" w:rsidRDefault="009314F9" w:rsidP="00F80D70">
      <w:pPr>
        <w:pStyle w:val="Heading1"/>
        <w:numPr>
          <w:ilvl w:val="1"/>
          <w:numId w:val="250"/>
        </w:numPr>
        <w:jc w:val="left"/>
        <w:rPr>
          <w:rFonts w:ascii="Arial" w:hAnsi="Arial" w:cs="Arial"/>
          <w:color w:val="000000"/>
        </w:rPr>
      </w:pPr>
      <w:bookmarkStart w:id="1163" w:name="_Toc240450380"/>
      <w:bookmarkStart w:id="1164" w:name="_Toc240797571"/>
      <w:bookmarkStart w:id="1165" w:name="_Toc240801960"/>
      <w:bookmarkStart w:id="1166" w:name="_Toc237673437"/>
      <w:bookmarkStart w:id="1167" w:name="_Toc240884318"/>
      <w:bookmarkStart w:id="1168" w:name="_Toc241909283"/>
      <w:bookmarkStart w:id="1169" w:name="_Toc242500640"/>
      <w:bookmarkStart w:id="1170" w:name="_Toc242585936"/>
      <w:bookmarkStart w:id="1171" w:name="_Toc383684327"/>
      <w:bookmarkStart w:id="1172" w:name="_Toc55287250"/>
      <w:r w:rsidRPr="008A4D08">
        <w:rPr>
          <w:rFonts w:ascii="Arial" w:hAnsi="Arial" w:cs="Arial"/>
          <w:color w:val="000000"/>
        </w:rPr>
        <w:t>Payroll</w:t>
      </w:r>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p>
    <w:p w14:paraId="3B430F74" w14:textId="77777777" w:rsidR="009314F9" w:rsidRPr="008A4D08" w:rsidRDefault="009314F9" w:rsidP="008A4D08">
      <w:pPr>
        <w:rPr>
          <w:rFonts w:ascii="Arial" w:hAnsi="Arial" w:cs="Arial"/>
          <w:color w:val="000000"/>
        </w:rPr>
      </w:pPr>
    </w:p>
    <w:p w14:paraId="16B49E33" w14:textId="77777777" w:rsidR="009314F9" w:rsidRPr="008A4D08" w:rsidRDefault="009314F9" w:rsidP="00F80D70">
      <w:pPr>
        <w:numPr>
          <w:ilvl w:val="2"/>
          <w:numId w:val="290"/>
        </w:numPr>
        <w:rPr>
          <w:rFonts w:ascii="Arial" w:hAnsi="Arial" w:cs="Arial"/>
          <w:color w:val="000000"/>
        </w:rPr>
      </w:pPr>
      <w:bookmarkStart w:id="1173" w:name="_Hlk39157583"/>
      <w:r w:rsidRPr="008A4D08">
        <w:rPr>
          <w:rFonts w:ascii="Arial" w:hAnsi="Arial" w:cs="Arial"/>
          <w:color w:val="000000"/>
        </w:rPr>
        <w:t>The Director of Workforce and Organisational Development, has responsibility for securing an efficient, well-controlled payroll service from NHS Wales Shared Services Partnership that:</w:t>
      </w:r>
    </w:p>
    <w:p w14:paraId="2A25C1D3" w14:textId="77777777" w:rsidR="009314F9" w:rsidRPr="008A4D08" w:rsidRDefault="009314F9" w:rsidP="008A4D08">
      <w:pPr>
        <w:rPr>
          <w:rFonts w:ascii="Arial" w:hAnsi="Arial" w:cs="Arial"/>
          <w:color w:val="000000"/>
        </w:rPr>
      </w:pPr>
    </w:p>
    <w:p w14:paraId="05899772" w14:textId="77777777" w:rsidR="009314F9" w:rsidRPr="008A4D08" w:rsidRDefault="009314F9" w:rsidP="00F80D70">
      <w:pPr>
        <w:numPr>
          <w:ilvl w:val="2"/>
          <w:numId w:val="251"/>
        </w:numPr>
        <w:tabs>
          <w:tab w:val="clear" w:pos="720"/>
          <w:tab w:val="num" w:pos="1134"/>
        </w:tabs>
        <w:ind w:hanging="11"/>
        <w:rPr>
          <w:rFonts w:ascii="Arial" w:hAnsi="Arial" w:cs="Arial"/>
          <w:color w:val="000000"/>
        </w:rPr>
      </w:pPr>
      <w:r w:rsidRPr="008A4D08">
        <w:rPr>
          <w:rFonts w:ascii="Arial" w:hAnsi="Arial" w:cs="Arial"/>
          <w:color w:val="000000"/>
        </w:rPr>
        <w:t>pays the correct staff with the correct amount,</w:t>
      </w:r>
    </w:p>
    <w:p w14:paraId="0A839116" w14:textId="77777777" w:rsidR="009314F9" w:rsidRPr="008A4D08" w:rsidRDefault="009314F9" w:rsidP="00F80D70">
      <w:pPr>
        <w:numPr>
          <w:ilvl w:val="2"/>
          <w:numId w:val="251"/>
        </w:numPr>
        <w:tabs>
          <w:tab w:val="clear" w:pos="720"/>
          <w:tab w:val="num" w:pos="1134"/>
        </w:tabs>
        <w:ind w:hanging="11"/>
        <w:rPr>
          <w:rFonts w:ascii="Arial" w:hAnsi="Arial" w:cs="Arial"/>
          <w:color w:val="000000"/>
        </w:rPr>
      </w:pPr>
      <w:r w:rsidRPr="008A4D08">
        <w:rPr>
          <w:rFonts w:ascii="Arial" w:hAnsi="Arial" w:cs="Arial"/>
          <w:color w:val="000000"/>
        </w:rPr>
        <w:t>all payments are supported by properly authorised documentation.</w:t>
      </w:r>
    </w:p>
    <w:bookmarkEnd w:id="1173"/>
    <w:p w14:paraId="7461B3F5" w14:textId="77777777" w:rsidR="009314F9" w:rsidRPr="008A4D08" w:rsidRDefault="009314F9" w:rsidP="008A4D08">
      <w:pPr>
        <w:ind w:left="709"/>
        <w:rPr>
          <w:rFonts w:ascii="Arial" w:hAnsi="Arial" w:cs="Arial"/>
          <w:color w:val="000000"/>
        </w:rPr>
      </w:pPr>
    </w:p>
    <w:p w14:paraId="6341BC55" w14:textId="77777777" w:rsidR="009314F9" w:rsidRPr="008A4D08" w:rsidRDefault="009314F9" w:rsidP="00F80D70">
      <w:pPr>
        <w:numPr>
          <w:ilvl w:val="2"/>
          <w:numId w:val="290"/>
        </w:numPr>
        <w:rPr>
          <w:rFonts w:ascii="Arial" w:hAnsi="Arial" w:cs="Arial"/>
          <w:color w:val="000000"/>
        </w:rPr>
      </w:pPr>
      <w:r w:rsidRPr="008A4D08">
        <w:rPr>
          <w:rFonts w:ascii="Arial" w:hAnsi="Arial" w:cs="Arial"/>
          <w:color w:val="000000"/>
        </w:rPr>
        <w:t>The Director of Workforce and Organisational Development is responsible for:</w:t>
      </w:r>
    </w:p>
    <w:p w14:paraId="6BE2EC4E" w14:textId="77777777" w:rsidR="009314F9" w:rsidRPr="008A4D08" w:rsidRDefault="009314F9" w:rsidP="008A4D08">
      <w:pPr>
        <w:rPr>
          <w:rFonts w:ascii="Arial" w:hAnsi="Arial" w:cs="Arial"/>
          <w:color w:val="000000"/>
        </w:rPr>
      </w:pPr>
    </w:p>
    <w:p w14:paraId="7B906DF5" w14:textId="77777777" w:rsidR="009314F9" w:rsidRPr="008A4D08" w:rsidRDefault="009314F9" w:rsidP="00955E87">
      <w:pPr>
        <w:numPr>
          <w:ilvl w:val="0"/>
          <w:numId w:val="64"/>
        </w:numPr>
        <w:tabs>
          <w:tab w:val="clear" w:pos="1134"/>
          <w:tab w:val="num" w:pos="1080"/>
        </w:tabs>
        <w:ind w:left="1080"/>
        <w:rPr>
          <w:rFonts w:ascii="Arial" w:hAnsi="Arial" w:cs="Arial"/>
          <w:color w:val="000000"/>
        </w:rPr>
      </w:pPr>
      <w:r w:rsidRPr="008A4D08">
        <w:rPr>
          <w:rFonts w:ascii="Arial" w:hAnsi="Arial" w:cs="Arial"/>
          <w:color w:val="000000"/>
        </w:rPr>
        <w:t xml:space="preserve"> </w:t>
      </w:r>
      <w:bookmarkStart w:id="1174" w:name="_Hlk39157621"/>
      <w:r w:rsidRPr="008A4D08">
        <w:rPr>
          <w:rFonts w:ascii="Arial" w:hAnsi="Arial" w:cs="Arial"/>
          <w:color w:val="000000"/>
        </w:rPr>
        <w:t>The control framework and detailed procedures which are in place to:</w:t>
      </w:r>
    </w:p>
    <w:p w14:paraId="6ED7597F" w14:textId="77777777" w:rsidR="009314F9" w:rsidRPr="008A4D08" w:rsidRDefault="009314F9" w:rsidP="00955E87">
      <w:pPr>
        <w:numPr>
          <w:ilvl w:val="2"/>
          <w:numId w:val="64"/>
        </w:numPr>
        <w:tabs>
          <w:tab w:val="clear" w:pos="2160"/>
          <w:tab w:val="num" w:pos="1276"/>
        </w:tabs>
        <w:ind w:left="1701" w:hanging="425"/>
        <w:rPr>
          <w:rFonts w:ascii="Arial" w:hAnsi="Arial" w:cs="Arial"/>
          <w:color w:val="000000"/>
        </w:rPr>
      </w:pPr>
      <w:r w:rsidRPr="008A4D08">
        <w:rPr>
          <w:rFonts w:ascii="Arial" w:hAnsi="Arial" w:cs="Arial"/>
          <w:color w:val="000000"/>
        </w:rPr>
        <w:t>To ensure all payments comply with HMRC, Pensions Agency and other regulation in relation to the deduction and payment of tax, national insurance, pension or other payments,</w:t>
      </w:r>
    </w:p>
    <w:p w14:paraId="569142F7" w14:textId="77777777" w:rsidR="009314F9" w:rsidRPr="008A4D08" w:rsidRDefault="009314F9" w:rsidP="00955E87">
      <w:pPr>
        <w:numPr>
          <w:ilvl w:val="2"/>
          <w:numId w:val="64"/>
        </w:numPr>
        <w:tabs>
          <w:tab w:val="clear" w:pos="2160"/>
          <w:tab w:val="num" w:pos="1276"/>
        </w:tabs>
        <w:ind w:left="1701" w:hanging="425"/>
        <w:rPr>
          <w:rFonts w:ascii="Arial" w:hAnsi="Arial" w:cs="Arial"/>
          <w:color w:val="000000"/>
        </w:rPr>
      </w:pPr>
      <w:r w:rsidRPr="008A4D08">
        <w:rPr>
          <w:rFonts w:ascii="Arial" w:hAnsi="Arial" w:cs="Arial"/>
          <w:color w:val="000000"/>
        </w:rPr>
        <w:t xml:space="preserve">reduce the risk of fraud and error within the payroll function.  </w:t>
      </w:r>
      <w:bookmarkEnd w:id="1174"/>
    </w:p>
    <w:p w14:paraId="1DC2D1E1" w14:textId="77777777" w:rsidR="009314F9" w:rsidRPr="008A4D08" w:rsidRDefault="009314F9" w:rsidP="008A4D08">
      <w:pPr>
        <w:ind w:left="1701" w:hanging="425"/>
        <w:rPr>
          <w:rFonts w:ascii="Arial" w:hAnsi="Arial" w:cs="Arial"/>
          <w:color w:val="000000"/>
        </w:rPr>
      </w:pPr>
    </w:p>
    <w:p w14:paraId="55FA578A" w14:textId="77777777" w:rsidR="009314F9" w:rsidRPr="008A4D08" w:rsidRDefault="009314F9" w:rsidP="00955E87">
      <w:pPr>
        <w:numPr>
          <w:ilvl w:val="0"/>
          <w:numId w:val="64"/>
        </w:numPr>
        <w:tabs>
          <w:tab w:val="num" w:pos="709"/>
          <w:tab w:val="left" w:pos="1134"/>
        </w:tabs>
        <w:ind w:left="1134" w:hanging="425"/>
        <w:rPr>
          <w:rFonts w:ascii="Arial" w:hAnsi="Arial" w:cs="Arial"/>
          <w:color w:val="000000"/>
        </w:rPr>
      </w:pPr>
      <w:r w:rsidRPr="008A4D08">
        <w:rPr>
          <w:rFonts w:ascii="Arial" w:hAnsi="Arial" w:cs="Arial"/>
          <w:color w:val="000000"/>
        </w:rPr>
        <w:t>Specifying timetables for submission of properly authorised time records and other notifications;</w:t>
      </w:r>
    </w:p>
    <w:p w14:paraId="7FFD28D0" w14:textId="77777777" w:rsidR="009314F9" w:rsidRPr="008A4D08" w:rsidRDefault="009314F9" w:rsidP="008A4D08">
      <w:pPr>
        <w:tabs>
          <w:tab w:val="num" w:pos="709"/>
          <w:tab w:val="left" w:pos="1134"/>
        </w:tabs>
        <w:ind w:left="1134" w:hanging="425"/>
        <w:rPr>
          <w:rFonts w:ascii="Arial" w:hAnsi="Arial" w:cs="Arial"/>
          <w:color w:val="000000"/>
        </w:rPr>
      </w:pPr>
    </w:p>
    <w:p w14:paraId="2E13B20B" w14:textId="77777777" w:rsidR="009314F9" w:rsidRPr="008A4D08" w:rsidRDefault="009314F9" w:rsidP="00955E87">
      <w:pPr>
        <w:numPr>
          <w:ilvl w:val="0"/>
          <w:numId w:val="64"/>
        </w:numPr>
        <w:tabs>
          <w:tab w:val="num" w:pos="709"/>
          <w:tab w:val="left" w:pos="1134"/>
        </w:tabs>
        <w:ind w:left="1134" w:hanging="425"/>
        <w:rPr>
          <w:rFonts w:ascii="Arial" w:hAnsi="Arial" w:cs="Arial"/>
          <w:color w:val="000000"/>
        </w:rPr>
      </w:pPr>
      <w:r w:rsidRPr="008A4D08">
        <w:rPr>
          <w:rFonts w:ascii="Arial" w:hAnsi="Arial" w:cs="Arial"/>
          <w:color w:val="000000"/>
        </w:rPr>
        <w:t xml:space="preserve">The final </w:t>
      </w:r>
      <w:r w:rsidRPr="008A4D08">
        <w:rPr>
          <w:rFonts w:ascii="Arial" w:hAnsi="Arial" w:cs="Arial"/>
        </w:rPr>
        <w:t>determination of pay and allowances including verification that the rate of pay and relevant conditions of service are in accordance with current agreements;</w:t>
      </w:r>
    </w:p>
    <w:p w14:paraId="44A21AD9" w14:textId="77777777" w:rsidR="009314F9" w:rsidRPr="008A4D08" w:rsidRDefault="009314F9" w:rsidP="008A4D08">
      <w:pPr>
        <w:tabs>
          <w:tab w:val="num" w:pos="709"/>
          <w:tab w:val="left" w:pos="1134"/>
        </w:tabs>
        <w:ind w:left="1134" w:hanging="425"/>
        <w:rPr>
          <w:rFonts w:ascii="Arial" w:hAnsi="Arial" w:cs="Arial"/>
          <w:color w:val="000000"/>
        </w:rPr>
      </w:pPr>
    </w:p>
    <w:p w14:paraId="19ECE248" w14:textId="77777777" w:rsidR="009314F9" w:rsidRPr="008A4D08" w:rsidRDefault="009314F9" w:rsidP="00955E87">
      <w:pPr>
        <w:numPr>
          <w:ilvl w:val="0"/>
          <w:numId w:val="64"/>
        </w:numPr>
        <w:tabs>
          <w:tab w:val="num" w:pos="709"/>
          <w:tab w:val="left" w:pos="1134"/>
        </w:tabs>
        <w:ind w:left="1134" w:hanging="425"/>
        <w:rPr>
          <w:rFonts w:ascii="Arial" w:hAnsi="Arial" w:cs="Arial"/>
          <w:color w:val="000000"/>
        </w:rPr>
      </w:pPr>
      <w:r w:rsidRPr="008A4D08">
        <w:rPr>
          <w:rFonts w:ascii="Arial" w:hAnsi="Arial" w:cs="Arial"/>
          <w:color w:val="000000"/>
        </w:rPr>
        <w:t>Agreeing the timing and method of payment with the payroll service;</w:t>
      </w:r>
    </w:p>
    <w:p w14:paraId="2FB1A9C4" w14:textId="77777777" w:rsidR="009314F9" w:rsidRPr="008A4D08" w:rsidRDefault="009314F9" w:rsidP="008A4D08">
      <w:pPr>
        <w:tabs>
          <w:tab w:val="left" w:pos="0"/>
          <w:tab w:val="num" w:pos="709"/>
          <w:tab w:val="left" w:pos="1134"/>
        </w:tabs>
        <w:ind w:left="1134" w:hanging="425"/>
        <w:rPr>
          <w:rFonts w:ascii="Arial" w:hAnsi="Arial" w:cs="Arial"/>
          <w:color w:val="000000"/>
        </w:rPr>
      </w:pPr>
    </w:p>
    <w:p w14:paraId="4DCA943A" w14:textId="77777777" w:rsidR="009314F9" w:rsidRPr="008A4D08" w:rsidRDefault="009314F9" w:rsidP="00955E87">
      <w:pPr>
        <w:numPr>
          <w:ilvl w:val="0"/>
          <w:numId w:val="64"/>
        </w:numPr>
        <w:tabs>
          <w:tab w:val="num" w:pos="709"/>
          <w:tab w:val="left" w:pos="1134"/>
        </w:tabs>
        <w:ind w:left="1134" w:hanging="425"/>
        <w:rPr>
          <w:rFonts w:ascii="Arial" w:hAnsi="Arial" w:cs="Arial"/>
          <w:color w:val="000000"/>
        </w:rPr>
      </w:pPr>
      <w:r w:rsidRPr="008A4D08">
        <w:rPr>
          <w:rFonts w:ascii="Arial" w:hAnsi="Arial" w:cs="Arial"/>
          <w:color w:val="000000"/>
        </w:rPr>
        <w:t>Authorising the release of payroll data where in accordance with the provisions of the applicable Data Protection Legislation (</w:t>
      </w:r>
      <w:r w:rsidRPr="008A4D08">
        <w:rPr>
          <w:rFonts w:ascii="Arial" w:hAnsi="Arial" w:cs="Arial"/>
        </w:rPr>
        <w:t>the Data Protection Act 2018 and the UK General Data Protection Legislation</w:t>
      </w:r>
      <w:r w:rsidRPr="008A4D08">
        <w:rPr>
          <w:rFonts w:ascii="Arial" w:hAnsi="Arial" w:cs="Arial"/>
          <w:color w:val="000000"/>
        </w:rPr>
        <w:t>;</w:t>
      </w:r>
    </w:p>
    <w:p w14:paraId="6FA54E9B" w14:textId="77777777" w:rsidR="009314F9" w:rsidRPr="008A4D08" w:rsidRDefault="009314F9" w:rsidP="008A4D08">
      <w:pPr>
        <w:tabs>
          <w:tab w:val="num" w:pos="709"/>
          <w:tab w:val="left" w:pos="1134"/>
        </w:tabs>
        <w:ind w:left="1134" w:hanging="425"/>
        <w:rPr>
          <w:rFonts w:ascii="Arial" w:hAnsi="Arial" w:cs="Arial"/>
          <w:color w:val="000000"/>
        </w:rPr>
      </w:pPr>
    </w:p>
    <w:p w14:paraId="33C592D6" w14:textId="77777777" w:rsidR="009314F9" w:rsidRPr="008A4D08" w:rsidRDefault="009314F9" w:rsidP="00955E87">
      <w:pPr>
        <w:numPr>
          <w:ilvl w:val="0"/>
          <w:numId w:val="64"/>
        </w:numPr>
        <w:tabs>
          <w:tab w:val="num" w:pos="709"/>
          <w:tab w:val="left" w:pos="1134"/>
        </w:tabs>
        <w:ind w:left="1134" w:hanging="425"/>
        <w:rPr>
          <w:rFonts w:ascii="Arial" w:hAnsi="Arial" w:cs="Arial"/>
          <w:color w:val="000000"/>
        </w:rPr>
      </w:pPr>
      <w:r w:rsidRPr="008A4D08">
        <w:rPr>
          <w:rFonts w:ascii="Arial" w:hAnsi="Arial" w:cs="Arial"/>
          <w:color w:val="000000"/>
        </w:rPr>
        <w:t>Verification and documentation of data;</w:t>
      </w:r>
    </w:p>
    <w:p w14:paraId="3D9EDF67" w14:textId="77777777" w:rsidR="009314F9" w:rsidRPr="008A4D08" w:rsidRDefault="009314F9" w:rsidP="008A4D08">
      <w:pPr>
        <w:tabs>
          <w:tab w:val="num" w:pos="709"/>
          <w:tab w:val="left" w:pos="1134"/>
        </w:tabs>
        <w:ind w:left="1134" w:hanging="425"/>
        <w:rPr>
          <w:rFonts w:ascii="Arial" w:hAnsi="Arial" w:cs="Arial"/>
          <w:color w:val="000000"/>
        </w:rPr>
      </w:pPr>
    </w:p>
    <w:p w14:paraId="12ED4D16" w14:textId="77777777" w:rsidR="009314F9" w:rsidRPr="008A4D08" w:rsidRDefault="009314F9" w:rsidP="00955E87">
      <w:pPr>
        <w:numPr>
          <w:ilvl w:val="0"/>
          <w:numId w:val="64"/>
        </w:numPr>
        <w:tabs>
          <w:tab w:val="num" w:pos="709"/>
          <w:tab w:val="left" w:pos="1134"/>
        </w:tabs>
        <w:ind w:left="1134" w:hanging="425"/>
        <w:rPr>
          <w:rFonts w:ascii="Arial" w:hAnsi="Arial" w:cs="Arial"/>
          <w:color w:val="000000"/>
        </w:rPr>
      </w:pPr>
      <w:r w:rsidRPr="008A4D08">
        <w:rPr>
          <w:rFonts w:ascii="Arial" w:hAnsi="Arial" w:cs="Arial"/>
          <w:color w:val="000000"/>
        </w:rPr>
        <w:t xml:space="preserve">The timetable for receipt and preparation of payroll data and the payment of </w:t>
      </w:r>
      <w:r w:rsidRPr="008A4D08">
        <w:rPr>
          <w:rFonts w:ascii="Arial" w:hAnsi="Arial" w:cs="Arial"/>
        </w:rPr>
        <w:t>employees and allowances</w:t>
      </w:r>
      <w:r w:rsidRPr="008A4D08">
        <w:rPr>
          <w:rFonts w:ascii="Arial" w:hAnsi="Arial" w:cs="Arial"/>
          <w:color w:val="000000"/>
        </w:rPr>
        <w:t>;</w:t>
      </w:r>
    </w:p>
    <w:p w14:paraId="34B2F03A" w14:textId="77777777" w:rsidR="009314F9" w:rsidRPr="008A4D08" w:rsidRDefault="009314F9" w:rsidP="008A4D08">
      <w:pPr>
        <w:tabs>
          <w:tab w:val="num" w:pos="709"/>
          <w:tab w:val="left" w:pos="1134"/>
        </w:tabs>
        <w:ind w:left="1134" w:hanging="425"/>
        <w:rPr>
          <w:rFonts w:ascii="Arial" w:hAnsi="Arial" w:cs="Arial"/>
          <w:color w:val="000000"/>
        </w:rPr>
      </w:pPr>
    </w:p>
    <w:p w14:paraId="4FB6B37E" w14:textId="77777777" w:rsidR="009314F9" w:rsidRPr="008A4D08" w:rsidRDefault="009314F9" w:rsidP="00955E87">
      <w:pPr>
        <w:numPr>
          <w:ilvl w:val="0"/>
          <w:numId w:val="64"/>
        </w:numPr>
        <w:tabs>
          <w:tab w:val="num" w:pos="709"/>
          <w:tab w:val="left" w:pos="1134"/>
        </w:tabs>
        <w:ind w:left="1134" w:hanging="425"/>
        <w:rPr>
          <w:rFonts w:ascii="Arial" w:hAnsi="Arial" w:cs="Arial"/>
          <w:color w:val="000000"/>
        </w:rPr>
      </w:pPr>
      <w:r w:rsidRPr="008A4D08">
        <w:rPr>
          <w:rFonts w:ascii="Arial" w:hAnsi="Arial" w:cs="Arial"/>
          <w:color w:val="000000"/>
        </w:rPr>
        <w:lastRenderedPageBreak/>
        <w:t>Maintenance of subsidiary records for superannuation, income tax, social security and other authorised deductions from pay;</w:t>
      </w:r>
    </w:p>
    <w:p w14:paraId="2F10BB1F" w14:textId="77777777" w:rsidR="009314F9" w:rsidRPr="008A4D08" w:rsidRDefault="009314F9" w:rsidP="008A4D08">
      <w:pPr>
        <w:tabs>
          <w:tab w:val="num" w:pos="709"/>
          <w:tab w:val="left" w:pos="1134"/>
        </w:tabs>
        <w:ind w:left="1134" w:hanging="425"/>
        <w:rPr>
          <w:rFonts w:ascii="Arial" w:hAnsi="Arial" w:cs="Arial"/>
          <w:color w:val="000000"/>
        </w:rPr>
      </w:pPr>
    </w:p>
    <w:p w14:paraId="2FE75FA4" w14:textId="77777777" w:rsidR="009314F9" w:rsidRPr="008A4D08" w:rsidRDefault="009314F9" w:rsidP="00955E87">
      <w:pPr>
        <w:numPr>
          <w:ilvl w:val="0"/>
          <w:numId w:val="64"/>
        </w:numPr>
        <w:tabs>
          <w:tab w:val="num" w:pos="709"/>
          <w:tab w:val="left" w:pos="1134"/>
        </w:tabs>
        <w:ind w:left="1134" w:hanging="425"/>
        <w:rPr>
          <w:rFonts w:ascii="Arial" w:hAnsi="Arial" w:cs="Arial"/>
          <w:color w:val="000000"/>
        </w:rPr>
      </w:pPr>
      <w:r w:rsidRPr="008A4D08">
        <w:rPr>
          <w:rFonts w:ascii="Arial" w:hAnsi="Arial" w:cs="Arial"/>
          <w:color w:val="000000"/>
        </w:rPr>
        <w:t>Security and confidentiality of payroll information;</w:t>
      </w:r>
    </w:p>
    <w:p w14:paraId="5A4CE613" w14:textId="77777777" w:rsidR="009314F9" w:rsidRPr="008A4D08" w:rsidRDefault="009314F9" w:rsidP="008A4D08">
      <w:pPr>
        <w:tabs>
          <w:tab w:val="num" w:pos="709"/>
          <w:tab w:val="left" w:pos="1134"/>
        </w:tabs>
        <w:ind w:left="1134" w:hanging="425"/>
        <w:rPr>
          <w:rFonts w:ascii="Arial" w:hAnsi="Arial" w:cs="Arial"/>
          <w:color w:val="000000"/>
        </w:rPr>
      </w:pPr>
    </w:p>
    <w:p w14:paraId="53235C64" w14:textId="77777777" w:rsidR="009314F9" w:rsidRPr="008A4D08" w:rsidRDefault="009314F9" w:rsidP="00955E87">
      <w:pPr>
        <w:numPr>
          <w:ilvl w:val="0"/>
          <w:numId w:val="64"/>
        </w:numPr>
        <w:tabs>
          <w:tab w:val="num" w:pos="709"/>
          <w:tab w:val="left" w:pos="1134"/>
        </w:tabs>
        <w:ind w:left="1134" w:hanging="425"/>
        <w:rPr>
          <w:rFonts w:ascii="Arial" w:hAnsi="Arial" w:cs="Arial"/>
          <w:color w:val="000000"/>
        </w:rPr>
      </w:pPr>
      <w:r w:rsidRPr="008A4D08">
        <w:rPr>
          <w:rFonts w:ascii="Arial" w:hAnsi="Arial" w:cs="Arial"/>
          <w:color w:val="000000"/>
        </w:rPr>
        <w:t>Checks to be applied to completed payroll before and after payment; and</w:t>
      </w:r>
    </w:p>
    <w:p w14:paraId="0E9C3AFA" w14:textId="77777777" w:rsidR="009314F9" w:rsidRPr="008A4D08" w:rsidRDefault="009314F9" w:rsidP="008A4D08">
      <w:pPr>
        <w:tabs>
          <w:tab w:val="num" w:pos="709"/>
          <w:tab w:val="left" w:pos="1134"/>
        </w:tabs>
        <w:ind w:left="1134" w:hanging="425"/>
        <w:rPr>
          <w:rFonts w:ascii="Arial" w:hAnsi="Arial" w:cs="Arial"/>
          <w:color w:val="000000"/>
        </w:rPr>
      </w:pPr>
    </w:p>
    <w:p w14:paraId="1A8F49B6" w14:textId="77777777" w:rsidR="009314F9" w:rsidRPr="008A4D08" w:rsidRDefault="009314F9" w:rsidP="00955E87">
      <w:pPr>
        <w:numPr>
          <w:ilvl w:val="0"/>
          <w:numId w:val="64"/>
        </w:numPr>
        <w:tabs>
          <w:tab w:val="num" w:pos="709"/>
          <w:tab w:val="left" w:pos="1134"/>
        </w:tabs>
        <w:ind w:left="1134" w:hanging="425"/>
        <w:rPr>
          <w:rFonts w:ascii="Arial" w:hAnsi="Arial" w:cs="Arial"/>
          <w:color w:val="000000"/>
        </w:rPr>
      </w:pPr>
      <w:r w:rsidRPr="008A4D08">
        <w:rPr>
          <w:rFonts w:ascii="Arial" w:hAnsi="Arial" w:cs="Arial"/>
          <w:color w:val="000000"/>
        </w:rPr>
        <w:t>A system to ensure the recovery from those leaving the employment of the LHB of sums of money and property due by them to the LHB.</w:t>
      </w:r>
    </w:p>
    <w:p w14:paraId="060B8A23" w14:textId="77777777" w:rsidR="009314F9" w:rsidRPr="008A4D08" w:rsidRDefault="009314F9" w:rsidP="008A4D08">
      <w:pPr>
        <w:tabs>
          <w:tab w:val="left" w:pos="1701"/>
        </w:tabs>
        <w:rPr>
          <w:rFonts w:ascii="Arial" w:hAnsi="Arial" w:cs="Arial"/>
          <w:color w:val="000000"/>
        </w:rPr>
      </w:pPr>
    </w:p>
    <w:p w14:paraId="03BF0AFA" w14:textId="77777777" w:rsidR="009314F9" w:rsidRPr="008A4D08" w:rsidRDefault="009314F9" w:rsidP="00F80D70">
      <w:pPr>
        <w:numPr>
          <w:ilvl w:val="2"/>
          <w:numId w:val="290"/>
        </w:numPr>
        <w:rPr>
          <w:rFonts w:ascii="Arial" w:hAnsi="Arial" w:cs="Arial"/>
          <w:color w:val="000000"/>
        </w:rPr>
      </w:pPr>
      <w:r w:rsidRPr="008A4D08">
        <w:rPr>
          <w:rFonts w:ascii="Arial" w:hAnsi="Arial" w:cs="Arial"/>
          <w:color w:val="000000"/>
        </w:rPr>
        <w:t>The Chief Executive</w:t>
      </w:r>
      <w:r w:rsidRPr="008A4D08">
        <w:rPr>
          <w:rFonts w:ascii="Arial" w:hAnsi="Arial" w:cs="Arial"/>
        </w:rPr>
        <w:t xml:space="preserve"> </w:t>
      </w:r>
      <w:r w:rsidRPr="008A4D08">
        <w:rPr>
          <w:rFonts w:ascii="Arial" w:hAnsi="Arial" w:cs="Arial"/>
          <w:color w:val="000000"/>
        </w:rPr>
        <w:t>is responsible for:</w:t>
      </w:r>
    </w:p>
    <w:p w14:paraId="5314DD61" w14:textId="77777777" w:rsidR="009314F9" w:rsidRPr="008A4D08" w:rsidRDefault="009314F9" w:rsidP="008A4D08">
      <w:pPr>
        <w:rPr>
          <w:rFonts w:ascii="Arial" w:hAnsi="Arial" w:cs="Arial"/>
          <w:color w:val="000000"/>
        </w:rPr>
      </w:pPr>
    </w:p>
    <w:p w14:paraId="627DB3CB" w14:textId="77777777" w:rsidR="009314F9" w:rsidRPr="008A4D08" w:rsidRDefault="009314F9" w:rsidP="00955E87">
      <w:pPr>
        <w:numPr>
          <w:ilvl w:val="0"/>
          <w:numId w:val="65"/>
        </w:numPr>
        <w:tabs>
          <w:tab w:val="left" w:pos="1134"/>
        </w:tabs>
        <w:ind w:left="993" w:hanging="284"/>
        <w:rPr>
          <w:rFonts w:ascii="Arial" w:hAnsi="Arial" w:cs="Arial"/>
          <w:color w:val="000000"/>
        </w:rPr>
      </w:pPr>
      <w:r w:rsidRPr="008A4D08">
        <w:rPr>
          <w:rFonts w:ascii="Arial" w:hAnsi="Arial" w:cs="Arial"/>
          <w:color w:val="000000"/>
        </w:rPr>
        <w:t xml:space="preserve">Ensuring that </w:t>
      </w:r>
      <w:bookmarkStart w:id="1175" w:name="_Hlk39157782"/>
      <w:r w:rsidRPr="008A4D08">
        <w:rPr>
          <w:rFonts w:ascii="Arial" w:hAnsi="Arial" w:cs="Arial"/>
          <w:color w:val="000000"/>
        </w:rPr>
        <w:t xml:space="preserve">arrangements for a payroll service from NHS Wales Shared Services Partnership (NWSSP) </w:t>
      </w:r>
      <w:bookmarkEnd w:id="1175"/>
      <w:r w:rsidRPr="008A4D08">
        <w:rPr>
          <w:rFonts w:ascii="Arial" w:hAnsi="Arial" w:cs="Arial"/>
          <w:color w:val="000000"/>
        </w:rPr>
        <w:t xml:space="preserve">is supported by appropriate </w:t>
      </w:r>
      <w:bookmarkStart w:id="1176" w:name="_Hlk39157801"/>
      <w:r w:rsidRPr="008A4D08">
        <w:rPr>
          <w:rFonts w:ascii="Arial" w:hAnsi="Arial" w:cs="Arial"/>
          <w:color w:val="000000"/>
        </w:rPr>
        <w:t>Service Level Agreements,</w:t>
      </w:r>
      <w:bookmarkEnd w:id="1176"/>
      <w:r w:rsidRPr="008A4D08">
        <w:rPr>
          <w:rFonts w:ascii="Arial" w:hAnsi="Arial" w:cs="Arial"/>
          <w:color w:val="000000"/>
        </w:rPr>
        <w:t xml:space="preserve"> terms and conditions, adequate internal controls and </w:t>
      </w:r>
      <w:bookmarkStart w:id="1177" w:name="_Hlk39157818"/>
      <w:r w:rsidRPr="008A4D08">
        <w:rPr>
          <w:rFonts w:ascii="Arial" w:hAnsi="Arial" w:cs="Arial"/>
          <w:color w:val="000000"/>
        </w:rPr>
        <w:t>internal</w:t>
      </w:r>
      <w:bookmarkEnd w:id="1177"/>
      <w:r w:rsidRPr="008A4D08">
        <w:rPr>
          <w:rFonts w:ascii="Arial" w:hAnsi="Arial" w:cs="Arial"/>
          <w:color w:val="000000"/>
        </w:rPr>
        <w:t xml:space="preserve"> audit review procedures;</w:t>
      </w:r>
    </w:p>
    <w:p w14:paraId="0B675F9F" w14:textId="77777777" w:rsidR="009314F9" w:rsidRPr="008A4D08" w:rsidRDefault="009314F9" w:rsidP="008A4D08">
      <w:pPr>
        <w:tabs>
          <w:tab w:val="left" w:pos="0"/>
          <w:tab w:val="left" w:pos="1134"/>
        </w:tabs>
        <w:ind w:left="993" w:hanging="284"/>
        <w:rPr>
          <w:rFonts w:ascii="Arial" w:hAnsi="Arial" w:cs="Arial"/>
          <w:color w:val="000000"/>
        </w:rPr>
      </w:pPr>
      <w:r w:rsidRPr="008A4D08">
        <w:rPr>
          <w:rFonts w:ascii="Arial" w:hAnsi="Arial" w:cs="Arial"/>
          <w:color w:val="000000"/>
        </w:rPr>
        <w:t xml:space="preserve"> </w:t>
      </w:r>
    </w:p>
    <w:p w14:paraId="17CC0751" w14:textId="77777777" w:rsidR="009314F9" w:rsidRPr="008A4D08" w:rsidRDefault="009314F9" w:rsidP="00955E87">
      <w:pPr>
        <w:numPr>
          <w:ilvl w:val="0"/>
          <w:numId w:val="65"/>
        </w:numPr>
        <w:tabs>
          <w:tab w:val="left" w:pos="1134"/>
        </w:tabs>
        <w:ind w:left="993" w:hanging="284"/>
        <w:rPr>
          <w:rFonts w:ascii="Arial" w:hAnsi="Arial" w:cs="Arial"/>
          <w:color w:val="000000"/>
        </w:rPr>
      </w:pPr>
      <w:r w:rsidRPr="008A4D08">
        <w:rPr>
          <w:rFonts w:ascii="Arial" w:hAnsi="Arial" w:cs="Arial"/>
          <w:color w:val="000000"/>
        </w:rPr>
        <w:t xml:space="preserve"> Ensuring a sound system of internal control and audit review of any internally provided payroll service; and</w:t>
      </w:r>
    </w:p>
    <w:p w14:paraId="09417CE1" w14:textId="77777777" w:rsidR="009314F9" w:rsidRPr="008A4D08" w:rsidRDefault="009314F9" w:rsidP="008A4D08">
      <w:pPr>
        <w:tabs>
          <w:tab w:val="left" w:pos="0"/>
          <w:tab w:val="left" w:pos="1134"/>
        </w:tabs>
        <w:ind w:left="993" w:hanging="284"/>
        <w:rPr>
          <w:rFonts w:ascii="Arial" w:hAnsi="Arial" w:cs="Arial"/>
          <w:color w:val="000000"/>
        </w:rPr>
      </w:pPr>
    </w:p>
    <w:p w14:paraId="30607E09" w14:textId="77777777" w:rsidR="009314F9" w:rsidRPr="008A4D08" w:rsidRDefault="009314F9" w:rsidP="00955E87">
      <w:pPr>
        <w:numPr>
          <w:ilvl w:val="0"/>
          <w:numId w:val="65"/>
        </w:numPr>
        <w:tabs>
          <w:tab w:val="left" w:pos="1134"/>
        </w:tabs>
        <w:ind w:left="993" w:hanging="284"/>
        <w:rPr>
          <w:rFonts w:ascii="Arial" w:hAnsi="Arial" w:cs="Arial"/>
          <w:color w:val="000000"/>
        </w:rPr>
      </w:pPr>
      <w:r w:rsidRPr="008A4D08">
        <w:rPr>
          <w:rFonts w:ascii="Arial" w:hAnsi="Arial" w:cs="Arial"/>
          <w:color w:val="000000"/>
        </w:rPr>
        <w:t>Maintenance and/or the authorisation of regular and independent reconciliation of pay control accounts.</w:t>
      </w:r>
    </w:p>
    <w:p w14:paraId="00CFDEE3" w14:textId="77777777" w:rsidR="009314F9" w:rsidRPr="008A4D08" w:rsidRDefault="009314F9" w:rsidP="008A4D08">
      <w:pPr>
        <w:rPr>
          <w:rFonts w:ascii="Arial" w:hAnsi="Arial" w:cs="Arial"/>
          <w:color w:val="000000"/>
        </w:rPr>
      </w:pPr>
    </w:p>
    <w:p w14:paraId="41A6661C" w14:textId="77777777" w:rsidR="009314F9" w:rsidRPr="008A4D08" w:rsidRDefault="009314F9" w:rsidP="00F80D70">
      <w:pPr>
        <w:numPr>
          <w:ilvl w:val="2"/>
          <w:numId w:val="290"/>
        </w:numPr>
        <w:rPr>
          <w:rFonts w:ascii="Arial" w:hAnsi="Arial" w:cs="Arial"/>
          <w:color w:val="000000"/>
        </w:rPr>
      </w:pPr>
      <w:r w:rsidRPr="008A4D08">
        <w:rPr>
          <w:rFonts w:ascii="Arial" w:hAnsi="Arial" w:cs="Arial"/>
          <w:color w:val="000000"/>
        </w:rPr>
        <w:t>Appropriately nominated managers have delegated responsibility for:</w:t>
      </w:r>
    </w:p>
    <w:p w14:paraId="27A80A21" w14:textId="77777777" w:rsidR="009314F9" w:rsidRPr="008A4D08" w:rsidRDefault="009314F9" w:rsidP="008A4D08">
      <w:pPr>
        <w:rPr>
          <w:rFonts w:ascii="Arial" w:hAnsi="Arial" w:cs="Arial"/>
          <w:color w:val="000000"/>
        </w:rPr>
      </w:pPr>
    </w:p>
    <w:p w14:paraId="74995DA4" w14:textId="77777777" w:rsidR="009314F9" w:rsidRPr="008A4D08" w:rsidRDefault="009314F9" w:rsidP="00955E87">
      <w:pPr>
        <w:numPr>
          <w:ilvl w:val="0"/>
          <w:numId w:val="66"/>
        </w:numPr>
        <w:tabs>
          <w:tab w:val="left" w:pos="1276"/>
        </w:tabs>
        <w:ind w:left="1134" w:hanging="425"/>
        <w:rPr>
          <w:rFonts w:ascii="Arial" w:hAnsi="Arial" w:cs="Arial"/>
          <w:color w:val="000000"/>
        </w:rPr>
      </w:pPr>
      <w:r w:rsidRPr="008A4D08">
        <w:rPr>
          <w:rFonts w:ascii="Arial" w:hAnsi="Arial" w:cs="Arial"/>
          <w:color w:val="000000"/>
        </w:rPr>
        <w:t>Submitting time records, and other notifications in accordance with agreed timetables;</w:t>
      </w:r>
    </w:p>
    <w:p w14:paraId="3AAA4B9F" w14:textId="77777777" w:rsidR="009314F9" w:rsidRPr="008A4D08" w:rsidRDefault="009314F9" w:rsidP="008A4D08">
      <w:pPr>
        <w:tabs>
          <w:tab w:val="left" w:pos="1276"/>
        </w:tabs>
        <w:ind w:left="1134" w:hanging="425"/>
        <w:rPr>
          <w:rFonts w:ascii="Arial" w:hAnsi="Arial" w:cs="Arial"/>
          <w:color w:val="000000"/>
        </w:rPr>
      </w:pPr>
    </w:p>
    <w:p w14:paraId="3223F418" w14:textId="77777777" w:rsidR="009314F9" w:rsidRPr="008A4D08" w:rsidRDefault="009314F9" w:rsidP="00955E87">
      <w:pPr>
        <w:numPr>
          <w:ilvl w:val="0"/>
          <w:numId w:val="66"/>
        </w:numPr>
        <w:tabs>
          <w:tab w:val="left" w:pos="1276"/>
        </w:tabs>
        <w:ind w:left="1134" w:hanging="425"/>
        <w:rPr>
          <w:rFonts w:ascii="Arial" w:hAnsi="Arial" w:cs="Arial"/>
          <w:color w:val="000000"/>
        </w:rPr>
      </w:pPr>
      <w:r w:rsidRPr="008A4D08">
        <w:rPr>
          <w:rFonts w:ascii="Arial" w:hAnsi="Arial" w:cs="Arial"/>
          <w:color w:val="000000"/>
        </w:rPr>
        <w:t xml:space="preserve">Completing time records and other notifications in accordance with the Service Level Agreements; and </w:t>
      </w:r>
    </w:p>
    <w:p w14:paraId="285814B0" w14:textId="77777777" w:rsidR="009314F9" w:rsidRPr="008A4D08" w:rsidRDefault="009314F9" w:rsidP="008A4D08">
      <w:pPr>
        <w:tabs>
          <w:tab w:val="left" w:pos="1276"/>
        </w:tabs>
        <w:ind w:left="1134" w:hanging="425"/>
        <w:rPr>
          <w:rFonts w:ascii="Arial" w:hAnsi="Arial" w:cs="Arial"/>
          <w:color w:val="000000"/>
        </w:rPr>
      </w:pPr>
    </w:p>
    <w:p w14:paraId="561E60DA" w14:textId="77777777" w:rsidR="009314F9" w:rsidRPr="008A4D08" w:rsidRDefault="009314F9" w:rsidP="00955E87">
      <w:pPr>
        <w:numPr>
          <w:ilvl w:val="0"/>
          <w:numId w:val="66"/>
        </w:numPr>
        <w:tabs>
          <w:tab w:val="left" w:pos="1276"/>
        </w:tabs>
        <w:ind w:left="1134" w:hanging="425"/>
        <w:rPr>
          <w:rFonts w:ascii="Arial" w:hAnsi="Arial" w:cs="Arial"/>
          <w:color w:val="000000"/>
        </w:rPr>
      </w:pPr>
      <w:r w:rsidRPr="008A4D08">
        <w:rPr>
          <w:rFonts w:ascii="Arial" w:hAnsi="Arial" w:cs="Arial"/>
          <w:color w:val="000000"/>
        </w:rPr>
        <w:t>Submitting termination forms in the prescribed form immediately upon knowing the effective date of an employee’s or officer’s resignation, termination or retirement.  Where an employee fails to report for duty or to fulfil obligations in circumstances that suggest they have left without notice, the Director of Workforce and Organisational Development and/or Chief Executive must be informed immediately. In circumstances where fraud is suspected, this must be reported to the Director of Finance.</w:t>
      </w:r>
    </w:p>
    <w:p w14:paraId="66767EE2" w14:textId="77777777" w:rsidR="009314F9" w:rsidRPr="008A4D08" w:rsidRDefault="009314F9" w:rsidP="008A4D08">
      <w:pPr>
        <w:ind w:hanging="425"/>
        <w:rPr>
          <w:rFonts w:ascii="Arial" w:hAnsi="Arial" w:cs="Arial"/>
          <w:color w:val="000000"/>
        </w:rPr>
      </w:pPr>
    </w:p>
    <w:p w14:paraId="6AEE8F52" w14:textId="77777777" w:rsidR="009314F9" w:rsidRPr="008A4D08" w:rsidRDefault="009314F9" w:rsidP="00F80D70">
      <w:pPr>
        <w:pStyle w:val="Heading1"/>
        <w:numPr>
          <w:ilvl w:val="1"/>
          <w:numId w:val="290"/>
        </w:numPr>
        <w:jc w:val="left"/>
        <w:rPr>
          <w:rFonts w:ascii="Arial" w:hAnsi="Arial" w:cs="Arial"/>
          <w:color w:val="000000"/>
        </w:rPr>
      </w:pPr>
      <w:bookmarkStart w:id="1178" w:name="_Toc192394587"/>
      <w:bookmarkStart w:id="1179" w:name="_Toc192929033"/>
      <w:bookmarkStart w:id="1180" w:name="_Toc193786747"/>
      <w:bookmarkStart w:id="1181" w:name="_Toc107900309"/>
      <w:bookmarkStart w:id="1182" w:name="_Toc107900498"/>
      <w:bookmarkStart w:id="1183" w:name="_Toc107900921"/>
      <w:bookmarkStart w:id="1184" w:name="_Toc107901008"/>
      <w:bookmarkStart w:id="1185" w:name="_Toc240450381"/>
      <w:bookmarkStart w:id="1186" w:name="_Toc240797572"/>
      <w:bookmarkStart w:id="1187" w:name="_Toc240801961"/>
      <w:bookmarkStart w:id="1188" w:name="_Toc237673438"/>
      <w:bookmarkStart w:id="1189" w:name="_Toc240884319"/>
      <w:bookmarkStart w:id="1190" w:name="_Toc241909284"/>
      <w:bookmarkStart w:id="1191" w:name="_Toc242500641"/>
      <w:bookmarkStart w:id="1192" w:name="_Toc242585937"/>
      <w:bookmarkStart w:id="1193" w:name="_Toc383684328"/>
      <w:bookmarkStart w:id="1194" w:name="_Toc55287251"/>
      <w:r w:rsidRPr="008A4D08">
        <w:rPr>
          <w:rFonts w:ascii="Arial" w:hAnsi="Arial" w:cs="Arial"/>
          <w:color w:val="000000"/>
        </w:rPr>
        <w:t>Contracts of Employment</w:t>
      </w:r>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p>
    <w:p w14:paraId="5CFD3A38" w14:textId="77777777" w:rsidR="009314F9" w:rsidRPr="008A4D08" w:rsidRDefault="009314F9" w:rsidP="008A4D08">
      <w:pPr>
        <w:rPr>
          <w:rFonts w:ascii="Arial" w:hAnsi="Arial" w:cs="Arial"/>
          <w:color w:val="000000"/>
        </w:rPr>
      </w:pPr>
    </w:p>
    <w:p w14:paraId="79AF52E1" w14:textId="77777777" w:rsidR="009314F9" w:rsidRPr="008A4D08" w:rsidRDefault="009314F9" w:rsidP="00F80D70">
      <w:pPr>
        <w:numPr>
          <w:ilvl w:val="2"/>
          <w:numId w:val="290"/>
        </w:numPr>
        <w:rPr>
          <w:rFonts w:ascii="Arial" w:hAnsi="Arial" w:cs="Arial"/>
          <w:color w:val="000000"/>
        </w:rPr>
      </w:pPr>
      <w:r w:rsidRPr="008A4D08">
        <w:rPr>
          <w:rFonts w:ascii="Arial" w:hAnsi="Arial" w:cs="Arial"/>
          <w:color w:val="000000"/>
        </w:rPr>
        <w:t>The Director of Workforce and Organisational Development must:</w:t>
      </w:r>
    </w:p>
    <w:p w14:paraId="560B6817" w14:textId="77777777" w:rsidR="009314F9" w:rsidRPr="008A4D08" w:rsidRDefault="009314F9" w:rsidP="008A4D08">
      <w:pPr>
        <w:ind w:left="900" w:hanging="900"/>
        <w:rPr>
          <w:rFonts w:ascii="Arial" w:hAnsi="Arial" w:cs="Arial"/>
          <w:color w:val="000000"/>
        </w:rPr>
      </w:pPr>
    </w:p>
    <w:p w14:paraId="0EA518FE" w14:textId="77777777" w:rsidR="009314F9" w:rsidRPr="008A4D08" w:rsidRDefault="009314F9" w:rsidP="00955E87">
      <w:pPr>
        <w:numPr>
          <w:ilvl w:val="0"/>
          <w:numId w:val="67"/>
        </w:numPr>
        <w:tabs>
          <w:tab w:val="left" w:pos="1134"/>
        </w:tabs>
        <w:ind w:left="1134" w:hanging="425"/>
        <w:rPr>
          <w:rFonts w:ascii="Arial" w:hAnsi="Arial" w:cs="Arial"/>
          <w:color w:val="000000"/>
        </w:rPr>
      </w:pPr>
      <w:r w:rsidRPr="008A4D08">
        <w:rPr>
          <w:rFonts w:ascii="Arial" w:hAnsi="Arial" w:cs="Arial"/>
          <w:color w:val="000000"/>
        </w:rPr>
        <w:t>Ensure that all employees are issued with a Contract of Employment in a form approved by the Board and which complies with employment legislation; and</w:t>
      </w:r>
    </w:p>
    <w:p w14:paraId="6EBC8B8E" w14:textId="77777777" w:rsidR="009314F9" w:rsidRPr="008A4D08" w:rsidRDefault="009314F9" w:rsidP="008A4D08">
      <w:pPr>
        <w:tabs>
          <w:tab w:val="left" w:pos="1134"/>
        </w:tabs>
        <w:ind w:left="1134" w:hanging="425"/>
        <w:rPr>
          <w:rFonts w:ascii="Arial" w:hAnsi="Arial" w:cs="Arial"/>
          <w:color w:val="000000"/>
        </w:rPr>
      </w:pPr>
    </w:p>
    <w:p w14:paraId="5242CB22" w14:textId="77777777" w:rsidR="009314F9" w:rsidRPr="008A4D08" w:rsidRDefault="009314F9" w:rsidP="00955E87">
      <w:pPr>
        <w:numPr>
          <w:ilvl w:val="0"/>
          <w:numId w:val="67"/>
        </w:numPr>
        <w:tabs>
          <w:tab w:val="left" w:pos="1134"/>
        </w:tabs>
        <w:ind w:left="1134" w:hanging="425"/>
        <w:rPr>
          <w:rFonts w:ascii="Arial" w:hAnsi="Arial" w:cs="Arial"/>
          <w:color w:val="000000"/>
        </w:rPr>
      </w:pPr>
      <w:r w:rsidRPr="008A4D08">
        <w:rPr>
          <w:rFonts w:ascii="Arial" w:hAnsi="Arial" w:cs="Arial"/>
          <w:color w:val="000000"/>
        </w:rPr>
        <w:t>Deal with variations to, or termination of, contracts of employment.</w:t>
      </w:r>
    </w:p>
    <w:p w14:paraId="6777BDA0" w14:textId="77777777" w:rsidR="009314F9" w:rsidRPr="008A4D08" w:rsidRDefault="009314F9" w:rsidP="008A4D08">
      <w:pPr>
        <w:rPr>
          <w:rFonts w:ascii="Arial" w:hAnsi="Arial" w:cs="Arial"/>
          <w:b/>
          <w:color w:val="000000"/>
        </w:rPr>
      </w:pPr>
    </w:p>
    <w:p w14:paraId="77B2A100" w14:textId="77777777" w:rsidR="009314F9" w:rsidRPr="008A4D08" w:rsidRDefault="009314F9" w:rsidP="008A4D08">
      <w:pPr>
        <w:rPr>
          <w:rFonts w:ascii="Arial" w:hAnsi="Arial" w:cs="Arial"/>
          <w:b/>
          <w:color w:val="000000"/>
        </w:rPr>
      </w:pPr>
    </w:p>
    <w:p w14:paraId="1AD78333" w14:textId="77777777" w:rsidR="009314F9" w:rsidRPr="008A4D08" w:rsidRDefault="009314F9" w:rsidP="008A4D08">
      <w:pPr>
        <w:rPr>
          <w:rFonts w:ascii="Arial" w:hAnsi="Arial" w:cs="Arial"/>
          <w:b/>
          <w:color w:val="000000"/>
        </w:rPr>
      </w:pPr>
      <w:bookmarkStart w:id="1195" w:name="_Toc192394588"/>
      <w:bookmarkStart w:id="1196" w:name="_Toc192929034"/>
      <w:bookmarkStart w:id="1197" w:name="_Toc193786748"/>
      <w:bookmarkStart w:id="1198" w:name="_Toc107900310"/>
      <w:bookmarkStart w:id="1199" w:name="_Toc107900499"/>
      <w:bookmarkStart w:id="1200" w:name="_Toc107900922"/>
      <w:bookmarkStart w:id="1201" w:name="_Toc107901009"/>
      <w:bookmarkStart w:id="1202" w:name="_Toc240450382"/>
      <w:bookmarkStart w:id="1203" w:name="_Toc240797573"/>
      <w:bookmarkStart w:id="1204" w:name="_Toc240801962"/>
    </w:p>
    <w:bookmarkEnd w:id="1195"/>
    <w:bookmarkEnd w:id="1196"/>
    <w:bookmarkEnd w:id="1197"/>
    <w:bookmarkEnd w:id="1198"/>
    <w:bookmarkEnd w:id="1199"/>
    <w:bookmarkEnd w:id="1200"/>
    <w:bookmarkEnd w:id="1201"/>
    <w:bookmarkEnd w:id="1202"/>
    <w:bookmarkEnd w:id="1203"/>
    <w:bookmarkEnd w:id="1204"/>
    <w:p w14:paraId="58D0FB4A" w14:textId="77777777" w:rsidR="009314F9" w:rsidRPr="008A4D08" w:rsidRDefault="009314F9" w:rsidP="008A4D08">
      <w:pPr>
        <w:rPr>
          <w:rFonts w:ascii="Arial" w:hAnsi="Arial" w:cs="Arial"/>
          <w:color w:val="000000"/>
        </w:rPr>
      </w:pPr>
      <w:r w:rsidRPr="008A4D08">
        <w:rPr>
          <w:rFonts w:ascii="Arial" w:hAnsi="Arial" w:cs="Arial"/>
          <w:color w:val="000000"/>
        </w:rPr>
        <w:br w:type="page"/>
      </w:r>
    </w:p>
    <w:p w14:paraId="644535D3" w14:textId="77777777" w:rsidR="009314F9" w:rsidRPr="008A4D08" w:rsidRDefault="009314F9" w:rsidP="00F80D70">
      <w:pPr>
        <w:pStyle w:val="Heading1"/>
        <w:numPr>
          <w:ilvl w:val="0"/>
          <w:numId w:val="260"/>
        </w:numPr>
        <w:ind w:left="709" w:hanging="709"/>
        <w:jc w:val="left"/>
        <w:rPr>
          <w:rFonts w:ascii="Arial" w:hAnsi="Arial" w:cs="Arial"/>
          <w:color w:val="000000"/>
        </w:rPr>
      </w:pPr>
      <w:bookmarkStart w:id="1205" w:name="_Toc192394599"/>
      <w:bookmarkStart w:id="1206" w:name="_Toc192929045"/>
      <w:bookmarkStart w:id="1207" w:name="_Toc193786759"/>
      <w:bookmarkStart w:id="1208" w:name="_Toc107900317"/>
      <w:bookmarkStart w:id="1209" w:name="_Toc107900506"/>
      <w:bookmarkStart w:id="1210" w:name="_Toc107900929"/>
      <w:bookmarkStart w:id="1211" w:name="_Toc107901016"/>
      <w:bookmarkStart w:id="1212" w:name="_Toc240450389"/>
      <w:bookmarkStart w:id="1213" w:name="_Toc240797580"/>
      <w:bookmarkStart w:id="1214" w:name="_Toc240801969"/>
      <w:bookmarkStart w:id="1215" w:name="_Toc237673446"/>
      <w:bookmarkStart w:id="1216" w:name="_Toc240884327"/>
      <w:bookmarkStart w:id="1217" w:name="_Toc241909292"/>
      <w:bookmarkStart w:id="1218" w:name="_Toc242500649"/>
      <w:bookmarkStart w:id="1219" w:name="_Toc242585945"/>
      <w:bookmarkStart w:id="1220" w:name="_Toc383684336"/>
      <w:bookmarkStart w:id="1221" w:name="_Toc55287259"/>
      <w:bookmarkStart w:id="1222" w:name="_Hlk37251989"/>
      <w:r w:rsidRPr="008A4D08">
        <w:rPr>
          <w:rFonts w:ascii="Arial" w:hAnsi="Arial" w:cs="Arial"/>
          <w:color w:val="000000"/>
        </w:rPr>
        <w:t xml:space="preserve">CAPITAL </w:t>
      </w:r>
      <w:bookmarkStart w:id="1223" w:name="_Hlk52457418"/>
      <w:r w:rsidRPr="008A4D08">
        <w:rPr>
          <w:rFonts w:ascii="Arial" w:hAnsi="Arial" w:cs="Arial"/>
          <w:color w:val="000000"/>
        </w:rPr>
        <w:t xml:space="preserve">PLAN, CAPITAL </w:t>
      </w:r>
      <w:bookmarkEnd w:id="1223"/>
      <w:r w:rsidRPr="008A4D08">
        <w:rPr>
          <w:rFonts w:ascii="Arial" w:hAnsi="Arial" w:cs="Arial"/>
          <w:color w:val="000000"/>
        </w:rPr>
        <w:t>INVESTMENT, FIXED ASSET REGISTERS AND SECURITY OF ASSETS</w:t>
      </w:r>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r w:rsidRPr="008A4D08">
        <w:rPr>
          <w:rFonts w:ascii="Arial" w:hAnsi="Arial" w:cs="Arial"/>
          <w:color w:val="000000"/>
        </w:rPr>
        <w:t xml:space="preserve"> </w:t>
      </w:r>
    </w:p>
    <w:bookmarkEnd w:id="1222"/>
    <w:p w14:paraId="4E2EC7BA" w14:textId="77777777" w:rsidR="009314F9" w:rsidRPr="008A4D08" w:rsidRDefault="009314F9" w:rsidP="008A4D08">
      <w:pPr>
        <w:rPr>
          <w:rFonts w:ascii="Arial" w:hAnsi="Arial" w:cs="Arial"/>
          <w:color w:val="000000"/>
        </w:rPr>
      </w:pPr>
    </w:p>
    <w:p w14:paraId="73B10FDF" w14:textId="77777777" w:rsidR="009314F9" w:rsidRPr="008A4D08" w:rsidRDefault="009314F9" w:rsidP="00955E87">
      <w:pPr>
        <w:pStyle w:val="Heading1"/>
        <w:numPr>
          <w:ilvl w:val="1"/>
          <w:numId w:val="15"/>
        </w:numPr>
        <w:jc w:val="left"/>
        <w:rPr>
          <w:rFonts w:ascii="Arial" w:hAnsi="Arial" w:cs="Arial"/>
          <w:color w:val="000000"/>
        </w:rPr>
      </w:pPr>
      <w:bookmarkStart w:id="1224" w:name="_Toc55287260"/>
      <w:bookmarkStart w:id="1225" w:name="_Hlk52457446"/>
      <w:bookmarkStart w:id="1226" w:name="_Toc192394600"/>
      <w:bookmarkStart w:id="1227" w:name="_Toc192929046"/>
      <w:bookmarkStart w:id="1228" w:name="_Toc193786760"/>
      <w:bookmarkStart w:id="1229" w:name="_Toc107900318"/>
      <w:bookmarkStart w:id="1230" w:name="_Toc107900507"/>
      <w:bookmarkStart w:id="1231" w:name="_Toc107900930"/>
      <w:bookmarkStart w:id="1232" w:name="_Toc107901017"/>
      <w:bookmarkStart w:id="1233" w:name="_Toc240450390"/>
      <w:bookmarkStart w:id="1234" w:name="_Toc240797581"/>
      <w:bookmarkStart w:id="1235" w:name="_Toc240801970"/>
      <w:bookmarkStart w:id="1236" w:name="_Toc237673447"/>
      <w:bookmarkStart w:id="1237" w:name="_Toc240884328"/>
      <w:bookmarkStart w:id="1238" w:name="_Toc241909293"/>
      <w:bookmarkStart w:id="1239" w:name="_Toc242500650"/>
      <w:bookmarkStart w:id="1240" w:name="_Toc242585946"/>
      <w:bookmarkStart w:id="1241" w:name="_Toc383684337"/>
      <w:r w:rsidRPr="008A4D08">
        <w:rPr>
          <w:rFonts w:ascii="Arial" w:hAnsi="Arial" w:cs="Arial"/>
          <w:color w:val="000000"/>
        </w:rPr>
        <w:t>Capital Plan</w:t>
      </w:r>
      <w:bookmarkEnd w:id="1224"/>
    </w:p>
    <w:bookmarkEnd w:id="1225"/>
    <w:p w14:paraId="6ABACE07" w14:textId="77777777" w:rsidR="009314F9" w:rsidRPr="008A4D08" w:rsidRDefault="009314F9" w:rsidP="008A4D08">
      <w:pPr>
        <w:rPr>
          <w:rFonts w:ascii="Arial" w:hAnsi="Arial" w:cs="Arial"/>
        </w:rPr>
      </w:pPr>
    </w:p>
    <w:p w14:paraId="1B7ED1AA" w14:textId="77777777" w:rsidR="009314F9" w:rsidRPr="008A4D08" w:rsidRDefault="009314F9" w:rsidP="00955E87">
      <w:pPr>
        <w:numPr>
          <w:ilvl w:val="2"/>
          <w:numId w:val="15"/>
        </w:numPr>
        <w:rPr>
          <w:rFonts w:ascii="Arial" w:hAnsi="Arial" w:cs="Arial"/>
          <w:color w:val="000000"/>
        </w:rPr>
      </w:pPr>
      <w:r w:rsidRPr="008A4D08">
        <w:rPr>
          <w:rFonts w:ascii="Arial" w:hAnsi="Arial" w:cs="Arial"/>
          <w:color w:val="000000"/>
        </w:rPr>
        <w:t>Capital plans, and annual capital programmes, must be approved by the Board before the commencement of a financial year and should be in line with the objectives set out in the approved Integrated Medium Term Plan (IMTP) for the organisation. The actual capital plan and programmes must be delivered within Welsh Government capital finance resource limits.</w:t>
      </w:r>
    </w:p>
    <w:p w14:paraId="6B3E288B" w14:textId="77777777" w:rsidR="009314F9" w:rsidRPr="008A4D08" w:rsidRDefault="009314F9" w:rsidP="008A4D08">
      <w:pPr>
        <w:rPr>
          <w:rFonts w:ascii="Arial" w:hAnsi="Arial" w:cs="Arial"/>
          <w:color w:val="000000"/>
        </w:rPr>
      </w:pPr>
    </w:p>
    <w:p w14:paraId="4AA648C4" w14:textId="77777777" w:rsidR="009314F9" w:rsidRPr="008A4D08" w:rsidRDefault="009314F9" w:rsidP="00955E87">
      <w:pPr>
        <w:pStyle w:val="Heading1"/>
        <w:numPr>
          <w:ilvl w:val="2"/>
          <w:numId w:val="15"/>
        </w:numPr>
        <w:jc w:val="left"/>
        <w:rPr>
          <w:rFonts w:ascii="Arial" w:hAnsi="Arial" w:cs="Arial"/>
          <w:b w:val="0"/>
          <w:bCs w:val="0"/>
          <w:color w:val="000000"/>
        </w:rPr>
      </w:pPr>
      <w:bookmarkStart w:id="1242" w:name="_Toc55287261"/>
      <w:r w:rsidRPr="008A4D08">
        <w:rPr>
          <w:rFonts w:ascii="Arial" w:hAnsi="Arial" w:cs="Arial"/>
          <w:b w:val="0"/>
          <w:bCs w:val="0"/>
          <w:color w:val="000000"/>
        </w:rPr>
        <w:t>The Director of Planning (or nominated responsible director) will develop a capital plan, and detailed capital programme, for the organisation that sets out a detailed capital investment plan to support the objectives set out in the IMTP. The capital programme must be affordable and within the capital allocations, as set out in the Welsh Government (WG) Capital Resource Limit for the year, and the LHB must not exceed the allocation resource limit. There must be an approved revenue funding plan in place to support any revenue costs associated with the capital plan.  Regular updates must be provided to the Board, and relevant Board Committees, during the financial year.</w:t>
      </w:r>
      <w:bookmarkEnd w:id="1242"/>
    </w:p>
    <w:p w14:paraId="6842732C" w14:textId="77777777" w:rsidR="009314F9" w:rsidRPr="008A4D08" w:rsidRDefault="009314F9" w:rsidP="008A4D08">
      <w:pPr>
        <w:pStyle w:val="Heading1"/>
        <w:ind w:firstLine="0"/>
        <w:jc w:val="left"/>
        <w:rPr>
          <w:rFonts w:ascii="Arial" w:hAnsi="Arial" w:cs="Arial"/>
          <w:b w:val="0"/>
          <w:bCs w:val="0"/>
          <w:color w:val="000000"/>
        </w:rPr>
      </w:pPr>
    </w:p>
    <w:p w14:paraId="5849555F" w14:textId="77777777" w:rsidR="009314F9" w:rsidRPr="008A4D08" w:rsidRDefault="009314F9" w:rsidP="00955E87">
      <w:pPr>
        <w:pStyle w:val="Heading1"/>
        <w:numPr>
          <w:ilvl w:val="2"/>
          <w:numId w:val="15"/>
        </w:numPr>
        <w:jc w:val="left"/>
        <w:rPr>
          <w:rFonts w:ascii="Arial" w:hAnsi="Arial" w:cs="Arial"/>
          <w:b w:val="0"/>
          <w:bCs w:val="0"/>
          <w:color w:val="000000"/>
        </w:rPr>
      </w:pPr>
      <w:bookmarkStart w:id="1243" w:name="_Toc55287262"/>
      <w:r w:rsidRPr="008A4D08">
        <w:rPr>
          <w:rFonts w:ascii="Arial" w:hAnsi="Arial" w:cs="Arial"/>
          <w:b w:val="0"/>
          <w:bCs w:val="0"/>
          <w:color w:val="000000"/>
        </w:rPr>
        <w:t>The Board must approve a three year Capital Plan, and an annual Capital Programme, as set out in the Integrated Medium Term Plan and Budgetary Control chapters of these SFI</w:t>
      </w:r>
      <w:bookmarkEnd w:id="1243"/>
      <w:r w:rsidRPr="008A4D08">
        <w:rPr>
          <w:rFonts w:ascii="Arial" w:hAnsi="Arial" w:cs="Arial"/>
          <w:b w:val="0"/>
          <w:bCs w:val="0"/>
          <w:color w:val="000000"/>
        </w:rPr>
        <w:t>.</w:t>
      </w:r>
    </w:p>
    <w:p w14:paraId="105CF70E" w14:textId="77777777" w:rsidR="009314F9" w:rsidRPr="008A4D08" w:rsidRDefault="009314F9" w:rsidP="008A4D08">
      <w:pPr>
        <w:rPr>
          <w:rFonts w:ascii="Arial" w:hAnsi="Arial" w:cs="Arial"/>
        </w:rPr>
      </w:pPr>
    </w:p>
    <w:p w14:paraId="597E89E2" w14:textId="77777777" w:rsidR="009314F9" w:rsidRPr="008A4D08" w:rsidRDefault="009314F9" w:rsidP="00955E87">
      <w:pPr>
        <w:numPr>
          <w:ilvl w:val="1"/>
          <w:numId w:val="15"/>
        </w:numPr>
        <w:rPr>
          <w:rFonts w:ascii="Arial" w:hAnsi="Arial" w:cs="Arial"/>
          <w:b/>
          <w:bCs/>
          <w:color w:val="000000"/>
        </w:rPr>
      </w:pPr>
      <w:bookmarkStart w:id="1244" w:name="_Hlk52457466"/>
      <w:r w:rsidRPr="008A4D08">
        <w:rPr>
          <w:rFonts w:ascii="Arial" w:hAnsi="Arial" w:cs="Arial"/>
          <w:b/>
          <w:bCs/>
          <w:color w:val="000000"/>
        </w:rPr>
        <w:t>Capital Investment Decisions</w:t>
      </w:r>
    </w:p>
    <w:bookmarkEnd w:id="1244"/>
    <w:p w14:paraId="667C8CF9" w14:textId="77777777" w:rsidR="009314F9" w:rsidRPr="008A4D08" w:rsidRDefault="009314F9" w:rsidP="008A4D08">
      <w:pPr>
        <w:pStyle w:val="Heading1"/>
        <w:jc w:val="left"/>
        <w:rPr>
          <w:rFonts w:ascii="Arial" w:hAnsi="Arial" w:cs="Arial"/>
          <w:color w:val="000000"/>
        </w:rPr>
      </w:pPr>
    </w:p>
    <w:p w14:paraId="53391F8C" w14:textId="77777777" w:rsidR="009314F9" w:rsidRPr="008A4D08" w:rsidRDefault="009314F9" w:rsidP="00955E87">
      <w:pPr>
        <w:pStyle w:val="Heading1"/>
        <w:numPr>
          <w:ilvl w:val="2"/>
          <w:numId w:val="15"/>
        </w:numPr>
        <w:jc w:val="left"/>
        <w:rPr>
          <w:rFonts w:ascii="Arial" w:hAnsi="Arial" w:cs="Arial"/>
          <w:b w:val="0"/>
          <w:bCs w:val="0"/>
          <w:color w:val="000000"/>
        </w:rPr>
      </w:pPr>
      <w:bookmarkStart w:id="1245" w:name="_Toc55287263"/>
      <w:r w:rsidRPr="008A4D08">
        <w:rPr>
          <w:rFonts w:ascii="Arial" w:hAnsi="Arial" w:cs="Arial"/>
          <w:b w:val="0"/>
          <w:bCs w:val="0"/>
          <w:color w:val="000000"/>
        </w:rPr>
        <w:t>Robust business case and capital investment appraisal must be undertaken prior to formal submission to Welsh Government, the level of detail within the appraisal commensurate with the value and risk of the investment. Capital investment decisions should be undertaken in line with Welsh Government requirements and guidance for the development of business cases as set out in</w:t>
      </w:r>
      <w:bookmarkEnd w:id="1245"/>
      <w:r w:rsidRPr="008A4D08">
        <w:rPr>
          <w:rFonts w:ascii="Arial" w:hAnsi="Arial" w:cs="Arial"/>
          <w:b w:val="0"/>
          <w:bCs w:val="0"/>
          <w:color w:val="000000"/>
        </w:rPr>
        <w:t xml:space="preserve">: </w:t>
      </w:r>
    </w:p>
    <w:p w14:paraId="517C17B3" w14:textId="77777777" w:rsidR="009314F9" w:rsidRPr="008A4D08" w:rsidRDefault="009314F9" w:rsidP="00F80D70">
      <w:pPr>
        <w:pStyle w:val="Heading1"/>
        <w:numPr>
          <w:ilvl w:val="0"/>
          <w:numId w:val="252"/>
        </w:numPr>
        <w:ind w:left="1080"/>
        <w:jc w:val="left"/>
        <w:rPr>
          <w:rFonts w:ascii="Arial" w:hAnsi="Arial" w:cs="Arial"/>
          <w:b w:val="0"/>
          <w:bCs w:val="0"/>
          <w:color w:val="000000"/>
        </w:rPr>
      </w:pPr>
      <w:bookmarkStart w:id="1246" w:name="_Toc55287264"/>
      <w:r w:rsidRPr="008A4D08">
        <w:rPr>
          <w:rFonts w:ascii="Arial" w:hAnsi="Arial" w:cs="Arial"/>
          <w:b w:val="0"/>
          <w:bCs w:val="0"/>
          <w:color w:val="000000"/>
        </w:rPr>
        <w:t>NHS Wales Infrastructure Investment Guidance (Welsh Health Circular WHC (2018) 043)</w:t>
      </w:r>
      <w:bookmarkEnd w:id="1246"/>
    </w:p>
    <w:p w14:paraId="20A5FFB4" w14:textId="77777777" w:rsidR="009314F9" w:rsidRPr="008A4D08" w:rsidRDefault="009314F9" w:rsidP="008A4D08">
      <w:pPr>
        <w:pStyle w:val="Heading1"/>
        <w:ind w:left="1080" w:firstLine="0"/>
        <w:jc w:val="left"/>
        <w:rPr>
          <w:rFonts w:ascii="Arial" w:hAnsi="Arial" w:cs="Arial"/>
          <w:b w:val="0"/>
          <w:bCs w:val="0"/>
          <w:color w:val="000000"/>
        </w:rPr>
      </w:pPr>
      <w:hyperlink r:id="rId24" w:history="1">
        <w:bookmarkStart w:id="1247" w:name="_Toc55287265"/>
        <w:r w:rsidRPr="008A4D08">
          <w:rPr>
            <w:rStyle w:val="Hyperlink"/>
            <w:rFonts w:ascii="Arial" w:hAnsi="Arial" w:cs="Arial"/>
            <w:b w:val="0"/>
            <w:bCs w:val="0"/>
          </w:rPr>
          <w:t>https://gov.wales/nhs-wales-infrastructure-investment-guidance</w:t>
        </w:r>
        <w:bookmarkEnd w:id="1247"/>
      </w:hyperlink>
    </w:p>
    <w:p w14:paraId="1B4F4F6B" w14:textId="77777777" w:rsidR="009314F9" w:rsidRPr="008A4D08" w:rsidRDefault="009314F9" w:rsidP="00F80D70">
      <w:pPr>
        <w:pStyle w:val="Heading1"/>
        <w:numPr>
          <w:ilvl w:val="0"/>
          <w:numId w:val="252"/>
        </w:numPr>
        <w:ind w:left="1080"/>
        <w:jc w:val="left"/>
        <w:rPr>
          <w:rFonts w:ascii="Arial" w:hAnsi="Arial" w:cs="Arial"/>
          <w:b w:val="0"/>
          <w:bCs w:val="0"/>
          <w:color w:val="000000"/>
        </w:rPr>
      </w:pPr>
      <w:bookmarkStart w:id="1248" w:name="_Toc55287266"/>
      <w:r w:rsidRPr="008A4D08">
        <w:rPr>
          <w:rFonts w:ascii="Arial" w:hAnsi="Arial" w:cs="Arial"/>
          <w:b w:val="0"/>
          <w:bCs w:val="0"/>
          <w:color w:val="000000"/>
        </w:rPr>
        <w:t>Better business cases: investment decision-making framework</w:t>
      </w:r>
      <w:bookmarkEnd w:id="1248"/>
    </w:p>
    <w:p w14:paraId="4CA68A19" w14:textId="77777777" w:rsidR="009314F9" w:rsidRPr="008A4D08" w:rsidRDefault="009314F9" w:rsidP="008A4D08">
      <w:pPr>
        <w:pStyle w:val="Heading1"/>
        <w:ind w:left="1058" w:firstLine="0"/>
        <w:jc w:val="left"/>
        <w:rPr>
          <w:rFonts w:ascii="Arial" w:hAnsi="Arial" w:cs="Arial"/>
          <w:b w:val="0"/>
          <w:color w:val="000000"/>
        </w:rPr>
      </w:pPr>
      <w:hyperlink r:id="rId25" w:history="1">
        <w:bookmarkStart w:id="1249" w:name="_Toc55287267"/>
        <w:r w:rsidRPr="008A4D08">
          <w:rPr>
            <w:rStyle w:val="Hyperlink"/>
            <w:rFonts w:ascii="Arial" w:hAnsi="Arial" w:cs="Arial"/>
            <w:b w:val="0"/>
          </w:rPr>
          <w:t>https://gov.wales/better-business-cases-investment-decision-making-framework</w:t>
        </w:r>
        <w:bookmarkEnd w:id="1249"/>
      </w:hyperlink>
    </w:p>
    <w:p w14:paraId="2C0CACD6" w14:textId="77777777" w:rsidR="009314F9" w:rsidRPr="008A4D08" w:rsidRDefault="009314F9" w:rsidP="008A4D08">
      <w:pPr>
        <w:pStyle w:val="Heading1"/>
        <w:ind w:left="1418" w:firstLine="0"/>
        <w:jc w:val="left"/>
        <w:rPr>
          <w:rFonts w:ascii="Arial" w:hAnsi="Arial" w:cs="Arial"/>
          <w:b w:val="0"/>
          <w:bCs w:val="0"/>
          <w:color w:val="000000"/>
        </w:rPr>
      </w:pPr>
    </w:p>
    <w:p w14:paraId="7D4F59B7" w14:textId="77777777" w:rsidR="009314F9" w:rsidRPr="008A4D08" w:rsidRDefault="009314F9" w:rsidP="00955E87">
      <w:pPr>
        <w:pStyle w:val="Heading1"/>
        <w:numPr>
          <w:ilvl w:val="2"/>
          <w:numId w:val="15"/>
        </w:numPr>
        <w:jc w:val="left"/>
        <w:rPr>
          <w:rFonts w:ascii="Arial" w:hAnsi="Arial" w:cs="Arial"/>
          <w:b w:val="0"/>
          <w:bCs w:val="0"/>
          <w:color w:val="000000"/>
        </w:rPr>
      </w:pPr>
      <w:bookmarkStart w:id="1250" w:name="_Toc55287268"/>
      <w:r w:rsidRPr="008A4D08">
        <w:rPr>
          <w:rFonts w:ascii="Arial" w:hAnsi="Arial" w:cs="Arial"/>
          <w:b w:val="0"/>
          <w:bCs w:val="0"/>
          <w:color w:val="000000"/>
        </w:rPr>
        <w:t>The Director of Finance must provide a professional opinion on the financial elements of the business case. Capital investment decisions will be taken by the organisation in line with the financial thresholds specified by Welsh Government and in the Health Board’s Scheme of Delegation.</w:t>
      </w:r>
      <w:bookmarkEnd w:id="1250"/>
    </w:p>
    <w:p w14:paraId="6831C8B9" w14:textId="77777777" w:rsidR="009314F9" w:rsidRPr="008A4D08" w:rsidRDefault="009314F9" w:rsidP="008A4D08">
      <w:pPr>
        <w:pStyle w:val="Heading1"/>
        <w:ind w:firstLine="0"/>
        <w:jc w:val="left"/>
        <w:rPr>
          <w:rFonts w:ascii="Arial" w:hAnsi="Arial" w:cs="Arial"/>
          <w:color w:val="000000"/>
        </w:rPr>
      </w:pPr>
    </w:p>
    <w:p w14:paraId="58EE5C2A" w14:textId="77777777" w:rsidR="009314F9" w:rsidRPr="008A4D08" w:rsidRDefault="009314F9" w:rsidP="00955E87">
      <w:pPr>
        <w:numPr>
          <w:ilvl w:val="1"/>
          <w:numId w:val="15"/>
        </w:numPr>
        <w:rPr>
          <w:rFonts w:ascii="Arial" w:hAnsi="Arial" w:cs="Arial"/>
          <w:b/>
          <w:bCs/>
          <w:color w:val="000000"/>
        </w:rPr>
      </w:pPr>
      <w:bookmarkStart w:id="1251" w:name="_Hlk52457482"/>
      <w:r w:rsidRPr="008A4D08">
        <w:rPr>
          <w:rFonts w:ascii="Arial" w:hAnsi="Arial" w:cs="Arial"/>
          <w:b/>
          <w:bCs/>
          <w:color w:val="000000"/>
        </w:rPr>
        <w:t>Capital Projects</w:t>
      </w:r>
    </w:p>
    <w:bookmarkEnd w:id="1251"/>
    <w:p w14:paraId="4B5293DE" w14:textId="77777777" w:rsidR="009314F9" w:rsidRPr="008A4D08" w:rsidRDefault="009314F9" w:rsidP="008A4D08">
      <w:pPr>
        <w:rPr>
          <w:rFonts w:ascii="Arial" w:hAnsi="Arial" w:cs="Arial"/>
          <w:b/>
          <w:bCs/>
          <w:color w:val="000000"/>
        </w:rPr>
      </w:pPr>
    </w:p>
    <w:p w14:paraId="39FF98F8" w14:textId="77777777" w:rsidR="009314F9" w:rsidRPr="008A4D08" w:rsidRDefault="009314F9" w:rsidP="00955E87">
      <w:pPr>
        <w:pStyle w:val="Heading1"/>
        <w:numPr>
          <w:ilvl w:val="2"/>
          <w:numId w:val="15"/>
        </w:numPr>
        <w:jc w:val="left"/>
        <w:rPr>
          <w:rFonts w:ascii="Arial" w:hAnsi="Arial" w:cs="Arial"/>
          <w:b w:val="0"/>
          <w:bCs w:val="0"/>
          <w:color w:val="000000"/>
        </w:rPr>
      </w:pPr>
      <w:bookmarkStart w:id="1252" w:name="_Toc55287269"/>
      <w:r w:rsidRPr="008A4D08">
        <w:rPr>
          <w:rFonts w:ascii="Arial" w:hAnsi="Arial" w:cs="Arial"/>
          <w:b w:val="0"/>
          <w:bCs w:val="0"/>
          <w:color w:val="000000"/>
        </w:rPr>
        <w:t>The Chief Executive shall ensure that any capital investment above the Welsh Ministers’ delegated limit is not undertaken without approval of the Welsh Ministers and that formal confirmation of capital resources has been received.</w:t>
      </w:r>
      <w:bookmarkEnd w:id="1252"/>
    </w:p>
    <w:p w14:paraId="1D9C3C76" w14:textId="77777777" w:rsidR="009314F9" w:rsidRPr="008A4D08" w:rsidRDefault="009314F9" w:rsidP="008A4D08">
      <w:pPr>
        <w:pStyle w:val="Heading1"/>
        <w:ind w:firstLine="0"/>
        <w:jc w:val="left"/>
        <w:rPr>
          <w:rFonts w:ascii="Arial" w:hAnsi="Arial" w:cs="Arial"/>
          <w:b w:val="0"/>
          <w:bCs w:val="0"/>
          <w:color w:val="000000"/>
        </w:rPr>
      </w:pPr>
    </w:p>
    <w:p w14:paraId="0DC83098" w14:textId="77777777" w:rsidR="009314F9" w:rsidRPr="008A4D08" w:rsidRDefault="009314F9" w:rsidP="00955E87">
      <w:pPr>
        <w:pStyle w:val="Heading1"/>
        <w:numPr>
          <w:ilvl w:val="2"/>
          <w:numId w:val="15"/>
        </w:numPr>
        <w:jc w:val="left"/>
        <w:rPr>
          <w:rFonts w:ascii="Arial" w:hAnsi="Arial" w:cs="Arial"/>
          <w:b w:val="0"/>
          <w:bCs w:val="0"/>
          <w:color w:val="000000"/>
        </w:rPr>
      </w:pPr>
      <w:bookmarkStart w:id="1253" w:name="_Toc55287270"/>
      <w:r w:rsidRPr="008A4D08">
        <w:rPr>
          <w:rFonts w:ascii="Arial" w:hAnsi="Arial" w:cs="Arial"/>
          <w:b w:val="0"/>
          <w:bCs w:val="0"/>
          <w:color w:val="000000"/>
        </w:rPr>
        <w:t xml:space="preserve">When capital investment decisions are taken and a Capital Programme is approved </w:t>
      </w:r>
      <w:r w:rsidRPr="008A4D08">
        <w:rPr>
          <w:rFonts w:ascii="Arial" w:hAnsi="Arial" w:cs="Arial"/>
          <w:b w:val="0"/>
          <w:bCs w:val="0"/>
          <w:color w:val="000000"/>
        </w:rPr>
        <w:lastRenderedPageBreak/>
        <w:t>the project cannot be initiated until the authority to commit expenditure is formally delegated to a manager, in line with the organisation’s Scheme of Delegation. The capital project must then be procured in line with normal procurement procedures or the Designed for Life or other approved procurement framework and in line with Welsh Government requirements and guidance and the applicable procurement legislation. Management control and financial reporting systems must be established to ensure that the project is:</w:t>
      </w:r>
      <w:bookmarkEnd w:id="1253"/>
    </w:p>
    <w:p w14:paraId="53FCF3C3" w14:textId="77777777" w:rsidR="009314F9" w:rsidRPr="008A4D08" w:rsidRDefault="009314F9" w:rsidP="00F80D70">
      <w:pPr>
        <w:pStyle w:val="Heading1"/>
        <w:numPr>
          <w:ilvl w:val="0"/>
          <w:numId w:val="252"/>
        </w:numPr>
        <w:ind w:left="1288" w:hanging="284"/>
        <w:jc w:val="left"/>
        <w:rPr>
          <w:rFonts w:ascii="Arial" w:hAnsi="Arial" w:cs="Arial"/>
          <w:b w:val="0"/>
          <w:bCs w:val="0"/>
          <w:color w:val="000000"/>
        </w:rPr>
      </w:pPr>
      <w:bookmarkStart w:id="1254" w:name="_Toc55287271"/>
      <w:r w:rsidRPr="008A4D08">
        <w:rPr>
          <w:rFonts w:ascii="Arial" w:hAnsi="Arial" w:cs="Arial"/>
          <w:b w:val="0"/>
          <w:bCs w:val="0"/>
          <w:color w:val="000000"/>
        </w:rPr>
        <w:t>delivered on time</w:t>
      </w:r>
      <w:bookmarkEnd w:id="1254"/>
      <w:r w:rsidRPr="008A4D08">
        <w:rPr>
          <w:rFonts w:ascii="Arial" w:hAnsi="Arial" w:cs="Arial"/>
          <w:b w:val="0"/>
          <w:bCs w:val="0"/>
          <w:color w:val="000000"/>
        </w:rPr>
        <w:t>;</w:t>
      </w:r>
    </w:p>
    <w:p w14:paraId="2A2050B0" w14:textId="77777777" w:rsidR="009314F9" w:rsidRPr="008A4D08" w:rsidRDefault="009314F9" w:rsidP="00F80D70">
      <w:pPr>
        <w:pStyle w:val="Heading1"/>
        <w:numPr>
          <w:ilvl w:val="0"/>
          <w:numId w:val="252"/>
        </w:numPr>
        <w:ind w:left="1288" w:hanging="284"/>
        <w:jc w:val="left"/>
        <w:rPr>
          <w:rFonts w:ascii="Arial" w:hAnsi="Arial" w:cs="Arial"/>
          <w:b w:val="0"/>
          <w:bCs w:val="0"/>
          <w:color w:val="000000"/>
        </w:rPr>
      </w:pPr>
      <w:bookmarkStart w:id="1255" w:name="_Toc55287272"/>
      <w:r w:rsidRPr="008A4D08">
        <w:rPr>
          <w:rFonts w:ascii="Arial" w:hAnsi="Arial" w:cs="Arial"/>
          <w:b w:val="0"/>
          <w:bCs w:val="0"/>
          <w:color w:val="000000"/>
        </w:rPr>
        <w:t>on budget</w:t>
      </w:r>
      <w:bookmarkEnd w:id="1255"/>
      <w:r w:rsidRPr="008A4D08">
        <w:rPr>
          <w:rFonts w:ascii="Arial" w:hAnsi="Arial" w:cs="Arial"/>
          <w:b w:val="0"/>
          <w:bCs w:val="0"/>
          <w:color w:val="000000"/>
        </w:rPr>
        <w:t>; and</w:t>
      </w:r>
    </w:p>
    <w:p w14:paraId="34C44967" w14:textId="77777777" w:rsidR="009314F9" w:rsidRPr="008A4D08" w:rsidRDefault="009314F9" w:rsidP="00F80D70">
      <w:pPr>
        <w:pStyle w:val="Heading1"/>
        <w:numPr>
          <w:ilvl w:val="0"/>
          <w:numId w:val="252"/>
        </w:numPr>
        <w:ind w:left="1288" w:hanging="284"/>
        <w:jc w:val="left"/>
        <w:rPr>
          <w:rFonts w:ascii="Arial" w:hAnsi="Arial" w:cs="Arial"/>
          <w:b w:val="0"/>
          <w:bCs w:val="0"/>
          <w:color w:val="000000"/>
        </w:rPr>
      </w:pPr>
      <w:bookmarkStart w:id="1256" w:name="_Toc55287273"/>
      <w:r w:rsidRPr="008A4D08">
        <w:rPr>
          <w:rFonts w:ascii="Arial" w:hAnsi="Arial" w:cs="Arial"/>
          <w:b w:val="0"/>
          <w:bCs w:val="0"/>
          <w:color w:val="000000"/>
        </w:rPr>
        <w:t>within contractual obligations.</w:t>
      </w:r>
      <w:bookmarkEnd w:id="1256"/>
    </w:p>
    <w:p w14:paraId="6940C99C" w14:textId="77777777" w:rsidR="009314F9" w:rsidRPr="008A4D08" w:rsidRDefault="009314F9" w:rsidP="008A4D08">
      <w:pPr>
        <w:pStyle w:val="Heading1"/>
        <w:ind w:left="295" w:firstLine="0"/>
        <w:jc w:val="left"/>
        <w:rPr>
          <w:rFonts w:ascii="Arial" w:hAnsi="Arial" w:cs="Arial"/>
          <w:b w:val="0"/>
          <w:bCs w:val="0"/>
          <w:color w:val="000000"/>
        </w:rPr>
      </w:pPr>
    </w:p>
    <w:p w14:paraId="758353AA" w14:textId="77777777" w:rsidR="009314F9" w:rsidRPr="008A4D08" w:rsidRDefault="009314F9" w:rsidP="00955E87">
      <w:pPr>
        <w:pStyle w:val="Heading1"/>
        <w:numPr>
          <w:ilvl w:val="2"/>
          <w:numId w:val="15"/>
        </w:numPr>
        <w:jc w:val="left"/>
        <w:rPr>
          <w:rFonts w:ascii="Arial" w:hAnsi="Arial" w:cs="Arial"/>
          <w:b w:val="0"/>
          <w:bCs w:val="0"/>
          <w:color w:val="000000"/>
        </w:rPr>
      </w:pPr>
      <w:bookmarkStart w:id="1257" w:name="_Toc55287274"/>
      <w:r w:rsidRPr="008A4D08">
        <w:rPr>
          <w:rFonts w:ascii="Arial" w:hAnsi="Arial" w:cs="Arial"/>
          <w:b w:val="0"/>
          <w:bCs w:val="0"/>
          <w:color w:val="000000"/>
        </w:rPr>
        <w:t>Project management controls and financial reporting systems must be established to ensure these objectives are met.  Reporting requirements to Welsh Government will be set out in the approval letter provided post Ministerial approval.</w:t>
      </w:r>
      <w:bookmarkEnd w:id="1257"/>
    </w:p>
    <w:p w14:paraId="4A2D9379" w14:textId="77777777" w:rsidR="009314F9" w:rsidRPr="008A4D08" w:rsidRDefault="009314F9" w:rsidP="008A4D08">
      <w:pPr>
        <w:pStyle w:val="Heading1"/>
        <w:ind w:firstLine="0"/>
        <w:jc w:val="left"/>
        <w:rPr>
          <w:rFonts w:ascii="Arial" w:hAnsi="Arial" w:cs="Arial"/>
          <w:b w:val="0"/>
          <w:bCs w:val="0"/>
          <w:color w:val="000000"/>
        </w:rPr>
      </w:pPr>
    </w:p>
    <w:p w14:paraId="517F6664" w14:textId="77777777" w:rsidR="009314F9" w:rsidRPr="008A4D08" w:rsidRDefault="009314F9" w:rsidP="00955E87">
      <w:pPr>
        <w:pStyle w:val="Heading1"/>
        <w:numPr>
          <w:ilvl w:val="2"/>
          <w:numId w:val="15"/>
        </w:numPr>
        <w:jc w:val="left"/>
        <w:rPr>
          <w:rFonts w:ascii="Arial" w:hAnsi="Arial" w:cs="Arial"/>
          <w:b w:val="0"/>
          <w:bCs w:val="0"/>
          <w:color w:val="000000"/>
        </w:rPr>
      </w:pPr>
      <w:bookmarkStart w:id="1258" w:name="_Toc55287275"/>
      <w:r w:rsidRPr="008A4D08">
        <w:rPr>
          <w:rFonts w:ascii="Arial" w:hAnsi="Arial" w:cs="Arial"/>
          <w:b w:val="0"/>
          <w:bCs w:val="0"/>
          <w:color w:val="000000"/>
        </w:rPr>
        <w:t>Regular updates must be provided to the Board, and relevant Board Committees, during the financial year</w:t>
      </w:r>
      <w:bookmarkEnd w:id="1258"/>
      <w:r w:rsidRPr="008A4D08">
        <w:rPr>
          <w:rFonts w:ascii="Arial" w:hAnsi="Arial" w:cs="Arial"/>
          <w:b w:val="0"/>
          <w:bCs w:val="0"/>
          <w:color w:val="000000"/>
        </w:rPr>
        <w:t>.</w:t>
      </w:r>
    </w:p>
    <w:p w14:paraId="1F87F793" w14:textId="77777777" w:rsidR="009314F9" w:rsidRPr="008A4D08" w:rsidRDefault="009314F9" w:rsidP="008A4D08">
      <w:pPr>
        <w:rPr>
          <w:rFonts w:ascii="Arial" w:hAnsi="Arial" w:cs="Arial"/>
        </w:rPr>
      </w:pPr>
    </w:p>
    <w:p w14:paraId="3E3195CC" w14:textId="77777777" w:rsidR="009314F9" w:rsidRPr="008A4D08" w:rsidRDefault="009314F9" w:rsidP="00955E87">
      <w:pPr>
        <w:pStyle w:val="Heading1"/>
        <w:numPr>
          <w:ilvl w:val="1"/>
          <w:numId w:val="15"/>
        </w:numPr>
        <w:jc w:val="left"/>
        <w:rPr>
          <w:rFonts w:ascii="Arial" w:hAnsi="Arial" w:cs="Arial"/>
          <w:color w:val="000000"/>
        </w:rPr>
      </w:pPr>
      <w:bookmarkStart w:id="1259" w:name="_Toc55287276"/>
      <w:bookmarkStart w:id="1260" w:name="_Hlk37252421"/>
      <w:r w:rsidRPr="008A4D08">
        <w:rPr>
          <w:rFonts w:ascii="Arial" w:hAnsi="Arial" w:cs="Arial"/>
          <w:color w:val="000000"/>
        </w:rPr>
        <w:t xml:space="preserve">Capital </w:t>
      </w:r>
      <w:bookmarkStart w:id="1261" w:name="_Hlk52457506"/>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r w:rsidRPr="008A4D08">
        <w:rPr>
          <w:rFonts w:ascii="Arial" w:hAnsi="Arial" w:cs="Arial"/>
          <w:color w:val="000000"/>
        </w:rPr>
        <w:t>Procedures and Responsibilities</w:t>
      </w:r>
      <w:bookmarkEnd w:id="1259"/>
      <w:bookmarkEnd w:id="1260"/>
      <w:bookmarkEnd w:id="1261"/>
    </w:p>
    <w:p w14:paraId="0F4C9352" w14:textId="77777777" w:rsidR="009314F9" w:rsidRPr="008A4D08" w:rsidRDefault="009314F9" w:rsidP="008A4D08">
      <w:pPr>
        <w:rPr>
          <w:rFonts w:ascii="Arial" w:hAnsi="Arial" w:cs="Arial"/>
          <w:color w:val="000000"/>
        </w:rPr>
      </w:pPr>
    </w:p>
    <w:p w14:paraId="07BC6CF6" w14:textId="77777777" w:rsidR="009314F9" w:rsidRPr="008A4D08" w:rsidRDefault="009314F9" w:rsidP="00955E87">
      <w:pPr>
        <w:numPr>
          <w:ilvl w:val="2"/>
          <w:numId w:val="15"/>
        </w:numPr>
        <w:rPr>
          <w:rFonts w:ascii="Arial" w:hAnsi="Arial" w:cs="Arial"/>
          <w:color w:val="000000"/>
        </w:rPr>
      </w:pPr>
      <w:r w:rsidRPr="008A4D08">
        <w:rPr>
          <w:rFonts w:ascii="Arial" w:hAnsi="Arial" w:cs="Arial"/>
          <w:color w:val="000000"/>
        </w:rPr>
        <w:t>The Chief Executive:</w:t>
      </w:r>
    </w:p>
    <w:p w14:paraId="62ACC75F" w14:textId="77777777" w:rsidR="009314F9" w:rsidRPr="008A4D08" w:rsidRDefault="009314F9" w:rsidP="008A4D08">
      <w:pPr>
        <w:tabs>
          <w:tab w:val="left" w:pos="0"/>
        </w:tabs>
        <w:rPr>
          <w:rFonts w:ascii="Arial" w:hAnsi="Arial" w:cs="Arial"/>
          <w:color w:val="000000"/>
        </w:rPr>
      </w:pPr>
    </w:p>
    <w:p w14:paraId="19697596" w14:textId="77777777" w:rsidR="009314F9" w:rsidRPr="008A4D08" w:rsidRDefault="009314F9" w:rsidP="00955E87">
      <w:pPr>
        <w:numPr>
          <w:ilvl w:val="0"/>
          <w:numId w:val="72"/>
        </w:numPr>
        <w:ind w:left="1134" w:hanging="425"/>
        <w:rPr>
          <w:rFonts w:ascii="Arial" w:hAnsi="Arial" w:cs="Arial"/>
          <w:color w:val="000000"/>
        </w:rPr>
      </w:pPr>
      <w:r w:rsidRPr="008A4D08">
        <w:rPr>
          <w:rFonts w:ascii="Arial" w:hAnsi="Arial" w:cs="Arial"/>
          <w:color w:val="000000"/>
        </w:rPr>
        <w:t>Shall ensure that there is an adequate appraisal and approval process in place for determining capital expenditure priorities and the effect of each proposal upon plans;</w:t>
      </w:r>
    </w:p>
    <w:p w14:paraId="7DD0A872" w14:textId="77777777" w:rsidR="009314F9" w:rsidRPr="008A4D08" w:rsidRDefault="009314F9" w:rsidP="008A4D08">
      <w:pPr>
        <w:ind w:left="1134" w:hanging="425"/>
        <w:rPr>
          <w:rFonts w:ascii="Arial" w:hAnsi="Arial" w:cs="Arial"/>
          <w:color w:val="000000"/>
        </w:rPr>
      </w:pPr>
    </w:p>
    <w:p w14:paraId="48DB1D04" w14:textId="77777777" w:rsidR="009314F9" w:rsidRPr="008A4D08" w:rsidRDefault="009314F9" w:rsidP="00955E87">
      <w:pPr>
        <w:numPr>
          <w:ilvl w:val="0"/>
          <w:numId w:val="72"/>
        </w:numPr>
        <w:ind w:left="1134" w:hanging="425"/>
        <w:rPr>
          <w:rFonts w:ascii="Arial" w:hAnsi="Arial" w:cs="Arial"/>
          <w:color w:val="000000"/>
        </w:rPr>
      </w:pPr>
      <w:r w:rsidRPr="008A4D08">
        <w:rPr>
          <w:rFonts w:ascii="Arial" w:hAnsi="Arial" w:cs="Arial"/>
          <w:color w:val="000000"/>
        </w:rPr>
        <w:t xml:space="preserve">Is responsible for the management of all stages of capital schemes and for ensuring that schemes are delivered on time and to cost; </w:t>
      </w:r>
    </w:p>
    <w:p w14:paraId="18F5092F" w14:textId="77777777" w:rsidR="009314F9" w:rsidRPr="008A4D08" w:rsidRDefault="009314F9" w:rsidP="008A4D08">
      <w:pPr>
        <w:ind w:left="1134" w:hanging="425"/>
        <w:rPr>
          <w:rFonts w:ascii="Arial" w:hAnsi="Arial" w:cs="Arial"/>
          <w:color w:val="000000"/>
        </w:rPr>
      </w:pPr>
    </w:p>
    <w:p w14:paraId="0B6E04AD" w14:textId="77777777" w:rsidR="009314F9" w:rsidRPr="008A4D08" w:rsidRDefault="009314F9" w:rsidP="00955E87">
      <w:pPr>
        <w:numPr>
          <w:ilvl w:val="0"/>
          <w:numId w:val="72"/>
        </w:numPr>
        <w:ind w:left="1134" w:hanging="425"/>
        <w:rPr>
          <w:rFonts w:ascii="Arial" w:hAnsi="Arial" w:cs="Arial"/>
          <w:color w:val="000000"/>
        </w:rPr>
      </w:pPr>
      <w:r w:rsidRPr="008A4D08">
        <w:rPr>
          <w:rFonts w:ascii="Arial" w:hAnsi="Arial" w:cs="Arial"/>
          <w:color w:val="000000"/>
        </w:rPr>
        <w:t xml:space="preserve">Shall ensure that any capital investment above the Welsh Ministers’ delegated limit is not undertaken without approval of the Welsh Ministers and that confirmation of capital resources has been received; </w:t>
      </w:r>
    </w:p>
    <w:p w14:paraId="16B627F5" w14:textId="77777777" w:rsidR="009314F9" w:rsidRPr="008A4D08" w:rsidRDefault="009314F9" w:rsidP="008A4D08">
      <w:pPr>
        <w:ind w:left="1134" w:hanging="425"/>
        <w:rPr>
          <w:rFonts w:ascii="Arial" w:hAnsi="Arial" w:cs="Arial"/>
          <w:color w:val="000000"/>
        </w:rPr>
      </w:pPr>
    </w:p>
    <w:p w14:paraId="6527A3F0" w14:textId="77777777" w:rsidR="009314F9" w:rsidRPr="008A4D08" w:rsidRDefault="009314F9" w:rsidP="00955E87">
      <w:pPr>
        <w:numPr>
          <w:ilvl w:val="0"/>
          <w:numId w:val="72"/>
        </w:numPr>
        <w:ind w:left="1134" w:hanging="425"/>
        <w:rPr>
          <w:rFonts w:ascii="Arial" w:hAnsi="Arial" w:cs="Arial"/>
          <w:color w:val="000000"/>
        </w:rPr>
      </w:pPr>
      <w:r w:rsidRPr="008A4D08">
        <w:rPr>
          <w:rFonts w:ascii="Arial" w:hAnsi="Arial" w:cs="Arial"/>
          <w:color w:val="000000"/>
        </w:rPr>
        <w:t xml:space="preserve">Shall ensure that the three year Capital Plan, and detailed annual Capital Programme, is approved by the Board, as part of the IMTP, prior to the commencement of the financial year; </w:t>
      </w:r>
    </w:p>
    <w:p w14:paraId="3CC92865" w14:textId="77777777" w:rsidR="009314F9" w:rsidRPr="008A4D08" w:rsidRDefault="009314F9" w:rsidP="008A4D08">
      <w:pPr>
        <w:ind w:left="1134" w:hanging="425"/>
        <w:rPr>
          <w:rFonts w:ascii="Arial" w:hAnsi="Arial" w:cs="Arial"/>
          <w:color w:val="000000"/>
        </w:rPr>
      </w:pPr>
    </w:p>
    <w:p w14:paraId="0C1F8E59" w14:textId="77777777" w:rsidR="009314F9" w:rsidRPr="008A4D08" w:rsidRDefault="009314F9" w:rsidP="00955E87">
      <w:pPr>
        <w:numPr>
          <w:ilvl w:val="0"/>
          <w:numId w:val="72"/>
        </w:numPr>
        <w:ind w:left="1134" w:hanging="425"/>
        <w:rPr>
          <w:rFonts w:ascii="Arial" w:hAnsi="Arial" w:cs="Arial"/>
          <w:color w:val="000000"/>
        </w:rPr>
      </w:pPr>
      <w:r w:rsidRPr="008A4D08">
        <w:rPr>
          <w:rFonts w:ascii="Arial" w:hAnsi="Arial" w:cs="Arial"/>
          <w:color w:val="000000"/>
        </w:rPr>
        <w:t>Shall ensure the availability of resources to finance all revenue consequences of the investment, including capital charges; and</w:t>
      </w:r>
    </w:p>
    <w:p w14:paraId="31A4B623" w14:textId="77777777" w:rsidR="009314F9" w:rsidRPr="008A4D08" w:rsidRDefault="009314F9" w:rsidP="008A4D08">
      <w:pPr>
        <w:tabs>
          <w:tab w:val="left" w:pos="0"/>
        </w:tabs>
        <w:ind w:left="1134" w:hanging="425"/>
        <w:rPr>
          <w:rFonts w:ascii="Arial" w:hAnsi="Arial" w:cs="Arial"/>
          <w:color w:val="000000"/>
        </w:rPr>
      </w:pPr>
    </w:p>
    <w:p w14:paraId="16EC3356" w14:textId="77777777" w:rsidR="009314F9" w:rsidRPr="008A4D08" w:rsidRDefault="009314F9" w:rsidP="00955E87">
      <w:pPr>
        <w:numPr>
          <w:ilvl w:val="0"/>
          <w:numId w:val="72"/>
        </w:numPr>
        <w:ind w:left="1134" w:hanging="425"/>
        <w:rPr>
          <w:rFonts w:ascii="Arial" w:hAnsi="Arial" w:cs="Arial"/>
          <w:color w:val="000000"/>
        </w:rPr>
      </w:pPr>
      <w:r w:rsidRPr="008A4D08">
        <w:rPr>
          <w:rFonts w:ascii="Arial" w:hAnsi="Arial" w:cs="Arial"/>
          <w:color w:val="000000"/>
        </w:rPr>
        <w:t>Shall ensure that any 3</w:t>
      </w:r>
      <w:r w:rsidRPr="008A4D08">
        <w:rPr>
          <w:rFonts w:ascii="Arial" w:hAnsi="Arial" w:cs="Arial"/>
          <w:color w:val="000000"/>
          <w:vertAlign w:val="superscript"/>
        </w:rPr>
        <w:t>rd</w:t>
      </w:r>
      <w:r w:rsidRPr="008A4D08">
        <w:rPr>
          <w:rFonts w:ascii="Arial" w:hAnsi="Arial" w:cs="Arial"/>
          <w:color w:val="000000"/>
        </w:rPr>
        <w:t xml:space="preserve"> party use of NHS estate is properly controlled, reimbursed and reported. This will include ensuring that appropriate security, insurance and indemnity arrangements are in place and that there is a written agreement as to each party’s responsibilities and liabilities.</w:t>
      </w:r>
    </w:p>
    <w:p w14:paraId="7E7A1CD1" w14:textId="77777777" w:rsidR="009314F9" w:rsidRPr="008A4D08" w:rsidRDefault="009314F9" w:rsidP="008A4D08">
      <w:pPr>
        <w:rPr>
          <w:rFonts w:ascii="Arial" w:hAnsi="Arial" w:cs="Arial"/>
          <w:color w:val="000000"/>
        </w:rPr>
      </w:pPr>
    </w:p>
    <w:p w14:paraId="2DB06F12" w14:textId="77777777" w:rsidR="009314F9" w:rsidRPr="008A4D08" w:rsidRDefault="009314F9" w:rsidP="00955E87">
      <w:pPr>
        <w:numPr>
          <w:ilvl w:val="2"/>
          <w:numId w:val="15"/>
        </w:numPr>
        <w:rPr>
          <w:rFonts w:ascii="Arial" w:hAnsi="Arial" w:cs="Arial"/>
        </w:rPr>
      </w:pPr>
      <w:bookmarkStart w:id="1262" w:name="_Toc192394601"/>
      <w:r w:rsidRPr="008A4D08">
        <w:rPr>
          <w:rFonts w:ascii="Arial" w:hAnsi="Arial" w:cs="Arial"/>
        </w:rPr>
        <w:t>For every capital expenditure proposal the Chief Executive shall ensure:</w:t>
      </w:r>
      <w:bookmarkEnd w:id="1262"/>
    </w:p>
    <w:p w14:paraId="64A1C3CD" w14:textId="77777777" w:rsidR="009314F9" w:rsidRPr="008A4D08" w:rsidRDefault="009314F9" w:rsidP="008A4D08">
      <w:pPr>
        <w:rPr>
          <w:rFonts w:ascii="Arial" w:hAnsi="Arial" w:cs="Arial"/>
          <w:color w:val="000000"/>
        </w:rPr>
      </w:pPr>
    </w:p>
    <w:p w14:paraId="2CE18D81" w14:textId="77777777" w:rsidR="009314F9" w:rsidRPr="008A4D08" w:rsidRDefault="009314F9" w:rsidP="00955E87">
      <w:pPr>
        <w:numPr>
          <w:ilvl w:val="0"/>
          <w:numId w:val="73"/>
        </w:numPr>
        <w:tabs>
          <w:tab w:val="left" w:pos="1134"/>
        </w:tabs>
        <w:ind w:left="1134" w:hanging="425"/>
        <w:rPr>
          <w:rFonts w:ascii="Arial" w:hAnsi="Arial" w:cs="Arial"/>
          <w:color w:val="000000"/>
        </w:rPr>
      </w:pPr>
      <w:r w:rsidRPr="008A4D08">
        <w:rPr>
          <w:rFonts w:ascii="Arial" w:hAnsi="Arial" w:cs="Arial"/>
          <w:color w:val="000000"/>
        </w:rPr>
        <w:t>That a business case is produced in line with Welsh Ministers’ guidance and where appropriate the 5-case Model;</w:t>
      </w:r>
    </w:p>
    <w:p w14:paraId="63FE5545" w14:textId="77777777" w:rsidR="009314F9" w:rsidRPr="008A4D08" w:rsidRDefault="009314F9" w:rsidP="008A4D08">
      <w:pPr>
        <w:tabs>
          <w:tab w:val="left" w:pos="1134"/>
        </w:tabs>
        <w:ind w:left="1134" w:hanging="425"/>
        <w:rPr>
          <w:rFonts w:ascii="Arial" w:hAnsi="Arial" w:cs="Arial"/>
          <w:color w:val="000000"/>
        </w:rPr>
      </w:pPr>
    </w:p>
    <w:p w14:paraId="2F1A15E1" w14:textId="77777777" w:rsidR="009314F9" w:rsidRPr="008A4D08" w:rsidRDefault="009314F9" w:rsidP="00955E87">
      <w:pPr>
        <w:numPr>
          <w:ilvl w:val="0"/>
          <w:numId w:val="73"/>
        </w:numPr>
        <w:tabs>
          <w:tab w:val="left" w:pos="1134"/>
        </w:tabs>
        <w:ind w:left="1134" w:hanging="425"/>
        <w:rPr>
          <w:rFonts w:ascii="Arial" w:hAnsi="Arial" w:cs="Arial"/>
          <w:color w:val="000000"/>
        </w:rPr>
      </w:pPr>
      <w:r w:rsidRPr="008A4D08">
        <w:rPr>
          <w:rFonts w:ascii="Arial" w:hAnsi="Arial" w:cs="Arial"/>
          <w:color w:val="000000"/>
        </w:rPr>
        <w:t xml:space="preserve">That the Director of Finance has certified professionally to the costs and </w:t>
      </w:r>
      <w:r w:rsidRPr="008A4D08">
        <w:rPr>
          <w:rFonts w:ascii="Arial" w:hAnsi="Arial" w:cs="Arial"/>
          <w:color w:val="000000"/>
        </w:rPr>
        <w:lastRenderedPageBreak/>
        <w:t>revenue consequences detailed in the business case and involved appropriate LHB personnel and external agencies in the process.</w:t>
      </w:r>
    </w:p>
    <w:p w14:paraId="16C61C1A" w14:textId="77777777" w:rsidR="009314F9" w:rsidRPr="008A4D08" w:rsidRDefault="009314F9" w:rsidP="008A4D08">
      <w:pPr>
        <w:rPr>
          <w:rFonts w:ascii="Arial" w:hAnsi="Arial" w:cs="Arial"/>
          <w:color w:val="000000"/>
        </w:rPr>
      </w:pPr>
    </w:p>
    <w:p w14:paraId="4930D03C" w14:textId="77777777" w:rsidR="009314F9" w:rsidRPr="008A4D08" w:rsidRDefault="009314F9" w:rsidP="00955E87">
      <w:pPr>
        <w:numPr>
          <w:ilvl w:val="2"/>
          <w:numId w:val="15"/>
        </w:numPr>
        <w:rPr>
          <w:rFonts w:ascii="Arial" w:hAnsi="Arial" w:cs="Arial"/>
          <w:color w:val="000000"/>
        </w:rPr>
      </w:pPr>
      <w:r w:rsidRPr="008A4D08">
        <w:rPr>
          <w:rFonts w:ascii="Arial" w:hAnsi="Arial" w:cs="Arial"/>
          <w:color w:val="000000"/>
        </w:rPr>
        <w:t>For capital schemes where the contracts stipulate stage payments, the Chief Executive will issue procedures for their management in accordance with the Welsh Ministers’ guidance.</w:t>
      </w:r>
    </w:p>
    <w:p w14:paraId="70B16FE0" w14:textId="77777777" w:rsidR="009314F9" w:rsidRPr="008A4D08" w:rsidRDefault="009314F9" w:rsidP="008A4D08">
      <w:pPr>
        <w:rPr>
          <w:rFonts w:ascii="Arial" w:hAnsi="Arial" w:cs="Arial"/>
          <w:color w:val="000000"/>
        </w:rPr>
      </w:pPr>
    </w:p>
    <w:p w14:paraId="621DDBA9" w14:textId="77777777" w:rsidR="009314F9" w:rsidRPr="008A4D08" w:rsidRDefault="009314F9" w:rsidP="00955E87">
      <w:pPr>
        <w:numPr>
          <w:ilvl w:val="2"/>
          <w:numId w:val="15"/>
        </w:numPr>
        <w:rPr>
          <w:rFonts w:ascii="Arial" w:hAnsi="Arial" w:cs="Arial"/>
        </w:rPr>
      </w:pPr>
      <w:r w:rsidRPr="008A4D08">
        <w:rPr>
          <w:rFonts w:ascii="Arial" w:hAnsi="Arial" w:cs="Arial"/>
        </w:rPr>
        <w:t>The approval of a capital programme by the Health Board shall not constitute approval for the initiation of expenditure on any scheme.</w:t>
      </w:r>
    </w:p>
    <w:p w14:paraId="2E80C2D4" w14:textId="77777777" w:rsidR="009314F9" w:rsidRPr="008A4D08" w:rsidRDefault="009314F9" w:rsidP="008A4D08">
      <w:pPr>
        <w:rPr>
          <w:rFonts w:ascii="Arial" w:hAnsi="Arial" w:cs="Arial"/>
        </w:rPr>
      </w:pPr>
    </w:p>
    <w:p w14:paraId="1CBF1017" w14:textId="77777777" w:rsidR="009314F9" w:rsidRPr="008A4D08" w:rsidRDefault="009314F9" w:rsidP="00955E87">
      <w:pPr>
        <w:numPr>
          <w:ilvl w:val="2"/>
          <w:numId w:val="15"/>
        </w:numPr>
        <w:rPr>
          <w:rFonts w:ascii="Arial" w:hAnsi="Arial" w:cs="Arial"/>
          <w:color w:val="000000"/>
        </w:rPr>
      </w:pPr>
      <w:r w:rsidRPr="008A4D08">
        <w:rPr>
          <w:rFonts w:ascii="Arial" w:hAnsi="Arial" w:cs="Arial"/>
          <w:color w:val="000000"/>
        </w:rPr>
        <w:t>The Chief Executive shall issue to the manager responsible for any scheme:</w:t>
      </w:r>
    </w:p>
    <w:p w14:paraId="68D90A5C" w14:textId="77777777" w:rsidR="009314F9" w:rsidRPr="008A4D08" w:rsidRDefault="009314F9" w:rsidP="008A4D08">
      <w:pPr>
        <w:rPr>
          <w:rFonts w:ascii="Arial" w:hAnsi="Arial" w:cs="Arial"/>
          <w:color w:val="000000"/>
        </w:rPr>
      </w:pPr>
    </w:p>
    <w:p w14:paraId="696F5A9D" w14:textId="77777777" w:rsidR="009314F9" w:rsidRPr="008A4D08" w:rsidRDefault="009314F9" w:rsidP="00955E87">
      <w:pPr>
        <w:numPr>
          <w:ilvl w:val="0"/>
          <w:numId w:val="74"/>
        </w:numPr>
        <w:tabs>
          <w:tab w:val="left" w:pos="1701"/>
        </w:tabs>
        <w:ind w:left="1701" w:hanging="567"/>
        <w:rPr>
          <w:rFonts w:ascii="Arial" w:hAnsi="Arial" w:cs="Arial"/>
          <w:color w:val="000000"/>
        </w:rPr>
      </w:pPr>
      <w:r w:rsidRPr="008A4D08">
        <w:rPr>
          <w:rFonts w:ascii="Arial" w:hAnsi="Arial" w:cs="Arial"/>
          <w:color w:val="000000"/>
        </w:rPr>
        <w:t>Specific authority to commit expenditure;</w:t>
      </w:r>
    </w:p>
    <w:p w14:paraId="6FF42827" w14:textId="77777777" w:rsidR="009314F9" w:rsidRPr="008A4D08" w:rsidRDefault="009314F9" w:rsidP="008A4D08">
      <w:pPr>
        <w:rPr>
          <w:rFonts w:ascii="Arial" w:hAnsi="Arial" w:cs="Arial"/>
          <w:color w:val="000000"/>
        </w:rPr>
      </w:pPr>
    </w:p>
    <w:p w14:paraId="04B54852" w14:textId="77777777" w:rsidR="009314F9" w:rsidRPr="008A4D08" w:rsidRDefault="009314F9" w:rsidP="00955E87">
      <w:pPr>
        <w:numPr>
          <w:ilvl w:val="0"/>
          <w:numId w:val="74"/>
        </w:numPr>
        <w:tabs>
          <w:tab w:val="left" w:pos="1701"/>
        </w:tabs>
        <w:ind w:left="1701" w:hanging="567"/>
        <w:rPr>
          <w:rFonts w:ascii="Arial" w:hAnsi="Arial" w:cs="Arial"/>
          <w:color w:val="000000"/>
        </w:rPr>
      </w:pPr>
      <w:r w:rsidRPr="008A4D08">
        <w:rPr>
          <w:rFonts w:ascii="Arial" w:hAnsi="Arial" w:cs="Arial"/>
          <w:color w:val="000000"/>
        </w:rPr>
        <w:t>Authority to proceed to tender; and</w:t>
      </w:r>
    </w:p>
    <w:p w14:paraId="39A437D9" w14:textId="77777777" w:rsidR="009314F9" w:rsidRPr="008A4D08" w:rsidRDefault="009314F9" w:rsidP="008A4D08">
      <w:pPr>
        <w:rPr>
          <w:rFonts w:ascii="Arial" w:hAnsi="Arial" w:cs="Arial"/>
          <w:color w:val="000000"/>
        </w:rPr>
      </w:pPr>
    </w:p>
    <w:p w14:paraId="6BFF534D" w14:textId="77777777" w:rsidR="009314F9" w:rsidRPr="008A4D08" w:rsidRDefault="009314F9" w:rsidP="00955E87">
      <w:pPr>
        <w:numPr>
          <w:ilvl w:val="0"/>
          <w:numId w:val="74"/>
        </w:numPr>
        <w:tabs>
          <w:tab w:val="left" w:pos="1701"/>
        </w:tabs>
        <w:ind w:left="1701" w:hanging="567"/>
        <w:rPr>
          <w:rFonts w:ascii="Arial" w:hAnsi="Arial" w:cs="Arial"/>
          <w:color w:val="000000"/>
        </w:rPr>
      </w:pPr>
      <w:r w:rsidRPr="008A4D08">
        <w:rPr>
          <w:rFonts w:ascii="Arial" w:hAnsi="Arial" w:cs="Arial"/>
          <w:color w:val="000000"/>
        </w:rPr>
        <w:t>Approval to accept a successful tender.</w:t>
      </w:r>
    </w:p>
    <w:p w14:paraId="3D2B9826" w14:textId="77777777" w:rsidR="009314F9" w:rsidRPr="008A4D08" w:rsidRDefault="009314F9" w:rsidP="008A4D08">
      <w:pPr>
        <w:rPr>
          <w:rFonts w:ascii="Arial" w:hAnsi="Arial" w:cs="Arial"/>
          <w:color w:val="000000"/>
        </w:rPr>
      </w:pPr>
    </w:p>
    <w:p w14:paraId="4C78C84A" w14:textId="77777777" w:rsidR="009314F9" w:rsidRPr="008A4D08" w:rsidRDefault="009314F9" w:rsidP="00955E87">
      <w:pPr>
        <w:numPr>
          <w:ilvl w:val="2"/>
          <w:numId w:val="15"/>
        </w:numPr>
        <w:rPr>
          <w:rFonts w:ascii="Arial" w:hAnsi="Arial" w:cs="Arial"/>
        </w:rPr>
      </w:pPr>
      <w:r w:rsidRPr="008A4D08">
        <w:rPr>
          <w:rFonts w:ascii="Arial" w:hAnsi="Arial" w:cs="Arial"/>
        </w:rPr>
        <w:t>The Chief Executive will issue a scheme of delegation for capital investment management in accordance with the Welsh Ministers’ guidance and the LHB's SOs.</w:t>
      </w:r>
    </w:p>
    <w:p w14:paraId="50A89A98" w14:textId="77777777" w:rsidR="009314F9" w:rsidRPr="008A4D08" w:rsidRDefault="009314F9" w:rsidP="008A4D08">
      <w:pPr>
        <w:rPr>
          <w:rFonts w:ascii="Arial" w:hAnsi="Arial" w:cs="Arial"/>
          <w:color w:val="000000"/>
        </w:rPr>
      </w:pPr>
    </w:p>
    <w:p w14:paraId="6F3F9FA5" w14:textId="77777777" w:rsidR="009314F9" w:rsidRPr="008A4D08" w:rsidRDefault="009314F9" w:rsidP="00955E87">
      <w:pPr>
        <w:numPr>
          <w:ilvl w:val="2"/>
          <w:numId w:val="15"/>
        </w:numPr>
        <w:rPr>
          <w:rFonts w:ascii="Arial" w:hAnsi="Arial" w:cs="Arial"/>
          <w:color w:val="000000"/>
        </w:rPr>
      </w:pPr>
      <w:r w:rsidRPr="008A4D08">
        <w:rPr>
          <w:rFonts w:ascii="Arial" w:hAnsi="Arial" w:cs="Arial"/>
          <w:color w:val="000000"/>
        </w:rPr>
        <w:t>The Director of Planning and Director of Finance shall issue detailed procedures governing the project, financial and contractual management, including variations to contract, of capital investment projects and valuation for accounting purposes. These procedures shall fully take into account the requirements and delegated limits for capital schemes set out in Welsh Ministers’ guidance and approval letters.</w:t>
      </w:r>
      <w:r w:rsidRPr="008A4D08">
        <w:rPr>
          <w:rFonts w:ascii="Arial" w:hAnsi="Arial" w:cs="Arial"/>
        </w:rPr>
        <w:t xml:space="preserve"> The procedures will also cover post project benefits realisation to ensure benefits set out in the business case supporting the investment are delivered.  </w:t>
      </w:r>
      <w:r w:rsidRPr="008A4D08">
        <w:rPr>
          <w:rFonts w:ascii="Arial" w:hAnsi="Arial" w:cs="Arial"/>
          <w:color w:val="000000"/>
        </w:rPr>
        <w:t>The Director of Finance shall issue procedures for the regular reporting of expenditure and commitment against authorised expenditure.</w:t>
      </w:r>
    </w:p>
    <w:p w14:paraId="76DC6264" w14:textId="77777777" w:rsidR="009314F9" w:rsidRPr="008A4D08" w:rsidRDefault="009314F9" w:rsidP="008A4D08">
      <w:pPr>
        <w:rPr>
          <w:rFonts w:ascii="Arial" w:hAnsi="Arial" w:cs="Arial"/>
          <w:color w:val="000000"/>
        </w:rPr>
      </w:pPr>
      <w:bookmarkStart w:id="1263" w:name="_Hlk52202590"/>
    </w:p>
    <w:p w14:paraId="7FB7946E" w14:textId="77777777" w:rsidR="009314F9" w:rsidRPr="008A4D08" w:rsidRDefault="009314F9" w:rsidP="00955E87">
      <w:pPr>
        <w:numPr>
          <w:ilvl w:val="2"/>
          <w:numId w:val="15"/>
        </w:numPr>
        <w:rPr>
          <w:rFonts w:ascii="Arial" w:hAnsi="Arial" w:cs="Arial"/>
          <w:color w:val="000000"/>
        </w:rPr>
      </w:pPr>
      <w:r w:rsidRPr="008A4D08">
        <w:rPr>
          <w:rFonts w:ascii="Arial" w:hAnsi="Arial" w:cs="Arial"/>
          <w:color w:val="000000"/>
        </w:rPr>
        <w:t>The Director of Finance shall ensure, for each capital project over £2m, that the Welsh Government Project Bank Accounts policy is applied unless there are compelling reasons not to do so.</w:t>
      </w:r>
      <w:r w:rsidRPr="008A4D08">
        <w:rPr>
          <w:rFonts w:ascii="Arial" w:hAnsi="Arial" w:cs="Arial"/>
        </w:rPr>
        <w:t xml:space="preserve"> The Director of Finance </w:t>
      </w:r>
      <w:r w:rsidRPr="008A4D08">
        <w:rPr>
          <w:rFonts w:ascii="Arial" w:hAnsi="Arial" w:cs="Arial"/>
          <w:color w:val="000000"/>
        </w:rPr>
        <w:t>should apply to Welsh Government officials for exemption from use of Project Bank Accounts, setting out the compelling reasons.</w:t>
      </w:r>
    </w:p>
    <w:bookmarkEnd w:id="1263"/>
    <w:p w14:paraId="40C634C6" w14:textId="77777777" w:rsidR="009314F9" w:rsidRPr="008A4D08" w:rsidRDefault="009314F9" w:rsidP="008A4D08">
      <w:pPr>
        <w:rPr>
          <w:rFonts w:ascii="Arial" w:hAnsi="Arial" w:cs="Arial"/>
          <w:color w:val="000000"/>
        </w:rPr>
      </w:pPr>
    </w:p>
    <w:p w14:paraId="0EE370AA" w14:textId="77777777" w:rsidR="009314F9" w:rsidRPr="008A4D08" w:rsidRDefault="009314F9" w:rsidP="00955E87">
      <w:pPr>
        <w:pStyle w:val="Heading1"/>
        <w:numPr>
          <w:ilvl w:val="1"/>
          <w:numId w:val="15"/>
        </w:numPr>
        <w:jc w:val="left"/>
        <w:rPr>
          <w:rFonts w:ascii="Arial" w:hAnsi="Arial" w:cs="Arial"/>
          <w:color w:val="000000"/>
        </w:rPr>
      </w:pPr>
      <w:bookmarkStart w:id="1264" w:name="_Toc192394602"/>
      <w:bookmarkStart w:id="1265" w:name="_Toc192929047"/>
      <w:bookmarkStart w:id="1266" w:name="_Toc193786761"/>
      <w:bookmarkStart w:id="1267" w:name="_Toc107900319"/>
      <w:bookmarkStart w:id="1268" w:name="_Toc107900508"/>
      <w:bookmarkStart w:id="1269" w:name="_Toc107900931"/>
      <w:bookmarkStart w:id="1270" w:name="_Toc107901018"/>
      <w:bookmarkStart w:id="1271" w:name="_Toc240450391"/>
      <w:bookmarkStart w:id="1272" w:name="_Toc240797582"/>
      <w:bookmarkStart w:id="1273" w:name="_Toc240801971"/>
      <w:bookmarkStart w:id="1274" w:name="_Toc237673448"/>
      <w:bookmarkStart w:id="1275" w:name="_Toc240884329"/>
      <w:bookmarkStart w:id="1276" w:name="_Toc241909294"/>
      <w:bookmarkStart w:id="1277" w:name="_Toc242500651"/>
      <w:bookmarkStart w:id="1278" w:name="_Toc242585947"/>
      <w:bookmarkStart w:id="1279" w:name="_Toc383684338"/>
      <w:bookmarkStart w:id="1280" w:name="_Toc55287277"/>
      <w:r w:rsidRPr="008A4D08">
        <w:rPr>
          <w:rFonts w:ascii="Arial" w:hAnsi="Arial" w:cs="Arial"/>
          <w:color w:val="000000"/>
        </w:rPr>
        <w:t xml:space="preserve">Capital Financing with the Private </w:t>
      </w:r>
      <w:bookmarkEnd w:id="1264"/>
      <w:bookmarkEnd w:id="1265"/>
      <w:bookmarkEnd w:id="1266"/>
      <w:r w:rsidRPr="008A4D08">
        <w:rPr>
          <w:rFonts w:ascii="Arial" w:hAnsi="Arial" w:cs="Arial"/>
          <w:color w:val="000000"/>
        </w:rPr>
        <w:t>Sector</w:t>
      </w:r>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r w:rsidRPr="008A4D08">
        <w:rPr>
          <w:rFonts w:ascii="Arial" w:hAnsi="Arial" w:cs="Arial"/>
          <w:color w:val="000000"/>
        </w:rPr>
        <w:t xml:space="preserve"> </w:t>
      </w:r>
    </w:p>
    <w:p w14:paraId="4665F057" w14:textId="77777777" w:rsidR="009314F9" w:rsidRPr="008A4D08" w:rsidRDefault="009314F9" w:rsidP="008A4D08">
      <w:pPr>
        <w:rPr>
          <w:rFonts w:ascii="Arial" w:hAnsi="Arial" w:cs="Arial"/>
          <w:color w:val="000000"/>
        </w:rPr>
      </w:pPr>
    </w:p>
    <w:p w14:paraId="4FC2177D" w14:textId="77777777" w:rsidR="009314F9" w:rsidRPr="008A4D08" w:rsidRDefault="009314F9" w:rsidP="00955E87">
      <w:pPr>
        <w:numPr>
          <w:ilvl w:val="2"/>
          <w:numId w:val="15"/>
        </w:numPr>
        <w:rPr>
          <w:rFonts w:ascii="Arial" w:hAnsi="Arial" w:cs="Arial"/>
        </w:rPr>
      </w:pPr>
      <w:r w:rsidRPr="008A4D08">
        <w:rPr>
          <w:rFonts w:ascii="Arial" w:hAnsi="Arial" w:cs="Arial"/>
        </w:rPr>
        <w:t>The LHB must not enter into any new capital financing arrangements with the private sector, including Private Financing Initiatives, Mutual Investment Model and 3</w:t>
      </w:r>
      <w:r w:rsidRPr="008A4D08">
        <w:rPr>
          <w:rFonts w:ascii="Arial" w:hAnsi="Arial" w:cs="Arial"/>
          <w:vertAlign w:val="superscript"/>
        </w:rPr>
        <w:t>rd</w:t>
      </w:r>
      <w:r w:rsidRPr="008A4D08">
        <w:rPr>
          <w:rFonts w:ascii="Arial" w:hAnsi="Arial" w:cs="Arial"/>
        </w:rPr>
        <w:t xml:space="preserve"> Party Developments, without the consent of the Welsh Ministers. </w:t>
      </w:r>
    </w:p>
    <w:p w14:paraId="640C071A" w14:textId="77777777" w:rsidR="009314F9" w:rsidRPr="008A4D08" w:rsidRDefault="009314F9" w:rsidP="008A4D08">
      <w:pPr>
        <w:rPr>
          <w:rFonts w:ascii="Arial" w:hAnsi="Arial" w:cs="Arial"/>
        </w:rPr>
      </w:pPr>
    </w:p>
    <w:p w14:paraId="3C79517A" w14:textId="77777777" w:rsidR="009314F9" w:rsidRPr="008A4D08" w:rsidRDefault="009314F9" w:rsidP="00955E87">
      <w:pPr>
        <w:pStyle w:val="Heading1"/>
        <w:numPr>
          <w:ilvl w:val="1"/>
          <w:numId w:val="15"/>
        </w:numPr>
        <w:jc w:val="left"/>
        <w:rPr>
          <w:rFonts w:ascii="Arial" w:hAnsi="Arial" w:cs="Arial"/>
          <w:color w:val="000000"/>
        </w:rPr>
      </w:pPr>
      <w:bookmarkStart w:id="1281" w:name="_Toc237673449"/>
      <w:bookmarkStart w:id="1282" w:name="_Toc192394603"/>
      <w:bookmarkStart w:id="1283" w:name="_Toc192929048"/>
      <w:bookmarkStart w:id="1284" w:name="_Toc193786762"/>
      <w:bookmarkStart w:id="1285" w:name="_Toc107900320"/>
      <w:bookmarkStart w:id="1286" w:name="_Toc107900509"/>
      <w:bookmarkStart w:id="1287" w:name="_Toc107900932"/>
      <w:bookmarkStart w:id="1288" w:name="_Toc107901019"/>
      <w:bookmarkStart w:id="1289" w:name="_Toc240450392"/>
      <w:bookmarkStart w:id="1290" w:name="_Toc240797583"/>
      <w:bookmarkStart w:id="1291" w:name="_Toc240801972"/>
      <w:bookmarkStart w:id="1292" w:name="_Toc240884330"/>
      <w:bookmarkStart w:id="1293" w:name="_Toc241909295"/>
      <w:bookmarkStart w:id="1294" w:name="_Toc242500652"/>
      <w:bookmarkStart w:id="1295" w:name="_Toc242585948"/>
      <w:bookmarkStart w:id="1296" w:name="_Toc383684339"/>
      <w:bookmarkStart w:id="1297" w:name="_Toc55287278"/>
      <w:r w:rsidRPr="008A4D08">
        <w:rPr>
          <w:rFonts w:ascii="Arial" w:hAnsi="Arial" w:cs="Arial"/>
          <w:color w:val="000000"/>
        </w:rPr>
        <w:t>Asset Registers</w:t>
      </w:r>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p>
    <w:p w14:paraId="153797C7" w14:textId="77777777" w:rsidR="008A4D08" w:rsidRPr="008A4D08" w:rsidRDefault="008A4D08" w:rsidP="008A4D08">
      <w:pPr>
        <w:rPr>
          <w:rFonts w:ascii="Arial" w:hAnsi="Arial" w:cs="Arial"/>
          <w:color w:val="000000"/>
        </w:rPr>
      </w:pPr>
    </w:p>
    <w:p w14:paraId="10C67AB2" w14:textId="77777777" w:rsidR="009314F9" w:rsidRPr="008A4D08" w:rsidRDefault="008A4D08" w:rsidP="008A4D08">
      <w:pPr>
        <w:rPr>
          <w:rFonts w:ascii="Arial" w:hAnsi="Arial" w:cs="Arial"/>
          <w:color w:val="FF0000"/>
        </w:rPr>
      </w:pPr>
      <w:r w:rsidRPr="008A4D08">
        <w:rPr>
          <w:rFonts w:ascii="Arial" w:hAnsi="Arial" w:cs="Arial"/>
          <w:color w:val="000000"/>
        </w:rPr>
        <w:t xml:space="preserve">15.6.1 </w:t>
      </w:r>
      <w:r w:rsidR="009314F9" w:rsidRPr="008A4D08">
        <w:rPr>
          <w:rFonts w:ascii="Arial" w:hAnsi="Arial" w:cs="Arial"/>
          <w:color w:val="000000"/>
        </w:rPr>
        <w:t>The Chief Executive is responsible for the maintenance of registers of assets, taking account of the advice of the Director of Planning and Director of Finance, concerning the form of any register and the method of updating, and arranging for a physical check of assets against the asset register to be conducted periodically.</w:t>
      </w:r>
    </w:p>
    <w:p w14:paraId="295DCA7E" w14:textId="77777777" w:rsidR="009314F9" w:rsidRPr="008A4D08" w:rsidRDefault="009314F9" w:rsidP="008A4D08">
      <w:pPr>
        <w:rPr>
          <w:rFonts w:ascii="Arial" w:hAnsi="Arial" w:cs="Arial"/>
          <w:color w:val="000000"/>
        </w:rPr>
      </w:pPr>
    </w:p>
    <w:p w14:paraId="0E2E16B9" w14:textId="77777777" w:rsidR="009314F9" w:rsidRPr="008A4D08" w:rsidRDefault="009314F9" w:rsidP="00F80D70">
      <w:pPr>
        <w:numPr>
          <w:ilvl w:val="2"/>
          <w:numId w:val="291"/>
        </w:numPr>
        <w:rPr>
          <w:rFonts w:ascii="Arial" w:hAnsi="Arial" w:cs="Arial"/>
          <w:color w:val="000000"/>
        </w:rPr>
      </w:pPr>
      <w:r w:rsidRPr="008A4D08">
        <w:rPr>
          <w:rFonts w:ascii="Arial" w:hAnsi="Arial" w:cs="Arial"/>
          <w:color w:val="000000"/>
        </w:rPr>
        <w:t xml:space="preserve">The LHB shall maintain an asset register recording fixed assets.  The minimum data </w:t>
      </w:r>
      <w:r w:rsidRPr="008A4D08">
        <w:rPr>
          <w:rFonts w:ascii="Arial" w:hAnsi="Arial" w:cs="Arial"/>
          <w:color w:val="000000"/>
        </w:rPr>
        <w:lastRenderedPageBreak/>
        <w:t>set to be held within these registers shall be in accordance with the Welsh Ministers’ guidance</w:t>
      </w:r>
      <w:r w:rsidRPr="008A4D08">
        <w:rPr>
          <w:rFonts w:ascii="Arial" w:hAnsi="Arial" w:cs="Arial"/>
        </w:rPr>
        <w:t xml:space="preserve"> </w:t>
      </w:r>
      <w:r w:rsidRPr="008A4D08">
        <w:rPr>
          <w:rFonts w:ascii="Arial" w:hAnsi="Arial" w:cs="Arial"/>
          <w:color w:val="000000"/>
        </w:rPr>
        <w:t>and to satisfy the financial disclosure requirements for the Annual Accounts.</w:t>
      </w:r>
    </w:p>
    <w:p w14:paraId="192A6D9C" w14:textId="77777777" w:rsidR="009314F9" w:rsidRPr="008A4D08" w:rsidRDefault="009314F9" w:rsidP="008A4D08">
      <w:pPr>
        <w:rPr>
          <w:rFonts w:ascii="Arial" w:hAnsi="Arial" w:cs="Arial"/>
          <w:color w:val="000000"/>
        </w:rPr>
      </w:pPr>
    </w:p>
    <w:p w14:paraId="0BBBA835" w14:textId="77777777" w:rsidR="009314F9" w:rsidRPr="008A4D08" w:rsidRDefault="009314F9" w:rsidP="00F80D70">
      <w:pPr>
        <w:numPr>
          <w:ilvl w:val="2"/>
          <w:numId w:val="291"/>
        </w:numPr>
        <w:rPr>
          <w:rFonts w:ascii="Arial" w:hAnsi="Arial" w:cs="Arial"/>
          <w:color w:val="000000"/>
        </w:rPr>
      </w:pPr>
      <w:r w:rsidRPr="008A4D08">
        <w:rPr>
          <w:rFonts w:ascii="Arial" w:hAnsi="Arial" w:cs="Arial"/>
          <w:color w:val="000000"/>
        </w:rPr>
        <w:t>Additions to the fixed asset register must be clearly identified to the operational or departmental manager or delegated budget holder and be validated by reference to appropriate documentation</w:t>
      </w:r>
      <w:r w:rsidRPr="008A4D08">
        <w:rPr>
          <w:rFonts w:ascii="Arial" w:hAnsi="Arial" w:cs="Arial"/>
        </w:rPr>
        <w:t xml:space="preserve"> </w:t>
      </w:r>
      <w:r w:rsidRPr="008A4D08">
        <w:rPr>
          <w:rFonts w:ascii="Arial" w:hAnsi="Arial" w:cs="Arial"/>
          <w:color w:val="000000"/>
        </w:rPr>
        <w:t>to provide evidence of the financial value recorded, including:</w:t>
      </w:r>
    </w:p>
    <w:p w14:paraId="3930A503" w14:textId="77777777" w:rsidR="009314F9" w:rsidRPr="008A4D08" w:rsidRDefault="009314F9" w:rsidP="008A4D08">
      <w:pPr>
        <w:rPr>
          <w:rFonts w:ascii="Arial" w:hAnsi="Arial" w:cs="Arial"/>
          <w:color w:val="000000"/>
        </w:rPr>
      </w:pPr>
    </w:p>
    <w:p w14:paraId="1A3740EE" w14:textId="77777777" w:rsidR="009314F9" w:rsidRPr="008A4D08" w:rsidRDefault="009314F9" w:rsidP="00955E87">
      <w:pPr>
        <w:numPr>
          <w:ilvl w:val="0"/>
          <w:numId w:val="75"/>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Properly authorised and approved agreements, architect's certificates, supplier's invoices and other documentary evidence in respect of purchases from third parties;</w:t>
      </w:r>
    </w:p>
    <w:p w14:paraId="54C29FF5" w14:textId="77777777" w:rsidR="009314F9" w:rsidRPr="008A4D08" w:rsidRDefault="009314F9" w:rsidP="008A4D08">
      <w:pPr>
        <w:rPr>
          <w:rFonts w:ascii="Arial" w:hAnsi="Arial" w:cs="Arial"/>
          <w:color w:val="000000"/>
        </w:rPr>
      </w:pPr>
    </w:p>
    <w:p w14:paraId="497F6E5E" w14:textId="77777777" w:rsidR="009314F9" w:rsidRPr="008A4D08" w:rsidRDefault="009314F9" w:rsidP="00955E87">
      <w:pPr>
        <w:numPr>
          <w:ilvl w:val="0"/>
          <w:numId w:val="75"/>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Stores, requisitions and wages records for own materials and labour including appropriate overheads; and</w:t>
      </w:r>
    </w:p>
    <w:p w14:paraId="38B9E95C" w14:textId="77777777" w:rsidR="009314F9" w:rsidRPr="008A4D08" w:rsidRDefault="009314F9" w:rsidP="008A4D08">
      <w:pPr>
        <w:rPr>
          <w:rFonts w:ascii="Arial" w:hAnsi="Arial" w:cs="Arial"/>
          <w:color w:val="000000"/>
        </w:rPr>
      </w:pPr>
    </w:p>
    <w:p w14:paraId="4F3A46C3" w14:textId="77777777" w:rsidR="009314F9" w:rsidRPr="008A4D08" w:rsidRDefault="009314F9" w:rsidP="00955E87">
      <w:pPr>
        <w:numPr>
          <w:ilvl w:val="0"/>
          <w:numId w:val="75"/>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Lease agreements in respect of assets held under a finance lease and included on the LHB’s balance sheet.</w:t>
      </w:r>
    </w:p>
    <w:p w14:paraId="09B9869A" w14:textId="77777777" w:rsidR="009314F9" w:rsidRPr="008A4D08" w:rsidRDefault="009314F9" w:rsidP="008A4D08">
      <w:pPr>
        <w:rPr>
          <w:rFonts w:ascii="Arial" w:hAnsi="Arial" w:cs="Arial"/>
          <w:color w:val="000000"/>
        </w:rPr>
      </w:pPr>
    </w:p>
    <w:p w14:paraId="2D6D7AAB" w14:textId="77777777" w:rsidR="009314F9" w:rsidRPr="008A4D08" w:rsidRDefault="009314F9" w:rsidP="00F80D70">
      <w:pPr>
        <w:numPr>
          <w:ilvl w:val="2"/>
          <w:numId w:val="291"/>
        </w:numPr>
        <w:rPr>
          <w:rFonts w:ascii="Arial" w:hAnsi="Arial" w:cs="Arial"/>
          <w:color w:val="000000"/>
        </w:rPr>
      </w:pPr>
      <w:r w:rsidRPr="008A4D08">
        <w:rPr>
          <w:rFonts w:ascii="Arial" w:hAnsi="Arial" w:cs="Arial"/>
          <w:color w:val="000000"/>
        </w:rPr>
        <w:t>Where capital assets are sold, scrapped, lost or otherwise disposed of, their value must be removed from the accounting records and each disposal must be validated by reference to authorisation documents and invoices (where appropriate). Disposal receipts are to be treated in accordance with the Welsh Ministers’ guidance and clearly set out in the over-arching business case.</w:t>
      </w:r>
    </w:p>
    <w:p w14:paraId="5C07B8DA" w14:textId="77777777" w:rsidR="009314F9" w:rsidRPr="008A4D08" w:rsidRDefault="009314F9" w:rsidP="008A4D08">
      <w:pPr>
        <w:rPr>
          <w:rFonts w:ascii="Arial" w:hAnsi="Arial" w:cs="Arial"/>
          <w:color w:val="000000"/>
        </w:rPr>
      </w:pPr>
    </w:p>
    <w:p w14:paraId="2F4B6F05" w14:textId="77777777" w:rsidR="009314F9" w:rsidRPr="008A4D08" w:rsidRDefault="009314F9" w:rsidP="00F80D70">
      <w:pPr>
        <w:numPr>
          <w:ilvl w:val="2"/>
          <w:numId w:val="291"/>
        </w:numPr>
        <w:rPr>
          <w:rFonts w:ascii="Arial" w:hAnsi="Arial" w:cs="Arial"/>
          <w:color w:val="000000"/>
        </w:rPr>
      </w:pPr>
      <w:r w:rsidRPr="008A4D08">
        <w:rPr>
          <w:rFonts w:ascii="Arial" w:hAnsi="Arial" w:cs="Arial"/>
          <w:color w:val="000000"/>
        </w:rPr>
        <w:t>The Director of Finance shall apply accounting policies for fixed assets in line with Welsh Government guidance and accounting standards and values recorded in the asset register, including depreciation and revaluations.  The Director of Finance shall approve procedures for reconciling balances on fixed assets accounts in general ledgers against balances on fixed asset registers.</w:t>
      </w:r>
    </w:p>
    <w:p w14:paraId="7BEED4E6" w14:textId="77777777" w:rsidR="009314F9" w:rsidRPr="008A4D08" w:rsidRDefault="009314F9" w:rsidP="008A4D08">
      <w:pPr>
        <w:rPr>
          <w:rFonts w:ascii="Arial" w:hAnsi="Arial" w:cs="Arial"/>
          <w:color w:val="000000"/>
        </w:rPr>
      </w:pPr>
    </w:p>
    <w:p w14:paraId="146A83B4" w14:textId="77777777" w:rsidR="009314F9" w:rsidRPr="008A4D08" w:rsidRDefault="009314F9" w:rsidP="00F80D70">
      <w:pPr>
        <w:numPr>
          <w:ilvl w:val="2"/>
          <w:numId w:val="291"/>
        </w:numPr>
        <w:rPr>
          <w:rFonts w:ascii="Arial" w:hAnsi="Arial" w:cs="Arial"/>
          <w:color w:val="000000"/>
        </w:rPr>
      </w:pPr>
      <w:r w:rsidRPr="008A4D08">
        <w:rPr>
          <w:rFonts w:ascii="Arial" w:hAnsi="Arial" w:cs="Arial"/>
          <w:color w:val="000000"/>
        </w:rPr>
        <w:t>The value of each asset, and depreciation, shall be considered annually in accordance with valuation guidance and methods specified by the Welsh Ministers. Assets should be considered for early revaluation where there is the likelihood of impairment as a result in a change of valuation or asset life.</w:t>
      </w:r>
    </w:p>
    <w:p w14:paraId="554B4584" w14:textId="77777777" w:rsidR="009314F9" w:rsidRPr="008A4D08" w:rsidRDefault="009314F9" w:rsidP="008A4D08">
      <w:pPr>
        <w:rPr>
          <w:rFonts w:ascii="Arial" w:hAnsi="Arial" w:cs="Arial"/>
        </w:rPr>
      </w:pPr>
    </w:p>
    <w:p w14:paraId="43B6AA7A" w14:textId="77777777" w:rsidR="009314F9" w:rsidRPr="008A4D08" w:rsidRDefault="009314F9" w:rsidP="00F80D70">
      <w:pPr>
        <w:pStyle w:val="Heading1"/>
        <w:numPr>
          <w:ilvl w:val="1"/>
          <w:numId w:val="291"/>
        </w:numPr>
        <w:jc w:val="left"/>
        <w:rPr>
          <w:rFonts w:ascii="Arial" w:hAnsi="Arial" w:cs="Arial"/>
        </w:rPr>
      </w:pPr>
      <w:bookmarkStart w:id="1298" w:name="_Toc192394604"/>
      <w:bookmarkStart w:id="1299" w:name="_Toc192929049"/>
      <w:bookmarkStart w:id="1300" w:name="_Toc193786763"/>
      <w:bookmarkStart w:id="1301" w:name="_Toc107900321"/>
      <w:bookmarkStart w:id="1302" w:name="_Toc107900510"/>
      <w:bookmarkStart w:id="1303" w:name="_Toc107900933"/>
      <w:bookmarkStart w:id="1304" w:name="_Toc107901020"/>
      <w:bookmarkStart w:id="1305" w:name="_Toc240450393"/>
      <w:bookmarkStart w:id="1306" w:name="_Toc240797584"/>
      <w:bookmarkStart w:id="1307" w:name="_Toc240801973"/>
      <w:bookmarkStart w:id="1308" w:name="_Toc237673450"/>
      <w:bookmarkStart w:id="1309" w:name="_Toc240884331"/>
      <w:bookmarkStart w:id="1310" w:name="_Toc241909296"/>
      <w:bookmarkStart w:id="1311" w:name="_Toc242500653"/>
      <w:bookmarkStart w:id="1312" w:name="_Toc242585949"/>
      <w:bookmarkStart w:id="1313" w:name="_Toc383684340"/>
      <w:bookmarkStart w:id="1314" w:name="_Toc55287279"/>
      <w:r w:rsidRPr="008A4D08">
        <w:rPr>
          <w:rFonts w:ascii="Arial" w:hAnsi="Arial" w:cs="Arial"/>
        </w:rPr>
        <w:t>Security of Assets</w:t>
      </w:r>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p>
    <w:p w14:paraId="51B6D5C6" w14:textId="77777777" w:rsidR="009314F9" w:rsidRPr="008A4D08" w:rsidRDefault="009314F9" w:rsidP="008A4D08">
      <w:pPr>
        <w:rPr>
          <w:rFonts w:ascii="Arial" w:hAnsi="Arial" w:cs="Arial"/>
          <w:color w:val="000000"/>
        </w:rPr>
      </w:pPr>
    </w:p>
    <w:p w14:paraId="6E33E365" w14:textId="77777777" w:rsidR="009314F9" w:rsidRPr="008A4D08" w:rsidRDefault="009314F9" w:rsidP="00F80D70">
      <w:pPr>
        <w:numPr>
          <w:ilvl w:val="2"/>
          <w:numId w:val="292"/>
        </w:numPr>
        <w:rPr>
          <w:rFonts w:ascii="Arial" w:hAnsi="Arial" w:cs="Arial"/>
          <w:color w:val="000000"/>
        </w:rPr>
      </w:pPr>
      <w:r w:rsidRPr="008A4D08">
        <w:rPr>
          <w:rFonts w:ascii="Arial" w:hAnsi="Arial" w:cs="Arial"/>
          <w:color w:val="000000"/>
        </w:rPr>
        <w:t>The overall control of fixed assets is the responsibility of the Chief Executive.</w:t>
      </w:r>
    </w:p>
    <w:p w14:paraId="57A78B0F" w14:textId="77777777" w:rsidR="009314F9" w:rsidRPr="008A4D08" w:rsidRDefault="009314F9" w:rsidP="008A4D08">
      <w:pPr>
        <w:rPr>
          <w:rFonts w:ascii="Arial" w:hAnsi="Arial" w:cs="Arial"/>
          <w:color w:val="000000"/>
        </w:rPr>
      </w:pPr>
    </w:p>
    <w:p w14:paraId="518E918B" w14:textId="77777777" w:rsidR="009314F9" w:rsidRPr="008A4D08" w:rsidRDefault="009314F9" w:rsidP="00F80D70">
      <w:pPr>
        <w:numPr>
          <w:ilvl w:val="2"/>
          <w:numId w:val="292"/>
        </w:numPr>
        <w:rPr>
          <w:rFonts w:ascii="Arial" w:hAnsi="Arial" w:cs="Arial"/>
          <w:color w:val="000000"/>
        </w:rPr>
      </w:pPr>
      <w:r w:rsidRPr="008A4D08">
        <w:rPr>
          <w:rFonts w:ascii="Arial" w:hAnsi="Arial" w:cs="Arial"/>
          <w:color w:val="000000"/>
        </w:rPr>
        <w:t>Asset control procedures (including fixed assets, cash, cheques and negotiable instruments, and also including donated assets) must be approved by the Director of Finance.  This procedure shall make provision for:</w:t>
      </w:r>
    </w:p>
    <w:p w14:paraId="65726C31" w14:textId="77777777" w:rsidR="009314F9" w:rsidRPr="008A4D08" w:rsidRDefault="009314F9" w:rsidP="008A4D08">
      <w:pPr>
        <w:rPr>
          <w:rFonts w:ascii="Arial" w:hAnsi="Arial" w:cs="Arial"/>
          <w:color w:val="000000"/>
        </w:rPr>
      </w:pPr>
    </w:p>
    <w:p w14:paraId="71AD86D0" w14:textId="77777777" w:rsidR="009314F9" w:rsidRPr="008A4D08" w:rsidRDefault="009314F9" w:rsidP="00955E87">
      <w:pPr>
        <w:numPr>
          <w:ilvl w:val="0"/>
          <w:numId w:val="76"/>
        </w:numPr>
        <w:tabs>
          <w:tab w:val="clear" w:pos="1134"/>
          <w:tab w:val="num" w:pos="720"/>
          <w:tab w:val="left" w:pos="1701"/>
        </w:tabs>
        <w:ind w:left="1134" w:hanging="414"/>
        <w:rPr>
          <w:rFonts w:ascii="Arial" w:hAnsi="Arial" w:cs="Arial"/>
          <w:color w:val="000000"/>
        </w:rPr>
      </w:pPr>
      <w:r w:rsidRPr="008A4D08">
        <w:rPr>
          <w:rFonts w:ascii="Arial" w:hAnsi="Arial" w:cs="Arial"/>
          <w:color w:val="000000"/>
        </w:rPr>
        <w:t>Recording managerial responsibility for each asset;</w:t>
      </w:r>
    </w:p>
    <w:p w14:paraId="2919D2CC" w14:textId="77777777" w:rsidR="009314F9" w:rsidRPr="008A4D08" w:rsidRDefault="009314F9" w:rsidP="008A4D08">
      <w:pPr>
        <w:ind w:left="1134" w:hanging="414"/>
        <w:rPr>
          <w:rFonts w:ascii="Arial" w:hAnsi="Arial" w:cs="Arial"/>
          <w:color w:val="000000"/>
        </w:rPr>
      </w:pPr>
    </w:p>
    <w:p w14:paraId="5EB8B20D" w14:textId="77777777" w:rsidR="009314F9" w:rsidRPr="008A4D08" w:rsidRDefault="009314F9" w:rsidP="00955E87">
      <w:pPr>
        <w:numPr>
          <w:ilvl w:val="0"/>
          <w:numId w:val="76"/>
        </w:numPr>
        <w:tabs>
          <w:tab w:val="clear" w:pos="1134"/>
          <w:tab w:val="num" w:pos="720"/>
          <w:tab w:val="left" w:pos="1701"/>
        </w:tabs>
        <w:ind w:left="1134" w:hanging="414"/>
        <w:rPr>
          <w:rFonts w:ascii="Arial" w:hAnsi="Arial" w:cs="Arial"/>
          <w:color w:val="000000"/>
        </w:rPr>
      </w:pPr>
      <w:r w:rsidRPr="008A4D08">
        <w:rPr>
          <w:rFonts w:ascii="Arial" w:hAnsi="Arial" w:cs="Arial"/>
          <w:color w:val="000000"/>
        </w:rPr>
        <w:t>Identification of additions and disposals;</w:t>
      </w:r>
    </w:p>
    <w:p w14:paraId="6E9383AC" w14:textId="77777777" w:rsidR="009314F9" w:rsidRPr="008A4D08" w:rsidRDefault="009314F9" w:rsidP="008A4D08">
      <w:pPr>
        <w:ind w:left="1134" w:hanging="414"/>
        <w:rPr>
          <w:rFonts w:ascii="Arial" w:hAnsi="Arial" w:cs="Arial"/>
          <w:color w:val="000000"/>
        </w:rPr>
      </w:pPr>
    </w:p>
    <w:p w14:paraId="2C2F4D5B" w14:textId="77777777" w:rsidR="009314F9" w:rsidRPr="008A4D08" w:rsidRDefault="009314F9" w:rsidP="00955E87">
      <w:pPr>
        <w:numPr>
          <w:ilvl w:val="0"/>
          <w:numId w:val="76"/>
        </w:numPr>
        <w:tabs>
          <w:tab w:val="clear" w:pos="1134"/>
          <w:tab w:val="num" w:pos="720"/>
          <w:tab w:val="left" w:pos="1701"/>
        </w:tabs>
        <w:ind w:left="1134" w:hanging="414"/>
        <w:rPr>
          <w:rFonts w:ascii="Arial" w:hAnsi="Arial" w:cs="Arial"/>
          <w:color w:val="000000"/>
        </w:rPr>
      </w:pPr>
      <w:r w:rsidRPr="008A4D08">
        <w:rPr>
          <w:rFonts w:ascii="Arial" w:hAnsi="Arial" w:cs="Arial"/>
          <w:color w:val="000000"/>
        </w:rPr>
        <w:t>Identification of all repairs and maintenance expenses;</w:t>
      </w:r>
    </w:p>
    <w:p w14:paraId="2DB756E1" w14:textId="77777777" w:rsidR="009314F9" w:rsidRPr="008A4D08" w:rsidRDefault="009314F9" w:rsidP="008A4D08">
      <w:pPr>
        <w:ind w:left="1134" w:hanging="414"/>
        <w:rPr>
          <w:rFonts w:ascii="Arial" w:hAnsi="Arial" w:cs="Arial"/>
          <w:color w:val="000000"/>
        </w:rPr>
      </w:pPr>
    </w:p>
    <w:p w14:paraId="6D8CBFC4" w14:textId="77777777" w:rsidR="009314F9" w:rsidRPr="008A4D08" w:rsidRDefault="009314F9" w:rsidP="00955E87">
      <w:pPr>
        <w:numPr>
          <w:ilvl w:val="0"/>
          <w:numId w:val="76"/>
        </w:numPr>
        <w:tabs>
          <w:tab w:val="clear" w:pos="1134"/>
          <w:tab w:val="num" w:pos="720"/>
          <w:tab w:val="left" w:pos="1701"/>
        </w:tabs>
        <w:ind w:left="1134" w:hanging="414"/>
        <w:rPr>
          <w:rFonts w:ascii="Arial" w:hAnsi="Arial" w:cs="Arial"/>
          <w:color w:val="000000"/>
        </w:rPr>
      </w:pPr>
      <w:r w:rsidRPr="008A4D08">
        <w:rPr>
          <w:rFonts w:ascii="Arial" w:hAnsi="Arial" w:cs="Arial"/>
          <w:color w:val="000000"/>
        </w:rPr>
        <w:t>Physical security of assets;</w:t>
      </w:r>
    </w:p>
    <w:p w14:paraId="4BA5ADBA" w14:textId="77777777" w:rsidR="009314F9" w:rsidRPr="008A4D08" w:rsidRDefault="009314F9" w:rsidP="008A4D08">
      <w:pPr>
        <w:tabs>
          <w:tab w:val="left" w:pos="1701"/>
        </w:tabs>
        <w:ind w:left="1134" w:hanging="414"/>
        <w:rPr>
          <w:rFonts w:ascii="Arial" w:hAnsi="Arial" w:cs="Arial"/>
          <w:color w:val="000000"/>
        </w:rPr>
      </w:pPr>
    </w:p>
    <w:p w14:paraId="2E068539" w14:textId="77777777" w:rsidR="009314F9" w:rsidRPr="008A4D08" w:rsidRDefault="009314F9" w:rsidP="00955E87">
      <w:pPr>
        <w:numPr>
          <w:ilvl w:val="0"/>
          <w:numId w:val="76"/>
        </w:numPr>
        <w:tabs>
          <w:tab w:val="clear" w:pos="1134"/>
          <w:tab w:val="num" w:pos="720"/>
          <w:tab w:val="left" w:pos="1701"/>
        </w:tabs>
        <w:ind w:left="1134" w:hanging="414"/>
        <w:rPr>
          <w:rFonts w:ascii="Arial" w:hAnsi="Arial" w:cs="Arial"/>
          <w:color w:val="000000"/>
        </w:rPr>
      </w:pPr>
      <w:r w:rsidRPr="008A4D08">
        <w:rPr>
          <w:rFonts w:ascii="Arial" w:hAnsi="Arial" w:cs="Arial"/>
          <w:color w:val="000000"/>
        </w:rPr>
        <w:t>Regular verification of the existence of, condition of, and title to, assets recorded;</w:t>
      </w:r>
    </w:p>
    <w:p w14:paraId="4B31AE94" w14:textId="77777777" w:rsidR="009314F9" w:rsidRPr="008A4D08" w:rsidRDefault="009314F9" w:rsidP="008A4D08">
      <w:pPr>
        <w:ind w:left="1134" w:hanging="414"/>
        <w:rPr>
          <w:rFonts w:ascii="Arial" w:hAnsi="Arial" w:cs="Arial"/>
          <w:color w:val="000000"/>
        </w:rPr>
      </w:pPr>
    </w:p>
    <w:p w14:paraId="4C03398F" w14:textId="77777777" w:rsidR="009314F9" w:rsidRPr="008A4D08" w:rsidRDefault="009314F9" w:rsidP="00955E87">
      <w:pPr>
        <w:numPr>
          <w:ilvl w:val="0"/>
          <w:numId w:val="76"/>
        </w:numPr>
        <w:tabs>
          <w:tab w:val="left" w:pos="1701"/>
        </w:tabs>
        <w:ind w:left="1134" w:hanging="414"/>
        <w:rPr>
          <w:rFonts w:ascii="Arial" w:hAnsi="Arial" w:cs="Arial"/>
          <w:color w:val="000000"/>
        </w:rPr>
      </w:pPr>
      <w:r w:rsidRPr="008A4D08">
        <w:rPr>
          <w:rFonts w:ascii="Arial" w:hAnsi="Arial" w:cs="Arial"/>
          <w:color w:val="000000"/>
        </w:rPr>
        <w:t>Identification and reporting of all costs associated with the retention of an asset; and</w:t>
      </w:r>
    </w:p>
    <w:p w14:paraId="32C3FBF7" w14:textId="77777777" w:rsidR="009314F9" w:rsidRPr="008A4D08" w:rsidRDefault="009314F9" w:rsidP="008A4D08">
      <w:pPr>
        <w:ind w:left="1134" w:hanging="414"/>
        <w:rPr>
          <w:rFonts w:ascii="Arial" w:hAnsi="Arial" w:cs="Arial"/>
          <w:color w:val="000000"/>
        </w:rPr>
      </w:pPr>
    </w:p>
    <w:p w14:paraId="23A6047B" w14:textId="77777777" w:rsidR="009314F9" w:rsidRPr="008A4D08" w:rsidRDefault="009314F9" w:rsidP="00955E87">
      <w:pPr>
        <w:numPr>
          <w:ilvl w:val="0"/>
          <w:numId w:val="76"/>
        </w:numPr>
        <w:tabs>
          <w:tab w:val="left" w:pos="1701"/>
        </w:tabs>
        <w:ind w:left="1134" w:hanging="414"/>
        <w:rPr>
          <w:rFonts w:ascii="Arial" w:hAnsi="Arial" w:cs="Arial"/>
          <w:color w:val="000000"/>
        </w:rPr>
      </w:pPr>
      <w:r w:rsidRPr="008A4D08">
        <w:rPr>
          <w:rFonts w:ascii="Arial" w:hAnsi="Arial" w:cs="Arial"/>
          <w:color w:val="000000"/>
        </w:rPr>
        <w:t>Reporting, recording and safekeeping of cash, cheques, and negotiable instruments.</w:t>
      </w:r>
    </w:p>
    <w:p w14:paraId="33069CAE" w14:textId="77777777" w:rsidR="009314F9" w:rsidRPr="008A4D08" w:rsidRDefault="009314F9" w:rsidP="008A4D08">
      <w:pPr>
        <w:rPr>
          <w:rFonts w:ascii="Arial" w:hAnsi="Arial" w:cs="Arial"/>
          <w:color w:val="000000"/>
        </w:rPr>
      </w:pPr>
    </w:p>
    <w:p w14:paraId="1FB58951" w14:textId="77777777" w:rsidR="009314F9" w:rsidRPr="008A4D08" w:rsidRDefault="009314F9" w:rsidP="00F80D70">
      <w:pPr>
        <w:numPr>
          <w:ilvl w:val="2"/>
          <w:numId w:val="292"/>
        </w:numPr>
        <w:rPr>
          <w:rFonts w:ascii="Arial" w:hAnsi="Arial" w:cs="Arial"/>
          <w:color w:val="000000"/>
        </w:rPr>
      </w:pPr>
      <w:r w:rsidRPr="008A4D08">
        <w:rPr>
          <w:rFonts w:ascii="Arial" w:hAnsi="Arial" w:cs="Arial"/>
          <w:color w:val="000000"/>
        </w:rPr>
        <w:t>All discrepancies revealed by verification of physical assets to fixed asset register shall be notified to the Director of Planning and Director of Finance.</w:t>
      </w:r>
    </w:p>
    <w:p w14:paraId="1261B48E" w14:textId="77777777" w:rsidR="009314F9" w:rsidRPr="008A4D08" w:rsidRDefault="009314F9" w:rsidP="008A4D08">
      <w:pPr>
        <w:rPr>
          <w:rFonts w:ascii="Arial" w:hAnsi="Arial" w:cs="Arial"/>
          <w:color w:val="000000"/>
        </w:rPr>
      </w:pPr>
    </w:p>
    <w:p w14:paraId="4958740B" w14:textId="77777777" w:rsidR="009314F9" w:rsidRPr="008A4D08" w:rsidRDefault="009314F9" w:rsidP="00F80D70">
      <w:pPr>
        <w:numPr>
          <w:ilvl w:val="2"/>
          <w:numId w:val="292"/>
        </w:numPr>
        <w:rPr>
          <w:rFonts w:ascii="Arial" w:hAnsi="Arial" w:cs="Arial"/>
        </w:rPr>
      </w:pPr>
      <w:r w:rsidRPr="008A4D08">
        <w:rPr>
          <w:rFonts w:ascii="Arial" w:hAnsi="Arial" w:cs="Arial"/>
        </w:rPr>
        <w:t>Whilst individual officers have a responsibility for the security of property of the LHB, it is the responsibility of Board members and senior LHB officers in all disciplines to apply such appropriate routine security practices in relation to NHS property as may be determined by the Board.  Any breach of agreed security practices must be reported in accordance with agreed procedures.</w:t>
      </w:r>
    </w:p>
    <w:p w14:paraId="61689645" w14:textId="77777777" w:rsidR="009314F9" w:rsidRPr="008A4D08" w:rsidRDefault="009314F9" w:rsidP="008A4D08">
      <w:pPr>
        <w:rPr>
          <w:rFonts w:ascii="Arial" w:hAnsi="Arial" w:cs="Arial"/>
        </w:rPr>
      </w:pPr>
    </w:p>
    <w:p w14:paraId="0459D1D3" w14:textId="77777777" w:rsidR="009314F9" w:rsidRPr="008A4D08" w:rsidRDefault="009314F9" w:rsidP="00F80D70">
      <w:pPr>
        <w:numPr>
          <w:ilvl w:val="2"/>
          <w:numId w:val="292"/>
        </w:numPr>
        <w:rPr>
          <w:rFonts w:ascii="Arial" w:hAnsi="Arial" w:cs="Arial"/>
        </w:rPr>
      </w:pPr>
      <w:r w:rsidRPr="008A4D08">
        <w:rPr>
          <w:rFonts w:ascii="Arial" w:hAnsi="Arial" w:cs="Arial"/>
        </w:rPr>
        <w:t>Any damage to the LHB’s premises, vehicles and equipment, or any loss of equipment, stores or supplies must be reported by Board members and LHB officers in accordance with the procedure for reporting losses.</w:t>
      </w:r>
    </w:p>
    <w:p w14:paraId="04D34FB1" w14:textId="77777777" w:rsidR="009314F9" w:rsidRPr="008A4D08" w:rsidRDefault="009314F9" w:rsidP="008A4D08">
      <w:pPr>
        <w:rPr>
          <w:rFonts w:ascii="Arial" w:hAnsi="Arial" w:cs="Arial"/>
          <w:color w:val="000000"/>
        </w:rPr>
      </w:pPr>
    </w:p>
    <w:p w14:paraId="39A4EA14" w14:textId="77777777" w:rsidR="009314F9" w:rsidRPr="008A4D08" w:rsidRDefault="009314F9" w:rsidP="00F80D70">
      <w:pPr>
        <w:numPr>
          <w:ilvl w:val="2"/>
          <w:numId w:val="292"/>
        </w:numPr>
        <w:rPr>
          <w:rFonts w:ascii="Arial" w:hAnsi="Arial" w:cs="Arial"/>
          <w:b/>
          <w:color w:val="000000"/>
        </w:rPr>
      </w:pPr>
      <w:r w:rsidRPr="008A4D08">
        <w:rPr>
          <w:rFonts w:ascii="Arial" w:hAnsi="Arial" w:cs="Arial"/>
          <w:color w:val="000000"/>
        </w:rPr>
        <w:t>Where practical, assets should be marked as LHB property.</w:t>
      </w:r>
    </w:p>
    <w:p w14:paraId="06B4E4A0" w14:textId="77777777" w:rsidR="009314F9" w:rsidRPr="008A4D08" w:rsidRDefault="009314F9" w:rsidP="008A4D08">
      <w:pPr>
        <w:rPr>
          <w:rFonts w:ascii="Arial" w:hAnsi="Arial" w:cs="Arial"/>
          <w:b/>
          <w:color w:val="000000"/>
        </w:rPr>
      </w:pPr>
    </w:p>
    <w:p w14:paraId="64B37C0E" w14:textId="77777777" w:rsidR="009314F9" w:rsidRPr="008A4D08" w:rsidRDefault="009314F9" w:rsidP="008A4D08">
      <w:pPr>
        <w:rPr>
          <w:rFonts w:ascii="Arial" w:hAnsi="Arial" w:cs="Arial"/>
          <w:b/>
          <w:color w:val="000000"/>
        </w:rPr>
      </w:pPr>
      <w:r w:rsidRPr="008A4D08">
        <w:rPr>
          <w:rFonts w:ascii="Arial" w:hAnsi="Arial" w:cs="Arial"/>
          <w:b/>
          <w:color w:val="000000"/>
        </w:rPr>
        <w:br w:type="page"/>
      </w:r>
    </w:p>
    <w:p w14:paraId="54AB0C30" w14:textId="77777777" w:rsidR="009314F9" w:rsidRPr="008A4D08" w:rsidRDefault="009314F9" w:rsidP="00F80D70">
      <w:pPr>
        <w:pStyle w:val="Heading1"/>
        <w:numPr>
          <w:ilvl w:val="0"/>
          <w:numId w:val="261"/>
        </w:numPr>
        <w:ind w:left="709" w:hanging="709"/>
        <w:jc w:val="left"/>
        <w:rPr>
          <w:rFonts w:ascii="Arial" w:hAnsi="Arial" w:cs="Arial"/>
          <w:color w:val="000000"/>
        </w:rPr>
      </w:pPr>
      <w:bookmarkStart w:id="1315" w:name="_Toc192394605"/>
      <w:bookmarkStart w:id="1316" w:name="_Toc192929050"/>
      <w:bookmarkStart w:id="1317" w:name="_Toc193786764"/>
      <w:bookmarkStart w:id="1318" w:name="_Toc107900322"/>
      <w:bookmarkStart w:id="1319" w:name="_Toc107900511"/>
      <w:bookmarkStart w:id="1320" w:name="_Toc107900934"/>
      <w:bookmarkStart w:id="1321" w:name="_Toc107901021"/>
      <w:bookmarkStart w:id="1322" w:name="_Toc240450394"/>
      <w:bookmarkStart w:id="1323" w:name="_Toc240797585"/>
      <w:bookmarkStart w:id="1324" w:name="_Toc240801974"/>
      <w:bookmarkStart w:id="1325" w:name="_Toc237673451"/>
      <w:bookmarkStart w:id="1326" w:name="_Toc240884332"/>
      <w:bookmarkStart w:id="1327" w:name="_Toc241909297"/>
      <w:bookmarkStart w:id="1328" w:name="_Toc242500654"/>
      <w:bookmarkStart w:id="1329" w:name="_Toc242585950"/>
      <w:bookmarkStart w:id="1330" w:name="_Toc383684341"/>
      <w:bookmarkStart w:id="1331" w:name="_Toc55287280"/>
      <w:r w:rsidRPr="008A4D08">
        <w:rPr>
          <w:rFonts w:ascii="Arial" w:hAnsi="Arial" w:cs="Arial"/>
          <w:color w:val="000000"/>
        </w:rPr>
        <w:t>STORES AND RECEIPT OF GOODS</w:t>
      </w:r>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p>
    <w:p w14:paraId="40FF64E1" w14:textId="77777777" w:rsidR="009314F9" w:rsidRPr="008A4D08" w:rsidRDefault="009314F9" w:rsidP="008A4D08">
      <w:pPr>
        <w:pStyle w:val="Heading1"/>
        <w:ind w:firstLine="0"/>
        <w:jc w:val="left"/>
        <w:rPr>
          <w:rFonts w:ascii="Arial" w:hAnsi="Arial" w:cs="Arial"/>
          <w:b w:val="0"/>
          <w:color w:val="000000"/>
        </w:rPr>
      </w:pPr>
      <w:bookmarkStart w:id="1332" w:name="_Toc192394606"/>
      <w:bookmarkStart w:id="1333" w:name="_Toc192929051"/>
      <w:bookmarkStart w:id="1334" w:name="_Toc193786765"/>
      <w:bookmarkStart w:id="1335" w:name="_Toc107900323"/>
      <w:bookmarkStart w:id="1336" w:name="_Toc107900512"/>
      <w:bookmarkStart w:id="1337" w:name="_Toc107900935"/>
      <w:bookmarkStart w:id="1338" w:name="_Toc107901022"/>
    </w:p>
    <w:p w14:paraId="20CDE49B" w14:textId="77777777" w:rsidR="009314F9" w:rsidRPr="008A4D08" w:rsidRDefault="009314F9" w:rsidP="00955E87">
      <w:pPr>
        <w:pStyle w:val="Heading1"/>
        <w:numPr>
          <w:ilvl w:val="1"/>
          <w:numId w:val="16"/>
        </w:numPr>
        <w:jc w:val="left"/>
        <w:rPr>
          <w:rFonts w:ascii="Arial" w:hAnsi="Arial" w:cs="Arial"/>
          <w:color w:val="000000"/>
        </w:rPr>
      </w:pPr>
      <w:bookmarkStart w:id="1339" w:name="_Toc240450395"/>
      <w:bookmarkStart w:id="1340" w:name="_Toc240797586"/>
      <w:bookmarkStart w:id="1341" w:name="_Toc240801975"/>
      <w:bookmarkStart w:id="1342" w:name="_Toc237673452"/>
      <w:bookmarkStart w:id="1343" w:name="_Toc240884333"/>
      <w:bookmarkStart w:id="1344" w:name="_Toc241909298"/>
      <w:bookmarkStart w:id="1345" w:name="_Toc242500655"/>
      <w:bookmarkStart w:id="1346" w:name="_Toc242585951"/>
      <w:bookmarkStart w:id="1347" w:name="_Toc383684342"/>
      <w:bookmarkStart w:id="1348" w:name="_Toc55287281"/>
      <w:r w:rsidRPr="008A4D08">
        <w:rPr>
          <w:rFonts w:ascii="Arial" w:hAnsi="Arial" w:cs="Arial"/>
          <w:color w:val="000000"/>
        </w:rPr>
        <w:t>General position</w:t>
      </w:r>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p>
    <w:p w14:paraId="15C7D21F" w14:textId="77777777" w:rsidR="009314F9" w:rsidRPr="008A4D08" w:rsidRDefault="009314F9" w:rsidP="008A4D08">
      <w:pPr>
        <w:ind w:left="864" w:hanging="864"/>
        <w:rPr>
          <w:rFonts w:ascii="Arial" w:hAnsi="Arial" w:cs="Arial"/>
          <w:color w:val="000000"/>
        </w:rPr>
      </w:pPr>
    </w:p>
    <w:p w14:paraId="2DD4B180" w14:textId="77777777" w:rsidR="009314F9" w:rsidRPr="008A4D08" w:rsidRDefault="009314F9" w:rsidP="00955E87">
      <w:pPr>
        <w:numPr>
          <w:ilvl w:val="2"/>
          <w:numId w:val="17"/>
        </w:numPr>
        <w:rPr>
          <w:rFonts w:ascii="Arial" w:hAnsi="Arial" w:cs="Arial"/>
          <w:color w:val="000000"/>
        </w:rPr>
      </w:pPr>
      <w:r w:rsidRPr="008A4D08">
        <w:rPr>
          <w:rFonts w:ascii="Arial" w:hAnsi="Arial" w:cs="Arial"/>
          <w:color w:val="000000"/>
        </w:rPr>
        <w:t>Stores, defined in terms of controlled stores and departmental stores (for immediate use) should be:</w:t>
      </w:r>
    </w:p>
    <w:p w14:paraId="53AA44DB" w14:textId="77777777" w:rsidR="009314F9" w:rsidRPr="008A4D08" w:rsidRDefault="009314F9" w:rsidP="008A4D08">
      <w:pPr>
        <w:rPr>
          <w:rFonts w:ascii="Arial" w:hAnsi="Arial" w:cs="Arial"/>
          <w:color w:val="000000"/>
        </w:rPr>
      </w:pPr>
    </w:p>
    <w:p w14:paraId="462058BB" w14:textId="77777777" w:rsidR="009314F9" w:rsidRPr="008A4D08" w:rsidRDefault="009314F9" w:rsidP="00955E87">
      <w:pPr>
        <w:numPr>
          <w:ilvl w:val="0"/>
          <w:numId w:val="77"/>
        </w:numPr>
        <w:tabs>
          <w:tab w:val="clear" w:pos="1134"/>
          <w:tab w:val="num" w:pos="306"/>
          <w:tab w:val="left" w:pos="1276"/>
        </w:tabs>
        <w:ind w:left="1701" w:hanging="992"/>
        <w:rPr>
          <w:rFonts w:ascii="Arial" w:hAnsi="Arial" w:cs="Arial"/>
          <w:color w:val="000000"/>
        </w:rPr>
      </w:pPr>
      <w:r w:rsidRPr="008A4D08">
        <w:rPr>
          <w:rFonts w:ascii="Arial" w:hAnsi="Arial" w:cs="Arial"/>
          <w:color w:val="000000"/>
        </w:rPr>
        <w:t>Kept to a minimum;</w:t>
      </w:r>
    </w:p>
    <w:p w14:paraId="61F8C93C" w14:textId="77777777" w:rsidR="009314F9" w:rsidRPr="008A4D08" w:rsidRDefault="009314F9" w:rsidP="00955E87">
      <w:pPr>
        <w:numPr>
          <w:ilvl w:val="0"/>
          <w:numId w:val="77"/>
        </w:numPr>
        <w:tabs>
          <w:tab w:val="clear" w:pos="1134"/>
          <w:tab w:val="num" w:pos="306"/>
          <w:tab w:val="left" w:pos="1276"/>
        </w:tabs>
        <w:ind w:left="1701" w:hanging="992"/>
        <w:rPr>
          <w:rFonts w:ascii="Arial" w:hAnsi="Arial" w:cs="Arial"/>
          <w:color w:val="000000"/>
        </w:rPr>
      </w:pPr>
      <w:r w:rsidRPr="008A4D08">
        <w:rPr>
          <w:rFonts w:ascii="Arial" w:hAnsi="Arial" w:cs="Arial"/>
          <w:color w:val="000000"/>
        </w:rPr>
        <w:t>Subjected to annual stock take; and</w:t>
      </w:r>
    </w:p>
    <w:p w14:paraId="204CF1B1" w14:textId="77777777" w:rsidR="009314F9" w:rsidRPr="008A4D08" w:rsidRDefault="009314F9" w:rsidP="00955E87">
      <w:pPr>
        <w:numPr>
          <w:ilvl w:val="0"/>
          <w:numId w:val="77"/>
        </w:numPr>
        <w:tabs>
          <w:tab w:val="clear" w:pos="1134"/>
          <w:tab w:val="num" w:pos="306"/>
          <w:tab w:val="left" w:pos="1276"/>
        </w:tabs>
        <w:ind w:left="1701" w:hanging="992"/>
        <w:rPr>
          <w:rFonts w:ascii="Arial" w:hAnsi="Arial" w:cs="Arial"/>
          <w:color w:val="000000"/>
        </w:rPr>
      </w:pPr>
      <w:r w:rsidRPr="008A4D08">
        <w:rPr>
          <w:rFonts w:ascii="Arial" w:hAnsi="Arial" w:cs="Arial"/>
          <w:color w:val="000000"/>
        </w:rPr>
        <w:t>Valued at the lower of cost and net realisable value.</w:t>
      </w:r>
    </w:p>
    <w:p w14:paraId="42E0E68C" w14:textId="77777777" w:rsidR="009314F9" w:rsidRPr="008A4D08" w:rsidRDefault="009314F9" w:rsidP="008A4D08">
      <w:pPr>
        <w:pStyle w:val="Heading1"/>
        <w:ind w:firstLine="0"/>
        <w:jc w:val="left"/>
        <w:rPr>
          <w:rFonts w:ascii="Arial" w:hAnsi="Arial" w:cs="Arial"/>
          <w:color w:val="000000"/>
        </w:rPr>
      </w:pPr>
      <w:bookmarkStart w:id="1349" w:name="_Toc192394607"/>
      <w:bookmarkStart w:id="1350" w:name="_Toc192929052"/>
      <w:bookmarkStart w:id="1351" w:name="_Toc193786766"/>
      <w:bookmarkStart w:id="1352" w:name="_Toc107900324"/>
      <w:bookmarkStart w:id="1353" w:name="_Toc107900513"/>
      <w:bookmarkStart w:id="1354" w:name="_Toc107900936"/>
      <w:bookmarkStart w:id="1355" w:name="_Toc107901023"/>
    </w:p>
    <w:p w14:paraId="48F95B21" w14:textId="77777777" w:rsidR="009314F9" w:rsidRPr="008A4D08" w:rsidRDefault="009314F9" w:rsidP="00955E87">
      <w:pPr>
        <w:pStyle w:val="Heading1"/>
        <w:numPr>
          <w:ilvl w:val="1"/>
          <w:numId w:val="16"/>
        </w:numPr>
        <w:jc w:val="left"/>
        <w:rPr>
          <w:rFonts w:ascii="Arial" w:hAnsi="Arial" w:cs="Arial"/>
          <w:color w:val="000000"/>
        </w:rPr>
      </w:pPr>
      <w:bookmarkStart w:id="1356" w:name="_Toc240450396"/>
      <w:bookmarkStart w:id="1357" w:name="_Toc240797587"/>
      <w:bookmarkStart w:id="1358" w:name="_Toc240801976"/>
      <w:bookmarkStart w:id="1359" w:name="_Toc237673453"/>
      <w:bookmarkStart w:id="1360" w:name="_Toc240884334"/>
      <w:bookmarkStart w:id="1361" w:name="_Toc241909299"/>
      <w:bookmarkStart w:id="1362" w:name="_Toc242500656"/>
      <w:bookmarkStart w:id="1363" w:name="_Toc242585952"/>
      <w:bookmarkStart w:id="1364" w:name="_Toc383684343"/>
      <w:bookmarkStart w:id="1365" w:name="_Toc55287282"/>
      <w:r w:rsidRPr="008A4D08">
        <w:rPr>
          <w:rFonts w:ascii="Arial" w:hAnsi="Arial" w:cs="Arial"/>
          <w:color w:val="000000"/>
        </w:rPr>
        <w:t>Control of Stores, Stocktaking, condemnations and disposal</w:t>
      </w:r>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p>
    <w:p w14:paraId="2129EBC3" w14:textId="77777777" w:rsidR="009314F9" w:rsidRPr="008A4D08" w:rsidRDefault="009314F9" w:rsidP="008A4D08">
      <w:pPr>
        <w:ind w:left="993" w:hanging="993"/>
        <w:rPr>
          <w:rFonts w:ascii="Arial" w:hAnsi="Arial" w:cs="Arial"/>
          <w:color w:val="000000"/>
        </w:rPr>
      </w:pPr>
    </w:p>
    <w:p w14:paraId="60466B75" w14:textId="77777777" w:rsidR="009314F9" w:rsidRPr="008A4D08" w:rsidRDefault="009314F9" w:rsidP="00955E87">
      <w:pPr>
        <w:numPr>
          <w:ilvl w:val="2"/>
          <w:numId w:val="18"/>
        </w:numPr>
        <w:rPr>
          <w:rFonts w:ascii="Arial" w:hAnsi="Arial" w:cs="Arial"/>
          <w:color w:val="000000"/>
        </w:rPr>
      </w:pPr>
      <w:r w:rsidRPr="008A4D08">
        <w:rPr>
          <w:rFonts w:ascii="Arial" w:hAnsi="Arial" w:cs="Arial"/>
          <w:color w:val="000000"/>
        </w:rPr>
        <w:t xml:space="preserve">Subject to the responsibility of the Director of Finance for the systems of financial control, overall responsibility for the control of stores shall be delegated to a senior officer by the Chief Executive.  The day-to-day responsibility may be delegated by them to departmental officers/managers and stores managers/keepers, subject to such delegation being entered in a record available to the Director of Finance.  The </w:t>
      </w:r>
      <w:r w:rsidRPr="008A4D08">
        <w:rPr>
          <w:rFonts w:ascii="Arial" w:hAnsi="Arial" w:cs="Arial"/>
        </w:rPr>
        <w:t>control of any</w:t>
      </w:r>
      <w:r w:rsidRPr="008A4D08">
        <w:rPr>
          <w:rFonts w:ascii="Arial" w:hAnsi="Arial" w:cs="Arial"/>
          <w:color w:val="800000"/>
        </w:rPr>
        <w:t xml:space="preserve"> </w:t>
      </w:r>
      <w:r w:rsidRPr="008A4D08">
        <w:rPr>
          <w:rFonts w:ascii="Arial" w:hAnsi="Arial" w:cs="Arial"/>
          <w:color w:val="000000"/>
        </w:rPr>
        <w:t xml:space="preserve">Pharmaceutical stocks shall be the responsibility of a designated Pharmaceutical Manager; the control </w:t>
      </w:r>
      <w:r w:rsidRPr="008A4D08">
        <w:rPr>
          <w:rFonts w:ascii="Arial" w:hAnsi="Arial" w:cs="Arial"/>
        </w:rPr>
        <w:t>of any fuel</w:t>
      </w:r>
      <w:r w:rsidRPr="008A4D08">
        <w:rPr>
          <w:rFonts w:ascii="Arial" w:hAnsi="Arial" w:cs="Arial"/>
          <w:color w:val="000000"/>
        </w:rPr>
        <w:t xml:space="preserve"> oil and coal of a designated estates manager.</w:t>
      </w:r>
    </w:p>
    <w:p w14:paraId="08955C9F" w14:textId="77777777" w:rsidR="009314F9" w:rsidRPr="008A4D08" w:rsidRDefault="009314F9" w:rsidP="008A4D08">
      <w:pPr>
        <w:rPr>
          <w:rFonts w:ascii="Arial" w:hAnsi="Arial" w:cs="Arial"/>
          <w:color w:val="000000"/>
        </w:rPr>
      </w:pPr>
    </w:p>
    <w:p w14:paraId="650EEF90" w14:textId="77777777" w:rsidR="009314F9" w:rsidRPr="008A4D08" w:rsidRDefault="009314F9" w:rsidP="00955E87">
      <w:pPr>
        <w:numPr>
          <w:ilvl w:val="2"/>
          <w:numId w:val="18"/>
        </w:numPr>
        <w:rPr>
          <w:rFonts w:ascii="Arial" w:hAnsi="Arial" w:cs="Arial"/>
          <w:color w:val="000000"/>
        </w:rPr>
      </w:pPr>
      <w:r w:rsidRPr="008A4D08">
        <w:rPr>
          <w:rFonts w:ascii="Arial" w:hAnsi="Arial" w:cs="Arial"/>
          <w:color w:val="000000"/>
        </w:rPr>
        <w:t xml:space="preserve">The responsibility for security arrangements and the custody </w:t>
      </w:r>
      <w:r w:rsidRPr="008A4D08">
        <w:rPr>
          <w:rFonts w:ascii="Arial" w:hAnsi="Arial" w:cs="Arial"/>
        </w:rPr>
        <w:t>of keys for any stores and locations shall be clearly defined in writing by the designated manager/Pharmaceutical</w:t>
      </w:r>
      <w:r w:rsidRPr="008A4D08">
        <w:rPr>
          <w:rFonts w:ascii="Arial" w:hAnsi="Arial" w:cs="Arial"/>
          <w:color w:val="000000"/>
        </w:rPr>
        <w:t xml:space="preserve"> Manager.  Wherever practicable, stocks should be marked as health service property.</w:t>
      </w:r>
    </w:p>
    <w:p w14:paraId="0909632C" w14:textId="77777777" w:rsidR="009314F9" w:rsidRPr="008A4D08" w:rsidRDefault="009314F9" w:rsidP="008A4D08">
      <w:pPr>
        <w:rPr>
          <w:rFonts w:ascii="Arial" w:hAnsi="Arial" w:cs="Arial"/>
          <w:color w:val="000000"/>
        </w:rPr>
      </w:pPr>
    </w:p>
    <w:p w14:paraId="482E4C20" w14:textId="77777777" w:rsidR="009314F9" w:rsidRPr="008A4D08" w:rsidRDefault="009314F9" w:rsidP="00955E87">
      <w:pPr>
        <w:numPr>
          <w:ilvl w:val="2"/>
          <w:numId w:val="18"/>
        </w:numPr>
        <w:rPr>
          <w:rFonts w:ascii="Arial" w:hAnsi="Arial" w:cs="Arial"/>
          <w:color w:val="000000"/>
        </w:rPr>
      </w:pPr>
      <w:r w:rsidRPr="008A4D08">
        <w:rPr>
          <w:rFonts w:ascii="Arial" w:hAnsi="Arial" w:cs="Arial"/>
          <w:color w:val="000000"/>
        </w:rPr>
        <w:t xml:space="preserve">The Director of Finance </w:t>
      </w:r>
      <w:bookmarkStart w:id="1366" w:name="_Hlk39582790"/>
      <w:r w:rsidRPr="008A4D08">
        <w:rPr>
          <w:rFonts w:ascii="Arial" w:hAnsi="Arial" w:cs="Arial"/>
          <w:color w:val="000000"/>
        </w:rPr>
        <w:t xml:space="preserve">is responsible for developing financial control systems and procedures </w:t>
      </w:r>
      <w:bookmarkEnd w:id="1366"/>
      <w:r w:rsidRPr="008A4D08">
        <w:rPr>
          <w:rFonts w:ascii="Arial" w:hAnsi="Arial" w:cs="Arial"/>
          <w:color w:val="000000"/>
        </w:rPr>
        <w:t>for the regulation and operation of the stores</w:t>
      </w:r>
      <w:bookmarkStart w:id="1367" w:name="_Hlk39582843"/>
      <w:r w:rsidRPr="008A4D08">
        <w:rPr>
          <w:rFonts w:ascii="Arial" w:hAnsi="Arial" w:cs="Arial"/>
          <w:color w:val="000000"/>
        </w:rPr>
        <w:t>, to include the accounting arrangements</w:t>
      </w:r>
      <w:r w:rsidRPr="008A4D08" w:rsidDel="00DD3EFF">
        <w:rPr>
          <w:rFonts w:ascii="Arial" w:hAnsi="Arial" w:cs="Arial"/>
          <w:color w:val="000000"/>
        </w:rPr>
        <w:t xml:space="preserve"> </w:t>
      </w:r>
      <w:bookmarkEnd w:id="1367"/>
      <w:r w:rsidRPr="008A4D08">
        <w:rPr>
          <w:rFonts w:ascii="Arial" w:hAnsi="Arial" w:cs="Arial"/>
          <w:color w:val="000000"/>
        </w:rPr>
        <w:t xml:space="preserve">for receipt, issues, and returns </w:t>
      </w:r>
      <w:bookmarkStart w:id="1368" w:name="_Hlk39582893"/>
      <w:r w:rsidRPr="008A4D08">
        <w:rPr>
          <w:rFonts w:ascii="Arial" w:hAnsi="Arial" w:cs="Arial"/>
          <w:color w:val="000000"/>
        </w:rPr>
        <w:t xml:space="preserve">of goods </w:t>
      </w:r>
      <w:bookmarkEnd w:id="1368"/>
      <w:r w:rsidRPr="008A4D08">
        <w:rPr>
          <w:rFonts w:ascii="Arial" w:hAnsi="Arial" w:cs="Arial"/>
          <w:color w:val="000000"/>
        </w:rPr>
        <w:t>to stores, and losses.</w:t>
      </w:r>
    </w:p>
    <w:p w14:paraId="332B49DB" w14:textId="77777777" w:rsidR="009314F9" w:rsidRPr="008A4D08" w:rsidRDefault="009314F9" w:rsidP="008A4D08">
      <w:pPr>
        <w:rPr>
          <w:rFonts w:ascii="Arial" w:hAnsi="Arial" w:cs="Arial"/>
          <w:color w:val="000000"/>
        </w:rPr>
      </w:pPr>
    </w:p>
    <w:p w14:paraId="1EBD356C" w14:textId="77777777" w:rsidR="009314F9" w:rsidRPr="008A4D08" w:rsidRDefault="009314F9" w:rsidP="00955E87">
      <w:pPr>
        <w:numPr>
          <w:ilvl w:val="2"/>
          <w:numId w:val="18"/>
        </w:numPr>
        <w:rPr>
          <w:rFonts w:ascii="Arial" w:hAnsi="Arial" w:cs="Arial"/>
          <w:color w:val="000000"/>
        </w:rPr>
      </w:pPr>
      <w:r w:rsidRPr="008A4D08">
        <w:rPr>
          <w:rFonts w:ascii="Arial" w:hAnsi="Arial" w:cs="Arial"/>
          <w:color w:val="000000"/>
        </w:rPr>
        <w:t>Stocktaking arrangements shall be agreed with the Director of Finance and there shall be a physical check covering all items in store at least once a year.</w:t>
      </w:r>
    </w:p>
    <w:p w14:paraId="5BB7220F" w14:textId="77777777" w:rsidR="009314F9" w:rsidRPr="008A4D08" w:rsidRDefault="009314F9" w:rsidP="008A4D08">
      <w:pPr>
        <w:rPr>
          <w:rFonts w:ascii="Arial" w:hAnsi="Arial" w:cs="Arial"/>
          <w:color w:val="000000"/>
        </w:rPr>
      </w:pPr>
    </w:p>
    <w:p w14:paraId="1BA291A3" w14:textId="77777777" w:rsidR="009314F9" w:rsidRPr="008A4D08" w:rsidRDefault="009314F9" w:rsidP="00955E87">
      <w:pPr>
        <w:numPr>
          <w:ilvl w:val="2"/>
          <w:numId w:val="18"/>
        </w:numPr>
        <w:rPr>
          <w:rFonts w:ascii="Arial" w:hAnsi="Arial" w:cs="Arial"/>
          <w:color w:val="000000"/>
        </w:rPr>
      </w:pPr>
      <w:r w:rsidRPr="008A4D08">
        <w:rPr>
          <w:rFonts w:ascii="Arial" w:hAnsi="Arial" w:cs="Arial"/>
          <w:color w:val="000000"/>
        </w:rPr>
        <w:t xml:space="preserve">Where a complete system of </w:t>
      </w:r>
      <w:bookmarkStart w:id="1369" w:name="_Hlk39582912"/>
      <w:r w:rsidRPr="008A4D08">
        <w:rPr>
          <w:rFonts w:ascii="Arial" w:hAnsi="Arial" w:cs="Arial"/>
          <w:color w:val="000000"/>
        </w:rPr>
        <w:t xml:space="preserve">controlled </w:t>
      </w:r>
      <w:bookmarkEnd w:id="1369"/>
      <w:r w:rsidRPr="008A4D08">
        <w:rPr>
          <w:rFonts w:ascii="Arial" w:hAnsi="Arial" w:cs="Arial"/>
          <w:color w:val="000000"/>
        </w:rPr>
        <w:t>stores is not justified, alternative stores arrangements shall require the approval of the Director of Finance.</w:t>
      </w:r>
    </w:p>
    <w:p w14:paraId="46B9DB2D" w14:textId="77777777" w:rsidR="009314F9" w:rsidRPr="008A4D08" w:rsidRDefault="009314F9" w:rsidP="008A4D08">
      <w:pPr>
        <w:rPr>
          <w:rFonts w:ascii="Arial" w:hAnsi="Arial" w:cs="Arial"/>
          <w:color w:val="000000"/>
        </w:rPr>
      </w:pPr>
    </w:p>
    <w:p w14:paraId="631A39B1" w14:textId="77777777" w:rsidR="009314F9" w:rsidRPr="008A4D08" w:rsidRDefault="009314F9" w:rsidP="00955E87">
      <w:pPr>
        <w:numPr>
          <w:ilvl w:val="2"/>
          <w:numId w:val="18"/>
        </w:numPr>
        <w:rPr>
          <w:rFonts w:ascii="Arial" w:hAnsi="Arial" w:cs="Arial"/>
          <w:color w:val="000000"/>
        </w:rPr>
      </w:pPr>
      <w:r w:rsidRPr="008A4D08">
        <w:rPr>
          <w:rFonts w:ascii="Arial" w:hAnsi="Arial" w:cs="Arial"/>
          <w:color w:val="000000"/>
        </w:rPr>
        <w:t>The designated officer/manager shall be responsible for a system approved by the Director of Finance for a review of slow moving and obsolete items and for condemnation, disposal, and replacement of all unserviceable articles.  The designated officer/manager shall report to the Director of Finance any evidence of significant overstocking and of any negligence or malpractice (see also overlap with SFI 17, Disposals and Condemnations, Losses and Special Payments).  Procedures for the disposal of obsolete stock shall follow the procedures set out for disposal of all surplus and obsolete goods.</w:t>
      </w:r>
    </w:p>
    <w:p w14:paraId="00242E2C" w14:textId="77777777" w:rsidR="009314F9" w:rsidRPr="008A4D08" w:rsidRDefault="009314F9" w:rsidP="008A4D08">
      <w:pPr>
        <w:rPr>
          <w:rFonts w:ascii="Arial" w:hAnsi="Arial" w:cs="Arial"/>
          <w:color w:val="000000"/>
        </w:rPr>
      </w:pPr>
    </w:p>
    <w:p w14:paraId="070BEC8F" w14:textId="77777777" w:rsidR="009314F9" w:rsidRPr="008A4D08" w:rsidRDefault="009314F9" w:rsidP="00955E87">
      <w:pPr>
        <w:pStyle w:val="Heading1"/>
        <w:numPr>
          <w:ilvl w:val="1"/>
          <w:numId w:val="16"/>
        </w:numPr>
        <w:jc w:val="left"/>
        <w:rPr>
          <w:rFonts w:ascii="Arial" w:hAnsi="Arial" w:cs="Arial"/>
          <w:color w:val="000000"/>
        </w:rPr>
      </w:pPr>
      <w:bookmarkStart w:id="1370" w:name="_Toc192394608"/>
      <w:bookmarkStart w:id="1371" w:name="_Toc192929053"/>
      <w:bookmarkStart w:id="1372" w:name="_Toc193786767"/>
      <w:bookmarkStart w:id="1373" w:name="_Toc107900325"/>
      <w:bookmarkStart w:id="1374" w:name="_Toc107900514"/>
      <w:bookmarkStart w:id="1375" w:name="_Toc107900937"/>
      <w:bookmarkStart w:id="1376" w:name="_Toc107901024"/>
      <w:bookmarkStart w:id="1377" w:name="_Toc240450397"/>
      <w:bookmarkStart w:id="1378" w:name="_Toc240797588"/>
      <w:bookmarkStart w:id="1379" w:name="_Toc240801977"/>
      <w:bookmarkStart w:id="1380" w:name="_Toc237673454"/>
      <w:bookmarkStart w:id="1381" w:name="_Toc240884335"/>
      <w:bookmarkStart w:id="1382" w:name="_Toc241909300"/>
      <w:bookmarkStart w:id="1383" w:name="_Toc242500657"/>
      <w:bookmarkStart w:id="1384" w:name="_Toc242585953"/>
      <w:bookmarkStart w:id="1385" w:name="_Toc383684344"/>
      <w:bookmarkStart w:id="1386" w:name="_Toc55287283"/>
      <w:r w:rsidRPr="008A4D08">
        <w:rPr>
          <w:rFonts w:ascii="Arial" w:hAnsi="Arial" w:cs="Arial"/>
          <w:color w:val="000000"/>
        </w:rPr>
        <w:t xml:space="preserve">Goods supplied by </w:t>
      </w:r>
      <w:bookmarkEnd w:id="1370"/>
      <w:bookmarkEnd w:id="1371"/>
      <w:bookmarkEnd w:id="1372"/>
      <w:r w:rsidRPr="008A4D08">
        <w:rPr>
          <w:rFonts w:ascii="Arial" w:hAnsi="Arial" w:cs="Arial"/>
          <w:color w:val="000000"/>
        </w:rPr>
        <w:t>an NHS supplies agency</w:t>
      </w:r>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p>
    <w:p w14:paraId="6F7EE19F" w14:textId="77777777" w:rsidR="009314F9" w:rsidRPr="008A4D08" w:rsidRDefault="009314F9" w:rsidP="008A4D08">
      <w:pPr>
        <w:rPr>
          <w:rFonts w:ascii="Arial" w:hAnsi="Arial" w:cs="Arial"/>
          <w:color w:val="000000"/>
        </w:rPr>
      </w:pPr>
    </w:p>
    <w:p w14:paraId="71A27767" w14:textId="77777777" w:rsidR="009314F9" w:rsidRPr="008A4D08" w:rsidRDefault="009314F9" w:rsidP="00955E87">
      <w:pPr>
        <w:numPr>
          <w:ilvl w:val="2"/>
          <w:numId w:val="19"/>
        </w:numPr>
        <w:rPr>
          <w:rFonts w:ascii="Arial" w:hAnsi="Arial" w:cs="Arial"/>
          <w:color w:val="000000"/>
        </w:rPr>
      </w:pPr>
      <w:r w:rsidRPr="008A4D08">
        <w:rPr>
          <w:rFonts w:ascii="Arial" w:hAnsi="Arial" w:cs="Arial"/>
          <w:color w:val="000000"/>
        </w:rPr>
        <w:t xml:space="preserve">For goods supplied via NHS Wales Shared Services Partnership – Procurement Services (NWSSP-PS) or any other NHS purchasing and supplies agency central </w:t>
      </w:r>
      <w:r w:rsidRPr="008A4D08">
        <w:rPr>
          <w:rFonts w:ascii="Arial" w:hAnsi="Arial" w:cs="Arial"/>
          <w:color w:val="000000"/>
        </w:rPr>
        <w:lastRenderedPageBreak/>
        <w:t>warehouses, the Chief Executive shall identify those authorised to requisition and accept goods from the store.  The authorised person shall check receipt against the delivery note before forwarding this to the Director of Finance or authorised officer who shall satisfy himself that the goods have been received before accepting the recharge.</w:t>
      </w:r>
    </w:p>
    <w:p w14:paraId="00CB95A5" w14:textId="77777777" w:rsidR="009314F9" w:rsidRPr="008A4D08" w:rsidRDefault="009314F9" w:rsidP="008A4D08">
      <w:pPr>
        <w:widowControl/>
        <w:autoSpaceDE/>
        <w:autoSpaceDN/>
        <w:adjustRightInd/>
        <w:rPr>
          <w:rFonts w:ascii="Arial" w:hAnsi="Arial" w:cs="Arial"/>
          <w:color w:val="000000"/>
        </w:rPr>
      </w:pPr>
      <w:r w:rsidRPr="008A4D08">
        <w:rPr>
          <w:rFonts w:ascii="Arial" w:hAnsi="Arial" w:cs="Arial"/>
          <w:color w:val="000000"/>
        </w:rPr>
        <w:br w:type="page"/>
      </w:r>
    </w:p>
    <w:p w14:paraId="1D388BB9" w14:textId="77777777" w:rsidR="009314F9" w:rsidRPr="008A4D08" w:rsidRDefault="009314F9" w:rsidP="008A4D08">
      <w:pPr>
        <w:rPr>
          <w:rFonts w:ascii="Arial" w:hAnsi="Arial" w:cs="Arial"/>
          <w:color w:val="000000"/>
        </w:rPr>
      </w:pPr>
    </w:p>
    <w:p w14:paraId="1D54F534" w14:textId="77777777" w:rsidR="009314F9" w:rsidRPr="008A4D08" w:rsidRDefault="009314F9" w:rsidP="00F80D70">
      <w:pPr>
        <w:pStyle w:val="Heading1"/>
        <w:numPr>
          <w:ilvl w:val="0"/>
          <w:numId w:val="262"/>
        </w:numPr>
        <w:ind w:left="709" w:hanging="709"/>
        <w:jc w:val="left"/>
        <w:rPr>
          <w:rFonts w:ascii="Arial" w:hAnsi="Arial" w:cs="Arial"/>
          <w:color w:val="000000"/>
        </w:rPr>
      </w:pPr>
      <w:bookmarkStart w:id="1387" w:name="_Toc192394609"/>
      <w:bookmarkStart w:id="1388" w:name="_Toc192929054"/>
      <w:bookmarkStart w:id="1389" w:name="_Toc193786768"/>
      <w:bookmarkStart w:id="1390" w:name="_Toc107900326"/>
      <w:bookmarkStart w:id="1391" w:name="_Toc107900515"/>
      <w:bookmarkStart w:id="1392" w:name="_Toc107900938"/>
      <w:bookmarkStart w:id="1393" w:name="_Toc107901025"/>
      <w:bookmarkStart w:id="1394" w:name="_Toc240450398"/>
      <w:bookmarkStart w:id="1395" w:name="_Toc240797589"/>
      <w:bookmarkStart w:id="1396" w:name="_Toc240801978"/>
      <w:bookmarkStart w:id="1397" w:name="_Toc237673455"/>
      <w:bookmarkStart w:id="1398" w:name="_Toc240884336"/>
      <w:bookmarkStart w:id="1399" w:name="_Toc241909301"/>
      <w:bookmarkStart w:id="1400" w:name="_Toc242500658"/>
      <w:bookmarkStart w:id="1401" w:name="_Toc242585954"/>
      <w:bookmarkStart w:id="1402" w:name="_Toc383684345"/>
      <w:bookmarkStart w:id="1403" w:name="_Toc55287284"/>
      <w:bookmarkStart w:id="1404" w:name="_Hlk37253023"/>
      <w:r w:rsidRPr="008A4D08">
        <w:rPr>
          <w:rFonts w:ascii="Arial" w:hAnsi="Arial" w:cs="Arial"/>
          <w:color w:val="000000"/>
        </w:rPr>
        <w:t>DISPOSALS AND CONDEMNATIONS, LOSSES AND SPECIAL PAYMENTS</w:t>
      </w:r>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p>
    <w:bookmarkEnd w:id="1404"/>
    <w:p w14:paraId="5F4F8552" w14:textId="77777777" w:rsidR="009314F9" w:rsidRPr="008A4D08" w:rsidRDefault="009314F9" w:rsidP="008A4D08">
      <w:pPr>
        <w:rPr>
          <w:rFonts w:ascii="Arial" w:hAnsi="Arial" w:cs="Arial"/>
          <w:color w:val="000000"/>
        </w:rPr>
      </w:pPr>
    </w:p>
    <w:p w14:paraId="08BA908B" w14:textId="77777777" w:rsidR="009314F9" w:rsidRPr="008A4D08" w:rsidRDefault="009314F9" w:rsidP="00955E87">
      <w:pPr>
        <w:pStyle w:val="Heading1"/>
        <w:numPr>
          <w:ilvl w:val="1"/>
          <w:numId w:val="20"/>
        </w:numPr>
        <w:jc w:val="left"/>
        <w:rPr>
          <w:rFonts w:ascii="Arial" w:hAnsi="Arial" w:cs="Arial"/>
          <w:color w:val="000000"/>
        </w:rPr>
      </w:pPr>
      <w:bookmarkStart w:id="1405" w:name="_Toc192394610"/>
      <w:bookmarkStart w:id="1406" w:name="_Toc192929055"/>
      <w:bookmarkStart w:id="1407" w:name="_Toc193786769"/>
      <w:bookmarkStart w:id="1408" w:name="_Toc107900327"/>
      <w:bookmarkStart w:id="1409" w:name="_Toc107900516"/>
      <w:bookmarkStart w:id="1410" w:name="_Toc107900939"/>
      <w:bookmarkStart w:id="1411" w:name="_Toc107901026"/>
      <w:bookmarkStart w:id="1412" w:name="_Toc240450399"/>
      <w:bookmarkStart w:id="1413" w:name="_Toc240797590"/>
      <w:bookmarkStart w:id="1414" w:name="_Toc240801979"/>
      <w:bookmarkStart w:id="1415" w:name="_Toc237673456"/>
      <w:bookmarkStart w:id="1416" w:name="_Toc240884337"/>
      <w:bookmarkStart w:id="1417" w:name="_Toc241909302"/>
      <w:bookmarkStart w:id="1418" w:name="_Toc242500659"/>
      <w:bookmarkStart w:id="1419" w:name="_Toc242585955"/>
      <w:bookmarkStart w:id="1420" w:name="_Toc383684346"/>
      <w:bookmarkStart w:id="1421" w:name="_Toc55287285"/>
      <w:r w:rsidRPr="008A4D08">
        <w:rPr>
          <w:rFonts w:ascii="Arial" w:hAnsi="Arial" w:cs="Arial"/>
          <w:color w:val="000000"/>
        </w:rPr>
        <w:t>Disposals and Condemnations</w:t>
      </w:r>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p>
    <w:p w14:paraId="7847D5F2" w14:textId="77777777" w:rsidR="009314F9" w:rsidRPr="008A4D08" w:rsidRDefault="009314F9" w:rsidP="008A4D08">
      <w:pPr>
        <w:rPr>
          <w:rFonts w:ascii="Arial" w:hAnsi="Arial" w:cs="Arial"/>
          <w:color w:val="000000"/>
        </w:rPr>
      </w:pPr>
    </w:p>
    <w:p w14:paraId="76E7A09E" w14:textId="77777777" w:rsidR="009314F9" w:rsidRPr="008A4D08" w:rsidRDefault="009314F9" w:rsidP="00955E87">
      <w:pPr>
        <w:numPr>
          <w:ilvl w:val="2"/>
          <w:numId w:val="21"/>
        </w:numPr>
        <w:rPr>
          <w:rFonts w:ascii="Arial" w:hAnsi="Arial" w:cs="Arial"/>
          <w:color w:val="000000"/>
        </w:rPr>
      </w:pPr>
      <w:r w:rsidRPr="008A4D08">
        <w:rPr>
          <w:rFonts w:ascii="Arial" w:hAnsi="Arial" w:cs="Arial"/>
          <w:color w:val="000000"/>
        </w:rPr>
        <w:t>The Director of Finance must prepare detailed procedures for the disposal of assets</w:t>
      </w:r>
      <w:bookmarkStart w:id="1422" w:name="_Hlk40107376"/>
      <w:r w:rsidRPr="008A4D08">
        <w:rPr>
          <w:rFonts w:ascii="Arial" w:hAnsi="Arial" w:cs="Arial"/>
          <w:color w:val="000000"/>
        </w:rPr>
        <w:t xml:space="preserve"> </w:t>
      </w:r>
      <w:bookmarkStart w:id="1423" w:name="_Hlk39583128"/>
      <w:r w:rsidRPr="008A4D08">
        <w:rPr>
          <w:rFonts w:ascii="Arial" w:hAnsi="Arial" w:cs="Arial"/>
          <w:color w:val="000000"/>
        </w:rPr>
        <w:t>and goods</w:t>
      </w:r>
      <w:bookmarkEnd w:id="1422"/>
      <w:bookmarkEnd w:id="1423"/>
      <w:r w:rsidRPr="008A4D08">
        <w:rPr>
          <w:rFonts w:ascii="Arial" w:hAnsi="Arial" w:cs="Arial"/>
          <w:color w:val="000000"/>
        </w:rPr>
        <w:t>, including condemnations, and ensure that these are notified to managers.</w:t>
      </w:r>
    </w:p>
    <w:p w14:paraId="2F09C968" w14:textId="77777777" w:rsidR="009314F9" w:rsidRPr="008A4D08" w:rsidRDefault="009314F9" w:rsidP="008A4D08">
      <w:pPr>
        <w:rPr>
          <w:rFonts w:ascii="Arial" w:hAnsi="Arial" w:cs="Arial"/>
          <w:color w:val="000000"/>
        </w:rPr>
      </w:pPr>
    </w:p>
    <w:p w14:paraId="258065F0" w14:textId="77777777" w:rsidR="009314F9" w:rsidRPr="008A4D08" w:rsidRDefault="009314F9" w:rsidP="00955E87">
      <w:pPr>
        <w:numPr>
          <w:ilvl w:val="2"/>
          <w:numId w:val="21"/>
        </w:numPr>
        <w:rPr>
          <w:rFonts w:ascii="Arial" w:hAnsi="Arial" w:cs="Arial"/>
          <w:color w:val="000000"/>
        </w:rPr>
      </w:pPr>
      <w:r w:rsidRPr="008A4D08">
        <w:rPr>
          <w:rFonts w:ascii="Arial" w:hAnsi="Arial" w:cs="Arial"/>
          <w:color w:val="000000"/>
        </w:rPr>
        <w:t>When it is decided to dispose of a LHB asset and goods, the head of department or authorised deputy will determine and advise the Director of Finance of the estimated market value of the item, taking account of professional advice where appropriate.</w:t>
      </w:r>
    </w:p>
    <w:p w14:paraId="49D362C8" w14:textId="77777777" w:rsidR="009314F9" w:rsidRPr="008A4D08" w:rsidRDefault="009314F9" w:rsidP="008A4D08">
      <w:pPr>
        <w:rPr>
          <w:rFonts w:ascii="Arial" w:hAnsi="Arial" w:cs="Arial"/>
          <w:color w:val="000000"/>
        </w:rPr>
      </w:pPr>
    </w:p>
    <w:p w14:paraId="4D816E25" w14:textId="77777777" w:rsidR="009314F9" w:rsidRPr="008A4D08" w:rsidRDefault="009314F9" w:rsidP="00955E87">
      <w:pPr>
        <w:numPr>
          <w:ilvl w:val="2"/>
          <w:numId w:val="21"/>
        </w:numPr>
        <w:rPr>
          <w:rFonts w:ascii="Arial" w:hAnsi="Arial" w:cs="Arial"/>
          <w:color w:val="000000"/>
        </w:rPr>
      </w:pPr>
      <w:r w:rsidRPr="008A4D08">
        <w:rPr>
          <w:rFonts w:ascii="Arial" w:hAnsi="Arial" w:cs="Arial"/>
          <w:color w:val="000000"/>
        </w:rPr>
        <w:t xml:space="preserve">All unserviceable </w:t>
      </w:r>
      <w:bookmarkStart w:id="1424" w:name="_Hlk39583147"/>
      <w:r w:rsidRPr="008A4D08">
        <w:rPr>
          <w:rFonts w:ascii="Arial" w:hAnsi="Arial" w:cs="Arial"/>
          <w:color w:val="000000"/>
        </w:rPr>
        <w:t xml:space="preserve">assets and goods </w:t>
      </w:r>
      <w:bookmarkEnd w:id="1424"/>
      <w:r w:rsidRPr="008A4D08">
        <w:rPr>
          <w:rFonts w:ascii="Arial" w:hAnsi="Arial" w:cs="Arial"/>
          <w:color w:val="000000"/>
        </w:rPr>
        <w:t>shall be:</w:t>
      </w:r>
    </w:p>
    <w:p w14:paraId="796B52F6" w14:textId="77777777" w:rsidR="009314F9" w:rsidRPr="008A4D08" w:rsidRDefault="009314F9" w:rsidP="008A4D08">
      <w:pPr>
        <w:rPr>
          <w:rFonts w:ascii="Arial" w:hAnsi="Arial" w:cs="Arial"/>
          <w:color w:val="000000"/>
        </w:rPr>
      </w:pPr>
    </w:p>
    <w:p w14:paraId="255A992F" w14:textId="77777777" w:rsidR="009314F9" w:rsidRPr="008A4D08" w:rsidRDefault="009314F9" w:rsidP="00955E87">
      <w:pPr>
        <w:numPr>
          <w:ilvl w:val="0"/>
          <w:numId w:val="78"/>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Condemned or otherwise disposed of by an officer</w:t>
      </w:r>
      <w:bookmarkStart w:id="1425" w:name="_Hlk39583167"/>
      <w:r w:rsidRPr="008A4D08">
        <w:rPr>
          <w:rFonts w:ascii="Arial" w:hAnsi="Arial" w:cs="Arial"/>
          <w:color w:val="000000"/>
        </w:rPr>
        <w:t>, the Condemning Officer,</w:t>
      </w:r>
      <w:bookmarkEnd w:id="1425"/>
      <w:r w:rsidRPr="008A4D08">
        <w:rPr>
          <w:rFonts w:ascii="Arial" w:hAnsi="Arial" w:cs="Arial"/>
          <w:color w:val="000000"/>
        </w:rPr>
        <w:t xml:space="preserve"> authorised for that purpose by the Director of Finance;</w:t>
      </w:r>
    </w:p>
    <w:p w14:paraId="1FB3769E" w14:textId="77777777" w:rsidR="009314F9" w:rsidRPr="008A4D08" w:rsidRDefault="009314F9" w:rsidP="008A4D08">
      <w:pPr>
        <w:rPr>
          <w:rFonts w:ascii="Arial" w:hAnsi="Arial" w:cs="Arial"/>
          <w:color w:val="000000"/>
        </w:rPr>
      </w:pPr>
    </w:p>
    <w:p w14:paraId="42DA5D5F" w14:textId="77777777" w:rsidR="009314F9" w:rsidRPr="008A4D08" w:rsidRDefault="009314F9" w:rsidP="00955E87">
      <w:pPr>
        <w:numPr>
          <w:ilvl w:val="0"/>
          <w:numId w:val="78"/>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 xml:space="preserve">Recorded by the Condemning Officer in a form approved by the Director of Finance which will indicate whether the </w:t>
      </w:r>
      <w:bookmarkStart w:id="1426" w:name="_Hlk39583841"/>
      <w:r w:rsidRPr="008A4D08">
        <w:rPr>
          <w:rFonts w:ascii="Arial" w:hAnsi="Arial" w:cs="Arial"/>
          <w:color w:val="000000"/>
        </w:rPr>
        <w:t>assets and good</w:t>
      </w:r>
      <w:bookmarkEnd w:id="1426"/>
      <w:r w:rsidRPr="008A4D08">
        <w:rPr>
          <w:rFonts w:ascii="Arial" w:hAnsi="Arial" w:cs="Arial"/>
          <w:color w:val="000000"/>
        </w:rPr>
        <w:t>s are to be converted, destroyed or otherwise disposed of.  All entries shall be confirmed by the countersignature of a second officer authorised for the purpose by the Director of Finance.</w:t>
      </w:r>
    </w:p>
    <w:p w14:paraId="4E3CD469" w14:textId="77777777" w:rsidR="009314F9" w:rsidRPr="008A4D08" w:rsidRDefault="009314F9" w:rsidP="008A4D08">
      <w:pPr>
        <w:rPr>
          <w:rFonts w:ascii="Arial" w:hAnsi="Arial" w:cs="Arial"/>
          <w:color w:val="000000"/>
        </w:rPr>
      </w:pPr>
    </w:p>
    <w:p w14:paraId="0EADA441" w14:textId="77777777" w:rsidR="009314F9" w:rsidRPr="008A4D08" w:rsidRDefault="009314F9" w:rsidP="00955E87">
      <w:pPr>
        <w:numPr>
          <w:ilvl w:val="2"/>
          <w:numId w:val="21"/>
        </w:numPr>
        <w:rPr>
          <w:rFonts w:ascii="Arial" w:hAnsi="Arial" w:cs="Arial"/>
          <w:color w:val="000000"/>
        </w:rPr>
      </w:pPr>
      <w:r w:rsidRPr="008A4D08">
        <w:rPr>
          <w:rFonts w:ascii="Arial" w:hAnsi="Arial" w:cs="Arial"/>
          <w:color w:val="000000"/>
        </w:rPr>
        <w:t xml:space="preserve">The Condemning Officer shall satisfy themselves as to whether or not there is evidence of negligence in use and shall report any such evidence to the Director of Finance who will take the appropriate action. </w:t>
      </w:r>
    </w:p>
    <w:p w14:paraId="3682F881" w14:textId="77777777" w:rsidR="009314F9" w:rsidRPr="008A4D08" w:rsidRDefault="009314F9" w:rsidP="008A4D08">
      <w:pPr>
        <w:rPr>
          <w:rFonts w:ascii="Arial" w:hAnsi="Arial" w:cs="Arial"/>
          <w:color w:val="000000"/>
        </w:rPr>
      </w:pPr>
    </w:p>
    <w:p w14:paraId="59842AC1" w14:textId="77777777" w:rsidR="009314F9" w:rsidRPr="008A4D08" w:rsidRDefault="009314F9" w:rsidP="00955E87">
      <w:pPr>
        <w:pStyle w:val="Heading1"/>
        <w:numPr>
          <w:ilvl w:val="1"/>
          <w:numId w:val="20"/>
        </w:numPr>
        <w:jc w:val="left"/>
        <w:rPr>
          <w:rFonts w:ascii="Arial" w:hAnsi="Arial" w:cs="Arial"/>
          <w:color w:val="000000"/>
        </w:rPr>
      </w:pPr>
      <w:bookmarkStart w:id="1427" w:name="_Toc192394611"/>
      <w:bookmarkStart w:id="1428" w:name="_Toc192929056"/>
      <w:bookmarkStart w:id="1429" w:name="_Toc193786770"/>
      <w:bookmarkStart w:id="1430" w:name="_Toc107900328"/>
      <w:bookmarkStart w:id="1431" w:name="_Toc107900517"/>
      <w:bookmarkStart w:id="1432" w:name="_Toc107900940"/>
      <w:bookmarkStart w:id="1433" w:name="_Toc107901027"/>
      <w:bookmarkStart w:id="1434" w:name="_Toc240450400"/>
      <w:bookmarkStart w:id="1435" w:name="_Toc240797591"/>
      <w:bookmarkStart w:id="1436" w:name="_Toc240801980"/>
      <w:bookmarkStart w:id="1437" w:name="_Toc237673457"/>
      <w:bookmarkStart w:id="1438" w:name="_Toc240884338"/>
      <w:bookmarkStart w:id="1439" w:name="_Toc241909303"/>
      <w:bookmarkStart w:id="1440" w:name="_Toc242500660"/>
      <w:bookmarkStart w:id="1441" w:name="_Toc242585956"/>
      <w:bookmarkStart w:id="1442" w:name="_Toc383684347"/>
      <w:bookmarkStart w:id="1443" w:name="_Toc55287286"/>
      <w:r w:rsidRPr="008A4D08">
        <w:rPr>
          <w:rFonts w:ascii="Arial" w:hAnsi="Arial" w:cs="Arial"/>
          <w:color w:val="000000"/>
        </w:rPr>
        <w:t>Losses and Special Payments</w:t>
      </w:r>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r w:rsidRPr="008A4D08">
        <w:rPr>
          <w:rFonts w:ascii="Arial" w:hAnsi="Arial" w:cs="Arial"/>
          <w:color w:val="000000"/>
        </w:rPr>
        <w:tab/>
      </w:r>
    </w:p>
    <w:p w14:paraId="3E69094D" w14:textId="77777777" w:rsidR="009314F9" w:rsidRPr="008A4D08" w:rsidRDefault="009314F9" w:rsidP="008A4D08">
      <w:pPr>
        <w:rPr>
          <w:rFonts w:ascii="Arial" w:hAnsi="Arial" w:cs="Arial"/>
          <w:color w:val="000000"/>
        </w:rPr>
      </w:pPr>
    </w:p>
    <w:p w14:paraId="5E96AAFC" w14:textId="77777777" w:rsidR="009314F9" w:rsidRPr="008A4D08" w:rsidRDefault="009314F9" w:rsidP="00955E87">
      <w:pPr>
        <w:numPr>
          <w:ilvl w:val="2"/>
          <w:numId w:val="22"/>
        </w:numPr>
        <w:rPr>
          <w:rFonts w:ascii="Arial" w:hAnsi="Arial" w:cs="Arial"/>
          <w:color w:val="000000"/>
        </w:rPr>
      </w:pPr>
      <w:r w:rsidRPr="008A4D08">
        <w:rPr>
          <w:rFonts w:ascii="Arial" w:hAnsi="Arial" w:cs="Arial"/>
          <w:color w:val="000000"/>
        </w:rPr>
        <w:t xml:space="preserve">Losses and special payments are items that the </w:t>
      </w:r>
      <w:bookmarkStart w:id="1444" w:name="_Hlk36717749"/>
      <w:bookmarkStart w:id="1445" w:name="_Hlk40107575"/>
      <w:r w:rsidRPr="008A4D08">
        <w:rPr>
          <w:rFonts w:ascii="Arial" w:hAnsi="Arial" w:cs="Arial"/>
          <w:color w:val="000000"/>
        </w:rPr>
        <w:t>Welsh</w:t>
      </w:r>
      <w:bookmarkEnd w:id="1444"/>
      <w:r w:rsidRPr="008A4D08">
        <w:rPr>
          <w:rFonts w:ascii="Arial" w:hAnsi="Arial" w:cs="Arial"/>
          <w:color w:val="000000"/>
        </w:rPr>
        <w:t xml:space="preserve"> Government </w:t>
      </w:r>
      <w:bookmarkEnd w:id="1445"/>
      <w:r w:rsidRPr="008A4D08">
        <w:rPr>
          <w:rFonts w:ascii="Arial" w:hAnsi="Arial" w:cs="Arial"/>
          <w:color w:val="000000"/>
        </w:rPr>
        <w:t>would not have contemplated when it agreed funds for NHS Wales or passed legislation. By their nature they are items that ideally should not arise. They are therefore subject to special control procedures compared with the generality of payments, and special notation in the accounts to draw them to the attention of the Welsh</w:t>
      </w:r>
      <w:r w:rsidRPr="008A4D08" w:rsidDel="00EB44B2">
        <w:rPr>
          <w:rFonts w:ascii="Arial" w:hAnsi="Arial" w:cs="Arial"/>
          <w:color w:val="000000"/>
        </w:rPr>
        <w:t xml:space="preserve"> </w:t>
      </w:r>
      <w:r w:rsidRPr="008A4D08">
        <w:rPr>
          <w:rFonts w:ascii="Arial" w:hAnsi="Arial" w:cs="Arial"/>
          <w:color w:val="000000"/>
        </w:rPr>
        <w:t>Government.</w:t>
      </w:r>
    </w:p>
    <w:p w14:paraId="552A617C" w14:textId="77777777" w:rsidR="009314F9" w:rsidRPr="008A4D08" w:rsidRDefault="009314F9" w:rsidP="008A4D08">
      <w:pPr>
        <w:rPr>
          <w:rFonts w:ascii="Arial" w:hAnsi="Arial" w:cs="Arial"/>
          <w:color w:val="000000"/>
        </w:rPr>
      </w:pPr>
    </w:p>
    <w:p w14:paraId="55EAA704" w14:textId="77777777" w:rsidR="009314F9" w:rsidRPr="008A4D08" w:rsidRDefault="009314F9" w:rsidP="00955E87">
      <w:pPr>
        <w:numPr>
          <w:ilvl w:val="2"/>
          <w:numId w:val="22"/>
        </w:numPr>
        <w:rPr>
          <w:rFonts w:ascii="Arial" w:hAnsi="Arial" w:cs="Arial"/>
          <w:color w:val="000000"/>
        </w:rPr>
      </w:pPr>
      <w:r w:rsidRPr="008A4D08">
        <w:rPr>
          <w:rFonts w:ascii="Arial" w:hAnsi="Arial" w:cs="Arial"/>
          <w:color w:val="000000"/>
        </w:rPr>
        <w:t xml:space="preserve">The Director of Finance is responsible for ensuring procedural instructions on the recording of and accounting for losses and special payments are in place; and that all losses or special payments cases are properly managed in accordance with the guidance set out in the Welsh Government’s Manual for Accounts.  </w:t>
      </w:r>
    </w:p>
    <w:p w14:paraId="26161D8B" w14:textId="77777777" w:rsidR="009314F9" w:rsidRPr="008A4D08" w:rsidRDefault="009314F9" w:rsidP="008A4D08">
      <w:pPr>
        <w:rPr>
          <w:rFonts w:ascii="Arial" w:hAnsi="Arial" w:cs="Arial"/>
          <w:color w:val="000000"/>
        </w:rPr>
      </w:pPr>
    </w:p>
    <w:p w14:paraId="39783636" w14:textId="77777777" w:rsidR="009314F9" w:rsidRPr="008A4D08" w:rsidRDefault="009314F9" w:rsidP="00955E87">
      <w:pPr>
        <w:numPr>
          <w:ilvl w:val="2"/>
          <w:numId w:val="22"/>
        </w:numPr>
        <w:rPr>
          <w:rFonts w:ascii="Arial" w:hAnsi="Arial" w:cs="Arial"/>
        </w:rPr>
      </w:pPr>
      <w:r w:rsidRPr="008A4D08">
        <w:rPr>
          <w:rFonts w:ascii="Arial" w:hAnsi="Arial" w:cs="Arial"/>
          <w:color w:val="000000"/>
        </w:rPr>
        <w:t xml:space="preserve">Any </w:t>
      </w:r>
      <w:r w:rsidRPr="008A4D08">
        <w:rPr>
          <w:rFonts w:ascii="Arial" w:hAnsi="Arial" w:cs="Arial"/>
        </w:rPr>
        <w:t>officer discovering</w:t>
      </w:r>
      <w:r w:rsidRPr="008A4D08">
        <w:rPr>
          <w:rFonts w:ascii="Arial" w:hAnsi="Arial" w:cs="Arial"/>
          <w:color w:val="000000"/>
        </w:rPr>
        <w:t xml:space="preserve"> or suspecting a loss of any kind must either immediately inform their head of department, who must immediately inform the Chief Executive and/or the Director of Finance or inform an officer charged with responsibility for responding to concerns involving loss.  This officer will then appropriately inform the Director of Finance and/or the Chief Executive.  </w:t>
      </w:r>
    </w:p>
    <w:p w14:paraId="53C491DA" w14:textId="77777777" w:rsidR="009314F9" w:rsidRPr="008A4D08" w:rsidRDefault="009314F9" w:rsidP="008A4D08">
      <w:pPr>
        <w:rPr>
          <w:rFonts w:ascii="Arial" w:hAnsi="Arial" w:cs="Arial"/>
          <w:color w:val="000000"/>
        </w:rPr>
      </w:pPr>
    </w:p>
    <w:p w14:paraId="371C490A" w14:textId="77777777" w:rsidR="009314F9" w:rsidRPr="008A4D08" w:rsidRDefault="009314F9" w:rsidP="00955E87">
      <w:pPr>
        <w:pStyle w:val="ListParagraph"/>
        <w:widowControl w:val="0"/>
        <w:numPr>
          <w:ilvl w:val="2"/>
          <w:numId w:val="22"/>
        </w:numPr>
        <w:autoSpaceDE w:val="0"/>
        <w:autoSpaceDN w:val="0"/>
        <w:adjustRightInd w:val="0"/>
        <w:rPr>
          <w:rFonts w:ascii="Arial" w:hAnsi="Arial" w:cs="Arial"/>
          <w:sz w:val="24"/>
          <w:szCs w:val="24"/>
        </w:rPr>
      </w:pPr>
      <w:r w:rsidRPr="008A4D08">
        <w:rPr>
          <w:rFonts w:ascii="Arial" w:hAnsi="Arial" w:cs="Arial"/>
          <w:color w:val="000000"/>
          <w:sz w:val="24"/>
          <w:szCs w:val="24"/>
        </w:rPr>
        <w:t xml:space="preserve">Where a criminal offence is suspected, the Director of Finance must immediately inform the police if theft or arson is involved.  </w:t>
      </w:r>
      <w:r w:rsidRPr="008A4D08">
        <w:rPr>
          <w:rFonts w:ascii="Arial" w:hAnsi="Arial" w:cs="Arial"/>
          <w:sz w:val="24"/>
          <w:szCs w:val="24"/>
        </w:rPr>
        <w:t xml:space="preserve">In cases of fraud and corruption or of </w:t>
      </w:r>
      <w:r w:rsidRPr="008A4D08">
        <w:rPr>
          <w:rFonts w:ascii="Arial" w:hAnsi="Arial" w:cs="Arial"/>
          <w:sz w:val="24"/>
          <w:szCs w:val="24"/>
        </w:rPr>
        <w:lastRenderedPageBreak/>
        <w:t xml:space="preserve">anomalies which may indicate fraud or corruption, the Director of Finance must inform the </w:t>
      </w:r>
      <w:bookmarkStart w:id="1446" w:name="_Hlk40107633"/>
      <w:bookmarkStart w:id="1447" w:name="_Hlk39583905"/>
      <w:r w:rsidRPr="008A4D08">
        <w:rPr>
          <w:rFonts w:ascii="Arial" w:hAnsi="Arial" w:cs="Arial"/>
          <w:sz w:val="24"/>
          <w:szCs w:val="24"/>
        </w:rPr>
        <w:t xml:space="preserve">Local Counter Fraud Specialist (LCFS) and the CFS Wales Team </w:t>
      </w:r>
      <w:bookmarkEnd w:id="1446"/>
      <w:bookmarkEnd w:id="1447"/>
      <w:r w:rsidRPr="008A4D08">
        <w:rPr>
          <w:rFonts w:ascii="Arial" w:hAnsi="Arial" w:cs="Arial"/>
          <w:sz w:val="24"/>
          <w:szCs w:val="24"/>
        </w:rPr>
        <w:t xml:space="preserve">in accordance with Directions issued by the Welsh Ministers on fraud and corruption. </w:t>
      </w:r>
    </w:p>
    <w:p w14:paraId="532ACD3D" w14:textId="77777777" w:rsidR="009314F9" w:rsidRPr="008A4D08" w:rsidRDefault="009314F9" w:rsidP="008A4D08">
      <w:pPr>
        <w:rPr>
          <w:rFonts w:ascii="Arial" w:hAnsi="Arial" w:cs="Arial"/>
          <w:color w:val="000000"/>
        </w:rPr>
      </w:pPr>
    </w:p>
    <w:p w14:paraId="2C107760" w14:textId="77777777" w:rsidR="009314F9" w:rsidRPr="008A4D08" w:rsidRDefault="009314F9" w:rsidP="00955E87">
      <w:pPr>
        <w:numPr>
          <w:ilvl w:val="2"/>
          <w:numId w:val="22"/>
        </w:numPr>
        <w:rPr>
          <w:rFonts w:ascii="Arial" w:hAnsi="Arial" w:cs="Arial"/>
          <w:color w:val="000000"/>
        </w:rPr>
      </w:pPr>
      <w:r w:rsidRPr="008A4D08">
        <w:rPr>
          <w:rFonts w:ascii="Arial" w:hAnsi="Arial" w:cs="Arial"/>
          <w:color w:val="000000"/>
        </w:rPr>
        <w:t xml:space="preserve">The Director of Finance or the LCFS must notify the Audit Committee, the Auditor General’s representative and the fraud liaison officer within the Welsh Government’s </w:t>
      </w:r>
      <w:bookmarkStart w:id="1448" w:name="_Hlk39583930"/>
      <w:r w:rsidRPr="008A4D08">
        <w:rPr>
          <w:rFonts w:ascii="Arial" w:hAnsi="Arial" w:cs="Arial"/>
          <w:color w:val="000000"/>
        </w:rPr>
        <w:t>Health and Social Services Group</w:t>
      </w:r>
      <w:r w:rsidRPr="008A4D08" w:rsidDel="00EB44B2">
        <w:rPr>
          <w:rFonts w:ascii="Arial" w:hAnsi="Arial" w:cs="Arial"/>
          <w:color w:val="000000"/>
        </w:rPr>
        <w:t xml:space="preserve"> </w:t>
      </w:r>
      <w:bookmarkEnd w:id="1448"/>
      <w:r w:rsidRPr="008A4D08">
        <w:rPr>
          <w:rFonts w:ascii="Arial" w:hAnsi="Arial" w:cs="Arial"/>
          <w:color w:val="000000"/>
        </w:rPr>
        <w:t>Finance Directorate of all frauds.</w:t>
      </w:r>
    </w:p>
    <w:p w14:paraId="0EC06C07" w14:textId="77777777" w:rsidR="009314F9" w:rsidRPr="008A4D08" w:rsidRDefault="009314F9" w:rsidP="008A4D08">
      <w:pPr>
        <w:rPr>
          <w:rFonts w:ascii="Arial" w:hAnsi="Arial" w:cs="Arial"/>
          <w:color w:val="000000"/>
        </w:rPr>
      </w:pPr>
    </w:p>
    <w:p w14:paraId="06FD0D55" w14:textId="77777777" w:rsidR="009314F9" w:rsidRPr="008A4D08" w:rsidRDefault="009314F9" w:rsidP="00955E87">
      <w:pPr>
        <w:numPr>
          <w:ilvl w:val="2"/>
          <w:numId w:val="22"/>
        </w:numPr>
        <w:rPr>
          <w:rFonts w:ascii="Arial" w:hAnsi="Arial" w:cs="Arial"/>
          <w:color w:val="000000"/>
        </w:rPr>
      </w:pPr>
      <w:r w:rsidRPr="008A4D08">
        <w:rPr>
          <w:rFonts w:ascii="Arial" w:hAnsi="Arial" w:cs="Arial"/>
          <w:color w:val="000000"/>
        </w:rPr>
        <w:t xml:space="preserve">For losses apparently caused by theft, arson, neglect of duty or gross carelessness, except if trivial, the Director of Finance must notify: </w:t>
      </w:r>
    </w:p>
    <w:p w14:paraId="34F51F9D" w14:textId="77777777" w:rsidR="009314F9" w:rsidRPr="008A4D08" w:rsidRDefault="009314F9" w:rsidP="008A4D08">
      <w:pPr>
        <w:rPr>
          <w:rFonts w:ascii="Arial" w:hAnsi="Arial" w:cs="Arial"/>
          <w:color w:val="000000"/>
        </w:rPr>
      </w:pPr>
    </w:p>
    <w:p w14:paraId="3ACAAA8B" w14:textId="77777777" w:rsidR="009314F9" w:rsidRPr="008A4D08" w:rsidRDefault="009314F9" w:rsidP="00955E87">
      <w:pPr>
        <w:numPr>
          <w:ilvl w:val="0"/>
          <w:numId w:val="79"/>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The Audit Committee on behalf of the Board, and</w:t>
      </w:r>
    </w:p>
    <w:p w14:paraId="0BFD6E8A" w14:textId="77777777" w:rsidR="009314F9" w:rsidRPr="008A4D08" w:rsidRDefault="009314F9" w:rsidP="008A4D08">
      <w:pPr>
        <w:rPr>
          <w:rFonts w:ascii="Arial" w:hAnsi="Arial" w:cs="Arial"/>
          <w:color w:val="000000"/>
        </w:rPr>
      </w:pPr>
    </w:p>
    <w:p w14:paraId="14866805" w14:textId="77777777" w:rsidR="009314F9" w:rsidRPr="008A4D08" w:rsidRDefault="009314F9" w:rsidP="00955E87">
      <w:pPr>
        <w:numPr>
          <w:ilvl w:val="0"/>
          <w:numId w:val="79"/>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An Auditor General’s representative.</w:t>
      </w:r>
    </w:p>
    <w:p w14:paraId="03515106" w14:textId="77777777" w:rsidR="009314F9" w:rsidRPr="008A4D08" w:rsidRDefault="009314F9" w:rsidP="008A4D08">
      <w:pPr>
        <w:rPr>
          <w:rFonts w:ascii="Arial" w:hAnsi="Arial" w:cs="Arial"/>
          <w:color w:val="000000"/>
        </w:rPr>
      </w:pPr>
    </w:p>
    <w:p w14:paraId="619E1869" w14:textId="77777777" w:rsidR="009314F9" w:rsidRPr="008A4D08" w:rsidRDefault="009314F9" w:rsidP="00955E87">
      <w:pPr>
        <w:numPr>
          <w:ilvl w:val="2"/>
          <w:numId w:val="22"/>
        </w:numPr>
        <w:rPr>
          <w:rFonts w:ascii="Arial" w:hAnsi="Arial" w:cs="Arial"/>
          <w:color w:val="000000"/>
        </w:rPr>
      </w:pPr>
      <w:r w:rsidRPr="008A4D08">
        <w:rPr>
          <w:rFonts w:ascii="Arial" w:hAnsi="Arial" w:cs="Arial"/>
          <w:color w:val="000000"/>
        </w:rPr>
        <w:t>The Director of Finance shall be authorised to take any necessary steps to safeguard the LHB's interests in bankruptcies and company liquidations.</w:t>
      </w:r>
    </w:p>
    <w:p w14:paraId="091B6E0F" w14:textId="77777777" w:rsidR="009314F9" w:rsidRPr="008A4D08" w:rsidRDefault="009314F9" w:rsidP="008A4D08">
      <w:pPr>
        <w:rPr>
          <w:rFonts w:ascii="Arial" w:hAnsi="Arial" w:cs="Arial"/>
          <w:color w:val="000000"/>
        </w:rPr>
      </w:pPr>
    </w:p>
    <w:p w14:paraId="7C59EDDE" w14:textId="77777777" w:rsidR="009314F9" w:rsidRPr="008A4D08" w:rsidRDefault="009314F9" w:rsidP="00955E87">
      <w:pPr>
        <w:numPr>
          <w:ilvl w:val="2"/>
          <w:numId w:val="22"/>
        </w:numPr>
        <w:rPr>
          <w:rFonts w:ascii="Arial" w:hAnsi="Arial" w:cs="Arial"/>
          <w:color w:val="000000"/>
        </w:rPr>
      </w:pPr>
      <w:r w:rsidRPr="008A4D08">
        <w:rPr>
          <w:rFonts w:ascii="Arial" w:hAnsi="Arial" w:cs="Arial"/>
          <w:color w:val="000000"/>
        </w:rPr>
        <w:t>The Director of Finance shall ensure all financial aspects of losses and special payments cases are properly registered and maintained on the centralised Losses and Special Payments Register and that ‘case write-off’ action is recorded on the system (i.e. case closure date, case status, etc.).</w:t>
      </w:r>
    </w:p>
    <w:p w14:paraId="2107553C" w14:textId="77777777" w:rsidR="009314F9" w:rsidRPr="008A4D08" w:rsidRDefault="009314F9" w:rsidP="008A4D08">
      <w:pPr>
        <w:rPr>
          <w:rFonts w:ascii="Arial" w:hAnsi="Arial" w:cs="Arial"/>
          <w:color w:val="000000"/>
        </w:rPr>
      </w:pPr>
    </w:p>
    <w:p w14:paraId="315DB4BE" w14:textId="77777777" w:rsidR="009314F9" w:rsidRPr="008A4D08" w:rsidRDefault="009314F9" w:rsidP="00955E87">
      <w:pPr>
        <w:pStyle w:val="ListParagraph"/>
        <w:widowControl w:val="0"/>
        <w:numPr>
          <w:ilvl w:val="2"/>
          <w:numId w:val="22"/>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 xml:space="preserve">The Audit Committee shall approve the writing-off of losses or the making of special payments within delegated limits determined by the Welsh Ministers and as </w:t>
      </w:r>
      <w:bookmarkStart w:id="1449" w:name="_Hlk39583976"/>
      <w:r w:rsidRPr="008A4D08">
        <w:rPr>
          <w:rFonts w:ascii="Arial" w:hAnsi="Arial" w:cs="Arial"/>
          <w:color w:val="000000"/>
          <w:sz w:val="24"/>
          <w:szCs w:val="24"/>
        </w:rPr>
        <w:t xml:space="preserve">set out by Welsh Government in its Losses and Special Payments guidance as detailed in </w:t>
      </w:r>
      <w:bookmarkEnd w:id="1449"/>
      <w:r w:rsidRPr="008A4D08">
        <w:rPr>
          <w:rFonts w:ascii="Arial" w:hAnsi="Arial" w:cs="Arial"/>
          <w:color w:val="000000"/>
          <w:sz w:val="24"/>
          <w:szCs w:val="24"/>
        </w:rPr>
        <w:t>Schedule 3 of the SOs.</w:t>
      </w:r>
    </w:p>
    <w:p w14:paraId="72EB9D9C" w14:textId="77777777" w:rsidR="009314F9" w:rsidRPr="008A4D08" w:rsidRDefault="009314F9" w:rsidP="008A4D08">
      <w:pPr>
        <w:ind w:left="864" w:hanging="864"/>
        <w:rPr>
          <w:rFonts w:ascii="Arial" w:hAnsi="Arial" w:cs="Arial"/>
          <w:color w:val="000000"/>
        </w:rPr>
      </w:pPr>
    </w:p>
    <w:p w14:paraId="540A598A" w14:textId="77777777" w:rsidR="009314F9" w:rsidRPr="008A4D08" w:rsidRDefault="009314F9" w:rsidP="00955E87">
      <w:pPr>
        <w:numPr>
          <w:ilvl w:val="2"/>
          <w:numId w:val="22"/>
        </w:numPr>
        <w:tabs>
          <w:tab w:val="clear" w:pos="720"/>
          <w:tab w:val="num" w:pos="851"/>
        </w:tabs>
        <w:ind w:left="851" w:hanging="851"/>
        <w:rPr>
          <w:rFonts w:ascii="Arial" w:hAnsi="Arial" w:cs="Arial"/>
          <w:color w:val="000000"/>
        </w:rPr>
      </w:pPr>
      <w:r w:rsidRPr="008A4D08">
        <w:rPr>
          <w:rFonts w:ascii="Arial" w:hAnsi="Arial" w:cs="Arial"/>
          <w:color w:val="000000"/>
        </w:rPr>
        <w:t>For any loss or special payments, the Director of Finance should consider whether any insurance claim could be made from the Welsh Risk Pool or from other commercial insurance arrangements.</w:t>
      </w:r>
    </w:p>
    <w:p w14:paraId="2C19E451" w14:textId="77777777" w:rsidR="009314F9" w:rsidRPr="008A4D08" w:rsidRDefault="009314F9" w:rsidP="008A4D08">
      <w:pPr>
        <w:rPr>
          <w:rFonts w:ascii="Arial" w:hAnsi="Arial" w:cs="Arial"/>
          <w:color w:val="000000"/>
        </w:rPr>
      </w:pPr>
    </w:p>
    <w:p w14:paraId="7858C174" w14:textId="77777777" w:rsidR="009314F9" w:rsidRPr="008A4D08" w:rsidRDefault="009314F9" w:rsidP="00955E87">
      <w:pPr>
        <w:numPr>
          <w:ilvl w:val="2"/>
          <w:numId w:val="22"/>
        </w:numPr>
        <w:tabs>
          <w:tab w:val="clear" w:pos="720"/>
          <w:tab w:val="num" w:pos="851"/>
        </w:tabs>
        <w:ind w:left="851" w:hanging="851"/>
        <w:rPr>
          <w:rFonts w:ascii="Arial" w:hAnsi="Arial" w:cs="Arial"/>
          <w:color w:val="000000"/>
        </w:rPr>
      </w:pPr>
      <w:r w:rsidRPr="008A4D08">
        <w:rPr>
          <w:rFonts w:ascii="Arial" w:hAnsi="Arial" w:cs="Arial"/>
          <w:color w:val="000000"/>
        </w:rPr>
        <w:t xml:space="preserve">No losses or special payments exceeding delegated limits shall be authorised or made without the prior approval of the </w:t>
      </w:r>
      <w:bookmarkStart w:id="1450" w:name="_Hlk39584056"/>
      <w:r w:rsidRPr="008A4D08">
        <w:rPr>
          <w:rFonts w:ascii="Arial" w:hAnsi="Arial" w:cs="Arial"/>
          <w:color w:val="000000"/>
        </w:rPr>
        <w:t>Health and Social Services Group</w:t>
      </w:r>
      <w:bookmarkEnd w:id="1450"/>
      <w:r w:rsidRPr="008A4D08">
        <w:rPr>
          <w:rFonts w:ascii="Arial" w:hAnsi="Arial" w:cs="Arial"/>
          <w:color w:val="000000"/>
        </w:rPr>
        <w:t xml:space="preserve"> Director of Finance.</w:t>
      </w:r>
    </w:p>
    <w:p w14:paraId="00026AAB" w14:textId="77777777" w:rsidR="009314F9" w:rsidRPr="008A4D08" w:rsidRDefault="009314F9" w:rsidP="008A4D08">
      <w:pPr>
        <w:rPr>
          <w:rFonts w:ascii="Arial" w:hAnsi="Arial" w:cs="Arial"/>
          <w:color w:val="000000"/>
        </w:rPr>
      </w:pPr>
    </w:p>
    <w:p w14:paraId="77C2C868" w14:textId="77777777" w:rsidR="009314F9" w:rsidRPr="008A4D08" w:rsidRDefault="009314F9" w:rsidP="00955E87">
      <w:pPr>
        <w:numPr>
          <w:ilvl w:val="2"/>
          <w:numId w:val="22"/>
        </w:numPr>
        <w:tabs>
          <w:tab w:val="clear" w:pos="720"/>
          <w:tab w:val="num" w:pos="851"/>
        </w:tabs>
        <w:ind w:left="851" w:hanging="851"/>
        <w:rPr>
          <w:rFonts w:ascii="Arial" w:hAnsi="Arial" w:cs="Arial"/>
          <w:color w:val="000000"/>
        </w:rPr>
      </w:pPr>
      <w:r w:rsidRPr="008A4D08">
        <w:rPr>
          <w:rFonts w:ascii="Arial" w:hAnsi="Arial" w:cs="Arial"/>
          <w:color w:val="000000"/>
        </w:rPr>
        <w:t>All novel, contentious and repercussive cases must be referred to the Welsh Government’s Health and Social Services Group Finance Directorate, irrespective of the delegated limit.</w:t>
      </w:r>
    </w:p>
    <w:p w14:paraId="068F3705" w14:textId="77777777" w:rsidR="009314F9" w:rsidRPr="008A4D08" w:rsidRDefault="009314F9" w:rsidP="008A4D08">
      <w:pPr>
        <w:ind w:left="864" w:hanging="864"/>
        <w:rPr>
          <w:rFonts w:ascii="Arial" w:hAnsi="Arial" w:cs="Arial"/>
          <w:color w:val="000000"/>
        </w:rPr>
      </w:pPr>
    </w:p>
    <w:p w14:paraId="3F3E782F" w14:textId="77777777" w:rsidR="009314F9" w:rsidRPr="008A4D08" w:rsidRDefault="009314F9" w:rsidP="00955E87">
      <w:pPr>
        <w:numPr>
          <w:ilvl w:val="2"/>
          <w:numId w:val="22"/>
        </w:numPr>
        <w:tabs>
          <w:tab w:val="clear" w:pos="720"/>
          <w:tab w:val="num" w:pos="851"/>
        </w:tabs>
        <w:ind w:left="851" w:hanging="851"/>
        <w:rPr>
          <w:rFonts w:ascii="Arial" w:hAnsi="Arial" w:cs="Arial"/>
          <w:color w:val="000000"/>
        </w:rPr>
      </w:pPr>
      <w:r w:rsidRPr="008A4D08">
        <w:rPr>
          <w:rFonts w:ascii="Arial" w:hAnsi="Arial" w:cs="Arial"/>
          <w:color w:val="000000"/>
        </w:rPr>
        <w:t>The Director of Finance shall ensure all losses and special payments are reported to the Audit Committee at every meeting.</w:t>
      </w:r>
    </w:p>
    <w:p w14:paraId="5A9573D8" w14:textId="77777777" w:rsidR="009314F9" w:rsidRPr="008A4D08" w:rsidRDefault="009314F9" w:rsidP="008A4D08">
      <w:pPr>
        <w:rPr>
          <w:rFonts w:ascii="Arial" w:hAnsi="Arial" w:cs="Arial"/>
          <w:color w:val="000000"/>
        </w:rPr>
      </w:pPr>
    </w:p>
    <w:p w14:paraId="328A1E54" w14:textId="77777777" w:rsidR="009314F9" w:rsidRPr="008A4D08" w:rsidRDefault="009314F9" w:rsidP="00955E87">
      <w:pPr>
        <w:numPr>
          <w:ilvl w:val="2"/>
          <w:numId w:val="22"/>
        </w:numPr>
        <w:tabs>
          <w:tab w:val="clear" w:pos="720"/>
          <w:tab w:val="num" w:pos="851"/>
        </w:tabs>
        <w:ind w:left="851" w:hanging="851"/>
        <w:rPr>
          <w:rFonts w:ascii="Arial" w:hAnsi="Arial" w:cs="Arial"/>
          <w:color w:val="000000"/>
        </w:rPr>
      </w:pPr>
      <w:r w:rsidRPr="008A4D08">
        <w:rPr>
          <w:rFonts w:ascii="Arial" w:hAnsi="Arial" w:cs="Arial"/>
          <w:color w:val="000000"/>
        </w:rPr>
        <w:t>The LHB must obtain the Health and Social Services Group Director General’s approval for special severance payments.</w:t>
      </w:r>
    </w:p>
    <w:p w14:paraId="77BA55D4" w14:textId="77777777" w:rsidR="009314F9" w:rsidRPr="008A4D08" w:rsidRDefault="009314F9" w:rsidP="008A4D08">
      <w:pPr>
        <w:rPr>
          <w:rFonts w:ascii="Arial" w:hAnsi="Arial" w:cs="Arial"/>
          <w:color w:val="000000"/>
        </w:rPr>
      </w:pPr>
    </w:p>
    <w:p w14:paraId="427B93A3" w14:textId="77777777" w:rsidR="009314F9" w:rsidRPr="008A4D08" w:rsidRDefault="009314F9" w:rsidP="008A4D08">
      <w:pPr>
        <w:widowControl/>
        <w:autoSpaceDE/>
        <w:autoSpaceDN/>
        <w:adjustRightInd/>
        <w:rPr>
          <w:rFonts w:ascii="Arial" w:hAnsi="Arial" w:cs="Arial"/>
          <w:color w:val="000000"/>
        </w:rPr>
      </w:pPr>
      <w:r w:rsidRPr="008A4D08">
        <w:rPr>
          <w:rFonts w:ascii="Arial" w:hAnsi="Arial" w:cs="Arial"/>
          <w:color w:val="000000"/>
        </w:rPr>
        <w:br w:type="page"/>
      </w:r>
    </w:p>
    <w:p w14:paraId="19DBA42A" w14:textId="77777777" w:rsidR="009314F9" w:rsidRPr="008A4D08" w:rsidRDefault="009314F9" w:rsidP="008A4D08">
      <w:pPr>
        <w:rPr>
          <w:rFonts w:ascii="Arial" w:hAnsi="Arial" w:cs="Arial"/>
          <w:color w:val="000000"/>
        </w:rPr>
      </w:pPr>
    </w:p>
    <w:p w14:paraId="1A35B1D5" w14:textId="77777777" w:rsidR="009314F9" w:rsidRPr="008A4D08" w:rsidRDefault="009314F9" w:rsidP="00F80D70">
      <w:pPr>
        <w:pStyle w:val="Heading1"/>
        <w:numPr>
          <w:ilvl w:val="0"/>
          <w:numId w:val="263"/>
        </w:numPr>
        <w:ind w:left="709" w:hanging="709"/>
        <w:jc w:val="left"/>
        <w:rPr>
          <w:rFonts w:ascii="Arial" w:hAnsi="Arial" w:cs="Arial"/>
          <w:color w:val="000000"/>
        </w:rPr>
      </w:pPr>
      <w:bookmarkStart w:id="1451" w:name="_Hlk40108051"/>
      <w:bookmarkStart w:id="1452" w:name="_Toc55287287"/>
      <w:bookmarkStart w:id="1453" w:name="_Hlk37253229"/>
      <w:bookmarkStart w:id="1454" w:name="_Hlk39584173"/>
      <w:r w:rsidRPr="008A4D08">
        <w:rPr>
          <w:rFonts w:ascii="Arial" w:hAnsi="Arial" w:cs="Arial"/>
          <w:color w:val="000000"/>
        </w:rPr>
        <w:t xml:space="preserve"> DIGITAL</w:t>
      </w:r>
      <w:bookmarkEnd w:id="1451"/>
      <w:r w:rsidRPr="008A4D08">
        <w:rPr>
          <w:rFonts w:ascii="Arial" w:hAnsi="Arial" w:cs="Arial"/>
          <w:color w:val="000000"/>
        </w:rPr>
        <w:t>, DATA and TECHNOLOGY</w:t>
      </w:r>
      <w:bookmarkEnd w:id="1452"/>
    </w:p>
    <w:bookmarkEnd w:id="1453"/>
    <w:bookmarkEnd w:id="1454"/>
    <w:p w14:paraId="18F3F24D" w14:textId="77777777" w:rsidR="009314F9" w:rsidRPr="008A4D08" w:rsidRDefault="009314F9" w:rsidP="008A4D08">
      <w:pPr>
        <w:rPr>
          <w:rFonts w:ascii="Arial" w:hAnsi="Arial" w:cs="Arial"/>
          <w:color w:val="000000"/>
        </w:rPr>
      </w:pPr>
    </w:p>
    <w:p w14:paraId="61A3371B" w14:textId="77777777" w:rsidR="009314F9" w:rsidRPr="008A4D08" w:rsidRDefault="009314F9" w:rsidP="00955E87">
      <w:pPr>
        <w:pStyle w:val="Heading1"/>
        <w:numPr>
          <w:ilvl w:val="1"/>
          <w:numId w:val="23"/>
        </w:numPr>
        <w:tabs>
          <w:tab w:val="clear" w:pos="360"/>
          <w:tab w:val="num" w:pos="709"/>
        </w:tabs>
        <w:ind w:left="709" w:hanging="709"/>
        <w:jc w:val="left"/>
        <w:rPr>
          <w:rFonts w:ascii="Arial" w:hAnsi="Arial" w:cs="Arial"/>
          <w:color w:val="000000"/>
          <w:lang w:val="de-DE"/>
        </w:rPr>
      </w:pPr>
      <w:bookmarkStart w:id="1455" w:name="_Hlk52457676"/>
      <w:bookmarkStart w:id="1456" w:name="_Toc240450402"/>
      <w:bookmarkStart w:id="1457" w:name="_Toc240797593"/>
      <w:bookmarkStart w:id="1458" w:name="_Toc240801982"/>
      <w:bookmarkStart w:id="1459" w:name="_Toc240884340"/>
      <w:bookmarkStart w:id="1460" w:name="_Toc241909305"/>
      <w:bookmarkStart w:id="1461" w:name="_Toc242500662"/>
      <w:bookmarkStart w:id="1462" w:name="_Toc242585958"/>
      <w:bookmarkStart w:id="1463" w:name="_Toc383684349"/>
      <w:bookmarkStart w:id="1464" w:name="_Toc55287288"/>
      <w:r w:rsidRPr="008A4D08">
        <w:rPr>
          <w:rFonts w:ascii="Arial" w:hAnsi="Arial" w:cs="Arial"/>
          <w:color w:val="000000"/>
          <w:lang w:val="de-DE"/>
        </w:rPr>
        <w:t xml:space="preserve">Digital Data and Technology </w:t>
      </w:r>
      <w:bookmarkEnd w:id="1455"/>
      <w:r w:rsidRPr="008A4D08">
        <w:rPr>
          <w:rFonts w:ascii="Arial" w:hAnsi="Arial" w:cs="Arial"/>
          <w:color w:val="000000"/>
          <w:lang w:val="de-DE"/>
        </w:rPr>
        <w:t>Strategy</w:t>
      </w:r>
      <w:bookmarkEnd w:id="1456"/>
      <w:bookmarkEnd w:id="1457"/>
      <w:bookmarkEnd w:id="1458"/>
      <w:bookmarkEnd w:id="1459"/>
      <w:bookmarkEnd w:id="1460"/>
      <w:bookmarkEnd w:id="1461"/>
      <w:bookmarkEnd w:id="1462"/>
      <w:bookmarkEnd w:id="1463"/>
      <w:bookmarkEnd w:id="1464"/>
    </w:p>
    <w:p w14:paraId="4D85FD6B" w14:textId="77777777" w:rsidR="009314F9" w:rsidRPr="008A4D08" w:rsidRDefault="009314F9" w:rsidP="008A4D08">
      <w:pPr>
        <w:rPr>
          <w:rFonts w:ascii="Arial" w:hAnsi="Arial" w:cs="Arial"/>
          <w:b/>
          <w:color w:val="000000"/>
          <w:lang w:val="de-DE"/>
        </w:rPr>
      </w:pPr>
    </w:p>
    <w:p w14:paraId="2857E051" w14:textId="77777777" w:rsidR="009314F9" w:rsidRPr="008A4D08" w:rsidRDefault="009314F9" w:rsidP="00955E87">
      <w:pPr>
        <w:numPr>
          <w:ilvl w:val="2"/>
          <w:numId w:val="24"/>
        </w:numPr>
        <w:rPr>
          <w:rFonts w:ascii="Arial" w:hAnsi="Arial" w:cs="Arial"/>
          <w:color w:val="000000"/>
        </w:rPr>
      </w:pPr>
      <w:r w:rsidRPr="008A4D08">
        <w:rPr>
          <w:rFonts w:ascii="Arial" w:hAnsi="Arial" w:cs="Arial"/>
          <w:color w:val="000000"/>
        </w:rPr>
        <w:t>The Board shall approve a</w:t>
      </w:r>
      <w:bookmarkStart w:id="1465" w:name="_Hlk39584329"/>
      <w:r w:rsidRPr="008A4D08">
        <w:rPr>
          <w:rFonts w:ascii="Arial" w:hAnsi="Arial" w:cs="Arial"/>
        </w:rPr>
        <w:t xml:space="preserve"> </w:t>
      </w:r>
      <w:r w:rsidRPr="008A4D08">
        <w:rPr>
          <w:rFonts w:ascii="Arial" w:hAnsi="Arial" w:cs="Arial"/>
          <w:color w:val="000000"/>
        </w:rPr>
        <w:t xml:space="preserve">Digital Data and Technology </w:t>
      </w:r>
      <w:bookmarkEnd w:id="1465"/>
      <w:r w:rsidRPr="008A4D08">
        <w:rPr>
          <w:rFonts w:ascii="Arial" w:hAnsi="Arial" w:cs="Arial"/>
          <w:color w:val="000000"/>
        </w:rPr>
        <w:t xml:space="preserve">Strategy which sets out the development needs of the LHB for the medium term based on an appropriate assessment of risk. The Integrated Medium Term Plan shall include costed implementation plans of the strategy. </w:t>
      </w:r>
      <w:bookmarkStart w:id="1466" w:name="_Hlk39584314"/>
      <w:bookmarkStart w:id="1467" w:name="_Hlk40108151"/>
      <w:r w:rsidRPr="008A4D08">
        <w:rPr>
          <w:rFonts w:ascii="Arial" w:hAnsi="Arial" w:cs="Arial"/>
          <w:color w:val="000000"/>
        </w:rPr>
        <w:t>The Board</w:t>
      </w:r>
      <w:bookmarkEnd w:id="1466"/>
      <w:r w:rsidRPr="008A4D08">
        <w:rPr>
          <w:rFonts w:ascii="Arial" w:hAnsi="Arial" w:cs="Arial"/>
          <w:color w:val="000000"/>
        </w:rPr>
        <w:t xml:space="preserve"> </w:t>
      </w:r>
      <w:bookmarkEnd w:id="1467"/>
      <w:r w:rsidRPr="008A4D08">
        <w:rPr>
          <w:rFonts w:ascii="Arial" w:hAnsi="Arial" w:cs="Arial"/>
          <w:color w:val="000000"/>
        </w:rPr>
        <w:t>shall also ensure that a Director has responsibility for Digital Data and Technology.</w:t>
      </w:r>
    </w:p>
    <w:p w14:paraId="4E455339" w14:textId="77777777" w:rsidR="009314F9" w:rsidRPr="008A4D08" w:rsidRDefault="009314F9" w:rsidP="008A4D08">
      <w:pPr>
        <w:rPr>
          <w:rFonts w:ascii="Arial" w:hAnsi="Arial" w:cs="Arial"/>
          <w:color w:val="000000"/>
        </w:rPr>
      </w:pPr>
    </w:p>
    <w:p w14:paraId="54969CB4" w14:textId="77777777" w:rsidR="009314F9" w:rsidRPr="008A4D08" w:rsidRDefault="009314F9" w:rsidP="00955E87">
      <w:pPr>
        <w:numPr>
          <w:ilvl w:val="2"/>
          <w:numId w:val="24"/>
        </w:numPr>
        <w:rPr>
          <w:rFonts w:ascii="Arial" w:hAnsi="Arial" w:cs="Arial"/>
          <w:color w:val="000000"/>
        </w:rPr>
      </w:pPr>
      <w:r w:rsidRPr="008A4D08">
        <w:rPr>
          <w:rFonts w:ascii="Arial" w:hAnsi="Arial" w:cs="Arial"/>
          <w:color w:val="000000"/>
        </w:rPr>
        <w:t>The LHB shall publish and maintain a Freedom of Information (FOI) Publication Scheme, or adopt a model Publication Scheme approved by the Information Commissioner.  A Publication Scheme is a complete guide to the information routinely published by a public authority. It describes the classes or types of information about the LHB that are made publicly available.</w:t>
      </w:r>
    </w:p>
    <w:p w14:paraId="31068DEB" w14:textId="77777777" w:rsidR="009314F9" w:rsidRPr="008A4D08" w:rsidRDefault="009314F9" w:rsidP="008A4D08">
      <w:pPr>
        <w:rPr>
          <w:rFonts w:ascii="Arial" w:hAnsi="Arial" w:cs="Arial"/>
          <w:color w:val="000000"/>
        </w:rPr>
      </w:pPr>
    </w:p>
    <w:p w14:paraId="637F32C1" w14:textId="77777777" w:rsidR="009314F9" w:rsidRPr="008A4D08" w:rsidRDefault="009314F9" w:rsidP="00955E87">
      <w:pPr>
        <w:pStyle w:val="Heading1"/>
        <w:numPr>
          <w:ilvl w:val="1"/>
          <w:numId w:val="23"/>
        </w:numPr>
        <w:jc w:val="left"/>
        <w:rPr>
          <w:rFonts w:ascii="Arial" w:hAnsi="Arial" w:cs="Arial"/>
          <w:b w:val="0"/>
          <w:color w:val="FF0000"/>
        </w:rPr>
      </w:pPr>
      <w:bookmarkStart w:id="1468" w:name="_Toc192394613"/>
      <w:bookmarkStart w:id="1469" w:name="_Toc192929058"/>
      <w:bookmarkStart w:id="1470" w:name="_Toc193786772"/>
      <w:bookmarkStart w:id="1471" w:name="_Toc107900330"/>
      <w:bookmarkStart w:id="1472" w:name="_Toc107900519"/>
      <w:bookmarkStart w:id="1473" w:name="_Toc107900942"/>
      <w:bookmarkStart w:id="1474" w:name="_Toc107901029"/>
      <w:bookmarkStart w:id="1475" w:name="_Toc240450403"/>
      <w:bookmarkStart w:id="1476" w:name="_Toc240797594"/>
      <w:bookmarkStart w:id="1477" w:name="_Toc240801983"/>
      <w:bookmarkStart w:id="1478" w:name="_Toc237673459"/>
      <w:bookmarkStart w:id="1479" w:name="_Toc240884341"/>
      <w:bookmarkStart w:id="1480" w:name="_Toc241909306"/>
      <w:bookmarkStart w:id="1481" w:name="_Toc242500663"/>
      <w:bookmarkStart w:id="1482" w:name="_Toc242585959"/>
      <w:bookmarkStart w:id="1483" w:name="_Toc383684350"/>
      <w:bookmarkStart w:id="1484" w:name="_Toc55287289"/>
      <w:r w:rsidRPr="008A4D08">
        <w:rPr>
          <w:rFonts w:ascii="Arial" w:hAnsi="Arial" w:cs="Arial"/>
          <w:color w:val="000000"/>
        </w:rPr>
        <w:t xml:space="preserve">Responsibilities and duties of the </w:t>
      </w:r>
      <w:bookmarkEnd w:id="1468"/>
      <w:bookmarkEnd w:id="1469"/>
      <w:bookmarkEnd w:id="1470"/>
      <w:r w:rsidRPr="008A4D08">
        <w:rPr>
          <w:rFonts w:ascii="Arial" w:hAnsi="Arial" w:cs="Arial"/>
          <w:color w:val="000000"/>
        </w:rPr>
        <w:t>responsible Director</w:t>
      </w:r>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p>
    <w:p w14:paraId="21CB13C5" w14:textId="77777777" w:rsidR="009314F9" w:rsidRPr="008A4D08" w:rsidRDefault="009314F9" w:rsidP="008A4D08">
      <w:pPr>
        <w:ind w:left="864" w:hanging="864"/>
        <w:rPr>
          <w:rFonts w:ascii="Arial" w:hAnsi="Arial" w:cs="Arial"/>
          <w:color w:val="000000"/>
        </w:rPr>
      </w:pPr>
    </w:p>
    <w:p w14:paraId="06C23780" w14:textId="77777777" w:rsidR="009314F9" w:rsidRPr="008A4D08" w:rsidRDefault="009314F9" w:rsidP="00955E87">
      <w:pPr>
        <w:numPr>
          <w:ilvl w:val="2"/>
          <w:numId w:val="25"/>
        </w:numPr>
        <w:rPr>
          <w:rFonts w:ascii="Arial" w:hAnsi="Arial" w:cs="Arial"/>
          <w:color w:val="000000"/>
        </w:rPr>
      </w:pPr>
      <w:r w:rsidRPr="008A4D08">
        <w:rPr>
          <w:rFonts w:ascii="Arial" w:hAnsi="Arial" w:cs="Arial"/>
          <w:color w:val="000000"/>
        </w:rPr>
        <w:t xml:space="preserve">The responsible </w:t>
      </w:r>
      <w:r w:rsidRPr="008A4D08">
        <w:rPr>
          <w:rFonts w:ascii="Arial" w:hAnsi="Arial" w:cs="Arial"/>
        </w:rPr>
        <w:t>Director for Digital Data and Technology</w:t>
      </w:r>
      <w:r w:rsidRPr="008A4D08">
        <w:rPr>
          <w:rFonts w:ascii="Arial" w:hAnsi="Arial" w:cs="Arial"/>
          <w:color w:val="000000"/>
        </w:rPr>
        <w:t xml:space="preserve"> has responsibility for the accuracy, availability and security of the LHB digital systems and data and shall:</w:t>
      </w:r>
    </w:p>
    <w:p w14:paraId="63D7CF30" w14:textId="77777777" w:rsidR="009314F9" w:rsidRPr="008A4D08" w:rsidRDefault="009314F9" w:rsidP="008A4D08">
      <w:pPr>
        <w:rPr>
          <w:rFonts w:ascii="Arial" w:hAnsi="Arial" w:cs="Arial"/>
          <w:color w:val="000000"/>
        </w:rPr>
      </w:pPr>
    </w:p>
    <w:p w14:paraId="69344C49" w14:textId="77777777" w:rsidR="009314F9" w:rsidRPr="008A4D08" w:rsidRDefault="009314F9" w:rsidP="00955E87">
      <w:pPr>
        <w:numPr>
          <w:ilvl w:val="0"/>
          <w:numId w:val="80"/>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Devise and implement any necessary procedures to ensure  adequate (reasonable) protection and availability of the LHB's digital systems and data, for which they are responsible from accidental or intentional disclosure to unauthorised persons, deletion or modification, theft or damage, having due regard for the Network and Information Systems Regulations 2018, the UK General Data Protection Legislation</w:t>
      </w:r>
      <w:r w:rsidRPr="008A4D08" w:rsidDel="00D3576A">
        <w:rPr>
          <w:rFonts w:ascii="Arial" w:hAnsi="Arial" w:cs="Arial"/>
          <w:color w:val="000000"/>
        </w:rPr>
        <w:t xml:space="preserve"> </w:t>
      </w:r>
      <w:r w:rsidRPr="008A4D08">
        <w:rPr>
          <w:rFonts w:ascii="Arial" w:hAnsi="Arial" w:cs="Arial"/>
          <w:color w:val="000000"/>
        </w:rPr>
        <w:t>and any relevant domestic law considerations via the Data Protection Act 2018;</w:t>
      </w:r>
    </w:p>
    <w:p w14:paraId="165F8349" w14:textId="77777777" w:rsidR="009314F9" w:rsidRPr="008A4D08" w:rsidRDefault="009314F9" w:rsidP="008A4D08">
      <w:pPr>
        <w:rPr>
          <w:rFonts w:ascii="Arial" w:hAnsi="Arial" w:cs="Arial"/>
          <w:color w:val="000000"/>
        </w:rPr>
      </w:pPr>
    </w:p>
    <w:p w14:paraId="693C372C" w14:textId="77777777" w:rsidR="009314F9" w:rsidRPr="008A4D08" w:rsidRDefault="009314F9" w:rsidP="00955E87">
      <w:pPr>
        <w:numPr>
          <w:ilvl w:val="0"/>
          <w:numId w:val="80"/>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Ensure that, following risk assessment of threats, adequate (reasonable) controls exist over access to systems, data entry, processing, storage, transmission and output to ensure security, privacy, accuracy, completeness, and timeliness of the data, as well as the efficient and effective operation of the system;</w:t>
      </w:r>
    </w:p>
    <w:p w14:paraId="461D80E7" w14:textId="77777777" w:rsidR="009314F9" w:rsidRPr="008A4D08" w:rsidRDefault="009314F9" w:rsidP="008A4D08">
      <w:pPr>
        <w:rPr>
          <w:rFonts w:ascii="Arial" w:hAnsi="Arial" w:cs="Arial"/>
          <w:color w:val="000000"/>
        </w:rPr>
      </w:pPr>
    </w:p>
    <w:p w14:paraId="74E709A9" w14:textId="77777777" w:rsidR="009314F9" w:rsidRPr="008A4D08" w:rsidRDefault="009314F9" w:rsidP="00955E87">
      <w:pPr>
        <w:numPr>
          <w:ilvl w:val="0"/>
          <w:numId w:val="80"/>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Ensure that an adequate management (audit) trail is maintained of access to digital systems and data and that such audit reviews as the Director may consider necessary</w:t>
      </w:r>
      <w:r w:rsidRPr="008A4D08">
        <w:rPr>
          <w:rFonts w:ascii="Arial" w:hAnsi="Arial" w:cs="Arial"/>
        </w:rPr>
        <w:t xml:space="preserve"> </w:t>
      </w:r>
      <w:r w:rsidRPr="008A4D08">
        <w:rPr>
          <w:rFonts w:ascii="Arial" w:hAnsi="Arial" w:cs="Arial"/>
          <w:color w:val="000000"/>
        </w:rPr>
        <w:t>to meet the organisational requirements under the Network and Information System Regulations 2018 are being carried out;</w:t>
      </w:r>
    </w:p>
    <w:p w14:paraId="5E6AA03D" w14:textId="77777777" w:rsidR="009314F9" w:rsidRPr="008A4D08" w:rsidRDefault="009314F9" w:rsidP="008A4D08">
      <w:pPr>
        <w:tabs>
          <w:tab w:val="left" w:pos="0"/>
        </w:tabs>
        <w:rPr>
          <w:rFonts w:ascii="Arial" w:hAnsi="Arial" w:cs="Arial"/>
          <w:color w:val="000000"/>
        </w:rPr>
      </w:pPr>
    </w:p>
    <w:p w14:paraId="3B922A23" w14:textId="77777777" w:rsidR="009314F9" w:rsidRPr="008A4D08" w:rsidRDefault="009314F9" w:rsidP="008A4D08">
      <w:pPr>
        <w:tabs>
          <w:tab w:val="left" w:pos="0"/>
        </w:tabs>
        <w:rPr>
          <w:rFonts w:ascii="Arial" w:hAnsi="Arial" w:cs="Arial"/>
          <w:color w:val="000000"/>
        </w:rPr>
      </w:pPr>
    </w:p>
    <w:p w14:paraId="716762B8" w14:textId="77777777" w:rsidR="009314F9" w:rsidRPr="008A4D08" w:rsidRDefault="009314F9" w:rsidP="00955E87">
      <w:pPr>
        <w:numPr>
          <w:ilvl w:val="0"/>
          <w:numId w:val="80"/>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Shall ensure that policies, procedures and training arrangements are in place to ensure compliance with information governance law and the Network and Information System Regulations 2018; and</w:t>
      </w:r>
    </w:p>
    <w:p w14:paraId="26431D2A" w14:textId="77777777" w:rsidR="009314F9" w:rsidRPr="008A4D08" w:rsidRDefault="009314F9" w:rsidP="008A4D08">
      <w:pPr>
        <w:pStyle w:val="ListParagraph"/>
        <w:rPr>
          <w:rFonts w:ascii="Arial" w:hAnsi="Arial" w:cs="Arial"/>
          <w:color w:val="000000"/>
          <w:sz w:val="24"/>
          <w:szCs w:val="24"/>
        </w:rPr>
      </w:pPr>
    </w:p>
    <w:p w14:paraId="77C29285" w14:textId="77777777" w:rsidR="009314F9" w:rsidRPr="008A4D08" w:rsidRDefault="009314F9" w:rsidP="00955E87">
      <w:pPr>
        <w:pStyle w:val="ListParagraph"/>
        <w:widowControl w:val="0"/>
        <w:numPr>
          <w:ilvl w:val="0"/>
          <w:numId w:val="80"/>
        </w:numPr>
        <w:tabs>
          <w:tab w:val="clear" w:pos="1134"/>
          <w:tab w:val="num" w:pos="1276"/>
        </w:tabs>
        <w:autoSpaceDE w:val="0"/>
        <w:autoSpaceDN w:val="0"/>
        <w:adjustRightInd w:val="0"/>
        <w:ind w:hanging="1494"/>
        <w:rPr>
          <w:rFonts w:ascii="Arial" w:hAnsi="Arial" w:cs="Arial"/>
          <w:color w:val="000000"/>
          <w:sz w:val="24"/>
          <w:szCs w:val="24"/>
        </w:rPr>
      </w:pPr>
      <w:r w:rsidRPr="008A4D08">
        <w:rPr>
          <w:rFonts w:ascii="Arial" w:hAnsi="Arial" w:cs="Arial"/>
          <w:color w:val="000000"/>
          <w:sz w:val="24"/>
          <w:szCs w:val="24"/>
        </w:rPr>
        <w:t>Shall ensure comprehensive incident reporting.</w:t>
      </w:r>
    </w:p>
    <w:p w14:paraId="7E7BF658" w14:textId="77777777" w:rsidR="009314F9" w:rsidRPr="008A4D08" w:rsidRDefault="009314F9" w:rsidP="008A4D08">
      <w:pPr>
        <w:rPr>
          <w:rFonts w:ascii="Arial" w:hAnsi="Arial" w:cs="Arial"/>
        </w:rPr>
      </w:pPr>
    </w:p>
    <w:p w14:paraId="74A67BE3" w14:textId="77777777" w:rsidR="009314F9" w:rsidRPr="008A4D08" w:rsidRDefault="009314F9" w:rsidP="00955E87">
      <w:pPr>
        <w:pStyle w:val="Heading1"/>
        <w:numPr>
          <w:ilvl w:val="1"/>
          <w:numId w:val="23"/>
        </w:numPr>
        <w:jc w:val="left"/>
        <w:rPr>
          <w:rFonts w:ascii="Arial" w:hAnsi="Arial" w:cs="Arial"/>
          <w:color w:val="000000"/>
        </w:rPr>
      </w:pPr>
      <w:bookmarkStart w:id="1485" w:name="_Toc240450404"/>
      <w:bookmarkStart w:id="1486" w:name="_Toc240797595"/>
      <w:bookmarkStart w:id="1487" w:name="_Toc240801984"/>
      <w:bookmarkStart w:id="1488" w:name="_Toc240884342"/>
      <w:bookmarkStart w:id="1489" w:name="_Toc241909307"/>
      <w:bookmarkStart w:id="1490" w:name="_Toc242500664"/>
      <w:bookmarkStart w:id="1491" w:name="_Toc242585960"/>
      <w:bookmarkStart w:id="1492" w:name="_Toc383684351"/>
      <w:bookmarkStart w:id="1493" w:name="_Toc55287290"/>
      <w:r w:rsidRPr="008A4D08">
        <w:rPr>
          <w:rFonts w:ascii="Arial" w:hAnsi="Arial" w:cs="Arial"/>
          <w:color w:val="000000"/>
        </w:rPr>
        <w:t>Responsibilities and duties of the Director of Finance</w:t>
      </w:r>
      <w:bookmarkEnd w:id="1485"/>
      <w:bookmarkEnd w:id="1486"/>
      <w:bookmarkEnd w:id="1487"/>
      <w:bookmarkEnd w:id="1488"/>
      <w:bookmarkEnd w:id="1489"/>
      <w:bookmarkEnd w:id="1490"/>
      <w:bookmarkEnd w:id="1491"/>
      <w:bookmarkEnd w:id="1492"/>
      <w:bookmarkEnd w:id="1493"/>
    </w:p>
    <w:p w14:paraId="31EB9F4A" w14:textId="77777777" w:rsidR="009314F9" w:rsidRPr="008A4D08" w:rsidRDefault="009314F9" w:rsidP="008A4D08">
      <w:pPr>
        <w:rPr>
          <w:rFonts w:ascii="Arial" w:hAnsi="Arial" w:cs="Arial"/>
          <w:color w:val="000000"/>
        </w:rPr>
      </w:pPr>
    </w:p>
    <w:p w14:paraId="374A9C0C" w14:textId="77777777" w:rsidR="009314F9" w:rsidRPr="008A4D08" w:rsidRDefault="009314F9" w:rsidP="00955E87">
      <w:pPr>
        <w:numPr>
          <w:ilvl w:val="2"/>
          <w:numId w:val="26"/>
        </w:numPr>
        <w:rPr>
          <w:rFonts w:ascii="Arial" w:hAnsi="Arial" w:cs="Arial"/>
          <w:color w:val="000000"/>
        </w:rPr>
      </w:pPr>
      <w:r w:rsidRPr="008A4D08">
        <w:rPr>
          <w:rFonts w:ascii="Arial" w:hAnsi="Arial" w:cs="Arial"/>
          <w:color w:val="000000"/>
        </w:rPr>
        <w:lastRenderedPageBreak/>
        <w:t xml:space="preserve">The Director of Finance shall need to ensure that new financial </w:t>
      </w:r>
      <w:bookmarkStart w:id="1494" w:name="_Hlk39584384"/>
      <w:r w:rsidRPr="008A4D08">
        <w:rPr>
          <w:rFonts w:ascii="Arial" w:hAnsi="Arial" w:cs="Arial"/>
          <w:color w:val="000000"/>
        </w:rPr>
        <w:t xml:space="preserve">data and </w:t>
      </w:r>
      <w:bookmarkEnd w:id="1494"/>
      <w:r w:rsidRPr="008A4D08">
        <w:rPr>
          <w:rFonts w:ascii="Arial" w:hAnsi="Arial" w:cs="Arial"/>
          <w:color w:val="000000"/>
        </w:rPr>
        <w:t>systems, and amendments to current financial data and systems, are developed in a controlled manner and thoroughly tested prior to implementation and business as usual phases.  Where this is undertaken by another organisation, assurances of adequacy must be obtained from them prior to implementation</w:t>
      </w:r>
      <w:r w:rsidRPr="008A4D08">
        <w:rPr>
          <w:rFonts w:ascii="Arial" w:hAnsi="Arial" w:cs="Arial"/>
        </w:rPr>
        <w:t xml:space="preserve"> </w:t>
      </w:r>
      <w:r w:rsidRPr="008A4D08">
        <w:rPr>
          <w:rFonts w:ascii="Arial" w:hAnsi="Arial" w:cs="Arial"/>
          <w:color w:val="000000"/>
        </w:rPr>
        <w:t>and business as usual phases.</w:t>
      </w:r>
    </w:p>
    <w:p w14:paraId="44513ABF" w14:textId="77777777" w:rsidR="009314F9" w:rsidRPr="008A4D08" w:rsidRDefault="009314F9" w:rsidP="008A4D08">
      <w:pPr>
        <w:rPr>
          <w:rFonts w:ascii="Arial" w:hAnsi="Arial" w:cs="Arial"/>
          <w:color w:val="000000"/>
        </w:rPr>
      </w:pPr>
    </w:p>
    <w:p w14:paraId="7B4788AD" w14:textId="77777777" w:rsidR="009314F9" w:rsidRPr="008A4D08" w:rsidRDefault="009314F9" w:rsidP="00955E87">
      <w:pPr>
        <w:pStyle w:val="Heading1"/>
        <w:numPr>
          <w:ilvl w:val="1"/>
          <w:numId w:val="23"/>
        </w:numPr>
        <w:tabs>
          <w:tab w:val="clear" w:pos="360"/>
          <w:tab w:val="num" w:pos="709"/>
        </w:tabs>
        <w:ind w:left="709" w:hanging="709"/>
        <w:jc w:val="left"/>
        <w:rPr>
          <w:rFonts w:ascii="Arial" w:hAnsi="Arial" w:cs="Arial"/>
          <w:color w:val="000000"/>
        </w:rPr>
      </w:pPr>
      <w:bookmarkStart w:id="1495" w:name="_Toc192394615"/>
      <w:bookmarkStart w:id="1496" w:name="_Toc192929060"/>
      <w:bookmarkStart w:id="1497" w:name="_Toc193786774"/>
      <w:bookmarkStart w:id="1498" w:name="_Toc107900331"/>
      <w:bookmarkStart w:id="1499" w:name="_Toc107900520"/>
      <w:bookmarkStart w:id="1500" w:name="_Toc107900943"/>
      <w:bookmarkStart w:id="1501" w:name="_Toc107901030"/>
      <w:bookmarkStart w:id="1502" w:name="_Toc240450405"/>
      <w:bookmarkStart w:id="1503" w:name="_Toc240797596"/>
      <w:bookmarkStart w:id="1504" w:name="_Toc240801985"/>
      <w:bookmarkStart w:id="1505" w:name="_Toc237673460"/>
      <w:bookmarkStart w:id="1506" w:name="_Toc240884343"/>
      <w:bookmarkStart w:id="1507" w:name="_Toc241909308"/>
      <w:bookmarkStart w:id="1508" w:name="_Toc242500665"/>
      <w:bookmarkStart w:id="1509" w:name="_Toc242585961"/>
      <w:bookmarkStart w:id="1510" w:name="_Toc383684352"/>
      <w:bookmarkStart w:id="1511" w:name="_Toc55287291"/>
      <w:r w:rsidRPr="008A4D08">
        <w:rPr>
          <w:rFonts w:ascii="Arial" w:hAnsi="Arial" w:cs="Arial"/>
          <w:color w:val="000000"/>
        </w:rPr>
        <w:t xml:space="preserve">Contracts for </w:t>
      </w:r>
      <w:bookmarkStart w:id="1512" w:name="_Hlk39584408"/>
      <w:r w:rsidRPr="008A4D08">
        <w:rPr>
          <w:rFonts w:ascii="Arial" w:hAnsi="Arial" w:cs="Arial"/>
          <w:color w:val="000000"/>
        </w:rPr>
        <w:t xml:space="preserve">data and </w:t>
      </w:r>
      <w:bookmarkEnd w:id="1512"/>
      <w:r w:rsidRPr="008A4D08">
        <w:rPr>
          <w:rFonts w:ascii="Arial" w:hAnsi="Arial" w:cs="Arial"/>
          <w:color w:val="000000"/>
        </w:rPr>
        <w:t>digital services with other health bodies or outside agencies</w:t>
      </w:r>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p>
    <w:p w14:paraId="02534625" w14:textId="77777777" w:rsidR="009314F9" w:rsidRPr="008A4D08" w:rsidRDefault="009314F9" w:rsidP="008A4D08">
      <w:pPr>
        <w:ind w:left="864" w:hanging="864"/>
        <w:rPr>
          <w:rFonts w:ascii="Arial" w:hAnsi="Arial" w:cs="Arial"/>
          <w:color w:val="000000"/>
        </w:rPr>
      </w:pPr>
    </w:p>
    <w:p w14:paraId="4FB69F21" w14:textId="77777777" w:rsidR="009314F9" w:rsidRPr="008A4D08" w:rsidRDefault="009314F9" w:rsidP="00955E87">
      <w:pPr>
        <w:numPr>
          <w:ilvl w:val="2"/>
          <w:numId w:val="27"/>
        </w:numPr>
        <w:rPr>
          <w:rFonts w:ascii="Arial" w:hAnsi="Arial" w:cs="Arial"/>
          <w:color w:val="000000"/>
        </w:rPr>
      </w:pPr>
      <w:r w:rsidRPr="008A4D08">
        <w:rPr>
          <w:rFonts w:ascii="Arial" w:hAnsi="Arial" w:cs="Arial"/>
          <w:color w:val="000000"/>
        </w:rPr>
        <w:t xml:space="preserve">The responsible Director for Digital Data and Technology shall ensure that contracts for </w:t>
      </w:r>
      <w:bookmarkStart w:id="1513" w:name="_Hlk40108298"/>
      <w:r w:rsidRPr="008A4D08">
        <w:rPr>
          <w:rFonts w:ascii="Arial" w:hAnsi="Arial" w:cs="Arial"/>
          <w:color w:val="000000"/>
        </w:rPr>
        <w:t xml:space="preserve">data and </w:t>
      </w:r>
      <w:bookmarkEnd w:id="1513"/>
      <w:r w:rsidRPr="008A4D08">
        <w:rPr>
          <w:rFonts w:ascii="Arial" w:hAnsi="Arial" w:cs="Arial"/>
          <w:color w:val="000000"/>
        </w:rPr>
        <w:t xml:space="preserve">digital services for </w:t>
      </w:r>
      <w:bookmarkStart w:id="1514" w:name="_Hlk39584454"/>
      <w:r w:rsidRPr="008A4D08">
        <w:rPr>
          <w:rFonts w:ascii="Arial" w:hAnsi="Arial" w:cs="Arial"/>
          <w:color w:val="000000"/>
        </w:rPr>
        <w:t xml:space="preserve">clinical, management and </w:t>
      </w:r>
      <w:bookmarkEnd w:id="1514"/>
      <w:r w:rsidRPr="008A4D08">
        <w:rPr>
          <w:rFonts w:ascii="Arial" w:hAnsi="Arial" w:cs="Arial"/>
          <w:color w:val="000000"/>
        </w:rPr>
        <w:t xml:space="preserve">financial applications with another health organisation or any other agency shall clearly define the responsibility of all parties for </w:t>
      </w:r>
    </w:p>
    <w:p w14:paraId="2C039CD8" w14:textId="77777777" w:rsidR="009314F9" w:rsidRPr="008A4D08" w:rsidRDefault="009314F9" w:rsidP="00F80D70">
      <w:pPr>
        <w:pStyle w:val="ListParagraph"/>
        <w:widowControl w:val="0"/>
        <w:numPr>
          <w:ilvl w:val="0"/>
          <w:numId w:val="257"/>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the security, privacy, accuracy, completeness, and timeliness of data during processing, transmission and storage, and</w:t>
      </w:r>
    </w:p>
    <w:p w14:paraId="21A4CB82" w14:textId="77777777" w:rsidR="009314F9" w:rsidRPr="008A4D08" w:rsidRDefault="009314F9" w:rsidP="00F80D70">
      <w:pPr>
        <w:pStyle w:val="ListParagraph"/>
        <w:widowControl w:val="0"/>
        <w:numPr>
          <w:ilvl w:val="0"/>
          <w:numId w:val="257"/>
        </w:numPr>
        <w:autoSpaceDE w:val="0"/>
        <w:autoSpaceDN w:val="0"/>
        <w:adjustRightInd w:val="0"/>
        <w:rPr>
          <w:rFonts w:ascii="Arial" w:hAnsi="Arial" w:cs="Arial"/>
          <w:color w:val="000000"/>
          <w:sz w:val="24"/>
          <w:szCs w:val="24"/>
        </w:rPr>
      </w:pPr>
      <w:r w:rsidRPr="008A4D08">
        <w:rPr>
          <w:rFonts w:ascii="Arial" w:hAnsi="Arial" w:cs="Arial"/>
          <w:color w:val="000000"/>
          <w:sz w:val="24"/>
          <w:szCs w:val="24"/>
        </w:rPr>
        <w:t xml:space="preserve">the availability of the service including the resilience required to maintain continuity of the service. </w:t>
      </w:r>
    </w:p>
    <w:p w14:paraId="4A20072D" w14:textId="77777777" w:rsidR="009314F9" w:rsidRPr="008A4D08" w:rsidRDefault="009314F9" w:rsidP="008A4D08">
      <w:pPr>
        <w:ind w:left="720"/>
        <w:rPr>
          <w:rFonts w:ascii="Arial" w:hAnsi="Arial" w:cs="Arial"/>
          <w:color w:val="000000"/>
        </w:rPr>
      </w:pPr>
      <w:r w:rsidRPr="008A4D08">
        <w:rPr>
          <w:rFonts w:ascii="Arial" w:hAnsi="Arial" w:cs="Arial"/>
          <w:color w:val="000000"/>
        </w:rPr>
        <w:t>The contract should also ensure rights of access for audit purposes.</w:t>
      </w:r>
    </w:p>
    <w:p w14:paraId="49C03817" w14:textId="77777777" w:rsidR="009314F9" w:rsidRPr="008A4D08" w:rsidRDefault="009314F9" w:rsidP="008A4D08">
      <w:pPr>
        <w:rPr>
          <w:rFonts w:ascii="Arial" w:hAnsi="Arial" w:cs="Arial"/>
          <w:color w:val="000000"/>
        </w:rPr>
      </w:pPr>
    </w:p>
    <w:p w14:paraId="6E34B606" w14:textId="77777777" w:rsidR="009314F9" w:rsidRPr="008A4D08" w:rsidRDefault="009314F9" w:rsidP="00955E87">
      <w:pPr>
        <w:numPr>
          <w:ilvl w:val="2"/>
          <w:numId w:val="27"/>
        </w:numPr>
        <w:rPr>
          <w:rFonts w:ascii="Arial" w:hAnsi="Arial" w:cs="Arial"/>
          <w:color w:val="000000"/>
        </w:rPr>
      </w:pPr>
      <w:r w:rsidRPr="008A4D08">
        <w:rPr>
          <w:rFonts w:ascii="Arial" w:hAnsi="Arial" w:cs="Arial"/>
          <w:color w:val="000000"/>
        </w:rPr>
        <w:t xml:space="preserve">Where another health organisation or any other agency provides a </w:t>
      </w:r>
      <w:bookmarkStart w:id="1515" w:name="_Hlk40108333"/>
      <w:r w:rsidRPr="008A4D08">
        <w:rPr>
          <w:rFonts w:ascii="Arial" w:hAnsi="Arial" w:cs="Arial"/>
          <w:color w:val="000000"/>
        </w:rPr>
        <w:t xml:space="preserve">data </w:t>
      </w:r>
      <w:bookmarkEnd w:id="1515"/>
      <w:r w:rsidRPr="008A4D08">
        <w:rPr>
          <w:rFonts w:ascii="Arial" w:hAnsi="Arial" w:cs="Arial"/>
          <w:color w:val="000000"/>
        </w:rPr>
        <w:t xml:space="preserve">or digital service for </w:t>
      </w:r>
      <w:bookmarkStart w:id="1516" w:name="_Hlk40108344"/>
      <w:r w:rsidRPr="008A4D08">
        <w:rPr>
          <w:rFonts w:ascii="Arial" w:hAnsi="Arial" w:cs="Arial"/>
          <w:color w:val="000000"/>
        </w:rPr>
        <w:t xml:space="preserve">clinical, management and </w:t>
      </w:r>
      <w:bookmarkEnd w:id="1516"/>
      <w:r w:rsidRPr="008A4D08">
        <w:rPr>
          <w:rFonts w:ascii="Arial" w:hAnsi="Arial" w:cs="Arial"/>
          <w:color w:val="000000"/>
        </w:rPr>
        <w:t>financial applications, the responsible Director for Digital Data and Technology shall, to maintain the confidentiality, integrity and availability of the service provided, periodically seek assurances that adequate controls, based on risk assessment, are in operation.</w:t>
      </w:r>
    </w:p>
    <w:p w14:paraId="7738050E" w14:textId="77777777" w:rsidR="009314F9" w:rsidRPr="008A4D08" w:rsidRDefault="009314F9" w:rsidP="008A4D08">
      <w:pPr>
        <w:rPr>
          <w:rFonts w:ascii="Arial" w:hAnsi="Arial" w:cs="Arial"/>
          <w:color w:val="000000"/>
        </w:rPr>
      </w:pPr>
    </w:p>
    <w:p w14:paraId="3B26D41C" w14:textId="77777777" w:rsidR="009314F9" w:rsidRPr="008A4D08" w:rsidRDefault="009314F9" w:rsidP="00955E87">
      <w:pPr>
        <w:pStyle w:val="Heading1"/>
        <w:numPr>
          <w:ilvl w:val="1"/>
          <w:numId w:val="23"/>
        </w:numPr>
        <w:tabs>
          <w:tab w:val="clear" w:pos="360"/>
          <w:tab w:val="num" w:pos="709"/>
        </w:tabs>
        <w:ind w:left="709" w:hanging="709"/>
        <w:jc w:val="left"/>
        <w:rPr>
          <w:rFonts w:ascii="Arial" w:hAnsi="Arial" w:cs="Arial"/>
          <w:color w:val="000000"/>
        </w:rPr>
      </w:pPr>
      <w:bookmarkStart w:id="1517" w:name="_Toc240450406"/>
      <w:bookmarkStart w:id="1518" w:name="_Toc240797597"/>
      <w:bookmarkStart w:id="1519" w:name="_Toc240801986"/>
      <w:bookmarkStart w:id="1520" w:name="_Toc240884344"/>
      <w:bookmarkStart w:id="1521" w:name="_Toc241909309"/>
      <w:bookmarkStart w:id="1522" w:name="_Toc242500666"/>
      <w:bookmarkStart w:id="1523" w:name="_Toc242585962"/>
      <w:bookmarkStart w:id="1524" w:name="_Toc383684353"/>
      <w:bookmarkStart w:id="1525" w:name="_Toc55287292"/>
      <w:r w:rsidRPr="008A4D08">
        <w:rPr>
          <w:rFonts w:ascii="Arial" w:hAnsi="Arial" w:cs="Arial"/>
          <w:color w:val="000000"/>
        </w:rPr>
        <w:t>Risk assurance</w:t>
      </w:r>
      <w:bookmarkEnd w:id="1517"/>
      <w:bookmarkEnd w:id="1518"/>
      <w:bookmarkEnd w:id="1519"/>
      <w:bookmarkEnd w:id="1520"/>
      <w:bookmarkEnd w:id="1521"/>
      <w:bookmarkEnd w:id="1522"/>
      <w:bookmarkEnd w:id="1523"/>
      <w:bookmarkEnd w:id="1524"/>
      <w:bookmarkEnd w:id="1525"/>
    </w:p>
    <w:p w14:paraId="5BA410E9" w14:textId="77777777" w:rsidR="009314F9" w:rsidRPr="008A4D08" w:rsidRDefault="009314F9" w:rsidP="008A4D08">
      <w:pPr>
        <w:rPr>
          <w:rFonts w:ascii="Arial" w:hAnsi="Arial" w:cs="Arial"/>
          <w:color w:val="000000"/>
        </w:rPr>
      </w:pPr>
    </w:p>
    <w:p w14:paraId="40299336" w14:textId="77777777" w:rsidR="009314F9" w:rsidRPr="008A4D08" w:rsidRDefault="009314F9" w:rsidP="00955E87">
      <w:pPr>
        <w:numPr>
          <w:ilvl w:val="2"/>
          <w:numId w:val="28"/>
        </w:numPr>
        <w:rPr>
          <w:rFonts w:ascii="Arial" w:hAnsi="Arial" w:cs="Arial"/>
        </w:rPr>
      </w:pPr>
      <w:r w:rsidRPr="008A4D08">
        <w:rPr>
          <w:rFonts w:ascii="Arial" w:hAnsi="Arial" w:cs="Arial"/>
          <w:color w:val="000000"/>
        </w:rPr>
        <w:t xml:space="preserve">The </w:t>
      </w:r>
      <w:r w:rsidRPr="008A4D08">
        <w:rPr>
          <w:rFonts w:ascii="Arial" w:hAnsi="Arial" w:cs="Arial"/>
        </w:rPr>
        <w:t xml:space="preserve">responsible Director for Digital Data and Technology shall ensure that the risks to the LHB arising from the use of </w:t>
      </w:r>
      <w:bookmarkStart w:id="1526" w:name="_Hlk39584521"/>
      <w:r w:rsidRPr="008A4D08">
        <w:rPr>
          <w:rFonts w:ascii="Arial" w:hAnsi="Arial" w:cs="Arial"/>
        </w:rPr>
        <w:t xml:space="preserve">data, information and </w:t>
      </w:r>
      <w:bookmarkEnd w:id="1526"/>
      <w:r w:rsidRPr="008A4D08">
        <w:rPr>
          <w:rFonts w:ascii="Arial" w:hAnsi="Arial" w:cs="Arial"/>
        </w:rPr>
        <w:t>digital are effectively identified and considered and that appropriate action is taken to mitigate or control risk. This shall include the preparation and testing of appropriate resilience plans, including both a business continuity and disaster recovery plan.</w:t>
      </w:r>
    </w:p>
    <w:p w14:paraId="16014CEC" w14:textId="77777777" w:rsidR="009314F9" w:rsidRPr="008A4D08" w:rsidRDefault="009314F9" w:rsidP="008A4D08">
      <w:pPr>
        <w:rPr>
          <w:rFonts w:ascii="Arial" w:hAnsi="Arial" w:cs="Arial"/>
          <w:color w:val="FF0000"/>
        </w:rPr>
      </w:pPr>
    </w:p>
    <w:p w14:paraId="4AF0A617" w14:textId="77777777" w:rsidR="009314F9" w:rsidRPr="008A4D08" w:rsidRDefault="009314F9" w:rsidP="008A4D08">
      <w:pPr>
        <w:widowControl/>
        <w:autoSpaceDE/>
        <w:autoSpaceDN/>
        <w:adjustRightInd/>
        <w:rPr>
          <w:rFonts w:ascii="Arial" w:hAnsi="Arial" w:cs="Arial"/>
          <w:color w:val="FF0000"/>
        </w:rPr>
      </w:pPr>
      <w:r w:rsidRPr="008A4D08">
        <w:rPr>
          <w:rFonts w:ascii="Arial" w:hAnsi="Arial" w:cs="Arial"/>
          <w:color w:val="FF0000"/>
        </w:rPr>
        <w:br w:type="page"/>
      </w:r>
    </w:p>
    <w:p w14:paraId="0D20AE94" w14:textId="77777777" w:rsidR="009314F9" w:rsidRPr="008A4D08" w:rsidRDefault="009314F9" w:rsidP="008A4D08">
      <w:pPr>
        <w:rPr>
          <w:rFonts w:ascii="Arial" w:hAnsi="Arial" w:cs="Arial"/>
          <w:color w:val="FF0000"/>
        </w:rPr>
      </w:pPr>
    </w:p>
    <w:p w14:paraId="39D61EA9" w14:textId="77777777" w:rsidR="009314F9" w:rsidRPr="008A4D08" w:rsidRDefault="009314F9" w:rsidP="00F80D70">
      <w:pPr>
        <w:pStyle w:val="Heading1"/>
        <w:numPr>
          <w:ilvl w:val="0"/>
          <w:numId w:val="253"/>
        </w:numPr>
        <w:tabs>
          <w:tab w:val="clear" w:pos="360"/>
          <w:tab w:val="num" w:pos="709"/>
        </w:tabs>
        <w:ind w:left="709" w:hanging="709"/>
        <w:jc w:val="left"/>
        <w:rPr>
          <w:rFonts w:ascii="Arial" w:hAnsi="Arial" w:cs="Arial"/>
          <w:color w:val="000000"/>
        </w:rPr>
      </w:pPr>
      <w:bookmarkStart w:id="1527" w:name="_Toc192394618"/>
      <w:bookmarkStart w:id="1528" w:name="_Toc192394619"/>
      <w:bookmarkStart w:id="1529" w:name="_Toc192929063"/>
      <w:bookmarkStart w:id="1530" w:name="_Toc193786777"/>
      <w:bookmarkStart w:id="1531" w:name="_Toc107900332"/>
      <w:bookmarkStart w:id="1532" w:name="_Toc107900521"/>
      <w:bookmarkStart w:id="1533" w:name="_Toc107900944"/>
      <w:bookmarkStart w:id="1534" w:name="_Toc107901031"/>
      <w:bookmarkStart w:id="1535" w:name="_Toc240450407"/>
      <w:bookmarkStart w:id="1536" w:name="_Toc240797598"/>
      <w:bookmarkStart w:id="1537" w:name="_Toc240801987"/>
      <w:bookmarkStart w:id="1538" w:name="_Toc237673461"/>
      <w:bookmarkStart w:id="1539" w:name="_Toc240884345"/>
      <w:bookmarkStart w:id="1540" w:name="_Toc241909310"/>
      <w:bookmarkStart w:id="1541" w:name="_Toc242500667"/>
      <w:bookmarkStart w:id="1542" w:name="_Toc242585963"/>
      <w:bookmarkStart w:id="1543" w:name="_Toc383684354"/>
      <w:bookmarkStart w:id="1544" w:name="_Toc55287293"/>
      <w:r w:rsidRPr="008A4D08">
        <w:rPr>
          <w:rFonts w:ascii="Arial" w:hAnsi="Arial" w:cs="Arial"/>
          <w:color w:val="000000"/>
        </w:rPr>
        <w:t>PATIENTS' PROPERTY</w:t>
      </w:r>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r w:rsidRPr="008A4D08">
        <w:rPr>
          <w:rFonts w:ascii="Arial" w:hAnsi="Arial" w:cs="Arial"/>
          <w:color w:val="000000"/>
        </w:rPr>
        <w:t xml:space="preserve"> </w:t>
      </w:r>
    </w:p>
    <w:p w14:paraId="66630A64" w14:textId="77777777" w:rsidR="009314F9" w:rsidRPr="008A4D08" w:rsidRDefault="009314F9" w:rsidP="008A4D08">
      <w:pPr>
        <w:rPr>
          <w:rFonts w:ascii="Arial" w:hAnsi="Arial" w:cs="Arial"/>
          <w:color w:val="000000"/>
        </w:rPr>
      </w:pPr>
    </w:p>
    <w:p w14:paraId="009285BC" w14:textId="77777777" w:rsidR="009314F9" w:rsidRPr="008A4D08" w:rsidRDefault="009314F9" w:rsidP="00955E87">
      <w:pPr>
        <w:pStyle w:val="Heading1"/>
        <w:numPr>
          <w:ilvl w:val="1"/>
          <w:numId w:val="29"/>
        </w:numPr>
        <w:jc w:val="left"/>
        <w:rPr>
          <w:rFonts w:ascii="Arial" w:hAnsi="Arial" w:cs="Arial"/>
          <w:spacing w:val="3"/>
        </w:rPr>
      </w:pPr>
      <w:bookmarkStart w:id="1545" w:name="_Toc192394621"/>
      <w:bookmarkStart w:id="1546" w:name="_Toc192929065"/>
      <w:bookmarkStart w:id="1547" w:name="_Toc193786779"/>
      <w:bookmarkStart w:id="1548" w:name="_Toc107900333"/>
      <w:bookmarkStart w:id="1549" w:name="_Toc107900522"/>
      <w:bookmarkStart w:id="1550" w:name="_Toc107900945"/>
      <w:bookmarkStart w:id="1551" w:name="_Toc107901032"/>
      <w:bookmarkStart w:id="1552" w:name="_Toc240450408"/>
      <w:bookmarkStart w:id="1553" w:name="_Toc240797599"/>
      <w:bookmarkStart w:id="1554" w:name="_Toc240801988"/>
      <w:bookmarkStart w:id="1555" w:name="_Toc237673462"/>
      <w:bookmarkStart w:id="1556" w:name="_Toc240884346"/>
      <w:bookmarkStart w:id="1557" w:name="_Toc241909311"/>
      <w:bookmarkStart w:id="1558" w:name="_Toc242500668"/>
      <w:bookmarkStart w:id="1559" w:name="_Toc242585964"/>
      <w:bookmarkStart w:id="1560" w:name="_Toc383684355"/>
      <w:bookmarkStart w:id="1561" w:name="_Toc55287294"/>
      <w:r w:rsidRPr="008A4D08">
        <w:rPr>
          <w:rFonts w:ascii="Arial" w:hAnsi="Arial" w:cs="Arial"/>
          <w:spacing w:val="3"/>
        </w:rPr>
        <w:t>LHB Responsibility</w:t>
      </w:r>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p>
    <w:p w14:paraId="102123E3" w14:textId="77777777" w:rsidR="009314F9" w:rsidRPr="008A4D08" w:rsidRDefault="009314F9" w:rsidP="008A4D08">
      <w:pPr>
        <w:ind w:left="864" w:hanging="864"/>
        <w:rPr>
          <w:rFonts w:ascii="Arial" w:hAnsi="Arial" w:cs="Arial"/>
          <w:color w:val="000000"/>
        </w:rPr>
      </w:pPr>
    </w:p>
    <w:p w14:paraId="626A83D8" w14:textId="77777777" w:rsidR="009314F9" w:rsidRPr="008A4D08" w:rsidRDefault="009314F9" w:rsidP="00955E87">
      <w:pPr>
        <w:numPr>
          <w:ilvl w:val="2"/>
          <w:numId w:val="30"/>
        </w:numPr>
        <w:rPr>
          <w:rFonts w:ascii="Arial" w:hAnsi="Arial" w:cs="Arial"/>
          <w:color w:val="000000"/>
        </w:rPr>
      </w:pPr>
      <w:r w:rsidRPr="008A4D08">
        <w:rPr>
          <w:rFonts w:ascii="Arial" w:hAnsi="Arial" w:cs="Arial"/>
          <w:color w:val="000000"/>
        </w:rPr>
        <w:t>The LHB has a responsibility to provide safe custody for money and other personal property (hereafter referred to as "property") handed in by patients, in the possession of patients that lack capacity, or found in the possession of patients dead on arrival.</w:t>
      </w:r>
    </w:p>
    <w:p w14:paraId="2B50ECA5" w14:textId="77777777" w:rsidR="009314F9" w:rsidRPr="008A4D08" w:rsidRDefault="009314F9" w:rsidP="008A4D08">
      <w:pPr>
        <w:rPr>
          <w:rFonts w:ascii="Arial" w:hAnsi="Arial" w:cs="Arial"/>
          <w:color w:val="000000"/>
        </w:rPr>
      </w:pPr>
    </w:p>
    <w:p w14:paraId="5A9338C7" w14:textId="77777777" w:rsidR="009314F9" w:rsidRPr="008A4D08" w:rsidRDefault="009314F9" w:rsidP="00955E87">
      <w:pPr>
        <w:numPr>
          <w:ilvl w:val="2"/>
          <w:numId w:val="30"/>
        </w:numPr>
        <w:rPr>
          <w:rFonts w:ascii="Arial" w:hAnsi="Arial" w:cs="Arial"/>
          <w:color w:val="FF0000"/>
        </w:rPr>
      </w:pPr>
      <w:r w:rsidRPr="008A4D08">
        <w:rPr>
          <w:rFonts w:ascii="Arial" w:hAnsi="Arial" w:cs="Arial"/>
        </w:rPr>
        <w:t>Where the Welsh Ministers’ instructions require the opening of separate accounts for patient monies, these shall be opened and operated under arrangements agreed by the Director of Finance.</w:t>
      </w:r>
    </w:p>
    <w:p w14:paraId="5CF60508" w14:textId="77777777" w:rsidR="009314F9" w:rsidRPr="008A4D08" w:rsidRDefault="009314F9" w:rsidP="008A4D08">
      <w:pPr>
        <w:ind w:left="864" w:hanging="864"/>
        <w:rPr>
          <w:rFonts w:ascii="Arial" w:hAnsi="Arial" w:cs="Arial"/>
          <w:color w:val="000000"/>
        </w:rPr>
      </w:pPr>
    </w:p>
    <w:p w14:paraId="652BDC78" w14:textId="77777777" w:rsidR="009314F9" w:rsidRPr="008A4D08" w:rsidRDefault="009314F9" w:rsidP="00955E87">
      <w:pPr>
        <w:numPr>
          <w:ilvl w:val="2"/>
          <w:numId w:val="30"/>
        </w:numPr>
        <w:rPr>
          <w:rFonts w:ascii="Arial" w:hAnsi="Arial" w:cs="Arial"/>
          <w:color w:val="000000"/>
        </w:rPr>
      </w:pPr>
      <w:r w:rsidRPr="008A4D08">
        <w:rPr>
          <w:rFonts w:ascii="Arial" w:hAnsi="Arial" w:cs="Arial"/>
          <w:color w:val="000000"/>
        </w:rPr>
        <w:t>In all cases where property, including cash and valuables, of a deceased patient is of a total value in excess of £5,000 (or such other amount as may be prescribed by any amendment to the Administration of Estates (Small Payments) Act 1965 (c. 32)), the production of Probate or Letters of Administration shall be required before any of the property is released.  Where the total value of property is £5,000 or less, forms of indemnity shall be obtained.</w:t>
      </w:r>
    </w:p>
    <w:p w14:paraId="5EB5DC41" w14:textId="77777777" w:rsidR="009314F9" w:rsidRPr="008A4D08" w:rsidRDefault="009314F9" w:rsidP="008A4D08">
      <w:pPr>
        <w:ind w:left="864" w:hanging="864"/>
        <w:rPr>
          <w:rFonts w:ascii="Arial" w:hAnsi="Arial" w:cs="Arial"/>
          <w:color w:val="000000"/>
        </w:rPr>
      </w:pPr>
    </w:p>
    <w:p w14:paraId="01CFA2B4" w14:textId="77777777" w:rsidR="009314F9" w:rsidRPr="008A4D08" w:rsidRDefault="009314F9" w:rsidP="00955E87">
      <w:pPr>
        <w:numPr>
          <w:ilvl w:val="2"/>
          <w:numId w:val="30"/>
        </w:numPr>
        <w:rPr>
          <w:rFonts w:ascii="Arial" w:hAnsi="Arial" w:cs="Arial"/>
          <w:color w:val="000000"/>
        </w:rPr>
      </w:pPr>
      <w:r w:rsidRPr="008A4D08">
        <w:rPr>
          <w:rFonts w:ascii="Arial" w:hAnsi="Arial" w:cs="Arial"/>
          <w:color w:val="000000"/>
        </w:rPr>
        <w:t>Staff should be informed, on appointment, by the appropriate departmental or senior manager of their responsibilities and duties for the administration of the property of patients.</w:t>
      </w:r>
    </w:p>
    <w:p w14:paraId="15A174E3" w14:textId="77777777" w:rsidR="009314F9" w:rsidRPr="008A4D08" w:rsidRDefault="009314F9" w:rsidP="008A4D08">
      <w:pPr>
        <w:ind w:left="864" w:hanging="864"/>
        <w:rPr>
          <w:rFonts w:ascii="Arial" w:hAnsi="Arial" w:cs="Arial"/>
          <w:color w:val="000000"/>
        </w:rPr>
      </w:pPr>
    </w:p>
    <w:p w14:paraId="6E0DE35C" w14:textId="77777777" w:rsidR="009314F9" w:rsidRPr="008A4D08" w:rsidRDefault="009314F9" w:rsidP="00955E87">
      <w:pPr>
        <w:numPr>
          <w:ilvl w:val="2"/>
          <w:numId w:val="30"/>
        </w:numPr>
        <w:rPr>
          <w:rFonts w:ascii="Arial" w:hAnsi="Arial" w:cs="Arial"/>
          <w:color w:val="000000"/>
        </w:rPr>
      </w:pPr>
      <w:r w:rsidRPr="008A4D08">
        <w:rPr>
          <w:rFonts w:ascii="Arial" w:hAnsi="Arial" w:cs="Arial"/>
          <w:color w:val="000000"/>
        </w:rPr>
        <w:t>Where patient property or income is received for specific purposes and held for safekeeping the property or income shall be used only for that purpose, unless any variation is approved by the donor or patient in writing.</w:t>
      </w:r>
    </w:p>
    <w:p w14:paraId="25D8286D" w14:textId="77777777" w:rsidR="009314F9" w:rsidRPr="008A4D08" w:rsidRDefault="009314F9" w:rsidP="008A4D08">
      <w:pPr>
        <w:rPr>
          <w:rFonts w:ascii="Arial" w:hAnsi="Arial" w:cs="Arial"/>
        </w:rPr>
      </w:pPr>
      <w:bookmarkStart w:id="1562" w:name="_Toc192394622"/>
      <w:bookmarkStart w:id="1563" w:name="_Toc192929066"/>
      <w:bookmarkStart w:id="1564" w:name="_Toc193786780"/>
      <w:bookmarkStart w:id="1565" w:name="_Toc107900334"/>
      <w:bookmarkStart w:id="1566" w:name="_Toc107900523"/>
      <w:bookmarkStart w:id="1567" w:name="_Toc107900946"/>
      <w:bookmarkStart w:id="1568" w:name="_Toc107901033"/>
    </w:p>
    <w:p w14:paraId="70939591" w14:textId="77777777" w:rsidR="009314F9" w:rsidRPr="008A4D08" w:rsidRDefault="009314F9" w:rsidP="00955E87">
      <w:pPr>
        <w:pStyle w:val="Heading1"/>
        <w:numPr>
          <w:ilvl w:val="1"/>
          <w:numId w:val="29"/>
        </w:numPr>
        <w:jc w:val="left"/>
        <w:rPr>
          <w:rFonts w:ascii="Arial" w:hAnsi="Arial" w:cs="Arial"/>
          <w:color w:val="000000"/>
        </w:rPr>
      </w:pPr>
      <w:bookmarkStart w:id="1569" w:name="_Toc240450409"/>
      <w:bookmarkStart w:id="1570" w:name="_Toc240797600"/>
      <w:bookmarkStart w:id="1571" w:name="_Toc240801989"/>
      <w:bookmarkStart w:id="1572" w:name="_Toc237673463"/>
      <w:bookmarkStart w:id="1573" w:name="_Toc240884347"/>
      <w:bookmarkStart w:id="1574" w:name="_Toc241909312"/>
      <w:bookmarkStart w:id="1575" w:name="_Toc242500669"/>
      <w:bookmarkStart w:id="1576" w:name="_Toc242585965"/>
      <w:bookmarkStart w:id="1577" w:name="_Toc383684356"/>
      <w:bookmarkStart w:id="1578" w:name="_Toc55287295"/>
      <w:r w:rsidRPr="008A4D08">
        <w:rPr>
          <w:rFonts w:ascii="Arial" w:hAnsi="Arial" w:cs="Arial"/>
          <w:color w:val="000000"/>
        </w:rPr>
        <w:t>Responsibilities of the Chief Executive</w:t>
      </w:r>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p>
    <w:p w14:paraId="68DDCFD0" w14:textId="77777777" w:rsidR="009314F9" w:rsidRPr="008A4D08" w:rsidRDefault="009314F9" w:rsidP="008A4D08">
      <w:pPr>
        <w:rPr>
          <w:rFonts w:ascii="Arial" w:hAnsi="Arial" w:cs="Arial"/>
          <w:color w:val="000000"/>
        </w:rPr>
      </w:pPr>
    </w:p>
    <w:p w14:paraId="207A4D62" w14:textId="77777777" w:rsidR="009314F9" w:rsidRPr="008A4D08" w:rsidRDefault="009314F9" w:rsidP="00955E87">
      <w:pPr>
        <w:numPr>
          <w:ilvl w:val="2"/>
          <w:numId w:val="31"/>
        </w:numPr>
        <w:rPr>
          <w:rFonts w:ascii="Arial" w:hAnsi="Arial" w:cs="Arial"/>
          <w:color w:val="000000"/>
        </w:rPr>
      </w:pPr>
      <w:r w:rsidRPr="008A4D08">
        <w:rPr>
          <w:rFonts w:ascii="Arial" w:hAnsi="Arial" w:cs="Arial"/>
          <w:color w:val="000000"/>
        </w:rPr>
        <w:t>The Chief Executive is responsible for ensuring that patients or their guardians, as appropriate, are informed before or at admission, that the Health Board will not accept responsibility or liability for patient property brought onto health service premises, unless it is handed in for safe custody and a copy of an official patient property record is retained as a receipt, by:</w:t>
      </w:r>
    </w:p>
    <w:p w14:paraId="0EF774E2" w14:textId="77777777" w:rsidR="009314F9" w:rsidRPr="008A4D08" w:rsidRDefault="009314F9" w:rsidP="008A4D08">
      <w:pPr>
        <w:ind w:left="864" w:hanging="864"/>
        <w:rPr>
          <w:rFonts w:ascii="Arial" w:hAnsi="Arial" w:cs="Arial"/>
          <w:color w:val="000000"/>
        </w:rPr>
      </w:pPr>
    </w:p>
    <w:p w14:paraId="464BB221" w14:textId="77777777" w:rsidR="009314F9" w:rsidRPr="008A4D08" w:rsidRDefault="009314F9" w:rsidP="00955E87">
      <w:pPr>
        <w:numPr>
          <w:ilvl w:val="0"/>
          <w:numId w:val="81"/>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Notices and information booklets;</w:t>
      </w:r>
    </w:p>
    <w:p w14:paraId="60FD8663" w14:textId="77777777" w:rsidR="009314F9" w:rsidRPr="008A4D08" w:rsidRDefault="009314F9" w:rsidP="008A4D08">
      <w:pPr>
        <w:tabs>
          <w:tab w:val="left" w:pos="1701"/>
        </w:tabs>
        <w:ind w:left="940"/>
        <w:rPr>
          <w:rFonts w:ascii="Arial" w:hAnsi="Arial" w:cs="Arial"/>
          <w:color w:val="000000"/>
        </w:rPr>
      </w:pPr>
    </w:p>
    <w:p w14:paraId="79195B1A" w14:textId="77777777" w:rsidR="009314F9" w:rsidRPr="008A4D08" w:rsidRDefault="009314F9" w:rsidP="00955E87">
      <w:pPr>
        <w:numPr>
          <w:ilvl w:val="0"/>
          <w:numId w:val="81"/>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Hospital admission documentation and property records; and</w:t>
      </w:r>
    </w:p>
    <w:p w14:paraId="5CC8FE29" w14:textId="77777777" w:rsidR="009314F9" w:rsidRPr="008A4D08" w:rsidRDefault="009314F9" w:rsidP="008A4D08">
      <w:pPr>
        <w:tabs>
          <w:tab w:val="left" w:pos="1701"/>
        </w:tabs>
        <w:rPr>
          <w:rFonts w:ascii="Arial" w:hAnsi="Arial" w:cs="Arial"/>
          <w:color w:val="000000"/>
        </w:rPr>
      </w:pPr>
    </w:p>
    <w:p w14:paraId="25CB65B4" w14:textId="77777777" w:rsidR="009314F9" w:rsidRPr="008A4D08" w:rsidRDefault="009314F9" w:rsidP="00955E87">
      <w:pPr>
        <w:numPr>
          <w:ilvl w:val="0"/>
          <w:numId w:val="81"/>
        </w:numPr>
        <w:tabs>
          <w:tab w:val="clear" w:pos="1134"/>
          <w:tab w:val="num" w:pos="720"/>
          <w:tab w:val="left" w:pos="1701"/>
        </w:tabs>
        <w:ind w:left="1287" w:hanging="567"/>
        <w:rPr>
          <w:rFonts w:ascii="Arial" w:hAnsi="Arial" w:cs="Arial"/>
          <w:color w:val="000000"/>
        </w:rPr>
      </w:pPr>
      <w:r w:rsidRPr="008A4D08">
        <w:rPr>
          <w:rFonts w:ascii="Arial" w:hAnsi="Arial" w:cs="Arial"/>
          <w:color w:val="000000"/>
        </w:rPr>
        <w:t>The oral advice of administrative and nursing staff responsible for admissions.</w:t>
      </w:r>
    </w:p>
    <w:p w14:paraId="07097912" w14:textId="77777777" w:rsidR="009314F9" w:rsidRPr="008A4D08" w:rsidRDefault="009314F9" w:rsidP="008A4D08">
      <w:pPr>
        <w:tabs>
          <w:tab w:val="left" w:pos="1701"/>
        </w:tabs>
        <w:rPr>
          <w:rFonts w:ascii="Arial" w:hAnsi="Arial" w:cs="Arial"/>
          <w:color w:val="000000"/>
        </w:rPr>
      </w:pPr>
    </w:p>
    <w:p w14:paraId="11765061" w14:textId="77777777" w:rsidR="009314F9" w:rsidRPr="008A4D08" w:rsidRDefault="009314F9" w:rsidP="008A4D08">
      <w:pPr>
        <w:ind w:left="864" w:hanging="864"/>
        <w:rPr>
          <w:rFonts w:ascii="Arial" w:hAnsi="Arial" w:cs="Arial"/>
          <w:color w:val="000000"/>
        </w:rPr>
      </w:pPr>
    </w:p>
    <w:p w14:paraId="02F64C7E" w14:textId="77777777" w:rsidR="009314F9" w:rsidRPr="008A4D08" w:rsidRDefault="009314F9" w:rsidP="00955E87">
      <w:pPr>
        <w:pStyle w:val="Heading1"/>
        <w:numPr>
          <w:ilvl w:val="1"/>
          <w:numId w:val="29"/>
        </w:numPr>
        <w:jc w:val="left"/>
        <w:rPr>
          <w:rFonts w:ascii="Arial" w:hAnsi="Arial" w:cs="Arial"/>
          <w:color w:val="000000"/>
        </w:rPr>
      </w:pPr>
      <w:bookmarkStart w:id="1579" w:name="_Toc192394623"/>
      <w:bookmarkStart w:id="1580" w:name="_Toc192929067"/>
      <w:bookmarkStart w:id="1581" w:name="_Toc193786781"/>
      <w:bookmarkStart w:id="1582" w:name="_Toc107900335"/>
      <w:bookmarkStart w:id="1583" w:name="_Toc107900524"/>
      <w:bookmarkStart w:id="1584" w:name="_Toc107900947"/>
      <w:bookmarkStart w:id="1585" w:name="_Toc107901034"/>
      <w:bookmarkStart w:id="1586" w:name="_Toc240450410"/>
      <w:bookmarkStart w:id="1587" w:name="_Toc240797601"/>
      <w:bookmarkStart w:id="1588" w:name="_Toc240801990"/>
      <w:bookmarkStart w:id="1589" w:name="_Toc237673464"/>
      <w:bookmarkStart w:id="1590" w:name="_Toc240884348"/>
      <w:bookmarkStart w:id="1591" w:name="_Toc241909313"/>
      <w:bookmarkStart w:id="1592" w:name="_Toc242500670"/>
      <w:bookmarkStart w:id="1593" w:name="_Toc242585966"/>
      <w:bookmarkStart w:id="1594" w:name="_Toc383684357"/>
      <w:bookmarkStart w:id="1595" w:name="_Toc55287296"/>
      <w:r w:rsidRPr="008A4D08">
        <w:rPr>
          <w:rFonts w:ascii="Arial" w:hAnsi="Arial" w:cs="Arial"/>
          <w:color w:val="000000"/>
        </w:rPr>
        <w:t>Responsibilities of the Director of Finance</w:t>
      </w:r>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p>
    <w:p w14:paraId="3DE13A8A" w14:textId="77777777" w:rsidR="009314F9" w:rsidRPr="008A4D08" w:rsidRDefault="009314F9" w:rsidP="008A4D08">
      <w:pPr>
        <w:rPr>
          <w:rFonts w:ascii="Arial" w:hAnsi="Arial" w:cs="Arial"/>
          <w:color w:val="000000"/>
        </w:rPr>
      </w:pPr>
    </w:p>
    <w:p w14:paraId="048FA5E4" w14:textId="77777777" w:rsidR="009314F9" w:rsidRPr="008A4D08" w:rsidRDefault="009314F9" w:rsidP="00955E87">
      <w:pPr>
        <w:numPr>
          <w:ilvl w:val="2"/>
          <w:numId w:val="32"/>
        </w:numPr>
        <w:rPr>
          <w:rFonts w:ascii="Arial" w:hAnsi="Arial" w:cs="Arial"/>
          <w:color w:val="000000"/>
        </w:rPr>
      </w:pPr>
      <w:r w:rsidRPr="008A4D08">
        <w:rPr>
          <w:rFonts w:ascii="Arial" w:hAnsi="Arial" w:cs="Arial"/>
          <w:color w:val="000000"/>
        </w:rPr>
        <w:t xml:space="preserve">The Director of Finance must provide detailed written instructions on the collection, custody, investment, recording, safekeeping, and disposal of patient property (including instructions on the disposal of the property of deceased patients and of </w:t>
      </w:r>
      <w:r w:rsidRPr="008A4D08">
        <w:rPr>
          <w:rFonts w:ascii="Arial" w:hAnsi="Arial" w:cs="Arial"/>
          <w:color w:val="000000"/>
        </w:rPr>
        <w:lastRenderedPageBreak/>
        <w:t>patients transferred to other premises) for all staff whose duty is to administer, in any way, the property of patients.  Due care should be exercised in the management of a patient's money in order to maximise the benefits to the patient.</w:t>
      </w:r>
    </w:p>
    <w:p w14:paraId="15DBD992" w14:textId="77777777" w:rsidR="009314F9" w:rsidRPr="008A4D08" w:rsidRDefault="009314F9" w:rsidP="008A4D08">
      <w:pPr>
        <w:rPr>
          <w:rFonts w:ascii="Arial" w:hAnsi="Arial" w:cs="Arial"/>
          <w:color w:val="000000"/>
        </w:rPr>
      </w:pPr>
    </w:p>
    <w:p w14:paraId="2E36834B" w14:textId="77777777" w:rsidR="009314F9" w:rsidRPr="008A4D08" w:rsidRDefault="009314F9" w:rsidP="008A4D08">
      <w:pPr>
        <w:widowControl/>
        <w:autoSpaceDE/>
        <w:autoSpaceDN/>
        <w:adjustRightInd/>
        <w:rPr>
          <w:rFonts w:ascii="Arial" w:hAnsi="Arial" w:cs="Arial"/>
          <w:color w:val="000000"/>
        </w:rPr>
      </w:pPr>
      <w:bookmarkStart w:id="1596" w:name="_Toc192394624"/>
      <w:bookmarkStart w:id="1597" w:name="_Toc192929068"/>
      <w:bookmarkStart w:id="1598" w:name="_Toc193786782"/>
      <w:bookmarkStart w:id="1599" w:name="_Toc107900336"/>
      <w:bookmarkStart w:id="1600" w:name="_Toc107900525"/>
      <w:bookmarkStart w:id="1601" w:name="_Toc107900948"/>
      <w:bookmarkStart w:id="1602" w:name="_Toc107901035"/>
      <w:bookmarkStart w:id="1603" w:name="_Toc240450411"/>
      <w:bookmarkStart w:id="1604" w:name="_Toc240797602"/>
      <w:bookmarkStart w:id="1605" w:name="_Toc240801991"/>
      <w:r w:rsidRPr="008A4D08">
        <w:rPr>
          <w:rFonts w:ascii="Arial" w:hAnsi="Arial" w:cs="Arial"/>
          <w:color w:val="000000"/>
        </w:rPr>
        <w:br w:type="page"/>
      </w:r>
    </w:p>
    <w:p w14:paraId="7C579222" w14:textId="77777777" w:rsidR="009314F9" w:rsidRPr="008A4D08" w:rsidRDefault="009314F9" w:rsidP="008A4D08">
      <w:pPr>
        <w:pStyle w:val="Heading1"/>
        <w:tabs>
          <w:tab w:val="clear" w:pos="-374"/>
          <w:tab w:val="left" w:pos="142"/>
        </w:tabs>
        <w:ind w:firstLine="0"/>
        <w:jc w:val="left"/>
        <w:rPr>
          <w:rFonts w:ascii="Arial" w:hAnsi="Arial" w:cs="Arial"/>
          <w:color w:val="000000"/>
        </w:rPr>
      </w:pPr>
      <w:r w:rsidRPr="008A4D08">
        <w:rPr>
          <w:rFonts w:ascii="Arial" w:hAnsi="Arial" w:cs="Arial"/>
          <w:color w:val="000000"/>
        </w:rPr>
        <w:t>20.</w:t>
      </w:r>
      <w:r w:rsidRPr="008A4D08">
        <w:rPr>
          <w:rFonts w:ascii="Arial" w:hAnsi="Arial" w:cs="Arial"/>
          <w:color w:val="000000"/>
        </w:rPr>
        <w:tab/>
      </w:r>
      <w:bookmarkStart w:id="1606" w:name="_Toc237673465"/>
      <w:bookmarkStart w:id="1607" w:name="_Toc240884349"/>
      <w:bookmarkStart w:id="1608" w:name="_Toc241909314"/>
      <w:bookmarkStart w:id="1609" w:name="_Toc242500671"/>
      <w:bookmarkStart w:id="1610" w:name="_Toc242585967"/>
      <w:bookmarkStart w:id="1611" w:name="_Toc383684358"/>
      <w:bookmarkStart w:id="1612" w:name="_Toc55287297"/>
      <w:bookmarkStart w:id="1613" w:name="_Hlk37254305"/>
      <w:r w:rsidRPr="008A4D08">
        <w:rPr>
          <w:rFonts w:ascii="Arial" w:hAnsi="Arial" w:cs="Arial"/>
          <w:color w:val="000000"/>
        </w:rPr>
        <w:t>FUNDS HELD ON TRUST</w:t>
      </w:r>
      <w:bookmarkStart w:id="1614" w:name="_Hlk4010840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r w:rsidRPr="008A4D08">
        <w:rPr>
          <w:rFonts w:ascii="Arial" w:hAnsi="Arial" w:cs="Arial"/>
          <w:color w:val="000000"/>
        </w:rPr>
        <w:t xml:space="preserve"> </w:t>
      </w:r>
      <w:bookmarkStart w:id="1615" w:name="_Hlk39584594"/>
      <w:r w:rsidRPr="008A4D08">
        <w:rPr>
          <w:rFonts w:ascii="Arial" w:hAnsi="Arial" w:cs="Arial"/>
          <w:color w:val="000000"/>
        </w:rPr>
        <w:t>(CHARITABLE FUNDS)</w:t>
      </w:r>
      <w:bookmarkEnd w:id="1612"/>
      <w:bookmarkEnd w:id="1614"/>
      <w:bookmarkEnd w:id="1615"/>
    </w:p>
    <w:bookmarkEnd w:id="1613"/>
    <w:p w14:paraId="468E23E7" w14:textId="77777777" w:rsidR="009314F9" w:rsidRPr="008A4D08" w:rsidRDefault="009314F9" w:rsidP="008A4D08">
      <w:pPr>
        <w:rPr>
          <w:rFonts w:ascii="Arial" w:hAnsi="Arial" w:cs="Arial"/>
          <w:color w:val="000000"/>
        </w:rPr>
      </w:pPr>
    </w:p>
    <w:p w14:paraId="56043101" w14:textId="77777777" w:rsidR="009314F9" w:rsidRPr="008A4D08" w:rsidRDefault="009314F9" w:rsidP="00955E87">
      <w:pPr>
        <w:pStyle w:val="Heading1"/>
        <w:numPr>
          <w:ilvl w:val="1"/>
          <w:numId w:val="33"/>
        </w:numPr>
        <w:jc w:val="left"/>
        <w:rPr>
          <w:rFonts w:ascii="Arial" w:hAnsi="Arial" w:cs="Arial"/>
        </w:rPr>
      </w:pPr>
      <w:bookmarkStart w:id="1616" w:name="_Toc192394625"/>
      <w:bookmarkStart w:id="1617" w:name="_Toc192929069"/>
      <w:bookmarkStart w:id="1618" w:name="_Toc193786783"/>
      <w:bookmarkStart w:id="1619" w:name="_Toc107900337"/>
      <w:bookmarkStart w:id="1620" w:name="_Toc107900526"/>
      <w:bookmarkStart w:id="1621" w:name="_Toc107900949"/>
      <w:bookmarkStart w:id="1622" w:name="_Toc107901036"/>
      <w:bookmarkStart w:id="1623" w:name="_Toc240450412"/>
      <w:bookmarkStart w:id="1624" w:name="_Toc240797603"/>
      <w:bookmarkStart w:id="1625" w:name="_Toc240801992"/>
      <w:bookmarkStart w:id="1626" w:name="_Toc237673466"/>
      <w:bookmarkStart w:id="1627" w:name="_Toc240884350"/>
      <w:bookmarkStart w:id="1628" w:name="_Toc241909315"/>
      <w:bookmarkStart w:id="1629" w:name="_Toc242500672"/>
      <w:bookmarkStart w:id="1630" w:name="_Toc242585968"/>
      <w:bookmarkStart w:id="1631" w:name="_Toc383684359"/>
      <w:bookmarkStart w:id="1632" w:name="_Toc55287298"/>
      <w:r w:rsidRPr="008A4D08">
        <w:rPr>
          <w:rFonts w:ascii="Arial" w:hAnsi="Arial" w:cs="Arial"/>
        </w:rPr>
        <w:t>Corporate Trustee</w:t>
      </w:r>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p>
    <w:p w14:paraId="79D8D644" w14:textId="77777777" w:rsidR="009314F9" w:rsidRPr="008A4D08" w:rsidRDefault="009314F9" w:rsidP="008A4D08">
      <w:pPr>
        <w:rPr>
          <w:rFonts w:ascii="Arial" w:hAnsi="Arial" w:cs="Arial"/>
        </w:rPr>
      </w:pPr>
    </w:p>
    <w:p w14:paraId="0EA0E5EB" w14:textId="77777777" w:rsidR="009314F9" w:rsidRPr="008A4D08" w:rsidRDefault="009314F9" w:rsidP="00955E87">
      <w:pPr>
        <w:numPr>
          <w:ilvl w:val="2"/>
          <w:numId w:val="34"/>
        </w:numPr>
        <w:rPr>
          <w:rFonts w:ascii="Arial" w:hAnsi="Arial" w:cs="Arial"/>
        </w:rPr>
      </w:pPr>
      <w:r w:rsidRPr="008A4D08">
        <w:rPr>
          <w:rFonts w:ascii="Arial" w:hAnsi="Arial" w:cs="Arial"/>
          <w:color w:val="000000"/>
        </w:rPr>
        <w:t>Paragraph (</w:t>
      </w:r>
      <w:r w:rsidRPr="008A4D08">
        <w:rPr>
          <w:rFonts w:ascii="Arial" w:hAnsi="Arial" w:cs="Arial"/>
        </w:rPr>
        <w:t xml:space="preserve">x) </w:t>
      </w:r>
      <w:r w:rsidRPr="008A4D08">
        <w:rPr>
          <w:rFonts w:ascii="Arial" w:hAnsi="Arial" w:cs="Arial"/>
          <w:color w:val="000000"/>
        </w:rPr>
        <w:t>of Section A to</w:t>
      </w:r>
      <w:r w:rsidRPr="008A4D08">
        <w:rPr>
          <w:rFonts w:ascii="Arial" w:hAnsi="Arial" w:cs="Arial"/>
        </w:rPr>
        <w:t xml:space="preserve"> the </w:t>
      </w:r>
      <w:r w:rsidRPr="008A4D08">
        <w:rPr>
          <w:rFonts w:ascii="Arial" w:hAnsi="Arial" w:cs="Arial"/>
          <w:color w:val="000000"/>
        </w:rPr>
        <w:t>S</w:t>
      </w:r>
      <w:r w:rsidRPr="008A4D08">
        <w:rPr>
          <w:rFonts w:ascii="Arial" w:hAnsi="Arial" w:cs="Arial"/>
        </w:rPr>
        <w:t xml:space="preserve">Os refers to the LHB </w:t>
      </w:r>
      <w:bookmarkStart w:id="1633" w:name="_Hlk39585719"/>
      <w:bookmarkStart w:id="1634" w:name="_Hlk40108432"/>
      <w:r w:rsidRPr="008A4D08">
        <w:rPr>
          <w:rFonts w:ascii="Arial" w:hAnsi="Arial" w:cs="Arial"/>
        </w:rPr>
        <w:t>having specified powers to</w:t>
      </w:r>
      <w:bookmarkEnd w:id="1633"/>
      <w:r w:rsidRPr="008A4D08">
        <w:rPr>
          <w:rFonts w:ascii="Arial" w:hAnsi="Arial" w:cs="Arial"/>
        </w:rPr>
        <w:t xml:space="preserve"> </w:t>
      </w:r>
      <w:bookmarkEnd w:id="1634"/>
      <w:r w:rsidRPr="008A4D08">
        <w:rPr>
          <w:rFonts w:ascii="Arial" w:hAnsi="Arial" w:cs="Arial"/>
        </w:rPr>
        <w:t xml:space="preserve">act as corporate trustee for the management of funds it holds on trust </w:t>
      </w:r>
      <w:bookmarkStart w:id="1635" w:name="_Hlk39585740"/>
      <w:r w:rsidRPr="008A4D08">
        <w:rPr>
          <w:rFonts w:ascii="Arial" w:hAnsi="Arial" w:cs="Arial"/>
        </w:rPr>
        <w:t>(charitable funds)</w:t>
      </w:r>
      <w:bookmarkEnd w:id="1635"/>
      <w:r w:rsidRPr="008A4D08">
        <w:rPr>
          <w:rFonts w:ascii="Arial" w:hAnsi="Arial" w:cs="Arial"/>
        </w:rPr>
        <w:t xml:space="preserve">.  SFI 20.2 defines the need for compliance with Charities Commission latest guidance and best practice. </w:t>
      </w:r>
    </w:p>
    <w:p w14:paraId="4DA11B8C" w14:textId="77777777" w:rsidR="009314F9" w:rsidRPr="008A4D08" w:rsidRDefault="009314F9" w:rsidP="008A4D08">
      <w:pPr>
        <w:rPr>
          <w:rFonts w:ascii="Arial" w:hAnsi="Arial" w:cs="Arial"/>
          <w:spacing w:val="-2"/>
        </w:rPr>
      </w:pPr>
    </w:p>
    <w:p w14:paraId="38AAA606" w14:textId="77777777" w:rsidR="009314F9" w:rsidRPr="008A4D08" w:rsidRDefault="009314F9" w:rsidP="00955E87">
      <w:pPr>
        <w:numPr>
          <w:ilvl w:val="2"/>
          <w:numId w:val="34"/>
        </w:numPr>
        <w:rPr>
          <w:rFonts w:ascii="Arial" w:hAnsi="Arial" w:cs="Arial"/>
          <w:spacing w:val="-2"/>
        </w:rPr>
      </w:pPr>
      <w:r w:rsidRPr="008A4D08">
        <w:rPr>
          <w:rFonts w:ascii="Arial" w:hAnsi="Arial" w:cs="Arial"/>
          <w:spacing w:val="-2"/>
        </w:rPr>
        <w:t xml:space="preserve">The discharge of the LHB's corporate trustee responsibilities </w:t>
      </w:r>
      <w:bookmarkStart w:id="1636" w:name="_Hlk39585772"/>
      <w:r w:rsidRPr="008A4D08">
        <w:rPr>
          <w:rFonts w:ascii="Arial" w:hAnsi="Arial" w:cs="Arial"/>
          <w:spacing w:val="-2"/>
        </w:rPr>
        <w:t xml:space="preserve">for funds held on trust </w:t>
      </w:r>
      <w:bookmarkEnd w:id="1636"/>
      <w:r w:rsidRPr="008A4D08">
        <w:rPr>
          <w:rFonts w:ascii="Arial" w:hAnsi="Arial" w:cs="Arial"/>
          <w:spacing w:val="-2"/>
        </w:rPr>
        <w:t xml:space="preserve">are distinct from its responsibilities for exchequer funds and may not necessarily be discharged in the same manner, but there must still be adherence to the overriding general principles of financial regularity, prudence and propriety.  Trustee responsibilities cover both charitable and non-charitable purposes.  </w:t>
      </w:r>
    </w:p>
    <w:p w14:paraId="05AFF7B2" w14:textId="77777777" w:rsidR="009314F9" w:rsidRPr="008A4D08" w:rsidRDefault="009314F9" w:rsidP="008A4D08">
      <w:pPr>
        <w:rPr>
          <w:rFonts w:ascii="Arial" w:hAnsi="Arial" w:cs="Arial"/>
          <w:spacing w:val="-2"/>
        </w:rPr>
      </w:pPr>
    </w:p>
    <w:p w14:paraId="4ABE0E07" w14:textId="77777777" w:rsidR="009314F9" w:rsidRPr="008A4D08" w:rsidRDefault="009314F9" w:rsidP="00955E87">
      <w:pPr>
        <w:numPr>
          <w:ilvl w:val="2"/>
          <w:numId w:val="34"/>
        </w:numPr>
        <w:rPr>
          <w:rFonts w:ascii="Arial" w:hAnsi="Arial" w:cs="Arial"/>
          <w:spacing w:val="-2"/>
        </w:rPr>
      </w:pPr>
      <w:r w:rsidRPr="008A4D08">
        <w:rPr>
          <w:rFonts w:ascii="Arial" w:hAnsi="Arial" w:cs="Arial"/>
          <w:spacing w:val="-2"/>
        </w:rPr>
        <w:t xml:space="preserve">The LHB shall establish a Charitable Funds Committee as set out in Standing Order 3.4 to ensure that each fund </w:t>
      </w:r>
      <w:bookmarkStart w:id="1637" w:name="_Hlk40108545"/>
      <w:r w:rsidRPr="008A4D08">
        <w:rPr>
          <w:rFonts w:ascii="Arial" w:hAnsi="Arial" w:cs="Arial"/>
          <w:spacing w:val="-2"/>
        </w:rPr>
        <w:t xml:space="preserve">held on trust </w:t>
      </w:r>
      <w:bookmarkEnd w:id="1637"/>
      <w:r w:rsidRPr="008A4D08">
        <w:rPr>
          <w:rFonts w:ascii="Arial" w:hAnsi="Arial" w:cs="Arial"/>
          <w:spacing w:val="-2"/>
        </w:rPr>
        <w:t>which the LHB is responsible for managing is managed appropriately with regard to its purpose and to its requirements.</w:t>
      </w:r>
    </w:p>
    <w:p w14:paraId="782CFC61" w14:textId="77777777" w:rsidR="009314F9" w:rsidRPr="008A4D08" w:rsidRDefault="009314F9" w:rsidP="008A4D08">
      <w:pPr>
        <w:suppressAutoHyphens/>
        <w:ind w:left="900" w:hanging="900"/>
        <w:rPr>
          <w:rFonts w:ascii="Arial" w:hAnsi="Arial" w:cs="Arial"/>
          <w:spacing w:val="-2"/>
        </w:rPr>
      </w:pPr>
    </w:p>
    <w:p w14:paraId="70DB0D45" w14:textId="77777777" w:rsidR="009314F9" w:rsidRPr="008A4D08" w:rsidRDefault="009314F9" w:rsidP="00955E87">
      <w:pPr>
        <w:pStyle w:val="Heading1"/>
        <w:numPr>
          <w:ilvl w:val="1"/>
          <w:numId w:val="33"/>
        </w:numPr>
        <w:tabs>
          <w:tab w:val="clear" w:pos="360"/>
          <w:tab w:val="num" w:pos="709"/>
        </w:tabs>
        <w:ind w:left="709" w:hanging="709"/>
        <w:jc w:val="left"/>
        <w:rPr>
          <w:rFonts w:ascii="Arial" w:hAnsi="Arial" w:cs="Arial"/>
          <w:spacing w:val="-2"/>
        </w:rPr>
      </w:pPr>
      <w:bookmarkStart w:id="1638" w:name="_Toc192394626"/>
      <w:bookmarkStart w:id="1639" w:name="_Toc192929070"/>
      <w:bookmarkStart w:id="1640" w:name="_Toc193786784"/>
      <w:bookmarkStart w:id="1641" w:name="_Toc107900338"/>
      <w:bookmarkStart w:id="1642" w:name="_Toc107900527"/>
      <w:bookmarkStart w:id="1643" w:name="_Toc107900950"/>
      <w:bookmarkStart w:id="1644" w:name="_Toc107901037"/>
      <w:bookmarkStart w:id="1645" w:name="_Toc240450413"/>
      <w:bookmarkStart w:id="1646" w:name="_Toc240797604"/>
      <w:bookmarkStart w:id="1647" w:name="_Toc240801993"/>
      <w:bookmarkStart w:id="1648" w:name="_Toc237673467"/>
      <w:bookmarkStart w:id="1649" w:name="_Toc240884351"/>
      <w:bookmarkStart w:id="1650" w:name="_Toc241909316"/>
      <w:bookmarkStart w:id="1651" w:name="_Toc242500673"/>
      <w:bookmarkStart w:id="1652" w:name="_Toc242585969"/>
      <w:bookmarkStart w:id="1653" w:name="_Toc383684360"/>
      <w:bookmarkStart w:id="1654" w:name="_Toc55287299"/>
      <w:r w:rsidRPr="008A4D08">
        <w:rPr>
          <w:rFonts w:ascii="Arial" w:hAnsi="Arial" w:cs="Arial"/>
          <w:spacing w:val="-2"/>
        </w:rPr>
        <w:t>Accountability to Charity Commission and the Welsh Ministers</w:t>
      </w:r>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p>
    <w:p w14:paraId="1E990FF9" w14:textId="77777777" w:rsidR="009314F9" w:rsidRPr="008A4D08" w:rsidRDefault="009314F9" w:rsidP="008A4D08">
      <w:pPr>
        <w:suppressAutoHyphens/>
        <w:rPr>
          <w:rFonts w:ascii="Arial" w:hAnsi="Arial" w:cs="Arial"/>
          <w:spacing w:val="-2"/>
        </w:rPr>
      </w:pPr>
    </w:p>
    <w:p w14:paraId="71067954" w14:textId="77777777" w:rsidR="009314F9" w:rsidRPr="008A4D08" w:rsidRDefault="009314F9" w:rsidP="00955E87">
      <w:pPr>
        <w:numPr>
          <w:ilvl w:val="2"/>
          <w:numId w:val="35"/>
        </w:numPr>
        <w:rPr>
          <w:rFonts w:ascii="Arial" w:hAnsi="Arial" w:cs="Arial"/>
          <w:color w:val="000000"/>
        </w:rPr>
      </w:pPr>
      <w:r w:rsidRPr="008A4D08">
        <w:rPr>
          <w:rFonts w:ascii="Arial" w:hAnsi="Arial" w:cs="Arial"/>
        </w:rPr>
        <w:t>The trustee responsibilities must be discharged separately and full recognition given to the LHB’s dual accountabilities</w:t>
      </w:r>
      <w:r w:rsidRPr="008A4D08">
        <w:rPr>
          <w:rFonts w:ascii="Arial" w:hAnsi="Arial" w:cs="Arial"/>
          <w:color w:val="000000"/>
        </w:rPr>
        <w:t xml:space="preserve"> to the Charity Commission for charitable funds and to the Welsh Ministers for exchequer funds.</w:t>
      </w:r>
    </w:p>
    <w:p w14:paraId="20697C5C" w14:textId="77777777" w:rsidR="009314F9" w:rsidRPr="008A4D08" w:rsidRDefault="009314F9" w:rsidP="008A4D08">
      <w:pPr>
        <w:rPr>
          <w:rFonts w:ascii="Arial" w:hAnsi="Arial" w:cs="Arial"/>
          <w:color w:val="000000"/>
        </w:rPr>
      </w:pPr>
    </w:p>
    <w:p w14:paraId="09D49E2E" w14:textId="77777777" w:rsidR="009314F9" w:rsidRPr="008A4D08" w:rsidRDefault="009314F9" w:rsidP="00955E87">
      <w:pPr>
        <w:numPr>
          <w:ilvl w:val="2"/>
          <w:numId w:val="35"/>
        </w:numPr>
        <w:rPr>
          <w:rFonts w:ascii="Arial" w:hAnsi="Arial" w:cs="Arial"/>
          <w:color w:val="000000"/>
        </w:rPr>
      </w:pPr>
      <w:r w:rsidRPr="008A4D08">
        <w:rPr>
          <w:rFonts w:ascii="Arial" w:hAnsi="Arial" w:cs="Arial"/>
          <w:color w:val="000000"/>
        </w:rPr>
        <w:t xml:space="preserve">The Schedule of Matters Reserved to the Board and the Scheme of Delegation make clear where decisions regarding the exercise of discretion regarding the disposal and use of the funds are to be taken and </w:t>
      </w:r>
      <w:r w:rsidRPr="008A4D08">
        <w:rPr>
          <w:rFonts w:ascii="Arial" w:hAnsi="Arial" w:cs="Arial"/>
        </w:rPr>
        <w:t>by whom.  All Board members</w:t>
      </w:r>
      <w:r w:rsidRPr="008A4D08">
        <w:rPr>
          <w:rFonts w:ascii="Arial" w:hAnsi="Arial" w:cs="Arial"/>
          <w:color w:val="000000"/>
        </w:rPr>
        <w:t xml:space="preserve"> and LHB officers must take account of that guidance before taking action. </w:t>
      </w:r>
    </w:p>
    <w:p w14:paraId="3CC50C80" w14:textId="77777777" w:rsidR="009314F9" w:rsidRPr="008A4D08" w:rsidRDefault="009314F9" w:rsidP="008A4D08">
      <w:pPr>
        <w:rPr>
          <w:rFonts w:ascii="Arial" w:hAnsi="Arial" w:cs="Arial"/>
          <w:color w:val="000000"/>
        </w:rPr>
      </w:pPr>
    </w:p>
    <w:p w14:paraId="6E7D5068" w14:textId="77777777" w:rsidR="009314F9" w:rsidRPr="008A4D08" w:rsidRDefault="009314F9" w:rsidP="00955E87">
      <w:pPr>
        <w:numPr>
          <w:ilvl w:val="2"/>
          <w:numId w:val="35"/>
        </w:numPr>
        <w:rPr>
          <w:rFonts w:ascii="Arial" w:hAnsi="Arial" w:cs="Arial"/>
          <w:color w:val="000000"/>
        </w:rPr>
      </w:pPr>
      <w:r w:rsidRPr="008A4D08">
        <w:rPr>
          <w:rFonts w:ascii="Arial" w:hAnsi="Arial" w:cs="Arial"/>
          <w:color w:val="000000"/>
        </w:rPr>
        <w:t xml:space="preserve">The LHB shall make appropriate arrangements for the </w:t>
      </w:r>
      <w:bookmarkStart w:id="1655" w:name="_Hlk39585831"/>
      <w:r w:rsidRPr="008A4D08">
        <w:rPr>
          <w:rFonts w:ascii="Arial" w:hAnsi="Arial" w:cs="Arial"/>
          <w:color w:val="000000"/>
        </w:rPr>
        <w:t xml:space="preserve">Annual Accounts and </w:t>
      </w:r>
      <w:bookmarkEnd w:id="1655"/>
      <w:r w:rsidRPr="008A4D08">
        <w:rPr>
          <w:rFonts w:ascii="Arial" w:hAnsi="Arial" w:cs="Arial"/>
          <w:color w:val="000000"/>
        </w:rPr>
        <w:t>audit of Funds held on Trust in accordance with Charity Commission requirements.</w:t>
      </w:r>
    </w:p>
    <w:p w14:paraId="588291AD" w14:textId="77777777" w:rsidR="009314F9" w:rsidRPr="008A4D08" w:rsidRDefault="009314F9" w:rsidP="008A4D08">
      <w:pPr>
        <w:rPr>
          <w:rFonts w:ascii="Arial" w:hAnsi="Arial" w:cs="Arial"/>
          <w:color w:val="000000"/>
        </w:rPr>
      </w:pPr>
    </w:p>
    <w:p w14:paraId="241B8945" w14:textId="77777777" w:rsidR="009314F9" w:rsidRPr="008A4D08" w:rsidRDefault="009314F9" w:rsidP="00955E87">
      <w:pPr>
        <w:pStyle w:val="Heading1"/>
        <w:numPr>
          <w:ilvl w:val="1"/>
          <w:numId w:val="33"/>
        </w:numPr>
        <w:tabs>
          <w:tab w:val="clear" w:pos="360"/>
          <w:tab w:val="num" w:pos="709"/>
        </w:tabs>
        <w:ind w:left="709" w:hanging="709"/>
        <w:jc w:val="left"/>
        <w:rPr>
          <w:rFonts w:ascii="Arial" w:hAnsi="Arial" w:cs="Arial"/>
          <w:color w:val="000000"/>
        </w:rPr>
      </w:pPr>
      <w:bookmarkStart w:id="1656" w:name="_Toc192394627"/>
      <w:bookmarkStart w:id="1657" w:name="_Toc192929071"/>
      <w:bookmarkStart w:id="1658" w:name="_Toc193786785"/>
      <w:bookmarkStart w:id="1659" w:name="_Toc107900339"/>
      <w:bookmarkStart w:id="1660" w:name="_Toc107900528"/>
      <w:bookmarkStart w:id="1661" w:name="_Toc107900951"/>
      <w:bookmarkStart w:id="1662" w:name="_Toc107901038"/>
      <w:bookmarkStart w:id="1663" w:name="_Toc240450414"/>
      <w:bookmarkStart w:id="1664" w:name="_Toc240797605"/>
      <w:bookmarkStart w:id="1665" w:name="_Toc240801994"/>
      <w:bookmarkStart w:id="1666" w:name="_Toc237673468"/>
      <w:bookmarkStart w:id="1667" w:name="_Toc240884352"/>
      <w:bookmarkStart w:id="1668" w:name="_Toc241909317"/>
      <w:bookmarkStart w:id="1669" w:name="_Toc242500674"/>
      <w:bookmarkStart w:id="1670" w:name="_Toc242585970"/>
      <w:bookmarkStart w:id="1671" w:name="_Toc383684361"/>
      <w:bookmarkStart w:id="1672" w:name="_Toc55287300"/>
      <w:r w:rsidRPr="008A4D08">
        <w:rPr>
          <w:rFonts w:ascii="Arial" w:hAnsi="Arial" w:cs="Arial"/>
          <w:color w:val="000000"/>
        </w:rPr>
        <w:t>Applicability of Standing Financial Instructions to funds held on Trust</w:t>
      </w:r>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p>
    <w:p w14:paraId="4F6DD35D" w14:textId="77777777" w:rsidR="009314F9" w:rsidRPr="008A4D08" w:rsidRDefault="009314F9" w:rsidP="008A4D08">
      <w:pPr>
        <w:ind w:left="864" w:hanging="864"/>
        <w:rPr>
          <w:rFonts w:ascii="Arial" w:hAnsi="Arial" w:cs="Arial"/>
          <w:color w:val="000000"/>
        </w:rPr>
      </w:pPr>
    </w:p>
    <w:p w14:paraId="43527293" w14:textId="77777777" w:rsidR="009314F9" w:rsidRPr="008A4D08" w:rsidRDefault="009314F9" w:rsidP="00955E87">
      <w:pPr>
        <w:numPr>
          <w:ilvl w:val="2"/>
          <w:numId w:val="36"/>
        </w:numPr>
        <w:rPr>
          <w:rFonts w:ascii="Arial" w:hAnsi="Arial" w:cs="Arial"/>
          <w:color w:val="000000"/>
        </w:rPr>
      </w:pPr>
      <w:r w:rsidRPr="008A4D08">
        <w:rPr>
          <w:rFonts w:ascii="Arial" w:hAnsi="Arial" w:cs="Arial"/>
          <w:color w:val="000000"/>
        </w:rPr>
        <w:t>In so far as it is possible to do so, most of the sections of these SFIs will apply to the management of funds held on trust.</w:t>
      </w:r>
    </w:p>
    <w:p w14:paraId="4D02386F" w14:textId="77777777" w:rsidR="009314F9" w:rsidRPr="008A4D08" w:rsidRDefault="009314F9" w:rsidP="008A4D08">
      <w:pPr>
        <w:rPr>
          <w:rFonts w:ascii="Arial" w:hAnsi="Arial" w:cs="Arial"/>
          <w:color w:val="000000"/>
        </w:rPr>
      </w:pPr>
    </w:p>
    <w:p w14:paraId="693BDBA7" w14:textId="77777777" w:rsidR="009314F9" w:rsidRPr="008A4D08" w:rsidRDefault="009314F9" w:rsidP="00955E87">
      <w:pPr>
        <w:numPr>
          <w:ilvl w:val="2"/>
          <w:numId w:val="36"/>
        </w:numPr>
        <w:rPr>
          <w:rFonts w:ascii="Arial" w:hAnsi="Arial" w:cs="Arial"/>
          <w:color w:val="000000"/>
        </w:rPr>
      </w:pPr>
      <w:r w:rsidRPr="008A4D08">
        <w:rPr>
          <w:rFonts w:ascii="Arial" w:hAnsi="Arial" w:cs="Arial"/>
          <w:color w:val="000000"/>
        </w:rPr>
        <w:t>The over-riding principle is that the integrity of each Trust must be maintained and statutory and Trust obligations met.  Materiality must be assessed separately from Exchequer activities and funds.</w:t>
      </w:r>
    </w:p>
    <w:p w14:paraId="386693FF" w14:textId="77777777" w:rsidR="009314F9" w:rsidRPr="008A4D08" w:rsidRDefault="009314F9" w:rsidP="008A4D08">
      <w:pPr>
        <w:widowControl/>
        <w:autoSpaceDE/>
        <w:autoSpaceDN/>
        <w:adjustRightInd/>
        <w:rPr>
          <w:rFonts w:ascii="Arial" w:hAnsi="Arial" w:cs="Arial"/>
          <w:color w:val="000000"/>
        </w:rPr>
      </w:pPr>
      <w:r w:rsidRPr="008A4D08">
        <w:rPr>
          <w:rFonts w:ascii="Arial" w:hAnsi="Arial" w:cs="Arial"/>
          <w:color w:val="000000"/>
        </w:rPr>
        <w:br w:type="page"/>
      </w:r>
    </w:p>
    <w:p w14:paraId="524880EA" w14:textId="77777777" w:rsidR="009314F9" w:rsidRPr="008A4D08" w:rsidRDefault="009314F9" w:rsidP="008A4D08">
      <w:pPr>
        <w:pStyle w:val="ListParagraph"/>
        <w:rPr>
          <w:rFonts w:ascii="Arial" w:hAnsi="Arial" w:cs="Arial"/>
          <w:color w:val="000000"/>
          <w:sz w:val="24"/>
          <w:szCs w:val="24"/>
        </w:rPr>
      </w:pPr>
    </w:p>
    <w:p w14:paraId="428684B2" w14:textId="77777777" w:rsidR="009314F9" w:rsidRPr="008A4D08" w:rsidRDefault="009314F9" w:rsidP="008A4D08">
      <w:pPr>
        <w:rPr>
          <w:rFonts w:ascii="Arial" w:hAnsi="Arial" w:cs="Arial"/>
          <w:color w:val="000000"/>
        </w:rPr>
      </w:pPr>
    </w:p>
    <w:p w14:paraId="3D9D8BE3" w14:textId="77777777" w:rsidR="009314F9" w:rsidRPr="008A4D08" w:rsidRDefault="009314F9" w:rsidP="00F80D70">
      <w:pPr>
        <w:pStyle w:val="Heading1"/>
        <w:numPr>
          <w:ilvl w:val="0"/>
          <w:numId w:val="258"/>
        </w:numPr>
        <w:tabs>
          <w:tab w:val="clear" w:pos="360"/>
          <w:tab w:val="num" w:pos="709"/>
        </w:tabs>
        <w:ind w:left="709" w:hanging="709"/>
        <w:jc w:val="left"/>
        <w:rPr>
          <w:rFonts w:ascii="Arial" w:hAnsi="Arial" w:cs="Arial"/>
        </w:rPr>
      </w:pPr>
      <w:bookmarkStart w:id="1673" w:name="_Toc192394635"/>
      <w:bookmarkStart w:id="1674" w:name="_Toc192929079"/>
      <w:bookmarkStart w:id="1675" w:name="_Toc193786793"/>
      <w:bookmarkStart w:id="1676" w:name="_Toc107900340"/>
      <w:bookmarkStart w:id="1677" w:name="_Toc107900529"/>
      <w:bookmarkStart w:id="1678" w:name="_Toc107900952"/>
      <w:bookmarkStart w:id="1679" w:name="_Toc107901039"/>
      <w:bookmarkStart w:id="1680" w:name="_Toc240450415"/>
      <w:bookmarkStart w:id="1681" w:name="_Toc240797606"/>
      <w:bookmarkStart w:id="1682" w:name="_Toc240801995"/>
      <w:bookmarkStart w:id="1683" w:name="_Toc237673469"/>
      <w:bookmarkStart w:id="1684" w:name="_Toc240884353"/>
      <w:bookmarkStart w:id="1685" w:name="_Toc241909318"/>
      <w:bookmarkStart w:id="1686" w:name="_Toc242500675"/>
      <w:bookmarkStart w:id="1687" w:name="_Toc242585971"/>
      <w:bookmarkStart w:id="1688" w:name="_Toc383684362"/>
      <w:bookmarkStart w:id="1689" w:name="_Toc55287301"/>
      <w:r w:rsidRPr="008A4D08">
        <w:rPr>
          <w:rFonts w:ascii="Arial" w:hAnsi="Arial" w:cs="Arial"/>
        </w:rPr>
        <w:t>RETENTION OF RECORDS</w:t>
      </w:r>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p>
    <w:p w14:paraId="600C5A88" w14:textId="77777777" w:rsidR="009314F9" w:rsidRPr="008A4D08" w:rsidRDefault="009314F9" w:rsidP="008A4D08">
      <w:pPr>
        <w:pStyle w:val="Heading1"/>
        <w:ind w:firstLine="0"/>
        <w:jc w:val="left"/>
        <w:rPr>
          <w:rFonts w:ascii="Arial" w:hAnsi="Arial" w:cs="Arial"/>
          <w:b w:val="0"/>
        </w:rPr>
      </w:pPr>
      <w:bookmarkStart w:id="1690" w:name="_Toc192394636"/>
      <w:bookmarkStart w:id="1691" w:name="_Toc192929080"/>
      <w:bookmarkStart w:id="1692" w:name="_Toc193786794"/>
      <w:bookmarkStart w:id="1693" w:name="_Toc107900341"/>
      <w:bookmarkStart w:id="1694" w:name="_Toc107900530"/>
      <w:bookmarkStart w:id="1695" w:name="_Toc107900953"/>
      <w:bookmarkStart w:id="1696" w:name="_Toc107901040"/>
    </w:p>
    <w:p w14:paraId="54F9EFCB" w14:textId="77777777" w:rsidR="009314F9" w:rsidRPr="008A4D08" w:rsidRDefault="009314F9" w:rsidP="00955E87">
      <w:pPr>
        <w:pStyle w:val="Heading1"/>
        <w:numPr>
          <w:ilvl w:val="1"/>
          <w:numId w:val="82"/>
        </w:numPr>
        <w:jc w:val="left"/>
        <w:rPr>
          <w:rFonts w:ascii="Arial" w:hAnsi="Arial" w:cs="Arial"/>
        </w:rPr>
      </w:pPr>
      <w:bookmarkStart w:id="1697" w:name="_Toc240450416"/>
      <w:bookmarkStart w:id="1698" w:name="_Toc240797607"/>
      <w:bookmarkStart w:id="1699" w:name="_Toc240801996"/>
      <w:bookmarkStart w:id="1700" w:name="_Toc237673470"/>
      <w:bookmarkStart w:id="1701" w:name="_Toc240884354"/>
      <w:bookmarkStart w:id="1702" w:name="_Toc241909319"/>
      <w:bookmarkStart w:id="1703" w:name="_Toc242500676"/>
      <w:bookmarkStart w:id="1704" w:name="_Toc242585972"/>
      <w:bookmarkStart w:id="1705" w:name="_Toc383684363"/>
      <w:bookmarkStart w:id="1706" w:name="_Toc55287302"/>
      <w:r w:rsidRPr="008A4D08">
        <w:rPr>
          <w:rFonts w:ascii="Arial" w:hAnsi="Arial" w:cs="Arial"/>
        </w:rPr>
        <w:t>Responsibilities of the Chief Executive</w:t>
      </w:r>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p>
    <w:p w14:paraId="1371172A" w14:textId="77777777" w:rsidR="009314F9" w:rsidRPr="008A4D08" w:rsidRDefault="009314F9" w:rsidP="008A4D08">
      <w:pPr>
        <w:rPr>
          <w:rFonts w:ascii="Arial" w:hAnsi="Arial" w:cs="Arial"/>
        </w:rPr>
      </w:pPr>
    </w:p>
    <w:p w14:paraId="7492669E" w14:textId="77777777" w:rsidR="009314F9" w:rsidRPr="008A4D08" w:rsidRDefault="009314F9" w:rsidP="00955E87">
      <w:pPr>
        <w:numPr>
          <w:ilvl w:val="2"/>
          <w:numId w:val="37"/>
        </w:numPr>
        <w:rPr>
          <w:rFonts w:ascii="Arial" w:hAnsi="Arial" w:cs="Arial"/>
        </w:rPr>
      </w:pPr>
      <w:r w:rsidRPr="008A4D08">
        <w:rPr>
          <w:rFonts w:ascii="Arial" w:hAnsi="Arial" w:cs="Arial"/>
        </w:rPr>
        <w:t>The Chief Executive shall be responsible for maintaining archives for all records required to be retained in accordance with the Welsh Ministers’ guidance, the UK General Data Protection Legislation</w:t>
      </w:r>
      <w:r w:rsidRPr="008A4D08" w:rsidDel="00D3576A">
        <w:rPr>
          <w:rFonts w:ascii="Arial" w:hAnsi="Arial" w:cs="Arial"/>
        </w:rPr>
        <w:t xml:space="preserve"> </w:t>
      </w:r>
      <w:r w:rsidRPr="008A4D08">
        <w:rPr>
          <w:rFonts w:ascii="Arial" w:hAnsi="Arial" w:cs="Arial"/>
        </w:rPr>
        <w:t>and any relevant domestic law considerations via the Data Protection Act 2018, and the Freedom of Information Act 2000 (c. 36).</w:t>
      </w:r>
    </w:p>
    <w:p w14:paraId="2F77BCBA" w14:textId="77777777" w:rsidR="009314F9" w:rsidRPr="008A4D08" w:rsidRDefault="009314F9" w:rsidP="008A4D08">
      <w:pPr>
        <w:rPr>
          <w:rFonts w:ascii="Arial" w:hAnsi="Arial" w:cs="Arial"/>
        </w:rPr>
      </w:pPr>
    </w:p>
    <w:p w14:paraId="1F8FF2D4" w14:textId="77777777" w:rsidR="009314F9" w:rsidRPr="008A4D08" w:rsidRDefault="009314F9" w:rsidP="00955E87">
      <w:pPr>
        <w:numPr>
          <w:ilvl w:val="2"/>
          <w:numId w:val="37"/>
        </w:numPr>
        <w:rPr>
          <w:rFonts w:ascii="Arial" w:hAnsi="Arial" w:cs="Arial"/>
        </w:rPr>
      </w:pPr>
      <w:r w:rsidRPr="008A4D08">
        <w:rPr>
          <w:rFonts w:ascii="Arial" w:hAnsi="Arial" w:cs="Arial"/>
        </w:rPr>
        <w:t>The records held in archives shall be capable of retrieval by authorised persons.</w:t>
      </w:r>
    </w:p>
    <w:p w14:paraId="70637EE3" w14:textId="77777777" w:rsidR="009314F9" w:rsidRPr="008A4D08" w:rsidRDefault="009314F9" w:rsidP="008A4D08">
      <w:pPr>
        <w:rPr>
          <w:rFonts w:ascii="Arial" w:hAnsi="Arial" w:cs="Arial"/>
        </w:rPr>
      </w:pPr>
    </w:p>
    <w:p w14:paraId="3407BC6F" w14:textId="77777777" w:rsidR="003A5135" w:rsidRDefault="009314F9" w:rsidP="003A5135">
      <w:pPr>
        <w:numPr>
          <w:ilvl w:val="2"/>
          <w:numId w:val="37"/>
        </w:numPr>
        <w:tabs>
          <w:tab w:val="left" w:pos="720"/>
        </w:tabs>
        <w:rPr>
          <w:rFonts w:ascii="Arial" w:hAnsi="Arial" w:cs="Arial"/>
        </w:rPr>
      </w:pPr>
      <w:r w:rsidRPr="0065025B">
        <w:rPr>
          <w:rFonts w:ascii="Arial" w:hAnsi="Arial" w:cs="Arial"/>
        </w:rPr>
        <w:t>Records held shall only be destroyed in accordance with the applicable data protection laws and at the express instigation of the Chief Executive. Details shall be maintained of records so destroyed.</w:t>
      </w:r>
      <w:bookmarkEnd w:id="0"/>
      <w:bookmarkEnd w:id="1"/>
      <w:bookmarkEnd w:id="2"/>
      <w:bookmarkEnd w:id="3"/>
    </w:p>
    <w:p w14:paraId="27D4AC71" w14:textId="77777777" w:rsidR="003A5135" w:rsidRDefault="003A5135" w:rsidP="003A5135">
      <w:pPr>
        <w:pStyle w:val="Heading1"/>
        <w:ind w:firstLine="0"/>
        <w:jc w:val="right"/>
        <w:rPr>
          <w:rFonts w:ascii="Arial" w:hAnsi="Arial" w:cs="Arial"/>
          <w:sz w:val="44"/>
          <w:szCs w:val="36"/>
        </w:rPr>
      </w:pPr>
      <w:r>
        <w:rPr>
          <w:rFonts w:ascii="Arial" w:hAnsi="Arial" w:cs="Arial"/>
        </w:rPr>
        <w:br w:type="page"/>
      </w:r>
      <w:r w:rsidRPr="00E95898">
        <w:rPr>
          <w:rFonts w:ascii="Arial" w:hAnsi="Arial" w:cs="Arial"/>
          <w:sz w:val="44"/>
          <w:szCs w:val="36"/>
        </w:rPr>
        <w:lastRenderedPageBreak/>
        <w:t>Schedule 1</w:t>
      </w:r>
    </w:p>
    <w:p w14:paraId="24E834C8" w14:textId="77777777" w:rsidR="005F513E" w:rsidRPr="005F513E" w:rsidRDefault="005F513E" w:rsidP="00A16920">
      <w:pPr>
        <w:pStyle w:val="Heading1"/>
        <w:jc w:val="left"/>
        <w:rPr>
          <w:rFonts w:ascii="Arial" w:hAnsi="Arial" w:cs="Arial"/>
          <w:color w:val="FF0000"/>
        </w:rPr>
      </w:pPr>
      <w:r w:rsidRPr="005F513E">
        <w:rPr>
          <w:rFonts w:ascii="Arial" w:hAnsi="Arial" w:cs="Arial"/>
          <w:color w:val="FF0000"/>
        </w:rPr>
        <w:t xml:space="preserve">GENERAL CONSENT TO ENTER INDIVIDUAL CONTRACTS </w:t>
      </w:r>
    </w:p>
    <w:p w14:paraId="7B3DAC4D" w14:textId="77777777" w:rsidR="005F513E" w:rsidRPr="005F513E" w:rsidRDefault="005F513E" w:rsidP="005F513E">
      <w:pPr>
        <w:pStyle w:val="Heading1"/>
        <w:ind w:firstLine="0"/>
        <w:jc w:val="left"/>
        <w:rPr>
          <w:rFonts w:ascii="Arial" w:hAnsi="Arial" w:cs="Arial"/>
          <w:b w:val="0"/>
          <w:bCs w:val="0"/>
          <w:color w:val="FF0000"/>
        </w:rPr>
      </w:pPr>
    </w:p>
    <w:p w14:paraId="08080967"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This schedule included as “General Consent to enter individual contracts” replaces all previous versions of Schedule 1 and should be read in conjunction with the revised Model Standing Financial Instructions (SFI’s) issued in relation to Chapter 11 for Local Health Boards and NHS Trusts and Chapter 12 for Health Education and Improvement Wales (HEIW) and Digital Health and Care Wales (DHCW). </w:t>
      </w:r>
    </w:p>
    <w:p w14:paraId="375D589C" w14:textId="77777777" w:rsidR="005F513E" w:rsidRPr="005F513E" w:rsidRDefault="005F513E" w:rsidP="005F513E">
      <w:pPr>
        <w:pStyle w:val="Heading1"/>
        <w:ind w:firstLine="0"/>
        <w:jc w:val="left"/>
        <w:rPr>
          <w:rFonts w:ascii="Arial" w:hAnsi="Arial" w:cs="Arial"/>
          <w:b w:val="0"/>
          <w:bCs w:val="0"/>
          <w:color w:val="FF0000"/>
        </w:rPr>
      </w:pPr>
    </w:p>
    <w:p w14:paraId="131D2840"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PROCESSES FOR NHS WALES CONTRACTS, AND INTERESTS IN PROPERTY </w:t>
      </w:r>
    </w:p>
    <w:p w14:paraId="609DCEFA" w14:textId="77777777" w:rsidR="005F513E" w:rsidRPr="005F513E" w:rsidRDefault="005F513E" w:rsidP="005F513E">
      <w:pPr>
        <w:pStyle w:val="Heading1"/>
        <w:ind w:firstLine="0"/>
        <w:jc w:val="left"/>
        <w:rPr>
          <w:rFonts w:ascii="Arial" w:hAnsi="Arial" w:cs="Arial"/>
          <w:b w:val="0"/>
          <w:bCs w:val="0"/>
          <w:color w:val="FF0000"/>
        </w:rPr>
      </w:pPr>
    </w:p>
    <w:p w14:paraId="211A41B6"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Paragraph 13 of Schedule 2 to the National Health Service (Wales) Act 2006 states as follows: </w:t>
      </w:r>
    </w:p>
    <w:p w14:paraId="0757A462" w14:textId="77777777" w:rsidR="005F513E" w:rsidRPr="005F513E" w:rsidRDefault="005F513E" w:rsidP="005F513E">
      <w:pPr>
        <w:pStyle w:val="Heading1"/>
        <w:ind w:firstLine="0"/>
        <w:jc w:val="left"/>
        <w:rPr>
          <w:rFonts w:ascii="Arial" w:hAnsi="Arial" w:cs="Arial"/>
          <w:b w:val="0"/>
          <w:bCs w:val="0"/>
          <w:color w:val="FF0000"/>
        </w:rPr>
      </w:pPr>
    </w:p>
    <w:p w14:paraId="4849FF18"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“(1) Subject to sub-paragraph (3), a Local Health Board may do anything which appears to it to be necessary or expedient for the purposes of or in connection with its functions. </w:t>
      </w:r>
    </w:p>
    <w:p w14:paraId="59CC1E19" w14:textId="77777777" w:rsidR="005F513E" w:rsidRPr="005F513E" w:rsidRDefault="005F513E" w:rsidP="005F513E">
      <w:pPr>
        <w:pStyle w:val="Heading1"/>
        <w:ind w:firstLine="0"/>
        <w:jc w:val="left"/>
        <w:rPr>
          <w:rFonts w:ascii="Arial" w:hAnsi="Arial" w:cs="Arial"/>
          <w:b w:val="0"/>
          <w:bCs w:val="0"/>
          <w:color w:val="FF0000"/>
        </w:rPr>
      </w:pPr>
    </w:p>
    <w:p w14:paraId="06AB91E2"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(2) In particular it may— </w:t>
      </w:r>
    </w:p>
    <w:p w14:paraId="7F0834AF"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(a) acquire and dispose of property, </w:t>
      </w:r>
    </w:p>
    <w:p w14:paraId="78DA1681"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(b) enter into contracts, </w:t>
      </w:r>
    </w:p>
    <w:p w14:paraId="619E59A8"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(c) accept gifts of property (including property to be held on trust, either for the general or any specific purposes of the Local Health Board or for any purposes relating to the health service). </w:t>
      </w:r>
    </w:p>
    <w:p w14:paraId="12E2798C" w14:textId="77777777" w:rsidR="005F513E" w:rsidRPr="005F513E" w:rsidRDefault="005F513E" w:rsidP="005F513E">
      <w:pPr>
        <w:pStyle w:val="Heading1"/>
        <w:ind w:firstLine="0"/>
        <w:jc w:val="left"/>
        <w:rPr>
          <w:rFonts w:ascii="Arial" w:hAnsi="Arial" w:cs="Arial"/>
          <w:b w:val="0"/>
          <w:bCs w:val="0"/>
          <w:color w:val="FF0000"/>
        </w:rPr>
      </w:pPr>
    </w:p>
    <w:p w14:paraId="155D9879"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(3) A Local Health Board may not do anything mentioned in sub-paragraph (2) without the consent of the Welsh Ministers (which may be given in general terms covering one or more descriptions of case).” </w:t>
      </w:r>
    </w:p>
    <w:p w14:paraId="42AF1EAB" w14:textId="77777777" w:rsidR="005F513E" w:rsidRPr="005F513E" w:rsidRDefault="005F513E" w:rsidP="005F513E">
      <w:pPr>
        <w:pStyle w:val="Heading1"/>
        <w:ind w:firstLine="0"/>
        <w:jc w:val="left"/>
        <w:rPr>
          <w:rFonts w:ascii="Arial" w:hAnsi="Arial" w:cs="Arial"/>
          <w:b w:val="0"/>
          <w:bCs w:val="0"/>
          <w:color w:val="FF0000"/>
        </w:rPr>
      </w:pPr>
    </w:p>
    <w:p w14:paraId="53384F40"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Section 10.1 of the NHS Wales Infrastructure Investment Guidance issued on 22 October 2018 (“the Investment Guidance”) includes the following in relation to Local Health Boards: </w:t>
      </w:r>
    </w:p>
    <w:p w14:paraId="32452EE1" w14:textId="77777777" w:rsidR="005F513E" w:rsidRPr="005F513E" w:rsidRDefault="005F513E" w:rsidP="005F513E">
      <w:pPr>
        <w:pStyle w:val="Heading1"/>
        <w:ind w:firstLine="0"/>
        <w:jc w:val="left"/>
        <w:rPr>
          <w:rFonts w:ascii="Arial" w:hAnsi="Arial" w:cs="Arial"/>
          <w:b w:val="0"/>
          <w:bCs w:val="0"/>
          <w:color w:val="FF0000"/>
        </w:rPr>
      </w:pPr>
    </w:p>
    <w:p w14:paraId="23244568" w14:textId="77777777" w:rsidR="005F513E"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“Contract approvals over £1m for individual schemes will be sought as part of the normal business case submission process where funding from the NHS Capital Programme is required. For schemes funded via discretionary allocations, a request for approval will need to be submitted to Chief Executive NHS Wales, copying in the Deputy Director of Capital, Estates &amp; Facilities Division. </w:t>
      </w:r>
    </w:p>
    <w:p w14:paraId="41876E30" w14:textId="77777777" w:rsidR="005F513E" w:rsidRPr="005F513E" w:rsidRDefault="005F513E" w:rsidP="005F513E">
      <w:pPr>
        <w:pStyle w:val="Heading1"/>
        <w:ind w:firstLine="0"/>
        <w:jc w:val="left"/>
        <w:rPr>
          <w:rFonts w:ascii="Arial" w:hAnsi="Arial" w:cs="Arial"/>
          <w:b w:val="0"/>
          <w:bCs w:val="0"/>
          <w:color w:val="FF0000"/>
        </w:rPr>
      </w:pPr>
    </w:p>
    <w:p w14:paraId="039B0540" w14:textId="77777777" w:rsidR="00A16920" w:rsidRPr="005F513E" w:rsidRDefault="005F513E" w:rsidP="005F513E">
      <w:pPr>
        <w:pStyle w:val="Heading1"/>
        <w:ind w:firstLine="0"/>
        <w:jc w:val="left"/>
        <w:rPr>
          <w:rFonts w:ascii="Arial" w:hAnsi="Arial" w:cs="Arial"/>
          <w:b w:val="0"/>
          <w:bCs w:val="0"/>
          <w:color w:val="FF0000"/>
        </w:rPr>
      </w:pPr>
      <w:r w:rsidRPr="005F513E">
        <w:rPr>
          <w:rFonts w:ascii="Arial" w:hAnsi="Arial" w:cs="Arial"/>
          <w:b w:val="0"/>
          <w:bCs w:val="0"/>
          <w:color w:val="FF0000"/>
        </w:rPr>
        <w:t>Detailed arrangements in respect of approval process linked to the acquisition and disposal of leases, where consent does not form part of the business case process are included in Welsh Health Circular WHC(2015)031. Organisations should ensure</w:t>
      </w:r>
      <w:r w:rsidR="00A16920" w:rsidRPr="005F513E">
        <w:rPr>
          <w:rFonts w:ascii="Arial" w:hAnsi="Arial" w:cs="Arial"/>
          <w:b w:val="0"/>
          <w:bCs w:val="0"/>
          <w:i/>
          <w:iCs/>
          <w:color w:val="FF0000"/>
        </w:rPr>
        <w:t xml:space="preserve"> that the monitoring arrangements and the requisite forms and returns are included as part of their own assurance arrangements.” </w:t>
      </w:r>
    </w:p>
    <w:p w14:paraId="6D252B9C" w14:textId="77777777" w:rsidR="005F513E" w:rsidRPr="005F513E" w:rsidRDefault="005F513E" w:rsidP="005F513E">
      <w:pPr>
        <w:pStyle w:val="Heading1"/>
        <w:ind w:firstLine="0"/>
        <w:jc w:val="left"/>
        <w:rPr>
          <w:rFonts w:ascii="Arial" w:hAnsi="Arial" w:cs="Arial"/>
          <w:b w:val="0"/>
          <w:bCs w:val="0"/>
          <w:color w:val="FF0000"/>
        </w:rPr>
      </w:pPr>
    </w:p>
    <w:p w14:paraId="4606E4D3" w14:textId="77777777" w:rsidR="005F513E"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This is also to be regarded as being applicable to HEIW and DHCW, which were both established after the two WHC’s mentioned above were issued. </w:t>
      </w:r>
    </w:p>
    <w:p w14:paraId="118554E3" w14:textId="77777777" w:rsidR="005F513E" w:rsidRPr="005F513E" w:rsidRDefault="005F513E" w:rsidP="005F513E">
      <w:pPr>
        <w:pStyle w:val="Heading1"/>
        <w:ind w:firstLine="0"/>
        <w:jc w:val="left"/>
        <w:rPr>
          <w:rFonts w:ascii="Arial" w:hAnsi="Arial" w:cs="Arial"/>
          <w:b w:val="0"/>
          <w:bCs w:val="0"/>
          <w:color w:val="FF0000"/>
        </w:rPr>
      </w:pPr>
    </w:p>
    <w:p w14:paraId="431640F6"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Section 10.2 of the Investment Guidance includes the following in relation to Trusts: </w:t>
      </w:r>
    </w:p>
    <w:p w14:paraId="47C6F58F" w14:textId="77777777" w:rsidR="005F513E" w:rsidRPr="005F513E" w:rsidRDefault="005F513E" w:rsidP="005F513E">
      <w:pPr>
        <w:pStyle w:val="Heading1"/>
        <w:ind w:firstLine="0"/>
        <w:jc w:val="left"/>
        <w:rPr>
          <w:rFonts w:ascii="Arial" w:hAnsi="Arial" w:cs="Arial"/>
          <w:b w:val="0"/>
          <w:bCs w:val="0"/>
          <w:i/>
          <w:iCs/>
          <w:color w:val="FF0000"/>
        </w:rPr>
      </w:pPr>
    </w:p>
    <w:p w14:paraId="36C740C6"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i/>
          <w:iCs/>
          <w:color w:val="FF0000"/>
        </w:rPr>
        <w:t xml:space="preserve">“Whilst formal Cabinet Secretary consent is not required for Trusts as detailed above, general consent arrangements are still applicable in terms of relevant transactions. Detailed requirements in terms of appropriate notifications were sent in the Welsh Health </w:t>
      </w:r>
      <w:r w:rsidRPr="005F513E">
        <w:rPr>
          <w:rFonts w:ascii="Arial" w:hAnsi="Arial" w:cs="Arial"/>
          <w:b w:val="0"/>
          <w:bCs w:val="0"/>
          <w:i/>
          <w:iCs/>
          <w:color w:val="FF0000"/>
        </w:rPr>
        <w:lastRenderedPageBreak/>
        <w:t xml:space="preserve">Circular referenced above.” </w:t>
      </w:r>
    </w:p>
    <w:p w14:paraId="150CACE5" w14:textId="77777777" w:rsidR="005F513E" w:rsidRPr="005F513E" w:rsidRDefault="005F513E" w:rsidP="005F513E">
      <w:pPr>
        <w:pStyle w:val="Heading1"/>
        <w:ind w:firstLine="0"/>
        <w:jc w:val="left"/>
        <w:rPr>
          <w:rFonts w:ascii="Arial" w:hAnsi="Arial" w:cs="Arial"/>
          <w:b w:val="0"/>
          <w:bCs w:val="0"/>
          <w:color w:val="FF0000"/>
        </w:rPr>
      </w:pPr>
    </w:p>
    <w:p w14:paraId="2251932D"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Section 11 of the Investment Guidance also includes provision as to disposals and property protocols. </w:t>
      </w:r>
    </w:p>
    <w:p w14:paraId="2E87F1DA" w14:textId="77777777" w:rsidR="005F513E" w:rsidRPr="005F513E" w:rsidRDefault="005F513E" w:rsidP="005F513E">
      <w:pPr>
        <w:pStyle w:val="Heading1"/>
        <w:ind w:firstLine="0"/>
        <w:jc w:val="left"/>
        <w:rPr>
          <w:rFonts w:ascii="Arial" w:hAnsi="Arial" w:cs="Arial"/>
          <w:b w:val="0"/>
          <w:bCs w:val="0"/>
          <w:color w:val="FF0000"/>
        </w:rPr>
      </w:pPr>
    </w:p>
    <w:p w14:paraId="3055FD21"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Welsh Health Circular WHC (2015) 031 issued 22 June 2015 includes arrangements for consent to acquire or dispose of a lease in property (where not covered by any business case approval process. </w:t>
      </w:r>
    </w:p>
    <w:p w14:paraId="6DDCB905" w14:textId="77777777" w:rsidR="005F513E" w:rsidRPr="005F513E" w:rsidRDefault="005F513E" w:rsidP="005F513E">
      <w:pPr>
        <w:pStyle w:val="Heading1"/>
        <w:ind w:firstLine="0"/>
        <w:jc w:val="left"/>
        <w:rPr>
          <w:rFonts w:ascii="Arial" w:hAnsi="Arial" w:cs="Arial"/>
          <w:b w:val="0"/>
          <w:bCs w:val="0"/>
          <w:color w:val="FF0000"/>
        </w:rPr>
      </w:pPr>
    </w:p>
    <w:p w14:paraId="47B2F372"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That WHC is also to be regarded as being applicable to HEIW and DHCW in the same way as it applies to LHBs. </w:t>
      </w:r>
    </w:p>
    <w:p w14:paraId="3732355B" w14:textId="77777777" w:rsidR="005F513E" w:rsidRPr="005F513E" w:rsidRDefault="005F513E" w:rsidP="005F513E">
      <w:pPr>
        <w:pStyle w:val="Heading1"/>
        <w:ind w:firstLine="0"/>
        <w:jc w:val="left"/>
        <w:rPr>
          <w:rFonts w:ascii="Arial" w:hAnsi="Arial" w:cs="Arial"/>
          <w:b w:val="0"/>
          <w:bCs w:val="0"/>
          <w:color w:val="FF0000"/>
        </w:rPr>
      </w:pPr>
    </w:p>
    <w:p w14:paraId="1C35AED7"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Entering into contracts </w:t>
      </w:r>
    </w:p>
    <w:p w14:paraId="52812C38" w14:textId="77777777" w:rsidR="005F513E" w:rsidRPr="005F513E" w:rsidRDefault="005F513E" w:rsidP="005F513E">
      <w:pPr>
        <w:pStyle w:val="Heading1"/>
        <w:ind w:firstLine="0"/>
        <w:jc w:val="left"/>
        <w:rPr>
          <w:rFonts w:ascii="Arial" w:hAnsi="Arial" w:cs="Arial"/>
          <w:b w:val="0"/>
          <w:bCs w:val="0"/>
          <w:color w:val="FF0000"/>
        </w:rPr>
      </w:pPr>
    </w:p>
    <w:p w14:paraId="408A5070"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This schedule confirms to all NHS Wales bodies that the authorisation and consideration of notified contracts and applications for the acquisition or disposal of a lease or any interest in property are delegated to the Director General, Health Social Care and Early Years. </w:t>
      </w:r>
    </w:p>
    <w:p w14:paraId="153CA857" w14:textId="77777777" w:rsidR="005F513E" w:rsidRPr="005F513E" w:rsidRDefault="005F513E" w:rsidP="005F513E">
      <w:pPr>
        <w:pStyle w:val="Heading1"/>
        <w:ind w:firstLine="0"/>
        <w:jc w:val="left"/>
        <w:rPr>
          <w:rFonts w:ascii="Arial" w:hAnsi="Arial" w:cs="Arial"/>
          <w:b w:val="0"/>
          <w:bCs w:val="0"/>
          <w:color w:val="FF0000"/>
        </w:rPr>
      </w:pPr>
    </w:p>
    <w:p w14:paraId="5312C84D"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The Director General may, as with any other matter relating to the operation of the NHS in Wales, brief the Cabinet Secretary for Health and Social Care on any arrangement of particular policy note, or with a novel, contentious or innovative nature. </w:t>
      </w:r>
    </w:p>
    <w:p w14:paraId="129B22BE" w14:textId="77777777" w:rsidR="005F513E" w:rsidRPr="005F513E" w:rsidRDefault="005F513E" w:rsidP="005F513E">
      <w:pPr>
        <w:pStyle w:val="Heading1"/>
        <w:ind w:firstLine="0"/>
        <w:jc w:val="left"/>
        <w:rPr>
          <w:rFonts w:ascii="Arial" w:hAnsi="Arial" w:cs="Arial"/>
          <w:b w:val="0"/>
          <w:bCs w:val="0"/>
          <w:color w:val="FF0000"/>
        </w:rPr>
      </w:pPr>
    </w:p>
    <w:p w14:paraId="649094A9"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Accordingly, any issues relevant to the exercise of the Cabinet Secretary for Health, and Social Care’s consent will, as a matter of course, be drawn to his attention. </w:t>
      </w:r>
    </w:p>
    <w:p w14:paraId="19A3F5BB" w14:textId="77777777" w:rsidR="005F513E" w:rsidRPr="005F513E" w:rsidRDefault="005F513E" w:rsidP="005F513E">
      <w:pPr>
        <w:pStyle w:val="Heading1"/>
        <w:ind w:firstLine="0"/>
        <w:jc w:val="left"/>
        <w:rPr>
          <w:rFonts w:ascii="Arial" w:hAnsi="Arial" w:cs="Arial"/>
          <w:b w:val="0"/>
          <w:bCs w:val="0"/>
          <w:color w:val="FF0000"/>
        </w:rPr>
      </w:pPr>
    </w:p>
    <w:p w14:paraId="4216D4B6"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The process which NHS Wales bodies entering into contracts must follow is: </w:t>
      </w:r>
    </w:p>
    <w:p w14:paraId="00EB126D" w14:textId="77777777" w:rsidR="005F513E" w:rsidRPr="005F513E" w:rsidRDefault="005F513E" w:rsidP="005F513E">
      <w:pPr>
        <w:pStyle w:val="Heading1"/>
        <w:ind w:firstLine="0"/>
        <w:jc w:val="left"/>
        <w:rPr>
          <w:rFonts w:ascii="Arial" w:hAnsi="Arial" w:cs="Arial"/>
          <w:b w:val="0"/>
          <w:bCs w:val="0"/>
          <w:color w:val="FF0000"/>
        </w:rPr>
      </w:pPr>
    </w:p>
    <w:p w14:paraId="552E9DF0"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 All NHS contracts (unless exempt) &gt;£1m in total to be notified to the Director General HSCEY prior to tendering for the contract; </w:t>
      </w:r>
    </w:p>
    <w:p w14:paraId="786DDED2" w14:textId="77777777" w:rsidR="005F513E" w:rsidRPr="005F513E" w:rsidRDefault="005F513E" w:rsidP="005F513E">
      <w:pPr>
        <w:pStyle w:val="Heading1"/>
        <w:ind w:firstLine="0"/>
        <w:jc w:val="left"/>
        <w:rPr>
          <w:rFonts w:ascii="Arial" w:hAnsi="Arial" w:cs="Arial"/>
          <w:b w:val="0"/>
          <w:bCs w:val="0"/>
          <w:color w:val="FF0000"/>
        </w:rPr>
      </w:pPr>
    </w:p>
    <w:p w14:paraId="2A0A1367"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 All eligible LHB and HEIW and DHCW contracts &gt;£1m in total to be submitted to the Director General HSCEY for consent prior to award; </w:t>
      </w:r>
    </w:p>
    <w:p w14:paraId="5F972CA9" w14:textId="77777777" w:rsidR="005F513E" w:rsidRPr="005F513E" w:rsidRDefault="005F513E" w:rsidP="005F513E">
      <w:pPr>
        <w:pStyle w:val="Heading1"/>
        <w:ind w:firstLine="0"/>
        <w:jc w:val="left"/>
        <w:rPr>
          <w:rFonts w:ascii="Arial" w:hAnsi="Arial" w:cs="Arial"/>
          <w:b w:val="0"/>
          <w:bCs w:val="0"/>
          <w:color w:val="FF0000"/>
        </w:rPr>
      </w:pPr>
    </w:p>
    <w:p w14:paraId="45992BDB"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 All eligible NHS Trust contracts &gt;£1m in total to be submitted to the Director General HSCEY for notification prior to award; and </w:t>
      </w:r>
    </w:p>
    <w:p w14:paraId="20344FF2" w14:textId="77777777" w:rsidR="005F513E" w:rsidRPr="005F513E" w:rsidRDefault="005F513E" w:rsidP="005F513E">
      <w:pPr>
        <w:pStyle w:val="Heading1"/>
        <w:ind w:firstLine="0"/>
        <w:jc w:val="left"/>
        <w:rPr>
          <w:rFonts w:ascii="Arial" w:hAnsi="Arial" w:cs="Arial"/>
          <w:b w:val="0"/>
          <w:bCs w:val="0"/>
          <w:color w:val="FF0000"/>
        </w:rPr>
      </w:pPr>
    </w:p>
    <w:p w14:paraId="11EBB329"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 All eligible NHS contracts &gt;£0.5m in total to be submitted to the Director General HSCEY for notification prior to award. </w:t>
      </w:r>
    </w:p>
    <w:p w14:paraId="1A44E0DF" w14:textId="77777777" w:rsidR="005F513E" w:rsidRPr="005F513E" w:rsidRDefault="005F513E" w:rsidP="005F513E">
      <w:pPr>
        <w:pStyle w:val="Heading1"/>
        <w:ind w:firstLine="0"/>
        <w:jc w:val="left"/>
        <w:rPr>
          <w:rFonts w:ascii="Arial" w:hAnsi="Arial" w:cs="Arial"/>
          <w:b w:val="0"/>
          <w:bCs w:val="0"/>
          <w:color w:val="FF0000"/>
        </w:rPr>
      </w:pPr>
    </w:p>
    <w:p w14:paraId="5F738E98"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The requirement for consent does not apply to any contracts entered into pursuant to a specific statutory power, and therefore does not apply to: </w:t>
      </w:r>
    </w:p>
    <w:p w14:paraId="6F325746" w14:textId="77777777" w:rsidR="005F513E" w:rsidRPr="005F513E" w:rsidRDefault="005F513E" w:rsidP="005F513E">
      <w:pPr>
        <w:pStyle w:val="Heading1"/>
        <w:ind w:firstLine="0"/>
        <w:jc w:val="left"/>
        <w:rPr>
          <w:rFonts w:ascii="Arial" w:hAnsi="Arial" w:cs="Arial"/>
          <w:b w:val="0"/>
          <w:bCs w:val="0"/>
          <w:color w:val="FF0000"/>
        </w:rPr>
      </w:pPr>
    </w:p>
    <w:p w14:paraId="794B1482"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i) Contracts of employment between LHBs, HEIW, or DHCW and their staff; </w:t>
      </w:r>
    </w:p>
    <w:p w14:paraId="505EB7A3" w14:textId="77777777" w:rsidR="005F513E" w:rsidRPr="005F513E" w:rsidRDefault="005F513E" w:rsidP="005F513E">
      <w:pPr>
        <w:pStyle w:val="Heading1"/>
        <w:ind w:firstLine="0"/>
        <w:jc w:val="left"/>
        <w:rPr>
          <w:rFonts w:ascii="Arial" w:hAnsi="Arial" w:cs="Arial"/>
          <w:b w:val="0"/>
          <w:bCs w:val="0"/>
          <w:color w:val="FF0000"/>
        </w:rPr>
      </w:pPr>
    </w:p>
    <w:p w14:paraId="5CB7BE28"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ii) Transfers of land or contracts effected by Statutory Instrument following the </w:t>
      </w:r>
    </w:p>
    <w:p w14:paraId="1006EB7C" w14:textId="77777777" w:rsidR="00A16920" w:rsidRPr="005F513E" w:rsidRDefault="00A16920" w:rsidP="00A16920">
      <w:pPr>
        <w:pStyle w:val="Heading1"/>
        <w:jc w:val="left"/>
        <w:rPr>
          <w:rFonts w:ascii="Arial" w:hAnsi="Arial" w:cs="Arial"/>
          <w:b w:val="0"/>
          <w:bCs w:val="0"/>
          <w:color w:val="FF0000"/>
        </w:rPr>
      </w:pPr>
      <w:r w:rsidRPr="005F513E">
        <w:rPr>
          <w:rFonts w:ascii="Arial" w:hAnsi="Arial" w:cs="Arial"/>
          <w:b w:val="0"/>
          <w:bCs w:val="0"/>
          <w:color w:val="FF0000"/>
        </w:rPr>
        <w:t xml:space="preserve">creation of LHBs, HEIW, or DHCW; </w:t>
      </w:r>
    </w:p>
    <w:p w14:paraId="7484BD8C" w14:textId="77777777" w:rsidR="005F513E" w:rsidRPr="005F513E" w:rsidRDefault="005F513E" w:rsidP="005F513E">
      <w:pPr>
        <w:pStyle w:val="Heading1"/>
        <w:ind w:firstLine="0"/>
        <w:jc w:val="left"/>
        <w:rPr>
          <w:rFonts w:ascii="Arial" w:hAnsi="Arial" w:cs="Arial"/>
          <w:b w:val="0"/>
          <w:bCs w:val="0"/>
          <w:color w:val="FF0000"/>
        </w:rPr>
      </w:pPr>
    </w:p>
    <w:p w14:paraId="2368AB55"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iii) Out of Hours contracts; </w:t>
      </w:r>
    </w:p>
    <w:p w14:paraId="01819EF2" w14:textId="77777777" w:rsidR="005F513E" w:rsidRPr="005F513E" w:rsidRDefault="005F513E" w:rsidP="005F513E">
      <w:pPr>
        <w:pStyle w:val="Heading1"/>
        <w:ind w:firstLine="0"/>
        <w:jc w:val="left"/>
        <w:rPr>
          <w:rFonts w:ascii="Arial" w:hAnsi="Arial" w:cs="Arial"/>
          <w:b w:val="0"/>
          <w:bCs w:val="0"/>
          <w:color w:val="FF0000"/>
        </w:rPr>
      </w:pPr>
    </w:p>
    <w:p w14:paraId="64BB4CD4"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iv) All NHS contracts; that is where one health services body contracts with </w:t>
      </w:r>
    </w:p>
    <w:p w14:paraId="007F5396" w14:textId="77777777" w:rsidR="00A16920" w:rsidRPr="005F513E" w:rsidRDefault="00A16920" w:rsidP="00A16920">
      <w:pPr>
        <w:pStyle w:val="Heading1"/>
        <w:jc w:val="left"/>
        <w:rPr>
          <w:rFonts w:ascii="Arial" w:hAnsi="Arial" w:cs="Arial"/>
          <w:b w:val="0"/>
          <w:bCs w:val="0"/>
          <w:color w:val="FF0000"/>
        </w:rPr>
      </w:pPr>
      <w:r w:rsidRPr="005F513E">
        <w:rPr>
          <w:rFonts w:ascii="Arial" w:hAnsi="Arial" w:cs="Arial"/>
          <w:b w:val="0"/>
          <w:bCs w:val="0"/>
          <w:color w:val="FF0000"/>
        </w:rPr>
        <w:lastRenderedPageBreak/>
        <w:t xml:space="preserve">another health service body; </w:t>
      </w:r>
    </w:p>
    <w:p w14:paraId="2FB65605" w14:textId="77777777" w:rsidR="005F513E" w:rsidRPr="005F513E" w:rsidRDefault="005F513E" w:rsidP="005F513E">
      <w:pPr>
        <w:pStyle w:val="Heading1"/>
        <w:ind w:firstLine="0"/>
        <w:jc w:val="left"/>
        <w:rPr>
          <w:rFonts w:ascii="Arial" w:hAnsi="Arial" w:cs="Arial"/>
          <w:b w:val="0"/>
          <w:bCs w:val="0"/>
          <w:color w:val="FF0000"/>
        </w:rPr>
      </w:pPr>
    </w:p>
    <w:p w14:paraId="010EBDF6"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(v) Contracts entered into by HEIW for services which are the consequences of </w:t>
      </w:r>
    </w:p>
    <w:p w14:paraId="2D9A3191" w14:textId="77777777" w:rsidR="00A16920" w:rsidRPr="005F513E" w:rsidRDefault="00A16920" w:rsidP="00A16920">
      <w:pPr>
        <w:pStyle w:val="Heading1"/>
        <w:jc w:val="left"/>
        <w:rPr>
          <w:rFonts w:ascii="Arial" w:hAnsi="Arial" w:cs="Arial"/>
          <w:b w:val="0"/>
          <w:bCs w:val="0"/>
          <w:color w:val="FF0000"/>
        </w:rPr>
      </w:pPr>
      <w:r w:rsidRPr="005F513E">
        <w:rPr>
          <w:rFonts w:ascii="Arial" w:hAnsi="Arial" w:cs="Arial"/>
          <w:b w:val="0"/>
          <w:bCs w:val="0"/>
          <w:color w:val="FF0000"/>
        </w:rPr>
        <w:t xml:space="preserve">annual commissioning approved by the Cabinet Secretary e.g. annual education and training commissioning also do not require further Ministerial notification or consent; and </w:t>
      </w:r>
    </w:p>
    <w:p w14:paraId="0F6C4370" w14:textId="77777777" w:rsidR="005F513E" w:rsidRPr="005F513E" w:rsidRDefault="005F513E" w:rsidP="005F513E">
      <w:pPr>
        <w:pStyle w:val="Heading1"/>
        <w:ind w:firstLine="0"/>
        <w:jc w:val="left"/>
        <w:rPr>
          <w:rFonts w:ascii="Arial" w:hAnsi="Arial" w:cs="Arial"/>
          <w:b w:val="0"/>
          <w:bCs w:val="0"/>
          <w:color w:val="FF0000"/>
        </w:rPr>
      </w:pPr>
    </w:p>
    <w:p w14:paraId="4763C60D"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(vi) Contracts between £500k - £1 million (for noting) and £1 million + (for </w:t>
      </w:r>
    </w:p>
    <w:p w14:paraId="59B1BA8F" w14:textId="77777777" w:rsidR="00A16920" w:rsidRPr="005F513E" w:rsidRDefault="00A16920" w:rsidP="00A16920">
      <w:pPr>
        <w:pStyle w:val="Heading1"/>
        <w:jc w:val="left"/>
        <w:rPr>
          <w:rFonts w:ascii="Arial" w:hAnsi="Arial" w:cs="Arial"/>
          <w:b w:val="0"/>
          <w:bCs w:val="0"/>
          <w:color w:val="FF0000"/>
        </w:rPr>
      </w:pPr>
      <w:r w:rsidRPr="005F513E">
        <w:rPr>
          <w:rFonts w:ascii="Arial" w:hAnsi="Arial" w:cs="Arial"/>
          <w:b w:val="0"/>
          <w:bCs w:val="0"/>
          <w:color w:val="FF0000"/>
        </w:rPr>
        <w:t xml:space="preserve">approval). </w:t>
      </w:r>
    </w:p>
    <w:p w14:paraId="124EF7FD" w14:textId="77777777" w:rsidR="005F513E" w:rsidRPr="005F513E" w:rsidRDefault="005F513E" w:rsidP="005F513E">
      <w:pPr>
        <w:pStyle w:val="Heading1"/>
        <w:ind w:firstLine="0"/>
        <w:jc w:val="left"/>
        <w:rPr>
          <w:rFonts w:ascii="Arial" w:hAnsi="Arial" w:cs="Arial"/>
          <w:b w:val="0"/>
          <w:bCs w:val="0"/>
          <w:color w:val="FF0000"/>
        </w:rPr>
      </w:pPr>
    </w:p>
    <w:p w14:paraId="7A8C57EF" w14:textId="77777777" w:rsidR="00A16920" w:rsidRPr="005F513E" w:rsidRDefault="00A16920" w:rsidP="005F513E">
      <w:pPr>
        <w:pStyle w:val="Heading1"/>
        <w:ind w:firstLine="0"/>
        <w:jc w:val="left"/>
        <w:rPr>
          <w:rFonts w:ascii="Arial" w:hAnsi="Arial" w:cs="Arial"/>
          <w:b w:val="0"/>
          <w:bCs w:val="0"/>
          <w:color w:val="FF0000"/>
        </w:rPr>
      </w:pPr>
      <w:r w:rsidRPr="005F513E">
        <w:rPr>
          <w:rFonts w:ascii="Arial" w:hAnsi="Arial" w:cs="Arial"/>
          <w:b w:val="0"/>
          <w:bCs w:val="0"/>
          <w:color w:val="FF0000"/>
        </w:rPr>
        <w:t xml:space="preserve">Wales Public Sector Framework Agreements e.g., Frameworks established by the Welsh Government’s Commercial Delivery team or NWSSP (not exhaustive) – no written approval required to award contracts under these Frameworks through a direct award or mini competition. </w:t>
      </w:r>
    </w:p>
    <w:p w14:paraId="75166069" w14:textId="77777777" w:rsidR="00A16920" w:rsidRPr="005F513E" w:rsidRDefault="00A16920" w:rsidP="00A16920">
      <w:pPr>
        <w:pStyle w:val="Heading1"/>
        <w:jc w:val="left"/>
        <w:rPr>
          <w:rFonts w:ascii="Arial" w:hAnsi="Arial" w:cs="Arial"/>
          <w:b w:val="0"/>
          <w:bCs w:val="0"/>
          <w:color w:val="FF0000"/>
        </w:rPr>
      </w:pPr>
    </w:p>
    <w:p w14:paraId="767D8E42" w14:textId="77777777" w:rsidR="00A16920" w:rsidRPr="005F513E" w:rsidRDefault="00A16920" w:rsidP="00A16920">
      <w:pPr>
        <w:pStyle w:val="Heading1"/>
        <w:ind w:firstLine="0"/>
        <w:jc w:val="left"/>
        <w:rPr>
          <w:rFonts w:ascii="Arial" w:hAnsi="Arial" w:cs="Arial"/>
          <w:b w:val="0"/>
          <w:bCs w:val="0"/>
          <w:color w:val="FF0000"/>
        </w:rPr>
      </w:pPr>
      <w:r w:rsidRPr="005F513E">
        <w:rPr>
          <w:rFonts w:ascii="Arial" w:hAnsi="Arial" w:cs="Arial"/>
          <w:b w:val="0"/>
          <w:bCs w:val="0"/>
          <w:color w:val="FF0000"/>
        </w:rPr>
        <w:t xml:space="preserve">Third-Party Public-Sector Framework Agreements e.g., Frameworks </w:t>
      </w:r>
    </w:p>
    <w:p w14:paraId="49C76C64" w14:textId="77777777" w:rsidR="00A16920" w:rsidRPr="005F513E" w:rsidRDefault="00A16920" w:rsidP="00A16920">
      <w:pPr>
        <w:pStyle w:val="Heading1"/>
        <w:jc w:val="left"/>
        <w:rPr>
          <w:rFonts w:ascii="Arial" w:hAnsi="Arial" w:cs="Arial"/>
          <w:b w:val="0"/>
          <w:bCs w:val="0"/>
          <w:color w:val="FF0000"/>
        </w:rPr>
      </w:pPr>
    </w:p>
    <w:p w14:paraId="02962042" w14:textId="77777777" w:rsidR="00A16920" w:rsidRPr="005F513E" w:rsidRDefault="00A16920" w:rsidP="00A16920">
      <w:pPr>
        <w:pStyle w:val="Heading1"/>
        <w:ind w:firstLine="0"/>
        <w:jc w:val="left"/>
        <w:rPr>
          <w:rFonts w:ascii="Arial" w:hAnsi="Arial" w:cs="Arial"/>
          <w:b w:val="0"/>
          <w:bCs w:val="0"/>
          <w:color w:val="FF0000"/>
        </w:rPr>
      </w:pPr>
      <w:r w:rsidRPr="005F513E">
        <w:rPr>
          <w:rFonts w:ascii="Arial" w:hAnsi="Arial" w:cs="Arial"/>
          <w:b w:val="0"/>
          <w:bCs w:val="0"/>
          <w:color w:val="FF0000"/>
        </w:rPr>
        <w:t xml:space="preserve">established by Crown Commercial Services, NHS Supply Chain (not exhaustive) – no further approval required to award contracts under these Frameworks through a direct award. Approval will however be required for award of contracts under these Framework Agreements through mini-competition or where the specification of the product/service required is modified from that stated within the Framework Agreement. </w:t>
      </w:r>
    </w:p>
    <w:p w14:paraId="546034FB" w14:textId="77777777" w:rsidR="00A16920" w:rsidRPr="005F513E" w:rsidRDefault="00A16920" w:rsidP="00A16920">
      <w:pPr>
        <w:pStyle w:val="Heading1"/>
        <w:ind w:firstLine="0"/>
        <w:jc w:val="left"/>
        <w:rPr>
          <w:rFonts w:ascii="Arial" w:hAnsi="Arial" w:cs="Arial"/>
          <w:b w:val="0"/>
          <w:bCs w:val="0"/>
          <w:color w:val="FF0000"/>
        </w:rPr>
      </w:pPr>
    </w:p>
    <w:p w14:paraId="09DD5316" w14:textId="77777777" w:rsidR="00A16920" w:rsidRPr="005F513E" w:rsidRDefault="00A16920" w:rsidP="00A16920">
      <w:pPr>
        <w:pStyle w:val="Heading1"/>
        <w:ind w:firstLine="0"/>
        <w:jc w:val="left"/>
        <w:rPr>
          <w:rFonts w:ascii="Arial" w:hAnsi="Arial" w:cs="Arial"/>
          <w:b w:val="0"/>
          <w:bCs w:val="0"/>
          <w:color w:val="FF0000"/>
        </w:rPr>
      </w:pPr>
      <w:r w:rsidRPr="005F513E">
        <w:rPr>
          <w:rFonts w:ascii="Arial" w:hAnsi="Arial" w:cs="Arial"/>
          <w:b w:val="0"/>
          <w:bCs w:val="0"/>
          <w:color w:val="FF0000"/>
        </w:rPr>
        <w:t xml:space="preserve">For non-capital contracts requiring DG approval, the request for approval or notification should be sent to Rob Eveleigh in the Financial Control and Governance team : </w:t>
      </w:r>
      <w:proofErr w:type="spellStart"/>
      <w:r w:rsidRPr="005F513E">
        <w:rPr>
          <w:rFonts w:ascii="Arial" w:hAnsi="Arial" w:cs="Arial"/>
          <w:b w:val="0"/>
          <w:bCs w:val="0"/>
          <w:color w:val="FF0000"/>
        </w:rPr>
        <w:t>Robert.Eveleigh@gov.wales</w:t>
      </w:r>
      <w:proofErr w:type="spellEnd"/>
      <w:r w:rsidRPr="005F513E">
        <w:rPr>
          <w:rFonts w:ascii="Arial" w:hAnsi="Arial" w:cs="Arial"/>
          <w:b w:val="0"/>
          <w:bCs w:val="0"/>
          <w:color w:val="FF0000"/>
        </w:rPr>
        <w:t xml:space="preserve"> </w:t>
      </w:r>
    </w:p>
    <w:p w14:paraId="0AC92B91" w14:textId="77777777" w:rsidR="00A16920" w:rsidRDefault="00A16920" w:rsidP="00A16920"/>
    <w:p w14:paraId="62991278" w14:textId="77777777" w:rsidR="00A16920" w:rsidRDefault="00A16920" w:rsidP="00A16920"/>
    <w:p w14:paraId="256679A9" w14:textId="77777777" w:rsidR="00A16920" w:rsidRDefault="00A16920" w:rsidP="00A16920"/>
    <w:p w14:paraId="675609BB" w14:textId="77777777" w:rsidR="00A16920" w:rsidRPr="00A16920" w:rsidRDefault="00A16920" w:rsidP="00A16920"/>
    <w:p w14:paraId="6AC033C2" w14:textId="674F9DB5" w:rsidR="00E55E63" w:rsidRDefault="00EF0C47" w:rsidP="003A5135">
      <w:r w:rsidRPr="00131F0A">
        <w:rPr>
          <w:noProof/>
          <w:lang w:eastAsia="en-GB"/>
        </w:rPr>
        <w:lastRenderedPageBreak/>
        <w:drawing>
          <wp:inline distT="0" distB="0" distL="0" distR="0" wp14:anchorId="56591E77" wp14:editId="4753722A">
            <wp:extent cx="5278120" cy="7704455"/>
            <wp:effectExtent l="0" t="0" r="0" b="0"/>
            <wp:docPr id="3" name="Picture 1" descr="A picture containing text, screenshot, font, docume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 picture containing text, screenshot, font, document&#10;&#10;Description automatically generated"/>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278120" cy="7704455"/>
                    </a:xfrm>
                    <a:prstGeom prst="rect">
                      <a:avLst/>
                    </a:prstGeom>
                    <a:noFill/>
                    <a:ln>
                      <a:noFill/>
                    </a:ln>
                  </pic:spPr>
                </pic:pic>
              </a:graphicData>
            </a:graphic>
          </wp:inline>
        </w:drawing>
      </w:r>
    </w:p>
    <w:p w14:paraId="6A8E77BC" w14:textId="77777777" w:rsidR="00E55E63" w:rsidRPr="00E55E63" w:rsidRDefault="00E55E63" w:rsidP="00E55E63"/>
    <w:p w14:paraId="76945477" w14:textId="77777777" w:rsidR="00E55E63" w:rsidRDefault="00E55E63" w:rsidP="00E55E63"/>
    <w:p w14:paraId="33794C06" w14:textId="7E09F619" w:rsidR="00E55E63" w:rsidRDefault="00EF0C47" w:rsidP="00E55E63">
      <w:pPr>
        <w:jc w:val="center"/>
      </w:pPr>
      <w:r w:rsidRPr="00131F0A">
        <w:rPr>
          <w:noProof/>
          <w:lang w:eastAsia="en-GB"/>
        </w:rPr>
        <w:lastRenderedPageBreak/>
        <w:drawing>
          <wp:inline distT="0" distB="0" distL="0" distR="0" wp14:anchorId="33F29DB0" wp14:editId="7FF53BF4">
            <wp:extent cx="5278120" cy="8157210"/>
            <wp:effectExtent l="0" t="0" r="0" b="0"/>
            <wp:docPr id="4" name="Picture 2" descr="A picture containing text, font, screenshot, pap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A picture containing text, font, screenshot, paper&#10;&#10;Description automatically generated"/>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5278120" cy="8157210"/>
                    </a:xfrm>
                    <a:prstGeom prst="rect">
                      <a:avLst/>
                    </a:prstGeom>
                    <a:noFill/>
                    <a:ln>
                      <a:noFill/>
                    </a:ln>
                  </pic:spPr>
                </pic:pic>
              </a:graphicData>
            </a:graphic>
          </wp:inline>
        </w:drawing>
      </w:r>
    </w:p>
    <w:p w14:paraId="4F664025" w14:textId="77777777" w:rsidR="00E55E63" w:rsidRPr="00E55E63" w:rsidRDefault="00E55E63" w:rsidP="00E55E63"/>
    <w:p w14:paraId="20B7AD9A" w14:textId="77777777" w:rsidR="00E55E63" w:rsidRDefault="00E55E63" w:rsidP="00E55E63"/>
    <w:p w14:paraId="418B9E79" w14:textId="124126DB" w:rsidR="00E55E63" w:rsidRDefault="00EF0C47" w:rsidP="00E55E63">
      <w:pPr>
        <w:jc w:val="center"/>
      </w:pPr>
      <w:r w:rsidRPr="00131F0A">
        <w:rPr>
          <w:noProof/>
          <w:lang w:eastAsia="en-GB"/>
        </w:rPr>
        <w:lastRenderedPageBreak/>
        <w:drawing>
          <wp:inline distT="0" distB="0" distL="0" distR="0" wp14:anchorId="7D983656" wp14:editId="193B47E0">
            <wp:extent cx="5278120" cy="6617970"/>
            <wp:effectExtent l="0" t="0" r="0" b="0"/>
            <wp:docPr id="5" name="Picture 10" descr="A document with writing on it&#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A document with writing on it&#10;&#10;Description automatically generated with low confidence"/>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278120" cy="6617970"/>
                    </a:xfrm>
                    <a:prstGeom prst="rect">
                      <a:avLst/>
                    </a:prstGeom>
                    <a:noFill/>
                    <a:ln>
                      <a:noFill/>
                    </a:ln>
                  </pic:spPr>
                </pic:pic>
              </a:graphicData>
            </a:graphic>
          </wp:inline>
        </w:drawing>
      </w:r>
    </w:p>
    <w:p w14:paraId="244B6445" w14:textId="77777777" w:rsidR="00E55E63" w:rsidRPr="00E55E63" w:rsidRDefault="00E55E63" w:rsidP="00E55E63"/>
    <w:p w14:paraId="7B527C83" w14:textId="77777777" w:rsidR="00E55E63" w:rsidRPr="00E55E63" w:rsidRDefault="00E55E63" w:rsidP="00E55E63"/>
    <w:p w14:paraId="267F9871" w14:textId="77777777" w:rsidR="00E55E63" w:rsidRDefault="00E55E63" w:rsidP="00E55E63"/>
    <w:p w14:paraId="0807DB6E" w14:textId="77777777" w:rsidR="00E55E63" w:rsidRDefault="00E55E63" w:rsidP="00E55E63"/>
    <w:p w14:paraId="3079BD2A" w14:textId="5789CD71" w:rsidR="00E55E63" w:rsidRDefault="00EF0C47" w:rsidP="00E55E63">
      <w:pPr>
        <w:jc w:val="center"/>
      </w:pPr>
      <w:r w:rsidRPr="00131F0A">
        <w:rPr>
          <w:noProof/>
          <w:lang w:eastAsia="en-GB"/>
        </w:rPr>
        <w:lastRenderedPageBreak/>
        <w:drawing>
          <wp:inline distT="0" distB="0" distL="0" distR="0" wp14:anchorId="5369736F" wp14:editId="55707D75">
            <wp:extent cx="5278120" cy="7912735"/>
            <wp:effectExtent l="0" t="0" r="0" b="0"/>
            <wp:docPr id="6" name="Picture 4" descr="A document with text on it&#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A document with text on it&#10;&#10;Description automatically generated with low confidence"/>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5278120" cy="7912735"/>
                    </a:xfrm>
                    <a:prstGeom prst="rect">
                      <a:avLst/>
                    </a:prstGeom>
                    <a:noFill/>
                    <a:ln>
                      <a:noFill/>
                    </a:ln>
                  </pic:spPr>
                </pic:pic>
              </a:graphicData>
            </a:graphic>
          </wp:inline>
        </w:drawing>
      </w:r>
    </w:p>
    <w:p w14:paraId="495AC28F" w14:textId="77777777" w:rsidR="00E55E63" w:rsidRDefault="00E55E63" w:rsidP="00E55E63"/>
    <w:p w14:paraId="39E6BAAC" w14:textId="51613317" w:rsidR="00E55E63" w:rsidRDefault="00EF0C47" w:rsidP="00E55E63">
      <w:pPr>
        <w:jc w:val="center"/>
      </w:pPr>
      <w:r w:rsidRPr="00131F0A">
        <w:rPr>
          <w:noProof/>
          <w:lang w:eastAsia="en-GB"/>
        </w:rPr>
        <w:lastRenderedPageBreak/>
        <w:drawing>
          <wp:inline distT="0" distB="0" distL="0" distR="0" wp14:anchorId="0F7E3C46" wp14:editId="442EC5A5">
            <wp:extent cx="5052060" cy="6201410"/>
            <wp:effectExtent l="0" t="0" r="0" b="0"/>
            <wp:docPr id="7" name="Picture 5" descr="A picture containing text, screenshot, font, docume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A picture containing text, screenshot, font, document&#10;&#10;Description automatically generated"/>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052060" cy="6201410"/>
                    </a:xfrm>
                    <a:prstGeom prst="rect">
                      <a:avLst/>
                    </a:prstGeom>
                    <a:noFill/>
                    <a:ln>
                      <a:noFill/>
                    </a:ln>
                  </pic:spPr>
                </pic:pic>
              </a:graphicData>
            </a:graphic>
          </wp:inline>
        </w:drawing>
      </w:r>
    </w:p>
    <w:p w14:paraId="63942057" w14:textId="77777777" w:rsidR="00E55E63" w:rsidRPr="00E55E63" w:rsidRDefault="00E55E63" w:rsidP="00E55E63"/>
    <w:p w14:paraId="44A98ADD" w14:textId="77777777" w:rsidR="00E55E63" w:rsidRPr="00E55E63" w:rsidRDefault="00E55E63" w:rsidP="00E55E63"/>
    <w:p w14:paraId="37411149" w14:textId="77777777" w:rsidR="00E55E63" w:rsidRPr="00E55E63" w:rsidRDefault="00E55E63" w:rsidP="00E55E63"/>
    <w:p w14:paraId="5640DE8E" w14:textId="77777777" w:rsidR="00E55E63" w:rsidRPr="00E55E63" w:rsidRDefault="00E55E63" w:rsidP="00E55E63"/>
    <w:p w14:paraId="11A6E0E7" w14:textId="77777777" w:rsidR="00E55E63" w:rsidRPr="00E55E63" w:rsidRDefault="00E55E63" w:rsidP="00E55E63"/>
    <w:p w14:paraId="4A0EC64C" w14:textId="77777777" w:rsidR="00E55E63" w:rsidRPr="00E55E63" w:rsidRDefault="00E55E63" w:rsidP="00E55E63"/>
    <w:p w14:paraId="33DA3D48" w14:textId="77777777" w:rsidR="00E55E63" w:rsidRPr="00E55E63" w:rsidRDefault="00E55E63" w:rsidP="00E55E63"/>
    <w:p w14:paraId="566DCDAB" w14:textId="77777777" w:rsidR="00E55E63" w:rsidRDefault="00E55E63" w:rsidP="00E55E63"/>
    <w:p w14:paraId="4D780325" w14:textId="77777777" w:rsidR="00E55E63" w:rsidRDefault="00E55E63" w:rsidP="00E55E63"/>
    <w:p w14:paraId="101D7D1C" w14:textId="77777777" w:rsidR="00A57F12" w:rsidRDefault="00A57F12" w:rsidP="00E55E63"/>
    <w:p w14:paraId="56554668" w14:textId="77777777" w:rsidR="00A57F12" w:rsidRDefault="00A57F12" w:rsidP="00E55E63"/>
    <w:p w14:paraId="207AD634" w14:textId="77777777" w:rsidR="00A57F12" w:rsidRDefault="00A57F12" w:rsidP="00E55E63"/>
    <w:p w14:paraId="23785B3D" w14:textId="77777777" w:rsidR="00A57F12" w:rsidRDefault="00A57F12" w:rsidP="00E55E63"/>
    <w:p w14:paraId="5B50FE89" w14:textId="77777777" w:rsidR="00A57F12" w:rsidRDefault="00A57F12" w:rsidP="00E55E63"/>
    <w:p w14:paraId="4D41C3A2" w14:textId="77777777" w:rsidR="00A57F12" w:rsidRDefault="00A57F12" w:rsidP="00E55E63"/>
    <w:p w14:paraId="6EFAECF9" w14:textId="77777777" w:rsidR="00A57F12" w:rsidRDefault="00A57F12" w:rsidP="00E55E63"/>
    <w:p w14:paraId="2B620578" w14:textId="77777777" w:rsidR="00A57F12" w:rsidRDefault="00A57F12" w:rsidP="00E55E63">
      <w:pPr>
        <w:sectPr w:rsidR="00A57F12" w:rsidSect="008B349F">
          <w:footerReference w:type="default" r:id="rId31"/>
          <w:pgSz w:w="11907" w:h="16840" w:code="9"/>
          <w:pgMar w:top="1077" w:right="1134" w:bottom="1440" w:left="1134" w:header="720" w:footer="720" w:gutter="0"/>
          <w:cols w:space="720"/>
          <w:titlePg/>
          <w:docGrid w:linePitch="360"/>
        </w:sectPr>
      </w:pPr>
    </w:p>
    <w:p w14:paraId="6A788D8E" w14:textId="77777777" w:rsidR="00A57F12" w:rsidRDefault="00A57F12" w:rsidP="00E55E63"/>
    <w:p w14:paraId="2DDB6CEF" w14:textId="342B842D" w:rsidR="003A5135" w:rsidRPr="00E55E63" w:rsidRDefault="00EF0C47" w:rsidP="00E55E63">
      <w:pPr>
        <w:jc w:val="center"/>
      </w:pPr>
      <w:r w:rsidRPr="00131F0A">
        <w:rPr>
          <w:noProof/>
          <w:lang w:eastAsia="en-GB"/>
        </w:rPr>
        <w:drawing>
          <wp:inline distT="0" distB="0" distL="0" distR="0" wp14:anchorId="78DAFFD3" wp14:editId="0461BA0F">
            <wp:extent cx="9098915" cy="4454525"/>
            <wp:effectExtent l="0" t="0" r="0" b="0"/>
            <wp:docPr id="8" name="Picture 15" descr="A picture containing text, screenshot, font,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A picture containing text, screenshot, font, diagram&#10;&#10;Description automatically generated"/>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9098915" cy="4454525"/>
                    </a:xfrm>
                    <a:prstGeom prst="rect">
                      <a:avLst/>
                    </a:prstGeom>
                    <a:noFill/>
                    <a:ln>
                      <a:noFill/>
                    </a:ln>
                  </pic:spPr>
                </pic:pic>
              </a:graphicData>
            </a:graphic>
          </wp:inline>
        </w:drawing>
      </w:r>
    </w:p>
    <w:sectPr w:rsidR="003A5135" w:rsidRPr="00E55E63" w:rsidSect="00A57F12">
      <w:pgSz w:w="16840" w:h="11907" w:orient="landscape" w:code="9"/>
      <w:pgMar w:top="1138" w:right="1080" w:bottom="1138"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205C702" w14:textId="77777777" w:rsidR="00DE53FA" w:rsidRDefault="00DE53FA">
      <w:r>
        <w:separator/>
      </w:r>
    </w:p>
  </w:endnote>
  <w:endnote w:type="continuationSeparator" w:id="0">
    <w:p w14:paraId="72FF3C01" w14:textId="77777777" w:rsidR="00DE53FA" w:rsidRDefault="00DE53F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G Times">
    <w:altName w:val="Times New Roman"/>
    <w:panose1 w:val="00000000000000000000"/>
    <w:charset w:val="00"/>
    <w:family w:val="roman"/>
    <w:notTrueType/>
    <w:pitch w:val="variable"/>
    <w:sig w:usb0="00000003" w:usb1="00000000" w:usb2="00000000" w:usb3="00000000" w:csb0="00000001" w:csb1="00000000"/>
  </w:font>
  <w:font w:name="Bookman Old Style">
    <w:panose1 w:val="02050604050505020204"/>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CGDM M+ Frutiger">
    <w:altName w:val="Times New Roman"/>
    <w:charset w:val="00"/>
    <w:family w:val="auto"/>
    <w:pitch w:val="default"/>
  </w:font>
  <w:font w:name="Lucida Sans Unicode">
    <w:panose1 w:val="020B0602030504020204"/>
    <w:charset w:val="00"/>
    <w:family w:val="swiss"/>
    <w:pitch w:val="variable"/>
    <w:sig w:usb0="80000AFF" w:usb1="0000396B" w:usb2="00000000" w:usb3="00000000" w:csb0="000000BF" w:csb1="00000000"/>
  </w:font>
  <w:font w:name="Trebuchet MS">
    <w:panose1 w:val="020B0603020202020204"/>
    <w:charset w:val="00"/>
    <w:family w:val="swiss"/>
    <w:pitch w:val="variable"/>
    <w:sig w:usb0="00000687" w:usb1="00000000" w:usb2="00000000" w:usb3="00000000" w:csb0="0000009F" w:csb1="00000000"/>
  </w:font>
  <w:font w:name="Verdana">
    <w:panose1 w:val="020B0604030504040204"/>
    <w:charset w:val="00"/>
    <w:family w:val="swiss"/>
    <w:pitch w:val="variable"/>
    <w:sig w:usb0="A00006FF" w:usb1="4000205B" w:usb2="00000010" w:usb3="00000000" w:csb0="0000019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D84E8" w14:textId="77777777" w:rsidR="00AB4A5B" w:rsidRPr="00AB4A5B" w:rsidRDefault="00AB4A5B">
    <w:pPr>
      <w:pStyle w:val="Footer"/>
      <w:rPr>
        <w:rFonts w:ascii="Arial" w:hAnsi="Arial" w:cs="Arial"/>
      </w:rPr>
    </w:pPr>
    <w:r w:rsidRPr="00AB4A5B">
      <w:rPr>
        <w:rFonts w:ascii="Arial" w:hAnsi="Arial" w:cs="Arial"/>
        <w:lang w:val="en-GB"/>
      </w:rPr>
      <w:t xml:space="preserve">Swansea Bay University Health Board Standing Financial Instructions </w:t>
    </w:r>
    <w:r>
      <w:rPr>
        <w:rFonts w:ascii="Arial" w:hAnsi="Arial" w:cs="Arial"/>
        <w:lang w:val="en-GB"/>
      </w:rPr>
      <w:t xml:space="preserve">                          </w:t>
    </w:r>
    <w:r w:rsidRPr="00AB4A5B">
      <w:rPr>
        <w:rFonts w:ascii="Arial" w:hAnsi="Arial" w:cs="Arial"/>
      </w:rPr>
      <w:fldChar w:fldCharType="begin"/>
    </w:r>
    <w:r w:rsidRPr="00AB4A5B">
      <w:rPr>
        <w:rFonts w:ascii="Arial" w:hAnsi="Arial" w:cs="Arial"/>
      </w:rPr>
      <w:instrText xml:space="preserve"> PAGE   \* MERGEFORMAT </w:instrText>
    </w:r>
    <w:r w:rsidRPr="00AB4A5B">
      <w:rPr>
        <w:rFonts w:ascii="Arial" w:hAnsi="Arial" w:cs="Arial"/>
      </w:rPr>
      <w:fldChar w:fldCharType="separate"/>
    </w:r>
    <w:r w:rsidR="003B4235">
      <w:rPr>
        <w:rFonts w:ascii="Arial" w:hAnsi="Arial" w:cs="Arial"/>
        <w:noProof/>
      </w:rPr>
      <w:t>2</w:t>
    </w:r>
    <w:r w:rsidRPr="00AB4A5B">
      <w:rPr>
        <w:rFonts w:ascii="Arial" w:hAnsi="Arial" w:cs="Arial"/>
        <w:noProof/>
      </w:rPr>
      <w:fldChar w:fldCharType="end"/>
    </w:r>
  </w:p>
  <w:p w14:paraId="3EE099D7" w14:textId="77777777" w:rsidR="00AB4A5B" w:rsidRDefault="00AB4A5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9389CF" w14:textId="77777777" w:rsidR="00DE53FA" w:rsidRDefault="00DE53FA">
      <w:r>
        <w:separator/>
      </w:r>
    </w:p>
  </w:footnote>
  <w:footnote w:type="continuationSeparator" w:id="0">
    <w:p w14:paraId="659745F4" w14:textId="77777777" w:rsidR="00DE53FA" w:rsidRDefault="00DE53FA">
      <w:r>
        <w:continuationSeparator/>
      </w:r>
    </w:p>
  </w:footnote>
  <w:footnote w:id="1">
    <w:p w14:paraId="39F99317" w14:textId="77777777" w:rsidR="009314F9" w:rsidRPr="003B36FA" w:rsidRDefault="009314F9" w:rsidP="00BE7D6F">
      <w:pPr>
        <w:pStyle w:val="FootnoteText"/>
      </w:pPr>
      <w:r w:rsidRPr="003B36FA">
        <w:rPr>
          <w:rStyle w:val="FootnoteReference"/>
          <w:b/>
          <w:vertAlign w:val="superscript"/>
        </w:rPr>
        <w:footnoteRef/>
      </w:r>
      <w:r w:rsidRPr="003B36FA">
        <w:rPr>
          <w:vertAlign w:val="superscript"/>
        </w:rPr>
        <w:t xml:space="preserve"> </w:t>
      </w:r>
      <w:r w:rsidRPr="003B36FA">
        <w:rPr>
          <w:b/>
          <w:vertAlign w:val="superscript"/>
        </w:rPr>
        <w:t xml:space="preserve"> </w:t>
      </w:r>
      <w:r w:rsidRPr="003B36FA">
        <w:rPr>
          <w:rFonts w:ascii="Arial" w:hAnsi="Arial" w:cs="Arial"/>
        </w:rPr>
        <w:t>Note:</w:t>
      </w:r>
      <w:r>
        <w:rPr>
          <w:rFonts w:ascii="Arial" w:hAnsi="Arial" w:cs="Arial"/>
        </w:rPr>
        <w:t xml:space="preserve"> The Healthcare Inspectorate Wales will review and report on the Annual Quality Statement.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6B4321"/>
    <w:multiLevelType w:val="multilevel"/>
    <w:tmpl w:val="E6422060"/>
    <w:lvl w:ilvl="0">
      <w:start w:val="13"/>
      <w:numFmt w:val="decimal"/>
      <w:lvlText w:val="%1"/>
      <w:lvlJc w:val="left"/>
      <w:pPr>
        <w:tabs>
          <w:tab w:val="num" w:pos="360"/>
        </w:tabs>
        <w:ind w:left="360" w:hanging="360"/>
      </w:pPr>
      <w:rPr>
        <w:rFonts w:hint="default"/>
      </w:rPr>
    </w:lvl>
    <w:lvl w:ilvl="1">
      <w:start w:val="5"/>
      <w:numFmt w:val="decimal"/>
      <w:lvlText w:val="14.%2"/>
      <w:lvlJc w:val="left"/>
      <w:pPr>
        <w:tabs>
          <w:tab w:val="num" w:pos="360"/>
        </w:tabs>
        <w:ind w:left="360"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 w15:restartNumberingAfterBreak="0">
    <w:nsid w:val="0073667C"/>
    <w:multiLevelType w:val="multilevel"/>
    <w:tmpl w:val="574085FC"/>
    <w:lvl w:ilvl="0">
      <w:start w:val="1"/>
      <w:numFmt w:val="bullet"/>
      <w:lvlText w:val=""/>
      <w:lvlJc w:val="left"/>
      <w:pPr>
        <w:tabs>
          <w:tab w:val="num" w:pos="1440"/>
        </w:tabs>
        <w:ind w:left="1440" w:hanging="360"/>
      </w:pPr>
      <w:rPr>
        <w:rFonts w:ascii="Symbol" w:hAnsi="Symbol" w:hint="default"/>
      </w:rPr>
    </w:lvl>
    <w:lvl w:ilvl="1">
      <w:start w:val="1"/>
      <w:numFmt w:val="decimal"/>
      <w:lvlText w:val="%1.%2"/>
      <w:lvlJc w:val="left"/>
      <w:pPr>
        <w:tabs>
          <w:tab w:val="num" w:pos="1440"/>
        </w:tabs>
        <w:ind w:left="1440" w:hanging="360"/>
      </w:pPr>
      <w:rPr>
        <w:rFonts w:hint="default"/>
      </w:rPr>
    </w:lvl>
    <w:lvl w:ilvl="2">
      <w:start w:val="1"/>
      <w:numFmt w:val="none"/>
      <w:lvlText w:val="4.3.3"/>
      <w:lvlJc w:val="left"/>
      <w:pPr>
        <w:tabs>
          <w:tab w:val="num" w:pos="1800"/>
        </w:tabs>
        <w:ind w:left="1800" w:hanging="720"/>
      </w:pPr>
      <w:rPr>
        <w:rFonts w:hint="default"/>
      </w:rPr>
    </w:lvl>
    <w:lvl w:ilvl="3">
      <w:start w:val="1"/>
      <w:numFmt w:val="decimal"/>
      <w:lvlText w:val="%1.%2.%3.%4"/>
      <w:lvlJc w:val="left"/>
      <w:pPr>
        <w:tabs>
          <w:tab w:val="num" w:pos="2160"/>
        </w:tabs>
        <w:ind w:left="2160" w:hanging="1080"/>
      </w:pPr>
      <w:rPr>
        <w:rFonts w:hint="default"/>
      </w:rPr>
    </w:lvl>
    <w:lvl w:ilvl="4">
      <w:start w:val="1"/>
      <w:numFmt w:val="decimal"/>
      <w:lvlText w:val="%1.%2.%3.%4.%5"/>
      <w:lvlJc w:val="left"/>
      <w:pPr>
        <w:tabs>
          <w:tab w:val="num" w:pos="2160"/>
        </w:tabs>
        <w:ind w:left="2160" w:hanging="1080"/>
      </w:pPr>
      <w:rPr>
        <w:rFonts w:hint="default"/>
      </w:rPr>
    </w:lvl>
    <w:lvl w:ilvl="5">
      <w:start w:val="1"/>
      <w:numFmt w:val="decimal"/>
      <w:lvlText w:val="%1.%2.%3.%4.%5.%6"/>
      <w:lvlJc w:val="left"/>
      <w:pPr>
        <w:tabs>
          <w:tab w:val="num" w:pos="2520"/>
        </w:tabs>
        <w:ind w:left="2520" w:hanging="1440"/>
      </w:pPr>
      <w:rPr>
        <w:rFonts w:hint="default"/>
      </w:rPr>
    </w:lvl>
    <w:lvl w:ilvl="6">
      <w:start w:val="1"/>
      <w:numFmt w:val="decimal"/>
      <w:lvlText w:val="%1.%2.%3.%4.%5.%6.%7"/>
      <w:lvlJc w:val="left"/>
      <w:pPr>
        <w:tabs>
          <w:tab w:val="num" w:pos="2520"/>
        </w:tabs>
        <w:ind w:left="2520" w:hanging="1440"/>
      </w:pPr>
      <w:rPr>
        <w:rFonts w:hint="default"/>
      </w:rPr>
    </w:lvl>
    <w:lvl w:ilvl="7">
      <w:start w:val="1"/>
      <w:numFmt w:val="decimal"/>
      <w:lvlText w:val="%1.%2.%3.%4.%5.%6.%7.%8"/>
      <w:lvlJc w:val="left"/>
      <w:pPr>
        <w:tabs>
          <w:tab w:val="num" w:pos="2880"/>
        </w:tabs>
        <w:ind w:left="2880" w:hanging="1800"/>
      </w:pPr>
      <w:rPr>
        <w:rFonts w:hint="default"/>
      </w:rPr>
    </w:lvl>
    <w:lvl w:ilvl="8">
      <w:start w:val="1"/>
      <w:numFmt w:val="decimal"/>
      <w:lvlText w:val="%1.%2.%3.%4.%5.%6.%7.%8.%9"/>
      <w:lvlJc w:val="left"/>
      <w:pPr>
        <w:tabs>
          <w:tab w:val="num" w:pos="3240"/>
        </w:tabs>
        <w:ind w:left="3240" w:hanging="2160"/>
      </w:pPr>
      <w:rPr>
        <w:rFonts w:hint="default"/>
      </w:rPr>
    </w:lvl>
  </w:abstractNum>
  <w:abstractNum w:abstractNumId="2" w15:restartNumberingAfterBreak="0">
    <w:nsid w:val="007D642F"/>
    <w:multiLevelType w:val="hybridMultilevel"/>
    <w:tmpl w:val="EDDCB20A"/>
    <w:lvl w:ilvl="0" w:tplc="BE74E51C">
      <w:start w:val="11"/>
      <w:numFmt w:val="decimal"/>
      <w:lvlText w:val="%1.10.2"/>
      <w:lvlJc w:val="left"/>
      <w:pPr>
        <w:ind w:left="360" w:hanging="360"/>
      </w:pPr>
      <w:rPr>
        <w:rFonts w:hint="default"/>
        <w:b w:val="0"/>
        <w:bCs w:val="0"/>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0B13E50"/>
    <w:multiLevelType w:val="hybridMultilevel"/>
    <w:tmpl w:val="A156DDFE"/>
    <w:lvl w:ilvl="0" w:tplc="EA126270">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4" w15:restartNumberingAfterBreak="0">
    <w:nsid w:val="012B0ACE"/>
    <w:multiLevelType w:val="multilevel"/>
    <w:tmpl w:val="320C5FF0"/>
    <w:lvl w:ilvl="0">
      <w:start w:val="11"/>
      <w:numFmt w:val="decimal"/>
      <w:lvlText w:val=""/>
      <w:lvlJc w:val="left"/>
      <w:pPr>
        <w:tabs>
          <w:tab w:val="num" w:pos="360"/>
        </w:tabs>
        <w:ind w:left="360" w:hanging="360"/>
      </w:pPr>
      <w:rPr>
        <w:rFonts w:ascii="Times New Roman" w:hAnsi="Times New Roman" w:hint="default"/>
        <w:b/>
      </w:rPr>
    </w:lvl>
    <w:lvl w:ilvl="1">
      <w:start w:val="5"/>
      <w:numFmt w:val="decimal"/>
      <w:isLgl/>
      <w:lvlText w:val="%1.%2"/>
      <w:lvlJc w:val="left"/>
      <w:pPr>
        <w:tabs>
          <w:tab w:val="num" w:pos="660"/>
        </w:tabs>
        <w:ind w:left="660" w:hanging="660"/>
      </w:pPr>
      <w:rPr>
        <w:rFonts w:hint="default"/>
      </w:rPr>
    </w:lvl>
    <w:lvl w:ilvl="2">
      <w:start w:val="1"/>
      <w:numFmt w:val="decimal"/>
      <w:isLgl/>
      <w:lvlText w:val="%1.%2.%3"/>
      <w:lvlJc w:val="left"/>
      <w:pPr>
        <w:tabs>
          <w:tab w:val="num" w:pos="720"/>
        </w:tabs>
        <w:ind w:left="720" w:hanging="720"/>
      </w:pPr>
      <w:rPr>
        <w:rFonts w:hint="default"/>
      </w:rPr>
    </w:lvl>
    <w:lvl w:ilvl="3">
      <w:start w:val="1"/>
      <w:numFmt w:val="decimal"/>
      <w:isLgl/>
      <w:lvlText w:val="%1.%2.%3.%4"/>
      <w:lvlJc w:val="left"/>
      <w:pPr>
        <w:tabs>
          <w:tab w:val="num" w:pos="1080"/>
        </w:tabs>
        <w:ind w:left="1080" w:hanging="108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5" w15:restartNumberingAfterBreak="0">
    <w:nsid w:val="013205CD"/>
    <w:multiLevelType w:val="multilevel"/>
    <w:tmpl w:val="4CB05362"/>
    <w:lvl w:ilvl="0">
      <w:start w:val="10"/>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3"/>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6" w15:restartNumberingAfterBreak="0">
    <w:nsid w:val="019D2479"/>
    <w:multiLevelType w:val="multilevel"/>
    <w:tmpl w:val="8682C886"/>
    <w:lvl w:ilvl="0">
      <w:start w:val="11"/>
      <w:numFmt w:val="decimal"/>
      <w:lvlText w:val="%1"/>
      <w:lvlJc w:val="left"/>
      <w:pPr>
        <w:tabs>
          <w:tab w:val="num" w:pos="360"/>
        </w:tabs>
        <w:ind w:left="360" w:hanging="360"/>
      </w:pPr>
      <w:rPr>
        <w:rFonts w:hint="default"/>
      </w:rPr>
    </w:lvl>
    <w:lvl w:ilvl="1">
      <w:start w:val="12"/>
      <w:numFmt w:val="none"/>
      <w:lvlText w:val="10.15"/>
      <w:lvlJc w:val="left"/>
      <w:pPr>
        <w:tabs>
          <w:tab w:val="num" w:pos="360"/>
        </w:tabs>
        <w:ind w:left="360" w:hanging="360"/>
      </w:pPr>
      <w:rPr>
        <w:rFonts w:hint="default"/>
      </w:rPr>
    </w:lvl>
    <w:lvl w:ilvl="2">
      <w:start w:val="1"/>
      <w:numFmt w:val="none"/>
      <w:lvlText w:val="11.17.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7" w15:restartNumberingAfterBreak="0">
    <w:nsid w:val="01A07EBC"/>
    <w:multiLevelType w:val="multilevel"/>
    <w:tmpl w:val="70F60726"/>
    <w:lvl w:ilvl="0">
      <w:start w:val="11"/>
      <w:numFmt w:val="decimal"/>
      <w:lvlText w:val="%1"/>
      <w:lvlJc w:val="left"/>
      <w:pPr>
        <w:tabs>
          <w:tab w:val="num" w:pos="360"/>
        </w:tabs>
        <w:ind w:left="360" w:hanging="360"/>
      </w:pPr>
      <w:rPr>
        <w:rFonts w:hint="default"/>
      </w:rPr>
    </w:lvl>
    <w:lvl w:ilvl="1">
      <w:start w:val="1"/>
      <w:numFmt w:val="none"/>
      <w:lvlText w:val="11.13.1"/>
      <w:lvlJc w:val="left"/>
      <w:pPr>
        <w:tabs>
          <w:tab w:val="num" w:pos="360"/>
        </w:tabs>
        <w:ind w:left="360" w:hanging="360"/>
      </w:pPr>
      <w:rPr>
        <w:rFonts w:hint="default"/>
        <w:color w:val="auto"/>
      </w:rPr>
    </w:lvl>
    <w:lvl w:ilvl="2">
      <w:start w:val="1"/>
      <w:numFmt w:val="decimal"/>
      <w:lvlText w:val="10.%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8" w15:restartNumberingAfterBreak="0">
    <w:nsid w:val="01F241DD"/>
    <w:multiLevelType w:val="hybridMultilevel"/>
    <w:tmpl w:val="F064EF50"/>
    <w:lvl w:ilvl="0" w:tplc="0EC642FA">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9" w15:restartNumberingAfterBreak="0">
    <w:nsid w:val="02220695"/>
    <w:multiLevelType w:val="multilevel"/>
    <w:tmpl w:val="48625CD6"/>
    <w:lvl w:ilvl="0">
      <w:start w:val="7"/>
      <w:numFmt w:val="decimal"/>
      <w:lvlText w:val="%1"/>
      <w:lvlJc w:val="left"/>
      <w:pPr>
        <w:ind w:left="525" w:hanging="525"/>
      </w:pPr>
      <w:rPr>
        <w:rFonts w:hint="default"/>
      </w:rPr>
    </w:lvl>
    <w:lvl w:ilvl="1">
      <w:start w:val="3"/>
      <w:numFmt w:val="decimal"/>
      <w:lvlText w:val="%1.%2"/>
      <w:lvlJc w:val="left"/>
      <w:pPr>
        <w:ind w:left="525" w:hanging="52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028C6765"/>
    <w:multiLevelType w:val="hybridMultilevel"/>
    <w:tmpl w:val="DE2E13C0"/>
    <w:lvl w:ilvl="0" w:tplc="03CC2888">
      <w:start w:val="1"/>
      <w:numFmt w:val="lowerLetter"/>
      <w:lvlText w:val="%1)"/>
      <w:lvlJc w:val="left"/>
      <w:pPr>
        <w:tabs>
          <w:tab w:val="num" w:pos="1134"/>
        </w:tabs>
        <w:ind w:left="2203" w:hanging="360"/>
      </w:pPr>
      <w:rPr>
        <w:rFonts w:ascii="Arial" w:hAnsi="Arial" w:hint="default"/>
        <w:b w:val="0"/>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1" w15:restartNumberingAfterBreak="0">
    <w:nsid w:val="02C1545D"/>
    <w:multiLevelType w:val="multilevel"/>
    <w:tmpl w:val="F13077D6"/>
    <w:lvl w:ilvl="0">
      <w:start w:val="11"/>
      <w:numFmt w:val="decimal"/>
      <w:lvlText w:val="%1"/>
      <w:lvlJc w:val="left"/>
      <w:pPr>
        <w:tabs>
          <w:tab w:val="num" w:pos="360"/>
        </w:tabs>
        <w:ind w:left="360" w:hanging="360"/>
      </w:pPr>
      <w:rPr>
        <w:rFonts w:hint="default"/>
      </w:rPr>
    </w:lvl>
    <w:lvl w:ilvl="1">
      <w:start w:val="1"/>
      <w:numFmt w:val="none"/>
      <w:lvlText w:val="11.10"/>
      <w:lvlJc w:val="left"/>
      <w:pPr>
        <w:tabs>
          <w:tab w:val="num" w:pos="360"/>
        </w:tabs>
        <w:ind w:left="360" w:hanging="360"/>
      </w:pPr>
      <w:rPr>
        <w:rFonts w:hint="default"/>
        <w:b/>
        <w:bCs/>
        <w:color w:val="auto"/>
      </w:rPr>
    </w:lvl>
    <w:lvl w:ilvl="2">
      <w:start w:val="1"/>
      <w:numFmt w:val="none"/>
      <w:lvlText w:val="10.8.5"/>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2" w15:restartNumberingAfterBreak="0">
    <w:nsid w:val="03131124"/>
    <w:multiLevelType w:val="multilevel"/>
    <w:tmpl w:val="B81454A6"/>
    <w:lvl w:ilvl="0">
      <w:start w:val="11"/>
      <w:numFmt w:val="decimal"/>
      <w:lvlText w:val="%1.7.5"/>
      <w:lvlJc w:val="left"/>
      <w:pPr>
        <w:tabs>
          <w:tab w:val="num" w:pos="360"/>
        </w:tabs>
        <w:ind w:left="360" w:hanging="360"/>
      </w:pPr>
      <w:rPr>
        <w:rFonts w:hint="default"/>
        <w:b w:val="0"/>
        <w:bCs w:val="0"/>
      </w:rPr>
    </w:lvl>
    <w:lvl w:ilvl="1">
      <w:start w:val="7"/>
      <w:numFmt w:val="decimal"/>
      <w:lvlText w:val="%1.%2"/>
      <w:lvlJc w:val="left"/>
      <w:pPr>
        <w:tabs>
          <w:tab w:val="num" w:pos="360"/>
        </w:tabs>
        <w:ind w:left="360" w:hanging="360"/>
      </w:pPr>
      <w:rPr>
        <w:rFonts w:hint="default"/>
      </w:rPr>
    </w:lvl>
    <w:lvl w:ilvl="2">
      <w:start w:val="1"/>
      <w:numFmt w:val="none"/>
      <w:lvlText w:val="11.7.4"/>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3" w15:restartNumberingAfterBreak="0">
    <w:nsid w:val="032971E1"/>
    <w:multiLevelType w:val="hybridMultilevel"/>
    <w:tmpl w:val="22D2135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4" w15:restartNumberingAfterBreak="0">
    <w:nsid w:val="035757FD"/>
    <w:multiLevelType w:val="hybridMultilevel"/>
    <w:tmpl w:val="755E2E68"/>
    <w:lvl w:ilvl="0" w:tplc="23B6681E">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5" w15:restartNumberingAfterBreak="0">
    <w:nsid w:val="042E778C"/>
    <w:multiLevelType w:val="hybridMultilevel"/>
    <w:tmpl w:val="00563F7C"/>
    <w:lvl w:ilvl="0" w:tplc="327E5FA8">
      <w:start w:val="13"/>
      <w:numFmt w:val="decimal"/>
      <w:lvlText w:val="%1.4.6"/>
      <w:lvlJc w:val="left"/>
      <w:pPr>
        <w:ind w:left="720" w:hanging="360"/>
      </w:pPr>
      <w:rPr>
        <w:rFonts w:hint="default"/>
        <w:b w:val="0"/>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04613E72"/>
    <w:multiLevelType w:val="hybridMultilevel"/>
    <w:tmpl w:val="93C2168A"/>
    <w:lvl w:ilvl="0" w:tplc="FFFFFFFF">
      <w:start w:val="1"/>
      <w:numFmt w:val="bullet"/>
      <w:lvlText w:val=""/>
      <w:lvlJc w:val="left"/>
      <w:pPr>
        <w:tabs>
          <w:tab w:val="num" w:pos="786"/>
        </w:tabs>
        <w:ind w:left="786" w:hanging="360"/>
      </w:pPr>
      <w:rPr>
        <w:rFonts w:ascii="Symbol" w:hAnsi="Symbol" w:hint="default"/>
      </w:rPr>
    </w:lvl>
    <w:lvl w:ilvl="1" w:tplc="FFFFFFFF" w:tentative="1">
      <w:start w:val="1"/>
      <w:numFmt w:val="bullet"/>
      <w:lvlText w:val="o"/>
      <w:lvlJc w:val="left"/>
      <w:pPr>
        <w:tabs>
          <w:tab w:val="num" w:pos="1506"/>
        </w:tabs>
        <w:ind w:left="1506" w:hanging="360"/>
      </w:pPr>
      <w:rPr>
        <w:rFonts w:ascii="Courier New" w:hAnsi="Courier New" w:cs="Arial" w:hint="default"/>
      </w:rPr>
    </w:lvl>
    <w:lvl w:ilvl="2" w:tplc="FFFFFFFF" w:tentative="1">
      <w:start w:val="1"/>
      <w:numFmt w:val="bullet"/>
      <w:lvlText w:val=""/>
      <w:lvlJc w:val="left"/>
      <w:pPr>
        <w:tabs>
          <w:tab w:val="num" w:pos="2226"/>
        </w:tabs>
        <w:ind w:left="2226" w:hanging="360"/>
      </w:pPr>
      <w:rPr>
        <w:rFonts w:ascii="Wingdings" w:hAnsi="Wingdings" w:hint="default"/>
      </w:rPr>
    </w:lvl>
    <w:lvl w:ilvl="3" w:tplc="FFFFFFFF">
      <w:start w:val="1"/>
      <w:numFmt w:val="bullet"/>
      <w:lvlText w:val=""/>
      <w:lvlJc w:val="left"/>
      <w:pPr>
        <w:tabs>
          <w:tab w:val="num" w:pos="2946"/>
        </w:tabs>
        <w:ind w:left="2946" w:hanging="360"/>
      </w:pPr>
      <w:rPr>
        <w:rFonts w:ascii="Symbol" w:hAnsi="Symbol" w:hint="default"/>
      </w:rPr>
    </w:lvl>
    <w:lvl w:ilvl="4" w:tplc="FFFFFFFF" w:tentative="1">
      <w:start w:val="1"/>
      <w:numFmt w:val="bullet"/>
      <w:lvlText w:val="o"/>
      <w:lvlJc w:val="left"/>
      <w:pPr>
        <w:tabs>
          <w:tab w:val="num" w:pos="3666"/>
        </w:tabs>
        <w:ind w:left="3666" w:hanging="360"/>
      </w:pPr>
      <w:rPr>
        <w:rFonts w:ascii="Courier New" w:hAnsi="Courier New" w:cs="Arial" w:hint="default"/>
      </w:rPr>
    </w:lvl>
    <w:lvl w:ilvl="5" w:tplc="FFFFFFFF" w:tentative="1">
      <w:start w:val="1"/>
      <w:numFmt w:val="bullet"/>
      <w:lvlText w:val=""/>
      <w:lvlJc w:val="left"/>
      <w:pPr>
        <w:tabs>
          <w:tab w:val="num" w:pos="4386"/>
        </w:tabs>
        <w:ind w:left="4386" w:hanging="360"/>
      </w:pPr>
      <w:rPr>
        <w:rFonts w:ascii="Wingdings" w:hAnsi="Wingdings" w:hint="default"/>
      </w:rPr>
    </w:lvl>
    <w:lvl w:ilvl="6" w:tplc="FFFFFFFF" w:tentative="1">
      <w:start w:val="1"/>
      <w:numFmt w:val="bullet"/>
      <w:lvlText w:val=""/>
      <w:lvlJc w:val="left"/>
      <w:pPr>
        <w:tabs>
          <w:tab w:val="num" w:pos="5106"/>
        </w:tabs>
        <w:ind w:left="5106" w:hanging="360"/>
      </w:pPr>
      <w:rPr>
        <w:rFonts w:ascii="Symbol" w:hAnsi="Symbol" w:hint="default"/>
      </w:rPr>
    </w:lvl>
    <w:lvl w:ilvl="7" w:tplc="FFFFFFFF" w:tentative="1">
      <w:start w:val="1"/>
      <w:numFmt w:val="bullet"/>
      <w:lvlText w:val="o"/>
      <w:lvlJc w:val="left"/>
      <w:pPr>
        <w:tabs>
          <w:tab w:val="num" w:pos="5826"/>
        </w:tabs>
        <w:ind w:left="5826" w:hanging="360"/>
      </w:pPr>
      <w:rPr>
        <w:rFonts w:ascii="Courier New" w:hAnsi="Courier New" w:cs="Arial" w:hint="default"/>
      </w:rPr>
    </w:lvl>
    <w:lvl w:ilvl="8" w:tplc="FFFFFFFF" w:tentative="1">
      <w:start w:val="1"/>
      <w:numFmt w:val="bullet"/>
      <w:lvlText w:val=""/>
      <w:lvlJc w:val="left"/>
      <w:pPr>
        <w:tabs>
          <w:tab w:val="num" w:pos="6546"/>
        </w:tabs>
        <w:ind w:left="6546" w:hanging="360"/>
      </w:pPr>
      <w:rPr>
        <w:rFonts w:ascii="Wingdings" w:hAnsi="Wingdings" w:hint="default"/>
      </w:rPr>
    </w:lvl>
  </w:abstractNum>
  <w:abstractNum w:abstractNumId="17" w15:restartNumberingAfterBreak="0">
    <w:nsid w:val="047C42F8"/>
    <w:multiLevelType w:val="hybridMultilevel"/>
    <w:tmpl w:val="CC648CF2"/>
    <w:lvl w:ilvl="0" w:tplc="80BC5198">
      <w:start w:val="1"/>
      <w:numFmt w:val="lowerRoman"/>
      <w:lvlText w:val="%1)"/>
      <w:lvlJc w:val="left"/>
      <w:pPr>
        <w:tabs>
          <w:tab w:val="num" w:pos="1800"/>
        </w:tabs>
        <w:ind w:left="1800" w:hanging="720"/>
      </w:pPr>
      <w:rPr>
        <w:rFonts w:hint="default"/>
        <w:b w:val="0"/>
        <w:i w:val="0"/>
        <w:color w:val="auto"/>
      </w:rPr>
    </w:lvl>
    <w:lvl w:ilvl="1" w:tplc="08090019" w:tentative="1">
      <w:start w:val="1"/>
      <w:numFmt w:val="lowerLetter"/>
      <w:lvlText w:val="%2."/>
      <w:lvlJc w:val="left"/>
      <w:pPr>
        <w:tabs>
          <w:tab w:val="num" w:pos="1440"/>
        </w:tabs>
        <w:ind w:left="1440" w:hanging="360"/>
      </w:pPr>
    </w:lvl>
    <w:lvl w:ilvl="2" w:tplc="0809001B">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8" w15:restartNumberingAfterBreak="0">
    <w:nsid w:val="04AE45F2"/>
    <w:multiLevelType w:val="multilevel"/>
    <w:tmpl w:val="54141BC6"/>
    <w:lvl w:ilvl="0">
      <w:start w:val="11"/>
      <w:numFmt w:val="decimal"/>
      <w:lvlText w:val="%1"/>
      <w:lvlJc w:val="left"/>
      <w:pPr>
        <w:ind w:left="720" w:hanging="720"/>
      </w:pPr>
      <w:rPr>
        <w:rFonts w:hint="default"/>
      </w:rPr>
    </w:lvl>
    <w:lvl w:ilvl="1">
      <w:start w:val="18"/>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052A3AA7"/>
    <w:multiLevelType w:val="hybridMultilevel"/>
    <w:tmpl w:val="8C8C4C54"/>
    <w:lvl w:ilvl="0" w:tplc="38603EF4">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0" w15:restartNumberingAfterBreak="0">
    <w:nsid w:val="053A1F40"/>
    <w:multiLevelType w:val="hybridMultilevel"/>
    <w:tmpl w:val="04103AE2"/>
    <w:lvl w:ilvl="0" w:tplc="03262044">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1" w15:restartNumberingAfterBreak="0">
    <w:nsid w:val="057470CA"/>
    <w:multiLevelType w:val="multilevel"/>
    <w:tmpl w:val="A6EC34BA"/>
    <w:lvl w:ilvl="0">
      <w:start w:val="11"/>
      <w:numFmt w:val="decimal"/>
      <w:lvlText w:val="%1.7.5"/>
      <w:lvlJc w:val="left"/>
      <w:pPr>
        <w:tabs>
          <w:tab w:val="num" w:pos="360"/>
        </w:tabs>
        <w:ind w:left="360" w:hanging="360"/>
      </w:pPr>
      <w:rPr>
        <w:rFonts w:hint="default"/>
        <w:b w:val="0"/>
        <w:bCs w:val="0"/>
      </w:rPr>
    </w:lvl>
    <w:lvl w:ilvl="1">
      <w:start w:val="7"/>
      <w:numFmt w:val="decimal"/>
      <w:lvlText w:val="%1.%2"/>
      <w:lvlJc w:val="left"/>
      <w:pPr>
        <w:tabs>
          <w:tab w:val="num" w:pos="360"/>
        </w:tabs>
        <w:ind w:left="360" w:hanging="360"/>
      </w:pPr>
      <w:rPr>
        <w:rFonts w:hint="default"/>
      </w:rPr>
    </w:lvl>
    <w:lvl w:ilvl="2">
      <w:start w:val="1"/>
      <w:numFmt w:val="bullet"/>
      <w:lvlText w:val=""/>
      <w:lvlJc w:val="left"/>
      <w:pPr>
        <w:tabs>
          <w:tab w:val="num" w:pos="720"/>
        </w:tabs>
        <w:ind w:left="720" w:hanging="720"/>
      </w:pPr>
      <w:rPr>
        <w:rFonts w:ascii="Symbol" w:hAnsi="Symbol"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2" w15:restartNumberingAfterBreak="0">
    <w:nsid w:val="05EB3451"/>
    <w:multiLevelType w:val="hybridMultilevel"/>
    <w:tmpl w:val="6560A650"/>
    <w:lvl w:ilvl="0" w:tplc="EF9CD1DA">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3" w15:restartNumberingAfterBreak="0">
    <w:nsid w:val="070A360A"/>
    <w:multiLevelType w:val="multilevel"/>
    <w:tmpl w:val="0E30A8A2"/>
    <w:lvl w:ilvl="0">
      <w:start w:val="17"/>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4" w15:restartNumberingAfterBreak="0">
    <w:nsid w:val="070D24FA"/>
    <w:multiLevelType w:val="multilevel"/>
    <w:tmpl w:val="46EAF316"/>
    <w:lvl w:ilvl="0">
      <w:start w:val="15"/>
      <w:numFmt w:val="decimal"/>
      <w:lvlText w:val="%1."/>
      <w:lvlJc w:val="left"/>
      <w:pPr>
        <w:ind w:left="360" w:hanging="360"/>
      </w:pPr>
      <w:rPr>
        <w:rFonts w:hint="default"/>
        <w:b/>
        <w:color w:val="auto"/>
      </w:rPr>
    </w:lvl>
    <w:lvl w:ilvl="1">
      <w:start w:val="1"/>
      <w:numFmt w:val="decimal"/>
      <w:isLgl/>
      <w:lvlText w:val="%1.%2"/>
      <w:lvlJc w:val="left"/>
      <w:pPr>
        <w:ind w:left="660" w:hanging="6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25" w15:restartNumberingAfterBreak="0">
    <w:nsid w:val="072A0082"/>
    <w:multiLevelType w:val="multilevel"/>
    <w:tmpl w:val="32C4DC18"/>
    <w:lvl w:ilvl="0">
      <w:start w:val="11"/>
      <w:numFmt w:val="decimal"/>
      <w:lvlText w:val="%1"/>
      <w:lvlJc w:val="left"/>
      <w:pPr>
        <w:ind w:left="600" w:hanging="600"/>
      </w:pPr>
      <w:rPr>
        <w:rFonts w:hint="default"/>
      </w:rPr>
    </w:lvl>
    <w:lvl w:ilvl="1">
      <w:start w:val="7"/>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6" w15:restartNumberingAfterBreak="0">
    <w:nsid w:val="0764352B"/>
    <w:multiLevelType w:val="multilevel"/>
    <w:tmpl w:val="4A7AAEBC"/>
    <w:lvl w:ilvl="0">
      <w:start w:val="11"/>
      <w:numFmt w:val="decimal"/>
      <w:lvlText w:val="%1"/>
      <w:lvlJc w:val="left"/>
      <w:pPr>
        <w:tabs>
          <w:tab w:val="num" w:pos="360"/>
        </w:tabs>
        <w:ind w:left="360" w:hanging="360"/>
      </w:pPr>
      <w:rPr>
        <w:rFonts w:hint="default"/>
      </w:rPr>
    </w:lvl>
    <w:lvl w:ilvl="1">
      <w:start w:val="12"/>
      <w:numFmt w:val="none"/>
      <w:lvlText w:val="10.15"/>
      <w:lvlJc w:val="left"/>
      <w:pPr>
        <w:tabs>
          <w:tab w:val="num" w:pos="360"/>
        </w:tabs>
        <w:ind w:left="360" w:hanging="360"/>
      </w:pPr>
      <w:rPr>
        <w:rFonts w:hint="default"/>
      </w:rPr>
    </w:lvl>
    <w:lvl w:ilvl="2">
      <w:start w:val="1"/>
      <w:numFmt w:val="none"/>
      <w:lvlText w:val="11.17.7"/>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7" w15:restartNumberingAfterBreak="0">
    <w:nsid w:val="079166EC"/>
    <w:multiLevelType w:val="multilevel"/>
    <w:tmpl w:val="4AF65262"/>
    <w:lvl w:ilvl="0">
      <w:start w:val="1"/>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8" w15:restartNumberingAfterBreak="0">
    <w:nsid w:val="083E7198"/>
    <w:multiLevelType w:val="multilevel"/>
    <w:tmpl w:val="2E68DB20"/>
    <w:lvl w:ilvl="0">
      <w:start w:val="5"/>
      <w:numFmt w:val="decimal"/>
      <w:lvlText w:val="%1"/>
      <w:lvlJc w:val="left"/>
      <w:pPr>
        <w:ind w:left="525" w:hanging="525"/>
      </w:pPr>
      <w:rPr>
        <w:rFonts w:hint="default"/>
      </w:rPr>
    </w:lvl>
    <w:lvl w:ilvl="1">
      <w:start w:val="3"/>
      <w:numFmt w:val="decimal"/>
      <w:lvlText w:val="%1.%2"/>
      <w:lvlJc w:val="left"/>
      <w:pPr>
        <w:ind w:left="525" w:hanging="525"/>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08875757"/>
    <w:multiLevelType w:val="multilevel"/>
    <w:tmpl w:val="CC1E462A"/>
    <w:lvl w:ilvl="0">
      <w:start w:val="14"/>
      <w:numFmt w:val="decimal"/>
      <w:lvlText w:val="%1"/>
      <w:lvlJc w:val="left"/>
      <w:pPr>
        <w:tabs>
          <w:tab w:val="num" w:pos="360"/>
        </w:tabs>
        <w:ind w:left="360" w:hanging="360"/>
      </w:pPr>
      <w:rPr>
        <w:rFonts w:hint="default"/>
      </w:rPr>
    </w:lvl>
    <w:lvl w:ilvl="1">
      <w:start w:val="4"/>
      <w:numFmt w:val="decimal"/>
      <w:lvlText w:val="%1.%2"/>
      <w:lvlJc w:val="left"/>
      <w:pPr>
        <w:tabs>
          <w:tab w:val="num" w:pos="360"/>
        </w:tabs>
        <w:ind w:left="360" w:hanging="360"/>
      </w:pPr>
      <w:rPr>
        <w:rFonts w:hint="default"/>
      </w:rPr>
    </w:lvl>
    <w:lvl w:ilvl="2">
      <w:start w:val="1"/>
      <w:numFmt w:val="none"/>
      <w:lvlText w:val="10.22.2"/>
      <w:lvlJc w:val="left"/>
      <w:pPr>
        <w:tabs>
          <w:tab w:val="num" w:pos="720"/>
        </w:tabs>
        <w:ind w:left="720" w:hanging="720"/>
      </w:pPr>
      <w:rPr>
        <w:rFonts w:hint="default"/>
      </w:rPr>
    </w:lvl>
    <w:lvl w:ilvl="3">
      <w:start w:val="1"/>
      <w:numFmt w:val="bullet"/>
      <w:lvlText w:val=""/>
      <w:lvlJc w:val="left"/>
      <w:pPr>
        <w:tabs>
          <w:tab w:val="num" w:pos="1080"/>
        </w:tabs>
        <w:ind w:left="1080" w:hanging="1080"/>
      </w:pPr>
      <w:rPr>
        <w:rFonts w:ascii="Symbol" w:hAnsi="Symbol"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bullet"/>
      <w:lvlText w:val=""/>
      <w:lvlJc w:val="left"/>
      <w:pPr>
        <w:tabs>
          <w:tab w:val="num" w:pos="1800"/>
        </w:tabs>
        <w:ind w:left="1800" w:hanging="1800"/>
      </w:pPr>
      <w:rPr>
        <w:rFonts w:ascii="Symbol" w:hAnsi="Symbol" w:hint="default"/>
      </w:rPr>
    </w:lvl>
    <w:lvl w:ilvl="8">
      <w:start w:val="1"/>
      <w:numFmt w:val="decimal"/>
      <w:lvlText w:val="%1.%2.%3.%4.%5.%6.%7.%8.%9"/>
      <w:lvlJc w:val="left"/>
      <w:pPr>
        <w:tabs>
          <w:tab w:val="num" w:pos="1800"/>
        </w:tabs>
        <w:ind w:left="1800" w:hanging="1800"/>
      </w:pPr>
      <w:rPr>
        <w:rFonts w:hint="default"/>
      </w:rPr>
    </w:lvl>
  </w:abstractNum>
  <w:abstractNum w:abstractNumId="30" w15:restartNumberingAfterBreak="0">
    <w:nsid w:val="08C64D9C"/>
    <w:multiLevelType w:val="hybridMultilevel"/>
    <w:tmpl w:val="6896DA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09274D64"/>
    <w:multiLevelType w:val="multilevel"/>
    <w:tmpl w:val="A148BC94"/>
    <w:lvl w:ilvl="0">
      <w:start w:val="11"/>
      <w:numFmt w:val="decimal"/>
      <w:lvlText w:val="%1"/>
      <w:lvlJc w:val="left"/>
      <w:pPr>
        <w:tabs>
          <w:tab w:val="num" w:pos="360"/>
        </w:tabs>
        <w:ind w:left="360" w:hanging="360"/>
      </w:pPr>
      <w:rPr>
        <w:rFonts w:hint="default"/>
      </w:rPr>
    </w:lvl>
    <w:lvl w:ilvl="1">
      <w:start w:val="4"/>
      <w:numFmt w:val="decimal"/>
      <w:lvlText w:val="%1.%2"/>
      <w:lvlJc w:val="left"/>
      <w:pPr>
        <w:tabs>
          <w:tab w:val="num" w:pos="360"/>
        </w:tabs>
        <w:ind w:left="360" w:hanging="360"/>
      </w:pPr>
      <w:rPr>
        <w:rFonts w:hint="default"/>
      </w:rPr>
    </w:lvl>
    <w:lvl w:ilvl="2">
      <w:start w:val="1"/>
      <w:numFmt w:val="decimal"/>
      <w:lvlText w:val="1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32" w15:restartNumberingAfterBreak="0">
    <w:nsid w:val="0A225E74"/>
    <w:multiLevelType w:val="multilevel"/>
    <w:tmpl w:val="0F0A5E2E"/>
    <w:lvl w:ilvl="0">
      <w:start w:val="1"/>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33" w15:restartNumberingAfterBreak="0">
    <w:nsid w:val="0A7025ED"/>
    <w:multiLevelType w:val="multilevel"/>
    <w:tmpl w:val="712C420A"/>
    <w:lvl w:ilvl="0">
      <w:start w:val="11"/>
      <w:numFmt w:val="decimal"/>
      <w:lvlText w:val="%1"/>
      <w:lvlJc w:val="left"/>
      <w:pPr>
        <w:ind w:left="660" w:hanging="660"/>
      </w:pPr>
      <w:rPr>
        <w:rFonts w:hint="default"/>
      </w:rPr>
    </w:lvl>
    <w:lvl w:ilvl="1">
      <w:start w:val="6"/>
      <w:numFmt w:val="decimal"/>
      <w:lvlText w:val="%1.%2"/>
      <w:lvlJc w:val="left"/>
      <w:pPr>
        <w:ind w:left="660" w:hanging="6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0A8E23AB"/>
    <w:multiLevelType w:val="hybridMultilevel"/>
    <w:tmpl w:val="14A8CB20"/>
    <w:lvl w:ilvl="0" w:tplc="2382A9F2">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35" w15:restartNumberingAfterBreak="0">
    <w:nsid w:val="0B532A9B"/>
    <w:multiLevelType w:val="multilevel"/>
    <w:tmpl w:val="86F03AF6"/>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6" w15:restartNumberingAfterBreak="0">
    <w:nsid w:val="0BA44B13"/>
    <w:multiLevelType w:val="multilevel"/>
    <w:tmpl w:val="D4ECDE16"/>
    <w:lvl w:ilvl="0">
      <w:start w:val="3"/>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37" w15:restartNumberingAfterBreak="0">
    <w:nsid w:val="0C025F35"/>
    <w:multiLevelType w:val="hybridMultilevel"/>
    <w:tmpl w:val="8EEED824"/>
    <w:lvl w:ilvl="0" w:tplc="D798987A">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38" w15:restartNumberingAfterBreak="0">
    <w:nsid w:val="0C2053C5"/>
    <w:multiLevelType w:val="multilevel"/>
    <w:tmpl w:val="7130C094"/>
    <w:lvl w:ilvl="0">
      <w:start w:val="11"/>
      <w:numFmt w:val="decimal"/>
      <w:lvlText w:val="%1"/>
      <w:lvlJc w:val="left"/>
      <w:pPr>
        <w:tabs>
          <w:tab w:val="num" w:pos="360"/>
        </w:tabs>
        <w:ind w:left="360" w:hanging="360"/>
      </w:pPr>
      <w:rPr>
        <w:rFonts w:hint="default"/>
      </w:rPr>
    </w:lvl>
    <w:lvl w:ilvl="1">
      <w:start w:val="1"/>
      <w:numFmt w:val="none"/>
      <w:lvlText w:val="11.3"/>
      <w:lvlJc w:val="left"/>
      <w:pPr>
        <w:tabs>
          <w:tab w:val="num" w:pos="360"/>
        </w:tabs>
        <w:ind w:left="360" w:hanging="360"/>
      </w:pPr>
      <w:rPr>
        <w:rFonts w:hint="default"/>
        <w:color w:val="auto"/>
      </w:rPr>
    </w:lvl>
    <w:lvl w:ilvl="2">
      <w:start w:val="1"/>
      <w:numFmt w:val="decimal"/>
      <w:lvlText w:val="10.%212.2"/>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39" w15:restartNumberingAfterBreak="0">
    <w:nsid w:val="0C3623F3"/>
    <w:multiLevelType w:val="multilevel"/>
    <w:tmpl w:val="D51E6B90"/>
    <w:lvl w:ilvl="0">
      <w:start w:val="18"/>
      <w:numFmt w:val="decimal"/>
      <w:lvlText w:val="%1"/>
      <w:lvlJc w:val="left"/>
      <w:pPr>
        <w:tabs>
          <w:tab w:val="num" w:pos="360"/>
        </w:tabs>
        <w:ind w:left="360" w:hanging="360"/>
      </w:pPr>
      <w:rPr>
        <w:rFonts w:hint="default"/>
      </w:rPr>
    </w:lvl>
    <w:lvl w:ilvl="1">
      <w:start w:val="5"/>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40" w15:restartNumberingAfterBreak="0">
    <w:nsid w:val="0C4D0F7B"/>
    <w:multiLevelType w:val="hybridMultilevel"/>
    <w:tmpl w:val="0F6628B0"/>
    <w:lvl w:ilvl="0" w:tplc="D57EEAD2">
      <w:start w:val="14"/>
      <w:numFmt w:val="decimal"/>
      <w:lvlText w:val="%1."/>
      <w:lvlJc w:val="left"/>
      <w:pPr>
        <w:ind w:left="360" w:hanging="360"/>
      </w:pPr>
      <w:rPr>
        <w:rFonts w:hint="default"/>
        <w:b/>
        <w:color w:val="auto"/>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1" w15:restartNumberingAfterBreak="0">
    <w:nsid w:val="0C7D555C"/>
    <w:multiLevelType w:val="multilevel"/>
    <w:tmpl w:val="A9FE039E"/>
    <w:lvl w:ilvl="0">
      <w:start w:val="14"/>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none"/>
      <w:lvlText w:val="11.18.2"/>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42" w15:restartNumberingAfterBreak="0">
    <w:nsid w:val="0C927453"/>
    <w:multiLevelType w:val="hybridMultilevel"/>
    <w:tmpl w:val="6C3A75F6"/>
    <w:lvl w:ilvl="0" w:tplc="FF4CD026">
      <w:start w:val="1"/>
      <w:numFmt w:val="bullet"/>
      <w:lvlText w:val=""/>
      <w:lvlJc w:val="left"/>
      <w:pPr>
        <w:tabs>
          <w:tab w:val="num" w:pos="2421"/>
        </w:tabs>
        <w:ind w:left="2421" w:hanging="360"/>
      </w:pPr>
      <w:rPr>
        <w:rFonts w:ascii="Symbol" w:hAnsi="Symbol" w:hint="default"/>
        <w:b w:val="0"/>
        <w:i w:val="0"/>
      </w:rPr>
    </w:lvl>
    <w:lvl w:ilvl="1" w:tplc="EDA696AA" w:tentative="1">
      <w:start w:val="1"/>
      <w:numFmt w:val="lowerLetter"/>
      <w:lvlText w:val="%2."/>
      <w:lvlJc w:val="left"/>
      <w:pPr>
        <w:tabs>
          <w:tab w:val="num" w:pos="3141"/>
        </w:tabs>
        <w:ind w:left="3141" w:hanging="360"/>
      </w:pPr>
    </w:lvl>
    <w:lvl w:ilvl="2" w:tplc="75C20450" w:tentative="1">
      <w:start w:val="1"/>
      <w:numFmt w:val="lowerRoman"/>
      <w:lvlText w:val="%3."/>
      <w:lvlJc w:val="right"/>
      <w:pPr>
        <w:tabs>
          <w:tab w:val="num" w:pos="3861"/>
        </w:tabs>
        <w:ind w:left="3861" w:hanging="180"/>
      </w:pPr>
    </w:lvl>
    <w:lvl w:ilvl="3" w:tplc="DD5E1A68" w:tentative="1">
      <w:start w:val="1"/>
      <w:numFmt w:val="decimal"/>
      <w:lvlText w:val="%4."/>
      <w:lvlJc w:val="left"/>
      <w:pPr>
        <w:tabs>
          <w:tab w:val="num" w:pos="4581"/>
        </w:tabs>
        <w:ind w:left="4581" w:hanging="360"/>
      </w:pPr>
    </w:lvl>
    <w:lvl w:ilvl="4" w:tplc="4A4EFCEE" w:tentative="1">
      <w:start w:val="1"/>
      <w:numFmt w:val="lowerLetter"/>
      <w:lvlText w:val="%5."/>
      <w:lvlJc w:val="left"/>
      <w:pPr>
        <w:tabs>
          <w:tab w:val="num" w:pos="5301"/>
        </w:tabs>
        <w:ind w:left="5301" w:hanging="360"/>
      </w:pPr>
    </w:lvl>
    <w:lvl w:ilvl="5" w:tplc="FA6E10C0" w:tentative="1">
      <w:start w:val="1"/>
      <w:numFmt w:val="lowerRoman"/>
      <w:lvlText w:val="%6."/>
      <w:lvlJc w:val="right"/>
      <w:pPr>
        <w:tabs>
          <w:tab w:val="num" w:pos="6021"/>
        </w:tabs>
        <w:ind w:left="6021" w:hanging="180"/>
      </w:pPr>
    </w:lvl>
    <w:lvl w:ilvl="6" w:tplc="F9D2B1B8" w:tentative="1">
      <w:start w:val="1"/>
      <w:numFmt w:val="decimal"/>
      <w:lvlText w:val="%7."/>
      <w:lvlJc w:val="left"/>
      <w:pPr>
        <w:tabs>
          <w:tab w:val="num" w:pos="6741"/>
        </w:tabs>
        <w:ind w:left="6741" w:hanging="360"/>
      </w:pPr>
    </w:lvl>
    <w:lvl w:ilvl="7" w:tplc="6E866BFA" w:tentative="1">
      <w:start w:val="1"/>
      <w:numFmt w:val="lowerLetter"/>
      <w:lvlText w:val="%8."/>
      <w:lvlJc w:val="left"/>
      <w:pPr>
        <w:tabs>
          <w:tab w:val="num" w:pos="7461"/>
        </w:tabs>
        <w:ind w:left="7461" w:hanging="360"/>
      </w:pPr>
    </w:lvl>
    <w:lvl w:ilvl="8" w:tplc="F0207B08" w:tentative="1">
      <w:start w:val="1"/>
      <w:numFmt w:val="lowerRoman"/>
      <w:lvlText w:val="%9."/>
      <w:lvlJc w:val="right"/>
      <w:pPr>
        <w:tabs>
          <w:tab w:val="num" w:pos="8181"/>
        </w:tabs>
        <w:ind w:left="8181" w:hanging="180"/>
      </w:pPr>
    </w:lvl>
  </w:abstractNum>
  <w:abstractNum w:abstractNumId="43" w15:restartNumberingAfterBreak="0">
    <w:nsid w:val="0D1057AC"/>
    <w:multiLevelType w:val="multilevel"/>
    <w:tmpl w:val="ECFC1D98"/>
    <w:lvl w:ilvl="0">
      <w:start w:val="12"/>
      <w:numFmt w:val="decimal"/>
      <w:lvlText w:val="%1"/>
      <w:lvlJc w:val="left"/>
      <w:pPr>
        <w:tabs>
          <w:tab w:val="num" w:pos="360"/>
        </w:tabs>
        <w:ind w:left="360" w:hanging="360"/>
      </w:pPr>
      <w:rPr>
        <w:rFonts w:hint="default"/>
      </w:rPr>
    </w:lvl>
    <w:lvl w:ilvl="1">
      <w:start w:val="5"/>
      <w:numFmt w:val="none"/>
      <w:lvlText w:val="8.2"/>
      <w:lvlJc w:val="left"/>
      <w:pPr>
        <w:tabs>
          <w:tab w:val="num" w:pos="360"/>
        </w:tabs>
        <w:ind w:left="360" w:hanging="360"/>
      </w:pPr>
      <w:rPr>
        <w:rFonts w:hint="default"/>
      </w:rPr>
    </w:lvl>
    <w:lvl w:ilvl="2">
      <w:start w:val="12"/>
      <w:numFmt w:val="none"/>
      <w:lvlText w:val="13.2"/>
      <w:lvlJc w:val="left"/>
      <w:pPr>
        <w:tabs>
          <w:tab w:val="num" w:pos="720"/>
        </w:tabs>
        <w:ind w:left="720" w:hanging="720"/>
      </w:pPr>
      <w:rPr>
        <w:rFonts w:hint="default"/>
        <w:b/>
        <w:bCs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44" w15:restartNumberingAfterBreak="0">
    <w:nsid w:val="0E563822"/>
    <w:multiLevelType w:val="multilevel"/>
    <w:tmpl w:val="5ADE77F4"/>
    <w:lvl w:ilvl="0">
      <w:start w:val="4"/>
      <w:numFmt w:val="decimal"/>
      <w:lvlText w:val="%1"/>
      <w:lvlJc w:val="left"/>
      <w:pPr>
        <w:tabs>
          <w:tab w:val="num" w:pos="360"/>
        </w:tabs>
        <w:ind w:left="360" w:hanging="360"/>
      </w:pPr>
      <w:rPr>
        <w:rFonts w:hint="default"/>
      </w:rPr>
    </w:lvl>
    <w:lvl w:ilv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45" w15:restartNumberingAfterBreak="0">
    <w:nsid w:val="0F6847CD"/>
    <w:multiLevelType w:val="multilevel"/>
    <w:tmpl w:val="3E2CA33E"/>
    <w:lvl w:ilvl="0">
      <w:start w:val="20"/>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46" w15:restartNumberingAfterBreak="0">
    <w:nsid w:val="0F7C368D"/>
    <w:multiLevelType w:val="hybridMultilevel"/>
    <w:tmpl w:val="A7B2DEC2"/>
    <w:lvl w:ilvl="0" w:tplc="47805D2C">
      <w:start w:val="4"/>
      <w:numFmt w:val="decimal"/>
      <w:lvlText w:val="%1.3.1"/>
      <w:lvlJc w:val="left"/>
      <w:pPr>
        <w:ind w:left="360" w:hanging="360"/>
      </w:pPr>
      <w:rPr>
        <w:rFonts w:hint="default"/>
        <w:b w:val="0"/>
        <w:bCs w:val="0"/>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47" w15:restartNumberingAfterBreak="0">
    <w:nsid w:val="1001322C"/>
    <w:multiLevelType w:val="multilevel"/>
    <w:tmpl w:val="80245956"/>
    <w:lvl w:ilvl="0">
      <w:start w:val="6"/>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3"/>
      <w:numFmt w:val="decimal"/>
      <w:lvlText w:val="5.%2.3"/>
      <w:lvlJc w:val="left"/>
      <w:pPr>
        <w:tabs>
          <w:tab w:val="num" w:pos="720"/>
        </w:tabs>
        <w:ind w:left="720" w:hanging="720"/>
      </w:pPr>
      <w:rPr>
        <w:rFonts w:hint="default"/>
      </w:rPr>
    </w:lvl>
    <w:lvl w:ilvl="3">
      <w:start w:val="1"/>
      <w:numFmt w:val="bullet"/>
      <w:lvlText w:val=""/>
      <w:lvlJc w:val="left"/>
      <w:pPr>
        <w:tabs>
          <w:tab w:val="num" w:pos="1080"/>
        </w:tabs>
        <w:ind w:left="1080" w:hanging="1080"/>
      </w:pPr>
      <w:rPr>
        <w:rFonts w:ascii="Symbol" w:hAnsi="Symbol"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48" w15:restartNumberingAfterBreak="0">
    <w:nsid w:val="10AC3C48"/>
    <w:multiLevelType w:val="multilevel"/>
    <w:tmpl w:val="6318FB86"/>
    <w:lvl w:ilvl="0">
      <w:start w:val="18"/>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49" w15:restartNumberingAfterBreak="0">
    <w:nsid w:val="10DB551F"/>
    <w:multiLevelType w:val="hybridMultilevel"/>
    <w:tmpl w:val="C2409D5C"/>
    <w:lvl w:ilvl="0" w:tplc="CBB2185A">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50" w15:restartNumberingAfterBreak="0">
    <w:nsid w:val="119658D6"/>
    <w:multiLevelType w:val="hybridMultilevel"/>
    <w:tmpl w:val="7EEEF894"/>
    <w:lvl w:ilvl="0" w:tplc="C922D9C4">
      <w:start w:val="11"/>
      <w:numFmt w:val="decimal"/>
      <w:lvlText w:val="%1.12.2"/>
      <w:lvlJc w:val="left"/>
      <w:pPr>
        <w:ind w:left="720" w:hanging="360"/>
      </w:pPr>
      <w:rPr>
        <w:rFonts w:hint="default"/>
        <w:b w:val="0"/>
        <w:bCs w:val="0"/>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1" w15:restartNumberingAfterBreak="0">
    <w:nsid w:val="11D24EEF"/>
    <w:multiLevelType w:val="multilevel"/>
    <w:tmpl w:val="A37698B6"/>
    <w:lvl w:ilvl="0">
      <w:start w:val="5"/>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none"/>
      <w:lvlText w:val="4.3.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52" w15:restartNumberingAfterBreak="0">
    <w:nsid w:val="134F00EB"/>
    <w:multiLevelType w:val="multilevel"/>
    <w:tmpl w:val="AB72B874"/>
    <w:lvl w:ilvl="0">
      <w:start w:val="21"/>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b/>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53" w15:restartNumberingAfterBreak="0">
    <w:nsid w:val="138A55BE"/>
    <w:multiLevelType w:val="multilevel"/>
    <w:tmpl w:val="4BFC6ADA"/>
    <w:lvl w:ilvl="0">
      <w:start w:val="10"/>
      <w:numFmt w:val="decimal"/>
      <w:lvlText w:val="%1"/>
      <w:lvlJc w:val="left"/>
      <w:pPr>
        <w:ind w:left="660" w:hanging="660"/>
      </w:pPr>
      <w:rPr>
        <w:rFonts w:hint="default"/>
      </w:rPr>
    </w:lvl>
    <w:lvl w:ilvl="1">
      <w:start w:val="2"/>
      <w:numFmt w:val="decimal"/>
      <w:lvlText w:val="%1.%2"/>
      <w:lvlJc w:val="left"/>
      <w:pPr>
        <w:ind w:left="660" w:hanging="6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54" w15:restartNumberingAfterBreak="0">
    <w:nsid w:val="13BE175F"/>
    <w:multiLevelType w:val="hybridMultilevel"/>
    <w:tmpl w:val="2BEEAC50"/>
    <w:lvl w:ilvl="0" w:tplc="E414932A">
      <w:start w:val="11"/>
      <w:numFmt w:val="decimal"/>
      <w:lvlText w:val="%1.12.1"/>
      <w:lvlJc w:val="left"/>
      <w:pPr>
        <w:ind w:left="720" w:hanging="360"/>
      </w:pPr>
      <w:rPr>
        <w:rFonts w:hint="default"/>
        <w:b w:val="0"/>
        <w:bCs w:val="0"/>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5" w15:restartNumberingAfterBreak="0">
    <w:nsid w:val="145C3030"/>
    <w:multiLevelType w:val="hybridMultilevel"/>
    <w:tmpl w:val="BC3A8098"/>
    <w:lvl w:ilvl="0" w:tplc="609E2C4A">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56" w15:restartNumberingAfterBreak="0">
    <w:nsid w:val="14B87D30"/>
    <w:multiLevelType w:val="hybridMultilevel"/>
    <w:tmpl w:val="F5D8E328"/>
    <w:lvl w:ilvl="0" w:tplc="8E64151E">
      <w:start w:val="4"/>
      <w:numFmt w:val="decimal"/>
      <w:lvlText w:val="%1.3."/>
      <w:lvlJc w:val="left"/>
      <w:pPr>
        <w:ind w:left="360" w:hanging="360"/>
      </w:pPr>
      <w:rPr>
        <w:rFonts w:hint="default"/>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57" w15:restartNumberingAfterBreak="0">
    <w:nsid w:val="1533097C"/>
    <w:multiLevelType w:val="multilevel"/>
    <w:tmpl w:val="0C70620C"/>
    <w:lvl w:ilvl="0">
      <w:start w:val="8"/>
      <w:numFmt w:val="decimal"/>
      <w:lvlText w:val="%1"/>
      <w:lvlJc w:val="left"/>
      <w:pPr>
        <w:ind w:left="525" w:hanging="525"/>
      </w:pPr>
      <w:rPr>
        <w:rFonts w:hint="default"/>
      </w:rPr>
    </w:lvl>
    <w:lvl w:ilvl="1">
      <w:start w:val="1"/>
      <w:numFmt w:val="decimal"/>
      <w:lvlText w:val="%1.%2"/>
      <w:lvlJc w:val="left"/>
      <w:pPr>
        <w:ind w:left="525" w:hanging="525"/>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58" w15:restartNumberingAfterBreak="0">
    <w:nsid w:val="1542A078"/>
    <w:multiLevelType w:val="hybridMultilevel"/>
    <w:tmpl w:val="57F481D4"/>
    <w:lvl w:ilvl="0" w:tplc="08090001">
      <w:start w:val="1"/>
      <w:numFmt w:val="bullet"/>
      <w:lvlText w:val=""/>
      <w:lvlJc w:val="left"/>
      <w:rPr>
        <w:rFonts w:ascii="Symbol" w:hAnsi="Symbol" w:hint="default"/>
      </w:rPr>
    </w:lvl>
    <w:lvl w:ilvl="1" w:tplc="08090001">
      <w:start w:val="1"/>
      <w:numFmt w:val="bullet"/>
      <w:lvlText w:val=""/>
      <w:lvlJc w:val="left"/>
      <w:pPr>
        <w:ind w:left="360" w:hanging="360"/>
      </w:pPr>
      <w:rPr>
        <w:rFonts w:ascii="Symbol" w:hAnsi="Symbol" w:hint="default"/>
      </w:rPr>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9" w15:restartNumberingAfterBreak="0">
    <w:nsid w:val="16C82EA3"/>
    <w:multiLevelType w:val="multilevel"/>
    <w:tmpl w:val="726407FE"/>
    <w:lvl w:ilvl="0">
      <w:start w:val="13"/>
      <w:numFmt w:val="none"/>
      <w:lvlText w:val="19."/>
      <w:lvlJc w:val="left"/>
      <w:pPr>
        <w:tabs>
          <w:tab w:val="num" w:pos="360"/>
        </w:tabs>
        <w:ind w:left="360" w:hanging="360"/>
      </w:pPr>
      <w:rPr>
        <w:rFonts w:hint="default"/>
        <w:b/>
        <w:color w:val="auto"/>
      </w:rPr>
    </w:lvl>
    <w:lvl w:ilvl="1">
      <w:start w:val="1"/>
      <w:numFmt w:val="decimal"/>
      <w:isLgl/>
      <w:lvlText w:val="%1.%2"/>
      <w:lvlJc w:val="left"/>
      <w:pPr>
        <w:ind w:left="1230" w:hanging="870"/>
      </w:pPr>
      <w:rPr>
        <w:rFonts w:hint="default"/>
      </w:rPr>
    </w:lvl>
    <w:lvl w:ilvl="2">
      <w:start w:val="1"/>
      <w:numFmt w:val="decimal"/>
      <w:isLgl/>
      <w:lvlText w:val="%1.%2.%3"/>
      <w:lvlJc w:val="left"/>
      <w:pPr>
        <w:ind w:left="1230" w:hanging="87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60" w15:restartNumberingAfterBreak="0">
    <w:nsid w:val="17927535"/>
    <w:multiLevelType w:val="multilevel"/>
    <w:tmpl w:val="D696C036"/>
    <w:lvl w:ilvl="0">
      <w:start w:val="19"/>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61" w15:restartNumberingAfterBreak="0">
    <w:nsid w:val="186C13DB"/>
    <w:multiLevelType w:val="multilevel"/>
    <w:tmpl w:val="DF382988"/>
    <w:lvl w:ilvl="0">
      <w:start w:val="15"/>
      <w:numFmt w:val="decimal"/>
      <w:lvlText w:val="%1"/>
      <w:lvlJc w:val="left"/>
      <w:pPr>
        <w:ind w:left="660" w:hanging="660"/>
      </w:pPr>
      <w:rPr>
        <w:rFonts w:hint="default"/>
      </w:rPr>
    </w:lvl>
    <w:lvl w:ilvl="1">
      <w:start w:val="6"/>
      <w:numFmt w:val="decimal"/>
      <w:lvlText w:val="%1.%2"/>
      <w:lvlJc w:val="left"/>
      <w:pPr>
        <w:ind w:left="660" w:hanging="660"/>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62" w15:restartNumberingAfterBreak="0">
    <w:nsid w:val="18984182"/>
    <w:multiLevelType w:val="multilevel"/>
    <w:tmpl w:val="C3367C62"/>
    <w:lvl w:ilvl="0">
      <w:start w:val="3"/>
      <w:numFmt w:val="decimal"/>
      <w:lvlText w:val="%1"/>
      <w:lvlJc w:val="left"/>
      <w:pPr>
        <w:tabs>
          <w:tab w:val="num" w:pos="360"/>
        </w:tabs>
        <w:ind w:left="360" w:hanging="360"/>
      </w:pPr>
      <w:rPr>
        <w:rFonts w:hint="default"/>
      </w:rPr>
    </w:lvl>
    <w:lvl w:ilvl="1">
      <w:start w:val="6"/>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63" w15:restartNumberingAfterBreak="0">
    <w:nsid w:val="19300569"/>
    <w:multiLevelType w:val="multilevel"/>
    <w:tmpl w:val="63DEACC6"/>
    <w:lvl w:ilvl="0">
      <w:start w:val="14"/>
      <w:numFmt w:val="decimal"/>
      <w:lvlText w:val="%1"/>
      <w:lvlJc w:val="left"/>
      <w:pPr>
        <w:tabs>
          <w:tab w:val="num" w:pos="360"/>
        </w:tabs>
        <w:ind w:left="360" w:hanging="360"/>
      </w:pPr>
      <w:rPr>
        <w:rFonts w:hint="default"/>
      </w:rPr>
    </w:lvl>
    <w:lvl w:ilvl="1">
      <w:start w:val="6"/>
      <w:numFmt w:val="decimal"/>
      <w:lvlText w:val="%1.%2"/>
      <w:lvlJc w:val="left"/>
      <w:pPr>
        <w:tabs>
          <w:tab w:val="num" w:pos="360"/>
        </w:tabs>
        <w:ind w:left="360" w:hanging="360"/>
      </w:pPr>
      <w:rPr>
        <w:rFonts w:hint="default"/>
      </w:rPr>
    </w:lvl>
    <w:lvl w:ilvl="2">
      <w:start w:val="1"/>
      <w:numFmt w:val="none"/>
      <w:lvlText w:val="10.3.2"/>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64" w15:restartNumberingAfterBreak="0">
    <w:nsid w:val="19CA084B"/>
    <w:multiLevelType w:val="hybridMultilevel"/>
    <w:tmpl w:val="8A009EBE"/>
    <w:lvl w:ilvl="0" w:tplc="299CA7FC">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65" w15:restartNumberingAfterBreak="0">
    <w:nsid w:val="1A030C80"/>
    <w:multiLevelType w:val="multilevel"/>
    <w:tmpl w:val="104A6D94"/>
    <w:lvl w:ilvl="0">
      <w:start w:val="18"/>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66" w15:restartNumberingAfterBreak="0">
    <w:nsid w:val="1AA01BD1"/>
    <w:multiLevelType w:val="multilevel"/>
    <w:tmpl w:val="D57A42C0"/>
    <w:lvl w:ilvl="0">
      <w:start w:val="11"/>
      <w:numFmt w:val="decimal"/>
      <w:lvlText w:val="%1"/>
      <w:lvlJc w:val="left"/>
      <w:pPr>
        <w:tabs>
          <w:tab w:val="num" w:pos="360"/>
        </w:tabs>
        <w:ind w:left="360" w:hanging="360"/>
      </w:pPr>
      <w:rPr>
        <w:rFonts w:hint="default"/>
      </w:rPr>
    </w:lvl>
    <w:lvl w:ilvl="1">
      <w:start w:val="1"/>
      <w:numFmt w:val="none"/>
      <w:lvlText w:val="10.1"/>
      <w:lvlJc w:val="left"/>
      <w:pPr>
        <w:tabs>
          <w:tab w:val="num" w:pos="360"/>
        </w:tabs>
        <w:ind w:left="360" w:hanging="360"/>
      </w:pPr>
      <w:rPr>
        <w:rFonts w:hint="default"/>
        <w:color w:val="auto"/>
      </w:rPr>
    </w:lvl>
    <w:lvl w:ilvl="2">
      <w:start w:val="1"/>
      <w:numFmt w:val="decimal"/>
      <w:lvlText w:val="10.%212.2"/>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67" w15:restartNumberingAfterBreak="0">
    <w:nsid w:val="1B2E5AFC"/>
    <w:multiLevelType w:val="multilevel"/>
    <w:tmpl w:val="FB64C096"/>
    <w:lvl w:ilvl="0">
      <w:start w:val="2"/>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68" w15:restartNumberingAfterBreak="0">
    <w:nsid w:val="1B676B2A"/>
    <w:multiLevelType w:val="multilevel"/>
    <w:tmpl w:val="B824BB02"/>
    <w:lvl w:ilvl="0">
      <w:start w:val="1"/>
      <w:numFmt w:val="bullet"/>
      <w:lvlText w:val=""/>
      <w:lvlJc w:val="left"/>
      <w:pPr>
        <w:tabs>
          <w:tab w:val="num" w:pos="360"/>
        </w:tabs>
        <w:ind w:left="360" w:hanging="360"/>
      </w:pPr>
      <w:rPr>
        <w:rFonts w:ascii="Symbol" w:hAnsi="Symbol" w:hint="default"/>
      </w:rPr>
    </w:lvl>
    <w:lvl w:ilvl="1">
      <w:numFmt w:val="decimal"/>
      <w:lvlText w:val="%1.%2"/>
      <w:lvlJc w:val="left"/>
      <w:pPr>
        <w:tabs>
          <w:tab w:val="num" w:pos="360"/>
        </w:tabs>
        <w:ind w:left="360" w:hanging="360"/>
      </w:pPr>
      <w:rPr>
        <w:rFonts w:hint="default"/>
      </w:rPr>
    </w:lvl>
    <w:lvl w:ilvl="2">
      <w:start w:val="1"/>
      <w:numFmt w:val="none"/>
      <w:lvlText w:val="4.2.5"/>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69" w15:restartNumberingAfterBreak="0">
    <w:nsid w:val="1B913F3C"/>
    <w:multiLevelType w:val="multilevel"/>
    <w:tmpl w:val="4F327F2A"/>
    <w:lvl w:ilvl="0">
      <w:start w:val="3"/>
      <w:numFmt w:val="decimal"/>
      <w:lvlText w:val="%1"/>
      <w:lvlJc w:val="left"/>
      <w:pPr>
        <w:tabs>
          <w:tab w:val="num" w:pos="360"/>
        </w:tabs>
        <w:ind w:left="360" w:hanging="360"/>
      </w:pPr>
      <w:rPr>
        <w:rFonts w:hint="default"/>
      </w:rPr>
    </w:lvl>
    <w:lvl w:ilvl="1">
      <w:start w:val="4"/>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70" w15:restartNumberingAfterBreak="0">
    <w:nsid w:val="1C35481F"/>
    <w:multiLevelType w:val="hybridMultilevel"/>
    <w:tmpl w:val="0E04064C"/>
    <w:lvl w:ilvl="0" w:tplc="C12058A2">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71" w15:restartNumberingAfterBreak="0">
    <w:nsid w:val="1D1F5B91"/>
    <w:multiLevelType w:val="hybridMultilevel"/>
    <w:tmpl w:val="1220B426"/>
    <w:lvl w:ilvl="0" w:tplc="08090001">
      <w:start w:val="1"/>
      <w:numFmt w:val="bullet"/>
      <w:lvlText w:val=""/>
      <w:lvlJc w:val="left"/>
      <w:pPr>
        <w:ind w:left="1800" w:hanging="360"/>
      </w:pPr>
      <w:rPr>
        <w:rFonts w:ascii="Symbol" w:hAnsi="Symbol" w:hint="default"/>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72" w15:restartNumberingAfterBreak="0">
    <w:nsid w:val="1D1F781B"/>
    <w:multiLevelType w:val="hybridMultilevel"/>
    <w:tmpl w:val="698A68BC"/>
    <w:lvl w:ilvl="0" w:tplc="50A08330">
      <w:start w:val="11"/>
      <w:numFmt w:val="decimal"/>
      <w:lvlText w:val="%1.9.3"/>
      <w:lvlJc w:val="left"/>
      <w:pPr>
        <w:ind w:left="720" w:hanging="360"/>
      </w:pPr>
      <w:rPr>
        <w:rFonts w:ascii="Arial" w:hAnsi="Arial" w:cs="Arial"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3" w15:restartNumberingAfterBreak="0">
    <w:nsid w:val="1D7F36CE"/>
    <w:multiLevelType w:val="multilevel"/>
    <w:tmpl w:val="79A06DD0"/>
    <w:lvl w:ilvl="0">
      <w:start w:val="1"/>
      <w:numFmt w:val="bullet"/>
      <w:lvlText w:val=""/>
      <w:lvlJc w:val="left"/>
      <w:pPr>
        <w:tabs>
          <w:tab w:val="num" w:pos="1211"/>
        </w:tabs>
        <w:ind w:left="1211" w:hanging="360"/>
      </w:pPr>
      <w:rPr>
        <w:rFonts w:ascii="Symbol" w:hAnsi="Symbol" w:hint="default"/>
      </w:rPr>
    </w:lvl>
    <w:lvl w:ilvl="1">
      <w:start w:val="1"/>
      <w:numFmt w:val="none"/>
      <w:lvlText w:val="10.8"/>
      <w:lvlJc w:val="left"/>
      <w:pPr>
        <w:tabs>
          <w:tab w:val="num" w:pos="1211"/>
        </w:tabs>
        <w:ind w:left="1211" w:hanging="360"/>
      </w:pPr>
      <w:rPr>
        <w:rFonts w:hint="default"/>
        <w:color w:val="auto"/>
      </w:rPr>
    </w:lvl>
    <w:lvl w:ilvl="2">
      <w:start w:val="1"/>
      <w:numFmt w:val="none"/>
      <w:lvlText w:val="11.9.3"/>
      <w:lvlJc w:val="left"/>
      <w:pPr>
        <w:tabs>
          <w:tab w:val="num" w:pos="1571"/>
        </w:tabs>
        <w:ind w:left="1571" w:hanging="720"/>
      </w:pPr>
      <w:rPr>
        <w:rFonts w:hint="default"/>
        <w:b w:val="0"/>
        <w:i w:val="0"/>
      </w:rPr>
    </w:lvl>
    <w:lvl w:ilvl="3">
      <w:start w:val="1"/>
      <w:numFmt w:val="decimal"/>
      <w:lvlText w:val="%1.%2.%3.%4"/>
      <w:lvlJc w:val="left"/>
      <w:pPr>
        <w:tabs>
          <w:tab w:val="num" w:pos="1931"/>
        </w:tabs>
        <w:ind w:left="1931" w:hanging="1080"/>
      </w:pPr>
      <w:rPr>
        <w:rFonts w:hint="default"/>
      </w:rPr>
    </w:lvl>
    <w:lvl w:ilvl="4">
      <w:start w:val="1"/>
      <w:numFmt w:val="decimal"/>
      <w:lvlText w:val="%1.%2.%3.%4.%5"/>
      <w:lvlJc w:val="left"/>
      <w:pPr>
        <w:tabs>
          <w:tab w:val="num" w:pos="1931"/>
        </w:tabs>
        <w:ind w:left="1931" w:hanging="1080"/>
      </w:pPr>
      <w:rPr>
        <w:rFonts w:hint="default"/>
      </w:rPr>
    </w:lvl>
    <w:lvl w:ilvl="5">
      <w:start w:val="1"/>
      <w:numFmt w:val="decimal"/>
      <w:lvlText w:val="%1.%2.%3.%4.%5.%6"/>
      <w:lvlJc w:val="left"/>
      <w:pPr>
        <w:tabs>
          <w:tab w:val="num" w:pos="2291"/>
        </w:tabs>
        <w:ind w:left="2291" w:hanging="1440"/>
      </w:pPr>
      <w:rPr>
        <w:rFonts w:hint="default"/>
      </w:rPr>
    </w:lvl>
    <w:lvl w:ilvl="6">
      <w:start w:val="1"/>
      <w:numFmt w:val="decimal"/>
      <w:lvlText w:val="%1.%2.%3.%4.%5.%6.%7"/>
      <w:lvlJc w:val="left"/>
      <w:pPr>
        <w:tabs>
          <w:tab w:val="num" w:pos="2291"/>
        </w:tabs>
        <w:ind w:left="2291" w:hanging="1440"/>
      </w:pPr>
      <w:rPr>
        <w:rFonts w:hint="default"/>
      </w:rPr>
    </w:lvl>
    <w:lvl w:ilvl="7">
      <w:start w:val="1"/>
      <w:numFmt w:val="decimal"/>
      <w:lvlText w:val="%1.%2.%3.%4.%5.%6.%7.%8"/>
      <w:lvlJc w:val="left"/>
      <w:pPr>
        <w:tabs>
          <w:tab w:val="num" w:pos="2651"/>
        </w:tabs>
        <w:ind w:left="2651" w:hanging="1800"/>
      </w:pPr>
      <w:rPr>
        <w:rFonts w:hint="default"/>
      </w:rPr>
    </w:lvl>
    <w:lvl w:ilvl="8">
      <w:start w:val="1"/>
      <w:numFmt w:val="decimal"/>
      <w:lvlText w:val="%1.%2.%3.%4.%5.%6.%7.%8.%9"/>
      <w:lvlJc w:val="left"/>
      <w:pPr>
        <w:tabs>
          <w:tab w:val="num" w:pos="2651"/>
        </w:tabs>
        <w:ind w:left="2651" w:hanging="1800"/>
      </w:pPr>
      <w:rPr>
        <w:rFonts w:hint="default"/>
      </w:rPr>
    </w:lvl>
  </w:abstractNum>
  <w:abstractNum w:abstractNumId="74" w15:restartNumberingAfterBreak="0">
    <w:nsid w:val="1D980725"/>
    <w:multiLevelType w:val="hybridMultilevel"/>
    <w:tmpl w:val="6CA0AB00"/>
    <w:lvl w:ilvl="0" w:tplc="7F020668">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75" w15:restartNumberingAfterBreak="0">
    <w:nsid w:val="1E2941B1"/>
    <w:multiLevelType w:val="hybridMultilevel"/>
    <w:tmpl w:val="E42A9B9A"/>
    <w:lvl w:ilvl="0" w:tplc="CA0E141C">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76" w15:restartNumberingAfterBreak="0">
    <w:nsid w:val="1E794F97"/>
    <w:multiLevelType w:val="multilevel"/>
    <w:tmpl w:val="CADC0380"/>
    <w:lvl w:ilvl="0">
      <w:start w:val="19"/>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77" w15:restartNumberingAfterBreak="0">
    <w:nsid w:val="1ED34739"/>
    <w:multiLevelType w:val="multilevel"/>
    <w:tmpl w:val="7054D998"/>
    <w:lvl w:ilvl="0">
      <w:start w:val="6"/>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none"/>
      <w:lvlText w:val="5.2.6"/>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78" w15:restartNumberingAfterBreak="0">
    <w:nsid w:val="1EF66EF0"/>
    <w:multiLevelType w:val="multilevel"/>
    <w:tmpl w:val="E31AF58C"/>
    <w:lvl w:ilvl="0">
      <w:start w:val="18"/>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b/>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79" w15:restartNumberingAfterBreak="0">
    <w:nsid w:val="1F2B5D74"/>
    <w:multiLevelType w:val="multilevel"/>
    <w:tmpl w:val="998AE68A"/>
    <w:lvl w:ilvl="0">
      <w:start w:val="2"/>
      <w:numFmt w:val="decimal"/>
      <w:lvlText w:val="%1"/>
      <w:lvlJc w:val="left"/>
      <w:pPr>
        <w:tabs>
          <w:tab w:val="num" w:pos="360"/>
        </w:tabs>
        <w:ind w:left="360" w:hanging="360"/>
      </w:pPr>
      <w:rPr>
        <w:rFonts w:hint="default"/>
      </w:rPr>
    </w:lvl>
    <w:lvl w:ilvl="1">
      <w:start w:val="5"/>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80" w15:restartNumberingAfterBreak="0">
    <w:nsid w:val="1F442B25"/>
    <w:multiLevelType w:val="multilevel"/>
    <w:tmpl w:val="FDBCB320"/>
    <w:lvl w:ilvl="0">
      <w:start w:val="9"/>
      <w:numFmt w:val="decimal"/>
      <w:lvlText w:val="%1"/>
      <w:lvlJc w:val="left"/>
      <w:pPr>
        <w:tabs>
          <w:tab w:val="num" w:pos="360"/>
        </w:tabs>
        <w:ind w:left="360" w:hanging="360"/>
      </w:pPr>
      <w:rPr>
        <w:rFonts w:hint="default"/>
      </w:rPr>
    </w:lvl>
    <w:lvl w:ilvl="1">
      <w:start w:val="5"/>
      <w:numFmt w:val="none"/>
      <w:lvlText w:val="8.2"/>
      <w:lvlJc w:val="left"/>
      <w:pPr>
        <w:tabs>
          <w:tab w:val="num" w:pos="360"/>
        </w:tabs>
        <w:ind w:left="360" w:hanging="360"/>
      </w:pPr>
      <w:rPr>
        <w:rFonts w:hint="default"/>
      </w:rPr>
    </w:lvl>
    <w:lvl w:ilvl="2">
      <w:start w:val="1"/>
      <w:numFmt w:val="none"/>
      <w:lvlText w:val="8.1.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81" w15:restartNumberingAfterBreak="0">
    <w:nsid w:val="1FE70F76"/>
    <w:multiLevelType w:val="multilevel"/>
    <w:tmpl w:val="4DE48450"/>
    <w:lvl w:ilvl="0">
      <w:start w:val="18"/>
      <w:numFmt w:val="decimal"/>
      <w:lvlText w:val="%1"/>
      <w:lvlJc w:val="left"/>
      <w:pPr>
        <w:tabs>
          <w:tab w:val="num" w:pos="360"/>
        </w:tabs>
        <w:ind w:left="360" w:hanging="360"/>
      </w:pPr>
      <w:rPr>
        <w:rFonts w:hint="default"/>
      </w:rPr>
    </w:lvl>
    <w:lvl w:ilvl="1">
      <w:start w:val="4"/>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82" w15:restartNumberingAfterBreak="0">
    <w:nsid w:val="2047791F"/>
    <w:multiLevelType w:val="multilevel"/>
    <w:tmpl w:val="A292310C"/>
    <w:lvl w:ilvl="0">
      <w:start w:val="11"/>
      <w:numFmt w:val="decimal"/>
      <w:lvlText w:val="%1"/>
      <w:lvlJc w:val="left"/>
      <w:pPr>
        <w:tabs>
          <w:tab w:val="num" w:pos="360"/>
        </w:tabs>
        <w:ind w:left="360" w:hanging="360"/>
      </w:pPr>
      <w:rPr>
        <w:rFonts w:hint="default"/>
      </w:rPr>
    </w:lvl>
    <w:lvl w:ilvl="1">
      <w:start w:val="1"/>
      <w:numFmt w:val="none"/>
      <w:lvlText w:val="11.4"/>
      <w:lvlJc w:val="left"/>
      <w:pPr>
        <w:tabs>
          <w:tab w:val="num" w:pos="360"/>
        </w:tabs>
        <w:ind w:left="360" w:hanging="360"/>
      </w:pPr>
      <w:rPr>
        <w:rFonts w:hint="default"/>
        <w:color w:val="auto"/>
      </w:rPr>
    </w:lvl>
    <w:lvl w:ilvl="2">
      <w:start w:val="1"/>
      <w:numFmt w:val="decimal"/>
      <w:lvlText w:val="10.%212.2"/>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83" w15:restartNumberingAfterBreak="0">
    <w:nsid w:val="20690806"/>
    <w:multiLevelType w:val="multilevel"/>
    <w:tmpl w:val="248688A2"/>
    <w:lvl w:ilvl="0">
      <w:start w:val="2"/>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84" w15:restartNumberingAfterBreak="0">
    <w:nsid w:val="20C568BC"/>
    <w:multiLevelType w:val="hybridMultilevel"/>
    <w:tmpl w:val="89506112"/>
    <w:lvl w:ilvl="0" w:tplc="15BAD0B4">
      <w:start w:val="13"/>
      <w:numFmt w:val="decimal"/>
      <w:lvlText w:val="%1.4.5"/>
      <w:lvlJc w:val="left"/>
      <w:pPr>
        <w:ind w:left="720" w:hanging="360"/>
      </w:pPr>
      <w:rPr>
        <w:rFonts w:hint="default"/>
        <w:b w:val="0"/>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5" w15:restartNumberingAfterBreak="0">
    <w:nsid w:val="210E42AB"/>
    <w:multiLevelType w:val="hybridMultilevel"/>
    <w:tmpl w:val="9A10E5EE"/>
    <w:lvl w:ilvl="0" w:tplc="FF865BE8">
      <w:start w:val="13"/>
      <w:numFmt w:val="decimal"/>
      <w:lvlText w:val="%1.2.4"/>
      <w:lvlJc w:val="left"/>
      <w:pPr>
        <w:ind w:left="644" w:hanging="360"/>
      </w:pPr>
      <w:rPr>
        <w:rFonts w:hint="default"/>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6" w15:restartNumberingAfterBreak="0">
    <w:nsid w:val="213B07C6"/>
    <w:multiLevelType w:val="hybridMultilevel"/>
    <w:tmpl w:val="D07491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7" w15:restartNumberingAfterBreak="0">
    <w:nsid w:val="219D41A6"/>
    <w:multiLevelType w:val="multilevel"/>
    <w:tmpl w:val="5C0A6138"/>
    <w:lvl w:ilvl="0">
      <w:start w:val="11"/>
      <w:numFmt w:val="decimal"/>
      <w:lvlText w:val="%1"/>
      <w:lvlJc w:val="left"/>
      <w:pPr>
        <w:tabs>
          <w:tab w:val="num" w:pos="360"/>
        </w:tabs>
        <w:ind w:left="360" w:hanging="360"/>
      </w:pPr>
      <w:rPr>
        <w:rFonts w:hint="default"/>
      </w:rPr>
    </w:lvl>
    <w:lvl w:ilvl="1">
      <w:start w:val="1"/>
      <w:numFmt w:val="none"/>
      <w:lvlText w:val="11.13"/>
      <w:lvlJc w:val="left"/>
      <w:pPr>
        <w:tabs>
          <w:tab w:val="num" w:pos="360"/>
        </w:tabs>
        <w:ind w:left="360" w:hanging="360"/>
      </w:pPr>
      <w:rPr>
        <w:rFonts w:hint="default"/>
        <w:color w:val="auto"/>
      </w:rPr>
    </w:lvl>
    <w:lvl w:ilvl="2">
      <w:start w:val="1"/>
      <w:numFmt w:val="none"/>
      <w:lvlText w:val="10.11.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88" w15:restartNumberingAfterBreak="0">
    <w:nsid w:val="21CD715F"/>
    <w:multiLevelType w:val="multilevel"/>
    <w:tmpl w:val="7090A5F4"/>
    <w:lvl w:ilvl="0">
      <w:start w:val="13"/>
      <w:numFmt w:val="decimal"/>
      <w:lvlText w:val="%1.4"/>
      <w:lvlJc w:val="left"/>
      <w:pPr>
        <w:tabs>
          <w:tab w:val="num" w:pos="360"/>
        </w:tabs>
        <w:ind w:left="360" w:hanging="360"/>
      </w:pPr>
      <w:rPr>
        <w:rFonts w:hint="default"/>
      </w:rPr>
    </w:lvl>
    <w:lvl w:ilvl="1">
      <w:start w:val="5"/>
      <w:numFmt w:val="none"/>
      <w:lvlText w:val="8.2"/>
      <w:lvlJc w:val="left"/>
      <w:pPr>
        <w:tabs>
          <w:tab w:val="num" w:pos="360"/>
        </w:tabs>
        <w:ind w:left="360" w:hanging="360"/>
      </w:pPr>
      <w:rPr>
        <w:rFonts w:hint="default"/>
      </w:rPr>
    </w:lvl>
    <w:lvl w:ilvl="2">
      <w:start w:val="12"/>
      <w:numFmt w:val="decimal"/>
      <w:lvlText w:val="%3.4."/>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89" w15:restartNumberingAfterBreak="0">
    <w:nsid w:val="22037A34"/>
    <w:multiLevelType w:val="multilevel"/>
    <w:tmpl w:val="593254C6"/>
    <w:lvl w:ilvl="0">
      <w:start w:val="11"/>
      <w:numFmt w:val="decimal"/>
      <w:lvlText w:val="%1.7.3"/>
      <w:lvlJc w:val="left"/>
      <w:pPr>
        <w:tabs>
          <w:tab w:val="num" w:pos="360"/>
        </w:tabs>
        <w:ind w:left="360" w:hanging="360"/>
      </w:pPr>
      <w:rPr>
        <w:rFonts w:hint="default"/>
        <w:b w:val="0"/>
        <w:bCs w:val="0"/>
      </w:rPr>
    </w:lvl>
    <w:lvl w:ilvl="1">
      <w:start w:val="7"/>
      <w:numFmt w:val="decimal"/>
      <w:lvlText w:val="%1.%2"/>
      <w:lvlJc w:val="left"/>
      <w:pPr>
        <w:tabs>
          <w:tab w:val="num" w:pos="360"/>
        </w:tabs>
        <w:ind w:left="360" w:hanging="360"/>
      </w:pPr>
      <w:rPr>
        <w:rFonts w:hint="default"/>
      </w:rPr>
    </w:lvl>
    <w:lvl w:ilvl="2">
      <w:start w:val="1"/>
      <w:numFmt w:val="none"/>
      <w:lvlText w:val="11.7.4"/>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90" w15:restartNumberingAfterBreak="0">
    <w:nsid w:val="22247334"/>
    <w:multiLevelType w:val="hybridMultilevel"/>
    <w:tmpl w:val="F2543CA6"/>
    <w:lvl w:ilvl="0" w:tplc="E23A636E">
      <w:start w:val="5"/>
      <w:numFmt w:val="decimal"/>
      <w:lvlText w:val="%1.1.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91" w15:restartNumberingAfterBreak="0">
    <w:nsid w:val="225713AE"/>
    <w:multiLevelType w:val="multilevel"/>
    <w:tmpl w:val="7556CA24"/>
    <w:lvl w:ilvl="0">
      <w:start w:val="4"/>
      <w:numFmt w:val="decimal"/>
      <w:lvlText w:val="%1"/>
      <w:lvlJc w:val="left"/>
      <w:pPr>
        <w:ind w:left="525" w:hanging="525"/>
      </w:pPr>
      <w:rPr>
        <w:rFonts w:hint="default"/>
      </w:rPr>
    </w:lvl>
    <w:lvl w:ilvl="1">
      <w:start w:val="3"/>
      <w:numFmt w:val="decimal"/>
      <w:lvlText w:val="%1.%2"/>
      <w:lvlJc w:val="left"/>
      <w:pPr>
        <w:ind w:left="525" w:hanging="525"/>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2" w15:restartNumberingAfterBreak="0">
    <w:nsid w:val="22611598"/>
    <w:multiLevelType w:val="multilevel"/>
    <w:tmpl w:val="49CC9EC4"/>
    <w:lvl w:ilvl="0">
      <w:start w:val="9"/>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3" w15:restartNumberingAfterBreak="0">
    <w:nsid w:val="22665F1F"/>
    <w:multiLevelType w:val="multilevel"/>
    <w:tmpl w:val="05086ECE"/>
    <w:lvl w:ilvl="0">
      <w:start w:val="1"/>
      <w:numFmt w:val="none"/>
      <w:lvlText w:val="11.20"/>
      <w:lvlJc w:val="left"/>
      <w:pPr>
        <w:tabs>
          <w:tab w:val="num" w:pos="360"/>
        </w:tabs>
        <w:ind w:left="357" w:hanging="357"/>
      </w:pPr>
      <w:rPr>
        <w:rFonts w:hint="default"/>
      </w:rPr>
    </w:lvl>
    <w:lvl w:ilvl="1">
      <w:start w:val="1"/>
      <w:numFmt w:val="none"/>
      <w:lvlText w:val="10.20"/>
      <w:lvlJc w:val="left"/>
      <w:pPr>
        <w:tabs>
          <w:tab w:val="num" w:pos="785"/>
        </w:tabs>
        <w:ind w:left="782" w:hanging="357"/>
      </w:pPr>
      <w:rPr>
        <w:rFonts w:hint="default"/>
        <w:color w:val="auto"/>
      </w:rPr>
    </w:lvl>
    <w:lvl w:ilvl="2">
      <w:start w:val="1"/>
      <w:numFmt w:val="decimal"/>
      <w:lvlText w:val="%1.%2.%3"/>
      <w:lvlJc w:val="left"/>
      <w:pPr>
        <w:tabs>
          <w:tab w:val="num" w:pos="1210"/>
        </w:tabs>
        <w:ind w:left="1207" w:hanging="357"/>
      </w:pPr>
      <w:rPr>
        <w:rFonts w:hint="default"/>
        <w:b w:val="0"/>
        <w:i w:val="0"/>
      </w:rPr>
    </w:lvl>
    <w:lvl w:ilvl="3">
      <w:start w:val="1"/>
      <w:numFmt w:val="decimal"/>
      <w:lvlText w:val="%1.%2.%3.%4"/>
      <w:lvlJc w:val="left"/>
      <w:pPr>
        <w:tabs>
          <w:tab w:val="num" w:pos="1635"/>
        </w:tabs>
        <w:ind w:left="1632" w:hanging="357"/>
      </w:pPr>
      <w:rPr>
        <w:rFonts w:hint="default"/>
      </w:rPr>
    </w:lvl>
    <w:lvl w:ilvl="4">
      <w:start w:val="1"/>
      <w:numFmt w:val="decimal"/>
      <w:lvlText w:val="%1.%2.%3.%4.%5"/>
      <w:lvlJc w:val="left"/>
      <w:pPr>
        <w:tabs>
          <w:tab w:val="num" w:pos="2060"/>
        </w:tabs>
        <w:ind w:left="2057" w:hanging="357"/>
      </w:pPr>
      <w:rPr>
        <w:rFonts w:hint="default"/>
      </w:rPr>
    </w:lvl>
    <w:lvl w:ilvl="5">
      <w:start w:val="1"/>
      <w:numFmt w:val="decimal"/>
      <w:lvlText w:val="%1.%2.%3.%4.%5.%6"/>
      <w:lvlJc w:val="left"/>
      <w:pPr>
        <w:tabs>
          <w:tab w:val="num" w:pos="2485"/>
        </w:tabs>
        <w:ind w:left="2482" w:hanging="357"/>
      </w:pPr>
      <w:rPr>
        <w:rFonts w:hint="default"/>
      </w:rPr>
    </w:lvl>
    <w:lvl w:ilvl="6">
      <w:start w:val="1"/>
      <w:numFmt w:val="decimal"/>
      <w:lvlText w:val="%1.%2.%3.%4.%5.%6.%7"/>
      <w:lvlJc w:val="left"/>
      <w:pPr>
        <w:tabs>
          <w:tab w:val="num" w:pos="2910"/>
        </w:tabs>
        <w:ind w:left="2907" w:hanging="357"/>
      </w:pPr>
      <w:rPr>
        <w:rFonts w:hint="default"/>
      </w:rPr>
    </w:lvl>
    <w:lvl w:ilvl="7">
      <w:start w:val="1"/>
      <w:numFmt w:val="decimal"/>
      <w:lvlText w:val="%1.%2.%3.%4.%5.%6.%7.%8"/>
      <w:lvlJc w:val="left"/>
      <w:pPr>
        <w:tabs>
          <w:tab w:val="num" w:pos="3335"/>
        </w:tabs>
        <w:ind w:left="3332" w:hanging="357"/>
      </w:pPr>
      <w:rPr>
        <w:rFonts w:hint="default"/>
      </w:rPr>
    </w:lvl>
    <w:lvl w:ilvl="8">
      <w:start w:val="1"/>
      <w:numFmt w:val="decimal"/>
      <w:lvlText w:val="%1.%2.%3.%4.%5.%6.%7.%8.%9"/>
      <w:lvlJc w:val="left"/>
      <w:pPr>
        <w:tabs>
          <w:tab w:val="num" w:pos="3760"/>
        </w:tabs>
        <w:ind w:left="3757" w:hanging="357"/>
      </w:pPr>
      <w:rPr>
        <w:rFonts w:hint="default"/>
      </w:rPr>
    </w:lvl>
  </w:abstractNum>
  <w:abstractNum w:abstractNumId="94" w15:restartNumberingAfterBreak="0">
    <w:nsid w:val="229022CD"/>
    <w:multiLevelType w:val="hybridMultilevel"/>
    <w:tmpl w:val="B6021AA2"/>
    <w:lvl w:ilvl="0" w:tplc="2840757C">
      <w:start w:val="11"/>
      <w:numFmt w:val="decimal"/>
      <w:lvlText w:val="%1.9.4"/>
      <w:lvlJc w:val="left"/>
      <w:pPr>
        <w:ind w:left="720" w:hanging="360"/>
      </w:pPr>
      <w:rPr>
        <w:rFonts w:ascii="Arial" w:hAnsi="Arial" w:cs="Arial"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5" w15:restartNumberingAfterBreak="0">
    <w:nsid w:val="2347231B"/>
    <w:multiLevelType w:val="multilevel"/>
    <w:tmpl w:val="01D6C5A8"/>
    <w:lvl w:ilvl="0">
      <w:start w:val="10"/>
      <w:numFmt w:val="decimal"/>
      <w:lvlText w:val="%1"/>
      <w:lvlJc w:val="left"/>
      <w:pPr>
        <w:ind w:left="660" w:hanging="660"/>
      </w:pPr>
      <w:rPr>
        <w:rFonts w:hint="default"/>
      </w:rPr>
    </w:lvl>
    <w:lvl w:ilvl="1">
      <w:start w:val="6"/>
      <w:numFmt w:val="decimal"/>
      <w:lvlText w:val="%1.%2"/>
      <w:lvlJc w:val="left"/>
      <w:pPr>
        <w:ind w:left="660" w:hanging="6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6" w15:restartNumberingAfterBreak="0">
    <w:nsid w:val="243A03F1"/>
    <w:multiLevelType w:val="multilevel"/>
    <w:tmpl w:val="A8C63682"/>
    <w:lvl w:ilvl="0">
      <w:start w:val="1"/>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97" w15:restartNumberingAfterBreak="0">
    <w:nsid w:val="24F5115C"/>
    <w:multiLevelType w:val="multilevel"/>
    <w:tmpl w:val="2ABE3854"/>
    <w:lvl w:ilvl="0">
      <w:start w:val="1"/>
      <w:numFmt w:val="bullet"/>
      <w:lvlText w:val=""/>
      <w:lvlJc w:val="left"/>
      <w:pPr>
        <w:tabs>
          <w:tab w:val="num" w:pos="360"/>
        </w:tabs>
        <w:ind w:left="360" w:hanging="360"/>
      </w:pPr>
      <w:rPr>
        <w:rFonts w:ascii="Symbol" w:hAnsi="Symbol" w:hint="default"/>
      </w:rPr>
    </w:lvl>
    <w:lvl w:ilvl="1">
      <w:numFmt w:val="decimal"/>
      <w:lvlText w:val="%1.%2"/>
      <w:lvlJc w:val="left"/>
      <w:pPr>
        <w:tabs>
          <w:tab w:val="num" w:pos="360"/>
        </w:tabs>
        <w:ind w:left="360" w:hanging="360"/>
      </w:pPr>
      <w:rPr>
        <w:rFonts w:hint="default"/>
      </w:rPr>
    </w:lvl>
    <w:lvl w:ilvl="2">
      <w:start w:val="1"/>
      <w:numFmt w:val="none"/>
      <w:lvlText w:val="4.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98" w15:restartNumberingAfterBreak="0">
    <w:nsid w:val="250606C7"/>
    <w:multiLevelType w:val="hybridMultilevel"/>
    <w:tmpl w:val="839EA288"/>
    <w:lvl w:ilvl="0" w:tplc="EE143E96">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99" w15:restartNumberingAfterBreak="0">
    <w:nsid w:val="26276568"/>
    <w:multiLevelType w:val="multilevel"/>
    <w:tmpl w:val="3522D788"/>
    <w:lvl w:ilvl="0">
      <w:start w:val="4"/>
      <w:numFmt w:val="decimal"/>
      <w:lvlText w:val="%1"/>
      <w:lvlJc w:val="left"/>
      <w:pPr>
        <w:ind w:left="525" w:hanging="525"/>
      </w:pPr>
      <w:rPr>
        <w:rFonts w:hint="default"/>
      </w:rPr>
    </w:lvl>
    <w:lvl w:ilvl="1">
      <w:start w:val="3"/>
      <w:numFmt w:val="decimal"/>
      <w:lvlText w:val="%1.%2"/>
      <w:lvlJc w:val="left"/>
      <w:pPr>
        <w:ind w:left="525" w:hanging="525"/>
      </w:pPr>
      <w:rPr>
        <w:rFonts w:hint="default"/>
      </w:rPr>
    </w:lvl>
    <w:lvl w:ilvl="2">
      <w:start w:val="6"/>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00" w15:restartNumberingAfterBreak="0">
    <w:nsid w:val="26276ED8"/>
    <w:multiLevelType w:val="multilevel"/>
    <w:tmpl w:val="FAE4C6B8"/>
    <w:lvl w:ilvl="0">
      <w:start w:val="10"/>
      <w:numFmt w:val="decimal"/>
      <w:lvlText w:val="%1."/>
      <w:lvlJc w:val="left"/>
      <w:pPr>
        <w:tabs>
          <w:tab w:val="num" w:pos="360"/>
        </w:tabs>
        <w:ind w:left="360" w:hanging="360"/>
      </w:pPr>
      <w:rPr>
        <w:rFonts w:hint="default"/>
        <w:b/>
        <w:bCs/>
        <w:color w:val="auto"/>
      </w:rPr>
    </w:lvl>
    <w:lvl w:ilvl="1">
      <w:start w:val="1"/>
      <w:numFmt w:val="decimal"/>
      <w:isLgl/>
      <w:lvlText w:val="%18.%2.1"/>
      <w:lvlJc w:val="left"/>
      <w:pPr>
        <w:ind w:left="1230" w:hanging="870"/>
      </w:pPr>
      <w:rPr>
        <w:rFonts w:hint="default"/>
      </w:rPr>
    </w:lvl>
    <w:lvl w:ilvl="2">
      <w:start w:val="1"/>
      <w:numFmt w:val="decimal"/>
      <w:isLgl/>
      <w:lvlText w:val="11.%2.%3"/>
      <w:lvlJc w:val="left"/>
      <w:pPr>
        <w:ind w:left="1230" w:hanging="87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01" w15:restartNumberingAfterBreak="0">
    <w:nsid w:val="2709300D"/>
    <w:multiLevelType w:val="multilevel"/>
    <w:tmpl w:val="190C59E2"/>
    <w:lvl w:ilvl="0">
      <w:start w:val="11"/>
      <w:numFmt w:val="decimal"/>
      <w:lvlText w:val=""/>
      <w:lvlJc w:val="left"/>
      <w:pPr>
        <w:tabs>
          <w:tab w:val="num" w:pos="360"/>
        </w:tabs>
        <w:ind w:left="360" w:hanging="360"/>
      </w:pPr>
      <w:rPr>
        <w:rFonts w:ascii="Times New Roman" w:hAnsi="Times New Roman" w:hint="default"/>
        <w:b/>
      </w:rPr>
    </w:lvl>
    <w:lvl w:ilvl="1">
      <w:start w:val="9"/>
      <w:numFmt w:val="decimal"/>
      <w:isLgl/>
      <w:lvlText w:val="%1.%2"/>
      <w:lvlJc w:val="left"/>
      <w:pPr>
        <w:tabs>
          <w:tab w:val="num" w:pos="660"/>
        </w:tabs>
        <w:ind w:left="660" w:hanging="660"/>
      </w:pPr>
      <w:rPr>
        <w:rFonts w:hint="default"/>
      </w:rPr>
    </w:lvl>
    <w:lvl w:ilvl="2">
      <w:start w:val="1"/>
      <w:numFmt w:val="none"/>
      <w:isLgl/>
      <w:lvlText w:val="11.6.2"/>
      <w:lvlJc w:val="left"/>
      <w:pPr>
        <w:tabs>
          <w:tab w:val="num" w:pos="720"/>
        </w:tabs>
        <w:ind w:left="720" w:hanging="720"/>
      </w:pPr>
      <w:rPr>
        <w:rFonts w:hint="default"/>
      </w:rPr>
    </w:lvl>
    <w:lvl w:ilvl="3">
      <w:start w:val="1"/>
      <w:numFmt w:val="decimal"/>
      <w:isLgl/>
      <w:lvlText w:val="%1.%2.%3.%4"/>
      <w:lvlJc w:val="left"/>
      <w:pPr>
        <w:tabs>
          <w:tab w:val="num" w:pos="1080"/>
        </w:tabs>
        <w:ind w:left="1080" w:hanging="108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102" w15:restartNumberingAfterBreak="0">
    <w:nsid w:val="272E4E69"/>
    <w:multiLevelType w:val="hybridMultilevel"/>
    <w:tmpl w:val="9B3CBB22"/>
    <w:lvl w:ilvl="0" w:tplc="F83814C2">
      <w:start w:val="10"/>
      <w:numFmt w:val="decimal"/>
      <w:lvlText w:val="%1.9.1"/>
      <w:lvlJc w:val="left"/>
      <w:pPr>
        <w:ind w:left="630" w:hanging="360"/>
      </w:pPr>
      <w:rPr>
        <w:rFonts w:ascii="Arial" w:hAnsi="Arial" w:cs="Arial" w:hint="default"/>
      </w:rPr>
    </w:lvl>
    <w:lvl w:ilvl="1" w:tplc="08090019" w:tentative="1">
      <w:start w:val="1"/>
      <w:numFmt w:val="lowerLetter"/>
      <w:lvlText w:val="%2."/>
      <w:lvlJc w:val="left"/>
      <w:pPr>
        <w:ind w:left="1710" w:hanging="360"/>
      </w:pPr>
    </w:lvl>
    <w:lvl w:ilvl="2" w:tplc="0809001B" w:tentative="1">
      <w:start w:val="1"/>
      <w:numFmt w:val="lowerRoman"/>
      <w:lvlText w:val="%3."/>
      <w:lvlJc w:val="right"/>
      <w:pPr>
        <w:ind w:left="2430" w:hanging="180"/>
      </w:pPr>
    </w:lvl>
    <w:lvl w:ilvl="3" w:tplc="0809000F" w:tentative="1">
      <w:start w:val="1"/>
      <w:numFmt w:val="decimal"/>
      <w:lvlText w:val="%4."/>
      <w:lvlJc w:val="left"/>
      <w:pPr>
        <w:ind w:left="3150" w:hanging="360"/>
      </w:pPr>
    </w:lvl>
    <w:lvl w:ilvl="4" w:tplc="08090019" w:tentative="1">
      <w:start w:val="1"/>
      <w:numFmt w:val="lowerLetter"/>
      <w:lvlText w:val="%5."/>
      <w:lvlJc w:val="left"/>
      <w:pPr>
        <w:ind w:left="3870" w:hanging="360"/>
      </w:pPr>
    </w:lvl>
    <w:lvl w:ilvl="5" w:tplc="0809001B" w:tentative="1">
      <w:start w:val="1"/>
      <w:numFmt w:val="lowerRoman"/>
      <w:lvlText w:val="%6."/>
      <w:lvlJc w:val="right"/>
      <w:pPr>
        <w:ind w:left="4590" w:hanging="180"/>
      </w:pPr>
    </w:lvl>
    <w:lvl w:ilvl="6" w:tplc="0809000F" w:tentative="1">
      <w:start w:val="1"/>
      <w:numFmt w:val="decimal"/>
      <w:lvlText w:val="%7."/>
      <w:lvlJc w:val="left"/>
      <w:pPr>
        <w:ind w:left="5310" w:hanging="360"/>
      </w:pPr>
    </w:lvl>
    <w:lvl w:ilvl="7" w:tplc="08090019" w:tentative="1">
      <w:start w:val="1"/>
      <w:numFmt w:val="lowerLetter"/>
      <w:lvlText w:val="%8."/>
      <w:lvlJc w:val="left"/>
      <w:pPr>
        <w:ind w:left="6030" w:hanging="360"/>
      </w:pPr>
    </w:lvl>
    <w:lvl w:ilvl="8" w:tplc="0809001B" w:tentative="1">
      <w:start w:val="1"/>
      <w:numFmt w:val="lowerRoman"/>
      <w:lvlText w:val="%9."/>
      <w:lvlJc w:val="right"/>
      <w:pPr>
        <w:ind w:left="6750" w:hanging="180"/>
      </w:pPr>
    </w:lvl>
  </w:abstractNum>
  <w:abstractNum w:abstractNumId="103" w15:restartNumberingAfterBreak="0">
    <w:nsid w:val="276F1747"/>
    <w:multiLevelType w:val="hybridMultilevel"/>
    <w:tmpl w:val="8DD6E820"/>
    <w:lvl w:ilvl="0" w:tplc="0809000F">
      <w:start w:val="2"/>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4" w15:restartNumberingAfterBreak="0">
    <w:nsid w:val="27C7305A"/>
    <w:multiLevelType w:val="multilevel"/>
    <w:tmpl w:val="511AD8B0"/>
    <w:lvl w:ilvl="0">
      <w:start w:val="11"/>
      <w:numFmt w:val="decimal"/>
      <w:lvlText w:val="%1"/>
      <w:lvlJc w:val="left"/>
      <w:pPr>
        <w:ind w:left="600" w:hanging="600"/>
      </w:pPr>
      <w:rPr>
        <w:rFonts w:hint="default"/>
        <w:color w:val="000000"/>
      </w:rPr>
    </w:lvl>
    <w:lvl w:ilvl="1">
      <w:start w:val="3"/>
      <w:numFmt w:val="decimal"/>
      <w:lvlText w:val="%1.%2"/>
      <w:lvlJc w:val="left"/>
      <w:pPr>
        <w:ind w:left="600" w:hanging="600"/>
      </w:pPr>
      <w:rPr>
        <w:rFonts w:hint="default"/>
        <w:color w:val="000000"/>
      </w:rPr>
    </w:lvl>
    <w:lvl w:ilvl="2">
      <w:start w:val="1"/>
      <w:numFmt w:val="decimal"/>
      <w:lvlText w:val="%1.%2.%3"/>
      <w:lvlJc w:val="left"/>
      <w:pPr>
        <w:ind w:left="720" w:hanging="720"/>
      </w:pPr>
      <w:rPr>
        <w:rFonts w:hint="default"/>
        <w:color w:val="000000"/>
      </w:rPr>
    </w:lvl>
    <w:lvl w:ilvl="3">
      <w:start w:val="1"/>
      <w:numFmt w:val="decimal"/>
      <w:lvlText w:val="%1.%2.%3.%4"/>
      <w:lvlJc w:val="left"/>
      <w:pPr>
        <w:ind w:left="720" w:hanging="720"/>
      </w:pPr>
      <w:rPr>
        <w:rFonts w:hint="default"/>
        <w:color w:val="000000"/>
      </w:rPr>
    </w:lvl>
    <w:lvl w:ilvl="4">
      <w:start w:val="1"/>
      <w:numFmt w:val="decimal"/>
      <w:lvlText w:val="%1.%2.%3.%4.%5"/>
      <w:lvlJc w:val="left"/>
      <w:pPr>
        <w:ind w:left="1080" w:hanging="1080"/>
      </w:pPr>
      <w:rPr>
        <w:rFonts w:hint="default"/>
        <w:color w:val="000000"/>
      </w:rPr>
    </w:lvl>
    <w:lvl w:ilvl="5">
      <w:start w:val="1"/>
      <w:numFmt w:val="decimal"/>
      <w:lvlText w:val="%1.%2.%3.%4.%5.%6"/>
      <w:lvlJc w:val="left"/>
      <w:pPr>
        <w:ind w:left="1080" w:hanging="1080"/>
      </w:pPr>
      <w:rPr>
        <w:rFonts w:hint="default"/>
        <w:color w:val="000000"/>
      </w:rPr>
    </w:lvl>
    <w:lvl w:ilvl="6">
      <w:start w:val="1"/>
      <w:numFmt w:val="decimal"/>
      <w:lvlText w:val="%1.%2.%3.%4.%5.%6.%7"/>
      <w:lvlJc w:val="left"/>
      <w:pPr>
        <w:ind w:left="1440" w:hanging="1440"/>
      </w:pPr>
      <w:rPr>
        <w:rFonts w:hint="default"/>
        <w:color w:val="000000"/>
      </w:rPr>
    </w:lvl>
    <w:lvl w:ilvl="7">
      <w:start w:val="1"/>
      <w:numFmt w:val="decimal"/>
      <w:lvlText w:val="%1.%2.%3.%4.%5.%6.%7.%8"/>
      <w:lvlJc w:val="left"/>
      <w:pPr>
        <w:ind w:left="1440" w:hanging="1440"/>
      </w:pPr>
      <w:rPr>
        <w:rFonts w:hint="default"/>
        <w:color w:val="000000"/>
      </w:rPr>
    </w:lvl>
    <w:lvl w:ilvl="8">
      <w:start w:val="1"/>
      <w:numFmt w:val="decimal"/>
      <w:lvlText w:val="%1.%2.%3.%4.%5.%6.%7.%8.%9"/>
      <w:lvlJc w:val="left"/>
      <w:pPr>
        <w:ind w:left="1800" w:hanging="1800"/>
      </w:pPr>
      <w:rPr>
        <w:rFonts w:hint="default"/>
        <w:color w:val="000000"/>
      </w:rPr>
    </w:lvl>
  </w:abstractNum>
  <w:abstractNum w:abstractNumId="105" w15:restartNumberingAfterBreak="0">
    <w:nsid w:val="28B67EB4"/>
    <w:multiLevelType w:val="multilevel"/>
    <w:tmpl w:val="CBDEB2F4"/>
    <w:lvl w:ilvl="0">
      <w:start w:val="14"/>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none"/>
      <w:lvlText w:val="11.18.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06" w15:restartNumberingAfterBreak="0">
    <w:nsid w:val="29055063"/>
    <w:multiLevelType w:val="hybridMultilevel"/>
    <w:tmpl w:val="3E12AA5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7" w15:restartNumberingAfterBreak="0">
    <w:nsid w:val="29374F5D"/>
    <w:multiLevelType w:val="hybridMultilevel"/>
    <w:tmpl w:val="D6D08506"/>
    <w:lvl w:ilvl="0" w:tplc="63646168">
      <w:start w:val="13"/>
      <w:numFmt w:val="decimal"/>
      <w:lvlText w:val="%1.3.2"/>
      <w:lvlJc w:val="left"/>
      <w:pPr>
        <w:ind w:left="644" w:hanging="360"/>
      </w:pPr>
      <w:rPr>
        <w:rFonts w:hint="default"/>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8" w15:restartNumberingAfterBreak="0">
    <w:nsid w:val="2978105D"/>
    <w:multiLevelType w:val="hybridMultilevel"/>
    <w:tmpl w:val="9B22D6AE"/>
    <w:lvl w:ilvl="0" w:tplc="55A63ECE">
      <w:start w:val="1"/>
      <w:numFmt w:val="lowerLetter"/>
      <w:lvlText w:val="%1)"/>
      <w:lvlJc w:val="left"/>
      <w:pPr>
        <w:tabs>
          <w:tab w:val="num" w:pos="1134"/>
        </w:tabs>
        <w:ind w:left="2160" w:hanging="360"/>
      </w:pPr>
      <w:rPr>
        <w:rFonts w:ascii="Arial" w:hAnsi="Arial" w:hint="default"/>
        <w:sz w:val="24"/>
      </w:rPr>
    </w:lvl>
    <w:lvl w:ilvl="1" w:tplc="AFB648DE">
      <w:start w:val="1"/>
      <w:numFmt w:val="lowerRoman"/>
      <w:lvlText w:val="(%2)"/>
      <w:lvlJc w:val="left"/>
      <w:pPr>
        <w:tabs>
          <w:tab w:val="num" w:pos="2934"/>
        </w:tabs>
        <w:ind w:left="2934" w:hanging="720"/>
      </w:pPr>
      <w:rPr>
        <w:rFonts w:hint="default"/>
        <w:sz w:val="24"/>
      </w:rPr>
    </w:lvl>
    <w:lvl w:ilvl="2" w:tplc="0809001B">
      <w:start w:val="1"/>
      <w:numFmt w:val="lowerRoman"/>
      <w:lvlText w:val="%3."/>
      <w:lvlJc w:val="right"/>
      <w:pPr>
        <w:tabs>
          <w:tab w:val="num" w:pos="3294"/>
        </w:tabs>
        <w:ind w:left="3294" w:hanging="180"/>
      </w:pPr>
    </w:lvl>
    <w:lvl w:ilvl="3" w:tplc="0809000F" w:tentative="1">
      <w:start w:val="1"/>
      <w:numFmt w:val="decimal"/>
      <w:lvlText w:val="%4."/>
      <w:lvlJc w:val="left"/>
      <w:pPr>
        <w:tabs>
          <w:tab w:val="num" w:pos="4014"/>
        </w:tabs>
        <w:ind w:left="4014" w:hanging="360"/>
      </w:pPr>
    </w:lvl>
    <w:lvl w:ilvl="4" w:tplc="08090019" w:tentative="1">
      <w:start w:val="1"/>
      <w:numFmt w:val="lowerLetter"/>
      <w:lvlText w:val="%5."/>
      <w:lvlJc w:val="left"/>
      <w:pPr>
        <w:tabs>
          <w:tab w:val="num" w:pos="4734"/>
        </w:tabs>
        <w:ind w:left="4734" w:hanging="360"/>
      </w:pPr>
    </w:lvl>
    <w:lvl w:ilvl="5" w:tplc="0809001B" w:tentative="1">
      <w:start w:val="1"/>
      <w:numFmt w:val="lowerRoman"/>
      <w:lvlText w:val="%6."/>
      <w:lvlJc w:val="right"/>
      <w:pPr>
        <w:tabs>
          <w:tab w:val="num" w:pos="5454"/>
        </w:tabs>
        <w:ind w:left="5454" w:hanging="180"/>
      </w:pPr>
    </w:lvl>
    <w:lvl w:ilvl="6" w:tplc="0809000F" w:tentative="1">
      <w:start w:val="1"/>
      <w:numFmt w:val="decimal"/>
      <w:lvlText w:val="%7."/>
      <w:lvlJc w:val="left"/>
      <w:pPr>
        <w:tabs>
          <w:tab w:val="num" w:pos="6174"/>
        </w:tabs>
        <w:ind w:left="6174" w:hanging="360"/>
      </w:pPr>
    </w:lvl>
    <w:lvl w:ilvl="7" w:tplc="08090019" w:tentative="1">
      <w:start w:val="1"/>
      <w:numFmt w:val="lowerLetter"/>
      <w:lvlText w:val="%8."/>
      <w:lvlJc w:val="left"/>
      <w:pPr>
        <w:tabs>
          <w:tab w:val="num" w:pos="6894"/>
        </w:tabs>
        <w:ind w:left="6894" w:hanging="360"/>
      </w:pPr>
    </w:lvl>
    <w:lvl w:ilvl="8" w:tplc="0809001B" w:tentative="1">
      <w:start w:val="1"/>
      <w:numFmt w:val="lowerRoman"/>
      <w:lvlText w:val="%9."/>
      <w:lvlJc w:val="right"/>
      <w:pPr>
        <w:tabs>
          <w:tab w:val="num" w:pos="7614"/>
        </w:tabs>
        <w:ind w:left="7614" w:hanging="180"/>
      </w:pPr>
    </w:lvl>
  </w:abstractNum>
  <w:abstractNum w:abstractNumId="109" w15:restartNumberingAfterBreak="0">
    <w:nsid w:val="29943CD2"/>
    <w:multiLevelType w:val="multilevel"/>
    <w:tmpl w:val="DCD8F290"/>
    <w:lvl w:ilvl="0">
      <w:start w:val="17"/>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10" w15:restartNumberingAfterBreak="0">
    <w:nsid w:val="29985778"/>
    <w:multiLevelType w:val="multilevel"/>
    <w:tmpl w:val="A47A47A6"/>
    <w:lvl w:ilvl="0">
      <w:start w:val="11"/>
      <w:numFmt w:val="decimal"/>
      <w:lvlText w:val="%1"/>
      <w:lvlJc w:val="left"/>
      <w:pPr>
        <w:ind w:left="660" w:hanging="660"/>
      </w:pPr>
      <w:rPr>
        <w:rFonts w:hint="default"/>
        <w:color w:val="auto"/>
      </w:rPr>
    </w:lvl>
    <w:lvl w:ilvl="1">
      <w:start w:val="4"/>
      <w:numFmt w:val="decimal"/>
      <w:lvlText w:val="%1.%2"/>
      <w:lvlJc w:val="left"/>
      <w:pPr>
        <w:ind w:left="660" w:hanging="660"/>
      </w:pPr>
      <w:rPr>
        <w:rFonts w:hint="default"/>
        <w:color w:val="auto"/>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color w:val="auto"/>
      </w:rPr>
    </w:lvl>
    <w:lvl w:ilvl="4">
      <w:start w:val="1"/>
      <w:numFmt w:val="decimal"/>
      <w:lvlText w:val="%1.%2.%3.%4.%5"/>
      <w:lvlJc w:val="left"/>
      <w:pPr>
        <w:ind w:left="1080" w:hanging="1080"/>
      </w:pPr>
      <w:rPr>
        <w:rFonts w:hint="default"/>
        <w:color w:val="auto"/>
      </w:rPr>
    </w:lvl>
    <w:lvl w:ilvl="5">
      <w:start w:val="1"/>
      <w:numFmt w:val="decimal"/>
      <w:lvlText w:val="%1.%2.%3.%4.%5.%6"/>
      <w:lvlJc w:val="left"/>
      <w:pPr>
        <w:ind w:left="1080" w:hanging="1080"/>
      </w:pPr>
      <w:rPr>
        <w:rFonts w:hint="default"/>
        <w:color w:val="auto"/>
      </w:rPr>
    </w:lvl>
    <w:lvl w:ilvl="6">
      <w:start w:val="1"/>
      <w:numFmt w:val="decimal"/>
      <w:lvlText w:val="%1.%2.%3.%4.%5.%6.%7"/>
      <w:lvlJc w:val="left"/>
      <w:pPr>
        <w:ind w:left="1440" w:hanging="1440"/>
      </w:pPr>
      <w:rPr>
        <w:rFonts w:hint="default"/>
        <w:color w:val="auto"/>
      </w:rPr>
    </w:lvl>
    <w:lvl w:ilvl="7">
      <w:start w:val="1"/>
      <w:numFmt w:val="decimal"/>
      <w:lvlText w:val="%1.%2.%3.%4.%5.%6.%7.%8"/>
      <w:lvlJc w:val="left"/>
      <w:pPr>
        <w:ind w:left="1440" w:hanging="1440"/>
      </w:pPr>
      <w:rPr>
        <w:rFonts w:hint="default"/>
        <w:color w:val="auto"/>
      </w:rPr>
    </w:lvl>
    <w:lvl w:ilvl="8">
      <w:start w:val="1"/>
      <w:numFmt w:val="decimal"/>
      <w:lvlText w:val="%1.%2.%3.%4.%5.%6.%7.%8.%9"/>
      <w:lvlJc w:val="left"/>
      <w:pPr>
        <w:ind w:left="1800" w:hanging="1800"/>
      </w:pPr>
      <w:rPr>
        <w:rFonts w:hint="default"/>
        <w:color w:val="auto"/>
      </w:rPr>
    </w:lvl>
  </w:abstractNum>
  <w:abstractNum w:abstractNumId="111" w15:restartNumberingAfterBreak="0">
    <w:nsid w:val="29DC23F8"/>
    <w:multiLevelType w:val="multilevel"/>
    <w:tmpl w:val="0ABAFAE4"/>
    <w:lvl w:ilvl="0">
      <w:start w:val="11"/>
      <w:numFmt w:val="decimal"/>
      <w:lvlText w:val="%1"/>
      <w:lvlJc w:val="left"/>
      <w:pPr>
        <w:tabs>
          <w:tab w:val="num" w:pos="360"/>
        </w:tabs>
        <w:ind w:left="360" w:hanging="360"/>
      </w:pPr>
      <w:rPr>
        <w:rFonts w:hint="default"/>
      </w:rPr>
    </w:lvl>
    <w:lvl w:ilvl="1">
      <w:start w:val="12"/>
      <w:numFmt w:val="none"/>
      <w:lvlText w:val="10.17"/>
      <w:lvlJc w:val="left"/>
      <w:pPr>
        <w:tabs>
          <w:tab w:val="num" w:pos="360"/>
        </w:tabs>
        <w:ind w:left="360" w:hanging="360"/>
      </w:pPr>
      <w:rPr>
        <w:rFonts w:hint="default"/>
      </w:rPr>
    </w:lvl>
    <w:lvl w:ilvl="2">
      <w:start w:val="1"/>
      <w:numFmt w:val="none"/>
      <w:lvlText w:val="10.5.1"/>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12" w15:restartNumberingAfterBreak="0">
    <w:nsid w:val="29F67DE9"/>
    <w:multiLevelType w:val="multilevel"/>
    <w:tmpl w:val="E39C868E"/>
    <w:lvl w:ilvl="0">
      <w:start w:val="4"/>
      <w:numFmt w:val="decimal"/>
      <w:lvlText w:val="%1.1.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3" w15:restartNumberingAfterBreak="0">
    <w:nsid w:val="2B451F6C"/>
    <w:multiLevelType w:val="multilevel"/>
    <w:tmpl w:val="68085796"/>
    <w:lvl w:ilvl="0">
      <w:start w:val="3"/>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14" w15:restartNumberingAfterBreak="0">
    <w:nsid w:val="2BE10E3B"/>
    <w:multiLevelType w:val="hybridMultilevel"/>
    <w:tmpl w:val="25189162"/>
    <w:lvl w:ilvl="0" w:tplc="08090001">
      <w:start w:val="1"/>
      <w:numFmt w:val="bullet"/>
      <w:lvlText w:val=""/>
      <w:lvlJc w:val="left"/>
      <w:pPr>
        <w:ind w:left="1069" w:hanging="360"/>
      </w:pPr>
      <w:rPr>
        <w:rFonts w:ascii="Symbol" w:hAnsi="Symbol" w:hint="default"/>
      </w:rPr>
    </w:lvl>
    <w:lvl w:ilvl="1" w:tplc="08090019" w:tentative="1">
      <w:start w:val="1"/>
      <w:numFmt w:val="lowerLetter"/>
      <w:lvlText w:val="%2."/>
      <w:lvlJc w:val="left"/>
      <w:pPr>
        <w:ind w:left="2149" w:hanging="360"/>
      </w:pPr>
    </w:lvl>
    <w:lvl w:ilvl="2" w:tplc="0809001B" w:tentative="1">
      <w:start w:val="1"/>
      <w:numFmt w:val="lowerRoman"/>
      <w:lvlText w:val="%3."/>
      <w:lvlJc w:val="right"/>
      <w:pPr>
        <w:ind w:left="2869" w:hanging="180"/>
      </w:pPr>
    </w:lvl>
    <w:lvl w:ilvl="3" w:tplc="0809000F" w:tentative="1">
      <w:start w:val="1"/>
      <w:numFmt w:val="decimal"/>
      <w:lvlText w:val="%4."/>
      <w:lvlJc w:val="left"/>
      <w:pPr>
        <w:ind w:left="3589" w:hanging="360"/>
      </w:pPr>
    </w:lvl>
    <w:lvl w:ilvl="4" w:tplc="08090019" w:tentative="1">
      <w:start w:val="1"/>
      <w:numFmt w:val="lowerLetter"/>
      <w:lvlText w:val="%5."/>
      <w:lvlJc w:val="left"/>
      <w:pPr>
        <w:ind w:left="4309" w:hanging="360"/>
      </w:pPr>
    </w:lvl>
    <w:lvl w:ilvl="5" w:tplc="0809001B" w:tentative="1">
      <w:start w:val="1"/>
      <w:numFmt w:val="lowerRoman"/>
      <w:lvlText w:val="%6."/>
      <w:lvlJc w:val="right"/>
      <w:pPr>
        <w:ind w:left="5029" w:hanging="180"/>
      </w:pPr>
    </w:lvl>
    <w:lvl w:ilvl="6" w:tplc="0809000F" w:tentative="1">
      <w:start w:val="1"/>
      <w:numFmt w:val="decimal"/>
      <w:lvlText w:val="%7."/>
      <w:lvlJc w:val="left"/>
      <w:pPr>
        <w:ind w:left="5749" w:hanging="360"/>
      </w:pPr>
    </w:lvl>
    <w:lvl w:ilvl="7" w:tplc="08090019" w:tentative="1">
      <w:start w:val="1"/>
      <w:numFmt w:val="lowerLetter"/>
      <w:lvlText w:val="%8."/>
      <w:lvlJc w:val="left"/>
      <w:pPr>
        <w:ind w:left="6469" w:hanging="360"/>
      </w:pPr>
    </w:lvl>
    <w:lvl w:ilvl="8" w:tplc="0809001B" w:tentative="1">
      <w:start w:val="1"/>
      <w:numFmt w:val="lowerRoman"/>
      <w:lvlText w:val="%9."/>
      <w:lvlJc w:val="right"/>
      <w:pPr>
        <w:ind w:left="7189" w:hanging="180"/>
      </w:pPr>
    </w:lvl>
  </w:abstractNum>
  <w:abstractNum w:abstractNumId="115" w15:restartNumberingAfterBreak="0">
    <w:nsid w:val="2C487BD7"/>
    <w:multiLevelType w:val="hybridMultilevel"/>
    <w:tmpl w:val="620259BE"/>
    <w:lvl w:ilvl="0" w:tplc="FC96B52E">
      <w:start w:val="13"/>
      <w:numFmt w:val="decimal"/>
      <w:lvlText w:val="%1.3.3"/>
      <w:lvlJc w:val="left"/>
      <w:pPr>
        <w:ind w:left="644" w:hanging="360"/>
      </w:pPr>
      <w:rPr>
        <w:rFonts w:hint="default"/>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6" w15:restartNumberingAfterBreak="0">
    <w:nsid w:val="2C893AF0"/>
    <w:multiLevelType w:val="multilevel"/>
    <w:tmpl w:val="B7F25522"/>
    <w:lvl w:ilvl="0">
      <w:start w:val="2"/>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17" w15:restartNumberingAfterBreak="0">
    <w:nsid w:val="2CED2B8B"/>
    <w:multiLevelType w:val="multilevel"/>
    <w:tmpl w:val="BD5E500C"/>
    <w:lvl w:ilvl="0">
      <w:start w:val="11"/>
      <w:numFmt w:val="decimal"/>
      <w:lvlText w:val="%1"/>
      <w:lvlJc w:val="left"/>
      <w:pPr>
        <w:tabs>
          <w:tab w:val="num" w:pos="360"/>
        </w:tabs>
        <w:ind w:left="360" w:hanging="360"/>
      </w:pPr>
      <w:rPr>
        <w:rFonts w:hint="default"/>
      </w:rPr>
    </w:lvl>
    <w:lvl w:ilvl="1">
      <w:start w:val="1"/>
      <w:numFmt w:val="none"/>
      <w:lvlText w:val="11.13.4"/>
      <w:lvlJc w:val="left"/>
      <w:pPr>
        <w:tabs>
          <w:tab w:val="num" w:pos="360"/>
        </w:tabs>
        <w:ind w:left="360" w:hanging="360"/>
      </w:pPr>
      <w:rPr>
        <w:rFonts w:hint="default"/>
        <w:color w:val="auto"/>
      </w:rPr>
    </w:lvl>
    <w:lvl w:ilvl="2">
      <w:start w:val="1"/>
      <w:numFmt w:val="decimal"/>
      <w:lvlText w:val="10.%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18" w15:restartNumberingAfterBreak="0">
    <w:nsid w:val="2D2E725F"/>
    <w:multiLevelType w:val="multilevel"/>
    <w:tmpl w:val="574085FC"/>
    <w:lvl w:ilvl="0">
      <w:start w:val="1"/>
      <w:numFmt w:val="bullet"/>
      <w:lvlText w:val=""/>
      <w:lvlJc w:val="left"/>
      <w:pPr>
        <w:tabs>
          <w:tab w:val="num" w:pos="1440"/>
        </w:tabs>
        <w:ind w:left="1440" w:hanging="360"/>
      </w:pPr>
      <w:rPr>
        <w:rFonts w:ascii="Symbol" w:hAnsi="Symbol" w:hint="default"/>
      </w:rPr>
    </w:lvl>
    <w:lvl w:ilvl="1">
      <w:start w:val="1"/>
      <w:numFmt w:val="decimal"/>
      <w:lvlText w:val="%1.%2"/>
      <w:lvlJc w:val="left"/>
      <w:pPr>
        <w:tabs>
          <w:tab w:val="num" w:pos="1440"/>
        </w:tabs>
        <w:ind w:left="1440" w:hanging="360"/>
      </w:pPr>
      <w:rPr>
        <w:rFonts w:hint="default"/>
      </w:rPr>
    </w:lvl>
    <w:lvl w:ilvl="2">
      <w:start w:val="1"/>
      <w:numFmt w:val="none"/>
      <w:lvlText w:val="4.3.3"/>
      <w:lvlJc w:val="left"/>
      <w:pPr>
        <w:tabs>
          <w:tab w:val="num" w:pos="1800"/>
        </w:tabs>
        <w:ind w:left="1800" w:hanging="720"/>
      </w:pPr>
      <w:rPr>
        <w:rFonts w:hint="default"/>
      </w:rPr>
    </w:lvl>
    <w:lvl w:ilvl="3">
      <w:start w:val="1"/>
      <w:numFmt w:val="decimal"/>
      <w:lvlText w:val="%1.%2.%3.%4"/>
      <w:lvlJc w:val="left"/>
      <w:pPr>
        <w:tabs>
          <w:tab w:val="num" w:pos="2160"/>
        </w:tabs>
        <w:ind w:left="2160" w:hanging="1080"/>
      </w:pPr>
      <w:rPr>
        <w:rFonts w:hint="default"/>
      </w:rPr>
    </w:lvl>
    <w:lvl w:ilvl="4">
      <w:start w:val="1"/>
      <w:numFmt w:val="decimal"/>
      <w:lvlText w:val="%1.%2.%3.%4.%5"/>
      <w:lvlJc w:val="left"/>
      <w:pPr>
        <w:tabs>
          <w:tab w:val="num" w:pos="2160"/>
        </w:tabs>
        <w:ind w:left="2160" w:hanging="1080"/>
      </w:pPr>
      <w:rPr>
        <w:rFonts w:hint="default"/>
      </w:rPr>
    </w:lvl>
    <w:lvl w:ilvl="5">
      <w:start w:val="1"/>
      <w:numFmt w:val="decimal"/>
      <w:lvlText w:val="%1.%2.%3.%4.%5.%6"/>
      <w:lvlJc w:val="left"/>
      <w:pPr>
        <w:tabs>
          <w:tab w:val="num" w:pos="2520"/>
        </w:tabs>
        <w:ind w:left="2520" w:hanging="1440"/>
      </w:pPr>
      <w:rPr>
        <w:rFonts w:hint="default"/>
      </w:rPr>
    </w:lvl>
    <w:lvl w:ilvl="6">
      <w:start w:val="1"/>
      <w:numFmt w:val="decimal"/>
      <w:lvlText w:val="%1.%2.%3.%4.%5.%6.%7"/>
      <w:lvlJc w:val="left"/>
      <w:pPr>
        <w:tabs>
          <w:tab w:val="num" w:pos="2520"/>
        </w:tabs>
        <w:ind w:left="2520" w:hanging="1440"/>
      </w:pPr>
      <w:rPr>
        <w:rFonts w:hint="default"/>
      </w:rPr>
    </w:lvl>
    <w:lvl w:ilvl="7">
      <w:start w:val="1"/>
      <w:numFmt w:val="decimal"/>
      <w:lvlText w:val="%1.%2.%3.%4.%5.%6.%7.%8"/>
      <w:lvlJc w:val="left"/>
      <w:pPr>
        <w:tabs>
          <w:tab w:val="num" w:pos="2880"/>
        </w:tabs>
        <w:ind w:left="2880" w:hanging="1800"/>
      </w:pPr>
      <w:rPr>
        <w:rFonts w:hint="default"/>
      </w:rPr>
    </w:lvl>
    <w:lvl w:ilvl="8">
      <w:start w:val="1"/>
      <w:numFmt w:val="decimal"/>
      <w:lvlText w:val="%1.%2.%3.%4.%5.%6.%7.%8.%9"/>
      <w:lvlJc w:val="left"/>
      <w:pPr>
        <w:tabs>
          <w:tab w:val="num" w:pos="3240"/>
        </w:tabs>
        <w:ind w:left="3240" w:hanging="2160"/>
      </w:pPr>
      <w:rPr>
        <w:rFonts w:hint="default"/>
      </w:rPr>
    </w:lvl>
  </w:abstractNum>
  <w:abstractNum w:abstractNumId="119" w15:restartNumberingAfterBreak="0">
    <w:nsid w:val="2D4270F7"/>
    <w:multiLevelType w:val="multilevel"/>
    <w:tmpl w:val="831C7298"/>
    <w:lvl w:ilvl="0">
      <w:start w:val="11"/>
      <w:numFmt w:val="decimal"/>
      <w:lvlText w:val="%1"/>
      <w:lvlJc w:val="left"/>
      <w:pPr>
        <w:tabs>
          <w:tab w:val="num" w:pos="360"/>
        </w:tabs>
        <w:ind w:left="360" w:hanging="360"/>
      </w:pPr>
      <w:rPr>
        <w:rFonts w:hint="default"/>
      </w:rPr>
    </w:lvl>
    <w:lvl w:ilvl="1">
      <w:start w:val="1"/>
      <w:numFmt w:val="none"/>
      <w:lvlText w:val="11.2"/>
      <w:lvlJc w:val="left"/>
      <w:pPr>
        <w:tabs>
          <w:tab w:val="num" w:pos="360"/>
        </w:tabs>
        <w:ind w:left="360" w:hanging="360"/>
      </w:pPr>
      <w:rPr>
        <w:rFonts w:hint="default"/>
        <w:color w:val="auto"/>
      </w:rPr>
    </w:lvl>
    <w:lvl w:ilvl="2">
      <w:start w:val="1"/>
      <w:numFmt w:val="decimal"/>
      <w:lvlText w:val="10.%212.2"/>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20" w15:restartNumberingAfterBreak="0">
    <w:nsid w:val="2D474022"/>
    <w:multiLevelType w:val="hybridMultilevel"/>
    <w:tmpl w:val="33AA5AC6"/>
    <w:lvl w:ilvl="0" w:tplc="7374C204">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21" w15:restartNumberingAfterBreak="0">
    <w:nsid w:val="2D6F2D68"/>
    <w:multiLevelType w:val="hybridMultilevel"/>
    <w:tmpl w:val="594651AE"/>
    <w:lvl w:ilvl="0" w:tplc="08090001">
      <w:start w:val="1"/>
      <w:numFmt w:val="bullet"/>
      <w:lvlText w:val=""/>
      <w:lvlJc w:val="left"/>
      <w:pPr>
        <w:ind w:left="1440" w:hanging="360"/>
      </w:pPr>
      <w:rPr>
        <w:rFonts w:ascii="Symbol" w:hAnsi="Symbol" w:hint="default"/>
      </w:rPr>
    </w:lvl>
    <w:lvl w:ilvl="1" w:tplc="08090001">
      <w:start w:val="1"/>
      <w:numFmt w:val="bullet"/>
      <w:lvlText w:val=""/>
      <w:lvlJc w:val="left"/>
      <w:pPr>
        <w:ind w:left="2160" w:hanging="360"/>
      </w:pPr>
      <w:rPr>
        <w:rFonts w:ascii="Symbol" w:hAnsi="Symbol" w:hint="default"/>
      </w:rPr>
    </w:lvl>
    <w:lvl w:ilvl="2" w:tplc="08090005">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22" w15:restartNumberingAfterBreak="0">
    <w:nsid w:val="2DFF4313"/>
    <w:multiLevelType w:val="multilevel"/>
    <w:tmpl w:val="85B03E6A"/>
    <w:lvl w:ilvl="0">
      <w:start w:val="1"/>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23" w15:restartNumberingAfterBreak="0">
    <w:nsid w:val="2E3D22B3"/>
    <w:multiLevelType w:val="multilevel"/>
    <w:tmpl w:val="5FE43E90"/>
    <w:lvl w:ilvl="0">
      <w:start w:val="11"/>
      <w:numFmt w:val="decimal"/>
      <w:lvlText w:val=""/>
      <w:lvlJc w:val="left"/>
      <w:pPr>
        <w:tabs>
          <w:tab w:val="num" w:pos="360"/>
        </w:tabs>
        <w:ind w:left="360" w:hanging="360"/>
      </w:pPr>
      <w:rPr>
        <w:rFonts w:ascii="Times New Roman" w:hAnsi="Times New Roman" w:hint="default"/>
        <w:b/>
      </w:rPr>
    </w:lvl>
    <w:lvl w:ilvl="1">
      <w:start w:val="9"/>
      <w:numFmt w:val="decimal"/>
      <w:isLgl/>
      <w:lvlText w:val="%1.%2"/>
      <w:lvlJc w:val="left"/>
      <w:pPr>
        <w:tabs>
          <w:tab w:val="num" w:pos="660"/>
        </w:tabs>
        <w:ind w:left="660" w:hanging="660"/>
      </w:pPr>
      <w:rPr>
        <w:rFonts w:hint="default"/>
      </w:rPr>
    </w:lvl>
    <w:lvl w:ilvl="2">
      <w:start w:val="1"/>
      <w:numFmt w:val="none"/>
      <w:isLgl/>
      <w:lvlText w:val="11.5.2"/>
      <w:lvlJc w:val="left"/>
      <w:pPr>
        <w:tabs>
          <w:tab w:val="num" w:pos="720"/>
        </w:tabs>
        <w:ind w:left="720" w:hanging="720"/>
      </w:pPr>
      <w:rPr>
        <w:rFonts w:hint="default"/>
      </w:rPr>
    </w:lvl>
    <w:lvl w:ilvl="3">
      <w:start w:val="1"/>
      <w:numFmt w:val="decimal"/>
      <w:isLgl/>
      <w:lvlText w:val="%1.%2.%3.%4"/>
      <w:lvlJc w:val="left"/>
      <w:pPr>
        <w:tabs>
          <w:tab w:val="num" w:pos="1080"/>
        </w:tabs>
        <w:ind w:left="1080" w:hanging="108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124" w15:restartNumberingAfterBreak="0">
    <w:nsid w:val="2E540B27"/>
    <w:multiLevelType w:val="multilevel"/>
    <w:tmpl w:val="260AC29E"/>
    <w:lvl w:ilvl="0">
      <w:start w:val="14"/>
      <w:numFmt w:val="decimal"/>
      <w:lvlText w:val="%1"/>
      <w:lvlJc w:val="left"/>
      <w:pPr>
        <w:ind w:left="465" w:hanging="465"/>
      </w:pPr>
      <w:rPr>
        <w:rFonts w:hint="default"/>
      </w:rPr>
    </w:lvl>
    <w:lvl w:ilvl="1">
      <w:start w:val="1"/>
      <w:numFmt w:val="decimal"/>
      <w:lvlText w:val="%1.%2"/>
      <w:lvlJc w:val="left"/>
      <w:pPr>
        <w:ind w:left="465" w:hanging="46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25" w15:restartNumberingAfterBreak="0">
    <w:nsid w:val="2E860856"/>
    <w:multiLevelType w:val="multilevel"/>
    <w:tmpl w:val="D5906FBE"/>
    <w:lvl w:ilvl="0">
      <w:start w:val="5"/>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none"/>
      <w:lvlText w:val="4.3.5"/>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26" w15:restartNumberingAfterBreak="0">
    <w:nsid w:val="2EA95801"/>
    <w:multiLevelType w:val="multilevel"/>
    <w:tmpl w:val="B46E565A"/>
    <w:lvl w:ilvl="0">
      <w:start w:val="16"/>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27" w15:restartNumberingAfterBreak="0">
    <w:nsid w:val="2ECF64D4"/>
    <w:multiLevelType w:val="hybridMultilevel"/>
    <w:tmpl w:val="813A0D4A"/>
    <w:lvl w:ilvl="0" w:tplc="A64A086C">
      <w:start w:val="11"/>
      <w:numFmt w:val="decimal"/>
      <w:lvlText w:val="%1.9.6"/>
      <w:lvlJc w:val="left"/>
      <w:pPr>
        <w:ind w:left="360" w:hanging="360"/>
      </w:pPr>
      <w:rPr>
        <w:rFonts w:ascii="Arial" w:hAnsi="Arial" w:cs="Arial" w:hint="default"/>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28" w15:restartNumberingAfterBreak="0">
    <w:nsid w:val="32715F4A"/>
    <w:multiLevelType w:val="multilevel"/>
    <w:tmpl w:val="7B6A30FC"/>
    <w:lvl w:ilvl="0">
      <w:start w:val="18"/>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29" w15:restartNumberingAfterBreak="0">
    <w:nsid w:val="32EC4517"/>
    <w:multiLevelType w:val="multilevel"/>
    <w:tmpl w:val="D792B8E6"/>
    <w:lvl w:ilvl="0">
      <w:start w:val="1"/>
      <w:numFmt w:val="bullet"/>
      <w:lvlText w:val=""/>
      <w:lvlJc w:val="left"/>
      <w:pPr>
        <w:tabs>
          <w:tab w:val="num" w:pos="360"/>
        </w:tabs>
        <w:ind w:left="360" w:hanging="360"/>
      </w:pPr>
      <w:rPr>
        <w:rFonts w:ascii="Symbol" w:hAnsi="Symbol" w:hint="default"/>
      </w:rPr>
    </w:lvl>
    <w:lvl w:ilvl="1">
      <w:numFmt w:val="decimal"/>
      <w:lvlText w:val="%1.%2"/>
      <w:lvlJc w:val="left"/>
      <w:pPr>
        <w:tabs>
          <w:tab w:val="num" w:pos="360"/>
        </w:tabs>
        <w:ind w:left="360" w:hanging="360"/>
      </w:pPr>
      <w:rPr>
        <w:rFonts w:hint="default"/>
      </w:rPr>
    </w:lvl>
    <w:lvl w:ilvl="2">
      <w:start w:val="1"/>
      <w:numFmt w:val="none"/>
      <w:lvlText w:val="4.2.4"/>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30" w15:restartNumberingAfterBreak="0">
    <w:nsid w:val="336F683D"/>
    <w:multiLevelType w:val="multilevel"/>
    <w:tmpl w:val="828A86DA"/>
    <w:lvl w:ilvl="0">
      <w:start w:val="5"/>
      <w:numFmt w:val="decimal"/>
      <w:lvlText w:val="%1.5"/>
      <w:lvlJc w:val="left"/>
      <w:pPr>
        <w:tabs>
          <w:tab w:val="num" w:pos="360"/>
        </w:tabs>
        <w:ind w:left="360" w:hanging="360"/>
      </w:pPr>
      <w:rPr>
        <w:rFonts w:hint="default"/>
      </w:rPr>
    </w:lvl>
    <w:lvl w:ilvl="1">
      <w:start w:val="5"/>
      <w:numFmt w:val="decimal"/>
      <w:lvlText w:val="%2.4."/>
      <w:lvlJc w:val="left"/>
      <w:pPr>
        <w:tabs>
          <w:tab w:val="num" w:pos="644"/>
        </w:tabs>
        <w:ind w:left="644"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31" w15:restartNumberingAfterBreak="0">
    <w:nsid w:val="341246D1"/>
    <w:multiLevelType w:val="hybridMultilevel"/>
    <w:tmpl w:val="F5E29AC4"/>
    <w:lvl w:ilvl="0" w:tplc="472CC472">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32" w15:restartNumberingAfterBreak="0">
    <w:nsid w:val="348876F4"/>
    <w:multiLevelType w:val="multilevel"/>
    <w:tmpl w:val="A9187FC0"/>
    <w:lvl w:ilvl="0">
      <w:start w:val="5"/>
      <w:numFmt w:val="decimal"/>
      <w:lvlText w:val="%1.2."/>
      <w:lvlJc w:val="left"/>
      <w:pPr>
        <w:tabs>
          <w:tab w:val="num" w:pos="360"/>
        </w:tabs>
        <w:ind w:left="360" w:hanging="360"/>
      </w:pPr>
      <w:rPr>
        <w:rFonts w:hint="default"/>
      </w:rPr>
    </w:lvl>
    <w:lvl w:ilvl="1">
      <w:start w:val="4"/>
      <w:numFmt w:val="decimal"/>
      <w:lvlText w:val="%2.3."/>
      <w:lvlJc w:val="left"/>
      <w:pPr>
        <w:tabs>
          <w:tab w:val="num" w:pos="644"/>
        </w:tabs>
        <w:ind w:left="644"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33" w15:restartNumberingAfterBreak="0">
    <w:nsid w:val="34DB7F6B"/>
    <w:multiLevelType w:val="multilevel"/>
    <w:tmpl w:val="49CC9EC4"/>
    <w:lvl w:ilvl="0">
      <w:start w:val="7"/>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34" w15:restartNumberingAfterBreak="0">
    <w:nsid w:val="34F01BEC"/>
    <w:multiLevelType w:val="multilevel"/>
    <w:tmpl w:val="1578E8CA"/>
    <w:lvl w:ilvl="0">
      <w:start w:val="5"/>
      <w:numFmt w:val="none"/>
      <w:lvlText w:val="4.3.7"/>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none"/>
      <w:lvlText w:val="4.3.7"/>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35" w15:restartNumberingAfterBreak="0">
    <w:nsid w:val="351233BE"/>
    <w:multiLevelType w:val="hybridMultilevel"/>
    <w:tmpl w:val="7FFA00AE"/>
    <w:lvl w:ilvl="0" w:tplc="B3DA3B9E">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36" w15:restartNumberingAfterBreak="0">
    <w:nsid w:val="351E770C"/>
    <w:multiLevelType w:val="hybridMultilevel"/>
    <w:tmpl w:val="B3207F6A"/>
    <w:lvl w:ilvl="0" w:tplc="70E8F9CA">
      <w:start w:val="18"/>
      <w:numFmt w:val="decimal"/>
      <w:lvlText w:val="%1."/>
      <w:lvlJc w:val="left"/>
      <w:pPr>
        <w:ind w:left="720" w:hanging="360"/>
      </w:pPr>
      <w:rPr>
        <w:rFonts w:hint="default"/>
        <w:b/>
        <w:color w:val="auto"/>
      </w:rPr>
    </w:lvl>
    <w:lvl w:ilvl="1" w:tplc="08090019">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37" w15:restartNumberingAfterBreak="0">
    <w:nsid w:val="351F28B5"/>
    <w:multiLevelType w:val="multilevel"/>
    <w:tmpl w:val="D4846F60"/>
    <w:lvl w:ilvl="0">
      <w:start w:val="5"/>
      <w:numFmt w:val="decimal"/>
      <w:lvlText w:val="%1"/>
      <w:lvlJc w:val="left"/>
      <w:pPr>
        <w:ind w:left="525" w:hanging="525"/>
      </w:pPr>
      <w:rPr>
        <w:rFonts w:hint="default"/>
      </w:rPr>
    </w:lvl>
    <w:lvl w:ilvl="1">
      <w:start w:val="2"/>
      <w:numFmt w:val="decimal"/>
      <w:lvlText w:val="%1.%2"/>
      <w:lvlJc w:val="left"/>
      <w:pPr>
        <w:ind w:left="525" w:hanging="52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38" w15:restartNumberingAfterBreak="0">
    <w:nsid w:val="35F0728E"/>
    <w:multiLevelType w:val="hybridMultilevel"/>
    <w:tmpl w:val="FB0EF002"/>
    <w:lvl w:ilvl="0" w:tplc="08090003">
      <w:start w:val="1"/>
      <w:numFmt w:val="bullet"/>
      <w:lvlText w:val="o"/>
      <w:lvlJc w:val="left"/>
      <w:pPr>
        <w:ind w:left="1440" w:hanging="360"/>
      </w:pPr>
      <w:rPr>
        <w:rFonts w:ascii="Courier New" w:hAnsi="Courier New" w:cs="Courier New" w:hint="default"/>
      </w:rPr>
    </w:lvl>
    <w:lvl w:ilvl="1" w:tplc="08090019">
      <w:start w:val="1"/>
      <w:numFmt w:val="lowerLetter"/>
      <w:lvlText w:val="%2."/>
      <w:lvlJc w:val="left"/>
      <w:pPr>
        <w:ind w:left="2160" w:hanging="360"/>
      </w:pPr>
    </w:lvl>
    <w:lvl w:ilvl="2" w:tplc="0809001B">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39" w15:restartNumberingAfterBreak="0">
    <w:nsid w:val="365766D1"/>
    <w:multiLevelType w:val="hybridMultilevel"/>
    <w:tmpl w:val="E07C98AE"/>
    <w:lvl w:ilvl="0" w:tplc="CD7E0958">
      <w:start w:val="11"/>
      <w:numFmt w:val="decimal"/>
      <w:lvlText w:val="%1.10.3"/>
      <w:lvlJc w:val="left"/>
      <w:pPr>
        <w:ind w:left="360" w:hanging="360"/>
      </w:pPr>
      <w:rPr>
        <w:rFonts w:hint="default"/>
        <w:b w:val="0"/>
        <w:bCs w:val="0"/>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0" w15:restartNumberingAfterBreak="0">
    <w:nsid w:val="36C90E89"/>
    <w:multiLevelType w:val="hybridMultilevel"/>
    <w:tmpl w:val="C6622BA8"/>
    <w:lvl w:ilvl="0" w:tplc="08090001">
      <w:start w:val="1"/>
      <w:numFmt w:val="bullet"/>
      <w:lvlText w:val=""/>
      <w:lvlJc w:val="left"/>
      <w:pPr>
        <w:ind w:left="1854" w:hanging="360"/>
      </w:pPr>
      <w:rPr>
        <w:rFonts w:ascii="Symbol" w:hAnsi="Symbol" w:hint="default"/>
      </w:rPr>
    </w:lvl>
    <w:lvl w:ilvl="1" w:tplc="6E4A8DD4">
      <w:start w:val="1"/>
      <w:numFmt w:val="bullet"/>
      <w:lvlText w:val="o"/>
      <w:lvlJc w:val="left"/>
      <w:pPr>
        <w:ind w:left="2574" w:hanging="360"/>
      </w:pPr>
      <w:rPr>
        <w:rFonts w:ascii="Arial" w:hAnsi="Arial" w:cs="Arial" w:hint="default"/>
      </w:rPr>
    </w:lvl>
    <w:lvl w:ilvl="2" w:tplc="08090005" w:tentative="1">
      <w:start w:val="1"/>
      <w:numFmt w:val="bullet"/>
      <w:lvlText w:val=""/>
      <w:lvlJc w:val="left"/>
      <w:pPr>
        <w:ind w:left="3294" w:hanging="360"/>
      </w:pPr>
      <w:rPr>
        <w:rFonts w:ascii="Wingdings" w:hAnsi="Wingdings" w:hint="default"/>
      </w:rPr>
    </w:lvl>
    <w:lvl w:ilvl="3" w:tplc="08090001" w:tentative="1">
      <w:start w:val="1"/>
      <w:numFmt w:val="bullet"/>
      <w:lvlText w:val=""/>
      <w:lvlJc w:val="left"/>
      <w:pPr>
        <w:ind w:left="4014" w:hanging="360"/>
      </w:pPr>
      <w:rPr>
        <w:rFonts w:ascii="Symbol" w:hAnsi="Symbol" w:hint="default"/>
      </w:rPr>
    </w:lvl>
    <w:lvl w:ilvl="4" w:tplc="08090003" w:tentative="1">
      <w:start w:val="1"/>
      <w:numFmt w:val="bullet"/>
      <w:lvlText w:val="o"/>
      <w:lvlJc w:val="left"/>
      <w:pPr>
        <w:ind w:left="4734" w:hanging="360"/>
      </w:pPr>
      <w:rPr>
        <w:rFonts w:ascii="Courier New" w:hAnsi="Courier New" w:cs="Courier New" w:hint="default"/>
      </w:rPr>
    </w:lvl>
    <w:lvl w:ilvl="5" w:tplc="08090005" w:tentative="1">
      <w:start w:val="1"/>
      <w:numFmt w:val="bullet"/>
      <w:lvlText w:val=""/>
      <w:lvlJc w:val="left"/>
      <w:pPr>
        <w:ind w:left="5454" w:hanging="360"/>
      </w:pPr>
      <w:rPr>
        <w:rFonts w:ascii="Wingdings" w:hAnsi="Wingdings" w:hint="default"/>
      </w:rPr>
    </w:lvl>
    <w:lvl w:ilvl="6" w:tplc="08090001" w:tentative="1">
      <w:start w:val="1"/>
      <w:numFmt w:val="bullet"/>
      <w:lvlText w:val=""/>
      <w:lvlJc w:val="left"/>
      <w:pPr>
        <w:ind w:left="6174" w:hanging="360"/>
      </w:pPr>
      <w:rPr>
        <w:rFonts w:ascii="Symbol" w:hAnsi="Symbol" w:hint="default"/>
      </w:rPr>
    </w:lvl>
    <w:lvl w:ilvl="7" w:tplc="08090003" w:tentative="1">
      <w:start w:val="1"/>
      <w:numFmt w:val="bullet"/>
      <w:lvlText w:val="o"/>
      <w:lvlJc w:val="left"/>
      <w:pPr>
        <w:ind w:left="6894" w:hanging="360"/>
      </w:pPr>
      <w:rPr>
        <w:rFonts w:ascii="Courier New" w:hAnsi="Courier New" w:cs="Courier New" w:hint="default"/>
      </w:rPr>
    </w:lvl>
    <w:lvl w:ilvl="8" w:tplc="08090005" w:tentative="1">
      <w:start w:val="1"/>
      <w:numFmt w:val="bullet"/>
      <w:lvlText w:val=""/>
      <w:lvlJc w:val="left"/>
      <w:pPr>
        <w:ind w:left="7614" w:hanging="360"/>
      </w:pPr>
      <w:rPr>
        <w:rFonts w:ascii="Wingdings" w:hAnsi="Wingdings" w:hint="default"/>
      </w:rPr>
    </w:lvl>
  </w:abstractNum>
  <w:abstractNum w:abstractNumId="141" w15:restartNumberingAfterBreak="0">
    <w:nsid w:val="37794F57"/>
    <w:multiLevelType w:val="multilevel"/>
    <w:tmpl w:val="E9DE7058"/>
    <w:lvl w:ilvl="0">
      <w:start w:val="13"/>
      <w:numFmt w:val="decimal"/>
      <w:lvlText w:val="%1"/>
      <w:lvlJc w:val="left"/>
      <w:pPr>
        <w:tabs>
          <w:tab w:val="num" w:pos="360"/>
        </w:tabs>
        <w:ind w:left="360" w:hanging="360"/>
      </w:pPr>
      <w:rPr>
        <w:rFonts w:hint="default"/>
      </w:rPr>
    </w:lvl>
    <w:lvl w:ilvl="1">
      <w:start w:val="4"/>
      <w:numFmt w:val="decimal"/>
      <w:lvlText w:val="%1.%2"/>
      <w:lvlJc w:val="left"/>
      <w:pPr>
        <w:tabs>
          <w:tab w:val="num" w:pos="360"/>
        </w:tabs>
        <w:ind w:left="360" w:hanging="360"/>
      </w:pPr>
      <w:rPr>
        <w:rFonts w:hint="default"/>
      </w:rPr>
    </w:lvl>
    <w:lvl w:ilvl="2">
      <w:start w:val="1"/>
      <w:numFmt w:val="bullet"/>
      <w:lvlText w:val=""/>
      <w:lvlJc w:val="left"/>
      <w:pPr>
        <w:tabs>
          <w:tab w:val="num" w:pos="720"/>
        </w:tabs>
        <w:ind w:left="720" w:hanging="720"/>
      </w:pPr>
      <w:rPr>
        <w:rFonts w:ascii="Symbol" w:hAnsi="Symbol"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42" w15:restartNumberingAfterBreak="0">
    <w:nsid w:val="37C25B10"/>
    <w:multiLevelType w:val="multilevel"/>
    <w:tmpl w:val="6964BE0C"/>
    <w:lvl w:ilvl="0">
      <w:start w:val="13"/>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7"/>
      <w:numFmt w:val="none"/>
      <w:lvlText w:val="14.4.1"/>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43" w15:restartNumberingAfterBreak="0">
    <w:nsid w:val="38B07A5C"/>
    <w:multiLevelType w:val="hybridMultilevel"/>
    <w:tmpl w:val="ECAAD9C8"/>
    <w:lvl w:ilvl="0" w:tplc="C7A46A24">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44" w15:restartNumberingAfterBreak="0">
    <w:nsid w:val="394830A6"/>
    <w:multiLevelType w:val="hybridMultilevel"/>
    <w:tmpl w:val="2EB43EE2"/>
    <w:lvl w:ilvl="0" w:tplc="74185F60">
      <w:start w:val="4"/>
      <w:numFmt w:val="decimal"/>
      <w:lvlText w:val="%1."/>
      <w:lvlJc w:val="left"/>
      <w:pPr>
        <w:ind w:left="360" w:hanging="360"/>
      </w:pPr>
      <w:rPr>
        <w:rFonts w:hint="default"/>
        <w:b/>
        <w:color w:val="auto"/>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5" w15:restartNumberingAfterBreak="0">
    <w:nsid w:val="3A286063"/>
    <w:multiLevelType w:val="multilevel"/>
    <w:tmpl w:val="BD10B2F4"/>
    <w:lvl w:ilvl="0">
      <w:start w:val="4"/>
      <w:numFmt w:val="decimal"/>
      <w:lvlText w:val="%1.2.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46" w15:restartNumberingAfterBreak="0">
    <w:nsid w:val="3A4B0B89"/>
    <w:multiLevelType w:val="multilevel"/>
    <w:tmpl w:val="851AA7EE"/>
    <w:lvl w:ilvl="0">
      <w:start w:val="11"/>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47" w15:restartNumberingAfterBreak="0">
    <w:nsid w:val="3A6B4B81"/>
    <w:multiLevelType w:val="multilevel"/>
    <w:tmpl w:val="B9D00820"/>
    <w:lvl w:ilvl="0">
      <w:start w:val="11"/>
      <w:numFmt w:val="decimal"/>
      <w:lvlText w:val="%1"/>
      <w:lvlJc w:val="left"/>
      <w:pPr>
        <w:tabs>
          <w:tab w:val="num" w:pos="360"/>
        </w:tabs>
        <w:ind w:left="360" w:hanging="360"/>
      </w:pPr>
      <w:rPr>
        <w:rFonts w:hint="default"/>
      </w:rPr>
    </w:lvl>
    <w:lvl w:ilvl="1">
      <w:start w:val="1"/>
      <w:numFmt w:val="none"/>
      <w:lvlText w:val="11.5"/>
      <w:lvlJc w:val="left"/>
      <w:pPr>
        <w:tabs>
          <w:tab w:val="num" w:pos="360"/>
        </w:tabs>
        <w:ind w:left="360" w:hanging="360"/>
      </w:pPr>
      <w:rPr>
        <w:rFonts w:hint="default"/>
        <w:color w:val="auto"/>
      </w:rPr>
    </w:lvl>
    <w:lvl w:ilvl="2">
      <w:start w:val="1"/>
      <w:numFmt w:val="decimal"/>
      <w:lvlText w:val="10.%212.2"/>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48" w15:restartNumberingAfterBreak="0">
    <w:nsid w:val="3AC55D04"/>
    <w:multiLevelType w:val="hybridMultilevel"/>
    <w:tmpl w:val="B8648C2A"/>
    <w:lvl w:ilvl="0" w:tplc="9A621E74">
      <w:start w:val="4"/>
      <w:numFmt w:val="decimal"/>
      <w:lvlText w:val="%1.2"/>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9" w15:restartNumberingAfterBreak="0">
    <w:nsid w:val="3B1D06F9"/>
    <w:multiLevelType w:val="multilevel"/>
    <w:tmpl w:val="97B80D64"/>
    <w:lvl w:ilvl="0">
      <w:start w:val="11"/>
      <w:numFmt w:val="decimal"/>
      <w:lvlText w:val="%1"/>
      <w:lvlJc w:val="left"/>
      <w:pPr>
        <w:tabs>
          <w:tab w:val="num" w:pos="360"/>
        </w:tabs>
        <w:ind w:left="360" w:hanging="360"/>
      </w:pPr>
      <w:rPr>
        <w:rFonts w:hint="default"/>
      </w:rPr>
    </w:lvl>
    <w:lvl w:ilvl="1">
      <w:start w:val="1"/>
      <w:numFmt w:val="none"/>
      <w:lvlText w:val="11.13.5"/>
      <w:lvlJc w:val="left"/>
      <w:pPr>
        <w:tabs>
          <w:tab w:val="num" w:pos="360"/>
        </w:tabs>
        <w:ind w:left="360" w:hanging="360"/>
      </w:pPr>
      <w:rPr>
        <w:rFonts w:hint="default"/>
        <w:color w:val="auto"/>
      </w:rPr>
    </w:lvl>
    <w:lvl w:ilvl="2">
      <w:start w:val="1"/>
      <w:numFmt w:val="decimal"/>
      <w:lvlText w:val="10.%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50" w15:restartNumberingAfterBreak="0">
    <w:nsid w:val="3B2252A4"/>
    <w:multiLevelType w:val="multilevel"/>
    <w:tmpl w:val="264C8C6A"/>
    <w:lvl w:ilvl="0">
      <w:start w:val="11"/>
      <w:numFmt w:val="decimal"/>
      <w:lvlText w:val="%1"/>
      <w:lvlJc w:val="left"/>
      <w:pPr>
        <w:ind w:left="600" w:hanging="600"/>
      </w:pPr>
      <w:rPr>
        <w:rFonts w:hint="default"/>
      </w:rPr>
    </w:lvl>
    <w:lvl w:ilvl="1">
      <w:start w:val="15"/>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51" w15:restartNumberingAfterBreak="0">
    <w:nsid w:val="3C107FD1"/>
    <w:multiLevelType w:val="multilevel"/>
    <w:tmpl w:val="A732B546"/>
    <w:lvl w:ilvl="0">
      <w:start w:val="20"/>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52" w15:restartNumberingAfterBreak="0">
    <w:nsid w:val="3C3F713F"/>
    <w:multiLevelType w:val="hybridMultilevel"/>
    <w:tmpl w:val="A75C13B8"/>
    <w:lvl w:ilvl="0" w:tplc="B3147748">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53" w15:restartNumberingAfterBreak="0">
    <w:nsid w:val="3CBD4E5C"/>
    <w:multiLevelType w:val="multilevel"/>
    <w:tmpl w:val="E376B4F4"/>
    <w:lvl w:ilvl="0">
      <w:start w:val="2"/>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54" w15:restartNumberingAfterBreak="0">
    <w:nsid w:val="3D9C41E3"/>
    <w:multiLevelType w:val="multilevel"/>
    <w:tmpl w:val="EEA48D7C"/>
    <w:lvl w:ilvl="0">
      <w:start w:val="16"/>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55" w15:restartNumberingAfterBreak="0">
    <w:nsid w:val="3DEB1CA8"/>
    <w:multiLevelType w:val="hybridMultilevel"/>
    <w:tmpl w:val="0B2CD178"/>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56" w15:restartNumberingAfterBreak="0">
    <w:nsid w:val="3EB14AEC"/>
    <w:multiLevelType w:val="hybridMultilevel"/>
    <w:tmpl w:val="12EEAE24"/>
    <w:lvl w:ilvl="0" w:tplc="102E2AF4">
      <w:start w:val="1"/>
      <w:numFmt w:val="decimal"/>
      <w:lvlText w:val="%1."/>
      <w:lvlJc w:val="left"/>
      <w:pPr>
        <w:ind w:left="720" w:hanging="360"/>
      </w:pPr>
      <w:rPr>
        <w:rFonts w:hint="default"/>
        <w:b/>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7" w15:restartNumberingAfterBreak="0">
    <w:nsid w:val="406940CB"/>
    <w:multiLevelType w:val="hybridMultilevel"/>
    <w:tmpl w:val="D9589D9E"/>
    <w:lvl w:ilvl="0" w:tplc="A5843722">
      <w:start w:val="9"/>
      <w:numFmt w:val="decimal"/>
      <w:lvlText w:val="%1."/>
      <w:lvlJc w:val="left"/>
      <w:pPr>
        <w:ind w:left="360" w:hanging="360"/>
      </w:pPr>
      <w:rPr>
        <w:rFonts w:hint="default"/>
        <w:b/>
        <w:color w:val="auto"/>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8" w15:restartNumberingAfterBreak="0">
    <w:nsid w:val="40A13200"/>
    <w:multiLevelType w:val="multilevel"/>
    <w:tmpl w:val="4CDAD186"/>
    <w:lvl w:ilvl="0">
      <w:start w:val="15"/>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59" w15:restartNumberingAfterBreak="0">
    <w:nsid w:val="40EE2001"/>
    <w:multiLevelType w:val="multilevel"/>
    <w:tmpl w:val="050E24B0"/>
    <w:lvl w:ilvl="0">
      <w:start w:val="20"/>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b/>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60" w15:restartNumberingAfterBreak="0">
    <w:nsid w:val="413A0655"/>
    <w:multiLevelType w:val="multilevel"/>
    <w:tmpl w:val="430698B8"/>
    <w:lvl w:ilvl="0">
      <w:start w:val="9"/>
      <w:numFmt w:val="none"/>
      <w:lvlText w:val="7.1.2"/>
      <w:lvlJc w:val="left"/>
      <w:pPr>
        <w:tabs>
          <w:tab w:val="num" w:pos="360"/>
        </w:tabs>
        <w:ind w:left="360" w:hanging="360"/>
      </w:pPr>
      <w:rPr>
        <w:rFonts w:hint="default"/>
      </w:rPr>
    </w:lvl>
    <w:lvl w:ilvl="1">
      <w:start w:val="1"/>
      <w:numFmt w:val="none"/>
      <w:lvlText w:val="7.4"/>
      <w:lvlJc w:val="left"/>
      <w:pPr>
        <w:tabs>
          <w:tab w:val="num" w:pos="360"/>
        </w:tabs>
        <w:ind w:left="360"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61" w15:restartNumberingAfterBreak="0">
    <w:nsid w:val="413C616B"/>
    <w:multiLevelType w:val="multilevel"/>
    <w:tmpl w:val="8F4CCA6A"/>
    <w:lvl w:ilvl="0">
      <w:start w:val="11"/>
      <w:numFmt w:val="decimal"/>
      <w:lvlText w:val="%1"/>
      <w:lvlJc w:val="left"/>
      <w:pPr>
        <w:tabs>
          <w:tab w:val="num" w:pos="360"/>
        </w:tabs>
        <w:ind w:left="360" w:hanging="360"/>
      </w:pPr>
      <w:rPr>
        <w:rFonts w:hint="default"/>
      </w:rPr>
    </w:lvl>
    <w:lvl w:ilvl="1">
      <w:start w:val="12"/>
      <w:numFmt w:val="none"/>
      <w:lvlText w:val="10.19"/>
      <w:lvlJc w:val="left"/>
      <w:pPr>
        <w:tabs>
          <w:tab w:val="num" w:pos="360"/>
        </w:tabs>
        <w:ind w:left="360" w:hanging="360"/>
      </w:pPr>
      <w:rPr>
        <w:rFonts w:hint="default"/>
      </w:rPr>
    </w:lvl>
    <w:lvl w:ilvl="2">
      <w:start w:val="1"/>
      <w:numFmt w:val="none"/>
      <w:lvlText w:val="11.16.2"/>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62" w15:restartNumberingAfterBreak="0">
    <w:nsid w:val="41412A30"/>
    <w:multiLevelType w:val="multilevel"/>
    <w:tmpl w:val="444C80F6"/>
    <w:lvl w:ilvl="0">
      <w:start w:val="11"/>
      <w:numFmt w:val="decimal"/>
      <w:lvlText w:val="%1"/>
      <w:lvlJc w:val="left"/>
      <w:pPr>
        <w:tabs>
          <w:tab w:val="num" w:pos="360"/>
        </w:tabs>
        <w:ind w:left="360" w:hanging="360"/>
      </w:pPr>
      <w:rPr>
        <w:rFonts w:hint="default"/>
      </w:rPr>
    </w:lvl>
    <w:lvl w:ilvl="1">
      <w:start w:val="12"/>
      <w:numFmt w:val="none"/>
      <w:lvlText w:val="10.16"/>
      <w:lvlJc w:val="left"/>
      <w:pPr>
        <w:tabs>
          <w:tab w:val="num" w:pos="360"/>
        </w:tabs>
        <w:ind w:left="360" w:hanging="360"/>
      </w:pPr>
      <w:rPr>
        <w:rFonts w:hint="default"/>
      </w:rPr>
    </w:lvl>
    <w:lvl w:ilvl="2">
      <w:start w:val="1"/>
      <w:numFmt w:val="none"/>
      <w:lvlText w:val="11.14.2"/>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63" w15:restartNumberingAfterBreak="0">
    <w:nsid w:val="425B5A5E"/>
    <w:multiLevelType w:val="multilevel"/>
    <w:tmpl w:val="9C8C111E"/>
    <w:lvl w:ilvl="0">
      <w:start w:val="11"/>
      <w:numFmt w:val="decimal"/>
      <w:lvlText w:val="%1"/>
      <w:lvlJc w:val="left"/>
      <w:pPr>
        <w:tabs>
          <w:tab w:val="num" w:pos="360"/>
        </w:tabs>
        <w:ind w:left="360" w:hanging="360"/>
      </w:pPr>
      <w:rPr>
        <w:rFonts w:hint="default"/>
      </w:rPr>
    </w:lvl>
    <w:lvl w:ilvl="1">
      <w:start w:val="1"/>
      <w:numFmt w:val="none"/>
      <w:lvlText w:val="11.13.2"/>
      <w:lvlJc w:val="left"/>
      <w:pPr>
        <w:tabs>
          <w:tab w:val="num" w:pos="360"/>
        </w:tabs>
        <w:ind w:left="360" w:hanging="360"/>
      </w:pPr>
      <w:rPr>
        <w:rFonts w:hint="default"/>
        <w:color w:val="auto"/>
      </w:rPr>
    </w:lvl>
    <w:lvl w:ilvl="2">
      <w:start w:val="1"/>
      <w:numFmt w:val="decimal"/>
      <w:lvlText w:val="10.%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64" w15:restartNumberingAfterBreak="0">
    <w:nsid w:val="42B430ED"/>
    <w:multiLevelType w:val="multilevel"/>
    <w:tmpl w:val="88DCE5C4"/>
    <w:lvl w:ilvl="0">
      <w:start w:val="11"/>
      <w:numFmt w:val="decimal"/>
      <w:lvlText w:val=""/>
      <w:lvlJc w:val="left"/>
      <w:pPr>
        <w:tabs>
          <w:tab w:val="num" w:pos="360"/>
        </w:tabs>
        <w:ind w:left="360" w:hanging="360"/>
      </w:pPr>
      <w:rPr>
        <w:rFonts w:ascii="Times New Roman" w:hAnsi="Times New Roman" w:hint="default"/>
        <w:b/>
      </w:rPr>
    </w:lvl>
    <w:lvl w:ilvl="1">
      <w:start w:val="9"/>
      <w:numFmt w:val="decimal"/>
      <w:isLgl/>
      <w:lvlText w:val="%1.%2"/>
      <w:lvlJc w:val="left"/>
      <w:pPr>
        <w:tabs>
          <w:tab w:val="num" w:pos="660"/>
        </w:tabs>
        <w:ind w:left="660" w:hanging="660"/>
      </w:pPr>
      <w:rPr>
        <w:rFonts w:hint="default"/>
      </w:rPr>
    </w:lvl>
    <w:lvl w:ilvl="2">
      <w:start w:val="1"/>
      <w:numFmt w:val="none"/>
      <w:isLgl/>
      <w:lvlText w:val="11.6.1"/>
      <w:lvlJc w:val="left"/>
      <w:pPr>
        <w:tabs>
          <w:tab w:val="num" w:pos="720"/>
        </w:tabs>
        <w:ind w:left="720" w:hanging="720"/>
      </w:pPr>
      <w:rPr>
        <w:rFonts w:hint="default"/>
      </w:rPr>
    </w:lvl>
    <w:lvl w:ilvl="3">
      <w:start w:val="1"/>
      <w:numFmt w:val="decimal"/>
      <w:isLgl/>
      <w:lvlText w:val="%1.%2.%3.%4"/>
      <w:lvlJc w:val="left"/>
      <w:pPr>
        <w:tabs>
          <w:tab w:val="num" w:pos="1080"/>
        </w:tabs>
        <w:ind w:left="1080" w:hanging="108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165" w15:restartNumberingAfterBreak="0">
    <w:nsid w:val="43833614"/>
    <w:multiLevelType w:val="hybridMultilevel"/>
    <w:tmpl w:val="A22AB192"/>
    <w:lvl w:ilvl="0" w:tplc="B41C06E2">
      <w:start w:val="13"/>
      <w:numFmt w:val="decimal"/>
      <w:lvlText w:val="%1.2.3"/>
      <w:lvlJc w:val="left"/>
      <w:pPr>
        <w:ind w:left="644"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6" w15:restartNumberingAfterBreak="0">
    <w:nsid w:val="43AA1254"/>
    <w:multiLevelType w:val="multilevel"/>
    <w:tmpl w:val="808C235E"/>
    <w:lvl w:ilvl="0">
      <w:start w:val="11"/>
      <w:numFmt w:val="decimal"/>
      <w:lvlText w:val="%1"/>
      <w:lvlJc w:val="left"/>
      <w:pPr>
        <w:tabs>
          <w:tab w:val="num" w:pos="360"/>
        </w:tabs>
        <w:ind w:left="360" w:hanging="360"/>
      </w:pPr>
      <w:rPr>
        <w:rFonts w:hint="default"/>
      </w:rPr>
    </w:lvl>
    <w:lvl w:ilvl="1">
      <w:start w:val="1"/>
      <w:numFmt w:val="none"/>
      <w:lvlText w:val="11.13.7"/>
      <w:lvlJc w:val="left"/>
      <w:pPr>
        <w:tabs>
          <w:tab w:val="num" w:pos="360"/>
        </w:tabs>
        <w:ind w:left="360" w:hanging="360"/>
      </w:pPr>
      <w:rPr>
        <w:rFonts w:hint="default"/>
        <w:color w:val="auto"/>
      </w:rPr>
    </w:lvl>
    <w:lvl w:ilvl="2">
      <w:start w:val="1"/>
      <w:numFmt w:val="decimal"/>
      <w:lvlText w:val="10.%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67" w15:restartNumberingAfterBreak="0">
    <w:nsid w:val="440A647F"/>
    <w:multiLevelType w:val="hybridMultilevel"/>
    <w:tmpl w:val="D9D8C97E"/>
    <w:lvl w:ilvl="0" w:tplc="53847A14">
      <w:start w:val="10"/>
      <w:numFmt w:val="decimal"/>
      <w:lvlText w:val="%1.5"/>
      <w:lvlJc w:val="left"/>
      <w:pPr>
        <w:ind w:left="360" w:hanging="360"/>
      </w:pPr>
      <w:rPr>
        <w:rFonts w:ascii="Arial" w:hAnsi="Arial" w:cs="Arial" w:hint="default"/>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8" w15:restartNumberingAfterBreak="0">
    <w:nsid w:val="44B2368E"/>
    <w:multiLevelType w:val="multilevel"/>
    <w:tmpl w:val="574085FC"/>
    <w:lvl w:ilvl="0">
      <w:start w:val="1"/>
      <w:numFmt w:val="bullet"/>
      <w:lvlText w:val=""/>
      <w:lvlJc w:val="left"/>
      <w:pPr>
        <w:tabs>
          <w:tab w:val="num" w:pos="1440"/>
        </w:tabs>
        <w:ind w:left="1440" w:hanging="360"/>
      </w:pPr>
      <w:rPr>
        <w:rFonts w:ascii="Symbol" w:hAnsi="Symbol" w:hint="default"/>
      </w:rPr>
    </w:lvl>
    <w:lvl w:ilvl="1">
      <w:start w:val="1"/>
      <w:numFmt w:val="decimal"/>
      <w:lvlText w:val="%1.%2"/>
      <w:lvlJc w:val="left"/>
      <w:pPr>
        <w:tabs>
          <w:tab w:val="num" w:pos="1440"/>
        </w:tabs>
        <w:ind w:left="1440" w:hanging="360"/>
      </w:pPr>
      <w:rPr>
        <w:rFonts w:hint="default"/>
      </w:rPr>
    </w:lvl>
    <w:lvl w:ilvl="2">
      <w:start w:val="1"/>
      <w:numFmt w:val="none"/>
      <w:lvlText w:val="4.3.3"/>
      <w:lvlJc w:val="left"/>
      <w:pPr>
        <w:tabs>
          <w:tab w:val="num" w:pos="1800"/>
        </w:tabs>
        <w:ind w:left="1800" w:hanging="720"/>
      </w:pPr>
      <w:rPr>
        <w:rFonts w:hint="default"/>
      </w:rPr>
    </w:lvl>
    <w:lvl w:ilvl="3">
      <w:start w:val="1"/>
      <w:numFmt w:val="decimal"/>
      <w:lvlText w:val="%1.%2.%3.%4"/>
      <w:lvlJc w:val="left"/>
      <w:pPr>
        <w:tabs>
          <w:tab w:val="num" w:pos="2160"/>
        </w:tabs>
        <w:ind w:left="2160" w:hanging="1080"/>
      </w:pPr>
      <w:rPr>
        <w:rFonts w:hint="default"/>
      </w:rPr>
    </w:lvl>
    <w:lvl w:ilvl="4">
      <w:start w:val="1"/>
      <w:numFmt w:val="decimal"/>
      <w:lvlText w:val="%1.%2.%3.%4.%5"/>
      <w:lvlJc w:val="left"/>
      <w:pPr>
        <w:tabs>
          <w:tab w:val="num" w:pos="2160"/>
        </w:tabs>
        <w:ind w:left="2160" w:hanging="1080"/>
      </w:pPr>
      <w:rPr>
        <w:rFonts w:hint="default"/>
      </w:rPr>
    </w:lvl>
    <w:lvl w:ilvl="5">
      <w:start w:val="1"/>
      <w:numFmt w:val="decimal"/>
      <w:lvlText w:val="%1.%2.%3.%4.%5.%6"/>
      <w:lvlJc w:val="left"/>
      <w:pPr>
        <w:tabs>
          <w:tab w:val="num" w:pos="2520"/>
        </w:tabs>
        <w:ind w:left="2520" w:hanging="1440"/>
      </w:pPr>
      <w:rPr>
        <w:rFonts w:hint="default"/>
      </w:rPr>
    </w:lvl>
    <w:lvl w:ilvl="6">
      <w:start w:val="1"/>
      <w:numFmt w:val="decimal"/>
      <w:lvlText w:val="%1.%2.%3.%4.%5.%6.%7"/>
      <w:lvlJc w:val="left"/>
      <w:pPr>
        <w:tabs>
          <w:tab w:val="num" w:pos="2520"/>
        </w:tabs>
        <w:ind w:left="2520" w:hanging="1440"/>
      </w:pPr>
      <w:rPr>
        <w:rFonts w:hint="default"/>
      </w:rPr>
    </w:lvl>
    <w:lvl w:ilvl="7">
      <w:start w:val="1"/>
      <w:numFmt w:val="decimal"/>
      <w:lvlText w:val="%1.%2.%3.%4.%5.%6.%7.%8"/>
      <w:lvlJc w:val="left"/>
      <w:pPr>
        <w:tabs>
          <w:tab w:val="num" w:pos="2880"/>
        </w:tabs>
        <w:ind w:left="2880" w:hanging="1800"/>
      </w:pPr>
      <w:rPr>
        <w:rFonts w:hint="default"/>
      </w:rPr>
    </w:lvl>
    <w:lvl w:ilvl="8">
      <w:start w:val="1"/>
      <w:numFmt w:val="decimal"/>
      <w:lvlText w:val="%1.%2.%3.%4.%5.%6.%7.%8.%9"/>
      <w:lvlJc w:val="left"/>
      <w:pPr>
        <w:tabs>
          <w:tab w:val="num" w:pos="3240"/>
        </w:tabs>
        <w:ind w:left="3240" w:hanging="2160"/>
      </w:pPr>
      <w:rPr>
        <w:rFonts w:hint="default"/>
      </w:rPr>
    </w:lvl>
  </w:abstractNum>
  <w:abstractNum w:abstractNumId="169" w15:restartNumberingAfterBreak="0">
    <w:nsid w:val="472D470B"/>
    <w:multiLevelType w:val="hybridMultilevel"/>
    <w:tmpl w:val="598E0588"/>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0" w15:restartNumberingAfterBreak="0">
    <w:nsid w:val="490A4F18"/>
    <w:multiLevelType w:val="multilevel"/>
    <w:tmpl w:val="F4D0519E"/>
    <w:lvl w:ilvl="0">
      <w:start w:val="1"/>
      <w:numFmt w:val="none"/>
      <w:lvlText w:val="3."/>
      <w:lvlJc w:val="left"/>
      <w:pPr>
        <w:tabs>
          <w:tab w:val="num" w:pos="360"/>
        </w:tabs>
        <w:ind w:left="360" w:hanging="360"/>
      </w:pPr>
      <w:rPr>
        <w:rFonts w:hint="default"/>
        <w:b/>
        <w:bCs/>
        <w:color w:val="auto"/>
      </w:rPr>
    </w:lvl>
    <w:lvl w:ilvl="1">
      <w:start w:val="1"/>
      <w:numFmt w:val="decimal"/>
      <w:isLgl/>
      <w:lvlText w:val="%18.%2.1"/>
      <w:lvlJc w:val="left"/>
      <w:pPr>
        <w:ind w:left="1230" w:hanging="870"/>
      </w:pPr>
      <w:rPr>
        <w:rFonts w:hint="default"/>
      </w:rPr>
    </w:lvl>
    <w:lvl w:ilvl="2">
      <w:start w:val="1"/>
      <w:numFmt w:val="decimal"/>
      <w:isLgl/>
      <w:lvlText w:val="%1.%2.%3"/>
      <w:lvlJc w:val="left"/>
      <w:pPr>
        <w:ind w:left="1230" w:hanging="87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71" w15:restartNumberingAfterBreak="0">
    <w:nsid w:val="49324E45"/>
    <w:multiLevelType w:val="hybridMultilevel"/>
    <w:tmpl w:val="E36E9FBA"/>
    <w:lvl w:ilvl="0" w:tplc="6B947DC6">
      <w:start w:val="11"/>
      <w:numFmt w:val="decimal"/>
      <w:lvlText w:val="%1."/>
      <w:lvlJc w:val="left"/>
      <w:pPr>
        <w:ind w:left="360" w:hanging="360"/>
      </w:pPr>
      <w:rPr>
        <w:rFonts w:hint="default"/>
        <w:b/>
        <w:color w:val="auto"/>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2" w15:restartNumberingAfterBreak="0">
    <w:nsid w:val="49657330"/>
    <w:multiLevelType w:val="hybridMultilevel"/>
    <w:tmpl w:val="929CE5A2"/>
    <w:lvl w:ilvl="0" w:tplc="08090001">
      <w:start w:val="1"/>
      <w:numFmt w:val="bullet"/>
      <w:lvlText w:val=""/>
      <w:lvlJc w:val="left"/>
      <w:pPr>
        <w:ind w:left="1353" w:hanging="360"/>
      </w:pPr>
      <w:rPr>
        <w:rFonts w:ascii="Symbol" w:hAnsi="Symbol" w:hint="default"/>
      </w:rPr>
    </w:lvl>
    <w:lvl w:ilvl="1" w:tplc="08090003" w:tentative="1">
      <w:start w:val="1"/>
      <w:numFmt w:val="bullet"/>
      <w:lvlText w:val="o"/>
      <w:lvlJc w:val="left"/>
      <w:pPr>
        <w:ind w:left="2073" w:hanging="360"/>
      </w:pPr>
      <w:rPr>
        <w:rFonts w:ascii="Courier New" w:hAnsi="Courier New" w:cs="Courier New" w:hint="default"/>
      </w:rPr>
    </w:lvl>
    <w:lvl w:ilvl="2" w:tplc="08090005" w:tentative="1">
      <w:start w:val="1"/>
      <w:numFmt w:val="bullet"/>
      <w:lvlText w:val=""/>
      <w:lvlJc w:val="left"/>
      <w:pPr>
        <w:ind w:left="2793" w:hanging="360"/>
      </w:pPr>
      <w:rPr>
        <w:rFonts w:ascii="Wingdings" w:hAnsi="Wingdings" w:hint="default"/>
      </w:rPr>
    </w:lvl>
    <w:lvl w:ilvl="3" w:tplc="08090001" w:tentative="1">
      <w:start w:val="1"/>
      <w:numFmt w:val="bullet"/>
      <w:lvlText w:val=""/>
      <w:lvlJc w:val="left"/>
      <w:pPr>
        <w:ind w:left="3513" w:hanging="360"/>
      </w:pPr>
      <w:rPr>
        <w:rFonts w:ascii="Symbol" w:hAnsi="Symbol" w:hint="default"/>
      </w:rPr>
    </w:lvl>
    <w:lvl w:ilvl="4" w:tplc="08090003" w:tentative="1">
      <w:start w:val="1"/>
      <w:numFmt w:val="bullet"/>
      <w:lvlText w:val="o"/>
      <w:lvlJc w:val="left"/>
      <w:pPr>
        <w:ind w:left="4233" w:hanging="360"/>
      </w:pPr>
      <w:rPr>
        <w:rFonts w:ascii="Courier New" w:hAnsi="Courier New" w:cs="Courier New" w:hint="default"/>
      </w:rPr>
    </w:lvl>
    <w:lvl w:ilvl="5" w:tplc="08090005" w:tentative="1">
      <w:start w:val="1"/>
      <w:numFmt w:val="bullet"/>
      <w:lvlText w:val=""/>
      <w:lvlJc w:val="left"/>
      <w:pPr>
        <w:ind w:left="4953" w:hanging="360"/>
      </w:pPr>
      <w:rPr>
        <w:rFonts w:ascii="Wingdings" w:hAnsi="Wingdings" w:hint="default"/>
      </w:rPr>
    </w:lvl>
    <w:lvl w:ilvl="6" w:tplc="08090001" w:tentative="1">
      <w:start w:val="1"/>
      <w:numFmt w:val="bullet"/>
      <w:lvlText w:val=""/>
      <w:lvlJc w:val="left"/>
      <w:pPr>
        <w:ind w:left="5673" w:hanging="360"/>
      </w:pPr>
      <w:rPr>
        <w:rFonts w:ascii="Symbol" w:hAnsi="Symbol" w:hint="default"/>
      </w:rPr>
    </w:lvl>
    <w:lvl w:ilvl="7" w:tplc="08090003" w:tentative="1">
      <w:start w:val="1"/>
      <w:numFmt w:val="bullet"/>
      <w:lvlText w:val="o"/>
      <w:lvlJc w:val="left"/>
      <w:pPr>
        <w:ind w:left="6393" w:hanging="360"/>
      </w:pPr>
      <w:rPr>
        <w:rFonts w:ascii="Courier New" w:hAnsi="Courier New" w:cs="Courier New" w:hint="default"/>
      </w:rPr>
    </w:lvl>
    <w:lvl w:ilvl="8" w:tplc="08090005" w:tentative="1">
      <w:start w:val="1"/>
      <w:numFmt w:val="bullet"/>
      <w:lvlText w:val=""/>
      <w:lvlJc w:val="left"/>
      <w:pPr>
        <w:ind w:left="7113" w:hanging="360"/>
      </w:pPr>
      <w:rPr>
        <w:rFonts w:ascii="Wingdings" w:hAnsi="Wingdings" w:hint="default"/>
      </w:rPr>
    </w:lvl>
  </w:abstractNum>
  <w:abstractNum w:abstractNumId="173" w15:restartNumberingAfterBreak="0">
    <w:nsid w:val="4968523E"/>
    <w:multiLevelType w:val="hybridMultilevel"/>
    <w:tmpl w:val="B204B996"/>
    <w:lvl w:ilvl="0" w:tplc="CF521D70">
      <w:start w:val="12"/>
      <w:numFmt w:val="decimal"/>
      <w:lvlText w:val="%1."/>
      <w:lvlJc w:val="left"/>
      <w:pPr>
        <w:ind w:left="360" w:hanging="360"/>
      </w:pPr>
      <w:rPr>
        <w:rFonts w:hint="default"/>
        <w:b/>
        <w:color w:val="auto"/>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4" w15:restartNumberingAfterBreak="0">
    <w:nsid w:val="4ABB3507"/>
    <w:multiLevelType w:val="multilevel"/>
    <w:tmpl w:val="C144D202"/>
    <w:lvl w:ilvl="0">
      <w:start w:val="16"/>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75" w15:restartNumberingAfterBreak="0">
    <w:nsid w:val="4B4F550E"/>
    <w:multiLevelType w:val="multilevel"/>
    <w:tmpl w:val="6F3CB99C"/>
    <w:lvl w:ilvl="0">
      <w:start w:val="7"/>
      <w:numFmt w:val="decimal"/>
      <w:lvlText w:val="%1"/>
      <w:lvlJc w:val="left"/>
      <w:pPr>
        <w:ind w:left="525" w:hanging="525"/>
      </w:pPr>
      <w:rPr>
        <w:rFonts w:hint="default"/>
      </w:rPr>
    </w:lvl>
    <w:lvl w:ilvl="1">
      <w:start w:val="2"/>
      <w:numFmt w:val="decimal"/>
      <w:lvlText w:val="%1.%2"/>
      <w:lvlJc w:val="left"/>
      <w:pPr>
        <w:ind w:left="525" w:hanging="52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76" w15:restartNumberingAfterBreak="0">
    <w:nsid w:val="4BF00DF1"/>
    <w:multiLevelType w:val="multilevel"/>
    <w:tmpl w:val="DF1CBB48"/>
    <w:lvl w:ilvl="0">
      <w:start w:val="11"/>
      <w:numFmt w:val="decimal"/>
      <w:lvlText w:val="%1"/>
      <w:lvlJc w:val="left"/>
      <w:pPr>
        <w:tabs>
          <w:tab w:val="num" w:pos="360"/>
        </w:tabs>
        <w:ind w:left="360" w:hanging="360"/>
      </w:pPr>
      <w:rPr>
        <w:rFonts w:hint="default"/>
      </w:rPr>
    </w:lvl>
    <w:lvl w:ilvl="1">
      <w:start w:val="12"/>
      <w:numFmt w:val="none"/>
      <w:lvlText w:val="10.15"/>
      <w:lvlJc w:val="left"/>
      <w:pPr>
        <w:tabs>
          <w:tab w:val="num" w:pos="360"/>
        </w:tabs>
        <w:ind w:left="360" w:hanging="360"/>
      </w:pPr>
      <w:rPr>
        <w:rFonts w:hint="default"/>
      </w:rPr>
    </w:lvl>
    <w:lvl w:ilvl="2">
      <w:start w:val="1"/>
      <w:numFmt w:val="none"/>
      <w:lvlText w:val="11.17.1"/>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77" w15:restartNumberingAfterBreak="0">
    <w:nsid w:val="4C0E7248"/>
    <w:multiLevelType w:val="hybridMultilevel"/>
    <w:tmpl w:val="61E02898"/>
    <w:lvl w:ilvl="0" w:tplc="ABE04400">
      <w:start w:val="11"/>
      <w:numFmt w:val="decimal"/>
      <w:lvlText w:val="%1.10.1"/>
      <w:lvlJc w:val="left"/>
      <w:pPr>
        <w:ind w:left="360" w:hanging="360"/>
      </w:pPr>
      <w:rPr>
        <w:rFonts w:hint="default"/>
        <w:b w:val="0"/>
        <w:bCs w:val="0"/>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8" w15:restartNumberingAfterBreak="0">
    <w:nsid w:val="4C8F4CFD"/>
    <w:multiLevelType w:val="multilevel"/>
    <w:tmpl w:val="2198276E"/>
    <w:lvl w:ilvl="0">
      <w:start w:val="4"/>
      <w:numFmt w:val="decimal"/>
      <w:lvlText w:val="%1"/>
      <w:lvlJc w:val="left"/>
      <w:pPr>
        <w:tabs>
          <w:tab w:val="num" w:pos="360"/>
        </w:tabs>
        <w:ind w:left="360" w:hanging="360"/>
      </w:pPr>
      <w:rPr>
        <w:rFonts w:hint="default"/>
      </w:rPr>
    </w:lvl>
    <w:lvl w:ilvl="1">
      <w:start w:val="1"/>
      <w:numFmt w:val="decimal"/>
      <w:lvlText w:val="%22.1"/>
      <w:lvlJc w:val="left"/>
      <w:pPr>
        <w:tabs>
          <w:tab w:val="num" w:pos="360"/>
        </w:tabs>
        <w:ind w:left="360" w:hanging="360"/>
      </w:pPr>
      <w:rPr>
        <w:rFonts w:hint="default"/>
        <w:color w:val="auto"/>
      </w:rPr>
    </w:lvl>
    <w:lvl w:ilvl="2">
      <w:start w:val="1"/>
      <w:numFmt w:val="none"/>
      <w:lvlText w:val="13.1"/>
      <w:lvlJc w:val="left"/>
      <w:pPr>
        <w:tabs>
          <w:tab w:val="num" w:pos="720"/>
        </w:tabs>
        <w:ind w:left="720" w:hanging="720"/>
      </w:pPr>
      <w:rPr>
        <w:rFonts w:hint="default"/>
        <w:b/>
        <w:bCs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79" w15:restartNumberingAfterBreak="0">
    <w:nsid w:val="4E5FD2EB"/>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80" w15:restartNumberingAfterBreak="0">
    <w:nsid w:val="4EFD7539"/>
    <w:multiLevelType w:val="hybridMultilevel"/>
    <w:tmpl w:val="BC6A9E44"/>
    <w:lvl w:ilvl="0" w:tplc="08090001">
      <w:start w:val="1"/>
      <w:numFmt w:val="bullet"/>
      <w:lvlText w:val=""/>
      <w:lvlJc w:val="left"/>
      <w:pPr>
        <w:ind w:left="1211" w:hanging="360"/>
      </w:pPr>
      <w:rPr>
        <w:rFonts w:ascii="Symbol" w:hAnsi="Symbol" w:hint="default"/>
      </w:rPr>
    </w:lvl>
    <w:lvl w:ilvl="1" w:tplc="08090003" w:tentative="1">
      <w:start w:val="1"/>
      <w:numFmt w:val="bullet"/>
      <w:lvlText w:val="o"/>
      <w:lvlJc w:val="left"/>
      <w:pPr>
        <w:ind w:left="1931" w:hanging="360"/>
      </w:pPr>
      <w:rPr>
        <w:rFonts w:ascii="Courier New" w:hAnsi="Courier New" w:cs="Courier New" w:hint="default"/>
      </w:rPr>
    </w:lvl>
    <w:lvl w:ilvl="2" w:tplc="08090005" w:tentative="1">
      <w:start w:val="1"/>
      <w:numFmt w:val="bullet"/>
      <w:lvlText w:val=""/>
      <w:lvlJc w:val="left"/>
      <w:pPr>
        <w:ind w:left="2651" w:hanging="360"/>
      </w:pPr>
      <w:rPr>
        <w:rFonts w:ascii="Wingdings" w:hAnsi="Wingdings" w:hint="default"/>
      </w:rPr>
    </w:lvl>
    <w:lvl w:ilvl="3" w:tplc="08090001" w:tentative="1">
      <w:start w:val="1"/>
      <w:numFmt w:val="bullet"/>
      <w:lvlText w:val=""/>
      <w:lvlJc w:val="left"/>
      <w:pPr>
        <w:ind w:left="3371" w:hanging="360"/>
      </w:pPr>
      <w:rPr>
        <w:rFonts w:ascii="Symbol" w:hAnsi="Symbol" w:hint="default"/>
      </w:rPr>
    </w:lvl>
    <w:lvl w:ilvl="4" w:tplc="08090003" w:tentative="1">
      <w:start w:val="1"/>
      <w:numFmt w:val="bullet"/>
      <w:lvlText w:val="o"/>
      <w:lvlJc w:val="left"/>
      <w:pPr>
        <w:ind w:left="4091" w:hanging="360"/>
      </w:pPr>
      <w:rPr>
        <w:rFonts w:ascii="Courier New" w:hAnsi="Courier New" w:cs="Courier New" w:hint="default"/>
      </w:rPr>
    </w:lvl>
    <w:lvl w:ilvl="5" w:tplc="08090005" w:tentative="1">
      <w:start w:val="1"/>
      <w:numFmt w:val="bullet"/>
      <w:lvlText w:val=""/>
      <w:lvlJc w:val="left"/>
      <w:pPr>
        <w:ind w:left="4811" w:hanging="360"/>
      </w:pPr>
      <w:rPr>
        <w:rFonts w:ascii="Wingdings" w:hAnsi="Wingdings" w:hint="default"/>
      </w:rPr>
    </w:lvl>
    <w:lvl w:ilvl="6" w:tplc="08090001" w:tentative="1">
      <w:start w:val="1"/>
      <w:numFmt w:val="bullet"/>
      <w:lvlText w:val=""/>
      <w:lvlJc w:val="left"/>
      <w:pPr>
        <w:ind w:left="5531" w:hanging="360"/>
      </w:pPr>
      <w:rPr>
        <w:rFonts w:ascii="Symbol" w:hAnsi="Symbol" w:hint="default"/>
      </w:rPr>
    </w:lvl>
    <w:lvl w:ilvl="7" w:tplc="08090003" w:tentative="1">
      <w:start w:val="1"/>
      <w:numFmt w:val="bullet"/>
      <w:lvlText w:val="o"/>
      <w:lvlJc w:val="left"/>
      <w:pPr>
        <w:ind w:left="6251" w:hanging="360"/>
      </w:pPr>
      <w:rPr>
        <w:rFonts w:ascii="Courier New" w:hAnsi="Courier New" w:cs="Courier New" w:hint="default"/>
      </w:rPr>
    </w:lvl>
    <w:lvl w:ilvl="8" w:tplc="08090005" w:tentative="1">
      <w:start w:val="1"/>
      <w:numFmt w:val="bullet"/>
      <w:lvlText w:val=""/>
      <w:lvlJc w:val="left"/>
      <w:pPr>
        <w:ind w:left="6971" w:hanging="360"/>
      </w:pPr>
      <w:rPr>
        <w:rFonts w:ascii="Wingdings" w:hAnsi="Wingdings" w:hint="default"/>
      </w:rPr>
    </w:lvl>
  </w:abstractNum>
  <w:abstractNum w:abstractNumId="181" w15:restartNumberingAfterBreak="0">
    <w:nsid w:val="4F0123CB"/>
    <w:multiLevelType w:val="multilevel"/>
    <w:tmpl w:val="A5AC1FF8"/>
    <w:lvl w:ilvl="0">
      <w:start w:val="11"/>
      <w:numFmt w:val="decimal"/>
      <w:lvlText w:val="%1"/>
      <w:lvlJc w:val="left"/>
      <w:pPr>
        <w:tabs>
          <w:tab w:val="num" w:pos="360"/>
        </w:tabs>
        <w:ind w:left="360" w:hanging="360"/>
      </w:pPr>
      <w:rPr>
        <w:rFonts w:hint="default"/>
      </w:rPr>
    </w:lvl>
    <w:lvl w:ilvl="1">
      <w:start w:val="12"/>
      <w:numFmt w:val="none"/>
      <w:lvlText w:val="11.17"/>
      <w:lvlJc w:val="left"/>
      <w:pPr>
        <w:tabs>
          <w:tab w:val="num" w:pos="360"/>
        </w:tabs>
        <w:ind w:left="360" w:hanging="360"/>
      </w:pPr>
      <w:rPr>
        <w:rFonts w:hint="default"/>
      </w:rPr>
    </w:lvl>
    <w:lvl w:ilvl="2">
      <w:start w:val="1"/>
      <w:numFmt w:val="none"/>
      <w:lvlText w:val="11.16.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82" w15:restartNumberingAfterBreak="0">
    <w:nsid w:val="4F1361D4"/>
    <w:multiLevelType w:val="multilevel"/>
    <w:tmpl w:val="4EA6C582"/>
    <w:lvl w:ilvl="0">
      <w:start w:val="6"/>
      <w:numFmt w:val="none"/>
      <w:lvlText w:val="5.3.4"/>
      <w:lvlJc w:val="left"/>
      <w:pPr>
        <w:tabs>
          <w:tab w:val="num" w:pos="360"/>
        </w:tabs>
        <w:ind w:left="360" w:hanging="360"/>
      </w:pPr>
      <w:rPr>
        <w:rFonts w:hint="default"/>
      </w:rPr>
    </w:lvl>
    <w:lvl w:ilvl="1">
      <w:start w:val="5"/>
      <w:numFmt w:val="decimal"/>
      <w:lvlText w:val="%1.%2"/>
      <w:lvlJc w:val="left"/>
      <w:pPr>
        <w:tabs>
          <w:tab w:val="num" w:pos="360"/>
        </w:tabs>
        <w:ind w:left="360" w:hanging="360"/>
      </w:pPr>
      <w:rPr>
        <w:rFonts w:hint="default"/>
      </w:rPr>
    </w:lvl>
    <w:lvl w:ilvl="2">
      <w:start w:val="1"/>
      <w:numFmt w:val="decimal"/>
      <w:lvlText w:val="5.%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83" w15:restartNumberingAfterBreak="0">
    <w:nsid w:val="4F9E32F1"/>
    <w:multiLevelType w:val="multilevel"/>
    <w:tmpl w:val="E5B61C38"/>
    <w:lvl w:ilvl="0">
      <w:start w:val="6"/>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none"/>
      <w:lvlText w:val="5.2.7"/>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84" w15:restartNumberingAfterBreak="0">
    <w:nsid w:val="4FBB0BC7"/>
    <w:multiLevelType w:val="multilevel"/>
    <w:tmpl w:val="46B024A6"/>
    <w:lvl w:ilvl="0">
      <w:start w:val="13"/>
      <w:numFmt w:val="none"/>
      <w:lvlText w:val="21."/>
      <w:lvlJc w:val="left"/>
      <w:pPr>
        <w:tabs>
          <w:tab w:val="num" w:pos="360"/>
        </w:tabs>
        <w:ind w:left="360" w:hanging="360"/>
      </w:pPr>
      <w:rPr>
        <w:rFonts w:hint="default"/>
        <w:b/>
        <w:color w:val="auto"/>
      </w:rPr>
    </w:lvl>
    <w:lvl w:ilvl="1">
      <w:start w:val="1"/>
      <w:numFmt w:val="decimal"/>
      <w:isLgl/>
      <w:lvlText w:val="%1.%2"/>
      <w:lvlJc w:val="left"/>
      <w:pPr>
        <w:ind w:left="1230" w:hanging="870"/>
      </w:pPr>
      <w:rPr>
        <w:rFonts w:hint="default"/>
      </w:rPr>
    </w:lvl>
    <w:lvl w:ilvl="2">
      <w:start w:val="1"/>
      <w:numFmt w:val="decimal"/>
      <w:isLgl/>
      <w:lvlText w:val="%1.%2.%3"/>
      <w:lvlJc w:val="left"/>
      <w:pPr>
        <w:ind w:left="1230" w:hanging="87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85" w15:restartNumberingAfterBreak="0">
    <w:nsid w:val="4FC217C3"/>
    <w:multiLevelType w:val="multilevel"/>
    <w:tmpl w:val="8F3C7BB8"/>
    <w:lvl w:ilvl="0">
      <w:start w:val="11"/>
      <w:numFmt w:val="decimal"/>
      <w:lvlText w:val="%1"/>
      <w:lvlJc w:val="left"/>
      <w:pPr>
        <w:tabs>
          <w:tab w:val="num" w:pos="360"/>
        </w:tabs>
        <w:ind w:left="360" w:hanging="360"/>
      </w:pPr>
      <w:rPr>
        <w:rFonts w:hint="default"/>
      </w:rPr>
    </w:lvl>
    <w:lvl w:ilvl="1">
      <w:start w:val="1"/>
      <w:numFmt w:val="none"/>
      <w:lvlText w:val="11.13.8"/>
      <w:lvlJc w:val="left"/>
      <w:pPr>
        <w:tabs>
          <w:tab w:val="num" w:pos="360"/>
        </w:tabs>
        <w:ind w:left="360" w:hanging="360"/>
      </w:pPr>
      <w:rPr>
        <w:rFonts w:hint="default"/>
        <w:color w:val="auto"/>
      </w:rPr>
    </w:lvl>
    <w:lvl w:ilvl="2">
      <w:start w:val="1"/>
      <w:numFmt w:val="decimal"/>
      <w:lvlText w:val="10.%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86" w15:restartNumberingAfterBreak="0">
    <w:nsid w:val="4FD558D5"/>
    <w:multiLevelType w:val="hybridMultilevel"/>
    <w:tmpl w:val="6C24FA52"/>
    <w:lvl w:ilvl="0" w:tplc="08090001">
      <w:start w:val="1"/>
      <w:numFmt w:val="bullet"/>
      <w:lvlText w:val=""/>
      <w:lvlJc w:val="left"/>
      <w:pPr>
        <w:ind w:left="1211" w:hanging="360"/>
      </w:pPr>
      <w:rPr>
        <w:rFonts w:ascii="Symbol" w:hAnsi="Symbol" w:hint="default"/>
      </w:rPr>
    </w:lvl>
    <w:lvl w:ilvl="1" w:tplc="08090003" w:tentative="1">
      <w:start w:val="1"/>
      <w:numFmt w:val="bullet"/>
      <w:lvlText w:val="o"/>
      <w:lvlJc w:val="left"/>
      <w:pPr>
        <w:ind w:left="1931" w:hanging="360"/>
      </w:pPr>
      <w:rPr>
        <w:rFonts w:ascii="Courier New" w:hAnsi="Courier New" w:cs="Courier New" w:hint="default"/>
      </w:rPr>
    </w:lvl>
    <w:lvl w:ilvl="2" w:tplc="08090005" w:tentative="1">
      <w:start w:val="1"/>
      <w:numFmt w:val="bullet"/>
      <w:lvlText w:val=""/>
      <w:lvlJc w:val="left"/>
      <w:pPr>
        <w:ind w:left="2651" w:hanging="360"/>
      </w:pPr>
      <w:rPr>
        <w:rFonts w:ascii="Wingdings" w:hAnsi="Wingdings" w:hint="default"/>
      </w:rPr>
    </w:lvl>
    <w:lvl w:ilvl="3" w:tplc="08090001" w:tentative="1">
      <w:start w:val="1"/>
      <w:numFmt w:val="bullet"/>
      <w:lvlText w:val=""/>
      <w:lvlJc w:val="left"/>
      <w:pPr>
        <w:ind w:left="3371" w:hanging="360"/>
      </w:pPr>
      <w:rPr>
        <w:rFonts w:ascii="Symbol" w:hAnsi="Symbol" w:hint="default"/>
      </w:rPr>
    </w:lvl>
    <w:lvl w:ilvl="4" w:tplc="08090003" w:tentative="1">
      <w:start w:val="1"/>
      <w:numFmt w:val="bullet"/>
      <w:lvlText w:val="o"/>
      <w:lvlJc w:val="left"/>
      <w:pPr>
        <w:ind w:left="4091" w:hanging="360"/>
      </w:pPr>
      <w:rPr>
        <w:rFonts w:ascii="Courier New" w:hAnsi="Courier New" w:cs="Courier New" w:hint="default"/>
      </w:rPr>
    </w:lvl>
    <w:lvl w:ilvl="5" w:tplc="08090005" w:tentative="1">
      <w:start w:val="1"/>
      <w:numFmt w:val="bullet"/>
      <w:lvlText w:val=""/>
      <w:lvlJc w:val="left"/>
      <w:pPr>
        <w:ind w:left="4811" w:hanging="360"/>
      </w:pPr>
      <w:rPr>
        <w:rFonts w:ascii="Wingdings" w:hAnsi="Wingdings" w:hint="default"/>
      </w:rPr>
    </w:lvl>
    <w:lvl w:ilvl="6" w:tplc="08090001" w:tentative="1">
      <w:start w:val="1"/>
      <w:numFmt w:val="bullet"/>
      <w:lvlText w:val=""/>
      <w:lvlJc w:val="left"/>
      <w:pPr>
        <w:ind w:left="5531" w:hanging="360"/>
      </w:pPr>
      <w:rPr>
        <w:rFonts w:ascii="Symbol" w:hAnsi="Symbol" w:hint="default"/>
      </w:rPr>
    </w:lvl>
    <w:lvl w:ilvl="7" w:tplc="08090003" w:tentative="1">
      <w:start w:val="1"/>
      <w:numFmt w:val="bullet"/>
      <w:lvlText w:val="o"/>
      <w:lvlJc w:val="left"/>
      <w:pPr>
        <w:ind w:left="6251" w:hanging="360"/>
      </w:pPr>
      <w:rPr>
        <w:rFonts w:ascii="Courier New" w:hAnsi="Courier New" w:cs="Courier New" w:hint="default"/>
      </w:rPr>
    </w:lvl>
    <w:lvl w:ilvl="8" w:tplc="08090005" w:tentative="1">
      <w:start w:val="1"/>
      <w:numFmt w:val="bullet"/>
      <w:lvlText w:val=""/>
      <w:lvlJc w:val="left"/>
      <w:pPr>
        <w:ind w:left="6971" w:hanging="360"/>
      </w:pPr>
      <w:rPr>
        <w:rFonts w:ascii="Wingdings" w:hAnsi="Wingdings" w:hint="default"/>
      </w:rPr>
    </w:lvl>
  </w:abstractNum>
  <w:abstractNum w:abstractNumId="187" w15:restartNumberingAfterBreak="0">
    <w:nsid w:val="4FF6487D"/>
    <w:multiLevelType w:val="multilevel"/>
    <w:tmpl w:val="05108604"/>
    <w:lvl w:ilvl="0">
      <w:start w:val="11"/>
      <w:numFmt w:val="decimal"/>
      <w:lvlText w:val="%1"/>
      <w:lvlJc w:val="left"/>
      <w:pPr>
        <w:tabs>
          <w:tab w:val="num" w:pos="360"/>
        </w:tabs>
        <w:ind w:left="360" w:hanging="360"/>
      </w:pPr>
      <w:rPr>
        <w:rFonts w:hint="default"/>
      </w:rPr>
    </w:lvl>
    <w:lvl w:ilvl="1">
      <w:start w:val="8"/>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88" w15:restartNumberingAfterBreak="0">
    <w:nsid w:val="50650274"/>
    <w:multiLevelType w:val="hybridMultilevel"/>
    <w:tmpl w:val="A5DC5504"/>
    <w:lvl w:ilvl="0" w:tplc="DA5A6368">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89" w15:restartNumberingAfterBreak="0">
    <w:nsid w:val="511021C9"/>
    <w:multiLevelType w:val="multilevel"/>
    <w:tmpl w:val="733C26AC"/>
    <w:lvl w:ilvl="0">
      <w:start w:val="11"/>
      <w:numFmt w:val="decimal"/>
      <w:lvlText w:val="%1"/>
      <w:lvlJc w:val="left"/>
      <w:pPr>
        <w:tabs>
          <w:tab w:val="num" w:pos="360"/>
        </w:tabs>
        <w:ind w:left="360" w:hanging="360"/>
      </w:pPr>
      <w:rPr>
        <w:rFonts w:hint="default"/>
      </w:rPr>
    </w:lvl>
    <w:lvl w:ilvl="1">
      <w:start w:val="1"/>
      <w:numFmt w:val="none"/>
      <w:lvlText w:val="11.7"/>
      <w:lvlJc w:val="left"/>
      <w:pPr>
        <w:tabs>
          <w:tab w:val="num" w:pos="360"/>
        </w:tabs>
        <w:ind w:left="360" w:hanging="360"/>
      </w:pPr>
      <w:rPr>
        <w:rFonts w:hint="default"/>
        <w:color w:val="auto"/>
      </w:rPr>
    </w:lvl>
    <w:lvl w:ilvl="2">
      <w:start w:val="1"/>
      <w:numFmt w:val="decimal"/>
      <w:lvlText w:val="10.%212.2"/>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90" w15:restartNumberingAfterBreak="0">
    <w:nsid w:val="517A0DC2"/>
    <w:multiLevelType w:val="hybridMultilevel"/>
    <w:tmpl w:val="E6E0DD9C"/>
    <w:lvl w:ilvl="0" w:tplc="42AE90DC">
      <w:start w:val="11"/>
      <w:numFmt w:val="decimal"/>
      <w:lvlText w:val="%1.19.2"/>
      <w:lvlJc w:val="left"/>
      <w:pPr>
        <w:ind w:left="1070" w:hanging="360"/>
      </w:pPr>
      <w:rPr>
        <w:rFonts w:hint="default"/>
        <w:b w:val="0"/>
        <w:bCs w:val="0"/>
      </w:rPr>
    </w:lvl>
    <w:lvl w:ilvl="1" w:tplc="08090019" w:tentative="1">
      <w:start w:val="1"/>
      <w:numFmt w:val="lowerLetter"/>
      <w:lvlText w:val="%2."/>
      <w:lvlJc w:val="left"/>
      <w:pPr>
        <w:ind w:left="872" w:hanging="360"/>
      </w:pPr>
    </w:lvl>
    <w:lvl w:ilvl="2" w:tplc="0809001B">
      <w:start w:val="1"/>
      <w:numFmt w:val="lowerRoman"/>
      <w:lvlText w:val="%3."/>
      <w:lvlJc w:val="right"/>
      <w:pPr>
        <w:ind w:left="1592" w:hanging="180"/>
      </w:pPr>
    </w:lvl>
    <w:lvl w:ilvl="3" w:tplc="0809000F" w:tentative="1">
      <w:start w:val="1"/>
      <w:numFmt w:val="decimal"/>
      <w:lvlText w:val="%4."/>
      <w:lvlJc w:val="left"/>
      <w:pPr>
        <w:ind w:left="2312" w:hanging="360"/>
      </w:pPr>
    </w:lvl>
    <w:lvl w:ilvl="4" w:tplc="08090019" w:tentative="1">
      <w:start w:val="1"/>
      <w:numFmt w:val="lowerLetter"/>
      <w:lvlText w:val="%5."/>
      <w:lvlJc w:val="left"/>
      <w:pPr>
        <w:ind w:left="3032" w:hanging="360"/>
      </w:pPr>
    </w:lvl>
    <w:lvl w:ilvl="5" w:tplc="0809001B" w:tentative="1">
      <w:start w:val="1"/>
      <w:numFmt w:val="lowerRoman"/>
      <w:lvlText w:val="%6."/>
      <w:lvlJc w:val="right"/>
      <w:pPr>
        <w:ind w:left="3752" w:hanging="180"/>
      </w:pPr>
    </w:lvl>
    <w:lvl w:ilvl="6" w:tplc="0809000F" w:tentative="1">
      <w:start w:val="1"/>
      <w:numFmt w:val="decimal"/>
      <w:lvlText w:val="%7."/>
      <w:lvlJc w:val="left"/>
      <w:pPr>
        <w:ind w:left="4472" w:hanging="360"/>
      </w:pPr>
    </w:lvl>
    <w:lvl w:ilvl="7" w:tplc="08090019" w:tentative="1">
      <w:start w:val="1"/>
      <w:numFmt w:val="lowerLetter"/>
      <w:lvlText w:val="%8."/>
      <w:lvlJc w:val="left"/>
      <w:pPr>
        <w:ind w:left="5192" w:hanging="360"/>
      </w:pPr>
    </w:lvl>
    <w:lvl w:ilvl="8" w:tplc="0809001B" w:tentative="1">
      <w:start w:val="1"/>
      <w:numFmt w:val="lowerRoman"/>
      <w:lvlText w:val="%9."/>
      <w:lvlJc w:val="right"/>
      <w:pPr>
        <w:ind w:left="5912" w:hanging="180"/>
      </w:pPr>
    </w:lvl>
  </w:abstractNum>
  <w:abstractNum w:abstractNumId="191" w15:restartNumberingAfterBreak="0">
    <w:nsid w:val="51C83016"/>
    <w:multiLevelType w:val="hybridMultilevel"/>
    <w:tmpl w:val="563CD608"/>
    <w:lvl w:ilvl="0" w:tplc="219CC48A">
      <w:start w:val="11"/>
      <w:numFmt w:val="decimal"/>
      <w:lvlText w:val="%1.9.2"/>
      <w:lvlJc w:val="left"/>
      <w:pPr>
        <w:ind w:left="360" w:hanging="360"/>
      </w:pPr>
      <w:rPr>
        <w:rFonts w:ascii="Arial" w:hAnsi="Arial" w:cs="Arial"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2" w15:restartNumberingAfterBreak="0">
    <w:nsid w:val="51FF7380"/>
    <w:multiLevelType w:val="hybridMultilevel"/>
    <w:tmpl w:val="93AC8FFC"/>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93" w15:restartNumberingAfterBreak="0">
    <w:nsid w:val="52320EDF"/>
    <w:multiLevelType w:val="hybridMultilevel"/>
    <w:tmpl w:val="7F7890DC"/>
    <w:lvl w:ilvl="0" w:tplc="2FDA1C36">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94" w15:restartNumberingAfterBreak="0">
    <w:nsid w:val="523D3C7A"/>
    <w:multiLevelType w:val="multilevel"/>
    <w:tmpl w:val="67E8CD4E"/>
    <w:lvl w:ilvl="0">
      <w:start w:val="3"/>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95" w15:restartNumberingAfterBreak="0">
    <w:nsid w:val="552F3A21"/>
    <w:multiLevelType w:val="multilevel"/>
    <w:tmpl w:val="89FE653A"/>
    <w:lvl w:ilvl="0">
      <w:start w:val="3"/>
      <w:numFmt w:val="decimal"/>
      <w:lvlText w:val="%1"/>
      <w:lvlJc w:val="left"/>
      <w:pPr>
        <w:tabs>
          <w:tab w:val="num" w:pos="360"/>
        </w:tabs>
        <w:ind w:left="360" w:hanging="360"/>
      </w:pPr>
      <w:rPr>
        <w:rFonts w:hint="default"/>
      </w:rPr>
    </w:lvl>
    <w:lvl w:ilvl="1">
      <w:start w:val="5"/>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96" w15:restartNumberingAfterBreak="0">
    <w:nsid w:val="554F06E6"/>
    <w:multiLevelType w:val="multilevel"/>
    <w:tmpl w:val="E71252D8"/>
    <w:lvl w:ilvl="0">
      <w:start w:val="19"/>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97" w15:restartNumberingAfterBreak="0">
    <w:nsid w:val="55FF5B22"/>
    <w:multiLevelType w:val="hybridMultilevel"/>
    <w:tmpl w:val="F8EE8BDA"/>
    <w:lvl w:ilvl="0" w:tplc="6B36929A">
      <w:start w:val="13"/>
      <w:numFmt w:val="decimal"/>
      <w:lvlText w:val="%1.2.1"/>
      <w:lvlJc w:val="left"/>
      <w:pPr>
        <w:ind w:left="644" w:hanging="360"/>
      </w:pPr>
      <w:rPr>
        <w:rFonts w:hint="default"/>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8" w15:restartNumberingAfterBreak="0">
    <w:nsid w:val="566413DF"/>
    <w:multiLevelType w:val="multilevel"/>
    <w:tmpl w:val="0882D5B2"/>
    <w:lvl w:ilvl="0">
      <w:start w:val="11"/>
      <w:numFmt w:val="decimal"/>
      <w:lvlText w:val="%1"/>
      <w:lvlJc w:val="left"/>
      <w:pPr>
        <w:tabs>
          <w:tab w:val="num" w:pos="360"/>
        </w:tabs>
        <w:ind w:left="360" w:hanging="360"/>
      </w:pPr>
      <w:rPr>
        <w:rFonts w:hint="default"/>
      </w:rPr>
    </w:lvl>
    <w:lvl w:ilvl="1">
      <w:start w:val="12"/>
      <w:numFmt w:val="none"/>
      <w:lvlText w:val="10.17"/>
      <w:lvlJc w:val="left"/>
      <w:pPr>
        <w:tabs>
          <w:tab w:val="num" w:pos="360"/>
        </w:tabs>
        <w:ind w:left="360" w:hanging="360"/>
      </w:pPr>
      <w:rPr>
        <w:rFonts w:hint="default"/>
      </w:rPr>
    </w:lvl>
    <w:lvl w:ilvl="2">
      <w:start w:val="1"/>
      <w:numFmt w:val="none"/>
      <w:lvlText w:val="10.4.1"/>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99" w15:restartNumberingAfterBreak="0">
    <w:nsid w:val="56931C18"/>
    <w:multiLevelType w:val="hybridMultilevel"/>
    <w:tmpl w:val="D12055F6"/>
    <w:lvl w:ilvl="0" w:tplc="5460702E">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00" w15:restartNumberingAfterBreak="0">
    <w:nsid w:val="5694278C"/>
    <w:multiLevelType w:val="multilevel"/>
    <w:tmpl w:val="1A6E5790"/>
    <w:lvl w:ilvl="0">
      <w:start w:val="11"/>
      <w:numFmt w:val="decimal"/>
      <w:lvlText w:val=""/>
      <w:lvlJc w:val="left"/>
      <w:pPr>
        <w:tabs>
          <w:tab w:val="num" w:pos="360"/>
        </w:tabs>
        <w:ind w:left="360" w:hanging="360"/>
      </w:pPr>
      <w:rPr>
        <w:rFonts w:ascii="Times New Roman" w:hAnsi="Times New Roman" w:hint="default"/>
        <w:b/>
      </w:rPr>
    </w:lvl>
    <w:lvl w:ilvl="1">
      <w:start w:val="9"/>
      <w:numFmt w:val="decimal"/>
      <w:isLgl/>
      <w:lvlText w:val="%1.%2"/>
      <w:lvlJc w:val="left"/>
      <w:pPr>
        <w:tabs>
          <w:tab w:val="num" w:pos="660"/>
        </w:tabs>
        <w:ind w:left="660" w:hanging="660"/>
      </w:pPr>
      <w:rPr>
        <w:rFonts w:hint="default"/>
      </w:rPr>
    </w:lvl>
    <w:lvl w:ilvl="2">
      <w:start w:val="1"/>
      <w:numFmt w:val="none"/>
      <w:isLgl/>
      <w:lvlText w:val="11.6.4"/>
      <w:lvlJc w:val="left"/>
      <w:pPr>
        <w:tabs>
          <w:tab w:val="num" w:pos="720"/>
        </w:tabs>
        <w:ind w:left="720" w:hanging="720"/>
      </w:pPr>
      <w:rPr>
        <w:rFonts w:hint="default"/>
      </w:rPr>
    </w:lvl>
    <w:lvl w:ilvl="3">
      <w:start w:val="1"/>
      <w:numFmt w:val="decimal"/>
      <w:isLgl/>
      <w:lvlText w:val="%1.%2.%3.%4"/>
      <w:lvlJc w:val="left"/>
      <w:pPr>
        <w:tabs>
          <w:tab w:val="num" w:pos="1080"/>
        </w:tabs>
        <w:ind w:left="1080" w:hanging="108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201" w15:restartNumberingAfterBreak="0">
    <w:nsid w:val="56A841DD"/>
    <w:multiLevelType w:val="hybridMultilevel"/>
    <w:tmpl w:val="F1A02AE0"/>
    <w:lvl w:ilvl="0" w:tplc="80081400">
      <w:start w:val="16"/>
      <w:numFmt w:val="decimal"/>
      <w:lvlText w:val="%1."/>
      <w:lvlJc w:val="left"/>
      <w:pPr>
        <w:ind w:left="360" w:hanging="360"/>
      </w:pPr>
      <w:rPr>
        <w:rFonts w:hint="default"/>
        <w:b/>
        <w:color w:val="auto"/>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2" w15:restartNumberingAfterBreak="0">
    <w:nsid w:val="571D34C7"/>
    <w:multiLevelType w:val="multilevel"/>
    <w:tmpl w:val="2E7A580A"/>
    <w:lvl w:ilvl="0">
      <w:start w:val="12"/>
      <w:numFmt w:val="none"/>
      <w:lvlText w:val="13"/>
      <w:lvlJc w:val="left"/>
      <w:pPr>
        <w:tabs>
          <w:tab w:val="num" w:pos="360"/>
        </w:tabs>
        <w:ind w:left="360" w:hanging="360"/>
      </w:pPr>
      <w:rPr>
        <w:rFonts w:hint="default"/>
      </w:rPr>
    </w:lvl>
    <w:lvl w:ilvl="1">
      <w:start w:val="5"/>
      <w:numFmt w:val="none"/>
      <w:lvlText w:val="8.2"/>
      <w:lvlJc w:val="left"/>
      <w:pPr>
        <w:tabs>
          <w:tab w:val="num" w:pos="360"/>
        </w:tabs>
        <w:ind w:left="360" w:hanging="360"/>
      </w:pPr>
      <w:rPr>
        <w:rFonts w:hint="default"/>
      </w:rPr>
    </w:lvl>
    <w:lvl w:ilvl="2">
      <w:start w:val="4"/>
      <w:numFmt w:val="decimal"/>
      <w:lvlText w:val="%3.1."/>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03" w15:restartNumberingAfterBreak="0">
    <w:nsid w:val="57564481"/>
    <w:multiLevelType w:val="multilevel"/>
    <w:tmpl w:val="8E5855C2"/>
    <w:lvl w:ilvl="0">
      <w:start w:val="1"/>
      <w:numFmt w:val="none"/>
      <w:lvlText w:val="11.18"/>
      <w:lvlJc w:val="left"/>
      <w:pPr>
        <w:tabs>
          <w:tab w:val="num" w:pos="360"/>
        </w:tabs>
        <w:ind w:left="357" w:hanging="357"/>
      </w:pPr>
      <w:rPr>
        <w:rFonts w:hint="default"/>
      </w:rPr>
    </w:lvl>
    <w:lvl w:ilvl="1">
      <w:start w:val="1"/>
      <w:numFmt w:val="none"/>
      <w:lvlText w:val="10.20"/>
      <w:lvlJc w:val="left"/>
      <w:pPr>
        <w:tabs>
          <w:tab w:val="num" w:pos="785"/>
        </w:tabs>
        <w:ind w:left="782" w:hanging="357"/>
      </w:pPr>
      <w:rPr>
        <w:rFonts w:hint="default"/>
        <w:color w:val="auto"/>
      </w:rPr>
    </w:lvl>
    <w:lvl w:ilvl="2">
      <w:start w:val="1"/>
      <w:numFmt w:val="decimal"/>
      <w:lvlText w:val="%1.%2.%3"/>
      <w:lvlJc w:val="left"/>
      <w:pPr>
        <w:tabs>
          <w:tab w:val="num" w:pos="1210"/>
        </w:tabs>
        <w:ind w:left="1207" w:hanging="357"/>
      </w:pPr>
      <w:rPr>
        <w:rFonts w:hint="default"/>
        <w:b w:val="0"/>
        <w:i w:val="0"/>
      </w:rPr>
    </w:lvl>
    <w:lvl w:ilvl="3">
      <w:start w:val="1"/>
      <w:numFmt w:val="decimal"/>
      <w:lvlText w:val="%1.%2.%3.%4"/>
      <w:lvlJc w:val="left"/>
      <w:pPr>
        <w:tabs>
          <w:tab w:val="num" w:pos="1635"/>
        </w:tabs>
        <w:ind w:left="1632" w:hanging="357"/>
      </w:pPr>
      <w:rPr>
        <w:rFonts w:hint="default"/>
      </w:rPr>
    </w:lvl>
    <w:lvl w:ilvl="4">
      <w:start w:val="1"/>
      <w:numFmt w:val="decimal"/>
      <w:lvlText w:val="%1.%2.%3.%4.%5"/>
      <w:lvlJc w:val="left"/>
      <w:pPr>
        <w:tabs>
          <w:tab w:val="num" w:pos="2060"/>
        </w:tabs>
        <w:ind w:left="2057" w:hanging="357"/>
      </w:pPr>
      <w:rPr>
        <w:rFonts w:hint="default"/>
      </w:rPr>
    </w:lvl>
    <w:lvl w:ilvl="5">
      <w:start w:val="1"/>
      <w:numFmt w:val="decimal"/>
      <w:lvlText w:val="%1.%2.%3.%4.%5.%6"/>
      <w:lvlJc w:val="left"/>
      <w:pPr>
        <w:tabs>
          <w:tab w:val="num" w:pos="2485"/>
        </w:tabs>
        <w:ind w:left="2482" w:hanging="357"/>
      </w:pPr>
      <w:rPr>
        <w:rFonts w:hint="default"/>
      </w:rPr>
    </w:lvl>
    <w:lvl w:ilvl="6">
      <w:start w:val="1"/>
      <w:numFmt w:val="decimal"/>
      <w:lvlText w:val="%1.%2.%3.%4.%5.%6.%7"/>
      <w:lvlJc w:val="left"/>
      <w:pPr>
        <w:tabs>
          <w:tab w:val="num" w:pos="2910"/>
        </w:tabs>
        <w:ind w:left="2907" w:hanging="357"/>
      </w:pPr>
      <w:rPr>
        <w:rFonts w:hint="default"/>
      </w:rPr>
    </w:lvl>
    <w:lvl w:ilvl="7">
      <w:start w:val="1"/>
      <w:numFmt w:val="decimal"/>
      <w:lvlText w:val="%1.%2.%3.%4.%5.%6.%7.%8"/>
      <w:lvlJc w:val="left"/>
      <w:pPr>
        <w:tabs>
          <w:tab w:val="num" w:pos="3335"/>
        </w:tabs>
        <w:ind w:left="3332" w:hanging="357"/>
      </w:pPr>
      <w:rPr>
        <w:rFonts w:hint="default"/>
      </w:rPr>
    </w:lvl>
    <w:lvl w:ilvl="8">
      <w:start w:val="1"/>
      <w:numFmt w:val="decimal"/>
      <w:lvlText w:val="%1.%2.%3.%4.%5.%6.%7.%8.%9"/>
      <w:lvlJc w:val="left"/>
      <w:pPr>
        <w:tabs>
          <w:tab w:val="num" w:pos="3760"/>
        </w:tabs>
        <w:ind w:left="3757" w:hanging="357"/>
      </w:pPr>
      <w:rPr>
        <w:rFonts w:hint="default"/>
      </w:rPr>
    </w:lvl>
  </w:abstractNum>
  <w:abstractNum w:abstractNumId="204" w15:restartNumberingAfterBreak="0">
    <w:nsid w:val="575F1A32"/>
    <w:multiLevelType w:val="hybridMultilevel"/>
    <w:tmpl w:val="47DE5CF0"/>
    <w:lvl w:ilvl="0" w:tplc="586A44EE">
      <w:start w:val="5"/>
      <w:numFmt w:val="decimal"/>
      <w:lvlText w:val="%1."/>
      <w:lvlJc w:val="left"/>
      <w:pPr>
        <w:ind w:left="360" w:hanging="360"/>
      </w:pPr>
      <w:rPr>
        <w:rFonts w:hint="default"/>
        <w:b/>
        <w:color w:val="auto"/>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5" w15:restartNumberingAfterBreak="0">
    <w:nsid w:val="5778576E"/>
    <w:multiLevelType w:val="hybridMultilevel"/>
    <w:tmpl w:val="A57C35F0"/>
    <w:lvl w:ilvl="0" w:tplc="178818B8">
      <w:start w:val="7"/>
      <w:numFmt w:val="decimal"/>
      <w:lvlText w:val="%1."/>
      <w:lvlJc w:val="left"/>
      <w:pPr>
        <w:ind w:left="360" w:hanging="360"/>
      </w:pPr>
      <w:rPr>
        <w:rFonts w:hint="default"/>
        <w:b/>
        <w:color w:val="auto"/>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6" w15:restartNumberingAfterBreak="0">
    <w:nsid w:val="577D22D6"/>
    <w:multiLevelType w:val="hybridMultilevel"/>
    <w:tmpl w:val="FF5AECEE"/>
    <w:lvl w:ilvl="0" w:tplc="A2B2252A">
      <w:start w:val="10"/>
      <w:numFmt w:val="decimal"/>
      <w:lvlText w:val="%1.4"/>
      <w:lvlJc w:val="left"/>
      <w:pPr>
        <w:ind w:left="360" w:hanging="360"/>
      </w:pPr>
      <w:rPr>
        <w:rFonts w:ascii="Arial" w:hAnsi="Arial" w:cs="Arial"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07" w15:restartNumberingAfterBreak="0">
    <w:nsid w:val="581C7119"/>
    <w:multiLevelType w:val="hybridMultilevel"/>
    <w:tmpl w:val="401ABB1E"/>
    <w:lvl w:ilvl="0" w:tplc="C9428246">
      <w:start w:val="7"/>
      <w:numFmt w:val="decimal"/>
      <w:lvlText w:val="%1.4.1"/>
      <w:lvlJc w:val="left"/>
      <w:pPr>
        <w:ind w:left="2203"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8" w15:restartNumberingAfterBreak="0">
    <w:nsid w:val="586D186C"/>
    <w:multiLevelType w:val="multilevel"/>
    <w:tmpl w:val="4522A5B4"/>
    <w:lvl w:ilvl="0">
      <w:start w:val="2"/>
      <w:numFmt w:val="decimal"/>
      <w:lvlText w:val="%1"/>
      <w:lvlJc w:val="left"/>
      <w:pPr>
        <w:tabs>
          <w:tab w:val="num" w:pos="360"/>
        </w:tabs>
        <w:ind w:left="360" w:hanging="360"/>
      </w:pPr>
      <w:rPr>
        <w:rFonts w:hint="default"/>
      </w:rPr>
    </w:lvl>
    <w:lvl w:ilvl="1">
      <w:start w:val="4"/>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09" w15:restartNumberingAfterBreak="0">
    <w:nsid w:val="596F487B"/>
    <w:multiLevelType w:val="hybridMultilevel"/>
    <w:tmpl w:val="DA3240DA"/>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10" w15:restartNumberingAfterBreak="0">
    <w:nsid w:val="598C0BA5"/>
    <w:multiLevelType w:val="multilevel"/>
    <w:tmpl w:val="886AC04A"/>
    <w:lvl w:ilvl="0">
      <w:start w:val="11"/>
      <w:numFmt w:val="decimal"/>
      <w:lvlText w:val="%1.7.3"/>
      <w:lvlJc w:val="left"/>
      <w:pPr>
        <w:tabs>
          <w:tab w:val="num" w:pos="360"/>
        </w:tabs>
        <w:ind w:left="360" w:hanging="360"/>
      </w:pPr>
      <w:rPr>
        <w:rFonts w:hint="default"/>
        <w:b w:val="0"/>
        <w:bCs w:val="0"/>
      </w:rPr>
    </w:lvl>
    <w:lvl w:ilvl="1">
      <w:start w:val="7"/>
      <w:numFmt w:val="decimal"/>
      <w:lvlText w:val="%1.%2"/>
      <w:lvlJc w:val="left"/>
      <w:pPr>
        <w:tabs>
          <w:tab w:val="num" w:pos="360"/>
        </w:tabs>
        <w:ind w:left="360" w:hanging="360"/>
      </w:pPr>
      <w:rPr>
        <w:rFonts w:hint="default"/>
      </w:rPr>
    </w:lvl>
    <w:lvl w:ilvl="2">
      <w:start w:val="10"/>
      <w:numFmt w:val="none"/>
      <w:lvlText w:val="11.7.4"/>
      <w:lvlJc w:val="left"/>
      <w:pPr>
        <w:tabs>
          <w:tab w:val="num" w:pos="720"/>
        </w:tabs>
        <w:ind w:left="720" w:hanging="720"/>
      </w:pPr>
      <w:rPr>
        <w:rFonts w:hint="default"/>
        <w:b w:val="0"/>
        <w:color w:val="auto"/>
        <w:sz w:val="24"/>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11" w15:restartNumberingAfterBreak="0">
    <w:nsid w:val="599B4F04"/>
    <w:multiLevelType w:val="hybridMultilevel"/>
    <w:tmpl w:val="EE8AE1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2" w15:restartNumberingAfterBreak="0">
    <w:nsid w:val="59B53462"/>
    <w:multiLevelType w:val="multilevel"/>
    <w:tmpl w:val="BFC69A28"/>
    <w:lvl w:ilvl="0">
      <w:start w:val="5"/>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none"/>
      <w:lvlText w:val="4.3.4"/>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13" w15:restartNumberingAfterBreak="0">
    <w:nsid w:val="5A7F094A"/>
    <w:multiLevelType w:val="multilevel"/>
    <w:tmpl w:val="254427AC"/>
    <w:lvl w:ilvl="0">
      <w:start w:val="14"/>
      <w:numFmt w:val="decimal"/>
      <w:lvlText w:val="%1"/>
      <w:lvlJc w:val="left"/>
      <w:pPr>
        <w:ind w:left="660" w:hanging="660"/>
      </w:pPr>
      <w:rPr>
        <w:rFonts w:hint="default"/>
      </w:rPr>
    </w:lvl>
    <w:lvl w:ilvl="1">
      <w:start w:val="5"/>
      <w:numFmt w:val="decimal"/>
      <w:lvlText w:val="%1.%2"/>
      <w:lvlJc w:val="left"/>
      <w:pPr>
        <w:ind w:left="660" w:hanging="6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14" w15:restartNumberingAfterBreak="0">
    <w:nsid w:val="5A9711B8"/>
    <w:multiLevelType w:val="hybridMultilevel"/>
    <w:tmpl w:val="025CC072"/>
    <w:lvl w:ilvl="0" w:tplc="08090001">
      <w:start w:val="1"/>
      <w:numFmt w:val="bullet"/>
      <w:lvlText w:val=""/>
      <w:lvlJc w:val="left"/>
      <w:pPr>
        <w:ind w:left="1069" w:hanging="360"/>
      </w:pPr>
      <w:rPr>
        <w:rFonts w:ascii="Symbol" w:hAnsi="Symbol" w:hint="default"/>
      </w:rPr>
    </w:lvl>
    <w:lvl w:ilvl="1" w:tplc="08090003">
      <w:start w:val="1"/>
      <w:numFmt w:val="bullet"/>
      <w:lvlText w:val="o"/>
      <w:lvlJc w:val="left"/>
      <w:pPr>
        <w:ind w:left="1789" w:hanging="360"/>
      </w:pPr>
      <w:rPr>
        <w:rFonts w:ascii="Courier New" w:hAnsi="Courier New" w:cs="Courier New" w:hint="default"/>
      </w:rPr>
    </w:lvl>
    <w:lvl w:ilvl="2" w:tplc="08090005" w:tentative="1">
      <w:start w:val="1"/>
      <w:numFmt w:val="bullet"/>
      <w:lvlText w:val=""/>
      <w:lvlJc w:val="left"/>
      <w:pPr>
        <w:ind w:left="2509" w:hanging="360"/>
      </w:pPr>
      <w:rPr>
        <w:rFonts w:ascii="Wingdings" w:hAnsi="Wingdings" w:hint="default"/>
      </w:rPr>
    </w:lvl>
    <w:lvl w:ilvl="3" w:tplc="08090001" w:tentative="1">
      <w:start w:val="1"/>
      <w:numFmt w:val="bullet"/>
      <w:lvlText w:val=""/>
      <w:lvlJc w:val="left"/>
      <w:pPr>
        <w:ind w:left="3229" w:hanging="360"/>
      </w:pPr>
      <w:rPr>
        <w:rFonts w:ascii="Symbol" w:hAnsi="Symbol" w:hint="default"/>
      </w:rPr>
    </w:lvl>
    <w:lvl w:ilvl="4" w:tplc="08090003" w:tentative="1">
      <w:start w:val="1"/>
      <w:numFmt w:val="bullet"/>
      <w:lvlText w:val="o"/>
      <w:lvlJc w:val="left"/>
      <w:pPr>
        <w:ind w:left="3949" w:hanging="360"/>
      </w:pPr>
      <w:rPr>
        <w:rFonts w:ascii="Courier New" w:hAnsi="Courier New" w:cs="Courier New" w:hint="default"/>
      </w:rPr>
    </w:lvl>
    <w:lvl w:ilvl="5" w:tplc="08090005" w:tentative="1">
      <w:start w:val="1"/>
      <w:numFmt w:val="bullet"/>
      <w:lvlText w:val=""/>
      <w:lvlJc w:val="left"/>
      <w:pPr>
        <w:ind w:left="4669" w:hanging="360"/>
      </w:pPr>
      <w:rPr>
        <w:rFonts w:ascii="Wingdings" w:hAnsi="Wingdings" w:hint="default"/>
      </w:rPr>
    </w:lvl>
    <w:lvl w:ilvl="6" w:tplc="08090001" w:tentative="1">
      <w:start w:val="1"/>
      <w:numFmt w:val="bullet"/>
      <w:lvlText w:val=""/>
      <w:lvlJc w:val="left"/>
      <w:pPr>
        <w:ind w:left="5389" w:hanging="360"/>
      </w:pPr>
      <w:rPr>
        <w:rFonts w:ascii="Symbol" w:hAnsi="Symbol" w:hint="default"/>
      </w:rPr>
    </w:lvl>
    <w:lvl w:ilvl="7" w:tplc="08090003" w:tentative="1">
      <w:start w:val="1"/>
      <w:numFmt w:val="bullet"/>
      <w:lvlText w:val="o"/>
      <w:lvlJc w:val="left"/>
      <w:pPr>
        <w:ind w:left="6109" w:hanging="360"/>
      </w:pPr>
      <w:rPr>
        <w:rFonts w:ascii="Courier New" w:hAnsi="Courier New" w:cs="Courier New" w:hint="default"/>
      </w:rPr>
    </w:lvl>
    <w:lvl w:ilvl="8" w:tplc="08090005" w:tentative="1">
      <w:start w:val="1"/>
      <w:numFmt w:val="bullet"/>
      <w:lvlText w:val=""/>
      <w:lvlJc w:val="left"/>
      <w:pPr>
        <w:ind w:left="6829" w:hanging="360"/>
      </w:pPr>
      <w:rPr>
        <w:rFonts w:ascii="Wingdings" w:hAnsi="Wingdings" w:hint="default"/>
      </w:rPr>
    </w:lvl>
  </w:abstractNum>
  <w:abstractNum w:abstractNumId="215" w15:restartNumberingAfterBreak="0">
    <w:nsid w:val="5AB35F83"/>
    <w:multiLevelType w:val="multilevel"/>
    <w:tmpl w:val="50CCFE2E"/>
    <w:lvl w:ilvl="0">
      <w:start w:val="9"/>
      <w:numFmt w:val="decimal"/>
      <w:lvlText w:val="%1"/>
      <w:lvlJc w:val="left"/>
      <w:pPr>
        <w:tabs>
          <w:tab w:val="num" w:pos="360"/>
        </w:tabs>
        <w:ind w:left="360" w:hanging="360"/>
      </w:pPr>
      <w:rPr>
        <w:rFonts w:hint="default"/>
      </w:rPr>
    </w:lvl>
    <w:lvl w:ilvl="1">
      <w:start w:val="5"/>
      <w:numFmt w:val="none"/>
      <w:lvlText w:val="8.2"/>
      <w:lvlJc w:val="left"/>
      <w:pPr>
        <w:tabs>
          <w:tab w:val="num" w:pos="360"/>
        </w:tabs>
        <w:ind w:left="360" w:hanging="360"/>
      </w:pPr>
      <w:rPr>
        <w:rFonts w:hint="default"/>
      </w:rPr>
    </w:lvl>
    <w:lvl w:ilvl="2">
      <w:start w:val="1"/>
      <w:numFmt w:val="none"/>
      <w:lvlText w:val="8.1.4"/>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16" w15:restartNumberingAfterBreak="0">
    <w:nsid w:val="5B603BB8"/>
    <w:multiLevelType w:val="hybridMultilevel"/>
    <w:tmpl w:val="8EC225CC"/>
    <w:lvl w:ilvl="0" w:tplc="DF9A9332">
      <w:start w:val="4"/>
      <w:numFmt w:val="decimal"/>
      <w:lvlText w:val="%1.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17" w15:restartNumberingAfterBreak="0">
    <w:nsid w:val="5B61557A"/>
    <w:multiLevelType w:val="multilevel"/>
    <w:tmpl w:val="B3BE2BF6"/>
    <w:lvl w:ilvl="0">
      <w:start w:val="5"/>
      <w:numFmt w:val="decimal"/>
      <w:lvlText w:val="%1.3."/>
      <w:lvlJc w:val="left"/>
      <w:pPr>
        <w:tabs>
          <w:tab w:val="num" w:pos="360"/>
        </w:tabs>
        <w:ind w:left="360" w:hanging="360"/>
      </w:pPr>
      <w:rPr>
        <w:rFonts w:hint="default"/>
      </w:rPr>
    </w:lvl>
    <w:lvl w:ilvl="1">
      <w:start w:val="5"/>
      <w:numFmt w:val="decimal"/>
      <w:lvlText w:val="%2.4."/>
      <w:lvlJc w:val="left"/>
      <w:pPr>
        <w:tabs>
          <w:tab w:val="num" w:pos="644"/>
        </w:tabs>
        <w:ind w:left="644"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18" w15:restartNumberingAfterBreak="0">
    <w:nsid w:val="5B68638E"/>
    <w:multiLevelType w:val="hybridMultilevel"/>
    <w:tmpl w:val="B040F4AC"/>
    <w:lvl w:ilvl="0" w:tplc="08090017">
      <w:start w:val="1"/>
      <w:numFmt w:val="lowerLetter"/>
      <w:lvlText w:val="%1)"/>
      <w:lvlJc w:val="left"/>
      <w:pPr>
        <w:ind w:left="1494" w:hanging="360"/>
      </w:pPr>
    </w:lvl>
    <w:lvl w:ilvl="1" w:tplc="34620468">
      <w:numFmt w:val="bullet"/>
      <w:lvlText w:val="•"/>
      <w:lvlJc w:val="left"/>
      <w:pPr>
        <w:ind w:left="2334" w:hanging="480"/>
      </w:pPr>
      <w:rPr>
        <w:rFonts w:ascii="Arial" w:eastAsia="Times New Roman" w:hAnsi="Arial" w:cs="Arial" w:hint="default"/>
      </w:rPr>
    </w:lvl>
    <w:lvl w:ilvl="2" w:tplc="0809001B" w:tentative="1">
      <w:start w:val="1"/>
      <w:numFmt w:val="lowerRoman"/>
      <w:lvlText w:val="%3."/>
      <w:lvlJc w:val="right"/>
      <w:pPr>
        <w:ind w:left="2934" w:hanging="180"/>
      </w:pPr>
    </w:lvl>
    <w:lvl w:ilvl="3" w:tplc="0809000F" w:tentative="1">
      <w:start w:val="1"/>
      <w:numFmt w:val="decimal"/>
      <w:lvlText w:val="%4."/>
      <w:lvlJc w:val="left"/>
      <w:pPr>
        <w:ind w:left="3654" w:hanging="360"/>
      </w:pPr>
    </w:lvl>
    <w:lvl w:ilvl="4" w:tplc="08090019" w:tentative="1">
      <w:start w:val="1"/>
      <w:numFmt w:val="lowerLetter"/>
      <w:lvlText w:val="%5."/>
      <w:lvlJc w:val="left"/>
      <w:pPr>
        <w:ind w:left="4374" w:hanging="360"/>
      </w:pPr>
    </w:lvl>
    <w:lvl w:ilvl="5" w:tplc="0809001B" w:tentative="1">
      <w:start w:val="1"/>
      <w:numFmt w:val="lowerRoman"/>
      <w:lvlText w:val="%6."/>
      <w:lvlJc w:val="right"/>
      <w:pPr>
        <w:ind w:left="5094" w:hanging="180"/>
      </w:pPr>
    </w:lvl>
    <w:lvl w:ilvl="6" w:tplc="0809000F" w:tentative="1">
      <w:start w:val="1"/>
      <w:numFmt w:val="decimal"/>
      <w:lvlText w:val="%7."/>
      <w:lvlJc w:val="left"/>
      <w:pPr>
        <w:ind w:left="5814" w:hanging="360"/>
      </w:pPr>
    </w:lvl>
    <w:lvl w:ilvl="7" w:tplc="08090019" w:tentative="1">
      <w:start w:val="1"/>
      <w:numFmt w:val="lowerLetter"/>
      <w:lvlText w:val="%8."/>
      <w:lvlJc w:val="left"/>
      <w:pPr>
        <w:ind w:left="6534" w:hanging="360"/>
      </w:pPr>
    </w:lvl>
    <w:lvl w:ilvl="8" w:tplc="0809001B" w:tentative="1">
      <w:start w:val="1"/>
      <w:numFmt w:val="lowerRoman"/>
      <w:lvlText w:val="%9."/>
      <w:lvlJc w:val="right"/>
      <w:pPr>
        <w:ind w:left="7254" w:hanging="180"/>
      </w:pPr>
    </w:lvl>
  </w:abstractNum>
  <w:abstractNum w:abstractNumId="219" w15:restartNumberingAfterBreak="0">
    <w:nsid w:val="5C2E1107"/>
    <w:multiLevelType w:val="multilevel"/>
    <w:tmpl w:val="2B884DAC"/>
    <w:lvl w:ilvl="0">
      <w:start w:val="9"/>
      <w:numFmt w:val="decimal"/>
      <w:lvlText w:val="%1"/>
      <w:lvlJc w:val="left"/>
      <w:pPr>
        <w:tabs>
          <w:tab w:val="num" w:pos="360"/>
        </w:tabs>
        <w:ind w:left="360" w:hanging="360"/>
      </w:pPr>
      <w:rPr>
        <w:rFonts w:hint="default"/>
      </w:rPr>
    </w:lvl>
    <w:lvl w:ilvl="1">
      <w:start w:val="5"/>
      <w:numFmt w:val="none"/>
      <w:lvlText w:val="8.2"/>
      <w:lvlJc w:val="left"/>
      <w:pPr>
        <w:tabs>
          <w:tab w:val="num" w:pos="360"/>
        </w:tabs>
        <w:ind w:left="360" w:hanging="360"/>
      </w:pPr>
      <w:rPr>
        <w:rFonts w:hint="default"/>
      </w:rPr>
    </w:lvl>
    <w:lvl w:ilvl="2">
      <w:start w:val="1"/>
      <w:numFmt w:val="none"/>
      <w:lvlText w:val="8.1.6"/>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20" w15:restartNumberingAfterBreak="0">
    <w:nsid w:val="5C515E6F"/>
    <w:multiLevelType w:val="multilevel"/>
    <w:tmpl w:val="970AFCF8"/>
    <w:lvl w:ilvl="0">
      <w:start w:val="11"/>
      <w:numFmt w:val="decimal"/>
      <w:lvlText w:val=""/>
      <w:lvlJc w:val="left"/>
      <w:pPr>
        <w:tabs>
          <w:tab w:val="num" w:pos="360"/>
        </w:tabs>
        <w:ind w:left="360" w:hanging="360"/>
      </w:pPr>
      <w:rPr>
        <w:rFonts w:ascii="Times New Roman" w:hAnsi="Times New Roman" w:hint="default"/>
        <w:b/>
      </w:rPr>
    </w:lvl>
    <w:lvl w:ilvl="1">
      <w:start w:val="9"/>
      <w:numFmt w:val="decimal"/>
      <w:isLgl/>
      <w:lvlText w:val="%1.%2"/>
      <w:lvlJc w:val="left"/>
      <w:pPr>
        <w:tabs>
          <w:tab w:val="num" w:pos="660"/>
        </w:tabs>
        <w:ind w:left="660" w:hanging="660"/>
      </w:pPr>
      <w:rPr>
        <w:rFonts w:hint="default"/>
      </w:rPr>
    </w:lvl>
    <w:lvl w:ilvl="2">
      <w:start w:val="1"/>
      <w:numFmt w:val="none"/>
      <w:isLgl/>
      <w:lvlText w:val="11.6.5"/>
      <w:lvlJc w:val="left"/>
      <w:pPr>
        <w:tabs>
          <w:tab w:val="num" w:pos="720"/>
        </w:tabs>
        <w:ind w:left="720" w:hanging="720"/>
      </w:pPr>
      <w:rPr>
        <w:rFonts w:hint="default"/>
      </w:rPr>
    </w:lvl>
    <w:lvl w:ilvl="3">
      <w:start w:val="1"/>
      <w:numFmt w:val="decimal"/>
      <w:isLgl/>
      <w:lvlText w:val="%1.%2.%3.%4"/>
      <w:lvlJc w:val="left"/>
      <w:pPr>
        <w:tabs>
          <w:tab w:val="num" w:pos="1080"/>
        </w:tabs>
        <w:ind w:left="1080" w:hanging="108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221" w15:restartNumberingAfterBreak="0">
    <w:nsid w:val="5D530EE6"/>
    <w:multiLevelType w:val="hybridMultilevel"/>
    <w:tmpl w:val="70CCC2BE"/>
    <w:lvl w:ilvl="0" w:tplc="DC682216">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22" w15:restartNumberingAfterBreak="0">
    <w:nsid w:val="5D624F29"/>
    <w:multiLevelType w:val="hybridMultilevel"/>
    <w:tmpl w:val="E8386D48"/>
    <w:lvl w:ilvl="0" w:tplc="F8CC60C6">
      <w:start w:val="4"/>
      <w:numFmt w:val="decimal"/>
      <w:lvlText w:val="%1.1.2"/>
      <w:lvlJc w:val="left"/>
      <w:pPr>
        <w:ind w:left="360" w:hanging="360"/>
      </w:pPr>
      <w:rPr>
        <w:rFonts w:hint="default"/>
        <w:b w:val="0"/>
        <w:bCs w:val="0"/>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23" w15:restartNumberingAfterBreak="0">
    <w:nsid w:val="5DAD0702"/>
    <w:multiLevelType w:val="multilevel"/>
    <w:tmpl w:val="9CC485E2"/>
    <w:lvl w:ilvl="0">
      <w:start w:val="9"/>
      <w:numFmt w:val="decimal"/>
      <w:lvlText w:val="%1"/>
      <w:lvlJc w:val="left"/>
      <w:pPr>
        <w:tabs>
          <w:tab w:val="num" w:pos="360"/>
        </w:tabs>
        <w:ind w:left="360" w:hanging="360"/>
      </w:pPr>
      <w:rPr>
        <w:rFonts w:hint="default"/>
      </w:rPr>
    </w:lvl>
    <w:lvl w:ilvl="1">
      <w:start w:val="5"/>
      <w:numFmt w:val="none"/>
      <w:lvlText w:val="8.2"/>
      <w:lvlJc w:val="left"/>
      <w:pPr>
        <w:tabs>
          <w:tab w:val="num" w:pos="360"/>
        </w:tabs>
        <w:ind w:left="360" w:hanging="360"/>
      </w:pPr>
      <w:rPr>
        <w:rFonts w:hint="default"/>
      </w:rPr>
    </w:lvl>
    <w:lvl w:ilvl="2">
      <w:start w:val="1"/>
      <w:numFmt w:val="none"/>
      <w:lvlText w:val="8.1.5"/>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24" w15:restartNumberingAfterBreak="0">
    <w:nsid w:val="5E0943A2"/>
    <w:multiLevelType w:val="multilevel"/>
    <w:tmpl w:val="C844551A"/>
    <w:lvl w:ilvl="0">
      <w:start w:val="8"/>
      <w:numFmt w:val="decimal"/>
      <w:lvlText w:val="%1"/>
      <w:lvlJc w:val="left"/>
      <w:pPr>
        <w:ind w:left="480" w:hanging="480"/>
      </w:pPr>
      <w:rPr>
        <w:rFonts w:hint="default"/>
      </w:rPr>
    </w:lvl>
    <w:lvl w:ilvl="1">
      <w:start w:val="2"/>
      <w:numFmt w:val="decimal"/>
      <w:lvlText w:val="%1.%2"/>
      <w:lvlJc w:val="left"/>
      <w:pPr>
        <w:ind w:left="480" w:hanging="480"/>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25" w15:restartNumberingAfterBreak="0">
    <w:nsid w:val="5E5C3D41"/>
    <w:multiLevelType w:val="multilevel"/>
    <w:tmpl w:val="12769C96"/>
    <w:lvl w:ilvl="0">
      <w:start w:val="11"/>
      <w:numFmt w:val="decimal"/>
      <w:lvlText w:val="%1"/>
      <w:lvlJc w:val="left"/>
      <w:pPr>
        <w:tabs>
          <w:tab w:val="num" w:pos="360"/>
        </w:tabs>
        <w:ind w:left="360" w:hanging="360"/>
      </w:pPr>
      <w:rPr>
        <w:rFonts w:hint="default"/>
      </w:rPr>
    </w:lvl>
    <w:lvl w:ilvl="1">
      <w:start w:val="1"/>
      <w:numFmt w:val="none"/>
      <w:lvlText w:val="11.6"/>
      <w:lvlJc w:val="left"/>
      <w:pPr>
        <w:tabs>
          <w:tab w:val="num" w:pos="360"/>
        </w:tabs>
        <w:ind w:left="360" w:hanging="360"/>
      </w:pPr>
      <w:rPr>
        <w:rFonts w:hint="default"/>
        <w:color w:val="auto"/>
      </w:rPr>
    </w:lvl>
    <w:lvl w:ilvl="2">
      <w:start w:val="1"/>
      <w:numFmt w:val="decimal"/>
      <w:lvlText w:val="10.%212.2"/>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26" w15:restartNumberingAfterBreak="0">
    <w:nsid w:val="5E6F0F43"/>
    <w:multiLevelType w:val="hybridMultilevel"/>
    <w:tmpl w:val="763A1AF4"/>
    <w:lvl w:ilvl="0" w:tplc="5AB8C14A">
      <w:start w:val="10"/>
      <w:numFmt w:val="decimal"/>
      <w:lvlText w:val="%1.6"/>
      <w:lvlJc w:val="left"/>
      <w:pPr>
        <w:ind w:left="360" w:hanging="360"/>
      </w:pPr>
      <w:rPr>
        <w:rFonts w:ascii="Arial" w:hAnsi="Arial" w:cs="Arial" w:hint="default"/>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27" w15:restartNumberingAfterBreak="0">
    <w:nsid w:val="5EA06C50"/>
    <w:multiLevelType w:val="hybridMultilevel"/>
    <w:tmpl w:val="31749D4C"/>
    <w:lvl w:ilvl="0" w:tplc="7A0C9B24">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2574"/>
        </w:tabs>
        <w:ind w:left="2574" w:hanging="360"/>
      </w:pPr>
    </w:lvl>
    <w:lvl w:ilvl="2" w:tplc="0809001B">
      <w:start w:val="1"/>
      <w:numFmt w:val="lowerRoman"/>
      <w:lvlText w:val="%3."/>
      <w:lvlJc w:val="right"/>
      <w:pPr>
        <w:tabs>
          <w:tab w:val="num" w:pos="3294"/>
        </w:tabs>
        <w:ind w:left="3294" w:hanging="180"/>
      </w:pPr>
    </w:lvl>
    <w:lvl w:ilvl="3" w:tplc="0809000F" w:tentative="1">
      <w:start w:val="1"/>
      <w:numFmt w:val="decimal"/>
      <w:lvlText w:val="%4."/>
      <w:lvlJc w:val="left"/>
      <w:pPr>
        <w:tabs>
          <w:tab w:val="num" w:pos="4014"/>
        </w:tabs>
        <w:ind w:left="4014" w:hanging="360"/>
      </w:pPr>
    </w:lvl>
    <w:lvl w:ilvl="4" w:tplc="08090019" w:tentative="1">
      <w:start w:val="1"/>
      <w:numFmt w:val="lowerLetter"/>
      <w:lvlText w:val="%5."/>
      <w:lvlJc w:val="left"/>
      <w:pPr>
        <w:tabs>
          <w:tab w:val="num" w:pos="4734"/>
        </w:tabs>
        <w:ind w:left="4734" w:hanging="360"/>
      </w:pPr>
    </w:lvl>
    <w:lvl w:ilvl="5" w:tplc="0809001B" w:tentative="1">
      <w:start w:val="1"/>
      <w:numFmt w:val="lowerRoman"/>
      <w:lvlText w:val="%6."/>
      <w:lvlJc w:val="right"/>
      <w:pPr>
        <w:tabs>
          <w:tab w:val="num" w:pos="5454"/>
        </w:tabs>
        <w:ind w:left="5454" w:hanging="180"/>
      </w:pPr>
    </w:lvl>
    <w:lvl w:ilvl="6" w:tplc="0809000F" w:tentative="1">
      <w:start w:val="1"/>
      <w:numFmt w:val="decimal"/>
      <w:lvlText w:val="%7."/>
      <w:lvlJc w:val="left"/>
      <w:pPr>
        <w:tabs>
          <w:tab w:val="num" w:pos="6174"/>
        </w:tabs>
        <w:ind w:left="6174" w:hanging="360"/>
      </w:pPr>
    </w:lvl>
    <w:lvl w:ilvl="7" w:tplc="08090019" w:tentative="1">
      <w:start w:val="1"/>
      <w:numFmt w:val="lowerLetter"/>
      <w:lvlText w:val="%8."/>
      <w:lvlJc w:val="left"/>
      <w:pPr>
        <w:tabs>
          <w:tab w:val="num" w:pos="6894"/>
        </w:tabs>
        <w:ind w:left="6894" w:hanging="360"/>
      </w:pPr>
    </w:lvl>
    <w:lvl w:ilvl="8" w:tplc="0809001B" w:tentative="1">
      <w:start w:val="1"/>
      <w:numFmt w:val="lowerRoman"/>
      <w:lvlText w:val="%9."/>
      <w:lvlJc w:val="right"/>
      <w:pPr>
        <w:tabs>
          <w:tab w:val="num" w:pos="7614"/>
        </w:tabs>
        <w:ind w:left="7614" w:hanging="180"/>
      </w:pPr>
    </w:lvl>
  </w:abstractNum>
  <w:abstractNum w:abstractNumId="228" w15:restartNumberingAfterBreak="0">
    <w:nsid w:val="5F657273"/>
    <w:multiLevelType w:val="hybridMultilevel"/>
    <w:tmpl w:val="F8BE1EDA"/>
    <w:lvl w:ilvl="0" w:tplc="C6A8B9F6">
      <w:start w:val="13"/>
      <w:numFmt w:val="decimal"/>
      <w:lvlText w:val="%1.4.4"/>
      <w:lvlJc w:val="left"/>
      <w:pPr>
        <w:ind w:left="720" w:hanging="360"/>
      </w:pPr>
      <w:rPr>
        <w:rFonts w:hint="default"/>
        <w:b w:val="0"/>
        <w:bCs w:val="0"/>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9" w15:restartNumberingAfterBreak="0">
    <w:nsid w:val="5FE10152"/>
    <w:multiLevelType w:val="hybridMultilevel"/>
    <w:tmpl w:val="7F7672AC"/>
    <w:lvl w:ilvl="0" w:tplc="7C80CA9C">
      <w:start w:val="10"/>
      <w:numFmt w:val="decimal"/>
      <w:lvlText w:val="%1.3"/>
      <w:lvlJc w:val="left"/>
      <w:pPr>
        <w:ind w:left="360" w:hanging="360"/>
      </w:pPr>
      <w:rPr>
        <w:rFonts w:ascii="Arial" w:hAnsi="Arial" w:cs="Arial" w:hint="default"/>
      </w:rPr>
    </w:lvl>
    <w:lvl w:ilvl="1" w:tplc="DA56B61A">
      <w:start w:val="10"/>
      <w:numFmt w:val="decimal"/>
      <w:lvlText w:val="%2.3"/>
      <w:lvlJc w:val="left"/>
      <w:pPr>
        <w:ind w:left="1080" w:hanging="360"/>
      </w:pPr>
      <w:rPr>
        <w:rFonts w:ascii="Arial" w:hAnsi="Arial" w:cs="Arial" w:hint="default"/>
      </w:r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30" w15:restartNumberingAfterBreak="0">
    <w:nsid w:val="60AF699E"/>
    <w:multiLevelType w:val="multilevel"/>
    <w:tmpl w:val="5F128C9A"/>
    <w:lvl w:ilvl="0">
      <w:start w:val="3"/>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31" w15:restartNumberingAfterBreak="0">
    <w:nsid w:val="61CB7289"/>
    <w:multiLevelType w:val="hybridMultilevel"/>
    <w:tmpl w:val="A398A582"/>
    <w:lvl w:ilvl="0" w:tplc="7CDEEF10">
      <w:start w:val="13"/>
      <w:numFmt w:val="decimal"/>
      <w:lvlText w:val="%1.2.2"/>
      <w:lvlJc w:val="left"/>
      <w:pPr>
        <w:ind w:left="360" w:hanging="360"/>
      </w:pPr>
      <w:rPr>
        <w:rFonts w:hint="default"/>
      </w:rPr>
    </w:lvl>
    <w:lvl w:ilvl="1" w:tplc="08090019" w:tentative="1">
      <w:start w:val="1"/>
      <w:numFmt w:val="lowerLetter"/>
      <w:lvlText w:val="%2."/>
      <w:lvlJc w:val="left"/>
      <w:pPr>
        <w:ind w:left="1156" w:hanging="360"/>
      </w:pPr>
    </w:lvl>
    <w:lvl w:ilvl="2" w:tplc="0809001B">
      <w:start w:val="1"/>
      <w:numFmt w:val="lowerRoman"/>
      <w:lvlText w:val="%3."/>
      <w:lvlJc w:val="right"/>
      <w:pPr>
        <w:ind w:left="1876" w:hanging="180"/>
      </w:pPr>
    </w:lvl>
    <w:lvl w:ilvl="3" w:tplc="0809000F" w:tentative="1">
      <w:start w:val="1"/>
      <w:numFmt w:val="decimal"/>
      <w:lvlText w:val="%4."/>
      <w:lvlJc w:val="left"/>
      <w:pPr>
        <w:ind w:left="2596" w:hanging="360"/>
      </w:pPr>
    </w:lvl>
    <w:lvl w:ilvl="4" w:tplc="08090019" w:tentative="1">
      <w:start w:val="1"/>
      <w:numFmt w:val="lowerLetter"/>
      <w:lvlText w:val="%5."/>
      <w:lvlJc w:val="left"/>
      <w:pPr>
        <w:ind w:left="3316" w:hanging="360"/>
      </w:pPr>
    </w:lvl>
    <w:lvl w:ilvl="5" w:tplc="0809001B" w:tentative="1">
      <w:start w:val="1"/>
      <w:numFmt w:val="lowerRoman"/>
      <w:lvlText w:val="%6."/>
      <w:lvlJc w:val="right"/>
      <w:pPr>
        <w:ind w:left="4036" w:hanging="180"/>
      </w:pPr>
    </w:lvl>
    <w:lvl w:ilvl="6" w:tplc="0809000F" w:tentative="1">
      <w:start w:val="1"/>
      <w:numFmt w:val="decimal"/>
      <w:lvlText w:val="%7."/>
      <w:lvlJc w:val="left"/>
      <w:pPr>
        <w:ind w:left="4756" w:hanging="360"/>
      </w:pPr>
    </w:lvl>
    <w:lvl w:ilvl="7" w:tplc="08090019" w:tentative="1">
      <w:start w:val="1"/>
      <w:numFmt w:val="lowerLetter"/>
      <w:lvlText w:val="%8."/>
      <w:lvlJc w:val="left"/>
      <w:pPr>
        <w:ind w:left="5476" w:hanging="360"/>
      </w:pPr>
    </w:lvl>
    <w:lvl w:ilvl="8" w:tplc="0809001B" w:tentative="1">
      <w:start w:val="1"/>
      <w:numFmt w:val="lowerRoman"/>
      <w:lvlText w:val="%9."/>
      <w:lvlJc w:val="right"/>
      <w:pPr>
        <w:ind w:left="6196" w:hanging="180"/>
      </w:pPr>
    </w:lvl>
  </w:abstractNum>
  <w:abstractNum w:abstractNumId="232" w15:restartNumberingAfterBreak="0">
    <w:nsid w:val="621F7CEB"/>
    <w:multiLevelType w:val="multilevel"/>
    <w:tmpl w:val="FCEC73A4"/>
    <w:lvl w:ilvl="0">
      <w:start w:val="17"/>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33" w15:restartNumberingAfterBreak="0">
    <w:nsid w:val="6280043F"/>
    <w:multiLevelType w:val="multilevel"/>
    <w:tmpl w:val="06982DA8"/>
    <w:lvl w:ilvl="0">
      <w:start w:val="11"/>
      <w:numFmt w:val="decimal"/>
      <w:lvlText w:val="%1"/>
      <w:lvlJc w:val="left"/>
      <w:pPr>
        <w:tabs>
          <w:tab w:val="num" w:pos="360"/>
        </w:tabs>
        <w:ind w:left="360" w:hanging="360"/>
      </w:pPr>
      <w:rPr>
        <w:rFonts w:hint="default"/>
      </w:rPr>
    </w:lvl>
    <w:lvl w:ilvl="1">
      <w:start w:val="1"/>
      <w:numFmt w:val="none"/>
      <w:lvlText w:val="11.11"/>
      <w:lvlJc w:val="left"/>
      <w:pPr>
        <w:tabs>
          <w:tab w:val="num" w:pos="360"/>
        </w:tabs>
        <w:ind w:left="360" w:hanging="360"/>
      </w:pPr>
      <w:rPr>
        <w:rFonts w:hint="default"/>
        <w:color w:val="auto"/>
      </w:rPr>
    </w:lvl>
    <w:lvl w:ilvl="2">
      <w:start w:val="1"/>
      <w:numFmt w:val="none"/>
      <w:lvlText w:val="10.9.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34" w15:restartNumberingAfterBreak="0">
    <w:nsid w:val="62AA5E74"/>
    <w:multiLevelType w:val="hybridMultilevel"/>
    <w:tmpl w:val="74C081F6"/>
    <w:lvl w:ilvl="0" w:tplc="35D2221E">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35" w15:restartNumberingAfterBreak="0">
    <w:nsid w:val="62B167F6"/>
    <w:multiLevelType w:val="hybridMultilevel"/>
    <w:tmpl w:val="D9AC4C96"/>
    <w:lvl w:ilvl="0" w:tplc="364C7408">
      <w:start w:val="10"/>
      <w:numFmt w:val="decimal"/>
      <w:lvlText w:val="%1.2"/>
      <w:lvlJc w:val="left"/>
      <w:pPr>
        <w:ind w:left="360" w:hanging="360"/>
      </w:pPr>
      <w:rPr>
        <w:rFonts w:ascii="Arial" w:hAnsi="Arial" w:cs="Arial"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36" w15:restartNumberingAfterBreak="0">
    <w:nsid w:val="631E4D3C"/>
    <w:multiLevelType w:val="multilevel"/>
    <w:tmpl w:val="9C3054EE"/>
    <w:lvl w:ilvl="0">
      <w:start w:val="12"/>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37" w15:restartNumberingAfterBreak="0">
    <w:nsid w:val="632C65B8"/>
    <w:multiLevelType w:val="multilevel"/>
    <w:tmpl w:val="B1105452"/>
    <w:lvl w:ilvl="0">
      <w:start w:val="9"/>
      <w:numFmt w:val="decimal"/>
      <w:lvlText w:val="%1"/>
      <w:lvlJc w:val="left"/>
      <w:pPr>
        <w:tabs>
          <w:tab w:val="num" w:pos="360"/>
        </w:tabs>
        <w:ind w:left="360" w:hanging="360"/>
      </w:pPr>
      <w:rPr>
        <w:rFonts w:hint="default"/>
      </w:rPr>
    </w:lvl>
    <w:lvl w:ilvl="1">
      <w:start w:val="5"/>
      <w:numFmt w:val="none"/>
      <w:lvlText w:val="8.2"/>
      <w:lvlJc w:val="left"/>
      <w:pPr>
        <w:tabs>
          <w:tab w:val="num" w:pos="360"/>
        </w:tabs>
        <w:ind w:left="360" w:hanging="360"/>
      </w:pPr>
      <w:rPr>
        <w:rFonts w:hint="default"/>
      </w:rPr>
    </w:lvl>
    <w:lvl w:ilvl="2">
      <w:start w:val="1"/>
      <w:numFmt w:val="none"/>
      <w:lvlText w:val="8.2.1"/>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38" w15:restartNumberingAfterBreak="0">
    <w:nsid w:val="633D75A4"/>
    <w:multiLevelType w:val="hybridMultilevel"/>
    <w:tmpl w:val="D7BCE25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9" w15:restartNumberingAfterBreak="0">
    <w:nsid w:val="636B5EF9"/>
    <w:multiLevelType w:val="multilevel"/>
    <w:tmpl w:val="CFF0DFBE"/>
    <w:lvl w:ilvl="0">
      <w:start w:val="13"/>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7"/>
      <w:numFmt w:val="none"/>
      <w:lvlText w:val="14.3.2"/>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40" w15:restartNumberingAfterBreak="0">
    <w:nsid w:val="64195048"/>
    <w:multiLevelType w:val="multilevel"/>
    <w:tmpl w:val="CC50B5A4"/>
    <w:lvl w:ilvl="0">
      <w:start w:val="13"/>
      <w:numFmt w:val="decimal"/>
      <w:lvlText w:val="%1"/>
      <w:lvlJc w:val="left"/>
      <w:pPr>
        <w:tabs>
          <w:tab w:val="num" w:pos="360"/>
        </w:tabs>
        <w:ind w:left="360" w:hanging="360"/>
      </w:pPr>
      <w:rPr>
        <w:rFonts w:hint="default"/>
      </w:rPr>
    </w:lvl>
    <w:lvl w:ilvl="1">
      <w:start w:val="4"/>
      <w:numFmt w:val="decimal"/>
      <w:lvlText w:val="14.%2"/>
      <w:lvlJc w:val="left"/>
      <w:pPr>
        <w:tabs>
          <w:tab w:val="num" w:pos="360"/>
        </w:tabs>
        <w:ind w:left="360" w:hanging="360"/>
      </w:pPr>
      <w:rPr>
        <w:rFonts w:hint="default"/>
      </w:rPr>
    </w:lvl>
    <w:lvl w:ilvl="2">
      <w:start w:val="1"/>
      <w:numFmt w:val="decimal"/>
      <w:lvlText w:val="5.%2.%3"/>
      <w:lvlJc w:val="left"/>
      <w:pPr>
        <w:tabs>
          <w:tab w:val="num" w:pos="720"/>
        </w:tabs>
        <w:ind w:left="720" w:hanging="720"/>
      </w:pPr>
      <w:rPr>
        <w:rFonts w:hint="default"/>
      </w:rPr>
    </w:lvl>
    <w:lvl w:ilvl="3">
      <w:start w:val="1"/>
      <w:numFmt w:val="bullet"/>
      <w:lvlText w:val=""/>
      <w:lvlJc w:val="left"/>
      <w:pPr>
        <w:tabs>
          <w:tab w:val="num" w:pos="1080"/>
        </w:tabs>
        <w:ind w:left="1080" w:hanging="1080"/>
      </w:pPr>
      <w:rPr>
        <w:rFonts w:ascii="Symbol" w:hAnsi="Symbol"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41" w15:restartNumberingAfterBreak="0">
    <w:nsid w:val="645D08C3"/>
    <w:multiLevelType w:val="multilevel"/>
    <w:tmpl w:val="206073B4"/>
    <w:lvl w:ilvl="0">
      <w:start w:val="11"/>
      <w:numFmt w:val="decimal"/>
      <w:lvlText w:val="%1"/>
      <w:lvlJc w:val="left"/>
      <w:pPr>
        <w:tabs>
          <w:tab w:val="num" w:pos="360"/>
        </w:tabs>
        <w:ind w:left="360" w:hanging="360"/>
      </w:pPr>
      <w:rPr>
        <w:rFonts w:hint="default"/>
      </w:rPr>
    </w:lvl>
    <w:lvl w:ilvl="1">
      <w:start w:val="1"/>
      <w:numFmt w:val="none"/>
      <w:lvlText w:val="11.12"/>
      <w:lvlJc w:val="left"/>
      <w:pPr>
        <w:tabs>
          <w:tab w:val="num" w:pos="360"/>
        </w:tabs>
        <w:ind w:left="360" w:hanging="360"/>
      </w:pPr>
      <w:rPr>
        <w:rFonts w:hint="default"/>
        <w:color w:val="auto"/>
      </w:rPr>
    </w:lvl>
    <w:lvl w:ilvl="2">
      <w:start w:val="1"/>
      <w:numFmt w:val="none"/>
      <w:lvlText w:val="10.9.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42" w15:restartNumberingAfterBreak="0">
    <w:nsid w:val="64A2680B"/>
    <w:multiLevelType w:val="hybridMultilevel"/>
    <w:tmpl w:val="D5828C8E"/>
    <w:lvl w:ilvl="0" w:tplc="E06043FE">
      <w:start w:val="13"/>
      <w:numFmt w:val="decimal"/>
      <w:lvlText w:val="%1.1.1"/>
      <w:lvlJc w:val="left"/>
      <w:pPr>
        <w:ind w:left="360" w:hanging="360"/>
      </w:pPr>
      <w:rPr>
        <w:rFonts w:hint="default"/>
        <w:sz w:val="24"/>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43" w15:restartNumberingAfterBreak="0">
    <w:nsid w:val="64A6099D"/>
    <w:multiLevelType w:val="multilevel"/>
    <w:tmpl w:val="7EF02E16"/>
    <w:lvl w:ilvl="0">
      <w:start w:val="1"/>
      <w:numFmt w:val="decimal"/>
      <w:pStyle w:val="N1"/>
      <w:suff w:val="space"/>
      <w:lvlText w:val="%1."/>
      <w:lvlJc w:val="left"/>
      <w:pPr>
        <w:ind w:left="0" w:firstLine="173"/>
      </w:pPr>
      <w:rPr>
        <w:b/>
        <w:i w:val="0"/>
      </w:rPr>
    </w:lvl>
    <w:lvl w:ilvl="1">
      <w:start w:val="1"/>
      <w:numFmt w:val="decimal"/>
      <w:pStyle w:val="N2"/>
      <w:suff w:val="space"/>
      <w:lvlText w:val="(%2)"/>
      <w:lvlJc w:val="left"/>
      <w:pPr>
        <w:ind w:left="0" w:firstLine="173"/>
      </w:pPr>
      <w:rPr>
        <w:b w:val="0"/>
        <w:i w:val="0"/>
      </w:rPr>
    </w:lvl>
    <w:lvl w:ilvl="2">
      <w:start w:val="1"/>
      <w:numFmt w:val="lowerLetter"/>
      <w:pStyle w:val="N3"/>
      <w:lvlText w:val="(%3)"/>
      <w:lvlJc w:val="left"/>
      <w:pPr>
        <w:tabs>
          <w:tab w:val="num" w:pos="792"/>
        </w:tabs>
        <w:ind w:left="792" w:hanging="446"/>
      </w:pPr>
    </w:lvl>
    <w:lvl w:ilvl="3">
      <w:start w:val="1"/>
      <w:numFmt w:val="lowerRoman"/>
      <w:pStyle w:val="N4"/>
      <w:lvlText w:val="(%4)"/>
      <w:lvlJc w:val="left"/>
      <w:pPr>
        <w:tabs>
          <w:tab w:val="num" w:pos="1224"/>
        </w:tabs>
        <w:ind w:left="965" w:hanging="461"/>
      </w:pPr>
    </w:lvl>
    <w:lvl w:ilvl="4">
      <w:start w:val="27"/>
      <w:numFmt w:val="lowerLetter"/>
      <w:pStyle w:val="N5"/>
      <w:lvlText w:val="(%5)"/>
      <w:lvlJc w:val="left"/>
      <w:pPr>
        <w:tabs>
          <w:tab w:val="num" w:pos="1138"/>
        </w:tabs>
        <w:ind w:left="1138" w:hanging="461"/>
      </w:pPr>
    </w:lvl>
    <w:lvl w:ilvl="5">
      <w:start w:val="1"/>
      <w:numFmt w:val="lowerLetter"/>
      <w:lvlText w:val="(%6)"/>
      <w:lvlJc w:val="left"/>
      <w:pPr>
        <w:tabs>
          <w:tab w:val="num" w:pos="720"/>
        </w:tabs>
        <w:ind w:left="720" w:hanging="720"/>
      </w:pPr>
    </w:lvl>
    <w:lvl w:ilvl="6">
      <w:start w:val="1"/>
      <w:numFmt w:val="lowerRoman"/>
      <w:lvlText w:val="(%7)"/>
      <w:lvlJc w:val="left"/>
      <w:pPr>
        <w:tabs>
          <w:tab w:val="num" w:pos="1440"/>
        </w:tabs>
        <w:ind w:left="1440" w:hanging="720"/>
      </w:pPr>
    </w:lvl>
    <w:lvl w:ilvl="7">
      <w:start w:val="1"/>
      <w:numFmt w:val="lowerLetter"/>
      <w:lvlText w:val="(%8)"/>
      <w:lvlJc w:val="left"/>
      <w:pPr>
        <w:tabs>
          <w:tab w:val="num" w:pos="2160"/>
        </w:tabs>
        <w:ind w:left="2160" w:hanging="720"/>
      </w:pPr>
    </w:lvl>
    <w:lvl w:ilvl="8">
      <w:start w:val="1"/>
      <w:numFmt w:val="lowerRoman"/>
      <w:lvlText w:val="(%9)"/>
      <w:lvlJc w:val="left"/>
      <w:pPr>
        <w:tabs>
          <w:tab w:val="num" w:pos="2880"/>
        </w:tabs>
        <w:ind w:left="2880" w:hanging="720"/>
      </w:pPr>
    </w:lvl>
  </w:abstractNum>
  <w:abstractNum w:abstractNumId="244" w15:restartNumberingAfterBreak="0">
    <w:nsid w:val="64CA54E2"/>
    <w:multiLevelType w:val="hybridMultilevel"/>
    <w:tmpl w:val="4EB4D1E8"/>
    <w:lvl w:ilvl="0" w:tplc="593E1F86">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45" w15:restartNumberingAfterBreak="0">
    <w:nsid w:val="64E57F90"/>
    <w:multiLevelType w:val="multilevel"/>
    <w:tmpl w:val="0E34457C"/>
    <w:lvl w:ilvl="0">
      <w:start w:val="1"/>
      <w:numFmt w:val="bullet"/>
      <w:lvlText w:val=""/>
      <w:lvlJc w:val="left"/>
      <w:pPr>
        <w:tabs>
          <w:tab w:val="num" w:pos="1080"/>
        </w:tabs>
        <w:ind w:left="1080" w:hanging="360"/>
      </w:pPr>
      <w:rPr>
        <w:rFonts w:ascii="Symbol" w:hAnsi="Symbol" w:hint="default"/>
      </w:rPr>
    </w:lvl>
    <w:lvl w:ilvl="1">
      <w:start w:val="1"/>
      <w:numFmt w:val="none"/>
      <w:lvlText w:val="11.7"/>
      <w:lvlJc w:val="left"/>
      <w:pPr>
        <w:tabs>
          <w:tab w:val="num" w:pos="1080"/>
        </w:tabs>
        <w:ind w:left="1080" w:hanging="360"/>
      </w:pPr>
      <w:rPr>
        <w:rFonts w:hint="default"/>
        <w:color w:val="auto"/>
      </w:rPr>
    </w:lvl>
    <w:lvl w:ilvl="2">
      <w:start w:val="1"/>
      <w:numFmt w:val="decimal"/>
      <w:lvlText w:val="10.%212.2"/>
      <w:lvlJc w:val="left"/>
      <w:pPr>
        <w:tabs>
          <w:tab w:val="num" w:pos="1440"/>
        </w:tabs>
        <w:ind w:left="1440" w:hanging="720"/>
      </w:pPr>
      <w:rPr>
        <w:rFonts w:hint="default"/>
        <w:b w:val="0"/>
        <w:i w:val="0"/>
      </w:rPr>
    </w:lvl>
    <w:lvl w:ilvl="3">
      <w:start w:val="1"/>
      <w:numFmt w:val="decimal"/>
      <w:lvlText w:val="%1.%2.%3.%4"/>
      <w:lvlJc w:val="left"/>
      <w:pPr>
        <w:tabs>
          <w:tab w:val="num" w:pos="1800"/>
        </w:tabs>
        <w:ind w:left="1800" w:hanging="1080"/>
      </w:pPr>
      <w:rPr>
        <w:rFonts w:hint="default"/>
      </w:rPr>
    </w:lvl>
    <w:lvl w:ilvl="4">
      <w:start w:val="1"/>
      <w:numFmt w:val="decimal"/>
      <w:lvlText w:val="%1.%2.%3.%4.%5"/>
      <w:lvlJc w:val="left"/>
      <w:pPr>
        <w:tabs>
          <w:tab w:val="num" w:pos="1800"/>
        </w:tabs>
        <w:ind w:left="1800" w:hanging="1080"/>
      </w:pPr>
      <w:rPr>
        <w:rFonts w:hint="default"/>
      </w:rPr>
    </w:lvl>
    <w:lvl w:ilvl="5">
      <w:start w:val="1"/>
      <w:numFmt w:val="decimal"/>
      <w:lvlText w:val="%1.%2.%3.%4.%5.%6"/>
      <w:lvlJc w:val="left"/>
      <w:pPr>
        <w:tabs>
          <w:tab w:val="num" w:pos="2160"/>
        </w:tabs>
        <w:ind w:left="2160" w:hanging="1440"/>
      </w:pPr>
      <w:rPr>
        <w:rFonts w:hint="default"/>
      </w:rPr>
    </w:lvl>
    <w:lvl w:ilvl="6">
      <w:start w:val="1"/>
      <w:numFmt w:val="decimal"/>
      <w:lvlText w:val="%1.%2.%3.%4.%5.%6.%7"/>
      <w:lvlJc w:val="left"/>
      <w:pPr>
        <w:tabs>
          <w:tab w:val="num" w:pos="2160"/>
        </w:tabs>
        <w:ind w:left="2160" w:hanging="1440"/>
      </w:pPr>
      <w:rPr>
        <w:rFonts w:hint="default"/>
      </w:rPr>
    </w:lvl>
    <w:lvl w:ilvl="7">
      <w:start w:val="1"/>
      <w:numFmt w:val="decimal"/>
      <w:lvlText w:val="%1.%2.%3.%4.%5.%6.%7.%8"/>
      <w:lvlJc w:val="left"/>
      <w:pPr>
        <w:tabs>
          <w:tab w:val="num" w:pos="2520"/>
        </w:tabs>
        <w:ind w:left="2520" w:hanging="1800"/>
      </w:pPr>
      <w:rPr>
        <w:rFonts w:hint="default"/>
      </w:rPr>
    </w:lvl>
    <w:lvl w:ilvl="8">
      <w:start w:val="1"/>
      <w:numFmt w:val="decimal"/>
      <w:lvlText w:val="%1.%2.%3.%4.%5.%6.%7.%8.%9"/>
      <w:lvlJc w:val="left"/>
      <w:pPr>
        <w:tabs>
          <w:tab w:val="num" w:pos="2520"/>
        </w:tabs>
        <w:ind w:left="2520" w:hanging="1800"/>
      </w:pPr>
      <w:rPr>
        <w:rFonts w:hint="default"/>
      </w:rPr>
    </w:lvl>
  </w:abstractNum>
  <w:abstractNum w:abstractNumId="246" w15:restartNumberingAfterBreak="0">
    <w:nsid w:val="66103D99"/>
    <w:multiLevelType w:val="hybridMultilevel"/>
    <w:tmpl w:val="B3EA9BC0"/>
    <w:lvl w:ilvl="0" w:tplc="8D8CD6F8">
      <w:start w:val="11"/>
      <w:numFmt w:val="decimal"/>
      <w:lvlText w:val="%1.12.3"/>
      <w:lvlJc w:val="left"/>
      <w:pPr>
        <w:ind w:left="720" w:hanging="360"/>
      </w:pPr>
      <w:rPr>
        <w:rFonts w:hint="default"/>
        <w:b w:val="0"/>
        <w:bCs w:val="0"/>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7" w15:restartNumberingAfterBreak="0">
    <w:nsid w:val="67237AE0"/>
    <w:multiLevelType w:val="hybridMultilevel"/>
    <w:tmpl w:val="56C887D0"/>
    <w:lvl w:ilvl="0" w:tplc="1C4E3C88">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48" w15:restartNumberingAfterBreak="0">
    <w:nsid w:val="679B72C5"/>
    <w:multiLevelType w:val="multilevel"/>
    <w:tmpl w:val="957649C4"/>
    <w:lvl w:ilvl="0">
      <w:start w:val="10"/>
      <w:numFmt w:val="decimal"/>
      <w:lvlText w:val="%1"/>
      <w:lvlJc w:val="left"/>
      <w:pPr>
        <w:ind w:left="660" w:hanging="660"/>
      </w:pPr>
      <w:rPr>
        <w:rFonts w:hint="default"/>
      </w:rPr>
    </w:lvl>
    <w:lvl w:ilvl="1">
      <w:start w:val="3"/>
      <w:numFmt w:val="decimal"/>
      <w:lvlText w:val="%1.%2"/>
      <w:lvlJc w:val="left"/>
      <w:pPr>
        <w:ind w:left="660" w:hanging="6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49" w15:restartNumberingAfterBreak="0">
    <w:nsid w:val="67FD2C5F"/>
    <w:multiLevelType w:val="hybridMultilevel"/>
    <w:tmpl w:val="F12482B8"/>
    <w:lvl w:ilvl="0" w:tplc="EDB6EBBE">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50" w15:restartNumberingAfterBreak="0">
    <w:nsid w:val="6829439C"/>
    <w:multiLevelType w:val="hybridMultilevel"/>
    <w:tmpl w:val="D9FC2AF8"/>
    <w:lvl w:ilvl="0" w:tplc="08090001">
      <w:start w:val="1"/>
      <w:numFmt w:val="bullet"/>
      <w:lvlText w:val=""/>
      <w:lvlJc w:val="left"/>
      <w:pPr>
        <w:ind w:left="1429" w:hanging="360"/>
      </w:pPr>
      <w:rPr>
        <w:rFonts w:ascii="Symbol" w:hAnsi="Symbol" w:hint="default"/>
      </w:rPr>
    </w:lvl>
    <w:lvl w:ilvl="1" w:tplc="08090003" w:tentative="1">
      <w:start w:val="1"/>
      <w:numFmt w:val="bullet"/>
      <w:lvlText w:val="o"/>
      <w:lvlJc w:val="left"/>
      <w:pPr>
        <w:ind w:left="2149" w:hanging="360"/>
      </w:pPr>
      <w:rPr>
        <w:rFonts w:ascii="Courier New" w:hAnsi="Courier New" w:cs="Courier New" w:hint="default"/>
      </w:rPr>
    </w:lvl>
    <w:lvl w:ilvl="2" w:tplc="08090005" w:tentative="1">
      <w:start w:val="1"/>
      <w:numFmt w:val="bullet"/>
      <w:lvlText w:val=""/>
      <w:lvlJc w:val="left"/>
      <w:pPr>
        <w:ind w:left="2869" w:hanging="360"/>
      </w:pPr>
      <w:rPr>
        <w:rFonts w:ascii="Wingdings" w:hAnsi="Wingdings" w:hint="default"/>
      </w:rPr>
    </w:lvl>
    <w:lvl w:ilvl="3" w:tplc="08090001" w:tentative="1">
      <w:start w:val="1"/>
      <w:numFmt w:val="bullet"/>
      <w:lvlText w:val=""/>
      <w:lvlJc w:val="left"/>
      <w:pPr>
        <w:ind w:left="3589" w:hanging="360"/>
      </w:pPr>
      <w:rPr>
        <w:rFonts w:ascii="Symbol" w:hAnsi="Symbol" w:hint="default"/>
      </w:rPr>
    </w:lvl>
    <w:lvl w:ilvl="4" w:tplc="08090003" w:tentative="1">
      <w:start w:val="1"/>
      <w:numFmt w:val="bullet"/>
      <w:lvlText w:val="o"/>
      <w:lvlJc w:val="left"/>
      <w:pPr>
        <w:ind w:left="4309" w:hanging="360"/>
      </w:pPr>
      <w:rPr>
        <w:rFonts w:ascii="Courier New" w:hAnsi="Courier New" w:cs="Courier New" w:hint="default"/>
      </w:rPr>
    </w:lvl>
    <w:lvl w:ilvl="5" w:tplc="08090005" w:tentative="1">
      <w:start w:val="1"/>
      <w:numFmt w:val="bullet"/>
      <w:lvlText w:val=""/>
      <w:lvlJc w:val="left"/>
      <w:pPr>
        <w:ind w:left="5029" w:hanging="360"/>
      </w:pPr>
      <w:rPr>
        <w:rFonts w:ascii="Wingdings" w:hAnsi="Wingdings" w:hint="default"/>
      </w:rPr>
    </w:lvl>
    <w:lvl w:ilvl="6" w:tplc="08090001" w:tentative="1">
      <w:start w:val="1"/>
      <w:numFmt w:val="bullet"/>
      <w:lvlText w:val=""/>
      <w:lvlJc w:val="left"/>
      <w:pPr>
        <w:ind w:left="5749" w:hanging="360"/>
      </w:pPr>
      <w:rPr>
        <w:rFonts w:ascii="Symbol" w:hAnsi="Symbol" w:hint="default"/>
      </w:rPr>
    </w:lvl>
    <w:lvl w:ilvl="7" w:tplc="08090003" w:tentative="1">
      <w:start w:val="1"/>
      <w:numFmt w:val="bullet"/>
      <w:lvlText w:val="o"/>
      <w:lvlJc w:val="left"/>
      <w:pPr>
        <w:ind w:left="6469" w:hanging="360"/>
      </w:pPr>
      <w:rPr>
        <w:rFonts w:ascii="Courier New" w:hAnsi="Courier New" w:cs="Courier New" w:hint="default"/>
      </w:rPr>
    </w:lvl>
    <w:lvl w:ilvl="8" w:tplc="08090005" w:tentative="1">
      <w:start w:val="1"/>
      <w:numFmt w:val="bullet"/>
      <w:lvlText w:val=""/>
      <w:lvlJc w:val="left"/>
      <w:pPr>
        <w:ind w:left="7189" w:hanging="360"/>
      </w:pPr>
      <w:rPr>
        <w:rFonts w:ascii="Wingdings" w:hAnsi="Wingdings" w:hint="default"/>
      </w:rPr>
    </w:lvl>
  </w:abstractNum>
  <w:abstractNum w:abstractNumId="251" w15:restartNumberingAfterBreak="0">
    <w:nsid w:val="68A67A19"/>
    <w:multiLevelType w:val="hybridMultilevel"/>
    <w:tmpl w:val="4008DD5C"/>
    <w:lvl w:ilvl="0" w:tplc="91A8763A">
      <w:start w:val="1"/>
      <w:numFmt w:val="bullet"/>
      <w:lvlText w:val=""/>
      <w:lvlJc w:val="left"/>
      <w:pPr>
        <w:ind w:left="720" w:hanging="360"/>
      </w:pPr>
      <w:rPr>
        <w:rFonts w:ascii="Symbol" w:hAnsi="Symbol" w:hint="default"/>
      </w:rPr>
    </w:lvl>
    <w:lvl w:ilvl="1" w:tplc="08090001">
      <w:start w:val="1"/>
      <w:numFmt w:val="bullet"/>
      <w:lvlText w:val=""/>
      <w:lvlJc w:val="left"/>
      <w:pPr>
        <w:ind w:left="1440" w:hanging="360"/>
      </w:pPr>
      <w:rPr>
        <w:rFonts w:ascii="Symbol" w:hAnsi="Symbol"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2" w15:restartNumberingAfterBreak="0">
    <w:nsid w:val="68A71D10"/>
    <w:multiLevelType w:val="multilevel"/>
    <w:tmpl w:val="A8AA31DE"/>
    <w:lvl w:ilvl="0">
      <w:start w:val="5"/>
      <w:numFmt w:val="none"/>
      <w:lvlText w:val="4.3.7"/>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none"/>
      <w:lvlText w:val="4.3.8"/>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53" w15:restartNumberingAfterBreak="0">
    <w:nsid w:val="68D86509"/>
    <w:multiLevelType w:val="hybridMultilevel"/>
    <w:tmpl w:val="B1408BAA"/>
    <w:lvl w:ilvl="0" w:tplc="383CB84C">
      <w:start w:val="11"/>
      <w:numFmt w:val="decimal"/>
      <w:lvlText w:val="%1.9.5"/>
      <w:lvlJc w:val="left"/>
      <w:pPr>
        <w:ind w:left="720" w:hanging="360"/>
      </w:pPr>
      <w:rPr>
        <w:rFonts w:ascii="Arial" w:hAnsi="Arial" w:cs="Aria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4" w15:restartNumberingAfterBreak="0">
    <w:nsid w:val="68E1577D"/>
    <w:multiLevelType w:val="multilevel"/>
    <w:tmpl w:val="B554FDA0"/>
    <w:lvl w:ilvl="0">
      <w:start w:val="11"/>
      <w:numFmt w:val="decimal"/>
      <w:lvlText w:val=""/>
      <w:lvlJc w:val="left"/>
      <w:pPr>
        <w:tabs>
          <w:tab w:val="num" w:pos="360"/>
        </w:tabs>
        <w:ind w:left="360" w:hanging="360"/>
      </w:pPr>
      <w:rPr>
        <w:rFonts w:ascii="Times New Roman" w:hAnsi="Times New Roman" w:hint="default"/>
        <w:b/>
      </w:rPr>
    </w:lvl>
    <w:lvl w:ilvl="1">
      <w:start w:val="10"/>
      <w:numFmt w:val="decimal"/>
      <w:isLgl/>
      <w:lvlText w:val="%1.%2"/>
      <w:lvlJc w:val="left"/>
      <w:pPr>
        <w:tabs>
          <w:tab w:val="num" w:pos="660"/>
        </w:tabs>
        <w:ind w:left="660" w:hanging="660"/>
      </w:pPr>
      <w:rPr>
        <w:rFonts w:hint="default"/>
      </w:rPr>
    </w:lvl>
    <w:lvl w:ilvl="2">
      <w:start w:val="1"/>
      <w:numFmt w:val="decimal"/>
      <w:isLgl/>
      <w:lvlText w:val="11.11.%3"/>
      <w:lvlJc w:val="left"/>
      <w:pPr>
        <w:tabs>
          <w:tab w:val="num" w:pos="720"/>
        </w:tabs>
        <w:ind w:left="720" w:hanging="720"/>
      </w:pPr>
      <w:rPr>
        <w:rFonts w:hint="default"/>
      </w:rPr>
    </w:lvl>
    <w:lvl w:ilvl="3">
      <w:start w:val="1"/>
      <w:numFmt w:val="decimal"/>
      <w:isLgl/>
      <w:lvlText w:val="%1.%2.%3.%4"/>
      <w:lvlJc w:val="left"/>
      <w:pPr>
        <w:tabs>
          <w:tab w:val="num" w:pos="1080"/>
        </w:tabs>
        <w:ind w:left="1080" w:hanging="108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255" w15:restartNumberingAfterBreak="0">
    <w:nsid w:val="6910507C"/>
    <w:multiLevelType w:val="hybridMultilevel"/>
    <w:tmpl w:val="E0C8D9F2"/>
    <w:lvl w:ilvl="0" w:tplc="C33C580A">
      <w:start w:val="13"/>
      <w:numFmt w:val="decimal"/>
      <w:lvlText w:val="%1.4.2"/>
      <w:lvlJc w:val="left"/>
      <w:pPr>
        <w:ind w:left="720" w:hanging="360"/>
      </w:pPr>
      <w:rPr>
        <w:rFonts w:hint="default"/>
        <w:b w:val="0"/>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6" w15:restartNumberingAfterBreak="0">
    <w:nsid w:val="6926299B"/>
    <w:multiLevelType w:val="multilevel"/>
    <w:tmpl w:val="0060A0F6"/>
    <w:lvl w:ilvl="0">
      <w:start w:val="16"/>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57" w15:restartNumberingAfterBreak="0">
    <w:nsid w:val="69A230B1"/>
    <w:multiLevelType w:val="multilevel"/>
    <w:tmpl w:val="E16EDA08"/>
    <w:lvl w:ilvl="0">
      <w:start w:val="9"/>
      <w:numFmt w:val="none"/>
      <w:lvlText w:val="7.1.2"/>
      <w:lvlJc w:val="left"/>
      <w:pPr>
        <w:tabs>
          <w:tab w:val="num" w:pos="360"/>
        </w:tabs>
        <w:ind w:left="360" w:hanging="360"/>
      </w:pPr>
      <w:rPr>
        <w:rFonts w:hint="default"/>
      </w:rPr>
    </w:lvl>
    <w:lvl w:ilvl="1">
      <w:start w:val="1"/>
      <w:numFmt w:val="none"/>
      <w:lvlText w:val="7.3"/>
      <w:lvlJc w:val="left"/>
      <w:pPr>
        <w:tabs>
          <w:tab w:val="num" w:pos="360"/>
        </w:tabs>
        <w:ind w:left="360"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58" w15:restartNumberingAfterBreak="0">
    <w:nsid w:val="6A7147AC"/>
    <w:multiLevelType w:val="multilevel"/>
    <w:tmpl w:val="31ACDDD4"/>
    <w:lvl w:ilvl="0">
      <w:start w:val="15"/>
      <w:numFmt w:val="decimal"/>
      <w:lvlText w:val="%1"/>
      <w:lvlJc w:val="left"/>
      <w:pPr>
        <w:ind w:left="660" w:hanging="660"/>
      </w:pPr>
      <w:rPr>
        <w:rFonts w:hint="default"/>
      </w:rPr>
    </w:lvl>
    <w:lvl w:ilvl="1">
      <w:start w:val="7"/>
      <w:numFmt w:val="decimal"/>
      <w:lvlText w:val="%1.%2"/>
      <w:lvlJc w:val="left"/>
      <w:pPr>
        <w:ind w:left="660" w:hanging="660"/>
      </w:pPr>
      <w:rPr>
        <w:rFonts w:hint="default"/>
      </w:rPr>
    </w:lvl>
    <w:lvl w:ilvl="2">
      <w:start w:val="1"/>
      <w:numFmt w:val="decimal"/>
      <w:lvlText w:val="%1.%2.%3"/>
      <w:lvlJc w:val="left"/>
      <w:pPr>
        <w:ind w:left="720" w:hanging="720"/>
      </w:pPr>
      <w:rPr>
        <w:rFonts w:hint="default"/>
        <w:b w:val="0"/>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59" w15:restartNumberingAfterBreak="0">
    <w:nsid w:val="6ABA30A4"/>
    <w:multiLevelType w:val="multilevel"/>
    <w:tmpl w:val="7FF2D914"/>
    <w:lvl w:ilvl="0">
      <w:start w:val="11"/>
      <w:numFmt w:val="decimal"/>
      <w:lvlText w:val="%1"/>
      <w:lvlJc w:val="left"/>
      <w:pPr>
        <w:ind w:left="660" w:hanging="660"/>
      </w:pPr>
      <w:rPr>
        <w:rFonts w:hint="default"/>
      </w:rPr>
    </w:lvl>
    <w:lvl w:ilvl="1">
      <w:start w:val="3"/>
      <w:numFmt w:val="decimal"/>
      <w:lvlText w:val="%1.%2"/>
      <w:lvlJc w:val="left"/>
      <w:pPr>
        <w:ind w:left="660" w:hanging="660"/>
      </w:pPr>
      <w:rPr>
        <w:rFonts w:hint="default"/>
      </w:rPr>
    </w:lvl>
    <w:lvl w:ilvl="2">
      <w:start w:val="6"/>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60" w15:restartNumberingAfterBreak="0">
    <w:nsid w:val="6BCD6791"/>
    <w:multiLevelType w:val="multilevel"/>
    <w:tmpl w:val="1660AD42"/>
    <w:lvl w:ilvl="0">
      <w:start w:val="11"/>
      <w:numFmt w:val="decimal"/>
      <w:lvlText w:val="%1"/>
      <w:lvlJc w:val="left"/>
      <w:pPr>
        <w:tabs>
          <w:tab w:val="num" w:pos="360"/>
        </w:tabs>
        <w:ind w:left="360" w:hanging="360"/>
      </w:pPr>
      <w:rPr>
        <w:rFonts w:hint="default"/>
      </w:rPr>
    </w:lvl>
    <w:lvl w:ilvl="1">
      <w:start w:val="1"/>
      <w:numFmt w:val="none"/>
      <w:lvlText w:val="11.13.6"/>
      <w:lvlJc w:val="left"/>
      <w:pPr>
        <w:tabs>
          <w:tab w:val="num" w:pos="360"/>
        </w:tabs>
        <w:ind w:left="360" w:hanging="360"/>
      </w:pPr>
      <w:rPr>
        <w:rFonts w:hint="default"/>
        <w:color w:val="auto"/>
      </w:rPr>
    </w:lvl>
    <w:lvl w:ilvl="2">
      <w:start w:val="1"/>
      <w:numFmt w:val="decimal"/>
      <w:lvlText w:val="10.%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61" w15:restartNumberingAfterBreak="0">
    <w:nsid w:val="6C1A6C40"/>
    <w:multiLevelType w:val="multilevel"/>
    <w:tmpl w:val="DFB48676"/>
    <w:lvl w:ilvl="0">
      <w:start w:val="11"/>
      <w:numFmt w:val="decimal"/>
      <w:lvlText w:val="%1"/>
      <w:lvlJc w:val="left"/>
      <w:pPr>
        <w:tabs>
          <w:tab w:val="num" w:pos="360"/>
        </w:tabs>
        <w:ind w:left="360" w:hanging="360"/>
      </w:pPr>
      <w:rPr>
        <w:rFonts w:hint="default"/>
      </w:rPr>
    </w:lvl>
    <w:lvl w:ilvl="1">
      <w:start w:val="12"/>
      <w:numFmt w:val="none"/>
      <w:lvlText w:val="10.15"/>
      <w:lvlJc w:val="left"/>
      <w:pPr>
        <w:tabs>
          <w:tab w:val="num" w:pos="360"/>
        </w:tabs>
        <w:ind w:left="360" w:hanging="360"/>
      </w:pPr>
      <w:rPr>
        <w:rFonts w:hint="default"/>
      </w:rPr>
    </w:lvl>
    <w:lvl w:ilvl="2">
      <w:start w:val="1"/>
      <w:numFmt w:val="none"/>
      <w:lvlText w:val="11.17.6"/>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62" w15:restartNumberingAfterBreak="0">
    <w:nsid w:val="6C1C38E4"/>
    <w:multiLevelType w:val="multilevel"/>
    <w:tmpl w:val="24B6A8AA"/>
    <w:lvl w:ilvl="0">
      <w:start w:val="21"/>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63" w15:restartNumberingAfterBreak="0">
    <w:nsid w:val="6C357185"/>
    <w:multiLevelType w:val="hybridMultilevel"/>
    <w:tmpl w:val="174C1B46"/>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64" w15:restartNumberingAfterBreak="0">
    <w:nsid w:val="6C554E31"/>
    <w:multiLevelType w:val="multilevel"/>
    <w:tmpl w:val="1BDE6A3E"/>
    <w:lvl w:ilvl="0">
      <w:start w:val="20"/>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65" w15:restartNumberingAfterBreak="0">
    <w:nsid w:val="6CF77EDE"/>
    <w:multiLevelType w:val="hybridMultilevel"/>
    <w:tmpl w:val="BE1EF76C"/>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66" w15:restartNumberingAfterBreak="0">
    <w:nsid w:val="6DAD6171"/>
    <w:multiLevelType w:val="hybridMultilevel"/>
    <w:tmpl w:val="DB282466"/>
    <w:lvl w:ilvl="0" w:tplc="43E2AA10">
      <w:start w:val="17"/>
      <w:numFmt w:val="decimal"/>
      <w:lvlText w:val="%1."/>
      <w:lvlJc w:val="left"/>
      <w:pPr>
        <w:ind w:left="360" w:hanging="360"/>
      </w:pPr>
      <w:rPr>
        <w:rFonts w:hint="default"/>
        <w:b/>
        <w:color w:val="auto"/>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7" w15:restartNumberingAfterBreak="0">
    <w:nsid w:val="6DCA2881"/>
    <w:multiLevelType w:val="hybridMultilevel"/>
    <w:tmpl w:val="45C64476"/>
    <w:lvl w:ilvl="0" w:tplc="E4067084">
      <w:start w:val="13"/>
      <w:numFmt w:val="decimal"/>
      <w:lvlText w:val="%1.4.1"/>
      <w:lvlJc w:val="left"/>
      <w:pPr>
        <w:ind w:left="360" w:hanging="360"/>
      </w:pPr>
      <w:rPr>
        <w:rFonts w:hint="default"/>
      </w:rPr>
    </w:lvl>
    <w:lvl w:ilvl="1" w:tplc="08090019" w:tentative="1">
      <w:start w:val="1"/>
      <w:numFmt w:val="lowerLetter"/>
      <w:lvlText w:val="%2."/>
      <w:lvlJc w:val="left"/>
      <w:pPr>
        <w:ind w:left="1080" w:hanging="360"/>
      </w:pPr>
    </w:lvl>
    <w:lvl w:ilvl="2" w:tplc="0809001B">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68" w15:restartNumberingAfterBreak="0">
    <w:nsid w:val="6FD17125"/>
    <w:multiLevelType w:val="multilevel"/>
    <w:tmpl w:val="0CC411FC"/>
    <w:lvl w:ilvl="0">
      <w:start w:val="11"/>
      <w:numFmt w:val="decimal"/>
      <w:lvlText w:val="%1"/>
      <w:lvlJc w:val="left"/>
      <w:pPr>
        <w:tabs>
          <w:tab w:val="num" w:pos="360"/>
        </w:tabs>
        <w:ind w:left="360" w:hanging="360"/>
      </w:pPr>
      <w:rPr>
        <w:rFonts w:hint="default"/>
      </w:rPr>
    </w:lvl>
    <w:lvl w:ilvl="1">
      <w:start w:val="12"/>
      <w:numFmt w:val="none"/>
      <w:lvlText w:val="10.15"/>
      <w:lvlJc w:val="left"/>
      <w:pPr>
        <w:tabs>
          <w:tab w:val="num" w:pos="360"/>
        </w:tabs>
        <w:ind w:left="360" w:hanging="360"/>
      </w:pPr>
      <w:rPr>
        <w:rFonts w:hint="default"/>
      </w:rPr>
    </w:lvl>
    <w:lvl w:ilvl="2">
      <w:start w:val="1"/>
      <w:numFmt w:val="none"/>
      <w:lvlText w:val="11.17.5"/>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69" w15:restartNumberingAfterBreak="0">
    <w:nsid w:val="70041425"/>
    <w:multiLevelType w:val="multilevel"/>
    <w:tmpl w:val="30F239D0"/>
    <w:lvl w:ilvl="0">
      <w:start w:val="11"/>
      <w:numFmt w:val="decimal"/>
      <w:lvlText w:val="%1"/>
      <w:lvlJc w:val="left"/>
      <w:pPr>
        <w:tabs>
          <w:tab w:val="num" w:pos="360"/>
        </w:tabs>
        <w:ind w:left="360" w:hanging="360"/>
      </w:pPr>
      <w:rPr>
        <w:rFonts w:hint="default"/>
      </w:rPr>
    </w:lvl>
    <w:lvl w:ilvl="1">
      <w:start w:val="12"/>
      <w:numFmt w:val="none"/>
      <w:lvlText w:val="11.14"/>
      <w:lvlJc w:val="left"/>
      <w:pPr>
        <w:tabs>
          <w:tab w:val="num" w:pos="360"/>
        </w:tabs>
        <w:ind w:left="360" w:hanging="360"/>
      </w:pPr>
      <w:rPr>
        <w:rFonts w:hint="default"/>
      </w:rPr>
    </w:lvl>
    <w:lvl w:ilvl="2">
      <w:start w:val="1"/>
      <w:numFmt w:val="none"/>
      <w:lvlText w:val="10.15.7"/>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70" w15:restartNumberingAfterBreak="0">
    <w:nsid w:val="70733EFF"/>
    <w:multiLevelType w:val="hybridMultilevel"/>
    <w:tmpl w:val="0E6A5F98"/>
    <w:lvl w:ilvl="0" w:tplc="C8CCD70A">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71" w15:restartNumberingAfterBreak="0">
    <w:nsid w:val="70DC7C43"/>
    <w:multiLevelType w:val="multilevel"/>
    <w:tmpl w:val="6C36F512"/>
    <w:lvl w:ilvl="0">
      <w:start w:val="19"/>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b/>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72" w15:restartNumberingAfterBreak="0">
    <w:nsid w:val="715D564A"/>
    <w:multiLevelType w:val="multilevel"/>
    <w:tmpl w:val="E30CF86C"/>
    <w:lvl w:ilvl="0">
      <w:start w:val="9"/>
      <w:numFmt w:val="none"/>
      <w:lvlText w:val="7.1.2"/>
      <w:lvlJc w:val="left"/>
      <w:pPr>
        <w:tabs>
          <w:tab w:val="num" w:pos="360"/>
        </w:tabs>
        <w:ind w:left="360" w:hanging="360"/>
      </w:pPr>
      <w:rPr>
        <w:rFonts w:hint="default"/>
      </w:rPr>
    </w:lvl>
    <w:lvl w:ilvl="1">
      <w:start w:val="1"/>
      <w:numFmt w:val="none"/>
      <w:lvlText w:val="7.2"/>
      <w:lvlJc w:val="left"/>
      <w:pPr>
        <w:tabs>
          <w:tab w:val="num" w:pos="360"/>
        </w:tabs>
        <w:ind w:left="360"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73" w15:restartNumberingAfterBreak="0">
    <w:nsid w:val="71D7243F"/>
    <w:multiLevelType w:val="multilevel"/>
    <w:tmpl w:val="0A1EA37C"/>
    <w:lvl w:ilvl="0">
      <w:start w:val="12"/>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color w:val="auto"/>
      </w:rPr>
    </w:lvl>
    <w:lvl w:ilvl="2">
      <w:start w:val="1"/>
      <w:numFmt w:val="decimal"/>
      <w:lvlText w:val="%1.%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74" w15:restartNumberingAfterBreak="0">
    <w:nsid w:val="71DE24D2"/>
    <w:multiLevelType w:val="multilevel"/>
    <w:tmpl w:val="3F540D9A"/>
    <w:lvl w:ilvl="0">
      <w:start w:val="11"/>
      <w:numFmt w:val="decimal"/>
      <w:lvlText w:val="%1"/>
      <w:lvlJc w:val="left"/>
      <w:pPr>
        <w:tabs>
          <w:tab w:val="num" w:pos="360"/>
        </w:tabs>
        <w:ind w:left="360" w:hanging="360"/>
      </w:pPr>
      <w:rPr>
        <w:rFonts w:hint="default"/>
      </w:rPr>
    </w:lvl>
    <w:lvl w:ilvl="1">
      <w:start w:val="12"/>
      <w:numFmt w:val="none"/>
      <w:lvlText w:val="10.16"/>
      <w:lvlJc w:val="left"/>
      <w:pPr>
        <w:tabs>
          <w:tab w:val="num" w:pos="360"/>
        </w:tabs>
        <w:ind w:left="360" w:hanging="360"/>
      </w:pPr>
      <w:rPr>
        <w:rFonts w:hint="default"/>
      </w:rPr>
    </w:lvl>
    <w:lvl w:ilvl="2">
      <w:start w:val="1"/>
      <w:numFmt w:val="none"/>
      <w:lvlText w:val="11.14.1"/>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75" w15:restartNumberingAfterBreak="0">
    <w:nsid w:val="72F569D8"/>
    <w:multiLevelType w:val="hybridMultilevel"/>
    <w:tmpl w:val="7E48EEC8"/>
    <w:lvl w:ilvl="0" w:tplc="E4AE96B0">
      <w:numFmt w:val="bullet"/>
      <w:lvlText w:val="•"/>
      <w:lvlJc w:val="left"/>
      <w:pPr>
        <w:ind w:left="720" w:hanging="360"/>
      </w:pPr>
      <w:rPr>
        <w:rFonts w:ascii="Arial" w:eastAsia="Times New Roman" w:hAnsi="Arial" w:cs="Arial" w:hint="default"/>
      </w:rPr>
    </w:lvl>
    <w:lvl w:ilvl="1" w:tplc="08090003">
      <w:start w:val="1"/>
      <w:numFmt w:val="bullet"/>
      <w:lvlText w:val="o"/>
      <w:lvlJc w:val="left"/>
      <w:pPr>
        <w:ind w:left="1440" w:hanging="360"/>
      </w:pPr>
      <w:rPr>
        <w:rFonts w:ascii="Courier New" w:hAnsi="Courier New" w:cs="Courier New" w:hint="default"/>
      </w:rPr>
    </w:lvl>
    <w:lvl w:ilvl="2" w:tplc="E4AE96B0">
      <w:numFmt w:val="bullet"/>
      <w:lvlText w:val="•"/>
      <w:lvlJc w:val="left"/>
      <w:pPr>
        <w:ind w:left="2160" w:hanging="360"/>
      </w:pPr>
      <w:rPr>
        <w:rFonts w:ascii="Arial" w:eastAsia="Times New Roman" w:hAnsi="Arial" w:cs="Arial"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6" w15:restartNumberingAfterBreak="0">
    <w:nsid w:val="739600DE"/>
    <w:multiLevelType w:val="hybridMultilevel"/>
    <w:tmpl w:val="EF8A03EE"/>
    <w:lvl w:ilvl="0" w:tplc="C6727BF4">
      <w:start w:val="13"/>
      <w:numFmt w:val="decimal"/>
      <w:lvlText w:val="%1.4.3"/>
      <w:lvlJc w:val="left"/>
      <w:pPr>
        <w:ind w:left="720" w:hanging="360"/>
      </w:pPr>
      <w:rPr>
        <w:rFonts w:hint="default"/>
        <w:b w:val="0"/>
        <w:bCs w:val="0"/>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7" w15:restartNumberingAfterBreak="0">
    <w:nsid w:val="7440087F"/>
    <w:multiLevelType w:val="multilevel"/>
    <w:tmpl w:val="5882CF2E"/>
    <w:lvl w:ilvl="0">
      <w:start w:val="9"/>
      <w:numFmt w:val="decimal"/>
      <w:lvlText w:val="%1"/>
      <w:lvlJc w:val="left"/>
      <w:pPr>
        <w:tabs>
          <w:tab w:val="num" w:pos="360"/>
        </w:tabs>
        <w:ind w:left="360" w:hanging="360"/>
      </w:pPr>
      <w:rPr>
        <w:rFonts w:hint="default"/>
      </w:rPr>
    </w:lvl>
    <w:lvl w:ilvl="1">
      <w:start w:val="5"/>
      <w:numFmt w:val="none"/>
      <w:lvlText w:val="8.2"/>
      <w:lvlJc w:val="left"/>
      <w:pPr>
        <w:tabs>
          <w:tab w:val="num" w:pos="360"/>
        </w:tabs>
        <w:ind w:left="360" w:hanging="360"/>
      </w:pPr>
      <w:rPr>
        <w:rFonts w:hint="default"/>
      </w:rPr>
    </w:lvl>
    <w:lvl w:ilvl="2">
      <w:start w:val="1"/>
      <w:numFmt w:val="none"/>
      <w:lvlText w:val="8.2.3"/>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78" w15:restartNumberingAfterBreak="0">
    <w:nsid w:val="74A24DA5"/>
    <w:multiLevelType w:val="multilevel"/>
    <w:tmpl w:val="F13AE254"/>
    <w:lvl w:ilvl="0">
      <w:start w:val="6"/>
      <w:numFmt w:val="none"/>
      <w:lvlText w:val="5.4.1"/>
      <w:lvlJc w:val="left"/>
      <w:pPr>
        <w:tabs>
          <w:tab w:val="num" w:pos="360"/>
        </w:tabs>
        <w:ind w:left="360" w:hanging="360"/>
      </w:pPr>
      <w:rPr>
        <w:rFonts w:ascii="Arial" w:hAnsi="Arial" w:cs="Arial" w:hint="default"/>
      </w:rPr>
    </w:lvl>
    <w:lvl w:ilvl="1">
      <w:start w:val="3"/>
      <w:numFmt w:val="decimal"/>
      <w:lvlText w:val="%1.%2"/>
      <w:lvlJc w:val="left"/>
      <w:pPr>
        <w:tabs>
          <w:tab w:val="num" w:pos="360"/>
        </w:tabs>
        <w:ind w:left="360" w:hanging="360"/>
      </w:pPr>
      <w:rPr>
        <w:rFonts w:hint="default"/>
      </w:rPr>
    </w:lvl>
    <w:lvl w:ilvl="2">
      <w:start w:val="3"/>
      <w:numFmt w:val="decimal"/>
      <w:lvlText w:val="5.%2.5"/>
      <w:lvlJc w:val="left"/>
      <w:pPr>
        <w:tabs>
          <w:tab w:val="num" w:pos="720"/>
        </w:tabs>
        <w:ind w:left="720" w:hanging="720"/>
      </w:pPr>
      <w:rPr>
        <w:rFonts w:hint="default"/>
      </w:rPr>
    </w:lvl>
    <w:lvl w:ilvl="3">
      <w:start w:val="1"/>
      <w:numFmt w:val="bullet"/>
      <w:lvlText w:val=""/>
      <w:lvlJc w:val="left"/>
      <w:pPr>
        <w:tabs>
          <w:tab w:val="num" w:pos="1080"/>
        </w:tabs>
        <w:ind w:left="1080" w:hanging="1080"/>
      </w:pPr>
      <w:rPr>
        <w:rFonts w:ascii="Symbol" w:hAnsi="Symbol"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79" w15:restartNumberingAfterBreak="0">
    <w:nsid w:val="74B1726A"/>
    <w:multiLevelType w:val="hybridMultilevel"/>
    <w:tmpl w:val="354029E2"/>
    <w:lvl w:ilvl="0" w:tplc="FF56313A">
      <w:start w:val="10"/>
      <w:numFmt w:val="decimal"/>
      <w:lvlText w:val="%1.1.1"/>
      <w:lvlJc w:val="left"/>
      <w:pPr>
        <w:ind w:left="36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0" w15:restartNumberingAfterBreak="0">
    <w:nsid w:val="74BF1E3D"/>
    <w:multiLevelType w:val="multilevel"/>
    <w:tmpl w:val="3FBEA550"/>
    <w:lvl w:ilvl="0">
      <w:start w:val="11"/>
      <w:numFmt w:val="decimal"/>
      <w:lvlText w:val="%1"/>
      <w:lvlJc w:val="left"/>
      <w:pPr>
        <w:tabs>
          <w:tab w:val="num" w:pos="360"/>
        </w:tabs>
        <w:ind w:left="360" w:hanging="360"/>
      </w:pPr>
      <w:rPr>
        <w:rFonts w:hint="default"/>
      </w:rPr>
    </w:lvl>
    <w:lvl w:ilvl="1">
      <w:start w:val="1"/>
      <w:numFmt w:val="none"/>
      <w:lvlText w:val="11.16"/>
      <w:lvlJc w:val="left"/>
      <w:pPr>
        <w:tabs>
          <w:tab w:val="num" w:pos="360"/>
        </w:tabs>
        <w:ind w:left="360" w:hanging="360"/>
      </w:pPr>
      <w:rPr>
        <w:rFonts w:hint="default"/>
        <w:color w:val="auto"/>
      </w:rPr>
    </w:lvl>
    <w:lvl w:ilvl="2">
      <w:start w:val="1"/>
      <w:numFmt w:val="decimal"/>
      <w:lvlText w:val="10.%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81" w15:restartNumberingAfterBreak="0">
    <w:nsid w:val="74C7531B"/>
    <w:multiLevelType w:val="multilevel"/>
    <w:tmpl w:val="FFF4FC30"/>
    <w:lvl w:ilvl="0">
      <w:start w:val="11"/>
      <w:numFmt w:val="decimal"/>
      <w:lvlText w:val="%1"/>
      <w:lvlJc w:val="left"/>
      <w:pPr>
        <w:tabs>
          <w:tab w:val="num" w:pos="360"/>
        </w:tabs>
        <w:ind w:left="360" w:hanging="360"/>
      </w:pPr>
      <w:rPr>
        <w:rFonts w:hint="default"/>
      </w:rPr>
    </w:lvl>
    <w:lvl w:ilvl="1">
      <w:start w:val="12"/>
      <w:numFmt w:val="none"/>
      <w:lvlText w:val="10.16"/>
      <w:lvlJc w:val="left"/>
      <w:pPr>
        <w:tabs>
          <w:tab w:val="num" w:pos="360"/>
        </w:tabs>
        <w:ind w:left="360" w:hanging="360"/>
      </w:pPr>
      <w:rPr>
        <w:rFonts w:hint="default"/>
      </w:rPr>
    </w:lvl>
    <w:lvl w:ilvl="2">
      <w:start w:val="1"/>
      <w:numFmt w:val="none"/>
      <w:lvlText w:val="11.14.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82" w15:restartNumberingAfterBreak="0">
    <w:nsid w:val="75533334"/>
    <w:multiLevelType w:val="multilevel"/>
    <w:tmpl w:val="9FC244D8"/>
    <w:lvl w:ilvl="0">
      <w:start w:val="11"/>
      <w:numFmt w:val="decimal"/>
      <w:lvlText w:val="%1"/>
      <w:lvlJc w:val="left"/>
      <w:pPr>
        <w:tabs>
          <w:tab w:val="num" w:pos="360"/>
        </w:tabs>
        <w:ind w:left="360" w:hanging="360"/>
      </w:pPr>
      <w:rPr>
        <w:rFonts w:hint="default"/>
      </w:rPr>
    </w:lvl>
    <w:lvl w:ilvl="1">
      <w:start w:val="1"/>
      <w:numFmt w:val="none"/>
      <w:lvlText w:val="11.8"/>
      <w:lvlJc w:val="left"/>
      <w:pPr>
        <w:tabs>
          <w:tab w:val="num" w:pos="360"/>
        </w:tabs>
        <w:ind w:left="360" w:hanging="360"/>
      </w:pPr>
      <w:rPr>
        <w:rFonts w:hint="default"/>
        <w:color w:val="auto"/>
      </w:rPr>
    </w:lvl>
    <w:lvl w:ilvl="2">
      <w:start w:val="1"/>
      <w:numFmt w:val="decimal"/>
      <w:lvlText w:val="10.%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83" w15:restartNumberingAfterBreak="0">
    <w:nsid w:val="7578411E"/>
    <w:multiLevelType w:val="multilevel"/>
    <w:tmpl w:val="20108518"/>
    <w:lvl w:ilvl="0">
      <w:start w:val="11"/>
      <w:numFmt w:val="decimal"/>
      <w:lvlText w:val="%1"/>
      <w:lvlJc w:val="left"/>
      <w:pPr>
        <w:tabs>
          <w:tab w:val="num" w:pos="360"/>
        </w:tabs>
        <w:ind w:left="360" w:hanging="360"/>
      </w:pPr>
      <w:rPr>
        <w:rFonts w:hint="default"/>
      </w:rPr>
    </w:lvl>
    <w:lvl w:ilvl="1">
      <w:start w:val="1"/>
      <w:numFmt w:val="none"/>
      <w:lvlText w:val="11.9"/>
      <w:lvlJc w:val="left"/>
      <w:pPr>
        <w:tabs>
          <w:tab w:val="num" w:pos="360"/>
        </w:tabs>
        <w:ind w:left="360" w:hanging="360"/>
      </w:pPr>
      <w:rPr>
        <w:rFonts w:hint="default"/>
        <w:color w:val="auto"/>
      </w:rPr>
    </w:lvl>
    <w:lvl w:ilvl="2">
      <w:start w:val="1"/>
      <w:numFmt w:val="none"/>
      <w:lvlText w:val="11.9.1"/>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84" w15:restartNumberingAfterBreak="0">
    <w:nsid w:val="76BC5A65"/>
    <w:multiLevelType w:val="multilevel"/>
    <w:tmpl w:val="2F925AB2"/>
    <w:lvl w:ilvl="0">
      <w:start w:val="12"/>
      <w:numFmt w:val="decimal"/>
      <w:lvlText w:val="%1"/>
      <w:lvlJc w:val="left"/>
      <w:pPr>
        <w:tabs>
          <w:tab w:val="num" w:pos="360"/>
        </w:tabs>
        <w:ind w:left="360" w:hanging="360"/>
      </w:pPr>
      <w:rPr>
        <w:rFonts w:hint="default"/>
      </w:rPr>
    </w:lvl>
    <w:lvl w:ilvl="1">
      <w:start w:val="5"/>
      <w:numFmt w:val="none"/>
      <w:lvlText w:val="8.2"/>
      <w:lvlJc w:val="left"/>
      <w:pPr>
        <w:tabs>
          <w:tab w:val="num" w:pos="360"/>
        </w:tabs>
        <w:ind w:left="360" w:hanging="360"/>
      </w:pPr>
      <w:rPr>
        <w:rFonts w:hint="default"/>
      </w:rPr>
    </w:lvl>
    <w:lvl w:ilvl="2">
      <w:start w:val="13"/>
      <w:numFmt w:val="decimal"/>
      <w:lvlText w:val="%3.3"/>
      <w:lvlJc w:val="left"/>
      <w:pPr>
        <w:tabs>
          <w:tab w:val="num" w:pos="720"/>
        </w:tabs>
        <w:ind w:left="720" w:hanging="720"/>
      </w:pPr>
      <w:rPr>
        <w:rFonts w:hint="default"/>
        <w:b/>
        <w:bCs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85" w15:restartNumberingAfterBreak="0">
    <w:nsid w:val="77DE5DF9"/>
    <w:multiLevelType w:val="multilevel"/>
    <w:tmpl w:val="3D60112A"/>
    <w:lvl w:ilvl="0">
      <w:start w:val="6"/>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5.3.%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86" w15:restartNumberingAfterBreak="0">
    <w:nsid w:val="78372541"/>
    <w:multiLevelType w:val="hybridMultilevel"/>
    <w:tmpl w:val="E2B838F2"/>
    <w:lvl w:ilvl="0" w:tplc="9B2671DE">
      <w:start w:val="1"/>
      <w:numFmt w:val="bullet"/>
      <w:lvlText w:val=""/>
      <w:lvlJc w:val="left"/>
      <w:pPr>
        <w:tabs>
          <w:tab w:val="num" w:pos="786"/>
        </w:tabs>
        <w:ind w:left="786" w:hanging="360"/>
      </w:pPr>
      <w:rPr>
        <w:rFonts w:ascii="Symbol" w:hAnsi="Symbol" w:hint="default"/>
      </w:rPr>
    </w:lvl>
    <w:lvl w:ilvl="1" w:tplc="08090001">
      <w:start w:val="1"/>
      <w:numFmt w:val="bullet"/>
      <w:lvlText w:val=""/>
      <w:lvlJc w:val="left"/>
      <w:pPr>
        <w:tabs>
          <w:tab w:val="num" w:pos="1506"/>
        </w:tabs>
        <w:ind w:left="1506" w:hanging="360"/>
      </w:pPr>
      <w:rPr>
        <w:rFonts w:ascii="Symbol" w:hAnsi="Symbol" w:hint="default"/>
      </w:rPr>
    </w:lvl>
    <w:lvl w:ilvl="2" w:tplc="E4AE96B0">
      <w:numFmt w:val="bullet"/>
      <w:lvlText w:val="•"/>
      <w:lvlJc w:val="left"/>
      <w:pPr>
        <w:ind w:left="2316" w:hanging="450"/>
      </w:pPr>
      <w:rPr>
        <w:rFonts w:ascii="Arial" w:eastAsia="Times New Roman" w:hAnsi="Arial" w:cs="Arial" w:hint="default"/>
      </w:rPr>
    </w:lvl>
    <w:lvl w:ilvl="3" w:tplc="C246AC0E" w:tentative="1">
      <w:start w:val="1"/>
      <w:numFmt w:val="bullet"/>
      <w:lvlText w:val=""/>
      <w:lvlJc w:val="left"/>
      <w:pPr>
        <w:tabs>
          <w:tab w:val="num" w:pos="2946"/>
        </w:tabs>
        <w:ind w:left="2946" w:hanging="360"/>
      </w:pPr>
      <w:rPr>
        <w:rFonts w:ascii="Symbol" w:hAnsi="Symbol" w:hint="default"/>
      </w:rPr>
    </w:lvl>
    <w:lvl w:ilvl="4" w:tplc="18641AEA" w:tentative="1">
      <w:start w:val="1"/>
      <w:numFmt w:val="bullet"/>
      <w:lvlText w:val="o"/>
      <w:lvlJc w:val="left"/>
      <w:pPr>
        <w:tabs>
          <w:tab w:val="num" w:pos="3666"/>
        </w:tabs>
        <w:ind w:left="3666" w:hanging="360"/>
      </w:pPr>
      <w:rPr>
        <w:rFonts w:ascii="Courier New" w:hAnsi="Courier New" w:cs="Arial" w:hint="default"/>
      </w:rPr>
    </w:lvl>
    <w:lvl w:ilvl="5" w:tplc="C1A8C4AE" w:tentative="1">
      <w:start w:val="1"/>
      <w:numFmt w:val="bullet"/>
      <w:lvlText w:val=""/>
      <w:lvlJc w:val="left"/>
      <w:pPr>
        <w:tabs>
          <w:tab w:val="num" w:pos="4386"/>
        </w:tabs>
        <w:ind w:left="4386" w:hanging="360"/>
      </w:pPr>
      <w:rPr>
        <w:rFonts w:ascii="Wingdings" w:hAnsi="Wingdings" w:hint="default"/>
      </w:rPr>
    </w:lvl>
    <w:lvl w:ilvl="6" w:tplc="ED149872" w:tentative="1">
      <w:start w:val="1"/>
      <w:numFmt w:val="bullet"/>
      <w:lvlText w:val=""/>
      <w:lvlJc w:val="left"/>
      <w:pPr>
        <w:tabs>
          <w:tab w:val="num" w:pos="5106"/>
        </w:tabs>
        <w:ind w:left="5106" w:hanging="360"/>
      </w:pPr>
      <w:rPr>
        <w:rFonts w:ascii="Symbol" w:hAnsi="Symbol" w:hint="default"/>
      </w:rPr>
    </w:lvl>
    <w:lvl w:ilvl="7" w:tplc="E20EBD7A" w:tentative="1">
      <w:start w:val="1"/>
      <w:numFmt w:val="bullet"/>
      <w:lvlText w:val="o"/>
      <w:lvlJc w:val="left"/>
      <w:pPr>
        <w:tabs>
          <w:tab w:val="num" w:pos="5826"/>
        </w:tabs>
        <w:ind w:left="5826" w:hanging="360"/>
      </w:pPr>
      <w:rPr>
        <w:rFonts w:ascii="Courier New" w:hAnsi="Courier New" w:cs="Arial" w:hint="default"/>
      </w:rPr>
    </w:lvl>
    <w:lvl w:ilvl="8" w:tplc="96746136" w:tentative="1">
      <w:start w:val="1"/>
      <w:numFmt w:val="bullet"/>
      <w:lvlText w:val=""/>
      <w:lvlJc w:val="left"/>
      <w:pPr>
        <w:tabs>
          <w:tab w:val="num" w:pos="6546"/>
        </w:tabs>
        <w:ind w:left="6546" w:hanging="360"/>
      </w:pPr>
      <w:rPr>
        <w:rFonts w:ascii="Wingdings" w:hAnsi="Wingdings" w:hint="default"/>
      </w:rPr>
    </w:lvl>
  </w:abstractNum>
  <w:abstractNum w:abstractNumId="287" w15:restartNumberingAfterBreak="0">
    <w:nsid w:val="78970653"/>
    <w:multiLevelType w:val="hybridMultilevel"/>
    <w:tmpl w:val="8A4ADAB6"/>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lvl>
    <w:lvl w:ilvl="2" w:tplc="0809001B">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88" w15:restartNumberingAfterBreak="0">
    <w:nsid w:val="78CD26E1"/>
    <w:multiLevelType w:val="hybridMultilevel"/>
    <w:tmpl w:val="5C9E9CAC"/>
    <w:lvl w:ilvl="0" w:tplc="08090001">
      <w:start w:val="1"/>
      <w:numFmt w:val="bullet"/>
      <w:lvlText w:val=""/>
      <w:lvlJc w:val="left"/>
      <w:pPr>
        <w:ind w:left="1080" w:hanging="360"/>
      </w:pPr>
      <w:rPr>
        <w:rFonts w:ascii="Symbol" w:hAnsi="Symbol" w:hint="default"/>
      </w:rPr>
    </w:lvl>
    <w:lvl w:ilvl="1" w:tplc="08090019" w:tentative="1">
      <w:start w:val="1"/>
      <w:numFmt w:val="lowerLetter"/>
      <w:lvlText w:val="%2."/>
      <w:lvlJc w:val="left"/>
      <w:pPr>
        <w:ind w:left="1800" w:hanging="360"/>
      </w:pPr>
    </w:lvl>
    <w:lvl w:ilvl="2" w:tplc="0809001B">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89" w15:restartNumberingAfterBreak="0">
    <w:nsid w:val="78D974ED"/>
    <w:multiLevelType w:val="hybridMultilevel"/>
    <w:tmpl w:val="04580BD8"/>
    <w:lvl w:ilvl="0" w:tplc="EF02E940">
      <w:start w:val="13"/>
      <w:numFmt w:val="decimal"/>
      <w:lvlText w:val="%1.3.1"/>
      <w:lvlJc w:val="left"/>
      <w:pPr>
        <w:ind w:left="644"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0" w15:restartNumberingAfterBreak="0">
    <w:nsid w:val="7A567B5E"/>
    <w:multiLevelType w:val="hybridMultilevel"/>
    <w:tmpl w:val="4D6A4C50"/>
    <w:lvl w:ilvl="0" w:tplc="FFF85262">
      <w:start w:val="13"/>
      <w:numFmt w:val="decimal"/>
      <w:lvlText w:val="%1.3.4"/>
      <w:lvlJc w:val="left"/>
      <w:pPr>
        <w:ind w:left="644" w:hanging="360"/>
      </w:pPr>
      <w:rPr>
        <w:rFonts w:hint="default"/>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1" w15:restartNumberingAfterBreak="0">
    <w:nsid w:val="7A904707"/>
    <w:multiLevelType w:val="multilevel"/>
    <w:tmpl w:val="8F2AAF80"/>
    <w:lvl w:ilvl="0">
      <w:start w:val="5"/>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none"/>
      <w:lvlText w:val="4.3.10"/>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92" w15:restartNumberingAfterBreak="0">
    <w:nsid w:val="7AE336A3"/>
    <w:multiLevelType w:val="multilevel"/>
    <w:tmpl w:val="FF646858"/>
    <w:lvl w:ilvl="0">
      <w:start w:val="13"/>
      <w:numFmt w:val="decimal"/>
      <w:lvlText w:val="%1"/>
      <w:lvlJc w:val="left"/>
      <w:pPr>
        <w:tabs>
          <w:tab w:val="num" w:pos="360"/>
        </w:tabs>
        <w:ind w:left="360" w:hanging="360"/>
      </w:pPr>
      <w:rPr>
        <w:rFonts w:hint="default"/>
      </w:rPr>
    </w:lvl>
    <w:lvl w:ilvl="1">
      <w:start w:val="3"/>
      <w:numFmt w:val="decimal"/>
      <w:lvlText w:val="%1.%2"/>
      <w:lvlJc w:val="left"/>
      <w:pPr>
        <w:tabs>
          <w:tab w:val="num" w:pos="360"/>
        </w:tabs>
        <w:ind w:left="360" w:hanging="360"/>
      </w:pPr>
      <w:rPr>
        <w:rFonts w:hint="default"/>
      </w:rPr>
    </w:lvl>
    <w:lvl w:ilvl="2">
      <w:start w:val="7"/>
      <w:numFmt w:val="none"/>
      <w:lvlText w:val="14.4.2"/>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93" w15:restartNumberingAfterBreak="0">
    <w:nsid w:val="7B0550CB"/>
    <w:multiLevelType w:val="multilevel"/>
    <w:tmpl w:val="27B4AA64"/>
    <w:lvl w:ilvl="0">
      <w:start w:val="6"/>
      <w:numFmt w:val="decimal"/>
      <w:lvlText w:val="%1."/>
      <w:lvlJc w:val="left"/>
      <w:pPr>
        <w:ind w:left="360" w:hanging="360"/>
      </w:pPr>
      <w:rPr>
        <w:rFonts w:hint="default"/>
        <w:b/>
        <w:color w:val="auto"/>
      </w:rPr>
    </w:lvl>
    <w:lvl w:ilvl="1">
      <w:numFmt w:val="decimal"/>
      <w:isLgl/>
      <w:lvlText w:val="%1.%2"/>
      <w:lvlJc w:val="left"/>
      <w:pPr>
        <w:ind w:left="525" w:hanging="525"/>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294" w15:restartNumberingAfterBreak="0">
    <w:nsid w:val="7B1A65F4"/>
    <w:multiLevelType w:val="multilevel"/>
    <w:tmpl w:val="F8AEEE58"/>
    <w:lvl w:ilvl="0">
      <w:start w:val="11"/>
      <w:numFmt w:val="decimal"/>
      <w:lvlText w:val="%1"/>
      <w:lvlJc w:val="left"/>
      <w:pPr>
        <w:ind w:left="795" w:hanging="795"/>
      </w:pPr>
      <w:rPr>
        <w:rFonts w:hint="default"/>
      </w:rPr>
    </w:lvl>
    <w:lvl w:ilvl="1">
      <w:start w:val="20"/>
      <w:numFmt w:val="decimal"/>
      <w:lvlText w:val="%1.%2"/>
      <w:lvlJc w:val="left"/>
      <w:pPr>
        <w:ind w:left="795" w:hanging="795"/>
      </w:pPr>
      <w:rPr>
        <w:rFonts w:hint="default"/>
      </w:rPr>
    </w:lvl>
    <w:lvl w:ilvl="2">
      <w:start w:val="1"/>
      <w:numFmt w:val="decimal"/>
      <w:lvlText w:val="%1.%2.%3"/>
      <w:lvlJc w:val="left"/>
      <w:pPr>
        <w:ind w:left="795" w:hanging="795"/>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95" w15:restartNumberingAfterBreak="0">
    <w:nsid w:val="7B357F3D"/>
    <w:multiLevelType w:val="multilevel"/>
    <w:tmpl w:val="F0DE318E"/>
    <w:lvl w:ilvl="0">
      <w:start w:val="14"/>
      <w:numFmt w:val="decimal"/>
      <w:lvlText w:val="%1"/>
      <w:lvlJc w:val="left"/>
      <w:pPr>
        <w:tabs>
          <w:tab w:val="num" w:pos="360"/>
        </w:tabs>
        <w:ind w:left="360" w:hanging="360"/>
      </w:pPr>
      <w:rPr>
        <w:rFonts w:hint="default"/>
      </w:rPr>
    </w:lvl>
    <w:lvl w:ilvl="1">
      <w:start w:val="4"/>
      <w:numFmt w:val="decimal"/>
      <w:lvlText w:val="%1.%2"/>
      <w:lvlJc w:val="left"/>
      <w:pPr>
        <w:tabs>
          <w:tab w:val="num" w:pos="360"/>
        </w:tabs>
        <w:ind w:left="360" w:hanging="360"/>
      </w:pPr>
      <w:rPr>
        <w:rFonts w:hint="default"/>
      </w:rPr>
    </w:lvl>
    <w:lvl w:ilvl="2">
      <w:start w:val="1"/>
      <w:numFmt w:val="none"/>
      <w:lvlText w:val="10.6.2"/>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96" w15:restartNumberingAfterBreak="0">
    <w:nsid w:val="7B4F542C"/>
    <w:multiLevelType w:val="multilevel"/>
    <w:tmpl w:val="C52E2920"/>
    <w:lvl w:ilvl="0">
      <w:start w:val="11"/>
      <w:numFmt w:val="decimal"/>
      <w:lvlText w:val="%1.7.5"/>
      <w:lvlJc w:val="left"/>
      <w:pPr>
        <w:tabs>
          <w:tab w:val="num" w:pos="360"/>
        </w:tabs>
        <w:ind w:left="360" w:hanging="360"/>
      </w:pPr>
      <w:rPr>
        <w:rFonts w:hint="default"/>
        <w:b w:val="0"/>
        <w:bCs w:val="0"/>
      </w:rPr>
    </w:lvl>
    <w:lvl w:ilvl="1">
      <w:start w:val="7"/>
      <w:numFmt w:val="decimal"/>
      <w:lvlText w:val="%1.%2"/>
      <w:lvlJc w:val="left"/>
      <w:pPr>
        <w:tabs>
          <w:tab w:val="num" w:pos="360"/>
        </w:tabs>
        <w:ind w:left="360" w:hanging="360"/>
      </w:pPr>
      <w:rPr>
        <w:rFonts w:hint="default"/>
      </w:rPr>
    </w:lvl>
    <w:lvl w:ilvl="2">
      <w:start w:val="1"/>
      <w:numFmt w:val="none"/>
      <w:lvlText w:val="11.7.6"/>
      <w:lvlJc w:val="left"/>
      <w:pPr>
        <w:tabs>
          <w:tab w:val="num" w:pos="720"/>
        </w:tabs>
        <w:ind w:left="720" w:hanging="720"/>
      </w:pPr>
      <w:rPr>
        <w:rFonts w:hint="default"/>
        <w:b w:val="0"/>
        <w:color w:val="auto"/>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97" w15:restartNumberingAfterBreak="0">
    <w:nsid w:val="7BE70E10"/>
    <w:multiLevelType w:val="multilevel"/>
    <w:tmpl w:val="4CA83E52"/>
    <w:lvl w:ilvl="0">
      <w:start w:val="8"/>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98" w15:restartNumberingAfterBreak="0">
    <w:nsid w:val="7BE84B47"/>
    <w:multiLevelType w:val="hybridMultilevel"/>
    <w:tmpl w:val="72D031A0"/>
    <w:lvl w:ilvl="0" w:tplc="144E51FE">
      <w:start w:val="1"/>
      <w:numFmt w:val="lowerLetter"/>
      <w:lvlText w:val="%1)"/>
      <w:lvlJc w:val="left"/>
      <w:pPr>
        <w:tabs>
          <w:tab w:val="num" w:pos="1134"/>
        </w:tabs>
        <w:ind w:left="2203" w:hanging="360"/>
      </w:pPr>
      <w:rPr>
        <w:rFonts w:ascii="Arial" w:hAnsi="Arial" w:hint="default"/>
        <w:sz w:val="24"/>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99" w15:restartNumberingAfterBreak="0">
    <w:nsid w:val="7C2156AC"/>
    <w:multiLevelType w:val="multilevel"/>
    <w:tmpl w:val="806E8CD6"/>
    <w:lvl w:ilvl="0">
      <w:start w:val="11"/>
      <w:numFmt w:val="decimal"/>
      <w:lvlText w:val="%1"/>
      <w:lvlJc w:val="left"/>
      <w:pPr>
        <w:tabs>
          <w:tab w:val="num" w:pos="360"/>
        </w:tabs>
        <w:ind w:left="360" w:hanging="360"/>
      </w:pPr>
      <w:rPr>
        <w:rFonts w:hint="default"/>
      </w:rPr>
    </w:lvl>
    <w:lvl w:ilvl="1">
      <w:start w:val="1"/>
      <w:numFmt w:val="none"/>
      <w:lvlText w:val="11.13.3"/>
      <w:lvlJc w:val="left"/>
      <w:pPr>
        <w:tabs>
          <w:tab w:val="num" w:pos="360"/>
        </w:tabs>
        <w:ind w:left="360" w:hanging="360"/>
      </w:pPr>
      <w:rPr>
        <w:rFonts w:hint="default"/>
        <w:color w:val="auto"/>
      </w:rPr>
    </w:lvl>
    <w:lvl w:ilvl="2">
      <w:start w:val="1"/>
      <w:numFmt w:val="decimal"/>
      <w:lvlText w:val="10.%2.%3"/>
      <w:lvlJc w:val="left"/>
      <w:pPr>
        <w:tabs>
          <w:tab w:val="num" w:pos="720"/>
        </w:tabs>
        <w:ind w:left="720" w:hanging="72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300" w15:restartNumberingAfterBreak="0">
    <w:nsid w:val="7D3068E1"/>
    <w:multiLevelType w:val="hybridMultilevel"/>
    <w:tmpl w:val="CF7C48D6"/>
    <w:lvl w:ilvl="0" w:tplc="13C86570">
      <w:start w:val="11"/>
      <w:numFmt w:val="decimal"/>
      <w:lvlText w:val="%1.19.1"/>
      <w:lvlJc w:val="left"/>
      <w:pPr>
        <w:ind w:left="360" w:hanging="360"/>
      </w:pPr>
      <w:rPr>
        <w:rFonts w:hint="default"/>
        <w:b w:val="0"/>
        <w:bCs w:val="0"/>
      </w:rPr>
    </w:lvl>
    <w:lvl w:ilvl="1" w:tplc="08090019" w:tentative="1">
      <w:start w:val="1"/>
      <w:numFmt w:val="lowerLetter"/>
      <w:lvlText w:val="%2."/>
      <w:lvlJc w:val="left"/>
      <w:pPr>
        <w:ind w:left="162" w:hanging="360"/>
      </w:pPr>
    </w:lvl>
    <w:lvl w:ilvl="2" w:tplc="0809001B" w:tentative="1">
      <w:start w:val="1"/>
      <w:numFmt w:val="lowerRoman"/>
      <w:lvlText w:val="%3."/>
      <w:lvlJc w:val="right"/>
      <w:pPr>
        <w:ind w:left="882" w:hanging="180"/>
      </w:pPr>
    </w:lvl>
    <w:lvl w:ilvl="3" w:tplc="0809000F" w:tentative="1">
      <w:start w:val="1"/>
      <w:numFmt w:val="decimal"/>
      <w:lvlText w:val="%4."/>
      <w:lvlJc w:val="left"/>
      <w:pPr>
        <w:ind w:left="1602" w:hanging="360"/>
      </w:pPr>
    </w:lvl>
    <w:lvl w:ilvl="4" w:tplc="08090019">
      <w:start w:val="1"/>
      <w:numFmt w:val="lowerLetter"/>
      <w:lvlText w:val="%5."/>
      <w:lvlJc w:val="left"/>
      <w:pPr>
        <w:ind w:left="2322" w:hanging="360"/>
      </w:pPr>
    </w:lvl>
    <w:lvl w:ilvl="5" w:tplc="0809001B" w:tentative="1">
      <w:start w:val="1"/>
      <w:numFmt w:val="lowerRoman"/>
      <w:lvlText w:val="%6."/>
      <w:lvlJc w:val="right"/>
      <w:pPr>
        <w:ind w:left="3042" w:hanging="180"/>
      </w:pPr>
    </w:lvl>
    <w:lvl w:ilvl="6" w:tplc="0809000F" w:tentative="1">
      <w:start w:val="1"/>
      <w:numFmt w:val="decimal"/>
      <w:lvlText w:val="%7."/>
      <w:lvlJc w:val="left"/>
      <w:pPr>
        <w:ind w:left="3762" w:hanging="360"/>
      </w:pPr>
    </w:lvl>
    <w:lvl w:ilvl="7" w:tplc="08090019" w:tentative="1">
      <w:start w:val="1"/>
      <w:numFmt w:val="lowerLetter"/>
      <w:lvlText w:val="%8."/>
      <w:lvlJc w:val="left"/>
      <w:pPr>
        <w:ind w:left="4482" w:hanging="360"/>
      </w:pPr>
    </w:lvl>
    <w:lvl w:ilvl="8" w:tplc="0809001B" w:tentative="1">
      <w:start w:val="1"/>
      <w:numFmt w:val="lowerRoman"/>
      <w:lvlText w:val="%9."/>
      <w:lvlJc w:val="right"/>
      <w:pPr>
        <w:ind w:left="5202" w:hanging="180"/>
      </w:pPr>
    </w:lvl>
  </w:abstractNum>
  <w:abstractNum w:abstractNumId="301" w15:restartNumberingAfterBreak="0">
    <w:nsid w:val="7EB11B02"/>
    <w:multiLevelType w:val="hybridMultilevel"/>
    <w:tmpl w:val="46FCBCF2"/>
    <w:lvl w:ilvl="0" w:tplc="C0004E60">
      <w:start w:val="10"/>
      <w:numFmt w:val="decimal"/>
      <w:lvlText w:val="%1.1.2"/>
      <w:lvlJc w:val="left"/>
      <w:pPr>
        <w:ind w:left="36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2" w15:restartNumberingAfterBreak="0">
    <w:nsid w:val="7EB41C34"/>
    <w:multiLevelType w:val="multilevel"/>
    <w:tmpl w:val="68C84970"/>
    <w:lvl w:ilvl="0">
      <w:start w:val="11"/>
      <w:numFmt w:val="decimal"/>
      <w:lvlText w:val=""/>
      <w:lvlJc w:val="left"/>
      <w:pPr>
        <w:tabs>
          <w:tab w:val="num" w:pos="360"/>
        </w:tabs>
        <w:ind w:left="360" w:hanging="360"/>
      </w:pPr>
      <w:rPr>
        <w:rFonts w:ascii="Times New Roman" w:hAnsi="Times New Roman" w:hint="default"/>
        <w:b/>
      </w:rPr>
    </w:lvl>
    <w:lvl w:ilvl="1">
      <w:start w:val="9"/>
      <w:numFmt w:val="decimal"/>
      <w:isLgl/>
      <w:lvlText w:val="%1.%2"/>
      <w:lvlJc w:val="left"/>
      <w:pPr>
        <w:tabs>
          <w:tab w:val="num" w:pos="660"/>
        </w:tabs>
        <w:ind w:left="660" w:hanging="660"/>
      </w:pPr>
      <w:rPr>
        <w:rFonts w:hint="default"/>
      </w:rPr>
    </w:lvl>
    <w:lvl w:ilvl="2">
      <w:start w:val="1"/>
      <w:numFmt w:val="none"/>
      <w:isLgl/>
      <w:lvlText w:val="11.6.3"/>
      <w:lvlJc w:val="left"/>
      <w:pPr>
        <w:tabs>
          <w:tab w:val="num" w:pos="720"/>
        </w:tabs>
        <w:ind w:left="720" w:hanging="720"/>
      </w:pPr>
      <w:rPr>
        <w:rFonts w:hint="default"/>
      </w:rPr>
    </w:lvl>
    <w:lvl w:ilvl="3">
      <w:start w:val="1"/>
      <w:numFmt w:val="decimal"/>
      <w:isLgl/>
      <w:lvlText w:val="%1.%2.%3.%4"/>
      <w:lvlJc w:val="left"/>
      <w:pPr>
        <w:tabs>
          <w:tab w:val="num" w:pos="1080"/>
        </w:tabs>
        <w:ind w:left="1080" w:hanging="108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303" w15:restartNumberingAfterBreak="0">
    <w:nsid w:val="7FC922B5"/>
    <w:multiLevelType w:val="multilevel"/>
    <w:tmpl w:val="2DBE2A08"/>
    <w:lvl w:ilvl="0">
      <w:start w:val="11"/>
      <w:numFmt w:val="decimal"/>
      <w:lvlText w:val="%1"/>
      <w:lvlJc w:val="left"/>
      <w:pPr>
        <w:tabs>
          <w:tab w:val="num" w:pos="360"/>
        </w:tabs>
        <w:ind w:left="360" w:hanging="360"/>
      </w:pPr>
      <w:rPr>
        <w:rFonts w:hint="default"/>
      </w:rPr>
    </w:lvl>
    <w:lvl w:ilvl="1">
      <w:start w:val="12"/>
      <w:numFmt w:val="none"/>
      <w:lvlText w:val="10.15"/>
      <w:lvlJc w:val="left"/>
      <w:pPr>
        <w:tabs>
          <w:tab w:val="num" w:pos="360"/>
        </w:tabs>
        <w:ind w:left="360" w:hanging="360"/>
      </w:pPr>
      <w:rPr>
        <w:rFonts w:hint="default"/>
      </w:rPr>
    </w:lvl>
    <w:lvl w:ilvl="2">
      <w:start w:val="1"/>
      <w:numFmt w:val="none"/>
      <w:lvlText w:val="11.17.4"/>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num w:numId="1" w16cid:durableId="2029332280">
    <w:abstractNumId w:val="243"/>
  </w:num>
  <w:num w:numId="2" w16cid:durableId="1293944733">
    <w:abstractNumId w:val="16"/>
  </w:num>
  <w:num w:numId="3" w16cid:durableId="1072778746">
    <w:abstractNumId w:val="4"/>
  </w:num>
  <w:num w:numId="4" w16cid:durableId="965547467">
    <w:abstractNumId w:val="42"/>
  </w:num>
  <w:num w:numId="5" w16cid:durableId="877283723">
    <w:abstractNumId w:val="32"/>
  </w:num>
  <w:num w:numId="6" w16cid:durableId="649482483">
    <w:abstractNumId w:val="96"/>
  </w:num>
  <w:num w:numId="7" w16cid:durableId="1233735031">
    <w:abstractNumId w:val="67"/>
  </w:num>
  <w:num w:numId="8" w16cid:durableId="417947979">
    <w:abstractNumId w:val="113"/>
  </w:num>
  <w:num w:numId="9" w16cid:durableId="968895720">
    <w:abstractNumId w:val="62"/>
  </w:num>
  <w:num w:numId="10" w16cid:durableId="243953499">
    <w:abstractNumId w:val="44"/>
  </w:num>
  <w:num w:numId="11" w16cid:durableId="1131748156">
    <w:abstractNumId w:val="146"/>
  </w:num>
  <w:num w:numId="12" w16cid:durableId="263540747">
    <w:abstractNumId w:val="187"/>
  </w:num>
  <w:num w:numId="13" w16cid:durableId="107549471">
    <w:abstractNumId w:val="236"/>
  </w:num>
  <w:num w:numId="14" w16cid:durableId="845678718">
    <w:abstractNumId w:val="273"/>
  </w:num>
  <w:num w:numId="15" w16cid:durableId="2082020373">
    <w:abstractNumId w:val="158"/>
  </w:num>
  <w:num w:numId="16" w16cid:durableId="2036030517">
    <w:abstractNumId w:val="126"/>
  </w:num>
  <w:num w:numId="17" w16cid:durableId="616788748">
    <w:abstractNumId w:val="154"/>
  </w:num>
  <w:num w:numId="18" w16cid:durableId="1781335509">
    <w:abstractNumId w:val="174"/>
  </w:num>
  <w:num w:numId="19" w16cid:durableId="1933776764">
    <w:abstractNumId w:val="256"/>
  </w:num>
  <w:num w:numId="20" w16cid:durableId="721831539">
    <w:abstractNumId w:val="232"/>
  </w:num>
  <w:num w:numId="21" w16cid:durableId="1691177999">
    <w:abstractNumId w:val="23"/>
  </w:num>
  <w:num w:numId="22" w16cid:durableId="459538508">
    <w:abstractNumId w:val="109"/>
  </w:num>
  <w:num w:numId="23" w16cid:durableId="384069813">
    <w:abstractNumId w:val="78"/>
  </w:num>
  <w:num w:numId="24" w16cid:durableId="286012196">
    <w:abstractNumId w:val="128"/>
  </w:num>
  <w:num w:numId="25" w16cid:durableId="452595697">
    <w:abstractNumId w:val="65"/>
  </w:num>
  <w:num w:numId="26" w16cid:durableId="1318731033">
    <w:abstractNumId w:val="48"/>
  </w:num>
  <w:num w:numId="27" w16cid:durableId="403795859">
    <w:abstractNumId w:val="81"/>
  </w:num>
  <w:num w:numId="28" w16cid:durableId="719716711">
    <w:abstractNumId w:val="39"/>
  </w:num>
  <w:num w:numId="29" w16cid:durableId="1996178505">
    <w:abstractNumId w:val="271"/>
  </w:num>
  <w:num w:numId="30" w16cid:durableId="1863516405">
    <w:abstractNumId w:val="196"/>
  </w:num>
  <w:num w:numId="31" w16cid:durableId="1488672676">
    <w:abstractNumId w:val="76"/>
  </w:num>
  <w:num w:numId="32" w16cid:durableId="96826857">
    <w:abstractNumId w:val="60"/>
  </w:num>
  <w:num w:numId="33" w16cid:durableId="833571399">
    <w:abstractNumId w:val="159"/>
  </w:num>
  <w:num w:numId="34" w16cid:durableId="1246263719">
    <w:abstractNumId w:val="151"/>
  </w:num>
  <w:num w:numId="35" w16cid:durableId="1417167901">
    <w:abstractNumId w:val="45"/>
  </w:num>
  <w:num w:numId="36" w16cid:durableId="1042632761">
    <w:abstractNumId w:val="264"/>
  </w:num>
  <w:num w:numId="37" w16cid:durableId="1871842251">
    <w:abstractNumId w:val="262"/>
  </w:num>
  <w:num w:numId="38" w16cid:durableId="757558730">
    <w:abstractNumId w:val="122"/>
  </w:num>
  <w:num w:numId="39" w16cid:durableId="661853086">
    <w:abstractNumId w:val="27"/>
  </w:num>
  <w:num w:numId="40" w16cid:durableId="1335298833">
    <w:abstractNumId w:val="153"/>
  </w:num>
  <w:num w:numId="41" w16cid:durableId="790248029">
    <w:abstractNumId w:val="116"/>
  </w:num>
  <w:num w:numId="42" w16cid:durableId="823400737">
    <w:abstractNumId w:val="83"/>
  </w:num>
  <w:num w:numId="43" w16cid:durableId="1304039573">
    <w:abstractNumId w:val="208"/>
  </w:num>
  <w:num w:numId="44" w16cid:durableId="1319458466">
    <w:abstractNumId w:val="79"/>
  </w:num>
  <w:num w:numId="45" w16cid:durableId="1055813100">
    <w:abstractNumId w:val="230"/>
  </w:num>
  <w:num w:numId="46" w16cid:durableId="1333752992">
    <w:abstractNumId w:val="194"/>
  </w:num>
  <w:num w:numId="47" w16cid:durableId="2146119163">
    <w:abstractNumId w:val="36"/>
  </w:num>
  <w:num w:numId="48" w16cid:durableId="880286446">
    <w:abstractNumId w:val="69"/>
  </w:num>
  <w:num w:numId="49" w16cid:durableId="1370565001">
    <w:abstractNumId w:val="195"/>
  </w:num>
  <w:num w:numId="50" w16cid:durableId="465320065">
    <w:abstractNumId w:val="227"/>
  </w:num>
  <w:num w:numId="51" w16cid:durableId="1497376791">
    <w:abstractNumId w:val="270"/>
  </w:num>
  <w:num w:numId="52" w16cid:durableId="629672581">
    <w:abstractNumId w:val="193"/>
  </w:num>
  <w:num w:numId="53" w16cid:durableId="982779613">
    <w:abstractNumId w:val="49"/>
  </w:num>
  <w:num w:numId="54" w16cid:durableId="1962371868">
    <w:abstractNumId w:val="143"/>
  </w:num>
  <w:num w:numId="55" w16cid:durableId="1578978341">
    <w:abstractNumId w:val="37"/>
  </w:num>
  <w:num w:numId="56" w16cid:durableId="1711607188">
    <w:abstractNumId w:val="131"/>
  </w:num>
  <w:num w:numId="57" w16cid:durableId="132646042">
    <w:abstractNumId w:val="234"/>
  </w:num>
  <w:num w:numId="58" w16cid:durableId="895579957">
    <w:abstractNumId w:val="8"/>
  </w:num>
  <w:num w:numId="59" w16cid:durableId="270018588">
    <w:abstractNumId w:val="249"/>
  </w:num>
  <w:num w:numId="60" w16cid:durableId="26370077">
    <w:abstractNumId w:val="34"/>
  </w:num>
  <w:num w:numId="61" w16cid:durableId="25180185">
    <w:abstractNumId w:val="22"/>
  </w:num>
  <w:num w:numId="62" w16cid:durableId="1738279338">
    <w:abstractNumId w:val="14"/>
  </w:num>
  <w:num w:numId="63" w16cid:durableId="1641619193">
    <w:abstractNumId w:val="70"/>
  </w:num>
  <w:num w:numId="64" w16cid:durableId="1796024858">
    <w:abstractNumId w:val="98"/>
  </w:num>
  <w:num w:numId="65" w16cid:durableId="1402168577">
    <w:abstractNumId w:val="188"/>
  </w:num>
  <w:num w:numId="66" w16cid:durableId="300890733">
    <w:abstractNumId w:val="152"/>
  </w:num>
  <w:num w:numId="67" w16cid:durableId="879167586">
    <w:abstractNumId w:val="247"/>
  </w:num>
  <w:num w:numId="68" w16cid:durableId="1135876647">
    <w:abstractNumId w:val="10"/>
  </w:num>
  <w:num w:numId="69" w16cid:durableId="1885866096">
    <w:abstractNumId w:val="20"/>
  </w:num>
  <w:num w:numId="70" w16cid:durableId="1322386807">
    <w:abstractNumId w:val="221"/>
  </w:num>
  <w:num w:numId="71" w16cid:durableId="1440876047">
    <w:abstractNumId w:val="199"/>
  </w:num>
  <w:num w:numId="72" w16cid:durableId="456726914">
    <w:abstractNumId w:val="55"/>
  </w:num>
  <w:num w:numId="73" w16cid:durableId="1217624734">
    <w:abstractNumId w:val="64"/>
  </w:num>
  <w:num w:numId="74" w16cid:durableId="1557662477">
    <w:abstractNumId w:val="120"/>
  </w:num>
  <w:num w:numId="75" w16cid:durableId="331565975">
    <w:abstractNumId w:val="3"/>
  </w:num>
  <w:num w:numId="76" w16cid:durableId="674461034">
    <w:abstractNumId w:val="244"/>
  </w:num>
  <w:num w:numId="77" w16cid:durableId="947470899">
    <w:abstractNumId w:val="135"/>
  </w:num>
  <w:num w:numId="78" w16cid:durableId="1351221523">
    <w:abstractNumId w:val="74"/>
  </w:num>
  <w:num w:numId="79" w16cid:durableId="1707365375">
    <w:abstractNumId w:val="298"/>
  </w:num>
  <w:num w:numId="80" w16cid:durableId="875892955">
    <w:abstractNumId w:val="75"/>
  </w:num>
  <w:num w:numId="81" w16cid:durableId="1440100274">
    <w:abstractNumId w:val="19"/>
  </w:num>
  <w:num w:numId="82" w16cid:durableId="2075228720">
    <w:abstractNumId w:val="52"/>
  </w:num>
  <w:num w:numId="83" w16cid:durableId="1720089248">
    <w:abstractNumId w:val="108"/>
  </w:num>
  <w:num w:numId="84" w16cid:durableId="416099254">
    <w:abstractNumId w:val="17"/>
  </w:num>
  <w:num w:numId="85" w16cid:durableId="482740975">
    <w:abstractNumId w:val="155"/>
  </w:num>
  <w:num w:numId="86" w16cid:durableId="359207893">
    <w:abstractNumId w:val="251"/>
  </w:num>
  <w:num w:numId="87" w16cid:durableId="202911509">
    <w:abstractNumId w:val="145"/>
  </w:num>
  <w:num w:numId="88" w16cid:durableId="1896698595">
    <w:abstractNumId w:val="97"/>
  </w:num>
  <w:num w:numId="89" w16cid:durableId="76102709">
    <w:abstractNumId w:val="129"/>
  </w:num>
  <w:num w:numId="90" w16cid:durableId="119884193">
    <w:abstractNumId w:val="68"/>
  </w:num>
  <w:num w:numId="91" w16cid:durableId="1640726499">
    <w:abstractNumId w:val="51"/>
  </w:num>
  <w:num w:numId="92" w16cid:durableId="1766682788">
    <w:abstractNumId w:val="212"/>
  </w:num>
  <w:num w:numId="93" w16cid:durableId="545802956">
    <w:abstractNumId w:val="134"/>
  </w:num>
  <w:num w:numId="94" w16cid:durableId="663626259">
    <w:abstractNumId w:val="291"/>
  </w:num>
  <w:num w:numId="95" w16cid:durableId="1936866124">
    <w:abstractNumId w:val="125"/>
  </w:num>
  <w:num w:numId="96" w16cid:durableId="550113263">
    <w:abstractNumId w:val="252"/>
  </w:num>
  <w:num w:numId="97" w16cid:durableId="2146925389">
    <w:abstractNumId w:val="144"/>
  </w:num>
  <w:num w:numId="98" w16cid:durableId="142938567">
    <w:abstractNumId w:val="112"/>
  </w:num>
  <w:num w:numId="99" w16cid:durableId="766268378">
    <w:abstractNumId w:val="216"/>
  </w:num>
  <w:num w:numId="100" w16cid:durableId="569577075">
    <w:abstractNumId w:val="148"/>
  </w:num>
  <w:num w:numId="101" w16cid:durableId="201983938">
    <w:abstractNumId w:val="56"/>
  </w:num>
  <w:num w:numId="102" w16cid:durableId="1441989043">
    <w:abstractNumId w:val="222"/>
  </w:num>
  <w:num w:numId="103" w16cid:durableId="1619753384">
    <w:abstractNumId w:val="46"/>
  </w:num>
  <w:num w:numId="104" w16cid:durableId="1989431911">
    <w:abstractNumId w:val="204"/>
  </w:num>
  <w:num w:numId="105" w16cid:durableId="59333128">
    <w:abstractNumId w:val="218"/>
  </w:num>
  <w:num w:numId="106" w16cid:durableId="736786737">
    <w:abstractNumId w:val="132"/>
  </w:num>
  <w:num w:numId="107" w16cid:durableId="342630557">
    <w:abstractNumId w:val="217"/>
  </w:num>
  <w:num w:numId="108" w16cid:durableId="1869297729">
    <w:abstractNumId w:val="285"/>
  </w:num>
  <w:num w:numId="109" w16cid:durableId="1217207924">
    <w:abstractNumId w:val="77"/>
  </w:num>
  <w:num w:numId="110" w16cid:durableId="1846823619">
    <w:abstractNumId w:val="183"/>
  </w:num>
  <w:num w:numId="111" w16cid:durableId="1634097229">
    <w:abstractNumId w:val="47"/>
  </w:num>
  <w:num w:numId="112" w16cid:durableId="1126391589">
    <w:abstractNumId w:val="278"/>
  </w:num>
  <w:num w:numId="113" w16cid:durableId="1815754700">
    <w:abstractNumId w:val="182"/>
  </w:num>
  <w:num w:numId="114" w16cid:durableId="1358387741">
    <w:abstractNumId w:val="275"/>
  </w:num>
  <w:num w:numId="115" w16cid:durableId="1220169803">
    <w:abstractNumId w:val="121"/>
  </w:num>
  <w:num w:numId="116" w16cid:durableId="409425182">
    <w:abstractNumId w:val="140"/>
  </w:num>
  <w:num w:numId="117" w16cid:durableId="971596079">
    <w:abstractNumId w:val="90"/>
  </w:num>
  <w:num w:numId="118" w16cid:durableId="505750408">
    <w:abstractNumId w:val="293"/>
  </w:num>
  <w:num w:numId="119" w16cid:durableId="1193424214">
    <w:abstractNumId w:val="272"/>
  </w:num>
  <w:num w:numId="120" w16cid:durableId="1739402339">
    <w:abstractNumId w:val="257"/>
  </w:num>
  <w:num w:numId="121" w16cid:durableId="445268862">
    <w:abstractNumId w:val="160"/>
  </w:num>
  <w:num w:numId="122" w16cid:durableId="1882278389">
    <w:abstractNumId w:val="207"/>
  </w:num>
  <w:num w:numId="123" w16cid:durableId="1895191527">
    <w:abstractNumId w:val="205"/>
  </w:num>
  <w:num w:numId="124" w16cid:durableId="334919468">
    <w:abstractNumId w:val="80"/>
  </w:num>
  <w:num w:numId="125" w16cid:durableId="693771036">
    <w:abstractNumId w:val="215"/>
  </w:num>
  <w:num w:numId="126" w16cid:durableId="961351540">
    <w:abstractNumId w:val="223"/>
  </w:num>
  <w:num w:numId="127" w16cid:durableId="233466199">
    <w:abstractNumId w:val="219"/>
  </w:num>
  <w:num w:numId="128" w16cid:durableId="1845046355">
    <w:abstractNumId w:val="237"/>
  </w:num>
  <w:num w:numId="129" w16cid:durableId="518548168">
    <w:abstractNumId w:val="277"/>
  </w:num>
  <w:num w:numId="130" w16cid:durableId="1386297974">
    <w:abstractNumId w:val="170"/>
  </w:num>
  <w:num w:numId="131" w16cid:durableId="269318625">
    <w:abstractNumId w:val="157"/>
  </w:num>
  <w:num w:numId="132" w16cid:durableId="1905751750">
    <w:abstractNumId w:val="209"/>
  </w:num>
  <w:num w:numId="133" w16cid:durableId="1456292065">
    <w:abstractNumId w:val="198"/>
  </w:num>
  <w:num w:numId="134" w16cid:durableId="1047756704">
    <w:abstractNumId w:val="295"/>
  </w:num>
  <w:num w:numId="135" w16cid:durableId="2050957328">
    <w:abstractNumId w:val="63"/>
  </w:num>
  <w:num w:numId="136" w16cid:durableId="1212886517">
    <w:abstractNumId w:val="66"/>
  </w:num>
  <w:num w:numId="137" w16cid:durableId="1276908310">
    <w:abstractNumId w:val="111"/>
  </w:num>
  <w:num w:numId="138" w16cid:durableId="1699963030">
    <w:abstractNumId w:val="100"/>
  </w:num>
  <w:num w:numId="139" w16cid:durableId="496307193">
    <w:abstractNumId w:val="279"/>
  </w:num>
  <w:num w:numId="140" w16cid:durableId="296032600">
    <w:abstractNumId w:val="301"/>
  </w:num>
  <w:num w:numId="141" w16cid:durableId="1813713065">
    <w:abstractNumId w:val="102"/>
  </w:num>
  <w:num w:numId="142" w16cid:durableId="1416169830">
    <w:abstractNumId w:val="114"/>
  </w:num>
  <w:num w:numId="143" w16cid:durableId="858543451">
    <w:abstractNumId w:val="235"/>
  </w:num>
  <w:num w:numId="144" w16cid:durableId="1322273742">
    <w:abstractNumId w:val="229"/>
  </w:num>
  <w:num w:numId="145" w16cid:durableId="1684699409">
    <w:abstractNumId w:val="206"/>
  </w:num>
  <w:num w:numId="146" w16cid:durableId="1322662939">
    <w:abstractNumId w:val="167"/>
  </w:num>
  <w:num w:numId="147" w16cid:durableId="448354829">
    <w:abstractNumId w:val="226"/>
  </w:num>
  <w:num w:numId="148" w16cid:durableId="1755321121">
    <w:abstractNumId w:val="31"/>
  </w:num>
  <w:num w:numId="149" w16cid:durableId="186405149">
    <w:abstractNumId w:val="254"/>
  </w:num>
  <w:num w:numId="150" w16cid:durableId="302807232">
    <w:abstractNumId w:val="172"/>
  </w:num>
  <w:num w:numId="151" w16cid:durableId="590241652">
    <w:abstractNumId w:val="13"/>
  </w:num>
  <w:num w:numId="152" w16cid:durableId="1022826559">
    <w:abstractNumId w:val="180"/>
  </w:num>
  <w:num w:numId="153" w16cid:durableId="1884442272">
    <w:abstractNumId w:val="286"/>
  </w:num>
  <w:num w:numId="154" w16cid:durableId="55590305">
    <w:abstractNumId w:val="7"/>
  </w:num>
  <w:num w:numId="155" w16cid:durableId="205144369">
    <w:abstractNumId w:val="38"/>
  </w:num>
  <w:num w:numId="156" w16cid:durableId="1046103879">
    <w:abstractNumId w:val="82"/>
  </w:num>
  <w:num w:numId="157" w16cid:durableId="886601292">
    <w:abstractNumId w:val="189"/>
  </w:num>
  <w:num w:numId="158" w16cid:durableId="125701990">
    <w:abstractNumId w:val="283"/>
  </w:num>
  <w:num w:numId="159" w16cid:durableId="2014141557">
    <w:abstractNumId w:val="11"/>
  </w:num>
  <w:num w:numId="160" w16cid:durableId="732701353">
    <w:abstractNumId w:val="233"/>
  </w:num>
  <w:num w:numId="161" w16cid:durableId="1610042700">
    <w:abstractNumId w:val="241"/>
  </w:num>
  <w:num w:numId="162" w16cid:durableId="784932081">
    <w:abstractNumId w:val="87"/>
  </w:num>
  <w:num w:numId="163" w16cid:durableId="247005358">
    <w:abstractNumId w:val="163"/>
  </w:num>
  <w:num w:numId="164" w16cid:durableId="1224371355">
    <w:abstractNumId w:val="299"/>
  </w:num>
  <w:num w:numId="165" w16cid:durableId="1255431597">
    <w:abstractNumId w:val="117"/>
  </w:num>
  <w:num w:numId="166" w16cid:durableId="112334492">
    <w:abstractNumId w:val="260"/>
  </w:num>
  <w:num w:numId="167" w16cid:durableId="120223518">
    <w:abstractNumId w:val="166"/>
  </w:num>
  <w:num w:numId="168" w16cid:durableId="292296548">
    <w:abstractNumId w:val="185"/>
  </w:num>
  <w:num w:numId="169" w16cid:durableId="518276349">
    <w:abstractNumId w:val="282"/>
  </w:num>
  <w:num w:numId="170" w16cid:durableId="1851096678">
    <w:abstractNumId w:val="280"/>
  </w:num>
  <w:num w:numId="171" w16cid:durableId="1692994620">
    <w:abstractNumId w:val="161"/>
  </w:num>
  <w:num w:numId="172" w16cid:durableId="2092777451">
    <w:abstractNumId w:val="176"/>
  </w:num>
  <w:num w:numId="173" w16cid:durableId="1317995793">
    <w:abstractNumId w:val="6"/>
  </w:num>
  <w:num w:numId="174" w16cid:durableId="139226614">
    <w:abstractNumId w:val="303"/>
  </w:num>
  <w:num w:numId="175" w16cid:durableId="1443844758">
    <w:abstractNumId w:val="268"/>
  </w:num>
  <w:num w:numId="176" w16cid:durableId="2124223681">
    <w:abstractNumId w:val="261"/>
  </w:num>
  <w:num w:numId="177" w16cid:durableId="2008434292">
    <w:abstractNumId w:val="26"/>
  </w:num>
  <w:num w:numId="178" w16cid:durableId="429399465">
    <w:abstractNumId w:val="269"/>
  </w:num>
  <w:num w:numId="179" w16cid:durableId="41365612">
    <w:abstractNumId w:val="274"/>
  </w:num>
  <w:num w:numId="180" w16cid:durableId="1334186843">
    <w:abstractNumId w:val="162"/>
  </w:num>
  <w:num w:numId="181" w16cid:durableId="801775918">
    <w:abstractNumId w:val="281"/>
  </w:num>
  <w:num w:numId="182" w16cid:durableId="305087485">
    <w:abstractNumId w:val="203"/>
  </w:num>
  <w:num w:numId="183" w16cid:durableId="29772133">
    <w:abstractNumId w:val="21"/>
  </w:num>
  <w:num w:numId="184" w16cid:durableId="1550802449">
    <w:abstractNumId w:val="149"/>
  </w:num>
  <w:num w:numId="185" w16cid:durableId="168719573">
    <w:abstractNumId w:val="147"/>
  </w:num>
  <w:num w:numId="186" w16cid:durableId="1376395638">
    <w:abstractNumId w:val="93"/>
  </w:num>
  <w:num w:numId="187" w16cid:durableId="1856575189">
    <w:abstractNumId w:val="29"/>
  </w:num>
  <w:num w:numId="188" w16cid:durableId="682165406">
    <w:abstractNumId w:val="119"/>
  </w:num>
  <w:num w:numId="189" w16cid:durableId="1573156399">
    <w:abstractNumId w:val="225"/>
  </w:num>
  <w:num w:numId="190" w16cid:durableId="1071392465">
    <w:abstractNumId w:val="123"/>
  </w:num>
  <w:num w:numId="191" w16cid:durableId="1308128342">
    <w:abstractNumId w:val="164"/>
  </w:num>
  <w:num w:numId="192" w16cid:durableId="1547334284">
    <w:abstractNumId w:val="101"/>
  </w:num>
  <w:num w:numId="193" w16cid:durableId="1042709779">
    <w:abstractNumId w:val="302"/>
  </w:num>
  <w:num w:numId="194" w16cid:durableId="91322175">
    <w:abstractNumId w:val="200"/>
  </w:num>
  <w:num w:numId="195" w16cid:durableId="27723118">
    <w:abstractNumId w:val="220"/>
  </w:num>
  <w:num w:numId="196" w16cid:durableId="2067364524">
    <w:abstractNumId w:val="89"/>
  </w:num>
  <w:num w:numId="197" w16cid:durableId="1914779409">
    <w:abstractNumId w:val="245"/>
  </w:num>
  <w:num w:numId="198" w16cid:durableId="1464538935">
    <w:abstractNumId w:val="210"/>
  </w:num>
  <w:num w:numId="199" w16cid:durableId="1098450032">
    <w:abstractNumId w:val="12"/>
  </w:num>
  <w:num w:numId="200" w16cid:durableId="1667593736">
    <w:abstractNumId w:val="296"/>
  </w:num>
  <w:num w:numId="201" w16cid:durableId="1899243062">
    <w:abstractNumId w:val="73"/>
  </w:num>
  <w:num w:numId="202" w16cid:durableId="550121367">
    <w:abstractNumId w:val="150"/>
  </w:num>
  <w:num w:numId="203" w16cid:durableId="1891190635">
    <w:abstractNumId w:val="181"/>
  </w:num>
  <w:num w:numId="204" w16cid:durableId="131673583">
    <w:abstractNumId w:val="41"/>
  </w:num>
  <w:num w:numId="205" w16cid:durableId="1412580696">
    <w:abstractNumId w:val="105"/>
  </w:num>
  <w:num w:numId="206" w16cid:durableId="1996715068">
    <w:abstractNumId w:val="300"/>
  </w:num>
  <w:num w:numId="207" w16cid:durableId="1694186566">
    <w:abstractNumId w:val="190"/>
  </w:num>
  <w:num w:numId="208" w16cid:durableId="230697897">
    <w:abstractNumId w:val="171"/>
  </w:num>
  <w:num w:numId="209" w16cid:durableId="1058165331">
    <w:abstractNumId w:val="191"/>
  </w:num>
  <w:num w:numId="210" w16cid:durableId="199367902">
    <w:abstractNumId w:val="72"/>
  </w:num>
  <w:num w:numId="211" w16cid:durableId="584656788">
    <w:abstractNumId w:val="94"/>
  </w:num>
  <w:num w:numId="212" w16cid:durableId="557325832">
    <w:abstractNumId w:val="253"/>
  </w:num>
  <w:num w:numId="213" w16cid:durableId="1181163094">
    <w:abstractNumId w:val="214"/>
  </w:num>
  <w:num w:numId="214" w16cid:durableId="265114677">
    <w:abstractNumId w:val="127"/>
  </w:num>
  <w:num w:numId="215" w16cid:durableId="908271127">
    <w:abstractNumId w:val="177"/>
  </w:num>
  <w:num w:numId="216" w16cid:durableId="109790299">
    <w:abstractNumId w:val="2"/>
  </w:num>
  <w:num w:numId="217" w16cid:durableId="308048938">
    <w:abstractNumId w:val="139"/>
  </w:num>
  <w:num w:numId="218" w16cid:durableId="761413834">
    <w:abstractNumId w:val="54"/>
  </w:num>
  <w:num w:numId="219" w16cid:durableId="1004629762">
    <w:abstractNumId w:val="287"/>
  </w:num>
  <w:num w:numId="220" w16cid:durableId="1861501943">
    <w:abstractNumId w:val="288"/>
  </w:num>
  <w:num w:numId="221" w16cid:durableId="682128431">
    <w:abstractNumId w:val="50"/>
  </w:num>
  <w:num w:numId="222" w16cid:durableId="142240111">
    <w:abstractNumId w:val="246"/>
  </w:num>
  <w:num w:numId="223" w16cid:durableId="579829358">
    <w:abstractNumId w:val="138"/>
  </w:num>
  <w:num w:numId="224" w16cid:durableId="329866673">
    <w:abstractNumId w:val="173"/>
  </w:num>
  <w:num w:numId="225" w16cid:durableId="404494223">
    <w:abstractNumId w:val="186"/>
  </w:num>
  <w:num w:numId="226" w16cid:durableId="2066247398">
    <w:abstractNumId w:val="178"/>
  </w:num>
  <w:num w:numId="227" w16cid:durableId="828903579">
    <w:abstractNumId w:val="202"/>
  </w:num>
  <w:num w:numId="228" w16cid:durableId="786005567">
    <w:abstractNumId w:val="43"/>
  </w:num>
  <w:num w:numId="229" w16cid:durableId="500924088">
    <w:abstractNumId w:val="238"/>
  </w:num>
  <w:num w:numId="230" w16cid:durableId="993218681">
    <w:abstractNumId w:val="30"/>
  </w:num>
  <w:num w:numId="231" w16cid:durableId="1867868307">
    <w:abstractNumId w:val="284"/>
  </w:num>
  <w:num w:numId="232" w16cid:durableId="374427143">
    <w:abstractNumId w:val="88"/>
  </w:num>
  <w:num w:numId="233" w16cid:durableId="520632993">
    <w:abstractNumId w:val="86"/>
  </w:num>
  <w:num w:numId="234" w16cid:durableId="2084714941">
    <w:abstractNumId w:val="197"/>
  </w:num>
  <w:num w:numId="235" w16cid:durableId="1455754343">
    <w:abstractNumId w:val="231"/>
  </w:num>
  <w:num w:numId="236" w16cid:durableId="30762973">
    <w:abstractNumId w:val="165"/>
  </w:num>
  <w:num w:numId="237" w16cid:durableId="1295713321">
    <w:abstractNumId w:val="85"/>
  </w:num>
  <w:num w:numId="238" w16cid:durableId="966466912">
    <w:abstractNumId w:val="289"/>
  </w:num>
  <w:num w:numId="239" w16cid:durableId="544215042">
    <w:abstractNumId w:val="107"/>
  </w:num>
  <w:num w:numId="240" w16cid:durableId="1071193025">
    <w:abstractNumId w:val="115"/>
  </w:num>
  <w:num w:numId="241" w16cid:durableId="2064979855">
    <w:abstractNumId w:val="290"/>
  </w:num>
  <w:num w:numId="242" w16cid:durableId="2039308181">
    <w:abstractNumId w:val="267"/>
  </w:num>
  <w:num w:numId="243" w16cid:durableId="387996326">
    <w:abstractNumId w:val="255"/>
  </w:num>
  <w:num w:numId="244" w16cid:durableId="1742671975">
    <w:abstractNumId w:val="276"/>
  </w:num>
  <w:num w:numId="245" w16cid:durableId="41557612">
    <w:abstractNumId w:val="228"/>
  </w:num>
  <w:num w:numId="246" w16cid:durableId="1403065987">
    <w:abstractNumId w:val="84"/>
  </w:num>
  <w:num w:numId="247" w16cid:durableId="1182546283">
    <w:abstractNumId w:val="15"/>
  </w:num>
  <w:num w:numId="248" w16cid:durableId="2000767196">
    <w:abstractNumId w:val="242"/>
  </w:num>
  <w:num w:numId="249" w16cid:durableId="1787890735">
    <w:abstractNumId w:val="240"/>
  </w:num>
  <w:num w:numId="250" w16cid:durableId="502742674">
    <w:abstractNumId w:val="0"/>
  </w:num>
  <w:num w:numId="251" w16cid:durableId="787310812">
    <w:abstractNumId w:val="141"/>
  </w:num>
  <w:num w:numId="252" w16cid:durableId="184364757">
    <w:abstractNumId w:val="263"/>
  </w:num>
  <w:num w:numId="253" w16cid:durableId="1383335217">
    <w:abstractNumId w:val="59"/>
  </w:num>
  <w:num w:numId="254" w16cid:durableId="1564216312">
    <w:abstractNumId w:val="239"/>
  </w:num>
  <w:num w:numId="255" w16cid:durableId="1754736636">
    <w:abstractNumId w:val="142"/>
  </w:num>
  <w:num w:numId="256" w16cid:durableId="774519549">
    <w:abstractNumId w:val="292"/>
  </w:num>
  <w:num w:numId="257" w16cid:durableId="1312098817">
    <w:abstractNumId w:val="192"/>
  </w:num>
  <w:num w:numId="258" w16cid:durableId="212163300">
    <w:abstractNumId w:val="184"/>
  </w:num>
  <w:num w:numId="259" w16cid:durableId="891580257">
    <w:abstractNumId w:val="40"/>
  </w:num>
  <w:num w:numId="260" w16cid:durableId="656614265">
    <w:abstractNumId w:val="24"/>
  </w:num>
  <w:num w:numId="261" w16cid:durableId="291062910">
    <w:abstractNumId w:val="201"/>
  </w:num>
  <w:num w:numId="262" w16cid:durableId="1670132749">
    <w:abstractNumId w:val="266"/>
  </w:num>
  <w:num w:numId="263" w16cid:durableId="358317406">
    <w:abstractNumId w:val="136"/>
  </w:num>
  <w:num w:numId="264" w16cid:durableId="1105659535">
    <w:abstractNumId w:val="103"/>
  </w:num>
  <w:num w:numId="265" w16cid:durableId="1589315334">
    <w:abstractNumId w:val="156"/>
  </w:num>
  <w:num w:numId="266" w16cid:durableId="693189118">
    <w:abstractNumId w:val="91"/>
  </w:num>
  <w:num w:numId="267" w16cid:durableId="2075277727">
    <w:abstractNumId w:val="99"/>
  </w:num>
  <w:num w:numId="268" w16cid:durableId="1359164410">
    <w:abstractNumId w:val="35"/>
  </w:num>
  <w:num w:numId="269" w16cid:durableId="941032976">
    <w:abstractNumId w:val="137"/>
  </w:num>
  <w:num w:numId="270" w16cid:durableId="1422679957">
    <w:abstractNumId w:val="28"/>
  </w:num>
  <w:num w:numId="271" w16cid:durableId="497766346">
    <w:abstractNumId w:val="130"/>
  </w:num>
  <w:num w:numId="272" w16cid:durableId="1023821632">
    <w:abstractNumId w:val="133"/>
  </w:num>
  <w:num w:numId="273" w16cid:durableId="524290575">
    <w:abstractNumId w:val="175"/>
  </w:num>
  <w:num w:numId="274" w16cid:durableId="619336316">
    <w:abstractNumId w:val="9"/>
  </w:num>
  <w:num w:numId="275" w16cid:durableId="793063008">
    <w:abstractNumId w:val="297"/>
  </w:num>
  <w:num w:numId="276" w16cid:durableId="1520044212">
    <w:abstractNumId w:val="57"/>
  </w:num>
  <w:num w:numId="277" w16cid:durableId="581722845">
    <w:abstractNumId w:val="224"/>
  </w:num>
  <w:num w:numId="278" w16cid:durableId="233510454">
    <w:abstractNumId w:val="92"/>
  </w:num>
  <w:num w:numId="279" w16cid:durableId="1540892922">
    <w:abstractNumId w:val="5"/>
  </w:num>
  <w:num w:numId="280" w16cid:durableId="1223178807">
    <w:abstractNumId w:val="53"/>
  </w:num>
  <w:num w:numId="281" w16cid:durableId="204215810">
    <w:abstractNumId w:val="248"/>
  </w:num>
  <w:num w:numId="282" w16cid:durableId="174540511">
    <w:abstractNumId w:val="95"/>
  </w:num>
  <w:num w:numId="283" w16cid:durableId="599531160">
    <w:abstractNumId w:val="104"/>
  </w:num>
  <w:num w:numId="284" w16cid:durableId="1608349985">
    <w:abstractNumId w:val="110"/>
  </w:num>
  <w:num w:numId="285" w16cid:durableId="752359404">
    <w:abstractNumId w:val="25"/>
  </w:num>
  <w:num w:numId="286" w16cid:durableId="1797331687">
    <w:abstractNumId w:val="33"/>
  </w:num>
  <w:num w:numId="287" w16cid:durableId="1416782768">
    <w:abstractNumId w:val="18"/>
  </w:num>
  <w:num w:numId="288" w16cid:durableId="807431942">
    <w:abstractNumId w:val="294"/>
  </w:num>
  <w:num w:numId="289" w16cid:durableId="301663514">
    <w:abstractNumId w:val="124"/>
  </w:num>
  <w:num w:numId="290" w16cid:durableId="1943488047">
    <w:abstractNumId w:val="213"/>
  </w:num>
  <w:num w:numId="291" w16cid:durableId="1017342764">
    <w:abstractNumId w:val="61"/>
  </w:num>
  <w:num w:numId="292" w16cid:durableId="1129395085">
    <w:abstractNumId w:val="258"/>
  </w:num>
  <w:num w:numId="293" w16cid:durableId="1677684026">
    <w:abstractNumId w:val="168"/>
  </w:num>
  <w:num w:numId="294" w16cid:durableId="309137974">
    <w:abstractNumId w:val="118"/>
  </w:num>
  <w:num w:numId="295" w16cid:durableId="1715808232">
    <w:abstractNumId w:val="1"/>
  </w:num>
  <w:num w:numId="296" w16cid:durableId="879632543">
    <w:abstractNumId w:val="169"/>
  </w:num>
  <w:num w:numId="297" w16cid:durableId="727454864">
    <w:abstractNumId w:val="71"/>
  </w:num>
  <w:num w:numId="298" w16cid:durableId="364062119">
    <w:abstractNumId w:val="106"/>
  </w:num>
  <w:num w:numId="299" w16cid:durableId="222840838">
    <w:abstractNumId w:val="58"/>
  </w:num>
  <w:num w:numId="300" w16cid:durableId="1692337705">
    <w:abstractNumId w:val="259"/>
  </w:num>
  <w:num w:numId="301" w16cid:durableId="2063406632">
    <w:abstractNumId w:val="265"/>
  </w:num>
  <w:num w:numId="302" w16cid:durableId="899367152">
    <w:abstractNumId w:val="250"/>
  </w:num>
  <w:num w:numId="303" w16cid:durableId="1626156448">
    <w:abstractNumId w:val="211"/>
  </w:num>
  <w:num w:numId="304" w16cid:durableId="51852269">
    <w:abstractNumId w:val="179"/>
  </w:num>
  <w:numIdMacAtCleanup w:val="30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0"/>
  <w:embedSystemFonts/>
  <w:bordersDoNotSurroundHeader/>
  <w:bordersDoNotSurroundFooter/>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oNotHyphenateCaps/>
  <w:drawingGridHorizontalSpacing w:val="120"/>
  <w:drawingGridVerticalSpacing w:val="120"/>
  <w:displayHorizontalDrawingGridEvery w:val="0"/>
  <w:displayVerticalDrawingGridEvery w:val="3"/>
  <w:doNotShadeFormData/>
  <w:characterSpacingControl w:val="compressPunctuation"/>
  <w:hdrShapeDefaults>
    <o:shapedefaults v:ext="edit" spidmax="3074"/>
  </w:hdrShapeDefaults>
  <w:footnotePr>
    <w:footnote w:id="-1"/>
    <w:footnote w:id="0"/>
  </w:footnotePr>
  <w:endnotePr>
    <w:endnote w:id="-1"/>
    <w:endnote w:id="0"/>
  </w:endnotePr>
  <w:compat>
    <w:suppressBottomSpacing/>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31B30"/>
    <w:rsid w:val="00001820"/>
    <w:rsid w:val="00004BF4"/>
    <w:rsid w:val="000076C8"/>
    <w:rsid w:val="00010738"/>
    <w:rsid w:val="000108AD"/>
    <w:rsid w:val="000151DF"/>
    <w:rsid w:val="00017AA1"/>
    <w:rsid w:val="000202A1"/>
    <w:rsid w:val="00020ED7"/>
    <w:rsid w:val="00023051"/>
    <w:rsid w:val="000243CB"/>
    <w:rsid w:val="0002470A"/>
    <w:rsid w:val="00026072"/>
    <w:rsid w:val="00026CA6"/>
    <w:rsid w:val="00027579"/>
    <w:rsid w:val="00027DA8"/>
    <w:rsid w:val="00030B01"/>
    <w:rsid w:val="00031012"/>
    <w:rsid w:val="00033291"/>
    <w:rsid w:val="00033F46"/>
    <w:rsid w:val="000350D8"/>
    <w:rsid w:val="00041BE0"/>
    <w:rsid w:val="00042A53"/>
    <w:rsid w:val="0004425A"/>
    <w:rsid w:val="0004509B"/>
    <w:rsid w:val="00045676"/>
    <w:rsid w:val="00053F44"/>
    <w:rsid w:val="0005527C"/>
    <w:rsid w:val="0005663D"/>
    <w:rsid w:val="0006077C"/>
    <w:rsid w:val="00060B8D"/>
    <w:rsid w:val="000616A9"/>
    <w:rsid w:val="00062014"/>
    <w:rsid w:val="00062DB8"/>
    <w:rsid w:val="00062F44"/>
    <w:rsid w:val="0006339B"/>
    <w:rsid w:val="00064AEE"/>
    <w:rsid w:val="00065B28"/>
    <w:rsid w:val="00066BD6"/>
    <w:rsid w:val="00067193"/>
    <w:rsid w:val="00067916"/>
    <w:rsid w:val="0007046A"/>
    <w:rsid w:val="00070736"/>
    <w:rsid w:val="00074018"/>
    <w:rsid w:val="00075667"/>
    <w:rsid w:val="00075D8A"/>
    <w:rsid w:val="00075E0D"/>
    <w:rsid w:val="00075F3D"/>
    <w:rsid w:val="00076332"/>
    <w:rsid w:val="0007693F"/>
    <w:rsid w:val="00076BD6"/>
    <w:rsid w:val="00076C43"/>
    <w:rsid w:val="00080AA3"/>
    <w:rsid w:val="00080CF4"/>
    <w:rsid w:val="0008241A"/>
    <w:rsid w:val="00082A02"/>
    <w:rsid w:val="0008375D"/>
    <w:rsid w:val="00086953"/>
    <w:rsid w:val="000913F0"/>
    <w:rsid w:val="000936BC"/>
    <w:rsid w:val="000A06FA"/>
    <w:rsid w:val="000A0FC0"/>
    <w:rsid w:val="000A18F0"/>
    <w:rsid w:val="000A27E1"/>
    <w:rsid w:val="000A2E80"/>
    <w:rsid w:val="000A3ACB"/>
    <w:rsid w:val="000A4500"/>
    <w:rsid w:val="000A5DAA"/>
    <w:rsid w:val="000A6062"/>
    <w:rsid w:val="000A65E0"/>
    <w:rsid w:val="000A77B7"/>
    <w:rsid w:val="000B06FE"/>
    <w:rsid w:val="000B40E5"/>
    <w:rsid w:val="000B512E"/>
    <w:rsid w:val="000B6E4E"/>
    <w:rsid w:val="000C03B5"/>
    <w:rsid w:val="000C0551"/>
    <w:rsid w:val="000C0DBD"/>
    <w:rsid w:val="000C1933"/>
    <w:rsid w:val="000C1A9B"/>
    <w:rsid w:val="000C1EC2"/>
    <w:rsid w:val="000C2149"/>
    <w:rsid w:val="000C469A"/>
    <w:rsid w:val="000C51CB"/>
    <w:rsid w:val="000C6474"/>
    <w:rsid w:val="000D0B32"/>
    <w:rsid w:val="000D0BF8"/>
    <w:rsid w:val="000D13E7"/>
    <w:rsid w:val="000D2574"/>
    <w:rsid w:val="000D39DB"/>
    <w:rsid w:val="000D4396"/>
    <w:rsid w:val="000E013D"/>
    <w:rsid w:val="000E112B"/>
    <w:rsid w:val="000E16A7"/>
    <w:rsid w:val="000E2FC9"/>
    <w:rsid w:val="000E3828"/>
    <w:rsid w:val="000E6180"/>
    <w:rsid w:val="000E65A2"/>
    <w:rsid w:val="000E693B"/>
    <w:rsid w:val="000E7530"/>
    <w:rsid w:val="000E7DA3"/>
    <w:rsid w:val="000F2CC1"/>
    <w:rsid w:val="001013C9"/>
    <w:rsid w:val="0010148E"/>
    <w:rsid w:val="00102745"/>
    <w:rsid w:val="00104C17"/>
    <w:rsid w:val="00105A1D"/>
    <w:rsid w:val="00105ECE"/>
    <w:rsid w:val="001072FE"/>
    <w:rsid w:val="001102C5"/>
    <w:rsid w:val="0011117C"/>
    <w:rsid w:val="00111710"/>
    <w:rsid w:val="00111CDB"/>
    <w:rsid w:val="001133A8"/>
    <w:rsid w:val="00114957"/>
    <w:rsid w:val="00115260"/>
    <w:rsid w:val="00115F3C"/>
    <w:rsid w:val="00117182"/>
    <w:rsid w:val="001171F6"/>
    <w:rsid w:val="001203B6"/>
    <w:rsid w:val="00122D93"/>
    <w:rsid w:val="00124197"/>
    <w:rsid w:val="00125D71"/>
    <w:rsid w:val="00125E81"/>
    <w:rsid w:val="001269D9"/>
    <w:rsid w:val="00130641"/>
    <w:rsid w:val="0013066C"/>
    <w:rsid w:val="00130C31"/>
    <w:rsid w:val="00133599"/>
    <w:rsid w:val="00134B59"/>
    <w:rsid w:val="00134F50"/>
    <w:rsid w:val="00135079"/>
    <w:rsid w:val="00136AE2"/>
    <w:rsid w:val="001376E7"/>
    <w:rsid w:val="00137F55"/>
    <w:rsid w:val="001403B9"/>
    <w:rsid w:val="001417C5"/>
    <w:rsid w:val="00141F84"/>
    <w:rsid w:val="0014572A"/>
    <w:rsid w:val="001467C7"/>
    <w:rsid w:val="00150BD3"/>
    <w:rsid w:val="001514C1"/>
    <w:rsid w:val="001527EB"/>
    <w:rsid w:val="00153554"/>
    <w:rsid w:val="00155BB9"/>
    <w:rsid w:val="00156096"/>
    <w:rsid w:val="00157437"/>
    <w:rsid w:val="00161EF2"/>
    <w:rsid w:val="001622B9"/>
    <w:rsid w:val="00163372"/>
    <w:rsid w:val="00163751"/>
    <w:rsid w:val="00163A4A"/>
    <w:rsid w:val="001654EC"/>
    <w:rsid w:val="001710F0"/>
    <w:rsid w:val="00173458"/>
    <w:rsid w:val="00174D4B"/>
    <w:rsid w:val="0017582F"/>
    <w:rsid w:val="00176B65"/>
    <w:rsid w:val="00176FC2"/>
    <w:rsid w:val="00177D63"/>
    <w:rsid w:val="00181A57"/>
    <w:rsid w:val="0018212D"/>
    <w:rsid w:val="00183F0E"/>
    <w:rsid w:val="00185B56"/>
    <w:rsid w:val="00187071"/>
    <w:rsid w:val="0019039B"/>
    <w:rsid w:val="001948AA"/>
    <w:rsid w:val="00194915"/>
    <w:rsid w:val="00195ECD"/>
    <w:rsid w:val="001A433D"/>
    <w:rsid w:val="001B0270"/>
    <w:rsid w:val="001B1085"/>
    <w:rsid w:val="001B142C"/>
    <w:rsid w:val="001B15C2"/>
    <w:rsid w:val="001B1B9B"/>
    <w:rsid w:val="001B44E2"/>
    <w:rsid w:val="001B5DBC"/>
    <w:rsid w:val="001B651A"/>
    <w:rsid w:val="001C2A1F"/>
    <w:rsid w:val="001C42A6"/>
    <w:rsid w:val="001C48DB"/>
    <w:rsid w:val="001D193E"/>
    <w:rsid w:val="001D1AB5"/>
    <w:rsid w:val="001D4127"/>
    <w:rsid w:val="001D677C"/>
    <w:rsid w:val="001D6F2C"/>
    <w:rsid w:val="001D7A81"/>
    <w:rsid w:val="001D7B26"/>
    <w:rsid w:val="001E0618"/>
    <w:rsid w:val="001E0AA3"/>
    <w:rsid w:val="001E1A04"/>
    <w:rsid w:val="001E1F69"/>
    <w:rsid w:val="001E2354"/>
    <w:rsid w:val="001E2CEA"/>
    <w:rsid w:val="001E2D58"/>
    <w:rsid w:val="001E45E5"/>
    <w:rsid w:val="001E67B2"/>
    <w:rsid w:val="001E77BA"/>
    <w:rsid w:val="001E7AAF"/>
    <w:rsid w:val="001E7CEF"/>
    <w:rsid w:val="001F1F92"/>
    <w:rsid w:val="001F3438"/>
    <w:rsid w:val="001F44B6"/>
    <w:rsid w:val="001F5812"/>
    <w:rsid w:val="001F6F76"/>
    <w:rsid w:val="001F7374"/>
    <w:rsid w:val="00201476"/>
    <w:rsid w:val="0020363E"/>
    <w:rsid w:val="00203B64"/>
    <w:rsid w:val="00203DAE"/>
    <w:rsid w:val="00205632"/>
    <w:rsid w:val="00206592"/>
    <w:rsid w:val="002076A7"/>
    <w:rsid w:val="00212B9A"/>
    <w:rsid w:val="00212E99"/>
    <w:rsid w:val="00212EC0"/>
    <w:rsid w:val="00213723"/>
    <w:rsid w:val="00213F2A"/>
    <w:rsid w:val="002146FE"/>
    <w:rsid w:val="00214E40"/>
    <w:rsid w:val="002153D2"/>
    <w:rsid w:val="00221A3C"/>
    <w:rsid w:val="0022313A"/>
    <w:rsid w:val="002234C4"/>
    <w:rsid w:val="0022696B"/>
    <w:rsid w:val="00226BF3"/>
    <w:rsid w:val="00227838"/>
    <w:rsid w:val="00232079"/>
    <w:rsid w:val="002327CA"/>
    <w:rsid w:val="00232B30"/>
    <w:rsid w:val="00232EAC"/>
    <w:rsid w:val="00234BF2"/>
    <w:rsid w:val="00234EFD"/>
    <w:rsid w:val="00235570"/>
    <w:rsid w:val="00237163"/>
    <w:rsid w:val="002379A3"/>
    <w:rsid w:val="00237DC7"/>
    <w:rsid w:val="00237E39"/>
    <w:rsid w:val="002436E2"/>
    <w:rsid w:val="00245F3D"/>
    <w:rsid w:val="00245FB4"/>
    <w:rsid w:val="00246206"/>
    <w:rsid w:val="00246B53"/>
    <w:rsid w:val="0024758F"/>
    <w:rsid w:val="00250C61"/>
    <w:rsid w:val="00251B05"/>
    <w:rsid w:val="002521DE"/>
    <w:rsid w:val="002524E8"/>
    <w:rsid w:val="002574AC"/>
    <w:rsid w:val="00260B2E"/>
    <w:rsid w:val="0026419C"/>
    <w:rsid w:val="00264A6D"/>
    <w:rsid w:val="00272DF3"/>
    <w:rsid w:val="0027422E"/>
    <w:rsid w:val="00274B11"/>
    <w:rsid w:val="00275E65"/>
    <w:rsid w:val="00276565"/>
    <w:rsid w:val="00276813"/>
    <w:rsid w:val="00280E8A"/>
    <w:rsid w:val="00281D61"/>
    <w:rsid w:val="00281EE8"/>
    <w:rsid w:val="0028322A"/>
    <w:rsid w:val="0028436A"/>
    <w:rsid w:val="00284E65"/>
    <w:rsid w:val="00285731"/>
    <w:rsid w:val="00287682"/>
    <w:rsid w:val="00290C29"/>
    <w:rsid w:val="00292241"/>
    <w:rsid w:val="002929FB"/>
    <w:rsid w:val="00293C1E"/>
    <w:rsid w:val="0029405D"/>
    <w:rsid w:val="002943B2"/>
    <w:rsid w:val="0029526A"/>
    <w:rsid w:val="002952B0"/>
    <w:rsid w:val="002A13E2"/>
    <w:rsid w:val="002A2484"/>
    <w:rsid w:val="002A72D9"/>
    <w:rsid w:val="002A748B"/>
    <w:rsid w:val="002B0DCD"/>
    <w:rsid w:val="002B12E6"/>
    <w:rsid w:val="002B13E7"/>
    <w:rsid w:val="002B30FA"/>
    <w:rsid w:val="002B343E"/>
    <w:rsid w:val="002B5CD8"/>
    <w:rsid w:val="002B6EE9"/>
    <w:rsid w:val="002C2DEE"/>
    <w:rsid w:val="002C2E72"/>
    <w:rsid w:val="002C3895"/>
    <w:rsid w:val="002C4E1E"/>
    <w:rsid w:val="002C56FE"/>
    <w:rsid w:val="002C6311"/>
    <w:rsid w:val="002C7B0A"/>
    <w:rsid w:val="002C7E1B"/>
    <w:rsid w:val="002D10E1"/>
    <w:rsid w:val="002D1C49"/>
    <w:rsid w:val="002D2C56"/>
    <w:rsid w:val="002D5BA3"/>
    <w:rsid w:val="002D5BE2"/>
    <w:rsid w:val="002E059A"/>
    <w:rsid w:val="002E0A0C"/>
    <w:rsid w:val="002E174C"/>
    <w:rsid w:val="002E3221"/>
    <w:rsid w:val="002E48FE"/>
    <w:rsid w:val="002E7BE7"/>
    <w:rsid w:val="002F236D"/>
    <w:rsid w:val="002F239D"/>
    <w:rsid w:val="002F2A54"/>
    <w:rsid w:val="002F3148"/>
    <w:rsid w:val="002F3855"/>
    <w:rsid w:val="002F4AC9"/>
    <w:rsid w:val="002F4D49"/>
    <w:rsid w:val="002F593E"/>
    <w:rsid w:val="002F6758"/>
    <w:rsid w:val="002F6B71"/>
    <w:rsid w:val="002F6F9D"/>
    <w:rsid w:val="00301710"/>
    <w:rsid w:val="00302D12"/>
    <w:rsid w:val="00304FF4"/>
    <w:rsid w:val="00311063"/>
    <w:rsid w:val="00311446"/>
    <w:rsid w:val="003127BC"/>
    <w:rsid w:val="00312AE7"/>
    <w:rsid w:val="003139BD"/>
    <w:rsid w:val="00314A7C"/>
    <w:rsid w:val="00315D23"/>
    <w:rsid w:val="003169A2"/>
    <w:rsid w:val="00316B26"/>
    <w:rsid w:val="00317289"/>
    <w:rsid w:val="003175FB"/>
    <w:rsid w:val="00317BDA"/>
    <w:rsid w:val="00320661"/>
    <w:rsid w:val="00321475"/>
    <w:rsid w:val="0032347B"/>
    <w:rsid w:val="0032370A"/>
    <w:rsid w:val="00323D94"/>
    <w:rsid w:val="00323F25"/>
    <w:rsid w:val="00325B33"/>
    <w:rsid w:val="0032720D"/>
    <w:rsid w:val="003278F1"/>
    <w:rsid w:val="00330D08"/>
    <w:rsid w:val="00331002"/>
    <w:rsid w:val="003312C6"/>
    <w:rsid w:val="003315FD"/>
    <w:rsid w:val="00331C44"/>
    <w:rsid w:val="00332C2D"/>
    <w:rsid w:val="003330A0"/>
    <w:rsid w:val="0033419F"/>
    <w:rsid w:val="0033549C"/>
    <w:rsid w:val="00335D77"/>
    <w:rsid w:val="00335EDA"/>
    <w:rsid w:val="0033662F"/>
    <w:rsid w:val="00342E95"/>
    <w:rsid w:val="00343DD2"/>
    <w:rsid w:val="00346BAE"/>
    <w:rsid w:val="0035023F"/>
    <w:rsid w:val="003513BD"/>
    <w:rsid w:val="003531C1"/>
    <w:rsid w:val="0035452B"/>
    <w:rsid w:val="003545C9"/>
    <w:rsid w:val="00356886"/>
    <w:rsid w:val="00356C18"/>
    <w:rsid w:val="00357344"/>
    <w:rsid w:val="00361A14"/>
    <w:rsid w:val="00362E83"/>
    <w:rsid w:val="00363396"/>
    <w:rsid w:val="00363A9E"/>
    <w:rsid w:val="00364790"/>
    <w:rsid w:val="00365086"/>
    <w:rsid w:val="003665E5"/>
    <w:rsid w:val="0036733B"/>
    <w:rsid w:val="00370E3D"/>
    <w:rsid w:val="00373B73"/>
    <w:rsid w:val="00376F00"/>
    <w:rsid w:val="0038122F"/>
    <w:rsid w:val="00381CAF"/>
    <w:rsid w:val="00382CD4"/>
    <w:rsid w:val="00383580"/>
    <w:rsid w:val="00384E23"/>
    <w:rsid w:val="0038520F"/>
    <w:rsid w:val="003876BA"/>
    <w:rsid w:val="003903C4"/>
    <w:rsid w:val="00392945"/>
    <w:rsid w:val="00393208"/>
    <w:rsid w:val="00393F10"/>
    <w:rsid w:val="003948BF"/>
    <w:rsid w:val="00394AAD"/>
    <w:rsid w:val="00395F7E"/>
    <w:rsid w:val="00396760"/>
    <w:rsid w:val="00396B0C"/>
    <w:rsid w:val="003A146C"/>
    <w:rsid w:val="003A386E"/>
    <w:rsid w:val="003A40A5"/>
    <w:rsid w:val="003A43D0"/>
    <w:rsid w:val="003A4767"/>
    <w:rsid w:val="003A5135"/>
    <w:rsid w:val="003A5ED9"/>
    <w:rsid w:val="003A79D4"/>
    <w:rsid w:val="003A7CDD"/>
    <w:rsid w:val="003B075C"/>
    <w:rsid w:val="003B1A76"/>
    <w:rsid w:val="003B216E"/>
    <w:rsid w:val="003B25AE"/>
    <w:rsid w:val="003B36FA"/>
    <w:rsid w:val="003B4235"/>
    <w:rsid w:val="003C0387"/>
    <w:rsid w:val="003C066F"/>
    <w:rsid w:val="003C2E2B"/>
    <w:rsid w:val="003C33EC"/>
    <w:rsid w:val="003C3C7E"/>
    <w:rsid w:val="003C6852"/>
    <w:rsid w:val="003C6DCC"/>
    <w:rsid w:val="003C75AA"/>
    <w:rsid w:val="003D0067"/>
    <w:rsid w:val="003D14DB"/>
    <w:rsid w:val="003D214A"/>
    <w:rsid w:val="003D2836"/>
    <w:rsid w:val="003D2CCB"/>
    <w:rsid w:val="003D3310"/>
    <w:rsid w:val="003D3D08"/>
    <w:rsid w:val="003D470E"/>
    <w:rsid w:val="003D5854"/>
    <w:rsid w:val="003D70E2"/>
    <w:rsid w:val="003E1E13"/>
    <w:rsid w:val="003E541A"/>
    <w:rsid w:val="003E7233"/>
    <w:rsid w:val="003E75C0"/>
    <w:rsid w:val="003F3B85"/>
    <w:rsid w:val="003F3C56"/>
    <w:rsid w:val="003F47D2"/>
    <w:rsid w:val="003F5422"/>
    <w:rsid w:val="003F6B61"/>
    <w:rsid w:val="003F6BD8"/>
    <w:rsid w:val="003F6FC2"/>
    <w:rsid w:val="00400335"/>
    <w:rsid w:val="004005EE"/>
    <w:rsid w:val="004051BA"/>
    <w:rsid w:val="004062FD"/>
    <w:rsid w:val="00407A86"/>
    <w:rsid w:val="004104E6"/>
    <w:rsid w:val="0041099E"/>
    <w:rsid w:val="00410C9D"/>
    <w:rsid w:val="004114FD"/>
    <w:rsid w:val="00411AAC"/>
    <w:rsid w:val="00413C95"/>
    <w:rsid w:val="00413CBA"/>
    <w:rsid w:val="0042102E"/>
    <w:rsid w:val="00421891"/>
    <w:rsid w:val="00422C4D"/>
    <w:rsid w:val="004231D8"/>
    <w:rsid w:val="00423691"/>
    <w:rsid w:val="004253C3"/>
    <w:rsid w:val="00427AD1"/>
    <w:rsid w:val="004306B9"/>
    <w:rsid w:val="004315FC"/>
    <w:rsid w:val="004319A0"/>
    <w:rsid w:val="0043380B"/>
    <w:rsid w:val="00434390"/>
    <w:rsid w:val="00436AF8"/>
    <w:rsid w:val="00436D69"/>
    <w:rsid w:val="00436E04"/>
    <w:rsid w:val="004372C3"/>
    <w:rsid w:val="0043739E"/>
    <w:rsid w:val="00442292"/>
    <w:rsid w:val="00442D6D"/>
    <w:rsid w:val="004432DB"/>
    <w:rsid w:val="00444899"/>
    <w:rsid w:val="00445012"/>
    <w:rsid w:val="00445C6E"/>
    <w:rsid w:val="004528CA"/>
    <w:rsid w:val="004531AC"/>
    <w:rsid w:val="00454697"/>
    <w:rsid w:val="00454768"/>
    <w:rsid w:val="00457E94"/>
    <w:rsid w:val="00457EE8"/>
    <w:rsid w:val="00460CC0"/>
    <w:rsid w:val="00461392"/>
    <w:rsid w:val="004627AF"/>
    <w:rsid w:val="00462975"/>
    <w:rsid w:val="004636C2"/>
    <w:rsid w:val="00465860"/>
    <w:rsid w:val="004665E5"/>
    <w:rsid w:val="00467D7D"/>
    <w:rsid w:val="00472A7D"/>
    <w:rsid w:val="00472B06"/>
    <w:rsid w:val="0047375F"/>
    <w:rsid w:val="004737BD"/>
    <w:rsid w:val="0047486E"/>
    <w:rsid w:val="00475334"/>
    <w:rsid w:val="00475775"/>
    <w:rsid w:val="00475D51"/>
    <w:rsid w:val="004817D0"/>
    <w:rsid w:val="00481A88"/>
    <w:rsid w:val="0048404D"/>
    <w:rsid w:val="00484ABF"/>
    <w:rsid w:val="004857CF"/>
    <w:rsid w:val="004871A2"/>
    <w:rsid w:val="0048771C"/>
    <w:rsid w:val="00487A65"/>
    <w:rsid w:val="00493358"/>
    <w:rsid w:val="004938B8"/>
    <w:rsid w:val="004959F0"/>
    <w:rsid w:val="004A267F"/>
    <w:rsid w:val="004A2A8E"/>
    <w:rsid w:val="004A2B1A"/>
    <w:rsid w:val="004A2D4D"/>
    <w:rsid w:val="004A35A4"/>
    <w:rsid w:val="004A3F50"/>
    <w:rsid w:val="004A4DE8"/>
    <w:rsid w:val="004A5C78"/>
    <w:rsid w:val="004A617C"/>
    <w:rsid w:val="004B0741"/>
    <w:rsid w:val="004B221C"/>
    <w:rsid w:val="004B47AA"/>
    <w:rsid w:val="004B5603"/>
    <w:rsid w:val="004B76EA"/>
    <w:rsid w:val="004B7A2A"/>
    <w:rsid w:val="004B7D38"/>
    <w:rsid w:val="004C0042"/>
    <w:rsid w:val="004C0241"/>
    <w:rsid w:val="004C1428"/>
    <w:rsid w:val="004C1CB0"/>
    <w:rsid w:val="004C3DE9"/>
    <w:rsid w:val="004C4F96"/>
    <w:rsid w:val="004C5891"/>
    <w:rsid w:val="004C59AE"/>
    <w:rsid w:val="004C7C3C"/>
    <w:rsid w:val="004D0884"/>
    <w:rsid w:val="004D09A9"/>
    <w:rsid w:val="004D31E2"/>
    <w:rsid w:val="004D3F16"/>
    <w:rsid w:val="004D5DB5"/>
    <w:rsid w:val="004E0346"/>
    <w:rsid w:val="004E30E6"/>
    <w:rsid w:val="004E3D03"/>
    <w:rsid w:val="004E42A8"/>
    <w:rsid w:val="004E4AF0"/>
    <w:rsid w:val="004E6114"/>
    <w:rsid w:val="004F06AA"/>
    <w:rsid w:val="004F0B27"/>
    <w:rsid w:val="004F0C82"/>
    <w:rsid w:val="004F190D"/>
    <w:rsid w:val="004F24B1"/>
    <w:rsid w:val="004F3D2E"/>
    <w:rsid w:val="004F4128"/>
    <w:rsid w:val="004F45BF"/>
    <w:rsid w:val="004F5221"/>
    <w:rsid w:val="004F5690"/>
    <w:rsid w:val="004F7485"/>
    <w:rsid w:val="004F7EED"/>
    <w:rsid w:val="0050063C"/>
    <w:rsid w:val="00500730"/>
    <w:rsid w:val="00501417"/>
    <w:rsid w:val="005018D7"/>
    <w:rsid w:val="0050334C"/>
    <w:rsid w:val="005037DD"/>
    <w:rsid w:val="00504F00"/>
    <w:rsid w:val="0050556A"/>
    <w:rsid w:val="00507E52"/>
    <w:rsid w:val="0051225A"/>
    <w:rsid w:val="00514EAF"/>
    <w:rsid w:val="00514FCD"/>
    <w:rsid w:val="00517046"/>
    <w:rsid w:val="00517394"/>
    <w:rsid w:val="0052084F"/>
    <w:rsid w:val="0052102F"/>
    <w:rsid w:val="00522467"/>
    <w:rsid w:val="005228E2"/>
    <w:rsid w:val="00527140"/>
    <w:rsid w:val="005318BC"/>
    <w:rsid w:val="00534C19"/>
    <w:rsid w:val="005359DE"/>
    <w:rsid w:val="00536A8F"/>
    <w:rsid w:val="005417C5"/>
    <w:rsid w:val="00541E67"/>
    <w:rsid w:val="00546351"/>
    <w:rsid w:val="005471DC"/>
    <w:rsid w:val="00550560"/>
    <w:rsid w:val="00551627"/>
    <w:rsid w:val="0055252E"/>
    <w:rsid w:val="005529C4"/>
    <w:rsid w:val="00555451"/>
    <w:rsid w:val="00556251"/>
    <w:rsid w:val="00556418"/>
    <w:rsid w:val="00557EDF"/>
    <w:rsid w:val="00560117"/>
    <w:rsid w:val="0056204C"/>
    <w:rsid w:val="005635E1"/>
    <w:rsid w:val="005645AA"/>
    <w:rsid w:val="00564FC3"/>
    <w:rsid w:val="00565328"/>
    <w:rsid w:val="005662D2"/>
    <w:rsid w:val="0056727E"/>
    <w:rsid w:val="00570DAC"/>
    <w:rsid w:val="00573403"/>
    <w:rsid w:val="00573CC2"/>
    <w:rsid w:val="00574633"/>
    <w:rsid w:val="00575872"/>
    <w:rsid w:val="00575DA1"/>
    <w:rsid w:val="00576243"/>
    <w:rsid w:val="00576B62"/>
    <w:rsid w:val="00577BBB"/>
    <w:rsid w:val="00580312"/>
    <w:rsid w:val="00580E6B"/>
    <w:rsid w:val="00581ED4"/>
    <w:rsid w:val="00581FDD"/>
    <w:rsid w:val="00584053"/>
    <w:rsid w:val="005874FA"/>
    <w:rsid w:val="0059009C"/>
    <w:rsid w:val="0059031F"/>
    <w:rsid w:val="00590E33"/>
    <w:rsid w:val="005910D1"/>
    <w:rsid w:val="005921A2"/>
    <w:rsid w:val="00592584"/>
    <w:rsid w:val="00595B97"/>
    <w:rsid w:val="00596357"/>
    <w:rsid w:val="005976F5"/>
    <w:rsid w:val="00597BDB"/>
    <w:rsid w:val="005A035C"/>
    <w:rsid w:val="005A057F"/>
    <w:rsid w:val="005A0CE0"/>
    <w:rsid w:val="005A19FD"/>
    <w:rsid w:val="005A23F4"/>
    <w:rsid w:val="005A4B49"/>
    <w:rsid w:val="005A4DE9"/>
    <w:rsid w:val="005A58CF"/>
    <w:rsid w:val="005A7130"/>
    <w:rsid w:val="005A77C4"/>
    <w:rsid w:val="005B0181"/>
    <w:rsid w:val="005B146E"/>
    <w:rsid w:val="005B21B8"/>
    <w:rsid w:val="005B3DAE"/>
    <w:rsid w:val="005B45DE"/>
    <w:rsid w:val="005B60C2"/>
    <w:rsid w:val="005B769C"/>
    <w:rsid w:val="005B7A9B"/>
    <w:rsid w:val="005C14B4"/>
    <w:rsid w:val="005C17DE"/>
    <w:rsid w:val="005C24A5"/>
    <w:rsid w:val="005C3845"/>
    <w:rsid w:val="005C4616"/>
    <w:rsid w:val="005C4C3B"/>
    <w:rsid w:val="005C5AF4"/>
    <w:rsid w:val="005C662D"/>
    <w:rsid w:val="005D0CCD"/>
    <w:rsid w:val="005D1346"/>
    <w:rsid w:val="005D1385"/>
    <w:rsid w:val="005D13AB"/>
    <w:rsid w:val="005D181B"/>
    <w:rsid w:val="005D1883"/>
    <w:rsid w:val="005D1ED2"/>
    <w:rsid w:val="005D2542"/>
    <w:rsid w:val="005D3A72"/>
    <w:rsid w:val="005D4CFC"/>
    <w:rsid w:val="005D53B7"/>
    <w:rsid w:val="005D6197"/>
    <w:rsid w:val="005E41AA"/>
    <w:rsid w:val="005E4ADF"/>
    <w:rsid w:val="005E4C03"/>
    <w:rsid w:val="005E5162"/>
    <w:rsid w:val="005E6C38"/>
    <w:rsid w:val="005E6C92"/>
    <w:rsid w:val="005F44A9"/>
    <w:rsid w:val="005F513E"/>
    <w:rsid w:val="005F6617"/>
    <w:rsid w:val="005F68D2"/>
    <w:rsid w:val="00600321"/>
    <w:rsid w:val="0060048D"/>
    <w:rsid w:val="006008AE"/>
    <w:rsid w:val="00600DDF"/>
    <w:rsid w:val="00603035"/>
    <w:rsid w:val="00603170"/>
    <w:rsid w:val="00603C63"/>
    <w:rsid w:val="00604570"/>
    <w:rsid w:val="006062A2"/>
    <w:rsid w:val="0060744D"/>
    <w:rsid w:val="00613C76"/>
    <w:rsid w:val="00614A3E"/>
    <w:rsid w:val="00615D7E"/>
    <w:rsid w:val="006179B3"/>
    <w:rsid w:val="00622EF3"/>
    <w:rsid w:val="00623568"/>
    <w:rsid w:val="00624058"/>
    <w:rsid w:val="006241AE"/>
    <w:rsid w:val="006259DC"/>
    <w:rsid w:val="006260CA"/>
    <w:rsid w:val="00633251"/>
    <w:rsid w:val="00633A1A"/>
    <w:rsid w:val="0063481D"/>
    <w:rsid w:val="00634B14"/>
    <w:rsid w:val="00636436"/>
    <w:rsid w:val="00636455"/>
    <w:rsid w:val="0064125F"/>
    <w:rsid w:val="00641E03"/>
    <w:rsid w:val="00643157"/>
    <w:rsid w:val="00643430"/>
    <w:rsid w:val="0064483E"/>
    <w:rsid w:val="00647478"/>
    <w:rsid w:val="0065025B"/>
    <w:rsid w:val="00650DC8"/>
    <w:rsid w:val="006519B1"/>
    <w:rsid w:val="00652CF6"/>
    <w:rsid w:val="006534E7"/>
    <w:rsid w:val="00653D39"/>
    <w:rsid w:val="006546F4"/>
    <w:rsid w:val="00654EA4"/>
    <w:rsid w:val="00660F7D"/>
    <w:rsid w:val="00662AB4"/>
    <w:rsid w:val="00662B78"/>
    <w:rsid w:val="00663705"/>
    <w:rsid w:val="00663B38"/>
    <w:rsid w:val="00665020"/>
    <w:rsid w:val="00665449"/>
    <w:rsid w:val="00665805"/>
    <w:rsid w:val="00666116"/>
    <w:rsid w:val="0067089D"/>
    <w:rsid w:val="00673733"/>
    <w:rsid w:val="0067564C"/>
    <w:rsid w:val="006756BD"/>
    <w:rsid w:val="0068132C"/>
    <w:rsid w:val="00683859"/>
    <w:rsid w:val="00685552"/>
    <w:rsid w:val="00686DAF"/>
    <w:rsid w:val="006876AC"/>
    <w:rsid w:val="00690251"/>
    <w:rsid w:val="00691C08"/>
    <w:rsid w:val="00691E8E"/>
    <w:rsid w:val="00693A52"/>
    <w:rsid w:val="00694116"/>
    <w:rsid w:val="0069740E"/>
    <w:rsid w:val="00697549"/>
    <w:rsid w:val="006978B3"/>
    <w:rsid w:val="00697C62"/>
    <w:rsid w:val="006A10A3"/>
    <w:rsid w:val="006A3445"/>
    <w:rsid w:val="006A3805"/>
    <w:rsid w:val="006A7119"/>
    <w:rsid w:val="006B08DD"/>
    <w:rsid w:val="006B13B3"/>
    <w:rsid w:val="006B30F4"/>
    <w:rsid w:val="006B5E06"/>
    <w:rsid w:val="006B5E17"/>
    <w:rsid w:val="006B732C"/>
    <w:rsid w:val="006C1194"/>
    <w:rsid w:val="006C1411"/>
    <w:rsid w:val="006C2AE1"/>
    <w:rsid w:val="006C2FAA"/>
    <w:rsid w:val="006C6995"/>
    <w:rsid w:val="006D160A"/>
    <w:rsid w:val="006D2353"/>
    <w:rsid w:val="006D5403"/>
    <w:rsid w:val="006D76F8"/>
    <w:rsid w:val="006D79EC"/>
    <w:rsid w:val="006D7F2D"/>
    <w:rsid w:val="006E1C04"/>
    <w:rsid w:val="006E3346"/>
    <w:rsid w:val="006E4359"/>
    <w:rsid w:val="006E524D"/>
    <w:rsid w:val="006E58D8"/>
    <w:rsid w:val="006F0E67"/>
    <w:rsid w:val="006F2CCE"/>
    <w:rsid w:val="006F3278"/>
    <w:rsid w:val="006F5AAE"/>
    <w:rsid w:val="006F60B9"/>
    <w:rsid w:val="006F6854"/>
    <w:rsid w:val="006F68E3"/>
    <w:rsid w:val="006F7001"/>
    <w:rsid w:val="00701519"/>
    <w:rsid w:val="007015BC"/>
    <w:rsid w:val="00702FFC"/>
    <w:rsid w:val="00703490"/>
    <w:rsid w:val="0070457D"/>
    <w:rsid w:val="00705777"/>
    <w:rsid w:val="00706112"/>
    <w:rsid w:val="00711A50"/>
    <w:rsid w:val="007134C7"/>
    <w:rsid w:val="00714248"/>
    <w:rsid w:val="00715C05"/>
    <w:rsid w:val="00720370"/>
    <w:rsid w:val="00720813"/>
    <w:rsid w:val="00720E50"/>
    <w:rsid w:val="00721120"/>
    <w:rsid w:val="00721126"/>
    <w:rsid w:val="00722200"/>
    <w:rsid w:val="007231D3"/>
    <w:rsid w:val="0072342C"/>
    <w:rsid w:val="007252A4"/>
    <w:rsid w:val="00725B7A"/>
    <w:rsid w:val="0072600F"/>
    <w:rsid w:val="00726DA9"/>
    <w:rsid w:val="007275C9"/>
    <w:rsid w:val="00727986"/>
    <w:rsid w:val="00727A79"/>
    <w:rsid w:val="00733DCC"/>
    <w:rsid w:val="00734699"/>
    <w:rsid w:val="00735A68"/>
    <w:rsid w:val="00737846"/>
    <w:rsid w:val="0074138D"/>
    <w:rsid w:val="00741670"/>
    <w:rsid w:val="00744695"/>
    <w:rsid w:val="00744E36"/>
    <w:rsid w:val="0074689A"/>
    <w:rsid w:val="00747953"/>
    <w:rsid w:val="00750611"/>
    <w:rsid w:val="00750B21"/>
    <w:rsid w:val="0075167D"/>
    <w:rsid w:val="00751BCB"/>
    <w:rsid w:val="00752E72"/>
    <w:rsid w:val="00753EBC"/>
    <w:rsid w:val="00755CA0"/>
    <w:rsid w:val="00757E54"/>
    <w:rsid w:val="00761247"/>
    <w:rsid w:val="00762462"/>
    <w:rsid w:val="00762529"/>
    <w:rsid w:val="00763C06"/>
    <w:rsid w:val="00765107"/>
    <w:rsid w:val="0076521E"/>
    <w:rsid w:val="00765ACE"/>
    <w:rsid w:val="007670C4"/>
    <w:rsid w:val="00767898"/>
    <w:rsid w:val="007706EA"/>
    <w:rsid w:val="00770EA3"/>
    <w:rsid w:val="0077172F"/>
    <w:rsid w:val="007720EE"/>
    <w:rsid w:val="00772265"/>
    <w:rsid w:val="00773CCD"/>
    <w:rsid w:val="00773EE0"/>
    <w:rsid w:val="00776258"/>
    <w:rsid w:val="00777A84"/>
    <w:rsid w:val="00782288"/>
    <w:rsid w:val="00784394"/>
    <w:rsid w:val="00785118"/>
    <w:rsid w:val="00786C1F"/>
    <w:rsid w:val="00790104"/>
    <w:rsid w:val="007925F2"/>
    <w:rsid w:val="007927EB"/>
    <w:rsid w:val="00792BD6"/>
    <w:rsid w:val="00794B38"/>
    <w:rsid w:val="00795404"/>
    <w:rsid w:val="0079615F"/>
    <w:rsid w:val="00796C7F"/>
    <w:rsid w:val="007A1C86"/>
    <w:rsid w:val="007A2376"/>
    <w:rsid w:val="007A4147"/>
    <w:rsid w:val="007B1E6A"/>
    <w:rsid w:val="007B2120"/>
    <w:rsid w:val="007B6901"/>
    <w:rsid w:val="007B7566"/>
    <w:rsid w:val="007C0125"/>
    <w:rsid w:val="007C192E"/>
    <w:rsid w:val="007C1BAE"/>
    <w:rsid w:val="007C311E"/>
    <w:rsid w:val="007C346B"/>
    <w:rsid w:val="007C3D1D"/>
    <w:rsid w:val="007C45E5"/>
    <w:rsid w:val="007C5354"/>
    <w:rsid w:val="007C62B2"/>
    <w:rsid w:val="007C7722"/>
    <w:rsid w:val="007D0A62"/>
    <w:rsid w:val="007D23A5"/>
    <w:rsid w:val="007D2EB3"/>
    <w:rsid w:val="007D3B38"/>
    <w:rsid w:val="007D3ECC"/>
    <w:rsid w:val="007D5BF1"/>
    <w:rsid w:val="007E21DC"/>
    <w:rsid w:val="007E2EB0"/>
    <w:rsid w:val="007E4B07"/>
    <w:rsid w:val="007E607E"/>
    <w:rsid w:val="007F034A"/>
    <w:rsid w:val="007F100E"/>
    <w:rsid w:val="007F36F8"/>
    <w:rsid w:val="007F4E34"/>
    <w:rsid w:val="007F5571"/>
    <w:rsid w:val="007F59B6"/>
    <w:rsid w:val="007F5E3B"/>
    <w:rsid w:val="008004F0"/>
    <w:rsid w:val="00802CA2"/>
    <w:rsid w:val="0080373E"/>
    <w:rsid w:val="00805CC0"/>
    <w:rsid w:val="00810784"/>
    <w:rsid w:val="008112BE"/>
    <w:rsid w:val="008166DD"/>
    <w:rsid w:val="00817BF5"/>
    <w:rsid w:val="0082094C"/>
    <w:rsid w:val="008220AA"/>
    <w:rsid w:val="00822696"/>
    <w:rsid w:val="00822826"/>
    <w:rsid w:val="00823C48"/>
    <w:rsid w:val="00831109"/>
    <w:rsid w:val="00833815"/>
    <w:rsid w:val="0083578B"/>
    <w:rsid w:val="008371DB"/>
    <w:rsid w:val="00837FB7"/>
    <w:rsid w:val="00840F8D"/>
    <w:rsid w:val="0084323D"/>
    <w:rsid w:val="008445B1"/>
    <w:rsid w:val="00845F72"/>
    <w:rsid w:val="0085347D"/>
    <w:rsid w:val="00854AB7"/>
    <w:rsid w:val="00855807"/>
    <w:rsid w:val="00856EA6"/>
    <w:rsid w:val="00860DB2"/>
    <w:rsid w:val="00861B15"/>
    <w:rsid w:val="00861FED"/>
    <w:rsid w:val="008623EE"/>
    <w:rsid w:val="00862738"/>
    <w:rsid w:val="00864F74"/>
    <w:rsid w:val="00866091"/>
    <w:rsid w:val="008664C7"/>
    <w:rsid w:val="0086658C"/>
    <w:rsid w:val="00871201"/>
    <w:rsid w:val="008717A5"/>
    <w:rsid w:val="00871866"/>
    <w:rsid w:val="0087347D"/>
    <w:rsid w:val="008740C6"/>
    <w:rsid w:val="008763FD"/>
    <w:rsid w:val="00876866"/>
    <w:rsid w:val="00884086"/>
    <w:rsid w:val="00884FEF"/>
    <w:rsid w:val="00885827"/>
    <w:rsid w:val="00885EB4"/>
    <w:rsid w:val="0088685F"/>
    <w:rsid w:val="0088738A"/>
    <w:rsid w:val="00887B02"/>
    <w:rsid w:val="00887FCD"/>
    <w:rsid w:val="00890BA6"/>
    <w:rsid w:val="00891587"/>
    <w:rsid w:val="00893A80"/>
    <w:rsid w:val="00893D22"/>
    <w:rsid w:val="008940E7"/>
    <w:rsid w:val="008A0C3C"/>
    <w:rsid w:val="008A205F"/>
    <w:rsid w:val="008A2C3D"/>
    <w:rsid w:val="008A3728"/>
    <w:rsid w:val="008A4392"/>
    <w:rsid w:val="008A4D08"/>
    <w:rsid w:val="008A5214"/>
    <w:rsid w:val="008A5D8B"/>
    <w:rsid w:val="008A5F19"/>
    <w:rsid w:val="008A6EC0"/>
    <w:rsid w:val="008A6F73"/>
    <w:rsid w:val="008B1892"/>
    <w:rsid w:val="008B19B0"/>
    <w:rsid w:val="008B349F"/>
    <w:rsid w:val="008B3B9A"/>
    <w:rsid w:val="008B44FB"/>
    <w:rsid w:val="008B4B0C"/>
    <w:rsid w:val="008B4D39"/>
    <w:rsid w:val="008B5332"/>
    <w:rsid w:val="008B67D3"/>
    <w:rsid w:val="008C1476"/>
    <w:rsid w:val="008C1CB5"/>
    <w:rsid w:val="008C253F"/>
    <w:rsid w:val="008C2683"/>
    <w:rsid w:val="008C378D"/>
    <w:rsid w:val="008C4E96"/>
    <w:rsid w:val="008C4FD7"/>
    <w:rsid w:val="008C4FE0"/>
    <w:rsid w:val="008C5E6F"/>
    <w:rsid w:val="008C6064"/>
    <w:rsid w:val="008C6E71"/>
    <w:rsid w:val="008C722B"/>
    <w:rsid w:val="008D0329"/>
    <w:rsid w:val="008D3462"/>
    <w:rsid w:val="008D4AE1"/>
    <w:rsid w:val="008E0CDA"/>
    <w:rsid w:val="008E0CF3"/>
    <w:rsid w:val="008E24E0"/>
    <w:rsid w:val="008E32DB"/>
    <w:rsid w:val="008E5E79"/>
    <w:rsid w:val="008E719E"/>
    <w:rsid w:val="008E7A14"/>
    <w:rsid w:val="008E7A31"/>
    <w:rsid w:val="008E7AE5"/>
    <w:rsid w:val="008F0972"/>
    <w:rsid w:val="008F1CFE"/>
    <w:rsid w:val="008F308F"/>
    <w:rsid w:val="008F3975"/>
    <w:rsid w:val="008F54D5"/>
    <w:rsid w:val="008F5DEF"/>
    <w:rsid w:val="008F675B"/>
    <w:rsid w:val="008F6A43"/>
    <w:rsid w:val="008F7045"/>
    <w:rsid w:val="008F74A1"/>
    <w:rsid w:val="008F794B"/>
    <w:rsid w:val="008F7F98"/>
    <w:rsid w:val="00900582"/>
    <w:rsid w:val="00900765"/>
    <w:rsid w:val="00900A86"/>
    <w:rsid w:val="00900BFA"/>
    <w:rsid w:val="00900D7B"/>
    <w:rsid w:val="00902C74"/>
    <w:rsid w:val="00902F98"/>
    <w:rsid w:val="00903223"/>
    <w:rsid w:val="00904249"/>
    <w:rsid w:val="009071E1"/>
    <w:rsid w:val="009108B0"/>
    <w:rsid w:val="00910B38"/>
    <w:rsid w:val="00913E8F"/>
    <w:rsid w:val="00914294"/>
    <w:rsid w:val="00921D14"/>
    <w:rsid w:val="00922920"/>
    <w:rsid w:val="00923764"/>
    <w:rsid w:val="00923DBD"/>
    <w:rsid w:val="009244C0"/>
    <w:rsid w:val="00926DD9"/>
    <w:rsid w:val="00930ADC"/>
    <w:rsid w:val="00931168"/>
    <w:rsid w:val="00931492"/>
    <w:rsid w:val="009314F9"/>
    <w:rsid w:val="00933399"/>
    <w:rsid w:val="0093388C"/>
    <w:rsid w:val="00933BA3"/>
    <w:rsid w:val="009340A5"/>
    <w:rsid w:val="0093475C"/>
    <w:rsid w:val="009354FA"/>
    <w:rsid w:val="00936459"/>
    <w:rsid w:val="00936790"/>
    <w:rsid w:val="00936EE5"/>
    <w:rsid w:val="0094012A"/>
    <w:rsid w:val="00942138"/>
    <w:rsid w:val="00942B94"/>
    <w:rsid w:val="00942E3D"/>
    <w:rsid w:val="00944CBF"/>
    <w:rsid w:val="0094568B"/>
    <w:rsid w:val="00946B76"/>
    <w:rsid w:val="00955019"/>
    <w:rsid w:val="00955E1A"/>
    <w:rsid w:val="00955E87"/>
    <w:rsid w:val="00956162"/>
    <w:rsid w:val="00957C37"/>
    <w:rsid w:val="00960525"/>
    <w:rsid w:val="00962B48"/>
    <w:rsid w:val="00962BCC"/>
    <w:rsid w:val="009653C3"/>
    <w:rsid w:val="0096610C"/>
    <w:rsid w:val="009671B3"/>
    <w:rsid w:val="00970D9B"/>
    <w:rsid w:val="00971322"/>
    <w:rsid w:val="0097183C"/>
    <w:rsid w:val="00971F98"/>
    <w:rsid w:val="00972A4D"/>
    <w:rsid w:val="009744EC"/>
    <w:rsid w:val="00975B53"/>
    <w:rsid w:val="00977408"/>
    <w:rsid w:val="0098102A"/>
    <w:rsid w:val="00981FC2"/>
    <w:rsid w:val="0098287F"/>
    <w:rsid w:val="009828FE"/>
    <w:rsid w:val="009845F9"/>
    <w:rsid w:val="00984B3C"/>
    <w:rsid w:val="009910B6"/>
    <w:rsid w:val="00992F43"/>
    <w:rsid w:val="0099310D"/>
    <w:rsid w:val="0099620D"/>
    <w:rsid w:val="009A172E"/>
    <w:rsid w:val="009A1881"/>
    <w:rsid w:val="009A2CC2"/>
    <w:rsid w:val="009A3BF4"/>
    <w:rsid w:val="009A626E"/>
    <w:rsid w:val="009A6ACC"/>
    <w:rsid w:val="009A6FB2"/>
    <w:rsid w:val="009A7010"/>
    <w:rsid w:val="009B3345"/>
    <w:rsid w:val="009B3BE6"/>
    <w:rsid w:val="009B3F70"/>
    <w:rsid w:val="009B4A73"/>
    <w:rsid w:val="009B64E8"/>
    <w:rsid w:val="009B7DE2"/>
    <w:rsid w:val="009C3BF9"/>
    <w:rsid w:val="009C6A58"/>
    <w:rsid w:val="009D2B27"/>
    <w:rsid w:val="009D55F5"/>
    <w:rsid w:val="009E11F8"/>
    <w:rsid w:val="009E2458"/>
    <w:rsid w:val="009E33A4"/>
    <w:rsid w:val="009E4A77"/>
    <w:rsid w:val="009E4D2E"/>
    <w:rsid w:val="009E5F90"/>
    <w:rsid w:val="009E60E7"/>
    <w:rsid w:val="009E6121"/>
    <w:rsid w:val="009E644C"/>
    <w:rsid w:val="009E686A"/>
    <w:rsid w:val="009E69EC"/>
    <w:rsid w:val="009E786F"/>
    <w:rsid w:val="009E7B43"/>
    <w:rsid w:val="009F0595"/>
    <w:rsid w:val="009F1485"/>
    <w:rsid w:val="009F33E7"/>
    <w:rsid w:val="009F5650"/>
    <w:rsid w:val="009F592C"/>
    <w:rsid w:val="009F5981"/>
    <w:rsid w:val="009F689B"/>
    <w:rsid w:val="009F76E1"/>
    <w:rsid w:val="009F7C12"/>
    <w:rsid w:val="00A00B14"/>
    <w:rsid w:val="00A00D90"/>
    <w:rsid w:val="00A01F43"/>
    <w:rsid w:val="00A02932"/>
    <w:rsid w:val="00A031E1"/>
    <w:rsid w:val="00A046EE"/>
    <w:rsid w:val="00A0493A"/>
    <w:rsid w:val="00A04B03"/>
    <w:rsid w:val="00A055CF"/>
    <w:rsid w:val="00A124C8"/>
    <w:rsid w:val="00A128D0"/>
    <w:rsid w:val="00A13A7C"/>
    <w:rsid w:val="00A1534B"/>
    <w:rsid w:val="00A15400"/>
    <w:rsid w:val="00A157BA"/>
    <w:rsid w:val="00A15DEC"/>
    <w:rsid w:val="00A164B5"/>
    <w:rsid w:val="00A167EF"/>
    <w:rsid w:val="00A16920"/>
    <w:rsid w:val="00A1787B"/>
    <w:rsid w:val="00A17BDB"/>
    <w:rsid w:val="00A17C75"/>
    <w:rsid w:val="00A23777"/>
    <w:rsid w:val="00A24273"/>
    <w:rsid w:val="00A258C7"/>
    <w:rsid w:val="00A26515"/>
    <w:rsid w:val="00A26EF0"/>
    <w:rsid w:val="00A30F38"/>
    <w:rsid w:val="00A3299A"/>
    <w:rsid w:val="00A32A9F"/>
    <w:rsid w:val="00A32E80"/>
    <w:rsid w:val="00A33F3B"/>
    <w:rsid w:val="00A34A30"/>
    <w:rsid w:val="00A35731"/>
    <w:rsid w:val="00A362CA"/>
    <w:rsid w:val="00A4168E"/>
    <w:rsid w:val="00A41E4E"/>
    <w:rsid w:val="00A4387E"/>
    <w:rsid w:val="00A457B3"/>
    <w:rsid w:val="00A46467"/>
    <w:rsid w:val="00A465BA"/>
    <w:rsid w:val="00A46A6B"/>
    <w:rsid w:val="00A510D9"/>
    <w:rsid w:val="00A51E1A"/>
    <w:rsid w:val="00A52D41"/>
    <w:rsid w:val="00A5305C"/>
    <w:rsid w:val="00A5484B"/>
    <w:rsid w:val="00A54BDE"/>
    <w:rsid w:val="00A55954"/>
    <w:rsid w:val="00A55E0F"/>
    <w:rsid w:val="00A56EE4"/>
    <w:rsid w:val="00A575F1"/>
    <w:rsid w:val="00A57F12"/>
    <w:rsid w:val="00A60B20"/>
    <w:rsid w:val="00A60B74"/>
    <w:rsid w:val="00A60B9A"/>
    <w:rsid w:val="00A621CF"/>
    <w:rsid w:val="00A65F6C"/>
    <w:rsid w:val="00A7131F"/>
    <w:rsid w:val="00A714F2"/>
    <w:rsid w:val="00A72AA1"/>
    <w:rsid w:val="00A7384D"/>
    <w:rsid w:val="00A741C6"/>
    <w:rsid w:val="00A74D5D"/>
    <w:rsid w:val="00A8056D"/>
    <w:rsid w:val="00A80CA2"/>
    <w:rsid w:val="00A8214D"/>
    <w:rsid w:val="00A836CB"/>
    <w:rsid w:val="00A8415C"/>
    <w:rsid w:val="00A850DA"/>
    <w:rsid w:val="00A85410"/>
    <w:rsid w:val="00A878EB"/>
    <w:rsid w:val="00A9079A"/>
    <w:rsid w:val="00A912DB"/>
    <w:rsid w:val="00A936B3"/>
    <w:rsid w:val="00A95167"/>
    <w:rsid w:val="00A959EC"/>
    <w:rsid w:val="00A964ED"/>
    <w:rsid w:val="00AA16F3"/>
    <w:rsid w:val="00AA277E"/>
    <w:rsid w:val="00AA2DBA"/>
    <w:rsid w:val="00AA36A7"/>
    <w:rsid w:val="00AA3FBA"/>
    <w:rsid w:val="00AA403A"/>
    <w:rsid w:val="00AA4406"/>
    <w:rsid w:val="00AA6697"/>
    <w:rsid w:val="00AB1D5E"/>
    <w:rsid w:val="00AB2B3D"/>
    <w:rsid w:val="00AB2F00"/>
    <w:rsid w:val="00AB396B"/>
    <w:rsid w:val="00AB4A5B"/>
    <w:rsid w:val="00AB61A3"/>
    <w:rsid w:val="00AB6339"/>
    <w:rsid w:val="00AC0679"/>
    <w:rsid w:val="00AC1ABC"/>
    <w:rsid w:val="00AC301A"/>
    <w:rsid w:val="00AC37CF"/>
    <w:rsid w:val="00AC5079"/>
    <w:rsid w:val="00AC5546"/>
    <w:rsid w:val="00AC5C5C"/>
    <w:rsid w:val="00AC7265"/>
    <w:rsid w:val="00AD0164"/>
    <w:rsid w:val="00AD261B"/>
    <w:rsid w:val="00AD4F82"/>
    <w:rsid w:val="00AE020C"/>
    <w:rsid w:val="00AE0364"/>
    <w:rsid w:val="00AE0621"/>
    <w:rsid w:val="00AE4507"/>
    <w:rsid w:val="00AE458B"/>
    <w:rsid w:val="00AE5F48"/>
    <w:rsid w:val="00AE66C8"/>
    <w:rsid w:val="00AE7215"/>
    <w:rsid w:val="00B0072D"/>
    <w:rsid w:val="00B06D0F"/>
    <w:rsid w:val="00B11410"/>
    <w:rsid w:val="00B12C26"/>
    <w:rsid w:val="00B1313C"/>
    <w:rsid w:val="00B1327D"/>
    <w:rsid w:val="00B1536D"/>
    <w:rsid w:val="00B158A2"/>
    <w:rsid w:val="00B17118"/>
    <w:rsid w:val="00B213FE"/>
    <w:rsid w:val="00B21977"/>
    <w:rsid w:val="00B21EA1"/>
    <w:rsid w:val="00B22CF9"/>
    <w:rsid w:val="00B23D49"/>
    <w:rsid w:val="00B26CA6"/>
    <w:rsid w:val="00B270AA"/>
    <w:rsid w:val="00B278E6"/>
    <w:rsid w:val="00B27B7C"/>
    <w:rsid w:val="00B31EEC"/>
    <w:rsid w:val="00B32AE2"/>
    <w:rsid w:val="00B32C0E"/>
    <w:rsid w:val="00B3479C"/>
    <w:rsid w:val="00B347BA"/>
    <w:rsid w:val="00B34FDB"/>
    <w:rsid w:val="00B36ED2"/>
    <w:rsid w:val="00B404A0"/>
    <w:rsid w:val="00B4053D"/>
    <w:rsid w:val="00B40CCA"/>
    <w:rsid w:val="00B44846"/>
    <w:rsid w:val="00B44DE4"/>
    <w:rsid w:val="00B45391"/>
    <w:rsid w:val="00B46CC2"/>
    <w:rsid w:val="00B47806"/>
    <w:rsid w:val="00B47A38"/>
    <w:rsid w:val="00B517B0"/>
    <w:rsid w:val="00B539A6"/>
    <w:rsid w:val="00B53C66"/>
    <w:rsid w:val="00B5533F"/>
    <w:rsid w:val="00B554B5"/>
    <w:rsid w:val="00B570BE"/>
    <w:rsid w:val="00B62083"/>
    <w:rsid w:val="00B622D6"/>
    <w:rsid w:val="00B628CD"/>
    <w:rsid w:val="00B642CA"/>
    <w:rsid w:val="00B64DDB"/>
    <w:rsid w:val="00B6566A"/>
    <w:rsid w:val="00B65729"/>
    <w:rsid w:val="00B724EA"/>
    <w:rsid w:val="00B72D93"/>
    <w:rsid w:val="00B73093"/>
    <w:rsid w:val="00B73B8F"/>
    <w:rsid w:val="00B754FD"/>
    <w:rsid w:val="00B75742"/>
    <w:rsid w:val="00B80DBE"/>
    <w:rsid w:val="00B82A02"/>
    <w:rsid w:val="00B82FF2"/>
    <w:rsid w:val="00B8405B"/>
    <w:rsid w:val="00B84FD9"/>
    <w:rsid w:val="00B85D3B"/>
    <w:rsid w:val="00B875AB"/>
    <w:rsid w:val="00B875AC"/>
    <w:rsid w:val="00B91127"/>
    <w:rsid w:val="00B91C0D"/>
    <w:rsid w:val="00B92E62"/>
    <w:rsid w:val="00B962C0"/>
    <w:rsid w:val="00BA1A4F"/>
    <w:rsid w:val="00BA387E"/>
    <w:rsid w:val="00BA3884"/>
    <w:rsid w:val="00BA499D"/>
    <w:rsid w:val="00BA589B"/>
    <w:rsid w:val="00BA6B41"/>
    <w:rsid w:val="00BA772F"/>
    <w:rsid w:val="00BA7AB4"/>
    <w:rsid w:val="00BB2EE9"/>
    <w:rsid w:val="00BB3B4F"/>
    <w:rsid w:val="00BB569F"/>
    <w:rsid w:val="00BB58F0"/>
    <w:rsid w:val="00BC23D1"/>
    <w:rsid w:val="00BC247B"/>
    <w:rsid w:val="00BC3488"/>
    <w:rsid w:val="00BC3A04"/>
    <w:rsid w:val="00BC6ED7"/>
    <w:rsid w:val="00BD0CEB"/>
    <w:rsid w:val="00BD1158"/>
    <w:rsid w:val="00BD251E"/>
    <w:rsid w:val="00BD5FEF"/>
    <w:rsid w:val="00BD7CE4"/>
    <w:rsid w:val="00BE0CA5"/>
    <w:rsid w:val="00BE4B6D"/>
    <w:rsid w:val="00BE55C2"/>
    <w:rsid w:val="00BE6F5E"/>
    <w:rsid w:val="00BE7D6F"/>
    <w:rsid w:val="00BF01E9"/>
    <w:rsid w:val="00BF14A1"/>
    <w:rsid w:val="00BF1CC5"/>
    <w:rsid w:val="00BF4319"/>
    <w:rsid w:val="00C00722"/>
    <w:rsid w:val="00C00B83"/>
    <w:rsid w:val="00C01C10"/>
    <w:rsid w:val="00C02BE9"/>
    <w:rsid w:val="00C03383"/>
    <w:rsid w:val="00C03FE9"/>
    <w:rsid w:val="00C04155"/>
    <w:rsid w:val="00C05C64"/>
    <w:rsid w:val="00C10361"/>
    <w:rsid w:val="00C10748"/>
    <w:rsid w:val="00C13B5F"/>
    <w:rsid w:val="00C13F63"/>
    <w:rsid w:val="00C1539A"/>
    <w:rsid w:val="00C1765D"/>
    <w:rsid w:val="00C17D86"/>
    <w:rsid w:val="00C20C41"/>
    <w:rsid w:val="00C22E32"/>
    <w:rsid w:val="00C23BA4"/>
    <w:rsid w:val="00C24A1B"/>
    <w:rsid w:val="00C258AF"/>
    <w:rsid w:val="00C25E54"/>
    <w:rsid w:val="00C277F0"/>
    <w:rsid w:val="00C3056A"/>
    <w:rsid w:val="00C318A3"/>
    <w:rsid w:val="00C33B46"/>
    <w:rsid w:val="00C36585"/>
    <w:rsid w:val="00C40642"/>
    <w:rsid w:val="00C40742"/>
    <w:rsid w:val="00C41292"/>
    <w:rsid w:val="00C41746"/>
    <w:rsid w:val="00C41754"/>
    <w:rsid w:val="00C420E4"/>
    <w:rsid w:val="00C424AC"/>
    <w:rsid w:val="00C46FCC"/>
    <w:rsid w:val="00C51FA1"/>
    <w:rsid w:val="00C5403E"/>
    <w:rsid w:val="00C55F86"/>
    <w:rsid w:val="00C57225"/>
    <w:rsid w:val="00C574DC"/>
    <w:rsid w:val="00C617B5"/>
    <w:rsid w:val="00C61F1C"/>
    <w:rsid w:val="00C62392"/>
    <w:rsid w:val="00C6480F"/>
    <w:rsid w:val="00C64B12"/>
    <w:rsid w:val="00C651B9"/>
    <w:rsid w:val="00C654D9"/>
    <w:rsid w:val="00C7363A"/>
    <w:rsid w:val="00C745DF"/>
    <w:rsid w:val="00C7509F"/>
    <w:rsid w:val="00C763CE"/>
    <w:rsid w:val="00C80B2A"/>
    <w:rsid w:val="00C8117D"/>
    <w:rsid w:val="00C81517"/>
    <w:rsid w:val="00C82FB6"/>
    <w:rsid w:val="00C831DC"/>
    <w:rsid w:val="00C8433F"/>
    <w:rsid w:val="00C85CE4"/>
    <w:rsid w:val="00C87287"/>
    <w:rsid w:val="00C903AF"/>
    <w:rsid w:val="00C904E9"/>
    <w:rsid w:val="00C908E4"/>
    <w:rsid w:val="00C91A1A"/>
    <w:rsid w:val="00C928B7"/>
    <w:rsid w:val="00C92A33"/>
    <w:rsid w:val="00C93628"/>
    <w:rsid w:val="00C94441"/>
    <w:rsid w:val="00C956B4"/>
    <w:rsid w:val="00C95C49"/>
    <w:rsid w:val="00C972BF"/>
    <w:rsid w:val="00C97F2D"/>
    <w:rsid w:val="00CA0418"/>
    <w:rsid w:val="00CA1064"/>
    <w:rsid w:val="00CA43C2"/>
    <w:rsid w:val="00CA4A25"/>
    <w:rsid w:val="00CA5580"/>
    <w:rsid w:val="00CA7CB6"/>
    <w:rsid w:val="00CB0D6B"/>
    <w:rsid w:val="00CB2BFC"/>
    <w:rsid w:val="00CC1CA7"/>
    <w:rsid w:val="00CC284C"/>
    <w:rsid w:val="00CC4645"/>
    <w:rsid w:val="00CC4AB6"/>
    <w:rsid w:val="00CC646D"/>
    <w:rsid w:val="00CC6F70"/>
    <w:rsid w:val="00CC7AA3"/>
    <w:rsid w:val="00CD0787"/>
    <w:rsid w:val="00CD174B"/>
    <w:rsid w:val="00CD3676"/>
    <w:rsid w:val="00CD36BD"/>
    <w:rsid w:val="00CD3F36"/>
    <w:rsid w:val="00CD481B"/>
    <w:rsid w:val="00CD557E"/>
    <w:rsid w:val="00CD6416"/>
    <w:rsid w:val="00CD6DA0"/>
    <w:rsid w:val="00CD7E8E"/>
    <w:rsid w:val="00CE19F4"/>
    <w:rsid w:val="00CE1B38"/>
    <w:rsid w:val="00CE2146"/>
    <w:rsid w:val="00CE3D05"/>
    <w:rsid w:val="00CE443E"/>
    <w:rsid w:val="00CE4966"/>
    <w:rsid w:val="00CE6920"/>
    <w:rsid w:val="00CE6E02"/>
    <w:rsid w:val="00CE7C65"/>
    <w:rsid w:val="00CE7E57"/>
    <w:rsid w:val="00CF0845"/>
    <w:rsid w:val="00CF450F"/>
    <w:rsid w:val="00CF7503"/>
    <w:rsid w:val="00D05305"/>
    <w:rsid w:val="00D056F1"/>
    <w:rsid w:val="00D075A3"/>
    <w:rsid w:val="00D07C43"/>
    <w:rsid w:val="00D12A70"/>
    <w:rsid w:val="00D140DF"/>
    <w:rsid w:val="00D14308"/>
    <w:rsid w:val="00D1563B"/>
    <w:rsid w:val="00D163FD"/>
    <w:rsid w:val="00D1758C"/>
    <w:rsid w:val="00D235C2"/>
    <w:rsid w:val="00D247BE"/>
    <w:rsid w:val="00D2501F"/>
    <w:rsid w:val="00D25602"/>
    <w:rsid w:val="00D257C6"/>
    <w:rsid w:val="00D25A09"/>
    <w:rsid w:val="00D26166"/>
    <w:rsid w:val="00D273DB"/>
    <w:rsid w:val="00D30172"/>
    <w:rsid w:val="00D30752"/>
    <w:rsid w:val="00D31BDB"/>
    <w:rsid w:val="00D329B5"/>
    <w:rsid w:val="00D341A6"/>
    <w:rsid w:val="00D357FD"/>
    <w:rsid w:val="00D41897"/>
    <w:rsid w:val="00D4261F"/>
    <w:rsid w:val="00D427A3"/>
    <w:rsid w:val="00D46E6E"/>
    <w:rsid w:val="00D46FBB"/>
    <w:rsid w:val="00D5016F"/>
    <w:rsid w:val="00D515CA"/>
    <w:rsid w:val="00D51C11"/>
    <w:rsid w:val="00D53178"/>
    <w:rsid w:val="00D54061"/>
    <w:rsid w:val="00D55C3B"/>
    <w:rsid w:val="00D56493"/>
    <w:rsid w:val="00D61600"/>
    <w:rsid w:val="00D637D7"/>
    <w:rsid w:val="00D63E06"/>
    <w:rsid w:val="00D6692B"/>
    <w:rsid w:val="00D6738E"/>
    <w:rsid w:val="00D67980"/>
    <w:rsid w:val="00D67E00"/>
    <w:rsid w:val="00D7066F"/>
    <w:rsid w:val="00D7313B"/>
    <w:rsid w:val="00D731E7"/>
    <w:rsid w:val="00D76A24"/>
    <w:rsid w:val="00D77B62"/>
    <w:rsid w:val="00D77F87"/>
    <w:rsid w:val="00D816AE"/>
    <w:rsid w:val="00D8311F"/>
    <w:rsid w:val="00D86040"/>
    <w:rsid w:val="00D863E1"/>
    <w:rsid w:val="00D86555"/>
    <w:rsid w:val="00D8728A"/>
    <w:rsid w:val="00D901D1"/>
    <w:rsid w:val="00D91966"/>
    <w:rsid w:val="00D92130"/>
    <w:rsid w:val="00D92359"/>
    <w:rsid w:val="00D9325A"/>
    <w:rsid w:val="00D93279"/>
    <w:rsid w:val="00D93B15"/>
    <w:rsid w:val="00D9722E"/>
    <w:rsid w:val="00DA03F9"/>
    <w:rsid w:val="00DA0A8E"/>
    <w:rsid w:val="00DA0D69"/>
    <w:rsid w:val="00DA0FB1"/>
    <w:rsid w:val="00DA134A"/>
    <w:rsid w:val="00DA16BD"/>
    <w:rsid w:val="00DA2EFC"/>
    <w:rsid w:val="00DA4843"/>
    <w:rsid w:val="00DA6D6C"/>
    <w:rsid w:val="00DA7119"/>
    <w:rsid w:val="00DA7B71"/>
    <w:rsid w:val="00DB12D2"/>
    <w:rsid w:val="00DB20F8"/>
    <w:rsid w:val="00DB30DC"/>
    <w:rsid w:val="00DB39A4"/>
    <w:rsid w:val="00DB3D54"/>
    <w:rsid w:val="00DB5C63"/>
    <w:rsid w:val="00DB6570"/>
    <w:rsid w:val="00DC0E5F"/>
    <w:rsid w:val="00DC41CC"/>
    <w:rsid w:val="00DC4AE3"/>
    <w:rsid w:val="00DC4C85"/>
    <w:rsid w:val="00DC5A17"/>
    <w:rsid w:val="00DC6D91"/>
    <w:rsid w:val="00DD06D1"/>
    <w:rsid w:val="00DD1629"/>
    <w:rsid w:val="00DD1CE1"/>
    <w:rsid w:val="00DD1F73"/>
    <w:rsid w:val="00DD2AC4"/>
    <w:rsid w:val="00DD2FB5"/>
    <w:rsid w:val="00DD3B8C"/>
    <w:rsid w:val="00DD5C6B"/>
    <w:rsid w:val="00DE08AE"/>
    <w:rsid w:val="00DE210D"/>
    <w:rsid w:val="00DE2FD5"/>
    <w:rsid w:val="00DE53FA"/>
    <w:rsid w:val="00DE5A09"/>
    <w:rsid w:val="00DE66B7"/>
    <w:rsid w:val="00DE6A52"/>
    <w:rsid w:val="00DE7463"/>
    <w:rsid w:val="00DE7489"/>
    <w:rsid w:val="00DE758E"/>
    <w:rsid w:val="00DE7C28"/>
    <w:rsid w:val="00DF0E4E"/>
    <w:rsid w:val="00DF2012"/>
    <w:rsid w:val="00DF32B1"/>
    <w:rsid w:val="00DF33EB"/>
    <w:rsid w:val="00DF56B2"/>
    <w:rsid w:val="00DF5BB6"/>
    <w:rsid w:val="00DF66C1"/>
    <w:rsid w:val="00E01078"/>
    <w:rsid w:val="00E026E1"/>
    <w:rsid w:val="00E03BBB"/>
    <w:rsid w:val="00E054D5"/>
    <w:rsid w:val="00E06E83"/>
    <w:rsid w:val="00E1046D"/>
    <w:rsid w:val="00E123FE"/>
    <w:rsid w:val="00E12A85"/>
    <w:rsid w:val="00E21275"/>
    <w:rsid w:val="00E216D5"/>
    <w:rsid w:val="00E221C7"/>
    <w:rsid w:val="00E22810"/>
    <w:rsid w:val="00E22C10"/>
    <w:rsid w:val="00E2624D"/>
    <w:rsid w:val="00E26AC6"/>
    <w:rsid w:val="00E307DE"/>
    <w:rsid w:val="00E30DD4"/>
    <w:rsid w:val="00E33762"/>
    <w:rsid w:val="00E3555C"/>
    <w:rsid w:val="00E355F9"/>
    <w:rsid w:val="00E37481"/>
    <w:rsid w:val="00E37F3E"/>
    <w:rsid w:val="00E413F3"/>
    <w:rsid w:val="00E4180C"/>
    <w:rsid w:val="00E44C05"/>
    <w:rsid w:val="00E45546"/>
    <w:rsid w:val="00E474B2"/>
    <w:rsid w:val="00E53A65"/>
    <w:rsid w:val="00E53E12"/>
    <w:rsid w:val="00E5444E"/>
    <w:rsid w:val="00E55E63"/>
    <w:rsid w:val="00E562C4"/>
    <w:rsid w:val="00E56C83"/>
    <w:rsid w:val="00E573C0"/>
    <w:rsid w:val="00E57CE6"/>
    <w:rsid w:val="00E6048C"/>
    <w:rsid w:val="00E60512"/>
    <w:rsid w:val="00E60D7E"/>
    <w:rsid w:val="00E623C0"/>
    <w:rsid w:val="00E63AC5"/>
    <w:rsid w:val="00E6624B"/>
    <w:rsid w:val="00E6680D"/>
    <w:rsid w:val="00E66B70"/>
    <w:rsid w:val="00E670E0"/>
    <w:rsid w:val="00E70301"/>
    <w:rsid w:val="00E70C4D"/>
    <w:rsid w:val="00E74FE7"/>
    <w:rsid w:val="00E75170"/>
    <w:rsid w:val="00E81746"/>
    <w:rsid w:val="00E84D21"/>
    <w:rsid w:val="00E85611"/>
    <w:rsid w:val="00E8797D"/>
    <w:rsid w:val="00E87F0F"/>
    <w:rsid w:val="00E9053F"/>
    <w:rsid w:val="00E91E7A"/>
    <w:rsid w:val="00E962C5"/>
    <w:rsid w:val="00EA0487"/>
    <w:rsid w:val="00EA0517"/>
    <w:rsid w:val="00EA0CCB"/>
    <w:rsid w:val="00EA19BB"/>
    <w:rsid w:val="00EA24BF"/>
    <w:rsid w:val="00EA3089"/>
    <w:rsid w:val="00EA3245"/>
    <w:rsid w:val="00EA56CA"/>
    <w:rsid w:val="00EA56EF"/>
    <w:rsid w:val="00EA7188"/>
    <w:rsid w:val="00EB1468"/>
    <w:rsid w:val="00EB2BF6"/>
    <w:rsid w:val="00EB4D76"/>
    <w:rsid w:val="00EB5AB0"/>
    <w:rsid w:val="00EC110A"/>
    <w:rsid w:val="00EC22F3"/>
    <w:rsid w:val="00EC292C"/>
    <w:rsid w:val="00EC32FA"/>
    <w:rsid w:val="00EC33F9"/>
    <w:rsid w:val="00EC4F5E"/>
    <w:rsid w:val="00EC652C"/>
    <w:rsid w:val="00EC6AC2"/>
    <w:rsid w:val="00ED0850"/>
    <w:rsid w:val="00ED2B91"/>
    <w:rsid w:val="00ED3D24"/>
    <w:rsid w:val="00ED42C3"/>
    <w:rsid w:val="00ED472E"/>
    <w:rsid w:val="00ED7F87"/>
    <w:rsid w:val="00EE03A2"/>
    <w:rsid w:val="00EE0488"/>
    <w:rsid w:val="00EE17EB"/>
    <w:rsid w:val="00EE26F6"/>
    <w:rsid w:val="00EE304B"/>
    <w:rsid w:val="00EE37F8"/>
    <w:rsid w:val="00EE4750"/>
    <w:rsid w:val="00EE4CCB"/>
    <w:rsid w:val="00EE61F3"/>
    <w:rsid w:val="00EE7DF3"/>
    <w:rsid w:val="00EE7FBD"/>
    <w:rsid w:val="00EF01CB"/>
    <w:rsid w:val="00EF0C47"/>
    <w:rsid w:val="00EF24D7"/>
    <w:rsid w:val="00EF25CE"/>
    <w:rsid w:val="00EF2858"/>
    <w:rsid w:val="00EF2C2F"/>
    <w:rsid w:val="00EF2EF3"/>
    <w:rsid w:val="00EF3024"/>
    <w:rsid w:val="00EF3348"/>
    <w:rsid w:val="00EF3572"/>
    <w:rsid w:val="00EF5E20"/>
    <w:rsid w:val="00EF6FD0"/>
    <w:rsid w:val="00EF7576"/>
    <w:rsid w:val="00F000AD"/>
    <w:rsid w:val="00F00186"/>
    <w:rsid w:val="00F00B65"/>
    <w:rsid w:val="00F01C3E"/>
    <w:rsid w:val="00F01CB4"/>
    <w:rsid w:val="00F02777"/>
    <w:rsid w:val="00F03E4B"/>
    <w:rsid w:val="00F06519"/>
    <w:rsid w:val="00F07028"/>
    <w:rsid w:val="00F0755A"/>
    <w:rsid w:val="00F077BE"/>
    <w:rsid w:val="00F101B9"/>
    <w:rsid w:val="00F1043B"/>
    <w:rsid w:val="00F11609"/>
    <w:rsid w:val="00F11779"/>
    <w:rsid w:val="00F1273C"/>
    <w:rsid w:val="00F12932"/>
    <w:rsid w:val="00F13D8D"/>
    <w:rsid w:val="00F15710"/>
    <w:rsid w:val="00F15C8F"/>
    <w:rsid w:val="00F23085"/>
    <w:rsid w:val="00F23DD5"/>
    <w:rsid w:val="00F2571A"/>
    <w:rsid w:val="00F31637"/>
    <w:rsid w:val="00F31DE0"/>
    <w:rsid w:val="00F33D9F"/>
    <w:rsid w:val="00F36472"/>
    <w:rsid w:val="00F37378"/>
    <w:rsid w:val="00F373A7"/>
    <w:rsid w:val="00F40F6B"/>
    <w:rsid w:val="00F41625"/>
    <w:rsid w:val="00F427B5"/>
    <w:rsid w:val="00F42AD2"/>
    <w:rsid w:val="00F42DF4"/>
    <w:rsid w:val="00F4336B"/>
    <w:rsid w:val="00F449C9"/>
    <w:rsid w:val="00F533D1"/>
    <w:rsid w:val="00F57982"/>
    <w:rsid w:val="00F60592"/>
    <w:rsid w:val="00F6084B"/>
    <w:rsid w:val="00F62226"/>
    <w:rsid w:val="00F625D3"/>
    <w:rsid w:val="00F67962"/>
    <w:rsid w:val="00F71B11"/>
    <w:rsid w:val="00F724E5"/>
    <w:rsid w:val="00F748EA"/>
    <w:rsid w:val="00F76C08"/>
    <w:rsid w:val="00F76D04"/>
    <w:rsid w:val="00F77A8C"/>
    <w:rsid w:val="00F80D70"/>
    <w:rsid w:val="00F82879"/>
    <w:rsid w:val="00F83782"/>
    <w:rsid w:val="00F83D11"/>
    <w:rsid w:val="00F87656"/>
    <w:rsid w:val="00F904EC"/>
    <w:rsid w:val="00F922D7"/>
    <w:rsid w:val="00F924DE"/>
    <w:rsid w:val="00F9317C"/>
    <w:rsid w:val="00F953B0"/>
    <w:rsid w:val="00F95475"/>
    <w:rsid w:val="00F97663"/>
    <w:rsid w:val="00FA0955"/>
    <w:rsid w:val="00FA0D18"/>
    <w:rsid w:val="00FA3E35"/>
    <w:rsid w:val="00FA3F0F"/>
    <w:rsid w:val="00FA4E4F"/>
    <w:rsid w:val="00FA5753"/>
    <w:rsid w:val="00FA7E48"/>
    <w:rsid w:val="00FB243D"/>
    <w:rsid w:val="00FB58C2"/>
    <w:rsid w:val="00FB67F1"/>
    <w:rsid w:val="00FC0997"/>
    <w:rsid w:val="00FC2EF5"/>
    <w:rsid w:val="00FC4D42"/>
    <w:rsid w:val="00FC502D"/>
    <w:rsid w:val="00FC524E"/>
    <w:rsid w:val="00FC62DB"/>
    <w:rsid w:val="00FC707B"/>
    <w:rsid w:val="00FC719D"/>
    <w:rsid w:val="00FC7BE8"/>
    <w:rsid w:val="00FD17EB"/>
    <w:rsid w:val="00FD218A"/>
    <w:rsid w:val="00FD2314"/>
    <w:rsid w:val="00FD4E09"/>
    <w:rsid w:val="00FD6D5B"/>
    <w:rsid w:val="00FD7BEB"/>
    <w:rsid w:val="00FE1130"/>
    <w:rsid w:val="00FE1EA8"/>
    <w:rsid w:val="00FE2268"/>
    <w:rsid w:val="00FE3A3B"/>
    <w:rsid w:val="00FE3F65"/>
    <w:rsid w:val="00FE62E9"/>
    <w:rsid w:val="00FF0048"/>
    <w:rsid w:val="00FF016D"/>
    <w:rsid w:val="00FF3F61"/>
    <w:rsid w:val="00FF76B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3074"/>
    <o:shapelayout v:ext="edit">
      <o:idmap v:ext="edit" data="2"/>
    </o:shapelayout>
  </w:shapeDefaults>
  <w:decimalSymbol w:val="."/>
  <w:listSeparator w:val=","/>
  <w14:docId w14:val="58353712"/>
  <w15:chartTrackingRefBased/>
  <w15:docId w15:val="{02A1C779-FDDF-4247-B742-36D910E9718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header" w:uiPriority="99"/>
    <w:lsdException w:name="caption" w:semiHidden="1" w:unhideWhenUsed="1" w:qFormat="1"/>
    <w:lsdException w:name="Title" w:qFormat="1"/>
    <w:lsdException w:name="Subtitle" w:qFormat="1"/>
    <w:lsdException w:name="Hyperlink" w:uiPriority="99"/>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widowControl w:val="0"/>
      <w:autoSpaceDE w:val="0"/>
      <w:autoSpaceDN w:val="0"/>
      <w:adjustRightInd w:val="0"/>
    </w:pPr>
    <w:rPr>
      <w:sz w:val="24"/>
      <w:szCs w:val="24"/>
      <w:lang w:eastAsia="en-US"/>
    </w:rPr>
  </w:style>
  <w:style w:type="paragraph" w:styleId="Heading1">
    <w:name w:val="heading 1"/>
    <w:basedOn w:val="Normal"/>
    <w:next w:val="Normal"/>
    <w:qFormat/>
    <w:pPr>
      <w:keepNext/>
      <w:tabs>
        <w:tab w:val="left" w:pos="-374"/>
      </w:tabs>
      <w:ind w:firstLine="720"/>
      <w:jc w:val="both"/>
      <w:outlineLvl w:val="0"/>
    </w:pPr>
    <w:rPr>
      <w:b/>
      <w:bCs/>
    </w:rPr>
  </w:style>
  <w:style w:type="paragraph" w:styleId="Heading2">
    <w:name w:val="heading 2"/>
    <w:basedOn w:val="Normal"/>
    <w:next w:val="Normal"/>
    <w:link w:val="Heading2Char"/>
    <w:qFormat/>
    <w:pPr>
      <w:keepNext/>
      <w:tabs>
        <w:tab w:val="center" w:pos="4512"/>
      </w:tabs>
      <w:jc w:val="both"/>
      <w:outlineLvl w:val="1"/>
    </w:pPr>
    <w:rPr>
      <w:b/>
      <w:bCs/>
      <w:sz w:val="40"/>
      <w:lang w:val="x-none"/>
    </w:rPr>
  </w:style>
  <w:style w:type="paragraph" w:styleId="Heading3">
    <w:name w:val="heading 3"/>
    <w:basedOn w:val="Normal"/>
    <w:next w:val="Normal"/>
    <w:qFormat/>
    <w:pPr>
      <w:keepNext/>
      <w:tabs>
        <w:tab w:val="left" w:pos="-374"/>
      </w:tabs>
      <w:jc w:val="right"/>
      <w:outlineLvl w:val="2"/>
    </w:pPr>
    <w:rPr>
      <w:b/>
      <w:bCs/>
    </w:rPr>
  </w:style>
  <w:style w:type="paragraph" w:styleId="Heading4">
    <w:name w:val="heading 4"/>
    <w:basedOn w:val="Normal"/>
    <w:next w:val="Normal"/>
    <w:qFormat/>
    <w:pPr>
      <w:keepNext/>
      <w:widowControl/>
      <w:tabs>
        <w:tab w:val="left" w:pos="-1440"/>
        <w:tab w:val="left" w:pos="-720"/>
        <w:tab w:val="left" w:pos="1517"/>
        <w:tab w:val="left" w:pos="2160"/>
      </w:tabs>
      <w:suppressAutoHyphens/>
      <w:autoSpaceDE/>
      <w:autoSpaceDN/>
      <w:adjustRightInd/>
      <w:jc w:val="both"/>
      <w:outlineLvl w:val="3"/>
    </w:pPr>
    <w:rPr>
      <w:rFonts w:ascii="Arial" w:hAnsi="Arial"/>
      <w:b/>
      <w:sz w:val="22"/>
      <w:szCs w:val="20"/>
    </w:rPr>
  </w:style>
  <w:style w:type="paragraph" w:styleId="Heading5">
    <w:name w:val="heading 5"/>
    <w:basedOn w:val="Normal"/>
    <w:next w:val="BodyText"/>
    <w:qFormat/>
    <w:pPr>
      <w:keepNext/>
      <w:widowControl/>
      <w:autoSpaceDE/>
      <w:autoSpaceDN/>
      <w:adjustRightInd/>
      <w:spacing w:before="120" w:after="80"/>
      <w:outlineLvl w:val="4"/>
    </w:pPr>
    <w:rPr>
      <w:rFonts w:ascii="Arial" w:hAnsi="Arial"/>
      <w:b/>
      <w:kern w:val="28"/>
      <w:sz w:val="20"/>
      <w:szCs w:val="20"/>
    </w:rPr>
  </w:style>
  <w:style w:type="paragraph" w:styleId="Heading6">
    <w:name w:val="heading 6"/>
    <w:basedOn w:val="Normal"/>
    <w:next w:val="Normal"/>
    <w:qFormat/>
    <w:pPr>
      <w:keepNext/>
      <w:tabs>
        <w:tab w:val="center" w:pos="4512"/>
      </w:tabs>
      <w:jc w:val="center"/>
      <w:outlineLvl w:val="5"/>
    </w:pPr>
    <w:rPr>
      <w:b/>
      <w:sz w:val="40"/>
      <w:u w:val="single"/>
    </w:rPr>
  </w:style>
  <w:style w:type="paragraph" w:styleId="Heading7">
    <w:name w:val="heading 7"/>
    <w:basedOn w:val="Normal"/>
    <w:next w:val="Normal"/>
    <w:qFormat/>
    <w:pPr>
      <w:keepNext/>
      <w:tabs>
        <w:tab w:val="right" w:leader="dot" w:pos="9025"/>
      </w:tabs>
      <w:ind w:left="360"/>
      <w:jc w:val="both"/>
      <w:outlineLvl w:val="6"/>
    </w:pPr>
    <w:rPr>
      <w:b/>
    </w:rPr>
  </w:style>
  <w:style w:type="paragraph" w:styleId="Heading8">
    <w:name w:val="heading 8"/>
    <w:basedOn w:val="Normal"/>
    <w:next w:val="Normal"/>
    <w:qFormat/>
    <w:pPr>
      <w:keepNext/>
      <w:pBdr>
        <w:top w:val="thinThickMediumGap" w:sz="24" w:space="1" w:color="auto"/>
        <w:left w:val="thinThickMediumGap" w:sz="24" w:space="4" w:color="auto"/>
        <w:bottom w:val="thickThinMediumGap" w:sz="24" w:space="1" w:color="auto"/>
        <w:right w:val="thickThinMediumGap" w:sz="24" w:space="4" w:color="auto"/>
      </w:pBdr>
      <w:tabs>
        <w:tab w:val="center" w:pos="4512"/>
      </w:tabs>
      <w:jc w:val="center"/>
      <w:outlineLvl w:val="7"/>
    </w:pPr>
    <w:rPr>
      <w:b/>
      <w:sz w:val="32"/>
    </w:rPr>
  </w:style>
  <w:style w:type="paragraph" w:styleId="Heading9">
    <w:name w:val="heading 9"/>
    <w:basedOn w:val="Normal"/>
    <w:next w:val="Normal"/>
    <w:qFormat/>
    <w:pPr>
      <w:keepNext/>
      <w:widowControl/>
      <w:autoSpaceDE/>
      <w:autoSpaceDN/>
      <w:adjustRightInd/>
      <w:outlineLvl w:val="8"/>
    </w:pPr>
    <w:rPr>
      <w:rFonts w:ascii="Arial" w:hAnsi="Arial"/>
      <w:b/>
      <w:sz w:val="22"/>
      <w:szCs w:val="20"/>
    </w:rPr>
  </w:style>
  <w:style w:type="character" w:default="1" w:styleId="DefaultParagraphFont">
    <w:name w:val="Default Paragraph Font"/>
    <w:semiHidden/>
  </w:style>
  <w:style w:type="table" w:default="1" w:styleId="TableNormal">
    <w:name w:val="Normal Table"/>
    <w:semiHidden/>
    <w:tblPr>
      <w:tblInd w:w="0" w:type="dxa"/>
      <w:tblCellMar>
        <w:top w:w="0" w:type="dxa"/>
        <w:left w:w="108" w:type="dxa"/>
        <w:bottom w:w="0" w:type="dxa"/>
        <w:right w:w="108" w:type="dxa"/>
      </w:tblCellMar>
    </w:tblPr>
  </w:style>
  <w:style w:type="numbering" w:default="1" w:styleId="NoList">
    <w:name w:val="No List"/>
    <w:uiPriority w:val="99"/>
    <w:semiHidden/>
  </w:style>
  <w:style w:type="paragraph" w:styleId="BodyText">
    <w:name w:val="Body Text"/>
    <w:basedOn w:val="Normal"/>
    <w:pPr>
      <w:tabs>
        <w:tab w:val="left" w:pos="-1094"/>
        <w:tab w:val="left" w:pos="-720"/>
        <w:tab w:val="left" w:pos="0"/>
        <w:tab w:val="left" w:pos="360"/>
        <w:tab w:val="left" w:pos="1440"/>
      </w:tabs>
      <w:jc w:val="both"/>
    </w:pPr>
    <w:rPr>
      <w:sz w:val="23"/>
      <w:szCs w:val="23"/>
    </w:rPr>
  </w:style>
  <w:style w:type="character" w:styleId="FootnoteReference">
    <w:name w:val="footnote reference"/>
    <w:semiHidden/>
  </w:style>
  <w:style w:type="paragraph" w:styleId="TOC1">
    <w:name w:val="toc 1"/>
    <w:basedOn w:val="Normal"/>
    <w:next w:val="Normal"/>
    <w:autoRedefine/>
    <w:uiPriority w:val="39"/>
    <w:rsid w:val="000E7530"/>
    <w:pPr>
      <w:tabs>
        <w:tab w:val="left" w:pos="720"/>
        <w:tab w:val="right" w:leader="dot" w:pos="9923"/>
      </w:tabs>
      <w:spacing w:before="120"/>
      <w:ind w:left="709" w:hanging="709"/>
    </w:pPr>
    <w:rPr>
      <w:rFonts w:ascii="Arial" w:hAnsi="Arial" w:cs="Arial"/>
      <w:b/>
      <w:bCs/>
      <w:noProof/>
      <w:sz w:val="18"/>
    </w:rPr>
  </w:style>
  <w:style w:type="paragraph" w:customStyle="1" w:styleId="Level1">
    <w:name w:val="Level 1"/>
    <w:basedOn w:val="Normal"/>
    <w:pPr>
      <w:ind w:left="1440" w:hanging="720"/>
    </w:pPr>
  </w:style>
  <w:style w:type="paragraph" w:customStyle="1" w:styleId="a">
    <w:name w:val="_"/>
    <w:basedOn w:val="Normal"/>
    <w:pPr>
      <w:ind w:left="1440" w:hanging="720"/>
    </w:pPr>
  </w:style>
  <w:style w:type="paragraph" w:styleId="BodyTextIndent">
    <w:name w:val="Body Text Indent"/>
    <w:basedOn w:val="Normal"/>
    <w:pPr>
      <w:tabs>
        <w:tab w:val="left" w:pos="-374"/>
      </w:tabs>
      <w:ind w:left="1440" w:hanging="720"/>
      <w:jc w:val="both"/>
    </w:pPr>
    <w:rPr>
      <w:i/>
      <w:iCs/>
    </w:rPr>
  </w:style>
  <w:style w:type="paragraph" w:styleId="BodyTextIndent2">
    <w:name w:val="Body Text Indent 2"/>
    <w:basedOn w:val="Normal"/>
    <w:pPr>
      <w:tabs>
        <w:tab w:val="left" w:pos="-374"/>
      </w:tabs>
      <w:ind w:left="720" w:hanging="720"/>
      <w:jc w:val="both"/>
    </w:pPr>
  </w:style>
  <w:style w:type="paragraph" w:styleId="BodyText2">
    <w:name w:val="Body Text 2"/>
    <w:basedOn w:val="Normal"/>
    <w:pPr>
      <w:tabs>
        <w:tab w:val="left" w:pos="-374"/>
      </w:tabs>
      <w:jc w:val="both"/>
    </w:pPr>
  </w:style>
  <w:style w:type="paragraph" w:styleId="BodyTextIndent3">
    <w:name w:val="Body Text Indent 3"/>
    <w:basedOn w:val="Normal"/>
    <w:pPr>
      <w:tabs>
        <w:tab w:val="left" w:pos="-374"/>
      </w:tabs>
      <w:ind w:left="720" w:hanging="720"/>
    </w:pPr>
    <w:rPr>
      <w:i/>
      <w:iCs/>
    </w:rPr>
  </w:style>
  <w:style w:type="paragraph" w:styleId="Header">
    <w:name w:val="header"/>
    <w:basedOn w:val="Normal"/>
    <w:link w:val="HeaderChar"/>
    <w:uiPriority w:val="99"/>
    <w:pPr>
      <w:keepLines/>
      <w:widowControl/>
      <w:tabs>
        <w:tab w:val="center" w:pos="4320"/>
        <w:tab w:val="right" w:pos="8640"/>
      </w:tabs>
      <w:autoSpaceDE/>
      <w:autoSpaceDN/>
      <w:adjustRightInd/>
    </w:pPr>
    <w:rPr>
      <w:sz w:val="20"/>
      <w:szCs w:val="20"/>
    </w:rPr>
  </w:style>
  <w:style w:type="paragraph" w:styleId="Index1">
    <w:name w:val="index 1"/>
    <w:basedOn w:val="Normal"/>
    <w:autoRedefine/>
    <w:semiHidden/>
    <w:pPr>
      <w:widowControl/>
      <w:tabs>
        <w:tab w:val="right" w:leader="dot" w:pos="3960"/>
      </w:tabs>
      <w:autoSpaceDE/>
      <w:autoSpaceDN/>
      <w:adjustRightInd/>
      <w:ind w:left="720" w:hanging="720"/>
    </w:pPr>
    <w:rPr>
      <w:sz w:val="20"/>
      <w:szCs w:val="20"/>
    </w:rPr>
  </w:style>
  <w:style w:type="paragraph" w:styleId="Footer">
    <w:name w:val="footer"/>
    <w:basedOn w:val="Normal"/>
    <w:link w:val="FooterChar"/>
    <w:pPr>
      <w:tabs>
        <w:tab w:val="center" w:pos="4153"/>
        <w:tab w:val="right" w:pos="8306"/>
      </w:tabs>
    </w:pPr>
    <w:rPr>
      <w:lang w:val="x-none"/>
    </w:rPr>
  </w:style>
  <w:style w:type="character" w:styleId="PageNumber">
    <w:name w:val="page number"/>
    <w:basedOn w:val="DefaultParagraphFont"/>
  </w:style>
  <w:style w:type="paragraph" w:styleId="DocumentMap">
    <w:name w:val="Document Map"/>
    <w:basedOn w:val="Normal"/>
    <w:semiHidden/>
    <w:pPr>
      <w:shd w:val="clear" w:color="auto" w:fill="000080"/>
    </w:pPr>
    <w:rPr>
      <w:rFonts w:ascii="Tahoma" w:hAnsi="Tahoma"/>
    </w:rPr>
  </w:style>
  <w:style w:type="paragraph" w:customStyle="1" w:styleId="N1">
    <w:name w:val="N1"/>
    <w:basedOn w:val="Normal"/>
    <w:pPr>
      <w:widowControl/>
      <w:numPr>
        <w:numId w:val="1"/>
      </w:numPr>
      <w:autoSpaceDE/>
      <w:autoSpaceDN/>
      <w:adjustRightInd/>
      <w:spacing w:before="160" w:line="220" w:lineRule="atLeast"/>
      <w:jc w:val="both"/>
    </w:pPr>
    <w:rPr>
      <w:sz w:val="21"/>
    </w:rPr>
  </w:style>
  <w:style w:type="paragraph" w:customStyle="1" w:styleId="N2">
    <w:name w:val="N2"/>
    <w:basedOn w:val="N1"/>
    <w:pPr>
      <w:numPr>
        <w:ilvl w:val="1"/>
      </w:numPr>
      <w:tabs>
        <w:tab w:val="num" w:pos="720"/>
      </w:tabs>
      <w:spacing w:before="80" w:line="240" w:lineRule="auto"/>
      <w:ind w:left="720" w:hanging="360"/>
    </w:pPr>
  </w:style>
  <w:style w:type="paragraph" w:customStyle="1" w:styleId="N3">
    <w:name w:val="N3"/>
    <w:basedOn w:val="N2"/>
    <w:pPr>
      <w:numPr>
        <w:ilvl w:val="2"/>
      </w:numPr>
      <w:tabs>
        <w:tab w:val="clear" w:pos="792"/>
        <w:tab w:val="num" w:pos="1440"/>
      </w:tabs>
      <w:ind w:left="1440" w:hanging="720"/>
    </w:pPr>
  </w:style>
  <w:style w:type="paragraph" w:customStyle="1" w:styleId="N4">
    <w:name w:val="N4"/>
    <w:basedOn w:val="N3"/>
    <w:pPr>
      <w:numPr>
        <w:ilvl w:val="3"/>
      </w:numPr>
      <w:tabs>
        <w:tab w:val="clear" w:pos="1224"/>
        <w:tab w:val="left" w:pos="965"/>
        <w:tab w:val="num" w:pos="1800"/>
      </w:tabs>
      <w:ind w:left="1800" w:hanging="720"/>
    </w:pPr>
  </w:style>
  <w:style w:type="paragraph" w:customStyle="1" w:styleId="N5">
    <w:name w:val="N5"/>
    <w:basedOn w:val="N4"/>
    <w:pPr>
      <w:numPr>
        <w:ilvl w:val="4"/>
      </w:numPr>
      <w:tabs>
        <w:tab w:val="clear" w:pos="965"/>
        <w:tab w:val="clear" w:pos="1138"/>
        <w:tab w:val="num" w:pos="2520"/>
      </w:tabs>
      <w:ind w:left="2520" w:hanging="1080"/>
    </w:pPr>
  </w:style>
  <w:style w:type="paragraph" w:styleId="TOC3">
    <w:name w:val="toc 3"/>
    <w:basedOn w:val="Normal"/>
    <w:next w:val="Normal"/>
    <w:autoRedefine/>
    <w:uiPriority w:val="39"/>
    <w:rsid w:val="000E7530"/>
    <w:pPr>
      <w:tabs>
        <w:tab w:val="right" w:leader="dot" w:pos="9923"/>
      </w:tabs>
      <w:ind w:left="480" w:right="-176"/>
    </w:pPr>
    <w:rPr>
      <w:rFonts w:ascii="Cambria" w:hAnsi="Cambria"/>
      <w:sz w:val="22"/>
      <w:szCs w:val="22"/>
    </w:rPr>
  </w:style>
  <w:style w:type="character" w:styleId="Hyperlink">
    <w:name w:val="Hyperlink"/>
    <w:uiPriority w:val="99"/>
    <w:rPr>
      <w:color w:val="0000FF"/>
      <w:u w:val="single"/>
    </w:rPr>
  </w:style>
  <w:style w:type="table" w:styleId="TableGrid">
    <w:name w:val="Table Grid"/>
    <w:basedOn w:val="TableNormal"/>
    <w:rsid w:val="00C66F3E"/>
    <w:pPr>
      <w:widowControl w:val="0"/>
      <w:autoSpaceDE w:val="0"/>
      <w:autoSpaceDN w:val="0"/>
      <w:adjustRightInd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3">
    <w:name w:val="Body Text 3"/>
    <w:basedOn w:val="Normal"/>
    <w:pPr>
      <w:widowControl/>
      <w:tabs>
        <w:tab w:val="left" w:pos="-720"/>
        <w:tab w:val="left" w:pos="0"/>
        <w:tab w:val="left" w:pos="990"/>
        <w:tab w:val="left" w:pos="1560"/>
        <w:tab w:val="left" w:pos="1656"/>
        <w:tab w:val="left" w:pos="2316"/>
        <w:tab w:val="left" w:pos="2880"/>
        <w:tab w:val="left" w:pos="3600"/>
        <w:tab w:val="left" w:pos="4320"/>
        <w:tab w:val="left" w:pos="5040"/>
        <w:tab w:val="left" w:pos="5760"/>
        <w:tab w:val="left" w:pos="6480"/>
        <w:tab w:val="left" w:pos="7200"/>
        <w:tab w:val="left" w:pos="7920"/>
        <w:tab w:val="left" w:pos="8640"/>
      </w:tabs>
      <w:autoSpaceDE/>
      <w:autoSpaceDN/>
      <w:adjustRightInd/>
    </w:pPr>
    <w:rPr>
      <w:rFonts w:ascii="CG Times" w:hAnsi="CG Times"/>
      <w:i/>
      <w:color w:val="000000"/>
      <w:sz w:val="23"/>
      <w:szCs w:val="20"/>
      <w:lang w:eastAsia="en-GB"/>
    </w:rPr>
  </w:style>
  <w:style w:type="paragraph" w:styleId="BalloonText">
    <w:name w:val="Balloon Text"/>
    <w:basedOn w:val="Normal"/>
    <w:semiHidden/>
    <w:pPr>
      <w:widowControl/>
      <w:autoSpaceDE/>
      <w:autoSpaceDN/>
      <w:adjustRightInd/>
    </w:pPr>
    <w:rPr>
      <w:rFonts w:ascii="Tahoma" w:hAnsi="Tahoma" w:cs="Tahoma"/>
      <w:sz w:val="16"/>
      <w:szCs w:val="16"/>
      <w:lang w:eastAsia="en-GB"/>
    </w:rPr>
  </w:style>
  <w:style w:type="paragraph" w:styleId="BlockText">
    <w:name w:val="Block Text"/>
    <w:basedOn w:val="Normal"/>
    <w:pPr>
      <w:widowControl/>
      <w:tabs>
        <w:tab w:val="left" w:pos="-1440"/>
        <w:tab w:val="left" w:pos="-720"/>
        <w:tab w:val="left" w:pos="0"/>
        <w:tab w:val="left" w:pos="720"/>
        <w:tab w:val="left" w:pos="1440"/>
        <w:tab w:val="left" w:pos="1550"/>
        <w:tab w:val="left" w:pos="2160"/>
        <w:tab w:val="left" w:pos="2880"/>
        <w:tab w:val="left" w:pos="3600"/>
        <w:tab w:val="left" w:pos="4320"/>
        <w:tab w:val="left" w:pos="5040"/>
        <w:tab w:val="left" w:pos="5760"/>
        <w:tab w:val="left" w:pos="6480"/>
        <w:tab w:val="left" w:pos="7200"/>
        <w:tab w:val="left" w:pos="7920"/>
      </w:tabs>
      <w:autoSpaceDE/>
      <w:autoSpaceDN/>
      <w:adjustRightInd/>
      <w:ind w:left="1440" w:right="720" w:hanging="720"/>
      <w:jc w:val="both"/>
    </w:pPr>
    <w:rPr>
      <w:rFonts w:ascii="CG Times" w:hAnsi="CG Times"/>
      <w:color w:val="000000"/>
      <w:sz w:val="23"/>
      <w:szCs w:val="20"/>
      <w:lang w:eastAsia="en-GB"/>
    </w:rPr>
  </w:style>
  <w:style w:type="paragraph" w:customStyle="1" w:styleId="PHFinProcTextLev2">
    <w:name w:val="PHFinProcTextLev2"/>
    <w:basedOn w:val="Heading2"/>
    <w:autoRedefine/>
    <w:pPr>
      <w:keepNext w:val="0"/>
      <w:keepLines/>
      <w:widowControl/>
      <w:tabs>
        <w:tab w:val="clear" w:pos="4512"/>
        <w:tab w:val="left" w:pos="-720"/>
      </w:tabs>
      <w:suppressAutoHyphens/>
      <w:autoSpaceDE/>
      <w:autoSpaceDN/>
      <w:adjustRightInd/>
      <w:spacing w:before="240" w:after="60"/>
      <w:jc w:val="left"/>
    </w:pPr>
    <w:rPr>
      <w:rFonts w:ascii="Bookman Old Style" w:hAnsi="Bookman Old Style"/>
      <w:b w:val="0"/>
      <w:bCs w:val="0"/>
      <w:color w:val="000000"/>
      <w:spacing w:val="-3"/>
      <w:sz w:val="20"/>
      <w:szCs w:val="20"/>
    </w:rPr>
  </w:style>
  <w:style w:type="character" w:styleId="FollowedHyperlink">
    <w:name w:val="FollowedHyperlink"/>
    <w:rPr>
      <w:color w:val="800080"/>
      <w:u w:val="single"/>
    </w:rPr>
  </w:style>
  <w:style w:type="paragraph" w:styleId="FootnoteText">
    <w:name w:val="footnote text"/>
    <w:basedOn w:val="Normal"/>
    <w:semiHidden/>
    <w:pPr>
      <w:widowControl/>
      <w:autoSpaceDE/>
      <w:autoSpaceDN/>
      <w:adjustRightInd/>
    </w:pPr>
    <w:rPr>
      <w:sz w:val="20"/>
      <w:szCs w:val="20"/>
      <w:lang w:eastAsia="en-GB"/>
    </w:rPr>
  </w:style>
  <w:style w:type="character" w:styleId="CommentReference">
    <w:name w:val="annotation reference"/>
    <w:semiHidden/>
    <w:rPr>
      <w:sz w:val="16"/>
      <w:szCs w:val="16"/>
    </w:rPr>
  </w:style>
  <w:style w:type="paragraph" w:styleId="CommentText">
    <w:name w:val="annotation text"/>
    <w:basedOn w:val="Normal"/>
    <w:semiHidden/>
    <w:rPr>
      <w:sz w:val="20"/>
      <w:szCs w:val="20"/>
    </w:rPr>
  </w:style>
  <w:style w:type="paragraph" w:styleId="CommentSubject">
    <w:name w:val="annotation subject"/>
    <w:basedOn w:val="CommentText"/>
    <w:next w:val="CommentText"/>
    <w:semiHidden/>
    <w:rPr>
      <w:b/>
      <w:bCs/>
    </w:rPr>
  </w:style>
  <w:style w:type="paragraph" w:styleId="TOC2">
    <w:name w:val="toc 2"/>
    <w:basedOn w:val="Normal"/>
    <w:next w:val="Normal"/>
    <w:autoRedefine/>
    <w:uiPriority w:val="39"/>
    <w:rsid w:val="00C1539A"/>
    <w:pPr>
      <w:tabs>
        <w:tab w:val="right" w:leader="dot" w:pos="9923"/>
      </w:tabs>
    </w:pPr>
    <w:rPr>
      <w:rFonts w:ascii="Arial" w:hAnsi="Arial" w:cs="Arial"/>
      <w:b/>
      <w:noProof/>
      <w:sz w:val="32"/>
      <w:szCs w:val="32"/>
    </w:rPr>
  </w:style>
  <w:style w:type="paragraph" w:styleId="TOC5">
    <w:name w:val="toc 5"/>
    <w:basedOn w:val="Normal"/>
    <w:next w:val="Normal"/>
    <w:autoRedefine/>
    <w:uiPriority w:val="39"/>
    <w:pPr>
      <w:ind w:left="960"/>
    </w:pPr>
    <w:rPr>
      <w:rFonts w:ascii="Cambria" w:hAnsi="Cambria"/>
      <w:sz w:val="20"/>
      <w:szCs w:val="20"/>
    </w:rPr>
  </w:style>
  <w:style w:type="paragraph" w:styleId="TOC4">
    <w:name w:val="toc 4"/>
    <w:basedOn w:val="Normal"/>
    <w:next w:val="Normal"/>
    <w:autoRedefine/>
    <w:uiPriority w:val="39"/>
    <w:pPr>
      <w:ind w:left="720"/>
    </w:pPr>
    <w:rPr>
      <w:rFonts w:ascii="Cambria" w:hAnsi="Cambria"/>
      <w:sz w:val="20"/>
      <w:szCs w:val="20"/>
    </w:rPr>
  </w:style>
  <w:style w:type="paragraph" w:styleId="TOC6">
    <w:name w:val="toc 6"/>
    <w:basedOn w:val="Normal"/>
    <w:next w:val="Normal"/>
    <w:autoRedefine/>
    <w:uiPriority w:val="39"/>
    <w:pPr>
      <w:ind w:left="1200"/>
    </w:pPr>
    <w:rPr>
      <w:rFonts w:ascii="Cambria" w:hAnsi="Cambria"/>
      <w:sz w:val="20"/>
      <w:szCs w:val="20"/>
    </w:rPr>
  </w:style>
  <w:style w:type="paragraph" w:styleId="TOC7">
    <w:name w:val="toc 7"/>
    <w:basedOn w:val="Normal"/>
    <w:next w:val="Normal"/>
    <w:autoRedefine/>
    <w:uiPriority w:val="39"/>
    <w:pPr>
      <w:ind w:left="1440"/>
    </w:pPr>
    <w:rPr>
      <w:rFonts w:ascii="Cambria" w:hAnsi="Cambria"/>
      <w:sz w:val="20"/>
      <w:szCs w:val="20"/>
    </w:rPr>
  </w:style>
  <w:style w:type="paragraph" w:styleId="TOC8">
    <w:name w:val="toc 8"/>
    <w:basedOn w:val="Normal"/>
    <w:next w:val="Normal"/>
    <w:autoRedefine/>
    <w:uiPriority w:val="39"/>
    <w:pPr>
      <w:ind w:left="1680"/>
    </w:pPr>
    <w:rPr>
      <w:rFonts w:ascii="Cambria" w:hAnsi="Cambria"/>
      <w:sz w:val="20"/>
      <w:szCs w:val="20"/>
    </w:rPr>
  </w:style>
  <w:style w:type="paragraph" w:styleId="TOC9">
    <w:name w:val="toc 9"/>
    <w:basedOn w:val="Normal"/>
    <w:next w:val="Normal"/>
    <w:autoRedefine/>
    <w:uiPriority w:val="39"/>
    <w:pPr>
      <w:ind w:left="1920"/>
    </w:pPr>
    <w:rPr>
      <w:rFonts w:ascii="Cambria" w:hAnsi="Cambria"/>
      <w:sz w:val="20"/>
      <w:szCs w:val="20"/>
    </w:rPr>
  </w:style>
  <w:style w:type="character" w:customStyle="1" w:styleId="Level1Char">
    <w:name w:val="Level 1 Char"/>
    <w:rPr>
      <w:noProof w:val="0"/>
      <w:sz w:val="24"/>
      <w:szCs w:val="24"/>
      <w:lang w:val="en-GB" w:eastAsia="en-US" w:bidi="ar-SA"/>
    </w:rPr>
  </w:style>
  <w:style w:type="character" w:customStyle="1" w:styleId="Heading1Char">
    <w:name w:val="Heading 1 Char"/>
    <w:rPr>
      <w:b/>
      <w:bCs/>
      <w:noProof w:val="0"/>
      <w:sz w:val="24"/>
      <w:szCs w:val="24"/>
      <w:lang w:val="en-GB" w:eastAsia="en-US" w:bidi="ar-SA"/>
    </w:rPr>
  </w:style>
  <w:style w:type="paragraph" w:styleId="TOCHeading">
    <w:name w:val="TOC Heading"/>
    <w:basedOn w:val="Heading1"/>
    <w:next w:val="Normal"/>
    <w:uiPriority w:val="39"/>
    <w:qFormat/>
    <w:rsid w:val="00041F76"/>
    <w:pPr>
      <w:keepLines/>
      <w:widowControl/>
      <w:tabs>
        <w:tab w:val="clear" w:pos="-374"/>
      </w:tabs>
      <w:autoSpaceDE/>
      <w:autoSpaceDN/>
      <w:adjustRightInd/>
      <w:spacing w:before="480" w:line="276" w:lineRule="auto"/>
      <w:ind w:firstLine="0"/>
      <w:jc w:val="left"/>
      <w:outlineLvl w:val="9"/>
    </w:pPr>
    <w:rPr>
      <w:rFonts w:ascii="Calibri" w:hAnsi="Calibri"/>
      <w:color w:val="365F91"/>
      <w:sz w:val="28"/>
      <w:szCs w:val="28"/>
      <w:lang w:val="en-US"/>
    </w:rPr>
  </w:style>
  <w:style w:type="paragraph" w:customStyle="1" w:styleId="default">
    <w:name w:val="default"/>
    <w:basedOn w:val="Normal"/>
    <w:rsid w:val="00900765"/>
    <w:pPr>
      <w:widowControl/>
      <w:adjustRightInd/>
    </w:pPr>
    <w:rPr>
      <w:rFonts w:ascii="CCGDM M+ Frutiger" w:eastAsia="Calibri" w:hAnsi="CCGDM M+ Frutiger"/>
      <w:color w:val="000000"/>
      <w:lang w:eastAsia="en-GB"/>
    </w:rPr>
  </w:style>
  <w:style w:type="character" w:styleId="Emphasis">
    <w:name w:val="Emphasis"/>
    <w:qFormat/>
    <w:rsid w:val="002D10E1"/>
    <w:rPr>
      <w:i/>
      <w:iCs/>
    </w:rPr>
  </w:style>
  <w:style w:type="paragraph" w:customStyle="1" w:styleId="CharChar1CarCarCharChar">
    <w:name w:val="Char Char1 Car Car Char Char"/>
    <w:basedOn w:val="Normal"/>
    <w:rsid w:val="00AE0364"/>
    <w:pPr>
      <w:widowControl/>
      <w:autoSpaceDE/>
      <w:autoSpaceDN/>
      <w:adjustRightInd/>
      <w:spacing w:after="160" w:line="240" w:lineRule="exact"/>
    </w:pPr>
    <w:rPr>
      <w:rFonts w:ascii="Tahoma" w:hAnsi="Tahoma" w:cs="Tahoma"/>
      <w:sz w:val="20"/>
      <w:szCs w:val="20"/>
      <w:lang w:val="en-US"/>
    </w:rPr>
  </w:style>
  <w:style w:type="paragraph" w:styleId="ListParagraph">
    <w:name w:val="List Paragraph"/>
    <w:basedOn w:val="Normal"/>
    <w:link w:val="ListParagraphChar"/>
    <w:uiPriority w:val="34"/>
    <w:qFormat/>
    <w:rsid w:val="0005527C"/>
    <w:pPr>
      <w:widowControl/>
      <w:autoSpaceDE/>
      <w:autoSpaceDN/>
      <w:adjustRightInd/>
      <w:ind w:left="720"/>
    </w:pPr>
    <w:rPr>
      <w:rFonts w:ascii="Calibri" w:eastAsia="Calibri" w:hAnsi="Calibri"/>
      <w:sz w:val="22"/>
      <w:szCs w:val="22"/>
      <w:lang w:val="en-US"/>
    </w:rPr>
  </w:style>
  <w:style w:type="character" w:customStyle="1" w:styleId="Heading2Char">
    <w:name w:val="Heading 2 Char"/>
    <w:link w:val="Heading2"/>
    <w:rsid w:val="0005527C"/>
    <w:rPr>
      <w:b/>
      <w:bCs/>
      <w:sz w:val="40"/>
      <w:szCs w:val="24"/>
      <w:lang w:eastAsia="en-US"/>
    </w:rPr>
  </w:style>
  <w:style w:type="character" w:customStyle="1" w:styleId="FooterChar">
    <w:name w:val="Footer Char"/>
    <w:link w:val="Footer"/>
    <w:uiPriority w:val="99"/>
    <w:rsid w:val="0005527C"/>
    <w:rPr>
      <w:sz w:val="24"/>
      <w:szCs w:val="24"/>
      <w:lang w:eastAsia="en-US"/>
    </w:rPr>
  </w:style>
  <w:style w:type="paragraph" w:customStyle="1" w:styleId="Style">
    <w:name w:val="Style"/>
    <w:rsid w:val="005C14B4"/>
    <w:pPr>
      <w:widowControl w:val="0"/>
      <w:autoSpaceDE w:val="0"/>
      <w:autoSpaceDN w:val="0"/>
      <w:adjustRightInd w:val="0"/>
    </w:pPr>
    <w:rPr>
      <w:rFonts w:ascii="Arial" w:hAnsi="Arial" w:cs="Arial"/>
      <w:sz w:val="24"/>
      <w:szCs w:val="24"/>
      <w:lang w:val="en-US" w:eastAsia="en-US"/>
    </w:rPr>
  </w:style>
  <w:style w:type="paragraph" w:styleId="Revision">
    <w:name w:val="Revision"/>
    <w:hidden/>
    <w:uiPriority w:val="99"/>
    <w:semiHidden/>
    <w:rsid w:val="00F76C08"/>
    <w:rPr>
      <w:sz w:val="24"/>
      <w:szCs w:val="24"/>
      <w:lang w:eastAsia="en-US"/>
    </w:rPr>
  </w:style>
  <w:style w:type="table" w:styleId="TableClassic1">
    <w:name w:val="Table Classic 1"/>
    <w:basedOn w:val="TableNormal"/>
    <w:rsid w:val="00EF25CE"/>
    <w:pPr>
      <w:widowControl w:val="0"/>
      <w:autoSpaceDE w:val="0"/>
      <w:autoSpaceDN w:val="0"/>
      <w:adjustRightInd w:val="0"/>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rsid w:val="00EF25CE"/>
    <w:pPr>
      <w:widowControl w:val="0"/>
      <w:autoSpaceDE w:val="0"/>
      <w:autoSpaceDN w:val="0"/>
      <w:adjustRightInd w:val="0"/>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3Deffects3">
    <w:name w:val="Table 3D effects 3"/>
    <w:basedOn w:val="TableNormal"/>
    <w:rsid w:val="00EF25CE"/>
    <w:pPr>
      <w:widowControl w:val="0"/>
      <w:autoSpaceDE w:val="0"/>
      <w:autoSpaceDN w:val="0"/>
      <w:adjustRightInd w:val="0"/>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2">
    <w:name w:val="Table 3D effects 2"/>
    <w:basedOn w:val="TableNormal"/>
    <w:rsid w:val="00EF25CE"/>
    <w:pPr>
      <w:widowControl w:val="0"/>
      <w:autoSpaceDE w:val="0"/>
      <w:autoSpaceDN w:val="0"/>
      <w:adjustRightInd w:val="0"/>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1">
    <w:name w:val="Table 3D effects 1"/>
    <w:basedOn w:val="TableNormal"/>
    <w:rsid w:val="00EF25CE"/>
    <w:pPr>
      <w:widowControl w:val="0"/>
      <w:autoSpaceDE w:val="0"/>
      <w:autoSpaceDN w:val="0"/>
      <w:adjustRightInd w:val="0"/>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paragraph" w:styleId="EndnoteText">
    <w:name w:val="endnote text"/>
    <w:basedOn w:val="Normal"/>
    <w:link w:val="EndnoteTextChar"/>
    <w:rsid w:val="001B5DBC"/>
    <w:rPr>
      <w:sz w:val="20"/>
      <w:szCs w:val="20"/>
      <w:lang w:val="x-none"/>
    </w:rPr>
  </w:style>
  <w:style w:type="character" w:customStyle="1" w:styleId="EndnoteTextChar">
    <w:name w:val="Endnote Text Char"/>
    <w:link w:val="EndnoteText"/>
    <w:rsid w:val="001B5DBC"/>
    <w:rPr>
      <w:lang w:eastAsia="en-US"/>
    </w:rPr>
  </w:style>
  <w:style w:type="character" w:styleId="EndnoteReference">
    <w:name w:val="endnote reference"/>
    <w:rsid w:val="001B5DBC"/>
    <w:rPr>
      <w:vertAlign w:val="superscript"/>
    </w:rPr>
  </w:style>
  <w:style w:type="character" w:customStyle="1" w:styleId="ListParagraphChar">
    <w:name w:val="List Paragraph Char"/>
    <w:link w:val="ListParagraph"/>
    <w:uiPriority w:val="34"/>
    <w:rsid w:val="00BE7D6F"/>
    <w:rPr>
      <w:rFonts w:ascii="Calibri" w:eastAsia="Calibri" w:hAnsi="Calibri"/>
      <w:sz w:val="22"/>
      <w:szCs w:val="22"/>
      <w:lang w:val="en-US" w:eastAsia="en-US"/>
    </w:rPr>
  </w:style>
  <w:style w:type="character" w:customStyle="1" w:styleId="HeaderChar">
    <w:name w:val="Header Char"/>
    <w:link w:val="Header"/>
    <w:uiPriority w:val="99"/>
    <w:rsid w:val="003A5135"/>
    <w:rPr>
      <w:lang w:eastAsia="en-US"/>
    </w:rPr>
  </w:style>
  <w:style w:type="paragraph" w:customStyle="1" w:styleId="Default0">
    <w:name w:val="Default"/>
    <w:rsid w:val="000B512E"/>
    <w:pPr>
      <w:autoSpaceDE w:val="0"/>
      <w:autoSpaceDN w:val="0"/>
      <w:adjustRightInd w:val="0"/>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91447107">
      <w:bodyDiv w:val="1"/>
      <w:marLeft w:val="0"/>
      <w:marRight w:val="0"/>
      <w:marTop w:val="0"/>
      <w:marBottom w:val="0"/>
      <w:divBdr>
        <w:top w:val="none" w:sz="0" w:space="0" w:color="auto"/>
        <w:left w:val="none" w:sz="0" w:space="0" w:color="auto"/>
        <w:bottom w:val="none" w:sz="0" w:space="0" w:color="auto"/>
        <w:right w:val="none" w:sz="0" w:space="0" w:color="auto"/>
      </w:divBdr>
      <w:divsChild>
        <w:div w:id="1308974743">
          <w:marLeft w:val="0"/>
          <w:marRight w:val="0"/>
          <w:marTop w:val="0"/>
          <w:marBottom w:val="0"/>
          <w:divBdr>
            <w:top w:val="none" w:sz="0" w:space="0" w:color="auto"/>
            <w:left w:val="none" w:sz="0" w:space="0" w:color="auto"/>
            <w:bottom w:val="none" w:sz="0" w:space="0" w:color="auto"/>
            <w:right w:val="none" w:sz="0" w:space="0" w:color="auto"/>
          </w:divBdr>
          <w:divsChild>
            <w:div w:id="1204253165">
              <w:marLeft w:val="0"/>
              <w:marRight w:val="0"/>
              <w:marTop w:val="100"/>
              <w:marBottom w:val="100"/>
              <w:divBdr>
                <w:top w:val="none" w:sz="0" w:space="0" w:color="auto"/>
                <w:left w:val="none" w:sz="0" w:space="0" w:color="auto"/>
                <w:bottom w:val="none" w:sz="0" w:space="0" w:color="auto"/>
                <w:right w:val="none" w:sz="0" w:space="0" w:color="auto"/>
              </w:divBdr>
              <w:divsChild>
                <w:div w:id="1062294342">
                  <w:marLeft w:val="180"/>
                  <w:marRight w:val="0"/>
                  <w:marTop w:val="0"/>
                  <w:marBottom w:val="0"/>
                  <w:divBdr>
                    <w:top w:val="none" w:sz="0" w:space="0" w:color="auto"/>
                    <w:left w:val="none" w:sz="0" w:space="0" w:color="auto"/>
                    <w:bottom w:val="none" w:sz="0" w:space="0" w:color="auto"/>
                    <w:right w:val="none" w:sz="0" w:space="0" w:color="auto"/>
                  </w:divBdr>
                  <w:divsChild>
                    <w:div w:id="1774938728">
                      <w:marLeft w:val="135"/>
                      <w:marRight w:val="0"/>
                      <w:marTop w:val="0"/>
                      <w:marBottom w:val="0"/>
                      <w:divBdr>
                        <w:top w:val="none" w:sz="0" w:space="0" w:color="auto"/>
                        <w:left w:val="none" w:sz="0" w:space="0" w:color="auto"/>
                        <w:bottom w:val="none" w:sz="0" w:space="0" w:color="auto"/>
                        <w:right w:val="none" w:sz="0" w:space="0" w:color="auto"/>
                      </w:divBdr>
                      <w:divsChild>
                        <w:div w:id="731544787">
                          <w:marLeft w:val="0"/>
                          <w:marRight w:val="75"/>
                          <w:marTop w:val="0"/>
                          <w:marBottom w:val="0"/>
                          <w:divBdr>
                            <w:top w:val="none" w:sz="0" w:space="0" w:color="auto"/>
                            <w:left w:val="none" w:sz="0" w:space="0" w:color="auto"/>
                            <w:bottom w:val="none" w:sz="0" w:space="0" w:color="auto"/>
                            <w:right w:val="none" w:sz="0" w:space="0" w:color="auto"/>
                          </w:divBdr>
                          <w:divsChild>
                            <w:div w:id="164244838">
                              <w:marLeft w:val="0"/>
                              <w:marRight w:val="0"/>
                              <w:marTop w:val="75"/>
                              <w:marBottom w:val="100"/>
                              <w:divBdr>
                                <w:top w:val="none" w:sz="0" w:space="0" w:color="auto"/>
                                <w:left w:val="none" w:sz="0" w:space="0" w:color="auto"/>
                                <w:bottom w:val="none" w:sz="0" w:space="0" w:color="auto"/>
                                <w:right w:val="none" w:sz="0" w:space="0" w:color="auto"/>
                              </w:divBdr>
                              <w:divsChild>
                                <w:div w:id="210313662">
                                  <w:marLeft w:val="0"/>
                                  <w:marRight w:val="0"/>
                                  <w:marTop w:val="0"/>
                                  <w:marBottom w:val="225"/>
                                  <w:divBdr>
                                    <w:top w:val="none" w:sz="0" w:space="0" w:color="auto"/>
                                    <w:left w:val="none" w:sz="0" w:space="0" w:color="auto"/>
                                    <w:bottom w:val="none" w:sz="0" w:space="0" w:color="auto"/>
                                    <w:right w:val="none" w:sz="0" w:space="0" w:color="auto"/>
                                  </w:divBdr>
                                </w:div>
                                <w:div w:id="2096586575">
                                  <w:marLeft w:val="0"/>
                                  <w:marRight w:val="0"/>
                                  <w:marTop w:val="0"/>
                                  <w:marBottom w:val="15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7125332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targetScreenSz w:val="800x600"/>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mailto:hywel.jones38@gov.wales" TargetMode="External"/><Relationship Id="rId26" Type="http://schemas.openxmlformats.org/officeDocument/2006/relationships/image" Target="media/image3.png"/><Relationship Id="rId8" Type="http://schemas.openxmlformats.org/officeDocument/2006/relationships/numbering" Target="numbering.xml"/><Relationship Id="rId3" Type="http://schemas.openxmlformats.org/officeDocument/2006/relationships/customXml" Target="../customXml/item3.xml"/><Relationship Id="rId21" Type="http://schemas.openxmlformats.org/officeDocument/2006/relationships/oleObject" Target="embeddings/Microsoft_Word_97_-_2003_Document.doc"/><Relationship Id="rId34"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www.wales.nhs.uk/sitesplus/documents/1064/WHC%282005%2995%20%28Revised%29%20Directions%20to%20National%20Health%20Service%20bodies%20on%20Counter%20Fraud%20Measures%202005.pdf" TargetMode="External"/><Relationship Id="rId25" Type="http://schemas.openxmlformats.org/officeDocument/2006/relationships/hyperlink" Target="https://gov.wales/better-business-cases-investment-decision-making-framework" TargetMode="Externa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www.wales.nhs.uk/governance-emanual/" TargetMode="External"/><Relationship Id="rId20" Type="http://schemas.openxmlformats.org/officeDocument/2006/relationships/image" Target="media/image2.emf"/><Relationship Id="rId29" Type="http://schemas.openxmlformats.org/officeDocument/2006/relationships/image" Target="media/image6.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gov.wales/nhs-wales-infrastructure-investment-guidance" TargetMode="External"/><Relationship Id="rId32" Type="http://schemas.openxmlformats.org/officeDocument/2006/relationships/image" Target="media/image8.png"/><Relationship Id="rId28" Type="http://schemas.openxmlformats.org/officeDocument/2006/relationships/image" Target="media/image5.png"/><Relationship Id="rId15" Type="http://schemas.openxmlformats.org/officeDocument/2006/relationships/hyperlink" Target="NULL" TargetMode="External"/><Relationship Id="rId23" Type="http://schemas.openxmlformats.org/officeDocument/2006/relationships/hyperlink" Target="https://www.audit.wales/good-practice/grants-management-miniguides" TargetMode="External"/><Relationship Id="rId10" Type="http://schemas.openxmlformats.org/officeDocument/2006/relationships/settings" Target="settings.xml"/><Relationship Id="rId19" Type="http://schemas.openxmlformats.org/officeDocument/2006/relationships/hyperlink" Target="https://gov.wales/sites/default/files/publications/2018-10/managing-welsh-public-money.pdf" TargetMode="External"/><Relationship Id="rId31"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hyperlink" Target="https://gov.wales/sites/default/files/publications/2018-10/managing-welsh-public-money.pdf" TargetMode="External"/><Relationship Id="rId27" Type="http://schemas.openxmlformats.org/officeDocument/2006/relationships/image" Target="media/image4.png"/><Relationship Id="rId30" Type="http://schemas.openxmlformats.org/officeDocument/2006/relationships/image" Target="media/image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LongProperties xmlns="http://schemas.microsoft.com/office/2006/metadata/longProperti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ct:contentTypeSchema xmlns:ct="http://schemas.microsoft.com/office/2006/metadata/contentType" xmlns:ma="http://schemas.microsoft.com/office/2006/metadata/properties/metaAttributes" ct:_="" ma:_="" ma:contentTypeName="Document" ma:contentTypeID="0x0101003725576086C0614ABBFCBF816E4459D3" ma:contentTypeVersion="2" ma:contentTypeDescription="Create a new document." ma:contentTypeScope="" ma:versionID="2a9fb51a8b7343cb765e3d5569aee173">
  <xsd:schema xmlns:xsd="http://www.w3.org/2001/XMLSchema" xmlns:p="http://schemas.microsoft.com/office/2006/metadata/properties" targetNamespace="http://schemas.microsoft.com/office/2006/metadata/properties" ma:root="true" ma:fieldsID="68eac8d6ac60514620b2eac33658e62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5.xml><?xml version="1.0" encoding="utf-8"?>
<ct:contentTypeSchema xmlns:ct="http://schemas.microsoft.com/office/2006/metadata/contentType" xmlns:ma="http://schemas.microsoft.com/office/2006/metadata/properties/metaAttributes" ct:_="" ma:_="" ma:contentTypeName="Document" ma:contentTypeID="0x0101003725576086C0614ABBFCBF816E4459D3" ma:contentTypeVersion="2" ma:contentTypeDescription="Create a new document." ma:contentTypeScope="" ma:versionID="2a9fb51a8b7343cb765e3d5569aee173">
  <xsd:schema xmlns:xsd="http://www.w3.org/2001/XMLSchema" xmlns:p="http://schemas.microsoft.com/office/2006/metadata/properties" targetNamespace="http://schemas.microsoft.com/office/2006/metadata/properties" ma:root="true" ma:fieldsID="68eac8d6ac60514620b2eac33658e62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24CA968-115C-4D92-9ABE-40F6C858CCFE}">
  <ds:schemaRefs>
    <ds:schemaRef ds:uri="http://schemas.openxmlformats.org/officeDocument/2006/bibliography"/>
  </ds:schemaRefs>
</ds:datastoreItem>
</file>

<file path=customXml/itemProps2.xml><?xml version="1.0" encoding="utf-8"?>
<ds:datastoreItem xmlns:ds="http://schemas.openxmlformats.org/officeDocument/2006/customXml" ds:itemID="{DC5D080C-668E-4BAB-9DB1-76B6791D69AA}">
  <ds:schemaRefs>
    <ds:schemaRef ds:uri="http://schemas.microsoft.com/office/2006/metadata/longProperties"/>
  </ds:schemaRefs>
</ds:datastoreItem>
</file>

<file path=customXml/itemProps3.xml><?xml version="1.0" encoding="utf-8"?>
<ds:datastoreItem xmlns:ds="http://schemas.openxmlformats.org/officeDocument/2006/customXml" ds:itemID="{D1F3FA11-AFAF-49D1-A837-290164020237}">
  <ds:schemaRefs>
    <ds:schemaRef ds:uri="http://schemas.openxmlformats.org/officeDocument/2006/bibliography"/>
  </ds:schemaRefs>
</ds:datastoreItem>
</file>

<file path=customXml/itemProps4.xml><?xml version="1.0" encoding="utf-8"?>
<ds:datastoreItem xmlns:ds="http://schemas.openxmlformats.org/officeDocument/2006/customXml" ds:itemID="{DE64F524-AC33-4654-8E4E-1C83BDFCFA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5.xml><?xml version="1.0" encoding="utf-8"?>
<ds:datastoreItem xmlns:ds="http://schemas.openxmlformats.org/officeDocument/2006/customXml" ds:itemID="{3EFD6C32-6770-492A-89F2-1A592A3BBB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6.xml><?xml version="1.0" encoding="utf-8"?>
<ds:datastoreItem xmlns:ds="http://schemas.openxmlformats.org/officeDocument/2006/customXml" ds:itemID="{33BFC1B6-647D-4DD6-9C18-B1767CCFD4CD}">
  <ds:schemaRefs>
    <ds:schemaRef ds:uri="http://schemas.microsoft.com/sharepoint/v3/contenttype/forms"/>
  </ds:schemaRefs>
</ds:datastoreItem>
</file>

<file path=customXml/itemProps7.xml><?xml version="1.0" encoding="utf-8"?>
<ds:datastoreItem xmlns:ds="http://schemas.openxmlformats.org/officeDocument/2006/customXml" ds:itemID="{940716CF-F4F7-4B5A-8BFB-1EC4CD597C1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83</Pages>
  <Words>23373</Words>
  <Characters>133230</Characters>
  <Application>Microsoft Office Word</Application>
  <DocSecurity>0</DocSecurity>
  <Lines>1110</Lines>
  <Paragraphs>312</Paragraphs>
  <ScaleCrop>false</ScaleCrop>
  <HeadingPairs>
    <vt:vector size="2" baseType="variant">
      <vt:variant>
        <vt:lpstr>Title</vt:lpstr>
      </vt:variant>
      <vt:variant>
        <vt:i4>1</vt:i4>
      </vt:variant>
    </vt:vector>
  </HeadingPairs>
  <TitlesOfParts>
    <vt:vector size="1" baseType="lpstr">
      <vt:lpstr>                                                 </vt:lpstr>
    </vt:vector>
  </TitlesOfParts>
  <Company>Welsh Assembly Government</Company>
  <LinksUpToDate>false</LinksUpToDate>
  <CharactersWithSpaces>156291</CharactersWithSpaces>
  <SharedDoc>false</SharedDoc>
  <HLinks>
    <vt:vector size="78" baseType="variant">
      <vt:variant>
        <vt:i4>4259864</vt:i4>
      </vt:variant>
      <vt:variant>
        <vt:i4>39</vt:i4>
      </vt:variant>
      <vt:variant>
        <vt:i4>0</vt:i4>
      </vt:variant>
      <vt:variant>
        <vt:i4>5</vt:i4>
      </vt:variant>
      <vt:variant>
        <vt:lpwstr>https://gov.wales/better-business-cases-investment-decision-making-framework</vt:lpwstr>
      </vt:variant>
      <vt:variant>
        <vt:lpwstr/>
      </vt:variant>
      <vt:variant>
        <vt:i4>2162794</vt:i4>
      </vt:variant>
      <vt:variant>
        <vt:i4>36</vt:i4>
      </vt:variant>
      <vt:variant>
        <vt:i4>0</vt:i4>
      </vt:variant>
      <vt:variant>
        <vt:i4>5</vt:i4>
      </vt:variant>
      <vt:variant>
        <vt:lpwstr>https://gov.wales/nhs-wales-infrastructure-investment-guidance</vt:lpwstr>
      </vt:variant>
      <vt:variant>
        <vt:lpwstr/>
      </vt:variant>
      <vt:variant>
        <vt:i4>3407906</vt:i4>
      </vt:variant>
      <vt:variant>
        <vt:i4>33</vt:i4>
      </vt:variant>
      <vt:variant>
        <vt:i4>0</vt:i4>
      </vt:variant>
      <vt:variant>
        <vt:i4>5</vt:i4>
      </vt:variant>
      <vt:variant>
        <vt:lpwstr>https://www.audit.wales/good-practice/grants-management-miniguides</vt:lpwstr>
      </vt:variant>
      <vt:variant>
        <vt:lpwstr/>
      </vt:variant>
      <vt:variant>
        <vt:i4>3801208</vt:i4>
      </vt:variant>
      <vt:variant>
        <vt:i4>30</vt:i4>
      </vt:variant>
      <vt:variant>
        <vt:i4>0</vt:i4>
      </vt:variant>
      <vt:variant>
        <vt:i4>5</vt:i4>
      </vt:variant>
      <vt:variant>
        <vt:lpwstr>https://gov.wales/sites/default/files/publications/2018-10/managing-welsh-public-money.pdf</vt:lpwstr>
      </vt:variant>
      <vt:variant>
        <vt:lpwstr/>
      </vt:variant>
      <vt:variant>
        <vt:i4>3145832</vt:i4>
      </vt:variant>
      <vt:variant>
        <vt:i4>27</vt:i4>
      </vt:variant>
      <vt:variant>
        <vt:i4>0</vt:i4>
      </vt:variant>
      <vt:variant>
        <vt:i4>5</vt:i4>
      </vt:variant>
      <vt:variant>
        <vt:lpwstr>https://gov.wales/sites/default/files/publications/2019-01/third-sector-scheme-2014.pdf</vt:lpwstr>
      </vt:variant>
      <vt:variant>
        <vt:lpwstr/>
      </vt:variant>
      <vt:variant>
        <vt:i4>3801208</vt:i4>
      </vt:variant>
      <vt:variant>
        <vt:i4>21</vt:i4>
      </vt:variant>
      <vt:variant>
        <vt:i4>0</vt:i4>
      </vt:variant>
      <vt:variant>
        <vt:i4>5</vt:i4>
      </vt:variant>
      <vt:variant>
        <vt:lpwstr>https://gov.wales/sites/default/files/publications/2018-10/managing-welsh-public-money.pdf</vt:lpwstr>
      </vt:variant>
      <vt:variant>
        <vt:lpwstr/>
      </vt:variant>
      <vt:variant>
        <vt:i4>6553698</vt:i4>
      </vt:variant>
      <vt:variant>
        <vt:i4>18</vt:i4>
      </vt:variant>
      <vt:variant>
        <vt:i4>0</vt:i4>
      </vt:variant>
      <vt:variant>
        <vt:i4>5</vt:i4>
      </vt:variant>
      <vt:variant>
        <vt:lpwstr>https://gov.wales/health-boards-and-trusts-financial-monitoring-guidance-2019-2020-whc-2019013</vt:lpwstr>
      </vt:variant>
      <vt:variant>
        <vt:lpwstr/>
      </vt:variant>
      <vt:variant>
        <vt:i4>4390977</vt:i4>
      </vt:variant>
      <vt:variant>
        <vt:i4>15</vt:i4>
      </vt:variant>
      <vt:variant>
        <vt:i4>0</vt:i4>
      </vt:variant>
      <vt:variant>
        <vt:i4>5</vt:i4>
      </vt:variant>
      <vt:variant>
        <vt:lpwstr>https://gov.wales/sites/default/files/publications/2019-09/nhs-wales-planning-framework-2020-23 .pdf</vt:lpwstr>
      </vt:variant>
      <vt:variant>
        <vt:lpwstr/>
      </vt:variant>
      <vt:variant>
        <vt:i4>2555972</vt:i4>
      </vt:variant>
      <vt:variant>
        <vt:i4>12</vt:i4>
      </vt:variant>
      <vt:variant>
        <vt:i4>0</vt:i4>
      </vt:variant>
      <vt:variant>
        <vt:i4>5</vt:i4>
      </vt:variant>
      <vt:variant>
        <vt:lpwstr>mailto:hywel.jones38@gov.wales</vt:lpwstr>
      </vt:variant>
      <vt:variant>
        <vt:lpwstr/>
      </vt:variant>
      <vt:variant>
        <vt:i4>7536698</vt:i4>
      </vt:variant>
      <vt:variant>
        <vt:i4>9</vt:i4>
      </vt:variant>
      <vt:variant>
        <vt:i4>0</vt:i4>
      </vt:variant>
      <vt:variant>
        <vt:i4>5</vt:i4>
      </vt:variant>
      <vt:variant>
        <vt:lpwstr>http://www.wales.nhs.uk/sitesplus/documents/1064/WHC%282005%2995 %28Revised%29 Directions to National Health Service bodies on Counter Fraud Measures 2005.pdf</vt:lpwstr>
      </vt:variant>
      <vt:variant>
        <vt:lpwstr/>
      </vt:variant>
      <vt:variant>
        <vt:i4>8192035</vt:i4>
      </vt:variant>
      <vt:variant>
        <vt:i4>6</vt:i4>
      </vt:variant>
      <vt:variant>
        <vt:i4>0</vt:i4>
      </vt:variant>
      <vt:variant>
        <vt:i4>5</vt:i4>
      </vt:variant>
      <vt:variant>
        <vt:lpwstr>https://assets.publishing.service.gov.uk/government/uploads/system/uploads/attachment_data/file/641252/PSAIS_1_April_2017.pdf</vt:lpwstr>
      </vt:variant>
      <vt:variant>
        <vt:lpwstr/>
      </vt:variant>
      <vt:variant>
        <vt:i4>7733369</vt:i4>
      </vt:variant>
      <vt:variant>
        <vt:i4>3</vt:i4>
      </vt:variant>
      <vt:variant>
        <vt:i4>0</vt:i4>
      </vt:variant>
      <vt:variant>
        <vt:i4>5</vt:i4>
      </vt:variant>
      <vt:variant>
        <vt:lpwstr>http://www.wales.nhs.uk/governance-emanual/</vt:lpwstr>
      </vt:variant>
      <vt:variant>
        <vt:lpwstr/>
      </vt:variant>
      <vt:variant>
        <vt:i4>262153</vt:i4>
      </vt:variant>
      <vt:variant>
        <vt:i4>0</vt:i4>
      </vt:variant>
      <vt:variant>
        <vt:i4>0</vt:i4>
      </vt:variant>
      <vt:variant>
        <vt:i4>5</vt:i4>
      </vt:variant>
      <vt:variant>
        <vt:lpwstr>http:///</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Ali Edmunds</dc:creator>
  <cp:keywords/>
  <cp:lastModifiedBy>Carys Richards (Swansea Bay UHB - Corporate Governance)</cp:lastModifiedBy>
  <cp:revision>4</cp:revision>
  <cp:lastPrinted>2015-02-26T08:31:00Z</cp:lastPrinted>
  <dcterms:created xsi:type="dcterms:W3CDTF">2025-09-18T15:04:00Z</dcterms:created>
  <dcterms:modified xsi:type="dcterms:W3CDTF">2025-09-18T15:05:00Z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0x0101003725576086C0614ABBFCBF816E4459D3</vt:lpwstr>
  </property>
  <property fmtid="{D5CDD505-2E9C-101B-9397-08002B2CF9AE}" pid="3" name="Objective-Id">
    <vt:lpwstr>A2990649</vt:lpwstr>
  </property>
  <property fmtid="{D5CDD505-2E9C-101B-9397-08002B2CF9AE}" pid="4" name="Objective-Title">
    <vt:lpwstr>LHB Model SFIs - Updated July 2012</vt:lpwstr>
  </property>
  <property fmtid="{D5CDD505-2E9C-101B-9397-08002B2CF9AE}" pid="5" name="Objective-Comment">
    <vt:lpwstr/>
  </property>
  <property fmtid="{D5CDD505-2E9C-101B-9397-08002B2CF9AE}" pid="6" name="Objective-CreationStamp">
    <vt:lpwstr/>
  </property>
  <property fmtid="{D5CDD505-2E9C-101B-9397-08002B2CF9AE}" pid="7" name="Objective-IsApproved">
    <vt:lpwstr/>
  </property>
  <property fmtid="{D5CDD505-2E9C-101B-9397-08002B2CF9AE}" pid="8" name="Objective-IsPublished">
    <vt:lpwstr/>
  </property>
  <property fmtid="{D5CDD505-2E9C-101B-9397-08002B2CF9AE}" pid="9" name="Objective-DatePublished">
    <vt:lpwstr/>
  </property>
  <property fmtid="{D5CDD505-2E9C-101B-9397-08002B2CF9AE}" pid="10" name="Objective-ModificationStamp">
    <vt:lpwstr/>
  </property>
  <property fmtid="{D5CDD505-2E9C-101B-9397-08002B2CF9AE}" pid="11" name="Objective-Owner">
    <vt:lpwstr>Lawrence, Bob (HSSDG - Medical Directorate)</vt:lpwstr>
  </property>
  <property fmtid="{D5CDD505-2E9C-101B-9397-08002B2CF9AE}" pid="12" name="Objective-Path">
    <vt:lpwstr>Objective Global Folder:Corporate File Plan:BUSINESS GOVERNANCE:Business Governance - Internal Communications:Governance &amp; Standards - Standing Orders &amp; Governance - 2011-2015:</vt:lpwstr>
  </property>
  <property fmtid="{D5CDD505-2E9C-101B-9397-08002B2CF9AE}" pid="13" name="Objective-Parent">
    <vt:lpwstr>Governance &amp; Standards - Standing Orders &amp; Governance - 2011-2015</vt:lpwstr>
  </property>
  <property fmtid="{D5CDD505-2E9C-101B-9397-08002B2CF9AE}" pid="14" name="Objective-State">
    <vt:lpwstr>Being Drafted</vt:lpwstr>
  </property>
  <property fmtid="{D5CDD505-2E9C-101B-9397-08002B2CF9AE}" pid="15" name="Objective-Version">
    <vt:lpwstr>0.6</vt:lpwstr>
  </property>
  <property fmtid="{D5CDD505-2E9C-101B-9397-08002B2CF9AE}" pid="16" name="Objective-VersionNumber">
    <vt:lpwstr/>
  </property>
  <property fmtid="{D5CDD505-2E9C-101B-9397-08002B2CF9AE}" pid="17" name="Objective-VersionComment">
    <vt:lpwstr/>
  </property>
  <property fmtid="{D5CDD505-2E9C-101B-9397-08002B2CF9AE}" pid="18" name="Objective-FileNumber">
    <vt:lpwstr/>
  </property>
  <property fmtid="{D5CDD505-2E9C-101B-9397-08002B2CF9AE}" pid="19" name="Objective-Classification">
    <vt:lpwstr>[Inherited - Restricted]</vt:lpwstr>
  </property>
  <property fmtid="{D5CDD505-2E9C-101B-9397-08002B2CF9AE}" pid="20" name="Objective-Caveats">
    <vt:lpwstr/>
  </property>
  <property fmtid="{D5CDD505-2E9C-101B-9397-08002B2CF9AE}" pid="21" name="Objective-Language [system]">
    <vt:lpwstr>English (eng)</vt:lpwstr>
  </property>
  <property fmtid="{D5CDD505-2E9C-101B-9397-08002B2CF9AE}" pid="22" name="Objective-Date Acquired [system]">
    <vt:lpwstr/>
  </property>
  <property fmtid="{D5CDD505-2E9C-101B-9397-08002B2CF9AE}" pid="23" name="Objective-What to Keep [system]">
    <vt:lpwstr>No</vt:lpwstr>
  </property>
  <property fmtid="{D5CDD505-2E9C-101B-9397-08002B2CF9AE}" pid="24" name="Objective-Official Translation [system]">
    <vt:lpwstr/>
  </property>
  <property fmtid="{D5CDD505-2E9C-101B-9397-08002B2CF9AE}" pid="25" name="Subject">
    <vt:lpwstr/>
  </property>
  <property fmtid="{D5CDD505-2E9C-101B-9397-08002B2CF9AE}" pid="26" name="Keywords">
    <vt:lpwstr/>
  </property>
  <property fmtid="{D5CDD505-2E9C-101B-9397-08002B2CF9AE}" pid="27" name="_Author">
    <vt:lpwstr>Ali Edmunds</vt:lpwstr>
  </property>
  <property fmtid="{D5CDD505-2E9C-101B-9397-08002B2CF9AE}" pid="28" name="_Category">
    <vt:lpwstr/>
  </property>
  <property fmtid="{D5CDD505-2E9C-101B-9397-08002B2CF9AE}" pid="29" name="Categories">
    <vt:lpwstr/>
  </property>
  <property fmtid="{D5CDD505-2E9C-101B-9397-08002B2CF9AE}" pid="30" name="Approval Level">
    <vt:lpwstr/>
  </property>
  <property fmtid="{D5CDD505-2E9C-101B-9397-08002B2CF9AE}" pid="31" name="_Comments">
    <vt:lpwstr/>
  </property>
  <property fmtid="{D5CDD505-2E9C-101B-9397-08002B2CF9AE}" pid="32" name="Assigned To">
    <vt:lpwstr/>
  </property>
  <property fmtid="{D5CDD505-2E9C-101B-9397-08002B2CF9AE}" pid="33" name="ContentType">
    <vt:lpwstr>Document</vt:lpwstr>
  </property>
  <property fmtid="{D5CDD505-2E9C-101B-9397-08002B2CF9AE}" pid="34" name="GrammarlyDocumentId">
    <vt:lpwstr>d46df2bd4196cc1beddafca31be447240ccb01e1d1e167640a7fec400df0328e</vt:lpwstr>
  </property>
</Properties>
</file>