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7.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8.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9.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0.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1.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2.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Ex1.xml" ContentType="application/vnd.ms-office.chartex+xml"/>
  <Override PartName="/ppt/charts/style8.xml" ContentType="application/vnd.ms-office.chartstyle+xml"/>
  <Override PartName="/ppt/charts/colors8.xml" ContentType="application/vnd.ms-office.chartcolorstyle+xml"/>
  <Override PartName="/ppt/notesSlides/notesSlide7.xml" ContentType="application/vnd.openxmlformats-officedocument.presentationml.notesSlide+xml"/>
  <Override PartName="/ppt/charts/chart8.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10.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11.xml" ContentType="application/vnd.openxmlformats-officedocument.presentationml.notesSlide+xml"/>
  <Override PartName="/ppt/charts/chart1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75" r:id="rId13"/>
    <p:sldMasterId id="2147483788" r:id="rId14"/>
    <p:sldMasterId id="2147483796" r:id="rId15"/>
    <p:sldMasterId id="2147483809" r:id="rId16"/>
  </p:sldMasterIdLst>
  <p:notesMasterIdLst>
    <p:notesMasterId r:id="rId90"/>
  </p:notesMasterIdLst>
  <p:handoutMasterIdLst>
    <p:handoutMasterId r:id="rId91"/>
  </p:handoutMasterIdLst>
  <p:sldIdLst>
    <p:sldId id="309" r:id="rId17"/>
    <p:sldId id="312" r:id="rId18"/>
    <p:sldId id="737" r:id="rId19"/>
    <p:sldId id="721" r:id="rId20"/>
    <p:sldId id="735" r:id="rId21"/>
    <p:sldId id="746" r:id="rId22"/>
    <p:sldId id="297" r:id="rId23"/>
    <p:sldId id="736" r:id="rId24"/>
    <p:sldId id="740" r:id="rId25"/>
    <p:sldId id="742" r:id="rId26"/>
    <p:sldId id="743" r:id="rId27"/>
    <p:sldId id="780" r:id="rId28"/>
    <p:sldId id="761" r:id="rId29"/>
    <p:sldId id="786" r:id="rId30"/>
    <p:sldId id="762" r:id="rId31"/>
    <p:sldId id="763" r:id="rId32"/>
    <p:sldId id="765" r:id="rId33"/>
    <p:sldId id="767" r:id="rId34"/>
    <p:sldId id="764" r:id="rId35"/>
    <p:sldId id="774" r:id="rId36"/>
    <p:sldId id="2141413359" r:id="rId37"/>
    <p:sldId id="768" r:id="rId38"/>
    <p:sldId id="770" r:id="rId39"/>
    <p:sldId id="771" r:id="rId40"/>
    <p:sldId id="778" r:id="rId41"/>
    <p:sldId id="478" r:id="rId42"/>
    <p:sldId id="779" r:id="rId43"/>
    <p:sldId id="271" r:id="rId44"/>
    <p:sldId id="794" r:id="rId45"/>
    <p:sldId id="2141413469" r:id="rId46"/>
    <p:sldId id="797" r:id="rId47"/>
    <p:sldId id="782" r:id="rId48"/>
    <p:sldId id="783" r:id="rId49"/>
    <p:sldId id="784" r:id="rId50"/>
    <p:sldId id="2141413357" r:id="rId51"/>
    <p:sldId id="2141413358" r:id="rId52"/>
    <p:sldId id="757" r:id="rId53"/>
    <p:sldId id="758" r:id="rId54"/>
    <p:sldId id="759" r:id="rId55"/>
    <p:sldId id="760" r:id="rId56"/>
    <p:sldId id="788" r:id="rId57"/>
    <p:sldId id="798" r:id="rId58"/>
    <p:sldId id="799" r:id="rId59"/>
    <p:sldId id="2141413470" r:id="rId60"/>
    <p:sldId id="2141413471" r:id="rId61"/>
    <p:sldId id="2141413362" r:id="rId62"/>
    <p:sldId id="2141413363" r:id="rId63"/>
    <p:sldId id="2141413367" r:id="rId64"/>
    <p:sldId id="2141413368" r:id="rId65"/>
    <p:sldId id="2141413369" r:id="rId66"/>
    <p:sldId id="2141413364" r:id="rId67"/>
    <p:sldId id="2141413365" r:id="rId68"/>
    <p:sldId id="2141413354" r:id="rId69"/>
    <p:sldId id="2141413353" r:id="rId70"/>
    <p:sldId id="2141413360" r:id="rId71"/>
    <p:sldId id="2141413361" r:id="rId72"/>
    <p:sldId id="749" r:id="rId73"/>
    <p:sldId id="751" r:id="rId74"/>
    <p:sldId id="795" r:id="rId75"/>
    <p:sldId id="445" r:id="rId76"/>
    <p:sldId id="452" r:id="rId77"/>
    <p:sldId id="295" r:id="rId78"/>
    <p:sldId id="438" r:id="rId79"/>
    <p:sldId id="448" r:id="rId80"/>
    <p:sldId id="439" r:id="rId81"/>
    <p:sldId id="446" r:id="rId82"/>
    <p:sldId id="451" r:id="rId83"/>
    <p:sldId id="447" r:id="rId84"/>
    <p:sldId id="441" r:id="rId85"/>
    <p:sldId id="440" r:id="rId86"/>
    <p:sldId id="442" r:id="rId87"/>
    <p:sldId id="443" r:id="rId88"/>
    <p:sldId id="444" r:id="rId8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B3BE"/>
    <a:srgbClr val="60BAC4"/>
    <a:srgbClr val="79C5CD"/>
    <a:srgbClr val="00BC62"/>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0" autoAdjust="0"/>
    <p:restoredTop sz="84987" autoAdjust="0"/>
  </p:normalViewPr>
  <p:slideViewPr>
    <p:cSldViewPr>
      <p:cViewPr varScale="1">
        <p:scale>
          <a:sx n="56" d="100"/>
          <a:sy n="56" d="100"/>
        </p:scale>
        <p:origin x="42" y="42"/>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slide" Target="slides/slide73.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6.xml"/><Relationship Id="rId27" Type="http://schemas.openxmlformats.org/officeDocument/2006/relationships/slide" Target="slides/slide11.xml"/><Relationship Id="rId43" Type="http://schemas.openxmlformats.org/officeDocument/2006/relationships/slide" Target="slides/slide27.xml"/><Relationship Id="rId48" Type="http://schemas.openxmlformats.org/officeDocument/2006/relationships/slide" Target="slides/slide32.xml"/><Relationship Id="rId64" Type="http://schemas.openxmlformats.org/officeDocument/2006/relationships/slide" Target="slides/slide48.xml"/><Relationship Id="rId69" Type="http://schemas.openxmlformats.org/officeDocument/2006/relationships/slide" Target="slides/slide53.xml"/><Relationship Id="rId8" Type="http://schemas.openxmlformats.org/officeDocument/2006/relationships/slideMaster" Target="slideMasters/slideMaster5.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slide" Target="slides/slide72.xml"/><Relationship Id="rId91" Type="http://schemas.openxmlformats.org/officeDocument/2006/relationships/handoutMaster" Target="handoutMasters/handoutMaster1.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7.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7" Type="http://schemas.openxmlformats.org/officeDocument/2006/relationships/slideMaster" Target="slideMasters/slideMaster4.xml"/><Relationship Id="rId71" Type="http://schemas.openxmlformats.org/officeDocument/2006/relationships/slide" Target="slides/slide55.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 Id="rId14" Type="http://schemas.openxmlformats.org/officeDocument/2006/relationships/slideMaster" Target="slideMasters/slideMaster11.xml"/><Relationship Id="rId30" Type="http://schemas.openxmlformats.org/officeDocument/2006/relationships/slide" Target="slides/slide14.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9.xml"/><Relationship Id="rId1" Type="http://schemas.microsoft.com/office/2011/relationships/chartStyle" Target="style9.xml"/></Relationships>
</file>

<file path=ppt/charts/_rels/chart9.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Ex1.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oleObject" Target="file:///C:\Users\ra008221\AppData\Local\Microsoft\Windows\INetCache\Content.Outlook\OCKQRN4K\Q1%20PU%20Data%20-%202025%20-%202026%20(0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ser>
          <c:idx val="59"/>
          <c:order val="59"/>
          <c:tx>
            <c:strRef>
              <c:f>'Table for graphs 25-26'!$A$61</c:f>
              <c:strCache>
                <c:ptCount val="1"/>
                <c:pt idx="0">
                  <c:v>- Reported 63 - 103 days All Sites</c:v>
                </c:pt>
              </c:strCache>
            </c:strRef>
          </c:tx>
          <c:spPr>
            <a:solidFill>
              <a:schemeClr val="accent1">
                <a:lumMod val="60000"/>
                <a:lumOff val="40000"/>
              </a:schemeClr>
            </a:solidFill>
            <a:ln w="31750">
              <a:solidFill>
                <a:srgbClr val="8DD1EF"/>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25-26'!$B$61:$DA$61</c:f>
              <c:numCache>
                <c:formatCode>0</c:formatCode>
                <c:ptCount val="104"/>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0-705D-4F0A-A385-AB4DC8980013}"/>
            </c:ext>
          </c:extLst>
        </c:ser>
        <c:ser>
          <c:idx val="74"/>
          <c:order val="74"/>
          <c:tx>
            <c:strRef>
              <c:f>'Table for graphs 25-26'!$A$76</c:f>
              <c:strCache>
                <c:ptCount val="1"/>
                <c:pt idx="0">
                  <c:v>Reported &gt;103 days All Sites</c:v>
                </c:pt>
              </c:strCache>
            </c:strRef>
          </c:tx>
          <c:spPr>
            <a:solidFill>
              <a:schemeClr val="accent3">
                <a:lumMod val="20000"/>
                <a:lumOff val="80000"/>
              </a:schemeClr>
            </a:solidFill>
            <a:ln w="28575">
              <a:solidFill>
                <a:schemeClr val="accent3">
                  <a:lumMod val="40000"/>
                  <a:lumOff val="60000"/>
                </a:schemeClr>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25-26'!$B$76:$DA$76</c:f>
              <c:numCache>
                <c:formatCode>0</c:formatCode>
                <c:ptCount val="104"/>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1-705D-4F0A-A385-AB4DC8980013}"/>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9"/>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Graphs'!$B$23:$AC$23</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Graphs'!$B$27:$AC$27</c:f>
              <c:numCache>
                <c:formatCode>0%</c:formatCode>
                <c:ptCount val="28"/>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0.33333333333333331</c:v>
                </c:pt>
                <c:pt idx="26">
                  <c:v>0.46666666666666667</c:v>
                </c:pt>
                <c:pt idx="27">
                  <c:v>0.14285714285714285</c:v>
                </c:pt>
              </c:numCache>
            </c:numRef>
          </c:val>
          <c:smooth val="0"/>
          <c:extLst>
            <c:ext xmlns:c16="http://schemas.microsoft.com/office/drawing/2014/chart" uri="{C3380CC4-5D6E-409C-BE32-E72D297353CC}">
              <c16:uniqueId val="{00000002-3E6A-4263-9017-056F44C6BDCA}"/>
            </c:ext>
          </c:extLst>
        </c:ser>
        <c:dLbls>
          <c:showLegendKey val="0"/>
          <c:showVal val="0"/>
          <c:showCatName val="0"/>
          <c:showSerName val="0"/>
          <c:showPercent val="0"/>
          <c:showBubbleSize val="0"/>
        </c:dLbls>
        <c:smooth val="0"/>
        <c:axId val="984402128"/>
        <c:axId val="1"/>
      </c:lineChart>
      <c:dateAx>
        <c:axId val="98440212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0212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lineChart>
        <c:grouping val="standard"/>
        <c:varyColors val="0"/>
        <c:ser>
          <c:idx val="3"/>
          <c:order val="0"/>
          <c:tx>
            <c:strRef>
              <c:f>'Data &amp; Graphs'!$A$6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Graphs'!$B$2:$AC$2</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Graphs'!$B$6:$AC$6</c:f>
              <c:numCache>
                <c:formatCode>0%</c:formatCode>
                <c:ptCount val="28"/>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pt idx="21">
                  <c:v>0.60606060606060608</c:v>
                </c:pt>
                <c:pt idx="22">
                  <c:v>0.75</c:v>
                </c:pt>
                <c:pt idx="23">
                  <c:v>0.79411764705882348</c:v>
                </c:pt>
                <c:pt idx="24">
                  <c:v>0.6</c:v>
                </c:pt>
                <c:pt idx="25">
                  <c:v>0.6</c:v>
                </c:pt>
                <c:pt idx="26">
                  <c:v>0.62857142857142856</c:v>
                </c:pt>
                <c:pt idx="27">
                  <c:v>0.87878787878787878</c:v>
                </c:pt>
              </c:numCache>
            </c:numRef>
          </c:val>
          <c:smooth val="0"/>
          <c:extLst>
            <c:ext xmlns:c16="http://schemas.microsoft.com/office/drawing/2014/chart" uri="{C3380CC4-5D6E-409C-BE32-E72D297353CC}">
              <c16:uniqueId val="{00000002-A0BF-4EF8-96CA-C4EA96278C46}"/>
            </c:ext>
          </c:extLst>
        </c:ser>
        <c:dLbls>
          <c:showLegendKey val="0"/>
          <c:showVal val="0"/>
          <c:showCatName val="0"/>
          <c:showSerName val="0"/>
          <c:showPercent val="0"/>
          <c:showBubbleSize val="0"/>
        </c:dLbls>
        <c:smooth val="0"/>
        <c:axId val="984379568"/>
        <c:axId val="1"/>
      </c:lineChart>
      <c:dateAx>
        <c:axId val="98437956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12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984379568"/>
        <c:crosses val="autoZero"/>
        <c:crossBetween val="between"/>
      </c:valAx>
      <c:spPr>
        <a:noFill/>
        <a:ln w="25400">
          <a:noFill/>
        </a:ln>
      </c:spPr>
    </c:plotArea>
    <c:legend>
      <c:legendPos val="b"/>
      <c:layout>
        <c:manualLayout>
          <c:xMode val="edge"/>
          <c:yMode val="edge"/>
          <c:x val="0.21420476217451237"/>
          <c:y val="0.92878161536626103"/>
          <c:w val="0.50557117722355294"/>
          <c:h val="4.4918670621138107E-2"/>
        </c:manualLayout>
      </c:layout>
      <c:overlay val="0"/>
      <c:spPr>
        <a:noFill/>
        <a:ln w="25400">
          <a:noFill/>
        </a:ln>
      </c:spPr>
      <c:txPr>
        <a:bodyPr/>
        <a:lstStyle/>
        <a:p>
          <a:pPr>
            <a:defRPr sz="80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Urological SCP Performance</a:t>
            </a:r>
          </a:p>
        </c:rich>
      </c:tx>
      <c:overlay val="0"/>
      <c:spPr>
        <a:noFill/>
        <a:ln w="25400">
          <a:noFill/>
        </a:ln>
      </c:spPr>
    </c:title>
    <c:autoTitleDeleted val="0"/>
    <c:plotArea>
      <c:layout>
        <c:manualLayout>
          <c:layoutTarget val="inner"/>
          <c:xMode val="edge"/>
          <c:yMode val="edge"/>
          <c:x val="6.6580927384076991E-2"/>
          <c:y val="0.10849466015023985"/>
          <c:w val="0.90040163881953783"/>
          <c:h val="0.73324938908498505"/>
        </c:manualLayout>
      </c:layout>
      <c:lineChart>
        <c:grouping val="standard"/>
        <c:varyColors val="0"/>
        <c:ser>
          <c:idx val="0"/>
          <c:order val="0"/>
          <c:tx>
            <c:strRef>
              <c:f>'Data &amp; Graphs'!$A$20</c:f>
              <c:strCache>
                <c:ptCount val="1"/>
                <c:pt idx="0">
                  <c:v>%</c:v>
                </c:pt>
              </c:strCache>
            </c:strRef>
          </c:tx>
          <c:spPr>
            <a:ln>
              <a:solidFill>
                <a:sysClr val="windowText" lastClr="000000"/>
              </a:solidFill>
            </a:ln>
          </c:spPr>
          <c:marker>
            <c:symbol val="none"/>
          </c:marker>
          <c:dLbls>
            <c:spPr>
              <a:noFill/>
              <a:ln w="25400">
                <a:noFill/>
              </a:ln>
            </c:spPr>
            <c:txPr>
              <a:bodyPr wrap="square" lIns="38100" tIns="19050" rIns="38100" bIns="19050" anchor="ctr">
                <a:spAutoFit/>
              </a:bodyPr>
              <a:lstStyle/>
              <a:p>
                <a:pPr>
                  <a:defRPr sz="2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Graphs'!$B$16:$AC$16</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Graphs'!$B$20:$AC$20</c:f>
              <c:numCache>
                <c:formatCode>0%</c:formatCode>
                <c:ptCount val="28"/>
                <c:pt idx="0">
                  <c:v>0.51428571428571423</c:v>
                </c:pt>
                <c:pt idx="1">
                  <c:v>0.3902439024390244</c:v>
                </c:pt>
                <c:pt idx="2">
                  <c:v>0.38636363636363635</c:v>
                </c:pt>
                <c:pt idx="3">
                  <c:v>0.40625</c:v>
                </c:pt>
                <c:pt idx="4">
                  <c:v>0.55102040816326525</c:v>
                </c:pt>
                <c:pt idx="5">
                  <c:v>0.5</c:v>
                </c:pt>
                <c:pt idx="6">
                  <c:v>0.41935483870967744</c:v>
                </c:pt>
                <c:pt idx="7">
                  <c:v>0.36585365853658536</c:v>
                </c:pt>
                <c:pt idx="8">
                  <c:v>0.4375</c:v>
                </c:pt>
                <c:pt idx="9">
                  <c:v>0.36734693877551022</c:v>
                </c:pt>
                <c:pt idx="10">
                  <c:v>0.24390243902439024</c:v>
                </c:pt>
                <c:pt idx="11">
                  <c:v>0.31818181818181818</c:v>
                </c:pt>
                <c:pt idx="12">
                  <c:v>0.5</c:v>
                </c:pt>
                <c:pt idx="13">
                  <c:v>0.375</c:v>
                </c:pt>
                <c:pt idx="14">
                  <c:v>0.4</c:v>
                </c:pt>
                <c:pt idx="15">
                  <c:v>0.5641025641025641</c:v>
                </c:pt>
                <c:pt idx="16">
                  <c:v>0.48571428571428571</c:v>
                </c:pt>
                <c:pt idx="17">
                  <c:v>0.52777777777777779</c:v>
                </c:pt>
                <c:pt idx="18">
                  <c:v>0.48780487804878048</c:v>
                </c:pt>
                <c:pt idx="19">
                  <c:v>0.55555555555555558</c:v>
                </c:pt>
                <c:pt idx="20">
                  <c:v>0.59259259259259256</c:v>
                </c:pt>
                <c:pt idx="21">
                  <c:v>0.3125</c:v>
                </c:pt>
                <c:pt idx="22">
                  <c:v>0.40540540540540543</c:v>
                </c:pt>
                <c:pt idx="23">
                  <c:v>0.51428571428571423</c:v>
                </c:pt>
                <c:pt idx="24">
                  <c:v>0.41666666666666669</c:v>
                </c:pt>
                <c:pt idx="25">
                  <c:v>0.24</c:v>
                </c:pt>
                <c:pt idx="26">
                  <c:v>0.2978723404255319</c:v>
                </c:pt>
                <c:pt idx="27">
                  <c:v>0.41509433962264153</c:v>
                </c:pt>
              </c:numCache>
            </c:numRef>
          </c:val>
          <c:smooth val="0"/>
          <c:extLst>
            <c:ext xmlns:c16="http://schemas.microsoft.com/office/drawing/2014/chart" uri="{C3380CC4-5D6E-409C-BE32-E72D297353CC}">
              <c16:uniqueId val="{00000002-9EF1-4AEA-A250-5696A3A771B2}"/>
            </c:ext>
          </c:extLst>
        </c:ser>
        <c:dLbls>
          <c:showLegendKey val="0"/>
          <c:showVal val="0"/>
          <c:showCatName val="0"/>
          <c:showSerName val="0"/>
          <c:showPercent val="0"/>
          <c:showBubbleSize val="0"/>
        </c:dLbls>
        <c:smooth val="0"/>
        <c:axId val="984419888"/>
        <c:axId val="1"/>
      </c:lineChart>
      <c:dateAx>
        <c:axId val="98441988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1988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lineChart>
        <c:grouping val="standard"/>
        <c:varyColors val="0"/>
        <c:ser>
          <c:idx val="3"/>
          <c:order val="0"/>
          <c:tx>
            <c:strRef>
              <c:f>'Data &amp; Graphs'!$A$27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20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Graphs'!$B$23:$AC$23</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Graphs'!$B$27:$AC$27</c:f>
              <c:numCache>
                <c:formatCode>0%</c:formatCode>
                <c:ptCount val="28"/>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pt idx="21">
                  <c:v>0.1</c:v>
                </c:pt>
                <c:pt idx="22">
                  <c:v>0.38461538461538464</c:v>
                </c:pt>
                <c:pt idx="23">
                  <c:v>0.625</c:v>
                </c:pt>
                <c:pt idx="24">
                  <c:v>0.5</c:v>
                </c:pt>
                <c:pt idx="25">
                  <c:v>0.33333333333333331</c:v>
                </c:pt>
                <c:pt idx="26">
                  <c:v>0.46666666666666667</c:v>
                </c:pt>
                <c:pt idx="27">
                  <c:v>0.14285714285714285</c:v>
                </c:pt>
              </c:numCache>
            </c:numRef>
          </c:val>
          <c:smooth val="0"/>
          <c:extLst>
            <c:ext xmlns:c16="http://schemas.microsoft.com/office/drawing/2014/chart" uri="{C3380CC4-5D6E-409C-BE32-E72D297353CC}">
              <c16:uniqueId val="{00000002-1845-4FF5-92B1-B81E585D381F}"/>
            </c:ext>
          </c:extLst>
        </c:ser>
        <c:dLbls>
          <c:showLegendKey val="0"/>
          <c:showVal val="0"/>
          <c:showCatName val="0"/>
          <c:showSerName val="0"/>
          <c:showPercent val="0"/>
          <c:showBubbleSize val="0"/>
        </c:dLbls>
        <c:smooth val="0"/>
        <c:axId val="984402128"/>
        <c:axId val="1"/>
      </c:lineChart>
      <c:dateAx>
        <c:axId val="98440212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4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40212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b="1"/>
              <a:t>Number of complaints</a:t>
            </a:r>
            <a:r>
              <a:rPr lang="en-GB" sz="1600" b="1" baseline="0"/>
              <a:t> received</a:t>
            </a:r>
            <a:endParaRPr lang="en-GB" sz="1600" b="1"/>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Data!$A$2:$A$7</c:f>
              <c:numCache>
                <c:formatCode>mmm\-yy</c:formatCode>
                <c:ptCount val="6"/>
                <c:pt idx="0">
                  <c:v>45717</c:v>
                </c:pt>
                <c:pt idx="1">
                  <c:v>45748</c:v>
                </c:pt>
                <c:pt idx="2">
                  <c:v>45778</c:v>
                </c:pt>
                <c:pt idx="3">
                  <c:v>45809</c:v>
                </c:pt>
                <c:pt idx="4">
                  <c:v>45839</c:v>
                </c:pt>
                <c:pt idx="5">
                  <c:v>45870</c:v>
                </c:pt>
              </c:numCache>
            </c:numRef>
          </c:cat>
          <c:val>
            <c:numRef>
              <c:f>Data!$B$2:$B$7</c:f>
              <c:numCache>
                <c:formatCode>General</c:formatCode>
                <c:ptCount val="6"/>
                <c:pt idx="0">
                  <c:v>162</c:v>
                </c:pt>
                <c:pt idx="1">
                  <c:v>168</c:v>
                </c:pt>
                <c:pt idx="2">
                  <c:v>177</c:v>
                </c:pt>
                <c:pt idx="3">
                  <c:v>207</c:v>
                </c:pt>
                <c:pt idx="4">
                  <c:v>192</c:v>
                </c:pt>
                <c:pt idx="5">
                  <c:v>160</c:v>
                </c:pt>
              </c:numCache>
            </c:numRef>
          </c:val>
          <c:smooth val="0"/>
          <c:extLst>
            <c:ext xmlns:c16="http://schemas.microsoft.com/office/drawing/2014/chart" uri="{C3380CC4-5D6E-409C-BE32-E72D297353CC}">
              <c16:uniqueId val="{00000000-004B-41EC-BBAB-8A456F0FFA82}"/>
            </c:ext>
          </c:extLst>
        </c:ser>
        <c:dLbls>
          <c:showLegendKey val="0"/>
          <c:showVal val="0"/>
          <c:showCatName val="0"/>
          <c:showSerName val="0"/>
          <c:showPercent val="0"/>
          <c:showBubbleSize val="0"/>
        </c:dLbls>
        <c:marker val="1"/>
        <c:smooth val="0"/>
        <c:axId val="1593624559"/>
        <c:axId val="1593625519"/>
      </c:lineChart>
      <c:dateAx>
        <c:axId val="159362455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93625519"/>
        <c:crosses val="autoZero"/>
        <c:auto val="1"/>
        <c:lblOffset val="100"/>
        <c:baseTimeUnit val="months"/>
      </c:dateAx>
      <c:valAx>
        <c:axId val="1593625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593624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Overdue formal complaints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Overview!$B$1</c:f>
              <c:strCache>
                <c:ptCount val="1"/>
                <c:pt idx="0">
                  <c:v>Complaints over 30 working days (Excl. reoepend)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Overview!$A$2:$A$12</c:f>
              <c:strCache>
                <c:ptCount val="11"/>
                <c:pt idx="0">
                  <c:v>1st April 25</c:v>
                </c:pt>
                <c:pt idx="1">
                  <c:v>15th April 25</c:v>
                </c:pt>
                <c:pt idx="2">
                  <c:v>30th April 25</c:v>
                </c:pt>
                <c:pt idx="3">
                  <c:v>13th May  25</c:v>
                </c:pt>
                <c:pt idx="4">
                  <c:v>28th May  25</c:v>
                </c:pt>
                <c:pt idx="5">
                  <c:v>17th June  25</c:v>
                </c:pt>
                <c:pt idx="6">
                  <c:v>2nd July 25</c:v>
                </c:pt>
                <c:pt idx="7">
                  <c:v>15th July 25</c:v>
                </c:pt>
                <c:pt idx="8">
                  <c:v>31st July 25</c:v>
                </c:pt>
                <c:pt idx="9">
                  <c:v>20th Aug 25</c:v>
                </c:pt>
                <c:pt idx="10">
                  <c:v>5th Sept 25</c:v>
                </c:pt>
              </c:strCache>
            </c:strRef>
          </c:cat>
          <c:val>
            <c:numRef>
              <c:f>Overview!$B$2:$B$12</c:f>
              <c:numCache>
                <c:formatCode>General</c:formatCode>
                <c:ptCount val="11"/>
                <c:pt idx="0">
                  <c:v>205</c:v>
                </c:pt>
                <c:pt idx="1">
                  <c:v>208</c:v>
                </c:pt>
                <c:pt idx="2">
                  <c:v>190</c:v>
                </c:pt>
                <c:pt idx="3">
                  <c:v>194</c:v>
                </c:pt>
                <c:pt idx="4">
                  <c:v>198</c:v>
                </c:pt>
                <c:pt idx="5">
                  <c:v>205</c:v>
                </c:pt>
                <c:pt idx="6">
                  <c:v>221</c:v>
                </c:pt>
                <c:pt idx="7">
                  <c:v>221</c:v>
                </c:pt>
                <c:pt idx="8">
                  <c:v>222</c:v>
                </c:pt>
                <c:pt idx="9">
                  <c:v>227</c:v>
                </c:pt>
                <c:pt idx="10">
                  <c:v>236</c:v>
                </c:pt>
              </c:numCache>
            </c:numRef>
          </c:val>
          <c:smooth val="0"/>
          <c:extLst>
            <c:ext xmlns:c16="http://schemas.microsoft.com/office/drawing/2014/chart" uri="{C3380CC4-5D6E-409C-BE32-E72D297353CC}">
              <c16:uniqueId val="{00000000-4F7B-43A1-BCDD-F4F3500E8965}"/>
            </c:ext>
          </c:extLst>
        </c:ser>
        <c:dLbls>
          <c:showLegendKey val="0"/>
          <c:showVal val="0"/>
          <c:showCatName val="0"/>
          <c:showSerName val="0"/>
          <c:showPercent val="0"/>
          <c:showBubbleSize val="0"/>
        </c:dLbls>
        <c:marker val="1"/>
        <c:smooth val="0"/>
        <c:axId val="927186256"/>
        <c:axId val="927186736"/>
      </c:lineChart>
      <c:catAx>
        <c:axId val="927186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927186736"/>
        <c:crosses val="autoZero"/>
        <c:auto val="1"/>
        <c:lblAlgn val="ctr"/>
        <c:lblOffset val="100"/>
        <c:noMultiLvlLbl val="0"/>
      </c:catAx>
      <c:valAx>
        <c:axId val="9271867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271862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1"/>
              <a:t>Formal</a:t>
            </a:r>
            <a:r>
              <a:rPr lang="en-GB" sz="1400" b="1" baseline="0"/>
              <a:t> c</a:t>
            </a:r>
            <a:r>
              <a:rPr lang="en-GB" sz="1400" b="1"/>
              <a:t>omplaints</a:t>
            </a:r>
            <a:r>
              <a:rPr lang="en-GB" sz="1400" b="1" baseline="0"/>
              <a:t> rec'd per month - closure against 30 working days</a:t>
            </a:r>
            <a:endParaRPr lang="en-GB" sz="14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Sheet1!$B$1</c:f>
              <c:strCache>
                <c:ptCount val="1"/>
                <c:pt idx="0">
                  <c:v>Closed within 30 working days</c:v>
                </c:pt>
              </c:strCache>
            </c:strRef>
          </c:tx>
          <c:spPr>
            <a:solidFill>
              <a:schemeClr val="accent6"/>
            </a:solidFill>
            <a:ln>
              <a:noFill/>
            </a:ln>
            <a:effectLst/>
          </c:spPr>
          <c:invertIfNegative val="0"/>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106</c:v>
                </c:pt>
                <c:pt idx="1">
                  <c:v>110</c:v>
                </c:pt>
                <c:pt idx="2">
                  <c:v>111</c:v>
                </c:pt>
                <c:pt idx="3">
                  <c:v>106</c:v>
                </c:pt>
                <c:pt idx="4">
                  <c:v>121</c:v>
                </c:pt>
                <c:pt idx="5">
                  <c:v>128</c:v>
                </c:pt>
              </c:numCache>
            </c:numRef>
          </c:val>
          <c:extLst>
            <c:ext xmlns:c16="http://schemas.microsoft.com/office/drawing/2014/chart" uri="{C3380CC4-5D6E-409C-BE32-E72D297353CC}">
              <c16:uniqueId val="{00000000-0ECB-4853-9EDB-CE0BE3959E28}"/>
            </c:ext>
          </c:extLst>
        </c:ser>
        <c:ser>
          <c:idx val="1"/>
          <c:order val="1"/>
          <c:tx>
            <c:strRef>
              <c:f>Sheet1!$C$1</c:f>
              <c:strCache>
                <c:ptCount val="1"/>
                <c:pt idx="0">
                  <c:v>Closed over 30 working days or still open</c:v>
                </c:pt>
              </c:strCache>
            </c:strRef>
          </c:tx>
          <c:spPr>
            <a:solidFill>
              <a:srgbClr val="FF0000"/>
            </a:solidFill>
            <a:ln>
              <a:noFill/>
            </a:ln>
            <a:effectLst/>
          </c:spPr>
          <c:invertIfNegative val="0"/>
          <c:cat>
            <c:strRef>
              <c:f>Sheet1!$A$2:$A$7</c:f>
              <c:strCache>
                <c:ptCount val="6"/>
                <c:pt idx="0">
                  <c:v>Jan</c:v>
                </c:pt>
                <c:pt idx="1">
                  <c:v>Feb</c:v>
                </c:pt>
                <c:pt idx="2">
                  <c:v>Mar</c:v>
                </c:pt>
                <c:pt idx="3">
                  <c:v>Apr</c:v>
                </c:pt>
                <c:pt idx="4">
                  <c:v>May</c:v>
                </c:pt>
                <c:pt idx="5">
                  <c:v>Jun</c:v>
                </c:pt>
              </c:strCache>
            </c:strRef>
          </c:cat>
          <c:val>
            <c:numRef>
              <c:f>Sheet1!$C$2:$C$7</c:f>
              <c:numCache>
                <c:formatCode>General</c:formatCode>
                <c:ptCount val="6"/>
                <c:pt idx="0">
                  <c:v>61</c:v>
                </c:pt>
                <c:pt idx="1">
                  <c:v>49</c:v>
                </c:pt>
                <c:pt idx="2">
                  <c:v>51</c:v>
                </c:pt>
                <c:pt idx="3">
                  <c:v>62</c:v>
                </c:pt>
                <c:pt idx="4">
                  <c:v>56</c:v>
                </c:pt>
                <c:pt idx="5">
                  <c:v>79</c:v>
                </c:pt>
              </c:numCache>
            </c:numRef>
          </c:val>
          <c:extLst>
            <c:ext xmlns:c16="http://schemas.microsoft.com/office/drawing/2014/chart" uri="{C3380CC4-5D6E-409C-BE32-E72D297353CC}">
              <c16:uniqueId val="{00000001-0ECB-4853-9EDB-CE0BE3959E28}"/>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Sheet2!$B$1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Sheet2!$A$2:$A$7</c:f>
              <c:strCache>
                <c:ptCount val="6"/>
                <c:pt idx="0">
                  <c:v>Jan</c:v>
                </c:pt>
                <c:pt idx="1">
                  <c:v>Feb</c:v>
                </c:pt>
                <c:pt idx="2">
                  <c:v>Mar</c:v>
                </c:pt>
                <c:pt idx="3">
                  <c:v>Apr</c:v>
                </c:pt>
                <c:pt idx="4">
                  <c:v>May</c:v>
                </c:pt>
                <c:pt idx="5">
                  <c:v>Jun</c:v>
                </c:pt>
              </c:strCache>
            </c:strRef>
          </c:cat>
          <c:val>
            <c:numRef>
              <c:f>Sheet2!$B$2:$B$7</c:f>
              <c:numCache>
                <c:formatCode>General</c:formatCode>
                <c:ptCount val="6"/>
                <c:pt idx="0">
                  <c:v>39</c:v>
                </c:pt>
                <c:pt idx="1">
                  <c:v>36</c:v>
                </c:pt>
                <c:pt idx="2">
                  <c:v>36</c:v>
                </c:pt>
                <c:pt idx="3">
                  <c:v>36</c:v>
                </c:pt>
                <c:pt idx="4">
                  <c:v>31</c:v>
                </c:pt>
                <c:pt idx="5">
                  <c:v>29</c:v>
                </c:pt>
              </c:numCache>
            </c:numRef>
          </c:val>
          <c:smooth val="0"/>
          <c:extLst>
            <c:ext xmlns:c16="http://schemas.microsoft.com/office/drawing/2014/chart" uri="{C3380CC4-5D6E-409C-BE32-E72D297353CC}">
              <c16:uniqueId val="{00000000-DC66-48F6-A247-8255CAC1A5E4}"/>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r>
              <a:rPr lang="en-GB" sz="800" dirty="0"/>
              <a:t>Health Board Acquired Incidents by Date Reported (Month and year) 2023-2025</a:t>
            </a:r>
          </a:p>
        </c:rich>
      </c:tx>
      <c:layout>
        <c:manualLayout>
          <c:xMode val="edge"/>
          <c:yMode val="edge"/>
          <c:x val="0.10814119034172964"/>
          <c:y val="0"/>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097286467471662"/>
          <c:y val="0.1626760131043605"/>
          <c:w val="0.7249962760545946"/>
          <c:h val="0.6083362828529465"/>
        </c:manualLayout>
      </c:layout>
      <c:lineChart>
        <c:grouping val="standard"/>
        <c:varyColors val="0"/>
        <c:ser>
          <c:idx val="0"/>
          <c:order val="0"/>
          <c:tx>
            <c:strRef>
              <c:f>Data!$B$1</c:f>
              <c:strCache>
                <c:ptCount val="1"/>
                <c:pt idx="0">
                  <c:v>Data</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Data!$A$2:$A$26</c:f>
              <c:strCache>
                <c:ptCount val="25"/>
                <c:pt idx="0">
                  <c:v>Aug 2023</c:v>
                </c:pt>
                <c:pt idx="1">
                  <c:v>Sep 2023</c:v>
                </c:pt>
                <c:pt idx="2">
                  <c:v>Oct 2023</c:v>
                </c:pt>
                <c:pt idx="3">
                  <c:v>Nov 2023</c:v>
                </c:pt>
                <c:pt idx="4">
                  <c:v>Dec 2023</c:v>
                </c:pt>
                <c:pt idx="5">
                  <c:v>Jan 2024</c:v>
                </c:pt>
                <c:pt idx="6">
                  <c:v>Feb 2024</c:v>
                </c:pt>
                <c:pt idx="7">
                  <c:v>Mar 2024</c:v>
                </c:pt>
                <c:pt idx="8">
                  <c:v>Apr 2024</c:v>
                </c:pt>
                <c:pt idx="9">
                  <c:v>May 2024</c:v>
                </c:pt>
                <c:pt idx="10">
                  <c:v>Jun 2024</c:v>
                </c:pt>
                <c:pt idx="11">
                  <c:v>Jul 2024</c:v>
                </c:pt>
                <c:pt idx="12">
                  <c:v>Aug 2024</c:v>
                </c:pt>
                <c:pt idx="13">
                  <c:v>Sep 2024</c:v>
                </c:pt>
                <c:pt idx="14">
                  <c:v>Oct 2024</c:v>
                </c:pt>
                <c:pt idx="15">
                  <c:v>Nov 2024</c:v>
                </c:pt>
                <c:pt idx="16">
                  <c:v>Dec 2024</c:v>
                </c:pt>
                <c:pt idx="17">
                  <c:v>Jan 2025</c:v>
                </c:pt>
                <c:pt idx="18">
                  <c:v>Feb 2025</c:v>
                </c:pt>
                <c:pt idx="19">
                  <c:v>Mar 2025</c:v>
                </c:pt>
                <c:pt idx="20">
                  <c:v>Apr 2025</c:v>
                </c:pt>
                <c:pt idx="21">
                  <c:v>May 2025</c:v>
                </c:pt>
                <c:pt idx="22">
                  <c:v>Jun 2025</c:v>
                </c:pt>
                <c:pt idx="23">
                  <c:v>Jul 2025</c:v>
                </c:pt>
                <c:pt idx="24">
                  <c:v>Aug 2025</c:v>
                </c:pt>
              </c:strCache>
            </c:strRef>
          </c:cat>
          <c:val>
            <c:numRef>
              <c:f>Data!$B$2:$B$26</c:f>
              <c:numCache>
                <c:formatCode>General</c:formatCode>
                <c:ptCount val="25"/>
                <c:pt idx="0">
                  <c:v>2</c:v>
                </c:pt>
                <c:pt idx="1">
                  <c:v>102</c:v>
                </c:pt>
                <c:pt idx="2">
                  <c:v>91</c:v>
                </c:pt>
                <c:pt idx="3">
                  <c:v>110</c:v>
                </c:pt>
                <c:pt idx="4">
                  <c:v>106</c:v>
                </c:pt>
                <c:pt idx="5">
                  <c:v>123</c:v>
                </c:pt>
                <c:pt idx="6">
                  <c:v>91</c:v>
                </c:pt>
                <c:pt idx="7">
                  <c:v>98</c:v>
                </c:pt>
                <c:pt idx="8">
                  <c:v>87</c:v>
                </c:pt>
                <c:pt idx="9">
                  <c:v>93</c:v>
                </c:pt>
                <c:pt idx="10">
                  <c:v>92</c:v>
                </c:pt>
                <c:pt idx="11">
                  <c:v>81</c:v>
                </c:pt>
                <c:pt idx="12">
                  <c:v>93</c:v>
                </c:pt>
                <c:pt idx="13">
                  <c:v>86</c:v>
                </c:pt>
                <c:pt idx="14">
                  <c:v>94</c:v>
                </c:pt>
                <c:pt idx="15">
                  <c:v>95</c:v>
                </c:pt>
                <c:pt idx="16">
                  <c:v>118</c:v>
                </c:pt>
                <c:pt idx="17">
                  <c:v>135</c:v>
                </c:pt>
                <c:pt idx="18">
                  <c:v>119</c:v>
                </c:pt>
                <c:pt idx="19">
                  <c:v>110</c:v>
                </c:pt>
                <c:pt idx="20">
                  <c:v>116</c:v>
                </c:pt>
                <c:pt idx="21">
                  <c:v>123</c:v>
                </c:pt>
                <c:pt idx="22">
                  <c:v>110</c:v>
                </c:pt>
                <c:pt idx="23">
                  <c:v>94</c:v>
                </c:pt>
                <c:pt idx="24">
                  <c:v>110</c:v>
                </c:pt>
              </c:numCache>
            </c:numRef>
          </c:val>
          <c:smooth val="0"/>
          <c:extLst>
            <c:ext xmlns:c16="http://schemas.microsoft.com/office/drawing/2014/chart" uri="{C3380CC4-5D6E-409C-BE32-E72D297353CC}">
              <c16:uniqueId val="{00000000-1BC2-4C67-8982-4EA6D47CDEC5}"/>
            </c:ext>
          </c:extLst>
        </c:ser>
        <c:ser>
          <c:idx val="1"/>
          <c:order val="1"/>
          <c:tx>
            <c:strRef>
              <c:f>Data!$C$1</c:f>
              <c:strCache>
                <c:ptCount val="1"/>
                <c:pt idx="0">
                  <c:v>Mean</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trendline>
            <c:spPr>
              <a:ln w="19050" cap="rnd">
                <a:solidFill>
                  <a:schemeClr val="accent2"/>
                </a:solidFill>
              </a:ln>
              <a:effectLst/>
            </c:spPr>
            <c:trendlineType val="linear"/>
            <c:dispRSqr val="0"/>
            <c:dispEq val="0"/>
          </c:trendline>
          <c:val>
            <c:numRef>
              <c:f>Data!$C$2:$C$26</c:f>
              <c:numCache>
                <c:formatCode>General</c:formatCode>
                <c:ptCount val="25"/>
                <c:pt idx="0">
                  <c:v>99.16</c:v>
                </c:pt>
                <c:pt idx="1">
                  <c:v>99.16</c:v>
                </c:pt>
                <c:pt idx="2">
                  <c:v>99.16</c:v>
                </c:pt>
                <c:pt idx="3">
                  <c:v>99.16</c:v>
                </c:pt>
                <c:pt idx="4">
                  <c:v>99.16</c:v>
                </c:pt>
                <c:pt idx="5">
                  <c:v>99.16</c:v>
                </c:pt>
                <c:pt idx="6">
                  <c:v>99.16</c:v>
                </c:pt>
                <c:pt idx="7">
                  <c:v>99.16</c:v>
                </c:pt>
                <c:pt idx="8">
                  <c:v>99.16</c:v>
                </c:pt>
                <c:pt idx="9">
                  <c:v>99.16</c:v>
                </c:pt>
                <c:pt idx="10">
                  <c:v>99.16</c:v>
                </c:pt>
                <c:pt idx="11">
                  <c:v>99.16</c:v>
                </c:pt>
                <c:pt idx="12">
                  <c:v>99.16</c:v>
                </c:pt>
                <c:pt idx="13">
                  <c:v>99.16</c:v>
                </c:pt>
                <c:pt idx="14">
                  <c:v>99.16</c:v>
                </c:pt>
                <c:pt idx="15">
                  <c:v>99.16</c:v>
                </c:pt>
                <c:pt idx="16">
                  <c:v>99.16</c:v>
                </c:pt>
                <c:pt idx="17">
                  <c:v>99.16</c:v>
                </c:pt>
                <c:pt idx="18">
                  <c:v>99.16</c:v>
                </c:pt>
                <c:pt idx="19">
                  <c:v>99.16</c:v>
                </c:pt>
                <c:pt idx="20">
                  <c:v>99.16</c:v>
                </c:pt>
                <c:pt idx="21">
                  <c:v>99.16</c:v>
                </c:pt>
                <c:pt idx="22">
                  <c:v>99.16</c:v>
                </c:pt>
                <c:pt idx="23">
                  <c:v>99.16</c:v>
                </c:pt>
                <c:pt idx="24">
                  <c:v>99.16</c:v>
                </c:pt>
              </c:numCache>
            </c:numRef>
          </c:val>
          <c:smooth val="0"/>
          <c:extLst>
            <c:ext xmlns:c16="http://schemas.microsoft.com/office/drawing/2014/chart" uri="{C3380CC4-5D6E-409C-BE32-E72D297353CC}">
              <c16:uniqueId val="{00000002-1BC2-4C67-8982-4EA6D47CDEC5}"/>
            </c:ext>
          </c:extLst>
        </c:ser>
        <c:dLbls>
          <c:showLegendKey val="0"/>
          <c:showVal val="0"/>
          <c:showCatName val="0"/>
          <c:showSerName val="0"/>
          <c:showPercent val="0"/>
          <c:showBubbleSize val="0"/>
        </c:dLbls>
        <c:smooth val="0"/>
        <c:axId val="110438656"/>
        <c:axId val="110444544"/>
      </c:lineChart>
      <c:catAx>
        <c:axId val="110438656"/>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dirty="0"/>
                  <a:t>Date &amp; Month Reported </a:t>
                </a:r>
              </a:p>
            </c:rich>
          </c:tx>
          <c:layout>
            <c:manualLayout>
              <c:xMode val="edge"/>
              <c:yMode val="edge"/>
              <c:x val="0.35090686390736614"/>
              <c:y val="0.9095218694363673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0444544"/>
        <c:crosses val="autoZero"/>
        <c:auto val="1"/>
        <c:lblAlgn val="ctr"/>
        <c:lblOffset val="100"/>
        <c:noMultiLvlLbl val="0"/>
      </c:catAx>
      <c:valAx>
        <c:axId val="1104445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Pressure Ulcer Incidents </a:t>
                </a:r>
              </a:p>
            </c:rich>
          </c:tx>
          <c:layout>
            <c:manualLayout>
              <c:xMode val="edge"/>
              <c:yMode val="edge"/>
              <c:x val="3.5761139242894446E-3"/>
              <c:y val="0.15558778425553305"/>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0438656"/>
        <c:crosses val="autoZero"/>
        <c:crossBetween val="between"/>
      </c:valAx>
      <c:spPr>
        <a:noFill/>
        <a:ln>
          <a:noFill/>
        </a:ln>
        <a:effectLst/>
      </c:spPr>
    </c:plotArea>
    <c:legend>
      <c:legendPos val="b"/>
      <c:layout>
        <c:manualLayout>
          <c:xMode val="edge"/>
          <c:yMode val="edge"/>
          <c:x val="0.1565638628960396"/>
          <c:y val="0.68364756315811392"/>
          <c:w val="0.83638674369825039"/>
          <c:h val="5.6711577589100323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r>
              <a:rPr lang="en-US" sz="800" dirty="0">
                <a:solidFill>
                  <a:schemeClr val="bg1"/>
                </a:solidFill>
              </a:rPr>
              <a:t>National Reportable Incidents  (NRIs)</a:t>
            </a:r>
            <a:r>
              <a:rPr lang="en-US" sz="800" dirty="0"/>
              <a:t>)</a:t>
            </a:r>
          </a:p>
        </c:rich>
      </c:tx>
      <c:overlay val="0"/>
      <c:spPr>
        <a:solidFill>
          <a:schemeClr val="tx2"/>
        </a:solidFill>
        <a:ln>
          <a:noFill/>
        </a:ln>
        <a:effectLst/>
      </c:spPr>
      <c:txPr>
        <a:bodyPr rot="0" spcFirstLastPara="1" vertOverflow="ellipsis" vert="horz" wrap="square" anchor="ctr" anchorCtr="1"/>
        <a:lstStyle/>
        <a:p>
          <a:pPr>
            <a:defRPr sz="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Graph!$C$53</c:f>
              <c:strCache>
                <c:ptCount val="1"/>
                <c:pt idx="0">
                  <c:v>2023/2024</c:v>
                </c:pt>
              </c:strCache>
            </c:strRef>
          </c:tx>
          <c:spPr>
            <a:solidFill>
              <a:schemeClr val="accent2"/>
            </a:solidFill>
            <a:ln>
              <a:noFill/>
            </a:ln>
            <a:effectLst/>
          </c:spPr>
          <c:invertIfNegative val="0"/>
          <c:cat>
            <c:strRef>
              <c:f>Graph!$B$54:$B$57</c:f>
              <c:strCache>
                <c:ptCount val="4"/>
                <c:pt idx="0">
                  <c:v>NPSSG </c:v>
                </c:pt>
                <c:pt idx="1">
                  <c:v>Morriston </c:v>
                </c:pt>
                <c:pt idx="2">
                  <c:v>PCS </c:v>
                </c:pt>
                <c:pt idx="3">
                  <c:v>MH/LD</c:v>
                </c:pt>
              </c:strCache>
            </c:strRef>
          </c:cat>
          <c:val>
            <c:numRef>
              <c:f>Graph!$C$54:$C$57</c:f>
              <c:numCache>
                <c:formatCode>General</c:formatCode>
                <c:ptCount val="4"/>
                <c:pt idx="0">
                  <c:v>6</c:v>
                </c:pt>
                <c:pt idx="1">
                  <c:v>0</c:v>
                </c:pt>
                <c:pt idx="2">
                  <c:v>8</c:v>
                </c:pt>
                <c:pt idx="3">
                  <c:v>0</c:v>
                </c:pt>
              </c:numCache>
            </c:numRef>
          </c:val>
          <c:extLst>
            <c:ext xmlns:c16="http://schemas.microsoft.com/office/drawing/2014/chart" uri="{C3380CC4-5D6E-409C-BE32-E72D297353CC}">
              <c16:uniqueId val="{00000000-EAA4-4857-9F25-0A875C06C6AB}"/>
            </c:ext>
          </c:extLst>
        </c:ser>
        <c:ser>
          <c:idx val="1"/>
          <c:order val="1"/>
          <c:tx>
            <c:strRef>
              <c:f>Graph!$D$53</c:f>
              <c:strCache>
                <c:ptCount val="1"/>
                <c:pt idx="0">
                  <c:v>2024/2025</c:v>
                </c:pt>
              </c:strCache>
            </c:strRef>
          </c:tx>
          <c:spPr>
            <a:solidFill>
              <a:schemeClr val="accent4"/>
            </a:solidFill>
            <a:ln>
              <a:noFill/>
            </a:ln>
            <a:effectLst/>
          </c:spPr>
          <c:invertIfNegative val="0"/>
          <c:cat>
            <c:strRef>
              <c:f>Graph!$B$54:$B$57</c:f>
              <c:strCache>
                <c:ptCount val="4"/>
                <c:pt idx="0">
                  <c:v>NPSSG </c:v>
                </c:pt>
                <c:pt idx="1">
                  <c:v>Morriston </c:v>
                </c:pt>
                <c:pt idx="2">
                  <c:v>PCS </c:v>
                </c:pt>
                <c:pt idx="3">
                  <c:v>MH/LD</c:v>
                </c:pt>
              </c:strCache>
            </c:strRef>
          </c:cat>
          <c:val>
            <c:numRef>
              <c:f>Graph!$D$54:$D$57</c:f>
              <c:numCache>
                <c:formatCode>General</c:formatCode>
                <c:ptCount val="4"/>
                <c:pt idx="0">
                  <c:v>2</c:v>
                </c:pt>
                <c:pt idx="1">
                  <c:v>0</c:v>
                </c:pt>
                <c:pt idx="2">
                  <c:v>4</c:v>
                </c:pt>
                <c:pt idx="3">
                  <c:v>1</c:v>
                </c:pt>
              </c:numCache>
            </c:numRef>
          </c:val>
          <c:extLst>
            <c:ext xmlns:c16="http://schemas.microsoft.com/office/drawing/2014/chart" uri="{C3380CC4-5D6E-409C-BE32-E72D297353CC}">
              <c16:uniqueId val="{00000001-EAA4-4857-9F25-0A875C06C6AB}"/>
            </c:ext>
          </c:extLst>
        </c:ser>
        <c:ser>
          <c:idx val="2"/>
          <c:order val="2"/>
          <c:tx>
            <c:strRef>
              <c:f>Graph!$E$53</c:f>
              <c:strCache>
                <c:ptCount val="1"/>
                <c:pt idx="0">
                  <c:v>01/04/2025- to date</c:v>
                </c:pt>
              </c:strCache>
            </c:strRef>
          </c:tx>
          <c:spPr>
            <a:solidFill>
              <a:schemeClr val="accent6"/>
            </a:solidFill>
            <a:ln>
              <a:noFill/>
            </a:ln>
            <a:effectLst/>
          </c:spPr>
          <c:invertIfNegative val="0"/>
          <c:cat>
            <c:strRef>
              <c:f>Graph!$B$54:$B$57</c:f>
              <c:strCache>
                <c:ptCount val="4"/>
                <c:pt idx="0">
                  <c:v>NPSSG </c:v>
                </c:pt>
                <c:pt idx="1">
                  <c:v>Morriston </c:v>
                </c:pt>
                <c:pt idx="2">
                  <c:v>PCS </c:v>
                </c:pt>
                <c:pt idx="3">
                  <c:v>MH/LD</c:v>
                </c:pt>
              </c:strCache>
            </c:strRef>
          </c:cat>
          <c:val>
            <c:numRef>
              <c:f>Graph!$E$54:$E$57</c:f>
              <c:numCache>
                <c:formatCode>General</c:formatCode>
                <c:ptCount val="4"/>
                <c:pt idx="0">
                  <c:v>0</c:v>
                </c:pt>
                <c:pt idx="1">
                  <c:v>0</c:v>
                </c:pt>
                <c:pt idx="2">
                  <c:v>1</c:v>
                </c:pt>
                <c:pt idx="3">
                  <c:v>0</c:v>
                </c:pt>
              </c:numCache>
            </c:numRef>
          </c:val>
          <c:extLst>
            <c:ext xmlns:c16="http://schemas.microsoft.com/office/drawing/2014/chart" uri="{C3380CC4-5D6E-409C-BE32-E72D297353CC}">
              <c16:uniqueId val="{00000002-EAA4-4857-9F25-0A875C06C6AB}"/>
            </c:ext>
          </c:extLst>
        </c:ser>
        <c:dLbls>
          <c:showLegendKey val="0"/>
          <c:showVal val="0"/>
          <c:showCatName val="0"/>
          <c:showSerName val="0"/>
          <c:showPercent val="0"/>
          <c:showBubbleSize val="0"/>
        </c:dLbls>
        <c:gapWidth val="219"/>
        <c:overlap val="-27"/>
        <c:axId val="1161941567"/>
        <c:axId val="1161943967"/>
      </c:barChart>
      <c:catAx>
        <c:axId val="1161941567"/>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Service Groups </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161943967"/>
        <c:crosses val="autoZero"/>
        <c:auto val="1"/>
        <c:lblAlgn val="ctr"/>
        <c:lblOffset val="100"/>
        <c:noMultiLvlLbl val="0"/>
      </c:catAx>
      <c:valAx>
        <c:axId val="1161943967"/>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Number of Incidents </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61941567"/>
        <c:crosses val="autoZero"/>
        <c:crossBetween val="between"/>
      </c:valAx>
      <c:spPr>
        <a:noFill/>
        <a:ln>
          <a:noFill/>
        </a:ln>
        <a:effectLst/>
      </c:spPr>
    </c:plotArea>
    <c:legend>
      <c:legendPos val="b"/>
      <c:layout>
        <c:manualLayout>
          <c:xMode val="edge"/>
          <c:yMode val="edge"/>
          <c:x val="0"/>
          <c:y val="0.74383217190960749"/>
          <c:w val="1"/>
          <c:h val="0.2319576659589697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sz="1400" b="1"/>
              <a:t>POS to DTT - 31 days</a:t>
            </a:r>
          </a:p>
          <a:p>
            <a:pPr>
              <a:defRPr b="1"/>
            </a:pPr>
            <a:r>
              <a:rPr lang="en-GB" sz="1400" b="1"/>
              <a:t>All Tumour</a:t>
            </a:r>
            <a:r>
              <a:rPr lang="en-GB" sz="1400" b="1" baseline="0"/>
              <a:t> Sites</a:t>
            </a:r>
            <a:endParaRPr lang="en-GB" sz="1400" b="1"/>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0980342412857833E-2"/>
          <c:y val="0.19583576388888888"/>
          <c:w val="0.85131711243513075"/>
          <c:h val="0.58641568241469821"/>
        </c:manualLayout>
      </c:layout>
      <c:barChart>
        <c:barDir val="col"/>
        <c:grouping val="clustered"/>
        <c:varyColors val="0"/>
        <c:ser>
          <c:idx val="14"/>
          <c:order val="14"/>
          <c:tx>
            <c:strRef>
              <c:f>'POS to DTT (2)'!$A$16</c:f>
              <c:strCache>
                <c:ptCount val="1"/>
                <c:pt idx="0">
                  <c:v>All Sites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(2)'!$B$1:$AF$1</c:f>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f>'POS to DTT (2)'!$B$16:$AF$16</c:f>
              <c:numCache>
                <c:formatCode>General</c:formatCode>
                <c:ptCount val="31"/>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pt idx="16">
                  <c:v>40</c:v>
                </c:pt>
                <c:pt idx="17">
                  <c:v>36</c:v>
                </c:pt>
                <c:pt idx="18">
                  <c:v>36</c:v>
                </c:pt>
                <c:pt idx="19">
                  <c:v>42</c:v>
                </c:pt>
                <c:pt idx="20">
                  <c:v>42</c:v>
                </c:pt>
                <c:pt idx="21">
                  <c:v>42</c:v>
                </c:pt>
                <c:pt idx="22">
                  <c:v>39</c:v>
                </c:pt>
              </c:numCache>
            </c:numRef>
          </c:val>
          <c:extLst xmlns:c15="http://schemas.microsoft.com/office/drawing/2012/chart">
            <c:ext xmlns:c16="http://schemas.microsoft.com/office/drawing/2014/chart" uri="{C3380CC4-5D6E-409C-BE32-E72D297353CC}">
              <c16:uniqueId val="{00000000-0ECB-43E3-A94E-816C6BF14CF6}"/>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(2)'!$A$2</c15:sqref>
                        </c15:formulaRef>
                      </c:ext>
                    </c:extLst>
                    <c:strCache>
                      <c:ptCount val="1"/>
                      <c:pt idx="0">
                        <c:v>Brain/CNS - Median Days</c:v>
                      </c:pt>
                    </c:strCache>
                  </c:strRef>
                </c:tx>
                <c:spPr>
                  <a:solidFill>
                    <a:schemeClr val="accent1">
                      <a:tint val="34000"/>
                    </a:schemeClr>
                  </a:solidFill>
                  <a:ln>
                    <a:noFill/>
                  </a:ln>
                  <a:effectLst/>
                </c:spPr>
                <c:invertIfNegative val="0"/>
                <c:cat>
                  <c:numRef>
                    <c:extLst>
                      <c:ex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c:ext uri="{02D57815-91ED-43cb-92C2-25804820EDAC}">
                        <c15:formulaRef>
                          <c15:sqref>'POS to DTT (2)'!$B$2:$AF$2</c15:sqref>
                        </c15:formulaRef>
                      </c:ext>
                    </c:extLst>
                    <c:numCache>
                      <c:formatCode>General</c:formatCode>
                      <c:ptCount val="31"/>
                      <c:pt idx="10">
                        <c:v>8</c:v>
                      </c:pt>
                      <c:pt idx="11">
                        <c:v>0</c:v>
                      </c:pt>
                      <c:pt idx="12">
                        <c:v>0</c:v>
                      </c:pt>
                      <c:pt idx="13">
                        <c:v>16</c:v>
                      </c:pt>
                      <c:pt idx="14">
                        <c:v>0</c:v>
                      </c:pt>
                      <c:pt idx="15">
                        <c:v>17</c:v>
                      </c:pt>
                      <c:pt idx="16">
                        <c:v>0</c:v>
                      </c:pt>
                      <c:pt idx="17">
                        <c:v>0</c:v>
                      </c:pt>
                      <c:pt idx="18">
                        <c:v>0</c:v>
                      </c:pt>
                      <c:pt idx="19">
                        <c:v>68</c:v>
                      </c:pt>
                      <c:pt idx="20">
                        <c:v>36</c:v>
                      </c:pt>
                      <c:pt idx="21">
                        <c:v>0</c:v>
                      </c:pt>
                    </c:numCache>
                  </c:numRef>
                </c:val>
                <c:extLst>
                  <c:ext xmlns:c16="http://schemas.microsoft.com/office/drawing/2014/chart" uri="{C3380CC4-5D6E-409C-BE32-E72D297353CC}">
                    <c16:uniqueId val="{00000002-0ECB-43E3-A94E-816C6BF14CF6}"/>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(2)'!$A$3</c15:sqref>
                        </c15:formulaRef>
                      </c:ext>
                    </c:extLst>
                    <c:strCache>
                      <c:ptCount val="1"/>
                      <c:pt idx="0">
                        <c:v>Breast - Median Days</c:v>
                      </c:pt>
                    </c:strCache>
                  </c:strRef>
                </c:tx>
                <c:spPr>
                  <a:solidFill>
                    <a:schemeClr val="accent1">
                      <a:tint val="3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(2)'!$B$3:$AF$3</c15:sqref>
                        </c15:formulaRef>
                      </c:ext>
                    </c:extLst>
                    <c:numCache>
                      <c:formatCode>General</c:formatCode>
                      <c:ptCount val="31"/>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pt idx="16">
                        <c:v>22</c:v>
                      </c:pt>
                      <c:pt idx="17">
                        <c:v>24</c:v>
                      </c:pt>
                      <c:pt idx="18">
                        <c:v>23</c:v>
                      </c:pt>
                      <c:pt idx="19">
                        <c:v>30</c:v>
                      </c:pt>
                      <c:pt idx="20">
                        <c:v>29</c:v>
                      </c:pt>
                      <c:pt idx="21">
                        <c:v>32</c:v>
                      </c:pt>
                      <c:pt idx="22">
                        <c:v>25</c:v>
                      </c:pt>
                    </c:numCache>
                  </c:numRef>
                </c:val>
                <c:extLst xmlns:c15="http://schemas.microsoft.com/office/drawing/2012/chart">
                  <c:ext xmlns:c16="http://schemas.microsoft.com/office/drawing/2014/chart" uri="{C3380CC4-5D6E-409C-BE32-E72D297353CC}">
                    <c16:uniqueId val="{00000003-0ECB-43E3-A94E-816C6BF14CF6}"/>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(2)'!$A$4</c15:sqref>
                        </c15:formulaRef>
                      </c:ext>
                    </c:extLst>
                    <c:strCache>
                      <c:ptCount val="1"/>
                      <c:pt idx="0">
                        <c:v>Children's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(2)'!$B$4:$AF$4</c15:sqref>
                        </c15:formulaRef>
                      </c:ext>
                    </c:extLst>
                    <c:numCache>
                      <c:formatCode>General</c:formatCode>
                      <c:ptCount val="31"/>
                      <c:pt idx="7">
                        <c:v>33</c:v>
                      </c:pt>
                      <c:pt idx="10">
                        <c:v>15</c:v>
                      </c:pt>
                      <c:pt idx="11">
                        <c:v>43</c:v>
                      </c:pt>
                      <c:pt idx="12">
                        <c:v>0</c:v>
                      </c:pt>
                      <c:pt idx="13">
                        <c:v>0</c:v>
                      </c:pt>
                      <c:pt idx="14">
                        <c:v>0</c:v>
                      </c:pt>
                      <c:pt idx="15">
                        <c:v>0</c:v>
                      </c:pt>
                      <c:pt idx="16">
                        <c:v>0</c:v>
                      </c:pt>
                      <c:pt idx="17">
                        <c:v>28</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04-0ECB-43E3-A94E-816C6BF14CF6}"/>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(2)'!$B$5:$AF$5</c15:sqref>
                        </c15:formulaRef>
                      </c:ext>
                    </c:extLst>
                    <c:numCache>
                      <c:formatCode>General</c:formatCode>
                      <c:ptCount val="31"/>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pt idx="16">
                        <c:v>67</c:v>
                      </c:pt>
                      <c:pt idx="17">
                        <c:v>42</c:v>
                      </c:pt>
                      <c:pt idx="18">
                        <c:v>37</c:v>
                      </c:pt>
                      <c:pt idx="19">
                        <c:v>31</c:v>
                      </c:pt>
                      <c:pt idx="20">
                        <c:v>52</c:v>
                      </c:pt>
                      <c:pt idx="21">
                        <c:v>51</c:v>
                      </c:pt>
                    </c:numCache>
                  </c:numRef>
                </c:val>
                <c:extLst xmlns:c15="http://schemas.microsoft.com/office/drawing/2012/chart">
                  <c:ext xmlns:c16="http://schemas.microsoft.com/office/drawing/2014/chart" uri="{C3380CC4-5D6E-409C-BE32-E72D297353CC}">
                    <c16:uniqueId val="{00000005-0ECB-43E3-A94E-816C6BF14CF6}"/>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(2)'!$B$6:$AF$6</c15:sqref>
                        </c15:formulaRef>
                      </c:ext>
                    </c:extLst>
                    <c:numCache>
                      <c:formatCode>General</c:formatCode>
                      <c:ptCount val="31"/>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pt idx="16">
                        <c:v>40</c:v>
                      </c:pt>
                      <c:pt idx="17">
                        <c:v>69</c:v>
                      </c:pt>
                      <c:pt idx="18">
                        <c:v>49</c:v>
                      </c:pt>
                      <c:pt idx="19">
                        <c:v>53</c:v>
                      </c:pt>
                      <c:pt idx="20">
                        <c:v>44</c:v>
                      </c:pt>
                      <c:pt idx="21">
                        <c:v>52</c:v>
                      </c:pt>
                    </c:numCache>
                  </c:numRef>
                </c:val>
                <c:extLst xmlns:c15="http://schemas.microsoft.com/office/drawing/2012/chart">
                  <c:ext xmlns:c16="http://schemas.microsoft.com/office/drawing/2014/chart" uri="{C3380CC4-5D6E-409C-BE32-E72D297353CC}">
                    <c16:uniqueId val="{00000006-0ECB-43E3-A94E-816C6BF14CF6}"/>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(2)'!$B$7:$AF$7</c15:sqref>
                        </c15:formulaRef>
                      </c:ext>
                    </c:extLst>
                    <c:numCache>
                      <c:formatCode>General</c:formatCode>
                      <c:ptCount val="31"/>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pt idx="16">
                        <c:v>40</c:v>
                      </c:pt>
                      <c:pt idx="17">
                        <c:v>50</c:v>
                      </c:pt>
                      <c:pt idx="18">
                        <c:v>37</c:v>
                      </c:pt>
                      <c:pt idx="19">
                        <c:v>35</c:v>
                      </c:pt>
                      <c:pt idx="20">
                        <c:v>45</c:v>
                      </c:pt>
                      <c:pt idx="21">
                        <c:v>46</c:v>
                      </c:pt>
                    </c:numCache>
                  </c:numRef>
                </c:val>
                <c:extLst xmlns:c15="http://schemas.microsoft.com/office/drawing/2012/chart">
                  <c:ext xmlns:c16="http://schemas.microsoft.com/office/drawing/2014/chart" uri="{C3380CC4-5D6E-409C-BE32-E72D297353CC}">
                    <c16:uniqueId val="{00000007-0ECB-43E3-A94E-816C6BF14CF6}"/>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(2)'!$B$8:$AF$8</c15:sqref>
                        </c15:formulaRef>
                      </c:ext>
                    </c:extLst>
                    <c:numCache>
                      <c:formatCode>General</c:formatCode>
                      <c:ptCount val="31"/>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pt idx="16">
                        <c:v>43</c:v>
                      </c:pt>
                      <c:pt idx="17">
                        <c:v>48</c:v>
                      </c:pt>
                      <c:pt idx="18">
                        <c:v>36</c:v>
                      </c:pt>
                      <c:pt idx="19">
                        <c:v>49</c:v>
                      </c:pt>
                      <c:pt idx="20">
                        <c:v>44</c:v>
                      </c:pt>
                      <c:pt idx="21">
                        <c:v>61</c:v>
                      </c:pt>
                    </c:numCache>
                  </c:numRef>
                </c:val>
                <c:extLst xmlns:c15="http://schemas.microsoft.com/office/drawing/2012/chart">
                  <c:ext xmlns:c16="http://schemas.microsoft.com/office/drawing/2014/chart" uri="{C3380CC4-5D6E-409C-BE32-E72D297353CC}">
                    <c16:uniqueId val="{00000008-0ECB-43E3-A94E-816C6BF14CF6}"/>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(2)'!$B$9:$AF$9</c15:sqref>
                        </c15:formulaRef>
                      </c:ext>
                    </c:extLst>
                    <c:numCache>
                      <c:formatCode>General</c:formatCode>
                      <c:ptCount val="31"/>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pt idx="16">
                        <c:v>59</c:v>
                      </c:pt>
                      <c:pt idx="17">
                        <c:v>59</c:v>
                      </c:pt>
                      <c:pt idx="18">
                        <c:v>35</c:v>
                      </c:pt>
                      <c:pt idx="19">
                        <c:v>51</c:v>
                      </c:pt>
                      <c:pt idx="20">
                        <c:v>62</c:v>
                      </c:pt>
                      <c:pt idx="21">
                        <c:v>47</c:v>
                      </c:pt>
                    </c:numCache>
                  </c:numRef>
                </c:val>
                <c:extLst xmlns:c15="http://schemas.microsoft.com/office/drawing/2012/chart">
                  <c:ext xmlns:c16="http://schemas.microsoft.com/office/drawing/2014/chart" uri="{C3380CC4-5D6E-409C-BE32-E72D297353CC}">
                    <c16:uniqueId val="{00000009-0ECB-43E3-A94E-816C6BF14CF6}"/>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(2)'!$A$10</c15:sqref>
                        </c15:formulaRef>
                      </c:ext>
                    </c:extLst>
                    <c:strCache>
                      <c:ptCount val="1"/>
                      <c:pt idx="0">
                        <c:v>Other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(2)'!$B$10:$AF$10</c15:sqref>
                        </c15:formulaRef>
                      </c:ext>
                    </c:extLst>
                    <c:numCache>
                      <c:formatCode>General</c:formatCode>
                      <c:ptCount val="31"/>
                      <c:pt idx="7">
                        <c:v>42</c:v>
                      </c:pt>
                      <c:pt idx="8">
                        <c:v>19</c:v>
                      </c:pt>
                      <c:pt idx="9">
                        <c:v>18</c:v>
                      </c:pt>
                      <c:pt idx="10">
                        <c:v>38</c:v>
                      </c:pt>
                      <c:pt idx="11">
                        <c:v>31</c:v>
                      </c:pt>
                      <c:pt idx="12">
                        <c:v>45</c:v>
                      </c:pt>
                      <c:pt idx="13">
                        <c:v>46</c:v>
                      </c:pt>
                      <c:pt idx="14">
                        <c:v>0</c:v>
                      </c:pt>
                      <c:pt idx="15">
                        <c:v>52</c:v>
                      </c:pt>
                      <c:pt idx="16">
                        <c:v>0</c:v>
                      </c:pt>
                      <c:pt idx="17">
                        <c:v>0</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0A-0ECB-43E3-A94E-816C6BF14CF6}"/>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(2)'!$A$11</c15:sqref>
                        </c15:formulaRef>
                      </c:ext>
                    </c:extLst>
                    <c:strCache>
                      <c:ptCount val="1"/>
                      <c:pt idx="0">
                        <c:v>Sarcoma - Median Days</c:v>
                      </c:pt>
                    </c:strCache>
                  </c:strRef>
                </c:tx>
                <c:spPr>
                  <a:solidFill>
                    <a:schemeClr val="accent1">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(2)'!$B$11:$AF$11</c15:sqref>
                        </c15:formulaRef>
                      </c:ext>
                    </c:extLst>
                    <c:numCache>
                      <c:formatCode>General</c:formatCode>
                      <c:ptCount val="31"/>
                      <c:pt idx="7">
                        <c:v>118</c:v>
                      </c:pt>
                      <c:pt idx="8">
                        <c:v>21</c:v>
                      </c:pt>
                      <c:pt idx="9">
                        <c:v>0</c:v>
                      </c:pt>
                      <c:pt idx="10">
                        <c:v>66</c:v>
                      </c:pt>
                      <c:pt idx="11">
                        <c:v>75</c:v>
                      </c:pt>
                      <c:pt idx="12">
                        <c:v>36</c:v>
                      </c:pt>
                      <c:pt idx="13">
                        <c:v>0</c:v>
                      </c:pt>
                      <c:pt idx="14">
                        <c:v>69</c:v>
                      </c:pt>
                      <c:pt idx="15">
                        <c:v>56</c:v>
                      </c:pt>
                      <c:pt idx="16">
                        <c:v>56</c:v>
                      </c:pt>
                      <c:pt idx="17">
                        <c:v>24</c:v>
                      </c:pt>
                      <c:pt idx="18">
                        <c:v>47</c:v>
                      </c:pt>
                      <c:pt idx="19">
                        <c:v>93</c:v>
                      </c:pt>
                      <c:pt idx="20">
                        <c:v>0</c:v>
                      </c:pt>
                      <c:pt idx="21">
                        <c:v>77</c:v>
                      </c:pt>
                    </c:numCache>
                  </c:numRef>
                </c:val>
                <c:extLst xmlns:c15="http://schemas.microsoft.com/office/drawing/2012/chart">
                  <c:ext xmlns:c16="http://schemas.microsoft.com/office/drawing/2014/chart" uri="{C3380CC4-5D6E-409C-BE32-E72D297353CC}">
                    <c16:uniqueId val="{0000000B-0ECB-43E3-A94E-816C6BF14CF6}"/>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(2)'!$B$12:$AF$12</c15:sqref>
                        </c15:formulaRef>
                      </c:ext>
                    </c:extLst>
                    <c:numCache>
                      <c:formatCode>General</c:formatCode>
                      <c:ptCount val="31"/>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pt idx="16">
                        <c:v>13</c:v>
                      </c:pt>
                      <c:pt idx="17">
                        <c:v>16</c:v>
                      </c:pt>
                      <c:pt idx="18">
                        <c:v>28</c:v>
                      </c:pt>
                      <c:pt idx="19">
                        <c:v>16</c:v>
                      </c:pt>
                      <c:pt idx="20">
                        <c:v>21</c:v>
                      </c:pt>
                      <c:pt idx="21">
                        <c:v>12</c:v>
                      </c:pt>
                    </c:numCache>
                  </c:numRef>
                </c:val>
                <c:extLst xmlns:c15="http://schemas.microsoft.com/office/drawing/2012/chart">
                  <c:ext xmlns:c16="http://schemas.microsoft.com/office/drawing/2014/chart" uri="{C3380CC4-5D6E-409C-BE32-E72D297353CC}">
                    <c16:uniqueId val="{0000000C-0ECB-43E3-A94E-816C6BF14CF6}"/>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(2)'!$A$13</c15:sqref>
                        </c15:formulaRef>
                      </c:ext>
                    </c:extLst>
                    <c:strCache>
                      <c:ptCount val="1"/>
                      <c:pt idx="0">
                        <c:v>Unknown Primary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(2)'!$B$13:$AF$13</c15:sqref>
                        </c15:formulaRef>
                      </c:ext>
                    </c:extLst>
                    <c:numCache>
                      <c:formatCode>General</c:formatCode>
                      <c:ptCount val="31"/>
                      <c:pt idx="7">
                        <c:v>65</c:v>
                      </c:pt>
                      <c:pt idx="8">
                        <c:v>9</c:v>
                      </c:pt>
                      <c:pt idx="9">
                        <c:v>25</c:v>
                      </c:pt>
                      <c:pt idx="10">
                        <c:v>8</c:v>
                      </c:pt>
                      <c:pt idx="11">
                        <c:v>13</c:v>
                      </c:pt>
                      <c:pt idx="12">
                        <c:v>34</c:v>
                      </c:pt>
                      <c:pt idx="13">
                        <c:v>29</c:v>
                      </c:pt>
                      <c:pt idx="14">
                        <c:v>21</c:v>
                      </c:pt>
                      <c:pt idx="15">
                        <c:v>16</c:v>
                      </c:pt>
                      <c:pt idx="16">
                        <c:v>45</c:v>
                      </c:pt>
                      <c:pt idx="17">
                        <c:v>13</c:v>
                      </c:pt>
                      <c:pt idx="18">
                        <c:v>0</c:v>
                      </c:pt>
                      <c:pt idx="19">
                        <c:v>27</c:v>
                      </c:pt>
                      <c:pt idx="20">
                        <c:v>29</c:v>
                      </c:pt>
                      <c:pt idx="21">
                        <c:v>15</c:v>
                      </c:pt>
                    </c:numCache>
                  </c:numRef>
                </c:val>
                <c:extLst xmlns:c15="http://schemas.microsoft.com/office/drawing/2012/chart">
                  <c:ext xmlns:c16="http://schemas.microsoft.com/office/drawing/2014/chart" uri="{C3380CC4-5D6E-409C-BE32-E72D297353CC}">
                    <c16:uniqueId val="{0000000D-0ECB-43E3-A94E-816C6BF14CF6}"/>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(2)'!$B$14:$AF$14</c15:sqref>
                        </c15:formulaRef>
                      </c:ext>
                    </c:extLst>
                    <c:numCache>
                      <c:formatCode>General</c:formatCode>
                      <c:ptCount val="31"/>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pt idx="16">
                        <c:v>50</c:v>
                      </c:pt>
                      <c:pt idx="17">
                        <c:v>38</c:v>
                      </c:pt>
                      <c:pt idx="18">
                        <c:v>65</c:v>
                      </c:pt>
                      <c:pt idx="19">
                        <c:v>38</c:v>
                      </c:pt>
                      <c:pt idx="20">
                        <c:v>29</c:v>
                      </c:pt>
                      <c:pt idx="21">
                        <c:v>35</c:v>
                      </c:pt>
                    </c:numCache>
                  </c:numRef>
                </c:val>
                <c:extLst xmlns:c15="http://schemas.microsoft.com/office/drawing/2012/chart">
                  <c:ext xmlns:c16="http://schemas.microsoft.com/office/drawing/2014/chart" uri="{C3380CC4-5D6E-409C-BE32-E72D297353CC}">
                    <c16:uniqueId val="{0000000E-0ECB-43E3-A94E-816C6BF14CF6}"/>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(2)'!$B$15:$AF$15</c15:sqref>
                        </c15:formulaRef>
                      </c:ext>
                    </c:extLst>
                    <c:numCache>
                      <c:formatCode>General</c:formatCode>
                      <c:ptCount val="31"/>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pt idx="15">
                        <c:v>52</c:v>
                      </c:pt>
                      <c:pt idx="16">
                        <c:v>69</c:v>
                      </c:pt>
                      <c:pt idx="17">
                        <c:v>63</c:v>
                      </c:pt>
                      <c:pt idx="18">
                        <c:v>63</c:v>
                      </c:pt>
                      <c:pt idx="19">
                        <c:v>67</c:v>
                      </c:pt>
                      <c:pt idx="20">
                        <c:v>93</c:v>
                      </c:pt>
                      <c:pt idx="21">
                        <c:v>77</c:v>
                      </c:pt>
                    </c:numCache>
                  </c:numRef>
                </c:val>
                <c:extLst xmlns:c15="http://schemas.microsoft.com/office/drawing/2012/chart">
                  <c:ext xmlns:c16="http://schemas.microsoft.com/office/drawing/2014/chart" uri="{C3380CC4-5D6E-409C-BE32-E72D297353CC}">
                    <c16:uniqueId val="{0000000F-0ECB-43E3-A94E-816C6BF14CF6}"/>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(2)'!$A$17</c15:sqref>
                        </c15:formulaRef>
                      </c:ext>
                    </c:extLst>
                    <c:strCache>
                      <c:ptCount val="1"/>
                      <c:pt idx="0">
                        <c:v>Brain/CNS - 75th Centile</c:v>
                      </c:pt>
                    </c:strCache>
                  </c:strRef>
                </c:tx>
                <c:spPr>
                  <a:solidFill>
                    <a:schemeClr val="accent1">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(2)'!$B$17:$AF$17</c15:sqref>
                        </c15:formulaRef>
                      </c:ext>
                    </c:extLst>
                    <c:numCache>
                      <c:formatCode>General</c:formatCode>
                      <c:ptCount val="31"/>
                      <c:pt idx="10">
                        <c:v>12</c:v>
                      </c:pt>
                      <c:pt idx="11">
                        <c:v>0</c:v>
                      </c:pt>
                      <c:pt idx="12">
                        <c:v>0</c:v>
                      </c:pt>
                      <c:pt idx="13">
                        <c:v>23</c:v>
                      </c:pt>
                      <c:pt idx="14">
                        <c:v>0</c:v>
                      </c:pt>
                      <c:pt idx="15">
                        <c:v>17</c:v>
                      </c:pt>
                      <c:pt idx="16">
                        <c:v>0</c:v>
                      </c:pt>
                      <c:pt idx="17">
                        <c:v>0</c:v>
                      </c:pt>
                      <c:pt idx="18">
                        <c:v>0</c:v>
                      </c:pt>
                      <c:pt idx="19">
                        <c:v>68</c:v>
                      </c:pt>
                      <c:pt idx="20">
                        <c:v>49</c:v>
                      </c:pt>
                      <c:pt idx="21">
                        <c:v>0</c:v>
                      </c:pt>
                    </c:numCache>
                  </c:numRef>
                </c:val>
                <c:extLst xmlns:c15="http://schemas.microsoft.com/office/drawing/2012/chart">
                  <c:ext xmlns:c16="http://schemas.microsoft.com/office/drawing/2014/chart" uri="{C3380CC4-5D6E-409C-BE32-E72D297353CC}">
                    <c16:uniqueId val="{00000010-0ECB-43E3-A94E-816C6BF14CF6}"/>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(2)'!$B$18:$AF$18</c15:sqref>
                        </c15:formulaRef>
                      </c:ext>
                    </c:extLst>
                    <c:numCache>
                      <c:formatCode>General</c:formatCode>
                      <c:ptCount val="31"/>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pt idx="16">
                        <c:v>33</c:v>
                      </c:pt>
                      <c:pt idx="17">
                        <c:v>33</c:v>
                      </c:pt>
                      <c:pt idx="18">
                        <c:v>29</c:v>
                      </c:pt>
                      <c:pt idx="19">
                        <c:v>42</c:v>
                      </c:pt>
                      <c:pt idx="20">
                        <c:v>32</c:v>
                      </c:pt>
                      <c:pt idx="21">
                        <c:v>43</c:v>
                      </c:pt>
                      <c:pt idx="22">
                        <c:v>32</c:v>
                      </c:pt>
                    </c:numCache>
                  </c:numRef>
                </c:val>
                <c:extLst xmlns:c15="http://schemas.microsoft.com/office/drawing/2012/chart">
                  <c:ext xmlns:c16="http://schemas.microsoft.com/office/drawing/2014/chart" uri="{C3380CC4-5D6E-409C-BE32-E72D297353CC}">
                    <c16:uniqueId val="{00000011-0ECB-43E3-A94E-816C6BF14CF6}"/>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(2)'!$A$19</c15:sqref>
                        </c15:formulaRef>
                      </c:ext>
                    </c:extLst>
                    <c:strCache>
                      <c:ptCount val="1"/>
                      <c:pt idx="0">
                        <c:v>Children's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(2)'!$B$19:$AF$19</c15:sqref>
                        </c15:formulaRef>
                      </c:ext>
                    </c:extLst>
                    <c:numCache>
                      <c:formatCode>General</c:formatCode>
                      <c:ptCount val="31"/>
                      <c:pt idx="7">
                        <c:v>33</c:v>
                      </c:pt>
                      <c:pt idx="10">
                        <c:v>15</c:v>
                      </c:pt>
                      <c:pt idx="11">
                        <c:v>48</c:v>
                      </c:pt>
                      <c:pt idx="12">
                        <c:v>0</c:v>
                      </c:pt>
                      <c:pt idx="13">
                        <c:v>0</c:v>
                      </c:pt>
                      <c:pt idx="14">
                        <c:v>0</c:v>
                      </c:pt>
                      <c:pt idx="15">
                        <c:v>0</c:v>
                      </c:pt>
                      <c:pt idx="16">
                        <c:v>0</c:v>
                      </c:pt>
                      <c:pt idx="17">
                        <c:v>28</c:v>
                      </c:pt>
                      <c:pt idx="18">
                        <c:v>0</c:v>
                      </c:pt>
                      <c:pt idx="19">
                        <c:v>0</c:v>
                      </c:pt>
                      <c:pt idx="20">
                        <c:v>0</c:v>
                      </c:pt>
                      <c:pt idx="21">
                        <c:v>0</c:v>
                      </c:pt>
                    </c:numCache>
                  </c:numRef>
                </c:val>
                <c:extLst xmlns:c15="http://schemas.microsoft.com/office/drawing/2012/chart">
                  <c:ext xmlns:c16="http://schemas.microsoft.com/office/drawing/2014/chart" uri="{C3380CC4-5D6E-409C-BE32-E72D297353CC}">
                    <c16:uniqueId val="{00000012-0ECB-43E3-A94E-816C6BF14CF6}"/>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(2)'!$B$20:$AF$20</c15:sqref>
                        </c15:formulaRef>
                      </c:ext>
                    </c:extLst>
                    <c:numCache>
                      <c:formatCode>General</c:formatCode>
                      <c:ptCount val="31"/>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pt idx="16">
                        <c:v>86</c:v>
                      </c:pt>
                      <c:pt idx="17">
                        <c:v>58</c:v>
                      </c:pt>
                      <c:pt idx="18">
                        <c:v>50</c:v>
                      </c:pt>
                      <c:pt idx="19">
                        <c:v>58</c:v>
                      </c:pt>
                      <c:pt idx="20">
                        <c:v>58</c:v>
                      </c:pt>
                      <c:pt idx="21">
                        <c:v>70</c:v>
                      </c:pt>
                    </c:numCache>
                  </c:numRef>
                </c:val>
                <c:extLst xmlns:c15="http://schemas.microsoft.com/office/drawing/2012/chart">
                  <c:ext xmlns:c16="http://schemas.microsoft.com/office/drawing/2014/chart" uri="{C3380CC4-5D6E-409C-BE32-E72D297353CC}">
                    <c16:uniqueId val="{00000013-0ECB-43E3-A94E-816C6BF14CF6}"/>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(2)'!$B$21:$AF$21</c15:sqref>
                        </c15:formulaRef>
                      </c:ext>
                    </c:extLst>
                    <c:numCache>
                      <c:formatCode>General</c:formatCode>
                      <c:ptCount val="31"/>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pt idx="16">
                        <c:v>113</c:v>
                      </c:pt>
                      <c:pt idx="17">
                        <c:v>115</c:v>
                      </c:pt>
                      <c:pt idx="18">
                        <c:v>123</c:v>
                      </c:pt>
                      <c:pt idx="19">
                        <c:v>89</c:v>
                      </c:pt>
                      <c:pt idx="20">
                        <c:v>62</c:v>
                      </c:pt>
                      <c:pt idx="21">
                        <c:v>102</c:v>
                      </c:pt>
                    </c:numCache>
                  </c:numRef>
                </c:val>
                <c:extLst xmlns:c15="http://schemas.microsoft.com/office/drawing/2012/chart">
                  <c:ext xmlns:c16="http://schemas.microsoft.com/office/drawing/2014/chart" uri="{C3380CC4-5D6E-409C-BE32-E72D297353CC}">
                    <c16:uniqueId val="{00000014-0ECB-43E3-A94E-816C6BF14CF6}"/>
                  </c:ext>
                </c:extLst>
              </c15:ser>
            </c15:filteredBarSeries>
          </c:ext>
        </c:extLst>
      </c:barChart>
      <c:lineChart>
        <c:grouping val="standard"/>
        <c:varyColors val="0"/>
        <c:ser>
          <c:idx val="44"/>
          <c:order val="44"/>
          <c:tx>
            <c:strRef>
              <c:f>'POS to DTT (2)'!$A$46</c:f>
              <c:strCache>
                <c:ptCount val="1"/>
                <c:pt idx="0">
                  <c:v>All Sites - % in 31 days</c:v>
                </c:pt>
              </c:strCache>
            </c:strRef>
          </c:tx>
          <c:spPr>
            <a:ln w="28575" cap="rnd">
              <a:solidFill>
                <a:schemeClr val="accent1">
                  <a:shade val="34000"/>
                </a:schemeClr>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(2)'!$B$1:$AF$1</c:f>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f>'POS to DTT (2)'!$B$46:$AF$46</c:f>
              <c:numCache>
                <c:formatCode>0%</c:formatCode>
                <c:ptCount val="31"/>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pt idx="16">
                  <c:v>0.4</c:v>
                </c:pt>
                <c:pt idx="17">
                  <c:v>0.46</c:v>
                </c:pt>
                <c:pt idx="18">
                  <c:v>0.38</c:v>
                </c:pt>
                <c:pt idx="19">
                  <c:v>0.41</c:v>
                </c:pt>
                <c:pt idx="20">
                  <c:v>0.41</c:v>
                </c:pt>
                <c:pt idx="21">
                  <c:v>0.36</c:v>
                </c:pt>
                <c:pt idx="22">
                  <c:v>0.42</c:v>
                </c:pt>
              </c:numCache>
            </c:numRef>
          </c:val>
          <c:smooth val="0"/>
          <c:extLst>
            <c:ext xmlns:c16="http://schemas.microsoft.com/office/drawing/2014/chart" uri="{C3380CC4-5D6E-409C-BE32-E72D297353CC}">
              <c16:uniqueId val="{00000001-0ECB-43E3-A94E-816C6BF14CF6}"/>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(2)'!$A$22</c15:sqref>
                        </c15:formulaRef>
                      </c:ext>
                    </c:extLst>
                    <c:strCache>
                      <c:ptCount val="1"/>
                      <c:pt idx="0">
                        <c:v>Head &amp; Neck - 75th Centile</c:v>
                      </c:pt>
                    </c:strCache>
                  </c:strRef>
                </c:tx>
                <c:spPr>
                  <a:ln w="28575" cap="rnd">
                    <a:solidFill>
                      <a:schemeClr val="accent1">
                        <a:tint val="94000"/>
                      </a:schemeClr>
                    </a:solidFill>
                    <a:round/>
                  </a:ln>
                  <a:effectLst/>
                </c:spPr>
                <c:marker>
                  <c:symbol val="none"/>
                </c:marker>
                <c:cat>
                  <c:numRef>
                    <c:extLst>
                      <c:ex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c:ext uri="{02D57815-91ED-43cb-92C2-25804820EDAC}">
                        <c15:formulaRef>
                          <c15:sqref>'POS to DTT (2)'!$B$22:$AF$22</c15:sqref>
                        </c15:formulaRef>
                      </c:ext>
                    </c:extLst>
                    <c:numCache>
                      <c:formatCode>General</c:formatCode>
                      <c:ptCount val="31"/>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pt idx="16">
                        <c:v>56</c:v>
                      </c:pt>
                      <c:pt idx="17">
                        <c:v>76</c:v>
                      </c:pt>
                      <c:pt idx="18">
                        <c:v>64</c:v>
                      </c:pt>
                      <c:pt idx="19">
                        <c:v>55</c:v>
                      </c:pt>
                      <c:pt idx="20">
                        <c:v>60</c:v>
                      </c:pt>
                      <c:pt idx="21">
                        <c:v>63</c:v>
                      </c:pt>
                    </c:numCache>
                  </c:numRef>
                </c:val>
                <c:smooth val="0"/>
                <c:extLst>
                  <c:ext xmlns:c16="http://schemas.microsoft.com/office/drawing/2014/chart" uri="{C3380CC4-5D6E-409C-BE32-E72D297353CC}">
                    <c16:uniqueId val="{00000015-0ECB-43E3-A94E-816C6BF14CF6}"/>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ln w="28575" cap="rnd">
                    <a:solidFill>
                      <a:schemeClr val="accent1">
                        <a:tint val="9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(2)'!$B$23:$AF$23</c15:sqref>
                        </c15:formulaRef>
                      </c:ext>
                    </c:extLst>
                    <c:numCache>
                      <c:formatCode>General</c:formatCode>
                      <c:ptCount val="31"/>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pt idx="16">
                        <c:v>60</c:v>
                      </c:pt>
                      <c:pt idx="17">
                        <c:v>71</c:v>
                      </c:pt>
                      <c:pt idx="18">
                        <c:v>57</c:v>
                      </c:pt>
                      <c:pt idx="19">
                        <c:v>65</c:v>
                      </c:pt>
                      <c:pt idx="20">
                        <c:v>52</c:v>
                      </c:pt>
                      <c:pt idx="21">
                        <c:v>82</c:v>
                      </c:pt>
                    </c:numCache>
                  </c:numRef>
                </c:val>
                <c:smooth val="0"/>
                <c:extLst xmlns:c15="http://schemas.microsoft.com/office/drawing/2012/chart">
                  <c:ext xmlns:c16="http://schemas.microsoft.com/office/drawing/2014/chart" uri="{C3380CC4-5D6E-409C-BE32-E72D297353CC}">
                    <c16:uniqueId val="{00000016-0ECB-43E3-A94E-816C6BF14CF6}"/>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ln w="28575" cap="rnd">
                    <a:solidFill>
                      <a:schemeClr val="accent1"/>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(2)'!$B$24:$AF$24</c15:sqref>
                        </c15:formulaRef>
                      </c:ext>
                    </c:extLst>
                    <c:numCache>
                      <c:formatCode>General</c:formatCode>
                      <c:ptCount val="31"/>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pt idx="16">
                        <c:v>69</c:v>
                      </c:pt>
                      <c:pt idx="17">
                        <c:v>73</c:v>
                      </c:pt>
                      <c:pt idx="18">
                        <c:v>61</c:v>
                      </c:pt>
                      <c:pt idx="19">
                        <c:v>70</c:v>
                      </c:pt>
                      <c:pt idx="20">
                        <c:v>88</c:v>
                      </c:pt>
                      <c:pt idx="21">
                        <c:v>69</c:v>
                      </c:pt>
                    </c:numCache>
                  </c:numRef>
                </c:val>
                <c:smooth val="0"/>
                <c:extLst xmlns:c15="http://schemas.microsoft.com/office/drawing/2012/chart">
                  <c:ext xmlns:c16="http://schemas.microsoft.com/office/drawing/2014/chart" uri="{C3380CC4-5D6E-409C-BE32-E72D297353CC}">
                    <c16:uniqueId val="{00000017-0ECB-43E3-A94E-816C6BF14CF6}"/>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(2)'!$A$25</c15:sqref>
                        </c15:formulaRef>
                      </c:ext>
                    </c:extLst>
                    <c:strCache>
                      <c:ptCount val="1"/>
                      <c:pt idx="0">
                        <c:v>Other - 75th Centile</c:v>
                      </c:pt>
                    </c:strCache>
                  </c:strRef>
                </c:tx>
                <c:spPr>
                  <a:ln w="28575" cap="rnd">
                    <a:solidFill>
                      <a:schemeClr val="accent1">
                        <a:shade val="9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(2)'!$B$25:$AF$25</c15:sqref>
                        </c15:formulaRef>
                      </c:ext>
                    </c:extLst>
                    <c:numCache>
                      <c:formatCode>General</c:formatCode>
                      <c:ptCount val="31"/>
                      <c:pt idx="7">
                        <c:v>42</c:v>
                      </c:pt>
                      <c:pt idx="8">
                        <c:v>23</c:v>
                      </c:pt>
                      <c:pt idx="9">
                        <c:v>18</c:v>
                      </c:pt>
                      <c:pt idx="10">
                        <c:v>38</c:v>
                      </c:pt>
                      <c:pt idx="11">
                        <c:v>42</c:v>
                      </c:pt>
                      <c:pt idx="12">
                        <c:v>56</c:v>
                      </c:pt>
                      <c:pt idx="13">
                        <c:v>46</c:v>
                      </c:pt>
                      <c:pt idx="14">
                        <c:v>0</c:v>
                      </c:pt>
                      <c:pt idx="15">
                        <c:v>0</c:v>
                      </c:pt>
                      <c:pt idx="16">
                        <c:v>0</c:v>
                      </c:pt>
                      <c:pt idx="17">
                        <c:v>0</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18-0ECB-43E3-A94E-816C6BF14CF6}"/>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(2)'!$A$26</c15:sqref>
                        </c15:formulaRef>
                      </c:ext>
                    </c:extLst>
                    <c:strCache>
                      <c:ptCount val="1"/>
                      <c:pt idx="0">
                        <c:v>Sarcoma - 75th Centile</c:v>
                      </c:pt>
                    </c:strCache>
                  </c:strRef>
                </c:tx>
                <c:spPr>
                  <a:ln w="28575" cap="rnd">
                    <a:solidFill>
                      <a:schemeClr val="accent1">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(2)'!$B$26:$AF$26</c15:sqref>
                        </c15:formulaRef>
                      </c:ext>
                    </c:extLst>
                    <c:numCache>
                      <c:formatCode>General</c:formatCode>
                      <c:ptCount val="31"/>
                      <c:pt idx="7">
                        <c:v>165</c:v>
                      </c:pt>
                      <c:pt idx="8">
                        <c:v>42</c:v>
                      </c:pt>
                      <c:pt idx="9">
                        <c:v>65</c:v>
                      </c:pt>
                      <c:pt idx="10">
                        <c:v>123</c:v>
                      </c:pt>
                      <c:pt idx="11">
                        <c:v>80</c:v>
                      </c:pt>
                      <c:pt idx="12">
                        <c:v>53</c:v>
                      </c:pt>
                      <c:pt idx="13">
                        <c:v>0</c:v>
                      </c:pt>
                      <c:pt idx="14">
                        <c:v>69</c:v>
                      </c:pt>
                      <c:pt idx="15">
                        <c:v>67</c:v>
                      </c:pt>
                      <c:pt idx="16">
                        <c:v>56</c:v>
                      </c:pt>
                      <c:pt idx="17">
                        <c:v>26</c:v>
                      </c:pt>
                      <c:pt idx="18">
                        <c:v>61</c:v>
                      </c:pt>
                      <c:pt idx="19">
                        <c:v>111</c:v>
                      </c:pt>
                      <c:pt idx="20">
                        <c:v>0</c:v>
                      </c:pt>
                      <c:pt idx="21">
                        <c:v>77</c:v>
                      </c:pt>
                    </c:numCache>
                  </c:numRef>
                </c:val>
                <c:smooth val="0"/>
                <c:extLst xmlns:c15="http://schemas.microsoft.com/office/drawing/2012/chart">
                  <c:ext xmlns:c16="http://schemas.microsoft.com/office/drawing/2014/chart" uri="{C3380CC4-5D6E-409C-BE32-E72D297353CC}">
                    <c16:uniqueId val="{00000019-0ECB-43E3-A94E-816C6BF14CF6}"/>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ln w="28575" cap="rnd">
                    <a:solidFill>
                      <a:schemeClr val="accent1">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(2)'!$B$27:$AF$27</c15:sqref>
                        </c15:formulaRef>
                      </c:ext>
                    </c:extLst>
                    <c:numCache>
                      <c:formatCode>General</c:formatCode>
                      <c:ptCount val="31"/>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pt idx="16">
                        <c:v>46</c:v>
                      </c:pt>
                      <c:pt idx="17">
                        <c:v>49</c:v>
                      </c:pt>
                      <c:pt idx="18">
                        <c:v>49</c:v>
                      </c:pt>
                      <c:pt idx="19">
                        <c:v>49</c:v>
                      </c:pt>
                      <c:pt idx="20">
                        <c:v>34</c:v>
                      </c:pt>
                      <c:pt idx="21">
                        <c:v>22</c:v>
                      </c:pt>
                    </c:numCache>
                  </c:numRef>
                </c:val>
                <c:smooth val="0"/>
                <c:extLst xmlns:c15="http://schemas.microsoft.com/office/drawing/2012/chart">
                  <c:ext xmlns:c16="http://schemas.microsoft.com/office/drawing/2014/chart" uri="{C3380CC4-5D6E-409C-BE32-E72D297353CC}">
                    <c16:uniqueId val="{0000001A-0ECB-43E3-A94E-816C6BF14CF6}"/>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(2)'!$A$28</c15:sqref>
                        </c15:formulaRef>
                      </c:ext>
                    </c:extLst>
                    <c:strCache>
                      <c:ptCount val="1"/>
                      <c:pt idx="0">
                        <c:v>Unknown Primary -75th Centile</c:v>
                      </c:pt>
                    </c:strCache>
                  </c:strRef>
                </c:tx>
                <c:spPr>
                  <a:ln w="28575" cap="rnd">
                    <a:solidFill>
                      <a:schemeClr val="accent1">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(2)'!$B$28:$AF$28</c15:sqref>
                        </c15:formulaRef>
                      </c:ext>
                    </c:extLst>
                    <c:numCache>
                      <c:formatCode>General</c:formatCode>
                      <c:ptCount val="31"/>
                      <c:pt idx="7">
                        <c:v>78</c:v>
                      </c:pt>
                      <c:pt idx="8">
                        <c:v>23</c:v>
                      </c:pt>
                      <c:pt idx="9">
                        <c:v>27</c:v>
                      </c:pt>
                      <c:pt idx="10">
                        <c:v>13</c:v>
                      </c:pt>
                      <c:pt idx="11">
                        <c:v>30</c:v>
                      </c:pt>
                      <c:pt idx="12">
                        <c:v>39</c:v>
                      </c:pt>
                      <c:pt idx="13">
                        <c:v>39</c:v>
                      </c:pt>
                      <c:pt idx="14">
                        <c:v>53</c:v>
                      </c:pt>
                      <c:pt idx="15">
                        <c:v>16</c:v>
                      </c:pt>
                      <c:pt idx="16">
                        <c:v>55</c:v>
                      </c:pt>
                      <c:pt idx="17">
                        <c:v>27</c:v>
                      </c:pt>
                      <c:pt idx="18">
                        <c:v>0</c:v>
                      </c:pt>
                      <c:pt idx="19">
                        <c:v>40</c:v>
                      </c:pt>
                      <c:pt idx="20">
                        <c:v>41</c:v>
                      </c:pt>
                      <c:pt idx="21">
                        <c:v>39</c:v>
                      </c:pt>
                    </c:numCache>
                  </c:numRef>
                </c:val>
                <c:smooth val="0"/>
                <c:extLst xmlns:c15="http://schemas.microsoft.com/office/drawing/2012/chart">
                  <c:ext xmlns:c16="http://schemas.microsoft.com/office/drawing/2014/chart" uri="{C3380CC4-5D6E-409C-BE32-E72D297353CC}">
                    <c16:uniqueId val="{0000001B-0ECB-43E3-A94E-816C6BF14CF6}"/>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ln w="28575" cap="rnd">
                    <a:solidFill>
                      <a:schemeClr val="accent1">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(2)'!$B$29:$AF$29</c15:sqref>
                        </c15:formulaRef>
                      </c:ext>
                    </c:extLst>
                    <c:numCache>
                      <c:formatCode>General</c:formatCode>
                      <c:ptCount val="31"/>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pt idx="16">
                        <c:v>71</c:v>
                      </c:pt>
                      <c:pt idx="17">
                        <c:v>69</c:v>
                      </c:pt>
                      <c:pt idx="18">
                        <c:v>98</c:v>
                      </c:pt>
                      <c:pt idx="19">
                        <c:v>44</c:v>
                      </c:pt>
                      <c:pt idx="20">
                        <c:v>57</c:v>
                      </c:pt>
                      <c:pt idx="21">
                        <c:v>57</c:v>
                      </c:pt>
                    </c:numCache>
                  </c:numRef>
                </c:val>
                <c:smooth val="0"/>
                <c:extLst xmlns:c15="http://schemas.microsoft.com/office/drawing/2012/chart">
                  <c:ext xmlns:c16="http://schemas.microsoft.com/office/drawing/2014/chart" uri="{C3380CC4-5D6E-409C-BE32-E72D297353CC}">
                    <c16:uniqueId val="{0000001C-0ECB-43E3-A94E-816C6BF14CF6}"/>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ln w="28575" cap="rnd">
                    <a:solidFill>
                      <a:schemeClr val="accent1">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(2)'!$B$30:$AF$30</c15:sqref>
                        </c15:formulaRef>
                      </c:ext>
                    </c:extLst>
                    <c:numCache>
                      <c:formatCode>General</c:formatCode>
                      <c:ptCount val="31"/>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pt idx="16">
                        <c:v>86</c:v>
                      </c:pt>
                      <c:pt idx="17">
                        <c:v>77</c:v>
                      </c:pt>
                      <c:pt idx="18">
                        <c:v>88</c:v>
                      </c:pt>
                      <c:pt idx="19">
                        <c:v>87</c:v>
                      </c:pt>
                      <c:pt idx="20">
                        <c:v>113</c:v>
                      </c:pt>
                      <c:pt idx="21">
                        <c:v>95</c:v>
                      </c:pt>
                    </c:numCache>
                  </c:numRef>
                </c:val>
                <c:smooth val="0"/>
                <c:extLst xmlns:c15="http://schemas.microsoft.com/office/drawing/2012/chart">
                  <c:ext xmlns:c16="http://schemas.microsoft.com/office/drawing/2014/chart" uri="{C3380CC4-5D6E-409C-BE32-E72D297353CC}">
                    <c16:uniqueId val="{0000001D-0ECB-43E3-A94E-816C6BF14CF6}"/>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ln w="28575" cap="rnd">
                    <a:solidFill>
                      <a:schemeClr val="accent1">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(2)'!$B$31:$AF$31</c15:sqref>
                        </c15:formulaRef>
                      </c:ext>
                    </c:extLst>
                    <c:numCache>
                      <c:formatCode>General</c:formatCode>
                      <c:ptCount val="31"/>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pt idx="16">
                        <c:v>66</c:v>
                      </c:pt>
                      <c:pt idx="17">
                        <c:v>70</c:v>
                      </c:pt>
                      <c:pt idx="18">
                        <c:v>62</c:v>
                      </c:pt>
                      <c:pt idx="19">
                        <c:v>68</c:v>
                      </c:pt>
                      <c:pt idx="20">
                        <c:v>65</c:v>
                      </c:pt>
                      <c:pt idx="21">
                        <c:v>74</c:v>
                      </c:pt>
                      <c:pt idx="22">
                        <c:v>79</c:v>
                      </c:pt>
                    </c:numCache>
                  </c:numRef>
                </c:val>
                <c:smooth val="0"/>
                <c:extLst xmlns:c15="http://schemas.microsoft.com/office/drawing/2012/chart">
                  <c:ext xmlns:c16="http://schemas.microsoft.com/office/drawing/2014/chart" uri="{C3380CC4-5D6E-409C-BE32-E72D297353CC}">
                    <c16:uniqueId val="{0000001E-0ECB-43E3-A94E-816C6BF14CF6}"/>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'POS to DTT (2)'!$A$32</c15:sqref>
                        </c15:formulaRef>
                      </c:ext>
                    </c:extLst>
                    <c:strCache>
                      <c:ptCount val="1"/>
                      <c:pt idx="0">
                        <c:v>Brain/CNS- % in 31 days</c:v>
                      </c:pt>
                    </c:strCache>
                  </c:strRef>
                </c:tx>
                <c:spPr>
                  <a:ln w="28575" cap="rnd">
                    <a:solidFill>
                      <a:schemeClr val="accent1">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(2)'!$B$32:$AF$32</c15:sqref>
                        </c15:formulaRef>
                      </c:ext>
                    </c:extLst>
                    <c:numCache>
                      <c:formatCode>General</c:formatCode>
                      <c:ptCount val="31"/>
                      <c:pt idx="10" formatCode="0%">
                        <c:v>1</c:v>
                      </c:pt>
                      <c:pt idx="11" formatCode="0%">
                        <c:v>1</c:v>
                      </c:pt>
                      <c:pt idx="12">
                        <c:v>0</c:v>
                      </c:pt>
                      <c:pt idx="13" formatCode="0%">
                        <c:v>0.75</c:v>
                      </c:pt>
                      <c:pt idx="14">
                        <c:v>0</c:v>
                      </c:pt>
                      <c:pt idx="15" formatCode="0%">
                        <c:v>1</c:v>
                      </c:pt>
                      <c:pt idx="16">
                        <c:v>0</c:v>
                      </c:pt>
                      <c:pt idx="17">
                        <c:v>0</c:v>
                      </c:pt>
                      <c:pt idx="18">
                        <c:v>0</c:v>
                      </c:pt>
                      <c:pt idx="19" formatCode="0%">
                        <c:v>0</c:v>
                      </c:pt>
                      <c:pt idx="20" formatCode="0%">
                        <c:v>0.33</c:v>
                      </c:pt>
                      <c:pt idx="21">
                        <c:v>0</c:v>
                      </c:pt>
                    </c:numCache>
                  </c:numRef>
                </c:val>
                <c:smooth val="0"/>
                <c:extLst xmlns:c15="http://schemas.microsoft.com/office/drawing/2012/chart">
                  <c:ext xmlns:c16="http://schemas.microsoft.com/office/drawing/2014/chart" uri="{C3380CC4-5D6E-409C-BE32-E72D297353CC}">
                    <c16:uniqueId val="{0000001F-0ECB-43E3-A94E-816C6BF14CF6}"/>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'POS to DTT (2)'!$A$33</c15:sqref>
                        </c15:formulaRef>
                      </c:ext>
                    </c:extLst>
                    <c:strCache>
                      <c:ptCount val="1"/>
                      <c:pt idx="0">
                        <c:v>Breast - % in 31 days</c:v>
                      </c:pt>
                    </c:strCache>
                  </c:strRef>
                </c:tx>
                <c:spPr>
                  <a:ln w="28575" cap="rnd">
                    <a:solidFill>
                      <a:schemeClr val="accent1">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(2)'!$B$33:$AF$33</c15:sqref>
                        </c15:formulaRef>
                      </c:ext>
                    </c:extLst>
                    <c:numCache>
                      <c:formatCode>0%</c:formatCode>
                      <c:ptCount val="31"/>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pt idx="16">
                        <c:v>0.72</c:v>
                      </c:pt>
                      <c:pt idx="17">
                        <c:v>0.71</c:v>
                      </c:pt>
                      <c:pt idx="18">
                        <c:v>0.71</c:v>
                      </c:pt>
                      <c:pt idx="19">
                        <c:v>0.56000000000000005</c:v>
                      </c:pt>
                      <c:pt idx="20">
                        <c:v>0.68</c:v>
                      </c:pt>
                      <c:pt idx="21">
                        <c:v>0.46</c:v>
                      </c:pt>
                      <c:pt idx="22">
                        <c:v>0.73</c:v>
                      </c:pt>
                    </c:numCache>
                  </c:numRef>
                </c:val>
                <c:smooth val="0"/>
                <c:extLst xmlns:c15="http://schemas.microsoft.com/office/drawing/2012/chart">
                  <c:ext xmlns:c16="http://schemas.microsoft.com/office/drawing/2014/chart" uri="{C3380CC4-5D6E-409C-BE32-E72D297353CC}">
                    <c16:uniqueId val="{00000020-0ECB-43E3-A94E-816C6BF14CF6}"/>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'POS to DTT (2)'!$A$34</c15:sqref>
                        </c15:formulaRef>
                      </c:ext>
                    </c:extLst>
                    <c:strCache>
                      <c:ptCount val="1"/>
                      <c:pt idx="0">
                        <c:v>Children's - % in 31 days</c:v>
                      </c:pt>
                    </c:strCache>
                  </c:strRef>
                </c:tx>
                <c:spPr>
                  <a:ln w="28575" cap="rnd">
                    <a:solidFill>
                      <a:schemeClr val="accent1">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(2)'!$B$34:$AF$34</c15:sqref>
                        </c15:formulaRef>
                      </c:ext>
                    </c:extLst>
                    <c:numCache>
                      <c:formatCode>General</c:formatCode>
                      <c:ptCount val="31"/>
                      <c:pt idx="7" formatCode="0%">
                        <c:v>0</c:v>
                      </c:pt>
                      <c:pt idx="10" formatCode="0%">
                        <c:v>1</c:v>
                      </c:pt>
                      <c:pt idx="11" formatCode="0%">
                        <c:v>0.5</c:v>
                      </c:pt>
                      <c:pt idx="12">
                        <c:v>0</c:v>
                      </c:pt>
                      <c:pt idx="13">
                        <c:v>0</c:v>
                      </c:pt>
                      <c:pt idx="14">
                        <c:v>0</c:v>
                      </c:pt>
                      <c:pt idx="15">
                        <c:v>0</c:v>
                      </c:pt>
                      <c:pt idx="16">
                        <c:v>0</c:v>
                      </c:pt>
                      <c:pt idx="17" formatCode="0%">
                        <c:v>1</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21-0ECB-43E3-A94E-816C6BF14CF6}"/>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(2)'!$B$35:$AF$35</c15:sqref>
                        </c15:formulaRef>
                      </c:ext>
                    </c:extLst>
                    <c:numCache>
                      <c:formatCode>0%</c:formatCode>
                      <c:ptCount val="31"/>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pt idx="16">
                        <c:v>0.1</c:v>
                      </c:pt>
                      <c:pt idx="17">
                        <c:v>0.31</c:v>
                      </c:pt>
                      <c:pt idx="18">
                        <c:v>0.28999999999999998</c:v>
                      </c:pt>
                      <c:pt idx="19">
                        <c:v>0.5</c:v>
                      </c:pt>
                      <c:pt idx="20">
                        <c:v>0.13</c:v>
                      </c:pt>
                      <c:pt idx="21">
                        <c:v>0.33</c:v>
                      </c:pt>
                    </c:numCache>
                  </c:numRef>
                </c:val>
                <c:smooth val="0"/>
                <c:extLst xmlns:c15="http://schemas.microsoft.com/office/drawing/2012/chart">
                  <c:ext xmlns:c16="http://schemas.microsoft.com/office/drawing/2014/chart" uri="{C3380CC4-5D6E-409C-BE32-E72D297353CC}">
                    <c16:uniqueId val="{00000022-0ECB-43E3-A94E-816C6BF14CF6}"/>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(2)'!$B$36:$AF$36</c15:sqref>
                        </c15:formulaRef>
                      </c:ext>
                    </c:extLst>
                    <c:numCache>
                      <c:formatCode>0%</c:formatCode>
                      <c:ptCount val="31"/>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pt idx="16">
                        <c:v>0.31</c:v>
                      </c:pt>
                      <c:pt idx="17">
                        <c:v>0.18</c:v>
                      </c:pt>
                      <c:pt idx="18">
                        <c:v>0.33</c:v>
                      </c:pt>
                      <c:pt idx="19">
                        <c:v>0.36</c:v>
                      </c:pt>
                      <c:pt idx="20">
                        <c:v>0.42</c:v>
                      </c:pt>
                      <c:pt idx="21">
                        <c:v>0.35</c:v>
                      </c:pt>
                    </c:numCache>
                  </c:numRef>
                </c:val>
                <c:smooth val="0"/>
                <c:extLst xmlns:c15="http://schemas.microsoft.com/office/drawing/2012/chart">
                  <c:ext xmlns:c16="http://schemas.microsoft.com/office/drawing/2014/chart" uri="{C3380CC4-5D6E-409C-BE32-E72D297353CC}">
                    <c16:uniqueId val="{00000023-0ECB-43E3-A94E-816C6BF14CF6}"/>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(2)'!$B$37:$AF$37</c15:sqref>
                        </c15:formulaRef>
                      </c:ext>
                    </c:extLst>
                    <c:numCache>
                      <c:formatCode>0%</c:formatCode>
                      <c:ptCount val="31"/>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pt idx="16">
                        <c:v>0.36</c:v>
                      </c:pt>
                      <c:pt idx="17">
                        <c:v>0.28000000000000003</c:v>
                      </c:pt>
                      <c:pt idx="18">
                        <c:v>0.45</c:v>
                      </c:pt>
                      <c:pt idx="19">
                        <c:v>0.44</c:v>
                      </c:pt>
                      <c:pt idx="20">
                        <c:v>0.4</c:v>
                      </c:pt>
                      <c:pt idx="21">
                        <c:v>0.2</c:v>
                      </c:pt>
                    </c:numCache>
                  </c:numRef>
                </c:val>
                <c:smooth val="0"/>
                <c:extLst xmlns:c15="http://schemas.microsoft.com/office/drawing/2012/chart">
                  <c:ext xmlns:c16="http://schemas.microsoft.com/office/drawing/2014/chart" uri="{C3380CC4-5D6E-409C-BE32-E72D297353CC}">
                    <c16:uniqueId val="{00000024-0ECB-43E3-A94E-816C6BF14CF6}"/>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(2)'!$B$38:$AF$38</c15:sqref>
                        </c15:formulaRef>
                      </c:ext>
                    </c:extLst>
                    <c:numCache>
                      <c:formatCode>0%</c:formatCode>
                      <c:ptCount val="31"/>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pt idx="16">
                        <c:v>0.24</c:v>
                      </c:pt>
                      <c:pt idx="17">
                        <c:v>0.33</c:v>
                      </c:pt>
                      <c:pt idx="18">
                        <c:v>0.24</c:v>
                      </c:pt>
                      <c:pt idx="19">
                        <c:v>0.33</c:v>
                      </c:pt>
                      <c:pt idx="20">
                        <c:v>0.38</c:v>
                      </c:pt>
                      <c:pt idx="21">
                        <c:v>0.19</c:v>
                      </c:pt>
                    </c:numCache>
                  </c:numRef>
                </c:val>
                <c:smooth val="0"/>
                <c:extLst xmlns:c15="http://schemas.microsoft.com/office/drawing/2012/chart">
                  <c:ext xmlns:c16="http://schemas.microsoft.com/office/drawing/2014/chart" uri="{C3380CC4-5D6E-409C-BE32-E72D297353CC}">
                    <c16:uniqueId val="{00000025-0ECB-43E3-A94E-816C6BF14CF6}"/>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(2)'!$B$39:$AF$39</c15:sqref>
                        </c15:formulaRef>
                      </c:ext>
                    </c:extLst>
                    <c:numCache>
                      <c:formatCode>0%</c:formatCode>
                      <c:ptCount val="31"/>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pt idx="16">
                        <c:v>0.14000000000000001</c:v>
                      </c:pt>
                      <c:pt idx="17">
                        <c:v>0.41</c:v>
                      </c:pt>
                      <c:pt idx="18">
                        <c:v>0.28999999999999998</c:v>
                      </c:pt>
                      <c:pt idx="19">
                        <c:v>0.34</c:v>
                      </c:pt>
                      <c:pt idx="20">
                        <c:v>0.15</c:v>
                      </c:pt>
                      <c:pt idx="21">
                        <c:v>0.2</c:v>
                      </c:pt>
                    </c:numCache>
                  </c:numRef>
                </c:val>
                <c:smooth val="0"/>
                <c:extLst xmlns:c15="http://schemas.microsoft.com/office/drawing/2012/chart">
                  <c:ext xmlns:c16="http://schemas.microsoft.com/office/drawing/2014/chart" uri="{C3380CC4-5D6E-409C-BE32-E72D297353CC}">
                    <c16:uniqueId val="{00000026-0ECB-43E3-A94E-816C6BF14CF6}"/>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'POS to DTT (2)'!$A$40</c15:sqref>
                        </c15:formulaRef>
                      </c:ext>
                    </c:extLst>
                    <c:strCache>
                      <c:ptCount val="1"/>
                      <c:pt idx="0">
                        <c:v>Other - % in 31 days</c:v>
                      </c:pt>
                    </c:strCache>
                  </c:strRef>
                </c:tx>
                <c:spPr>
                  <a:ln w="28575" cap="rnd">
                    <a:solidFill>
                      <a:schemeClr val="accent1">
                        <a:shade val="5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(2)'!$B$40:$AF$40</c15:sqref>
                        </c15:formulaRef>
                      </c:ext>
                    </c:extLst>
                    <c:numCache>
                      <c:formatCode>General</c:formatCode>
                      <c:ptCount val="31"/>
                      <c:pt idx="7" formatCode="0%">
                        <c:v>0</c:v>
                      </c:pt>
                      <c:pt idx="8" formatCode="0%">
                        <c:v>1</c:v>
                      </c:pt>
                      <c:pt idx="9" formatCode="0%">
                        <c:v>1</c:v>
                      </c:pt>
                      <c:pt idx="10" formatCode="0%">
                        <c:v>0</c:v>
                      </c:pt>
                      <c:pt idx="11" formatCode="0%">
                        <c:v>0.5</c:v>
                      </c:pt>
                      <c:pt idx="12" formatCode="0%">
                        <c:v>0</c:v>
                      </c:pt>
                      <c:pt idx="13" formatCode="0%">
                        <c:v>0</c:v>
                      </c:pt>
                      <c:pt idx="14" formatCode="0%">
                        <c:v>0</c:v>
                      </c:pt>
                      <c:pt idx="15">
                        <c:v>0</c:v>
                      </c:pt>
                      <c:pt idx="16">
                        <c:v>0</c:v>
                      </c:pt>
                      <c:pt idx="17">
                        <c:v>0</c:v>
                      </c:pt>
                      <c:pt idx="18">
                        <c:v>0</c:v>
                      </c:pt>
                      <c:pt idx="19">
                        <c:v>0</c:v>
                      </c:pt>
                      <c:pt idx="20">
                        <c:v>0</c:v>
                      </c:pt>
                      <c:pt idx="21">
                        <c:v>0</c:v>
                      </c:pt>
                    </c:numCache>
                  </c:numRef>
                </c:val>
                <c:smooth val="0"/>
                <c:extLst xmlns:c15="http://schemas.microsoft.com/office/drawing/2012/chart">
                  <c:ext xmlns:c16="http://schemas.microsoft.com/office/drawing/2014/chart" uri="{C3380CC4-5D6E-409C-BE32-E72D297353CC}">
                    <c16:uniqueId val="{00000027-0ECB-43E3-A94E-816C6BF14CF6}"/>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'POS to DTT (2)'!$A$41</c15:sqref>
                        </c15:formulaRef>
                      </c:ext>
                    </c:extLst>
                    <c:strCache>
                      <c:ptCount val="1"/>
                      <c:pt idx="0">
                        <c:v>Sarcoma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(2)'!$B$41:$AF$41</c15:sqref>
                        </c15:formulaRef>
                      </c:ext>
                    </c:extLst>
                    <c:numCache>
                      <c:formatCode>General</c:formatCode>
                      <c:ptCount val="31"/>
                      <c:pt idx="7" formatCode="0%">
                        <c:v>0.25</c:v>
                      </c:pt>
                      <c:pt idx="8" formatCode="0%">
                        <c:v>0.5</c:v>
                      </c:pt>
                      <c:pt idx="9" formatCode="0%">
                        <c:v>0.67</c:v>
                      </c:pt>
                      <c:pt idx="10" formatCode="0%">
                        <c:v>0</c:v>
                      </c:pt>
                      <c:pt idx="11" formatCode="0%">
                        <c:v>0</c:v>
                      </c:pt>
                      <c:pt idx="12" formatCode="0%">
                        <c:v>0.5</c:v>
                      </c:pt>
                      <c:pt idx="13" formatCode="0%">
                        <c:v>1</c:v>
                      </c:pt>
                      <c:pt idx="14" formatCode="0%">
                        <c:v>0</c:v>
                      </c:pt>
                      <c:pt idx="15" formatCode="0%">
                        <c:v>0</c:v>
                      </c:pt>
                      <c:pt idx="16" formatCode="0%">
                        <c:v>0</c:v>
                      </c:pt>
                      <c:pt idx="17" formatCode="0%">
                        <c:v>1</c:v>
                      </c:pt>
                      <c:pt idx="18" formatCode="0%">
                        <c:v>0</c:v>
                      </c:pt>
                      <c:pt idx="19" formatCode="0%">
                        <c:v>0</c:v>
                      </c:pt>
                      <c:pt idx="20" formatCode="0%">
                        <c:v>0</c:v>
                      </c:pt>
                      <c:pt idx="21" formatCode="0%">
                        <c:v>0</c:v>
                      </c:pt>
                    </c:numCache>
                  </c:numRef>
                </c:val>
                <c:smooth val="0"/>
                <c:extLst xmlns:c15="http://schemas.microsoft.com/office/drawing/2012/chart">
                  <c:ext xmlns:c16="http://schemas.microsoft.com/office/drawing/2014/chart" uri="{C3380CC4-5D6E-409C-BE32-E72D297353CC}">
                    <c16:uniqueId val="{00000028-0ECB-43E3-A94E-816C6BF14CF6}"/>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(2)'!$B$42:$AF$42</c15:sqref>
                        </c15:formulaRef>
                      </c:ext>
                    </c:extLst>
                    <c:numCache>
                      <c:formatCode>0%</c:formatCode>
                      <c:ptCount val="31"/>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pt idx="16">
                        <c:v>0.64</c:v>
                      </c:pt>
                      <c:pt idx="17">
                        <c:v>0.65</c:v>
                      </c:pt>
                      <c:pt idx="18">
                        <c:v>0.54</c:v>
                      </c:pt>
                      <c:pt idx="19">
                        <c:v>0.63</c:v>
                      </c:pt>
                      <c:pt idx="20">
                        <c:v>0.68</c:v>
                      </c:pt>
                      <c:pt idx="21">
                        <c:v>0.79</c:v>
                      </c:pt>
                    </c:numCache>
                  </c:numRef>
                </c:val>
                <c:smooth val="0"/>
                <c:extLst xmlns:c15="http://schemas.microsoft.com/office/drawing/2012/chart">
                  <c:ext xmlns:c16="http://schemas.microsoft.com/office/drawing/2014/chart" uri="{C3380CC4-5D6E-409C-BE32-E72D297353CC}">
                    <c16:uniqueId val="{00000029-0ECB-43E3-A94E-816C6BF14CF6}"/>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'POS to DTT (2)'!$A$43</c15:sqref>
                        </c15:formulaRef>
                      </c:ext>
                    </c:extLst>
                    <c:strCache>
                      <c:ptCount val="1"/>
                      <c:pt idx="0">
                        <c:v>Unknown Primary - % in 31 days</c:v>
                      </c:pt>
                    </c:strCache>
                  </c:strRef>
                </c:tx>
                <c:spPr>
                  <a:ln w="28575" cap="rnd">
                    <a:solidFill>
                      <a:schemeClr val="accent1">
                        <a:shade val="4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(2)'!$B$43:$AF$43</c15:sqref>
                        </c15:formulaRef>
                      </c:ext>
                    </c:extLst>
                    <c:numCache>
                      <c:formatCode>General</c:formatCode>
                      <c:ptCount val="31"/>
                      <c:pt idx="7" formatCode="0%">
                        <c:v>0.25</c:v>
                      </c:pt>
                      <c:pt idx="8" formatCode="0%">
                        <c:v>0.67</c:v>
                      </c:pt>
                      <c:pt idx="9" formatCode="0%">
                        <c:v>0.75</c:v>
                      </c:pt>
                      <c:pt idx="10" formatCode="0%">
                        <c:v>0.8</c:v>
                      </c:pt>
                      <c:pt idx="11" formatCode="0%">
                        <c:v>0.71</c:v>
                      </c:pt>
                      <c:pt idx="12" formatCode="0%">
                        <c:v>0.2</c:v>
                      </c:pt>
                      <c:pt idx="13" formatCode="0%">
                        <c:v>0.56999999999999995</c:v>
                      </c:pt>
                      <c:pt idx="14" formatCode="0%">
                        <c:v>0.75</c:v>
                      </c:pt>
                      <c:pt idx="15" formatCode="0%">
                        <c:v>1</c:v>
                      </c:pt>
                      <c:pt idx="16" formatCode="0%">
                        <c:v>0.25</c:v>
                      </c:pt>
                      <c:pt idx="17" formatCode="0%">
                        <c:v>0.75</c:v>
                      </c:pt>
                      <c:pt idx="18">
                        <c:v>0</c:v>
                      </c:pt>
                      <c:pt idx="19" formatCode="0%">
                        <c:v>0.5</c:v>
                      </c:pt>
                      <c:pt idx="20" formatCode="0%">
                        <c:v>0.67</c:v>
                      </c:pt>
                      <c:pt idx="21">
                        <c:v>75</c:v>
                      </c:pt>
                    </c:numCache>
                  </c:numRef>
                </c:val>
                <c:smooth val="0"/>
                <c:extLst xmlns:c15="http://schemas.microsoft.com/office/drawing/2012/chart">
                  <c:ext xmlns:c16="http://schemas.microsoft.com/office/drawing/2014/chart" uri="{C3380CC4-5D6E-409C-BE32-E72D297353CC}">
                    <c16:uniqueId val="{0000002A-0ECB-43E3-A94E-816C6BF14CF6}"/>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(2)'!$B$44:$AF$44</c15:sqref>
                        </c15:formulaRef>
                      </c:ext>
                    </c:extLst>
                    <c:numCache>
                      <c:formatCode>0%</c:formatCode>
                      <c:ptCount val="31"/>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pt idx="16">
                        <c:v>0.38</c:v>
                      </c:pt>
                      <c:pt idx="17">
                        <c:v>0.38</c:v>
                      </c:pt>
                      <c:pt idx="18">
                        <c:v>0.14000000000000001</c:v>
                      </c:pt>
                      <c:pt idx="19">
                        <c:v>0.42</c:v>
                      </c:pt>
                      <c:pt idx="20">
                        <c:v>0.53</c:v>
                      </c:pt>
                      <c:pt idx="21">
                        <c:v>0.36</c:v>
                      </c:pt>
                    </c:numCache>
                  </c:numRef>
                </c:val>
                <c:smooth val="0"/>
                <c:extLst xmlns:c15="http://schemas.microsoft.com/office/drawing/2012/chart">
                  <c:ext xmlns:c16="http://schemas.microsoft.com/office/drawing/2014/chart" uri="{C3380CC4-5D6E-409C-BE32-E72D297353CC}">
                    <c16:uniqueId val="{0000002B-0ECB-43E3-A94E-816C6BF14CF6}"/>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(2)'!$B$1:$AF$1</c15:sqref>
                        </c15:formulaRef>
                      </c:ext>
                    </c:extLst>
                    <c:numCache>
                      <c:formatCode>mmm\-yy</c:formatCode>
                      <c:ptCount val="31"/>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pt idx="19">
                        <c:v>45748</c:v>
                      </c:pt>
                      <c:pt idx="20">
                        <c:v>45778</c:v>
                      </c:pt>
                      <c:pt idx="21">
                        <c:v>45809</c:v>
                      </c:pt>
                      <c:pt idx="22">
                        <c:v>45839</c:v>
                      </c:pt>
                      <c:pt idx="23">
                        <c:v>45870</c:v>
                      </c:pt>
                      <c:pt idx="24">
                        <c:v>45901</c:v>
                      </c:pt>
                      <c:pt idx="25">
                        <c:v>45931</c:v>
                      </c:pt>
                      <c:pt idx="26">
                        <c:v>45962</c:v>
                      </c:pt>
                      <c:pt idx="27">
                        <c:v>45992</c:v>
                      </c:pt>
                      <c:pt idx="28">
                        <c:v>46023</c:v>
                      </c:pt>
                      <c:pt idx="29">
                        <c:v>46054</c:v>
                      </c:pt>
                      <c:pt idx="30">
                        <c:v>46082</c:v>
                      </c:pt>
                    </c:numCache>
                  </c:numRef>
                </c:cat>
                <c:val>
                  <c:numRef>
                    <c:extLst xmlns:c15="http://schemas.microsoft.com/office/drawing/2012/chart">
                      <c:ext xmlns:c15="http://schemas.microsoft.com/office/drawing/2012/chart" uri="{02D57815-91ED-43cb-92C2-25804820EDAC}">
                        <c15:formulaRef>
                          <c15:sqref>'POS to DTT (2)'!$B$45:$AF$45</c15:sqref>
                        </c15:formulaRef>
                      </c:ext>
                    </c:extLst>
                    <c:numCache>
                      <c:formatCode>0%</c:formatCode>
                      <c:ptCount val="31"/>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pt idx="16">
                        <c:v>0.03</c:v>
                      </c:pt>
                      <c:pt idx="17">
                        <c:v>0.37</c:v>
                      </c:pt>
                      <c:pt idx="18">
                        <c:v>0.28999999999999998</c:v>
                      </c:pt>
                      <c:pt idx="19">
                        <c:v>0.19</c:v>
                      </c:pt>
                      <c:pt idx="20">
                        <c:v>0.12</c:v>
                      </c:pt>
                      <c:pt idx="21">
                        <c:v>0.17</c:v>
                      </c:pt>
                    </c:numCache>
                  </c:numRef>
                </c:val>
                <c:smooth val="0"/>
                <c:extLst xmlns:c15="http://schemas.microsoft.com/office/drawing/2012/chart">
                  <c:ext xmlns:c16="http://schemas.microsoft.com/office/drawing/2014/chart" uri="{C3380CC4-5D6E-409C-BE32-E72D297353CC}">
                    <c16:uniqueId val="{0000002C-0ECB-43E3-A94E-816C6BF14CF6}"/>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layout>
        <c:manualLayout>
          <c:xMode val="edge"/>
          <c:yMode val="edge"/>
          <c:x val="3.3427292942548856E-2"/>
          <c:y val="0.90608411253280841"/>
          <c:w val="0.94407297072440954"/>
          <c:h val="8.0478472222222208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7.8241858554798052E-2"/>
          <c:w val="0.9202452013579393"/>
          <c:h val="0.77609371999231802"/>
        </c:manualLayout>
      </c:layout>
      <c:lineChart>
        <c:grouping val="standard"/>
        <c:varyColors val="0"/>
        <c:ser>
          <c:idx val="3"/>
          <c:order val="0"/>
          <c:tx>
            <c:strRef>
              <c:f>'Data &amp; Graphs'!$A$13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18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&amp; Graphs'!$B$9:$AC$9</c:f>
              <c:numCache>
                <c:formatCode>mmm\ yy</c:formatCode>
                <c:ptCount val="28"/>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formatCode="mmm\-yy">
                  <c:v>45717</c:v>
                </c:pt>
                <c:pt idx="24" formatCode="mmm\-yy">
                  <c:v>45748</c:v>
                </c:pt>
                <c:pt idx="25" formatCode="mmm\-yy">
                  <c:v>45778</c:v>
                </c:pt>
                <c:pt idx="26" formatCode="mmm\-yy">
                  <c:v>45809</c:v>
                </c:pt>
                <c:pt idx="27" formatCode="mmm\-yy">
                  <c:v>45839</c:v>
                </c:pt>
              </c:numCache>
            </c:numRef>
          </c:cat>
          <c:val>
            <c:numRef>
              <c:f>'Data &amp; Graphs'!$B$13:$AC$13</c:f>
              <c:numCache>
                <c:formatCode>0%</c:formatCode>
                <c:ptCount val="28"/>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0.48717948717948717</c:v>
                </c:pt>
                <c:pt idx="19">
                  <c:v>0.5</c:v>
                </c:pt>
                <c:pt idx="20">
                  <c:v>0.6</c:v>
                </c:pt>
                <c:pt idx="21">
                  <c:v>0.29032258064516131</c:v>
                </c:pt>
                <c:pt idx="22">
                  <c:v>0.45454545454545453</c:v>
                </c:pt>
                <c:pt idx="23">
                  <c:v>0.54545454545454541</c:v>
                </c:pt>
                <c:pt idx="24">
                  <c:v>0.3888888888888889</c:v>
                </c:pt>
                <c:pt idx="25">
                  <c:v>0.5714285714285714</c:v>
                </c:pt>
                <c:pt idx="26">
                  <c:v>0.27777777777777779</c:v>
                </c:pt>
                <c:pt idx="27">
                  <c:v>0.51515151515151514</c:v>
                </c:pt>
              </c:numCache>
            </c:numRef>
          </c:val>
          <c:smooth val="0"/>
          <c:extLst>
            <c:ext xmlns:c16="http://schemas.microsoft.com/office/drawing/2014/chart" uri="{C3380CC4-5D6E-409C-BE32-E72D297353CC}">
              <c16:uniqueId val="{00000002-2551-4784-8182-804CE99CDC2E}"/>
            </c:ext>
          </c:extLst>
        </c:ser>
        <c:dLbls>
          <c:showLegendKey val="0"/>
          <c:showVal val="0"/>
          <c:showCatName val="0"/>
          <c:showSerName val="0"/>
          <c:showPercent val="0"/>
          <c:showBubbleSize val="0"/>
        </c:dLbls>
        <c:smooth val="0"/>
        <c:axId val="984335408"/>
        <c:axId val="1"/>
      </c:lineChart>
      <c:dateAx>
        <c:axId val="984335408"/>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2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1400" b="0" i="0" u="none" strike="noStrike" baseline="0">
                <a:solidFill>
                  <a:srgbClr val="333333"/>
                </a:solidFill>
                <a:latin typeface="Calibri"/>
                <a:ea typeface="Calibri"/>
                <a:cs typeface="Calibri"/>
              </a:defRPr>
            </a:pPr>
            <a:endParaRPr lang="en-US"/>
          </a:p>
        </c:txPr>
        <c:crossAx val="984335408"/>
        <c:crosses val="autoZero"/>
        <c:crossBetween val="between"/>
      </c:valAx>
      <c:spPr>
        <a:noFill/>
        <a:ln w="25400">
          <a:noFill/>
        </a:ln>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'Tab 1'!$A$6:$A$12</cx:f>
        <cx:lvl ptCount="7">
          <cx:pt idx="0">cat 1 </cx:pt>
          <cx:pt idx="1">cat 2</cx:pt>
          <cx:pt idx="2">cat 3 (deep)</cx:pt>
          <cx:pt idx="3">cat 4  (deep)</cx:pt>
          <cx:pt idx="4">Unstageable (deep)</cx:pt>
          <cx:pt idx="5">SDTI</cx:pt>
          <cx:pt idx="6">Device-related mucosal pressure ulcer</cx:pt>
        </cx:lvl>
      </cx:strDim>
      <cx:numDim type="val">
        <cx:f>'Tab 1'!$B$6:$B$12</cx:f>
        <cx:lvl ptCount="7" formatCode="General">
          <cx:pt idx="0">31</cx:pt>
          <cx:pt idx="1">92</cx:pt>
          <cx:pt idx="2">0</cx:pt>
          <cx:pt idx="3">0</cx:pt>
          <cx:pt idx="4">3</cx:pt>
          <cx:pt idx="5">47</cx:pt>
          <cx:pt idx="6">0</cx:pt>
        </cx:lvl>
      </cx:numDim>
    </cx:data>
    <cx:data id="1">
      <cx:strDim type="cat">
        <cx:f>'Tab 1'!$A$6:$A$12</cx:f>
        <cx:lvl ptCount="7">
          <cx:pt idx="0">cat 1 </cx:pt>
          <cx:pt idx="1">cat 2</cx:pt>
          <cx:pt idx="2">cat 3 (deep)</cx:pt>
          <cx:pt idx="3">cat 4  (deep)</cx:pt>
          <cx:pt idx="4">Unstageable (deep)</cx:pt>
          <cx:pt idx="5">SDTI</cx:pt>
          <cx:pt idx="6">Device-related mucosal pressure ulcer</cx:pt>
        </cx:lvl>
      </cx:strDim>
      <cx:numDim type="val">
        <cx:f>'Tab 1'!$C$6:$C$12</cx:f>
        <cx:lvl ptCount="7" formatCode="General">
          <cx:pt idx="0">7</cx:pt>
          <cx:pt idx="1">13</cx:pt>
          <cx:pt idx="2">0</cx:pt>
          <cx:pt idx="3">0</cx:pt>
          <cx:pt idx="4">4</cx:pt>
          <cx:pt idx="5">5</cx:pt>
          <cx:pt idx="6">1</cx:pt>
        </cx:lvl>
      </cx:numDim>
    </cx:data>
    <cx:data id="2">
      <cx:strDim type="cat">
        <cx:f>'Tab 1'!$A$6:$A$12</cx:f>
        <cx:lvl ptCount="7">
          <cx:pt idx="0">cat 1 </cx:pt>
          <cx:pt idx="1">cat 2</cx:pt>
          <cx:pt idx="2">cat 3 (deep)</cx:pt>
          <cx:pt idx="3">cat 4  (deep)</cx:pt>
          <cx:pt idx="4">Unstageable (deep)</cx:pt>
          <cx:pt idx="5">SDTI</cx:pt>
          <cx:pt idx="6">Device-related mucosal pressure ulcer</cx:pt>
        </cx:lvl>
      </cx:strDim>
      <cx:numDim type="val">
        <cx:f>'Tab 1'!$D$6:$D$12</cx:f>
        <cx:lvl ptCount="7" formatCode="General">
          <cx:pt idx="0">11</cx:pt>
          <cx:pt idx="1">32</cx:pt>
          <cx:pt idx="2">4</cx:pt>
          <cx:pt idx="3">1</cx:pt>
          <cx:pt idx="4">32</cx:pt>
          <cx:pt idx="5">70</cx:pt>
          <cx:pt idx="6">0</cx:pt>
        </cx:lvl>
      </cx:numDim>
    </cx:data>
    <cx:data id="3">
      <cx:strDim type="cat">
        <cx:f>'Tab 1'!$A$6:$A$12</cx:f>
        <cx:lvl ptCount="7">
          <cx:pt idx="0">cat 1 </cx:pt>
          <cx:pt idx="1">cat 2</cx:pt>
          <cx:pt idx="2">cat 3 (deep)</cx:pt>
          <cx:pt idx="3">cat 4  (deep)</cx:pt>
          <cx:pt idx="4">Unstageable (deep)</cx:pt>
          <cx:pt idx="5">SDTI</cx:pt>
          <cx:pt idx="6">Device-related mucosal pressure ulcer</cx:pt>
        </cx:lvl>
      </cx:strDim>
      <cx:numDim type="val">
        <cx:f>'Tab 1'!$E$6:$E$12</cx:f>
        <cx:lvl ptCount="7" formatCode="General">
          <cx:pt idx="0">0</cx:pt>
          <cx:pt idx="1">1</cx:pt>
          <cx:pt idx="2">0</cx:pt>
          <cx:pt idx="3">0</cx:pt>
          <cx:pt idx="4">0</cx:pt>
          <cx:pt idx="5">0</cx:pt>
          <cx:pt idx="6">0</cx:pt>
        </cx:lvl>
      </cx:numDim>
    </cx:data>
  </cx:chartData>
  <cx:chart>
    <cx:title pos="t" align="ctr" overlay="0">
      <cx:tx>
        <cx:txData>
          <cx:v>Severity of Presssure Ulcers  </cx:v>
        </cx:txData>
      </cx:tx>
      <cx:txPr>
        <a:bodyPr spcFirstLastPara="1" vertOverflow="ellipsis" horzOverflow="overflow" wrap="square" lIns="0" tIns="0" rIns="0" bIns="0" anchor="ctr" anchorCtr="1"/>
        <a:lstStyle/>
        <a:p>
          <a:pPr algn="ctr" rtl="0">
            <a:defRPr sz="900"/>
          </a:pPr>
          <a:r>
            <a:rPr lang="en-US" sz="900" b="0" i="0" u="none" strike="noStrike" baseline="0">
              <a:solidFill>
                <a:sysClr val="windowText" lastClr="000000">
                  <a:lumMod val="65000"/>
                  <a:lumOff val="35000"/>
                </a:sysClr>
              </a:solidFill>
              <a:latin typeface="Calibri"/>
            </a:rPr>
            <a:t>Severity of Presssure Ulcers  </a:t>
          </a:r>
        </a:p>
      </cx:txPr>
    </cx:title>
    <cx:plotArea>
      <cx:plotAreaRegion>
        <cx:series layoutId="clusteredColumn" uniqueId="{659C82C5-86E2-4698-ABBD-19A654F87406}" formatIdx="0">
          <cx:tx>
            <cx:txData>
              <cx:f>'Tab 1'!$B$1:$B$5</cx:f>
              <cx:v>Morriston Hospital SDU</cx:v>
            </cx:txData>
          </cx:tx>
          <cx:spPr>
            <a:solidFill>
              <a:schemeClr val="accent1">
                <a:lumMod val="60000"/>
                <a:lumOff val="40000"/>
              </a:schemeClr>
            </a:solidFill>
          </cx:spPr>
          <cx:dataId val="0"/>
          <cx:layoutPr>
            <cx:aggregation/>
          </cx:layoutPr>
          <cx:axisId val="1"/>
        </cx:series>
        <cx:series layoutId="paretoLine" ownerIdx="0" uniqueId="{6710631F-4FB9-4938-848A-B2F48FFE266D}" formatIdx="1">
          <cx:axisId val="2"/>
        </cx:series>
        <cx:series layoutId="clusteredColumn" hidden="1" uniqueId="{80E5EAA8-D0EC-4FA9-AD24-C02FE9023AD4}" formatIdx="2">
          <cx:tx>
            <cx:txData>
              <cx:f/>
              <cx:v>NPTSGH Service Group</cx:v>
            </cx:txData>
          </cx:tx>
          <cx:dataId val="1"/>
          <cx:layoutPr>
            <cx:aggregation/>
          </cx:layoutPr>
          <cx:axisId val="1"/>
        </cx:series>
        <cx:series layoutId="paretoLine" ownerIdx="2" uniqueId="{303C9886-3C19-458C-94F7-0B59B63BB83B}" formatIdx="3">
          <cx:axisId val="2"/>
        </cx:series>
        <cx:series layoutId="clusteredColumn" hidden="1" uniqueId="{430C1BF6-ABD5-47B8-957E-8C7FFD494D0B}" formatIdx="4">
          <cx:tx>
            <cx:txData>
              <cx:v>P&amp;C</cx:v>
            </cx:txData>
          </cx:tx>
          <cx:dataId val="2"/>
          <cx:layoutPr>
            <cx:aggregation/>
          </cx:layoutPr>
          <cx:axisId val="1"/>
        </cx:series>
        <cx:series layoutId="paretoLine" ownerIdx="4" uniqueId="{AC6951D6-1A73-44EE-8F02-AC08E7DF1CAD}" formatIdx="5">
          <cx:axisId val="2"/>
        </cx:series>
        <cx:series layoutId="clusteredColumn" hidden="1" uniqueId="{41CE8DDE-4BE7-4D91-88B0-162B037AA86B}" formatIdx="6">
          <cx:tx>
            <cx:txData>
              <cx:v>MHLDs</cx:v>
            </cx:txData>
          </cx:tx>
          <cx:dataId val="3"/>
          <cx:layoutPr>
            <cx:aggregation/>
          </cx:layoutPr>
          <cx:axisId val="1"/>
        </cx:series>
        <cx:series layoutId="paretoLine" ownerIdx="6" uniqueId="{58B027CF-531C-436B-BCEA-20826715E387}" formatIdx="7">
          <cx:axisId val="2"/>
        </cx:series>
      </cx:plotAreaRegion>
      <cx:axis id="0">
        <cx:catScaling gapWidth="0"/>
        <cx:title>
          <cx:tx>
            <cx:txData>
              <cx:v>Category of severity </cx:v>
            </cx:txData>
          </cx:tx>
        </cx:title>
        <cx:tickLabels/>
        <cx:txPr>
          <a:bodyPr spcFirstLastPara="1" vertOverflow="ellipsis" horzOverflow="overflow" wrap="square" lIns="0" tIns="0" rIns="0" bIns="0" anchor="ctr" anchorCtr="1"/>
          <a:lstStyle/>
          <a:p>
            <a:pPr algn="ctr" rtl="0">
              <a:defRPr sz="800"/>
            </a:pPr>
            <a:endParaRPr lang="en-US" sz="800" b="0" i="0" u="none" strike="noStrike" baseline="0">
              <a:solidFill>
                <a:prstClr val="black">
                  <a:lumMod val="65000"/>
                  <a:lumOff val="35000"/>
                </a:prstClr>
              </a:solidFill>
              <a:latin typeface="Aptos" panose="02110004020202020204"/>
            </a:endParaRPr>
          </a:p>
        </cx:txPr>
      </cx:axis>
      <cx:axis id="1">
        <cx:valScaling/>
        <cx:title>
          <cx:tx>
            <cx:txData>
              <cx:v>Incident numbers </cx:v>
            </cx:txData>
          </cx:tx>
        </cx:title>
        <cx:tickLabels/>
      </cx:axis>
      <cx:axis id="2">
        <cx:valScaling max="1" min="0"/>
        <cx:units unit="percentage"/>
        <cx:tickLabels/>
      </cx:axis>
    </cx:plotArea>
  </cx:chart>
  <cx:spPr>
    <a:solidFill>
      <a:schemeClr val="bg1"/>
    </a:solidFill>
  </cx:spPr>
</cx: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4: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4"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4"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4" custLinFactNeighborX="9008" custLinFactNeighborY="-5786">
        <dgm:presLayoutVars>
          <dgm:bulletEnabled val="1"/>
        </dgm:presLayoutVars>
      </dgm:prSet>
      <dgm:spPr/>
    </dgm:pt>
    <dgm:pt modelId="{FD62A244-462A-4E1C-9F45-5336CB3B9A7E}" type="pres">
      <dgm:prSet presAssocID="{34756629-E74C-4A2B-986C-B90824477568}"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3" presStyleCnt="4" custLinFactNeighborX="4598" custLinFactNeighborY="-690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3" presStyleCnt="4"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3" destOrd="0" parTransId="{C3CC3D0E-E601-4CEC-A4EA-7040238D7147}" sibTransId="{77562E8B-2486-4DB2-A986-C3E6FF2E06A2}"/>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 modelId="{B50E4563-FC64-479E-A8D3-F904CE9EF414}" type="presParOf" srcId="{FEFE71CE-EB5C-4199-8D48-4A7544A10A1A}" destId="{FD62A244-462A-4E1C-9F45-5336CB3B9A7E}" srcOrd="5" destOrd="0" presId="urn:microsoft.com/office/officeart/2005/8/layout/vList3"/>
    <dgm:cxn modelId="{4B26EECB-93B8-41C1-8A36-C87ACB643832}" type="presParOf" srcId="{FEFE71CE-EB5C-4199-8D48-4A7544A10A1A}" destId="{82E65E3F-32F9-4606-8767-4277B08337D8}" srcOrd="6"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270314" y="14770"/>
          <a:ext cx="11502771" cy="1652374"/>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t>Section 1: </a:t>
          </a:r>
          <a:r>
            <a:rPr lang="en-GB" sz="2800" kern="1200" dirty="0"/>
            <a:t>Updates against all Escalation areas with Welsh Government</a:t>
          </a:r>
        </a:p>
      </dsp:txBody>
      <dsp:txXfrm rot="10800000">
        <a:off x="4683407" y="14770"/>
        <a:ext cx="11089678" cy="1652374"/>
      </dsp:txXfrm>
    </dsp:sp>
    <dsp:sp modelId="{F9E476B7-A246-4EEE-9E1A-6E631012DA9E}">
      <dsp:nvSpPr>
        <dsp:cNvPr id="0" name=""/>
        <dsp:cNvSpPr/>
      </dsp:nvSpPr>
      <dsp:spPr>
        <a:xfrm>
          <a:off x="2484220" y="4211"/>
          <a:ext cx="1652374" cy="1652374"/>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346577" y="2054226"/>
          <a:ext cx="11502771" cy="1652374"/>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2</a:t>
          </a:r>
          <a:r>
            <a:rPr lang="en-GB" sz="2800" kern="1200" dirty="0"/>
            <a:t>: Performance against the Health Board’s Strategic Objectives</a:t>
          </a:r>
        </a:p>
        <a:p>
          <a:pPr marL="228600" lvl="1" indent="-228600" algn="l" defTabSz="977900">
            <a:lnSpc>
              <a:spcPct val="90000"/>
            </a:lnSpc>
            <a:spcBef>
              <a:spcPct val="0"/>
            </a:spcBef>
            <a:spcAft>
              <a:spcPct val="15000"/>
            </a:spcAft>
            <a:buChar char="•"/>
          </a:pPr>
          <a:endParaRPr lang="en-GB" sz="2200" kern="1200" dirty="0"/>
        </a:p>
      </dsp:txBody>
      <dsp:txXfrm rot="10800000">
        <a:off x="4759670" y="2054226"/>
        <a:ext cx="11089678" cy="1652374"/>
      </dsp:txXfrm>
    </dsp:sp>
    <dsp:sp modelId="{C0FBD90D-9B30-43B9-97E9-94BEF7DC7598}">
      <dsp:nvSpPr>
        <dsp:cNvPr id="0" name=""/>
        <dsp:cNvSpPr/>
      </dsp:nvSpPr>
      <dsp:spPr>
        <a:xfrm>
          <a:off x="2484220" y="2149832"/>
          <a:ext cx="1652374" cy="1652374"/>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346577" y="4199847"/>
          <a:ext cx="11502771" cy="1652374"/>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t" anchorCtr="0">
          <a:noAutofit/>
        </a:bodyPr>
        <a:lstStyle/>
        <a:p>
          <a:pPr marL="0" lvl="0" indent="0" algn="ctr" defTabSz="1244600">
            <a:lnSpc>
              <a:spcPct val="90000"/>
            </a:lnSpc>
            <a:spcBef>
              <a:spcPct val="0"/>
            </a:spcBef>
            <a:spcAft>
              <a:spcPct val="35000"/>
            </a:spcAft>
            <a:buNone/>
          </a:pPr>
          <a:endParaRPr lang="en-GB" sz="2800" b="1" kern="1200" dirty="0"/>
        </a:p>
        <a:p>
          <a:pPr marL="0" lvl="0" indent="0" algn="ctr" defTabSz="1244600">
            <a:lnSpc>
              <a:spcPct val="90000"/>
            </a:lnSpc>
            <a:spcBef>
              <a:spcPct val="0"/>
            </a:spcBef>
            <a:spcAft>
              <a:spcPct val="35000"/>
            </a:spcAft>
            <a:buNone/>
          </a:pPr>
          <a:r>
            <a:rPr lang="en-GB" sz="2800" b="1" kern="1200" dirty="0"/>
            <a:t>Section 3</a:t>
          </a:r>
          <a:r>
            <a:rPr lang="en-GB" sz="2800" kern="1200" dirty="0"/>
            <a:t>: Service Specific Updates</a:t>
          </a:r>
        </a:p>
        <a:p>
          <a:pPr marL="228600" lvl="1" indent="-228600" algn="l" defTabSz="977900">
            <a:lnSpc>
              <a:spcPct val="90000"/>
            </a:lnSpc>
            <a:spcBef>
              <a:spcPct val="0"/>
            </a:spcBef>
            <a:spcAft>
              <a:spcPct val="15000"/>
            </a:spcAft>
            <a:buChar char="•"/>
          </a:pPr>
          <a:endParaRPr lang="en-GB" sz="2200" kern="1200"/>
        </a:p>
      </dsp:txBody>
      <dsp:txXfrm rot="10800000">
        <a:off x="4759670" y="4199847"/>
        <a:ext cx="11089678" cy="1652374"/>
      </dsp:txXfrm>
    </dsp:sp>
    <dsp:sp modelId="{5BFA6665-1F33-4D4C-9527-789645D89B43}">
      <dsp:nvSpPr>
        <dsp:cNvPr id="0" name=""/>
        <dsp:cNvSpPr/>
      </dsp:nvSpPr>
      <dsp:spPr>
        <a:xfrm>
          <a:off x="2484220" y="4295453"/>
          <a:ext cx="1652374" cy="1652374"/>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346577" y="6270962"/>
          <a:ext cx="11502771" cy="1652374"/>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8651" tIns="106680" rIns="199136"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Section 4: Updates on Ministerial Enabling Actions</a:t>
          </a:r>
        </a:p>
      </dsp:txBody>
      <dsp:txXfrm rot="10800000">
        <a:off x="4759670" y="6270962"/>
        <a:ext cx="11089678" cy="1652374"/>
      </dsp:txXfrm>
    </dsp:sp>
    <dsp:sp modelId="{4296A84E-6113-4C1F-9DB6-B4931C946519}">
      <dsp:nvSpPr>
        <dsp:cNvPr id="0" name=""/>
        <dsp:cNvSpPr/>
      </dsp:nvSpPr>
      <dsp:spPr>
        <a:xfrm>
          <a:off x="2560197" y="6326944"/>
          <a:ext cx="1652374" cy="1652374"/>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16/09/2025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16/09/2025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BC95F-021B-C68E-397E-6A312021DB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D9C64-6289-503E-3EC9-66F5FFCE70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93190D-DF11-F7F0-4533-752047C87B8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5134573-10E8-6729-FA4E-ECD8FA3A5ED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81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61499-8CEB-37A8-E517-224A2EB77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213FB9-7F8B-FCE5-D714-9BA86CF87C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5E70C-4162-1C3E-5C8E-AA116D6A39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616309E-D441-78D6-807F-5BDE2353FF0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5001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68B95-E7F5-5AD6-3274-8A0B28EAB8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9E5D73-7DA4-3381-58DF-0ABEFF1FF8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25F241-2F09-D3D9-9D54-1D9CEC60E1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BC86B0-4BD3-E4DC-E54F-E39E8F8FBEB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4592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35561-9AC0-2DC1-10C7-D5331283D3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C44D21-64CC-B3B4-5A82-8F54A52FA5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671AE3-C357-BC0D-20D3-EA3D1C14386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3F8590-53D7-F824-49EB-CDDF2945F78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4919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E3D07-EED6-7603-09BD-CFD780BB18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566D78-2D70-F5DB-2F54-8DB6E9A364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8B3EFD-5040-891D-ADFC-B6525B1057CB}"/>
              </a:ext>
            </a:extLst>
          </p:cNvPr>
          <p:cNvSpPr>
            <a:spLocks noGrp="1"/>
          </p:cNvSpPr>
          <p:nvPr>
            <p:ph type="body" idx="1"/>
          </p:nvPr>
        </p:nvSpPr>
        <p:spPr/>
        <p:txBody>
          <a:bodyPr/>
          <a:lstStyle/>
          <a:p>
            <a:r>
              <a:rPr lang="en-GB" dirty="0"/>
              <a:t>“Ward” consists of Delay on ward in sending patient to Theatre and no ward beds predominantly.</a:t>
            </a:r>
          </a:p>
          <a:p>
            <a:r>
              <a:rPr lang="en-GB" dirty="0"/>
              <a:t>Scheduling is mostly made up of completing all scheduled work i.e. under booking.</a:t>
            </a:r>
          </a:p>
          <a:p>
            <a:r>
              <a:rPr lang="en-GB" dirty="0"/>
              <a:t>Patient consists of patient cancelled on the day.</a:t>
            </a:r>
          </a:p>
          <a:p>
            <a:r>
              <a:rPr lang="en-GB" dirty="0"/>
              <a:t>Procedure consists of procedures not taking as long as anticipated to complete.</a:t>
            </a:r>
          </a:p>
          <a:p>
            <a:endParaRPr lang="en-GB" dirty="0"/>
          </a:p>
        </p:txBody>
      </p:sp>
      <p:sp>
        <p:nvSpPr>
          <p:cNvPr id="4" name="Slide Number Placeholder 3">
            <a:extLst>
              <a:ext uri="{FF2B5EF4-FFF2-40B4-BE49-F238E27FC236}">
                <a16:creationId xmlns:a16="http://schemas.microsoft.com/office/drawing/2014/main" id="{ED6ACB0F-5C01-69D9-8AB0-B9154B6648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7239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734F8-E889-FE1B-C3CD-0AD948341D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FB28FE-3A02-C081-8A2F-E8FA3A7689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1FCE8A-9FFB-4443-5B85-4D9EC412D8C6}"/>
              </a:ext>
            </a:extLst>
          </p:cNvPr>
          <p:cNvSpPr>
            <a:spLocks noGrp="1"/>
          </p:cNvSpPr>
          <p:nvPr>
            <p:ph type="body" idx="1"/>
          </p:nvPr>
        </p:nvSpPr>
        <p:spPr/>
        <p:txBody>
          <a:bodyPr/>
          <a:lstStyle/>
          <a:p>
            <a:r>
              <a:rPr lang="en-GB" dirty="0"/>
              <a:t>Late Start:</a:t>
            </a:r>
          </a:p>
          <a:p>
            <a:r>
              <a:rPr lang="en-GB" dirty="0"/>
              <a:t>Other = no reason listed</a:t>
            </a:r>
          </a:p>
          <a:p>
            <a:r>
              <a:rPr lang="en-GB" dirty="0"/>
              <a:t>Surgeon = surgeon delayed</a:t>
            </a:r>
          </a:p>
          <a:p>
            <a:r>
              <a:rPr lang="en-GB" dirty="0"/>
              <a:t>Scheduling = list order change</a:t>
            </a:r>
          </a:p>
          <a:p>
            <a:r>
              <a:rPr lang="en-GB" dirty="0"/>
              <a:t>Early Finish:</a:t>
            </a:r>
          </a:p>
          <a:p>
            <a:r>
              <a:rPr lang="en-GB" dirty="0"/>
              <a:t>Scheduling = under booking and planned surgery completed.</a:t>
            </a:r>
          </a:p>
          <a:p>
            <a:r>
              <a:rPr lang="en-GB" dirty="0"/>
              <a:t>Patient = patient cancelled on day.</a:t>
            </a:r>
          </a:p>
          <a:p>
            <a:endParaRPr lang="en-GB" dirty="0"/>
          </a:p>
        </p:txBody>
      </p:sp>
      <p:sp>
        <p:nvSpPr>
          <p:cNvPr id="4" name="Slide Number Placeholder 3">
            <a:extLst>
              <a:ext uri="{FF2B5EF4-FFF2-40B4-BE49-F238E27FC236}">
                <a16:creationId xmlns:a16="http://schemas.microsoft.com/office/drawing/2014/main" id="{FAC94303-2F5C-AD6C-8AB2-D0131A5FFAD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6778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44BB4-5CB5-F484-6FEF-56AFA1F3E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21FFC9-1ED3-0093-CC59-527EB5F3E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039783-537F-9F88-57CB-924809E589A4}"/>
              </a:ext>
            </a:extLst>
          </p:cNvPr>
          <p:cNvSpPr>
            <a:spLocks noGrp="1"/>
          </p:cNvSpPr>
          <p:nvPr>
            <p:ph type="body" idx="1"/>
          </p:nvPr>
        </p:nvSpPr>
        <p:spPr/>
        <p:txBody>
          <a:bodyPr/>
          <a:lstStyle/>
          <a:p>
            <a:r>
              <a:rPr lang="en-GB" dirty="0"/>
              <a:t>Same themes as other sites. Under booking of lists is main cause of </a:t>
            </a:r>
            <a:r>
              <a:rPr lang="en-GB"/>
              <a:t>early finishes.</a:t>
            </a:r>
            <a:endParaRPr lang="en-GB" dirty="0"/>
          </a:p>
        </p:txBody>
      </p:sp>
      <p:sp>
        <p:nvSpPr>
          <p:cNvPr id="4" name="Slide Number Placeholder 3">
            <a:extLst>
              <a:ext uri="{FF2B5EF4-FFF2-40B4-BE49-F238E27FC236}">
                <a16:creationId xmlns:a16="http://schemas.microsoft.com/office/drawing/2014/main" id="{A1CD339E-E361-65F5-3EE5-998573386A1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587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561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29</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6595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CF9-F531-975F-4E44-7575E6175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B6054-C236-8856-2263-97DE7EC777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541F0-7B06-66EC-6C9A-9A119D41B8F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D138984-1DB1-0B5D-FC06-DF91186D1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4964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770462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GB"/>
              <a:t>Click to edit Master title style</a:t>
            </a:r>
            <a:endParaRPr lang="en-GB" dirty="0"/>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921123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288031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GB"/>
              <a:t>Click to edit Master title style</a:t>
            </a:r>
            <a:endParaRPr lang="en-GB" dirty="0"/>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8422887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138226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10178505"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732483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GB"/>
              <a:t>Click to edit Master title style</a:t>
            </a:r>
            <a:endParaRPr lang="en-GB" dirty="0"/>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16/09/2025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5706679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16/09/2025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115518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16/09/2025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166243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5502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GB"/>
              <a:t>Click to edit Master title style</a:t>
            </a:r>
            <a:endParaRPr lang="en-GB" dirty="0"/>
          </a:p>
        </p:txBody>
      </p:sp>
      <p:sp>
        <p:nvSpPr>
          <p:cNvPr id="3" name="Picture Placeholder 2"/>
          <p:cNvSpPr>
            <a:spLocks noGrp="1" noChangeAspect="1"/>
          </p:cNvSpPr>
          <p:nvPr>
            <p:ph type="pic" idx="1"/>
          </p:nvPr>
        </p:nvSpPr>
        <p:spPr>
          <a:xfrm>
            <a:off x="8547536" y="1628338"/>
            <a:ext cx="10178505" cy="8036969"/>
          </a:xfrm>
        </p:spPr>
        <p:txBody>
          <a:bodyPr anchor="t"/>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r>
              <a:rPr lang="en-GB"/>
              <a:t>Click icon to add picture</a:t>
            </a:r>
            <a:endParaRPr lang="en-GB" dirty="0"/>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16/09/2025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50432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52095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539739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9328261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16/09/2025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37800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10.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6.xml"/><Relationship Id="rId7" Type="http://schemas.openxmlformats.org/officeDocument/2006/relationships/theme" Target="../theme/theme11.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4" Type="http://schemas.openxmlformats.org/officeDocument/2006/relationships/slideLayout" Target="../slideLayouts/slideLayout77.xml"/><Relationship Id="rId9" Type="http://schemas.openxmlformats.org/officeDocument/2006/relationships/image" Target="../media/image5.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1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94.xml"/><Relationship Id="rId7" Type="http://schemas.openxmlformats.org/officeDocument/2006/relationships/slideLayout" Target="../slideLayouts/slideLayout98.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10" Type="http://schemas.openxmlformats.org/officeDocument/2006/relationships/image" Target="../media/image5.emf"/><Relationship Id="rId4" Type="http://schemas.openxmlformats.org/officeDocument/2006/relationships/slideLayout" Target="../slideLayouts/slideLayout95.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7.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8.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9.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846CE7D5-CF57-46EF-B807-FDD0502418D4}" type="datetimeFigureOut">
              <a:rPr lang="en-GB" smtClean="0"/>
              <a:t>16/09/2025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300351169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GB"/>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16/09/2025</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16/09/2025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16/09/2025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9.png"/><Relationship Id="rId7" Type="http://schemas.openxmlformats.org/officeDocument/2006/relationships/image" Target="../media/image37.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9.png"/><Relationship Id="rId7" Type="http://schemas.openxmlformats.org/officeDocument/2006/relationships/image" Target="../media/image51.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3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9.png"/><Relationship Id="rId7" Type="http://schemas.openxmlformats.org/officeDocument/2006/relationships/image" Target="../media/image61.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9.png"/><Relationship Id="rId7" Type="http://schemas.openxmlformats.org/officeDocument/2006/relationships/image" Target="../media/image6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20.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5.xml"/><Relationship Id="rId5"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5.xml"/><Relationship Id="rId5" Type="http://schemas.openxmlformats.org/officeDocument/2006/relationships/image" Target="../media/image78.png"/><Relationship Id="rId4" Type="http://schemas.openxmlformats.org/officeDocument/2006/relationships/image" Target="../media/image77.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5.xml"/><Relationship Id="rId5" Type="http://schemas.openxmlformats.org/officeDocument/2006/relationships/image" Target="../media/image82.png"/><Relationship Id="rId4"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5.xml"/><Relationship Id="rId5" Type="http://schemas.openxmlformats.org/officeDocument/2006/relationships/image" Target="../media/image86.png"/><Relationship Id="rId4" Type="http://schemas.openxmlformats.org/officeDocument/2006/relationships/image" Target="../media/image85.png"/></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87.png"/><Relationship Id="rId2" Type="http://schemas.openxmlformats.org/officeDocument/2006/relationships/image" Target="../media/image4.png"/><Relationship Id="rId1" Type="http://schemas.openxmlformats.org/officeDocument/2006/relationships/slideLayout" Target="../slideLayouts/slideLayout35.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5.xml"/><Relationship Id="rId5" Type="http://schemas.openxmlformats.org/officeDocument/2006/relationships/image" Target="../media/image91.png"/><Relationship Id="rId4" Type="http://schemas.openxmlformats.org/officeDocument/2006/relationships/image" Target="../media/image90.png"/></Relationships>
</file>

<file path=ppt/slides/_rels/slide2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4.xml"/><Relationship Id="rId1" Type="http://schemas.openxmlformats.org/officeDocument/2006/relationships/slideLayout" Target="../slideLayouts/slideLayout7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 Id="rId9" Type="http://schemas.openxmlformats.org/officeDocument/2006/relationships/image" Target="../media/image44.svg"/></Relationships>
</file>

<file path=ppt/slides/_rels/slide2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2.png"/><Relationship Id="rId7" Type="http://schemas.openxmlformats.org/officeDocument/2006/relationships/image" Target="../media/image101.png"/><Relationship Id="rId2" Type="http://schemas.openxmlformats.org/officeDocument/2006/relationships/notesSlide" Target="../notesSlides/notesSlide6.xml"/><Relationship Id="rId1" Type="http://schemas.openxmlformats.org/officeDocument/2006/relationships/slideLayout" Target="../slideLayouts/slideLayout91.xml"/><Relationship Id="rId6" Type="http://schemas.microsoft.com/office/2014/relationships/chartEx" Target="../charts/chartEx1.xml"/><Relationship Id="rId11" Type="http://schemas.openxmlformats.org/officeDocument/2006/relationships/image" Target="../media/image44.svg"/><Relationship Id="rId5" Type="http://schemas.openxmlformats.org/officeDocument/2006/relationships/chart" Target="../charts/chart7.xml"/><Relationship Id="rId10" Type="http://schemas.openxmlformats.org/officeDocument/2006/relationships/image" Target="../media/image43.png"/><Relationship Id="rId4" Type="http://schemas.openxmlformats.org/officeDocument/2006/relationships/chart" Target="../charts/chart6.xml"/><Relationship Id="rId9" Type="http://schemas.openxmlformats.org/officeDocument/2006/relationships/image" Target="../media/image103.png"/></Relationships>
</file>

<file path=ppt/slides/_rels/slide31.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105.png"/><Relationship Id="rId2" Type="http://schemas.openxmlformats.org/officeDocument/2006/relationships/notesSlide" Target="../notesSlides/notesSlide7.xml"/><Relationship Id="rId1" Type="http://schemas.openxmlformats.org/officeDocument/2006/relationships/slideLayout" Target="../slideLayouts/slideLayout40.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04.png"/><Relationship Id="rId5" Type="http://schemas.openxmlformats.org/officeDocument/2006/relationships/image" Target="../media/image40.sv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35.xml"/><Relationship Id="rId5" Type="http://schemas.openxmlformats.org/officeDocument/2006/relationships/image" Target="../media/image109.png"/><Relationship Id="rId4" Type="http://schemas.openxmlformats.org/officeDocument/2006/relationships/image" Target="../media/image108.png"/></Relationships>
</file>

<file path=ppt/slides/_rels/slide33.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png"/><Relationship Id="rId1" Type="http://schemas.openxmlformats.org/officeDocument/2006/relationships/slideLayout" Target="../slideLayouts/slideLayout35.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34.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image" Target="../media/image116.png"/><Relationship Id="rId1" Type="http://schemas.openxmlformats.org/officeDocument/2006/relationships/slideLayout" Target="../slideLayouts/slideLayout35.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3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25.png"/><Relationship Id="rId2" Type="http://schemas.openxmlformats.org/officeDocument/2006/relationships/image" Target="../media/image123.png"/><Relationship Id="rId1" Type="http://schemas.openxmlformats.org/officeDocument/2006/relationships/slideLayout" Target="../slideLayouts/slideLayout35.xml"/><Relationship Id="rId6" Type="http://schemas.openxmlformats.org/officeDocument/2006/relationships/image" Target="../media/image124.png"/><Relationship Id="rId5" Type="http://schemas.openxmlformats.org/officeDocument/2006/relationships/image" Target="../media/image20.svg"/><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5.xml"/><Relationship Id="rId4" Type="http://schemas.openxmlformats.org/officeDocument/2006/relationships/image" Target="../media/image20.svg"/></Relationships>
</file>

<file path=ppt/slides/_rels/slide4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98.xml"/></Relationships>
</file>

<file path=ppt/slides/_rels/slide4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98.xml"/></Relationships>
</file>

<file path=ppt/slides/_rels/slide46.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98.xml"/></Relationships>
</file>

<file path=ppt/slides/_rels/slide4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8.xml"/><Relationship Id="rId1" Type="http://schemas.openxmlformats.org/officeDocument/2006/relationships/slideLayout" Target="../slideLayouts/slideLayout98.xml"/><Relationship Id="rId4" Type="http://schemas.openxmlformats.org/officeDocument/2006/relationships/image" Target="../media/image136.svg"/></Relationships>
</file>

<file path=ppt/slides/_rels/slide4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98.xml"/><Relationship Id="rId4" Type="http://schemas.openxmlformats.org/officeDocument/2006/relationships/chart" Target="../charts/chart10.xml"/></Relationships>
</file>

<file path=ppt/slides/_rels/slide4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98.xml"/><Relationship Id="rId4" Type="http://schemas.openxmlformats.org/officeDocument/2006/relationships/chart" Target="../charts/char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1.xml"/><Relationship Id="rId1" Type="http://schemas.openxmlformats.org/officeDocument/2006/relationships/slideLayout" Target="../slideLayouts/slideLayout98.xml"/></Relationships>
</file>

<file path=ppt/slides/_rels/slide5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2.xml"/><Relationship Id="rId1" Type="http://schemas.openxmlformats.org/officeDocument/2006/relationships/slideLayout" Target="../slideLayouts/slideLayout9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38.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4.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0.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39.png"/></Relationships>
</file>

<file path=ppt/slides/_rels/slide55.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41.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5.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3.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42.png"/></Relationships>
</file>

<file path=ppt/slides/_rels/slide56.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44.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5.png"/><Relationship Id="rId5" Type="http://schemas.openxmlformats.org/officeDocument/2006/relationships/image" Target="../media/image40.svg"/><Relationship Id="rId15" Type="http://schemas.openxmlformats.org/officeDocument/2006/relationships/image" Target="../media/image146.png"/><Relationship Id="rId10" Type="http://schemas.openxmlformats.org/officeDocument/2006/relationships/image" Target="../media/image44.sv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14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4.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3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30.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September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119029088"/>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August-25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67.94%</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1,062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12,175 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89.20%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7:02 (July-25)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8:52 (July-25)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89.20%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321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323444354"/>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72.86%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2,471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2,141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76909488"/>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Aug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72,488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43,113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156,772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Aug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6,441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81909BF8-FCCD-F11D-A774-2A375614B78B}"/>
              </a:ext>
            </a:extLst>
          </p:cNvPr>
          <p:cNvPicPr>
            <a:picLocks noChangeAspect="1"/>
          </p:cNvPicPr>
          <p:nvPr/>
        </p:nvPicPr>
        <p:blipFill>
          <a:blip r:embed="rId5"/>
          <a:stretch>
            <a:fillRect/>
          </a:stretch>
        </p:blipFill>
        <p:spPr>
          <a:xfrm>
            <a:off x="2957045" y="866012"/>
            <a:ext cx="6275910" cy="3568812"/>
          </a:xfrm>
          <a:prstGeom prst="rect">
            <a:avLst/>
          </a:prstGeom>
        </p:spPr>
      </p:pic>
      <p:pic>
        <p:nvPicPr>
          <p:cNvPr id="9" name="Picture 8">
            <a:extLst>
              <a:ext uri="{FF2B5EF4-FFF2-40B4-BE49-F238E27FC236}">
                <a16:creationId xmlns:a16="http://schemas.microsoft.com/office/drawing/2014/main" id="{7EA8DAFE-0E9A-ED3D-D0BD-C1CB46C16E32}"/>
              </a:ext>
            </a:extLst>
          </p:cNvPr>
          <p:cNvPicPr>
            <a:picLocks noChangeAspect="1"/>
          </p:cNvPicPr>
          <p:nvPr/>
        </p:nvPicPr>
        <p:blipFill>
          <a:blip r:embed="rId6"/>
          <a:stretch>
            <a:fillRect/>
          </a:stretch>
        </p:blipFill>
        <p:spPr>
          <a:xfrm>
            <a:off x="10992572" y="793758"/>
            <a:ext cx="6036020" cy="3441065"/>
          </a:xfrm>
          <a:prstGeom prst="rect">
            <a:avLst/>
          </a:prstGeom>
        </p:spPr>
      </p:pic>
      <p:pic>
        <p:nvPicPr>
          <p:cNvPr id="12" name="Picture 11">
            <a:extLst>
              <a:ext uri="{FF2B5EF4-FFF2-40B4-BE49-F238E27FC236}">
                <a16:creationId xmlns:a16="http://schemas.microsoft.com/office/drawing/2014/main" id="{293BC21F-A032-2C65-96C5-BBE37F3C9BF4}"/>
              </a:ext>
            </a:extLst>
          </p:cNvPr>
          <p:cNvPicPr>
            <a:picLocks noChangeAspect="1"/>
          </p:cNvPicPr>
          <p:nvPr/>
        </p:nvPicPr>
        <p:blipFill>
          <a:blip r:embed="rId7"/>
          <a:stretch>
            <a:fillRect/>
          </a:stretch>
        </p:blipFill>
        <p:spPr>
          <a:xfrm>
            <a:off x="3110729" y="4835411"/>
            <a:ext cx="6122226" cy="3588474"/>
          </a:xfrm>
          <a:prstGeom prst="rect">
            <a:avLst/>
          </a:prstGeom>
        </p:spPr>
      </p:pic>
      <p:pic>
        <p:nvPicPr>
          <p:cNvPr id="20" name="Picture 19">
            <a:extLst>
              <a:ext uri="{FF2B5EF4-FFF2-40B4-BE49-F238E27FC236}">
                <a16:creationId xmlns:a16="http://schemas.microsoft.com/office/drawing/2014/main" id="{E71C9FF5-64C4-5E20-CC9B-CAEC45DB9742}"/>
              </a:ext>
            </a:extLst>
          </p:cNvPr>
          <p:cNvPicPr>
            <a:picLocks noChangeAspect="1"/>
          </p:cNvPicPr>
          <p:nvPr/>
        </p:nvPicPr>
        <p:blipFill>
          <a:blip r:embed="rId8"/>
          <a:stretch>
            <a:fillRect/>
          </a:stretch>
        </p:blipFill>
        <p:spPr>
          <a:xfrm>
            <a:off x="10992572" y="4930941"/>
            <a:ext cx="6002387" cy="351919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6425045"/>
            <a:ext cx="9336274" cy="463983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476185" y="7612414"/>
            <a:ext cx="9266162" cy="2648051"/>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Robust weekly accountability meetings implemented with all sites – led to improved engagement &amp; traction on delivery</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New Standard Operating Procedure issued to ensure clarity of expectation</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Plan is refreshed on a 3 monthly cycle </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Weekly internal census and validation approach in place</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Established In Recovery, Reablement and Rehabilitation Code to go live in October</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IDH SOP &amp; Performance framework developed</a:t>
            </a:r>
          </a:p>
          <a:p>
            <a:pPr marL="342900" lvl="0" indent="-342900">
              <a:buFont typeface="Symbol" panose="05050102010706020507" pitchFamily="18" charset="2"/>
              <a:buChar char=""/>
              <a:defRPr/>
            </a:pPr>
            <a:r>
              <a:rPr lang="en-GB" sz="2000" dirty="0">
                <a:solidFill>
                  <a:prstClr val="black"/>
                </a:solidFill>
                <a:latin typeface="Verdana" panose="020B0604030504040204" pitchFamily="34" charset="0"/>
                <a:ea typeface="Verdana" panose="020B0604030504040204" pitchFamily="34" charset="0"/>
              </a:rPr>
              <a:t>Daily COP in place for Gorseinon </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6493781"/>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90581" y="6514311"/>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611196" y="6557960"/>
            <a:ext cx="780027" cy="731177"/>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pic>
        <p:nvPicPr>
          <p:cNvPr id="2" name="Picture 1">
            <a:extLst>
              <a:ext uri="{FF2B5EF4-FFF2-40B4-BE49-F238E27FC236}">
                <a16:creationId xmlns:a16="http://schemas.microsoft.com/office/drawing/2014/main" id="{1B8C3240-943C-0798-7D40-268FA204ECD3}"/>
              </a:ext>
            </a:extLst>
          </p:cNvPr>
          <p:cNvPicPr>
            <a:picLocks noChangeAspect="1"/>
          </p:cNvPicPr>
          <p:nvPr/>
        </p:nvPicPr>
        <p:blipFill>
          <a:blip r:embed="rId13"/>
          <a:stretch>
            <a:fillRect/>
          </a:stretch>
        </p:blipFill>
        <p:spPr>
          <a:xfrm>
            <a:off x="1484710" y="7426522"/>
            <a:ext cx="7106915" cy="3462668"/>
          </a:xfrm>
          <a:prstGeom prst="rect">
            <a:avLst/>
          </a:prstGeom>
        </p:spPr>
      </p:pic>
      <p:graphicFrame>
        <p:nvGraphicFramePr>
          <p:cNvPr id="3" name="Table 2">
            <a:extLst>
              <a:ext uri="{FF2B5EF4-FFF2-40B4-BE49-F238E27FC236}">
                <a16:creationId xmlns:a16="http://schemas.microsoft.com/office/drawing/2014/main" id="{D9508CE1-4560-4B59-4468-42CEB2753E59}"/>
              </a:ext>
            </a:extLst>
          </p:cNvPr>
          <p:cNvGraphicFramePr>
            <a:graphicFrameLocks noGrp="1"/>
          </p:cNvGraphicFramePr>
          <p:nvPr>
            <p:extLst>
              <p:ext uri="{D42A27DB-BD31-4B8C-83A1-F6EECF244321}">
                <p14:modId xmlns:p14="http://schemas.microsoft.com/office/powerpoint/2010/main" val="4255656416"/>
              </p:ext>
            </p:extLst>
          </p:nvPr>
        </p:nvGraphicFramePr>
        <p:xfrm>
          <a:off x="10302042" y="2079373"/>
          <a:ext cx="9529354" cy="3991324"/>
        </p:xfrm>
        <a:graphic>
          <a:graphicData uri="http://schemas.openxmlformats.org/drawingml/2006/table">
            <a:tbl>
              <a:tblPr>
                <a:tableStyleId>{5C22544A-7EE6-4342-B048-85BDC9FD1C3A}</a:tableStyleId>
              </a:tblPr>
              <a:tblGrid>
                <a:gridCol w="3664816">
                  <a:extLst>
                    <a:ext uri="{9D8B030D-6E8A-4147-A177-3AD203B41FA5}">
                      <a16:colId xmlns:a16="http://schemas.microsoft.com/office/drawing/2014/main" val="4285122952"/>
                    </a:ext>
                  </a:extLst>
                </a:gridCol>
                <a:gridCol w="1419986">
                  <a:extLst>
                    <a:ext uri="{9D8B030D-6E8A-4147-A177-3AD203B41FA5}">
                      <a16:colId xmlns:a16="http://schemas.microsoft.com/office/drawing/2014/main" val="3187898829"/>
                    </a:ext>
                  </a:extLst>
                </a:gridCol>
                <a:gridCol w="1517370">
                  <a:extLst>
                    <a:ext uri="{9D8B030D-6E8A-4147-A177-3AD203B41FA5}">
                      <a16:colId xmlns:a16="http://schemas.microsoft.com/office/drawing/2014/main" val="1923995736"/>
                    </a:ext>
                  </a:extLst>
                </a:gridCol>
                <a:gridCol w="1378230">
                  <a:extLst>
                    <a:ext uri="{9D8B030D-6E8A-4147-A177-3AD203B41FA5}">
                      <a16:colId xmlns:a16="http://schemas.microsoft.com/office/drawing/2014/main" val="50647143"/>
                    </a:ext>
                  </a:extLst>
                </a:gridCol>
                <a:gridCol w="1548952">
                  <a:extLst>
                    <a:ext uri="{9D8B030D-6E8A-4147-A177-3AD203B41FA5}">
                      <a16:colId xmlns:a16="http://schemas.microsoft.com/office/drawing/2014/main" val="256517297"/>
                    </a:ext>
                  </a:extLst>
                </a:gridCol>
              </a:tblGrid>
              <a:tr h="681698">
                <a:tc>
                  <a:txBody>
                    <a:bodyPr/>
                    <a:lstStyle/>
                    <a:p>
                      <a:pPr algn="ctr" fontAlgn="b"/>
                      <a:r>
                        <a:rPr lang="en-GB" sz="2000" b="1" u="none" strike="noStrike" dirty="0">
                          <a:effectLst/>
                        </a:rPr>
                        <a:t>August: Top 5 Delays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26</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20</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12</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b="1" u="none" strike="noStrike" dirty="0">
                          <a:effectLst/>
                        </a:rPr>
                        <a:t>August 5</a:t>
                      </a:r>
                      <a:r>
                        <a:rPr lang="en-GB" sz="2000" b="1" u="none" strike="noStrike" baseline="30000" dirty="0">
                          <a:effectLst/>
                        </a:rPr>
                        <a:t>th</a:t>
                      </a:r>
                      <a:r>
                        <a:rPr lang="en-GB" sz="2000" b="1" u="none" strike="noStrike" dirty="0">
                          <a:effectLst/>
                        </a:rPr>
                        <a:t> </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392030"/>
                  </a:ext>
                </a:extLst>
              </a:tr>
              <a:tr h="681698">
                <a:tc>
                  <a:txBody>
                    <a:bodyPr/>
                    <a:lstStyle/>
                    <a:p>
                      <a:pPr algn="l" fontAlgn="b"/>
                      <a:r>
                        <a:rPr lang="en-GB" sz="2000" b="1" u="none" strike="noStrike">
                          <a:effectLst/>
                        </a:rPr>
                        <a:t>Awaiting reablement community care package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15</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22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18</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6938627"/>
                  </a:ext>
                </a:extLst>
              </a:tr>
              <a:tr h="681698">
                <a:tc>
                  <a:txBody>
                    <a:bodyPr/>
                    <a:lstStyle/>
                    <a:p>
                      <a:pPr algn="l" fontAlgn="b"/>
                      <a:r>
                        <a:rPr lang="en-GB" sz="2000" b="1" u="none" strike="noStrike">
                          <a:effectLst/>
                        </a:rPr>
                        <a:t>Awaiting start of new community care package funded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14</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15</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7</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18</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5749756"/>
                  </a:ext>
                </a:extLst>
              </a:tr>
              <a:tr h="681698">
                <a:tc>
                  <a:txBody>
                    <a:bodyPr/>
                    <a:lstStyle/>
                    <a:p>
                      <a:pPr algn="l" fontAlgn="b"/>
                      <a:r>
                        <a:rPr lang="en-GB" sz="2000" b="1" u="none" strike="noStrike">
                          <a:effectLst/>
                        </a:rPr>
                        <a:t>Awaiting completion of assessment by social care</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9</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8192214"/>
                  </a:ext>
                </a:extLst>
              </a:tr>
              <a:tr h="681698">
                <a:tc>
                  <a:txBody>
                    <a:bodyPr/>
                    <a:lstStyle/>
                    <a:p>
                      <a:pPr algn="l" fontAlgn="b"/>
                      <a:r>
                        <a:rPr lang="en-GB" sz="2000" b="1" u="none" strike="noStrike">
                          <a:effectLst/>
                        </a:rPr>
                        <a:t>Awaiting Completion of AHP Allied Health Professional Assessment</a:t>
                      </a:r>
                      <a:endParaRPr lang="en-GB" sz="2000" b="1"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7</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12</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10</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752311"/>
                  </a:ext>
                </a:extLst>
              </a:tr>
              <a:tr h="343782">
                <a:tc>
                  <a:txBody>
                    <a:bodyPr/>
                    <a:lstStyle/>
                    <a:p>
                      <a:pPr algn="l" fontAlgn="b"/>
                      <a:r>
                        <a:rPr lang="en-GB" sz="2000" b="1" u="none" strike="noStrike" dirty="0">
                          <a:effectLst/>
                        </a:rPr>
                        <a:t>Awaiting joint assessment</a:t>
                      </a:r>
                      <a:endParaRPr lang="en-GB" sz="20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12</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11</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a:effectLst/>
                        </a:rPr>
                        <a:t>7</a:t>
                      </a:r>
                      <a:endParaRPr lang="en-GB" sz="2000" b="0" i="0" u="none" strike="noStrike">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000" u="none" strike="noStrike" dirty="0">
                          <a:effectLst/>
                        </a:rPr>
                        <a:t>9</a:t>
                      </a:r>
                      <a:endParaRPr lang="en-GB" sz="2000" b="0" i="0" u="none" strike="noStrike" dirty="0">
                        <a:solidFill>
                          <a:srgbClr val="000000"/>
                        </a:solidFill>
                        <a:effectLst/>
                        <a:latin typeface="Calibri" panose="020F050202020403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2568898"/>
                  </a:ext>
                </a:extLst>
              </a:tr>
            </a:tbl>
          </a:graphicData>
        </a:graphic>
      </p:graphicFrame>
      <p:pic>
        <p:nvPicPr>
          <p:cNvPr id="11" name="Picture 10">
            <a:extLst>
              <a:ext uri="{FF2B5EF4-FFF2-40B4-BE49-F238E27FC236}">
                <a16:creationId xmlns:a16="http://schemas.microsoft.com/office/drawing/2014/main" id="{9935C456-87B5-03C7-ED3A-FA51370BA4D9}"/>
              </a:ext>
            </a:extLst>
          </p:cNvPr>
          <p:cNvPicPr>
            <a:picLocks noChangeAspect="1"/>
          </p:cNvPicPr>
          <p:nvPr/>
        </p:nvPicPr>
        <p:blipFill>
          <a:blip r:embed="rId14"/>
          <a:stretch>
            <a:fillRect/>
          </a:stretch>
        </p:blipFill>
        <p:spPr>
          <a:xfrm>
            <a:off x="1343047" y="2079373"/>
            <a:ext cx="7248578" cy="4237664"/>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being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50882619-00CE-5145-3411-EC1B3CC09DDC}"/>
              </a:ext>
            </a:extLst>
          </p:cNvPr>
          <p:cNvPicPr>
            <a:picLocks noChangeAspect="1"/>
          </p:cNvPicPr>
          <p:nvPr/>
        </p:nvPicPr>
        <p:blipFill>
          <a:blip r:embed="rId5"/>
          <a:stretch>
            <a:fillRect/>
          </a:stretch>
        </p:blipFill>
        <p:spPr>
          <a:xfrm>
            <a:off x="2966244" y="809848"/>
            <a:ext cx="6702279" cy="3678697"/>
          </a:xfrm>
          <a:prstGeom prst="rect">
            <a:avLst/>
          </a:prstGeom>
        </p:spPr>
      </p:pic>
      <p:pic>
        <p:nvPicPr>
          <p:cNvPr id="11" name="Picture 10">
            <a:extLst>
              <a:ext uri="{FF2B5EF4-FFF2-40B4-BE49-F238E27FC236}">
                <a16:creationId xmlns:a16="http://schemas.microsoft.com/office/drawing/2014/main" id="{3F0DA368-BEE4-9503-8A8D-D101D3EA5255}"/>
              </a:ext>
            </a:extLst>
          </p:cNvPr>
          <p:cNvPicPr>
            <a:picLocks noChangeAspect="1"/>
          </p:cNvPicPr>
          <p:nvPr/>
        </p:nvPicPr>
        <p:blipFill>
          <a:blip r:embed="rId6"/>
          <a:stretch>
            <a:fillRect/>
          </a:stretch>
        </p:blipFill>
        <p:spPr>
          <a:xfrm>
            <a:off x="11098920" y="818797"/>
            <a:ext cx="6199859" cy="3678696"/>
          </a:xfrm>
          <a:prstGeom prst="rect">
            <a:avLst/>
          </a:prstGeom>
        </p:spPr>
      </p:pic>
      <p:pic>
        <p:nvPicPr>
          <p:cNvPr id="6" name="Picture 5">
            <a:extLst>
              <a:ext uri="{FF2B5EF4-FFF2-40B4-BE49-F238E27FC236}">
                <a16:creationId xmlns:a16="http://schemas.microsoft.com/office/drawing/2014/main" id="{4C17F2AF-8DFF-59A6-7172-00A801392798}"/>
              </a:ext>
            </a:extLst>
          </p:cNvPr>
          <p:cNvPicPr>
            <a:picLocks noChangeAspect="1"/>
          </p:cNvPicPr>
          <p:nvPr/>
        </p:nvPicPr>
        <p:blipFill>
          <a:blip r:embed="rId7"/>
          <a:stretch>
            <a:fillRect/>
          </a:stretch>
        </p:blipFill>
        <p:spPr>
          <a:xfrm>
            <a:off x="2966243" y="4888120"/>
            <a:ext cx="6702279" cy="3777531"/>
          </a:xfrm>
          <a:prstGeom prst="rect">
            <a:avLst/>
          </a:prstGeom>
        </p:spPr>
      </p:pic>
      <p:pic>
        <p:nvPicPr>
          <p:cNvPr id="7" name="Picture 6">
            <a:extLst>
              <a:ext uri="{FF2B5EF4-FFF2-40B4-BE49-F238E27FC236}">
                <a16:creationId xmlns:a16="http://schemas.microsoft.com/office/drawing/2014/main" id="{39BB570F-E9D3-5E5C-92B2-63909B9F15F2}"/>
              </a:ext>
            </a:extLst>
          </p:cNvPr>
          <p:cNvPicPr>
            <a:picLocks noChangeAspect="1"/>
          </p:cNvPicPr>
          <p:nvPr/>
        </p:nvPicPr>
        <p:blipFill>
          <a:blip r:embed="rId8"/>
          <a:stretch>
            <a:fillRect/>
          </a:stretch>
        </p:blipFill>
        <p:spPr>
          <a:xfrm>
            <a:off x="11098920" y="4891962"/>
            <a:ext cx="6199859" cy="3773685"/>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85948" y="9628934"/>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p:txBody>
      </p:sp>
      <p:pic>
        <p:nvPicPr>
          <p:cNvPr id="7" name="Picture 6">
            <a:extLst>
              <a:ext uri="{FF2B5EF4-FFF2-40B4-BE49-F238E27FC236}">
                <a16:creationId xmlns:a16="http://schemas.microsoft.com/office/drawing/2014/main" id="{3BFC63BB-7884-60C9-0AE0-9CF66DA2FF9F}"/>
              </a:ext>
            </a:extLst>
          </p:cNvPr>
          <p:cNvPicPr>
            <a:picLocks noChangeAspect="1"/>
          </p:cNvPicPr>
          <p:nvPr/>
        </p:nvPicPr>
        <p:blipFill>
          <a:blip r:embed="rId2"/>
          <a:stretch>
            <a:fillRect/>
          </a:stretch>
        </p:blipFill>
        <p:spPr>
          <a:xfrm>
            <a:off x="479037" y="941650"/>
            <a:ext cx="5992407" cy="3762650"/>
          </a:xfrm>
          <a:prstGeom prst="rect">
            <a:avLst/>
          </a:prstGeom>
        </p:spPr>
      </p:pic>
      <p:pic>
        <p:nvPicPr>
          <p:cNvPr id="10" name="Picture 9">
            <a:extLst>
              <a:ext uri="{FF2B5EF4-FFF2-40B4-BE49-F238E27FC236}">
                <a16:creationId xmlns:a16="http://schemas.microsoft.com/office/drawing/2014/main" id="{F0A1C65A-B7FC-3E5B-12B1-1BE034FEEB6F}"/>
              </a:ext>
            </a:extLst>
          </p:cNvPr>
          <p:cNvPicPr>
            <a:picLocks noChangeAspect="1"/>
          </p:cNvPicPr>
          <p:nvPr/>
        </p:nvPicPr>
        <p:blipFill>
          <a:blip r:embed="rId3"/>
          <a:stretch>
            <a:fillRect/>
          </a:stretch>
        </p:blipFill>
        <p:spPr>
          <a:xfrm>
            <a:off x="480408" y="5086039"/>
            <a:ext cx="5992406" cy="3626693"/>
          </a:xfrm>
          <a:prstGeom prst="rect">
            <a:avLst/>
          </a:prstGeom>
        </p:spPr>
      </p:pic>
      <p:pic>
        <p:nvPicPr>
          <p:cNvPr id="13" name="Picture 12">
            <a:extLst>
              <a:ext uri="{FF2B5EF4-FFF2-40B4-BE49-F238E27FC236}">
                <a16:creationId xmlns:a16="http://schemas.microsoft.com/office/drawing/2014/main" id="{38FE8174-9651-8F2F-8F51-48B93E5B5FD6}"/>
              </a:ext>
            </a:extLst>
          </p:cNvPr>
          <p:cNvPicPr>
            <a:picLocks noChangeAspect="1"/>
          </p:cNvPicPr>
          <p:nvPr/>
        </p:nvPicPr>
        <p:blipFill>
          <a:blip r:embed="rId4"/>
          <a:stretch>
            <a:fillRect/>
          </a:stretch>
        </p:blipFill>
        <p:spPr>
          <a:xfrm>
            <a:off x="7059932" y="5086039"/>
            <a:ext cx="6096001" cy="3626694"/>
          </a:xfrm>
          <a:prstGeom prst="rect">
            <a:avLst/>
          </a:prstGeom>
        </p:spPr>
      </p:pic>
      <p:pic>
        <p:nvPicPr>
          <p:cNvPr id="17" name="Picture 16">
            <a:extLst>
              <a:ext uri="{FF2B5EF4-FFF2-40B4-BE49-F238E27FC236}">
                <a16:creationId xmlns:a16="http://schemas.microsoft.com/office/drawing/2014/main" id="{43340D57-60FC-E4B6-08B8-034B5BE41E86}"/>
              </a:ext>
            </a:extLst>
          </p:cNvPr>
          <p:cNvPicPr>
            <a:picLocks noChangeAspect="1"/>
          </p:cNvPicPr>
          <p:nvPr/>
        </p:nvPicPr>
        <p:blipFill>
          <a:blip r:embed="rId5"/>
          <a:stretch>
            <a:fillRect/>
          </a:stretch>
        </p:blipFill>
        <p:spPr>
          <a:xfrm>
            <a:off x="13745792" y="880965"/>
            <a:ext cx="6029112" cy="3823336"/>
          </a:xfrm>
          <a:prstGeom prst="rect">
            <a:avLst/>
          </a:prstGeom>
        </p:spPr>
      </p:pic>
      <p:pic>
        <p:nvPicPr>
          <p:cNvPr id="24" name="Picture 23">
            <a:extLst>
              <a:ext uri="{FF2B5EF4-FFF2-40B4-BE49-F238E27FC236}">
                <a16:creationId xmlns:a16="http://schemas.microsoft.com/office/drawing/2014/main" id="{F479CCE4-E750-54A4-933F-EA6E73CFEBDA}"/>
              </a:ext>
            </a:extLst>
          </p:cNvPr>
          <p:cNvPicPr>
            <a:picLocks noChangeAspect="1"/>
          </p:cNvPicPr>
          <p:nvPr/>
        </p:nvPicPr>
        <p:blipFill>
          <a:blip r:embed="rId6"/>
          <a:stretch>
            <a:fillRect/>
          </a:stretch>
        </p:blipFill>
        <p:spPr>
          <a:xfrm>
            <a:off x="7059932" y="875113"/>
            <a:ext cx="6096001" cy="3839985"/>
          </a:xfrm>
          <a:prstGeom prst="rect">
            <a:avLst/>
          </a:prstGeom>
        </p:spPr>
      </p:pic>
      <p:pic>
        <p:nvPicPr>
          <p:cNvPr id="9" name="Picture 8">
            <a:extLst>
              <a:ext uri="{FF2B5EF4-FFF2-40B4-BE49-F238E27FC236}">
                <a16:creationId xmlns:a16="http://schemas.microsoft.com/office/drawing/2014/main" id="{5C19E2A6-B0FE-B3E6-51C1-34B2EF1AD0F7}"/>
              </a:ext>
            </a:extLst>
          </p:cNvPr>
          <p:cNvPicPr>
            <a:picLocks noChangeAspect="1"/>
          </p:cNvPicPr>
          <p:nvPr/>
        </p:nvPicPr>
        <p:blipFill>
          <a:blip r:embed="rId7"/>
          <a:stretch>
            <a:fillRect/>
          </a:stretch>
        </p:blipFill>
        <p:spPr>
          <a:xfrm>
            <a:off x="13745962" y="5086039"/>
            <a:ext cx="5879318" cy="3626691"/>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August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August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8" name="Picture 7">
            <a:extLst>
              <a:ext uri="{FF2B5EF4-FFF2-40B4-BE49-F238E27FC236}">
                <a16:creationId xmlns:a16="http://schemas.microsoft.com/office/drawing/2014/main" id="{45643855-F0F4-87F8-FCC9-3925DF054C3C}"/>
              </a:ext>
            </a:extLst>
          </p:cNvPr>
          <p:cNvPicPr>
            <a:picLocks noChangeAspect="1"/>
          </p:cNvPicPr>
          <p:nvPr/>
        </p:nvPicPr>
        <p:blipFill>
          <a:blip r:embed="rId5"/>
          <a:stretch>
            <a:fillRect/>
          </a:stretch>
        </p:blipFill>
        <p:spPr>
          <a:xfrm>
            <a:off x="10508872" y="4967869"/>
            <a:ext cx="6380289" cy="3853614"/>
          </a:xfrm>
          <a:prstGeom prst="rect">
            <a:avLst/>
          </a:prstGeom>
        </p:spPr>
      </p:pic>
      <p:pic>
        <p:nvPicPr>
          <p:cNvPr id="11" name="Picture 10">
            <a:extLst>
              <a:ext uri="{FF2B5EF4-FFF2-40B4-BE49-F238E27FC236}">
                <a16:creationId xmlns:a16="http://schemas.microsoft.com/office/drawing/2014/main" id="{23089F37-E174-3B1A-026D-B89560EF9330}"/>
              </a:ext>
            </a:extLst>
          </p:cNvPr>
          <p:cNvPicPr>
            <a:picLocks noChangeAspect="1"/>
          </p:cNvPicPr>
          <p:nvPr/>
        </p:nvPicPr>
        <p:blipFill>
          <a:blip r:embed="rId6"/>
          <a:stretch>
            <a:fillRect/>
          </a:stretch>
        </p:blipFill>
        <p:spPr>
          <a:xfrm>
            <a:off x="3182810" y="885748"/>
            <a:ext cx="6412832" cy="3765261"/>
          </a:xfrm>
          <a:prstGeom prst="rect">
            <a:avLst/>
          </a:prstGeom>
        </p:spPr>
      </p:pic>
      <p:pic>
        <p:nvPicPr>
          <p:cNvPr id="14" name="Picture 13">
            <a:extLst>
              <a:ext uri="{FF2B5EF4-FFF2-40B4-BE49-F238E27FC236}">
                <a16:creationId xmlns:a16="http://schemas.microsoft.com/office/drawing/2014/main" id="{57D04F22-A09D-A2A3-F39E-238E6C658FDF}"/>
              </a:ext>
            </a:extLst>
          </p:cNvPr>
          <p:cNvPicPr>
            <a:picLocks noChangeAspect="1"/>
          </p:cNvPicPr>
          <p:nvPr/>
        </p:nvPicPr>
        <p:blipFill>
          <a:blip r:embed="rId7"/>
          <a:stretch>
            <a:fillRect/>
          </a:stretch>
        </p:blipFill>
        <p:spPr>
          <a:xfrm>
            <a:off x="10441780" y="892958"/>
            <a:ext cx="6412832" cy="3697996"/>
          </a:xfrm>
          <a:prstGeom prst="rect">
            <a:avLst/>
          </a:prstGeom>
        </p:spPr>
      </p:pic>
      <p:pic>
        <p:nvPicPr>
          <p:cNvPr id="21" name="Picture 20">
            <a:extLst>
              <a:ext uri="{FF2B5EF4-FFF2-40B4-BE49-F238E27FC236}">
                <a16:creationId xmlns:a16="http://schemas.microsoft.com/office/drawing/2014/main" id="{22DE8CBC-4FE5-8AAC-0202-65E88013EDE0}"/>
              </a:ext>
            </a:extLst>
          </p:cNvPr>
          <p:cNvPicPr>
            <a:picLocks noChangeAspect="1"/>
          </p:cNvPicPr>
          <p:nvPr/>
        </p:nvPicPr>
        <p:blipFill>
          <a:blip r:embed="rId8"/>
          <a:stretch>
            <a:fillRect/>
          </a:stretch>
        </p:blipFill>
        <p:spPr>
          <a:xfrm>
            <a:off x="3249069" y="4966050"/>
            <a:ext cx="6346574" cy="3855434"/>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slightly increased in August 2025 to 2,471, compared to 2,295 in July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August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36088A4F-C406-F34D-9B7B-8AA450C952FF}"/>
              </a:ext>
            </a:extLst>
          </p:cNvPr>
          <p:cNvPicPr>
            <a:picLocks noChangeAspect="1"/>
          </p:cNvPicPr>
          <p:nvPr/>
        </p:nvPicPr>
        <p:blipFill>
          <a:blip r:embed="rId2"/>
          <a:stretch>
            <a:fillRect/>
          </a:stretch>
        </p:blipFill>
        <p:spPr>
          <a:xfrm>
            <a:off x="10449571" y="1840901"/>
            <a:ext cx="9067800" cy="5614380"/>
          </a:xfrm>
          <a:prstGeom prst="rect">
            <a:avLst/>
          </a:prstGeom>
        </p:spPr>
      </p:pic>
      <p:pic>
        <p:nvPicPr>
          <p:cNvPr id="12" name="Picture 11">
            <a:extLst>
              <a:ext uri="{FF2B5EF4-FFF2-40B4-BE49-F238E27FC236}">
                <a16:creationId xmlns:a16="http://schemas.microsoft.com/office/drawing/2014/main" id="{86E98041-659B-EFD7-2D3D-B4D36E29B000}"/>
              </a:ext>
            </a:extLst>
          </p:cNvPr>
          <p:cNvPicPr>
            <a:picLocks noChangeAspect="1"/>
          </p:cNvPicPr>
          <p:nvPr/>
        </p:nvPicPr>
        <p:blipFill>
          <a:blip r:embed="rId3"/>
          <a:stretch>
            <a:fillRect/>
          </a:stretch>
        </p:blipFill>
        <p:spPr>
          <a:xfrm>
            <a:off x="624325" y="1934230"/>
            <a:ext cx="8964478" cy="5274542"/>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t>Gold </a:t>
            </a:r>
            <a:r>
              <a:rPr lang="en-GB" sz="2000" i="1" dirty="0"/>
              <a:t>C. difficile </a:t>
            </a:r>
            <a:r>
              <a:rPr lang="en-GB" sz="2000" dirty="0"/>
              <a:t>High Incidence Management Group.</a:t>
            </a:r>
          </a:p>
          <a:p>
            <a:pPr marL="285750" lvl="0" indent="-285750">
              <a:buFont typeface="Arial" panose="020B0604020202020204" pitchFamily="34" charset="0"/>
              <a:buChar char="•"/>
            </a:pPr>
            <a:r>
              <a:rPr lang="en-GB" sz="2000" dirty="0"/>
              <a:t>New </a:t>
            </a:r>
            <a:r>
              <a:rPr lang="en-GB" sz="2000" i="1" dirty="0"/>
              <a:t>C. difficile </a:t>
            </a:r>
            <a:r>
              <a:rPr lang="en-GB" sz="2000" dirty="0"/>
              <a:t>Standards: Risk Assessment &amp; Governance Framework agreed by Management Board and approved by the Infection Prevention and Control Strategic Group August 2025. Multi-channel approach for dissemination and promotion at local level to support adoption.</a:t>
            </a:r>
          </a:p>
          <a:p>
            <a:pPr marL="285750" lvl="0" indent="-285750">
              <a:buFont typeface="Arial" panose="020B0604020202020204" pitchFamily="34" charset="0"/>
              <a:buChar char="•"/>
            </a:pPr>
            <a:r>
              <a:rPr lang="en-GB" sz="2000" dirty="0"/>
              <a:t>Scoping small scale project on antibiotic 72-hour review.</a:t>
            </a:r>
          </a:p>
          <a:p>
            <a:pPr marL="285750" lvl="0" indent="-285750">
              <a:buFont typeface="Arial" panose="020B0604020202020204" pitchFamily="34" charset="0"/>
              <a:buChar char="•"/>
            </a:pPr>
            <a:r>
              <a:rPr lang="en-GB" sz="2000" dirty="0"/>
              <a:t>Initial financial impact assessment of new National Cleaning Standards 2025 for SBUHB - £5m.  Further scoping work to assess the operational and clinical impact and risks.</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4F5C5FB0-39A5-0AC4-C82E-3F9226606118}"/>
              </a:ext>
            </a:extLst>
          </p:cNvPr>
          <p:cNvPicPr>
            <a:picLocks noChangeAspect="1"/>
          </p:cNvPicPr>
          <p:nvPr/>
        </p:nvPicPr>
        <p:blipFill>
          <a:blip r:embed="rId5"/>
          <a:stretch>
            <a:fillRect/>
          </a:stretch>
        </p:blipFill>
        <p:spPr>
          <a:xfrm>
            <a:off x="2509044" y="777833"/>
            <a:ext cx="6602908" cy="3697642"/>
          </a:xfrm>
          <a:prstGeom prst="rect">
            <a:avLst/>
          </a:prstGeom>
        </p:spPr>
      </p:pic>
      <p:pic>
        <p:nvPicPr>
          <p:cNvPr id="10" name="Picture 9">
            <a:extLst>
              <a:ext uri="{FF2B5EF4-FFF2-40B4-BE49-F238E27FC236}">
                <a16:creationId xmlns:a16="http://schemas.microsoft.com/office/drawing/2014/main" id="{1DEAA38F-CF66-611F-6E36-E073F7D8AB1C}"/>
              </a:ext>
            </a:extLst>
          </p:cNvPr>
          <p:cNvPicPr>
            <a:picLocks noChangeAspect="1"/>
          </p:cNvPicPr>
          <p:nvPr/>
        </p:nvPicPr>
        <p:blipFill>
          <a:blip r:embed="rId6"/>
          <a:stretch>
            <a:fillRect/>
          </a:stretch>
        </p:blipFill>
        <p:spPr>
          <a:xfrm>
            <a:off x="10354339" y="742686"/>
            <a:ext cx="6618132" cy="3697642"/>
          </a:xfrm>
          <a:prstGeom prst="rect">
            <a:avLst/>
          </a:prstGeom>
        </p:spPr>
      </p:pic>
      <p:pic>
        <p:nvPicPr>
          <p:cNvPr id="13" name="Picture 12">
            <a:extLst>
              <a:ext uri="{FF2B5EF4-FFF2-40B4-BE49-F238E27FC236}">
                <a16:creationId xmlns:a16="http://schemas.microsoft.com/office/drawing/2014/main" id="{216A10E0-C973-354C-B73F-31B0BCD5A569}"/>
              </a:ext>
            </a:extLst>
          </p:cNvPr>
          <p:cNvPicPr>
            <a:picLocks noChangeAspect="1"/>
          </p:cNvPicPr>
          <p:nvPr/>
        </p:nvPicPr>
        <p:blipFill>
          <a:blip r:embed="rId7"/>
          <a:stretch>
            <a:fillRect/>
          </a:stretch>
        </p:blipFill>
        <p:spPr>
          <a:xfrm>
            <a:off x="2737644" y="4771726"/>
            <a:ext cx="6374308" cy="3887077"/>
          </a:xfrm>
          <a:prstGeom prst="rect">
            <a:avLst/>
          </a:prstGeom>
        </p:spPr>
      </p:pic>
      <p:pic>
        <p:nvPicPr>
          <p:cNvPr id="16" name="Picture 15">
            <a:extLst>
              <a:ext uri="{FF2B5EF4-FFF2-40B4-BE49-F238E27FC236}">
                <a16:creationId xmlns:a16="http://schemas.microsoft.com/office/drawing/2014/main" id="{7815BDF2-649E-3865-07D0-253D5E3A6D96}"/>
              </a:ext>
            </a:extLst>
          </p:cNvPr>
          <p:cNvPicPr>
            <a:picLocks noChangeAspect="1"/>
          </p:cNvPicPr>
          <p:nvPr/>
        </p:nvPicPr>
        <p:blipFill>
          <a:blip r:embed="rId8"/>
          <a:stretch>
            <a:fillRect/>
          </a:stretch>
        </p:blipFill>
        <p:spPr>
          <a:xfrm>
            <a:off x="10369564" y="4771720"/>
            <a:ext cx="6602907" cy="3934408"/>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506215185"/>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7288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dirty="0">
                <a:latin typeface="Verdana" panose="020B0604030504040204" pitchFamily="34" charset="0"/>
                <a:ea typeface="Calibri" panose="020F0502020204030204" pitchFamily="34" charset="0"/>
                <a:cs typeface="Arial" panose="020B0604020202020204" pitchFamily="34" charset="0"/>
              </a:rPr>
              <a:t>In July 2025, the service reported 61% of patients had started treatment within 62 days which is above the Welsh Government TI target of 60%. Additional actions are </a:t>
            </a:r>
            <a:r>
              <a:rPr lang="en-GB" sz="2000" dirty="0">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p>
          <a:p>
            <a:pPr marL="742950" lvl="1" indent="-285750">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Urology – focussed review of prostate pathway, including discussion to develop a true Straight to Test pathway, reducing the number of contacts.  We have contacted teams in each of the Welsh Health Boards for learning where STT prostate pathways exist.  Discussion with clinical team to take place at audit meeting 16th September.</a:t>
            </a:r>
          </a:p>
          <a:p>
            <a:pPr marL="742950" lvl="1" indent="-285750">
              <a:buFont typeface="Arial" panose="020B0604020202020204" pitchFamily="34" charset="0"/>
              <a:buChar char="•"/>
            </a:pPr>
            <a:r>
              <a:rPr lang="en-GB" dirty="0">
                <a:latin typeface="Verdana" panose="020B0604030504040204" pitchFamily="34" charset="0"/>
                <a:ea typeface="Verdana" panose="020B0604030504040204" pitchFamily="34" charset="0"/>
              </a:rPr>
              <a:t>LGI: Dr Ramsey leading discussions for consideration of a timeout/workshop with key representatives.</a:t>
            </a:r>
            <a:endParaRPr lang="en-GB" dirty="0">
              <a:latin typeface="Verdana" panose="020B0604030504040204" pitchFamily="34" charset="0"/>
              <a:ea typeface="Calibri" panose="020F0502020204030204" pitchFamily="34" charset="0"/>
              <a:cs typeface="Arial" panose="020B0604020202020204" pitchFamily="34" charset="0"/>
            </a:endParaRPr>
          </a:p>
          <a:p>
            <a:pPr lvl="0"/>
            <a:endParaRPr lang="en-GB" sz="1600" dirty="0"/>
          </a:p>
        </p:txBody>
      </p:sp>
      <p:pic>
        <p:nvPicPr>
          <p:cNvPr id="8" name="Picture 7">
            <a:extLst>
              <a:ext uri="{FF2B5EF4-FFF2-40B4-BE49-F238E27FC236}">
                <a16:creationId xmlns:a16="http://schemas.microsoft.com/office/drawing/2014/main" id="{7D5258CB-7B3D-5968-B3AC-CC6A6D80F8EE}"/>
              </a:ext>
            </a:extLst>
          </p:cNvPr>
          <p:cNvPicPr>
            <a:picLocks noChangeAspect="1"/>
          </p:cNvPicPr>
          <p:nvPr/>
        </p:nvPicPr>
        <p:blipFill>
          <a:blip r:embed="rId2"/>
          <a:stretch>
            <a:fillRect/>
          </a:stretch>
        </p:blipFill>
        <p:spPr>
          <a:xfrm>
            <a:off x="1157133" y="1396971"/>
            <a:ext cx="8895711" cy="5970277"/>
          </a:xfrm>
          <a:prstGeom prst="rect">
            <a:avLst/>
          </a:prstGeom>
        </p:spPr>
      </p:pic>
      <p:pic>
        <p:nvPicPr>
          <p:cNvPr id="14" name="Picture 13">
            <a:extLst>
              <a:ext uri="{FF2B5EF4-FFF2-40B4-BE49-F238E27FC236}">
                <a16:creationId xmlns:a16="http://schemas.microsoft.com/office/drawing/2014/main" id="{27D1057E-4A5E-403B-E253-EECAE62081A3}"/>
              </a:ext>
            </a:extLst>
          </p:cNvPr>
          <p:cNvPicPr>
            <a:picLocks noChangeAspect="1"/>
          </p:cNvPicPr>
          <p:nvPr/>
        </p:nvPicPr>
        <p:blipFill>
          <a:blip r:embed="rId3"/>
          <a:stretch>
            <a:fillRect/>
          </a:stretch>
        </p:blipFill>
        <p:spPr>
          <a:xfrm>
            <a:off x="10510044" y="1570744"/>
            <a:ext cx="9105900" cy="5877604"/>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84944" y="9031853"/>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increased over the Summer and above the outlined trajectory.  The tumour sites with the largest proportion are Skin, Urology, Lower GI &amp; Gynaecology. </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Skin actions include: Dermatology Locum commenced in post in August.  Additional outpatient activity planned for September 2025.  HCSE undertaking D&amp;C and process review support development of business case for longer term provision of services.</a:t>
            </a:r>
          </a:p>
          <a:p>
            <a:pPr marL="800100" lvl="1"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Gynaecology: Phase 1 of the Transformation of Gynaecological Oncology Services has commenced.  Phase 1 concludes October 2025.</a:t>
            </a: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527844" y="1504171"/>
          <a:ext cx="18897600" cy="70460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2472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10253932-53B5-968E-4743-80B611CBAF79}"/>
              </a:ext>
            </a:extLst>
          </p:cNvPr>
          <p:cNvPicPr>
            <a:picLocks noChangeAspect="1"/>
          </p:cNvPicPr>
          <p:nvPr/>
        </p:nvPicPr>
        <p:blipFill>
          <a:blip r:embed="rId2"/>
          <a:stretch>
            <a:fillRect/>
          </a:stretch>
        </p:blipFill>
        <p:spPr>
          <a:xfrm>
            <a:off x="2559715" y="6078495"/>
            <a:ext cx="7342523" cy="4500786"/>
          </a:xfrm>
          <a:prstGeom prst="rect">
            <a:avLst/>
          </a:prstGeom>
        </p:spPr>
      </p:pic>
      <p:pic>
        <p:nvPicPr>
          <p:cNvPr id="9" name="Picture 8">
            <a:extLst>
              <a:ext uri="{FF2B5EF4-FFF2-40B4-BE49-F238E27FC236}">
                <a16:creationId xmlns:a16="http://schemas.microsoft.com/office/drawing/2014/main" id="{DB24CC8C-3E3D-42F6-CBC0-70FF0F605BCE}"/>
              </a:ext>
            </a:extLst>
          </p:cNvPr>
          <p:cNvPicPr>
            <a:picLocks noChangeAspect="1"/>
          </p:cNvPicPr>
          <p:nvPr/>
        </p:nvPicPr>
        <p:blipFill>
          <a:blip r:embed="rId3"/>
          <a:stretch>
            <a:fillRect/>
          </a:stretch>
        </p:blipFill>
        <p:spPr>
          <a:xfrm>
            <a:off x="10660844" y="6080515"/>
            <a:ext cx="7430265" cy="4623276"/>
          </a:xfrm>
          <a:prstGeom prst="rect">
            <a:avLst/>
          </a:prstGeom>
        </p:spPr>
      </p:pic>
      <p:pic>
        <p:nvPicPr>
          <p:cNvPr id="12" name="Picture 11">
            <a:extLst>
              <a:ext uri="{FF2B5EF4-FFF2-40B4-BE49-F238E27FC236}">
                <a16:creationId xmlns:a16="http://schemas.microsoft.com/office/drawing/2014/main" id="{372B5EBA-1B68-08E5-81A6-83F5DC066F07}"/>
              </a:ext>
            </a:extLst>
          </p:cNvPr>
          <p:cNvPicPr>
            <a:picLocks noChangeAspect="1"/>
          </p:cNvPicPr>
          <p:nvPr/>
        </p:nvPicPr>
        <p:blipFill>
          <a:blip r:embed="rId4"/>
          <a:stretch>
            <a:fillRect/>
          </a:stretch>
        </p:blipFill>
        <p:spPr>
          <a:xfrm>
            <a:off x="2559715" y="880571"/>
            <a:ext cx="7346868" cy="4774104"/>
          </a:xfrm>
          <a:prstGeom prst="rect">
            <a:avLst/>
          </a:prstGeom>
        </p:spPr>
      </p:pic>
      <p:pic>
        <p:nvPicPr>
          <p:cNvPr id="15" name="Picture 14">
            <a:extLst>
              <a:ext uri="{FF2B5EF4-FFF2-40B4-BE49-F238E27FC236}">
                <a16:creationId xmlns:a16="http://schemas.microsoft.com/office/drawing/2014/main" id="{4F6A4A92-C9E4-380B-5C4B-5D98B9AE467D}"/>
              </a:ext>
            </a:extLst>
          </p:cNvPr>
          <p:cNvPicPr>
            <a:picLocks noChangeAspect="1"/>
          </p:cNvPicPr>
          <p:nvPr/>
        </p:nvPicPr>
        <p:blipFill>
          <a:blip r:embed="rId5"/>
          <a:stretch>
            <a:fillRect/>
          </a:stretch>
        </p:blipFill>
        <p:spPr>
          <a:xfrm>
            <a:off x="10925888" y="882591"/>
            <a:ext cx="7090622" cy="4772084"/>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4B6C3BFE-254D-F594-E8A6-807E27669FA0}"/>
              </a:ext>
            </a:extLst>
          </p:cNvPr>
          <p:cNvPicPr>
            <a:picLocks noChangeAspect="1"/>
          </p:cNvPicPr>
          <p:nvPr/>
        </p:nvPicPr>
        <p:blipFill>
          <a:blip r:embed="rId2"/>
          <a:stretch>
            <a:fillRect/>
          </a:stretch>
        </p:blipFill>
        <p:spPr>
          <a:xfrm>
            <a:off x="3118644" y="882504"/>
            <a:ext cx="6934197" cy="3846000"/>
          </a:xfrm>
          <a:prstGeom prst="rect">
            <a:avLst/>
          </a:prstGeom>
        </p:spPr>
      </p:pic>
      <p:pic>
        <p:nvPicPr>
          <p:cNvPr id="10" name="Picture 9">
            <a:extLst>
              <a:ext uri="{FF2B5EF4-FFF2-40B4-BE49-F238E27FC236}">
                <a16:creationId xmlns:a16="http://schemas.microsoft.com/office/drawing/2014/main" id="{A3B662B1-4A6B-1802-8EA7-31F463AD1DB8}"/>
              </a:ext>
            </a:extLst>
          </p:cNvPr>
          <p:cNvPicPr>
            <a:picLocks noChangeAspect="1"/>
          </p:cNvPicPr>
          <p:nvPr/>
        </p:nvPicPr>
        <p:blipFill>
          <a:blip r:embed="rId3"/>
          <a:stretch>
            <a:fillRect/>
          </a:stretch>
        </p:blipFill>
        <p:spPr>
          <a:xfrm>
            <a:off x="11148094" y="941706"/>
            <a:ext cx="6446152" cy="3786797"/>
          </a:xfrm>
          <a:prstGeom prst="rect">
            <a:avLst/>
          </a:prstGeom>
        </p:spPr>
      </p:pic>
      <p:pic>
        <p:nvPicPr>
          <p:cNvPr id="13" name="Picture 12">
            <a:extLst>
              <a:ext uri="{FF2B5EF4-FFF2-40B4-BE49-F238E27FC236}">
                <a16:creationId xmlns:a16="http://schemas.microsoft.com/office/drawing/2014/main" id="{C7A868A7-1B62-5B62-4DE1-A13B8E71464E}"/>
              </a:ext>
            </a:extLst>
          </p:cNvPr>
          <p:cNvPicPr>
            <a:picLocks noChangeAspect="1"/>
          </p:cNvPicPr>
          <p:nvPr/>
        </p:nvPicPr>
        <p:blipFill>
          <a:blip r:embed="rId4"/>
          <a:stretch>
            <a:fillRect/>
          </a:stretch>
        </p:blipFill>
        <p:spPr>
          <a:xfrm>
            <a:off x="3118644" y="5149571"/>
            <a:ext cx="6934197" cy="3909367"/>
          </a:xfrm>
          <a:prstGeom prst="rect">
            <a:avLst/>
          </a:prstGeom>
        </p:spPr>
      </p:pic>
      <p:pic>
        <p:nvPicPr>
          <p:cNvPr id="17" name="Picture 16">
            <a:extLst>
              <a:ext uri="{FF2B5EF4-FFF2-40B4-BE49-F238E27FC236}">
                <a16:creationId xmlns:a16="http://schemas.microsoft.com/office/drawing/2014/main" id="{76A94616-A36C-3257-8787-F4CF89C11249}"/>
              </a:ext>
            </a:extLst>
          </p:cNvPr>
          <p:cNvPicPr>
            <a:picLocks noChangeAspect="1"/>
          </p:cNvPicPr>
          <p:nvPr/>
        </p:nvPicPr>
        <p:blipFill>
          <a:blip r:embed="rId5"/>
          <a:stretch>
            <a:fillRect/>
          </a:stretch>
        </p:blipFill>
        <p:spPr>
          <a:xfrm>
            <a:off x="11148094" y="5099502"/>
            <a:ext cx="6446152" cy="3909368"/>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July. </a:t>
            </a:r>
          </a:p>
        </p:txBody>
      </p:sp>
      <p:pic>
        <p:nvPicPr>
          <p:cNvPr id="16" name="Picture 15">
            <a:extLst>
              <a:ext uri="{FF2B5EF4-FFF2-40B4-BE49-F238E27FC236}">
                <a16:creationId xmlns:a16="http://schemas.microsoft.com/office/drawing/2014/main" id="{3B020FF5-F31C-49EE-8018-7F030D467BE4}"/>
              </a:ext>
            </a:extLst>
          </p:cNvPr>
          <p:cNvPicPr>
            <a:picLocks noChangeAspect="1"/>
          </p:cNvPicPr>
          <p:nvPr/>
        </p:nvPicPr>
        <p:blipFill>
          <a:blip r:embed="rId2"/>
          <a:stretch>
            <a:fillRect/>
          </a:stretch>
        </p:blipFill>
        <p:spPr>
          <a:xfrm>
            <a:off x="11172328" y="5159841"/>
            <a:ext cx="6991506" cy="3847633"/>
          </a:xfrm>
          <a:prstGeom prst="rect">
            <a:avLst/>
          </a:prstGeom>
        </p:spPr>
      </p:pic>
      <p:pic>
        <p:nvPicPr>
          <p:cNvPr id="7" name="Picture 6">
            <a:extLst>
              <a:ext uri="{FF2B5EF4-FFF2-40B4-BE49-F238E27FC236}">
                <a16:creationId xmlns:a16="http://schemas.microsoft.com/office/drawing/2014/main" id="{A112FAAE-73C9-8803-F466-B61FBBCEE042}"/>
              </a:ext>
            </a:extLst>
          </p:cNvPr>
          <p:cNvPicPr>
            <a:picLocks noChangeAspect="1"/>
          </p:cNvPicPr>
          <p:nvPr/>
        </p:nvPicPr>
        <p:blipFill>
          <a:blip r:embed="rId3"/>
          <a:stretch>
            <a:fillRect/>
          </a:stretch>
        </p:blipFill>
        <p:spPr>
          <a:xfrm>
            <a:off x="11159277" y="922083"/>
            <a:ext cx="7080036" cy="3740519"/>
          </a:xfrm>
          <a:prstGeom prst="rect">
            <a:avLst/>
          </a:prstGeom>
        </p:spPr>
      </p:pic>
      <p:pic>
        <p:nvPicPr>
          <p:cNvPr id="11" name="Picture 10">
            <a:extLst>
              <a:ext uri="{FF2B5EF4-FFF2-40B4-BE49-F238E27FC236}">
                <a16:creationId xmlns:a16="http://schemas.microsoft.com/office/drawing/2014/main" id="{C566F060-0E99-7892-9020-498800F79075}"/>
              </a:ext>
            </a:extLst>
          </p:cNvPr>
          <p:cNvPicPr>
            <a:picLocks noChangeAspect="1"/>
          </p:cNvPicPr>
          <p:nvPr/>
        </p:nvPicPr>
        <p:blipFill>
          <a:blip r:embed="rId4"/>
          <a:stretch>
            <a:fillRect/>
          </a:stretch>
        </p:blipFill>
        <p:spPr>
          <a:xfrm>
            <a:off x="2565947" y="5272207"/>
            <a:ext cx="6991506" cy="3735268"/>
          </a:xfrm>
          <a:prstGeom prst="rect">
            <a:avLst/>
          </a:prstGeom>
        </p:spPr>
      </p:pic>
      <p:pic>
        <p:nvPicPr>
          <p:cNvPr id="15" name="Picture 14">
            <a:extLst>
              <a:ext uri="{FF2B5EF4-FFF2-40B4-BE49-F238E27FC236}">
                <a16:creationId xmlns:a16="http://schemas.microsoft.com/office/drawing/2014/main" id="{55B0D740-3611-15D4-45D0-FBDCF747DD45}"/>
              </a:ext>
            </a:extLst>
          </p:cNvPr>
          <p:cNvPicPr>
            <a:picLocks noChangeAspect="1"/>
          </p:cNvPicPr>
          <p:nvPr/>
        </p:nvPicPr>
        <p:blipFill>
          <a:blip r:embed="rId5"/>
          <a:stretch>
            <a:fillRect/>
          </a:stretch>
        </p:blipFill>
        <p:spPr>
          <a:xfrm>
            <a:off x="2565948" y="927335"/>
            <a:ext cx="6763504" cy="3735267"/>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5,853</a:t>
            </a:r>
            <a:r>
              <a:rPr lang="en-GB" sz="1800" dirty="0">
                <a:effectLst/>
                <a:latin typeface="Verdana" panose="020B0604030504040204" pitchFamily="34" charset="0"/>
                <a:ea typeface="Calibri" panose="020F0502020204030204" pitchFamily="34" charset="0"/>
                <a:cs typeface="Arial" panose="020B0604020202020204" pitchFamily="34" charset="0"/>
              </a:rPr>
              <a:t> friends and family surveys completed in August 2025 which is a reduction on the previous month where 6,992 surveys were completed</a:t>
            </a:r>
            <a:r>
              <a:rPr lang="en-GB" sz="1800" dirty="0">
                <a:solidFill>
                  <a:srgbClr val="FF0000"/>
                </a:solidFill>
                <a:effectLst/>
                <a:latin typeface="Verdana" panose="020B0604030504040204" pitchFamily="34" charset="0"/>
                <a:ea typeface="Calibri" panose="020F0502020204030204" pitchFamily="34" charset="0"/>
                <a:cs typeface="Arial" panose="020B0604020202020204" pitchFamily="34" charset="0"/>
              </a:rPr>
              <a:t>.</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92%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207 concerns receive in June 2025, and 62% of those concerns had responses sent within 30 days in June.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ED965E07-4A2E-8F3F-2662-DC0845CC1B40}"/>
              </a:ext>
            </a:extLst>
          </p:cNvPr>
          <p:cNvPicPr>
            <a:picLocks noChangeAspect="1"/>
          </p:cNvPicPr>
          <p:nvPr/>
        </p:nvPicPr>
        <p:blipFill>
          <a:blip r:embed="rId2"/>
          <a:stretch>
            <a:fillRect/>
          </a:stretch>
        </p:blipFill>
        <p:spPr>
          <a:xfrm>
            <a:off x="2890044" y="5310743"/>
            <a:ext cx="7162800" cy="3773492"/>
          </a:xfrm>
          <a:prstGeom prst="rect">
            <a:avLst/>
          </a:prstGeom>
        </p:spPr>
      </p:pic>
      <p:pic>
        <p:nvPicPr>
          <p:cNvPr id="10" name="Picture 9">
            <a:extLst>
              <a:ext uri="{FF2B5EF4-FFF2-40B4-BE49-F238E27FC236}">
                <a16:creationId xmlns:a16="http://schemas.microsoft.com/office/drawing/2014/main" id="{7911E103-24B9-9B85-B7DF-B95EACB1104A}"/>
              </a:ext>
            </a:extLst>
          </p:cNvPr>
          <p:cNvPicPr>
            <a:picLocks noChangeAspect="1"/>
          </p:cNvPicPr>
          <p:nvPr/>
        </p:nvPicPr>
        <p:blipFill>
          <a:blip r:embed="rId3"/>
          <a:stretch>
            <a:fillRect/>
          </a:stretch>
        </p:blipFill>
        <p:spPr>
          <a:xfrm>
            <a:off x="11014085" y="5284301"/>
            <a:ext cx="6459099" cy="3950498"/>
          </a:xfrm>
          <a:prstGeom prst="rect">
            <a:avLst/>
          </a:prstGeom>
        </p:spPr>
      </p:pic>
      <p:pic>
        <p:nvPicPr>
          <p:cNvPr id="15" name="Picture 14">
            <a:extLst>
              <a:ext uri="{FF2B5EF4-FFF2-40B4-BE49-F238E27FC236}">
                <a16:creationId xmlns:a16="http://schemas.microsoft.com/office/drawing/2014/main" id="{BC4D53BA-B47A-AFDD-CB12-CCFA9B239FB4}"/>
              </a:ext>
            </a:extLst>
          </p:cNvPr>
          <p:cNvPicPr>
            <a:picLocks noChangeAspect="1"/>
          </p:cNvPicPr>
          <p:nvPr/>
        </p:nvPicPr>
        <p:blipFill>
          <a:blip r:embed="rId4"/>
          <a:stretch>
            <a:fillRect/>
          </a:stretch>
        </p:blipFill>
        <p:spPr>
          <a:xfrm>
            <a:off x="2890044" y="814651"/>
            <a:ext cx="7162800" cy="3950496"/>
          </a:xfrm>
          <a:prstGeom prst="rect">
            <a:avLst/>
          </a:prstGeom>
        </p:spPr>
      </p:pic>
      <p:pic>
        <p:nvPicPr>
          <p:cNvPr id="18" name="Picture 17">
            <a:extLst>
              <a:ext uri="{FF2B5EF4-FFF2-40B4-BE49-F238E27FC236}">
                <a16:creationId xmlns:a16="http://schemas.microsoft.com/office/drawing/2014/main" id="{099450B8-2706-D8CA-58B2-64F95E975E8D}"/>
              </a:ext>
            </a:extLst>
          </p:cNvPr>
          <p:cNvPicPr>
            <a:picLocks noChangeAspect="1"/>
          </p:cNvPicPr>
          <p:nvPr/>
        </p:nvPicPr>
        <p:blipFill>
          <a:blip r:embed="rId5"/>
          <a:stretch>
            <a:fillRect/>
          </a:stretch>
        </p:blipFill>
        <p:spPr>
          <a:xfrm>
            <a:off x="11014085" y="814650"/>
            <a:ext cx="6459098" cy="3950497"/>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91333" y="1667958"/>
            <a:ext cx="6151358" cy="9154814"/>
          </a:xfrm>
          <a:prstGeom prst="rect">
            <a:avLst/>
          </a:prstGeom>
          <a:noFill/>
        </p:spPr>
        <p:txBody>
          <a:bodyPr wrap="square">
            <a:spAutoFit/>
          </a:bodyPr>
          <a:lstStyle/>
          <a:p>
            <a:pPr defTabSz="1075350">
              <a:defRPr/>
            </a:pPr>
            <a:r>
              <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2 - 160 new formal complaints in August which is a decrease compared to 192 in July.</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3 - The average number of days taken to close a formal complaint does appear to be reducing over the last 6 months. Average days for June being 29 days.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Graph 4 - The number of overdue formal complaints is increasing bi-weekly. As of the 5</a:t>
            </a:r>
            <a:r>
              <a:rPr lang="en-GB" sz="1732"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 September, 235 formal complaints were overdue.</a:t>
            </a:r>
            <a:endPar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Test to Change in SNPT to trial new way of managing complaints and trying to resolve early on.</a:t>
            </a:r>
            <a:endParaRPr lang="en-GB" sz="1814" b="1"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algn="just" defTabSz="1075350">
              <a:defRPr/>
            </a:pPr>
            <a:r>
              <a:rPr lang="en-GB" sz="1649" b="1" dirty="0">
                <a:solidFill>
                  <a:prstClr val="black"/>
                </a:solidFill>
                <a:latin typeface="Verdana" panose="020B0604030504040204" pitchFamily="34" charset="0"/>
                <a:ea typeface="Verdana" panose="020B0604030504040204" pitchFamily="34" charset="0"/>
                <a:cs typeface="Arial" panose="020B0604020202020204" pitchFamily="34" charset="0"/>
              </a:rPr>
              <a:t>What do we expect to see change and when</a:t>
            </a:r>
            <a:r>
              <a:rPr lang="en-GB" sz="1732" b="1" dirty="0">
                <a:solidFill>
                  <a:prstClr val="black"/>
                </a:solidFill>
                <a:latin typeface="Verdana" panose="020B0604030504040204" pitchFamily="34" charset="0"/>
                <a:ea typeface="Verdana" panose="020B060403050404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Reduction in the overdue complaints by December 2025, in readiness for the new Putting Things Right Guidance being introduced in April 2026.</a:t>
            </a:r>
          </a:p>
          <a:p>
            <a:pPr marL="282738" indent="-282738" algn="just" defTabSz="1075350">
              <a:buFont typeface="Arial" panose="020B0604020202020204" pitchFamily="34" charset="0"/>
              <a:buChar char="•"/>
              <a:defRPr/>
            </a:pPr>
            <a:r>
              <a:rPr lang="en-GB" sz="1732" dirty="0">
                <a:solidFill>
                  <a:prstClr val="black"/>
                </a:solidFill>
                <a:latin typeface="Verdana" panose="020B0604030504040204" pitchFamily="34" charset="0"/>
                <a:ea typeface="Verdana" panose="020B060403050404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dirty="0">
              <a:solidFill>
                <a:prstClr val="black"/>
              </a:solidFill>
              <a:latin typeface="Arial" panose="020B0604020202020204" pitchFamily="34" charset="0"/>
              <a:cs typeface="Arial" panose="020B0604020202020204" pitchFamily="34" charset="0"/>
            </a:endParaRPr>
          </a:p>
        </p:txBody>
      </p:sp>
      <p:graphicFrame>
        <p:nvGraphicFramePr>
          <p:cNvPr id="3" name="Chart 2">
            <a:extLst>
              <a:ext uri="{FF2B5EF4-FFF2-40B4-BE49-F238E27FC236}">
                <a16:creationId xmlns:a16="http://schemas.microsoft.com/office/drawing/2014/main" id="{2BE9CE90-0116-CE21-362F-D33A5216FAB2}"/>
              </a:ext>
            </a:extLst>
          </p:cNvPr>
          <p:cNvGraphicFramePr>
            <a:graphicFrameLocks/>
          </p:cNvGraphicFramePr>
          <p:nvPr>
            <p:extLst>
              <p:ext uri="{D42A27DB-BD31-4B8C-83A1-F6EECF244321}">
                <p14:modId xmlns:p14="http://schemas.microsoft.com/office/powerpoint/2010/main" val="121334353"/>
              </p:ext>
            </p:extLst>
          </p:nvPr>
        </p:nvGraphicFramePr>
        <p:xfrm>
          <a:off x="13253244" y="1667958"/>
          <a:ext cx="6676154" cy="37544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05DCDF10-FA17-2B70-19C9-941BE889AED4}"/>
              </a:ext>
            </a:extLst>
          </p:cNvPr>
          <p:cNvGraphicFramePr>
            <a:graphicFrameLocks/>
          </p:cNvGraphicFramePr>
          <p:nvPr>
            <p:extLst>
              <p:ext uri="{D42A27DB-BD31-4B8C-83A1-F6EECF244321}">
                <p14:modId xmlns:p14="http://schemas.microsoft.com/office/powerpoint/2010/main" val="1461164155"/>
              </p:ext>
            </p:extLst>
          </p:nvPr>
        </p:nvGraphicFramePr>
        <p:xfrm>
          <a:off x="13253244" y="5873073"/>
          <a:ext cx="6781800" cy="401962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9E327431-7F93-2815-DC76-8A1E05153323}"/>
              </a:ext>
            </a:extLst>
          </p:cNvPr>
          <p:cNvGraphicFramePr>
            <a:graphicFrameLocks/>
          </p:cNvGraphicFramePr>
          <p:nvPr>
            <p:extLst>
              <p:ext uri="{D42A27DB-BD31-4B8C-83A1-F6EECF244321}">
                <p14:modId xmlns:p14="http://schemas.microsoft.com/office/powerpoint/2010/main" val="1279620676"/>
              </p:ext>
            </p:extLst>
          </p:nvPr>
        </p:nvGraphicFramePr>
        <p:xfrm>
          <a:off x="6471444" y="1791146"/>
          <a:ext cx="6781800" cy="375445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A088AB4D-D584-88A6-0E5A-1868E5C57FF1}"/>
              </a:ext>
            </a:extLst>
          </p:cNvPr>
          <p:cNvGraphicFramePr>
            <a:graphicFrameLocks/>
          </p:cNvGraphicFramePr>
          <p:nvPr>
            <p:extLst>
              <p:ext uri="{D42A27DB-BD31-4B8C-83A1-F6EECF244321}">
                <p14:modId xmlns:p14="http://schemas.microsoft.com/office/powerpoint/2010/main" val="760231882"/>
              </p:ext>
            </p:extLst>
          </p:nvPr>
        </p:nvGraphicFramePr>
        <p:xfrm>
          <a:off x="6623844" y="5873073"/>
          <a:ext cx="6626892" cy="4019621"/>
        </p:xfrm>
        <a:graphic>
          <a:graphicData uri="http://schemas.openxmlformats.org/drawingml/2006/chart">
            <c:chart xmlns:c="http://schemas.openxmlformats.org/drawingml/2006/chart" xmlns:r="http://schemas.openxmlformats.org/officeDocument/2006/relationships" r:id="rId6"/>
          </a:graphicData>
        </a:graphic>
      </p:graphicFrame>
      <p:sp>
        <p:nvSpPr>
          <p:cNvPr id="6" name="Rectangle: Rounded Corners 5">
            <a:extLst>
              <a:ext uri="{FF2B5EF4-FFF2-40B4-BE49-F238E27FC236}">
                <a16:creationId xmlns:a16="http://schemas.microsoft.com/office/drawing/2014/main" id="{9D203032-DCED-1AEC-19C3-0EF99EC3479E}"/>
              </a:ext>
              <a:ext uri="{C183D7F6-B498-43B3-948B-1728B52AA6E4}">
                <adec:decorative xmlns:adec="http://schemas.microsoft.com/office/drawing/2017/decorative" val="1"/>
              </a:ext>
            </a:extLst>
          </p:cNvPr>
          <p:cNvSpPr/>
          <p:nvPr/>
        </p:nvSpPr>
        <p:spPr>
          <a:xfrm>
            <a:off x="346479" y="115782"/>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sp>
        <p:nvSpPr>
          <p:cNvPr id="9" name="Text Box 980076608">
            <a:extLst>
              <a:ext uri="{FF2B5EF4-FFF2-40B4-BE49-F238E27FC236}">
                <a16:creationId xmlns:a16="http://schemas.microsoft.com/office/drawing/2014/main" id="{63E9DC7B-4BBB-C2FB-98F7-A7F8ECDDEBA6}"/>
              </a:ext>
            </a:extLst>
          </p:cNvPr>
          <p:cNvSpPr txBox="1">
            <a:spLocks noChangeArrowheads="1"/>
          </p:cNvSpPr>
          <p:nvPr/>
        </p:nvSpPr>
        <p:spPr bwMode="auto">
          <a:xfrm>
            <a:off x="1899444" y="348650"/>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Complaints: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DA2BE4C9-CA25-F03D-6FEC-F2A8F347E8BB}"/>
              </a:ext>
            </a:extLst>
          </p:cNvPr>
          <p:cNvPicPr>
            <a:picLocks noChangeAspect="1"/>
          </p:cNvPicPr>
          <p:nvPr/>
        </p:nvPicPr>
        <p:blipFill>
          <a:blip r:embed="rId7"/>
          <a:stretch>
            <a:fillRect/>
          </a:stretch>
        </p:blipFill>
        <p:spPr>
          <a:xfrm>
            <a:off x="635796" y="206419"/>
            <a:ext cx="1257012" cy="1175389"/>
          </a:xfrm>
          <a:prstGeom prst="rect">
            <a:avLst/>
          </a:prstGeom>
        </p:spPr>
      </p:pic>
    </p:spTree>
    <p:extLst>
      <p:ext uri="{BB962C8B-B14F-4D97-AF65-F5344CB8AC3E}">
        <p14:creationId xmlns:p14="http://schemas.microsoft.com/office/powerpoint/2010/main" val="2329434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six</a:t>
            </a:r>
            <a:r>
              <a:rPr lang="en-GB" sz="1800" dirty="0">
                <a:effectLst/>
                <a:latin typeface="Verdana" panose="020B0604030504040204" pitchFamily="34" charset="0"/>
                <a:ea typeface="Calibri" panose="020F0502020204030204" pitchFamily="34" charset="0"/>
                <a:cs typeface="Arial" panose="020B0604020202020204" pitchFamily="34" charset="0"/>
              </a:rPr>
              <a:t> Nationally Reported Incidents reported in August 2025 and there were no new never events reported. Of those NRI’s reported, they were related to a misdiagnosis’, an avoidable in-patient fall, medication administration error and a failure to diagnose.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August 2025, there were 119 open risks with a score &gt;20 recorded for the Health Bord which is a reduction compared to 124 in July 2025. There were 263 open risks with a score &gt;16, which again is a reduction compared to 274 in July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182 hospital falls recorded in August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44F531C-4AA8-94A3-5F86-A6A881358183}"/>
              </a:ext>
            </a:extLst>
          </p:cNvPr>
          <p:cNvPicPr>
            <a:picLocks noChangeAspect="1"/>
          </p:cNvPicPr>
          <p:nvPr/>
        </p:nvPicPr>
        <p:blipFill>
          <a:blip r:embed="rId2"/>
          <a:stretch>
            <a:fillRect/>
          </a:stretch>
        </p:blipFill>
        <p:spPr>
          <a:xfrm>
            <a:off x="3397105" y="838903"/>
            <a:ext cx="6503337" cy="3874905"/>
          </a:xfrm>
          <a:prstGeom prst="rect">
            <a:avLst/>
          </a:prstGeom>
        </p:spPr>
      </p:pic>
      <p:pic>
        <p:nvPicPr>
          <p:cNvPr id="10" name="Picture 9">
            <a:extLst>
              <a:ext uri="{FF2B5EF4-FFF2-40B4-BE49-F238E27FC236}">
                <a16:creationId xmlns:a16="http://schemas.microsoft.com/office/drawing/2014/main" id="{A2CE67D6-34A2-AD7C-5F8D-F7E50F69E381}"/>
              </a:ext>
            </a:extLst>
          </p:cNvPr>
          <p:cNvPicPr>
            <a:picLocks noChangeAspect="1"/>
          </p:cNvPicPr>
          <p:nvPr/>
        </p:nvPicPr>
        <p:blipFill>
          <a:blip r:embed="rId3"/>
          <a:stretch>
            <a:fillRect/>
          </a:stretch>
        </p:blipFill>
        <p:spPr>
          <a:xfrm>
            <a:off x="10844222" y="838902"/>
            <a:ext cx="6317394" cy="3874905"/>
          </a:xfrm>
          <a:prstGeom prst="rect">
            <a:avLst/>
          </a:prstGeom>
        </p:spPr>
      </p:pic>
      <p:pic>
        <p:nvPicPr>
          <p:cNvPr id="15" name="Picture 14">
            <a:extLst>
              <a:ext uri="{FF2B5EF4-FFF2-40B4-BE49-F238E27FC236}">
                <a16:creationId xmlns:a16="http://schemas.microsoft.com/office/drawing/2014/main" id="{69F25DA7-D80A-9D7B-7784-AFE4D9A0C76B}"/>
              </a:ext>
            </a:extLst>
          </p:cNvPr>
          <p:cNvPicPr>
            <a:picLocks noChangeAspect="1"/>
          </p:cNvPicPr>
          <p:nvPr/>
        </p:nvPicPr>
        <p:blipFill>
          <a:blip r:embed="rId4"/>
          <a:stretch>
            <a:fillRect/>
          </a:stretch>
        </p:blipFill>
        <p:spPr>
          <a:xfrm>
            <a:off x="3397105" y="4983434"/>
            <a:ext cx="6503336" cy="3793612"/>
          </a:xfrm>
          <a:prstGeom prst="rect">
            <a:avLst/>
          </a:prstGeom>
        </p:spPr>
      </p:pic>
      <p:pic>
        <p:nvPicPr>
          <p:cNvPr id="18" name="Picture 17">
            <a:extLst>
              <a:ext uri="{FF2B5EF4-FFF2-40B4-BE49-F238E27FC236}">
                <a16:creationId xmlns:a16="http://schemas.microsoft.com/office/drawing/2014/main" id="{1EF54405-D063-598C-0530-334403ABA9A4}"/>
              </a:ext>
            </a:extLst>
          </p:cNvPr>
          <p:cNvPicPr>
            <a:picLocks noChangeAspect="1"/>
          </p:cNvPicPr>
          <p:nvPr/>
        </p:nvPicPr>
        <p:blipFill>
          <a:blip r:embed="rId5"/>
          <a:stretch>
            <a:fillRect/>
          </a:stretch>
        </p:blipFill>
        <p:spPr>
          <a:xfrm>
            <a:off x="10844221" y="4983432"/>
            <a:ext cx="6317395" cy="3793611"/>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2835275"/>
            <a:ext cx="13337604" cy="848616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Key Outcome Measure/s – </a:t>
            </a:r>
          </a:p>
          <a:p>
            <a:pPr defTabSz="914263"/>
            <a:endParaRPr lang="en-GB" sz="1649">
              <a:solidFill>
                <a:prstClr val="black"/>
              </a:solidFill>
              <a:latin typeface="Arial" panose="020B0604020202020204" pitchFamily="34" charset="0"/>
              <a:cs typeface="Arial" panose="020B0604020202020204" pitchFamily="34" charset="0"/>
            </a:endParaRPr>
          </a:p>
        </p:txBody>
      </p:sp>
      <p:sp>
        <p:nvSpPr>
          <p:cNvPr id="3" name="TextBox 2"/>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0B0004020202020204"/>
              </a:rPr>
              <a:t>Page 1</a:t>
            </a:r>
          </a:p>
        </p:txBody>
      </p:sp>
      <p:sp>
        <p:nvSpPr>
          <p:cNvPr id="24" name="TextBox 23"/>
          <p:cNvSpPr txBox="1">
            <a:spLocks noChangeAspect="1"/>
          </p:cNvSpPr>
          <p:nvPr/>
        </p:nvSpPr>
        <p:spPr>
          <a:xfrm>
            <a:off x="1420" y="1118800"/>
            <a:ext cx="13336184" cy="1649463"/>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dirty="0">
                <a:solidFill>
                  <a:prstClr val="black"/>
                </a:solidFill>
                <a:latin typeface="Verdana" panose="020B0604030504040204" pitchFamily="34" charset="0"/>
                <a:ea typeface="Verdana" panose="020B0604030504040204" pitchFamily="34" charset="0"/>
                <a:cs typeface="Arial"/>
              </a:rPr>
              <a:t>What is the Data telling us?:</a:t>
            </a:r>
          </a:p>
          <a:p>
            <a:pPr defTabSz="914263"/>
            <a:r>
              <a:rPr lang="en-GB" sz="1400" dirty="0">
                <a:solidFill>
                  <a:prstClr val="black"/>
                </a:solidFill>
                <a:latin typeface="Verdana" panose="020B0604030504040204" pitchFamily="34" charset="0"/>
                <a:ea typeface="Verdana" panose="020B0604030504040204" pitchFamily="34" charset="0"/>
                <a:cs typeface="Arial"/>
              </a:rPr>
              <a:t>In-patient falls rate remains below National average with a down trajectory in last 6 months </a:t>
            </a:r>
          </a:p>
          <a:p>
            <a:pPr defTabSz="914263"/>
            <a:r>
              <a:rPr lang="en-GB" sz="1400" dirty="0">
                <a:solidFill>
                  <a:prstClr val="black"/>
                </a:solidFill>
                <a:latin typeface="Verdana" panose="020B0604030504040204" pitchFamily="34" charset="0"/>
                <a:ea typeface="Verdana" panose="020B0604030504040204" pitchFamily="34" charset="0"/>
                <a:cs typeface="Arial"/>
              </a:rPr>
              <a:t>The numbers of incidents causing harm  Aug '24-sept '25 is down 7% from the previous year</a:t>
            </a:r>
          </a:p>
          <a:p>
            <a:pPr defTabSz="914263"/>
            <a:r>
              <a:rPr lang="en-GB" sz="1400" dirty="0">
                <a:solidFill>
                  <a:prstClr val="black"/>
                </a:solidFill>
                <a:latin typeface="Verdana" panose="020B0604030504040204" pitchFamily="34" charset="0"/>
                <a:ea typeface="Verdana" panose="020B0604030504040204" pitchFamily="34" charset="0"/>
                <a:cs typeface="Arial"/>
              </a:rPr>
              <a:t>Falls rate by ward over 12 months shows high rates in mental health services, AMU and older persons rehabilitation wards.</a:t>
            </a:r>
          </a:p>
          <a:p>
            <a:pPr defTabSz="914263"/>
            <a:r>
              <a:rPr lang="en-GB" sz="1400" dirty="0">
                <a:solidFill>
                  <a:prstClr val="black"/>
                </a:solidFill>
                <a:latin typeface="Verdana" panose="020B0604030504040204" pitchFamily="34" charset="0"/>
                <a:ea typeface="Verdana" panose="020B0604030504040204" pitchFamily="34" charset="0"/>
                <a:cs typeface="Arial"/>
              </a:rPr>
              <a:t>Falls related attendance to ED/MIU averages 2700 per month (approx.. 20% of all ED/MIU attendances) Aug '25 is 17% higher than Aug '24</a:t>
            </a:r>
          </a:p>
          <a:p>
            <a:pPr defTabSz="914263"/>
            <a:r>
              <a:rPr lang="en-GB" sz="1400" dirty="0">
                <a:solidFill>
                  <a:prstClr val="black"/>
                </a:solidFill>
                <a:latin typeface="Verdana" panose="020B0604030504040204" pitchFamily="34" charset="0"/>
                <a:ea typeface="Verdana" panose="020B0604030504040204" pitchFamily="34" charset="0"/>
                <a:cs typeface="Arial"/>
              </a:rPr>
              <a:t>There have been 5 NRI falls related incidents in the last 12 months (Sept'24-Aug'25) compared to 10 in the previous 12 months = 50% decrease</a:t>
            </a:r>
          </a:p>
          <a:p>
            <a:pPr defTabSz="914263"/>
            <a:endParaRPr lang="en-GB" sz="1400" dirty="0">
              <a:solidFill>
                <a:prstClr val="black"/>
              </a:solidFill>
              <a:latin typeface="Arial"/>
              <a:cs typeface="Arial"/>
            </a:endParaRPr>
          </a:p>
          <a:p>
            <a:pPr defTabSz="914263"/>
            <a:endParaRPr lang="en-GB" sz="1402" dirty="0">
              <a:solidFill>
                <a:prstClr val="black"/>
              </a:solidFill>
              <a:latin typeface="Arial"/>
              <a:cs typeface="Arial"/>
            </a:endParaRPr>
          </a:p>
        </p:txBody>
      </p:sp>
      <p:sp>
        <p:nvSpPr>
          <p:cNvPr id="26" name="TextBox 25"/>
          <p:cNvSpPr txBox="1"/>
          <p:nvPr/>
        </p:nvSpPr>
        <p:spPr>
          <a:xfrm>
            <a:off x="13329792" y="4359976"/>
            <a:ext cx="6772222" cy="3605661"/>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00" b="1" dirty="0">
                <a:solidFill>
                  <a:prstClr val="black"/>
                </a:solidFill>
                <a:latin typeface="Verdana" panose="020B0604030504040204" pitchFamily="34" charset="0"/>
                <a:ea typeface="Verdana" panose="020B0604030504040204" pitchFamily="34" charset="0"/>
                <a:cs typeface="Arial"/>
              </a:rPr>
              <a:t>What are we doing about it:</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Regional Falls Prevention taskforce in place to enhance collaboration and shared responsibility</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Action plan for Primary Care agreed to improve prevention and reduce ED attendances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Development of Level 1 and level 2 falls pathways </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Devlopment of direct data sharing from  Care home/ nursing home data re falls </a:t>
            </a: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Working with National teams on 5 HB wide projects to address deconditioning</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Falls information now available via Waiting Well internet pages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Update of falls policy to reflect changes to NICE guidelines and introduction of digital care records</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Improvement in digital audit through AMAT</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r>
              <a:rPr lang="en-GB" sz="1500" dirty="0">
                <a:solidFill>
                  <a:prstClr val="black"/>
                </a:solidFill>
                <a:latin typeface="Verdana" panose="020B0604030504040204" pitchFamily="34" charset="0"/>
                <a:ea typeface="Verdana" panose="020B0604030504040204" pitchFamily="34" charset="0"/>
                <a:cs typeface="Arial"/>
              </a:rPr>
              <a:t>Continued targeted QI work to support improvements </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dirty="0">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dirty="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0B0004020202020204"/>
            </a:endParaRPr>
          </a:p>
        </p:txBody>
      </p:sp>
      <p:sp>
        <p:nvSpPr>
          <p:cNvPr id="7" name="TextBox 6"/>
          <p:cNvSpPr txBox="1">
            <a:spLocks noChangeAspect="1"/>
          </p:cNvSpPr>
          <p:nvPr/>
        </p:nvSpPr>
        <p:spPr>
          <a:xfrm>
            <a:off x="13337604" y="1118799"/>
            <a:ext cx="6764410" cy="3241177"/>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00" b="1" dirty="0">
                <a:solidFill>
                  <a:prstClr val="black"/>
                </a:solidFill>
                <a:latin typeface="Verdana" panose="020B0604030504040204" pitchFamily="34" charset="0"/>
                <a:ea typeface="Verdana" panose="020B0604030504040204" pitchFamily="34" charset="0"/>
                <a:cs typeface="Arial"/>
              </a:rPr>
              <a:t>Underlying causes:</a:t>
            </a:r>
            <a:endParaRPr lang="en-US" sz="1500" dirty="0">
              <a:solidFill>
                <a:prstClr val="black"/>
              </a:solidFill>
              <a:latin typeface="Verdana" panose="020B0604030504040204" pitchFamily="34" charset="0"/>
              <a:ea typeface="Verdana" panose="020B0604030504040204" pitchFamily="34" charset="0"/>
            </a:endParaRP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Ageing population with increasing frailty picture</a:t>
            </a:r>
            <a:endParaRPr lang="en-GB" sz="1500" dirty="0">
              <a:solidFill>
                <a:prstClr val="black"/>
              </a:solidFill>
              <a:latin typeface="Verdana" panose="020B0604030504040204" pitchFamily="34" charset="0"/>
              <a:ea typeface="Verdana" panose="020B0604030504040204" pitchFamily="34" charset="0"/>
              <a:cs typeface="Arial" panose="020B0604020202020204" pitchFamily="34" charset="0"/>
            </a:endParaRP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Increased demand on WAST and front door services</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Limited alternative WAST response to level 1 and level 2 falls regionally </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Inconsistent approach to falls advice in community/primary care</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Reduced access and provision of falls clinics across region</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Insufficient access to appropriate strength and balance exercise provision</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Some ward areas including AMU do not have an environment which enables safe monitoring of patients at risk of falls</a:t>
            </a:r>
          </a:p>
          <a:p>
            <a:pPr marL="281691" indent="-281691" defTabSz="914263">
              <a:buFont typeface="Arial" panose="020B0604020202020204" pitchFamily="34" charset="0"/>
              <a:buChar char="•"/>
            </a:pPr>
            <a:r>
              <a:rPr lang="en-GB" sz="1500" dirty="0">
                <a:solidFill>
                  <a:prstClr val="black"/>
                </a:solidFill>
                <a:latin typeface="Verdana" panose="020B0604030504040204" pitchFamily="34" charset="0"/>
                <a:ea typeface="Verdana" panose="020B0604030504040204" pitchFamily="34" charset="0"/>
                <a:cs typeface="Arial"/>
              </a:rPr>
              <a:t>Risk assessment and care planning inconsistent and inaccurate in some areas of HB</a:t>
            </a:r>
          </a:p>
          <a:p>
            <a:pPr marL="281691" indent="-281691" defTabSz="914263">
              <a:buFont typeface="Arial" panose="020B0604020202020204" pitchFamily="34" charset="0"/>
              <a:buChar char="•"/>
            </a:pPr>
            <a:endParaRPr lang="en-GB" sz="1567" dirty="0">
              <a:solidFill>
                <a:prstClr val="black"/>
              </a:solidFill>
              <a:latin typeface="Arial"/>
              <a:cs typeface="Arial"/>
            </a:endParaRPr>
          </a:p>
        </p:txBody>
      </p:sp>
      <p:pic>
        <p:nvPicPr>
          <p:cNvPr id="4" name="Picture 3" descr="A close-up of a logo&#10;&#10;AI-generated content may be incorrect.">
            <a:extLst>
              <a:ext uri="{FF2B5EF4-FFF2-40B4-BE49-F238E27FC236}">
                <a16:creationId xmlns:a16="http://schemas.microsoft.com/office/drawing/2014/main" id="{773C1207-98C0-904B-DEB9-DFD4746C8FB8}"/>
              </a:ext>
            </a:extLst>
          </p:cNvPr>
          <p:cNvPicPr>
            <a:picLocks noChangeAspect="1"/>
          </p:cNvPicPr>
          <p:nvPr/>
        </p:nvPicPr>
        <p:blipFill>
          <a:blip r:embed="rId3"/>
          <a:stretch>
            <a:fillRect/>
          </a:stretch>
        </p:blipFill>
        <p:spPr>
          <a:xfrm>
            <a:off x="15826968" y="9935863"/>
            <a:ext cx="4115347" cy="1256594"/>
          </a:xfrm>
          <a:prstGeom prst="rect">
            <a:avLst/>
          </a:prstGeom>
        </p:spPr>
      </p:pic>
      <p:pic>
        <p:nvPicPr>
          <p:cNvPr id="10" name="Picture 9" descr="A graph with numbers and a line&#10;&#10;AI-generated content may be incorrect.">
            <a:extLst>
              <a:ext uri="{FF2B5EF4-FFF2-40B4-BE49-F238E27FC236}">
                <a16:creationId xmlns:a16="http://schemas.microsoft.com/office/drawing/2014/main" id="{8CE2FAE8-BF63-2733-6D50-A2B3CEA4DB12}"/>
              </a:ext>
            </a:extLst>
          </p:cNvPr>
          <p:cNvPicPr>
            <a:picLocks noChangeAspect="1"/>
          </p:cNvPicPr>
          <p:nvPr/>
        </p:nvPicPr>
        <p:blipFill>
          <a:blip r:embed="rId4"/>
          <a:stretch>
            <a:fillRect/>
          </a:stretch>
        </p:blipFill>
        <p:spPr>
          <a:xfrm>
            <a:off x="178214" y="3211260"/>
            <a:ext cx="6171195" cy="3742750"/>
          </a:xfrm>
          <a:prstGeom prst="rect">
            <a:avLst/>
          </a:prstGeom>
        </p:spPr>
      </p:pic>
      <p:pic>
        <p:nvPicPr>
          <p:cNvPr id="15" name="Picture 14" descr="A graph with lines and numbers&#10;&#10;AI-generated content may be incorrect.">
            <a:extLst>
              <a:ext uri="{FF2B5EF4-FFF2-40B4-BE49-F238E27FC236}">
                <a16:creationId xmlns:a16="http://schemas.microsoft.com/office/drawing/2014/main" id="{3E8E4647-5D17-4E4A-390D-261E70FBDF70}"/>
              </a:ext>
            </a:extLst>
          </p:cNvPr>
          <p:cNvPicPr>
            <a:picLocks noChangeAspect="1"/>
          </p:cNvPicPr>
          <p:nvPr/>
        </p:nvPicPr>
        <p:blipFill>
          <a:blip r:embed="rId5"/>
          <a:stretch>
            <a:fillRect/>
          </a:stretch>
        </p:blipFill>
        <p:spPr>
          <a:xfrm>
            <a:off x="6530726" y="7117659"/>
            <a:ext cx="6678946" cy="4062383"/>
          </a:xfrm>
          <a:prstGeom prst="rect">
            <a:avLst/>
          </a:prstGeom>
        </p:spPr>
      </p:pic>
      <p:pic>
        <p:nvPicPr>
          <p:cNvPr id="16" name="Picture 15" descr="A graph of blue and white numbers&#10;&#10;AI-generated content may be incorrect.">
            <a:extLst>
              <a:ext uri="{FF2B5EF4-FFF2-40B4-BE49-F238E27FC236}">
                <a16:creationId xmlns:a16="http://schemas.microsoft.com/office/drawing/2014/main" id="{01FA0C6C-604B-B937-8887-585F2C9C08C6}"/>
              </a:ext>
            </a:extLst>
          </p:cNvPr>
          <p:cNvPicPr>
            <a:picLocks noChangeAspect="1"/>
          </p:cNvPicPr>
          <p:nvPr/>
        </p:nvPicPr>
        <p:blipFill>
          <a:blip r:embed="rId6"/>
          <a:stretch>
            <a:fillRect/>
          </a:stretch>
        </p:blipFill>
        <p:spPr>
          <a:xfrm>
            <a:off x="6516709" y="3125816"/>
            <a:ext cx="6685155" cy="3857819"/>
          </a:xfrm>
          <a:prstGeom prst="rect">
            <a:avLst/>
          </a:prstGeom>
        </p:spPr>
      </p:pic>
      <p:pic>
        <p:nvPicPr>
          <p:cNvPr id="5" name="Picture 4" descr="A screenshot of a graph&#10;&#10;AI-generated content may be incorrect.">
            <a:extLst>
              <a:ext uri="{FF2B5EF4-FFF2-40B4-BE49-F238E27FC236}">
                <a16:creationId xmlns:a16="http://schemas.microsoft.com/office/drawing/2014/main" id="{0480D92A-FE99-B59D-99C2-66C65587B945}"/>
              </a:ext>
            </a:extLst>
          </p:cNvPr>
          <p:cNvPicPr>
            <a:picLocks noChangeAspect="1"/>
          </p:cNvPicPr>
          <p:nvPr/>
        </p:nvPicPr>
        <p:blipFill>
          <a:blip r:embed="rId7"/>
          <a:stretch>
            <a:fillRect/>
          </a:stretch>
        </p:blipFill>
        <p:spPr>
          <a:xfrm>
            <a:off x="200187" y="7117659"/>
            <a:ext cx="6202611" cy="4074798"/>
          </a:xfrm>
          <a:prstGeom prst="rect">
            <a:avLst/>
          </a:prstGeom>
        </p:spPr>
      </p:pic>
      <p:sp>
        <p:nvSpPr>
          <p:cNvPr id="9" name="TextBox 8">
            <a:extLst>
              <a:ext uri="{FF2B5EF4-FFF2-40B4-BE49-F238E27FC236}">
                <a16:creationId xmlns:a16="http://schemas.microsoft.com/office/drawing/2014/main" id="{4731B1C6-7DB8-5469-4B34-7CC565B19306}"/>
              </a:ext>
            </a:extLst>
          </p:cNvPr>
          <p:cNvSpPr txBox="1"/>
          <p:nvPr/>
        </p:nvSpPr>
        <p:spPr>
          <a:xfrm>
            <a:off x="13329792" y="7998487"/>
            <a:ext cx="6772222" cy="1979431"/>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484" b="1" dirty="0">
                <a:solidFill>
                  <a:prstClr val="black"/>
                </a:solidFill>
                <a:latin typeface="Verdana" panose="020B0604030504040204" pitchFamily="34" charset="0"/>
                <a:ea typeface="Verdana" panose="020B0604030504040204" pitchFamily="34" charset="0"/>
                <a:cs typeface="Arial"/>
              </a:rPr>
              <a:t>What do we expect to see change?</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Reduction in WAST call out from care homes following falls incident (goal – 30% reduction per site by March '26)</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Falls rate not exceeding 5.0 (falls/1000beddays) over proceeding 12 months</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Reduction in conveyance to hospital via WAST for level 2 falls (WG target of 25% reduction)</a:t>
            </a:r>
          </a:p>
          <a:p>
            <a:pPr marL="282738" indent="-282738" defTabSz="1507937">
              <a:buFont typeface="Arial"/>
              <a:buChar char="•"/>
            </a:pPr>
            <a:r>
              <a:rPr lang="en-GB" sz="1484" dirty="0">
                <a:solidFill>
                  <a:prstClr val="black"/>
                </a:solidFill>
                <a:latin typeface="Verdana" panose="020B0604030504040204" pitchFamily="34" charset="0"/>
                <a:ea typeface="Verdana" panose="020B0604030504040204" pitchFamily="34" charset="0"/>
                <a:cs typeface="Arial"/>
              </a:rPr>
              <a:t>Improved accuracy of assessment and care planning compliance</a:t>
            </a:r>
          </a:p>
        </p:txBody>
      </p:sp>
      <p:sp>
        <p:nvSpPr>
          <p:cNvPr id="13" name="Rectangle: Rounded Corners 12">
            <a:extLst>
              <a:ext uri="{FF2B5EF4-FFF2-40B4-BE49-F238E27FC236}">
                <a16:creationId xmlns:a16="http://schemas.microsoft.com/office/drawing/2014/main" id="{018D2E84-A429-5031-02D5-6595C4A65D98}"/>
              </a:ext>
              <a:ext uri="{C183D7F6-B498-43B3-948B-1728B52AA6E4}">
                <adec:decorative xmlns:adec="http://schemas.microsoft.com/office/drawing/2017/decorative" val="1"/>
              </a:ext>
            </a:extLst>
          </p:cNvPr>
          <p:cNvSpPr/>
          <p:nvPr/>
        </p:nvSpPr>
        <p:spPr>
          <a:xfrm>
            <a:off x="220694" y="107284"/>
            <a:ext cx="19493578" cy="884988"/>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sp>
        <p:nvSpPr>
          <p:cNvPr id="14" name="Text Box 980076608">
            <a:extLst>
              <a:ext uri="{FF2B5EF4-FFF2-40B4-BE49-F238E27FC236}">
                <a16:creationId xmlns:a16="http://schemas.microsoft.com/office/drawing/2014/main" id="{F88928CD-A4E4-DC34-FA52-44E0D9A7D805}"/>
              </a:ext>
            </a:extLst>
          </p:cNvPr>
          <p:cNvSpPr txBox="1">
            <a:spLocks noChangeArrowheads="1"/>
          </p:cNvSpPr>
          <p:nvPr/>
        </p:nvSpPr>
        <p:spPr bwMode="auto">
          <a:xfrm>
            <a:off x="1289844" y="92743"/>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Falls: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7" name="Oval 16" descr="Checklist with solid fill">
            <a:extLst>
              <a:ext uri="{FF2B5EF4-FFF2-40B4-BE49-F238E27FC236}">
                <a16:creationId xmlns:a16="http://schemas.microsoft.com/office/drawing/2014/main" id="{6551F96D-1AD7-14B7-B702-27CEDD060E24}"/>
              </a:ext>
            </a:extLst>
          </p:cNvPr>
          <p:cNvSpPr/>
          <p:nvPr/>
        </p:nvSpPr>
        <p:spPr>
          <a:xfrm>
            <a:off x="300498" y="92743"/>
            <a:ext cx="784781" cy="884988"/>
          </a:xfrm>
          <a:prstGeom prst="ellipse">
            <a:avLst/>
          </a:prstGeom>
          <a:blipFill>
            <a:blip r:embed="rId8">
              <a:extLst>
                <a:ext uri="{96DAC541-7B7A-43D3-8B79-37D633B846F1}">
                  <asvg:svgBlip xmlns:asvg="http://schemas.microsoft.com/office/drawing/2016/SVG/main" r:embed="rId9"/>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cxnSp>
        <p:nvCxnSpPr>
          <p:cNvPr id="18" name="Straight Connector 17">
            <a:extLst>
              <a:ext uri="{FF2B5EF4-FFF2-40B4-BE49-F238E27FC236}">
                <a16:creationId xmlns:a16="http://schemas.microsoft.com/office/drawing/2014/main" id="{5F7D1116-65F2-5C06-7A22-A117E8E812FB}"/>
              </a:ext>
              <a:ext uri="{C183D7F6-B498-43B3-948B-1728B52AA6E4}">
                <adec:decorative xmlns:adec="http://schemas.microsoft.com/office/drawing/2017/decorative" val="1"/>
              </a:ext>
            </a:extLst>
          </p:cNvPr>
          <p:cNvCxnSpPr>
            <a:cxnSpLocks/>
          </p:cNvCxnSpPr>
          <p:nvPr/>
        </p:nvCxnSpPr>
        <p:spPr>
          <a:xfrm>
            <a:off x="1113251" y="264457"/>
            <a:ext cx="0" cy="603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349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 reduction in August 2025, decreasing to 65% from 66% in July 2025</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96 Pressure Ulcers reported in July 2025, of which </a:t>
            </a:r>
            <a:r>
              <a:rPr lang="en-GB" sz="2000" dirty="0">
                <a:latin typeface="Verdana" panose="020B0604030504040204" pitchFamily="34" charset="0"/>
                <a:ea typeface="Calibri" panose="020F0502020204030204" pitchFamily="34" charset="0"/>
                <a:cs typeface="Arial" panose="020B0604020202020204" pitchFamily="34" charset="0"/>
              </a:rPr>
              <a:t>34</a:t>
            </a:r>
            <a:r>
              <a:rPr lang="en-GB" sz="2000" dirty="0">
                <a:effectLst/>
                <a:latin typeface="Verdana" panose="020B0604030504040204" pitchFamily="34" charset="0"/>
                <a:ea typeface="Calibri" panose="020F0502020204030204" pitchFamily="34" charset="0"/>
                <a:cs typeface="Arial" panose="020B0604020202020204" pitchFamily="34" charset="0"/>
              </a:rPr>
              <a:t>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 reduction in the percentage of episodes clinically coded within 1 month of discharge, decreasing from 61% in June, to 51% in July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id="{8AC95983-4D8C-9069-6DB8-D74EB80F9F5E}"/>
              </a:ext>
            </a:extLst>
          </p:cNvPr>
          <p:cNvPicPr>
            <a:picLocks noChangeAspect="1"/>
          </p:cNvPicPr>
          <p:nvPr/>
        </p:nvPicPr>
        <p:blipFill>
          <a:blip r:embed="rId3"/>
          <a:stretch>
            <a:fillRect/>
          </a:stretch>
        </p:blipFill>
        <p:spPr>
          <a:xfrm>
            <a:off x="10130908" y="5181716"/>
            <a:ext cx="6568026" cy="3822318"/>
          </a:xfrm>
          <a:prstGeom prst="rect">
            <a:avLst/>
          </a:prstGeom>
        </p:spPr>
      </p:pic>
      <p:pic>
        <p:nvPicPr>
          <p:cNvPr id="10" name="Picture 9">
            <a:extLst>
              <a:ext uri="{FF2B5EF4-FFF2-40B4-BE49-F238E27FC236}">
                <a16:creationId xmlns:a16="http://schemas.microsoft.com/office/drawing/2014/main" id="{06961C4C-E82F-5593-46C1-820DDF39E669}"/>
              </a:ext>
            </a:extLst>
          </p:cNvPr>
          <p:cNvPicPr>
            <a:picLocks noChangeAspect="1"/>
          </p:cNvPicPr>
          <p:nvPr/>
        </p:nvPicPr>
        <p:blipFill>
          <a:blip r:embed="rId4"/>
          <a:stretch>
            <a:fillRect/>
          </a:stretch>
        </p:blipFill>
        <p:spPr>
          <a:xfrm>
            <a:off x="2585242" y="5222639"/>
            <a:ext cx="6568026" cy="3613848"/>
          </a:xfrm>
          <a:prstGeom prst="rect">
            <a:avLst/>
          </a:prstGeom>
        </p:spPr>
      </p:pic>
      <p:pic>
        <p:nvPicPr>
          <p:cNvPr id="14" name="Picture 13">
            <a:extLst>
              <a:ext uri="{FF2B5EF4-FFF2-40B4-BE49-F238E27FC236}">
                <a16:creationId xmlns:a16="http://schemas.microsoft.com/office/drawing/2014/main" id="{D5EAF28B-F56B-C93F-1B37-6A891646A92D}"/>
              </a:ext>
            </a:extLst>
          </p:cNvPr>
          <p:cNvPicPr>
            <a:picLocks noChangeAspect="1"/>
          </p:cNvPicPr>
          <p:nvPr/>
        </p:nvPicPr>
        <p:blipFill>
          <a:blip r:embed="rId5"/>
          <a:stretch>
            <a:fillRect/>
          </a:stretch>
        </p:blipFill>
        <p:spPr>
          <a:xfrm>
            <a:off x="2574622" y="971904"/>
            <a:ext cx="6568025" cy="3745128"/>
          </a:xfrm>
          <a:prstGeom prst="rect">
            <a:avLst/>
          </a:prstGeom>
        </p:spPr>
      </p:pic>
      <p:pic>
        <p:nvPicPr>
          <p:cNvPr id="5" name="Picture 4">
            <a:extLst>
              <a:ext uri="{FF2B5EF4-FFF2-40B4-BE49-F238E27FC236}">
                <a16:creationId xmlns:a16="http://schemas.microsoft.com/office/drawing/2014/main" id="{D2EBC630-51BC-46EF-FAC4-825A2012B0C9}"/>
              </a:ext>
            </a:extLst>
          </p:cNvPr>
          <p:cNvPicPr>
            <a:picLocks noChangeAspect="1"/>
          </p:cNvPicPr>
          <p:nvPr/>
        </p:nvPicPr>
        <p:blipFill>
          <a:blip r:embed="rId6"/>
          <a:stretch>
            <a:fillRect/>
          </a:stretch>
        </p:blipFill>
        <p:spPr>
          <a:xfrm>
            <a:off x="10052843" y="970846"/>
            <a:ext cx="6568025" cy="3745127"/>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E218D4-E570-9756-88B0-3396ECA21CDB}"/>
              </a:ext>
            </a:extLst>
          </p:cNvPr>
          <p:cNvSpPr txBox="1"/>
          <p:nvPr/>
        </p:nvSpPr>
        <p:spPr>
          <a:xfrm>
            <a:off x="73838" y="3737494"/>
            <a:ext cx="12402175" cy="7571856"/>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600" b="1" dirty="0">
                <a:solidFill>
                  <a:prstClr val="black"/>
                </a:solidFill>
                <a:latin typeface="Arial"/>
                <a:cs typeface="Arial"/>
              </a:rPr>
              <a:t>Key Outcome Measure/s – </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73838" y="574641"/>
            <a:ext cx="12402175" cy="3162855"/>
          </a:xfrm>
          <a:prstGeom prst="rect">
            <a:avLst/>
          </a:prstGeom>
          <a:noFill/>
          <a:ln>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484" b="1" dirty="0">
                <a:solidFill>
                  <a:prstClr val="black"/>
                </a:solidFill>
                <a:latin typeface="Arial" panose="020B0604020202020204" pitchFamily="34" charset="0"/>
                <a:ea typeface="Verdana" panose="020B0604030504040204" pitchFamily="34" charset="0"/>
                <a:cs typeface="Arial" panose="020B0604020202020204" pitchFamily="34" charset="0"/>
              </a:rPr>
              <a:t>What is the Data telling us?:</a:t>
            </a:r>
          </a:p>
          <a:p>
            <a:pPr defTabSz="914263"/>
            <a:r>
              <a:rPr lang="en-GB" sz="1319" b="1" dirty="0">
                <a:solidFill>
                  <a:prstClr val="black"/>
                </a:solidFill>
                <a:latin typeface="Aptos" panose="02110004020202020204"/>
              </a:rPr>
              <a:t>Overview</a:t>
            </a:r>
            <a:br>
              <a:rPr lang="en-GB" sz="1319" dirty="0">
                <a:solidFill>
                  <a:prstClr val="black"/>
                </a:solidFill>
                <a:latin typeface="Aptos" panose="02110004020202020204"/>
              </a:rPr>
            </a:br>
            <a:r>
              <a:rPr lang="en-GB" sz="1319" dirty="0">
                <a:solidFill>
                  <a:prstClr val="black"/>
                </a:solidFill>
                <a:latin typeface="Aptos" panose="02110004020202020204"/>
              </a:rPr>
              <a:t>Incident reporting for pressure ulcers has increased by </a:t>
            </a:r>
            <a:r>
              <a:rPr lang="en-GB" sz="1319" b="1" dirty="0">
                <a:solidFill>
                  <a:prstClr val="black"/>
                </a:solidFill>
                <a:latin typeface="Aptos" panose="02110004020202020204"/>
              </a:rPr>
              <a:t>8.4%</a:t>
            </a:r>
            <a:r>
              <a:rPr lang="en-GB" sz="1319" dirty="0">
                <a:solidFill>
                  <a:prstClr val="black"/>
                </a:solidFill>
                <a:latin typeface="Aptos" panose="02110004020202020204"/>
              </a:rPr>
              <a:t> when comparing 2024 to 2025. This reflects higher numbers both in hospital settings and on community caseloads.</a:t>
            </a:r>
          </a:p>
          <a:p>
            <a:pPr defTabSz="914263"/>
            <a:r>
              <a:rPr lang="en-GB" sz="1319" b="1" dirty="0">
                <a:solidFill>
                  <a:prstClr val="black"/>
                </a:solidFill>
                <a:latin typeface="Aptos" panose="02110004020202020204"/>
              </a:rPr>
              <a:t>Key Data Points</a:t>
            </a:r>
            <a:r>
              <a:rPr lang="en-GB" sz="1319" dirty="0">
                <a:solidFill>
                  <a:prstClr val="black"/>
                </a:solidFill>
                <a:latin typeface="Aptos" panose="02110004020202020204"/>
              </a:rPr>
              <a:t>, </a:t>
            </a:r>
            <a:r>
              <a:rPr lang="en-GB" sz="1319" b="1" dirty="0">
                <a:solidFill>
                  <a:prstClr val="black"/>
                </a:solidFill>
                <a:latin typeface="Aptos" panose="02110004020202020204"/>
              </a:rPr>
              <a:t>Graph 1</a:t>
            </a:r>
            <a:r>
              <a:rPr lang="en-GB" sz="1319" dirty="0">
                <a:solidFill>
                  <a:prstClr val="black"/>
                </a:solidFill>
                <a:latin typeface="Aptos" panose="02110004020202020204"/>
              </a:rPr>
              <a:t>: Total number of incidents across (hospital, community, MH &amp; LD combined).</a:t>
            </a:r>
            <a:r>
              <a:rPr lang="en-GB" sz="1319" b="1" dirty="0">
                <a:solidFill>
                  <a:prstClr val="black"/>
                </a:solidFill>
                <a:latin typeface="Aptos" panose="02110004020202020204"/>
              </a:rPr>
              <a:t>Graph 2</a:t>
            </a:r>
            <a:r>
              <a:rPr lang="en-GB" sz="1319" dirty="0">
                <a:solidFill>
                  <a:prstClr val="black"/>
                </a:solidFill>
                <a:latin typeface="Aptos" panose="02110004020202020204"/>
              </a:rPr>
              <a:t>:. The inpatient incident rate is </a:t>
            </a:r>
            <a:r>
              <a:rPr lang="en-GB" sz="1319" b="1" dirty="0">
                <a:solidFill>
                  <a:prstClr val="black"/>
                </a:solidFill>
                <a:latin typeface="Aptos" panose="02110004020202020204"/>
              </a:rPr>
              <a:t>1.7 per 1,000 bed days</a:t>
            </a:r>
            <a:r>
              <a:rPr lang="en-GB" sz="1319" dirty="0">
                <a:solidFill>
                  <a:prstClr val="black"/>
                </a:solidFill>
                <a:latin typeface="Aptos" panose="02110004020202020204"/>
              </a:rPr>
              <a:t>. The SPC reflects the previous </a:t>
            </a:r>
            <a:r>
              <a:rPr lang="en-GB" sz="1319" b="1" dirty="0">
                <a:solidFill>
                  <a:prstClr val="black"/>
                </a:solidFill>
                <a:latin typeface="Aptos" panose="02110004020202020204"/>
              </a:rPr>
              <a:t>4.3% reduction</a:t>
            </a:r>
            <a:r>
              <a:rPr lang="en-GB" sz="1319" dirty="0">
                <a:solidFill>
                  <a:prstClr val="black"/>
                </a:solidFill>
                <a:latin typeface="Aptos" panose="02110004020202020204"/>
              </a:rPr>
              <a:t> when comparing the same period in 2024/25; however, the overall trajectory remains upward from the </a:t>
            </a:r>
            <a:r>
              <a:rPr lang="en-GB" sz="1319" b="1" dirty="0">
                <a:solidFill>
                  <a:prstClr val="black"/>
                </a:solidFill>
                <a:latin typeface="Aptos" panose="02110004020202020204"/>
              </a:rPr>
              <a:t>previous rate of 1.38. </a:t>
            </a:r>
            <a:r>
              <a:rPr lang="en-GB" sz="1319" dirty="0">
                <a:solidFill>
                  <a:prstClr val="black"/>
                </a:solidFill>
                <a:latin typeface="Aptos" panose="02110004020202020204"/>
              </a:rPr>
              <a:t>The Highest inpatient rates were observed in </a:t>
            </a:r>
            <a:r>
              <a:rPr lang="en-GB" sz="1319" b="1" dirty="0">
                <a:solidFill>
                  <a:prstClr val="black"/>
                </a:solidFill>
                <a:latin typeface="Aptos" panose="02110004020202020204"/>
              </a:rPr>
              <a:t>Morriston </a:t>
            </a:r>
            <a:r>
              <a:rPr lang="en-GB" sz="1319" b="1" i="1" dirty="0">
                <a:solidFill>
                  <a:prstClr val="black"/>
                </a:solidFill>
                <a:latin typeface="Aptos" panose="02110004020202020204"/>
              </a:rPr>
              <a:t>(R </a:t>
            </a:r>
            <a:r>
              <a:rPr lang="en-GB" sz="1319" b="1" dirty="0">
                <a:solidFill>
                  <a:prstClr val="black"/>
                </a:solidFill>
                <a:latin typeface="Aptos" panose="02110004020202020204"/>
              </a:rPr>
              <a:t>2.6),</a:t>
            </a:r>
            <a:r>
              <a:rPr lang="en-GB" sz="1319" dirty="0">
                <a:solidFill>
                  <a:prstClr val="black"/>
                </a:solidFill>
                <a:latin typeface="Aptos" panose="02110004020202020204"/>
              </a:rPr>
              <a:t> and </a:t>
            </a:r>
            <a:r>
              <a:rPr lang="en-GB" sz="1319" b="1" dirty="0">
                <a:solidFill>
                  <a:prstClr val="black"/>
                </a:solidFill>
                <a:latin typeface="Aptos" panose="02110004020202020204"/>
              </a:rPr>
              <a:t>NPSSG remains low (</a:t>
            </a:r>
            <a:r>
              <a:rPr lang="en-GB" sz="1319" b="1" i="1" dirty="0">
                <a:solidFill>
                  <a:prstClr val="black"/>
                </a:solidFill>
                <a:latin typeface="Aptos" panose="02110004020202020204"/>
              </a:rPr>
              <a:t>R </a:t>
            </a:r>
            <a:r>
              <a:rPr lang="en-GB" sz="1319" b="1" dirty="0">
                <a:solidFill>
                  <a:prstClr val="black"/>
                </a:solidFill>
                <a:latin typeface="Aptos" panose="02110004020202020204"/>
              </a:rPr>
              <a:t>1.1)</a:t>
            </a:r>
            <a:r>
              <a:rPr lang="en-GB" sz="1319" dirty="0">
                <a:solidFill>
                  <a:prstClr val="black"/>
                </a:solidFill>
                <a:latin typeface="Aptos" panose="02110004020202020204"/>
              </a:rPr>
              <a:t>.</a:t>
            </a:r>
          </a:p>
          <a:p>
            <a:pPr defTabSz="914263"/>
            <a:r>
              <a:rPr lang="en-GB" sz="1319" b="1" dirty="0">
                <a:solidFill>
                  <a:prstClr val="black"/>
                </a:solidFill>
                <a:latin typeface="Aptos" panose="02110004020202020204"/>
              </a:rPr>
              <a:t>Severity</a:t>
            </a:r>
            <a:r>
              <a:rPr lang="en-GB" sz="1319" dirty="0">
                <a:solidFill>
                  <a:prstClr val="black"/>
                </a:solidFill>
                <a:latin typeface="Aptos" panose="02110004020202020204"/>
              </a:rPr>
              <a:t>: </a:t>
            </a:r>
            <a:r>
              <a:rPr lang="en-GB" sz="1319" b="1" dirty="0">
                <a:solidFill>
                  <a:prstClr val="black"/>
                </a:solidFill>
                <a:latin typeface="Aptos" panose="02110004020202020204"/>
              </a:rPr>
              <a:t>90% of incidents</a:t>
            </a:r>
            <a:r>
              <a:rPr lang="en-GB" sz="1319" dirty="0">
                <a:solidFill>
                  <a:prstClr val="black"/>
                </a:solidFill>
                <a:latin typeface="Aptos" panose="02110004020202020204"/>
              </a:rPr>
              <a:t> remain superficial in nature (graph 3). Of incidents closed in the last quarter: </a:t>
            </a:r>
            <a:r>
              <a:rPr lang="en-GB" sz="1319" b="1" dirty="0">
                <a:solidFill>
                  <a:prstClr val="black"/>
                </a:solidFill>
                <a:latin typeface="Aptos" panose="02110004020202020204"/>
              </a:rPr>
              <a:t>55%</a:t>
            </a:r>
            <a:r>
              <a:rPr lang="en-GB" sz="1319" dirty="0">
                <a:solidFill>
                  <a:prstClr val="black"/>
                </a:solidFill>
                <a:latin typeface="Aptos" panose="02110004020202020204"/>
              </a:rPr>
              <a:t> deemed unavoidable </a:t>
            </a:r>
            <a:r>
              <a:rPr lang="en-GB" sz="1319" b="1" dirty="0">
                <a:solidFill>
                  <a:prstClr val="black"/>
                </a:solidFill>
                <a:latin typeface="Aptos" panose="02110004020202020204"/>
              </a:rPr>
              <a:t>11%</a:t>
            </a:r>
            <a:r>
              <a:rPr lang="en-GB" sz="1319" dirty="0">
                <a:solidFill>
                  <a:prstClr val="black"/>
                </a:solidFill>
                <a:latin typeface="Aptos" panose="02110004020202020204"/>
              </a:rPr>
              <a:t> deemed avoidable </a:t>
            </a:r>
            <a:r>
              <a:rPr lang="en-GB" sz="1319" b="1" dirty="0">
                <a:solidFill>
                  <a:prstClr val="black"/>
                </a:solidFill>
                <a:latin typeface="Aptos" panose="02110004020202020204"/>
              </a:rPr>
              <a:t>34%</a:t>
            </a:r>
            <a:r>
              <a:rPr lang="en-GB" sz="1319" dirty="0">
                <a:solidFill>
                  <a:prstClr val="black"/>
                </a:solidFill>
                <a:latin typeface="Aptos" panose="02110004020202020204"/>
              </a:rPr>
              <a:t> closed without a recorded status, </a:t>
            </a:r>
            <a:r>
              <a:rPr lang="en-GB" sz="1319" b="1" dirty="0">
                <a:solidFill>
                  <a:prstClr val="black"/>
                </a:solidFill>
                <a:latin typeface="Aptos" panose="02110004020202020204"/>
              </a:rPr>
              <a:t>29%</a:t>
            </a:r>
            <a:r>
              <a:rPr lang="en-GB" sz="1319" dirty="0">
                <a:solidFill>
                  <a:prstClr val="black"/>
                </a:solidFill>
                <a:latin typeface="Aptos" panose="02110004020202020204"/>
              </a:rPr>
              <a:t> of incidents remain pending investigation and are not reflected in current figures.</a:t>
            </a:r>
          </a:p>
          <a:p>
            <a:pPr defTabSz="914263"/>
            <a:r>
              <a:rPr lang="en-GB" sz="1319" b="1" dirty="0">
                <a:solidFill>
                  <a:prstClr val="black"/>
                </a:solidFill>
                <a:latin typeface="Aptos" panose="02110004020202020204"/>
              </a:rPr>
              <a:t>Harm Profile</a:t>
            </a:r>
            <a:endParaRPr lang="en-GB" sz="1319" dirty="0">
              <a:solidFill>
                <a:prstClr val="black"/>
              </a:solidFill>
              <a:latin typeface="Aptos" panose="02110004020202020204"/>
            </a:endParaRPr>
          </a:p>
          <a:p>
            <a:pPr defTabSz="914263"/>
            <a:r>
              <a:rPr lang="en-GB" sz="1319" dirty="0">
                <a:solidFill>
                  <a:prstClr val="black"/>
                </a:solidFill>
                <a:latin typeface="Aptos" panose="02110004020202020204"/>
              </a:rPr>
              <a:t>There has been a </a:t>
            </a:r>
            <a:r>
              <a:rPr lang="en-GB" sz="1319" b="1" dirty="0">
                <a:solidFill>
                  <a:prstClr val="black"/>
                </a:solidFill>
                <a:latin typeface="Aptos" panose="02110004020202020204"/>
              </a:rPr>
              <a:t>50% reduction in serious harm incidents</a:t>
            </a:r>
            <a:r>
              <a:rPr lang="en-GB" sz="1319" dirty="0">
                <a:solidFill>
                  <a:prstClr val="black"/>
                </a:solidFill>
                <a:latin typeface="Aptos" panose="02110004020202020204"/>
              </a:rPr>
              <a:t> compared to 2024/25 to date in both NPSSG and PCS.</a:t>
            </a:r>
          </a:p>
          <a:p>
            <a:pPr defTabSz="914263"/>
            <a:r>
              <a:rPr lang="en-GB" sz="1319" b="1" dirty="0">
                <a:solidFill>
                  <a:prstClr val="black"/>
                </a:solidFill>
                <a:latin typeface="Aptos" panose="02110004020202020204"/>
              </a:rPr>
              <a:t>No nationally reportable incidents</a:t>
            </a:r>
            <a:r>
              <a:rPr lang="en-GB" sz="1319" dirty="0">
                <a:solidFill>
                  <a:prstClr val="black"/>
                </a:solidFill>
                <a:latin typeface="Aptos" panose="02110004020202020204"/>
              </a:rPr>
              <a:t> have been recorded in Morriston. </a:t>
            </a:r>
          </a:p>
          <a:p>
            <a:pPr defTabSz="914263"/>
            <a:r>
              <a:rPr lang="en-GB" sz="1319" b="1" dirty="0">
                <a:solidFill>
                  <a:prstClr val="black"/>
                </a:solidFill>
                <a:latin typeface="Aptos" panose="02110004020202020204"/>
              </a:rPr>
              <a:t>Location of Incidents</a:t>
            </a:r>
            <a:endParaRPr lang="en-GB" sz="1319" dirty="0">
              <a:solidFill>
                <a:prstClr val="black"/>
              </a:solidFill>
              <a:latin typeface="Aptos" panose="02110004020202020204"/>
            </a:endParaRPr>
          </a:p>
          <a:p>
            <a:pPr defTabSz="914263"/>
            <a:r>
              <a:rPr lang="en-GB" sz="1319" dirty="0">
                <a:solidFill>
                  <a:prstClr val="black"/>
                </a:solidFill>
                <a:latin typeface="Aptos" panose="02110004020202020204"/>
              </a:rPr>
              <a:t>Health board–acquired pressure ulcers remain </a:t>
            </a:r>
            <a:r>
              <a:rPr lang="en-GB" sz="1319" b="1" dirty="0">
                <a:solidFill>
                  <a:prstClr val="black"/>
                </a:solidFill>
                <a:latin typeface="Aptos" panose="02110004020202020204"/>
              </a:rPr>
              <a:t>more prevalent in patients’ homes. </a:t>
            </a:r>
            <a:r>
              <a:rPr lang="en-GB" sz="1319" dirty="0">
                <a:solidFill>
                  <a:prstClr val="black"/>
                </a:solidFill>
                <a:latin typeface="Aptos" panose="02110004020202020204"/>
              </a:rPr>
              <a:t>The highest report on inpatient sites remains ED/AMAU, with an average of 30 HB acquired per Quarter (graph 4)</a:t>
            </a:r>
          </a:p>
          <a:p>
            <a:pPr defTabSz="914276"/>
            <a:endParaRPr lang="en-GB" sz="1400" dirty="0">
              <a:solidFill>
                <a:prstClr val="black"/>
              </a:solidFill>
              <a:latin typeface="Arial"/>
              <a:cs typeface="Arial"/>
            </a:endParaRPr>
          </a:p>
          <a:p>
            <a:pPr defTabSz="914276"/>
            <a:endParaRPr lang="en-GB" sz="1400" dirty="0">
              <a:solidFill>
                <a:prstClr val="black"/>
              </a:solidFill>
              <a:latin typeface="Arial"/>
              <a:cs typeface="Arial"/>
            </a:endParaRPr>
          </a:p>
          <a:p>
            <a:pPr defTabSz="914276"/>
            <a:endParaRPr lang="en-GB" sz="1402" dirty="0">
              <a:solidFill>
                <a:prstClr val="black"/>
              </a:solidFill>
              <a:latin typeface="Arial"/>
              <a:cs typeface="Arial"/>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12476013" y="5846309"/>
            <a:ext cx="7629586" cy="3483610"/>
          </a:xfrm>
          <a:prstGeom prst="rect">
            <a:avLst/>
          </a:prstGeom>
          <a:noFill/>
          <a:ln>
            <a:solidFill>
              <a:schemeClr val="accent5">
                <a:lumMod val="50000"/>
              </a:schemeClr>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76"/>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What are we doing about it:</a:t>
            </a:r>
          </a:p>
          <a:p>
            <a:pPr marL="118735"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Pressure Ulcer Prevention Strategic Group to enhance collaboration and shared responsibility</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HB hosts spot audits with an improvement plan set out by tissue viability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Datix and Quality assurance Pressure ulcer prevention documentation audits-themes drive QI work</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Data review and cleanses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Education platforms are multilayered, face-to-face, teams, and educational videos.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Development of Pressure ulcer pathways and policies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Scrutiny panel alignment and revamp in PCT with peer reviews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Bed contract sign of</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Care home QI educational programme</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Improvement Cymru digital wound imaging and assessment project</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Guidelines for Neonates and Maternity services with new educational programmes</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Skills days for all levels implemented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Champions programme HB-wise – monthly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Tissue Viability resource and centralised service request </a:t>
            </a:r>
          </a:p>
          <a:p>
            <a:pPr marL="282738" indent="-282738" defTabSz="914276">
              <a:buFont typeface="Arial" panose="020B0604020202020204" pitchFamily="34" charset="0"/>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Development of direct data sharing from  Care home/ nursing home data regarding falls</a:t>
            </a:r>
            <a:endParaRPr lang="en-GB" sz="1649" b="1" u="sng" dirty="0">
              <a:solidFill>
                <a:prstClr val="black"/>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816" y="-238124"/>
            <a:ext cx="502628" cy="5026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460" y="-225036"/>
            <a:ext cx="502628" cy="5026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8" tIns="75396" rIns="150788"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endParaRPr lang="en-GB" sz="2968">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2476013" y="565053"/>
            <a:ext cx="7629576" cy="5280375"/>
          </a:xfrm>
          <a:prstGeom prst="rect">
            <a:avLst/>
          </a:prstGeom>
          <a:noFill/>
          <a:ln w="6350">
            <a:solidFill>
              <a:srgbClr val="1F355E"/>
            </a:solidFill>
          </a:ln>
        </p:spPr>
        <p:txBody>
          <a:bodyPr wrap="square" lIns="150788" tIns="75396" rIns="150788"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76"/>
            <a:r>
              <a:rPr lang="en-GB" sz="1319" b="1" dirty="0">
                <a:solidFill>
                  <a:prstClr val="black"/>
                </a:solidFill>
                <a:latin typeface="Verdana" panose="020B0604030504040204" pitchFamily="34" charset="0"/>
                <a:ea typeface="Verdana" panose="020B0604030504040204" pitchFamily="34" charset="0"/>
                <a:cs typeface="Arial"/>
              </a:rPr>
              <a:t>Underlying causes:</a:t>
            </a:r>
          </a:p>
          <a:p>
            <a:pPr defTabSz="914276"/>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Patient Group</a:t>
            </a:r>
          </a:p>
          <a:p>
            <a:pPr defTabSz="914276"/>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Vulnerability of patients and deconditioning and care environments, Pressures at the ‘front’ door, resulting in deconditioning in the first 72 hours of admission.  </a:t>
            </a: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Risk Assessment &amp; Care Planning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Lack of understanding of risk assessments → Care plans and interventions are not effectively linked.</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Skills gap in staff to assess, categorize pressure ulcers, or identify wounds of other aetiology. Lack of understanding about repositioning, sitting, and offloading</a:t>
            </a:r>
          </a:p>
          <a:p>
            <a:pPr defTabSz="914263">
              <a:buSzPts val="1000"/>
              <a:tabLst>
                <a:tab pos="753969" algn="l"/>
              </a:tabLst>
            </a:pPr>
            <a:r>
              <a:rPr lang="en-GB" sz="1319" kern="0" dirty="0">
                <a:solidFill>
                  <a:prstClr val="black"/>
                </a:solidFill>
                <a:latin typeface="Arial" panose="020B0604020202020204" pitchFamily="34" charset="0"/>
                <a:ea typeface="Aptos" panose="020B0004020202020204" pitchFamily="34" charset="0"/>
                <a:cs typeface="Arial" panose="020B0604020202020204" pitchFamily="34" charset="0"/>
              </a:rPr>
              <a:t>Gaps in guidelines and education in bespoke services. </a:t>
            </a:r>
          </a:p>
          <a:p>
            <a:pPr defTabSz="914263">
              <a:buSzPts val="1000"/>
              <a:tabLst>
                <a:tab pos="753969" algn="l"/>
              </a:tabLst>
            </a:pP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Equipment &amp; Resources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Dynamic mattress provision delays due to equipment failure and long waiting times.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Delays in the bed contract sign-off are prolonging access to essential equipment.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No targeted additional support for wards/departments with the highest HAPU incidence.</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Education &amp; Training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Limited education on pressure ulcer prevention and management in PCS.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Insufficient Tissue viability provision for clinical reviews, management planning, validation, and education.</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Gaps in leadership and staff engagement with </a:t>
            </a: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Quality Improvement (QI) initiatives</a:t>
            </a: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Documentation &amp; Technology</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Digital documentation (e.g. skin assessments, repositioning charts) often not completed in </a:t>
            </a:r>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real-time</a:t>
            </a: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Lack of medical photography to support virtual reviews and investigations.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r>
              <a:rPr lang="en-GB" sz="1319" b="1" kern="0" dirty="0">
                <a:solidFill>
                  <a:prstClr val="black"/>
                </a:solidFill>
                <a:latin typeface="Arial" panose="020B0604020202020204" pitchFamily="34" charset="0"/>
                <a:ea typeface="Times New Roman" panose="02020603050405020304" pitchFamily="18" charset="0"/>
                <a:cs typeface="Arial" panose="020B0604020202020204" pitchFamily="34" charset="0"/>
              </a:rPr>
              <a:t>Governance &amp; Learning</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Delayed governance processes for investigations.</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a:p>
            <a:pPr defTabSz="914263">
              <a:buSzPts val="1000"/>
              <a:tabLst>
                <a:tab pos="753969" algn="l"/>
              </a:tabLst>
            </a:pPr>
            <a:r>
              <a:rPr lang="en-GB" sz="1319" kern="0" dirty="0">
                <a:solidFill>
                  <a:prstClr val="black"/>
                </a:solidFill>
                <a:latin typeface="Arial" panose="020B0604020202020204" pitchFamily="34" charset="0"/>
                <a:ea typeface="Times New Roman" panose="02020603050405020304" pitchFamily="18" charset="0"/>
                <a:cs typeface="Arial" panose="020B0604020202020204" pitchFamily="34" charset="0"/>
              </a:rPr>
              <a:t>Slow implementation of change following lessons learned. </a:t>
            </a:r>
            <a:endParaRPr lang="en-GB" sz="1319" kern="100" dirty="0">
              <a:solidFill>
                <a:prstClr val="black"/>
              </a:solidFill>
              <a:latin typeface="Arial" panose="020B0604020202020204" pitchFamily="34" charset="0"/>
              <a:ea typeface="Aptos" panose="020B00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918" y="9935825"/>
            <a:ext cx="4115311" cy="1256583"/>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12476010" y="9330802"/>
            <a:ext cx="7629580" cy="1979303"/>
          </a:xfrm>
          <a:prstGeom prst="rect">
            <a:avLst/>
          </a:prstGeom>
          <a:solidFill>
            <a:schemeClr val="bg1"/>
          </a:solidFill>
          <a:ln>
            <a:solidFill>
              <a:schemeClr val="tx1"/>
            </a:solidFill>
          </a:ln>
        </p:spPr>
        <p:txBody>
          <a:bodyPr rot="0" spcFirstLastPara="0" vertOverflow="overflow" horzOverflow="overflow" vert="horz" wrap="square" lIns="150790" tIns="75396" rIns="150790" bIns="75396" numCol="1" spcCol="0" rtlCol="0" fromWordArt="0" anchor="t" anchorCtr="0" forceAA="0" compatLnSpc="1">
            <a:prstTxWarp prst="textNoShape">
              <a:avLst/>
            </a:prstTxWarp>
            <a:spAutoFit/>
          </a:bodyPr>
          <a:lstStyle/>
          <a:p>
            <a:pPr defTabSz="1507958"/>
            <a:r>
              <a:rPr lang="en-GB" sz="1319" b="1" dirty="0">
                <a:solidFill>
                  <a:prstClr val="black"/>
                </a:solidFill>
                <a:latin typeface="Arial" panose="020B0604020202020204" pitchFamily="34" charset="0"/>
                <a:ea typeface="Verdana" panose="020B0604030504040204" pitchFamily="34" charset="0"/>
                <a:cs typeface="Arial" panose="020B0604020202020204" pitchFamily="34" charset="0"/>
              </a:rPr>
              <a:t>What do we expect to see change?</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Reduction in Pressure ulcer rates in Acute sites by 20% by 2026. PU rate not exceeding 1.6. (PU /1000beddays) over the preceding 12 months</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Reduction in HB avoidable pressure ulcers by 10%, March 2026.</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Increased skill and improved governance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Improved governance and applied learning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Access to Tissue Viability and Medical photography on all sites and PCT</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Care home provision supported </a:t>
            </a:r>
          </a:p>
          <a:p>
            <a:pPr marL="282741" indent="-282741" defTabSz="1507958">
              <a:buFont typeface="Arial"/>
              <a:buChar char="•"/>
            </a:pPr>
            <a:r>
              <a:rPr lang="en-GB" sz="1319" dirty="0">
                <a:solidFill>
                  <a:prstClr val="black"/>
                </a:solidFill>
                <a:latin typeface="Arial" panose="020B0604020202020204" pitchFamily="34" charset="0"/>
                <a:ea typeface="Verdana" panose="020B0604030504040204" pitchFamily="34" charset="0"/>
                <a:cs typeface="Arial" panose="020B0604020202020204" pitchFamily="34" charset="0"/>
              </a:rPr>
              <a:t>Patients receive ‘right care, at the right time’ (equitable services)</a:t>
            </a:r>
          </a:p>
        </p:txBody>
      </p:sp>
      <p:graphicFrame>
        <p:nvGraphicFramePr>
          <p:cNvPr id="11" name="Chart 10">
            <a:extLst>
              <a:ext uri="{FF2B5EF4-FFF2-40B4-BE49-F238E27FC236}">
                <a16:creationId xmlns:a16="http://schemas.microsoft.com/office/drawing/2014/main" id="{0A705BF8-9DBC-B222-70BB-3A14703A0F6A}"/>
              </a:ext>
            </a:extLst>
          </p:cNvPr>
          <p:cNvGraphicFramePr>
            <a:graphicFrameLocks/>
          </p:cNvGraphicFramePr>
          <p:nvPr/>
        </p:nvGraphicFramePr>
        <p:xfrm>
          <a:off x="114209" y="4175345"/>
          <a:ext cx="6120492" cy="29547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20">
            <a:extLst>
              <a:ext uri="{FF2B5EF4-FFF2-40B4-BE49-F238E27FC236}">
                <a16:creationId xmlns:a16="http://schemas.microsoft.com/office/drawing/2014/main" id="{0DBB8326-A794-E7A1-B145-9204931E7086}"/>
              </a:ext>
            </a:extLst>
          </p:cNvPr>
          <p:cNvGraphicFramePr>
            <a:graphicFrameLocks/>
          </p:cNvGraphicFramePr>
          <p:nvPr/>
        </p:nvGraphicFramePr>
        <p:xfrm>
          <a:off x="8360709" y="7469457"/>
          <a:ext cx="4115311" cy="3569169"/>
        </p:xfrm>
        <a:graphic>
          <a:graphicData uri="http://schemas.openxmlformats.org/drawingml/2006/chart">
            <c:chart xmlns:c="http://schemas.openxmlformats.org/drawingml/2006/chart" xmlns:r="http://schemas.openxmlformats.org/officeDocument/2006/relationships" r:id="rId5"/>
          </a:graphicData>
        </a:graphic>
      </p:graphicFrame>
      <mc:AlternateContent xmlns:mc="http://schemas.openxmlformats.org/markup-compatibility/2006" xmlns:cx1="http://schemas.microsoft.com/office/drawing/2015/9/8/chartex">
        <mc:Choice Requires="cx1">
          <p:graphicFrame>
            <p:nvGraphicFramePr>
              <p:cNvPr id="25" name="Chart 24">
                <a:extLst>
                  <a:ext uri="{FF2B5EF4-FFF2-40B4-BE49-F238E27FC236}">
                    <a16:creationId xmlns:a16="http://schemas.microsoft.com/office/drawing/2014/main" id="{8C521440-D819-11FB-B5F9-EDF75F81D51B}"/>
                  </a:ext>
                </a:extLst>
              </p:cNvPr>
              <p:cNvGraphicFramePr/>
              <p:nvPr/>
            </p:nvGraphicFramePr>
            <p:xfrm>
              <a:off x="114210" y="7427155"/>
              <a:ext cx="4341169" cy="3765253"/>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25" name="Chart 24">
                <a:extLst>
                  <a:ext uri="{FF2B5EF4-FFF2-40B4-BE49-F238E27FC236}">
                    <a16:creationId xmlns:a16="http://schemas.microsoft.com/office/drawing/2014/main" id="{8C521440-D819-11FB-B5F9-EDF75F81D51B}"/>
                  </a:ext>
                </a:extLst>
              </p:cNvPr>
              <p:cNvPicPr>
                <a:picLocks noGrp="1" noRot="1" noChangeAspect="1" noMove="1" noResize="1" noEditPoints="1" noAdjustHandles="1" noChangeArrowheads="1" noChangeShapeType="1"/>
              </p:cNvPicPr>
              <p:nvPr/>
            </p:nvPicPr>
            <p:blipFill>
              <a:blip r:embed="rId7"/>
              <a:stretch>
                <a:fillRect/>
              </a:stretch>
            </p:blipFill>
            <p:spPr>
              <a:xfrm>
                <a:off x="114210" y="7427155"/>
                <a:ext cx="4341169" cy="3765253"/>
              </a:xfrm>
              <a:prstGeom prst="rect">
                <a:avLst/>
              </a:prstGeom>
            </p:spPr>
          </p:pic>
        </mc:Fallback>
      </mc:AlternateContent>
      <p:pic>
        <p:nvPicPr>
          <p:cNvPr id="8" name="Picture 7">
            <a:extLst>
              <a:ext uri="{FF2B5EF4-FFF2-40B4-BE49-F238E27FC236}">
                <a16:creationId xmlns:a16="http://schemas.microsoft.com/office/drawing/2014/main" id="{BCEC7577-17CC-53E1-9F46-1F6829B521A6}"/>
              </a:ext>
            </a:extLst>
          </p:cNvPr>
          <p:cNvPicPr>
            <a:picLocks noChangeAspect="1"/>
          </p:cNvPicPr>
          <p:nvPr/>
        </p:nvPicPr>
        <p:blipFill>
          <a:blip r:embed="rId8"/>
          <a:stretch>
            <a:fillRect/>
          </a:stretch>
        </p:blipFill>
        <p:spPr>
          <a:xfrm>
            <a:off x="4069228" y="7648045"/>
            <a:ext cx="4571474" cy="3336502"/>
          </a:xfrm>
          <a:prstGeom prst="rect">
            <a:avLst/>
          </a:prstGeom>
        </p:spPr>
      </p:pic>
      <p:pic>
        <p:nvPicPr>
          <p:cNvPr id="10" name="Picture 9">
            <a:extLst>
              <a:ext uri="{FF2B5EF4-FFF2-40B4-BE49-F238E27FC236}">
                <a16:creationId xmlns:a16="http://schemas.microsoft.com/office/drawing/2014/main" id="{E7B026E5-B1BC-263F-A5EA-A70FD713E51E}"/>
              </a:ext>
            </a:extLst>
          </p:cNvPr>
          <p:cNvPicPr>
            <a:picLocks noChangeAspect="1"/>
          </p:cNvPicPr>
          <p:nvPr/>
        </p:nvPicPr>
        <p:blipFill>
          <a:blip r:embed="rId9"/>
          <a:stretch>
            <a:fillRect/>
          </a:stretch>
        </p:blipFill>
        <p:spPr>
          <a:xfrm>
            <a:off x="5932305" y="4201277"/>
            <a:ext cx="6342077" cy="2954761"/>
          </a:xfrm>
          <a:prstGeom prst="rect">
            <a:avLst/>
          </a:prstGeom>
        </p:spPr>
      </p:pic>
      <p:sp>
        <p:nvSpPr>
          <p:cNvPr id="15" name="TextBox 14">
            <a:extLst>
              <a:ext uri="{FF2B5EF4-FFF2-40B4-BE49-F238E27FC236}">
                <a16:creationId xmlns:a16="http://schemas.microsoft.com/office/drawing/2014/main" id="{6B169E2A-8832-35D0-CE37-CFB4AED125A8}"/>
              </a:ext>
            </a:extLst>
          </p:cNvPr>
          <p:cNvSpPr txBox="1"/>
          <p:nvPr/>
        </p:nvSpPr>
        <p:spPr>
          <a:xfrm>
            <a:off x="6354966" y="3737497"/>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2</a:t>
            </a:r>
          </a:p>
        </p:txBody>
      </p:sp>
      <p:sp>
        <p:nvSpPr>
          <p:cNvPr id="16" name="TextBox 15">
            <a:extLst>
              <a:ext uri="{FF2B5EF4-FFF2-40B4-BE49-F238E27FC236}">
                <a16:creationId xmlns:a16="http://schemas.microsoft.com/office/drawing/2014/main" id="{7EF75914-DBED-7F2D-1205-56ACA7BF2885}"/>
              </a:ext>
            </a:extLst>
          </p:cNvPr>
          <p:cNvSpPr txBox="1"/>
          <p:nvPr/>
        </p:nvSpPr>
        <p:spPr>
          <a:xfrm>
            <a:off x="4856692" y="6967960"/>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4</a:t>
            </a:r>
          </a:p>
        </p:txBody>
      </p:sp>
      <p:sp>
        <p:nvSpPr>
          <p:cNvPr id="19" name="TextBox 18">
            <a:extLst>
              <a:ext uri="{FF2B5EF4-FFF2-40B4-BE49-F238E27FC236}">
                <a16:creationId xmlns:a16="http://schemas.microsoft.com/office/drawing/2014/main" id="{0A53356A-51D3-66F7-D0B0-0805EE6D4345}"/>
              </a:ext>
            </a:extLst>
          </p:cNvPr>
          <p:cNvSpPr txBox="1"/>
          <p:nvPr/>
        </p:nvSpPr>
        <p:spPr>
          <a:xfrm>
            <a:off x="449658" y="7046656"/>
            <a:ext cx="1680527"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3</a:t>
            </a:r>
          </a:p>
        </p:txBody>
      </p:sp>
      <p:sp>
        <p:nvSpPr>
          <p:cNvPr id="27" name="TextBox 26">
            <a:extLst>
              <a:ext uri="{FF2B5EF4-FFF2-40B4-BE49-F238E27FC236}">
                <a16:creationId xmlns:a16="http://schemas.microsoft.com/office/drawing/2014/main" id="{5EA7BED7-98F8-4A3F-FD64-773FBA76CCC6}"/>
              </a:ext>
            </a:extLst>
          </p:cNvPr>
          <p:cNvSpPr txBox="1"/>
          <p:nvPr/>
        </p:nvSpPr>
        <p:spPr>
          <a:xfrm>
            <a:off x="9536525" y="7022639"/>
            <a:ext cx="1573954" cy="295337"/>
          </a:xfrm>
          <a:prstGeom prst="rect">
            <a:avLst/>
          </a:prstGeom>
          <a:noFill/>
        </p:spPr>
        <p:txBody>
          <a:bodyPr wrap="square" rtlCol="0">
            <a:spAutoFit/>
          </a:bodyPr>
          <a:lstStyle/>
          <a:p>
            <a:pPr defTabSz="1507937"/>
            <a:r>
              <a:rPr lang="en-GB" sz="1319" dirty="0">
                <a:solidFill>
                  <a:prstClr val="black"/>
                </a:solidFill>
                <a:latin typeface="Aptos" panose="02110004020202020204"/>
              </a:rPr>
              <a:t>Graph 5</a:t>
            </a:r>
          </a:p>
        </p:txBody>
      </p:sp>
      <p:sp>
        <p:nvSpPr>
          <p:cNvPr id="17" name="Rectangle: Rounded Corners 16">
            <a:extLst>
              <a:ext uri="{FF2B5EF4-FFF2-40B4-BE49-F238E27FC236}">
                <a16:creationId xmlns:a16="http://schemas.microsoft.com/office/drawing/2014/main" id="{4EB97B53-C00F-BE2F-1913-7D5C9D27AF8F}"/>
              </a:ext>
              <a:ext uri="{C183D7F6-B498-43B3-948B-1728B52AA6E4}">
                <adec:decorative xmlns:adec="http://schemas.microsoft.com/office/drawing/2017/decorative" val="1"/>
              </a:ext>
            </a:extLst>
          </p:cNvPr>
          <p:cNvSpPr/>
          <p:nvPr/>
        </p:nvSpPr>
        <p:spPr>
          <a:xfrm>
            <a:off x="101586" y="53562"/>
            <a:ext cx="19840643" cy="5320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8664" tIns="124334" rIns="248664" bIns="124334" numCol="1" spcCol="0" rtlCol="0" fromWordArt="0" anchor="ctr" anchorCtr="0" forceAA="0" compatLnSpc="1">
            <a:prstTxWarp prst="textNoShape">
              <a:avLst/>
            </a:prstTxWarp>
            <a:noAutofit/>
          </a:bodyPr>
          <a:lstStyle/>
          <a:p>
            <a:pPr defTabSz="1507958">
              <a:defRPr/>
            </a:pPr>
            <a:endParaRPr lang="en-GB" sz="4895" dirty="0">
              <a:solidFill>
                <a:prstClr val="white"/>
              </a:solidFill>
              <a:latin typeface="Calibri" panose="020F0502020204030204"/>
            </a:endParaRPr>
          </a:p>
        </p:txBody>
      </p:sp>
      <p:sp>
        <p:nvSpPr>
          <p:cNvPr id="22" name="Oval 21" descr="Checklist with solid fill">
            <a:extLst>
              <a:ext uri="{FF2B5EF4-FFF2-40B4-BE49-F238E27FC236}">
                <a16:creationId xmlns:a16="http://schemas.microsoft.com/office/drawing/2014/main" id="{698A72D5-9530-3728-588C-2206E414BACD}"/>
              </a:ext>
            </a:extLst>
          </p:cNvPr>
          <p:cNvSpPr/>
          <p:nvPr/>
        </p:nvSpPr>
        <p:spPr>
          <a:xfrm>
            <a:off x="448488" y="57259"/>
            <a:ext cx="502628" cy="532041"/>
          </a:xfrm>
          <a:prstGeom prst="ellipse">
            <a:avLst/>
          </a:prstGeom>
          <a:blipFill>
            <a:blip r:embed="rId10">
              <a:extLst>
                <a:ext uri="{96DAC541-7B7A-43D3-8B79-37D633B846F1}">
                  <asvg:svgBlip xmlns:asvg="http://schemas.microsoft.com/office/drawing/2016/SVG/main" r:embed="rId11"/>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1507958">
              <a:defRPr/>
            </a:pPr>
            <a:endParaRPr lang="en-GB" sz="2970">
              <a:solidFill>
                <a:prstClr val="white">
                  <a:hueOff val="0"/>
                  <a:satOff val="0"/>
                  <a:lumOff val="0"/>
                  <a:alphaOff val="0"/>
                </a:prstClr>
              </a:solidFill>
              <a:latin typeface="Calibri" panose="020F0502020204030204"/>
            </a:endParaRPr>
          </a:p>
        </p:txBody>
      </p:sp>
      <p:sp>
        <p:nvSpPr>
          <p:cNvPr id="29" name="Text Box 980076608">
            <a:extLst>
              <a:ext uri="{FF2B5EF4-FFF2-40B4-BE49-F238E27FC236}">
                <a16:creationId xmlns:a16="http://schemas.microsoft.com/office/drawing/2014/main" id="{50839CEB-D84D-094D-8EAE-0E742AD63683}"/>
              </a:ext>
            </a:extLst>
          </p:cNvPr>
          <p:cNvSpPr txBox="1">
            <a:spLocks noChangeArrowheads="1"/>
          </p:cNvSpPr>
          <p:nvPr/>
        </p:nvSpPr>
        <p:spPr bwMode="auto">
          <a:xfrm>
            <a:off x="951118" y="47117"/>
            <a:ext cx="18897756" cy="487138"/>
          </a:xfrm>
          <a:prstGeom prst="rect">
            <a:avLst/>
          </a:prstGeom>
          <a:noFill/>
          <a:ln w="9525">
            <a:noFill/>
            <a:miter lim="800000"/>
            <a:headEnd/>
            <a:tailEnd/>
          </a:ln>
        </p:spPr>
        <p:txBody>
          <a:bodyPr rot="0" vert="horz" wrap="square" lIns="248664" tIns="124334" rIns="248664" bIns="124334" anchor="t" anchorCtr="0">
            <a:noAutofit/>
          </a:bodyPr>
          <a:lstStyle/>
          <a:p>
            <a:pPr defTabSz="2486774">
              <a:defRPr/>
            </a:pPr>
            <a:r>
              <a:rPr lang="en-GB" sz="2309" b="1" dirty="0">
                <a:solidFill>
                  <a:srgbClr val="FFFFFF"/>
                </a:solidFill>
                <a:latin typeface="Verdana" panose="020B0604030504040204" pitchFamily="34" charset="0"/>
                <a:ea typeface="Verdana" panose="020B0604030504040204" pitchFamily="34" charset="0"/>
              </a:rPr>
              <a:t>Pressure Ulcers: Action &amp; Intervention</a:t>
            </a:r>
            <a:endParaRPr lang="en-GB" sz="2309" b="1" dirty="0">
              <a:solidFill>
                <a:prstClr val="black"/>
              </a:solidFill>
              <a:latin typeface="Verdana" panose="020B0604030504040204" pitchFamily="34" charset="0"/>
              <a:ea typeface="Verdana" panose="020B0604030504040204" pitchFamily="34" charset="0"/>
            </a:endParaRPr>
          </a:p>
        </p:txBody>
      </p:sp>
      <p:cxnSp>
        <p:nvCxnSpPr>
          <p:cNvPr id="3" name="Straight Connector 2">
            <a:extLst>
              <a:ext uri="{FF2B5EF4-FFF2-40B4-BE49-F238E27FC236}">
                <a16:creationId xmlns:a16="http://schemas.microsoft.com/office/drawing/2014/main" id="{28E581D5-BA14-A7A1-D83E-278E7BC351B9}"/>
              </a:ext>
              <a:ext uri="{C183D7F6-B498-43B3-948B-1728B52AA6E4}">
                <adec:decorative xmlns:adec="http://schemas.microsoft.com/office/drawing/2017/decorative" val="1"/>
              </a:ext>
            </a:extLst>
          </p:cNvPr>
          <p:cNvCxnSpPr>
            <a:cxnSpLocks/>
          </p:cNvCxnSpPr>
          <p:nvPr/>
        </p:nvCxnSpPr>
        <p:spPr>
          <a:xfrm>
            <a:off x="951116" y="104910"/>
            <a:ext cx="0" cy="48069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9592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31</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recent increase reported in July 2025 to 1.24% compared to the previous figure of 1.2% in June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7" name="Picture 16">
            <a:extLst>
              <a:ext uri="{FF2B5EF4-FFF2-40B4-BE49-F238E27FC236}">
                <a16:creationId xmlns:a16="http://schemas.microsoft.com/office/drawing/2014/main" id="{9EC338B0-D10B-7B9B-3EB3-038C36C03DDD}"/>
              </a:ext>
            </a:extLst>
          </p:cNvPr>
          <p:cNvPicPr>
            <a:picLocks noChangeAspect="1"/>
          </p:cNvPicPr>
          <p:nvPr/>
        </p:nvPicPr>
        <p:blipFill>
          <a:blip r:embed="rId11"/>
          <a:stretch>
            <a:fillRect/>
          </a:stretch>
        </p:blipFill>
        <p:spPr>
          <a:xfrm>
            <a:off x="1320163" y="7075596"/>
            <a:ext cx="8119172" cy="3730100"/>
          </a:xfrm>
          <a:prstGeom prst="rect">
            <a:avLst/>
          </a:prstGeom>
        </p:spPr>
      </p:pic>
      <p:pic>
        <p:nvPicPr>
          <p:cNvPr id="3" name="Picture 2">
            <a:extLst>
              <a:ext uri="{FF2B5EF4-FFF2-40B4-BE49-F238E27FC236}">
                <a16:creationId xmlns:a16="http://schemas.microsoft.com/office/drawing/2014/main" id="{BF1F8720-0033-8561-9D89-B022F8ADF757}"/>
              </a:ext>
            </a:extLst>
          </p:cNvPr>
          <p:cNvPicPr>
            <a:picLocks noChangeAspect="1"/>
          </p:cNvPicPr>
          <p:nvPr/>
        </p:nvPicPr>
        <p:blipFill>
          <a:blip r:embed="rId12"/>
          <a:stretch>
            <a:fillRect/>
          </a:stretch>
        </p:blipFill>
        <p:spPr>
          <a:xfrm>
            <a:off x="280228" y="2200965"/>
            <a:ext cx="19333970" cy="38187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63115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A detailed theatre service update can be found in section three of the report.</a:t>
            </a:r>
          </a:p>
        </p:txBody>
      </p:sp>
      <p:pic>
        <p:nvPicPr>
          <p:cNvPr id="6" name="Picture 5">
            <a:extLst>
              <a:ext uri="{FF2B5EF4-FFF2-40B4-BE49-F238E27FC236}">
                <a16:creationId xmlns:a16="http://schemas.microsoft.com/office/drawing/2014/main" id="{01526D85-D81B-ED6C-6E00-B6304D37A813}"/>
              </a:ext>
            </a:extLst>
          </p:cNvPr>
          <p:cNvPicPr>
            <a:picLocks noChangeAspect="1"/>
          </p:cNvPicPr>
          <p:nvPr/>
        </p:nvPicPr>
        <p:blipFill>
          <a:blip r:embed="rId2"/>
          <a:stretch>
            <a:fillRect/>
          </a:stretch>
        </p:blipFill>
        <p:spPr>
          <a:xfrm>
            <a:off x="2087975" y="803546"/>
            <a:ext cx="7552101" cy="3372322"/>
          </a:xfrm>
          <a:prstGeom prst="rect">
            <a:avLst/>
          </a:prstGeom>
        </p:spPr>
      </p:pic>
      <p:pic>
        <p:nvPicPr>
          <p:cNvPr id="10" name="Picture 9">
            <a:extLst>
              <a:ext uri="{FF2B5EF4-FFF2-40B4-BE49-F238E27FC236}">
                <a16:creationId xmlns:a16="http://schemas.microsoft.com/office/drawing/2014/main" id="{933D022C-ECFE-23DF-F63C-C07A9A181EFC}"/>
              </a:ext>
            </a:extLst>
          </p:cNvPr>
          <p:cNvPicPr>
            <a:picLocks noChangeAspect="1"/>
          </p:cNvPicPr>
          <p:nvPr/>
        </p:nvPicPr>
        <p:blipFill>
          <a:blip r:embed="rId3"/>
          <a:stretch>
            <a:fillRect/>
          </a:stretch>
        </p:blipFill>
        <p:spPr>
          <a:xfrm>
            <a:off x="10758380" y="815820"/>
            <a:ext cx="7258129" cy="3360048"/>
          </a:xfrm>
          <a:prstGeom prst="rect">
            <a:avLst/>
          </a:prstGeom>
        </p:spPr>
      </p:pic>
      <p:pic>
        <p:nvPicPr>
          <p:cNvPr id="16" name="Picture 15">
            <a:extLst>
              <a:ext uri="{FF2B5EF4-FFF2-40B4-BE49-F238E27FC236}">
                <a16:creationId xmlns:a16="http://schemas.microsoft.com/office/drawing/2014/main" id="{DFA22C1A-2BAF-03BD-9D08-D74CC822CF91}"/>
              </a:ext>
            </a:extLst>
          </p:cNvPr>
          <p:cNvPicPr>
            <a:picLocks noChangeAspect="1"/>
          </p:cNvPicPr>
          <p:nvPr/>
        </p:nvPicPr>
        <p:blipFill>
          <a:blip r:embed="rId4"/>
          <a:stretch>
            <a:fillRect/>
          </a:stretch>
        </p:blipFill>
        <p:spPr>
          <a:xfrm>
            <a:off x="10758380" y="5062526"/>
            <a:ext cx="7258129" cy="3551187"/>
          </a:xfrm>
          <a:prstGeom prst="rect">
            <a:avLst/>
          </a:prstGeom>
        </p:spPr>
      </p:pic>
      <p:pic>
        <p:nvPicPr>
          <p:cNvPr id="18" name="Picture 17">
            <a:extLst>
              <a:ext uri="{FF2B5EF4-FFF2-40B4-BE49-F238E27FC236}">
                <a16:creationId xmlns:a16="http://schemas.microsoft.com/office/drawing/2014/main" id="{4289041F-9501-F85A-2197-B4898A9B3724}"/>
              </a:ext>
            </a:extLst>
          </p:cNvPr>
          <p:cNvPicPr>
            <a:picLocks noChangeAspect="1"/>
          </p:cNvPicPr>
          <p:nvPr/>
        </p:nvPicPr>
        <p:blipFill>
          <a:blip r:embed="rId5"/>
          <a:stretch>
            <a:fillRect/>
          </a:stretch>
        </p:blipFill>
        <p:spPr>
          <a:xfrm>
            <a:off x="2212924" y="5062525"/>
            <a:ext cx="7427152" cy="3551188"/>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DD3BA501-EE6B-1295-7443-077DAA04ACD6}"/>
              </a:ext>
            </a:extLst>
          </p:cNvPr>
          <p:cNvPicPr>
            <a:picLocks noChangeAspect="1"/>
          </p:cNvPicPr>
          <p:nvPr/>
        </p:nvPicPr>
        <p:blipFill>
          <a:blip r:embed="rId2"/>
          <a:stretch>
            <a:fillRect/>
          </a:stretch>
        </p:blipFill>
        <p:spPr>
          <a:xfrm>
            <a:off x="2661443" y="716771"/>
            <a:ext cx="7180389" cy="3107850"/>
          </a:xfrm>
          <a:prstGeom prst="rect">
            <a:avLst/>
          </a:prstGeom>
        </p:spPr>
      </p:pic>
      <p:pic>
        <p:nvPicPr>
          <p:cNvPr id="9" name="Picture 8">
            <a:extLst>
              <a:ext uri="{FF2B5EF4-FFF2-40B4-BE49-F238E27FC236}">
                <a16:creationId xmlns:a16="http://schemas.microsoft.com/office/drawing/2014/main" id="{DA430364-A60E-C111-9141-B4043399D59E}"/>
              </a:ext>
            </a:extLst>
          </p:cNvPr>
          <p:cNvPicPr>
            <a:picLocks noChangeAspect="1"/>
          </p:cNvPicPr>
          <p:nvPr/>
        </p:nvPicPr>
        <p:blipFill>
          <a:blip r:embed="rId3"/>
          <a:stretch>
            <a:fillRect/>
          </a:stretch>
        </p:blipFill>
        <p:spPr>
          <a:xfrm>
            <a:off x="10895915" y="784493"/>
            <a:ext cx="6867765" cy="3040128"/>
          </a:xfrm>
          <a:prstGeom prst="rect">
            <a:avLst/>
          </a:prstGeom>
        </p:spPr>
      </p:pic>
      <p:pic>
        <p:nvPicPr>
          <p:cNvPr id="13" name="Picture 12">
            <a:extLst>
              <a:ext uri="{FF2B5EF4-FFF2-40B4-BE49-F238E27FC236}">
                <a16:creationId xmlns:a16="http://schemas.microsoft.com/office/drawing/2014/main" id="{AACAB4C7-B9F8-5BFE-3D31-0824ECD4412F}"/>
              </a:ext>
            </a:extLst>
          </p:cNvPr>
          <p:cNvPicPr>
            <a:picLocks noChangeAspect="1"/>
          </p:cNvPicPr>
          <p:nvPr/>
        </p:nvPicPr>
        <p:blipFill>
          <a:blip r:embed="rId4"/>
          <a:stretch>
            <a:fillRect/>
          </a:stretch>
        </p:blipFill>
        <p:spPr>
          <a:xfrm>
            <a:off x="2661442" y="7818083"/>
            <a:ext cx="7143525" cy="3266134"/>
          </a:xfrm>
          <a:prstGeom prst="rect">
            <a:avLst/>
          </a:prstGeom>
        </p:spPr>
      </p:pic>
      <p:pic>
        <p:nvPicPr>
          <p:cNvPr id="16" name="Picture 15">
            <a:extLst>
              <a:ext uri="{FF2B5EF4-FFF2-40B4-BE49-F238E27FC236}">
                <a16:creationId xmlns:a16="http://schemas.microsoft.com/office/drawing/2014/main" id="{5DEC93D0-F629-AB42-1EE9-3949EA84B016}"/>
              </a:ext>
            </a:extLst>
          </p:cNvPr>
          <p:cNvPicPr>
            <a:picLocks noChangeAspect="1"/>
          </p:cNvPicPr>
          <p:nvPr/>
        </p:nvPicPr>
        <p:blipFill>
          <a:blip r:embed="rId5"/>
          <a:stretch>
            <a:fillRect/>
          </a:stretch>
        </p:blipFill>
        <p:spPr>
          <a:xfrm>
            <a:off x="2795936" y="4236105"/>
            <a:ext cx="7009031" cy="3248625"/>
          </a:xfrm>
          <a:prstGeom prst="rect">
            <a:avLst/>
          </a:prstGeom>
        </p:spPr>
      </p:pic>
      <p:pic>
        <p:nvPicPr>
          <p:cNvPr id="19" name="Picture 18">
            <a:extLst>
              <a:ext uri="{FF2B5EF4-FFF2-40B4-BE49-F238E27FC236}">
                <a16:creationId xmlns:a16="http://schemas.microsoft.com/office/drawing/2014/main" id="{CF90597F-2113-678C-AFC8-0ECB68D2689D}"/>
              </a:ext>
            </a:extLst>
          </p:cNvPr>
          <p:cNvPicPr>
            <a:picLocks noChangeAspect="1"/>
          </p:cNvPicPr>
          <p:nvPr/>
        </p:nvPicPr>
        <p:blipFill>
          <a:blip r:embed="rId6"/>
          <a:stretch>
            <a:fillRect/>
          </a:stretch>
        </p:blipFill>
        <p:spPr>
          <a:xfrm>
            <a:off x="10895915" y="4236106"/>
            <a:ext cx="6867764" cy="3223618"/>
          </a:xfrm>
          <a:prstGeom prst="rect">
            <a:avLst/>
          </a:prstGeom>
        </p:spPr>
      </p:pic>
      <p:pic>
        <p:nvPicPr>
          <p:cNvPr id="22" name="Picture 21">
            <a:extLst>
              <a:ext uri="{FF2B5EF4-FFF2-40B4-BE49-F238E27FC236}">
                <a16:creationId xmlns:a16="http://schemas.microsoft.com/office/drawing/2014/main" id="{E6CFDDEC-4CA1-994A-8ECF-F2DC4C7EB938}"/>
              </a:ext>
            </a:extLst>
          </p:cNvPr>
          <p:cNvPicPr>
            <a:picLocks noChangeAspect="1"/>
          </p:cNvPicPr>
          <p:nvPr/>
        </p:nvPicPr>
        <p:blipFill>
          <a:blip r:embed="rId7"/>
          <a:stretch>
            <a:fillRect/>
          </a:stretch>
        </p:blipFill>
        <p:spPr>
          <a:xfrm>
            <a:off x="10895915" y="7799322"/>
            <a:ext cx="6867764" cy="322361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5" name="Picture 4">
            <a:extLst>
              <a:ext uri="{FF2B5EF4-FFF2-40B4-BE49-F238E27FC236}">
                <a16:creationId xmlns:a16="http://schemas.microsoft.com/office/drawing/2014/main" id="{9A1EDC54-39D0-5B3A-297A-C665AB27376A}"/>
              </a:ext>
            </a:extLst>
          </p:cNvPr>
          <p:cNvPicPr>
            <a:picLocks noChangeAspect="1"/>
          </p:cNvPicPr>
          <p:nvPr/>
        </p:nvPicPr>
        <p:blipFill>
          <a:blip r:embed="rId2"/>
          <a:stretch>
            <a:fillRect/>
          </a:stretch>
        </p:blipFill>
        <p:spPr>
          <a:xfrm>
            <a:off x="394161" y="1523365"/>
            <a:ext cx="5972902" cy="3674854"/>
          </a:xfrm>
          <a:prstGeom prst="rect">
            <a:avLst/>
          </a:prstGeom>
        </p:spPr>
      </p:pic>
      <p:pic>
        <p:nvPicPr>
          <p:cNvPr id="8" name="Picture 7">
            <a:extLst>
              <a:ext uri="{FF2B5EF4-FFF2-40B4-BE49-F238E27FC236}">
                <a16:creationId xmlns:a16="http://schemas.microsoft.com/office/drawing/2014/main" id="{0D0E270F-B3C0-6146-B76D-8613FE204977}"/>
              </a:ext>
            </a:extLst>
          </p:cNvPr>
          <p:cNvPicPr>
            <a:picLocks noChangeAspect="1"/>
          </p:cNvPicPr>
          <p:nvPr/>
        </p:nvPicPr>
        <p:blipFill>
          <a:blip r:embed="rId3"/>
          <a:stretch>
            <a:fillRect/>
          </a:stretch>
        </p:blipFill>
        <p:spPr>
          <a:xfrm>
            <a:off x="7218761" y="1523365"/>
            <a:ext cx="5940153" cy="3674854"/>
          </a:xfrm>
          <a:prstGeom prst="rect">
            <a:avLst/>
          </a:prstGeom>
        </p:spPr>
      </p:pic>
      <p:pic>
        <p:nvPicPr>
          <p:cNvPr id="11" name="Picture 10">
            <a:extLst>
              <a:ext uri="{FF2B5EF4-FFF2-40B4-BE49-F238E27FC236}">
                <a16:creationId xmlns:a16="http://schemas.microsoft.com/office/drawing/2014/main" id="{C622635A-4C88-C6BF-111F-31BB3D2EEA4F}"/>
              </a:ext>
            </a:extLst>
          </p:cNvPr>
          <p:cNvPicPr>
            <a:picLocks noChangeAspect="1"/>
          </p:cNvPicPr>
          <p:nvPr/>
        </p:nvPicPr>
        <p:blipFill>
          <a:blip r:embed="rId4"/>
          <a:stretch>
            <a:fillRect/>
          </a:stretch>
        </p:blipFill>
        <p:spPr>
          <a:xfrm>
            <a:off x="13989466" y="1523365"/>
            <a:ext cx="5814233" cy="3674854"/>
          </a:xfrm>
          <a:prstGeom prst="rect">
            <a:avLst/>
          </a:prstGeom>
        </p:spPr>
      </p:pic>
      <p:pic>
        <p:nvPicPr>
          <p:cNvPr id="14" name="Picture 13">
            <a:extLst>
              <a:ext uri="{FF2B5EF4-FFF2-40B4-BE49-F238E27FC236}">
                <a16:creationId xmlns:a16="http://schemas.microsoft.com/office/drawing/2014/main" id="{DBC24CEB-F9D3-8182-51D5-E0895CB86211}"/>
              </a:ext>
            </a:extLst>
          </p:cNvPr>
          <p:cNvPicPr>
            <a:picLocks noChangeAspect="1"/>
          </p:cNvPicPr>
          <p:nvPr/>
        </p:nvPicPr>
        <p:blipFill>
          <a:blip r:embed="rId5"/>
          <a:stretch>
            <a:fillRect/>
          </a:stretch>
        </p:blipFill>
        <p:spPr>
          <a:xfrm>
            <a:off x="381678" y="6440416"/>
            <a:ext cx="6019015" cy="3674853"/>
          </a:xfrm>
          <a:prstGeom prst="rect">
            <a:avLst/>
          </a:prstGeom>
        </p:spPr>
      </p:pic>
      <p:pic>
        <p:nvPicPr>
          <p:cNvPr id="16" name="Picture 15">
            <a:extLst>
              <a:ext uri="{FF2B5EF4-FFF2-40B4-BE49-F238E27FC236}">
                <a16:creationId xmlns:a16="http://schemas.microsoft.com/office/drawing/2014/main" id="{2F4775A9-4CF9-F2BD-3EAC-86C314216270}"/>
              </a:ext>
            </a:extLst>
          </p:cNvPr>
          <p:cNvPicPr>
            <a:picLocks noChangeAspect="1"/>
          </p:cNvPicPr>
          <p:nvPr/>
        </p:nvPicPr>
        <p:blipFill>
          <a:blip r:embed="rId6"/>
          <a:stretch>
            <a:fillRect/>
          </a:stretch>
        </p:blipFill>
        <p:spPr>
          <a:xfrm>
            <a:off x="7379611" y="6345505"/>
            <a:ext cx="5962090" cy="3490684"/>
          </a:xfrm>
          <a:prstGeom prst="rect">
            <a:avLst/>
          </a:prstGeom>
        </p:spPr>
      </p:pic>
      <p:pic>
        <p:nvPicPr>
          <p:cNvPr id="20" name="Picture 19">
            <a:extLst>
              <a:ext uri="{FF2B5EF4-FFF2-40B4-BE49-F238E27FC236}">
                <a16:creationId xmlns:a16="http://schemas.microsoft.com/office/drawing/2014/main" id="{FB3440D2-0B0D-D513-E610-CDAA5A931C1E}"/>
              </a:ext>
            </a:extLst>
          </p:cNvPr>
          <p:cNvPicPr>
            <a:picLocks noChangeAspect="1"/>
          </p:cNvPicPr>
          <p:nvPr/>
        </p:nvPicPr>
        <p:blipFill>
          <a:blip r:embed="rId7"/>
          <a:stretch>
            <a:fillRect/>
          </a:stretch>
        </p:blipFill>
        <p:spPr>
          <a:xfrm>
            <a:off x="14025474" y="6345505"/>
            <a:ext cx="5817037" cy="3440480"/>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nvGraphicFramePr>
        <p:xfrm>
          <a:off x="57789" y="2339011"/>
          <a:ext cx="19882644" cy="73609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 launching by end of March 2026.</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Over 20,000 patients are accessing the portal, increasing by 500-1000 per week, empowering them to make informed and meaningful choices about their health.</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6097153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August 2025 to 72.28% from 72.78% in July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89.87% in August 2025 from 89.62% in July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8" name="Picture 7">
            <a:extLst>
              <a:ext uri="{FF2B5EF4-FFF2-40B4-BE49-F238E27FC236}">
                <a16:creationId xmlns:a16="http://schemas.microsoft.com/office/drawing/2014/main" id="{B1330E29-8022-4D05-0886-50E3BFB0010B}"/>
              </a:ext>
            </a:extLst>
          </p:cNvPr>
          <p:cNvPicPr>
            <a:picLocks noChangeAspect="1"/>
          </p:cNvPicPr>
          <p:nvPr/>
        </p:nvPicPr>
        <p:blipFill>
          <a:blip r:embed="rId6"/>
          <a:stretch>
            <a:fillRect/>
          </a:stretch>
        </p:blipFill>
        <p:spPr>
          <a:xfrm>
            <a:off x="527844" y="2753655"/>
            <a:ext cx="9029698" cy="5636720"/>
          </a:xfrm>
          <a:prstGeom prst="rect">
            <a:avLst/>
          </a:prstGeom>
        </p:spPr>
      </p:pic>
      <p:pic>
        <p:nvPicPr>
          <p:cNvPr id="15" name="Picture 14">
            <a:extLst>
              <a:ext uri="{FF2B5EF4-FFF2-40B4-BE49-F238E27FC236}">
                <a16:creationId xmlns:a16="http://schemas.microsoft.com/office/drawing/2014/main" id="{CD9F8232-686E-A88B-7052-9DD3F70A9DCF}"/>
              </a:ext>
            </a:extLst>
          </p:cNvPr>
          <p:cNvPicPr>
            <a:picLocks noChangeAspect="1"/>
          </p:cNvPicPr>
          <p:nvPr/>
        </p:nvPicPr>
        <p:blipFill>
          <a:blip r:embed="rId7"/>
          <a:stretch>
            <a:fillRect/>
          </a:stretch>
        </p:blipFill>
        <p:spPr>
          <a:xfrm>
            <a:off x="10549123" y="2811583"/>
            <a:ext cx="8733465" cy="5578792"/>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7437567"/>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11,529.65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40.4%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3,407.77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1,616.39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1,413.62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marL="0" marR="0" lvl="0" indent="0" algn="l" defTabSz="1507937" rtl="0" eaLnBrk="1" fontAlgn="ctr" latinLnBrk="0" hangingPunct="1">
                        <a:lnSpc>
                          <a:spcPct val="100000"/>
                        </a:lnSpc>
                        <a:spcBef>
                          <a:spcPts val="0"/>
                        </a:spcBef>
                        <a:spcAft>
                          <a:spcPts val="0"/>
                        </a:spcAft>
                        <a:buClrTx/>
                        <a:buSzTx/>
                        <a:buFontTx/>
                        <a:buNone/>
                        <a:tabLst/>
                        <a:defRPr/>
                      </a:pPr>
                      <a:r>
                        <a:rPr lang="en-GB" sz="1800" b="0" i="0" u="none" strike="noStrike" dirty="0">
                          <a:solidFill>
                            <a:srgbClr val="000000"/>
                          </a:solidFill>
                          <a:effectLst/>
                          <a:latin typeface="Verdana" panose="020B0604030504040204" pitchFamily="34" charset="0"/>
                          <a:ea typeface="Verdana" panose="020B0604030504040204" pitchFamily="34" charset="0"/>
                        </a:rPr>
                        <a:t>Genitourinary &amp; gynaecological disorders</a:t>
                      </a:r>
                    </a:p>
                    <a:p>
                      <a:pPr algn="l" fontAlgn="ctr"/>
                      <a:endParaRPr lang="en-GB" sz="1800" b="0" i="0" u="none" strike="noStrike" dirty="0">
                        <a:solidFill>
                          <a:srgbClr val="000000"/>
                        </a:solidFill>
                        <a:effectLst/>
                        <a:latin typeface="Verdana" panose="020B0604030504040204" pitchFamily="34" charset="0"/>
                        <a:ea typeface="Verdan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1,342.95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buNone/>
                      </a:pPr>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improved slightly in August 2025 to 7.14% from 7.31% in July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increased slightly in August 2025, reporting 7.04% compared to 7.01% in July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6" name="Picture 5">
            <a:extLst>
              <a:ext uri="{FF2B5EF4-FFF2-40B4-BE49-F238E27FC236}">
                <a16:creationId xmlns:a16="http://schemas.microsoft.com/office/drawing/2014/main" id="{EDB36CCE-8534-8EA3-09D9-B0957BF6A2D2}"/>
              </a:ext>
            </a:extLst>
          </p:cNvPr>
          <p:cNvPicPr>
            <a:picLocks noChangeAspect="1"/>
          </p:cNvPicPr>
          <p:nvPr/>
        </p:nvPicPr>
        <p:blipFill>
          <a:blip r:embed="rId2"/>
          <a:stretch>
            <a:fillRect/>
          </a:stretch>
        </p:blipFill>
        <p:spPr>
          <a:xfrm>
            <a:off x="567491" y="1100728"/>
            <a:ext cx="10139698" cy="6918342"/>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39</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205245" y="2586565"/>
            <a:ext cx="9900444" cy="8273034"/>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4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In Month 05 there is an in-month overspend of £6.0m which is £1.1m above the planned deficit for the month.</a:t>
            </a:r>
          </a:p>
          <a:p>
            <a:r>
              <a:rPr lang="en-GB" sz="2400" dirty="0">
                <a:latin typeface="Verdana" panose="020B0604030504040204" pitchFamily="34" charset="0"/>
                <a:ea typeface="Verdana" panose="020B0604030504040204" pitchFamily="34" charset="0"/>
              </a:rPr>
              <a:t> </a:t>
            </a:r>
          </a:p>
          <a:p>
            <a:pPr lvl="0"/>
            <a:r>
              <a:rPr lang="en-GB" sz="2400" dirty="0">
                <a:latin typeface="Verdana" panose="020B0604030504040204" pitchFamily="34" charset="0"/>
                <a:ea typeface="Verdana" panose="020B0604030504040204" pitchFamily="34" charset="0"/>
              </a:rPr>
              <a:t>The YTD overspend is £37.8m. This is £13.3m above the planned deficit of £24.5m. </a:t>
            </a:r>
          </a:p>
          <a:p>
            <a:r>
              <a:rPr lang="en-GB" sz="2400" dirty="0">
                <a:latin typeface="Verdana" panose="020B0604030504040204" pitchFamily="34" charset="0"/>
                <a:ea typeface="Verdana" panose="020B0604030504040204" pitchFamily="34" charset="0"/>
              </a:rPr>
              <a:t> </a:t>
            </a:r>
          </a:p>
          <a:p>
            <a:r>
              <a:rPr lang="en-GB" sz="2400" dirty="0">
                <a:latin typeface="Verdana" panose="020B0604030504040204" pitchFamily="34" charset="0"/>
                <a:ea typeface="Verdana" panose="020B0604030504040204" pitchFamily="34" charset="0"/>
              </a:rPr>
              <a:t>In order to deliver the £58.7m planned deficit, the Health Board needs to recover the year to date overspend of £13.3m in future months.</a:t>
            </a:r>
            <a:endParaRPr lang="en-GB" sz="3200" dirty="0">
              <a:latin typeface="Verdana" panose="020B0604030504040204" pitchFamily="34" charset="0"/>
              <a:ea typeface="Verdana" panose="020B0604030504040204" pitchFamily="34" charset="0"/>
            </a:endParaRP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07C51ACB-C6FF-E3A3-BE96-8E5E45D316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844" y="2586565"/>
            <a:ext cx="9525000" cy="8298117"/>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360312171"/>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(Aug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61% </a:t>
                      </a:r>
                    </a:p>
                    <a:p>
                      <a:pPr algn="ctr"/>
                      <a:r>
                        <a:rPr lang="en-GB" sz="1800" b="1" dirty="0">
                          <a:solidFill>
                            <a:schemeClr val="tx1"/>
                          </a:solidFill>
                          <a:latin typeface="Verdana" panose="020B0604030504040204" pitchFamily="34" charset="0"/>
                          <a:ea typeface="Verdana" panose="020B0604030504040204" pitchFamily="34" charset="0"/>
                        </a:rPr>
                        <a:t>(July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111 (22.9%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8.71%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89.20%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178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157788"/>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96.63% vs a target of 95%. (Cumulatively we remain above the target at 96.12%).</a:t>
            </a:r>
          </a:p>
          <a:p>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507114"/>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£308k in Month</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£664k lower in August 2025 (£4.919m vs £5.583m) when compared to the same period last year. </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80%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917E9401-25FC-8BCD-DCEB-17FE7B2077C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832" y="758669"/>
            <a:ext cx="9319262" cy="4940718"/>
          </a:xfrm>
          <a:prstGeom prst="rect">
            <a:avLst/>
          </a:prstGeom>
          <a:noFill/>
        </p:spPr>
      </p:pic>
      <p:pic>
        <p:nvPicPr>
          <p:cNvPr id="10" name="Picture 9">
            <a:extLst>
              <a:ext uri="{FF2B5EF4-FFF2-40B4-BE49-F238E27FC236}">
                <a16:creationId xmlns:a16="http://schemas.microsoft.com/office/drawing/2014/main" id="{FDEE661E-EA5C-BF4B-FB9E-270826D96AA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6219562"/>
            <a:ext cx="9319262" cy="487955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4451988"/>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£0.799m. Allocations are anticipated from Welsh Government which will balance this position. The forecast outturn capital position assumes income from disposals of £0.500m.</a:t>
            </a:r>
          </a:p>
          <a:p>
            <a:pPr marL="34290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r>
              <a:rPr lang="en-GB" sz="2000" dirty="0"/>
              <a: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August 2025 to 1.04% from 1.78% in July 2025</a:t>
            </a:r>
            <a:r>
              <a:rPr lang="en-GB" sz="2200" dirty="0">
                <a:effectLst/>
                <a:latin typeface="Verdana" panose="020B0604030504040204" pitchFamily="34" charset="0"/>
                <a:ea typeface="Verdana" panose="020B0604030504040204" pitchFamily="34" charset="0"/>
              </a:rPr>
              <a:t>.</a:t>
            </a:r>
          </a:p>
        </p:txBody>
      </p:sp>
      <p:pic>
        <p:nvPicPr>
          <p:cNvPr id="6" name="Picture 5">
            <a:extLst>
              <a:ext uri="{FF2B5EF4-FFF2-40B4-BE49-F238E27FC236}">
                <a16:creationId xmlns:a16="http://schemas.microsoft.com/office/drawing/2014/main" id="{9034128C-5C44-99F8-B2D9-AD6DF0CFCBDD}"/>
              </a:ext>
            </a:extLst>
          </p:cNvPr>
          <p:cNvPicPr>
            <a:picLocks noChangeAspect="1"/>
          </p:cNvPicPr>
          <p:nvPr/>
        </p:nvPicPr>
        <p:blipFill>
          <a:blip r:embed="rId2"/>
          <a:stretch>
            <a:fillRect/>
          </a:stretch>
        </p:blipFill>
        <p:spPr>
          <a:xfrm>
            <a:off x="1366044" y="6240971"/>
            <a:ext cx="8153400" cy="4593457"/>
          </a:xfrm>
          <a:prstGeom prst="rect">
            <a:avLst/>
          </a:prstGeom>
        </p:spPr>
      </p:pic>
      <p:pic>
        <p:nvPicPr>
          <p:cNvPr id="12" name="Picture 11">
            <a:extLst>
              <a:ext uri="{FF2B5EF4-FFF2-40B4-BE49-F238E27FC236}">
                <a16:creationId xmlns:a16="http://schemas.microsoft.com/office/drawing/2014/main" id="{310B4A0C-83FD-229A-A8B6-084244FF72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66044" y="715072"/>
            <a:ext cx="8153400" cy="4918467"/>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5A151E-2F8A-FCFC-F109-9B50A8F537FD}"/>
              </a:ext>
            </a:extLst>
          </p:cNvPr>
          <p:cNvSpPr>
            <a:spLocks noGrp="1"/>
          </p:cNvSpPr>
          <p:nvPr>
            <p:ph type="body" sz="quarter" idx="10"/>
          </p:nvPr>
        </p:nvSpPr>
        <p:spPr/>
        <p:txBody>
          <a:bodyPr/>
          <a:lstStyle/>
          <a:p>
            <a:r>
              <a:rPr lang="en-GB" sz="7200" b="1" dirty="0">
                <a:latin typeface="Arial" panose="020B0604020202020204" pitchFamily="34" charset="0"/>
                <a:ea typeface="Calibri" panose="020F0502020204030204" pitchFamily="34" charset="0"/>
              </a:rPr>
              <a:t>Cancer Care</a:t>
            </a:r>
            <a:endParaRPr lang="en-GB" sz="66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11606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67739-5814-8ED3-2F20-AD78538B021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477B625-2242-4E10-D81A-8069E4554AB0}"/>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44</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30094D05-F8D8-3247-8DE6-F19BE0CEDECF}"/>
              </a:ext>
            </a:extLst>
          </p:cNvPr>
          <p:cNvGraphicFramePr>
            <a:graphicFrameLocks noGrp="1"/>
          </p:cNvGraphicFramePr>
          <p:nvPr>
            <p:extLst>
              <p:ext uri="{D42A27DB-BD31-4B8C-83A1-F6EECF244321}">
                <p14:modId xmlns:p14="http://schemas.microsoft.com/office/powerpoint/2010/main" val="712665951"/>
              </p:ext>
            </p:extLst>
          </p:nvPr>
        </p:nvGraphicFramePr>
        <p:xfrm>
          <a:off x="261144" y="320675"/>
          <a:ext cx="19583400" cy="1088517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660515521"/>
                    </a:ext>
                  </a:extLst>
                </a:gridCol>
                <a:gridCol w="5029200">
                  <a:extLst>
                    <a:ext uri="{9D8B030D-6E8A-4147-A177-3AD203B41FA5}">
                      <a16:colId xmlns:a16="http://schemas.microsoft.com/office/drawing/2014/main" val="2140326874"/>
                    </a:ext>
                  </a:extLst>
                </a:gridCol>
                <a:gridCol w="13906500">
                  <a:extLst>
                    <a:ext uri="{9D8B030D-6E8A-4147-A177-3AD203B41FA5}">
                      <a16:colId xmlns:a16="http://schemas.microsoft.com/office/drawing/2014/main" val="648896705"/>
                    </a:ext>
                  </a:extLst>
                </a:gridCol>
              </a:tblGrid>
              <a:tr h="406759">
                <a:tc gridSpan="3">
                  <a:txBody>
                    <a:bodyPr/>
                    <a:lstStyle/>
                    <a:p>
                      <a:r>
                        <a:rPr lang="en-GB" sz="20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1921691">
                <a:tc gridSpan="3">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2000" b="1" dirty="0">
                          <a:solidFill>
                            <a:schemeClr val="dk1"/>
                          </a:solidFill>
                          <a:effectLst/>
                          <a:latin typeface="+mn-lt"/>
                          <a:ea typeface="+mn-ea"/>
                          <a:cs typeface="+mn-cs"/>
                        </a:rPr>
                        <a:t>The Health Board continues to focus efforts on the front end of pathway. </a:t>
                      </a:r>
                      <a:r>
                        <a:rPr lang="en-GB" sz="2000" dirty="0">
                          <a:solidFill>
                            <a:schemeClr val="dk1"/>
                          </a:solidFill>
                          <a:effectLst/>
                          <a:latin typeface="+mn-lt"/>
                          <a:ea typeface="+mn-ea"/>
                          <a:cs typeface="+mn-cs"/>
                        </a:rPr>
                        <a:t>Pathway milestones previously identified to further improve the SCP performance that we are monitoring are:</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First outpatient attendance must be within two weeks of receipt of referral.</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That decision to treat must be attained by day 31 of pathway </a:t>
                      </a:r>
                      <a:endParaRPr lang="en-GB" sz="2000" dirty="0">
                        <a:solidFill>
                          <a:schemeClr val="dk1"/>
                        </a:solidFill>
                        <a:effectLst/>
                        <a:latin typeface="+mn-lt"/>
                        <a:ea typeface="+mn-ea"/>
                        <a:cs typeface="+mn-cs"/>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That cellular pathology reports will be available within 5 days</a:t>
                      </a:r>
                      <a:endParaRPr lang="en-GB" sz="2000" dirty="0">
                        <a:solidFill>
                          <a:schemeClr val="dk1"/>
                        </a:solidFill>
                        <a:effectLst/>
                        <a:latin typeface="+mn-lt"/>
                        <a:ea typeface="+mn-ea"/>
                        <a:cs typeface="+mn-cs"/>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lang="en-GB" sz="2000" b="1" dirty="0">
                          <a:solidFill>
                            <a:schemeClr val="dk1"/>
                          </a:solidFill>
                          <a:effectLst/>
                          <a:latin typeface="+mn-lt"/>
                          <a:ea typeface="+mn-ea"/>
                          <a:cs typeface="+mn-cs"/>
                        </a:rPr>
                        <a:t>Additionally, we monitor time to first definitive treatment, monitoring both 21 days (NOPs) and 31 days (maximum wait if decision to treat measure is met)   </a:t>
                      </a:r>
                      <a:endParaRPr lang="en-GB" sz="2000" b="1" dirty="0">
                        <a:latin typeface="Verdana" panose="020B0604030504040204" pitchFamily="34" charset="0"/>
                        <a:ea typeface="Verdana" panose="020B0604030504040204" pitchFamily="34" charset="0"/>
                      </a:endParaRPr>
                    </a:p>
                  </a:txBody>
                  <a:tcPr marL="104395" marR="104395" marT="52197" marB="52197">
                    <a:solidFill>
                      <a:srgbClr val="AFCEEB"/>
                    </a:solidFill>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06759">
                <a:tc gridSpan="3">
                  <a:txBody>
                    <a:bodyPr/>
                    <a:lstStyle/>
                    <a:p>
                      <a:pPr algn="just"/>
                      <a:r>
                        <a:rPr lang="en-GB" sz="2000" b="1" dirty="0">
                          <a:latin typeface="Verdana" panose="020B0604030504040204" pitchFamily="34" charset="0"/>
                          <a:ea typeface="Verdana" panose="020B0604030504040204" pitchFamily="34" charset="0"/>
                        </a:rPr>
                        <a:t>Baseline Information</a:t>
                      </a:r>
                    </a:p>
                  </a:txBody>
                  <a:tcPr marL="104395" marR="104395" marT="52197" marB="52197" anchor="ctr">
                    <a:solidFill>
                      <a:srgbClr val="AFCEEB"/>
                    </a:solidFill>
                  </a:tcP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6759">
                <a:tc>
                  <a:txBody>
                    <a:bodyPr/>
                    <a:lstStyle/>
                    <a:p>
                      <a:pPr algn="just"/>
                      <a:r>
                        <a:rPr lang="en-GB" sz="20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Current position (July &amp; August 2025)</a:t>
                      </a:r>
                    </a:p>
                  </a:txBody>
                  <a:tcPr marL="104395" marR="104395" marT="52197" marB="52197" anchor="ctr">
                    <a:solidFill>
                      <a:srgbClr val="AFCEEB"/>
                    </a:solidFill>
                  </a:tcPr>
                </a:tc>
                <a:extLst>
                  <a:ext uri="{0D108BD9-81ED-4DB2-BD59-A6C34878D82A}">
                    <a16:rowId xmlns:a16="http://schemas.microsoft.com/office/drawing/2014/main" val="271302750"/>
                  </a:ext>
                </a:extLst>
              </a:tr>
              <a:tr h="7678432">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1</a:t>
                      </a:r>
                    </a:p>
                  </a:txBody>
                  <a:tcPr marL="73946" marR="73946" marT="36972" marB="36972" anchor="ctr">
                    <a:solidFill>
                      <a:srgbClr val="AFCEEB"/>
                    </a:solidFill>
                  </a:tcPr>
                </a:tc>
                <a:tc>
                  <a:txBody>
                    <a:bodyPr/>
                    <a:lstStyle/>
                    <a:p>
                      <a:pPr marL="0" lvl="0" indent="0" algn="l">
                        <a:lnSpc>
                          <a:spcPct val="100000"/>
                        </a:lnSpc>
                        <a:buNone/>
                      </a:pPr>
                      <a:r>
                        <a:rPr lang="en-GB" sz="1800" b="1" dirty="0">
                          <a:solidFill>
                            <a:schemeClr val="dk1"/>
                          </a:solidFill>
                          <a:effectLst/>
                          <a:latin typeface="+mn-lt"/>
                          <a:ea typeface="+mn-ea"/>
                          <a:cs typeface="+mn-cs"/>
                        </a:rPr>
                        <a:t>Fi</a:t>
                      </a:r>
                      <a:r>
                        <a:rPr lang="en-GB" sz="2000" b="1" dirty="0">
                          <a:solidFill>
                            <a:schemeClr val="dk1"/>
                          </a:solidFill>
                          <a:effectLst/>
                          <a:latin typeface="+mn-lt"/>
                          <a:ea typeface="+mn-ea"/>
                          <a:cs typeface="+mn-cs"/>
                        </a:rPr>
                        <a:t>rst outpatient attendance must be within two weeks of receipt of referral.</a:t>
                      </a:r>
                    </a:p>
                    <a:p>
                      <a:pPr marL="0" lvl="0" indent="0" algn="l">
                        <a:lnSpc>
                          <a:spcPct val="100000"/>
                        </a:lnSpc>
                        <a:buNone/>
                      </a:pPr>
                      <a:endParaRPr lang="en-GB" sz="2000" b="1" i="0" u="none" strike="noStrike" noProof="0" dirty="0">
                        <a:solidFill>
                          <a:schemeClr val="dk1"/>
                        </a:solidFill>
                        <a:effectLst/>
                        <a:latin typeface="+mn-lt"/>
                        <a:ea typeface="+mn-ea"/>
                        <a:cs typeface="+mn-cs"/>
                      </a:endParaRPr>
                    </a:p>
                    <a:p>
                      <a:pPr marL="0" lvl="0" indent="0" algn="l">
                        <a:lnSpc>
                          <a:spcPct val="100000"/>
                        </a:lnSpc>
                        <a:buNone/>
                      </a:pPr>
                      <a:r>
                        <a:rPr lang="en-GB" sz="2000" b="1" i="0" u="none" strike="noStrike" noProof="0" dirty="0">
                          <a:solidFill>
                            <a:schemeClr val="dk1"/>
                          </a:solidFill>
                          <a:effectLst/>
                          <a:latin typeface="+mn-lt"/>
                          <a:ea typeface="+mn-ea"/>
                          <a:cs typeface="+mn-cs"/>
                        </a:rPr>
                        <a:t>(</a:t>
                      </a:r>
                      <a:r>
                        <a:rPr lang="en-GB" sz="2000" dirty="0">
                          <a:solidFill>
                            <a:schemeClr val="dk1"/>
                          </a:solidFill>
                          <a:effectLst/>
                          <a:latin typeface="+mn-lt"/>
                          <a:ea typeface="+mn-ea"/>
                          <a:cs typeface="+mn-cs"/>
                        </a:rPr>
                        <a:t>The Planned Care Vitals Dashboard is used to report the waits based on activity within any month; this does not reflect patient choice/unavailability)</a:t>
                      </a:r>
                      <a:endParaRPr lang="en-US" sz="20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Inability to contact patients, and patient choice has contributed to increased waits over the Summer period; the SCP does not permit pathway adjustment for patient unavailability or patient choice. However, a lack of preparedness and planning for seasonal demand and capacity changes for leave and in the example of skin specifically expected increased demand is certainly a contributing factor in some areas.</a:t>
                      </a:r>
                    </a:p>
                    <a:p>
                      <a:pPr lvl="0" algn="just">
                        <a:lnSpc>
                          <a:spcPct val="100000"/>
                        </a:lnSpc>
                        <a:spcBef>
                          <a:spcPts val="0"/>
                        </a:spcBef>
                        <a:spcAft>
                          <a:spcPts val="0"/>
                        </a:spcAft>
                        <a:buNone/>
                      </a:pPr>
                      <a:endParaRPr lang="en-US" sz="20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Skin is particular concern in this area, as a high-volume tumour site, it supports overall SCP performance and can quickly bring performance down.  HCSE team are supporting work in this area.</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2" name="Picture 1" descr="A screenshot of a graph&#10;&#10;AI-generated content may be incorrect.">
            <a:extLst>
              <a:ext uri="{FF2B5EF4-FFF2-40B4-BE49-F238E27FC236}">
                <a16:creationId xmlns:a16="http://schemas.microsoft.com/office/drawing/2014/main" id="{D93C92D0-30D9-F5C4-6240-286C1CAB7A46}"/>
              </a:ext>
            </a:extLst>
          </p:cNvPr>
          <p:cNvPicPr>
            <a:picLocks noChangeAspect="1"/>
          </p:cNvPicPr>
          <p:nvPr/>
        </p:nvPicPr>
        <p:blipFill>
          <a:blip r:embed="rId2"/>
          <a:stretch>
            <a:fillRect/>
          </a:stretch>
        </p:blipFill>
        <p:spPr>
          <a:xfrm>
            <a:off x="7995444" y="3597275"/>
            <a:ext cx="9220200" cy="5104020"/>
          </a:xfrm>
          <a:prstGeom prst="rect">
            <a:avLst/>
          </a:prstGeom>
        </p:spPr>
      </p:pic>
    </p:spTree>
    <p:extLst>
      <p:ext uri="{BB962C8B-B14F-4D97-AF65-F5344CB8AC3E}">
        <p14:creationId xmlns:p14="http://schemas.microsoft.com/office/powerpoint/2010/main" val="27390853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71515-7C58-9A2E-5F6F-A91ED314491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CD347F-774A-1721-D3E6-D55C99A5DF9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45</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45E1F16-46AD-5DF1-2A4B-3A973A379BDA}"/>
              </a:ext>
            </a:extLst>
          </p:cNvPr>
          <p:cNvGraphicFramePr>
            <a:graphicFrameLocks noGrp="1"/>
          </p:cNvGraphicFramePr>
          <p:nvPr>
            <p:extLst>
              <p:ext uri="{D42A27DB-BD31-4B8C-83A1-F6EECF244321}">
                <p14:modId xmlns:p14="http://schemas.microsoft.com/office/powerpoint/2010/main" val="2754164721"/>
              </p:ext>
            </p:extLst>
          </p:nvPr>
        </p:nvGraphicFramePr>
        <p:xfrm>
          <a:off x="261144" y="171493"/>
          <a:ext cx="19583400" cy="10822749"/>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4290975">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403627">
                <a:tc gridSpan="3">
                  <a:txBody>
                    <a:bodyPr/>
                    <a:lstStyle/>
                    <a:p>
                      <a:r>
                        <a:rPr lang="en-GB" sz="20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16865">
                <a:tc>
                  <a:txBody>
                    <a:bodyPr/>
                    <a:lstStyle/>
                    <a:p>
                      <a:pPr algn="just"/>
                      <a:r>
                        <a:rPr lang="en-GB" sz="20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20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996690">
                <a:tc>
                  <a:txBody>
                    <a:bodyPr/>
                    <a:lstStyle/>
                    <a:p>
                      <a:pPr marL="0" lvl="0" indent="0" algn="l">
                        <a:lnSpc>
                          <a:spcPct val="100000"/>
                        </a:lnSpc>
                        <a:buNone/>
                      </a:pPr>
                      <a:r>
                        <a:rPr lang="en-US" sz="2400" dirty="0">
                          <a:latin typeface="Verdana" panose="020B0604030504040204" pitchFamily="34" charset="0"/>
                          <a:ea typeface="Verdana" panose="020B0604030504040204" pitchFamily="34" charset="0"/>
                        </a:rPr>
                        <a:t>2</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2000" b="1" dirty="0">
                          <a:solidFill>
                            <a:schemeClr val="dk1"/>
                          </a:solidFill>
                          <a:effectLst/>
                          <a:latin typeface="+mn-lt"/>
                          <a:ea typeface="+mn-ea"/>
                          <a:cs typeface="+mn-cs"/>
                        </a:rPr>
                        <a:t>That decision to treat must be attained by day 31 of pathway </a:t>
                      </a:r>
                      <a:endParaRPr lang="en-GB" sz="200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Decision to Treat is when the patient and consultant agree a treatment plan.  It is not the day the MDT agree a plan nor is it at the point of treatment consent.  At this point in the pathway, all diagnostic and staging investigations should be complete.  The number of investigations can differ quite considerably by tumour site and tumour subsite, as such is it imperative that we adopt and adhere to Straight to Test (STT) pathways where possible and clinically appropriate to do so.</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Skin and Breast are two tumour sites we perform well in this measure.  We now regularly achieve 70% or more of patients reaching this milestone in breast and for skin 2/3rds of patients meet the measure regularly, however when first outpatient waits are at their lowest, 80+% achieve this.  Both pathways see most patients in a STT and for many skin cancer patients, a straight to treatment pathway.</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For most other pathways, around 1/3</a:t>
                      </a:r>
                      <a:r>
                        <a:rPr lang="en-US" sz="1800" baseline="30000" dirty="0">
                          <a:latin typeface="Verdana" panose="020B0604030504040204" pitchFamily="34" charset="0"/>
                          <a:ea typeface="Verdana" panose="020B0604030504040204" pitchFamily="34" charset="0"/>
                        </a:rPr>
                        <a:t>rd</a:t>
                      </a:r>
                      <a:r>
                        <a:rPr lang="en-US" sz="1800" dirty="0">
                          <a:latin typeface="Verdana" panose="020B0604030504040204" pitchFamily="34" charset="0"/>
                          <a:ea typeface="Verdana" panose="020B0604030504040204" pitchFamily="34" charset="0"/>
                        </a:rPr>
                        <a:t> of patients meet this measure.  Diagnostics, including endoscopy, pathology and radiology, key to delivery of this measure.  There are further opportunities for improvement, the prostate cancer pathway an example where a STT pathway is the recommendation, but we operate a virtual appointment prior to requesting MRI, at the very least 1 week of the pathway could be eliminated and provide timelier capacity later in pathway when required.</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graphicFrame>
        <p:nvGraphicFramePr>
          <p:cNvPr id="3" name="Chart 2">
            <a:extLst>
              <a:ext uri="{FF2B5EF4-FFF2-40B4-BE49-F238E27FC236}">
                <a16:creationId xmlns:a16="http://schemas.microsoft.com/office/drawing/2014/main" id="{00000000-0008-0000-0300-000002000000}"/>
              </a:ext>
            </a:extLst>
          </p:cNvPr>
          <p:cNvGraphicFramePr/>
          <p:nvPr/>
        </p:nvGraphicFramePr>
        <p:xfrm>
          <a:off x="6395244" y="1235075"/>
          <a:ext cx="128016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69057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824A4-4D90-CEB2-D52A-0A307599C12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8041901-EA31-8529-7DC7-2AA60156F34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46</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DC6D55FF-D384-19D2-D74C-CC25E617151B}"/>
              </a:ext>
            </a:extLst>
          </p:cNvPr>
          <p:cNvGraphicFramePr>
            <a:graphicFrameLocks noGrp="1"/>
          </p:cNvGraphicFramePr>
          <p:nvPr/>
        </p:nvGraphicFramePr>
        <p:xfrm>
          <a:off x="261144" y="66830"/>
          <a:ext cx="19583400" cy="10910723"/>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660515521"/>
                    </a:ext>
                  </a:extLst>
                </a:gridCol>
                <a:gridCol w="4800600">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558645">
                <a:tc gridSpan="3">
                  <a:txBody>
                    <a:bodyPr/>
                    <a:lstStyle/>
                    <a:p>
                      <a:r>
                        <a:rPr lang="en-GB" sz="18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176060">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3</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b="1" dirty="0">
                          <a:solidFill>
                            <a:schemeClr val="dk1"/>
                          </a:solidFill>
                          <a:effectLst/>
                          <a:latin typeface="+mn-lt"/>
                          <a:ea typeface="+mn-ea"/>
                          <a:cs typeface="+mn-cs"/>
                        </a:rPr>
                        <a:t>That cellular pathology reports will be available within 5 days</a:t>
                      </a:r>
                    </a:p>
                    <a:p>
                      <a:pPr marL="0" marR="0" lvl="0" indent="0" defTabSz="914400" eaLnBrk="1" fontAlgn="auto" latinLnBrk="0" hangingPunct="1">
                        <a:lnSpc>
                          <a:spcPct val="100000"/>
                        </a:lnSpc>
                        <a:spcBef>
                          <a:spcPts val="0"/>
                        </a:spcBef>
                        <a:spcAft>
                          <a:spcPts val="0"/>
                        </a:spcAft>
                        <a:buClrTx/>
                        <a:buSzTx/>
                        <a:buFontTx/>
                        <a:buNone/>
                        <a:tabLst/>
                        <a:defRPr/>
                      </a:pPr>
                      <a:endParaRPr lang="en-GB" sz="1800" b="1" dirty="0">
                        <a:solidFill>
                          <a:schemeClr val="dk1"/>
                        </a:solidFill>
                        <a:effectLst/>
                        <a:latin typeface="+mn-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en-GB" sz="1800" b="0" dirty="0">
                          <a:solidFill>
                            <a:schemeClr val="dk1"/>
                          </a:solidFill>
                          <a:effectLst/>
                          <a:latin typeface="+mn-lt"/>
                          <a:ea typeface="+mn-ea"/>
                          <a:cs typeface="+mn-cs"/>
                        </a:rPr>
                        <a:t>(information provided by cellular pathology service)</a:t>
                      </a: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GB" sz="2000" dirty="0">
                          <a:solidFill>
                            <a:schemeClr val="dk1"/>
                          </a:solidFill>
                          <a:effectLst/>
                          <a:latin typeface="+mn-lt"/>
                          <a:ea typeface="+mn-ea"/>
                          <a:cs typeface="+mn-cs"/>
                        </a:rPr>
                        <a:t>The cellular pathology service remains under extreme pressure, and there is very much a need for improvement.  The charts above demonstrates the specimen turnaround times within cellular pathology for those labelled ‘USC’.   In addition to USC monitoring, we are also monitoring the ‘CAN5’ waiting times, these are specimens identified for accelerated diagnostic turnaround (highly suspicious of a GI malignancy endoscopically).  As demonstrated, performance in this metric is overall very good, however with upcoming retirement of a very experienced consultant, specialising in GI pathology, this too is at risk</a:t>
                      </a:r>
                      <a:r>
                        <a:rPr lang="en-GB" sz="1800" dirty="0">
                          <a:solidFill>
                            <a:schemeClr val="dk1"/>
                          </a:solidFill>
                          <a:effectLst/>
                          <a:latin typeface="+mn-lt"/>
                          <a:ea typeface="+mn-ea"/>
                          <a:cs typeface="+mn-cs"/>
                        </a:rPr>
                        <a:t>. </a:t>
                      </a:r>
                    </a:p>
                    <a:p>
                      <a:pPr marL="0" marR="0" lvl="0" indent="0" algn="just" defTabSz="914400" eaLnBrk="1" fontAlgn="auto" latinLnBrk="0" hangingPunct="1">
                        <a:lnSpc>
                          <a:spcPct val="100000"/>
                        </a:lnSpc>
                        <a:spcBef>
                          <a:spcPts val="0"/>
                        </a:spcBef>
                        <a:spcAft>
                          <a:spcPts val="0"/>
                        </a:spcAft>
                        <a:buClrTx/>
                        <a:buSzTx/>
                        <a:buFontTx/>
                        <a:buNone/>
                        <a:tabLst/>
                        <a:defRPr/>
                      </a:pPr>
                      <a:endParaRPr lang="en-GB" sz="1800" dirty="0">
                        <a:solidFill>
                          <a:schemeClr val="dk1"/>
                        </a:solidFill>
                        <a:effectLst/>
                        <a:latin typeface="+mn-lt"/>
                        <a:ea typeface="+mn-ea"/>
                        <a:cs typeface="+mn-cs"/>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One of the recent MAG report recommendations includes </a:t>
                      </a:r>
                      <a:r>
                        <a:rPr lang="en-GB" sz="1800" i="1" dirty="0">
                          <a:solidFill>
                            <a:schemeClr val="dk1"/>
                          </a:solidFill>
                          <a:effectLst/>
                          <a:latin typeface="+mn-lt"/>
                          <a:ea typeface="+mn-ea"/>
                          <a:cs typeface="+mn-cs"/>
                        </a:rPr>
                        <a:t>“</a:t>
                      </a:r>
                      <a:r>
                        <a:rPr lang="en-GB" i="1" dirty="0"/>
                        <a:t>regions should develop a plan to create a regional pathology service which is safe, sustainable and fit for the future. The plan should include the full implementation of digital pathology as a key service enabler and address workforce, estate and equipment shortfalls”</a:t>
                      </a:r>
                      <a:endParaRPr lang="en-US" sz="1800" dirty="0">
                        <a:latin typeface="Verdana" panose="020B0604030504040204" pitchFamily="34" charset="0"/>
                        <a:ea typeface="Verdana" panose="020B0604030504040204" pitchFamily="34" charset="0"/>
                      </a:endParaRP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2" name="Picture 1" descr="A graph of different types of numbers&#10;&#10;AI-generated content may be incorrect.">
            <a:extLst>
              <a:ext uri="{FF2B5EF4-FFF2-40B4-BE49-F238E27FC236}">
                <a16:creationId xmlns:a16="http://schemas.microsoft.com/office/drawing/2014/main" id="{E2ED8C6C-6708-59C4-B823-DB26F346E9CB}"/>
              </a:ext>
            </a:extLst>
          </p:cNvPr>
          <p:cNvPicPr>
            <a:picLocks noChangeAspect="1"/>
          </p:cNvPicPr>
          <p:nvPr/>
        </p:nvPicPr>
        <p:blipFill>
          <a:blip r:embed="rId2"/>
          <a:srcRect b="8499"/>
          <a:stretch>
            <a:fillRect/>
          </a:stretch>
        </p:blipFill>
        <p:spPr>
          <a:xfrm>
            <a:off x="6166644" y="1158875"/>
            <a:ext cx="13335000" cy="6741583"/>
          </a:xfrm>
          <a:prstGeom prst="rect">
            <a:avLst/>
          </a:prstGeom>
          <a:ln>
            <a:noFill/>
          </a:ln>
        </p:spPr>
      </p:pic>
    </p:spTree>
    <p:extLst>
      <p:ext uri="{BB962C8B-B14F-4D97-AF65-F5344CB8AC3E}">
        <p14:creationId xmlns:p14="http://schemas.microsoft.com/office/powerpoint/2010/main" val="41694582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85D39-ADE4-1BEE-2779-5F0E0DDB0BD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5E52A8C-0B7E-D6DB-756A-7FE5585C5C84}"/>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47</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43BADD1-3C0B-45AC-1D30-26C2F3F2D890}"/>
              </a:ext>
            </a:extLst>
          </p:cNvPr>
          <p:cNvGraphicFramePr>
            <a:graphicFrameLocks noGrp="1"/>
          </p:cNvGraphicFramePr>
          <p:nvPr>
            <p:extLst>
              <p:ext uri="{D42A27DB-BD31-4B8C-83A1-F6EECF244321}">
                <p14:modId xmlns:p14="http://schemas.microsoft.com/office/powerpoint/2010/main" val="2626392715"/>
              </p:ext>
            </p:extLst>
          </p:nvPr>
        </p:nvGraphicFramePr>
        <p:xfrm>
          <a:off x="261144" y="66830"/>
          <a:ext cx="19583400" cy="11063123"/>
        </p:xfrm>
        <a:graphic>
          <a:graphicData uri="http://schemas.openxmlformats.org/drawingml/2006/table">
            <a:tbl>
              <a:tblPr firstRow="1" bandRow="1">
                <a:tableStyleId>{5C22544A-7EE6-4342-B048-85BDC9FD1C3A}</a:tableStyleId>
              </a:tblPr>
              <a:tblGrid>
                <a:gridCol w="571500">
                  <a:extLst>
                    <a:ext uri="{9D8B030D-6E8A-4147-A177-3AD203B41FA5}">
                      <a16:colId xmlns:a16="http://schemas.microsoft.com/office/drawing/2014/main" val="660515521"/>
                    </a:ext>
                  </a:extLst>
                </a:gridCol>
                <a:gridCol w="4876800">
                  <a:extLst>
                    <a:ext uri="{9D8B030D-6E8A-4147-A177-3AD203B41FA5}">
                      <a16:colId xmlns:a16="http://schemas.microsoft.com/office/drawing/2014/main" val="2140326874"/>
                    </a:ext>
                  </a:extLst>
                </a:gridCol>
                <a:gridCol w="14135100">
                  <a:extLst>
                    <a:ext uri="{9D8B030D-6E8A-4147-A177-3AD203B41FA5}">
                      <a16:colId xmlns:a16="http://schemas.microsoft.com/office/drawing/2014/main" val="648896705"/>
                    </a:ext>
                  </a:extLst>
                </a:gridCol>
              </a:tblGrid>
              <a:tr h="558645">
                <a:tc gridSpan="3">
                  <a:txBody>
                    <a:bodyPr/>
                    <a:lstStyle/>
                    <a:p>
                      <a:r>
                        <a:rPr lang="en-GB" sz="1800" dirty="0">
                          <a:latin typeface="Verdana" panose="020B0604030504040204" pitchFamily="34" charset="0"/>
                          <a:ea typeface="Verdana" panose="020B0604030504040204" pitchFamily="34" charset="0"/>
                        </a:rPr>
                        <a:t>Suspected Cancer Pathway Measures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Measure</a:t>
                      </a:r>
                    </a:p>
                  </a:txBody>
                  <a:tcPr marL="104395" marR="104395" marT="52197" marB="52197" anchor="ctr">
                    <a:solidFill>
                      <a:srgbClr val="AFCEEB"/>
                    </a:solidFill>
                  </a:tcPr>
                </a:tc>
                <a:tc>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extLst>
                  <a:ext uri="{0D108BD9-81ED-4DB2-BD59-A6C34878D82A}">
                    <a16:rowId xmlns:a16="http://schemas.microsoft.com/office/drawing/2014/main" val="271302750"/>
                  </a:ext>
                </a:extLst>
              </a:tr>
              <a:tr h="9176060">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4</a:t>
                      </a:r>
                    </a:p>
                  </a:txBody>
                  <a:tcPr marL="73946" marR="73946" marT="36972" marB="36972" anchor="ctr">
                    <a:solidFill>
                      <a:srgbClr val="AFCEEB"/>
                    </a:solidFill>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b="1" dirty="0">
                          <a:solidFill>
                            <a:schemeClr val="dk1"/>
                          </a:solidFill>
                          <a:effectLst/>
                          <a:latin typeface="+mn-lt"/>
                          <a:ea typeface="+mn-ea"/>
                          <a:cs typeface="+mn-cs"/>
                        </a:rPr>
                        <a:t>Time to first definitive treatment, monitoring both 21 days (NOPs) and 31 days (maximum wait if decision to treat measure is met) </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Waits from decision to treat to first definitive treatment vary considerably when reviewed at a tumour site level. Surgery waits demonstrated above are skewed by skin treatments and although information is held at a tumour site level for monitoring arrangements,  the next exercise will include removal from analysis, skin patients who undergo an excision in a see and treat type setting.</a:t>
                      </a: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The Oncology Service provides monthly performance stats in relation to SACT and Radiotherapy for all patients receiving treatment.  In August, 83% of patients received radiotherapy within 21 days.  Treatment machine capacity the primary cause for breach, a business case for an additional LINAC in progress.</a:t>
                      </a:r>
                    </a:p>
                    <a:p>
                      <a:pPr lvl="0" algn="just">
                        <a:lnSpc>
                          <a:spcPct val="100000"/>
                        </a:lnSpc>
                        <a:spcBef>
                          <a:spcPts val="0"/>
                        </a:spcBef>
                        <a:spcAft>
                          <a:spcPts val="0"/>
                        </a:spcAft>
                        <a:buNone/>
                      </a:pPr>
                      <a:r>
                        <a:rPr lang="en-US" sz="2000" dirty="0">
                          <a:latin typeface="Verdana" panose="020B0604030504040204" pitchFamily="34" charset="0"/>
                          <a:ea typeface="Verdana" panose="020B0604030504040204" pitchFamily="34" charset="0"/>
                        </a:rPr>
                        <a:t>Delivery of SACT has been more challenging.  In August, 33% of priority 1 patients did not receive treatment within 2 days; 70% of priority 2 patients did not receive treatment within 14 days; 33% of priority 2 patients did not receive treatment within 21 days.  Recruitment process for staff in order to safely increase the number of chairs is ongoing.</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pic>
        <p:nvPicPr>
          <p:cNvPr id="3" name="Graphic 1">
            <a:extLst>
              <a:ext uri="{FF2B5EF4-FFF2-40B4-BE49-F238E27FC236}">
                <a16:creationId xmlns:a16="http://schemas.microsoft.com/office/drawing/2014/main" id="{AFCEB8EB-F98C-5B37-B0E0-ADE50BC25912}"/>
              </a:ext>
            </a:extLst>
          </p:cNvPr>
          <p:cNvPicPr>
            <a:picLocks noChangeAspect="1"/>
          </p:cNvPicPr>
          <p:nvPr/>
        </p:nvPicPr>
        <p:blipFill>
          <a:blip r:embed="rId3">
            <a:extLst>
              <a:ext uri="{96DAC541-7B7A-43D3-8B79-37D633B846F1}">
                <asvg:svgBlip xmlns:asvg="http://schemas.microsoft.com/office/drawing/2016/SVG/main" r:embed="rId4"/>
              </a:ext>
            </a:extLst>
          </a:blip>
          <a:srcRect t="10641"/>
          <a:stretch>
            <a:fillRect/>
          </a:stretch>
        </p:blipFill>
        <p:spPr>
          <a:xfrm>
            <a:off x="6090444" y="1235075"/>
            <a:ext cx="13030200" cy="6549154"/>
          </a:xfrm>
          <a:prstGeom prst="rect">
            <a:avLst/>
          </a:prstGeom>
        </p:spPr>
      </p:pic>
    </p:spTree>
    <p:extLst>
      <p:ext uri="{BB962C8B-B14F-4D97-AF65-F5344CB8AC3E}">
        <p14:creationId xmlns:p14="http://schemas.microsoft.com/office/powerpoint/2010/main" val="15013513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7C4B7-CA76-A69C-E982-57A3042E47A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F73C34-EF85-D0FC-1AD6-6DC0FFC9E795}"/>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48</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ADBA8A42-7887-700F-7001-1BE7024FA4E8}"/>
              </a:ext>
            </a:extLst>
          </p:cNvPr>
          <p:cNvGraphicFramePr>
            <a:graphicFrameLocks noGrp="1"/>
          </p:cNvGraphicFramePr>
          <p:nvPr/>
        </p:nvGraphicFramePr>
        <p:xfrm>
          <a:off x="261144" y="96846"/>
          <a:ext cx="19583400" cy="11170526"/>
        </p:xfrm>
        <a:graphic>
          <a:graphicData uri="http://schemas.openxmlformats.org/drawingml/2006/table">
            <a:tbl>
              <a:tblPr firstRow="1" bandRow="1">
                <a:tableStyleId>{5C22544A-7EE6-4342-B048-85BDC9FD1C3A}</a:tableStyleId>
              </a:tblPr>
              <a:tblGrid>
                <a:gridCol w="2171700">
                  <a:extLst>
                    <a:ext uri="{9D8B030D-6E8A-4147-A177-3AD203B41FA5}">
                      <a16:colId xmlns:a16="http://schemas.microsoft.com/office/drawing/2014/main" val="660515521"/>
                    </a:ext>
                  </a:extLst>
                </a:gridCol>
                <a:gridCol w="9010650">
                  <a:extLst>
                    <a:ext uri="{9D8B030D-6E8A-4147-A177-3AD203B41FA5}">
                      <a16:colId xmlns:a16="http://schemas.microsoft.com/office/drawing/2014/main" val="3751658316"/>
                    </a:ext>
                  </a:extLst>
                </a:gridCol>
                <a:gridCol w="8401050">
                  <a:extLst>
                    <a:ext uri="{9D8B030D-6E8A-4147-A177-3AD203B41FA5}">
                      <a16:colId xmlns:a16="http://schemas.microsoft.com/office/drawing/2014/main" val="4213449143"/>
                    </a:ext>
                  </a:extLst>
                </a:gridCol>
              </a:tblGrid>
              <a:tr h="558645">
                <a:tc gridSpan="3">
                  <a:txBody>
                    <a:bodyPr/>
                    <a:lstStyle/>
                    <a:p>
                      <a:pPr algn="just"/>
                      <a:r>
                        <a:rPr lang="en-GB" sz="1800" b="1" dirty="0">
                          <a:latin typeface="Verdana" panose="020B0604030504040204" pitchFamily="34" charset="0"/>
                          <a:ea typeface="Verdana" panose="020B0604030504040204" pitchFamily="34" charset="0"/>
                        </a:rPr>
                        <a:t>Top 5 Tumour sites</a:t>
                      </a:r>
                    </a:p>
                    <a:p>
                      <a:pPr algn="just"/>
                      <a:endParaRPr lang="en-GB" sz="1800" b="1" dirty="0">
                        <a:latin typeface="Verdana" panose="020B0604030504040204" pitchFamily="34" charset="0"/>
                        <a:ea typeface="Verdana" panose="020B0604030504040204" pitchFamily="34" charset="0"/>
                      </a:endParaRPr>
                    </a:p>
                    <a:p>
                      <a:pPr algn="just"/>
                      <a:r>
                        <a:rPr lang="en-GB" sz="1800" b="1" dirty="0">
                          <a:latin typeface="Verdana" panose="020B0604030504040204" pitchFamily="34" charset="0"/>
                          <a:ea typeface="Verdana" panose="020B0604030504040204" pitchFamily="34" charset="0"/>
                        </a:rPr>
                        <a:t>It is recognised that the 5 tumour sites of highest priority across Wales (patient volumes, pathway variation and poor performance) are:</a:t>
                      </a:r>
                    </a:p>
                    <a:p>
                      <a:pPr algn="just"/>
                      <a:r>
                        <a:rPr lang="en-GB" sz="1800" b="1" dirty="0">
                          <a:latin typeface="Verdana" panose="020B0604030504040204" pitchFamily="34" charset="0"/>
                          <a:ea typeface="Verdana" panose="020B0604030504040204" pitchFamily="34" charset="0"/>
                        </a:rPr>
                        <a:t>Lower GI;  Gynaecological; Urological; Breast and Skin</a:t>
                      </a:r>
                      <a:endParaRPr lang="en-GB" sz="1800" dirty="0">
                        <a:latin typeface="Verdana" panose="020B0604030504040204" pitchFamily="34" charset="0"/>
                        <a:ea typeface="Verdana" panose="020B0604030504040204" pitchFamily="34" charset="0"/>
                      </a:endParaRP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239903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Lower GI</a:t>
                      </a:r>
                    </a:p>
                  </a:txBody>
                  <a:tcPr marL="73946" marR="73946" marT="36972" marB="36972" anchor="ctr">
                    <a:solidFill>
                      <a:srgbClr val="AFCEEB"/>
                    </a:solidFill>
                  </a:tcPr>
                </a:tc>
                <a:tc>
                  <a:txBody>
                    <a:bodyPr/>
                    <a:lstStyle/>
                    <a:p>
                      <a:pPr marL="0" lvl="0" indent="0">
                        <a:buFont typeface="Arial" panose="020B0604020202020204" pitchFamily="34" charset="0"/>
                        <a:buNone/>
                      </a:pPr>
                      <a:endParaRPr lang="en-GB" sz="18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First OP waits maintained under two weeks for both surgery and gastroenterology.</a:t>
                      </a:r>
                    </a:p>
                    <a:p>
                      <a:pPr marL="285750" lvl="0" indent="-285750">
                        <a:buFont typeface="Arial" panose="020B0604020202020204" pitchFamily="34" charset="0"/>
                        <a:buChar char="•"/>
                      </a:pPr>
                      <a:r>
                        <a:rPr lang="en-GB" sz="1800" dirty="0">
                          <a:solidFill>
                            <a:schemeClr val="dk1"/>
                          </a:solidFill>
                          <a:effectLst/>
                          <a:latin typeface="+mn-lt"/>
                          <a:ea typeface="+mn-ea"/>
                          <a:cs typeface="+mn-cs"/>
                        </a:rPr>
                        <a:t>CAN 5 accelerated diagnostic pathway for patients with suspected malignancy at endoscopy (same or next day CT, histology within 5 days)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Bowel Screening volumes increasing (age inclusion for screening lowered), screening pathway timelines are not aligned with the SCP.  Lack of screening accredited endoscopists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Meeting chaired by Dr Mark Ramsey 11/09/2025, involving services and clinical leads.  There is a need to think differently about how we are targeting improvement in this tumour site, despite hard work and effort, we are not seeing improvement in breaches and backlog.  Issues remain primarily within the diagnostic/to decision treat phase of the pathway, including need to review MDT working, a follow up meeting is arranged to agree approach, likely a formal time-out to be arranged.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Need to formalise appointment of new MDT Lead.  Discussion with lead and coordinator to take place w/c 15</a:t>
                      </a:r>
                      <a:r>
                        <a:rPr lang="en-GB" sz="1800" baseline="30000" dirty="0">
                          <a:solidFill>
                            <a:schemeClr val="dk1"/>
                          </a:solidFill>
                          <a:effectLst/>
                          <a:latin typeface="+mn-lt"/>
                          <a:ea typeface="+mn-ea"/>
                          <a:cs typeface="+mn-cs"/>
                        </a:rPr>
                        <a:t>th</a:t>
                      </a:r>
                      <a:r>
                        <a:rPr lang="en-GB" sz="1800" dirty="0">
                          <a:solidFill>
                            <a:schemeClr val="dk1"/>
                          </a:solidFill>
                          <a:effectLst/>
                          <a:latin typeface="+mn-lt"/>
                          <a:ea typeface="+mn-ea"/>
                          <a:cs typeface="+mn-cs"/>
                        </a:rPr>
                        <a:t> September, exploring opportunities to support MDM efficiency.</a:t>
                      </a:r>
                    </a:p>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lgn="l">
                        <a:lnSpc>
                          <a:spcPct val="100000"/>
                        </a:lnSpc>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941816535"/>
                  </a:ext>
                </a:extLst>
              </a:tr>
              <a:tr h="239903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Gynaecological</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Outpatient waits increased a little in July and August, primarily within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due to extended consultant annual leave. Service reports the backlog is now resolved.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PMB waits are approx. 2 weeks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A locum surgeon has been working with the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team, this is to remain in place through Q2 to end of financial year, expecting long term provision of gynaecological cancer services to continue to progress through to implementation from April 2026.</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1 – Preparation &amp; Communication (August 2025 – October 2025) - </a:t>
                      </a:r>
                      <a:r>
                        <a:rPr lang="en-GB" sz="1800" dirty="0">
                          <a:solidFill>
                            <a:schemeClr val="dk1"/>
                          </a:solidFill>
                          <a:effectLst/>
                          <a:latin typeface="+mn-lt"/>
                          <a:ea typeface="+mn-ea"/>
                          <a:cs typeface="+mn-cs"/>
                        </a:rPr>
                        <a:t>Data gathering, engagement strategies</a:t>
                      </a:r>
                      <a:endParaRPr lang="en-GB" sz="1600" b="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2 – Business Case Development (October 2025 – January 2026) - </a:t>
                      </a:r>
                      <a:r>
                        <a:rPr lang="en-GB" sz="1800" dirty="0">
                          <a:solidFill>
                            <a:schemeClr val="dk1"/>
                          </a:solidFill>
                          <a:effectLst/>
                          <a:latin typeface="+mn-lt"/>
                          <a:ea typeface="+mn-ea"/>
                          <a:cs typeface="+mn-cs"/>
                        </a:rPr>
                        <a:t>Model development with stakeholders including 6-week public engagement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3 – Launch Plan (January 2026 – March 2026) - </a:t>
                      </a:r>
                      <a:r>
                        <a:rPr lang="en-GB" sz="1800" dirty="0">
                          <a:solidFill>
                            <a:schemeClr val="dk1"/>
                          </a:solidFill>
                          <a:effectLst/>
                          <a:latin typeface="+mn-lt"/>
                          <a:ea typeface="+mn-ea"/>
                          <a:cs typeface="+mn-cs"/>
                        </a:rPr>
                        <a:t>Operationalise planning</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A Obs &amp; Gynae consultant post was advertised, we successfully appointed with Professor Margarit who is experienced in a unit lead capacity, joining in November 2025.</a:t>
                      </a: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2" name="Chart 1">
            <a:extLst>
              <a:ext uri="{FF2B5EF4-FFF2-40B4-BE49-F238E27FC236}">
                <a16:creationId xmlns:a16="http://schemas.microsoft.com/office/drawing/2014/main" id="{A477EAEA-E682-BB9B-D7F4-8BF54D22C4C7}"/>
              </a:ext>
            </a:extLst>
          </p:cNvPr>
          <p:cNvGraphicFramePr>
            <a:graphicFrameLocks noGrp="1"/>
          </p:cNvGraphicFramePr>
          <p:nvPr/>
        </p:nvGraphicFramePr>
        <p:xfrm>
          <a:off x="11500644" y="1783156"/>
          <a:ext cx="8142042" cy="44910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D877DB0B-2A39-4A9C-1A78-77234B3A016B}"/>
              </a:ext>
            </a:extLst>
          </p:cNvPr>
          <p:cNvGraphicFramePr>
            <a:graphicFrameLocks/>
          </p:cNvGraphicFramePr>
          <p:nvPr/>
        </p:nvGraphicFramePr>
        <p:xfrm>
          <a:off x="11500644" y="6721475"/>
          <a:ext cx="8142042" cy="449102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034392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25DB9-7FAA-004D-3EF4-7F9930D2520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6877-90C3-9C4C-2307-6F8D06698FAD}"/>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49</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B2CD7DDE-B9C3-5FEC-D7B0-F3A4055BA397}"/>
              </a:ext>
            </a:extLst>
          </p:cNvPr>
          <p:cNvGraphicFramePr>
            <a:graphicFrameLocks noGrp="1"/>
          </p:cNvGraphicFramePr>
          <p:nvPr>
            <p:extLst>
              <p:ext uri="{D42A27DB-BD31-4B8C-83A1-F6EECF244321}">
                <p14:modId xmlns:p14="http://schemas.microsoft.com/office/powerpoint/2010/main" val="1888562389"/>
              </p:ext>
            </p:extLst>
          </p:nvPr>
        </p:nvGraphicFramePr>
        <p:xfrm>
          <a:off x="261144" y="218537"/>
          <a:ext cx="19583400" cy="10872276"/>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660515521"/>
                    </a:ext>
                  </a:extLst>
                </a:gridCol>
                <a:gridCol w="8858250">
                  <a:extLst>
                    <a:ext uri="{9D8B030D-6E8A-4147-A177-3AD203B41FA5}">
                      <a16:colId xmlns:a16="http://schemas.microsoft.com/office/drawing/2014/main" val="3751658316"/>
                    </a:ext>
                  </a:extLst>
                </a:gridCol>
                <a:gridCol w="457200">
                  <a:extLst>
                    <a:ext uri="{9D8B030D-6E8A-4147-A177-3AD203B41FA5}">
                      <a16:colId xmlns:a16="http://schemas.microsoft.com/office/drawing/2014/main" val="2326619240"/>
                    </a:ext>
                  </a:extLst>
                </a:gridCol>
                <a:gridCol w="8401050">
                  <a:extLst>
                    <a:ext uri="{9D8B030D-6E8A-4147-A177-3AD203B41FA5}">
                      <a16:colId xmlns:a16="http://schemas.microsoft.com/office/drawing/2014/main" val="532371239"/>
                    </a:ext>
                  </a:extLst>
                </a:gridCol>
              </a:tblGrid>
              <a:tr h="335608">
                <a:tc gridSpan="4">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88521">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3">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1302750"/>
                  </a:ext>
                </a:extLst>
              </a:tr>
              <a:tr h="3632363">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Urological</a:t>
                      </a:r>
                    </a:p>
                  </a:txBody>
                  <a:tcPr marL="73946" marR="73946" marT="36972" marB="36972" anchor="ctr">
                    <a:solidFill>
                      <a:srgbClr val="AFCEEB"/>
                    </a:solidFill>
                  </a:tcPr>
                </a:tc>
                <a:tc gridSpan="2">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OP capacity review (new and follow-up, including virtual appointments) is required</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Prostate diagnostic improvements.  Service Manager is due to present to the clinical team at audit meeting w/c 15</a:t>
                      </a:r>
                      <a:r>
                        <a:rPr lang="en-GB" sz="1800" baseline="30000" dirty="0">
                          <a:solidFill>
                            <a:schemeClr val="dk1"/>
                          </a:solidFill>
                          <a:effectLst/>
                          <a:latin typeface="+mn-lt"/>
                          <a:ea typeface="+mn-ea"/>
                          <a:cs typeface="+mn-cs"/>
                        </a:rPr>
                        <a:t>th</a:t>
                      </a:r>
                      <a:r>
                        <a:rPr lang="en-GB" sz="1800" dirty="0">
                          <a:solidFill>
                            <a:schemeClr val="dk1"/>
                          </a:solidFill>
                          <a:effectLst/>
                          <a:latin typeface="+mn-lt"/>
                          <a:ea typeface="+mn-ea"/>
                          <a:cs typeface="+mn-cs"/>
                        </a:rPr>
                        <a:t> September.</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dirty="0">
                          <a:solidFill>
                            <a:schemeClr val="dk1"/>
                          </a:solidFill>
                          <a:effectLst/>
                          <a:latin typeface="+mn-lt"/>
                          <a:ea typeface="+mn-ea"/>
                          <a:cs typeface="+mn-cs"/>
                        </a:rPr>
                        <a:t>To progress STT discussions for prostate pathway</a:t>
                      </a:r>
                    </a:p>
                    <a:p>
                      <a:pPr marL="742996" lvl="1" indent="-285750">
                        <a:buFont typeface="Arial" panose="020B0604020202020204" pitchFamily="34" charset="0"/>
                        <a:buChar char="•"/>
                      </a:pPr>
                      <a:r>
                        <a:rPr lang="en-GB" sz="1800" dirty="0">
                          <a:solidFill>
                            <a:schemeClr val="dk1"/>
                          </a:solidFill>
                          <a:effectLst/>
                          <a:latin typeface="+mn-lt"/>
                          <a:ea typeface="+mn-ea"/>
                          <a:cs typeface="+mn-cs"/>
                        </a:rPr>
                        <a:t>Reducing number of virtual appointments per patient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dirty="0">
                          <a:solidFill>
                            <a:schemeClr val="dk1"/>
                          </a:solidFill>
                          <a:effectLst/>
                          <a:latin typeface="+mn-lt"/>
                          <a:ea typeface="+mn-ea"/>
                          <a:cs typeface="+mn-cs"/>
                        </a:rPr>
                        <a:t>Pathology performance</a:t>
                      </a:r>
                    </a:p>
                    <a:p>
                      <a:pPr marL="285750" lvl="0" indent="-285750">
                        <a:buFont typeface="Arial" panose="020B0604020202020204" pitchFamily="34" charset="0"/>
                        <a:buChar char="•"/>
                      </a:pPr>
                      <a:r>
                        <a:rPr lang="en-GB" sz="1800" dirty="0">
                          <a:solidFill>
                            <a:schemeClr val="dk1"/>
                          </a:solidFill>
                          <a:effectLst/>
                          <a:latin typeface="+mn-lt"/>
                          <a:ea typeface="+mn-ea"/>
                          <a:cs typeface="+mn-cs"/>
                        </a:rPr>
                        <a:t>Treatment capacity review including further financial considerations for a Surgical Care Practitioner to support the robotic surgery programme.  </a:t>
                      </a:r>
                    </a:p>
                    <a:p>
                      <a:pPr marL="285750" lvl="0" indent="-285750">
                        <a:buFont typeface="Arial" panose="020B0604020202020204" pitchFamily="34" charset="0"/>
                        <a:buChar char="•"/>
                      </a:pPr>
                      <a:r>
                        <a:rPr lang="en-GB" sz="1800" dirty="0">
                          <a:solidFill>
                            <a:schemeClr val="dk1"/>
                          </a:solidFill>
                          <a:effectLst/>
                          <a:latin typeface="+mn-lt"/>
                          <a:ea typeface="+mn-ea"/>
                          <a:cs typeface="+mn-cs"/>
                        </a:rPr>
                        <a:t>Service to initiate a weekly meeting with consultants to highlight and progress patient pathways and themes identified.</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Procurement of new/replacement equipment at Morriston for TURBT.  Majority of patients have their procedure at Neath Port Talbot, however high risk patients need to be seen at Morriston.  We currently loan equipment for Morriston from the manufacturer who have been very accommodating, however this can lead to extended delay if we cannot align available theatre time and availability of the equipment. Awaiting confirmation of anticipated delivery timescales.</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endParaRPr lang="en-GB"/>
                    </a:p>
                  </a:txBody>
                  <a:tcPr/>
                </a:tc>
                <a:tc>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3020510925"/>
                  </a:ext>
                </a:extLst>
              </a:tr>
              <a:tr h="407356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Breast</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This tumour site / service has been the success story over the last 12 months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One Stop (STT) – regularly see over 95% of patients within 2 weeks, with a median wait of approx. 7 days.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Median wait of between 3 and 4 weeks to DTTD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Service is engaging with the Breast Pain Only pathway discussions.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There is very close scrutiny of the pathway within the service, who can react to issues as they arise and seeking further improvements.  </a:t>
                      </a: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gridSpan="2">
                  <a:txBody>
                    <a:bodyPr/>
                    <a:lstStyle/>
                    <a:p>
                      <a:pPr marL="285750" lvl="0" indent="-285750">
                        <a:buFont typeface="Arial" panose="020B0604020202020204" pitchFamily="34" charset="0"/>
                        <a:buChar char="•"/>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hMerge="1">
                  <a:txBody>
                    <a:bodyPr/>
                    <a:lstStyle/>
                    <a:p>
                      <a:endParaRPr lang="en-GB"/>
                    </a:p>
                  </a:txBody>
                  <a:tcPr/>
                </a:tc>
                <a:extLst>
                  <a:ext uri="{0D108BD9-81ED-4DB2-BD59-A6C34878D82A}">
                    <a16:rowId xmlns:a16="http://schemas.microsoft.com/office/drawing/2014/main" val="941816535"/>
                  </a:ext>
                </a:extLst>
              </a:tr>
            </a:tbl>
          </a:graphicData>
        </a:graphic>
      </p:graphicFrame>
      <p:graphicFrame>
        <p:nvGraphicFramePr>
          <p:cNvPr id="2" name="Chart 1">
            <a:extLst>
              <a:ext uri="{FF2B5EF4-FFF2-40B4-BE49-F238E27FC236}">
                <a16:creationId xmlns:a16="http://schemas.microsoft.com/office/drawing/2014/main" id="{F6BEA8F7-F38E-FBF9-BE48-DC8646FA0E06}"/>
              </a:ext>
            </a:extLst>
          </p:cNvPr>
          <p:cNvGraphicFramePr>
            <a:graphicFrameLocks/>
          </p:cNvGraphicFramePr>
          <p:nvPr/>
        </p:nvGraphicFramePr>
        <p:xfrm>
          <a:off x="12034044" y="5883275"/>
          <a:ext cx="7810500" cy="464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727FCB28-1AD8-9BC6-DB88-0CA2EB3A25D9}"/>
              </a:ext>
            </a:extLst>
          </p:cNvPr>
          <p:cNvGraphicFramePr>
            <a:graphicFrameLocks/>
          </p:cNvGraphicFramePr>
          <p:nvPr/>
        </p:nvGraphicFramePr>
        <p:xfrm>
          <a:off x="12034044" y="1235075"/>
          <a:ext cx="7810500" cy="4419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3634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1695547333"/>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(Aug-25)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53%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 (July-25)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73.18%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12.17%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76.16%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81.31%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34.57%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98.92%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444E-727E-5331-8A2C-CB5CC0B4CB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987ECB-4E0C-9F41-8E05-6EEEFCF81A58}"/>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50</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0D111282-1234-136E-8FD7-00F0E08BC1BB}"/>
              </a:ext>
            </a:extLst>
          </p:cNvPr>
          <p:cNvGraphicFramePr>
            <a:graphicFrameLocks noGrp="1"/>
          </p:cNvGraphicFramePr>
          <p:nvPr/>
        </p:nvGraphicFramePr>
        <p:xfrm>
          <a:off x="261144" y="96846"/>
          <a:ext cx="19583400" cy="5820311"/>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660515521"/>
                    </a:ext>
                  </a:extLst>
                </a:gridCol>
                <a:gridCol w="8858250">
                  <a:extLst>
                    <a:ext uri="{9D8B030D-6E8A-4147-A177-3AD203B41FA5}">
                      <a16:colId xmlns:a16="http://schemas.microsoft.com/office/drawing/2014/main" val="3751658316"/>
                    </a:ext>
                  </a:extLst>
                </a:gridCol>
                <a:gridCol w="8858250">
                  <a:extLst>
                    <a:ext uri="{9D8B030D-6E8A-4147-A177-3AD203B41FA5}">
                      <a16:colId xmlns:a16="http://schemas.microsoft.com/office/drawing/2014/main" val="1187763401"/>
                    </a:ext>
                  </a:extLst>
                </a:gridCol>
              </a:tblGrid>
              <a:tr h="558645">
                <a:tc gridSpan="3">
                  <a:txBody>
                    <a:bodyPr/>
                    <a:lstStyle/>
                    <a:p>
                      <a:pPr algn="just"/>
                      <a:r>
                        <a:rPr lang="en-GB" sz="1800" b="1" dirty="0">
                          <a:latin typeface="Verdana" panose="020B0604030504040204" pitchFamily="34" charset="0"/>
                          <a:ea typeface="Verdana" panose="020B0604030504040204" pitchFamily="34" charset="0"/>
                        </a:rPr>
                        <a:t>Top 5 Tumour sites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604">
                <a:tc>
                  <a:txBody>
                    <a:bodyPr/>
                    <a:lstStyle/>
                    <a:p>
                      <a:pPr algn="just"/>
                      <a:r>
                        <a:rPr lang="en-GB" sz="1800" b="1" dirty="0">
                          <a:latin typeface="Verdana" panose="020B0604030504040204" pitchFamily="34" charset="0"/>
                          <a:ea typeface="Verdana" panose="020B0604030504040204" pitchFamily="34" charset="0"/>
                        </a:rPr>
                        <a:t>Tumour Site</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Key notes</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4798062">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Skin</a:t>
                      </a:r>
                    </a:p>
                  </a:txBody>
                  <a:tcPr marL="73946" marR="73946" marT="36972" marB="36972" anchor="ctr">
                    <a:solidFill>
                      <a:srgbClr val="AFCEEB"/>
                    </a:solidFill>
                  </a:tcPr>
                </a:tc>
                <a:tc>
                  <a:txBody>
                    <a:bodyPr/>
                    <a:lstStyle/>
                    <a:p>
                      <a:pPr marL="285750" lvl="0" indent="-285750">
                        <a:buFont typeface="Arial" panose="020B0604020202020204" pitchFamily="34" charset="0"/>
                        <a:buChar char="•"/>
                      </a:pPr>
                      <a:r>
                        <a:rPr lang="en-GB" sz="1800" dirty="0">
                          <a:solidFill>
                            <a:schemeClr val="dk1"/>
                          </a:solidFill>
                          <a:effectLst/>
                          <a:latin typeface="+mn-lt"/>
                          <a:ea typeface="+mn-ea"/>
                          <a:cs typeface="+mn-cs"/>
                        </a:rPr>
                        <a:t>Outpatient waits increased a little in July and August, primarily within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due to extended consultant annual leave. Service reports the backlog is now resolved.</a:t>
                      </a:r>
                    </a:p>
                    <a:p>
                      <a:pPr marL="285750" lvl="0" indent="-285750">
                        <a:buFont typeface="Arial" panose="020B0604020202020204" pitchFamily="34" charset="0"/>
                        <a:buChar char="•"/>
                      </a:pPr>
                      <a:r>
                        <a:rPr lang="en-GB" sz="1800" dirty="0">
                          <a:solidFill>
                            <a:schemeClr val="dk1"/>
                          </a:solidFill>
                          <a:effectLst/>
                          <a:latin typeface="+mn-lt"/>
                          <a:ea typeface="+mn-ea"/>
                          <a:cs typeface="+mn-cs"/>
                        </a:rPr>
                        <a:t>PMB waits are approx. 2 weeks</a:t>
                      </a:r>
                    </a:p>
                    <a:p>
                      <a:pPr marL="285750" lvl="0" indent="-285750">
                        <a:buFont typeface="Arial" panose="020B0604020202020204" pitchFamily="34" charset="0"/>
                        <a:buChar char="•"/>
                      </a:pPr>
                      <a:r>
                        <a:rPr lang="en-GB" sz="1800" dirty="0">
                          <a:solidFill>
                            <a:schemeClr val="dk1"/>
                          </a:solidFill>
                          <a:effectLst/>
                          <a:latin typeface="+mn-lt"/>
                          <a:ea typeface="+mn-ea"/>
                          <a:cs typeface="+mn-cs"/>
                        </a:rPr>
                        <a:t>A locum surgeon has been working with the </a:t>
                      </a:r>
                      <a:r>
                        <a:rPr lang="en-GB" sz="1800" dirty="0" err="1">
                          <a:solidFill>
                            <a:schemeClr val="dk1"/>
                          </a:solidFill>
                          <a:effectLst/>
                          <a:latin typeface="+mn-lt"/>
                          <a:ea typeface="+mn-ea"/>
                          <a:cs typeface="+mn-cs"/>
                        </a:rPr>
                        <a:t>gynae-oncology</a:t>
                      </a:r>
                      <a:r>
                        <a:rPr lang="en-GB" sz="1800" dirty="0">
                          <a:solidFill>
                            <a:schemeClr val="dk1"/>
                          </a:solidFill>
                          <a:effectLst/>
                          <a:latin typeface="+mn-lt"/>
                          <a:ea typeface="+mn-ea"/>
                          <a:cs typeface="+mn-cs"/>
                        </a:rPr>
                        <a:t> team, this is to remain in place through Q2 to end of financial year, expecting long term provision of gynaecological cancer services to continue to progress through to implementation from April 2026.</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1 – Preparation &amp; Communication (August 2025 – October 2025) - </a:t>
                      </a:r>
                      <a:r>
                        <a:rPr lang="en-GB" sz="1800" dirty="0">
                          <a:solidFill>
                            <a:schemeClr val="dk1"/>
                          </a:solidFill>
                          <a:effectLst/>
                          <a:latin typeface="+mn-lt"/>
                          <a:ea typeface="+mn-ea"/>
                          <a:cs typeface="+mn-cs"/>
                        </a:rPr>
                        <a:t>Data gathering, engagement strategies</a:t>
                      </a:r>
                      <a:endParaRPr lang="en-GB" sz="1600" b="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2 – Business Case Development (October 2025 – January 2026) - </a:t>
                      </a:r>
                      <a:r>
                        <a:rPr lang="en-GB" sz="1800" dirty="0">
                          <a:solidFill>
                            <a:schemeClr val="dk1"/>
                          </a:solidFill>
                          <a:effectLst/>
                          <a:latin typeface="+mn-lt"/>
                          <a:ea typeface="+mn-ea"/>
                          <a:cs typeface="+mn-cs"/>
                        </a:rPr>
                        <a:t>Model development with stakeholders including 6-week public engagement</a:t>
                      </a:r>
                      <a:endParaRPr lang="en-GB" sz="1600" dirty="0">
                        <a:solidFill>
                          <a:schemeClr val="dk1"/>
                        </a:solidFill>
                        <a:effectLst/>
                        <a:latin typeface="+mn-lt"/>
                        <a:ea typeface="+mn-ea"/>
                        <a:cs typeface="+mn-cs"/>
                      </a:endParaRPr>
                    </a:p>
                    <a:p>
                      <a:pPr marL="742996" lvl="1" indent="-285750">
                        <a:buFont typeface="Arial" panose="020B0604020202020204" pitchFamily="34" charset="0"/>
                        <a:buChar char="•"/>
                      </a:pPr>
                      <a:r>
                        <a:rPr lang="en-GB" sz="1800" b="1" dirty="0">
                          <a:solidFill>
                            <a:schemeClr val="dk1"/>
                          </a:solidFill>
                          <a:effectLst/>
                          <a:latin typeface="+mn-lt"/>
                          <a:ea typeface="+mn-ea"/>
                          <a:cs typeface="+mn-cs"/>
                        </a:rPr>
                        <a:t>Phase 3 – Launch Plan (January 2026 – March 2026) - </a:t>
                      </a:r>
                      <a:r>
                        <a:rPr lang="en-GB" sz="1800" dirty="0">
                          <a:solidFill>
                            <a:schemeClr val="dk1"/>
                          </a:solidFill>
                          <a:effectLst/>
                          <a:latin typeface="+mn-lt"/>
                          <a:ea typeface="+mn-ea"/>
                          <a:cs typeface="+mn-cs"/>
                        </a:rPr>
                        <a:t>Operationalise planning</a:t>
                      </a:r>
                      <a:endParaRPr lang="en-GB" sz="1600" dirty="0">
                        <a:solidFill>
                          <a:schemeClr val="dk1"/>
                        </a:solidFill>
                        <a:effectLst/>
                        <a:latin typeface="+mn-lt"/>
                        <a:ea typeface="+mn-ea"/>
                        <a:cs typeface="+mn-cs"/>
                      </a:endParaRPr>
                    </a:p>
                    <a:p>
                      <a:pPr marL="285750" lvl="0" indent="-285750">
                        <a:buFont typeface="Arial" panose="020B0604020202020204" pitchFamily="34" charset="0"/>
                        <a:buChar char="•"/>
                      </a:pPr>
                      <a:r>
                        <a:rPr lang="en-GB" sz="1800" dirty="0">
                          <a:solidFill>
                            <a:schemeClr val="dk1"/>
                          </a:solidFill>
                          <a:effectLst/>
                          <a:latin typeface="+mn-lt"/>
                          <a:ea typeface="+mn-ea"/>
                          <a:cs typeface="+mn-cs"/>
                        </a:rPr>
                        <a:t>A Obs &amp; Gynae consultant post was advertised, we successfully appointed with Professor Margarit who is experienced in a unit lead capacity, joining in November 2025.</a:t>
                      </a: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tc>
                  <a:txBody>
                    <a:bodyPr/>
                    <a:lstStyle/>
                    <a:p>
                      <a:pPr marL="0" lvl="0" indent="0">
                        <a:buFont typeface="Arial" panose="020B0604020202020204" pitchFamily="34" charset="0"/>
                        <a:buNone/>
                      </a:pPr>
                      <a:endParaRPr lang="en-US" sz="2000" dirty="0">
                        <a:latin typeface="Verdana" panose="020B0604030504040204" pitchFamily="34" charset="0"/>
                        <a:ea typeface="Verdana" panose="020B0604030504040204" pitchFamily="34" charset="0"/>
                      </a:endParaRPr>
                    </a:p>
                  </a:txBody>
                  <a:tcPr marL="73946" marR="73946" marT="36972" marB="36972" anchor="ctr">
                    <a:solidFill>
                      <a:schemeClr val="bg1"/>
                    </a:solidFill>
                  </a:tcPr>
                </a:tc>
                <a:extLst>
                  <a:ext uri="{0D108BD9-81ED-4DB2-BD59-A6C34878D82A}">
                    <a16:rowId xmlns:a16="http://schemas.microsoft.com/office/drawing/2014/main" val="2094723040"/>
                  </a:ext>
                </a:extLst>
              </a:tr>
            </a:tbl>
          </a:graphicData>
        </a:graphic>
      </p:graphicFrame>
      <p:graphicFrame>
        <p:nvGraphicFramePr>
          <p:cNvPr id="5" name="Chart 4">
            <a:extLst>
              <a:ext uri="{FF2B5EF4-FFF2-40B4-BE49-F238E27FC236}">
                <a16:creationId xmlns:a16="http://schemas.microsoft.com/office/drawing/2014/main" id="{D877DB0B-2A39-4A9C-1A78-77234B3A016B}"/>
              </a:ext>
            </a:extLst>
          </p:cNvPr>
          <p:cNvGraphicFramePr>
            <a:graphicFrameLocks/>
          </p:cNvGraphicFramePr>
          <p:nvPr/>
        </p:nvGraphicFramePr>
        <p:xfrm>
          <a:off x="11195844" y="1235075"/>
          <a:ext cx="8648700" cy="4682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8222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7A6AC-D812-06F6-8EA7-6558AF6429A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BD376B-DC4A-3BDD-1910-E6525857D480}"/>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51</a:t>
            </a:fld>
            <a:endPar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5848B0E6-686E-CFB8-1766-C92B642E7B06}"/>
              </a:ext>
            </a:extLst>
          </p:cNvPr>
          <p:cNvGraphicFramePr>
            <a:graphicFrameLocks noGrp="1"/>
          </p:cNvGraphicFramePr>
          <p:nvPr/>
        </p:nvGraphicFramePr>
        <p:xfrm>
          <a:off x="299244" y="66830"/>
          <a:ext cx="19583400" cy="10625952"/>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660515521"/>
                    </a:ext>
                  </a:extLst>
                </a:gridCol>
                <a:gridCol w="7067550">
                  <a:extLst>
                    <a:ext uri="{9D8B030D-6E8A-4147-A177-3AD203B41FA5}">
                      <a16:colId xmlns:a16="http://schemas.microsoft.com/office/drawing/2014/main" val="648896705"/>
                    </a:ext>
                  </a:extLst>
                </a:gridCol>
                <a:gridCol w="7067550">
                  <a:extLst>
                    <a:ext uri="{9D8B030D-6E8A-4147-A177-3AD203B41FA5}">
                      <a16:colId xmlns:a16="http://schemas.microsoft.com/office/drawing/2014/main" val="2336345455"/>
                    </a:ext>
                  </a:extLst>
                </a:gridCol>
              </a:tblGrid>
              <a:tr h="399682">
                <a:tc gridSpan="3">
                  <a:txBody>
                    <a:bodyPr/>
                    <a:lstStyle/>
                    <a:p>
                      <a:r>
                        <a:rPr lang="en-GB" sz="1800" dirty="0">
                          <a:latin typeface="Verdana" panose="020B0604030504040204" pitchFamily="34" charset="0"/>
                          <a:ea typeface="Verdana" panose="020B0604030504040204" pitchFamily="34" charset="0"/>
                        </a:rPr>
                        <a:t>MAG report recommendations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920963">
                <a:tc gridSpan="3">
                  <a:txBody>
                    <a:bodyPr/>
                    <a:lstStyle/>
                    <a:p>
                      <a:pPr algn="just"/>
                      <a:r>
                        <a:rPr lang="en-GB" dirty="0"/>
                        <a:t>The report by the External Ministerial Advisory Group on NHS Wales Performance and Productivity made several recommendations for cancer, some of which have resource, capacity and timescale implications that require consideration and development. Several of the recommendations that relate to cancer are referenced below.</a:t>
                      </a:r>
                    </a:p>
                  </a:txBody>
                  <a:tcPr marL="104395" marR="104395" marT="52197" marB="52197">
                    <a:solidFill>
                      <a:srgbClr val="AFCEEB"/>
                    </a:solidFill>
                  </a:tcPr>
                </a:tc>
                <a:tc hMerge="1">
                  <a:txBody>
                    <a:bodyPr/>
                    <a:lstStyle/>
                    <a:p>
                      <a:endParaRPr lang="en-GB" dirty="0"/>
                    </a:p>
                  </a:txBody>
                  <a:tcPr/>
                </a:tc>
                <a:tc hMerge="1">
                  <a:txBody>
                    <a:bodyPr/>
                    <a:lstStyle/>
                    <a:p>
                      <a:endParaRPr lang="en-GB"/>
                    </a:p>
                  </a:txBody>
                  <a:tcPr/>
                </a:tc>
                <a:extLst>
                  <a:ext uri="{0D108BD9-81ED-4DB2-BD59-A6C34878D82A}">
                    <a16:rowId xmlns:a16="http://schemas.microsoft.com/office/drawing/2014/main" val="4223790837"/>
                  </a:ext>
                </a:extLst>
              </a:tr>
              <a:tr h="399682">
                <a:tc>
                  <a:txBody>
                    <a:bodyPr/>
                    <a:lstStyle/>
                    <a:p>
                      <a:pPr algn="just"/>
                      <a:r>
                        <a:rPr lang="en-GB" sz="1800" b="1" dirty="0">
                          <a:latin typeface="Verdana" panose="020B0604030504040204" pitchFamily="34" charset="0"/>
                          <a:ea typeface="Verdana" panose="020B0604030504040204" pitchFamily="34" charset="0"/>
                        </a:rPr>
                        <a:t>Recommendation</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3584304">
                <a:tc>
                  <a:txBody>
                    <a:bodyPr/>
                    <a:lstStyle/>
                    <a:p>
                      <a:pPr marL="0" lvl="0" indent="0" algn="l">
                        <a:lnSpc>
                          <a:spcPct val="100000"/>
                        </a:lnSpc>
                        <a:buNone/>
                      </a:pPr>
                      <a:r>
                        <a:rPr lang="en-GB" sz="2000" dirty="0">
                          <a:latin typeface="Verdana" panose="020B0604030504040204" pitchFamily="34" charset="0"/>
                          <a:ea typeface="Verdana" panose="020B0604030504040204" pitchFamily="34" charset="0"/>
                        </a:rPr>
                        <a:t>(!3) </a:t>
                      </a:r>
                      <a:r>
                        <a:rPr lang="en-GB" dirty="0"/>
                        <a:t>Digital Health and Care Wales (DHCW) should develop a plan to begin collecting and publishing more granular tumour-level performance from the beginning of the 2026/27 financial year at the latest. </a:t>
                      </a:r>
                    </a:p>
                    <a:p>
                      <a:pPr marL="0" lvl="0" indent="0" algn="l">
                        <a:lnSpc>
                          <a:spcPct val="100000"/>
                        </a:lnSpc>
                        <a:buNone/>
                      </a:pPr>
                      <a:endParaRPr lang="en-GB" sz="1800" b="0" dirty="0">
                        <a:solidFill>
                          <a:schemeClr val="dk1"/>
                        </a:solidFill>
                        <a:effectLst/>
                        <a:latin typeface="+mn-lt"/>
                        <a:ea typeface="+mn-ea"/>
                        <a:cs typeface="+mn-cs"/>
                      </a:endParaRPr>
                    </a:p>
                    <a:p>
                      <a:pPr marL="0" lvl="0" indent="0" algn="l">
                        <a:lnSpc>
                          <a:spcPct val="100000"/>
                        </a:lnSpc>
                        <a:buNone/>
                      </a:pPr>
                      <a:r>
                        <a:rPr lang="en-GB" dirty="0"/>
                        <a:t>DHCW should also produce an options appraisal for the production of a linked dataset containing cancer and diagnostics waiting times data, producing pathway-level insights into the key diagnostic drivers of long-waits at health board and at national level. Timescale – within 12 months.</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 Cabinet Secretary for Health &amp; Social Care has announced a cancer data development road map which forms part of DHCW’s 2025/26 remit letter. This will include cancer sub type reporting and better reporting of diagnostic data. </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Further consideration will be undertaken with DHCW of what can begin to be reported by 2026/27, along with the feasibility of developing a fully linked dataset across cancer and diagnostics.</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txBody>
                  <a:tcPr marL="104395" marR="104395" marT="52197" marB="52197">
                    <a:solidFill>
                      <a:srgbClr val="D4E5F4"/>
                    </a:solidFill>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GB" dirty="0"/>
                        <a:t>The HB is engaging in early cancer data roadmap discussions that have commenced in recent weeks.</a:t>
                      </a:r>
                    </a:p>
                    <a:p>
                      <a:pPr marL="0" marR="0" lvl="0" indent="0" algn="just" defTabSz="914400" eaLnBrk="1" fontAlgn="auto" latinLnBrk="0" hangingPunct="1">
                        <a:lnSpc>
                          <a:spcPct val="100000"/>
                        </a:lnSpc>
                        <a:spcBef>
                          <a:spcPts val="0"/>
                        </a:spcBef>
                        <a:spcAft>
                          <a:spcPts val="0"/>
                        </a:spcAft>
                        <a:buClrTx/>
                        <a:buSzTx/>
                        <a:buFontTx/>
                        <a:buNone/>
                        <a:tabLst/>
                        <a:defRPr/>
                      </a:pPr>
                      <a:endParaRPr lang="en-GB" dirty="0"/>
                    </a:p>
                    <a:p>
                      <a:pPr marL="0" marR="0" lvl="0" indent="0" algn="just" defTabSz="914400" eaLnBrk="1" fontAlgn="auto" latinLnBrk="0" hangingPunct="1">
                        <a:lnSpc>
                          <a:spcPct val="100000"/>
                        </a:lnSpc>
                        <a:spcBef>
                          <a:spcPts val="0"/>
                        </a:spcBef>
                        <a:spcAft>
                          <a:spcPts val="0"/>
                        </a:spcAft>
                        <a:buClrTx/>
                        <a:buSzTx/>
                        <a:buFontTx/>
                        <a:buNone/>
                        <a:tabLst/>
                        <a:defRPr/>
                      </a:pPr>
                      <a:r>
                        <a:rPr lang="en-GB" dirty="0"/>
                        <a:t>Tumour subtype reporting changes to be deployed in WPAS Cancer Tracker.  Pre deployment testing 15</a:t>
                      </a:r>
                      <a:r>
                        <a:rPr lang="en-GB" baseline="30000" dirty="0"/>
                        <a:t>th</a:t>
                      </a:r>
                      <a:r>
                        <a:rPr lang="en-GB" dirty="0"/>
                        <a:t> September to 26</a:t>
                      </a:r>
                      <a:r>
                        <a:rPr lang="en-GB" baseline="30000" dirty="0"/>
                        <a:t>th</a:t>
                      </a:r>
                      <a:r>
                        <a:rPr lang="en-GB" dirty="0"/>
                        <a:t> September 2025.</a:t>
                      </a:r>
                    </a:p>
                  </a:txBody>
                  <a:tcPr marL="104395" marR="104395" marT="52197" marB="52197">
                    <a:solidFill>
                      <a:schemeClr val="bg1"/>
                    </a:solidFill>
                  </a:tcPr>
                </a:tc>
                <a:extLst>
                  <a:ext uri="{0D108BD9-81ED-4DB2-BD59-A6C34878D82A}">
                    <a16:rowId xmlns:a16="http://schemas.microsoft.com/office/drawing/2014/main" val="941816535"/>
                  </a:ext>
                </a:extLst>
              </a:tr>
              <a:tr h="5321321">
                <a:tc>
                  <a:txBody>
                    <a:bodyPr/>
                    <a:lstStyle/>
                    <a:p>
                      <a:pPr marL="0" lvl="0" indent="0" algn="l">
                        <a:lnSpc>
                          <a:spcPct val="100000"/>
                        </a:lnSpc>
                        <a:buNone/>
                      </a:pPr>
                      <a:r>
                        <a:rPr lang="en-US" sz="2000" dirty="0">
                          <a:latin typeface="Verdana" panose="020B0604030504040204" pitchFamily="34" charset="0"/>
                          <a:ea typeface="Verdana" panose="020B0604030504040204" pitchFamily="34" charset="0"/>
                        </a:rPr>
                        <a:t>(!!) </a:t>
                      </a:r>
                      <a:r>
                        <a:rPr lang="en-GB" sz="2000" dirty="0"/>
                        <a:t>The Welsh Government should establish financial incentives in primary care to improve cancer performance, focusing on in-depth diagnostic work-up and subsequent safety-netting in order to reduce referral volumes and provide more diagnostic information for patient triage in secondary care.</a:t>
                      </a: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 Welsh Government will work with clinical experts, starting with FIT/colorectal and </a:t>
                      </a:r>
                      <a:r>
                        <a:rPr lang="en-GB" dirty="0" err="1"/>
                        <a:t>telederm</a:t>
                      </a:r>
                      <a:r>
                        <a:rPr lang="en-GB" dirty="0"/>
                        <a:t>/skin, in order to understand how this could be embedded into community diagnostics services and scaled with dedicated funding in the contract or under cluster plans.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We will explore how funding can be better used specifically to drive service delivery and performance, along with the practical implementation elements which the report refers to.</a:t>
                      </a:r>
                      <a:endParaRPr lang="en-US" sz="1800" dirty="0">
                        <a:latin typeface="Verdana" panose="020B0604030504040204" pitchFamily="34" charset="0"/>
                        <a:ea typeface="Verdana" panose="020B0604030504040204" pitchFamily="34" charset="0"/>
                      </a:endParaRPr>
                    </a:p>
                  </a:txBody>
                  <a:tcPr marL="104395" marR="104395" marT="52197" marB="52197">
                    <a:solidFill>
                      <a:srgbClr val="D4E5F4"/>
                    </a:solidFill>
                  </a:tcPr>
                </a:tc>
                <a:tc>
                  <a:txBody>
                    <a:bodyPr/>
                    <a:lstStyle/>
                    <a:p>
                      <a:pPr lvl="0" algn="just">
                        <a:lnSpc>
                          <a:spcPct val="100000"/>
                        </a:lnSpc>
                        <a:spcBef>
                          <a:spcPts val="0"/>
                        </a:spcBef>
                        <a:spcAft>
                          <a:spcPts val="0"/>
                        </a:spcAft>
                        <a:buNone/>
                      </a:pPr>
                      <a:r>
                        <a:rPr lang="en-GB" dirty="0"/>
                        <a:t>Many clusters already operate minor operations (MOPS) clinics and </a:t>
                      </a:r>
                      <a:r>
                        <a:rPr lang="en-GB" dirty="0">
                          <a:solidFill>
                            <a:schemeClr val="dk1"/>
                          </a:solidFill>
                          <a:latin typeface="+mn-lt"/>
                          <a:ea typeface="+mn-ea"/>
                          <a:cs typeface="+mn-cs"/>
                        </a:rPr>
                        <a:t>undertake</a:t>
                      </a:r>
                      <a:r>
                        <a:rPr lang="en-GB" dirty="0"/>
                        <a:t> tele-dermatology for suspected skin cancer patients in a primary care setting</a:t>
                      </a:r>
                      <a:r>
                        <a:rPr lang="en-US" sz="1800" dirty="0">
                          <a:latin typeface="Verdana" panose="020B0604030504040204" pitchFamily="34" charset="0"/>
                          <a:ea typeface="Verdana" panose="020B0604030504040204" pitchFamily="34" charset="0"/>
                        </a:rPr>
                        <a:t>.</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dirty="0">
                          <a:latin typeface="+mn-lt"/>
                          <a:ea typeface="Verdana" panose="020B0604030504040204" pitchFamily="34" charset="0"/>
                        </a:rPr>
                        <a:t>FIT testing in primary care has been embedded in practice for quite some time, as demonstrated below, most of SBUHB colorectal pathways have a positive FIT result before pathway start.   However, demand for LGI endoscopy (not incl. Bowel Screening) is increasing, including more recently USC demand.</a:t>
                      </a: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endParaRPr lang="en-GB" dirty="0"/>
                    </a:p>
                  </a:txBody>
                  <a:tcPr marL="104395" marR="104395" marT="52197" marB="52197">
                    <a:solidFill>
                      <a:schemeClr val="bg1"/>
                    </a:solidFill>
                  </a:tcPr>
                </a:tc>
                <a:extLst>
                  <a:ext uri="{0D108BD9-81ED-4DB2-BD59-A6C34878D82A}">
                    <a16:rowId xmlns:a16="http://schemas.microsoft.com/office/drawing/2014/main" val="1214096883"/>
                  </a:ext>
                </a:extLst>
              </a:tr>
            </a:tbl>
          </a:graphicData>
        </a:graphic>
      </p:graphicFrame>
      <p:pic>
        <p:nvPicPr>
          <p:cNvPr id="8" name="Picture 7">
            <a:extLst>
              <a:ext uri="{FF2B5EF4-FFF2-40B4-BE49-F238E27FC236}">
                <a16:creationId xmlns:a16="http://schemas.microsoft.com/office/drawing/2014/main" id="{22571EEB-F845-981F-6593-BFC1005EE811}"/>
              </a:ext>
            </a:extLst>
          </p:cNvPr>
          <p:cNvPicPr>
            <a:picLocks noChangeAspect="1"/>
          </p:cNvPicPr>
          <p:nvPr/>
        </p:nvPicPr>
        <p:blipFill>
          <a:blip r:embed="rId3"/>
          <a:stretch>
            <a:fillRect/>
          </a:stretch>
        </p:blipFill>
        <p:spPr>
          <a:xfrm>
            <a:off x="12948444" y="8219369"/>
            <a:ext cx="6667500" cy="3023151"/>
          </a:xfrm>
          <a:prstGeom prst="rect">
            <a:avLst/>
          </a:prstGeom>
        </p:spPr>
      </p:pic>
    </p:spTree>
    <p:extLst>
      <p:ext uri="{BB962C8B-B14F-4D97-AF65-F5344CB8AC3E}">
        <p14:creationId xmlns:p14="http://schemas.microsoft.com/office/powerpoint/2010/main" val="2052921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0D7BD-DCEB-2D9A-CDEB-1EB28F3CD10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6BF526-F440-3C00-0700-BE2A433AC2C7}"/>
              </a:ext>
            </a:extLst>
          </p:cNvPr>
          <p:cNvSpPr>
            <a:spLocks noGrp="1"/>
          </p:cNvSpPr>
          <p:nvPr>
            <p:ph type="sldNum" sz="quarter" idx="12"/>
          </p:nvPr>
        </p:nvSpPr>
        <p:spPr/>
        <p:txBody>
          <a:bodyPr/>
          <a:lstStyle/>
          <a:p>
            <a:pPr marL="0" marR="0" lvl="0" indent="0" algn="l" defTabSz="521964"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800" b="0" i="0" u="none" strike="noStrike" kern="1200" cap="none" spc="0" normalizeH="0" baseline="0" noProof="0">
                <a:ln>
                  <a:noFill/>
                </a:ln>
                <a:solidFill>
                  <a:prstClr val="black">
                    <a:tint val="82000"/>
                  </a:prstClr>
                </a:solidFill>
                <a:effectLst/>
                <a:uLnTx/>
                <a:uFillTx/>
                <a:latin typeface="Aptos" panose="02110004020202020204"/>
                <a:ea typeface="+mn-ea"/>
                <a:cs typeface="+mn-cs"/>
              </a:rPr>
              <a:pPr marL="0" marR="0" lvl="0" indent="0" algn="l" defTabSz="521964" rtl="0" eaLnBrk="1" fontAlgn="auto" latinLnBrk="0" hangingPunct="1">
                <a:lnSpc>
                  <a:spcPct val="100000"/>
                </a:lnSpc>
                <a:spcBef>
                  <a:spcPts val="0"/>
                </a:spcBef>
                <a:spcAft>
                  <a:spcPts val="0"/>
                </a:spcAft>
                <a:buClrTx/>
                <a:buSzTx/>
                <a:buFontTx/>
                <a:buNone/>
                <a:tabLst/>
                <a:defRPr/>
              </a:pPr>
              <a:t>52</a:t>
            </a:fld>
            <a:endParaRPr kumimoji="0" lang="en-GB" sz="18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graphicFrame>
        <p:nvGraphicFramePr>
          <p:cNvPr id="6" name="Table 5">
            <a:extLst>
              <a:ext uri="{FF2B5EF4-FFF2-40B4-BE49-F238E27FC236}">
                <a16:creationId xmlns:a16="http://schemas.microsoft.com/office/drawing/2014/main" id="{D54B8882-39B7-8850-5869-95738601C365}"/>
              </a:ext>
            </a:extLst>
          </p:cNvPr>
          <p:cNvGraphicFramePr>
            <a:graphicFrameLocks noGrp="1"/>
          </p:cNvGraphicFramePr>
          <p:nvPr/>
        </p:nvGraphicFramePr>
        <p:xfrm>
          <a:off x="299244" y="66830"/>
          <a:ext cx="19583400" cy="5525262"/>
        </p:xfrm>
        <a:graphic>
          <a:graphicData uri="http://schemas.openxmlformats.org/drawingml/2006/table">
            <a:tbl>
              <a:tblPr firstRow="1" bandRow="1">
                <a:tableStyleId>{5C22544A-7EE6-4342-B048-85BDC9FD1C3A}</a:tableStyleId>
              </a:tblPr>
              <a:tblGrid>
                <a:gridCol w="5448300">
                  <a:extLst>
                    <a:ext uri="{9D8B030D-6E8A-4147-A177-3AD203B41FA5}">
                      <a16:colId xmlns:a16="http://schemas.microsoft.com/office/drawing/2014/main" val="660515521"/>
                    </a:ext>
                  </a:extLst>
                </a:gridCol>
                <a:gridCol w="7067550">
                  <a:extLst>
                    <a:ext uri="{9D8B030D-6E8A-4147-A177-3AD203B41FA5}">
                      <a16:colId xmlns:a16="http://schemas.microsoft.com/office/drawing/2014/main" val="648896705"/>
                    </a:ext>
                  </a:extLst>
                </a:gridCol>
                <a:gridCol w="7067550">
                  <a:extLst>
                    <a:ext uri="{9D8B030D-6E8A-4147-A177-3AD203B41FA5}">
                      <a16:colId xmlns:a16="http://schemas.microsoft.com/office/drawing/2014/main" val="2336345455"/>
                    </a:ext>
                  </a:extLst>
                </a:gridCol>
              </a:tblGrid>
              <a:tr h="300035">
                <a:tc gridSpan="3">
                  <a:txBody>
                    <a:bodyPr/>
                    <a:lstStyle/>
                    <a:p>
                      <a:r>
                        <a:rPr lang="en-GB" sz="1800" dirty="0">
                          <a:latin typeface="Verdana" panose="020B0604030504040204" pitchFamily="34" charset="0"/>
                          <a:ea typeface="Verdana" panose="020B0604030504040204" pitchFamily="34" charset="0"/>
                        </a:rPr>
                        <a:t>MAG report recommendations</a:t>
                      </a:r>
                    </a:p>
                  </a:txBody>
                  <a:tcPr marL="104395" marR="104395" marT="52197" marB="52197" anchor="ctr">
                    <a:solidFill>
                      <a:srgbClr val="7EB0DE"/>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148032">
                <a:tc>
                  <a:txBody>
                    <a:bodyPr/>
                    <a:lstStyle/>
                    <a:p>
                      <a:pPr algn="just"/>
                      <a:r>
                        <a:rPr lang="en-GB" sz="1800" b="1" dirty="0">
                          <a:latin typeface="Verdana" panose="020B0604030504040204" pitchFamily="34" charset="0"/>
                          <a:ea typeface="Verdana" panose="020B0604030504040204" pitchFamily="34" charset="0"/>
                        </a:rPr>
                        <a:t>Recommendation</a:t>
                      </a:r>
                    </a:p>
                  </a:txBody>
                  <a:tcPr marL="104395" marR="104395" marT="52197" marB="52197" anchor="ctr">
                    <a:solidFill>
                      <a:srgbClr val="AFCEEB"/>
                    </a:solidFill>
                  </a:tcPr>
                </a:tc>
                <a:tc gridSpan="2">
                  <a:txBody>
                    <a:bodyPr/>
                    <a:lstStyle/>
                    <a:p>
                      <a:pPr algn="just"/>
                      <a:r>
                        <a:rPr lang="en-GB" sz="1800" b="1" dirty="0">
                          <a:latin typeface="Verdana" panose="020B0604030504040204" pitchFamily="34" charset="0"/>
                          <a:ea typeface="Verdana" panose="020B0604030504040204" pitchFamily="34" charset="0"/>
                        </a:rPr>
                        <a:t>Current position</a:t>
                      </a:r>
                    </a:p>
                  </a:txBody>
                  <a:tcPr marL="104395" marR="104395" marT="52197" marB="52197" anchor="ctr">
                    <a:solidFill>
                      <a:srgbClr val="AFCEEB"/>
                    </a:solidFill>
                  </a:tcPr>
                </a:tc>
                <a:tc hMerge="1">
                  <a:txBody>
                    <a:bodyPr/>
                    <a:lstStyle/>
                    <a:p>
                      <a:endParaRPr lang="en-GB"/>
                    </a:p>
                  </a:txBody>
                  <a:tcPr/>
                </a:tc>
                <a:extLst>
                  <a:ext uri="{0D108BD9-81ED-4DB2-BD59-A6C34878D82A}">
                    <a16:rowId xmlns:a16="http://schemas.microsoft.com/office/drawing/2014/main" val="271302750"/>
                  </a:ext>
                </a:extLst>
              </a:tr>
              <a:tr h="1860903">
                <a:tc>
                  <a:txBody>
                    <a:bodyPr/>
                    <a:lstStyle/>
                    <a:p>
                      <a:pPr marL="0" lvl="0" indent="0" algn="l">
                        <a:lnSpc>
                          <a:spcPct val="100000"/>
                        </a:lnSpc>
                        <a:buNone/>
                      </a:pPr>
                      <a:r>
                        <a:rPr lang="en-GB" sz="2000" dirty="0">
                          <a:latin typeface="Verdana" panose="020B0604030504040204" pitchFamily="34" charset="0"/>
                          <a:ea typeface="Verdana" panose="020B0604030504040204" pitchFamily="34" charset="0"/>
                        </a:rPr>
                        <a:t>(9) </a:t>
                      </a:r>
                      <a:r>
                        <a:rPr lang="en-GB" dirty="0"/>
                        <a:t>No additional cancer performance plans should be produced for 2025/26 and 2026/27. Instead, there should be an immediate focus on implementing a narrow but nationally mandated set of deliverables drawn from existing policy proposals. </a:t>
                      </a:r>
                      <a:endParaRPr lang="en-GB" sz="1800" b="0" dirty="0">
                        <a:solidFill>
                          <a:schemeClr val="dk1"/>
                        </a:solidFill>
                        <a:effectLst/>
                        <a:latin typeface="+mn-lt"/>
                        <a:ea typeface="+mn-ea"/>
                        <a:cs typeface="+mn-cs"/>
                      </a:endParaRPr>
                    </a:p>
                  </a:txBody>
                  <a:tcPr marL="73946" marR="73946" marT="36972" marB="36972" anchor="ctr">
                    <a:solidFill>
                      <a:srgbClr val="AFCEEB"/>
                    </a:solidFill>
                  </a:tcPr>
                </a:tc>
                <a:tc>
                  <a:txBody>
                    <a:bodyPr/>
                    <a:lstStyle/>
                    <a:p>
                      <a:pPr lvl="0" algn="just">
                        <a:lnSpc>
                          <a:spcPct val="100000"/>
                        </a:lnSpc>
                        <a:spcBef>
                          <a:spcPts val="0"/>
                        </a:spcBef>
                        <a:spcAft>
                          <a:spcPts val="0"/>
                        </a:spcAft>
                        <a:buNone/>
                      </a:pPr>
                      <a:r>
                        <a:rPr lang="en-GB" dirty="0"/>
                        <a:t>These should form the basis of a much narrower, focused set of national support activities and accountability conversations with health boards, alongside the continued local focus health boards will have on their more unique challenges.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Lower GI - focus consistent implementation of symptomatic FIT, with a new dataset created across endoscopy departments to assess whether capacity is being appropriately prioritised for FIT positive patients. </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Gynaecology, the consistent provision of post-menopausal bleeding services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Breast - the provision of breast-pain services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Skin the more standardised provision of </a:t>
                      </a:r>
                      <a:r>
                        <a:rPr lang="en-GB" dirty="0" err="1"/>
                        <a:t>teledermatology</a:t>
                      </a:r>
                      <a:r>
                        <a:rPr lang="en-GB" dirty="0"/>
                        <a:t> services in primary care. </a:t>
                      </a:r>
                    </a:p>
                  </a:txBody>
                  <a:tcPr marL="104395" marR="104395" marT="52197" marB="52197">
                    <a:solidFill>
                      <a:srgbClr val="D4E5F4"/>
                    </a:solidFill>
                  </a:tcPr>
                </a:tc>
                <a:tc>
                  <a:txBody>
                    <a:bodyPr/>
                    <a:lstStyle/>
                    <a:p>
                      <a:pPr lvl="0" algn="just">
                        <a:lnSpc>
                          <a:spcPct val="100000"/>
                        </a:lnSpc>
                        <a:spcBef>
                          <a:spcPts val="0"/>
                        </a:spcBef>
                        <a:spcAft>
                          <a:spcPts val="0"/>
                        </a:spcAft>
                        <a:buNone/>
                      </a:pPr>
                      <a:r>
                        <a:rPr lang="en-GB" dirty="0"/>
                        <a:t>In all cases, national specifications should ensure these initiatives are based in a primary care setting wherever possible, thereby reducing referrals to secondary care as a whole rather than substituting Single Cancer Pathway referrals for non-urgent referrals.</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A breast workshop was held on the 9</a:t>
                      </a:r>
                      <a:r>
                        <a:rPr lang="en-GB" baseline="30000" dirty="0"/>
                        <a:t>th</a:t>
                      </a:r>
                      <a:r>
                        <a:rPr lang="en-GB" dirty="0"/>
                        <a:t> September to advance discussions on the breast pain only (BPO) pathway.  A pathway has been drafted, and this is currently under further development.</a:t>
                      </a:r>
                    </a:p>
                    <a:p>
                      <a:pPr lvl="0" algn="just">
                        <a:lnSpc>
                          <a:spcPct val="100000"/>
                        </a:lnSpc>
                        <a:spcBef>
                          <a:spcPts val="0"/>
                        </a:spcBef>
                        <a:spcAft>
                          <a:spcPts val="0"/>
                        </a:spcAft>
                        <a:buNone/>
                      </a:pPr>
                      <a:endParaRPr lang="en-GB" dirty="0"/>
                    </a:p>
                    <a:p>
                      <a:pPr lvl="0" algn="just">
                        <a:lnSpc>
                          <a:spcPct val="100000"/>
                        </a:lnSpc>
                        <a:spcBef>
                          <a:spcPts val="0"/>
                        </a:spcBef>
                        <a:spcAft>
                          <a:spcPts val="0"/>
                        </a:spcAft>
                        <a:buNone/>
                      </a:pPr>
                      <a:r>
                        <a:rPr lang="en-GB" dirty="0"/>
                        <a:t>There is a need address local inconsistency in the application of PMB pathways, particularly those in relation to bleeding on HRT.  Further discussions are scheduled during September.  </a:t>
                      </a:r>
                    </a:p>
                  </a:txBody>
                  <a:tcPr marL="104395" marR="104395" marT="52197" marB="52197">
                    <a:solidFill>
                      <a:schemeClr val="bg1"/>
                    </a:solidFill>
                  </a:tcPr>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22116039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E41A3-A623-208A-9C55-93AB7651E324}"/>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0FFC2B0-98A2-1A93-DB27-4BAE4F63D263}"/>
              </a:ext>
            </a:extLst>
          </p:cNvPr>
          <p:cNvSpPr>
            <a:spLocks noGrp="1"/>
          </p:cNvSpPr>
          <p:nvPr>
            <p:ph type="body" sz="quarter" idx="10"/>
          </p:nvPr>
        </p:nvSpPr>
        <p:spPr/>
        <p:txBody>
          <a:bodyPr/>
          <a:lstStyle/>
          <a:p>
            <a:pPr marL="0" indent="0">
              <a:buNone/>
            </a:pPr>
            <a:r>
              <a:rPr lang="en-GB" sz="7200" b="1" dirty="0">
                <a:latin typeface="Arial" panose="020B0604020202020204" pitchFamily="34" charset="0"/>
                <a:ea typeface="Calibri" panose="020F0502020204030204" pitchFamily="34" charset="0"/>
                <a:cs typeface="Arial" panose="020B0604020202020204" pitchFamily="34" charset="0"/>
              </a:rPr>
              <a:t>Theatre Service Update</a:t>
            </a:r>
          </a:p>
        </p:txBody>
      </p:sp>
    </p:spTree>
    <p:extLst>
      <p:ext uri="{BB962C8B-B14F-4D97-AF65-F5344CB8AC3E}">
        <p14:creationId xmlns:p14="http://schemas.microsoft.com/office/powerpoint/2010/main" val="13758075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12C35-3B93-785E-C604-4D27726E8F54}"/>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D9394F22-9282-A176-5913-37161A6C561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A4364253-70D7-5917-D69B-05847EA26F67}"/>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72602A7A-7961-0394-8194-D3A360A4D552}"/>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3F5DF020-74F6-6391-60F7-F303712A879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FF67205-A8CF-42CE-60EA-4987B894CEA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1A7F18F7-F659-7F34-82CE-2CE7E7760A17}"/>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A3C5903E-9397-F5F9-06B8-C032A4880E6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22E60F2A-9D08-2E8F-CF0A-62AB16928418}"/>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Morriston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9B7FE78C-9D6F-4A21-E496-C5D6FD0D1327}"/>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F70E1BA9-7268-212D-AE82-349948C5C57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23C7725F-4F17-32F9-8497-A4DC405371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C43375E4-01D1-3492-C61E-5D158171D2E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D5F8A756-4BA0-4D11-1D58-942DCB64DEA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310B6922-D281-3F2D-96BA-FDA76C5E9F3F}"/>
              </a:ext>
            </a:extLst>
          </p:cNvPr>
          <p:cNvSpPr txBox="1"/>
          <p:nvPr/>
        </p:nvSpPr>
        <p:spPr>
          <a:xfrm>
            <a:off x="658431" y="6504867"/>
            <a:ext cx="19203142"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system</a:t>
            </a:r>
            <a:r>
              <a:rPr kumimoji="0" lang="en-GB" sz="40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1" name="TextBox 10">
            <a:extLst>
              <a:ext uri="{FF2B5EF4-FFF2-40B4-BE49-F238E27FC236}">
                <a16:creationId xmlns:a16="http://schemas.microsoft.com/office/drawing/2014/main" id="{00263CED-2D48-0B69-C5B9-1C7E8444E41F}"/>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Morriston: Target &gt;= 85%.</a:t>
            </a:r>
          </a:p>
        </p:txBody>
      </p:sp>
      <p:pic>
        <p:nvPicPr>
          <p:cNvPr id="25" name="Picture 24">
            <a:extLst>
              <a:ext uri="{FF2B5EF4-FFF2-40B4-BE49-F238E27FC236}">
                <a16:creationId xmlns:a16="http://schemas.microsoft.com/office/drawing/2014/main" id="{2CF40C99-B911-FE70-62E3-0BCC3B262BFB}"/>
              </a:ext>
            </a:extLst>
          </p:cNvPr>
          <p:cNvPicPr>
            <a:picLocks noChangeAspect="1"/>
          </p:cNvPicPr>
          <p:nvPr/>
        </p:nvPicPr>
        <p:blipFill>
          <a:blip r:embed="rId13"/>
          <a:stretch>
            <a:fillRect/>
          </a:stretch>
        </p:blipFill>
        <p:spPr>
          <a:xfrm>
            <a:off x="-30872" y="7091158"/>
            <a:ext cx="9931316" cy="4159191"/>
          </a:xfrm>
          <a:prstGeom prst="rect">
            <a:avLst/>
          </a:prstGeom>
        </p:spPr>
      </p:pic>
      <p:pic>
        <p:nvPicPr>
          <p:cNvPr id="28" name="Picture 27">
            <a:extLst>
              <a:ext uri="{FF2B5EF4-FFF2-40B4-BE49-F238E27FC236}">
                <a16:creationId xmlns:a16="http://schemas.microsoft.com/office/drawing/2014/main" id="{92188F62-B0D4-3083-2F8F-A38082D7E433}"/>
              </a:ext>
            </a:extLst>
          </p:cNvPr>
          <p:cNvPicPr>
            <a:picLocks noChangeAspect="1"/>
          </p:cNvPicPr>
          <p:nvPr/>
        </p:nvPicPr>
        <p:blipFill>
          <a:blip r:embed="rId14"/>
          <a:stretch>
            <a:fillRect/>
          </a:stretch>
        </p:blipFill>
        <p:spPr>
          <a:xfrm>
            <a:off x="10282376" y="7091159"/>
            <a:ext cx="9812891" cy="4159190"/>
          </a:xfrm>
          <a:prstGeom prst="rect">
            <a:avLst/>
          </a:prstGeom>
        </p:spPr>
      </p:pic>
      <p:pic>
        <p:nvPicPr>
          <p:cNvPr id="30" name="Picture 29">
            <a:extLst>
              <a:ext uri="{FF2B5EF4-FFF2-40B4-BE49-F238E27FC236}">
                <a16:creationId xmlns:a16="http://schemas.microsoft.com/office/drawing/2014/main" id="{201579FF-438D-FBC4-5248-5F18636563E0}"/>
              </a:ext>
            </a:extLst>
          </p:cNvPr>
          <p:cNvPicPr>
            <a:picLocks noChangeAspect="1"/>
          </p:cNvPicPr>
          <p:nvPr/>
        </p:nvPicPr>
        <p:blipFill>
          <a:blip r:embed="rId15"/>
          <a:stretch>
            <a:fillRect/>
          </a:stretch>
        </p:blipFill>
        <p:spPr>
          <a:xfrm>
            <a:off x="94119" y="2591555"/>
            <a:ext cx="10175153" cy="3836810"/>
          </a:xfrm>
          <a:prstGeom prst="rect">
            <a:avLst/>
          </a:prstGeom>
        </p:spPr>
      </p:pic>
      <p:sp>
        <p:nvSpPr>
          <p:cNvPr id="2" name="TextBox 1">
            <a:extLst>
              <a:ext uri="{FF2B5EF4-FFF2-40B4-BE49-F238E27FC236}">
                <a16:creationId xmlns:a16="http://schemas.microsoft.com/office/drawing/2014/main" id="{0DA5E3D0-9398-F798-7788-0B3199D8704D}"/>
              </a:ext>
            </a:extLst>
          </p:cNvPr>
          <p:cNvSpPr txBox="1"/>
          <p:nvPr/>
        </p:nvSpPr>
        <p:spPr>
          <a:xfrm>
            <a:off x="10669619" y="2591555"/>
            <a:ext cx="9072727" cy="34778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Theatres Scheduling Group has been established to improve theatre utilisation across the three hospital sites.  A focus on surgical specialties operating on the Morriston site is underway to understand the reasons behind ward based delays / availability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aswell</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as scheduling issues resulting in theatre utilisation being impacted.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Golden patients are now identified the evening before for CEPOD and MSK trauma lists.  This practice is now business as usual and promotes ‘starting on time’.  From an elective perspective a significant piece of work is being finalised on right sizing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pre-assessment</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services which often contribute to scheduling issues.  Early indications show that </a:t>
            </a:r>
            <a:r>
              <a:rPr kumimoji="0" lang="en-GB" sz="2000" b="0" i="0" u="none" strike="noStrike" kern="1200" cap="none" spc="0" normalizeH="0" baseline="0" noProof="0" dirty="0" err="1">
                <a:ln>
                  <a:noFill/>
                </a:ln>
                <a:solidFill>
                  <a:prstClr val="black"/>
                </a:solidFill>
                <a:effectLst/>
                <a:uLnTx/>
                <a:uFillTx/>
                <a:latin typeface="Calibri" panose="020F0502020204030204"/>
                <a:ea typeface="+mn-ea"/>
                <a:cs typeface="+mn-cs"/>
              </a:rPr>
              <a:t>pre-assessment</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capacity within the health board is sufficient but the surgical specialty usage of that capacity needs to be improved.</a:t>
            </a:r>
          </a:p>
        </p:txBody>
      </p:sp>
    </p:spTree>
    <p:extLst>
      <p:ext uri="{BB962C8B-B14F-4D97-AF65-F5344CB8AC3E}">
        <p14:creationId xmlns:p14="http://schemas.microsoft.com/office/powerpoint/2010/main" val="31382890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E10F0-B97C-8ACC-F05D-C6C7C56EBB30}"/>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03F6FCF4-66AF-2BBA-ED8A-3450FE34C544}"/>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A934A33-81EC-9E1C-9A07-1336FA49B74F}"/>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02AC18EE-0111-C1B8-AF41-81B0D4FDEBF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3571E1BA-32EC-5FB7-26B8-63920DB30A53}"/>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0154C19D-CCE0-183E-E50C-B1B99E5091D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B584F37B-C784-63D0-9998-D59EFD7D4E86}"/>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269FC93D-46E7-53EE-0BA1-7790E4331FD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0CD9C3CA-EC9D-AF2E-F003-FA81C9F6E417}"/>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Singleton</a:t>
            </a: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90CA16BF-E815-5BC9-A672-1C42D07A64DC}"/>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55</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67332DB-55F3-6196-38DA-4F8ADEDC9DC4}"/>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3702AF3F-931C-D044-EDAC-A841A83325E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59CD8A55-3E9B-D801-8712-C4C08F6DC73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65649A44-2964-ACA8-9FF2-9C8969D0810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39293C9D-41A9-ACAA-D1BE-AAB86D5F713B}"/>
              </a:ext>
            </a:extLst>
          </p:cNvPr>
          <p:cNvSpPr txBox="1"/>
          <p:nvPr/>
        </p:nvSpPr>
        <p:spPr>
          <a:xfrm>
            <a:off x="658431" y="6504867"/>
            <a:ext cx="1920314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a:t>
            </a:r>
            <a:r>
              <a:rPr kumimoji="0" lang="en-GB" sz="3600" b="1" i="0" u="none" strike="noStrike" kern="1200" cap="none" spc="0" normalizeH="0" baseline="0" noProof="0" dirty="0">
                <a:ln>
                  <a:noFill/>
                </a:ln>
                <a:solidFill>
                  <a:prstClr val="black"/>
                </a:solidFill>
                <a:effectLst/>
                <a:uLnTx/>
                <a:uFillTx/>
                <a:latin typeface="Calibri" panose="020F0502020204030204"/>
                <a:ea typeface="+mn-ea"/>
                <a:cs typeface="+mn-cs"/>
              </a:rPr>
              <a:t>system: </a:t>
            </a:r>
          </a:p>
        </p:txBody>
      </p:sp>
      <p:sp>
        <p:nvSpPr>
          <p:cNvPr id="11" name="TextBox 10">
            <a:extLst>
              <a:ext uri="{FF2B5EF4-FFF2-40B4-BE49-F238E27FC236}">
                <a16:creationId xmlns:a16="http://schemas.microsoft.com/office/drawing/2014/main" id="{25F15E5E-8481-5798-7DBF-C7DB7CA296B7}"/>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Singleton: Target &gt;= 85%.</a:t>
            </a:r>
          </a:p>
        </p:txBody>
      </p:sp>
      <p:pic>
        <p:nvPicPr>
          <p:cNvPr id="4" name="Picture 3">
            <a:extLst>
              <a:ext uri="{FF2B5EF4-FFF2-40B4-BE49-F238E27FC236}">
                <a16:creationId xmlns:a16="http://schemas.microsoft.com/office/drawing/2014/main" id="{AC3B634A-0FC8-7492-33B3-4DE7336BEAD8}"/>
              </a:ext>
            </a:extLst>
          </p:cNvPr>
          <p:cNvPicPr>
            <a:picLocks noChangeAspect="1"/>
          </p:cNvPicPr>
          <p:nvPr/>
        </p:nvPicPr>
        <p:blipFill>
          <a:blip r:embed="rId13"/>
          <a:stretch>
            <a:fillRect/>
          </a:stretch>
        </p:blipFill>
        <p:spPr>
          <a:xfrm>
            <a:off x="90184" y="7146409"/>
            <a:ext cx="9376520" cy="3759892"/>
          </a:xfrm>
          <a:prstGeom prst="rect">
            <a:avLst/>
          </a:prstGeom>
        </p:spPr>
      </p:pic>
      <p:pic>
        <p:nvPicPr>
          <p:cNvPr id="8" name="Picture 7">
            <a:extLst>
              <a:ext uri="{FF2B5EF4-FFF2-40B4-BE49-F238E27FC236}">
                <a16:creationId xmlns:a16="http://schemas.microsoft.com/office/drawing/2014/main" id="{5A1525AE-3F54-DA2F-559D-FB152BA9BF36}"/>
              </a:ext>
            </a:extLst>
          </p:cNvPr>
          <p:cNvPicPr>
            <a:picLocks noChangeAspect="1"/>
          </p:cNvPicPr>
          <p:nvPr/>
        </p:nvPicPr>
        <p:blipFill>
          <a:blip r:embed="rId14"/>
          <a:stretch>
            <a:fillRect/>
          </a:stretch>
        </p:blipFill>
        <p:spPr>
          <a:xfrm>
            <a:off x="10040263" y="7146409"/>
            <a:ext cx="9821310" cy="3928524"/>
          </a:xfrm>
          <a:prstGeom prst="rect">
            <a:avLst/>
          </a:prstGeom>
        </p:spPr>
      </p:pic>
      <p:pic>
        <p:nvPicPr>
          <p:cNvPr id="17" name="Picture 16">
            <a:extLst>
              <a:ext uri="{FF2B5EF4-FFF2-40B4-BE49-F238E27FC236}">
                <a16:creationId xmlns:a16="http://schemas.microsoft.com/office/drawing/2014/main" id="{1FA06CC2-E28F-E530-0AFF-F69BE0E6E448}"/>
              </a:ext>
            </a:extLst>
          </p:cNvPr>
          <p:cNvPicPr>
            <a:picLocks noChangeAspect="1"/>
          </p:cNvPicPr>
          <p:nvPr/>
        </p:nvPicPr>
        <p:blipFill>
          <a:blip r:embed="rId15"/>
          <a:stretch>
            <a:fillRect/>
          </a:stretch>
        </p:blipFill>
        <p:spPr>
          <a:xfrm>
            <a:off x="91113" y="2470426"/>
            <a:ext cx="10381859" cy="3923377"/>
          </a:xfrm>
          <a:prstGeom prst="rect">
            <a:avLst/>
          </a:prstGeom>
        </p:spPr>
      </p:pic>
      <p:sp>
        <p:nvSpPr>
          <p:cNvPr id="2" name="TextBox 1">
            <a:extLst>
              <a:ext uri="{FF2B5EF4-FFF2-40B4-BE49-F238E27FC236}">
                <a16:creationId xmlns:a16="http://schemas.microsoft.com/office/drawing/2014/main" id="{36CB6F68-1888-8328-CAAC-3F9FF4CA4268}"/>
              </a:ext>
            </a:extLst>
          </p:cNvPr>
          <p:cNvSpPr txBox="1"/>
          <p:nvPr/>
        </p:nvSpPr>
        <p:spPr>
          <a:xfrm>
            <a:off x="10669619" y="2470426"/>
            <a:ext cx="8895632" cy="34778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Work is currently underway to improve theatre utilisation within Ophthalmology.  As per Cabinet Secretary objectives the service is currently working towards having 7 cataract procedures on 90% of lists.  There are currently 2 dedicated High Volume Low Complexity per week and 8 high volume any complexity lists which will be the focus for cabinet secretary.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It is important to point out that there is currently a recording issue of bilateral cases for Ophthalmology in the theatre management system (TOMS).  This is currently being investigated by Digital Services.  The impact of this is that theatre utilisation is being under reported.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Ophthalmology are also implementing a Theatre Scheduling group as per the success of Orthopaedics </a:t>
            </a:r>
          </a:p>
        </p:txBody>
      </p:sp>
    </p:spTree>
    <p:extLst>
      <p:ext uri="{BB962C8B-B14F-4D97-AF65-F5344CB8AC3E}">
        <p14:creationId xmlns:p14="http://schemas.microsoft.com/office/powerpoint/2010/main" val="2788701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2861E-885E-5E0D-98E3-379B832C5DC2}"/>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E10FA138-C454-B8D6-508D-3923594B9938}"/>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ED6B7A95-049E-8E95-C34A-2905F574F6DE}"/>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B1B0D71D-3C71-0A8C-7229-A522BE9AE97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569CDDB-C111-6E1C-8340-F9C3D6C8AC6D}"/>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E4C752E1-0C1C-7556-2422-2B1E54DD0BB4}"/>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C1578B96-69E4-AD27-F4EF-2D39EBA832A8}"/>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23043E83-1A28-D96A-AD0D-42D5257A7D6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5662BC09-8640-B4AD-C1F3-73474ADC27BE}"/>
              </a:ext>
            </a:extLst>
          </p:cNvPr>
          <p:cNvSpPr txBox="1">
            <a:spLocks noChangeArrowheads="1"/>
          </p:cNvSpPr>
          <p:nvPr/>
        </p:nvSpPr>
        <p:spPr bwMode="auto">
          <a:xfrm>
            <a:off x="1988422" y="606917"/>
            <a:ext cx="17753924"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Performance: </a:t>
            </a:r>
            <a:r>
              <a:rPr kumimoji="0" lang="en-GB" sz="4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rPr>
              <a:t>NPTH</a:t>
            </a:r>
            <a:r>
              <a:rPr kumimoji="0" lang="en-GB" sz="4200"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54B3972A-6460-C6CD-1220-0F8890C8BAB9}"/>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56</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94AA5723-91C4-BA4E-E14C-4874075CC9CF}"/>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B633D756-8877-B394-BACF-2F640491F499}"/>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ED756D72-3A5D-6BC5-5A2A-7C72A33A3D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669619" y="7246825"/>
            <a:ext cx="731177" cy="731177"/>
          </a:xfrm>
          <a:prstGeom prst="rect">
            <a:avLst/>
          </a:prstGeom>
        </p:spPr>
      </p:pic>
      <p:pic>
        <p:nvPicPr>
          <p:cNvPr id="22" name="Graphic 21" descr="Bullseye with solid fill">
            <a:extLst>
              <a:ext uri="{FF2B5EF4-FFF2-40B4-BE49-F238E27FC236}">
                <a16:creationId xmlns:a16="http://schemas.microsoft.com/office/drawing/2014/main" id="{39B31156-423F-2ED6-07D3-1B4D93E7677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sp>
        <p:nvSpPr>
          <p:cNvPr id="19" name="TextBox 18">
            <a:extLst>
              <a:ext uri="{FF2B5EF4-FFF2-40B4-BE49-F238E27FC236}">
                <a16:creationId xmlns:a16="http://schemas.microsoft.com/office/drawing/2014/main" id="{8905EC3D-6C13-845F-CFA8-30555D89E272}"/>
              </a:ext>
            </a:extLst>
          </p:cNvPr>
          <p:cNvSpPr txBox="1"/>
          <p:nvPr/>
        </p:nvSpPr>
        <p:spPr>
          <a:xfrm>
            <a:off x="0" y="6504867"/>
            <a:ext cx="2010568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Pareto Charts: Reasons for Late Starts and Early Finishes Recorded in TOMS system: </a:t>
            </a:r>
          </a:p>
        </p:txBody>
      </p:sp>
      <p:sp>
        <p:nvSpPr>
          <p:cNvPr id="11" name="TextBox 10">
            <a:extLst>
              <a:ext uri="{FF2B5EF4-FFF2-40B4-BE49-F238E27FC236}">
                <a16:creationId xmlns:a16="http://schemas.microsoft.com/office/drawing/2014/main" id="{CD9A72CD-AB1C-D87C-A235-182B3DAA876E}"/>
              </a:ext>
            </a:extLst>
          </p:cNvPr>
          <p:cNvSpPr txBox="1"/>
          <p:nvPr/>
        </p:nvSpPr>
        <p:spPr>
          <a:xfrm>
            <a:off x="94119" y="1895080"/>
            <a:ext cx="1011676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Theatre Utilisation NPTH: Target &gt;= 85%.</a:t>
            </a:r>
          </a:p>
        </p:txBody>
      </p:sp>
      <p:pic>
        <p:nvPicPr>
          <p:cNvPr id="10" name="Picture 9">
            <a:extLst>
              <a:ext uri="{FF2B5EF4-FFF2-40B4-BE49-F238E27FC236}">
                <a16:creationId xmlns:a16="http://schemas.microsoft.com/office/drawing/2014/main" id="{DC25876B-5985-E19B-B3B3-C5517C11E9A6}"/>
              </a:ext>
            </a:extLst>
          </p:cNvPr>
          <p:cNvPicPr>
            <a:picLocks noChangeAspect="1"/>
          </p:cNvPicPr>
          <p:nvPr/>
        </p:nvPicPr>
        <p:blipFill>
          <a:blip r:embed="rId13"/>
          <a:stretch>
            <a:fillRect/>
          </a:stretch>
        </p:blipFill>
        <p:spPr>
          <a:xfrm>
            <a:off x="-1" y="7193843"/>
            <a:ext cx="10061807" cy="4101549"/>
          </a:xfrm>
          <a:prstGeom prst="rect">
            <a:avLst/>
          </a:prstGeom>
        </p:spPr>
      </p:pic>
      <p:pic>
        <p:nvPicPr>
          <p:cNvPr id="16" name="Picture 15">
            <a:extLst>
              <a:ext uri="{FF2B5EF4-FFF2-40B4-BE49-F238E27FC236}">
                <a16:creationId xmlns:a16="http://schemas.microsoft.com/office/drawing/2014/main" id="{935C4EB1-F1CB-11CA-BD83-D2AAA0CB95D4}"/>
              </a:ext>
            </a:extLst>
          </p:cNvPr>
          <p:cNvPicPr>
            <a:picLocks noChangeAspect="1"/>
          </p:cNvPicPr>
          <p:nvPr/>
        </p:nvPicPr>
        <p:blipFill>
          <a:blip r:embed="rId14"/>
          <a:stretch>
            <a:fillRect/>
          </a:stretch>
        </p:blipFill>
        <p:spPr>
          <a:xfrm>
            <a:off x="10210885" y="7078685"/>
            <a:ext cx="9898430" cy="4251412"/>
          </a:xfrm>
          <a:prstGeom prst="rect">
            <a:avLst/>
          </a:prstGeom>
        </p:spPr>
      </p:pic>
      <p:pic>
        <p:nvPicPr>
          <p:cNvPr id="23" name="Picture 22">
            <a:extLst>
              <a:ext uri="{FF2B5EF4-FFF2-40B4-BE49-F238E27FC236}">
                <a16:creationId xmlns:a16="http://schemas.microsoft.com/office/drawing/2014/main" id="{127C615C-8708-BC0B-84E5-3AF81006739E}"/>
              </a:ext>
            </a:extLst>
          </p:cNvPr>
          <p:cNvPicPr>
            <a:picLocks noChangeAspect="1"/>
          </p:cNvPicPr>
          <p:nvPr/>
        </p:nvPicPr>
        <p:blipFill>
          <a:blip r:embed="rId15"/>
          <a:stretch>
            <a:fillRect/>
          </a:stretch>
        </p:blipFill>
        <p:spPr>
          <a:xfrm>
            <a:off x="-1" y="2400984"/>
            <a:ext cx="9875424" cy="3946700"/>
          </a:xfrm>
          <a:prstGeom prst="rect">
            <a:avLst/>
          </a:prstGeom>
        </p:spPr>
      </p:pic>
      <p:sp>
        <p:nvSpPr>
          <p:cNvPr id="2" name="TextBox 1">
            <a:extLst>
              <a:ext uri="{FF2B5EF4-FFF2-40B4-BE49-F238E27FC236}">
                <a16:creationId xmlns:a16="http://schemas.microsoft.com/office/drawing/2014/main" id="{E8A967EE-7457-E55D-68A6-5B521178A307}"/>
              </a:ext>
            </a:extLst>
          </p:cNvPr>
          <p:cNvSpPr txBox="1"/>
          <p:nvPr/>
        </p:nvSpPr>
        <p:spPr>
          <a:xfrm>
            <a:off x="10269272" y="2400984"/>
            <a:ext cx="9196748"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biggest gain in theatre utilisation at NPTH is seen within Orthopaedics over the last year.  This is as a result of implementing a specific weekly theatre scheduling group.  This brings together surgical, anaesthetic and theatre staff to scrutinise theatre performance.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part of establishing the health board’s Theatre Operational group, surgical specialties have been asked to focus their attention on the under booking of their theatre lists.  The surgical specialties have committed to driving improvements via clinical engagement and utilising protected time with clinical teams on audit days.  There is also a commitment from directorate leads to utilising the theatres dashboard within directorate business meetings to visualise the hotspot areas and to take action accordingly.</a:t>
            </a:r>
          </a:p>
        </p:txBody>
      </p:sp>
    </p:spTree>
    <p:extLst>
      <p:ext uri="{BB962C8B-B14F-4D97-AF65-F5344CB8AC3E}">
        <p14:creationId xmlns:p14="http://schemas.microsoft.com/office/powerpoint/2010/main" val="15176673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4: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58</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59</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69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73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313316077"/>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1.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3.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D92D9392-09A0-4AFC-B4DB-4BF3F3925D0C}"/>
</file>

<file path=customXml/itemProps3.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27717</TotalTime>
  <Words>17350</Words>
  <Application>Microsoft Office PowerPoint</Application>
  <PresentationFormat>Custom</PresentationFormat>
  <Paragraphs>1413</Paragraphs>
  <Slides>73</Slides>
  <Notes>16</Notes>
  <HiddenSlides>0</HiddenSlides>
  <MMClips>0</MMClips>
  <ScaleCrop>false</ScaleCrop>
  <HeadingPairs>
    <vt:vector size="6" baseType="variant">
      <vt:variant>
        <vt:lpstr>Fonts Used</vt:lpstr>
      </vt:variant>
      <vt:variant>
        <vt:i4>14</vt:i4>
      </vt:variant>
      <vt:variant>
        <vt:lpstr>Theme</vt:lpstr>
      </vt:variant>
      <vt:variant>
        <vt:i4>13</vt:i4>
      </vt:variant>
      <vt:variant>
        <vt:lpstr>Slide Titles</vt:lpstr>
      </vt:variant>
      <vt:variant>
        <vt:i4>73</vt:i4>
      </vt:variant>
    </vt:vector>
  </HeadingPairs>
  <TitlesOfParts>
    <vt:vector size="100" baseType="lpstr">
      <vt:lpstr>Aptos</vt:lpstr>
      <vt:lpstr>Aptos Black</vt:lpstr>
      <vt:lpstr>Aptos Display</vt:lpstr>
      <vt:lpstr>Arial</vt:lpstr>
      <vt:lpstr>Arial Black</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2_office theme</vt:lpstr>
      <vt:lpstr>1_WHITE TITLE BG</vt:lpstr>
      <vt:lpstr>3_Office Theme</vt:lpstr>
      <vt:lpstr>2_WHITE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Charlotte Angell (Swansea Bay UHB - Performance)</cp:lastModifiedBy>
  <cp:revision>92</cp:revision>
  <dcterms:created xsi:type="dcterms:W3CDTF">2023-11-15T10:54:55Z</dcterms:created>
  <dcterms:modified xsi:type="dcterms:W3CDTF">2025-09-16T20:56:55Z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