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theme/theme6.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7.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8.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9.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10.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1.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2.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3.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8.xml" ContentType="application/vnd.openxmlformats-officedocument.drawingml.chart+xml"/>
  <Override PartName="/ppt/notesSlides/notesSlide25.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6.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27.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28.xml" ContentType="application/vnd.openxmlformats-officedocument.presentationml.notesSlide+xml"/>
  <Override PartName="/ppt/charts/chart14.xml" ContentType="application/vnd.openxmlformats-officedocument.drawingml.chart+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55" r:id="rId11"/>
    <p:sldMasterId id="2147483788" r:id="rId12"/>
    <p:sldMasterId id="2147483796" r:id="rId13"/>
    <p:sldMasterId id="2147483809" r:id="rId14"/>
    <p:sldMasterId id="2147483816" r:id="rId15"/>
    <p:sldMasterId id="2147483823" r:id="rId16"/>
    <p:sldMasterId id="2147483833" r:id="rId17"/>
    <p:sldMasterId id="2147483863" r:id="rId18"/>
  </p:sldMasterIdLst>
  <p:notesMasterIdLst>
    <p:notesMasterId r:id="rId90"/>
  </p:notesMasterIdLst>
  <p:handoutMasterIdLst>
    <p:handoutMasterId r:id="rId91"/>
  </p:handoutMasterIdLst>
  <p:sldIdLst>
    <p:sldId id="309" r:id="rId19"/>
    <p:sldId id="312" r:id="rId20"/>
    <p:sldId id="737" r:id="rId21"/>
    <p:sldId id="2147482392" r:id="rId22"/>
    <p:sldId id="2147482393" r:id="rId23"/>
    <p:sldId id="2147482394" r:id="rId24"/>
    <p:sldId id="2147482395" r:id="rId25"/>
    <p:sldId id="2147482396" r:id="rId26"/>
    <p:sldId id="2147482397" r:id="rId27"/>
    <p:sldId id="2147482398" r:id="rId28"/>
    <p:sldId id="2147482399" r:id="rId29"/>
    <p:sldId id="2147482400" r:id="rId30"/>
    <p:sldId id="2147482401" r:id="rId31"/>
    <p:sldId id="2147482403" r:id="rId32"/>
    <p:sldId id="2147482404" r:id="rId33"/>
    <p:sldId id="2147482405" r:id="rId34"/>
    <p:sldId id="2147482406" r:id="rId35"/>
    <p:sldId id="2147482407" r:id="rId36"/>
    <p:sldId id="746" r:id="rId37"/>
    <p:sldId id="297" r:id="rId38"/>
    <p:sldId id="2147482408" r:id="rId39"/>
    <p:sldId id="270" r:id="rId40"/>
    <p:sldId id="742" r:id="rId41"/>
    <p:sldId id="743" r:id="rId42"/>
    <p:sldId id="780" r:id="rId43"/>
    <p:sldId id="2141413475" r:id="rId44"/>
    <p:sldId id="761" r:id="rId45"/>
    <p:sldId id="762" r:id="rId46"/>
    <p:sldId id="2147482351" r:id="rId47"/>
    <p:sldId id="2141413476" r:id="rId48"/>
    <p:sldId id="765" r:id="rId49"/>
    <p:sldId id="767" r:id="rId50"/>
    <p:sldId id="768" r:id="rId51"/>
    <p:sldId id="770" r:id="rId52"/>
    <p:sldId id="771" r:id="rId53"/>
    <p:sldId id="782" r:id="rId54"/>
    <p:sldId id="783" r:id="rId55"/>
    <p:sldId id="784" r:id="rId56"/>
    <p:sldId id="2141413477" r:id="rId57"/>
    <p:sldId id="764" r:id="rId58"/>
    <p:sldId id="779" r:id="rId59"/>
    <p:sldId id="483" r:id="rId60"/>
    <p:sldId id="272" r:id="rId61"/>
    <p:sldId id="778" r:id="rId62"/>
    <p:sldId id="478" r:id="rId63"/>
    <p:sldId id="486" r:id="rId64"/>
    <p:sldId id="794" r:id="rId65"/>
    <p:sldId id="2147482410" r:id="rId66"/>
    <p:sldId id="797" r:id="rId67"/>
    <p:sldId id="2147482328" r:id="rId68"/>
    <p:sldId id="2147482411" r:id="rId69"/>
    <p:sldId id="2147482412" r:id="rId70"/>
    <p:sldId id="2147482413" r:id="rId71"/>
    <p:sldId id="2147482414" r:id="rId72"/>
    <p:sldId id="2147482415" r:id="rId73"/>
    <p:sldId id="2147482416" r:id="rId74"/>
    <p:sldId id="2147482417" r:id="rId75"/>
    <p:sldId id="2147482418" r:id="rId76"/>
    <p:sldId id="757" r:id="rId77"/>
    <p:sldId id="758" r:id="rId78"/>
    <p:sldId id="759" r:id="rId79"/>
    <p:sldId id="760" r:id="rId80"/>
    <p:sldId id="788" r:id="rId81"/>
    <p:sldId id="798" r:id="rId82"/>
    <p:sldId id="2147481921" r:id="rId83"/>
    <p:sldId id="2141413373" r:id="rId84"/>
    <p:sldId id="2147482409" r:id="rId85"/>
    <p:sldId id="2141413367" r:id="rId86"/>
    <p:sldId id="2141413368" r:id="rId87"/>
    <p:sldId id="2141413369" r:id="rId88"/>
    <p:sldId id="2141413370" r:id="rId89"/>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F8CD47"/>
    <a:srgbClr val="7EB0DE"/>
    <a:srgbClr val="4EB3BE"/>
    <a:srgbClr val="60BAC4"/>
    <a:srgbClr val="79C5CD"/>
    <a:srgbClr val="325A8A"/>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3EF02C-987E-4C76-AD3E-E23BAECB0049}" v="2" dt="2026-03-20T15:31:48.66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233" autoAdjust="0"/>
  </p:normalViewPr>
  <p:slideViewPr>
    <p:cSldViewPr>
      <p:cViewPr>
        <p:scale>
          <a:sx n="60" d="100"/>
          <a:sy n="60" d="100"/>
        </p:scale>
        <p:origin x="162" y="28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openxmlformats.org/officeDocument/2006/relationships/slide" Target="slides/slide66.xml"/><Relationship Id="rId89" Type="http://schemas.openxmlformats.org/officeDocument/2006/relationships/slide" Target="slides/slide71.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slide" Target="slides/slide61.xml"/><Relationship Id="rId5" Type="http://schemas.openxmlformats.org/officeDocument/2006/relationships/slideMaster" Target="slideMasters/slideMaster2.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4.xml"/><Relationship Id="rId27" Type="http://schemas.openxmlformats.org/officeDocument/2006/relationships/slide" Target="slides/slide9.xml"/><Relationship Id="rId43" Type="http://schemas.openxmlformats.org/officeDocument/2006/relationships/slide" Target="slides/slide25.xml"/><Relationship Id="rId48" Type="http://schemas.openxmlformats.org/officeDocument/2006/relationships/slide" Target="slides/slide30.xml"/><Relationship Id="rId64" Type="http://schemas.openxmlformats.org/officeDocument/2006/relationships/slide" Target="slides/slide46.xml"/><Relationship Id="rId69" Type="http://schemas.openxmlformats.org/officeDocument/2006/relationships/slide" Target="slides/slide51.xml"/><Relationship Id="rId80" Type="http://schemas.openxmlformats.org/officeDocument/2006/relationships/slide" Target="slides/slide62.xml"/><Relationship Id="rId85" Type="http://schemas.openxmlformats.org/officeDocument/2006/relationships/slide" Target="slides/slide67.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slide" Target="slides/slide65.xml"/><Relationship Id="rId88" Type="http://schemas.openxmlformats.org/officeDocument/2006/relationships/slide" Target="slides/slide70.xml"/><Relationship Id="rId91" Type="http://schemas.openxmlformats.org/officeDocument/2006/relationships/handoutMaster" Target="handoutMasters/handoutMaster1.xml"/><Relationship Id="rId9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7.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slide" Target="slides/slide63.xml"/><Relationship Id="rId86" Type="http://schemas.openxmlformats.org/officeDocument/2006/relationships/slide" Target="slides/slide68.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97" Type="http://schemas.microsoft.com/office/2018/10/relationships/authors" Target="authors.xml"/><Relationship Id="rId7" Type="http://schemas.openxmlformats.org/officeDocument/2006/relationships/slideMaster" Target="slideMasters/slideMaster4.xml"/><Relationship Id="rId71" Type="http://schemas.openxmlformats.org/officeDocument/2006/relationships/slide" Target="slides/slide53.xml"/><Relationship Id="rId92"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 Id="rId87" Type="http://schemas.openxmlformats.org/officeDocument/2006/relationships/slide" Target="slides/slide69.xml"/><Relationship Id="rId61" Type="http://schemas.openxmlformats.org/officeDocument/2006/relationships/slide" Target="slides/slide43.xml"/><Relationship Id="rId82" Type="http://schemas.openxmlformats.org/officeDocument/2006/relationships/slide" Target="slides/slide64.xml"/><Relationship Id="rId19" Type="http://schemas.openxmlformats.org/officeDocument/2006/relationships/slide" Target="slides/slide1.xml"/><Relationship Id="rId14" Type="http://schemas.openxmlformats.org/officeDocument/2006/relationships/slideMaster" Target="slideMasters/slideMaster11.xml"/><Relationship Id="rId30" Type="http://schemas.openxmlformats.org/officeDocument/2006/relationships/slide" Target="slides/slide12.xml"/><Relationship Id="rId35" Type="http://schemas.openxmlformats.org/officeDocument/2006/relationships/slide" Target="slides/slide17.xml"/><Relationship Id="rId56" Type="http://schemas.openxmlformats.org/officeDocument/2006/relationships/slide" Target="slides/slide38.xml"/><Relationship Id="rId77" Type="http://schemas.openxmlformats.org/officeDocument/2006/relationships/slide" Target="slides/slide59.xml"/><Relationship Id="rId8" Type="http://schemas.openxmlformats.org/officeDocument/2006/relationships/slideMaster" Target="slideMasters/slideMaster5.xml"/><Relationship Id="rId51" Type="http://schemas.openxmlformats.org/officeDocument/2006/relationships/slide" Target="slides/slide33.xml"/><Relationship Id="rId72" Type="http://schemas.openxmlformats.org/officeDocument/2006/relationships/slide" Target="slides/slide54.xml"/><Relationship Id="rId9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7924276401083002E-2"/>
          <c:y val="8.478713287626144E-2"/>
          <c:w val="0.93875016315942117"/>
          <c:h val="0.7775232827206513"/>
        </c:manualLayout>
      </c:layout>
      <c:barChart>
        <c:barDir val="col"/>
        <c:grouping val="clustered"/>
        <c:varyColors val="0"/>
        <c:ser>
          <c:idx val="0"/>
          <c:order val="0"/>
          <c:tx>
            <c:strRef>
              <c:f>Sheet2!$B$3</c:f>
              <c:strCache>
                <c:ptCount val="1"/>
                <c:pt idx="0">
                  <c:v>% within 62 days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numCache>
            </c:numRef>
          </c:val>
          <c:extLst>
            <c:ext xmlns:c16="http://schemas.microsoft.com/office/drawing/2014/chart" uri="{C3380CC4-5D6E-409C-BE32-E72D297353CC}">
              <c16:uniqueId val="{00000000-4BAF-474B-8810-0EC063ED35CC}"/>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4BAF-474B-8810-0EC063ED35CC}"/>
            </c:ext>
          </c:extLst>
        </c:ser>
        <c:ser>
          <c:idx val="2"/>
          <c:order val="2"/>
          <c:tx>
            <c:strRef>
              <c:f>Sheet2!$D$3</c:f>
              <c:strCache>
                <c:ptCount val="1"/>
                <c:pt idx="0">
                  <c:v>WG Target</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4BAF-474B-8810-0EC063ED35CC}"/>
            </c:ext>
          </c:extLst>
        </c:ser>
        <c:ser>
          <c:idx val="3"/>
          <c:order val="3"/>
          <c:tx>
            <c:strRef>
              <c:f>Sheet2!$E$3</c:f>
              <c:strCache>
                <c:ptCount val="1"/>
                <c:pt idx="0">
                  <c:v>TI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4BAF-474B-8810-0EC063ED35CC}"/>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91217665315337948"/>
          <c:h val="0.77870878889803363"/>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Graphs'!$B$9:$AI$9</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Graphs'!$B$13:$AI$13</c:f>
              <c:numCache>
                <c:formatCode>0%</c:formatCode>
                <c:ptCount val="34"/>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0.45</c:v>
                </c:pt>
                <c:pt idx="25">
                  <c:v>0.56000000000000005</c:v>
                </c:pt>
                <c:pt idx="26">
                  <c:v>0.27777777777777779</c:v>
                </c:pt>
                <c:pt idx="27">
                  <c:v>0.51515151515151514</c:v>
                </c:pt>
                <c:pt idx="28">
                  <c:v>0.45833333333333331</c:v>
                </c:pt>
                <c:pt idx="29">
                  <c:v>0.45161290322580644</c:v>
                </c:pt>
                <c:pt idx="30">
                  <c:v>0.51851851851851849</c:v>
                </c:pt>
                <c:pt idx="31">
                  <c:v>0.29411764705882354</c:v>
                </c:pt>
                <c:pt idx="32">
                  <c:v>0.70588235294117652</c:v>
                </c:pt>
                <c:pt idx="33">
                  <c:v>0.37931034482758619</c:v>
                </c:pt>
              </c:numCache>
            </c:numRef>
          </c:val>
          <c:smooth val="0"/>
          <c:extLst>
            <c:ext xmlns:c16="http://schemas.microsoft.com/office/drawing/2014/chart" uri="{C3380CC4-5D6E-409C-BE32-E72D297353CC}">
              <c16:uniqueId val="{00000002-B289-4A22-B9BF-E04D01D0B41C}"/>
            </c:ext>
          </c:extLst>
        </c:ser>
        <c:dLbls>
          <c:showLegendKey val="0"/>
          <c:showVal val="0"/>
          <c:showCatName val="0"/>
          <c:showSerName val="0"/>
          <c:showPercent val="0"/>
          <c:showBubbleSize val="0"/>
        </c:dLbls>
        <c:smooth val="0"/>
        <c:axId val="1926884815"/>
        <c:axId val="1"/>
      </c:lineChart>
      <c:dateAx>
        <c:axId val="1926884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884815"/>
        <c:crosses val="autoZero"/>
        <c:crossBetween val="between"/>
      </c:valAx>
      <c:spPr>
        <a:noFill/>
        <a:ln w="25400">
          <a:noFill/>
        </a:ln>
      </c:spPr>
    </c:plotArea>
    <c:legend>
      <c:legendPos val="b"/>
      <c:layout>
        <c:manualLayout>
          <c:xMode val="edge"/>
          <c:yMode val="edge"/>
          <c:x val="5.0071042097391459E-2"/>
          <c:y val="0.88210390757230117"/>
          <c:w val="0.88180728456428981"/>
          <c:h val="6.3681286334535292E-2"/>
        </c:manualLayout>
      </c:layout>
      <c:overlay val="0"/>
      <c:spPr>
        <a:noFill/>
        <a:ln w="25400">
          <a:noFill/>
        </a:ln>
      </c:spPr>
      <c:txPr>
        <a:bodyPr/>
        <a:lstStyle/>
        <a:p>
          <a:pPr>
            <a:defRPr sz="50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lineChart>
        <c:grouping val="standard"/>
        <c:varyColors val="0"/>
        <c:ser>
          <c:idx val="3"/>
          <c:order val="0"/>
          <c:tx>
            <c:strRef>
              <c:f>'Data &amp; Graphs'!$A$27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Graphs'!$B$23:$AI$23</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Graphs'!$B$27:$AI$27</c:f>
              <c:numCache>
                <c:formatCode>0%</c:formatCode>
                <c:ptCount val="34"/>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pt idx="21">
                  <c:v>0.1</c:v>
                </c:pt>
                <c:pt idx="22">
                  <c:v>0.38461538461538464</c:v>
                </c:pt>
                <c:pt idx="23">
                  <c:v>0.625</c:v>
                </c:pt>
                <c:pt idx="24">
                  <c:v>0.5</c:v>
                </c:pt>
                <c:pt idx="25">
                  <c:v>0.375</c:v>
                </c:pt>
                <c:pt idx="26">
                  <c:v>0.5</c:v>
                </c:pt>
                <c:pt idx="27">
                  <c:v>0.14285714285714285</c:v>
                </c:pt>
                <c:pt idx="28">
                  <c:v>0.5</c:v>
                </c:pt>
                <c:pt idx="29">
                  <c:v>0.42857142857142855</c:v>
                </c:pt>
                <c:pt idx="30">
                  <c:v>0.42857142857142855</c:v>
                </c:pt>
                <c:pt idx="31">
                  <c:v>0.25</c:v>
                </c:pt>
                <c:pt idx="32">
                  <c:v>0.42857142857142855</c:v>
                </c:pt>
                <c:pt idx="33">
                  <c:v>0.5714285714285714</c:v>
                </c:pt>
              </c:numCache>
            </c:numRef>
          </c:val>
          <c:smooth val="0"/>
          <c:extLst>
            <c:ext xmlns:c16="http://schemas.microsoft.com/office/drawing/2014/chart" uri="{C3380CC4-5D6E-409C-BE32-E72D297353CC}">
              <c16:uniqueId val="{00000002-280F-4FC2-AC9F-792DD7A0345B}"/>
            </c:ext>
          </c:extLst>
        </c:ser>
        <c:dLbls>
          <c:showLegendKey val="0"/>
          <c:showVal val="0"/>
          <c:showCatName val="0"/>
          <c:showSerName val="0"/>
          <c:showPercent val="0"/>
          <c:showBubbleSize val="0"/>
        </c:dLbls>
        <c:smooth val="0"/>
        <c:axId val="1926987055"/>
        <c:axId val="1"/>
      </c:lineChart>
      <c:dateAx>
        <c:axId val="192698705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87055"/>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8991942479647671"/>
          <c:h val="0.77870878889803363"/>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Graphs'!$B$9:$AI$9</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Graphs'!$B$13:$AI$13</c:f>
              <c:numCache>
                <c:formatCode>0%</c:formatCode>
                <c:ptCount val="34"/>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0.45</c:v>
                </c:pt>
                <c:pt idx="25">
                  <c:v>0.56000000000000005</c:v>
                </c:pt>
                <c:pt idx="26">
                  <c:v>0.27777777777777779</c:v>
                </c:pt>
                <c:pt idx="27">
                  <c:v>0.51515151515151514</c:v>
                </c:pt>
                <c:pt idx="28">
                  <c:v>0.45833333333333331</c:v>
                </c:pt>
                <c:pt idx="29">
                  <c:v>0.45161290322580644</c:v>
                </c:pt>
                <c:pt idx="30">
                  <c:v>0.51851851851851849</c:v>
                </c:pt>
                <c:pt idx="31">
                  <c:v>0.29411764705882354</c:v>
                </c:pt>
                <c:pt idx="32">
                  <c:v>0.70588235294117652</c:v>
                </c:pt>
                <c:pt idx="33">
                  <c:v>0.37931034482758619</c:v>
                </c:pt>
              </c:numCache>
            </c:numRef>
          </c:val>
          <c:smooth val="0"/>
          <c:extLst>
            <c:ext xmlns:c16="http://schemas.microsoft.com/office/drawing/2014/chart" uri="{C3380CC4-5D6E-409C-BE32-E72D297353CC}">
              <c16:uniqueId val="{00000002-2917-4E76-A1F8-45AE00249737}"/>
            </c:ext>
          </c:extLst>
        </c:ser>
        <c:dLbls>
          <c:showLegendKey val="0"/>
          <c:showVal val="0"/>
          <c:showCatName val="0"/>
          <c:showSerName val="0"/>
          <c:showPercent val="0"/>
          <c:showBubbleSize val="0"/>
        </c:dLbls>
        <c:smooth val="0"/>
        <c:axId val="1926884815"/>
        <c:axId val="1"/>
      </c:lineChart>
      <c:dateAx>
        <c:axId val="1926884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884815"/>
        <c:crosses val="autoZero"/>
        <c:crossBetween val="between"/>
      </c:valAx>
      <c:spPr>
        <a:noFill/>
        <a:ln w="25400">
          <a:noFill/>
        </a:ln>
      </c:spPr>
    </c:plotArea>
    <c:legend>
      <c:legendPos val="b"/>
      <c:layout>
        <c:manualLayout>
          <c:xMode val="edge"/>
          <c:yMode val="edge"/>
          <c:x val="5.0071042097391459E-2"/>
          <c:y val="0.88210390757230117"/>
          <c:w val="0.88180728456428981"/>
          <c:h val="6.3681286334535292E-2"/>
        </c:manualLayout>
      </c:layout>
      <c:overlay val="0"/>
      <c:spPr>
        <a:noFill/>
        <a:ln w="25400">
          <a:noFill/>
        </a:ln>
      </c:spPr>
      <c:txPr>
        <a:bodyPr/>
        <a:lstStyle/>
        <a:p>
          <a:pPr>
            <a:defRPr sz="50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Breast Performance</a:t>
            </a:r>
          </a:p>
        </c:rich>
      </c:tx>
      <c:overlay val="0"/>
      <c:spPr>
        <a:noFill/>
        <a:ln w="25400">
          <a:noFill/>
        </a:ln>
      </c:spPr>
    </c:title>
    <c:autoTitleDeleted val="0"/>
    <c:plotArea>
      <c:layout>
        <c:manualLayout>
          <c:layoutTarget val="inner"/>
          <c:xMode val="edge"/>
          <c:yMode val="edge"/>
          <c:x val="6.6580927384076991E-2"/>
          <c:y val="0.17171296296296296"/>
          <c:w val="0.8998556430446194"/>
          <c:h val="0.66743189351373511"/>
        </c:manualLayout>
      </c:layout>
      <c:lineChart>
        <c:grouping val="standard"/>
        <c:varyColors val="0"/>
        <c:ser>
          <c:idx val="3"/>
          <c:order val="0"/>
          <c:tx>
            <c:strRef>
              <c:f>'Data &amp; Graphs'!$A$6</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Graphs'!$B$2:$AI$2</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Graphs'!$B$6:$AI$6</c:f>
              <c:numCache>
                <c:formatCode>0%</c:formatCode>
                <c:ptCount val="34"/>
                <c:pt idx="0">
                  <c:v>0.72727272727272729</c:v>
                </c:pt>
                <c:pt idx="1">
                  <c:v>0.33333333333333331</c:v>
                </c:pt>
                <c:pt idx="2">
                  <c:v>0.46666666666666667</c:v>
                </c:pt>
                <c:pt idx="3">
                  <c:v>0.5</c:v>
                </c:pt>
                <c:pt idx="4">
                  <c:v>0.42307692307692307</c:v>
                </c:pt>
                <c:pt idx="5">
                  <c:v>0.21739130434782608</c:v>
                </c:pt>
                <c:pt idx="6">
                  <c:v>0.3783783783783784</c:v>
                </c:pt>
                <c:pt idx="7">
                  <c:v>0.2</c:v>
                </c:pt>
                <c:pt idx="8">
                  <c:v>0.13157894736842105</c:v>
                </c:pt>
                <c:pt idx="9">
                  <c:v>0.26923076923076922</c:v>
                </c:pt>
                <c:pt idx="10">
                  <c:v>0.22222222222222221</c:v>
                </c:pt>
                <c:pt idx="11">
                  <c:v>0.38095238095238093</c:v>
                </c:pt>
                <c:pt idx="12">
                  <c:v>0.3888888888888889</c:v>
                </c:pt>
                <c:pt idx="13">
                  <c:v>0.3235294117647059</c:v>
                </c:pt>
                <c:pt idx="14">
                  <c:v>0.51515151515151514</c:v>
                </c:pt>
                <c:pt idx="15">
                  <c:v>0.47499999999999998</c:v>
                </c:pt>
                <c:pt idx="16">
                  <c:v>0.42222222222222222</c:v>
                </c:pt>
                <c:pt idx="17">
                  <c:v>0.6071428571428571</c:v>
                </c:pt>
                <c:pt idx="18">
                  <c:v>0.67647058823529416</c:v>
                </c:pt>
                <c:pt idx="19">
                  <c:v>0.69696969696969702</c:v>
                </c:pt>
                <c:pt idx="20">
                  <c:v>0.82051282051282048</c:v>
                </c:pt>
                <c:pt idx="21">
                  <c:v>0.60606060606060608</c:v>
                </c:pt>
                <c:pt idx="22">
                  <c:v>0.75</c:v>
                </c:pt>
                <c:pt idx="23">
                  <c:v>0.79411764705882348</c:v>
                </c:pt>
                <c:pt idx="24">
                  <c:v>0.6</c:v>
                </c:pt>
                <c:pt idx="25">
                  <c:v>0.6</c:v>
                </c:pt>
                <c:pt idx="26">
                  <c:v>0.62857142857142856</c:v>
                </c:pt>
                <c:pt idx="27">
                  <c:v>0.88571428571428568</c:v>
                </c:pt>
                <c:pt idx="28">
                  <c:v>0.78787878787878785</c:v>
                </c:pt>
                <c:pt idx="29">
                  <c:v>0.69444444444444442</c:v>
                </c:pt>
                <c:pt idx="30">
                  <c:v>0.68</c:v>
                </c:pt>
                <c:pt idx="31">
                  <c:v>0.64864864864864868</c:v>
                </c:pt>
                <c:pt idx="32">
                  <c:v>0.65625</c:v>
                </c:pt>
                <c:pt idx="33">
                  <c:v>0.80952380952380953</c:v>
                </c:pt>
              </c:numCache>
            </c:numRef>
          </c:val>
          <c:smooth val="0"/>
          <c:extLst>
            <c:ext xmlns:c16="http://schemas.microsoft.com/office/drawing/2014/chart" uri="{C3380CC4-5D6E-409C-BE32-E72D297353CC}">
              <c16:uniqueId val="{00000002-C98F-46C1-B741-80EC001F94DC}"/>
            </c:ext>
          </c:extLst>
        </c:ser>
        <c:dLbls>
          <c:showLegendKey val="0"/>
          <c:showVal val="0"/>
          <c:showCatName val="0"/>
          <c:showSerName val="0"/>
          <c:showPercent val="0"/>
          <c:showBubbleSize val="0"/>
        </c:dLbls>
        <c:smooth val="0"/>
        <c:axId val="1926972655"/>
        <c:axId val="1"/>
      </c:lineChart>
      <c:dateAx>
        <c:axId val="192697265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72655"/>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Skin Performance</a:t>
            </a:r>
          </a:p>
        </c:rich>
      </c:tx>
      <c:overlay val="0"/>
      <c:spPr>
        <a:noFill/>
        <a:ln w="25400">
          <a:noFill/>
        </a:ln>
      </c:spPr>
    </c:title>
    <c:autoTitleDeleted val="0"/>
    <c:plotArea>
      <c:layout/>
      <c:lineChart>
        <c:grouping val="standard"/>
        <c:varyColors val="0"/>
        <c:ser>
          <c:idx val="1"/>
          <c:order val="0"/>
          <c:tx>
            <c:strRef>
              <c:f>'Data &amp; Graphs'!$A$34</c:f>
              <c:strCache>
                <c:ptCount val="1"/>
                <c:pt idx="0">
                  <c:v>%</c:v>
                </c:pt>
              </c:strCache>
            </c:strRef>
          </c:tx>
          <c:marker>
            <c:symbol val="none"/>
          </c:marker>
          <c:dLbls>
            <c:spPr>
              <a:noFill/>
              <a:ln w="25400">
                <a:noFill/>
              </a:ln>
            </c:spPr>
            <c:txPr>
              <a:bodyPr wrap="square" lIns="38100" tIns="19050" rIns="38100" bIns="19050" anchor="ctr">
                <a:spAutoFit/>
              </a:bodyPr>
              <a:lstStyle/>
              <a:p>
                <a:pPr>
                  <a:defRPr sz="14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Graphs'!$B$30:$AI$30</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pt idx="19">
                  <c:v>45597</c:v>
                </c:pt>
                <c:pt idx="20">
                  <c:v>45627</c:v>
                </c:pt>
                <c:pt idx="21" formatCode="mmm\-yy">
                  <c:v>45658</c:v>
                </c:pt>
                <c:pt idx="22" formatCode="mmm\-yy">
                  <c:v>45689</c:v>
                </c:pt>
                <c:pt idx="23" formatCode="mmm\-yy">
                  <c:v>45717</c:v>
                </c:pt>
                <c:pt idx="24" formatCode="mmm\-yy">
                  <c:v>45748</c:v>
                </c:pt>
                <c:pt idx="25" formatCode="mmm\-yy">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Graphs'!$B$34:$AI$34</c:f>
              <c:numCache>
                <c:formatCode>0%</c:formatCode>
                <c:ptCount val="34"/>
                <c:pt idx="0">
                  <c:v>0.89552238805970152</c:v>
                </c:pt>
                <c:pt idx="1">
                  <c:v>0.75362318840579712</c:v>
                </c:pt>
                <c:pt idx="2">
                  <c:v>0.8666666666666667</c:v>
                </c:pt>
                <c:pt idx="3">
                  <c:v>0.88888888888888884</c:v>
                </c:pt>
                <c:pt idx="4">
                  <c:v>0.85074626865671643</c:v>
                </c:pt>
                <c:pt idx="5">
                  <c:v>0.77631578947368418</c:v>
                </c:pt>
                <c:pt idx="6">
                  <c:v>0.84523809523809523</c:v>
                </c:pt>
                <c:pt idx="7">
                  <c:v>0.76923076923076927</c:v>
                </c:pt>
                <c:pt idx="8">
                  <c:v>0.80769230769230771</c:v>
                </c:pt>
                <c:pt idx="9">
                  <c:v>0.80246913580246915</c:v>
                </c:pt>
                <c:pt idx="10">
                  <c:v>0.84337349397590367</c:v>
                </c:pt>
                <c:pt idx="11">
                  <c:v>0.9375</c:v>
                </c:pt>
                <c:pt idx="12">
                  <c:v>0.94666666666666666</c:v>
                </c:pt>
                <c:pt idx="13">
                  <c:v>0.90540540540540537</c:v>
                </c:pt>
                <c:pt idx="14">
                  <c:v>0.91935483870967738</c:v>
                </c:pt>
                <c:pt idx="15">
                  <c:v>0.85185185185185186</c:v>
                </c:pt>
                <c:pt idx="16">
                  <c:v>0.7142857142857143</c:v>
                </c:pt>
                <c:pt idx="17">
                  <c:v>0.76</c:v>
                </c:pt>
                <c:pt idx="18">
                  <c:v>0.6</c:v>
                </c:pt>
                <c:pt idx="19">
                  <c:v>0.77777777777777779</c:v>
                </c:pt>
                <c:pt idx="20">
                  <c:v>0.62318840579710144</c:v>
                </c:pt>
                <c:pt idx="21">
                  <c:v>0.82222222222222219</c:v>
                </c:pt>
                <c:pt idx="22">
                  <c:v>0.74626865671641796</c:v>
                </c:pt>
                <c:pt idx="23">
                  <c:v>0.88571428571428568</c:v>
                </c:pt>
                <c:pt idx="24">
                  <c:v>0.75</c:v>
                </c:pt>
                <c:pt idx="25">
                  <c:v>0.88749999999999996</c:v>
                </c:pt>
                <c:pt idx="26">
                  <c:v>0.83333333333333337</c:v>
                </c:pt>
                <c:pt idx="27">
                  <c:v>0.78481012658227844</c:v>
                </c:pt>
                <c:pt idx="28">
                  <c:v>0.79069767441860461</c:v>
                </c:pt>
                <c:pt idx="29">
                  <c:v>0.76249999999999996</c:v>
                </c:pt>
                <c:pt idx="30">
                  <c:v>0.74545454545454548</c:v>
                </c:pt>
                <c:pt idx="31">
                  <c:v>0.76666666666666672</c:v>
                </c:pt>
                <c:pt idx="32">
                  <c:v>0.77611940298507465</c:v>
                </c:pt>
                <c:pt idx="33">
                  <c:v>0.78431372549019607</c:v>
                </c:pt>
              </c:numCache>
            </c:numRef>
          </c:val>
          <c:smooth val="0"/>
          <c:extLst>
            <c:ext xmlns:c16="http://schemas.microsoft.com/office/drawing/2014/chart" uri="{C3380CC4-5D6E-409C-BE32-E72D297353CC}">
              <c16:uniqueId val="{00000002-AAAC-4898-B0DC-7278CDC711B5}"/>
            </c:ext>
          </c:extLst>
        </c:ser>
        <c:dLbls>
          <c:showLegendKey val="0"/>
          <c:showVal val="0"/>
          <c:showCatName val="0"/>
          <c:showSerName val="0"/>
          <c:showPercent val="0"/>
          <c:showBubbleSize val="0"/>
        </c:dLbls>
        <c:smooth val="0"/>
        <c:axId val="1926980815"/>
        <c:axId val="1"/>
      </c:lineChart>
      <c:dateAx>
        <c:axId val="1926980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80815"/>
        <c:crosses val="autoZero"/>
        <c:crossBetween val="between"/>
      </c:valAx>
      <c:spPr>
        <a:noFill/>
        <a:ln w="25400">
          <a:noFill/>
        </a:ln>
      </c:spPr>
    </c:plotArea>
    <c:legend>
      <c:legendPos val="b"/>
      <c:layout>
        <c:manualLayout>
          <c:xMode val="edge"/>
          <c:yMode val="edge"/>
          <c:x val="0.20972863747680076"/>
          <c:y val="0.820781146515564"/>
          <c:w val="0.45279170647602102"/>
          <c:h val="4.0095665611891929E-2"/>
        </c:manualLayout>
      </c:layout>
      <c:overlay val="0"/>
      <c:spPr>
        <a:noFill/>
        <a:ln w="25400">
          <a:noFill/>
        </a:ln>
      </c:spPr>
      <c:txPr>
        <a:bodyPr/>
        <a:lstStyle/>
        <a:p>
          <a:pPr>
            <a:defRPr sz="23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GB" sz="1100" b="1"/>
              <a:t>Graph</a:t>
            </a:r>
            <a:r>
              <a:rPr lang="en-GB" sz="1100" b="1" baseline="0"/>
              <a:t> 2 - Open NRIs February 2026</a:t>
            </a:r>
            <a:endParaRPr lang="en-GB" sz="1100" b="1"/>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tx>
            <c:strRef>
              <c:f>'Open NRIs'!$B$7</c:f>
              <c:strCache>
                <c:ptCount val="1"/>
                <c:pt idx="0">
                  <c:v>Total Open</c:v>
                </c:pt>
              </c:strCache>
            </c:strRef>
          </c:tx>
          <c:spPr>
            <a:ln w="28575" cap="rnd">
              <a:solidFill>
                <a:srgbClr val="00B050"/>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NRIs'!$B$8:$B$11</c:f>
              <c:numCache>
                <c:formatCode>General</c:formatCode>
                <c:ptCount val="4"/>
                <c:pt idx="0">
                  <c:v>21</c:v>
                </c:pt>
                <c:pt idx="1">
                  <c:v>23</c:v>
                </c:pt>
                <c:pt idx="2">
                  <c:v>39</c:v>
                </c:pt>
                <c:pt idx="3">
                  <c:v>39</c:v>
                </c:pt>
              </c:numCache>
            </c:numRef>
          </c:val>
          <c:smooth val="0"/>
          <c:extLst>
            <c:ext xmlns:c16="http://schemas.microsoft.com/office/drawing/2014/chart" uri="{C3380CC4-5D6E-409C-BE32-E72D297353CC}">
              <c16:uniqueId val="{00000000-E109-4800-8994-7883785D4154}"/>
            </c:ext>
          </c:extLst>
        </c:ser>
        <c:ser>
          <c:idx val="1"/>
          <c:order val="1"/>
          <c:tx>
            <c:strRef>
              <c:f>'Open NRIs'!$C$7</c:f>
              <c:strCache>
                <c:ptCount val="1"/>
                <c:pt idx="0">
                  <c:v>Overdue Closure </c:v>
                </c:pt>
              </c:strCache>
            </c:strRef>
          </c:tx>
          <c:spPr>
            <a:ln w="28575" cap="rnd">
              <a:solidFill>
                <a:srgbClr val="FF0000"/>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NRIs'!$C$8:$C$11</c:f>
              <c:numCache>
                <c:formatCode>General</c:formatCode>
                <c:ptCount val="4"/>
                <c:pt idx="0">
                  <c:v>12</c:v>
                </c:pt>
                <c:pt idx="1">
                  <c:v>14</c:v>
                </c:pt>
                <c:pt idx="2">
                  <c:v>17</c:v>
                </c:pt>
                <c:pt idx="3">
                  <c:v>18</c:v>
                </c:pt>
              </c:numCache>
            </c:numRef>
          </c:val>
          <c:smooth val="0"/>
          <c:extLst>
            <c:ext xmlns:c16="http://schemas.microsoft.com/office/drawing/2014/chart" uri="{C3380CC4-5D6E-409C-BE32-E72D297353CC}">
              <c16:uniqueId val="{00000001-E109-4800-8994-7883785D4154}"/>
            </c:ext>
          </c:extLst>
        </c:ser>
        <c:ser>
          <c:idx val="2"/>
          <c:order val="2"/>
          <c:tx>
            <c:strRef>
              <c:f>'Open NRIs'!$D$7</c:f>
              <c:strCache>
                <c:ptCount val="1"/>
              </c:strCache>
            </c:strRef>
          </c:tx>
          <c:spPr>
            <a:ln w="28575" cap="rnd">
              <a:solidFill>
                <a:schemeClr val="accent3"/>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NRIs'!$D$8:$D$11</c:f>
              <c:numCache>
                <c:formatCode>General</c:formatCode>
                <c:ptCount val="4"/>
              </c:numCache>
            </c:numRef>
          </c:val>
          <c:smooth val="0"/>
          <c:extLst>
            <c:ext xmlns:c16="http://schemas.microsoft.com/office/drawing/2014/chart" uri="{C3380CC4-5D6E-409C-BE32-E72D297353CC}">
              <c16:uniqueId val="{00000002-E109-4800-8994-7883785D4154}"/>
            </c:ext>
          </c:extLst>
        </c:ser>
        <c:dLbls>
          <c:showLegendKey val="0"/>
          <c:showVal val="0"/>
          <c:showCatName val="0"/>
          <c:showSerName val="0"/>
          <c:showPercent val="0"/>
          <c:showBubbleSize val="0"/>
        </c:dLbls>
        <c:smooth val="0"/>
        <c:axId val="134349728"/>
        <c:axId val="134348896"/>
      </c:lineChart>
      <c:dateAx>
        <c:axId val="13434972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4348896"/>
        <c:crosses val="autoZero"/>
        <c:auto val="1"/>
        <c:lblOffset val="100"/>
        <c:baseTimeUnit val="months"/>
      </c:dateAx>
      <c:valAx>
        <c:axId val="134348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349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days'!$A$8:$A$13</c:f>
              <c:strCache>
                <c:ptCount val="6"/>
                <c:pt idx="0">
                  <c:v>Jul</c:v>
                </c:pt>
                <c:pt idx="1">
                  <c:v>Aug</c:v>
                </c:pt>
                <c:pt idx="2">
                  <c:v>Sep</c:v>
                </c:pt>
                <c:pt idx="3">
                  <c:v>Oct</c:v>
                </c:pt>
                <c:pt idx="4">
                  <c:v>Nov</c:v>
                </c:pt>
                <c:pt idx="5">
                  <c:v>Dec</c:v>
                </c:pt>
              </c:strCache>
            </c:strRef>
          </c:cat>
          <c:val>
            <c:numRef>
              <c:f>'Closure against 30 days'!$B$8:$B$13</c:f>
              <c:numCache>
                <c:formatCode>General</c:formatCode>
                <c:ptCount val="6"/>
                <c:pt idx="0">
                  <c:v>108</c:v>
                </c:pt>
                <c:pt idx="1">
                  <c:v>68</c:v>
                </c:pt>
                <c:pt idx="2">
                  <c:v>85</c:v>
                </c:pt>
                <c:pt idx="3">
                  <c:v>121</c:v>
                </c:pt>
                <c:pt idx="4">
                  <c:v>92</c:v>
                </c:pt>
                <c:pt idx="5">
                  <c:v>97</c:v>
                </c:pt>
              </c:numCache>
            </c:numRef>
          </c:val>
          <c:extLst>
            <c:ext xmlns:c16="http://schemas.microsoft.com/office/drawing/2014/chart" uri="{C3380CC4-5D6E-409C-BE32-E72D297353CC}">
              <c16:uniqueId val="{00000000-F07F-44E6-875C-C5C02337DFF9}"/>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days'!$A$8:$A$13</c:f>
              <c:strCache>
                <c:ptCount val="6"/>
                <c:pt idx="0">
                  <c:v>Jul</c:v>
                </c:pt>
                <c:pt idx="1">
                  <c:v>Aug</c:v>
                </c:pt>
                <c:pt idx="2">
                  <c:v>Sep</c:v>
                </c:pt>
                <c:pt idx="3">
                  <c:v>Oct</c:v>
                </c:pt>
                <c:pt idx="4">
                  <c:v>Nov</c:v>
                </c:pt>
                <c:pt idx="5">
                  <c:v>Dec</c:v>
                </c:pt>
              </c:strCache>
            </c:strRef>
          </c:cat>
          <c:val>
            <c:numRef>
              <c:f>'Closure against 30 days'!$C$8:$C$13</c:f>
              <c:numCache>
                <c:formatCode>General</c:formatCode>
                <c:ptCount val="6"/>
                <c:pt idx="0">
                  <c:v>84</c:v>
                </c:pt>
                <c:pt idx="1">
                  <c:v>90</c:v>
                </c:pt>
                <c:pt idx="2">
                  <c:v>105</c:v>
                </c:pt>
                <c:pt idx="3">
                  <c:v>103</c:v>
                </c:pt>
                <c:pt idx="4">
                  <c:v>80</c:v>
                </c:pt>
                <c:pt idx="5">
                  <c:v>67</c:v>
                </c:pt>
              </c:numCache>
            </c:numRef>
          </c:val>
          <c:extLst>
            <c:ext xmlns:c16="http://schemas.microsoft.com/office/drawing/2014/chart" uri="{C3380CC4-5D6E-409C-BE32-E72D297353CC}">
              <c16:uniqueId val="{00000001-F07F-44E6-875C-C5C02337DFF9}"/>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rec''d'!$A$7:$A$12</c:f>
              <c:numCache>
                <c:formatCode>mmm\-yy</c:formatCode>
                <c:ptCount val="6"/>
                <c:pt idx="0">
                  <c:v>45901</c:v>
                </c:pt>
                <c:pt idx="1">
                  <c:v>45931</c:v>
                </c:pt>
                <c:pt idx="2">
                  <c:v>45962</c:v>
                </c:pt>
                <c:pt idx="3">
                  <c:v>45992</c:v>
                </c:pt>
                <c:pt idx="4">
                  <c:v>46023</c:v>
                </c:pt>
                <c:pt idx="5">
                  <c:v>46054</c:v>
                </c:pt>
              </c:numCache>
            </c:numRef>
          </c:cat>
          <c:val>
            <c:numRef>
              <c:f>'Number of complaints rec''d'!$B$7:$B$12</c:f>
              <c:numCache>
                <c:formatCode>General</c:formatCode>
                <c:ptCount val="6"/>
                <c:pt idx="0">
                  <c:v>178</c:v>
                </c:pt>
                <c:pt idx="1">
                  <c:v>216</c:v>
                </c:pt>
                <c:pt idx="2">
                  <c:v>170</c:v>
                </c:pt>
                <c:pt idx="3">
                  <c:v>162</c:v>
                </c:pt>
                <c:pt idx="4">
                  <c:v>166</c:v>
                </c:pt>
                <c:pt idx="5">
                  <c:v>210</c:v>
                </c:pt>
              </c:numCache>
            </c:numRef>
          </c:val>
          <c:smooth val="0"/>
          <c:extLst>
            <c:ext xmlns:c16="http://schemas.microsoft.com/office/drawing/2014/chart" uri="{C3380CC4-5D6E-409C-BE32-E72D297353CC}">
              <c16:uniqueId val="{00000000-17A4-4F15-8E40-4E34B1E3F604}"/>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close'!$A$8:$A$13</c:f>
              <c:strCache>
                <c:ptCount val="6"/>
                <c:pt idx="0">
                  <c:v>Jul</c:v>
                </c:pt>
                <c:pt idx="1">
                  <c:v>Aug</c:v>
                </c:pt>
                <c:pt idx="2">
                  <c:v>Sep</c:v>
                </c:pt>
                <c:pt idx="3">
                  <c:v>Oct</c:v>
                </c:pt>
                <c:pt idx="4">
                  <c:v>Nov</c:v>
                </c:pt>
                <c:pt idx="5">
                  <c:v>Dec</c:v>
                </c:pt>
              </c:strCache>
            </c:strRef>
          </c:cat>
          <c:val>
            <c:numRef>
              <c:f>'Average days to close'!$B$8:$B$13</c:f>
              <c:numCache>
                <c:formatCode>General</c:formatCode>
                <c:ptCount val="6"/>
                <c:pt idx="0">
                  <c:v>30</c:v>
                </c:pt>
                <c:pt idx="1">
                  <c:v>34</c:v>
                </c:pt>
                <c:pt idx="2">
                  <c:v>33</c:v>
                </c:pt>
                <c:pt idx="3">
                  <c:v>29</c:v>
                </c:pt>
                <c:pt idx="4">
                  <c:v>30</c:v>
                </c:pt>
                <c:pt idx="5">
                  <c:v>28</c:v>
                </c:pt>
              </c:numCache>
            </c:numRef>
          </c:val>
          <c:smooth val="0"/>
          <c:extLst>
            <c:ext xmlns:c16="http://schemas.microsoft.com/office/drawing/2014/chart" uri="{C3380CC4-5D6E-409C-BE32-E72D297353CC}">
              <c16:uniqueId val="{00000000-C009-4676-9911-220AF3B972D7}"/>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formals'!$A$17:$A$25</c:f>
              <c:strCache>
                <c:ptCount val="9"/>
                <c:pt idx="0">
                  <c:v>24th Oct 25</c:v>
                </c:pt>
                <c:pt idx="1">
                  <c:v>12th Nov 25</c:v>
                </c:pt>
                <c:pt idx="2">
                  <c:v>25th Nov 25</c:v>
                </c:pt>
                <c:pt idx="3">
                  <c:v>10th Dec  2025</c:v>
                </c:pt>
                <c:pt idx="4">
                  <c:v>30th Dec  2025</c:v>
                </c:pt>
                <c:pt idx="5">
                  <c:v>14th Jan 2026</c:v>
                </c:pt>
                <c:pt idx="6">
                  <c:v>27th Jan 2026</c:v>
                </c:pt>
                <c:pt idx="7">
                  <c:v>20th Feb 2026</c:v>
                </c:pt>
                <c:pt idx="8">
                  <c:v>27th Feb </c:v>
                </c:pt>
              </c:strCache>
            </c:strRef>
          </c:cat>
          <c:val>
            <c:numRef>
              <c:f>'Overdue formals'!$B$17:$B$25</c:f>
              <c:numCache>
                <c:formatCode>General</c:formatCode>
                <c:ptCount val="9"/>
                <c:pt idx="0">
                  <c:v>287</c:v>
                </c:pt>
                <c:pt idx="1">
                  <c:v>305</c:v>
                </c:pt>
                <c:pt idx="2">
                  <c:v>300</c:v>
                </c:pt>
                <c:pt idx="3">
                  <c:v>321</c:v>
                </c:pt>
                <c:pt idx="4">
                  <c:v>330</c:v>
                </c:pt>
                <c:pt idx="5">
                  <c:v>326</c:v>
                </c:pt>
                <c:pt idx="6">
                  <c:v>302</c:v>
                </c:pt>
                <c:pt idx="7">
                  <c:v>259</c:v>
                </c:pt>
                <c:pt idx="8">
                  <c:v>257</c:v>
                </c:pt>
              </c:numCache>
            </c:numRef>
          </c:val>
          <c:smooth val="0"/>
          <c:extLst>
            <c:ext xmlns:c16="http://schemas.microsoft.com/office/drawing/2014/chart" uri="{C3380CC4-5D6E-409C-BE32-E72D297353CC}">
              <c16:uniqueId val="{00000000-6A3C-4904-84CD-FE08FCEB1C04}"/>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r>
              <a:rPr lang="en-GB" sz="800" dirty="0"/>
              <a:t>Avoidability</a:t>
            </a:r>
            <a:r>
              <a:rPr lang="en-GB" sz="800" baseline="0" dirty="0"/>
              <a:t> Status following Scrutiny  </a:t>
            </a:r>
            <a:endParaRPr lang="en-GB" sz="800" dirty="0"/>
          </a:p>
        </c:rich>
      </c:tx>
      <c:overlay val="0"/>
      <c:spPr>
        <a:noFill/>
        <a:ln>
          <a:noFill/>
        </a:ln>
        <a:effectLst/>
      </c:spPr>
      <c:txPr>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'Tab 4'!$A$7</c:f>
              <c:strCache>
                <c:ptCount val="1"/>
                <c:pt idx="0">
                  <c:v>Avoidable PU</c:v>
                </c:pt>
              </c:strCache>
            </c:strRef>
          </c:tx>
          <c:spPr>
            <a:solidFill>
              <a:schemeClr val="accent1"/>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4'!$B$7:$E$7</c:f>
              <c:numCache>
                <c:formatCode>General</c:formatCode>
                <c:ptCount val="4"/>
                <c:pt idx="0">
                  <c:v>8</c:v>
                </c:pt>
                <c:pt idx="1">
                  <c:v>9</c:v>
                </c:pt>
                <c:pt idx="2">
                  <c:v>3</c:v>
                </c:pt>
                <c:pt idx="3">
                  <c:v>0</c:v>
                </c:pt>
              </c:numCache>
            </c:numRef>
          </c:val>
          <c:extLst>
            <c:ext xmlns:c16="http://schemas.microsoft.com/office/drawing/2014/chart" uri="{C3380CC4-5D6E-409C-BE32-E72D297353CC}">
              <c16:uniqueId val="{00000000-EC2E-49B2-8930-D41ED09138B4}"/>
            </c:ext>
          </c:extLst>
        </c:ser>
        <c:ser>
          <c:idx val="1"/>
          <c:order val="1"/>
          <c:tx>
            <c:strRef>
              <c:f>'Tab 4'!$A$8</c:f>
              <c:strCache>
                <c:ptCount val="1"/>
                <c:pt idx="0">
                  <c:v>Unavoidable PU</c:v>
                </c:pt>
              </c:strCache>
            </c:strRef>
          </c:tx>
          <c:spPr>
            <a:solidFill>
              <a:schemeClr val="accent2"/>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4'!$B$8:$E$8</c:f>
              <c:numCache>
                <c:formatCode>General</c:formatCode>
                <c:ptCount val="4"/>
                <c:pt idx="0">
                  <c:v>7</c:v>
                </c:pt>
                <c:pt idx="1">
                  <c:v>4</c:v>
                </c:pt>
                <c:pt idx="2">
                  <c:v>57</c:v>
                </c:pt>
                <c:pt idx="3">
                  <c:v>1</c:v>
                </c:pt>
              </c:numCache>
            </c:numRef>
          </c:val>
          <c:extLst>
            <c:ext xmlns:c16="http://schemas.microsoft.com/office/drawing/2014/chart" uri="{C3380CC4-5D6E-409C-BE32-E72D297353CC}">
              <c16:uniqueId val="{00000001-EC2E-49B2-8930-D41ED09138B4}"/>
            </c:ext>
          </c:extLst>
        </c:ser>
        <c:ser>
          <c:idx val="2"/>
          <c:order val="2"/>
          <c:tx>
            <c:strRef>
              <c:f>'Tab 4'!$A$9</c:f>
              <c:strCache>
                <c:ptCount val="1"/>
                <c:pt idx="0">
                  <c:v>Not Completed at Closure/Not Stated</c:v>
                </c:pt>
              </c:strCache>
            </c:strRef>
          </c:tx>
          <c:spPr>
            <a:solidFill>
              <a:schemeClr val="accent3"/>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4'!$B$9:$E$9</c:f>
              <c:numCache>
                <c:formatCode>General</c:formatCode>
                <c:ptCount val="4"/>
                <c:pt idx="0">
                  <c:v>79</c:v>
                </c:pt>
                <c:pt idx="1">
                  <c:v>8</c:v>
                </c:pt>
                <c:pt idx="2">
                  <c:v>16</c:v>
                </c:pt>
                <c:pt idx="3">
                  <c:v>1</c:v>
                </c:pt>
              </c:numCache>
            </c:numRef>
          </c:val>
          <c:extLst>
            <c:ext xmlns:c16="http://schemas.microsoft.com/office/drawing/2014/chart" uri="{C3380CC4-5D6E-409C-BE32-E72D297353CC}">
              <c16:uniqueId val="{00000002-EC2E-49B2-8930-D41ED09138B4}"/>
            </c:ext>
          </c:extLst>
        </c:ser>
        <c:dLbls>
          <c:showLegendKey val="0"/>
          <c:showVal val="0"/>
          <c:showCatName val="0"/>
          <c:showSerName val="0"/>
          <c:showPercent val="0"/>
          <c:showBubbleSize val="0"/>
        </c:dLbls>
        <c:gapWidth val="150"/>
        <c:overlap val="100"/>
        <c:axId val="2047437519"/>
        <c:axId val="2047434639"/>
      </c:barChart>
      <c:catAx>
        <c:axId val="2047437519"/>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Service</a:t>
                </a:r>
                <a:r>
                  <a:rPr lang="en-US" sz="800" baseline="0"/>
                  <a:t> Group </a:t>
                </a:r>
                <a:r>
                  <a:rPr lang="en-US" sz="800"/>
                  <a:t> </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047434639"/>
        <c:crosses val="autoZero"/>
        <c:auto val="1"/>
        <c:lblAlgn val="ctr"/>
        <c:lblOffset val="100"/>
        <c:noMultiLvlLbl val="0"/>
      </c:catAx>
      <c:valAx>
        <c:axId val="2047434639"/>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number of incident </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474375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en-GB" sz="2000" b="1"/>
              <a:t>% of patients that started treatment within 62 days</a:t>
            </a:r>
          </a:p>
        </c:rich>
      </c:tx>
      <c:overlay val="0"/>
      <c:spPr>
        <a:noFill/>
        <a:ln w="25400">
          <a:noFill/>
        </a:ln>
      </c:spPr>
    </c:title>
    <c:autoTitleDeleted val="0"/>
    <c:plotArea>
      <c:layout/>
      <c:barChart>
        <c:barDir val="col"/>
        <c:grouping val="clustered"/>
        <c:varyColors val="0"/>
        <c:ser>
          <c:idx val="0"/>
          <c:order val="0"/>
          <c:tx>
            <c:strRef>
              <c:f>Sheet2!$B$3</c:f>
              <c:strCache>
                <c:ptCount val="1"/>
                <c:pt idx="0">
                  <c:v>% within 62 days</c:v>
                </c:pt>
              </c:strCache>
            </c:strRef>
          </c:tx>
          <c:spPr>
            <a:solidFill>
              <a:schemeClr val="bg1">
                <a:lumMod val="85000"/>
              </a:schemeClr>
            </a:solidFill>
            <a:ln>
              <a:solidFill>
                <a:schemeClr val="tx2">
                  <a:lumMod val="40000"/>
                  <a:lumOff val="60000"/>
                </a:schemeClr>
              </a:solidFill>
            </a:ln>
            <a:effectLst/>
          </c:spPr>
          <c:invertIfNegative val="0"/>
          <c:dLbls>
            <c:spPr>
              <a:noFill/>
              <a:ln>
                <a:noFill/>
              </a:ln>
              <a:effectLst/>
            </c:spPr>
            <c:txPr>
              <a:bodyPr wrap="square" lIns="38100" tIns="19050" rIns="38100" bIns="19050" anchor="ctr">
                <a:spAutoFit/>
              </a:bodyPr>
              <a:lstStyle/>
              <a:p>
                <a:pPr>
                  <a:defRPr sz="14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pt idx="18">
                  <c:v>0.55000000000000004</c:v>
                </c:pt>
              </c:numCache>
            </c:numRef>
          </c:val>
          <c:extLst>
            <c:ext xmlns:c16="http://schemas.microsoft.com/office/drawing/2014/chart" uri="{C3380CC4-5D6E-409C-BE32-E72D297353CC}">
              <c16:uniqueId val="{00000000-DFB1-44E7-90FD-A5F99DC311B1}"/>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rgbClr val="FFC000"/>
              </a:solidFill>
              <a:prstDash val="dash"/>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DFB1-44E7-90FD-A5F99DC311B1}"/>
            </c:ext>
          </c:extLst>
        </c:ser>
        <c:ser>
          <c:idx val="2"/>
          <c:order val="2"/>
          <c:tx>
            <c:strRef>
              <c:f>Sheet2!$D$3</c:f>
              <c:strCache>
                <c:ptCount val="1"/>
                <c:pt idx="0">
                  <c:v>WG Target</c:v>
                </c:pt>
              </c:strCache>
            </c:strRef>
          </c:tx>
          <c:spPr>
            <a:ln w="28575" cap="rnd">
              <a:solidFill>
                <a:srgbClr val="C00000"/>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DFB1-44E7-90FD-A5F99DC311B1}"/>
            </c:ext>
          </c:extLst>
        </c:ser>
        <c:ser>
          <c:idx val="3"/>
          <c:order val="3"/>
          <c:tx>
            <c:strRef>
              <c:f>Sheet2!$E$3</c:f>
              <c:strCache>
                <c:ptCount val="1"/>
                <c:pt idx="0">
                  <c:v>TI Target</c:v>
                </c:pt>
              </c:strCache>
            </c:strRef>
          </c:tx>
          <c:spPr>
            <a:ln w="28575" cap="rnd">
              <a:solidFill>
                <a:schemeClr val="tx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DFB1-44E7-90FD-A5F99DC311B1}"/>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9525">
            <a:noFill/>
          </a:ln>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w="25400">
          <a:noFill/>
        </a:ln>
      </c:spPr>
    </c:plotArea>
    <c:legend>
      <c:legendPos val="b"/>
      <c:overlay val="0"/>
      <c:spPr>
        <a:noFill/>
        <a:ln w="25400">
          <a:noFill/>
        </a:ln>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pt idx="92" formatCode="General">
                        <c:v>6</c:v>
                      </c:pt>
                      <c:pt idx="93" formatCode="General">
                        <c:v>6</c:v>
                      </c:pt>
                      <c:pt idx="94" formatCode="General">
                        <c:v>3</c:v>
                      </c:pt>
                      <c:pt idx="95" formatCode="General">
                        <c:v>7</c:v>
                      </c:pt>
                      <c:pt idx="96" formatCode="General">
                        <c:v>7</c:v>
                      </c:pt>
                      <c:pt idx="97" formatCode="General">
                        <c:v>5</c:v>
                      </c:pt>
                      <c:pt idx="98" formatCode="General">
                        <c:v>9</c:v>
                      </c:pt>
                      <c:pt idx="99" formatCode="General">
                        <c:v>8</c:v>
                      </c:pt>
                      <c:pt idx="100" formatCode="General">
                        <c:v>9</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0</c:v>
                      </c:pt>
                      <c:pt idx="96" formatCode="General">
                        <c:v>0</c:v>
                      </c:pt>
                      <c:pt idx="97" formatCode="General">
                        <c:v>0</c:v>
                      </c:pt>
                      <c:pt idx="98" formatCode="General">
                        <c:v>0</c:v>
                      </c:pt>
                      <c:pt idx="99" formatCode="General">
                        <c:v>0</c:v>
                      </c:pt>
                      <c:pt idx="100" formatCode="General">
                        <c:v>0</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pt idx="92" formatCode="General">
                        <c:v>32</c:v>
                      </c:pt>
                      <c:pt idx="93" formatCode="General">
                        <c:v>31</c:v>
                      </c:pt>
                      <c:pt idx="94" formatCode="General">
                        <c:v>35</c:v>
                      </c:pt>
                      <c:pt idx="95" formatCode="General">
                        <c:v>25</c:v>
                      </c:pt>
                      <c:pt idx="96" formatCode="General">
                        <c:v>24</c:v>
                      </c:pt>
                      <c:pt idx="97" formatCode="General">
                        <c:v>36</c:v>
                      </c:pt>
                      <c:pt idx="98" formatCode="General">
                        <c:v>35</c:v>
                      </c:pt>
                      <c:pt idx="99" formatCode="General">
                        <c:v>38</c:v>
                      </c:pt>
                      <c:pt idx="100" formatCode="General">
                        <c:v>41</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pt idx="92" formatCode="General">
                        <c:v>5</c:v>
                      </c:pt>
                      <c:pt idx="93" formatCode="General">
                        <c:v>6</c:v>
                      </c:pt>
                      <c:pt idx="94" formatCode="General">
                        <c:v>6</c:v>
                      </c:pt>
                      <c:pt idx="95" formatCode="General">
                        <c:v>4</c:v>
                      </c:pt>
                      <c:pt idx="96" formatCode="General">
                        <c:v>5</c:v>
                      </c:pt>
                      <c:pt idx="97" formatCode="General">
                        <c:v>3</c:v>
                      </c:pt>
                      <c:pt idx="98" formatCode="General">
                        <c:v>6</c:v>
                      </c:pt>
                      <c:pt idx="99" formatCode="General">
                        <c:v>7</c:v>
                      </c:pt>
                      <c:pt idx="100" formatCode="General">
                        <c:v>7</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pt idx="92" formatCode="General">
                        <c:v>12</c:v>
                      </c:pt>
                      <c:pt idx="93" formatCode="General">
                        <c:v>16</c:v>
                      </c:pt>
                      <c:pt idx="94" formatCode="General">
                        <c:v>12</c:v>
                      </c:pt>
                      <c:pt idx="95" formatCode="General">
                        <c:v>14</c:v>
                      </c:pt>
                      <c:pt idx="96" formatCode="General">
                        <c:v>23</c:v>
                      </c:pt>
                      <c:pt idx="97" formatCode="General">
                        <c:v>21</c:v>
                      </c:pt>
                      <c:pt idx="98" formatCode="General">
                        <c:v>26</c:v>
                      </c:pt>
                      <c:pt idx="99" formatCode="General">
                        <c:v>23</c:v>
                      </c:pt>
                      <c:pt idx="100" formatCode="General">
                        <c:v>23</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pt idx="92" formatCode="General">
                        <c:v>70</c:v>
                      </c:pt>
                      <c:pt idx="93" formatCode="General">
                        <c:v>58</c:v>
                      </c:pt>
                      <c:pt idx="94" formatCode="General">
                        <c:v>59</c:v>
                      </c:pt>
                      <c:pt idx="95" formatCode="General">
                        <c:v>43</c:v>
                      </c:pt>
                      <c:pt idx="96" formatCode="General">
                        <c:v>37</c:v>
                      </c:pt>
                      <c:pt idx="97" formatCode="General">
                        <c:v>43</c:v>
                      </c:pt>
                      <c:pt idx="98" formatCode="General">
                        <c:v>35</c:v>
                      </c:pt>
                      <c:pt idx="99" formatCode="General">
                        <c:v>30</c:v>
                      </c:pt>
                      <c:pt idx="100" formatCode="General">
                        <c:v>27</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pt idx="92" formatCode="General">
                        <c:v>10</c:v>
                      </c:pt>
                      <c:pt idx="93" formatCode="General">
                        <c:v>9</c:v>
                      </c:pt>
                      <c:pt idx="94" formatCode="General">
                        <c:v>10</c:v>
                      </c:pt>
                      <c:pt idx="95" formatCode="General">
                        <c:v>12</c:v>
                      </c:pt>
                      <c:pt idx="96" formatCode="General">
                        <c:v>13</c:v>
                      </c:pt>
                      <c:pt idx="97" formatCode="General">
                        <c:v>14</c:v>
                      </c:pt>
                      <c:pt idx="98" formatCode="General">
                        <c:v>15</c:v>
                      </c:pt>
                      <c:pt idx="99" formatCode="General">
                        <c:v>14</c:v>
                      </c:pt>
                      <c:pt idx="100" formatCode="General">
                        <c:v>9</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pt idx="92" formatCode="General">
                        <c:v>4</c:v>
                      </c:pt>
                      <c:pt idx="93" formatCode="General">
                        <c:v>4</c:v>
                      </c:pt>
                      <c:pt idx="94" formatCode="General">
                        <c:v>5</c:v>
                      </c:pt>
                      <c:pt idx="95" formatCode="General">
                        <c:v>4</c:v>
                      </c:pt>
                      <c:pt idx="96" formatCode="General">
                        <c:v>4</c:v>
                      </c:pt>
                      <c:pt idx="97" formatCode="General">
                        <c:v>5</c:v>
                      </c:pt>
                      <c:pt idx="98" formatCode="General">
                        <c:v>2</c:v>
                      </c:pt>
                      <c:pt idx="99" formatCode="General">
                        <c:v>2</c:v>
                      </c:pt>
                      <c:pt idx="100" formatCode="General">
                        <c:v>6</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pt idx="92" formatCode="General">
                        <c:v>2</c:v>
                      </c:pt>
                      <c:pt idx="93" formatCode="General">
                        <c:v>2</c:v>
                      </c:pt>
                      <c:pt idx="94" formatCode="General">
                        <c:v>1</c:v>
                      </c:pt>
                      <c:pt idx="95" formatCode="General">
                        <c:v>4</c:v>
                      </c:pt>
                      <c:pt idx="96" formatCode="General">
                        <c:v>4</c:v>
                      </c:pt>
                      <c:pt idx="97" formatCode="General">
                        <c:v>4</c:v>
                      </c:pt>
                      <c:pt idx="98" formatCode="General">
                        <c:v>2</c:v>
                      </c:pt>
                      <c:pt idx="99" formatCode="General">
                        <c:v>2</c:v>
                      </c:pt>
                      <c:pt idx="100" formatCode="General">
                        <c:v>4</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pt idx="92" formatCode="General">
                        <c:v>50</c:v>
                      </c:pt>
                      <c:pt idx="93" formatCode="General">
                        <c:v>43</c:v>
                      </c:pt>
                      <c:pt idx="94" formatCode="General">
                        <c:v>37</c:v>
                      </c:pt>
                      <c:pt idx="95" formatCode="General">
                        <c:v>42</c:v>
                      </c:pt>
                      <c:pt idx="96" formatCode="General">
                        <c:v>39</c:v>
                      </c:pt>
                      <c:pt idx="97" formatCode="General">
                        <c:v>36</c:v>
                      </c:pt>
                      <c:pt idx="98" formatCode="General">
                        <c:v>32</c:v>
                      </c:pt>
                      <c:pt idx="99" formatCode="General">
                        <c:v>22</c:v>
                      </c:pt>
                      <c:pt idx="100" formatCode="General">
                        <c:v>23</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pt idx="92" formatCode="General">
                        <c:v>16</c:v>
                      </c:pt>
                      <c:pt idx="93" formatCode="General">
                        <c:v>19</c:v>
                      </c:pt>
                      <c:pt idx="94" formatCode="General">
                        <c:v>14</c:v>
                      </c:pt>
                      <c:pt idx="95" formatCode="General">
                        <c:v>14</c:v>
                      </c:pt>
                      <c:pt idx="96" formatCode="General">
                        <c:v>22</c:v>
                      </c:pt>
                      <c:pt idx="97" formatCode="General">
                        <c:v>20</c:v>
                      </c:pt>
                      <c:pt idx="98" formatCode="General">
                        <c:v>16</c:v>
                      </c:pt>
                      <c:pt idx="99" formatCode="General">
                        <c:v>11</c:v>
                      </c:pt>
                      <c:pt idx="100" formatCode="General">
                        <c:v>9</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pt idx="92" formatCode="General">
                        <c:v>35</c:v>
                      </c:pt>
                      <c:pt idx="93" formatCode="General">
                        <c:v>31</c:v>
                      </c:pt>
                      <c:pt idx="94" formatCode="General">
                        <c:v>41</c:v>
                      </c:pt>
                      <c:pt idx="95" formatCode="General">
                        <c:v>36</c:v>
                      </c:pt>
                      <c:pt idx="96" formatCode="General">
                        <c:v>46</c:v>
                      </c:pt>
                      <c:pt idx="97" formatCode="General">
                        <c:v>46</c:v>
                      </c:pt>
                      <c:pt idx="98" formatCode="General">
                        <c:v>48</c:v>
                      </c:pt>
                      <c:pt idx="99" formatCode="General">
                        <c:v>48</c:v>
                      </c:pt>
                      <c:pt idx="100" formatCode="General">
                        <c:v>38</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59"/>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0"/>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1"/>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pt idx="92">
                        <c:v>2</c:v>
                      </c:pt>
                      <c:pt idx="93">
                        <c:v>2</c:v>
                      </c:pt>
                      <c:pt idx="94">
                        <c:v>1</c:v>
                      </c:pt>
                      <c:pt idx="95">
                        <c:v>0</c:v>
                      </c:pt>
                      <c:pt idx="96">
                        <c:v>1</c:v>
                      </c:pt>
                      <c:pt idx="97">
                        <c:v>2</c:v>
                      </c:pt>
                      <c:pt idx="98">
                        <c:v>0</c:v>
                      </c:pt>
                      <c:pt idx="99">
                        <c:v>0</c:v>
                      </c:pt>
                      <c:pt idx="100">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2"/>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pt idx="92">
                        <c:v>0</c:v>
                      </c:pt>
                      <c:pt idx="93">
                        <c:v>0</c:v>
                      </c:pt>
                      <c:pt idx="94">
                        <c:v>0</c:v>
                      </c:pt>
                      <c:pt idx="95">
                        <c:v>1</c:v>
                      </c:pt>
                      <c:pt idx="96">
                        <c:v>1</c:v>
                      </c:pt>
                      <c:pt idx="97">
                        <c:v>1</c:v>
                      </c:pt>
                      <c:pt idx="98">
                        <c:v>1</c:v>
                      </c:pt>
                      <c:pt idx="99">
                        <c:v>1</c:v>
                      </c:pt>
                      <c:pt idx="100">
                        <c:v>1</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3"/>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pt idx="92">
                        <c:v>4</c:v>
                      </c:pt>
                      <c:pt idx="93">
                        <c:v>7</c:v>
                      </c:pt>
                      <c:pt idx="94">
                        <c:v>8</c:v>
                      </c:pt>
                      <c:pt idx="95">
                        <c:v>9</c:v>
                      </c:pt>
                      <c:pt idx="96">
                        <c:v>7</c:v>
                      </c:pt>
                      <c:pt idx="97">
                        <c:v>10</c:v>
                      </c:pt>
                      <c:pt idx="98">
                        <c:v>9</c:v>
                      </c:pt>
                      <c:pt idx="99">
                        <c:v>11</c:v>
                      </c:pt>
                      <c:pt idx="100">
                        <c:v>11</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4"/>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pt idx="92">
                        <c:v>3</c:v>
                      </c:pt>
                      <c:pt idx="93">
                        <c:v>4</c:v>
                      </c:pt>
                      <c:pt idx="94">
                        <c:v>5</c:v>
                      </c:pt>
                      <c:pt idx="95">
                        <c:v>5</c:v>
                      </c:pt>
                      <c:pt idx="96">
                        <c:v>4</c:v>
                      </c:pt>
                      <c:pt idx="97">
                        <c:v>4</c:v>
                      </c:pt>
                      <c:pt idx="98">
                        <c:v>4</c:v>
                      </c:pt>
                      <c:pt idx="99">
                        <c:v>6</c:v>
                      </c:pt>
                      <c:pt idx="100">
                        <c:v>6</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5"/>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pt idx="92">
                        <c:v>3</c:v>
                      </c:pt>
                      <c:pt idx="93">
                        <c:v>4</c:v>
                      </c:pt>
                      <c:pt idx="94">
                        <c:v>4</c:v>
                      </c:pt>
                      <c:pt idx="95">
                        <c:v>5</c:v>
                      </c:pt>
                      <c:pt idx="96">
                        <c:v>3</c:v>
                      </c:pt>
                      <c:pt idx="97">
                        <c:v>5</c:v>
                      </c:pt>
                      <c:pt idx="98">
                        <c:v>5</c:v>
                      </c:pt>
                      <c:pt idx="99">
                        <c:v>4</c:v>
                      </c:pt>
                      <c:pt idx="100">
                        <c:v>5</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6"/>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pt idx="92">
                        <c:v>39</c:v>
                      </c:pt>
                      <c:pt idx="93">
                        <c:v>35</c:v>
                      </c:pt>
                      <c:pt idx="94">
                        <c:v>30</c:v>
                      </c:pt>
                      <c:pt idx="95">
                        <c:v>31</c:v>
                      </c:pt>
                      <c:pt idx="96">
                        <c:v>33</c:v>
                      </c:pt>
                      <c:pt idx="97">
                        <c:v>33</c:v>
                      </c:pt>
                      <c:pt idx="98">
                        <c:v>26</c:v>
                      </c:pt>
                      <c:pt idx="99">
                        <c:v>29</c:v>
                      </c:pt>
                      <c:pt idx="100">
                        <c:v>28</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7"/>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pt idx="92">
                        <c:v>8</c:v>
                      </c:pt>
                      <c:pt idx="93">
                        <c:v>9</c:v>
                      </c:pt>
                      <c:pt idx="94">
                        <c:v>9</c:v>
                      </c:pt>
                      <c:pt idx="95">
                        <c:v>7</c:v>
                      </c:pt>
                      <c:pt idx="96">
                        <c:v>5</c:v>
                      </c:pt>
                      <c:pt idx="97">
                        <c:v>5</c:v>
                      </c:pt>
                      <c:pt idx="98">
                        <c:v>4</c:v>
                      </c:pt>
                      <c:pt idx="99">
                        <c:v>4</c:v>
                      </c:pt>
                      <c:pt idx="100">
                        <c:v>4</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8"/>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pt idx="92">
                        <c:v>0</c:v>
                      </c:pt>
                      <c:pt idx="93">
                        <c:v>0</c:v>
                      </c:pt>
                      <c:pt idx="94">
                        <c:v>0</c:v>
                      </c:pt>
                      <c:pt idx="95">
                        <c:v>1</c:v>
                      </c:pt>
                      <c:pt idx="96">
                        <c:v>1</c:v>
                      </c:pt>
                      <c:pt idx="97">
                        <c:v>1</c:v>
                      </c:pt>
                      <c:pt idx="98">
                        <c:v>2</c:v>
                      </c:pt>
                      <c:pt idx="99">
                        <c:v>2</c:v>
                      </c:pt>
                      <c:pt idx="100">
                        <c:v>1</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69"/>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pt idx="92">
                        <c:v>3</c:v>
                      </c:pt>
                      <c:pt idx="93">
                        <c:v>4</c:v>
                      </c:pt>
                      <c:pt idx="94">
                        <c:v>2</c:v>
                      </c:pt>
                      <c:pt idx="95">
                        <c:v>0</c:v>
                      </c:pt>
                      <c:pt idx="96">
                        <c:v>0</c:v>
                      </c:pt>
                      <c:pt idx="97">
                        <c:v>0</c:v>
                      </c:pt>
                      <c:pt idx="98">
                        <c:v>1</c:v>
                      </c:pt>
                      <c:pt idx="99">
                        <c:v>1</c:v>
                      </c:pt>
                      <c:pt idx="100">
                        <c:v>2</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0"/>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pt idx="92">
                        <c:v>7</c:v>
                      </c:pt>
                      <c:pt idx="93">
                        <c:v>10</c:v>
                      </c:pt>
                      <c:pt idx="94">
                        <c:v>9</c:v>
                      </c:pt>
                      <c:pt idx="95">
                        <c:v>8</c:v>
                      </c:pt>
                      <c:pt idx="96">
                        <c:v>7</c:v>
                      </c:pt>
                      <c:pt idx="97">
                        <c:v>7</c:v>
                      </c:pt>
                      <c:pt idx="98">
                        <c:v>8</c:v>
                      </c:pt>
                      <c:pt idx="99">
                        <c:v>12</c:v>
                      </c:pt>
                      <c:pt idx="100">
                        <c:v>13</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1"/>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pt idx="92">
                        <c:v>15</c:v>
                      </c:pt>
                      <c:pt idx="93">
                        <c:v>14</c:v>
                      </c:pt>
                      <c:pt idx="94">
                        <c:v>14</c:v>
                      </c:pt>
                      <c:pt idx="95">
                        <c:v>13</c:v>
                      </c:pt>
                      <c:pt idx="96">
                        <c:v>10</c:v>
                      </c:pt>
                      <c:pt idx="97">
                        <c:v>7</c:v>
                      </c:pt>
                      <c:pt idx="98">
                        <c:v>9</c:v>
                      </c:pt>
                      <c:pt idx="99">
                        <c:v>11</c:v>
                      </c:pt>
                      <c:pt idx="100">
                        <c:v>11</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2"/>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pt idx="92">
                        <c:v>22</c:v>
                      </c:pt>
                      <c:pt idx="93">
                        <c:v>20</c:v>
                      </c:pt>
                      <c:pt idx="94">
                        <c:v>23</c:v>
                      </c:pt>
                      <c:pt idx="95">
                        <c:v>24</c:v>
                      </c:pt>
                      <c:pt idx="96">
                        <c:v>22</c:v>
                      </c:pt>
                      <c:pt idx="97">
                        <c:v>26</c:v>
                      </c:pt>
                      <c:pt idx="98">
                        <c:v>28</c:v>
                      </c:pt>
                      <c:pt idx="99">
                        <c:v>36</c:v>
                      </c:pt>
                      <c:pt idx="100">
                        <c:v>35</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3"/>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4"/>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5"/>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pt idx="92" formatCode="General">
                        <c:v>8</c:v>
                      </c:pt>
                      <c:pt idx="93" formatCode="General">
                        <c:v>8</c:v>
                      </c:pt>
                      <c:pt idx="94" formatCode="General">
                        <c:v>4</c:v>
                      </c:pt>
                      <c:pt idx="95" formatCode="General">
                        <c:v>7</c:v>
                      </c:pt>
                      <c:pt idx="96" formatCode="General">
                        <c:v>8</c:v>
                      </c:pt>
                      <c:pt idx="97" formatCode="General">
                        <c:v>7</c:v>
                      </c:pt>
                      <c:pt idx="98" formatCode="General">
                        <c:v>9</c:v>
                      </c:pt>
                      <c:pt idx="99" formatCode="General">
                        <c:v>8</c:v>
                      </c:pt>
                      <c:pt idx="100" formatCode="General">
                        <c:v>9</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6"/>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1</c:v>
                      </c:pt>
                      <c:pt idx="96" formatCode="General">
                        <c:v>1</c:v>
                      </c:pt>
                      <c:pt idx="97" formatCode="General">
                        <c:v>1</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7"/>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pt idx="92" formatCode="General">
                        <c:v>36</c:v>
                      </c:pt>
                      <c:pt idx="93" formatCode="General">
                        <c:v>38</c:v>
                      </c:pt>
                      <c:pt idx="94" formatCode="General">
                        <c:v>43</c:v>
                      </c:pt>
                      <c:pt idx="95" formatCode="General">
                        <c:v>34</c:v>
                      </c:pt>
                      <c:pt idx="96" formatCode="General">
                        <c:v>31</c:v>
                      </c:pt>
                      <c:pt idx="97" formatCode="General">
                        <c:v>46</c:v>
                      </c:pt>
                      <c:pt idx="98" formatCode="General">
                        <c:v>44</c:v>
                      </c:pt>
                      <c:pt idx="99" formatCode="General">
                        <c:v>49</c:v>
                      </c:pt>
                      <c:pt idx="100" formatCode="General">
                        <c:v>52</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78"/>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pt idx="92" formatCode="General">
                        <c:v>8</c:v>
                      </c:pt>
                      <c:pt idx="93" formatCode="General">
                        <c:v>10</c:v>
                      </c:pt>
                      <c:pt idx="94" formatCode="General">
                        <c:v>11</c:v>
                      </c:pt>
                      <c:pt idx="95" formatCode="General">
                        <c:v>9</c:v>
                      </c:pt>
                      <c:pt idx="96" formatCode="General">
                        <c:v>9</c:v>
                      </c:pt>
                      <c:pt idx="97" formatCode="General">
                        <c:v>7</c:v>
                      </c:pt>
                      <c:pt idx="98" formatCode="General">
                        <c:v>10</c:v>
                      </c:pt>
                      <c:pt idx="99" formatCode="General">
                        <c:v>13</c:v>
                      </c:pt>
                      <c:pt idx="100" formatCode="General">
                        <c:v>13</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79"/>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pt idx="92" formatCode="General">
                        <c:v>15</c:v>
                      </c:pt>
                      <c:pt idx="93" formatCode="General">
                        <c:v>20</c:v>
                      </c:pt>
                      <c:pt idx="94" formatCode="General">
                        <c:v>16</c:v>
                      </c:pt>
                      <c:pt idx="95" formatCode="General">
                        <c:v>19</c:v>
                      </c:pt>
                      <c:pt idx="96" formatCode="General">
                        <c:v>26</c:v>
                      </c:pt>
                      <c:pt idx="97" formatCode="General">
                        <c:v>26</c:v>
                      </c:pt>
                      <c:pt idx="98" formatCode="General">
                        <c:v>31</c:v>
                      </c:pt>
                      <c:pt idx="99" formatCode="General">
                        <c:v>27</c:v>
                      </c:pt>
                      <c:pt idx="100" formatCode="General">
                        <c:v>28</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0"/>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pt idx="92" formatCode="General">
                        <c:v>109</c:v>
                      </c:pt>
                      <c:pt idx="93" formatCode="General">
                        <c:v>93</c:v>
                      </c:pt>
                      <c:pt idx="94" formatCode="General">
                        <c:v>89</c:v>
                      </c:pt>
                      <c:pt idx="95" formatCode="General">
                        <c:v>74</c:v>
                      </c:pt>
                      <c:pt idx="96" formatCode="General">
                        <c:v>70</c:v>
                      </c:pt>
                      <c:pt idx="97" formatCode="General">
                        <c:v>76</c:v>
                      </c:pt>
                      <c:pt idx="98" formatCode="General">
                        <c:v>61</c:v>
                      </c:pt>
                      <c:pt idx="99" formatCode="General">
                        <c:v>59</c:v>
                      </c:pt>
                      <c:pt idx="100" formatCode="General">
                        <c:v>55</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1"/>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pt idx="92" formatCode="General">
                        <c:v>18</c:v>
                      </c:pt>
                      <c:pt idx="93" formatCode="General">
                        <c:v>18</c:v>
                      </c:pt>
                      <c:pt idx="94" formatCode="General">
                        <c:v>19</c:v>
                      </c:pt>
                      <c:pt idx="95" formatCode="General">
                        <c:v>19</c:v>
                      </c:pt>
                      <c:pt idx="96" formatCode="General">
                        <c:v>18</c:v>
                      </c:pt>
                      <c:pt idx="97" formatCode="General">
                        <c:v>19</c:v>
                      </c:pt>
                      <c:pt idx="98" formatCode="General">
                        <c:v>19</c:v>
                      </c:pt>
                      <c:pt idx="99" formatCode="General">
                        <c:v>18</c:v>
                      </c:pt>
                      <c:pt idx="100" formatCode="General">
                        <c:v>13</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2"/>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pt idx="92" formatCode="General">
                        <c:v>4</c:v>
                      </c:pt>
                      <c:pt idx="93" formatCode="General">
                        <c:v>4</c:v>
                      </c:pt>
                      <c:pt idx="94" formatCode="General">
                        <c:v>5</c:v>
                      </c:pt>
                      <c:pt idx="95" formatCode="General">
                        <c:v>5</c:v>
                      </c:pt>
                      <c:pt idx="96" formatCode="General">
                        <c:v>5</c:v>
                      </c:pt>
                      <c:pt idx="97" formatCode="General">
                        <c:v>6</c:v>
                      </c:pt>
                      <c:pt idx="98" formatCode="General">
                        <c:v>4</c:v>
                      </c:pt>
                      <c:pt idx="99" formatCode="General">
                        <c:v>4</c:v>
                      </c:pt>
                      <c:pt idx="100" formatCode="General">
                        <c:v>7</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3"/>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pt idx="92" formatCode="General">
                        <c:v>5</c:v>
                      </c:pt>
                      <c:pt idx="93" formatCode="General">
                        <c:v>6</c:v>
                      </c:pt>
                      <c:pt idx="94" formatCode="General">
                        <c:v>3</c:v>
                      </c:pt>
                      <c:pt idx="95" formatCode="General">
                        <c:v>4</c:v>
                      </c:pt>
                      <c:pt idx="96" formatCode="General">
                        <c:v>4</c:v>
                      </c:pt>
                      <c:pt idx="97" formatCode="General">
                        <c:v>4</c:v>
                      </c:pt>
                      <c:pt idx="98" formatCode="General">
                        <c:v>3</c:v>
                      </c:pt>
                      <c:pt idx="99" formatCode="General">
                        <c:v>3</c:v>
                      </c:pt>
                      <c:pt idx="100" formatCode="General">
                        <c:v>6</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4"/>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pt idx="92" formatCode="General">
                        <c:v>57</c:v>
                      </c:pt>
                      <c:pt idx="93" formatCode="General">
                        <c:v>53</c:v>
                      </c:pt>
                      <c:pt idx="94" formatCode="General">
                        <c:v>46</c:v>
                      </c:pt>
                      <c:pt idx="95" formatCode="General">
                        <c:v>50</c:v>
                      </c:pt>
                      <c:pt idx="96" formatCode="General">
                        <c:v>46</c:v>
                      </c:pt>
                      <c:pt idx="97" formatCode="General">
                        <c:v>43</c:v>
                      </c:pt>
                      <c:pt idx="98" formatCode="General">
                        <c:v>40</c:v>
                      </c:pt>
                      <c:pt idx="99" formatCode="General">
                        <c:v>34</c:v>
                      </c:pt>
                      <c:pt idx="100" formatCode="General">
                        <c:v>36</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5"/>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pt idx="92" formatCode="General">
                        <c:v>31</c:v>
                      </c:pt>
                      <c:pt idx="93" formatCode="General">
                        <c:v>33</c:v>
                      </c:pt>
                      <c:pt idx="94" formatCode="General">
                        <c:v>28</c:v>
                      </c:pt>
                      <c:pt idx="95" formatCode="General">
                        <c:v>27</c:v>
                      </c:pt>
                      <c:pt idx="96" formatCode="General">
                        <c:v>32</c:v>
                      </c:pt>
                      <c:pt idx="97" formatCode="General">
                        <c:v>27</c:v>
                      </c:pt>
                      <c:pt idx="98" formatCode="General">
                        <c:v>25</c:v>
                      </c:pt>
                      <c:pt idx="99" formatCode="General">
                        <c:v>22</c:v>
                      </c:pt>
                      <c:pt idx="100" formatCode="General">
                        <c:v>20</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6"/>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pt idx="92" formatCode="General">
                        <c:v>57</c:v>
                      </c:pt>
                      <c:pt idx="93" formatCode="General">
                        <c:v>51</c:v>
                      </c:pt>
                      <c:pt idx="94" formatCode="General">
                        <c:v>64</c:v>
                      </c:pt>
                      <c:pt idx="95" formatCode="General">
                        <c:v>60</c:v>
                      </c:pt>
                      <c:pt idx="96" formatCode="General">
                        <c:v>68</c:v>
                      </c:pt>
                      <c:pt idx="97" formatCode="General">
                        <c:v>72</c:v>
                      </c:pt>
                      <c:pt idx="98" formatCode="General">
                        <c:v>76</c:v>
                      </c:pt>
                      <c:pt idx="99" formatCode="General">
                        <c:v>84</c:v>
                      </c:pt>
                      <c:pt idx="100" formatCode="General">
                        <c:v>73</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88"/>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pt idx="92">
                        <c:v>213.45907152516378</c:v>
                      </c:pt>
                      <c:pt idx="93">
                        <c:v>207.22803566022284</c:v>
                      </c:pt>
                      <c:pt idx="94">
                        <c:v>210.61262310132312</c:v>
                      </c:pt>
                      <c:pt idx="95">
                        <c:v>198.61906423241999</c:v>
                      </c:pt>
                      <c:pt idx="96">
                        <c:v>212.98945333704253</c:v>
                      </c:pt>
                      <c:pt idx="97">
                        <c:v>233.18640873478674</c:v>
                      </c:pt>
                      <c:pt idx="98">
                        <c:v>211.58645385910103</c:v>
                      </c:pt>
                      <c:pt idx="99">
                        <c:v>223.71307965862317</c:v>
                      </c:pt>
                      <c:pt idx="100">
                        <c:v>214.92031888908915</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89"/>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pt idx="92">
                        <c:v>1.5748680042780836</c:v>
                      </c:pt>
                      <c:pt idx="93">
                        <c:v>1.5846518533727485</c:v>
                      </c:pt>
                      <c:pt idx="94">
                        <c:v>1.7641113204126126</c:v>
                      </c:pt>
                      <c:pt idx="95">
                        <c:v>1.7993964523967771</c:v>
                      </c:pt>
                      <c:pt idx="96">
                        <c:v>2.0282672560562403</c:v>
                      </c:pt>
                      <c:pt idx="97">
                        <c:v>2.3130453524003172</c:v>
                      </c:pt>
                      <c:pt idx="98">
                        <c:v>1.8822149209126351</c:v>
                      </c:pt>
                      <c:pt idx="99">
                        <c:v>2.2531978924256451</c:v>
                      </c:pt>
                      <c:pt idx="100">
                        <c:v>2.169166437349602</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0"/>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pt idx="92">
                        <c:v>-9</c:v>
                      </c:pt>
                      <c:pt idx="93">
                        <c:v>-11</c:v>
                      </c:pt>
                      <c:pt idx="94">
                        <c:v>-8</c:v>
                      </c:pt>
                      <c:pt idx="95">
                        <c:v>-21</c:v>
                      </c:pt>
                      <c:pt idx="96">
                        <c:v>9</c:v>
                      </c:pt>
                      <c:pt idx="97">
                        <c:v>16</c:v>
                      </c:pt>
                      <c:pt idx="98">
                        <c:v>-10</c:v>
                      </c:pt>
                      <c:pt idx="99">
                        <c:v>-1</c:v>
                      </c:pt>
                      <c:pt idx="100">
                        <c:v>-9</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1"/>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pt idx="92">
                        <c:v>-2.5139664804469275E-2</c:v>
                      </c:pt>
                      <c:pt idx="93">
                        <c:v>-3.151862464183381E-2</c:v>
                      </c:pt>
                      <c:pt idx="94">
                        <c:v>-2.3668639053254437E-2</c:v>
                      </c:pt>
                      <c:pt idx="95">
                        <c:v>-6.363636363636363E-2</c:v>
                      </c:pt>
                      <c:pt idx="96">
                        <c:v>2.9126213592233011E-2</c:v>
                      </c:pt>
                      <c:pt idx="97">
                        <c:v>5.0314465408805034E-2</c:v>
                      </c:pt>
                      <c:pt idx="98">
                        <c:v>-2.9940119760479042E-2</c:v>
                      </c:pt>
                      <c:pt idx="99">
                        <c:v>-3.0864197530864196E-3</c:v>
                      </c:pt>
                      <c:pt idx="100">
                        <c:v>-2.7863777089783281E-2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7"/>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pt idx="92">
                  <c:v>349</c:v>
                </c:pt>
                <c:pt idx="93">
                  <c:v>338</c:v>
                </c:pt>
                <c:pt idx="94">
                  <c:v>330</c:v>
                </c:pt>
                <c:pt idx="95">
                  <c:v>309</c:v>
                </c:pt>
                <c:pt idx="96">
                  <c:v>318</c:v>
                </c:pt>
                <c:pt idx="97">
                  <c:v>334</c:v>
                </c:pt>
                <c:pt idx="98">
                  <c:v>324</c:v>
                </c:pt>
                <c:pt idx="99">
                  <c:v>323</c:v>
                </c:pt>
                <c:pt idx="100">
                  <c:v>314</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b="1" kern="1200" dirty="0"/>
            <a:t>Section 1: </a:t>
          </a:r>
          <a:r>
            <a:rPr lang="en-GB" sz="31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2</a:t>
          </a:r>
          <a:r>
            <a:rPr lang="en-GB" sz="3100" kern="1200" dirty="0"/>
            <a:t>: Performance against the Health Board’s Strategic Objectives</a:t>
          </a:r>
        </a:p>
        <a:p>
          <a:pPr marL="228600" lvl="1" indent="-228600" algn="l" defTabSz="1066800">
            <a:lnSpc>
              <a:spcPct val="90000"/>
            </a:lnSpc>
            <a:spcBef>
              <a:spcPct val="0"/>
            </a:spcBef>
            <a:spcAft>
              <a:spcPct val="15000"/>
            </a:spcAft>
            <a:buChar char="•"/>
          </a:pPr>
          <a:endParaRPr lang="en-GB" sz="2400" kern="1200" dirty="0"/>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495829" y="5714828"/>
          <a:ext cx="11502771" cy="2249379"/>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3</a:t>
          </a:r>
          <a:r>
            <a:rPr lang="en-GB" sz="3100" kern="1200" dirty="0"/>
            <a:t>: Service Specific Updates</a:t>
          </a:r>
        </a:p>
        <a:p>
          <a:pPr marL="228600" lvl="1" indent="-228600" algn="l" defTabSz="1066800">
            <a:lnSpc>
              <a:spcPct val="90000"/>
            </a:lnSpc>
            <a:spcBef>
              <a:spcPct val="0"/>
            </a:spcBef>
            <a:spcAft>
              <a:spcPct val="15000"/>
            </a:spcAft>
            <a:buChar char="•"/>
          </a:pPr>
          <a:endParaRPr lang="en-GB" sz="2400" kern="1200"/>
        </a:p>
      </dsp:txBody>
      <dsp:txXfrm rot="10800000">
        <a:off x="5058174" y="5714828"/>
        <a:ext cx="10940426" cy="2249379"/>
      </dsp:txXfrm>
    </dsp:sp>
    <dsp:sp modelId="{5BFA6665-1F33-4D4C-9527-789645D89B43}">
      <dsp:nvSpPr>
        <dsp:cNvPr id="0" name=""/>
        <dsp:cNvSpPr/>
      </dsp:nvSpPr>
      <dsp:spPr>
        <a:xfrm>
          <a:off x="2334969" y="5844977"/>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16/03/2026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16/03/2026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724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44</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90410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47</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8E61-EADB-7F9E-65B2-7F5FA144D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967B93-CA46-7E82-3A04-60D221F49B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188680-9EE3-BAFB-C501-9A239EEAFF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4621D9-61D0-68D6-20E5-F82B920C850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19723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531B6-C296-6073-EE37-5D16E7D4A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61278E-4451-81F4-0098-0F1B49B62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89305BA-8624-E708-586A-ACF4EA556A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F96C64C-0C58-6D49-3EE6-7FDC30AF3B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0094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D86F-BA81-799F-7FB4-D2379CABF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96422-694D-A694-D6FC-9B8AB05CC9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99234-216B-199F-7215-7352CB44ACD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448078D-51A7-F63D-637C-407291EA9DA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38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8C49A-5A58-631D-B35D-E2B6D39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3E272-C28D-562E-3F94-D2775F8CDC0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DC5A6B-216A-827A-C2B9-D5B5347070B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DD18DC5-F941-9CB7-F90D-6766FA70B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883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59</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60</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D013E-1EC9-8FB3-B777-2EA3D30B1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82CD59-D645-F70D-F662-80CF5E1B56F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F7C9D97-5C3B-676A-5A29-D98D1F7867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9D41D2-2923-80AD-0C1D-58446F74B5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79446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40459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Almost half of patients in the diagnostic cohort are waiting pathology results (74).  </a:t>
            </a:r>
          </a:p>
          <a:p>
            <a:r>
              <a:rPr lang="en-GB" dirty="0"/>
              <a:t>51 of the patients under treatment are dated in March.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4879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F3CF9-F531-975F-4E44-7575E6175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B6054-C236-8856-2263-97DE7EC777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2541F0-7B06-66EC-6C9A-9A119D41B8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D138984-1DB1-0B5D-FC06-DF91186D14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4964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BC95F-021B-C68E-397E-6A312021DB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D9C64-6289-503E-3EC9-66F5FFCE70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93190D-DF11-F7F0-4533-752047C87B8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5134573-10E8-6729-FA4E-ECD8FA3A5ED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58105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61499-8CEB-37A8-E517-224A2EB772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213FB9-7F8B-FCE5-D714-9BA86CF87C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05E70C-4162-1C3E-5C8E-AA116D6A39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616309E-D441-78D6-807F-5BDE2353FF0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5001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38859-7C18-9628-6B3A-5713580782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77F2FD-FC3E-8AB2-EB06-96A9DFBE6B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86E237-FC77-7E8D-1C56-EBA408B420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E09EEA4-E32F-18BB-3DD5-9C50BBD5EDC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21F573-1FD7-4402-A0AC-70555B10AB4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73617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31</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35</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41</a:t>
            </a:fld>
            <a:endParaRPr lang="pt-BR"/>
          </a:p>
        </p:txBody>
      </p:sp>
    </p:spTree>
    <p:extLst>
      <p:ext uri="{BB962C8B-B14F-4D97-AF65-F5344CB8AC3E}">
        <p14:creationId xmlns:p14="http://schemas.microsoft.com/office/powerpoint/2010/main" val="412839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5455898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9344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116098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96329151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90798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5429497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35954159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13585427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A4C482-3B90-41EE-8B22-1F888E35B9B7}" type="datetime1">
              <a:rPr lang="en-GB" smtClean="0"/>
              <a:t>17/03/2026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04062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63588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8498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40315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89419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065323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120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2913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theme" Target="../theme/theme10.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8.xml"/><Relationship Id="rId7" Type="http://schemas.openxmlformats.org/officeDocument/2006/relationships/theme" Target="../theme/theme11.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5" Type="http://schemas.openxmlformats.org/officeDocument/2006/relationships/slideLayout" Target="../slideLayouts/slideLayout90.xml"/><Relationship Id="rId4" Type="http://schemas.openxmlformats.org/officeDocument/2006/relationships/slideLayout" Target="../slideLayouts/slideLayout89.xml"/><Relationship Id="rId9" Type="http://schemas.openxmlformats.org/officeDocument/2006/relationships/image" Target="../media/image5.emf"/></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94.xml"/><Relationship Id="rId7" Type="http://schemas.openxmlformats.org/officeDocument/2006/relationships/theme" Target="../theme/theme12.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4" Type="http://schemas.openxmlformats.org/officeDocument/2006/relationships/slideLayout" Target="../slideLayouts/slideLayout95.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5" Type="http://schemas.openxmlformats.org/officeDocument/2006/relationships/slideLayout" Target="../slideLayouts/slideLayout102.xml"/><Relationship Id="rId10" Type="http://schemas.openxmlformats.org/officeDocument/2006/relationships/image" Target="../media/image5.emf"/><Relationship Id="rId4" Type="http://schemas.openxmlformats.org/officeDocument/2006/relationships/slideLayout" Target="../slideLayouts/slideLayout101.xml"/><Relationship Id="rId9" Type="http://schemas.openxmlformats.org/officeDocument/2006/relationships/image" Target="../media/image4.png"/></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7.xml"/><Relationship Id="rId7" Type="http://schemas.openxmlformats.org/officeDocument/2006/relationships/theme" Target="../theme/theme14.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5" Type="http://schemas.openxmlformats.org/officeDocument/2006/relationships/slideLayout" Target="../slideLayouts/slideLayout109.xml"/><Relationship Id="rId4" Type="http://schemas.openxmlformats.org/officeDocument/2006/relationships/slideLayout" Target="../slideLayouts/slideLayout108.xml"/><Relationship Id="rId9" Type="http://schemas.openxmlformats.org/officeDocument/2006/relationships/image" Target="../media/image5.emf"/></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113.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4" Type="http://schemas.openxmlformats.org/officeDocument/2006/relationships/theme" Target="../theme/theme1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6" Type="http://schemas.openxmlformats.org/officeDocument/2006/relationships/image" Target="../media/image5.emf"/><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4.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2.xml"/><Relationship Id="rId7"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8.xml"/><Relationship Id="rId7"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34.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theme" Target="../theme/theme7.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0.xml"/><Relationship Id="rId7" Type="http://schemas.openxmlformats.org/officeDocument/2006/relationships/theme" Target="../theme/theme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5" Type="http://schemas.openxmlformats.org/officeDocument/2006/relationships/slideLayout" Target="../slideLayouts/slideLayout72.xml"/><Relationship Id="rId4" Type="http://schemas.openxmlformats.org/officeDocument/2006/relationships/slideLayout" Target="../slideLayouts/slideLayout71.xml"/><Relationship Id="rId9" Type="http://schemas.openxmlformats.org/officeDocument/2006/relationships/image" Target="../media/image5.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98760878"/>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549651"/>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15"/>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6"/>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856" r:id="rId7"/>
    <p:sldLayoutId id="2147483857" r:id="rId8"/>
    <p:sldLayoutId id="2147483858" r:id="rId9"/>
    <p:sldLayoutId id="2147483859" r:id="rId10"/>
    <p:sldLayoutId id="2147483860" r:id="rId11"/>
    <p:sldLayoutId id="2147483861" r:id="rId12"/>
    <p:sldLayoutId id="2147483862" r:id="rId13"/>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16/03/2026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4" r:id="rId12"/>
    <p:sldLayoutId id="2147483745" r:id="rId13"/>
    <p:sldLayoutId id="2147483746" r:id="rId14"/>
    <p:sldLayoutId id="2147483747" r:id="rId15"/>
    <p:sldLayoutId id="2147483748" r:id="rId16"/>
    <p:sldLayoutId id="2147483749" r:id="rId17"/>
    <p:sldLayoutId id="2147483750" r:id="rId18"/>
    <p:sldLayoutId id="2147483751" r:id="rId19"/>
    <p:sldLayoutId id="2147483752" r:id="rId20"/>
    <p:sldLayoutId id="2147483753" r:id="rId21"/>
    <p:sldLayoutId id="2147483754" r:id="rId2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image" Target="cid:image009.png@01DCB604.D2DE2310" TargetMode="External"/><Relationship Id="rId2" Type="http://schemas.openxmlformats.org/officeDocument/2006/relationships/image" Target="../media/image28.png"/><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1.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36.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75.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5.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7.xml"/></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7.png"/><Relationship Id="rId7" Type="http://schemas.openxmlformats.org/officeDocument/2006/relationships/image" Target="../media/image45.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4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18.svg"/></Relationships>
</file>

<file path=ppt/slides/_rels/slide28.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7.png"/><Relationship Id="rId7" Type="http://schemas.openxmlformats.org/officeDocument/2006/relationships/image" Target="../media/image49.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4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18.sv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7.xml"/></Relationships>
</file>

<file path=ppt/slides/_rels/slide3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54.png"/><Relationship Id="rId2" Type="http://schemas.openxmlformats.org/officeDocument/2006/relationships/notesSlide" Target="../notesSlides/notesSlide6.xml"/><Relationship Id="rId1" Type="http://schemas.openxmlformats.org/officeDocument/2006/relationships/slideLayout" Target="../slideLayouts/slideLayout41.xml"/><Relationship Id="rId6" Type="http://schemas.openxmlformats.org/officeDocument/2006/relationships/image" Target="../media/image53.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1.xml"/><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1.xml"/><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xml"/><Relationship Id="rId1" Type="http://schemas.openxmlformats.org/officeDocument/2006/relationships/slideLayout" Target="../slideLayouts/slideLayout4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1.xml"/><Relationship Id="rId5" Type="http://schemas.openxmlformats.org/officeDocument/2006/relationships/image" Target="../media/image73.png"/><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41.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41.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7.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41.xml"/><Relationship Id="rId4" Type="http://schemas.openxmlformats.org/officeDocument/2006/relationships/image" Target="../media/image18.svg"/></Relationships>
</file>

<file path=ppt/slides/_rels/slide40.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17.png"/><Relationship Id="rId7" Type="http://schemas.openxmlformats.org/officeDocument/2006/relationships/image" Target="../media/image88.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41.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18.svg"/></Relationships>
</file>

<file path=ppt/slides/_rels/slide4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41.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4.png"/><Relationship Id="rId1" Type="http://schemas.openxmlformats.org/officeDocument/2006/relationships/slideLayout" Target="../slideLayouts/slideLayout80.xml"/><Relationship Id="rId5" Type="http://schemas.openxmlformats.org/officeDocument/2006/relationships/chart" Target="../charts/chart2.xml"/><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xml"/><Relationship Id="rId1" Type="http://schemas.openxmlformats.org/officeDocument/2006/relationships/slideLayout" Target="../slideLayouts/slideLayout85.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4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1.xml"/><Relationship Id="rId1" Type="http://schemas.openxmlformats.org/officeDocument/2006/relationships/slideLayout" Target="../slideLayouts/slideLayout41.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80.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7.png"/><Relationship Id="rId2" Type="http://schemas.openxmlformats.org/officeDocument/2006/relationships/notesSlide" Target="../notesSlides/notesSlide13.xml"/><Relationship Id="rId1" Type="http://schemas.openxmlformats.org/officeDocument/2006/relationships/slideLayout" Target="../slideLayouts/slideLayout80.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4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4.xml"/><Relationship Id="rId1" Type="http://schemas.openxmlformats.org/officeDocument/2006/relationships/slideLayout" Target="../slideLayouts/slideLayout41.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4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5.xml"/><Relationship Id="rId1" Type="http://schemas.openxmlformats.org/officeDocument/2006/relationships/slideLayout" Target="../slideLayouts/slideLayout85.xml"/><Relationship Id="rId6" Type="http://schemas.openxmlformats.org/officeDocument/2006/relationships/chart" Target="../charts/chart7.xml"/><Relationship Id="rId5" Type="http://schemas.openxmlformats.org/officeDocument/2006/relationships/image" Target="../media/image113.png"/><Relationship Id="rId4" Type="http://schemas.openxmlformats.org/officeDocument/2006/relationships/image" Target="../media/image112.png"/></Relationships>
</file>

<file path=ppt/slides/_rels/slide49.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116.png"/><Relationship Id="rId12" Type="http://schemas.openxmlformats.org/officeDocument/2006/relationships/image" Target="../media/image121.png"/><Relationship Id="rId2" Type="http://schemas.openxmlformats.org/officeDocument/2006/relationships/notesSlide" Target="../notesSlides/notesSlide16.xml"/><Relationship Id="rId1" Type="http://schemas.openxmlformats.org/officeDocument/2006/relationships/slideLayout" Target="../slideLayouts/slideLayout46.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20.png"/><Relationship Id="rId5" Type="http://schemas.openxmlformats.org/officeDocument/2006/relationships/image" Target="../media/image115.svg"/><Relationship Id="rId10" Type="http://schemas.openxmlformats.org/officeDocument/2006/relationships/image" Target="../media/image119.svg"/><Relationship Id="rId4" Type="http://schemas.openxmlformats.org/officeDocument/2006/relationships/image" Target="../media/image114.png"/><Relationship Id="rId9" Type="http://schemas.openxmlformats.org/officeDocument/2006/relationships/image" Target="../media/image1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7.xml"/></Relationships>
</file>

<file path=ppt/slides/_rels/slide5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8.xml"/><Relationship Id="rId1" Type="http://schemas.openxmlformats.org/officeDocument/2006/relationships/slideLayout" Target="../slideLayouts/slideLayout111.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5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9.xml"/><Relationship Id="rId1" Type="http://schemas.openxmlformats.org/officeDocument/2006/relationships/slideLayout" Target="../slideLayouts/slideLayout111.xml"/><Relationship Id="rId5" Type="http://schemas.openxmlformats.org/officeDocument/2006/relationships/image" Target="../media/image128.png"/><Relationship Id="rId4" Type="http://schemas.openxmlformats.org/officeDocument/2006/relationships/image" Target="../media/image127.png"/></Relationships>
</file>

<file path=ppt/slides/_rels/slide5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0.xml"/><Relationship Id="rId1" Type="http://schemas.openxmlformats.org/officeDocument/2006/relationships/slideLayout" Target="../slideLayouts/slideLayout111.xml"/><Relationship Id="rId5" Type="http://schemas.openxmlformats.org/officeDocument/2006/relationships/image" Target="../media/image131.png"/><Relationship Id="rId4" Type="http://schemas.openxmlformats.org/officeDocument/2006/relationships/image" Target="../media/image130.png"/></Relationships>
</file>

<file path=ppt/slides/_rels/slide54.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41.xml"/></Relationships>
</file>

<file path=ppt/slides/_rels/slide5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41.xml"/><Relationship Id="rId4" Type="http://schemas.openxmlformats.org/officeDocument/2006/relationships/image" Target="../media/image134.png"/></Relationships>
</file>

<file path=ppt/slides/_rels/slide5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2.png"/><Relationship Id="rId1" Type="http://schemas.openxmlformats.org/officeDocument/2006/relationships/slideLayout" Target="../slideLayouts/slideLayout41.xml"/></Relationships>
</file>

<file path=ppt/slides/_rels/slide57.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1.xml"/></Relationships>
</file>

<file path=ppt/slides/_rels/slide58.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41.xml"/></Relationships>
</file>

<file path=ppt/slides/_rels/slide59.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image" Target="../media/image139.png"/><Relationship Id="rId7" Type="http://schemas.openxmlformats.org/officeDocument/2006/relationships/image" Target="../media/image140.png"/><Relationship Id="rId2" Type="http://schemas.openxmlformats.org/officeDocument/2006/relationships/notesSlide" Target="../notesSlides/notesSlide21.xml"/><Relationship Id="rId1" Type="http://schemas.openxmlformats.org/officeDocument/2006/relationships/slideLayout" Target="../slideLayouts/slideLayout4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60.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22.xml"/><Relationship Id="rId1" Type="http://schemas.openxmlformats.org/officeDocument/2006/relationships/slideLayout" Target="../slideLayouts/slideLayout41.xml"/></Relationships>
</file>

<file path=ppt/slides/_rels/slide61.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41.xml"/></Relationships>
</file>

<file path=ppt/slides/_rels/slide62.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41.xml"/></Relationships>
</file>

<file path=ppt/slides/_rels/slide63.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4.xml"/><Relationship Id="rId1" Type="http://schemas.openxmlformats.org/officeDocument/2006/relationships/slideLayout" Target="../slideLayouts/slideLayout41.xml"/><Relationship Id="rId4" Type="http://schemas.openxmlformats.org/officeDocument/2006/relationships/image" Target="../media/image149.png"/></Relationships>
</file>

<file path=ppt/slides/_rels/slide6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5.xml"/><Relationship Id="rId1" Type="http://schemas.openxmlformats.org/officeDocument/2006/relationships/slideLayout" Target="../slideLayouts/slideLayout41.xml"/><Relationship Id="rId4" Type="http://schemas.openxmlformats.org/officeDocument/2006/relationships/image" Target="../media/image150.png"/></Relationships>
</file>

<file path=ppt/slides/_rels/slide6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chart" Target="../charts/chart11.xml"/></Relationships>
</file>

<file path=ppt/slides/_rels/slide6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chart" Target="../charts/chart13.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_rels/slide7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6000" dirty="0">
                <a:latin typeface="Verdana" panose="020B0604030504040204" pitchFamily="34" charset="0"/>
                <a:ea typeface="Verdana" panose="020B0604030504040204" pitchFamily="34" charset="0"/>
                <a:cs typeface="Arial" panose="020B0604020202020204" pitchFamily="34" charset="0"/>
              </a:rPr>
              <a:t>March</a:t>
            </a:r>
            <a:r>
              <a:rPr lang="pt-BR" sz="5400" dirty="0">
                <a:latin typeface="Arial" panose="020B0604020202020204" pitchFamily="34" charset="0"/>
                <a:cs typeface="Arial" panose="020B0604020202020204" pitchFamily="34" charset="0"/>
              </a:rPr>
              <a:t> 2026</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AFD73-6D20-5877-5CBC-306B5716AF2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3BB94D2-62DA-7AE7-4470-10E9AE0164D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Healthcare Acquired Infections</a:t>
            </a:r>
          </a:p>
        </p:txBody>
      </p:sp>
      <p:graphicFrame>
        <p:nvGraphicFramePr>
          <p:cNvPr id="3" name="Table 2">
            <a:extLst>
              <a:ext uri="{FF2B5EF4-FFF2-40B4-BE49-F238E27FC236}">
                <a16:creationId xmlns:a16="http://schemas.microsoft.com/office/drawing/2014/main" id="{D4BBDAA8-1147-5FBF-1BEE-3D4B1C1CB552}"/>
              </a:ext>
            </a:extLst>
          </p:cNvPr>
          <p:cNvGraphicFramePr>
            <a:graphicFrameLocks noGrp="1"/>
          </p:cNvGraphicFramePr>
          <p:nvPr/>
        </p:nvGraphicFramePr>
        <p:xfrm>
          <a:off x="565944" y="777876"/>
          <a:ext cx="18973800" cy="2498979"/>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2</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4" name="Picture 3">
            <a:extLst>
              <a:ext uri="{FF2B5EF4-FFF2-40B4-BE49-F238E27FC236}">
                <a16:creationId xmlns:a16="http://schemas.microsoft.com/office/drawing/2014/main" id="{B64755E7-F346-3049-015E-B3D6A4AE510A}"/>
              </a:ext>
            </a:extLst>
          </p:cNvPr>
          <p:cNvPicPr>
            <a:picLocks noChangeAspect="1"/>
          </p:cNvPicPr>
          <p:nvPr/>
        </p:nvPicPr>
        <p:blipFill>
          <a:blip r:embed="rId2"/>
          <a:stretch>
            <a:fillRect/>
          </a:stretch>
        </p:blipFill>
        <p:spPr>
          <a:xfrm>
            <a:off x="565944" y="4435475"/>
            <a:ext cx="9250525" cy="5194232"/>
          </a:xfrm>
          <a:prstGeom prst="rect">
            <a:avLst/>
          </a:prstGeom>
        </p:spPr>
      </p:pic>
      <p:pic>
        <p:nvPicPr>
          <p:cNvPr id="5" name="Picture 4">
            <a:extLst>
              <a:ext uri="{FF2B5EF4-FFF2-40B4-BE49-F238E27FC236}">
                <a16:creationId xmlns:a16="http://schemas.microsoft.com/office/drawing/2014/main" id="{CD03537E-0A3A-4D8B-AE48-07097359C2F4}"/>
              </a:ext>
            </a:extLst>
          </p:cNvPr>
          <p:cNvPicPr>
            <a:picLocks noChangeAspect="1"/>
          </p:cNvPicPr>
          <p:nvPr/>
        </p:nvPicPr>
        <p:blipFill>
          <a:blip r:embed="rId3"/>
          <a:stretch>
            <a:fillRect/>
          </a:stretch>
        </p:blipFill>
        <p:spPr>
          <a:xfrm>
            <a:off x="10052844" y="4435475"/>
            <a:ext cx="9486900" cy="5194232"/>
          </a:xfrm>
          <a:prstGeom prst="rect">
            <a:avLst/>
          </a:prstGeom>
        </p:spPr>
      </p:pic>
    </p:spTree>
    <p:extLst>
      <p:ext uri="{BB962C8B-B14F-4D97-AF65-F5344CB8AC3E}">
        <p14:creationId xmlns:p14="http://schemas.microsoft.com/office/powerpoint/2010/main" val="792061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86B87-CC82-8E07-7C4C-33E05C3DDBB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2067891-525D-73EC-0A53-EA52E75BDD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EE206FC8-F1A0-37EC-044B-C4B092526E86}"/>
              </a:ext>
            </a:extLst>
          </p:cNvPr>
          <p:cNvSpPr txBox="1"/>
          <p:nvPr/>
        </p:nvSpPr>
        <p:spPr>
          <a:xfrm>
            <a:off x="413544" y="894013"/>
            <a:ext cx="9296399" cy="5711435"/>
          </a:xfrm>
          <a:prstGeom prst="rect">
            <a:avLst/>
          </a:prstGeom>
          <a:noFill/>
        </p:spPr>
        <p:txBody>
          <a:bodyPr wrap="square">
            <a:spAutoFit/>
          </a:bodyPr>
          <a:lstStyle/>
          <a:p>
            <a:r>
              <a:rPr lang="en-GB" sz="2800" dirty="0">
                <a:latin typeface="Verdana" panose="020B0604030504040204" pitchFamily="34" charset="0"/>
                <a:cs typeface="Arial" panose="020B0604020202020204" pitchFamily="34" charset="0"/>
              </a:rPr>
              <a:t>The Health Board’s assessment on performance against the £58.7m deficit has three components Operational Pressure, Savings Target, and Planned Deficit. Performance against these three elements at Month 9 is summarised in Table 1 below. At Month 11 there was an In-Month underspend of (£0.1m), which is £5.0m below the £58.7m planned deficit, with the YTD position reporting a £57.3m deficit, which is £3.5m above £58.7m plan.</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1: Delivery YTD </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BCEC6389-5F0E-286A-CA4C-9F0A6511486D}"/>
              </a:ext>
            </a:extLst>
          </p:cNvPr>
          <p:cNvSpPr txBox="1"/>
          <p:nvPr/>
        </p:nvSpPr>
        <p:spPr>
          <a:xfrm>
            <a:off x="11043444" y="894013"/>
            <a:ext cx="8115300" cy="7417415"/>
          </a:xfrm>
          <a:prstGeom prst="rect">
            <a:avLst/>
          </a:prstGeom>
          <a:noFill/>
        </p:spPr>
        <p:txBody>
          <a:bodyPr wrap="square">
            <a:spAutoFit/>
          </a:bodyPr>
          <a:lstStyle/>
          <a:p>
            <a:r>
              <a:rPr lang="en-GB" sz="2800" dirty="0">
                <a:latin typeface="Verdana" panose="020B0604030504040204" pitchFamily="34" charset="0"/>
                <a:cs typeface="Arial" panose="020B0604020202020204" pitchFamily="34" charset="0"/>
              </a:rPr>
              <a:t>It has been clear all year and as detailed in Table 1 that the In-Year issue has remained the non-delivery of savings. This shortfall in delivery YTD is in part mitigated by ‘Delegated Budget’ position underspending and the central N/R opportunities as set out in the 11 September 2025 submission delivering. Whilst excluding the non-delivery of saving most areas are within the delegated operational budgets, the key exception remains Mental Health &amp; LD Services.   Throughout the year there have been pressures linked to pay and CHC but also Temporary Adult Placements. The latter issue has resulted in an in-month pressure of £0.7m, with YTD expenditure of £6.8m. </a:t>
            </a:r>
          </a:p>
        </p:txBody>
      </p:sp>
      <p:pic>
        <p:nvPicPr>
          <p:cNvPr id="2051" name="Picture 5">
            <a:extLst>
              <a:ext uri="{FF2B5EF4-FFF2-40B4-BE49-F238E27FC236}">
                <a16:creationId xmlns:a16="http://schemas.microsoft.com/office/drawing/2014/main" id="{D166B05B-AADD-080A-A238-D688AFCD1D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3644" y="6188075"/>
            <a:ext cx="7239000" cy="4810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3964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7F0FB-153B-89A6-D603-78156431F67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C438E18-EDDA-ED29-C217-7D80F8C2EA6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39792291-CEFD-EFB9-93CF-99AD2B188572}"/>
              </a:ext>
            </a:extLst>
          </p:cNvPr>
          <p:cNvSpPr txBox="1"/>
          <p:nvPr/>
        </p:nvSpPr>
        <p:spPr>
          <a:xfrm>
            <a:off x="375444" y="730737"/>
            <a:ext cx="10058400" cy="5632311"/>
          </a:xfrm>
          <a:prstGeom prst="rect">
            <a:avLst/>
          </a:prstGeom>
          <a:noFill/>
        </p:spPr>
        <p:txBody>
          <a:bodyPr wrap="square">
            <a:spAutoFit/>
          </a:bodyPr>
          <a:lstStyle/>
          <a:p>
            <a:r>
              <a:rPr lang="en-GB" sz="2400" dirty="0">
                <a:latin typeface="Verdana" panose="020B0604030504040204" pitchFamily="34" charset="0"/>
                <a:ea typeface="Verdana" panose="020B0604030504040204" pitchFamily="34" charset="0"/>
              </a:rPr>
              <a:t>On savings performance the submission made on 11 September 2025 set out the Plan to deliver the £55.4m savings in 2025/26. This was a combination of (1) Part A - budgetary releasing savings delivery supported by our external strategic partner; alongside (2) Part B - delivery of underspends in the operational budgets specifically around the corporate directorates and N/R opportunities. The monitoring of the performance for Part A is undertaken through the existing governance arrangements, using the Health Board’s savings trackers. This data is then used to complete the WG Monthly Monitoring Return (MMR) Savings Tables. However, as Part B are improvements in run rate and not a formal budgetary savings this element of the plan is not reported in Savings Tables but is incorporated in the wider run rate position. A summary of the assessed performance is provided in Table 2a:</a:t>
            </a:r>
          </a:p>
        </p:txBody>
      </p:sp>
      <p:sp>
        <p:nvSpPr>
          <p:cNvPr id="6" name="TextBox 5">
            <a:extLst>
              <a:ext uri="{FF2B5EF4-FFF2-40B4-BE49-F238E27FC236}">
                <a16:creationId xmlns:a16="http://schemas.microsoft.com/office/drawing/2014/main" id="{68123651-7CCE-DC0F-41B2-5E5FAC6318D4}"/>
              </a:ext>
            </a:extLst>
          </p:cNvPr>
          <p:cNvSpPr txBox="1"/>
          <p:nvPr/>
        </p:nvSpPr>
        <p:spPr>
          <a:xfrm>
            <a:off x="361867" y="6649322"/>
            <a:ext cx="10058400" cy="403957"/>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2a: Summary Performance against £55.4m</a:t>
            </a:r>
            <a:endParaRPr kumimoji="0" lang="en-GB"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51B2739C-BBFF-C552-4195-9233690615DE}"/>
              </a:ext>
            </a:extLst>
          </p:cNvPr>
          <p:cNvSpPr txBox="1"/>
          <p:nvPr/>
        </p:nvSpPr>
        <p:spPr>
          <a:xfrm>
            <a:off x="10814844" y="730737"/>
            <a:ext cx="8915400" cy="4093428"/>
          </a:xfrm>
          <a:prstGeom prst="rect">
            <a:avLst/>
          </a:prstGeom>
          <a:noFill/>
        </p:spPr>
        <p:txBody>
          <a:bodyPr wrap="square">
            <a:spAutoFit/>
          </a:bodyPr>
          <a:lstStyle/>
          <a:p>
            <a:r>
              <a:rPr lang="en-GB" sz="2400" dirty="0">
                <a:latin typeface="Verdana" panose="020B0604030504040204" pitchFamily="34" charset="0"/>
                <a:ea typeface="Verdana" panose="020B0604030504040204" pitchFamily="34" charset="0"/>
              </a:rPr>
              <a:t>With regard to the delivery of the £46.8m the top section of Table 2b below demonstrates the original plan at 11 September 2025, the plans as per the trackers at Month 11 and the forecast delivery at Month 11. The scheme type is split based on the Amber and Green as per the MMR, Local Red schemes, Local Pipeline ideas and those schemes presented by Deloitte. From Month 10 to Month 11 there has been no movement in the overall delivery, simply a movement of all Ambers to Greens.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2b: Summary of Savings </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074" name="Picture 2">
            <a:extLst>
              <a:ext uri="{FF2B5EF4-FFF2-40B4-BE49-F238E27FC236}">
                <a16:creationId xmlns:a16="http://schemas.microsoft.com/office/drawing/2014/main" id="{6C402FAE-D186-BCD8-963D-884E852CD0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044" y="7315826"/>
            <a:ext cx="4857930" cy="330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a:extLst>
              <a:ext uri="{FF2B5EF4-FFF2-40B4-BE49-F238E27FC236}">
                <a16:creationId xmlns:a16="http://schemas.microsoft.com/office/drawing/2014/main" id="{21AE8B9C-22CA-64CE-0868-78D9D56863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76844" y="5048221"/>
            <a:ext cx="7131035" cy="5572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3161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B07A3-1A2C-B9E9-5A21-71596088E88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D28494A-91F9-8B03-894E-A7564783098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6" name="Rectangle 5">
            <a:extLst>
              <a:ext uri="{FF2B5EF4-FFF2-40B4-BE49-F238E27FC236}">
                <a16:creationId xmlns:a16="http://schemas.microsoft.com/office/drawing/2014/main" id="{123A546F-EAD5-3BE3-D606-36786072E123}"/>
              </a:ext>
            </a:extLst>
          </p:cNvPr>
          <p:cNvSpPr>
            <a:spLocks noChangeArrowheads="1"/>
          </p:cNvSpPr>
          <p:nvPr/>
        </p:nvSpPr>
        <p:spPr bwMode="auto">
          <a:xfrm>
            <a:off x="1499394" y="896926"/>
            <a:ext cx="16840200"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8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Arial" panose="020B0604020202020204" pitchFamily="34" charset="0"/>
              </a:rPr>
              <a:t>The pressures seen in operational areas such as Mental Health as detailed above as well as non-delivery of the £55.4m savings target, alongside the pressures linked to ENIC and Nurse Streamline numbers has culminated in the Health Board needing to identify further actions to address the £58.7m deficit plan. At the end of February further actions were agreed by the Executive Team and the Board, which will also support the opening Quarter of 2026/27, prior to a further review at the start of the next financial year. A summary of these additional actions and their assumed savings is summarised in the table below:</a:t>
            </a:r>
            <a:endParaRPr kumimoji="0" lang="en-GB" altLang="en-US" sz="28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100" name="Picture 4">
            <a:extLst>
              <a:ext uri="{FF2B5EF4-FFF2-40B4-BE49-F238E27FC236}">
                <a16:creationId xmlns:a16="http://schemas.microsoft.com/office/drawing/2014/main" id="{33B05947-E9F5-EC81-B964-668BE981F340}"/>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6193119" y="4282468"/>
            <a:ext cx="7452749" cy="400240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0774BC83-462C-A2E1-7A4B-3FA8FBF25976}"/>
              </a:ext>
            </a:extLst>
          </p:cNvPr>
          <p:cNvSpPr>
            <a:spLocks noChangeArrowheads="1"/>
          </p:cNvSpPr>
          <p:nvPr/>
        </p:nvSpPr>
        <p:spPr bwMode="auto">
          <a:xfrm>
            <a:off x="1521958" y="8497328"/>
            <a:ext cx="168402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24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Arial" panose="020B0604020202020204" pitchFamily="34" charset="0"/>
              </a:rPr>
              <a:t>Whilst the Health Board has agreed a number of actions, the delivery of the £58.7m and mitigations of the in-years challenges has been driven by the identification of non-recurrent opportunities. Since Month 9 a summary of further opportunities has been shared both with the Board and Welsh Governance, with a number already accounted for and supporting the Month 11 in-month improvement. Work on these items will continue through March. </a:t>
            </a:r>
            <a:endParaRPr kumimoji="0" lang="en-GB" altLang="en-US" sz="36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376103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FE449-626F-6336-C6AD-B24F252C09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120C630-CE1E-61D3-4FEF-B99FEB1776C3}"/>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Strategy &amp; Planning</a:t>
            </a:r>
          </a:p>
        </p:txBody>
      </p:sp>
      <p:graphicFrame>
        <p:nvGraphicFramePr>
          <p:cNvPr id="4" name="Table 3">
            <a:extLst>
              <a:ext uri="{FF2B5EF4-FFF2-40B4-BE49-F238E27FC236}">
                <a16:creationId xmlns:a16="http://schemas.microsoft.com/office/drawing/2014/main" id="{0124A3E0-8319-20B4-C529-910099248D1B}"/>
              </a:ext>
            </a:extLst>
          </p:cNvPr>
          <p:cNvGraphicFramePr>
            <a:graphicFrameLocks noGrp="1"/>
          </p:cNvGraphicFramePr>
          <p:nvPr>
            <p:extLst>
              <p:ext uri="{D42A27DB-BD31-4B8C-83A1-F6EECF244321}">
                <p14:modId xmlns:p14="http://schemas.microsoft.com/office/powerpoint/2010/main" val="3367218433"/>
              </p:ext>
            </p:extLst>
          </p:nvPr>
        </p:nvGraphicFramePr>
        <p:xfrm>
          <a:off x="756444" y="1049997"/>
          <a:ext cx="18606294" cy="9746148"/>
        </p:xfrm>
        <a:graphic>
          <a:graphicData uri="http://schemas.openxmlformats.org/drawingml/2006/table">
            <a:tbl>
              <a:tblPr firstRow="1" firstCol="1" bandRow="1"/>
              <a:tblGrid>
                <a:gridCol w="7551612">
                  <a:extLst>
                    <a:ext uri="{9D8B030D-6E8A-4147-A177-3AD203B41FA5}">
                      <a16:colId xmlns:a16="http://schemas.microsoft.com/office/drawing/2014/main" val="2805236835"/>
                    </a:ext>
                  </a:extLst>
                </a:gridCol>
                <a:gridCol w="11054682">
                  <a:extLst>
                    <a:ext uri="{9D8B030D-6E8A-4147-A177-3AD203B41FA5}">
                      <a16:colId xmlns:a16="http://schemas.microsoft.com/office/drawing/2014/main" val="2249111253"/>
                    </a:ext>
                  </a:extLst>
                </a:gridCol>
              </a:tblGrid>
              <a:tr h="289511">
                <a:tc>
                  <a:txBody>
                    <a:bodyPr/>
                    <a:lstStyle/>
                    <a:p>
                      <a:pPr>
                        <a:lnSpc>
                          <a:spcPct val="107000"/>
                        </a:lnSpc>
                        <a:spcAft>
                          <a:spcPts val="800"/>
                        </a:spcAft>
                        <a:buNone/>
                      </a:pPr>
                      <a:r>
                        <a:rPr lang="en-GB" sz="1800" b="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De-escalation Criteria</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 Updated March 2026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301976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Submission of a balanced and credible three-year medium-term plan or acceptable annual plan in line with the current planning framework.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Accountable Officer letter submitted on 12th Feb to Welsh Government which confirms that the Health Board will not be able to submit the statutory balanced Integrated Medium-Term Plan for 26/29.</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Health Board remains focused on delivery of our 2025/26 plan (forecast £58.7m deficit position). This is in addition to  urgent work working on reducing our run rate from 2025/2026 into 2026/2027 to improve the opening position. </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Work is ongoing with Deloitte to define the ‘flight path’ to a sustainable financial position and a sustainable model of service provision. The flight path will be completed for inclusion in our end of March 2026 submission and will set out the sequenced actions required over the planning period. Indications are that a multi-year financial recovery programme is required, underpinned by service reconfiguration, site rationalisation and organisational restructure.</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938411372"/>
                  </a:ext>
                </a:extLst>
              </a:tr>
              <a:tr h="1207092">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Evidence of a clear roadmap and implementation of the health board’s Clinical Services Plan.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Second meeting of the Clinical Reference Groups for Integrated Community Care and Networked Hospitals held 25</a:t>
                      </a:r>
                      <a:r>
                        <a:rPr lang="en-GB" sz="2000" baseline="30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a:t>
                      </a: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 February. </a:t>
                      </a:r>
                      <a:endParaRPr lang="en-GB" sz="240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Further plan for patient, public and clinical engagement  being developed with support from Freshwater ltd. </a:t>
                      </a:r>
                      <a:endParaRPr lang="en-GB" sz="2400">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Executive agreed naming of Clinical Services Plan as ‘Transforming for the Future’ to go to Board in November 2026</a:t>
                      </a:r>
                      <a:endParaRPr lang="en-GB" sz="24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83063658"/>
                  </a:ext>
                </a:extLst>
              </a:tr>
              <a:tr h="931433">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Welsh Government’s confidence in delivery based on an assessment against an agreed planning maturity matrix</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Positive formal feedback receive on our November Submission:</a:t>
                      </a:r>
                      <a:endParaRPr lang="en-GB" sz="2400">
                        <a:effectLst/>
                        <a:latin typeface="Aptos" panose="020B0004020202020204" pitchFamily="34" charset="0"/>
                        <a:ea typeface="Aptos" panose="020B0004020202020204" pitchFamily="34" charset="0"/>
                        <a:cs typeface="Aptos" panose="020B0004020202020204" pitchFamily="34" charset="0"/>
                      </a:endParaRPr>
                    </a:p>
                    <a:p>
                      <a:pPr marL="457200">
                        <a:buNone/>
                      </a:pPr>
                      <a:r>
                        <a:rPr lang="en-GB" sz="2000" i="1">
                          <a:solidFill>
                            <a:srgbClr val="000000"/>
                          </a:solidFill>
                          <a:effectLst/>
                          <a:latin typeface="Aptos" panose="020B0004020202020204" pitchFamily="34" charset="0"/>
                          <a:ea typeface="Aptos" panose="020B0004020202020204" pitchFamily="34" charset="0"/>
                          <a:cs typeface="Aptos" panose="020B0004020202020204" pitchFamily="34" charset="0"/>
                        </a:rPr>
                        <a:t>“ It was pleasing to see such a comprehensive self-assessment return, giving confidence to the process undertaken and it is positive to see the improvement journey. In addition, it was encouraging to see the process used as an opportunity for objective reflection on planning capability and capacity, including the methodology used for scoring. While some of your own scoring may have been lower than you had hoped, this demonstrates a positive level of maturity - acknowledging areas for development is a critical step toward building a stronger, more resilient planning function.”</a:t>
                      </a:r>
                      <a:endParaRPr lang="en-GB" sz="24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89587316"/>
                  </a:ext>
                </a:extLst>
              </a:tr>
              <a:tr h="183663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Progress made with regional planning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Previous Regional Joint Committee 18th August. Subgroup updates were received for: Regional Health Economy, Clinical Services Planning, Workforce and OD, Data and Digital, Finance and Commissioning, Research and Innovation.</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The Regional Drive and Delivery Group, Chaired jointly by Abi Harris and Phil Kloer, met on 16 October and provides oversight of subgroup work programmes.</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Full updates are scheduled to be reviewed at the next RJC meeting 22 January.</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9486673"/>
                  </a:ext>
                </a:extLst>
              </a:tr>
            </a:tbl>
          </a:graphicData>
        </a:graphic>
      </p:graphicFrame>
      <p:sp>
        <p:nvSpPr>
          <p:cNvPr id="6" name="TextBox 5">
            <a:extLst>
              <a:ext uri="{FF2B5EF4-FFF2-40B4-BE49-F238E27FC236}">
                <a16:creationId xmlns:a16="http://schemas.microsoft.com/office/drawing/2014/main" id="{65DE9C0D-F5EE-5C6D-6E98-B233882BECB5}"/>
              </a:ext>
            </a:extLst>
          </p:cNvPr>
          <p:cNvSpPr txBox="1"/>
          <p:nvPr/>
        </p:nvSpPr>
        <p:spPr>
          <a:xfrm>
            <a:off x="451644" y="613132"/>
            <a:ext cx="14020800" cy="37279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2074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D3DD-7D69-64AC-5156-300DB46C51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260347B-B2C2-569E-F4FC-7FDF1909AF4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2925D6B2-6DFE-660F-A884-99A2E8D9B3CF}"/>
              </a:ext>
            </a:extLst>
          </p:cNvPr>
          <p:cNvGraphicFramePr>
            <a:graphicFrameLocks noGrp="1"/>
          </p:cNvGraphicFramePr>
          <p:nvPr/>
        </p:nvGraphicFramePr>
        <p:xfrm>
          <a:off x="489744" y="914756"/>
          <a:ext cx="19126200" cy="10207628"/>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val="2050005337"/>
                    </a:ext>
                  </a:extLst>
                </a:gridCol>
                <a:gridCol w="10553700">
                  <a:extLst>
                    <a:ext uri="{9D8B030D-6E8A-4147-A177-3AD203B41FA5}">
                      <a16:colId xmlns:a16="http://schemas.microsoft.com/office/drawing/2014/main" val="3256999765"/>
                    </a:ext>
                  </a:extLst>
                </a:gridCol>
              </a:tblGrid>
              <a:tr h="370840">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370840">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Ensure that the recommendations and actions in the Independent Review are progressed in line with agreed timescales and report progress to Welsh Government monthly, highlighting risks to delivery.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has been established Dec 2025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Exec led workstreams are underway Dec 2025</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Quarterly Perinatal updates to Board ongoing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agreed in principle by Health Board Jan 2026; with Independent Oversight Panel for scrutiny.</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81941963"/>
                  </a:ext>
                </a:extLst>
              </a:tr>
              <a:tr h="370840">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Calibri" panose="020F0502020204030204" pitchFamily="34" charset="0"/>
                          <a:cs typeface="Arial" panose="020B0604020202020204" pitchFamily="34" charset="0"/>
                        </a:rPr>
                        <a:t>Ensure that the agreed actions in the family-led review into Swansea Bay maternity services are progressed in line with agreed timescales and report progress to Welsh Government monthly, highlighting risks to delivery.</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agreed actions of the family led review have been integrated to the Independent Review improvement plan – Jan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782796"/>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Receive a positive assessment from the Welsh Government independent</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observer on progress against the agreed maternity and neonatal action plan.</a:t>
                      </a:r>
                    </a:p>
                  </a:txBody>
                  <a:tcPr marL="68580" marR="68580" marT="0" marB="0"/>
                </a:tc>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We await the outcome of the assessment process – anticipated Feb 2026</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 </a:t>
                      </a:r>
                    </a:p>
                  </a:txBody>
                  <a:tcPr marL="68580" marR="68580" marT="0" marB="0"/>
                </a:tc>
                <a:extLst>
                  <a:ext uri="{0D108BD9-81ED-4DB2-BD59-A6C34878D82A}">
                    <a16:rowId xmlns:a16="http://schemas.microsoft.com/office/drawing/2014/main" val="1434591134"/>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Agree a set of sustainability conditions with Welsh Government that can be used to track improvements.</a:t>
                      </a:r>
                    </a:p>
                  </a:txBody>
                  <a:tcPr marL="68580" marR="68580" marT="0" marB="0"/>
                </a:tc>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Have developed Perinatal reporting to Board through Quality &amp; Safety committee Jul 2025</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Routinely reviewing staff retention and well-being plan – revised plan signed off Jan 2026</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Pulse surveys underway – quarterly </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Robust Governance processes in place – Dec 2025</a:t>
                      </a:r>
                    </a:p>
                  </a:txBody>
                  <a:tcPr marL="68580" marR="68580" marT="0" marB="0"/>
                </a:tc>
                <a:extLst>
                  <a:ext uri="{0D108BD9-81ED-4DB2-BD59-A6C34878D82A}">
                    <a16:rowId xmlns:a16="http://schemas.microsoft.com/office/drawing/2014/main" val="120436488"/>
                  </a:ext>
                </a:extLst>
              </a:tr>
              <a:tr h="670686">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effective Board scrutiny and oversight of maternity and neonatal services.</a:t>
                      </a:r>
                    </a:p>
                  </a:txBody>
                  <a:tcPr marL="68580" marR="68580" marT="0" marB="0"/>
                </a:tc>
                <a:tc>
                  <a:txBody>
                    <a:bodyPr/>
                    <a:lstStyle/>
                    <a:p>
                      <a:r>
                        <a:rPr lang="en-GB" sz="1800" b="1" kern="1200" dirty="0">
                          <a:solidFill>
                            <a:schemeClr val="dk1"/>
                          </a:solidFill>
                          <a:effectLst/>
                          <a:latin typeface="Verdana" panose="020B0604030504040204" pitchFamily="34" charset="0"/>
                          <a:ea typeface="Verdana" panose="020B0604030504040204" pitchFamily="34" charset="0"/>
                          <a:cs typeface="+mn-cs"/>
                        </a:rPr>
                        <a:t>Complete</a:t>
                      </a: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lvl="0"/>
                      <a:r>
                        <a:rPr lang="en-GB" sz="1800" kern="1200" dirty="0">
                          <a:solidFill>
                            <a:schemeClr val="dk1"/>
                          </a:solidFill>
                          <a:effectLst/>
                          <a:latin typeface="Verdana" panose="020B0604030504040204" pitchFamily="34" charset="0"/>
                          <a:ea typeface="Verdana" panose="020B0604030504040204" pitchFamily="34" charset="0"/>
                          <a:cs typeface="+mn-cs"/>
                        </a:rPr>
                        <a:t>Governance structure in place – July 2025; updated Dec 2025</a:t>
                      </a:r>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096599463"/>
                  </a:ext>
                </a:extLst>
              </a:tr>
              <a:tr h="454658">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Embed the maternity and neo-natal dashboard across the service to</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demonstrate that data is driving real decision making.</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cs typeface="Arial" panose="020B0604020202020204" pitchFamily="34" charset="0"/>
                        </a:rPr>
                        <a:t> </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737449"/>
                  </a:ext>
                </a:extLst>
              </a:tr>
              <a:tr h="462214">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Regularly review the risk register, appropriate risk management, and mitigations.</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The risk register is reviewed at monthly Perinatal committee and flagged at Quality &amp; Safety Committee and through to the Board</a:t>
                      </a:r>
                    </a:p>
                  </a:txBody>
                  <a:tcPr marL="68580" marR="68580" marT="0" marB="0"/>
                </a:tc>
                <a:extLst>
                  <a:ext uri="{0D108BD9-81ED-4DB2-BD59-A6C34878D82A}">
                    <a16:rowId xmlns:a16="http://schemas.microsoft.com/office/drawing/2014/main" val="3256335798"/>
                  </a:ext>
                </a:extLst>
              </a:tr>
              <a:tr h="462214">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Regularly review against agreed outcomes to demonstrate that there is continued embedding of the LRI/NRIs, complaints and concerns process within quality governance, ensuring responses in a timely manner.</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Monthly reporting through Perinatal Committee and Board</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Ward to Board reporting</a:t>
                      </a:r>
                    </a:p>
                  </a:txBody>
                  <a:tcPr marL="68580" marR="68580" marT="0" marB="0"/>
                </a:tc>
                <a:extLst>
                  <a:ext uri="{0D108BD9-81ED-4DB2-BD59-A6C34878D82A}">
                    <a16:rowId xmlns:a16="http://schemas.microsoft.com/office/drawing/2014/main" val="514377706"/>
                  </a:ext>
                </a:extLst>
              </a:tr>
              <a:tr h="462214">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Evidence a joint and effective PMRT meetings across the service with</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800">
                          <a:effectLst/>
                          <a:latin typeface="Verdana" panose="020B0604030504040204" pitchFamily="34" charset="0"/>
                          <a:ea typeface="Verdana" panose="020B0604030504040204" pitchFamily="34" charset="0"/>
                          <a:cs typeface="Arial" panose="020B0604020202020204" pitchFamily="34" charset="0"/>
                        </a:rPr>
                        <a:t>engagement of affected families.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Part of the improvement plan and reported through Perinatal committee</a:t>
                      </a:r>
                    </a:p>
                  </a:txBody>
                  <a:tcPr marL="68580" marR="68580" marT="0" marB="0"/>
                </a:tc>
                <a:extLst>
                  <a:ext uri="{0D108BD9-81ED-4DB2-BD59-A6C34878D82A}">
                    <a16:rowId xmlns:a16="http://schemas.microsoft.com/office/drawing/2014/main" val="3186426611"/>
                  </a:ext>
                </a:extLst>
              </a:tr>
            </a:tbl>
          </a:graphicData>
        </a:graphic>
      </p:graphicFrame>
      <p:pic>
        <p:nvPicPr>
          <p:cNvPr id="9" name="Picture 8">
            <a:extLst>
              <a:ext uri="{FF2B5EF4-FFF2-40B4-BE49-F238E27FC236}">
                <a16:creationId xmlns:a16="http://schemas.microsoft.com/office/drawing/2014/main" id="{BF21019C-2E7B-4C14-3456-D8B8980C9E67}"/>
              </a:ext>
            </a:extLst>
          </p:cNvPr>
          <p:cNvPicPr>
            <a:picLocks noChangeAspect="1"/>
          </p:cNvPicPr>
          <p:nvPr/>
        </p:nvPicPr>
        <p:blipFill>
          <a:blip r:embed="rId2"/>
          <a:stretch>
            <a:fillRect/>
          </a:stretch>
        </p:blipFill>
        <p:spPr>
          <a:xfrm>
            <a:off x="16910844" y="6873875"/>
            <a:ext cx="1000000" cy="657143"/>
          </a:xfrm>
          <a:prstGeom prst="rect">
            <a:avLst/>
          </a:prstGeom>
        </p:spPr>
      </p:pic>
    </p:spTree>
    <p:extLst>
      <p:ext uri="{BB962C8B-B14F-4D97-AF65-F5344CB8AC3E}">
        <p14:creationId xmlns:p14="http://schemas.microsoft.com/office/powerpoint/2010/main" val="3873336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E1F52-CEAC-E4A1-7AED-D8160239E4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6C6C810-8381-F782-CBCF-0A81D9AFA2DA}"/>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A7615B1C-E0CD-D916-0DDA-7AEF2974AD5C}"/>
              </a:ext>
            </a:extLst>
          </p:cNvPr>
          <p:cNvGraphicFramePr>
            <a:graphicFrameLocks noGrp="1"/>
          </p:cNvGraphicFramePr>
          <p:nvPr/>
        </p:nvGraphicFramePr>
        <p:xfrm>
          <a:off x="489744" y="777875"/>
          <a:ext cx="19240500" cy="10151313"/>
        </p:xfrm>
        <a:graphic>
          <a:graphicData uri="http://schemas.openxmlformats.org/drawingml/2006/table">
            <a:tbl>
              <a:tblPr firstRow="1" bandRow="1">
                <a:tableStyleId>{5C22544A-7EE6-4342-B048-85BDC9FD1C3A}</a:tableStyleId>
              </a:tblPr>
              <a:tblGrid>
                <a:gridCol w="6286500">
                  <a:extLst>
                    <a:ext uri="{9D8B030D-6E8A-4147-A177-3AD203B41FA5}">
                      <a16:colId xmlns:a16="http://schemas.microsoft.com/office/drawing/2014/main" val="2050005337"/>
                    </a:ext>
                  </a:extLst>
                </a:gridCol>
                <a:gridCol w="12954000">
                  <a:extLst>
                    <a:ext uri="{9D8B030D-6E8A-4147-A177-3AD203B41FA5}">
                      <a16:colId xmlns:a16="http://schemas.microsoft.com/office/drawing/2014/main" val="3256999765"/>
                    </a:ext>
                  </a:extLst>
                </a:gridCol>
              </a:tblGrid>
              <a:tr h="407235">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74480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Maintain the required staffing establishment at appropriate numbers and grades.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Key element of performance report</a:t>
                      </a:r>
                    </a:p>
                  </a:txBody>
                  <a:tcPr marL="68580" marR="68580" marT="0" marB="0"/>
                </a:tc>
                <a:extLst>
                  <a:ext uri="{0D108BD9-81ED-4DB2-BD59-A6C34878D82A}">
                    <a16:rowId xmlns:a16="http://schemas.microsoft.com/office/drawing/2014/main" val="2081941963"/>
                  </a:ext>
                </a:extLst>
              </a:tr>
              <a:tr h="529894">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Achieve and maintain training compliance rates for all staff in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Complete</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Reviewed at monthly performance and perinatal committee – key element of the report</a:t>
                      </a:r>
                    </a:p>
                  </a:txBody>
                  <a:tcPr marL="68580" marR="68580" marT="0" marB="0"/>
                </a:tc>
                <a:extLst>
                  <a:ext uri="{0D108BD9-81ED-4DB2-BD59-A6C34878D82A}">
                    <a16:rowId xmlns:a16="http://schemas.microsoft.com/office/drawing/2014/main" val="2012782796"/>
                  </a:ext>
                </a:extLst>
              </a:tr>
              <a:tr h="74480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Demonstrate required corrective action against Patient Reported Outcome Measures and Patient Reported Experience Measures data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All 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Additional requirements included in perinatal improvement plan</a:t>
                      </a:r>
                    </a:p>
                  </a:txBody>
                  <a:tcPr marL="68580" marR="68580" marT="0" marB="0"/>
                </a:tc>
                <a:extLst>
                  <a:ext uri="{0D108BD9-81ED-4DB2-BD59-A6C34878D82A}">
                    <a16:rowId xmlns:a16="http://schemas.microsoft.com/office/drawing/2014/main" val="1434591134"/>
                  </a:ext>
                </a:extLst>
              </a:tr>
              <a:tr h="224920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Evidence how women and family feedback shapes service design within the health board.</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 – </a:t>
                      </a:r>
                      <a:r>
                        <a:rPr lang="en-GB" sz="1800" dirty="0">
                          <a:effectLst/>
                          <a:latin typeface="Verdana" panose="020B0604030504040204" pitchFamily="34" charset="0"/>
                          <a:ea typeface="Verdana" panose="020B0604030504040204" pitchFamily="34" charset="0"/>
                          <a:cs typeface="Arial" panose="020B0604020202020204" pitchFamily="34" charset="0"/>
                        </a:rPr>
                        <a:t>Perinatal Improvement Plan</a:t>
                      </a:r>
                      <a:r>
                        <a:rPr lang="en-GB" sz="1800" b="1" dirty="0">
                          <a:effectLst/>
                          <a:latin typeface="Verdana" panose="020B0604030504040204" pitchFamily="34" charset="0"/>
                          <a:ea typeface="Verdana" panose="020B0604030504040204" pitchFamily="34" charset="0"/>
                          <a:cs typeface="Arial" panose="020B0604020202020204" pitchFamily="34" charset="0"/>
                        </a:rPr>
                        <a:t> </a:t>
                      </a:r>
                      <a:r>
                        <a:rPr lang="en-GB" sz="1800" dirty="0">
                          <a:effectLst/>
                          <a:latin typeface="Verdana" panose="020B0604030504040204" pitchFamily="34" charset="0"/>
                          <a:ea typeface="Verdana" panose="020B0604030504040204" pitchFamily="34" charset="0"/>
                          <a:cs typeface="Arial" panose="020B0604020202020204" pitchFamily="34" charset="0"/>
                        </a:rPr>
                        <a:t>outlines engagement blueprint as follows: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the service itself, mostly using its own contact with service users; ongoing rolling programme with reporting through Perinatal Committee.</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corporate teams, particularly DICE and the independent review’s engagement lead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“Always on” engagement at a pan-Health Board level which sees generic engagement activity offering up insights and feedback relevant to the maternity and neonatal services. Ongoing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Mapping of groups across the Swansea and Neath Port Talbot areas – to be completed April 2026</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Develop a Network of Sounding Boards that builds on work being undertaken as part of the Women’s Health Plan – April 2026</a:t>
                      </a:r>
                    </a:p>
                  </a:txBody>
                  <a:tcPr marL="68580" marR="68580" marT="0" marB="0"/>
                </a:tc>
                <a:extLst>
                  <a:ext uri="{0D108BD9-81ED-4DB2-BD59-A6C34878D82A}">
                    <a16:rowId xmlns:a16="http://schemas.microsoft.com/office/drawing/2014/main" val="350607485"/>
                  </a:ext>
                </a:extLst>
              </a:tr>
              <a:tr h="117463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that clinical leadership is consistent, visible, effective, and that leadership development support is in place.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Senior clinical staff present as required by BAPM guidance; underpinned by audit cycle and key indicators which include care planning in decision making. Reported to Perinatal Committee on monthly basis.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Multidisciplinary Team Development Programme rooted in compassionate leadership, culture and behaviours to be delivered between Feb and April 2026; first session held 6 Feb 2026.</a:t>
                      </a:r>
                    </a:p>
                  </a:txBody>
                  <a:tcPr marL="68580" marR="68580" marT="0" marB="0"/>
                </a:tc>
                <a:extLst>
                  <a:ext uri="{0D108BD9-81ED-4DB2-BD59-A6C34878D82A}">
                    <a16:rowId xmlns:a16="http://schemas.microsoft.com/office/drawing/2014/main" val="1689982056"/>
                  </a:ext>
                </a:extLst>
              </a:tr>
              <a:tr h="181937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Provide assurance and evidence of an improving culture through appropriate surveys, and/or qualitative assessment for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Reported through monthly Perinatal committee and includes:</a:t>
                      </a: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Workforce heat maps that cover staff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Guardian service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voices forum</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Pulse surveys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Feedback from all visitors reporting positive change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5126706"/>
                  </a:ext>
                </a:extLst>
              </a:tr>
            </a:tbl>
          </a:graphicData>
        </a:graphic>
      </p:graphicFrame>
    </p:spTree>
    <p:extLst>
      <p:ext uri="{BB962C8B-B14F-4D97-AF65-F5344CB8AC3E}">
        <p14:creationId xmlns:p14="http://schemas.microsoft.com/office/powerpoint/2010/main" val="808305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CB37-0DF1-B143-B6A9-5CD00D5CBD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EE410FE-7552-C655-F98A-CF0F23A886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CAMHS</a:t>
            </a:r>
          </a:p>
        </p:txBody>
      </p:sp>
      <p:graphicFrame>
        <p:nvGraphicFramePr>
          <p:cNvPr id="3" name="Table 2">
            <a:extLst>
              <a:ext uri="{FF2B5EF4-FFF2-40B4-BE49-F238E27FC236}">
                <a16:creationId xmlns:a16="http://schemas.microsoft.com/office/drawing/2014/main" id="{822EE40B-1695-6E29-6917-FBD0EC9B60F7}"/>
              </a:ext>
            </a:extLst>
          </p:cNvPr>
          <p:cNvGraphicFramePr>
            <a:graphicFrameLocks noGrp="1"/>
          </p:cNvGraphicFramePr>
          <p:nvPr/>
        </p:nvGraphicFramePr>
        <p:xfrm>
          <a:off x="451644" y="777875"/>
          <a:ext cx="19278600" cy="3907563"/>
        </p:xfrm>
        <a:graphic>
          <a:graphicData uri="http://schemas.openxmlformats.org/drawingml/2006/table">
            <a:tbl>
              <a:tblPr firstRow="1" firstCol="1" bandRow="1">
                <a:tableStyleId>{5C22544A-7EE6-4342-B048-85BDC9FD1C3A}</a:tableStyleId>
              </a:tblPr>
              <a:tblGrid>
                <a:gridCol w="11381342">
                  <a:extLst>
                    <a:ext uri="{9D8B030D-6E8A-4147-A177-3AD203B41FA5}">
                      <a16:colId xmlns:a16="http://schemas.microsoft.com/office/drawing/2014/main" val="1591008720"/>
                    </a:ext>
                  </a:extLst>
                </a:gridCol>
                <a:gridCol w="7897258">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199074">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93.5%</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94%</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066800">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70%</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75.6%</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Times New Roman" panose="02020603050405020304" pitchFamily="18" charset="0"/>
                        </a:rPr>
                        <a:t>February – 76%</a:t>
                      </a:r>
                    </a:p>
                  </a:txBody>
                  <a:tcPr marL="68580" marR="68580" marT="0" marB="0"/>
                </a:tc>
                <a:extLst>
                  <a:ext uri="{0D108BD9-81ED-4DB2-BD59-A6C34878D82A}">
                    <a16:rowId xmlns:a16="http://schemas.microsoft.com/office/drawing/2014/main" val="3997590235"/>
                  </a:ext>
                </a:extLst>
              </a:tr>
              <a:tr h="1240563">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97%</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95%</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76142807"/>
                  </a:ext>
                </a:extLst>
              </a:tr>
            </a:tbl>
          </a:graphicData>
        </a:graphic>
      </p:graphicFrame>
      <p:sp>
        <p:nvSpPr>
          <p:cNvPr id="6" name="TextBox 5">
            <a:extLst>
              <a:ext uri="{FF2B5EF4-FFF2-40B4-BE49-F238E27FC236}">
                <a16:creationId xmlns:a16="http://schemas.microsoft.com/office/drawing/2014/main" id="{BB9BB3F8-CDD6-FE03-41AB-79A93B1F6A75}"/>
              </a:ext>
            </a:extLst>
          </p:cNvPr>
          <p:cNvSpPr txBox="1"/>
          <p:nvPr/>
        </p:nvSpPr>
        <p:spPr>
          <a:xfrm>
            <a:off x="465138" y="5239682"/>
            <a:ext cx="10363200" cy="5078313"/>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CAMHS 1A &amp; Part 2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US"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Performance remains strong in these areas and no issues anticipated to maintaining this in future.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CAMHS Part 1B:</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US"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Recovery of the trajectory continues and is just off target at 76% for February 2026. The directorate remains on target to meet 80% in March 2026.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Weekly meetings continue over booking and utilisation of capacity and using our staffing resource as flexibly as possible.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Future bookings are also under close scrutiny with chronological booking firmly in place and scrutinization over those booked over target to see if they can be accommodated in earlier cancellation slots to increase compliance.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To make aid in meeting the trajectory and target ongoing, 1.0wte B6 funding has been created by repurposing non-clinical posts to provide more 1B capacity, however awaiting break-glass process to enable recruitment.</a:t>
            </a:r>
          </a:p>
        </p:txBody>
      </p:sp>
      <p:pic>
        <p:nvPicPr>
          <p:cNvPr id="10" name="Picture 9" descr="A graph with blue and red text&#10;&#10;AI-generated content may be incorrect.">
            <a:extLst>
              <a:ext uri="{FF2B5EF4-FFF2-40B4-BE49-F238E27FC236}">
                <a16:creationId xmlns:a16="http://schemas.microsoft.com/office/drawing/2014/main" id="{3EE948F7-F622-49CF-BCA2-AEA8B61888C5}"/>
              </a:ext>
            </a:extLst>
          </p:cNvPr>
          <p:cNvPicPr>
            <a:picLocks noChangeAspect="1"/>
          </p:cNvPicPr>
          <p:nvPr/>
        </p:nvPicPr>
        <p:blipFill>
          <a:blip r:embed="rId2"/>
          <a:stretch>
            <a:fillRect/>
          </a:stretch>
        </p:blipFill>
        <p:spPr>
          <a:xfrm>
            <a:off x="11195844" y="5654675"/>
            <a:ext cx="8132062" cy="4248328"/>
          </a:xfrm>
          <a:prstGeom prst="rect">
            <a:avLst/>
          </a:prstGeom>
        </p:spPr>
      </p:pic>
    </p:spTree>
    <p:extLst>
      <p:ext uri="{BB962C8B-B14F-4D97-AF65-F5344CB8AC3E}">
        <p14:creationId xmlns:p14="http://schemas.microsoft.com/office/powerpoint/2010/main" val="724899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D7AA-EBB2-2C14-7CC4-76470B2BAD2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CA4E5F6-1AFF-BDD7-F087-EF4808FD6E88}"/>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Planned Care</a:t>
            </a:r>
          </a:p>
        </p:txBody>
      </p:sp>
      <p:graphicFrame>
        <p:nvGraphicFramePr>
          <p:cNvPr id="3" name="Table 2">
            <a:extLst>
              <a:ext uri="{FF2B5EF4-FFF2-40B4-BE49-F238E27FC236}">
                <a16:creationId xmlns:a16="http://schemas.microsoft.com/office/drawing/2014/main" id="{10E95488-CB47-2402-F2BA-A681449A7C1B}"/>
              </a:ext>
            </a:extLst>
          </p:cNvPr>
          <p:cNvGraphicFramePr>
            <a:graphicFrameLocks noGrp="1"/>
          </p:cNvGraphicFramePr>
          <p:nvPr/>
        </p:nvGraphicFramePr>
        <p:xfrm>
          <a:off x="527844" y="777875"/>
          <a:ext cx="19050000" cy="6317299"/>
        </p:xfrm>
        <a:graphic>
          <a:graphicData uri="http://schemas.openxmlformats.org/drawingml/2006/table">
            <a:tbl>
              <a:tblPr firstRow="1" firstCol="1" bandRow="1">
                <a:tableStyleId>{5C22544A-7EE6-4342-B048-85BDC9FD1C3A}</a:tableStyleId>
              </a:tblPr>
              <a:tblGrid>
                <a:gridCol w="13712716">
                  <a:extLst>
                    <a:ext uri="{9D8B030D-6E8A-4147-A177-3AD203B41FA5}">
                      <a16:colId xmlns:a16="http://schemas.microsoft.com/office/drawing/2014/main" val="1715366069"/>
                    </a:ext>
                  </a:extLst>
                </a:gridCol>
                <a:gridCol w="5337284">
                  <a:extLst>
                    <a:ext uri="{9D8B030D-6E8A-4147-A177-3AD203B41FA5}">
                      <a16:colId xmlns:a16="http://schemas.microsoft.com/office/drawing/2014/main" val="3338111523"/>
                    </a:ext>
                  </a:extLst>
                </a:gridCol>
              </a:tblGrid>
              <a:tr h="673250">
                <a:tc>
                  <a:txBody>
                    <a:bodyPr/>
                    <a:lstStyle/>
                    <a:p>
                      <a:pPr>
                        <a:lnSpc>
                          <a:spcPct val="107000"/>
                        </a:lnSpc>
                        <a:spcAft>
                          <a:spcPts val="800"/>
                        </a:spcAft>
                        <a:buNone/>
                      </a:pPr>
                      <a:r>
                        <a:rPr lang="en-GB" sz="1800">
                          <a:effectLst/>
                          <a:latin typeface="Verdana" panose="020B0604030504040204" pitchFamily="34" charset="0"/>
                          <a:ea typeface="Verdana" panose="020B0604030504040204" pitchFamily="34" charset="0"/>
                        </a:rPr>
                        <a:t>Criteria to Achieve</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tc>
                  <a:txBody>
                    <a:bodyPr/>
                    <a:lstStyle/>
                    <a:p>
                      <a:pPr>
                        <a:lnSpc>
                          <a:spcPct val="107000"/>
                        </a:lnSpc>
                        <a:spcAft>
                          <a:spcPts val="800"/>
                        </a:spcAft>
                        <a:buNone/>
                      </a:pPr>
                      <a:r>
                        <a:rPr lang="en-GB" sz="1800" dirty="0">
                          <a:effectLst/>
                          <a:latin typeface="Verdana" panose="020B0604030504040204" pitchFamily="34" charset="0"/>
                          <a:ea typeface="Verdana" panose="020B0604030504040204" pitchFamily="34" charset="0"/>
                        </a:rPr>
                        <a:t>Current Performance  </a:t>
                      </a:r>
                      <a:endParaRPr lang="en-GB" sz="1600" dirty="0">
                        <a:effectLst/>
                        <a:latin typeface="Verdana" panose="020B0604030504040204" pitchFamily="34" charset="0"/>
                        <a:ea typeface="Verdana" panose="020B0604030504040204" pitchFamily="34"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rPr>
                        <a:t>(February 2026)</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906803581"/>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outpatient pathways to be waiting less than 52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654065728"/>
                  </a:ext>
                </a:extLst>
              </a:tr>
              <a:tr h="492436">
                <a:tc>
                  <a:txBody>
                    <a:bodyPr/>
                    <a:lstStyle/>
                    <a:p>
                      <a:pPr marL="342900" lvl="0" indent="-342900" fontAlgn="base">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75% of all open outpatient pathways waiting less than 26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83.41%</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517686131"/>
                  </a:ext>
                </a:extLst>
              </a:tr>
              <a:tr h="391503">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pathways to be waiting less than 104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99.99%</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959432145"/>
                  </a:ext>
                </a:extLst>
              </a:tr>
              <a:tr h="492436">
                <a:tc>
                  <a:txBody>
                    <a:bodyPr/>
                    <a:lstStyle/>
                    <a:p>
                      <a:pPr marL="342900" lvl="0" indent="-342900">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80% of all open pathways waiting less than 36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76.24%</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987817057"/>
                  </a:ext>
                </a:extLst>
              </a:tr>
              <a:tr h="761849">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12% reduction in the number of patients delayed by 100% for their follow up appointment in three consecutive months and maintained for 3 months (Based on the November 2024 baseline).</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19.67% increase against baseline</a:t>
                      </a:r>
                      <a:endParaRPr lang="en-GB" sz="1600" dirty="0">
                        <a:effectLst/>
                        <a:latin typeface="Verdana" panose="020B0604030504040204" pitchFamily="34" charset="0"/>
                        <a:ea typeface="Verdana" panose="020B0604030504040204" pitchFamily="34"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rPr>
                        <a:t>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544877114"/>
                  </a:ext>
                </a:extLst>
              </a:tr>
              <a:tr h="810890">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68% R1 ophthalmology patient pathways to be waiting within or no longer than 25% of their target date for an outpatient appointment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72.60% - meets de-escalation criteria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298939514"/>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diagnostic test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82.17%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4060202776"/>
                  </a:ext>
                </a:extLst>
              </a:tr>
              <a:tr h="570021">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85% of patients waiting for a diagnostic endoscopy to be waiting less than 8 weeks and maintained for 3 months.</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63.87%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042451892"/>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NOUS and non-cardiac MRI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82.06%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740729140"/>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90% of patients waiting for therapies to be waiting less than 14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730509277"/>
                  </a:ext>
                </a:extLst>
              </a:tr>
            </a:tbl>
          </a:graphicData>
        </a:graphic>
      </p:graphicFrame>
      <p:pic>
        <p:nvPicPr>
          <p:cNvPr id="6" name="Picture 5" descr="A screenshot of a graph&#10;&#10;AI-generated content may be incorrect.">
            <a:extLst>
              <a:ext uri="{FF2B5EF4-FFF2-40B4-BE49-F238E27FC236}">
                <a16:creationId xmlns:a16="http://schemas.microsoft.com/office/drawing/2014/main" id="{93E55F86-5100-308D-D93C-688A679A834D}"/>
              </a:ext>
            </a:extLst>
          </p:cNvPr>
          <p:cNvPicPr>
            <a:picLocks noChangeAspect="1"/>
          </p:cNvPicPr>
          <p:nvPr/>
        </p:nvPicPr>
        <p:blipFill>
          <a:blip r:embed="rId2"/>
          <a:stretch>
            <a:fillRect/>
          </a:stretch>
        </p:blipFill>
        <p:spPr>
          <a:xfrm>
            <a:off x="527844" y="7331075"/>
            <a:ext cx="6172200" cy="3726856"/>
          </a:xfrm>
          <a:prstGeom prst="rect">
            <a:avLst/>
          </a:prstGeom>
        </p:spPr>
      </p:pic>
      <p:pic>
        <p:nvPicPr>
          <p:cNvPr id="8" name="Picture 7" descr="A graph of numbers and a line of numbers&#10;&#10;AI-generated content may be incorrect.">
            <a:extLst>
              <a:ext uri="{FF2B5EF4-FFF2-40B4-BE49-F238E27FC236}">
                <a16:creationId xmlns:a16="http://schemas.microsoft.com/office/drawing/2014/main" id="{5EAFFFC1-A519-9BA3-C1AA-7718EAA4F23A}"/>
              </a:ext>
            </a:extLst>
          </p:cNvPr>
          <p:cNvPicPr>
            <a:picLocks noChangeAspect="1"/>
          </p:cNvPicPr>
          <p:nvPr/>
        </p:nvPicPr>
        <p:blipFill>
          <a:blip r:embed="rId3"/>
          <a:stretch>
            <a:fillRect/>
          </a:stretch>
        </p:blipFill>
        <p:spPr>
          <a:xfrm>
            <a:off x="7246940" y="7323988"/>
            <a:ext cx="5892004" cy="3701845"/>
          </a:xfrm>
          <a:prstGeom prst="rect">
            <a:avLst/>
          </a:prstGeom>
        </p:spPr>
      </p:pic>
      <p:pic>
        <p:nvPicPr>
          <p:cNvPr id="11" name="Picture 10" descr="A graph with blue and red lines&#10;&#10;AI-generated content may be incorrect.">
            <a:extLst>
              <a:ext uri="{FF2B5EF4-FFF2-40B4-BE49-F238E27FC236}">
                <a16:creationId xmlns:a16="http://schemas.microsoft.com/office/drawing/2014/main" id="{46ED0C11-916C-7C4E-68AA-37E8A8638A52}"/>
              </a:ext>
            </a:extLst>
          </p:cNvPr>
          <p:cNvPicPr>
            <a:picLocks noChangeAspect="1"/>
          </p:cNvPicPr>
          <p:nvPr/>
        </p:nvPicPr>
        <p:blipFill>
          <a:blip r:embed="rId4"/>
          <a:stretch>
            <a:fillRect/>
          </a:stretch>
        </p:blipFill>
        <p:spPr>
          <a:xfrm>
            <a:off x="13685840" y="7207860"/>
            <a:ext cx="5892004" cy="3850071"/>
          </a:xfrm>
          <a:prstGeom prst="rect">
            <a:avLst/>
          </a:prstGeom>
        </p:spPr>
      </p:pic>
    </p:spTree>
    <p:extLst>
      <p:ext uri="{BB962C8B-B14F-4D97-AF65-F5344CB8AC3E}">
        <p14:creationId xmlns:p14="http://schemas.microsoft.com/office/powerpoint/2010/main" val="1175560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141321290"/>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20</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4453B-C850-1AEE-9DA0-443B73C1F3E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DF64D75-4266-C347-E666-C12CB41E3247}"/>
              </a:ext>
            </a:extLst>
          </p:cNvPr>
          <p:cNvGraphicFramePr>
            <a:graphicFrameLocks noGrp="1"/>
          </p:cNvGraphicFramePr>
          <p:nvPr/>
        </p:nvGraphicFramePr>
        <p:xfrm>
          <a:off x="628381" y="3281697"/>
          <a:ext cx="18723256" cy="3990144"/>
        </p:xfrm>
        <a:graphic>
          <a:graphicData uri="http://schemas.openxmlformats.org/drawingml/2006/table">
            <a:tbl>
              <a:tblPr firstRow="1" bandRow="1">
                <a:tableStyleId>{5C22544A-7EE6-4342-B048-85BDC9FD1C3A}</a:tableStyleId>
              </a:tblPr>
              <a:tblGrid>
                <a:gridCol w="11435009">
                  <a:extLst>
                    <a:ext uri="{9D8B030D-6E8A-4147-A177-3AD203B41FA5}">
                      <a16:colId xmlns:a16="http://schemas.microsoft.com/office/drawing/2014/main" val="980760422"/>
                    </a:ext>
                  </a:extLst>
                </a:gridCol>
                <a:gridCol w="2303756">
                  <a:extLst>
                    <a:ext uri="{9D8B030D-6E8A-4147-A177-3AD203B41FA5}">
                      <a16:colId xmlns:a16="http://schemas.microsoft.com/office/drawing/2014/main" val="2899060745"/>
                    </a:ext>
                  </a:extLst>
                </a:gridCol>
                <a:gridCol w="2749849">
                  <a:extLst>
                    <a:ext uri="{9D8B030D-6E8A-4147-A177-3AD203B41FA5}">
                      <a16:colId xmlns:a16="http://schemas.microsoft.com/office/drawing/2014/main" val="4200135179"/>
                    </a:ext>
                  </a:extLst>
                </a:gridCol>
                <a:gridCol w="2234642">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SBUHB organisational strategy indicators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854484">
                <a:tc>
                  <a:txBody>
                    <a:bodyPr/>
                    <a:lstStyle/>
                    <a:p>
                      <a:r>
                        <a:rPr lang="en-GB" sz="2300" dirty="0"/>
                        <a:t>Percentage of children who are up to date with the scheduled vaccinations by age 5 (‘4 in 1’ preschool booster, the Hib/</a:t>
                      </a:r>
                      <a:r>
                        <a:rPr lang="en-GB" sz="2300" dirty="0" err="1"/>
                        <a:t>MenC</a:t>
                      </a:r>
                      <a:r>
                        <a:rPr lang="en-GB" sz="2300" dirty="0"/>
                        <a:t> booster and the second MMR dose)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88.4%</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854484">
                <a:tc>
                  <a:txBody>
                    <a:bodyPr/>
                    <a:lstStyle/>
                    <a:p>
                      <a:r>
                        <a:rPr lang="en-GB" sz="2300" dirty="0"/>
                        <a:t>Percentage of children receiving the Human Papillomavirus (HPV) vaccination by the age of 15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85.8% </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401648"/>
                  </a:ext>
                </a:extLst>
              </a:tr>
              <a:tr h="753957">
                <a:tc>
                  <a:txBody>
                    <a:bodyPr/>
                    <a:lstStyle/>
                    <a:p>
                      <a:r>
                        <a:rPr lang="en-GB" sz="2300" dirty="0"/>
                        <a:t>Percentage of adult smokers who  make a quit attempt via smoking cessation services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tx1"/>
                          </a:solidFill>
                        </a:rPr>
                        <a:t>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2024/25</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FF0000"/>
                          </a:solidFill>
                        </a:rPr>
                        <a:t>3.5%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3152665"/>
                  </a:ext>
                </a:extLst>
              </a:tr>
              <a:tr h="753957">
                <a:tc>
                  <a:txBody>
                    <a:bodyPr/>
                    <a:lstStyle/>
                    <a:p>
                      <a:r>
                        <a:rPr lang="en-GB" sz="2300" dirty="0"/>
                        <a:t>Percentage of eligible adults who participate in bowel screening</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60%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2023/24</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00B050"/>
                          </a:solidFill>
                        </a:rPr>
                        <a:t>64.2%</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pic>
        <p:nvPicPr>
          <p:cNvPr id="2" name="Picture 1">
            <a:extLst>
              <a:ext uri="{FF2B5EF4-FFF2-40B4-BE49-F238E27FC236}">
                <a16:creationId xmlns:a16="http://schemas.microsoft.com/office/drawing/2014/main" id="{BC77E485-9338-D465-50B1-C36C53F95095}"/>
              </a:ext>
            </a:extLst>
          </p:cNvPr>
          <p:cNvPicPr>
            <a:picLocks noChangeAspect="1"/>
          </p:cNvPicPr>
          <p:nvPr/>
        </p:nvPicPr>
        <p:blipFill>
          <a:blip r:embed="rId3"/>
          <a:srcRect b="76231"/>
          <a:stretch>
            <a:fillRect/>
          </a:stretch>
        </p:blipFill>
        <p:spPr>
          <a:xfrm>
            <a:off x="0" y="-12199"/>
            <a:ext cx="20105688" cy="2410132"/>
          </a:xfrm>
          <a:prstGeom prst="rect">
            <a:avLst/>
          </a:prstGeom>
        </p:spPr>
      </p:pic>
      <p:graphicFrame>
        <p:nvGraphicFramePr>
          <p:cNvPr id="3" name="Table 2">
            <a:extLst>
              <a:ext uri="{FF2B5EF4-FFF2-40B4-BE49-F238E27FC236}">
                <a16:creationId xmlns:a16="http://schemas.microsoft.com/office/drawing/2014/main" id="{406944F8-419A-FDCB-816D-B9AB6084E0AD}"/>
              </a:ext>
            </a:extLst>
          </p:cNvPr>
          <p:cNvGraphicFramePr>
            <a:graphicFrameLocks noGrp="1"/>
          </p:cNvGraphicFramePr>
          <p:nvPr/>
        </p:nvGraphicFramePr>
        <p:xfrm>
          <a:off x="628383" y="7748781"/>
          <a:ext cx="18723256" cy="2281176"/>
        </p:xfrm>
        <a:graphic>
          <a:graphicData uri="http://schemas.openxmlformats.org/drawingml/2006/table">
            <a:tbl>
              <a:tblPr firstRow="1" bandRow="1">
                <a:tableStyleId>{5C22544A-7EE6-4342-B048-85BDC9FD1C3A}</a:tableStyleId>
              </a:tblPr>
              <a:tblGrid>
                <a:gridCol w="11455956">
                  <a:extLst>
                    <a:ext uri="{9D8B030D-6E8A-4147-A177-3AD203B41FA5}">
                      <a16:colId xmlns:a16="http://schemas.microsoft.com/office/drawing/2014/main" val="980760422"/>
                    </a:ext>
                  </a:extLst>
                </a:gridCol>
                <a:gridCol w="2345643">
                  <a:extLst>
                    <a:ext uri="{9D8B030D-6E8A-4147-A177-3AD203B41FA5}">
                      <a16:colId xmlns:a16="http://schemas.microsoft.com/office/drawing/2014/main" val="2899060745"/>
                    </a:ext>
                  </a:extLst>
                </a:gridCol>
                <a:gridCol w="2730407">
                  <a:extLst>
                    <a:ext uri="{9D8B030D-6E8A-4147-A177-3AD203B41FA5}">
                      <a16:colId xmlns:a16="http://schemas.microsoft.com/office/drawing/2014/main" val="4200135179"/>
                    </a:ext>
                  </a:extLst>
                </a:gridCol>
                <a:gridCol w="2191250">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Welsh Government Immunisation targets 2025/26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753957">
                <a:tc>
                  <a:txBody>
                    <a:bodyPr/>
                    <a:lstStyle/>
                    <a:p>
                      <a:r>
                        <a:rPr lang="en-GB" sz="2300" dirty="0"/>
                        <a:t>Percentage uptake of influenza vaccine in adults 65 years and over</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March</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chemeClr val="accent2">
                              <a:lumMod val="75000"/>
                            </a:schemeClr>
                          </a:solidFill>
                        </a:rPr>
                        <a:t>68.1%</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753957">
                <a:tc>
                  <a:txBody>
                    <a:bodyPr/>
                    <a:lstStyle/>
                    <a:p>
                      <a:r>
                        <a:rPr lang="en-GB" sz="2300" dirty="0"/>
                        <a:t>Percentage uptake of COVID-19 vaccine for all those eligible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March</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rgbClr val="FF0000"/>
                          </a:solidFill>
                        </a:rPr>
                        <a:t>54.6%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sp>
        <p:nvSpPr>
          <p:cNvPr id="5" name="TextBox 4">
            <a:extLst>
              <a:ext uri="{FF2B5EF4-FFF2-40B4-BE49-F238E27FC236}">
                <a16:creationId xmlns:a16="http://schemas.microsoft.com/office/drawing/2014/main" id="{6B91D6F7-BD01-4969-F92D-37535278B5DA}"/>
              </a:ext>
            </a:extLst>
          </p:cNvPr>
          <p:cNvSpPr txBox="1"/>
          <p:nvPr/>
        </p:nvSpPr>
        <p:spPr>
          <a:xfrm>
            <a:off x="173794" y="10548030"/>
            <a:ext cx="17634209" cy="701474"/>
          </a:xfrm>
          <a:prstGeom prst="rect">
            <a:avLst/>
          </a:prstGeom>
          <a:noFill/>
        </p:spPr>
        <p:txBody>
          <a:bodyPr wrap="square" rtlCol="0">
            <a:spAutoFit/>
          </a:bodyPr>
          <a:lstStyle/>
          <a:p>
            <a:pPr defTabSz="1507937"/>
            <a:r>
              <a:rPr lang="en-GB" sz="1979" dirty="0">
                <a:solidFill>
                  <a:prstClr val="black"/>
                </a:solidFill>
                <a:latin typeface="Aptos" panose="02110004020202020204"/>
              </a:rPr>
              <a:t>*Quarterly data release from PHW for Oct-Dec 2025 is delayed (was due 28/02/26)</a:t>
            </a:r>
          </a:p>
          <a:p>
            <a:pPr defTabSz="1507937"/>
            <a:r>
              <a:rPr lang="en-GB" sz="1979" dirty="0">
                <a:solidFill>
                  <a:prstClr val="black"/>
                </a:solidFill>
                <a:latin typeface="Aptos" panose="02110004020202020204"/>
              </a:rPr>
              <a:t>**PHW data on screening uptake in SBUHB will be reported quarterly from 2026/27 on</a:t>
            </a:r>
          </a:p>
        </p:txBody>
      </p:sp>
    </p:spTree>
    <p:extLst>
      <p:ext uri="{BB962C8B-B14F-4D97-AF65-F5344CB8AC3E}">
        <p14:creationId xmlns:p14="http://schemas.microsoft.com/office/powerpoint/2010/main" val="3941283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9EFB0-42B3-895D-2282-FC005B8B4EDC}"/>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E814496B-C146-913C-EA6F-48E27982B701}"/>
              </a:ext>
            </a:extLst>
          </p:cNvPr>
          <p:cNvPicPr>
            <a:picLocks noChangeAspect="1"/>
          </p:cNvPicPr>
          <p:nvPr/>
        </p:nvPicPr>
        <p:blipFill>
          <a:blip r:embed="rId2"/>
          <a:stretch>
            <a:fillRect/>
          </a:stretch>
        </p:blipFill>
        <p:spPr>
          <a:xfrm>
            <a:off x="177" y="0"/>
            <a:ext cx="20105511" cy="11309350"/>
          </a:xfrm>
          <a:prstGeom prst="rect">
            <a:avLst/>
          </a:prstGeom>
        </p:spPr>
      </p:pic>
    </p:spTree>
    <p:extLst>
      <p:ext uri="{BB962C8B-B14F-4D97-AF65-F5344CB8AC3E}">
        <p14:creationId xmlns:p14="http://schemas.microsoft.com/office/powerpoint/2010/main" val="2901318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950122243"/>
              </p:ext>
            </p:extLst>
          </p:nvPr>
        </p:nvGraphicFramePr>
        <p:xfrm>
          <a:off x="375444" y="2295624"/>
          <a:ext cx="19050000" cy="636738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i="0" u="none" strike="noStrike" dirty="0">
                          <a:solidFill>
                            <a:schemeClr val="bg1"/>
                          </a:solidFill>
                          <a:effectLst/>
                          <a:latin typeface="Verdana" panose="020B0604030504040204" pitchFamily="34" charset="0"/>
                          <a:ea typeface="Verdana" panose="020B0604030504040204" pitchFamily="34" charset="0"/>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67.68%</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1,202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200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82.93%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7.16</a:t>
                      </a:r>
                    </a:p>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9.46</a:t>
                      </a:r>
                    </a:p>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591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461751578"/>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Jan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83.41%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76.24%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2,917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830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107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06736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5957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601372"/>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271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337556" y="5589002"/>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60701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2725432666"/>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Feb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75,892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45,996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158,618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40.4%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6,668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59% (Dec-25)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69798"/>
            <a:ext cx="19958844" cy="286232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Full implementation of D2RA model </a:t>
            </a:r>
            <a:r>
              <a:rPr lang="en-GB" dirty="0">
                <a:solidFill>
                  <a:prstClr val="black"/>
                </a:solidFill>
                <a:latin typeface="Verdana" panose="020B0604030504040204" pitchFamily="34" charset="0"/>
                <a:ea typeface="Verdana" panose="020B0604030504040204" pitchFamily="34" charset="0"/>
              </a:rPr>
              <a:t>– recent communications between the Health Board Chair and CEO and council leaders have enabled a reprioritisation of the work programme to deliver discharge pathways whereby more of the patient assessment occurs within the community. There is an ongoing review of the integrated discharge hub as it is recognised that the resourcing of the service needs to increase in order to deliver an enhanced function. This will be achieved through redirection of Health Board resources in partnership with Local Authorities.  </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Pathway of Care Delays (</a:t>
            </a:r>
            <a:r>
              <a:rPr lang="en-GB" b="1" dirty="0" err="1">
                <a:solidFill>
                  <a:prstClr val="black"/>
                </a:solidFill>
                <a:latin typeface="Verdana" panose="020B0604030504040204" pitchFamily="34" charset="0"/>
                <a:ea typeface="Verdana" panose="020B0604030504040204" pitchFamily="34" charset="0"/>
              </a:rPr>
              <a:t>PoCD</a:t>
            </a:r>
            <a:r>
              <a:rPr lang="en-GB" b="1" dirty="0">
                <a:solidFill>
                  <a:prstClr val="black"/>
                </a:solidFill>
                <a:latin typeface="Verdana" panose="020B0604030504040204" pitchFamily="34" charset="0"/>
                <a:ea typeface="Verdana" panose="020B0604030504040204" pitchFamily="34" charset="0"/>
              </a:rPr>
              <a:t>) –</a:t>
            </a:r>
            <a:r>
              <a:rPr lang="en-GB" dirty="0">
                <a:solidFill>
                  <a:prstClr val="black"/>
                </a:solidFill>
                <a:latin typeface="Verdana" panose="020B0604030504040204" pitchFamily="34" charset="0"/>
                <a:ea typeface="Verdana" panose="020B0604030504040204" pitchFamily="34" charset="0"/>
              </a:rPr>
              <a:t> The </a:t>
            </a:r>
            <a:r>
              <a:rPr lang="en-GB" dirty="0" err="1">
                <a:solidFill>
                  <a:prstClr val="black"/>
                </a:solidFill>
                <a:latin typeface="Verdana" panose="020B0604030504040204" pitchFamily="34" charset="0"/>
                <a:ea typeface="Verdana" panose="020B0604030504040204" pitchFamily="34" charset="0"/>
              </a:rPr>
              <a:t>PoCD</a:t>
            </a:r>
            <a:r>
              <a:rPr lang="en-GB" dirty="0">
                <a:solidFill>
                  <a:prstClr val="black"/>
                </a:solidFill>
                <a:latin typeface="Verdana" panose="020B0604030504040204" pitchFamily="34" charset="0"/>
                <a:ea typeface="Verdana" panose="020B0604030504040204" pitchFamily="34" charset="0"/>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There has been a recent increase in the number of patients delayed and the bed days utilised by this patient group.</a:t>
            </a:r>
            <a:endParaRPr lang="en-GB" dirty="0">
              <a:solidFill>
                <a:prstClr val="black"/>
              </a:solidFill>
            </a:endParaRPr>
          </a:p>
          <a:p>
            <a:endParaRPr lang="en-GB" dirty="0"/>
          </a:p>
          <a:p>
            <a:endParaRPr lang="en-GB" b="1" dirty="0">
              <a:solidFill>
                <a:schemeClr val="accent1"/>
              </a:solidFill>
              <a:latin typeface="Verdana" panose="020B0604030504040204" pitchFamily="34" charset="0"/>
              <a:ea typeface="Verdana" panose="020B0604030504040204" pitchFamily="34" charset="0"/>
            </a:endParaRP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descr="A graph with blue and white lines&#10;&#10;AI-generated content may be incorrect.">
            <a:extLst>
              <a:ext uri="{FF2B5EF4-FFF2-40B4-BE49-F238E27FC236}">
                <a16:creationId xmlns:a16="http://schemas.microsoft.com/office/drawing/2014/main" id="{7813C6B0-3094-9861-E79B-EA9D700CD020}"/>
              </a:ext>
            </a:extLst>
          </p:cNvPr>
          <p:cNvPicPr>
            <a:picLocks noChangeAspect="1"/>
          </p:cNvPicPr>
          <p:nvPr/>
        </p:nvPicPr>
        <p:blipFill>
          <a:blip r:embed="rId5"/>
          <a:stretch>
            <a:fillRect/>
          </a:stretch>
        </p:blipFill>
        <p:spPr>
          <a:xfrm>
            <a:off x="3542214" y="790229"/>
            <a:ext cx="5907790" cy="3526589"/>
          </a:xfrm>
          <a:prstGeom prst="rect">
            <a:avLst/>
          </a:prstGeom>
        </p:spPr>
      </p:pic>
      <p:pic>
        <p:nvPicPr>
          <p:cNvPr id="11" name="Picture 10" descr="A graph of patients waiting&#10;&#10;AI-generated content may be incorrect.">
            <a:extLst>
              <a:ext uri="{FF2B5EF4-FFF2-40B4-BE49-F238E27FC236}">
                <a16:creationId xmlns:a16="http://schemas.microsoft.com/office/drawing/2014/main" id="{01DF13CA-AAD5-CAC0-1BD0-73B3FD35D245}"/>
              </a:ext>
            </a:extLst>
          </p:cNvPr>
          <p:cNvPicPr>
            <a:picLocks noChangeAspect="1"/>
          </p:cNvPicPr>
          <p:nvPr/>
        </p:nvPicPr>
        <p:blipFill>
          <a:blip r:embed="rId6"/>
          <a:stretch>
            <a:fillRect/>
          </a:stretch>
        </p:blipFill>
        <p:spPr>
          <a:xfrm>
            <a:off x="11122147" y="814125"/>
            <a:ext cx="5754610" cy="3526590"/>
          </a:xfrm>
          <a:prstGeom prst="rect">
            <a:avLst/>
          </a:prstGeom>
        </p:spPr>
      </p:pic>
      <p:pic>
        <p:nvPicPr>
          <p:cNvPr id="19" name="Picture 18" descr="A graph of a patient&#10;&#10;AI-generated content may be incorrect.">
            <a:extLst>
              <a:ext uri="{FF2B5EF4-FFF2-40B4-BE49-F238E27FC236}">
                <a16:creationId xmlns:a16="http://schemas.microsoft.com/office/drawing/2014/main" id="{73CBBD37-D14E-7F85-7FEF-300BE4BFAF70}"/>
              </a:ext>
            </a:extLst>
          </p:cNvPr>
          <p:cNvPicPr>
            <a:picLocks noChangeAspect="1"/>
          </p:cNvPicPr>
          <p:nvPr/>
        </p:nvPicPr>
        <p:blipFill>
          <a:blip r:embed="rId7"/>
          <a:stretch>
            <a:fillRect/>
          </a:stretch>
        </p:blipFill>
        <p:spPr>
          <a:xfrm>
            <a:off x="3542214" y="4712940"/>
            <a:ext cx="5907790" cy="3441211"/>
          </a:xfrm>
          <a:prstGeom prst="rect">
            <a:avLst/>
          </a:prstGeom>
        </p:spPr>
      </p:pic>
      <p:pic>
        <p:nvPicPr>
          <p:cNvPr id="22" name="Picture 21" descr="A graph of numbers and a number of attendance&#10;&#10;AI-generated content may be incorrect.">
            <a:extLst>
              <a:ext uri="{FF2B5EF4-FFF2-40B4-BE49-F238E27FC236}">
                <a16:creationId xmlns:a16="http://schemas.microsoft.com/office/drawing/2014/main" id="{CE0059D4-8C91-F0FB-3278-8A70859EC28E}"/>
              </a:ext>
            </a:extLst>
          </p:cNvPr>
          <p:cNvPicPr>
            <a:picLocks noChangeAspect="1"/>
          </p:cNvPicPr>
          <p:nvPr/>
        </p:nvPicPr>
        <p:blipFill>
          <a:blip r:embed="rId8"/>
          <a:stretch>
            <a:fillRect/>
          </a:stretch>
        </p:blipFill>
        <p:spPr>
          <a:xfrm>
            <a:off x="11122147" y="4712940"/>
            <a:ext cx="5754610" cy="3590477"/>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672782"/>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748982"/>
            <a:ext cx="19583400" cy="2554545"/>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Revised flow operating model: </a:t>
            </a:r>
            <a:r>
              <a:rPr lang="en-GB" dirty="0">
                <a:solidFill>
                  <a:prstClr val="black"/>
                </a:solidFill>
                <a:latin typeface="Verdana" panose="020B0604030504040204" pitchFamily="34" charset="0"/>
                <a:ea typeface="Verdana" panose="020B0604030504040204" pitchFamily="34" charset="0"/>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UEC capital redesign – </a:t>
            </a:r>
            <a:r>
              <a:rPr lang="en-GB" dirty="0">
                <a:solidFill>
                  <a:prstClr val="black"/>
                </a:solidFill>
                <a:latin typeface="Verdana" panose="020B0604030504040204" pitchFamily="34" charset="0"/>
                <a:ea typeface="Verdana" panose="020B0604030504040204" pitchFamily="34" charset="0"/>
              </a:rPr>
              <a:t>The Health Board ambition to co-locate assessment functions in Morriston into one facility adjacent to the Emergency Department features as part of the capital plan. This remains a priority in terms of UEC service delivery however is dependent on Capital funding to progress. </a:t>
            </a:r>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descr="A graph of a number of patients&#10;&#10;AI-generated content may be incorrect.">
            <a:extLst>
              <a:ext uri="{FF2B5EF4-FFF2-40B4-BE49-F238E27FC236}">
                <a16:creationId xmlns:a16="http://schemas.microsoft.com/office/drawing/2014/main" id="{92F388D8-E602-B0BE-D5BE-8B09FE780E09}"/>
              </a:ext>
            </a:extLst>
          </p:cNvPr>
          <p:cNvPicPr>
            <a:picLocks noChangeAspect="1"/>
          </p:cNvPicPr>
          <p:nvPr/>
        </p:nvPicPr>
        <p:blipFill>
          <a:blip r:embed="rId5"/>
          <a:stretch>
            <a:fillRect/>
          </a:stretch>
        </p:blipFill>
        <p:spPr>
          <a:xfrm>
            <a:off x="3180056" y="807429"/>
            <a:ext cx="6377072" cy="3658276"/>
          </a:xfrm>
          <a:prstGeom prst="rect">
            <a:avLst/>
          </a:prstGeom>
        </p:spPr>
      </p:pic>
      <p:pic>
        <p:nvPicPr>
          <p:cNvPr id="9" name="Picture 8" descr="A graph of a number of patients&#10;&#10;AI-generated content may be incorrect.">
            <a:extLst>
              <a:ext uri="{FF2B5EF4-FFF2-40B4-BE49-F238E27FC236}">
                <a16:creationId xmlns:a16="http://schemas.microsoft.com/office/drawing/2014/main" id="{5E23DDB5-1963-85DC-F27F-2DBB1A00B69B}"/>
              </a:ext>
            </a:extLst>
          </p:cNvPr>
          <p:cNvPicPr>
            <a:picLocks noChangeAspect="1"/>
          </p:cNvPicPr>
          <p:nvPr/>
        </p:nvPicPr>
        <p:blipFill>
          <a:blip r:embed="rId6"/>
          <a:stretch>
            <a:fillRect/>
          </a:stretch>
        </p:blipFill>
        <p:spPr>
          <a:xfrm>
            <a:off x="11202258" y="910455"/>
            <a:ext cx="6150233" cy="3555245"/>
          </a:xfrm>
          <a:prstGeom prst="rect">
            <a:avLst/>
          </a:prstGeom>
        </p:spPr>
      </p:pic>
      <p:pic>
        <p:nvPicPr>
          <p:cNvPr id="15" name="Picture 14" descr="A graph of a number of blue and black bars&#10;&#10;AI-generated content may be incorrect.">
            <a:extLst>
              <a:ext uri="{FF2B5EF4-FFF2-40B4-BE49-F238E27FC236}">
                <a16:creationId xmlns:a16="http://schemas.microsoft.com/office/drawing/2014/main" id="{9E729AF1-10A4-CCC8-3E3B-27E34AB86194}"/>
              </a:ext>
            </a:extLst>
          </p:cNvPr>
          <p:cNvPicPr>
            <a:picLocks noChangeAspect="1"/>
          </p:cNvPicPr>
          <p:nvPr/>
        </p:nvPicPr>
        <p:blipFill>
          <a:blip r:embed="rId7"/>
          <a:stretch>
            <a:fillRect/>
          </a:stretch>
        </p:blipFill>
        <p:spPr>
          <a:xfrm>
            <a:off x="3180055" y="4854549"/>
            <a:ext cx="6377072" cy="3518144"/>
          </a:xfrm>
          <a:prstGeom prst="rect">
            <a:avLst/>
          </a:prstGeom>
        </p:spPr>
      </p:pic>
      <p:pic>
        <p:nvPicPr>
          <p:cNvPr id="22" name="Picture 21" descr="A graph of a number of people&#10;&#10;AI-generated content may be incorrect.">
            <a:extLst>
              <a:ext uri="{FF2B5EF4-FFF2-40B4-BE49-F238E27FC236}">
                <a16:creationId xmlns:a16="http://schemas.microsoft.com/office/drawing/2014/main" id="{7D1251D3-4BC3-793B-AE38-0CFCF7EC3488}"/>
              </a:ext>
            </a:extLst>
          </p:cNvPr>
          <p:cNvPicPr>
            <a:picLocks noChangeAspect="1"/>
          </p:cNvPicPr>
          <p:nvPr/>
        </p:nvPicPr>
        <p:blipFill>
          <a:blip r:embed="rId8"/>
          <a:stretch>
            <a:fillRect/>
          </a:stretch>
        </p:blipFill>
        <p:spPr>
          <a:xfrm>
            <a:off x="11202258" y="4901453"/>
            <a:ext cx="6096521" cy="3445552"/>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6B4C96-CC88-E903-E8F6-930145521C5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141545C-32D7-927B-B4F7-1B6DD455775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23F1619-11FD-E895-386B-E28DC079A55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94AD0EB-EA55-A09F-CF36-0B87758D7175}"/>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Stroke</a:t>
            </a:r>
          </a:p>
        </p:txBody>
      </p:sp>
      <p:cxnSp>
        <p:nvCxnSpPr>
          <p:cNvPr id="5" name="Straight Connector 4">
            <a:extLst>
              <a:ext uri="{FF2B5EF4-FFF2-40B4-BE49-F238E27FC236}">
                <a16:creationId xmlns:a16="http://schemas.microsoft.com/office/drawing/2014/main" id="{AA64552B-2DE4-1925-F472-5380C0CF271F}"/>
              </a:ext>
            </a:extLst>
          </p:cNvPr>
          <p:cNvCxnSpPr/>
          <p:nvPr/>
        </p:nvCxnSpPr>
        <p:spPr>
          <a:xfrm>
            <a:off x="0" y="8321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F82F559-2DC6-CB0C-2910-F58FF1456958}"/>
              </a:ext>
            </a:extLst>
          </p:cNvPr>
          <p:cNvSpPr txBox="1"/>
          <p:nvPr/>
        </p:nvSpPr>
        <p:spPr>
          <a:xfrm>
            <a:off x="255588" y="8329529"/>
            <a:ext cx="19583400"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Compliance against the 4-hour access target and the ring-fencing of beds for admission to the Acute Stroke Unit continues to remain challenging due to system wide pressures.  However, work is taking place to improve flow between Morriston Hospital and Neath Port Talbot (NPTH).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Funding still not received to implement a 24/7 stroke consultant rota.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metrics remain challenging.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Continued high compliance of thrombolysis rate, swallow assessments and therapeutic assessments.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CT head within 20 minutes has positively increased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Reducing door to needle time for Thrombolysis is an area for improvement, more so since the introduction of the new KPI</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Increase of Mechanical Thrombectomy remains a priority.</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Embedding of CT Perfusion and MRI Perfusion.</a:t>
            </a:r>
          </a:p>
          <a:p>
            <a:pPr marL="285750" lvl="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p:txBody>
      </p:sp>
      <p:pic>
        <p:nvPicPr>
          <p:cNvPr id="7" name="Picture 6">
            <a:extLst>
              <a:ext uri="{FF2B5EF4-FFF2-40B4-BE49-F238E27FC236}">
                <a16:creationId xmlns:a16="http://schemas.microsoft.com/office/drawing/2014/main" id="{D886C958-B1C2-7AA7-9F7E-CA6A0437475A}"/>
              </a:ext>
            </a:extLst>
          </p:cNvPr>
          <p:cNvPicPr>
            <a:picLocks noChangeAspect="1"/>
          </p:cNvPicPr>
          <p:nvPr/>
        </p:nvPicPr>
        <p:blipFill>
          <a:blip r:embed="rId2"/>
          <a:stretch>
            <a:fillRect/>
          </a:stretch>
        </p:blipFill>
        <p:spPr>
          <a:xfrm>
            <a:off x="15865379" y="93700"/>
            <a:ext cx="3973609" cy="685800"/>
          </a:xfrm>
          <a:prstGeom prst="rect">
            <a:avLst/>
          </a:prstGeom>
        </p:spPr>
      </p:pic>
      <p:pic>
        <p:nvPicPr>
          <p:cNvPr id="8" name="Picture 7" descr="A table with numbers and text&#10;&#10;AI-generated content may be incorrect.">
            <a:extLst>
              <a:ext uri="{FF2B5EF4-FFF2-40B4-BE49-F238E27FC236}">
                <a16:creationId xmlns:a16="http://schemas.microsoft.com/office/drawing/2014/main" id="{BC255C9E-E437-8986-1CDA-0A8C0E11D36C}"/>
              </a:ext>
            </a:extLst>
          </p:cNvPr>
          <p:cNvPicPr>
            <a:picLocks noChangeAspect="1"/>
          </p:cNvPicPr>
          <p:nvPr/>
        </p:nvPicPr>
        <p:blipFill>
          <a:blip r:embed="rId3"/>
          <a:stretch>
            <a:fillRect/>
          </a:stretch>
        </p:blipFill>
        <p:spPr>
          <a:xfrm>
            <a:off x="1779588" y="805258"/>
            <a:ext cx="16535400" cy="7287813"/>
          </a:xfrm>
          <a:prstGeom prst="rect">
            <a:avLst/>
          </a:prstGeom>
        </p:spPr>
      </p:pic>
    </p:spTree>
    <p:extLst>
      <p:ext uri="{BB962C8B-B14F-4D97-AF65-F5344CB8AC3E}">
        <p14:creationId xmlns:p14="http://schemas.microsoft.com/office/powerpoint/2010/main" val="21671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8996848"/>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February 2026.</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reported 5 patients waiting &gt; 104 weeks for treatment target of 0 for February 2026. The breached in February are result of the national bone cement shortage which affected the UK. All of these patients will be redated in March and so we will maintain 0 breach position for end of year.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Robust monitoring via live dashboards with revised Planned Care scrutiny structure due to go live in March providing clearer operational grip.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Outpatient Redesign Workplan for 26/27 agreed at OPRRG.</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Targeted elimination of long waits through focused additional activity until end of March.</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Q1 26/27 baseline reset within core capacity is planned via the Deloitte-supported productivity analysis.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8" name="Picture 7" descr="A graph of a patient's appointment&#10;&#10;AI-generated content may be incorrect.">
            <a:extLst>
              <a:ext uri="{FF2B5EF4-FFF2-40B4-BE49-F238E27FC236}">
                <a16:creationId xmlns:a16="http://schemas.microsoft.com/office/drawing/2014/main" id="{643F8E6E-80A1-A382-BD1B-3BD87BF669D1}"/>
              </a:ext>
            </a:extLst>
          </p:cNvPr>
          <p:cNvPicPr>
            <a:picLocks noChangeAspect="1"/>
          </p:cNvPicPr>
          <p:nvPr/>
        </p:nvPicPr>
        <p:blipFill>
          <a:blip r:embed="rId6"/>
          <a:stretch>
            <a:fillRect/>
          </a:stretch>
        </p:blipFill>
        <p:spPr>
          <a:xfrm>
            <a:off x="3042444" y="858333"/>
            <a:ext cx="6110669" cy="3581521"/>
          </a:xfrm>
          <a:prstGeom prst="rect">
            <a:avLst/>
          </a:prstGeom>
        </p:spPr>
      </p:pic>
      <p:pic>
        <p:nvPicPr>
          <p:cNvPr id="11" name="Picture 10" descr="A graph with blue and red lines&#10;&#10;AI-generated content may be incorrect.">
            <a:extLst>
              <a:ext uri="{FF2B5EF4-FFF2-40B4-BE49-F238E27FC236}">
                <a16:creationId xmlns:a16="http://schemas.microsoft.com/office/drawing/2014/main" id="{1B94BA76-B766-8E84-9DAA-903FAE4B075F}"/>
              </a:ext>
            </a:extLst>
          </p:cNvPr>
          <p:cNvPicPr>
            <a:picLocks noChangeAspect="1"/>
          </p:cNvPicPr>
          <p:nvPr/>
        </p:nvPicPr>
        <p:blipFill>
          <a:blip r:embed="rId7"/>
          <a:stretch>
            <a:fillRect/>
          </a:stretch>
        </p:blipFill>
        <p:spPr>
          <a:xfrm>
            <a:off x="10503315" y="911269"/>
            <a:ext cx="6380288" cy="3528585"/>
          </a:xfrm>
          <a:prstGeom prst="rect">
            <a:avLst/>
          </a:prstGeom>
        </p:spPr>
      </p:pic>
      <p:pic>
        <p:nvPicPr>
          <p:cNvPr id="14" name="Picture 13" descr="A screenshot of a medical appointment&#10;&#10;AI-generated content may be incorrect.">
            <a:extLst>
              <a:ext uri="{FF2B5EF4-FFF2-40B4-BE49-F238E27FC236}">
                <a16:creationId xmlns:a16="http://schemas.microsoft.com/office/drawing/2014/main" id="{1F696648-BC20-B967-807F-B753CEEF0695}"/>
              </a:ext>
            </a:extLst>
          </p:cNvPr>
          <p:cNvPicPr>
            <a:picLocks noChangeAspect="1"/>
          </p:cNvPicPr>
          <p:nvPr/>
        </p:nvPicPr>
        <p:blipFill>
          <a:blip r:embed="rId8"/>
          <a:stretch>
            <a:fillRect/>
          </a:stretch>
        </p:blipFill>
        <p:spPr>
          <a:xfrm>
            <a:off x="3222085" y="4878925"/>
            <a:ext cx="5931028" cy="3901533"/>
          </a:xfrm>
          <a:prstGeom prst="rect">
            <a:avLst/>
          </a:prstGeom>
        </p:spPr>
      </p:pic>
      <p:pic>
        <p:nvPicPr>
          <p:cNvPr id="15" name="Picture 14" descr="A screenshot of a graph&#10;&#10;AI-generated content may be incorrect.">
            <a:extLst>
              <a:ext uri="{FF2B5EF4-FFF2-40B4-BE49-F238E27FC236}">
                <a16:creationId xmlns:a16="http://schemas.microsoft.com/office/drawing/2014/main" id="{368E36DA-92F0-4626-BD8B-03A8E33F09DE}"/>
              </a:ext>
            </a:extLst>
          </p:cNvPr>
          <p:cNvPicPr>
            <a:picLocks noChangeAspect="1"/>
          </p:cNvPicPr>
          <p:nvPr/>
        </p:nvPicPr>
        <p:blipFill>
          <a:blip r:embed="rId9"/>
          <a:stretch>
            <a:fillRect/>
          </a:stretch>
        </p:blipFill>
        <p:spPr>
          <a:xfrm>
            <a:off x="10503314" y="4804311"/>
            <a:ext cx="6380287" cy="3976149"/>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77659"/>
            <a:ext cx="19583400" cy="1938992"/>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decreased in February to 2,917 compared to 6,059 in January 2026.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As part of the recovery plan, the WG have funded a mobile Endoscopy unit which has been sited on Morriston Hospital to support additional capacity. The unit has however been running live activity again since the 30th December and is supporting the reduction of the number of patients waiting &gt; 8 weeks for an Endoscopy and the waiting list continues to reduce as a result of the additional capacity.</a:t>
            </a:r>
            <a:endParaRPr lang="en-GB" sz="2000" dirty="0">
              <a:latin typeface="Verdana" panose="020B0604030504040204" pitchFamily="34" charset="0"/>
              <a:ea typeface="Verdana" panose="020B0604030504040204" pitchFamily="34" charset="0"/>
              <a:cs typeface="Aptos" panose="020B0004020202020204" pitchFamily="34" charset="0"/>
            </a:endParaRP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February 2026</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descr="A graph of numbers and a line of numbers&#10;&#10;AI-generated content may be incorrect.">
            <a:extLst>
              <a:ext uri="{FF2B5EF4-FFF2-40B4-BE49-F238E27FC236}">
                <a16:creationId xmlns:a16="http://schemas.microsoft.com/office/drawing/2014/main" id="{5051BEC3-C5A5-C5F6-7836-A77D9C9CF0DC}"/>
              </a:ext>
            </a:extLst>
          </p:cNvPr>
          <p:cNvPicPr>
            <a:picLocks noChangeAspect="1"/>
          </p:cNvPicPr>
          <p:nvPr/>
        </p:nvPicPr>
        <p:blipFill>
          <a:blip r:embed="rId2"/>
          <a:stretch>
            <a:fillRect/>
          </a:stretch>
        </p:blipFill>
        <p:spPr>
          <a:xfrm>
            <a:off x="737550" y="1878203"/>
            <a:ext cx="8623474" cy="5408582"/>
          </a:xfrm>
          <a:prstGeom prst="rect">
            <a:avLst/>
          </a:prstGeom>
        </p:spPr>
      </p:pic>
      <p:pic>
        <p:nvPicPr>
          <p:cNvPr id="12" name="Picture 11" descr="A graph showing the number of patients waiting&#10;&#10;AI-generated content may be incorrect.">
            <a:extLst>
              <a:ext uri="{FF2B5EF4-FFF2-40B4-BE49-F238E27FC236}">
                <a16:creationId xmlns:a16="http://schemas.microsoft.com/office/drawing/2014/main" id="{6BD4BEA0-36AD-04AD-816B-F45171BB1255}"/>
              </a:ext>
            </a:extLst>
          </p:cNvPr>
          <p:cNvPicPr>
            <a:picLocks noChangeAspect="1"/>
          </p:cNvPicPr>
          <p:nvPr/>
        </p:nvPicPr>
        <p:blipFill>
          <a:blip r:embed="rId3"/>
          <a:stretch>
            <a:fillRect/>
          </a:stretch>
        </p:blipFill>
        <p:spPr>
          <a:xfrm>
            <a:off x="10510044" y="1878203"/>
            <a:ext cx="8623474" cy="5282089"/>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7" name="Picture 6" descr="A graph of patients waiting for appointment&#10;&#10;AI-generated content may be incorrect.">
            <a:extLst>
              <a:ext uri="{FF2B5EF4-FFF2-40B4-BE49-F238E27FC236}">
                <a16:creationId xmlns:a16="http://schemas.microsoft.com/office/drawing/2014/main" id="{CFB817B3-73F5-CE45-EC3D-331AFA557D12}"/>
              </a:ext>
            </a:extLst>
          </p:cNvPr>
          <p:cNvPicPr>
            <a:picLocks noChangeAspect="1"/>
          </p:cNvPicPr>
          <p:nvPr/>
        </p:nvPicPr>
        <p:blipFill>
          <a:blip r:embed="rId2"/>
          <a:stretch>
            <a:fillRect/>
          </a:stretch>
        </p:blipFill>
        <p:spPr>
          <a:xfrm>
            <a:off x="2662696" y="1014198"/>
            <a:ext cx="7159252" cy="4263967"/>
          </a:xfrm>
          <a:prstGeom prst="rect">
            <a:avLst/>
          </a:prstGeom>
        </p:spPr>
      </p:pic>
      <p:pic>
        <p:nvPicPr>
          <p:cNvPr id="10" name="Picture 9" descr="A graph with numbers and a number of patients delayed by a target date&#10;&#10;AI-generated content may be incorrect.">
            <a:extLst>
              <a:ext uri="{FF2B5EF4-FFF2-40B4-BE49-F238E27FC236}">
                <a16:creationId xmlns:a16="http://schemas.microsoft.com/office/drawing/2014/main" id="{B80E7BE5-7AF1-DD4D-A708-A8A92B0DCD00}"/>
              </a:ext>
            </a:extLst>
          </p:cNvPr>
          <p:cNvPicPr>
            <a:picLocks noChangeAspect="1"/>
          </p:cNvPicPr>
          <p:nvPr/>
        </p:nvPicPr>
        <p:blipFill>
          <a:blip r:embed="rId3"/>
          <a:stretch>
            <a:fillRect/>
          </a:stretch>
        </p:blipFill>
        <p:spPr>
          <a:xfrm>
            <a:off x="11109507" y="1014198"/>
            <a:ext cx="6813832" cy="4263967"/>
          </a:xfrm>
          <a:prstGeom prst="rect">
            <a:avLst/>
          </a:prstGeom>
        </p:spPr>
      </p:pic>
      <p:pic>
        <p:nvPicPr>
          <p:cNvPr id="13" name="Picture 12" descr="A graph with blue and black text&#10;&#10;AI-generated content may be incorrect.">
            <a:extLst>
              <a:ext uri="{FF2B5EF4-FFF2-40B4-BE49-F238E27FC236}">
                <a16:creationId xmlns:a16="http://schemas.microsoft.com/office/drawing/2014/main" id="{0559CE6B-AE1F-2DA7-A75F-0B7A58A137F4}"/>
              </a:ext>
            </a:extLst>
          </p:cNvPr>
          <p:cNvPicPr>
            <a:picLocks noChangeAspect="1"/>
          </p:cNvPicPr>
          <p:nvPr/>
        </p:nvPicPr>
        <p:blipFill>
          <a:blip r:embed="rId4"/>
          <a:stretch>
            <a:fillRect/>
          </a:stretch>
        </p:blipFill>
        <p:spPr>
          <a:xfrm>
            <a:off x="2662696" y="6099351"/>
            <a:ext cx="7159252" cy="4263967"/>
          </a:xfrm>
          <a:prstGeom prst="rect">
            <a:avLst/>
          </a:prstGeom>
        </p:spPr>
      </p:pic>
      <p:pic>
        <p:nvPicPr>
          <p:cNvPr id="16" name="Picture 15" descr="A graph of a patient's health&#10;&#10;AI-generated content may be incorrect.">
            <a:extLst>
              <a:ext uri="{FF2B5EF4-FFF2-40B4-BE49-F238E27FC236}">
                <a16:creationId xmlns:a16="http://schemas.microsoft.com/office/drawing/2014/main" id="{32DA9CF5-72C8-F85C-2EA4-6375922C4122}"/>
              </a:ext>
            </a:extLst>
          </p:cNvPr>
          <p:cNvPicPr>
            <a:picLocks noChangeAspect="1"/>
          </p:cNvPicPr>
          <p:nvPr/>
        </p:nvPicPr>
        <p:blipFill>
          <a:blip r:embed="rId5"/>
          <a:stretch>
            <a:fillRect/>
          </a:stretch>
        </p:blipFill>
        <p:spPr>
          <a:xfrm>
            <a:off x="11109507" y="6099351"/>
            <a:ext cx="6813832" cy="4195801"/>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34511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service continues to meet all of the Welsh Government targets, apart from for patients waiting &lt; 26 weeks for Psychological therapies. Waits within this area continue to be a concern Nationally and th</a:t>
            </a:r>
            <a:r>
              <a:rPr lang="en-GB" dirty="0">
                <a:latin typeface="Verdana" panose="020B0604030504040204" pitchFamily="34" charset="0"/>
                <a:ea typeface="Calibri" panose="020F0502020204030204" pitchFamily="34" charset="0"/>
                <a:cs typeface="Arial" panose="020B0604020202020204" pitchFamily="34" charset="0"/>
              </a:rPr>
              <a:t>e service are working closely with Welsh Government colleagues for a solution. </a:t>
            </a:r>
            <a:endParaRPr lang="en-GB" sz="1800" dirty="0">
              <a:effectLst/>
              <a:latin typeface="Verdana" panose="020B060403050404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continues to report on the work being undertaken as part of the Transformation programme, routine updated are provided to Board.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graph of a mental health assessment&#10;&#10;AI-generated content may be incorrect.">
            <a:extLst>
              <a:ext uri="{FF2B5EF4-FFF2-40B4-BE49-F238E27FC236}">
                <a16:creationId xmlns:a16="http://schemas.microsoft.com/office/drawing/2014/main" id="{3ED42092-1881-F7D3-AAA5-B4CC7B06BE7E}"/>
              </a:ext>
            </a:extLst>
          </p:cNvPr>
          <p:cNvPicPr>
            <a:picLocks noChangeAspect="1"/>
          </p:cNvPicPr>
          <p:nvPr/>
        </p:nvPicPr>
        <p:blipFill>
          <a:blip r:embed="rId2"/>
          <a:stretch>
            <a:fillRect/>
          </a:stretch>
        </p:blipFill>
        <p:spPr>
          <a:xfrm>
            <a:off x="3118644" y="881323"/>
            <a:ext cx="6516224" cy="3684481"/>
          </a:xfrm>
          <a:prstGeom prst="rect">
            <a:avLst/>
          </a:prstGeom>
        </p:spPr>
      </p:pic>
      <p:pic>
        <p:nvPicPr>
          <p:cNvPr id="9" name="Picture 8" descr="A graph with blue and black text&#10;&#10;AI-generated content may be incorrect.">
            <a:extLst>
              <a:ext uri="{FF2B5EF4-FFF2-40B4-BE49-F238E27FC236}">
                <a16:creationId xmlns:a16="http://schemas.microsoft.com/office/drawing/2014/main" id="{6383A0C2-C5F0-B0E2-9937-0EC4574EFDEF}"/>
              </a:ext>
            </a:extLst>
          </p:cNvPr>
          <p:cNvPicPr>
            <a:picLocks noChangeAspect="1"/>
          </p:cNvPicPr>
          <p:nvPr/>
        </p:nvPicPr>
        <p:blipFill>
          <a:blip r:embed="rId3"/>
          <a:stretch>
            <a:fillRect/>
          </a:stretch>
        </p:blipFill>
        <p:spPr>
          <a:xfrm>
            <a:off x="11567735" y="881322"/>
            <a:ext cx="6125565" cy="3684479"/>
          </a:xfrm>
          <a:prstGeom prst="rect">
            <a:avLst/>
          </a:prstGeom>
        </p:spPr>
      </p:pic>
      <p:pic>
        <p:nvPicPr>
          <p:cNvPr id="12" name="Picture 11" descr="A graph of a patient's appointment&#10;&#10;AI-generated content may be incorrect.">
            <a:extLst>
              <a:ext uri="{FF2B5EF4-FFF2-40B4-BE49-F238E27FC236}">
                <a16:creationId xmlns:a16="http://schemas.microsoft.com/office/drawing/2014/main" id="{820C2645-C5B3-7203-3036-98F4293C43ED}"/>
              </a:ext>
            </a:extLst>
          </p:cNvPr>
          <p:cNvPicPr>
            <a:picLocks noChangeAspect="1"/>
          </p:cNvPicPr>
          <p:nvPr/>
        </p:nvPicPr>
        <p:blipFill>
          <a:blip r:embed="rId4"/>
          <a:stretch>
            <a:fillRect/>
          </a:stretch>
        </p:blipFill>
        <p:spPr>
          <a:xfrm>
            <a:off x="3423444" y="5207189"/>
            <a:ext cx="6211424" cy="3684482"/>
          </a:xfrm>
          <a:prstGeom prst="rect">
            <a:avLst/>
          </a:prstGeom>
        </p:spPr>
      </p:pic>
      <p:pic>
        <p:nvPicPr>
          <p:cNvPr id="20" name="Picture 19" descr="A graph of a number of patients&#10;&#10;AI-generated content may be incorrect.">
            <a:extLst>
              <a:ext uri="{FF2B5EF4-FFF2-40B4-BE49-F238E27FC236}">
                <a16:creationId xmlns:a16="http://schemas.microsoft.com/office/drawing/2014/main" id="{E3B19F50-2A33-0A21-7C24-628CAC6EA947}"/>
              </a:ext>
            </a:extLst>
          </p:cNvPr>
          <p:cNvPicPr>
            <a:picLocks noChangeAspect="1"/>
          </p:cNvPicPr>
          <p:nvPr/>
        </p:nvPicPr>
        <p:blipFill>
          <a:blip r:embed="rId5"/>
          <a:stretch>
            <a:fillRect/>
          </a:stretch>
        </p:blipFill>
        <p:spPr>
          <a:xfrm>
            <a:off x="11567735" y="5157882"/>
            <a:ext cx="6095027" cy="3733790"/>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8778875"/>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lvl="0" fontAlgn="base">
              <a:defRPr/>
            </a:pPr>
            <a:r>
              <a:rPr lang="en-GB" b="1" dirty="0">
                <a:solidFill>
                  <a:srgbClr val="000000"/>
                </a:solidFill>
                <a:latin typeface="Arial" panose="020B0604020202020204" pitchFamily="34" charset="0"/>
              </a:rPr>
              <a:t>CAMHS Part 1B:</a:t>
            </a:r>
            <a:r>
              <a:rPr lang="en-US" dirty="0">
                <a:solidFill>
                  <a:srgbClr val="000000"/>
                </a:solidFill>
                <a:latin typeface="Arial" panose="020B0604020202020204" pitchFamily="34" charset="0"/>
              </a:rPr>
              <a:t>​</a:t>
            </a:r>
            <a:endParaRPr lang="en-US" dirty="0">
              <a:solidFill>
                <a:srgbClr val="000000"/>
              </a:solidFill>
              <a:latin typeface="Segoe UI" panose="020B0502040204020203"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Recovery of the trajectory continues and is just off target at 76% for February 2026. The directorate remains on target to meet 80% in March 2026.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Weekly meetings continue over booking and utilisation of capacity and using our staffing resource as flexibly as possible.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Future bookings are also under close scrutiny with chronological booking firmly in place and scrutinization over those booked over target to see if they can be accommodated in earlier cancellation slots to increase compliance.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To make aid in meeting the trajectory and target ongoing, 1.0wte B6 funding has been created by repurposing non-clinical posts to provide more 1B capacity, however awaiting break-glass process to enable recruitment.</a:t>
            </a:r>
          </a:p>
        </p:txBody>
      </p:sp>
      <p:pic>
        <p:nvPicPr>
          <p:cNvPr id="7" name="Picture 6" descr="A graph of a routine assessment&#10;&#10;AI-generated content may be incorrect.">
            <a:extLst>
              <a:ext uri="{FF2B5EF4-FFF2-40B4-BE49-F238E27FC236}">
                <a16:creationId xmlns:a16="http://schemas.microsoft.com/office/drawing/2014/main" id="{CBF57A21-A1DA-2AE9-082D-CCC77E1B9CFF}"/>
              </a:ext>
            </a:extLst>
          </p:cNvPr>
          <p:cNvPicPr>
            <a:picLocks noChangeAspect="1"/>
          </p:cNvPicPr>
          <p:nvPr/>
        </p:nvPicPr>
        <p:blipFill>
          <a:blip r:embed="rId3"/>
          <a:stretch>
            <a:fillRect/>
          </a:stretch>
        </p:blipFill>
        <p:spPr>
          <a:xfrm>
            <a:off x="2323095" y="843763"/>
            <a:ext cx="6735865" cy="3338899"/>
          </a:xfrm>
          <a:prstGeom prst="rect">
            <a:avLst/>
          </a:prstGeom>
        </p:spPr>
      </p:pic>
      <p:pic>
        <p:nvPicPr>
          <p:cNvPr id="10" name="Picture 9" descr="A graph with blue and black numbers&#10;&#10;AI-generated content may be incorrect.">
            <a:extLst>
              <a:ext uri="{FF2B5EF4-FFF2-40B4-BE49-F238E27FC236}">
                <a16:creationId xmlns:a16="http://schemas.microsoft.com/office/drawing/2014/main" id="{41E62596-948F-F910-22F4-A7A2A2DFA6DA}"/>
              </a:ext>
            </a:extLst>
          </p:cNvPr>
          <p:cNvPicPr>
            <a:picLocks noChangeAspect="1"/>
          </p:cNvPicPr>
          <p:nvPr/>
        </p:nvPicPr>
        <p:blipFill>
          <a:blip r:embed="rId4"/>
          <a:stretch>
            <a:fillRect/>
          </a:stretch>
        </p:blipFill>
        <p:spPr>
          <a:xfrm>
            <a:off x="11229730" y="752852"/>
            <a:ext cx="6786780" cy="3401454"/>
          </a:xfrm>
          <a:prstGeom prst="rect">
            <a:avLst/>
          </a:prstGeom>
        </p:spPr>
      </p:pic>
      <p:pic>
        <p:nvPicPr>
          <p:cNvPr id="15" name="Picture 14" descr="A graph of health care&#10;&#10;AI-generated content may be incorrect.">
            <a:extLst>
              <a:ext uri="{FF2B5EF4-FFF2-40B4-BE49-F238E27FC236}">
                <a16:creationId xmlns:a16="http://schemas.microsoft.com/office/drawing/2014/main" id="{3E3D4AA7-4DF4-595D-2CB3-4CAC506972B7}"/>
              </a:ext>
            </a:extLst>
          </p:cNvPr>
          <p:cNvPicPr>
            <a:picLocks noChangeAspect="1"/>
          </p:cNvPicPr>
          <p:nvPr/>
        </p:nvPicPr>
        <p:blipFill>
          <a:blip r:embed="rId5"/>
          <a:stretch>
            <a:fillRect/>
          </a:stretch>
        </p:blipFill>
        <p:spPr>
          <a:xfrm>
            <a:off x="2513595" y="4728932"/>
            <a:ext cx="6354864" cy="3590459"/>
          </a:xfrm>
          <a:prstGeom prst="rect">
            <a:avLst/>
          </a:prstGeom>
        </p:spPr>
      </p:pic>
      <p:pic>
        <p:nvPicPr>
          <p:cNvPr id="18" name="Picture 17" descr="A graph of patients receiving a diagnose&#10;&#10;AI-generated content may be incorrect.">
            <a:extLst>
              <a:ext uri="{FF2B5EF4-FFF2-40B4-BE49-F238E27FC236}">
                <a16:creationId xmlns:a16="http://schemas.microsoft.com/office/drawing/2014/main" id="{06551121-8718-064D-8D4D-B6A61032619C}"/>
              </a:ext>
            </a:extLst>
          </p:cNvPr>
          <p:cNvPicPr>
            <a:picLocks noChangeAspect="1"/>
          </p:cNvPicPr>
          <p:nvPr/>
        </p:nvPicPr>
        <p:blipFill>
          <a:blip r:embed="rId6"/>
          <a:stretch>
            <a:fillRect/>
          </a:stretch>
        </p:blipFill>
        <p:spPr>
          <a:xfrm>
            <a:off x="11237231" y="4613790"/>
            <a:ext cx="6786780" cy="3590458"/>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2030108"/>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NPTSSG are currently undertaking focussed work to reduce late starts and maximise efficiency within theatre’s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Picture 6" descr="A graph of a performance&#10;&#10;AI-generated content may be incorrect.">
            <a:extLst>
              <a:ext uri="{FF2B5EF4-FFF2-40B4-BE49-F238E27FC236}">
                <a16:creationId xmlns:a16="http://schemas.microsoft.com/office/drawing/2014/main" id="{952C82D7-9F3B-7BF0-5EA4-DF0A93482C2D}"/>
              </a:ext>
            </a:extLst>
          </p:cNvPr>
          <p:cNvPicPr>
            <a:picLocks noChangeAspect="1"/>
          </p:cNvPicPr>
          <p:nvPr/>
        </p:nvPicPr>
        <p:blipFill>
          <a:blip r:embed="rId2"/>
          <a:stretch>
            <a:fillRect/>
          </a:stretch>
        </p:blipFill>
        <p:spPr>
          <a:xfrm>
            <a:off x="2748130" y="892864"/>
            <a:ext cx="6558534" cy="3237810"/>
          </a:xfrm>
          <a:prstGeom prst="rect">
            <a:avLst/>
          </a:prstGeom>
        </p:spPr>
      </p:pic>
      <p:pic>
        <p:nvPicPr>
          <p:cNvPr id="10" name="Picture 9" descr="A graph with blue and red lines&#10;&#10;AI-generated content may be incorrect.">
            <a:extLst>
              <a:ext uri="{FF2B5EF4-FFF2-40B4-BE49-F238E27FC236}">
                <a16:creationId xmlns:a16="http://schemas.microsoft.com/office/drawing/2014/main" id="{61AA602F-904A-61FB-8BED-4BB8F8256013}"/>
              </a:ext>
            </a:extLst>
          </p:cNvPr>
          <p:cNvPicPr>
            <a:picLocks noChangeAspect="1"/>
          </p:cNvPicPr>
          <p:nvPr/>
        </p:nvPicPr>
        <p:blipFill>
          <a:blip r:embed="rId3"/>
          <a:stretch>
            <a:fillRect/>
          </a:stretch>
        </p:blipFill>
        <p:spPr>
          <a:xfrm>
            <a:off x="10868728" y="773543"/>
            <a:ext cx="7147782" cy="3357129"/>
          </a:xfrm>
          <a:prstGeom prst="rect">
            <a:avLst/>
          </a:prstGeom>
        </p:spPr>
      </p:pic>
      <p:pic>
        <p:nvPicPr>
          <p:cNvPr id="15" name="Picture 14" descr="A graph with blue and white bars&#10;&#10;AI-generated content may be incorrect.">
            <a:extLst>
              <a:ext uri="{FF2B5EF4-FFF2-40B4-BE49-F238E27FC236}">
                <a16:creationId xmlns:a16="http://schemas.microsoft.com/office/drawing/2014/main" id="{918D8160-6C73-9798-6331-12F5D510556F}"/>
              </a:ext>
            </a:extLst>
          </p:cNvPr>
          <p:cNvPicPr>
            <a:picLocks noChangeAspect="1"/>
          </p:cNvPicPr>
          <p:nvPr/>
        </p:nvPicPr>
        <p:blipFill>
          <a:blip r:embed="rId4"/>
          <a:stretch>
            <a:fillRect/>
          </a:stretch>
        </p:blipFill>
        <p:spPr>
          <a:xfrm>
            <a:off x="10868727" y="5041013"/>
            <a:ext cx="7032717" cy="3471847"/>
          </a:xfrm>
          <a:prstGeom prst="rect">
            <a:avLst/>
          </a:prstGeom>
        </p:spPr>
      </p:pic>
      <p:pic>
        <p:nvPicPr>
          <p:cNvPr id="17" name="Picture 16" descr="A graph with blue and black text&#10;&#10;AI-generated content may be incorrect.">
            <a:extLst>
              <a:ext uri="{FF2B5EF4-FFF2-40B4-BE49-F238E27FC236}">
                <a16:creationId xmlns:a16="http://schemas.microsoft.com/office/drawing/2014/main" id="{6C04942D-DC90-6B1B-173F-BF46AE43C70F}"/>
              </a:ext>
            </a:extLst>
          </p:cNvPr>
          <p:cNvPicPr>
            <a:picLocks noChangeAspect="1"/>
          </p:cNvPicPr>
          <p:nvPr/>
        </p:nvPicPr>
        <p:blipFill>
          <a:blip r:embed="rId5"/>
          <a:stretch>
            <a:fillRect/>
          </a:stretch>
        </p:blipFill>
        <p:spPr>
          <a:xfrm>
            <a:off x="2748130" y="5044364"/>
            <a:ext cx="6558534" cy="3327189"/>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descr="A graph with blue and red lines&#10;&#10;AI-generated content may be incorrect.">
            <a:extLst>
              <a:ext uri="{FF2B5EF4-FFF2-40B4-BE49-F238E27FC236}">
                <a16:creationId xmlns:a16="http://schemas.microsoft.com/office/drawing/2014/main" id="{00C59053-66B9-E3C6-98DB-AACFAE6FA40C}"/>
              </a:ext>
            </a:extLst>
          </p:cNvPr>
          <p:cNvPicPr>
            <a:picLocks noChangeAspect="1"/>
          </p:cNvPicPr>
          <p:nvPr/>
        </p:nvPicPr>
        <p:blipFill>
          <a:blip r:embed="rId2"/>
          <a:stretch>
            <a:fillRect/>
          </a:stretch>
        </p:blipFill>
        <p:spPr>
          <a:xfrm>
            <a:off x="2966242" y="730798"/>
            <a:ext cx="6590252" cy="3061376"/>
          </a:xfrm>
          <a:prstGeom prst="rect">
            <a:avLst/>
          </a:prstGeom>
        </p:spPr>
      </p:pic>
      <p:pic>
        <p:nvPicPr>
          <p:cNvPr id="9" name="Picture 8" descr="A graph of surgery with blue and red lines&#10;&#10;AI-generated content may be incorrect.">
            <a:extLst>
              <a:ext uri="{FF2B5EF4-FFF2-40B4-BE49-F238E27FC236}">
                <a16:creationId xmlns:a16="http://schemas.microsoft.com/office/drawing/2014/main" id="{8F5721A7-E634-66C5-3741-20CE9C43B0B2}"/>
              </a:ext>
            </a:extLst>
          </p:cNvPr>
          <p:cNvPicPr>
            <a:picLocks noChangeAspect="1"/>
          </p:cNvPicPr>
          <p:nvPr/>
        </p:nvPicPr>
        <p:blipFill>
          <a:blip r:embed="rId3"/>
          <a:stretch>
            <a:fillRect/>
          </a:stretch>
        </p:blipFill>
        <p:spPr>
          <a:xfrm>
            <a:off x="10908676" y="730798"/>
            <a:ext cx="6812299" cy="3099526"/>
          </a:xfrm>
          <a:prstGeom prst="rect">
            <a:avLst/>
          </a:prstGeom>
        </p:spPr>
      </p:pic>
      <p:pic>
        <p:nvPicPr>
          <p:cNvPr id="12" name="Picture 11" descr="A graph of a patient's health&#10;&#10;AI-generated content may be incorrect.">
            <a:extLst>
              <a:ext uri="{FF2B5EF4-FFF2-40B4-BE49-F238E27FC236}">
                <a16:creationId xmlns:a16="http://schemas.microsoft.com/office/drawing/2014/main" id="{45C918FA-589E-9D9E-DB33-6191C7A325B2}"/>
              </a:ext>
            </a:extLst>
          </p:cNvPr>
          <p:cNvPicPr>
            <a:picLocks noChangeAspect="1"/>
          </p:cNvPicPr>
          <p:nvPr/>
        </p:nvPicPr>
        <p:blipFill>
          <a:blip r:embed="rId4"/>
          <a:stretch>
            <a:fillRect/>
          </a:stretch>
        </p:blipFill>
        <p:spPr>
          <a:xfrm>
            <a:off x="2966242" y="7795531"/>
            <a:ext cx="6511024" cy="3061377"/>
          </a:xfrm>
          <a:prstGeom prst="rect">
            <a:avLst/>
          </a:prstGeom>
        </p:spPr>
      </p:pic>
      <p:pic>
        <p:nvPicPr>
          <p:cNvPr id="15" name="Picture 14" descr="A graph of a patient with a red line&#10;&#10;AI-generated content may be incorrect.">
            <a:extLst>
              <a:ext uri="{FF2B5EF4-FFF2-40B4-BE49-F238E27FC236}">
                <a16:creationId xmlns:a16="http://schemas.microsoft.com/office/drawing/2014/main" id="{7512A8B7-981B-0255-53F3-96165762751F}"/>
              </a:ext>
            </a:extLst>
          </p:cNvPr>
          <p:cNvPicPr>
            <a:picLocks noChangeAspect="1"/>
          </p:cNvPicPr>
          <p:nvPr/>
        </p:nvPicPr>
        <p:blipFill>
          <a:blip r:embed="rId5"/>
          <a:stretch>
            <a:fillRect/>
          </a:stretch>
        </p:blipFill>
        <p:spPr>
          <a:xfrm>
            <a:off x="3194844" y="4203700"/>
            <a:ext cx="6361650" cy="3266879"/>
          </a:xfrm>
          <a:prstGeom prst="rect">
            <a:avLst/>
          </a:prstGeom>
        </p:spPr>
      </p:pic>
      <p:pic>
        <p:nvPicPr>
          <p:cNvPr id="18" name="Picture 17" descr="A graph of a number of days&#10;&#10;AI-generated content may be incorrect.">
            <a:extLst>
              <a:ext uri="{FF2B5EF4-FFF2-40B4-BE49-F238E27FC236}">
                <a16:creationId xmlns:a16="http://schemas.microsoft.com/office/drawing/2014/main" id="{0BFE106C-51FC-94BC-F754-7D7BF463EE43}"/>
              </a:ext>
            </a:extLst>
          </p:cNvPr>
          <p:cNvPicPr>
            <a:picLocks noChangeAspect="1"/>
          </p:cNvPicPr>
          <p:nvPr/>
        </p:nvPicPr>
        <p:blipFill>
          <a:blip r:embed="rId6"/>
          <a:stretch>
            <a:fillRect/>
          </a:stretch>
        </p:blipFill>
        <p:spPr>
          <a:xfrm>
            <a:off x="11071600" y="4203533"/>
            <a:ext cx="6595749" cy="3190568"/>
          </a:xfrm>
          <a:prstGeom prst="rect">
            <a:avLst/>
          </a:prstGeom>
        </p:spPr>
      </p:pic>
      <p:pic>
        <p:nvPicPr>
          <p:cNvPr id="21" name="Picture 20" descr="A graph of a number of days&#10;&#10;AI-generated content may be incorrect.">
            <a:extLst>
              <a:ext uri="{FF2B5EF4-FFF2-40B4-BE49-F238E27FC236}">
                <a16:creationId xmlns:a16="http://schemas.microsoft.com/office/drawing/2014/main" id="{B63994C4-D15C-CB0C-0710-3970EEE759B2}"/>
              </a:ext>
            </a:extLst>
          </p:cNvPr>
          <p:cNvPicPr>
            <a:picLocks noChangeAspect="1"/>
          </p:cNvPicPr>
          <p:nvPr/>
        </p:nvPicPr>
        <p:blipFill>
          <a:blip r:embed="rId7"/>
          <a:stretch>
            <a:fillRect/>
          </a:stretch>
        </p:blipFill>
        <p:spPr>
          <a:xfrm>
            <a:off x="11086096" y="7767310"/>
            <a:ext cx="6511024" cy="308959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35176" y="8690869"/>
            <a:ext cx="20070512" cy="2855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GMS escalation levels are currently remaining steady as we head into the winter period.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ACORNS completed is showing a steady increase towards the target as the year goes 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Floride varnish remains over target for both children and adults.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patients for eye health care Wales (emergency eye care) has increased from an average of 2,245 per month last year to an average of 2,641 per month this year to date. There is a slight increase in the number of patients receiving low vision services with an increase in domiciliary visits in particular.</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Common ailments consultations continue to increase with an average of 900 more consultations per month in comparison to  24/25. If this trend continues this would be a further 17% increase on last year.</a:t>
            </a:r>
          </a:p>
          <a:p>
            <a:r>
              <a:rPr lang="en-GB" dirty="0"/>
              <a:t> </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descr="A graph with blue line and black text&#10;&#10;AI-generated content may be incorrect.">
            <a:extLst>
              <a:ext uri="{FF2B5EF4-FFF2-40B4-BE49-F238E27FC236}">
                <a16:creationId xmlns:a16="http://schemas.microsoft.com/office/drawing/2014/main" id="{8E65363D-8667-69FF-49FF-E80B1E5BE3EF}"/>
              </a:ext>
            </a:extLst>
          </p:cNvPr>
          <p:cNvPicPr>
            <a:picLocks noChangeAspect="1"/>
          </p:cNvPicPr>
          <p:nvPr/>
        </p:nvPicPr>
        <p:blipFill>
          <a:blip r:embed="rId2"/>
          <a:stretch>
            <a:fillRect/>
          </a:stretch>
        </p:blipFill>
        <p:spPr>
          <a:xfrm>
            <a:off x="829748" y="798051"/>
            <a:ext cx="5784037" cy="3510633"/>
          </a:xfrm>
          <a:prstGeom prst="rect">
            <a:avLst/>
          </a:prstGeom>
        </p:spPr>
      </p:pic>
      <p:pic>
        <p:nvPicPr>
          <p:cNvPr id="9" name="Picture 8" descr="A graph of a number of patients seen&#10;&#10;AI-generated content may be incorrect.">
            <a:extLst>
              <a:ext uri="{FF2B5EF4-FFF2-40B4-BE49-F238E27FC236}">
                <a16:creationId xmlns:a16="http://schemas.microsoft.com/office/drawing/2014/main" id="{E41318B5-8BDF-BA25-6CDE-3118FD5D21CA}"/>
              </a:ext>
            </a:extLst>
          </p:cNvPr>
          <p:cNvPicPr>
            <a:picLocks noChangeAspect="1"/>
          </p:cNvPicPr>
          <p:nvPr/>
        </p:nvPicPr>
        <p:blipFill>
          <a:blip r:embed="rId3"/>
          <a:stretch>
            <a:fillRect/>
          </a:stretch>
        </p:blipFill>
        <p:spPr>
          <a:xfrm>
            <a:off x="7551237" y="901666"/>
            <a:ext cx="5656342" cy="3382398"/>
          </a:xfrm>
          <a:prstGeom prst="rect">
            <a:avLst/>
          </a:prstGeom>
        </p:spPr>
      </p:pic>
      <p:pic>
        <p:nvPicPr>
          <p:cNvPr id="12" name="Picture 11" descr="A graph of a number of fluoride&#10;&#10;AI-generated content may be incorrect.">
            <a:extLst>
              <a:ext uri="{FF2B5EF4-FFF2-40B4-BE49-F238E27FC236}">
                <a16:creationId xmlns:a16="http://schemas.microsoft.com/office/drawing/2014/main" id="{E8B4DFD7-37BB-8EEA-E075-6EA6E8CF6BEB}"/>
              </a:ext>
            </a:extLst>
          </p:cNvPr>
          <p:cNvPicPr>
            <a:picLocks noChangeAspect="1"/>
          </p:cNvPicPr>
          <p:nvPr/>
        </p:nvPicPr>
        <p:blipFill>
          <a:blip r:embed="rId4"/>
          <a:stretch>
            <a:fillRect/>
          </a:stretch>
        </p:blipFill>
        <p:spPr>
          <a:xfrm>
            <a:off x="14145030" y="901666"/>
            <a:ext cx="5656342" cy="3253042"/>
          </a:xfrm>
          <a:prstGeom prst="rect">
            <a:avLst/>
          </a:prstGeom>
        </p:spPr>
      </p:pic>
      <p:pic>
        <p:nvPicPr>
          <p:cNvPr id="15" name="Picture 14" descr="A graph showing a number of patients receiving low vision&#10;&#10;AI-generated content may be incorrect.">
            <a:extLst>
              <a:ext uri="{FF2B5EF4-FFF2-40B4-BE49-F238E27FC236}">
                <a16:creationId xmlns:a16="http://schemas.microsoft.com/office/drawing/2014/main" id="{38EECA90-A3BC-3F86-F1A6-94A1C3593987}"/>
              </a:ext>
            </a:extLst>
          </p:cNvPr>
          <p:cNvPicPr>
            <a:picLocks noChangeAspect="1"/>
          </p:cNvPicPr>
          <p:nvPr/>
        </p:nvPicPr>
        <p:blipFill>
          <a:blip r:embed="rId5"/>
          <a:stretch>
            <a:fillRect/>
          </a:stretch>
        </p:blipFill>
        <p:spPr>
          <a:xfrm>
            <a:off x="829748" y="4781032"/>
            <a:ext cx="5784037" cy="3262658"/>
          </a:xfrm>
          <a:prstGeom prst="rect">
            <a:avLst/>
          </a:prstGeom>
        </p:spPr>
      </p:pic>
      <p:pic>
        <p:nvPicPr>
          <p:cNvPr id="18" name="Picture 17" descr="A graph with a line and a blue line&#10;&#10;AI-generated content may be incorrect.">
            <a:extLst>
              <a:ext uri="{FF2B5EF4-FFF2-40B4-BE49-F238E27FC236}">
                <a16:creationId xmlns:a16="http://schemas.microsoft.com/office/drawing/2014/main" id="{0182358F-0284-F0E6-2F4B-BC84B59144B5}"/>
              </a:ext>
            </a:extLst>
          </p:cNvPr>
          <p:cNvPicPr>
            <a:picLocks noChangeAspect="1"/>
          </p:cNvPicPr>
          <p:nvPr/>
        </p:nvPicPr>
        <p:blipFill>
          <a:blip r:embed="rId6"/>
          <a:stretch>
            <a:fillRect/>
          </a:stretch>
        </p:blipFill>
        <p:spPr>
          <a:xfrm>
            <a:off x="7551237" y="4671340"/>
            <a:ext cx="5656342" cy="3416819"/>
          </a:xfrm>
          <a:prstGeom prst="rect">
            <a:avLst/>
          </a:prstGeom>
        </p:spPr>
      </p:pic>
      <p:pic>
        <p:nvPicPr>
          <p:cNvPr id="21" name="Picture 20" descr="A graph of a number and a number of patients&#10;&#10;AI-generated content may be incorrect.">
            <a:extLst>
              <a:ext uri="{FF2B5EF4-FFF2-40B4-BE49-F238E27FC236}">
                <a16:creationId xmlns:a16="http://schemas.microsoft.com/office/drawing/2014/main" id="{F719A6EA-B318-0FC8-1232-996822080AA5}"/>
              </a:ext>
            </a:extLst>
          </p:cNvPr>
          <p:cNvPicPr>
            <a:picLocks noChangeAspect="1"/>
          </p:cNvPicPr>
          <p:nvPr/>
        </p:nvPicPr>
        <p:blipFill>
          <a:blip r:embed="rId7"/>
          <a:stretch>
            <a:fillRect/>
          </a:stretch>
        </p:blipFill>
        <p:spPr>
          <a:xfrm>
            <a:off x="14320044" y="4661293"/>
            <a:ext cx="5481328" cy="3382398"/>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nvGraphicFramePr>
        <p:xfrm>
          <a:off x="-5556" y="549061"/>
          <a:ext cx="19755060" cy="10744169"/>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(Feb -26)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55% </a:t>
                      </a:r>
                    </a:p>
                    <a:p>
                      <a:pPr algn="ctr"/>
                      <a:r>
                        <a:rPr lang="en-GB" sz="1800" b="1" dirty="0">
                          <a:solidFill>
                            <a:schemeClr val="tx1"/>
                          </a:solidFill>
                          <a:latin typeface="Verdana" panose="020B0604030504040204" pitchFamily="34" charset="0"/>
                          <a:ea typeface="Verdana" panose="020B0604030504040204" pitchFamily="34" charset="0"/>
                        </a:rPr>
                        <a:t>(Jan- 25)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501 (11.2%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11.86%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82.93%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200 (12.5%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0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94674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61756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785601"/>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617569"/>
            <a:ext cx="914400" cy="914400"/>
          </a:xfrm>
          <a:prstGeom prst="rect">
            <a:avLst/>
          </a:prstGeom>
        </p:spPr>
      </p:pic>
    </p:spTree>
    <p:extLst>
      <p:ext uri="{BB962C8B-B14F-4D97-AF65-F5344CB8AC3E}">
        <p14:creationId xmlns:p14="http://schemas.microsoft.com/office/powerpoint/2010/main" val="3589538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8875215"/>
            <a:ext cx="19563435"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Gold C. difficile High Incidence Management Group.</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Continuation of QI Project in Acute Medical Unit focusing on AMS and 72-hour review and improving switch to oral route for administration.</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Trial of new Microfibre cleaning systems.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Procurement of additional high-level disinfection equipment (UV-C).</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Primary care QI projects to reduce urinary tract infections in care home residents.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Review of prescribing guidelines for antibiotic prophylaxis during prolonged surgical interventions.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Repeat Hospital Acquired Pneumonia antimicrobial audit.</a:t>
            </a:r>
          </a:p>
          <a:p>
            <a:pPr marL="285750" lvl="0" indent="-285750">
              <a:buFont typeface="Arial" panose="020B0604020202020204" pitchFamily="34" charset="0"/>
              <a:buChar char="•"/>
            </a:pPr>
            <a:endParaRPr lang="en-GB" dirty="0">
              <a:solidFill>
                <a:srgbClr val="FF0000"/>
              </a:solidFill>
              <a:latin typeface="Verdana" panose="020B0604030504040204" pitchFamily="34" charset="0"/>
              <a:ea typeface="Verdana" panose="020B0604030504040204" pitchFamily="34" charset="0"/>
            </a:endParaRP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8" name="Picture 7" descr="A graph of health care cases&#10;&#10;AI-generated content may be incorrect.">
            <a:extLst>
              <a:ext uri="{FF2B5EF4-FFF2-40B4-BE49-F238E27FC236}">
                <a16:creationId xmlns:a16="http://schemas.microsoft.com/office/drawing/2014/main" id="{C2E75CD4-716C-BF1F-B46D-C48E1C46F1CA}"/>
              </a:ext>
            </a:extLst>
          </p:cNvPr>
          <p:cNvPicPr>
            <a:picLocks noChangeAspect="1"/>
          </p:cNvPicPr>
          <p:nvPr/>
        </p:nvPicPr>
        <p:blipFill>
          <a:blip r:embed="rId5"/>
          <a:stretch>
            <a:fillRect/>
          </a:stretch>
        </p:blipFill>
        <p:spPr>
          <a:xfrm>
            <a:off x="2778608" y="711673"/>
            <a:ext cx="6589411" cy="3791152"/>
          </a:xfrm>
          <a:prstGeom prst="rect">
            <a:avLst/>
          </a:prstGeom>
        </p:spPr>
      </p:pic>
      <p:pic>
        <p:nvPicPr>
          <p:cNvPr id="11" name="Picture 10" descr="A graph of a number of healthcare acquired and hospital cases&#10;&#10;AI-generated content may be incorrect.">
            <a:extLst>
              <a:ext uri="{FF2B5EF4-FFF2-40B4-BE49-F238E27FC236}">
                <a16:creationId xmlns:a16="http://schemas.microsoft.com/office/drawing/2014/main" id="{80B91D3F-65EA-4742-53C2-E7FF63259E58}"/>
              </a:ext>
            </a:extLst>
          </p:cNvPr>
          <p:cNvPicPr>
            <a:picLocks noChangeAspect="1"/>
          </p:cNvPicPr>
          <p:nvPr/>
        </p:nvPicPr>
        <p:blipFill>
          <a:blip r:embed="rId6"/>
          <a:stretch>
            <a:fillRect/>
          </a:stretch>
        </p:blipFill>
        <p:spPr>
          <a:xfrm>
            <a:off x="2778607" y="4734156"/>
            <a:ext cx="6572881" cy="3845612"/>
          </a:xfrm>
          <a:prstGeom prst="rect">
            <a:avLst/>
          </a:prstGeom>
        </p:spPr>
      </p:pic>
      <p:pic>
        <p:nvPicPr>
          <p:cNvPr id="14" name="Picture 13" descr="A graph of a number of patients&#10;&#10;AI-generated content may be incorrect.">
            <a:extLst>
              <a:ext uri="{FF2B5EF4-FFF2-40B4-BE49-F238E27FC236}">
                <a16:creationId xmlns:a16="http://schemas.microsoft.com/office/drawing/2014/main" id="{FD918433-ECF8-B19D-DED6-2B75A9C22A98}"/>
              </a:ext>
            </a:extLst>
          </p:cNvPr>
          <p:cNvPicPr>
            <a:picLocks noChangeAspect="1"/>
          </p:cNvPicPr>
          <p:nvPr/>
        </p:nvPicPr>
        <p:blipFill>
          <a:blip r:embed="rId7"/>
          <a:stretch>
            <a:fillRect/>
          </a:stretch>
        </p:blipFill>
        <p:spPr>
          <a:xfrm>
            <a:off x="10564672" y="711673"/>
            <a:ext cx="6518253" cy="3791152"/>
          </a:xfrm>
          <a:prstGeom prst="rect">
            <a:avLst/>
          </a:prstGeom>
        </p:spPr>
      </p:pic>
      <p:pic>
        <p:nvPicPr>
          <p:cNvPr id="17" name="Picture 16" descr="A graph of a number of patients&#10;&#10;AI-generated content may be incorrect.">
            <a:extLst>
              <a:ext uri="{FF2B5EF4-FFF2-40B4-BE49-F238E27FC236}">
                <a16:creationId xmlns:a16="http://schemas.microsoft.com/office/drawing/2014/main" id="{9F528254-2F26-A2CE-BD9F-B21FFB01D4BD}"/>
              </a:ext>
            </a:extLst>
          </p:cNvPr>
          <p:cNvPicPr>
            <a:picLocks noChangeAspect="1"/>
          </p:cNvPicPr>
          <p:nvPr/>
        </p:nvPicPr>
        <p:blipFill>
          <a:blip r:embed="rId8"/>
          <a:stretch>
            <a:fillRect/>
          </a:stretch>
        </p:blipFill>
        <p:spPr>
          <a:xfrm>
            <a:off x="10673347" y="4778132"/>
            <a:ext cx="6409577" cy="3781496"/>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3</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February 2026 and there were no new never events reported. The detail surrounding the nature of the reported NRI’s can be found on the subsequent pages.</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February 2026, there were 106 open risks with a score &gt;20 recorded for the Health Bord which is slightly lower than the figure reported in January. There were 251 open risks with a score &gt;16, which again is a slight increase compared to 248 in January 2026.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162 hospital falls recorded in </a:t>
            </a:r>
            <a:r>
              <a:rPr lang="en-GB" dirty="0">
                <a:latin typeface="Verdana" panose="020B0604030504040204" pitchFamily="34" charset="0"/>
                <a:ea typeface="Calibri" panose="020F0502020204030204" pitchFamily="34" charset="0"/>
                <a:cs typeface="Arial" panose="020B0604020202020204" pitchFamily="34" charset="0"/>
              </a:rPr>
              <a:t>Februar</a:t>
            </a:r>
            <a:r>
              <a:rPr lang="en-GB" sz="1800" dirty="0">
                <a:effectLst/>
                <a:latin typeface="Verdana" panose="020B0604030504040204" pitchFamily="34" charset="0"/>
                <a:ea typeface="Calibri" panose="020F0502020204030204" pitchFamily="34" charset="0"/>
                <a:cs typeface="Arial" panose="020B0604020202020204" pitchFamily="34" charset="0"/>
              </a:rPr>
              <a:t>y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graph of events and reports&#10;&#10;AI-generated content may be incorrect.">
            <a:extLst>
              <a:ext uri="{FF2B5EF4-FFF2-40B4-BE49-F238E27FC236}">
                <a16:creationId xmlns:a16="http://schemas.microsoft.com/office/drawing/2014/main" id="{F43E9A80-1FAE-427D-8805-CD2DB38C84AB}"/>
              </a:ext>
            </a:extLst>
          </p:cNvPr>
          <p:cNvPicPr>
            <a:picLocks noChangeAspect="1"/>
          </p:cNvPicPr>
          <p:nvPr/>
        </p:nvPicPr>
        <p:blipFill>
          <a:blip r:embed="rId3"/>
          <a:stretch>
            <a:fillRect/>
          </a:stretch>
        </p:blipFill>
        <p:spPr>
          <a:xfrm>
            <a:off x="2960004" y="799192"/>
            <a:ext cx="6260657" cy="3770042"/>
          </a:xfrm>
          <a:prstGeom prst="rect">
            <a:avLst/>
          </a:prstGeom>
        </p:spPr>
      </p:pic>
      <p:pic>
        <p:nvPicPr>
          <p:cNvPr id="10" name="Picture 9" descr="A graph of blue and white bars&#10;&#10;AI-generated content may be incorrect.">
            <a:extLst>
              <a:ext uri="{FF2B5EF4-FFF2-40B4-BE49-F238E27FC236}">
                <a16:creationId xmlns:a16="http://schemas.microsoft.com/office/drawing/2014/main" id="{939A6A1F-347F-2B63-FA57-CE2FF8FF3C62}"/>
              </a:ext>
            </a:extLst>
          </p:cNvPr>
          <p:cNvPicPr>
            <a:picLocks noChangeAspect="1"/>
          </p:cNvPicPr>
          <p:nvPr/>
        </p:nvPicPr>
        <p:blipFill>
          <a:blip r:embed="rId4"/>
          <a:stretch>
            <a:fillRect/>
          </a:stretch>
        </p:blipFill>
        <p:spPr>
          <a:xfrm>
            <a:off x="10910583" y="893401"/>
            <a:ext cx="6400797" cy="3675834"/>
          </a:xfrm>
          <a:prstGeom prst="rect">
            <a:avLst/>
          </a:prstGeom>
        </p:spPr>
      </p:pic>
      <p:pic>
        <p:nvPicPr>
          <p:cNvPr id="20" name="Picture 19" descr="A graph of a number of patients&#10;&#10;AI-generated content may be incorrect.">
            <a:extLst>
              <a:ext uri="{FF2B5EF4-FFF2-40B4-BE49-F238E27FC236}">
                <a16:creationId xmlns:a16="http://schemas.microsoft.com/office/drawing/2014/main" id="{57478EAB-2C78-AE74-6476-EFB542B9905B}"/>
              </a:ext>
            </a:extLst>
          </p:cNvPr>
          <p:cNvPicPr>
            <a:picLocks noChangeAspect="1"/>
          </p:cNvPicPr>
          <p:nvPr/>
        </p:nvPicPr>
        <p:blipFill>
          <a:blip r:embed="rId5"/>
          <a:stretch>
            <a:fillRect/>
          </a:stretch>
        </p:blipFill>
        <p:spPr>
          <a:xfrm>
            <a:off x="10910583" y="5159917"/>
            <a:ext cx="6260656" cy="3565779"/>
          </a:xfrm>
          <a:prstGeom prst="rect">
            <a:avLst/>
          </a:prstGeom>
        </p:spPr>
      </p:pic>
      <p:pic>
        <p:nvPicPr>
          <p:cNvPr id="22" name="Picture 21" descr="A graph of a number of risks&#10;&#10;AI-generated content may be incorrect.">
            <a:extLst>
              <a:ext uri="{FF2B5EF4-FFF2-40B4-BE49-F238E27FC236}">
                <a16:creationId xmlns:a16="http://schemas.microsoft.com/office/drawing/2014/main" id="{AAA77684-7ABF-13A9-FCA0-ACBE5F2E06E4}"/>
              </a:ext>
            </a:extLst>
          </p:cNvPr>
          <p:cNvPicPr>
            <a:picLocks noChangeAspect="1"/>
          </p:cNvPicPr>
          <p:nvPr/>
        </p:nvPicPr>
        <p:blipFill>
          <a:blip r:embed="rId6"/>
          <a:stretch>
            <a:fillRect/>
          </a:stretch>
        </p:blipFill>
        <p:spPr>
          <a:xfrm>
            <a:off x="3194844" y="5003413"/>
            <a:ext cx="6260656" cy="3583494"/>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1" y="112579"/>
            <a:ext cx="9218870"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NRIs/NE’s/EWNs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95072" y="644232"/>
            <a:ext cx="5895372" cy="10766858"/>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1</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Number of NRIs / NE’s reported to P&amp;I – 2 (includes retrospective reporting of: 1 avoidable pressure damage’)</a:t>
            </a:r>
          </a:p>
          <a:p>
            <a:pPr marL="282738" indent="-282738" defTabSz="1075350">
              <a:buFont typeface="Arial" panose="020B0604020202020204" pitchFamily="34" charset="0"/>
              <a:buChar char="•"/>
              <a:defRPr/>
            </a:pPr>
            <a:endPar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2</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39 NRIs open with NHSWP&amp;I – 18 open past closure date </a:t>
            </a:r>
            <a:r>
              <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rPr>
              <a:t>of which 6 are awaiting outcome of external reviews; 2 infant deaths require receipt of external review before closure can occur; 6 remain under investigation.  6 outcome forms with service groups to complete</a:t>
            </a:r>
          </a:p>
          <a:p>
            <a:pPr defTabSz="1075350">
              <a:defRPr/>
            </a:pPr>
            <a:endPar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3</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Outcome forms submitted in month - 1 (100% performance)</a:t>
            </a:r>
          </a:p>
          <a:p>
            <a:pPr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Weekly review with PSI investigator to: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monitor  progress of corporate investigations; identify barriers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outstanding actions required</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Fortnightly service group meetings: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investigations - progress towards closure date discussed</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updates on PSI investigation given</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to service group barriers identified with corporate PSI investigations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Directors contacted separately for outstanding actions</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overdue investigation outcomes forms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NRIs/NEs reported through recommendations/learning monthly</a:t>
            </a: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331739" y="7087739"/>
            <a:ext cx="5266163" cy="3290901"/>
          </a:xfrm>
          <a:prstGeom prst="rect">
            <a:avLst/>
          </a:prstGeom>
          <a:noFill/>
        </p:spPr>
        <p:txBody>
          <a:bodyPr wrap="square">
            <a:spAutoFit/>
          </a:bodyPr>
          <a:lstStyle/>
          <a:p>
            <a:pPr defTabSz="1507937"/>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EWNs – February  2026 </a:t>
            </a:r>
          </a:p>
          <a:p>
            <a:pPr defTabSz="1507937"/>
            <a:endPar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507937">
              <a:buFont typeface="Arial" panose="020B0604020202020204" pitchFamily="34" charset="0"/>
              <a:buChar cha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Risk or adverse publicity – Staff member arrested – Inappropriate online contact with child</a:t>
            </a:r>
          </a:p>
          <a:p>
            <a:pPr marL="282738" indent="-282738" defTabSz="1507937">
              <a:buFont typeface="Arial" panose="020B0604020202020204" pitchFamily="34" charset="0"/>
              <a:buChar cha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Risk or adverse publicity – GP Fraud</a:t>
            </a:r>
          </a:p>
          <a:p>
            <a:pPr marL="282738" indent="-282738" defTabSz="1507937">
              <a:buFont typeface="Arial" panose="020B0604020202020204" pitchFamily="34" charset="0"/>
              <a:buChar char="•"/>
            </a:pPr>
            <a:endParaRPr lang="en-GB" sz="1732" dirty="0">
              <a:solidFill>
                <a:prstClr val="black"/>
              </a:solidFill>
              <a:latin typeface="Arial" panose="020B0604020202020204" pitchFamily="34" charset="0"/>
              <a:cs typeface="Arial" panose="020B0604020202020204" pitchFamily="34" charset="0"/>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p:txBody>
      </p:sp>
      <p:pic>
        <p:nvPicPr>
          <p:cNvPr id="6" name="Picture 5">
            <a:extLst>
              <a:ext uri="{FF2B5EF4-FFF2-40B4-BE49-F238E27FC236}">
                <a16:creationId xmlns:a16="http://schemas.microsoft.com/office/drawing/2014/main" id="{740FBC22-6C28-4F89-872F-C51A87026362}"/>
              </a:ext>
            </a:extLst>
          </p:cNvPr>
          <p:cNvPicPr>
            <a:picLocks noChangeAspect="1"/>
          </p:cNvPicPr>
          <p:nvPr/>
        </p:nvPicPr>
        <p:blipFill>
          <a:blip r:embed="rId3"/>
          <a:stretch>
            <a:fillRect/>
          </a:stretch>
        </p:blipFill>
        <p:spPr>
          <a:xfrm>
            <a:off x="6090444" y="1025851"/>
            <a:ext cx="6776416" cy="4566495"/>
          </a:xfrm>
          <a:prstGeom prst="rect">
            <a:avLst/>
          </a:prstGeom>
        </p:spPr>
      </p:pic>
      <p:pic>
        <p:nvPicPr>
          <p:cNvPr id="12" name="Picture 11">
            <a:extLst>
              <a:ext uri="{FF2B5EF4-FFF2-40B4-BE49-F238E27FC236}">
                <a16:creationId xmlns:a16="http://schemas.microsoft.com/office/drawing/2014/main" id="{ECD550EF-F8B8-4D99-A718-FECF088F89CC}"/>
              </a:ext>
            </a:extLst>
          </p:cNvPr>
          <p:cNvPicPr>
            <a:picLocks noChangeAspect="1"/>
          </p:cNvPicPr>
          <p:nvPr/>
        </p:nvPicPr>
        <p:blipFill>
          <a:blip r:embed="rId4"/>
          <a:stretch>
            <a:fillRect/>
          </a:stretch>
        </p:blipFill>
        <p:spPr>
          <a:xfrm>
            <a:off x="13021952" y="1050081"/>
            <a:ext cx="6916050" cy="4566495"/>
          </a:xfrm>
          <a:prstGeom prst="rect">
            <a:avLst/>
          </a:prstGeom>
        </p:spPr>
      </p:pic>
      <p:graphicFrame>
        <p:nvGraphicFramePr>
          <p:cNvPr id="13" name="Chart 12">
            <a:extLst>
              <a:ext uri="{FF2B5EF4-FFF2-40B4-BE49-F238E27FC236}">
                <a16:creationId xmlns:a16="http://schemas.microsoft.com/office/drawing/2014/main" id="{7E961FAE-24FA-4A60-98BE-DCE6B72B6EC8}"/>
              </a:ext>
            </a:extLst>
          </p:cNvPr>
          <p:cNvGraphicFramePr>
            <a:graphicFrameLocks/>
          </p:cNvGraphicFramePr>
          <p:nvPr>
            <p:extLst>
              <p:ext uri="{D42A27DB-BD31-4B8C-83A1-F6EECF244321}">
                <p14:modId xmlns:p14="http://schemas.microsoft.com/office/powerpoint/2010/main" val="1725249616"/>
              </p:ext>
            </p:extLst>
          </p:nvPr>
        </p:nvGraphicFramePr>
        <p:xfrm>
          <a:off x="6090444" y="6461464"/>
          <a:ext cx="6931508" cy="412882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055986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A38E7C0E-B73C-4B85-D505-44EDF302FFEB}"/>
              </a:ext>
            </a:extLst>
          </p:cNvPr>
          <p:cNvPicPr>
            <a:picLocks noChangeAspect="1"/>
          </p:cNvPicPr>
          <p:nvPr/>
        </p:nvPicPr>
        <p:blipFill>
          <a:blip r:embed="rId3"/>
          <a:stretch>
            <a:fillRect/>
          </a:stretch>
        </p:blipFill>
        <p:spPr>
          <a:xfrm>
            <a:off x="6665276" y="3214990"/>
            <a:ext cx="6662366" cy="3799989"/>
          </a:xfrm>
          <a:prstGeom prst="rect">
            <a:avLst/>
          </a:prstGeom>
        </p:spPr>
      </p:pic>
      <p:pic>
        <p:nvPicPr>
          <p:cNvPr id="12" name="Picture 11" descr="A graph with numbers and a line&#10;&#10;AI-generated content may be incorrect.">
            <a:extLst>
              <a:ext uri="{FF2B5EF4-FFF2-40B4-BE49-F238E27FC236}">
                <a16:creationId xmlns:a16="http://schemas.microsoft.com/office/drawing/2014/main" id="{56DE47F9-7643-2B17-E626-BA8BC192564B}"/>
              </a:ext>
            </a:extLst>
          </p:cNvPr>
          <p:cNvPicPr>
            <a:picLocks noChangeAspect="1"/>
          </p:cNvPicPr>
          <p:nvPr/>
        </p:nvPicPr>
        <p:blipFill>
          <a:blip r:embed="rId4"/>
          <a:stretch>
            <a:fillRect/>
          </a:stretch>
        </p:blipFill>
        <p:spPr>
          <a:xfrm>
            <a:off x="80842" y="3207939"/>
            <a:ext cx="6459783" cy="3797979"/>
          </a:xfrm>
          <a:prstGeom prst="rect">
            <a:avLst/>
          </a:prstGeom>
        </p:spPr>
      </p:pic>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110004020202020204"/>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391" b="1" dirty="0">
                <a:solidFill>
                  <a:prstClr val="white"/>
                </a:solidFill>
                <a:latin typeface="Arial"/>
                <a:cs typeface="Arial"/>
              </a:rPr>
              <a:t>Falls Prevention</a:t>
            </a:r>
            <a:endParaRPr lang="en-GB" sz="2451" b="1" dirty="0">
              <a:solidFill>
                <a:prstClr val="white"/>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3674" y="935990"/>
            <a:ext cx="13336184" cy="204112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cs typeface="Arial"/>
              </a:rPr>
              <a:t>What is the Data telling us?: </a:t>
            </a:r>
            <a:endParaRPr lang="en-GB" sz="1567" b="1" dirty="0">
              <a:solidFill>
                <a:srgbClr val="FF0000"/>
              </a:solidFill>
              <a:latin typeface="Arial"/>
              <a:cs typeface="Arial"/>
            </a:endParaRPr>
          </a:p>
          <a:p>
            <a:pPr defTabSz="914263"/>
            <a:r>
              <a:rPr lang="en-GB" sz="1567" dirty="0">
                <a:solidFill>
                  <a:prstClr val="black"/>
                </a:solidFill>
                <a:latin typeface="Arial"/>
                <a:cs typeface="Arial"/>
              </a:rPr>
              <a:t>In-patient falls rate remains below National average </a:t>
            </a:r>
          </a:p>
          <a:p>
            <a:pPr defTabSz="914263"/>
            <a:r>
              <a:rPr lang="en-GB" sz="1567" i="1" dirty="0">
                <a:solidFill>
                  <a:prstClr val="black"/>
                </a:solidFill>
                <a:latin typeface="Arial"/>
                <a:cs typeface="Arial"/>
              </a:rPr>
              <a:t>January 2026 has seen the lowest falls rate (3.26/1000 bed days) since June 2023</a:t>
            </a:r>
          </a:p>
          <a:p>
            <a:pPr defTabSz="914263"/>
            <a:r>
              <a:rPr lang="en-GB" sz="1567" dirty="0">
                <a:solidFill>
                  <a:prstClr val="black"/>
                </a:solidFill>
                <a:latin typeface="Arial"/>
                <a:cs typeface="Arial"/>
              </a:rPr>
              <a:t>Falls rate by ward has seen biggest reduction at Cefn Coed site across all older persons wards</a:t>
            </a:r>
          </a:p>
          <a:p>
            <a:pPr defTabSz="914263"/>
            <a:r>
              <a:rPr lang="en-GB" sz="1567" dirty="0">
                <a:solidFill>
                  <a:prstClr val="black"/>
                </a:solidFill>
                <a:latin typeface="Arial"/>
                <a:cs typeface="Arial"/>
              </a:rPr>
              <a:t>Falls related attendance to MIU up 20% compared to last month but on par with previous year. ED attendance for falls 7% higher than </a:t>
            </a:r>
            <a:r>
              <a:rPr lang="en-GB" sz="1567" dirty="0" err="1">
                <a:solidFill>
                  <a:prstClr val="black"/>
                </a:solidFill>
                <a:latin typeface="Arial"/>
                <a:cs typeface="Arial"/>
              </a:rPr>
              <a:t>prev</a:t>
            </a:r>
            <a:r>
              <a:rPr lang="en-GB" sz="1567">
                <a:solidFill>
                  <a:prstClr val="black"/>
                </a:solidFill>
                <a:latin typeface="Arial"/>
                <a:cs typeface="Arial"/>
              </a:rPr>
              <a:t> year.</a:t>
            </a:r>
          </a:p>
          <a:p>
            <a:pPr defTabSz="914263"/>
            <a:r>
              <a:rPr lang="en-GB" sz="1567">
                <a:solidFill>
                  <a:prstClr val="black"/>
                </a:solidFill>
                <a:latin typeface="Arial"/>
                <a:cs typeface="Arial"/>
              </a:rPr>
              <a:t>There have been 4 NRI falls related incidents in the last 12 months (Jan25--Dec25) compared to 10 in the previous 12 months = 60% decrease</a:t>
            </a:r>
          </a:p>
          <a:p>
            <a:pPr defTabSz="914263"/>
            <a:r>
              <a:rPr lang="en-GB" sz="1567" dirty="0">
                <a:solidFill>
                  <a:prstClr val="black"/>
                </a:solidFill>
                <a:latin typeface="Arial"/>
                <a:cs typeface="Arial"/>
              </a:rPr>
              <a:t>Care Home falls project continuing roll out – now live across 15 homes and preparatory work across other sites complete – current ambulance call </a:t>
            </a:r>
            <a:r>
              <a:rPr lang="en-GB" sz="1567">
                <a:solidFill>
                  <a:prstClr val="black"/>
                </a:solidFill>
                <a:latin typeface="Arial"/>
                <a:cs typeface="Arial"/>
              </a:rPr>
              <a:t>out rate at under 18% (compared to previous 94%) with a total of 555 falls incidents reported.</a:t>
            </a:r>
          </a:p>
        </p:txBody>
      </p:sp>
      <p:sp>
        <p:nvSpPr>
          <p:cNvPr id="26" name="TextBox 25">
            <a:extLst>
              <a:ext uri="{FF2B5EF4-FFF2-40B4-BE49-F238E27FC236}">
                <a16:creationId xmlns:a16="http://schemas.microsoft.com/office/drawing/2014/main" id="{C94F4918-364D-4AC6-EE86-7D93B9C8C7F0}"/>
              </a:ext>
            </a:extLst>
          </p:cNvPr>
          <p:cNvSpPr txBox="1"/>
          <p:nvPr/>
        </p:nvSpPr>
        <p:spPr>
          <a:xfrm>
            <a:off x="13466981" y="3293085"/>
            <a:ext cx="6450668" cy="3239736"/>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67" b="1" dirty="0">
                <a:solidFill>
                  <a:prstClr val="black"/>
                </a:solidFill>
                <a:latin typeface="Arial"/>
                <a:cs typeface="Arial"/>
              </a:rPr>
              <a:t>What are we doing about it:</a:t>
            </a:r>
            <a:endParaRPr lang="en-US" sz="1799">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Review of Level 1 and 2 falls </a:t>
            </a:r>
            <a:r>
              <a:rPr lang="en-GB" sz="1567">
                <a:solidFill>
                  <a:prstClr val="black"/>
                </a:solidFill>
                <a:latin typeface="Arial"/>
                <a:cs typeface="Arial"/>
              </a:rPr>
              <a:t>offer </a:t>
            </a:r>
          </a:p>
          <a:p>
            <a:pPr marL="284833" indent="-284833" defTabSz="914263">
              <a:buFont typeface="Arial"/>
              <a:buChar char="•"/>
            </a:pPr>
            <a:r>
              <a:rPr lang="en-GB" sz="1567" dirty="0">
                <a:solidFill>
                  <a:prstClr val="black"/>
                </a:solidFill>
                <a:latin typeface="Arial"/>
                <a:cs typeface="Arial"/>
              </a:rPr>
              <a:t>Alignment with RPB Falls </a:t>
            </a:r>
            <a:r>
              <a:rPr lang="en-GB" sz="1567">
                <a:solidFill>
                  <a:prstClr val="black"/>
                </a:solidFill>
                <a:latin typeface="Arial"/>
                <a:cs typeface="Arial"/>
              </a:rPr>
              <a:t>plan</a:t>
            </a:r>
            <a:endParaRPr lang="en-GB" sz="1799">
              <a:solidFill>
                <a:prstClr val="black"/>
              </a:solidFill>
              <a:latin typeface="Aptos" panose="020B0004020202020204"/>
              <a:cs typeface="Arial"/>
            </a:endParaRPr>
          </a:p>
          <a:p>
            <a:pPr marL="284833" indent="-284833" defTabSz="914263">
              <a:buFont typeface="Arial"/>
              <a:buChar char="•"/>
            </a:pPr>
            <a:r>
              <a:rPr lang="en-GB" sz="1567">
                <a:solidFill>
                  <a:prstClr val="black"/>
                </a:solidFill>
                <a:latin typeface="Arial"/>
                <a:cs typeface="Arial"/>
              </a:rPr>
              <a:t>Closer working with UEC</a:t>
            </a:r>
            <a:endParaRPr lang="en-GB" sz="1732">
              <a:solidFill>
                <a:prstClr val="black"/>
              </a:solidFill>
              <a:latin typeface="Aptos" panose="020B0004020202020204"/>
              <a:cs typeface="Arial"/>
            </a:endParaRPr>
          </a:p>
          <a:p>
            <a:pPr marL="284833" indent="-284833" defTabSz="914263">
              <a:buFont typeface="Arial"/>
              <a:buChar char="•"/>
            </a:pPr>
            <a:r>
              <a:rPr lang="en-GB" sz="1567" dirty="0">
                <a:solidFill>
                  <a:prstClr val="black"/>
                </a:solidFill>
                <a:latin typeface="Arial"/>
                <a:cs typeface="Arial"/>
              </a:rPr>
              <a:t>Re-establishing National Safer Mobilisation Group (previously National In patient</a:t>
            </a:r>
            <a:r>
              <a:rPr lang="en-GB" sz="1567">
                <a:solidFill>
                  <a:prstClr val="black"/>
                </a:solidFill>
                <a:latin typeface="Arial"/>
                <a:cs typeface="Arial"/>
              </a:rPr>
              <a:t> falls Group)</a:t>
            </a:r>
            <a:endParaRPr lang="en-GB" sz="1732">
              <a:solidFill>
                <a:prstClr val="black"/>
              </a:solidFill>
              <a:latin typeface="Aptos" panose="020B0004020202020204"/>
              <a:cs typeface="Arial"/>
            </a:endParaRPr>
          </a:p>
          <a:p>
            <a:pPr marL="284833" indent="-284833" defTabSz="914263">
              <a:buFont typeface="Arial"/>
              <a:buChar char="•"/>
            </a:pPr>
            <a:r>
              <a:rPr lang="en-GB" sz="1567">
                <a:solidFill>
                  <a:prstClr val="black"/>
                </a:solidFill>
                <a:latin typeface="Arial"/>
                <a:cs typeface="Arial"/>
              </a:rPr>
              <a:t>Regional</a:t>
            </a:r>
            <a:r>
              <a:rPr lang="en-GB" sz="1567" dirty="0">
                <a:solidFill>
                  <a:prstClr val="black"/>
                </a:solidFill>
                <a:latin typeface="Arial"/>
                <a:cs typeface="Arial"/>
              </a:rPr>
              <a:t> Falls Prevention taskforce enabling collaboration</a:t>
            </a:r>
            <a:endParaRPr lang="en-GB" sz="1732">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Primary Care action plan agreed </a:t>
            </a: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dirty="0">
                <a:solidFill>
                  <a:prstClr val="black"/>
                </a:solidFill>
                <a:latin typeface="Arial"/>
                <a:cs typeface="Arial"/>
              </a:rPr>
              <a:t>Continued patient </a:t>
            </a:r>
            <a:r>
              <a:rPr lang="en-GB" sz="1567">
                <a:solidFill>
                  <a:prstClr val="black"/>
                </a:solidFill>
                <a:latin typeface="Arial"/>
                <a:cs typeface="Arial"/>
              </a:rPr>
              <a:t>engagement</a:t>
            </a:r>
            <a:r>
              <a:rPr lang="en-GB" sz="1567" dirty="0">
                <a:solidFill>
                  <a:prstClr val="black"/>
                </a:solidFill>
                <a:latin typeface="Arial"/>
                <a:cs typeface="Arial"/>
              </a:rPr>
              <a:t> events</a:t>
            </a:r>
            <a:endParaRPr lang="en-GB" sz="1799" dirty="0">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Falls prevention (Dance to Health) programme developing due to commence prior to April 2027</a:t>
            </a:r>
          </a:p>
          <a:p>
            <a:pPr marL="284833" indent="-284833" defTabSz="914263">
              <a:buFont typeface="Arial"/>
              <a:buChar char="•"/>
            </a:pPr>
            <a:r>
              <a:rPr lang="en-GB" sz="1567">
                <a:solidFill>
                  <a:prstClr val="black"/>
                </a:solidFill>
                <a:latin typeface="Arial"/>
                <a:cs typeface="Arial"/>
              </a:rPr>
              <a:t>Review of Care pathways National &amp; Local</a:t>
            </a:r>
            <a:endParaRPr lang="en-GB" sz="1567" dirty="0">
              <a:solidFill>
                <a:prstClr val="black"/>
              </a:solidFill>
              <a:latin typeface="Arial"/>
              <a:cs typeface="Arial"/>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a:solidFill>
                <a:prstClr val="black"/>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76387812-1C33-CDFD-E54F-E475EC9AABBC}"/>
              </a:ext>
            </a:extLst>
          </p:cNvPr>
          <p:cNvSpPr txBox="1"/>
          <p:nvPr/>
        </p:nvSpPr>
        <p:spPr>
          <a:xfrm>
            <a:off x="467" y="465281"/>
            <a:ext cx="13333620" cy="475309"/>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Project Team: </a:t>
            </a:r>
            <a:r>
              <a:rPr lang="en-GB" sz="1600">
                <a:solidFill>
                  <a:prstClr val="black"/>
                </a:solidFill>
                <a:latin typeface="Arial"/>
                <a:cs typeface="Arial"/>
              </a:rPr>
              <a:t>Senior Responsible Officer: Helen Annandale, QP lead – Eleri D'Arcy</a:t>
            </a:r>
            <a:endParaRPr lang="en-GB" sz="16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13461884" y="464329"/>
            <a:ext cx="6441913" cy="2508286"/>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cs typeface="Arial"/>
              </a:rPr>
              <a:t>Underlying causes:</a:t>
            </a:r>
            <a:endParaRPr lang="en-US" sz="1799" dirty="0">
              <a:solidFill>
                <a:prstClr val="black"/>
              </a:solidFill>
              <a:latin typeface="Aptos" panose="02110004020202020204"/>
            </a:endParaRPr>
          </a:p>
          <a:p>
            <a:pPr marL="281691" indent="-281691" defTabSz="914263">
              <a:buFont typeface="Arial" panose="020B0604020202020204" pitchFamily="34" charset="0"/>
              <a:buChar char="•"/>
            </a:pPr>
            <a:r>
              <a:rPr lang="en-GB" sz="1567" dirty="0">
                <a:solidFill>
                  <a:prstClr val="black"/>
                </a:solidFill>
                <a:latin typeface="Arial"/>
                <a:cs typeface="Arial"/>
              </a:rPr>
              <a:t>Ageing population with increasing frailty picture</a:t>
            </a:r>
            <a:endParaRPr lang="en-GB" sz="1600" dirty="0">
              <a:solidFill>
                <a:prstClr val="black"/>
              </a:solidFill>
              <a:latin typeface="Arial" panose="020B0604020202020204" pitchFamily="34" charset="0"/>
              <a:cs typeface="Arial" panose="020B0604020202020204" pitchFamily="34" charset="0"/>
            </a:endParaRPr>
          </a:p>
          <a:p>
            <a:pPr marL="281691" indent="-281691" defTabSz="914263">
              <a:buFont typeface="Arial" panose="020B0604020202020204" pitchFamily="34" charset="0"/>
              <a:buChar char="•"/>
            </a:pPr>
            <a:r>
              <a:rPr lang="en-GB" sz="1567" dirty="0">
                <a:solidFill>
                  <a:prstClr val="black"/>
                </a:solidFill>
                <a:latin typeface="Arial"/>
                <a:cs typeface="Arial"/>
              </a:rPr>
              <a:t>Increased demand on WAST and front door services</a:t>
            </a:r>
          </a:p>
          <a:p>
            <a:pPr marL="281691" indent="-281691" defTabSz="914263">
              <a:buFont typeface="Arial" panose="020B0604020202020204" pitchFamily="34" charset="0"/>
              <a:buChar char="•"/>
            </a:pPr>
            <a:r>
              <a:rPr lang="en-GB" sz="1567" dirty="0">
                <a:solidFill>
                  <a:prstClr val="black"/>
                </a:solidFill>
                <a:latin typeface="Arial"/>
                <a:cs typeface="Arial"/>
              </a:rPr>
              <a:t>Limited alternative WAST response to level 1 and level 2 falls regionally </a:t>
            </a:r>
          </a:p>
          <a:p>
            <a:pPr marL="281691" indent="-281691" defTabSz="914263">
              <a:buFont typeface="Arial" panose="020B0604020202020204" pitchFamily="34" charset="0"/>
              <a:buChar char="•"/>
            </a:pPr>
            <a:r>
              <a:rPr lang="en-GB" sz="1567" dirty="0">
                <a:solidFill>
                  <a:prstClr val="black"/>
                </a:solidFill>
                <a:latin typeface="Arial"/>
                <a:cs typeface="Arial"/>
              </a:rPr>
              <a:t>Inconsistent approach to falls advice in community/primary care</a:t>
            </a:r>
          </a:p>
          <a:p>
            <a:pPr marL="281691" indent="-281691" defTabSz="914263">
              <a:buFont typeface="Arial" panose="020B0604020202020204" pitchFamily="34" charset="0"/>
              <a:buChar char="•"/>
            </a:pPr>
            <a:r>
              <a:rPr lang="en-GB" sz="1567" dirty="0">
                <a:solidFill>
                  <a:prstClr val="black"/>
                </a:solidFill>
                <a:latin typeface="Arial"/>
                <a:cs typeface="Arial"/>
              </a:rPr>
              <a:t>Reduced access and provision of falls clinics across region</a:t>
            </a:r>
          </a:p>
          <a:p>
            <a:pPr marL="281691" indent="-281691" defTabSz="914263">
              <a:buFont typeface="Arial" panose="020B0604020202020204" pitchFamily="34" charset="0"/>
              <a:buChar char="•"/>
            </a:pPr>
            <a:r>
              <a:rPr lang="en-GB" sz="1567">
                <a:solidFill>
                  <a:prstClr val="black"/>
                </a:solidFill>
                <a:latin typeface="Arial"/>
                <a:cs typeface="Arial"/>
              </a:rPr>
              <a:t>Limited prevention offers</a:t>
            </a:r>
          </a:p>
          <a:p>
            <a:pPr marL="281691" indent="-281691" defTabSz="914263">
              <a:buFont typeface="Arial" panose="020B0604020202020204" pitchFamily="34" charset="0"/>
              <a:buChar char="•"/>
            </a:pPr>
            <a:r>
              <a:rPr lang="en-GB" sz="1567" dirty="0">
                <a:solidFill>
                  <a:prstClr val="black"/>
                </a:solidFill>
                <a:latin typeface="Arial"/>
                <a:cs typeface="Arial"/>
              </a:rPr>
              <a:t>Destabilisation at </a:t>
            </a:r>
            <a:r>
              <a:rPr lang="en-GB" sz="1567">
                <a:solidFill>
                  <a:prstClr val="black"/>
                </a:solidFill>
                <a:latin typeface="Arial"/>
                <a:cs typeface="Arial"/>
              </a:rPr>
              <a:t>National</a:t>
            </a:r>
            <a:r>
              <a:rPr lang="en-GB" sz="1567" dirty="0">
                <a:solidFill>
                  <a:prstClr val="black"/>
                </a:solidFill>
                <a:latin typeface="Arial"/>
                <a:cs typeface="Arial"/>
              </a:rPr>
              <a:t> Level re Governance</a:t>
            </a:r>
          </a:p>
          <a:p>
            <a:pPr marL="281691" indent="-281691" defTabSz="914263">
              <a:buFont typeface="Arial" panose="020B0604020202020204" pitchFamily="34" charset="0"/>
              <a:buChar char="•"/>
            </a:pPr>
            <a:endParaRPr lang="en-GB" sz="1567" dirty="0">
              <a:solidFill>
                <a:prstClr val="black"/>
              </a:solidFill>
              <a:latin typeface="Arial"/>
              <a:cs typeface="Arial"/>
            </a:endParaRPr>
          </a:p>
          <a:p>
            <a:pPr marL="281691" indent="-281691" defTabSz="914263">
              <a:buFont typeface="Arial" panose="020B0604020202020204" pitchFamily="34" charset="0"/>
              <a:buChar char="•"/>
            </a:pPr>
            <a:endParaRPr lang="en-GB" sz="1567" dirty="0">
              <a:solidFill>
                <a:prstClr val="black"/>
              </a:solidFill>
              <a:latin typeface="Arial"/>
              <a:cs typeface="Arial"/>
            </a:endParaRPr>
          </a:p>
          <a:p>
            <a:pPr defTabSz="914263"/>
            <a:endParaRPr lang="en-GB" sz="1567" dirty="0">
              <a:solidFill>
                <a:prstClr val="black"/>
              </a:solidFill>
              <a:latin typeface="Arial"/>
              <a:cs typeface="Arial"/>
            </a:endParaRPr>
          </a:p>
          <a:p>
            <a:pPr marL="284833" indent="-284833" defTabSz="914263">
              <a:buFont typeface="Arial,Sans-Serif" panose="020B0604020202020204" pitchFamily="34" charset="0"/>
              <a:buChar char="•"/>
            </a:pPr>
            <a:endParaRPr lang="en-GB" sz="1567" dirty="0">
              <a:solidFill>
                <a:prstClr val="black"/>
              </a:solidFill>
              <a:latin typeface="Arial"/>
              <a:cs typeface="Arial"/>
            </a:endParaRPr>
          </a:p>
        </p:txBody>
      </p:sp>
      <p:sp>
        <p:nvSpPr>
          <p:cNvPr id="8" name="TextBox 7">
            <a:extLst>
              <a:ext uri="{FF2B5EF4-FFF2-40B4-BE49-F238E27FC236}">
                <a16:creationId xmlns:a16="http://schemas.microsoft.com/office/drawing/2014/main" id="{82E1485D-1CC9-3A76-D212-7CF68055290C}"/>
              </a:ext>
            </a:extLst>
          </p:cNvPr>
          <p:cNvSpPr txBox="1"/>
          <p:nvPr/>
        </p:nvSpPr>
        <p:spPr>
          <a:xfrm>
            <a:off x="16912785" y="3490"/>
            <a:ext cx="3198480" cy="464651"/>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marL="456570" lvl="1" defTabSz="914263"/>
            <a:r>
              <a:rPr lang="en-GB" sz="2309" b="1">
                <a:solidFill>
                  <a:prstClr val="white"/>
                </a:solidFill>
                <a:latin typeface="Arial"/>
                <a:cs typeface="Arial"/>
              </a:rPr>
              <a:t>February 2026</a:t>
            </a:r>
            <a:endParaRPr lang="en-GB" sz="2309">
              <a:solidFill>
                <a:prstClr val="white"/>
              </a:solidFill>
              <a:latin typeface="Arial" panose="020B06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6529BA95-B8FE-ABD7-327C-B91D36D43814}"/>
              </a:ext>
            </a:extLst>
          </p:cNvPr>
          <p:cNvPicPr>
            <a:picLocks noChangeAspect="1"/>
          </p:cNvPicPr>
          <p:nvPr/>
        </p:nvPicPr>
        <p:blipFill>
          <a:blip r:embed="rId5"/>
          <a:stretch>
            <a:fillRect/>
          </a:stretch>
        </p:blipFill>
        <p:spPr>
          <a:xfrm>
            <a:off x="15826968" y="9935863"/>
            <a:ext cx="4115347" cy="1256594"/>
          </a:xfrm>
          <a:prstGeom prst="rect">
            <a:avLst/>
          </a:prstGeom>
        </p:spPr>
      </p:pic>
      <p:sp>
        <p:nvSpPr>
          <p:cNvPr id="9" name="TextBox 8">
            <a:extLst>
              <a:ext uri="{FF2B5EF4-FFF2-40B4-BE49-F238E27FC236}">
                <a16:creationId xmlns:a16="http://schemas.microsoft.com/office/drawing/2014/main" id="{8B0482D5-25F6-3A67-293A-AD043D4C8452}"/>
              </a:ext>
            </a:extLst>
          </p:cNvPr>
          <p:cNvSpPr txBox="1"/>
          <p:nvPr/>
        </p:nvSpPr>
        <p:spPr>
          <a:xfrm>
            <a:off x="13491725" y="6717269"/>
            <a:ext cx="6425924" cy="2551063"/>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567" b="1" dirty="0">
                <a:solidFill>
                  <a:prstClr val="black"/>
                </a:solidFill>
                <a:latin typeface="Arial"/>
                <a:cs typeface="Arial"/>
              </a:rPr>
              <a:t>What do we expect to see change?</a:t>
            </a:r>
          </a:p>
          <a:p>
            <a:pPr marL="282738" indent="-282738" defTabSz="1507937">
              <a:buFont typeface="Arial"/>
              <a:buChar char="•"/>
            </a:pPr>
            <a:r>
              <a:rPr lang="en-GB" sz="1567" dirty="0">
                <a:solidFill>
                  <a:prstClr val="black"/>
                </a:solidFill>
                <a:latin typeface="Arial"/>
                <a:cs typeface="Arial"/>
              </a:rPr>
              <a:t>Reduction in WAST call out from care homes following falls incident (goal – 30% reduction per site by March '26) - ON TRACK</a:t>
            </a:r>
          </a:p>
          <a:p>
            <a:pPr marL="282738" indent="-282738" defTabSz="1507937">
              <a:buFont typeface="Arial"/>
              <a:buChar char="•"/>
            </a:pPr>
            <a:r>
              <a:rPr lang="en-GB" sz="1567" dirty="0">
                <a:solidFill>
                  <a:prstClr val="black"/>
                </a:solidFill>
                <a:latin typeface="Arial"/>
                <a:cs typeface="Arial"/>
              </a:rPr>
              <a:t>Falls rate not exceeding 5.0 (falls/1000beddays) over proceeding 12 months – ON TRACK</a:t>
            </a:r>
          </a:p>
          <a:p>
            <a:pPr marL="282738" indent="-282738" defTabSz="1507937">
              <a:buFont typeface="Arial"/>
              <a:buChar char="•"/>
            </a:pPr>
            <a:r>
              <a:rPr lang="en-GB" sz="1567" dirty="0">
                <a:solidFill>
                  <a:prstClr val="black"/>
                </a:solidFill>
                <a:latin typeface="Arial"/>
                <a:cs typeface="Arial"/>
              </a:rPr>
              <a:t>Reduction in conveyance to hospital via WAST for level 2 falls (WG target of 25% reduction) - OFF TRACK (current rate 16% </a:t>
            </a:r>
            <a:r>
              <a:rPr lang="en-GB" sz="1567">
                <a:solidFill>
                  <a:prstClr val="black"/>
                </a:solidFill>
                <a:latin typeface="Arial"/>
                <a:cs typeface="Arial"/>
              </a:rPr>
              <a:t>reduction) - review underway to plan post March 2025</a:t>
            </a:r>
            <a:endParaRPr lang="en-GB" sz="1567" dirty="0">
              <a:solidFill>
                <a:prstClr val="black"/>
              </a:solidFill>
              <a:latin typeface="Arial"/>
              <a:cs typeface="Arial"/>
            </a:endParaRPr>
          </a:p>
          <a:p>
            <a:pPr marL="282738" indent="-282738" defTabSz="1507937">
              <a:buFont typeface="Arial"/>
              <a:buChar char="•"/>
            </a:pPr>
            <a:endParaRPr lang="en-GB" sz="1484" dirty="0">
              <a:solidFill>
                <a:prstClr val="black"/>
              </a:solidFill>
              <a:latin typeface="Arial"/>
              <a:cs typeface="Arial"/>
            </a:endParaRPr>
          </a:p>
        </p:txBody>
      </p:sp>
      <p:sp>
        <p:nvSpPr>
          <p:cNvPr id="5" name="TextBox 4">
            <a:extLst>
              <a:ext uri="{FF2B5EF4-FFF2-40B4-BE49-F238E27FC236}">
                <a16:creationId xmlns:a16="http://schemas.microsoft.com/office/drawing/2014/main" id="{2CB69C91-A16F-A9AA-1E30-8649781D0DDB}"/>
              </a:ext>
            </a:extLst>
          </p:cNvPr>
          <p:cNvSpPr txBox="1"/>
          <p:nvPr/>
        </p:nvSpPr>
        <p:spPr>
          <a:xfrm>
            <a:off x="3965925" y="3293519"/>
            <a:ext cx="2481375" cy="406052"/>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dirty="0">
                <a:solidFill>
                  <a:prstClr val="black"/>
                </a:solidFill>
                <a:latin typeface="Aptos" panose="02110004020202020204"/>
              </a:rPr>
              <a:t>Health Board wide data</a:t>
            </a:r>
          </a:p>
        </p:txBody>
      </p:sp>
      <p:sp>
        <p:nvSpPr>
          <p:cNvPr id="16" name="TextBox 15">
            <a:extLst>
              <a:ext uri="{FF2B5EF4-FFF2-40B4-BE49-F238E27FC236}">
                <a16:creationId xmlns:a16="http://schemas.microsoft.com/office/drawing/2014/main" id="{C457B556-3EB2-23B7-67E6-EAAEBF2B0988}"/>
              </a:ext>
            </a:extLst>
          </p:cNvPr>
          <p:cNvSpPr txBox="1"/>
          <p:nvPr/>
        </p:nvSpPr>
        <p:spPr>
          <a:xfrm>
            <a:off x="88" y="7110098"/>
            <a:ext cx="12899976" cy="608993"/>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2309" dirty="0">
                <a:solidFill>
                  <a:prstClr val="black"/>
                </a:solidFill>
                <a:latin typeface="Aptos" panose="02110004020202020204"/>
              </a:rPr>
              <a:t>WAST - Conveyed calls (over 60yrs)</a:t>
            </a:r>
            <a:r>
              <a:rPr lang="en-GB" sz="2968" dirty="0">
                <a:solidFill>
                  <a:prstClr val="black"/>
                </a:solidFill>
                <a:latin typeface="Aptos" panose="02110004020202020204"/>
              </a:rPr>
              <a:t> </a:t>
            </a:r>
          </a:p>
        </p:txBody>
      </p:sp>
      <p:sp>
        <p:nvSpPr>
          <p:cNvPr id="11" name="TextBox 10">
            <a:extLst>
              <a:ext uri="{FF2B5EF4-FFF2-40B4-BE49-F238E27FC236}">
                <a16:creationId xmlns:a16="http://schemas.microsoft.com/office/drawing/2014/main" id="{9E1016FA-5731-7A6D-2BB6-6955EF433241}"/>
              </a:ext>
            </a:extLst>
          </p:cNvPr>
          <p:cNvSpPr txBox="1"/>
          <p:nvPr/>
        </p:nvSpPr>
        <p:spPr>
          <a:xfrm>
            <a:off x="8565796" y="3496414"/>
            <a:ext cx="5415043" cy="456835"/>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979" dirty="0">
                <a:solidFill>
                  <a:prstClr val="black"/>
                </a:solidFill>
                <a:latin typeface="Aptos" panose="02110004020202020204"/>
              </a:rPr>
              <a:t>Falls rate /1000 bed days by ward Dec '25</a:t>
            </a:r>
          </a:p>
        </p:txBody>
      </p:sp>
      <p:pic>
        <p:nvPicPr>
          <p:cNvPr id="14" name="Picture 13" descr="A line graph with different colored lines&#10;&#10;AI-generated content may be incorrect.">
            <a:extLst>
              <a:ext uri="{FF2B5EF4-FFF2-40B4-BE49-F238E27FC236}">
                <a16:creationId xmlns:a16="http://schemas.microsoft.com/office/drawing/2014/main" id="{00D367C4-7D99-78FB-A2F6-4F76547B95FA}"/>
              </a:ext>
            </a:extLst>
          </p:cNvPr>
          <p:cNvPicPr>
            <a:picLocks noChangeAspect="1"/>
          </p:cNvPicPr>
          <p:nvPr/>
        </p:nvPicPr>
        <p:blipFill>
          <a:blip r:embed="rId6"/>
          <a:stretch>
            <a:fillRect/>
          </a:stretch>
        </p:blipFill>
        <p:spPr>
          <a:xfrm>
            <a:off x="78412" y="7604847"/>
            <a:ext cx="13249230" cy="3446372"/>
          </a:xfrm>
          <a:prstGeom prst="rect">
            <a:avLst/>
          </a:prstGeom>
        </p:spPr>
      </p:pic>
    </p:spTree>
    <p:extLst>
      <p:ext uri="{BB962C8B-B14F-4D97-AF65-F5344CB8AC3E}">
        <p14:creationId xmlns:p14="http://schemas.microsoft.com/office/powerpoint/2010/main" val="22043628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44</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5,959 friends and family surveys completed in February 2026 which is a reduction on the previous month where </a:t>
            </a:r>
            <a:r>
              <a:rPr lang="en-GB" dirty="0">
                <a:latin typeface="Verdana" panose="020B0604030504040204" pitchFamily="34" charset="0"/>
                <a:ea typeface="Calibri" panose="020F0502020204030204" pitchFamily="34" charset="0"/>
                <a:cs typeface="Arial" panose="020B0604020202020204" pitchFamily="34" charset="0"/>
              </a:rPr>
              <a:t>6,549</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93%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163</a:t>
            </a:r>
            <a:r>
              <a:rPr lang="en-GB" sz="1800" dirty="0">
                <a:effectLst/>
                <a:latin typeface="Verdana" panose="020B0604030504040204" pitchFamily="34" charset="0"/>
                <a:ea typeface="Calibri" panose="020F0502020204030204" pitchFamily="34" charset="0"/>
                <a:cs typeface="Arial" panose="020B0604020202020204" pitchFamily="34" charset="0"/>
              </a:rPr>
              <a:t> concerns received in December 2025, and 59% of those concerns had responses sent within 30 days in December.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graph of a number of survey results&#10;&#10;AI-generated content may be incorrect.">
            <a:extLst>
              <a:ext uri="{FF2B5EF4-FFF2-40B4-BE49-F238E27FC236}">
                <a16:creationId xmlns:a16="http://schemas.microsoft.com/office/drawing/2014/main" id="{8B09D828-7532-2AF7-076F-BD757A814A93}"/>
              </a:ext>
            </a:extLst>
          </p:cNvPr>
          <p:cNvPicPr>
            <a:picLocks noChangeAspect="1"/>
          </p:cNvPicPr>
          <p:nvPr/>
        </p:nvPicPr>
        <p:blipFill>
          <a:blip r:embed="rId3"/>
          <a:stretch>
            <a:fillRect/>
          </a:stretch>
        </p:blipFill>
        <p:spPr>
          <a:xfrm>
            <a:off x="2890044" y="896476"/>
            <a:ext cx="7161372" cy="3959228"/>
          </a:xfrm>
          <a:prstGeom prst="rect">
            <a:avLst/>
          </a:prstGeom>
        </p:spPr>
      </p:pic>
      <p:pic>
        <p:nvPicPr>
          <p:cNvPr id="10" name="Picture 9" descr="A graph of a customer feedback&#10;&#10;AI-generated content may be incorrect.">
            <a:extLst>
              <a:ext uri="{FF2B5EF4-FFF2-40B4-BE49-F238E27FC236}">
                <a16:creationId xmlns:a16="http://schemas.microsoft.com/office/drawing/2014/main" id="{47DBE6E2-D9FF-F76A-D73E-E87ED18F5188}"/>
              </a:ext>
            </a:extLst>
          </p:cNvPr>
          <p:cNvPicPr>
            <a:picLocks noChangeAspect="1"/>
          </p:cNvPicPr>
          <p:nvPr/>
        </p:nvPicPr>
        <p:blipFill>
          <a:blip r:embed="rId4"/>
          <a:stretch>
            <a:fillRect/>
          </a:stretch>
        </p:blipFill>
        <p:spPr>
          <a:xfrm>
            <a:off x="11035618" y="980798"/>
            <a:ext cx="6555470" cy="3874906"/>
          </a:xfrm>
          <a:prstGeom prst="rect">
            <a:avLst/>
          </a:prstGeom>
        </p:spPr>
      </p:pic>
      <p:pic>
        <p:nvPicPr>
          <p:cNvPr id="15" name="Picture 14" descr="A graph of a number of complaints receiving&#10;&#10;AI-generated content may be incorrect.">
            <a:extLst>
              <a:ext uri="{FF2B5EF4-FFF2-40B4-BE49-F238E27FC236}">
                <a16:creationId xmlns:a16="http://schemas.microsoft.com/office/drawing/2014/main" id="{250E42C2-F8B2-295B-27AD-E90E4AD331E3}"/>
              </a:ext>
            </a:extLst>
          </p:cNvPr>
          <p:cNvPicPr>
            <a:picLocks noChangeAspect="1"/>
          </p:cNvPicPr>
          <p:nvPr/>
        </p:nvPicPr>
        <p:blipFill>
          <a:blip r:embed="rId5"/>
          <a:stretch>
            <a:fillRect/>
          </a:stretch>
        </p:blipFill>
        <p:spPr>
          <a:xfrm>
            <a:off x="2890044" y="5435831"/>
            <a:ext cx="7161372" cy="3532159"/>
          </a:xfrm>
          <a:prstGeom prst="rect">
            <a:avLst/>
          </a:prstGeom>
        </p:spPr>
      </p:pic>
      <p:pic>
        <p:nvPicPr>
          <p:cNvPr id="18" name="Picture 17" descr="A graph with blue and red lines&#10;&#10;AI-generated content may be incorrect.">
            <a:extLst>
              <a:ext uri="{FF2B5EF4-FFF2-40B4-BE49-F238E27FC236}">
                <a16:creationId xmlns:a16="http://schemas.microsoft.com/office/drawing/2014/main" id="{97B92BA2-AFB4-3B0F-9746-7D767E75B5A3}"/>
              </a:ext>
            </a:extLst>
          </p:cNvPr>
          <p:cNvPicPr>
            <a:picLocks noChangeAspect="1"/>
          </p:cNvPicPr>
          <p:nvPr/>
        </p:nvPicPr>
        <p:blipFill>
          <a:blip r:embed="rId6"/>
          <a:stretch>
            <a:fillRect/>
          </a:stretch>
        </p:blipFill>
        <p:spPr>
          <a:xfrm>
            <a:off x="11035618" y="5435829"/>
            <a:ext cx="6555470" cy="3532159"/>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2" name="Rectangle 1"/>
          <p:cNvSpPr/>
          <p:nvPr/>
        </p:nvSpPr>
        <p:spPr>
          <a:xfrm>
            <a:off x="195072" y="359739"/>
            <a:ext cx="7904728"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Complaints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2" y="1147084"/>
            <a:ext cx="5503094" cy="9481955"/>
          </a:xfrm>
          <a:prstGeom prst="rect">
            <a:avLst/>
          </a:prstGeom>
          <a:noFill/>
        </p:spPr>
        <p:txBody>
          <a:bodyPr wrap="square">
            <a:spAutoFit/>
          </a:bodyPr>
          <a:lstStyle/>
          <a:p>
            <a:pPr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2 – 210 new formal complaints in February which is an increase compared to 166  in December.</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has decreased by 2 working days compared to the previous month. Average days for December being 28 days which is within the Welsh Government target of 30 working days.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is decreasing bi-weekly. As of the 27</a:t>
            </a:r>
            <a:r>
              <a:rPr lang="en-GB" sz="1484" baseline="30000" dirty="0">
                <a:solidFill>
                  <a:prstClr val="black"/>
                </a:solidFill>
                <a:latin typeface="Verdana" panose="020B0604030504040204" pitchFamily="34" charset="0"/>
                <a:ea typeface="Verdana" panose="020B0604030504040204" pitchFamily="34" charset="0"/>
                <a:cs typeface="Arial" panose="020B0604020202020204" pitchFamily="34" charset="0"/>
              </a:rPr>
              <a:t>th</a:t>
            </a: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 February 2026, 257 formal complaints were overdue</a:t>
            </a: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Test to Change in SNPT to trial new way of managing complaints and trying to resolve early on.</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Corporate are supporting individual service groups with the aim of reducing the number of overdue complaints</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There is evidence to indicate that there is a reduction in the overdue complaints as shown in graph 4</a:t>
            </a:r>
          </a:p>
          <a:p>
            <a:pPr algn="just" defTabSz="1075350">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150098" y="10430587"/>
            <a:ext cx="16279548" cy="396904"/>
          </a:xfrm>
          <a:prstGeom prst="rect">
            <a:avLst/>
          </a:prstGeom>
          <a:noFill/>
        </p:spPr>
        <p:txBody>
          <a:bodyPr wrap="square" rtlCol="0">
            <a:spAutoFit/>
          </a:bodyPr>
          <a:lstStyle/>
          <a:p>
            <a:pPr algn="just" defTabSz="1507937"/>
            <a:r>
              <a:rPr lang="en-GB" sz="1979" b="1" dirty="0">
                <a:solidFill>
                  <a:prstClr val="black"/>
                </a:solidFill>
                <a:latin typeface="Aptos" panose="02110004020202020204"/>
              </a:rPr>
              <a:t>**Please note two graphs only go up as far as November, this is due to the 30 working days for complaints received in Dec/Jan not being up yet</a:t>
            </a:r>
          </a:p>
        </p:txBody>
      </p:sp>
      <p:graphicFrame>
        <p:nvGraphicFramePr>
          <p:cNvPr id="3" name="Chart 2">
            <a:extLst>
              <a:ext uri="{FF2B5EF4-FFF2-40B4-BE49-F238E27FC236}">
                <a16:creationId xmlns:a16="http://schemas.microsoft.com/office/drawing/2014/main" id="{9E327431-7F93-2815-DC76-8A1E05153323}"/>
              </a:ext>
            </a:extLst>
          </p:cNvPr>
          <p:cNvGraphicFramePr>
            <a:graphicFrameLocks/>
          </p:cNvGraphicFramePr>
          <p:nvPr/>
        </p:nvGraphicFramePr>
        <p:xfrm>
          <a:off x="5901958" y="1437649"/>
          <a:ext cx="6823450" cy="355629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67BE243A-4806-13D7-6CE9-90E709DD6179}"/>
              </a:ext>
            </a:extLst>
          </p:cNvPr>
          <p:cNvGraphicFramePr>
            <a:graphicFrameLocks/>
          </p:cNvGraphicFramePr>
          <p:nvPr/>
        </p:nvGraphicFramePr>
        <p:xfrm>
          <a:off x="12954580" y="1539875"/>
          <a:ext cx="6708367" cy="38215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a:extLst>
              <a:ext uri="{FF2B5EF4-FFF2-40B4-BE49-F238E27FC236}">
                <a16:creationId xmlns:a16="http://schemas.microsoft.com/office/drawing/2014/main" id="{A088AB4D-D584-88A6-0E5A-1868E5C57FF1}"/>
              </a:ext>
            </a:extLst>
          </p:cNvPr>
          <p:cNvGraphicFramePr>
            <a:graphicFrameLocks/>
          </p:cNvGraphicFramePr>
          <p:nvPr>
            <p:extLst>
              <p:ext uri="{D42A27DB-BD31-4B8C-83A1-F6EECF244321}">
                <p14:modId xmlns:p14="http://schemas.microsoft.com/office/powerpoint/2010/main" val="1717020753"/>
              </p:ext>
            </p:extLst>
          </p:nvPr>
        </p:nvGraphicFramePr>
        <p:xfrm>
          <a:off x="5901958" y="5057012"/>
          <a:ext cx="6823450" cy="443004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a:extLst>
              <a:ext uri="{FF2B5EF4-FFF2-40B4-BE49-F238E27FC236}">
                <a16:creationId xmlns:a16="http://schemas.microsoft.com/office/drawing/2014/main" id="{02B341D2-2FC7-0416-B3F3-8C876150248A}"/>
              </a:ext>
            </a:extLst>
          </p:cNvPr>
          <p:cNvGraphicFramePr>
            <a:graphicFrameLocks/>
          </p:cNvGraphicFramePr>
          <p:nvPr/>
        </p:nvGraphicFramePr>
        <p:xfrm>
          <a:off x="12954580" y="5387500"/>
          <a:ext cx="6708367" cy="426278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294340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470801"/>
            <a:ext cx="3690672" cy="783046"/>
          </a:xfrm>
          <a:prstGeom prst="rect">
            <a:avLst/>
          </a:prstGeom>
        </p:spPr>
      </p:pic>
      <p:sp>
        <p:nvSpPr>
          <p:cNvPr id="2" name="Rectangle 1"/>
          <p:cNvSpPr/>
          <p:nvPr/>
        </p:nvSpPr>
        <p:spPr>
          <a:xfrm>
            <a:off x="195072" y="359739"/>
            <a:ext cx="10061088"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Patient Experience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3" y="1147085"/>
            <a:ext cx="4990585" cy="9749015"/>
          </a:xfrm>
          <a:prstGeom prst="rect">
            <a:avLst/>
          </a:prstGeom>
          <a:noFill/>
        </p:spPr>
        <p:txBody>
          <a:bodyPr wrap="square">
            <a:spAutoFit/>
          </a:bodyPr>
          <a:lstStyle/>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3 – Highlights wards/clinics achieving scores above 100%, based on more than 30 responses..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4 – Identifies the wards/clinics with the lowest satisfaction percentages.</a:t>
            </a:r>
          </a:p>
          <a:p>
            <a:pPr algn="just" defTabSz="1075350">
              <a:defRPr/>
            </a:pP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marL="282738" indent="-282738" algn="just" defTabSz="1075350">
              <a:buFont typeface="Arial" panose="020B0604020202020204" pitchFamily="34" charset="0"/>
              <a:buChar char="•"/>
              <a:defRPr/>
            </a:pPr>
            <a:endPar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4</a:t>
            </a:r>
          </a:p>
        </p:txBody>
      </p:sp>
      <p:pic>
        <p:nvPicPr>
          <p:cNvPr id="3" name="Picture 1">
            <a:extLst>
              <a:ext uri="{FF2B5EF4-FFF2-40B4-BE49-F238E27FC236}">
                <a16:creationId xmlns:a16="http://schemas.microsoft.com/office/drawing/2014/main" id="{E519A361-3C28-AC5B-0EFB-7293222BFC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8963" y="1460473"/>
            <a:ext cx="7336483" cy="41942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3F543A7C-D197-DB61-2168-20D69D07B4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8963" y="6071930"/>
            <a:ext cx="7336483" cy="41916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C5577475-3352-00BD-E8C5-1117FD68EB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08002" y="1477705"/>
            <a:ext cx="7168593" cy="418702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a:extLst>
              <a:ext uri="{FF2B5EF4-FFF2-40B4-BE49-F238E27FC236}">
                <a16:creationId xmlns:a16="http://schemas.microsoft.com/office/drawing/2014/main" id="{1E646056-3378-5EE8-B8FB-DE126D2E8B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08002" y="6141657"/>
            <a:ext cx="7168593" cy="4096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72599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47</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was 65% in </a:t>
            </a:r>
            <a:r>
              <a:rPr lang="en-GB" sz="2000" dirty="0">
                <a:latin typeface="Verdana" panose="020B0604030504040204" pitchFamily="34" charset="0"/>
                <a:ea typeface="Calibri" panose="020F0502020204030204" pitchFamily="34" charset="0"/>
                <a:cs typeface="Arial" panose="020B0604020202020204" pitchFamily="34" charset="0"/>
              </a:rPr>
              <a:t>February</a:t>
            </a:r>
            <a:r>
              <a:rPr lang="en-GB" sz="2000" dirty="0">
                <a:effectLst/>
                <a:latin typeface="Verdana" panose="020B0604030504040204" pitchFamily="34" charset="0"/>
                <a:ea typeface="Calibri" panose="020F0502020204030204" pitchFamily="34" charset="0"/>
                <a:cs typeface="Arial" panose="020B0604020202020204" pitchFamily="34" charset="0"/>
              </a:rPr>
              <a:t> 2026, which is the same </a:t>
            </a:r>
            <a:r>
              <a:rPr lang="en-GB" sz="2000" dirty="0">
                <a:latin typeface="Verdana" panose="020B0604030504040204" pitchFamily="34" charset="0"/>
                <a:ea typeface="Calibri" panose="020F0502020204030204" pitchFamily="34" charset="0"/>
                <a:cs typeface="Arial" panose="020B0604020202020204" pitchFamily="34" charset="0"/>
              </a:rPr>
              <a:t>figure which was </a:t>
            </a:r>
            <a:r>
              <a:rPr lang="en-GB" sz="2000" dirty="0">
                <a:effectLst/>
                <a:latin typeface="Verdana" panose="020B0604030504040204" pitchFamily="34" charset="0"/>
                <a:ea typeface="Calibri" panose="020F0502020204030204" pitchFamily="34" charset="0"/>
                <a:cs typeface="Arial" panose="020B0604020202020204" pitchFamily="34" charset="0"/>
              </a:rPr>
              <a:t>reported in January.</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155</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January 2026, of which 47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a:t>
            </a:r>
            <a:r>
              <a:rPr lang="en-GB" sz="2000" dirty="0">
                <a:latin typeface="Verdana" panose="020B0604030504040204" pitchFamily="34" charset="0"/>
                <a:ea typeface="Calibri" panose="020F0502020204030204" pitchFamily="34" charset="0"/>
                <a:cs typeface="Arial" panose="020B0604020202020204" pitchFamily="34" charset="0"/>
              </a:rPr>
              <a:t>percentage of episodes clinically coded within 1 month of discharge increased to 68% in January 2026.</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7" name="Picture 6" descr="A graph of a number of rectangles&#10;&#10;AI-generated content may be incorrect.">
            <a:extLst>
              <a:ext uri="{FF2B5EF4-FFF2-40B4-BE49-F238E27FC236}">
                <a16:creationId xmlns:a16="http://schemas.microsoft.com/office/drawing/2014/main" id="{012BD4D8-FBB4-15E8-B429-B81B054906B3}"/>
              </a:ext>
            </a:extLst>
          </p:cNvPr>
          <p:cNvPicPr>
            <a:picLocks noChangeAspect="1"/>
          </p:cNvPicPr>
          <p:nvPr/>
        </p:nvPicPr>
        <p:blipFill>
          <a:blip r:embed="rId3"/>
          <a:stretch>
            <a:fillRect/>
          </a:stretch>
        </p:blipFill>
        <p:spPr>
          <a:xfrm>
            <a:off x="2363292" y="869697"/>
            <a:ext cx="6977315" cy="3562884"/>
          </a:xfrm>
          <a:prstGeom prst="rect">
            <a:avLst/>
          </a:prstGeom>
        </p:spPr>
      </p:pic>
      <p:pic>
        <p:nvPicPr>
          <p:cNvPr id="10" name="Picture 9" descr="A graph of pressure ulcers&#10;&#10;AI-generated content may be incorrect.">
            <a:extLst>
              <a:ext uri="{FF2B5EF4-FFF2-40B4-BE49-F238E27FC236}">
                <a16:creationId xmlns:a16="http://schemas.microsoft.com/office/drawing/2014/main" id="{2E36AA62-D40C-5065-1B23-B15F5B5C225E}"/>
              </a:ext>
            </a:extLst>
          </p:cNvPr>
          <p:cNvPicPr>
            <a:picLocks noChangeAspect="1"/>
          </p:cNvPicPr>
          <p:nvPr/>
        </p:nvPicPr>
        <p:blipFill>
          <a:blip r:embed="rId4"/>
          <a:stretch>
            <a:fillRect/>
          </a:stretch>
        </p:blipFill>
        <p:spPr>
          <a:xfrm>
            <a:off x="10765083" y="869698"/>
            <a:ext cx="6256470" cy="3562884"/>
          </a:xfrm>
          <a:prstGeom prst="rect">
            <a:avLst/>
          </a:prstGeom>
        </p:spPr>
      </p:pic>
      <p:pic>
        <p:nvPicPr>
          <p:cNvPr id="18" name="Picture 17" descr="A graph of blue and black numbers&#10;&#10;AI-generated content may be incorrect.">
            <a:extLst>
              <a:ext uri="{FF2B5EF4-FFF2-40B4-BE49-F238E27FC236}">
                <a16:creationId xmlns:a16="http://schemas.microsoft.com/office/drawing/2014/main" id="{2AE8FD1E-1970-7ECD-E0C7-76E51CF3F2EF}"/>
              </a:ext>
            </a:extLst>
          </p:cNvPr>
          <p:cNvPicPr>
            <a:picLocks noChangeAspect="1"/>
          </p:cNvPicPr>
          <p:nvPr/>
        </p:nvPicPr>
        <p:blipFill>
          <a:blip r:embed="rId5"/>
          <a:stretch>
            <a:fillRect/>
          </a:stretch>
        </p:blipFill>
        <p:spPr>
          <a:xfrm>
            <a:off x="2661444" y="5218780"/>
            <a:ext cx="6679163" cy="3530415"/>
          </a:xfrm>
          <a:prstGeom prst="rect">
            <a:avLst/>
          </a:prstGeom>
        </p:spPr>
      </p:pic>
      <p:pic>
        <p:nvPicPr>
          <p:cNvPr id="20" name="Picture 19" descr="A graph of numbers and a number of episodes&#10;&#10;AI-generated content may be incorrect.">
            <a:extLst>
              <a:ext uri="{FF2B5EF4-FFF2-40B4-BE49-F238E27FC236}">
                <a16:creationId xmlns:a16="http://schemas.microsoft.com/office/drawing/2014/main" id="{137DAA32-7A5C-6FE9-A4BB-B01C18ECE76C}"/>
              </a:ext>
            </a:extLst>
          </p:cNvPr>
          <p:cNvPicPr>
            <a:picLocks noChangeAspect="1"/>
          </p:cNvPicPr>
          <p:nvPr/>
        </p:nvPicPr>
        <p:blipFill>
          <a:blip r:embed="rId6"/>
          <a:stretch>
            <a:fillRect/>
          </a:stretch>
        </p:blipFill>
        <p:spPr>
          <a:xfrm>
            <a:off x="10967244" y="5178508"/>
            <a:ext cx="5830067" cy="3371766"/>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CC8C62F-E0AD-1CF0-1787-73F83A68E237}"/>
              </a:ext>
            </a:extLst>
          </p:cNvPr>
          <p:cNvSpPr txBox="1"/>
          <p:nvPr/>
        </p:nvSpPr>
        <p:spPr>
          <a:xfrm>
            <a:off x="17635099" y="-344499"/>
            <a:ext cx="2432703" cy="549061"/>
          </a:xfrm>
          <a:prstGeom prst="rect">
            <a:avLst/>
          </a:prstGeom>
          <a:noFill/>
        </p:spPr>
        <p:txBody>
          <a:bodyPr wrap="square" rtlCol="0">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r" defTabSz="914289"/>
            <a:r>
              <a:rPr lang="en-GB">
                <a:solidFill>
                  <a:prstClr val="white"/>
                </a:solidFill>
                <a:latin typeface="Aptos" panose="020B0004020202020204"/>
              </a:rPr>
              <a:t>Page 1</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143025" y="597817"/>
            <a:ext cx="10488616" cy="5406837"/>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732" b="1" dirty="0">
                <a:solidFill>
                  <a:prstClr val="black"/>
                </a:solidFill>
                <a:latin typeface="Arial" panose="020B0604020202020204" pitchFamily="34" charset="0"/>
                <a:ea typeface="Verdana"/>
                <a:cs typeface="Arial" panose="020B0604020202020204" pitchFamily="34" charset="0"/>
              </a:rPr>
              <a:t>What is the Data telling us:</a:t>
            </a:r>
            <a:br>
              <a:rPr lang="en-GB" sz="1732" dirty="0">
                <a:solidFill>
                  <a:prstClr val="black"/>
                </a:solidFill>
                <a:latin typeface="Arial" panose="020B0604020202020204" pitchFamily="34" charset="0"/>
                <a:cs typeface="Arial" panose="020B0604020202020204" pitchFamily="34" charset="0"/>
              </a:rPr>
            </a:br>
            <a:r>
              <a:rPr lang="en-GB" sz="1732" dirty="0">
                <a:solidFill>
                  <a:prstClr val="black"/>
                </a:solidFill>
                <a:latin typeface="Arial" panose="020B0604020202020204" pitchFamily="34" charset="0"/>
                <a:cs typeface="Arial" panose="020B0604020202020204" pitchFamily="34" charset="0"/>
              </a:rPr>
              <a:t>156 incidents were reported in January 2026, on par with December 2025, a 32%   from previous months </a:t>
            </a:r>
            <a:r>
              <a:rPr lang="en-GB" sz="1319" i="1" dirty="0">
                <a:solidFill>
                  <a:prstClr val="black"/>
                </a:solidFill>
                <a:latin typeface="Arial" panose="020B0604020202020204" pitchFamily="34" charset="0"/>
                <a:cs typeface="Arial" panose="020B0604020202020204" pitchFamily="34" charset="0"/>
              </a:rPr>
              <a:t>(Graph 1). </a:t>
            </a:r>
            <a:r>
              <a:rPr lang="en-GB" sz="1732" dirty="0">
                <a:solidFill>
                  <a:prstClr val="black"/>
                </a:solidFill>
                <a:latin typeface="Arial" panose="020B0604020202020204" pitchFamily="34" charset="0"/>
                <a:cs typeface="Arial" panose="020B0604020202020204" pitchFamily="34" charset="0"/>
              </a:rPr>
              <a:t>This was reduced following the cleanse for December, not yet completed for January</a:t>
            </a:r>
            <a:endParaRPr lang="en-GB" sz="1732" dirty="0">
              <a:solidFill>
                <a:prstClr val="black"/>
              </a:solidFill>
              <a:latin typeface="Arial" panose="020B0604020202020204" pitchFamily="34" charset="0"/>
              <a:ea typeface="+mn-lt"/>
              <a:cs typeface="Arial" panose="020B0604020202020204" pitchFamily="34" charset="0"/>
            </a:endParaRPr>
          </a:p>
          <a:p>
            <a:pPr defTabSz="914289"/>
            <a:r>
              <a:rPr lang="en-GB" sz="1732" dirty="0">
                <a:solidFill>
                  <a:prstClr val="black"/>
                </a:solidFill>
                <a:latin typeface="Arial" panose="020B0604020202020204" pitchFamily="34" charset="0"/>
                <a:ea typeface="+mn-lt"/>
                <a:cs typeface="Arial" panose="020B0604020202020204" pitchFamily="34" charset="0"/>
              </a:rPr>
              <a:t>Inpatient rate: </a:t>
            </a:r>
            <a:r>
              <a:rPr lang="en-GB" sz="1732" b="1" dirty="0">
                <a:solidFill>
                  <a:prstClr val="black"/>
                </a:solidFill>
                <a:latin typeface="Arial" panose="020B0604020202020204" pitchFamily="34" charset="0"/>
                <a:ea typeface="+mn-lt"/>
                <a:cs typeface="Arial" panose="020B0604020202020204" pitchFamily="34" charset="0"/>
              </a:rPr>
              <a:t>2.9 </a:t>
            </a:r>
            <a:r>
              <a:rPr lang="en-GB" sz="1732" dirty="0">
                <a:solidFill>
                  <a:prstClr val="black"/>
                </a:solidFill>
                <a:latin typeface="Arial" panose="020B0604020202020204" pitchFamily="34" charset="0"/>
                <a:ea typeface="+mn-lt"/>
                <a:cs typeface="Arial" panose="020B0604020202020204" pitchFamily="34" charset="0"/>
              </a:rPr>
              <a:t>% per 1,000 bed days for  2026 (0.4% rate increase).  There is no national average.</a:t>
            </a:r>
          </a:p>
          <a:p>
            <a:pPr defTabSz="2486589"/>
            <a:r>
              <a:rPr lang="en-GB" sz="1732" dirty="0">
                <a:solidFill>
                  <a:prstClr val="black"/>
                </a:solidFill>
                <a:latin typeface="Arial" panose="020B0604020202020204" pitchFamily="34" charset="0"/>
                <a:ea typeface="+mn-lt"/>
                <a:cs typeface="Arial" panose="020B0604020202020204" pitchFamily="34" charset="0"/>
              </a:rPr>
              <a:t>The highest inpatient rates are at NPSSG (</a:t>
            </a:r>
            <a:r>
              <a:rPr lang="en-GB" sz="1732" i="1" dirty="0">
                <a:solidFill>
                  <a:prstClr val="black"/>
                </a:solidFill>
                <a:latin typeface="Arial" panose="020B0604020202020204" pitchFamily="34" charset="0"/>
                <a:ea typeface="+mn-lt"/>
                <a:cs typeface="Arial" panose="020B0604020202020204" pitchFamily="34" charset="0"/>
              </a:rPr>
              <a:t>R 3.0</a:t>
            </a:r>
            <a:r>
              <a:rPr lang="en-GB" sz="1732" dirty="0">
                <a:solidFill>
                  <a:prstClr val="black"/>
                </a:solidFill>
                <a:latin typeface="Arial" panose="020B0604020202020204" pitchFamily="34" charset="0"/>
                <a:ea typeface="+mn-lt"/>
                <a:cs typeface="Arial" panose="020B0604020202020204" pitchFamily="34" charset="0"/>
              </a:rPr>
              <a:t>) and Morriston (</a:t>
            </a:r>
            <a:r>
              <a:rPr lang="en-GB" sz="1732" i="1" dirty="0">
                <a:solidFill>
                  <a:prstClr val="black"/>
                </a:solidFill>
                <a:latin typeface="Arial" panose="020B0604020202020204" pitchFamily="34" charset="0"/>
                <a:ea typeface="+mn-lt"/>
                <a:cs typeface="Arial" panose="020B0604020202020204" pitchFamily="34" charset="0"/>
              </a:rPr>
              <a:t>R</a:t>
            </a:r>
            <a:r>
              <a:rPr lang="en-GB" sz="1732" dirty="0">
                <a:solidFill>
                  <a:prstClr val="black"/>
                </a:solidFill>
                <a:latin typeface="Arial" panose="020B0604020202020204" pitchFamily="34" charset="0"/>
                <a:ea typeface="+mn-lt"/>
                <a:cs typeface="Arial" panose="020B0604020202020204" pitchFamily="34" charset="0"/>
              </a:rPr>
              <a:t> 2.9) for Q3. </a:t>
            </a:r>
            <a:endParaRPr lang="en-GB" sz="1732" dirty="0">
              <a:solidFill>
                <a:prstClr val="black"/>
              </a:solidFill>
              <a:latin typeface="Arial" panose="020B0604020202020204" pitchFamily="34" charset="0"/>
              <a:ea typeface="Calibri"/>
              <a:cs typeface="Arial" panose="020B0604020202020204" pitchFamily="34" charset="0"/>
            </a:endParaRPr>
          </a:p>
          <a:p>
            <a:pPr defTabSz="2486589"/>
            <a:r>
              <a:rPr lang="en-GB" sz="1732" dirty="0">
                <a:solidFill>
                  <a:prstClr val="black"/>
                </a:solidFill>
                <a:latin typeface="Arial" panose="020B0604020202020204" pitchFamily="34" charset="0"/>
                <a:ea typeface="Calibri"/>
                <a:cs typeface="Arial" panose="020B0604020202020204" pitchFamily="34" charset="0"/>
              </a:rPr>
              <a:t>PCS rates are challenging due to inaccuracies in caseload dashboards. 17% reduction in incidents. </a:t>
            </a:r>
          </a:p>
          <a:p>
            <a:pPr defTabSz="2486589"/>
            <a:endParaRPr lang="en-GB" sz="1732" b="1" dirty="0">
              <a:solidFill>
                <a:prstClr val="black"/>
              </a:solidFill>
              <a:latin typeface="Arial" panose="020B0604020202020204" pitchFamily="34" charset="0"/>
              <a:ea typeface="Calibri"/>
              <a:cs typeface="Arial" panose="020B0604020202020204" pitchFamily="34" charset="0"/>
            </a:endParaRPr>
          </a:p>
          <a:p>
            <a:pPr defTabSz="2486589"/>
            <a:r>
              <a:rPr lang="en-GB" sz="1732" b="1" dirty="0">
                <a:solidFill>
                  <a:prstClr val="black"/>
                </a:solidFill>
                <a:latin typeface="Arial" panose="020B0604020202020204" pitchFamily="34" charset="0"/>
                <a:ea typeface="Calibri"/>
                <a:cs typeface="Arial" panose="020B0604020202020204" pitchFamily="34" charset="0"/>
              </a:rPr>
              <a:t>Harm Profile</a:t>
            </a:r>
          </a:p>
          <a:p>
            <a:pPr defTabSz="2486589"/>
            <a:r>
              <a:rPr lang="en-GB" sz="1732" i="1" dirty="0">
                <a:solidFill>
                  <a:prstClr val="black"/>
                </a:solidFill>
                <a:latin typeface="Arial" panose="020B0604020202020204" pitchFamily="34" charset="0"/>
                <a:cs typeface="Arial" panose="020B0604020202020204" pitchFamily="34" charset="0"/>
              </a:rPr>
              <a:t>Severity: </a:t>
            </a:r>
            <a:r>
              <a:rPr lang="en-GB" sz="1732" dirty="0">
                <a:solidFill>
                  <a:prstClr val="black"/>
                </a:solidFill>
                <a:latin typeface="Arial" panose="020B0604020202020204" pitchFamily="34" charset="0"/>
                <a:cs typeface="Arial" panose="020B0604020202020204" pitchFamily="34" charset="0"/>
              </a:rPr>
              <a:t>November to January data: (</a:t>
            </a:r>
            <a:r>
              <a:rPr lang="en-GB" sz="1319" i="1" dirty="0">
                <a:solidFill>
                  <a:prstClr val="black"/>
                </a:solidFill>
                <a:latin typeface="Arial" panose="020B0604020202020204" pitchFamily="34" charset="0"/>
                <a:cs typeface="Arial" panose="020B0604020202020204" pitchFamily="34" charset="0"/>
              </a:rPr>
              <a:t>Graph 2)</a:t>
            </a:r>
          </a:p>
          <a:p>
            <a:pPr defTabSz="2486589"/>
            <a:r>
              <a:rPr lang="en-GB" sz="1732" dirty="0">
                <a:solidFill>
                  <a:prstClr val="black"/>
                </a:solidFill>
                <a:latin typeface="Arial" panose="020B0604020202020204" pitchFamily="34" charset="0"/>
                <a:cs typeface="Arial" panose="020B0604020202020204" pitchFamily="34" charset="0"/>
              </a:rPr>
              <a:t> 87% of all health board-acquired incidents remain superficial in nature, </a:t>
            </a:r>
          </a:p>
          <a:p>
            <a:pPr defTabSz="2486589"/>
            <a:r>
              <a:rPr lang="en-GB" sz="1732" dirty="0">
                <a:solidFill>
                  <a:prstClr val="black"/>
                </a:solidFill>
                <a:latin typeface="Arial" panose="020B0604020202020204" pitchFamily="34" charset="0"/>
                <a:cs typeface="Arial" panose="020B0604020202020204" pitchFamily="34" charset="0"/>
              </a:rPr>
              <a:t>13 %  deep in nature,</a:t>
            </a:r>
            <a:r>
              <a:rPr lang="en-GB" sz="1732" dirty="0">
                <a:solidFill>
                  <a:prstClr val="black"/>
                </a:solidFill>
                <a:latin typeface="Arial" panose="020B0604020202020204" pitchFamily="34" charset="0"/>
                <a:ea typeface="Calibri"/>
                <a:cs typeface="Arial" panose="020B0604020202020204" pitchFamily="34" charset="0"/>
              </a:rPr>
              <a:t> </a:t>
            </a:r>
          </a:p>
          <a:p>
            <a:pPr defTabSz="2486589"/>
            <a:r>
              <a:rPr lang="en-GB" sz="1732" dirty="0">
                <a:solidFill>
                  <a:prstClr val="black"/>
                </a:solidFill>
                <a:latin typeface="Arial" panose="020B0604020202020204" pitchFamily="34" charset="0"/>
                <a:ea typeface="Calibri"/>
                <a:cs typeface="Arial" panose="020B0604020202020204" pitchFamily="34" charset="0"/>
              </a:rPr>
              <a:t> 3%  severe harm. Due to a backlog of cases requiring scrutiny review, this picture may not be accurate</a:t>
            </a:r>
          </a:p>
          <a:p>
            <a:pPr defTabSz="2486589"/>
            <a:r>
              <a:rPr lang="en-GB" sz="1732" dirty="0">
                <a:solidFill>
                  <a:prstClr val="black"/>
                </a:solidFill>
                <a:latin typeface="Arial" panose="020B0604020202020204" pitchFamily="34" charset="0"/>
                <a:ea typeface="Calibri"/>
                <a:cs typeface="Arial" panose="020B0604020202020204" pitchFamily="34" charset="0"/>
              </a:rPr>
              <a:t>The trajectory reflects an increase in incidents deep damage</a:t>
            </a:r>
          </a:p>
          <a:p>
            <a:pPr defTabSz="2486589"/>
            <a:r>
              <a:rPr lang="en-GB" sz="1732" dirty="0">
                <a:solidFill>
                  <a:prstClr val="black"/>
                </a:solidFill>
                <a:latin typeface="Arial" panose="020B0604020202020204" pitchFamily="34" charset="0"/>
                <a:cs typeface="Arial" panose="020B0604020202020204" pitchFamily="34" charset="0"/>
              </a:rPr>
              <a:t>75% are deemed unavoidable, 52% were closed with no status. (106 incidents)</a:t>
            </a:r>
            <a:endParaRPr lang="en-GB" sz="1732" dirty="0">
              <a:solidFill>
                <a:prstClr val="black"/>
              </a:solidFill>
              <a:latin typeface="Arial" panose="020B0604020202020204" pitchFamily="34" charset="0"/>
              <a:ea typeface="Calibri"/>
              <a:cs typeface="Arial" panose="020B0604020202020204" pitchFamily="34" charset="0"/>
            </a:endParaRPr>
          </a:p>
          <a:p>
            <a:pPr defTabSz="2486589"/>
            <a:r>
              <a:rPr lang="en-GB" sz="1484" b="1" dirty="0">
                <a:solidFill>
                  <a:prstClr val="black"/>
                </a:solidFill>
                <a:latin typeface="Arial" panose="020B0604020202020204" pitchFamily="34" charset="0"/>
                <a:ea typeface="Calibri"/>
                <a:cs typeface="Arial" panose="020B0604020202020204" pitchFamily="34" charset="0"/>
              </a:rPr>
              <a:t>Please note that this position may change pending validation through the scrutiny process</a:t>
            </a:r>
          </a:p>
          <a:p>
            <a:pPr defTabSz="2486589"/>
            <a:r>
              <a:rPr lang="en-GB" sz="1732" u="sng" dirty="0">
                <a:solidFill>
                  <a:srgbClr val="000000"/>
                </a:solidFill>
                <a:latin typeface="Arial" panose="020B0604020202020204" pitchFamily="34" charset="0"/>
                <a:ea typeface="Calibri"/>
                <a:cs typeface="Arial" panose="020B0604020202020204" pitchFamily="34" charset="0"/>
              </a:rPr>
              <a:t>Quarter 3 Data (validated)</a:t>
            </a:r>
          </a:p>
          <a:p>
            <a:pPr defTabSz="2486589"/>
            <a:r>
              <a:rPr lang="en-GB" sz="1649" dirty="0">
                <a:solidFill>
                  <a:prstClr val="black"/>
                </a:solidFill>
                <a:latin typeface="Arial" panose="020B0604020202020204" pitchFamily="34" charset="0"/>
                <a:cs typeface="Arial" panose="020B0604020202020204" pitchFamily="34" charset="0"/>
              </a:rPr>
              <a:t>13 % increase in the total number of Health board acquired incidents reported, comparing reduction when comparing to the Q1/2 average. 23% increase in hospital sites. </a:t>
            </a:r>
          </a:p>
          <a:p>
            <a:pPr defTabSz="2486589"/>
            <a:r>
              <a:rPr lang="en-GB" sz="1649" dirty="0">
                <a:solidFill>
                  <a:prstClr val="black"/>
                </a:solidFill>
                <a:latin typeface="Arial" panose="020B0604020202020204" pitchFamily="34" charset="0"/>
                <a:ea typeface="Calibri"/>
                <a:cs typeface="Arial" panose="020B0604020202020204" pitchFamily="34" charset="0"/>
              </a:rPr>
              <a:t>3 </a:t>
            </a:r>
            <a:r>
              <a:rPr lang="en-GB" sz="1732" dirty="0">
                <a:solidFill>
                  <a:prstClr val="black"/>
                </a:solidFill>
                <a:latin typeface="Arial" panose="020B0604020202020204" pitchFamily="34" charset="0"/>
                <a:ea typeface="Calibri"/>
                <a:cs typeface="Arial" panose="020B0604020202020204" pitchFamily="34" charset="0"/>
              </a:rPr>
              <a:t>%  increase in deep tissue damage</a:t>
            </a:r>
          </a:p>
          <a:p>
            <a:pPr defTabSz="2486589"/>
            <a:r>
              <a:rPr lang="en-GB" sz="1732" dirty="0">
                <a:solidFill>
                  <a:prstClr val="black"/>
                </a:solidFill>
                <a:latin typeface="Arial" panose="020B0604020202020204" pitchFamily="34" charset="0"/>
                <a:ea typeface="Calibri"/>
                <a:cs typeface="Arial" panose="020B0604020202020204" pitchFamily="34" charset="0"/>
              </a:rPr>
              <a:t>Over 70% of all community damage incidents investigated were deemed unavoidable. </a:t>
            </a:r>
          </a:p>
          <a:p>
            <a:pPr defTabSz="2486589"/>
            <a:r>
              <a:rPr lang="en-GB" sz="1484" dirty="0">
                <a:solidFill>
                  <a:prstClr val="black"/>
                </a:solidFill>
                <a:latin typeface="Aptos" panose="02110004020202020204"/>
                <a:cs typeface="Arial" panose="020B0604020202020204" pitchFamily="34" charset="0"/>
              </a:rPr>
              <a:t> </a:t>
            </a:r>
          </a:p>
        </p:txBody>
      </p:sp>
      <p:sp>
        <p:nvSpPr>
          <p:cNvPr id="26" name="TextBox 25">
            <a:extLst>
              <a:ext uri="{FF2B5EF4-FFF2-40B4-BE49-F238E27FC236}">
                <a16:creationId xmlns:a16="http://schemas.microsoft.com/office/drawing/2014/main" id="{5463F53A-3B8B-6713-1626-8E72F21C9D31}"/>
              </a:ext>
            </a:extLst>
          </p:cNvPr>
          <p:cNvSpPr txBox="1"/>
          <p:nvPr/>
        </p:nvSpPr>
        <p:spPr>
          <a:xfrm>
            <a:off x="10768724" y="2720905"/>
            <a:ext cx="9173418" cy="3063249"/>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are doing about it:</a:t>
            </a:r>
          </a:p>
          <a:p>
            <a:pPr defTabSz="2486589"/>
            <a:r>
              <a:rPr lang="en-GB" sz="1649" dirty="0">
                <a:solidFill>
                  <a:prstClr val="black"/>
                </a:solidFill>
                <a:latin typeface="Arial" panose="020B0604020202020204" pitchFamily="34" charset="0"/>
                <a:cs typeface="Arial" panose="020B0604020202020204" pitchFamily="34" charset="0"/>
              </a:rPr>
              <a:t>Improvement in number of incidents closed (65% in Quarter 3), increasing the accuracy of data</a:t>
            </a:r>
          </a:p>
          <a:p>
            <a:pPr defTabSz="2486589"/>
            <a:r>
              <a:rPr lang="en-GB" sz="1649" dirty="0">
                <a:solidFill>
                  <a:prstClr val="black"/>
                </a:solidFill>
                <a:latin typeface="Arial" panose="020B0604020202020204" pitchFamily="34" charset="0"/>
                <a:cs typeface="Arial" panose="020B0604020202020204" pitchFamily="34" charset="0"/>
              </a:rPr>
              <a:t>Pressure Ulcer Strategic  Group, scrutiny panels, peer reviews.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Audit of documentation and care provided</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Multi-layered education (face-to-face, Teams, videos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Development of PU pathways, policies, and improvement plans supported by All Wales Tissue Viability Forum. </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Centralised Tissue Viability service, digital wound imaging (Improvement Cymru), bed contract finalisation. Shared education, champions and skills programme</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ea typeface="Calibri"/>
                <a:cs typeface="Arial" panose="020B0604020202020204" pitchFamily="34" charset="0"/>
              </a:rPr>
              <a:t>Quality Improvement awareness campaign 2026 </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0768723" y="602989"/>
            <a:ext cx="9173420" cy="1982006"/>
          </a:xfrm>
          <a:prstGeom prst="rect">
            <a:avLst/>
          </a:prstGeom>
          <a:noFill/>
          <a:ln w="6350">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649" b="1" dirty="0">
                <a:solidFill>
                  <a:prstClr val="black"/>
                </a:solidFill>
                <a:latin typeface="Arial" panose="020B0604020202020204" pitchFamily="34" charset="0"/>
                <a:ea typeface="Verdana"/>
                <a:cs typeface="Arial" panose="020B0604020202020204" pitchFamily="34" charset="0"/>
              </a:rPr>
              <a:t>Underlying causes:</a:t>
            </a:r>
          </a:p>
          <a:p>
            <a:pPr defTabSz="2486589">
              <a:buSzPts val="1000"/>
              <a:tabLst>
                <a:tab pos="753980" algn="l"/>
              </a:tabLst>
            </a:pPr>
            <a:r>
              <a:rPr lang="en-GB" sz="1649" dirty="0">
                <a:solidFill>
                  <a:prstClr val="black"/>
                </a:solidFill>
                <a:latin typeface="Arial" panose="020B0604020202020204" pitchFamily="34" charset="0"/>
                <a:ea typeface="Verdana"/>
                <a:cs typeface="Arial" panose="020B0604020202020204" pitchFamily="34" charset="0"/>
              </a:rPr>
              <a:t>Patient vu</a:t>
            </a:r>
            <a:r>
              <a:rPr lang="en-GB" sz="1649" dirty="0">
                <a:solidFill>
                  <a:prstClr val="black"/>
                </a:solidFill>
                <a:latin typeface="Arial" panose="020B0604020202020204" pitchFamily="34" charset="0"/>
                <a:cs typeface="Arial" panose="020B0604020202020204" pitchFamily="34" charset="0"/>
              </a:rPr>
              <a:t>lnerability (esp. first 72h of admission).</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Staff knowledge, skills and application of risk management principles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Delays in receiving specialist equipment</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Limited prevention training, lack of tissue viability expertise Delayed/incomplete digital charting, and limited access to medical photography.</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Whole system pressure affecting the timeliness of scrutiny review panels</a:t>
            </a:r>
            <a:endParaRPr lang="en-GB" sz="1649" dirty="0">
              <a:solidFill>
                <a:prstClr val="black"/>
              </a:solidFill>
              <a:latin typeface="Arial" panose="020B0604020202020204" pitchFamily="34" charset="0"/>
              <a:ea typeface="Calibri"/>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868" y="9935789"/>
            <a:ext cx="4115274" cy="1256571"/>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4944643" y="9663322"/>
            <a:ext cx="8802005" cy="1421202"/>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expect to see (Outcomes by 2026)</a:t>
            </a:r>
            <a:r>
              <a:rPr lang="en-GB" sz="1649" b="1" u="sng" dirty="0">
                <a:solidFill>
                  <a:prstClr val="black"/>
                </a:solidFill>
                <a:latin typeface="Arial" panose="020B0604020202020204" pitchFamily="34" charset="0"/>
                <a:cs typeface="Arial" panose="020B0604020202020204" pitchFamily="34" charset="0"/>
              </a:rPr>
              <a:t>:</a:t>
            </a:r>
            <a:endParaRPr lang="en-GB" sz="1649" u="sng"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PU rates in acute sites; ≤1.6/1000 bed days.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 avoidable PU in HB.</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Reduce the total number of HBA incidents by 10% </a:t>
            </a:r>
            <a:endParaRPr lang="en-GB" sz="1649"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Reduce HB acquired Deep damage by 10% </a:t>
            </a:r>
            <a:endParaRPr lang="en-GB" sz="1649" dirty="0">
              <a:solidFill>
                <a:prstClr val="black"/>
              </a:solidFill>
              <a:latin typeface="Arial" panose="020B0604020202020204" pitchFamily="34" charset="0"/>
              <a:cs typeface="Arial" panose="020B0604020202020204" pitchFamily="34" charset="0"/>
            </a:endParaRPr>
          </a:p>
        </p:txBody>
      </p:sp>
      <p:sp>
        <p:nvSpPr>
          <p:cNvPr id="14" name="Text Box 980076608">
            <a:extLst>
              <a:ext uri="{FF2B5EF4-FFF2-40B4-BE49-F238E27FC236}">
                <a16:creationId xmlns:a16="http://schemas.microsoft.com/office/drawing/2014/main" id="{E700EB84-B6D4-EACB-F6C4-E96ABB6778E0}"/>
              </a:ext>
            </a:extLst>
          </p:cNvPr>
          <p:cNvSpPr txBox="1">
            <a:spLocks noChangeArrowheads="1"/>
          </p:cNvSpPr>
          <p:nvPr/>
        </p:nvSpPr>
        <p:spPr bwMode="auto">
          <a:xfrm>
            <a:off x="1289997" y="-906783"/>
            <a:ext cx="16849771" cy="75394"/>
          </a:xfrm>
          <a:prstGeom prst="rect">
            <a:avLst/>
          </a:prstGeom>
          <a:noFill/>
          <a:ln w="9525">
            <a:noFill/>
            <a:miter lim="800000"/>
            <a:headEnd/>
            <a:tailEnd/>
          </a:ln>
        </p:spPr>
        <p:txBody>
          <a:bodyPr rot="0" vert="horz" wrap="square" lIns="150786" tIns="75396" rIns="150786" bIns="75396" anchor="t" anchorCtr="0">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r>
              <a:rPr lang="en-GB" sz="4895" b="1">
                <a:solidFill>
                  <a:srgbClr val="FFFFFF"/>
                </a:solidFill>
                <a:latin typeface="Verdana" panose="020B0604030504040204" pitchFamily="34" charset="0"/>
                <a:ea typeface="Verdana" panose="020B0604030504040204" pitchFamily="34" charset="0"/>
              </a:rPr>
              <a:t>Pressure Ulcers: Action &amp; Intervention</a:t>
            </a:r>
            <a:endParaRPr lang="en-GB" sz="4895" b="1">
              <a:solidFill>
                <a:prstClr val="black"/>
              </a:solidFill>
              <a:latin typeface="Verdana" panose="020B0604030504040204" pitchFamily="34" charset="0"/>
              <a:ea typeface="Verdana" panose="020B0604030504040204" pitchFamily="34" charset="0"/>
            </a:endParaRPr>
          </a:p>
        </p:txBody>
      </p:sp>
      <p:cxnSp>
        <p:nvCxnSpPr>
          <p:cNvPr id="18" name="Straight Connector 17">
            <a:extLst>
              <a:ext uri="{FF2B5EF4-FFF2-40B4-BE49-F238E27FC236}">
                <a16:creationId xmlns:a16="http://schemas.microsoft.com/office/drawing/2014/main" id="{D9CBAA5C-38FA-669C-C7A8-5DB730DD02A5}"/>
              </a:ext>
              <a:ext uri="{C183D7F6-B498-43B3-948B-1728B52AA6E4}">
                <adec:decorative xmlns:adec="http://schemas.microsoft.com/office/drawing/2017/decorative" val="1"/>
              </a:ext>
            </a:extLst>
          </p:cNvPr>
          <p:cNvCxnSpPr>
            <a:cxnSpLocks/>
          </p:cNvCxnSpPr>
          <p:nvPr/>
        </p:nvCxnSpPr>
        <p:spPr>
          <a:xfrm>
            <a:off x="-180770" y="301912"/>
            <a:ext cx="2981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34FE63C1-DAF3-20DE-5ACB-8760386DB172}"/>
              </a:ext>
            </a:extLst>
          </p:cNvPr>
          <p:cNvSpPr>
            <a:spLocks noChangeArrowheads="1"/>
          </p:cNvSpPr>
          <p:nvPr/>
        </p:nvSpPr>
        <p:spPr bwMode="auto">
          <a:xfrm>
            <a:off x="7385225" y="7356838"/>
            <a:ext cx="20105335" cy="90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0790" tIns="75396" rIns="150790" bIns="75396" numCol="1" anchor="ctr" anchorCtr="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endParaRPr lang="en-GB" sz="4895">
              <a:solidFill>
                <a:prstClr val="black"/>
              </a:solidFill>
              <a:latin typeface="Aptos" panose="02110004020202020204"/>
            </a:endParaRPr>
          </a:p>
        </p:txBody>
      </p:sp>
      <p:sp>
        <p:nvSpPr>
          <p:cNvPr id="30" name="Title 1">
            <a:extLst>
              <a:ext uri="{FF2B5EF4-FFF2-40B4-BE49-F238E27FC236}">
                <a16:creationId xmlns:a16="http://schemas.microsoft.com/office/drawing/2014/main" id="{DB77669E-DEB2-8469-1784-A4BE86B0F9C1}"/>
              </a:ext>
            </a:extLst>
          </p:cNvPr>
          <p:cNvSpPr txBox="1">
            <a:spLocks/>
          </p:cNvSpPr>
          <p:nvPr/>
        </p:nvSpPr>
        <p:spPr>
          <a:xfrm>
            <a:off x="177" y="-245341"/>
            <a:ext cx="20141251" cy="76618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88" tIns="75396" rIns="150788" bIns="75396" rtlCol="0" anchor="ctr">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white"/>
                </a:solidFill>
                <a:latin typeface="Arial"/>
                <a:cs typeface="Arial"/>
              </a:rPr>
              <a:t>Pressure Ulcers – Action &amp; Intervention</a:t>
            </a:r>
            <a:endParaRPr lang="en-GB" sz="1649" b="1" dirty="0">
              <a:solidFill>
                <a:prstClr val="white"/>
              </a:solidFill>
              <a:latin typeface="Arial" panose="020B0604020202020204" pitchFamily="34" charset="0"/>
              <a:cs typeface="Arial" panose="020B0604020202020204" pitchFamily="34" charset="0"/>
            </a:endParaRPr>
          </a:p>
          <a:p>
            <a:pPr defTabSz="2486589"/>
            <a:r>
              <a:rPr lang="en-GB" sz="1649" b="1" dirty="0">
                <a:solidFill>
                  <a:prstClr val="white"/>
                </a:solidFill>
                <a:latin typeface="Arial"/>
                <a:cs typeface="Arial"/>
              </a:rPr>
              <a:t>Goal – To reduce the amount of patients developing HB acquired avoidable pressure damage by 20% by end of March 2026                            </a:t>
            </a:r>
            <a:endParaRPr lang="en-GB" sz="1649" dirty="0">
              <a:solidFill>
                <a:prstClr val="white"/>
              </a:solidFill>
              <a:latin typeface="Arial" panose="020B0604020202020204" pitchFamily="34" charset="0"/>
              <a:cs typeface="Arial" panose="020B0604020202020204" pitchFamily="34" charset="0"/>
            </a:endParaRPr>
          </a:p>
        </p:txBody>
      </p:sp>
      <p:pic>
        <p:nvPicPr>
          <p:cNvPr id="10" name="Picture 9" descr="A graph with blue lines and numbers&#10;&#10;AI-generated content may be incorrect.">
            <a:extLst>
              <a:ext uri="{FF2B5EF4-FFF2-40B4-BE49-F238E27FC236}">
                <a16:creationId xmlns:a16="http://schemas.microsoft.com/office/drawing/2014/main" id="{BD25A7BC-0F13-905F-0352-45692B00851D}"/>
              </a:ext>
            </a:extLst>
          </p:cNvPr>
          <p:cNvPicPr>
            <a:picLocks noChangeAspect="1"/>
          </p:cNvPicPr>
          <p:nvPr/>
        </p:nvPicPr>
        <p:blipFill>
          <a:blip r:embed="rId4"/>
          <a:stretch>
            <a:fillRect/>
          </a:stretch>
        </p:blipFill>
        <p:spPr>
          <a:xfrm>
            <a:off x="7182915" y="6464163"/>
            <a:ext cx="5675818" cy="2990210"/>
          </a:xfrm>
          <a:prstGeom prst="rect">
            <a:avLst/>
          </a:prstGeom>
        </p:spPr>
      </p:pic>
      <p:cxnSp>
        <p:nvCxnSpPr>
          <p:cNvPr id="29" name="Straight Arrow Connector 28">
            <a:extLst>
              <a:ext uri="{FF2B5EF4-FFF2-40B4-BE49-F238E27FC236}">
                <a16:creationId xmlns:a16="http://schemas.microsoft.com/office/drawing/2014/main" id="{324595FD-B647-86A4-E86E-1B894F68608D}"/>
              </a:ext>
            </a:extLst>
          </p:cNvPr>
          <p:cNvCxnSpPr/>
          <p:nvPr/>
        </p:nvCxnSpPr>
        <p:spPr>
          <a:xfrm flipV="1">
            <a:off x="8931693" y="2383939"/>
            <a:ext cx="0" cy="2010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D81481E-65C1-5E7D-4BFA-E7E3A0B0ABFA}"/>
              </a:ext>
            </a:extLst>
          </p:cNvPr>
          <p:cNvCxnSpPr/>
          <p:nvPr/>
        </p:nvCxnSpPr>
        <p:spPr>
          <a:xfrm flipV="1">
            <a:off x="8300474" y="900072"/>
            <a:ext cx="0" cy="2922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290D654-EC2E-AAE6-F7DA-737505A8A826}"/>
              </a:ext>
            </a:extLst>
          </p:cNvPr>
          <p:cNvPicPr>
            <a:picLocks noChangeAspect="1"/>
          </p:cNvPicPr>
          <p:nvPr/>
        </p:nvPicPr>
        <p:blipFill>
          <a:blip r:embed="rId5"/>
          <a:stretch>
            <a:fillRect/>
          </a:stretch>
        </p:blipFill>
        <p:spPr>
          <a:xfrm>
            <a:off x="684522" y="6464162"/>
            <a:ext cx="5675816" cy="2990212"/>
          </a:xfrm>
          <a:prstGeom prst="rect">
            <a:avLst/>
          </a:prstGeom>
        </p:spPr>
      </p:pic>
      <p:graphicFrame>
        <p:nvGraphicFramePr>
          <p:cNvPr id="21" name="Content Placeholder 8">
            <a:extLst>
              <a:ext uri="{FF2B5EF4-FFF2-40B4-BE49-F238E27FC236}">
                <a16:creationId xmlns:a16="http://schemas.microsoft.com/office/drawing/2014/main" id="{54E5EE74-DE69-4BE9-C48A-131DAC752574}"/>
              </a:ext>
            </a:extLst>
          </p:cNvPr>
          <p:cNvGraphicFramePr>
            <a:graphicFrameLocks/>
          </p:cNvGraphicFramePr>
          <p:nvPr>
            <p:extLst>
              <p:ext uri="{D42A27DB-BD31-4B8C-83A1-F6EECF244321}">
                <p14:modId xmlns:p14="http://schemas.microsoft.com/office/powerpoint/2010/main" val="1311019549"/>
              </p:ext>
            </p:extLst>
          </p:nvPr>
        </p:nvGraphicFramePr>
        <p:xfrm>
          <a:off x="13459331" y="6283497"/>
          <a:ext cx="6242060" cy="3676809"/>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21">
            <a:extLst>
              <a:ext uri="{FF2B5EF4-FFF2-40B4-BE49-F238E27FC236}">
                <a16:creationId xmlns:a16="http://schemas.microsoft.com/office/drawing/2014/main" id="{772C7CAB-8BA0-0C43-B8D6-9CF5FDDDC348}"/>
              </a:ext>
            </a:extLst>
          </p:cNvPr>
          <p:cNvSpPr txBox="1"/>
          <p:nvPr/>
        </p:nvSpPr>
        <p:spPr>
          <a:xfrm>
            <a:off x="759526" y="6168825"/>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1</a:t>
            </a:r>
          </a:p>
        </p:txBody>
      </p:sp>
      <p:sp>
        <p:nvSpPr>
          <p:cNvPr id="23" name="TextBox 22">
            <a:extLst>
              <a:ext uri="{FF2B5EF4-FFF2-40B4-BE49-F238E27FC236}">
                <a16:creationId xmlns:a16="http://schemas.microsoft.com/office/drawing/2014/main" id="{5B81CDD9-6CB6-91CF-AA62-F9694B678956}"/>
              </a:ext>
            </a:extLst>
          </p:cNvPr>
          <p:cNvSpPr txBox="1"/>
          <p:nvPr/>
        </p:nvSpPr>
        <p:spPr>
          <a:xfrm>
            <a:off x="7351595" y="6089584"/>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2</a:t>
            </a:r>
          </a:p>
        </p:txBody>
      </p:sp>
      <p:sp>
        <p:nvSpPr>
          <p:cNvPr id="25" name="TextBox 24">
            <a:extLst>
              <a:ext uri="{FF2B5EF4-FFF2-40B4-BE49-F238E27FC236}">
                <a16:creationId xmlns:a16="http://schemas.microsoft.com/office/drawing/2014/main" id="{0AD4742F-D65C-35ED-3314-D9254F696708}"/>
              </a:ext>
            </a:extLst>
          </p:cNvPr>
          <p:cNvSpPr txBox="1"/>
          <p:nvPr/>
        </p:nvSpPr>
        <p:spPr>
          <a:xfrm>
            <a:off x="13746648" y="6089585"/>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3</a:t>
            </a:r>
          </a:p>
        </p:txBody>
      </p:sp>
    </p:spTree>
    <p:extLst>
      <p:ext uri="{BB962C8B-B14F-4D97-AF65-F5344CB8AC3E}">
        <p14:creationId xmlns:p14="http://schemas.microsoft.com/office/powerpoint/2010/main" val="36256221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49</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reduction in February 2026, reporting 1.07% compared to 1.54% in January 2026.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has remained relatively stable in recent months</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12105" y="6441916"/>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5" name="Picture 4" descr="A graph with lines and dots&#10;&#10;AI-generated content may be incorrect.">
            <a:extLst>
              <a:ext uri="{FF2B5EF4-FFF2-40B4-BE49-F238E27FC236}">
                <a16:creationId xmlns:a16="http://schemas.microsoft.com/office/drawing/2014/main" id="{FE4B421D-00FD-4719-8FDB-B5FCC24E5BF7}"/>
              </a:ext>
            </a:extLst>
          </p:cNvPr>
          <p:cNvPicPr>
            <a:picLocks noChangeAspect="1"/>
          </p:cNvPicPr>
          <p:nvPr/>
        </p:nvPicPr>
        <p:blipFill>
          <a:blip r:embed="rId11"/>
          <a:stretch>
            <a:fillRect/>
          </a:stretch>
        </p:blipFill>
        <p:spPr>
          <a:xfrm>
            <a:off x="330540" y="2163461"/>
            <a:ext cx="19234629" cy="3959879"/>
          </a:xfrm>
          <a:prstGeom prst="rect">
            <a:avLst/>
          </a:prstGeom>
        </p:spPr>
      </p:pic>
      <p:pic>
        <p:nvPicPr>
          <p:cNvPr id="12" name="Picture 11" descr="A graph with lines and dots&#10;&#10;AI-generated content may be incorrect.">
            <a:extLst>
              <a:ext uri="{FF2B5EF4-FFF2-40B4-BE49-F238E27FC236}">
                <a16:creationId xmlns:a16="http://schemas.microsoft.com/office/drawing/2014/main" id="{E23C25E0-E8D2-9914-639B-FEE1365D650B}"/>
              </a:ext>
            </a:extLst>
          </p:cNvPr>
          <p:cNvPicPr>
            <a:picLocks noChangeAspect="1"/>
          </p:cNvPicPr>
          <p:nvPr/>
        </p:nvPicPr>
        <p:blipFill>
          <a:blip r:embed="rId12"/>
          <a:stretch>
            <a:fillRect/>
          </a:stretch>
        </p:blipFill>
        <p:spPr>
          <a:xfrm>
            <a:off x="1407136" y="6839380"/>
            <a:ext cx="7116168" cy="3990212"/>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nvGraphicFramePr>
        <p:xfrm>
          <a:off x="146844" y="774890"/>
          <a:ext cx="19583400" cy="10250356"/>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(Feb-26)</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83.41%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76.24%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19.67%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1181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72.60%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82.17%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63.87%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82.06%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  </a:t>
            </a:r>
          </a:p>
        </p:txBody>
      </p:sp>
    </p:spTree>
    <p:extLst>
      <p:ext uri="{BB962C8B-B14F-4D97-AF65-F5344CB8AC3E}">
        <p14:creationId xmlns:p14="http://schemas.microsoft.com/office/powerpoint/2010/main" val="35606244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A106A-9315-7405-4822-75824373432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1A2C860-7FFD-1041-89F3-221FC4E18B5A}"/>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Maternity &amp; Neonates</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57158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448B-36CA-94FC-AB93-5E42CA83CB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8C68DE-6918-4177-828C-FAE1E1F417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 Placeholder 4">
            <a:extLst>
              <a:ext uri="{FF2B5EF4-FFF2-40B4-BE49-F238E27FC236}">
                <a16:creationId xmlns:a16="http://schemas.microsoft.com/office/drawing/2014/main" id="{AFF1EF61-D9FF-455E-A150-56C5AF063A53}"/>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1D3966F3-C45D-41BA-91F6-41935AD480E8}"/>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65F9C58-1298-1881-3B35-88865ED6679C}"/>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65DDD61-398E-DAE5-F4F0-71A74194DFE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8" name="Table 7">
            <a:extLst>
              <a:ext uri="{FF2B5EF4-FFF2-40B4-BE49-F238E27FC236}">
                <a16:creationId xmlns:a16="http://schemas.microsoft.com/office/drawing/2014/main" id="{E6777DA4-13C3-D7C5-CC96-C7D756595820}"/>
              </a:ext>
            </a:extLst>
          </p:cNvPr>
          <p:cNvGraphicFramePr>
            <a:graphicFrameLocks noGrp="1"/>
          </p:cNvGraphicFramePr>
          <p:nvPr>
            <p:extLst>
              <p:ext uri="{D42A27DB-BD31-4B8C-83A1-F6EECF244321}">
                <p14:modId xmlns:p14="http://schemas.microsoft.com/office/powerpoint/2010/main" val="102678701"/>
              </p:ext>
            </p:extLst>
          </p:nvPr>
        </p:nvGraphicFramePr>
        <p:xfrm>
          <a:off x="0" y="604868"/>
          <a:ext cx="20105688" cy="10704481"/>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790976562"/>
                    </a:ext>
                  </a:extLst>
                </a:gridCol>
                <a:gridCol w="10052844">
                  <a:extLst>
                    <a:ext uri="{9D8B030D-6E8A-4147-A177-3AD203B41FA5}">
                      <a16:colId xmlns:a16="http://schemas.microsoft.com/office/drawing/2014/main" val="3715746704"/>
                    </a:ext>
                  </a:extLst>
                </a:gridCol>
              </a:tblGrid>
              <a:tr h="701177">
                <a:tc>
                  <a:txBody>
                    <a:bodyPr/>
                    <a:lstStyle/>
                    <a:p>
                      <a:r>
                        <a:rPr lang="en-GB"/>
                        <a:t>Perinatal Mortality - Stillbirths</a:t>
                      </a:r>
                    </a:p>
                  </a:txBody>
                  <a:tcPr/>
                </a:tc>
                <a:tc>
                  <a:txBody>
                    <a:bodyPr/>
                    <a:lstStyle/>
                    <a:p>
                      <a:r>
                        <a:rPr lang="en-GB"/>
                        <a:t>Perinatal Mortality - Neonatal Deaths</a:t>
                      </a:r>
                    </a:p>
                  </a:txBody>
                  <a:tcPr/>
                </a:tc>
                <a:extLst>
                  <a:ext uri="{0D108BD9-81ED-4DB2-BD59-A6C34878D82A}">
                    <a16:rowId xmlns:a16="http://schemas.microsoft.com/office/drawing/2014/main" val="1696863262"/>
                  </a:ext>
                </a:extLst>
              </a:tr>
              <a:tr h="4429795">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33310865"/>
                  </a:ext>
                </a:extLst>
              </a:tr>
              <a:tr h="5573509">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69449202"/>
                  </a:ext>
                </a:extLst>
              </a:tr>
            </a:tbl>
          </a:graphicData>
        </a:graphic>
      </p:graphicFrame>
      <p:sp>
        <p:nvSpPr>
          <p:cNvPr id="15" name="TextBox 14">
            <a:extLst>
              <a:ext uri="{FF2B5EF4-FFF2-40B4-BE49-F238E27FC236}">
                <a16:creationId xmlns:a16="http://schemas.microsoft.com/office/drawing/2014/main" id="{23731466-1207-C4E0-945E-776432C8A5FC}"/>
              </a:ext>
            </a:extLst>
          </p:cNvPr>
          <p:cNvSpPr txBox="1"/>
          <p:nvPr/>
        </p:nvSpPr>
        <p:spPr>
          <a:xfrm>
            <a:off x="6102309" y="1448377"/>
            <a:ext cx="3872660" cy="313932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12 stillbirths during January – December 2025, all are included in the MBRRACE reporting data. One case did not receive any antenatal care within Swansea Bay; one was an unknown pregnancy that birthed pre-hospital with maternity services involved postnatally to provide care and support.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958866E5-A767-35B5-9CAB-32BF42F85C5E}"/>
              </a:ext>
            </a:extLst>
          </p:cNvPr>
          <p:cNvSpPr txBox="1"/>
          <p:nvPr/>
        </p:nvSpPr>
        <p:spPr>
          <a:xfrm>
            <a:off x="15858693" y="1441445"/>
            <a:ext cx="3810084"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11 neonatal deaths between January 2025 and December 2025 and of these cases only five are reportable to MBRRACE as two were over 28 days of life. Of these five, only two will be represented in the MBRRACE report as deaths &lt;24 weeks gestation are not included in the final report for analysis. The three deaths not included in MBRRACE analysis were extremely pre-term (less than 24 weeks) at the limit of viability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8" name="Table 17">
            <a:extLst>
              <a:ext uri="{FF2B5EF4-FFF2-40B4-BE49-F238E27FC236}">
                <a16:creationId xmlns:a16="http://schemas.microsoft.com/office/drawing/2014/main" id="{875F6A83-0C21-4AA3-088E-82B04A7CEB38}"/>
              </a:ext>
            </a:extLst>
          </p:cNvPr>
          <p:cNvGraphicFramePr>
            <a:graphicFrameLocks noGrp="1"/>
          </p:cNvGraphicFramePr>
          <p:nvPr/>
        </p:nvGraphicFramePr>
        <p:xfrm>
          <a:off x="230257" y="5068011"/>
          <a:ext cx="19626052" cy="605134"/>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2608378766"/>
                    </a:ext>
                  </a:extLst>
                </a:gridCol>
                <a:gridCol w="9813026">
                  <a:extLst>
                    <a:ext uri="{9D8B030D-6E8A-4147-A177-3AD203B41FA5}">
                      <a16:colId xmlns:a16="http://schemas.microsoft.com/office/drawing/2014/main" val="2343288635"/>
                    </a:ext>
                  </a:extLst>
                </a:gridCol>
              </a:tblGrid>
              <a:tr h="605134">
                <a:tc>
                  <a:txBody>
                    <a:bodyPr/>
                    <a:lstStyle/>
                    <a:p>
                      <a:r>
                        <a:rPr lang="en-GB"/>
                        <a:t>Perinatal Morbidity – HIE Grade 2 and 3</a:t>
                      </a:r>
                    </a:p>
                  </a:txBody>
                  <a:tcPr/>
                </a:tc>
                <a:tc>
                  <a:txBody>
                    <a:bodyPr/>
                    <a:lstStyle/>
                    <a:p>
                      <a:r>
                        <a:rPr lang="en-GB" dirty="0"/>
                        <a:t>Maternal Morbidity – PPH &lt;1.5litres</a:t>
                      </a:r>
                    </a:p>
                  </a:txBody>
                  <a:tcPr/>
                </a:tc>
                <a:extLst>
                  <a:ext uri="{0D108BD9-81ED-4DB2-BD59-A6C34878D82A}">
                    <a16:rowId xmlns:a16="http://schemas.microsoft.com/office/drawing/2014/main" val="4098797734"/>
                  </a:ext>
                </a:extLst>
              </a:tr>
            </a:tbl>
          </a:graphicData>
        </a:graphic>
      </p:graphicFrame>
      <p:sp>
        <p:nvSpPr>
          <p:cNvPr id="21" name="TextBox 20">
            <a:extLst>
              <a:ext uri="{FF2B5EF4-FFF2-40B4-BE49-F238E27FC236}">
                <a16:creationId xmlns:a16="http://schemas.microsoft.com/office/drawing/2014/main" id="{7538EE5D-5BF6-4D80-BFD1-C87B9DF1E300}"/>
              </a:ext>
            </a:extLst>
          </p:cNvPr>
          <p:cNvSpPr txBox="1"/>
          <p:nvPr/>
        </p:nvSpPr>
        <p:spPr>
          <a:xfrm>
            <a:off x="6136288" y="5715654"/>
            <a:ext cx="3772570"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6 cases of HIE reported in January – December 2025. All babies survived to discharge with good outcomes. There is limited data published to allow National benchmarking. Latest published data from National Neonatal Research Database (NNRD) is 4 years out of date (Department of Health, 2021 data). This reports a UK average incidence for Moderate and Severe HIE cases of 1.59/1000 births (1.49-1.70).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F9736177-CFDD-A827-9F64-2DDC269A78AF}"/>
              </a:ext>
            </a:extLst>
          </p:cNvPr>
          <p:cNvSpPr txBox="1"/>
          <p:nvPr/>
        </p:nvSpPr>
        <p:spPr>
          <a:xfrm>
            <a:off x="339070" y="8397875"/>
            <a:ext cx="5725540" cy="2308324"/>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Due to the low number of HIE and births in SBUHB a rolling 12-month HIE incidence reporting is more appropriate. This shows that in January 2026 our moderate to severe rolling 12-month HIE rate was 1.84/1000 births. This represents a 48% decrease since its peak in April 2024 of 3.32/1000 births. The 2025 HIE rate is 1.84/1000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BD7E6416-AE25-2BAD-866D-4A76C67CAA84}"/>
              </a:ext>
            </a:extLst>
          </p:cNvPr>
          <p:cNvSpPr txBox="1"/>
          <p:nvPr/>
        </p:nvSpPr>
        <p:spPr>
          <a:xfrm>
            <a:off x="10281444" y="8397875"/>
            <a:ext cx="9387333" cy="147732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NMPA published 2023 data for National benchmarking and reported postpartum haemorrhage incidence as 3.41/1000 births (2.98-3.79). SBUHB rate for postpartum haemorrhage in 2025 was reported as 2.49/1000 births, lower than the National benchmark. This showed a steady reduction from 2024 data, of 3.51/1000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4">
            <a:extLst>
              <a:ext uri="{FF2B5EF4-FFF2-40B4-BE49-F238E27FC236}">
                <a16:creationId xmlns:a16="http://schemas.microsoft.com/office/drawing/2014/main" id="{8FCE4A42-54B4-770C-B9D6-23B8A6BB811A}"/>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A9314A4F-E4C7-A203-86DA-72D958FDA20F}"/>
              </a:ext>
            </a:extLst>
          </p:cNvPr>
          <p:cNvSpPr txBox="1"/>
          <p:nvPr/>
        </p:nvSpPr>
        <p:spPr>
          <a:xfrm>
            <a:off x="10230242" y="3960016"/>
            <a:ext cx="538971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Neonatal Deaths in February 2026</a:t>
            </a:r>
          </a:p>
        </p:txBody>
      </p:sp>
      <p:sp>
        <p:nvSpPr>
          <p:cNvPr id="27" name="TextBox 26">
            <a:extLst>
              <a:ext uri="{FF2B5EF4-FFF2-40B4-BE49-F238E27FC236}">
                <a16:creationId xmlns:a16="http://schemas.microsoft.com/office/drawing/2014/main" id="{ACC5E5DD-EB59-7A02-5D35-76A7BEFA867F}"/>
              </a:ext>
            </a:extLst>
          </p:cNvPr>
          <p:cNvSpPr txBox="1"/>
          <p:nvPr/>
        </p:nvSpPr>
        <p:spPr>
          <a:xfrm>
            <a:off x="339069" y="3909213"/>
            <a:ext cx="963590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Stillbirths in February 2026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2025 - Based on 12 cases our crude stillbirth rate for 2025 is 3.68/1000 births, we won’t have the final figures both crude and stabilised, adjusted from MBRRACE until quarter 3 of 2027. Swansea Bay’s crude and stabilised, adjusted rate for stillbirths in 2023 based on 13 stillbirths was 4.79/1000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graph with a line and a dotted line&#10;&#10;AI-generated content may be incorrect.">
            <a:extLst>
              <a:ext uri="{FF2B5EF4-FFF2-40B4-BE49-F238E27FC236}">
                <a16:creationId xmlns:a16="http://schemas.microsoft.com/office/drawing/2014/main" id="{AA58E29D-77DE-D231-A5BB-3F4456CA86B0}"/>
              </a:ext>
            </a:extLst>
          </p:cNvPr>
          <p:cNvPicPr>
            <a:picLocks noChangeAspect="1"/>
          </p:cNvPicPr>
          <p:nvPr/>
        </p:nvPicPr>
        <p:blipFill>
          <a:blip r:embed="rId3"/>
          <a:stretch>
            <a:fillRect/>
          </a:stretch>
        </p:blipFill>
        <p:spPr>
          <a:xfrm>
            <a:off x="282518" y="1412295"/>
            <a:ext cx="5668414" cy="2495457"/>
          </a:xfrm>
          <a:prstGeom prst="rect">
            <a:avLst/>
          </a:prstGeom>
        </p:spPr>
      </p:pic>
      <p:pic>
        <p:nvPicPr>
          <p:cNvPr id="14" name="Picture 13" descr="A graph with lines and numbers&#10;&#10;AI-generated content may be incorrect.">
            <a:extLst>
              <a:ext uri="{FF2B5EF4-FFF2-40B4-BE49-F238E27FC236}">
                <a16:creationId xmlns:a16="http://schemas.microsoft.com/office/drawing/2014/main" id="{23F543A7-E5F0-F041-EC1B-4355FEA59CD9}"/>
              </a:ext>
            </a:extLst>
          </p:cNvPr>
          <p:cNvPicPr>
            <a:picLocks noChangeAspect="1"/>
          </p:cNvPicPr>
          <p:nvPr/>
        </p:nvPicPr>
        <p:blipFill>
          <a:blip r:embed="rId4"/>
          <a:stretch>
            <a:fillRect/>
          </a:stretch>
        </p:blipFill>
        <p:spPr>
          <a:xfrm>
            <a:off x="10230242" y="1492942"/>
            <a:ext cx="5569236" cy="2467074"/>
          </a:xfrm>
          <a:prstGeom prst="rect">
            <a:avLst/>
          </a:prstGeom>
        </p:spPr>
      </p:pic>
      <p:pic>
        <p:nvPicPr>
          <p:cNvPr id="20" name="Picture 19" descr="A graph with numbers and lines&#10;&#10;AI-generated content may be incorrect.">
            <a:extLst>
              <a:ext uri="{FF2B5EF4-FFF2-40B4-BE49-F238E27FC236}">
                <a16:creationId xmlns:a16="http://schemas.microsoft.com/office/drawing/2014/main" id="{1E25C9F3-B0F7-BB51-AAE8-C6E187A1A829}"/>
              </a:ext>
            </a:extLst>
          </p:cNvPr>
          <p:cNvPicPr>
            <a:picLocks noChangeAspect="1"/>
          </p:cNvPicPr>
          <p:nvPr/>
        </p:nvPicPr>
        <p:blipFill>
          <a:blip r:embed="rId5"/>
          <a:stretch>
            <a:fillRect/>
          </a:stretch>
        </p:blipFill>
        <p:spPr>
          <a:xfrm>
            <a:off x="272907" y="5743662"/>
            <a:ext cx="5679847" cy="2553200"/>
          </a:xfrm>
          <a:prstGeom prst="rect">
            <a:avLst/>
          </a:prstGeom>
        </p:spPr>
      </p:pic>
      <p:pic>
        <p:nvPicPr>
          <p:cNvPr id="28" name="Picture 27" descr="A graph of blood loss&#10;&#10;AI-generated content may be incorrect.">
            <a:extLst>
              <a:ext uri="{FF2B5EF4-FFF2-40B4-BE49-F238E27FC236}">
                <a16:creationId xmlns:a16="http://schemas.microsoft.com/office/drawing/2014/main" id="{ABCE27C2-1B99-C1EE-E636-C75D83D972BE}"/>
              </a:ext>
            </a:extLst>
          </p:cNvPr>
          <p:cNvPicPr>
            <a:picLocks noChangeAspect="1"/>
          </p:cNvPicPr>
          <p:nvPr/>
        </p:nvPicPr>
        <p:blipFill>
          <a:blip r:embed="rId6"/>
          <a:stretch>
            <a:fillRect/>
          </a:stretch>
        </p:blipFill>
        <p:spPr>
          <a:xfrm>
            <a:off x="10230242" y="5781572"/>
            <a:ext cx="6988236" cy="2515290"/>
          </a:xfrm>
          <a:prstGeom prst="rect">
            <a:avLst/>
          </a:prstGeom>
        </p:spPr>
      </p:pic>
    </p:spTree>
    <p:extLst>
      <p:ext uri="{BB962C8B-B14F-4D97-AF65-F5344CB8AC3E}">
        <p14:creationId xmlns:p14="http://schemas.microsoft.com/office/powerpoint/2010/main" val="33470402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FA5B3-178C-C9D8-DFB6-F8CBF00AEA4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2632F24-95CC-DA9E-A66D-C6E6006E38C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 Placeholder 6">
            <a:extLst>
              <a:ext uri="{FF2B5EF4-FFF2-40B4-BE49-F238E27FC236}">
                <a16:creationId xmlns:a16="http://schemas.microsoft.com/office/drawing/2014/main" id="{8BC6724A-6252-4B02-B2AC-069CD3C72B95}"/>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71328B17-5037-47D4-BC60-D35EA8E871FE}"/>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0A85D2EE-FC4C-0D52-6D5F-324D85DBED33}"/>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5FD783A-FD6A-02AE-0CCF-AE9D6333E162}"/>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0C1FCCB6-7DDF-CE95-CF3B-EB7CAAFC053A}"/>
              </a:ext>
            </a:extLst>
          </p:cNvPr>
          <p:cNvGraphicFramePr>
            <a:graphicFrameLocks noGrp="1"/>
          </p:cNvGraphicFramePr>
          <p:nvPr>
            <p:extLst>
              <p:ext uri="{D42A27DB-BD31-4B8C-83A1-F6EECF244321}">
                <p14:modId xmlns:p14="http://schemas.microsoft.com/office/powerpoint/2010/main" val="3522389041"/>
              </p:ext>
            </p:extLst>
          </p:nvPr>
        </p:nvGraphicFramePr>
        <p:xfrm>
          <a:off x="17588" y="569278"/>
          <a:ext cx="20070512" cy="10918173"/>
        </p:xfrm>
        <a:graphic>
          <a:graphicData uri="http://schemas.openxmlformats.org/drawingml/2006/table">
            <a:tbl>
              <a:tblPr firstRow="1" bandRow="1">
                <a:tableStyleId>{5C22544A-7EE6-4342-B048-85BDC9FD1C3A}</a:tableStyleId>
              </a:tblPr>
              <a:tblGrid>
                <a:gridCol w="10085931">
                  <a:extLst>
                    <a:ext uri="{9D8B030D-6E8A-4147-A177-3AD203B41FA5}">
                      <a16:colId xmlns:a16="http://schemas.microsoft.com/office/drawing/2014/main" val="48947419"/>
                    </a:ext>
                  </a:extLst>
                </a:gridCol>
                <a:gridCol w="9984581">
                  <a:extLst>
                    <a:ext uri="{9D8B030D-6E8A-4147-A177-3AD203B41FA5}">
                      <a16:colId xmlns:a16="http://schemas.microsoft.com/office/drawing/2014/main" val="3778020355"/>
                    </a:ext>
                  </a:extLst>
                </a:gridCol>
              </a:tblGrid>
              <a:tr h="662227">
                <a:tc gridSpan="2">
                  <a:txBody>
                    <a:bodyPr/>
                    <a:lstStyle/>
                    <a:p>
                      <a:r>
                        <a:rPr lang="en-GB"/>
                        <a:t>Maternity Triage - BSOTS</a:t>
                      </a:r>
                    </a:p>
                  </a:txBody>
                  <a:tcPr/>
                </a:tc>
                <a:tc hMerge="1">
                  <a:txBody>
                    <a:bodyPr/>
                    <a:lstStyle/>
                    <a:p>
                      <a:endParaRPr lang="en-GB"/>
                    </a:p>
                  </a:txBody>
                  <a:tcPr/>
                </a:tc>
                <a:extLst>
                  <a:ext uri="{0D108BD9-81ED-4DB2-BD59-A6C34878D82A}">
                    <a16:rowId xmlns:a16="http://schemas.microsoft.com/office/drawing/2014/main" val="1061403091"/>
                  </a:ext>
                </a:extLst>
              </a:tr>
              <a:tr h="4345044">
                <a:tc gridSpan="2">
                  <a:txBody>
                    <a:bodyPr/>
                    <a:lstStyle/>
                    <a:p>
                      <a:pPr lvl="0" algn="just">
                        <a:lnSpc>
                          <a:spcPct val="100000"/>
                        </a:lnSpc>
                        <a:spcBef>
                          <a:spcPts val="0"/>
                        </a:spcBef>
                        <a:spcAft>
                          <a:spcPts val="0"/>
                        </a:spcAft>
                        <a:buNone/>
                      </a:pPr>
                      <a:r>
                        <a:rPr lang="en-GB" sz="2000" b="0" i="0" u="none" strike="noStrike" kern="1200" noProof="0">
                          <a:solidFill>
                            <a:srgbClr val="000000"/>
                          </a:solidFill>
                          <a:effectLst/>
                          <a:latin typeface="Calibri"/>
                        </a:rPr>
                        <a:t>Birmingham Symptom Specific Obstetric Triage System (BSOTS) is the Maternity services emergency department to support women experiencing concerns or urgent complications with their pregnancy or postnatal period. The following metrics help the system understand how effective, efficient, timely and safe our triage system is in responding to these.</a:t>
                      </a:r>
                    </a:p>
                    <a:p>
                      <a:pPr lvl="0" algn="just">
                        <a:lnSpc>
                          <a:spcPct val="100000"/>
                        </a:lnSpc>
                        <a:spcBef>
                          <a:spcPts val="0"/>
                        </a:spcBef>
                        <a:spcAft>
                          <a:spcPts val="0"/>
                        </a:spcAft>
                        <a:buNone/>
                      </a:pPr>
                      <a:r>
                        <a:rPr lang="en-GB" sz="2000" b="0" i="0" u="none" strike="noStrike" kern="1200" noProof="0">
                          <a:solidFill>
                            <a:srgbClr val="000000"/>
                          </a:solidFill>
                          <a:effectLst/>
                          <a:latin typeface="Calibri"/>
                        </a:rPr>
                        <a:t>In December 530 women were reviewed in triage and assessed for ongoing care requirements in comparison to 480 in November, </a:t>
                      </a:r>
                      <a:r>
                        <a:rPr lang="en-GB" sz="2000" kern="1200">
                          <a:solidFill>
                            <a:schemeClr val="dk1"/>
                          </a:solidFill>
                          <a:effectLst/>
                          <a:latin typeface="+mn-lt"/>
                          <a:ea typeface="+mn-ea"/>
                          <a:cs typeface="+mn-cs"/>
                        </a:rPr>
                        <a:t>an increase of 18% </a:t>
                      </a:r>
                      <a:r>
                        <a:rPr lang="en-GB" sz="2000" b="0" i="0" u="none" strike="noStrike" kern="1200" noProof="0">
                          <a:solidFill>
                            <a:srgbClr val="000000"/>
                          </a:solidFill>
                          <a:effectLst/>
                          <a:latin typeface="Calibri"/>
                        </a:rPr>
                        <a:t>.    </a:t>
                      </a:r>
                      <a:endParaRPr lang="en-GB" sz="2000" b="0" i="0" u="none" strike="noStrike" noProof="0">
                        <a:solidFill>
                          <a:srgbClr val="000000"/>
                        </a:solidFill>
                        <a:latin typeface="Calibri"/>
                      </a:endParaRPr>
                    </a:p>
                    <a:p>
                      <a:pPr marL="0" marR="0" lvl="0" indent="0" algn="just" rtl="0" eaLnBrk="1" fontAlgn="auto" latinLnBrk="0" hangingPunct="1">
                        <a:lnSpc>
                          <a:spcPct val="100000"/>
                        </a:lnSpc>
                        <a:spcBef>
                          <a:spcPts val="0"/>
                        </a:spcBef>
                        <a:spcAft>
                          <a:spcPts val="0"/>
                        </a:spcAft>
                        <a:buClrTx/>
                        <a:buSzTx/>
                        <a:buFontTx/>
                        <a:buNone/>
                      </a:pPr>
                      <a:r>
                        <a:rPr lang="en-GB" sz="2000" b="0" i="0" u="none" strike="noStrike" kern="1200" noProof="0">
                          <a:solidFill>
                            <a:srgbClr val="000000"/>
                          </a:solidFill>
                          <a:effectLst/>
                          <a:latin typeface="Calibri"/>
                        </a:rPr>
                        <a:t>Initial trigae within 15 minutes, standard is 90% - </a:t>
                      </a:r>
                      <a:r>
                        <a:rPr lang="en-GB" sz="2000" kern="1200">
                          <a:solidFill>
                            <a:schemeClr val="dk1"/>
                          </a:solidFill>
                          <a:effectLst/>
                          <a:latin typeface="+mn-lt"/>
                          <a:ea typeface="+mn-ea"/>
                          <a:cs typeface="+mn-cs"/>
                        </a:rPr>
                        <a:t>rate in January 93.2% which is a increase in the compliance in November of 87.5%.  There were 14 incidents reported due to delays following initial assessment and risk stratification for yellow, amber and red pathways. There were no incidents of harm as a result of these delays.  There were 24 breaches in timely medical review of 4.4% which is an improved position of 7.8% in December. </a:t>
                      </a: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pPr lvl="0" algn="just">
                        <a:buNone/>
                      </a:pPr>
                      <a:endParaRPr lang="en-GB" sz="2000" kern="1200">
                        <a:solidFill>
                          <a:schemeClr val="dk1"/>
                        </a:solidFill>
                        <a:effectLst/>
                        <a:latin typeface="+mn-lt"/>
                        <a:ea typeface="+mn-ea"/>
                        <a:cs typeface="+mn-cs"/>
                      </a:endParaRPr>
                    </a:p>
                  </a:txBody>
                  <a:tcPr/>
                </a:tc>
                <a:tc hMerge="1">
                  <a:txBody>
                    <a:bodyPr/>
                    <a:lstStyle/>
                    <a:p>
                      <a:endParaRPr lang="en-GB"/>
                    </a:p>
                  </a:txBody>
                  <a:tcPr/>
                </a:tc>
                <a:extLst>
                  <a:ext uri="{0D108BD9-81ED-4DB2-BD59-A6C34878D82A}">
                    <a16:rowId xmlns:a16="http://schemas.microsoft.com/office/drawing/2014/main" val="2564628124"/>
                  </a:ext>
                </a:extLst>
              </a:tr>
              <a:tr h="662227">
                <a:tc>
                  <a:txBody>
                    <a:bodyPr/>
                    <a:lstStyle/>
                    <a:p>
                      <a:r>
                        <a:rPr lang="en-GB" b="1" dirty="0">
                          <a:solidFill>
                            <a:schemeClr val="bg1"/>
                          </a:solidFill>
                        </a:rPr>
                        <a:t>Workforce – Neonatal Staffing Establishment</a:t>
                      </a:r>
                    </a:p>
                  </a:txBody>
                  <a:tcPr>
                    <a:solidFill>
                      <a:schemeClr val="accent1"/>
                    </a:solidFill>
                  </a:tcPr>
                </a:tc>
                <a:tc>
                  <a:txBody>
                    <a:bodyPr/>
                    <a:lstStyle/>
                    <a:p>
                      <a:r>
                        <a:rPr lang="en-GB" b="1" dirty="0">
                          <a:solidFill>
                            <a:schemeClr val="bg1"/>
                          </a:solidFill>
                        </a:rPr>
                        <a:t>Workforce – Maternity Staffing Establishment</a:t>
                      </a:r>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5174119">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84505210"/>
                  </a:ext>
                </a:extLst>
              </a:tr>
            </a:tbl>
          </a:graphicData>
        </a:graphic>
      </p:graphicFrame>
      <p:sp>
        <p:nvSpPr>
          <p:cNvPr id="11" name="Slide Number Placeholder 4">
            <a:extLst>
              <a:ext uri="{FF2B5EF4-FFF2-40B4-BE49-F238E27FC236}">
                <a16:creationId xmlns:a16="http://schemas.microsoft.com/office/drawing/2014/main" id="{936FEBCD-613D-34B3-6D6C-E1A48D2F6679}"/>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descr="A blue and white box with black text&#10;&#10;AI-generated content may be incorrect.">
            <a:extLst>
              <a:ext uri="{FF2B5EF4-FFF2-40B4-BE49-F238E27FC236}">
                <a16:creationId xmlns:a16="http://schemas.microsoft.com/office/drawing/2014/main" id="{423543EB-2B37-FE59-E386-3D765859A0ED}"/>
              </a:ext>
            </a:extLst>
          </p:cNvPr>
          <p:cNvPicPr>
            <a:picLocks noChangeAspect="1"/>
          </p:cNvPicPr>
          <p:nvPr/>
        </p:nvPicPr>
        <p:blipFill>
          <a:blip r:embed="rId3"/>
          <a:stretch>
            <a:fillRect/>
          </a:stretch>
        </p:blipFill>
        <p:spPr>
          <a:xfrm>
            <a:off x="6864831" y="3035498"/>
            <a:ext cx="6083613" cy="2324219"/>
          </a:xfrm>
          <a:prstGeom prst="rect">
            <a:avLst/>
          </a:prstGeom>
        </p:spPr>
      </p:pic>
      <p:pic>
        <p:nvPicPr>
          <p:cNvPr id="13" name="Picture 12" descr="A screenshot of a computer&#10;&#10;AI-generated content may be incorrect.">
            <a:extLst>
              <a:ext uri="{FF2B5EF4-FFF2-40B4-BE49-F238E27FC236}">
                <a16:creationId xmlns:a16="http://schemas.microsoft.com/office/drawing/2014/main" id="{1000AA8C-47B8-CA42-897B-9D3360CE09CD}"/>
              </a:ext>
            </a:extLst>
          </p:cNvPr>
          <p:cNvPicPr>
            <a:picLocks noChangeAspect="1"/>
          </p:cNvPicPr>
          <p:nvPr/>
        </p:nvPicPr>
        <p:blipFill>
          <a:blip r:embed="rId4"/>
          <a:stretch>
            <a:fillRect/>
          </a:stretch>
        </p:blipFill>
        <p:spPr>
          <a:xfrm>
            <a:off x="330893" y="6295796"/>
            <a:ext cx="9130144" cy="5118558"/>
          </a:xfrm>
          <a:prstGeom prst="rect">
            <a:avLst/>
          </a:prstGeom>
        </p:spPr>
      </p:pic>
      <p:pic>
        <p:nvPicPr>
          <p:cNvPr id="17" name="Picture 16" descr="A screenshot of a computer&#10;&#10;AI-generated content may be incorrect.">
            <a:extLst>
              <a:ext uri="{FF2B5EF4-FFF2-40B4-BE49-F238E27FC236}">
                <a16:creationId xmlns:a16="http://schemas.microsoft.com/office/drawing/2014/main" id="{F300790F-B2A9-5FD5-BC63-366C1F53DE4F}"/>
              </a:ext>
            </a:extLst>
          </p:cNvPr>
          <p:cNvPicPr>
            <a:picLocks noChangeAspect="1"/>
          </p:cNvPicPr>
          <p:nvPr/>
        </p:nvPicPr>
        <p:blipFill>
          <a:blip r:embed="rId5"/>
          <a:stretch>
            <a:fillRect/>
          </a:stretch>
        </p:blipFill>
        <p:spPr>
          <a:xfrm>
            <a:off x="10284597" y="6294335"/>
            <a:ext cx="9422801" cy="5118558"/>
          </a:xfrm>
          <a:prstGeom prst="rect">
            <a:avLst/>
          </a:prstGeom>
        </p:spPr>
      </p:pic>
    </p:spTree>
    <p:extLst>
      <p:ext uri="{BB962C8B-B14F-4D97-AF65-F5344CB8AC3E}">
        <p14:creationId xmlns:p14="http://schemas.microsoft.com/office/powerpoint/2010/main" val="227665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79E90-B5DB-3460-A5F5-4D3AA9D084C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B2A1411-BCD7-75C7-3843-3AE2819CB75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 Placeholder 5">
            <a:extLst>
              <a:ext uri="{FF2B5EF4-FFF2-40B4-BE49-F238E27FC236}">
                <a16:creationId xmlns:a16="http://schemas.microsoft.com/office/drawing/2014/main" id="{FD4AA94A-08A6-41F7-BF86-C9E7FB07874D}"/>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41375745-AA03-497D-9DF0-2EC5B09D67DF}"/>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EE41753-A0CF-FF3D-F203-842E47F8A245}"/>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B4070A6-9318-0A28-2D89-4E1FE68D29D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8003187B-6F65-5043-84E4-90327FED23BC}"/>
              </a:ext>
            </a:extLst>
          </p:cNvPr>
          <p:cNvGraphicFramePr>
            <a:graphicFrameLocks noGrp="1"/>
          </p:cNvGraphicFramePr>
          <p:nvPr/>
        </p:nvGraphicFramePr>
        <p:xfrm>
          <a:off x="123653" y="744316"/>
          <a:ext cx="19659600" cy="10112527"/>
        </p:xfrm>
        <a:graphic>
          <a:graphicData uri="http://schemas.openxmlformats.org/drawingml/2006/table">
            <a:tbl>
              <a:tblPr firstRow="1" bandRow="1">
                <a:tableStyleId>{5C22544A-7EE6-4342-B048-85BDC9FD1C3A}</a:tableStyleId>
              </a:tblPr>
              <a:tblGrid>
                <a:gridCol w="8024191">
                  <a:extLst>
                    <a:ext uri="{9D8B030D-6E8A-4147-A177-3AD203B41FA5}">
                      <a16:colId xmlns:a16="http://schemas.microsoft.com/office/drawing/2014/main" val="48947419"/>
                    </a:ext>
                  </a:extLst>
                </a:gridCol>
                <a:gridCol w="11635409">
                  <a:extLst>
                    <a:ext uri="{9D8B030D-6E8A-4147-A177-3AD203B41FA5}">
                      <a16:colId xmlns:a16="http://schemas.microsoft.com/office/drawing/2014/main" val="3778020355"/>
                    </a:ext>
                  </a:extLst>
                </a:gridCol>
              </a:tblGrid>
              <a:tr h="533401">
                <a:tc gridSpan="2">
                  <a:txBody>
                    <a:bodyPr/>
                    <a:lstStyle/>
                    <a:p>
                      <a:r>
                        <a:rPr lang="en-GB"/>
                        <a:t>Perinatal Training Compliance</a:t>
                      </a:r>
                    </a:p>
                  </a:txBody>
                  <a:tcPr/>
                </a:tc>
                <a:tc hMerge="1">
                  <a:txBody>
                    <a:bodyPr/>
                    <a:lstStyle/>
                    <a:p>
                      <a:endParaRPr/>
                    </a:p>
                  </a:txBody>
                  <a:tcPr/>
                </a:tc>
                <a:extLst>
                  <a:ext uri="{0D108BD9-81ED-4DB2-BD59-A6C34878D82A}">
                    <a16:rowId xmlns:a16="http://schemas.microsoft.com/office/drawing/2014/main" val="1061403091"/>
                  </a:ext>
                </a:extLst>
              </a:tr>
              <a:tr h="4622041">
                <a:tc>
                  <a:txBody>
                    <a:bodyPr/>
                    <a:lstStyle/>
                    <a:p>
                      <a:pPr algn="just"/>
                      <a:endParaRPr lang="en-GB" sz="1800" dirty="0"/>
                    </a:p>
                  </a:txBody>
                  <a:tcPr/>
                </a:tc>
                <a:tc>
                  <a:txBody>
                    <a:bodyPr/>
                    <a:lstStyle/>
                    <a:p>
                      <a:endParaRPr lang="en-GB" dirty="0"/>
                    </a:p>
                  </a:txBody>
                  <a:tcPr/>
                </a:tc>
                <a:extLst>
                  <a:ext uri="{0D108BD9-81ED-4DB2-BD59-A6C34878D82A}">
                    <a16:rowId xmlns:a16="http://schemas.microsoft.com/office/drawing/2014/main" val="2564628124"/>
                  </a:ext>
                </a:extLst>
              </a:tr>
              <a:tr h="567965">
                <a:tc>
                  <a:txBody>
                    <a:bodyPr/>
                    <a:lstStyle/>
                    <a:p>
                      <a:endParaRPr lang="en-GB" b="1">
                        <a:solidFill>
                          <a:schemeClr val="bg1"/>
                        </a:solidFill>
                      </a:endParaRPr>
                    </a:p>
                  </a:txBody>
                  <a:tcPr>
                    <a:solidFill>
                      <a:schemeClr val="accent1"/>
                    </a:solidFill>
                  </a:tcPr>
                </a:tc>
                <a:tc>
                  <a:txBody>
                    <a:bodyPr/>
                    <a:lstStyle/>
                    <a:p>
                      <a:endParaRPr lang="en-GB">
                        <a:solidFill>
                          <a:schemeClr val="bg1"/>
                        </a:solidFill>
                      </a:endParaRPr>
                    </a:p>
                  </a:txBody>
                  <a:tcPr>
                    <a:solidFill>
                      <a:schemeClr val="accent1"/>
                    </a:solidFill>
                  </a:tcPr>
                </a:tc>
                <a:extLst>
                  <a:ext uri="{0D108BD9-81ED-4DB2-BD59-A6C34878D82A}">
                    <a16:rowId xmlns:a16="http://schemas.microsoft.com/office/drawing/2014/main" val="2915054611"/>
                  </a:ext>
                </a:extLst>
              </a:tr>
              <a:tr h="4248444">
                <a:tc>
                  <a:txBody>
                    <a:bodyPr/>
                    <a:lstStyle/>
                    <a:p>
                      <a:endParaRPr lang="en-GB" dirty="0"/>
                    </a:p>
                  </a:txBody>
                  <a:tcPr/>
                </a:tc>
                <a:tc>
                  <a:txBody>
                    <a:bodyPr/>
                    <a:lstStyle/>
                    <a:p>
                      <a:pPr algn="just"/>
                      <a:r>
                        <a:rPr lang="en-GB" sz="2400" kern="1200" dirty="0">
                          <a:solidFill>
                            <a:schemeClr val="dk1"/>
                          </a:solidFill>
                          <a:effectLst/>
                          <a:latin typeface="+mn-lt"/>
                          <a:ea typeface="+mn-ea"/>
                          <a:cs typeface="+mn-cs"/>
                        </a:rPr>
                        <a:t>There have been some challenges within the Neonatal medical workforce due to unavailability, this has been mitigated with flexible working arrangements which has meant there has been no gap in service.  A Neonatal Consultant was successfully recruited on the 9</a:t>
                      </a:r>
                      <a:r>
                        <a:rPr lang="en-GB" sz="2400" kern="1200" baseline="30000" dirty="0">
                          <a:solidFill>
                            <a:schemeClr val="dk1"/>
                          </a:solidFill>
                          <a:effectLst/>
                          <a:latin typeface="+mn-lt"/>
                          <a:ea typeface="+mn-ea"/>
                          <a:cs typeface="+mn-cs"/>
                        </a:rPr>
                        <a:t>th</a:t>
                      </a:r>
                      <a:r>
                        <a:rPr lang="en-GB" sz="2400" kern="1200" dirty="0">
                          <a:solidFill>
                            <a:schemeClr val="dk1"/>
                          </a:solidFill>
                          <a:effectLst/>
                          <a:latin typeface="+mn-lt"/>
                          <a:ea typeface="+mn-ea"/>
                          <a:cs typeface="+mn-cs"/>
                        </a:rPr>
                        <a:t> December, with 1 expected return following maternity leave in January.</a:t>
                      </a:r>
                    </a:p>
                    <a:p>
                      <a:pPr algn="just"/>
                      <a:endParaRPr lang="en-GB" sz="2400" kern="1200" dirty="0">
                        <a:solidFill>
                          <a:schemeClr val="dk1"/>
                        </a:solidFill>
                        <a:effectLst/>
                        <a:latin typeface="+mn-lt"/>
                        <a:ea typeface="+mn-ea"/>
                        <a:cs typeface="+mn-cs"/>
                      </a:endParaRPr>
                    </a:p>
                    <a:p>
                      <a:pPr algn="just"/>
                      <a:r>
                        <a:rPr lang="en-GB" sz="2400" kern="1200" dirty="0">
                          <a:solidFill>
                            <a:schemeClr val="dk1"/>
                          </a:solidFill>
                          <a:effectLst/>
                          <a:latin typeface="+mn-lt"/>
                          <a:ea typeface="+mn-ea"/>
                          <a:cs typeface="+mn-cs"/>
                        </a:rPr>
                        <a:t>Obstetric workforce – 2 fixed term gaps for career break and other leave have been covered with no vacancies impacting on services.</a:t>
                      </a:r>
                    </a:p>
                    <a:p>
                      <a:pPr algn="just"/>
                      <a:endParaRPr lang="en-GB" sz="2400" kern="1200" dirty="0">
                        <a:solidFill>
                          <a:schemeClr val="dk1"/>
                        </a:solidFill>
                        <a:effectLst/>
                        <a:latin typeface="+mn-lt"/>
                        <a:ea typeface="+mn-ea"/>
                        <a:cs typeface="+mn-cs"/>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2400" kern="1200" dirty="0">
                          <a:solidFill>
                            <a:schemeClr val="dk1"/>
                          </a:solidFill>
                          <a:effectLst/>
                          <a:latin typeface="+mn-lt"/>
                          <a:ea typeface="+mn-ea"/>
                          <a:cs typeface="+mn-cs"/>
                        </a:rPr>
                        <a:t>Training compliance is improving across the board and individual staff out of compliance have been emailed to complete their mandatory training. Respective line managers follow up is in place. </a:t>
                      </a:r>
                    </a:p>
                    <a:p>
                      <a:endParaRPr lang="en-GB" dirty="0"/>
                    </a:p>
                  </a:txBody>
                  <a:tcPr/>
                </a:tc>
                <a:extLst>
                  <a:ext uri="{0D108BD9-81ED-4DB2-BD59-A6C34878D82A}">
                    <a16:rowId xmlns:a16="http://schemas.microsoft.com/office/drawing/2014/main" val="3884505210"/>
                  </a:ext>
                </a:extLst>
              </a:tr>
            </a:tbl>
          </a:graphicData>
        </a:graphic>
      </p:graphicFrame>
      <p:sp>
        <p:nvSpPr>
          <p:cNvPr id="8" name="Slide Number Placeholder 4">
            <a:extLst>
              <a:ext uri="{FF2B5EF4-FFF2-40B4-BE49-F238E27FC236}">
                <a16:creationId xmlns:a16="http://schemas.microsoft.com/office/drawing/2014/main" id="{58775D24-23E5-4097-F4DE-1B9A49D205C6}"/>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0" name="Picture 9" descr="A calendar with numbers and a number of figures&#10;&#10;AI-generated content may be incorrect.">
            <a:extLst>
              <a:ext uri="{FF2B5EF4-FFF2-40B4-BE49-F238E27FC236}">
                <a16:creationId xmlns:a16="http://schemas.microsoft.com/office/drawing/2014/main" id="{6A29D91D-E1F3-FA84-B92D-734BC3866965}"/>
              </a:ext>
            </a:extLst>
          </p:cNvPr>
          <p:cNvPicPr>
            <a:picLocks noChangeAspect="1"/>
          </p:cNvPicPr>
          <p:nvPr/>
        </p:nvPicPr>
        <p:blipFill>
          <a:blip r:embed="rId3"/>
          <a:stretch>
            <a:fillRect/>
          </a:stretch>
        </p:blipFill>
        <p:spPr>
          <a:xfrm>
            <a:off x="117500" y="1332451"/>
            <a:ext cx="7910779" cy="4283991"/>
          </a:xfrm>
          <a:prstGeom prst="rect">
            <a:avLst/>
          </a:prstGeom>
        </p:spPr>
      </p:pic>
      <p:pic>
        <p:nvPicPr>
          <p:cNvPr id="13" name="Picture 12" descr="A chart with numbers and a number of people&#10;&#10;AI-generated content may be incorrect.">
            <a:extLst>
              <a:ext uri="{FF2B5EF4-FFF2-40B4-BE49-F238E27FC236}">
                <a16:creationId xmlns:a16="http://schemas.microsoft.com/office/drawing/2014/main" id="{EB26DD36-665F-43FA-E97A-595A3CEE030B}"/>
              </a:ext>
            </a:extLst>
          </p:cNvPr>
          <p:cNvPicPr>
            <a:picLocks noChangeAspect="1"/>
          </p:cNvPicPr>
          <p:nvPr/>
        </p:nvPicPr>
        <p:blipFill>
          <a:blip r:embed="rId4"/>
          <a:stretch>
            <a:fillRect/>
          </a:stretch>
        </p:blipFill>
        <p:spPr>
          <a:xfrm>
            <a:off x="8198493" y="1323389"/>
            <a:ext cx="8232131" cy="4545568"/>
          </a:xfrm>
          <a:prstGeom prst="rect">
            <a:avLst/>
          </a:prstGeom>
        </p:spPr>
      </p:pic>
      <p:pic>
        <p:nvPicPr>
          <p:cNvPr id="16" name="Picture 15" descr="A blue and white chart with numbers and a number&#10;&#10;AI-generated content may be incorrect.">
            <a:extLst>
              <a:ext uri="{FF2B5EF4-FFF2-40B4-BE49-F238E27FC236}">
                <a16:creationId xmlns:a16="http://schemas.microsoft.com/office/drawing/2014/main" id="{BAB3BFF6-3F2C-41F0-B383-4D5F6EBF123A}"/>
              </a:ext>
            </a:extLst>
          </p:cNvPr>
          <p:cNvPicPr>
            <a:picLocks noChangeAspect="1"/>
          </p:cNvPicPr>
          <p:nvPr/>
        </p:nvPicPr>
        <p:blipFill>
          <a:blip r:embed="rId5"/>
          <a:stretch>
            <a:fillRect/>
          </a:stretch>
        </p:blipFill>
        <p:spPr>
          <a:xfrm>
            <a:off x="117500" y="6461669"/>
            <a:ext cx="7731100" cy="4347668"/>
          </a:xfrm>
          <a:prstGeom prst="rect">
            <a:avLst/>
          </a:prstGeom>
        </p:spPr>
      </p:pic>
    </p:spTree>
    <p:extLst>
      <p:ext uri="{BB962C8B-B14F-4D97-AF65-F5344CB8AC3E}">
        <p14:creationId xmlns:p14="http://schemas.microsoft.com/office/powerpoint/2010/main" val="39254990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54</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7" name="Table 6">
            <a:extLst>
              <a:ext uri="{FF2B5EF4-FFF2-40B4-BE49-F238E27FC236}">
                <a16:creationId xmlns:a16="http://schemas.microsoft.com/office/drawing/2014/main" id="{01CD0062-D5EB-D125-C8E4-E7A92AC44C41}"/>
              </a:ext>
            </a:extLst>
          </p:cNvPr>
          <p:cNvGraphicFramePr>
            <a:graphicFrameLocks noGrp="1"/>
          </p:cNvGraphicFramePr>
          <p:nvPr>
            <p:extLst>
              <p:ext uri="{D42A27DB-BD31-4B8C-83A1-F6EECF244321}">
                <p14:modId xmlns:p14="http://schemas.microsoft.com/office/powerpoint/2010/main" val="1390777800"/>
              </p:ext>
            </p:extLst>
          </p:nvPr>
        </p:nvGraphicFramePr>
        <p:xfrm>
          <a:off x="1412951" y="2462614"/>
          <a:ext cx="17678400" cy="8092010"/>
        </p:xfrm>
        <a:graphic>
          <a:graphicData uri="http://schemas.openxmlformats.org/drawingml/2006/table">
            <a:tbl>
              <a:tblPr/>
              <a:tblGrid>
                <a:gridCol w="6601229">
                  <a:extLst>
                    <a:ext uri="{9D8B030D-6E8A-4147-A177-3AD203B41FA5}">
                      <a16:colId xmlns:a16="http://schemas.microsoft.com/office/drawing/2014/main" val="1352849746"/>
                    </a:ext>
                  </a:extLst>
                </a:gridCol>
                <a:gridCol w="1474082">
                  <a:extLst>
                    <a:ext uri="{9D8B030D-6E8A-4147-A177-3AD203B41FA5}">
                      <a16:colId xmlns:a16="http://schemas.microsoft.com/office/drawing/2014/main" val="2078059697"/>
                    </a:ext>
                  </a:extLst>
                </a:gridCol>
                <a:gridCol w="2249939">
                  <a:extLst>
                    <a:ext uri="{9D8B030D-6E8A-4147-A177-3AD203B41FA5}">
                      <a16:colId xmlns:a16="http://schemas.microsoft.com/office/drawing/2014/main" val="26766385"/>
                    </a:ext>
                  </a:extLst>
                </a:gridCol>
                <a:gridCol w="2451050">
                  <a:extLst>
                    <a:ext uri="{9D8B030D-6E8A-4147-A177-3AD203B41FA5}">
                      <a16:colId xmlns:a16="http://schemas.microsoft.com/office/drawing/2014/main" val="2202677127"/>
                    </a:ext>
                  </a:extLst>
                </a:gridCol>
                <a:gridCol w="2451050">
                  <a:extLst>
                    <a:ext uri="{9D8B030D-6E8A-4147-A177-3AD203B41FA5}">
                      <a16:colId xmlns:a16="http://schemas.microsoft.com/office/drawing/2014/main" val="3494659040"/>
                    </a:ext>
                  </a:extLst>
                </a:gridCol>
                <a:gridCol w="2451050">
                  <a:extLst>
                    <a:ext uri="{9D8B030D-6E8A-4147-A177-3AD203B41FA5}">
                      <a16:colId xmlns:a16="http://schemas.microsoft.com/office/drawing/2014/main" val="2872436460"/>
                    </a:ext>
                  </a:extLst>
                </a:gridCol>
              </a:tblGrid>
              <a:tr h="816424">
                <a:tc>
                  <a:txBody>
                    <a:bodyPr/>
                    <a:lstStyle/>
                    <a:p>
                      <a:pPr algn="l" fontAlgn="base">
                        <a:lnSpc>
                          <a:spcPts val="2400"/>
                        </a:lnSpc>
                        <a:buNone/>
                      </a:pPr>
                      <a:r>
                        <a:rPr lang="en-GB" sz="1800" b="1" i="0" u="none" strike="noStrike" dirty="0">
                          <a:solidFill>
                            <a:srgbClr val="FFFFFF"/>
                          </a:solidFill>
                          <a:effectLst/>
                          <a:latin typeface="Verdana"/>
                        </a:rPr>
                        <a:t>Communication with primary care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Nov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Jan 26</a:t>
                      </a:r>
                      <a:endParaRPr lang="en-GB" sz="18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marL="0" algn="ctr" defTabSz="1507937" rtl="0" eaLnBrk="1" fontAlgn="base" latinLnBrk="0" hangingPunct="1">
                        <a:lnSpc>
                          <a:spcPts val="2400"/>
                        </a:lnSpc>
                        <a:buNone/>
                      </a:pPr>
                      <a:r>
                        <a:rPr lang="en-GB" sz="1800" b="1" i="0" u="none" strike="noStrike" kern="1200" dirty="0">
                          <a:solidFill>
                            <a:srgbClr val="FFFFFF"/>
                          </a:solidFill>
                          <a:effectLst/>
                          <a:latin typeface="Verdana"/>
                          <a:ea typeface="+mn-ea"/>
                          <a:cs typeface="+mn-cs"/>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580123821"/>
                  </a:ext>
                </a:extLst>
              </a:tr>
              <a:tr h="510316">
                <a:tc>
                  <a:txBody>
                    <a:bodyPr/>
                    <a:lstStyle/>
                    <a:p>
                      <a:pPr algn="l" fontAlgn="base">
                        <a:lnSpc>
                          <a:spcPts val="2400"/>
                        </a:lnSpc>
                        <a:buNone/>
                      </a:pPr>
                      <a:r>
                        <a:rPr lang="en-GB" sz="1800" b="0" i="0" u="none" strike="noStrike" dirty="0">
                          <a:solidFill>
                            <a:srgbClr val="000000"/>
                          </a:solidFill>
                          <a:effectLst/>
                          <a:latin typeface="Verdana"/>
                        </a:rPr>
                        <a:t>% of discharge letters sent to GP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73%​</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94052166"/>
                  </a:ext>
                </a:extLst>
              </a:tr>
              <a:tr h="510316">
                <a:tc>
                  <a:txBody>
                    <a:bodyPr/>
                    <a:lstStyle/>
                    <a:p>
                      <a:pPr algn="l" fontAlgn="base">
                        <a:lnSpc>
                          <a:spcPts val="2400"/>
                        </a:lnSpc>
                        <a:buNone/>
                      </a:pPr>
                      <a:r>
                        <a:rPr lang="en-GB" sz="1800" b="1" i="0" u="none" strike="noStrike" dirty="0">
                          <a:solidFill>
                            <a:srgbClr val="FFFFFF"/>
                          </a:solidFill>
                          <a:effectLst/>
                          <a:latin typeface="Verdana"/>
                        </a:rPr>
                        <a:t>Digital Inclusion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191084555"/>
                  </a:ext>
                </a:extLst>
              </a:tr>
              <a:tr h="1009078">
                <a:tc>
                  <a:txBody>
                    <a:bodyPr/>
                    <a:lstStyle/>
                    <a:p>
                      <a:pPr algn="l" fontAlgn="base">
                        <a:lnSpc>
                          <a:spcPts val="2400"/>
                        </a:lnSpc>
                        <a:buNone/>
                      </a:pPr>
                      <a:r>
                        <a:rPr lang="en-GB" sz="1800" b="0" i="0" u="none" strike="noStrike" kern="1200">
                          <a:solidFill>
                            <a:srgbClr val="000000"/>
                          </a:solidFill>
                          <a:effectLst/>
                          <a:latin typeface="Verdana"/>
                          <a:ea typeface="+mn-ea"/>
                          <a:cs typeface="+mn-cs"/>
                        </a:rPr>
                        <a:t>Total number of citizens that have downloaded the NHS Wales App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75,406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77,829 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defTabSz="1507937" rtl="0" eaLnBrk="1" fontAlgn="auto" latinLnBrk="0" hangingPunct="1">
                        <a:lnSpc>
                          <a:spcPts val="2400"/>
                        </a:lnSpc>
                        <a:buNone/>
                      </a:pPr>
                      <a:r>
                        <a:rPr lang="en-US" sz="1800" b="0" i="0" u="none" strike="noStrike" kern="1200">
                          <a:solidFill>
                            <a:srgbClr val="000000"/>
                          </a:solidFill>
                          <a:effectLst/>
                          <a:latin typeface="Verdana"/>
                          <a:ea typeface="+mn-ea"/>
                          <a:cs typeface="+mn-cs"/>
                        </a:rPr>
                        <a:t>82,089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85,145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066766147"/>
                  </a:ext>
                </a:extLst>
              </a:tr>
              <a:tr h="1009078">
                <a:tc>
                  <a:txBody>
                    <a:bodyPr/>
                    <a:lstStyle/>
                    <a:p>
                      <a:pPr algn="l" fontAlgn="base">
                        <a:lnSpc>
                          <a:spcPts val="2400"/>
                        </a:lnSpc>
                        <a:buNone/>
                      </a:pPr>
                      <a:r>
                        <a:rPr lang="en-GB" sz="1800" b="0" i="0" u="none" strike="noStrike">
                          <a:solidFill>
                            <a:srgbClr val="000000"/>
                          </a:solidFill>
                          <a:effectLst/>
                          <a:latin typeface="Verdana"/>
                        </a:rPr>
                        <a:t>Total number of outpatients that have downloaded the Swansea Bay Patient Portal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50%​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37,388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40,699 </a:t>
                      </a:r>
                      <a:endParaRPr lang="en-GB" sz="1800" b="0" i="0" u="none" strike="noStrike" noProof="0">
                        <a:solidFill>
                          <a:srgbClr val="000000"/>
                        </a:solidFill>
                        <a:effectLst/>
                        <a:latin typeface="Verdana"/>
                        <a:ea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45,022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49,011 (18% of patients)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42305373"/>
                  </a:ext>
                </a:extLst>
              </a:tr>
              <a:tr h="1009078">
                <a:tc>
                  <a:txBody>
                    <a:bodyPr/>
                    <a:lstStyle/>
                    <a:p>
                      <a:pPr algn="l" fontAlgn="base">
                        <a:lnSpc>
                          <a:spcPts val="2400"/>
                        </a:lnSpc>
                        <a:buNone/>
                      </a:pPr>
                      <a:r>
                        <a:rPr lang="en-GB" sz="1800" b="0" i="0" u="none" strike="noStrike" dirty="0">
                          <a:solidFill>
                            <a:srgbClr val="000000"/>
                          </a:solidFill>
                          <a:effectLst/>
                          <a:latin typeface="Verdana"/>
                        </a:rPr>
                        <a:t>% of Digital Health Assessment forms Completion Rate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60%​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27.22%​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a:solidFill>
                            <a:srgbClr val="000000"/>
                          </a:solidFill>
                          <a:effectLst/>
                          <a:latin typeface="Verdana"/>
                        </a:rPr>
                        <a:t>56.15%</a:t>
                      </a:r>
                    </a:p>
                    <a:p>
                      <a:pPr lvl="0" algn="ctr">
                        <a:lnSpc>
                          <a:spcPts val="2400"/>
                        </a:lnSpc>
                        <a:buNone/>
                      </a:pPr>
                      <a:endParaRPr lang="en-GB" sz="1800" b="0" i="0" u="none" strike="noStrike">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6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lvl="0" algn="ctr" defTabSz="1507937" rtl="0" eaLnBrk="1" latinLnBrk="0" hangingPunct="1">
                        <a:lnSpc>
                          <a:spcPts val="2400"/>
                        </a:lnSpc>
                        <a:spcBef>
                          <a:spcPts val="0"/>
                        </a:spcBef>
                        <a:spcAft>
                          <a:spcPts val="0"/>
                        </a:spcAft>
                        <a:buNone/>
                      </a:pPr>
                      <a:r>
                        <a:rPr lang="en-GB" sz="1800" b="0" i="0" u="none" strike="noStrike" kern="1200" noProof="0">
                          <a:solidFill>
                            <a:srgbClr val="000000"/>
                          </a:solidFill>
                          <a:effectLst/>
                          <a:latin typeface="Verdana"/>
                          <a:ea typeface="+mn-ea"/>
                          <a:cs typeface="+mn-cs"/>
                        </a:rPr>
                        <a:t>41.73%</a:t>
                      </a:r>
                      <a:endParaRPr lang="en-US" sz="1800" b="0" i="0" u="none" strike="noStrike" kern="1200">
                        <a:solidFill>
                          <a:srgbClr val="000000"/>
                        </a:solidFill>
                        <a:effectLst/>
                        <a:latin typeface="Verdana"/>
                        <a:ea typeface="+mn-ea"/>
                        <a:cs typeface="+mn-cs"/>
                      </a:endParaRPr>
                    </a:p>
                    <a:p>
                      <a:pPr marL="0" lvl="0" algn="ctr" defTabSz="1507937" rtl="0" eaLnBrk="1" latinLnBrk="0" hangingPunct="1">
                        <a:lnSpc>
                          <a:spcPts val="2400"/>
                        </a:lnSpc>
                        <a:spcBef>
                          <a:spcPts val="0"/>
                        </a:spcBef>
                        <a:spcAft>
                          <a:spcPts val="0"/>
                        </a:spcAft>
                        <a:buNone/>
                      </a:pPr>
                      <a:r>
                        <a:rPr lang="en-GB" sz="1800" b="0" i="0" u="none" strike="noStrike" kern="1200" noProof="0">
                          <a:solidFill>
                            <a:srgbClr val="000000"/>
                          </a:solidFill>
                          <a:effectLst/>
                          <a:latin typeface="Verdana"/>
                          <a:ea typeface="+mn-ea"/>
                          <a:cs typeface="+mn-cs"/>
                        </a:rPr>
                        <a:t>(78,208 completed forms)</a:t>
                      </a:r>
                      <a:endParaRPr lang="en-GB" sz="1800" b="0" i="0" u="none" strike="noStrike" kern="1200">
                        <a:solidFill>
                          <a:srgbClr val="000000"/>
                        </a:solidFill>
                        <a:effectLst/>
                        <a:latin typeface="Verdana"/>
                        <a:ea typeface="+mn-ea"/>
                        <a:cs typeface="+mn-cs"/>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537347152"/>
                  </a:ext>
                </a:extLst>
              </a:tr>
              <a:tr h="531624">
                <a:tc>
                  <a:txBody>
                    <a:bodyPr/>
                    <a:lstStyle/>
                    <a:p>
                      <a:pPr algn="l" fontAlgn="base">
                        <a:lnSpc>
                          <a:spcPts val="2400"/>
                        </a:lnSpc>
                        <a:buNone/>
                      </a:pPr>
                      <a:r>
                        <a:rPr lang="en-GB" sz="1800" b="1" i="0" u="none" strike="noStrike">
                          <a:solidFill>
                            <a:srgbClr val="FFFFFF"/>
                          </a:solidFill>
                          <a:effectLst/>
                          <a:latin typeface="Verdana"/>
                        </a:rPr>
                        <a:t>Diagnostic requesting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dirty="0">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282709682"/>
                  </a:ext>
                </a:extLst>
              </a:tr>
              <a:tr h="816424">
                <a:tc>
                  <a:txBody>
                    <a:bodyPr/>
                    <a:lstStyle/>
                    <a:p>
                      <a:pPr algn="l" fontAlgn="base">
                        <a:lnSpc>
                          <a:spcPts val="2400"/>
                        </a:lnSpc>
                        <a:buNone/>
                      </a:pPr>
                      <a:r>
                        <a:rPr lang="en-GB" sz="1800" b="0" i="0" u="none" strike="noStrike">
                          <a:solidFill>
                            <a:srgbClr val="000000"/>
                          </a:solidFill>
                          <a:effectLst/>
                          <a:latin typeface="Verdana"/>
                        </a:rPr>
                        <a:t>% of secondary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​90%</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​85%</a:t>
                      </a:r>
                      <a:endParaRPr lang="en-GB" sz="1800" b="0" i="0" u="none" strike="noStrike" dirty="0">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248675754"/>
                  </a:ext>
                </a:extLst>
              </a:tr>
              <a:tr h="531624">
                <a:tc>
                  <a:txBody>
                    <a:bodyPr/>
                    <a:lstStyle/>
                    <a:p>
                      <a:pPr algn="l" fontAlgn="base">
                        <a:lnSpc>
                          <a:spcPts val="2400"/>
                        </a:lnSpc>
                        <a:buNone/>
                      </a:pPr>
                      <a:r>
                        <a:rPr lang="en-GB" sz="1800" b="0" i="0" u="none" strike="noStrike">
                          <a:solidFill>
                            <a:srgbClr val="000000"/>
                          </a:solidFill>
                          <a:effectLst/>
                          <a:latin typeface="Verdana"/>
                        </a:rPr>
                        <a:t>% of primary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54707773"/>
                  </a:ext>
                </a:extLst>
              </a:tr>
              <a:tr h="531624">
                <a:tc>
                  <a:txBody>
                    <a:bodyPr/>
                    <a:lstStyle/>
                    <a:p>
                      <a:pPr algn="l" fontAlgn="base">
                        <a:lnSpc>
                          <a:spcPts val="2400"/>
                        </a:lnSpc>
                        <a:buNone/>
                      </a:pPr>
                      <a:r>
                        <a:rPr lang="en-GB" sz="1800" b="1" i="0" u="none" strike="noStrike">
                          <a:solidFill>
                            <a:srgbClr val="FFFFFF"/>
                          </a:solidFill>
                          <a:effectLst/>
                          <a:latin typeface="Verdana"/>
                        </a:rPr>
                        <a:t>Supporting safe discharge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664553538"/>
                  </a:ext>
                </a:extLst>
              </a:tr>
              <a:tr h="816424">
                <a:tc>
                  <a:txBody>
                    <a:bodyPr/>
                    <a:lstStyle/>
                    <a:p>
                      <a:pPr algn="l" fontAlgn="base">
                        <a:lnSpc>
                          <a:spcPts val="2400"/>
                        </a:lnSpc>
                        <a:buNone/>
                      </a:pPr>
                      <a:r>
                        <a:rPr lang="en-GB" sz="1800" b="0" i="0" u="none" strike="noStrike" dirty="0">
                          <a:solidFill>
                            <a:srgbClr val="000000"/>
                          </a:solidFill>
                          <a:effectLst/>
                          <a:latin typeface="Verdana"/>
                        </a:rPr>
                        <a:t>% of patients with a recorded estimated date of discharge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45.16%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42.2%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134318211"/>
                  </a:ext>
                </a:extLst>
              </a:tr>
            </a:tbl>
          </a:graphicData>
        </a:graphic>
      </p:graphicFrame>
      <p:sp>
        <p:nvSpPr>
          <p:cNvPr id="8" name="Rectangle 1">
            <a:extLst>
              <a:ext uri="{FF2B5EF4-FFF2-40B4-BE49-F238E27FC236}">
                <a16:creationId xmlns:a16="http://schemas.microsoft.com/office/drawing/2014/main" id="{FB4B8FF7-698F-F58D-2E88-D27E57BFC3FE}"/>
              </a:ext>
            </a:extLst>
          </p:cNvPr>
          <p:cNvSpPr>
            <a:spLocks noChangeArrowheads="1"/>
          </p:cNvSpPr>
          <p:nvPr/>
        </p:nvSpPr>
        <p:spPr bwMode="auto">
          <a:xfrm>
            <a:off x="1412951" y="2429459"/>
            <a:ext cx="20105511" cy="6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19" rIns="91440" bIns="45719"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13" rtl="0" eaLnBrk="0" fontAlgn="base" latinLnBrk="0" hangingPunct="0">
              <a:lnSpc>
                <a:spcPct val="100000"/>
              </a:lnSpc>
              <a:spcBef>
                <a:spcPct val="0"/>
              </a:spcBef>
              <a:spcAft>
                <a:spcPct val="0"/>
              </a:spcAft>
              <a:buClrTx/>
              <a:buSzTx/>
              <a:buFontTx/>
              <a:buNone/>
              <a:tabLst/>
              <a:defRPr/>
            </a:pPr>
            <a:r>
              <a:rPr kumimoji="0" lang="en-US" altLang="en-US" sz="1801"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1"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13" rtl="0" eaLnBrk="0" fontAlgn="base" latinLnBrk="0" hangingPunct="0">
              <a:lnSpc>
                <a:spcPct val="100000"/>
              </a:lnSpc>
              <a:spcBef>
                <a:spcPct val="0"/>
              </a:spcBef>
              <a:spcAft>
                <a:spcPct val="0"/>
              </a:spcAft>
              <a:buClrTx/>
              <a:buSzTx/>
              <a:buFontTx/>
              <a:buNone/>
              <a:tabLst/>
              <a:defRPr/>
            </a:pPr>
            <a:endParaRPr kumimoji="0" lang="en-US" altLang="en-US" sz="1801"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766927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877" y="573673"/>
            <a:ext cx="19989934" cy="1753503"/>
          </a:xfrm>
          <a:prstGeom prst="rect">
            <a:avLst/>
          </a:prstGeom>
        </p:spPr>
      </p:pic>
      <p:sp>
        <p:nvSpPr>
          <p:cNvPr id="8" name="TextBox 7">
            <a:extLst>
              <a:ext uri="{FF2B5EF4-FFF2-40B4-BE49-F238E27FC236}">
                <a16:creationId xmlns:a16="http://schemas.microsoft.com/office/drawing/2014/main" id="{998A613D-8A67-AB53-2ECC-47AB445F381A}"/>
              </a:ext>
            </a:extLst>
          </p:cNvPr>
          <p:cNvSpPr txBox="1">
            <a:spLocks/>
          </p:cNvSpPr>
          <p:nvPr/>
        </p:nvSpPr>
        <p:spPr>
          <a:xfrm>
            <a:off x="10325271" y="7234967"/>
            <a:ext cx="11293029" cy="946309"/>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a:ln>
                  <a:noFill/>
                </a:ln>
                <a:solidFill>
                  <a:prstClr val="black"/>
                </a:solidFill>
                <a:effectLst/>
                <a:uLnTx/>
                <a:uFillTx/>
                <a:latin typeface="Calibri" panose="020F0502020204030204"/>
                <a:ea typeface="+mn-ea"/>
                <a:cs typeface="+mn-cs"/>
              </a:rPr>
              <a:t>M365 Digital Champions engagement over the previous 12 months</a:t>
            </a:r>
          </a:p>
        </p:txBody>
      </p:sp>
      <p:graphicFrame>
        <p:nvGraphicFramePr>
          <p:cNvPr id="10" name="Table 9">
            <a:extLst>
              <a:ext uri="{FF2B5EF4-FFF2-40B4-BE49-F238E27FC236}">
                <a16:creationId xmlns:a16="http://schemas.microsoft.com/office/drawing/2014/main" id="{0D82BDF3-2D47-DCBD-FC55-8C1211785577}"/>
              </a:ext>
            </a:extLst>
          </p:cNvPr>
          <p:cNvGraphicFramePr>
            <a:graphicFrameLocks noGrp="1"/>
          </p:cNvGraphicFramePr>
          <p:nvPr>
            <p:extLst>
              <p:ext uri="{D42A27DB-BD31-4B8C-83A1-F6EECF244321}">
                <p14:modId xmlns:p14="http://schemas.microsoft.com/office/powerpoint/2010/main" val="2098618669"/>
              </p:ext>
            </p:extLst>
          </p:nvPr>
        </p:nvGraphicFramePr>
        <p:xfrm>
          <a:off x="1282937" y="2462245"/>
          <a:ext cx="17539814" cy="4530555"/>
        </p:xfrm>
        <a:graphic>
          <a:graphicData uri="http://schemas.openxmlformats.org/drawingml/2006/table">
            <a:tbl>
              <a:tblPr/>
              <a:tblGrid>
                <a:gridCol w="7097528">
                  <a:extLst>
                    <a:ext uri="{9D8B030D-6E8A-4147-A177-3AD203B41FA5}">
                      <a16:colId xmlns:a16="http://schemas.microsoft.com/office/drawing/2014/main" val="3482179417"/>
                    </a:ext>
                  </a:extLst>
                </a:gridCol>
                <a:gridCol w="1605270">
                  <a:extLst>
                    <a:ext uri="{9D8B030D-6E8A-4147-A177-3AD203B41FA5}">
                      <a16:colId xmlns:a16="http://schemas.microsoft.com/office/drawing/2014/main" val="3594056476"/>
                    </a:ext>
                  </a:extLst>
                </a:gridCol>
                <a:gridCol w="2696856">
                  <a:extLst>
                    <a:ext uri="{9D8B030D-6E8A-4147-A177-3AD203B41FA5}">
                      <a16:colId xmlns:a16="http://schemas.microsoft.com/office/drawing/2014/main" val="1834362378"/>
                    </a:ext>
                  </a:extLst>
                </a:gridCol>
                <a:gridCol w="2046720">
                  <a:extLst>
                    <a:ext uri="{9D8B030D-6E8A-4147-A177-3AD203B41FA5}">
                      <a16:colId xmlns:a16="http://schemas.microsoft.com/office/drawing/2014/main" val="3783675376"/>
                    </a:ext>
                  </a:extLst>
                </a:gridCol>
                <a:gridCol w="2046720">
                  <a:extLst>
                    <a:ext uri="{9D8B030D-6E8A-4147-A177-3AD203B41FA5}">
                      <a16:colId xmlns:a16="http://schemas.microsoft.com/office/drawing/2014/main" val="3009004778"/>
                    </a:ext>
                  </a:extLst>
                </a:gridCol>
                <a:gridCol w="2046720">
                  <a:extLst>
                    <a:ext uri="{9D8B030D-6E8A-4147-A177-3AD203B41FA5}">
                      <a16:colId xmlns:a16="http://schemas.microsoft.com/office/drawing/2014/main" val="2148669403"/>
                    </a:ext>
                  </a:extLst>
                </a:gridCol>
              </a:tblGrid>
              <a:tr h="971085">
                <a:tc>
                  <a:txBody>
                    <a:bodyPr/>
                    <a:lstStyle/>
                    <a:p>
                      <a:pPr algn="l" fontAlgn="base">
                        <a:lnSpc>
                          <a:spcPts val="2400"/>
                        </a:lnSpc>
                        <a:buNone/>
                      </a:pPr>
                      <a:r>
                        <a:rPr lang="en-GB" sz="1800" b="1" i="0" u="none" strike="noStrike" dirty="0">
                          <a:solidFill>
                            <a:srgbClr val="FFFFFF"/>
                          </a:solidFill>
                          <a:effectLst/>
                          <a:latin typeface="Verdana"/>
                        </a:rPr>
                        <a:t>National and Local Digital </a:t>
                      </a:r>
                      <a:r>
                        <a:rPr lang="en-GB" sz="1800" b="1" i="0" u="none" strike="noStrike" kern="1200" dirty="0">
                          <a:solidFill>
                            <a:srgbClr val="FFFFFF"/>
                          </a:solidFill>
                          <a:effectLst/>
                          <a:latin typeface="Verdana"/>
                          <a:ea typeface="+mn-ea"/>
                          <a:cs typeface="+mn-cs"/>
                        </a:rPr>
                        <a:t>System</a:t>
                      </a:r>
                      <a:r>
                        <a:rPr lang="en-GB" sz="1800" b="1" i="0" u="none" strike="noStrike" dirty="0">
                          <a:solidFill>
                            <a:srgbClr val="FFFFFF"/>
                          </a:solidFill>
                          <a:effectLst/>
                          <a:latin typeface="Verdana"/>
                        </a:rPr>
                        <a:t> availability</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Nov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dirty="0">
                          <a:solidFill>
                            <a:srgbClr val="FFFFFF"/>
                          </a:solidFill>
                          <a:effectLst/>
                          <a:latin typeface="Verdana"/>
                          <a:ea typeface="+mn-ea"/>
                          <a:cs typeface="+mn-cs"/>
                        </a:rPr>
                        <a:t>Jan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dirty="0">
                          <a:solidFill>
                            <a:srgbClr val="FFFFFF"/>
                          </a:solidFill>
                          <a:effectLst/>
                          <a:latin typeface="Verdana"/>
                          <a:ea typeface="+mn-ea"/>
                          <a:cs typeface="+mn-cs"/>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037045765"/>
                  </a:ext>
                </a:extLst>
              </a:tr>
              <a:tr h="510316">
                <a:tc>
                  <a:txBody>
                    <a:bodyPr/>
                    <a:lstStyle/>
                    <a:p>
                      <a:pPr algn="l" fontAlgn="base">
                        <a:lnSpc>
                          <a:spcPts val="2400"/>
                        </a:lnSpc>
                        <a:buNone/>
                      </a:pPr>
                      <a:r>
                        <a:rPr lang="en-GB" sz="1800" b="0" i="0" u="none" strike="noStrike" kern="1200">
                          <a:solidFill>
                            <a:srgbClr val="000000"/>
                          </a:solidFill>
                          <a:effectLst/>
                          <a:latin typeface="Verdana"/>
                          <a:ea typeface="+mn-ea"/>
                          <a:cs typeface="+mn-cs"/>
                        </a:rPr>
                        <a:t>National</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N/A</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49213913"/>
                  </a:ext>
                </a:extLst>
              </a:tr>
              <a:tr h="510316">
                <a:tc>
                  <a:txBody>
                    <a:bodyPr/>
                    <a:lstStyle/>
                    <a:p>
                      <a:pPr algn="l" fontAlgn="base">
                        <a:lnSpc>
                          <a:spcPts val="2400"/>
                        </a:lnSpc>
                        <a:buNone/>
                      </a:pPr>
                      <a:r>
                        <a:rPr lang="en-GB" sz="1800" b="0" i="0" u="none" strike="noStrike" dirty="0">
                          <a:solidFill>
                            <a:srgbClr val="000000"/>
                          </a:solidFill>
                          <a:effectLst/>
                          <a:latin typeface="Verdana"/>
                        </a:rPr>
                        <a:t>Local</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endParaRPr lang="en-GB" sz="1800" b="0" i="0" u="none" strike="noStrike">
                        <a:solidFill>
                          <a:srgbClr val="000000"/>
                        </a:solidFill>
                        <a:effectLst/>
                        <a:latin typeface="Verdana"/>
                      </a:endParaRPr>
                    </a:p>
                    <a:p>
                      <a:pPr lvl="0" algn="ctr">
                        <a:lnSpc>
                          <a:spcPts val="2400"/>
                        </a:lnSpc>
                        <a:buNone/>
                      </a:pPr>
                      <a:r>
                        <a:rPr lang="en-GB" sz="1800" b="0" i="0" u="none" strike="noStrike" noProof="0">
                          <a:solidFill>
                            <a:srgbClr val="000000"/>
                          </a:solidFill>
                          <a:effectLst/>
                          <a:latin typeface="Verdana"/>
                          <a:ea typeface="Verdana"/>
                        </a:rPr>
                        <a:t>99.998%</a:t>
                      </a:r>
                      <a:endParaRPr lang="en-GB"/>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522458544"/>
                  </a:ext>
                </a:extLst>
              </a:tr>
              <a:tr h="993823">
                <a:tc>
                  <a:txBody>
                    <a:bodyPr/>
                    <a:lstStyle/>
                    <a:p>
                      <a:pPr lvl="0" algn="l">
                        <a:lnSpc>
                          <a:spcPts val="2400"/>
                        </a:lnSpc>
                        <a:buNone/>
                      </a:pPr>
                      <a:r>
                        <a:rPr lang="en-GB" sz="1800" b="1" i="0" u="none" strike="noStrike" dirty="0">
                          <a:solidFill>
                            <a:srgbClr val="FFFFFF"/>
                          </a:solidFill>
                          <a:effectLst/>
                          <a:latin typeface="Verdana"/>
                        </a:rPr>
                        <a:t>Data Driven Organisation</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Jan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1123153745"/>
                  </a:ext>
                </a:extLst>
              </a:tr>
              <a:tr h="506441">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Staff attended Digital Intelligence Data Literacy Course</a:t>
                      </a:r>
                      <a:endParaRPr lang="en-US" sz="1800"/>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dirty="0">
                          <a:solidFill>
                            <a:srgbClr val="000000"/>
                          </a:solidFill>
                          <a:effectLst/>
                          <a:latin typeface="Verdana"/>
                        </a:rPr>
                        <a:t>0</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39</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20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extLst>
                  <a:ext uri="{0D108BD9-81ED-4DB2-BD59-A6C34878D82A}">
                    <a16:rowId xmlns:a16="http://schemas.microsoft.com/office/drawing/2014/main" val="126028063"/>
                  </a:ext>
                </a:extLst>
              </a:tr>
              <a:tr h="684877">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Unique Users Accessed Digital Intelligence Analytical Tools</a:t>
                      </a:r>
                      <a:endParaRPr lang="en-US" sz="1800"/>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356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480</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506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526</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extLst>
                  <a:ext uri="{0D108BD9-81ED-4DB2-BD59-A6C34878D82A}">
                    <a16:rowId xmlns:a16="http://schemas.microsoft.com/office/drawing/2014/main" val="174251730"/>
                  </a:ext>
                </a:extLst>
              </a:tr>
            </a:tbl>
          </a:graphicData>
        </a:graphic>
      </p:graphicFrame>
      <p:pic>
        <p:nvPicPr>
          <p:cNvPr id="11" name="Picture 10">
            <a:extLst>
              <a:ext uri="{FF2B5EF4-FFF2-40B4-BE49-F238E27FC236}">
                <a16:creationId xmlns:a16="http://schemas.microsoft.com/office/drawing/2014/main" id="{5F84CB42-36DA-76B0-1530-225C8B9FB436}"/>
              </a:ext>
            </a:extLst>
          </p:cNvPr>
          <p:cNvPicPr>
            <a:picLocks noChangeAspect="1"/>
          </p:cNvPicPr>
          <p:nvPr/>
        </p:nvPicPr>
        <p:blipFill>
          <a:blip r:embed="rId3"/>
          <a:stretch>
            <a:fillRect/>
          </a:stretch>
        </p:blipFill>
        <p:spPr>
          <a:xfrm>
            <a:off x="2318211" y="7225747"/>
            <a:ext cx="6374887" cy="3864569"/>
          </a:xfrm>
          <a:prstGeom prst="rect">
            <a:avLst/>
          </a:prstGeom>
        </p:spPr>
      </p:pic>
      <p:pic>
        <p:nvPicPr>
          <p:cNvPr id="7" name="Picture 6" descr="A graph on a screen&#10;&#10;AI-generated content may be incorrect.">
            <a:extLst>
              <a:ext uri="{FF2B5EF4-FFF2-40B4-BE49-F238E27FC236}">
                <a16:creationId xmlns:a16="http://schemas.microsoft.com/office/drawing/2014/main" id="{0C0FE190-E4A0-4F63-578F-4236F8D447B7}"/>
              </a:ext>
            </a:extLst>
          </p:cNvPr>
          <p:cNvPicPr>
            <a:picLocks noChangeAspect="1"/>
          </p:cNvPicPr>
          <p:nvPr/>
        </p:nvPicPr>
        <p:blipFill>
          <a:blip r:embed="rId4"/>
          <a:stretch>
            <a:fillRect/>
          </a:stretch>
        </p:blipFill>
        <p:spPr>
          <a:xfrm>
            <a:off x="10326794" y="7719301"/>
            <a:ext cx="7460071" cy="3367504"/>
          </a:xfrm>
          <a:prstGeom prst="rect">
            <a:avLst/>
          </a:prstGeom>
        </p:spPr>
      </p:pic>
    </p:spTree>
    <p:extLst>
      <p:ext uri="{BB962C8B-B14F-4D97-AF65-F5344CB8AC3E}">
        <p14:creationId xmlns:p14="http://schemas.microsoft.com/office/powerpoint/2010/main" val="16274327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sp>
        <p:nvSpPr>
          <p:cNvPr id="9" name="TextBox 8">
            <a:extLst>
              <a:ext uri="{FF2B5EF4-FFF2-40B4-BE49-F238E27FC236}">
                <a16:creationId xmlns:a16="http://schemas.microsoft.com/office/drawing/2014/main" id="{948F140F-B9A2-AF19-18F4-29D98CECF3DB}"/>
              </a:ext>
            </a:extLst>
          </p:cNvPr>
          <p:cNvSpPr txBox="1"/>
          <p:nvPr/>
        </p:nvSpPr>
        <p:spPr>
          <a:xfrm>
            <a:off x="421052" y="2567887"/>
            <a:ext cx="19126032" cy="461537"/>
          </a:xfrm>
          <a:prstGeom prst="rect">
            <a:avLst/>
          </a:prstGeom>
          <a:solidFill>
            <a:schemeClr val="accent1"/>
          </a:solidFill>
          <a:ln>
            <a:solidFill>
              <a:schemeClr val="accent1"/>
            </a:solidFill>
          </a:ln>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399" b="1" i="0" u="none" strike="noStrike" kern="1200" cap="none" spc="0" normalizeH="0" baseline="0" noProof="0" dirty="0">
                <a:ln>
                  <a:noFill/>
                </a:ln>
                <a:solidFill>
                  <a:prstClr val="white"/>
                </a:solidFill>
                <a:effectLst/>
                <a:uLnTx/>
                <a:uFillTx/>
                <a:latin typeface="Calibri" panose="020F0502020204030204"/>
                <a:ea typeface="+mn-ea"/>
                <a:cs typeface="+mn-cs"/>
              </a:rPr>
              <a:t>A summary of the digital projects and their delivery status has been outlined below for Quarter 4</a:t>
            </a:r>
            <a:r>
              <a:rPr kumimoji="0" lang="en-GB" sz="1801"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pic>
        <p:nvPicPr>
          <p:cNvPr id="14" name="Picture 13">
            <a:extLst>
              <a:ext uri="{FF2B5EF4-FFF2-40B4-BE49-F238E27FC236}">
                <a16:creationId xmlns:a16="http://schemas.microsoft.com/office/drawing/2014/main" id="{2E85C9F4-A5AE-FFD7-54AA-17E8C0475826}"/>
              </a:ext>
            </a:extLst>
          </p:cNvPr>
          <p:cNvPicPr>
            <a:picLocks noChangeAspect="1"/>
          </p:cNvPicPr>
          <p:nvPr/>
        </p:nvPicPr>
        <p:blipFill>
          <a:blip r:embed="rId3"/>
          <a:stretch>
            <a:fillRect/>
          </a:stretch>
        </p:blipFill>
        <p:spPr>
          <a:xfrm>
            <a:off x="1335368" y="3029424"/>
            <a:ext cx="17297400" cy="8035328"/>
          </a:xfrm>
          <a:prstGeom prst="rect">
            <a:avLst/>
          </a:prstGeom>
        </p:spPr>
      </p:pic>
    </p:spTree>
    <p:extLst>
      <p:ext uri="{BB962C8B-B14F-4D97-AF65-F5344CB8AC3E}">
        <p14:creationId xmlns:p14="http://schemas.microsoft.com/office/powerpoint/2010/main" val="25014829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9" name="Picture 8">
            <a:extLst>
              <a:ext uri="{FF2B5EF4-FFF2-40B4-BE49-F238E27FC236}">
                <a16:creationId xmlns:a16="http://schemas.microsoft.com/office/drawing/2014/main" id="{9C3B190B-87B0-67A5-A482-A8BC8918AC86}"/>
              </a:ext>
            </a:extLst>
          </p:cNvPr>
          <p:cNvPicPr>
            <a:picLocks noChangeAspect="1"/>
          </p:cNvPicPr>
          <p:nvPr/>
        </p:nvPicPr>
        <p:blipFill>
          <a:blip r:embed="rId2"/>
          <a:stretch>
            <a:fillRect/>
          </a:stretch>
        </p:blipFill>
        <p:spPr>
          <a:xfrm>
            <a:off x="756444" y="854075"/>
            <a:ext cx="18841577" cy="9296400"/>
          </a:xfrm>
          <a:prstGeom prst="rect">
            <a:avLst/>
          </a:prstGeom>
        </p:spPr>
      </p:pic>
    </p:spTree>
    <p:extLst>
      <p:ext uri="{BB962C8B-B14F-4D97-AF65-F5344CB8AC3E}">
        <p14:creationId xmlns:p14="http://schemas.microsoft.com/office/powerpoint/2010/main" val="33321065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5B2B9E-1187-DB78-63AB-82342B0E4B3E}"/>
              </a:ext>
            </a:extLst>
          </p:cNvPr>
          <p:cNvPicPr>
            <a:picLocks noChangeAspect="1"/>
          </p:cNvPicPr>
          <p:nvPr/>
        </p:nvPicPr>
        <p:blipFill>
          <a:blip r:embed="rId2"/>
          <a:stretch>
            <a:fillRect/>
          </a:stretch>
        </p:blipFill>
        <p:spPr>
          <a:xfrm>
            <a:off x="985044" y="8474075"/>
            <a:ext cx="18474976" cy="2656752"/>
          </a:xfrm>
          <a:prstGeom prst="rect">
            <a:avLst/>
          </a:prstGeom>
        </p:spPr>
      </p:pic>
      <p:sp>
        <p:nvSpPr>
          <p:cNvPr id="3" name="TextBox 2">
            <a:extLst>
              <a:ext uri="{FF2B5EF4-FFF2-40B4-BE49-F238E27FC236}">
                <a16:creationId xmlns:a16="http://schemas.microsoft.com/office/drawing/2014/main" id="{781EA73B-55B8-6DFA-FDF0-DECB27A56B8C}"/>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5" name="Picture 4">
            <a:extLst>
              <a:ext uri="{FF2B5EF4-FFF2-40B4-BE49-F238E27FC236}">
                <a16:creationId xmlns:a16="http://schemas.microsoft.com/office/drawing/2014/main" id="{8B3C55D2-BFA7-3FA0-5B6F-FB20847CBCBF}"/>
              </a:ext>
            </a:extLst>
          </p:cNvPr>
          <p:cNvPicPr>
            <a:picLocks noChangeAspect="1"/>
          </p:cNvPicPr>
          <p:nvPr/>
        </p:nvPicPr>
        <p:blipFill>
          <a:blip r:embed="rId3"/>
          <a:stretch>
            <a:fillRect/>
          </a:stretch>
        </p:blipFill>
        <p:spPr>
          <a:xfrm>
            <a:off x="985044" y="701675"/>
            <a:ext cx="18474976" cy="8382000"/>
          </a:xfrm>
          <a:prstGeom prst="rect">
            <a:avLst/>
          </a:prstGeom>
        </p:spPr>
      </p:pic>
    </p:spTree>
    <p:extLst>
      <p:ext uri="{BB962C8B-B14F-4D97-AF65-F5344CB8AC3E}">
        <p14:creationId xmlns:p14="http://schemas.microsoft.com/office/powerpoint/2010/main" val="17075811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59</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performance and development review compliance has improved February 2026 to 75.79% from  73.78% in January 2026. Performance is currently below the Welsh Government target of 85%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deteriorated slightly to 88.39% in February from 88.97% in January 2026.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descr="A graph with numbers and a red line&#10;&#10;AI-generated content may be incorrect.">
            <a:extLst>
              <a:ext uri="{FF2B5EF4-FFF2-40B4-BE49-F238E27FC236}">
                <a16:creationId xmlns:a16="http://schemas.microsoft.com/office/drawing/2014/main" id="{5D7B5620-C133-E7D2-7462-687BFE7E2BF2}"/>
              </a:ext>
            </a:extLst>
          </p:cNvPr>
          <p:cNvPicPr>
            <a:picLocks noChangeAspect="1"/>
          </p:cNvPicPr>
          <p:nvPr/>
        </p:nvPicPr>
        <p:blipFill>
          <a:blip r:embed="rId7"/>
          <a:stretch>
            <a:fillRect/>
          </a:stretch>
        </p:blipFill>
        <p:spPr>
          <a:xfrm>
            <a:off x="1340636" y="2714746"/>
            <a:ext cx="8232948" cy="5620888"/>
          </a:xfrm>
          <a:prstGeom prst="rect">
            <a:avLst/>
          </a:prstGeom>
        </p:spPr>
      </p:pic>
      <p:pic>
        <p:nvPicPr>
          <p:cNvPr id="15" name="Picture 14" descr="A graph with a red line&#10;&#10;AI-generated content may be incorrect.">
            <a:extLst>
              <a:ext uri="{FF2B5EF4-FFF2-40B4-BE49-F238E27FC236}">
                <a16:creationId xmlns:a16="http://schemas.microsoft.com/office/drawing/2014/main" id="{F1DFEFC1-AAB2-CE27-2199-9BECB22F498B}"/>
              </a:ext>
            </a:extLst>
          </p:cNvPr>
          <p:cNvPicPr>
            <a:picLocks noChangeAspect="1"/>
          </p:cNvPicPr>
          <p:nvPr/>
        </p:nvPicPr>
        <p:blipFill>
          <a:blip r:embed="rId8"/>
          <a:stretch>
            <a:fillRect/>
          </a:stretch>
        </p:blipFill>
        <p:spPr>
          <a:xfrm>
            <a:off x="10532106" y="2674824"/>
            <a:ext cx="8436138" cy="5620887"/>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C0CFC9-E8E9-D421-AAB8-D55DD5144039}"/>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Cancer</a:t>
            </a:r>
          </a:p>
        </p:txBody>
      </p:sp>
      <p:graphicFrame>
        <p:nvGraphicFramePr>
          <p:cNvPr id="3" name="Table 2">
            <a:extLst>
              <a:ext uri="{FF2B5EF4-FFF2-40B4-BE49-F238E27FC236}">
                <a16:creationId xmlns:a16="http://schemas.microsoft.com/office/drawing/2014/main" id="{DEE33EC1-2461-588B-6843-FF89C77335B0}"/>
              </a:ext>
            </a:extLst>
          </p:cNvPr>
          <p:cNvGraphicFramePr>
            <a:graphicFrameLocks noGrp="1"/>
          </p:cNvGraphicFramePr>
          <p:nvPr/>
        </p:nvGraphicFramePr>
        <p:xfrm>
          <a:off x="375444" y="854075"/>
          <a:ext cx="19431000" cy="1471295"/>
        </p:xfrm>
        <a:graphic>
          <a:graphicData uri="http://schemas.openxmlformats.org/drawingml/2006/table">
            <a:tbl>
              <a:tblPr firstRow="1" firstCol="1" bandRow="1">
                <a:tableStyleId>{5C22544A-7EE6-4342-B048-85BDC9FD1C3A}</a:tableStyleId>
              </a:tblPr>
              <a:tblGrid>
                <a:gridCol w="9612637">
                  <a:extLst>
                    <a:ext uri="{9D8B030D-6E8A-4147-A177-3AD203B41FA5}">
                      <a16:colId xmlns:a16="http://schemas.microsoft.com/office/drawing/2014/main" val="103262134"/>
                    </a:ext>
                  </a:extLst>
                </a:gridCol>
                <a:gridCol w="9818363">
                  <a:extLst>
                    <a:ext uri="{9D8B030D-6E8A-4147-A177-3AD203B41FA5}">
                      <a16:colId xmlns:a16="http://schemas.microsoft.com/office/drawing/2014/main" val="356858179"/>
                    </a:ext>
                  </a:extLst>
                </a:gridCol>
              </a:tblGrid>
              <a:tr h="316544">
                <a:tc>
                  <a:txBody>
                    <a:bodyPr/>
                    <a:lstStyle/>
                    <a:p>
                      <a:pPr>
                        <a:lnSpc>
                          <a:spcPct val="107000"/>
                        </a:lnSpc>
                        <a:spcAft>
                          <a:spcPts val="800"/>
                        </a:spcAft>
                        <a:buNone/>
                      </a:pPr>
                      <a:r>
                        <a:rPr lang="en-GB" sz="2400">
                          <a:effectLst/>
                        </a:rPr>
                        <a:t>Criteria to Achieve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4047752"/>
                  </a:ext>
                </a:extLst>
              </a:tr>
              <a:tr h="978856">
                <a:tc>
                  <a:txBody>
                    <a:bodyPr/>
                    <a:lstStyle/>
                    <a:p>
                      <a:pPr marL="342900" lvl="0" indent="-342900">
                        <a:lnSpc>
                          <a:spcPct val="107000"/>
                        </a:lnSpc>
                        <a:buFont typeface="Symbol" panose="05050102010706020507" pitchFamily="18" charset="2"/>
                        <a:buChar char=""/>
                      </a:pPr>
                      <a:r>
                        <a:rPr lang="en-GB" sz="2400" dirty="0">
                          <a:effectLst/>
                        </a:rPr>
                        <a:t>60% performance maintained for 3 months against the Single Cancer Pathway (SCP) target.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457200" lvl="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November – 52%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December – 62%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January – 55%</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7844833"/>
                  </a:ext>
                </a:extLst>
              </a:tr>
            </a:tbl>
          </a:graphicData>
        </a:graphic>
      </p:graphicFrame>
      <p:sp>
        <p:nvSpPr>
          <p:cNvPr id="5" name="TextBox 4">
            <a:extLst>
              <a:ext uri="{FF2B5EF4-FFF2-40B4-BE49-F238E27FC236}">
                <a16:creationId xmlns:a16="http://schemas.microsoft.com/office/drawing/2014/main" id="{65040364-58A5-A5C1-4AB3-676C34758186}"/>
              </a:ext>
            </a:extLst>
          </p:cNvPr>
          <p:cNvSpPr txBox="1"/>
          <p:nvPr/>
        </p:nvSpPr>
        <p:spPr>
          <a:xfrm>
            <a:off x="12415044" y="2800567"/>
            <a:ext cx="7162800" cy="7263912"/>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Continued focus on front end of pathway for all specialties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Commencing demand and capacity work in relation to the cancer pathway supported by Transformation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Outsourcing pathology backlog for Skin, Urology and LGI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Detailed Dermatology demand and capacity exercise, supported by Healthcare Systems Engineering team currently in progress.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Phase 2, business case development for the long-term provision of complex gynae-oncology surgery commences.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Mobilisation workshop for Board-owned Cancer Improvement Programme took place on Monday 9</a:t>
            </a:r>
            <a:r>
              <a:rPr kumimoji="0" lang="en-GB" sz="2400" b="0" i="0" u="none" strike="noStrike" kern="1200" cap="none" spc="0" normalizeH="0" baseline="30000" noProof="0" dirty="0">
                <a:ln>
                  <a:noFill/>
                </a:ln>
                <a:solidFill>
                  <a:prstClr val="black"/>
                </a:solidFill>
                <a:effectLst/>
                <a:uLnTx/>
                <a:uFillTx/>
                <a:latin typeface="Verdana" panose="020B0604030504040204" pitchFamily="34" charset="0"/>
                <a:ea typeface="Verdana" panose="020B0604030504040204" pitchFamily="34" charset="0"/>
                <a:cs typeface="+mn-cs"/>
              </a:rPr>
              <a:t>th</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March</a:t>
            </a:r>
          </a:p>
        </p:txBody>
      </p:sp>
      <p:graphicFrame>
        <p:nvGraphicFramePr>
          <p:cNvPr id="4" name="Chart 3">
            <a:extLst>
              <a:ext uri="{FF2B5EF4-FFF2-40B4-BE49-F238E27FC236}">
                <a16:creationId xmlns:a16="http://schemas.microsoft.com/office/drawing/2014/main" id="{FE907187-7491-432F-003E-0DBB0E463ADE}"/>
              </a:ext>
            </a:extLst>
          </p:cNvPr>
          <p:cNvGraphicFramePr>
            <a:graphicFrameLocks/>
          </p:cNvGraphicFramePr>
          <p:nvPr/>
        </p:nvGraphicFramePr>
        <p:xfrm>
          <a:off x="385930" y="3063875"/>
          <a:ext cx="11582400" cy="710599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E6CD04-08D6-BF28-9C55-626E4C866089}"/>
              </a:ext>
            </a:extLst>
          </p:cNvPr>
          <p:cNvSpPr txBox="1"/>
          <p:nvPr/>
        </p:nvSpPr>
        <p:spPr>
          <a:xfrm>
            <a:off x="4566444" y="10618318"/>
            <a:ext cx="10745827" cy="369332"/>
          </a:xfrm>
          <a:prstGeom prst="rect">
            <a:avLst/>
          </a:prstGeom>
          <a:noFill/>
        </p:spPr>
        <p:txBody>
          <a:bodyPr wrap="none" rtlCol="0">
            <a:spAutoFit/>
          </a:bodyPr>
          <a:lstStyle/>
          <a:p>
            <a:r>
              <a:rPr lang="en-GB" b="1" i="1" dirty="0"/>
              <a:t>*A Service Specific update around Cancer Care can be found at the end of this Integrated Performance Report</a:t>
            </a:r>
            <a:r>
              <a:rPr lang="en-GB" i="1" dirty="0"/>
              <a:t>*</a:t>
            </a:r>
          </a:p>
        </p:txBody>
      </p:sp>
    </p:spTree>
    <p:extLst>
      <p:ext uri="{BB962C8B-B14F-4D97-AF65-F5344CB8AC3E}">
        <p14:creationId xmlns:p14="http://schemas.microsoft.com/office/powerpoint/2010/main" val="17775347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60</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601070587"/>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February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dirty="0">
                          <a:effectLst/>
                          <a:latin typeface="Verrdana"/>
                        </a:rPr>
                        <a:t>Reason</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9,861.83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37.9%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2,702.77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2,155.19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8.3%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1,973.39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7.6%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1,460.31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5.6%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reduced slightly in February 2026 to 7.20% from 7.76% in January 2026</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February 2026, reporting 7.21% compared to 7.19% in January 2026.</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descr="A graph of a graph showing the amount of sickness&#10;&#10;AI-generated content may be incorrect.">
            <a:extLst>
              <a:ext uri="{FF2B5EF4-FFF2-40B4-BE49-F238E27FC236}">
                <a16:creationId xmlns:a16="http://schemas.microsoft.com/office/drawing/2014/main" id="{D5D24820-3CE2-5BF0-C789-3CE65B1D344C}"/>
              </a:ext>
            </a:extLst>
          </p:cNvPr>
          <p:cNvPicPr>
            <a:picLocks noChangeAspect="1"/>
          </p:cNvPicPr>
          <p:nvPr/>
        </p:nvPicPr>
        <p:blipFill>
          <a:blip r:embed="rId3"/>
          <a:stretch>
            <a:fillRect/>
          </a:stretch>
        </p:blipFill>
        <p:spPr>
          <a:xfrm>
            <a:off x="1061244" y="1475135"/>
            <a:ext cx="8902829" cy="6029729"/>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61</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518637" y="2896385"/>
            <a:ext cx="9135408" cy="6035498"/>
          </a:xfrm>
          <a:prstGeom prst="rect">
            <a:avLst/>
          </a:prstGeom>
          <a:noFill/>
        </p:spPr>
        <p:txBody>
          <a:bodyPr wrap="square">
            <a:spAutoFit/>
          </a:bodyPr>
          <a:lstStyle/>
          <a:p>
            <a:pPr lvl="0">
              <a:lnSpc>
                <a:spcPct val="115000"/>
              </a:lnSpc>
            </a:pPr>
            <a:r>
              <a:rPr lang="en-GB" sz="2800" b="1" dirty="0">
                <a:effectLst/>
                <a:latin typeface="Verdana" panose="020B0604030504040204" pitchFamily="34" charset="0"/>
                <a:ea typeface="Verdana" panose="020B0604030504040204" pitchFamily="34" charset="0"/>
                <a:cs typeface="Times New Roman" panose="02020603050405020304" pitchFamily="18" charset="0"/>
              </a:rPr>
              <a:t>Revenue Financial Position</a:t>
            </a:r>
          </a:p>
          <a:p>
            <a:r>
              <a:rPr lang="en-GB" dirty="0"/>
              <a:t> </a:t>
            </a: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In Month 11 there is an in-month underspend of (£0.1m) which is £5.0m below the planned deficit of £4.9m for the month.</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YTD overspend is £57.3m. This is £3.5m above the planned deficit of £53.8m.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36A0D612-BCB0-D39E-4204-F9153497F87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244" y="2896385"/>
            <a:ext cx="8906808" cy="7448059"/>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62</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96.85% vs a target of 95%. (Cumulatively we remain above the target at 96.42%).</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£1.4m in Month</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£0.969m lower in February 2026 (£4.353m vs £5.322m) when compared to the same period last year. </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83% of the total variable pay spend. </a:t>
            </a:r>
          </a:p>
          <a:p>
            <a:pPr lvl="0"/>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061535BB-B5DA-1E80-0D9E-04503C367BF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732" y="913182"/>
            <a:ext cx="9289957" cy="4741491"/>
          </a:xfrm>
          <a:prstGeom prst="rect">
            <a:avLst/>
          </a:prstGeom>
          <a:noFill/>
        </p:spPr>
      </p:pic>
      <p:pic>
        <p:nvPicPr>
          <p:cNvPr id="10" name="Picture 9">
            <a:extLst>
              <a:ext uri="{FF2B5EF4-FFF2-40B4-BE49-F238E27FC236}">
                <a16:creationId xmlns:a16="http://schemas.microsoft.com/office/drawing/2014/main" id="{404819F0-B2A8-4223-9797-F5999A48DE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6732" y="6344552"/>
            <a:ext cx="9289957" cy="469888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63</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297466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endParaRPr lang="en-GB"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is balanced.</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endParaRPr lang="en-GB" sz="3200" dirty="0">
              <a:latin typeface="Verdana" panose="020B0604030504040204" pitchFamily="34" charset="0"/>
              <a:ea typeface="Verdana" panose="020B0604030504040204" pitchFamily="34" charset="0"/>
            </a:endParaRP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increased slightly in February 2026 to 1.34% from 1.3% in January 2026</a:t>
            </a:r>
            <a:r>
              <a:rPr lang="en-GB" sz="2200" dirty="0">
                <a:effectLst/>
                <a:latin typeface="Verdana" panose="020B0604030504040204" pitchFamily="34" charset="0"/>
                <a:ea typeface="Verdana" panose="020B0604030504040204" pitchFamily="34" charset="0"/>
              </a:rPr>
              <a:t>.</a:t>
            </a:r>
          </a:p>
        </p:txBody>
      </p:sp>
      <p:pic>
        <p:nvPicPr>
          <p:cNvPr id="5" name="Picture 4">
            <a:extLst>
              <a:ext uri="{FF2B5EF4-FFF2-40B4-BE49-F238E27FC236}">
                <a16:creationId xmlns:a16="http://schemas.microsoft.com/office/drawing/2014/main" id="{B26BAF0D-5459-F68E-3F7A-6FF5A6DF2D5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08877" y="806513"/>
            <a:ext cx="7781967" cy="4619562"/>
          </a:xfrm>
          <a:prstGeom prst="rect">
            <a:avLst/>
          </a:prstGeom>
          <a:noFill/>
        </p:spPr>
      </p:pic>
      <p:pic>
        <p:nvPicPr>
          <p:cNvPr id="12" name="Picture 11" descr="A graph with green bars and black text&#10;&#10;AI-generated content may be incorrect.">
            <a:extLst>
              <a:ext uri="{FF2B5EF4-FFF2-40B4-BE49-F238E27FC236}">
                <a16:creationId xmlns:a16="http://schemas.microsoft.com/office/drawing/2014/main" id="{F9D1D91E-E8E9-5D2F-8607-8B99EF84B395}"/>
              </a:ext>
            </a:extLst>
          </p:cNvPr>
          <p:cNvPicPr>
            <a:picLocks noChangeAspect="1"/>
          </p:cNvPicPr>
          <p:nvPr/>
        </p:nvPicPr>
        <p:blipFill>
          <a:blip r:embed="rId3"/>
          <a:stretch>
            <a:fillRect/>
          </a:stretch>
        </p:blipFill>
        <p:spPr>
          <a:xfrm>
            <a:off x="1823244" y="6266631"/>
            <a:ext cx="7492230" cy="4472005"/>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14921-E166-EA8C-6B6E-509BDF45B78E}"/>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D7029C1-2E51-81BF-340E-B99484EE359F}"/>
              </a:ext>
            </a:extLst>
          </p:cNvPr>
          <p:cNvSpPr>
            <a:spLocks noGrp="1"/>
          </p:cNvSpPr>
          <p:nvPr>
            <p:ph type="body" sz="quarter" idx="10"/>
          </p:nvPr>
        </p:nvSpPr>
        <p:spPr/>
        <p:txBody>
          <a:bodyPr/>
          <a:lstStyle/>
          <a:p>
            <a:r>
              <a:rPr lang="en-GB" sz="7200" b="1" dirty="0">
                <a:effectLst/>
                <a:ea typeface="Calibri" panose="020F0502020204030204" pitchFamily="34" charset="0"/>
              </a:rPr>
              <a:t>Cancer Care</a:t>
            </a:r>
            <a:endParaRPr lang="en-GB" sz="6600" dirty="0">
              <a:effectLst/>
              <a:ea typeface="Calibri" panose="020F0502020204030204" pitchFamily="34" charset="0"/>
            </a:endParaRPr>
          </a:p>
        </p:txBody>
      </p:sp>
    </p:spTree>
    <p:extLst>
      <p:ext uri="{BB962C8B-B14F-4D97-AF65-F5344CB8AC3E}">
        <p14:creationId xmlns:p14="http://schemas.microsoft.com/office/powerpoint/2010/main" val="371593785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Performance &amp; Breaches</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9363254"/>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4" name="Chart 3">
            <a:extLst>
              <a:ext uri="{FF2B5EF4-FFF2-40B4-BE49-F238E27FC236}">
                <a16:creationId xmlns:a16="http://schemas.microsoft.com/office/drawing/2014/main" id="{F415D220-A399-C17A-2F26-5C5DD18E1D44}"/>
              </a:ext>
            </a:extLst>
          </p:cNvPr>
          <p:cNvGraphicFramePr>
            <a:graphicFrameLocks/>
          </p:cNvGraphicFramePr>
          <p:nvPr/>
        </p:nvGraphicFramePr>
        <p:xfrm>
          <a:off x="196992" y="570707"/>
          <a:ext cx="19330703" cy="432782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F36B7570-A728-05FF-5697-5059C361C021}"/>
              </a:ext>
            </a:extLst>
          </p:cNvPr>
          <p:cNvSpPr txBox="1"/>
          <p:nvPr/>
        </p:nvSpPr>
        <p:spPr>
          <a:xfrm>
            <a:off x="-23112" y="9397639"/>
            <a:ext cx="20105687" cy="12464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The HB reports 55% for January 2026.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At time of submission of Januarys data, the volume of unreported pathology specimens for patients known to pathway was 78, predominantly skin records, this volume may result in more significant change position (uplift) at resubmission.  </a:t>
            </a:r>
          </a:p>
        </p:txBody>
      </p:sp>
      <p:pic>
        <p:nvPicPr>
          <p:cNvPr id="6" name="Picture 5" descr="A calendar with numbers and a number on it&#10;&#10;AI-generated content may be incorrect.">
            <a:extLst>
              <a:ext uri="{FF2B5EF4-FFF2-40B4-BE49-F238E27FC236}">
                <a16:creationId xmlns:a16="http://schemas.microsoft.com/office/drawing/2014/main" id="{F01C07E5-CA1F-F8DD-8EF6-57E9EED65E6D}"/>
              </a:ext>
            </a:extLst>
          </p:cNvPr>
          <p:cNvPicPr>
            <a:picLocks noChangeAspect="1"/>
          </p:cNvPicPr>
          <p:nvPr/>
        </p:nvPicPr>
        <p:blipFill>
          <a:blip r:embed="rId4"/>
          <a:stretch>
            <a:fillRect/>
          </a:stretch>
        </p:blipFill>
        <p:spPr>
          <a:xfrm>
            <a:off x="3118644" y="4932915"/>
            <a:ext cx="11419730" cy="4382647"/>
          </a:xfrm>
          <a:prstGeom prst="rect">
            <a:avLst/>
          </a:prstGeom>
        </p:spPr>
      </p:pic>
    </p:spTree>
    <p:extLst>
      <p:ext uri="{BB962C8B-B14F-4D97-AF65-F5344CB8AC3E}">
        <p14:creationId xmlns:p14="http://schemas.microsoft.com/office/powerpoint/2010/main" val="15012440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Backlog</a:t>
            </a:r>
          </a:p>
        </p:txBody>
      </p:sp>
      <p:sp>
        <p:nvSpPr>
          <p:cNvPr id="9" name="TextBox 8">
            <a:extLst>
              <a:ext uri="{FF2B5EF4-FFF2-40B4-BE49-F238E27FC236}">
                <a16:creationId xmlns:a16="http://schemas.microsoft.com/office/drawing/2014/main" id="{9A92DECB-9B25-DB5B-C724-014C7DACEE58}"/>
              </a:ext>
            </a:extLst>
          </p:cNvPr>
          <p:cNvSpPr txBox="1"/>
          <p:nvPr/>
        </p:nvSpPr>
        <p:spPr>
          <a:xfrm>
            <a:off x="0" y="9031853"/>
            <a:ext cx="19730244"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146844" y="760914"/>
          <a:ext cx="19278600" cy="6036761"/>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descr="A table with numbers and letters&#10;&#10;AI-generated content may be incorrect.">
            <a:extLst>
              <a:ext uri="{FF2B5EF4-FFF2-40B4-BE49-F238E27FC236}">
                <a16:creationId xmlns:a16="http://schemas.microsoft.com/office/drawing/2014/main" id="{075F36D6-B492-5A8D-CC90-E24F8CC36E51}"/>
              </a:ext>
            </a:extLst>
          </p:cNvPr>
          <p:cNvPicPr>
            <a:picLocks noChangeAspect="1"/>
          </p:cNvPicPr>
          <p:nvPr/>
        </p:nvPicPr>
        <p:blipFill>
          <a:blip r:embed="rId4"/>
          <a:stretch>
            <a:fillRect/>
          </a:stretch>
        </p:blipFill>
        <p:spPr>
          <a:xfrm>
            <a:off x="4040959" y="5355944"/>
            <a:ext cx="11171777" cy="5711721"/>
          </a:xfrm>
          <a:prstGeom prst="rect">
            <a:avLst/>
          </a:prstGeom>
        </p:spPr>
      </p:pic>
    </p:spTree>
    <p:extLst>
      <p:ext uri="{BB962C8B-B14F-4D97-AF65-F5344CB8AC3E}">
        <p14:creationId xmlns:p14="http://schemas.microsoft.com/office/powerpoint/2010/main" val="226628611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7C4B7-CA76-A69C-E982-57A3042E47A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F73C34-EF85-D0FC-1AD6-6DC0FFC9E795}"/>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68</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ADBA8A42-7887-700F-7001-1BE7024FA4E8}"/>
              </a:ext>
            </a:extLst>
          </p:cNvPr>
          <p:cNvGraphicFramePr>
            <a:graphicFrameLocks noGrp="1"/>
          </p:cNvGraphicFramePr>
          <p:nvPr/>
        </p:nvGraphicFramePr>
        <p:xfrm>
          <a:off x="0" y="0"/>
          <a:ext cx="20105687" cy="11309352"/>
        </p:xfrm>
        <a:graphic>
          <a:graphicData uri="http://schemas.openxmlformats.org/drawingml/2006/table">
            <a:tbl>
              <a:tblPr firstRow="1" bandRow="1">
                <a:tableStyleId>{5C22544A-7EE6-4342-B048-85BDC9FD1C3A}</a:tableStyleId>
              </a:tblPr>
              <a:tblGrid>
                <a:gridCol w="2229619">
                  <a:extLst>
                    <a:ext uri="{9D8B030D-6E8A-4147-A177-3AD203B41FA5}">
                      <a16:colId xmlns:a16="http://schemas.microsoft.com/office/drawing/2014/main" val="660515521"/>
                    </a:ext>
                  </a:extLst>
                </a:gridCol>
                <a:gridCol w="7975625">
                  <a:extLst>
                    <a:ext uri="{9D8B030D-6E8A-4147-A177-3AD203B41FA5}">
                      <a16:colId xmlns:a16="http://schemas.microsoft.com/office/drawing/2014/main" val="3751658316"/>
                    </a:ext>
                  </a:extLst>
                </a:gridCol>
                <a:gridCol w="9900443">
                  <a:extLst>
                    <a:ext uri="{9D8B030D-6E8A-4147-A177-3AD203B41FA5}">
                      <a16:colId xmlns:a16="http://schemas.microsoft.com/office/drawing/2014/main" val="4213449143"/>
                    </a:ext>
                  </a:extLst>
                </a:gridCol>
              </a:tblGrid>
              <a:tr h="1247238">
                <a:tc gridSpan="3">
                  <a:txBody>
                    <a:bodyPr/>
                    <a:lstStyle/>
                    <a:p>
                      <a:pPr algn="just"/>
                      <a:r>
                        <a:rPr lang="en-GB" sz="1800" b="1" dirty="0">
                          <a:latin typeface="Verdana" panose="020B0604030504040204" pitchFamily="34" charset="0"/>
                          <a:ea typeface="Verdana" panose="020B0604030504040204" pitchFamily="34" charset="0"/>
                        </a:rPr>
                        <a:t>Top 5 Tumour sites</a:t>
                      </a:r>
                    </a:p>
                    <a:p>
                      <a:pPr algn="just"/>
                      <a:endParaRPr lang="en-GB" sz="1800" b="1" dirty="0">
                        <a:latin typeface="Verdana" panose="020B0604030504040204" pitchFamily="34" charset="0"/>
                        <a:ea typeface="Verdana" panose="020B0604030504040204" pitchFamily="34" charset="0"/>
                      </a:endParaRPr>
                    </a:p>
                    <a:p>
                      <a:pPr algn="just"/>
                      <a:r>
                        <a:rPr lang="en-GB" sz="1800" b="1" dirty="0">
                          <a:latin typeface="Verdana" panose="020B0604030504040204" pitchFamily="34" charset="0"/>
                          <a:ea typeface="Verdana" panose="020B0604030504040204" pitchFamily="34" charset="0"/>
                        </a:rPr>
                        <a:t>It is recognised that the 5 tumour sites of highest priority across Wales (patient volumes, pathway variation and poor performance) are:</a:t>
                      </a:r>
                    </a:p>
                    <a:p>
                      <a:pPr algn="just"/>
                      <a:r>
                        <a:rPr lang="en-GB" sz="1800" b="1" dirty="0">
                          <a:latin typeface="Verdana" panose="020B0604030504040204" pitchFamily="34" charset="0"/>
                          <a:ea typeface="Verdana" panose="020B0604030504040204" pitchFamily="34" charset="0"/>
                        </a:rPr>
                        <a:t>Lower GI;  Gynaecological; Urological; Breast and Skin</a:t>
                      </a:r>
                      <a:endParaRPr lang="en-GB" sz="1800" dirty="0">
                        <a:latin typeface="Verdana" panose="020B0604030504040204" pitchFamily="34" charset="0"/>
                        <a:ea typeface="Verdana" panose="020B0604030504040204" pitchFamily="34" charset="0"/>
                      </a:endParaRP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1183">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4948644">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Lower GI</a:t>
                      </a:r>
                    </a:p>
                  </a:txBody>
                  <a:tcPr marL="73946" marR="73946" marT="36972" marB="36972" anchor="ctr">
                    <a:solidFill>
                      <a:srgbClr val="AFCEEB"/>
                    </a:solidFill>
                  </a:tcPr>
                </a:tc>
                <a:tc>
                  <a:txBody>
                    <a:bodyPr/>
                    <a:lstStyle/>
                    <a:p>
                      <a:pPr marL="0" lvl="0" indent="0">
                        <a:buFont typeface="Arial" panose="020B0604020202020204" pitchFamily="34" charset="0"/>
                        <a:buNone/>
                      </a:pPr>
                      <a:endParaRPr lang="en-GB" sz="2000" dirty="0">
                        <a:solidFill>
                          <a:schemeClr val="dk1"/>
                        </a:solidFill>
                        <a:effectLst/>
                        <a:latin typeface="+mn-lt"/>
                        <a:ea typeface="+mn-ea"/>
                        <a:cs typeface="+mn-cs"/>
                      </a:endParaRPr>
                    </a:p>
                    <a:p>
                      <a:pPr marL="285750" lvl="0" indent="-285750">
                        <a:buFont typeface="Arial" panose="020B0604020202020204" pitchFamily="34" charset="0"/>
                        <a:buChar char="•"/>
                      </a:pPr>
                      <a:r>
                        <a:rPr lang="en-GB" sz="2400" dirty="0">
                          <a:solidFill>
                            <a:schemeClr val="dk1"/>
                          </a:solidFill>
                          <a:effectLst/>
                          <a:latin typeface="+mn-lt"/>
                          <a:ea typeface="+mn-ea"/>
                          <a:cs typeface="+mn-cs"/>
                        </a:rPr>
                        <a:t>First OP waits maintained two weeks or less for both surgery and gastroenterology.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Review of data within the colorectal dashboard in development is underway with MDT lead – expected to conclude end of March.</a:t>
                      </a:r>
                    </a:p>
                    <a:p>
                      <a:pPr marL="285750" lvl="0" indent="-285750">
                        <a:buFont typeface="Arial" panose="020B0604020202020204" pitchFamily="34" charset="0"/>
                        <a:buChar char="•"/>
                      </a:pPr>
                      <a:r>
                        <a:rPr lang="en-GB" sz="2400" dirty="0">
                          <a:solidFill>
                            <a:schemeClr val="dk1"/>
                          </a:solidFill>
                          <a:effectLst/>
                          <a:latin typeface="+mn-lt"/>
                          <a:ea typeface="+mn-ea"/>
                          <a:cs typeface="+mn-cs"/>
                        </a:rPr>
                        <a:t>Bowel Screening Wales waits continue to significantly impact the backlog position for Lower GI.</a:t>
                      </a:r>
                    </a:p>
                    <a:p>
                      <a:pPr marL="285750" lvl="0" indent="-285750">
                        <a:buFont typeface="Arial" panose="020B0604020202020204" pitchFamily="34" charset="0"/>
                        <a:buChar char="•"/>
                      </a:pPr>
                      <a:r>
                        <a:rPr lang="en-GB" sz="2400" dirty="0">
                          <a:solidFill>
                            <a:schemeClr val="dk1"/>
                          </a:solidFill>
                          <a:effectLst/>
                          <a:latin typeface="+mn-lt"/>
                          <a:ea typeface="+mn-ea"/>
                          <a:cs typeface="+mn-cs"/>
                        </a:rPr>
                        <a:t>Development of business case for CANSENSE</a:t>
                      </a:r>
                    </a:p>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r h="4632287">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Gynaecological</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To progress discussions regarding disaggregation of gynae services, particularly around the endometrial pathway.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Consultant Gynae-oncologist appointed, awaiting start date. </a:t>
                      </a:r>
                    </a:p>
                    <a:p>
                      <a:endParaRPr lang="en-US" sz="32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3E988F44-681C-D4A5-B66C-830BED6D58DA}"/>
              </a:ext>
            </a:extLst>
          </p:cNvPr>
          <p:cNvGraphicFramePr>
            <a:graphicFrameLocks/>
          </p:cNvGraphicFramePr>
          <p:nvPr/>
        </p:nvGraphicFramePr>
        <p:xfrm>
          <a:off x="10510044" y="1692275"/>
          <a:ext cx="9343643" cy="440077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EE8DEC19-47F9-F066-F723-9988237441E5}"/>
              </a:ext>
            </a:extLst>
          </p:cNvPr>
          <p:cNvGraphicFramePr>
            <a:graphicFrameLocks/>
          </p:cNvGraphicFramePr>
          <p:nvPr/>
        </p:nvGraphicFramePr>
        <p:xfrm>
          <a:off x="10514216" y="6445185"/>
          <a:ext cx="9339471" cy="461969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034392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25DB9-7FAA-004D-3EF4-7F9930D2520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06877-90C3-9C4C-2307-6F8D06698FAD}"/>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69</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B2CD7DDE-B9C3-5FEC-D7B0-F3A4055BA397}"/>
              </a:ext>
            </a:extLst>
          </p:cNvPr>
          <p:cNvGraphicFramePr>
            <a:graphicFrameLocks noGrp="1"/>
          </p:cNvGraphicFramePr>
          <p:nvPr/>
        </p:nvGraphicFramePr>
        <p:xfrm>
          <a:off x="2910" y="0"/>
          <a:ext cx="20102778" cy="11949156"/>
        </p:xfrm>
        <a:graphic>
          <a:graphicData uri="http://schemas.openxmlformats.org/drawingml/2006/table">
            <a:tbl>
              <a:tblPr firstRow="1" bandRow="1">
                <a:tableStyleId>{5C22544A-7EE6-4342-B048-85BDC9FD1C3A}</a:tableStyleId>
              </a:tblPr>
              <a:tblGrid>
                <a:gridCol w="1916413">
                  <a:extLst>
                    <a:ext uri="{9D8B030D-6E8A-4147-A177-3AD203B41FA5}">
                      <a16:colId xmlns:a16="http://schemas.microsoft.com/office/drawing/2014/main" val="660515521"/>
                    </a:ext>
                  </a:extLst>
                </a:gridCol>
                <a:gridCol w="7904921">
                  <a:extLst>
                    <a:ext uri="{9D8B030D-6E8A-4147-A177-3AD203B41FA5}">
                      <a16:colId xmlns:a16="http://schemas.microsoft.com/office/drawing/2014/main" val="3751658316"/>
                    </a:ext>
                  </a:extLst>
                </a:gridCol>
                <a:gridCol w="228600">
                  <a:extLst>
                    <a:ext uri="{9D8B030D-6E8A-4147-A177-3AD203B41FA5}">
                      <a16:colId xmlns:a16="http://schemas.microsoft.com/office/drawing/2014/main" val="204339462"/>
                    </a:ext>
                  </a:extLst>
                </a:gridCol>
                <a:gridCol w="10052844">
                  <a:extLst>
                    <a:ext uri="{9D8B030D-6E8A-4147-A177-3AD203B41FA5}">
                      <a16:colId xmlns:a16="http://schemas.microsoft.com/office/drawing/2014/main" val="730954116"/>
                    </a:ext>
                  </a:extLst>
                </a:gridCol>
              </a:tblGrid>
              <a:tr h="505525">
                <a:tc gridSpan="4">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19521">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3">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1302750"/>
                  </a:ext>
                </a:extLst>
              </a:tr>
              <a:tr h="5524726">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Urological</a:t>
                      </a:r>
                    </a:p>
                  </a:txBody>
                  <a:tcPr marL="73946" marR="73946" marT="36972" marB="36972" anchor="ctr">
                    <a:solidFill>
                      <a:srgbClr val="AFCEEB"/>
                    </a:solidFill>
                  </a:tcPr>
                </a:tc>
                <a:tc gridSpan="2">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Additional weekend robotic surgical capacity in to end of March 2026</a:t>
                      </a:r>
                    </a:p>
                    <a:p>
                      <a:pPr marL="285750" lvl="0" indent="-285750">
                        <a:buFont typeface="Arial" panose="020B0604020202020204" pitchFamily="34" charset="0"/>
                        <a:buChar char="•"/>
                      </a:pPr>
                      <a:r>
                        <a:rPr lang="en-GB" sz="2400" dirty="0">
                          <a:solidFill>
                            <a:schemeClr val="dk1"/>
                          </a:solidFill>
                          <a:effectLst/>
                          <a:latin typeface="+mn-lt"/>
                          <a:ea typeface="+mn-ea"/>
                          <a:cs typeface="+mn-cs"/>
                        </a:rPr>
                        <a:t>Funding secured to fund the current SCP after current funding expires end of March 2025.  Following a meeting with the Clinical Lead, plans to advance discussion regarding a 2</a:t>
                      </a:r>
                      <a:r>
                        <a:rPr lang="en-GB" sz="2400" baseline="30000" dirty="0">
                          <a:solidFill>
                            <a:schemeClr val="dk1"/>
                          </a:solidFill>
                          <a:effectLst/>
                          <a:latin typeface="+mn-lt"/>
                          <a:ea typeface="+mn-ea"/>
                          <a:cs typeface="+mn-cs"/>
                        </a:rPr>
                        <a:t>nd</a:t>
                      </a:r>
                      <a:r>
                        <a:rPr lang="en-GB" sz="2400" dirty="0">
                          <a:solidFill>
                            <a:schemeClr val="dk1"/>
                          </a:solidFill>
                          <a:effectLst/>
                          <a:latin typeface="+mn-lt"/>
                          <a:ea typeface="+mn-ea"/>
                          <a:cs typeface="+mn-cs"/>
                        </a:rPr>
                        <a:t> SCP to support the robotic pathway.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Scoping additional short term prostate biopsy capacity to reduce current waits.</a:t>
                      </a: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hMerge="1">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endParaRPr lang="en-GB" dirty="0"/>
                    </a:p>
                  </a:txBody>
                  <a:tcPr marL="73946" marR="73946" marT="36972" marB="36972" anchor="ctr">
                    <a:solidFill>
                      <a:schemeClr val="bg1"/>
                    </a:solidFill>
                  </a:tcPr>
                </a:tc>
                <a:extLst>
                  <a:ext uri="{0D108BD9-81ED-4DB2-BD59-A6C34878D82A}">
                    <a16:rowId xmlns:a16="http://schemas.microsoft.com/office/drawing/2014/main" val="3020510925"/>
                  </a:ext>
                </a:extLst>
              </a:tr>
              <a:tr h="4859577">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Breast</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One Stop (STT) – Median wait is now 12 days; the aim is to reduce that back to around 7 days. </a:t>
                      </a:r>
                    </a:p>
                    <a:p>
                      <a:pPr marL="285750" lvl="0" indent="-285750">
                        <a:buFont typeface="Arial" panose="020B0604020202020204" pitchFamily="34" charset="0"/>
                        <a:buChar char="•"/>
                      </a:pPr>
                      <a:r>
                        <a:rPr lang="en-GB" sz="2400" dirty="0">
                          <a:solidFill>
                            <a:schemeClr val="dk1"/>
                          </a:solidFill>
                          <a:effectLst/>
                          <a:latin typeface="+mn-lt"/>
                          <a:ea typeface="+mn-ea"/>
                          <a:cs typeface="+mn-cs"/>
                        </a:rPr>
                        <a:t>Working with theatres to increase capacity at Singleton and Morriston (to accommodate higher risk patients who are not suitable for NPTH where the majority of activity is undertaken).</a:t>
                      </a:r>
                    </a:p>
                    <a:p>
                      <a:pPr marL="285750" lvl="0" indent="-285750">
                        <a:buFont typeface="Arial" panose="020B0604020202020204" pitchFamily="34" charset="0"/>
                        <a:buChar char="•"/>
                      </a:pPr>
                      <a:r>
                        <a:rPr lang="en-GB" sz="2400" dirty="0">
                          <a:solidFill>
                            <a:schemeClr val="dk1"/>
                          </a:solidFill>
                          <a:effectLst/>
                          <a:latin typeface="+mn-lt"/>
                          <a:ea typeface="+mn-ea"/>
                          <a:cs typeface="+mn-cs"/>
                        </a:rPr>
                        <a:t>Meeting with BTW 8</a:t>
                      </a:r>
                      <a:r>
                        <a:rPr lang="en-GB" sz="2400" baseline="30000" dirty="0">
                          <a:solidFill>
                            <a:schemeClr val="dk1"/>
                          </a:solidFill>
                          <a:effectLst/>
                          <a:latin typeface="+mn-lt"/>
                          <a:ea typeface="+mn-ea"/>
                          <a:cs typeface="+mn-cs"/>
                        </a:rPr>
                        <a:t>th</a:t>
                      </a:r>
                      <a:r>
                        <a:rPr lang="en-GB" sz="2400" dirty="0">
                          <a:solidFill>
                            <a:schemeClr val="dk1"/>
                          </a:solidFill>
                          <a:effectLst/>
                          <a:latin typeface="+mn-lt"/>
                          <a:ea typeface="+mn-ea"/>
                          <a:cs typeface="+mn-cs"/>
                        </a:rPr>
                        <a:t> Jan 2025 to discuss ‘late’ referrals that contribute to the breach position.  Follow up meeting delayed by BTW to April 2026</a:t>
                      </a: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gridSpan="2">
                  <a:txBody>
                    <a:bodyPr/>
                    <a:lstStyle/>
                    <a:p>
                      <a:endParaRPr lang="en-GB" dirty="0"/>
                    </a:p>
                  </a:txBody>
                  <a:tcPr marL="73946" marR="73946" marT="36972" marB="36972" anchor="ctr">
                    <a:solidFill>
                      <a:schemeClr val="bg1"/>
                    </a:solidFill>
                  </a:tcPr>
                </a:tc>
                <a:tc hMerge="1">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bl>
          </a:graphicData>
        </a:graphic>
      </p:graphicFrame>
      <p:graphicFrame>
        <p:nvGraphicFramePr>
          <p:cNvPr id="5" name="Chart 4">
            <a:extLst>
              <a:ext uri="{FF2B5EF4-FFF2-40B4-BE49-F238E27FC236}">
                <a16:creationId xmlns:a16="http://schemas.microsoft.com/office/drawing/2014/main" id="{3E988F44-681C-D4A5-B66C-830BED6D58DA}"/>
              </a:ext>
            </a:extLst>
          </p:cNvPr>
          <p:cNvGraphicFramePr>
            <a:graphicFrameLocks/>
          </p:cNvGraphicFramePr>
          <p:nvPr/>
        </p:nvGraphicFramePr>
        <p:xfrm>
          <a:off x="10586244" y="1158875"/>
          <a:ext cx="8991600" cy="4495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26F16F05-20E5-A75D-A109-53B4CE9A1E9B}"/>
              </a:ext>
            </a:extLst>
          </p:cNvPr>
          <p:cNvGraphicFramePr>
            <a:graphicFrameLocks/>
          </p:cNvGraphicFramePr>
          <p:nvPr/>
        </p:nvGraphicFramePr>
        <p:xfrm>
          <a:off x="10586244" y="6157457"/>
          <a:ext cx="8991600" cy="47550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3634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D435C-58F5-B37F-6662-BA03D3AEB9D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EA1F596-575B-78BE-CDF5-13B71D376AC6}"/>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7A0E2D35-FF52-33E2-D127-65C2B36BDE2A}"/>
              </a:ext>
            </a:extLst>
          </p:cNvPr>
          <p:cNvGraphicFramePr>
            <a:graphicFrameLocks noGrp="1"/>
          </p:cNvGraphicFramePr>
          <p:nvPr/>
        </p:nvGraphicFramePr>
        <p:xfrm>
          <a:off x="680244" y="930275"/>
          <a:ext cx="18973800" cy="3170138"/>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528449">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A continuous reduction of ambulance handovers over an hour of at least 11% in three consecutive months and maintained for 3 months (Based on quarter 2 and 3 2023 baseline).</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329 (103% increase)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445 (35% increase)</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501 (11.2% increase)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240563">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Continuous improvement towards no more than 7% of patients waiting over 12 hours at each individual site and across the health board.</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9.95%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11.66%</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11.86%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7590235"/>
                  </a:ext>
                </a:extLst>
              </a:tr>
            </a:tbl>
          </a:graphicData>
        </a:graphic>
      </p:graphicFrame>
      <p:sp>
        <p:nvSpPr>
          <p:cNvPr id="5" name="TextBox 4">
            <a:extLst>
              <a:ext uri="{FF2B5EF4-FFF2-40B4-BE49-F238E27FC236}">
                <a16:creationId xmlns:a16="http://schemas.microsoft.com/office/drawing/2014/main" id="{A93C0A43-DC01-55C1-84E2-9DB3434DE6B7}"/>
              </a:ext>
            </a:extLst>
          </p:cNvPr>
          <p:cNvSpPr txBox="1"/>
          <p:nvPr/>
        </p:nvSpPr>
        <p:spPr>
          <a:xfrm>
            <a:off x="10047288" y="4362044"/>
            <a:ext cx="10058400" cy="6769930"/>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Revised flow operating model: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UEC capital redesign –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Health Board ambition to co-locate assessment functions in Morriston into one facility adjacent to the Emergency Department features as part of the capital plan. This remains a priority in terms of UEC service delivery however is dependent on Capital funding to progress. </a:t>
            </a:r>
          </a:p>
        </p:txBody>
      </p:sp>
      <p:pic>
        <p:nvPicPr>
          <p:cNvPr id="7" name="Picture 6" descr="A graph of a number of patients&#10;&#10;AI-generated content may be incorrect.">
            <a:extLst>
              <a:ext uri="{FF2B5EF4-FFF2-40B4-BE49-F238E27FC236}">
                <a16:creationId xmlns:a16="http://schemas.microsoft.com/office/drawing/2014/main" id="{A4030567-84D2-735F-F206-92284C44BF3B}"/>
              </a:ext>
            </a:extLst>
          </p:cNvPr>
          <p:cNvPicPr>
            <a:picLocks noChangeAspect="1"/>
          </p:cNvPicPr>
          <p:nvPr/>
        </p:nvPicPr>
        <p:blipFill>
          <a:blip r:embed="rId2"/>
          <a:stretch>
            <a:fillRect/>
          </a:stretch>
        </p:blipFill>
        <p:spPr>
          <a:xfrm>
            <a:off x="655638" y="4713039"/>
            <a:ext cx="9092406" cy="5305591"/>
          </a:xfrm>
          <a:prstGeom prst="rect">
            <a:avLst/>
          </a:prstGeom>
        </p:spPr>
      </p:pic>
    </p:spTree>
    <p:extLst>
      <p:ext uri="{BB962C8B-B14F-4D97-AF65-F5344CB8AC3E}">
        <p14:creationId xmlns:p14="http://schemas.microsoft.com/office/powerpoint/2010/main" val="939369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A444E-727E-5331-8A2C-CB5CC0B4CB8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987ECB-4E0C-9F41-8E05-6EEEFCF81A58}"/>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70</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0D111282-1234-136E-8FD7-00F0E08BC1BB}"/>
              </a:ext>
            </a:extLst>
          </p:cNvPr>
          <p:cNvGraphicFramePr>
            <a:graphicFrameLocks noGrp="1"/>
          </p:cNvGraphicFramePr>
          <p:nvPr/>
        </p:nvGraphicFramePr>
        <p:xfrm>
          <a:off x="0" y="-97132"/>
          <a:ext cx="20105688" cy="11503613"/>
        </p:xfrm>
        <a:graphic>
          <a:graphicData uri="http://schemas.openxmlformats.org/drawingml/2006/table">
            <a:tbl>
              <a:tblPr firstRow="1" bandRow="1">
                <a:tableStyleId>{5C22544A-7EE6-4342-B048-85BDC9FD1C3A}</a:tableStyleId>
              </a:tblPr>
              <a:tblGrid>
                <a:gridCol w="1916690">
                  <a:extLst>
                    <a:ext uri="{9D8B030D-6E8A-4147-A177-3AD203B41FA5}">
                      <a16:colId xmlns:a16="http://schemas.microsoft.com/office/drawing/2014/main" val="660515521"/>
                    </a:ext>
                  </a:extLst>
                </a:gridCol>
                <a:gridCol w="9094499">
                  <a:extLst>
                    <a:ext uri="{9D8B030D-6E8A-4147-A177-3AD203B41FA5}">
                      <a16:colId xmlns:a16="http://schemas.microsoft.com/office/drawing/2014/main" val="3751658316"/>
                    </a:ext>
                  </a:extLst>
                </a:gridCol>
                <a:gridCol w="9094499">
                  <a:extLst>
                    <a:ext uri="{9D8B030D-6E8A-4147-A177-3AD203B41FA5}">
                      <a16:colId xmlns:a16="http://schemas.microsoft.com/office/drawing/2014/main" val="1187763401"/>
                    </a:ext>
                  </a:extLst>
                </a:gridCol>
              </a:tblGrid>
              <a:tr h="569827">
                <a:tc gridSpan="3">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2884">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1046090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Skin</a:t>
                      </a:r>
                    </a:p>
                  </a:txBody>
                  <a:tcPr marL="73946" marR="73946" marT="36972" marB="36972">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Median wait to first OPA in Dermatology has reduced to 27 days in February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Progress findings/recommendations of HCSE D&amp;C report.</a:t>
                      </a:r>
                    </a:p>
                    <a:p>
                      <a:pPr marL="285750" lvl="0" indent="-285750">
                        <a:buFont typeface="Arial" panose="020B0604020202020204" pitchFamily="34" charset="0"/>
                        <a:buChar char="•"/>
                      </a:pPr>
                      <a:r>
                        <a:rPr lang="en-GB" sz="2400" dirty="0">
                          <a:solidFill>
                            <a:schemeClr val="dk1"/>
                          </a:solidFill>
                          <a:effectLst/>
                          <a:latin typeface="+mn-lt"/>
                          <a:ea typeface="+mn-ea"/>
                          <a:cs typeface="+mn-cs"/>
                        </a:rPr>
                        <a:t>1 WLI planned in Plastics for February (12 patients).  </a:t>
                      </a:r>
                    </a:p>
                    <a:p>
                      <a:pPr marL="285750" lvl="0" indent="-285750">
                        <a:buFont typeface="Arial" panose="020B0604020202020204" pitchFamily="34" charset="0"/>
                        <a:buChar char="•"/>
                      </a:pPr>
                      <a:r>
                        <a:rPr lang="en-GB" sz="2400" dirty="0">
                          <a:solidFill>
                            <a:schemeClr val="dk1"/>
                          </a:solidFill>
                          <a:effectLst/>
                          <a:latin typeface="+mn-lt"/>
                          <a:ea typeface="+mn-ea"/>
                          <a:cs typeface="+mn-cs"/>
                        </a:rPr>
                        <a:t>Overall, however, performance for this tumour group remains relatively high.  </a:t>
                      </a: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US" sz="36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A721A7B9-602F-E918-EEBC-117B90E9A0B8}"/>
              </a:ext>
            </a:extLst>
          </p:cNvPr>
          <p:cNvGraphicFramePr>
            <a:graphicFrameLocks/>
          </p:cNvGraphicFramePr>
          <p:nvPr/>
        </p:nvGraphicFramePr>
        <p:xfrm>
          <a:off x="10891044" y="1006475"/>
          <a:ext cx="8915400" cy="3962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58222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732F537-94B0-EDA1-B3B7-8B5CA68397F8}"/>
              </a:ext>
            </a:extLst>
          </p:cNvPr>
          <p:cNvGraphicFramePr>
            <a:graphicFrameLocks noGrp="1"/>
          </p:cNvGraphicFramePr>
          <p:nvPr>
            <p:ph idx="1"/>
          </p:nvPr>
        </p:nvGraphicFramePr>
        <p:xfrm>
          <a:off x="0" y="0"/>
          <a:ext cx="0" cy="0"/>
        </p:xfrm>
        <a:graphic>
          <a:graphicData uri="http://schemas.openxmlformats.org/drawingml/2006/table">
            <a:tbl>
              <a:tblPr firstRow="1" bandRow="1">
                <a:tableStyleId>{073A0DAA-6AF3-43AB-8588-CEC1D06C72B9}</a:tableStyleId>
              </a:tblPr>
              <a:tblGrid>
                <a:gridCol w="208280">
                  <a:extLst>
                    <a:ext uri="{9D8B030D-6E8A-4147-A177-3AD203B41FA5}">
                      <a16:colId xmlns:a16="http://schemas.microsoft.com/office/drawing/2014/main" val="1499830114"/>
                    </a:ext>
                  </a:extLst>
                </a:gridCol>
                <a:gridCol w="208280">
                  <a:extLst>
                    <a:ext uri="{9D8B030D-6E8A-4147-A177-3AD203B41FA5}">
                      <a16:colId xmlns:a16="http://schemas.microsoft.com/office/drawing/2014/main" val="3869927357"/>
                    </a:ext>
                  </a:extLst>
                </a:gridCol>
                <a:gridCol w="208280">
                  <a:extLst>
                    <a:ext uri="{9D8B030D-6E8A-4147-A177-3AD203B41FA5}">
                      <a16:colId xmlns:a16="http://schemas.microsoft.com/office/drawing/2014/main" val="2040332404"/>
                    </a:ext>
                  </a:extLst>
                </a:gridCol>
                <a:gridCol w="208280">
                  <a:extLst>
                    <a:ext uri="{9D8B030D-6E8A-4147-A177-3AD203B41FA5}">
                      <a16:colId xmlns:a16="http://schemas.microsoft.com/office/drawing/2014/main" val="3217919047"/>
                    </a:ext>
                  </a:extLst>
                </a:gridCol>
              </a:tblGrid>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4960774"/>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7801868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37159757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852909460"/>
                  </a:ext>
                </a:extLst>
              </a:tr>
            </a:tbl>
          </a:graphicData>
        </a:graphic>
      </p:graphicFrame>
      <p:graphicFrame>
        <p:nvGraphicFramePr>
          <p:cNvPr id="5" name="Table 4">
            <a:extLst>
              <a:ext uri="{FF2B5EF4-FFF2-40B4-BE49-F238E27FC236}">
                <a16:creationId xmlns:a16="http://schemas.microsoft.com/office/drawing/2014/main" id="{0114075D-C818-2311-0A10-BF53A42A0101}"/>
              </a:ext>
            </a:extLst>
          </p:cNvPr>
          <p:cNvGraphicFramePr>
            <a:graphicFrameLocks noGrp="1"/>
          </p:cNvGraphicFramePr>
          <p:nvPr/>
        </p:nvGraphicFramePr>
        <p:xfrm>
          <a:off x="299244" y="701675"/>
          <a:ext cx="19659600" cy="9860726"/>
        </p:xfrm>
        <a:graphic>
          <a:graphicData uri="http://schemas.openxmlformats.org/drawingml/2006/table">
            <a:tbl>
              <a:tblPr firstRow="1" bandRow="1">
                <a:tableStyleId>{5C22544A-7EE6-4342-B048-85BDC9FD1C3A}</a:tableStyleId>
              </a:tblPr>
              <a:tblGrid>
                <a:gridCol w="3993356">
                  <a:extLst>
                    <a:ext uri="{9D8B030D-6E8A-4147-A177-3AD203B41FA5}">
                      <a16:colId xmlns:a16="http://schemas.microsoft.com/office/drawing/2014/main" val="3196253407"/>
                    </a:ext>
                  </a:extLst>
                </a:gridCol>
                <a:gridCol w="10049215">
                  <a:extLst>
                    <a:ext uri="{9D8B030D-6E8A-4147-A177-3AD203B41FA5}">
                      <a16:colId xmlns:a16="http://schemas.microsoft.com/office/drawing/2014/main" val="536234767"/>
                    </a:ext>
                  </a:extLst>
                </a:gridCol>
                <a:gridCol w="5617029">
                  <a:extLst>
                    <a:ext uri="{9D8B030D-6E8A-4147-A177-3AD203B41FA5}">
                      <a16:colId xmlns:a16="http://schemas.microsoft.com/office/drawing/2014/main" val="4028736595"/>
                    </a:ext>
                  </a:extLst>
                </a:gridCol>
              </a:tblGrid>
              <a:tr h="540563">
                <a:tc>
                  <a:txBody>
                    <a:bodyPr/>
                    <a:lstStyle/>
                    <a:p>
                      <a:endParaRPr lang="en-GB" dirty="0"/>
                    </a:p>
                  </a:txBody>
                  <a:tcPr/>
                </a:tc>
                <a:tc>
                  <a:txBody>
                    <a:bodyPr/>
                    <a:lstStyle/>
                    <a:p>
                      <a:r>
                        <a:rPr lang="en-GB" dirty="0">
                          <a:solidFill>
                            <a:schemeClr val="tx1"/>
                          </a:solidFill>
                        </a:rPr>
                        <a:t>Comment</a:t>
                      </a:r>
                    </a:p>
                  </a:txBody>
                  <a:tcPr/>
                </a:tc>
                <a:tc>
                  <a:txBody>
                    <a:bodyPr/>
                    <a:lstStyle/>
                    <a:p>
                      <a:r>
                        <a:rPr lang="en-GB" dirty="0">
                          <a:solidFill>
                            <a:schemeClr val="tx1"/>
                          </a:solidFill>
                        </a:rPr>
                        <a:t>RAG</a:t>
                      </a:r>
                    </a:p>
                  </a:txBody>
                  <a:tcPr/>
                </a:tc>
                <a:extLst>
                  <a:ext uri="{0D108BD9-81ED-4DB2-BD59-A6C34878D82A}">
                    <a16:rowId xmlns:a16="http://schemas.microsoft.com/office/drawing/2014/main" val="2932579066"/>
                  </a:ext>
                </a:extLst>
              </a:tr>
              <a:tr h="1420907">
                <a:tc>
                  <a:txBody>
                    <a:bodyPr/>
                    <a:lstStyle/>
                    <a:p>
                      <a:r>
                        <a:rPr lang="en-GB" b="1" dirty="0"/>
                        <a:t>Capsule sponge</a:t>
                      </a:r>
                    </a:p>
                    <a:p>
                      <a:endParaRPr lang="en-GB" dirty="0"/>
                    </a:p>
                    <a:p>
                      <a:r>
                        <a:rPr lang="en-GB" dirty="0"/>
                        <a:t>(minimum of 25 pr HB)</a:t>
                      </a:r>
                    </a:p>
                  </a:txBody>
                  <a:tcPr/>
                </a:tc>
                <a:tc>
                  <a:txBody>
                    <a:bodyPr/>
                    <a:lstStyle/>
                    <a:p>
                      <a:r>
                        <a:rPr lang="en-GB" dirty="0"/>
                        <a:t>X2 ANP’s underwent training 8</a:t>
                      </a:r>
                      <a:r>
                        <a:rPr lang="en-GB" baseline="30000" dirty="0"/>
                        <a:t>th</a:t>
                      </a:r>
                      <a:r>
                        <a:rPr lang="en-GB" dirty="0"/>
                        <a:t> October supported by Dr </a:t>
                      </a:r>
                      <a:r>
                        <a:rPr lang="en-GB" dirty="0" err="1"/>
                        <a:t>Haboubi</a:t>
                      </a:r>
                      <a:r>
                        <a:rPr lang="en-GB" dirty="0"/>
                        <a:t> and now qualified.</a:t>
                      </a:r>
                    </a:p>
                    <a:p>
                      <a:r>
                        <a:rPr lang="en-GB" dirty="0"/>
                        <a:t>16 pts underwent procedure 8</a:t>
                      </a:r>
                      <a:r>
                        <a:rPr lang="en-GB" baseline="30000" dirty="0"/>
                        <a:t>th</a:t>
                      </a:r>
                      <a:r>
                        <a:rPr lang="en-GB" dirty="0"/>
                        <a:t> October (2 session list)</a:t>
                      </a:r>
                    </a:p>
                    <a:p>
                      <a:r>
                        <a:rPr lang="en-GB" dirty="0"/>
                        <a:t>8 pts planned for 19</a:t>
                      </a:r>
                      <a:r>
                        <a:rPr lang="en-GB" baseline="30000" dirty="0"/>
                        <a:t>th</a:t>
                      </a:r>
                      <a:r>
                        <a:rPr lang="en-GB" dirty="0"/>
                        <a:t> November (1 session list)</a:t>
                      </a:r>
                    </a:p>
                  </a:txBody>
                  <a:tcPr/>
                </a:tc>
                <a:tc>
                  <a:txBody>
                    <a:bodyPr/>
                    <a:lstStyle/>
                    <a:p>
                      <a:pPr algn="l"/>
                      <a:r>
                        <a:rPr lang="en-GB" sz="1800" kern="1200" dirty="0">
                          <a:solidFill>
                            <a:schemeClr val="tx1"/>
                          </a:solidFill>
                          <a:latin typeface="+mn-lt"/>
                          <a:ea typeface="+mn-ea"/>
                          <a:cs typeface="+mn-cs"/>
                        </a:rPr>
                        <a:t>Service is now live led by ANP, Clinical Endoscopist and overseen by Consultant Gastroenterologist.</a:t>
                      </a:r>
                    </a:p>
                    <a:p>
                      <a:pPr algn="l"/>
                      <a:r>
                        <a:rPr lang="en-GB" sz="1800" kern="1200" dirty="0">
                          <a:solidFill>
                            <a:schemeClr val="tx1"/>
                          </a:solidFill>
                          <a:latin typeface="+mn-lt"/>
                          <a:ea typeface="+mn-ea"/>
                          <a:cs typeface="+mn-cs"/>
                        </a:rPr>
                        <a:t>3 sessions complete with 19 capsule sponge procedures undertaken.</a:t>
                      </a:r>
                    </a:p>
                    <a:p>
                      <a:endParaRPr lang="en-GB" dirty="0"/>
                    </a:p>
                  </a:txBody>
                  <a:tcPr>
                    <a:solidFill>
                      <a:srgbClr val="00B050"/>
                    </a:solidFill>
                  </a:tcPr>
                </a:tc>
                <a:extLst>
                  <a:ext uri="{0D108BD9-81ED-4DB2-BD59-A6C34878D82A}">
                    <a16:rowId xmlns:a16="http://schemas.microsoft.com/office/drawing/2014/main" val="3346930038"/>
                  </a:ext>
                </a:extLst>
              </a:tr>
              <a:tr h="3428711">
                <a:tc>
                  <a:txBody>
                    <a:bodyPr/>
                    <a:lstStyle/>
                    <a:p>
                      <a:r>
                        <a:rPr lang="en-GB" b="1" dirty="0"/>
                        <a:t>Symptomatic Fit</a:t>
                      </a:r>
                    </a:p>
                    <a:p>
                      <a:endParaRPr lang="en-GB" dirty="0"/>
                    </a:p>
                    <a:p>
                      <a:r>
                        <a:rPr lang="en-GB" dirty="0"/>
                        <a:t>(80% of suspected LGI cancer referrals are accompanied by a FIT test)</a:t>
                      </a:r>
                    </a:p>
                  </a:txBody>
                  <a:tcPr/>
                </a:tc>
                <a:tc>
                  <a:txBody>
                    <a:bodyPr/>
                    <a:lstStyle/>
                    <a:p>
                      <a:r>
                        <a:rPr lang="en-GB" dirty="0"/>
                        <a:t>From symptomatic FIT dashboard – SBU.  80.6%</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tc>
                <a:tc>
                  <a:txBody>
                    <a:bodyPr/>
                    <a:lstStyle/>
                    <a:p>
                      <a:r>
                        <a:rPr lang="en-GB" dirty="0"/>
                        <a:t>Complete</a:t>
                      </a:r>
                    </a:p>
                  </a:txBody>
                  <a:tcPr>
                    <a:solidFill>
                      <a:srgbClr val="00B0F0"/>
                    </a:solidFill>
                  </a:tcPr>
                </a:tc>
                <a:extLst>
                  <a:ext uri="{0D108BD9-81ED-4DB2-BD59-A6C34878D82A}">
                    <a16:rowId xmlns:a16="http://schemas.microsoft.com/office/drawing/2014/main" val="125373590"/>
                  </a:ext>
                </a:extLst>
              </a:tr>
              <a:tr h="1420907">
                <a:tc>
                  <a:txBody>
                    <a:bodyPr/>
                    <a:lstStyle/>
                    <a:p>
                      <a:r>
                        <a:rPr lang="en-GB" b="1" dirty="0"/>
                        <a:t>UBHRT/PMB</a:t>
                      </a:r>
                    </a:p>
                    <a:p>
                      <a:endParaRPr lang="en-GB" dirty="0"/>
                    </a:p>
                    <a:p>
                      <a:r>
                        <a:rPr lang="en-GB" dirty="0"/>
                        <a:t>(HB undertakes a quarterly audit of the pathway)</a:t>
                      </a:r>
                    </a:p>
                  </a:txBody>
                  <a:tcPr/>
                </a:tc>
                <a:tc>
                  <a:txBody>
                    <a:bodyPr/>
                    <a:lstStyle/>
                    <a:p>
                      <a:r>
                        <a:rPr lang="en-GB" dirty="0"/>
                        <a:t>Plans &amp; SOP drawn up in conjunction with primary care, radiology and gynaecology services.  To be approved November 2025 – FU meeting arranged 13/11/2025</a:t>
                      </a:r>
                    </a:p>
                    <a:p>
                      <a:r>
                        <a:rPr lang="en-GB" dirty="0"/>
                        <a:t>Communicated wider in December</a:t>
                      </a:r>
                    </a:p>
                    <a:p>
                      <a:r>
                        <a:rPr lang="en-GB" dirty="0"/>
                        <a:t>Live from January 2026</a:t>
                      </a:r>
                    </a:p>
                    <a:p>
                      <a:endParaRPr lang="en-GB" dirty="0"/>
                    </a:p>
                  </a:txBody>
                  <a:tcPr/>
                </a:tc>
                <a:tc>
                  <a:txBody>
                    <a:bodyPr/>
                    <a:lstStyle/>
                    <a:p>
                      <a:r>
                        <a:rPr lang="en-GB" dirty="0"/>
                        <a:t>Plans to commence an audit in February 2026.,</a:t>
                      </a:r>
                    </a:p>
                    <a:p>
                      <a:r>
                        <a:rPr lang="en-GB" dirty="0"/>
                        <a:t>Have chased progress with audit. AM on leave this week too. </a:t>
                      </a:r>
                    </a:p>
                    <a:p>
                      <a:endParaRPr lang="en-GB" dirty="0"/>
                    </a:p>
                    <a:p>
                      <a:endParaRPr lang="en-GB" dirty="0">
                        <a:highlight>
                          <a:srgbClr val="FFFF00"/>
                        </a:highlight>
                      </a:endParaRPr>
                    </a:p>
                  </a:txBody>
                  <a:tcPr>
                    <a:solidFill>
                      <a:srgbClr val="00B050"/>
                    </a:solidFill>
                  </a:tcPr>
                </a:tc>
                <a:extLst>
                  <a:ext uri="{0D108BD9-81ED-4DB2-BD59-A6C34878D82A}">
                    <a16:rowId xmlns:a16="http://schemas.microsoft.com/office/drawing/2014/main" val="1751392059"/>
                  </a:ext>
                </a:extLst>
              </a:tr>
              <a:tr h="1482686">
                <a:tc>
                  <a:txBody>
                    <a:bodyPr/>
                    <a:lstStyle/>
                    <a:p>
                      <a:r>
                        <a:rPr lang="en-GB" b="1" dirty="0"/>
                        <a:t>BPOP</a:t>
                      </a:r>
                    </a:p>
                    <a:p>
                      <a:endParaRPr lang="en-GB" b="1" dirty="0"/>
                    </a:p>
                    <a:p>
                      <a:pPr marL="0" marR="0" lvl="0" indent="0" defTabSz="914400" eaLnBrk="1" fontAlgn="auto" latinLnBrk="0" hangingPunct="1">
                        <a:lnSpc>
                          <a:spcPct val="100000"/>
                        </a:lnSpc>
                        <a:spcBef>
                          <a:spcPts val="0"/>
                        </a:spcBef>
                        <a:spcAft>
                          <a:spcPts val="0"/>
                        </a:spcAft>
                        <a:buClrTx/>
                        <a:buSzTx/>
                        <a:buFontTx/>
                        <a:buNone/>
                        <a:tabLst/>
                        <a:defRPr/>
                      </a:pPr>
                      <a:r>
                        <a:rPr lang="en-GB" dirty="0"/>
                        <a:t>(HB undertakes a quarterly audit of the pathway)</a:t>
                      </a:r>
                    </a:p>
                    <a:p>
                      <a:endParaRPr lang="en-GB" b="1" dirty="0"/>
                    </a:p>
                  </a:txBody>
                  <a:tcPr/>
                </a:tc>
                <a:tc>
                  <a:txBody>
                    <a:bodyPr/>
                    <a:lstStyle/>
                    <a:p>
                      <a:r>
                        <a:rPr lang="en-GB" dirty="0"/>
                        <a:t>Plan developed and shared with COO.  Following feedback and further discussions held 7</a:t>
                      </a:r>
                      <a:r>
                        <a:rPr lang="en-GB" baseline="30000" dirty="0"/>
                        <a:t>th</a:t>
                      </a:r>
                      <a:r>
                        <a:rPr lang="en-GB" dirty="0"/>
                        <a:t> January 2026, revised plans have been submitted and further conversations taken place..</a:t>
                      </a:r>
                    </a:p>
                  </a:txBody>
                  <a:tcPr/>
                </a:tc>
                <a:tc>
                  <a:txBody>
                    <a:bodyPr/>
                    <a:lstStyle/>
                    <a:p>
                      <a:r>
                        <a:rPr lang="en-GB" dirty="0"/>
                        <a:t>meeting Tessa from P&amp;I on 18</a:t>
                      </a:r>
                      <a:r>
                        <a:rPr lang="en-GB" baseline="30000" dirty="0"/>
                        <a:t>th</a:t>
                      </a:r>
                      <a:r>
                        <a:rPr lang="en-GB" dirty="0"/>
                        <a:t> March to confirm the final bid and next steps</a:t>
                      </a:r>
                    </a:p>
                  </a:txBody>
                  <a:tcPr>
                    <a:solidFill>
                      <a:srgbClr val="FFC000"/>
                    </a:solidFill>
                  </a:tcPr>
                </a:tc>
                <a:extLst>
                  <a:ext uri="{0D108BD9-81ED-4DB2-BD59-A6C34878D82A}">
                    <a16:rowId xmlns:a16="http://schemas.microsoft.com/office/drawing/2014/main" val="3781263115"/>
                  </a:ext>
                </a:extLst>
              </a:tr>
              <a:tr h="1482686">
                <a:tc>
                  <a:txBody>
                    <a:bodyPr/>
                    <a:lstStyle/>
                    <a:p>
                      <a:r>
                        <a:rPr lang="en-GB" b="1" dirty="0"/>
                        <a:t>Teledermatololgy</a:t>
                      </a:r>
                    </a:p>
                    <a:p>
                      <a:endParaRPr lang="en-GB" b="1" dirty="0"/>
                    </a:p>
                    <a:p>
                      <a:r>
                        <a:rPr lang="en-GB" b="0" dirty="0"/>
                        <a:t>(95% of suspected skin cancer referrals are accompanied by a good quality image)</a:t>
                      </a:r>
                    </a:p>
                  </a:txBody>
                  <a:tcPr/>
                </a:tc>
                <a:tc>
                  <a:txBody>
                    <a:bodyPr/>
                    <a:lstStyle/>
                    <a:p>
                      <a:r>
                        <a:rPr lang="en-GB" dirty="0"/>
                        <a:t>DHCW in development.  SBU best performing organisation. </a:t>
                      </a:r>
                    </a:p>
                  </a:txBody>
                  <a:tcPr/>
                </a:tc>
                <a:tc>
                  <a:txBody>
                    <a:bodyPr/>
                    <a:lstStyle/>
                    <a:p>
                      <a:r>
                        <a:rPr lang="en-GB" dirty="0"/>
                        <a:t>Complete.  All referrals are accompanied by an image.</a:t>
                      </a:r>
                    </a:p>
                  </a:txBody>
                  <a:tcPr>
                    <a:solidFill>
                      <a:srgbClr val="00B0F0"/>
                    </a:solidFill>
                  </a:tcPr>
                </a:tc>
                <a:extLst>
                  <a:ext uri="{0D108BD9-81ED-4DB2-BD59-A6C34878D82A}">
                    <a16:rowId xmlns:a16="http://schemas.microsoft.com/office/drawing/2014/main" val="3890992580"/>
                  </a:ext>
                </a:extLst>
              </a:tr>
            </a:tbl>
          </a:graphicData>
        </a:graphic>
      </p:graphicFrame>
      <p:sp>
        <p:nvSpPr>
          <p:cNvPr id="6" name="TextBox 5">
            <a:extLst>
              <a:ext uri="{FF2B5EF4-FFF2-40B4-BE49-F238E27FC236}">
                <a16:creationId xmlns:a16="http://schemas.microsoft.com/office/drawing/2014/main" id="{A11DC52D-7345-9C2E-27DF-B59C50571EBA}"/>
              </a:ext>
            </a:extLst>
          </p:cNvPr>
          <p:cNvSpPr txBox="1"/>
          <p:nvPr/>
        </p:nvSpPr>
        <p:spPr>
          <a:xfrm>
            <a:off x="76200" y="15875"/>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MAG Recommendations</a:t>
            </a:r>
          </a:p>
        </p:txBody>
      </p:sp>
      <p:sp>
        <p:nvSpPr>
          <p:cNvPr id="8" name="Title 7">
            <a:extLst>
              <a:ext uri="{FF2B5EF4-FFF2-40B4-BE49-F238E27FC236}">
                <a16:creationId xmlns:a16="http://schemas.microsoft.com/office/drawing/2014/main" id="{67E14E50-A5B4-A45C-5DE7-0448EC9A1E6E}"/>
              </a:ext>
            </a:extLst>
          </p:cNvPr>
          <p:cNvSpPr>
            <a:spLocks noGrp="1"/>
          </p:cNvSpPr>
          <p:nvPr>
            <p:ph type="title"/>
          </p:nvPr>
        </p:nvSpPr>
        <p:spPr/>
        <p:txBody>
          <a:bodyPr/>
          <a:lstStyle/>
          <a:p>
            <a:endParaRPr lang="en-GB" dirty="0"/>
          </a:p>
        </p:txBody>
      </p:sp>
    </p:spTree>
    <p:extLst>
      <p:ext uri="{BB962C8B-B14F-4D97-AF65-F5344CB8AC3E}">
        <p14:creationId xmlns:p14="http://schemas.microsoft.com/office/powerpoint/2010/main" val="3628267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1CE35-2E7F-F87B-A3AB-C9C9D8BD134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0112C49-9CD9-ABEE-2063-AD0DDAD3EAF2}"/>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F39C5804-D0A5-CE08-C5DC-6AF1E40B0084}"/>
              </a:ext>
            </a:extLst>
          </p:cNvPr>
          <p:cNvGraphicFramePr>
            <a:graphicFrameLocks noGrp="1"/>
          </p:cNvGraphicFramePr>
          <p:nvPr/>
        </p:nvGraphicFramePr>
        <p:xfrm>
          <a:off x="565944" y="777875"/>
          <a:ext cx="18973800" cy="2895600"/>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240563">
                <a:tc>
                  <a:txBody>
                    <a:bodyPr/>
                    <a:lstStyle/>
                    <a:p>
                      <a:pPr marL="342900" lvl="0" indent="-342900">
                        <a:lnSpc>
                          <a:spcPct val="107000"/>
                        </a:lnSpc>
                        <a:buFont typeface="Symbol" panose="05050102010706020507" pitchFamily="18" charset="2"/>
                        <a:buChar char=""/>
                      </a:pPr>
                      <a:r>
                        <a:rPr lang="en-GB" sz="2400" dirty="0">
                          <a:effectLst/>
                        </a:rPr>
                        <a:t>Median time from arrival at an emergency department to assessment by a clinical decision maker should not exceed 60 minutes.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84.87%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84.11%</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82.93%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253911">
                <a:tc>
                  <a:txBody>
                    <a:bodyPr/>
                    <a:lstStyle/>
                    <a:p>
                      <a:pPr marL="342900" lvl="0" indent="-342900">
                        <a:lnSpc>
                          <a:spcPct val="107000"/>
                        </a:lnSpc>
                        <a:buFont typeface="Symbol" panose="05050102010706020507" pitchFamily="18" charset="2"/>
                        <a:buChar char=""/>
                      </a:pPr>
                      <a:r>
                        <a:rPr lang="en-GB" sz="2400" dirty="0">
                          <a:effectLst/>
                        </a:rPr>
                        <a:t>A continuous reduction in delayed pathways of care of 5% for three consecutive months and then maintained for three months (based on Oct-Dec 23 baseline).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169 (In target)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175 (In target)</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- 200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bl>
          </a:graphicData>
        </a:graphic>
      </p:graphicFrame>
      <p:sp>
        <p:nvSpPr>
          <p:cNvPr id="6" name="TextBox 5">
            <a:extLst>
              <a:ext uri="{FF2B5EF4-FFF2-40B4-BE49-F238E27FC236}">
                <a16:creationId xmlns:a16="http://schemas.microsoft.com/office/drawing/2014/main" id="{8AFF2908-66A9-13E6-99F4-275556B0E482}"/>
              </a:ext>
            </a:extLst>
          </p:cNvPr>
          <p:cNvSpPr txBox="1"/>
          <p:nvPr/>
        </p:nvSpPr>
        <p:spPr>
          <a:xfrm>
            <a:off x="8661761" y="3985204"/>
            <a:ext cx="11049000" cy="705462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Full implementation of D2RA model </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recent communications between the Health Board Chair and CEO and council leaders have enabled a reprioritisation of the work programme to deliver discharge pathways whereby more of the patient assessment occurs within the community. There is an ongoing review of the integrated discharge hub as it is recognised that the resourcing of the service needs to increase in order to deliver an enhanced function. This will be achieved through redirection of Health Board resources in partnership with Local Authorities.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Pathway of Care Delays (</a:t>
            </a:r>
            <a:r>
              <a:rPr kumimoji="0" lang="en-GB" sz="2400" b="1"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PoCD</a:t>
            </a: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The </a:t>
            </a:r>
            <a:r>
              <a:rPr kumimoji="0" lang="en-GB" sz="2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PoCD</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There has been a recent increase in the number of patients delayed and the bed days utilised by this patient group.</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0" algn="l" defTabSz="914400" rtl="0" eaLnBrk="1" fontAlgn="auto" latinLnBrk="0" hangingPunct="1">
              <a:lnSpc>
                <a:spcPct val="107000"/>
              </a:lnSpc>
              <a:spcBef>
                <a:spcPts val="0"/>
              </a:spcBef>
              <a:spcAft>
                <a:spcPts val="80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A graph of a number of pathways&#10;&#10;AI-generated content may be incorrect.">
            <a:extLst>
              <a:ext uri="{FF2B5EF4-FFF2-40B4-BE49-F238E27FC236}">
                <a16:creationId xmlns:a16="http://schemas.microsoft.com/office/drawing/2014/main" id="{3A161B01-7293-794D-2E57-DD6FA2A6AF8E}"/>
              </a:ext>
            </a:extLst>
          </p:cNvPr>
          <p:cNvPicPr>
            <a:picLocks noChangeAspect="1"/>
          </p:cNvPicPr>
          <p:nvPr/>
        </p:nvPicPr>
        <p:blipFill>
          <a:blip r:embed="rId2"/>
          <a:stretch>
            <a:fillRect/>
          </a:stretch>
        </p:blipFill>
        <p:spPr>
          <a:xfrm>
            <a:off x="541338" y="4173652"/>
            <a:ext cx="8117958" cy="5062423"/>
          </a:xfrm>
          <a:prstGeom prst="rect">
            <a:avLst/>
          </a:prstGeom>
        </p:spPr>
      </p:pic>
    </p:spTree>
    <p:extLst>
      <p:ext uri="{BB962C8B-B14F-4D97-AF65-F5344CB8AC3E}">
        <p14:creationId xmlns:p14="http://schemas.microsoft.com/office/powerpoint/2010/main" val="3840192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452A0-DAA9-663A-1F79-E7E60CEF85F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2877D6C-8811-D931-A6CC-93DC326EB0D1}"/>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a:ln>
                  <a:noFill/>
                </a:ln>
                <a:solidFill>
                  <a:prstClr val="white"/>
                </a:solidFill>
                <a:effectLst/>
                <a:uLnTx/>
                <a:uFillTx/>
                <a:latin typeface="Aptos Black" panose="020F0502020204030204" pitchFamily="34" charset="0"/>
                <a:ea typeface="+mn-ea"/>
                <a:cs typeface="+mn-cs"/>
              </a:rPr>
              <a:t>Level 4 – Healthcare Acquired Infections</a:t>
            </a:r>
            <a:endPar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endParaRPr>
          </a:p>
        </p:txBody>
      </p:sp>
      <p:graphicFrame>
        <p:nvGraphicFramePr>
          <p:cNvPr id="5" name="Table 4">
            <a:extLst>
              <a:ext uri="{FF2B5EF4-FFF2-40B4-BE49-F238E27FC236}">
                <a16:creationId xmlns:a16="http://schemas.microsoft.com/office/drawing/2014/main" id="{59109AF9-37EF-6FFC-43D2-8EFE85040EC6}"/>
              </a:ext>
            </a:extLst>
          </p:cNvPr>
          <p:cNvGraphicFramePr>
            <a:graphicFrameLocks noGrp="1"/>
          </p:cNvGraphicFramePr>
          <p:nvPr/>
        </p:nvGraphicFramePr>
        <p:xfrm>
          <a:off x="565944" y="777876"/>
          <a:ext cx="18973800" cy="3233417"/>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73443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2400" dirty="0">
                          <a:effectLst/>
                        </a:rPr>
                        <a:t>In Place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tx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3" name="Picture 2">
            <a:extLst>
              <a:ext uri="{FF2B5EF4-FFF2-40B4-BE49-F238E27FC236}">
                <a16:creationId xmlns:a16="http://schemas.microsoft.com/office/drawing/2014/main" id="{67594BA9-9639-03AE-299D-2A0262703795}"/>
              </a:ext>
            </a:extLst>
          </p:cNvPr>
          <p:cNvPicPr>
            <a:picLocks noChangeAspect="1"/>
          </p:cNvPicPr>
          <p:nvPr/>
        </p:nvPicPr>
        <p:blipFill>
          <a:blip r:embed="rId2"/>
          <a:stretch>
            <a:fillRect/>
          </a:stretch>
        </p:blipFill>
        <p:spPr>
          <a:xfrm>
            <a:off x="579438" y="4634867"/>
            <a:ext cx="9272543" cy="5326382"/>
          </a:xfrm>
          <a:prstGeom prst="rect">
            <a:avLst/>
          </a:prstGeom>
        </p:spPr>
      </p:pic>
      <p:pic>
        <p:nvPicPr>
          <p:cNvPr id="4" name="Picture 3">
            <a:extLst>
              <a:ext uri="{FF2B5EF4-FFF2-40B4-BE49-F238E27FC236}">
                <a16:creationId xmlns:a16="http://schemas.microsoft.com/office/drawing/2014/main" id="{6DF97053-0549-F036-BC6F-752FD01E8423}"/>
              </a:ext>
            </a:extLst>
          </p:cNvPr>
          <p:cNvPicPr>
            <a:picLocks noChangeAspect="1"/>
          </p:cNvPicPr>
          <p:nvPr/>
        </p:nvPicPr>
        <p:blipFill>
          <a:blip r:embed="rId3"/>
          <a:stretch>
            <a:fillRect/>
          </a:stretch>
        </p:blipFill>
        <p:spPr>
          <a:xfrm>
            <a:off x="10302713" y="4634867"/>
            <a:ext cx="9250525" cy="5326382"/>
          </a:xfrm>
          <a:prstGeom prst="rect">
            <a:avLst/>
          </a:prstGeom>
        </p:spPr>
      </p:pic>
    </p:spTree>
    <p:extLst>
      <p:ext uri="{BB962C8B-B14F-4D97-AF65-F5344CB8AC3E}">
        <p14:creationId xmlns:p14="http://schemas.microsoft.com/office/powerpoint/2010/main" val="1763024793"/>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4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9.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012AA3A-D9AD-42A6-89CD-5634E3E65423}"/>
</file>

<file path=customXml/itemProps2.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52249</TotalTime>
  <Words>11356</Words>
  <Application>Microsoft Office PowerPoint</Application>
  <PresentationFormat>Custom</PresentationFormat>
  <Paragraphs>1186</Paragraphs>
  <Slides>71</Slides>
  <Notes>28</Notes>
  <HiddenSlides>0</HiddenSlides>
  <MMClips>0</MMClips>
  <ScaleCrop>false</ScaleCrop>
  <HeadingPairs>
    <vt:vector size="6" baseType="variant">
      <vt:variant>
        <vt:lpstr>Fonts Used</vt:lpstr>
      </vt:variant>
      <vt:variant>
        <vt:i4>18</vt:i4>
      </vt:variant>
      <vt:variant>
        <vt:lpstr>Theme</vt:lpstr>
      </vt:variant>
      <vt:variant>
        <vt:i4>15</vt:i4>
      </vt:variant>
      <vt:variant>
        <vt:lpstr>Slide Titles</vt:lpstr>
      </vt:variant>
      <vt:variant>
        <vt:i4>71</vt:i4>
      </vt:variant>
    </vt:vector>
  </HeadingPairs>
  <TitlesOfParts>
    <vt:vector size="104" baseType="lpstr">
      <vt:lpstr>Aptos</vt:lpstr>
      <vt:lpstr>Aptos Black</vt:lpstr>
      <vt:lpstr>Aptos Display</vt:lpstr>
      <vt:lpstr>Arial</vt:lpstr>
      <vt:lpstr>Arial Black</vt:lpstr>
      <vt:lpstr>Arial,Sans-Serif</vt:lpstr>
      <vt:lpstr>Calibri</vt:lpstr>
      <vt:lpstr>Calibri Light</vt:lpstr>
      <vt:lpstr>Courier New</vt:lpstr>
      <vt:lpstr>Segoe UI</vt:lpstr>
      <vt:lpstr>Symbol</vt:lpstr>
      <vt:lpstr>Times New Roman</vt:lpstr>
      <vt:lpstr>Ubuntu Light</vt:lpstr>
      <vt:lpstr>Ubuntu Medium</vt:lpstr>
      <vt:lpstr>Verdana</vt:lpstr>
      <vt:lpstr>Verdana Pro Semibold</vt:lpstr>
      <vt:lpstr>Verrdana</vt:lpstr>
      <vt:lpstr>Wingdings</vt:lpstr>
      <vt:lpstr>DARK TITLE BG</vt:lpstr>
      <vt:lpstr>WHITE TITLE BG</vt:lpstr>
      <vt:lpstr>DARK BG (PHOTO) TITLE</vt:lpstr>
      <vt:lpstr>WHITE BG (PHOTO) TITLE</vt:lpstr>
      <vt:lpstr>WHITE BG SLIDE</vt:lpstr>
      <vt:lpstr>ENDING SLIDE</vt:lpstr>
      <vt:lpstr>Office Theme</vt:lpstr>
      <vt:lpstr>Custom Design</vt:lpstr>
      <vt:lpstr>1_WHITE TITLE BG</vt:lpstr>
      <vt:lpstr>3_Office Theme</vt:lpstr>
      <vt:lpstr>2_WHITE TITLE BG</vt:lpstr>
      <vt:lpstr>4_Office Theme</vt:lpstr>
      <vt:lpstr>3_WHITE TITLE BG</vt:lpstr>
      <vt:lpstr>4_WHITE TITLE BG</vt:lpstr>
      <vt:lpstr>1_WHITE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198</cp:revision>
  <dcterms:created xsi:type="dcterms:W3CDTF">2023-11-15T10:54:55Z</dcterms:created>
  <dcterms:modified xsi:type="dcterms:W3CDTF">2026-03-20T15:34:07Z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